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2"/>
  </p:notesMasterIdLst>
  <p:handoutMasterIdLst>
    <p:handoutMasterId r:id="rId23"/>
  </p:handoutMasterIdLst>
  <p:sldIdLst>
    <p:sldId id="257" r:id="rId2"/>
    <p:sldId id="280" r:id="rId3"/>
    <p:sldId id="279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90" r:id="rId13"/>
    <p:sldId id="291" r:id="rId14"/>
    <p:sldId id="292" r:id="rId15"/>
    <p:sldId id="293" r:id="rId16"/>
    <p:sldId id="294" r:id="rId17"/>
    <p:sldId id="298" r:id="rId18"/>
    <p:sldId id="295" r:id="rId19"/>
    <p:sldId id="299" r:id="rId20"/>
    <p:sldId id="300" r:id="rId21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FBC770-403E-475E-A2E3-1C80C0FB0423}" type="datetime1">
              <a:rPr lang="ko-KR" altLang="en-US" smtClean="0"/>
              <a:t>2021-09-24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DBFD7B-1402-401C-B286-54B893D03A4C}" type="datetime1">
              <a:rPr lang="ko-KR" altLang="en-US" smtClean="0"/>
              <a:t>2021-09-24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B16F60C3-5F0E-4C74-8A10-3C6342DF72CE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6F418F7-86C1-49FF-AD10-315C89EABDB6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FE75DD57-A933-4CF7-BD22-DDB2380C1618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3833429-AC63-412A-AA05-50A0CAB567A8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61CE-22F1-4937-8687-025B237EBB03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734FC7D7-0958-47C3-9C09-A6A48B7FD496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E2D092-1E7F-4E5E-8EFE-840944FCD807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73D0BD8-2627-4610-A2CF-D0CA0958F2F4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 algn="l"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2D5A49B-9191-4DEB-A0F8-7CA9C61B9C1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3EC3D-47E3-4D28-BD42-E64EB1B25696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11EA711-EE13-4EC1-AA96-434F5207432A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직사각형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직사각형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직사각형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1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직사각형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1101984"/>
          </a:xfrm>
        </p:spPr>
        <p:txBody>
          <a:bodyPr rtlCol="0">
            <a:normAutofit fontScale="90000"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범죄학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2 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제</a:t>
            </a:r>
            <a:r>
              <a:rPr lang="en-US" altLang="ko-KR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9</a:t>
            </a:r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주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– 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범죄원인론 </a:t>
            </a: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(3) </a:t>
            </a:r>
            <a:b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             : </a:t>
            </a:r>
            <a:r>
              <a:rPr lang="ko-KR" altLang="en-US" sz="3200" dirty="0"/>
              <a:t>사회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학적 </a:t>
            </a:r>
            <a:r>
              <a:rPr lang="ko-KR" altLang="en-US" sz="3200" dirty="0" err="1">
                <a:latin typeface="Malgun Gothic" panose="020B0503020000020004" pitchFamily="50" charset="-127"/>
                <a:ea typeface="Malgun Gothic" panose="020B0503020000020004" pitchFamily="50" charset="-127"/>
              </a:rPr>
              <a:t>원인론</a:t>
            </a:r>
            <a:r>
              <a:rPr lang="ko-KR" altLang="en-US" sz="3200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중 사회구조이론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101" y="2495444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남재성 교수</a:t>
            </a:r>
            <a:endParaRPr lang="ko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그림 5" descr="로고 클로즈업&#10;&#10;자동 생성되는 설명">
            <a:extLst>
              <a:ext uri="{FF2B5EF4-FFF2-40B4-BE49-F238E27FC236}">
                <a16:creationId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666" y="3199313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D3F454-84BE-4FAD-A53B-1E2CE2E2D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의의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C0353F2-54C3-4FD8-BE06-B25733FF4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sz="1600" dirty="0"/>
              <a:t>이 이론의 기초는 구조기능주의 또는 </a:t>
            </a:r>
            <a:r>
              <a:rPr lang="ko-KR" altLang="en-US" sz="1600" dirty="0" err="1"/>
              <a:t>합의론임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사회경제적 </a:t>
            </a:r>
            <a:r>
              <a:rPr lang="ko-KR" altLang="en-US" sz="1600" dirty="0">
                <a:solidFill>
                  <a:srgbClr val="FF0000"/>
                </a:solidFill>
              </a:rPr>
              <a:t>하류계층이 처한 환경을 범죄의 중요한 원인으로 규정</a:t>
            </a:r>
            <a:r>
              <a:rPr lang="ko-KR" altLang="en-US" sz="1600" dirty="0"/>
              <a:t>하는 관점을 사회구조적 이론이라고 하는데</a:t>
            </a:r>
            <a:r>
              <a:rPr lang="en-US" altLang="ko-KR" sz="1600" dirty="0"/>
              <a:t>, </a:t>
            </a:r>
            <a:r>
              <a:rPr lang="ko-KR" altLang="en-US" sz="1600" dirty="0"/>
              <a:t>이 이론들은 사회경제적 하류계층을 범죄의 일차적 원인으로 간주한다는 공통점을 지니고 있음</a:t>
            </a:r>
            <a:r>
              <a:rPr lang="en-US" altLang="ko-KR" sz="1600" dirty="0"/>
              <a:t> </a:t>
            </a:r>
          </a:p>
          <a:p>
            <a:endParaRPr lang="en-US" altLang="ko-KR" sz="1600" dirty="0"/>
          </a:p>
          <a:p>
            <a:r>
              <a:rPr lang="ko-KR" altLang="en-US" sz="1600" dirty="0"/>
              <a:t>사회구조적 이론은 거시적인 사회적 상황 자체가 범죄를 유발시킨다고 보는 견해이므로 </a:t>
            </a:r>
            <a:r>
              <a:rPr lang="ko-KR" altLang="en-US" sz="1600" dirty="0" err="1"/>
              <a:t>거시환경론이라고도</a:t>
            </a:r>
            <a:r>
              <a:rPr lang="ko-KR" altLang="en-US" sz="1600" dirty="0"/>
              <a:t> 함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/>
              <a:t>구조이론은 과정이론에 대응하는 개념인데</a:t>
            </a:r>
            <a:r>
              <a:rPr lang="en-US" altLang="ko-KR" sz="1600" dirty="0"/>
              <a:t>, </a:t>
            </a:r>
            <a:r>
              <a:rPr lang="ko-KR" altLang="en-US" sz="1600" dirty="0"/>
              <a:t>이 이론은 사회가 조직되는 방법과 그것이 구성원의 행동에 미치는 효과분석에 초점을 두는 이론으로</a:t>
            </a:r>
            <a:r>
              <a:rPr lang="en-US" altLang="ko-KR" sz="1600" dirty="0"/>
              <a:t> </a:t>
            </a:r>
            <a:r>
              <a:rPr lang="ko-KR" altLang="en-US" sz="1600" dirty="0"/>
              <a:t>거시이론에 상응하는 개념임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ko-KR" altLang="en-US" sz="1600" dirty="0" err="1">
                <a:solidFill>
                  <a:srgbClr val="FF0000"/>
                </a:solidFill>
              </a:rPr>
              <a:t>사회해체이론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아노미이론</a:t>
            </a:r>
            <a:r>
              <a:rPr lang="en-US" altLang="ko-KR" sz="1600" dirty="0">
                <a:solidFill>
                  <a:srgbClr val="FF0000"/>
                </a:solidFill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</a:rPr>
              <a:t>하위문화이론</a:t>
            </a:r>
            <a:r>
              <a:rPr lang="ko-KR" altLang="en-US" sz="1600" dirty="0"/>
              <a:t> 등이 구조이론에 포함됨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1C357A6-F372-4754-80A2-EC8E30EBA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380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A1467-AC2B-4350-87DC-A999FF1A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96471"/>
            <a:ext cx="11029616" cy="1188720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 err="1"/>
              <a:t>사회해체이론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A19093-DD73-41DF-BFF8-52A81EC0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4" y="1673525"/>
            <a:ext cx="6828898" cy="48221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1. </a:t>
            </a:r>
            <a:r>
              <a:rPr lang="ko-KR" altLang="en-US" sz="1400" dirty="0">
                <a:solidFill>
                  <a:srgbClr val="FF0000"/>
                </a:solidFill>
              </a:rPr>
              <a:t>사회해체론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 err="1"/>
              <a:t>사회해체론은</a:t>
            </a:r>
            <a:r>
              <a:rPr lang="ko-KR" altLang="en-US" sz="1400" dirty="0"/>
              <a:t> 한 도시의 지 역사회환경으로서 ‘</a:t>
            </a:r>
            <a:r>
              <a:rPr lang="ko-KR" altLang="en-US" sz="1400" dirty="0">
                <a:solidFill>
                  <a:srgbClr val="FF0000"/>
                </a:solidFill>
              </a:rPr>
              <a:t>사회조직의 해체와 범죄발생 사이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의 관계</a:t>
            </a:r>
            <a:r>
              <a:rPr lang="en-US" altLang="ko-KR" sz="1400" dirty="0">
                <a:solidFill>
                  <a:srgbClr val="FF0000"/>
                </a:solidFill>
              </a:rPr>
              <a:t>’</a:t>
            </a:r>
            <a:r>
              <a:rPr lang="ko-KR" altLang="en-US" sz="1400" dirty="0"/>
              <a:t>를 생태학적으로 밝히고자 하는 접근 방법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이론은 사회</a:t>
            </a:r>
            <a:r>
              <a:rPr lang="en-US" altLang="ko-KR" sz="1400" dirty="0"/>
              <a:t>(</a:t>
            </a:r>
            <a:r>
              <a:rPr lang="ko-KR" altLang="en-US" sz="1400" dirty="0"/>
              <a:t>인간</a:t>
            </a:r>
            <a:r>
              <a:rPr lang="en-US" altLang="ko-KR" sz="1400" dirty="0"/>
              <a:t>) </a:t>
            </a:r>
            <a:r>
              <a:rPr lang="ko-KR" altLang="en-US" sz="1400" dirty="0"/>
              <a:t>생태학에 기반하고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이 이론의 주창자인 </a:t>
            </a:r>
            <a:r>
              <a:rPr lang="ko-KR" altLang="en-US" sz="1400" dirty="0">
                <a:solidFill>
                  <a:srgbClr val="FF0000"/>
                </a:solidFill>
              </a:rPr>
              <a:t>시카고학파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학자들은 일탈이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버제스</a:t>
            </a:r>
            <a:r>
              <a:rPr lang="en-US" altLang="ko-KR" sz="1400" dirty="0"/>
              <a:t>(Burgess)</a:t>
            </a:r>
            <a:r>
              <a:rPr lang="ko-KR" altLang="en-US" sz="1400" dirty="0"/>
              <a:t>의 도시성장</a:t>
            </a:r>
            <a:r>
              <a:rPr lang="en-US" altLang="ko-KR" sz="1400" dirty="0"/>
              <a:t>(</a:t>
            </a:r>
            <a:r>
              <a:rPr lang="ko-KR" altLang="en-US" sz="1400" dirty="0"/>
              <a:t>都市成長</a:t>
            </a:r>
            <a:r>
              <a:rPr lang="en-US" altLang="ko-KR" sz="1400" dirty="0"/>
              <a:t>) </a:t>
            </a:r>
            <a:r>
              <a:rPr lang="ko-KR" altLang="en-US" sz="1400" dirty="0"/>
              <a:t>모델</a:t>
            </a:r>
            <a:r>
              <a:rPr lang="en-US" altLang="ko-KR" sz="1400" dirty="0"/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동심원모델</a:t>
            </a:r>
            <a:r>
              <a:rPr lang="en-US" altLang="ko-KR" sz="1400" dirty="0"/>
              <a:t>)</a:t>
            </a:r>
            <a:r>
              <a:rPr lang="ko-KR" altLang="en-US" sz="1400" dirty="0"/>
              <a:t>과 같은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도시공간에서 어떻게 유형화 되는지를 연구함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사회해체론은</a:t>
            </a:r>
            <a:r>
              <a:rPr lang="ko-KR" altLang="en-US" sz="1400" dirty="0"/>
              <a:t> 두 단계로 설명될 수 있는데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첫째 단계는</a:t>
            </a:r>
            <a:r>
              <a:rPr lang="ko-KR" altLang="en-US" sz="1400" dirty="0"/>
              <a:t> 산업화 </a:t>
            </a:r>
            <a:r>
              <a:rPr lang="en-US" altLang="ko-KR" sz="1400" dirty="0"/>
              <a:t>· </a:t>
            </a:r>
            <a:r>
              <a:rPr lang="ko-KR" altLang="en-US" sz="1400" dirty="0"/>
              <a:t>도시화로 인하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여 사회분화</a:t>
            </a:r>
            <a:r>
              <a:rPr lang="en-US" altLang="ko-KR" sz="1400" dirty="0"/>
              <a:t>, </a:t>
            </a:r>
            <a:r>
              <a:rPr lang="ko-KR" altLang="en-US" sz="1400" dirty="0"/>
              <a:t>가치규범갈등</a:t>
            </a:r>
            <a:r>
              <a:rPr lang="en-US" altLang="ko-KR" sz="1400" dirty="0"/>
              <a:t>, </a:t>
            </a:r>
            <a:r>
              <a:rPr lang="ko-KR" altLang="en-US" sz="1400" dirty="0"/>
              <a:t>사회이동</a:t>
            </a:r>
            <a:r>
              <a:rPr lang="en-US" altLang="ko-KR" sz="1400" dirty="0"/>
              <a:t>, </a:t>
            </a:r>
            <a:r>
              <a:rPr lang="ko-KR" altLang="en-US" sz="1400" dirty="0"/>
              <a:t>문화변동</a:t>
            </a:r>
            <a:r>
              <a:rPr lang="en-US" altLang="ko-KR" sz="1400" dirty="0"/>
              <a:t>, </a:t>
            </a:r>
            <a:r>
              <a:rPr lang="ko-KR" altLang="en-US" sz="1400" dirty="0"/>
              <a:t>문화공백</a:t>
            </a:r>
            <a:r>
              <a:rPr lang="en-US" altLang="ko-KR" sz="1400" dirty="0"/>
              <a:t>, </a:t>
            </a:r>
            <a:r>
              <a:rPr lang="ko-KR" altLang="en-US" sz="1400" dirty="0"/>
              <a:t>문화충돌</a:t>
            </a:r>
            <a:r>
              <a:rPr lang="en-US" altLang="ko-KR" sz="1400" dirty="0"/>
              <a:t>, </a:t>
            </a:r>
            <a:r>
              <a:rPr lang="ko-KR" altLang="en-US" sz="1400" dirty="0"/>
              <a:t>일차적인 인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간관계의 감소 등 소위 사회해체라고 하는 사회문화적 조건이 발생하는 것이고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둘째 단계는 </a:t>
            </a:r>
            <a:r>
              <a:rPr lang="ko-KR" altLang="en-US" sz="1400" dirty="0"/>
              <a:t>사회해체가 내적 </a:t>
            </a:r>
            <a:r>
              <a:rPr lang="en-US" altLang="ko-KR" sz="1400" dirty="0"/>
              <a:t>· </a:t>
            </a:r>
            <a:r>
              <a:rPr lang="ko-KR" altLang="en-US" sz="1400" dirty="0"/>
              <a:t>외적 사회통제를 약화시키는 것임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 </a:t>
            </a:r>
            <a:r>
              <a:rPr lang="ko-KR" altLang="en-US" sz="1400" dirty="0"/>
              <a:t>이 연구에 의하면 각 지역에 따라 사회해체의 정도가 다른데 특히 거주와 </a:t>
            </a:r>
            <a:r>
              <a:rPr lang="ko-KR" altLang="en-US" sz="1400" dirty="0" err="1"/>
              <a:t>상업활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동이 교차하는 </a:t>
            </a:r>
            <a:r>
              <a:rPr lang="ko-KR" altLang="en-US" sz="1400" dirty="0">
                <a:solidFill>
                  <a:srgbClr val="FF0000"/>
                </a:solidFill>
              </a:rPr>
              <a:t>제</a:t>
            </a:r>
            <a:r>
              <a:rPr lang="en-US" altLang="ko-KR" sz="1400" dirty="0">
                <a:solidFill>
                  <a:srgbClr val="FF0000"/>
                </a:solidFill>
              </a:rPr>
              <a:t>2</a:t>
            </a:r>
            <a:r>
              <a:rPr lang="ko-KR" altLang="en-US" sz="1400" dirty="0">
                <a:solidFill>
                  <a:srgbClr val="FF0000"/>
                </a:solidFill>
              </a:rPr>
              <a:t>지역이 사회해체의 정도가 가장 심한 틈새지역을 형성하게 되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며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이 지역은 비행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이혼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정신병 범죄 등 일탈이 집중됨</a:t>
            </a:r>
            <a:endParaRPr lang="en-US" altLang="ko-KR" sz="14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5B6A5-A7D0-4A94-AECD-EDF0833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CE6931-687E-4108-8387-9BB64EBA8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79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C77904F-2F0D-42F1-925E-1715AC17A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0092" y="659023"/>
            <a:ext cx="4642598" cy="330912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BE77743-FD1D-4848-A960-CDDFF29F1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5951" y="4161225"/>
            <a:ext cx="2143125" cy="21336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0FFF148-6DE8-472E-8E9C-08ACC1043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6604" y="408460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11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6A6D0B-CA7C-445E-8643-D0D947802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547804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 err="1"/>
              <a:t>사회해체이론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BAF7FA0-04F7-44B4-BFEC-D503F8A7E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913761"/>
            <a:ext cx="11029615" cy="1817243"/>
          </a:xfrm>
        </p:spPr>
        <p:txBody>
          <a:bodyPr>
            <a:normAutofit lnSpcReduction="10000"/>
          </a:bodyPr>
          <a:lstStyle/>
          <a:p>
            <a:r>
              <a:rPr lang="ko-KR" altLang="en-US" sz="1600" dirty="0"/>
              <a:t>이 지역에서는 전통적 사회통제과정을 약화시키는 생태학적 조건</a:t>
            </a:r>
            <a:r>
              <a:rPr lang="en-US" altLang="ko-KR" sz="1600" dirty="0"/>
              <a:t>, </a:t>
            </a:r>
            <a:r>
              <a:rPr lang="ko-KR" altLang="en-US" sz="1600" dirty="0"/>
              <a:t>즉 종래의 사회규범이 그 구성원에게 미치는 </a:t>
            </a:r>
            <a:r>
              <a:rPr lang="ko-KR" altLang="en-US" sz="1600" dirty="0" err="1">
                <a:solidFill>
                  <a:srgbClr val="FF0000"/>
                </a:solidFill>
              </a:rPr>
              <a:t>규범력이</a:t>
            </a:r>
            <a:r>
              <a:rPr lang="ko-KR" altLang="en-US" sz="1600" dirty="0">
                <a:solidFill>
                  <a:srgbClr val="FF0000"/>
                </a:solidFill>
              </a:rPr>
              <a:t> 감소하고 </a:t>
            </a:r>
            <a:r>
              <a:rPr lang="ko-KR" altLang="en-US" sz="1600" dirty="0" err="1">
                <a:solidFill>
                  <a:srgbClr val="FF0000"/>
                </a:solidFill>
              </a:rPr>
              <a:t>비행적</a:t>
            </a:r>
            <a:r>
              <a:rPr lang="ko-KR" altLang="en-US" sz="1600" dirty="0">
                <a:solidFill>
                  <a:srgbClr val="FF0000"/>
                </a:solidFill>
              </a:rPr>
              <a:t> 전통과 가치관이 규범적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관습적</a:t>
            </a:r>
            <a:r>
              <a:rPr lang="en-US" altLang="ko-KR" sz="1600" dirty="0">
                <a:solidFill>
                  <a:srgbClr val="FF0000"/>
                </a:solidFill>
              </a:rPr>
              <a:t>) </a:t>
            </a:r>
            <a:r>
              <a:rPr lang="ko-KR" altLang="en-US" sz="1600" dirty="0">
                <a:solidFill>
                  <a:srgbClr val="FF0000"/>
                </a:solidFill>
              </a:rPr>
              <a:t>전통과 가치관을 대체하여 비공식적통제를 약화</a:t>
            </a:r>
            <a:r>
              <a:rPr lang="ko-KR" altLang="en-US" sz="1600" dirty="0"/>
              <a:t>시키게 되는 현상이 두드러지게 되는데</a:t>
            </a:r>
            <a:r>
              <a:rPr lang="en-US" altLang="ko-KR" sz="1600" dirty="0"/>
              <a:t>, </a:t>
            </a:r>
            <a:r>
              <a:rPr lang="ko-KR" altLang="en-US" sz="1600" dirty="0"/>
              <a:t>사회통제과정이 약화되면 일탈행위가 나타남</a:t>
            </a:r>
            <a:endParaRPr lang="en-US" altLang="ko-KR" sz="1600" dirty="0"/>
          </a:p>
          <a:p>
            <a:endParaRPr lang="en-US" altLang="ko-KR" sz="1600" dirty="0"/>
          </a:p>
          <a:p>
            <a:r>
              <a:rPr lang="en-US" altLang="ko-KR" sz="1600" dirty="0"/>
              <a:t> </a:t>
            </a:r>
            <a:r>
              <a:rPr lang="ko-KR" altLang="en-US" sz="1600" dirty="0"/>
              <a:t>이렇게 범죄발생과정을 설명하는 이론을 </a:t>
            </a:r>
            <a:r>
              <a:rPr lang="ko-KR" altLang="en-US" sz="1600" dirty="0" err="1"/>
              <a:t>사회해체론이라고</a:t>
            </a:r>
            <a:r>
              <a:rPr lang="ko-KR" altLang="en-US" sz="1600" dirty="0"/>
              <a:t> 하며</a:t>
            </a:r>
            <a:r>
              <a:rPr lang="en-US" altLang="ko-KR" sz="1600" dirty="0"/>
              <a:t>, </a:t>
            </a:r>
            <a:r>
              <a:rPr lang="ko-KR" altLang="en-US" sz="1600" dirty="0"/>
              <a:t>사회해체로 인해 형성된 범죄문화의 전달과정에 중점을 두어 </a:t>
            </a:r>
            <a:r>
              <a:rPr lang="ko-KR" altLang="en-US" sz="1600" dirty="0" err="1"/>
              <a:t>문화전달이론이라고도</a:t>
            </a:r>
            <a:r>
              <a:rPr lang="ko-KR" altLang="en-US" sz="1600" dirty="0"/>
              <a:t> 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850E4F3-EDB1-402F-8423-EC0440F5A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071F08A-3700-459A-8972-DD1B35222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88" y="4143041"/>
            <a:ext cx="5900431" cy="146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332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6A6D0B-CA7C-445E-8643-D0D947802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547804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 err="1"/>
              <a:t>사회해체이론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BAF7FA0-04F7-44B4-BFEC-D503F8A7E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101" y="1626482"/>
            <a:ext cx="5760884" cy="47974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1600" dirty="0"/>
              <a:t>2. Shaw</a:t>
            </a:r>
            <a:r>
              <a:rPr lang="ko-KR" altLang="en-US" sz="1600" dirty="0"/>
              <a:t>와 </a:t>
            </a:r>
            <a:r>
              <a:rPr lang="en-US" altLang="ko-KR" sz="1600" dirty="0"/>
              <a:t>McKay</a:t>
            </a:r>
            <a:r>
              <a:rPr lang="ko-KR" altLang="en-US" sz="1600" dirty="0"/>
              <a:t>의 연구 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</a:t>
            </a:r>
            <a:r>
              <a:rPr lang="en-US" altLang="ko-KR" sz="1600" dirty="0"/>
              <a:t>- </a:t>
            </a:r>
            <a:r>
              <a:rPr lang="ko-KR" altLang="en-US" sz="1600" dirty="0"/>
              <a:t>이들의 연구는 </a:t>
            </a:r>
            <a:r>
              <a:rPr lang="en-US" altLang="ko-KR" sz="1600" dirty="0"/>
              <a:t>Park</a:t>
            </a:r>
            <a:r>
              <a:rPr lang="ko-KR" altLang="en-US" sz="1600" dirty="0"/>
              <a:t>와 </a:t>
            </a:r>
            <a:r>
              <a:rPr lang="en-US" altLang="ko-KR" sz="1600" dirty="0"/>
              <a:t>Burgess</a:t>
            </a:r>
            <a:r>
              <a:rPr lang="ko-KR" altLang="en-US" sz="1600" dirty="0"/>
              <a:t>를 비롯한 </a:t>
            </a:r>
            <a:r>
              <a:rPr lang="ko-KR" altLang="en-US" sz="1600" dirty="0">
                <a:solidFill>
                  <a:srgbClr val="FF0000"/>
                </a:solidFill>
              </a:rPr>
              <a:t>시카고학파의 </a:t>
            </a:r>
            <a:r>
              <a:rPr lang="ko-KR" altLang="en-US" sz="1600" dirty="0" err="1">
                <a:solidFill>
                  <a:srgbClr val="FF0000"/>
                </a:solidFill>
              </a:rPr>
              <a:t>사회생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  태학 원리</a:t>
            </a:r>
            <a:r>
              <a:rPr lang="en-US" altLang="ko-KR" sz="1600" dirty="0">
                <a:solidFill>
                  <a:srgbClr val="FF0000"/>
                </a:solidFill>
              </a:rPr>
              <a:t>(</a:t>
            </a:r>
            <a:r>
              <a:rPr lang="ko-KR" altLang="en-US" sz="1600" dirty="0">
                <a:solidFill>
                  <a:srgbClr val="FF0000"/>
                </a:solidFill>
              </a:rPr>
              <a:t>동심원모델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  <a:r>
              <a:rPr lang="ko-KR" altLang="en-US" sz="1600" dirty="0">
                <a:solidFill>
                  <a:srgbClr val="FF0000"/>
                </a:solidFill>
              </a:rPr>
              <a:t>에 영향 받음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이들의 연구는 도시성장을 분석함으로써 범죄의 분포상태는 물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 론 그와 같은 도시범죄의 분포 이유를 규명하고자 하였음</a:t>
            </a:r>
            <a:r>
              <a:rPr lang="en-US" altLang="ko-KR" sz="1600" dirty="0"/>
              <a:t> </a:t>
            </a:r>
          </a:p>
          <a:p>
            <a:pPr marL="0" indent="0">
              <a:buNone/>
            </a:pPr>
            <a:r>
              <a:rPr lang="en-US" altLang="ko-KR" sz="1600" dirty="0"/>
              <a:t> - </a:t>
            </a:r>
            <a:r>
              <a:rPr lang="ko-KR" altLang="en-US" sz="1600" dirty="0"/>
              <a:t>공식통계나 사례연구를 이용하여 범죄를 측정하고 범죄발생지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 </a:t>
            </a:r>
            <a:r>
              <a:rPr lang="ko-KR" altLang="en-US" sz="1600" dirty="0"/>
              <a:t>가 아니라 비행소년이 살고 있는 거주지역을 중심으로 분석해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ko-KR" altLang="en-US" sz="1600" dirty="0"/>
              <a:t>본 결과</a:t>
            </a:r>
            <a:r>
              <a:rPr lang="en-US" altLang="ko-KR" sz="1600" dirty="0"/>
              <a:t>, </a:t>
            </a:r>
            <a:r>
              <a:rPr lang="ko-KR" altLang="en-US" sz="1600" dirty="0"/>
              <a:t>인구의 이동이 심하고 문화적 갈등이 상존하여 사회의 </a:t>
            </a:r>
            <a:endParaRPr lang="en-US" altLang="ko-KR" sz="1600" dirty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비공식적 통제력이 약화된 과도기적인 지역의</a:t>
            </a:r>
            <a:r>
              <a:rPr lang="en-US" altLang="ko-KR" sz="1600" dirty="0">
                <a:solidFill>
                  <a:srgbClr val="FF0000"/>
                </a:solidFill>
              </a:rPr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도심에 </a:t>
            </a:r>
            <a:r>
              <a:rPr lang="ko-KR" altLang="en-US" sz="1600" dirty="0" err="1">
                <a:solidFill>
                  <a:srgbClr val="FF0000"/>
                </a:solidFill>
              </a:rPr>
              <a:t>가까울수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 </a:t>
            </a:r>
            <a:r>
              <a:rPr lang="ko-KR" altLang="en-US" sz="1600" dirty="0">
                <a:solidFill>
                  <a:srgbClr val="FF0000"/>
                </a:solidFill>
              </a:rPr>
              <a:t>록 비행이 다발하고 도심에서 멀어질수록 비행발생이 적어진다</a:t>
            </a:r>
            <a:endParaRPr lang="en-US" altLang="ko-K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rgbClr val="FF0000"/>
                </a:solidFill>
              </a:rPr>
              <a:t> 는 사실을 발견</a:t>
            </a:r>
            <a:r>
              <a:rPr lang="ko-KR" altLang="en-US" sz="1600" dirty="0"/>
              <a:t>하여 지역의 특성</a:t>
            </a:r>
            <a:r>
              <a:rPr lang="en-US" altLang="ko-KR" sz="1600" dirty="0"/>
              <a:t>(</a:t>
            </a:r>
            <a:r>
              <a:rPr lang="ko-KR" altLang="en-US" sz="1600" dirty="0"/>
              <a:t>환경</a:t>
            </a:r>
            <a:r>
              <a:rPr lang="en-US" altLang="ko-KR" sz="1600" dirty="0"/>
              <a:t>)</a:t>
            </a:r>
            <a:r>
              <a:rPr lang="ko-KR" altLang="en-US" sz="1600" dirty="0"/>
              <a:t>과 범죄발생과는 중요한 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 연관성이 있다고 주장함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850E4F3-EDB1-402F-8423-EC0440F5A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9F6559F-2BE7-49E4-9A59-2892E0F8F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358" y="1089035"/>
            <a:ext cx="3463411" cy="254913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52F1AC7-ADBC-4014-A78D-83941AE15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992" y="4004778"/>
            <a:ext cx="27051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50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746" y="1795580"/>
            <a:ext cx="11029615" cy="36344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 err="1"/>
              <a:t>버식</a:t>
            </a:r>
            <a:r>
              <a:rPr lang="en-US" altLang="ko-KR" sz="1400" dirty="0"/>
              <a:t>(R. </a:t>
            </a:r>
            <a:r>
              <a:rPr lang="en-US" altLang="ko-KR" sz="1400" dirty="0" err="1"/>
              <a:t>Bursik</a:t>
            </a:r>
            <a:r>
              <a:rPr lang="en-US" altLang="ko-KR" sz="1400" dirty="0"/>
              <a:t>)</a:t>
            </a:r>
            <a:r>
              <a:rPr lang="ko-KR" altLang="en-US" sz="1400" dirty="0"/>
              <a:t>과 웹</a:t>
            </a:r>
            <a:r>
              <a:rPr lang="en-US" altLang="ko-KR" sz="1400" dirty="0"/>
              <a:t>(Webb)</a:t>
            </a:r>
            <a:r>
              <a:rPr lang="ko-KR" altLang="en-US" sz="1400" dirty="0"/>
              <a:t>의 사회해체론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(1) </a:t>
            </a:r>
            <a:r>
              <a:rPr lang="ko-KR" altLang="en-US" sz="1400" dirty="0" err="1"/>
              <a:t>버식과</a:t>
            </a:r>
            <a:r>
              <a:rPr lang="ko-KR" altLang="en-US" sz="1400" dirty="0"/>
              <a:t> 웹의 사회해체 개념과 의의 </a:t>
            </a:r>
            <a:endParaRPr lang="en-US" altLang="ko-KR" sz="1400" dirty="0"/>
          </a:p>
          <a:p>
            <a:pPr marL="342900" indent="-342900">
              <a:buAutoNum type="arabicParenBoth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이들은 </a:t>
            </a:r>
            <a:r>
              <a:rPr lang="ko-KR" altLang="en-US" sz="1400" dirty="0">
                <a:solidFill>
                  <a:srgbClr val="FF0000"/>
                </a:solidFill>
              </a:rPr>
              <a:t>사회해체를 지역사회의 무능력 상태로 정의</a:t>
            </a:r>
            <a:r>
              <a:rPr lang="ko-KR" altLang="en-US" sz="1400" dirty="0"/>
              <a:t>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이러한 사회해체는 지역사회의 안정성 측면</a:t>
            </a:r>
            <a:r>
              <a:rPr lang="en-US" altLang="ko-KR" sz="1400" dirty="0"/>
              <a:t>, </a:t>
            </a:r>
            <a:r>
              <a:rPr lang="ko-KR" altLang="en-US" sz="1400" dirty="0"/>
              <a:t>즉 ‘주민의 </a:t>
            </a:r>
            <a:r>
              <a:rPr lang="ko-KR" altLang="en-US" sz="1400" dirty="0" err="1"/>
              <a:t>이동성’과</a:t>
            </a:r>
            <a:r>
              <a:rPr lang="ko-KR" altLang="en-US" sz="1400" dirty="0"/>
              <a:t>  ‘주민의 이질성’ 정도에 의해 분석될 수 있는데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주민의 이동성이 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한 것과 주민 이질성이 큰 것이 범죄발생을 유도한다고 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버식</a:t>
            </a:r>
            <a:r>
              <a:rPr lang="ko-KR" altLang="en-US" sz="1400" dirty="0"/>
              <a:t> 등의 이러한 </a:t>
            </a:r>
            <a:r>
              <a:rPr lang="ko-KR" altLang="en-US" sz="1400" dirty="0" err="1"/>
              <a:t>사회해체론은</a:t>
            </a:r>
            <a:r>
              <a:rPr lang="en-US" altLang="ko-KR" sz="1400" dirty="0"/>
              <a:t> Shaw</a:t>
            </a:r>
            <a:r>
              <a:rPr lang="ko-KR" altLang="en-US" sz="1400" dirty="0"/>
              <a:t>와 </a:t>
            </a:r>
            <a:r>
              <a:rPr lang="en-US" altLang="ko-KR" sz="1400" dirty="0"/>
              <a:t>McKay</a:t>
            </a:r>
            <a:r>
              <a:rPr lang="ko-KR" altLang="en-US" sz="1400" dirty="0"/>
              <a:t>의 이론이 지역사회의 해체가 어떻게 범죄발생과 연관되는지를 명확하게 설명하지 못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하고 있다고 비판하면서 </a:t>
            </a:r>
            <a:r>
              <a:rPr lang="ko-KR" altLang="en-US" sz="1400" dirty="0">
                <a:solidFill>
                  <a:srgbClr val="FF0000"/>
                </a:solidFill>
              </a:rPr>
              <a:t>사회해체는 사회 통제 능력과 사회화 능력의 결여를 초래하여 범죄발생과 관련을 맺는다고 주장했음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ko-KR" altLang="en-US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808343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 err="1"/>
              <a:t>사회해체이론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1253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746" y="1795579"/>
            <a:ext cx="11029615" cy="48149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 err="1"/>
              <a:t>버식</a:t>
            </a:r>
            <a:r>
              <a:rPr lang="en-US" altLang="ko-KR" sz="1400" dirty="0"/>
              <a:t>(R. </a:t>
            </a:r>
            <a:r>
              <a:rPr lang="en-US" altLang="ko-KR" sz="1400" dirty="0" err="1"/>
              <a:t>Bursik</a:t>
            </a:r>
            <a:r>
              <a:rPr lang="en-US" altLang="ko-KR" sz="1400" dirty="0"/>
              <a:t>)</a:t>
            </a:r>
            <a:r>
              <a:rPr lang="ko-KR" altLang="en-US" sz="1400" dirty="0"/>
              <a:t>과 웹</a:t>
            </a:r>
            <a:r>
              <a:rPr lang="en-US" altLang="ko-KR" sz="1400" dirty="0"/>
              <a:t>(Webb)</a:t>
            </a:r>
            <a:r>
              <a:rPr lang="ko-KR" altLang="en-US" sz="1400" dirty="0"/>
              <a:t>의 사회해체론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(2) </a:t>
            </a:r>
            <a:r>
              <a:rPr lang="ko-KR" altLang="en-US" sz="1400" dirty="0"/>
              <a:t>사회통제 능력과 사회화 능력의 결함의 범죄 관련성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사회해체 지역에서 범죄가 많이 발생하는 이유는 </a:t>
            </a:r>
            <a:r>
              <a:rPr lang="ko-KR" altLang="en-US" sz="1400" dirty="0">
                <a:solidFill>
                  <a:srgbClr val="FF0000"/>
                </a:solidFill>
              </a:rPr>
              <a:t>사회통제 능력 및 사회화 능력이 부족한 까닭임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버식은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사회통제능력 약화와 관련하여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(a) </a:t>
            </a:r>
            <a:r>
              <a:rPr lang="ko-KR" altLang="en-US" sz="1400" dirty="0">
                <a:solidFill>
                  <a:srgbClr val="FF0000"/>
                </a:solidFill>
              </a:rPr>
              <a:t>비공식적인 감시기능의 약화</a:t>
            </a:r>
            <a:r>
              <a:rPr lang="en-US" altLang="ko-KR" sz="1400" dirty="0">
                <a:solidFill>
                  <a:srgbClr val="FF0000"/>
                </a:solidFill>
              </a:rPr>
              <a:t>, (b) </a:t>
            </a:r>
            <a:r>
              <a:rPr lang="ko-KR" altLang="en-US" sz="1400" dirty="0">
                <a:solidFill>
                  <a:srgbClr val="FF0000"/>
                </a:solidFill>
              </a:rPr>
              <a:t>활동조절규칙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행동 </a:t>
            </a:r>
            <a:r>
              <a:rPr lang="ko-KR" altLang="en-US" sz="1400" dirty="0" err="1">
                <a:solidFill>
                  <a:srgbClr val="FF0000"/>
                </a:solidFill>
              </a:rPr>
              <a:t>지배율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의 결핍</a:t>
            </a:r>
            <a:r>
              <a:rPr lang="en-US" altLang="ko-KR" sz="1400" dirty="0">
                <a:solidFill>
                  <a:srgbClr val="FF0000"/>
                </a:solidFill>
              </a:rPr>
              <a:t>, (c) </a:t>
            </a:r>
            <a:r>
              <a:rPr lang="ko-KR" altLang="en-US" sz="1400" dirty="0">
                <a:solidFill>
                  <a:srgbClr val="FF0000"/>
                </a:solidFill>
              </a:rPr>
              <a:t>직접통제의 부재</a:t>
            </a:r>
            <a:r>
              <a:rPr lang="ko-KR" altLang="en-US" sz="1400" dirty="0"/>
              <a:t>를 들고 있음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비공식적인 감시기능의 </a:t>
            </a:r>
            <a:r>
              <a:rPr lang="ko-KR" altLang="en-US" sz="1400" dirty="0" err="1">
                <a:solidFill>
                  <a:srgbClr val="FF0000"/>
                </a:solidFill>
              </a:rPr>
              <a:t>약화란</a:t>
            </a:r>
            <a:r>
              <a:rPr lang="en-US" altLang="ko-KR" sz="1400" dirty="0"/>
              <a:t>, </a:t>
            </a:r>
            <a:r>
              <a:rPr lang="ko-KR" altLang="en-US" sz="1400" dirty="0"/>
              <a:t>정상적인 사회라면 거리에서 일상적인 행동이 자연스럽게 감시되어 범죄를 억제할 수 있지만 </a:t>
            </a:r>
            <a:r>
              <a:rPr lang="ko-KR" altLang="en-US" sz="1400" dirty="0" err="1"/>
              <a:t>사회해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체지역에서는 사회통제를 담당하는 일차적 유대관계가 없으므로 우범자들을 감시 </a:t>
            </a:r>
            <a:r>
              <a:rPr lang="en-US" altLang="ko-KR" sz="1400" dirty="0"/>
              <a:t>· </a:t>
            </a:r>
            <a:r>
              <a:rPr lang="ko-KR" altLang="en-US" sz="1400" dirty="0"/>
              <a:t>규제하지 못하는 상황을 말함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활동조절규칙의 </a:t>
            </a:r>
            <a:r>
              <a:rPr lang="ko-KR" altLang="en-US" sz="1400" dirty="0" err="1">
                <a:solidFill>
                  <a:srgbClr val="FF0000"/>
                </a:solidFill>
              </a:rPr>
              <a:t>결여란</a:t>
            </a:r>
            <a:r>
              <a:rPr lang="en-US" altLang="ko-KR" sz="1400" dirty="0"/>
              <a:t>, </a:t>
            </a:r>
            <a:r>
              <a:rPr lang="ko-KR" altLang="en-US" sz="1400" dirty="0"/>
              <a:t>우범지역이나 위험한 지역에 대한 정보가 </a:t>
            </a:r>
            <a:r>
              <a:rPr lang="ko-KR" altLang="en-US" sz="1400" dirty="0" err="1"/>
              <a:t>사회구성원간에</a:t>
            </a:r>
            <a:r>
              <a:rPr lang="ko-KR" altLang="en-US" sz="1400" dirty="0"/>
              <a:t> 교환되지 않음으로써 범죄피해에 대한 예측가능성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이 없어져 효율적인 범죄방지를 하지 못하는 상황을 말함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직접통제의 </a:t>
            </a:r>
            <a:r>
              <a:rPr lang="ko-KR" altLang="en-US" sz="1400" dirty="0" err="1">
                <a:solidFill>
                  <a:srgbClr val="FF0000"/>
                </a:solidFill>
              </a:rPr>
              <a:t>부재란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낯선사람이나</a:t>
            </a:r>
            <a:r>
              <a:rPr lang="ko-KR" altLang="en-US" sz="1400" dirty="0"/>
              <a:t> 수상한 사람이 나타나도 </a:t>
            </a:r>
            <a:r>
              <a:rPr lang="ko-KR" altLang="en-US" sz="1400" dirty="0" err="1"/>
              <a:t>구성원간의</a:t>
            </a:r>
            <a:r>
              <a:rPr lang="ko-KR" altLang="en-US" sz="1400" dirty="0"/>
              <a:t> 무관심이나 익명성 으로 인해 직접 개입하여 범죄발생을 사전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에 차단하지 못하는 상황을 말함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701675"/>
            <a:ext cx="11029950" cy="808343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 err="1"/>
              <a:t>사회해체이론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9325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746" y="1493240"/>
            <a:ext cx="11029615" cy="52957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ko-KR" sz="1400" dirty="0"/>
              <a:t>1. Anomie</a:t>
            </a:r>
            <a:r>
              <a:rPr lang="ko-KR" altLang="en-US" sz="1400" dirty="0"/>
              <a:t>의 개념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아노미라는 개념은 </a:t>
            </a:r>
            <a:r>
              <a:rPr lang="ko-KR" altLang="en-US" sz="1400" dirty="0" err="1">
                <a:solidFill>
                  <a:srgbClr val="FF0000"/>
                </a:solidFill>
              </a:rPr>
              <a:t>뒤르켐</a:t>
            </a:r>
            <a:r>
              <a:rPr lang="en-US" altLang="ko-KR" sz="1400" dirty="0">
                <a:solidFill>
                  <a:srgbClr val="FF0000"/>
                </a:solidFill>
              </a:rPr>
              <a:t>(Durkheim)</a:t>
            </a:r>
            <a:r>
              <a:rPr lang="ko-KR" altLang="en-US" sz="1400" dirty="0"/>
              <a:t>이 「</a:t>
            </a:r>
            <a:r>
              <a:rPr lang="ko-KR" altLang="en-US" sz="1400" dirty="0" err="1"/>
              <a:t>사회분업론」에서</a:t>
            </a:r>
            <a:r>
              <a:rPr lang="ko-KR" altLang="en-US" sz="1400" dirty="0"/>
              <a:t> </a:t>
            </a:r>
            <a:r>
              <a:rPr lang="ko-KR" altLang="en-US" sz="1400" dirty="0" err="1">
                <a:solidFill>
                  <a:srgbClr val="FF0000"/>
                </a:solidFill>
              </a:rPr>
              <a:t>무규제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무규범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 상황</a:t>
            </a:r>
            <a:r>
              <a:rPr lang="ko-KR" altLang="en-US" sz="1400" dirty="0"/>
              <a:t>을 설명하기 위해서 처음 사용하였고</a:t>
            </a:r>
            <a:r>
              <a:rPr lang="en-US" altLang="ko-KR" sz="1400" dirty="0"/>
              <a:t>, </a:t>
            </a:r>
            <a:r>
              <a:rPr lang="ko-KR" altLang="en-US" sz="1400" dirty="0"/>
              <a:t>그 후 자살을 설명하는 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 err="1"/>
              <a:t>념으로</a:t>
            </a:r>
            <a:r>
              <a:rPr lang="ko-KR" altLang="en-US" sz="1400" dirty="0"/>
              <a:t> 사용하였음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 </a:t>
            </a:r>
            <a:r>
              <a:rPr lang="ko-KR" altLang="en-US" sz="1400" dirty="0" err="1">
                <a:solidFill>
                  <a:srgbClr val="FF0000"/>
                </a:solidFill>
              </a:rPr>
              <a:t>머튼</a:t>
            </a:r>
            <a:r>
              <a:rPr lang="en-US" altLang="ko-KR" sz="1400" dirty="0">
                <a:solidFill>
                  <a:srgbClr val="FF0000"/>
                </a:solidFill>
              </a:rPr>
              <a:t>(R. Merton)</a:t>
            </a:r>
            <a:r>
              <a:rPr lang="ko-KR" altLang="en-US" sz="1400" dirty="0"/>
              <a:t>은 </a:t>
            </a:r>
            <a:r>
              <a:rPr lang="ko-KR" altLang="en-US" sz="1400" dirty="0" err="1"/>
              <a:t>뒤르깽의</a:t>
            </a:r>
            <a:r>
              <a:rPr lang="ko-KR" altLang="en-US" sz="1400" dirty="0"/>
              <a:t> 아노미 개념을 받아들여</a:t>
            </a:r>
            <a:r>
              <a:rPr lang="en-US" altLang="ko-KR" sz="1400" dirty="0"/>
              <a:t>, </a:t>
            </a:r>
            <a:r>
              <a:rPr lang="ko-KR" altLang="en-US" sz="1400" dirty="0"/>
              <a:t>이를 범죄문제에 적용하였음</a:t>
            </a:r>
            <a:r>
              <a:rPr lang="en-US" altLang="ko-KR" sz="1400" dirty="0"/>
              <a:t> 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/>
              <a:t>아노미이론의 세 가지 기본 명제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이론은 다음과 같은 </a:t>
            </a:r>
            <a:r>
              <a:rPr lang="ko-KR" altLang="en-US" sz="1400" dirty="0">
                <a:solidFill>
                  <a:srgbClr val="FF0000"/>
                </a:solidFill>
              </a:rPr>
              <a:t>세 개의 기본명제</a:t>
            </a:r>
            <a:r>
              <a:rPr lang="ko-KR" altLang="en-US" sz="1400" dirty="0"/>
              <a:t>로 나뉘어질 수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첫째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부의 성취를 강조하는 가치가 미국문화의 특징</a:t>
            </a:r>
            <a:r>
              <a:rPr lang="ko-KR" altLang="en-US" sz="1400" dirty="0"/>
              <a:t>이며 이 「물질적 </a:t>
            </a:r>
            <a:r>
              <a:rPr lang="ko-KR" altLang="en-US" sz="1400" dirty="0" err="1"/>
              <a:t>성공」의</a:t>
            </a:r>
            <a:r>
              <a:rPr lang="ko-KR" altLang="en-US" sz="1400" dirty="0"/>
              <a:t> 목표는 모든 계층의 사람들이 다 추구한다는 것</a:t>
            </a:r>
            <a:r>
              <a:rPr lang="en-US" altLang="ko-KR" sz="1400" dirty="0"/>
              <a:t>(</a:t>
            </a:r>
            <a:r>
              <a:rPr lang="ko-KR" altLang="en-US" sz="1400" dirty="0"/>
              <a:t>공통가치설 또는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가치공유설</a:t>
            </a:r>
            <a:r>
              <a:rPr lang="en-US" altLang="ko-KR" sz="1400" dirty="0"/>
              <a:t>),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>
                <a:solidFill>
                  <a:srgbClr val="FF0000"/>
                </a:solidFill>
              </a:rPr>
              <a:t>둘째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많은 하류계층 사람들에게는 이 목표를 달성할 수 있는 합법적인 수단이 제한</a:t>
            </a:r>
            <a:r>
              <a:rPr lang="ko-KR" altLang="en-US" sz="1400" dirty="0"/>
              <a:t>되어 있다는 것</a:t>
            </a:r>
            <a:r>
              <a:rPr lang="en-US" altLang="ko-KR" sz="1400" dirty="0"/>
              <a:t>(</a:t>
            </a:r>
            <a:r>
              <a:rPr lang="ko-KR" altLang="en-US" sz="1400" dirty="0"/>
              <a:t>압박</a:t>
            </a:r>
            <a:r>
              <a:rPr lang="en-US" altLang="ko-KR" sz="1400" dirty="0"/>
              <a:t>(</a:t>
            </a:r>
            <a:r>
              <a:rPr lang="ko-KR" altLang="en-US" sz="1400" dirty="0"/>
              <a:t>긴장</a:t>
            </a:r>
            <a:r>
              <a:rPr lang="en-US" altLang="ko-KR" sz="1400" dirty="0"/>
              <a:t>)</a:t>
            </a:r>
            <a:r>
              <a:rPr lang="ko-KR" altLang="en-US" sz="1400" dirty="0"/>
              <a:t>상태</a:t>
            </a:r>
            <a:r>
              <a:rPr lang="en-US" altLang="ko-KR" sz="1400" dirty="0"/>
              <a:t>),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셋째</a:t>
            </a:r>
            <a:r>
              <a:rPr lang="en-US" altLang="ko-KR" sz="1400" dirty="0"/>
              <a:t>, </a:t>
            </a:r>
            <a:r>
              <a:rPr lang="ko-KR" altLang="en-US" sz="1400" dirty="0"/>
              <a:t>이 </a:t>
            </a:r>
            <a:r>
              <a:rPr lang="ko-KR" altLang="en-US" sz="1400" dirty="0">
                <a:solidFill>
                  <a:srgbClr val="FF0000"/>
                </a:solidFill>
              </a:rPr>
              <a:t>괴리로 인하여 하류계층 사람들은 비합법적인 </a:t>
            </a:r>
            <a:r>
              <a:rPr lang="ko-KR" altLang="en-US" sz="1400" dirty="0" err="1">
                <a:solidFill>
                  <a:srgbClr val="FF0000"/>
                </a:solidFill>
              </a:rPr>
              <a:t>수단으로라도</a:t>
            </a:r>
            <a:r>
              <a:rPr lang="ko-KR" altLang="en-US" sz="1400" dirty="0">
                <a:solidFill>
                  <a:srgbClr val="FF0000"/>
                </a:solidFill>
              </a:rPr>
              <a:t> 성공을 하려고 노력</a:t>
            </a:r>
            <a:r>
              <a:rPr lang="ko-KR" altLang="en-US" sz="1400" dirty="0"/>
              <a:t>하게 된다는 것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이 이론은 자본주의 사회의 기회의 차별성과 하류계층에 있어서 합법적인 기회가 없음이 범죄의 원인 이라는 점을 강조하고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이러한 명제를 바탕으로 </a:t>
            </a:r>
            <a:r>
              <a:rPr lang="ko-KR" altLang="en-US" sz="1400" dirty="0" err="1"/>
              <a:t>머튼은</a:t>
            </a:r>
            <a:r>
              <a:rPr lang="en-US" altLang="ko-KR" sz="1400" dirty="0"/>
              <a:t>, </a:t>
            </a:r>
            <a:r>
              <a:rPr lang="ko-KR" altLang="en-US" sz="1400" dirty="0"/>
              <a:t>미국에서의 사회적 행동유형을 조사한 후</a:t>
            </a:r>
            <a:r>
              <a:rPr lang="en-US" altLang="ko-KR" sz="1400" dirty="0"/>
              <a:t>, </a:t>
            </a:r>
            <a:r>
              <a:rPr lang="ko-KR" altLang="en-US" sz="1400" dirty="0"/>
              <a:t>개인이 그 사회 의 목적과 수단에 적응하는 양식을 분류하는 체계를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세웠음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그는 사람의 행동을 문화적으로 설정된 목표와 사회적으로 승인된 수단의 ‘수용</a:t>
            </a:r>
            <a:r>
              <a:rPr lang="en-US" altLang="ko-KR" sz="1400" dirty="0"/>
              <a:t>(</a:t>
            </a:r>
            <a:r>
              <a:rPr lang="ko-KR" altLang="en-US" sz="1400" dirty="0"/>
              <a:t>용인</a:t>
            </a:r>
            <a:r>
              <a:rPr lang="en-US" altLang="ko-KR" sz="1400" dirty="0"/>
              <a:t>)’ </a:t>
            </a:r>
            <a:r>
              <a:rPr lang="ko-KR" altLang="en-US" sz="1400" dirty="0"/>
              <a:t>또는 ‘</a:t>
            </a:r>
            <a:r>
              <a:rPr lang="ko-KR" altLang="en-US" sz="1400" dirty="0" err="1"/>
              <a:t>거부’로</a:t>
            </a:r>
            <a:r>
              <a:rPr lang="ko-KR" altLang="en-US" sz="1400" dirty="0"/>
              <a:t> 분류하였으며</a:t>
            </a:r>
            <a:r>
              <a:rPr lang="en-US" altLang="ko-KR" sz="1400" dirty="0"/>
              <a:t>, </a:t>
            </a:r>
            <a:r>
              <a:rPr lang="ko-KR" altLang="en-US" sz="1400" dirty="0"/>
              <a:t>이것이 그가 제시한 </a:t>
            </a:r>
            <a:r>
              <a:rPr lang="en-US" altLang="ko-KR" sz="1400" dirty="0">
                <a:solidFill>
                  <a:srgbClr val="FF0000"/>
                </a:solidFill>
              </a:rPr>
              <a:t>‘</a:t>
            </a:r>
            <a:r>
              <a:rPr lang="ko-KR" altLang="en-US" sz="1400" dirty="0">
                <a:solidFill>
                  <a:srgbClr val="FF0000"/>
                </a:solidFill>
              </a:rPr>
              <a:t>개인적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</a:t>
            </a:r>
            <a:r>
              <a:rPr lang="ko-KR" altLang="en-US" sz="1400" dirty="0" err="1">
                <a:solidFill>
                  <a:srgbClr val="FF0000"/>
                </a:solidFill>
              </a:rPr>
              <a:t>적응양식’임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아노미이론</a:t>
            </a:r>
          </a:p>
        </p:txBody>
      </p:sp>
    </p:spTree>
    <p:extLst>
      <p:ext uri="{BB962C8B-B14F-4D97-AF65-F5344CB8AC3E}">
        <p14:creationId xmlns:p14="http://schemas.microsoft.com/office/powerpoint/2010/main" val="4293849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11" y="1476462"/>
            <a:ext cx="11029615" cy="51676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3. </a:t>
            </a:r>
            <a:r>
              <a:rPr lang="ko-KR" altLang="en-US" sz="1400" dirty="0" err="1"/>
              <a:t>머튼의</a:t>
            </a:r>
            <a:r>
              <a:rPr lang="ko-KR" altLang="en-US" sz="1400" dirty="0"/>
              <a:t> 다섯가지 개인적 적응 양식 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머튼은</a:t>
            </a:r>
            <a:r>
              <a:rPr lang="ko-KR" altLang="en-US" sz="1400" dirty="0"/>
              <a:t> </a:t>
            </a:r>
            <a:r>
              <a:rPr lang="en-US" altLang="ko-KR" sz="1400" dirty="0"/>
              <a:t>1957</a:t>
            </a:r>
            <a:r>
              <a:rPr lang="ko-KR" altLang="en-US" sz="1400" dirty="0"/>
              <a:t>년 불평등한 미국사회에 대한 반응의 유형을 제시함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그가 「개인적 적응의 </a:t>
            </a:r>
            <a:r>
              <a:rPr lang="ko-KR" altLang="en-US" sz="1400" dirty="0" err="1"/>
              <a:t>양식」이라고</a:t>
            </a:r>
            <a:r>
              <a:rPr lang="ko-KR" altLang="en-US" sz="1400" dirty="0"/>
              <a:t> 부른 이 유형은 동조형</a:t>
            </a:r>
            <a:r>
              <a:rPr lang="en-US" altLang="ko-KR" sz="1400" dirty="0"/>
              <a:t>, </a:t>
            </a:r>
            <a:r>
              <a:rPr lang="ko-KR" altLang="en-US" sz="1400" dirty="0"/>
              <a:t>혁신형</a:t>
            </a:r>
            <a:r>
              <a:rPr lang="en-US" altLang="ko-KR" sz="1400" dirty="0"/>
              <a:t>, </a:t>
            </a:r>
            <a:r>
              <a:rPr lang="ko-KR" altLang="en-US" sz="1400" dirty="0"/>
              <a:t>의례형 은둔형</a:t>
            </a:r>
            <a:r>
              <a:rPr lang="en-US" altLang="ko-KR" sz="1400" dirty="0"/>
              <a:t>, </a:t>
            </a:r>
            <a:r>
              <a:rPr lang="ko-KR" altLang="en-US" sz="1400" dirty="0"/>
              <a:t>반항</a:t>
            </a:r>
            <a:r>
              <a:rPr lang="en-US" altLang="ko-KR" sz="1400" dirty="0"/>
              <a:t>(</a:t>
            </a:r>
            <a:r>
              <a:rPr lang="ko-KR" altLang="en-US" sz="1400" dirty="0"/>
              <a:t>혁명</a:t>
            </a:r>
            <a:r>
              <a:rPr lang="en-US" altLang="ko-KR" sz="1400" dirty="0"/>
              <a:t>)</a:t>
            </a:r>
            <a:r>
              <a:rPr lang="ko-KR" altLang="en-US" sz="1400" dirty="0"/>
              <a:t>형의 다섯 가지 반응식임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가운데 동조형 외의 네 가지는 일탈행위적 반응양식임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1) </a:t>
            </a:r>
            <a:r>
              <a:rPr lang="ko-KR" altLang="en-US" sz="1400" dirty="0">
                <a:solidFill>
                  <a:srgbClr val="FF0000"/>
                </a:solidFill>
              </a:rPr>
              <a:t>동조형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합법적 방식</a:t>
            </a:r>
            <a:r>
              <a:rPr lang="en-US" altLang="ko-KR" sz="1400" dirty="0"/>
              <a:t>, </a:t>
            </a:r>
            <a:r>
              <a:rPr lang="ko-KR" altLang="en-US" sz="1400" dirty="0"/>
              <a:t>동조형 외의 네 가지는 일탈행위적 반응양식임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2) </a:t>
            </a:r>
            <a:r>
              <a:rPr lang="ko-KR" altLang="en-US" sz="1400" dirty="0">
                <a:solidFill>
                  <a:srgbClr val="FF0000"/>
                </a:solidFill>
              </a:rPr>
              <a:t>혁신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개신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형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절도</a:t>
            </a:r>
            <a:r>
              <a:rPr lang="en-US" altLang="ko-KR" sz="1400" dirty="0"/>
              <a:t>, </a:t>
            </a:r>
            <a:r>
              <a:rPr lang="ko-KR" altLang="en-US" sz="1400" dirty="0"/>
              <a:t>사기</a:t>
            </a:r>
            <a:r>
              <a:rPr lang="en-US" altLang="ko-KR" sz="1400" dirty="0"/>
              <a:t>, </a:t>
            </a:r>
            <a:r>
              <a:rPr lang="ko-KR" altLang="en-US" sz="1400" dirty="0"/>
              <a:t>마약판매</a:t>
            </a:r>
            <a:r>
              <a:rPr lang="en-US" altLang="ko-KR" sz="1400" dirty="0"/>
              <a:t>, </a:t>
            </a:r>
            <a:r>
              <a:rPr lang="ko-KR" altLang="en-US" sz="1400" dirty="0"/>
              <a:t>도박</a:t>
            </a:r>
            <a:r>
              <a:rPr lang="en-US" altLang="ko-KR" sz="1400" dirty="0"/>
              <a:t>, </a:t>
            </a:r>
            <a:r>
              <a:rPr lang="ko-KR" altLang="en-US" sz="1400" dirty="0"/>
              <a:t>매춘행위 등 불법적인 활동을 통해서 경제적인 성공을 성취하려고 하는 경우로서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머튼은</a:t>
            </a:r>
            <a:r>
              <a:rPr lang="ko-KR" altLang="en-US" sz="1400" dirty="0"/>
              <a:t> 이러한 </a:t>
            </a:r>
            <a:r>
              <a:rPr lang="ko-KR" altLang="en-US" sz="1400" dirty="0" err="1"/>
              <a:t>일탈행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 위가 미국에 가장 많다고 보았음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혁신형은 범죄자들의 전형적인 적응방식으로서 </a:t>
            </a:r>
            <a:r>
              <a:rPr lang="ko-KR" altLang="en-US" sz="1400" dirty="0" err="1"/>
              <a:t>머튼이</a:t>
            </a:r>
            <a:r>
              <a:rPr lang="ko-KR" altLang="en-US" sz="1400" dirty="0"/>
              <a:t> 가장 관심있게 다룬 유형임</a:t>
            </a:r>
            <a:r>
              <a:rPr lang="en-US" altLang="ko-KR" sz="1400" dirty="0"/>
              <a:t>. </a:t>
            </a:r>
            <a:r>
              <a:rPr lang="ko-KR" altLang="en-US" sz="1400" dirty="0"/>
              <a:t>혁신형은 목표를 달성하는 보다 손쉽고 빠른 방법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으로 불법적 수단을 택하며</a:t>
            </a:r>
            <a:r>
              <a:rPr lang="en-US" altLang="ko-KR" sz="1400" dirty="0"/>
              <a:t>, </a:t>
            </a:r>
            <a:r>
              <a:rPr lang="ko-KR" altLang="en-US" sz="1400" dirty="0"/>
              <a:t>수단 </a:t>
            </a:r>
            <a:r>
              <a:rPr lang="en-US" altLang="ko-KR" sz="1400" dirty="0"/>
              <a:t>· </a:t>
            </a:r>
            <a:r>
              <a:rPr lang="ko-KR" altLang="en-US" sz="1400" dirty="0"/>
              <a:t>방법을 가리지 말고 무조건 목표만 달성하면 된다는 가치관을 지닌 자들로 </a:t>
            </a:r>
            <a:r>
              <a:rPr lang="ko-KR" altLang="en-US" sz="1400" dirty="0" err="1"/>
              <a:t>이욕적</a:t>
            </a:r>
            <a:r>
              <a:rPr lang="ko-KR" altLang="en-US" sz="1400" dirty="0"/>
              <a:t> 범죄 자가 대표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적임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아노미이론</a:t>
            </a:r>
          </a:p>
        </p:txBody>
      </p:sp>
    </p:spTree>
    <p:extLst>
      <p:ext uri="{BB962C8B-B14F-4D97-AF65-F5344CB8AC3E}">
        <p14:creationId xmlns:p14="http://schemas.microsoft.com/office/powerpoint/2010/main" val="3801269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076" y="1474409"/>
            <a:ext cx="11029615" cy="494950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3) </a:t>
            </a:r>
            <a:r>
              <a:rPr lang="ko-KR" altLang="en-US" sz="1400" dirty="0">
                <a:solidFill>
                  <a:srgbClr val="FF0000"/>
                </a:solidFill>
              </a:rPr>
              <a:t>의례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 err="1">
                <a:solidFill>
                  <a:srgbClr val="FF0000"/>
                </a:solidFill>
              </a:rPr>
              <a:t>예범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형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의례형의 예는 관료제의 말단에 있는 사람들에게서 많이 발견되는데</a:t>
            </a:r>
            <a:r>
              <a:rPr lang="en-US" altLang="ko-KR" sz="1400" dirty="0"/>
              <a:t>, </a:t>
            </a:r>
            <a:r>
              <a:rPr lang="ko-KR" altLang="en-US" sz="1400" dirty="0"/>
              <a:t>이들은 더 이상 올라갈 수 없음을 알고 있고 더 이상 시도도 하지 않으며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매일 주어진 일을 할 뿐임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의례형은 목표의식이 없이 주어진 생활에 안주하면서 절차적인 규범이나 규칙에만 집착하는 행동양식임</a:t>
            </a:r>
            <a:r>
              <a:rPr lang="en-US" altLang="ko-KR" sz="1400" dirty="0"/>
              <a:t>. </a:t>
            </a:r>
            <a:r>
              <a:rPr lang="ko-KR" altLang="en-US" sz="1400" dirty="0"/>
              <a:t>즉</a:t>
            </a:r>
            <a:r>
              <a:rPr lang="en-US" altLang="ko-KR" sz="1400" dirty="0"/>
              <a:t>, </a:t>
            </a:r>
            <a:r>
              <a:rPr lang="ko-KR" altLang="en-US" sz="1400" dirty="0"/>
              <a:t>적응의 초점은 </a:t>
            </a:r>
            <a:r>
              <a:rPr lang="ko-KR" altLang="en-US" sz="1400" dirty="0" err="1"/>
              <a:t>목표라기</a:t>
            </a:r>
            <a:r>
              <a:rPr lang="en-US" altLang="ko-KR" sz="1400" dirty="0"/>
              <a:t> </a:t>
            </a:r>
            <a:r>
              <a:rPr lang="ko-KR" altLang="en-US" sz="1400" dirty="0"/>
              <a:t>보다 인습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적인 수단이 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4) </a:t>
            </a:r>
            <a:r>
              <a:rPr lang="ko-KR" altLang="en-US" sz="1400" dirty="0">
                <a:solidFill>
                  <a:srgbClr val="FF0000"/>
                </a:solidFill>
              </a:rPr>
              <a:t>은둔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도피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형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은둔형은 일반사회에서 탈락하여 다른 사회세계에 살고 있는 사람으로</a:t>
            </a:r>
            <a:r>
              <a:rPr lang="en-US" altLang="ko-KR" sz="1400" dirty="0"/>
              <a:t> </a:t>
            </a:r>
            <a:r>
              <a:rPr lang="ko-KR" altLang="en-US" sz="1400" dirty="0"/>
              <a:t>예컨대 정신이상자</a:t>
            </a:r>
            <a:r>
              <a:rPr lang="en-US" altLang="ko-KR" sz="1400" dirty="0"/>
              <a:t>, </a:t>
            </a:r>
            <a:r>
              <a:rPr lang="ko-KR" altLang="en-US" sz="1400" dirty="0"/>
              <a:t>약물중독자 </a:t>
            </a:r>
            <a:r>
              <a:rPr lang="en-US" altLang="ko-KR" sz="1400" dirty="0"/>
              <a:t>· </a:t>
            </a:r>
            <a:r>
              <a:rPr lang="ko-KR" altLang="en-US" sz="1400" dirty="0"/>
              <a:t>부랑자</a:t>
            </a:r>
            <a:r>
              <a:rPr lang="en-US" altLang="ko-KR" sz="1400" dirty="0"/>
              <a:t>(</a:t>
            </a:r>
            <a:r>
              <a:rPr lang="ko-KR" altLang="en-US" sz="1400" dirty="0"/>
              <a:t>거지</a:t>
            </a:r>
            <a:r>
              <a:rPr lang="en-US" altLang="ko-KR" sz="1400" dirty="0"/>
              <a:t>) </a:t>
            </a:r>
            <a:r>
              <a:rPr lang="ko-KR" altLang="en-US" sz="1400" dirty="0"/>
              <a:t>등이 여기에 속한다고 볼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수 있음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이 같은 행동에 빠져든 사람은 더 이상 목표를 향해 노력하지도 않고 정상적인 생활의 흐름도 지속하지 못한다</a:t>
            </a:r>
            <a:r>
              <a:rPr lang="en-US" altLang="ko-KR" sz="1400" dirty="0"/>
              <a:t>. </a:t>
            </a:r>
            <a:r>
              <a:rPr lang="ko-KR" altLang="en-US" sz="1400" dirty="0"/>
              <a:t>이러한 </a:t>
            </a:r>
            <a:r>
              <a:rPr lang="ko-KR" altLang="en-US" sz="1400" dirty="0" err="1"/>
              <a:t>적웅양식을</a:t>
            </a:r>
            <a:r>
              <a:rPr lang="ko-KR" altLang="en-US" sz="1400" dirty="0"/>
              <a:t> 취하는 사람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은 비생산적이기 때문에 사회로부터 심한 비판을 받게 됨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5) </a:t>
            </a:r>
            <a:r>
              <a:rPr lang="ko-KR" altLang="en-US" sz="1400" dirty="0">
                <a:solidFill>
                  <a:srgbClr val="FF0000"/>
                </a:solidFill>
              </a:rPr>
              <a:t>반항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혁명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형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400" dirty="0"/>
              <a:t> </a:t>
            </a:r>
            <a:r>
              <a:rPr lang="en-US" altLang="ko-KR" sz="1400" dirty="0"/>
              <a:t>- </a:t>
            </a:r>
            <a:r>
              <a:rPr lang="ko-KR" altLang="en-US" sz="1400" dirty="0"/>
              <a:t>반항형은 기존의 문화적 목표와 제도화된 수단을 명시적으로 거부하고 새로운 목표와 수단으로 대체시킨 경우임</a:t>
            </a:r>
            <a:r>
              <a:rPr lang="en-US" altLang="ko-KR" sz="1400" dirty="0"/>
              <a:t>. </a:t>
            </a:r>
            <a:r>
              <a:rPr lang="ko-KR" altLang="en-US" sz="1400" dirty="0"/>
              <a:t>반항아는 사회에서 탈락하는 </a:t>
            </a:r>
            <a:endParaRPr lang="en-US" altLang="ko-KR" sz="1400" dirty="0"/>
          </a:p>
          <a:p>
            <a:pPr marL="0" indent="0">
              <a:buNone/>
            </a:pPr>
            <a:r>
              <a:rPr lang="ko-KR" altLang="en-US" sz="1400" dirty="0"/>
              <a:t>   것이 아니라 적극적으로 그것을 변화시키려고 함</a:t>
            </a:r>
            <a:r>
              <a:rPr lang="en-US" altLang="ko-KR" sz="1400" dirty="0"/>
              <a:t>. </a:t>
            </a:r>
            <a:r>
              <a:rPr lang="ko-KR" altLang="en-US" sz="1400" dirty="0"/>
              <a:t>이 같은 일탈형태는 현행 사회구조의 방식을 부정하고 새로운 형태의 사회를 창출하고자 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아노미이론</a:t>
            </a:r>
          </a:p>
        </p:txBody>
      </p:sp>
    </p:spTree>
    <p:extLst>
      <p:ext uri="{BB962C8B-B14F-4D97-AF65-F5344CB8AC3E}">
        <p14:creationId xmlns:p14="http://schemas.microsoft.com/office/powerpoint/2010/main" val="3545797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아노미이론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70DC7F7-2886-4D46-9A95-3BF93E2002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770738"/>
              </p:ext>
            </p:extLst>
          </p:nvPr>
        </p:nvGraphicFramePr>
        <p:xfrm>
          <a:off x="1019713" y="2027119"/>
          <a:ext cx="10248180" cy="3352068"/>
        </p:xfrm>
        <a:graphic>
          <a:graphicData uri="http://schemas.openxmlformats.org/drawingml/2006/table">
            <a:tbl>
              <a:tblPr/>
              <a:tblGrid>
                <a:gridCol w="2049636">
                  <a:extLst>
                    <a:ext uri="{9D8B030D-6E8A-4147-A177-3AD203B41FA5}">
                      <a16:colId xmlns:a16="http://schemas.microsoft.com/office/drawing/2014/main" val="2577904927"/>
                    </a:ext>
                  </a:extLst>
                </a:gridCol>
                <a:gridCol w="2049636">
                  <a:extLst>
                    <a:ext uri="{9D8B030D-6E8A-4147-A177-3AD203B41FA5}">
                      <a16:colId xmlns:a16="http://schemas.microsoft.com/office/drawing/2014/main" val="547784853"/>
                    </a:ext>
                  </a:extLst>
                </a:gridCol>
                <a:gridCol w="2049636">
                  <a:extLst>
                    <a:ext uri="{9D8B030D-6E8A-4147-A177-3AD203B41FA5}">
                      <a16:colId xmlns:a16="http://schemas.microsoft.com/office/drawing/2014/main" val="931512075"/>
                    </a:ext>
                  </a:extLst>
                </a:gridCol>
                <a:gridCol w="2049636">
                  <a:extLst>
                    <a:ext uri="{9D8B030D-6E8A-4147-A177-3AD203B41FA5}">
                      <a16:colId xmlns:a16="http://schemas.microsoft.com/office/drawing/2014/main" val="2039640835"/>
                    </a:ext>
                  </a:extLst>
                </a:gridCol>
                <a:gridCol w="2049636">
                  <a:extLst>
                    <a:ext uri="{9D8B030D-6E8A-4147-A177-3AD203B41FA5}">
                      <a16:colId xmlns:a16="http://schemas.microsoft.com/office/drawing/2014/main" val="4842489"/>
                    </a:ext>
                  </a:extLst>
                </a:gridCol>
              </a:tblGrid>
              <a:tr h="558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적응양식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문화적으로 인정된 목표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제도화된 수단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행위유형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행동양식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444035"/>
                  </a:ext>
                </a:extLst>
              </a:tr>
              <a:tr h="558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동조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순응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대부분의 정상인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무위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無爲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8204588"/>
                  </a:ext>
                </a:extLst>
              </a:tr>
              <a:tr h="558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혁신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개혁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개신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전통적 재산범죄자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규범위반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811486"/>
                  </a:ext>
                </a:extLst>
              </a:tr>
              <a:tr h="558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의례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예범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하층관료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샐러리맨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목표약화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8541249"/>
                  </a:ext>
                </a:extLst>
              </a:tr>
              <a:tr h="558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은둔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도피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퇴행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약물중독자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부랑자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현실도피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4612518"/>
                  </a:ext>
                </a:extLst>
              </a:tr>
              <a:tr h="558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반항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전복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혁명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±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±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반역자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혁명가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현실타파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0072689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DBAB16FE-DCD9-4826-AF9C-63F2ED7A4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9321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60C0E5-2E50-453D-ACFB-0102736DEE8C}"/>
              </a:ext>
            </a:extLst>
          </p:cNvPr>
          <p:cNvSpPr txBox="1"/>
          <p:nvPr/>
        </p:nvSpPr>
        <p:spPr>
          <a:xfrm>
            <a:off x="1067517" y="5582226"/>
            <a:ext cx="101525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※ +</a:t>
            </a:r>
            <a:r>
              <a: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는 수용</a:t>
            </a:r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, ―</a:t>
            </a:r>
            <a:r>
              <a: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는 거부</a:t>
            </a:r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, </a:t>
            </a:r>
            <a:r>
              <a: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工는 대체를 의미한다</a:t>
            </a:r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. </a:t>
            </a:r>
          </a:p>
          <a:p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   </a:t>
            </a:r>
            <a:r>
              <a: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범죄학상 문제되는 유형은 혁신 </a:t>
            </a:r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· </a:t>
            </a:r>
            <a:r>
              <a: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은둔 </a:t>
            </a:r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· </a:t>
            </a:r>
            <a:r>
              <a:rPr lang="ko-KR" altLang="en-US" sz="1200" dirty="0" err="1">
                <a:latin typeface="HY그래픽M" panose="02030600000101010101" pitchFamily="18" charset="-127"/>
                <a:ea typeface="HY그래픽M" panose="02030600000101010101" pitchFamily="18" charset="-127"/>
              </a:rPr>
              <a:t>반항형이고</a:t>
            </a:r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, </a:t>
            </a:r>
            <a:r>
              <a: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아노미유형은 동조형을 제외한 나머지 유형들이다</a:t>
            </a:r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. </a:t>
            </a:r>
          </a:p>
          <a:p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   </a:t>
            </a:r>
            <a:r>
              <a: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가장 흔한 </a:t>
            </a:r>
            <a:r>
              <a:rPr lang="ko-KR" altLang="en-US" sz="1200" dirty="0" err="1">
                <a:latin typeface="HY그래픽M" panose="02030600000101010101" pitchFamily="18" charset="-127"/>
                <a:ea typeface="HY그래픽M" panose="02030600000101010101" pitchFamily="18" charset="-127"/>
              </a:rPr>
              <a:t>적웅양태는</a:t>
            </a:r>
            <a:r>
              <a: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 동조형이다</a:t>
            </a:r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.</a:t>
            </a:r>
            <a:endParaRPr lang="ko-KR" altLang="en-US" sz="1200" dirty="0"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CEC133-D753-4FD5-AE51-C31721EEE178}"/>
              </a:ext>
            </a:extLst>
          </p:cNvPr>
          <p:cNvSpPr txBox="1"/>
          <p:nvPr/>
        </p:nvSpPr>
        <p:spPr>
          <a:xfrm>
            <a:off x="3799757" y="1617822"/>
            <a:ext cx="78112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&lt;</a:t>
            </a:r>
            <a:r>
              <a:rPr lang="ko-KR" altLang="en-US" sz="1400" dirty="0" err="1">
                <a:latin typeface="HY그래픽M" panose="02030600000101010101" pitchFamily="18" charset="-127"/>
                <a:ea typeface="HY그래픽M" panose="02030600000101010101" pitchFamily="18" charset="-127"/>
              </a:rPr>
              <a:t>머튼의</a:t>
            </a:r>
            <a:r>
              <a:rPr lang="ko-KR" altLang="en-US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 다섯 가지 개인적 적응양식</a:t>
            </a:r>
            <a:r>
              <a:rPr lang="en-US" altLang="ko-KR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&gt;</a:t>
            </a:r>
            <a:endParaRPr lang="ko-KR" altLang="en-US" sz="1400" dirty="0"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726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076" y="1474409"/>
            <a:ext cx="11029615" cy="4949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하위문화란 지배집단의 문화와는 별도로 특정한 집단에서 강조되는 가치나 규범체계를 말함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- </a:t>
            </a:r>
            <a:r>
              <a:rPr lang="ko-KR" altLang="en-US" sz="1400" dirty="0"/>
              <a:t>하위문화이론의 범주에 속하는 개별이론으로 코헨</a:t>
            </a:r>
            <a:r>
              <a:rPr lang="en-US" altLang="ko-KR" sz="1400" dirty="0"/>
              <a:t>(A. Cohen)</a:t>
            </a:r>
            <a:r>
              <a:rPr lang="ko-KR" altLang="en-US" sz="1400" dirty="0"/>
              <a:t>의 비행</a:t>
            </a:r>
            <a:r>
              <a:rPr lang="en-US" altLang="ko-KR" sz="1400" dirty="0"/>
              <a:t>(</a:t>
            </a:r>
            <a:r>
              <a:rPr lang="ko-KR" altLang="en-US" sz="1400" dirty="0"/>
              <a:t>적</a:t>
            </a:r>
            <a:r>
              <a:rPr lang="en-US" altLang="ko-KR" sz="1400" dirty="0"/>
              <a:t>)</a:t>
            </a:r>
            <a:r>
              <a:rPr lang="ko-KR" altLang="en-US" sz="1400" dirty="0"/>
              <a:t> 하위문화이론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클로워드</a:t>
            </a:r>
            <a:r>
              <a:rPr lang="en-US" altLang="ko-KR" sz="1400" dirty="0"/>
              <a:t>(Cloward)</a:t>
            </a:r>
            <a:r>
              <a:rPr lang="ko-KR" altLang="en-US" sz="1400" dirty="0"/>
              <a:t>와 올린</a:t>
            </a:r>
            <a:r>
              <a:rPr lang="en-US" altLang="ko-KR" sz="1400" dirty="0"/>
              <a:t>(Ohlin)</a:t>
            </a:r>
            <a:r>
              <a:rPr lang="ko-KR" altLang="en-US" sz="1400" dirty="0"/>
              <a:t>의 차별적 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</a:t>
            </a:r>
            <a:r>
              <a:rPr lang="ko-KR" altLang="en-US" sz="1400" dirty="0"/>
              <a:t>회구조이론</a:t>
            </a:r>
            <a:r>
              <a:rPr lang="en-US" altLang="ko-KR" sz="1400" dirty="0"/>
              <a:t>,</a:t>
            </a:r>
            <a:r>
              <a:rPr lang="ko-KR" altLang="en-US" sz="1400" dirty="0"/>
              <a:t> 밀러</a:t>
            </a:r>
            <a:r>
              <a:rPr lang="en-US" altLang="ko-KR" sz="1400" dirty="0"/>
              <a:t>(Miller)</a:t>
            </a:r>
            <a:r>
              <a:rPr lang="ko-KR" altLang="en-US" sz="1400" dirty="0"/>
              <a:t>의 하층계급문화론</a:t>
            </a:r>
            <a:r>
              <a:rPr lang="en-US" altLang="ko-KR" sz="1400" dirty="0"/>
              <a:t>(</a:t>
            </a:r>
            <a:r>
              <a:rPr lang="ko-KR" altLang="en-US" sz="1400" dirty="0"/>
              <a:t>하위계급 주요 관심사이론 또는 중점관심이론 이라고도 함</a:t>
            </a:r>
            <a:r>
              <a:rPr lang="en-US" altLang="ko-KR" sz="1400" dirty="0"/>
              <a:t>), </a:t>
            </a:r>
            <a:r>
              <a:rPr lang="ko-KR" altLang="en-US" sz="1400" dirty="0" err="1"/>
              <a:t>울프갱</a:t>
            </a:r>
            <a:r>
              <a:rPr lang="en-US" altLang="ko-KR" sz="1400" dirty="0"/>
              <a:t>(Wolfgang)</a:t>
            </a:r>
            <a:r>
              <a:rPr lang="ko-KR" altLang="en-US" sz="1400" dirty="0"/>
              <a:t>과 </a:t>
            </a:r>
            <a:r>
              <a:rPr lang="ko-KR" altLang="en-US" sz="1400" dirty="0" err="1"/>
              <a:t>페라쿠티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</a:t>
            </a:r>
            <a:r>
              <a:rPr lang="en-US" altLang="ko-KR" sz="1400" dirty="0" err="1"/>
              <a:t>Feracuti</a:t>
            </a:r>
            <a:r>
              <a:rPr lang="en-US" altLang="ko-KR" sz="1400" dirty="0"/>
              <a:t>)</a:t>
            </a:r>
            <a:r>
              <a:rPr lang="ko-KR" altLang="en-US" sz="1400" dirty="0"/>
              <a:t>의 </a:t>
            </a:r>
            <a:r>
              <a:rPr lang="ko-KR" altLang="en-US" sz="1400" dirty="0" err="1"/>
              <a:t>폭력하위문화이론</a:t>
            </a:r>
            <a:r>
              <a:rPr lang="ko-KR" altLang="en-US" sz="1400" dirty="0"/>
              <a:t> 등이 있음</a:t>
            </a:r>
            <a:endParaRPr lang="en-US" altLang="ko-KR" sz="1400" dirty="0"/>
          </a:p>
          <a:p>
            <a:pPr>
              <a:buFontTx/>
              <a:buChar char="-"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1. </a:t>
            </a:r>
            <a:r>
              <a:rPr lang="ko-KR" altLang="en-US" sz="1400" dirty="0">
                <a:solidFill>
                  <a:srgbClr val="FF0000"/>
                </a:solidFill>
              </a:rPr>
              <a:t>코헨</a:t>
            </a:r>
            <a:r>
              <a:rPr lang="en-US" altLang="ko-KR" sz="1400" dirty="0">
                <a:solidFill>
                  <a:srgbClr val="FF0000"/>
                </a:solidFill>
              </a:rPr>
              <a:t>(Cohen) </a:t>
            </a:r>
            <a:r>
              <a:rPr lang="ko-KR" altLang="en-US" sz="1400" dirty="0">
                <a:solidFill>
                  <a:srgbClr val="FF0000"/>
                </a:solidFill>
              </a:rPr>
              <a:t>의 비행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적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 하위문화이론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코헨의 이론은 아노미</a:t>
            </a:r>
            <a:r>
              <a:rPr lang="en-US" altLang="ko-KR" sz="1400" dirty="0"/>
              <a:t>, </a:t>
            </a:r>
            <a:r>
              <a:rPr lang="ko-KR" altLang="en-US" sz="1400" dirty="0"/>
              <a:t>즉 사회내에서 일정한 지위에 도달할 수 없는 사회구조에서 비롯되는 스트레스가 하류계층이 지위를 얻을 수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있게 하는 하위문화를 창조하게 한다고 가정하고 있음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그런데 그 </a:t>
            </a:r>
            <a:r>
              <a:rPr lang="ko-KR" altLang="en-US" sz="1400" dirty="0">
                <a:solidFill>
                  <a:srgbClr val="FF0000"/>
                </a:solidFill>
              </a:rPr>
              <a:t>하위문화는 중류층 가치척도와는 거리가 먼 문화라는 것</a:t>
            </a:r>
            <a:r>
              <a:rPr lang="ko-KR" altLang="en-US" sz="1400" dirty="0"/>
              <a:t>임</a:t>
            </a:r>
            <a:r>
              <a:rPr lang="en-US" altLang="ko-KR" sz="1400" dirty="0"/>
              <a:t>. </a:t>
            </a:r>
            <a:r>
              <a:rPr lang="ko-KR" altLang="en-US" sz="1400" dirty="0"/>
              <a:t>그러므로 중산층의 가치나 규범을 중심으로 형성된 </a:t>
            </a:r>
            <a:r>
              <a:rPr lang="ko-KR" altLang="en-US" sz="1400" dirty="0">
                <a:solidFill>
                  <a:srgbClr val="FF0000"/>
                </a:solidFill>
              </a:rPr>
              <a:t>사회의 중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심 문화와 빈곤계층 출신 소년들에게 익숙한 생활 사이에는 긴장이나 갈등이 발생</a:t>
            </a:r>
            <a:r>
              <a:rPr lang="ko-KR" altLang="en-US" sz="1400" dirty="0"/>
              <a:t>하며</a:t>
            </a:r>
            <a:r>
              <a:rPr lang="en-US" altLang="ko-KR" sz="1400" dirty="0"/>
              <a:t>, </a:t>
            </a:r>
            <a:r>
              <a:rPr lang="ko-KR" altLang="en-US" sz="1400" dirty="0"/>
              <a:t>이러한 긴장관계를 해결하려는 시도에서 비행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문화가 형성되어 범죄가 발생한다고 보았음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하위문화이론</a:t>
            </a:r>
          </a:p>
        </p:txBody>
      </p:sp>
    </p:spTree>
    <p:extLst>
      <p:ext uri="{BB962C8B-B14F-4D97-AF65-F5344CB8AC3E}">
        <p14:creationId xmlns:p14="http://schemas.microsoft.com/office/powerpoint/2010/main" val="969872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076" y="1474409"/>
            <a:ext cx="11029615" cy="4949505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ko-KR" altLang="en-US" sz="1200" dirty="0">
                <a:solidFill>
                  <a:srgbClr val="FF0000"/>
                </a:solidFill>
              </a:rPr>
              <a:t>비행 하위문화의 특징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</a:t>
            </a:r>
            <a:r>
              <a:rPr lang="en-US" altLang="ko-KR" sz="1200" dirty="0"/>
              <a:t>(1) </a:t>
            </a:r>
            <a:r>
              <a:rPr lang="ko-KR" altLang="en-US" sz="1200" dirty="0">
                <a:solidFill>
                  <a:srgbClr val="FF0000"/>
                </a:solidFill>
              </a:rPr>
              <a:t>집단자율성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집단자치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 - </a:t>
            </a:r>
            <a:r>
              <a:rPr lang="ko-KR" altLang="en-US" sz="1200" dirty="0"/>
              <a:t>하류계층 청소년들은 인습적인 사회에서 인정받지 못하는 것과 지위획득의 좌절에 대한 반동으로</a:t>
            </a:r>
            <a:r>
              <a:rPr lang="en-US" altLang="ko-KR" sz="1200" dirty="0"/>
              <a:t>, </a:t>
            </a:r>
            <a:r>
              <a:rPr lang="ko-KR" altLang="en-US" sz="1200" dirty="0"/>
              <a:t>집단자율성을 강조하여 내적으로는 무조건적인 강한 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</a:t>
            </a:r>
            <a:r>
              <a:rPr lang="ko-KR" altLang="en-US" sz="1200" dirty="0" err="1"/>
              <a:t>결력을</a:t>
            </a:r>
            <a:r>
              <a:rPr lang="ko-KR" altLang="en-US" sz="1200" dirty="0"/>
              <a:t> 보이고 외적으로는 무조건적인 적대감을 나타내는 것이 주요 특징임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(2) </a:t>
            </a:r>
            <a:r>
              <a:rPr lang="ko-KR" altLang="en-US" sz="1200" dirty="0" err="1">
                <a:solidFill>
                  <a:srgbClr val="FF0000"/>
                </a:solidFill>
              </a:rPr>
              <a:t>악의성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 err="1">
                <a:solidFill>
                  <a:srgbClr val="FF0000"/>
                </a:solidFill>
              </a:rPr>
              <a:t>사악성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다른 사람에게 고통을 주고 금기시하는 것을 파괴하는 재미로 행동을 함</a:t>
            </a:r>
            <a:r>
              <a:rPr lang="en-US" altLang="ko-KR" sz="1200" dirty="0"/>
              <a:t>. </a:t>
            </a:r>
            <a:r>
              <a:rPr lang="ko-KR" altLang="en-US" sz="1200" dirty="0"/>
              <a:t>예컨대 골탕 을 먹이기 위해서 기물을 </a:t>
            </a:r>
            <a:r>
              <a:rPr lang="ko-KR" altLang="en-US" sz="1200" dirty="0" err="1"/>
              <a:t>파괴한다든지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훔쳐다가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버린다든지</a:t>
            </a:r>
            <a:r>
              <a:rPr lang="ko-KR" altLang="en-US" sz="1200" dirty="0"/>
              <a:t> 하고</a:t>
            </a:r>
            <a:r>
              <a:rPr lang="en-US" altLang="ko-KR" sz="1200" dirty="0"/>
              <a:t>, </a:t>
            </a:r>
          </a:p>
          <a:p>
            <a:pPr marL="0" indent="0">
              <a:buNone/>
            </a:pPr>
            <a:r>
              <a:rPr lang="en-US" altLang="ko-KR" sz="1200" dirty="0"/>
              <a:t>    </a:t>
            </a:r>
            <a:r>
              <a:rPr lang="ko-KR" altLang="en-US" sz="1200" dirty="0"/>
              <a:t>금기를 깨뜨리는 재 미로 행동하는 경향을 말함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(3) </a:t>
            </a:r>
            <a:r>
              <a:rPr lang="ko-KR" altLang="en-US" sz="1200" dirty="0" err="1">
                <a:solidFill>
                  <a:srgbClr val="FF0000"/>
                </a:solidFill>
              </a:rPr>
              <a:t>비공리성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비합리성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합리적인 경제적 계산에 따라 이익을 추구하는 행위가 아니라 단순히 스릴과 </a:t>
            </a:r>
            <a:r>
              <a:rPr lang="ko-KR" altLang="en-US" sz="1200" dirty="0" err="1"/>
              <a:t>홍미</a:t>
            </a:r>
            <a:r>
              <a:rPr lang="ko-KR" altLang="en-US" sz="1200" dirty="0"/>
              <a:t> 등을 느끼기 위해 행동하는 경향임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endParaRPr lang="ko-KR" altLang="en-US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하위문화이론</a:t>
            </a:r>
          </a:p>
        </p:txBody>
      </p:sp>
    </p:spTree>
    <p:extLst>
      <p:ext uri="{BB962C8B-B14F-4D97-AF65-F5344CB8AC3E}">
        <p14:creationId xmlns:p14="http://schemas.microsoft.com/office/powerpoint/2010/main" val="3152578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076" y="1474409"/>
            <a:ext cx="11029615" cy="4949505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ko-KR" altLang="en-US" sz="1200" dirty="0"/>
              <a:t>비행 하위문화의 특징</a:t>
            </a:r>
            <a:endParaRPr lang="en-US" altLang="ko-KR" sz="1200" dirty="0"/>
          </a:p>
          <a:p>
            <a:pPr>
              <a:buFontTx/>
              <a:buChar char="-"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>
                <a:solidFill>
                  <a:srgbClr val="FF0000"/>
                </a:solidFill>
              </a:rPr>
              <a:t>(4) </a:t>
            </a:r>
            <a:r>
              <a:rPr lang="ko-KR" altLang="en-US" sz="1200" dirty="0">
                <a:solidFill>
                  <a:srgbClr val="FF0000"/>
                </a:solidFill>
              </a:rPr>
              <a:t>반항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부정</a:t>
            </a:r>
            <a:r>
              <a:rPr lang="en-US" altLang="ko-KR" sz="1200" dirty="0">
                <a:solidFill>
                  <a:srgbClr val="FF0000"/>
                </a:solidFill>
              </a:rPr>
              <a:t>)</a:t>
            </a:r>
            <a:r>
              <a:rPr lang="ko-KR" altLang="en-US" sz="1200" dirty="0">
                <a:solidFill>
                  <a:srgbClr val="FF0000"/>
                </a:solidFill>
              </a:rPr>
              <a:t>성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어긋나기 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부정적 사고방식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기존의 지배문화나 인습적 가치에 반대하는 경향을 말함</a:t>
            </a:r>
            <a:r>
              <a:rPr lang="en-US" altLang="ko-KR" sz="1200" dirty="0"/>
              <a:t>. </a:t>
            </a:r>
            <a:r>
              <a:rPr lang="ko-KR" altLang="en-US" sz="1200" dirty="0"/>
              <a:t>하류계층의 소년들은 사회의 일반문화와 정반대되는 방향으로 하위문화의 가치나 규범을 형성하게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됨</a:t>
            </a:r>
            <a:r>
              <a:rPr lang="en-US" altLang="ko-KR" sz="1200" dirty="0"/>
              <a:t>. </a:t>
            </a:r>
            <a:r>
              <a:rPr lang="ko-KR" altLang="en-US" sz="1200" dirty="0"/>
              <a:t>코헨은 이를 ‘반항 </a:t>
            </a:r>
            <a:r>
              <a:rPr lang="ko-KR" altLang="en-US" sz="1200" dirty="0" err="1"/>
              <a:t>형성’이라는</a:t>
            </a:r>
            <a:r>
              <a:rPr lang="ko-KR" altLang="en-US" sz="1200" dirty="0"/>
              <a:t> 개념으로 표현했음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>
                <a:solidFill>
                  <a:srgbClr val="FF0000"/>
                </a:solidFill>
              </a:rPr>
              <a:t>(5) </a:t>
            </a:r>
            <a:r>
              <a:rPr lang="ko-KR" altLang="en-US" sz="1200" dirty="0">
                <a:solidFill>
                  <a:srgbClr val="FF0000"/>
                </a:solidFill>
              </a:rPr>
              <a:t>단기 쾌락주의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200" dirty="0"/>
              <a:t> - </a:t>
            </a:r>
            <a:r>
              <a:rPr lang="ko-KR" altLang="en-US" sz="1200" dirty="0"/>
              <a:t>장래의 성공을 위해서 현재의 욕구를 억제하지 않고 순간적인 쾌락을 쫓는 경향을 말함</a:t>
            </a:r>
            <a:r>
              <a:rPr lang="en-US" altLang="ko-KR" sz="1200" dirty="0"/>
              <a:t>.</a:t>
            </a:r>
            <a:r>
              <a:rPr lang="ko-KR" altLang="en-US" sz="1200" dirty="0"/>
              <a:t> 그래서 소년비행의 대부분은 목적이 없고 파괴적임</a:t>
            </a:r>
            <a:r>
              <a:rPr lang="en-US" altLang="ko-KR" sz="1200" dirty="0"/>
              <a:t>. </a:t>
            </a:r>
            <a:r>
              <a:rPr lang="ko-KR" altLang="en-US" sz="1200" dirty="0"/>
              <a:t>예컨대 언젠가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</a:t>
            </a:r>
            <a:r>
              <a:rPr lang="ko-KR" altLang="en-US" sz="1200" dirty="0"/>
              <a:t>는 죽는다는 것을 뻔히 알면서도 순간적인 쾌감을 쫓아 밤거리를 누비는 오토바이 폭주족의 심리가 여기에 해당함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</a:t>
            </a:r>
            <a:r>
              <a:rPr lang="en-US" altLang="ko-KR" sz="1200" dirty="0">
                <a:solidFill>
                  <a:srgbClr val="FF0000"/>
                </a:solidFill>
              </a:rPr>
              <a:t>(6) </a:t>
            </a:r>
            <a:r>
              <a:rPr lang="ko-KR" altLang="en-US" sz="1200" dirty="0">
                <a:solidFill>
                  <a:srgbClr val="FF0000"/>
                </a:solidFill>
              </a:rPr>
              <a:t>다면성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변덕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하류계층의 소년들은 한가지 전문적인 전공보다 다방면의 재주</a:t>
            </a:r>
            <a:r>
              <a:rPr lang="en-US" altLang="ko-KR" sz="1200" dirty="0"/>
              <a:t>, </a:t>
            </a:r>
            <a:r>
              <a:rPr lang="ko-KR" altLang="en-US" sz="1200" dirty="0"/>
              <a:t>잡기 또는  융통성을 중요시하고</a:t>
            </a:r>
            <a:r>
              <a:rPr lang="en-US" altLang="ko-KR" sz="1200" dirty="0"/>
              <a:t>, </a:t>
            </a:r>
            <a:r>
              <a:rPr lang="ko-KR" altLang="en-US" sz="1200" dirty="0"/>
              <a:t>이를 이용해서 갖가지 비행을 범하는 경향이 있음</a:t>
            </a:r>
            <a:endParaRPr lang="en-US" altLang="ko-KR" sz="1200" dirty="0"/>
          </a:p>
          <a:p>
            <a:pPr marL="0" indent="0">
              <a:buNone/>
            </a:pPr>
            <a:endParaRPr lang="ko-KR" altLang="en-US" sz="12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하위문화이론</a:t>
            </a:r>
          </a:p>
        </p:txBody>
      </p:sp>
    </p:spTree>
    <p:extLst>
      <p:ext uri="{BB962C8B-B14F-4D97-AF65-F5344CB8AC3E}">
        <p14:creationId xmlns:p14="http://schemas.microsoft.com/office/powerpoint/2010/main" val="39687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076" y="1474409"/>
            <a:ext cx="11029615" cy="4949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 err="1">
                <a:solidFill>
                  <a:srgbClr val="FF0000"/>
                </a:solidFill>
              </a:rPr>
              <a:t>클로워드와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err="1">
                <a:solidFill>
                  <a:srgbClr val="FF0000"/>
                </a:solidFill>
              </a:rPr>
              <a:t>올린의</a:t>
            </a:r>
            <a:r>
              <a:rPr lang="ko-KR" altLang="en-US" sz="1400" dirty="0">
                <a:solidFill>
                  <a:srgbClr val="FF0000"/>
                </a:solidFill>
              </a:rPr>
              <a:t> 차별적 기회 이론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기회차별이론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 err="1">
                <a:solidFill>
                  <a:srgbClr val="FF0000"/>
                </a:solidFill>
              </a:rPr>
              <a:t>분화적</a:t>
            </a:r>
            <a:r>
              <a:rPr lang="ko-KR" altLang="en-US" sz="1400" dirty="0">
                <a:solidFill>
                  <a:srgbClr val="FF0000"/>
                </a:solidFill>
              </a:rPr>
              <a:t> 기회구조 이론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기회구조차이 이론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1) </a:t>
            </a:r>
            <a:r>
              <a:rPr lang="ko-KR" altLang="en-US" sz="1400" dirty="0" err="1"/>
              <a:t>비행적</a:t>
            </a:r>
            <a:r>
              <a:rPr lang="ko-KR" altLang="en-US" sz="1400" dirty="0"/>
              <a:t> 하위문화의 유형 및 성격 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 err="1"/>
              <a:t>클로워드와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올린은</a:t>
            </a:r>
            <a:r>
              <a:rPr lang="ko-KR" altLang="en-US" sz="1400" dirty="0"/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특정지역에서 발생하는 일탈유형을 지역의 하위문화적 특성과 연관시켜 비행문화의 기본형태로서 범죄적 </a:t>
            </a:r>
            <a:r>
              <a:rPr lang="ko-KR" altLang="en-US" sz="1400" dirty="0" err="1">
                <a:solidFill>
                  <a:srgbClr val="FF0000"/>
                </a:solidFill>
              </a:rPr>
              <a:t>하위문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화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갈등적 하위문화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은둔적 하위문화를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들고 있음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(1) </a:t>
            </a:r>
            <a:r>
              <a:rPr lang="ko-KR" altLang="en-US" sz="1400" dirty="0"/>
              <a:t>범죄적 하위문화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청소년 범죄자들이 모방할 수 있는 조직화된 성인 범죄자들의 활동이 존재하는 지역</a:t>
            </a:r>
            <a:r>
              <a:rPr lang="ko-KR" altLang="en-US" sz="1400" dirty="0"/>
              <a:t>에서 나타나는 것으로</a:t>
            </a:r>
            <a:r>
              <a:rPr lang="en-US" altLang="ko-KR" sz="1400" dirty="0"/>
              <a:t>, </a:t>
            </a:r>
            <a:r>
              <a:rPr lang="ko-KR" altLang="en-US" sz="1400" dirty="0"/>
              <a:t>성취목표를 위한 합법</a:t>
            </a:r>
            <a:r>
              <a:rPr lang="en-US" altLang="ko-KR" sz="1400" dirty="0"/>
              <a:t>(</a:t>
            </a:r>
            <a:r>
              <a:rPr lang="ko-KR" altLang="en-US" sz="1400" dirty="0"/>
              <a:t>인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습</a:t>
            </a:r>
            <a:r>
              <a:rPr lang="en-US" altLang="ko-KR" sz="1400" dirty="0"/>
              <a:t>)</a:t>
            </a:r>
            <a:r>
              <a:rPr lang="ko-KR" altLang="en-US" sz="1400" dirty="0"/>
              <a:t>적인 수단에 대치되는 </a:t>
            </a:r>
            <a:r>
              <a:rPr lang="ko-KR" altLang="en-US" sz="1400" dirty="0" err="1"/>
              <a:t>수단으로서의</a:t>
            </a:r>
            <a:r>
              <a:rPr lang="ko-KR" altLang="en-US" sz="1400" dirty="0"/>
              <a:t> 범죄행위의 중요성이 전수되며</a:t>
            </a:r>
            <a:r>
              <a:rPr lang="en-US" altLang="ko-KR" sz="1400" dirty="0"/>
              <a:t>, </a:t>
            </a:r>
            <a:r>
              <a:rPr lang="ko-KR" altLang="en-US" sz="1400" dirty="0"/>
              <a:t>절도</a:t>
            </a:r>
            <a:r>
              <a:rPr lang="en-US" altLang="ko-KR" sz="1400" dirty="0"/>
              <a:t>, </a:t>
            </a:r>
            <a:r>
              <a:rPr lang="ko-KR" altLang="en-US" sz="1400" dirty="0"/>
              <a:t>갈취 등의 수단을 통하여 경제적인 지위향상을 꾀하는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행동유형이 일반화되어 있는 지역에서 발생하는 하위문화임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 하위문화 지역에서는 범죄적 가치 및 지식이 체계적으로 전승되어 성인범죄자들과 미성년 범죄자들은 매우 강한 통합을 보이고</a:t>
            </a:r>
            <a:r>
              <a:rPr lang="en-US" altLang="ko-KR" sz="1400" dirty="0"/>
              <a:t>, </a:t>
            </a:r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절도와 같은 공리적 범죄가 일반적으로 생활화되어 있음으로 </a:t>
            </a:r>
            <a:r>
              <a:rPr lang="ko-KR" altLang="en-US" sz="1400" dirty="0">
                <a:solidFill>
                  <a:srgbClr val="FF0000"/>
                </a:solidFill>
              </a:rPr>
              <a:t>범죄가 가장 많이 발생함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 err="1">
                <a:solidFill>
                  <a:srgbClr val="FF0000"/>
                </a:solidFill>
              </a:rPr>
              <a:t>머튼의</a:t>
            </a:r>
            <a:r>
              <a:rPr lang="ko-KR" altLang="en-US" sz="1400" dirty="0">
                <a:solidFill>
                  <a:srgbClr val="FF0000"/>
                </a:solidFill>
              </a:rPr>
              <a:t> 혁신형 생활방식에 가까움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하위문화이론</a:t>
            </a:r>
          </a:p>
        </p:txBody>
      </p:sp>
    </p:spTree>
    <p:extLst>
      <p:ext uri="{BB962C8B-B14F-4D97-AF65-F5344CB8AC3E}">
        <p14:creationId xmlns:p14="http://schemas.microsoft.com/office/powerpoint/2010/main" val="3740900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076" y="1474409"/>
            <a:ext cx="11029615" cy="4949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 err="1"/>
              <a:t>클로워드와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올린의</a:t>
            </a:r>
            <a:r>
              <a:rPr lang="ko-KR" altLang="en-US" sz="1400" dirty="0"/>
              <a:t> 차별적 기회 이론</a:t>
            </a:r>
            <a:r>
              <a:rPr lang="en-US" altLang="ko-KR" sz="1400" dirty="0"/>
              <a:t>(</a:t>
            </a:r>
            <a:r>
              <a:rPr lang="ko-KR" altLang="en-US" sz="1400" dirty="0"/>
              <a:t>기회차별이론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분화적</a:t>
            </a:r>
            <a:r>
              <a:rPr lang="ko-KR" altLang="en-US" sz="1400" dirty="0"/>
              <a:t> 기회구조 이론</a:t>
            </a:r>
            <a:r>
              <a:rPr lang="en-US" altLang="ko-KR" sz="1400" dirty="0"/>
              <a:t>, </a:t>
            </a:r>
            <a:r>
              <a:rPr lang="ko-KR" altLang="en-US" sz="1400" dirty="0"/>
              <a:t>기회구조차이 이론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(2) </a:t>
            </a:r>
            <a:r>
              <a:rPr lang="ko-KR" altLang="en-US" sz="1400" dirty="0">
                <a:solidFill>
                  <a:srgbClr val="FF0000"/>
                </a:solidFill>
              </a:rPr>
              <a:t>갈등적 하위문화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청소년들에게 모범이 될 만한 </a:t>
            </a:r>
            <a:r>
              <a:rPr lang="ko-KR" altLang="en-US" sz="1400" dirty="0">
                <a:solidFill>
                  <a:srgbClr val="FF0000"/>
                </a:solidFill>
              </a:rPr>
              <a:t>인습적 성인역할 모형이나 범죄적 성인역할 모형이 정립되어 있지 못한 지역</a:t>
            </a:r>
            <a:r>
              <a:rPr lang="ko-KR" altLang="en-US" sz="1400" dirty="0"/>
              <a:t>에서 나타나는 하위문화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이러한 갈등적 하위문화에서는 폭력</a:t>
            </a:r>
            <a:r>
              <a:rPr lang="en-US" altLang="ko-KR" sz="1400" dirty="0"/>
              <a:t>, </a:t>
            </a:r>
            <a:r>
              <a:rPr lang="ko-KR" altLang="en-US" sz="1400" dirty="0"/>
              <a:t>집단싸움 등 개인적이고 </a:t>
            </a:r>
            <a:r>
              <a:rPr lang="ko-KR" altLang="en-US" sz="1400" dirty="0">
                <a:solidFill>
                  <a:srgbClr val="FF0000"/>
                </a:solidFill>
              </a:rPr>
              <a:t>조직화되어 있지 않은 범죄가 주로 </a:t>
            </a:r>
            <a:r>
              <a:rPr lang="ko-KR" altLang="en-US" sz="1400" dirty="0"/>
              <a:t>일어나는데</a:t>
            </a:r>
            <a:r>
              <a:rPr lang="en-US" altLang="ko-KR" sz="1400" dirty="0"/>
              <a:t>, </a:t>
            </a:r>
            <a:r>
              <a:rPr lang="ko-KR" altLang="en-US" sz="1400" dirty="0"/>
              <a:t>그 이유는 범죄적이든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인습적이든 모범이 될 만한 성인에 의한 안정적인 사회통제 제도가 없기 때문임</a:t>
            </a:r>
            <a:r>
              <a:rPr lang="en-US" altLang="ko-KR" sz="1400" dirty="0"/>
              <a:t>(</a:t>
            </a:r>
            <a:r>
              <a:rPr lang="ko-KR" altLang="en-US" sz="1400" dirty="0"/>
              <a:t>코헨의 반항형 적응양식에 가깝다</a:t>
            </a:r>
            <a:r>
              <a:rPr lang="en-US" altLang="ko-KR" sz="1400" dirty="0"/>
              <a:t>).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(3) </a:t>
            </a:r>
            <a:r>
              <a:rPr lang="ko-KR" altLang="en-US" sz="1400" dirty="0">
                <a:solidFill>
                  <a:srgbClr val="FF0000"/>
                </a:solidFill>
              </a:rPr>
              <a:t>은둔적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도피적 </a:t>
            </a:r>
            <a:r>
              <a:rPr lang="en-US" altLang="ko-KR" sz="1400" dirty="0">
                <a:solidFill>
                  <a:srgbClr val="FF0000"/>
                </a:solidFill>
              </a:rPr>
              <a:t>· </a:t>
            </a:r>
            <a:r>
              <a:rPr lang="ko-KR" altLang="en-US" sz="1400" dirty="0">
                <a:solidFill>
                  <a:srgbClr val="FF0000"/>
                </a:solidFill>
              </a:rPr>
              <a:t>퇴행적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하위문화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범죄적 하위문화 및 갈등적 하위문화에서 실패한 사람들에게서 나타남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마약의 확보 및 소비를 위주로 생활하거나 음주 등을 통하여 쾌락을 지나치게 강조하는 사람들로 구성되며</a:t>
            </a:r>
            <a:r>
              <a:rPr lang="en-US" altLang="ko-KR" sz="1400" dirty="0"/>
              <a:t>, </a:t>
            </a:r>
            <a:r>
              <a:rPr lang="ko-KR" altLang="en-US" sz="1400" dirty="0"/>
              <a:t>이 구성원들은 인습적 또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는 범죄적 세계 어디에서도 접근할 수 없기 때문에 </a:t>
            </a:r>
            <a:r>
              <a:rPr lang="ko-KR" altLang="en-US" sz="1400" dirty="0">
                <a:solidFill>
                  <a:srgbClr val="FF0000"/>
                </a:solidFill>
              </a:rPr>
              <a:t>일반사회에도 머무르지 못하고 퇴행적 생활로 도피해 버리는 유형임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이 유형은 갈등적 하위문화보다도 범죄관련성은 낮다</a:t>
            </a:r>
            <a:r>
              <a:rPr lang="en-US" altLang="ko-KR" sz="1400" dirty="0"/>
              <a:t>(</a:t>
            </a:r>
            <a:r>
              <a:rPr lang="ko-KR" altLang="en-US" sz="1400" dirty="0" err="1"/>
              <a:t>머튼의</a:t>
            </a:r>
            <a:r>
              <a:rPr lang="ko-KR" altLang="en-US" sz="1400" dirty="0"/>
              <a:t> 은둔형 생활양식에 가까움</a:t>
            </a:r>
            <a:r>
              <a:rPr lang="en-US" altLang="ko-KR" sz="1400" dirty="0"/>
              <a:t>)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하위문화이론</a:t>
            </a:r>
          </a:p>
        </p:txBody>
      </p:sp>
    </p:spTree>
    <p:extLst>
      <p:ext uri="{BB962C8B-B14F-4D97-AF65-F5344CB8AC3E}">
        <p14:creationId xmlns:p14="http://schemas.microsoft.com/office/powerpoint/2010/main" val="1226740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076" y="1474409"/>
            <a:ext cx="11029615" cy="30304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2. </a:t>
            </a:r>
            <a:r>
              <a:rPr lang="ko-KR" altLang="en-US" sz="1400" dirty="0" err="1"/>
              <a:t>클로워드와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올린의</a:t>
            </a:r>
            <a:r>
              <a:rPr lang="ko-KR" altLang="en-US" sz="1400" dirty="0"/>
              <a:t> 차별적 기회 이론</a:t>
            </a:r>
            <a:r>
              <a:rPr lang="en-US" altLang="ko-KR" sz="1400" dirty="0"/>
              <a:t>(</a:t>
            </a:r>
            <a:r>
              <a:rPr lang="ko-KR" altLang="en-US" sz="1400" dirty="0"/>
              <a:t>기회차별이론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분화적</a:t>
            </a:r>
            <a:r>
              <a:rPr lang="ko-KR" altLang="en-US" sz="1400" dirty="0"/>
              <a:t> 기회구조 이론</a:t>
            </a:r>
            <a:r>
              <a:rPr lang="en-US" altLang="ko-KR" sz="1400" dirty="0"/>
              <a:t>, </a:t>
            </a:r>
            <a:r>
              <a:rPr lang="ko-KR" altLang="en-US" sz="1400" dirty="0"/>
              <a:t>기회구조차이 이론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2) </a:t>
            </a:r>
            <a:r>
              <a:rPr lang="ko-KR" altLang="en-US" sz="1400" dirty="0">
                <a:solidFill>
                  <a:srgbClr val="FF0000"/>
                </a:solidFill>
              </a:rPr>
              <a:t>범죄 발생 가능성 조직적인 범죄활동이 많은 범죄적 하위문화지역에서는 </a:t>
            </a:r>
            <a:r>
              <a:rPr lang="ko-KR" altLang="en-US" sz="1400" dirty="0"/>
              <a:t>범죄기술을 배우거나 범죄조직에 가담할 기회가 많으므로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범죄가 발생할 가능성이 큰 </a:t>
            </a:r>
            <a:r>
              <a:rPr lang="ko-KR" altLang="en-US" sz="1400" dirty="0"/>
              <a:t>반면</a:t>
            </a:r>
            <a:r>
              <a:rPr lang="en-US" altLang="ko-KR" sz="1400" dirty="0"/>
              <a:t>, </a:t>
            </a:r>
            <a:r>
              <a:rPr lang="ko-KR" altLang="en-US" sz="1400" dirty="0"/>
              <a:t>조직적인 범죄활동이 없는 지역에서는 비합법적인 수단을 취할 수 있는 기회가 제한되어 있으므로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범죄가 발생할 가능성이 적음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 algn="ctr">
              <a:buNone/>
            </a:pPr>
            <a:r>
              <a:rPr lang="en-US" altLang="ko-KR" sz="1400" dirty="0"/>
              <a:t>&lt;Cloward</a:t>
            </a:r>
            <a:r>
              <a:rPr lang="ko-KR" altLang="en-US" sz="1400" dirty="0"/>
              <a:t>와 </a:t>
            </a:r>
            <a:r>
              <a:rPr lang="en-US" altLang="ko-KR" sz="1400" dirty="0"/>
              <a:t>Ohlin</a:t>
            </a:r>
            <a:r>
              <a:rPr lang="ko-KR" altLang="en-US" sz="1400" dirty="0"/>
              <a:t>으</a:t>
            </a:r>
            <a:r>
              <a:rPr lang="en-US" altLang="ko-KR" sz="1400" dirty="0"/>
              <a:t>| </a:t>
            </a:r>
            <a:r>
              <a:rPr lang="ko-KR" altLang="en-US" sz="1400" dirty="0"/>
              <a:t>하위문화 유형 분류표</a:t>
            </a:r>
            <a:r>
              <a:rPr lang="en-US" altLang="ko-KR" sz="1400" dirty="0"/>
              <a:t>&gt;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하위문화이론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C209311F-3025-4D11-92FB-066A592496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217729"/>
              </p:ext>
            </p:extLst>
          </p:nvPr>
        </p:nvGraphicFramePr>
        <p:xfrm>
          <a:off x="797720" y="4351334"/>
          <a:ext cx="10360326" cy="1969265"/>
        </p:xfrm>
        <a:graphic>
          <a:graphicData uri="http://schemas.openxmlformats.org/drawingml/2006/table">
            <a:tbl>
              <a:tblPr/>
              <a:tblGrid>
                <a:gridCol w="1862389">
                  <a:extLst>
                    <a:ext uri="{9D8B030D-6E8A-4147-A177-3AD203B41FA5}">
                      <a16:colId xmlns:a16="http://schemas.microsoft.com/office/drawing/2014/main" val="3087410140"/>
                    </a:ext>
                  </a:extLst>
                </a:gridCol>
                <a:gridCol w="1862389">
                  <a:extLst>
                    <a:ext uri="{9D8B030D-6E8A-4147-A177-3AD203B41FA5}">
                      <a16:colId xmlns:a16="http://schemas.microsoft.com/office/drawing/2014/main" val="482030528"/>
                    </a:ext>
                  </a:extLst>
                </a:gridCol>
                <a:gridCol w="1862389">
                  <a:extLst>
                    <a:ext uri="{9D8B030D-6E8A-4147-A177-3AD203B41FA5}">
                      <a16:colId xmlns:a16="http://schemas.microsoft.com/office/drawing/2014/main" val="1302633694"/>
                    </a:ext>
                  </a:extLst>
                </a:gridCol>
                <a:gridCol w="1862389">
                  <a:extLst>
                    <a:ext uri="{9D8B030D-6E8A-4147-A177-3AD203B41FA5}">
                      <a16:colId xmlns:a16="http://schemas.microsoft.com/office/drawing/2014/main" val="3855051307"/>
                    </a:ext>
                  </a:extLst>
                </a:gridCol>
                <a:gridCol w="2910770">
                  <a:extLst>
                    <a:ext uri="{9D8B030D-6E8A-4147-A177-3AD203B41FA5}">
                      <a16:colId xmlns:a16="http://schemas.microsoft.com/office/drawing/2014/main" val="493331834"/>
                    </a:ext>
                  </a:extLst>
                </a:gridCol>
              </a:tblGrid>
              <a:tr h="3938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목표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합법적 수단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비합법적 수단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폭력수용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적응양식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1948578"/>
                  </a:ext>
                </a:extLst>
              </a:tr>
              <a:tr h="3938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동조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: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일반인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9201550"/>
                  </a:ext>
                </a:extLst>
              </a:tr>
              <a:tr h="3938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혁신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: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공리적 범죄자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범죄적 하위문화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77622"/>
                  </a:ext>
                </a:extLst>
              </a:tr>
              <a:tr h="3938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예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폭력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: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비공리적 범죄자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갈등적 하위문화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0384567"/>
                  </a:ext>
                </a:extLst>
              </a:tr>
              <a:tr h="3938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+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-(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아니오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은둔 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: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비사회적 생활자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은둔적 하위문화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566173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9A26F4BA-2535-4D35-918A-3098BD0C4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6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47432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11" y="1713451"/>
            <a:ext cx="11029615" cy="49633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3</a:t>
            </a:r>
            <a:r>
              <a:rPr lang="en-US" altLang="ko-KR" sz="1400" dirty="0">
                <a:solidFill>
                  <a:srgbClr val="FF0000"/>
                </a:solidFill>
              </a:rPr>
              <a:t>. Miller</a:t>
            </a:r>
            <a:r>
              <a:rPr lang="ko-KR" altLang="en-US" sz="1400" dirty="0">
                <a:solidFill>
                  <a:srgbClr val="FF0000"/>
                </a:solidFill>
              </a:rPr>
              <a:t>의 하류계층 문화이론</a:t>
            </a:r>
            <a:r>
              <a:rPr lang="en-US" altLang="ko-KR" sz="1400" dirty="0"/>
              <a:t>(</a:t>
            </a:r>
            <a:r>
              <a:rPr lang="ko-KR" altLang="en-US" sz="1400" dirty="0"/>
              <a:t>하위계급 주요 관심사이론</a:t>
            </a:r>
            <a:r>
              <a:rPr lang="en-US" altLang="ko-KR" sz="1400" dirty="0"/>
              <a:t>, </a:t>
            </a:r>
            <a:r>
              <a:rPr lang="ko-KR" altLang="en-US" sz="1400" dirty="0"/>
              <a:t>중점관심이론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(1) </a:t>
            </a:r>
            <a:r>
              <a:rPr lang="ko-KR" altLang="en-US" sz="1400" dirty="0"/>
              <a:t>밀러의 「하류계층 문화와 갱 비행</a:t>
            </a:r>
            <a:r>
              <a:rPr lang="en-US" altLang="ko-KR" sz="1400" dirty="0"/>
              <a:t>(1958)</a:t>
            </a:r>
            <a:r>
              <a:rPr lang="ko-KR" altLang="en-US" sz="1400" dirty="0"/>
              <a:t>」</a:t>
            </a:r>
            <a:endParaRPr lang="en-US" altLang="ko-KR" sz="1400" dirty="0"/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>
                <a:solidFill>
                  <a:srgbClr val="FF0000"/>
                </a:solidFill>
              </a:rPr>
              <a:t>밀러는 하류계층의 비행을 ‘중류계층에 대한 반발에서 비롯되는 것 ’이라는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코헨이나 </a:t>
            </a:r>
            <a:r>
              <a:rPr lang="ko-KR" altLang="en-US" sz="1400" dirty="0" err="1">
                <a:solidFill>
                  <a:srgbClr val="FF0000"/>
                </a:solidFill>
              </a:rPr>
              <a:t>클로워드와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 err="1">
                <a:solidFill>
                  <a:srgbClr val="FF0000"/>
                </a:solidFill>
              </a:rPr>
              <a:t>올린의</a:t>
            </a:r>
            <a:r>
              <a:rPr lang="ko-KR" altLang="en-US" sz="1400" dirty="0">
                <a:solidFill>
                  <a:srgbClr val="FF0000"/>
                </a:solidFill>
              </a:rPr>
              <a:t> 이론에 반대</a:t>
            </a:r>
            <a:r>
              <a:rPr lang="ko-KR" altLang="en-US" sz="1400" dirty="0"/>
              <a:t>하고 </a:t>
            </a:r>
            <a:r>
              <a:rPr lang="ko-KR" altLang="en-US" sz="1400" dirty="0" err="1">
                <a:solidFill>
                  <a:srgbClr val="FF0000"/>
                </a:solidFill>
              </a:rPr>
              <a:t>그들만의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독특한 하류계층 문화 자체가 집단비행을 발생시킨다고 보았음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밀러에게 있어서 </a:t>
            </a:r>
            <a:r>
              <a:rPr lang="ko-KR" altLang="en-US" sz="1400" dirty="0">
                <a:solidFill>
                  <a:srgbClr val="FF0000"/>
                </a:solidFill>
              </a:rPr>
              <a:t>비행은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서덜랜드에게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있어서와</a:t>
            </a:r>
            <a:r>
              <a:rPr lang="ko-KR" altLang="en-US" sz="1400" dirty="0"/>
              <a:t> 마찬가지로 </a:t>
            </a:r>
            <a:r>
              <a:rPr lang="ko-KR" altLang="en-US" sz="1400" dirty="0">
                <a:solidFill>
                  <a:srgbClr val="FF0000"/>
                </a:solidFill>
              </a:rPr>
              <a:t>동조행위임</a:t>
            </a:r>
            <a:r>
              <a:rPr lang="en-US" altLang="ko-KR" sz="1400" dirty="0"/>
              <a:t>. </a:t>
            </a:r>
            <a:r>
              <a:rPr lang="ko-KR" altLang="en-US" sz="1400" dirty="0"/>
              <a:t>즉 그들 계층의 고유한 가치관에 동조함으로써 비행을 행하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게 된다는 것임</a:t>
            </a:r>
            <a:r>
              <a:rPr lang="en-US" altLang="ko-KR" sz="1400" dirty="0"/>
              <a:t>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코헨이나 </a:t>
            </a:r>
            <a:r>
              <a:rPr lang="ko-KR" altLang="en-US" sz="1400" dirty="0" err="1"/>
              <a:t>클로워드와</a:t>
            </a:r>
            <a:r>
              <a:rPr lang="ko-KR" altLang="en-US" sz="1400" dirty="0"/>
              <a:t> 올린 등이 중상류층과의 구조적 긴장을 전제로 비행을 설명하는데 반해</a:t>
            </a:r>
            <a:r>
              <a:rPr lang="en-US" altLang="ko-KR" sz="1400" dirty="0"/>
              <a:t>, </a:t>
            </a:r>
            <a:r>
              <a:rPr lang="ko-KR" altLang="en-US" sz="1400" dirty="0"/>
              <a:t>밀러는 </a:t>
            </a:r>
            <a:r>
              <a:rPr lang="ko-KR" altLang="en-US" sz="1400" dirty="0">
                <a:solidFill>
                  <a:srgbClr val="FF0000"/>
                </a:solidFill>
              </a:rPr>
              <a:t>하류계층 사회의 주요한 구조적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인 특성의 하나로 ‘여성가장 가구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母子家庭</a:t>
            </a:r>
            <a:r>
              <a:rPr lang="en-US" altLang="ko-KR" sz="1400" dirty="0">
                <a:solidFill>
                  <a:srgbClr val="FF0000"/>
                </a:solidFill>
              </a:rPr>
              <a:t>)’</a:t>
            </a:r>
            <a:r>
              <a:rPr lang="ko-KR" altLang="en-US" sz="1400" dirty="0">
                <a:solidFill>
                  <a:srgbClr val="FF0000"/>
                </a:solidFill>
              </a:rPr>
              <a:t> 를 들고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범죄행위를 하위문화의 가치와 규범에 대한 정상적인 반응</a:t>
            </a:r>
            <a:r>
              <a:rPr lang="ko-KR" altLang="en-US" sz="1400" dirty="0"/>
              <a:t>이라고 하면서</a:t>
            </a:r>
            <a:r>
              <a:rPr lang="en-US" altLang="ko-KR" sz="1400" dirty="0"/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하류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계층에는 독자적인 문화규범이 존재</a:t>
            </a:r>
            <a:r>
              <a:rPr lang="ko-KR" altLang="en-US" sz="1400" dirty="0"/>
              <a:t>하고 이에 따라 행동하는 자는 보다 넓은 사회의 법규범</a:t>
            </a:r>
            <a:r>
              <a:rPr lang="en-US" altLang="ko-KR" sz="1400" dirty="0"/>
              <a:t>(</a:t>
            </a:r>
            <a:r>
              <a:rPr lang="ko-KR" altLang="en-US" sz="1400" dirty="0"/>
              <a:t>중류계층 문화의 규범</a:t>
            </a:r>
            <a:r>
              <a:rPr lang="en-US" altLang="ko-KR" sz="1400" dirty="0"/>
              <a:t>)</a:t>
            </a:r>
            <a:r>
              <a:rPr lang="ko-KR" altLang="en-US" sz="1400" dirty="0"/>
              <a:t>의 관점에서 보면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규범위반이 됨으로써 하류계층에서 보다 많은 범죄가 나타나게 된다고 함</a:t>
            </a:r>
            <a:r>
              <a:rPr lang="en-US" altLang="ko-KR" sz="1400" dirty="0"/>
              <a:t>(</a:t>
            </a:r>
            <a:r>
              <a:rPr lang="ko-KR" altLang="en-US" sz="1400" dirty="0"/>
              <a:t>문화갈등적 관점</a:t>
            </a:r>
            <a:r>
              <a:rPr lang="en-US" altLang="ko-KR" sz="1400" dirty="0"/>
              <a:t>) </a:t>
            </a:r>
          </a:p>
          <a:p>
            <a:pPr marL="0" indent="0">
              <a:buNone/>
            </a:pPr>
            <a:r>
              <a:rPr lang="en-US" altLang="ko-KR" sz="1400" dirty="0"/>
              <a:t>  - </a:t>
            </a:r>
            <a:r>
              <a:rPr lang="ko-KR" altLang="en-US" sz="1400" dirty="0"/>
              <a:t>다시 말하자면 그는</a:t>
            </a:r>
            <a:r>
              <a:rPr lang="en-US" altLang="ko-KR" sz="1400" dirty="0"/>
              <a:t>, </a:t>
            </a:r>
            <a:r>
              <a:rPr lang="ko-KR" altLang="en-US" sz="1400" dirty="0"/>
              <a:t>하류계층의 대체문화가 갖는 상이한 가치는 지배계층의 문화와 갈등을 초래하며 </a:t>
            </a:r>
            <a:r>
              <a:rPr lang="en-US" altLang="ko-KR" sz="1400" dirty="0"/>
              <a:t>, </a:t>
            </a:r>
            <a:r>
              <a:rPr lang="ko-KR" altLang="en-US" sz="1400" dirty="0"/>
              <a:t>지배집단의 문화와 가치에 반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 </a:t>
            </a:r>
            <a:r>
              <a:rPr lang="ko-KR" altLang="en-US" sz="1400" dirty="0"/>
              <a:t>하는 행위들이 지배계층에 의해 범죄적 </a:t>
            </a:r>
            <a:r>
              <a:rPr lang="en-US" altLang="ko-KR" sz="1400" dirty="0"/>
              <a:t>· </a:t>
            </a:r>
            <a:r>
              <a:rPr lang="ko-KR" altLang="en-US" sz="1400" dirty="0"/>
              <a:t>일탈적 행위로 간주된다고 주장함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하위문화이론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CB0CE81-41CF-4D05-A500-93A7EAEED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6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7024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158" y="1214752"/>
            <a:ext cx="11029615" cy="25393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1400" dirty="0"/>
              <a:t>3. Miller</a:t>
            </a:r>
            <a:r>
              <a:rPr lang="ko-KR" altLang="en-US" sz="1400" dirty="0"/>
              <a:t>의 하류계층 문화이론</a:t>
            </a:r>
            <a:r>
              <a:rPr lang="en-US" altLang="ko-KR" sz="1400" dirty="0"/>
              <a:t>(</a:t>
            </a:r>
            <a:r>
              <a:rPr lang="ko-KR" altLang="en-US" sz="1400" dirty="0"/>
              <a:t>하위계급 주요 관심사이론</a:t>
            </a:r>
            <a:r>
              <a:rPr lang="en-US" altLang="ko-KR" sz="1400" dirty="0"/>
              <a:t>, </a:t>
            </a:r>
            <a:r>
              <a:rPr lang="ko-KR" altLang="en-US" sz="1400" dirty="0"/>
              <a:t>중점관심이론</a:t>
            </a:r>
            <a:r>
              <a:rPr lang="en-US" altLang="ko-KR" sz="1400" dirty="0"/>
              <a:t>)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sz="1200" dirty="0"/>
              <a:t>(2) </a:t>
            </a:r>
            <a:r>
              <a:rPr lang="ko-KR" altLang="en-US" sz="1200" dirty="0">
                <a:solidFill>
                  <a:srgbClr val="FF0000"/>
                </a:solidFill>
              </a:rPr>
              <a:t>하류계층의 주요관심사</a:t>
            </a:r>
            <a:r>
              <a:rPr lang="en-US" altLang="ko-KR" sz="1200" dirty="0">
                <a:solidFill>
                  <a:srgbClr val="FF0000"/>
                </a:solidFill>
              </a:rPr>
              <a:t>(</a:t>
            </a:r>
            <a:r>
              <a:rPr lang="ko-KR" altLang="en-US" sz="1200" dirty="0">
                <a:solidFill>
                  <a:srgbClr val="FF0000"/>
                </a:solidFill>
              </a:rPr>
              <a:t>관심의 초점</a:t>
            </a:r>
            <a:r>
              <a:rPr lang="en-US" altLang="ko-KR" sz="12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하류계층의 가치</a:t>
            </a:r>
            <a:r>
              <a:rPr lang="en-US" altLang="ko-KR" sz="1200" dirty="0"/>
              <a:t>, </a:t>
            </a:r>
            <a:r>
              <a:rPr lang="ko-KR" altLang="en-US" sz="1200" dirty="0"/>
              <a:t>규범</a:t>
            </a:r>
            <a:r>
              <a:rPr lang="en-US" altLang="ko-KR" sz="1200" dirty="0"/>
              <a:t>, </a:t>
            </a:r>
            <a:r>
              <a:rPr lang="ko-KR" altLang="en-US" sz="1200" dirty="0"/>
              <a:t>목표 등 하층계층에 독특한 문화규범을 특징짓는 그들의 「관심의 </a:t>
            </a:r>
            <a:r>
              <a:rPr lang="ko-KR" altLang="en-US" sz="1200" dirty="0" err="1"/>
              <a:t>초점」으로서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말썽꺼리</a:t>
            </a:r>
            <a:r>
              <a:rPr lang="en-US" altLang="ko-KR" sz="1200" dirty="0"/>
              <a:t>, </a:t>
            </a:r>
            <a:r>
              <a:rPr lang="ko-KR" altLang="en-US" sz="1200" dirty="0"/>
              <a:t>억셈</a:t>
            </a:r>
            <a:r>
              <a:rPr lang="en-US" altLang="ko-KR" sz="1200" dirty="0"/>
              <a:t>, </a:t>
            </a:r>
            <a:r>
              <a:rPr lang="ko-KR" altLang="en-US" sz="1200" dirty="0"/>
              <a:t>영악함</a:t>
            </a:r>
            <a:r>
              <a:rPr lang="en-US" altLang="ko-KR" sz="1200" dirty="0"/>
              <a:t>, </a:t>
            </a:r>
            <a:r>
              <a:rPr lang="ko-KR" altLang="en-US" sz="1200" dirty="0"/>
              <a:t>자극성</a:t>
            </a:r>
            <a:r>
              <a:rPr lang="en-US" altLang="ko-KR" sz="1200" dirty="0"/>
              <a:t>(</a:t>
            </a:r>
            <a:r>
              <a:rPr lang="ko-KR" altLang="en-US" sz="1200" dirty="0"/>
              <a:t>흥분추구</a:t>
            </a:r>
            <a:r>
              <a:rPr lang="en-US" altLang="ko-KR" sz="1200" dirty="0"/>
              <a:t>), </a:t>
            </a:r>
            <a:r>
              <a:rPr lang="ko-KR" altLang="en-US" sz="1200" dirty="0"/>
              <a:t>숙명론</a:t>
            </a:r>
            <a:r>
              <a:rPr lang="en-US" altLang="ko-KR" sz="1200" dirty="0"/>
              <a:t>(</a:t>
            </a:r>
            <a:r>
              <a:rPr lang="ko-KR" altLang="en-US" sz="1200" dirty="0"/>
              <a:t>운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 명주의</a:t>
            </a:r>
            <a:r>
              <a:rPr lang="en-US" altLang="ko-KR" sz="1200" dirty="0"/>
              <a:t>), </a:t>
            </a:r>
            <a:r>
              <a:rPr lang="ko-KR" altLang="en-US" sz="1200" dirty="0"/>
              <a:t>자율성</a:t>
            </a:r>
            <a:r>
              <a:rPr lang="en-US" altLang="ko-KR" sz="1200" dirty="0"/>
              <a:t>(</a:t>
            </a:r>
            <a:r>
              <a:rPr lang="ko-KR" altLang="en-US" sz="1200" dirty="0" err="1"/>
              <a:t>자유분망</a:t>
            </a:r>
            <a:r>
              <a:rPr lang="en-US" altLang="ko-KR" sz="1200" dirty="0"/>
              <a:t>) </a:t>
            </a:r>
            <a:r>
              <a:rPr lang="ko-KR" altLang="en-US" sz="1200" dirty="0"/>
              <a:t>등을 들었음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- </a:t>
            </a:r>
            <a:r>
              <a:rPr lang="ko-KR" altLang="en-US" sz="1200" dirty="0"/>
              <a:t>그는 하류계층의 비행이 반항도 혁신도 아닌 </a:t>
            </a:r>
            <a:r>
              <a:rPr lang="ko-KR" altLang="en-US" sz="1200" dirty="0" err="1">
                <a:solidFill>
                  <a:srgbClr val="FF0000"/>
                </a:solidFill>
              </a:rPr>
              <a:t>그들만의</a:t>
            </a:r>
            <a:r>
              <a:rPr lang="ko-KR" altLang="en-US" sz="1200" dirty="0">
                <a:solidFill>
                  <a:srgbClr val="FF0000"/>
                </a:solidFill>
              </a:rPr>
              <a:t> 독특한 ‘관심의 초점</a:t>
            </a:r>
            <a:r>
              <a:rPr lang="en-US" altLang="ko-KR" sz="1200" dirty="0">
                <a:solidFill>
                  <a:srgbClr val="FF0000"/>
                </a:solidFill>
              </a:rPr>
              <a:t>'</a:t>
            </a:r>
            <a:r>
              <a:rPr lang="ko-KR" altLang="en-US" sz="1200" dirty="0"/>
              <a:t>을 따르는 동조 행위라고 보았음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 algn="ctr">
              <a:buNone/>
            </a:pPr>
            <a:r>
              <a:rPr lang="en-US" altLang="ko-KR" sz="1200" dirty="0"/>
              <a:t>&lt;</a:t>
            </a:r>
            <a:r>
              <a:rPr lang="ko-KR" altLang="en-US" sz="1200" dirty="0"/>
              <a:t>하류계층의 독특한 문화규범</a:t>
            </a:r>
            <a:r>
              <a:rPr lang="en-US" altLang="ko-KR" sz="1200" dirty="0"/>
              <a:t>-</a:t>
            </a:r>
            <a:r>
              <a:rPr lang="ko-KR" altLang="en-US" sz="1200" dirty="0"/>
              <a:t>관심의 초점</a:t>
            </a:r>
            <a:r>
              <a:rPr lang="en-US" altLang="ko-KR" sz="1200" dirty="0"/>
              <a:t>(</a:t>
            </a:r>
            <a:r>
              <a:rPr lang="ko-KR" altLang="en-US" sz="1200" dirty="0"/>
              <a:t>주요 관심사</a:t>
            </a:r>
            <a:r>
              <a:rPr lang="en-US" altLang="ko-KR" sz="1200" dirty="0"/>
              <a:t>)&gt;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286073"/>
            <a:ext cx="11029950" cy="808343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사회구조이론 </a:t>
            </a:r>
            <a:r>
              <a:rPr lang="en-US" altLang="ko-KR" dirty="0"/>
              <a:t>- </a:t>
            </a:r>
            <a:r>
              <a:rPr lang="ko-KR" altLang="en-US" dirty="0"/>
              <a:t>하위문화이론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CB0CE81-41CF-4D05-A500-93A7EAEED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6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8FFB5C29-E400-4374-B7CF-E608860010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543073"/>
              </p:ext>
            </p:extLst>
          </p:nvPr>
        </p:nvGraphicFramePr>
        <p:xfrm>
          <a:off x="698973" y="3746697"/>
          <a:ext cx="10575984" cy="2983170"/>
        </p:xfrm>
        <a:graphic>
          <a:graphicData uri="http://schemas.openxmlformats.org/drawingml/2006/table">
            <a:tbl>
              <a:tblPr/>
              <a:tblGrid>
                <a:gridCol w="1276475">
                  <a:extLst>
                    <a:ext uri="{9D8B030D-6E8A-4147-A177-3AD203B41FA5}">
                      <a16:colId xmlns:a16="http://schemas.microsoft.com/office/drawing/2014/main" val="389464310"/>
                    </a:ext>
                  </a:extLst>
                </a:gridCol>
                <a:gridCol w="9299509">
                  <a:extLst>
                    <a:ext uri="{9D8B030D-6E8A-4147-A177-3AD203B41FA5}">
                      <a16:colId xmlns:a16="http://schemas.microsoft.com/office/drawing/2014/main" val="39415653"/>
                    </a:ext>
                  </a:extLst>
                </a:gridCol>
              </a:tblGrid>
              <a:tr h="42436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말썽거리 </a:t>
                      </a: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사고치기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(trouble)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하류계층 사람들은 준법의식 때문이 아니라 불이익을 당하지 않기 위해 마지못해 말썽을 일으키지 않으려고 범법행위를 삼가는 경향이 있다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다른 한편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법집행기관과의 말썽이 그들에게는 오히려 영웅적 이거나 정상적이며 성공적인 것으로 간주되는 경향이 있어 주위사람들의 이목을 끌고 높은 평가를 받기 위하여 법을 위반하는 경향이 있다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하위계급에 속한 사람들은 사고를 치고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사고의 결과를 얼마나 잘 회피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하느냐에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의해 서로의 위세를 평가하는 경향이 있다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8532637"/>
                  </a:ext>
                </a:extLst>
              </a:tr>
              <a:tr h="18238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억셈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강건함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toughness)</a:t>
                      </a: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남성다움과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육체적 힘의 과시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용감성 및 대담성에 관한 관심이 높다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여성가장기구에 대한 반작용으로 볼 수 있다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이로 인해 폭행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·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상해범죄 등과 관련성이 높아진다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1304764"/>
                  </a:ext>
                </a:extLst>
              </a:tr>
              <a:tr h="30337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영악함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교활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(smartness)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기만성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)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다른 사람을 잘 속이는 반면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자신은 남에게 속아서는 안 된다는 것을 의미하는데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하류계층은 영리하게 언어를 구사함으로써 그들의 정신능력을 최대로 과시하고 완력을 최소로 사용해서 그들 사회에서 인정을 받고자 하는 경향이다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영악함에 대한 관심은 폭력에의 의존을 원치 않음으로 억셈과는 상충되는 관심사이다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사기도박에 대한 관심사가 여기의 예다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630428"/>
                  </a:ext>
                </a:extLst>
              </a:tr>
              <a:tr h="18238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흥분추구</a:t>
                      </a:r>
                      <a:endParaRPr lang="en-US" altLang="ko-KR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excitement)</a:t>
                      </a: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따분함 및 권태감을 모면하는 데 관한 관심사다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권태감의 해소가 비행의 주원인이 되고 있다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예컨대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적은 비용으로 순간적인 흥분을 느끼기 위해 폭탄주나 본드 등을 흡입하는데 관심이 높다는 것이다</a:t>
                      </a: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034085"/>
                  </a:ext>
                </a:extLst>
              </a:tr>
              <a:tr h="24288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운명주의</a:t>
                      </a: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fatalism)</a:t>
                      </a: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빈곤한 又瓚은 때때로 그들의 생활은 그들이 통제할 수 없는 외적 요소에 의해 지배되고 있다고 믿음으로써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그들의 현실을 정당화한다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따라서 범행으로 처벌되는 것도 팔자소관으로 생각하기 때문에 대수롭지 않게 받아들이는 경향이 있어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범죄를 반복하는 것도 가볍게 생각한다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3147394"/>
                  </a:ext>
                </a:extLst>
              </a:tr>
              <a:tr h="24288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자율성</a:t>
                      </a: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((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autonomy)</a:t>
                      </a: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자기 자신이 멋대로자신의 일을 처리하고 싶은 희망을 의미한다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이는 하류계층의 성원이 자신들의 사회계층상의 위치 때문에 항상 타인으로부터 명령과 간섭을 받고 있는 현실에 대한 잠재 의식적인 반발로 인해 생성된다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따라서 하류계층은 기존의 질서나 권위를 부정하는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경향이 강하다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.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37191" marR="37191" marT="10282" marB="102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3935779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74497BB3-3F22-45D6-B53C-41B3C14D1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5650" y="22558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5144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4DA0424-A324-4789-A567-2468F760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11" y="1713451"/>
            <a:ext cx="11029615" cy="42387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4. </a:t>
            </a:r>
            <a:r>
              <a:rPr lang="ko-KR" altLang="en-US" sz="1400" dirty="0" err="1">
                <a:solidFill>
                  <a:srgbClr val="FF0000"/>
                </a:solidFill>
              </a:rPr>
              <a:t>울프강</a:t>
            </a:r>
            <a:r>
              <a:rPr lang="en-US" altLang="ko-KR" sz="1400" dirty="0">
                <a:solidFill>
                  <a:srgbClr val="FF0000"/>
                </a:solidFill>
              </a:rPr>
              <a:t>(Wolfgang)</a:t>
            </a:r>
            <a:r>
              <a:rPr lang="ko-KR" altLang="en-US" sz="1400" dirty="0">
                <a:solidFill>
                  <a:srgbClr val="FF0000"/>
                </a:solidFill>
              </a:rPr>
              <a:t>과 </a:t>
            </a:r>
            <a:r>
              <a:rPr lang="ko-KR" altLang="en-US" sz="1400" dirty="0" err="1">
                <a:solidFill>
                  <a:srgbClr val="FF0000"/>
                </a:solidFill>
              </a:rPr>
              <a:t>페라쿠티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en-US" altLang="ko-KR" sz="1400" dirty="0" err="1">
                <a:solidFill>
                  <a:srgbClr val="FF0000"/>
                </a:solidFill>
              </a:rPr>
              <a:t>Ferracuti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의 </a:t>
            </a:r>
            <a:r>
              <a:rPr lang="ko-KR" altLang="en-US" sz="1400" dirty="0" err="1">
                <a:solidFill>
                  <a:srgbClr val="FF0000"/>
                </a:solidFill>
              </a:rPr>
              <a:t>폭력하위문화</a:t>
            </a:r>
            <a:r>
              <a:rPr lang="ko-KR" altLang="en-US" sz="1400" dirty="0">
                <a:solidFill>
                  <a:srgbClr val="FF0000"/>
                </a:solidFill>
              </a:rPr>
              <a:t> 이론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/>
              <a:t>울프강</a:t>
            </a:r>
            <a:r>
              <a:rPr lang="ko-KR" altLang="en-US" sz="1400" dirty="0"/>
              <a:t> 등은 밀러의 영향을 받아 특정지역에는 폭력을 용인하고 권장하는 </a:t>
            </a:r>
            <a:r>
              <a:rPr lang="ko-KR" altLang="en-US" sz="1400" dirty="0" err="1"/>
              <a:t>폭력하위문화가</a:t>
            </a:r>
            <a:r>
              <a:rPr lang="ko-KR" altLang="en-US" sz="1400" dirty="0"/>
              <a:t> 존 재하고</a:t>
            </a:r>
            <a:r>
              <a:rPr lang="en-US" altLang="ko-KR" sz="1400" dirty="0"/>
              <a:t>, </a:t>
            </a:r>
            <a:r>
              <a:rPr lang="ko-KR" altLang="en-US" sz="1400" dirty="0"/>
              <a:t>이러한 문화적 특성은 이들의 생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 err="1"/>
              <a:t>활양식</a:t>
            </a:r>
            <a:r>
              <a:rPr lang="en-US" altLang="ko-KR" sz="1400" dirty="0"/>
              <a:t>, </a:t>
            </a:r>
            <a:r>
              <a:rPr lang="ko-KR" altLang="en-US" sz="1400" dirty="0"/>
              <a:t>사회화과정</a:t>
            </a:r>
            <a:r>
              <a:rPr lang="en-US" altLang="ko-KR" sz="1400" dirty="0"/>
              <a:t>, </a:t>
            </a:r>
            <a:r>
              <a:rPr lang="ko-KR" altLang="en-US" sz="1400" dirty="0"/>
              <a:t>대인관계 면에서 폭력사용을 정상적인 행위양식의 하나로 순응하게 하여 범죄를 유발하기 쉽다는 것임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 err="1">
                <a:solidFill>
                  <a:srgbClr val="FF0000"/>
                </a:solidFill>
              </a:rPr>
              <a:t>폭력하위문화가</a:t>
            </a:r>
            <a:r>
              <a:rPr lang="ko-KR" altLang="en-US" sz="1400" dirty="0">
                <a:solidFill>
                  <a:srgbClr val="FF0000"/>
                </a:solidFill>
              </a:rPr>
              <a:t> 지배하는 지역에서 생활하는 사람들은</a:t>
            </a:r>
            <a:r>
              <a:rPr lang="ko-KR" altLang="en-US" sz="1400" dirty="0"/>
              <a:t> 일반인들에 비해서 자신의 명예</a:t>
            </a:r>
            <a:r>
              <a:rPr lang="en-US" altLang="ko-KR" sz="1400" dirty="0"/>
              <a:t>, </a:t>
            </a:r>
            <a:r>
              <a:rPr lang="ko-KR" altLang="en-US" sz="1400" dirty="0"/>
              <a:t>집안의 명예</a:t>
            </a:r>
            <a:r>
              <a:rPr lang="en-US" altLang="ko-KR" sz="1400" dirty="0"/>
              <a:t>, </a:t>
            </a:r>
            <a:r>
              <a:rPr lang="ko-KR" altLang="en-US" sz="1400" dirty="0"/>
              <a:t>남자의 명예 등을 지나치게 강조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/>
              <a:t>하고 인간의 생명을 경시하는 경향이 있고</a:t>
            </a:r>
            <a:r>
              <a:rPr lang="en-US" altLang="ko-KR" sz="1400" dirty="0"/>
              <a:t>, </a:t>
            </a:r>
            <a:r>
              <a:rPr lang="ko-KR" altLang="en-US" sz="1400" dirty="0"/>
              <a:t>일반인들이 보기 에는 가벼운 농담이나 상대방을 약간 경시하는 정도의 사건에 대해서도 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심각한 폭력을 행사하는 경향이 있음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ko-KR" sz="1400" dirty="0"/>
              <a:t> - </a:t>
            </a:r>
            <a:r>
              <a:rPr lang="ko-KR" altLang="en-US" sz="1400" dirty="0"/>
              <a:t>미국의 필라델피아 지역이 다른 지역에 비해 살인범죄율이 월등히 높은 것은 이러한 </a:t>
            </a:r>
            <a:r>
              <a:rPr lang="ko-KR" altLang="en-US" sz="1400" dirty="0" err="1"/>
              <a:t>폭력하위문화의</a:t>
            </a:r>
            <a:r>
              <a:rPr lang="ko-KR" altLang="en-US" sz="1400" dirty="0"/>
              <a:t> 영향 때문일 것이라는 것이 폭력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   </a:t>
            </a:r>
            <a:r>
              <a:rPr lang="ko-KR" altLang="en-US" sz="1400" dirty="0" err="1"/>
              <a:t>하위문화론자들의</a:t>
            </a:r>
            <a:r>
              <a:rPr lang="ko-KR" altLang="en-US" sz="1400" dirty="0"/>
              <a:t> 주장임</a:t>
            </a:r>
            <a:endParaRPr lang="en-US" altLang="ko-KR" sz="14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0AC7A1-CD9B-47EA-86A6-1D30F1FE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B84B-3C5C-49DE-A4B3-1562819E64F9}" type="datetime1">
              <a:rPr lang="ko-KR" altLang="en-US" smtClean="0"/>
              <a:t>2021-09-24</a:t>
            </a:fld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84FCF19F-1FEE-4779-9187-E25DAE6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517117"/>
            <a:ext cx="11029950" cy="808343"/>
          </a:xfrm>
        </p:spPr>
        <p:txBody>
          <a:bodyPr/>
          <a:lstStyle/>
          <a:p>
            <a:r>
              <a:rPr lang="en-US" altLang="ko-KR"/>
              <a:t>5</a:t>
            </a:r>
            <a:r>
              <a:rPr lang="en-US" altLang="ko-KR" dirty="0"/>
              <a:t>. </a:t>
            </a:r>
            <a:r>
              <a:rPr lang="ko-KR" altLang="en-US" dirty="0"/>
              <a:t>사회구조이론 </a:t>
            </a:r>
            <a:r>
              <a:rPr lang="en-US" altLang="ko-KR" dirty="0"/>
              <a:t>– </a:t>
            </a:r>
            <a:r>
              <a:rPr lang="ko-KR" altLang="en-US" dirty="0" err="1"/>
              <a:t>폭력하위문화</a:t>
            </a:r>
            <a:r>
              <a:rPr lang="ko-KR" altLang="en-US" dirty="0"/>
              <a:t> 이론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CB0CE81-41CF-4D05-A500-93A7EAEED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176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876156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3_TF33552983" id="{F7E6EDE5-4D39-4CA7-9A7F-B210D5351F6C}" vid="{24018303-16E8-468E-9E09-DF107F74376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{B5396BE3-95E9-4D28-B17D-99A222901CD9}tf33552983_win32</Template>
  <TotalTime>1369</TotalTime>
  <Words>2912</Words>
  <Application>Microsoft Office PowerPoint</Application>
  <PresentationFormat>와이드스크린</PresentationFormat>
  <Paragraphs>323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6" baseType="lpstr">
      <vt:lpstr>HY그래픽M</vt:lpstr>
      <vt:lpstr>Malgun Gothic</vt:lpstr>
      <vt:lpstr>Calibri</vt:lpstr>
      <vt:lpstr>Franklin Gothic Book</vt:lpstr>
      <vt:lpstr>Wingdings 2</vt:lpstr>
      <vt:lpstr>DividendVTI</vt:lpstr>
      <vt:lpstr>범죄학2 제9주 – 범죄원인론 (3)                : 사회학적 원인론 중 사회구조이론</vt:lpstr>
      <vt:lpstr>1. 사회구조이론 - 의의</vt:lpstr>
      <vt:lpstr>2. 사회구조이론 - 사회해체이론</vt:lpstr>
      <vt:lpstr>2. 사회구조이론 - 사회해체이론</vt:lpstr>
      <vt:lpstr>2. 사회구조이론 - 사회해체이론</vt:lpstr>
      <vt:lpstr>2. 사회구조이론 - 사회해체이론</vt:lpstr>
      <vt:lpstr>2. 사회구조이론 - 사회해체이론</vt:lpstr>
      <vt:lpstr>3. 사회구조이론 - 아노미이론</vt:lpstr>
      <vt:lpstr>3. 사회구조이론 - 아노미이론</vt:lpstr>
      <vt:lpstr>3. 사회구조이론 - 아노미이론</vt:lpstr>
      <vt:lpstr>3. 사회구조이론 - 아노미이론</vt:lpstr>
      <vt:lpstr>4. 사회구조이론 - 하위문화이론</vt:lpstr>
      <vt:lpstr>4. 사회구조이론 - 하위문화이론</vt:lpstr>
      <vt:lpstr>4. 사회구조이론 - 하위문화이론</vt:lpstr>
      <vt:lpstr>4. 사회구조이론 - 하위문화이론</vt:lpstr>
      <vt:lpstr>4. 사회구조이론 - 하위문화이론</vt:lpstr>
      <vt:lpstr>4. 사회구조이론 - 하위문화이론</vt:lpstr>
      <vt:lpstr>4. 사회구조이론 - 하위문화이론</vt:lpstr>
      <vt:lpstr>4. 사회구조이론 - 하위문화이론</vt:lpstr>
      <vt:lpstr>5. 사회구조이론 – 폭력하위문화 이론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범죄학2 제1주 – 범죄학이란?</dc:title>
  <dc:creator>남재성</dc:creator>
  <cp:lastModifiedBy>남재성</cp:lastModifiedBy>
  <cp:revision>219</cp:revision>
  <dcterms:created xsi:type="dcterms:W3CDTF">2021-08-30T01:51:30Z</dcterms:created>
  <dcterms:modified xsi:type="dcterms:W3CDTF">2021-09-24T05:40:33Z</dcterms:modified>
</cp:coreProperties>
</file>