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5C6A8F-7C2B-483F-A5FD-160C8826212D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9CEF83-5E42-429D-9A41-7637338006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2029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2143116"/>
            <a:ext cx="7643866" cy="1500198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786" y="3786190"/>
            <a:ext cx="7500990" cy="857256"/>
          </a:xfrm>
        </p:spPr>
        <p:txBody>
          <a:bodyPr anchor="t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"/>
            <a:ext cx="285720" cy="685800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70000"/>
              <a:buFont typeface="Wingdings"/>
              <a:buChar char=""/>
              <a:defRPr/>
            </a:lvl1pPr>
            <a:lvl2pPr>
              <a:buSzPct val="120000"/>
              <a:defRPr/>
            </a:lvl2pPr>
            <a:lvl3pPr>
              <a:buSzPct val="120000"/>
              <a:defRPr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9"/>
            <a:ext cx="456478" cy="6857999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071810"/>
            <a:ext cx="7715304" cy="1504952"/>
          </a:xfrm>
        </p:spPr>
        <p:txBody>
          <a:bodyPr anchor="ctr"/>
          <a:lstStyle>
            <a:lvl1pPr algn="l">
              <a:defRPr sz="4000" b="0" cap="all"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0034" y="4500570"/>
            <a:ext cx="7715304" cy="1643064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500034" y="4429132"/>
            <a:ext cx="771530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날짜 개체 틀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285728"/>
            <a:ext cx="9144032" cy="114301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 bwMode="invGray">
          <a:xfrm>
            <a:off x="785782" y="1643050"/>
            <a:ext cx="3786218" cy="4429156"/>
          </a:xfrm>
          <a:prstGeom prst="roundRect">
            <a:avLst>
              <a:gd name="adj" fmla="val 5345"/>
            </a:avLst>
          </a:prstGeom>
          <a:solidFill>
            <a:schemeClr val="tx2">
              <a:tint val="50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 bwMode="invGray">
          <a:xfrm>
            <a:off x="4714876" y="164305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2"/>
          </p:nvPr>
        </p:nvSpPr>
        <p:spPr bwMode="invGray">
          <a:xfrm>
            <a:off x="500038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1">
                  <a:shade val="75000"/>
                  <a:alpha val="50000"/>
                </a:schemeClr>
              </a:gs>
              <a:gs pos="100000">
                <a:schemeClr val="accent1">
                  <a:shade val="75000"/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 bwMode="ltGray">
          <a:xfrm>
            <a:off x="500038" y="5429264"/>
            <a:ext cx="4005072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half" idx="4"/>
          </p:nvPr>
        </p:nvSpPr>
        <p:spPr bwMode="invGray">
          <a:xfrm>
            <a:off x="4716932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2">
                  <a:shade val="75000"/>
                  <a:alpha val="50000"/>
                </a:schemeClr>
              </a:gs>
              <a:gs pos="100000">
                <a:schemeClr val="accent2"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 bwMode="ltGray">
          <a:xfrm>
            <a:off x="4714876" y="5429264"/>
            <a:ext cx="4000528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859915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6766" cy="1143000"/>
          </a:xfrm>
        </p:spPr>
        <p:txBody>
          <a:bodyPr/>
          <a:lstStyle>
            <a:lvl1pPr algn="l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invGray">
          <a:xfrm>
            <a:off x="285720" y="263808"/>
            <a:ext cx="8858280" cy="664862"/>
          </a:xfrm>
          <a:prstGeom prst="rect">
            <a:avLst/>
          </a:prstGeom>
          <a:solidFill>
            <a:schemeClr val="tx1">
              <a:tint val="95000"/>
              <a:alpha val="69804"/>
            </a:scheme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 bwMode="invGray">
          <a:xfrm>
            <a:off x="500034" y="285728"/>
            <a:ext cx="8143932" cy="642942"/>
          </a:xfrm>
          <a:noFill/>
        </p:spPr>
        <p:txBody>
          <a:bodyPr anchor="b">
            <a:noAutofit/>
          </a:bodyPr>
          <a:lstStyle>
            <a:lvl1pPr algn="l">
              <a:defRPr sz="2800" b="1">
                <a:ln w="9525" cmpd="sng">
                  <a:noFill/>
                </a:ln>
                <a:solidFill>
                  <a:schemeClr val="bg1"/>
                </a:solidFill>
                <a:effectLst>
                  <a:outerShdw blurRad="44450" dist="25400" dir="2700000" algn="tl" rotWithShape="0">
                    <a:schemeClr val="tx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1006230"/>
            <a:ext cx="2214578" cy="53517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내용 개체 틀 14"/>
          <p:cNvSpPr>
            <a:spLocks noGrp="1"/>
          </p:cNvSpPr>
          <p:nvPr>
            <p:ph sz="quarter" idx="1"/>
          </p:nvPr>
        </p:nvSpPr>
        <p:spPr>
          <a:xfrm>
            <a:off x="2786064" y="1000108"/>
            <a:ext cx="5857875" cy="535783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3571876"/>
            <a:ext cx="9144000" cy="328612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571876"/>
            <a:ext cx="3286148" cy="11382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4714884"/>
            <a:ext cx="3286148" cy="11430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572272"/>
            <a:ext cx="2895600" cy="2977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idx="1"/>
          </p:nvPr>
        </p:nvSpPr>
        <p:spPr>
          <a:xfrm>
            <a:off x="4000496" y="1071546"/>
            <a:ext cx="4214842" cy="4714908"/>
          </a:xfrm>
          <a:solidFill>
            <a:schemeClr val="tx2"/>
          </a:solidFill>
          <a:ln w="152400" cap="rnd">
            <a:solidFill>
              <a:srgbClr val="FFFFFF"/>
            </a:soli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twoPt" dir="t">
              <a:rot lat="0" lon="0" rev="10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txBody>
          <a:bodyPr/>
          <a:lstStyle>
            <a:lvl1pPr marL="0" indent="0">
              <a:buNone/>
              <a:defRPr sz="3200">
                <a:solidFill>
                  <a:schemeClr val="tx2">
                    <a:tint val="10000"/>
                  </a:schemeClr>
                </a:solidFill>
                <a:effectLst>
                  <a:outerShdw blurRad="50800" dist="50800" dir="5400000" algn="tl" rotWithShape="0">
                    <a:srgbClr val="000000">
                      <a:alpha val="58000"/>
                    </a:srgbClr>
                  </a:outerShdw>
                </a:effectLst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ko-KR" altLang="en-US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b"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00175"/>
            <a:ext cx="8229600" cy="4625989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455646" y="1428736"/>
            <a:ext cx="8215370" cy="1588"/>
          </a:xfrm>
          <a:prstGeom prst="line">
            <a:avLst/>
          </a:prstGeom>
          <a:noFill/>
          <a:ln w="28575" cap="sq" cmpd="sng" algn="ctr">
            <a:solidFill>
              <a:srgbClr val="E49458"/>
            </a:solidFill>
            <a:prstDash val="solid"/>
          </a:ln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rgbClr val="E49458">
                <a:tint val="100000"/>
                <a:shade val="100000"/>
                <a:hueMod val="100000"/>
                <a:satMod val="100000"/>
              </a:srgbClr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7643834" y="-15949"/>
            <a:ext cx="1500166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43834" y="285728"/>
            <a:ext cx="1214446" cy="6286546"/>
          </a:xfrm>
          <a:noFill/>
        </p:spPr>
        <p:txBody>
          <a:bodyPr vert="eaVert" anchor="b"/>
          <a:lstStyle>
            <a:lvl1pPr algn="ctr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571481"/>
            <a:ext cx="7115196" cy="5715044"/>
          </a:xfrm>
        </p:spPr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2380"/>
            <a:ext cx="9144000" cy="283348"/>
          </a:xfrm>
          <a:prstGeom prst="rect">
            <a:avLst/>
          </a:prstGeom>
          <a:solidFill>
            <a:schemeClr val="accent4"/>
          </a:solidFill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12353" y="274638"/>
            <a:ext cx="8545927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572272"/>
            <a:ext cx="2895600" cy="285752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0" kern="1200" spc="100" dirty="0">
          <a:ln w="18000">
            <a:noFill/>
            <a:prstDash val="solid"/>
          </a:ln>
          <a:solidFill>
            <a:schemeClr val="tx1"/>
          </a:solidFill>
          <a:effectLst>
            <a:outerShdw blurRad="44450" dist="25400" dir="2700000" algn="tl" rotWithShape="0">
              <a:schemeClr val="bg1">
                <a:alpha val="51000"/>
              </a:scheme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Font typeface="Arial"/>
        <a:buChar char="•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340768"/>
            <a:ext cx="7643866" cy="1500198"/>
          </a:xfrm>
        </p:spPr>
        <p:txBody>
          <a:bodyPr>
            <a:normAutofit/>
          </a:bodyPr>
          <a:lstStyle/>
          <a:p>
            <a:pPr algn="l"/>
            <a:r>
              <a:rPr lang="ko-KR" altLang="en-US" sz="3200" dirty="0"/>
              <a:t>                    과학수사론 제</a:t>
            </a:r>
            <a:r>
              <a:rPr lang="en-US" altLang="ko-KR" sz="3200" dirty="0"/>
              <a:t>4</a:t>
            </a:r>
            <a:r>
              <a:rPr lang="ko-KR" altLang="en-US" sz="3200"/>
              <a:t>주</a:t>
            </a:r>
            <a:br>
              <a:rPr lang="en-US" altLang="ko-KR" sz="2800" dirty="0"/>
            </a:br>
            <a:br>
              <a:rPr lang="en-US" altLang="ko-KR" sz="2800" dirty="0"/>
            </a:br>
            <a:r>
              <a:rPr lang="en-US" altLang="ko-KR" sz="2800" dirty="0"/>
              <a:t>- </a:t>
            </a:r>
            <a:r>
              <a:rPr lang="ko-KR" altLang="en-US" sz="2800" dirty="0"/>
              <a:t>수사의</a:t>
            </a:r>
            <a:r>
              <a:rPr lang="en-US" altLang="ko-KR" sz="2800" dirty="0"/>
              <a:t> </a:t>
            </a:r>
            <a:r>
              <a:rPr lang="ko-KR" altLang="en-US" sz="2800" dirty="0"/>
              <a:t>진행 방법 </a:t>
            </a:r>
            <a:r>
              <a:rPr lang="en-US" altLang="ko-KR" sz="2800" dirty="0"/>
              <a:t>: </a:t>
            </a:r>
            <a:r>
              <a:rPr lang="ko-KR" altLang="en-US" sz="2800" dirty="0"/>
              <a:t>대물적</a:t>
            </a:r>
            <a:r>
              <a:rPr lang="en-US" altLang="ko-KR" sz="2800" dirty="0"/>
              <a:t> </a:t>
            </a:r>
            <a:r>
              <a:rPr lang="ko-KR" altLang="en-US" sz="2800" dirty="0"/>
              <a:t>강제수사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/>
              <a:t>남재성 교수</a:t>
            </a:r>
          </a:p>
        </p:txBody>
      </p:sp>
    </p:spTree>
    <p:extLst>
      <p:ext uri="{BB962C8B-B14F-4D97-AF65-F5344CB8AC3E}">
        <p14:creationId xmlns:p14="http://schemas.microsoft.com/office/powerpoint/2010/main" val="2688878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altLang="ko-KR" sz="1400" dirty="0"/>
              <a:t>1) </a:t>
            </a:r>
            <a:r>
              <a:rPr lang="ko-KR" altLang="en-US" sz="1400" dirty="0"/>
              <a:t>개념</a:t>
            </a:r>
          </a:p>
          <a:p>
            <a:pPr fontAlgn="base"/>
            <a:endParaRPr lang="en-US" altLang="ko-KR" sz="1400" dirty="0"/>
          </a:p>
          <a:p>
            <a:pPr marL="0" indent="0" fontAlgn="base">
              <a:buNone/>
            </a:pPr>
            <a:r>
              <a:rPr lang="ko-KR" altLang="en-US" sz="1400" dirty="0">
                <a:solidFill>
                  <a:srgbClr val="FF0000"/>
                </a:solidFill>
              </a:rPr>
              <a:t>① 압수</a:t>
            </a:r>
          </a:p>
          <a:p>
            <a:pPr marL="0" indent="0" fontAlgn="base">
              <a:buNone/>
            </a:pPr>
            <a:r>
              <a:rPr lang="ko-KR" altLang="en-US" sz="1400" dirty="0"/>
              <a:t>       </a:t>
            </a:r>
            <a:r>
              <a:rPr lang="en-US" altLang="ko-KR" sz="1400" dirty="0"/>
              <a:t>- </a:t>
            </a:r>
            <a:r>
              <a:rPr lang="ko-KR" altLang="en-US" sz="1400" dirty="0">
                <a:solidFill>
                  <a:srgbClr val="FF0000"/>
                </a:solidFill>
              </a:rPr>
              <a:t>증거물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몰수할 것으로 예상되는 물건의 점유를 취득하는 강제처분</a:t>
            </a:r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dirty="0"/>
              <a:t>압류</a:t>
            </a:r>
            <a:r>
              <a:rPr lang="en-US" altLang="ko-KR" sz="1400" dirty="0"/>
              <a:t>: </a:t>
            </a:r>
            <a:r>
              <a:rPr lang="ko-KR" altLang="en-US" sz="1400" dirty="0"/>
              <a:t>점유를 취득하는 과정에서 강제력이 가하여지는 경우</a:t>
            </a:r>
            <a:r>
              <a:rPr lang="en-US" altLang="ko-KR" sz="1400" dirty="0"/>
              <a:t>(</a:t>
            </a:r>
            <a:r>
              <a:rPr lang="ko-KR" altLang="en-US" sz="1400" dirty="0"/>
              <a:t>영장</a:t>
            </a:r>
            <a:r>
              <a:rPr lang="en-US" altLang="ko-KR" sz="1400" dirty="0"/>
              <a:t>) 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dirty="0"/>
              <a:t>영치</a:t>
            </a:r>
            <a:r>
              <a:rPr lang="en-US" altLang="ko-KR" sz="1400" dirty="0"/>
              <a:t>: </a:t>
            </a:r>
            <a:r>
              <a:rPr lang="ko-KR" altLang="en-US" sz="1400" dirty="0"/>
              <a:t>유류한 물건을 임의로 제출하여 물건을 점유하는 경우</a:t>
            </a:r>
            <a:r>
              <a:rPr lang="en-US" altLang="ko-KR" sz="1400" dirty="0"/>
              <a:t>, 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dirty="0"/>
              <a:t>제출명령</a:t>
            </a:r>
            <a:r>
              <a:rPr lang="en-US" altLang="ko-KR" sz="1400" dirty="0"/>
              <a:t>: </a:t>
            </a:r>
            <a:r>
              <a:rPr lang="ko-KR" altLang="en-US" sz="1400" dirty="0"/>
              <a:t>일정한 물건의 제출을 명하는 처분</a:t>
            </a:r>
            <a:r>
              <a:rPr lang="en-US" altLang="ko-KR" sz="1400" dirty="0"/>
              <a:t>(</a:t>
            </a:r>
            <a:r>
              <a:rPr lang="ko-KR" altLang="en-US" sz="1400" dirty="0"/>
              <a:t>법원의 제출명령</a:t>
            </a:r>
            <a:r>
              <a:rPr lang="en-US" altLang="ko-KR" sz="1400" dirty="0"/>
              <a:t>)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ko-KR" altLang="en-US" sz="1400" dirty="0">
                <a:solidFill>
                  <a:srgbClr val="FF0000"/>
                </a:solidFill>
              </a:rPr>
              <a:t>② 수색</a:t>
            </a:r>
            <a:r>
              <a:rPr lang="en-US" altLang="ko-KR" sz="1400" dirty="0"/>
              <a:t> </a:t>
            </a:r>
          </a:p>
          <a:p>
            <a:pPr marL="0" indent="0" fontAlgn="base">
              <a:buNone/>
            </a:pPr>
            <a:r>
              <a:rPr lang="en-US" altLang="ko-KR" sz="1400" dirty="0"/>
              <a:t>       </a:t>
            </a:r>
            <a:r>
              <a:rPr lang="en-US" altLang="ko-KR" sz="1400" dirty="0">
                <a:solidFill>
                  <a:srgbClr val="FF0000"/>
                </a:solidFill>
              </a:rPr>
              <a:t>- </a:t>
            </a:r>
            <a:r>
              <a:rPr lang="ko-KR" altLang="en-US" sz="1400" dirty="0">
                <a:solidFill>
                  <a:srgbClr val="FF0000"/>
                </a:solidFill>
              </a:rPr>
              <a:t>증거물 또는 몰수할 물건을 발견하기 위하여 신체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물건 또는 주거 기타 장소에 대한 강제처분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ko-KR" altLang="en-US" sz="1400" dirty="0"/>
              <a:t>③ 압수와 수색은 별개의 처분이지만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실무상 함께 행하여지고 영장도 ‘압수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수색영장’ 한가지로 사용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ko-KR" altLang="en-US" sz="1400" dirty="0"/>
              <a:t>④ 범죄의 혐의가 구속의 정도에 이름을 요하지 않고</a:t>
            </a:r>
            <a:r>
              <a:rPr lang="en-US" altLang="ko-KR" sz="1400" dirty="0"/>
              <a:t>, </a:t>
            </a:r>
            <a:r>
              <a:rPr lang="ko-KR" altLang="en-US" sz="1400" dirty="0"/>
              <a:t>수사기관의 주관 적 혐의로도 가능</a:t>
            </a:r>
          </a:p>
          <a:p>
            <a:pPr marL="0" indent="0" fontAlgn="base">
              <a:buNone/>
            </a:pP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1. </a:t>
            </a:r>
            <a:r>
              <a:rPr lang="ko-KR" altLang="en-US" sz="3200" dirty="0"/>
              <a:t>압수와 수색</a:t>
            </a:r>
          </a:p>
        </p:txBody>
      </p:sp>
    </p:spTree>
    <p:extLst>
      <p:ext uri="{BB962C8B-B14F-4D97-AF65-F5344CB8AC3E}">
        <p14:creationId xmlns:p14="http://schemas.microsoft.com/office/powerpoint/2010/main" val="925753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altLang="ko-KR" sz="1400" dirty="0"/>
              <a:t>2) </a:t>
            </a:r>
            <a:r>
              <a:rPr lang="ko-KR" altLang="en-US" sz="1400" dirty="0"/>
              <a:t>압수의 절차</a:t>
            </a:r>
            <a:r>
              <a:rPr lang="en-US" altLang="ko-KR" sz="1400" dirty="0"/>
              <a:t>(</a:t>
            </a:r>
            <a:r>
              <a:rPr lang="ko-KR" altLang="en-US" sz="1400" dirty="0"/>
              <a:t>범죄수사규칙</a:t>
            </a:r>
            <a:r>
              <a:rPr lang="en-US" altLang="ko-KR" sz="1400" dirty="0"/>
              <a:t>)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ko-KR" altLang="en-US" sz="1400" dirty="0"/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① 영장신청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청구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발부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동 규칙 </a:t>
            </a:r>
            <a:r>
              <a:rPr lang="en-US" altLang="ko-KR" sz="1400" dirty="0">
                <a:solidFill>
                  <a:srgbClr val="FF0000"/>
                </a:solidFill>
              </a:rPr>
              <a:t>109</a:t>
            </a:r>
            <a:r>
              <a:rPr lang="ko-KR" altLang="en-US" sz="1400" dirty="0">
                <a:solidFill>
                  <a:srgbClr val="FF0000"/>
                </a:solidFill>
              </a:rPr>
              <a:t>조</a:t>
            </a:r>
            <a:r>
              <a:rPr lang="en-US" altLang="ko-KR" sz="1400" dirty="0">
                <a:solidFill>
                  <a:srgbClr val="FF0000"/>
                </a:solidFill>
              </a:rPr>
              <a:t>, 110</a:t>
            </a:r>
            <a:r>
              <a:rPr lang="ko-KR" altLang="en-US" sz="1400" dirty="0">
                <a:solidFill>
                  <a:srgbClr val="FF0000"/>
                </a:solidFill>
              </a:rPr>
              <a:t>조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       - </a:t>
            </a:r>
            <a:r>
              <a:rPr lang="ko-KR" altLang="en-US" sz="1400" dirty="0"/>
              <a:t>사법경찰관 명의로 검사에게 신청→검사의 청구로 판사가 발부</a:t>
            </a:r>
          </a:p>
          <a:p>
            <a:pPr marL="0" indent="0" fontAlgn="base">
              <a:buNone/>
            </a:pPr>
            <a:r>
              <a:rPr lang="en-US" altLang="ko-KR" sz="1400" dirty="0"/>
              <a:t>        - </a:t>
            </a:r>
            <a:r>
              <a:rPr lang="ko-KR" altLang="en-US" sz="1400" dirty="0"/>
              <a:t>피의자의 신원</a:t>
            </a:r>
            <a:r>
              <a:rPr lang="en-US" altLang="ko-KR" sz="1400" dirty="0"/>
              <a:t>, </a:t>
            </a:r>
            <a:r>
              <a:rPr lang="ko-KR" altLang="en-US" sz="1400" dirty="0"/>
              <a:t>죄명</a:t>
            </a:r>
            <a:r>
              <a:rPr lang="en-US" altLang="ko-KR" sz="1400" dirty="0"/>
              <a:t>, </a:t>
            </a:r>
            <a:r>
              <a:rPr lang="ko-KR" altLang="en-US" sz="1400" dirty="0"/>
              <a:t>압수</a:t>
            </a:r>
            <a:r>
              <a:rPr lang="en-US" altLang="ko-KR" sz="1400" dirty="0"/>
              <a:t>. </a:t>
            </a:r>
            <a:r>
              <a:rPr lang="ko-KR" altLang="en-US" sz="1400" dirty="0"/>
              <a:t>수색을 필요로 하는 사유</a:t>
            </a:r>
            <a:r>
              <a:rPr lang="en-US" altLang="ko-KR" sz="1400" dirty="0"/>
              <a:t>, </a:t>
            </a:r>
            <a:r>
              <a:rPr lang="ko-KR" altLang="en-US" sz="1400" dirty="0"/>
              <a:t>영장의 유효조건 등을 기재한 소명자료 제출</a:t>
            </a:r>
          </a:p>
          <a:p>
            <a:pPr marL="0" indent="0" fontAlgn="base">
              <a:buNone/>
            </a:pP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1. </a:t>
            </a:r>
            <a:r>
              <a:rPr lang="ko-KR" altLang="en-US" sz="3200" dirty="0"/>
              <a:t>압수와 수색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3235675"/>
              </p:ext>
            </p:extLst>
          </p:nvPr>
        </p:nvGraphicFramePr>
        <p:xfrm>
          <a:off x="1072988" y="2877308"/>
          <a:ext cx="6998024" cy="3201217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2253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53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583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3778">
                <a:tc gridSpan="3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effectLst/>
                        </a:rPr>
                        <a:t>제 </a:t>
                      </a:r>
                      <a:r>
                        <a:rPr lang="en-US" altLang="ko-KR" sz="1200" kern="0" spc="0" dirty="0">
                          <a:effectLst/>
                        </a:rPr>
                        <a:t>0000-00000 </a:t>
                      </a:r>
                      <a:r>
                        <a:rPr lang="ko-KR" altLang="en-US" sz="1200" kern="0" spc="0" dirty="0">
                          <a:effectLst/>
                        </a:rPr>
                        <a:t>호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312" marR="59312" marT="16398" marB="16398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200">
                          <a:effectLst/>
                        </a:rPr>
                        <a:t>○○○○경찰서</a:t>
                      </a:r>
                      <a:r>
                        <a:rPr lang="ko-KR" altLang="en-US" sz="1200" kern="0" spc="0">
                          <a:effectLst/>
                        </a:rPr>
                        <a:t> </a:t>
                      </a:r>
                      <a:r>
                        <a:rPr lang="en-US" altLang="ko-KR" sz="1200" kern="0" spc="0">
                          <a:effectLst/>
                        </a:rPr>
                        <a:t>. . .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312" marR="59312" marT="16398" marB="16398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198">
                <a:tc gridSpan="4">
                  <a:txBody>
                    <a:bodyPr/>
                    <a:lstStyle/>
                    <a:p>
                      <a:pPr marL="12700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784600" algn="l"/>
                        </a:tabLst>
                      </a:pPr>
                      <a:r>
                        <a:rPr lang="ko-KR" altLang="en-US" sz="1200" kern="0" spc="0" dirty="0">
                          <a:effectLst/>
                        </a:rPr>
                        <a:t>수 신 </a:t>
                      </a:r>
                      <a:r>
                        <a:rPr lang="en-US" altLang="ko-KR" sz="1200" kern="0" spc="0" dirty="0">
                          <a:effectLst/>
                        </a:rPr>
                        <a:t>: </a:t>
                      </a:r>
                      <a:r>
                        <a:rPr lang="ko-KR" altLang="en-US" sz="1200" kern="0" spc="0" dirty="0">
                          <a:effectLst/>
                        </a:rPr>
                        <a:t>◯◯지방검찰청장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312" marR="59312" marT="16398" marB="16398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6198">
                <a:tc gridSpan="4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effectLst/>
                        </a:rPr>
                        <a:t>제 목 </a:t>
                      </a:r>
                      <a:r>
                        <a:rPr lang="en-US" altLang="ko-KR" sz="1200" kern="0" spc="0">
                          <a:effectLst/>
                        </a:rPr>
                        <a:t>:</a:t>
                      </a:r>
                      <a:r>
                        <a:rPr lang="ko-KR" altLang="en-US" sz="1200" kern="0" spc="0">
                          <a:effectLst/>
                        </a:rPr>
                        <a:t> 압수</a:t>
                      </a:r>
                      <a:r>
                        <a:rPr lang="en-US" altLang="ko-KR" sz="1200" kern="0" spc="0">
                          <a:effectLst/>
                        </a:rPr>
                        <a:t>․</a:t>
                      </a:r>
                      <a:r>
                        <a:rPr lang="ko-KR" altLang="en-US" sz="1200" kern="0" spc="0">
                          <a:effectLst/>
                        </a:rPr>
                        <a:t>수색</a:t>
                      </a:r>
                      <a:r>
                        <a:rPr lang="en-US" altLang="ko-KR" sz="1200" kern="0" spc="0">
                          <a:effectLst/>
                        </a:rPr>
                        <a:t>․</a:t>
                      </a:r>
                      <a:r>
                        <a:rPr lang="ko-KR" altLang="en-US" sz="1200" kern="0" spc="0">
                          <a:effectLst/>
                        </a:rPr>
                        <a:t>검증영장신청</a:t>
                      </a:r>
                      <a:r>
                        <a:rPr lang="en-US" altLang="ko-KR" sz="1200" kern="0" spc="0">
                          <a:effectLst/>
                        </a:rPr>
                        <a:t>(</a:t>
                      </a:r>
                      <a:r>
                        <a:rPr lang="ko-KR" altLang="en-US" sz="1200" kern="0" spc="0">
                          <a:effectLst/>
                        </a:rPr>
                        <a:t>사전</a:t>
                      </a:r>
                      <a:r>
                        <a:rPr lang="en-US" altLang="ko-KR" sz="1200" kern="0" spc="0">
                          <a:effectLst/>
                        </a:rPr>
                        <a:t>)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398" marR="16398" marT="16398" marB="16398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4053">
                <a:tc gridSpan="4">
                  <a:txBody>
                    <a:bodyPr/>
                    <a:lstStyle/>
                    <a:p>
                      <a:pPr marL="127000" marR="127000" indent="63500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effectLst/>
                        </a:rPr>
                        <a:t>다음 사람에 대한 죄명 피의사건에 관하여 아래와 같이 압수</a:t>
                      </a:r>
                      <a:r>
                        <a:rPr lang="en-US" altLang="ko-KR" sz="1200" kern="0" spc="0">
                          <a:effectLst/>
                        </a:rPr>
                        <a:t>․</a:t>
                      </a:r>
                      <a:r>
                        <a:rPr lang="ko-KR" altLang="en-US" sz="1200" kern="0" spc="0">
                          <a:effectLst/>
                        </a:rPr>
                        <a:t>수색</a:t>
                      </a:r>
                      <a:r>
                        <a:rPr lang="en-US" altLang="ko-KR" sz="1200" kern="0" spc="0">
                          <a:effectLst/>
                        </a:rPr>
                        <a:t>․</a:t>
                      </a:r>
                      <a:r>
                        <a:rPr lang="ko-KR" altLang="en-US" sz="1200" kern="0" spc="0">
                          <a:effectLst/>
                        </a:rPr>
                        <a:t>검증하려 하니 유효일자까지 유효한 압수</a:t>
                      </a:r>
                      <a:r>
                        <a:rPr lang="en-US" altLang="ko-KR" sz="1200" kern="0" spc="0">
                          <a:effectLst/>
                        </a:rPr>
                        <a:t>․</a:t>
                      </a:r>
                      <a:r>
                        <a:rPr lang="ko-KR" altLang="en-US" sz="1200" kern="0" spc="0">
                          <a:effectLst/>
                        </a:rPr>
                        <a:t>수색</a:t>
                      </a:r>
                      <a:r>
                        <a:rPr lang="en-US" altLang="ko-KR" sz="1200" kern="0" spc="0">
                          <a:effectLst/>
                        </a:rPr>
                        <a:t>․</a:t>
                      </a:r>
                      <a:r>
                        <a:rPr lang="ko-KR" altLang="en-US" sz="1200" kern="0" spc="0">
                          <a:effectLst/>
                        </a:rPr>
                        <a:t>검증영장의 발부를 청구하여 주시기 바랍니다</a:t>
                      </a:r>
                      <a:r>
                        <a:rPr lang="en-US" altLang="ko-KR" sz="1200" kern="0" spc="0">
                          <a:effectLst/>
                        </a:rPr>
                        <a:t>.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398" marR="16398" marT="16398" marB="16398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198"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effectLst/>
                        </a:rPr>
                        <a:t>피</a:t>
                      </a:r>
                    </a:p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effectLst/>
                        </a:rPr>
                        <a:t>의</a:t>
                      </a:r>
                    </a:p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effectLst/>
                        </a:rPr>
                        <a:t>자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398" marR="16398" marT="16398" marB="16398" anchor="ctr"/>
                </a:tc>
                <a:tc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0">
                          <a:effectLst/>
                        </a:rPr>
                        <a:t>성 명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398" marR="16398" marT="16398" marB="16398" anchor="ctr"/>
                </a:tc>
                <a:tc gridSpan="2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>
                          <a:effectLst/>
                        </a:rPr>
                        <a:t>성명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312" marR="59312" marT="16398" marB="16398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1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0">
                          <a:effectLst/>
                        </a:rPr>
                        <a:t>주 민 등 록 번 호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398" marR="16398" marT="16398" marB="16398" anchor="ctr"/>
                </a:tc>
                <a:tc gridSpan="2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>
                          <a:effectLst/>
                        </a:rPr>
                        <a:t>주민등록번호 </a:t>
                      </a:r>
                      <a:r>
                        <a:rPr lang="en-US" altLang="ko-KR" sz="1200" kern="0" spc="-50">
                          <a:effectLst/>
                        </a:rPr>
                        <a:t>(</a:t>
                      </a:r>
                      <a:r>
                        <a:rPr lang="ko-KR" altLang="en-US" sz="1200" kern="0" spc="-50">
                          <a:effectLst/>
                        </a:rPr>
                        <a:t>연령세</a:t>
                      </a:r>
                      <a:r>
                        <a:rPr lang="en-US" altLang="ko-KR" sz="1200" kern="0" spc="-50">
                          <a:effectLst/>
                        </a:rPr>
                        <a:t>)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312" marR="59312" marT="16398" marB="16398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1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0">
                          <a:effectLst/>
                        </a:rPr>
                        <a:t>직 업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398" marR="16398" marT="16398" marB="16398" anchor="ctr"/>
                </a:tc>
                <a:tc gridSpan="2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>
                          <a:effectLst/>
                        </a:rPr>
                        <a:t>직업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312" marR="59312" marT="16398" marB="16398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1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0">
                          <a:effectLst/>
                        </a:rPr>
                        <a:t>주 거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398" marR="16398" marT="16398" marB="16398" anchor="ctr"/>
                </a:tc>
                <a:tc gridSpan="2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>
                          <a:effectLst/>
                        </a:rPr>
                        <a:t>주거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312" marR="59312" marT="16398" marB="16398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198">
                <a:tc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0">
                          <a:effectLst/>
                        </a:rPr>
                        <a:t>변 호 인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398" marR="16398" marT="16398" marB="16398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312" marR="59312" marT="16398" marB="16398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7077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1. </a:t>
            </a:r>
            <a:r>
              <a:rPr lang="ko-KR" altLang="en-US" sz="3200" dirty="0"/>
              <a:t>압수와 수색</a:t>
            </a: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2058849"/>
              </p:ext>
            </p:extLst>
          </p:nvPr>
        </p:nvGraphicFramePr>
        <p:xfrm>
          <a:off x="755576" y="1588389"/>
          <a:ext cx="8136903" cy="4537071"/>
        </p:xfrm>
        <a:graphic>
          <a:graphicData uri="http://schemas.openxmlformats.org/drawingml/2006/table">
            <a:tbl>
              <a:tblPr/>
              <a:tblGrid>
                <a:gridCol w="11352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68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79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26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26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387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1100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417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53901">
                <a:tc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압 수 할 물 건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10454" marR="10454" marT="10454" marB="1045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667">
                <a:tc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수 색 </a:t>
                      </a:r>
                      <a:r>
                        <a:rPr lang="en-US" altLang="ko-KR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․ </a:t>
                      </a: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검 증 할 장 소 </a:t>
                      </a:r>
                      <a:r>
                        <a:rPr lang="en-US" altLang="ko-KR" sz="800" kern="0" spc="-500">
                          <a:solidFill>
                            <a:srgbClr val="000000"/>
                          </a:solidFill>
                          <a:effectLst/>
                          <a:latin typeface="한양견명조"/>
                        </a:rPr>
                        <a:t>,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95250" marR="13335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신 체 또 는 물 건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10454" marR="10454" marT="10454" marB="1045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7293">
                <a:tc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범 죄 사 실 및 압 수 </a:t>
                      </a:r>
                      <a:r>
                        <a:rPr lang="en-US" altLang="ko-KR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․ </a:t>
                      </a: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수 색 </a:t>
                      </a:r>
                      <a:r>
                        <a:rPr lang="en-US" altLang="ko-KR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․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95250" marR="13335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검 증 을 필 요 로 하 는 사 유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10454" marR="10454" marT="10454" marB="1045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7293">
                <a:tc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-500">
                          <a:solidFill>
                            <a:srgbClr val="000000"/>
                          </a:solidFill>
                          <a:effectLst/>
                          <a:latin typeface="한양견명조"/>
                        </a:rPr>
                        <a:t>7 </a:t>
                      </a: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일 을 넘 는 유 효 기 간 을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95250" marR="13335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필 요 로 하 는 취 지 와 사 유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10454" marR="10454" marT="10454" marB="1045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7293">
                <a:tc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둘 이 상 의 영 장 을 신 청 하 는</a:t>
                      </a: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95250" marR="13335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 dirty="0" err="1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취</a:t>
                      </a:r>
                      <a:r>
                        <a:rPr lang="ko-KR" altLang="en-US" sz="800" kern="0" spc="-50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 지 와 사 유</a:t>
                      </a: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dirty="0"/>
                    </a:p>
                  </a:txBody>
                  <a:tcPr marL="10454" marR="10454" marT="10454" marB="1045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6088">
                <a:tc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일 출 전 또 는 일 몰 후 집 행 을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95250" marR="13335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필 요 로 하 는 취 지 와 사 유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10454" marR="10454" marT="10454" marB="1045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0667">
                <a:tc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신 체 검 사 를 받 을 자 의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95250" marR="13335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성 별 </a:t>
                      </a:r>
                      <a:r>
                        <a:rPr lang="en-US" altLang="ko-KR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․ </a:t>
                      </a: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건 강 상 태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10454" marR="10454" marT="10454" marB="1045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6524">
                <a:tc gridSpan="3">
                  <a:txBody>
                    <a:bodyPr/>
                    <a:lstStyle/>
                    <a:p>
                      <a:endParaRPr lang="ko-KR" altLang="en-US" sz="1100"/>
                    </a:p>
                  </a:txBody>
                  <a:tcPr marL="10454" marR="10454" marT="10454" marB="10454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09879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4365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○○○○경찰서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09879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2233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사법경찰관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◯◯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(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인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09879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4368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rmAutofit lnSpcReduction="10000"/>
          </a:bodyPr>
          <a:lstStyle/>
          <a:p>
            <a:pPr marL="0" indent="0" fontAlgn="base">
              <a:buNone/>
            </a:pPr>
            <a:r>
              <a:rPr lang="ko-KR" altLang="en-US" sz="1400" dirty="0">
                <a:solidFill>
                  <a:srgbClr val="FF0000"/>
                </a:solidFill>
              </a:rPr>
              <a:t>② 영장제시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 err="1">
                <a:solidFill>
                  <a:srgbClr val="FF0000"/>
                </a:solidFill>
              </a:rPr>
              <a:t>동규칙</a:t>
            </a:r>
            <a:r>
              <a:rPr lang="ko-KR" altLang="en-US" sz="1400" dirty="0">
                <a:solidFill>
                  <a:srgbClr val="FF0000"/>
                </a:solidFill>
              </a:rPr>
              <a:t> 제 </a:t>
            </a:r>
            <a:r>
              <a:rPr lang="en-US" altLang="ko-KR" sz="1400" dirty="0">
                <a:solidFill>
                  <a:srgbClr val="FF0000"/>
                </a:solidFill>
              </a:rPr>
              <a:t>113</a:t>
            </a:r>
            <a:r>
              <a:rPr lang="ko-KR" altLang="en-US" sz="1400" dirty="0">
                <a:solidFill>
                  <a:srgbClr val="FF0000"/>
                </a:solidFill>
              </a:rPr>
              <a:t>조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    -  </a:t>
            </a:r>
            <a:r>
              <a:rPr lang="ko-KR" altLang="en-US" sz="1400" dirty="0"/>
              <a:t>해당 처분을 받는 자에게 영장제시</a:t>
            </a:r>
          </a:p>
          <a:p>
            <a:pPr marL="0" indent="0" fontAlgn="base">
              <a:buNone/>
            </a:pPr>
            <a:r>
              <a:rPr lang="en-US" altLang="ko-KR" sz="1400" dirty="0"/>
              <a:t>     -  </a:t>
            </a:r>
            <a:r>
              <a:rPr lang="ko-KR" altLang="en-US" sz="1400" dirty="0"/>
              <a:t>처분을 받는 자에게 제시할 수 없을 때는 </a:t>
            </a:r>
            <a:r>
              <a:rPr lang="ko-KR" altLang="en-US" sz="1400" dirty="0" err="1"/>
              <a:t>참여인에게</a:t>
            </a:r>
            <a:r>
              <a:rPr lang="ko-KR" altLang="en-US" sz="1400" dirty="0"/>
              <a:t> 제시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ko-KR" altLang="en-US" sz="1400" dirty="0">
                <a:solidFill>
                  <a:srgbClr val="FF0000"/>
                </a:solidFill>
              </a:rPr>
              <a:t>③ 영장집행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    -  </a:t>
            </a:r>
            <a:r>
              <a:rPr lang="ko-KR" altLang="en-US" sz="1400" dirty="0"/>
              <a:t>부득이한 경우 외에는 건조물</a:t>
            </a:r>
            <a:r>
              <a:rPr lang="en-US" altLang="ko-KR" sz="1400" dirty="0"/>
              <a:t>. </a:t>
            </a:r>
            <a:r>
              <a:rPr lang="ko-KR" altLang="en-US" sz="1400" dirty="0"/>
              <a:t>기구 등을 파괴</a:t>
            </a:r>
            <a:r>
              <a:rPr lang="en-US" altLang="ko-KR" sz="1400" dirty="0"/>
              <a:t>, </a:t>
            </a:r>
            <a:r>
              <a:rPr lang="ko-KR" altLang="en-US" sz="1400" dirty="0"/>
              <a:t>서류 기타 물건을 흩어지게 해서는 </a:t>
            </a:r>
            <a:r>
              <a:rPr lang="ko-KR" altLang="en-US" sz="1400" dirty="0" err="1"/>
              <a:t>안된다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ko-KR" altLang="en-US" sz="1400" dirty="0">
                <a:solidFill>
                  <a:srgbClr val="FF0000"/>
                </a:solidFill>
              </a:rPr>
              <a:t>④ 압수조서와 압수목록 작성</a:t>
            </a:r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압수조서에는 압수경위</a:t>
            </a:r>
            <a:r>
              <a:rPr lang="en-US" altLang="ko-KR" sz="1400" dirty="0"/>
              <a:t>, </a:t>
            </a:r>
            <a:r>
              <a:rPr lang="ko-KR" altLang="en-US" sz="1400" dirty="0"/>
              <a:t>압수목록에는 압수물의 특징을 기재</a:t>
            </a:r>
            <a:r>
              <a:rPr lang="en-US" altLang="ko-KR" sz="1400" dirty="0"/>
              <a:t>, </a:t>
            </a:r>
            <a:r>
              <a:rPr lang="ko-KR" altLang="en-US" sz="1400" dirty="0"/>
              <a:t>간인</a:t>
            </a:r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피의자신문조서</a:t>
            </a:r>
            <a:r>
              <a:rPr lang="en-US" altLang="ko-KR" sz="1400" dirty="0"/>
              <a:t>, </a:t>
            </a:r>
            <a:r>
              <a:rPr lang="ko-KR" altLang="en-US" sz="1400" dirty="0"/>
              <a:t>진술조서</a:t>
            </a:r>
            <a:r>
              <a:rPr lang="en-US" altLang="ko-KR" sz="1400" dirty="0"/>
              <a:t>, </a:t>
            </a:r>
            <a:r>
              <a:rPr lang="ko-KR" altLang="en-US" sz="1400" dirty="0"/>
              <a:t>검증조서</a:t>
            </a:r>
            <a:r>
              <a:rPr lang="en-US" altLang="ko-KR" sz="1400" dirty="0"/>
              <a:t>, </a:t>
            </a:r>
            <a:r>
              <a:rPr lang="ko-KR" altLang="en-US" sz="1400" dirty="0"/>
              <a:t>실황조사서에 압수의 취지를 기재하여 압수조서에 갈음할 수 있음</a:t>
            </a:r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소유권 포기의사가 있을 경우 소유권 </a:t>
            </a:r>
            <a:r>
              <a:rPr lang="ko-KR" altLang="en-US" sz="1400" dirty="0" err="1"/>
              <a:t>포기서를</a:t>
            </a:r>
            <a:r>
              <a:rPr lang="ko-KR" altLang="en-US" sz="1400" dirty="0"/>
              <a:t> 수령함</a:t>
            </a:r>
            <a:endParaRPr lang="en-US" altLang="ko-KR" sz="1400" dirty="0"/>
          </a:p>
          <a:p>
            <a:pPr marL="0" indent="0" fontAlgn="base">
              <a:buNone/>
            </a:pPr>
            <a:endParaRPr lang="ko-KR" altLang="en-US" sz="1400" dirty="0"/>
          </a:p>
          <a:p>
            <a:pPr marL="0" indent="0" fontAlgn="base">
              <a:buNone/>
            </a:pPr>
            <a:r>
              <a:rPr lang="ko-KR" altLang="en-US" sz="1400" dirty="0">
                <a:solidFill>
                  <a:srgbClr val="FF0000"/>
                </a:solidFill>
              </a:rPr>
              <a:t>⑤ 사후절차</a:t>
            </a:r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영장은 </a:t>
            </a:r>
            <a:r>
              <a:rPr lang="ko-KR" altLang="en-US" sz="1400" dirty="0" err="1"/>
              <a:t>집행일시와</a:t>
            </a:r>
            <a:r>
              <a:rPr lang="ko-KR" altLang="en-US" sz="1400" dirty="0"/>
              <a:t> 집행자의 이름을 적어 기록에 첨부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ko-KR" altLang="en-US" sz="1400" dirty="0">
                <a:solidFill>
                  <a:srgbClr val="FF0000"/>
                </a:solidFill>
              </a:rPr>
              <a:t>⑥ 영장 </a:t>
            </a:r>
            <a:r>
              <a:rPr lang="ko-KR" altLang="en-US" sz="1400" dirty="0" err="1">
                <a:solidFill>
                  <a:srgbClr val="FF0000"/>
                </a:solidFill>
              </a:rPr>
              <a:t>재신청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영장을 신청하였으나 발부를 받지 못했을 경우</a:t>
            </a:r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영장의 유효기간이 경과한 경우</a:t>
            </a:r>
            <a:r>
              <a:rPr lang="en-US" altLang="ko-KR" sz="1400" dirty="0"/>
              <a:t>(</a:t>
            </a:r>
            <a:r>
              <a:rPr lang="ko-KR" altLang="en-US" sz="1400" dirty="0"/>
              <a:t>영장 반환 후 </a:t>
            </a:r>
            <a:r>
              <a:rPr lang="ko-KR" altLang="en-US" sz="1400" dirty="0" err="1"/>
              <a:t>재신청</a:t>
            </a:r>
            <a:r>
              <a:rPr lang="en-US" altLang="ko-KR" sz="1400" dirty="0"/>
              <a:t>)</a:t>
            </a:r>
            <a:r>
              <a:rPr lang="ko-KR" altLang="en-US" sz="1400" dirty="0"/>
              <a:t>→동일한 범 </a:t>
            </a:r>
            <a:r>
              <a:rPr lang="ko-KR" altLang="en-US" sz="1400" dirty="0" err="1"/>
              <a:t>죄사실에</a:t>
            </a:r>
            <a:r>
              <a:rPr lang="ko-KR" altLang="en-US" sz="1400" dirty="0"/>
              <a:t> 관하여 영장을 </a:t>
            </a:r>
            <a:r>
              <a:rPr lang="ko-KR" altLang="en-US" sz="1400" dirty="0" err="1"/>
              <a:t>재신청할</a:t>
            </a:r>
            <a:r>
              <a:rPr lang="ko-KR" altLang="en-US" sz="1400" dirty="0"/>
              <a:t> 경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우 그 취지를 보고</a:t>
            </a:r>
          </a:p>
          <a:p>
            <a:pPr marL="0" indent="0" fontAlgn="base">
              <a:buNone/>
            </a:pP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1. </a:t>
            </a:r>
            <a:r>
              <a:rPr lang="ko-KR" altLang="en-US" sz="3200" dirty="0"/>
              <a:t>압수와 수색</a:t>
            </a:r>
          </a:p>
        </p:txBody>
      </p:sp>
    </p:spTree>
    <p:extLst>
      <p:ext uri="{BB962C8B-B14F-4D97-AF65-F5344CB8AC3E}">
        <p14:creationId xmlns:p14="http://schemas.microsoft.com/office/powerpoint/2010/main" val="28752569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3) </a:t>
            </a:r>
            <a:r>
              <a:rPr lang="ko-KR" altLang="en-US" sz="1400" dirty="0">
                <a:solidFill>
                  <a:srgbClr val="FF0000"/>
                </a:solidFill>
              </a:rPr>
              <a:t>수색절차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ko-KR" altLang="en-US" sz="1400" dirty="0"/>
              <a:t>➀ 영장의 집행은 </a:t>
            </a:r>
            <a:r>
              <a:rPr lang="ko-KR" altLang="en-US" sz="1400" dirty="0">
                <a:solidFill>
                  <a:srgbClr val="FF0000"/>
                </a:solidFill>
              </a:rPr>
              <a:t>검사의 지휘에 의해 사법경찰관이 집행함</a:t>
            </a:r>
            <a:r>
              <a:rPr lang="en-US" altLang="ko-KR" sz="1400" dirty="0"/>
              <a:t>. </a:t>
            </a:r>
            <a:r>
              <a:rPr lang="ko-KR" altLang="en-US" sz="1400" dirty="0"/>
              <a:t>단 필요한 경우 재판장은 법원서기관</a:t>
            </a:r>
            <a:r>
              <a:rPr lang="en-US" altLang="ko-KR" sz="1400" dirty="0"/>
              <a:t>, </a:t>
            </a:r>
            <a:r>
              <a:rPr lang="ko-KR" altLang="en-US" sz="1400" dirty="0"/>
              <a:t>서기에게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집행을 명할 수 있음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ko-KR" altLang="en-US" sz="1400" dirty="0"/>
              <a:t>➁ 압수</a:t>
            </a:r>
            <a:r>
              <a:rPr lang="en-US" altLang="ko-KR" sz="1400" dirty="0"/>
              <a:t>. </a:t>
            </a:r>
            <a:r>
              <a:rPr lang="ko-KR" altLang="en-US" sz="1400" dirty="0"/>
              <a:t>수색</a:t>
            </a:r>
            <a:r>
              <a:rPr lang="en-US" altLang="ko-KR" sz="1400" dirty="0"/>
              <a:t>. </a:t>
            </a:r>
            <a:r>
              <a:rPr lang="ko-KR" altLang="en-US" sz="1400" dirty="0" err="1"/>
              <a:t>검증시</a:t>
            </a:r>
            <a:r>
              <a:rPr lang="ko-KR" altLang="en-US" sz="1400" dirty="0"/>
              <a:t> 수사상 특히 </a:t>
            </a:r>
            <a:r>
              <a:rPr lang="ko-KR" altLang="en-US" sz="1400" dirty="0" err="1"/>
              <a:t>필요시</a:t>
            </a:r>
            <a:r>
              <a:rPr lang="ko-KR" altLang="en-US" sz="1400" dirty="0"/>
              <a:t> 피의자 기타 관계인을 참여하게 하여야 함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ko-KR" altLang="en-US" sz="1400" dirty="0"/>
              <a:t>➂ </a:t>
            </a:r>
            <a:r>
              <a:rPr lang="ko-KR" altLang="en-US" sz="1400" dirty="0">
                <a:solidFill>
                  <a:srgbClr val="FF0000"/>
                </a:solidFill>
              </a:rPr>
              <a:t>공무소 안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타인의 주거지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가옥</a:t>
            </a:r>
            <a:r>
              <a:rPr lang="en-US" altLang="ko-KR" sz="1400" dirty="0">
                <a:solidFill>
                  <a:srgbClr val="FF0000"/>
                </a:solidFill>
              </a:rPr>
              <a:t>.</a:t>
            </a:r>
            <a:r>
              <a:rPr lang="ko-KR" altLang="en-US" sz="1400" dirty="0">
                <a:solidFill>
                  <a:srgbClr val="FF0000"/>
                </a:solidFill>
              </a:rPr>
              <a:t>건조물</a:t>
            </a:r>
            <a:r>
              <a:rPr lang="en-US" altLang="ko-KR" sz="1400" dirty="0">
                <a:solidFill>
                  <a:srgbClr val="FF0000"/>
                </a:solidFill>
              </a:rPr>
              <a:t>.</a:t>
            </a:r>
            <a:r>
              <a:rPr lang="ko-KR" altLang="en-US" sz="1400" dirty="0">
                <a:solidFill>
                  <a:srgbClr val="FF0000"/>
                </a:solidFill>
              </a:rPr>
              <a:t>항공기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선차 안 이외의 장소 인 때에는 되도록 제 </a:t>
            </a:r>
            <a:r>
              <a:rPr lang="en-US" altLang="ko-KR" sz="1400" dirty="0">
                <a:solidFill>
                  <a:srgbClr val="FF0000"/>
                </a:solidFill>
              </a:rPr>
              <a:t>3</a:t>
            </a:r>
            <a:r>
              <a:rPr lang="ko-KR" altLang="en-US" sz="1400" dirty="0">
                <a:solidFill>
                  <a:srgbClr val="FF0000"/>
                </a:solidFill>
              </a:rPr>
              <a:t>자의 참여를 </a:t>
            </a:r>
            <a:r>
              <a:rPr lang="ko-KR" altLang="en-US" sz="1400" dirty="0" err="1">
                <a:solidFill>
                  <a:srgbClr val="FF0000"/>
                </a:solidFill>
              </a:rPr>
              <a:t>얻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</a:t>
            </a:r>
            <a:r>
              <a:rPr lang="ko-KR" altLang="en-US" sz="1400" dirty="0">
                <a:solidFill>
                  <a:srgbClr val="FF0000"/>
                </a:solidFill>
              </a:rPr>
              <a:t>어서 함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endParaRPr lang="ko-KR" altLang="en-US" sz="1400" dirty="0"/>
          </a:p>
          <a:p>
            <a:pPr marL="0" indent="0" fontAlgn="base">
              <a:buNone/>
            </a:pPr>
            <a:r>
              <a:rPr lang="ko-KR" altLang="en-US" sz="1400" dirty="0"/>
              <a:t>➃ </a:t>
            </a:r>
            <a:r>
              <a:rPr lang="ko-KR" altLang="en-US" sz="1400" dirty="0">
                <a:solidFill>
                  <a:srgbClr val="FF0000"/>
                </a:solidFill>
              </a:rPr>
              <a:t>제 </a:t>
            </a:r>
            <a:r>
              <a:rPr lang="en-US" altLang="ko-KR" sz="1400" dirty="0">
                <a:solidFill>
                  <a:srgbClr val="FF0000"/>
                </a:solidFill>
              </a:rPr>
              <a:t>3</a:t>
            </a:r>
            <a:r>
              <a:rPr lang="ko-KR" altLang="en-US" sz="1400" dirty="0">
                <a:solidFill>
                  <a:srgbClr val="FF0000"/>
                </a:solidFill>
              </a:rPr>
              <a:t>자의 참여를 얻지 못할 때는 다른 경찰관을 참여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수색해야 함</a:t>
            </a:r>
          </a:p>
          <a:p>
            <a:pPr fontAlgn="base"/>
            <a:endParaRPr lang="en-US" altLang="ko-KR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ko-KR" altLang="en-US" sz="1400" dirty="0">
                <a:solidFill>
                  <a:schemeClr val="tx1"/>
                </a:solidFill>
              </a:rPr>
              <a:t>➄ </a:t>
            </a:r>
            <a:r>
              <a:rPr lang="ko-KR" altLang="en-US" sz="1400" dirty="0">
                <a:solidFill>
                  <a:srgbClr val="FF0000"/>
                </a:solidFill>
              </a:rPr>
              <a:t>참여인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허가자 이외의 자는 그 장소에서 퇴거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출입금지 조치</a:t>
            </a:r>
          </a:p>
          <a:p>
            <a:pPr marL="0" indent="0" fontAlgn="base">
              <a:buNone/>
            </a:pPr>
            <a:endParaRPr lang="en-US" altLang="ko-KR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ko-KR" altLang="en-US" sz="1400" dirty="0"/>
              <a:t>➅ 수색착수 후 일시 중지한 경우</a:t>
            </a:r>
            <a:r>
              <a:rPr lang="en-US" altLang="ko-KR" sz="1400" dirty="0"/>
              <a:t>, </a:t>
            </a:r>
            <a:r>
              <a:rPr lang="ko-KR" altLang="en-US" sz="1400" dirty="0"/>
              <a:t>장소폐쇄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간수자를</a:t>
            </a:r>
            <a:r>
              <a:rPr lang="ko-KR" altLang="en-US" sz="1400" dirty="0"/>
              <a:t> 두어 사후 수색에 지장이 없도록 하여야 함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ko-KR" altLang="en-US" sz="1400" dirty="0"/>
              <a:t>➆ </a:t>
            </a:r>
            <a:r>
              <a:rPr lang="ko-KR" altLang="en-US" sz="1400" dirty="0" err="1"/>
              <a:t>수색시</a:t>
            </a:r>
            <a:r>
              <a:rPr lang="en-US" altLang="ko-KR" sz="1400" dirty="0"/>
              <a:t>, </a:t>
            </a:r>
            <a:r>
              <a:rPr lang="ko-KR" altLang="en-US" sz="1400" dirty="0"/>
              <a:t>수색상황과 결과를 명백히 한 수색조서를 작성</a:t>
            </a:r>
          </a:p>
          <a:p>
            <a:pPr marL="0" indent="0" fontAlgn="base">
              <a:buNone/>
            </a:pP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1. </a:t>
            </a:r>
            <a:r>
              <a:rPr lang="ko-KR" altLang="en-US" sz="3200" dirty="0"/>
              <a:t>압수와 수색</a:t>
            </a:r>
          </a:p>
        </p:txBody>
      </p:sp>
    </p:spTree>
    <p:extLst>
      <p:ext uri="{BB962C8B-B14F-4D97-AF65-F5344CB8AC3E}">
        <p14:creationId xmlns:p14="http://schemas.microsoft.com/office/powerpoint/2010/main" val="10058445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1. </a:t>
            </a:r>
            <a:r>
              <a:rPr lang="ko-KR" altLang="en-US" sz="3200" dirty="0"/>
              <a:t>압수와 수색</a:t>
            </a:r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2050144" y="1594600"/>
          <a:ext cx="5043712" cy="4537164"/>
        </p:xfrm>
        <a:graphic>
          <a:graphicData uri="http://schemas.openxmlformats.org/drawingml/2006/table">
            <a:tbl>
              <a:tblPr/>
              <a:tblGrid>
                <a:gridCol w="5109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4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52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52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75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1797">
                <a:tc grid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2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압 수 조 서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35" marR="11135" marT="11135" marB="1113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7295">
                <a:tc gridSpan="5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에 대한 피의사건에 관하여 </a:t>
                      </a:r>
                      <a:r>
                        <a:rPr lang="en-US" altLang="ko-KR" sz="800" kern="0" spc="-5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20 </a:t>
                      </a:r>
                      <a:r>
                        <a:rPr lang="ko-KR" altLang="en-US" sz="800" kern="0" spc="-5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년 월 일 에서 사법경찰관 은 사법경찰리 을 참여하게 하고</a:t>
                      </a:r>
                      <a:r>
                        <a:rPr lang="en-US" altLang="ko-KR" sz="800" kern="0" spc="-5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, </a:t>
                      </a:r>
                      <a:r>
                        <a:rPr lang="ko-KR" altLang="en-US" sz="800" kern="0" spc="-5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별지 목록의 물건을 다음과 같이 압수하다</a:t>
                      </a:r>
                      <a:r>
                        <a:rPr lang="en-US" altLang="ko-KR" sz="800" kern="0" spc="-5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.</a:t>
                      </a:r>
                    </a:p>
                  </a:txBody>
                  <a:tcPr marL="11135" marR="11135" marT="11135" marB="1113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9348">
                <a:tc grid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압 수 경 위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35" marR="11135" marT="11135" marB="1113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2863">
                <a:tc gridSpan="5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35" marR="11135" marT="11135" marB="1113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8401"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참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여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인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35" marR="11135" marT="11135" marB="1113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성 명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35" marR="11135" marT="11135" marB="1113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주민등록번호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35" marR="11135" marT="11135" marB="1113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주 소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35" marR="11135" marT="11135" marB="1113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서명 또는 날인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35" marR="11135" marT="11135" marB="1113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182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35" marR="11135" marT="11135" marB="1113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35" marR="11135" marT="11135" marB="1113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35" marR="11135" marT="11135" marB="1113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35" marR="11135" marT="11135" marB="1113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44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35" marR="11135" marT="11135" marB="1113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35" marR="11135" marT="11135" marB="1113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35" marR="11135" marT="11135" marB="1113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35" marR="11135" marT="11135" marB="1113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65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35" marR="11135" marT="11135" marB="1113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35" marR="11135" marT="11135" marB="1113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35" marR="11135" marT="11135" marB="1113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35" marR="11135" marT="11135" marB="1113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43416">
                <a:tc gridSpan="5">
                  <a:txBody>
                    <a:bodyPr/>
                    <a:lstStyle/>
                    <a:p>
                      <a:pPr marL="127000" marR="12700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20 . . .</a:t>
                      </a: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○ ○ 경 찰 서</a:t>
                      </a: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635000" indent="0" algn="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사법경찰관 󰄫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635000" indent="0" algn="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사법경찰리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 󰄫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35" marR="11135" marT="11135" marB="1113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8989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rmAutofit fontScale="92500" lnSpcReduction="20000"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4) </a:t>
            </a:r>
            <a:r>
              <a:rPr lang="ko-KR" altLang="en-US" sz="1400" dirty="0">
                <a:solidFill>
                  <a:srgbClr val="FF0000"/>
                </a:solidFill>
              </a:rPr>
              <a:t>압수물의 처리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ko-KR" altLang="en-US" sz="1400" dirty="0">
                <a:solidFill>
                  <a:srgbClr val="FF0000"/>
                </a:solidFill>
              </a:rPr>
              <a:t>➀ 자청보관이 원칙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ko-KR" altLang="en-US" sz="1400" dirty="0">
                <a:solidFill>
                  <a:srgbClr val="FF0000"/>
                </a:solidFill>
              </a:rPr>
              <a:t>➁ 위탁보관</a:t>
            </a:r>
          </a:p>
          <a:p>
            <a:pPr marL="0" indent="0" fontAlgn="base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운반</a:t>
            </a:r>
            <a:r>
              <a:rPr lang="en-US" altLang="ko-KR" sz="1400" dirty="0"/>
              <a:t>. </a:t>
            </a:r>
            <a:r>
              <a:rPr lang="ko-KR" altLang="en-US" sz="1400" dirty="0"/>
              <a:t>보관에 불편한 </a:t>
            </a:r>
            <a:r>
              <a:rPr lang="ko-KR" altLang="en-US" sz="1400" dirty="0" err="1"/>
              <a:t>압수물은</a:t>
            </a:r>
            <a:r>
              <a:rPr lang="ko-KR" altLang="en-US" sz="1400" dirty="0"/>
              <a:t> 위탁 보관시킬 수 있다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보관자는 특별한 약정이 없으면 </a:t>
            </a:r>
            <a:r>
              <a:rPr lang="ko-KR" altLang="en-US" sz="1400" dirty="0" err="1"/>
              <a:t>임치료를</a:t>
            </a:r>
            <a:r>
              <a:rPr lang="ko-KR" altLang="en-US" sz="1400" dirty="0"/>
              <a:t> 청구할 수 없다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ko-KR" altLang="en-US" sz="1400" dirty="0">
                <a:solidFill>
                  <a:srgbClr val="FF0000"/>
                </a:solidFill>
              </a:rPr>
              <a:t>➂ 폐기처분</a:t>
            </a:r>
            <a:r>
              <a:rPr lang="en-US" altLang="ko-KR" sz="1400" dirty="0">
                <a:solidFill>
                  <a:srgbClr val="FF0000"/>
                </a:solidFill>
              </a:rPr>
              <a:t>: </a:t>
            </a:r>
            <a:r>
              <a:rPr lang="ko-KR" altLang="en-US" sz="1400" dirty="0">
                <a:solidFill>
                  <a:srgbClr val="FF0000"/>
                </a:solidFill>
              </a:rPr>
              <a:t>위험발생의 우려가 있는 </a:t>
            </a:r>
            <a:r>
              <a:rPr lang="ko-KR" altLang="en-US" sz="1400" dirty="0" err="1">
                <a:solidFill>
                  <a:srgbClr val="FF0000"/>
                </a:solidFill>
              </a:rPr>
              <a:t>압수물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폐기조서 작성</a:t>
            </a:r>
          </a:p>
          <a:p>
            <a:pPr marL="0" indent="0" fontAlgn="base">
              <a:buNone/>
            </a:pPr>
            <a:r>
              <a:rPr lang="en-US" altLang="ko-KR" sz="1400" dirty="0"/>
              <a:t>   - </a:t>
            </a:r>
            <a:r>
              <a:rPr lang="ko-KR" altLang="en-US" sz="1400" dirty="0" err="1"/>
              <a:t>사진촬영하여</a:t>
            </a:r>
            <a:r>
              <a:rPr lang="ko-KR" altLang="en-US" sz="1400" dirty="0"/>
              <a:t> 첨부</a:t>
            </a:r>
          </a:p>
          <a:p>
            <a:pPr marL="0" indent="0" fontAlgn="base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법령상 생산</a:t>
            </a:r>
            <a:r>
              <a:rPr lang="en-US" altLang="ko-KR" sz="1400" dirty="0"/>
              <a:t>. </a:t>
            </a:r>
            <a:r>
              <a:rPr lang="ko-KR" altLang="en-US" sz="1400" dirty="0"/>
              <a:t>제조</a:t>
            </a:r>
            <a:r>
              <a:rPr lang="en-US" altLang="ko-KR" sz="1400" dirty="0"/>
              <a:t>. </a:t>
            </a:r>
            <a:r>
              <a:rPr lang="ko-KR" altLang="en-US" sz="1400" dirty="0"/>
              <a:t>소지</a:t>
            </a:r>
            <a:r>
              <a:rPr lang="en-US" altLang="ko-KR" sz="1400" dirty="0"/>
              <a:t>. </a:t>
            </a:r>
            <a:r>
              <a:rPr lang="ko-KR" altLang="en-US" sz="1400" dirty="0"/>
              <a:t>유통이 금지된 </a:t>
            </a:r>
            <a:r>
              <a:rPr lang="ko-KR" altLang="en-US" sz="1400" dirty="0" err="1"/>
              <a:t>압수물로</a:t>
            </a:r>
            <a:r>
              <a:rPr lang="ko-KR" altLang="en-US" sz="1400" dirty="0"/>
              <a:t> 부패염려가 있거나 보관이 어려운 </a:t>
            </a:r>
            <a:r>
              <a:rPr lang="ko-KR" altLang="en-US" sz="1400" dirty="0" err="1"/>
              <a:t>압수물은</a:t>
            </a:r>
            <a:r>
              <a:rPr lang="ko-KR" altLang="en-US" sz="1400" dirty="0"/>
              <a:t> 소유자 등 동의 후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검사지휘로 폐기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ko-KR" altLang="en-US" sz="1400" dirty="0">
                <a:solidFill>
                  <a:srgbClr val="FF0000"/>
                </a:solidFill>
              </a:rPr>
              <a:t>➃ 대가보관</a:t>
            </a:r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몰수해야 할 </a:t>
            </a:r>
            <a:r>
              <a:rPr lang="ko-KR" altLang="en-US" sz="1400" dirty="0" err="1"/>
              <a:t>압수물이</a:t>
            </a:r>
            <a:r>
              <a:rPr lang="ko-KR" altLang="en-US" sz="1400" dirty="0"/>
              <a:t> 멸실</a:t>
            </a:r>
            <a:r>
              <a:rPr lang="en-US" altLang="ko-KR" sz="1400" dirty="0"/>
              <a:t>, </a:t>
            </a:r>
            <a:r>
              <a:rPr lang="ko-KR" altLang="en-US" sz="1400" dirty="0"/>
              <a:t>파손</a:t>
            </a:r>
            <a:r>
              <a:rPr lang="en-US" altLang="ko-KR" sz="1400" dirty="0"/>
              <a:t>, </a:t>
            </a:r>
            <a:r>
              <a:rPr lang="ko-KR" altLang="en-US" sz="1400" dirty="0"/>
              <a:t>부패의 염려가 있거나 보관이 어려울 경우 </a:t>
            </a:r>
            <a:r>
              <a:rPr lang="ko-KR" altLang="en-US" sz="1400" dirty="0">
                <a:solidFill>
                  <a:srgbClr val="FF0000"/>
                </a:solidFill>
              </a:rPr>
              <a:t>검사지휘로 매각하여 대가를 보관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 </a:t>
            </a:r>
            <a:r>
              <a:rPr lang="ko-KR" altLang="en-US" sz="1400" dirty="0">
                <a:solidFill>
                  <a:srgbClr val="FF0000"/>
                </a:solidFill>
              </a:rPr>
              <a:t>할 수 있다</a:t>
            </a:r>
            <a:r>
              <a:rPr lang="en-US" altLang="ko-KR" sz="1400" dirty="0">
                <a:solidFill>
                  <a:srgbClr val="FF0000"/>
                </a:solidFill>
              </a:rPr>
              <a:t>.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몰수대상인 </a:t>
            </a:r>
            <a:r>
              <a:rPr lang="ko-KR" altLang="en-US" sz="1400" dirty="0" err="1"/>
              <a:t>압수물이</a:t>
            </a:r>
            <a:r>
              <a:rPr lang="ko-KR" altLang="en-US" sz="1400" dirty="0"/>
              <a:t> 증거물인 경우에도 </a:t>
            </a:r>
            <a:r>
              <a:rPr lang="ko-KR" altLang="en-US" sz="1400" dirty="0" err="1"/>
              <a:t>대가보관할</a:t>
            </a:r>
            <a:r>
              <a:rPr lang="ko-KR" altLang="en-US" sz="1400" dirty="0"/>
              <a:t> 수 있다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환가처분을 할 때는 검사</a:t>
            </a:r>
            <a:r>
              <a:rPr lang="en-US" altLang="ko-KR" sz="1400" dirty="0"/>
              <a:t>, </a:t>
            </a:r>
            <a:r>
              <a:rPr lang="ko-KR" altLang="en-US" sz="1400" dirty="0"/>
              <a:t>피해자</a:t>
            </a:r>
            <a:r>
              <a:rPr lang="en-US" altLang="ko-KR" sz="1400" dirty="0"/>
              <a:t>, </a:t>
            </a:r>
            <a:r>
              <a:rPr lang="ko-KR" altLang="en-US" sz="1400" dirty="0"/>
              <a:t>피고인 또는 변호인에 통지</a:t>
            </a:r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환부해야 할 </a:t>
            </a:r>
            <a:r>
              <a:rPr lang="ko-KR" altLang="en-US" sz="1400" dirty="0" err="1"/>
              <a:t>압수물</a:t>
            </a:r>
            <a:r>
              <a:rPr lang="ko-KR" altLang="en-US" sz="1400" dirty="0"/>
              <a:t> 중 </a:t>
            </a:r>
            <a:r>
              <a:rPr lang="ko-KR" altLang="en-US" sz="1400" dirty="0" err="1"/>
              <a:t>환부받을</a:t>
            </a:r>
            <a:r>
              <a:rPr lang="ko-KR" altLang="en-US" sz="1400" dirty="0"/>
              <a:t> 자가 누구인지 알 수 없거나 소재가 불명한 경우로서 멸실</a:t>
            </a:r>
            <a:r>
              <a:rPr lang="en-US" altLang="ko-KR" sz="1400" dirty="0"/>
              <a:t>. </a:t>
            </a:r>
            <a:r>
              <a:rPr lang="ko-KR" altLang="en-US" sz="1400" dirty="0"/>
              <a:t>파손</a:t>
            </a:r>
            <a:r>
              <a:rPr lang="en-US" altLang="ko-KR" sz="1400" dirty="0"/>
              <a:t>. </a:t>
            </a:r>
            <a:r>
              <a:rPr lang="ko-KR" altLang="en-US" sz="1400" dirty="0"/>
              <a:t>부패 또는 현저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한 가치감소의 염려가 있거나 보관하기 어려운 </a:t>
            </a:r>
            <a:r>
              <a:rPr lang="ko-KR" altLang="en-US" sz="1400" dirty="0" err="1"/>
              <a:t>압수물은</a:t>
            </a:r>
            <a:r>
              <a:rPr lang="ko-KR" altLang="en-US" sz="1400" dirty="0"/>
              <a:t> 매각하여 대가를 보관할 수 있다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1. </a:t>
            </a:r>
            <a:r>
              <a:rPr lang="ko-KR" altLang="en-US" sz="3200" dirty="0"/>
              <a:t>압수와 수색</a:t>
            </a:r>
          </a:p>
        </p:txBody>
      </p:sp>
    </p:spTree>
    <p:extLst>
      <p:ext uri="{BB962C8B-B14F-4D97-AF65-F5344CB8AC3E}">
        <p14:creationId xmlns:p14="http://schemas.microsoft.com/office/powerpoint/2010/main" val="18598008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rmAutofit lnSpcReduction="10000"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5) </a:t>
            </a:r>
            <a:r>
              <a:rPr lang="ko-KR" altLang="en-US" sz="1400" dirty="0">
                <a:solidFill>
                  <a:srgbClr val="FF0000"/>
                </a:solidFill>
              </a:rPr>
              <a:t>압수물의 환부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</a:t>
            </a:r>
            <a:r>
              <a:rPr lang="ko-KR" altLang="en-US" sz="1400" dirty="0">
                <a:solidFill>
                  <a:srgbClr val="FF0000"/>
                </a:solidFill>
              </a:rPr>
              <a:t>➀ 개념</a:t>
            </a:r>
            <a:r>
              <a:rPr lang="en-US" altLang="ko-KR" sz="1400" dirty="0">
                <a:solidFill>
                  <a:srgbClr val="FF0000"/>
                </a:solidFill>
              </a:rPr>
              <a:t>: </a:t>
            </a:r>
            <a:r>
              <a:rPr lang="ko-KR" altLang="en-US" sz="1400" dirty="0" err="1">
                <a:solidFill>
                  <a:srgbClr val="FF0000"/>
                </a:solidFill>
              </a:rPr>
              <a:t>압수물을</a:t>
            </a:r>
            <a:r>
              <a:rPr lang="ko-KR" altLang="en-US" sz="1400" dirty="0">
                <a:solidFill>
                  <a:srgbClr val="FF0000"/>
                </a:solidFill>
              </a:rPr>
              <a:t> 종국적으로 소유자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제출자에게 반환하는 법원 또는 수사기관의 처분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endParaRPr lang="ko-KR" altLang="en-US" sz="1400" dirty="0"/>
          </a:p>
          <a:p>
            <a:pPr marL="0" indent="0" fontAlgn="base">
              <a:buNone/>
            </a:pPr>
            <a:r>
              <a:rPr lang="ko-KR" altLang="en-US" sz="1400" dirty="0">
                <a:solidFill>
                  <a:srgbClr val="FF0000"/>
                </a:solidFill>
              </a:rPr>
              <a:t>  ➁ 절차</a:t>
            </a:r>
          </a:p>
          <a:p>
            <a:pPr marL="0" indent="0" fontAlgn="base">
              <a:buNone/>
            </a:pPr>
            <a:r>
              <a:rPr lang="en-US" altLang="ko-KR" sz="1400" dirty="0"/>
              <a:t>     - </a:t>
            </a:r>
            <a:r>
              <a:rPr lang="ko-KR" altLang="en-US" sz="1400" dirty="0"/>
              <a:t>소유자 등의 청구가 있을 것을 요하지 않는다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- </a:t>
            </a:r>
            <a:r>
              <a:rPr lang="ko-KR" altLang="en-US" sz="1400" dirty="0" err="1"/>
              <a:t>피압수자가</a:t>
            </a:r>
            <a:r>
              <a:rPr lang="ko-KR" altLang="en-US" sz="1400" dirty="0"/>
              <a:t> 소유권을 포기한 경우에도 법원 또는 수사기관은 환부 결정을 해야 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</a:t>
            </a:r>
            <a:r>
              <a:rPr lang="ko-KR" altLang="en-US" sz="1400" dirty="0">
                <a:solidFill>
                  <a:srgbClr val="FF0000"/>
                </a:solidFill>
              </a:rPr>
              <a:t>➂ 필요적 환부</a:t>
            </a:r>
          </a:p>
          <a:p>
            <a:pPr marL="0" indent="0" fontAlgn="base">
              <a:buNone/>
            </a:pPr>
            <a:r>
              <a:rPr lang="en-US" altLang="ko-KR" sz="1400" dirty="0"/>
              <a:t>     - </a:t>
            </a:r>
            <a:r>
              <a:rPr lang="ko-KR" altLang="en-US" sz="1400" dirty="0" err="1"/>
              <a:t>체포시</a:t>
            </a:r>
            <a:r>
              <a:rPr lang="ko-KR" altLang="en-US" sz="1400" dirty="0"/>
              <a:t> 영장 없이 압수 후 사후 영장을 발부 받지 못한 경우</a:t>
            </a:r>
          </a:p>
          <a:p>
            <a:pPr marL="0" indent="0" fontAlgn="base">
              <a:buNone/>
            </a:pPr>
            <a:r>
              <a:rPr lang="en-US" altLang="ko-KR" sz="1400" dirty="0"/>
              <a:t>     - </a:t>
            </a:r>
            <a:r>
              <a:rPr lang="ko-KR" altLang="en-US" sz="1400" dirty="0"/>
              <a:t>증거에 공할 물건이 아니거나 몰수대상물이 아닌 물건 등 압수를 계속할 필요가 없다고 인정되는 경우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ko-KR" altLang="en-US" sz="1400" dirty="0">
                <a:solidFill>
                  <a:srgbClr val="FF0000"/>
                </a:solidFill>
              </a:rPr>
              <a:t>  ➃ 효력</a:t>
            </a:r>
          </a:p>
          <a:p>
            <a:pPr marL="0" indent="0" fontAlgn="base">
              <a:buNone/>
            </a:pPr>
            <a:r>
              <a:rPr lang="en-US" altLang="ko-KR" sz="1400" dirty="0"/>
              <a:t>     - </a:t>
            </a:r>
            <a:r>
              <a:rPr lang="ko-KR" altLang="en-US" sz="1400" dirty="0"/>
              <a:t>압수의 효력은 상실</a:t>
            </a:r>
          </a:p>
          <a:p>
            <a:pPr marL="0" indent="0" fontAlgn="base">
              <a:buNone/>
            </a:pPr>
            <a:r>
              <a:rPr lang="en-US" altLang="ko-KR" sz="1400" dirty="0"/>
              <a:t>     - </a:t>
            </a:r>
            <a:r>
              <a:rPr lang="ko-KR" altLang="en-US" sz="1400" dirty="0"/>
              <a:t>압수를 해제할 뿐이며</a:t>
            </a:r>
            <a:r>
              <a:rPr lang="en-US" altLang="ko-KR" sz="1400" dirty="0"/>
              <a:t>, </a:t>
            </a:r>
            <a:r>
              <a:rPr lang="ko-KR" altLang="en-US" sz="1400" dirty="0"/>
              <a:t>환부를 받은 자에게 실체법상 권리를 </a:t>
            </a:r>
            <a:r>
              <a:rPr lang="ko-KR" altLang="en-US" sz="1400" dirty="0" err="1"/>
              <a:t>확인하</a:t>
            </a:r>
            <a:r>
              <a:rPr lang="ko-KR" altLang="en-US" sz="1400" dirty="0"/>
              <a:t> 는 효력까지 가지는 것은 아니다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ko-KR" altLang="en-US" sz="1400" dirty="0">
                <a:solidFill>
                  <a:srgbClr val="FF0000"/>
                </a:solidFill>
              </a:rPr>
              <a:t>➄ 압수장물</a:t>
            </a:r>
          </a:p>
          <a:p>
            <a:pPr marL="0" indent="0" fontAlgn="base">
              <a:buNone/>
            </a:pPr>
            <a:r>
              <a:rPr lang="en-US" altLang="ko-KR" sz="1400" dirty="0"/>
              <a:t>     - </a:t>
            </a:r>
            <a:r>
              <a:rPr lang="ko-KR" altLang="en-US" sz="1400" dirty="0"/>
              <a:t>피해자에게 환부할 명백한 이유가 있는 때에는 피고사건 종결전이 라도 피해자에게 환부할 수 있다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- </a:t>
            </a:r>
            <a:r>
              <a:rPr lang="ko-KR" altLang="en-US" sz="1400" dirty="0"/>
              <a:t>인도청구권에 대하여 사실상</a:t>
            </a:r>
            <a:r>
              <a:rPr lang="en-US" altLang="ko-KR" sz="1400" dirty="0"/>
              <a:t>. </a:t>
            </a:r>
            <a:r>
              <a:rPr lang="ko-KR" altLang="en-US" sz="1400" dirty="0"/>
              <a:t>법률상 다소라도 의문이 있는 경우에는 환부가 불가능</a:t>
            </a:r>
          </a:p>
          <a:p>
            <a:pPr marL="0" indent="0" fontAlgn="base">
              <a:buNone/>
            </a:pP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1. </a:t>
            </a:r>
            <a:r>
              <a:rPr lang="ko-KR" altLang="en-US" sz="3200" dirty="0"/>
              <a:t>압수와 수색</a:t>
            </a:r>
          </a:p>
        </p:txBody>
      </p:sp>
    </p:spTree>
    <p:extLst>
      <p:ext uri="{BB962C8B-B14F-4D97-AF65-F5344CB8AC3E}">
        <p14:creationId xmlns:p14="http://schemas.microsoft.com/office/powerpoint/2010/main" val="28073951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rmAutofit lnSpcReduction="10000"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6) </a:t>
            </a:r>
            <a:r>
              <a:rPr lang="ko-KR" altLang="en-US" sz="1400" dirty="0">
                <a:solidFill>
                  <a:srgbClr val="FF0000"/>
                </a:solidFill>
              </a:rPr>
              <a:t>가환부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ko-KR" altLang="en-US" sz="1400" dirty="0"/>
              <a:t>  </a:t>
            </a:r>
            <a:r>
              <a:rPr lang="ko-KR" altLang="en-US" sz="1400" dirty="0">
                <a:solidFill>
                  <a:srgbClr val="FF0000"/>
                </a:solidFill>
              </a:rPr>
              <a:t>➀ 개념</a:t>
            </a: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- </a:t>
            </a:r>
            <a:r>
              <a:rPr lang="ko-KR" altLang="en-US" sz="1400" dirty="0">
                <a:solidFill>
                  <a:srgbClr val="FF0000"/>
                </a:solidFill>
              </a:rPr>
              <a:t>압수의 효력을 존속시키면서 소유자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소지자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보관자에 잠정적으로 환부하는 제도</a:t>
            </a:r>
          </a:p>
          <a:p>
            <a:pPr marL="0" indent="0" fontAlgn="base">
              <a:buNone/>
            </a:pPr>
            <a:r>
              <a:rPr lang="en-US" altLang="ko-KR" sz="1400" dirty="0"/>
              <a:t>     - </a:t>
            </a:r>
            <a:r>
              <a:rPr lang="ko-KR" altLang="en-US" sz="1400" dirty="0"/>
              <a:t>압수를 계속할 필요가 있는 </a:t>
            </a:r>
            <a:r>
              <a:rPr lang="ko-KR" altLang="en-US" sz="1400" dirty="0" err="1"/>
              <a:t>압수물이라도</a:t>
            </a:r>
            <a:r>
              <a:rPr lang="ko-KR" altLang="en-US" sz="1400" dirty="0"/>
              <a:t> 소유자</a:t>
            </a:r>
            <a:r>
              <a:rPr lang="en-US" altLang="ko-KR" sz="1400" dirty="0"/>
              <a:t>. </a:t>
            </a:r>
            <a:r>
              <a:rPr lang="ko-KR" altLang="en-US" sz="1400" dirty="0"/>
              <a:t>소지자</a:t>
            </a:r>
            <a:r>
              <a:rPr lang="en-US" altLang="ko-KR" sz="1400" dirty="0"/>
              <a:t>. </a:t>
            </a:r>
            <a:r>
              <a:rPr lang="ko-KR" altLang="en-US" sz="1400" dirty="0"/>
              <a:t>보관자</a:t>
            </a:r>
            <a:r>
              <a:rPr lang="en-US" altLang="ko-KR" sz="1400" dirty="0"/>
              <a:t>. </a:t>
            </a:r>
            <a:r>
              <a:rPr lang="ko-KR" altLang="en-US" sz="1400" dirty="0"/>
              <a:t>제출자의 청구에 의하여 가환부할 수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있다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ko-KR" altLang="en-US" sz="1400" dirty="0"/>
              <a:t>➁ 절차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소유자</a:t>
            </a:r>
            <a:r>
              <a:rPr lang="en-US" altLang="ko-KR" sz="1400" dirty="0"/>
              <a:t>. </a:t>
            </a:r>
            <a:r>
              <a:rPr lang="ko-KR" altLang="en-US" sz="1400" dirty="0"/>
              <a:t>소지자</a:t>
            </a:r>
            <a:r>
              <a:rPr lang="en-US" altLang="ko-KR" sz="1400" dirty="0"/>
              <a:t>. </a:t>
            </a:r>
            <a:r>
              <a:rPr lang="ko-KR" altLang="en-US" sz="1400" dirty="0"/>
              <a:t>보관자의 청구→검사</a:t>
            </a:r>
            <a:r>
              <a:rPr lang="en-US" altLang="ko-KR" sz="1400" dirty="0"/>
              <a:t>. </a:t>
            </a:r>
            <a:r>
              <a:rPr lang="ko-KR" altLang="en-US" sz="1400" dirty="0"/>
              <a:t>피해자</a:t>
            </a:r>
            <a:r>
              <a:rPr lang="en-US" altLang="ko-KR" sz="1400" dirty="0"/>
              <a:t>. </a:t>
            </a:r>
            <a:r>
              <a:rPr lang="ko-KR" altLang="en-US" sz="1400" dirty="0"/>
              <a:t>피고인 또는 변 호인 등 이해관계인에게 통지→법원 </a:t>
            </a:r>
            <a:r>
              <a:rPr lang="en-US" altLang="ko-KR" sz="1400" dirty="0"/>
              <a:t> </a:t>
            </a:r>
            <a:r>
              <a:rPr lang="ko-KR" altLang="en-US" sz="1400" dirty="0"/>
              <a:t>또는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수사기관의 결정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ko-KR" altLang="en-US" sz="1400" dirty="0"/>
              <a:t>➂ 가환부 의무</a:t>
            </a:r>
          </a:p>
          <a:p>
            <a:pPr marL="0" indent="0" fontAlgn="base">
              <a:buNone/>
            </a:pPr>
            <a:r>
              <a:rPr lang="ko-KR" altLang="en-US" sz="1400" dirty="0"/>
              <a:t>     </a:t>
            </a:r>
            <a:r>
              <a:rPr lang="en-US" altLang="ko-KR" sz="1400" dirty="0"/>
              <a:t>- </a:t>
            </a:r>
            <a:r>
              <a:rPr lang="ko-KR" altLang="en-US" sz="1400" dirty="0"/>
              <a:t>증거에만  활용할 목적으로 압수한 물건으로 소유자</a:t>
            </a:r>
            <a:r>
              <a:rPr lang="en-US" altLang="ko-KR" sz="1400" dirty="0"/>
              <a:t>. </a:t>
            </a:r>
            <a:r>
              <a:rPr lang="ko-KR" altLang="en-US" sz="1400" dirty="0"/>
              <a:t>소지자가 계속 사 용하여야 할 물건은 사진촬영 등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원형보존의 조치 후 가환부해야 한다</a:t>
            </a:r>
            <a:r>
              <a:rPr lang="en-US" altLang="ko-KR" sz="1400" dirty="0"/>
              <a:t>. 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ko-KR" altLang="en-US" sz="1400" dirty="0"/>
              <a:t>➃ 효력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가환부를 받은 자는 </a:t>
            </a:r>
            <a:r>
              <a:rPr lang="ko-KR" altLang="en-US" sz="1400" dirty="0" err="1"/>
              <a:t>압수물에</a:t>
            </a:r>
            <a:r>
              <a:rPr lang="ko-KR" altLang="en-US" sz="1400" dirty="0"/>
              <a:t> 대한 보관의무</a:t>
            </a:r>
            <a:r>
              <a:rPr lang="en-US" altLang="ko-KR" sz="1400" dirty="0"/>
              <a:t>, </a:t>
            </a:r>
            <a:r>
              <a:rPr lang="ko-KR" altLang="en-US" sz="1400" dirty="0"/>
              <a:t>임의로 처분치 못 하고 법원 또는 수사기관의 요구가 </a:t>
            </a:r>
            <a:r>
              <a:rPr lang="ko-KR" altLang="en-US" sz="1400" dirty="0" err="1"/>
              <a:t>있으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면 제출해야 한다</a:t>
            </a:r>
          </a:p>
          <a:p>
            <a:pPr marL="0" indent="0" fontAlgn="base">
              <a:buNone/>
            </a:pP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1. </a:t>
            </a:r>
            <a:r>
              <a:rPr lang="ko-KR" altLang="en-US" sz="3200" dirty="0"/>
              <a:t>압수와 수색</a:t>
            </a:r>
          </a:p>
        </p:txBody>
      </p:sp>
    </p:spTree>
    <p:extLst>
      <p:ext uri="{BB962C8B-B14F-4D97-AF65-F5344CB8AC3E}">
        <p14:creationId xmlns:p14="http://schemas.microsoft.com/office/powerpoint/2010/main" val="35956466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rmAutofit fontScale="92500" lnSpcReduction="20000"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7) </a:t>
            </a:r>
            <a:r>
              <a:rPr lang="ko-KR" altLang="en-US" sz="1400" dirty="0">
                <a:solidFill>
                  <a:srgbClr val="FF0000"/>
                </a:solidFill>
              </a:rPr>
              <a:t>압수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수색의 제한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</a:t>
            </a:r>
            <a:r>
              <a:rPr lang="ko-KR" altLang="en-US" sz="1400" dirty="0">
                <a:solidFill>
                  <a:srgbClr val="FF0000"/>
                </a:solidFill>
              </a:rPr>
              <a:t>➀ 우체물의 압수</a:t>
            </a:r>
          </a:p>
          <a:p>
            <a:pPr marL="0" indent="0" fontAlgn="base">
              <a:buNone/>
            </a:pPr>
            <a:r>
              <a:rPr lang="en-US" altLang="ko-KR" sz="1400" dirty="0"/>
              <a:t>     - </a:t>
            </a:r>
            <a:r>
              <a:rPr lang="ko-KR" altLang="en-US" sz="1400" dirty="0"/>
              <a:t>피고인</a:t>
            </a:r>
            <a:r>
              <a:rPr lang="en-US" altLang="ko-KR" sz="1400" dirty="0"/>
              <a:t>. </a:t>
            </a:r>
            <a:r>
              <a:rPr lang="ko-KR" altLang="en-US" sz="1400" dirty="0"/>
              <a:t>피의자가 발송하였거나 피고인</a:t>
            </a:r>
            <a:r>
              <a:rPr lang="en-US" altLang="ko-KR" sz="1400" dirty="0"/>
              <a:t>. </a:t>
            </a:r>
            <a:r>
              <a:rPr lang="ko-KR" altLang="en-US" sz="1400" dirty="0"/>
              <a:t>피의자에게 발송된 </a:t>
            </a:r>
            <a:r>
              <a:rPr lang="ko-KR" altLang="en-US" sz="1400" dirty="0" err="1"/>
              <a:t>우체물</a:t>
            </a:r>
            <a:r>
              <a:rPr lang="ko-KR" altLang="en-US" sz="1400" dirty="0"/>
              <a:t> 또는 전신에 관한 것으로 체신관서 기타가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소지 또는 보관하는 물건 의 제출을 명하거나 압수할 수 있다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- </a:t>
            </a:r>
            <a:r>
              <a:rPr lang="ko-KR" altLang="en-US" sz="1400" dirty="0"/>
              <a:t>위 외에도 피고사건과 관계가 있다고 인정할 수 있는 </a:t>
            </a:r>
            <a:r>
              <a:rPr lang="ko-KR" altLang="en-US" sz="1400" dirty="0" err="1"/>
              <a:t>우체물에</a:t>
            </a:r>
            <a:r>
              <a:rPr lang="ko-KR" altLang="en-US" sz="1400" dirty="0"/>
              <a:t> </a:t>
            </a:r>
            <a:r>
              <a:rPr lang="ko-KR" altLang="en-US" sz="1400" dirty="0" err="1"/>
              <a:t>한하</a:t>
            </a:r>
            <a:r>
              <a:rPr lang="ko-KR" altLang="en-US" sz="1400" dirty="0"/>
              <a:t> 여 제출을 명하거나 압수할 수 있음 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</a:t>
            </a:r>
            <a:r>
              <a:rPr lang="ko-KR" altLang="en-US" sz="1400" dirty="0">
                <a:solidFill>
                  <a:srgbClr val="FF0000"/>
                </a:solidFill>
              </a:rPr>
              <a:t>➁ 공무상 비밀과 압수</a:t>
            </a:r>
          </a:p>
          <a:p>
            <a:pPr marL="0" indent="0" fontAlgn="base">
              <a:buNone/>
            </a:pPr>
            <a:r>
              <a:rPr lang="en-US" altLang="ko-KR" sz="1400" dirty="0"/>
              <a:t>     - </a:t>
            </a:r>
            <a:r>
              <a:rPr lang="ko-KR" altLang="en-US" sz="1400" dirty="0"/>
              <a:t>공무원</a:t>
            </a:r>
            <a:r>
              <a:rPr lang="en-US" altLang="ko-KR" sz="1400" dirty="0"/>
              <a:t>, </a:t>
            </a:r>
            <a:r>
              <a:rPr lang="ko-KR" altLang="en-US" sz="1400" dirty="0"/>
              <a:t>공무원이었던 자가 소지</a:t>
            </a:r>
            <a:r>
              <a:rPr lang="en-US" altLang="ko-KR" sz="1400" dirty="0"/>
              <a:t>. </a:t>
            </a:r>
            <a:r>
              <a:rPr lang="ko-KR" altLang="en-US" sz="1400" dirty="0"/>
              <a:t>보관하는 물건은 본인 또는 당해 공무소가 직무상 비밀에 관한 것을 신고한 때</a:t>
            </a:r>
          </a:p>
          <a:p>
            <a:pPr marL="0" indent="0" fontAlgn="base">
              <a:buNone/>
            </a:pPr>
            <a:r>
              <a:rPr lang="en-US" altLang="ko-KR" sz="1400" dirty="0"/>
              <a:t>     - </a:t>
            </a:r>
            <a:r>
              <a:rPr lang="ko-KR" altLang="en-US" sz="1400" dirty="0"/>
              <a:t>소속 공무소 또는 감독 관공서의 승낙이 있어야 압수할 수 있다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  ※ </a:t>
            </a:r>
            <a:r>
              <a:rPr lang="ko-KR" altLang="en-US" sz="1400" dirty="0"/>
              <a:t>국가의 중대한 이익을 위한 경우 외에는 승낙을 거부하지 못함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</a:t>
            </a:r>
            <a:r>
              <a:rPr lang="ko-KR" altLang="en-US" sz="1400" dirty="0">
                <a:solidFill>
                  <a:srgbClr val="FF0000"/>
                </a:solidFill>
              </a:rPr>
              <a:t>➂ 군사상 비밀에 관한 물건과 압수</a:t>
            </a:r>
          </a:p>
          <a:p>
            <a:pPr marL="0" indent="0" fontAlgn="base">
              <a:buNone/>
            </a:pPr>
            <a:r>
              <a:rPr lang="en-US" altLang="ko-KR" sz="1400" dirty="0"/>
              <a:t>     - </a:t>
            </a:r>
            <a:r>
              <a:rPr lang="ko-KR" altLang="en-US" sz="1400" dirty="0"/>
              <a:t>책임자의 승낙이 있어야 압수</a:t>
            </a:r>
            <a:r>
              <a:rPr lang="en-US" altLang="ko-KR" sz="1400" dirty="0"/>
              <a:t>. </a:t>
            </a:r>
            <a:r>
              <a:rPr lang="ko-KR" altLang="en-US" sz="1400" dirty="0"/>
              <a:t>수색이 가능</a:t>
            </a:r>
          </a:p>
          <a:p>
            <a:pPr marL="0" indent="0" fontAlgn="base">
              <a:buNone/>
            </a:pPr>
            <a:r>
              <a:rPr lang="en-US" altLang="ko-KR" sz="1400" dirty="0"/>
              <a:t>      - </a:t>
            </a:r>
            <a:r>
              <a:rPr lang="ko-KR" altLang="en-US" sz="1400" dirty="0"/>
              <a:t>책임자는 국가의 중대한 이익을 해하는 경우 외에는 거부하지 못함 </a:t>
            </a:r>
            <a:r>
              <a:rPr lang="en-US" altLang="ko-KR" sz="1400" dirty="0"/>
              <a:t>※ </a:t>
            </a:r>
            <a:r>
              <a:rPr lang="ko-KR" altLang="en-US" sz="1400" dirty="0"/>
              <a:t>청와대에 대한 압수수색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</a:t>
            </a:r>
            <a:r>
              <a:rPr lang="ko-KR" altLang="en-US" sz="1400" dirty="0">
                <a:solidFill>
                  <a:srgbClr val="FF0000"/>
                </a:solidFill>
              </a:rPr>
              <a:t>➃ 업무상 비밀에 관한 물건과 압수</a:t>
            </a:r>
          </a:p>
          <a:p>
            <a:pPr marL="0" indent="0" fontAlgn="base">
              <a:buNone/>
            </a:pPr>
            <a:r>
              <a:rPr lang="en-US" altLang="ko-KR" sz="1400" dirty="0"/>
              <a:t>      - </a:t>
            </a:r>
            <a:r>
              <a:rPr lang="ko-KR" altLang="en-US" sz="1400" dirty="0"/>
              <a:t>변호사</a:t>
            </a:r>
            <a:r>
              <a:rPr lang="en-US" altLang="ko-KR" sz="1400" dirty="0"/>
              <a:t>, </a:t>
            </a:r>
            <a:r>
              <a:rPr lang="ko-KR" altLang="en-US" sz="1400" dirty="0"/>
              <a:t>변리사</a:t>
            </a:r>
            <a:r>
              <a:rPr lang="en-US" altLang="ko-KR" sz="1400" dirty="0"/>
              <a:t>, </a:t>
            </a:r>
            <a:r>
              <a:rPr lang="ko-KR" altLang="en-US" sz="1400" dirty="0"/>
              <a:t>공증인</a:t>
            </a:r>
            <a:r>
              <a:rPr lang="en-US" altLang="ko-KR" sz="1400" dirty="0"/>
              <a:t>, </a:t>
            </a:r>
            <a:r>
              <a:rPr lang="ko-KR" altLang="en-US" sz="1400" dirty="0"/>
              <a:t>공인회계사</a:t>
            </a:r>
            <a:r>
              <a:rPr lang="en-US" altLang="ko-KR" sz="1400" dirty="0"/>
              <a:t>, </a:t>
            </a:r>
            <a:r>
              <a:rPr lang="ko-KR" altLang="en-US" sz="1400" dirty="0"/>
              <a:t>세무사</a:t>
            </a:r>
            <a:r>
              <a:rPr lang="en-US" altLang="ko-KR" sz="1400" dirty="0"/>
              <a:t>, </a:t>
            </a:r>
            <a:r>
              <a:rPr lang="ko-KR" altLang="en-US" sz="1400" dirty="0"/>
              <a:t>대서업자</a:t>
            </a:r>
            <a:r>
              <a:rPr lang="en-US" altLang="ko-KR" sz="1400" dirty="0"/>
              <a:t>, </a:t>
            </a:r>
            <a:r>
              <a:rPr lang="ko-KR" altLang="en-US" sz="1400" dirty="0"/>
              <a:t>의사</a:t>
            </a:r>
            <a:r>
              <a:rPr lang="en-US" altLang="ko-KR" sz="1400" dirty="0"/>
              <a:t>, </a:t>
            </a:r>
            <a:r>
              <a:rPr lang="ko-KR" altLang="en-US" sz="1400" dirty="0"/>
              <a:t>한의사</a:t>
            </a:r>
            <a:r>
              <a:rPr lang="en-US" altLang="ko-KR" sz="1400" dirty="0"/>
              <a:t>, </a:t>
            </a:r>
            <a:r>
              <a:rPr lang="ko-KR" altLang="en-US" sz="1400" dirty="0"/>
              <a:t>치과의사</a:t>
            </a:r>
            <a:r>
              <a:rPr lang="en-US" altLang="ko-KR" sz="1400" dirty="0"/>
              <a:t>, </a:t>
            </a:r>
            <a:r>
              <a:rPr lang="ko-KR" altLang="en-US" sz="1400" dirty="0"/>
              <a:t>약사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약종상</a:t>
            </a:r>
            <a:r>
              <a:rPr lang="en-US" altLang="ko-KR" sz="1400" dirty="0"/>
              <a:t>, </a:t>
            </a:r>
            <a:r>
              <a:rPr lang="ko-KR" altLang="en-US" sz="1400" dirty="0"/>
              <a:t>조산사</a:t>
            </a:r>
            <a:r>
              <a:rPr lang="en-US" altLang="ko-KR" sz="1400" dirty="0"/>
              <a:t>, </a:t>
            </a:r>
            <a:r>
              <a:rPr lang="ko-KR" altLang="en-US" sz="1400" dirty="0"/>
              <a:t>간호사</a:t>
            </a:r>
            <a:r>
              <a:rPr lang="en-US" altLang="ko-KR" sz="1400" dirty="0"/>
              <a:t>, </a:t>
            </a:r>
          </a:p>
          <a:p>
            <a:pPr marL="0" indent="0" fontAlgn="base">
              <a:buNone/>
            </a:pPr>
            <a:r>
              <a:rPr lang="en-US" altLang="ko-KR" sz="1400" dirty="0"/>
              <a:t>        </a:t>
            </a:r>
            <a:r>
              <a:rPr lang="ko-KR" altLang="en-US" sz="1400" dirty="0"/>
              <a:t>종교의 직에 </a:t>
            </a:r>
            <a:r>
              <a:rPr lang="ko-KR" altLang="en-US" sz="1400" dirty="0" err="1"/>
              <a:t>있는자</a:t>
            </a:r>
            <a:r>
              <a:rPr lang="ko-KR" altLang="en-US" sz="1400" dirty="0"/>
              <a:t> 또는 있었던 자가 업무상 위탁을 받아 소지 또는 보관하는 물건으로 타인 의 비밀에 관한 것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</a:t>
            </a:r>
            <a:r>
              <a:rPr lang="ko-KR" altLang="en-US" sz="1400" dirty="0"/>
              <a:t>은 압수를 거부할 수 있다</a:t>
            </a:r>
            <a:r>
              <a:rPr lang="en-US" altLang="ko-KR" sz="1400" dirty="0"/>
              <a:t>.</a:t>
            </a:r>
          </a:p>
          <a:p>
            <a:pPr marL="0" indent="0" fontAlgn="base">
              <a:buNone/>
            </a:pPr>
            <a:r>
              <a:rPr lang="en-US" altLang="ko-KR" sz="1400" dirty="0"/>
              <a:t>      -  </a:t>
            </a:r>
            <a:r>
              <a:rPr lang="ko-KR" altLang="en-US" sz="1400" dirty="0"/>
              <a:t>타인의 승낙이 있거나 공익상 필요가 </a:t>
            </a:r>
            <a:r>
              <a:rPr lang="ko-KR" altLang="en-US" sz="1400" dirty="0" err="1"/>
              <a:t>있을때는</a:t>
            </a:r>
            <a:r>
              <a:rPr lang="ko-KR" altLang="en-US" sz="1400" dirty="0"/>
              <a:t> 예외</a:t>
            </a:r>
          </a:p>
          <a:p>
            <a:pPr marL="0" indent="0" fontAlgn="base">
              <a:buNone/>
            </a:pP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1. </a:t>
            </a:r>
            <a:r>
              <a:rPr lang="ko-KR" altLang="en-US" sz="3200" dirty="0"/>
              <a:t>압수와 수색</a:t>
            </a:r>
          </a:p>
        </p:txBody>
      </p:sp>
    </p:spTree>
    <p:extLst>
      <p:ext uri="{BB962C8B-B14F-4D97-AF65-F5344CB8AC3E}">
        <p14:creationId xmlns:p14="http://schemas.microsoft.com/office/powerpoint/2010/main" val="19924996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ko-KR" altLang="en-US" sz="1400" dirty="0">
                <a:solidFill>
                  <a:srgbClr val="FF0000"/>
                </a:solidFill>
              </a:rPr>
              <a:t>➄ 공무소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공용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군용항공기 책임자 참여 </a:t>
            </a:r>
          </a:p>
          <a:p>
            <a:pPr marL="0" indent="0" fontAlgn="base">
              <a:buNone/>
            </a:pPr>
            <a:endParaRPr lang="en-US" altLang="ko-KR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ko-KR" altLang="en-US" sz="1400" dirty="0">
                <a:solidFill>
                  <a:srgbClr val="FF0000"/>
                </a:solidFill>
              </a:rPr>
              <a:t>➅ </a:t>
            </a:r>
            <a:r>
              <a:rPr lang="ko-KR" altLang="en-US" sz="1400" dirty="0" err="1">
                <a:solidFill>
                  <a:srgbClr val="FF0000"/>
                </a:solidFill>
              </a:rPr>
              <a:t>주택주</a:t>
            </a:r>
            <a:r>
              <a:rPr lang="ko-KR" altLang="en-US" sz="1400" dirty="0">
                <a:solidFill>
                  <a:srgbClr val="FF0000"/>
                </a:solidFill>
              </a:rPr>
              <a:t> 등의 참여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이웃사람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읍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면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동사무소 직원의 참여</a:t>
            </a:r>
          </a:p>
          <a:p>
            <a:pPr marL="0" indent="0" fontAlgn="base">
              <a:buNone/>
            </a:pPr>
            <a:endParaRPr lang="en-US" altLang="ko-KR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ko-KR" altLang="en-US" sz="1400" dirty="0">
                <a:solidFill>
                  <a:srgbClr val="FF0000"/>
                </a:solidFill>
              </a:rPr>
              <a:t>➆ 여자의 신체수색</a:t>
            </a:r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dirty="0" err="1"/>
              <a:t>신체수색시</a:t>
            </a:r>
            <a:r>
              <a:rPr lang="en-US" altLang="ko-KR" sz="1400" dirty="0"/>
              <a:t>: </a:t>
            </a:r>
            <a:r>
              <a:rPr lang="ko-KR" altLang="en-US" sz="1400" dirty="0"/>
              <a:t>성년의 여자를 참여하게 하여야 함</a:t>
            </a:r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dirty="0" err="1"/>
              <a:t>신체검사시</a:t>
            </a:r>
            <a:r>
              <a:rPr lang="en-US" altLang="ko-KR" sz="1400" dirty="0"/>
              <a:t>: </a:t>
            </a:r>
            <a:r>
              <a:rPr lang="ko-KR" altLang="en-US" sz="1400" dirty="0"/>
              <a:t>의사 또는 성년의 여자</a:t>
            </a:r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유치장 </a:t>
            </a:r>
            <a:r>
              <a:rPr lang="ko-KR" altLang="en-US" sz="1400" dirty="0" err="1"/>
              <a:t>입감시</a:t>
            </a:r>
            <a:r>
              <a:rPr lang="ko-KR" altLang="en-US" sz="1400" dirty="0"/>
              <a:t> 신체검사</a:t>
            </a:r>
            <a:r>
              <a:rPr lang="en-US" altLang="ko-KR" sz="1400" dirty="0"/>
              <a:t>: </a:t>
            </a:r>
            <a:r>
              <a:rPr lang="ko-KR" altLang="en-US" sz="1400" dirty="0"/>
              <a:t>성년의 여성근무자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ko-KR" altLang="en-US" sz="1400" dirty="0">
                <a:solidFill>
                  <a:srgbClr val="FF0000"/>
                </a:solidFill>
              </a:rPr>
              <a:t>➇ 야간집행의 제한</a:t>
            </a:r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dirty="0" err="1"/>
              <a:t>일출전</a:t>
            </a:r>
            <a:r>
              <a:rPr lang="en-US" altLang="ko-KR" sz="1400" dirty="0"/>
              <a:t>, </a:t>
            </a:r>
            <a:r>
              <a:rPr lang="ko-KR" altLang="en-US" sz="1400" dirty="0"/>
              <a:t>일몰 후 야간집행을 할 수 있다는 기재가 없으면 압수</a:t>
            </a:r>
            <a:r>
              <a:rPr lang="en-US" altLang="ko-KR" sz="1400" dirty="0"/>
              <a:t>. </a:t>
            </a:r>
            <a:r>
              <a:rPr lang="ko-KR" altLang="en-US" sz="1400" dirty="0"/>
              <a:t>수색 영장 집행을 위해 타인의 주거 등에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들어가지 못한다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 ※ </a:t>
            </a:r>
            <a:r>
              <a:rPr lang="ko-KR" altLang="en-US" sz="1400" dirty="0"/>
              <a:t>야간집행제한의 예외</a:t>
            </a:r>
            <a:r>
              <a:rPr lang="en-US" altLang="ko-KR" sz="1400" dirty="0"/>
              <a:t>: </a:t>
            </a:r>
            <a:r>
              <a:rPr lang="ko-KR" altLang="en-US" sz="1400" dirty="0"/>
              <a:t>도박 기타 풍속에 저해되는 행위의 발생 장소와 여관</a:t>
            </a:r>
            <a:r>
              <a:rPr lang="en-US" altLang="ko-KR" sz="1400" dirty="0"/>
              <a:t>, </a:t>
            </a:r>
            <a:r>
              <a:rPr lang="ko-KR" altLang="en-US" sz="1400" dirty="0"/>
              <a:t>음식점</a:t>
            </a:r>
            <a:r>
              <a:rPr lang="en-US" altLang="ko-KR" sz="1400" dirty="0"/>
              <a:t>, </a:t>
            </a:r>
            <a:r>
              <a:rPr lang="ko-KR" altLang="en-US" sz="1400" dirty="0"/>
              <a:t>기타 야간에 공중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 </a:t>
            </a:r>
            <a:r>
              <a:rPr lang="ko-KR" altLang="en-US" sz="1400" dirty="0"/>
              <a:t>이 출입할 수 있는 장소</a:t>
            </a:r>
          </a:p>
          <a:p>
            <a:pPr marL="0" indent="0" fontAlgn="base">
              <a:buNone/>
            </a:pP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1. </a:t>
            </a:r>
            <a:r>
              <a:rPr lang="ko-KR" altLang="en-US" sz="3200" dirty="0"/>
              <a:t>압수와 수색</a:t>
            </a:r>
          </a:p>
        </p:txBody>
      </p:sp>
    </p:spTree>
    <p:extLst>
      <p:ext uri="{BB962C8B-B14F-4D97-AF65-F5344CB8AC3E}">
        <p14:creationId xmlns:p14="http://schemas.microsoft.com/office/powerpoint/2010/main" val="38276341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rmAutofit fontScale="85000" lnSpcReduction="20000"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8) </a:t>
            </a:r>
            <a:r>
              <a:rPr lang="ko-KR" altLang="en-US" sz="1400" dirty="0">
                <a:solidFill>
                  <a:srgbClr val="FF0000"/>
                </a:solidFill>
              </a:rPr>
              <a:t>영장에 의하지 아니한 압수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수색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ko-KR" altLang="en-US" sz="1400" dirty="0"/>
              <a:t>   </a:t>
            </a:r>
            <a:r>
              <a:rPr lang="ko-KR" altLang="en-US" sz="1400" dirty="0">
                <a:solidFill>
                  <a:srgbClr val="FF0000"/>
                </a:solidFill>
              </a:rPr>
              <a:t>➀ 체포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구속현장에서의 압수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    - </a:t>
            </a:r>
            <a:r>
              <a:rPr lang="ko-KR" altLang="en-US" sz="1400" dirty="0"/>
              <a:t>체포</a:t>
            </a:r>
            <a:r>
              <a:rPr lang="en-US" altLang="ko-KR" sz="1400" dirty="0"/>
              <a:t>. </a:t>
            </a:r>
            <a:r>
              <a:rPr lang="ko-KR" altLang="en-US" sz="1400" dirty="0"/>
              <a:t>구속현장에서 필요한 경우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영장없이</a:t>
            </a:r>
            <a:r>
              <a:rPr lang="ko-KR" altLang="en-US" sz="1400" dirty="0"/>
              <a:t> 타인의 주거</a:t>
            </a:r>
            <a:r>
              <a:rPr lang="en-US" altLang="ko-KR" sz="1400" dirty="0"/>
              <a:t>. </a:t>
            </a:r>
            <a:r>
              <a:rPr lang="ko-KR" altLang="en-US" sz="1400" dirty="0"/>
              <a:t>간수하는 가 옥</a:t>
            </a:r>
            <a:r>
              <a:rPr lang="en-US" altLang="ko-KR" sz="1400" dirty="0"/>
              <a:t>, </a:t>
            </a:r>
            <a:r>
              <a:rPr lang="ko-KR" altLang="en-US" sz="1400" dirty="0"/>
              <a:t>건조물</a:t>
            </a:r>
            <a:r>
              <a:rPr lang="en-US" altLang="ko-KR" sz="1400" dirty="0"/>
              <a:t>, </a:t>
            </a:r>
            <a:r>
              <a:rPr lang="ko-KR" altLang="en-US" sz="1400" dirty="0"/>
              <a:t>항공기</a:t>
            </a:r>
            <a:r>
              <a:rPr lang="en-US" altLang="ko-KR" sz="1400" dirty="0"/>
              <a:t>, </a:t>
            </a:r>
            <a:r>
              <a:rPr lang="ko-KR" altLang="en-US" sz="1400" dirty="0"/>
              <a:t>선차 내에서 피의자 수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사할 수 있다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- </a:t>
            </a:r>
            <a:r>
              <a:rPr lang="ko-KR" altLang="en-US" sz="1400" dirty="0" err="1"/>
              <a:t>주거자나</a:t>
            </a:r>
            <a:r>
              <a:rPr lang="ko-KR" altLang="en-US" sz="1400" dirty="0"/>
              <a:t> 간수자의 </a:t>
            </a:r>
            <a:r>
              <a:rPr lang="ko-KR" altLang="en-US" sz="1400" dirty="0" err="1"/>
              <a:t>참여없이</a:t>
            </a:r>
            <a:r>
              <a:rPr lang="ko-KR" altLang="en-US" sz="1400" dirty="0"/>
              <a:t> 압수</a:t>
            </a:r>
            <a:r>
              <a:rPr lang="en-US" altLang="ko-KR" sz="1400" dirty="0"/>
              <a:t>. </a:t>
            </a:r>
            <a:r>
              <a:rPr lang="ko-KR" altLang="en-US" sz="1400" dirty="0"/>
              <a:t>수색</a:t>
            </a:r>
            <a:r>
              <a:rPr lang="en-US" altLang="ko-KR" sz="1400" dirty="0"/>
              <a:t>. </a:t>
            </a:r>
            <a:r>
              <a:rPr lang="ko-KR" altLang="en-US" sz="1400" dirty="0"/>
              <a:t>검증할 수 있음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ko-KR" altLang="en-US" sz="1400" dirty="0">
                <a:solidFill>
                  <a:srgbClr val="FF0000"/>
                </a:solidFill>
              </a:rPr>
              <a:t>    ➁ 피고인 구속현장에서의 압수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수색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검증</a:t>
            </a:r>
          </a:p>
          <a:p>
            <a:pPr marL="0" indent="0" fontAlgn="base">
              <a:buNone/>
            </a:pPr>
            <a:r>
              <a:rPr lang="en-US" altLang="ko-KR" sz="1400" dirty="0"/>
              <a:t>     - </a:t>
            </a:r>
            <a:r>
              <a:rPr lang="ko-KR" altLang="en-US" sz="1400" dirty="0"/>
              <a:t>구속현장에서 </a:t>
            </a:r>
            <a:r>
              <a:rPr lang="ko-KR" altLang="en-US" sz="1400" dirty="0" err="1"/>
              <a:t>영장없이</a:t>
            </a:r>
            <a:r>
              <a:rPr lang="ko-KR" altLang="en-US" sz="1400" dirty="0"/>
              <a:t> 압수</a:t>
            </a:r>
            <a:r>
              <a:rPr lang="en-US" altLang="ko-KR" sz="1400" dirty="0"/>
              <a:t>. </a:t>
            </a:r>
            <a:r>
              <a:rPr lang="ko-KR" altLang="en-US" sz="1400" dirty="0"/>
              <a:t>수색</a:t>
            </a:r>
            <a:r>
              <a:rPr lang="en-US" altLang="ko-KR" sz="1400" dirty="0"/>
              <a:t>. </a:t>
            </a:r>
            <a:r>
              <a:rPr lang="ko-KR" altLang="en-US" sz="1400" dirty="0"/>
              <a:t>검증 가능</a:t>
            </a:r>
          </a:p>
          <a:p>
            <a:pPr marL="0" indent="0" fontAlgn="base">
              <a:buNone/>
            </a:pPr>
            <a:r>
              <a:rPr lang="en-US" altLang="ko-KR" sz="1400" dirty="0"/>
              <a:t>     - </a:t>
            </a:r>
            <a:r>
              <a:rPr lang="ko-KR" altLang="en-US" sz="1400" dirty="0"/>
              <a:t>결과를 법관에게 보고하거나 </a:t>
            </a:r>
            <a:r>
              <a:rPr lang="ko-KR" altLang="en-US" sz="1400" dirty="0" err="1"/>
              <a:t>압수물을</a:t>
            </a:r>
            <a:r>
              <a:rPr lang="ko-KR" altLang="en-US" sz="1400" dirty="0"/>
              <a:t> 제출할 의무가 없음</a:t>
            </a:r>
          </a:p>
          <a:p>
            <a:pPr marL="0" indent="0" fontAlgn="base">
              <a:buNone/>
            </a:pPr>
            <a:r>
              <a:rPr lang="en-US" altLang="ko-KR" sz="1400" dirty="0"/>
              <a:t>     - </a:t>
            </a:r>
            <a:r>
              <a:rPr lang="ko-KR" altLang="en-US" sz="1400" dirty="0"/>
              <a:t>증인에 대한 구인장 집행의 경우 해당 없음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➂ 범행 중 또는 범행직후의 범행장소에서 긴급을 요할 때</a:t>
            </a:r>
          </a:p>
          <a:p>
            <a:pPr marL="0" indent="0" fontAlgn="base">
              <a:buNone/>
            </a:pPr>
            <a:r>
              <a:rPr lang="en-US" altLang="ko-KR" sz="1400" dirty="0"/>
              <a:t>      - </a:t>
            </a:r>
            <a:r>
              <a:rPr lang="ko-KR" altLang="en-US" sz="1400" dirty="0"/>
              <a:t>사후에 </a:t>
            </a:r>
            <a:r>
              <a:rPr lang="ko-KR" altLang="en-US" sz="1400" dirty="0" err="1"/>
              <a:t>지체없이</a:t>
            </a:r>
            <a:r>
              <a:rPr lang="ko-KR" altLang="en-US" sz="1400" dirty="0"/>
              <a:t> 영장을 발부 받아야 함</a:t>
            </a:r>
          </a:p>
          <a:p>
            <a:pPr marL="0" indent="0" fontAlgn="base">
              <a:buNone/>
            </a:pPr>
            <a:r>
              <a:rPr lang="en-US" altLang="ko-KR" sz="1400" dirty="0"/>
              <a:t>      - </a:t>
            </a:r>
            <a:r>
              <a:rPr lang="ko-KR" altLang="en-US" sz="1400" dirty="0"/>
              <a:t>급속을 요하는 경우 </a:t>
            </a:r>
            <a:r>
              <a:rPr lang="ko-KR" altLang="en-US" sz="1400" dirty="0" err="1"/>
              <a:t>주거주나</a:t>
            </a:r>
            <a:r>
              <a:rPr lang="ko-KR" altLang="en-US" sz="1400" dirty="0"/>
              <a:t> 간수자의 </a:t>
            </a:r>
            <a:r>
              <a:rPr lang="ko-KR" altLang="en-US" sz="1400" dirty="0" err="1"/>
              <a:t>참여없이</a:t>
            </a:r>
            <a:r>
              <a:rPr lang="ko-KR" altLang="en-US" sz="1400" dirty="0"/>
              <a:t> 압수</a:t>
            </a:r>
            <a:r>
              <a:rPr lang="en-US" altLang="ko-KR" sz="1400" dirty="0"/>
              <a:t>. </a:t>
            </a:r>
            <a:r>
              <a:rPr lang="ko-KR" altLang="en-US" sz="1400" dirty="0"/>
              <a:t>수색</a:t>
            </a:r>
            <a:r>
              <a:rPr lang="en-US" altLang="ko-KR" sz="1400" dirty="0"/>
              <a:t>. </a:t>
            </a:r>
            <a:r>
              <a:rPr lang="ko-KR" altLang="en-US" sz="1400" dirty="0"/>
              <a:t>검증을 할 수 있고 야간집행의 제한을 받지 않음 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➃ </a:t>
            </a:r>
            <a:r>
              <a:rPr lang="ko-KR" altLang="en-US" sz="1400" dirty="0" err="1">
                <a:solidFill>
                  <a:srgbClr val="FF0000"/>
                </a:solidFill>
              </a:rPr>
              <a:t>긴급체포된</a:t>
            </a:r>
            <a:r>
              <a:rPr lang="ko-KR" altLang="en-US" sz="1400" dirty="0">
                <a:solidFill>
                  <a:srgbClr val="FF0000"/>
                </a:solidFill>
              </a:rPr>
              <a:t> 자가 소유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소지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보관하는 물건에 대하여 압수 </a:t>
            </a:r>
            <a:r>
              <a:rPr lang="ko-KR" altLang="en-US" sz="1400" dirty="0" err="1">
                <a:solidFill>
                  <a:srgbClr val="FF0000"/>
                </a:solidFill>
              </a:rPr>
              <a:t>필요시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     - </a:t>
            </a:r>
            <a:r>
              <a:rPr lang="ko-KR" altLang="en-US" sz="1400" dirty="0"/>
              <a:t>체포한 때부터 </a:t>
            </a:r>
            <a:r>
              <a:rPr lang="en-US" altLang="ko-KR" sz="1400" dirty="0"/>
              <a:t>24</a:t>
            </a:r>
            <a:r>
              <a:rPr lang="ko-KR" altLang="en-US" sz="1400" dirty="0"/>
              <a:t>시간 이내에 </a:t>
            </a:r>
            <a:r>
              <a:rPr lang="ko-KR" altLang="en-US" sz="1400" dirty="0" err="1"/>
              <a:t>영장없이</a:t>
            </a:r>
            <a:r>
              <a:rPr lang="ko-KR" altLang="en-US" sz="1400" dirty="0"/>
              <a:t> 압수</a:t>
            </a:r>
            <a:r>
              <a:rPr lang="en-US" altLang="ko-KR" sz="1400" dirty="0"/>
              <a:t>. </a:t>
            </a:r>
            <a:r>
              <a:rPr lang="ko-KR" altLang="en-US" sz="1400" dirty="0"/>
              <a:t>수색</a:t>
            </a:r>
            <a:r>
              <a:rPr lang="en-US" altLang="ko-KR" sz="1400" dirty="0"/>
              <a:t>. </a:t>
            </a:r>
            <a:r>
              <a:rPr lang="ko-KR" altLang="en-US" sz="1400" dirty="0"/>
              <a:t>검증 가능</a:t>
            </a:r>
          </a:p>
          <a:p>
            <a:pPr marL="0" indent="0" fontAlgn="base">
              <a:buNone/>
            </a:pPr>
            <a:r>
              <a:rPr lang="en-US" altLang="ko-KR" sz="1400" dirty="0"/>
              <a:t>      - </a:t>
            </a:r>
            <a:r>
              <a:rPr lang="ko-KR" altLang="en-US" sz="1400" dirty="0"/>
              <a:t>압수한 물건을 계속 압수할 필요가 있을 때 </a:t>
            </a:r>
            <a:r>
              <a:rPr lang="ko-KR" altLang="en-US" sz="1400" dirty="0" err="1"/>
              <a:t>지체없이</a:t>
            </a:r>
            <a:r>
              <a:rPr lang="ko-KR" altLang="en-US" sz="1400" dirty="0"/>
              <a:t> 영장 청구</a:t>
            </a:r>
          </a:p>
          <a:p>
            <a:pPr marL="0" indent="0" fontAlgn="base">
              <a:buNone/>
            </a:pPr>
            <a:r>
              <a:rPr lang="en-US" altLang="ko-KR" sz="1400" dirty="0"/>
              <a:t>      - </a:t>
            </a:r>
            <a:r>
              <a:rPr lang="ko-KR" altLang="en-US" sz="1400" dirty="0"/>
              <a:t>영장을 </a:t>
            </a:r>
            <a:r>
              <a:rPr lang="ko-KR" altLang="en-US" sz="1400" dirty="0" err="1"/>
              <a:t>발부받지</a:t>
            </a:r>
            <a:r>
              <a:rPr lang="ko-KR" altLang="en-US" sz="1400" dirty="0"/>
              <a:t> 못했을 경우</a:t>
            </a:r>
            <a:r>
              <a:rPr lang="en-US" altLang="ko-KR" sz="1400" dirty="0"/>
              <a:t>, </a:t>
            </a:r>
            <a:r>
              <a:rPr lang="ko-KR" altLang="en-US" sz="1400" dirty="0"/>
              <a:t>압수한 물건을 즉시 반환해야 함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➄ 피의자 기타인의 유류한 물건이나 소유자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소지자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보관자가 임의로 제출한 물건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     - </a:t>
            </a:r>
            <a:r>
              <a:rPr lang="ko-KR" altLang="en-US" sz="1400" dirty="0"/>
              <a:t>임의성 확보를 위해 </a:t>
            </a:r>
            <a:r>
              <a:rPr lang="ko-KR" altLang="en-US" sz="1400" dirty="0" err="1"/>
              <a:t>임의제출서를</a:t>
            </a:r>
            <a:r>
              <a:rPr lang="ko-KR" altLang="en-US" sz="1400" dirty="0"/>
              <a:t> 제출토록 하여야 함</a:t>
            </a:r>
          </a:p>
          <a:p>
            <a:pPr marL="0" indent="0" fontAlgn="base">
              <a:buNone/>
            </a:pPr>
            <a:r>
              <a:rPr lang="en-US" altLang="ko-KR" sz="1400" dirty="0"/>
              <a:t>      - </a:t>
            </a:r>
            <a:r>
              <a:rPr lang="ko-KR" altLang="en-US" sz="1400" dirty="0"/>
              <a:t>이 때에도 압수조서와 압수목록을 작성해야 함</a:t>
            </a:r>
          </a:p>
          <a:p>
            <a:pPr marL="0" indent="0" fontAlgn="base">
              <a:buNone/>
            </a:pP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1. </a:t>
            </a:r>
            <a:r>
              <a:rPr lang="ko-KR" altLang="en-US" sz="3200" dirty="0"/>
              <a:t>압수와 수색</a:t>
            </a:r>
          </a:p>
        </p:txBody>
      </p:sp>
    </p:spTree>
    <p:extLst>
      <p:ext uri="{BB962C8B-B14F-4D97-AF65-F5344CB8AC3E}">
        <p14:creationId xmlns:p14="http://schemas.microsoft.com/office/powerpoint/2010/main" val="34366263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검증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marL="0" indent="0" fontAlgn="base">
              <a:buNone/>
            </a:pPr>
            <a:r>
              <a:rPr lang="en-US" altLang="ko-KR" dirty="0">
                <a:solidFill>
                  <a:srgbClr val="FF0000"/>
                </a:solidFill>
              </a:rPr>
              <a:t>1) </a:t>
            </a:r>
            <a:r>
              <a:rPr lang="ko-KR" altLang="en-US" dirty="0">
                <a:solidFill>
                  <a:srgbClr val="FF0000"/>
                </a:solidFill>
              </a:rPr>
              <a:t>의의</a:t>
            </a:r>
          </a:p>
          <a:p>
            <a:pPr marL="0" indent="0" fontAlgn="base">
              <a:buNone/>
            </a:pPr>
            <a:endParaRPr lang="en-US" altLang="ko-KR" dirty="0"/>
          </a:p>
          <a:p>
            <a:pPr marL="0" indent="0" fontAlgn="base">
              <a:buNone/>
            </a:pPr>
            <a:r>
              <a:rPr lang="en-US" altLang="ko-KR" dirty="0"/>
              <a:t>    </a:t>
            </a:r>
            <a:r>
              <a:rPr lang="ko-KR" altLang="en-US" dirty="0"/>
              <a:t>➀ </a:t>
            </a:r>
            <a:r>
              <a:rPr lang="ko-KR" altLang="en-US" dirty="0">
                <a:solidFill>
                  <a:srgbClr val="FF0000"/>
                </a:solidFill>
              </a:rPr>
              <a:t>강제력을 사용하여 사람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장소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물건의 성질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형상을 </a:t>
            </a:r>
            <a:r>
              <a:rPr lang="en-US" altLang="ko-KR" dirty="0">
                <a:solidFill>
                  <a:srgbClr val="FF0000"/>
                </a:solidFill>
              </a:rPr>
              <a:t>5</a:t>
            </a:r>
            <a:r>
              <a:rPr lang="ko-KR" altLang="en-US" dirty="0">
                <a:solidFill>
                  <a:srgbClr val="FF0000"/>
                </a:solidFill>
              </a:rPr>
              <a:t>관의 작용에 의해 인식하는 강제처분</a:t>
            </a:r>
          </a:p>
          <a:p>
            <a:pPr marL="0" indent="0" fontAlgn="base">
              <a:buNone/>
            </a:pPr>
            <a:endParaRPr lang="en-US" altLang="ko-KR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dirty="0">
                <a:solidFill>
                  <a:srgbClr val="FF0000"/>
                </a:solidFill>
              </a:rPr>
              <a:t>    </a:t>
            </a:r>
            <a:r>
              <a:rPr lang="ko-KR" altLang="en-US" dirty="0">
                <a:solidFill>
                  <a:srgbClr val="FF0000"/>
                </a:solidFill>
              </a:rPr>
              <a:t>➁ 법원의 검증은 증거조사의 일종으로 영장불요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수사기관의 검증은 강제처분으로 </a:t>
            </a:r>
            <a:r>
              <a:rPr lang="ko-KR" altLang="en-US" dirty="0" err="1">
                <a:solidFill>
                  <a:srgbClr val="FF0000"/>
                </a:solidFill>
              </a:rPr>
              <a:t>원칙적으</a:t>
            </a:r>
            <a:endParaRPr lang="en-US" altLang="ko-KR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dirty="0">
                <a:solidFill>
                  <a:srgbClr val="FF0000"/>
                </a:solidFill>
              </a:rPr>
              <a:t>        </a:t>
            </a:r>
            <a:r>
              <a:rPr lang="ko-KR" altLang="en-US" dirty="0">
                <a:solidFill>
                  <a:srgbClr val="FF0000"/>
                </a:solidFill>
              </a:rPr>
              <a:t>로 영장이 요구</a:t>
            </a:r>
          </a:p>
          <a:p>
            <a:pPr marL="0" indent="0" fontAlgn="base">
              <a:buNone/>
            </a:pPr>
            <a:endParaRPr lang="en-US" altLang="ko-KR" dirty="0"/>
          </a:p>
          <a:p>
            <a:pPr marL="0" indent="0" fontAlgn="base">
              <a:buNone/>
            </a:pPr>
            <a:r>
              <a:rPr lang="en-US" altLang="ko-KR" dirty="0"/>
              <a:t>    </a:t>
            </a:r>
            <a:r>
              <a:rPr lang="ko-KR" altLang="en-US" dirty="0"/>
              <a:t>➂ 검증은 범죄혐의가 확정적으로 발견된 뒤에 행해짐</a:t>
            </a:r>
            <a:r>
              <a:rPr lang="en-US" altLang="ko-KR" dirty="0"/>
              <a:t>(</a:t>
            </a:r>
            <a:r>
              <a:rPr lang="ko-KR" altLang="en-US" dirty="0"/>
              <a:t>따라서 변사자 검시와 구별됨</a:t>
            </a:r>
            <a:r>
              <a:rPr lang="en-US" altLang="ko-KR" dirty="0"/>
              <a:t>)</a:t>
            </a:r>
          </a:p>
          <a:p>
            <a:pPr marL="0" indent="0" fontAlgn="base">
              <a:buNone/>
            </a:pPr>
            <a:endParaRPr lang="ko-KR" altLang="en-US" dirty="0"/>
          </a:p>
          <a:p>
            <a:pPr marL="0" indent="0" fontAlgn="base">
              <a:buNone/>
            </a:pPr>
            <a:r>
              <a:rPr lang="en-US" altLang="ko-KR" dirty="0"/>
              <a:t> </a:t>
            </a:r>
            <a:r>
              <a:rPr lang="en-US" altLang="ko-KR" dirty="0">
                <a:solidFill>
                  <a:srgbClr val="FF0000"/>
                </a:solidFill>
              </a:rPr>
              <a:t>2) </a:t>
            </a:r>
            <a:r>
              <a:rPr lang="ko-KR" altLang="en-US" dirty="0">
                <a:solidFill>
                  <a:srgbClr val="FF0000"/>
                </a:solidFill>
              </a:rPr>
              <a:t>검증의 절차</a:t>
            </a:r>
          </a:p>
          <a:p>
            <a:pPr marL="0" indent="0" fontAlgn="base">
              <a:buNone/>
            </a:pPr>
            <a:r>
              <a:rPr lang="ko-KR" altLang="en-US" dirty="0">
                <a:solidFill>
                  <a:srgbClr val="FF0000"/>
                </a:solidFill>
              </a:rPr>
              <a:t>    ➀ 사전검증영장</a:t>
            </a:r>
          </a:p>
          <a:p>
            <a:pPr marL="0" indent="0" fontAlgn="base">
              <a:buNone/>
            </a:pPr>
            <a:r>
              <a:rPr lang="ko-KR" altLang="en-US" dirty="0"/>
              <a:t>        </a:t>
            </a:r>
            <a:r>
              <a:rPr lang="en-US" altLang="ko-KR" dirty="0"/>
              <a:t>:</a:t>
            </a:r>
            <a:r>
              <a:rPr lang="ko-KR" altLang="en-US" dirty="0"/>
              <a:t>영장신청→영장청구→영장발부→집행</a:t>
            </a:r>
            <a:r>
              <a:rPr lang="en-US" altLang="ko-KR" dirty="0"/>
              <a:t>(</a:t>
            </a:r>
            <a:r>
              <a:rPr lang="ko-KR" altLang="en-US" dirty="0" err="1"/>
              <a:t>형소법</a:t>
            </a:r>
            <a:r>
              <a:rPr lang="ko-KR" altLang="en-US" dirty="0"/>
              <a:t> 제 </a:t>
            </a:r>
            <a:r>
              <a:rPr lang="en-US" altLang="ko-KR" dirty="0"/>
              <a:t>215</a:t>
            </a:r>
            <a:r>
              <a:rPr lang="ko-KR" altLang="en-US" dirty="0"/>
              <a:t>조</a:t>
            </a:r>
            <a:r>
              <a:rPr lang="en-US" altLang="ko-KR" dirty="0"/>
              <a:t>)</a:t>
            </a:r>
          </a:p>
          <a:p>
            <a:pPr marL="0" indent="0" fontAlgn="base">
              <a:buNone/>
            </a:pPr>
            <a:endParaRPr lang="ko-KR" altLang="en-US" dirty="0"/>
          </a:p>
          <a:p>
            <a:pPr marL="0" indent="0" fontAlgn="base">
              <a:buNone/>
            </a:pPr>
            <a:r>
              <a:rPr lang="ko-KR" altLang="en-US" dirty="0">
                <a:solidFill>
                  <a:srgbClr val="FF0000"/>
                </a:solidFill>
              </a:rPr>
              <a:t>    ➁ 사후검증영장</a:t>
            </a:r>
          </a:p>
          <a:p>
            <a:pPr marL="0" indent="0" fontAlgn="base">
              <a:buNone/>
            </a:pPr>
            <a:r>
              <a:rPr lang="en-US" altLang="ko-KR" dirty="0"/>
              <a:t>        - </a:t>
            </a:r>
            <a:r>
              <a:rPr lang="ko-KR" altLang="en-US" dirty="0" err="1"/>
              <a:t>범행중</a:t>
            </a:r>
            <a:r>
              <a:rPr lang="ko-KR" altLang="en-US" dirty="0"/>
              <a:t> 또는 범행 직후의 범죄 장소에서의 검증</a:t>
            </a:r>
          </a:p>
          <a:p>
            <a:pPr marL="0" indent="0" fontAlgn="base">
              <a:buNone/>
            </a:pPr>
            <a:r>
              <a:rPr lang="en-US" altLang="ko-KR" dirty="0"/>
              <a:t>        - </a:t>
            </a:r>
            <a:r>
              <a:rPr lang="ko-KR" altLang="en-US" dirty="0"/>
              <a:t>변사자 검시로 범죄의 혐의를 인정하고 긴급을 요할 때</a:t>
            </a:r>
            <a:r>
              <a:rPr lang="en-US" altLang="ko-KR" dirty="0"/>
              <a:t>-</a:t>
            </a:r>
            <a:r>
              <a:rPr lang="ko-KR" altLang="en-US" dirty="0"/>
              <a:t>검사지휘</a:t>
            </a:r>
          </a:p>
          <a:p>
            <a:pPr marL="0" indent="0" fontAlgn="base">
              <a:buNone/>
            </a:pPr>
            <a:endParaRPr lang="en-US" altLang="ko-KR" dirty="0"/>
          </a:p>
          <a:p>
            <a:pPr marL="0" indent="0" fontAlgn="base">
              <a:buNone/>
            </a:pPr>
            <a:r>
              <a:rPr lang="ko-KR" altLang="en-US" dirty="0"/>
              <a:t>    </a:t>
            </a:r>
            <a:r>
              <a:rPr lang="ko-KR" altLang="en-US" dirty="0">
                <a:solidFill>
                  <a:srgbClr val="FF0000"/>
                </a:solidFill>
              </a:rPr>
              <a:t>➂ 영장 없이 행하는 검증</a:t>
            </a:r>
          </a:p>
          <a:p>
            <a:pPr marL="0" indent="0" fontAlgn="base">
              <a:buNone/>
            </a:pPr>
            <a:r>
              <a:rPr lang="en-US" altLang="ko-KR" dirty="0"/>
              <a:t>        - </a:t>
            </a:r>
            <a:r>
              <a:rPr lang="ko-KR" altLang="en-US" dirty="0"/>
              <a:t>체포현장에서의 검증</a:t>
            </a:r>
          </a:p>
          <a:p>
            <a:pPr marL="0" indent="0" fontAlgn="base">
              <a:buNone/>
            </a:pPr>
            <a:r>
              <a:rPr lang="en-US" altLang="ko-KR" dirty="0"/>
              <a:t>        - </a:t>
            </a:r>
            <a:r>
              <a:rPr lang="ko-KR" altLang="en-US" dirty="0" err="1"/>
              <a:t>긴급체포된</a:t>
            </a:r>
            <a:r>
              <a:rPr lang="ko-KR" altLang="en-US" dirty="0"/>
              <a:t> 자의 검증</a:t>
            </a:r>
          </a:p>
          <a:p>
            <a:pPr marL="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161581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검증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3) </a:t>
            </a:r>
            <a:r>
              <a:rPr lang="ko-KR" altLang="en-US" sz="1400" dirty="0">
                <a:solidFill>
                  <a:srgbClr val="FF0000"/>
                </a:solidFill>
              </a:rPr>
              <a:t>처분</a:t>
            </a:r>
          </a:p>
          <a:p>
            <a:pPr marL="0" indent="0" fontAlgn="base">
              <a:buNone/>
            </a:pPr>
            <a:r>
              <a:rPr lang="ko-KR" altLang="en-US" sz="1400" dirty="0"/>
              <a:t>    </a:t>
            </a:r>
            <a:r>
              <a:rPr lang="en-US" altLang="ko-KR" sz="1400" dirty="0"/>
              <a:t>- </a:t>
            </a:r>
            <a:r>
              <a:rPr lang="ko-KR" altLang="en-US" sz="1400" dirty="0"/>
              <a:t>신체검사</a:t>
            </a:r>
            <a:r>
              <a:rPr lang="en-US" altLang="ko-KR" sz="1400" dirty="0"/>
              <a:t>, </a:t>
            </a:r>
            <a:r>
              <a:rPr lang="ko-KR" altLang="en-US" sz="1400" dirty="0"/>
              <a:t>시체해부</a:t>
            </a:r>
            <a:r>
              <a:rPr lang="en-US" altLang="ko-KR" sz="1400" dirty="0"/>
              <a:t>, </a:t>
            </a:r>
            <a:r>
              <a:rPr lang="ko-KR" altLang="en-US" sz="1400" dirty="0"/>
              <a:t>분묘발굴</a:t>
            </a:r>
            <a:r>
              <a:rPr lang="en-US" altLang="ko-KR" sz="1400" dirty="0"/>
              <a:t>, </a:t>
            </a:r>
            <a:r>
              <a:rPr lang="ko-KR" altLang="en-US" sz="1400" dirty="0"/>
              <a:t>물건의 파괴 기타 필요한 처분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4) </a:t>
            </a:r>
            <a:r>
              <a:rPr lang="ko-KR" altLang="en-US" sz="1400" dirty="0">
                <a:solidFill>
                  <a:srgbClr val="FF0000"/>
                </a:solidFill>
              </a:rPr>
              <a:t>사후절차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검증결과를 기재한 검증조서를 작성해야 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5) </a:t>
            </a:r>
            <a:r>
              <a:rPr lang="ko-KR" altLang="en-US" sz="1400" dirty="0">
                <a:solidFill>
                  <a:srgbClr val="FF0000"/>
                </a:solidFill>
              </a:rPr>
              <a:t>신체검사</a:t>
            </a:r>
          </a:p>
          <a:p>
            <a:pPr marL="0" indent="0" fontAlgn="base">
              <a:buNone/>
            </a:pPr>
            <a:r>
              <a:rPr lang="ko-KR" altLang="en-US" sz="1400" dirty="0"/>
              <a:t>    ➀ 원칙적으로 검증으로서의 성질</a:t>
            </a:r>
            <a:r>
              <a:rPr lang="en-US" altLang="ko-KR" sz="1400" dirty="0"/>
              <a:t>: </a:t>
            </a:r>
            <a:r>
              <a:rPr lang="ko-KR" altLang="en-US" sz="1400" dirty="0"/>
              <a:t>신체수색과 구별</a:t>
            </a:r>
          </a:p>
          <a:p>
            <a:pPr marL="0" indent="0" fontAlgn="base">
              <a:buNone/>
            </a:pPr>
            <a:r>
              <a:rPr lang="ko-KR" altLang="en-US" sz="1400" dirty="0"/>
              <a:t>    ➁ 영장을 요하지 않는 신체검사 </a:t>
            </a:r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dirty="0"/>
              <a:t>체포현장에서의 신체검사</a:t>
            </a:r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dirty="0"/>
              <a:t>체포</a:t>
            </a:r>
            <a:r>
              <a:rPr lang="en-US" altLang="ko-KR" sz="1400" dirty="0"/>
              <a:t>. </a:t>
            </a:r>
            <a:r>
              <a:rPr lang="ko-KR" altLang="en-US" sz="1400" dirty="0"/>
              <a:t>구속된 피의자에 대한 지문</a:t>
            </a:r>
            <a:r>
              <a:rPr lang="en-US" altLang="ko-KR" sz="1400" dirty="0"/>
              <a:t>.</a:t>
            </a:r>
            <a:r>
              <a:rPr lang="ko-KR" altLang="en-US" sz="1400" dirty="0"/>
              <a:t>족적채취</a:t>
            </a:r>
            <a:r>
              <a:rPr lang="en-US" altLang="ko-KR" sz="1400" dirty="0"/>
              <a:t>. </a:t>
            </a:r>
            <a:r>
              <a:rPr lang="ko-KR" altLang="en-US" sz="1400" dirty="0"/>
              <a:t>신장과 체중</a:t>
            </a:r>
            <a:r>
              <a:rPr lang="en-US" altLang="ko-KR" sz="1400" dirty="0"/>
              <a:t>. </a:t>
            </a:r>
            <a:r>
              <a:rPr lang="ko-KR" altLang="en-US" sz="1400" dirty="0"/>
              <a:t>흉위측정</a:t>
            </a:r>
          </a:p>
          <a:p>
            <a:pPr marL="0" indent="0" fontAlgn="base">
              <a:buNone/>
            </a:pPr>
            <a:r>
              <a:rPr lang="ko-KR" altLang="en-US" sz="1400" dirty="0"/>
              <a:t>    ➂ 체내 강제수사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dirty="0"/>
              <a:t>피검사자의 건강을 해치지 않는 범위 내에서 허용 되나 증거물을 찾기 위한 </a:t>
            </a:r>
            <a:r>
              <a:rPr lang="en-US" altLang="ko-KR" sz="1400" dirty="0"/>
              <a:t> </a:t>
            </a:r>
            <a:r>
              <a:rPr lang="ko-KR" altLang="en-US" sz="1400" dirty="0"/>
              <a:t>신체에 대한 외과적 수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</a:t>
            </a:r>
            <a:r>
              <a:rPr lang="ko-KR" altLang="en-US" sz="1400" dirty="0"/>
              <a:t>술을 허용되지 않음</a:t>
            </a:r>
            <a:r>
              <a:rPr lang="en-US" altLang="ko-KR" sz="1400" dirty="0"/>
              <a:t>. </a:t>
            </a:r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dirty="0"/>
              <a:t>다만</a:t>
            </a:r>
            <a:r>
              <a:rPr lang="en-US" altLang="ko-KR" sz="1400" dirty="0"/>
              <a:t>, </a:t>
            </a:r>
            <a:r>
              <a:rPr lang="ko-KR" altLang="en-US" sz="1400" dirty="0"/>
              <a:t>연하물의 강제배출과 </a:t>
            </a:r>
            <a:r>
              <a:rPr lang="ko-KR" altLang="en-US" sz="1400" dirty="0" err="1"/>
              <a:t>강제채뇨의</a:t>
            </a:r>
            <a:r>
              <a:rPr lang="ko-KR" altLang="en-US" sz="1400" dirty="0"/>
              <a:t> 경우는 원칙적으로 영장을 </a:t>
            </a:r>
            <a:r>
              <a:rPr lang="ko-KR" altLang="en-US" sz="1400" dirty="0" err="1"/>
              <a:t>발부받아</a:t>
            </a:r>
            <a:r>
              <a:rPr lang="ko-KR" altLang="en-US" sz="1400" dirty="0"/>
              <a:t>  의사로 하여금 피검사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</a:t>
            </a:r>
            <a:r>
              <a:rPr lang="ko-KR" altLang="en-US" sz="1400" dirty="0"/>
              <a:t>자의 건강을 해치지 </a:t>
            </a:r>
            <a:r>
              <a:rPr lang="ko-KR" altLang="en-US" sz="1400" dirty="0" err="1"/>
              <a:t>않</a:t>
            </a:r>
            <a:r>
              <a:rPr lang="ko-KR" altLang="en-US" sz="1400" dirty="0"/>
              <a:t> 는 방법으로 가능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>
              <a:buNone/>
            </a:pP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1443819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/>
              <a:t>수사상 증거보존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fontAlgn="base"/>
            <a:r>
              <a:rPr lang="ko-KR" altLang="en-US" sz="1400" dirty="0">
                <a:solidFill>
                  <a:srgbClr val="FF0000"/>
                </a:solidFill>
              </a:rPr>
              <a:t>공판정에서 정상적인 증거조사를 기다려서는 증거방법의 사용이 불 가능하거나 현저히 곤란하게 될 염려가 있는 경우에 검사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피고인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피의자 또는 변호인의 청구에 의하여 판사가 미리 증거조사를 </a:t>
            </a:r>
            <a:r>
              <a:rPr lang="ko-KR" altLang="en-US" sz="1400" dirty="0" err="1">
                <a:solidFill>
                  <a:srgbClr val="FF0000"/>
                </a:solidFill>
              </a:rPr>
              <a:t>행하</a:t>
            </a:r>
            <a:r>
              <a:rPr lang="ko-KR" altLang="en-US" sz="1400" dirty="0">
                <a:solidFill>
                  <a:srgbClr val="FF0000"/>
                </a:solidFill>
              </a:rPr>
              <a:t> 는 것을 말함</a:t>
            </a:r>
          </a:p>
          <a:p>
            <a:pPr fontAlgn="base"/>
            <a:endParaRPr lang="en-US" altLang="ko-KR" sz="1400" dirty="0"/>
          </a:p>
          <a:p>
            <a:pPr fontAlgn="base"/>
            <a:r>
              <a:rPr lang="ko-KR" altLang="en-US" sz="1400" dirty="0"/>
              <a:t>제</a:t>
            </a:r>
            <a:r>
              <a:rPr lang="en-US" altLang="ko-KR" sz="1400" dirty="0"/>
              <a:t>1</a:t>
            </a:r>
            <a:r>
              <a:rPr lang="ko-KR" altLang="en-US" sz="1400" dirty="0"/>
              <a:t>회 공판기일 전에 한하여 인정되며</a:t>
            </a:r>
            <a:r>
              <a:rPr lang="en-US" altLang="ko-KR" sz="1400" dirty="0"/>
              <a:t> </a:t>
            </a:r>
            <a:r>
              <a:rPr lang="ko-KR" altLang="en-US" sz="1400" dirty="0"/>
              <a:t>그 후에는 증거신청방법을 사용하면 됨</a:t>
            </a:r>
            <a:r>
              <a:rPr lang="en-US" altLang="ko-KR" sz="1400" dirty="0"/>
              <a:t> </a:t>
            </a:r>
            <a:endParaRPr lang="ko-KR" altLang="en-US" sz="1400" dirty="0"/>
          </a:p>
          <a:p>
            <a:pPr fontAlgn="base"/>
            <a:endParaRPr lang="en-US" altLang="ko-KR" sz="1400" dirty="0"/>
          </a:p>
          <a:p>
            <a:pPr fontAlgn="base"/>
            <a:r>
              <a:rPr lang="ko-KR" altLang="en-US" sz="1400" dirty="0"/>
              <a:t>공소제기 전후는 불문하며</a:t>
            </a:r>
            <a:r>
              <a:rPr lang="en-US" altLang="ko-KR" sz="1400" dirty="0"/>
              <a:t>,  </a:t>
            </a:r>
            <a:r>
              <a:rPr lang="ko-KR" altLang="en-US" sz="1400" dirty="0"/>
              <a:t>증거보존절차에서 작성된 조서는 법원 또 는 법관의 조서로서 증거능력이 인정됨</a:t>
            </a:r>
            <a:r>
              <a:rPr lang="en-US" altLang="ko-KR" sz="1400" dirty="0"/>
              <a:t> .</a:t>
            </a:r>
          </a:p>
          <a:p>
            <a:pPr fontAlgn="base"/>
            <a:endParaRPr lang="en-US" altLang="ko-KR" sz="1400" dirty="0"/>
          </a:p>
          <a:p>
            <a:pPr fontAlgn="base"/>
            <a:r>
              <a:rPr lang="ko-KR" altLang="en-US" sz="1400" dirty="0"/>
              <a:t>증거보전의 절차에서 피의 자와 변호인에게 참여의 기회를 주지 않은 때에는 증인신문조서의 증거능력을 부정함</a:t>
            </a:r>
          </a:p>
          <a:p>
            <a:pPr marL="0" indent="0">
              <a:buNone/>
            </a:pP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0209073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4. </a:t>
            </a:r>
            <a:r>
              <a:rPr lang="ko-KR" altLang="en-US" sz="3200" dirty="0"/>
              <a:t>증인신문청구제도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fontAlgn="base"/>
            <a:r>
              <a:rPr lang="ko-KR" altLang="en-US" sz="1400" dirty="0">
                <a:solidFill>
                  <a:srgbClr val="FF0000"/>
                </a:solidFill>
              </a:rPr>
              <a:t>참고인이 출석 또는 진술을 거부하거나 전의 진술과 다른 진술을 할 염려가 있는 경우에 제</a:t>
            </a:r>
            <a:r>
              <a:rPr lang="en-US" altLang="ko-KR" sz="1400" dirty="0">
                <a:solidFill>
                  <a:srgbClr val="FF0000"/>
                </a:solidFill>
              </a:rPr>
              <a:t>1</a:t>
            </a:r>
            <a:r>
              <a:rPr lang="ko-KR" altLang="en-US" sz="1400" dirty="0">
                <a:solidFill>
                  <a:srgbClr val="FF0000"/>
                </a:solidFill>
              </a:rPr>
              <a:t>회 공판기일 전까지 검사의 청구에 의하여 판사가 그를 증인의 자격으로 신문하는 것을 말함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</a:p>
          <a:p>
            <a:pPr fontAlgn="base"/>
            <a:endParaRPr lang="en-US" altLang="ko-KR" sz="1400" dirty="0"/>
          </a:p>
          <a:p>
            <a:pPr fontAlgn="base"/>
            <a:r>
              <a:rPr lang="ko-KR" altLang="en-US" sz="1400" dirty="0"/>
              <a:t>제</a:t>
            </a:r>
            <a:r>
              <a:rPr lang="en-US" altLang="ko-KR" sz="1400" dirty="0"/>
              <a:t>1</a:t>
            </a:r>
            <a:r>
              <a:rPr lang="ko-KR" altLang="en-US" sz="1400" dirty="0"/>
              <a:t>회 공판기일 전에 한하여 할 수 있으며</a:t>
            </a:r>
            <a:r>
              <a:rPr lang="en-US" altLang="ko-KR" sz="1400" dirty="0"/>
              <a:t>, </a:t>
            </a:r>
            <a:r>
              <a:rPr lang="ko-KR" altLang="en-US" sz="1400" dirty="0"/>
              <a:t>공소제기 전후를 불문함</a:t>
            </a:r>
          </a:p>
          <a:p>
            <a:pPr fontAlgn="base"/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4447135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5. </a:t>
            </a:r>
            <a:r>
              <a:rPr lang="ko-KR" altLang="en-US" sz="3200" dirty="0"/>
              <a:t>통신제한조치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1) </a:t>
            </a:r>
            <a:r>
              <a:rPr lang="ko-KR" altLang="en-US" sz="1400" dirty="0">
                <a:solidFill>
                  <a:srgbClr val="FF0000"/>
                </a:solidFill>
              </a:rPr>
              <a:t>근거와 범위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➀ 통신비밀보호법 제 </a:t>
            </a:r>
            <a:r>
              <a:rPr lang="en-US" altLang="ko-KR" sz="1400" dirty="0"/>
              <a:t>5,6</a:t>
            </a:r>
            <a:r>
              <a:rPr lang="ko-KR" altLang="en-US" sz="1400" dirty="0"/>
              <a:t>조</a:t>
            </a:r>
          </a:p>
          <a:p>
            <a:pPr marL="0" indent="0" fontAlgn="base">
              <a:buNone/>
            </a:pPr>
            <a:r>
              <a:rPr lang="ko-KR" altLang="en-US" sz="1400" dirty="0"/>
              <a:t>    ➁ 요건 대상 범죄를 계획</a:t>
            </a:r>
            <a:r>
              <a:rPr lang="en-US" altLang="ko-KR" sz="1400" dirty="0"/>
              <a:t>, </a:t>
            </a:r>
            <a:r>
              <a:rPr lang="ko-KR" altLang="en-US" sz="1400" dirty="0"/>
              <a:t>실행하고 있거나 실행하였다고 의심할 만한 충분한 이유가 있고 다른 방법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</a:t>
            </a:r>
            <a:r>
              <a:rPr lang="ko-KR" altLang="en-US" sz="1400" dirty="0"/>
              <a:t>으로는 그 범죄의 실행을 저지하거나 범인의 체포 또는 증거수집이 어려운 때에 한한다</a:t>
            </a:r>
            <a:r>
              <a:rPr lang="en-US" altLang="ko-KR" sz="1400" dirty="0"/>
              <a:t>.</a:t>
            </a:r>
          </a:p>
          <a:p>
            <a:pPr marL="0" indent="0" fontAlgn="base">
              <a:buNone/>
            </a:pP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2) </a:t>
            </a:r>
            <a:r>
              <a:rPr lang="ko-KR" altLang="en-US" sz="1400" dirty="0">
                <a:solidFill>
                  <a:srgbClr val="FF0000"/>
                </a:solidFill>
              </a:rPr>
              <a:t>방법</a:t>
            </a:r>
          </a:p>
          <a:p>
            <a:pPr marL="0" indent="0" fontAlgn="base">
              <a:buNone/>
            </a:pPr>
            <a:r>
              <a:rPr lang="ko-KR" altLang="en-US" sz="1400" dirty="0"/>
              <a:t>    ➀ 검열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- </a:t>
            </a:r>
            <a:r>
              <a:rPr lang="ko-KR" altLang="en-US" sz="1400" dirty="0" err="1"/>
              <a:t>우체법에</a:t>
            </a:r>
            <a:r>
              <a:rPr lang="ko-KR" altLang="en-US" sz="1400" dirty="0"/>
              <a:t> 의한 통상 우편물</a:t>
            </a:r>
            <a:r>
              <a:rPr lang="en-US" altLang="ko-KR" sz="1400" dirty="0"/>
              <a:t>, </a:t>
            </a:r>
            <a:r>
              <a:rPr lang="ko-KR" altLang="en-US" sz="1400" dirty="0"/>
              <a:t>소포 우편물을 당사자의 동의 없이 개봉 기 타 방법으로 지득</a:t>
            </a:r>
            <a:r>
              <a:rPr lang="en-US" altLang="ko-KR" sz="1400" dirty="0"/>
              <a:t>. </a:t>
            </a:r>
            <a:r>
              <a:rPr lang="ko-KR" altLang="en-US" sz="1400" dirty="0"/>
              <a:t>채록</a:t>
            </a:r>
            <a:r>
              <a:rPr lang="en-US" altLang="ko-KR" sz="1400" dirty="0"/>
              <a:t>. </a:t>
            </a:r>
            <a:r>
              <a:rPr lang="ko-KR" altLang="en-US" sz="1400" dirty="0"/>
              <a:t>유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</a:t>
            </a:r>
            <a:r>
              <a:rPr lang="ko-KR" altLang="en-US" sz="1400" dirty="0"/>
              <a:t>치하는 것</a:t>
            </a:r>
          </a:p>
          <a:p>
            <a:pPr marL="0" indent="0" fontAlgn="base">
              <a:buNone/>
            </a:pPr>
            <a:r>
              <a:rPr lang="ko-KR" altLang="en-US" sz="1400" dirty="0"/>
              <a:t>     ➁ 감청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- </a:t>
            </a:r>
            <a:r>
              <a:rPr lang="ko-KR" altLang="en-US" sz="1400" dirty="0"/>
              <a:t>유선</a:t>
            </a:r>
            <a:r>
              <a:rPr lang="en-US" altLang="ko-KR" sz="1400" dirty="0"/>
              <a:t>. </a:t>
            </a:r>
            <a:r>
              <a:rPr lang="ko-KR" altLang="en-US" sz="1400" dirty="0"/>
              <a:t>무선 및 전자적 방식에 의하여 음향</a:t>
            </a:r>
            <a:r>
              <a:rPr lang="en-US" altLang="ko-KR" sz="1400" dirty="0"/>
              <a:t>. </a:t>
            </a:r>
            <a:r>
              <a:rPr lang="ko-KR" altLang="en-US" sz="1400" dirty="0"/>
              <a:t>문언</a:t>
            </a:r>
            <a:r>
              <a:rPr lang="en-US" altLang="ko-KR" sz="1400" dirty="0"/>
              <a:t>. </a:t>
            </a:r>
            <a:r>
              <a:rPr lang="ko-KR" altLang="en-US" sz="1400" dirty="0"/>
              <a:t>부호 등을 당사자의 동의 없이 청취하여 그 내용을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</a:t>
            </a:r>
            <a:r>
              <a:rPr lang="ko-KR" altLang="en-US" sz="1400" dirty="0"/>
              <a:t>지득</a:t>
            </a:r>
            <a:r>
              <a:rPr lang="en-US" altLang="ko-KR" sz="1400" dirty="0"/>
              <a:t>. </a:t>
            </a:r>
            <a:r>
              <a:rPr lang="ko-KR" altLang="en-US" sz="1400" dirty="0"/>
              <a:t>채록</a:t>
            </a:r>
            <a:r>
              <a:rPr lang="en-US" altLang="ko-KR" sz="1400" dirty="0"/>
              <a:t>. </a:t>
            </a:r>
            <a:r>
              <a:rPr lang="ko-KR" altLang="en-US" sz="1400" dirty="0"/>
              <a:t>방해하는 것</a:t>
            </a:r>
          </a:p>
          <a:p>
            <a:pPr marL="0" indent="0" fontAlgn="base">
              <a:buNone/>
            </a:pP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3725829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5. </a:t>
            </a:r>
            <a:r>
              <a:rPr lang="ko-KR" altLang="en-US" sz="3200" dirty="0"/>
              <a:t>통신제한조치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3) </a:t>
            </a:r>
            <a:r>
              <a:rPr lang="ko-KR" altLang="en-US" sz="1200" dirty="0">
                <a:solidFill>
                  <a:srgbClr val="FF0000"/>
                </a:solidFill>
              </a:rPr>
              <a:t>통신수사의 종류</a:t>
            </a:r>
          </a:p>
          <a:p>
            <a:pPr marL="0" indent="0" fontAlgn="base">
              <a:buNone/>
            </a:pPr>
            <a:r>
              <a:rPr lang="ko-KR" altLang="en-US" sz="1200" dirty="0">
                <a:solidFill>
                  <a:srgbClr val="FF0000"/>
                </a:solidFill>
              </a:rPr>
              <a:t>   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ko-KR" altLang="en-US" sz="1200" dirty="0">
                <a:solidFill>
                  <a:srgbClr val="FF0000"/>
                </a:solidFill>
              </a:rPr>
              <a:t>➀ 통신제한 조치 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통신비밀보호법</a:t>
            </a:r>
            <a:r>
              <a:rPr lang="en-US" altLang="ko-KR" sz="1200" dirty="0">
                <a:solidFill>
                  <a:srgbClr val="FF0000"/>
                </a:solidFill>
              </a:rPr>
              <a:t>)</a:t>
            </a:r>
            <a:endParaRPr lang="ko-KR" altLang="en-US" sz="12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200" dirty="0"/>
              <a:t>     - </a:t>
            </a:r>
            <a:r>
              <a:rPr lang="ko-KR" altLang="en-US" sz="1200" dirty="0"/>
              <a:t>대상</a:t>
            </a:r>
            <a:r>
              <a:rPr lang="en-US" altLang="ko-KR" sz="1200" dirty="0"/>
              <a:t>: 280</a:t>
            </a:r>
            <a:r>
              <a:rPr lang="ko-KR" altLang="en-US" sz="1200" dirty="0"/>
              <a:t>개 범죄 대상으로 검열과 감청으로 행함</a:t>
            </a:r>
          </a:p>
          <a:p>
            <a:pPr marL="0" indent="0" fontAlgn="base">
              <a:buNone/>
            </a:pPr>
            <a:r>
              <a:rPr lang="en-US" altLang="ko-KR" sz="1200" dirty="0"/>
              <a:t>     - </a:t>
            </a:r>
            <a:r>
              <a:rPr lang="ko-KR" altLang="en-US" sz="1200" dirty="0"/>
              <a:t>절차</a:t>
            </a:r>
          </a:p>
          <a:p>
            <a:pPr marL="0" indent="0" fontAlgn="base">
              <a:buNone/>
            </a:pPr>
            <a:r>
              <a:rPr lang="en-US" altLang="ko-KR" sz="1200" dirty="0"/>
              <a:t>        . </a:t>
            </a:r>
            <a:r>
              <a:rPr lang="ko-KR" altLang="en-US" sz="1200" dirty="0"/>
              <a:t>범죄수사목적</a:t>
            </a:r>
            <a:r>
              <a:rPr lang="en-US" altLang="ko-KR" sz="1200" dirty="0"/>
              <a:t>: </a:t>
            </a:r>
            <a:r>
              <a:rPr lang="ko-KR" altLang="en-US" sz="1200" dirty="0"/>
              <a:t>법관의 허가 사항</a:t>
            </a:r>
          </a:p>
          <a:p>
            <a:pPr marL="0" indent="0" fontAlgn="base">
              <a:buNone/>
            </a:pPr>
            <a:r>
              <a:rPr lang="en-US" altLang="ko-KR" sz="1200" dirty="0"/>
              <a:t>        . </a:t>
            </a:r>
            <a:r>
              <a:rPr lang="ko-KR" altLang="en-US" sz="1200" dirty="0"/>
              <a:t>국가안보목적</a:t>
            </a:r>
            <a:r>
              <a:rPr lang="en-US" altLang="ko-KR" sz="1200" dirty="0"/>
              <a:t>: </a:t>
            </a:r>
            <a:r>
              <a:rPr lang="ko-KR" altLang="en-US" sz="1200" dirty="0"/>
              <a:t>고등법원 수석부장판사의 허가 또는 대통령의 승인사항</a:t>
            </a:r>
          </a:p>
          <a:p>
            <a:pPr marL="0" indent="0" fontAlgn="base">
              <a:buNone/>
            </a:pPr>
            <a:r>
              <a:rPr lang="en-US" altLang="ko-KR" sz="1200" dirty="0"/>
              <a:t>        . </a:t>
            </a:r>
            <a:r>
              <a:rPr lang="ko-KR" altLang="en-US" sz="1200" dirty="0"/>
              <a:t>사후통지의무</a:t>
            </a:r>
          </a:p>
          <a:p>
            <a:pPr marL="0" indent="0" fontAlgn="base">
              <a:buNone/>
            </a:pPr>
            <a:r>
              <a:rPr lang="en-US" altLang="ko-KR" sz="1200" dirty="0"/>
              <a:t>        . </a:t>
            </a:r>
            <a:r>
              <a:rPr lang="ko-KR" altLang="en-US" sz="1200" dirty="0"/>
              <a:t>긴급처분 가능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</a:t>
            </a:r>
            <a:r>
              <a:rPr lang="ko-KR" altLang="en-US" sz="1200" dirty="0">
                <a:solidFill>
                  <a:srgbClr val="FF0000"/>
                </a:solidFill>
              </a:rPr>
              <a:t>➁ 통신사실확인자료 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통신비밀보호법</a:t>
            </a:r>
            <a:r>
              <a:rPr lang="en-US" altLang="ko-KR" sz="1200" dirty="0">
                <a:solidFill>
                  <a:srgbClr val="FF0000"/>
                </a:solidFill>
              </a:rPr>
              <a:t>)</a:t>
            </a:r>
            <a:endParaRPr lang="ko-KR" altLang="en-US" sz="12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200" dirty="0"/>
              <a:t>      - </a:t>
            </a:r>
            <a:r>
              <a:rPr lang="ko-KR" altLang="en-US" sz="1200" dirty="0"/>
              <a:t>대상</a:t>
            </a:r>
          </a:p>
          <a:p>
            <a:pPr marL="0" indent="0" fontAlgn="base">
              <a:buNone/>
            </a:pPr>
            <a:r>
              <a:rPr lang="en-US" altLang="ko-KR" sz="1200" dirty="0"/>
              <a:t>        . </a:t>
            </a:r>
            <a:r>
              <a:rPr lang="ko-KR" altLang="en-US" sz="1200" dirty="0"/>
              <a:t>모든 범죄에 대하여 행함</a:t>
            </a:r>
          </a:p>
          <a:p>
            <a:pPr marL="0" indent="0" fontAlgn="base">
              <a:buNone/>
            </a:pPr>
            <a:r>
              <a:rPr lang="en-US" altLang="ko-KR" sz="1200" dirty="0"/>
              <a:t>        . </a:t>
            </a:r>
            <a:r>
              <a:rPr lang="ko-KR" altLang="en-US" sz="1200" dirty="0"/>
              <a:t>가입자의 전기통신 일시</a:t>
            </a:r>
            <a:r>
              <a:rPr lang="en-US" altLang="ko-KR" sz="1200" dirty="0"/>
              <a:t>. </a:t>
            </a:r>
            <a:r>
              <a:rPr lang="ko-KR" altLang="en-US" sz="1200" dirty="0"/>
              <a:t>통신개시</a:t>
            </a:r>
            <a:r>
              <a:rPr lang="en-US" altLang="ko-KR" sz="1200" dirty="0"/>
              <a:t>. </a:t>
            </a:r>
            <a:r>
              <a:rPr lang="ko-KR" altLang="en-US" sz="1200" dirty="0"/>
              <a:t>종료시간</a:t>
            </a:r>
            <a:r>
              <a:rPr lang="en-US" altLang="ko-KR" sz="1200" dirty="0"/>
              <a:t>, </a:t>
            </a:r>
            <a:r>
              <a:rPr lang="ko-KR" altLang="en-US" sz="1200" dirty="0"/>
              <a:t>착</a:t>
            </a:r>
            <a:r>
              <a:rPr lang="en-US" altLang="ko-KR" sz="1200" dirty="0"/>
              <a:t>.</a:t>
            </a:r>
            <a:r>
              <a:rPr lang="ko-KR" altLang="en-US" sz="1200" dirty="0"/>
              <a:t>발신 통신번호 등 상대방 의 가입자 번호</a:t>
            </a:r>
            <a:r>
              <a:rPr lang="en-US" altLang="ko-KR" sz="1200" dirty="0"/>
              <a:t>, </a:t>
            </a:r>
            <a:r>
              <a:rPr lang="ko-KR" altLang="en-US" sz="1200" dirty="0"/>
              <a:t>이용도수</a:t>
            </a:r>
            <a:r>
              <a:rPr lang="en-US" altLang="ko-KR" sz="1200" dirty="0"/>
              <a:t>, </a:t>
            </a:r>
            <a:r>
              <a:rPr lang="ko-KR" altLang="en-US" sz="1200" dirty="0"/>
              <a:t>인터넷 로그기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   </a:t>
            </a:r>
            <a:r>
              <a:rPr lang="ko-KR" altLang="en-US" sz="1200" dirty="0" err="1"/>
              <a:t>록</a:t>
            </a:r>
            <a:r>
              <a:rPr lang="en-US" altLang="ko-KR" sz="1200" dirty="0"/>
              <a:t>, </a:t>
            </a:r>
            <a:r>
              <a:rPr lang="ko-KR" altLang="en-US" sz="1200" dirty="0"/>
              <a:t>휴대폰 위치추적자료</a:t>
            </a:r>
            <a:r>
              <a:rPr lang="en-US" altLang="ko-KR" sz="1200" dirty="0"/>
              <a:t>, </a:t>
            </a:r>
            <a:r>
              <a:rPr lang="ko-KR" altLang="en-US" sz="1200" dirty="0"/>
              <a:t>인터넷 </a:t>
            </a:r>
            <a:r>
              <a:rPr lang="ko-KR" altLang="en-US" sz="1200" dirty="0" err="1"/>
              <a:t>접속지</a:t>
            </a:r>
            <a:r>
              <a:rPr lang="ko-KR" altLang="en-US" sz="1200" dirty="0"/>
              <a:t> 추적자료 등</a:t>
            </a:r>
          </a:p>
          <a:p>
            <a:pPr marL="0" indent="0" fontAlgn="base">
              <a:buNone/>
            </a:pPr>
            <a:r>
              <a:rPr lang="en-US" altLang="ko-KR" sz="1200" dirty="0"/>
              <a:t>      - </a:t>
            </a:r>
            <a:r>
              <a:rPr lang="ko-KR" altLang="en-US" sz="1200" dirty="0"/>
              <a:t>절차</a:t>
            </a:r>
            <a:r>
              <a:rPr lang="en-US" altLang="ko-KR" sz="1200" dirty="0"/>
              <a:t>: </a:t>
            </a:r>
            <a:r>
              <a:rPr lang="ko-KR" altLang="en-US" sz="1200" dirty="0"/>
              <a:t>통신제한조치와 동일</a:t>
            </a:r>
          </a:p>
          <a:p>
            <a:pPr marL="0" indent="0" fontAlgn="base">
              <a:buNone/>
            </a:pPr>
            <a:r>
              <a:rPr lang="en-US" altLang="ko-KR" sz="1200" dirty="0"/>
              <a:t>        . </a:t>
            </a:r>
            <a:r>
              <a:rPr lang="ko-KR" altLang="en-US" sz="1200" dirty="0"/>
              <a:t>예외사항</a:t>
            </a:r>
            <a:r>
              <a:rPr lang="en-US" altLang="ko-KR" sz="1200" dirty="0"/>
              <a:t>: </a:t>
            </a:r>
            <a:r>
              <a:rPr lang="ko-KR" altLang="en-US" sz="1200" dirty="0"/>
              <a:t>일반수사목적일 경우 연장 불가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긴급처분시</a:t>
            </a:r>
            <a:r>
              <a:rPr lang="ko-KR" altLang="en-US" sz="1200" dirty="0"/>
              <a:t> </a:t>
            </a:r>
            <a:r>
              <a:rPr lang="en-US" altLang="ko-KR" sz="1200" dirty="0"/>
              <a:t>36</a:t>
            </a:r>
            <a:r>
              <a:rPr lang="ko-KR" altLang="en-US" sz="1200" dirty="0"/>
              <a:t>시간 내 허가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</a:t>
            </a:r>
            <a:r>
              <a:rPr lang="ko-KR" altLang="en-US" sz="1200" dirty="0">
                <a:solidFill>
                  <a:srgbClr val="FF0000"/>
                </a:solidFill>
              </a:rPr>
              <a:t>➂ 통신자료 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전기통신사업법</a:t>
            </a:r>
            <a:r>
              <a:rPr lang="en-US" altLang="ko-KR" sz="1200" dirty="0">
                <a:solidFill>
                  <a:srgbClr val="FF0000"/>
                </a:solidFill>
              </a:rPr>
              <a:t>)</a:t>
            </a:r>
            <a:endParaRPr lang="ko-KR" altLang="en-US" sz="12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200" dirty="0"/>
              <a:t>      - </a:t>
            </a:r>
            <a:r>
              <a:rPr lang="ko-KR" altLang="en-US" sz="1200" dirty="0"/>
              <a:t>이용자의 </a:t>
            </a:r>
            <a:r>
              <a:rPr lang="ko-KR" altLang="en-US" sz="1200" dirty="0" err="1"/>
              <a:t>인적사항</a:t>
            </a:r>
            <a:r>
              <a:rPr lang="en-US" altLang="ko-KR" sz="1200" dirty="0"/>
              <a:t>: </a:t>
            </a:r>
            <a:r>
              <a:rPr lang="ko-KR" altLang="en-US" sz="1200" dirty="0"/>
              <a:t>성명</a:t>
            </a:r>
            <a:r>
              <a:rPr lang="en-US" altLang="ko-KR" sz="1200" dirty="0"/>
              <a:t>, </a:t>
            </a:r>
            <a:r>
              <a:rPr lang="ko-KR" altLang="en-US" sz="1200" dirty="0"/>
              <a:t>주민번호</a:t>
            </a:r>
            <a:r>
              <a:rPr lang="en-US" altLang="ko-KR" sz="1200" dirty="0"/>
              <a:t>, </a:t>
            </a:r>
            <a:r>
              <a:rPr lang="ko-KR" altLang="en-US" sz="1200" dirty="0"/>
              <a:t>전화번호</a:t>
            </a:r>
            <a:r>
              <a:rPr lang="en-US" altLang="ko-KR" sz="1200" dirty="0"/>
              <a:t>, ID, </a:t>
            </a:r>
            <a:r>
              <a:rPr lang="ko-KR" altLang="en-US" sz="1200" dirty="0"/>
              <a:t>가입 및 해지 일자</a:t>
            </a:r>
          </a:p>
          <a:p>
            <a:pPr marL="0" indent="0" fontAlgn="base">
              <a:buNone/>
            </a:pPr>
            <a:r>
              <a:rPr lang="en-US" altLang="ko-KR" sz="1200" dirty="0"/>
              <a:t>      - </a:t>
            </a:r>
            <a:r>
              <a:rPr lang="ko-KR" altLang="en-US" sz="1200" dirty="0"/>
              <a:t>특정시간</a:t>
            </a:r>
            <a:r>
              <a:rPr lang="en-US" altLang="ko-KR" sz="1200" dirty="0"/>
              <a:t>, </a:t>
            </a:r>
            <a:r>
              <a:rPr lang="ko-KR" altLang="en-US" sz="1200" dirty="0"/>
              <a:t>유동</a:t>
            </a:r>
            <a:r>
              <a:rPr lang="en-US" altLang="ko-KR" sz="1200" dirty="0"/>
              <a:t>IP</a:t>
            </a:r>
            <a:r>
              <a:rPr lang="ko-KR" altLang="en-US" sz="1200" dirty="0"/>
              <a:t>를 제시하고 가입자 정보만을 요구하는 경우</a:t>
            </a:r>
          </a:p>
          <a:p>
            <a:pPr marL="0" indent="0" fontAlgn="base">
              <a:buNone/>
            </a:pPr>
            <a:r>
              <a:rPr lang="en-US" altLang="ko-KR" sz="1200" dirty="0"/>
              <a:t>      - </a:t>
            </a:r>
            <a:r>
              <a:rPr lang="ko-KR" altLang="en-US" sz="1200" dirty="0"/>
              <a:t>절차</a:t>
            </a:r>
            <a:r>
              <a:rPr lang="en-US" altLang="ko-KR" sz="1200" dirty="0"/>
              <a:t>: </a:t>
            </a:r>
            <a:r>
              <a:rPr lang="ko-KR" altLang="en-US" sz="1200" dirty="0"/>
              <a:t>경찰서장</a:t>
            </a:r>
            <a:r>
              <a:rPr lang="en-US" altLang="ko-KR" sz="1200" dirty="0"/>
              <a:t>, </a:t>
            </a:r>
            <a:r>
              <a:rPr lang="ko-KR" altLang="en-US" sz="1200" dirty="0"/>
              <a:t>지방청 과장 이상의 결재를 득해 사법경찰관리 명의로 요청</a:t>
            </a:r>
          </a:p>
          <a:p>
            <a:pPr marL="0" indent="0" fontAlgn="base">
              <a:buNone/>
            </a:pP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6186359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5. </a:t>
            </a:r>
            <a:r>
              <a:rPr lang="ko-KR" altLang="en-US" sz="3200" dirty="0"/>
              <a:t>통신제한조치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4) </a:t>
            </a:r>
            <a:r>
              <a:rPr lang="ko-KR" altLang="en-US" sz="1200" dirty="0">
                <a:solidFill>
                  <a:srgbClr val="FF0000"/>
                </a:solidFill>
              </a:rPr>
              <a:t>통신제한조치의 기간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연장횟수 무제한</a:t>
            </a:r>
            <a:r>
              <a:rPr lang="en-US" altLang="ko-KR" sz="1200" dirty="0">
                <a:solidFill>
                  <a:srgbClr val="FF0000"/>
                </a:solidFill>
              </a:rPr>
              <a:t>)</a:t>
            </a:r>
            <a:endParaRPr lang="ko-KR" altLang="en-US" sz="12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ko-KR" altLang="en-US" sz="1200" dirty="0"/>
              <a:t>   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</a:t>
            </a:r>
            <a:r>
              <a:rPr lang="ko-KR" altLang="en-US" sz="1200" dirty="0"/>
              <a:t>➀ 수사목적 통신제한조치</a:t>
            </a:r>
            <a:r>
              <a:rPr lang="en-US" altLang="ko-KR" sz="1200" dirty="0"/>
              <a:t>: 2</a:t>
            </a:r>
            <a:r>
              <a:rPr lang="ko-KR" altLang="en-US" sz="1200" dirty="0"/>
              <a:t>개월</a:t>
            </a:r>
            <a:r>
              <a:rPr lang="en-US" altLang="ko-KR" sz="1200" dirty="0"/>
              <a:t>, </a:t>
            </a:r>
            <a:r>
              <a:rPr lang="ko-KR" altLang="en-US" sz="1200" dirty="0"/>
              <a:t>연장 시 허가를 받아야 함</a:t>
            </a:r>
          </a:p>
          <a:p>
            <a:pPr marL="0" indent="0" fontAlgn="base">
              <a:buNone/>
            </a:pPr>
            <a:r>
              <a:rPr lang="ko-KR" altLang="en-US" sz="1200" dirty="0"/>
              <a:t>     ➁ 국가안보목적 통신제한조치</a:t>
            </a:r>
            <a:r>
              <a:rPr lang="en-US" altLang="ko-KR" sz="1200" dirty="0"/>
              <a:t>: 4</a:t>
            </a:r>
            <a:r>
              <a:rPr lang="ko-KR" altLang="en-US" sz="1200" dirty="0"/>
              <a:t>개월</a:t>
            </a:r>
            <a:r>
              <a:rPr lang="en-US" altLang="ko-KR" sz="1200" dirty="0"/>
              <a:t>, </a:t>
            </a:r>
            <a:r>
              <a:rPr lang="ko-KR" altLang="en-US" sz="1200" dirty="0"/>
              <a:t>연장이 가능</a:t>
            </a:r>
          </a:p>
          <a:p>
            <a:pPr marL="0" indent="0" fontAlgn="base">
              <a:buNone/>
            </a:pPr>
            <a:r>
              <a:rPr lang="en-US" altLang="ko-KR" sz="1200" dirty="0"/>
              <a:t>        ※ </a:t>
            </a:r>
            <a:r>
              <a:rPr lang="ko-KR" altLang="en-US" sz="1200" dirty="0"/>
              <a:t>통신사실확인자료 제공요청은 연장할 수 없음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5) </a:t>
            </a:r>
            <a:r>
              <a:rPr lang="ko-KR" altLang="en-US" sz="1200" dirty="0">
                <a:solidFill>
                  <a:srgbClr val="FF0000"/>
                </a:solidFill>
              </a:rPr>
              <a:t>허가절차</a:t>
            </a:r>
          </a:p>
          <a:p>
            <a:pPr marL="0" indent="0" fontAlgn="base">
              <a:buNone/>
            </a:pPr>
            <a:r>
              <a:rPr lang="ko-KR" altLang="en-US" sz="1200" dirty="0"/>
              <a:t>     ➀ 각 피의자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피내사자별로</a:t>
            </a:r>
            <a:r>
              <a:rPr lang="ko-KR" altLang="en-US" sz="1200" dirty="0"/>
              <a:t> 검사가 법원에 청구</a:t>
            </a:r>
          </a:p>
          <a:p>
            <a:pPr marL="0" indent="0" fontAlgn="base">
              <a:buNone/>
            </a:pPr>
            <a:r>
              <a:rPr lang="en-US" altLang="ko-KR" sz="1200" dirty="0"/>
              <a:t>        ※ </a:t>
            </a:r>
            <a:r>
              <a:rPr lang="ko-KR" altLang="en-US" sz="1200" dirty="0"/>
              <a:t>사법경찰관은 검사에 신청</a:t>
            </a:r>
            <a:r>
              <a:rPr lang="en-US" altLang="ko-KR" sz="1200" dirty="0"/>
              <a:t>, </a:t>
            </a:r>
            <a:r>
              <a:rPr lang="ko-KR" altLang="en-US" sz="1200" dirty="0"/>
              <a:t>피의자가 아닌 경우 다수 가입자에 대하여 </a:t>
            </a:r>
            <a:r>
              <a:rPr lang="en-US" altLang="ko-KR" sz="1200" dirty="0"/>
              <a:t>1 </a:t>
            </a:r>
            <a:r>
              <a:rPr lang="ko-KR" altLang="en-US" sz="1200" dirty="0"/>
              <a:t>건의 허가신청서로 요청가능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6) </a:t>
            </a:r>
            <a:r>
              <a:rPr lang="ko-KR" altLang="en-US" sz="1200" dirty="0">
                <a:solidFill>
                  <a:srgbClr val="FF0000"/>
                </a:solidFill>
              </a:rPr>
              <a:t>긴급처분</a:t>
            </a:r>
          </a:p>
          <a:p>
            <a:pPr marL="0" indent="0" fontAlgn="base">
              <a:buNone/>
            </a:pPr>
            <a:r>
              <a:rPr lang="ko-KR" altLang="en-US" sz="1200" dirty="0"/>
              <a:t>     ➀ 검사</a:t>
            </a:r>
            <a:r>
              <a:rPr lang="en-US" altLang="ko-KR" sz="1200" dirty="0"/>
              <a:t>. </a:t>
            </a:r>
            <a:r>
              <a:rPr lang="ko-KR" altLang="en-US" sz="1200" dirty="0"/>
              <a:t>사법경찰관</a:t>
            </a:r>
            <a:r>
              <a:rPr lang="en-US" altLang="ko-KR" sz="1200" dirty="0"/>
              <a:t>, </a:t>
            </a:r>
            <a:r>
              <a:rPr lang="ko-KR" altLang="en-US" sz="1200" dirty="0"/>
              <a:t>정보수사기관의 장은 국가안보 위협행위</a:t>
            </a:r>
            <a:r>
              <a:rPr lang="en-US" altLang="ko-KR" sz="1200" dirty="0"/>
              <a:t>, </a:t>
            </a:r>
            <a:r>
              <a:rPr lang="ko-KR" altLang="en-US" sz="1200" dirty="0"/>
              <a:t>직접적인 사망이 나 심각한 상해의 위험을 야기할 수 </a:t>
            </a:r>
            <a:r>
              <a:rPr lang="ko-KR" altLang="en-US" sz="1200" dirty="0" err="1"/>
              <a:t>있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   </a:t>
            </a:r>
            <a:r>
              <a:rPr lang="ko-KR" altLang="en-US" sz="1200" dirty="0"/>
              <a:t>는 범죄</a:t>
            </a:r>
            <a:r>
              <a:rPr lang="en-US" altLang="ko-KR" sz="1200" dirty="0"/>
              <a:t>, </a:t>
            </a:r>
            <a:r>
              <a:rPr lang="ko-KR" altLang="en-US" sz="1200" dirty="0"/>
              <a:t>조직범죄의 계획이나 실행과 같은 긴박한 상황의 경우</a:t>
            </a:r>
            <a:r>
              <a:rPr lang="en-US" altLang="ko-KR" sz="1200" dirty="0"/>
              <a:t>, </a:t>
            </a:r>
            <a:r>
              <a:rPr lang="ko-KR" altLang="en-US" sz="1200" dirty="0"/>
              <a:t>법원의 허가</a:t>
            </a:r>
            <a:r>
              <a:rPr lang="en-US" altLang="ko-KR" sz="1200" dirty="0"/>
              <a:t>. </a:t>
            </a:r>
            <a:r>
              <a:rPr lang="ko-KR" altLang="en-US" sz="1200" dirty="0"/>
              <a:t>대통령의 승인 없이 긴급처분 가능</a:t>
            </a:r>
          </a:p>
          <a:p>
            <a:pPr marL="0" indent="0" fontAlgn="base">
              <a:buNone/>
            </a:pPr>
            <a:r>
              <a:rPr lang="ko-KR" altLang="en-US" sz="1200" dirty="0"/>
              <a:t>     ➁ 이 경우 통신제한조치를 집행한 때부터 </a:t>
            </a:r>
            <a:r>
              <a:rPr lang="en-US" altLang="ko-KR" sz="1200" dirty="0"/>
              <a:t>36</a:t>
            </a:r>
            <a:r>
              <a:rPr lang="ko-KR" altLang="en-US" sz="1200" dirty="0"/>
              <a:t>시간 이내에 법원</a:t>
            </a:r>
            <a:r>
              <a:rPr lang="en-US" altLang="ko-KR" sz="1200" dirty="0"/>
              <a:t>, </a:t>
            </a:r>
            <a:r>
              <a:rPr lang="ko-KR" altLang="en-US" sz="1200" dirty="0"/>
              <a:t>대통령의 허가를 받아야 하며 법원의 허가를 받지 못한 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   </a:t>
            </a:r>
            <a:r>
              <a:rPr lang="ko-KR" altLang="en-US" sz="1200" dirty="0"/>
              <a:t>때는 즉시 통신제한조치 중지 해야 한다</a:t>
            </a:r>
            <a:r>
              <a:rPr lang="en-US" altLang="ko-KR" sz="1200" dirty="0"/>
              <a:t>. </a:t>
            </a:r>
            <a:endParaRPr lang="ko-KR" altLang="en-US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7) </a:t>
            </a:r>
            <a:r>
              <a:rPr lang="ko-KR" altLang="en-US" sz="1200" dirty="0">
                <a:solidFill>
                  <a:srgbClr val="FF0000"/>
                </a:solidFill>
              </a:rPr>
              <a:t>국가안보를 위한 통신제한 조치</a:t>
            </a:r>
          </a:p>
          <a:p>
            <a:pPr marL="0" indent="0" fontAlgn="base">
              <a:buNone/>
            </a:pPr>
            <a:r>
              <a:rPr lang="ko-KR" altLang="en-US" sz="1200" dirty="0"/>
              <a:t>      ➀ 정보수사기관의 장은 국가안전보장에 대한 상당한 위협이 예상되는 경우</a:t>
            </a:r>
          </a:p>
          <a:p>
            <a:pPr marL="0" indent="0" fontAlgn="base">
              <a:buNone/>
            </a:pPr>
            <a:r>
              <a:rPr lang="ko-KR" altLang="en-US" sz="1200" dirty="0"/>
              <a:t>      ➁ 긴급한 상황으로 대통령의 승인을 얻을 시간적 여유가 없는 때</a:t>
            </a:r>
          </a:p>
          <a:p>
            <a:pPr marL="0" indent="0" fontAlgn="base">
              <a:buNone/>
            </a:pPr>
            <a:r>
              <a:rPr lang="ko-KR" altLang="en-US" sz="1200" dirty="0"/>
              <a:t>      ➂ </a:t>
            </a:r>
            <a:r>
              <a:rPr lang="en-US" altLang="ko-KR" sz="1200" dirty="0"/>
              <a:t>36</a:t>
            </a:r>
            <a:r>
              <a:rPr lang="ko-KR" altLang="en-US" sz="1200" dirty="0"/>
              <a:t>시간 내에 대통령의 승인을 얻지 못하면 즉시 통신제한조치 중단 </a:t>
            </a:r>
          </a:p>
          <a:p>
            <a:pPr marL="0" indent="0" fontAlgn="base">
              <a:buNone/>
            </a:pP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4120180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고구려 벽화">
  <a:themeElements>
    <a:clrScheme name="고구려 벽화">
      <a:dk1>
        <a:sysClr val="windowText" lastClr="000000"/>
      </a:dk1>
      <a:lt1>
        <a:sysClr val="window" lastClr="FFFFFF"/>
      </a:lt1>
      <a:dk2>
        <a:srgbClr val="433021"/>
      </a:dk2>
      <a:lt2>
        <a:srgbClr val="E8D8CA"/>
      </a:lt2>
      <a:accent1>
        <a:srgbClr val="E49458"/>
      </a:accent1>
      <a:accent2>
        <a:srgbClr val="74AD8D"/>
      </a:accent2>
      <a:accent3>
        <a:srgbClr val="D4AC30"/>
      </a:accent3>
      <a:accent4>
        <a:srgbClr val="7BA5BE"/>
      </a:accent4>
      <a:accent5>
        <a:srgbClr val="E4A098"/>
      </a:accent5>
      <a:accent6>
        <a:srgbClr val="70B4B7"/>
      </a:accent6>
      <a:hlink>
        <a:srgbClr val="008685"/>
      </a:hlink>
      <a:folHlink>
        <a:srgbClr val="EA5A23"/>
      </a:folHlink>
    </a:clrScheme>
    <a:fontScheme name="고구려 벽화">
      <a:maj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고구려 벽화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18000">
              <a:schemeClr val="phClr">
                <a:tint val="20000"/>
                <a:shade val="100000"/>
                <a:hueMod val="100000"/>
                <a:satMod val="100000"/>
              </a:schemeClr>
            </a:gs>
            <a:gs pos="87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algn="tl">
              <a:srgbClr val="EBE9ED">
                <a:alpha val="0"/>
              </a:srgbClr>
            </a:outerShdw>
          </a:effectLst>
        </a:effectStyle>
        <a:effectStyle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01600" dist="76200" dir="2700000" algn="bl">
              <a:srgbClr val="000000">
                <a:alpha val="30588"/>
              </a:srgbClr>
            </a:outerShdw>
          </a:effectLst>
          <a:scene3d>
            <a:camera prst="orthographicFront" fov="0">
              <a:rot lat="0" lon="0" rev="0"/>
            </a:camera>
            <a:lightRig rig="chilly" dir="t">
              <a:rot lat="0" lon="0" rev="4200000"/>
            </a:lightRig>
          </a:scene3d>
          <a:sp3d contourW="25400" prstMaterial="matte">
            <a:bevelT h="889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60000">
              <a:schemeClr val="phClr">
                <a:tint val="100000"/>
                <a:shade val="55000"/>
                <a:hueMod val="100000"/>
                <a:satMod val="100000"/>
              </a:schemeClr>
            </a:gs>
          </a:gsLst>
          <a:path path="circle">
            <a:fillToRect l="50000" t="90000" r="50000" b="1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3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Hunting</Template>
  <TotalTime>994</TotalTime>
  <Words>2467</Words>
  <Application>Microsoft Office PowerPoint</Application>
  <PresentationFormat>화면 슬라이드 쇼(4:3)</PresentationFormat>
  <Paragraphs>341</Paragraphs>
  <Slides>20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8" baseType="lpstr">
      <vt:lpstr>맑은 고딕</vt:lpstr>
      <vt:lpstr>한양견명조</vt:lpstr>
      <vt:lpstr>한양신명조</vt:lpstr>
      <vt:lpstr>Arial</vt:lpstr>
      <vt:lpstr>Georgia</vt:lpstr>
      <vt:lpstr>Wingdings</vt:lpstr>
      <vt:lpstr>한컴바탕</vt:lpstr>
      <vt:lpstr>고구려 벽화</vt:lpstr>
      <vt:lpstr>                    과학수사론 제4주  - 수사의 진행 방법 : 대물적 강제수사</vt:lpstr>
      <vt:lpstr>1. 압수와 수색</vt:lpstr>
      <vt:lpstr>1. 압수와 수색</vt:lpstr>
      <vt:lpstr>1. 압수와 수색</vt:lpstr>
      <vt:lpstr>1. 압수와 수색</vt:lpstr>
      <vt:lpstr>1. 압수와 수색</vt:lpstr>
      <vt:lpstr>1. 압수와 수색</vt:lpstr>
      <vt:lpstr>1. 압수와 수색</vt:lpstr>
      <vt:lpstr>1. 압수와 수색</vt:lpstr>
      <vt:lpstr>1. 압수와 수색</vt:lpstr>
      <vt:lpstr>1. 압수와 수색</vt:lpstr>
      <vt:lpstr>1. 압수와 수색</vt:lpstr>
      <vt:lpstr>1. 압수와 수색</vt:lpstr>
      <vt:lpstr>2. 검증</vt:lpstr>
      <vt:lpstr>2. 검증</vt:lpstr>
      <vt:lpstr>3. 수사상 증거보존</vt:lpstr>
      <vt:lpstr>4. 증인신문청구제도</vt:lpstr>
      <vt:lpstr>5. 통신제한조치</vt:lpstr>
      <vt:lpstr>5. 통신제한조치</vt:lpstr>
      <vt:lpstr>5. 통신제한조치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범죄수사론 제2주  - 범죄수사의 개념과 원리</dc:title>
  <dc:creator>Owner</dc:creator>
  <cp:lastModifiedBy>남재성</cp:lastModifiedBy>
  <cp:revision>95</cp:revision>
  <dcterms:created xsi:type="dcterms:W3CDTF">2018-09-03T03:26:21Z</dcterms:created>
  <dcterms:modified xsi:type="dcterms:W3CDTF">2021-08-31T06:24:05Z</dcterms:modified>
</cp:coreProperties>
</file>