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B6881-EB34-4C92-B3F4-0C53F579A2BF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4744-1536-432D-9166-EAE3AB743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300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E824A1-D4B1-4BFD-8F97-88E3CCDBFB04}" type="datetimeFigureOut">
              <a:rPr lang="ko-KR" altLang="en-US" smtClean="0"/>
              <a:t>2020-08-17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1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7543800" cy="784498"/>
          </a:xfrm>
        </p:spPr>
        <p:txBody>
          <a:bodyPr/>
          <a:lstStyle/>
          <a:p>
            <a:r>
              <a:rPr lang="ko-KR" altLang="en-US" sz="2400" dirty="0" smtClean="0"/>
              <a:t>범죄심리학 제</a:t>
            </a:r>
            <a:r>
              <a:rPr lang="en-US" altLang="ko-KR" sz="2400" smtClean="0"/>
              <a:t>14</a:t>
            </a:r>
            <a:r>
              <a:rPr lang="ko-KR" altLang="en-US" sz="2400" smtClean="0"/>
              <a:t>주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172200" cy="685800"/>
          </a:xfrm>
        </p:spPr>
        <p:txBody>
          <a:bodyPr>
            <a:noAutofit/>
          </a:bodyPr>
          <a:lstStyle/>
          <a:p>
            <a:r>
              <a:rPr lang="ko-KR" altLang="en-US" sz="2800" dirty="0" smtClean="0"/>
              <a:t>기타 범죄자의 심리</a:t>
            </a:r>
            <a:endParaRPr lang="en-US" altLang="ko-KR" sz="2800" dirty="0" smtClean="0"/>
          </a:p>
          <a:p>
            <a:r>
              <a:rPr lang="en-US" altLang="ko-KR" sz="2800" dirty="0"/>
              <a:t>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경제범죄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풍기문란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방화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소년범죄</a:t>
            </a:r>
            <a:endParaRPr lang="ko-KR" altLang="en-US" sz="28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27584" y="5661248"/>
            <a:ext cx="7543800" cy="144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o-KR" altLang="en-US" sz="2400" dirty="0" smtClean="0"/>
              <a:t>남재성 교수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935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1-1. </a:t>
            </a:r>
            <a:r>
              <a:rPr lang="ko-KR" altLang="en-US" sz="2800" dirty="0" smtClean="0"/>
              <a:t>경제범죄 개요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  <a:effectLst/>
                <a:latin typeface="+mj-ea"/>
                <a:ea typeface="+mj-ea"/>
              </a:rPr>
              <a:t>경제범죄 </a:t>
            </a:r>
            <a:r>
              <a:rPr lang="en-US" altLang="ko-KR" sz="1400" dirty="0" smtClean="0">
                <a:solidFill>
                  <a:srgbClr val="FFFF00"/>
                </a:solidFill>
                <a:effectLst/>
                <a:latin typeface="+mj-ea"/>
                <a:ea typeface="+mj-ea"/>
              </a:rPr>
              <a:t>: </a:t>
            </a:r>
            <a:r>
              <a:rPr lang="ko-KR" altLang="en-US" sz="1400" dirty="0" smtClean="0"/>
              <a:t>금품의 불법 획득을 </a:t>
            </a:r>
            <a:r>
              <a:rPr lang="ko-KR" altLang="en-US" sz="1400" dirty="0" err="1" smtClean="0"/>
              <a:t>목적으로한</a:t>
            </a:r>
            <a:r>
              <a:rPr lang="ko-KR" altLang="en-US" sz="1400" dirty="0" smtClean="0"/>
              <a:t> 불법적인 기물손괴 등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경제범죄는 폭력범죄와 중요한 심리적 측면에서 공통점을 가짐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- </a:t>
            </a:r>
            <a:r>
              <a:rPr lang="ko-KR" altLang="en-US" sz="1400" dirty="0" smtClean="0"/>
              <a:t>피해자의 비인간화</a:t>
            </a:r>
            <a:r>
              <a:rPr lang="en-US" altLang="ko-KR" sz="1400" b="1" dirty="0"/>
              <a:t>(</a:t>
            </a:r>
            <a:r>
              <a:rPr lang="ko-KR" altLang="en-US" sz="1400" dirty="0" smtClean="0"/>
              <a:t>피해자를 사람이 아닌 물건으로 간주</a:t>
            </a:r>
            <a:r>
              <a:rPr lang="en-US" altLang="ko-KR" sz="1400" b="1" dirty="0"/>
              <a:t>)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- </a:t>
            </a:r>
            <a:r>
              <a:rPr lang="ko-KR" altLang="en-US" sz="1400" dirty="0" smtClean="0"/>
              <a:t>피해자와의 직접적인 대면을 회피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- </a:t>
            </a:r>
            <a:r>
              <a:rPr lang="ko-KR" altLang="en-US" sz="1400" dirty="0" smtClean="0"/>
              <a:t>자신의 범죄를 부인하고 정당화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/>
              <a:t>강도</a:t>
            </a:r>
            <a:r>
              <a:rPr lang="en-US" altLang="ko-KR" sz="1400" b="1" dirty="0"/>
              <a:t>, </a:t>
            </a:r>
            <a:r>
              <a:rPr lang="ko-KR" altLang="en-US" sz="1400" dirty="0"/>
              <a:t>침입절도</a:t>
            </a:r>
            <a:r>
              <a:rPr lang="en-US" altLang="ko-KR" sz="1400" b="1" dirty="0"/>
              <a:t>, </a:t>
            </a:r>
            <a:r>
              <a:rPr lang="ko-KR" altLang="en-US" sz="1400" dirty="0"/>
              <a:t>상점절도</a:t>
            </a:r>
            <a:r>
              <a:rPr lang="en-US" altLang="ko-KR" sz="1400" b="1" dirty="0"/>
              <a:t>, </a:t>
            </a:r>
            <a:r>
              <a:rPr lang="ko-KR" altLang="en-US" sz="1400" dirty="0" err="1"/>
              <a:t>비침입절도</a:t>
            </a:r>
            <a:r>
              <a:rPr lang="en-US" altLang="ko-KR" sz="1400" b="1" dirty="0"/>
              <a:t>, </a:t>
            </a:r>
            <a:r>
              <a:rPr lang="ko-KR" altLang="en-US" sz="1400" dirty="0"/>
              <a:t>자동차</a:t>
            </a:r>
            <a:r>
              <a:rPr lang="en-US" altLang="ko-KR" sz="1400" dirty="0"/>
              <a:t>․</a:t>
            </a:r>
            <a:r>
              <a:rPr lang="ko-KR" altLang="en-US" sz="1400" dirty="0" smtClean="0"/>
              <a:t>오토바이절도 등이 이에 해당함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인지적요인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- </a:t>
            </a:r>
            <a:r>
              <a:rPr lang="ko-KR" altLang="en-US" sz="1400" dirty="0" smtClean="0"/>
              <a:t>범죄자는 스스로의 행동을 정당화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부정한 행위를 왜소화</a:t>
            </a:r>
            <a:r>
              <a:rPr lang="en-US" altLang="ko-KR" sz="1400" b="1" dirty="0"/>
              <a:t>, </a:t>
            </a:r>
            <a:r>
              <a:rPr lang="ko-KR" altLang="en-US" sz="1400" dirty="0"/>
              <a:t>왜곡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부정하는 경향</a:t>
            </a:r>
            <a:r>
              <a:rPr lang="en-US" altLang="ko-KR" sz="1400" dirty="0" smtClean="0">
                <a:solidFill>
                  <a:srgbClr val="FFFF00"/>
                </a:solidFill>
                <a:effectLst/>
                <a:latin typeface="+mj-ea"/>
                <a:ea typeface="+mj-ea"/>
              </a:rPr>
              <a:t> 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1571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1-2. </a:t>
            </a:r>
            <a:r>
              <a:rPr lang="ko-KR" altLang="en-US" sz="2800" dirty="0" smtClean="0"/>
              <a:t>경제범죄의 특징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특징</a:t>
            </a:r>
          </a:p>
          <a:p>
            <a:pPr marL="18288" indent="0">
              <a:buNone/>
            </a:pPr>
            <a:r>
              <a:rPr lang="ko-KR" altLang="en-US" sz="1400" dirty="0" smtClean="0"/>
              <a:t>   ① 따뜻한 계절에 발행하는 경향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② 많은 거주자가 침입절도에 대한 방범대책에  취약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③ 젊은 연령층에 의한 범행의 비율이 높음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④ </a:t>
            </a:r>
            <a:r>
              <a:rPr lang="en-US" altLang="ko-KR" sz="1400" b="1" dirty="0" smtClean="0"/>
              <a:t>2/3</a:t>
            </a:r>
            <a:r>
              <a:rPr lang="ko-KR" altLang="en-US" sz="1400" dirty="0" smtClean="0"/>
              <a:t>의 침입절도가 </a:t>
            </a:r>
            <a:r>
              <a:rPr lang="ko-KR" altLang="en-US" sz="1400" dirty="0" err="1" smtClean="0"/>
              <a:t>펼일</a:t>
            </a:r>
            <a:r>
              <a:rPr lang="ko-KR" altLang="en-US" sz="1400" dirty="0" smtClean="0"/>
              <a:t> 낮 시간대의 주거지를 대상으로 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심야에는 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상업시설을 대상으로 함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⑤ 소년 침입절도범의 </a:t>
            </a:r>
            <a:r>
              <a:rPr lang="ko-KR" altLang="en-US" sz="1400" dirty="0" err="1" smtClean="0"/>
              <a:t>범행시간대는</a:t>
            </a:r>
            <a:r>
              <a:rPr lang="ko-KR" altLang="en-US" sz="1400" dirty="0" smtClean="0"/>
              <a:t> 방과후</a:t>
            </a:r>
            <a:r>
              <a:rPr lang="ko-KR" altLang="en-US" sz="1400" b="1" dirty="0"/>
              <a:t>인</a:t>
            </a:r>
            <a:r>
              <a:rPr lang="en-US" altLang="ko-KR" sz="1400" b="1" dirty="0" smtClean="0"/>
              <a:t>  </a:t>
            </a:r>
            <a:r>
              <a:rPr lang="ko-KR" altLang="en-US" sz="1400" dirty="0" smtClean="0"/>
              <a:t>오후</a:t>
            </a:r>
            <a:r>
              <a:rPr lang="en-US" altLang="ko-KR" sz="1400" b="1" dirty="0"/>
              <a:t>3~6</a:t>
            </a:r>
            <a:r>
              <a:rPr lang="ko-KR" altLang="en-US" sz="1400" dirty="0" smtClean="0"/>
              <a:t>시가  대부분</a:t>
            </a:r>
            <a:endParaRPr lang="ko-KR" altLang="en-US" sz="1400" dirty="0"/>
          </a:p>
          <a:p>
            <a:endParaRPr lang="en-US" altLang="ko-KR" sz="1400" dirty="0">
              <a:solidFill>
                <a:srgbClr val="FFFF00"/>
              </a:solidFill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침입절도의 단서와 목표선택</a:t>
            </a:r>
            <a:r>
              <a:rPr lang="en-US" altLang="ko-KR" sz="1400" b="1" dirty="0">
                <a:solidFill>
                  <a:srgbClr val="FFFF00"/>
                </a:solidFill>
              </a:rPr>
              <a:t>(Nee &amp; Taylor, 1988)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① 거주자의  재택에 관한 단서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② 부유함에 관한 단서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③ 레이아웃</a:t>
            </a:r>
            <a:r>
              <a:rPr lang="en-US" altLang="ko-KR" sz="1400" b="1" dirty="0"/>
              <a:t>(layout)</a:t>
            </a:r>
            <a:r>
              <a:rPr lang="ko-KR" altLang="en-US" sz="1400" dirty="0" smtClean="0"/>
              <a:t>에 관한 단서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④ 방범에 관한 단서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8858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1-3. </a:t>
            </a:r>
            <a:r>
              <a:rPr lang="ko-KR" altLang="en-US" sz="2800" dirty="0" smtClean="0"/>
              <a:t>침입절도범의 특징과 장물의 처리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침입절도범의 특징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① 침입절도범은 자신의 주거지 근처에서 범행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② 상업시설에 침입하는 침입절도범은 장거리에서 범행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③ 절반 이상이 공범자가 있음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④ 범죄자중의 </a:t>
            </a:r>
            <a:r>
              <a:rPr lang="en-US" altLang="ko-KR" sz="1400" b="1" dirty="0" smtClean="0"/>
              <a:t>80</a:t>
            </a:r>
            <a:r>
              <a:rPr lang="en-US" altLang="ko-KR" sz="1400" b="1" dirty="0"/>
              <a:t>%</a:t>
            </a:r>
            <a:r>
              <a:rPr lang="ko-KR" altLang="en-US" sz="1400" dirty="0" smtClean="0"/>
              <a:t>가 과거 </a:t>
            </a:r>
            <a:r>
              <a:rPr lang="ko-KR" altLang="en-US" sz="1400" dirty="0" err="1" smtClean="0"/>
              <a:t>체포력이</a:t>
            </a:r>
            <a:r>
              <a:rPr lang="ko-KR" altLang="en-US" sz="1400" dirty="0" smtClean="0"/>
              <a:t> 있음</a:t>
            </a:r>
            <a:endParaRPr lang="en-US" altLang="ko-KR" sz="1400" dirty="0">
              <a:solidFill>
                <a:srgbClr val="FFFF00"/>
              </a:solidFill>
            </a:endParaRPr>
          </a:p>
          <a:p>
            <a:endParaRPr lang="en-US" altLang="ko-KR" sz="1400" dirty="0" smtClean="0">
              <a:solidFill>
                <a:srgbClr val="FFFF00"/>
              </a:solidFill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장물의 처리방법</a:t>
            </a: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① 아마추어 침입절도범 </a:t>
            </a:r>
            <a:r>
              <a:rPr lang="en-US" altLang="ko-KR" sz="1400" b="1" dirty="0" smtClean="0"/>
              <a:t>: </a:t>
            </a:r>
            <a:r>
              <a:rPr lang="ko-KR" altLang="en-US" sz="1400" dirty="0"/>
              <a:t>자신이사용</a:t>
            </a:r>
          </a:p>
          <a:p>
            <a:pPr marL="18288" indent="0">
              <a:buNone/>
            </a:pPr>
            <a:r>
              <a:rPr lang="ko-KR" altLang="en-US" sz="1400" dirty="0" smtClean="0"/>
              <a:t>   ② 직업적 침입절도범 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보석과 모피 등 고액의 장물처리 </a:t>
            </a:r>
            <a:r>
              <a:rPr lang="ko-KR" altLang="en-US" sz="1400" dirty="0" err="1" smtClean="0"/>
              <a:t>용이물품을</a:t>
            </a:r>
            <a:r>
              <a:rPr lang="ko-KR" altLang="en-US" sz="1400" dirty="0" smtClean="0"/>
              <a:t> 절취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③ 직업적 장물아비 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합법적인 장사나 면식이 없는 사람에게 전매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5355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1-3. </a:t>
            </a:r>
            <a:r>
              <a:rPr lang="ko-KR" altLang="en-US" sz="2800" dirty="0" smtClean="0"/>
              <a:t>침입절도범의 동기와 피해자의 심리적 충격 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침입절도범의  동기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 ① 직업적 침입절도범 </a:t>
            </a:r>
            <a:r>
              <a:rPr lang="en-US" altLang="ko-KR" sz="1400" b="1" dirty="0" smtClean="0"/>
              <a:t>:  </a:t>
            </a:r>
            <a:r>
              <a:rPr lang="ko-KR" altLang="en-US" sz="1400" dirty="0" smtClean="0"/>
              <a:t>금전의 획득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② 반복적 침입절도범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자기만족과 </a:t>
            </a:r>
            <a:r>
              <a:rPr lang="ko-KR" altLang="en-US" sz="1400" dirty="0" err="1" smtClean="0"/>
              <a:t>달성감</a:t>
            </a:r>
            <a:r>
              <a:rPr lang="en-US" altLang="ko-KR" sz="1400" b="1" dirty="0"/>
              <a:t>, </a:t>
            </a:r>
            <a:r>
              <a:rPr lang="ko-KR" altLang="en-US" sz="1400" dirty="0"/>
              <a:t>동기강화</a:t>
            </a:r>
          </a:p>
          <a:p>
            <a:pPr marL="18288" indent="0">
              <a:buNone/>
            </a:pPr>
            <a:r>
              <a:rPr lang="ko-KR" altLang="en-US" sz="1400" dirty="0" smtClean="0"/>
              <a:t>    ③ 파괴적 침입절도범</a:t>
            </a:r>
            <a:r>
              <a:rPr lang="en-US" altLang="ko-KR" sz="1400" b="1" dirty="0"/>
              <a:t>: </a:t>
            </a:r>
            <a:r>
              <a:rPr lang="ko-KR" altLang="en-US" sz="1400" dirty="0" smtClean="0"/>
              <a:t>악의 있는 </a:t>
            </a:r>
            <a:r>
              <a:rPr lang="ko-KR" altLang="en-US" sz="1400" dirty="0" err="1" smtClean="0"/>
              <a:t>반달리즘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④ 수수께끼 침입절도범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경찰을 곤란케 하여 자부심 얻음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endParaRPr lang="en-US" altLang="ko-KR" sz="1400" dirty="0" smtClean="0">
              <a:solidFill>
                <a:srgbClr val="FFFF00"/>
              </a:solidFill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침입절도 피해자의 심리적 충격</a:t>
            </a:r>
          </a:p>
          <a:p>
            <a:pPr marL="18288" indent="0">
              <a:buNone/>
            </a:pPr>
            <a:r>
              <a:rPr lang="ko-KR" altLang="en-US" sz="1400" dirty="0" smtClean="0"/>
              <a:t>    ① 개인적 공간의 침해</a:t>
            </a:r>
            <a:r>
              <a:rPr lang="en-US" altLang="ko-KR" sz="1400" b="1" dirty="0"/>
              <a:t>, </a:t>
            </a:r>
            <a:r>
              <a:rPr lang="ko-KR" altLang="en-US" sz="1400" dirty="0" err="1" smtClean="0"/>
              <a:t>아이덴티티에의</a:t>
            </a:r>
            <a:r>
              <a:rPr lang="ko-KR" altLang="en-US" sz="1400" dirty="0" smtClean="0"/>
              <a:t> 공격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② 피해자의 </a:t>
            </a:r>
            <a:r>
              <a:rPr lang="ko-KR" altLang="en-US" sz="1400" dirty="0" err="1" smtClean="0"/>
              <a:t>통제감과</a:t>
            </a:r>
            <a:r>
              <a:rPr lang="ko-KR" altLang="en-US" sz="1400" dirty="0" smtClean="0"/>
              <a:t> 개인적 영역을 보호할 능력을 위협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③ 심리적인 </a:t>
            </a:r>
            <a:r>
              <a:rPr lang="ko-KR" altLang="en-US" sz="1400" dirty="0" err="1" smtClean="0"/>
              <a:t>트라우마를</a:t>
            </a:r>
            <a:r>
              <a:rPr lang="ko-KR" altLang="en-US" sz="1400" dirty="0" smtClean="0"/>
              <a:t> 야기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그 영향은 몇 년간 지속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④ 피해자의 정동반응은 분노와 억울함에서 공포와 불안</a:t>
            </a:r>
            <a:endParaRPr lang="ko-KR" altLang="en-US" sz="1400" dirty="0"/>
          </a:p>
          <a:p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※</a:t>
            </a:r>
            <a:r>
              <a:rPr lang="ko-KR" altLang="en-US" sz="1400" dirty="0" smtClean="0"/>
              <a:t>사람들에게 </a:t>
            </a:r>
            <a:r>
              <a:rPr lang="ko-KR" altLang="en-US" sz="1400" dirty="0" err="1" smtClean="0"/>
              <a:t>집은성역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생활과 </a:t>
            </a:r>
            <a:r>
              <a:rPr lang="ko-KR" altLang="en-US" sz="1400" dirty="0" err="1" smtClean="0"/>
              <a:t>퍼스널리티의</a:t>
            </a:r>
            <a:r>
              <a:rPr lang="ko-KR" altLang="en-US" sz="1400" dirty="0" smtClean="0"/>
              <a:t> 주요한 부분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6835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1-4. </a:t>
            </a:r>
            <a:r>
              <a:rPr lang="ko-KR" altLang="en-US" sz="2800" dirty="0" smtClean="0"/>
              <a:t>상점절도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0959" y="170080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상점절도의 특징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① 발생건수가 많고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피해액도 큰 범죄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② 청소년의 </a:t>
            </a:r>
            <a:r>
              <a:rPr lang="en-US" altLang="ko-KR" sz="1400" b="1" dirty="0" smtClean="0"/>
              <a:t>30~40</a:t>
            </a:r>
            <a:r>
              <a:rPr lang="en-US" altLang="ko-KR" sz="1400" b="1" dirty="0"/>
              <a:t>%</a:t>
            </a:r>
            <a:r>
              <a:rPr lang="ko-KR" altLang="en-US" sz="1400" dirty="0" smtClean="0"/>
              <a:t>가 반복해서 상점절도를 범함</a:t>
            </a:r>
            <a:r>
              <a:rPr lang="en-US" altLang="ko-KR" sz="1400" b="1" dirty="0" smtClean="0"/>
              <a:t>(</a:t>
            </a:r>
            <a:r>
              <a:rPr lang="en-US" altLang="ko-KR" sz="1400" b="1" dirty="0" err="1"/>
              <a:t>Krasnovsky</a:t>
            </a:r>
            <a:r>
              <a:rPr lang="en-US" altLang="ko-KR" sz="1400" b="1" dirty="0"/>
              <a:t> &amp; Lane, 1998)</a:t>
            </a: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 smtClean="0"/>
              <a:t>   ③ 범인의 나이가 증가해 성숙하게 되면 감퇴</a:t>
            </a:r>
            <a:r>
              <a:rPr lang="en-US" altLang="ko-KR" sz="1400" b="1" dirty="0"/>
              <a:t>(Osgood et al., 1989)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④ 고용인 절도</a:t>
            </a:r>
            <a:r>
              <a:rPr lang="en-US" altLang="ko-KR" sz="1400" b="1" dirty="0"/>
              <a:t>(</a:t>
            </a:r>
            <a:r>
              <a:rPr lang="ko-KR" altLang="en-US" sz="1400" dirty="0" smtClean="0"/>
              <a:t>종업원 절도</a:t>
            </a:r>
            <a:r>
              <a:rPr lang="en-US" altLang="ko-KR" sz="1400" b="1" dirty="0"/>
              <a:t>) </a:t>
            </a:r>
            <a:r>
              <a:rPr lang="ko-KR" altLang="en-US" sz="1400" dirty="0" smtClean="0"/>
              <a:t>총 손실액이 증가하는 추게</a:t>
            </a:r>
            <a:endParaRPr lang="en-US" altLang="ko-KR" sz="1400" dirty="0" smtClean="0"/>
          </a:p>
          <a:p>
            <a:endParaRPr lang="en-US" altLang="ko-KR" sz="1400" dirty="0" smtClean="0">
              <a:solidFill>
                <a:srgbClr val="FFFF00"/>
              </a:solidFill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상점절도범의 특징</a:t>
            </a: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① 전체적으로는 여성이 남성과 비슷한 비율 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Baumer</a:t>
            </a:r>
            <a:r>
              <a:rPr lang="en-US" altLang="ko-KR" sz="1400" b="1" dirty="0"/>
              <a:t> &amp; Rosenbaum, 1984)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② 성인 상점절도범의 경우에는 여성이 약</a:t>
            </a:r>
            <a:r>
              <a:rPr lang="en-US" altLang="ko-KR" sz="1400" b="1" dirty="0"/>
              <a:t>20% </a:t>
            </a:r>
            <a:r>
              <a:rPr lang="en-US" altLang="ko-KR" sz="1400" b="1" dirty="0" smtClean="0"/>
              <a:t>(</a:t>
            </a:r>
            <a:r>
              <a:rPr lang="en-US" altLang="ko-KR" sz="1400" b="1" dirty="0" err="1"/>
              <a:t>Baumer</a:t>
            </a:r>
            <a:r>
              <a:rPr lang="en-US" altLang="ko-KR" sz="1400" b="1" dirty="0"/>
              <a:t> &amp; Rosenbaum, 1984)</a:t>
            </a: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 smtClean="0"/>
              <a:t>   ③ 생활을 위해 행하는 범죄도 아님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  <a:p>
            <a:r>
              <a:rPr lang="ko-KR" altLang="en-US" sz="1400" dirty="0">
                <a:solidFill>
                  <a:srgbClr val="FFFF00"/>
                </a:solidFill>
              </a:rPr>
              <a:t>상점절도의 동기</a:t>
            </a: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</a:t>
            </a:r>
            <a:r>
              <a:rPr lang="ko-KR" altLang="en-US" sz="1400" dirty="0"/>
              <a:t>① </a:t>
            </a:r>
            <a:r>
              <a:rPr lang="ko-KR" altLang="en-US" sz="1400" dirty="0" err="1"/>
              <a:t>부스터</a:t>
            </a:r>
            <a:r>
              <a:rPr lang="en-US" altLang="ko-KR" sz="1400" dirty="0"/>
              <a:t>(</a:t>
            </a:r>
            <a:r>
              <a:rPr lang="en-US" altLang="ko-KR" sz="1400" b="1" dirty="0"/>
              <a:t>Booster, </a:t>
            </a:r>
            <a:r>
              <a:rPr lang="ko-KR" altLang="en-US" sz="1400" dirty="0"/>
              <a:t>전문적 절도집단</a:t>
            </a:r>
            <a:r>
              <a:rPr lang="en-US" altLang="ko-KR" sz="1400" dirty="0"/>
              <a:t>)</a:t>
            </a:r>
            <a:r>
              <a:rPr lang="ko-KR" altLang="en-US" sz="1400" dirty="0"/>
              <a:t>는 고액의 상품</a:t>
            </a:r>
            <a:r>
              <a:rPr lang="en-US" altLang="ko-KR" sz="1400" b="1" dirty="0"/>
              <a:t>,  </a:t>
            </a:r>
            <a:r>
              <a:rPr lang="ko-KR" altLang="en-US" sz="1400" dirty="0" err="1"/>
              <a:t>스니치</a:t>
            </a:r>
            <a:r>
              <a:rPr lang="en-US" altLang="ko-KR" sz="1400" dirty="0"/>
              <a:t>(snitch , </a:t>
            </a:r>
            <a:r>
              <a:rPr lang="ko-KR" altLang="en-US" sz="1400" dirty="0"/>
              <a:t>비전문적 절도범</a:t>
            </a:r>
            <a:r>
              <a:rPr lang="en-US" altLang="ko-KR" sz="1400" dirty="0"/>
              <a:t>)</a:t>
            </a:r>
            <a:r>
              <a:rPr lang="ko-KR" altLang="en-US" sz="1400" dirty="0"/>
              <a:t>는 자신이 사용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하려고 하는 싼 물건이 대상</a:t>
            </a:r>
          </a:p>
          <a:p>
            <a:pPr marL="18288" indent="0">
              <a:buNone/>
            </a:pPr>
            <a:r>
              <a:rPr lang="ko-KR" altLang="en-US" sz="1400" dirty="0"/>
              <a:t>   ② </a:t>
            </a:r>
            <a:r>
              <a:rPr lang="ko-KR" altLang="en-US" sz="1400" dirty="0" err="1"/>
              <a:t>스니치는</a:t>
            </a:r>
            <a:r>
              <a:rPr lang="ko-KR" altLang="en-US" sz="1400" dirty="0"/>
              <a:t>  </a:t>
            </a:r>
            <a:r>
              <a:rPr lang="ko-KR" altLang="en-US" sz="1400" dirty="0" err="1"/>
              <a:t>경제적이유</a:t>
            </a:r>
            <a:r>
              <a:rPr lang="en-US" altLang="ko-KR" sz="1400" b="1" dirty="0"/>
              <a:t>, </a:t>
            </a:r>
            <a:r>
              <a:rPr lang="ko-KR" altLang="en-US" sz="1400" dirty="0"/>
              <a:t>스트레스</a:t>
            </a:r>
            <a:r>
              <a:rPr lang="en-US" altLang="ko-KR" sz="1400" b="1" dirty="0"/>
              <a:t>, </a:t>
            </a:r>
            <a:r>
              <a:rPr lang="ko-KR" altLang="en-US" sz="1400" dirty="0"/>
              <a:t> 고독</a:t>
            </a:r>
            <a:r>
              <a:rPr lang="en-US" altLang="ko-KR" sz="1400" b="1" dirty="0"/>
              <a:t>,  </a:t>
            </a:r>
            <a:r>
              <a:rPr lang="ko-KR" altLang="en-US" sz="1400" dirty="0"/>
              <a:t>우울증 등의 원인이 대부분</a:t>
            </a: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/>
              <a:t>   ③ 상점절도는 도박이나 알코올중독이라는 것과 유사한 중독 증상을 보임</a:t>
            </a:r>
          </a:p>
          <a:p>
            <a:pPr marL="18288" indent="0">
              <a:buNone/>
            </a:pPr>
            <a:r>
              <a:rPr lang="ko-KR" altLang="en-US" sz="1400" dirty="0"/>
              <a:t>   ④ 동기자체는 사람마다 매우 다양함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221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2. </a:t>
            </a:r>
            <a:r>
              <a:rPr lang="ko-KR" altLang="en-US" sz="2800" dirty="0" smtClean="0"/>
              <a:t>풍기문란 </a:t>
            </a:r>
            <a:r>
              <a:rPr lang="en-US" altLang="ko-KR" sz="2800" dirty="0" smtClean="0"/>
              <a:t>- </a:t>
            </a:r>
            <a:r>
              <a:rPr lang="ko-KR" altLang="en-US" sz="2800" dirty="0" err="1" smtClean="0"/>
              <a:t>성매매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err="1" smtClean="0">
                <a:solidFill>
                  <a:srgbClr val="FFFF00"/>
                </a:solidFill>
              </a:rPr>
              <a:t>성매매는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ko-KR" altLang="en-US" sz="1400" dirty="0"/>
              <a:t>포르노</a:t>
            </a:r>
            <a:r>
              <a:rPr lang="en-US" altLang="ko-KR" sz="1400" b="1" dirty="0"/>
              <a:t>, </a:t>
            </a:r>
            <a:r>
              <a:rPr lang="ko-KR" altLang="en-US" sz="1400" dirty="0"/>
              <a:t>도박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약물남용 등과 같이 공공의 이익과 도덕에 반하는 행위</a:t>
            </a:r>
            <a:r>
              <a:rPr lang="en-US" altLang="ko-KR" sz="1400" b="1" dirty="0"/>
              <a:t> 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혹은 사회질서에 대해 위협함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성매매는</a:t>
            </a:r>
            <a:r>
              <a:rPr lang="ko-KR" altLang="en-US" sz="1400" dirty="0" smtClean="0">
                <a:solidFill>
                  <a:srgbClr val="FFFF00"/>
                </a:solidFill>
              </a:rPr>
              <a:t> 피해자 없는 범죄이며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,  </a:t>
            </a:r>
            <a:r>
              <a:rPr lang="ko-KR" altLang="en-US" sz="1400" dirty="0" smtClean="0">
                <a:solidFill>
                  <a:srgbClr val="FFFF00"/>
                </a:solidFill>
              </a:rPr>
              <a:t>본질적으로는 경제범죄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?</a:t>
            </a:r>
          </a:p>
          <a:p>
            <a:endParaRPr lang="en-US" altLang="ko-KR" sz="1400" b="1" dirty="0">
              <a:solidFill>
                <a:srgbClr val="FFFF00"/>
              </a:solidFill>
            </a:endParaRPr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특징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① 남성 </a:t>
            </a:r>
            <a:r>
              <a:rPr lang="ko-KR" altLang="en-US" sz="1400" dirty="0" err="1" smtClean="0"/>
              <a:t>성매매</a:t>
            </a:r>
            <a:r>
              <a:rPr lang="ko-KR" altLang="en-US" sz="1400" dirty="0" smtClean="0"/>
              <a:t> 사범은 대부분 실형을 징역형 등을 선고 받고 구금되지 않음</a:t>
            </a: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 smtClean="0"/>
              <a:t>  ② 비합법적 </a:t>
            </a:r>
            <a:r>
              <a:rPr lang="ko-KR" altLang="en-US" sz="1400" dirty="0" err="1" smtClean="0"/>
              <a:t>성매매</a:t>
            </a:r>
            <a:r>
              <a:rPr lang="ko-KR" altLang="en-US" sz="1400" dirty="0" smtClean="0"/>
              <a:t> 알선자 및 종사자에 대한 신뢰도 있는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조사는 전무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③ 옥내에서 일하는 </a:t>
            </a:r>
            <a:r>
              <a:rPr lang="ko-KR" altLang="en-US" sz="1400" dirty="0" err="1" smtClean="0"/>
              <a:t>성매도자는</a:t>
            </a:r>
            <a:r>
              <a:rPr lang="ko-KR" altLang="en-US" sz="1400" dirty="0" smtClean="0"/>
              <a:t> 폭력의 피해자일 확률이 높음</a:t>
            </a:r>
            <a:endParaRPr lang="en-US" altLang="ko-KR" sz="14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27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2. </a:t>
            </a:r>
            <a:r>
              <a:rPr lang="ko-KR" altLang="en-US" sz="2800" dirty="0" smtClean="0"/>
              <a:t>풍기문란 </a:t>
            </a:r>
            <a:r>
              <a:rPr lang="en-US" altLang="ko-KR" sz="2800" dirty="0" smtClean="0"/>
              <a:t>- </a:t>
            </a:r>
            <a:r>
              <a:rPr lang="ko-KR" altLang="en-US" sz="2800" dirty="0" err="1" smtClean="0"/>
              <a:t>성매매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err="1" smtClean="0">
                <a:solidFill>
                  <a:srgbClr val="FFFF00"/>
                </a:solidFill>
                <a:latin typeface="+mj-ea"/>
                <a:ea typeface="+mj-ea"/>
              </a:rPr>
              <a:t>성매매의</a:t>
            </a:r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 동기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400" dirty="0" smtClean="0">
                <a:latin typeface="+mj-ea"/>
                <a:ea typeface="+mj-ea"/>
              </a:rPr>
              <a:t>  ① 단순하지만 명쾌한 답은 금전</a:t>
            </a:r>
            <a:endParaRPr lang="ko-KR" altLang="en-US" sz="1400" dirty="0"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dirty="0" smtClean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</a:t>
            </a:r>
            <a:r>
              <a:rPr lang="ko-KR" altLang="en-US" sz="1400" dirty="0" smtClean="0">
                <a:latin typeface="+mj-ea"/>
                <a:ea typeface="+mj-ea"/>
              </a:rPr>
              <a:t>②</a:t>
            </a:r>
            <a:r>
              <a:rPr lang="ko-KR" altLang="en-US" sz="1400" dirty="0" err="1" smtClean="0">
                <a:latin typeface="+mj-ea"/>
                <a:ea typeface="+mj-ea"/>
              </a:rPr>
              <a:t>프로이드적관점</a:t>
            </a:r>
            <a:endParaRPr lang="en-US" altLang="ko-KR" sz="1400" b="1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b="1" dirty="0" smtClean="0">
                <a:latin typeface="+mj-ea"/>
                <a:ea typeface="+mj-ea"/>
              </a:rPr>
              <a:t>     - </a:t>
            </a:r>
            <a:r>
              <a:rPr lang="ko-KR" altLang="en-US" sz="1400" dirty="0" smtClean="0">
                <a:latin typeface="+mj-ea"/>
                <a:ea typeface="+mj-ea"/>
              </a:rPr>
              <a:t>개인의 정신병리학적 문제</a:t>
            </a:r>
            <a:endParaRPr lang="en-US" altLang="ko-KR" sz="1400" dirty="0" smtClean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    - </a:t>
            </a:r>
            <a:r>
              <a:rPr lang="ko-KR" altLang="en-US" sz="1400" dirty="0" err="1" smtClean="0">
                <a:latin typeface="+mj-ea"/>
                <a:ea typeface="+mj-ea"/>
              </a:rPr>
              <a:t>성매매</a:t>
            </a:r>
            <a:r>
              <a:rPr lang="ko-KR" altLang="en-US" sz="1400" dirty="0" smtClean="0">
                <a:latin typeface="+mj-ea"/>
                <a:ea typeface="+mj-ea"/>
              </a:rPr>
              <a:t> 여성의 </a:t>
            </a:r>
            <a:r>
              <a:rPr lang="en-US" altLang="ko-KR" sz="1400" dirty="0" smtClean="0">
                <a:latin typeface="+mj-ea"/>
                <a:ea typeface="+mj-ea"/>
              </a:rPr>
              <a:t>1/2 </a:t>
            </a:r>
            <a:r>
              <a:rPr lang="ko-KR" altLang="en-US" sz="1400" dirty="0" smtClean="0">
                <a:latin typeface="+mj-ea"/>
                <a:ea typeface="+mj-ea"/>
              </a:rPr>
              <a:t>에서 </a:t>
            </a:r>
            <a:r>
              <a:rPr lang="ko-KR" altLang="en-US" sz="1400" dirty="0" err="1" smtClean="0">
                <a:latin typeface="+mj-ea"/>
                <a:ea typeface="+mj-ea"/>
              </a:rPr>
              <a:t>부친이부재한</a:t>
            </a:r>
            <a:r>
              <a:rPr lang="ko-KR" altLang="en-US" sz="1400" dirty="0" smtClean="0">
                <a:latin typeface="+mj-ea"/>
                <a:ea typeface="+mj-ea"/>
              </a:rPr>
              <a:t> 현상</a:t>
            </a:r>
            <a:endParaRPr lang="ko-KR" altLang="en-US" sz="1400" dirty="0"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dirty="0" smtClean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</a:t>
            </a:r>
            <a:r>
              <a:rPr lang="ko-KR" altLang="en-US" sz="1400" dirty="0" smtClean="0">
                <a:latin typeface="+mj-ea"/>
                <a:ea typeface="+mj-ea"/>
              </a:rPr>
              <a:t>③</a:t>
            </a:r>
            <a:r>
              <a:rPr lang="en-US" altLang="ko-KR" sz="1400" b="1" dirty="0" smtClean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모방학습</a:t>
            </a:r>
            <a:r>
              <a:rPr lang="en-US" altLang="ko-KR" sz="1400" b="1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모델링</a:t>
            </a:r>
            <a:r>
              <a:rPr lang="en-US" altLang="ko-KR" sz="1400" b="1" dirty="0">
                <a:latin typeface="+mj-ea"/>
                <a:ea typeface="+mj-ea"/>
              </a:rPr>
              <a:t>, </a:t>
            </a:r>
            <a:r>
              <a:rPr lang="ko-KR" altLang="en-US" sz="1400" dirty="0" smtClean="0">
                <a:latin typeface="+mj-ea"/>
                <a:ea typeface="+mj-ea"/>
              </a:rPr>
              <a:t>기회제공의 차별화가 주요 변수</a:t>
            </a:r>
            <a:endParaRPr lang="en-US" altLang="ko-KR" sz="1400" dirty="0" smtClean="0">
              <a:latin typeface="+mj-ea"/>
              <a:ea typeface="+mj-ea"/>
            </a:endParaRPr>
          </a:p>
          <a:p>
            <a:pPr marL="18288" indent="0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400" dirty="0" smtClean="0">
                <a:latin typeface="+mj-ea"/>
                <a:ea typeface="+mj-ea"/>
              </a:rPr>
              <a:t>  ④ </a:t>
            </a:r>
            <a:r>
              <a:rPr lang="ko-KR" altLang="en-US" sz="1400" dirty="0" err="1" smtClean="0">
                <a:latin typeface="+mj-ea"/>
                <a:ea typeface="+mj-ea"/>
              </a:rPr>
              <a:t>성매매의지속</a:t>
            </a:r>
            <a:endParaRPr lang="ko-KR" altLang="en-US" sz="14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400" b="1" dirty="0" smtClean="0">
                <a:latin typeface="+mj-ea"/>
                <a:ea typeface="+mj-ea"/>
              </a:rPr>
              <a:t>    </a:t>
            </a:r>
            <a:r>
              <a:rPr lang="en-US" altLang="ko-KR" sz="1400" b="1" dirty="0" smtClean="0">
                <a:latin typeface="+mj-ea"/>
                <a:ea typeface="+mj-ea"/>
              </a:rPr>
              <a:t>- </a:t>
            </a:r>
            <a:r>
              <a:rPr lang="ko-KR" altLang="en-US" sz="1400" b="1" dirty="0" smtClean="0">
                <a:latin typeface="+mj-ea"/>
                <a:ea typeface="+mj-ea"/>
              </a:rPr>
              <a:t>‘</a:t>
            </a:r>
            <a:r>
              <a:rPr lang="ko-KR" altLang="en-US" sz="1400" dirty="0" smtClean="0">
                <a:latin typeface="+mj-ea"/>
                <a:ea typeface="+mj-ea"/>
              </a:rPr>
              <a:t>좋은 돈벌이</a:t>
            </a:r>
            <a:r>
              <a:rPr lang="ko-KR" altLang="en-US" sz="1400" b="1" dirty="0">
                <a:latin typeface="+mj-ea"/>
                <a:ea typeface="+mj-ea"/>
              </a:rPr>
              <a:t>’</a:t>
            </a:r>
            <a:r>
              <a:rPr lang="en-US" altLang="ko-KR" sz="1400" b="1" dirty="0">
                <a:latin typeface="+mj-ea"/>
                <a:ea typeface="+mj-ea"/>
              </a:rPr>
              <a:t>, </a:t>
            </a:r>
            <a:r>
              <a:rPr lang="en-US" altLang="ko-KR" sz="1400" b="1" dirty="0" smtClean="0">
                <a:latin typeface="+mj-ea"/>
                <a:ea typeface="+mj-ea"/>
              </a:rPr>
              <a:t> but  </a:t>
            </a:r>
            <a:r>
              <a:rPr lang="ko-KR" altLang="en-US" sz="1400" dirty="0" smtClean="0">
                <a:latin typeface="+mj-ea"/>
                <a:ea typeface="+mj-ea"/>
              </a:rPr>
              <a:t>신체적 상처</a:t>
            </a:r>
            <a:r>
              <a:rPr lang="en-US" altLang="ko-KR" sz="1400" b="1" dirty="0" smtClean="0">
                <a:latin typeface="+mj-ea"/>
                <a:ea typeface="+mj-ea"/>
              </a:rPr>
              <a:t>,  </a:t>
            </a:r>
            <a:r>
              <a:rPr lang="ko-KR" altLang="en-US" sz="1400" dirty="0" smtClean="0">
                <a:latin typeface="+mj-ea"/>
                <a:ea typeface="+mj-ea"/>
              </a:rPr>
              <a:t>성병 등 정신적 문제</a:t>
            </a:r>
            <a:r>
              <a:rPr lang="en-US" altLang="ko-KR" sz="1400" b="1" dirty="0" smtClean="0">
                <a:latin typeface="+mj-ea"/>
                <a:ea typeface="+mj-ea"/>
              </a:rPr>
              <a:t>, </a:t>
            </a:r>
            <a:r>
              <a:rPr lang="ko-KR" altLang="en-US" sz="1400" dirty="0" smtClean="0">
                <a:latin typeface="+mj-ea"/>
                <a:ea typeface="+mj-ea"/>
              </a:rPr>
              <a:t>낮은 자존심</a:t>
            </a:r>
            <a:endParaRPr lang="en-US" altLang="ko-KR" sz="1400" b="1" dirty="0" smtClean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8853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화이트칼라 범죄와 직업범죄 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4" y="908720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개념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b="1" dirty="0" smtClean="0">
                <a:solidFill>
                  <a:srgbClr val="FFFF00"/>
                </a:solidFill>
                <a:latin typeface="+mj-ea"/>
                <a:ea typeface="+mj-ea"/>
              </a:rPr>
              <a:t>  </a:t>
            </a:r>
            <a:r>
              <a:rPr lang="ko-KR" altLang="en-US" sz="1400" dirty="0" smtClean="0"/>
              <a:t>① </a:t>
            </a:r>
            <a:r>
              <a:rPr lang="en-US" altLang="ko-KR" sz="1400" b="1" dirty="0" smtClean="0"/>
              <a:t>Sutherland</a:t>
            </a:r>
            <a:r>
              <a:rPr lang="ko-KR" altLang="en-US" sz="1400" dirty="0" smtClean="0"/>
              <a:t>가 화이트칼라 범죄라는 용어를 처음으로 사용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존경 받는 높은 지위에 있는 자가 업무 중에 수행하는 범죄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직업에 있어서 이중기준</a:t>
            </a:r>
            <a:r>
              <a:rPr lang="en-US" altLang="ko-KR" sz="1400" b="1" dirty="0"/>
              <a:t>(double standard</a:t>
            </a:r>
            <a:r>
              <a:rPr lang="en-US" altLang="ko-KR" sz="1400" b="1" dirty="0" smtClean="0"/>
              <a:t>) </a:t>
            </a:r>
            <a:r>
              <a:rPr lang="ko-KR" altLang="en-US" sz="1400" dirty="0" smtClean="0"/>
              <a:t>현상을 규명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② </a:t>
            </a:r>
            <a:r>
              <a:rPr lang="en-US" altLang="ko-KR" sz="1400" b="1" dirty="0" err="1" smtClean="0"/>
              <a:t>Clinard</a:t>
            </a:r>
            <a:r>
              <a:rPr lang="en-US" altLang="ko-KR" sz="1400" b="1" dirty="0" smtClean="0"/>
              <a:t> </a:t>
            </a:r>
            <a:r>
              <a:rPr lang="en-US" altLang="ko-KR" sz="1400" b="1" dirty="0"/>
              <a:t>&amp; </a:t>
            </a:r>
            <a:r>
              <a:rPr lang="en-US" altLang="ko-KR" sz="1400" b="1" dirty="0" err="1"/>
              <a:t>Quinney</a:t>
            </a:r>
            <a:r>
              <a:rPr lang="ko-KR" altLang="en-US" sz="1400" dirty="0" smtClean="0"/>
              <a:t>의 정의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자신의 개인적 이익을 위한 직업범죄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사원을 개입시켜 기업이 행하는 기업범죄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③ </a:t>
            </a:r>
            <a:r>
              <a:rPr lang="en-US" altLang="ko-KR" sz="1400" b="1" dirty="0" smtClean="0"/>
              <a:t>Green</a:t>
            </a:r>
            <a:r>
              <a:rPr lang="ko-KR" altLang="en-US" sz="1400" dirty="0"/>
              <a:t>의정의</a:t>
            </a:r>
            <a:endParaRPr lang="en-US" altLang="ko-KR" sz="14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222111"/>
              </p:ext>
            </p:extLst>
          </p:nvPr>
        </p:nvGraphicFramePr>
        <p:xfrm>
          <a:off x="971600" y="4581128"/>
          <a:ext cx="7560840" cy="165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1531"/>
                <a:gridCol w="612930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조직적 범죄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기업이나 기관에 의한 위법행위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전문직 범죄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업무 중에 범죄의 기회가 있어서 행하는 위법행위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정부 공무원에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의한 범죄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정부 공무원에 의한 위법행위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개인적 범죄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기업이나 조직에 소속한 개인이</a:t>
                      </a:r>
                      <a:r>
                        <a:rPr lang="en-US" altLang="ko-KR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스스로의 이익이나 금전적 이들의 위해 행하는 위법행위	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화이트칼라 범죄와 직업범죄 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4" y="908720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화이트칼라 범죄로서의 기업범죄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b="1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FFFF00"/>
                </a:solidFill>
                <a:latin typeface="+mj-ea"/>
                <a:ea typeface="+mj-ea"/>
              </a:rPr>
              <a:t>   </a:t>
            </a:r>
            <a:r>
              <a:rPr lang="ko-KR" altLang="en-US" sz="1400" dirty="0" smtClean="0"/>
              <a:t>① 가격조작에서 인체에 해를 미치는 상품을 회수하지 않는 것 까지 다양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      </a:t>
            </a:r>
            <a:r>
              <a:rPr lang="ko-KR" altLang="en-US" sz="1400" dirty="0" smtClean="0"/>
              <a:t>② </a:t>
            </a:r>
            <a:r>
              <a:rPr lang="en-US" altLang="ko-KR" sz="1400" b="1" dirty="0" smtClean="0"/>
              <a:t>Coleman </a:t>
            </a:r>
            <a:r>
              <a:rPr lang="en-US" altLang="ko-KR" sz="1400" b="1" dirty="0"/>
              <a:t>: </a:t>
            </a:r>
            <a:r>
              <a:rPr lang="ko-KR" altLang="en-US" sz="1400" dirty="0"/>
              <a:t>사기</a:t>
            </a:r>
            <a:r>
              <a:rPr lang="en-US" altLang="ko-KR" sz="1400" dirty="0"/>
              <a:t>․</a:t>
            </a:r>
            <a:r>
              <a:rPr lang="ko-KR" altLang="en-US" sz="1400" dirty="0"/>
              <a:t>허위행위</a:t>
            </a:r>
            <a:r>
              <a:rPr lang="en-US" altLang="ko-KR" sz="1400" b="1" dirty="0"/>
              <a:t>, </a:t>
            </a:r>
            <a:r>
              <a:rPr lang="ko-KR" altLang="en-US" sz="1400" dirty="0"/>
              <a:t>시장조작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시민의 자유침해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폭력적 화이트칼라범죄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③ 경영자는 회사의 최대 이익을 위해 부정행위나 기만도 허용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④ 중화전략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인과관계의 왜곡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소비자에게 책임전가</a:t>
            </a:r>
            <a:endParaRPr lang="en-US" altLang="ko-KR" sz="14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074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방화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4" y="908720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방화의 개념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  <a:latin typeface="+mj-ea"/>
                <a:ea typeface="+mj-ea"/>
              </a:rPr>
              <a:t>  - </a:t>
            </a:r>
            <a:r>
              <a:rPr lang="ko-KR" altLang="en-US" sz="1400" dirty="0" smtClean="0"/>
              <a:t>착취의도의 유무에 관계 없이 주거 건축물</a:t>
            </a:r>
            <a:r>
              <a:rPr lang="en-US" altLang="ko-KR" sz="1400" b="1" dirty="0"/>
              <a:t>, </a:t>
            </a:r>
            <a:r>
              <a:rPr lang="ko-KR" altLang="en-US" sz="1400" dirty="0"/>
              <a:t>가옥</a:t>
            </a:r>
            <a:r>
              <a:rPr lang="en-US" altLang="ko-KR" sz="1400" b="1" dirty="0"/>
              <a:t>, </a:t>
            </a:r>
            <a:r>
              <a:rPr lang="ko-KR" altLang="en-US" sz="1400" dirty="0"/>
              <a:t>공공건축물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자동차 혹은 비행기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그 외  개인의 소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유물을 연소시키는 것을 목적으로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 고의 혹은 악의로 불을 붙이는 행위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발생 추이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 smtClean="0">
                <a:solidFill>
                  <a:srgbClr val="FFFF00"/>
                </a:solidFill>
                <a:latin typeface="+mj-ea"/>
                <a:ea typeface="+mj-ea"/>
              </a:rPr>
              <a:t>   </a:t>
            </a:r>
            <a:r>
              <a:rPr lang="ko-KR" altLang="en-US" sz="1400" dirty="0" smtClean="0"/>
              <a:t>① 전체 화재사건의 약</a:t>
            </a:r>
            <a:r>
              <a:rPr lang="en-US" altLang="ko-KR" sz="1400" b="1" dirty="0"/>
              <a:t>14%</a:t>
            </a:r>
            <a:r>
              <a:rPr lang="ko-KR" altLang="en-US" sz="1400" dirty="0" smtClean="0"/>
              <a:t>가 방화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② 방화의 </a:t>
            </a:r>
            <a:r>
              <a:rPr lang="en-US" altLang="ko-KR" sz="1400" b="1" dirty="0" smtClean="0"/>
              <a:t>1/2</a:t>
            </a:r>
            <a:r>
              <a:rPr lang="ko-KR" altLang="en-US" sz="1400" dirty="0" smtClean="0"/>
              <a:t>이 건물</a:t>
            </a:r>
            <a:r>
              <a:rPr lang="en-US" altLang="ko-KR" sz="1400" b="1" dirty="0"/>
              <a:t>(</a:t>
            </a:r>
            <a:r>
              <a:rPr lang="ko-KR" altLang="en-US" sz="1400" dirty="0" smtClean="0"/>
              <a:t>대부분이 주거</a:t>
            </a:r>
            <a:r>
              <a:rPr lang="en-US" altLang="ko-KR" sz="1400" b="1" dirty="0"/>
              <a:t>), </a:t>
            </a:r>
            <a:r>
              <a:rPr lang="en-US" altLang="ko-KR" sz="1400" b="1" dirty="0" smtClean="0"/>
              <a:t> 33</a:t>
            </a:r>
            <a:r>
              <a:rPr lang="en-US" altLang="ko-KR" sz="1400" b="1" dirty="0"/>
              <a:t>%</a:t>
            </a:r>
            <a:r>
              <a:rPr lang="ko-KR" altLang="en-US" sz="1400" dirty="0" smtClean="0"/>
              <a:t>가 자동차가 대상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ko-KR" altLang="en-US" sz="1400" dirty="0" smtClean="0"/>
              <a:t>    ③ 방화범 </a:t>
            </a:r>
            <a:r>
              <a:rPr lang="ko-KR" altLang="en-US" sz="1400" dirty="0" err="1" smtClean="0"/>
              <a:t>검거율은</a:t>
            </a:r>
            <a:r>
              <a:rPr lang="ko-KR" altLang="en-US" sz="1400" dirty="0" smtClean="0"/>
              <a:t> </a:t>
            </a:r>
            <a:r>
              <a:rPr lang="en-US" altLang="ko-KR" sz="1400" b="1" dirty="0" smtClean="0"/>
              <a:t>17% </a:t>
            </a:r>
            <a:r>
              <a:rPr lang="ko-KR" altLang="en-US" sz="1400" dirty="0" smtClean="0"/>
              <a:t>내외 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④ 방화범의 다수가 젊은 남성</a:t>
            </a:r>
            <a:r>
              <a:rPr lang="en-US" altLang="ko-KR" sz="1400" b="1" dirty="0"/>
              <a:t>(75~85%</a:t>
            </a:r>
            <a:r>
              <a:rPr lang="ko-KR" altLang="en-US" sz="1400" dirty="0" smtClean="0"/>
              <a:t>가 남성</a:t>
            </a:r>
            <a:r>
              <a:rPr lang="en-US" altLang="ko-KR" sz="1400" b="1" dirty="0"/>
              <a:t>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⑤ </a:t>
            </a:r>
            <a:r>
              <a:rPr lang="en-US" altLang="ko-KR" sz="1400" b="1" dirty="0" smtClean="0"/>
              <a:t>18</a:t>
            </a:r>
            <a:r>
              <a:rPr lang="ko-KR" altLang="en-US" sz="1400" dirty="0" smtClean="0"/>
              <a:t>세 미만이 </a:t>
            </a:r>
            <a:r>
              <a:rPr lang="en-US" altLang="ko-KR" sz="1400" b="1" dirty="0" smtClean="0"/>
              <a:t>1/2,  2/3</a:t>
            </a:r>
            <a:r>
              <a:rPr lang="ko-KR" altLang="en-US" sz="1400" dirty="0" smtClean="0"/>
              <a:t>가 </a:t>
            </a:r>
            <a:r>
              <a:rPr lang="en-US" altLang="ko-KR" sz="1400" b="1" dirty="0" smtClean="0"/>
              <a:t>25</a:t>
            </a:r>
            <a:r>
              <a:rPr lang="ko-KR" altLang="en-US" sz="1400" dirty="0" smtClean="0"/>
              <a:t>세 미만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128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방화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10122" y="1412776"/>
            <a:ext cx="8202555" cy="4968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방화의 동기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lang="ko-KR" altLang="en-US" sz="1400" dirty="0" smtClean="0"/>
              <a:t>①</a:t>
            </a:r>
            <a:r>
              <a:rPr lang="ko-KR" altLang="en-US" sz="1400" dirty="0"/>
              <a:t>보복</a:t>
            </a:r>
            <a:r>
              <a:rPr lang="en-US" altLang="ko-KR" sz="1400" dirty="0"/>
              <a:t>․</a:t>
            </a:r>
            <a:r>
              <a:rPr lang="ko-KR" altLang="en-US" sz="1400" dirty="0"/>
              <a:t>원한</a:t>
            </a:r>
            <a:r>
              <a:rPr lang="en-US" altLang="ko-KR" sz="1400" dirty="0"/>
              <a:t>․</a:t>
            </a:r>
            <a:r>
              <a:rPr lang="ko-KR" altLang="en-US" sz="1400" dirty="0"/>
              <a:t>질투</a:t>
            </a:r>
          </a:p>
          <a:p>
            <a:pPr marL="18288" indent="0">
              <a:buNone/>
            </a:pPr>
            <a:r>
              <a:rPr lang="ko-KR" altLang="en-US" sz="1400" dirty="0" smtClean="0"/>
              <a:t>     →애인의 거절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이웃과 불화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직장에 환멸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사기 피해자 등으로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알코올과 </a:t>
            </a:r>
            <a:r>
              <a:rPr lang="ko-KR" altLang="en-US" sz="1400" dirty="0" err="1" smtClean="0"/>
              <a:t>약물의영향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②</a:t>
            </a:r>
            <a:r>
              <a:rPr lang="ko-KR" altLang="en-US" sz="1400" dirty="0" err="1"/>
              <a:t>반달리즘</a:t>
            </a:r>
            <a:r>
              <a:rPr lang="en-US" altLang="ko-KR" sz="1400" dirty="0"/>
              <a:t>․</a:t>
            </a:r>
            <a:r>
              <a:rPr lang="ko-KR" altLang="en-US" sz="1400" dirty="0" smtClean="0"/>
              <a:t>고의적 기물 파괴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권위에 도전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청소년에 의한 방화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③</a:t>
            </a:r>
            <a:r>
              <a:rPr lang="ko-KR" altLang="en-US" sz="1400" dirty="0"/>
              <a:t>범죄은닉</a:t>
            </a:r>
            <a:r>
              <a:rPr lang="en-US" altLang="ko-KR" sz="1400" dirty="0"/>
              <a:t>․</a:t>
            </a:r>
            <a:r>
              <a:rPr lang="ko-KR" altLang="en-US" sz="1400" dirty="0" smtClean="0"/>
              <a:t>주의확산 책략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침입절도 및 살인사건 등의 증거훼손과 범죄목적의  왜곡을 위해 방화</a:t>
            </a:r>
            <a:endParaRPr lang="ko-KR" altLang="en-US" sz="1400" dirty="0"/>
          </a:p>
          <a:p>
            <a:endParaRPr lang="en-US" altLang="ko-KR" sz="1400" dirty="0" smtClean="0"/>
          </a:p>
          <a:p>
            <a:pPr marL="18288" indent="0">
              <a:buNone/>
            </a:pPr>
            <a:r>
              <a:rPr lang="ko-KR" altLang="en-US" sz="1400" dirty="0" smtClean="0"/>
              <a:t>   ④ 특정 이익 목적</a:t>
            </a:r>
            <a:r>
              <a:rPr lang="en-US" altLang="ko-KR" sz="1400" dirty="0"/>
              <a:t>․</a:t>
            </a:r>
            <a:r>
              <a:rPr lang="ko-KR" altLang="en-US" sz="1400" dirty="0"/>
              <a:t>보험금사기</a:t>
            </a:r>
          </a:p>
          <a:p>
            <a:pPr marL="18288" indent="0">
              <a:buNone/>
            </a:pPr>
            <a:r>
              <a:rPr lang="ko-KR" altLang="en-US" sz="1400" dirty="0" smtClean="0"/>
              <a:t>     → 이익은 매우 크고 붙잡힐 확률은 낮음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⑤ 협박</a:t>
            </a:r>
            <a:r>
              <a:rPr lang="en-US" altLang="ko-KR" sz="1400" dirty="0"/>
              <a:t>․</a:t>
            </a:r>
            <a:r>
              <a:rPr lang="ko-KR" altLang="en-US" sz="1400" dirty="0"/>
              <a:t>공갈</a:t>
            </a:r>
            <a:r>
              <a:rPr lang="en-US" altLang="ko-KR" sz="1400" dirty="0"/>
              <a:t>․</a:t>
            </a:r>
            <a:r>
              <a:rPr lang="ko-KR" altLang="en-US" sz="1400" dirty="0"/>
              <a:t>테러</a:t>
            </a:r>
            <a:r>
              <a:rPr lang="en-US" altLang="ko-KR" sz="1400" dirty="0"/>
              <a:t>․</a:t>
            </a:r>
            <a:r>
              <a:rPr lang="ko-KR" altLang="en-US" sz="1400" dirty="0"/>
              <a:t>파괴공작</a:t>
            </a:r>
          </a:p>
          <a:p>
            <a:pPr marL="18288" indent="0">
              <a:buNone/>
            </a:pPr>
            <a:r>
              <a:rPr lang="ko-KR" altLang="en-US" sz="1400" dirty="0" smtClean="0"/>
              <a:t>    → 파업 중인 노동자나 경영자를 위협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급진적 시민단체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⑥ 방화벽 및 그 외의 심리적 동기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→ 저항하기 어려운 충동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불길에 사로잡힌 것 같은 매력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→ 방화 전 높은 긴장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방화 후 격렬한 내적 기쁨과 해방감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493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방화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10122" y="1412776"/>
            <a:ext cx="8202555" cy="4968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상습 </a:t>
            </a:r>
            <a:r>
              <a:rPr lang="ko-KR" altLang="en-US" sz="1400" dirty="0" err="1" smtClean="0">
                <a:solidFill>
                  <a:srgbClr val="FFFF00"/>
                </a:solidFill>
                <a:latin typeface="+mj-ea"/>
                <a:ea typeface="+mj-ea"/>
              </a:rPr>
              <a:t>방화범좌</a:t>
            </a:r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 연쇄 방화범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 smtClean="0">
                <a:solidFill>
                  <a:srgbClr val="FFFF00"/>
                </a:solidFill>
                <a:latin typeface="+mj-ea"/>
                <a:ea typeface="+mj-ea"/>
              </a:rPr>
              <a:t>  </a:t>
            </a:r>
            <a:r>
              <a:rPr lang="ko-KR" altLang="en-US" sz="1400" dirty="0" smtClean="0"/>
              <a:t>① </a:t>
            </a:r>
            <a:r>
              <a:rPr lang="en-US" altLang="ko-KR" sz="1400" b="1" dirty="0" smtClean="0"/>
              <a:t>3</a:t>
            </a:r>
            <a:r>
              <a:rPr lang="ko-KR" altLang="en-US" sz="1400" dirty="0" smtClean="0"/>
              <a:t>건 이상의 다른 방화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간격은 수일에서 수년간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② 특히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대량 방화범은 상습 방화범 중 가장 위험</a:t>
            </a:r>
            <a:r>
              <a:rPr lang="ko-KR" altLang="en-US" sz="1400" b="1" dirty="0" smtClean="0"/>
              <a:t>함 </a:t>
            </a:r>
            <a:r>
              <a:rPr lang="en-US" altLang="ko-KR" sz="1400" b="1" dirty="0" smtClean="0"/>
              <a:t>-  </a:t>
            </a:r>
            <a:r>
              <a:rPr lang="ko-KR" altLang="en-US" sz="1400" dirty="0"/>
              <a:t>보복</a:t>
            </a:r>
            <a:r>
              <a:rPr lang="en-US" altLang="ko-KR" sz="1400" b="1" dirty="0"/>
              <a:t>, </a:t>
            </a:r>
            <a:r>
              <a:rPr lang="ko-KR" altLang="en-US" sz="1400" dirty="0"/>
              <a:t>흥분</a:t>
            </a:r>
            <a:r>
              <a:rPr lang="en-US" altLang="ko-KR" sz="1400" b="1" dirty="0"/>
              <a:t>, </a:t>
            </a:r>
            <a:r>
              <a:rPr lang="ko-KR" altLang="en-US" sz="1400" dirty="0"/>
              <a:t>정치</a:t>
            </a:r>
            <a:r>
              <a:rPr lang="en-US" altLang="ko-KR" sz="1400" dirty="0"/>
              <a:t>․</a:t>
            </a:r>
            <a:r>
              <a:rPr lang="ko-KR" altLang="en-US" sz="1400" dirty="0" smtClean="0"/>
              <a:t>종교적 이유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연쇄방화범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400" dirty="0" smtClean="0"/>
              <a:t>   ① </a:t>
            </a:r>
            <a:r>
              <a:rPr lang="ko-KR" altLang="en-US" sz="1400" dirty="0" err="1" smtClean="0"/>
              <a:t>어린시절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부터</a:t>
            </a:r>
            <a:r>
              <a:rPr lang="ko-KR" altLang="en-US" sz="1400" dirty="0" smtClean="0"/>
              <a:t> 방화를 시작한 성인 방화범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자기주장 결함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낮은 대인관계 기술</a:t>
            </a:r>
            <a:r>
              <a:rPr lang="en-US" altLang="ko-KR" sz="1400" b="1" dirty="0" smtClean="0"/>
              <a:t>, </a:t>
            </a:r>
            <a:r>
              <a:rPr lang="ko-KR" altLang="en-US" sz="1400" dirty="0"/>
              <a:t>무직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우울함과 무력감</a:t>
            </a:r>
            <a:r>
              <a:rPr lang="en-US" altLang="ko-KR" sz="1400" b="1" dirty="0"/>
              <a:t>(Murphy &amp; Glare, 1996)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사회적으로 풍족하지 않고</a:t>
            </a:r>
            <a:r>
              <a:rPr lang="en-US" altLang="ko-KR" sz="1400" b="1" dirty="0"/>
              <a:t>(</a:t>
            </a:r>
            <a:r>
              <a:rPr lang="en-US" altLang="ko-KR" sz="1400" b="1" dirty="0" smtClean="0"/>
              <a:t>Jackson </a:t>
            </a:r>
            <a:r>
              <a:rPr lang="en-US" altLang="ko-KR" sz="1400" b="1" dirty="0"/>
              <a:t>et al., 1987), 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붕괴한 가정환경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Fritzon</a:t>
            </a:r>
            <a:r>
              <a:rPr lang="en-US" altLang="ko-KR" sz="1400" b="1" dirty="0"/>
              <a:t>, 2000)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신체적</a:t>
            </a:r>
            <a:r>
              <a:rPr lang="en-US" altLang="ko-KR" sz="1400" b="1" dirty="0"/>
              <a:t>, </a:t>
            </a:r>
            <a:r>
              <a:rPr lang="ko-KR" altLang="en-US" sz="1400" dirty="0"/>
              <a:t>정신적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심리적 장해가 몇 개 존재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Koson</a:t>
            </a:r>
            <a:r>
              <a:rPr lang="en-US" altLang="ko-KR" sz="1400" b="1" dirty="0"/>
              <a:t> &amp; </a:t>
            </a:r>
            <a:r>
              <a:rPr lang="en-US" altLang="ko-KR" sz="1400" b="1" dirty="0" err="1"/>
              <a:t>Dvoskin</a:t>
            </a:r>
            <a:r>
              <a:rPr lang="en-US" altLang="ko-KR" sz="1400" b="1" dirty="0"/>
              <a:t>, 1982)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우울한 상태로 심각한 자살 경향</a:t>
            </a:r>
            <a:r>
              <a:rPr lang="en-US" altLang="ko-KR" sz="1400" b="1" dirty="0"/>
              <a:t>(Jackson et al., 1987)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부적응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빈번한 실패 경험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수동적 성격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사회적인 고립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 smtClean="0"/>
              <a:t>  ※</a:t>
            </a:r>
            <a:r>
              <a:rPr lang="ko-KR" altLang="en-US" sz="1400" dirty="0" smtClean="0"/>
              <a:t>자신의 인생을 통제하고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사회적 인지도를 얻기 위한 시도로 동기부여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화재현장에 남아 경보장치를 울려서</a:t>
            </a:r>
            <a:r>
              <a:rPr lang="en-US" altLang="ko-KR" sz="1400" b="1" dirty="0" smtClean="0"/>
              <a:t>  </a:t>
            </a:r>
            <a:r>
              <a:rPr lang="ko-KR" altLang="en-US" sz="1400" dirty="0" smtClean="0"/>
              <a:t>소화활동 과정에 참여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인명을 구조하는 영웅적 행위에 가담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 → 상습 방화범은 단독으로 비밀리에 범행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9820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방화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10121" y="1988840"/>
            <a:ext cx="8202555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ko-KR" altLang="en-US" sz="1400" dirty="0" smtClean="0"/>
              <a:t> ② 상습 방화범은 왜 방화를 상습적으로 범하는가</a:t>
            </a:r>
            <a:r>
              <a:rPr lang="en-US" altLang="ko-KR" sz="1400" b="1" dirty="0"/>
              <a:t>? </a:t>
            </a:r>
            <a:endParaRPr lang="en-US" altLang="ko-KR" sz="1400" b="1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→ 불에 </a:t>
            </a:r>
            <a:r>
              <a:rPr lang="ko-KR" altLang="en-US" sz="1400" dirty="0" err="1" smtClean="0"/>
              <a:t>매력을느끼고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불놀이를 하는 것은 정상적인 발달과정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→ </a:t>
            </a:r>
            <a:r>
              <a:rPr lang="en-US" altLang="ko-KR" sz="1400" b="1" dirty="0" smtClean="0"/>
              <a:t>7</a:t>
            </a:r>
            <a:r>
              <a:rPr lang="ko-KR" altLang="en-US" sz="1400" dirty="0" smtClean="0"/>
              <a:t>세 전후로 어른들의 위험성 경고에 따라 감소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→ </a:t>
            </a:r>
            <a:r>
              <a:rPr lang="en-US" altLang="ko-KR" sz="1400" b="1" dirty="0" smtClean="0"/>
              <a:t>but,  </a:t>
            </a:r>
            <a:r>
              <a:rPr lang="ko-KR" altLang="en-US" sz="1400" dirty="0" smtClean="0"/>
              <a:t>부정적 부모관계</a:t>
            </a:r>
            <a:r>
              <a:rPr lang="en-US" altLang="ko-KR" sz="1400" b="1" dirty="0"/>
              <a:t>, </a:t>
            </a:r>
            <a:r>
              <a:rPr lang="ko-KR" altLang="en-US" sz="1400" dirty="0"/>
              <a:t>신체적</a:t>
            </a:r>
            <a:r>
              <a:rPr lang="en-US" altLang="ko-KR" sz="1400" dirty="0"/>
              <a:t>․</a:t>
            </a:r>
            <a:r>
              <a:rPr lang="ko-KR" altLang="en-US" sz="1400" dirty="0" smtClean="0"/>
              <a:t>정서적 학대 피해자는 예외</a:t>
            </a:r>
            <a:r>
              <a:rPr lang="en-US" altLang="ko-KR" sz="1400" b="1" dirty="0" smtClean="0"/>
              <a:t>(</a:t>
            </a:r>
            <a:r>
              <a:rPr lang="en-US" altLang="ko-KR" sz="1400" b="1" dirty="0"/>
              <a:t>Jackson et al., 1987</a:t>
            </a:r>
            <a:r>
              <a:rPr lang="en-US" altLang="ko-KR" sz="1400" b="1" dirty="0" smtClean="0"/>
              <a:t>)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 smtClean="0"/>
              <a:t>   → 유아기에</a:t>
            </a:r>
            <a:r>
              <a:rPr lang="en-US" altLang="ko-KR" sz="1400" b="1" dirty="0"/>
              <a:t>ADHD</a:t>
            </a:r>
            <a:r>
              <a:rPr lang="en-US" altLang="ko-KR" sz="1400" b="1" dirty="0" smtClean="0"/>
              <a:t>(</a:t>
            </a:r>
            <a:r>
              <a:rPr lang="ko-KR" altLang="en-US" sz="1400" dirty="0"/>
              <a:t>주의력 결핍 및 과잉 행동 장애</a:t>
            </a:r>
            <a:r>
              <a:rPr lang="en-US" altLang="ko-KR" sz="1400" b="1" dirty="0" smtClean="0"/>
              <a:t>) </a:t>
            </a:r>
            <a:r>
              <a:rPr lang="ko-KR" altLang="en-US" sz="1400" dirty="0"/>
              <a:t>경향</a:t>
            </a:r>
            <a:r>
              <a:rPr lang="en-US" altLang="ko-KR" sz="1400" b="1" dirty="0"/>
              <a:t>(Forehand et al., 1991</a:t>
            </a:r>
            <a:r>
              <a:rPr lang="en-US" altLang="ko-KR" sz="1400" b="1" dirty="0" smtClean="0"/>
              <a:t>)</a:t>
            </a:r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→ 대인관계 </a:t>
            </a:r>
            <a:r>
              <a:rPr lang="ko-KR" altLang="en-US" sz="1400" dirty="0" err="1" smtClean="0"/>
              <a:t>기술이나사회적</a:t>
            </a:r>
            <a:r>
              <a:rPr lang="ko-KR" altLang="en-US" sz="1400" dirty="0" smtClean="0"/>
              <a:t> 기술이 뒤떨어짐</a:t>
            </a:r>
            <a:r>
              <a:rPr lang="en-US" altLang="ko-KR" sz="1400" b="1" dirty="0"/>
              <a:t>(Patterson, 1982</a:t>
            </a:r>
            <a:r>
              <a:rPr lang="en-US" altLang="ko-KR" sz="1400" b="1" dirty="0" smtClean="0"/>
              <a:t>)</a:t>
            </a:r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→</a:t>
            </a:r>
            <a:r>
              <a:rPr lang="ko-KR" altLang="en-US" sz="1400" dirty="0"/>
              <a:t>사생활</a:t>
            </a:r>
            <a:r>
              <a:rPr lang="en-US" altLang="ko-KR" sz="1400" b="1" dirty="0"/>
              <a:t>, </a:t>
            </a:r>
            <a:r>
              <a:rPr lang="ko-KR" altLang="en-US" sz="1400" dirty="0"/>
              <a:t>결혼생활</a:t>
            </a:r>
            <a:r>
              <a:rPr lang="en-US" altLang="ko-KR" sz="1400" b="1" dirty="0"/>
              <a:t>, </a:t>
            </a:r>
            <a:r>
              <a:rPr lang="ko-KR" altLang="en-US" sz="1400" dirty="0"/>
              <a:t>사회생활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금전사항에서 실패를 반복 </a:t>
            </a:r>
            <a:r>
              <a:rPr lang="en-US" altLang="ko-KR" sz="1400" b="1" dirty="0" smtClean="0"/>
              <a:t>(</a:t>
            </a:r>
            <a:r>
              <a:rPr lang="en-US" altLang="ko-KR" sz="1400" b="1" dirty="0" err="1"/>
              <a:t>Caspi</a:t>
            </a:r>
            <a:r>
              <a:rPr lang="en-US" altLang="ko-KR" sz="1400" b="1" dirty="0"/>
              <a:t> et al., 1987)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474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5-1 . </a:t>
            </a:r>
            <a:r>
              <a:rPr lang="ko-KR" altLang="en-US" sz="2800" dirty="0" smtClean="0"/>
              <a:t>소년사법의 역사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10121" y="1988840"/>
            <a:ext cx="8202555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altLang="ko-KR" sz="1400" dirty="0" smtClean="0"/>
              <a:t>• 100</a:t>
            </a:r>
            <a:r>
              <a:rPr lang="ko-KR" altLang="en-US" sz="1400" dirty="0"/>
              <a:t>년 이상에 걸쳐 소년과 성인은 재판에서 분리 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• </a:t>
            </a:r>
            <a:r>
              <a:rPr lang="en-US" altLang="ko-KR" sz="1400" dirty="0"/>
              <a:t>1899</a:t>
            </a:r>
            <a:r>
              <a:rPr lang="ko-KR" altLang="en-US" sz="1400" dirty="0"/>
              <a:t>년 </a:t>
            </a:r>
            <a:r>
              <a:rPr lang="ko-KR" altLang="en-US" sz="1400" dirty="0" err="1"/>
              <a:t>일리노이</a:t>
            </a:r>
            <a:r>
              <a:rPr lang="ko-KR" altLang="en-US" sz="1400" dirty="0"/>
              <a:t> 주 의회의 </a:t>
            </a:r>
            <a:r>
              <a:rPr lang="ko-KR" altLang="en-US" sz="1400" dirty="0" err="1"/>
              <a:t>소년재판소법이</a:t>
            </a:r>
            <a:r>
              <a:rPr lang="ko-KR" altLang="en-US" sz="1400" dirty="0"/>
              <a:t> 시초 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• </a:t>
            </a:r>
            <a:r>
              <a:rPr lang="ko-KR" altLang="en-US" sz="1400" dirty="0"/>
              <a:t>근본철학은 소년범 자신과 사회의 보호에 초점 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• </a:t>
            </a:r>
            <a:r>
              <a:rPr lang="ko-KR" altLang="en-US" sz="1400" dirty="0" smtClean="0"/>
              <a:t>모든 </a:t>
            </a:r>
            <a:r>
              <a:rPr lang="ko-KR" altLang="en-US" sz="1400" dirty="0"/>
              <a:t>주에 독립기관 또는 가정재판제도의 일부로 존재 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• 20</a:t>
            </a:r>
            <a:r>
              <a:rPr lang="ko-KR" altLang="en-US" sz="1400" dirty="0"/>
              <a:t>세기 초 소년비행은 정신과의사</a:t>
            </a:r>
            <a:r>
              <a:rPr lang="en-US" altLang="ko-KR" sz="1400" dirty="0"/>
              <a:t>, </a:t>
            </a:r>
            <a:r>
              <a:rPr lang="ko-KR" altLang="en-US" sz="1400" dirty="0"/>
              <a:t>심리학자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사회학자들에 의해 연구됨 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• 193</a:t>
            </a:r>
            <a:r>
              <a:rPr lang="en-US" altLang="ko-KR" sz="1400" dirty="0"/>
              <a:t>0</a:t>
            </a:r>
            <a:r>
              <a:rPr lang="ko-KR" altLang="en-US" sz="1400" dirty="0"/>
              <a:t>년 사회학자 </a:t>
            </a:r>
            <a:r>
              <a:rPr lang="en-US" altLang="ko-KR" sz="1400" dirty="0"/>
              <a:t>: Chicago Area </a:t>
            </a:r>
            <a:r>
              <a:rPr lang="en-US" altLang="ko-KR" sz="1400" dirty="0" smtClean="0"/>
              <a:t>Project </a:t>
            </a:r>
            <a:r>
              <a:rPr lang="ko-KR" altLang="en-US" sz="1400" dirty="0" smtClean="0"/>
              <a:t>연구 및 시</a:t>
            </a:r>
            <a:r>
              <a:rPr lang="ko-KR" altLang="en-US" sz="1400" dirty="0"/>
              <a:t>행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8804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5-2 . </a:t>
            </a:r>
            <a:r>
              <a:rPr lang="ko-KR" altLang="en-US" sz="2800" dirty="0" smtClean="0"/>
              <a:t>소년범죄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소년비행의 정의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88329" y="1484784"/>
            <a:ext cx="8202555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소년범죄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성인에 </a:t>
            </a:r>
            <a:r>
              <a:rPr lang="ko-KR" altLang="en-US" sz="1400" dirty="0"/>
              <a:t>이르지 않은 자에 의해 수행된 형법에 반한 </a:t>
            </a:r>
            <a:r>
              <a:rPr lang="ko-KR" altLang="en-US" sz="1400" dirty="0" smtClean="0"/>
              <a:t>행동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비</a:t>
            </a:r>
            <a:r>
              <a:rPr lang="ko-KR" altLang="en-US" sz="1400" dirty="0">
                <a:solidFill>
                  <a:srgbClr val="FFFF00"/>
                </a:solidFill>
              </a:rPr>
              <a:t>행</a:t>
            </a:r>
            <a:r>
              <a:rPr lang="ko-KR" altLang="en-US" sz="1400" dirty="0" smtClean="0">
                <a:solidFill>
                  <a:srgbClr val="FFFF00"/>
                </a:solidFill>
              </a:rPr>
              <a:t>행위 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-  </a:t>
            </a:r>
            <a:r>
              <a:rPr lang="ko-KR" altLang="en-US" sz="1400" dirty="0" smtClean="0"/>
              <a:t>형법위반 행동이 아니라 소년에 대해서만 금지된 행위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비행의 </a:t>
            </a:r>
            <a:r>
              <a:rPr lang="ko-KR" altLang="en-US" sz="1400" dirty="0"/>
              <a:t>심리적 정의에는 행위장애와 반사회적 </a:t>
            </a:r>
            <a:r>
              <a:rPr lang="ko-KR" altLang="en-US" sz="1400" dirty="0" smtClean="0"/>
              <a:t>행위가 포함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행위장애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도둑질</a:t>
            </a:r>
            <a:r>
              <a:rPr lang="en-US" altLang="ko-KR" sz="1400" dirty="0"/>
              <a:t>, </a:t>
            </a:r>
            <a:r>
              <a:rPr lang="ko-KR" altLang="en-US" sz="1400" dirty="0"/>
              <a:t>불장난</a:t>
            </a:r>
            <a:r>
              <a:rPr lang="en-US" altLang="ko-KR" sz="1400" dirty="0"/>
              <a:t>, </a:t>
            </a:r>
            <a:r>
              <a:rPr lang="ko-KR" altLang="en-US" sz="1400" dirty="0"/>
              <a:t>가출</a:t>
            </a:r>
            <a:r>
              <a:rPr lang="en-US" altLang="ko-KR" sz="1400" dirty="0"/>
              <a:t>, </a:t>
            </a:r>
            <a:r>
              <a:rPr lang="ko-KR" altLang="en-US" sz="1400" dirty="0"/>
              <a:t>학교를 빠지는 것</a:t>
            </a:r>
            <a:r>
              <a:rPr lang="en-US" altLang="ko-KR" sz="1400" dirty="0"/>
              <a:t>, </a:t>
            </a:r>
            <a:r>
              <a:rPr lang="ko-KR" altLang="en-US" sz="1400" dirty="0"/>
              <a:t>물건을 부수는 것</a:t>
            </a:r>
            <a:r>
              <a:rPr lang="en-US" altLang="ko-KR" sz="1400" dirty="0"/>
              <a:t>, </a:t>
            </a:r>
            <a:r>
              <a:rPr lang="ko-KR" altLang="en-US" sz="1400" dirty="0"/>
              <a:t>싸움</a:t>
            </a:r>
            <a:r>
              <a:rPr lang="en-US" altLang="ko-KR" sz="1400" dirty="0"/>
              <a:t>,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동물과 </a:t>
            </a:r>
            <a:r>
              <a:rPr lang="ko-KR" altLang="en-US" sz="1400" dirty="0"/>
              <a:t>사람의 학대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빈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</a:t>
            </a:r>
            <a:r>
              <a:rPr lang="ko-KR" altLang="en-US" sz="1400" dirty="0" smtClean="0"/>
              <a:t>번한 거짓말 </a:t>
            </a:r>
            <a:r>
              <a:rPr lang="ko-KR" altLang="en-US" sz="1400" dirty="0"/>
              <a:t>등 상습적 </a:t>
            </a:r>
            <a:r>
              <a:rPr lang="ko-KR" altLang="en-US" sz="1400" dirty="0" smtClean="0"/>
              <a:t>불량행위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등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반사회적 </a:t>
            </a:r>
            <a:r>
              <a:rPr lang="ko-KR" altLang="en-US" sz="1400" dirty="0" smtClean="0"/>
              <a:t>행위</a:t>
            </a:r>
            <a:r>
              <a:rPr lang="en-US" altLang="ko-KR" sz="1400" dirty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더욱 흉악한 상습적 불량행위</a:t>
            </a:r>
            <a:r>
              <a:rPr lang="en-US" altLang="ko-KR" sz="1400" dirty="0"/>
              <a:t>, </a:t>
            </a:r>
            <a:r>
              <a:rPr lang="ko-KR" altLang="en-US" sz="1400" dirty="0"/>
              <a:t>특히 타인에 </a:t>
            </a:r>
            <a:r>
              <a:rPr lang="ko-KR" altLang="en-US" sz="1400" dirty="0" smtClean="0"/>
              <a:t>대한 직접적이며 </a:t>
            </a:r>
            <a:r>
              <a:rPr lang="ko-KR" altLang="en-US" sz="1400" dirty="0"/>
              <a:t>유해한 행위를 포함한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행동양식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/>
              <a:t>법적 </a:t>
            </a:r>
            <a:r>
              <a:rPr lang="ko-KR" altLang="en-US" sz="1400" dirty="0"/>
              <a:t>정의로는 법에 의해 위법 하다고 정의된 행위를 수행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5987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5-3. </a:t>
            </a:r>
            <a:r>
              <a:rPr lang="ko-KR" altLang="en-US" sz="2800" dirty="0" smtClean="0"/>
              <a:t>소년범죄 </a:t>
            </a:r>
            <a:r>
              <a:rPr lang="en-US" altLang="ko-KR" sz="2800" dirty="0" smtClean="0"/>
              <a:t>: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원인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생물학적 </a:t>
            </a:r>
            <a:r>
              <a:rPr lang="ko-KR" altLang="en-US" sz="2800" dirty="0" err="1" smtClean="0"/>
              <a:t>원인론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88329" y="1484784"/>
            <a:ext cx="8202555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급격한 신체 발달 및 </a:t>
            </a:r>
            <a:r>
              <a:rPr lang="en-US" altLang="ko-KR" sz="1400" dirty="0"/>
              <a:t>2</a:t>
            </a:r>
            <a:r>
              <a:rPr lang="ko-KR" altLang="en-US" sz="1400" dirty="0"/>
              <a:t>차 성징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/>
              <a:t>이중적인 위치</a:t>
            </a:r>
            <a:r>
              <a:rPr lang="en-US" altLang="ko-KR" sz="1400" dirty="0"/>
              <a:t>: </a:t>
            </a:r>
            <a:r>
              <a:rPr lang="ko-KR" altLang="en-US" sz="1400" dirty="0"/>
              <a:t>외적으로 성인과 </a:t>
            </a:r>
            <a:r>
              <a:rPr lang="ko-KR" altLang="en-US" sz="1400" dirty="0" err="1"/>
              <a:t>비슷</a:t>
            </a:r>
            <a:r>
              <a:rPr lang="en-US" altLang="ko-KR" sz="1400" dirty="0"/>
              <a:t>, </a:t>
            </a:r>
            <a:r>
              <a:rPr lang="ko-KR" altLang="en-US" sz="1400" dirty="0"/>
              <a:t>현실은 아동으로 대우</a:t>
            </a:r>
          </a:p>
          <a:p>
            <a:endParaRPr lang="en-US" altLang="ko-KR" sz="1400" dirty="0"/>
          </a:p>
          <a:p>
            <a:r>
              <a:rPr lang="ko-KR" altLang="en-US" sz="1400" dirty="0" err="1" smtClean="0"/>
              <a:t>테스토스테론</a:t>
            </a:r>
            <a:r>
              <a:rPr lang="en-US" altLang="ko-KR" sz="1400" dirty="0"/>
              <a:t>(</a:t>
            </a:r>
            <a:r>
              <a:rPr lang="ko-KR" altLang="en-US" sz="1400" dirty="0"/>
              <a:t>남성화 호르몬</a:t>
            </a:r>
            <a:r>
              <a:rPr lang="en-US" altLang="ko-KR" sz="1400" dirty="0"/>
              <a:t>)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 err="1"/>
              <a:t>테스토스테론은</a:t>
            </a:r>
            <a:r>
              <a:rPr lang="ko-KR" altLang="en-US" sz="1400" dirty="0"/>
              <a:t> 공격성 증가와 관련 높음 </a:t>
            </a:r>
            <a:r>
              <a:rPr lang="en-US" altLang="ko-KR" sz="1400" dirty="0"/>
              <a:t>(</a:t>
            </a:r>
            <a:r>
              <a:rPr lang="en-US" altLang="ko-KR" sz="1400" dirty="0" err="1"/>
              <a:t>Ramires</a:t>
            </a:r>
            <a:r>
              <a:rPr lang="en-US" altLang="ko-KR" sz="1400" dirty="0"/>
              <a:t>, 2003)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 err="1"/>
              <a:t>테스토스테론은</a:t>
            </a:r>
            <a:r>
              <a:rPr lang="ko-KR" altLang="en-US" sz="1400" dirty="0"/>
              <a:t> 자신감 향상과 관련 </a:t>
            </a:r>
            <a:r>
              <a:rPr lang="ko-KR" altLang="en-US" sz="1400" dirty="0" smtClean="0"/>
              <a:t>높음 </a:t>
            </a:r>
            <a:r>
              <a:rPr lang="en-US" altLang="ko-KR" sz="1400" dirty="0" smtClean="0"/>
              <a:t>(</a:t>
            </a:r>
            <a:r>
              <a:rPr lang="en-US" altLang="ko-KR" sz="1400" dirty="0" err="1"/>
              <a:t>Nottelman</a:t>
            </a:r>
            <a:r>
              <a:rPr lang="en-US" altLang="ko-KR" sz="1400" dirty="0"/>
              <a:t> et al, 1987)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패스트푸드 </a:t>
            </a:r>
            <a:r>
              <a:rPr lang="ko-KR" altLang="en-US" sz="1400" dirty="0"/>
              <a:t>음식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/>
              <a:t>납 성분은 학업부진</a:t>
            </a:r>
            <a:r>
              <a:rPr lang="en-US" altLang="ko-KR" sz="1400" dirty="0"/>
              <a:t>, </a:t>
            </a:r>
            <a:r>
              <a:rPr lang="ko-KR" altLang="en-US" sz="1400" dirty="0"/>
              <a:t>인지결함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저지능</a:t>
            </a:r>
            <a:r>
              <a:rPr lang="en-US" altLang="ko-KR" sz="1400" dirty="0"/>
              <a:t>, </a:t>
            </a:r>
            <a:r>
              <a:rPr lang="ko-KR" altLang="en-US" sz="1400" dirty="0"/>
              <a:t>판단능력 부족의 원인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/>
              <a:t>당분</a:t>
            </a:r>
            <a:r>
              <a:rPr lang="en-US" altLang="ko-KR" sz="1400" dirty="0"/>
              <a:t>(</a:t>
            </a:r>
            <a:r>
              <a:rPr lang="ko-KR" altLang="en-US" sz="1400" dirty="0"/>
              <a:t>탄수화물</a:t>
            </a:r>
            <a:r>
              <a:rPr lang="en-US" altLang="ko-KR" sz="1400" dirty="0"/>
              <a:t>)</a:t>
            </a:r>
            <a:r>
              <a:rPr lang="ko-KR" altLang="en-US" sz="1400" dirty="0"/>
              <a:t>의 </a:t>
            </a:r>
            <a:r>
              <a:rPr lang="ko-KR" altLang="en-US" sz="1400" dirty="0" smtClean="0"/>
              <a:t>과잉섭취는 </a:t>
            </a:r>
            <a:r>
              <a:rPr lang="ko-KR" altLang="en-US" sz="1400" dirty="0"/>
              <a:t>공격성을 증가시킴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6430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5-4. </a:t>
            </a:r>
            <a:r>
              <a:rPr lang="ko-KR" altLang="en-US" sz="2800" dirty="0" smtClean="0"/>
              <a:t>소년범죄 </a:t>
            </a:r>
            <a:r>
              <a:rPr lang="en-US" altLang="ko-KR" sz="2800" dirty="0" smtClean="0"/>
              <a:t>: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원인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심리학적 </a:t>
            </a:r>
            <a:r>
              <a:rPr lang="ko-KR" altLang="en-US" sz="2800" dirty="0" err="1" smtClean="0"/>
              <a:t>원인론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88329" y="1484784"/>
            <a:ext cx="8202555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정신분석이론 </a:t>
            </a:r>
            <a:r>
              <a:rPr lang="en-US" altLang="ko-KR" sz="1400" dirty="0">
                <a:solidFill>
                  <a:srgbClr val="FFFF00"/>
                </a:solidFill>
              </a:rPr>
              <a:t>(Freud)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/>
              <a:t>청소년기 도덕성을 의미하는 초자아가 적절하게 발달하지 못하면 </a:t>
            </a:r>
            <a:r>
              <a:rPr lang="ko-KR" altLang="en-US" sz="1400" dirty="0" smtClean="0"/>
              <a:t>선악구분이 어려워짐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   (</a:t>
            </a:r>
            <a:r>
              <a:rPr lang="ko-KR" altLang="en-US" sz="1400" dirty="0"/>
              <a:t>유아기 부모의 적절한 조력 부재가 원인</a:t>
            </a:r>
            <a:r>
              <a:rPr lang="en-US" altLang="ko-KR" sz="1400" dirty="0"/>
              <a:t>)</a:t>
            </a:r>
          </a:p>
          <a:p>
            <a:pPr marL="18288" indent="0">
              <a:buNone/>
            </a:pPr>
            <a:r>
              <a:rPr lang="ko-KR" altLang="en-US" sz="1400" dirty="0" smtClean="0"/>
              <a:t>     ▶ </a:t>
            </a:r>
            <a:r>
              <a:rPr lang="ko-KR" altLang="en-US" sz="1400" dirty="0"/>
              <a:t>즉각적인 만족 추구</a:t>
            </a:r>
            <a:r>
              <a:rPr lang="en-US" altLang="ko-KR" sz="1400" dirty="0"/>
              <a:t>, </a:t>
            </a:r>
            <a:r>
              <a:rPr lang="ko-KR" altLang="en-US" sz="1400" dirty="0"/>
              <a:t>타인에 대한 배려 부족</a:t>
            </a:r>
            <a:r>
              <a:rPr lang="en-US" altLang="ko-KR" sz="1400" dirty="0"/>
              <a:t>, </a:t>
            </a:r>
            <a:r>
              <a:rPr lang="ko-KR" altLang="en-US" sz="1400" dirty="0"/>
              <a:t>공격적</a:t>
            </a:r>
            <a:r>
              <a:rPr lang="en-US" altLang="ko-KR" sz="1400" dirty="0"/>
              <a:t>/</a:t>
            </a:r>
            <a:r>
              <a:rPr lang="ko-KR" altLang="en-US" sz="1400" dirty="0"/>
              <a:t>충동적 행동</a:t>
            </a:r>
          </a:p>
          <a:p>
            <a:endParaRPr lang="en-US" altLang="ko-KR" sz="1400" dirty="0" smtClean="0"/>
          </a:p>
          <a:p>
            <a:r>
              <a:rPr lang="en-US" altLang="ko-KR" sz="1400" dirty="0" smtClean="0">
                <a:solidFill>
                  <a:srgbClr val="FFFF00"/>
                </a:solidFill>
              </a:rPr>
              <a:t>Sullivan</a:t>
            </a:r>
            <a:r>
              <a:rPr lang="ko-KR" altLang="en-US" sz="1400" dirty="0">
                <a:solidFill>
                  <a:srgbClr val="FFFF00"/>
                </a:solidFill>
              </a:rPr>
              <a:t>의 이론</a:t>
            </a:r>
            <a:r>
              <a:rPr lang="en-US" altLang="ko-KR" sz="1400" dirty="0">
                <a:solidFill>
                  <a:srgbClr val="FFFF00"/>
                </a:solidFill>
              </a:rPr>
              <a:t>(1953)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/>
              <a:t>소년기 인터넷 및 컴퓨터 게임에 몰입할 경우 감독의 역할을 해주는 </a:t>
            </a:r>
            <a:r>
              <a:rPr lang="ko-KR" altLang="en-US" sz="1400" dirty="0" smtClean="0"/>
              <a:t>상상적 인물을 </a:t>
            </a:r>
            <a:r>
              <a:rPr lang="ko-KR" altLang="en-US" sz="1400" dirty="0"/>
              <a:t>간직할 수 없고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다양한 관계 맺기가 </a:t>
            </a:r>
            <a:r>
              <a:rPr lang="ko-KR" altLang="en-US" sz="1400" dirty="0"/>
              <a:t>어려워짐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 smtClean="0"/>
              <a:t>청년기 전 제한된 </a:t>
            </a:r>
            <a:r>
              <a:rPr lang="ko-KR" altLang="en-US" sz="1400" dirty="0"/>
              <a:t>교우관계를 형성할 경우 깊은 관계를 맺을 </a:t>
            </a:r>
            <a:r>
              <a:rPr lang="ko-KR" altLang="en-US" sz="1400" dirty="0" smtClean="0"/>
              <a:t>단짝을 형성하기 </a:t>
            </a:r>
            <a:r>
              <a:rPr lang="ko-KR" altLang="en-US" sz="1400" dirty="0"/>
              <a:t>어려워지면서 왜곡된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양상의 </a:t>
            </a:r>
            <a:r>
              <a:rPr lang="ko-KR" altLang="en-US" sz="1400" dirty="0"/>
              <a:t>청년기를 보낼 수 있음</a:t>
            </a:r>
          </a:p>
          <a:p>
            <a:endParaRPr lang="en-US" altLang="ko-KR" sz="1400" dirty="0"/>
          </a:p>
          <a:p>
            <a:r>
              <a:rPr lang="en-US" altLang="ko-KR" sz="1400" dirty="0" smtClean="0">
                <a:solidFill>
                  <a:srgbClr val="FFFF00"/>
                </a:solidFill>
              </a:rPr>
              <a:t>Erikson</a:t>
            </a:r>
            <a:r>
              <a:rPr lang="ko-KR" altLang="en-US" sz="1400" dirty="0">
                <a:solidFill>
                  <a:srgbClr val="FFFF00"/>
                </a:solidFill>
              </a:rPr>
              <a:t>의 </a:t>
            </a:r>
            <a:r>
              <a:rPr lang="ko-KR" altLang="en-US" sz="1400" dirty="0" smtClean="0">
                <a:solidFill>
                  <a:srgbClr val="FFFF00"/>
                </a:solidFill>
              </a:rPr>
              <a:t> 이론</a:t>
            </a:r>
            <a:r>
              <a:rPr lang="en-US" altLang="ko-KR" sz="1400" dirty="0" smtClean="0">
                <a:solidFill>
                  <a:srgbClr val="FFFF00"/>
                </a:solidFill>
              </a:rPr>
              <a:t>(</a:t>
            </a:r>
            <a:r>
              <a:rPr lang="en-US" altLang="ko-KR" sz="1400" dirty="0">
                <a:solidFill>
                  <a:srgbClr val="FFFF00"/>
                </a:solidFill>
              </a:rPr>
              <a:t>1968)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/>
              <a:t>청년기 발달은 이전 발달의 경험과 밀접한 연관이 있음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ko-KR" altLang="en-US" sz="1400" dirty="0"/>
              <a:t>비행청소년은 열악한 환경 속에서 불신감</a:t>
            </a:r>
            <a:r>
              <a:rPr lang="en-US" altLang="ko-KR" sz="1400" dirty="0"/>
              <a:t>, </a:t>
            </a:r>
            <a:r>
              <a:rPr lang="ko-KR" altLang="en-US" sz="1400" dirty="0"/>
              <a:t>수치심</a:t>
            </a:r>
            <a:r>
              <a:rPr lang="en-US" altLang="ko-KR" sz="1400" dirty="0"/>
              <a:t>/</a:t>
            </a:r>
            <a:r>
              <a:rPr lang="ko-KR" altLang="en-US" sz="1400" dirty="0"/>
              <a:t>회의감</a:t>
            </a:r>
            <a:r>
              <a:rPr lang="en-US" altLang="ko-KR" sz="1400" dirty="0"/>
              <a:t>, </a:t>
            </a:r>
            <a:r>
              <a:rPr lang="ko-KR" altLang="en-US" sz="1400" dirty="0"/>
              <a:t>죄책감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열등감을 경험했기 </a:t>
            </a:r>
            <a:r>
              <a:rPr lang="ko-KR" altLang="en-US" sz="1400" dirty="0"/>
              <a:t>때문에 정체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혼미를 경험하게 되고 </a:t>
            </a:r>
            <a:r>
              <a:rPr lang="ko-KR" altLang="en-US" sz="1400" dirty="0"/>
              <a:t>절도</a:t>
            </a:r>
            <a:r>
              <a:rPr lang="en-US" altLang="ko-KR" sz="1400" dirty="0"/>
              <a:t>/</a:t>
            </a:r>
            <a:r>
              <a:rPr lang="ko-KR" altLang="en-US" sz="1400" dirty="0"/>
              <a:t>폭력과 같은 방법은 </a:t>
            </a:r>
            <a:r>
              <a:rPr lang="ko-KR" altLang="en-US" sz="1400" dirty="0" smtClean="0"/>
              <a:t>금전적 보상을 </a:t>
            </a:r>
            <a:r>
              <a:rPr lang="ko-KR" altLang="en-US" sz="1400" dirty="0"/>
              <a:t>시도하거나 자신의 권력을 </a:t>
            </a:r>
            <a:r>
              <a:rPr lang="ko-KR" altLang="en-US" sz="1400" dirty="0" err="1" smtClean="0"/>
              <a:t>향상시키</a:t>
            </a:r>
            <a:r>
              <a:rPr lang="ko-KR" altLang="en-US" sz="1400" dirty="0" smtClean="0"/>
              <a:t>     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는 </a:t>
            </a:r>
            <a:r>
              <a:rPr lang="ko-KR" altLang="en-US" sz="1400" dirty="0"/>
              <a:t>왜곡된 </a:t>
            </a:r>
            <a:r>
              <a:rPr lang="ko-KR" altLang="en-US" sz="1400" dirty="0" err="1"/>
              <a:t>정체감을</a:t>
            </a:r>
            <a:r>
              <a:rPr lang="ko-KR" altLang="en-US" sz="1400" dirty="0"/>
              <a:t> 형성함</a:t>
            </a:r>
            <a:r>
              <a:rPr lang="en-US" altLang="ko-KR" sz="1400" dirty="0"/>
              <a:t>.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9832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5-4. </a:t>
            </a:r>
            <a:r>
              <a:rPr lang="ko-KR" altLang="en-US" sz="2800" dirty="0" smtClean="0"/>
              <a:t>소년범죄 </a:t>
            </a:r>
            <a:r>
              <a:rPr lang="en-US" altLang="ko-KR" sz="2800" dirty="0" smtClean="0"/>
              <a:t>: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원인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심리학적 </a:t>
            </a:r>
            <a:r>
              <a:rPr lang="ko-KR" altLang="en-US" sz="2800" dirty="0" err="1" smtClean="0"/>
              <a:t>원인론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88329" y="1484784"/>
            <a:ext cx="8202555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인지발달이론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– </a:t>
            </a:r>
            <a:r>
              <a:rPr lang="en-US" altLang="ko-KR" sz="1400" dirty="0"/>
              <a:t>Piaget(1947)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 </a:t>
            </a:r>
            <a:r>
              <a:rPr lang="ko-KR" altLang="en-US" sz="1400" dirty="0"/>
              <a:t>비행청소년은 형식적 조작기에 해당되는 나이지만 </a:t>
            </a:r>
            <a:r>
              <a:rPr lang="ko-KR" altLang="en-US" sz="1400" dirty="0" smtClean="0"/>
              <a:t>이전 경험의 </a:t>
            </a:r>
            <a:r>
              <a:rPr lang="ko-KR" altLang="en-US" sz="1400" dirty="0"/>
              <a:t>결손으로 학교생활에 적응하기 </a:t>
            </a:r>
            <a:r>
              <a:rPr lang="ko-KR" altLang="en-US" sz="1400" dirty="0" smtClean="0"/>
              <a:t>어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err="1" smtClean="0"/>
              <a:t>렵고</a:t>
            </a:r>
            <a:r>
              <a:rPr lang="en-US" altLang="ko-KR" sz="1400" dirty="0"/>
              <a:t>, “</a:t>
            </a:r>
            <a:r>
              <a:rPr lang="ko-KR" altLang="en-US" sz="1400" dirty="0"/>
              <a:t>짱”이 될 수 </a:t>
            </a:r>
            <a:r>
              <a:rPr lang="ko-KR" altLang="en-US" sz="1400" dirty="0" smtClean="0"/>
              <a:t>있는 외모나 </a:t>
            </a:r>
            <a:r>
              <a:rPr lang="ko-KR" altLang="en-US" sz="1400" dirty="0"/>
              <a:t>싸움에 관심을 갖거나</a:t>
            </a:r>
            <a:r>
              <a:rPr lang="en-US" altLang="ko-KR" sz="1400" dirty="0"/>
              <a:t>, </a:t>
            </a:r>
            <a:r>
              <a:rPr lang="ko-KR" altLang="en-US" sz="1400" dirty="0"/>
              <a:t>절도</a:t>
            </a:r>
            <a:r>
              <a:rPr lang="en-US" altLang="ko-KR" sz="1400" dirty="0"/>
              <a:t>/</a:t>
            </a:r>
            <a:r>
              <a:rPr lang="ko-KR" altLang="en-US" sz="1400" dirty="0" smtClean="0"/>
              <a:t>폭력 같은 </a:t>
            </a:r>
            <a:r>
              <a:rPr lang="ko-KR" altLang="en-US" sz="1400" dirty="0"/>
              <a:t>비행에 관심을 가짐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– </a:t>
            </a:r>
            <a:r>
              <a:rPr lang="en-US" altLang="ko-KR" sz="1400" dirty="0"/>
              <a:t>Kohlberg(1978</a:t>
            </a:r>
            <a:r>
              <a:rPr lang="en-US" altLang="ko-KR" sz="1400" dirty="0" smtClean="0"/>
              <a:t>)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en-US" altLang="ko-KR" sz="1400" dirty="0"/>
              <a:t>: </a:t>
            </a:r>
            <a:r>
              <a:rPr lang="ko-KR" altLang="en-US" sz="1400" dirty="0"/>
              <a:t>청소년기는 인습적 수준의 중반 이후에 해당되는데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비행청소년들은 </a:t>
            </a:r>
            <a:r>
              <a:rPr lang="ko-KR" altLang="en-US" sz="1400" dirty="0"/>
              <a:t>합법적인 권위에 대한 충분한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인식이 부재하기 때문에 </a:t>
            </a:r>
            <a:r>
              <a:rPr lang="ko-KR" altLang="en-US" sz="1400" dirty="0"/>
              <a:t>도덕성 발달에 어려움을 나타냄</a:t>
            </a:r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기타 </a:t>
            </a:r>
            <a:r>
              <a:rPr lang="ko-KR" altLang="en-US" sz="1400" dirty="0">
                <a:solidFill>
                  <a:srgbClr val="FFFF00"/>
                </a:solidFill>
              </a:rPr>
              <a:t>비행의 심리학적 </a:t>
            </a:r>
            <a:r>
              <a:rPr lang="ko-KR" altLang="en-US" sz="1400" dirty="0" err="1">
                <a:solidFill>
                  <a:srgbClr val="FFFF00"/>
                </a:solidFill>
              </a:rPr>
              <a:t>원인론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– </a:t>
            </a:r>
            <a:r>
              <a:rPr lang="ko-KR" altLang="en-US" sz="1400" dirty="0"/>
              <a:t>낮은 지능</a:t>
            </a:r>
            <a:r>
              <a:rPr lang="en-US" altLang="ko-KR" sz="1400" dirty="0"/>
              <a:t>: </a:t>
            </a:r>
            <a:r>
              <a:rPr lang="ko-KR" altLang="en-US" sz="1400" dirty="0"/>
              <a:t>잘못된 법규 이해</a:t>
            </a:r>
            <a:r>
              <a:rPr lang="en-US" altLang="ko-KR" sz="1400" dirty="0"/>
              <a:t>, </a:t>
            </a:r>
            <a:r>
              <a:rPr lang="ko-KR" altLang="en-US" sz="1400" dirty="0"/>
              <a:t>자신의 범죄행동에 대한 예측불가</a:t>
            </a:r>
          </a:p>
          <a:p>
            <a:pPr marL="18288" indent="0">
              <a:buNone/>
            </a:pPr>
            <a:r>
              <a:rPr lang="en-US" altLang="ko-KR" sz="1400" dirty="0" smtClean="0"/>
              <a:t>  – </a:t>
            </a:r>
            <a:r>
              <a:rPr lang="ko-KR" altLang="en-US" sz="1400" dirty="0"/>
              <a:t>반사회적 성격장애</a:t>
            </a:r>
            <a:r>
              <a:rPr lang="en-US" altLang="ko-KR" sz="1400" dirty="0"/>
              <a:t>, ADHD, </a:t>
            </a:r>
            <a:r>
              <a:rPr lang="ko-KR" altLang="en-US" sz="1400" dirty="0"/>
              <a:t>품행장애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싸이코패스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 smtClean="0"/>
              <a:t>  – </a:t>
            </a:r>
            <a:r>
              <a:rPr lang="en-US" altLang="ko-KR" sz="1400" dirty="0"/>
              <a:t>Moffitt(1993)</a:t>
            </a:r>
          </a:p>
          <a:p>
            <a:pPr marL="18288" indent="0">
              <a:buNone/>
            </a:pPr>
            <a:r>
              <a:rPr lang="en-US" altLang="ko-KR" sz="1400" dirty="0" smtClean="0"/>
              <a:t>     • </a:t>
            </a:r>
            <a:r>
              <a:rPr lang="ko-KR" altLang="en-US" sz="1400" dirty="0"/>
              <a:t>평생 </a:t>
            </a:r>
            <a:r>
              <a:rPr lang="ko-KR" altLang="en-US" sz="1400" dirty="0" err="1" smtClean="0"/>
              <a:t>지속형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/>
              <a:t>신경학적 문제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주의력 결핍 장래</a:t>
            </a:r>
            <a:r>
              <a:rPr lang="en-US" altLang="ko-KR" sz="1400" dirty="0"/>
              <a:t>, </a:t>
            </a:r>
            <a:r>
              <a:rPr lang="ko-KR" altLang="en-US" sz="1400" dirty="0"/>
              <a:t>학습장애가 원인</a:t>
            </a:r>
          </a:p>
          <a:p>
            <a:pPr marL="18288" indent="0">
              <a:buNone/>
            </a:pPr>
            <a:r>
              <a:rPr lang="en-US" altLang="ko-KR" sz="1400" dirty="0" smtClean="0"/>
              <a:t>     • </a:t>
            </a:r>
            <a:r>
              <a:rPr lang="ko-KR" altLang="en-US" sz="1400" dirty="0"/>
              <a:t>청소년기 </a:t>
            </a:r>
            <a:r>
              <a:rPr lang="ko-KR" altLang="en-US" sz="1400" dirty="0" err="1" smtClean="0"/>
              <a:t>제한형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/>
              <a:t>청소년기 제한된 행동양식에 대한 불만</a:t>
            </a:r>
            <a:r>
              <a:rPr lang="en-US" altLang="ko-KR" sz="1400" dirty="0"/>
              <a:t>/</a:t>
            </a:r>
            <a:r>
              <a:rPr lang="ko-KR" altLang="en-US" sz="1400" dirty="0"/>
              <a:t>갈등이 원인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7913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5-5. </a:t>
            </a:r>
            <a:r>
              <a:rPr lang="ko-KR" altLang="en-US" sz="2800" dirty="0" smtClean="0"/>
              <a:t>소년범죄 </a:t>
            </a:r>
            <a:r>
              <a:rPr lang="en-US" altLang="ko-KR" sz="2800" dirty="0" smtClean="0"/>
              <a:t>: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원인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사회학적 </a:t>
            </a:r>
            <a:r>
              <a:rPr lang="ko-KR" altLang="en-US" sz="2800" dirty="0" err="1" smtClean="0"/>
              <a:t>원인론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88329" y="1700808"/>
            <a:ext cx="8202555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dirty="0" smtClean="0">
                <a:solidFill>
                  <a:srgbClr val="FFFF00"/>
                </a:solidFill>
              </a:rPr>
              <a:t>가정요</a:t>
            </a:r>
            <a:r>
              <a:rPr lang="ko-KR" altLang="en-US" sz="1300" dirty="0">
                <a:solidFill>
                  <a:srgbClr val="FFFF00"/>
                </a:solidFill>
              </a:rPr>
              <a:t>인</a:t>
            </a:r>
            <a:endParaRPr lang="en-US" altLang="ko-KR" sz="1300" dirty="0" smtClean="0">
              <a:solidFill>
                <a:srgbClr val="FFFF00"/>
              </a:solidFill>
            </a:endParaRPr>
          </a:p>
          <a:p>
            <a:endParaRPr lang="ko-KR" altLang="en-US" sz="13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–  </a:t>
            </a:r>
            <a:r>
              <a:rPr lang="ko-KR" altLang="en-US" sz="1300" dirty="0"/>
              <a:t>부모의 사회</a:t>
            </a:r>
            <a:r>
              <a:rPr lang="en-US" altLang="ko-KR" sz="1300" dirty="0"/>
              <a:t>/</a:t>
            </a:r>
            <a:r>
              <a:rPr lang="ko-KR" altLang="en-US" sz="1300" dirty="0"/>
              <a:t>경제적 지위</a:t>
            </a:r>
            <a:r>
              <a:rPr lang="en-US" altLang="ko-KR" sz="1300" dirty="0"/>
              <a:t>, </a:t>
            </a:r>
            <a:r>
              <a:rPr lang="ko-KR" altLang="en-US" sz="1300" dirty="0"/>
              <a:t>결손가정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: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비행행동의 부수적인 원인</a:t>
            </a:r>
          </a:p>
          <a:p>
            <a:pPr marL="18288" indent="0">
              <a:buNone/>
            </a:pPr>
            <a:r>
              <a:rPr lang="en-US" altLang="ko-KR" sz="1300" dirty="0" smtClean="0"/>
              <a:t>   – </a:t>
            </a:r>
            <a:r>
              <a:rPr lang="ko-KR" altLang="en-US" sz="1300" dirty="0"/>
              <a:t>부모의 양육태도</a:t>
            </a:r>
            <a:r>
              <a:rPr lang="en-US" altLang="ko-KR" sz="1300" dirty="0"/>
              <a:t>(Farrington, 1978</a:t>
            </a:r>
            <a:r>
              <a:rPr lang="en-US" altLang="ko-KR" sz="1300" dirty="0" smtClean="0"/>
              <a:t>)</a:t>
            </a: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</a:t>
            </a:r>
            <a:r>
              <a:rPr lang="en-US" altLang="ko-KR" sz="1300" dirty="0"/>
              <a:t>: </a:t>
            </a:r>
            <a:r>
              <a:rPr lang="ko-KR" altLang="en-US" sz="1300" dirty="0"/>
              <a:t>가혹한 양육태도</a:t>
            </a:r>
            <a:r>
              <a:rPr lang="en-US" altLang="ko-KR" sz="1300" dirty="0"/>
              <a:t>(</a:t>
            </a:r>
            <a:r>
              <a:rPr lang="ko-KR" altLang="en-US" sz="1300" dirty="0"/>
              <a:t>타인 무시</a:t>
            </a:r>
            <a:r>
              <a:rPr lang="en-US" altLang="ko-KR" sz="1300" dirty="0"/>
              <a:t>, </a:t>
            </a:r>
            <a:r>
              <a:rPr lang="ko-KR" altLang="en-US" sz="1300" dirty="0"/>
              <a:t>소극적 태도</a:t>
            </a:r>
            <a:r>
              <a:rPr lang="en-US" altLang="ko-KR" sz="1300" dirty="0"/>
              <a:t>), </a:t>
            </a:r>
            <a:r>
              <a:rPr lang="ko-KR" altLang="en-US" sz="1300" dirty="0" smtClean="0"/>
              <a:t>강압적 양육태도</a:t>
            </a:r>
            <a:r>
              <a:rPr lang="en-US" altLang="ko-KR" sz="1300" dirty="0"/>
              <a:t>(</a:t>
            </a:r>
            <a:r>
              <a:rPr lang="ko-KR" altLang="en-US" sz="1300" dirty="0"/>
              <a:t>공격성</a:t>
            </a:r>
            <a:r>
              <a:rPr lang="en-US" altLang="ko-KR" sz="1300" dirty="0"/>
              <a:t>), </a:t>
            </a:r>
            <a:r>
              <a:rPr lang="ko-KR" altLang="en-US" sz="1300" dirty="0"/>
              <a:t>과잉보호</a:t>
            </a:r>
            <a:r>
              <a:rPr lang="en-US" altLang="ko-KR" sz="1300" dirty="0"/>
              <a:t>(</a:t>
            </a:r>
            <a:r>
              <a:rPr lang="ko-KR" altLang="en-US" sz="1300" dirty="0"/>
              <a:t>낮은 자립심</a:t>
            </a:r>
            <a:r>
              <a:rPr lang="en-US" altLang="ko-KR" sz="1300" dirty="0"/>
              <a:t>), </a:t>
            </a:r>
            <a:r>
              <a:rPr lang="ko-KR" altLang="en-US" sz="1300" dirty="0" smtClean="0"/>
              <a:t>비일관적인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</a:t>
            </a:r>
            <a:r>
              <a:rPr lang="ko-KR" altLang="en-US" sz="1300" dirty="0" smtClean="0"/>
              <a:t>훈육</a:t>
            </a:r>
            <a:r>
              <a:rPr lang="en-US" altLang="ko-KR" sz="1300" dirty="0"/>
              <a:t>(</a:t>
            </a:r>
            <a:r>
              <a:rPr lang="ko-KR" altLang="en-US" sz="1300" dirty="0"/>
              <a:t>불신</a:t>
            </a:r>
            <a:r>
              <a:rPr lang="en-US" altLang="ko-KR" sz="1300" dirty="0"/>
              <a:t>), </a:t>
            </a:r>
            <a:r>
              <a:rPr lang="ko-KR" altLang="en-US" sz="1300" dirty="0"/>
              <a:t>엄격하고 </a:t>
            </a:r>
            <a:r>
              <a:rPr lang="ko-KR" altLang="en-US" sz="1300" dirty="0" smtClean="0"/>
              <a:t>신체적인 체벌</a:t>
            </a:r>
            <a:r>
              <a:rPr lang="en-US" altLang="ko-KR" sz="1300" dirty="0"/>
              <a:t>(</a:t>
            </a:r>
            <a:r>
              <a:rPr lang="ko-KR" altLang="en-US" sz="1300" dirty="0"/>
              <a:t>처벌상황만 모면</a:t>
            </a:r>
            <a:r>
              <a:rPr lang="en-US" altLang="ko-KR" sz="1300" dirty="0"/>
              <a:t>, </a:t>
            </a:r>
            <a:r>
              <a:rPr lang="ko-KR" altLang="en-US" sz="1300" dirty="0"/>
              <a:t>공격성</a:t>
            </a:r>
            <a:r>
              <a:rPr lang="en-US" altLang="ko-KR" sz="1300" dirty="0"/>
              <a:t>), </a:t>
            </a:r>
            <a:r>
              <a:rPr lang="ko-KR" altLang="en-US" sz="1300" dirty="0"/>
              <a:t>정서적 학대 및 무시</a:t>
            </a:r>
          </a:p>
          <a:p>
            <a:pPr marL="18288" indent="0">
              <a:buNone/>
            </a:pPr>
            <a:r>
              <a:rPr lang="en-US" altLang="ko-KR" sz="1300" dirty="0" smtClean="0"/>
              <a:t>   – </a:t>
            </a:r>
            <a:r>
              <a:rPr lang="ko-KR" altLang="en-US" sz="1300" dirty="0"/>
              <a:t>차별적 접촉이론</a:t>
            </a:r>
            <a:r>
              <a:rPr lang="en-US" altLang="ko-KR" sz="1300" dirty="0"/>
              <a:t>(1974) : </a:t>
            </a:r>
            <a:r>
              <a:rPr lang="ko-KR" altLang="en-US" sz="1300" dirty="0"/>
              <a:t>가정에서 안정을 찾지 못한 아이는 자신과 유사한 경험을 갖고 </a:t>
            </a:r>
            <a:r>
              <a:rPr lang="ko-KR" altLang="en-US" sz="1300" dirty="0" smtClean="0"/>
              <a:t>있는 또래 </a:t>
            </a:r>
            <a:r>
              <a:rPr lang="ko-KR" altLang="en-US" sz="1300" dirty="0"/>
              <a:t>친구와 </a:t>
            </a:r>
            <a:r>
              <a:rPr lang="ko-KR" altLang="en-US" sz="1300" dirty="0" smtClean="0"/>
              <a:t>어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</a:t>
            </a:r>
            <a:r>
              <a:rPr lang="ko-KR" altLang="en-US" sz="1300" dirty="0" smtClean="0"/>
              <a:t>울리며 </a:t>
            </a:r>
            <a:r>
              <a:rPr lang="ko-KR" altLang="en-US" sz="1300" dirty="0"/>
              <a:t>소속감과 안정을 </a:t>
            </a:r>
            <a:r>
              <a:rPr lang="ko-KR" altLang="en-US" sz="1300" dirty="0" smtClean="0"/>
              <a:t>찾으려 함</a:t>
            </a:r>
            <a:endParaRPr lang="en-US" altLang="ko-KR" sz="1300" dirty="0" smtClean="0"/>
          </a:p>
          <a:p>
            <a:pPr marL="18288" indent="0">
              <a:buNone/>
            </a:pPr>
            <a:endParaRPr lang="en-US" altLang="ko-KR" sz="1300" dirty="0"/>
          </a:p>
          <a:p>
            <a:r>
              <a:rPr lang="ko-KR" altLang="en-US" sz="1300" dirty="0" smtClean="0">
                <a:solidFill>
                  <a:srgbClr val="FFFF00"/>
                </a:solidFill>
              </a:rPr>
              <a:t>친구요인</a:t>
            </a:r>
            <a:endParaRPr lang="en-US" altLang="ko-KR" sz="13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–  </a:t>
            </a:r>
            <a:r>
              <a:rPr lang="ko-KR" altLang="en-US" sz="1300" dirty="0"/>
              <a:t>사회학습이론</a:t>
            </a:r>
            <a:r>
              <a:rPr lang="en-US" altLang="ko-KR" sz="1300" dirty="0"/>
              <a:t>: </a:t>
            </a:r>
            <a:r>
              <a:rPr lang="ko-KR" altLang="en-US" sz="1300" dirty="0"/>
              <a:t>비행친구의 행동을 모방과 학습이 비행의 원인</a:t>
            </a:r>
          </a:p>
          <a:p>
            <a:pPr marL="18288" indent="0">
              <a:buNone/>
            </a:pPr>
            <a:r>
              <a:rPr lang="en-US" altLang="ko-KR" sz="1300" dirty="0"/>
              <a:t>   – </a:t>
            </a:r>
            <a:r>
              <a:rPr lang="ko-KR" altLang="en-US" sz="1300" dirty="0"/>
              <a:t>사회통제이론</a:t>
            </a:r>
            <a:r>
              <a:rPr lang="en-US" altLang="ko-KR" sz="1300" dirty="0"/>
              <a:t>: </a:t>
            </a:r>
            <a:r>
              <a:rPr lang="ko-KR" altLang="en-US" sz="1300" dirty="0"/>
              <a:t>사회유대의 약화</a:t>
            </a:r>
            <a:r>
              <a:rPr lang="en-US" altLang="ko-KR" sz="1300" dirty="0"/>
              <a:t>(</a:t>
            </a:r>
            <a:r>
              <a:rPr lang="ko-KR" altLang="en-US" sz="1300" dirty="0"/>
              <a:t>특히 부모</a:t>
            </a:r>
            <a:r>
              <a:rPr lang="en-US" altLang="ko-KR" sz="1300" dirty="0"/>
              <a:t>, </a:t>
            </a:r>
            <a:r>
              <a:rPr lang="ko-KR" altLang="en-US" sz="1300" dirty="0"/>
              <a:t>친구</a:t>
            </a:r>
            <a:r>
              <a:rPr lang="en-US" altLang="ko-KR" sz="1300" dirty="0"/>
              <a:t>, </a:t>
            </a:r>
            <a:r>
              <a:rPr lang="ko-KR" altLang="en-US" sz="1300" dirty="0"/>
              <a:t>교사 등과의 유대 약화</a:t>
            </a:r>
            <a:r>
              <a:rPr lang="en-US" altLang="ko-KR" sz="1300" dirty="0"/>
              <a:t>)</a:t>
            </a:r>
            <a:r>
              <a:rPr lang="ko-KR" altLang="en-US" sz="1300" dirty="0"/>
              <a:t>가 원인</a:t>
            </a:r>
          </a:p>
          <a:p>
            <a:pPr marL="18288" indent="0">
              <a:buNone/>
            </a:pPr>
            <a:r>
              <a:rPr lang="en-US" altLang="ko-KR" sz="1300" dirty="0"/>
              <a:t>   – </a:t>
            </a:r>
            <a:r>
              <a:rPr lang="ko-KR" altLang="en-US" sz="1300" dirty="0"/>
              <a:t>상호영향적 결과</a:t>
            </a:r>
            <a:r>
              <a:rPr lang="en-US" altLang="ko-KR" sz="1300" dirty="0"/>
              <a:t>: </a:t>
            </a:r>
            <a:r>
              <a:rPr lang="ko-KR" altLang="en-US" sz="1300" dirty="0"/>
              <a:t>비행 경험이 있는 청소년이 자신과 유사한 친구들과 어울리고 비행행동이 더욱 </a:t>
            </a:r>
            <a:r>
              <a:rPr lang="ko-KR" altLang="en-US" sz="1300" dirty="0" smtClean="0"/>
              <a:t>강화됨</a:t>
            </a:r>
            <a:endParaRPr lang="en-US" altLang="ko-KR" sz="1300" dirty="0" smtClean="0"/>
          </a:p>
          <a:p>
            <a:pPr marL="18288" indent="0">
              <a:buNone/>
            </a:pPr>
            <a:endParaRPr lang="en-US" altLang="ko-KR" sz="1300" dirty="0">
              <a:solidFill>
                <a:srgbClr val="FFFF00"/>
              </a:solidFill>
            </a:endParaRPr>
          </a:p>
          <a:p>
            <a:r>
              <a:rPr lang="ko-KR" altLang="en-US" sz="1300" dirty="0" smtClean="0">
                <a:solidFill>
                  <a:srgbClr val="FFFF00"/>
                </a:solidFill>
              </a:rPr>
              <a:t>학교요인</a:t>
            </a:r>
            <a:endParaRPr lang="en-US" altLang="ko-KR" sz="13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300" dirty="0" smtClean="0"/>
              <a:t>   –  </a:t>
            </a:r>
            <a:r>
              <a:rPr lang="ko-KR" altLang="en-US" sz="1300" dirty="0"/>
              <a:t>일반 </a:t>
            </a:r>
            <a:r>
              <a:rPr lang="ko-KR" altLang="en-US" sz="1300" dirty="0" smtClean="0"/>
              <a:t>긴장이론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: </a:t>
            </a:r>
            <a:r>
              <a:rPr lang="ko-KR" altLang="en-US" sz="1300" dirty="0"/>
              <a:t>부모와 학교의 기대에 </a:t>
            </a:r>
            <a:r>
              <a:rPr lang="ko-KR" altLang="en-US" sz="1300" dirty="0" smtClean="0"/>
              <a:t>부응하지 못하거나 </a:t>
            </a:r>
            <a:r>
              <a:rPr lang="ko-KR" altLang="en-US" sz="1300" dirty="0"/>
              <a:t>부정적인 관계가 청소년의 분노의 </a:t>
            </a:r>
            <a:r>
              <a:rPr lang="ko-KR" altLang="en-US" sz="1300" dirty="0" smtClean="0"/>
              <a:t>관계가 있음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 smtClean="0"/>
              <a:t>       </a:t>
            </a:r>
            <a:r>
              <a:rPr lang="ko-KR" altLang="en-US" sz="1300" dirty="0" smtClean="0"/>
              <a:t>▶ </a:t>
            </a:r>
            <a:r>
              <a:rPr lang="ko-KR" altLang="en-US" sz="1300" dirty="0"/>
              <a:t>분노는 </a:t>
            </a:r>
            <a:r>
              <a:rPr lang="ko-KR" altLang="en-US" sz="1300" dirty="0" smtClean="0"/>
              <a:t>중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重</a:t>
            </a:r>
            <a:r>
              <a:rPr lang="en-US" altLang="ko-KR" sz="1300" dirty="0" smtClean="0"/>
              <a:t>)</a:t>
            </a:r>
            <a:r>
              <a:rPr lang="ko-KR" altLang="en-US" sz="1300" dirty="0" smtClean="0"/>
              <a:t>비행</a:t>
            </a:r>
            <a:r>
              <a:rPr lang="en-US" altLang="ko-KR" sz="1300" dirty="0"/>
              <a:t>, </a:t>
            </a:r>
            <a:r>
              <a:rPr lang="ko-KR" altLang="en-US" sz="1300" dirty="0"/>
              <a:t>폭력</a:t>
            </a:r>
            <a:r>
              <a:rPr lang="en-US" altLang="ko-KR" sz="1300" dirty="0"/>
              <a:t>, </a:t>
            </a:r>
            <a:r>
              <a:rPr lang="ko-KR" altLang="en-US" sz="1300" dirty="0"/>
              <a:t>학교비행과 </a:t>
            </a:r>
            <a:r>
              <a:rPr lang="ko-KR" altLang="en-US" sz="1300" dirty="0" smtClean="0"/>
              <a:t>관련 있음</a:t>
            </a:r>
            <a:r>
              <a:rPr lang="ko-KR" altLang="en-US" sz="1300" dirty="0"/>
              <a:t> </a:t>
            </a:r>
            <a:r>
              <a:rPr lang="ko-KR" altLang="en-US" sz="1300" dirty="0" smtClean="0"/>
              <a:t>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– </a:t>
            </a:r>
            <a:r>
              <a:rPr lang="ko-KR" altLang="en-US" sz="1300" dirty="0" smtClean="0"/>
              <a:t>낙인이론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: </a:t>
            </a:r>
            <a:r>
              <a:rPr lang="ko-KR" altLang="en-US" sz="1300" dirty="0"/>
              <a:t>학업부진과 이로 인해 </a:t>
            </a:r>
            <a:r>
              <a:rPr lang="ko-KR" altLang="en-US" sz="1300" dirty="0" smtClean="0"/>
              <a:t>발생하는 문제행동을 </a:t>
            </a:r>
            <a:r>
              <a:rPr lang="ko-KR" altLang="en-US" sz="1300" dirty="0"/>
              <a:t>보이는 청소년에게 학교는 </a:t>
            </a:r>
            <a:r>
              <a:rPr lang="ko-KR" altLang="en-US" sz="1300" dirty="0" smtClean="0"/>
              <a:t>문제아라 낙인과 </a:t>
            </a:r>
            <a:r>
              <a:rPr lang="ko-KR" altLang="en-US" sz="1300" dirty="0"/>
              <a:t>함께 </a:t>
            </a:r>
            <a:r>
              <a:rPr lang="ko-KR" altLang="en-US" sz="1300" dirty="0" smtClean="0"/>
              <a:t>이들의 존재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</a:t>
            </a:r>
            <a:r>
              <a:rPr lang="ko-KR" altLang="en-US" sz="1300" dirty="0" smtClean="0"/>
              <a:t>를 </a:t>
            </a:r>
            <a:r>
              <a:rPr lang="ko-KR" altLang="en-US" sz="1300" dirty="0"/>
              <a:t>무시</a:t>
            </a:r>
            <a:endParaRPr lang="en-US" altLang="ko-KR" sz="13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954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48872" cy="914400"/>
          </a:xfrm>
        </p:spPr>
        <p:txBody>
          <a:bodyPr/>
          <a:lstStyle/>
          <a:p>
            <a:r>
              <a:rPr lang="en-US" altLang="ko-KR" sz="2800" dirty="0" smtClean="0"/>
              <a:t>5-6. </a:t>
            </a:r>
            <a:r>
              <a:rPr lang="ko-KR" altLang="en-US" sz="2800" dirty="0" smtClean="0"/>
              <a:t>소년범죄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대책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88329" y="1700808"/>
            <a:ext cx="8202555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dirty="0"/>
              <a:t>가정에서의 </a:t>
            </a:r>
            <a:r>
              <a:rPr lang="ko-KR" altLang="en-US" sz="1300" dirty="0" smtClean="0"/>
              <a:t>대책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 smtClean="0"/>
              <a:t>객관적</a:t>
            </a:r>
            <a:r>
              <a:rPr lang="en-US" altLang="ko-KR" sz="1300" dirty="0"/>
              <a:t>/</a:t>
            </a:r>
            <a:r>
              <a:rPr lang="ko-KR" altLang="en-US" sz="1300" dirty="0"/>
              <a:t>민주적 훈육이 필요</a:t>
            </a:r>
          </a:p>
          <a:p>
            <a:endParaRPr lang="en-US" altLang="ko-KR" sz="1300" dirty="0"/>
          </a:p>
          <a:p>
            <a:r>
              <a:rPr lang="ko-KR" altLang="en-US" sz="1300" dirty="0" smtClean="0"/>
              <a:t>재범방지를 </a:t>
            </a:r>
            <a:r>
              <a:rPr lang="ko-KR" altLang="en-US" sz="1300" dirty="0"/>
              <a:t>위한 교정</a:t>
            </a:r>
            <a:r>
              <a:rPr lang="en-US" altLang="ko-KR" sz="1300" dirty="0"/>
              <a:t>/</a:t>
            </a:r>
            <a:r>
              <a:rPr lang="ko-KR" altLang="en-US" sz="1300" dirty="0"/>
              <a:t>보호기관에서의 대책</a:t>
            </a:r>
            <a:r>
              <a:rPr lang="en-US" altLang="ko-KR" sz="1300" dirty="0"/>
              <a:t>: </a:t>
            </a:r>
            <a:r>
              <a:rPr lang="ko-KR" altLang="en-US" sz="1300" dirty="0"/>
              <a:t>소년교정시설의 소규모화 </a:t>
            </a:r>
            <a:r>
              <a:rPr lang="ko-KR" altLang="en-US" sz="1300" dirty="0" smtClean="0"/>
              <a:t>및 소년교도소의 </a:t>
            </a:r>
            <a:r>
              <a:rPr lang="ko-KR" altLang="en-US" sz="1300" dirty="0"/>
              <a:t>증설</a:t>
            </a:r>
            <a:r>
              <a:rPr lang="en-US" altLang="ko-KR" sz="1300" dirty="0"/>
              <a:t>, </a:t>
            </a:r>
            <a:r>
              <a:rPr lang="ko-KR" altLang="en-US" sz="1300" dirty="0"/>
              <a:t>시설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</a:t>
            </a:r>
            <a:r>
              <a:rPr lang="ko-KR" altLang="en-US" sz="1300" dirty="0" smtClean="0"/>
              <a:t>내 </a:t>
            </a:r>
            <a:r>
              <a:rPr lang="ko-KR" altLang="en-US" sz="1300" dirty="0"/>
              <a:t>처우 개선</a:t>
            </a:r>
            <a:r>
              <a:rPr lang="en-US" altLang="ko-KR" sz="1300" dirty="0"/>
              <a:t>(</a:t>
            </a:r>
            <a:r>
              <a:rPr lang="ko-KR" altLang="en-US" sz="1300" dirty="0"/>
              <a:t>다양한 처우 프로그램 개발</a:t>
            </a:r>
            <a:r>
              <a:rPr lang="en-US" altLang="ko-KR" sz="1300" dirty="0"/>
              <a:t>), </a:t>
            </a:r>
            <a:r>
              <a:rPr lang="ko-KR" altLang="en-US" sz="1300" dirty="0"/>
              <a:t>사회 </a:t>
            </a:r>
            <a:r>
              <a:rPr lang="ko-KR" altLang="en-US" sz="1300" dirty="0" smtClean="0"/>
              <a:t>내 처우</a:t>
            </a:r>
            <a:r>
              <a:rPr lang="en-US" altLang="ko-KR" sz="1300" dirty="0"/>
              <a:t>(</a:t>
            </a:r>
            <a:r>
              <a:rPr lang="ko-KR" altLang="en-US" sz="1300" dirty="0"/>
              <a:t>보호관찰</a:t>
            </a:r>
            <a:r>
              <a:rPr lang="en-US" altLang="ko-KR" sz="1300" dirty="0"/>
              <a:t>, </a:t>
            </a:r>
            <a:r>
              <a:rPr lang="ko-KR" altLang="en-US" sz="1300" dirty="0"/>
              <a:t>사회봉사명령지도</a:t>
            </a:r>
            <a:r>
              <a:rPr lang="en-US" altLang="ko-KR" sz="1300" dirty="0"/>
              <a:t>, </a:t>
            </a:r>
            <a:r>
              <a:rPr lang="ko-KR" altLang="en-US" sz="1300" dirty="0"/>
              <a:t>수강제도 및 </a:t>
            </a:r>
            <a:r>
              <a:rPr lang="ko-KR" altLang="en-US" sz="1300" dirty="0" smtClean="0"/>
              <a:t>갱생보호</a:t>
            </a:r>
            <a:r>
              <a:rPr lang="en-US" altLang="ko-KR" sz="1300" dirty="0"/>
              <a:t>)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</a:t>
            </a:r>
            <a:r>
              <a:rPr lang="ko-KR" altLang="en-US" sz="1300" dirty="0" smtClean="0"/>
              <a:t>확대</a:t>
            </a:r>
            <a:endParaRPr lang="ko-KR" altLang="en-US" sz="1300" dirty="0"/>
          </a:p>
          <a:p>
            <a:endParaRPr lang="en-US" altLang="ko-KR" sz="1300" dirty="0"/>
          </a:p>
          <a:p>
            <a:r>
              <a:rPr lang="ko-KR" altLang="en-US" sz="1300" dirty="0" smtClean="0"/>
              <a:t>도시화에 </a:t>
            </a:r>
            <a:r>
              <a:rPr lang="ko-KR" altLang="en-US" sz="1300" dirty="0"/>
              <a:t>따른 청소년범죄 </a:t>
            </a:r>
            <a:r>
              <a:rPr lang="ko-KR" altLang="en-US" sz="1300" dirty="0" smtClean="0"/>
              <a:t>대책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 smtClean="0"/>
              <a:t>대도시 </a:t>
            </a:r>
            <a:r>
              <a:rPr lang="ko-KR" altLang="en-US" sz="1300" dirty="0"/>
              <a:t>집중 완화 및 지방도시 및 농어촌 육성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도시 재개발</a:t>
            </a:r>
            <a:endParaRPr lang="ko-KR" altLang="en-US" sz="1300" dirty="0"/>
          </a:p>
          <a:p>
            <a:endParaRPr lang="en-US" altLang="ko-KR" sz="1300" dirty="0"/>
          </a:p>
          <a:p>
            <a:r>
              <a:rPr lang="ko-KR" altLang="en-US" sz="1300" dirty="0" smtClean="0"/>
              <a:t>청소년 </a:t>
            </a:r>
            <a:r>
              <a:rPr lang="ko-KR" altLang="en-US" sz="1300" dirty="0"/>
              <a:t>마약류사범 예방 및 치료를 위한 </a:t>
            </a:r>
            <a:r>
              <a:rPr lang="ko-KR" altLang="en-US" sz="1300" dirty="0" smtClean="0"/>
              <a:t>대책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 smtClean="0"/>
              <a:t>학교</a:t>
            </a:r>
            <a:r>
              <a:rPr lang="en-US" altLang="ko-KR" sz="1300" dirty="0"/>
              <a:t>/</a:t>
            </a:r>
            <a:r>
              <a:rPr lang="ko-KR" altLang="en-US" sz="1300" dirty="0"/>
              <a:t>가정에서의 예방 </a:t>
            </a:r>
            <a:r>
              <a:rPr lang="ko-KR" altLang="en-US" sz="1300" dirty="0" smtClean="0"/>
              <a:t>전략과 교정시설의 </a:t>
            </a:r>
            <a:r>
              <a:rPr lang="ko-KR" altLang="en-US" sz="1300" dirty="0"/>
              <a:t>치료전략이 통합적으로 운용되어야 함</a:t>
            </a:r>
          </a:p>
          <a:p>
            <a:endParaRPr lang="en-US" altLang="ko-KR" sz="1300" dirty="0"/>
          </a:p>
          <a:p>
            <a:r>
              <a:rPr lang="ko-KR" altLang="en-US" sz="1300" dirty="0" smtClean="0"/>
              <a:t>청소년 </a:t>
            </a:r>
            <a:r>
              <a:rPr lang="ko-KR" altLang="en-US" sz="1300" dirty="0"/>
              <a:t>사이버 범죄 </a:t>
            </a:r>
            <a:r>
              <a:rPr lang="ko-KR" altLang="en-US" sz="1300" dirty="0" smtClean="0"/>
              <a:t>대책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 smtClean="0"/>
              <a:t>사이버 </a:t>
            </a:r>
            <a:r>
              <a:rPr lang="ko-KR" altLang="en-US" sz="1300" dirty="0"/>
              <a:t>공간에 대한 적극적인 정화노력</a:t>
            </a:r>
            <a:r>
              <a:rPr lang="en-US" altLang="ko-KR" sz="1300" dirty="0"/>
              <a:t>, </a:t>
            </a:r>
            <a:r>
              <a:rPr lang="ko-KR" altLang="en-US" sz="1300" dirty="0" smtClean="0"/>
              <a:t>정보통신 윤리교육 </a:t>
            </a:r>
            <a:r>
              <a:rPr lang="ko-KR" altLang="en-US" sz="1300" dirty="0"/>
              <a:t>강화</a:t>
            </a:r>
          </a:p>
          <a:p>
            <a:endParaRPr lang="en-US" altLang="ko-KR" sz="1300" dirty="0"/>
          </a:p>
          <a:p>
            <a:r>
              <a:rPr lang="ko-KR" altLang="en-US" sz="1300" dirty="0" smtClean="0"/>
              <a:t>학생범죄 대책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 smtClean="0"/>
              <a:t>학교교육의 </a:t>
            </a:r>
            <a:r>
              <a:rPr lang="ko-KR" altLang="en-US" sz="1300" dirty="0"/>
              <a:t>정상화</a:t>
            </a:r>
            <a:r>
              <a:rPr lang="en-US" altLang="ko-KR" sz="1300" dirty="0"/>
              <a:t>, </a:t>
            </a:r>
            <a:r>
              <a:rPr lang="ko-KR" altLang="en-US" sz="1300" dirty="0"/>
              <a:t>선도</a:t>
            </a:r>
            <a:r>
              <a:rPr lang="en-US" altLang="ko-KR" sz="1300" dirty="0"/>
              <a:t>/</a:t>
            </a:r>
            <a:r>
              <a:rPr lang="ko-KR" altLang="en-US" sz="1300" dirty="0"/>
              <a:t>예방 중심의 교정 프로그램 개발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종합적이고 </a:t>
            </a:r>
            <a:r>
              <a:rPr lang="ko-KR" altLang="en-US" sz="1300" dirty="0"/>
              <a:t>지속적인 대책 수립 필요</a:t>
            </a:r>
          </a:p>
          <a:p>
            <a:endParaRPr lang="en-US" altLang="ko-KR" sz="1300" dirty="0"/>
          </a:p>
          <a:p>
            <a:r>
              <a:rPr lang="ko-KR" altLang="en-US" sz="1300" dirty="0" smtClean="0"/>
              <a:t>종합적 </a:t>
            </a:r>
            <a:r>
              <a:rPr lang="ko-KR" altLang="en-US" sz="1300" dirty="0"/>
              <a:t>예방 및 </a:t>
            </a:r>
            <a:r>
              <a:rPr lang="ko-KR" altLang="en-US" sz="1300" dirty="0" smtClean="0"/>
              <a:t>방지대책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 smtClean="0"/>
              <a:t>     - </a:t>
            </a:r>
            <a:r>
              <a:rPr lang="ko-KR" altLang="en-US" sz="1300" dirty="0" smtClean="0"/>
              <a:t>가정과 이웃보호연구</a:t>
            </a:r>
            <a:r>
              <a:rPr lang="en-US" altLang="ko-KR" sz="1300" dirty="0" smtClean="0"/>
              <a:t>, </a:t>
            </a:r>
            <a:r>
              <a:rPr lang="en-US" altLang="ko-KR" sz="1300" dirty="0"/>
              <a:t> </a:t>
            </a:r>
            <a:r>
              <a:rPr lang="ko-KR" altLang="en-US" sz="1300" dirty="0" smtClean="0"/>
              <a:t>종합적 지역사회 프로그램</a:t>
            </a: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4514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요소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요소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요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1145</TotalTime>
  <Words>2094</Words>
  <Application>Microsoft Office PowerPoint</Application>
  <PresentationFormat>화면 슬라이드 쇼(4:3)</PresentationFormat>
  <Paragraphs>317</Paragraphs>
  <Slides>21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맑은 고딕</vt:lpstr>
      <vt:lpstr>Palatino Linotype</vt:lpstr>
      <vt:lpstr>Wingdings</vt:lpstr>
      <vt:lpstr>요소</vt:lpstr>
      <vt:lpstr>범죄심리학 제14주</vt:lpstr>
      <vt:lpstr>1-1. 경제범죄 개요</vt:lpstr>
      <vt:lpstr>1-2. 경제범죄의 특징</vt:lpstr>
      <vt:lpstr>1-3. 침입절도범의 특징과 장물의 처리</vt:lpstr>
      <vt:lpstr>1-3. 침입절도범의 동기와 피해자의 심리적 충격 </vt:lpstr>
      <vt:lpstr>1-4. 상점절도</vt:lpstr>
      <vt:lpstr>2. 풍기문란 - 성매매</vt:lpstr>
      <vt:lpstr>2. 풍기문란 - 성매매</vt:lpstr>
      <vt:lpstr>3. 화이트칼라 범죄와 직업범죄 </vt:lpstr>
      <vt:lpstr>3. 화이트칼라 범죄와 직업범죄 </vt:lpstr>
      <vt:lpstr>4. 방화</vt:lpstr>
      <vt:lpstr>4. 방화</vt:lpstr>
      <vt:lpstr>4. 방화</vt:lpstr>
      <vt:lpstr>4. 방화</vt:lpstr>
      <vt:lpstr>5-1 . 소년사법의 역사</vt:lpstr>
      <vt:lpstr>5-2 . 소년범죄 : 소년비행의 정의</vt:lpstr>
      <vt:lpstr>5-3. 소년범죄 : 원인 – 생물학적 원인론</vt:lpstr>
      <vt:lpstr>5-4. 소년범죄 : 원인 – 심리학적 원인론</vt:lpstr>
      <vt:lpstr>5-4. 소년범죄 : 원인 – 심리학적 원인론</vt:lpstr>
      <vt:lpstr>5-5. 소년범죄 : 원인 – 사회학적 원인론</vt:lpstr>
      <vt:lpstr>5-6. 소년범죄 : 대책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범죄심리학 제2주</dc:title>
  <dc:creator>Owner</dc:creator>
  <cp:lastModifiedBy>Owner</cp:lastModifiedBy>
  <cp:revision>195</cp:revision>
  <dcterms:created xsi:type="dcterms:W3CDTF">2018-09-03T02:08:30Z</dcterms:created>
  <dcterms:modified xsi:type="dcterms:W3CDTF">2020-08-17T08:39:55Z</dcterms:modified>
</cp:coreProperties>
</file>