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9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99" r:id="rId14"/>
    <p:sldId id="300" r:id="rId15"/>
    <p:sldId id="301" r:id="rId16"/>
    <p:sldId id="302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62A236D-8094-473D-93E9-88C098781F45}" type="datetimeFigureOut">
              <a:rPr lang="ko-KR" altLang="en-US" smtClean="0"/>
              <a:pPr/>
              <a:t>2025-02-20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C81C867-B775-4E43-95FA-15250C9A0B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912275"/>
            <a:ext cx="7643866" cy="1500198"/>
          </a:xfrm>
        </p:spPr>
        <p:txBody>
          <a:bodyPr/>
          <a:lstStyle/>
          <a:p>
            <a:r>
              <a:rPr lang="ko-KR" altLang="en-US" dirty="0"/>
              <a:t>경찰학 제</a:t>
            </a:r>
            <a:r>
              <a:rPr lang="en-US" altLang="ko-KR" dirty="0"/>
              <a:t>11</a:t>
            </a:r>
            <a:r>
              <a:rPr lang="ko-KR" altLang="en-US"/>
              <a:t>주  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ko-KR" altLang="en-US" dirty="0"/>
              <a:t>인사관리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남 재 성  교수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인사관리는 다른 관리기능과의 유기적인 협조 하에 경찰의 목적을 효과적으로 이루어가기 위하여 경찰인력을 효율적이며 공정하게 운용하는 동태적인 과정으로 경찰관을 체계적이고 합리적인 기준에 따라 분류</a:t>
            </a:r>
            <a:r>
              <a:rPr lang="en-US" altLang="ko-KR" sz="1600" dirty="0"/>
              <a:t>, </a:t>
            </a:r>
            <a:r>
              <a:rPr lang="ko-KR" altLang="en-US" sz="1600" dirty="0"/>
              <a:t>모집</a:t>
            </a:r>
            <a:r>
              <a:rPr lang="en-US" altLang="ko-KR" sz="1600" dirty="0"/>
              <a:t>, </a:t>
            </a:r>
            <a:r>
              <a:rPr lang="ko-KR" altLang="en-US" sz="1600" dirty="0"/>
              <a:t>채용</a:t>
            </a:r>
            <a:r>
              <a:rPr lang="en-US" altLang="ko-KR" sz="1600" dirty="0"/>
              <a:t>, </a:t>
            </a:r>
            <a:r>
              <a:rPr lang="ko-KR" altLang="en-US" sz="1600" dirty="0"/>
              <a:t>교육훈련</a:t>
            </a:r>
            <a:r>
              <a:rPr lang="en-US" altLang="ko-KR" sz="1600" dirty="0"/>
              <a:t>, </a:t>
            </a:r>
            <a:r>
              <a:rPr lang="ko-KR" altLang="en-US" sz="1600" dirty="0"/>
              <a:t>보수</a:t>
            </a:r>
            <a:r>
              <a:rPr lang="en-US" altLang="ko-KR" sz="1600" dirty="0"/>
              <a:t>, </a:t>
            </a:r>
            <a:r>
              <a:rPr lang="ko-KR" altLang="en-US" sz="1600" dirty="0"/>
              <a:t>승진</a:t>
            </a:r>
            <a:r>
              <a:rPr lang="en-US" altLang="ko-KR" sz="1600" dirty="0"/>
              <a:t>, </a:t>
            </a:r>
            <a:r>
              <a:rPr lang="ko-KR" altLang="en-US" sz="1600" dirty="0"/>
              <a:t>퇴직관리 등을 해나가는 활동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ko-KR" altLang="en-US" sz="1600" dirty="0"/>
              <a:t>목적</a:t>
            </a:r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효율적인 경찰인력의 운영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합리적이고 객관적인 인사운영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경찰조직과 경찰관 개개인의 욕구의 조화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우수인력의 확보</a:t>
            </a:r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환경변화에 대한 적응성 확보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경찰인사관리의 의의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인사관리의 </a:t>
            </a:r>
            <a:r>
              <a:rPr lang="en-US" altLang="ko-KR" sz="1600" dirty="0"/>
              <a:t>2</a:t>
            </a:r>
            <a:r>
              <a:rPr lang="ko-KR" altLang="en-US" sz="1600" dirty="0"/>
              <a:t>대 원칙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(1) </a:t>
            </a:r>
            <a:r>
              <a:rPr lang="ko-KR" altLang="en-US" sz="1600" dirty="0">
                <a:solidFill>
                  <a:srgbClr val="FF0000"/>
                </a:solidFill>
              </a:rPr>
              <a:t>엽관주의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경찰인사관리의 기본이념 </a:t>
            </a:r>
            <a:r>
              <a:rPr lang="en-US" altLang="ko-KR" sz="3200" dirty="0"/>
              <a:t>: 2</a:t>
            </a:r>
            <a:r>
              <a:rPr lang="ko-KR" altLang="en-US" sz="3200" dirty="0"/>
              <a:t>대 원칙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857224" y="2357430"/>
          <a:ext cx="7715304" cy="4203192"/>
        </p:xfrm>
        <a:graphic>
          <a:graphicData uri="http://schemas.openxmlformats.org/drawingml/2006/table">
            <a:tbl>
              <a:tblPr/>
              <a:tblGrid>
                <a:gridCol w="8799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353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모든 공직임용에 있어서 능력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업적 기준보다 충성심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당파성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학연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혈연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지연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정치적 영향력 등에 기준을 두는 인사제도를 말한다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장점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정당정치의 발전에 기여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관료에 대한 민중통제 강화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관직의 특권화 배제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관료주의와 관료제의 침체 방지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공무원의 적극적인 충성심 유도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단점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인사행정의 정실화에 따른 행정능률의 저하 우려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부적격자의 임명에 따른 부패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낭비의 조장과 행정질서의 문란 초래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공무원은 국민보다 정당을 위해 봉사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한시적 신분보장으로 인해 장기적 행정수행의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불필요한 관직의 증설로 예산장비와 국민의 부담 가중 우려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매관매직 풍조와 금권정치의 유행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공무원이 집권당의 사병화로 전락되어 행정의 국민에 대한 무책임성 조장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행정의 계속성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안정성 저해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경험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기술축적의 곤란 및 행정기능의 중단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마비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혼란 초래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인사관리의 </a:t>
            </a:r>
            <a:r>
              <a:rPr lang="en-US" altLang="ko-KR" sz="1600" dirty="0"/>
              <a:t>2</a:t>
            </a:r>
            <a:r>
              <a:rPr lang="ko-KR" altLang="en-US" sz="1600" dirty="0"/>
              <a:t>대 원칙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r>
              <a:rPr lang="en-US" altLang="ko-KR" sz="1600" dirty="0"/>
              <a:t>(2) </a:t>
            </a:r>
            <a:r>
              <a:rPr lang="ko-KR" altLang="en-US" sz="1600" dirty="0">
                <a:solidFill>
                  <a:srgbClr val="FF0000"/>
                </a:solidFill>
              </a:rPr>
              <a:t>실적주의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2. </a:t>
            </a:r>
            <a:r>
              <a:rPr lang="ko-KR" altLang="en-US" sz="3600" dirty="0"/>
              <a:t>경찰인사관리의 기본이념 </a:t>
            </a:r>
            <a:r>
              <a:rPr lang="en-US" altLang="ko-KR" sz="3600" dirty="0"/>
              <a:t>: 2</a:t>
            </a:r>
            <a:r>
              <a:rPr lang="ko-KR" altLang="en-US" sz="3600" dirty="0"/>
              <a:t>대 원칙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857224" y="2428868"/>
          <a:ext cx="7786742" cy="3947160"/>
        </p:xfrm>
        <a:graphic>
          <a:graphicData uri="http://schemas.openxmlformats.org/drawingml/2006/table">
            <a:tbl>
              <a:tblPr/>
              <a:tblGrid>
                <a:gridCol w="8881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986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정당이나 연고관계를 떠나서 개인의 능력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자격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성적을 기준으로 공직임용과 승진을 시키는 인사제도를 말한다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장점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공무원의 정치적 중립과 부패방지에 기여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행정의 전문성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독자성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계속성 확보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정실적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엽관제적 인사행정의 폐해 극복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기회균등 및 사회적 평등 실현에 기여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행정능률 향상에 기여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단점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인사행정의 소극화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형식화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집권화 초래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정책의 효율적인 수립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집행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공무원의 보수화와 특권의식화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정치성과 가치성향의 과소평가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행정관리적 측면의 소홀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정당이념의 행정에 대한 반영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공무원에 대한 민주적 통제의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행정환경 변화에 탄력적 대응의 어려움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37480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(1) </a:t>
            </a:r>
            <a:r>
              <a:rPr lang="ko-KR" altLang="en-US" sz="1600" dirty="0" err="1">
                <a:solidFill>
                  <a:srgbClr val="FF0000"/>
                </a:solidFill>
              </a:rPr>
              <a:t>계급제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공직분류의 방식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879412"/>
              </p:ext>
            </p:extLst>
          </p:nvPr>
        </p:nvGraphicFramePr>
        <p:xfrm>
          <a:off x="827584" y="1908397"/>
          <a:ext cx="7643866" cy="4203192"/>
        </p:xfrm>
        <a:graphic>
          <a:graphicData uri="http://schemas.openxmlformats.org/drawingml/2006/table">
            <a:tbl>
              <a:tblPr/>
              <a:tblGrid>
                <a:gridCol w="8665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73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3500" indent="-787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계급제는 공무원의 자격 및 신분을 중심으로 계급을 만드는 제도로서 인간중심의 분류방법이다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35890" marR="63500" indent="-7239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계급제는 보통 계급의 수가 적고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계급간의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차별이 심하며 외부로부터의 충원이 힘든 폐쇄형의 충원방식을 취하고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관료제 전통이 강한 독일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프랑스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일본 등이 이 제도를 따르고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장점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일반교양을 가진 유능한 인재의 등용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인사배치의 신축성과 적응성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신분보장의 강화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행정의 안정화 도모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협조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조정의 용이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직업공무원제의 확립에 기여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단점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행정의 전문화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객관적인 근무평정의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동일업무에 대한 동일보수지급의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계급의 폐쇄화에 따른 상호 배타적인 긴장조성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직무와 직무담당자의 능력의 괴리 초래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직무지향적 동기유발의 좌절 초래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(2) </a:t>
            </a:r>
            <a:r>
              <a:rPr lang="ko-KR" altLang="en-US" sz="1600" dirty="0" err="1">
                <a:solidFill>
                  <a:srgbClr val="FF0000"/>
                </a:solidFill>
              </a:rPr>
              <a:t>직위분류제</a:t>
            </a:r>
            <a:endParaRPr lang="ko-KR" altLang="en-US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3. </a:t>
            </a:r>
            <a:r>
              <a:rPr lang="ko-KR" altLang="en-US" sz="3600" dirty="0"/>
              <a:t>공직분류의 방식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406458"/>
              </p:ext>
            </p:extLst>
          </p:nvPr>
        </p:nvGraphicFramePr>
        <p:xfrm>
          <a:off x="899592" y="2015323"/>
          <a:ext cx="7643866" cy="4203192"/>
        </p:xfrm>
        <a:graphic>
          <a:graphicData uri="http://schemas.openxmlformats.org/drawingml/2006/table">
            <a:tbl>
              <a:tblPr/>
              <a:tblGrid>
                <a:gridCol w="8665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73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의의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7160" marR="63500" indent="-7366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직위분류제는 공직을 분류함에 있어서 행정기관을 구성하는 개개의 직위에 내포되어 있는 직무의 종류와 책임도 및 곤란도에 따라 여러 직종과 등급 및 직급으로 분류하는 제도이다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.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1909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년 미국의 시카고에서 처음 실시되었다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장점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43510" marR="63500" indent="-800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‘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동일직무에 대한 동일보수의 원칙’을 확립함으로써 보수제도의 합리적 기준을 제시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시험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채용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전직의 합리적 기준을 제공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훈련수요의 명확화와 체계적인 인력수급계획 수립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근무성적평정의 자료제공</a:t>
                      </a:r>
                    </a:p>
                    <a:p>
                      <a:pPr marL="134620" marR="63500" indent="-7112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전직이 제한되고 동일한 직무를 장기간 담당하게 되어 행정조직의 전문화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분업화에 기여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권한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책임한계의 명확화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단점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유능한 일반행정가의 확보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직책에 따른 전문화로 전문가간의 협조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의사소통 곤란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신분보장의 미흡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인사배치의 탄력성 제약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비융통성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247454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600" dirty="0"/>
              <a:t>(3) </a:t>
            </a:r>
            <a:r>
              <a:rPr lang="ko-KR" altLang="en-US" sz="1600" dirty="0">
                <a:solidFill>
                  <a:srgbClr val="FF0000"/>
                </a:solidFill>
              </a:rPr>
              <a:t>양자의 관계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 ① </a:t>
            </a:r>
            <a:r>
              <a:rPr lang="ko-KR" altLang="en-US" sz="1600" dirty="0" err="1"/>
              <a:t>계급제와</a:t>
            </a:r>
            <a:r>
              <a:rPr lang="ko-KR" altLang="en-US" sz="1600" dirty="0"/>
              <a:t> 직위분류제의 비교</a:t>
            </a: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② 우리나라의 경우</a:t>
            </a:r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계급제를</a:t>
            </a:r>
            <a:r>
              <a:rPr lang="ko-KR" altLang="en-US" sz="1600" dirty="0"/>
              <a:t> 기반으로 하고 직위분류제적 요소를 가미한 혼합형태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공직분류의 방식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04404"/>
              </p:ext>
            </p:extLst>
          </p:nvPr>
        </p:nvGraphicFramePr>
        <p:xfrm>
          <a:off x="755576" y="2365532"/>
          <a:ext cx="7786743" cy="2482088"/>
        </p:xfrm>
        <a:graphic>
          <a:graphicData uri="http://schemas.openxmlformats.org/drawingml/2006/table">
            <a:tbl>
              <a:tblPr/>
              <a:tblGrid>
                <a:gridCol w="1215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526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84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 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계   급   제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직위분류제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분류방법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사람중심의 분류방법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FF0000"/>
                          </a:solidFill>
                          <a:latin typeface="-윤고딕110"/>
                        </a:rPr>
                        <a:t>직무중심의 분류방법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충원방식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폐쇄형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FF0000"/>
                          </a:solidFill>
                          <a:latin typeface="-윤고딕110"/>
                        </a:rPr>
                        <a:t>개방형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인사배치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신축적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비융통적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양자의 비교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직위분류제와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계급제는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이념적으로는 상호 대립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모순되는 제도이지만 실질적으로는 양 제도의 장점을 따서 상호 조화시키려는 양 제도의 접근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조화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절충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이 시도되고 있다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.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직위분류제와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계급제는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서로 양립될 수 없는 상호 배타적인 관계가 아니라 상호 결점을 치유할 수 있는 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상호보완적인 관계에 있다고 볼 수 있다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10"/>
                        </a:rPr>
                        <a:t>.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사기</a:t>
            </a:r>
            <a:r>
              <a:rPr lang="en-US" altLang="ko-KR" sz="1600" dirty="0"/>
              <a:t>(Morale)</a:t>
            </a:r>
            <a:r>
              <a:rPr lang="ko-KR" altLang="en-US" sz="1600" dirty="0"/>
              <a:t>의 의의 </a:t>
            </a:r>
            <a:r>
              <a:rPr lang="en-US" altLang="ko-KR" sz="1600" dirty="0"/>
              <a:t>: </a:t>
            </a:r>
            <a:r>
              <a:rPr lang="ko-KR" altLang="en-US" sz="1600" dirty="0"/>
              <a:t>자발적</a:t>
            </a:r>
            <a:r>
              <a:rPr lang="en-US" altLang="ko-KR" sz="1600" dirty="0"/>
              <a:t>․</a:t>
            </a:r>
            <a:r>
              <a:rPr lang="ko-KR" altLang="en-US" sz="1600" dirty="0"/>
              <a:t>적극적인 근무의욕</a:t>
            </a:r>
            <a:r>
              <a:rPr lang="en-US" altLang="ko-KR" sz="1600" dirty="0"/>
              <a:t>, </a:t>
            </a:r>
            <a:r>
              <a:rPr lang="ko-KR" altLang="en-US" sz="1600" dirty="0"/>
              <a:t>근무태도</a:t>
            </a:r>
          </a:p>
          <a:p>
            <a:endParaRPr lang="en-US" altLang="ko-KR" sz="1600" dirty="0"/>
          </a:p>
          <a:p>
            <a:r>
              <a:rPr lang="en-US" altLang="ko-KR" sz="1600" dirty="0"/>
              <a:t>David McClelland</a:t>
            </a:r>
            <a:r>
              <a:rPr lang="ko-KR" altLang="en-US" sz="1600" dirty="0"/>
              <a:t>가 주장한 인간의 욕구이론 </a:t>
            </a:r>
            <a:r>
              <a:rPr lang="en-US" altLang="ko-KR" sz="1600" dirty="0"/>
              <a:t>: </a:t>
            </a:r>
            <a:r>
              <a:rPr lang="ko-KR" altLang="en-US" sz="1600" dirty="0">
                <a:solidFill>
                  <a:srgbClr val="FF0000"/>
                </a:solidFill>
              </a:rPr>
              <a:t>성취욕구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권력욕구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친교욕구</a:t>
            </a:r>
          </a:p>
          <a:p>
            <a:endParaRPr lang="en-US" altLang="ko-KR" sz="1600" dirty="0"/>
          </a:p>
          <a:p>
            <a:r>
              <a:rPr lang="en-US" altLang="ko-KR" sz="1600" dirty="0"/>
              <a:t>A .Maslow </a:t>
            </a:r>
            <a:r>
              <a:rPr lang="ko-KR" altLang="en-US" sz="1600" dirty="0"/>
              <a:t>의 </a:t>
            </a:r>
            <a:r>
              <a:rPr lang="ko-KR" altLang="en-US" sz="1600" dirty="0">
                <a:solidFill>
                  <a:srgbClr val="FF0000"/>
                </a:solidFill>
              </a:rPr>
              <a:t>욕구계층이론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사기관리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715524"/>
              </p:ext>
            </p:extLst>
          </p:nvPr>
        </p:nvGraphicFramePr>
        <p:xfrm>
          <a:off x="857224" y="3357562"/>
          <a:ext cx="7715304" cy="2738120"/>
        </p:xfrm>
        <a:graphic>
          <a:graphicData uri="http://schemas.openxmlformats.org/drawingml/2006/table">
            <a:tbl>
              <a:tblPr/>
              <a:tblGrid>
                <a:gridCol w="17127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25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생리적 욕구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의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식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주 및 건강 등에 관한 욕구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충족요건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---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적정보수제도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휴양제도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안전 욕구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공무원의 현재 및 장래의 신분이나 생활에 대한 불안을 해소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충족요건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---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신분보장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연금제도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사회적 욕구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동료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상사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조직전체에 대한 친근감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귀속감을 충족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충족요건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인간관계의 개선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고충처리 상담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존경 욕구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타인의 인정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존중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신망을 받으려는 욕구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충족요건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참여확대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권한의 위임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제안제도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포상제도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자아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(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자기</a:t>
                      </a:r>
                      <a:r>
                        <a:rPr lang="en-US" altLang="ko-KR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)</a:t>
                      </a:r>
                      <a:r>
                        <a:rPr lang="ko-KR" altLang="en-US" sz="1400" b="0" i="0" spc="50" dirty="0">
                          <a:solidFill>
                            <a:srgbClr val="FF0000"/>
                          </a:solidFill>
                          <a:latin typeface="-윤고딕130"/>
                        </a:rPr>
                        <a:t>실현 </a:t>
                      </a:r>
                      <a:endParaRPr lang="en-US" altLang="ko-KR" sz="1400" b="0" i="0" spc="50">
                        <a:solidFill>
                          <a:srgbClr val="FF0000"/>
                        </a:solidFill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FF0000"/>
                          </a:solidFill>
                          <a:latin typeface="-윤고딕130"/>
                        </a:rPr>
                        <a:t>욕구</a:t>
                      </a:r>
                      <a:endParaRPr lang="ko-KR" altLang="en-US" sz="1400" b="0" i="0" spc="50" dirty="0">
                        <a:solidFill>
                          <a:srgbClr val="FF0000"/>
                        </a:solidFill>
                        <a:latin typeface="-윤고딕130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장래에의 자기발전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자기완성의 욕구 및 성취감 충족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충족요건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공정하고 합리적인 승진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공무원단체 활용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800" dirty="0"/>
              <a:t>자율성 존중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/>
              <a:t>인격존중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기본권 인권의 존중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실적 중심의 공정한 인사관리와 승진제도의 운영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정당한 보수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고충처리</a:t>
            </a:r>
            <a:r>
              <a:rPr lang="en-US" altLang="ko-KR" sz="1800" dirty="0"/>
              <a:t>․</a:t>
            </a:r>
            <a:r>
              <a:rPr lang="ko-KR" altLang="en-US" sz="1800" dirty="0"/>
              <a:t>인사상담제도의 활용</a:t>
            </a:r>
            <a:endParaRPr lang="en-US" altLang="ko-KR" sz="1800" dirty="0"/>
          </a:p>
          <a:p>
            <a:endParaRPr lang="ko-KR" altLang="en-US" sz="1800" dirty="0"/>
          </a:p>
          <a:p>
            <a:r>
              <a:rPr lang="ko-KR" altLang="en-US" sz="1800" dirty="0"/>
              <a:t>제안제도의 활용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/>
              <a:t>정당한 보수</a:t>
            </a:r>
          </a:p>
          <a:p>
            <a:endParaRPr lang="en-US" altLang="ko-KR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경찰관의 사기제고 방법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000"/>
              <a:t>경찰의 교육훈련 기관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5. </a:t>
            </a:r>
            <a:r>
              <a:rPr lang="ko-KR" altLang="en-US" sz="3200" dirty="0"/>
              <a:t>교육훈련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636120"/>
              </p:ext>
            </p:extLst>
          </p:nvPr>
        </p:nvGraphicFramePr>
        <p:xfrm>
          <a:off x="928662" y="2320417"/>
          <a:ext cx="7572428" cy="3179064"/>
        </p:xfrm>
        <a:graphic>
          <a:graphicData uri="http://schemas.openxmlformats.org/drawingml/2006/table">
            <a:tbl>
              <a:tblPr/>
              <a:tblGrid>
                <a:gridCol w="838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343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477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경찰대학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8430" marR="63500" indent="-749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경찰청장 소속 하에 설치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.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경찰대학설치법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(1979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)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에 의해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4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년제 정규대학으로 설치되고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1981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년부터 신입생을 처음 선발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38430" marR="63500" indent="-7493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4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년제 정규대학생은 물론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경감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경정의 고급간부과정과 총경의 경찰고위정책과정을 운영함으로써 경찰간부의 재교육도 담당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부설기관 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 ㉠ 경찰수사보안연수소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--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교육기관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 ㉡ 치안정책연구소 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--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"/>
                        </a:rPr>
                        <a:t>연구기관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763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경찰인재개발원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경찰청 소속 하에 설치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경찰간부 후보생에 대한 교육훈련</a:t>
                      </a:r>
                    </a:p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경위 이하의 경찰공무원에 대한 재교육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정보 등 특수분야에 대한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전문화교육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중앙</a:t>
                      </a: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경찰학교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순경으로 처음 채용된 자와 전투경찰순경과 의무경찰순경에 대한 신임교육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학교교육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5-1. </a:t>
            </a:r>
            <a:r>
              <a:rPr lang="ko-KR" altLang="en-US" sz="3600" dirty="0"/>
              <a:t>교육훈련의 종류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928332"/>
              </p:ext>
            </p:extLst>
          </p:nvPr>
        </p:nvGraphicFramePr>
        <p:xfrm>
          <a:off x="827584" y="2048382"/>
          <a:ext cx="7643866" cy="3947160"/>
        </p:xfrm>
        <a:graphic>
          <a:graphicData uri="http://schemas.openxmlformats.org/drawingml/2006/table">
            <a:tbl>
              <a:tblPr/>
              <a:tblGrid>
                <a:gridCol w="10138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30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906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30"/>
                        </a:rPr>
                        <a:t>신임교육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공개경쟁 또는 특별채용시험에 의하여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신규채용된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사람들을 경찰에의 임용을 전제로 하여 실시하는 직무에의 적응 및 기초훈련</a:t>
                      </a:r>
                    </a:p>
                    <a:p>
                      <a:pPr marL="143510" marR="63500" indent="-8001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소양교육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경찰기관의 연혁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경찰존립의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 목적과 기능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경찰조직의 구조와 역할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각 부서의 업무상황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자기의 위치와 역할 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42240" marR="63500" indent="-7874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직무수행에 필요한 기초지식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문서처리법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기안문의 작성방법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각종 경찰장구의 사용법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무기사용과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,한컴돋움"/>
                        </a:rPr>
                        <a:t>손질법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경찰직무의 구체적인 내용 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39700" marR="6350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실무에 필요한 법률과 규정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헌법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형사소송법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민법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민사소송법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행정법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경찰법 등의 제법률과 인사관리의 방침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신분보장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고용조건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복무규율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여비지급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근무시간 등의 제규정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  <a:p>
                      <a:pPr marL="133350" marR="63500" indent="-6985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체력연마와 무술훈련 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---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범인체포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집단사태의 진압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작전임무수행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자위능력제고를 위한 호신술</a:t>
                      </a: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,한컴돋움"/>
                        </a:rPr>
                        <a:t>체포술의 연마 등</a:t>
                      </a:r>
                      <a:endParaRPr lang="ko-KR" altLang="en-US" sz="1400" b="0" i="0" spc="50" dirty="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기본교육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6350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․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재직경찰관이 승진한 경우 승진된 계급의 직무와 관련된 학식기술의 습득</a:t>
                      </a:r>
                      <a:r>
                        <a:rPr lang="en-US" altLang="ko-KR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, </a:t>
                      </a: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10,한컴돋움"/>
                        </a:rPr>
                        <a:t>직무수행능력과 관리기법을 배양할 수 있도록 실시하는 교육훈련</a:t>
                      </a:r>
                      <a:endParaRPr lang="ko-KR" altLang="en-US" sz="1400" b="0" i="0" spc="50">
                        <a:solidFill>
                          <a:srgbClr val="000000"/>
                        </a:solidFill>
                        <a:latin typeface="-윤고딕110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50">
                          <a:solidFill>
                            <a:srgbClr val="000000"/>
                          </a:solidFill>
                          <a:latin typeface="-윤고딕130"/>
                        </a:rPr>
                        <a:t>전문교육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․ 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총경 이하의 재직경찰관들에게 능력발전을 위하여 </a:t>
                      </a:r>
                      <a:r>
                        <a:rPr lang="ko-KR" altLang="en-US" sz="1400" b="0" i="0" spc="50" dirty="0" err="1">
                          <a:solidFill>
                            <a:srgbClr val="000000"/>
                          </a:solidFill>
                          <a:latin typeface="-윤고딕110"/>
                        </a:rPr>
                        <a:t>필요시</a:t>
                      </a:r>
                      <a:r>
                        <a:rPr lang="ko-KR" altLang="en-US" sz="1400" b="0" i="0" spc="50" dirty="0">
                          <a:solidFill>
                            <a:srgbClr val="000000"/>
                          </a:solidFill>
                          <a:latin typeface="-윤고딕110"/>
                        </a:rPr>
                        <a:t> 실시하는 교육훈련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위임교육</a:t>
            </a:r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재직경찰관들을 국내외의 관계기관에 위탁하며 실시하는 교육을 말한다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en-US" altLang="ko-KR" sz="1400" dirty="0"/>
              <a:t> </a:t>
            </a:r>
            <a:r>
              <a:rPr lang="ko-KR" altLang="en-US" sz="1400" dirty="0"/>
              <a:t>직장훈련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 </a:t>
            </a:r>
            <a:r>
              <a:rPr lang="en-US" altLang="ko-KR" sz="1400" dirty="0"/>
              <a:t>․</a:t>
            </a:r>
            <a:r>
              <a:rPr lang="ko-KR" altLang="en-US" sz="1400" dirty="0"/>
              <a:t>경찰기관의 장이 소속경찰공무원의 직무수행능력을 향상시키기 위해 일상업무를 통해 행하는 훈련을 말한다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  ․</a:t>
            </a:r>
            <a:r>
              <a:rPr lang="ko-KR" altLang="en-US" sz="1400" dirty="0"/>
              <a:t>경정 이하의 경찰공무원에 대해 실시한다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   ․</a:t>
            </a:r>
            <a:r>
              <a:rPr lang="ko-KR" altLang="en-US" sz="1400" dirty="0"/>
              <a:t>소집</a:t>
            </a:r>
            <a:r>
              <a:rPr lang="en-US" altLang="ko-KR" sz="1400" dirty="0"/>
              <a:t>, </a:t>
            </a:r>
            <a:r>
              <a:rPr lang="ko-KR" altLang="en-US" sz="1400" dirty="0"/>
              <a:t>순회</a:t>
            </a:r>
            <a:r>
              <a:rPr lang="en-US" altLang="ko-KR" sz="1400" dirty="0"/>
              <a:t>, </a:t>
            </a:r>
            <a:r>
              <a:rPr lang="ko-KR" altLang="en-US" sz="1400" dirty="0"/>
              <a:t>과제</a:t>
            </a:r>
            <a:r>
              <a:rPr lang="en-US" altLang="ko-KR" sz="1400" dirty="0"/>
              <a:t>, </a:t>
            </a:r>
            <a:r>
              <a:rPr lang="ko-KR" altLang="en-US" sz="1400" dirty="0"/>
              <a:t>실습</a:t>
            </a:r>
            <a:r>
              <a:rPr lang="en-US" altLang="ko-KR" sz="1400" dirty="0"/>
              <a:t>, </a:t>
            </a:r>
            <a:r>
              <a:rPr lang="ko-KR" altLang="en-US" sz="1400" dirty="0"/>
              <a:t>시청각 및 직접지도 등의 방법에 의해 실시된다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  ․</a:t>
            </a:r>
            <a:r>
              <a:rPr lang="ko-KR" altLang="en-US" sz="1400" dirty="0"/>
              <a:t>직장훈련 횟수 및 시간</a:t>
            </a:r>
            <a:endParaRPr lang="en-US" altLang="ko-KR" sz="1400" dirty="0"/>
          </a:p>
          <a:p>
            <a:pPr marL="0" indent="0" algn="l">
              <a:buNone/>
            </a:pPr>
            <a:r>
              <a:rPr lang="en-US" altLang="ko-KR" sz="1200" dirty="0">
                <a:solidFill>
                  <a:srgbClr val="444444"/>
                </a:solidFill>
                <a:latin typeface="+mj-ea"/>
                <a:ea typeface="+mj-ea"/>
              </a:rPr>
              <a:t>   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① 직장교육은 월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2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 이상 실시하되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회는 기관단위 소집교육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사이버교육을 포함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)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으로 하여야 하며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, 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 교육 시</a:t>
            </a:r>
            <a:endParaRPr lang="en-US" altLang="ko-KR" sz="12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marL="0" indent="0" algn="l">
              <a:buNone/>
            </a:pPr>
            <a:r>
              <a:rPr lang="en-US" altLang="ko-KR" sz="1200" dirty="0">
                <a:solidFill>
                  <a:srgbClr val="444444"/>
                </a:solidFill>
                <a:latin typeface="+mj-ea"/>
                <a:ea typeface="+mj-ea"/>
              </a:rPr>
              <a:t>      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간은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시간 이상으로 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0" indent="0" algn="l">
              <a:buNone/>
            </a:pP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  ②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무도훈련은 월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2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 이상 실시하되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 훈련시간은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시간 이상으로 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 </a:t>
            </a:r>
          </a:p>
          <a:p>
            <a:pPr marL="0" indent="0" algn="l">
              <a:buNone/>
            </a:pP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  ③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체력검정은 매년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10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월까지 연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 정기적으로 실시한다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</a:p>
          <a:p>
            <a:pPr marL="0" indent="0" algn="l">
              <a:buNone/>
            </a:pP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  ④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사격훈련</a:t>
            </a:r>
            <a:endParaRPr lang="en-US" altLang="ko-KR" sz="12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marL="0" indent="0" algn="l">
              <a:buNone/>
            </a:pPr>
            <a:r>
              <a:rPr lang="en-US" altLang="ko-KR" sz="1200" dirty="0">
                <a:solidFill>
                  <a:srgbClr val="444444"/>
                </a:solidFill>
                <a:latin typeface="+mj-ea"/>
                <a:ea typeface="+mj-ea"/>
              </a:rPr>
              <a:t>     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1.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정례사격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: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연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2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(2, 3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분기 각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) </a:t>
            </a:r>
          </a:p>
          <a:p>
            <a:pPr marL="0" indent="0" algn="l">
              <a:buNone/>
            </a:pP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    2.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외근요원 특별사격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: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연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2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(1, 4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분기 각 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1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회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),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다만 사격성적 등 특별한 사정에 따라 횟수를 증감하여 실시할                              </a:t>
            </a:r>
            <a:endParaRPr lang="en-US" altLang="ko-KR" sz="12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marL="0" indent="0" algn="l">
              <a:buNone/>
            </a:pPr>
            <a:r>
              <a:rPr lang="en-US" altLang="ko-KR" sz="1200" dirty="0">
                <a:solidFill>
                  <a:srgbClr val="444444"/>
                </a:solidFill>
                <a:latin typeface="+mj-ea"/>
                <a:ea typeface="+mj-ea"/>
              </a:rPr>
              <a:t>                                      </a:t>
            </a:r>
            <a:r>
              <a:rPr lang="ko-KR" altLang="en-US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수 있다</a:t>
            </a:r>
            <a:r>
              <a:rPr lang="en-US" altLang="ko-KR" sz="12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 </a:t>
            </a:r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5-1. </a:t>
            </a:r>
            <a:r>
              <a:rPr lang="ko-KR" altLang="en-US" sz="3200" dirty="0"/>
              <a:t>교육훈련의 종류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85798" y="112474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국가경찰위원회</a:t>
            </a:r>
            <a:r>
              <a:rPr lang="en-US" altLang="ko-KR" sz="1400" dirty="0"/>
              <a:t>, </a:t>
            </a:r>
            <a:r>
              <a:rPr lang="ko-KR" altLang="en-US" sz="1400" dirty="0"/>
              <a:t>시도경찰위원회</a:t>
            </a:r>
            <a:r>
              <a:rPr lang="en-US" altLang="ko-KR" sz="1400" dirty="0"/>
              <a:t>(</a:t>
            </a:r>
            <a:r>
              <a:rPr lang="ko-KR" altLang="en-US" sz="1400" dirty="0"/>
              <a:t>생략</a:t>
            </a:r>
            <a:r>
              <a:rPr lang="en-US" altLang="ko-KR" sz="1400" dirty="0"/>
              <a:t>)</a:t>
            </a:r>
          </a:p>
          <a:p>
            <a:r>
              <a:rPr lang="ko-KR" altLang="en-US" sz="1400" dirty="0"/>
              <a:t>경찰공무원 인사위원회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경찰인사에 관계되는 법규</a:t>
            </a:r>
            <a:r>
              <a:rPr lang="en-US" altLang="ko-KR" sz="1400" dirty="0"/>
              <a:t>, </a:t>
            </a:r>
            <a:r>
              <a:rPr lang="ko-KR" altLang="en-US" sz="1400" dirty="0"/>
              <a:t>훈령</a:t>
            </a:r>
            <a:r>
              <a:rPr lang="en-US" altLang="ko-KR" sz="1400" dirty="0"/>
              <a:t>, </a:t>
            </a:r>
            <a:r>
              <a:rPr lang="ko-KR" altLang="en-US" sz="1400" dirty="0"/>
              <a:t>예규 및 운영기준에 관한 사항</a:t>
            </a:r>
            <a:r>
              <a:rPr lang="en-US" altLang="ko-KR" sz="1400" dirty="0"/>
              <a:t>, </a:t>
            </a:r>
            <a:r>
              <a:rPr lang="ko-KR" altLang="en-US" sz="1400" dirty="0"/>
              <a:t>경찰교육 기본계획 등은 모두 경찰위원회의 심의와 의결을 거쳐야 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다른 한편</a:t>
            </a:r>
            <a:r>
              <a:rPr lang="en-US" altLang="ko-KR" sz="1400" dirty="0"/>
              <a:t>, </a:t>
            </a:r>
            <a:r>
              <a:rPr lang="ko-KR" altLang="en-US" sz="1400" dirty="0"/>
              <a:t>경찰공무원법은 경찰공무원 인사에 관한 방침과 기본계획</a:t>
            </a:r>
            <a:r>
              <a:rPr lang="en-US" altLang="ko-KR" sz="1400" dirty="0"/>
              <a:t>, </a:t>
            </a:r>
            <a:r>
              <a:rPr lang="ko-KR" altLang="en-US" sz="1400" dirty="0"/>
              <a:t>법령의 제정 또는 개폐에 관한 사항 등은 경찰청에 설치된 </a:t>
            </a:r>
            <a:r>
              <a:rPr lang="en-US" altLang="ko-KR" sz="1400" dirty="0"/>
              <a:t>‘</a:t>
            </a:r>
            <a:r>
              <a:rPr lang="ko-KR" altLang="en-US" sz="1400" dirty="0"/>
              <a:t>경찰공무원 인사위원회</a:t>
            </a:r>
            <a:r>
              <a:rPr lang="en-US" altLang="ko-KR" sz="1400" dirty="0"/>
              <a:t>’</a:t>
            </a:r>
            <a:r>
              <a:rPr lang="ko-KR" altLang="en-US" sz="1400" dirty="0"/>
              <a:t>의 심의를 거치도록 하고 있음</a:t>
            </a:r>
            <a:endParaRPr lang="en-US" altLang="ko-KR" sz="1400" dirty="0"/>
          </a:p>
          <a:p>
            <a:r>
              <a:rPr lang="ko-KR" altLang="en-US" sz="1400" dirty="0"/>
              <a:t>고충심사위원회</a:t>
            </a:r>
            <a:r>
              <a:rPr lang="en-US" altLang="ko-KR" sz="1400" dirty="0"/>
              <a:t>(</a:t>
            </a:r>
            <a:r>
              <a:rPr lang="ko-KR" altLang="en-US" sz="1400" dirty="0"/>
              <a:t>생략</a:t>
            </a:r>
            <a:r>
              <a:rPr lang="en-US" altLang="ko-KR" sz="1400" dirty="0"/>
              <a:t>)</a:t>
            </a:r>
          </a:p>
          <a:p>
            <a:endParaRPr lang="en-US" altLang="ko-KR" sz="1400" dirty="0"/>
          </a:p>
          <a:p>
            <a:r>
              <a:rPr lang="ko-KR" altLang="en-US" sz="1400" dirty="0"/>
              <a:t>징계위원회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경찰 인사기관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00788"/>
              </p:ext>
            </p:extLst>
          </p:nvPr>
        </p:nvGraphicFramePr>
        <p:xfrm>
          <a:off x="785780" y="3429000"/>
          <a:ext cx="7929618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2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60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위원회별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설치기관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관 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중앙징계위원회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국무총리실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경무관 이상 경찰공무원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경찰공무원 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중앙징계위원회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경찰청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해양경찰청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총경 및 경정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경찰공무원 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보통징계위원회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경찰청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해양경찰청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지방해양경찰청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경찰대학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경찰인재개발원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중앙경찰학교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경찰수사연수원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해양경찰교육원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경찰병원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경찰서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경찰기동대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의무경찰대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해양경찰서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해양경찰정비창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경비함정 및 경찰청장 또는 해양경찰청장이 지정하는 경감 이상의 경찰공무원을 장으로 하는 기관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200" dirty="0"/>
                        <a:t>당해 징계위원회가 설치된 경찰기관 소속 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경감 이하 경찰공무원</a:t>
                      </a:r>
                      <a:endParaRPr lang="en-US" altLang="ko-KR" sz="1200" dirty="0">
                        <a:solidFill>
                          <a:srgbClr val="FF0000"/>
                        </a:solidFill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200" dirty="0"/>
                        <a:t>  </a:t>
                      </a:r>
                      <a:r>
                        <a:rPr lang="ko-KR" altLang="en-US" sz="1200" dirty="0"/>
                        <a:t>단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경찰청에 설치된 보통징계위원회는 경찰청장이 징계의결을 요구하는 경찰공무원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smtClean="0"/>
              <a:t>승진심사위원회 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경찰공무원의 승진심사를 하기 위하여 경찰청에 중앙승진심사위원회를</a:t>
            </a:r>
            <a:r>
              <a:rPr lang="en-US" altLang="ko-KR" sz="1400" dirty="0"/>
              <a:t>, </a:t>
            </a:r>
            <a:r>
              <a:rPr lang="ko-KR" altLang="en-US" sz="1400" dirty="0"/>
              <a:t>경찰청</a:t>
            </a:r>
            <a:r>
              <a:rPr lang="en-US" altLang="ko-KR" sz="1400" dirty="0"/>
              <a:t>, </a:t>
            </a:r>
            <a:r>
              <a:rPr lang="ko-KR" altLang="en-US" sz="1400" dirty="0"/>
              <a:t>시도경찰청</a:t>
            </a:r>
            <a:r>
              <a:rPr lang="en-US" altLang="ko-KR" sz="1400" dirty="0"/>
              <a:t>, </a:t>
            </a:r>
            <a:r>
              <a:rPr lang="ko-KR" altLang="en-US" sz="1400" dirty="0"/>
              <a:t>대통령령이 정하는 경찰기관에 보통승진심사위원회를 둔다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중앙승진심사위원회와 보통승진심사위원회는 위원장을 포함한 위원 </a:t>
            </a:r>
            <a:r>
              <a:rPr lang="en-US" altLang="ko-KR" sz="1400" dirty="0"/>
              <a:t>5</a:t>
            </a:r>
            <a:r>
              <a:rPr lang="ko-KR" altLang="en-US" sz="1400" dirty="0"/>
              <a:t>인 이상 </a:t>
            </a:r>
            <a:r>
              <a:rPr lang="en-US" altLang="ko-KR" sz="1400" dirty="0"/>
              <a:t>7</a:t>
            </a:r>
            <a:r>
              <a:rPr lang="ko-KR" altLang="en-US" sz="1400" dirty="0"/>
              <a:t>인 이하로 구성한다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000" b="0" i="0" dirty="0">
                <a:solidFill>
                  <a:srgbClr val="444444"/>
                </a:solidFill>
                <a:effectLst/>
                <a:latin typeface="Gulim" panose="020B0600000101010101" pitchFamily="50" charset="-127"/>
                <a:ea typeface="Gulim" panose="020B0600000101010101" pitchFamily="50" charset="-127"/>
              </a:rPr>
              <a:t> 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승진심사위원회는 작성된 승진대상자 명부의 승진시키려는 결원의 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5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배수의 범위에 있는 사람 중에서 승진후보자를 심사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·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선발한다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  <a:p>
            <a:pPr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 </a:t>
            </a:r>
            <a:r>
              <a:rPr lang="ko-KR" altLang="en-US" sz="3200" dirty="0"/>
              <a:t>경찰 인사기관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188616"/>
              </p:ext>
            </p:extLst>
          </p:nvPr>
        </p:nvGraphicFramePr>
        <p:xfrm>
          <a:off x="827584" y="3284984"/>
          <a:ext cx="7715304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290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설 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대상 계급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중앙승진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심사위원회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경찰청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심사대상자 보다 상위계급으로서 위원장 포함</a:t>
                      </a:r>
                      <a:r>
                        <a:rPr lang="ko-KR" altLang="en-US" sz="1200" baseline="0" dirty="0"/>
                        <a:t> </a:t>
                      </a:r>
                      <a:r>
                        <a:rPr lang="en-US" altLang="ko-KR" sz="1200" baseline="0" dirty="0"/>
                        <a:t>5</a:t>
                      </a:r>
                      <a:r>
                        <a:rPr lang="ko-KR" altLang="en-US" sz="1200" baseline="0" dirty="0"/>
                        <a:t>인</a:t>
                      </a:r>
                      <a:r>
                        <a:rPr lang="en-US" altLang="ko-KR" sz="1200" baseline="0" dirty="0"/>
                        <a:t>~7</a:t>
                      </a:r>
                      <a:r>
                        <a:rPr lang="ko-KR" altLang="en-US" sz="1200" baseline="0" dirty="0"/>
                        <a:t>인</a:t>
                      </a:r>
                      <a:r>
                        <a:rPr lang="en-US" altLang="ko-KR" sz="1200" baseline="0" dirty="0"/>
                        <a:t>(</a:t>
                      </a:r>
                      <a:r>
                        <a:rPr lang="ko-KR" altLang="en-US" sz="1200" baseline="0" dirty="0"/>
                        <a:t>위원장은 위원 중 최상위계급 또는 위원 중 선임경찰공무원으로 함</a:t>
                      </a:r>
                      <a:r>
                        <a:rPr lang="en-US" altLang="ko-KR" sz="1200" baseline="0" dirty="0"/>
                        <a:t>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총경 이상에의 승진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보통승진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심사위원회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경찰청</a:t>
                      </a:r>
                      <a:r>
                        <a:rPr lang="en-US" altLang="ko-KR" sz="1200" dirty="0"/>
                        <a:t>, </a:t>
                      </a:r>
                    </a:p>
                    <a:p>
                      <a:pPr algn="ctr" latinLnBrk="1"/>
                      <a:r>
                        <a:rPr lang="ko-KR" altLang="en-US" sz="1200" dirty="0"/>
                        <a:t>소속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기관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/>
                        <a:t>소속기관별 경감 이상으로서 심사대상자 보다 상위계급이어야 하며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위원장 포함 </a:t>
                      </a:r>
                      <a:r>
                        <a:rPr lang="en-US" altLang="ko-KR" sz="1200" dirty="0"/>
                        <a:t>5</a:t>
                      </a:r>
                      <a:r>
                        <a:rPr lang="ko-KR" altLang="en-US" sz="1200" dirty="0"/>
                        <a:t>인</a:t>
                      </a:r>
                      <a:r>
                        <a:rPr lang="en-US" altLang="ko-KR" sz="1200" dirty="0"/>
                        <a:t>~7</a:t>
                      </a:r>
                      <a:r>
                        <a:rPr lang="ko-KR" altLang="en-US" sz="1200" dirty="0"/>
                        <a:t>인</a:t>
                      </a:r>
                      <a:r>
                        <a:rPr lang="en-US" altLang="ko-KR" sz="1200" dirty="0"/>
                        <a:t>(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보통승진심사위원회 위원은 그 보통승진심사위원회가 설치된 경찰기관의 장이 승진심사대상자보다 상위계급인 경위 이상 소속 경찰공무원 중에서 임명하며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위원장은 위원 중 최상위계급 또는 선임인 경찰공무원이 된다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시ㆍ도경찰청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경찰서에 두는 보통승진심사위원회 위원 중 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명은 승진심사대상자보다 상위계급인 경위 이상 소속 경찰공무원 중에서 </a:t>
                      </a:r>
                      <a:r>
                        <a:rPr kumimoji="0" lang="ko-KR" altLang="en-US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시ㆍ도자치경찰위원회의</a:t>
                      </a:r>
                      <a:r>
                        <a:rPr kumimoji="0" lang="ko-KR" altLang="en-US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추천을 받아 </a:t>
                      </a:r>
                      <a:r>
                        <a:rPr kumimoji="0" lang="ko-KR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보통심사위원회가 설치된 경찰기관의 장이 임명한다</a:t>
                      </a:r>
                      <a:r>
                        <a:rPr kumimoji="0" lang="en-US" altLang="ko-K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1200" baseline="0" dirty="0"/>
                        <a:t>)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경정 이하에의 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승진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dirty="0"/>
              <a:t>5</a:t>
            </a:r>
            <a:r>
              <a:rPr lang="ko-KR" altLang="en-US" sz="1400" dirty="0"/>
              <a:t>단계로 구성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- 1</a:t>
            </a:r>
            <a:r>
              <a:rPr lang="ko-KR" altLang="en-US" sz="1400" dirty="0"/>
              <a:t>단계 </a:t>
            </a:r>
            <a:r>
              <a:rPr lang="en-US" altLang="ko-KR" sz="1400" dirty="0"/>
              <a:t>: </a:t>
            </a:r>
            <a:r>
              <a:rPr lang="ko-KR" altLang="en-US" sz="1400" dirty="0"/>
              <a:t>지원서를 온라인 접수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- 2</a:t>
            </a:r>
            <a:r>
              <a:rPr lang="ko-KR" altLang="en-US" sz="1400" dirty="0"/>
              <a:t>단계 </a:t>
            </a:r>
            <a:r>
              <a:rPr lang="en-US" altLang="ko-KR" sz="1400" dirty="0"/>
              <a:t>: </a:t>
            </a:r>
            <a:r>
              <a:rPr lang="ko-KR" altLang="en-US" sz="1400" dirty="0"/>
              <a:t>서류심사</a:t>
            </a:r>
            <a:r>
              <a:rPr lang="en-US" altLang="ko-KR" sz="1400" dirty="0"/>
              <a:t>, </a:t>
            </a:r>
            <a:r>
              <a:rPr lang="ko-KR" altLang="en-US" sz="1400" dirty="0"/>
              <a:t>합격자는 </a:t>
            </a:r>
            <a:r>
              <a:rPr lang="en-US" altLang="ko-KR" sz="1400" dirty="0"/>
              <a:t>‘</a:t>
            </a:r>
            <a:r>
              <a:rPr lang="ko-KR" altLang="en-US" sz="1400" dirty="0"/>
              <a:t>시험평가과정</a:t>
            </a:r>
            <a:r>
              <a:rPr lang="en-US" altLang="ko-KR" sz="1400" dirty="0"/>
              <a:t>’</a:t>
            </a:r>
            <a:r>
              <a:rPr lang="ko-KR" altLang="en-US" sz="1400" dirty="0"/>
              <a:t>에 참여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- 3</a:t>
            </a:r>
            <a:r>
              <a:rPr lang="ko-KR" altLang="en-US" sz="1400" dirty="0"/>
              <a:t>단계 </a:t>
            </a:r>
            <a:r>
              <a:rPr lang="en-US" altLang="ko-KR" sz="1400" dirty="0"/>
              <a:t>: </a:t>
            </a:r>
            <a:r>
              <a:rPr lang="ko-KR" altLang="en-US" sz="1400" dirty="0"/>
              <a:t>각 </a:t>
            </a:r>
            <a:r>
              <a:rPr lang="ko-KR" altLang="en-US" sz="1400" dirty="0" err="1"/>
              <a:t>시도경찰청별로</a:t>
            </a:r>
            <a:r>
              <a:rPr lang="ko-KR" altLang="en-US" sz="1400" dirty="0"/>
              <a:t> 시험 실시</a:t>
            </a:r>
            <a:r>
              <a:rPr lang="en-US" altLang="ko-KR" sz="1400" dirty="0"/>
              <a:t>. </a:t>
            </a:r>
            <a:r>
              <a:rPr lang="ko-KR" altLang="en-US" sz="1400" dirty="0"/>
              <a:t>시험내용은 역할연기</a:t>
            </a:r>
            <a:r>
              <a:rPr lang="en-US" altLang="ko-KR" sz="1400" dirty="0"/>
              <a:t>, 2</a:t>
            </a:r>
            <a:r>
              <a:rPr lang="ko-KR" altLang="en-US" sz="1400" dirty="0"/>
              <a:t>개의 보고서 작성</a:t>
            </a:r>
            <a:r>
              <a:rPr lang="en-US" altLang="ko-KR" sz="1400" dirty="0"/>
              <a:t>, </a:t>
            </a:r>
            <a:r>
              <a:rPr lang="ko-KR" altLang="en-US" sz="1400" dirty="0"/>
              <a:t>면접 및 구술 논술시험</a:t>
            </a:r>
            <a:r>
              <a:rPr lang="en-US" altLang="ko-KR" sz="1400" dirty="0"/>
              <a:t>, </a:t>
            </a:r>
            <a:r>
              <a:rPr lang="ko-KR" altLang="en-US" sz="1400" dirty="0"/>
              <a:t>적성검사</a:t>
            </a:r>
            <a:r>
              <a:rPr lang="en-US" altLang="ko-KR" sz="1400" dirty="0"/>
              <a:t>, </a:t>
            </a:r>
            <a:r>
              <a:rPr lang="ko-KR" altLang="en-US" sz="1400" dirty="0"/>
              <a:t>수리능력</a:t>
            </a:r>
            <a:r>
              <a:rPr lang="en-US" altLang="ko-KR" sz="1400" dirty="0"/>
              <a:t>(5</a:t>
            </a:r>
            <a:r>
              <a:rPr lang="ko-KR" altLang="en-US" sz="1400" dirty="0" err="1"/>
              <a:t>지선다</a:t>
            </a:r>
            <a:r>
              <a:rPr lang="ko-KR" altLang="en-US" sz="1400" dirty="0"/>
              <a:t> 객관식</a:t>
            </a:r>
            <a:r>
              <a:rPr lang="en-US" altLang="ko-KR" sz="1400" dirty="0"/>
              <a:t>)</a:t>
            </a:r>
          </a:p>
          <a:p>
            <a:pPr>
              <a:buNone/>
            </a:pPr>
            <a:r>
              <a:rPr lang="en-US" altLang="ko-KR" sz="1400" dirty="0"/>
              <a:t> - 4</a:t>
            </a:r>
            <a:r>
              <a:rPr lang="ko-KR" altLang="en-US" sz="1400" dirty="0"/>
              <a:t>단계 </a:t>
            </a:r>
            <a:r>
              <a:rPr lang="en-US" altLang="ko-KR" sz="1400" dirty="0"/>
              <a:t>: </a:t>
            </a:r>
            <a:r>
              <a:rPr lang="ko-KR" altLang="en-US" sz="1400" dirty="0"/>
              <a:t>신체검사 및 체력검사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- 5</a:t>
            </a:r>
            <a:r>
              <a:rPr lang="ko-KR" altLang="en-US" sz="1400" dirty="0"/>
              <a:t>단계 </a:t>
            </a:r>
            <a:r>
              <a:rPr lang="en-US" altLang="ko-KR" sz="1400" dirty="0"/>
              <a:t>: </a:t>
            </a:r>
            <a:r>
              <a:rPr lang="ko-KR" altLang="en-US" sz="1400" dirty="0"/>
              <a:t>신원조회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r>
              <a:rPr lang="ko-KR" altLang="en-US" sz="1400" dirty="0"/>
              <a:t>면접과 역할연기</a:t>
            </a:r>
            <a:r>
              <a:rPr lang="en-US" altLang="ko-KR" sz="1400" dirty="0"/>
              <a:t>, </a:t>
            </a:r>
            <a:r>
              <a:rPr lang="ko-KR" altLang="en-US" sz="1400" dirty="0"/>
              <a:t>시험평가시의 평가항목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공동체와 고객지향성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문제해결 기술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커뮤니케이션 능력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개인적 책임의식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상황대처능력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팀워크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인종과 다양성의 존중</a:t>
            </a: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7-1. </a:t>
            </a:r>
            <a:r>
              <a:rPr lang="ko-KR" altLang="en-US" sz="3200" dirty="0"/>
              <a:t>외국의 인사</a:t>
            </a:r>
            <a:r>
              <a:rPr lang="en-US" altLang="ko-KR" sz="3200" dirty="0"/>
              <a:t>(</a:t>
            </a:r>
            <a:r>
              <a:rPr lang="ko-KR" altLang="en-US" sz="3200" dirty="0"/>
              <a:t>채용</a:t>
            </a:r>
            <a:r>
              <a:rPr lang="en-US" altLang="ko-KR" sz="3200" dirty="0"/>
              <a:t>)</a:t>
            </a:r>
            <a:r>
              <a:rPr lang="ko-KR" altLang="en-US" sz="3200" dirty="0"/>
              <a:t>제도 </a:t>
            </a:r>
            <a:r>
              <a:rPr lang="en-US" altLang="ko-KR" sz="3200" dirty="0"/>
              <a:t>- </a:t>
            </a:r>
            <a:r>
              <a:rPr lang="ko-KR" altLang="en-US" sz="3200" dirty="0"/>
              <a:t>영국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지원자는 모든 단계에 순차적으로 합격해야 하며</a:t>
            </a:r>
            <a:r>
              <a:rPr lang="en-US" altLang="ko-KR" sz="1400" dirty="0"/>
              <a:t>, </a:t>
            </a:r>
            <a:r>
              <a:rPr lang="ko-KR" altLang="en-US" sz="1400" dirty="0"/>
              <a:t>한 단계에서라도 </a:t>
            </a:r>
            <a:r>
              <a:rPr lang="ko-KR" altLang="en-US" sz="1400" dirty="0" err="1"/>
              <a:t>불합격시에는</a:t>
            </a:r>
            <a:r>
              <a:rPr lang="ko-KR" altLang="en-US" sz="1400" dirty="0"/>
              <a:t> 탈락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선발순서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서류전형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필기적성검사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체력검사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필기심리검사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각종 </a:t>
            </a:r>
            <a:r>
              <a:rPr lang="ko-KR" altLang="en-US" sz="1400" dirty="0" err="1"/>
              <a:t>뒷</a:t>
            </a:r>
            <a:r>
              <a:rPr lang="ko-KR" altLang="en-US" sz="1400" dirty="0"/>
              <a:t> 배경 조사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거짓말탐지기 검사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심리검사 인터뷰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집단면접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의학검진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7-1. </a:t>
            </a:r>
            <a:r>
              <a:rPr lang="ko-KR" altLang="en-US" sz="3200" dirty="0"/>
              <a:t>외국의 인사</a:t>
            </a:r>
            <a:r>
              <a:rPr lang="en-US" altLang="ko-KR" sz="3200" dirty="0"/>
              <a:t>(</a:t>
            </a:r>
            <a:r>
              <a:rPr lang="ko-KR" altLang="en-US" sz="3200" dirty="0"/>
              <a:t>채용</a:t>
            </a:r>
            <a:r>
              <a:rPr lang="en-US" altLang="ko-KR" sz="3200" dirty="0"/>
              <a:t>)</a:t>
            </a:r>
            <a:r>
              <a:rPr lang="ko-KR" altLang="en-US" sz="3200" dirty="0"/>
              <a:t>제도 </a:t>
            </a:r>
            <a:r>
              <a:rPr lang="en-US" altLang="ko-KR" sz="3200" dirty="0"/>
              <a:t>- </a:t>
            </a:r>
            <a:r>
              <a:rPr lang="ko-KR" altLang="en-US" sz="3200" dirty="0"/>
              <a:t>미국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171</TotalTime>
  <Words>1506</Words>
  <Application>Microsoft Office PowerPoint</Application>
  <PresentationFormat>화면 슬라이드 쇼(4:3)</PresentationFormat>
  <Paragraphs>276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6" baseType="lpstr">
      <vt:lpstr>HY견명조</vt:lpstr>
      <vt:lpstr>Gulim</vt:lpstr>
      <vt:lpstr>Gulim</vt:lpstr>
      <vt:lpstr>-윤고딕110</vt:lpstr>
      <vt:lpstr>-윤고딕110,한컴돋움</vt:lpstr>
      <vt:lpstr>-윤고딕130</vt:lpstr>
      <vt:lpstr>Arial</vt:lpstr>
      <vt:lpstr>Georgia</vt:lpstr>
      <vt:lpstr>Wingdings</vt:lpstr>
      <vt:lpstr>고구려 벽화</vt:lpstr>
      <vt:lpstr>경찰학 제11주    : 인사관리</vt:lpstr>
      <vt:lpstr>1. 경찰인사관리의 의의</vt:lpstr>
      <vt:lpstr>2. 경찰인사관리의 기본이념 : 2대 원칙</vt:lpstr>
      <vt:lpstr>2. 경찰인사관리의 기본이념 : 2대 원칙</vt:lpstr>
      <vt:lpstr>3. 공직분류의 방식</vt:lpstr>
      <vt:lpstr>3. 공직분류의 방식</vt:lpstr>
      <vt:lpstr>3. 공직분류의 방식</vt:lpstr>
      <vt:lpstr>4. 사기관리</vt:lpstr>
      <vt:lpstr>4-1. 경찰관의 사기제고 방법</vt:lpstr>
      <vt:lpstr>5. 교육훈련</vt:lpstr>
      <vt:lpstr>5-1. 교육훈련의 종류</vt:lpstr>
      <vt:lpstr>5-1. 교육훈련의 종류</vt:lpstr>
      <vt:lpstr>6. 경찰 인사기관</vt:lpstr>
      <vt:lpstr>6. 경찰 인사기관</vt:lpstr>
      <vt:lpstr>7-1. 외국의 인사(채용)제도 - 영국</vt:lpstr>
      <vt:lpstr>7-1. 외국의 인사(채용)제도 - 미국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경찰학총론 제11주</dc:title>
  <dc:creator>LG</dc:creator>
  <cp:lastModifiedBy>user</cp:lastModifiedBy>
  <cp:revision>45</cp:revision>
  <dcterms:created xsi:type="dcterms:W3CDTF">2008-06-02T00:42:41Z</dcterms:created>
  <dcterms:modified xsi:type="dcterms:W3CDTF">2025-02-20T06:45:42Z</dcterms:modified>
</cp:coreProperties>
</file>