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390017C-6236-4D30-9B76-65F5DF1BDE7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17B0575-067F-4D76-AD82-C3FFE24622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643866" cy="1500198"/>
          </a:xfrm>
        </p:spPr>
        <p:txBody>
          <a:bodyPr/>
          <a:lstStyle/>
          <a:p>
            <a:r>
              <a:rPr lang="ko-KR" altLang="en-US" dirty="0"/>
              <a:t>순찰 </a:t>
            </a:r>
            <a:r>
              <a:rPr lang="ko-KR" altLang="en-US" dirty="0" err="1"/>
              <a:t>효과성</a:t>
            </a:r>
            <a:r>
              <a:rPr lang="ko-KR" altLang="en-US" dirty="0"/>
              <a:t> 실험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경찰 </a:t>
            </a:r>
            <a:r>
              <a:rPr lang="ko-KR" altLang="en-US" dirty="0" err="1"/>
              <a:t>생활안전론</a:t>
            </a:r>
            <a:r>
              <a:rPr lang="ko-KR" altLang="en-US" dirty="0"/>
              <a:t> 제</a:t>
            </a:r>
            <a:r>
              <a:rPr lang="en-US" altLang="ko-KR" dirty="0"/>
              <a:t>11</a:t>
            </a:r>
            <a:r>
              <a:rPr lang="ko-KR" altLang="en-US" dirty="0"/>
              <a:t>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23850" y="620688"/>
            <a:ext cx="7989888" cy="576262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916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917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390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25"/>
            <a:ext cx="7704138" cy="7905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marL="571500" indent="-571500">
              <a:lnSpc>
                <a:spcPct val="110000"/>
              </a:lnSpc>
            </a:pPr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     1. Kansas city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예방순찰실험 </a:t>
            </a:r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실험의 배경</a:t>
            </a:r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0" y="1557313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430213" y="1773213"/>
            <a:ext cx="8246243" cy="368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600" b="0" dirty="0">
                <a:solidFill>
                  <a:srgbClr val="030101"/>
                </a:solidFill>
                <a:latin typeface="굴림" charset="-127"/>
              </a:rPr>
              <a:t>실험의 배경 </a:t>
            </a:r>
            <a:endParaRPr lang="ko-KR" altLang="en-US" sz="1600" b="0" dirty="0">
              <a:solidFill>
                <a:srgbClr val="030101"/>
              </a:solidFill>
              <a:latin typeface="굴림" charset="-127"/>
            </a:endParaRPr>
          </a:p>
          <a:p>
            <a:pPr marL="342900" indent="-342900" algn="just" eaLnBrk="0" hangingPunct="0">
              <a:lnSpc>
                <a:spcPct val="12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solidFill>
                <a:srgbClr val="030101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600" b="0" dirty="0">
                <a:solidFill>
                  <a:srgbClr val="030101"/>
                </a:solidFill>
                <a:latin typeface="굴림" charset="-127"/>
              </a:rPr>
              <a:t>1971년 Kansas City의 South Patrol Division Task Force의 경찰관들은 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전통적인 예방순찰의 가치에 대해서 의문을 품게 되었으며</a:t>
            </a:r>
            <a:r>
              <a:rPr lang="ko-KR" altLang="ko-KR" sz="1600" b="0" dirty="0">
                <a:solidFill>
                  <a:srgbClr val="030101"/>
                </a:solidFill>
                <a:latin typeface="굴림" charset="-127"/>
              </a:rPr>
              <a:t>, 경찰재단(Police Foundation)과의 논의를 거치면서, 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순찰팀원들은 서로 다른 순찰수준의 효과에 관한 실험을 하는 데 동의하였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음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. </a:t>
            </a:r>
            <a:endParaRPr lang="ko-KR" altLang="en-US" sz="16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600" b="0" dirty="0">
              <a:solidFill>
                <a:srgbClr val="030101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600" b="0" dirty="0">
                <a:solidFill>
                  <a:srgbClr val="030101"/>
                </a:solidFill>
                <a:latin typeface="굴림" charset="-127"/>
              </a:rPr>
              <a:t>同</a:t>
            </a:r>
            <a:r>
              <a:rPr lang="ko-KR" altLang="en-US" sz="1600" b="0" dirty="0">
                <a:solidFill>
                  <a:srgbClr val="030101"/>
                </a:solidFill>
                <a:latin typeface="굴림" charset="-127"/>
              </a:rPr>
              <a:t> </a:t>
            </a:r>
            <a:r>
              <a:rPr lang="ko-KR" altLang="ko-KR" sz="1600" b="0" dirty="0">
                <a:solidFill>
                  <a:srgbClr val="030101"/>
                </a:solidFill>
                <a:latin typeface="굴림" charset="-127"/>
              </a:rPr>
              <a:t>실험은 경찰순찰이 </a:t>
            </a:r>
            <a:r>
              <a:rPr lang="ko-KR" altLang="ko-KR" sz="1600" b="0" dirty="0" err="1">
                <a:solidFill>
                  <a:srgbClr val="030101"/>
                </a:solidFill>
                <a:latin typeface="굴림" charset="-127"/>
              </a:rPr>
              <a:t>범죄억지력과</a:t>
            </a:r>
            <a:r>
              <a:rPr lang="ko-KR" altLang="ko-KR" sz="1600" b="0" dirty="0">
                <a:solidFill>
                  <a:srgbClr val="030101"/>
                </a:solidFill>
                <a:latin typeface="굴림" charset="-127"/>
              </a:rPr>
              <a:t> 시민들의 범죄에 대한 공포문제에 대하여 어떠한 영향을 끼치는 가를 측정하기 위해 실시되었으며, 실험의 목적은 전통적인, 임의적 순찰전략의 효과, 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즉 </a:t>
            </a:r>
            <a:r>
              <a:rPr lang="ko-KR" altLang="ko-KR" sz="1600" b="0" dirty="0" err="1">
                <a:solidFill>
                  <a:srgbClr val="FF0000"/>
                </a:solidFill>
                <a:latin typeface="굴림" charset="-127"/>
              </a:rPr>
              <a:t>순찰력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 강화가 범죄 발생률, </a:t>
            </a:r>
            <a:r>
              <a:rPr lang="ko-KR" altLang="ko-KR" sz="1600" b="0" dirty="0" err="1">
                <a:solidFill>
                  <a:srgbClr val="FF0000"/>
                </a:solidFill>
                <a:latin typeface="굴림" charset="-127"/>
              </a:rPr>
              <a:t>안전감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 그리고 경찰에 대한 시민들의 만족감에 대한 끼치는 정도를 해명하기 위한 것이었</a:t>
            </a:r>
            <a:r>
              <a:rPr lang="ko-KR" altLang="en-US" sz="1600" b="0" dirty="0">
                <a:solidFill>
                  <a:srgbClr val="FF0000"/>
                </a:solidFill>
                <a:latin typeface="굴림" charset="-127"/>
              </a:rPr>
              <a:t>음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600" b="0" dirty="0">
              <a:solidFill>
                <a:srgbClr val="030101"/>
              </a:solidFill>
              <a:latin typeface="굴림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68313" y="549275"/>
            <a:ext cx="7989887" cy="576263"/>
            <a:chOff x="315" y="709"/>
            <a:chExt cx="5033" cy="330"/>
          </a:xfrm>
        </p:grpSpPr>
        <p:sp>
          <p:nvSpPr>
            <p:cNvPr id="18637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637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637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6374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6985000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1-2.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실험의 개요 및 결과</a:t>
            </a:r>
          </a:p>
        </p:txBody>
      </p:sp>
      <p:sp>
        <p:nvSpPr>
          <p:cNvPr id="186375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251521" y="1303719"/>
            <a:ext cx="4608512" cy="490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400" b="0" dirty="0">
              <a:solidFill>
                <a:srgbClr val="030101"/>
              </a:solidFill>
              <a:latin typeface="+mj-ea"/>
              <a:ea typeface="+mj-ea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실험의 개요 및 경과 </a:t>
            </a:r>
          </a:p>
          <a:p>
            <a:pPr marL="617538" lvl="1" indent="-342900" algn="just" eaLnBrk="0" hangingPunct="0">
              <a:lnSpc>
                <a:spcPct val="7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solidFill>
                <a:srgbClr val="030101"/>
              </a:solidFill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주거지역과 </a:t>
            </a:r>
            <a:r>
              <a:rPr lang="ko-KR" altLang="en-US" sz="1400" b="0" dirty="0" smtClean="0">
                <a:solidFill>
                  <a:srgbClr val="030101"/>
                </a:solidFill>
                <a:latin typeface="+mj-ea"/>
                <a:ea typeface="+mj-ea"/>
              </a:rPr>
              <a:t>상가지역으로 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혼합 구성된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Kansas City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의 일부지역에서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1972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년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7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월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19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일부터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19973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년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9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월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30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일까지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1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년간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Kansas City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경찰서와 경찰재단의 지원으로 “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Kansas-City Preventive Patrol Experiment” 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실험이 실시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solidFill>
                <a:srgbClr val="030101"/>
              </a:solidFill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실험대상 지역은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32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평방 마일 면적에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, 150,000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여명의 시민들이 거주하였고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, 112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명의 경찰관들이 순찰근무에 배치된 곳이었음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. 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solidFill>
                <a:srgbClr val="030101"/>
              </a:solidFill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Kansas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市의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South Patrol Di-vision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의 약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15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개 순찰구역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(beats)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이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5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개 지역씩 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3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가지 유형의 차별적 순찰 실험구역으로 편성되었으며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, 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순찰구역들은 실험을 위하여 </a:t>
            </a:r>
            <a:r>
              <a:rPr lang="en-US" altLang="ko-KR" sz="1400" b="0" dirty="0">
                <a:solidFill>
                  <a:srgbClr val="FF0000"/>
                </a:solidFill>
                <a:latin typeface="+mj-ea"/>
                <a:ea typeface="+mj-ea"/>
              </a:rPr>
              <a:t>Reactive group, Proactive group, Control group</a:t>
            </a:r>
            <a:r>
              <a:rPr lang="ko-KR" altLang="en-US" sz="1400" b="0" dirty="0">
                <a:solidFill>
                  <a:srgbClr val="030101"/>
                </a:solidFill>
                <a:latin typeface="+mj-ea"/>
                <a:ea typeface="+mj-ea"/>
              </a:rPr>
              <a:t>으로 나뉘어 짐</a:t>
            </a:r>
            <a:r>
              <a:rPr lang="en-US" altLang="ko-KR" sz="1400" b="0" dirty="0">
                <a:solidFill>
                  <a:srgbClr val="030101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102282"/>
            <a:ext cx="3112582" cy="239519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712" y="3663776"/>
            <a:ext cx="3094078" cy="25365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68313" y="549275"/>
            <a:ext cx="7989887" cy="576263"/>
            <a:chOff x="315" y="709"/>
            <a:chExt cx="5033" cy="330"/>
          </a:xfrm>
        </p:grpSpPr>
        <p:sp>
          <p:nvSpPr>
            <p:cNvPr id="17203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203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203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2040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6985000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1-2.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실험의 개요 및 결과</a:t>
            </a:r>
          </a:p>
        </p:txBody>
      </p:sp>
      <p:sp>
        <p:nvSpPr>
          <p:cNvPr id="172041" name="Rectangle 9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72042" name="Text Box 10"/>
          <p:cNvSpPr txBox="1">
            <a:spLocks noChangeArrowheads="1"/>
          </p:cNvSpPr>
          <p:nvPr/>
        </p:nvSpPr>
        <p:spPr bwMode="auto">
          <a:xfrm>
            <a:off x="31425" y="1326991"/>
            <a:ext cx="5246839" cy="521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실험의 개요 및 경과 </a:t>
            </a:r>
          </a:p>
          <a:p>
            <a:pPr marL="617538" lvl="1" indent="-342900" algn="just" eaLnBrk="0" hangingPunct="0">
              <a:lnSpc>
                <a:spcPct val="7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첫 번째 연구 지역은 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Reactive beats</a:t>
            </a:r>
            <a:r>
              <a:rPr lang="ko-KR" altLang="en-US" sz="1400" b="0" dirty="0">
                <a:latin typeface="굴림" charset="-127"/>
              </a:rPr>
              <a:t>로서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별도의 순찰근무 없이 오로지 신고사건을 처리 하기 위해서만 자동차 순찰경찰관들이 출동하는 지역으로서 외형적으로 경찰관들의 존재</a:t>
            </a:r>
            <a:r>
              <a:rPr lang="en-US" altLang="ko-KR" sz="1400" b="0" dirty="0">
                <a:latin typeface="굴림" charset="-127"/>
              </a:rPr>
              <a:t>(visibility)</a:t>
            </a:r>
            <a:r>
              <a:rPr lang="ko-KR" altLang="en-US" sz="1400" b="0" dirty="0">
                <a:latin typeface="굴림" charset="-127"/>
              </a:rPr>
              <a:t>는 거의 찾아 볼 수 없음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두 번째 지역은 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Proactive beats</a:t>
            </a:r>
            <a:r>
              <a:rPr lang="ko-KR" altLang="en-US" sz="1400" b="0" dirty="0">
                <a:latin typeface="굴림" charset="-127"/>
              </a:rPr>
              <a:t>로서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경찰의 존재가 평상시보다 더 증가시킨 곳으로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자 동차순찰 근무가 종전보다 </a:t>
            </a:r>
            <a:r>
              <a:rPr lang="en-US" altLang="ko-KR" sz="1400" b="0" dirty="0">
                <a:latin typeface="굴림" charset="-127"/>
              </a:rPr>
              <a:t>2-3</a:t>
            </a:r>
            <a:r>
              <a:rPr lang="ko-KR" altLang="en-US" sz="1400" b="0" dirty="0">
                <a:latin typeface="굴림" charset="-127"/>
              </a:rPr>
              <a:t>배 이상으로 증가된 곳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마지막 연구 지역은 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Control beats</a:t>
            </a:r>
            <a:r>
              <a:rPr lang="ko-KR" altLang="en-US" sz="1400" b="0" dirty="0">
                <a:latin typeface="굴림" charset="-127"/>
              </a:rPr>
              <a:t>로서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순찰활동과 빈도에 있어서 종전처럼 변함없이 근무하는 지역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연구에서는 중요한 </a:t>
            </a:r>
            <a:r>
              <a:rPr lang="en-US" altLang="ko-KR" sz="1400" b="0" dirty="0">
                <a:latin typeface="굴림" charset="-127"/>
              </a:rPr>
              <a:t>13</a:t>
            </a:r>
            <a:r>
              <a:rPr lang="ko-KR" altLang="en-US" sz="1400" b="0" dirty="0">
                <a:latin typeface="굴림" charset="-127"/>
              </a:rPr>
              <a:t>가지 연구주제들이 실증되었는바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크게 범죄발생과 범죄피해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지역공동체가 범죄에 공포문제에 대응하는 양식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경찰에 대한 시민들의 태도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경찰활동과 경찰의 대응시간 </a:t>
            </a:r>
            <a:r>
              <a:rPr lang="ko-KR" altLang="en-US" sz="1400" b="0" dirty="0">
                <a:latin typeface="굴림" charset="-127"/>
              </a:rPr>
              <a:t>등 </a:t>
            </a:r>
            <a:r>
              <a:rPr lang="en-US" altLang="ko-KR" sz="1400" b="0" dirty="0">
                <a:latin typeface="굴림" charset="-127"/>
              </a:rPr>
              <a:t>4</a:t>
            </a:r>
            <a:r>
              <a:rPr lang="ko-KR" altLang="en-US" sz="1400" b="0" dirty="0">
                <a:latin typeface="굴림" charset="-127"/>
              </a:rPr>
              <a:t>가지 변수에 해당하는 문제들이었음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43" y="2204864"/>
            <a:ext cx="3419648" cy="33574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468313" y="1125538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179512" y="1556792"/>
            <a:ext cx="4968552" cy="444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200" b="0" dirty="0">
              <a:latin typeface="굴림" charset="-127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실험결과 및 평가 </a:t>
            </a: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Kansas-City Preventive Patrol 실험은 독립변수인 순찰근무를 다양한 수준으로 차별화 하였지만(</a:t>
            </a:r>
            <a:r>
              <a:rPr lang="en-US" altLang="ko-KR" sz="1400" dirty="0">
                <a:latin typeface="굴림" charset="-127"/>
              </a:rPr>
              <a:t>+</a:t>
            </a:r>
            <a:r>
              <a:rPr lang="ko-KR" altLang="ko-KR" sz="1400" b="0" dirty="0">
                <a:latin typeface="굴림" charset="-127"/>
              </a:rPr>
              <a:t>․</a:t>
            </a:r>
            <a:r>
              <a:rPr lang="en-US" altLang="ko-KR" sz="1400" dirty="0">
                <a:latin typeface="굴림" charset="-127"/>
              </a:rPr>
              <a:t>-</a:t>
            </a:r>
            <a:r>
              <a:rPr lang="ko-KR" altLang="ko-KR" sz="1400" b="0" dirty="0">
                <a:latin typeface="굴림" charset="-127"/>
              </a:rPr>
              <a:t>, </a:t>
            </a:r>
            <a:r>
              <a:rPr lang="ko-KR" altLang="en-US" sz="1400" dirty="0">
                <a:latin typeface="굴림" charset="-127"/>
              </a:rPr>
              <a:t>동일</a:t>
            </a:r>
            <a:r>
              <a:rPr lang="ko-KR" altLang="ko-KR" sz="1400" b="0" dirty="0">
                <a:latin typeface="굴림" charset="-127"/>
              </a:rPr>
              <a:t>), 이러한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순찰구역들간에 특별한 차이점이 발견되지 않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았음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즉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순찰빈도가 증가되었음에도 불구하고, 범죄는 줄어들지 않았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다는 것이 증명됨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경찰이 일상적인 예방순찰활동을 실시했을 때,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범죄발생률이 증가하지도 않았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음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결국 세</a:t>
            </a:r>
            <a:r>
              <a:rPr lang="ko-KR" altLang="ko-KR" sz="1400" b="0" dirty="0">
                <a:latin typeface="굴림" charset="-127"/>
              </a:rPr>
              <a:t> 가지 유형의 실험구역들간에 범죄발생과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경찰에 대한 시민들의 만족도에 있어서도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별다른 차이점이 발견되지 않았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음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68313" y="477838"/>
            <a:ext cx="7989887" cy="576262"/>
            <a:chOff x="315" y="709"/>
            <a:chExt cx="5033" cy="330"/>
          </a:xfrm>
        </p:grpSpPr>
        <p:sp>
          <p:nvSpPr>
            <p:cNvPr id="184330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331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332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4336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476250"/>
            <a:ext cx="8280400" cy="533400"/>
          </a:xfrm>
        </p:spPr>
        <p:txBody>
          <a:bodyPr/>
          <a:lstStyle/>
          <a:p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1-3.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실험의 결과 및 평가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2075235"/>
            <a:ext cx="3694634" cy="36441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1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5352" name="Text Box 8"/>
          <p:cNvSpPr txBox="1">
            <a:spLocks noChangeArrowheads="1"/>
          </p:cNvSpPr>
          <p:nvPr/>
        </p:nvSpPr>
        <p:spPr bwMode="auto">
          <a:xfrm>
            <a:off x="539750" y="1268413"/>
            <a:ext cx="8208714" cy="429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실험결과 및 평가 </a:t>
            </a:r>
          </a:p>
          <a:p>
            <a:pPr marL="342900" indent="-342900" algn="just" eaLnBrk="0" hangingPunct="0">
              <a:lnSpc>
                <a:spcPct val="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그 실험에서 기본적으로 밝혀진 것은, 범죄의 수준은 proactive 순찰구역에서 자동차절도를 제외하고는 감소되지 않았다는 점.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게다가 reactive 순찰구역에 거주하는 시민들은 '근무하는 경찰관들' 이 거의 없었다는 사실조차 확실히 모르고 있었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여러 가지 실험결과들 가운데 다음의 4가지 결과들이 중요한 바,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ko-KR" altLang="ko-KR" sz="1400" b="0" dirty="0">
                <a:latin typeface="굴림" charset="-127"/>
              </a:rPr>
              <a:t>    </a:t>
            </a:r>
          </a:p>
          <a:p>
            <a:pPr marL="1257300" lvl="2" indent="-342900" algn="just" eaLnBrk="0" hangingPunct="0">
              <a:lnSpc>
                <a:spcPct val="130000"/>
              </a:lnSpc>
              <a:buClr>
                <a:schemeClr val="hlink"/>
              </a:buClr>
              <a:buFontTx/>
              <a:buAutoNum type="circleNumDbPlain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범죄발생 문제와 관련, 의미 있는 차이점은 없었다.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1257300" lvl="2" indent="-342900" algn="just" eaLnBrk="0" hangingPunct="0">
              <a:lnSpc>
                <a:spcPct val="130000"/>
              </a:lnSpc>
              <a:buClr>
                <a:schemeClr val="hlink"/>
              </a:buClr>
              <a:buFontTx/>
              <a:buAutoNum type="circleNumDbPlain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시민들의 범죄에 대한 공포감이나 </a:t>
            </a:r>
            <a:r>
              <a:rPr lang="ko-KR" altLang="ko-KR" sz="1400" b="0" dirty="0" err="1">
                <a:solidFill>
                  <a:srgbClr val="FF0000"/>
                </a:solidFill>
                <a:latin typeface="굴림" charset="-127"/>
              </a:rPr>
              <a:t>안전감은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다양하고 높은 경찰존재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가시성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에 의한 영향은 측정될 만한 수준은 아니었다.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1257300" lvl="2" indent="-342900" algn="just" eaLnBrk="0" hangingPunct="0">
              <a:lnSpc>
                <a:spcPct val="130000"/>
              </a:lnSpc>
              <a:buClr>
                <a:schemeClr val="hlink"/>
              </a:buClr>
              <a:buFontTx/>
              <a:buAutoNum type="circleNumDbPlain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경찰에 대한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시민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들의 인식, 즉 경찰에 대한 만족감은 특별히 영향을 받지 않았다.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1257300" lvl="2" indent="-342900" algn="just" eaLnBrk="0" hangingPunct="0">
              <a:lnSpc>
                <a:spcPct val="130000"/>
              </a:lnSpc>
              <a:buClr>
                <a:schemeClr val="hlink"/>
              </a:buClr>
              <a:buFontTx/>
              <a:buAutoNum type="circleNumDbPlain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경찰의 대응시간은 다양한 변수에 의해 별 영향을 받지 않았다.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68313" y="477838"/>
            <a:ext cx="7989887" cy="576262"/>
            <a:chOff x="315" y="709"/>
            <a:chExt cx="5033" cy="330"/>
          </a:xfrm>
        </p:grpSpPr>
        <p:sp>
          <p:nvSpPr>
            <p:cNvPr id="185354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5355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5356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5358" name="Rectangle 14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476250"/>
            <a:ext cx="8280400" cy="533400"/>
          </a:xfrm>
        </p:spPr>
        <p:txBody>
          <a:bodyPr/>
          <a:lstStyle/>
          <a:p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1-3.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실험의 결과 및 평가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7395" name="Text Box 3"/>
          <p:cNvSpPr txBox="1">
            <a:spLocks noChangeArrowheads="1"/>
          </p:cNvSpPr>
          <p:nvPr/>
        </p:nvSpPr>
        <p:spPr bwMode="auto">
          <a:xfrm>
            <a:off x="129730" y="1395253"/>
            <a:ext cx="4320282" cy="332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600" b="0" dirty="0">
              <a:latin typeface="굴림" charset="-127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600" b="0" dirty="0">
                <a:latin typeface="굴림" charset="-127"/>
              </a:rPr>
              <a:t>실험의 평가 </a:t>
            </a:r>
          </a:p>
          <a:p>
            <a:pPr marL="342900" indent="-342900" algn="just" eaLnBrk="0" hangingPunct="0">
              <a:lnSpc>
                <a:spcPct val="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6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endParaRPr lang="ko-KR" altLang="en-US" sz="16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ko-KR" altLang="en-US" sz="1600" b="0" dirty="0">
                <a:latin typeface="굴림" charset="-127"/>
              </a:rPr>
              <a:t>   </a:t>
            </a:r>
            <a:r>
              <a:rPr lang="en-US" altLang="ko-KR" sz="1600" b="0" dirty="0">
                <a:latin typeface="굴림" charset="-127"/>
              </a:rPr>
              <a:t>- </a:t>
            </a:r>
            <a:r>
              <a:rPr lang="ko-KR" altLang="ko-KR" sz="1600" b="0" dirty="0">
                <a:latin typeface="굴림" charset="-127"/>
              </a:rPr>
              <a:t>同</a:t>
            </a:r>
            <a:r>
              <a:rPr lang="en-US" altLang="ko-KR" sz="1600" b="0" dirty="0">
                <a:latin typeface="굴림" charset="-127"/>
              </a:rPr>
              <a:t> </a:t>
            </a:r>
            <a:r>
              <a:rPr lang="ko-KR" altLang="ko-KR" sz="1600" b="0" dirty="0">
                <a:latin typeface="굴림" charset="-127"/>
              </a:rPr>
              <a:t>실험결과는 경찰조직으로 하여금 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전통적인 순찰절차의 효과성에 대한 의문</a:t>
            </a:r>
            <a:r>
              <a:rPr lang="ko-KR" altLang="ko-KR" sz="1600" b="0" dirty="0">
                <a:latin typeface="굴림" charset="-127"/>
              </a:rPr>
              <a:t>을 품게 하였으며, 개선 지향적이고 </a:t>
            </a:r>
            <a:r>
              <a:rPr lang="ko-KR" altLang="ko-KR" sz="1600" b="0" dirty="0">
                <a:solidFill>
                  <a:srgbClr val="FF0000"/>
                </a:solidFill>
                <a:latin typeface="굴림" charset="-127"/>
              </a:rPr>
              <a:t>보다 향상된 순찰방법을 찾도록 </a:t>
            </a:r>
            <a:r>
              <a:rPr lang="ko-KR" altLang="ko-KR" sz="1600" b="0" dirty="0">
                <a:latin typeface="굴림" charset="-127"/>
              </a:rPr>
              <a:t>하였으며, 전통적 예방순찰의 효과에 관한 이러한 연구의 충격은 경찰관리자들로 하여금 순찰자원의 사용을 </a:t>
            </a:r>
            <a:r>
              <a:rPr lang="ko-KR" altLang="en-US" sz="1600" b="0" dirty="0">
                <a:latin typeface="굴림" charset="-127"/>
              </a:rPr>
              <a:t>재평가</a:t>
            </a:r>
            <a:r>
              <a:rPr lang="ko-KR" altLang="ko-KR" sz="1600" b="0" dirty="0">
                <a:latin typeface="굴림" charset="-127"/>
              </a:rPr>
              <a:t>하도록 하였</a:t>
            </a:r>
            <a:r>
              <a:rPr lang="ko-KR" altLang="en-US" sz="1600" b="0" dirty="0">
                <a:latin typeface="굴림" charset="-127"/>
              </a:rPr>
              <a:t>음</a:t>
            </a:r>
            <a:endParaRPr lang="ko-KR" altLang="ko-KR" sz="1600" b="0" dirty="0">
              <a:latin typeface="굴림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8313" y="477838"/>
            <a:ext cx="7989887" cy="576262"/>
            <a:chOff x="315" y="709"/>
            <a:chExt cx="5033" cy="330"/>
          </a:xfrm>
        </p:grpSpPr>
        <p:sp>
          <p:nvSpPr>
            <p:cNvPr id="187397" name="AutoShape 5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7398" name="Oval 6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7399" name="AutoShape 7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7401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481013"/>
            <a:ext cx="8280400" cy="533400"/>
          </a:xfrm>
        </p:spPr>
        <p:txBody>
          <a:bodyPr/>
          <a:lstStyle/>
          <a:p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1-4. 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>실험의 평가</a:t>
            </a:r>
          </a:p>
        </p:txBody>
      </p:sp>
      <p:pic>
        <p:nvPicPr>
          <p:cNvPr id="1026" name="Picture 2" descr="Kansas City Project | prettyt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44" y="1412832"/>
            <a:ext cx="4464496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43322" y="720157"/>
            <a:ext cx="7989888" cy="790575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916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917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390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-180528" y="648719"/>
            <a:ext cx="7704138" cy="7905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571500" indent="-571500" algn="ctr">
              <a:lnSpc>
                <a:spcPct val="110000"/>
              </a:lnSpc>
            </a:pPr>
            <a:r>
              <a:rPr lang="en-US" altLang="ko-KR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2. </a:t>
            </a:r>
            <a:r>
              <a:rPr lang="en-US" altLang="en-US" sz="2400" b="1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뉴왁市</a:t>
            </a: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b="1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도보순찰</a:t>
            </a: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b="1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실험</a:t>
            </a: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(The Newark-Foot Patrol Experiment)</a:t>
            </a:r>
            <a:endParaRPr lang="ko-KR" altLang="en-US" sz="2400" b="1" dirty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0" y="1989138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646560" y="1748589"/>
            <a:ext cx="5039915" cy="483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실험의 배경 </a:t>
            </a:r>
            <a:endParaRPr lang="ko-KR" altLang="en-US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2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광범위한 도보순찰 전략의 응용을 위하여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 err="1">
                <a:latin typeface="굴림" charset="-127"/>
              </a:rPr>
              <a:t>뉴저지州</a:t>
            </a:r>
            <a:r>
              <a:rPr lang="ko-KR" altLang="en-US" sz="1400" b="0" dirty="0">
                <a:latin typeface="굴림" charset="-127"/>
              </a:rPr>
              <a:t> 입법부에서 통과된 “</a:t>
            </a:r>
            <a:r>
              <a:rPr lang="en-US" altLang="ko-KR" sz="1400" b="0" dirty="0">
                <a:latin typeface="굴림" charset="-127"/>
              </a:rPr>
              <a:t>Safe and Clean Neighborhood Act"</a:t>
            </a:r>
            <a:r>
              <a:rPr lang="ko-KR" altLang="en-US" sz="1400" b="0" dirty="0">
                <a:latin typeface="굴림" charset="-127"/>
              </a:rPr>
              <a:t>가 </a:t>
            </a:r>
            <a:r>
              <a:rPr lang="en-US" altLang="ko-KR" sz="1400" b="0" dirty="0">
                <a:latin typeface="굴림" charset="-127"/>
              </a:rPr>
              <a:t>1973</a:t>
            </a:r>
            <a:r>
              <a:rPr lang="ko-KR" altLang="en-US" sz="1400" b="0" dirty="0">
                <a:latin typeface="굴림" charset="-127"/>
              </a:rPr>
              <a:t>년 </a:t>
            </a:r>
            <a:r>
              <a:rPr lang="en-US" altLang="ko-KR" sz="1400" b="0" dirty="0">
                <a:latin typeface="굴림" charset="-127"/>
              </a:rPr>
              <a:t>2</a:t>
            </a:r>
            <a:r>
              <a:rPr lang="ko-KR" altLang="en-US" sz="1400" b="0" dirty="0">
                <a:latin typeface="굴림" charset="-127"/>
              </a:rPr>
              <a:t>월 </a:t>
            </a:r>
            <a:r>
              <a:rPr lang="ko-KR" altLang="en-US" sz="1400" b="0" dirty="0" err="1">
                <a:latin typeface="굴림" charset="-127"/>
              </a:rPr>
              <a:t>뉴저지市에서</a:t>
            </a:r>
            <a:r>
              <a:rPr lang="ko-KR" altLang="en-US" sz="1400" b="0" dirty="0">
                <a:latin typeface="굴림" charset="-127"/>
              </a:rPr>
              <a:t> 시행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8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 err="1">
                <a:latin typeface="굴림" charset="-127"/>
              </a:rPr>
              <a:t>뉴왁</a:t>
            </a:r>
            <a:r>
              <a:rPr lang="en-US" altLang="ko-KR" sz="1400" b="0" dirty="0">
                <a:latin typeface="굴림" charset="-127"/>
              </a:rPr>
              <a:t>(Newark/New Jersey)</a:t>
            </a:r>
            <a:r>
              <a:rPr lang="ko-KR" altLang="en-US" sz="1400" b="0" dirty="0">
                <a:latin typeface="굴림" charset="-127"/>
              </a:rPr>
              <a:t>에서는 同年부터 도보순찰근무 실험을 실시</a:t>
            </a:r>
            <a:r>
              <a:rPr lang="en-US" altLang="ko-KR" sz="1400" b="0" dirty="0">
                <a:latin typeface="굴림" charset="-127"/>
              </a:rPr>
              <a:t>. </a:t>
            </a:r>
            <a:r>
              <a:rPr lang="ko-KR" altLang="en-US" sz="1400" b="0" dirty="0">
                <a:latin typeface="굴림" charset="-127"/>
              </a:rPr>
              <a:t>프로그램의 목적은 </a:t>
            </a:r>
            <a:r>
              <a:rPr lang="ko-KR" altLang="en-US" sz="1400" b="0" dirty="0" err="1">
                <a:latin typeface="굴림" charset="-127"/>
              </a:rPr>
              <a:t>순찰구역내에서</a:t>
            </a:r>
            <a:r>
              <a:rPr lang="ko-KR" altLang="en-US" sz="1400" b="0" dirty="0">
                <a:latin typeface="굴림" charset="-127"/>
              </a:rPr>
              <a:t> 순회하는 경찰관들을 통하여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즉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도보순찰근무를 통하여 안전한 근린관계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(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이웃관계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)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를 창조하는 것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8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도보순찰의 </a:t>
            </a:r>
            <a:r>
              <a:rPr lang="ko-KR" altLang="en-US" sz="1400" b="0" dirty="0" err="1">
                <a:latin typeface="굴림" charset="-127"/>
              </a:rPr>
              <a:t>효과성을</a:t>
            </a:r>
            <a:r>
              <a:rPr lang="ko-KR" altLang="en-US" sz="1400" b="0" dirty="0">
                <a:latin typeface="굴림" charset="-127"/>
              </a:rPr>
              <a:t> 평가하기 위하여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4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개의 도보순찰 구역마다 한 군데씩은 도보순찰을 변화시키지 않았음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다양하고 추가적인 도보순찰근무가 조사대상 지역에서 실시되었으며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실험을 평가하기 위해 여러 가지의 명제들이 전제되었음</a:t>
            </a:r>
            <a:r>
              <a:rPr lang="en-US" altLang="ko-KR" sz="1400" b="0" dirty="0">
                <a:latin typeface="굴림" charset="-127"/>
              </a:rPr>
              <a:t>. </a:t>
            </a: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None/>
            </a:pPr>
            <a:endParaRPr lang="ko-KR" altLang="ko-KR" sz="1400" b="0" dirty="0">
              <a:latin typeface="굴림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744" y="2132856"/>
            <a:ext cx="2719984" cy="34651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333375"/>
            <a:ext cx="7989887" cy="595313"/>
            <a:chOff x="315" y="709"/>
            <a:chExt cx="5033" cy="330"/>
          </a:xfrm>
        </p:grpSpPr>
        <p:sp>
          <p:nvSpPr>
            <p:cNvPr id="17203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203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203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2040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4813"/>
            <a:ext cx="6985000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2-1. </a:t>
            </a:r>
            <a:r>
              <a:rPr lang="ko-KR" altLang="en-US" sz="2400" b="1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연구수행시</a:t>
            </a:r>
            <a:r>
              <a:rPr lang="ko-KR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제시된 명제들</a:t>
            </a:r>
          </a:p>
        </p:txBody>
      </p:sp>
      <p:sp>
        <p:nvSpPr>
          <p:cNvPr id="172041" name="Rectangle 9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72042" name="Text Box 10"/>
          <p:cNvSpPr txBox="1">
            <a:spLocks noChangeArrowheads="1"/>
          </p:cNvSpPr>
          <p:nvPr/>
        </p:nvSpPr>
        <p:spPr bwMode="auto">
          <a:xfrm>
            <a:off x="334740" y="1129157"/>
            <a:ext cx="8496746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 err="1">
                <a:latin typeface="굴림" charset="-127"/>
              </a:rPr>
              <a:t>연구수행시</a:t>
            </a:r>
            <a:r>
              <a:rPr lang="ko-KR" altLang="en-US" sz="1400" b="0" dirty="0">
                <a:latin typeface="굴림" charset="-127"/>
              </a:rPr>
              <a:t> 제시된 명제들</a:t>
            </a:r>
            <a:r>
              <a:rPr lang="en-US" altLang="ko-KR" sz="1400" b="0" dirty="0">
                <a:latin typeface="굴림" charset="-127"/>
              </a:rPr>
              <a:t>(</a:t>
            </a:r>
            <a:r>
              <a:rPr lang="en-US" altLang="ko-KR" sz="1400" b="0" dirty="0" err="1">
                <a:latin typeface="굴림" charset="-127"/>
              </a:rPr>
              <a:t>Hypothese</a:t>
            </a:r>
            <a:r>
              <a:rPr lang="en-US" altLang="ko-KR" sz="1400" b="0" dirty="0">
                <a:latin typeface="굴림" charset="-127"/>
              </a:rPr>
              <a:t>) </a:t>
            </a: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7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1: 시민과의 관계(Relationship with Citizens)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도보순찰 근무를 통하여 관찰</a:t>
            </a:r>
            <a:r>
              <a:rPr lang="ko-KR" altLang="en-US" sz="1400" b="0" dirty="0">
                <a:latin typeface="굴림" charset="-127"/>
              </a:rPr>
              <a:t>, </a:t>
            </a:r>
            <a:r>
              <a:rPr lang="ko-KR" altLang="ko-KR" sz="1400" b="0" dirty="0">
                <a:latin typeface="굴림" charset="-127"/>
              </a:rPr>
              <a:t>감시되었던 지역에 거주하는 시민들은 단지 자동차 순찰근무만 실시되는 다른 지역에 거주하는 시민들보다 경찰관들에 대하여 보다 더 긍정적인 관계를 보여줄 것이다.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2: 시민들의 범죄에 대한 공포문제(Citizen Fear of Crime)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도보순찰 근무에 의하여 관찰․감시되었던 지역의 주민들은 덜 범죄피해를 입을 것이며, 도보순찰 근무가 행해지지 않은 다른 비교구역에 거주하는 시민들보다 방범조치를 덜 취했을 것이다.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3: 신고된 범죄(Reported Crime)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도보순찰 근무가 행해졌던 구역에서는 도보순찰 근무가 행해지지 않았던 비교 지역보다 범죄신고가 덜 이루어질 것이다.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4: 범죄피해화 (Victimization)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도보순찰이 행해졌던 구역에서 인터뷰에 임했던 시민들은 단지 자동차 순찰을 통하여 관찰․감시되었던 지역에서 인터뷰에 응했던 다른 시민들보다 범죄피해자가 될 뻔했다는 진술을 덜 할 것이다. </a:t>
            </a:r>
            <a:endParaRPr lang="en-US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549275"/>
            <a:ext cx="7989887" cy="666750"/>
            <a:chOff x="315" y="709"/>
            <a:chExt cx="5033" cy="330"/>
          </a:xfrm>
        </p:grpSpPr>
        <p:sp>
          <p:nvSpPr>
            <p:cNvPr id="18432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32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32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432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273925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ko-KR" altLang="en-US" sz="28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</a:t>
            </a:r>
            <a:r>
              <a:rPr lang="en-US" altLang="ko-KR" sz="28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2-1. </a:t>
            </a:r>
            <a:r>
              <a:rPr lang="ko-KR" altLang="en-US" sz="2800" b="1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연구수행시</a:t>
            </a:r>
            <a:r>
              <a:rPr lang="ko-KR" altLang="en-US" sz="28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제시된 명제들</a:t>
            </a:r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468313" y="1125538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303668" y="1663899"/>
            <a:ext cx="8390829" cy="298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5: 범죄신고빈도 (Percentage of Crimes Reported to Police)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도보순찰근무가 행해지는 구역에서는 범죄신고 빈도가 단지 자동차 순찰근무만이 행해지는 비슷한 구역에서 보다 더 높을 것이다.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6: 범인체포 (Arrests)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도</a:t>
            </a:r>
            <a:r>
              <a:rPr lang="ko-KR" altLang="ko-KR" sz="1400" b="0" dirty="0">
                <a:latin typeface="굴림" charset="-127"/>
              </a:rPr>
              <a:t>보순찰을 통하여 감시․관찰되는 구역에서는 체포되는 피의자의 숫자가 도보순찰이 행해지지 않는 비교구역에서 보다 많을 것이다.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명제 7: 경찰관들의 직무 만족도 (Job Satisfaction)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도</a:t>
            </a:r>
            <a:r>
              <a:rPr lang="ko-KR" altLang="ko-KR" sz="1400" b="0" dirty="0">
                <a:latin typeface="굴림" charset="-127"/>
              </a:rPr>
              <a:t>보순찰 근무에 배치된 경찰관들은 다른 순찰근무에 배치된 경찰관들보다 직무와 시민들에 대해서 보다 더 긍정적인 태도를 보일 것이다.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7396" y="495593"/>
            <a:ext cx="7989887" cy="503238"/>
            <a:chOff x="315" y="709"/>
            <a:chExt cx="5033" cy="330"/>
          </a:xfrm>
        </p:grpSpPr>
        <p:sp>
          <p:nvSpPr>
            <p:cNvPr id="18534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534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534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5350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73925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8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2-2. </a:t>
            </a:r>
            <a:r>
              <a:rPr lang="ko-KR" altLang="en-US" sz="28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연구결과 및 평가</a:t>
            </a:r>
          </a:p>
        </p:txBody>
      </p:sp>
      <p:sp>
        <p:nvSpPr>
          <p:cNvPr id="185351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5352" name="Text Box 8"/>
          <p:cNvSpPr txBox="1">
            <a:spLocks noChangeArrowheads="1"/>
          </p:cNvSpPr>
          <p:nvPr/>
        </p:nvSpPr>
        <p:spPr bwMode="auto">
          <a:xfrm>
            <a:off x="-20528" y="1219717"/>
            <a:ext cx="6098446" cy="502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연구결과 및 평가 </a:t>
            </a: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 err="1">
                <a:latin typeface="굴림" charset="-127"/>
              </a:rPr>
              <a:t>뉴왁市의</a:t>
            </a:r>
            <a:r>
              <a:rPr lang="ko-KR" altLang="ko-KR" sz="1400" b="0" dirty="0">
                <a:latin typeface="굴림" charset="-127"/>
              </a:rPr>
              <a:t> 실험결과는 추가적인 도보순찰이 심각한 범죄</a:t>
            </a:r>
            <a:r>
              <a:rPr lang="ko-KR" altLang="ko-KR" sz="1400" b="0" dirty="0" smtClean="0">
                <a:latin typeface="굴림" charset="-127"/>
              </a:rPr>
              <a:t>(</a:t>
            </a:r>
            <a:r>
              <a:rPr lang="ko-KR" altLang="en-US" sz="1400" b="0" dirty="0" err="1" smtClean="0">
                <a:latin typeface="굴림" charset="-127"/>
              </a:rPr>
              <a:t>중범죄</a:t>
            </a:r>
            <a:r>
              <a:rPr lang="ko-KR" altLang="ko-KR" sz="1400" b="0" dirty="0" smtClean="0">
                <a:latin typeface="굴림" charset="-127"/>
              </a:rPr>
              <a:t>)</a:t>
            </a:r>
            <a:r>
              <a:rPr lang="ko-KR" altLang="ko-KR" sz="1400" b="0" dirty="0" err="1">
                <a:latin typeface="굴림" charset="-127"/>
              </a:rPr>
              <a:t>를</a:t>
            </a:r>
            <a:r>
              <a:rPr lang="ko-KR" altLang="ko-KR" sz="1400" b="0" dirty="0">
                <a:latin typeface="굴림" charset="-127"/>
              </a:rPr>
              <a:t> 감소시키지 않았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en-US" altLang="ko-KR" sz="1400" b="0" dirty="0">
                <a:latin typeface="굴림" charset="-127"/>
              </a:rPr>
              <a:t>.</a:t>
            </a:r>
            <a:r>
              <a:rPr lang="ko-KR" altLang="ko-KR" sz="1400" b="0" dirty="0">
                <a:latin typeface="굴림" charset="-127"/>
              </a:rPr>
              <a:t> </a:t>
            </a: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그러나 도보순찰근무를 수행하는 경찰관의 존재가 범죄를 감소시키지는 않았지만, 시민들을 더욱 안전하다고 느끼게는 하였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또한</a:t>
            </a:r>
            <a:r>
              <a:rPr lang="ko-KR" altLang="ko-KR" sz="1400" b="0" dirty="0">
                <a:latin typeface="굴림" charset="-127"/>
              </a:rPr>
              <a:t> 도보순찰이 </a:t>
            </a:r>
            <a:r>
              <a:rPr lang="ko-KR" altLang="en-US" sz="1400" b="0" dirty="0" smtClean="0">
                <a:latin typeface="굴림" charset="-127"/>
              </a:rPr>
              <a:t>시민</a:t>
            </a:r>
            <a:r>
              <a:rPr lang="ko-KR" altLang="ko-KR" sz="1400" b="0" dirty="0" smtClean="0">
                <a:latin typeface="굴림" charset="-127"/>
              </a:rPr>
              <a:t>들의 </a:t>
            </a:r>
            <a:r>
              <a:rPr lang="ko-KR" altLang="ko-KR" sz="1400" b="0" dirty="0">
                <a:latin typeface="굴림" charset="-127"/>
              </a:rPr>
              <a:t>경찰에 대한 태도에 상당한 영향을 </a:t>
            </a:r>
            <a:r>
              <a:rPr lang="ko-KR" altLang="ko-KR" sz="1400" b="0" dirty="0" smtClean="0">
                <a:latin typeface="굴림" charset="-127"/>
              </a:rPr>
              <a:t>미</a:t>
            </a:r>
            <a:r>
              <a:rPr lang="ko-KR" altLang="en-US" sz="1400" dirty="0">
                <a:latin typeface="굴림" charset="-127"/>
              </a:rPr>
              <a:t>침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ko-KR" altLang="en-US" sz="1400" b="0" dirty="0">
                <a:latin typeface="굴림" charset="-127"/>
              </a:rPr>
              <a:t>  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-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도보순찰을 통하여 감시․관찰이 이루어지는 지역의 주민들은 다른 지역에 거주하는 주민들보다 훨씬 더 안전하다고 느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낌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ko-KR" altLang="en-US" sz="1400" b="0" dirty="0">
                <a:latin typeface="굴림" charset="-127"/>
              </a:rPr>
              <a:t>  </a:t>
            </a:r>
            <a:r>
              <a:rPr lang="en-US" altLang="ko-KR" sz="1400" b="0" dirty="0">
                <a:latin typeface="굴림" charset="-127"/>
              </a:rPr>
              <a:t>- </a:t>
            </a:r>
            <a:r>
              <a:rPr lang="ko-KR" altLang="en-US" sz="1400" b="0" dirty="0">
                <a:latin typeface="굴림" charset="-127"/>
              </a:rPr>
              <a:t>또한 </a:t>
            </a:r>
            <a:r>
              <a:rPr lang="ko-KR" altLang="ko-KR" sz="1400" b="0" dirty="0">
                <a:latin typeface="굴림" charset="-127"/>
              </a:rPr>
              <a:t>도보순찰이 강화된 지역의 주민들은 다른 주민들과는 달리 그들 공동체 내의 범죄가 </a:t>
            </a:r>
            <a:r>
              <a:rPr lang="ko-KR" altLang="en-US" sz="1400" b="0" dirty="0" smtClean="0">
                <a:latin typeface="굴림" charset="-127"/>
              </a:rPr>
              <a:t>방지</a:t>
            </a:r>
            <a:r>
              <a:rPr lang="ko-KR" altLang="ko-KR" sz="1400" b="0" dirty="0" smtClean="0">
                <a:latin typeface="굴림" charset="-127"/>
              </a:rPr>
              <a:t>되었다는 </a:t>
            </a:r>
            <a:r>
              <a:rPr lang="ko-KR" altLang="ko-KR" sz="1400" b="0" dirty="0">
                <a:latin typeface="굴림" charset="-127"/>
              </a:rPr>
              <a:t>인상을 가졌으며, 도보순찰에 대한 보다 나아진 시민들의 긍정적 태도가 점차 다른 순찰근무에 대해서도 나타</a:t>
            </a:r>
            <a:r>
              <a:rPr lang="ko-KR" altLang="en-US" sz="1400" b="0" dirty="0">
                <a:latin typeface="굴림" charset="-127"/>
              </a:rPr>
              <a:t>남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도보순찰은 또한 시민과 경찰과의 관계를 개선시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킴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219717"/>
            <a:ext cx="2880320" cy="267131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586" y="3996068"/>
            <a:ext cx="2857500" cy="23852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476250"/>
            <a:ext cx="7989887" cy="739775"/>
            <a:chOff x="315" y="709"/>
            <a:chExt cx="5033" cy="330"/>
          </a:xfrm>
        </p:grpSpPr>
        <p:sp>
          <p:nvSpPr>
            <p:cNvPr id="18637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637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637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6374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571480"/>
            <a:ext cx="7705725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en-US" altLang="en-US" sz="2400" b="1" dirty="0" err="1">
                <a:latin typeface="굴림체" pitchFamily="49" charset="-127"/>
                <a:ea typeface="굴림체" pitchFamily="49" charset="-127"/>
              </a:rPr>
              <a:t>미시건州</a:t>
            </a:r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b="1" dirty="0" err="1">
                <a:latin typeface="굴림체" pitchFamily="49" charset="-127"/>
                <a:ea typeface="굴림체" pitchFamily="49" charset="-127"/>
              </a:rPr>
              <a:t>플린트市</a:t>
            </a:r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b="1" dirty="0" err="1">
                <a:latin typeface="굴림체" pitchFamily="49" charset="-127"/>
                <a:ea typeface="굴림체" pitchFamily="49" charset="-127"/>
              </a:rPr>
              <a:t>순찰실험</a:t>
            </a:r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>(Flint, Michigan Experiment in 1979-1981)</a:t>
            </a:r>
            <a:r>
              <a:rPr lang="ko-KR" altLang="en-US" sz="2400" b="1" dirty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2400" b="1" dirty="0"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endParaRPr lang="ko-KR" altLang="en-US" sz="2400" b="1" dirty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6375" name="Rectangle 7"/>
          <p:cNvSpPr>
            <a:spLocks noChangeArrowheads="1"/>
          </p:cNvSpPr>
          <p:nvPr/>
        </p:nvSpPr>
        <p:spPr bwMode="auto">
          <a:xfrm>
            <a:off x="468313" y="1341438"/>
            <a:ext cx="8229600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501650" y="1442317"/>
            <a:ext cx="5222478" cy="502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1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연구의 배경</a:t>
            </a:r>
          </a:p>
          <a:p>
            <a:pPr marL="342900" indent="-342900" algn="just" eaLnBrk="0" hangingPunct="0">
              <a:lnSpc>
                <a:spcPct val="11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Flint, Michigan Neighborhood-Foot-Patrol Program은 1979년 1월 두 가지 문제, 즉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범죄예방 </a:t>
            </a:r>
            <a:r>
              <a:rPr lang="ko-KR" altLang="ko-KR" sz="1400" b="0" dirty="0" err="1">
                <a:solidFill>
                  <a:srgbClr val="FF0000"/>
                </a:solidFill>
                <a:latin typeface="굴림" charset="-127"/>
              </a:rPr>
              <a:t>효과성이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부족한 것에 대해 근원적으로 고찰하고, 포괄적인 근린관계 조직과 범죄예방 참여활동의 부족에 대한 해답을 찾고자 시작.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실험의 목적은 새로운 도보순찰전략(독립변수)이 경찰서비스에 대한 영향(종속변수)을 갖고 있는지를 연구하는 것.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1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실험의 진행 </a:t>
            </a:r>
          </a:p>
          <a:p>
            <a:pPr marL="342900" indent="-342900" algn="just" eaLnBrk="0" hangingPunct="0">
              <a:lnSpc>
                <a:spcPct val="11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이 실험을 위하여 Flint City의 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14개 순찰구역(foot patrol areas)들이 연구대상 지역으로 지정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실험이 진행되는 동안 도보순찰과 차량순찰 근무가 다양하게 추가적으로 투입, 실시되었으며, 시민들은 미시건 대학 연구팀들에 의해 반복적으로 설문조사를 받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(1980, 1981과 1982년). </a:t>
            </a: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</p:txBody>
      </p:sp>
      <p:pic>
        <p:nvPicPr>
          <p:cNvPr id="1026" name="Picture 2" descr="AJ 58 – Community and Human Relations Chapter 7 – Community Policing and  Fear of Crime. - ppt downlo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34" y="1341437"/>
            <a:ext cx="2698879" cy="252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282" y="3989260"/>
            <a:ext cx="2698879" cy="24790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29552" y="565608"/>
            <a:ext cx="7989887" cy="595313"/>
            <a:chOff x="315" y="709"/>
            <a:chExt cx="5033" cy="330"/>
          </a:xfrm>
        </p:grpSpPr>
        <p:sp>
          <p:nvSpPr>
            <p:cNvPr id="187395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7396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7397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7398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34264" y="565608"/>
            <a:ext cx="7273925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3-1. </a:t>
            </a:r>
            <a:r>
              <a:rPr lang="ko-KR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실험상의 목표와 결과</a:t>
            </a:r>
          </a:p>
        </p:txBody>
      </p:sp>
      <p:sp>
        <p:nvSpPr>
          <p:cNvPr id="187399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7400" name="Text Box 8"/>
          <p:cNvSpPr txBox="1">
            <a:spLocks noChangeArrowheads="1"/>
          </p:cNvSpPr>
          <p:nvPr/>
        </p:nvSpPr>
        <p:spPr bwMode="auto">
          <a:xfrm>
            <a:off x="598620" y="1340768"/>
            <a:ext cx="8281292" cy="431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2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latin typeface="굴림" charset="-127"/>
              </a:rPr>
              <a:t>실험상의 10가지 목표와 결과 </a:t>
            </a:r>
            <a:r>
              <a:rPr lang="ko-KR" altLang="en-US" sz="1400" b="0" dirty="0">
                <a:latin typeface="굴림" charset="-127"/>
              </a:rPr>
              <a:t>:</a:t>
            </a:r>
          </a:p>
          <a:p>
            <a:pPr marL="342900" indent="-342900" algn="just" eaLnBrk="0" hangingPunct="0">
              <a:lnSpc>
                <a:spcPct val="12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1: 실질적 혹은 인식된 범죄의 감소 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공식적으로 집계된 범죄(주거침입, 자동차절도, 폭행, </a:t>
            </a:r>
            <a:r>
              <a:rPr lang="ko-KR" altLang="ko-KR" sz="1400" b="0" dirty="0" err="1">
                <a:latin typeface="굴림" charset="-127"/>
              </a:rPr>
              <a:t>반달리즘</a:t>
            </a:r>
            <a:r>
              <a:rPr lang="ko-KR" altLang="ko-KR" sz="1400" b="0" dirty="0">
                <a:latin typeface="굴림" charset="-127"/>
              </a:rPr>
              <a:t>, 강도, 성폭행 그리고 절도)가 3년 동안 평균 8.7%나 감소.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특히 </a:t>
            </a:r>
            <a:r>
              <a:rPr lang="ko-KR" altLang="en-US" sz="1400" b="0" dirty="0" err="1" smtClean="0">
                <a:latin typeface="굴림" charset="-127"/>
              </a:rPr>
              <a:t>중</a:t>
            </a:r>
            <a:r>
              <a:rPr lang="ko-KR" altLang="ko-KR" sz="1400" b="0" dirty="0" err="1" smtClean="0">
                <a:latin typeface="굴림" charset="-127"/>
              </a:rPr>
              <a:t>범죄</a:t>
            </a:r>
            <a:r>
              <a:rPr lang="ko-KR" altLang="ko-KR" sz="1400" b="0" dirty="0">
                <a:latin typeface="굴림" charset="-127"/>
              </a:rPr>
              <a:t>(심각한)범죄들은 약 25% 정도나 감소.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도보순찰 경찰관들이 </a:t>
            </a:r>
            <a:r>
              <a:rPr lang="ko-KR" altLang="en-US" sz="1400" b="0" dirty="0">
                <a:latin typeface="굴림" charset="-127"/>
              </a:rPr>
              <a:t>이와 같은</a:t>
            </a:r>
            <a:r>
              <a:rPr lang="ko-KR" altLang="ko-KR" sz="1400" b="0" dirty="0">
                <a:latin typeface="굴림" charset="-127"/>
              </a:rPr>
              <a:t> 범죄를 처리하는 데 효과적이었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그리고 가장 놀란 만한 결과는 경찰서비스를 요청하는 긴급전화의 量이 실험초기(1978년)와 비교해서 1981년에 현저히 감소했다(43% 감소)는 점. </a:t>
            </a: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2: 시민들의 개인적인 안전의식 강화 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실험이 끝나갈 무렵에 설문조사가 진행.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“귀하는 도보순찰 프로그램 덕분에 좀 더 안전하다고 느끼십니까?”라는 질문에 대해서 응답자의 70%(N=280)가 긍정적으로 답변.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endParaRPr lang="ko-KR" altLang="ko-KR" sz="1400" b="0" dirty="0">
              <a:latin typeface="굴림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71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90472" name="Text Box 8"/>
          <p:cNvSpPr txBox="1">
            <a:spLocks noChangeArrowheads="1"/>
          </p:cNvSpPr>
          <p:nvPr/>
        </p:nvSpPr>
        <p:spPr bwMode="auto">
          <a:xfrm>
            <a:off x="611188" y="1557338"/>
            <a:ext cx="8086725" cy="496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목표 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3: </a:t>
            </a: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지역 공동체의 요구와 현대 경찰실무의 이상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(ideals</a:t>
            </a:r>
            <a:r>
              <a:rPr lang="en-US" altLang="ko-KR" sz="1400" dirty="0">
                <a:latin typeface="굴림" charset="-127"/>
              </a:rPr>
              <a:t>)</a:t>
            </a:r>
            <a:r>
              <a:rPr lang="ko-KR" altLang="en-US" sz="1400" dirty="0">
                <a:latin typeface="굴림" charset="-127"/>
              </a:rPr>
              <a:t>에 부응하는 법집행기관의 서비스 </a:t>
            </a:r>
            <a:r>
              <a:rPr lang="ko-KR" altLang="en-US" sz="1400" dirty="0" smtClean="0">
                <a:latin typeface="굴림" charset="-127"/>
              </a:rPr>
              <a:t>유형을 </a:t>
            </a:r>
            <a:r>
              <a:rPr lang="en-US" altLang="ko-KR" sz="1400" dirty="0">
                <a:latin typeface="굴림" charset="-127"/>
              </a:rPr>
              <a:t>Flint </a:t>
            </a:r>
            <a:r>
              <a:rPr lang="ko-KR" altLang="en-US" sz="1400" dirty="0" smtClean="0">
                <a:latin typeface="굴림" charset="-127"/>
              </a:rPr>
              <a:t>시민들에게 </a:t>
            </a:r>
            <a:r>
              <a:rPr lang="ko-KR" altLang="en-US" sz="1400" dirty="0">
                <a:latin typeface="굴림" charset="-127"/>
              </a:rPr>
              <a:t>제공하기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응답자의 </a:t>
            </a:r>
            <a:r>
              <a:rPr lang="en-US" altLang="ko-KR" sz="1400" b="0" dirty="0">
                <a:latin typeface="굴림" charset="-127"/>
              </a:rPr>
              <a:t>42%</a:t>
            </a:r>
            <a:r>
              <a:rPr lang="ko-KR" altLang="en-US" sz="1400" b="0" dirty="0">
                <a:latin typeface="굴림" charset="-127"/>
              </a:rPr>
              <a:t>는 “순찰경찰관의 임무를 잘 알고 있다”고 답변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시민들이 도보순찰경찰로부터 무엇을 기대하는지에 대한 질문에 응답자의 </a:t>
            </a:r>
            <a:r>
              <a:rPr lang="en-US" altLang="ko-KR" sz="1400" b="0" dirty="0">
                <a:latin typeface="굴림" charset="-127"/>
              </a:rPr>
              <a:t>27%</a:t>
            </a:r>
            <a:r>
              <a:rPr lang="ko-KR" altLang="en-US" sz="1400" b="0" dirty="0">
                <a:latin typeface="굴림" charset="-127"/>
              </a:rPr>
              <a:t>는 순찰경찰관에 의한 보호</a:t>
            </a:r>
            <a:r>
              <a:rPr lang="en-US" altLang="ko-KR" sz="1400" b="0" dirty="0">
                <a:latin typeface="굴림" charset="-127"/>
              </a:rPr>
              <a:t>(Protection), 19%</a:t>
            </a:r>
            <a:r>
              <a:rPr lang="ko-KR" altLang="en-US" sz="1400" b="0" dirty="0">
                <a:latin typeface="굴림" charset="-127"/>
              </a:rPr>
              <a:t>는 순찰</a:t>
            </a:r>
            <a:r>
              <a:rPr lang="en-US" altLang="ko-KR" sz="1400" b="0" dirty="0">
                <a:latin typeface="굴림" charset="-127"/>
              </a:rPr>
              <a:t>, 12%</a:t>
            </a:r>
            <a:r>
              <a:rPr lang="ko-KR" altLang="en-US" sz="1400" b="0" dirty="0">
                <a:latin typeface="굴림" charset="-127"/>
              </a:rPr>
              <a:t>는 경찰존재의 높은 가시성과 효용성</a:t>
            </a:r>
            <a:r>
              <a:rPr lang="en-US" altLang="ko-KR" sz="1400" b="0" dirty="0">
                <a:latin typeface="굴림" charset="-127"/>
              </a:rPr>
              <a:t>, 6%</a:t>
            </a:r>
            <a:r>
              <a:rPr lang="ko-KR" altLang="en-US" sz="1400" b="0" dirty="0">
                <a:latin typeface="굴림" charset="-127"/>
              </a:rPr>
              <a:t>는 시민들의 고충수리라고 각각 답변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en-US" altLang="ko-KR" sz="1400" b="0" dirty="0">
                <a:latin typeface="굴림" charset="-127"/>
              </a:rPr>
              <a:t>64%</a:t>
            </a:r>
            <a:r>
              <a:rPr lang="ko-KR" altLang="en-US" sz="1400" b="0" dirty="0">
                <a:latin typeface="굴림" charset="-127"/>
              </a:rPr>
              <a:t>가 넘는 응답자가 “도보순찰 프로그램에 만족한다”고 답변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목표 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4: </a:t>
            </a: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실제적 혹은 잠재적 범죄문제에 대한 효과적 대응을 위해 보다 개선된 방법 에 관한 지역 공동체의 인식 형성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실험이 진행되는 동안 신고되지 않은 범죄행위에 대한 질문에서 </a:t>
            </a:r>
            <a:r>
              <a:rPr lang="en-US" altLang="ko-KR" sz="1400" b="0" dirty="0">
                <a:latin typeface="굴림" charset="-127"/>
              </a:rPr>
              <a:t>12%</a:t>
            </a:r>
            <a:r>
              <a:rPr lang="ko-KR" altLang="en-US" sz="1400" b="0" dirty="0">
                <a:latin typeface="굴림" charset="-127"/>
              </a:rPr>
              <a:t>가 좀 못되는 응답자들이 </a:t>
            </a:r>
            <a:r>
              <a:rPr lang="ko-KR" altLang="en-US" sz="1400" b="0" dirty="0" smtClean="0">
                <a:latin typeface="굴림" charset="-127"/>
              </a:rPr>
              <a:t>“</a:t>
            </a:r>
            <a:r>
              <a:rPr lang="ko-KR" altLang="en-US" sz="1400" b="0" dirty="0" err="1" smtClean="0">
                <a:latin typeface="굴림" charset="-127"/>
              </a:rPr>
              <a:t>미신고된</a:t>
            </a:r>
            <a:r>
              <a:rPr lang="ko-KR" altLang="en-US" sz="1400" b="0" dirty="0" smtClean="0">
                <a:latin typeface="굴림" charset="-127"/>
              </a:rPr>
              <a:t> </a:t>
            </a:r>
            <a:r>
              <a:rPr lang="ko-KR" altLang="en-US" sz="1400" b="0" dirty="0">
                <a:latin typeface="굴림" charset="-127"/>
              </a:rPr>
              <a:t>범죄를 알았다”고 답변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도보순찰 경찰관들이 시민들에게 범죄신고를 촉진</a:t>
            </a:r>
            <a:r>
              <a:rPr lang="en-US" altLang="ko-KR" sz="1400" b="0" dirty="0">
                <a:latin typeface="굴림" charset="-127"/>
              </a:rPr>
              <a:t>․</a:t>
            </a:r>
            <a:r>
              <a:rPr lang="ko-KR" altLang="en-US" sz="1400" b="0" dirty="0">
                <a:latin typeface="굴림" charset="-127"/>
              </a:rPr>
              <a:t>장려했는지에 대한 질문에 대해</a:t>
            </a:r>
            <a:r>
              <a:rPr lang="en-US" altLang="ko-KR" sz="1400" b="0" dirty="0">
                <a:latin typeface="굴림" charset="-127"/>
              </a:rPr>
              <a:t> </a:t>
            </a:r>
            <a:r>
              <a:rPr lang="ko-KR" altLang="en-US" sz="1400" b="0" dirty="0">
                <a:latin typeface="굴림" charset="-127"/>
              </a:rPr>
              <a:t>거의 </a:t>
            </a:r>
            <a:r>
              <a:rPr lang="en-US" altLang="ko-KR" sz="1400" b="0" dirty="0">
                <a:latin typeface="굴림" charset="-127"/>
              </a:rPr>
              <a:t>62%</a:t>
            </a:r>
            <a:r>
              <a:rPr lang="ko-KR" altLang="en-US" sz="1400" b="0" dirty="0">
                <a:latin typeface="굴림" charset="-127"/>
              </a:rPr>
              <a:t>가 넘는 응답자들이 “경찰관들이 범죄신고를 하는데 용기를 북돋워 주었다”고 답변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 typeface="굴림" charset="-127"/>
              <a:buChar char="−"/>
            </a:pPr>
            <a:endParaRPr lang="ko-KR" altLang="ko-KR" sz="1400" b="0" dirty="0">
              <a:latin typeface="굴림" charset="-127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11188" y="549275"/>
            <a:ext cx="7989887" cy="595313"/>
            <a:chOff x="315" y="709"/>
            <a:chExt cx="5033" cy="330"/>
          </a:xfrm>
        </p:grpSpPr>
        <p:sp>
          <p:nvSpPr>
            <p:cNvPr id="190474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0475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0476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0477" name="AutoShape 13"/>
          <p:cNvSpPr>
            <a:spLocks noChangeArrowheads="1"/>
          </p:cNvSpPr>
          <p:nvPr/>
        </p:nvSpPr>
        <p:spPr bwMode="gray">
          <a:xfrm>
            <a:off x="827088" y="549275"/>
            <a:ext cx="7273925" cy="4318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495300" indent="-495300"/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    3-1.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실험상의 목표와 결과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3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8424" name="Text Box 8"/>
          <p:cNvSpPr txBox="1">
            <a:spLocks noChangeArrowheads="1"/>
          </p:cNvSpPr>
          <p:nvPr/>
        </p:nvSpPr>
        <p:spPr bwMode="auto">
          <a:xfrm>
            <a:off x="539750" y="1268413"/>
            <a:ext cx="7799388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4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5: 다양한 범죄대책을 강구하고 있는 경찰관서의 지원과 지시에 대한 시민들의 자발적 행동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응답자의 44% 정도가 실험이 진행되는 동안 “도보순찰 프로그램에 대해서 이웃들과 얘기를 나눴다”고 답변.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대부분의 시민들은 이 프로그램이 유익했으며, 효과적이었다고 답</a:t>
            </a:r>
            <a:r>
              <a:rPr lang="ko-KR" altLang="en-US" sz="1400" b="0" dirty="0">
                <a:latin typeface="굴림" charset="-127"/>
              </a:rPr>
              <a:t>변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6: 경찰에 범죄신고 하는데 있어서 시민들의 무관심 제거하기</a:t>
            </a: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4번째 목표를 달성하기 위한 실험결과와 동일.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7: 여성, 어린이 그리고 노약자 보호 강화 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이 도보순찰 프로그램의 중요한 목표는 여성, 어린이 그리고 노약자의 </a:t>
            </a:r>
            <a:r>
              <a:rPr lang="ko-KR" altLang="ko-KR" sz="1400" b="0" dirty="0" err="1">
                <a:latin typeface="굴림" charset="-127"/>
              </a:rPr>
              <a:t>안전감과</a:t>
            </a:r>
            <a:r>
              <a:rPr lang="ko-KR" altLang="ko-KR" sz="1400" b="0" dirty="0">
                <a:latin typeface="굴림" charset="-127"/>
              </a:rPr>
              <a:t> 복지를 강화시키는 것.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 err="1">
                <a:latin typeface="굴림" charset="-127"/>
              </a:rPr>
              <a:t>안전감의</a:t>
            </a:r>
            <a:r>
              <a:rPr lang="ko-KR" altLang="ko-KR" sz="1400" b="0" dirty="0">
                <a:latin typeface="굴림" charset="-127"/>
              </a:rPr>
              <a:t> 수준을 강화시키기 위한 이러한 프로그램의 결과에 대해 질문을 받았을 때, 61%가 넘는 시민들이 “그것은 성과가 있었다”고, 한편 8% 정도가 부정적으로 답변.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11188" y="549275"/>
            <a:ext cx="7989887" cy="595313"/>
            <a:chOff x="315" y="709"/>
            <a:chExt cx="5033" cy="330"/>
          </a:xfrm>
        </p:grpSpPr>
        <p:sp>
          <p:nvSpPr>
            <p:cNvPr id="188426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8427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8428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8429" name="AutoShape 13"/>
          <p:cNvSpPr>
            <a:spLocks noChangeArrowheads="1"/>
          </p:cNvSpPr>
          <p:nvPr/>
        </p:nvSpPr>
        <p:spPr bwMode="gray">
          <a:xfrm>
            <a:off x="827088" y="549275"/>
            <a:ext cx="7273925" cy="4318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495300" indent="-495300"/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    3-1.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실험상의 목표와 결과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7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539750" y="1341438"/>
            <a:ext cx="7799388" cy="517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8: 도보순찰 경찰관들의 활동 모니터링 하기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80000"/>
              </a:lnSpc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90%가 넘는 응답자들이 도보순찰 프로그램을 다음의 3가지 출처를 통해 알고 있었다    고 </a:t>
            </a:r>
            <a:r>
              <a:rPr lang="ko-KR" altLang="ko-KR" sz="1400" b="0" dirty="0" err="1">
                <a:latin typeface="굴림" charset="-127"/>
              </a:rPr>
              <a:t>하였는</a:t>
            </a:r>
            <a:r>
              <a:rPr lang="ko-KR" altLang="ko-KR" sz="1400" b="0" dirty="0">
                <a:latin typeface="굴림" charset="-127"/>
              </a:rPr>
              <a:t> 바, 38%는 도보순찰 경찰관을 목격했으며, 29%는 도보순찰 경찰관과의</a:t>
            </a:r>
            <a:r>
              <a:rPr lang="ko-KR" altLang="en-US" sz="1400" b="0" dirty="0">
                <a:latin typeface="굴림" charset="-127"/>
              </a:rPr>
              <a:t> </a:t>
            </a:r>
            <a:r>
              <a:rPr lang="ko-KR" altLang="ko-KR" sz="1400" b="0" dirty="0">
                <a:latin typeface="굴림" charset="-127"/>
              </a:rPr>
              <a:t>개인적 접촉을 통해서, 11%는 매스미디어를 통해서 알았다고 대답.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응답자</a:t>
            </a:r>
            <a:r>
              <a:rPr lang="ko-KR" altLang="en-US" sz="1400" b="0" dirty="0">
                <a:latin typeface="굴림" charset="-127"/>
              </a:rPr>
              <a:t> </a:t>
            </a:r>
            <a:r>
              <a:rPr lang="ko-KR" altLang="ko-KR" sz="1400" b="0" dirty="0">
                <a:latin typeface="굴림" charset="-127"/>
              </a:rPr>
              <a:t>72%가 도보순찰 경찰관들을 보았거나 그들과 개인적인 접촉을 가졌었다고 대답.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많은 시민들, 즉 ⅓이 넘는 (36%) 시민들이 관내를 순찰근무중인 경찰관의 이름을 알고 있었</a:t>
            </a:r>
            <a:r>
              <a:rPr lang="ko-KR" altLang="en-US" sz="1400" b="0" dirty="0">
                <a:latin typeface="굴림" charset="-127"/>
              </a:rPr>
              <a:t>음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dirty="0">
                <a:solidFill>
                  <a:srgbClr val="FF0000"/>
                </a:solidFill>
                <a:latin typeface="굴림" charset="-127"/>
              </a:rPr>
              <a:t>목표 9: Flint市의 다른 관공서뿐만 아니라 경찰서의 다른 부서와 도보순찰 경찰관들간의 접점영역 평가 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70000"/>
              </a:lnSpc>
              <a:buClr>
                <a:srgbClr val="828183"/>
              </a:buClr>
              <a:buFontTx/>
              <a:buChar char="•"/>
            </a:pPr>
            <a:endParaRPr lang="ko-KR" altLang="ko-KR" sz="140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응답자들에게 6가지 중요한 경찰활동의 리스트를 주고, 도보순찰 경찰관과 자동차순찰 경찰관들 중 누가 그러한 임무를 잘 수행하는 가를 </a:t>
            </a:r>
            <a:r>
              <a:rPr lang="ko-KR" altLang="en-US" sz="1400" b="0" dirty="0">
                <a:latin typeface="굴림" charset="-127"/>
              </a:rPr>
              <a:t>질문함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6가지 경찰활동 중에서 4가지 영역-범죄예방, 시민들에게 </a:t>
            </a:r>
            <a:r>
              <a:rPr lang="ko-KR" altLang="ko-KR" sz="1400" b="0" dirty="0" smtClean="0">
                <a:latin typeface="굴림" charset="-127"/>
              </a:rPr>
              <a:t>자위</a:t>
            </a:r>
            <a:r>
              <a:rPr lang="en-US" altLang="ko-KR" sz="1400" b="0" dirty="0" smtClean="0">
                <a:latin typeface="굴림" charset="-127"/>
              </a:rPr>
              <a:t> </a:t>
            </a:r>
            <a:r>
              <a:rPr lang="ko-KR" altLang="ko-KR" sz="1400" b="0" dirty="0" err="1" smtClean="0">
                <a:latin typeface="굴림" charset="-127"/>
              </a:rPr>
              <a:t>방범책</a:t>
            </a:r>
            <a:r>
              <a:rPr lang="ko-KR" altLang="ko-KR" sz="1400" b="0" dirty="0" smtClean="0">
                <a:latin typeface="굴림" charset="-127"/>
              </a:rPr>
              <a:t> </a:t>
            </a:r>
            <a:r>
              <a:rPr lang="ko-KR" altLang="ko-KR" sz="1400" b="0" dirty="0">
                <a:latin typeface="굴림" charset="-127"/>
              </a:rPr>
              <a:t>권장, 청소년문제 처리와 시민들의 고충처리-에 있어서 도보순찰 경찰관이 더 효과적이었다고 동의</a:t>
            </a:r>
            <a:r>
              <a:rPr lang="ko-KR" altLang="en-US" sz="1400" b="0" dirty="0">
                <a:latin typeface="굴림" charset="-127"/>
              </a:rPr>
              <a:t>함</a:t>
            </a:r>
            <a:r>
              <a:rPr lang="ko-KR" altLang="ko-KR" sz="1400" b="0" dirty="0">
                <a:latin typeface="굴림" charset="-127"/>
              </a:rPr>
              <a:t>.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ko-KR" sz="1400" b="0" dirty="0">
                <a:latin typeface="굴림" charset="-127"/>
              </a:rPr>
              <a:t>뿐만 아니라 14개 실험구역 중에서 8개 순찰구역에 거주하는 시민들은 상황적 범죄해결에 있어서 도보순찰 경찰관들이 더 효과적이었다고 평가.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11188" y="549275"/>
            <a:ext cx="7989887" cy="595313"/>
            <a:chOff x="315" y="709"/>
            <a:chExt cx="5033" cy="330"/>
          </a:xfrm>
        </p:grpSpPr>
        <p:sp>
          <p:nvSpPr>
            <p:cNvPr id="189450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9451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9452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9453" name="AutoShape 13"/>
          <p:cNvSpPr>
            <a:spLocks noChangeArrowheads="1"/>
          </p:cNvSpPr>
          <p:nvPr/>
        </p:nvSpPr>
        <p:spPr bwMode="gray">
          <a:xfrm>
            <a:off x="827088" y="549275"/>
            <a:ext cx="7273925" cy="4318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495300" indent="-495300"/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    3-1.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실험상의 목표와 결과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468313" y="981075"/>
            <a:ext cx="82296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91496" name="Text Box 8"/>
          <p:cNvSpPr txBox="1">
            <a:spLocks noChangeArrowheads="1"/>
          </p:cNvSpPr>
          <p:nvPr/>
        </p:nvSpPr>
        <p:spPr bwMode="auto">
          <a:xfrm>
            <a:off x="539750" y="1557338"/>
            <a:ext cx="8280722" cy="177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목표 </a:t>
            </a:r>
            <a:r>
              <a:rPr lang="en-US" altLang="ko-KR" sz="1400" dirty="0">
                <a:solidFill>
                  <a:srgbClr val="FF0000"/>
                </a:solidFill>
                <a:latin typeface="굴림" charset="-127"/>
              </a:rPr>
              <a:t>10: </a:t>
            </a:r>
            <a:r>
              <a:rPr lang="ko-KR" altLang="en-US" sz="1400" dirty="0">
                <a:solidFill>
                  <a:srgbClr val="FF0000"/>
                </a:solidFill>
                <a:latin typeface="굴림" charset="-127"/>
              </a:rPr>
              <a:t>도보순찰 경찰관들의 업무수행 능력에 관한 훈련효과 평가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40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일반적으로 도보순찰 경찰관들이 배치되기 전에 받았던 교육은 상당히 만족스러웠고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이 프로그램의 성과에 기여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 typeface="굴림" charset="-127"/>
              <a:buChar char="−"/>
            </a:pPr>
            <a:r>
              <a:rPr lang="ko-KR" altLang="en-US" sz="1400" b="0" dirty="0">
                <a:latin typeface="굴림" charset="-127"/>
              </a:rPr>
              <a:t>도보순찰 경찰관들은 대인관계 및 커뮤니케이션 기술이 그들의 직업에 매우 중요하다고 인식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11188" y="549275"/>
            <a:ext cx="7989887" cy="595313"/>
            <a:chOff x="315" y="709"/>
            <a:chExt cx="5033" cy="330"/>
          </a:xfrm>
        </p:grpSpPr>
        <p:sp>
          <p:nvSpPr>
            <p:cNvPr id="191498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1499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1500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1501" name="AutoShape 13"/>
          <p:cNvSpPr>
            <a:spLocks noChangeArrowheads="1"/>
          </p:cNvSpPr>
          <p:nvPr/>
        </p:nvSpPr>
        <p:spPr bwMode="gray">
          <a:xfrm>
            <a:off x="827088" y="549275"/>
            <a:ext cx="7273925" cy="4318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495300" indent="-495300"/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    3-1.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실험상의 목표와 결과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549275"/>
            <a:ext cx="7989887" cy="666750"/>
            <a:chOff x="315" y="709"/>
            <a:chExt cx="5033" cy="330"/>
          </a:xfrm>
        </p:grpSpPr>
        <p:sp>
          <p:nvSpPr>
            <p:cNvPr id="19456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456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56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456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7705725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3-2</a:t>
            </a:r>
            <a:r>
              <a:rPr lang="en-US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r>
              <a:rPr lang="en-US" altLang="ko-KR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b="1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실험</a:t>
            </a:r>
            <a:r>
              <a:rPr lang="ko-KR" altLang="en-US" sz="2400" b="1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에 대한 평가</a:t>
            </a:r>
          </a:p>
        </p:txBody>
      </p:sp>
      <p:sp>
        <p:nvSpPr>
          <p:cNvPr id="194567" name="Rectangle 7"/>
          <p:cNvSpPr>
            <a:spLocks noChangeArrowheads="1"/>
          </p:cNvSpPr>
          <p:nvPr/>
        </p:nvSpPr>
        <p:spPr bwMode="auto">
          <a:xfrm>
            <a:off x="468313" y="1341438"/>
            <a:ext cx="8229600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406748" y="1504950"/>
            <a:ext cx="510135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buClr>
                <a:srgbClr val="828183"/>
              </a:buClr>
            </a:pPr>
            <a:endParaRPr lang="ko-KR" altLang="ko-KR" sz="12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1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도보순찰 프로그램의 평가 </a:t>
            </a:r>
          </a:p>
          <a:p>
            <a:pPr marL="342900" indent="-342900" algn="just" eaLnBrk="0" hangingPunct="0">
              <a:lnSpc>
                <a:spcPct val="11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프로그램이 진행되는 동안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도보순찰 경찰관들이 청소년범죄와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반달리즘을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처리하는 데 있어서 더 효과적이었다고 함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도보순찰 경찰관들은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자동차순찰 경찰관들보다도 지역공동체 주민들을 더 잘 알고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그들에게 범죄를 신고하도록 가르치는 일들이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법집행의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중요한 목표들이라고 훨씬 더 많이 느끼고 있었음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도보순찰 경찰관들은 지역주민들을 위해 특별한 수준의 일들을 수행할 의지와 열망을 보여주었으며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그들은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커뮤니케이션과 지역사회에 관여하는 것을 매우 중요한 것처럼 보았음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따라서 도보순찰 경찰관들은 문제를 갖고 있는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지역주민들을 </a:t>
            </a:r>
            <a:r>
              <a:rPr lang="ko-KR" altLang="en-US" sz="1400" b="0" dirty="0" err="1">
                <a:solidFill>
                  <a:srgbClr val="FF0000"/>
                </a:solidFill>
                <a:latin typeface="굴림" charset="-127"/>
              </a:rPr>
              <a:t>카운셀링하는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 데 더욱 더 열중할 수 있을 것으로 평가됨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673447"/>
            <a:ext cx="3089836" cy="28075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3624610"/>
            <a:ext cx="3089836" cy="27768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9" name="Rectangle 7"/>
          <p:cNvSpPr>
            <a:spLocks noChangeArrowheads="1"/>
          </p:cNvSpPr>
          <p:nvPr/>
        </p:nvSpPr>
        <p:spPr bwMode="auto">
          <a:xfrm>
            <a:off x="468313" y="1341438"/>
            <a:ext cx="8229600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395536" y="1557338"/>
            <a:ext cx="5616624" cy="407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buClr>
                <a:srgbClr val="828183"/>
              </a:buClr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en-US" altLang="ko-KR" sz="1400" b="0" dirty="0">
                <a:latin typeface="굴림" charset="-127"/>
              </a:rPr>
              <a:t>3</a:t>
            </a:r>
            <a:r>
              <a:rPr lang="ko-KR" altLang="en-US" sz="1400" b="0" dirty="0">
                <a:latin typeface="굴림" charset="-127"/>
              </a:rPr>
              <a:t>년이 넘는 연구기간 동안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도보순찰 경찰관들은 자동차순찰 근무에 배치된 경찰관들보다 피해자 원조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(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지원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)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에 있어 매우 많은 중요성을 두었으며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그들은 또한 범죄예방에도 많은 중요성을 두었음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도보순찰 경찰관들은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지역공동체와의 개인적인 접촉을 즐거워했으며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행정적인 일과 관련된 그룹으로서는 별로 관심을 표시하지 않았음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도보순찰 경찰관들은 또한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자동차순찰 경찰관들보다 자신의 기량을 증진시키는 데 많은 관심을 표명하기도 함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비록 다양한 제약들이 있었음에도</a:t>
            </a:r>
            <a:r>
              <a:rPr lang="en-US" altLang="ko-KR" sz="1400" b="0" dirty="0">
                <a:latin typeface="굴림" charset="-127"/>
              </a:rPr>
              <a:t>, Foot-Patrol-Program</a:t>
            </a:r>
            <a:r>
              <a:rPr lang="ko-KR" altLang="en-US" sz="1400" b="0" dirty="0">
                <a:latin typeface="굴림" charset="-127"/>
              </a:rPr>
              <a:t>은 성과가 있었으며</a:t>
            </a:r>
            <a:r>
              <a:rPr lang="en-US" altLang="ko-KR" sz="1400" b="0" dirty="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400" b="0" dirty="0">
                <a:solidFill>
                  <a:srgbClr val="FF0000"/>
                </a:solidFill>
                <a:latin typeface="굴림" charset="-127"/>
              </a:rPr>
              <a:t>긍정적이었음</a:t>
            </a:r>
            <a:r>
              <a:rPr lang="en-US" altLang="ko-KR" sz="14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  <a:p>
            <a:pPr marL="617538" lvl="1" indent="-342900" algn="just" eaLnBrk="0" hangingPunct="0">
              <a:buClr>
                <a:srgbClr val="828183"/>
              </a:buClr>
              <a:buFontTx/>
              <a:buChar char="•"/>
            </a:pPr>
            <a:endParaRPr lang="ko-KR" altLang="ko-KR" sz="1400" b="0" dirty="0">
              <a:latin typeface="굴림" charset="-127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11188" y="765175"/>
            <a:ext cx="7989887" cy="666750"/>
            <a:chOff x="315" y="709"/>
            <a:chExt cx="5033" cy="330"/>
          </a:xfrm>
        </p:grpSpPr>
        <p:sp>
          <p:nvSpPr>
            <p:cNvPr id="192522" name="AutoShape 10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2523" name="Oval 11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2524" name="AutoShape 12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2525" name="AutoShape 13"/>
          <p:cNvSpPr>
            <a:spLocks noChangeArrowheads="1"/>
          </p:cNvSpPr>
          <p:nvPr/>
        </p:nvSpPr>
        <p:spPr bwMode="gray">
          <a:xfrm>
            <a:off x="755650" y="836613"/>
            <a:ext cx="7705725" cy="4318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495300" indent="-495300"/>
            <a:r>
              <a:rPr lang="en-US" altLang="ko-KR" sz="28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3</a:t>
            </a:r>
            <a:r>
              <a:rPr lang="en-US" altLang="ko-KR" sz="24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-2</a:t>
            </a:r>
            <a:r>
              <a:rPr lang="en-US" altLang="en-US" sz="24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r>
              <a:rPr lang="en-US" altLang="ko-KR" sz="24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실험</a:t>
            </a:r>
            <a:r>
              <a:rPr lang="ko-KR" altLang="en-US" sz="24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에 </a:t>
            </a:r>
            <a:r>
              <a:rPr lang="ko-KR" altLang="en-US" sz="240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대한 </a:t>
            </a:r>
            <a:r>
              <a:rPr lang="ko-KR" altLang="en-US" sz="24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평가 </a:t>
            </a:r>
            <a:endParaRPr lang="ko-KR" altLang="en-US" sz="2400" dirty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3076" name="Picture 4" descr="Mayor Neeley announces renewed coordinated effort to fight crime; Flint  Police cut response time nearly in half - City of Fl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522" y="260648"/>
            <a:ext cx="288032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ommunity policing - Wik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097" y="1754197"/>
            <a:ext cx="286874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lint Township Police Depart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214" y="3570298"/>
            <a:ext cx="2856628" cy="317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51</TotalTime>
  <Words>1819</Words>
  <Application>Microsoft Office PowerPoint</Application>
  <PresentationFormat>화면 슬라이드 쇼(4:3)</PresentationFormat>
  <Paragraphs>200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HY견고딕</vt:lpstr>
      <vt:lpstr>HY견명조</vt:lpstr>
      <vt:lpstr>굴림</vt:lpstr>
      <vt:lpstr>굴림체</vt:lpstr>
      <vt:lpstr>Arial</vt:lpstr>
      <vt:lpstr>Georgia</vt:lpstr>
      <vt:lpstr>Wingdings</vt:lpstr>
      <vt:lpstr>고구려 벽화</vt:lpstr>
      <vt:lpstr>순찰 효과성 실험</vt:lpstr>
      <vt:lpstr>     1. Kansas city 예방순찰실험 : 실험의 배경</vt:lpstr>
      <vt:lpstr>1-2. 실험의 개요 및 결과</vt:lpstr>
      <vt:lpstr>1-2. 실험의 개요 및 결과</vt:lpstr>
      <vt:lpstr>1-3. 실험의 결과 및 평가</vt:lpstr>
      <vt:lpstr>1-3. 실험의 결과 및 평가</vt:lpstr>
      <vt:lpstr>1-4. 실험의 평가</vt:lpstr>
      <vt:lpstr>2. 뉴왁市 도보순찰 실험 (The Newark-Foot Patrol Experiment)</vt:lpstr>
      <vt:lpstr>    2-1. 연구수행시 제시된 명제들</vt:lpstr>
      <vt:lpstr>   2-1. 연구수행시 제시된 명제들</vt:lpstr>
      <vt:lpstr>   2-2. 연구결과 및 평가</vt:lpstr>
      <vt:lpstr>    3. 미시건州 플린트市 순찰실험 (Flint, Michigan Experiment in 1979-1981)    </vt:lpstr>
      <vt:lpstr>    3-1. 실험상의 목표와 결과</vt:lpstr>
      <vt:lpstr>PowerPoint 프레젠테이션</vt:lpstr>
      <vt:lpstr>PowerPoint 프레젠테이션</vt:lpstr>
      <vt:lpstr>PowerPoint 프레젠테이션</vt:lpstr>
      <vt:lpstr>PowerPoint 프레젠테이션</vt:lpstr>
      <vt:lpstr>    3-2. 실험에 대한 평가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순찰효과성 실험</dc:title>
  <dc:creator>LG</dc:creator>
  <cp:lastModifiedBy>user</cp:lastModifiedBy>
  <cp:revision>22</cp:revision>
  <dcterms:created xsi:type="dcterms:W3CDTF">2007-11-14T07:10:54Z</dcterms:created>
  <dcterms:modified xsi:type="dcterms:W3CDTF">2025-02-21T06:27:10Z</dcterms:modified>
</cp:coreProperties>
</file>