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4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93583" autoAdjust="0"/>
  </p:normalViewPr>
  <p:slideViewPr>
    <p:cSldViewPr>
      <p:cViewPr varScale="1">
        <p:scale>
          <a:sx n="109" d="100"/>
          <a:sy n="109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DDE71A2-6771-421A-9D69-76663C80C73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A5877DA-F7A8-44CC-BF14-0BDE00654D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5781" y="1412776"/>
            <a:ext cx="8001000" cy="17367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3600" dirty="0">
                <a:effectLst/>
              </a:rPr>
              <a:t>범죄학 제</a:t>
            </a:r>
            <a:r>
              <a:rPr lang="en-US" altLang="ko-KR" sz="3600" dirty="0">
                <a:effectLst/>
              </a:rPr>
              <a:t>4</a:t>
            </a:r>
            <a:r>
              <a:rPr lang="ko-KR" altLang="en-US" sz="3600" dirty="0">
                <a:effectLst/>
              </a:rPr>
              <a:t>주 </a:t>
            </a:r>
            <a:r>
              <a:rPr lang="en-US" altLang="ko-KR" sz="3600" dirty="0">
                <a:effectLst/>
              </a:rPr>
              <a:t>: </a:t>
            </a:r>
            <a:r>
              <a:rPr lang="ko-KR" altLang="en-US" sz="3600" dirty="0">
                <a:effectLst/>
              </a:rPr>
              <a:t>신고전주의 범죄학 </a:t>
            </a:r>
            <a:r>
              <a:rPr lang="en-US" altLang="ko-KR" sz="3600" dirty="0">
                <a:effectLst/>
              </a:rPr>
              <a:t/>
            </a:r>
            <a:br>
              <a:rPr lang="en-US" altLang="ko-KR" sz="3600" dirty="0">
                <a:effectLst/>
              </a:rPr>
            </a:br>
            <a:r>
              <a:rPr lang="ko-KR" altLang="en-US" sz="3600" dirty="0">
                <a:effectLst/>
              </a:rPr>
              <a:t>中 합리적 선택이론</a:t>
            </a:r>
            <a:r>
              <a:rPr lang="en-US" altLang="ko-KR" sz="3600" dirty="0">
                <a:effectLst/>
              </a:rPr>
              <a:t/>
            </a:r>
            <a:br>
              <a:rPr lang="en-US" altLang="ko-KR" sz="3600" dirty="0">
                <a:effectLst/>
              </a:rPr>
            </a:br>
            <a:r>
              <a:rPr lang="en-US" altLang="ko-KR" sz="3200" dirty="0">
                <a:effectLst/>
              </a:rPr>
              <a:t/>
            </a:r>
            <a:br>
              <a:rPr lang="en-US" altLang="ko-KR" sz="3200" dirty="0">
                <a:effectLst/>
              </a:rPr>
            </a:br>
            <a:r>
              <a:rPr lang="en-US" altLang="ko-KR" sz="3200" dirty="0">
                <a:effectLst/>
              </a:rPr>
              <a:t>(</a:t>
            </a:r>
            <a:r>
              <a:rPr lang="ko-KR" altLang="en-US" sz="3200" dirty="0">
                <a:effectLst/>
              </a:rPr>
              <a:t>범죄는 합리적 선택의 결과인가</a:t>
            </a:r>
            <a:r>
              <a:rPr lang="en-US" altLang="ko-KR" sz="3200" dirty="0">
                <a:effectLst/>
              </a:rPr>
              <a:t>?) </a:t>
            </a:r>
            <a:endParaRPr lang="ko-KR" altLang="en-US" sz="3200" dirty="0">
              <a:effectLst/>
            </a:endParaRPr>
          </a:p>
        </p:txBody>
      </p:sp>
      <p:sp>
        <p:nvSpPr>
          <p:cNvPr id="12291" name="Rectangle 3"/>
          <p:cNvSpPr txBox="1">
            <a:spLocks noChangeArrowheads="1"/>
          </p:cNvSpPr>
          <p:nvPr/>
        </p:nvSpPr>
        <p:spPr bwMode="auto">
          <a:xfrm>
            <a:off x="785813" y="4293096"/>
            <a:ext cx="750093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Georgia" pitchFamily="18" charset="0"/>
                <a:ea typeface="HY견명조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9824C"/>
              </a:buClr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  <a:ea typeface="HY견명조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Georgia" pitchFamily="18" charset="0"/>
                <a:ea typeface="HY견명조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9824C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eorgia" pitchFamily="18" charset="0"/>
                <a:ea typeface="HY견명조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eorgia" pitchFamily="18" charset="0"/>
                <a:ea typeface="HY견명조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eorgia" pitchFamily="18" charset="0"/>
                <a:ea typeface="HY견명조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eorgia" pitchFamily="18" charset="0"/>
                <a:ea typeface="HY견명조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eorgia" pitchFamily="18" charset="0"/>
                <a:ea typeface="HY견명조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eorgia" pitchFamily="18" charset="0"/>
                <a:ea typeface="HY견명조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kumimoji="0" lang="ko-KR" altLang="en-US" sz="2400" dirty="0">
                <a:solidFill>
                  <a:schemeClr val="tx1"/>
                </a:solidFill>
                <a:effectLst/>
              </a:rPr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1428726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많은 범죄학자들은 범죄가 </a:t>
            </a:r>
            <a:r>
              <a:rPr lang="ko-KR" altLang="en-US" sz="1600" dirty="0">
                <a:solidFill>
                  <a:srgbClr val="FF0000"/>
                </a:solidFill>
              </a:rPr>
              <a:t>합리적 선택</a:t>
            </a:r>
            <a:r>
              <a:rPr lang="en-US" altLang="ko-KR" sz="1600" dirty="0">
                <a:solidFill>
                  <a:srgbClr val="FF0000"/>
                </a:solidFill>
              </a:rPr>
              <a:t>(rational choice)</a:t>
            </a:r>
            <a:r>
              <a:rPr lang="ko-KR" altLang="en-US" sz="1600" dirty="0">
                <a:solidFill>
                  <a:srgbClr val="FF0000"/>
                </a:solidFill>
              </a:rPr>
              <a:t>에 의한 결과라 보고 있음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600" dirty="0"/>
          </a:p>
          <a:p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ko-KR" altLang="en-US" sz="1600" dirty="0"/>
              <a:t>범죄는 어떤 개인이 범죄로 인해 생길 이익과 결과를 신중하게 고려한 끝에 발생한 결과라는 것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ko-KR" altLang="en-US" sz="1600" dirty="0"/>
              <a:t>예를 들어 상점 절도범은 절도행위를 함에 있어 경보장치로 인한 발각의 위험성을 고려하고</a:t>
            </a:r>
            <a:r>
              <a:rPr lang="en-US" altLang="ko-KR" sz="1600" dirty="0"/>
              <a:t>, </a:t>
            </a:r>
            <a:r>
              <a:rPr lang="ko-KR" altLang="en-US" sz="1600" dirty="0"/>
              <a:t>마약상도 코카인으로 얻는 </a:t>
            </a:r>
            <a:r>
              <a:rPr lang="ko-KR" altLang="en-US" sz="1600" dirty="0">
                <a:solidFill>
                  <a:srgbClr val="FF0000"/>
                </a:solidFill>
              </a:rPr>
              <a:t>이익이 발각의 위험성 보다 큰 지를 고려</a:t>
            </a:r>
            <a:r>
              <a:rPr lang="ko-KR" altLang="en-US" sz="1600" dirty="0"/>
              <a:t>한다는 것임</a:t>
            </a:r>
            <a:r>
              <a:rPr lang="en-US" altLang="ko-KR" sz="1600" dirty="0"/>
              <a:t>.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1. </a:t>
            </a:r>
            <a:r>
              <a:rPr lang="ko-KR" altLang="en-US" sz="3600" dirty="0"/>
              <a:t>개 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42751"/>
            <a:ext cx="5760640" cy="4525963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합리적 선택이론은 </a:t>
            </a:r>
            <a:r>
              <a:rPr lang="ko-KR" altLang="en-US" sz="1400" dirty="0">
                <a:solidFill>
                  <a:srgbClr val="FF0000"/>
                </a:solidFill>
              </a:rPr>
              <a:t>고전주의 범죄학자 </a:t>
            </a:r>
            <a:r>
              <a:rPr lang="en-US" altLang="ko-KR" sz="1400" dirty="0" err="1">
                <a:solidFill>
                  <a:srgbClr val="FF0000"/>
                </a:solidFill>
              </a:rPr>
              <a:t>Beccaria</a:t>
            </a:r>
            <a:r>
              <a:rPr lang="ko-KR" altLang="en-US" sz="1400" dirty="0">
                <a:solidFill>
                  <a:srgbClr val="FF0000"/>
                </a:solidFill>
              </a:rPr>
              <a:t>의 사상에 뿌리를 둠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en-US" altLang="ko-KR" sz="1400" dirty="0"/>
          </a:p>
          <a:p>
            <a:r>
              <a:rPr lang="ko-KR" altLang="en-US" sz="1400" dirty="0"/>
              <a:t>고전주의 범죄학의 중심개념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사람은 범죄를 포함한 모든 행동을 선택한다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그런 선택은 처벌의 두려움에 의해 통제될 수 있다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처벌이 엄중</a:t>
            </a:r>
            <a:r>
              <a:rPr lang="en-US" altLang="ko-KR" sz="1400" dirty="0"/>
              <a:t>, </a:t>
            </a:r>
            <a:r>
              <a:rPr lang="ko-KR" altLang="en-US" sz="1400" dirty="0"/>
              <a:t>확실</a:t>
            </a:r>
            <a:r>
              <a:rPr lang="en-US" altLang="ko-KR" sz="1400" dirty="0"/>
              <a:t>, </a:t>
            </a:r>
            <a:r>
              <a:rPr lang="ko-KR" altLang="en-US" sz="1400" dirty="0"/>
              <a:t>신속할수록 범죄행동을 통제할 가능성이 높아진다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/>
              <a:t>합리적 선택이론과 피해자학에서의 </a:t>
            </a:r>
            <a:r>
              <a:rPr lang="en-US" altLang="ko-KR" sz="1400" dirty="0"/>
              <a:t>‘</a:t>
            </a:r>
            <a:r>
              <a:rPr lang="ko-KR" altLang="en-US" sz="1400" dirty="0"/>
              <a:t>일상활동이론</a:t>
            </a:r>
            <a:r>
              <a:rPr lang="en-US" altLang="ko-KR" sz="1400" dirty="0"/>
              <a:t>’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고전주의 이후 신고전주의의 가해자 지향적 이론 </a:t>
            </a:r>
            <a:r>
              <a:rPr lang="en-US" altLang="ko-KR" sz="1400" dirty="0"/>
              <a:t>: </a:t>
            </a:r>
            <a:r>
              <a:rPr lang="ko-KR" altLang="en-US" sz="1400" dirty="0"/>
              <a:t>합리적 선택이론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고전주의 이후 신고전주의의 피해자 지향적 이론 </a:t>
            </a:r>
            <a:r>
              <a:rPr lang="en-US" altLang="ko-KR" sz="1400" dirty="0"/>
              <a:t>: </a:t>
            </a:r>
            <a:r>
              <a:rPr lang="ko-KR" altLang="en-US" sz="1400" dirty="0"/>
              <a:t>일상활동이론</a:t>
            </a:r>
            <a:endParaRPr lang="en-US" altLang="ko-KR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합리적 선택이론의 기원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63B1051E-4FFF-458F-9F07-15C3B6769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478" y="3429000"/>
            <a:ext cx="2866173" cy="26816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6F66D00-958A-432D-A07B-ADBBB56918C2}"/>
              </a:ext>
            </a:extLst>
          </p:cNvPr>
          <p:cNvSpPr txBox="1"/>
          <p:nvPr/>
        </p:nvSpPr>
        <p:spPr>
          <a:xfrm>
            <a:off x="6934117" y="6168714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  <a:latin typeface="Arial Nova" panose="020B0604020202020204" pitchFamily="34" charset="0"/>
                <a:cs typeface="Arial" panose="020B0604020202020204" pitchFamily="34" charset="0"/>
              </a:rPr>
              <a:t>일상활동이론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428736"/>
            <a:ext cx="8643998" cy="5429264"/>
          </a:xfrm>
        </p:spPr>
        <p:txBody>
          <a:bodyPr>
            <a:noAutofit/>
          </a:bodyPr>
          <a:lstStyle/>
          <a:p>
            <a:r>
              <a:rPr lang="en-US" altLang="ko-KR" sz="1300" dirty="0">
                <a:latin typeface="+mj-ea"/>
                <a:ea typeface="+mj-ea"/>
              </a:rPr>
              <a:t>1970</a:t>
            </a:r>
            <a:r>
              <a:rPr lang="ko-KR" altLang="en-US" sz="1300" dirty="0">
                <a:latin typeface="+mj-ea"/>
                <a:ea typeface="+mj-ea"/>
              </a:rPr>
              <a:t>년대 중반 고전주의에 대한 접근이 새로이 부각됨 </a:t>
            </a:r>
            <a:r>
              <a:rPr lang="en-US" altLang="ko-KR" sz="1300" dirty="0">
                <a:latin typeface="+mj-ea"/>
                <a:ea typeface="+mj-ea"/>
              </a:rPr>
              <a:t>- </a:t>
            </a:r>
            <a:r>
              <a:rPr lang="ko-KR" altLang="en-US" sz="1300" kern="0" dirty="0">
                <a:solidFill>
                  <a:srgbClr val="FF0000"/>
                </a:solidFill>
                <a:latin typeface="+mj-ea"/>
                <a:ea typeface="+mj-ea"/>
              </a:rPr>
              <a:t>실증주의 범죄학에서 주목했던 범죄자 교화에 대한 노력 비판</a:t>
            </a:r>
            <a:endParaRPr lang="en-US" altLang="ko-KR" sz="1300" kern="0" dirty="0">
              <a:solidFill>
                <a:srgbClr val="FF0000"/>
              </a:solidFill>
              <a:latin typeface="+mj-ea"/>
              <a:ea typeface="+mj-ea"/>
            </a:endParaRPr>
          </a:p>
          <a:p>
            <a:endParaRPr lang="en-US" altLang="ko-KR" sz="1300" dirty="0">
              <a:latin typeface="+mj-ea"/>
              <a:ea typeface="+mj-ea"/>
            </a:endParaRPr>
          </a:p>
          <a:p>
            <a:endParaRPr lang="en-US" altLang="ko-KR" sz="1300" dirty="0">
              <a:latin typeface="+mj-ea"/>
              <a:ea typeface="+mj-ea"/>
            </a:endParaRPr>
          </a:p>
          <a:p>
            <a:r>
              <a:rPr lang="ko-KR" altLang="en-US" sz="1300" dirty="0">
                <a:latin typeface="+mj-ea"/>
                <a:ea typeface="+mj-ea"/>
              </a:rPr>
              <a:t>고전주의 이후 등장한 실증주의는 이 </a:t>
            </a:r>
            <a:r>
              <a:rPr lang="ko-KR" altLang="en-US" sz="1300" dirty="0">
                <a:solidFill>
                  <a:srgbClr val="FF0000"/>
                </a:solidFill>
                <a:latin typeface="+mj-ea"/>
                <a:ea typeface="+mj-ea"/>
              </a:rPr>
              <a:t>시기에  </a:t>
            </a:r>
            <a:r>
              <a:rPr lang="en-US" altLang="ko-KR" sz="1300" dirty="0">
                <a:solidFill>
                  <a:srgbClr val="FF0000"/>
                </a:solidFill>
                <a:latin typeface="+mj-ea"/>
                <a:ea typeface="+mj-ea"/>
              </a:rPr>
              <a:t>Martinson</a:t>
            </a:r>
            <a:r>
              <a:rPr lang="ko-KR" altLang="en-US" sz="1300" dirty="0">
                <a:solidFill>
                  <a:srgbClr val="FF0000"/>
                </a:solidFill>
                <a:latin typeface="+mj-ea"/>
                <a:ea typeface="+mj-ea"/>
              </a:rPr>
              <a:t>의 </a:t>
            </a:r>
            <a:r>
              <a:rPr lang="en-US" altLang="ko-KR" sz="1300" kern="0" dirty="0">
                <a:solidFill>
                  <a:srgbClr val="FF0000"/>
                </a:solidFill>
                <a:latin typeface="+mj-ea"/>
                <a:ea typeface="+mj-ea"/>
              </a:rPr>
              <a:t>“What Works?: </a:t>
            </a:r>
            <a:r>
              <a:rPr lang="ko-KR" altLang="en-US" sz="1300" kern="0" dirty="0">
                <a:solidFill>
                  <a:srgbClr val="FF0000"/>
                </a:solidFill>
                <a:latin typeface="+mj-ea"/>
                <a:ea typeface="+mj-ea"/>
              </a:rPr>
              <a:t>무엇이</a:t>
            </a:r>
            <a:r>
              <a:rPr lang="en-US" altLang="ko-KR" sz="1300" kern="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300" kern="0" dirty="0">
                <a:solidFill>
                  <a:srgbClr val="FF0000"/>
                </a:solidFill>
                <a:latin typeface="+mj-ea"/>
                <a:ea typeface="+mj-ea"/>
              </a:rPr>
              <a:t>작동하는가</a:t>
            </a:r>
            <a:r>
              <a:rPr lang="en-US" altLang="ko-KR" sz="1300" kern="0" dirty="0">
                <a:solidFill>
                  <a:srgbClr val="FF0000"/>
                </a:solidFill>
                <a:latin typeface="+mj-ea"/>
                <a:ea typeface="+mj-ea"/>
              </a:rPr>
              <a:t>?”- </a:t>
            </a:r>
            <a:r>
              <a:rPr lang="en-US" altLang="ko-KR" sz="1300" dirty="0">
                <a:solidFill>
                  <a:srgbClr val="FF0000"/>
                </a:solidFill>
                <a:latin typeface="+mj-ea"/>
                <a:ea typeface="+mj-ea"/>
              </a:rPr>
              <a:t>‘nothing Works’ </a:t>
            </a:r>
            <a:r>
              <a:rPr lang="ko-KR" altLang="en-US" sz="1300" dirty="0">
                <a:latin typeface="+mj-ea"/>
                <a:ea typeface="+mj-ea"/>
              </a:rPr>
              <a:t>주장처럼 많은 비판에 직면함 </a:t>
            </a:r>
            <a:r>
              <a:rPr lang="en-US" altLang="ko-KR" sz="1300" dirty="0">
                <a:latin typeface="+mj-ea"/>
                <a:ea typeface="+mj-ea"/>
              </a:rPr>
              <a:t>: </a:t>
            </a:r>
            <a:r>
              <a:rPr lang="ko-KR" altLang="en-US" sz="1300" dirty="0">
                <a:latin typeface="+mj-ea"/>
                <a:ea typeface="+mj-ea"/>
              </a:rPr>
              <a:t>교화개선</a:t>
            </a:r>
            <a:r>
              <a:rPr lang="en-US" altLang="ko-KR" sz="1300" dirty="0">
                <a:latin typeface="+mj-ea"/>
                <a:ea typeface="+mj-ea"/>
              </a:rPr>
              <a:t>, </a:t>
            </a:r>
            <a:r>
              <a:rPr lang="ko-KR" altLang="en-US" sz="1300" dirty="0">
                <a:latin typeface="+mj-ea"/>
                <a:ea typeface="+mj-ea"/>
              </a:rPr>
              <a:t>처우 보다는 처벌 위주의 프로그램 지지</a:t>
            </a:r>
            <a:endParaRPr lang="en-US" altLang="ko-KR" sz="1300" dirty="0">
              <a:latin typeface="+mj-ea"/>
              <a:ea typeface="+mj-ea"/>
            </a:endParaRPr>
          </a:p>
          <a:p>
            <a:endParaRPr lang="en-US" altLang="ko-KR" sz="1300" dirty="0">
              <a:latin typeface="+mj-ea"/>
              <a:ea typeface="+mj-ea"/>
            </a:endParaRPr>
          </a:p>
          <a:p>
            <a:r>
              <a:rPr lang="ko-KR" altLang="en-US" sz="1300" dirty="0">
                <a:latin typeface="+mj-ea"/>
                <a:ea typeface="+mj-ea"/>
              </a:rPr>
              <a:t>특히 </a:t>
            </a:r>
            <a:r>
              <a:rPr lang="ko-KR" altLang="en-US" sz="1300" dirty="0">
                <a:solidFill>
                  <a:srgbClr val="FF0000"/>
                </a:solidFill>
                <a:latin typeface="+mj-ea"/>
                <a:ea typeface="+mj-ea"/>
              </a:rPr>
              <a:t>교도소 내에서 일어난 심각한 소동 뿐만 아니라 </a:t>
            </a:r>
            <a:r>
              <a:rPr lang="ko-KR" altLang="en-US" sz="1300" dirty="0" err="1">
                <a:solidFill>
                  <a:srgbClr val="FF0000"/>
                </a:solidFill>
                <a:latin typeface="+mj-ea"/>
                <a:ea typeface="+mj-ea"/>
              </a:rPr>
              <a:t>범죄율의</a:t>
            </a:r>
            <a:r>
              <a:rPr lang="ko-KR" altLang="en-US" sz="1300" dirty="0">
                <a:solidFill>
                  <a:srgbClr val="FF0000"/>
                </a:solidFill>
                <a:latin typeface="+mj-ea"/>
                <a:ea typeface="+mj-ea"/>
              </a:rPr>
              <a:t> 엄청난 증가는 일반대중으로 하여금 많은 비판을 이끌어냄</a:t>
            </a:r>
            <a:endParaRPr lang="en-US" altLang="ko-KR" sz="1300" dirty="0">
              <a:solidFill>
                <a:srgbClr val="FF0000"/>
              </a:solidFill>
              <a:latin typeface="+mj-ea"/>
              <a:ea typeface="+mj-ea"/>
            </a:endParaRPr>
          </a:p>
          <a:p>
            <a:endParaRPr lang="en-US" altLang="ko-KR" sz="1300" dirty="0">
              <a:latin typeface="+mj-ea"/>
              <a:ea typeface="+mj-ea"/>
            </a:endParaRPr>
          </a:p>
          <a:p>
            <a:r>
              <a:rPr lang="ko-KR" altLang="en-US" sz="1300" dirty="0">
                <a:latin typeface="+mj-ea"/>
                <a:ea typeface="+mj-ea"/>
              </a:rPr>
              <a:t>따라서 몇몇 범죄학자들은 사회적 여건을 개선하는데 많은 공적 자금을 낭비하기 보다는 오히려 엄중한 처벌이 효과적이라고</a:t>
            </a:r>
            <a:endParaRPr lang="en-US" altLang="ko-KR" sz="1300" dirty="0">
              <a:latin typeface="+mj-ea"/>
              <a:ea typeface="+mj-ea"/>
            </a:endParaRPr>
          </a:p>
          <a:p>
            <a:endParaRPr lang="en-US" altLang="ko-KR" sz="1300" dirty="0">
              <a:latin typeface="+mj-ea"/>
              <a:ea typeface="+mj-ea"/>
            </a:endParaRPr>
          </a:p>
          <a:p>
            <a:r>
              <a:rPr lang="en-US" altLang="ko-KR" sz="1300" b="1" kern="0" dirty="0">
                <a:latin typeface="+mj-ea"/>
                <a:ea typeface="+mj-ea"/>
              </a:rPr>
              <a:t>James Q. Wilson):</a:t>
            </a:r>
            <a:r>
              <a:rPr lang="en-US" altLang="ko-KR" sz="1300" dirty="0">
                <a:solidFill>
                  <a:srgbClr val="FF0000"/>
                </a:solidFill>
                <a:latin typeface="+mj-ea"/>
                <a:ea typeface="+mj-ea"/>
              </a:rPr>
              <a:t> “</a:t>
            </a:r>
            <a:r>
              <a:rPr lang="ko-KR" altLang="en-US" sz="1300" dirty="0">
                <a:solidFill>
                  <a:srgbClr val="FF0000"/>
                </a:solidFill>
                <a:latin typeface="+mj-ea"/>
                <a:ea typeface="+mj-ea"/>
              </a:rPr>
              <a:t>범죄에 대한 숙고</a:t>
            </a:r>
            <a:r>
              <a:rPr lang="en-US" altLang="ko-KR" sz="1300" kern="0" dirty="0">
                <a:latin typeface="+mj-ea"/>
                <a:ea typeface="+mj-ea"/>
              </a:rPr>
              <a:t> (Thinking</a:t>
            </a:r>
            <a:r>
              <a:rPr lang="ko-KR" altLang="en-US" sz="1300" kern="0" dirty="0">
                <a:latin typeface="+mj-ea"/>
                <a:ea typeface="+mj-ea"/>
              </a:rPr>
              <a:t>  </a:t>
            </a:r>
            <a:r>
              <a:rPr lang="en-US" altLang="ko-KR" sz="1300" kern="0" dirty="0">
                <a:latin typeface="+mj-ea"/>
                <a:ea typeface="+mj-ea"/>
              </a:rPr>
              <a:t>about</a:t>
            </a:r>
            <a:r>
              <a:rPr lang="ko-KR" altLang="en-US" sz="1300" kern="0" dirty="0">
                <a:latin typeface="+mj-ea"/>
                <a:ea typeface="+mj-ea"/>
              </a:rPr>
              <a:t> </a:t>
            </a:r>
            <a:r>
              <a:rPr lang="en-US" altLang="ko-KR" sz="1300" kern="0" dirty="0">
                <a:latin typeface="+mj-ea"/>
                <a:ea typeface="+mj-ea"/>
              </a:rPr>
              <a:t>crime) </a:t>
            </a:r>
            <a:r>
              <a:rPr lang="ko-KR" altLang="en-US" sz="1300" dirty="0">
                <a:latin typeface="+mj-ea"/>
                <a:ea typeface="+mj-ea"/>
              </a:rPr>
              <a:t>주장</a:t>
            </a:r>
            <a:r>
              <a:rPr lang="ko-KR" altLang="en-US" sz="1300" b="1" kern="0" dirty="0">
                <a:latin typeface="+mj-ea"/>
                <a:ea typeface="+mj-ea"/>
              </a:rPr>
              <a:t> </a:t>
            </a:r>
            <a:endParaRPr lang="en-US" altLang="ko-KR" sz="1300" b="1" kern="0" dirty="0">
              <a:latin typeface="+mj-ea"/>
              <a:ea typeface="+mj-ea"/>
            </a:endParaRPr>
          </a:p>
          <a:p>
            <a:pPr marL="0" indent="0">
              <a:lnSpc>
                <a:spcPct val="80000"/>
              </a:lnSpc>
              <a:buClr>
                <a:srgbClr val="E1882F"/>
              </a:buClr>
              <a:buNone/>
              <a:defRPr/>
            </a:pPr>
            <a:r>
              <a:rPr lang="en-US" altLang="ko-KR" sz="1300" b="1" kern="0" dirty="0">
                <a:latin typeface="+mj-ea"/>
                <a:ea typeface="+mj-ea"/>
              </a:rPr>
              <a:t>   </a:t>
            </a:r>
            <a:r>
              <a:rPr lang="en-US" altLang="ko-KR" sz="1300" dirty="0">
                <a:latin typeface="+mj-ea"/>
                <a:ea typeface="+mj-ea"/>
              </a:rPr>
              <a:t>- 1970</a:t>
            </a:r>
            <a:r>
              <a:rPr lang="ko-KR" altLang="en-US" sz="1300" dirty="0">
                <a:latin typeface="+mj-ea"/>
                <a:ea typeface="+mj-ea"/>
              </a:rPr>
              <a:t>년대 후반 많은 범죄학자들은 범죄자가 계획하고</a:t>
            </a:r>
            <a:r>
              <a:rPr lang="en-US" altLang="ko-KR" sz="1300" dirty="0">
                <a:latin typeface="+mj-ea"/>
                <a:ea typeface="+mj-ea"/>
              </a:rPr>
              <a:t>, </a:t>
            </a:r>
            <a:r>
              <a:rPr lang="ko-KR" altLang="en-US" sz="1300" dirty="0">
                <a:latin typeface="+mj-ea"/>
                <a:ea typeface="+mj-ea"/>
              </a:rPr>
              <a:t>처벌을 두려워하고</a:t>
            </a:r>
            <a:r>
              <a:rPr lang="en-US" altLang="ko-KR" sz="1300" dirty="0">
                <a:latin typeface="+mj-ea"/>
                <a:ea typeface="+mj-ea"/>
              </a:rPr>
              <a:t>, </a:t>
            </a:r>
            <a:r>
              <a:rPr lang="ko-KR" altLang="en-US" sz="1300" dirty="0">
                <a:latin typeface="+mj-ea"/>
                <a:ea typeface="+mj-ea"/>
              </a:rPr>
              <a:t>그들의 잘못</a:t>
            </a:r>
            <a:r>
              <a:rPr lang="en-US" altLang="ko-KR" sz="1300" dirty="0">
                <a:latin typeface="+mj-ea"/>
                <a:ea typeface="+mj-ea"/>
              </a:rPr>
              <a:t> </a:t>
            </a:r>
            <a:r>
              <a:rPr lang="ko-KR" altLang="en-US" sz="1300" dirty="0">
                <a:latin typeface="+mj-ea"/>
                <a:ea typeface="+mj-ea"/>
              </a:rPr>
              <a:t>된 행위로 </a:t>
            </a:r>
            <a:r>
              <a:rPr lang="ko-KR" altLang="en-US" sz="1300" dirty="0" err="1">
                <a:latin typeface="+mj-ea"/>
                <a:ea typeface="+mj-ea"/>
              </a:rPr>
              <a:t>처벌받</a:t>
            </a:r>
            <a:endParaRPr lang="en-US" altLang="ko-KR" sz="1300" dirty="0">
              <a:latin typeface="+mj-ea"/>
              <a:ea typeface="+mj-ea"/>
            </a:endParaRPr>
          </a:p>
          <a:p>
            <a:pPr marL="0" indent="0">
              <a:lnSpc>
                <a:spcPct val="80000"/>
              </a:lnSpc>
              <a:buClr>
                <a:srgbClr val="E1882F"/>
              </a:buClr>
              <a:buNone/>
              <a:defRPr/>
            </a:pPr>
            <a:r>
              <a:rPr lang="en-US" altLang="ko-KR" sz="1300" dirty="0">
                <a:latin typeface="+mj-ea"/>
                <a:ea typeface="+mj-ea"/>
              </a:rPr>
              <a:t>    </a:t>
            </a:r>
            <a:r>
              <a:rPr lang="ko-KR" altLang="en-US" sz="1300" dirty="0">
                <a:latin typeface="+mj-ea"/>
                <a:ea typeface="+mj-ea"/>
              </a:rPr>
              <a:t>아 마땅하다고 생각하는 합리적 행위자라는 논문을 발표함</a:t>
            </a:r>
            <a:r>
              <a:rPr lang="en-US" altLang="ko-KR" sz="1300" dirty="0">
                <a:latin typeface="+mj-ea"/>
                <a:ea typeface="+mj-ea"/>
              </a:rPr>
              <a:t>(</a:t>
            </a:r>
            <a:r>
              <a:rPr lang="ko-KR" altLang="en-US" sz="1300" kern="0" dirty="0">
                <a:latin typeface="+mj-ea"/>
                <a:ea typeface="+mj-ea"/>
              </a:rPr>
              <a:t>범죄자의 억제</a:t>
            </a:r>
            <a:r>
              <a:rPr lang="en-US" altLang="ko-KR" sz="1300" kern="0" dirty="0">
                <a:latin typeface="+mj-ea"/>
                <a:ea typeface="+mj-ea"/>
              </a:rPr>
              <a:t>,  </a:t>
            </a:r>
            <a:r>
              <a:rPr lang="ko-KR" altLang="en-US" sz="1300" kern="0" dirty="0">
                <a:latin typeface="+mj-ea"/>
                <a:ea typeface="+mj-ea"/>
              </a:rPr>
              <a:t>감금에 따른 범죄기회 감소</a:t>
            </a:r>
            <a:endParaRPr lang="ko-KR" altLang="en-US" sz="1300" dirty="0">
              <a:latin typeface="+mj-ea"/>
              <a:ea typeface="+mj-ea"/>
            </a:endParaRPr>
          </a:p>
          <a:p>
            <a:pPr>
              <a:buNone/>
            </a:pPr>
            <a:endParaRPr lang="en-US" altLang="ko-KR" sz="1300" dirty="0">
              <a:latin typeface="+mj-ea"/>
              <a:ea typeface="+mj-ea"/>
            </a:endParaRPr>
          </a:p>
          <a:p>
            <a:r>
              <a:rPr lang="ko-KR" altLang="en-US" sz="1300" dirty="0">
                <a:solidFill>
                  <a:srgbClr val="FF0000"/>
                </a:solidFill>
                <a:latin typeface="+mj-ea"/>
                <a:ea typeface="+mj-ea"/>
              </a:rPr>
              <a:t>범죄통제의 영향</a:t>
            </a:r>
            <a:endParaRPr lang="en-US" altLang="ko-KR" sz="1300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buNone/>
            </a:pPr>
            <a:r>
              <a:rPr lang="en-US" altLang="ko-KR" sz="1300" dirty="0">
                <a:latin typeface="+mj-ea"/>
                <a:ea typeface="+mj-ea"/>
              </a:rPr>
              <a:t>   - 1980</a:t>
            </a:r>
            <a:r>
              <a:rPr lang="ko-KR" altLang="en-US" sz="1300" dirty="0">
                <a:latin typeface="+mj-ea"/>
                <a:ea typeface="+mj-ea"/>
              </a:rPr>
              <a:t>년대 </a:t>
            </a:r>
            <a:r>
              <a:rPr lang="ko-KR" altLang="en-US" sz="1300" dirty="0" err="1">
                <a:latin typeface="+mj-ea"/>
                <a:ea typeface="+mj-ea"/>
              </a:rPr>
              <a:t>레이건</a:t>
            </a:r>
            <a:r>
              <a:rPr lang="ko-KR" altLang="en-US" sz="1300" dirty="0">
                <a:latin typeface="+mj-ea"/>
                <a:ea typeface="+mj-ea"/>
              </a:rPr>
              <a:t> 정부 이후 미국에서는 강경한 형사사법적 정책이 이루어짐</a:t>
            </a:r>
            <a:r>
              <a:rPr lang="en-US" altLang="ko-KR" sz="1300" dirty="0">
                <a:latin typeface="+mj-ea"/>
                <a:ea typeface="+mj-ea"/>
              </a:rPr>
              <a:t>.</a:t>
            </a:r>
          </a:p>
          <a:p>
            <a:pPr>
              <a:buNone/>
            </a:pPr>
            <a:r>
              <a:rPr lang="en-US" altLang="ko-KR" sz="1300" dirty="0">
                <a:latin typeface="+mj-ea"/>
                <a:ea typeface="+mj-ea"/>
              </a:rPr>
              <a:t>   -  </a:t>
            </a:r>
            <a:r>
              <a:rPr lang="ko-KR" altLang="en-US" sz="1300" dirty="0">
                <a:latin typeface="+mj-ea"/>
                <a:ea typeface="+mj-ea"/>
              </a:rPr>
              <a:t>이에 따라 </a:t>
            </a:r>
            <a:r>
              <a:rPr lang="ko-KR" altLang="en-US" sz="1300" dirty="0">
                <a:solidFill>
                  <a:srgbClr val="FF0000"/>
                </a:solidFill>
                <a:latin typeface="+mj-ea"/>
                <a:ea typeface="+mj-ea"/>
              </a:rPr>
              <a:t>교도소 인구는 증가했지만</a:t>
            </a:r>
            <a:r>
              <a:rPr lang="en-US" altLang="ko-KR" sz="1300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  <a:latin typeface="+mj-ea"/>
                <a:ea typeface="+mj-ea"/>
              </a:rPr>
              <a:t>범죄율은</a:t>
            </a:r>
            <a:r>
              <a:rPr lang="ko-KR" altLang="en-US" sz="1300" dirty="0">
                <a:solidFill>
                  <a:srgbClr val="FF0000"/>
                </a:solidFill>
                <a:latin typeface="+mj-ea"/>
                <a:ea typeface="+mj-ea"/>
              </a:rPr>
              <a:t> 가파르게 하락</a:t>
            </a:r>
            <a:r>
              <a:rPr lang="ko-KR" altLang="en-US" sz="1300" dirty="0">
                <a:latin typeface="+mj-ea"/>
                <a:ea typeface="+mj-ea"/>
              </a:rPr>
              <a:t>해 정책에 지지가 높아졌으며</a:t>
            </a:r>
            <a:r>
              <a:rPr lang="en-US" altLang="ko-KR" sz="1300" dirty="0">
                <a:latin typeface="+mj-ea"/>
                <a:ea typeface="+mj-ea"/>
              </a:rPr>
              <a:t>, </a:t>
            </a:r>
            <a:r>
              <a:rPr lang="ko-KR" altLang="en-US" sz="1300" dirty="0">
                <a:latin typeface="+mj-ea"/>
                <a:ea typeface="+mj-ea"/>
              </a:rPr>
              <a:t>이론 역시 지지를 받음</a:t>
            </a:r>
            <a:endParaRPr lang="en-US" altLang="ko-KR" sz="1300" dirty="0">
              <a:latin typeface="+mj-ea"/>
              <a:ea typeface="+mj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선택이론의 등장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 err="1"/>
              <a:t>합리적선택의</a:t>
            </a:r>
            <a:r>
              <a:rPr lang="ko-KR" altLang="en-US" sz="1600" dirty="0"/>
              <a:t> 접근에 따르면 법 위반은 </a:t>
            </a:r>
            <a:r>
              <a:rPr lang="ko-KR" altLang="en-US" sz="1600" dirty="0">
                <a:solidFill>
                  <a:srgbClr val="FF0000"/>
                </a:solidFill>
              </a:rPr>
              <a:t>위반자가 개인적 요인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돈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복수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스릴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여흥 등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과  상황적요인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범행대상의 보호수준과 경찰력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을 모두 고려하고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법 위반의 위험을 결정한 이후에 이루어짐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600" dirty="0"/>
          </a:p>
          <a:p>
            <a:r>
              <a:rPr lang="ko-KR" altLang="en-US" sz="1600" dirty="0"/>
              <a:t>또한 범죄를 저지르기 전에 이성적 범죄자는 발각의 위험</a:t>
            </a:r>
            <a:r>
              <a:rPr lang="en-US" altLang="ko-KR" sz="1600" dirty="0"/>
              <a:t>, </a:t>
            </a:r>
            <a:r>
              <a:rPr lang="ko-KR" altLang="en-US" sz="1600" dirty="0"/>
              <a:t>처벌의 엄격성</a:t>
            </a:r>
            <a:r>
              <a:rPr lang="en-US" altLang="ko-KR" sz="1600" dirty="0"/>
              <a:t>, </a:t>
            </a:r>
            <a:r>
              <a:rPr lang="ko-KR" altLang="en-US" sz="1600" dirty="0"/>
              <a:t>범죄의 잠재적 가치</a:t>
            </a:r>
            <a:r>
              <a:rPr lang="en-US" altLang="ko-KR" sz="1600" dirty="0"/>
              <a:t>, </a:t>
            </a:r>
            <a:r>
              <a:rPr lang="ko-KR" altLang="en-US" sz="1600" dirty="0"/>
              <a:t>범죄로 얻는 즉각적인 욕구 등을 평가함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따라서 </a:t>
            </a:r>
            <a:r>
              <a:rPr lang="ko-KR" altLang="en-US" sz="1600" dirty="0" err="1"/>
              <a:t>합리적선택에</a:t>
            </a:r>
            <a:r>
              <a:rPr lang="ko-KR" altLang="en-US" sz="1600" dirty="0"/>
              <a:t> 따르면 그들이 범죄를 저지르는 것은 그러지 않을 경우 목표를 달성할 수 없기 때문에 불법적 경로를 선택하는 것이라고 함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합리적 선택의 개념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FDFD64DD-A5A9-4F27-BBB8-FBDB40D98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4581128"/>
            <a:ext cx="4219575" cy="16287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060848"/>
            <a:ext cx="4834880" cy="4065315"/>
          </a:xfrm>
        </p:spPr>
        <p:txBody>
          <a:bodyPr>
            <a:noAutofit/>
          </a:bodyPr>
          <a:lstStyle/>
          <a:p>
            <a:pPr algn="just"/>
            <a:r>
              <a:rPr lang="ko-KR" altLang="en-US" sz="1400" dirty="0">
                <a:solidFill>
                  <a:srgbClr val="FF0000"/>
                </a:solidFill>
              </a:rPr>
              <a:t>경제적 기회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algn="just"/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- 2004</a:t>
            </a:r>
            <a:r>
              <a:rPr lang="ko-KR" altLang="en-US" sz="1400" dirty="0"/>
              <a:t>년 여름 </a:t>
            </a:r>
            <a:r>
              <a:rPr lang="en-US" altLang="ko-KR" sz="1400" dirty="0"/>
              <a:t>‘</a:t>
            </a:r>
            <a:r>
              <a:rPr lang="ko-KR" altLang="en-US" sz="1400" dirty="0"/>
              <a:t>보스턴 매거진</a:t>
            </a:r>
            <a:r>
              <a:rPr lang="en-US" altLang="ko-KR" sz="1400" dirty="0"/>
              <a:t>’</a:t>
            </a:r>
            <a:r>
              <a:rPr lang="ko-KR" altLang="en-US" sz="1400" dirty="0"/>
              <a:t>에서는 예일대 석사출신이며</a:t>
            </a:r>
            <a:r>
              <a:rPr lang="en-US" altLang="ko-KR" sz="1400" dirty="0"/>
              <a:t>, </a:t>
            </a:r>
            <a:r>
              <a:rPr lang="ko-KR" altLang="en-US" sz="1400" dirty="0"/>
              <a:t>문화인류학 박사인 대학강사가 </a:t>
            </a:r>
            <a:r>
              <a:rPr lang="ko-KR" altLang="en-US" sz="1400" dirty="0" err="1"/>
              <a:t>성매매한</a:t>
            </a:r>
            <a:r>
              <a:rPr lang="ko-KR" altLang="en-US" sz="1400" dirty="0"/>
              <a:t> 사건을 보도함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사건은 결국 적은 월급으로 살기 보다 세금 공제 없는 고수익의 일을 택한 것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결국 이는 범죄라는 것이 손실이 적은 반면 많은 이익이 생긴다는 확신이 들면 훨씬 매력적으로 인식된다는 것을 반영함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반면에 범죄자가 범죄수입이 상대적으로 낮고 다른 매력적이고 합법적인 수입기회가 있다면 범죄를 그만둘 것이라는 것임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따라서 합리적 선택은 사람의 관습적 대안과 그 기회에 대한 지각과 관련이 있는 것임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합리적 선택의 개념 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– </a:t>
            </a:r>
            <a:r>
              <a:rPr lang="ko-KR" altLang="en-US" sz="2800" dirty="0">
                <a:solidFill>
                  <a:srgbClr val="7030A0"/>
                </a:solidFill>
              </a:rPr>
              <a:t>범죄성의 구조화</a:t>
            </a:r>
            <a:r>
              <a:rPr lang="ko-KR" altLang="en-US" sz="2800" dirty="0"/>
              <a:t>에서 있어서의 선택 요인 </a:t>
            </a:r>
          </a:p>
        </p:txBody>
      </p:sp>
      <p:pic>
        <p:nvPicPr>
          <p:cNvPr id="4" name="Picture 2" descr="https://search.pstatic.net/common/?src=http%3A%2F%2Fblogfiles.naver.net%2FMjAyMzA0MTFfMTg2%2FMDAxNjgxMTY1NjUyNzQ3.gVltntIp9kvuGQJvbcpZPYL9MpBVFsMWuQC7pleoLWAg.j17Kr87Yro0mXgyvWeKmSm-CXKxC7wlEJeQo5XcMl24g.PNG.finemind%2Fimage.png&amp;type=sc960_8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59296"/>
            <a:ext cx="3260413" cy="446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46358"/>
            <a:ext cx="8229600" cy="216023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ko-KR" altLang="en-US" sz="1600" dirty="0">
                <a:solidFill>
                  <a:srgbClr val="FF0000"/>
                </a:solidFill>
              </a:rPr>
              <a:t>학습과 경험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algn="just"/>
            <a:endParaRPr lang="en-US" altLang="ko-KR" sz="1600" dirty="0"/>
          </a:p>
          <a:p>
            <a:pPr algn="just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학습과 경험은 범죄 선택을 구조화함에 있어 중요한 요인</a:t>
            </a:r>
            <a:endParaRPr lang="en-US" altLang="ko-KR" sz="1600" dirty="0"/>
          </a:p>
          <a:p>
            <a:pPr algn="just">
              <a:buNone/>
            </a:pPr>
            <a:endParaRPr lang="en-US" altLang="ko-KR" sz="1600" dirty="0"/>
          </a:p>
          <a:p>
            <a:pPr algn="just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ko-KR" altLang="en-US" sz="1600" dirty="0"/>
              <a:t>경력범죄자는 범죄에 있어 언제 기회가 생기고</a:t>
            </a:r>
            <a:r>
              <a:rPr lang="en-US" altLang="ko-KR" sz="1600" dirty="0"/>
              <a:t>, </a:t>
            </a:r>
            <a:r>
              <a:rPr lang="ko-KR" altLang="en-US" sz="1600" dirty="0"/>
              <a:t>언제 조심해야 하는지를 알고 있음</a:t>
            </a:r>
            <a:endParaRPr lang="en-US" altLang="ko-KR" sz="1600" dirty="0"/>
          </a:p>
          <a:p>
            <a:pPr algn="just">
              <a:buNone/>
            </a:pPr>
            <a:endParaRPr lang="en-US" altLang="ko-KR" sz="1600" dirty="0"/>
          </a:p>
          <a:p>
            <a:pPr algn="just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따라서 경력 범죄자는 범죄로 인한 위험이 그 잠재적 이익 보다 크다고 믿게 될 때 범죄생활을 바꿈</a:t>
            </a:r>
            <a:endParaRPr lang="en-US" altLang="ko-KR" sz="1600" dirty="0"/>
          </a:p>
          <a:p>
            <a:pPr algn="just">
              <a:buNone/>
            </a:pPr>
            <a:endParaRPr lang="en-US" altLang="ko-KR" sz="1600" dirty="0"/>
          </a:p>
          <a:p>
            <a:pPr algn="just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실제로 </a:t>
            </a:r>
            <a:r>
              <a:rPr lang="en-US" altLang="ko-KR" sz="1600" dirty="0"/>
              <a:t>Morgan</a:t>
            </a:r>
            <a:r>
              <a:rPr lang="ko-KR" altLang="en-US" sz="1600" dirty="0"/>
              <a:t>과 </a:t>
            </a:r>
            <a:r>
              <a:rPr lang="en-US" altLang="ko-KR" sz="1600" dirty="0"/>
              <a:t>Joe</a:t>
            </a:r>
            <a:r>
              <a:rPr lang="ko-KR" altLang="en-US" sz="1600" dirty="0"/>
              <a:t>의 연구에 의하면 경험 많은 마약상이 발각될 확률이 낮다는 연구결과가 제시됨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3-2. </a:t>
            </a:r>
            <a:r>
              <a:rPr lang="ko-KR" altLang="en-US" sz="2800" dirty="0"/>
              <a:t>합리적 선택의 개념 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– </a:t>
            </a:r>
            <a:r>
              <a:rPr lang="ko-KR" altLang="en-US" sz="2800" dirty="0">
                <a:solidFill>
                  <a:srgbClr val="7030A0"/>
                </a:solidFill>
              </a:rPr>
              <a:t>범죄성의 구조화</a:t>
            </a:r>
            <a:r>
              <a:rPr lang="ko-KR" altLang="en-US" sz="2800" dirty="0"/>
              <a:t>에서 있어서의 선택 요인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DD46B46E-78BC-4667-A520-204981C3C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4149080"/>
            <a:ext cx="3131840" cy="204212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2BCCB15F-D98C-452D-9E3A-961988CA6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344" y="3837992"/>
            <a:ext cx="3600400" cy="26642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2808312"/>
          </a:xfrm>
        </p:spPr>
        <p:txBody>
          <a:bodyPr>
            <a:normAutofit lnSpcReduction="10000"/>
          </a:bodyPr>
          <a:lstStyle/>
          <a:p>
            <a:pPr algn="just"/>
            <a:r>
              <a:rPr lang="ko-KR" altLang="en-US" sz="1400" dirty="0">
                <a:solidFill>
                  <a:srgbClr val="FF0000"/>
                </a:solidFill>
              </a:rPr>
              <a:t>범죄 기술의 지식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algn="just"/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범죄자는 발각되지 않는 기술을 배우는데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합리적 사고와 계획을 한다는 것을 보여줌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범죄학자 </a:t>
            </a:r>
            <a:r>
              <a:rPr lang="en-US" altLang="ko-KR" sz="1400" dirty="0" err="1"/>
              <a:t>Burce</a:t>
            </a:r>
            <a:r>
              <a:rPr lang="en-US" altLang="ko-KR" sz="1400" dirty="0"/>
              <a:t> Jacobs</a:t>
            </a:r>
            <a:r>
              <a:rPr lang="ko-KR" altLang="en-US" sz="1400" dirty="0"/>
              <a:t>는 마약상 연구에서 그들이 어떻게 코카인을 운반하고 알려지지 않은 장소에 은닉하는지 배운다는 사실을 발견함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</a:t>
            </a:r>
            <a:r>
              <a:rPr lang="en-US" altLang="ko-KR" sz="1400" dirty="0"/>
              <a:t>Jacobs</a:t>
            </a:r>
            <a:r>
              <a:rPr lang="ko-KR" altLang="en-US" sz="1400" dirty="0"/>
              <a:t>와 </a:t>
            </a:r>
            <a:r>
              <a:rPr lang="en-US" altLang="ko-KR" sz="1400" dirty="0"/>
              <a:t>Jody Miller</a:t>
            </a:r>
            <a:r>
              <a:rPr lang="ko-KR" altLang="en-US" sz="1400" dirty="0"/>
              <a:t>는 여성 마약상 연구에서 그들이 발각을 피하려고 다양한 방어 </a:t>
            </a:r>
            <a:r>
              <a:rPr lang="ko-KR" altLang="en-US" sz="1400" dirty="0" err="1"/>
              <a:t>이동책을</a:t>
            </a:r>
            <a:r>
              <a:rPr lang="ko-KR" altLang="en-US" sz="1400" dirty="0"/>
              <a:t> 사용한다는 사실을 발견함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 </a:t>
            </a:r>
            <a:r>
              <a:rPr lang="ko-KR" altLang="en-US" sz="1400" dirty="0"/>
              <a:t>따라서 범죄자가 적절한 기술을 배우면 그들의 범죄경력을 연장할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특정한 기술의 사용을 통해 체포를 피할 수 있는 것임</a:t>
            </a:r>
            <a:r>
              <a:rPr lang="en-US" altLang="ko-KR" sz="1400" dirty="0"/>
              <a:t>.</a:t>
            </a:r>
          </a:p>
          <a:p>
            <a:pPr algn="just">
              <a:buNone/>
            </a:pPr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3-3. </a:t>
            </a:r>
            <a:r>
              <a:rPr lang="ko-KR" altLang="en-US" sz="2800" dirty="0"/>
              <a:t>합리적 선택의 개념 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– </a:t>
            </a:r>
            <a:r>
              <a:rPr lang="ko-KR" altLang="en-US" sz="2800" dirty="0">
                <a:solidFill>
                  <a:srgbClr val="7030A0"/>
                </a:solidFill>
              </a:rPr>
              <a:t>범죄성의 구조화</a:t>
            </a:r>
            <a:r>
              <a:rPr lang="ko-KR" altLang="en-US" sz="2800" dirty="0"/>
              <a:t>에서 있어서의 선택 요인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B67D024-8EBF-4557-822B-97E3E4F42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4653120"/>
            <a:ext cx="7273158" cy="17314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72816"/>
            <a:ext cx="5400600" cy="452596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400" dirty="0">
                <a:solidFill>
                  <a:srgbClr val="FF0000"/>
                </a:solidFill>
              </a:rPr>
              <a:t>범죄유형의 선정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어떤 범죄자는 전문차량 절도범 </a:t>
            </a:r>
            <a:r>
              <a:rPr lang="ko-KR" altLang="en-US" sz="1400" dirty="0" err="1"/>
              <a:t>처럼</a:t>
            </a:r>
            <a:r>
              <a:rPr lang="ko-KR" altLang="en-US" sz="1400" dirty="0"/>
              <a:t> 매우 전문적이며</a:t>
            </a:r>
            <a:r>
              <a:rPr lang="en-US" altLang="ko-KR" sz="1400" dirty="0"/>
              <a:t>, </a:t>
            </a:r>
            <a:r>
              <a:rPr lang="ko-KR" altLang="en-US" sz="1400" dirty="0"/>
              <a:t>또 다른 범죄자는 마약범죄와 절도를 병행하는 등의 비전문적인 경우도 있음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이는 범죄의 선택이라는 것이 시장 조건의 합리적 분석에 의해 이루어질 수 있다는 것</a:t>
            </a:r>
            <a:r>
              <a:rPr lang="en-US" altLang="ko-KR" sz="1400" dirty="0"/>
              <a:t>.</a:t>
            </a: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예를 들어 그들은 언제 수표가 현금으로 바뀌는 날짜를 알아내어 노인을 대상으로 범죄를 저지름</a:t>
            </a:r>
            <a:r>
              <a:rPr lang="en-US" altLang="ko-KR" sz="1400" dirty="0"/>
              <a:t>(</a:t>
            </a:r>
            <a:r>
              <a:rPr lang="ko-KR" altLang="en-US" sz="1400" dirty="0"/>
              <a:t>미국의 사회보장제도에 있어 노인들에게 연금 등의 사회보장금액이 지급되는 날을 파악한다는 것</a:t>
            </a:r>
            <a:r>
              <a:rPr lang="en-US" altLang="ko-KR" sz="1400" dirty="0"/>
              <a:t>)</a:t>
            </a: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자금 필요의  긴박성에 따라서도 범죄유형을 선택하는데</a:t>
            </a:r>
            <a:r>
              <a:rPr lang="en-US" altLang="ko-KR" sz="1400" dirty="0"/>
              <a:t>, </a:t>
            </a:r>
            <a:r>
              <a:rPr lang="ko-KR" altLang="en-US" sz="1400" dirty="0"/>
              <a:t>마약사용자는 빠른 현금유통을 위해 침입절도 보다는 노상강도를 선택함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3-4. </a:t>
            </a:r>
            <a:r>
              <a:rPr lang="ko-KR" altLang="en-US" sz="2800" dirty="0"/>
              <a:t>합리적 선택의 개념 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– </a:t>
            </a:r>
            <a:r>
              <a:rPr lang="ko-KR" altLang="en-US" sz="2800" dirty="0">
                <a:solidFill>
                  <a:srgbClr val="7030A0"/>
                </a:solidFill>
              </a:rPr>
              <a:t>범죄의 구조화</a:t>
            </a:r>
            <a:r>
              <a:rPr lang="ko-KR" altLang="en-US" sz="2800" dirty="0"/>
              <a:t>에서 있어서의 선택 요인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17F3A986-A143-4B05-92E8-66CBE704C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132856"/>
            <a:ext cx="3024336" cy="3428999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A2AA947-C849-46A8-8183-8001500ABFDC}"/>
              </a:ext>
            </a:extLst>
          </p:cNvPr>
          <p:cNvSpPr/>
          <p:nvPr/>
        </p:nvSpPr>
        <p:spPr>
          <a:xfrm>
            <a:off x="5940152" y="5301208"/>
            <a:ext cx="3024336" cy="260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511264"/>
            <a:ext cx="8501122" cy="279577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ko-KR" altLang="en-US" sz="1400" dirty="0">
                <a:solidFill>
                  <a:srgbClr val="FF0000"/>
                </a:solidFill>
              </a:rPr>
              <a:t>범행시간과 장소의 선정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범죄자는 범죄의 시간과 장소를 선정하는 방식에서도 합리성을 보여줌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/>
              <a:t>가구침입자들은 오전 </a:t>
            </a:r>
            <a:r>
              <a:rPr lang="en-US" altLang="ko-KR" sz="1400" dirty="0"/>
              <a:t>9</a:t>
            </a:r>
            <a:r>
              <a:rPr lang="ko-KR" altLang="en-US" sz="1400" dirty="0"/>
              <a:t>시</a:t>
            </a:r>
            <a:r>
              <a:rPr lang="en-US" altLang="ko-KR" sz="1400" dirty="0"/>
              <a:t>~11</a:t>
            </a:r>
            <a:r>
              <a:rPr lang="ko-KR" altLang="en-US" sz="1400" dirty="0"/>
              <a:t>시 또는 정오 시간대를 선호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합리적 선택의 증거는 범죄자가 범행 대상의 위치를 선정하는 방식에서도 찾아볼 수 있음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/>
              <a:t>절도범은 독립된 건물을 피하게 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경찰에 쉽게 포위될 수 있기 때문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대부분의 범죄자들은 자신이 지리적으로 익숙한 곳을 범행장소로 선정함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뿐만 아니라 범죄자는 범죄 이전에 경찰력에 대한 면밀한 검토 이후 범행을 저지르는 경우가 많음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1853" y="297387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3-5. </a:t>
            </a:r>
            <a:r>
              <a:rPr lang="ko-KR" altLang="en-US" sz="2800" dirty="0"/>
              <a:t>합리적 선택의 개념 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– </a:t>
            </a:r>
            <a:r>
              <a:rPr lang="ko-KR" altLang="en-US" sz="2800" dirty="0">
                <a:solidFill>
                  <a:srgbClr val="7030A0"/>
                </a:solidFill>
              </a:rPr>
              <a:t>범죄의 구조화</a:t>
            </a:r>
            <a:r>
              <a:rPr lang="ko-KR" altLang="en-US" sz="2800" dirty="0"/>
              <a:t>에서 있어서의 선택 요인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D2F084EA-2FE6-47B7-A7E9-0448BAE10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07" y="4280691"/>
            <a:ext cx="4032448" cy="201622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ABF2AA1-B517-4B19-A1D6-D5DBDC023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4149080"/>
            <a:ext cx="4320480" cy="26642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2318" y="1568536"/>
            <a:ext cx="8301608" cy="194421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ko-KR" altLang="en-US" sz="1400" dirty="0">
                <a:solidFill>
                  <a:srgbClr val="FF0000"/>
                </a:solidFill>
              </a:rPr>
              <a:t>범행대상선정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범죄자는 범행대상의 취약성을 잘 간파하고 있음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예를 들어 일탈 또는 반사회적 행동에 참여하는 사람은 범죄피해를 당할 가능성이 높다고 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범죄자는 </a:t>
            </a:r>
            <a:r>
              <a:rPr lang="en-US" altLang="ko-KR" sz="1400" dirty="0"/>
              <a:t>‘</a:t>
            </a:r>
            <a:r>
              <a:rPr lang="ko-KR" altLang="en-US" sz="1400" dirty="0"/>
              <a:t>더러운 손</a:t>
            </a:r>
            <a:r>
              <a:rPr lang="en-US" altLang="ko-KR" sz="1400" dirty="0"/>
              <a:t>’</a:t>
            </a:r>
            <a:r>
              <a:rPr lang="ko-KR" altLang="en-US" sz="1400" dirty="0"/>
              <a:t>의  사람을 범행대상으로 삼는데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그들의 </a:t>
            </a:r>
            <a:r>
              <a:rPr lang="ko-KR" altLang="en-US" sz="1400" dirty="0" err="1"/>
              <a:t>신고율이</a:t>
            </a:r>
            <a:r>
              <a:rPr lang="ko-KR" altLang="en-US" sz="1400" dirty="0"/>
              <a:t> 떨어지기 때문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한편</a:t>
            </a:r>
            <a:r>
              <a:rPr lang="en-US" altLang="ko-KR" sz="1400" dirty="0"/>
              <a:t>, </a:t>
            </a:r>
            <a:r>
              <a:rPr lang="ko-KR" altLang="en-US" sz="1400" dirty="0"/>
              <a:t>범죄자는 무장되어 있거나 위험함 피해자를 꺼리며</a:t>
            </a:r>
            <a:r>
              <a:rPr lang="en-US" altLang="ko-KR" sz="1400" dirty="0"/>
              <a:t>, </a:t>
            </a:r>
            <a:r>
              <a:rPr lang="ko-KR" altLang="en-US" sz="1400" dirty="0"/>
              <a:t>경찰이 있을 것이라  의심되는 지역을 기피함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3-6. </a:t>
            </a:r>
            <a:r>
              <a:rPr lang="ko-KR" altLang="en-US" sz="2800" dirty="0"/>
              <a:t>합리적 선택의 개념 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– </a:t>
            </a:r>
            <a:r>
              <a:rPr lang="ko-KR" altLang="en-US" sz="2800" dirty="0">
                <a:solidFill>
                  <a:srgbClr val="7030A0"/>
                </a:solidFill>
              </a:rPr>
              <a:t>범죄의 구조화</a:t>
            </a:r>
            <a:r>
              <a:rPr lang="ko-KR" altLang="en-US" sz="2800" dirty="0"/>
              <a:t>에서 있어서의 선택 요인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6D59B2C3-F4D1-4A35-BD7B-7C01A118A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512752"/>
            <a:ext cx="3096344" cy="292115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BB93322C-2EE8-4B38-B50A-A2432BE04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842" y="3512753"/>
            <a:ext cx="3495541" cy="29166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14348" y="1556792"/>
            <a:ext cx="7986714" cy="47320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400" dirty="0">
                <a:solidFill>
                  <a:srgbClr val="7030A0"/>
                </a:solidFill>
              </a:rPr>
              <a:t>절도는 합리적인가</a:t>
            </a:r>
            <a:r>
              <a:rPr lang="en-US" altLang="ko-KR" sz="1400" dirty="0">
                <a:solidFill>
                  <a:srgbClr val="7030A0"/>
                </a:solidFill>
              </a:rPr>
              <a:t>?</a:t>
            </a:r>
          </a:p>
          <a:p>
            <a:pPr algn="just"/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침입절도</a:t>
            </a:r>
            <a:r>
              <a:rPr lang="en-US" altLang="ko-KR" sz="1400" dirty="0"/>
              <a:t>, </a:t>
            </a:r>
            <a:r>
              <a:rPr lang="ko-KR" altLang="en-US" sz="1400" dirty="0"/>
              <a:t>절도</a:t>
            </a:r>
            <a:r>
              <a:rPr lang="en-US" altLang="ko-KR" sz="1400" dirty="0"/>
              <a:t>, </a:t>
            </a:r>
            <a:r>
              <a:rPr lang="ko-KR" altLang="en-US" sz="1400" dirty="0"/>
              <a:t>상점절도</a:t>
            </a:r>
            <a:r>
              <a:rPr lang="en-US" altLang="ko-KR" sz="1400" dirty="0"/>
              <a:t>, </a:t>
            </a:r>
            <a:r>
              <a:rPr lang="ko-KR" altLang="en-US" sz="1400" dirty="0"/>
              <a:t>소매치기</a:t>
            </a:r>
            <a:r>
              <a:rPr lang="en-US" altLang="ko-KR" sz="1400" dirty="0"/>
              <a:t> </a:t>
            </a:r>
            <a:r>
              <a:rPr lang="ko-KR" altLang="en-US" sz="1400" dirty="0"/>
              <a:t>등 일반적인 절도범죄는 깊이 생각하여 도모한 범죄라기 보다는 기회에 따른 무작위적 행동이라 할 수 있음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그러나 계획되지 않은 것 </a:t>
            </a:r>
            <a:r>
              <a:rPr lang="ko-KR" altLang="en-US" sz="1400" dirty="0" err="1"/>
              <a:t>처럼</a:t>
            </a:r>
            <a:r>
              <a:rPr lang="ko-KR" altLang="en-US" sz="1400" dirty="0"/>
              <a:t> 보이는 이러한 사건도 </a:t>
            </a:r>
            <a:r>
              <a:rPr lang="ko-KR" altLang="en-US" sz="1400" dirty="0">
                <a:solidFill>
                  <a:srgbClr val="FF0000"/>
                </a:solidFill>
              </a:rPr>
              <a:t>환경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구조 요인들을 포함한 신중한 위험평가의 산물이라는 증거도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예를 들어 상점절도범은 발각의 위험을 줄이기 위해 장물아비에게 다시 팔 루트를 마련하고 이를 목적으로 범행을 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가구 침입자도 초인종이나 자물쇠</a:t>
            </a:r>
            <a:r>
              <a:rPr lang="en-US" altLang="ko-KR" sz="1400" dirty="0"/>
              <a:t>, </a:t>
            </a:r>
            <a:r>
              <a:rPr lang="ko-KR" altLang="en-US" sz="1400" dirty="0"/>
              <a:t>개 등을 점검한 후 범행을 저지르는 등의 능숙한 기술과 지식을 활용함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</a:t>
            </a:r>
            <a:r>
              <a:rPr lang="en-US" altLang="ko-KR" sz="1400" dirty="0"/>
              <a:t>TV </a:t>
            </a:r>
            <a:r>
              <a:rPr lang="ko-KR" altLang="en-US" sz="1400" dirty="0"/>
              <a:t>등의 덩치 큰 물건 보다는 작고 고가의 물건을 사전에 계획하여 절도하는 경우도 많음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4-1. </a:t>
            </a:r>
            <a:r>
              <a:rPr lang="ko-KR" altLang="en-US" sz="2800" dirty="0"/>
              <a:t>범죄는 합리적인가</a:t>
            </a:r>
            <a:r>
              <a:rPr lang="en-US" altLang="ko-KR" sz="2800" dirty="0"/>
              <a:t>? : </a:t>
            </a:r>
            <a:r>
              <a:rPr lang="ko-KR" altLang="en-US" sz="2800" dirty="0"/>
              <a:t>범죄유형과 합리성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99592" y="1556792"/>
            <a:ext cx="7772400" cy="507444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400" dirty="0">
                <a:solidFill>
                  <a:srgbClr val="7030A0"/>
                </a:solidFill>
              </a:rPr>
              <a:t>약물사용은 합리적인가</a:t>
            </a:r>
            <a:r>
              <a:rPr lang="en-US" altLang="ko-KR" sz="1400" dirty="0">
                <a:solidFill>
                  <a:srgbClr val="7030A0"/>
                </a:solidFill>
              </a:rPr>
              <a:t>?</a:t>
            </a:r>
          </a:p>
          <a:p>
            <a:pPr algn="just"/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약물사용자는 약물을 사용함으로써 얻는 이익</a:t>
            </a:r>
            <a:r>
              <a:rPr lang="en-US" altLang="ko-KR" sz="1400" dirty="0"/>
              <a:t>(</a:t>
            </a:r>
            <a:r>
              <a:rPr lang="ko-KR" altLang="en-US" sz="1400" dirty="0"/>
              <a:t>흥미</a:t>
            </a:r>
            <a:r>
              <a:rPr lang="en-US" altLang="ko-KR" sz="1400" dirty="0"/>
              <a:t>, </a:t>
            </a:r>
            <a:r>
              <a:rPr lang="ko-KR" altLang="en-US" sz="1400" dirty="0"/>
              <a:t>흥분</a:t>
            </a:r>
            <a:r>
              <a:rPr lang="en-US" altLang="ko-KR" sz="1400" dirty="0"/>
              <a:t>, </a:t>
            </a:r>
            <a:r>
              <a:rPr lang="ko-KR" altLang="en-US" sz="1400" dirty="0"/>
              <a:t>스릴 등</a:t>
            </a:r>
            <a:r>
              <a:rPr lang="en-US" altLang="ko-KR" sz="1400" dirty="0"/>
              <a:t>)</a:t>
            </a:r>
            <a:r>
              <a:rPr lang="ko-KR" altLang="en-US" sz="1400" dirty="0"/>
              <a:t>이 손실 보다 크다고 믿을 때 약물을 사용함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특히 약물사용자나 판매상이 성인이 되어 약물 판매를 기업으로 까지 발전시키는 경우를 보면 </a:t>
            </a:r>
            <a:r>
              <a:rPr lang="ko-KR" altLang="en-US" sz="1400" dirty="0">
                <a:solidFill>
                  <a:srgbClr val="FF0000"/>
                </a:solidFill>
              </a:rPr>
              <a:t>약물범죄 역시 합리성과 치밀성을 나타냄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약물판매상의 전문화를 위해 컴퓨터 훈련 까지 받는 것을 보면 약물범죄 역시 기업과 같은 과정을 거치고</a:t>
            </a:r>
            <a:r>
              <a:rPr lang="en-US" altLang="ko-KR" sz="1400" dirty="0"/>
              <a:t>, </a:t>
            </a:r>
            <a:r>
              <a:rPr lang="ko-KR" altLang="en-US" sz="1400" dirty="0"/>
              <a:t>이익과 손실이 면밀히 검토되는 과정을 거친다고 할 수 있음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2800" dirty="0"/>
              <a:t>4-2. </a:t>
            </a:r>
            <a:r>
              <a:rPr lang="ko-KR" altLang="en-US" sz="2800" dirty="0"/>
              <a:t>범죄는 합리적인가</a:t>
            </a:r>
            <a:r>
              <a:rPr lang="en-US" altLang="ko-KR" sz="2800" dirty="0"/>
              <a:t>? : </a:t>
            </a:r>
            <a:r>
              <a:rPr lang="ko-KR" altLang="en-US" sz="2800" dirty="0"/>
              <a:t>범죄유형과 합리성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3475" y="1700808"/>
            <a:ext cx="3476437" cy="507444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>
                <a:solidFill>
                  <a:srgbClr val="7030A0"/>
                </a:solidFill>
              </a:rPr>
              <a:t>폭력은 합리적인가</a:t>
            </a:r>
            <a:r>
              <a:rPr lang="en-US" altLang="ko-KR" sz="1200" dirty="0">
                <a:solidFill>
                  <a:srgbClr val="7030A0"/>
                </a:solidFill>
              </a:rPr>
              <a:t>?</a:t>
            </a:r>
          </a:p>
          <a:p>
            <a:pPr algn="just"/>
            <a:endParaRPr lang="en-US" altLang="ko-KR" sz="1200" dirty="0"/>
          </a:p>
          <a:p>
            <a:pPr algn="just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폭력은 일반적으로 우발적 범죄</a:t>
            </a:r>
            <a:endParaRPr lang="en-US" altLang="ko-KR" sz="1200" dirty="0"/>
          </a:p>
          <a:p>
            <a:pPr algn="just">
              <a:buNone/>
            </a:pPr>
            <a:endParaRPr lang="en-US" altLang="ko-KR" sz="1200" dirty="0"/>
          </a:p>
          <a:p>
            <a:pPr algn="just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그러나 </a:t>
            </a:r>
            <a:r>
              <a:rPr lang="ko-KR" altLang="en-US" sz="1200" dirty="0">
                <a:solidFill>
                  <a:srgbClr val="FF0000"/>
                </a:solidFill>
              </a:rPr>
              <a:t>예외적으로 폭력이 합리적으로 발생하는 경우도 있음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altLang="ko-KR" sz="1200" dirty="0"/>
          </a:p>
          <a:p>
            <a:pPr algn="just">
              <a:buNone/>
            </a:pPr>
            <a:r>
              <a:rPr lang="en-US" altLang="ko-KR" sz="1200" dirty="0"/>
              <a:t> - 1998</a:t>
            </a:r>
            <a:r>
              <a:rPr lang="ko-KR" altLang="en-US" sz="1200" dirty="0"/>
              <a:t>년 미국에서 </a:t>
            </a:r>
            <a:r>
              <a:rPr lang="en-US" altLang="ko-KR" sz="1200" dirty="0"/>
              <a:t>21</a:t>
            </a:r>
            <a:r>
              <a:rPr lang="ko-KR" altLang="en-US" sz="1200" dirty="0"/>
              <a:t>세의 </a:t>
            </a:r>
            <a:r>
              <a:rPr lang="en-US" altLang="ko-KR" sz="1200" dirty="0"/>
              <a:t>Wilson</a:t>
            </a:r>
            <a:r>
              <a:rPr lang="ko-KR" altLang="en-US" sz="1200" dirty="0"/>
              <a:t>은 캘리포니아 에서 </a:t>
            </a:r>
            <a:r>
              <a:rPr lang="en-US" altLang="ko-KR" sz="1200" dirty="0"/>
              <a:t>9</a:t>
            </a:r>
            <a:r>
              <a:rPr lang="ko-KR" altLang="en-US" sz="1200" dirty="0"/>
              <a:t>세의 한 소년의 살인한 적이 있음</a:t>
            </a:r>
            <a:endParaRPr lang="en-US" altLang="ko-KR" sz="1200" dirty="0"/>
          </a:p>
          <a:p>
            <a:pPr algn="just">
              <a:buNone/>
            </a:pPr>
            <a:endParaRPr lang="en-US" altLang="ko-KR" sz="1200" dirty="0"/>
          </a:p>
          <a:p>
            <a:pPr algn="just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그는 기소 이후 배심원이 그에게 그런 기회가 다시 온다면 역시 같은 행위를 할 것이라 말함</a:t>
            </a:r>
            <a:endParaRPr lang="en-US" altLang="ko-KR" sz="1200" dirty="0"/>
          </a:p>
          <a:p>
            <a:pPr algn="just">
              <a:buNone/>
            </a:pPr>
            <a:endParaRPr lang="en-US" altLang="ko-KR" sz="1200" dirty="0"/>
          </a:p>
          <a:p>
            <a:pPr algn="just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그는 </a:t>
            </a:r>
            <a:r>
              <a:rPr lang="en-US" altLang="ko-KR" sz="1200" dirty="0"/>
              <a:t>“</a:t>
            </a:r>
            <a:r>
              <a:rPr lang="ko-KR" altLang="en-US" sz="1200" dirty="0"/>
              <a:t>내 생애의 목적은 당신들의 사회를 파괴하는 것이다</a:t>
            </a:r>
            <a:r>
              <a:rPr lang="en-US" altLang="ko-KR" sz="1200" dirty="0"/>
              <a:t>”</a:t>
            </a:r>
            <a:r>
              <a:rPr lang="ko-KR" altLang="en-US" sz="1200" dirty="0"/>
              <a:t>라고 말하였는데</a:t>
            </a:r>
            <a:r>
              <a:rPr lang="en-US" altLang="ko-KR" sz="1200" dirty="0"/>
              <a:t>, </a:t>
            </a:r>
            <a:r>
              <a:rPr lang="ko-KR" altLang="en-US" sz="1200" dirty="0"/>
              <a:t>겉으로 보기에 정신착란적 증상을 가진 살인자라 할지라도 </a:t>
            </a:r>
            <a:r>
              <a:rPr lang="en-US" altLang="ko-KR" sz="1200" dirty="0"/>
              <a:t>Wilson</a:t>
            </a:r>
            <a:r>
              <a:rPr lang="ko-KR" altLang="en-US" sz="1200" dirty="0"/>
              <a:t>의 말대로라면 그는 피해자를 신중하게 선택한 합리적이고 계산적인 계획적 살인자라 할 수 있음</a:t>
            </a:r>
            <a:endParaRPr lang="en-US" altLang="ko-KR" sz="12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4-3. </a:t>
            </a:r>
            <a:r>
              <a:rPr lang="ko-KR" altLang="en-US" sz="2800" dirty="0"/>
              <a:t>범죄는 합리적인가</a:t>
            </a:r>
            <a:r>
              <a:rPr lang="en-US" altLang="ko-KR" sz="2800" dirty="0"/>
              <a:t>? : </a:t>
            </a:r>
            <a:r>
              <a:rPr lang="ko-KR" altLang="en-US" sz="2800" dirty="0"/>
              <a:t>범죄유형과 합리성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5AA48C2B-F98D-4909-9BC2-4C2BDCF9A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869503"/>
            <a:ext cx="5112568" cy="38256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57224" y="1500174"/>
            <a:ext cx="7772400" cy="507444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400" dirty="0">
                <a:solidFill>
                  <a:srgbClr val="7030A0"/>
                </a:solidFill>
              </a:rPr>
              <a:t>합리적 강도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algn="just"/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강도는 취약하고 힘이 약하며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어떠한 위협도 없는 피해자를 선택함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특히 강도는 범행의 시간과 날짜를 신중하게 정하는 경향이 있음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예를 들어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노상강도율은</a:t>
            </a:r>
            <a:r>
              <a:rPr lang="ko-KR" altLang="en-US" sz="1400" dirty="0"/>
              <a:t> 겨울에 높은데</a:t>
            </a:r>
            <a:r>
              <a:rPr lang="en-US" altLang="ko-KR" sz="1400" dirty="0"/>
              <a:t>, </a:t>
            </a:r>
            <a:r>
              <a:rPr lang="ko-KR" altLang="en-US" sz="1400" dirty="0"/>
              <a:t>그것은 크리스마스 쇼핑시즌에는 잠재적 범행대상이 더 많은 현금을 보유하기 때문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범행대상은 범죄자의 집 근처나 범죄자가 주로 다니는 지역에 서 발견됨</a:t>
            </a:r>
            <a:r>
              <a:rPr lang="en-US" altLang="ko-KR" sz="1400" dirty="0"/>
              <a:t>. </a:t>
            </a:r>
            <a:r>
              <a:rPr lang="ko-KR" altLang="en-US" sz="1400" dirty="0"/>
              <a:t>그 이유는 익숙한 지역이 </a:t>
            </a:r>
            <a:r>
              <a:rPr lang="ko-KR" altLang="en-US" sz="1400" dirty="0" err="1"/>
              <a:t>도주시에</a:t>
            </a:r>
            <a:r>
              <a:rPr lang="ko-KR" altLang="en-US" sz="1400" dirty="0"/>
              <a:t> 유리하기 때문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그리고 주로 경찰에 포위될 수 있는 장소를 피하고</a:t>
            </a:r>
            <a:r>
              <a:rPr lang="en-US" altLang="ko-KR" sz="1400" dirty="0"/>
              <a:t>, </a:t>
            </a:r>
            <a:r>
              <a:rPr lang="ko-KR" altLang="en-US" sz="1400" dirty="0"/>
              <a:t>현금을 우선적으로 다루는 상점을 우선적으로 선택함</a:t>
            </a:r>
            <a:endParaRPr lang="en-US" altLang="ko-KR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4-4. </a:t>
            </a:r>
            <a:r>
              <a:rPr lang="ko-KR" altLang="en-US" sz="2800" dirty="0"/>
              <a:t>범죄는 합리적인가</a:t>
            </a:r>
            <a:r>
              <a:rPr lang="en-US" altLang="ko-KR" sz="2800" dirty="0"/>
              <a:t>? : </a:t>
            </a:r>
            <a:r>
              <a:rPr lang="ko-KR" altLang="en-US" sz="2800" dirty="0"/>
              <a:t>범죄유형과 합리성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7849" y="1225512"/>
            <a:ext cx="3532103" cy="507444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400" dirty="0">
                <a:solidFill>
                  <a:srgbClr val="7030A0"/>
                </a:solidFill>
              </a:rPr>
              <a:t>합리적  살인자</a:t>
            </a:r>
            <a:r>
              <a:rPr lang="en-US" altLang="ko-KR" sz="1400" dirty="0">
                <a:solidFill>
                  <a:srgbClr val="7030A0"/>
                </a:solidFill>
              </a:rPr>
              <a:t>?</a:t>
            </a:r>
          </a:p>
          <a:p>
            <a:pPr algn="just"/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많은  살인사건은 피해자의  보복을 피하고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범행이 목격되어 나중에 기소되는 것을 피하기 위해 동기화되는데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합리적인 계획에 의한 결과임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가장 비이성적이라 여겨지는 연쇄살인의 경우도 주의 깊게 대상을 선정함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/>
              <a:t>대부분 방어능력이 없고</a:t>
            </a:r>
            <a:r>
              <a:rPr lang="en-US" altLang="ko-KR" sz="1400" dirty="0"/>
              <a:t>, </a:t>
            </a:r>
            <a:r>
              <a:rPr lang="ko-KR" altLang="en-US" sz="1400" dirty="0"/>
              <a:t>경찰의 보호를 받지 못하는 </a:t>
            </a:r>
            <a:r>
              <a:rPr lang="ko-KR" altLang="en-US" sz="1400" dirty="0" err="1"/>
              <a:t>성매매</a:t>
            </a:r>
            <a:r>
              <a:rPr lang="ko-KR" altLang="en-US" sz="1400" dirty="0"/>
              <a:t> 여성이나 게이</a:t>
            </a:r>
            <a:r>
              <a:rPr lang="en-US" altLang="ko-KR" sz="1400" dirty="0"/>
              <a:t>,.</a:t>
            </a:r>
            <a:r>
              <a:rPr lang="ko-KR" altLang="en-US" sz="1400" dirty="0"/>
              <a:t>어린이</a:t>
            </a:r>
            <a:r>
              <a:rPr lang="en-US" altLang="ko-KR" sz="1400" dirty="0"/>
              <a:t>, </a:t>
            </a:r>
            <a:r>
              <a:rPr lang="ko-KR" altLang="en-US" sz="1400" dirty="0"/>
              <a:t>환자</a:t>
            </a:r>
            <a:r>
              <a:rPr lang="en-US" altLang="ko-KR" sz="1400" dirty="0"/>
              <a:t>, </a:t>
            </a:r>
            <a:r>
              <a:rPr lang="ko-KR" altLang="en-US" sz="1400" dirty="0"/>
              <a:t>노인</a:t>
            </a:r>
            <a:r>
              <a:rPr lang="en-US" altLang="ko-KR" sz="1400" dirty="0"/>
              <a:t>, </a:t>
            </a:r>
            <a:r>
              <a:rPr lang="ko-KR" altLang="en-US" sz="1400" dirty="0"/>
              <a:t>노숙자 등을 피해자로 선택함</a:t>
            </a:r>
            <a:r>
              <a:rPr lang="en-US" altLang="ko-KR" sz="1400" dirty="0"/>
              <a:t> </a:t>
            </a: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연쇄살인범들은  </a:t>
            </a:r>
            <a:r>
              <a:rPr lang="ko-KR" altLang="en-US" sz="1400" dirty="0" err="1"/>
              <a:t>무술인이나</a:t>
            </a:r>
            <a:r>
              <a:rPr lang="ko-KR" altLang="en-US" sz="1400" dirty="0"/>
              <a:t> 힘 있는 남성들을 대상으로 선택하지 않음</a:t>
            </a:r>
            <a:endParaRPr lang="en-US" altLang="ko-KR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4-5. </a:t>
            </a:r>
            <a:r>
              <a:rPr lang="ko-KR" altLang="en-US" sz="2800" dirty="0"/>
              <a:t>범죄는 합리적인가</a:t>
            </a:r>
            <a:r>
              <a:rPr lang="en-US" altLang="ko-KR" sz="2800" dirty="0"/>
              <a:t>? : </a:t>
            </a:r>
            <a:r>
              <a:rPr lang="ko-KR" altLang="en-US" sz="2800" dirty="0"/>
              <a:t>범죄유형과 합리성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80E006EC-7E17-4719-985D-5766D5120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969" y="1544398"/>
            <a:ext cx="4736186" cy="47339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57224" y="1500174"/>
            <a:ext cx="4506864" cy="3729026"/>
          </a:xfrm>
        </p:spPr>
        <p:txBody>
          <a:bodyPr>
            <a:normAutofit/>
          </a:bodyPr>
          <a:lstStyle/>
          <a:p>
            <a:pPr algn="just"/>
            <a:r>
              <a:rPr lang="ko-KR" altLang="en-US" sz="1400" dirty="0">
                <a:solidFill>
                  <a:srgbClr val="7030A0"/>
                </a:solidFill>
              </a:rPr>
              <a:t>합리적  강간범</a:t>
            </a:r>
            <a:r>
              <a:rPr lang="en-US" altLang="ko-KR" sz="1400" dirty="0">
                <a:solidFill>
                  <a:srgbClr val="7030A0"/>
                </a:solidFill>
              </a:rPr>
              <a:t>?</a:t>
            </a:r>
          </a:p>
          <a:p>
            <a:pPr algn="just"/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연쇄강간범도 그들의 대상 선정에서 합리성을 보여줌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그들은 범죄를 저지르기 위해 자신의 집에서 멀리 이동하는데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그들의 조심스러운 행동임과 동시에 범행 이후에 피해자가 자신을 알아보는 것을 피하기 위한 것임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 </a:t>
            </a:r>
            <a:r>
              <a:rPr lang="ko-KR" altLang="en-US" sz="1400" dirty="0"/>
              <a:t>그러나 강간범의 경우  위의 장소적 개념 뿐만 아니라 </a:t>
            </a:r>
            <a:r>
              <a:rPr lang="ko-KR" altLang="en-US" sz="1400" dirty="0">
                <a:solidFill>
                  <a:srgbClr val="FF0000"/>
                </a:solidFill>
              </a:rPr>
              <a:t>합리적이라는 것과 우발적이라는 것에 대한 견해가 한국과 미국에서 다양하게 의견이 제시되고 있음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4-6. </a:t>
            </a:r>
            <a:r>
              <a:rPr lang="ko-KR" altLang="en-US" sz="3200" dirty="0"/>
              <a:t>범죄는 합리적인가</a:t>
            </a:r>
            <a:r>
              <a:rPr lang="en-US" altLang="ko-KR" sz="3200" dirty="0"/>
              <a:t>? : </a:t>
            </a:r>
            <a:r>
              <a:rPr lang="ko-KR" altLang="en-US" sz="3200" dirty="0"/>
              <a:t>범죄유형과 합리성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DDCEA2A-C099-43DE-8743-B8ECFCC9D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5" y="1390464"/>
            <a:ext cx="3240360" cy="407707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20" y="2004864"/>
            <a:ext cx="5308539" cy="4355320"/>
          </a:xfrm>
        </p:spPr>
        <p:txBody>
          <a:bodyPr>
            <a:no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</a:rPr>
              <a:t>합리적 선택이론은 일상활동이론과 유사</a:t>
            </a:r>
            <a:r>
              <a:rPr lang="ko-KR" altLang="en-US" sz="1200" dirty="0"/>
              <a:t>한 점이 많음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물론 똑 같지는 않지만</a:t>
            </a:r>
            <a:r>
              <a:rPr lang="en-US" altLang="ko-KR" sz="1200" dirty="0"/>
              <a:t>, </a:t>
            </a:r>
            <a:r>
              <a:rPr lang="ko-KR" altLang="en-US" sz="1200" dirty="0"/>
              <a:t>이들 이론은 모두 범죄가 </a:t>
            </a:r>
            <a:r>
              <a:rPr lang="ko-KR" altLang="en-US" sz="1200" u="sng" dirty="0">
                <a:solidFill>
                  <a:srgbClr val="7030A0"/>
                </a:solidFill>
              </a:rPr>
              <a:t>기회의 산물</a:t>
            </a:r>
            <a:r>
              <a:rPr lang="ko-KR" altLang="en-US" sz="1200" dirty="0"/>
              <a:t>이라고 판단함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특히</a:t>
            </a:r>
            <a:r>
              <a:rPr lang="en-US" altLang="ko-KR" sz="1200" dirty="0"/>
              <a:t>, </a:t>
            </a:r>
            <a:r>
              <a:rPr lang="ko-KR" altLang="en-US" sz="1200" dirty="0"/>
              <a:t>두 이론 모두 범죄자는 범죄를 저지르기 전에 감시상태나 대상의 매력 등을 고려한다고 봄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또한 일상활동이나 합리적 선택 관점은 범죄기회가 범죄과정에서 주요한 요소라는 점에 동의함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따라서 범죄학자들은 두 이론의 관점으로 효과적인 범죄통제 수단을 제시하게 됨</a:t>
            </a:r>
            <a:r>
              <a:rPr lang="en-US" altLang="ko-KR" sz="1200" dirty="0"/>
              <a:t>.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5. Tip : ‘</a:t>
            </a:r>
            <a:r>
              <a:rPr lang="ko-KR" altLang="en-US" sz="2800" dirty="0"/>
              <a:t>합리적 선택이론</a:t>
            </a:r>
            <a:r>
              <a:rPr lang="en-US" altLang="ko-KR" sz="2800" dirty="0"/>
              <a:t>’</a:t>
            </a:r>
            <a:r>
              <a:rPr lang="ko-KR" altLang="en-US" sz="2800" dirty="0"/>
              <a:t>과 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ko-KR" altLang="en-US" sz="2800" dirty="0"/>
              <a:t>피해자학에서의 </a:t>
            </a:r>
            <a:r>
              <a:rPr lang="en-US" altLang="ko-KR" sz="2800" dirty="0"/>
              <a:t>‘</a:t>
            </a:r>
            <a:r>
              <a:rPr lang="ko-KR" altLang="en-US" sz="2800" dirty="0"/>
              <a:t>일상활동이론</a:t>
            </a:r>
            <a:r>
              <a:rPr lang="en-US" altLang="ko-KR" sz="2800" dirty="0"/>
              <a:t>’</a:t>
            </a:r>
            <a:r>
              <a:rPr lang="ko-KR" altLang="en-US" sz="2800" dirty="0"/>
              <a:t>과의 유사점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82CC6DAE-3D80-4A0F-A03A-82BD5EAD5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157" y="1916832"/>
            <a:ext cx="3612992" cy="33432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916832"/>
            <a:ext cx="8258204" cy="5074440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합리적 선택이론에 따르면 범죄행위는 </a:t>
            </a:r>
            <a:r>
              <a:rPr lang="en-US" altLang="ko-KR" sz="1400" dirty="0">
                <a:solidFill>
                  <a:srgbClr val="7030A0"/>
                </a:solidFill>
              </a:rPr>
              <a:t>(a) </a:t>
            </a:r>
            <a:r>
              <a:rPr lang="ko-KR" altLang="en-US" sz="1400" dirty="0">
                <a:solidFill>
                  <a:srgbClr val="7030A0"/>
                </a:solidFill>
              </a:rPr>
              <a:t>잠재적 대상을 안전하게 보호하고</a:t>
            </a:r>
            <a:r>
              <a:rPr lang="en-US" altLang="ko-KR" sz="1400" dirty="0">
                <a:solidFill>
                  <a:srgbClr val="7030A0"/>
                </a:solidFill>
              </a:rPr>
              <a:t>, (b) </a:t>
            </a:r>
            <a:r>
              <a:rPr lang="ko-KR" altLang="en-US" sz="1400" dirty="0">
                <a:solidFill>
                  <a:srgbClr val="7030A0"/>
                </a:solidFill>
              </a:rPr>
              <a:t>범죄를</a:t>
            </a:r>
            <a:r>
              <a:rPr lang="en-US" altLang="ko-KR" sz="1400" dirty="0">
                <a:solidFill>
                  <a:srgbClr val="7030A0"/>
                </a:solidFill>
              </a:rPr>
              <a:t> </a:t>
            </a:r>
            <a:r>
              <a:rPr lang="ko-KR" altLang="en-US" sz="1400" dirty="0">
                <a:solidFill>
                  <a:srgbClr val="7030A0"/>
                </a:solidFill>
              </a:rPr>
              <a:t>저지를 수 있는 수단을 통제하고</a:t>
            </a:r>
            <a:r>
              <a:rPr lang="en-US" altLang="ko-KR" sz="1400" dirty="0">
                <a:solidFill>
                  <a:srgbClr val="7030A0"/>
                </a:solidFill>
              </a:rPr>
              <a:t>, (c) </a:t>
            </a:r>
            <a:r>
              <a:rPr lang="ko-KR" altLang="en-US" sz="1400" dirty="0">
                <a:solidFill>
                  <a:srgbClr val="7030A0"/>
                </a:solidFill>
              </a:rPr>
              <a:t>잠재적 범죄자를 잘 감시</a:t>
            </a:r>
            <a:r>
              <a:rPr lang="ko-KR" altLang="en-US" sz="1400" dirty="0"/>
              <a:t>한다면 억제할 수 있음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특히 위와 같은 논의는 상황적 범죄예방</a:t>
            </a:r>
            <a:r>
              <a:rPr lang="en-US" altLang="ko-KR" sz="1400" dirty="0"/>
              <a:t>(situational crime prevention)</a:t>
            </a:r>
            <a:r>
              <a:rPr lang="ko-KR" altLang="en-US" sz="1400" dirty="0"/>
              <a:t>에 의해 달성될 수 있음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상황적 범죄예방은 </a:t>
            </a:r>
            <a:r>
              <a:rPr lang="en-US" altLang="ko-KR" sz="1400" dirty="0">
                <a:solidFill>
                  <a:srgbClr val="FF0000"/>
                </a:solidFill>
              </a:rPr>
              <a:t>1970</a:t>
            </a:r>
            <a:r>
              <a:rPr lang="ko-KR" altLang="en-US" sz="1400" dirty="0">
                <a:solidFill>
                  <a:srgbClr val="FF0000"/>
                </a:solidFill>
              </a:rPr>
              <a:t>년대 초 </a:t>
            </a:r>
            <a:r>
              <a:rPr lang="en-US" altLang="ko-KR" sz="1400" dirty="0">
                <a:solidFill>
                  <a:srgbClr val="FF0000"/>
                </a:solidFill>
              </a:rPr>
              <a:t>Oscar Newman</a:t>
            </a:r>
            <a:r>
              <a:rPr lang="ko-KR" altLang="en-US" sz="1400" dirty="0">
                <a:solidFill>
                  <a:srgbClr val="FF0000"/>
                </a:solidFill>
              </a:rPr>
              <a:t>이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방어공간</a:t>
            </a:r>
            <a:r>
              <a:rPr lang="en-US" altLang="ko-KR" sz="1400" dirty="0">
                <a:solidFill>
                  <a:srgbClr val="FF0000"/>
                </a:solidFill>
              </a:rPr>
              <a:t>(defensible space)’</a:t>
            </a:r>
            <a:r>
              <a:rPr lang="ko-KR" altLang="en-US" sz="1400" dirty="0"/>
              <a:t>라는</a:t>
            </a:r>
            <a:r>
              <a:rPr lang="en-US" altLang="ko-KR" sz="1400" dirty="0"/>
              <a:t> </a:t>
            </a:r>
            <a:r>
              <a:rPr lang="ko-KR" altLang="en-US" sz="1400" dirty="0"/>
              <a:t>개념을 제시하면서 처음으로 알려짐 </a:t>
            </a:r>
            <a:r>
              <a:rPr lang="en-US" altLang="ko-KR" sz="1400" dirty="0"/>
              <a:t>– </a:t>
            </a:r>
            <a:r>
              <a:rPr lang="ko-KR" altLang="en-US" sz="1400" dirty="0"/>
              <a:t>이는 감시의 극대화를 위해 조명을 밝히는 등의 범죄기회를 줄이기 위한 주거물의 건축 디자인을 통해 범죄가 예방될 수 있다는 것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또한 </a:t>
            </a:r>
            <a:r>
              <a:rPr lang="en-US" altLang="ko-KR" sz="1400" dirty="0">
                <a:solidFill>
                  <a:srgbClr val="FF0000"/>
                </a:solidFill>
              </a:rPr>
              <a:t>C. Ray Jeffery</a:t>
            </a:r>
            <a:r>
              <a:rPr lang="ko-KR" altLang="en-US" sz="1400" dirty="0">
                <a:solidFill>
                  <a:srgbClr val="FF0000"/>
                </a:solidFill>
              </a:rPr>
              <a:t>는 </a:t>
            </a:r>
            <a:r>
              <a:rPr lang="en-US" altLang="ko-KR" sz="1400" dirty="0">
                <a:solidFill>
                  <a:srgbClr val="FF0000"/>
                </a:solidFill>
              </a:rPr>
              <a:t>Newman</a:t>
            </a:r>
            <a:r>
              <a:rPr lang="ko-KR" altLang="en-US" sz="1400" dirty="0">
                <a:solidFill>
                  <a:srgbClr val="FF0000"/>
                </a:solidFill>
              </a:rPr>
              <a:t>의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개념을 확장하여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환경설계를 통한 범죄예방</a:t>
            </a:r>
            <a:r>
              <a:rPr lang="en-US" altLang="ko-KR" sz="1400" dirty="0">
                <a:solidFill>
                  <a:srgbClr val="FF0000"/>
                </a:solidFill>
              </a:rPr>
              <a:t>(Crime Prevention through Environmental Design)</a:t>
            </a:r>
            <a:r>
              <a:rPr lang="ko-KR" altLang="en-US" sz="1400" dirty="0">
                <a:solidFill>
                  <a:srgbClr val="FF0000"/>
                </a:solidFill>
              </a:rPr>
              <a:t>의 개념을 제시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이어 </a:t>
            </a:r>
            <a:r>
              <a:rPr lang="en-US" altLang="ko-KR" sz="1400" dirty="0"/>
              <a:t>1992</a:t>
            </a:r>
            <a:r>
              <a:rPr lang="ko-KR" altLang="en-US" sz="1400" dirty="0"/>
              <a:t>년 </a:t>
            </a:r>
            <a:r>
              <a:rPr lang="en-US" altLang="ko-KR" sz="1400" dirty="0">
                <a:solidFill>
                  <a:srgbClr val="FF0000"/>
                </a:solidFill>
              </a:rPr>
              <a:t>Ronald Clarke</a:t>
            </a:r>
            <a:r>
              <a:rPr lang="ko-KR" altLang="en-US" sz="1400" dirty="0">
                <a:solidFill>
                  <a:srgbClr val="FF0000"/>
                </a:solidFill>
              </a:rPr>
              <a:t>는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상황적 범죄예방</a:t>
            </a:r>
            <a:r>
              <a:rPr lang="en-US" altLang="ko-KR" sz="1400" dirty="0">
                <a:solidFill>
                  <a:srgbClr val="FF0000"/>
                </a:solidFill>
              </a:rPr>
              <a:t>(situational crime prevention)</a:t>
            </a:r>
            <a:r>
              <a:rPr lang="ko-KR" altLang="en-US" sz="1400" dirty="0">
                <a:solidFill>
                  <a:srgbClr val="FF0000"/>
                </a:solidFill>
              </a:rPr>
              <a:t>에서 범죄사건을 줄이기 위한 전략과 전술을 소개함</a:t>
            </a:r>
          </a:p>
          <a:p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6-1. </a:t>
            </a:r>
            <a:r>
              <a:rPr lang="ko-KR" altLang="en-US" sz="2800" dirty="0"/>
              <a:t>합리적 선택이론과 범죄의 제거</a:t>
            </a:r>
            <a:r>
              <a:rPr lang="en-US" altLang="ko-KR" sz="2800" dirty="0"/>
              <a:t>(</a:t>
            </a:r>
            <a:r>
              <a:rPr lang="ko-KR" altLang="en-US" sz="2800" dirty="0"/>
              <a:t>억제</a:t>
            </a:r>
            <a:r>
              <a:rPr lang="en-US" altLang="ko-KR" sz="2800" dirty="0"/>
              <a:t>)</a:t>
            </a:r>
            <a:br>
              <a:rPr lang="en-US" altLang="ko-KR" sz="2800" dirty="0"/>
            </a:br>
            <a:r>
              <a:rPr lang="en-US" altLang="ko-KR" sz="2800" dirty="0"/>
              <a:t> - (1) </a:t>
            </a:r>
            <a:r>
              <a:rPr lang="ko-KR" altLang="en-US" sz="2800" dirty="0"/>
              <a:t>상황적 범죄예방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27584" y="2132856"/>
            <a:ext cx="7901014" cy="4069568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노력증대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1. </a:t>
            </a:r>
            <a:r>
              <a:rPr lang="ko-KR" altLang="en-US" sz="1400" dirty="0"/>
              <a:t>표적 견고화</a:t>
            </a:r>
            <a:r>
              <a:rPr lang="en-US" altLang="ko-KR" sz="1400" dirty="0"/>
              <a:t>(</a:t>
            </a:r>
            <a:r>
              <a:rPr lang="ko-KR" altLang="en-US" sz="1400" dirty="0"/>
              <a:t>파괴방지장치</a:t>
            </a:r>
            <a:r>
              <a:rPr lang="en-US" altLang="ko-KR" sz="1400" dirty="0"/>
              <a:t>, </a:t>
            </a:r>
            <a:r>
              <a:rPr lang="ko-KR" altLang="en-US" sz="1400" dirty="0"/>
              <a:t>방탄 창문 등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2. </a:t>
            </a:r>
            <a:r>
              <a:rPr lang="ko-KR" altLang="en-US" sz="1400" dirty="0"/>
              <a:t>접근통제</a:t>
            </a:r>
            <a:r>
              <a:rPr lang="en-US" altLang="ko-KR" sz="1400" dirty="0"/>
              <a:t>(</a:t>
            </a:r>
            <a:r>
              <a:rPr lang="ko-KR" altLang="en-US" sz="1400" dirty="0"/>
              <a:t>주차장 </a:t>
            </a:r>
            <a:r>
              <a:rPr lang="ko-KR" altLang="en-US" sz="1400" dirty="0" err="1"/>
              <a:t>바리케이트</a:t>
            </a:r>
            <a:r>
              <a:rPr lang="en-US" altLang="ko-KR" sz="1400" dirty="0"/>
              <a:t>. </a:t>
            </a:r>
            <a:r>
              <a:rPr lang="ko-KR" altLang="en-US" sz="1400" dirty="0"/>
              <a:t>담장설치 등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3. </a:t>
            </a:r>
            <a:r>
              <a:rPr lang="ko-KR" altLang="en-US" sz="1400" dirty="0"/>
              <a:t>위반자 피하기</a:t>
            </a:r>
            <a:r>
              <a:rPr lang="en-US" altLang="ko-KR" sz="1400" dirty="0"/>
              <a:t>(</a:t>
            </a:r>
            <a:r>
              <a:rPr lang="ko-KR" altLang="en-US" sz="1400" dirty="0"/>
              <a:t>버스정류장 인력배치</a:t>
            </a:r>
            <a:r>
              <a:rPr lang="en-US" altLang="ko-KR" sz="1400" dirty="0"/>
              <a:t>, </a:t>
            </a:r>
            <a:r>
              <a:rPr lang="ko-KR" altLang="en-US" sz="1400" dirty="0"/>
              <a:t>거리폐쇄 등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4. </a:t>
            </a:r>
            <a:r>
              <a:rPr lang="ko-KR" altLang="en-US" sz="1400" dirty="0" err="1"/>
              <a:t>범죄촉진물</a:t>
            </a:r>
            <a:r>
              <a:rPr lang="ko-KR" altLang="en-US" sz="1400" dirty="0"/>
              <a:t> 통제</a:t>
            </a:r>
            <a:r>
              <a:rPr lang="en-US" altLang="ko-KR" sz="1400" dirty="0"/>
              <a:t>(</a:t>
            </a:r>
            <a:r>
              <a:rPr lang="ko-KR" altLang="en-US" sz="1400" dirty="0"/>
              <a:t>신용카드에 사진 부착</a:t>
            </a:r>
            <a:r>
              <a:rPr lang="en-US" altLang="ko-KR" sz="1400" dirty="0"/>
              <a:t>, </a:t>
            </a:r>
            <a:r>
              <a:rPr lang="ko-KR" altLang="en-US" sz="1400" dirty="0"/>
              <a:t>발신자번호 통제 등</a:t>
            </a:r>
            <a:r>
              <a:rPr lang="en-US" altLang="ko-KR" sz="1400" dirty="0"/>
              <a:t>)</a:t>
            </a:r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위험증대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5. </a:t>
            </a:r>
            <a:r>
              <a:rPr lang="ko-KR" altLang="en-US" sz="1400" dirty="0"/>
              <a:t>출입통제</a:t>
            </a:r>
            <a:r>
              <a:rPr lang="en-US" altLang="ko-KR" sz="1400" dirty="0"/>
              <a:t>(</a:t>
            </a:r>
            <a:r>
              <a:rPr lang="ko-KR" altLang="en-US" sz="1400" dirty="0"/>
              <a:t>자동티켓 출입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6. </a:t>
            </a:r>
            <a:r>
              <a:rPr lang="ko-KR" altLang="en-US" sz="1400" dirty="0"/>
              <a:t>공식적 감시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알람</a:t>
            </a:r>
            <a:r>
              <a:rPr lang="ko-KR" altLang="en-US" sz="1400" dirty="0"/>
              <a:t> 설치</a:t>
            </a:r>
            <a:r>
              <a:rPr lang="en-US" altLang="ko-KR" sz="1400" dirty="0"/>
              <a:t>, </a:t>
            </a:r>
            <a:r>
              <a:rPr lang="ko-KR" altLang="en-US" sz="1400" dirty="0"/>
              <a:t>경비원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7. </a:t>
            </a:r>
            <a:r>
              <a:rPr lang="ko-KR" altLang="en-US" sz="1400" dirty="0"/>
              <a:t>고용인에 의한 감시</a:t>
            </a:r>
            <a:r>
              <a:rPr lang="en-US" altLang="ko-KR" sz="1400" dirty="0"/>
              <a:t>(</a:t>
            </a:r>
            <a:r>
              <a:rPr lang="ko-KR" altLang="en-US" sz="1400" dirty="0"/>
              <a:t>주차안내원</a:t>
            </a:r>
            <a:r>
              <a:rPr lang="en-US" altLang="ko-KR" sz="1400" dirty="0"/>
              <a:t>, CCTV)</a:t>
            </a:r>
          </a:p>
          <a:p>
            <a:pPr>
              <a:buNone/>
            </a:pPr>
            <a:r>
              <a:rPr lang="en-US" altLang="ko-KR" sz="1400" dirty="0"/>
              <a:t>8. </a:t>
            </a:r>
            <a:r>
              <a:rPr lang="ko-KR" altLang="en-US" sz="1400" dirty="0"/>
              <a:t>자연적</a:t>
            </a:r>
            <a:r>
              <a:rPr lang="en-US" altLang="ko-KR" sz="1400" dirty="0"/>
              <a:t> </a:t>
            </a:r>
            <a:r>
              <a:rPr lang="ko-KR" altLang="en-US" sz="1400" dirty="0"/>
              <a:t>감시</a:t>
            </a:r>
            <a:r>
              <a:rPr lang="en-US" altLang="ko-KR" sz="1400" dirty="0"/>
              <a:t>(</a:t>
            </a:r>
            <a:r>
              <a:rPr lang="ko-KR" altLang="en-US" sz="1400" dirty="0"/>
              <a:t>방어공간</a:t>
            </a:r>
            <a:r>
              <a:rPr lang="en-US" altLang="ko-KR" sz="1400" dirty="0"/>
              <a:t>, </a:t>
            </a:r>
            <a:r>
              <a:rPr lang="ko-KR" altLang="en-US" sz="1400" dirty="0"/>
              <a:t>거리조명 등</a:t>
            </a:r>
            <a:r>
              <a:rPr lang="en-US" altLang="ko-KR" sz="1400" dirty="0"/>
              <a:t>)</a:t>
            </a:r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928670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400" dirty="0"/>
              <a:t>6-2. </a:t>
            </a:r>
            <a:r>
              <a:rPr lang="ko-KR" altLang="en-US" sz="2400" dirty="0"/>
              <a:t>합리적 선택이론과 범죄의 제거</a:t>
            </a:r>
            <a:r>
              <a:rPr lang="en-US" altLang="ko-KR" sz="2400" dirty="0"/>
              <a:t>(</a:t>
            </a:r>
            <a:r>
              <a:rPr lang="ko-KR" altLang="en-US" sz="2400" dirty="0"/>
              <a:t>억제</a:t>
            </a:r>
            <a:r>
              <a:rPr lang="en-US" altLang="ko-KR" sz="2400" dirty="0"/>
              <a:t>)</a:t>
            </a:r>
            <a:br>
              <a:rPr lang="en-US" altLang="ko-KR" sz="2400" dirty="0"/>
            </a:br>
            <a:r>
              <a:rPr lang="en-US" altLang="ko-KR" sz="2400" dirty="0"/>
              <a:t> - (1) </a:t>
            </a:r>
            <a:r>
              <a:rPr lang="ko-KR" altLang="en-US" sz="2400" dirty="0"/>
              <a:t>상황적 범죄예방 </a:t>
            </a:r>
            <a:r>
              <a:rPr lang="en-US" altLang="ko-KR" sz="2400" dirty="0"/>
              <a:t>: Ronald Clarke</a:t>
            </a:r>
            <a:r>
              <a:rPr lang="ko-KR" altLang="en-US" sz="2400" dirty="0"/>
              <a:t>과 </a:t>
            </a:r>
            <a:r>
              <a:rPr lang="en-US" altLang="ko-KR" sz="2400" dirty="0"/>
              <a:t/>
            </a:r>
            <a:br>
              <a:rPr lang="en-US" altLang="ko-KR" sz="2400" dirty="0"/>
            </a:br>
            <a:r>
              <a:rPr lang="en-US" altLang="ko-KR" sz="2400" dirty="0"/>
              <a:t>          Ross </a:t>
            </a:r>
            <a:r>
              <a:rPr lang="en-US" altLang="ko-KR" sz="2400" dirty="0" err="1"/>
              <a:t>Homel</a:t>
            </a:r>
            <a:r>
              <a:rPr lang="ko-KR" altLang="en-US" sz="2400" dirty="0"/>
              <a:t>의 </a:t>
            </a:r>
            <a:r>
              <a:rPr lang="en-US" altLang="ko-KR" sz="2400" dirty="0"/>
              <a:t>16</a:t>
            </a:r>
            <a:r>
              <a:rPr lang="ko-KR" altLang="en-US" sz="2400" dirty="0"/>
              <a:t>가지 상황적 범죄예방 전략</a:t>
            </a:r>
            <a:r>
              <a:rPr lang="ko-KR" altLang="en-US" sz="3200" dirty="0"/>
              <a:t/>
            </a:r>
            <a:br>
              <a:rPr lang="ko-KR" altLang="en-US" sz="3200" dirty="0"/>
            </a:br>
            <a:endParaRPr lang="ko-KR" altLang="en-US" sz="32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856D467E-6FD6-4B3A-AAC4-C649F6D2B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2276872"/>
            <a:ext cx="3005588" cy="152413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8EFCFE8C-349F-4219-AC71-A64615E33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4016010"/>
            <a:ext cx="3005588" cy="19353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988840"/>
            <a:ext cx="7772400" cy="25202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보상감소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9.  </a:t>
            </a:r>
            <a:r>
              <a:rPr lang="ko-KR" altLang="en-US" sz="1400" dirty="0"/>
              <a:t>표적제거</a:t>
            </a:r>
            <a:r>
              <a:rPr lang="en-US" altLang="ko-KR" sz="1400" dirty="0"/>
              <a:t>(</a:t>
            </a:r>
            <a:r>
              <a:rPr lang="ko-KR" altLang="en-US" sz="1400" dirty="0"/>
              <a:t>자동차 오디오 제거</a:t>
            </a:r>
            <a:r>
              <a:rPr lang="en-US" altLang="ko-KR" sz="1400" dirty="0"/>
              <a:t>, </a:t>
            </a:r>
            <a:r>
              <a:rPr lang="ko-KR" altLang="en-US" sz="1400" dirty="0"/>
              <a:t>여성 은신처 대피 등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10. </a:t>
            </a:r>
            <a:r>
              <a:rPr lang="ko-KR" altLang="en-US" sz="1400" dirty="0"/>
              <a:t>재물확인</a:t>
            </a:r>
            <a:r>
              <a:rPr lang="en-US" altLang="ko-KR" sz="1400" dirty="0"/>
              <a:t>(</a:t>
            </a:r>
            <a:r>
              <a:rPr lang="ko-KR" altLang="en-US" sz="1400" dirty="0"/>
              <a:t>재물표시</a:t>
            </a:r>
            <a:r>
              <a:rPr lang="en-US" altLang="ko-KR" sz="1400" dirty="0"/>
              <a:t>, </a:t>
            </a:r>
            <a:r>
              <a:rPr lang="ko-KR" altLang="en-US" sz="1400" dirty="0"/>
              <a:t>운전면허증</a:t>
            </a:r>
            <a:r>
              <a:rPr lang="en-US" altLang="ko-KR" sz="1400" dirty="0"/>
              <a:t>, </a:t>
            </a:r>
            <a:r>
              <a:rPr lang="ko-KR" altLang="en-US" sz="1400" dirty="0"/>
              <a:t>가축에 명의  표시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11. </a:t>
            </a:r>
            <a:r>
              <a:rPr lang="ko-KR" altLang="en-US" sz="1400" dirty="0"/>
              <a:t>범죄유혹 감소</a:t>
            </a:r>
            <a:r>
              <a:rPr lang="en-US" altLang="ko-KR" sz="1400" dirty="0"/>
              <a:t>(</a:t>
            </a:r>
            <a:r>
              <a:rPr lang="ko-KR" altLang="en-US" sz="1400" dirty="0"/>
              <a:t>성을 표시하지 않는 전화번호부</a:t>
            </a:r>
            <a:r>
              <a:rPr lang="en-US" altLang="ko-KR" sz="1400" dirty="0"/>
              <a:t>, </a:t>
            </a:r>
            <a:r>
              <a:rPr lang="ko-KR" altLang="en-US" sz="1400" dirty="0"/>
              <a:t>뒷길 주차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12. </a:t>
            </a:r>
            <a:r>
              <a:rPr lang="ko-KR" altLang="en-US" sz="1400" dirty="0"/>
              <a:t>이익 제거</a:t>
            </a:r>
            <a:r>
              <a:rPr lang="en-US" altLang="ko-KR" sz="1400" dirty="0"/>
              <a:t>(</a:t>
            </a:r>
            <a:r>
              <a:rPr lang="ko-KR" altLang="en-US" sz="1400" dirty="0"/>
              <a:t>자동차 오디오 일련번호</a:t>
            </a:r>
            <a:r>
              <a:rPr lang="en-US" altLang="ko-KR" sz="1400" dirty="0"/>
              <a:t>, </a:t>
            </a:r>
            <a:r>
              <a:rPr lang="ko-KR" altLang="en-US" sz="1400" dirty="0"/>
              <a:t>낙서제거 등</a:t>
            </a:r>
            <a:r>
              <a:rPr lang="en-US" altLang="ko-KR" sz="1400" dirty="0"/>
              <a:t>)</a:t>
            </a:r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죄책감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수치심 유발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AutoNum type="arabicPeriod" startAt="13"/>
            </a:pPr>
            <a:r>
              <a:rPr lang="ko-KR" altLang="en-US" sz="1400" dirty="0"/>
              <a:t>규칙 실시</a:t>
            </a:r>
            <a:r>
              <a:rPr lang="en-US" altLang="ko-KR" sz="1400" dirty="0"/>
              <a:t>(</a:t>
            </a:r>
            <a:r>
              <a:rPr lang="ko-KR" altLang="en-US" sz="1400" dirty="0"/>
              <a:t>규약</a:t>
            </a:r>
            <a:r>
              <a:rPr lang="en-US" altLang="ko-KR" sz="1400" dirty="0"/>
              <a:t>, </a:t>
            </a:r>
            <a:r>
              <a:rPr lang="ko-KR" altLang="en-US" sz="1400" dirty="0"/>
              <a:t>세관신고</a:t>
            </a:r>
            <a:r>
              <a:rPr lang="en-US" altLang="ko-KR" sz="1400" dirty="0"/>
              <a:t> , </a:t>
            </a:r>
            <a:r>
              <a:rPr lang="ko-KR" altLang="en-US" sz="1400" dirty="0"/>
              <a:t>호텔등록 등</a:t>
            </a:r>
            <a:r>
              <a:rPr lang="en-US" altLang="ko-KR" sz="1400" dirty="0"/>
              <a:t>)</a:t>
            </a:r>
          </a:p>
          <a:p>
            <a:pPr>
              <a:buAutoNum type="arabicPeriod" startAt="13"/>
            </a:pPr>
            <a:r>
              <a:rPr lang="ko-KR" altLang="en-US" sz="1400" dirty="0"/>
              <a:t>도덕적 비난 강화</a:t>
            </a:r>
            <a:r>
              <a:rPr lang="en-US" altLang="ko-KR" sz="1400" dirty="0"/>
              <a:t>(</a:t>
            </a:r>
            <a:r>
              <a:rPr lang="ko-KR" altLang="en-US" sz="1400" dirty="0"/>
              <a:t>상점절도는 범죄라는 문구</a:t>
            </a:r>
            <a:r>
              <a:rPr lang="en-US" altLang="ko-KR" sz="1400" dirty="0"/>
              <a:t>, </a:t>
            </a:r>
            <a:r>
              <a:rPr lang="ko-KR" altLang="en-US" sz="1400" dirty="0"/>
              <a:t>음주운전 방지 문구</a:t>
            </a:r>
            <a:r>
              <a:rPr lang="en-US" altLang="ko-KR" sz="1400" dirty="0"/>
              <a:t>)</a:t>
            </a:r>
          </a:p>
          <a:p>
            <a:pPr>
              <a:buAutoNum type="arabicPeriod" startAt="13"/>
            </a:pPr>
            <a:r>
              <a:rPr lang="ko-KR" altLang="en-US" sz="1400" dirty="0"/>
              <a:t>위반 통제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음주연령법</a:t>
            </a:r>
            <a:r>
              <a:rPr lang="en-US" altLang="ko-KR" sz="1400" dirty="0"/>
              <a:t>, </a:t>
            </a:r>
            <a:r>
              <a:rPr lang="ko-KR" altLang="en-US" sz="1400" dirty="0"/>
              <a:t>점화연동장치</a:t>
            </a:r>
            <a:r>
              <a:rPr lang="en-US" altLang="ko-KR" sz="1400" dirty="0"/>
              <a:t>)</a:t>
            </a:r>
          </a:p>
          <a:p>
            <a:pPr>
              <a:buAutoNum type="arabicPeriod" startAt="13"/>
            </a:pPr>
            <a:r>
              <a:rPr lang="ko-KR" altLang="en-US" sz="1400" dirty="0"/>
              <a:t>순응 촉진</a:t>
            </a:r>
            <a:r>
              <a:rPr lang="en-US" altLang="ko-KR" sz="1400" dirty="0"/>
              <a:t>(</a:t>
            </a:r>
            <a:r>
              <a:rPr lang="ko-KR" altLang="en-US" sz="1400" dirty="0" err="1"/>
              <a:t>도사관</a:t>
            </a:r>
            <a:r>
              <a:rPr lang="ko-KR" altLang="en-US" sz="1400" dirty="0"/>
              <a:t> 검색기</a:t>
            </a:r>
            <a:r>
              <a:rPr lang="en-US" altLang="ko-KR" sz="1400" dirty="0"/>
              <a:t>,  </a:t>
            </a:r>
            <a:r>
              <a:rPr lang="ko-KR" altLang="en-US" sz="1400" dirty="0"/>
              <a:t>화장실 자동세척기</a:t>
            </a:r>
            <a:r>
              <a:rPr lang="en-US" altLang="ko-KR" sz="1400" dirty="0"/>
              <a:t>, </a:t>
            </a:r>
            <a:r>
              <a:rPr lang="ko-KR" altLang="en-US" sz="1400" dirty="0"/>
              <a:t>쓰레기통 설치</a:t>
            </a:r>
            <a:r>
              <a:rPr lang="en-US" altLang="ko-KR" sz="1400" dirty="0"/>
              <a:t>)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400" dirty="0"/>
              <a:t>6-2. </a:t>
            </a:r>
            <a:r>
              <a:rPr lang="ko-KR" altLang="en-US" sz="2400" dirty="0"/>
              <a:t>합리적 선택이론과 범죄의 제거</a:t>
            </a:r>
            <a:r>
              <a:rPr lang="en-US" altLang="ko-KR" sz="2400" dirty="0"/>
              <a:t>(</a:t>
            </a:r>
            <a:r>
              <a:rPr lang="ko-KR" altLang="en-US" sz="2400" dirty="0"/>
              <a:t>억제</a:t>
            </a:r>
            <a:r>
              <a:rPr lang="en-US" altLang="ko-KR" sz="2400" dirty="0"/>
              <a:t>)</a:t>
            </a:r>
            <a:br>
              <a:rPr lang="en-US" altLang="ko-KR" sz="2400" dirty="0"/>
            </a:br>
            <a:r>
              <a:rPr lang="en-US" altLang="ko-KR" sz="2400" dirty="0"/>
              <a:t> - (1) </a:t>
            </a:r>
            <a:r>
              <a:rPr lang="ko-KR" altLang="en-US" sz="2400" dirty="0"/>
              <a:t>상황적 범죄예방 </a:t>
            </a:r>
            <a:r>
              <a:rPr lang="en-US" altLang="ko-KR" sz="2400" dirty="0"/>
              <a:t>: Ronald Clarke</a:t>
            </a:r>
            <a:r>
              <a:rPr lang="ko-KR" altLang="en-US" sz="2400" dirty="0"/>
              <a:t>과 </a:t>
            </a:r>
            <a:r>
              <a:rPr lang="en-US" altLang="ko-KR" sz="2400" dirty="0"/>
              <a:t/>
            </a:r>
            <a:br>
              <a:rPr lang="en-US" altLang="ko-KR" sz="2400" dirty="0"/>
            </a:br>
            <a:r>
              <a:rPr lang="en-US" altLang="ko-KR" sz="2400" dirty="0"/>
              <a:t>          Ross </a:t>
            </a:r>
            <a:r>
              <a:rPr lang="en-US" altLang="ko-KR" sz="2400" dirty="0" err="1"/>
              <a:t>Homel</a:t>
            </a:r>
            <a:r>
              <a:rPr lang="ko-KR" altLang="en-US" sz="2400" dirty="0"/>
              <a:t>의 </a:t>
            </a:r>
            <a:r>
              <a:rPr lang="en-US" altLang="ko-KR" sz="2400" dirty="0"/>
              <a:t>16</a:t>
            </a:r>
            <a:r>
              <a:rPr lang="ko-KR" altLang="en-US" sz="2400" dirty="0"/>
              <a:t>가지 상황적 범죄예방 전략</a:t>
            </a:r>
            <a:r>
              <a:rPr lang="ko-KR" altLang="en-US" sz="3200" dirty="0"/>
              <a:t/>
            </a:r>
            <a:br>
              <a:rPr lang="ko-KR" altLang="en-US" sz="3200" dirty="0"/>
            </a:br>
            <a:endParaRPr lang="ko-KR" altLang="en-US" sz="32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D4D5D6AC-90C4-41F5-B83D-9A4B1AA48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060848"/>
            <a:ext cx="3707904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200" dirty="0"/>
              <a:t>일반적 억제</a:t>
            </a:r>
            <a:r>
              <a:rPr lang="en-US" altLang="ko-KR" sz="1200" dirty="0"/>
              <a:t>(general)</a:t>
            </a:r>
            <a:r>
              <a:rPr lang="ko-KR" altLang="en-US" sz="1200" dirty="0"/>
              <a:t>의 개념은 </a:t>
            </a:r>
            <a:r>
              <a:rPr lang="ko-KR" altLang="en-US" sz="1200" dirty="0">
                <a:solidFill>
                  <a:srgbClr val="7030A0"/>
                </a:solidFill>
              </a:rPr>
              <a:t>범죄율이 범죄자 처벌의 위험에 영향을 받고 통제된다는 것을 의미</a:t>
            </a:r>
            <a:endParaRPr lang="en-US" altLang="ko-KR" sz="1200" dirty="0">
              <a:solidFill>
                <a:srgbClr val="7030A0"/>
              </a:solidFill>
            </a:endParaRPr>
          </a:p>
          <a:p>
            <a:endParaRPr lang="en-US" altLang="ko-KR" sz="1200" dirty="0"/>
          </a:p>
          <a:p>
            <a:r>
              <a:rPr lang="ko-KR" altLang="en-US" sz="1200" dirty="0"/>
              <a:t>이론의 주요 가정은 이익이 비용 보다 크다고 판단할 때 범죄와 비행을 저지르는 것이며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범죄율과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법처벌</a:t>
            </a:r>
            <a:r>
              <a:rPr lang="en-US" altLang="ko-KR" sz="1200" dirty="0"/>
              <a:t>(</a:t>
            </a:r>
            <a:r>
              <a:rPr lang="ko-KR" altLang="en-US" sz="1200" dirty="0"/>
              <a:t>형벌</a:t>
            </a:r>
            <a:r>
              <a:rPr lang="en-US" altLang="ko-KR" sz="1200" dirty="0"/>
              <a:t>)</a:t>
            </a:r>
            <a:r>
              <a:rPr lang="ko-KR" altLang="en-US" sz="1200" dirty="0"/>
              <a:t>의 </a:t>
            </a:r>
            <a:r>
              <a:rPr lang="ko-KR" altLang="en-US" sz="1200" dirty="0">
                <a:solidFill>
                  <a:srgbClr val="7030A0"/>
                </a:solidFill>
              </a:rPr>
              <a:t>엄격성</a:t>
            </a:r>
            <a:r>
              <a:rPr lang="en-US" altLang="ko-KR" sz="1200" dirty="0">
                <a:solidFill>
                  <a:srgbClr val="7030A0"/>
                </a:solidFill>
              </a:rPr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확실성</a:t>
            </a:r>
            <a:r>
              <a:rPr lang="en-US" altLang="ko-KR" sz="1200" dirty="0">
                <a:solidFill>
                  <a:srgbClr val="7030A0"/>
                </a:solidFill>
              </a:rPr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신속성</a:t>
            </a:r>
            <a:r>
              <a:rPr lang="ko-KR" altLang="en-US" sz="1200" dirty="0"/>
              <a:t>이 제시됨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이 가운데</a:t>
            </a:r>
            <a:r>
              <a:rPr lang="en-US" altLang="ko-KR" sz="1200" dirty="0"/>
              <a:t>, </a:t>
            </a:r>
            <a:r>
              <a:rPr lang="ko-KR" altLang="en-US" sz="1200" dirty="0"/>
              <a:t>억제이론가들은 처벌의 엄격성과 신속성 보다는 </a:t>
            </a:r>
            <a:r>
              <a:rPr lang="ko-KR" altLang="en-US" sz="1200" dirty="0">
                <a:solidFill>
                  <a:srgbClr val="7030A0"/>
                </a:solidFill>
              </a:rPr>
              <a:t>확실성이 더욱 큰 영향을 갖는다고 봄</a:t>
            </a:r>
            <a:endParaRPr lang="en-US" altLang="ko-KR" sz="1200" dirty="0">
              <a:solidFill>
                <a:srgbClr val="7030A0"/>
              </a:solidFill>
            </a:endParaRPr>
          </a:p>
          <a:p>
            <a:endParaRPr lang="en-US" altLang="ko-KR" sz="1200" dirty="0"/>
          </a:p>
          <a:p>
            <a:r>
              <a:rPr lang="ko-KR" altLang="en-US" sz="1200" dirty="0"/>
              <a:t>즉</a:t>
            </a:r>
            <a:r>
              <a:rPr lang="en-US" altLang="ko-KR" sz="1200" dirty="0"/>
              <a:t>, </a:t>
            </a:r>
            <a:r>
              <a:rPr lang="ko-KR" altLang="en-US" sz="1200" dirty="0"/>
              <a:t>체포되리라고 믿는 확실성이 범죄를 억제하는 것이고</a:t>
            </a:r>
            <a:r>
              <a:rPr lang="en-US" altLang="ko-KR" sz="1200" dirty="0"/>
              <a:t>, </a:t>
            </a:r>
            <a:r>
              <a:rPr lang="ko-KR" altLang="en-US" sz="1200" dirty="0"/>
              <a:t>체포된 후에 일어나는 엄중성과 같은 일을 별로 중요하지 않다는 것임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따라서 이러한 관점은 범죄와 처벌의 관계를 보여주며</a:t>
            </a:r>
            <a:r>
              <a:rPr lang="en-US" altLang="ko-KR" sz="1200" dirty="0"/>
              <a:t>, </a:t>
            </a:r>
            <a:r>
              <a:rPr lang="ko-KR" altLang="en-US" sz="1200" dirty="0"/>
              <a:t>그것이 범죄의 진정한 해결책임을 제시하는 것임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ko-KR" altLang="en-US" sz="12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6-3. </a:t>
            </a:r>
            <a:r>
              <a:rPr lang="ko-KR" altLang="en-US" sz="2800" dirty="0"/>
              <a:t>합리적 선택이론과 범죄의 제거</a:t>
            </a:r>
            <a:r>
              <a:rPr lang="en-US" altLang="ko-KR" sz="2800" dirty="0"/>
              <a:t>(</a:t>
            </a:r>
            <a:r>
              <a:rPr lang="ko-KR" altLang="en-US" sz="2800" dirty="0"/>
              <a:t>억제</a:t>
            </a:r>
            <a:r>
              <a:rPr lang="en-US" altLang="ko-KR" sz="2800" dirty="0"/>
              <a:t>)</a:t>
            </a:r>
            <a:br>
              <a:rPr lang="en-US" altLang="ko-KR" sz="2800" dirty="0"/>
            </a:br>
            <a:r>
              <a:rPr lang="en-US" altLang="ko-KR" sz="2800" dirty="0"/>
              <a:t> - (2) </a:t>
            </a:r>
            <a:r>
              <a:rPr lang="ko-KR" altLang="en-US" sz="2800" dirty="0"/>
              <a:t>일반적 억제</a:t>
            </a:r>
            <a:r>
              <a:rPr lang="en-US" altLang="ko-KR" sz="2800" dirty="0"/>
              <a:t>(</a:t>
            </a:r>
            <a:r>
              <a:rPr lang="ko-KR" altLang="en-US" sz="2800" dirty="0"/>
              <a:t>제지</a:t>
            </a:r>
            <a:r>
              <a:rPr lang="en-US" altLang="ko-KR" sz="2800" dirty="0"/>
              <a:t>)</a:t>
            </a:r>
            <a:endParaRPr lang="ko-KR" altLang="en-US" sz="28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68CAF4C9-F021-4363-8CD6-CAF4BAB47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4509120"/>
            <a:ext cx="6984776" cy="148822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3568" y="1143008"/>
            <a:ext cx="8352928" cy="5429264"/>
          </a:xfrm>
        </p:spPr>
        <p:txBody>
          <a:bodyPr>
            <a:noAutofit/>
          </a:bodyPr>
          <a:lstStyle/>
          <a:p>
            <a:r>
              <a:rPr lang="ko-KR" altLang="en-US" sz="1200" dirty="0">
                <a:solidFill>
                  <a:srgbClr val="7030A0"/>
                </a:solidFill>
              </a:rPr>
              <a:t>즉각적 영향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억제이론에 따르면 사형은 살인의 억제를 위한 최고의 대안</a:t>
            </a:r>
            <a:endParaRPr lang="en-US" altLang="ko-KR" sz="1200" dirty="0"/>
          </a:p>
          <a:p>
            <a:pPr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특히</a:t>
            </a:r>
            <a:r>
              <a:rPr lang="en-US" altLang="ko-KR" sz="1200" dirty="0"/>
              <a:t>, </a:t>
            </a:r>
            <a:r>
              <a:rPr lang="ko-KR" altLang="en-US" sz="1200" dirty="0"/>
              <a:t>사형이 억제효과를 갖는다면 그 집행이 공표될 때 극대화될 것임</a:t>
            </a:r>
            <a:endParaRPr lang="en-US" altLang="ko-KR" sz="1200" dirty="0"/>
          </a:p>
          <a:p>
            <a:pPr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그러나 </a:t>
            </a:r>
            <a:r>
              <a:rPr lang="ko-KR" altLang="en-US" sz="1200" dirty="0" err="1"/>
              <a:t>휴스턴에서의</a:t>
            </a:r>
            <a:r>
              <a:rPr lang="ko-KR" altLang="en-US" sz="1200" dirty="0"/>
              <a:t> 연구결과 </a:t>
            </a:r>
            <a:r>
              <a:rPr lang="ko-KR" altLang="en-US" sz="1200" dirty="0">
                <a:solidFill>
                  <a:srgbClr val="FF0000"/>
                </a:solidFill>
              </a:rPr>
              <a:t>사형의 공표와 </a:t>
            </a:r>
            <a:r>
              <a:rPr lang="ko-KR" altLang="en-US" sz="1200" dirty="0" err="1">
                <a:solidFill>
                  <a:srgbClr val="FF0000"/>
                </a:solidFill>
              </a:rPr>
              <a:t>살인율에</a:t>
            </a:r>
            <a:r>
              <a:rPr lang="ko-KR" altLang="en-US" sz="1200" dirty="0">
                <a:solidFill>
                  <a:srgbClr val="FF0000"/>
                </a:solidFill>
              </a:rPr>
              <a:t> 대한 영향을 미비한 것으로 나타남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200" dirty="0"/>
          </a:p>
          <a:p>
            <a:r>
              <a:rPr lang="ko-KR" altLang="en-US" sz="1200" dirty="0">
                <a:solidFill>
                  <a:srgbClr val="7030A0"/>
                </a:solidFill>
              </a:rPr>
              <a:t>비교연구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또 다른 연구로 사형을 폐지한 사법권과 그것을 유지한 사법권과의 비교결과</a:t>
            </a:r>
            <a:r>
              <a:rPr lang="en-US" altLang="ko-KR" sz="1200" dirty="0"/>
              <a:t>, </a:t>
            </a:r>
            <a:r>
              <a:rPr lang="ko-KR" altLang="en-US" sz="1200" dirty="0"/>
              <a:t>차이가 </a:t>
            </a:r>
            <a:r>
              <a:rPr lang="ko-KR" altLang="en-US" sz="1200" dirty="0">
                <a:solidFill>
                  <a:srgbClr val="FF0000"/>
                </a:solidFill>
              </a:rPr>
              <a:t>유의미한 차이가 발견되지 않음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200" dirty="0"/>
          </a:p>
          <a:p>
            <a:r>
              <a:rPr lang="ko-KR" altLang="en-US" sz="1200" dirty="0" err="1">
                <a:solidFill>
                  <a:srgbClr val="7030A0"/>
                </a:solidFill>
              </a:rPr>
              <a:t>시계열</a:t>
            </a:r>
            <a:r>
              <a:rPr lang="ko-KR" altLang="en-US" sz="1200" dirty="0">
                <a:solidFill>
                  <a:srgbClr val="7030A0"/>
                </a:solidFill>
              </a:rPr>
              <a:t> 연구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altLang="ko-KR" sz="1200" dirty="0"/>
              <a:t> - </a:t>
            </a:r>
            <a:r>
              <a:rPr lang="ko-KR" altLang="en-US" sz="1200" dirty="0" err="1"/>
              <a:t>시계열연구는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오랜기간</a:t>
            </a:r>
            <a:r>
              <a:rPr lang="ko-KR" altLang="en-US" sz="1200" dirty="0"/>
              <a:t> 사형집행과 살인과의 상관관계를 연구하였으나</a:t>
            </a:r>
            <a:r>
              <a:rPr lang="en-US" altLang="ko-KR" sz="1200" dirty="0"/>
              <a:t>, </a:t>
            </a:r>
            <a:r>
              <a:rPr lang="ko-KR" altLang="en-US" sz="1200" dirty="0"/>
              <a:t>이 역시 </a:t>
            </a:r>
            <a:r>
              <a:rPr lang="ko-KR" altLang="en-US" sz="1200" dirty="0">
                <a:solidFill>
                  <a:srgbClr val="FF0000"/>
                </a:solidFill>
              </a:rPr>
              <a:t>유의미한 영향을 미치지 못함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200" dirty="0"/>
          </a:p>
          <a:p>
            <a:r>
              <a:rPr lang="ko-KR" altLang="en-US" sz="1200" dirty="0">
                <a:solidFill>
                  <a:srgbClr val="7030A0"/>
                </a:solidFill>
              </a:rPr>
              <a:t>사형의 억제효과에 대한 제고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그러나 </a:t>
            </a:r>
            <a:r>
              <a:rPr lang="ko-KR" altLang="en-US" sz="1200" dirty="0">
                <a:solidFill>
                  <a:srgbClr val="FF0000"/>
                </a:solidFill>
              </a:rPr>
              <a:t>최근 연구는 사형집행이 </a:t>
            </a:r>
            <a:r>
              <a:rPr lang="ko-KR" altLang="en-US" sz="1200" dirty="0" err="1">
                <a:solidFill>
                  <a:srgbClr val="FF0000"/>
                </a:solidFill>
              </a:rPr>
              <a:t>살인율을</a:t>
            </a:r>
            <a:r>
              <a:rPr lang="ko-KR" altLang="en-US" sz="1200" dirty="0">
                <a:solidFill>
                  <a:srgbClr val="FF0000"/>
                </a:solidFill>
              </a:rPr>
              <a:t> 줄일지도 모른다는 결과를 제시함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200" dirty="0"/>
              <a:t> - Steven Stack</a:t>
            </a:r>
            <a:r>
              <a:rPr lang="ko-KR" altLang="en-US" sz="1200" dirty="0"/>
              <a:t>와 </a:t>
            </a:r>
            <a:r>
              <a:rPr lang="en-US" altLang="ko-KR" sz="1200" dirty="0"/>
              <a:t>James </a:t>
            </a:r>
            <a:r>
              <a:rPr lang="en-US" altLang="ko-KR" sz="1200" dirty="0" err="1"/>
              <a:t>Yunker</a:t>
            </a:r>
            <a:r>
              <a:rPr lang="ko-KR" altLang="en-US" sz="1200" dirty="0"/>
              <a:t>의 연구에서는 공표된 사형집행의 즉각적 영향은 몇 달 동안은 살인율을 </a:t>
            </a:r>
            <a:r>
              <a:rPr lang="ko-KR" altLang="en-US" sz="1200" dirty="0" err="1"/>
              <a:t>낮출수도</a:t>
            </a:r>
            <a:r>
              <a:rPr lang="ko-KR" altLang="en-US" sz="1200" dirty="0"/>
              <a:t> 있음을 보여주었음</a:t>
            </a:r>
            <a:endParaRPr lang="en-US" altLang="ko-KR" sz="1200" dirty="0"/>
          </a:p>
          <a:p>
            <a:pPr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때문에</a:t>
            </a:r>
            <a:r>
              <a:rPr lang="en-US" altLang="ko-KR" sz="1200" dirty="0"/>
              <a:t> </a:t>
            </a:r>
            <a:r>
              <a:rPr lang="ko-KR" altLang="en-US" sz="1200" dirty="0"/>
              <a:t>사형과 </a:t>
            </a:r>
            <a:r>
              <a:rPr lang="ko-KR" altLang="en-US" sz="1200" dirty="0" err="1"/>
              <a:t>살인율은</a:t>
            </a:r>
            <a:r>
              <a:rPr lang="ko-KR" altLang="en-US" sz="1200" dirty="0"/>
              <a:t> 아직도 논쟁중임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err="1"/>
              <a:t>cf</a:t>
            </a:r>
            <a:r>
              <a:rPr lang="en-US" altLang="ko-KR" sz="2800" dirty="0"/>
              <a:t>) </a:t>
            </a:r>
            <a:r>
              <a:rPr lang="ko-KR" altLang="en-US" sz="2800" dirty="0"/>
              <a:t>사형이</a:t>
            </a:r>
            <a:r>
              <a:rPr lang="en-US" altLang="ko-KR" sz="2800" dirty="0"/>
              <a:t> </a:t>
            </a:r>
            <a:r>
              <a:rPr lang="ko-KR" altLang="en-US" sz="2800" dirty="0"/>
              <a:t>살인을 억제할 수 있을 까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AA8B991E-B4DF-7B5F-B328-C3E77A920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89" y="4725144"/>
            <a:ext cx="4331359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5E4B07E4-63C0-2042-106D-CA6430770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649" y="4708802"/>
            <a:ext cx="3224732" cy="186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CF2F10A-A56A-FE5B-359C-FFF19E41ADAF}"/>
              </a:ext>
            </a:extLst>
          </p:cNvPr>
          <p:cNvSpPr txBox="1"/>
          <p:nvPr/>
        </p:nvSpPr>
        <p:spPr>
          <a:xfrm>
            <a:off x="5827068" y="6547300"/>
            <a:ext cx="33169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7030A0"/>
                </a:solidFill>
              </a:rPr>
              <a:t>&lt;2023</a:t>
            </a:r>
            <a:r>
              <a:rPr lang="ko-KR" altLang="en-US" sz="1400" dirty="0">
                <a:solidFill>
                  <a:srgbClr val="7030A0"/>
                </a:solidFill>
              </a:rPr>
              <a:t>년 사형제 찬</a:t>
            </a:r>
            <a:r>
              <a:rPr lang="en-US" altLang="ko-KR" sz="1400" dirty="0">
                <a:solidFill>
                  <a:srgbClr val="7030A0"/>
                </a:solidFill>
              </a:rPr>
              <a:t>/</a:t>
            </a:r>
            <a:r>
              <a:rPr lang="ko-KR" altLang="en-US" sz="1400" dirty="0">
                <a:solidFill>
                  <a:srgbClr val="7030A0"/>
                </a:solidFill>
              </a:rPr>
              <a:t>반 조사 결과</a:t>
            </a:r>
            <a:r>
              <a:rPr lang="en-US" altLang="ko-KR" sz="1400" dirty="0">
                <a:solidFill>
                  <a:srgbClr val="7030A0"/>
                </a:solidFill>
              </a:rPr>
              <a:t>&gt;</a:t>
            </a:r>
            <a:r>
              <a:rPr lang="ko-KR" altLang="en-US" sz="1400" dirty="0">
                <a:solidFill>
                  <a:srgbClr val="7030A0"/>
                </a:solidFill>
              </a:rPr>
              <a:t> </a:t>
            </a:r>
            <a:endParaRPr lang="ko-KR" alt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00808"/>
            <a:ext cx="4330824" cy="4525963"/>
          </a:xfrm>
        </p:spPr>
        <p:txBody>
          <a:bodyPr>
            <a:normAutofit/>
          </a:bodyPr>
          <a:lstStyle/>
          <a:p>
            <a:r>
              <a:rPr lang="ko-KR" altLang="en-US" sz="1200" dirty="0"/>
              <a:t>이론의 주요 가정은 </a:t>
            </a:r>
            <a:r>
              <a:rPr lang="ko-KR" altLang="en-US" sz="1200" dirty="0">
                <a:solidFill>
                  <a:srgbClr val="7030A0"/>
                </a:solidFill>
              </a:rPr>
              <a:t>처벌이 충분히 엄중하면 범죄자는 불법행동을 반복하지 않는다는 것</a:t>
            </a:r>
            <a:endParaRPr lang="en-US" altLang="ko-KR" sz="1200" dirty="0">
              <a:solidFill>
                <a:srgbClr val="7030A0"/>
              </a:solidFill>
            </a:endParaRPr>
          </a:p>
          <a:p>
            <a:endParaRPr lang="en-US" altLang="ko-KR" sz="1200" dirty="0"/>
          </a:p>
          <a:p>
            <a:r>
              <a:rPr lang="ko-KR" altLang="en-US" sz="1200" dirty="0"/>
              <a:t>특수억제이론에 따르면 처벌이 강할수록 재범의 가능성이 낮다고 함</a:t>
            </a:r>
            <a:r>
              <a:rPr lang="en-US" altLang="ko-KR" sz="1200" dirty="0"/>
              <a:t>. </a:t>
            </a:r>
          </a:p>
          <a:p>
            <a:endParaRPr lang="en-US" altLang="ko-KR" sz="1200" dirty="0"/>
          </a:p>
          <a:p>
            <a:r>
              <a:rPr lang="ko-KR" altLang="en-US" sz="1200" dirty="0"/>
              <a:t>실제로 몇몇 경험적 연구에 따르면 고통스러운 처벌을 받는 위반자는 다시 범죄를 저지르지 않겠다고 함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/>
              <a:t>그러나 일반적으로 범죄와 특수적 억제간의 관계는 불확실하다는 것이 </a:t>
            </a:r>
            <a:r>
              <a:rPr lang="ko-KR" altLang="en-US" sz="1200" dirty="0" err="1"/>
              <a:t>다수설임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/>
              <a:t>특히</a:t>
            </a:r>
            <a:r>
              <a:rPr lang="en-US" altLang="ko-KR" sz="1200" dirty="0"/>
              <a:t>, </a:t>
            </a:r>
            <a:r>
              <a:rPr lang="ko-KR" altLang="en-US" sz="1200" dirty="0"/>
              <a:t>교도소의 구금과 같은 처벌은 단기적으로 보면 재범을 낮추고 지연시키는 효과가 있는 것 </a:t>
            </a:r>
            <a:r>
              <a:rPr lang="ko-KR" altLang="en-US" sz="1200" dirty="0" err="1"/>
              <a:t>처럼</a:t>
            </a:r>
            <a:r>
              <a:rPr lang="ko-KR" altLang="en-US" sz="1200" dirty="0"/>
              <a:t> 보이지만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다시 체포되는 확률을 보면 그렇지도 않음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6-4. </a:t>
            </a:r>
            <a:r>
              <a:rPr lang="ko-KR" altLang="en-US" sz="2800" dirty="0"/>
              <a:t>합리적 선택이론과 범죄의 제거</a:t>
            </a:r>
            <a:r>
              <a:rPr lang="en-US" altLang="ko-KR" sz="2800" dirty="0"/>
              <a:t>(</a:t>
            </a:r>
            <a:r>
              <a:rPr lang="ko-KR" altLang="en-US" sz="2800" dirty="0"/>
              <a:t>억제</a:t>
            </a:r>
            <a:r>
              <a:rPr lang="en-US" altLang="ko-KR" sz="2800" dirty="0"/>
              <a:t>)</a:t>
            </a:r>
            <a:br>
              <a:rPr lang="en-US" altLang="ko-KR" sz="2800" dirty="0"/>
            </a:br>
            <a:r>
              <a:rPr lang="en-US" altLang="ko-KR" sz="2800" dirty="0"/>
              <a:t> - (3) </a:t>
            </a:r>
            <a:r>
              <a:rPr lang="ko-KR" altLang="en-US" sz="2800" dirty="0"/>
              <a:t>특수적 억제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E41234B-A634-4AFA-A626-63974C2E4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238" y="1700808"/>
            <a:ext cx="3736233" cy="443711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200" dirty="0"/>
              <a:t>이론의 주요가정은 </a:t>
            </a:r>
            <a:r>
              <a:rPr lang="ko-KR" altLang="en-US" sz="1200" dirty="0">
                <a:solidFill>
                  <a:srgbClr val="7030A0"/>
                </a:solidFill>
              </a:rPr>
              <a:t>범죄자를 구금함으로써 </a:t>
            </a:r>
            <a:r>
              <a:rPr lang="ko-KR" altLang="en-US" sz="1200" dirty="0" err="1">
                <a:solidFill>
                  <a:srgbClr val="7030A0"/>
                </a:solidFill>
              </a:rPr>
              <a:t>범죄율을</a:t>
            </a:r>
            <a:r>
              <a:rPr lang="ko-KR" altLang="en-US" sz="1200" dirty="0">
                <a:solidFill>
                  <a:srgbClr val="7030A0"/>
                </a:solidFill>
              </a:rPr>
              <a:t> 낮출 수 있다는 것</a:t>
            </a:r>
            <a:endParaRPr lang="en-US" altLang="ko-KR" sz="1200" dirty="0">
              <a:solidFill>
                <a:srgbClr val="7030A0"/>
              </a:solidFill>
            </a:endParaRPr>
          </a:p>
          <a:p>
            <a:endParaRPr lang="en-US" altLang="ko-KR" sz="1200" dirty="0"/>
          </a:p>
          <a:p>
            <a:r>
              <a:rPr lang="ko-KR" altLang="en-US" sz="1200" dirty="0"/>
              <a:t>물론 범죄를 저지른 범죄자가 교도소에 있는 동안 범죄를 저지를 수 없다면 범죄통제전략으로 무력화가 작동한다고 볼 수 있음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그러나 이에 대해서는 아직 </a:t>
            </a:r>
            <a:r>
              <a:rPr lang="ko-KR" altLang="en-US" sz="1200" dirty="0">
                <a:solidFill>
                  <a:srgbClr val="FF0000"/>
                </a:solidFill>
              </a:rPr>
              <a:t>명확한 결론이 내려지지 못함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endParaRPr lang="en-US" altLang="ko-KR" sz="1200" dirty="0"/>
          </a:p>
          <a:p>
            <a:r>
              <a:rPr lang="ko-KR" altLang="en-US" sz="1200" dirty="0"/>
              <a:t>특히 무력화된 범죄자가 앞으로 범죄로 </a:t>
            </a:r>
            <a:r>
              <a:rPr lang="ko-KR" altLang="en-US" sz="1200" dirty="0" err="1"/>
              <a:t>부터</a:t>
            </a:r>
            <a:r>
              <a:rPr lang="ko-KR" altLang="en-US" sz="1200" dirty="0"/>
              <a:t> 억제되었다는 증거가 없고</a:t>
            </a:r>
            <a:r>
              <a:rPr lang="en-US" altLang="ko-KR" sz="1200" dirty="0"/>
              <a:t>, </a:t>
            </a:r>
            <a:r>
              <a:rPr lang="ko-KR" altLang="en-US" sz="1200" dirty="0"/>
              <a:t>출소하자 마자 범죄를 더 저지른다고 함</a:t>
            </a:r>
            <a:r>
              <a:rPr lang="en-US" altLang="ko-KR" sz="1200" dirty="0"/>
              <a:t>. </a:t>
            </a:r>
            <a:r>
              <a:rPr lang="ko-KR" altLang="en-US" sz="1200" dirty="0"/>
              <a:t>실제로 구금의 경험이 많을수록 출소 후 </a:t>
            </a:r>
            <a:r>
              <a:rPr lang="en-US" altLang="ko-KR" sz="1200" dirty="0"/>
              <a:t>12</a:t>
            </a:r>
            <a:r>
              <a:rPr lang="ko-KR" altLang="en-US" sz="1200" dirty="0"/>
              <a:t>개월 내에 재범을 저지른다고 함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또한 </a:t>
            </a:r>
            <a:r>
              <a:rPr lang="ko-KR" altLang="en-US" sz="1200" dirty="0" err="1"/>
              <a:t>무력화전략은</a:t>
            </a:r>
            <a:r>
              <a:rPr lang="ko-KR" altLang="en-US" sz="1200" dirty="0"/>
              <a:t> 재범에 대한 </a:t>
            </a:r>
            <a:r>
              <a:rPr lang="ko-KR" altLang="en-US" sz="1200" dirty="0" err="1"/>
              <a:t>효과성</a:t>
            </a:r>
            <a:r>
              <a:rPr lang="ko-KR" altLang="en-US" sz="1200" dirty="0"/>
              <a:t> 뿐만 아니라 비용적 문제</a:t>
            </a:r>
            <a:r>
              <a:rPr lang="en-US" altLang="ko-KR" sz="1200" dirty="0"/>
              <a:t>, </a:t>
            </a:r>
            <a:r>
              <a:rPr lang="ko-KR" altLang="en-US" sz="1200" dirty="0"/>
              <a:t>교도소 인구의 증가 등의 문제를 야기함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>
                <a:solidFill>
                  <a:srgbClr val="7030A0"/>
                </a:solidFill>
              </a:rPr>
              <a:t>대안 </a:t>
            </a:r>
            <a:r>
              <a:rPr lang="en-US" altLang="ko-KR" sz="1200" dirty="0">
                <a:solidFill>
                  <a:srgbClr val="7030A0"/>
                </a:solidFill>
              </a:rPr>
              <a:t>: </a:t>
            </a:r>
            <a:r>
              <a:rPr lang="ko-KR" altLang="en-US" sz="1200" dirty="0">
                <a:solidFill>
                  <a:srgbClr val="7030A0"/>
                </a:solidFill>
              </a:rPr>
              <a:t>선택적 무력화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만성적 범죄자의 선택적 무력화</a:t>
            </a:r>
            <a:r>
              <a:rPr lang="en-US" altLang="ko-KR" sz="1200" dirty="0"/>
              <a:t>(</a:t>
            </a:r>
            <a:r>
              <a:rPr lang="ko-KR" altLang="en-US" sz="1200" dirty="0"/>
              <a:t>장기간 구금 혹은 가석방 없는 종신형</a:t>
            </a:r>
            <a:r>
              <a:rPr lang="en-US" altLang="ko-KR" sz="1200" dirty="0"/>
              <a:t>)</a:t>
            </a:r>
          </a:p>
          <a:p>
            <a:pPr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삼진아웃제도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6-5. </a:t>
            </a:r>
            <a:r>
              <a:rPr lang="ko-KR" altLang="en-US" sz="2800" dirty="0"/>
              <a:t>합리적 선택이론과 범죄의 제거</a:t>
            </a:r>
            <a:r>
              <a:rPr lang="en-US" altLang="ko-KR" sz="2800" dirty="0"/>
              <a:t>(</a:t>
            </a:r>
            <a:r>
              <a:rPr lang="ko-KR" altLang="en-US" sz="2800" dirty="0"/>
              <a:t>억제</a:t>
            </a:r>
            <a:r>
              <a:rPr lang="en-US" altLang="ko-KR" sz="2800" dirty="0"/>
              <a:t>)</a:t>
            </a:r>
            <a:br>
              <a:rPr lang="en-US" altLang="ko-KR" sz="2800" dirty="0"/>
            </a:br>
            <a:r>
              <a:rPr lang="en-US" altLang="ko-KR" sz="2800" dirty="0"/>
              <a:t> - (4)</a:t>
            </a:r>
            <a:r>
              <a:rPr lang="ko-KR" altLang="en-US" sz="2800" dirty="0"/>
              <a:t>무력화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F9268843-7822-4197-BF43-46A537967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213" y="4783853"/>
            <a:ext cx="4857750" cy="164554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E2A25381-CC03-45EF-AB57-AB756C768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21" y="4886346"/>
            <a:ext cx="2952750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595</TotalTime>
  <Words>2244</Words>
  <Application>Microsoft Office PowerPoint</Application>
  <PresentationFormat>화면 슬라이드 쇼(4:3)</PresentationFormat>
  <Paragraphs>289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Arial Nova</vt:lpstr>
      <vt:lpstr>HY견명조</vt:lpstr>
      <vt:lpstr>Arial</vt:lpstr>
      <vt:lpstr>Georgia</vt:lpstr>
      <vt:lpstr>Wingdings</vt:lpstr>
      <vt:lpstr>고구려 벽화</vt:lpstr>
      <vt:lpstr>범죄학 제4주 : 신고전주의 범죄학  中 합리적 선택이론  (범죄는 합리적 선택의 결과인가?) </vt:lpstr>
      <vt:lpstr>1. 개 관</vt:lpstr>
      <vt:lpstr>2-1. 합리적 선택이론의 기원</vt:lpstr>
      <vt:lpstr>2-2. 선택이론의 등장</vt:lpstr>
      <vt:lpstr>3. 합리적 선택의 개념</vt:lpstr>
      <vt:lpstr>3-1. 합리적 선택의 개념  – 범죄성의 구조화에서 있어서의 선택 요인 </vt:lpstr>
      <vt:lpstr>3-2. 합리적 선택의 개념  – 범죄성의 구조화에서 있어서의 선택 요인 </vt:lpstr>
      <vt:lpstr>3-3. 합리적 선택의 개념  – 범죄성의 구조화에서 있어서의 선택 요인 </vt:lpstr>
      <vt:lpstr>3-4. 합리적 선택의 개념  – 범죄의 구조화에서 있어서의 선택 요인 </vt:lpstr>
      <vt:lpstr>3-5. 합리적 선택의 개념  – 범죄의 구조화에서 있어서의 선택 요인 </vt:lpstr>
      <vt:lpstr>3-6. 합리적 선택의 개념  – 범죄의 구조화에서 있어서의 선택 요인 </vt:lpstr>
      <vt:lpstr>4-1. 범죄는 합리적인가? : 범죄유형과 합리성</vt:lpstr>
      <vt:lpstr>4-2. 범죄는 합리적인가? : 범죄유형과 합리성</vt:lpstr>
      <vt:lpstr>4-3. 범죄는 합리적인가? : 범죄유형과 합리성</vt:lpstr>
      <vt:lpstr>4-4. 범죄는 합리적인가? : 범죄유형과 합리성</vt:lpstr>
      <vt:lpstr>4-5. 범죄는 합리적인가? : 범죄유형과 합리성</vt:lpstr>
      <vt:lpstr>4-6. 범죄는 합리적인가? : 범죄유형과 합리성</vt:lpstr>
      <vt:lpstr>5. Tip : ‘합리적 선택이론’과  피해자학에서의 ‘일상활동이론’과의 유사점</vt:lpstr>
      <vt:lpstr>6-1. 합리적 선택이론과 범죄의 제거(억제)  - (1) 상황적 범죄예방</vt:lpstr>
      <vt:lpstr>6-2. 합리적 선택이론과 범죄의 제거(억제)  - (1) 상황적 범죄예방 : Ronald Clarke과            Ross Homel의 16가지 상황적 범죄예방 전략 </vt:lpstr>
      <vt:lpstr>6-2. 합리적 선택이론과 범죄의 제거(억제)  - (1) 상황적 범죄예방 : Ronald Clarke과            Ross Homel의 16가지 상황적 범죄예방 전략 </vt:lpstr>
      <vt:lpstr>6-3. 합리적 선택이론과 범죄의 제거(억제)  - (2) 일반적 억제(제지)</vt:lpstr>
      <vt:lpstr>cf) 사형이 살인을 억제할 수 있을 까?</vt:lpstr>
      <vt:lpstr>6-4. 합리적 선택이론과 범죄의 제거(억제)  - (3) 특수적 억제</vt:lpstr>
      <vt:lpstr>6-5. 합리적 선택이론과 범죄의 제거(억제)  - (4)무력화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합리적 선택이론  – 범죄는 합리적 선택의 결과인가?</dc:title>
  <dc:creator>LG</dc:creator>
  <cp:lastModifiedBy>user</cp:lastModifiedBy>
  <cp:revision>59</cp:revision>
  <dcterms:created xsi:type="dcterms:W3CDTF">2009-03-20T04:40:45Z</dcterms:created>
  <dcterms:modified xsi:type="dcterms:W3CDTF">2025-02-21T05:15:07Z</dcterms:modified>
</cp:coreProperties>
</file>