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0"/>
  </p:notesMasterIdLst>
  <p:sldIdLst>
    <p:sldId id="256" r:id="rId2"/>
    <p:sldId id="300" r:id="rId3"/>
    <p:sldId id="302" r:id="rId4"/>
    <p:sldId id="301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  <p:sldId id="267" r:id="rId16"/>
    <p:sldId id="292" r:id="rId17"/>
    <p:sldId id="296" r:id="rId18"/>
    <p:sldId id="269" r:id="rId19"/>
    <p:sldId id="270" r:id="rId20"/>
    <p:sldId id="271" r:id="rId21"/>
    <p:sldId id="272" r:id="rId22"/>
    <p:sldId id="273" r:id="rId23"/>
    <p:sldId id="278" r:id="rId24"/>
    <p:sldId id="280" r:id="rId25"/>
    <p:sldId id="294" r:id="rId26"/>
    <p:sldId id="282" r:id="rId27"/>
    <p:sldId id="283" r:id="rId28"/>
    <p:sldId id="284" r:id="rId29"/>
    <p:sldId id="285" r:id="rId30"/>
    <p:sldId id="303" r:id="rId31"/>
    <p:sldId id="295" r:id="rId32"/>
    <p:sldId id="297" r:id="rId33"/>
    <p:sldId id="281" r:id="rId34"/>
    <p:sldId id="290" r:id="rId35"/>
    <p:sldId id="293" r:id="rId36"/>
    <p:sldId id="288" r:id="rId37"/>
    <p:sldId id="289" r:id="rId38"/>
    <p:sldId id="291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3" autoAdjust="0"/>
    <p:restoredTop sz="94660"/>
  </p:normalViewPr>
  <p:slideViewPr>
    <p:cSldViewPr>
      <p:cViewPr varScale="1">
        <p:scale>
          <a:sx n="108" d="100"/>
          <a:sy n="108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FB9B9-3E96-4CC5-97B4-2DA282BF01F1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D07DE-C83D-4396-94C9-3F12E19FFB1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75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D07DE-C83D-4396-94C9-3F12E19FFB1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563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D07DE-C83D-4396-94C9-3F12E19FFB1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329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D07DE-C83D-4396-94C9-3F12E19FFB1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18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D07DE-C83D-4396-94C9-3F12E19FFB17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5247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D07DE-C83D-4396-94C9-3F12E19FFB1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728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5681502-6FFE-4FEA-A45F-EA6550625EBB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88B967F-4CD8-429C-837C-8B44435881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정보경찰 </a:t>
            </a:r>
            <a:r>
              <a:rPr lang="en-US" altLang="ko-KR" dirty="0"/>
              <a:t>– </a:t>
            </a:r>
            <a:br>
              <a:rPr lang="en-US" altLang="ko-KR" dirty="0"/>
            </a:br>
            <a:r>
              <a:rPr lang="ko-KR" altLang="en-US" dirty="0"/>
              <a:t>치안정보의 수집</a:t>
            </a:r>
            <a:r>
              <a:rPr lang="en-US" altLang="ko-KR" dirty="0"/>
              <a:t>, </a:t>
            </a:r>
            <a:r>
              <a:rPr lang="ko-KR" altLang="en-US" dirty="0"/>
              <a:t>작성</a:t>
            </a:r>
            <a:r>
              <a:rPr lang="en-US" altLang="ko-KR" dirty="0"/>
              <a:t>, </a:t>
            </a:r>
            <a:r>
              <a:rPr lang="ko-KR" altLang="en-US" dirty="0"/>
              <a:t>배포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/>
              <a:t>9, 10</a:t>
            </a:r>
            <a:r>
              <a:rPr lang="ko-KR" altLang="en-US"/>
              <a:t>주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B1DD1FF-42DE-4659-9589-C9A6960A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경찰청 정보경찰 조직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986F446-6CBD-4BC9-AE78-2A3C0B494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2776"/>
            <a:ext cx="8928992" cy="531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2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B1DD1FF-42DE-4659-9589-C9A6960A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강원경찰청 정보경찰 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E2C51CA-CB1A-4C95-936A-E38444A35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24743"/>
            <a:ext cx="6768752" cy="56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94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B1DD1FF-42DE-4659-9589-C9A6960A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원주경찰서 정보경찰 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0D15A11-16B2-4A30-AB8C-4D813811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2" y="1225511"/>
            <a:ext cx="7000875" cy="524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7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정보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첩보를 평가</a:t>
            </a:r>
            <a:r>
              <a:rPr lang="en-US" altLang="ko-KR" sz="1800" dirty="0"/>
              <a:t>, </a:t>
            </a:r>
            <a:r>
              <a:rPr lang="ko-KR" altLang="en-US" sz="1800" dirty="0"/>
              <a:t>분석하여 작성된 지식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첩보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평가</a:t>
            </a:r>
            <a:r>
              <a:rPr lang="en-US" altLang="ko-KR" sz="1800" dirty="0"/>
              <a:t>․</a:t>
            </a:r>
            <a:r>
              <a:rPr lang="ko-KR" altLang="en-US" sz="1800" dirty="0"/>
              <a:t>분석되지 않은 정보의 자료로서 정보가 되기 전의 모든 사회적 현상을 말하는 것으로</a:t>
            </a:r>
            <a:r>
              <a:rPr lang="en-US" altLang="ko-KR" sz="1800" dirty="0"/>
              <a:t>, </a:t>
            </a:r>
            <a:r>
              <a:rPr lang="ko-KR" altLang="en-US" sz="1800" dirty="0"/>
              <a:t>부정확하고 단편적인 불규칙한 사실</a:t>
            </a:r>
            <a:r>
              <a:rPr lang="en-US" altLang="ko-KR" sz="1800" dirty="0"/>
              <a:t>(</a:t>
            </a:r>
            <a:r>
              <a:rPr lang="ko-KR" altLang="en-US" sz="1800" dirty="0"/>
              <a:t>사회현상</a:t>
            </a:r>
            <a:r>
              <a:rPr lang="en-US" altLang="ko-KR" sz="1800" dirty="0"/>
              <a:t>)</a:t>
            </a:r>
            <a:r>
              <a:rPr lang="ko-KR" altLang="en-US" sz="1800" dirty="0"/>
              <a:t>을 보고 들은 대로의 내용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정보의 개념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571472" y="1357298"/>
          <a:ext cx="7929619" cy="4929222"/>
        </p:xfrm>
        <a:graphic>
          <a:graphicData uri="http://schemas.openxmlformats.org/drawingml/2006/table">
            <a:tbl>
              <a:tblPr/>
              <a:tblGrid>
                <a:gridCol w="735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6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구 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정    보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첩     보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225">
                <a:tc rowSpan="5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차이점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완전성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사용목적에 맞도록 평가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해석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종합되어 완성된 구성체로서의 지식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기초적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단편적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불규칙한 불완전한 지식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7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정확성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객관적으로 평가된 정확한 지식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부정확한 견문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지식 포함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정보의 자료인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차적 지식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52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적시성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정보사용자가 필요로 하는 시기에 알맞게 제공되어야 하는 적시성이 특히 요구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시간에 구애됨이 없고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과거와 현재의 것을 불문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7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사용자의 목적성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사용자의 목적에 맞게 작성된 지식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보고 들은 그대로 상태이므로 목적성이 없음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66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생산과정의 특수성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첩보의 요구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수집 및 정보의 생산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배포 등의 과정을 거치면서 여러 사람의 협동작업을 통해 생산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협동작업이 아닌 개인의 식견에 의한 지식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2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같은점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정보와 첩보 모두 지식으로서의 자료적 가치를 갖는다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</a:t>
            </a:r>
            <a:r>
              <a:rPr lang="ko-KR" altLang="en-US" dirty="0"/>
              <a:t>정보와 첩보의 비교</a:t>
            </a: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796685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정보의 산출이란 여러 가지 첩보나 자료가 최종적인 정보로 전환되어 정책결정이나 정보사용자의 의사결정</a:t>
            </a:r>
            <a:r>
              <a:rPr lang="en-US" altLang="ko-KR" sz="1800" dirty="0"/>
              <a:t>․</a:t>
            </a:r>
            <a:r>
              <a:rPr lang="ko-KR" altLang="en-US" sz="1800" dirty="0"/>
              <a:t>정책결정에 사용될 수 있도록 하는 활동의 </a:t>
            </a:r>
            <a:r>
              <a:rPr lang="ko-KR" altLang="en-US" sz="1800" dirty="0" err="1"/>
              <a:t>전과정</a:t>
            </a:r>
            <a:endParaRPr lang="en-US" altLang="ko-KR" sz="1800" dirty="0"/>
          </a:p>
          <a:p>
            <a:endParaRPr lang="ko-KR" altLang="en-US" sz="1800" dirty="0"/>
          </a:p>
          <a:p>
            <a:r>
              <a:rPr lang="ko-KR" altLang="en-US" sz="1800" dirty="0"/>
              <a:t>정보산출의 </a:t>
            </a:r>
            <a:r>
              <a:rPr lang="en-US" altLang="ko-KR" sz="1800" dirty="0"/>
              <a:t>4</a:t>
            </a:r>
            <a:r>
              <a:rPr lang="ko-KR" altLang="en-US" sz="1800" dirty="0"/>
              <a:t>단계 대순환 과정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정보의 산출</a:t>
            </a:r>
          </a:p>
        </p:txBody>
      </p:sp>
      <p:pic>
        <p:nvPicPr>
          <p:cNvPr id="53250" name="Picture 2" descr="C:\DOCUME~1\LG\LOCALS~1\Temp\UNI00000b2c3d4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571876"/>
            <a:ext cx="7786742" cy="1071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/>
              <a:t>정보의 요구란 정보의 사용자가 첩보수집활동을 지시하는 단계</a:t>
            </a:r>
          </a:p>
          <a:p>
            <a:endParaRPr lang="en-US" altLang="ko-KR" sz="2000" dirty="0"/>
          </a:p>
          <a:p>
            <a:r>
              <a:rPr lang="ko-KR" altLang="en-US" sz="2000" dirty="0">
                <a:solidFill>
                  <a:srgbClr val="FF0000"/>
                </a:solidFill>
              </a:rPr>
              <a:t>정보요구의 과정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 err="1">
                <a:solidFill>
                  <a:srgbClr val="FF0000"/>
                </a:solidFill>
              </a:rPr>
              <a:t>소순환과정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ko-KR" altLang="en-US" sz="2000" dirty="0"/>
              <a:t>  ① 첩보의 기본요소 결정 </a:t>
            </a:r>
            <a:r>
              <a:rPr lang="en-US" altLang="ko-KR" sz="2000" dirty="0"/>
              <a:t>: </a:t>
            </a:r>
            <a:r>
              <a:rPr lang="ko-KR" altLang="en-US" sz="2000" dirty="0"/>
              <a:t>정치</a:t>
            </a:r>
            <a:r>
              <a:rPr lang="en-US" altLang="ko-KR" sz="2000" dirty="0"/>
              <a:t>․</a:t>
            </a:r>
            <a:r>
              <a:rPr lang="ko-KR" altLang="en-US" sz="2000" dirty="0"/>
              <a:t>경제</a:t>
            </a:r>
            <a:r>
              <a:rPr lang="en-US" altLang="ko-KR" sz="2000" dirty="0"/>
              <a:t>․</a:t>
            </a:r>
            <a:r>
              <a:rPr lang="ko-KR" altLang="en-US" sz="2000" dirty="0"/>
              <a:t>사회</a:t>
            </a:r>
            <a:r>
              <a:rPr lang="en-US" altLang="ko-KR" sz="2000" dirty="0"/>
              <a:t>․</a:t>
            </a:r>
            <a:r>
              <a:rPr lang="ko-KR" altLang="en-US" sz="2000" dirty="0"/>
              <a:t>군사</a:t>
            </a:r>
            <a:r>
              <a:rPr lang="en-US" altLang="ko-KR" sz="2000" dirty="0"/>
              <a:t>․</a:t>
            </a:r>
            <a:r>
              <a:rPr lang="ko-KR" altLang="en-US" sz="2000" dirty="0"/>
              <a:t>과학</a:t>
            </a:r>
            <a:r>
              <a:rPr lang="en-US" altLang="ko-KR" sz="2000" dirty="0"/>
              <a:t>․</a:t>
            </a:r>
            <a:r>
              <a:rPr lang="ko-KR" altLang="en-US" sz="2000" dirty="0"/>
              <a:t>수송</a:t>
            </a:r>
            <a:r>
              <a:rPr lang="en-US" altLang="ko-KR" sz="2000" dirty="0"/>
              <a:t>․</a:t>
            </a:r>
            <a:r>
              <a:rPr lang="ko-KR" altLang="en-US" sz="2000" dirty="0"/>
              <a:t>지리 등 어느 부문의 정보를 요구할 것인가를 결정 </a:t>
            </a:r>
          </a:p>
          <a:p>
            <a:pPr>
              <a:buNone/>
            </a:pPr>
            <a:r>
              <a:rPr lang="ko-KR" altLang="en-US" sz="2000" dirty="0"/>
              <a:t>  ② 첩보수집계획서의 작성 </a:t>
            </a:r>
            <a:r>
              <a:rPr lang="en-US" altLang="ko-KR" sz="2000" dirty="0"/>
              <a:t>: </a:t>
            </a:r>
            <a:r>
              <a:rPr lang="ko-KR" altLang="en-US" sz="2000" dirty="0"/>
              <a:t>어떤 내용을 누가</a:t>
            </a:r>
            <a:r>
              <a:rPr lang="en-US" altLang="ko-KR" sz="2000" dirty="0"/>
              <a:t>, </a:t>
            </a:r>
            <a:r>
              <a:rPr lang="ko-KR" altLang="en-US" sz="2000" dirty="0"/>
              <a:t>언제까지</a:t>
            </a:r>
            <a:r>
              <a:rPr lang="en-US" altLang="ko-KR" sz="2000" dirty="0"/>
              <a:t>, </a:t>
            </a:r>
            <a:r>
              <a:rPr lang="ko-KR" altLang="en-US" sz="2000" dirty="0"/>
              <a:t>어떤 방법으로 수집</a:t>
            </a:r>
            <a:r>
              <a:rPr lang="en-US" altLang="ko-KR" sz="2000" dirty="0"/>
              <a:t>․</a:t>
            </a:r>
            <a:r>
              <a:rPr lang="ko-KR" altLang="en-US" sz="2000" dirty="0"/>
              <a:t>보고할 것인가에 관해 미리 계획서를 작성 </a:t>
            </a:r>
          </a:p>
          <a:p>
            <a:pPr>
              <a:buNone/>
            </a:pPr>
            <a:r>
              <a:rPr lang="ko-KR" altLang="en-US" sz="2000" dirty="0"/>
              <a:t>  ③ 명령 및 하달 </a:t>
            </a:r>
            <a:r>
              <a:rPr lang="en-US" altLang="ko-KR" sz="2000" dirty="0"/>
              <a:t>: </a:t>
            </a:r>
            <a:r>
              <a:rPr lang="ko-KR" altLang="en-US" sz="2000" dirty="0"/>
              <a:t>수집계획서가 완성되면 충분한 시간의 고려와 보안에 유의하여 수집기관에 수집책임을 명령</a:t>
            </a:r>
            <a:r>
              <a:rPr lang="en-US" altLang="ko-KR" sz="2000" dirty="0"/>
              <a:t>․</a:t>
            </a:r>
            <a:r>
              <a:rPr lang="ko-KR" altLang="en-US" sz="2000" dirty="0"/>
              <a:t>하달 </a:t>
            </a:r>
          </a:p>
          <a:p>
            <a:pPr>
              <a:buNone/>
            </a:pPr>
            <a:r>
              <a:rPr lang="ko-KR" altLang="en-US" sz="2000" dirty="0"/>
              <a:t>  ④ 사후검토 </a:t>
            </a:r>
            <a:r>
              <a:rPr lang="en-US" altLang="ko-KR" sz="2000" dirty="0"/>
              <a:t>: </a:t>
            </a:r>
            <a:r>
              <a:rPr lang="ko-KR" altLang="en-US" sz="2000" dirty="0"/>
              <a:t>수집기관이 수집책임을 잘 이행하고 있는지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수집지시된</a:t>
            </a:r>
            <a:r>
              <a:rPr lang="ko-KR" altLang="en-US" sz="2000" dirty="0"/>
              <a:t> 내용 중에 불필요한 부분이나 보완할 사항의 유무를 검토 </a:t>
            </a:r>
          </a:p>
          <a:p>
            <a:endParaRPr lang="ko-KR" altLang="en-US" sz="20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정보산출의 세부과정</a:t>
            </a:r>
            <a:r>
              <a:rPr lang="en-US" altLang="ko-KR" sz="3600" dirty="0"/>
              <a:t>- </a:t>
            </a:r>
            <a:r>
              <a:rPr lang="ko-KR" altLang="en-US" sz="3600" dirty="0"/>
              <a:t>정보요구</a:t>
            </a:r>
            <a:r>
              <a:rPr lang="en-US" altLang="ko-KR" sz="3600" dirty="0"/>
              <a:t>(</a:t>
            </a:r>
            <a:r>
              <a:rPr lang="ko-KR" altLang="en-US" sz="3600" dirty="0"/>
              <a:t>제</a:t>
            </a:r>
            <a:r>
              <a:rPr lang="en-US" altLang="ko-KR" sz="3600" dirty="0"/>
              <a:t>1</a:t>
            </a:r>
            <a:r>
              <a:rPr lang="ko-KR" altLang="en-US" sz="3600" dirty="0"/>
              <a:t>단계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정보의 요구수준</a:t>
            </a:r>
            <a:r>
              <a:rPr lang="en-US" altLang="ko-KR" dirty="0"/>
              <a:t>(</a:t>
            </a:r>
            <a:r>
              <a:rPr lang="ko-KR" altLang="en-US" dirty="0"/>
              <a:t>요구방법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00034" y="1397000"/>
          <a:ext cx="8358246" cy="5032396"/>
        </p:xfrm>
        <a:graphic>
          <a:graphicData uri="http://schemas.openxmlformats.org/drawingml/2006/table">
            <a:tbl>
              <a:tblPr/>
              <a:tblGrid>
                <a:gridCol w="1620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7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89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첩보기본요소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EEI : Essential Element of Information)</a:t>
                      </a:r>
                    </a:p>
                  </a:txBody>
                  <a:tcPr marL="16454" marR="16454" marT="16454" marB="16454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정책수립자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등이 우선적으로 필요로 하는 정보의 기본요구사항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㉡ 계속적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반복적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장기적으로 요구하는 첩보</a:t>
                      </a: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㉢ 광범위한 지역에 걸쳐 수집되어야 할 요구사항인 동시에 일반적으로 항상 필요한 사항의 요구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8600" marR="63500" indent="-1651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㉣ 사전에 첩보수집요구서에 의해 첩보수집이 명령됨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서면에 의한 요구가 원칙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6454" marR="16454" marT="16454" marB="1645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5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특정첩보요구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SRI : Special Requirement for Information)</a:t>
                      </a:r>
                    </a:p>
                  </a:txBody>
                  <a:tcPr marL="16454" marR="16454" marT="16454" marB="16454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6060" marR="63500" indent="-1625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수시적 돌발사항에 대하여 필요한 한계 내에서 임시적이고 단편적이며 특수지역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특수사건에 대한 단기적 해결을 위하여 필요한 경우에 하는 정보요구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6060" marR="63500" indent="-1625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사전 첩보수집계획서는 불필요하고 단편적인 사항에 관해 수시로 명령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구두에 의한 요구가 원칙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㉢ 일상적으로 경찰업무에서 활용되는 정보요구</a:t>
                      </a:r>
                    </a:p>
                  </a:txBody>
                  <a:tcPr marL="16454" marR="16454" marT="16454" marB="1645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243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국가정보목표우선순위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PNIO : Priority for National Intelligence Objective)</a:t>
                      </a:r>
                    </a:p>
                  </a:txBody>
                  <a:tcPr marL="16454" marR="16454" marT="16454" marB="16454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63500" indent="-1663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국가안전보장이나 정책에 관련되는 국가정보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정부의 연간 기본정책의 수립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시행에 필요한 정보로서 전 정보기관 활동의 기본방침이 된다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32410" marR="63500" indent="-1689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EEI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를 지침으로 선정한 것으로 국가정책수립자의 질문에 대한 응답을 하기 위하여 선정된 우선적 정보목표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경찰청의 정보수집계획 수립시 가장 중요한 지침이 됨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6454" marR="16454" marT="16454" marB="1645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20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기타정보요구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OIR : Other Intelligence Requirement)</a:t>
                      </a:r>
                    </a:p>
                  </a:txBody>
                  <a:tcPr marL="16454" marR="16454" marT="16454" marB="16454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급변하는 정세의 변화에 따라 불가피하게 정책상 수정이 요구되거나 또는 이를 위한 자료가 절실히 요구될 때 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PNIO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에 우선하여 이를 충족시키기 위한 정보목표이다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6454" marR="16454" marT="16454" marB="1645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520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국가첩보요소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NEI : National Elements of Information)</a:t>
                      </a:r>
                    </a:p>
                  </a:txBody>
                  <a:tcPr marL="16454" marR="16454" marT="16454" marB="16454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국가정책수립자의 요구에 따라 국가정보원장이 응해야 하는 우선적 사항</a:t>
                      </a:r>
                    </a:p>
                  </a:txBody>
                  <a:tcPr marL="16454" marR="16454" marT="16454" marB="1645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1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첩보수집이란 첩보수집기관이 출처를 확보하여 첩보를 입수</a:t>
            </a:r>
            <a:r>
              <a:rPr lang="en-US" altLang="ko-KR" sz="1600" dirty="0"/>
              <a:t>․</a:t>
            </a:r>
            <a:r>
              <a:rPr lang="ko-KR" altLang="en-US" sz="1600" dirty="0"/>
              <a:t>획득하고 이를 정보작성기관에 전달하는 과정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첩보수집의 구체적 방법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정보산출의 세부과정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첩보의 수집</a:t>
            </a:r>
            <a:r>
              <a:rPr lang="en-US" altLang="ko-KR" sz="3200" dirty="0"/>
              <a:t>(</a:t>
            </a:r>
            <a:r>
              <a:rPr lang="ko-KR" altLang="en-US" sz="3200" dirty="0"/>
              <a:t>제</a:t>
            </a:r>
            <a:r>
              <a:rPr lang="en-US" altLang="ko-KR" sz="3200" dirty="0"/>
              <a:t>2</a:t>
            </a:r>
            <a:r>
              <a:rPr lang="ko-KR" altLang="en-US" sz="3200" dirty="0"/>
              <a:t>단계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28662" y="3000372"/>
          <a:ext cx="7715304" cy="3500462"/>
        </p:xfrm>
        <a:graphic>
          <a:graphicData uri="http://schemas.openxmlformats.org/drawingml/2006/table">
            <a:tbl>
              <a:tblPr/>
              <a:tblGrid>
                <a:gridCol w="1120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89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관찰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특정목적 하에 인간의 실체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사물의 현상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사건의 전말을 오관을 통해 감지하는 것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44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면담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면담이란 일정한 목적 하에 첩보수집이나 제공을 위해 상호의사를 교환하는 행위를 말하며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유출이란 상대방이 면담자의 의도를 인지하지 못하게 대화를 통해 첩보를 수집하는 방법을 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망원이용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혈연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지연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학연 등의 평소의 인맥이나 기타 사람을 활용하여 자료를 수집하는 방법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62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공개된 자료활용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책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신문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정기간행물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보고서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PC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통신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인터넷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데이터베이스 등 모든 공개출처로부터 합법적으로 자료를 수집하는 방법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5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기타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자료복사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촬영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도청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녹화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폐기물 조사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1042981"/>
          </a:xfrm>
        </p:spPr>
        <p:txBody>
          <a:bodyPr>
            <a:noAutofit/>
          </a:bodyPr>
          <a:lstStyle/>
          <a:p>
            <a:endParaRPr lang="ko-KR" altLang="en-US" sz="1600" dirty="0"/>
          </a:p>
          <a:p>
            <a:r>
              <a:rPr lang="ko-KR" altLang="en-US" sz="1800" dirty="0"/>
              <a:t>첩보수집 방법의 분류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정보산출의 세부과정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첩보의 수집</a:t>
            </a:r>
            <a:r>
              <a:rPr lang="en-US" altLang="ko-KR" sz="3200" dirty="0"/>
              <a:t>(</a:t>
            </a:r>
            <a:r>
              <a:rPr lang="ko-KR" altLang="en-US" sz="3200" dirty="0"/>
              <a:t>제</a:t>
            </a:r>
            <a:r>
              <a:rPr lang="en-US" altLang="ko-KR" sz="3200" dirty="0"/>
              <a:t>2</a:t>
            </a:r>
            <a:r>
              <a:rPr lang="ko-KR" altLang="en-US" sz="3200" dirty="0"/>
              <a:t>단계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857224" y="2143116"/>
          <a:ext cx="7929618" cy="3357586"/>
        </p:xfrm>
        <a:graphic>
          <a:graphicData uri="http://schemas.openxmlformats.org/drawingml/2006/table">
            <a:tbl>
              <a:tblPr/>
              <a:tblGrid>
                <a:gridCol w="1020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9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6763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공개적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수  집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라디오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TV,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신문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잡지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서적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인터넷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각종 인쇄물 등의 공개 출처에서 수집하거나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외국공관원의 합법적인 활동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여행자 등과의 접촉에 의해서 첩보를 수집하는 방법이다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이 방법은 수집에 소요되는 경비와 위험부담이 적다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99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비공개적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수  집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비밀공작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정보망원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첩보원 등에 의하여 수집하는 방법으로서 중요한 첩보를 입수할 수 있으나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많은 경비와 인력이 소모되고 위험이 뒤따른다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1676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정보사용자의 요구에 맞도록 수집</a:t>
            </a:r>
            <a:r>
              <a:rPr lang="en-US" altLang="ko-KR" sz="1800" dirty="0"/>
              <a:t>․</a:t>
            </a:r>
            <a:r>
              <a:rPr lang="ko-KR" altLang="en-US" sz="1800" dirty="0"/>
              <a:t>전달된 첩보를 선택→기록→평가→분석→종합→해석하여 정보화하는 것</a:t>
            </a:r>
            <a:endParaRPr lang="en-US" altLang="ko-KR" sz="1800" dirty="0"/>
          </a:p>
          <a:p>
            <a:r>
              <a:rPr lang="ko-KR" altLang="en-US" sz="1800" dirty="0"/>
              <a:t>정보의 생산과정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200" dirty="0"/>
              <a:t>정보산출의 세부과정 </a:t>
            </a:r>
            <a:r>
              <a:rPr lang="en-US" altLang="ko-KR" sz="3200" dirty="0"/>
              <a:t>- </a:t>
            </a:r>
            <a:r>
              <a:rPr lang="ko-KR" altLang="en-US" sz="3200" dirty="0"/>
              <a:t>정보의 생산</a:t>
            </a:r>
            <a:r>
              <a:rPr lang="en-US" altLang="ko-KR" sz="3200" dirty="0"/>
              <a:t>(</a:t>
            </a:r>
            <a:r>
              <a:rPr lang="ko-KR" altLang="en-US" sz="3200" dirty="0"/>
              <a:t>제</a:t>
            </a:r>
            <a:r>
              <a:rPr lang="en-US" altLang="ko-KR" sz="3200" dirty="0"/>
              <a:t>3</a:t>
            </a:r>
            <a:r>
              <a:rPr lang="ko-KR" altLang="en-US" sz="3200" dirty="0"/>
              <a:t>단계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28662" y="2643182"/>
          <a:ext cx="7572428" cy="3930558"/>
        </p:xfrm>
        <a:graphic>
          <a:graphicData uri="http://schemas.openxmlformats.org/drawingml/2006/table">
            <a:tbl>
              <a:tblPr/>
              <a:tblGrid>
                <a:gridCol w="83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7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01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수집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전달된 첩보 중에서 첩보의 긴급성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유용성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신뢰성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적용성 등을 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차적으로 평가하여 필요한 첩보를 가려내는 과정이다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당장 사용할 필요가 없는 첩보이거나 이미 사용된 첩보는 유형별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사건별로  기록하여 관리한다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9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평가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첩보의 출처 및 내용에 관하여 그 신뢰성과 타당성을 판단하는 과정이다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첩보내용의 파악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첩보의 적합성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유용성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검토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출처의 신뢰성 검토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첩보의 정확성 검토 등을 그 내용으로 한다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2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분석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재평가과정이라고도 하는데 평가된 첩보를 기본요소별로 분류하고 기존자료에서 관계 있는 것을 뽑아 추가되는 것과 집결시켜 놓은 후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상호 관련성을 발견하고 다른 사실과 정밀 비교하여 불확실한 부분을 보충하는 상호확인 기능을 수행하는 과정이다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첩보의 분석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평가는 수집된 첩보를 정보생산의 자료로서의 가치의 적격 여부를 판단하는 과정이다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9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종합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분석된 자료를 종합하여 문제에 대한 해답을 얻기 위한 최종적인 정리작업으로 평가와 분석을 통하여 증명된 사실을 근거로 정보를 생산하기 위하여 집결시키는 과정이다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9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해석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평가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분석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종합된 새 정보에 대하여 그 의미와 중요성을 결정하고 건전한 결론을 도출하는 과정이다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타당한 해석을 위해서는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분석관의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객관적인 관찰과 예리한 판단력이 필요하며 특히 주관의 개입가능성이 많으므로 주의해야 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14419"/>
          </a:xfrm>
        </p:spPr>
        <p:txBody>
          <a:bodyPr>
            <a:normAutofit lnSpcReduction="10000"/>
          </a:bodyPr>
          <a:lstStyle/>
          <a:p>
            <a:r>
              <a:rPr lang="ko-KR" altLang="en-US" sz="1600" dirty="0"/>
              <a:t>생산된 정보를 필요로 하는 공인된 사람과 기관</a:t>
            </a:r>
            <a:r>
              <a:rPr lang="en-US" altLang="ko-KR" sz="1600" dirty="0"/>
              <a:t>, </a:t>
            </a:r>
            <a:r>
              <a:rPr lang="ko-KR" altLang="en-US" sz="1600" dirty="0"/>
              <a:t>즉 사용자에게 적절한 형태와 내용을 갖추어서 적시에 전파하는 것을 말하며 정보산출과정의 최종적 단계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정보배포의 원칙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정보산출의 세부과정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정보의 배포</a:t>
            </a:r>
            <a:r>
              <a:rPr lang="en-US" altLang="ko-KR" sz="3200" dirty="0"/>
              <a:t>(</a:t>
            </a:r>
            <a:r>
              <a:rPr lang="ko-KR" altLang="en-US" sz="3200" dirty="0"/>
              <a:t>제</a:t>
            </a:r>
            <a:r>
              <a:rPr lang="en-US" altLang="ko-KR" sz="3200" dirty="0"/>
              <a:t>4</a:t>
            </a:r>
            <a:r>
              <a:rPr lang="ko-KR" altLang="en-US" sz="3200" dirty="0"/>
              <a:t>단계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85786" y="2786058"/>
          <a:ext cx="8001056" cy="3658300"/>
        </p:xfrm>
        <a:graphic>
          <a:graphicData uri="http://schemas.openxmlformats.org/drawingml/2006/table">
            <a:tbl>
              <a:tblPr/>
              <a:tblGrid>
                <a:gridCol w="1371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9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73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필요성의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알아야 할 사람에게만 정보를 전달하고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알 필요가 없는 사람에게는 알려서는 안 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3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적시성의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너무 빠르거나 너무 늦게 전달하지 않고 사용자가 필요로 하는 시기에 전달하여야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3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적당성의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사용자의 능력과 상황에 맞게 적당한 양을 조절하여 필요한 만큼만 배포하여야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3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완전성의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보고의 형식적 요건 및 내용을 완전하게 갖추어야 하며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관련 있는 사실을 체계 있게 작성하여야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07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보안성의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비밀보호를 위한 여러 가지 보안대책을 강구해야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85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계속성의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정보에 대한 배포는 관련된 주제에 대하여 계속적이어야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정기적으로 발간되는 주간정보 등은 사용자의 현재 업무에 대하여 최근의 것이 되도록 관련성을 가진 새로운 정보가 작성되었을 때는 계속 배포해 줄 필요가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07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간결성의 원칙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경제성의 원칙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/>
              <a:t>정보경찰의 개념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정보경찰이라 함은 국가안전과 사회공공의 안녕</a:t>
            </a:r>
            <a:r>
              <a:rPr lang="en-US" altLang="ko-KR" sz="1600" dirty="0"/>
              <a:t>․</a:t>
            </a:r>
            <a:r>
              <a:rPr lang="ko-KR" altLang="en-US" sz="1600" dirty="0"/>
              <a:t>질서에 대한 위험의 예방 또는 </a:t>
            </a:r>
            <a:r>
              <a:rPr lang="ko-KR" altLang="en-US" sz="1600" dirty="0" err="1"/>
              <a:t>위해상태를</a:t>
            </a:r>
            <a:r>
              <a:rPr lang="ko-KR" altLang="en-US" sz="1600" dirty="0"/>
              <a:t> 제거하기 위한 경찰활동을 위하여 그 전제가 되는 치안정보 또는 그 배경이 되는 국</a:t>
            </a:r>
            <a:r>
              <a:rPr lang="en-US" altLang="ko-KR" sz="1600" dirty="0"/>
              <a:t>․</a:t>
            </a:r>
            <a:r>
              <a:rPr lang="ko-KR" altLang="en-US" sz="1600" dirty="0"/>
              <a:t>내외의 정치</a:t>
            </a:r>
            <a:r>
              <a:rPr lang="en-US" altLang="ko-KR" sz="1600" dirty="0"/>
              <a:t>․</a:t>
            </a:r>
            <a:r>
              <a:rPr lang="ko-KR" altLang="en-US" sz="1600" dirty="0"/>
              <a:t>경제</a:t>
            </a:r>
            <a:r>
              <a:rPr lang="en-US" altLang="ko-KR" sz="1600" dirty="0"/>
              <a:t>․</a:t>
            </a:r>
            <a:r>
              <a:rPr lang="ko-KR" altLang="en-US" sz="1600" dirty="0"/>
              <a:t>사회</a:t>
            </a:r>
            <a:r>
              <a:rPr lang="en-US" altLang="ko-KR" sz="1600" dirty="0"/>
              <a:t>․</a:t>
            </a:r>
            <a:r>
              <a:rPr lang="ko-KR" altLang="en-US" sz="1600" dirty="0"/>
              <a:t>문화 등의 일반적 정보를 수집</a:t>
            </a:r>
            <a:r>
              <a:rPr lang="en-US" altLang="ko-KR" sz="1600" dirty="0"/>
              <a:t>․</a:t>
            </a:r>
            <a:r>
              <a:rPr lang="ko-KR" altLang="en-US" sz="1600" dirty="0"/>
              <a:t>분석</a:t>
            </a:r>
            <a:r>
              <a:rPr lang="en-US" altLang="ko-KR" sz="1600" dirty="0"/>
              <a:t>․</a:t>
            </a:r>
            <a:r>
              <a:rPr lang="ko-KR" altLang="en-US" sz="1600" dirty="0"/>
              <a:t>작성</a:t>
            </a:r>
            <a:r>
              <a:rPr lang="en-US" altLang="ko-KR" sz="1600" dirty="0"/>
              <a:t>․</a:t>
            </a:r>
            <a:r>
              <a:rPr lang="ko-KR" altLang="en-US" sz="1600" dirty="0"/>
              <a:t>배포하는 경찰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정보경찰의 한계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① 법령상 한계 </a:t>
            </a:r>
          </a:p>
          <a:p>
            <a:pPr>
              <a:buNone/>
            </a:pPr>
            <a:r>
              <a:rPr lang="ko-KR" altLang="en-US" sz="1600" dirty="0"/>
              <a:t>          국민의 기본권은 국가의 안전보장</a:t>
            </a:r>
            <a:r>
              <a:rPr lang="en-US" altLang="ko-KR" sz="1600" dirty="0"/>
              <a:t>․</a:t>
            </a:r>
            <a:r>
              <a:rPr lang="ko-KR" altLang="en-US" sz="1600" dirty="0"/>
              <a:t>질서유지를 위하여 필요한 경우 법률로 제한할 수 있으나 제한하는 경우에도 자유와 권리의 본질적 내용은 침해할 수 없다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37</a:t>
            </a:r>
            <a:r>
              <a:rPr lang="ko-KR" altLang="en-US" sz="1600" dirty="0"/>
              <a:t>조 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). </a:t>
            </a:r>
            <a:r>
              <a:rPr lang="ko-KR" altLang="en-US" sz="1600" dirty="0"/>
              <a:t>경찰의 정보활동도 헌법과 법률이 허용하는 범위 내에서 직무상 필요한 </a:t>
            </a:r>
            <a:r>
              <a:rPr lang="ko-KR" altLang="en-US" sz="1600" dirty="0" err="1"/>
              <a:t>최소한도내에서</a:t>
            </a:r>
            <a:r>
              <a:rPr lang="ko-KR" altLang="en-US" sz="1600" dirty="0"/>
              <a:t> 이루어져야 하며 남용되어서는 </a:t>
            </a:r>
            <a:r>
              <a:rPr lang="ko-KR" altLang="en-US" sz="1600" dirty="0" err="1"/>
              <a:t>아니된다</a:t>
            </a:r>
            <a:r>
              <a:rPr lang="en-US" altLang="ko-KR" sz="1600" dirty="0"/>
              <a:t>(</a:t>
            </a:r>
            <a:r>
              <a:rPr lang="ko-KR" altLang="en-US" sz="1600" dirty="0"/>
              <a:t>경찰법 제</a:t>
            </a:r>
            <a:r>
              <a:rPr lang="en-US" altLang="ko-KR" sz="1600" dirty="0"/>
              <a:t>4</a:t>
            </a:r>
            <a:r>
              <a:rPr lang="ko-KR" altLang="en-US" sz="1600" dirty="0"/>
              <a:t>조</a:t>
            </a:r>
            <a:r>
              <a:rPr lang="en-US" altLang="ko-KR" sz="1600" dirty="0"/>
              <a:t>, </a:t>
            </a:r>
            <a:r>
              <a:rPr lang="ko-KR" altLang="en-US" sz="1600" dirty="0"/>
              <a:t>경찰관직무집행법 제</a:t>
            </a:r>
            <a:r>
              <a:rPr lang="en-US" altLang="ko-KR" sz="1600" dirty="0"/>
              <a:t>1</a:t>
            </a:r>
            <a:r>
              <a:rPr lang="ko-KR" altLang="en-US" sz="1600" dirty="0"/>
              <a:t>조</a:t>
            </a:r>
            <a:r>
              <a:rPr lang="en-US" altLang="ko-KR" sz="1600" dirty="0"/>
              <a:t>). </a:t>
            </a:r>
            <a:r>
              <a:rPr lang="ko-KR" altLang="en-US" sz="1600" dirty="0"/>
              <a:t>법률이 허용하는 범위를 벗어나는 정보활동은 위법한 행위로서 행정적</a:t>
            </a:r>
            <a:r>
              <a:rPr lang="en-US" altLang="ko-KR" sz="1600" dirty="0"/>
              <a:t>․</a:t>
            </a:r>
            <a:r>
              <a:rPr lang="ko-KR" altLang="en-US" sz="1600" dirty="0"/>
              <a:t>형사적 처벌대상이 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 ② </a:t>
            </a:r>
            <a:r>
              <a:rPr lang="ko-KR" altLang="en-US" sz="1600" dirty="0"/>
              <a:t>조리상 한계 </a:t>
            </a:r>
            <a:r>
              <a:rPr lang="en-US" altLang="ko-KR" sz="1600" dirty="0"/>
              <a:t>: </a:t>
            </a:r>
            <a:r>
              <a:rPr lang="ko-KR" altLang="en-US" sz="1600" dirty="0"/>
              <a:t>필요성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상당성</a:t>
            </a:r>
            <a:r>
              <a:rPr lang="en-US" altLang="ko-KR" sz="1600" dirty="0"/>
              <a:t>, </a:t>
            </a:r>
            <a:r>
              <a:rPr lang="ko-KR" altLang="en-US" sz="1600" dirty="0"/>
              <a:t>타당성</a:t>
            </a:r>
          </a:p>
          <a:p>
            <a:pPr>
              <a:buNone/>
            </a:pPr>
            <a:r>
              <a:rPr lang="ko-KR" altLang="en-US" sz="1600" dirty="0"/>
              <a:t>         경찰이 정보활동을 수행할 경우에는 개개의 상황에 따라 그 대상</a:t>
            </a:r>
            <a:r>
              <a:rPr lang="en-US" altLang="ko-KR" sz="1600" dirty="0"/>
              <a:t>, </a:t>
            </a:r>
            <a:r>
              <a:rPr lang="ko-KR" altLang="en-US" sz="1600" dirty="0"/>
              <a:t>수단</a:t>
            </a:r>
            <a:r>
              <a:rPr lang="en-US" altLang="ko-KR" sz="1600" dirty="0"/>
              <a:t>, </a:t>
            </a:r>
            <a:r>
              <a:rPr lang="ko-KR" altLang="en-US" sz="1600" dirty="0"/>
              <a:t>방법</a:t>
            </a:r>
            <a:r>
              <a:rPr lang="en-US" altLang="ko-KR" sz="1600" dirty="0"/>
              <a:t>, </a:t>
            </a:r>
            <a:r>
              <a:rPr lang="ko-KR" altLang="en-US" sz="1600" dirty="0"/>
              <a:t>기본적 인권에 대한 제한 유무</a:t>
            </a:r>
            <a:r>
              <a:rPr lang="en-US" altLang="ko-KR" sz="1600" dirty="0"/>
              <a:t>, </a:t>
            </a:r>
            <a:r>
              <a:rPr lang="ko-KR" altLang="en-US" sz="1600" dirty="0"/>
              <a:t>현장상황</a:t>
            </a:r>
            <a:r>
              <a:rPr lang="en-US" altLang="ko-KR" sz="1600" dirty="0"/>
              <a:t>, </a:t>
            </a:r>
            <a:r>
              <a:rPr lang="ko-KR" altLang="en-US" sz="1600" dirty="0"/>
              <a:t>당시의 사회상황 등 </a:t>
            </a:r>
            <a:r>
              <a:rPr lang="ko-KR" altLang="en-US" sz="1600" dirty="0" err="1"/>
              <a:t>제반의</a:t>
            </a:r>
            <a:r>
              <a:rPr lang="ko-KR" altLang="en-US" sz="1600" dirty="0"/>
              <a:t> 조건을 구체적으로 고려하여 그 활동이 경찰목적 달성을 위하여 필요하며</a:t>
            </a:r>
            <a:r>
              <a:rPr lang="en-US" altLang="ko-KR" sz="1600" dirty="0"/>
              <a:t>, </a:t>
            </a:r>
            <a:r>
              <a:rPr lang="ko-KR" altLang="en-US" sz="1600" dirty="0"/>
              <a:t>정보활동수단이 필요성에 비추어 보아 상당한 경우라야 하고 사회적으로도 타당성이 있어야 한다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정보경찰 일반</a:t>
            </a:r>
            <a:r>
              <a:rPr lang="en-US" altLang="ko-KR" dirty="0"/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925144"/>
          </a:xfrm>
        </p:spPr>
        <p:txBody>
          <a:bodyPr>
            <a:noAutofit/>
          </a:bodyPr>
          <a:lstStyle/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 err="1"/>
              <a:t>선거권자</a:t>
            </a:r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</a:t>
            </a:r>
          </a:p>
          <a:p>
            <a:pPr>
              <a:buNone/>
            </a:pPr>
            <a:endParaRPr lang="en-US" altLang="ko-KR" sz="1400" dirty="0"/>
          </a:p>
          <a:p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r>
              <a:rPr lang="ko-KR" altLang="en-US" sz="3200" dirty="0"/>
              <a:t>선거 관련 사항 </a:t>
            </a:r>
            <a:br>
              <a:rPr lang="en-US" altLang="ko-KR" sz="3200" dirty="0"/>
            </a:br>
            <a:r>
              <a:rPr lang="en-US" altLang="ko-KR" sz="3200" dirty="0"/>
              <a:t>: </a:t>
            </a:r>
            <a:r>
              <a:rPr lang="ko-KR" altLang="en-US" sz="3200" dirty="0"/>
              <a:t>공직선거법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93915"/>
              </p:ext>
            </p:extLst>
          </p:nvPr>
        </p:nvGraphicFramePr>
        <p:xfrm>
          <a:off x="785786" y="1711902"/>
          <a:ext cx="7572428" cy="4371233"/>
        </p:xfrm>
        <a:graphic>
          <a:graphicData uri="http://schemas.openxmlformats.org/drawingml/2006/table">
            <a:tbl>
              <a:tblPr/>
              <a:tblGrid>
                <a:gridCol w="1610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2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70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대통령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국회의원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이상의 국민은 대통령 및 국회의원의 선거권이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지역구국회의원의 선거권은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이상의 국민으로서 선거인명부 작성 기준일 현재 다음 각 호의 어느 하나에 해당하는 사람에 한하여 인정된다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해당 국회의원지역선거구 안에 주민등록이 되어 있는 사람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주민등록표에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 이상 계속하여 올라 있고 해당 국회의원지역선거구 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안에 주민등록이 되어 있는 사람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41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지방자치단체장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지방의회의원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이상으로서선거인명부작성기준일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현재 다음 각 호의 어느 하나에 해당하는 사람은 그 구역에서 선거하는 지방자치단체의 의회의원 및 장의 선거권이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해당 지방자치단체의 관할 구역에 주민등록이 되어 있는 사람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주민등록표에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 이상 계속하여 올라 있고 해당 지방자치단체의 관할    </a:t>
                      </a:r>
                      <a:b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구역에 </a:t>
                      </a:r>
                      <a:r>
                        <a:rPr kumimoji="0" lang="ko-KR" altLang="en-US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주민등록이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되어 있는 사람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altLang="ko-KR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kumimoji="0" lang="ko-KR" altLang="en-US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「출입국관리법」 제</a:t>
                      </a:r>
                      <a:r>
                        <a:rPr kumimoji="0" lang="en-US" altLang="ko-KR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따른 영주의 체류자격 취득일 후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년이 경과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 외국인으로서 </a:t>
                      </a:r>
                      <a:r>
                        <a:rPr kumimoji="0" lang="ko-KR" altLang="en-US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같은 법 제</a:t>
                      </a:r>
                      <a:r>
                        <a:rPr kumimoji="0" lang="en-US" altLang="ko-KR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  <a:r>
                        <a:rPr kumimoji="0" lang="ko-KR" altLang="en-US" sz="14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따라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해당 지방자치단체의 외국인등록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대장에 올라 있는 사람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13305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※ </a:t>
            </a:r>
            <a:r>
              <a:rPr lang="ko-KR" altLang="en-US" sz="1400" dirty="0" err="1"/>
              <a:t>선거권자와</a:t>
            </a:r>
            <a:r>
              <a:rPr lang="ko-KR" altLang="en-US" sz="1400" dirty="0"/>
              <a:t> 피선거권자의 연령은 선거일 현재로 산정한다</a:t>
            </a:r>
            <a:r>
              <a:rPr lang="en-US" altLang="ko-KR" sz="1400" dirty="0"/>
              <a:t>(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17</a:t>
            </a:r>
            <a:r>
              <a:rPr lang="ko-KR" altLang="en-US" sz="1400" dirty="0"/>
              <a:t>조</a:t>
            </a:r>
            <a:r>
              <a:rPr lang="en-US" altLang="ko-KR" sz="1400" dirty="0"/>
              <a:t>).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  ※ </a:t>
            </a:r>
            <a:r>
              <a:rPr lang="ko-KR" altLang="en-US" sz="1400" dirty="0"/>
              <a:t>선거권이 없는 자</a:t>
            </a:r>
            <a:r>
              <a:rPr lang="en-US" altLang="ko-KR" sz="1400" dirty="0"/>
              <a:t>(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18</a:t>
            </a:r>
            <a:r>
              <a:rPr lang="ko-KR" altLang="en-US" sz="1400" dirty="0"/>
              <a:t>조</a:t>
            </a:r>
            <a:r>
              <a:rPr lang="en-US" altLang="ko-KR" sz="1400" dirty="0"/>
              <a:t>) : </a:t>
            </a:r>
            <a:r>
              <a:rPr lang="ko-KR" altLang="en-US" sz="1400" dirty="0"/>
              <a:t>선거일 현재 다음에 해당하는 자는 선거권이 없다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    1. </a:t>
            </a:r>
            <a:r>
              <a:rPr lang="ko-KR" altLang="en-US" sz="1400" dirty="0"/>
              <a:t>금치산선고를 받은 자 </a:t>
            </a:r>
          </a:p>
          <a:p>
            <a:pPr>
              <a:buNone/>
            </a:pPr>
            <a:r>
              <a:rPr lang="ko-KR" altLang="en-US" sz="1400" dirty="0"/>
              <a:t>       </a:t>
            </a:r>
            <a:r>
              <a:rPr lang="en-US" altLang="ko-KR" sz="1400" dirty="0"/>
              <a:t>2. 1</a:t>
            </a:r>
            <a:r>
              <a:rPr lang="ko-KR" altLang="en-US" sz="1400" dirty="0"/>
              <a:t>년 이상의 징역 또는 금고의 형의 선고를 받고 그 집행이 종료되지 아니하거나 그 집행을 받지 아니하기로 확정되지 아니한 사람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그 형의 집행유예를 </a:t>
            </a:r>
            <a:r>
              <a:rPr lang="ko-KR" altLang="en-US" sz="1400" dirty="0" err="1"/>
              <a:t>선고받고</a:t>
            </a:r>
            <a:r>
              <a:rPr lang="ko-KR" altLang="en-US" sz="1400" dirty="0"/>
              <a:t> 유예기간 중에 있는 사람은 제외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   </a:t>
            </a:r>
            <a:r>
              <a:rPr lang="en-US" altLang="ko-KR" sz="1400" dirty="0"/>
              <a:t>3. </a:t>
            </a:r>
            <a:r>
              <a:rPr lang="ko-KR" altLang="en-US" sz="1400" dirty="0" err="1"/>
              <a:t>선거범으로서</a:t>
            </a:r>
            <a:r>
              <a:rPr lang="en-US" altLang="ko-KR" sz="1400" dirty="0"/>
              <a:t>, 100</a:t>
            </a:r>
            <a:r>
              <a:rPr lang="ko-KR" altLang="en-US" sz="1400" dirty="0"/>
              <a:t>만원 이상의 벌금형의 선고를 받고 그 형이 확정된 후 </a:t>
            </a:r>
            <a:r>
              <a:rPr lang="en-US" altLang="ko-KR" sz="1400" dirty="0"/>
              <a:t>5</a:t>
            </a:r>
            <a:r>
              <a:rPr lang="ko-KR" altLang="en-US" sz="1400" dirty="0"/>
              <a:t>년 또는 형의 집행유예의 선고를 받고 그 형이 확정된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년을 경과하지 아니하거나 징역형의 선고를 받고 그 집행을 받지 아니하기로 확정된 후 또는 그 형의 집행이 종료되거나 면제된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년을 경과하지 아니한 자</a:t>
            </a:r>
            <a:r>
              <a:rPr lang="en-US" altLang="ko-KR" sz="1400" dirty="0"/>
              <a:t>(</a:t>
            </a:r>
            <a:r>
              <a:rPr lang="ko-KR" altLang="en-US" sz="1400" dirty="0"/>
              <a:t>형이 실효된 자도 포함한다</a:t>
            </a:r>
            <a:r>
              <a:rPr lang="en-US" altLang="ko-KR" sz="1400" dirty="0"/>
              <a:t>) </a:t>
            </a:r>
          </a:p>
          <a:p>
            <a:pPr>
              <a:buNone/>
            </a:pPr>
            <a:r>
              <a:rPr lang="en-US" altLang="ko-KR" sz="1400" dirty="0"/>
              <a:t>       4. </a:t>
            </a:r>
            <a:r>
              <a:rPr lang="ko-KR" altLang="en-US" sz="1400" dirty="0"/>
              <a:t>법원의 판결에 의하여 선거권이 정지 또는 상실된 자 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83756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r>
              <a:rPr lang="ko-KR" altLang="en-US" sz="3200" dirty="0"/>
              <a:t>선거 관련 사항 </a:t>
            </a:r>
            <a:br>
              <a:rPr lang="en-US" altLang="ko-KR" sz="3200" dirty="0"/>
            </a:br>
            <a:r>
              <a:rPr lang="en-US" altLang="ko-KR" sz="3200" dirty="0"/>
              <a:t>: </a:t>
            </a:r>
            <a:r>
              <a:rPr lang="ko-KR" altLang="en-US" sz="3200" dirty="0"/>
              <a:t>공직선거법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7012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400" dirty="0" err="1"/>
              <a:t>피선거권자</a:t>
            </a:r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942103"/>
              </p:ext>
            </p:extLst>
          </p:nvPr>
        </p:nvGraphicFramePr>
        <p:xfrm>
          <a:off x="785786" y="2276872"/>
          <a:ext cx="7572428" cy="1857388"/>
        </p:xfrm>
        <a:graphic>
          <a:graphicData uri="http://schemas.openxmlformats.org/drawingml/2006/table">
            <a:tbl>
              <a:tblPr/>
              <a:tblGrid>
                <a:gridCol w="1495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대통령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선거일 현재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5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년 이상 국내에 거주하고 있는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40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세 이상의 국민은 대통령의 피선거권이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이 경우 공무로 외국에 파견된 기간과 국내에 주소를 두고 일정기간 외국에 체류한 기간은 국내거주기간으로 본다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7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국회의원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25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세 이상의 국민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8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지방자치단체장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지방의회의원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선거일 현재 계속하여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60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 이상 당해 지방자치단체의 관할구역 안에 주민등록이 되어 있는 주민으로서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25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세 이상의 국민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r>
              <a:rPr lang="ko-KR" altLang="en-US" sz="3200" dirty="0"/>
              <a:t>선거관련사항 </a:t>
            </a:r>
            <a:br>
              <a:rPr lang="en-US" altLang="ko-KR" sz="3200" dirty="0"/>
            </a:br>
            <a:r>
              <a:rPr lang="en-US" altLang="ko-KR" sz="3200" dirty="0"/>
              <a:t>: </a:t>
            </a:r>
            <a:r>
              <a:rPr lang="ko-KR" altLang="en-US" sz="3200" dirty="0"/>
              <a:t>공직선거법</a:t>
            </a:r>
          </a:p>
        </p:txBody>
      </p:sp>
    </p:spTree>
    <p:extLst>
      <p:ext uri="{BB962C8B-B14F-4D97-AF65-F5344CB8AC3E}">
        <p14:creationId xmlns:p14="http://schemas.microsoft.com/office/powerpoint/2010/main" val="992632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400" dirty="0" err="1"/>
              <a:t>피선거권자</a:t>
            </a:r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※ </a:t>
            </a:r>
            <a:r>
              <a:rPr lang="ko-KR" altLang="en-US" sz="1400" dirty="0"/>
              <a:t>피선거권이 없는 자</a:t>
            </a:r>
            <a:r>
              <a:rPr lang="en-US" altLang="ko-KR" sz="1400" dirty="0"/>
              <a:t>(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19</a:t>
            </a:r>
            <a:r>
              <a:rPr lang="ko-KR" altLang="en-US" sz="1400" dirty="0"/>
              <a:t>조</a:t>
            </a:r>
            <a:r>
              <a:rPr lang="en-US" altLang="ko-KR" sz="1400" dirty="0"/>
              <a:t>) : </a:t>
            </a:r>
            <a:r>
              <a:rPr lang="ko-KR" altLang="en-US" sz="1400" dirty="0"/>
              <a:t>선거일 현재 다음에 해당하는 자는 피선거권이 없다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   1. </a:t>
            </a:r>
            <a:r>
              <a:rPr lang="ko-KR" altLang="en-US" sz="1400" dirty="0"/>
              <a:t>금치산선고를 받은 자 </a:t>
            </a:r>
          </a:p>
          <a:p>
            <a:pPr>
              <a:buNone/>
            </a:pPr>
            <a:r>
              <a:rPr lang="ko-KR" altLang="en-US" sz="1400" dirty="0"/>
              <a:t>  </a:t>
            </a:r>
            <a:r>
              <a:rPr lang="en-US" altLang="ko-KR" sz="1400" dirty="0"/>
              <a:t>2. </a:t>
            </a:r>
            <a:r>
              <a:rPr lang="ko-KR" altLang="en-US" sz="1400" dirty="0" err="1"/>
              <a:t>선거범으로서</a:t>
            </a:r>
            <a:r>
              <a:rPr lang="en-US" altLang="ko-KR" sz="1400" dirty="0"/>
              <a:t>, 100</a:t>
            </a:r>
            <a:r>
              <a:rPr lang="ko-KR" altLang="en-US" sz="1400" dirty="0"/>
              <a:t>만원 이상의 벌금형의 선고를 받고 그 형이 확정된 후 </a:t>
            </a:r>
            <a:r>
              <a:rPr lang="en-US" altLang="ko-KR" sz="1400" dirty="0"/>
              <a:t>5</a:t>
            </a:r>
            <a:r>
              <a:rPr lang="ko-KR" altLang="en-US" sz="1400" dirty="0"/>
              <a:t>년 또는 형의 집행유예의 선고를 받고 그 형이 확정된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년을 경과하지 아니하거나 징역형의 선고를 받고 그 집행을 받지 아니하기로 확정된 후 또는 그 형의 집행이 종료되거나 면제된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년을 경과하지 아니한 자</a:t>
            </a:r>
            <a:r>
              <a:rPr lang="en-US" altLang="ko-KR" sz="1400" dirty="0"/>
              <a:t>(</a:t>
            </a:r>
            <a:r>
              <a:rPr lang="ko-KR" altLang="en-US" sz="1400" dirty="0"/>
              <a:t>형이 실효된 자도 포함한다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  3. </a:t>
            </a:r>
            <a:r>
              <a:rPr lang="ko-KR" altLang="en-US" sz="1400" dirty="0"/>
              <a:t>금고이상의 형의 선고를 받고 그 형이 실효되지 아니한 자</a:t>
            </a:r>
          </a:p>
          <a:p>
            <a:pPr>
              <a:buNone/>
            </a:pPr>
            <a:r>
              <a:rPr lang="ko-KR" altLang="en-US" sz="1400" dirty="0"/>
              <a:t>  </a:t>
            </a:r>
            <a:r>
              <a:rPr lang="en-US" altLang="ko-KR" sz="1400" dirty="0"/>
              <a:t>4. </a:t>
            </a:r>
            <a:r>
              <a:rPr lang="ko-KR" altLang="en-US" sz="1400" dirty="0"/>
              <a:t>법원의 판결 또는 다른 법률에 의하여 피선거권이 정지되거나 상실된 자 </a:t>
            </a:r>
            <a:r>
              <a:rPr lang="en-US" altLang="ko-KR" sz="1400" dirty="0"/>
              <a:t>  </a:t>
            </a:r>
          </a:p>
          <a:p>
            <a:pPr>
              <a:buNone/>
            </a:pPr>
            <a:r>
              <a:rPr lang="en-US" altLang="ko-KR" sz="1400" dirty="0"/>
              <a:t>  5. </a:t>
            </a:r>
            <a:r>
              <a:rPr lang="ko-KR" altLang="en-US" sz="1400" dirty="0"/>
              <a:t>국회법 제</a:t>
            </a:r>
            <a:r>
              <a:rPr lang="en-US" altLang="ko-KR" sz="1400" dirty="0"/>
              <a:t>166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국회 회의 방해죄</a:t>
            </a:r>
            <a:r>
              <a:rPr lang="en-US" altLang="ko-KR" sz="1400" dirty="0"/>
              <a:t>)</a:t>
            </a:r>
            <a:r>
              <a:rPr lang="ko-KR" altLang="en-US" sz="1400" dirty="0"/>
              <a:t>의 죄를 범한 자로서 다음 각 목의 어느 하나에 해당하는 자</a:t>
            </a:r>
            <a:r>
              <a:rPr lang="en-US" altLang="ko-KR" sz="1400" dirty="0"/>
              <a:t>(</a:t>
            </a:r>
            <a:r>
              <a:rPr lang="ko-KR" altLang="en-US" sz="1400" dirty="0"/>
              <a:t>형이 실효된 자를 포함한다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ko-KR" altLang="en-US" sz="1400" dirty="0"/>
              <a:t>     가</a:t>
            </a:r>
            <a:r>
              <a:rPr lang="en-US" altLang="ko-KR" sz="1400" dirty="0"/>
              <a:t>. 500</a:t>
            </a:r>
            <a:r>
              <a:rPr lang="ko-KR" altLang="en-US" sz="1400" dirty="0"/>
              <a:t>만원 이상의 벌금형의 선고를 받고 그 형이 확정된 후 </a:t>
            </a:r>
            <a:r>
              <a:rPr lang="en-US" altLang="ko-KR" sz="1400" dirty="0"/>
              <a:t>5</a:t>
            </a:r>
            <a:r>
              <a:rPr lang="ko-KR" altLang="en-US" sz="1400" dirty="0"/>
              <a:t>년이 경과되지 아니한 자</a:t>
            </a:r>
          </a:p>
          <a:p>
            <a:pPr marL="0" indent="0">
              <a:buNone/>
            </a:pPr>
            <a:r>
              <a:rPr lang="ko-KR" altLang="en-US" sz="1400" dirty="0"/>
              <a:t>     나</a:t>
            </a:r>
            <a:r>
              <a:rPr lang="en-US" altLang="ko-KR" sz="1400" dirty="0"/>
              <a:t>. </a:t>
            </a:r>
            <a:r>
              <a:rPr lang="ko-KR" altLang="en-US" sz="1400" dirty="0"/>
              <a:t>형의 집행유예의 선고를 받고 그 형이 확정된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년이 경과되지 아니한 자</a:t>
            </a:r>
          </a:p>
          <a:p>
            <a:pPr marL="0" indent="0">
              <a:buNone/>
            </a:pPr>
            <a:r>
              <a:rPr lang="ko-KR" altLang="en-US" sz="1400" dirty="0"/>
              <a:t>     다</a:t>
            </a:r>
            <a:r>
              <a:rPr lang="en-US" altLang="ko-KR" sz="1400" dirty="0"/>
              <a:t>. </a:t>
            </a:r>
            <a:r>
              <a:rPr lang="ko-KR" altLang="en-US" sz="1400" dirty="0"/>
              <a:t>징역형의 선고를 받고 그 집행을 받지 아니하기로 확정된 후 또는 그 형의 집행이 종료되거나 면제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년이 경과되지 아니한 자</a:t>
            </a:r>
          </a:p>
          <a:p>
            <a:pPr>
              <a:buNone/>
            </a:pPr>
            <a:r>
              <a:rPr lang="en-US" altLang="ko-KR" sz="1400" dirty="0"/>
              <a:t>  6. </a:t>
            </a:r>
            <a:r>
              <a:rPr lang="ko-KR" altLang="en-US" sz="1400" dirty="0"/>
              <a:t>공직선거법 제</a:t>
            </a:r>
            <a:r>
              <a:rPr lang="en-US" altLang="ko-KR" sz="1400" dirty="0"/>
              <a:t>230</a:t>
            </a:r>
            <a:r>
              <a:rPr lang="ko-KR" altLang="en-US" sz="1400" dirty="0"/>
              <a:t>조 제</a:t>
            </a:r>
            <a:r>
              <a:rPr lang="en-US" altLang="ko-KR" sz="1400" dirty="0"/>
              <a:t>6</a:t>
            </a:r>
            <a:r>
              <a:rPr lang="ko-KR" altLang="en-US" sz="1400" dirty="0"/>
              <a:t>항</a:t>
            </a:r>
            <a:r>
              <a:rPr lang="en-US" altLang="ko-KR" sz="1400" dirty="0"/>
              <a:t>(</a:t>
            </a:r>
            <a:r>
              <a:rPr lang="ko-KR" altLang="en-US" sz="1400" dirty="0"/>
              <a:t>매수 및 </a:t>
            </a:r>
            <a:r>
              <a:rPr lang="ko-KR" altLang="en-US" sz="1400" dirty="0" err="1"/>
              <a:t>이해유도죄</a:t>
            </a:r>
            <a:r>
              <a:rPr lang="en-US" altLang="ko-KR" sz="1400" dirty="0"/>
              <a:t>)</a:t>
            </a:r>
            <a:r>
              <a:rPr lang="ko-KR" altLang="en-US" sz="1400" dirty="0"/>
              <a:t>의 죄를 범한 자로서 벌금형의 선고를 받고 그 형이 확정된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년을 경과하지 아니한 자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r>
              <a:rPr lang="ko-KR" altLang="en-US" sz="3200" dirty="0"/>
              <a:t>선거관련사항 </a:t>
            </a:r>
            <a:br>
              <a:rPr lang="en-US" altLang="ko-KR" sz="3200" dirty="0"/>
            </a:br>
            <a:r>
              <a:rPr lang="en-US" altLang="ko-KR" sz="3200" dirty="0"/>
              <a:t>: </a:t>
            </a:r>
            <a:r>
              <a:rPr lang="ko-KR" altLang="en-US" sz="3200" dirty="0"/>
              <a:t>공직선거법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400" dirty="0"/>
              <a:t>선거기간</a:t>
            </a:r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선거일 </a:t>
            </a:r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보궐선거</a:t>
            </a:r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567427"/>
              </p:ext>
            </p:extLst>
          </p:nvPr>
        </p:nvGraphicFramePr>
        <p:xfrm>
          <a:off x="827584" y="1916832"/>
          <a:ext cx="7572428" cy="783146"/>
        </p:xfrm>
        <a:graphic>
          <a:graphicData uri="http://schemas.openxmlformats.org/drawingml/2006/table">
            <a:tbl>
              <a:tblPr/>
              <a:tblGrid>
                <a:gridCol w="1734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8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선거기간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대통령 선거는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23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dirty="0">
                          <a:effectLst/>
                        </a:rPr>
                        <a:t>후보자등록마감일의 다음 날부터 선거일까지</a:t>
                      </a:r>
                      <a:r>
                        <a:rPr lang="en-US" altLang="ko-KR" sz="1400" dirty="0">
                          <a:effectLst/>
                        </a:rPr>
                        <a:t>)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국회의원 선거와 지반자치단체의 의회의원 및 장의 선거는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14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  (</a:t>
                      </a:r>
                      <a:r>
                        <a:rPr lang="ko-KR" altLang="en-US" sz="1400" dirty="0">
                          <a:effectLst/>
                        </a:rPr>
                        <a:t>후보자등록마감일 후 </a:t>
                      </a:r>
                      <a:r>
                        <a:rPr lang="en-US" altLang="ko-KR" sz="1400" dirty="0">
                          <a:effectLst/>
                        </a:rPr>
                        <a:t>6</a:t>
                      </a:r>
                      <a:r>
                        <a:rPr lang="ko-KR" altLang="en-US" sz="1400" dirty="0">
                          <a:effectLst/>
                        </a:rPr>
                        <a:t>일부터 선거일까지</a:t>
                      </a:r>
                      <a:r>
                        <a:rPr lang="en-US" altLang="ko-KR" sz="1400" dirty="0">
                          <a:effectLst/>
                        </a:rPr>
                        <a:t>)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026237"/>
              </p:ext>
            </p:extLst>
          </p:nvPr>
        </p:nvGraphicFramePr>
        <p:xfrm>
          <a:off x="750067" y="3212976"/>
          <a:ext cx="7643866" cy="1069278"/>
        </p:xfrm>
        <a:graphic>
          <a:graphicData uri="http://schemas.openxmlformats.org/drawingml/2006/table">
            <a:tbl>
              <a:tblPr/>
              <a:tblGrid>
                <a:gridCol w="1509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26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대통령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임기만료일전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70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 이후 첫 번째 수요일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06:00~18:00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6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국회의원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임기만료일전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50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 이후 첫 번째 수요일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06:00~18:00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93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지방자치단체장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지방의회의원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임기만료일전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 이후 첫 번째 수요일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06:00~18:00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455875" y="438128"/>
            <a:ext cx="8554805" cy="939784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정보경찰활동의 내용 </a:t>
            </a: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선거관련사항 </a:t>
            </a:r>
            <a:b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공직선거법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66720" y="4653136"/>
            <a:ext cx="80657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대통령 선거 </a:t>
            </a:r>
            <a:r>
              <a:rPr lang="en-US" altLang="ko-KR" sz="1200" dirty="0"/>
              <a:t>:  </a:t>
            </a:r>
            <a:r>
              <a:rPr lang="ko-KR" altLang="en-US" sz="1200" dirty="0"/>
              <a:t>대통령의 궐위로 인한 선거 또는 재선거는 그 선거의 실시사유가 확정된 때부터 </a:t>
            </a:r>
            <a:r>
              <a:rPr lang="en-US" altLang="ko-KR" sz="1200" dirty="0"/>
              <a:t>60</a:t>
            </a:r>
            <a:r>
              <a:rPr lang="ko-KR" altLang="en-US" sz="1200" dirty="0"/>
              <a:t>일 이내에 실시하되</a:t>
            </a:r>
            <a:r>
              <a:rPr lang="en-US" altLang="ko-KR" sz="1200" dirty="0"/>
              <a:t>, </a:t>
            </a:r>
          </a:p>
          <a:p>
            <a:r>
              <a:rPr lang="en-US" altLang="ko-KR" sz="1200" dirty="0"/>
              <a:t>                            </a:t>
            </a:r>
            <a:r>
              <a:rPr lang="ko-KR" altLang="en-US" sz="1200" dirty="0"/>
              <a:t>선거일은 늦어도 선거일 전 </a:t>
            </a:r>
            <a:r>
              <a:rPr lang="en-US" altLang="ko-KR" sz="1200" dirty="0"/>
              <a:t>50</a:t>
            </a:r>
            <a:r>
              <a:rPr lang="ko-KR" altLang="en-US" sz="1200" dirty="0"/>
              <a:t>일까지 대통령 또는 대통령권한대행자가 공고하여야 한다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pPr algn="l"/>
            <a:r>
              <a:rPr lang="en-US" altLang="ko-KR" sz="1200" dirty="0">
                <a:latin typeface="+mj-ea"/>
                <a:ea typeface="+mj-ea"/>
              </a:rPr>
              <a:t> -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지역구국회의원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지방의회의원 및 지방자치단체의 장의 보궐선거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재선거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지방의회의원의 증원선거 </a:t>
            </a:r>
            <a:r>
              <a:rPr lang="en-US" altLang="ko-KR" sz="1200" dirty="0">
                <a:latin typeface="+mj-ea"/>
                <a:ea typeface="+mj-ea"/>
              </a:rPr>
              <a:t>: </a:t>
            </a:r>
          </a:p>
          <a:p>
            <a:pPr algn="l"/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가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  <a:r>
              <a:rPr lang="ko-KR" altLang="en-US" sz="12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국회의원ㆍ지방의회의원의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2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보궐선거ㆍ재선거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및 지방의회의원의 증원선거는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4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첫 번째 수요일에 실시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</a:p>
          <a:p>
            <a:pPr algn="l"/>
            <a:r>
              <a:rPr lang="en-US" altLang="ko-KR" sz="1200" dirty="0">
                <a:solidFill>
                  <a:srgbClr val="444444"/>
                </a:solidFill>
                <a:latin typeface="+mj-ea"/>
                <a:ea typeface="+mj-ea"/>
              </a:rPr>
              <a:t>      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다만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, 3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일 이후 실시사유가 확정된 선거는 그 다음 연도의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4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첫 번째 수요일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에 실시한다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</a:p>
          <a:p>
            <a:pPr algn="l"/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나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지방자치단체의 장의 </a:t>
            </a:r>
            <a:r>
              <a:rPr lang="ko-KR" altLang="en-US" sz="12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보궐선거ㆍ재선거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중 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전년도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9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일부터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2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말일까지 실시사유가 확정된 선거는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4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</a:t>
            </a:r>
            <a:endParaRPr lang="en-US" altLang="ko-KR" sz="1200" b="0" i="0" dirty="0">
              <a:solidFill>
                <a:srgbClr val="FF0000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       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첫 번째 수요일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에 실시한다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</a:p>
          <a:p>
            <a:pPr algn="l"/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지방자치단체의 장의 </a:t>
            </a:r>
            <a:r>
              <a:rPr lang="ko-KR" altLang="en-US" sz="12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보궐선거ㆍ재선거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중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3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일부터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8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31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일까지 실시사유가 확정된 선거는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10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월 첫 번 </a:t>
            </a:r>
            <a:endParaRPr lang="en-US" altLang="ko-KR" sz="1200" b="0" i="0" dirty="0">
              <a:solidFill>
                <a:srgbClr val="FF0000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       </a:t>
            </a:r>
            <a:r>
              <a:rPr lang="ko-KR" altLang="en-US" sz="12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째 수요일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에 실시한다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예비후보자의 등록 및 선거운동</a:t>
            </a:r>
            <a:r>
              <a:rPr lang="en-US" altLang="ko-KR" sz="1600" dirty="0"/>
              <a:t>(</a:t>
            </a:r>
            <a:r>
              <a:rPr lang="ko-KR" altLang="en-US" sz="1600" dirty="0"/>
              <a:t>동법 제</a:t>
            </a:r>
            <a:r>
              <a:rPr lang="en-US" altLang="ko-KR" sz="1600" dirty="0"/>
              <a:t>60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endParaRPr lang="ko-KR" altLang="en-US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457310"/>
              </p:ext>
            </p:extLst>
          </p:nvPr>
        </p:nvGraphicFramePr>
        <p:xfrm>
          <a:off x="755576" y="1844825"/>
          <a:ext cx="7715304" cy="4575047"/>
        </p:xfrm>
        <a:graphic>
          <a:graphicData uri="http://schemas.openxmlformats.org/drawingml/2006/table">
            <a:tbl>
              <a:tblPr/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2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7181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예비후보자의  등록 및 선거운동</a:t>
                      </a:r>
                    </a:p>
                  </a:txBody>
                  <a:tcPr marL="10998" marR="10998" marT="10998" marB="109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예비후보자의 등록</a:t>
                      </a:r>
                    </a:p>
                  </a:txBody>
                  <a:tcPr marL="10998" marR="10998" marT="10998" marB="109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5740" marR="63500" indent="-1422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예비후보자가 되고자 하는 자는 다음에서 정하는 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날후에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실시사유가 확정된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보궐선거등에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있어서는 그 선거의 실시사유가 확정된 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부터 관할선거구선거관리위원회에 피선거권에 관한 증명서류를 첨부하여 예비후보자등록을 서면으로 신청하여야 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5740" marR="63500" indent="-1422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㉠ 대통령선거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선거일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㉡ 지역구국회의원선거 및 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도지사선거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선거일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㉢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지역구시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도의회의원선거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자치구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시의 지역구의회의원 및 장의 선거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선거기간개시일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㉣ 군의 지역구의회의원 및 장의 선거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선거기간개시일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</a:p>
                    <a:p>
                      <a:pPr marL="205740" marR="63500" indent="-1422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0998" marR="10998" marT="10998" marB="109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78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예비후보등록자의 선거운동</a:t>
                      </a:r>
                    </a:p>
                  </a:txBody>
                  <a:tcPr marL="10998" marR="10998" marT="10998" marB="109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예비후보자는 다음 각호의 어느 하나에 해당하는 방법으로 선거운동을 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선거사무소를 설치하거나 그 선거사무소에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간판ㆍ현판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또는 현수막을 설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치ㆍ게시하는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행위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자신의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성명ㆍ사진ㆍ전화번호ㆍ학력ㆍ경력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홍보에 필요한 사항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게재한 길이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센티미터 너비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센티미터 이내의 명함을 직접 주거나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지지를 호소하는 행위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선박ㆍ정기여객자동차ㆍ열차ㆍ전동차ㆍ항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공기의 안과 그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터미널ㆍ역ㆍ공항의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개찰구 안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병원ㆍ종교시설ㆍ극장의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옥내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대관 등으로 해당 시설이 본래의 용도 외의 용도로 이용되는 경우는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제외한다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에서 주거나 지지를 호소하는 행위는 그러하지 아니하다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0998" marR="10998" marT="10998" marB="109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제목 2"/>
          <p:cNvSpPr txBox="1">
            <a:spLocks/>
          </p:cNvSpPr>
          <p:nvPr/>
        </p:nvSpPr>
        <p:spPr>
          <a:xfrm>
            <a:off x="455875" y="438128"/>
            <a:ext cx="8554805" cy="939784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정보경찰활동의 내용 </a:t>
            </a: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선거관련사항 </a:t>
            </a:r>
            <a:b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공직선거법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/>
              <a:t>예비후보자의 등록 및 선거운동</a:t>
            </a:r>
            <a:r>
              <a:rPr lang="en-US" altLang="ko-KR" sz="1600" dirty="0"/>
              <a:t>(</a:t>
            </a:r>
            <a:r>
              <a:rPr lang="ko-KR" altLang="en-US" sz="1600" dirty="0"/>
              <a:t>동법 제</a:t>
            </a:r>
            <a:r>
              <a:rPr lang="en-US" altLang="ko-KR" sz="1600" dirty="0"/>
              <a:t>60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endParaRPr lang="ko-KR" altLang="en-US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95415"/>
              </p:ext>
            </p:extLst>
          </p:nvPr>
        </p:nvGraphicFramePr>
        <p:xfrm>
          <a:off x="785786" y="2071678"/>
          <a:ext cx="7715304" cy="1429330"/>
        </p:xfrm>
        <a:graphic>
          <a:graphicData uri="http://schemas.openxmlformats.org/drawingml/2006/table">
            <a:tbl>
              <a:tblPr/>
              <a:tblGrid>
                <a:gridCol w="1000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2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93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예비후보자의  등록 및 선거운동</a:t>
                      </a:r>
                    </a:p>
                  </a:txBody>
                  <a:tcPr marL="10998" marR="10998" marT="10998" marB="109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예비후보등록자의 선거운동</a:t>
                      </a:r>
                    </a:p>
                  </a:txBody>
                  <a:tcPr marL="10998" marR="10998" marT="10998" marB="109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선거구안에 있는 세대수의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분의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해당하는 수 이내에서 자신의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사진ㆍ성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명ㆍ전화번호ㆍ학력ㆍ경력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홍보에 필요한 사항을 게재한 인쇄물을 작성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하여 관할 선거관리위원회로부터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발송대상ㆍ매수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등을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확인받은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후 선거기간개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일까지 중앙선거관리위원회규칙이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정하는 바에 따라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우편발송하는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행위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b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선거운동을 위하여 어깨띠 또는 예비후보자임을 나타내는 표지물을 착용하는 행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</a:t>
                      </a:r>
                    </a:p>
                  </a:txBody>
                  <a:tcPr marL="10998" marR="10998" marT="10998" marB="109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제목 2"/>
          <p:cNvSpPr txBox="1">
            <a:spLocks/>
          </p:cNvSpPr>
          <p:nvPr/>
        </p:nvSpPr>
        <p:spPr>
          <a:xfrm>
            <a:off x="455875" y="438128"/>
            <a:ext cx="8554805" cy="939784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정보경찰활동의 내용 </a:t>
            </a: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선거관련사항 </a:t>
            </a:r>
            <a:b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공직선거법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선거운동</a:t>
            </a:r>
            <a:r>
              <a:rPr lang="en-US" altLang="ko-KR" sz="1600" dirty="0"/>
              <a:t>(</a:t>
            </a:r>
            <a:r>
              <a:rPr lang="ko-KR" altLang="en-US" sz="1600" dirty="0"/>
              <a:t>동법 제</a:t>
            </a:r>
            <a:r>
              <a:rPr lang="en-US" altLang="ko-KR" sz="1600" dirty="0"/>
              <a:t>58</a:t>
            </a:r>
            <a:r>
              <a:rPr lang="ko-KR" altLang="en-US" sz="1600" dirty="0"/>
              <a:t>조</a:t>
            </a:r>
            <a:r>
              <a:rPr lang="en-US" altLang="ko-KR" sz="1600" dirty="0"/>
              <a:t>,59</a:t>
            </a:r>
            <a:r>
              <a:rPr lang="ko-KR" altLang="en-US" sz="1600" dirty="0"/>
              <a:t>조</a:t>
            </a:r>
            <a:r>
              <a:rPr lang="en-US" altLang="ko-KR" sz="1600" dirty="0"/>
              <a:t>.60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endParaRPr lang="ko-KR" altLang="en-US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50726"/>
              </p:ext>
            </p:extLst>
          </p:nvPr>
        </p:nvGraphicFramePr>
        <p:xfrm>
          <a:off x="827584" y="1772816"/>
          <a:ext cx="8183096" cy="4845180"/>
        </p:xfrm>
        <a:graphic>
          <a:graphicData uri="http://schemas.openxmlformats.org/drawingml/2006/table">
            <a:tbl>
              <a:tblPr/>
              <a:tblGrid>
                <a:gridCol w="818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4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35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63500" indent="-1295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선거운동이란 당선되거나 되게 하거나 되지 못하게 하기 위한 행위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를 말한다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다음에 해당하는 행위는 선거운동으로 보지 아니한다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선거에 관한 단순한 의견개진 및 의사표시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입후보와 선거운동을 위한 준비행위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정당의 후보자 추천에 관한 단순 지지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반대의 의견개진 및 의사표시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윤고딕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윤고딕"/>
                        </a:rPr>
                        <a:t>4.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윤고딕"/>
                        </a:rPr>
                        <a:t>통상적인 정당활동 </a:t>
                      </a:r>
                      <a:endParaRPr lang="en-US" altLang="ko-KR" sz="1200" b="0" i="0" spc="50" dirty="0">
                        <a:solidFill>
                          <a:srgbClr val="000000"/>
                        </a:solidFill>
                        <a:latin typeface="윤고딕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윤고딕"/>
                          <a:ea typeface="+mn-ea"/>
                          <a:cs typeface="+mn-cs"/>
                        </a:rPr>
                        <a:t>5.  </a:t>
                      </a:r>
                      <a:r>
                        <a:rPr lang="ko-KR" altLang="en-US" sz="1200" dirty="0">
                          <a:effectLst/>
                          <a:latin typeface="윤고딕"/>
                        </a:rPr>
                        <a:t>설날</a:t>
                      </a:r>
                      <a:r>
                        <a:rPr lang="en-US" altLang="ko-KR" sz="1200" dirty="0">
                          <a:effectLst/>
                          <a:latin typeface="윤고딕"/>
                        </a:rPr>
                        <a:t>·</a:t>
                      </a:r>
                      <a:r>
                        <a:rPr lang="ko-KR" altLang="en-US" sz="1200" dirty="0">
                          <a:effectLst/>
                          <a:latin typeface="윤고딕"/>
                        </a:rPr>
                        <a:t>추석 등 명절 및 석가탄신일</a:t>
                      </a:r>
                      <a:r>
                        <a:rPr lang="en-US" altLang="ko-KR" sz="1200" dirty="0">
                          <a:effectLst/>
                          <a:latin typeface="윤고딕"/>
                        </a:rPr>
                        <a:t>·</a:t>
                      </a:r>
                      <a:r>
                        <a:rPr lang="ko-KR" altLang="en-US" sz="1200" dirty="0">
                          <a:effectLst/>
                          <a:latin typeface="윤고딕"/>
                        </a:rPr>
                        <a:t>기독탄신일 등에 하는 의례적인 인사말을 문자메시지로 전송하는 행위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윤고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898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선거운동기간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선거운동은 선거기간개시일부터 선거일 전일까지에 한하여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할 수 있다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다음의 어느 하나에 해당하는 경우에는 그러하지 아니하다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예비후보자 등이 선거운동을 하는 경우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dirty="0">
                          <a:effectLst/>
                        </a:rPr>
                        <a:t>문자메시지를 전송하는 방법으로 선거운동을 하는 경우</a:t>
                      </a:r>
                      <a:r>
                        <a:rPr lang="en-US" altLang="ko-KR" sz="1200" dirty="0">
                          <a:effectLst/>
                        </a:rPr>
                        <a:t>. </a:t>
                      </a:r>
                      <a:r>
                        <a:rPr lang="ko-KR" altLang="en-US" sz="1200" dirty="0">
                          <a:effectLst/>
                        </a:rPr>
                        <a:t>이 경우 자동 </a:t>
                      </a:r>
                      <a:r>
                        <a:rPr lang="ko-KR" altLang="en-US" sz="1200" dirty="0" err="1">
                          <a:effectLst/>
                        </a:rPr>
                        <a:t>동보통신의</a:t>
                      </a:r>
                      <a:r>
                        <a:rPr lang="ko-KR" altLang="en-US" sz="1200" dirty="0">
                          <a:effectLst/>
                        </a:rPr>
                        <a:t> 방법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동시 수신대상자가 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20</a:t>
                      </a:r>
                      <a:r>
                        <a:rPr lang="ko-KR" altLang="en-US" sz="1200" dirty="0">
                          <a:effectLst/>
                        </a:rPr>
                        <a:t>명을 초과하거나 그 대상자가 </a:t>
                      </a:r>
                      <a:r>
                        <a:rPr lang="en-US" altLang="ko-KR" sz="1200" dirty="0">
                          <a:effectLst/>
                        </a:rPr>
                        <a:t>20</a:t>
                      </a:r>
                      <a:r>
                        <a:rPr lang="ko-KR" altLang="en-US" sz="1200" dirty="0">
                          <a:effectLst/>
                        </a:rPr>
                        <a:t>명 이하인 경우에도 프로그램을 이용하여 수신자를 자동으로 선택하여 전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</a:t>
                      </a:r>
                      <a:r>
                        <a:rPr lang="ko-KR" altLang="en-US" sz="1200" dirty="0">
                          <a:effectLst/>
                        </a:rPr>
                        <a:t>송하는 방식을 말한다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으로 전송할 수 있는 자는 후보자와 예비후보자에 한하되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그 횟수는 </a:t>
                      </a:r>
                      <a:r>
                        <a:rPr lang="en-US" altLang="ko-KR" sz="1200" dirty="0">
                          <a:effectLst/>
                        </a:rPr>
                        <a:t>8</a:t>
                      </a:r>
                      <a:r>
                        <a:rPr lang="ko-KR" altLang="en-US" sz="1200" dirty="0">
                          <a:effectLst/>
                        </a:rPr>
                        <a:t>회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후보자의 경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</a:t>
                      </a:r>
                      <a:r>
                        <a:rPr lang="ko-KR" altLang="en-US" sz="1200" dirty="0">
                          <a:effectLst/>
                        </a:rPr>
                        <a:t>우 예비후보자로서 전송한 횟수를 포함한다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를 넘을 수 없으며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중앙선거관리위원회규칙에 따라 신고한 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개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</a:t>
                      </a:r>
                      <a:r>
                        <a:rPr lang="ko-KR" altLang="en-US" sz="1200" dirty="0">
                          <a:effectLst/>
                        </a:rPr>
                        <a:t>의 전화번호만을 사용하여야 한다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buAutoNum type="arabicPeriod" startAt="3"/>
                      </a:pPr>
                      <a:r>
                        <a:rPr lang="ko-KR" altLang="en-US" sz="1200" dirty="0">
                          <a:effectLst/>
                        </a:rPr>
                        <a:t>인터넷 홈페이지 또는 그 게시판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대화방 등에 글이나 동영상 등을 게시하거나 전자우편을 전송하는 방법으로 선거운동을 하는 경우</a:t>
                      </a:r>
                      <a:r>
                        <a:rPr lang="en-US" altLang="ko-KR" sz="1200" dirty="0">
                          <a:effectLst/>
                        </a:rPr>
                        <a:t>. </a:t>
                      </a:r>
                      <a:r>
                        <a:rPr lang="ko-KR" altLang="en-US" sz="1200" dirty="0">
                          <a:effectLst/>
                        </a:rPr>
                        <a:t>이 경우 전자우편 전송대행업체에 위탁하여 전자우편을 전송할 수 있는 사람은 후보자와 예비후보자에 한한다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선거일이 아닌 때에 전화를 이용하거나 말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확성장치를 사용하거나 옥외집회에서 다중을 대상으로 하는 경우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제외한다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선거운동을 하는 경우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후보자가 되려는 사람이 선거일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대통령선거의 경우 선거일 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일부터 해당 선거의 예비후보자</a:t>
                      </a:r>
                      <a:b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등록신청 전까지 자신의 명함을 직접 주는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제목 2"/>
          <p:cNvSpPr txBox="1">
            <a:spLocks/>
          </p:cNvSpPr>
          <p:nvPr/>
        </p:nvSpPr>
        <p:spPr>
          <a:xfrm>
            <a:off x="455875" y="438128"/>
            <a:ext cx="8554805" cy="939784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정보경찰활동의 내용 </a:t>
            </a:r>
            <a: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ko-KR" altLang="en-US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선거관련사항 </a:t>
            </a:r>
            <a:b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ko-KR" altLang="en-US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공직선거법</a:t>
            </a:r>
            <a:endParaRPr kumimoji="0" lang="ko-KR" altLang="en-US" sz="32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167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여론조사 결과의 공표금지</a:t>
            </a:r>
          </a:p>
          <a:p>
            <a:pPr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  누구든지 선거일 전 </a:t>
            </a:r>
            <a:r>
              <a:rPr lang="en-US" altLang="ko-KR" sz="1400" dirty="0"/>
              <a:t>6</a:t>
            </a:r>
            <a:r>
              <a:rPr lang="ko-KR" altLang="en-US" sz="1400" dirty="0"/>
              <a:t>일부터 선거일의 투표마감시각까지 선거에 관하여 정당에 대한 지지도나 당선인을 예상하게 하는 여론조사의 경위와 그 결과를 공표하거나 인용하여 보도할 수 없다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누구든지 선거일전 </a:t>
            </a:r>
            <a:r>
              <a:rPr lang="en-US" altLang="ko-KR" sz="1400" dirty="0"/>
              <a:t>60</a:t>
            </a:r>
            <a:r>
              <a:rPr lang="ko-KR" altLang="en-US" sz="1400" dirty="0"/>
              <a:t>일</a:t>
            </a:r>
            <a:r>
              <a:rPr lang="en-US" altLang="ko-KR" sz="1400" dirty="0"/>
              <a:t> </a:t>
            </a:r>
            <a:r>
              <a:rPr lang="ko-KR" altLang="en-US" sz="1400" dirty="0"/>
              <a:t>부터 선거일까지 선거에 관한 여론조사를 투표용지와 유사한 모형에 의한 방법을 사용하거나 후보자 또는 정당의 명의로 선거에 관한 여론조사를 할 수 없다</a:t>
            </a:r>
            <a:r>
              <a:rPr lang="en-US" altLang="ko-KR" sz="1400" dirty="0"/>
              <a:t>. </a:t>
            </a:r>
            <a:r>
              <a:rPr lang="ko-KR" altLang="en-US" sz="1400" dirty="0"/>
              <a:t>단</a:t>
            </a:r>
            <a:r>
              <a:rPr lang="en-US" altLang="ko-KR" sz="1400" dirty="0"/>
              <a:t>, </a:t>
            </a:r>
            <a:r>
              <a:rPr lang="ko-KR" altLang="en-US" sz="1400" dirty="0"/>
              <a:t>공직선거법 </a:t>
            </a:r>
            <a:r>
              <a:rPr lang="en-US" altLang="ko-KR" sz="1400" dirty="0"/>
              <a:t> </a:t>
            </a:r>
            <a:r>
              <a:rPr lang="ko-KR" altLang="en-US" sz="1400" dirty="0"/>
              <a:t>제</a:t>
            </a:r>
            <a:r>
              <a:rPr lang="en-US" altLang="ko-KR" sz="1400" dirty="0"/>
              <a:t>57</a:t>
            </a:r>
            <a:r>
              <a:rPr lang="ko-KR" altLang="en-US" sz="1400" dirty="0"/>
              <a:t>조의</a:t>
            </a:r>
            <a:r>
              <a:rPr lang="en-US" altLang="ko-KR" sz="1400" dirty="0"/>
              <a:t>2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(</a:t>
            </a:r>
            <a:r>
              <a:rPr lang="ko-KR" altLang="en-US" sz="1400" dirty="0"/>
              <a:t>당내경선의 실시</a:t>
            </a:r>
            <a:r>
              <a:rPr lang="en-US" altLang="ko-KR" sz="1400" dirty="0"/>
              <a:t>)</a:t>
            </a:r>
            <a:r>
              <a:rPr lang="ko-KR" altLang="en-US" sz="1400" dirty="0"/>
              <a:t>에 따른 여론조사는 그러하지 아니하다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en-US" altLang="ko-KR" sz="1400" dirty="0"/>
              <a:t> </a:t>
            </a:r>
            <a:r>
              <a:rPr lang="ko-KR" altLang="en-US" sz="1400" dirty="0"/>
              <a:t>당선무효</a:t>
            </a:r>
          </a:p>
          <a:p>
            <a:endParaRPr lang="ko-KR" altLang="en-US" sz="1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209473"/>
              </p:ext>
            </p:extLst>
          </p:nvPr>
        </p:nvGraphicFramePr>
        <p:xfrm>
          <a:off x="928662" y="3644891"/>
          <a:ext cx="7643866" cy="2909167"/>
        </p:xfrm>
        <a:graphic>
          <a:graphicData uri="http://schemas.openxmlformats.org/drawingml/2006/table">
            <a:tbl>
              <a:tblPr/>
              <a:tblGrid>
                <a:gridCol w="1814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9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4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당선무효 사유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내 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피선거권의 상실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6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선거비용의 초과지출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err="1">
                          <a:effectLst/>
                        </a:rPr>
                        <a:t>선거비용제한액의</a:t>
                      </a:r>
                      <a:r>
                        <a:rPr lang="ko-KR" altLang="en-US" sz="1400" dirty="0">
                          <a:effectLst/>
                        </a:rPr>
                        <a:t> </a:t>
                      </a:r>
                      <a:r>
                        <a:rPr lang="en-US" altLang="ko-KR" sz="1400" dirty="0">
                          <a:effectLst/>
                        </a:rPr>
                        <a:t>200</a:t>
                      </a:r>
                      <a:r>
                        <a:rPr lang="ko-KR" altLang="en-US" sz="1400" dirty="0">
                          <a:effectLst/>
                        </a:rPr>
                        <a:t>분의 </a:t>
                      </a:r>
                      <a:r>
                        <a:rPr lang="en-US" altLang="ko-KR" sz="1400" dirty="0">
                          <a:effectLst/>
                        </a:rPr>
                        <a:t>1</a:t>
                      </a:r>
                      <a:r>
                        <a:rPr lang="ko-KR" altLang="en-US" sz="1400" dirty="0">
                          <a:effectLst/>
                        </a:rPr>
                        <a:t>이상을 </a:t>
                      </a:r>
                      <a:r>
                        <a:rPr lang="ko-KR" altLang="en-US" sz="1400" dirty="0" err="1">
                          <a:effectLst/>
                        </a:rPr>
                        <a:t>초과지출한</a:t>
                      </a:r>
                      <a:r>
                        <a:rPr lang="ko-KR" altLang="en-US" sz="1400" dirty="0">
                          <a:effectLst/>
                        </a:rPr>
                        <a:t> 이유로 선거사무장</a:t>
                      </a:r>
                      <a:r>
                        <a:rPr lang="en-US" altLang="ko-KR" sz="1400" dirty="0">
                          <a:effectLst/>
                        </a:rPr>
                        <a:t>, </a:t>
                      </a:r>
                      <a:r>
                        <a:rPr lang="ko-KR" altLang="en-US" sz="1400" dirty="0">
                          <a:effectLst/>
                        </a:rPr>
                        <a:t>선거사무소의 회계책임자가 징역형 또는 </a:t>
                      </a:r>
                      <a:r>
                        <a:rPr lang="en-US" altLang="ko-KR" sz="1400" dirty="0">
                          <a:effectLst/>
                        </a:rPr>
                        <a:t>300</a:t>
                      </a:r>
                      <a:r>
                        <a:rPr lang="ko-KR" altLang="en-US" sz="1400" dirty="0">
                          <a:effectLst/>
                        </a:rPr>
                        <a:t>만원 이상의 벌금형의 선고를 받은 때에는 그 후보자의 당선은 무효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7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당선인의 선거범죄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당선인이 당해 선거에 있어 이 법에 규정된 죄를 범함으로 인해 징역 또는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100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만원 이상의 벌금형의 선고를 받은 때에는 그 당선은 무효로 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13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선거사무장 등의 선거범죄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선거사무장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선거사무소의 회계책임자 또는 후보자의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직계존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비속 및 배우자가 당해 선거에 있어 이 법에 규정된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기부행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 위를 한 죄를 범함으로 인해 징역형 또는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300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만원 이상의 벌금형의 선고를 받은 때에는 그 후보자의 당선은 무효로 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제목 2"/>
          <p:cNvSpPr txBox="1">
            <a:spLocks/>
          </p:cNvSpPr>
          <p:nvPr/>
        </p:nvSpPr>
        <p:spPr>
          <a:xfrm>
            <a:off x="455875" y="438128"/>
            <a:ext cx="8554805" cy="939784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정보경찰활동의 내용 </a:t>
            </a: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선거관련사항 </a:t>
            </a:r>
            <a:b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ko-KR" altLang="en-US" sz="3200" b="0" i="0" u="none" strike="noStrike" kern="1200" cap="none" spc="100" normalizeH="0" baseline="0" noProof="0" dirty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공직선거법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법률의 목적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적법한 집회 및 시위를 최대한 보장하고</a:t>
            </a:r>
            <a:r>
              <a:rPr lang="en-US" altLang="ko-KR" sz="1400" dirty="0"/>
              <a:t>, </a:t>
            </a:r>
            <a:r>
              <a:rPr lang="ko-KR" altLang="en-US" sz="1400" dirty="0"/>
              <a:t>위법한 시위로부터 국민을 보호함으로써 집회 및 시위의 권리보장과 공공의 안녕</a:t>
            </a:r>
            <a:r>
              <a:rPr lang="en-US" altLang="ko-KR" sz="1400" dirty="0"/>
              <a:t>․</a:t>
            </a:r>
            <a:r>
              <a:rPr lang="ko-KR" altLang="en-US" sz="1400" dirty="0"/>
              <a:t>질서를 적절히 조화되게 함을 목적으로 하고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/>
              <a:t>용어의 정의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12974"/>
              </p:ext>
            </p:extLst>
          </p:nvPr>
        </p:nvGraphicFramePr>
        <p:xfrm>
          <a:off x="859191" y="2852936"/>
          <a:ext cx="7858180" cy="3728534"/>
        </p:xfrm>
        <a:graphic>
          <a:graphicData uri="http://schemas.openxmlformats.org/drawingml/2006/table">
            <a:tbl>
              <a:tblPr/>
              <a:tblGrid>
                <a:gridCol w="1010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7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64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옥외집회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천장이 없거나 사방이 폐쇄되지 않은 장소에서의 집회를 말한다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53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여러 사람이 공동의 목적을 가지고 도로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광장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공원 등 일반인이 자유로이 통행할 수 있는 장소를 행진하거나 위력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威力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또는 기세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氣勢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보여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불특정한 여러 사람의 의견에 영향을 주거나 제압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制壓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가하는 행위를 말한다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59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주최자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자기 이름으로 자기 책임 아래 집회나 시위를 여는 사람이나 단체를 말한다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주최자는 </a:t>
                      </a:r>
                      <a:r>
                        <a:rPr kumimoji="0" lang="ko-KR" altLang="en-US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주관자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主管者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따로 두어 집회 또는 시위의 실행을 맡아 관리하도록 위임할 수 있다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경우 주관자는 그 위임의 범위 안에서 주최자로 본다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6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질서유지인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주최자가 자신을 보좌하여 집회 또는 시위의 질서를 유지하게 할 목적으로 임명한 자를 말한다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87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질서유지선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관할 경찰서장이나 </a:t>
                      </a:r>
                      <a:r>
                        <a:rPr kumimoji="0" lang="ko-KR" altLang="en-US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시ㆍ도경찰청장이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적법한 집회 및 시위를 보호하고 질서유지나 원활한 교통 소통을 위하여 집회 또는 시위의 장소나 행진 구간을 일정하게 구획하여 설정한 띠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방책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防柵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차선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車線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등의 경계 표지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標識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말한다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87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경찰관서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국가경찰관서를 말한다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537265"/>
                  </a:ext>
                </a:extLst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14354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옥외집회 및 시위의 신고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25563"/>
              </p:ext>
            </p:extLst>
          </p:nvPr>
        </p:nvGraphicFramePr>
        <p:xfrm>
          <a:off x="827584" y="2214555"/>
          <a:ext cx="8102134" cy="3893595"/>
        </p:xfrm>
        <a:graphic>
          <a:graphicData uri="http://schemas.openxmlformats.org/drawingml/2006/table">
            <a:tbl>
              <a:tblPr/>
              <a:tblGrid>
                <a:gridCol w="105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6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40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신고자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옥외집회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시위를 개최하고자 하는 자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7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신고기간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옥외집회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시위의 개최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720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시간 전부터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48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시간 전에</a:t>
                      </a:r>
                      <a:r>
                        <a:rPr lang="en-US" altLang="ko-KR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관할경찰서장에게 제출하여야 한다</a:t>
                      </a:r>
                      <a:r>
                        <a:rPr lang="en-US" altLang="ko-KR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옥외집회 또는 시위 장소가 두 곳 이상의 경찰서의 관할에 속하는 경우에는 관할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시ㆍ도경찰청장에게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제출하여야 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두 곳 이상의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관할에 속하는 경우에는 주최지를 관할하는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시ㆍ도경찰청장에게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제출하여야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endParaRPr lang="en-US" altLang="ko-KR" sz="12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-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관할 경찰서장 또는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시ㆍ도경찰청장</a:t>
                      </a:r>
                      <a:r>
                        <a:rPr lang="ko-KR" altLang="en-US" sz="1200" b="0" i="0" spc="50" baseline="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은</a:t>
                      </a:r>
                      <a:r>
                        <a:rPr lang="ko-KR" altLang="en-US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신고접수 하면 즉시 접수증을 내주어야 한다</a:t>
                      </a:r>
                      <a:r>
                        <a:rPr lang="en-US" altLang="ko-KR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18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철회신고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latinLnBrk="1"/>
                      <a:r>
                        <a:rPr lang="en-US" altLang="ko-KR" sz="1200" dirty="0"/>
                        <a:t>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①주최자는 신고한 옥외집회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시위를 하지 않게 된 경우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시간 전에 철회신고서를 관할경찰관서장에게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제출하여야한다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②철회신고서를 받은 관할경찰관서장은 시간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장소가 중복되는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 이상의 신고가 있고 목적이 서로 상반되거나 방해되면 뒤에 접수된 옥외집회 또는 시위에 대하여 금지통고를 한 경우에는 그 금지통고를 받은  주최자에게 철회되었다는 사실을 즉시 알려야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</a:p>
                    <a:p>
                      <a:pPr algn="just"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③제②항에 따라 통지를 받은 주최자는 그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금지통고된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집회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시위를최초에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신고한 대로 개최할 수 있다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시기를 놓친 경우 일시를 새로 정하여 집회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시위 시작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시간 전에 관할경찰관서장에게 신고하여 집회시위를 개최할 수 있다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14354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옥외집회 및 시위의 신고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407723"/>
              </p:ext>
            </p:extLst>
          </p:nvPr>
        </p:nvGraphicFramePr>
        <p:xfrm>
          <a:off x="827584" y="1988840"/>
          <a:ext cx="8102134" cy="3154672"/>
        </p:xfrm>
        <a:graphic>
          <a:graphicData uri="http://schemas.openxmlformats.org/drawingml/2006/table">
            <a:tbl>
              <a:tblPr/>
              <a:tblGrid>
                <a:gridCol w="105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6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938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신고서 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제출기관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1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의 경찰서관할에 속하는 경우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관할 경찰서장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2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이상의 경찰서관할에 속하는 경우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관할 시도경찰청장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2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이상의 시도경찰청장의 관할에 속하는 경우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주최지를 관할하는 시도경찰청장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2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신고내용 및 방법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목적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소요시간 포함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장소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주최자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단체인 경우에는 그 대표자를 포함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연락책임자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질서유지인의 주소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성명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직업과 연사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演士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의 주소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성명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직업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연제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演題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참가예정단체 및 참가예정인원과 시위방법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진로 및 약도를 포함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등을 기재한 문서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신고서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14354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신고를 요하지 않는 집회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31603"/>
              </p:ext>
            </p:extLst>
          </p:nvPr>
        </p:nvGraphicFramePr>
        <p:xfrm>
          <a:off x="785786" y="2214554"/>
          <a:ext cx="7858180" cy="3714776"/>
        </p:xfrm>
        <a:graphic>
          <a:graphicData uri="http://schemas.openxmlformats.org/drawingml/2006/table">
            <a:tbl>
              <a:tblPr/>
              <a:tblGrid>
                <a:gridCol w="7858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76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옥내집회</a:t>
                      </a:r>
                    </a:p>
                    <a:p>
                      <a:pPr marL="185420" marR="63500" indent="-1219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학문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예술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체육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의식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친목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오락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관혼상제 및 국경행사에 관한 집회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집회및시위에관한법률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13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※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대학구내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종교시설 구내 등 소위 ‘성역’에서의 집회도 옥외집회에 해당된다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 현실적으로 시설 당국의 자치권을 인정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시설주에게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일임하고 있는 실정이며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시설이용권이 없는 외부인이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동시설에서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집회를 개최하는 경우에는 집회신고를 하도록 해야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2250" marR="63500" indent="-1587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※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공공용물로서 건설된 지하철역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대합실 등은 그 시설이 일반인에게 개방된 시간에는 옥외집회에 해당한다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※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옥내집회는 원칙적으로 신고대상이 아니지만 집회 후 행진을 할 경우에는 신고대상이다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28997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접수증의 즉시 교부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신고서를 접수한 때에는 관할 경찰서장 또는 시도경찰청장은 접수일시를 기재한 접수증을 즉시 신고자에게 교부하여야 한다</a:t>
            </a:r>
            <a:r>
              <a:rPr lang="en-US" altLang="ko-KR" sz="1400" dirty="0"/>
              <a:t>. </a:t>
            </a:r>
            <a:r>
              <a:rPr lang="ko-KR" altLang="en-US" sz="1400" dirty="0"/>
              <a:t>신고서류에 미비점이 있다 하더라도 일단 접수하고 즉시 접수증을 교부하여야 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신고서의 보완통고 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동법 제</a:t>
            </a:r>
            <a:r>
              <a:rPr lang="en-US" altLang="ko-KR" sz="1400" dirty="0">
                <a:solidFill>
                  <a:srgbClr val="FF0000"/>
                </a:solidFill>
              </a:rPr>
              <a:t>7</a:t>
            </a:r>
            <a:r>
              <a:rPr lang="ko-KR" altLang="en-US" sz="1400" dirty="0">
                <a:solidFill>
                  <a:srgbClr val="FF0000"/>
                </a:solidFill>
              </a:rPr>
              <a:t>조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항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  관할 경찰서장</a:t>
            </a:r>
            <a:r>
              <a:rPr lang="en-US" altLang="ko-KR" sz="1400" dirty="0"/>
              <a:t>․</a:t>
            </a:r>
            <a:r>
              <a:rPr lang="ko-KR" altLang="en-US" sz="1400" dirty="0"/>
              <a:t>시도경찰청장은 신고서의 기재사항 등에 미비점이 있는 경우 접수증을 교부한 때로부터 </a:t>
            </a:r>
            <a:r>
              <a:rPr lang="en-US" altLang="ko-KR" sz="1400" dirty="0"/>
              <a:t>12</a:t>
            </a:r>
            <a:r>
              <a:rPr lang="ko-KR" altLang="en-US" sz="1400" dirty="0"/>
              <a:t>시간 이내에 주최자에게 </a:t>
            </a:r>
            <a:r>
              <a:rPr lang="en-US" altLang="ko-KR" sz="1400" dirty="0"/>
              <a:t>24</a:t>
            </a:r>
            <a:r>
              <a:rPr lang="ko-KR" altLang="en-US" sz="1400" dirty="0"/>
              <a:t>시간을 기한으로 기재사항의 보완을 통고할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보완통고는 서면으로 하되 주최자 또는 연락책임자에게 송달한다</a:t>
            </a:r>
            <a:r>
              <a:rPr lang="en-US" altLang="ko-KR" sz="1400" dirty="0"/>
              <a:t>.</a:t>
            </a:r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3328997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집회 및 시위의 금지</a:t>
            </a:r>
            <a:r>
              <a:rPr lang="en-US" altLang="ko-KR" sz="1800" dirty="0"/>
              <a:t>․</a:t>
            </a:r>
            <a:r>
              <a:rPr lang="ko-KR" altLang="en-US" sz="1800" dirty="0"/>
              <a:t>제한사유</a:t>
            </a:r>
          </a:p>
          <a:p>
            <a:pPr>
              <a:buNone/>
            </a:pPr>
            <a:endParaRPr lang="en-US" altLang="ko-KR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79303"/>
              </p:ext>
            </p:extLst>
          </p:nvPr>
        </p:nvGraphicFramePr>
        <p:xfrm>
          <a:off x="467544" y="1844824"/>
          <a:ext cx="7992888" cy="4848464"/>
        </p:xfrm>
        <a:graphic>
          <a:graphicData uri="http://schemas.openxmlformats.org/drawingml/2006/table">
            <a:tbl>
              <a:tblPr/>
              <a:tblGrid>
                <a:gridCol w="799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66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절대적으로 금지되는 집회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7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헌법재판소의 결정에 따라 해산된 정당의 목적을 달성하기 위한 집회 또는 시위</a:t>
                      </a:r>
                      <a:endParaRPr kumimoji="0" lang="en-US" altLang="ko-KR" sz="11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집단적인 폭행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협박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손괴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損壞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 등으로 공공의 안녕 질서에 직접적인 위협을 끼칠 것이 명백한 집회 또는 시위</a:t>
                      </a:r>
                      <a:endParaRPr kumimoji="0" lang="en-US" altLang="ko-KR" sz="11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누구든지 다음 각 호의 어느 하나에 해당하는 청사 또는 저택의 경계 지점으로부터 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미터 이내의 장소에서는 옥외집회 또는 시위를 하여서는 아니 된다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kumimoji="0" lang="en-US" altLang="ko-KR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국회의사당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다음 각 목의 어느 하나에 해당하는 경우로서 국회의 기능이나 안녕을 침해할 우려가 없다고 인정되는 때에는 그러하지 아니하다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국회의 활동을 방해할 우려가 없는 경우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나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대규모 집회 또는 시위로 확산될 우려가 없는 경우</a:t>
                      </a:r>
                    </a:p>
                    <a:p>
                      <a:endParaRPr kumimoji="0" lang="en-US" altLang="ko-KR" sz="1100" b="0" i="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각급 법원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헌법재판소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다음 각 목의 어느 하나에 해당하는 경우로서 각급 법원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헌법재판소의 기능이나 안녕을 침해할 우려가 없다고 인정되는 때에는 그러하지 아니하다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법관이나 재판관의 직무상 독립이나 구체적 사건의 재판에 영향을 미칠 우려가 없는 경우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대규모 집회 또는 시위로 확산될 우려가 없는 경우</a:t>
                      </a:r>
                    </a:p>
                    <a:p>
                      <a:endParaRPr kumimoji="0" lang="en-US" altLang="ko-KR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대통령 관저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官邸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국회의장 공관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대법원장 공관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헌법재판소장 공관</a:t>
                      </a:r>
                    </a:p>
                    <a:p>
                      <a:endParaRPr kumimoji="0" lang="en-US" altLang="ko-KR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국무총리 공관</a:t>
                      </a:r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다음 각 목의 어느 하나에 해당하는 경우로서 국무총리 공관의 기능이나 안녕을 침해할 우려가 없다고 인정되는 때에는 그러하지 아니하다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국무총리를 대상으로 하지 아니하는 경우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대규모 집회 또는 시위로 확산될 우려가 없는 경우</a:t>
                      </a:r>
                    </a:p>
                    <a:p>
                      <a:endParaRPr kumimoji="0" lang="en-US" altLang="ko-KR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</a:t>
                      </a:r>
                      <a:r>
                        <a:rPr kumimoji="0" lang="ko-KR" altLang="en-US" sz="11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국내 주재 외국의 외교기관이나 외교사절의 숙소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다음 각 목의 어느 하나에 해당하는 경우로서 외교기관 또는 외교사절 숙소의 기능이나 안녕을 침해할 우려가 없다고 인정되는 때에는 그러하지 아니하다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해당 외교기관 또는 외교사절의 숙소를 대상으로 하지 아니하는 경우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대규모 집회 또는 시위로 확산될 우려가 없는 경우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외교기관의 업무가 없는 휴일에 개최하는 경우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3328997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집회 및 시위의 금지</a:t>
            </a:r>
            <a:r>
              <a:rPr lang="en-US" altLang="ko-KR" sz="1800" dirty="0"/>
              <a:t>․</a:t>
            </a:r>
            <a:r>
              <a:rPr lang="ko-KR" altLang="en-US" sz="1800" dirty="0"/>
              <a:t>제한사유</a:t>
            </a:r>
          </a:p>
          <a:p>
            <a:pPr>
              <a:buNone/>
            </a:pPr>
            <a:endParaRPr lang="en-US" altLang="ko-KR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375513"/>
              </p:ext>
            </p:extLst>
          </p:nvPr>
        </p:nvGraphicFramePr>
        <p:xfrm>
          <a:off x="467544" y="2204864"/>
          <a:ext cx="7920880" cy="3997678"/>
        </p:xfrm>
        <a:graphic>
          <a:graphicData uri="http://schemas.openxmlformats.org/drawingml/2006/table">
            <a:tbl>
              <a:tblPr/>
              <a:tblGrid>
                <a:gridCol w="792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9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상대적으로 금지되는 집회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776">
                <a:tc>
                  <a:txBody>
                    <a:bodyPr/>
                    <a:lstStyle/>
                    <a:p>
                      <a:pPr marL="240030" marR="63500" indent="-1765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1.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경찰관서장의 신고서 보완통고에도 불구하고 보완하지 않는 경우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-윤고딕110,한컴돋움"/>
                      </a:endParaRPr>
                    </a:p>
                    <a:p>
                      <a:pPr marL="240030" marR="63500" indent="-1765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45110" marR="63500" indent="-1816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2.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집회 또는 시위의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시간과 장소가 중복되는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이상의 신고가 있는 경우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목적으로 보아 서로 상반되거나 방해가 된다고 인정되면 각 옥외집회 또는 시위 간에 시간을 나누거나 장소를 분할하여 개최하도록 한 권유가 받아들여지지 아니한 경우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뒤에 접수된 집회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시위</a:t>
                      </a:r>
                      <a:endParaRPr kumimoji="0" lang="en-US" altLang="ko-KR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45110" marR="63500" indent="-1816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200" b="0" i="0" kern="1200" spc="5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45110" marR="63500" indent="-1816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kern="1200" spc="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ko-KR" altLang="en-US" sz="1200" b="0" i="0" kern="1200" spc="5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다음에 해당하는 경우로서 그 거주자나 관리자가 시설이나 장소의 보호를 요청한 때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</a:t>
                      </a:r>
                    </a:p>
                    <a:p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 1)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신고장소가 다른 사람의 주거지역이나 이와 유사한 장소로서 집회나 시위로 재산 또는 시설에 심각한 피해가 발생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하거나 사생활의 평온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平穩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뚜렷하게 해칠 우려가 있는 경우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2)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신고장소가 </a:t>
                      </a:r>
                      <a:r>
                        <a:rPr kumimoji="0" lang="ko-KR" altLang="en-US" sz="1200" b="0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200" b="0" i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초ㆍ중등교육법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 제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따른 학교의 주변 지역으로서 집회 또는 시위로 학습권을 뚜렷이 침해할 </a:t>
                      </a:r>
                      <a:endParaRPr kumimoji="0" lang="en-US" altLang="ko-KR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우려가 있는 경우</a:t>
                      </a: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3)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신고장소가 「군사기지 및 군사시설 보호법」 제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호에 따른 군사시설의 주변 지역으로서 집회 또는 시위로 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시설이나 군 작전의 수행에 심각한 피해가 발생할 우려가 있는 경우</a:t>
                      </a:r>
                      <a:endParaRPr kumimoji="0" lang="en-US" altLang="ko-KR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2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en-US" altLang="ko-KR" sz="12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4.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대통령령으로 정하는 주요 도시의 </a:t>
                      </a:r>
                      <a:r>
                        <a:rPr kumimoji="0" lang="ko-KR" altLang="en-US" sz="1200" b="0" i="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주요 도로에서의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집회 또는 시위에 대하여 교통 소통을 위하여 필요하다고 인정 </a:t>
                      </a:r>
                      <a:endParaRPr kumimoji="0" lang="en-US" altLang="ko-KR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될 경우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주최자가 질서유지인을 두고 도로를 행진하는 경우에는 금지를 할 수 없으나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해당 도로와 주변 도로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교통 소통에 장애를 발생시켜 심각한 교통 불편을 줄 우려가 있으면 금지를 할 수 있음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0111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lnSpcReduction="10000"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집회 및 시위의 금지 또는 제한 통고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ko-KR" altLang="en-US" sz="1800" dirty="0"/>
          </a:p>
          <a:p>
            <a:pPr algn="just">
              <a:buNone/>
            </a:pPr>
            <a:r>
              <a:rPr lang="ko-KR" altLang="en-US" sz="1400" dirty="0"/>
              <a:t>     ① 신고서를 접수한 관할경찰관서장은 신고된 옥외집회 또는 시위가 다음 각 호의 어느 하나에 해당하는 때에는 신고서를 접수한 때부터 </a:t>
            </a:r>
            <a:r>
              <a:rPr lang="en-US" altLang="ko-KR" sz="1400" dirty="0"/>
              <a:t>48</a:t>
            </a:r>
            <a:r>
              <a:rPr lang="ko-KR" altLang="en-US" sz="1400" dirty="0"/>
              <a:t>시간 이내에 집회 또는 시위를 금지할 것을 주최자에게 통고할 수 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다만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집회 또는 시위가 집단적인 폭행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협박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손괴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방화 등으로 공공의 안녕 질서에 직접적인 위험을 초래한 경우에는 남은 기간의 해당 집회 또는 시위에 대하여 신고서를 접수한 때부터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시간이 지난 경우에도 금지 통고를 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algn="just">
              <a:buNone/>
            </a:pPr>
            <a:r>
              <a:rPr lang="en-US" altLang="ko-KR" sz="1400" dirty="0"/>
              <a:t>           1.</a:t>
            </a:r>
            <a:r>
              <a:rPr lang="ko-KR" altLang="en-US" sz="1400" dirty="0"/>
              <a:t> 제</a:t>
            </a:r>
            <a:r>
              <a:rPr lang="en-US" altLang="ko-KR" sz="1400" dirty="0"/>
              <a:t>5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(</a:t>
            </a:r>
            <a:r>
              <a:rPr lang="ko-KR" altLang="en-US" sz="1400" dirty="0"/>
              <a:t>헌법재판소의 결정에 따라 해산된 정당의 목적을 달성하기 위한 집회 또는 시위</a:t>
            </a:r>
            <a:r>
              <a:rPr lang="en-US" altLang="ko-KR" sz="1400" dirty="0"/>
              <a:t>),</a:t>
            </a:r>
            <a:r>
              <a:rPr lang="ko-KR" altLang="en-US" sz="1400" dirty="0"/>
              <a:t> 제</a:t>
            </a: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              10</a:t>
            </a:r>
            <a:r>
              <a:rPr lang="ko-KR" altLang="en-US" sz="1400" dirty="0"/>
              <a:t>조 본문</a:t>
            </a:r>
            <a:r>
              <a:rPr lang="en-US" altLang="ko-KR" sz="1400" dirty="0"/>
              <a:t>(</a:t>
            </a:r>
            <a:r>
              <a:rPr lang="ko-KR" altLang="en-US" sz="1400" dirty="0"/>
              <a:t>야간 옥외 집회시위</a:t>
            </a:r>
            <a:r>
              <a:rPr lang="en-US" altLang="ko-KR" sz="1400" dirty="0"/>
              <a:t>) </a:t>
            </a:r>
            <a:r>
              <a:rPr lang="ko-KR" altLang="en-US" sz="1400" dirty="0"/>
              <a:t> 또는 제</a:t>
            </a:r>
            <a:r>
              <a:rPr lang="en-US" altLang="ko-KR" sz="1400" dirty="0"/>
              <a:t>11</a:t>
            </a:r>
            <a:r>
              <a:rPr lang="ko-KR" altLang="en-US" sz="1400" dirty="0"/>
              <a:t>조</a:t>
            </a:r>
            <a:r>
              <a:rPr lang="en-US" altLang="ko-KR" sz="1400" dirty="0"/>
              <a:t>(100 </a:t>
            </a:r>
            <a:r>
              <a:rPr lang="ko-KR" altLang="en-US" sz="1400" dirty="0"/>
              <a:t>미터 이내의 장소에서는 옥외집회 또는 시위 </a:t>
            </a: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             </a:t>
            </a:r>
            <a:r>
              <a:rPr lang="ko-KR" altLang="en-US" sz="1400" dirty="0"/>
              <a:t>금지 장소</a:t>
            </a:r>
            <a:r>
              <a:rPr lang="en-US" altLang="ko-KR" sz="1400" dirty="0"/>
              <a:t>)</a:t>
            </a:r>
            <a:r>
              <a:rPr lang="ko-KR" altLang="en-US" sz="1400" dirty="0"/>
              <a:t>에 위반된다고 인정될 때</a:t>
            </a:r>
          </a:p>
          <a:p>
            <a:pPr algn="just">
              <a:buNone/>
            </a:pPr>
            <a:r>
              <a:rPr lang="en-US" altLang="ko-KR" sz="1400" dirty="0"/>
              <a:t>           2.</a:t>
            </a:r>
            <a:r>
              <a:rPr lang="ko-KR" altLang="en-US" sz="1400" dirty="0"/>
              <a:t> 제</a:t>
            </a:r>
            <a:r>
              <a:rPr lang="en-US" altLang="ko-KR" sz="1400" dirty="0"/>
              <a:t>7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(</a:t>
            </a:r>
            <a:r>
              <a:rPr lang="ko-KR" altLang="en-US" sz="1400" dirty="0"/>
              <a:t>신고서 등의 보완</a:t>
            </a:r>
            <a:r>
              <a:rPr lang="en-US" altLang="ko-KR" sz="1400" dirty="0"/>
              <a:t>)</a:t>
            </a:r>
            <a:r>
              <a:rPr lang="ko-KR" altLang="en-US" sz="1400" dirty="0"/>
              <a:t>에 따른 신고서 기재 사항을 보완하지 아니한 때</a:t>
            </a:r>
          </a:p>
          <a:p>
            <a:pPr algn="just">
              <a:buNone/>
            </a:pPr>
            <a:r>
              <a:rPr lang="en-US" altLang="ko-KR" sz="1400" dirty="0"/>
              <a:t>           3.</a:t>
            </a:r>
            <a:r>
              <a:rPr lang="ko-KR" altLang="en-US" sz="1400" dirty="0"/>
              <a:t> 제</a:t>
            </a:r>
            <a:r>
              <a:rPr lang="en-US" altLang="ko-KR" sz="1400" dirty="0"/>
              <a:t>12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교통소통을 위한 제한</a:t>
            </a:r>
            <a:r>
              <a:rPr lang="en-US" altLang="ko-KR" sz="1400" dirty="0"/>
              <a:t>)</a:t>
            </a:r>
            <a:r>
              <a:rPr lang="ko-KR" altLang="en-US" sz="1400" dirty="0"/>
              <a:t>에 따라 금지할 집회 또는 시위라고 인정될 때</a:t>
            </a:r>
            <a:endParaRPr lang="en-US" altLang="ko-KR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r>
              <a:rPr lang="ko-KR" altLang="en-US" sz="1400" dirty="0"/>
              <a:t>     ② 관할경찰관서장은 집회 또는 시위의 시간과 장소가 중복되는 </a:t>
            </a:r>
            <a:r>
              <a:rPr lang="en-US" altLang="ko-KR" sz="1400" dirty="0"/>
              <a:t>2</a:t>
            </a:r>
            <a:r>
              <a:rPr lang="ko-KR" altLang="en-US" sz="1400" dirty="0"/>
              <a:t>개 이상의 신고가 있는 경우 그 목적으로 보아 서로 상반되거나 방해가 된다고 인정되면 각 옥외집회 또는 시위 간에 </a:t>
            </a:r>
            <a:r>
              <a:rPr lang="ko-KR" altLang="en-US" sz="1400" dirty="0">
                <a:solidFill>
                  <a:srgbClr val="FF0000"/>
                </a:solidFill>
              </a:rPr>
              <a:t>시간을 나누거나 장소를 분할하여 개최하도록 권유</a:t>
            </a:r>
            <a:r>
              <a:rPr lang="ko-KR" altLang="en-US" sz="1400" dirty="0"/>
              <a:t>하는 등 각 옥외집회 또는 시위가 서로 방해되지 아니하고 평화적으로 개최</a:t>
            </a:r>
            <a:r>
              <a:rPr lang="en-US" altLang="ko-KR" sz="1400" dirty="0"/>
              <a:t>·</a:t>
            </a:r>
            <a:r>
              <a:rPr lang="ko-KR" altLang="en-US" sz="1400" dirty="0"/>
              <a:t>진행될 수 있도록 노력하여야 한다</a:t>
            </a:r>
            <a:r>
              <a:rPr lang="en-US" altLang="ko-KR" sz="1400" dirty="0"/>
              <a:t>.  </a:t>
            </a:r>
          </a:p>
          <a:p>
            <a:pPr algn="just">
              <a:buNone/>
            </a:pPr>
            <a:r>
              <a:rPr lang="en-US" altLang="ko-KR" sz="1400" dirty="0"/>
              <a:t>     </a:t>
            </a:r>
          </a:p>
          <a:p>
            <a:pPr algn="just">
              <a:buNone/>
            </a:pPr>
            <a:r>
              <a:rPr lang="en-US" altLang="ko-KR" sz="1400" dirty="0"/>
              <a:t>     ③ </a:t>
            </a:r>
            <a:r>
              <a:rPr lang="ko-KR" altLang="en-US" sz="1400" dirty="0"/>
              <a:t>관할경찰관서장은 제</a:t>
            </a:r>
            <a:r>
              <a:rPr lang="en-US" altLang="ko-KR" sz="1400" dirty="0"/>
              <a:t>2</a:t>
            </a:r>
            <a:r>
              <a:rPr lang="ko-KR" altLang="en-US" sz="1400" dirty="0"/>
              <a:t>항에 따른 권유가 받아들여지지 아니하면 </a:t>
            </a:r>
            <a:r>
              <a:rPr lang="ko-KR" altLang="en-US" sz="1400" dirty="0">
                <a:solidFill>
                  <a:srgbClr val="FF0000"/>
                </a:solidFill>
              </a:rPr>
              <a:t>뒤에 접수된 옥외집회 또는 시위에 대하여 제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항에 준하여 그 집회 또는 시위의 금지</a:t>
            </a:r>
            <a:r>
              <a:rPr lang="ko-KR" altLang="en-US" sz="1400" dirty="0"/>
              <a:t>를 통고할 수 있다</a:t>
            </a:r>
            <a:r>
              <a:rPr lang="en-US" altLang="ko-KR" sz="1400" dirty="0"/>
              <a:t>.  </a:t>
            </a:r>
          </a:p>
          <a:p>
            <a:pPr algn="just">
              <a:buNone/>
            </a:pPr>
            <a:endParaRPr lang="ko-KR" altLang="en-US" sz="1800" dirty="0"/>
          </a:p>
          <a:p>
            <a:pPr>
              <a:buNone/>
            </a:pPr>
            <a:endParaRPr lang="en-US" altLang="ko-KR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집회 및 시위의 금지 또는 제한 통고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altLang="ko-KR" sz="1200" dirty="0"/>
          </a:p>
          <a:p>
            <a:pPr algn="just">
              <a:buNone/>
            </a:pPr>
            <a:r>
              <a:rPr lang="en-US" altLang="ko-KR" sz="1400" dirty="0"/>
              <a:t>     ④ 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항에 따라 뒤에 접수된 옥외집회 또는 시위가 금지 통고된 경우 </a:t>
            </a:r>
            <a:r>
              <a:rPr lang="ko-KR" altLang="en-US" sz="1400" dirty="0">
                <a:solidFill>
                  <a:srgbClr val="FF0000"/>
                </a:solidFill>
              </a:rPr>
              <a:t>먼저 신고를 접수하여 옥외집회 또는 시위를 개최할 수 있는 자는 집회 시작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시간 전에 관할경찰관서장에게 집회 개최 사실을 통지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  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    ⑤ </a:t>
            </a:r>
            <a:r>
              <a:rPr lang="ko-KR" altLang="en-US" sz="1400" dirty="0"/>
              <a:t>다음 각 호의 어느 하나에 해당하는 경우로서 </a:t>
            </a:r>
            <a:r>
              <a:rPr lang="ko-KR" altLang="en-US" sz="1400" dirty="0">
                <a:solidFill>
                  <a:srgbClr val="FF0000"/>
                </a:solidFill>
              </a:rPr>
              <a:t>그 거주자나 관리자가 시설이나 장소의 보호를 요청하는 경우</a:t>
            </a:r>
            <a:r>
              <a:rPr lang="ko-KR" altLang="en-US" sz="1400" dirty="0"/>
              <a:t>에는 집회나 시위의 금지 또는 제한을 통고할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이 경우 집회나 시위의 금지 통고에 대하여는 제</a:t>
            </a:r>
            <a:r>
              <a:rPr lang="en-US" altLang="ko-KR" sz="1400" dirty="0"/>
              <a:t>1</a:t>
            </a:r>
            <a:r>
              <a:rPr lang="ko-KR" altLang="en-US" sz="1400" dirty="0"/>
              <a:t>항을 준용한다</a:t>
            </a:r>
            <a:r>
              <a:rPr lang="en-US" altLang="ko-KR" sz="1400" dirty="0"/>
              <a:t>.  </a:t>
            </a:r>
          </a:p>
          <a:p>
            <a:pPr algn="just">
              <a:buNone/>
            </a:pPr>
            <a:r>
              <a:rPr lang="en-US" altLang="ko-KR" sz="1400" dirty="0"/>
              <a:t>           1.</a:t>
            </a:r>
            <a:r>
              <a:rPr lang="ko-KR" altLang="en-US" sz="1400" dirty="0"/>
              <a:t> 제</a:t>
            </a:r>
            <a:r>
              <a:rPr lang="en-US" altLang="ko-KR" sz="1400" dirty="0"/>
              <a:t>6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항의 신고서에 적힌 장소</a:t>
            </a:r>
            <a:r>
              <a:rPr lang="en-US" altLang="ko-KR" sz="1400" dirty="0"/>
              <a:t>(</a:t>
            </a:r>
            <a:r>
              <a:rPr lang="ko-KR" altLang="en-US" sz="1400" dirty="0"/>
              <a:t>이하 이 항에서 </a:t>
            </a:r>
            <a:r>
              <a:rPr lang="en-US" altLang="ko-KR" sz="1400" dirty="0"/>
              <a:t>"</a:t>
            </a:r>
            <a:r>
              <a:rPr lang="ko-KR" altLang="en-US" sz="1400" dirty="0"/>
              <a:t>신고장소</a:t>
            </a:r>
            <a:r>
              <a:rPr lang="en-US" altLang="ko-KR" sz="1400" dirty="0"/>
              <a:t>"</a:t>
            </a:r>
            <a:r>
              <a:rPr lang="ko-KR" altLang="en-US" sz="1400" dirty="0"/>
              <a:t>라 한다</a:t>
            </a:r>
            <a:r>
              <a:rPr lang="en-US" altLang="ko-KR" sz="1400" dirty="0"/>
              <a:t>)</a:t>
            </a:r>
            <a:r>
              <a:rPr lang="ko-KR" altLang="en-US" sz="1400" dirty="0"/>
              <a:t>가 다른 사람의 주거지역이나 이와 유사한 장소로서 집회나 시위로 재산 또는 시설에 심각한 피해가 발생하거나 사생활의 평온</a:t>
            </a:r>
            <a:r>
              <a:rPr lang="en-US" altLang="ko-KR" sz="1400" dirty="0"/>
              <a:t>(</a:t>
            </a:r>
            <a:r>
              <a:rPr lang="ko-KR" altLang="en-US" sz="1400" dirty="0"/>
              <a:t>平穩</a:t>
            </a:r>
            <a:r>
              <a:rPr lang="en-US" altLang="ko-KR" sz="1400" dirty="0"/>
              <a:t>)</a:t>
            </a:r>
            <a:r>
              <a:rPr lang="ko-KR" altLang="en-US" sz="1400" dirty="0"/>
              <a:t>을 뚜렷하게 해칠 우려가 있는 경우</a:t>
            </a:r>
          </a:p>
          <a:p>
            <a:pPr algn="just">
              <a:buNone/>
            </a:pPr>
            <a:r>
              <a:rPr lang="en-US" altLang="ko-KR" sz="1400" dirty="0"/>
              <a:t>          2. </a:t>
            </a:r>
            <a:r>
              <a:rPr lang="ko-KR" altLang="en-US" sz="1400" dirty="0"/>
              <a:t>신고장소가 「초</a:t>
            </a:r>
            <a:r>
              <a:rPr lang="en-US" altLang="ko-KR" sz="1400" dirty="0"/>
              <a:t>·</a:t>
            </a:r>
            <a:r>
              <a:rPr lang="ko-KR" altLang="en-US" sz="1400" dirty="0"/>
              <a:t>중등교육법」 제</a:t>
            </a:r>
            <a:r>
              <a:rPr lang="en-US" altLang="ko-KR" sz="1400" dirty="0"/>
              <a:t>2</a:t>
            </a:r>
            <a:r>
              <a:rPr lang="ko-KR" altLang="en-US" sz="1400" dirty="0"/>
              <a:t>조에 따른 학교의 주변 지역으로서 집회 또는 시위로 </a:t>
            </a:r>
            <a:r>
              <a:rPr lang="ko-KR" altLang="en-US" sz="1400" dirty="0" err="1"/>
              <a:t>학습권을</a:t>
            </a:r>
            <a:r>
              <a:rPr lang="ko-KR" altLang="en-US" sz="1400" dirty="0"/>
              <a:t> 뚜렷이 침해할 우려가 있는 경우</a:t>
            </a:r>
          </a:p>
          <a:p>
            <a:pPr algn="just">
              <a:buNone/>
            </a:pPr>
            <a:r>
              <a:rPr lang="en-US" altLang="ko-KR" sz="1400" dirty="0"/>
              <a:t>          3. </a:t>
            </a:r>
            <a:r>
              <a:rPr lang="ko-KR" altLang="en-US" sz="1400" dirty="0"/>
              <a:t>신고장소가 「군사기지 및 군사시설 보호법」 제</a:t>
            </a:r>
            <a:r>
              <a:rPr lang="en-US" altLang="ko-KR" sz="1400" dirty="0"/>
              <a:t>2</a:t>
            </a:r>
            <a:r>
              <a:rPr lang="ko-KR" altLang="en-US" sz="1400" dirty="0"/>
              <a:t>조제</a:t>
            </a:r>
            <a:r>
              <a:rPr lang="en-US" altLang="ko-KR" sz="1400" dirty="0"/>
              <a:t>2</a:t>
            </a:r>
            <a:r>
              <a:rPr lang="ko-KR" altLang="en-US" sz="1400" dirty="0"/>
              <a:t>호에 따른 군사시설의 주변 지역으로서 집회 또는 시위로 시설이나 군 작전의 수행에 심각한 피해가 발생할 우려가 있는 경우</a:t>
            </a:r>
            <a:endParaRPr lang="en-US" altLang="ko-KR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r>
              <a:rPr lang="ko-KR" altLang="en-US" sz="1400" dirty="0"/>
              <a:t>      ⑥ 집회 또는 시위의 금지 또는 제한 통고는 그 이유를 분명하게 밝혀 서면으로 주최자 또는 연락책임자에게 송달하여야 한다</a:t>
            </a:r>
            <a:r>
              <a:rPr lang="en-US" altLang="ko-KR" sz="1400" dirty="0"/>
              <a:t>.</a:t>
            </a:r>
          </a:p>
          <a:p>
            <a:endParaRPr lang="ko-KR" altLang="en-US" sz="1800" dirty="0"/>
          </a:p>
          <a:p>
            <a:pPr>
              <a:buNone/>
            </a:pPr>
            <a:endParaRPr lang="en-US" altLang="ko-KR" sz="18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7056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792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금지통고에 대한 이의신청 등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14506"/>
              </p:ext>
            </p:extLst>
          </p:nvPr>
        </p:nvGraphicFramePr>
        <p:xfrm>
          <a:off x="857224" y="2177478"/>
          <a:ext cx="7858180" cy="4251918"/>
        </p:xfrm>
        <a:graphic>
          <a:graphicData uri="http://schemas.openxmlformats.org/drawingml/2006/table">
            <a:tbl>
              <a:tblPr/>
              <a:tblGrid>
                <a:gridCol w="1138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9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1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이의신청인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집회 또는 시위의 주최자로서 금지통고에 불복하는 자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10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신청기간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금지통고를 받은 날부터 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10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일 이내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(10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일이 경과하면 금지통고에 대하여 다툴 수 없다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1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재결청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금지통고를 한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당해 경찰관서의 직근 상급경찰관서의 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37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재결기간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이의신청 접수 시부터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24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시간 이내</a:t>
                      </a:r>
                    </a:p>
                    <a:p>
                      <a:pPr marL="227330" marR="63500" indent="-1638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※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접수시부터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24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시간 이내에 재결서를 발송하지 아니한 때에는 관할경찰관서장의 금지통고는 소급하여 그 효력을 잃는다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0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재결의효력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금지통고의 효력상실 ⇒ 금지통고가 위법 또는 부당한 것으로 재결되거나 그 효력을 잃게 된 경우에는 이의신청인은 최초에 신고한대로 집회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시위를 개최 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금지통고로 시기를 놓친 경우에는 일시를 새로이 정해 집회 또는 시위의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24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시간 전에 관할경찰서장에게 신고함으로써 집회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시위를 개최할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10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재결에대한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불복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행정소송의 제기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이의신청절차를 거치지 않고 곧바로 행정소송을 제기할 수도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2448271"/>
          </a:xfrm>
        </p:spPr>
        <p:txBody>
          <a:bodyPr>
            <a:normAutofit fontScale="47500" lnSpcReduction="20000"/>
          </a:bodyPr>
          <a:lstStyle/>
          <a:p>
            <a:r>
              <a:rPr lang="ko-KR" altLang="en-US" dirty="0"/>
              <a:t>질서유지선의 설정</a:t>
            </a:r>
          </a:p>
          <a:p>
            <a:pPr>
              <a:buNone/>
            </a:pPr>
            <a:r>
              <a:rPr lang="ko-KR" altLang="en-US" dirty="0"/>
              <a:t>    ① 옥외집회 및 시위의 신고를 받은 관한 경찰관서장은 집회</a:t>
            </a:r>
            <a:r>
              <a:rPr lang="en-US" altLang="ko-KR" dirty="0"/>
              <a:t>․</a:t>
            </a:r>
            <a:r>
              <a:rPr lang="ko-KR" altLang="en-US" dirty="0"/>
              <a:t>시위의 보호와 공공의 질서유지를 위하여 필요하다고 인정할 때에는 최소한의 범위를 정하여 </a:t>
            </a:r>
            <a:r>
              <a:rPr lang="ko-KR" altLang="en-US" dirty="0" err="1"/>
              <a:t>질서유지선을</a:t>
            </a:r>
            <a:r>
              <a:rPr lang="ko-KR" altLang="en-US" dirty="0"/>
              <a:t> 설정할 수 있다</a:t>
            </a:r>
            <a:r>
              <a:rPr lang="en-US" altLang="ko-KR" dirty="0"/>
              <a:t>. </a:t>
            </a:r>
          </a:p>
          <a:p>
            <a:pPr>
              <a:buNone/>
            </a:pPr>
            <a:r>
              <a:rPr lang="en-US" altLang="ko-KR" dirty="0"/>
              <a:t>     ② </a:t>
            </a:r>
            <a:r>
              <a:rPr lang="ko-KR" altLang="en-US" dirty="0"/>
              <a:t>경찰관서장이 </a:t>
            </a:r>
            <a:r>
              <a:rPr lang="ko-KR" altLang="en-US" dirty="0" err="1"/>
              <a:t>질서유지선을</a:t>
            </a:r>
            <a:r>
              <a:rPr lang="ko-KR" altLang="en-US" dirty="0"/>
              <a:t> 설정할 때에는 주최자 또는 연락책임자에게 서면으로 이를 고지하여야 한다</a:t>
            </a:r>
            <a:r>
              <a:rPr lang="en-US" altLang="ko-KR" dirty="0"/>
              <a:t>. </a:t>
            </a:r>
          </a:p>
          <a:p>
            <a:pPr>
              <a:buNone/>
            </a:pPr>
            <a:r>
              <a:rPr lang="en-US" altLang="ko-KR" dirty="0"/>
              <a:t>     ③ </a:t>
            </a:r>
            <a:r>
              <a:rPr lang="ko-KR" altLang="en-US" dirty="0"/>
              <a:t>질서유지선의 효용을 </a:t>
            </a:r>
            <a:r>
              <a:rPr lang="ko-KR" altLang="en-US" dirty="0" err="1"/>
              <a:t>해한자</a:t>
            </a:r>
            <a:r>
              <a:rPr lang="en-US" altLang="ko-KR" dirty="0"/>
              <a:t>(</a:t>
            </a:r>
            <a:r>
              <a:rPr lang="ko-KR" altLang="en-US" dirty="0"/>
              <a:t>정당한 이유 없이 상당시간 침범</a:t>
            </a:r>
            <a:r>
              <a:rPr lang="en-US" altLang="ko-KR" dirty="0"/>
              <a:t>, </a:t>
            </a:r>
            <a:r>
              <a:rPr lang="ko-KR" altLang="en-US" dirty="0"/>
              <a:t>손괴</a:t>
            </a:r>
            <a:r>
              <a:rPr lang="en-US" altLang="ko-KR" dirty="0"/>
              <a:t>, </a:t>
            </a:r>
            <a:r>
              <a:rPr lang="ko-KR" altLang="en-US" dirty="0"/>
              <a:t>은닉</a:t>
            </a:r>
            <a:r>
              <a:rPr lang="en-US" altLang="ko-KR" dirty="0"/>
              <a:t>, </a:t>
            </a:r>
            <a:r>
              <a:rPr lang="ko-KR" altLang="en-US" dirty="0"/>
              <a:t>이동 등</a:t>
            </a:r>
            <a:r>
              <a:rPr lang="en-US" altLang="ko-KR" dirty="0"/>
              <a:t>)</a:t>
            </a:r>
            <a:r>
              <a:rPr lang="ko-KR" altLang="en-US" dirty="0"/>
              <a:t>는 </a:t>
            </a:r>
            <a:r>
              <a:rPr lang="en-US" altLang="ko-KR" dirty="0"/>
              <a:t>6</a:t>
            </a:r>
            <a:r>
              <a:rPr lang="ko-KR" altLang="en-US" dirty="0"/>
              <a:t>월 이하의 징역이나 </a:t>
            </a:r>
            <a:r>
              <a:rPr lang="en-US" altLang="ko-KR" dirty="0"/>
              <a:t>50</a:t>
            </a:r>
            <a:r>
              <a:rPr lang="ko-KR" altLang="en-US" dirty="0"/>
              <a:t>만원 이하의 벌금</a:t>
            </a:r>
            <a:r>
              <a:rPr lang="en-US" altLang="ko-KR" dirty="0"/>
              <a:t>․</a:t>
            </a:r>
            <a:r>
              <a:rPr lang="ko-KR" altLang="en-US" dirty="0"/>
              <a:t>구류 또는 과료에 당한다</a:t>
            </a:r>
            <a:r>
              <a:rPr lang="en-US" altLang="ko-KR" dirty="0"/>
              <a:t>.</a:t>
            </a:r>
          </a:p>
          <a:p>
            <a:pPr>
              <a:buNone/>
            </a:pP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확성기 등의 사용제한</a:t>
            </a:r>
          </a:p>
          <a:p>
            <a:pPr>
              <a:buNone/>
            </a:pPr>
            <a:r>
              <a:rPr lang="ko-KR" altLang="en-US" dirty="0"/>
              <a:t>         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48053"/>
              </p:ext>
            </p:extLst>
          </p:nvPr>
        </p:nvGraphicFramePr>
        <p:xfrm>
          <a:off x="971600" y="3789040"/>
          <a:ext cx="7560839" cy="2592288"/>
        </p:xfrm>
        <a:graphic>
          <a:graphicData uri="http://schemas.openxmlformats.org/drawingml/2006/table">
            <a:tbl>
              <a:tblPr/>
              <a:tblGrid>
                <a:gridCol w="2294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3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37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HY신명조"/>
                        <a:ea typeface="HY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  <a:ea typeface="HY신명조"/>
                        </a:rPr>
                        <a:t>시간대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                                            대상 지역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ea typeface="HY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주간</a:t>
                      </a:r>
                      <a:r>
                        <a:rPr lang="en-US" altLang="ko-KR" sz="1200" kern="0" spc="-5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(</a:t>
                      </a: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해뜬 후～해지기 전</a:t>
                      </a:r>
                      <a:r>
                        <a:rPr lang="en-US" altLang="ko-KR" sz="1200" kern="0" spc="-5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야간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(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해진 후～해뜨기 전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주거지역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학교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종합병원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공공도서관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65 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db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60 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db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24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그 밖의 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75 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db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65 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db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HY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392488"/>
          </a:xfrm>
        </p:spPr>
        <p:txBody>
          <a:bodyPr>
            <a:noAutofit/>
          </a:bodyPr>
          <a:lstStyle/>
          <a:p>
            <a:pPr>
              <a:buNone/>
            </a:pPr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/>
              <a:t>참고 </a:t>
            </a:r>
            <a:r>
              <a:rPr lang="en-US" altLang="ko-KR" sz="1400" dirty="0"/>
              <a:t>: </a:t>
            </a:r>
            <a:r>
              <a:rPr lang="ko-KR" altLang="en-US" sz="1400" dirty="0"/>
              <a:t>확성기 등의 사용제한</a:t>
            </a:r>
            <a:r>
              <a:rPr lang="en-US" altLang="ko-KR" sz="1400" dirty="0"/>
              <a:t> </a:t>
            </a:r>
            <a:r>
              <a:rPr lang="ko-KR" altLang="en-US" sz="1400" dirty="0"/>
              <a:t>관련 주요 사항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1. </a:t>
            </a:r>
            <a:r>
              <a:rPr lang="ko-KR" altLang="en-US" sz="1400" dirty="0" err="1"/>
              <a:t>확성기등의</a:t>
            </a:r>
            <a:r>
              <a:rPr lang="ko-KR" altLang="en-US" sz="1400" dirty="0"/>
              <a:t> 소음은 관할 경찰서장</a:t>
            </a:r>
            <a:r>
              <a:rPr lang="en-US" altLang="ko-KR" sz="1400" dirty="0"/>
              <a:t>(</a:t>
            </a:r>
            <a:r>
              <a:rPr lang="ko-KR" altLang="en-US" sz="1400" dirty="0"/>
              <a:t>현장 경찰공무원</a:t>
            </a:r>
            <a:r>
              <a:rPr lang="en-US" altLang="ko-KR" sz="1400" dirty="0"/>
              <a:t>)</a:t>
            </a:r>
            <a:r>
              <a:rPr lang="ko-KR" altLang="en-US" sz="1400" dirty="0"/>
              <a:t>이 측정한다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2. </a:t>
            </a:r>
            <a:r>
              <a:rPr lang="ko-KR" altLang="en-US" sz="1400" dirty="0"/>
              <a:t>소음 측정 장소는 피해자가 위치한 건물의 외벽에서 </a:t>
            </a:r>
            <a:r>
              <a:rPr lang="ko-KR" altLang="en-US" sz="1400" dirty="0" err="1"/>
              <a:t>소음원</a:t>
            </a:r>
            <a:r>
              <a:rPr lang="ko-KR" altLang="en-US" sz="1400" dirty="0"/>
              <a:t> 방향으로 </a:t>
            </a:r>
            <a:r>
              <a:rPr lang="en-US" altLang="ko-KR" sz="1400" dirty="0"/>
              <a:t>1 〜 3.5m </a:t>
            </a:r>
            <a:r>
              <a:rPr lang="ko-KR" altLang="en-US" sz="1400" dirty="0"/>
              <a:t>떨어진 지점    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으로 하되</a:t>
            </a:r>
            <a:r>
              <a:rPr lang="en-US" altLang="ko-KR" sz="1400" dirty="0"/>
              <a:t>, </a:t>
            </a:r>
            <a:r>
              <a:rPr lang="ko-KR" altLang="en-US" sz="1400" dirty="0"/>
              <a:t>소음도가 높을 것으로 예상되는 지점의 지면 위 </a:t>
            </a:r>
            <a:r>
              <a:rPr lang="en-US" altLang="ko-KR" sz="1400" dirty="0"/>
              <a:t>1.2 </a:t>
            </a:r>
            <a:r>
              <a:rPr lang="ko-KR" altLang="en-US" sz="1400" dirty="0"/>
              <a:t>～ </a:t>
            </a:r>
            <a:r>
              <a:rPr lang="en-US" altLang="ko-KR" sz="1400" dirty="0"/>
              <a:t>1.5m </a:t>
            </a:r>
            <a:r>
              <a:rPr lang="ko-KR" altLang="en-US" sz="1400" dirty="0"/>
              <a:t>높이에서 측정한다</a:t>
            </a:r>
            <a:r>
              <a:rPr lang="en-US" altLang="ko-KR" sz="1400" dirty="0"/>
              <a:t>. </a:t>
            </a:r>
            <a:r>
              <a:rPr lang="ko-KR" altLang="en-US" sz="1400" dirty="0"/>
              <a:t>다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만</a:t>
            </a:r>
            <a:r>
              <a:rPr lang="en-US" altLang="ko-KR" sz="1400" dirty="0"/>
              <a:t>, </a:t>
            </a:r>
            <a:r>
              <a:rPr lang="ko-KR" altLang="en-US" sz="1400" dirty="0"/>
              <a:t>주된 건물의 경비 등을 위하여 사용되는 부속 건물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광장ㆍ공원이나</a:t>
            </a:r>
            <a:r>
              <a:rPr lang="ko-KR" altLang="en-US" sz="1400" dirty="0"/>
              <a:t> 도로상의 영업시설물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공원의 관리사무소 등은 소음 측정 장소에서 제외한다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</a:p>
          <a:p>
            <a:pPr marL="0" indent="0" fontAlgn="base">
              <a:buNone/>
            </a:pPr>
            <a:r>
              <a:rPr lang="en-US" altLang="ko-KR" sz="1400" dirty="0"/>
              <a:t>   3. 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호의 장소에서 </a:t>
            </a:r>
            <a:r>
              <a:rPr lang="ko-KR" altLang="en-US" sz="1400" dirty="0" err="1"/>
              <a:t>확성기등의</a:t>
            </a:r>
            <a:r>
              <a:rPr lang="ko-KR" altLang="en-US" sz="1400" dirty="0"/>
              <a:t> 대상소음이 있을 때 </a:t>
            </a:r>
            <a:r>
              <a:rPr lang="en-US" altLang="ko-KR" sz="1400" dirty="0"/>
              <a:t>10</a:t>
            </a:r>
            <a:r>
              <a:rPr lang="ko-KR" altLang="en-US" sz="1400" dirty="0"/>
              <a:t>분간</a:t>
            </a:r>
            <a:r>
              <a:rPr lang="en-US" altLang="ko-KR" sz="1400" dirty="0"/>
              <a:t>(</a:t>
            </a:r>
            <a:r>
              <a:rPr lang="ko-KR" altLang="en-US" sz="1400" dirty="0"/>
              <a:t>소음 발생 시간이 </a:t>
            </a:r>
            <a:r>
              <a:rPr lang="en-US" altLang="ko-KR" sz="1400" dirty="0"/>
              <a:t>10</a:t>
            </a:r>
            <a:r>
              <a:rPr lang="ko-KR" altLang="en-US" sz="1400" dirty="0"/>
              <a:t>분 이내인 경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우에는 그 발생 시간 동안을 말한다</a:t>
            </a:r>
            <a:r>
              <a:rPr lang="en-US" altLang="ko-KR" sz="1400" dirty="0"/>
              <a:t>) </a:t>
            </a:r>
            <a:r>
              <a:rPr lang="ko-KR" altLang="en-US" sz="1400" dirty="0"/>
              <a:t>측정한 </a:t>
            </a:r>
            <a:r>
              <a:rPr lang="ko-KR" altLang="en-US" sz="1400" dirty="0" err="1"/>
              <a:t>소음도를</a:t>
            </a:r>
            <a:r>
              <a:rPr lang="ko-KR" altLang="en-US" sz="1400" dirty="0"/>
              <a:t> 측정소음도로 하고</a:t>
            </a:r>
            <a:r>
              <a:rPr lang="en-US" altLang="ko-KR" sz="1400" dirty="0"/>
              <a:t>, </a:t>
            </a:r>
            <a:r>
              <a:rPr lang="ko-KR" altLang="en-US" sz="1400" dirty="0"/>
              <a:t>같은 장소에서 </a:t>
            </a:r>
            <a:r>
              <a:rPr lang="ko-KR" altLang="en-US" sz="1400" dirty="0" err="1"/>
              <a:t>확성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기등의</a:t>
            </a:r>
            <a:r>
              <a:rPr lang="ko-KR" altLang="en-US" sz="1400" dirty="0"/>
              <a:t> 대상소음이 없을 때 </a:t>
            </a:r>
            <a:r>
              <a:rPr lang="en-US" altLang="ko-KR" sz="1400" dirty="0"/>
              <a:t>5</a:t>
            </a:r>
            <a:r>
              <a:rPr lang="ko-KR" altLang="en-US" sz="1400" dirty="0"/>
              <a:t>분간 측정한 </a:t>
            </a:r>
            <a:r>
              <a:rPr lang="ko-KR" altLang="en-US" sz="1400" dirty="0" err="1"/>
              <a:t>소음도를</a:t>
            </a:r>
            <a:r>
              <a:rPr lang="ko-KR" altLang="en-US" sz="1400" dirty="0"/>
              <a:t> 배경소음도로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4. </a:t>
            </a:r>
            <a:r>
              <a:rPr lang="ko-KR" altLang="en-US" sz="1400" dirty="0"/>
              <a:t>측정소음도가 배경소음도보다 </a:t>
            </a:r>
            <a:r>
              <a:rPr lang="en-US" altLang="ko-KR" sz="1400" dirty="0"/>
              <a:t>10dB </a:t>
            </a:r>
            <a:r>
              <a:rPr lang="ko-KR" altLang="en-US" sz="1400" dirty="0"/>
              <a:t>이상 크면 배경소음의 보정 없이 측정소음도를 대상소음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도로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측정소음도가 배경소음도보다 </a:t>
            </a:r>
            <a:r>
              <a:rPr lang="en-US" altLang="ko-KR" sz="1400" dirty="0"/>
              <a:t>3.0 〜 9.9dB </a:t>
            </a:r>
            <a:r>
              <a:rPr lang="ko-KR" altLang="en-US" sz="1400" dirty="0"/>
              <a:t>차이로 크면 아래 표의 </a:t>
            </a:r>
            <a:r>
              <a:rPr lang="ko-KR" altLang="en-US" sz="1400" dirty="0" err="1"/>
              <a:t>보정치에</a:t>
            </a:r>
            <a:r>
              <a:rPr lang="ko-KR" altLang="en-US" sz="1400" dirty="0"/>
              <a:t> 따라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측정소음도에서 배경소음을 보정한 </a:t>
            </a:r>
            <a:r>
              <a:rPr lang="ko-KR" altLang="en-US" sz="1400" dirty="0" err="1"/>
              <a:t>소음도를</a:t>
            </a:r>
            <a:r>
              <a:rPr lang="ko-KR" altLang="en-US" sz="1400" dirty="0"/>
              <a:t> 대상소음도로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측정소음도가 배경소음도보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다 </a:t>
            </a:r>
            <a:r>
              <a:rPr lang="en-US" altLang="ko-KR" sz="1400" dirty="0"/>
              <a:t>3dB </a:t>
            </a:r>
            <a:r>
              <a:rPr lang="ko-KR" altLang="en-US" sz="1400" dirty="0"/>
              <a:t>미만으로 크면 다시 한 번 측정소음도를 측정하고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다시 측정하여도 </a:t>
            </a:r>
            <a:r>
              <a:rPr lang="en-US" altLang="ko-KR" sz="1400" dirty="0"/>
              <a:t>3dB </a:t>
            </a:r>
            <a:r>
              <a:rPr lang="ko-KR" altLang="en-US" sz="1400" dirty="0"/>
              <a:t>미만으로 크면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 err="1"/>
              <a:t>확성기등의</a:t>
            </a:r>
            <a:r>
              <a:rPr lang="ko-KR" altLang="en-US" sz="1400" dirty="0"/>
              <a:t> 소음으로 보지 아니한다</a:t>
            </a:r>
            <a:r>
              <a:rPr lang="en-US" altLang="ko-KR" sz="1400" dirty="0"/>
              <a:t>.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</p:spTree>
    <p:extLst>
      <p:ext uri="{BB962C8B-B14F-4D97-AF65-F5344CB8AC3E}">
        <p14:creationId xmlns:p14="http://schemas.microsoft.com/office/powerpoint/2010/main" val="3527641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집회 또는 시위의 해산 사유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006838"/>
              </p:ext>
            </p:extLst>
          </p:nvPr>
        </p:nvGraphicFramePr>
        <p:xfrm>
          <a:off x="827584" y="1844824"/>
          <a:ext cx="7929618" cy="4649030"/>
        </p:xfrm>
        <a:graphic>
          <a:graphicData uri="http://schemas.openxmlformats.org/drawingml/2006/table">
            <a:tbl>
              <a:tblPr/>
              <a:tblGrid>
                <a:gridCol w="2032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6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485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절대적으로 금지되는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63500" indent="-1244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헌법재판소의 결정에 의하여 해산된 정당의 목적을 달성하기 위한 집회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8120" marR="63500" indent="-1346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집단적인 폭행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협박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방화 등으로 공공의 안녕질서에 직접적인 위협을 가할 것이 명백한 집회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6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금지시간에의 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옥외집회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63500" indent="-1206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일출시간 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일몰시간 후에는 집회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 금지</a:t>
                      </a:r>
                      <a:r>
                        <a:rPr lang="en-US" altLang="ko-KR" sz="1400" b="0" i="0" u="sng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u="sng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위헌 결정</a:t>
                      </a:r>
                      <a:r>
                        <a:rPr lang="en-US" altLang="ko-KR" sz="1400" b="0" i="0" u="sng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u="sng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가능</a:t>
                      </a:r>
                      <a:r>
                        <a:rPr lang="en-US" altLang="ko-KR" sz="1400" b="0" i="0" u="sng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400" b="0" i="0" u="sng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질서유지인이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있는 경우 질서유지조건으로 허용 가능</a:t>
                      </a: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6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금지장소에서의 옥외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63500" indent="-1244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청사 또는 저택의 경계지점으로 부터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백미터 이내 장소에서의 집회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 금지 장소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6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주최자가 종결선언을 한 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주최자가 질서유지를 할 수 없어 종결선언을 한 집회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6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신고하지 않은 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적법한 절차에 의해 경찰관서장에게 신고하지 않은 집회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6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금지통고된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옥외집회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  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금지통고를 받은 집회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6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교통소통을 위하여 금지한 옥외집회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4837" marR="14837" marT="14837" marB="14837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98120" marR="63500" indent="-1346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대통령령이 정하는 주요도시의 주요도로에서의 집회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시위에 대하여 교통소통을 위하여 필요하다고 인정할 때에 금지한 집회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4837" marR="14837" marT="14837" marB="1483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집회 또는 시위의 해산 사유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928662" y="2214554"/>
          <a:ext cx="7643866" cy="2428892"/>
        </p:xfrm>
        <a:graphic>
          <a:graphicData uri="http://schemas.openxmlformats.org/drawingml/2006/table">
            <a:tbl>
              <a:tblPr/>
              <a:tblGrid>
                <a:gridCol w="1959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4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62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질서유지인을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위한 조건을 위반한 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63500" indent="-1206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질서유지와 교통소통을 위한 교통질서유지조건에 위반하여 교통소통 등 질서유지에 직접적인 위험을 명백하게 초래한 집회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262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금지행위로 인하여 질서를 유지할 수 없는 집회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208280" marR="63500" indent="-1447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폭발물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철봉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곤봉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석괴 기타 타인의 생명신체에 위험을 가할 수 있는 무기를 휴대 또는 사용하거나 휴대 또는 사용 하게 하는 행위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폭행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협박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손괴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방화 등으로 질서를 문란하게 하는 행위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신고한 목적</a:t>
                      </a:r>
                      <a:r>
                        <a:rPr lang="en-US" altLang="ko-KR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일시</a:t>
                      </a:r>
                      <a:r>
                        <a:rPr lang="en-US" altLang="ko-KR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장소</a:t>
                      </a:r>
                      <a:r>
                        <a:rPr lang="en-US" altLang="ko-KR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방법 등 그 범위를 현저히 일탈하는 행위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퇴거의무 및 처벌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집회 또는 시위가 해산명령을 받았을 때에는 모든 참가자는 지체 없이 퇴거하여야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이를 위반했을 때는 </a:t>
            </a:r>
            <a:r>
              <a:rPr lang="en-US" altLang="ko-KR" sz="1600" dirty="0"/>
              <a:t>6</a:t>
            </a:r>
            <a:r>
              <a:rPr lang="ko-KR" altLang="en-US" sz="1600" dirty="0"/>
              <a:t>개월 이하의 징역 또는 </a:t>
            </a:r>
            <a:r>
              <a:rPr lang="en-US" altLang="ko-KR" sz="1600" dirty="0"/>
              <a:t>50</a:t>
            </a:r>
            <a:r>
              <a:rPr lang="ko-KR" altLang="en-US" sz="1600" dirty="0"/>
              <a:t>만원 이하의 벌금</a:t>
            </a:r>
            <a:r>
              <a:rPr lang="en-US" altLang="ko-KR" sz="1600" dirty="0"/>
              <a:t>․</a:t>
            </a:r>
            <a:r>
              <a:rPr lang="ko-KR" altLang="en-US" sz="1600" dirty="0"/>
              <a:t>구류</a:t>
            </a:r>
            <a:r>
              <a:rPr lang="en-US" altLang="ko-KR" sz="1600" dirty="0"/>
              <a:t>․</a:t>
            </a:r>
            <a:r>
              <a:rPr lang="ko-KR" altLang="en-US" sz="1600" dirty="0"/>
              <a:t>과료에 처한다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집회시위자문위원회 구성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집회 및 시위의 자유와 공공의 안녕 질서가 조화를 이루도록 하기 위하여 각급 경찰관서에 다음 각 호의 사항에 관하여 각급 경찰관서장의 자문 등에 응하는 집회</a:t>
            </a:r>
            <a:r>
              <a:rPr lang="en-US" altLang="ko-KR" sz="1600" dirty="0"/>
              <a:t>·</a:t>
            </a:r>
            <a:r>
              <a:rPr lang="ko-KR" altLang="en-US" sz="1600" dirty="0"/>
              <a:t>시위자문위원회를 둘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위원회의 직무는 집회 또는 시위의 금지 또는 제한 통고</a:t>
            </a:r>
            <a:r>
              <a:rPr lang="en-US" altLang="ko-KR" sz="1600" dirty="0"/>
              <a:t>, </a:t>
            </a:r>
            <a:r>
              <a:rPr lang="ko-KR" altLang="en-US" sz="1600" dirty="0"/>
              <a:t>이의 신청에 관한 재결</a:t>
            </a:r>
            <a:r>
              <a:rPr lang="en-US" altLang="ko-KR" sz="1600" dirty="0"/>
              <a:t>, </a:t>
            </a:r>
            <a:r>
              <a:rPr lang="ko-KR" altLang="en-US" sz="1600" dirty="0"/>
              <a:t>집회 또는 시위에 대한 사례 검토</a:t>
            </a:r>
            <a:r>
              <a:rPr lang="en-US" altLang="ko-KR" sz="1600" dirty="0"/>
              <a:t>, </a:t>
            </a:r>
            <a:r>
              <a:rPr lang="ko-KR" altLang="en-US" sz="1600" dirty="0"/>
              <a:t>집회 또는 시위 업무의 처리와 관련하여 필요한 사항 등이다</a:t>
            </a:r>
            <a:r>
              <a:rPr lang="en-US" altLang="ko-KR" sz="1600" dirty="0"/>
              <a:t>. </a:t>
            </a:r>
            <a:r>
              <a:rPr lang="ko-KR" altLang="en-US" sz="1600" dirty="0"/>
              <a:t>구성은 위원장 </a:t>
            </a:r>
            <a:r>
              <a:rPr lang="en-US" altLang="ko-KR" sz="1600" dirty="0"/>
              <a:t>1</a:t>
            </a:r>
            <a:r>
              <a:rPr lang="ko-KR" altLang="en-US" sz="1600" dirty="0"/>
              <a:t>명을 두되</a:t>
            </a:r>
            <a:r>
              <a:rPr lang="en-US" altLang="ko-KR" sz="1600" dirty="0"/>
              <a:t>, </a:t>
            </a:r>
            <a:r>
              <a:rPr lang="ko-KR" altLang="en-US" sz="1600" dirty="0"/>
              <a:t>위원장을 포함한 </a:t>
            </a:r>
            <a:r>
              <a:rPr lang="en-US" altLang="ko-KR" sz="1600" dirty="0"/>
              <a:t>5</a:t>
            </a:r>
            <a:r>
              <a:rPr lang="ko-KR" altLang="en-US" sz="1600" dirty="0"/>
              <a:t>명 이상 </a:t>
            </a:r>
            <a:r>
              <a:rPr lang="en-US" altLang="ko-KR" sz="1600" dirty="0"/>
              <a:t>7</a:t>
            </a:r>
            <a:r>
              <a:rPr lang="ko-KR" altLang="en-US" sz="1600" dirty="0"/>
              <a:t>명 이하의 위원으로 구성되며</a:t>
            </a:r>
            <a:r>
              <a:rPr lang="en-US" altLang="ko-KR" sz="1600" dirty="0"/>
              <a:t>, </a:t>
            </a:r>
            <a:r>
              <a:rPr lang="ko-KR" altLang="en-US" sz="1600" dirty="0"/>
              <a:t>위원장과 위원은 각급 경찰관서장이 변호사</a:t>
            </a:r>
            <a:r>
              <a:rPr lang="en-US" altLang="ko-KR" sz="1600" dirty="0"/>
              <a:t>, </a:t>
            </a:r>
            <a:r>
              <a:rPr lang="ko-KR" altLang="en-US" sz="1600" dirty="0"/>
              <a:t>교수</a:t>
            </a:r>
            <a:r>
              <a:rPr lang="en-US" altLang="ko-KR" sz="1600" dirty="0"/>
              <a:t>, </a:t>
            </a:r>
            <a:r>
              <a:rPr lang="ko-KR" altLang="en-US" sz="1600" dirty="0"/>
              <a:t>시민단체에서 추천하는 사람</a:t>
            </a:r>
            <a:r>
              <a:rPr lang="en-US" altLang="ko-KR" sz="1600" dirty="0"/>
              <a:t>, </a:t>
            </a:r>
            <a:r>
              <a:rPr lang="ko-KR" altLang="en-US" sz="1600" dirty="0"/>
              <a:t>관할 지역의 주민대표 중 전문성과 공정성 등을 고려하여 선정한다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정보경찰활동의 내용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집회및시위에</a:t>
            </a:r>
            <a:r>
              <a:rPr lang="ko-KR" altLang="en-US" sz="3200" dirty="0"/>
              <a:t> 관한 법률</a:t>
            </a: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407</TotalTime>
  <Words>5432</Words>
  <Application>Microsoft Office PowerPoint</Application>
  <PresentationFormat>화면 슬라이드 쇼(4:3)</PresentationFormat>
  <Paragraphs>525</Paragraphs>
  <Slides>38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51" baseType="lpstr">
      <vt:lpstr>HY견명조</vt:lpstr>
      <vt:lpstr>HY신명조</vt:lpstr>
      <vt:lpstr>굴림</vt:lpstr>
      <vt:lpstr>맑은 고딕</vt:lpstr>
      <vt:lpstr>신명 신명조</vt:lpstr>
      <vt:lpstr>윤고딕</vt:lpstr>
      <vt:lpstr>-윤고딕110</vt:lpstr>
      <vt:lpstr>-윤고딕110,한컴돋움</vt:lpstr>
      <vt:lpstr>-윤고딕130</vt:lpstr>
      <vt:lpstr>Arial</vt:lpstr>
      <vt:lpstr>Georgia</vt:lpstr>
      <vt:lpstr>Wingdings</vt:lpstr>
      <vt:lpstr>고구려 벽화</vt:lpstr>
      <vt:lpstr>정보경찰 –  치안정보의 수집, 작성, 배포</vt:lpstr>
      <vt:lpstr>참고 – 경찰청 정보경찰 조직</vt:lpstr>
      <vt:lpstr>참고 – 강원경찰청 정보경찰 조직</vt:lpstr>
      <vt:lpstr>참고 – 원주경찰서 정보경찰 조직</vt:lpstr>
      <vt:lpstr>1. 정보의 개념</vt:lpstr>
      <vt:lpstr>1-2.정보와 첩보의 비교</vt:lpstr>
      <vt:lpstr>2. 정보의 산출</vt:lpstr>
      <vt:lpstr>정보산출의 세부과정- 정보요구(제1단계)</vt:lpstr>
      <vt:lpstr>정보의 요구수준(요구방법)</vt:lpstr>
      <vt:lpstr>정보산출의 세부과정 – 첩보의 수집(제2단계)</vt:lpstr>
      <vt:lpstr>정보산출의 세부과정 – 첩보의 수집(제2단계)</vt:lpstr>
      <vt:lpstr>정보산출의 세부과정 - 정보의 생산(제3단계)</vt:lpstr>
      <vt:lpstr>정보산출의 세부과정 – 정보의 배포(제4단계)</vt:lpstr>
      <vt:lpstr>3. 정보경찰 일반 </vt:lpstr>
      <vt:lpstr>4. 정보경찰활동의 내용 – 선거 관련 사항  : 공직선거법</vt:lpstr>
      <vt:lpstr>4. 정보경찰활동의 내용 – 선거 관련 사항  : 공직선거법</vt:lpstr>
      <vt:lpstr>4. 정보경찰활동의 내용 – 선거관련사항  : 공직선거법</vt:lpstr>
      <vt:lpstr>4. 정보경찰활동의 내용 – 선거관련사항  : 공직선거법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  <vt:lpstr>4. 정보경찰활동의 내용 –  집회및시위에 관한 법률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정보경찰 –  치안정보의 수집, 작성, 배포</dc:title>
  <dc:creator>LG</dc:creator>
  <cp:lastModifiedBy>남재성</cp:lastModifiedBy>
  <cp:revision>65</cp:revision>
  <dcterms:created xsi:type="dcterms:W3CDTF">2007-11-06T07:38:46Z</dcterms:created>
  <dcterms:modified xsi:type="dcterms:W3CDTF">2021-10-16T03:55:42Z</dcterms:modified>
</cp:coreProperties>
</file>