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2" autoAdjust="0"/>
    <p:restoredTop sz="94660"/>
  </p:normalViewPr>
  <p:slideViewPr>
    <p:cSldViewPr>
      <p:cViewPr varScale="1">
        <p:scale>
          <a:sx n="108" d="100"/>
          <a:sy n="10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/>
              <a:t>10-2</a:t>
            </a:r>
            <a:r>
              <a:rPr lang="ko-KR" altLang="en-US" sz="3200" dirty="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</a:t>
            </a:r>
            <a:r>
              <a:rPr lang="ko-KR" altLang="en-US" sz="2800" dirty="0"/>
              <a:t>수배제도와</a:t>
            </a:r>
            <a:r>
              <a:rPr lang="en-US" altLang="ko-KR" sz="2800" dirty="0"/>
              <a:t> </a:t>
            </a:r>
            <a:r>
              <a:rPr lang="ko-KR" altLang="en-US" sz="2800" dirty="0"/>
              <a:t>유치장 관리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 1. </a:t>
            </a:r>
            <a:r>
              <a:rPr lang="ko-KR" altLang="en-US" sz="1400" dirty="0"/>
              <a:t>의 의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피의자나 수사자료를 발견</a:t>
            </a:r>
            <a:r>
              <a:rPr lang="en-US" altLang="ko-KR" sz="1400" dirty="0"/>
              <a:t>, </a:t>
            </a:r>
            <a:r>
              <a:rPr lang="ko-KR" altLang="en-US" sz="1400" dirty="0"/>
              <a:t>확보하기 위하여 다른 경찰관서에 대해서 수사상 필요한 조치를 </a:t>
            </a:r>
            <a:r>
              <a:rPr lang="ko-KR" altLang="en-US" sz="1400" dirty="0" err="1"/>
              <a:t>의뢰하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는 것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2. </a:t>
            </a:r>
            <a:r>
              <a:rPr lang="ko-KR" altLang="en-US" sz="1400" dirty="0"/>
              <a:t>기본적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 (1)</a:t>
            </a:r>
            <a:r>
              <a:rPr lang="ko-KR" altLang="en-US" sz="1400" dirty="0"/>
              <a:t> 신의성실의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수배의 적정화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3. </a:t>
            </a:r>
            <a:r>
              <a:rPr lang="ko-KR" altLang="en-US" sz="1400" dirty="0"/>
              <a:t>수배의 종류</a:t>
            </a:r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사건수배</a:t>
            </a:r>
            <a:r>
              <a:rPr lang="en-US" altLang="ko-KR" sz="1400" dirty="0"/>
              <a:t>(</a:t>
            </a:r>
            <a:r>
              <a:rPr lang="ko-KR" altLang="en-US" sz="1400" dirty="0"/>
              <a:t>범죄수사규칙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수배제도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346302"/>
              </p:ext>
            </p:extLst>
          </p:nvPr>
        </p:nvGraphicFramePr>
        <p:xfrm>
          <a:off x="971600" y="3861047"/>
          <a:ext cx="7560840" cy="2641222"/>
        </p:xfrm>
        <a:graphic>
          <a:graphicData uri="http://schemas.openxmlformats.org/drawingml/2006/table">
            <a:tbl>
              <a:tblPr/>
              <a:tblGrid>
                <a:gridCol w="76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4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긴급사건수배</a:t>
                      </a:r>
                      <a:r>
                        <a:rPr lang="en-US" altLang="ko-KR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25</a:t>
                      </a:r>
                      <a:r>
                        <a:rPr lang="ko-KR" altLang="en-US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사건수배</a:t>
                      </a:r>
                      <a:r>
                        <a:rPr lang="en-US" altLang="ko-KR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26</a:t>
                      </a:r>
                      <a:r>
                        <a:rPr lang="ko-KR" altLang="en-US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2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 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범죄수사에 있어서 다른 경찰관서에 대하여 긴급한 조치를 의뢰할 필요가 있을 때에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지체없이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긴급배치ㆍ긴급수사ㆍ기타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필요한 조치를 요구하는 수배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수사중인 사건의 용의자와 수사자료 기타 참고사항에 관하여 통보를 요구하는 수배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6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상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수사비상배치를 요하는 사안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으로 발생한 사건의 종류 여하 불문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용의자 기타 수사상 필요한 사항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예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신원불상 변사체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0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 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범인의 퇴로차단으로 즉시 검거에 효과적인 범위 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전국 또는 필요한 범위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0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 용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사건명과 범인의 추정적 인적 특징 적시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사건의 개요와 통보를 요구할 사항을 명백히 적시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8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 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수사긴급배치계획에 의해 비상배치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통보요구사항 조사하여 회보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94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453955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지명수배ㆍ통보</a:t>
            </a:r>
            <a:r>
              <a:rPr lang="ko-KR" altLang="en-US" sz="1400" dirty="0"/>
              <a:t> 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수배제도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451575"/>
              </p:ext>
            </p:extLst>
          </p:nvPr>
        </p:nvGraphicFramePr>
        <p:xfrm>
          <a:off x="899592" y="1700808"/>
          <a:ext cx="7704856" cy="4650447"/>
        </p:xfrm>
        <a:graphic>
          <a:graphicData uri="http://schemas.openxmlformats.org/drawingml/2006/table">
            <a:tbl>
              <a:tblPr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397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지명수배</a:t>
                      </a: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특정한 피의자에 대하여 그의 체포를 의뢰하는 제도</a:t>
                      </a:r>
                      <a:endParaRPr lang="ko-KR" altLang="en-US" sz="11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16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100" kern="0" spc="-2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대상 </a:t>
                      </a:r>
                      <a:r>
                        <a:rPr lang="en-US" altLang="ko-KR" sz="1100" kern="0" spc="-2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endParaRPr lang="ko-KR" altLang="en-US" sz="1100" kern="0" spc="-1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6002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kern="0" spc="-2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법정형이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kern="0" spc="-2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사형ㆍ무기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또는 장기 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년 이상의 징역이나 금고에 해당하는 죄를 범하였다고 의심할 만한 상당한 이유가 있어 체포영장 또는 구속영장이 발부된 자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수사상 필요한 경우에는 체포영장 또는 구속영장을 </a:t>
                      </a:r>
                      <a:r>
                        <a:rPr lang="ko-KR" altLang="en-US" sz="1100" kern="0" spc="-2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발부받지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아니하고 지명수배</a:t>
                      </a:r>
                      <a:endParaRPr lang="ko-KR" altLang="en-US" sz="11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지명통보의 대상인 자로 지명수배의 필요가 있어 체포영장 또는 구속영장이 발부된 자</a:t>
                      </a:r>
                      <a:endParaRPr lang="ko-KR" altLang="en-US" sz="11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663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긴급사건수배에 있어서 피의자의 성명 등을 명백히 하여 그 체포를 의뢰한 경우</a:t>
                      </a:r>
                      <a:endParaRPr lang="ko-KR" altLang="en-US" sz="11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99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지명통보</a:t>
                      </a: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특정한 피의자를 발견한 경우 그 피의자에 대한 출석요구를 의뢰하는 제도</a:t>
                      </a:r>
                      <a:endParaRPr lang="ko-KR" altLang="en-US" sz="11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6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1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대상 </a:t>
                      </a:r>
                      <a:r>
                        <a:rPr lang="en-US" altLang="ko-KR" sz="11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endParaRPr lang="ko-KR" altLang="en-US" sz="11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5494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kern="0" spc="-2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법정형이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장기 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년 미만의 징역 또는 금고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벌금에 해당하는 죄를 범하였다고 의심할 만한 상당한 이유가 있고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수사기관의 출석요구에 응하지 아니하고 소재수사결과 소재불명인 자</a:t>
                      </a:r>
                      <a:endParaRPr lang="ko-KR" altLang="en-US" sz="11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536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kern="0" spc="-2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사기ㆍ횡령ㆍ배임죄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및 부정수표단속법 제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조에 정한 죄의 혐의를 받는 자로서 초범이고 그 피해액이 </a:t>
                      </a: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500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만원 이하에 해당하는 자</a:t>
                      </a:r>
                      <a:endParaRPr lang="ko-KR" altLang="en-US" sz="11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638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구속영장을 청구하지 아니하거나 </a:t>
                      </a:r>
                      <a:r>
                        <a:rPr lang="ko-KR" altLang="en-US" sz="1100" kern="0" spc="-2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발부받지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못하여 </a:t>
                      </a:r>
                      <a:r>
                        <a:rPr lang="ko-KR" altLang="en-US" sz="1100" kern="0" spc="-2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긴급체포되었다가</a:t>
                      </a:r>
                      <a:r>
                        <a:rPr lang="ko-KR" altLang="en-US" sz="1100" kern="0" spc="-2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석방된 지명수배자</a:t>
                      </a:r>
                      <a:endParaRPr lang="ko-KR" altLang="en-US" sz="11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9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중요지명피의자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종합수배</a:t>
                      </a: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지명수배피의자 중 전국적으로 강력한 조직적 수사를 행할 필요가 있다고 인정되는 흉악중요범죄의 지명수배피의자에 대하여 경찰청의 중요지명피의자 </a:t>
                      </a:r>
                      <a:r>
                        <a:rPr lang="ko-KR" altLang="en-US" sz="11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종합수배서에</a:t>
                      </a:r>
                      <a:r>
                        <a:rPr lang="ko-KR" altLang="en-US" sz="11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등재하여 행하는 수배</a:t>
                      </a:r>
                      <a:endParaRPr lang="ko-KR" altLang="en-US" sz="11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4305" marR="14305" marT="14305" marB="143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79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453955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장물수배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수사중인 사건의 장물에 관하여 다른 경찰관서에 그 발견을 요구하는 수배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범죄수법공조자료관리규칙 제</a:t>
            </a:r>
            <a:r>
              <a:rPr lang="en-US" altLang="ko-KR" sz="1400" dirty="0"/>
              <a:t>11</a:t>
            </a:r>
            <a:r>
              <a:rPr lang="ko-KR" altLang="en-US" sz="1400" dirty="0"/>
              <a:t>조의 피해통보표의 중요장물조회는 장물수배로 본다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참고통보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수사 등의 의뢰가 아니라 반대로 다른 경찰관서에 대하여 </a:t>
            </a:r>
            <a:r>
              <a:rPr lang="ko-KR" altLang="en-US" sz="1400" dirty="0">
                <a:solidFill>
                  <a:srgbClr val="7030A0"/>
                </a:solidFill>
              </a:rPr>
              <a:t>편의를 제공하고 원조하기 위한 </a:t>
            </a:r>
            <a:r>
              <a:rPr lang="ko-KR" altLang="en-US" sz="1400" dirty="0"/>
              <a:t>통보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지명수배가 수 건인 경우 지명수배자 인수순서</a:t>
            </a:r>
            <a:r>
              <a:rPr lang="en-US" altLang="ko-KR" sz="1400" dirty="0"/>
              <a:t>(</a:t>
            </a:r>
            <a:r>
              <a:rPr lang="ko-KR" altLang="en-US" sz="1400" dirty="0"/>
              <a:t>범죄수사규칙 제</a:t>
            </a:r>
            <a:r>
              <a:rPr lang="en-US" altLang="ko-KR" sz="1400" dirty="0"/>
              <a:t>28</a:t>
            </a:r>
            <a:r>
              <a:rPr lang="ko-KR" altLang="en-US" sz="1400" dirty="0"/>
              <a:t>조의２ 제３항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수배제도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249375"/>
              </p:ext>
            </p:extLst>
          </p:nvPr>
        </p:nvGraphicFramePr>
        <p:xfrm>
          <a:off x="899592" y="3861048"/>
          <a:ext cx="7200800" cy="1059942"/>
        </p:xfrm>
        <a:graphic>
          <a:graphicData uri="http://schemas.openxmlformats.org/drawingml/2006/table">
            <a:tbl>
              <a:tblPr/>
              <a:tblGrid>
                <a:gridCol w="720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7164"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4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법정형이</a:t>
                      </a:r>
                      <a:r>
                        <a:rPr lang="ko-KR" altLang="en-US" sz="14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중한 죄명으로 지명수배한 수배관서</a:t>
                      </a: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4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검거관서와 동일한 검찰청 또는 지청의 관할구역에 있는 수배관서</a:t>
                      </a: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4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검거관서와 거리 또는 교통상 가장 인접한 수배관서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224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453955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1. </a:t>
            </a:r>
            <a:r>
              <a:rPr lang="ko-KR" altLang="en-US" sz="1200" dirty="0"/>
              <a:t>의 의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범죄수사의 목적을 달성하기 위하여 미확인된 범죄의 의심 있는 사실을 발견한 후에</a:t>
            </a:r>
            <a:r>
              <a:rPr lang="en-US" altLang="ko-KR" sz="1200" dirty="0"/>
              <a:t>, </a:t>
            </a:r>
            <a:r>
              <a:rPr lang="ko-KR" altLang="en-US" sz="1200" dirty="0"/>
              <a:t>평소 </a:t>
            </a:r>
            <a:r>
              <a:rPr lang="ko-KR" altLang="en-US" sz="1200" dirty="0" err="1"/>
              <a:t>수집ㆍ분석하여</a:t>
            </a:r>
            <a:r>
              <a:rPr lang="ko-KR" altLang="en-US" sz="1200" dirty="0"/>
              <a:t> 놓은 자료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와 </a:t>
            </a:r>
            <a:r>
              <a:rPr lang="ko-KR" altLang="en-US" sz="1200" dirty="0" err="1"/>
              <a:t>대조ㆍ확인하는</a:t>
            </a:r>
            <a:r>
              <a:rPr lang="ko-KR" altLang="en-US" sz="1200" dirty="0"/>
              <a:t> 것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2. </a:t>
            </a:r>
            <a:r>
              <a:rPr lang="ko-KR" altLang="en-US" sz="1200" dirty="0">
                <a:solidFill>
                  <a:srgbClr val="7030A0"/>
                </a:solidFill>
              </a:rPr>
              <a:t>종 류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3. </a:t>
            </a:r>
            <a:r>
              <a:rPr lang="ko-KR" altLang="en-US" sz="1200" dirty="0"/>
              <a:t>긴급조회</a:t>
            </a:r>
            <a:r>
              <a:rPr lang="en-US" altLang="ko-KR" sz="1200" dirty="0"/>
              <a:t>(</a:t>
            </a:r>
            <a:r>
              <a:rPr lang="ko-KR" altLang="en-US" sz="1200" dirty="0"/>
              <a:t>범죄수사자료긴급조회규칙 제</a:t>
            </a:r>
            <a:r>
              <a:rPr lang="en-US" altLang="ko-KR" sz="1200" dirty="0"/>
              <a:t>2</a:t>
            </a:r>
            <a:r>
              <a:rPr lang="ko-KR" altLang="en-US" sz="1200" dirty="0"/>
              <a:t>조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3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>
              <a:latin typeface="+mj-ea"/>
              <a:ea typeface="+mj-ea"/>
            </a:endParaRPr>
          </a:p>
          <a:p>
            <a:pPr fontAlgn="base"/>
            <a:endParaRPr lang="ko-KR" altLang="en-US" sz="12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조회제도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700071"/>
              </p:ext>
            </p:extLst>
          </p:nvPr>
        </p:nvGraphicFramePr>
        <p:xfrm>
          <a:off x="827584" y="2132856"/>
          <a:ext cx="7488832" cy="2058162"/>
        </p:xfrm>
        <a:graphic>
          <a:graphicData uri="http://schemas.openxmlformats.org/drawingml/2006/table">
            <a:tbl>
              <a:tblPr/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7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범죄수사자료 긴급조회 규칙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긴급조회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(A, B, C, D, E 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긴급사실조회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): 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경찰서 컴퓨터실에서 함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5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지문규칙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ㆍ범죄경력조회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ㆍ신원조회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): </a:t>
                      </a:r>
                      <a:r>
                        <a:rPr lang="ko-KR" altLang="en-US" sz="1000" u="sng" kern="0" spc="-30" dirty="0">
                          <a:solidFill>
                            <a:srgbClr val="7030A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범죄경력조회</a:t>
                      </a:r>
                      <a:r>
                        <a:rPr lang="en-US" altLang="ko-KR" sz="1000" u="sng" kern="0" spc="-30" dirty="0">
                          <a:solidFill>
                            <a:srgbClr val="7030A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u="sng" kern="0" spc="-30" dirty="0">
                          <a:solidFill>
                            <a:srgbClr val="7030A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주민조회</a:t>
                      </a:r>
                      <a:r>
                        <a:rPr lang="en-US" altLang="ko-KR" sz="1000" u="sng" kern="0" spc="-30" dirty="0">
                          <a:solidFill>
                            <a:srgbClr val="7030A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u="sng" kern="0" spc="-30" dirty="0">
                          <a:solidFill>
                            <a:srgbClr val="7030A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수사자료조회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ㆍ현장지문조회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8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범죄수법 공조 자료 관리규칙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ㆍ공조제보의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실시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ㆍ피해통보표의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중요장물조회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ㆍ피해통보표의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용의자조회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(11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ㆍ수법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 및 여죄조회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-30" dirty="0">
                          <a:solidFill>
                            <a:srgbClr val="7030A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-10" dirty="0">
                        <a:solidFill>
                          <a:srgbClr val="7030A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192446"/>
              </p:ext>
            </p:extLst>
          </p:nvPr>
        </p:nvGraphicFramePr>
        <p:xfrm>
          <a:off x="827584" y="4365104"/>
          <a:ext cx="7416824" cy="2263637"/>
        </p:xfrm>
        <a:graphic>
          <a:graphicData uri="http://schemas.openxmlformats.org/drawingml/2006/table">
            <a:tbl>
              <a:tblPr/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456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부호의 부여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상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조회방법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5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A</a:t>
                      </a: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범죄경력조회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검거한 피의자</a:t>
                      </a:r>
                      <a:r>
                        <a:rPr lang="en-US" altLang="ko-KR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불심검문대상자</a:t>
                      </a:r>
                      <a:r>
                        <a:rPr lang="en-US" altLang="ko-KR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신원조사대상자</a:t>
                      </a:r>
                      <a:endParaRPr lang="ko-KR" altLang="en-US" sz="8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경찰관서 컴퓨터 온라인실에서 한다</a:t>
                      </a:r>
                      <a:r>
                        <a:rPr lang="en-US" altLang="ko-KR" sz="900" kern="0" spc="-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8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5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B</a:t>
                      </a: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지명수배죄회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1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C</a:t>
                      </a:r>
                      <a:r>
                        <a:rPr lang="ko-KR" alt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장물조회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검거한 피의자</a:t>
                      </a:r>
                      <a:r>
                        <a:rPr lang="en-US" altLang="ko-KR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불심검문대상자</a:t>
                      </a:r>
                      <a:r>
                        <a:rPr lang="en-US" altLang="ko-KR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신원조사대상자</a:t>
                      </a:r>
                      <a:r>
                        <a:rPr lang="en-US" altLang="ko-KR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고물영업자가 소지한 출처불명의 물건</a:t>
                      </a:r>
                      <a:endParaRPr lang="ko-KR" altLang="en-US" sz="8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5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D</a:t>
                      </a:r>
                      <a:r>
                        <a:rPr lang="ko-KR" alt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신원확인조회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신원불상자</a:t>
                      </a:r>
                      <a:r>
                        <a:rPr lang="en-US" altLang="ko-KR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변사자</a:t>
                      </a:r>
                      <a:r>
                        <a:rPr lang="en-US" altLang="ko-KR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 신원을 알 수 없는 자</a:t>
                      </a:r>
                      <a:endParaRPr lang="ko-KR" altLang="en-US" sz="8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4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E</a:t>
                      </a:r>
                      <a:r>
                        <a:rPr lang="ko-KR" altLang="en-US" sz="900" kern="0" spc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수법조회 및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여죄조회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발생한 수법범죄사건과 검거한 수법범죄피의자</a:t>
                      </a:r>
                      <a:endParaRPr lang="ko-KR" altLang="en-US" sz="8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42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긴급사실조회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3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수사필요 대상인물에 대한 신상과 행적조회</a:t>
                      </a:r>
                      <a:endParaRPr lang="ko-KR" altLang="en-US" sz="8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관계경찰서간 경비전화로</a:t>
                      </a:r>
                      <a:endParaRPr lang="ko-KR" altLang="en-US" sz="8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734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 1. </a:t>
            </a:r>
            <a:r>
              <a:rPr lang="ko-KR" altLang="en-US" sz="1400" dirty="0"/>
              <a:t>유치의 의의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피고인</a:t>
            </a:r>
            <a:r>
              <a:rPr lang="en-US" altLang="ko-KR" sz="1400" dirty="0"/>
              <a:t>, </a:t>
            </a:r>
            <a:r>
              <a:rPr lang="ko-KR" altLang="en-US" sz="1400" dirty="0"/>
              <a:t>구류인 및 의뢰 </a:t>
            </a:r>
            <a:r>
              <a:rPr lang="ko-KR" altLang="en-US" sz="1400" dirty="0" err="1"/>
              <a:t>입감자</a:t>
            </a:r>
            <a:r>
              <a:rPr lang="ko-KR" altLang="en-US" sz="1400" dirty="0"/>
              <a:t> 등의 도주</a:t>
            </a:r>
            <a:r>
              <a:rPr lang="en-US" altLang="ko-KR" sz="1400" dirty="0"/>
              <a:t>, </a:t>
            </a:r>
            <a:r>
              <a:rPr lang="ko-KR" altLang="en-US" sz="1400" dirty="0"/>
              <a:t>증거인멸</a:t>
            </a:r>
            <a:r>
              <a:rPr lang="en-US" altLang="ko-KR" sz="1400" dirty="0"/>
              <a:t>, </a:t>
            </a:r>
            <a:r>
              <a:rPr lang="ko-KR" altLang="en-US" sz="1400" dirty="0"/>
              <a:t>자해행위</a:t>
            </a:r>
            <a:r>
              <a:rPr lang="en-US" altLang="ko-KR" sz="1400" dirty="0"/>
              <a:t>, </a:t>
            </a:r>
            <a:r>
              <a:rPr lang="ko-KR" altLang="en-US" sz="1400" dirty="0"/>
              <a:t>통모행위</a:t>
            </a:r>
            <a:r>
              <a:rPr lang="en-US" altLang="ko-KR" sz="1400" dirty="0"/>
              <a:t>, </a:t>
            </a:r>
            <a:r>
              <a:rPr lang="ko-KR" altLang="en-US" sz="1400" dirty="0"/>
              <a:t>도주원조 등을 미연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방지 및 건강보호를 위해 신체의 자유를 구속하는 것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2. </a:t>
            </a:r>
            <a:r>
              <a:rPr lang="ko-KR" altLang="en-US" sz="1400" dirty="0"/>
              <a:t>근거법규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형집행</a:t>
            </a:r>
            <a:r>
              <a:rPr lang="ko-KR" altLang="en-US" sz="1400" dirty="0"/>
              <a:t> 및 수용자 처우에 관한 법률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피의자유치및호송규칙</a:t>
            </a:r>
            <a:r>
              <a:rPr lang="en-US" altLang="ko-KR" sz="1400" dirty="0"/>
              <a:t>, </a:t>
            </a:r>
            <a:r>
              <a:rPr lang="ko-KR" altLang="en-US" sz="1400" dirty="0"/>
              <a:t>경찰관직무집행법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 유치장 설계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표준요령</a:t>
            </a:r>
            <a:r>
              <a:rPr lang="en-US" altLang="ko-KR" sz="1400" dirty="0"/>
              <a:t>, </a:t>
            </a:r>
            <a:r>
              <a:rPr lang="ko-KR" altLang="en-US" sz="1400" dirty="0"/>
              <a:t>호송경찰관출장소 근무규칙 </a:t>
            </a:r>
            <a:r>
              <a:rPr lang="en-US" altLang="ko-KR" sz="1400" dirty="0"/>
              <a:t>(</a:t>
            </a:r>
            <a:r>
              <a:rPr lang="ko-KR" altLang="en-US" sz="1400" dirty="0"/>
              <a:t>사법경찰관리집무규칙</a:t>
            </a:r>
            <a:r>
              <a:rPr lang="en-US" altLang="ko-KR" sz="1400" dirty="0"/>
              <a:t>×)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3. </a:t>
            </a:r>
            <a:r>
              <a:rPr lang="ko-KR" altLang="en-US" sz="1400" dirty="0"/>
              <a:t>유치장의 관리책임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피의자유치및호송규칙</a:t>
            </a:r>
            <a:r>
              <a:rPr lang="ko-KR" altLang="en-US" sz="1400" dirty="0"/>
              <a:t> 제</a:t>
            </a:r>
            <a:r>
              <a:rPr lang="en-US" altLang="ko-KR" sz="1400" dirty="0"/>
              <a:t>4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관리책임자 </a:t>
            </a:r>
            <a:r>
              <a:rPr lang="en-US" altLang="ko-KR" sz="1400" dirty="0"/>
              <a:t>: </a:t>
            </a:r>
            <a:r>
              <a:rPr lang="ko-KR" altLang="en-US" sz="1400" dirty="0"/>
              <a:t>경찰서장</a:t>
            </a:r>
            <a:r>
              <a:rPr lang="en-US" altLang="ko-KR" sz="1400" dirty="0"/>
              <a:t>, </a:t>
            </a:r>
            <a:r>
              <a:rPr lang="ko-KR" altLang="en-US" sz="1400" dirty="0"/>
              <a:t>유치주무자</a:t>
            </a:r>
            <a:r>
              <a:rPr lang="en-US" altLang="ko-KR" sz="1400" dirty="0"/>
              <a:t>(</a:t>
            </a:r>
            <a:r>
              <a:rPr lang="ko-KR" altLang="en-US" sz="1400" dirty="0"/>
              <a:t>수사과장</a:t>
            </a:r>
            <a:r>
              <a:rPr lang="en-US" altLang="ko-KR" sz="1400" dirty="0"/>
              <a:t>), </a:t>
            </a:r>
            <a:r>
              <a:rPr lang="ko-KR" altLang="en-US" sz="1400" dirty="0"/>
              <a:t>수사계장</a:t>
            </a:r>
            <a:r>
              <a:rPr lang="en-US" altLang="ko-KR" sz="1400" dirty="0"/>
              <a:t>, </a:t>
            </a:r>
            <a:r>
              <a:rPr lang="ko-KR" altLang="en-US" sz="1400" dirty="0"/>
              <a:t>상황실장</a:t>
            </a:r>
            <a:r>
              <a:rPr lang="en-US" altLang="ko-KR" sz="1400" dirty="0"/>
              <a:t>(</a:t>
            </a:r>
            <a:r>
              <a:rPr lang="ko-KR" altLang="en-US" sz="1400" dirty="0"/>
              <a:t>야간 또는 공휴일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4. </a:t>
            </a:r>
            <a:r>
              <a:rPr lang="ko-KR" altLang="en-US" sz="1400" dirty="0"/>
              <a:t>유치시의 조치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출입감지휘서</a:t>
            </a:r>
            <a:r>
              <a:rPr lang="ko-KR" altLang="en-US" sz="1400" dirty="0"/>
              <a:t>→준수사항 지시→ 흉기 등의 검사→분리수용→가족에의 통지</a:t>
            </a:r>
            <a:r>
              <a:rPr lang="en-US" altLang="ko-KR" sz="1400" dirty="0"/>
              <a:t>(</a:t>
            </a:r>
            <a:r>
              <a:rPr lang="ko-KR" altLang="en-US" sz="1400" dirty="0"/>
              <a:t>구속통지</a:t>
            </a:r>
            <a:r>
              <a:rPr lang="en-US" altLang="ko-KR" sz="1400" dirty="0"/>
              <a:t>, </a:t>
            </a:r>
            <a:r>
              <a:rPr lang="ko-KR" altLang="en-US" sz="1400" dirty="0"/>
              <a:t>신상통지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※ </a:t>
            </a:r>
            <a:r>
              <a:rPr lang="ko-KR" altLang="en-US" sz="1400" dirty="0"/>
              <a:t>분리수용 대상자 </a:t>
            </a:r>
            <a:r>
              <a:rPr lang="en-US" altLang="ko-KR" sz="1400" dirty="0"/>
              <a:t>: </a:t>
            </a:r>
            <a:r>
              <a:rPr lang="ko-KR" altLang="en-US" sz="1400" dirty="0"/>
              <a:t>남녀 수용자간</a:t>
            </a:r>
            <a:r>
              <a:rPr lang="en-US" altLang="ko-KR" sz="1400" dirty="0"/>
              <a:t>, </a:t>
            </a:r>
            <a:r>
              <a:rPr lang="ko-KR" altLang="en-US" sz="1400" dirty="0"/>
              <a:t>형사범과 </a:t>
            </a:r>
            <a:r>
              <a:rPr lang="ko-KR" altLang="en-US" sz="1400" dirty="0" err="1"/>
              <a:t>구류수</a:t>
            </a:r>
            <a:r>
              <a:rPr lang="en-US" altLang="ko-KR" sz="1400" dirty="0"/>
              <a:t>,  20</a:t>
            </a:r>
            <a:r>
              <a:rPr lang="ko-KR" altLang="en-US" sz="1400" dirty="0"/>
              <a:t>세 </a:t>
            </a:r>
            <a:r>
              <a:rPr lang="ko-KR" altLang="en-US" sz="1400" dirty="0" err="1"/>
              <a:t>이상자와</a:t>
            </a:r>
            <a:r>
              <a:rPr lang="ko-KR" altLang="en-US" sz="1400" dirty="0"/>
              <a:t>  </a:t>
            </a:r>
            <a:r>
              <a:rPr lang="ko-KR" altLang="en-US" sz="1400" dirty="0" err="1"/>
              <a:t>미만자</a:t>
            </a:r>
            <a:r>
              <a:rPr lang="en-US" altLang="ko-KR" sz="1400" dirty="0"/>
              <a:t>, </a:t>
            </a:r>
            <a:r>
              <a:rPr lang="ko-KR" altLang="en-US" sz="1400" dirty="0"/>
              <a:t>불구자</a:t>
            </a:r>
            <a:r>
              <a:rPr lang="en-US" altLang="ko-KR" sz="1400" dirty="0"/>
              <a:t>, </a:t>
            </a:r>
            <a:r>
              <a:rPr lang="ko-KR" altLang="en-US" sz="1400" dirty="0"/>
              <a:t>관련 공범자                     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</a:t>
            </a:r>
            <a:r>
              <a:rPr lang="ko-KR" altLang="en-US" sz="1400" dirty="0"/>
              <a:t>상호간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유치장 간수 근무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63532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위험물 등의 취급</a:t>
            </a:r>
            <a:r>
              <a:rPr lang="en-US" altLang="ko-KR" sz="1400" dirty="0"/>
              <a:t>(</a:t>
            </a:r>
            <a:r>
              <a:rPr lang="ko-KR" altLang="en-US" sz="1400" dirty="0"/>
              <a:t>규칙 제</a:t>
            </a:r>
            <a:r>
              <a:rPr lang="en-US" altLang="ko-KR" sz="1400" dirty="0"/>
              <a:t>9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유치인의 </a:t>
            </a:r>
            <a:r>
              <a:rPr lang="ko-KR" altLang="en-US" sz="1400" dirty="0" err="1"/>
              <a:t>요청ㆍ의뢰시</a:t>
            </a:r>
            <a:r>
              <a:rPr lang="ko-KR" altLang="en-US" sz="1400" dirty="0"/>
              <a:t> 조치사항</a:t>
            </a:r>
            <a:r>
              <a:rPr lang="en-US" altLang="ko-KR" sz="1400" dirty="0"/>
              <a:t>(</a:t>
            </a:r>
            <a:r>
              <a:rPr lang="ko-KR" altLang="en-US" sz="1400" dirty="0"/>
              <a:t>규칙 제</a:t>
            </a:r>
            <a:r>
              <a:rPr lang="en-US" altLang="ko-KR" sz="1400" dirty="0"/>
              <a:t>21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유치장 간수 근무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807157"/>
              </p:ext>
            </p:extLst>
          </p:nvPr>
        </p:nvGraphicFramePr>
        <p:xfrm>
          <a:off x="971600" y="1916832"/>
          <a:ext cx="7488833" cy="1702054"/>
        </p:xfrm>
        <a:graphic>
          <a:graphicData uri="http://schemas.openxmlformats.org/drawingml/2006/table">
            <a:tbl>
              <a:tblPr/>
              <a:tblGrid>
                <a:gridCol w="1157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8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2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78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위험물등의보관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혁대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넥타이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금속물 기타 자살에 쓰일 우려가 있는 물건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6858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성냥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라이터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담배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주류 등 화재 기타 사고발생의 원인 물건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죄증인멸 등 수사에 지장이 있다고 인정되는 물건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6858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독극물 및 다량 또는 장기 복용함으로써 현저히 건강을 해칠 수 있는 약품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유치주무자가 보관 및 영치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현금 등의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영치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-647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피의자가 현금</a:t>
                      </a:r>
                      <a:r>
                        <a:rPr lang="en-US" altLang="ko-KR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유가증권 기타 귀중품을 소지하고 있을 때에는 그 금품 등을 </a:t>
                      </a:r>
                      <a:r>
                        <a:rPr lang="ko-KR" altLang="en-US" sz="1000" kern="0" spc="-7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제출받아</a:t>
                      </a:r>
                      <a:r>
                        <a:rPr lang="ko-KR" altLang="en-US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영치해야 한다</a:t>
                      </a:r>
                      <a:r>
                        <a:rPr lang="en-US" altLang="ko-KR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7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석방시에는</a:t>
                      </a:r>
                      <a:r>
                        <a:rPr lang="ko-KR" altLang="en-US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반납</a:t>
                      </a:r>
                      <a:r>
                        <a:rPr lang="en-US" altLang="ko-KR" sz="10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284836"/>
              </p:ext>
            </p:extLst>
          </p:nvPr>
        </p:nvGraphicFramePr>
        <p:xfrm>
          <a:off x="971600" y="4509120"/>
          <a:ext cx="7488832" cy="1728192"/>
        </p:xfrm>
        <a:graphic>
          <a:graphicData uri="http://schemas.openxmlformats.org/drawingml/2006/table">
            <a:tbl>
              <a:tblPr/>
              <a:tblGrid>
                <a:gridCol w="7488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28192"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유치인의 요청이나 의뢰가 있을 때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지체없이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유치주무자에게 보고하고 그 결과를 당해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유치인에게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알려주어야 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대상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변호인의 선임에 관한 요청 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처우에 관한 요청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환형유치된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자의 가족 등에의 통지요청 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질병치료요청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 합리적이고 타당한 요구 등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의뢰 및 조치사항을 빠짐없이 근무일지에 기재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950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7. </a:t>
            </a:r>
            <a:r>
              <a:rPr lang="ko-KR" altLang="en-US" sz="1400" dirty="0"/>
              <a:t>유치인 사고방지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8. </a:t>
            </a:r>
            <a:r>
              <a:rPr lang="ko-KR" altLang="en-US" sz="1400" dirty="0"/>
              <a:t>유치인 </a:t>
            </a:r>
            <a:r>
              <a:rPr lang="ko-KR" altLang="en-US" sz="1400" dirty="0" err="1"/>
              <a:t>석방시</a:t>
            </a:r>
            <a:r>
              <a:rPr lang="ko-KR" altLang="en-US" sz="1400" dirty="0"/>
              <a:t> 유의사항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유치장 간수 근무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185148"/>
              </p:ext>
            </p:extLst>
          </p:nvPr>
        </p:nvGraphicFramePr>
        <p:xfrm>
          <a:off x="755576" y="1844824"/>
          <a:ext cx="7992888" cy="2685467"/>
        </p:xfrm>
        <a:graphic>
          <a:graphicData uri="http://schemas.openxmlformats.org/drawingml/2006/table">
            <a:tbl>
              <a:tblPr/>
              <a:tblGrid>
                <a:gridCol w="120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4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유치장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시설정비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시설의 점검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구조의 개선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8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간수의 철저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끊임없는 순회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감시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상황실 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CCTV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설치감독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차입물의 검사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유치인들의 여론 수집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4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입감시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감시철저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출ㆍ입감시 흉기 등 검사를 해야 한다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4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감독순시의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철저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주간 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수사과장 부책하 야간 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상황실장 부책하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9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조사중 유의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반드시 조사실에서 조사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조사전 조사실의 점검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 신체검사 철저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698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조사실에 출입시킬 때는 수갑을 채우고 조사 중 자리를 뜰 때는 반드시 간수동행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0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검증시 유의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사항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-698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수갑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포승 등의 장구를 완전히 채우고 특히 필요한 경우가 아니면 풀어 주어서는 안됨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698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필요한 곳 이외의 장소에 들르는 일을 금하고 감언에 현혹되거나 방심금지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698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용변 등의 경우에는 특히 그 동정에 주의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반드시 포승의 한쪽을 쥐고 감시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803802"/>
              </p:ext>
            </p:extLst>
          </p:nvPr>
        </p:nvGraphicFramePr>
        <p:xfrm>
          <a:off x="755576" y="4871466"/>
          <a:ext cx="7992888" cy="1509862"/>
        </p:xfrm>
        <a:graphic>
          <a:graphicData uri="http://schemas.openxmlformats.org/drawingml/2006/table">
            <a:tbl>
              <a:tblPr/>
              <a:tblGrid>
                <a:gridCol w="799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09862">
                <a:tc>
                  <a:txBody>
                    <a:bodyPr/>
                    <a:lstStyle/>
                    <a:p>
                      <a:pPr marL="63500" marR="63500" indent="-15494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간수자는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유치기간 만료 </a:t>
                      </a:r>
                      <a:r>
                        <a:rPr lang="en-US" altLang="ko-KR" sz="1000" u="sng" kern="0" spc="-2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u="sng" kern="0" spc="-2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일전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에 유치주무자에게 보고하여 위법유치 하는 일이 없도록 주의 한다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본인 여부를 반드시 확인하고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보관중인 </a:t>
                      </a:r>
                      <a:r>
                        <a:rPr lang="ko-KR" altLang="en-US" sz="1000" u="sng" kern="0" spc="-2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위험물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및 금품 등을 정확히 반환한다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석방일시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석방 후의 거주지 기타 필요한 사항을 명확히 기록해 둔다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5494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석방되는 자가 유치중인 자의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죄증인멸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등을 위한 비밀서신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암호문 등을 지참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연락하지 못하도록 검사한다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5494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석방일이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야간 또는 공휴일일 경우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석방자에게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반환할 임치물품을 미리 준비하여 상황실장에게 보관시켜 두었다가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석방시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반환한다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325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호송의 종류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피의자유치및호송규칙</a:t>
            </a:r>
            <a:r>
              <a:rPr lang="ko-KR" altLang="en-US" sz="1400" dirty="0"/>
              <a:t> 제</a:t>
            </a:r>
            <a:r>
              <a:rPr lang="en-US" altLang="ko-KR" sz="1400" dirty="0"/>
              <a:t>46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유치장관리 및 호송 책임자 비교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호송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454999"/>
              </p:ext>
            </p:extLst>
          </p:nvPr>
        </p:nvGraphicFramePr>
        <p:xfrm>
          <a:off x="755576" y="1844824"/>
          <a:ext cx="8064896" cy="2403133"/>
        </p:xfrm>
        <a:graphic>
          <a:graphicData uri="http://schemas.openxmlformats.org/drawingml/2006/table">
            <a:tbl>
              <a:tblPr/>
              <a:tblGrid>
                <a:gridCol w="704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6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51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호송방법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 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피호송자를 관서 또는 출두하여야 할 장소나 유치할 장소에 직접 호송 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5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채 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피호송자가 중병으로서 호송의 계속이 불가능 할 때 이를 인수받은 경찰관서에서 치료한 후 호송하는 경우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51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호송내용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이감호송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피호송자의 수용장소를 다른 곳으로 이동하거나 특정 관서에 인계하기 위한 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5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왕복호송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피호송자를 특정장소에 호송하여 필요한 용무를 마치고 다시 발송관서 또는 호송관서로 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8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집단호송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한번에 다수의 피호송자를 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5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비상호송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전시ㆍ사변 또는 이에 준하는 국가비상사태나 천재ㆍ지변에 있어서 피호송자를 다른 곳에 수용하기 위한 호송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8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호송수단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도보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차량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열차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선박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항공기 호송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585728"/>
              </p:ext>
            </p:extLst>
          </p:nvPr>
        </p:nvGraphicFramePr>
        <p:xfrm>
          <a:off x="755576" y="5013176"/>
          <a:ext cx="8064896" cy="720852"/>
        </p:xfrm>
        <a:graphic>
          <a:graphicData uri="http://schemas.openxmlformats.org/drawingml/2006/table">
            <a:tbl>
              <a:tblPr/>
              <a:tblGrid>
                <a:gridCol w="1246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1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유치장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 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관리책임자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경찰서장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호송관서의 장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시도경찰청 수사과장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 무 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수사과장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시도경찰청 수사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형사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계장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경찰서 수사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형사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327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호송시</a:t>
            </a:r>
            <a:r>
              <a:rPr lang="ko-KR" altLang="en-US" sz="1400" dirty="0"/>
              <a:t> 관리방법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호송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697065"/>
              </p:ext>
            </p:extLst>
          </p:nvPr>
        </p:nvGraphicFramePr>
        <p:xfrm>
          <a:off x="755576" y="1988840"/>
          <a:ext cx="7488832" cy="2586736"/>
        </p:xfrm>
        <a:graphic>
          <a:graphicData uri="http://schemas.openxmlformats.org/drawingml/2006/table">
            <a:tbl>
              <a:tblPr/>
              <a:tblGrid>
                <a:gridCol w="1421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4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2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 징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 용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관련법규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영치품의 처리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금전ㆍ유가증권은 호송관서에서 인수관서에 직접 송부하고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물품은 호송관에게 탁송한다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규칙 제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53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식량등의 자변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피호송자가 식량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의류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침구 등을 자비로 부담할 때에는 호송관은 물품의 구매 또는 피호송자에게 공여를 허가할 수 있다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규칙 제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67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호송비용부담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 및 피호송자의 여비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식비 기타 호송에 필요한 비용은 호송관서에서 이를 부담한다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규칙 제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68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호송비용산정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피호송자를 교도소 또는 경찰서 유치장 아닌 장소에서 식사를 하게 한 때의 비용은 시가의 최저실비액으로 산정하여야 한다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규칙 제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69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76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267137"/>
              </p:ext>
            </p:extLst>
          </p:nvPr>
        </p:nvGraphicFramePr>
        <p:xfrm>
          <a:off x="755576" y="4365104"/>
          <a:ext cx="7488832" cy="1089152"/>
        </p:xfrm>
        <a:graphic>
          <a:graphicData uri="http://schemas.openxmlformats.org/drawingml/2006/table">
            <a:tbl>
              <a:tblPr/>
              <a:tblGrid>
                <a:gridCol w="1421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4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2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호송관의 총기휴대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호송관은 호송근무에 임할 때에는 호송관서의 장의 특별한 지시가 없는 한 총기를 휴대하여야 한다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규칙 제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0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정기교양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유치장에 관한 관계법령 및 규정 등을 매월 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 이상 정기적으로 교양하고 특히 필요한 부분은 매일 교대시마다 암송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규칙 제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115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사고발생시의 조치요령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호송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732817"/>
              </p:ext>
            </p:extLst>
          </p:nvPr>
        </p:nvGraphicFramePr>
        <p:xfrm>
          <a:off x="755576" y="2060848"/>
          <a:ext cx="7704856" cy="3672408"/>
        </p:xfrm>
        <a:graphic>
          <a:graphicData uri="http://schemas.openxmlformats.org/drawingml/2006/table">
            <a:tbl>
              <a:tblPr/>
              <a:tblGrid>
                <a:gridCol w="1541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3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44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도주하였을 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즉시 사고발생지 관할서에 신고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소속장에게 전화 기타 신속한 방법으로 보고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소속장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호송관서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은 즉시 상급감독관서 및 관할 검찰청에 즉보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 도주한 자의 호송관계서류 및 금품은 호송관서에서 보관 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06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사망하였을 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-1981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즉시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사망지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관할 경찰관서에 신고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사체와 서류 및 영치금품은 신고관서에 인도</a:t>
                      </a:r>
                      <a:endParaRPr lang="en-US" altLang="ko-KR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981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인도받은 경찰관서는 서류와 금품을 호송관서에 송부</a:t>
                      </a:r>
                      <a:endParaRPr lang="en-US" altLang="ko-KR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1981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호송관서장은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즉시 상급감독관서 및 검찰청에 보고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2057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 인도 받은 사체는 사후 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 이내에 인수할 자가 없을 때는 구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읍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면장에게 가매장 하도록 의뢰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2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발병하였을 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경증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輕症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적절한 응급조치 후 호송 계속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2006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중증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重症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및 서류와 금품을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발병지에서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가까운 경찰관서에 인도 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(24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 이내에 치료될 수 있다고 진단되었을 때에는 치료 후 호송관서의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호송관이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호송을 계속해야 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.)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490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사고발생시의 조치요령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</a:t>
            </a: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호송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768948"/>
              </p:ext>
            </p:extLst>
          </p:nvPr>
        </p:nvGraphicFramePr>
        <p:xfrm>
          <a:off x="755576" y="2060848"/>
          <a:ext cx="7704856" cy="3672408"/>
        </p:xfrm>
        <a:graphic>
          <a:graphicData uri="http://schemas.openxmlformats.org/drawingml/2006/table">
            <a:tbl>
              <a:tblPr/>
              <a:tblGrid>
                <a:gridCol w="1541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3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44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도주하였을 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즉시 사고발생지 관할서에 신고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소속장에게 전화 기타 신속한 방법으로 보고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소속장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호송관서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은 즉시 상급감독관서 및 관할 검찰청에 즉보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 도주한 자의 호송관계서류 및 금품은 호송관서에서 보관 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06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사망하였을 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-1981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즉시 사망지 관할 경찰관서에 신고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사체와 서류 및 영치금품은 신고관서에 인도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인도받은 경찰관서는 서류와 금품을 호송관서에 송부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호송관서장은 즉시 상급감독관서 및 검찰청에 보고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2057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 인도 받은 사체는 사후 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 이내에 인수할 자가 없을 때는 구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읍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면장에게 가매장 하도록 의뢰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2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발병하였을 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경증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輕症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적절한 응급조치 후 호송 계속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3500" marR="63500" indent="-2006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② 중증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重症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피호송자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및 서류와 금품을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발병지에서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가까운 경찰관서에 인도 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(24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 이내에 치료될 수 있다고 진단되었을 때에는 치료 후 호송관서의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호송관이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호송을 계속해야 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.)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064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1689</TotalTime>
  <Words>1694</Words>
  <Application>Microsoft Office PowerPoint</Application>
  <PresentationFormat>화면 슬라이드 쇼(4:3)</PresentationFormat>
  <Paragraphs>330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HY견명조</vt:lpstr>
      <vt:lpstr>맑은 고딕</vt:lpstr>
      <vt:lpstr>Arial</vt:lpstr>
      <vt:lpstr>Georgia</vt:lpstr>
      <vt:lpstr>Wingdings</vt:lpstr>
      <vt:lpstr>고구려 벽화</vt:lpstr>
      <vt:lpstr>                    과학수사론 제10-2주   -수배제도와 유치장 관리</vt:lpstr>
      <vt:lpstr>1. 수배제도 </vt:lpstr>
      <vt:lpstr>1. 수배제도 </vt:lpstr>
      <vt:lpstr>1. 수배제도 </vt:lpstr>
      <vt:lpstr>2. 조회제도 </vt:lpstr>
      <vt:lpstr>3. 유치장 간수 근무 </vt:lpstr>
      <vt:lpstr>3. 유치장 간수 근무 </vt:lpstr>
      <vt:lpstr>3. 유치장 간수 근무 </vt:lpstr>
      <vt:lpstr>4. 호송</vt:lpstr>
      <vt:lpstr>4. 호송</vt:lpstr>
      <vt:lpstr>4. 호송</vt:lpstr>
      <vt:lpstr>5. 호송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224</cp:revision>
  <dcterms:created xsi:type="dcterms:W3CDTF">2018-09-03T03:26:21Z</dcterms:created>
  <dcterms:modified xsi:type="dcterms:W3CDTF">2021-10-16T04:52:26Z</dcterms:modified>
</cp:coreProperties>
</file>