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286" r:id="rId3"/>
    <p:sldId id="274" r:id="rId4"/>
    <p:sldId id="275" r:id="rId5"/>
    <p:sldId id="284" r:id="rId6"/>
    <p:sldId id="261" r:id="rId7"/>
    <p:sldId id="287" r:id="rId8"/>
    <p:sldId id="329" r:id="rId9"/>
    <p:sldId id="334" r:id="rId10"/>
    <p:sldId id="335" r:id="rId11"/>
    <p:sldId id="306" r:id="rId12"/>
    <p:sldId id="330" r:id="rId13"/>
    <p:sldId id="331" r:id="rId14"/>
    <p:sldId id="332" r:id="rId15"/>
    <p:sldId id="333" r:id="rId16"/>
    <p:sldId id="258" r:id="rId17"/>
    <p:sldId id="259" r:id="rId18"/>
    <p:sldId id="262" r:id="rId19"/>
    <p:sldId id="263" r:id="rId20"/>
    <p:sldId id="264" r:id="rId21"/>
    <p:sldId id="294" r:id="rId22"/>
    <p:sldId id="290" r:id="rId23"/>
    <p:sldId id="291" r:id="rId24"/>
    <p:sldId id="265" r:id="rId25"/>
    <p:sldId id="266" r:id="rId26"/>
    <p:sldId id="267" r:id="rId27"/>
    <p:sldId id="288" r:id="rId28"/>
    <p:sldId id="269" r:id="rId29"/>
    <p:sldId id="271" r:id="rId30"/>
    <p:sldId id="270" r:id="rId31"/>
    <p:sldId id="268" r:id="rId32"/>
    <p:sldId id="272" r:id="rId33"/>
    <p:sldId id="289" r:id="rId34"/>
    <p:sldId id="292" r:id="rId35"/>
    <p:sldId id="273" r:id="rId36"/>
    <p:sldId id="276" r:id="rId37"/>
    <p:sldId id="278" r:id="rId38"/>
    <p:sldId id="282" r:id="rId39"/>
    <p:sldId id="279" r:id="rId40"/>
    <p:sldId id="295" r:id="rId41"/>
    <p:sldId id="285" r:id="rId42"/>
    <p:sldId id="283" r:id="rId43"/>
    <p:sldId id="293" r:id="rId44"/>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83A85E-CA8E-43AA-989F-2AE4B3228C70}" type="datetimeFigureOut">
              <a:rPr lang="ko-KR" altLang="en-US" smtClean="0"/>
              <a:pPr/>
              <a:t>2025-02-20</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94FDC-BA62-455E-83B7-EE4C0F6F64ED}" type="slidenum">
              <a:rPr lang="ko-KR" altLang="en-US" smtClean="0"/>
              <a:pPr/>
              <a:t>‹#›</a:t>
            </a:fld>
            <a:endParaRPr lang="ko-KR" altLang="en-US"/>
          </a:p>
        </p:txBody>
      </p:sp>
    </p:spTree>
    <p:extLst>
      <p:ext uri="{BB962C8B-B14F-4D97-AF65-F5344CB8AC3E}">
        <p14:creationId xmlns:p14="http://schemas.microsoft.com/office/powerpoint/2010/main" val="216325957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3</a:t>
            </a:fld>
            <a:endParaRPr lang="ko-KR" altLang="en-US"/>
          </a:p>
        </p:txBody>
      </p:sp>
    </p:spTree>
    <p:extLst>
      <p:ext uri="{BB962C8B-B14F-4D97-AF65-F5344CB8AC3E}">
        <p14:creationId xmlns:p14="http://schemas.microsoft.com/office/powerpoint/2010/main" val="1528196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F366A48-1691-4744-9769-151513AC6A5E}" type="slidenum">
              <a:rPr lang="ko-KR" altLang="en-US" smtClean="0"/>
              <a:t>10</a:t>
            </a:fld>
            <a:endParaRPr lang="ko-KR" altLang="en-US"/>
          </a:p>
        </p:txBody>
      </p:sp>
    </p:spTree>
    <p:extLst>
      <p:ext uri="{BB962C8B-B14F-4D97-AF65-F5344CB8AC3E}">
        <p14:creationId xmlns:p14="http://schemas.microsoft.com/office/powerpoint/2010/main" val="2585489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36</a:t>
            </a:fld>
            <a:endParaRPr lang="ko-KR" altLang="en-US"/>
          </a:p>
        </p:txBody>
      </p:sp>
    </p:spTree>
    <p:extLst>
      <p:ext uri="{BB962C8B-B14F-4D97-AF65-F5344CB8AC3E}">
        <p14:creationId xmlns:p14="http://schemas.microsoft.com/office/powerpoint/2010/main" val="1863938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37</a:t>
            </a:fld>
            <a:endParaRPr lang="ko-KR" altLang="en-US"/>
          </a:p>
        </p:txBody>
      </p:sp>
    </p:spTree>
    <p:extLst>
      <p:ext uri="{BB962C8B-B14F-4D97-AF65-F5344CB8AC3E}">
        <p14:creationId xmlns:p14="http://schemas.microsoft.com/office/powerpoint/2010/main" val="2177249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38</a:t>
            </a:fld>
            <a:endParaRPr lang="ko-KR" altLang="en-US"/>
          </a:p>
        </p:txBody>
      </p:sp>
    </p:spTree>
    <p:extLst>
      <p:ext uri="{BB962C8B-B14F-4D97-AF65-F5344CB8AC3E}">
        <p14:creationId xmlns:p14="http://schemas.microsoft.com/office/powerpoint/2010/main" val="3385231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39</a:t>
            </a:fld>
            <a:endParaRPr lang="ko-KR" altLang="en-US"/>
          </a:p>
        </p:txBody>
      </p:sp>
    </p:spTree>
    <p:extLst>
      <p:ext uri="{BB962C8B-B14F-4D97-AF65-F5344CB8AC3E}">
        <p14:creationId xmlns:p14="http://schemas.microsoft.com/office/powerpoint/2010/main" val="3990858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40</a:t>
            </a:fld>
            <a:endParaRPr lang="ko-KR" altLang="en-US"/>
          </a:p>
        </p:txBody>
      </p:sp>
    </p:spTree>
    <p:extLst>
      <p:ext uri="{BB962C8B-B14F-4D97-AF65-F5344CB8AC3E}">
        <p14:creationId xmlns:p14="http://schemas.microsoft.com/office/powerpoint/2010/main" val="928026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41</a:t>
            </a:fld>
            <a:endParaRPr lang="ko-KR" altLang="en-US"/>
          </a:p>
        </p:txBody>
      </p:sp>
    </p:spTree>
    <p:extLst>
      <p:ext uri="{BB962C8B-B14F-4D97-AF65-F5344CB8AC3E}">
        <p14:creationId xmlns:p14="http://schemas.microsoft.com/office/powerpoint/2010/main" val="175625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42</a:t>
            </a:fld>
            <a:endParaRPr lang="ko-KR" altLang="en-US"/>
          </a:p>
        </p:txBody>
      </p:sp>
    </p:spTree>
    <p:extLst>
      <p:ext uri="{BB962C8B-B14F-4D97-AF65-F5344CB8AC3E}">
        <p14:creationId xmlns:p14="http://schemas.microsoft.com/office/powerpoint/2010/main" val="3646178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81494FDC-BA62-455E-83B7-EE4C0F6F64ED}" type="slidenum">
              <a:rPr lang="ko-KR" altLang="en-US" smtClean="0"/>
              <a:pPr/>
              <a:t>43</a:t>
            </a:fld>
            <a:endParaRPr lang="ko-KR" altLang="en-US"/>
          </a:p>
        </p:txBody>
      </p:sp>
    </p:spTree>
    <p:extLst>
      <p:ext uri="{BB962C8B-B14F-4D97-AF65-F5344CB8AC3E}">
        <p14:creationId xmlns:p14="http://schemas.microsoft.com/office/powerpoint/2010/main" val="379962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1" name="직사각형 20"/>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ctrTitle"/>
          </p:nvPr>
        </p:nvSpPr>
        <p:spPr>
          <a:xfrm>
            <a:off x="714348" y="2143116"/>
            <a:ext cx="7643866" cy="1500198"/>
          </a:xfrm>
        </p:spPr>
        <p:txBody>
          <a:bodyPr anchor="ctr"/>
          <a:lstStyle>
            <a:lvl1pPr algn="ctr">
              <a:defRPr>
                <a:solidFill>
                  <a:schemeClr val="tx1"/>
                </a:solidFill>
              </a:defRPr>
            </a:lvl1pPr>
          </a:lstStyle>
          <a:p>
            <a:r>
              <a:rPr kumimoji="0" lang="ko-KR" altLang="en-US"/>
              <a:t>마스터 제목 스타일 편집</a:t>
            </a:r>
            <a:endParaRPr kumimoji="0" lang="en-US"/>
          </a:p>
        </p:txBody>
      </p:sp>
      <p:sp>
        <p:nvSpPr>
          <p:cNvPr id="3" name="부제목 2"/>
          <p:cNvSpPr>
            <a:spLocks noGrp="1"/>
          </p:cNvSpPr>
          <p:nvPr>
            <p:ph type="subTitle" idx="1"/>
          </p:nvPr>
        </p:nvSpPr>
        <p:spPr>
          <a:xfrm>
            <a:off x="785786" y="3786190"/>
            <a:ext cx="7500990" cy="857256"/>
          </a:xfrm>
        </p:spPr>
        <p:txBody>
          <a:bodyPr anchor="t"/>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ko-KR" altLang="en-US"/>
              <a:t>마스터 부제목 스타일 편집</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bg>
      <p:bgRef idx="1003">
        <a:schemeClr val="bg1"/>
      </p:bgRef>
    </p:bg>
    <p:spTree>
      <p:nvGrpSpPr>
        <p:cNvPr id="1" name=""/>
        <p:cNvGrpSpPr/>
        <p:nvPr/>
      </p:nvGrpSpPr>
      <p:grpSpPr>
        <a:xfrm>
          <a:off x="0" y="0"/>
          <a:ext cx="0" cy="0"/>
          <a:chOff x="0" y="0"/>
          <a:chExt cx="0" cy="0"/>
        </a:xfrm>
      </p:grpSpPr>
      <p:sp>
        <p:nvSpPr>
          <p:cNvPr id="11" name="직사각형 10"/>
          <p:cNvSpPr/>
          <p:nvPr/>
        </p:nvSpPr>
        <p:spPr>
          <a:xfrm>
            <a:off x="0" y="1"/>
            <a:ext cx="285720" cy="685800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3" name="내용 개체 틀 2"/>
          <p:cNvSpPr>
            <a:spLocks noGrp="1"/>
          </p:cNvSpPr>
          <p:nvPr>
            <p:ph idx="1"/>
          </p:nvPr>
        </p:nvSpPr>
        <p:spPr/>
        <p:txBody>
          <a:bodyPr/>
          <a:lstStyle>
            <a:lvl1pPr>
              <a:buSzPct val="70000"/>
              <a:buFont typeface="Wingdings"/>
              <a:buChar char=""/>
              <a:defRPr/>
            </a:lvl1pPr>
            <a:lvl2pPr>
              <a:buSzPct val="120000"/>
              <a:defRPr/>
            </a:lvl2pPr>
            <a:lvl3pPr>
              <a:buSzPct val="120000"/>
              <a:defRPr/>
            </a:lvl3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2" name="제목 1"/>
          <p:cNvSpPr>
            <a:spLocks noGrp="1"/>
          </p:cNvSpPr>
          <p:nvPr>
            <p:ph type="title"/>
          </p:nvPr>
        </p:nvSpPr>
        <p:spPr>
          <a:xfrm>
            <a:off x="303475" y="285728"/>
            <a:ext cx="8554805" cy="939784"/>
          </a:xfrm>
        </p:spPr>
        <p:txBody>
          <a:bodyPr/>
          <a:lstStyle>
            <a:lvl1pPr>
              <a:defRPr b="0"/>
            </a:lvl1pPr>
          </a:lstStyle>
          <a:p>
            <a:r>
              <a:rPr kumimoji="0" lang="ko-KR" altLang="en-US"/>
              <a:t>마스터 제목 스타일 편집</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bg>
      <p:bgRef idx="1001">
        <a:schemeClr val="bg1"/>
      </p:bgRef>
    </p:bg>
    <p:spTree>
      <p:nvGrpSpPr>
        <p:cNvPr id="1" name=""/>
        <p:cNvGrpSpPr/>
        <p:nvPr/>
      </p:nvGrpSpPr>
      <p:grpSpPr>
        <a:xfrm>
          <a:off x="0" y="0"/>
          <a:ext cx="0" cy="0"/>
          <a:chOff x="0" y="0"/>
          <a:chExt cx="0" cy="0"/>
        </a:xfrm>
      </p:grpSpPr>
      <p:sp>
        <p:nvSpPr>
          <p:cNvPr id="9" name="직사각형 8"/>
          <p:cNvSpPr/>
          <p:nvPr/>
        </p:nvSpPr>
        <p:spPr>
          <a:xfrm>
            <a:off x="0" y="9"/>
            <a:ext cx="456478" cy="6857999"/>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071810"/>
            <a:ext cx="7715304" cy="1504952"/>
          </a:xfrm>
        </p:spPr>
        <p:txBody>
          <a:bodyPr anchor="ctr"/>
          <a:lstStyle>
            <a:lvl1pPr algn="l">
              <a:defRPr sz="4000" b="0" cap="all">
                <a:effectLst>
                  <a:outerShdw blurRad="44450" dist="25400" dir="2700000" algn="tl" rotWithShape="0">
                    <a:schemeClr val="bg1">
                      <a:alpha val="51000"/>
                    </a:schemeClr>
                  </a:outerShdw>
                </a:effectLst>
              </a:defRPr>
            </a:lvl1p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500034" y="4500570"/>
            <a:ext cx="7715304" cy="1643064"/>
          </a:xfrm>
        </p:spPr>
        <p:txBody>
          <a:bodyPr anchor="t"/>
          <a:lstStyle>
            <a:lvl1pPr marL="0" indent="0">
              <a:buNone/>
              <a:defRPr sz="2000">
                <a:solidFill>
                  <a:schemeClr val="tx2"/>
                </a:solidFill>
              </a:defRPr>
            </a:lvl1pPr>
            <a:lvl2pPr marL="457200" indent="0">
              <a:buNone/>
              <a:defRPr sz="1800">
                <a:solidFill>
                  <a:schemeClr val="tx2"/>
                </a:solidFill>
              </a:defRPr>
            </a:lvl2pPr>
            <a:lvl3pPr marL="914400" indent="0">
              <a:buNone/>
              <a:defRPr sz="16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cxnSp>
        <p:nvCxnSpPr>
          <p:cNvPr id="16" name="직선 연결선 15"/>
          <p:cNvCxnSpPr/>
          <p:nvPr/>
        </p:nvCxnSpPr>
        <p:spPr>
          <a:xfrm>
            <a:off x="500034" y="4429132"/>
            <a:ext cx="7715304" cy="1588"/>
          </a:xfrm>
          <a:prstGeom prst="line">
            <a:avLst/>
          </a:prstGeom>
        </p:spPr>
        <p:style>
          <a:lnRef idx="3">
            <a:schemeClr val="accent1"/>
          </a:lnRef>
          <a:fillRef idx="0">
            <a:schemeClr val="accent1"/>
          </a:fillRef>
          <a:effectRef idx="2">
            <a:schemeClr val="accent1"/>
          </a:effectRef>
          <a:fontRef idx="minor">
            <a:schemeClr val="tx1"/>
          </a:fontRef>
        </p:style>
      </p:cxnSp>
      <p:sp>
        <p:nvSpPr>
          <p:cNvPr id="8" name="날짜 개체 틀 7"/>
          <p:cNvSpPr>
            <a:spLocks noGrp="1"/>
          </p:cNvSpPr>
          <p:nvPr>
            <p:ph type="dt" sz="half" idx="13"/>
          </p:nvPr>
        </p:nvSpPr>
        <p:spPr/>
        <p:txBody>
          <a:bodyPr/>
          <a:lstStyle/>
          <a:p>
            <a:fld id="{0F808C54-24F2-4800-80B6-B86DFADFDDA0}" type="datetimeFigureOut">
              <a:rPr lang="ko-KR" altLang="en-US" smtClean="0"/>
              <a:pPr/>
              <a:t>2025-02-20</a:t>
            </a:fld>
            <a:endParaRPr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8" name="직사각형 7"/>
          <p:cNvSpPr/>
          <p:nvPr/>
        </p:nvSpPr>
        <p:spPr>
          <a:xfrm>
            <a:off x="0" y="285728"/>
            <a:ext cx="9144032" cy="114301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p:txBody>
          <a:bodyPr/>
          <a:lstStyle>
            <a:lvl1pPr>
              <a:defRPr b="0"/>
            </a:lvl1pPr>
          </a:lstStyle>
          <a:p>
            <a:r>
              <a:rPr kumimoji="0" lang="ko-KR" altLang="en-US"/>
              <a:t>마스터 제목 스타일 편집</a:t>
            </a:r>
            <a:endParaRPr kumimoji="0" lang="en-US"/>
          </a:p>
        </p:txBody>
      </p:sp>
      <p:sp>
        <p:nvSpPr>
          <p:cNvPr id="3" name="내용 개체 틀 2"/>
          <p:cNvSpPr>
            <a:spLocks noGrp="1"/>
          </p:cNvSpPr>
          <p:nvPr>
            <p:ph sz="half" idx="1"/>
          </p:nvPr>
        </p:nvSpPr>
        <p:spPr bwMode="invGray">
          <a:xfrm>
            <a:off x="785782" y="1643050"/>
            <a:ext cx="3786218" cy="4429156"/>
          </a:xfrm>
          <a:prstGeom prst="roundRect">
            <a:avLst>
              <a:gd name="adj" fmla="val 5345"/>
            </a:avLst>
          </a:prstGeom>
          <a:solidFill>
            <a:schemeClr val="tx2">
              <a:tint val="50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내용 개체 틀 3"/>
          <p:cNvSpPr>
            <a:spLocks noGrp="1"/>
          </p:cNvSpPr>
          <p:nvPr>
            <p:ph sz="half" idx="2"/>
          </p:nvPr>
        </p:nvSpPr>
        <p:spPr bwMode="invGray">
          <a:xfrm>
            <a:off x="4714876" y="1643050"/>
            <a:ext cx="3785616" cy="4429156"/>
          </a:xfrm>
          <a:prstGeom prst="roundRect">
            <a:avLst>
              <a:gd name="adj" fmla="val 6980"/>
            </a:avLst>
          </a:prstGeom>
          <a:solidFill>
            <a:schemeClr val="tx2">
              <a:tint val="75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b="0"/>
            </a:lvl1pPr>
          </a:lstStyle>
          <a:p>
            <a:r>
              <a:rPr kumimoji="0" lang="ko-KR" altLang="en-US"/>
              <a:t>마스터 제목 스타일 편집</a:t>
            </a:r>
            <a:endParaRPr kumimoji="0" lang="en-US"/>
          </a:p>
        </p:txBody>
      </p:sp>
      <p:sp>
        <p:nvSpPr>
          <p:cNvPr id="7" name="날짜 개체 틀 6"/>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10" name="내용 개체 틀 9"/>
          <p:cNvSpPr>
            <a:spLocks noGrp="1"/>
          </p:cNvSpPr>
          <p:nvPr>
            <p:ph sz="half" idx="2"/>
          </p:nvPr>
        </p:nvSpPr>
        <p:spPr bwMode="invGray">
          <a:xfrm>
            <a:off x="500038" y="1500174"/>
            <a:ext cx="4000529" cy="3786214"/>
          </a:xfrm>
          <a:prstGeom prst="roundRect">
            <a:avLst>
              <a:gd name="adj" fmla="val 5345"/>
            </a:avLst>
          </a:prstGeom>
          <a:gradFill flip="none" rotWithShape="1">
            <a:gsLst>
              <a:gs pos="0">
                <a:schemeClr val="accent1">
                  <a:shade val="75000"/>
                  <a:alpha val="50000"/>
                </a:schemeClr>
              </a:gs>
              <a:gs pos="100000">
                <a:schemeClr val="accent1">
                  <a:shade val="75000"/>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3" name="텍스트 개체 틀 2"/>
          <p:cNvSpPr>
            <a:spLocks noGrp="1"/>
          </p:cNvSpPr>
          <p:nvPr>
            <p:ph type="body" idx="1"/>
          </p:nvPr>
        </p:nvSpPr>
        <p:spPr bwMode="ltGray">
          <a:xfrm>
            <a:off x="500038" y="5429264"/>
            <a:ext cx="4005072"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a:t>마스터 텍스트 스타일을 편집합니다</a:t>
            </a:r>
          </a:p>
        </p:txBody>
      </p:sp>
      <p:sp>
        <p:nvSpPr>
          <p:cNvPr id="12" name="내용 개체 틀 11"/>
          <p:cNvSpPr>
            <a:spLocks noGrp="1"/>
          </p:cNvSpPr>
          <p:nvPr>
            <p:ph sz="half" idx="4"/>
          </p:nvPr>
        </p:nvSpPr>
        <p:spPr bwMode="invGray">
          <a:xfrm>
            <a:off x="4716932" y="1500174"/>
            <a:ext cx="4000529" cy="3786214"/>
          </a:xfrm>
          <a:prstGeom prst="roundRect">
            <a:avLst>
              <a:gd name="adj" fmla="val 5345"/>
            </a:avLst>
          </a:prstGeom>
          <a:gradFill flip="none" rotWithShape="1">
            <a:gsLst>
              <a:gs pos="0">
                <a:schemeClr val="accent2">
                  <a:shade val="75000"/>
                  <a:alpha val="50000"/>
                </a:schemeClr>
              </a:gs>
              <a:gs pos="100000">
                <a:schemeClr val="accent2">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텍스트 개체 틀 4"/>
          <p:cNvSpPr>
            <a:spLocks noGrp="1"/>
          </p:cNvSpPr>
          <p:nvPr>
            <p:ph type="body" sz="quarter" idx="3"/>
          </p:nvPr>
        </p:nvSpPr>
        <p:spPr bwMode="ltGray">
          <a:xfrm>
            <a:off x="4714876" y="5429264"/>
            <a:ext cx="4000528"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a:t>마스터 텍스트 스타일을 편집합니다</a:t>
            </a:r>
          </a:p>
        </p:txBody>
      </p:sp>
      <p:sp>
        <p:nvSpPr>
          <p:cNvPr id="11" name="직사각형 10"/>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13" name="직사각형 12"/>
          <p:cNvSpPr/>
          <p:nvPr/>
        </p:nvSpPr>
        <p:spPr>
          <a:xfrm>
            <a:off x="8859915"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6" name="직사각형 5"/>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428604"/>
            <a:ext cx="8186766" cy="1143000"/>
          </a:xfrm>
        </p:spPr>
        <p:txBody>
          <a:bodyPr/>
          <a:lstStyle>
            <a:lvl1pPr algn="l">
              <a:defRPr b="0"/>
            </a:lvl1pPr>
          </a:lstStyle>
          <a:p>
            <a:r>
              <a:rPr kumimoji="0" lang="ko-KR" altLang="en-US"/>
              <a:t>마스터 제목 스타일 편집</a:t>
            </a:r>
            <a:endParaRPr kumimoji="0" lang="en-US"/>
          </a:p>
        </p:txBody>
      </p:sp>
      <p:sp>
        <p:nvSpPr>
          <p:cNvPr id="3" name="날짜 개체 틀 2"/>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bg>
      <p:bgRef idx="1002">
        <a:schemeClr val="bg1"/>
      </p:bgRef>
    </p:bg>
    <p:spTree>
      <p:nvGrpSpPr>
        <p:cNvPr id="1" name=""/>
        <p:cNvGrpSpPr/>
        <p:nvPr/>
      </p:nvGrpSpPr>
      <p:grpSpPr>
        <a:xfrm>
          <a:off x="0" y="0"/>
          <a:ext cx="0" cy="0"/>
          <a:chOff x="0" y="0"/>
          <a:chExt cx="0" cy="0"/>
        </a:xfrm>
      </p:grpSpPr>
      <p:sp>
        <p:nvSpPr>
          <p:cNvPr id="12" name="직사각형 11"/>
          <p:cNvSpPr/>
          <p:nvPr/>
        </p:nvSpPr>
        <p:spPr bwMode="invGray">
          <a:xfrm>
            <a:off x="285720" y="263808"/>
            <a:ext cx="8858280" cy="664862"/>
          </a:xfrm>
          <a:prstGeom prst="rect">
            <a:avLst/>
          </a:prstGeom>
          <a:solidFill>
            <a:schemeClr val="tx1">
              <a:tint val="95000"/>
              <a:alpha val="69804"/>
            </a:scheme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bwMode="invGray">
          <a:xfrm>
            <a:off x="500034" y="285728"/>
            <a:ext cx="8143932" cy="642942"/>
          </a:xfrm>
          <a:noFill/>
        </p:spPr>
        <p:txBody>
          <a:bodyPr anchor="b">
            <a:noAutofit/>
          </a:bodyPr>
          <a:lstStyle>
            <a:lvl1pPr algn="l">
              <a:defRPr sz="2800" b="1">
                <a:ln w="9525" cmpd="sng">
                  <a:noFill/>
                </a:ln>
                <a:solidFill>
                  <a:schemeClr val="bg1"/>
                </a:solidFill>
                <a:effectLst>
                  <a:outerShdw blurRad="44450" dist="25400" dir="2700000" algn="tl" rotWithShape="0">
                    <a:schemeClr val="tx1">
                      <a:alpha val="51000"/>
                    </a:schemeClr>
                  </a:outerShdw>
                </a:effectLst>
              </a:defRPr>
            </a:lvl1pPr>
          </a:lstStyle>
          <a:p>
            <a:r>
              <a:rPr kumimoji="0" lang="ko-KR" altLang="en-US"/>
              <a:t>마스터 제목 스타일 편집</a:t>
            </a:r>
            <a:endParaRPr kumimoji="0" lang="en-US"/>
          </a:p>
        </p:txBody>
      </p:sp>
      <p:sp>
        <p:nvSpPr>
          <p:cNvPr id="4" name="텍스트 개체 틀 3"/>
          <p:cNvSpPr>
            <a:spLocks noGrp="1"/>
          </p:cNvSpPr>
          <p:nvPr>
            <p:ph type="body" sz="half" idx="2"/>
          </p:nvPr>
        </p:nvSpPr>
        <p:spPr>
          <a:xfrm>
            <a:off x="500034" y="1006230"/>
            <a:ext cx="2214578" cy="5351729"/>
          </a:xfrm>
        </p:spPr>
        <p:txBody>
          <a:bodyPr/>
          <a:lstStyle>
            <a:lvl1pPr marL="0" indent="0">
              <a:buNone/>
              <a:defRPr sz="1600"/>
            </a:lvl1pPr>
            <a:lvl2pPr marL="457200" indent="0">
              <a:buNone/>
              <a:defRPr sz="14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15" name="내용 개체 틀 14"/>
          <p:cNvSpPr>
            <a:spLocks noGrp="1"/>
          </p:cNvSpPr>
          <p:nvPr>
            <p:ph sz="quarter" idx="1"/>
          </p:nvPr>
        </p:nvSpPr>
        <p:spPr>
          <a:xfrm>
            <a:off x="2786064" y="1000108"/>
            <a:ext cx="5857875" cy="5357830"/>
          </a:xfrm>
        </p:spPr>
        <p:txBody>
          <a:bodyPr/>
          <a:lstStyle>
            <a:lvl1pPr>
              <a:defRPr sz="2800"/>
            </a:lvl1pPr>
            <a:lvl2pPr>
              <a:defRPr sz="2600"/>
            </a:lvl2pPr>
            <a:lvl3pPr>
              <a:defRPr sz="2400"/>
            </a:lvl3pPr>
            <a:lvl4pPr>
              <a:defRPr sz="2000"/>
            </a:lvl4pPr>
            <a:lvl5pPr>
              <a:defRPr sz="1800"/>
            </a:lvl5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9" name="직사각형 8"/>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9" name="직사각형 8"/>
          <p:cNvSpPr/>
          <p:nvPr/>
        </p:nvSpPr>
        <p:spPr>
          <a:xfrm>
            <a:off x="0" y="3571876"/>
            <a:ext cx="9144000" cy="3286126"/>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571876"/>
            <a:ext cx="3286148" cy="1138242"/>
          </a:xfrm>
        </p:spPr>
        <p:txBody>
          <a:bodyPr anchor="b"/>
          <a:lstStyle>
            <a:lvl1pPr algn="l">
              <a:defRPr sz="2000" b="1"/>
            </a:lvl1pPr>
          </a:lstStyle>
          <a:p>
            <a:r>
              <a:rPr kumimoji="0" lang="ko-KR" altLang="en-US"/>
              <a:t>마스터 제목 스타일 편집</a:t>
            </a:r>
            <a:endParaRPr kumimoji="0" lang="en-US"/>
          </a:p>
        </p:txBody>
      </p:sp>
      <p:sp>
        <p:nvSpPr>
          <p:cNvPr id="4" name="텍스트 개체 틀 3"/>
          <p:cNvSpPr>
            <a:spLocks noGrp="1"/>
          </p:cNvSpPr>
          <p:nvPr>
            <p:ph type="body" sz="half" idx="2"/>
          </p:nvPr>
        </p:nvSpPr>
        <p:spPr>
          <a:xfrm>
            <a:off x="500034" y="4714884"/>
            <a:ext cx="3286148" cy="1143008"/>
          </a:xfrm>
        </p:spPr>
        <p:txBody>
          <a:bodyPr/>
          <a:lstStyle>
            <a:lvl1pPr marL="0" indent="0">
              <a:buNone/>
              <a:defRPr sz="1600"/>
            </a:lvl1pPr>
            <a:lvl2pPr marL="457200" indent="0">
              <a:buNone/>
              <a:defRPr sz="1400"/>
            </a:lvl2pPr>
            <a:lvl3pPr marL="914400" indent="0">
              <a:buNone/>
              <a:defRPr sz="1400"/>
            </a:lvl3pPr>
            <a:lvl4pPr marL="1371600" indent="0">
              <a:buNone/>
              <a:defRPr sz="1200"/>
            </a:lvl4pPr>
            <a:lvl5pPr marL="1828800" indent="0">
              <a:buNone/>
              <a:defRPr sz="12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6" name="바닥글 개체 틀 5"/>
          <p:cNvSpPr>
            <a:spLocks noGrp="1"/>
          </p:cNvSpPr>
          <p:nvPr>
            <p:ph type="ftr" sz="quarter" idx="11"/>
          </p:nvPr>
        </p:nvSpPr>
        <p:spPr>
          <a:xfrm>
            <a:off x="3124200" y="6572272"/>
            <a:ext cx="2895600" cy="297750"/>
          </a:xfrm>
        </p:spPr>
        <p:txBody>
          <a:bodyPr/>
          <a:lstStyle/>
          <a:p>
            <a:endParaRPr lang="ko-KR" altLang="en-US"/>
          </a:p>
        </p:txBody>
      </p:sp>
      <p:sp>
        <p:nvSpPr>
          <p:cNvPr id="7" name="슬라이드 번호 개체 틀 6"/>
          <p:cNvSpPr>
            <a:spLocks noGrp="1"/>
          </p:cNvSpPr>
          <p:nvPr>
            <p:ph type="sldNum" sz="quarter" idx="12"/>
          </p:nvPr>
        </p:nvSpPr>
        <p:spPr/>
        <p:txBody>
          <a:bodyPr/>
          <a:lstStyle/>
          <a:p>
            <a:fld id="{FA33AB60-932F-4224-8263-3BAE8E1D7733}" type="slidenum">
              <a:rPr lang="ko-KR" altLang="en-US" smtClean="0"/>
              <a:pPr/>
              <a:t>‹#›</a:t>
            </a:fld>
            <a:endParaRPr lang="ko-KR" altLang="en-US"/>
          </a:p>
        </p:txBody>
      </p:sp>
      <p:sp>
        <p:nvSpPr>
          <p:cNvPr id="8" name="그림 개체 틀 7"/>
          <p:cNvSpPr>
            <a:spLocks noGrp="1"/>
          </p:cNvSpPr>
          <p:nvPr>
            <p:ph type="pic" idx="1"/>
          </p:nvPr>
        </p:nvSpPr>
        <p:spPr>
          <a:xfrm>
            <a:off x="4000496" y="1071546"/>
            <a:ext cx="4214842" cy="4714908"/>
          </a:xfrm>
          <a:solidFill>
            <a:schemeClr val="tx2"/>
          </a:solidFill>
          <a:ln w="152400" cap="rnd">
            <a:solidFill>
              <a:srgbClr val="FFFFFF"/>
            </a:solidFill>
            <a:round/>
          </a:ln>
          <a:effectLst>
            <a:outerShdw blurRad="50800" dist="50800" dir="2700000" algn="tl" rotWithShape="0">
              <a:srgbClr val="000000">
                <a:alpha val="43137"/>
              </a:srgbClr>
            </a:outerShdw>
          </a:effectLst>
          <a:scene3d>
            <a:camera prst="orthographicFront"/>
            <a:lightRig rig="twoPt" dir="t">
              <a:rot lat="0" lon="0" rev="10800000"/>
            </a:lightRig>
          </a:scene3d>
          <a:sp3d contourW="6350">
            <a:bevelT w="50800" h="16510"/>
            <a:contourClr>
              <a:srgbClr val="C0C0C0"/>
            </a:contourClr>
          </a:sp3d>
        </p:spPr>
        <p:txBody>
          <a:bodyPr/>
          <a:lstStyle>
            <a:lvl1pPr marL="0" indent="0">
              <a:buNone/>
              <a:defRPr sz="3200">
                <a:solidFill>
                  <a:schemeClr val="tx2">
                    <a:tint val="10000"/>
                  </a:schemeClr>
                </a:solidFill>
                <a:effectLst>
                  <a:outerShdw blurRad="50800" dist="50800" dir="5400000" algn="tl" rotWithShape="0">
                    <a:srgbClr val="000000">
                      <a:alpha val="58000"/>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ko-KR" altLang="en-US"/>
              <a:t>그림을 추가하려면 아이콘을 클릭하십시오</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nchor="b"/>
          <a:lstStyle>
            <a:lvl1pPr>
              <a:defRPr b="0"/>
            </a:lvl1p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1500175"/>
            <a:ext cx="8229600" cy="4625989"/>
          </a:xfrm>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cxnSp>
        <p:nvCxnSpPr>
          <p:cNvPr id="8" name="직선 연결선 7"/>
          <p:cNvCxnSpPr/>
          <p:nvPr/>
        </p:nvCxnSpPr>
        <p:spPr>
          <a:xfrm>
            <a:off x="455646" y="1428736"/>
            <a:ext cx="8215370" cy="1588"/>
          </a:xfrm>
          <a:prstGeom prst="line">
            <a:avLst/>
          </a:prstGeom>
          <a:noFill/>
          <a:ln w="28575" cap="sq" cmpd="sng" algn="ctr">
            <a:solidFill>
              <a:srgbClr val="E49458"/>
            </a:solidFill>
            <a:prstDash val="solid"/>
          </a:ln>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rgbClr val="E49458">
                <a:tint val="100000"/>
                <a:shade val="100000"/>
                <a:hueMod val="100000"/>
                <a:satMod val="100000"/>
              </a:srgbClr>
            </a:contourClr>
          </a:sp3d>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p:nvPr/>
        </p:nvSpPr>
        <p:spPr>
          <a:xfrm>
            <a:off x="7643834" y="-15949"/>
            <a:ext cx="1500166"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세로 제목 1"/>
          <p:cNvSpPr>
            <a:spLocks noGrp="1"/>
          </p:cNvSpPr>
          <p:nvPr>
            <p:ph type="title" orient="vert"/>
          </p:nvPr>
        </p:nvSpPr>
        <p:spPr>
          <a:xfrm>
            <a:off x="7643834" y="285728"/>
            <a:ext cx="1214446" cy="6286546"/>
          </a:xfrm>
          <a:noFill/>
        </p:spPr>
        <p:txBody>
          <a:bodyPr vert="eaVert" anchor="b"/>
          <a:lstStyle>
            <a:lvl1pPr algn="ctr">
              <a:defRPr b="0"/>
            </a:lvl1p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571481"/>
            <a:ext cx="7115196" cy="5715044"/>
          </a:xfrm>
        </p:spPr>
        <p:txBody>
          <a:bodyPr vert="eaVert"/>
          <a:lstStyle>
            <a:lvl1pPr>
              <a:defRPr sz="2800"/>
            </a:lvl1pPr>
            <a:lvl2pPr>
              <a:defRPr sz="2400"/>
            </a:lvl2pPr>
            <a:lvl3pPr>
              <a:defRPr sz="2000"/>
            </a:lvl3p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0F808C54-24F2-4800-80B6-B86DFADFDDA0}" type="datetimeFigureOut">
              <a:rPr lang="ko-KR" altLang="en-US" smtClean="0"/>
              <a:pPr/>
              <a:t>2025-02-20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A33AB60-932F-4224-8263-3BAE8E1D7733}"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직사각형 27"/>
          <p:cNvSpPr/>
          <p:nvPr/>
        </p:nvSpPr>
        <p:spPr>
          <a:xfrm>
            <a:off x="0" y="6572272"/>
            <a:ext cx="9144000" cy="285728"/>
          </a:xfrm>
          <a:prstGeom prst="rect">
            <a:avLst/>
          </a:prstGeom>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8" name="직사각형 7"/>
          <p:cNvSpPr/>
          <p:nvPr/>
        </p:nvSpPr>
        <p:spPr>
          <a:xfrm>
            <a:off x="0" y="2380"/>
            <a:ext cx="9144000" cy="283348"/>
          </a:xfrm>
          <a:prstGeom prst="rect">
            <a:avLst/>
          </a:prstGeom>
          <a:solidFill>
            <a:schemeClr val="accent4"/>
          </a:solidFill>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개체 틀 1"/>
          <p:cNvSpPr>
            <a:spLocks noGrp="1"/>
          </p:cNvSpPr>
          <p:nvPr>
            <p:ph type="title"/>
          </p:nvPr>
        </p:nvSpPr>
        <p:spPr>
          <a:xfrm>
            <a:off x="312353" y="274638"/>
            <a:ext cx="8545927" cy="1143000"/>
          </a:xfrm>
          <a:prstGeom prst="rect">
            <a:avLst/>
          </a:prstGeom>
        </p:spPr>
        <p:txBody>
          <a:bodyPr vert="horz" rtlCol="0" anchor="ctr">
            <a:normAutofit/>
          </a:body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ko-KR" altLang="en-US"/>
              <a:t>마스터 텍스트 스타일을 편집합니다</a:t>
            </a:r>
          </a:p>
          <a:p>
            <a:pPr lvl="1" eaLnBrk="1" latinLnBrk="0" hangingPunct="1"/>
            <a:r>
              <a:rPr kumimoji="0" lang="ko-KR" altLang="en-US"/>
              <a:t>둘째 수준</a:t>
            </a:r>
          </a:p>
          <a:p>
            <a:pPr lvl="2" eaLnBrk="1" latinLnBrk="0" hangingPunct="1"/>
            <a:r>
              <a:rPr kumimoji="0" lang="ko-KR" altLang="en-US"/>
              <a:t>셋째 수준</a:t>
            </a:r>
          </a:p>
          <a:p>
            <a:pPr lvl="3" eaLnBrk="1" latinLnBrk="0" hangingPunct="1"/>
            <a:r>
              <a:rPr kumimoji="0" lang="ko-KR" altLang="en-US"/>
              <a:t>넷째 수준</a:t>
            </a:r>
          </a:p>
          <a:p>
            <a:pPr lvl="4" eaLnBrk="1" latinLnBrk="0" hangingPunct="1"/>
            <a:r>
              <a:rPr kumimoji="0" lang="ko-KR" altLang="en-US"/>
              <a:t>다섯째 수준</a:t>
            </a:r>
            <a:endParaRPr kumimoji="0" lang="en-US"/>
          </a:p>
        </p:txBody>
      </p:sp>
      <p:sp>
        <p:nvSpPr>
          <p:cNvPr id="4" name="날짜 개체 틀 3"/>
          <p:cNvSpPr>
            <a:spLocks noGrp="1"/>
          </p:cNvSpPr>
          <p:nvPr>
            <p:ph type="dt" sz="half" idx="2"/>
          </p:nvPr>
        </p:nvSpPr>
        <p:spPr>
          <a:xfrm>
            <a:off x="457200" y="6572272"/>
            <a:ext cx="2133600" cy="285752"/>
          </a:xfrm>
          <a:prstGeom prst="rect">
            <a:avLst/>
          </a:prstGeom>
        </p:spPr>
        <p:txBody>
          <a:bodyPr vert="horz" rtlCol="0" anchor="ctr"/>
          <a:lstStyle>
            <a:lvl1pPr algn="l" eaLnBrk="1" latinLnBrk="0" hangingPunct="1">
              <a:defRPr kumimoji="0" sz="1200">
                <a:solidFill>
                  <a:schemeClr val="tx1"/>
                </a:solidFill>
              </a:defRPr>
            </a:lvl1pPr>
          </a:lstStyle>
          <a:p>
            <a:fld id="{0F808C54-24F2-4800-80B6-B86DFADFDDA0}" type="datetimeFigureOut">
              <a:rPr lang="ko-KR" altLang="en-US" smtClean="0"/>
              <a:pPr/>
              <a:t>2025-02-20</a:t>
            </a:fld>
            <a:endParaRPr lang="ko-KR" altLang="en-US"/>
          </a:p>
        </p:txBody>
      </p:sp>
      <p:sp>
        <p:nvSpPr>
          <p:cNvPr id="5" name="바닥글 개체 틀 4"/>
          <p:cNvSpPr>
            <a:spLocks noGrp="1"/>
          </p:cNvSpPr>
          <p:nvPr>
            <p:ph type="ftr" sz="quarter" idx="3"/>
          </p:nvPr>
        </p:nvSpPr>
        <p:spPr>
          <a:xfrm>
            <a:off x="3124200" y="6572272"/>
            <a:ext cx="2895600" cy="285752"/>
          </a:xfrm>
          <a:prstGeom prst="rect">
            <a:avLst/>
          </a:prstGeom>
        </p:spPr>
        <p:txBody>
          <a:bodyPr vert="horz" rtlCol="0" anchor="ctr"/>
          <a:lstStyle>
            <a:lvl1pPr algn="ctr" eaLnBrk="1" latinLnBrk="0" hangingPunct="1">
              <a:defRPr kumimoji="0" sz="1200">
                <a:solidFill>
                  <a:schemeClr val="tx1"/>
                </a:solidFill>
              </a:defRPr>
            </a:lvl1pPr>
          </a:lstStyle>
          <a:p>
            <a:endParaRPr lang="ko-KR" altLang="en-US"/>
          </a:p>
        </p:txBody>
      </p:sp>
      <p:sp>
        <p:nvSpPr>
          <p:cNvPr id="6" name="슬라이드 번호 개체 틀 5"/>
          <p:cNvSpPr>
            <a:spLocks noGrp="1"/>
          </p:cNvSpPr>
          <p:nvPr>
            <p:ph type="sldNum" sz="quarter" idx="4"/>
          </p:nvPr>
        </p:nvSpPr>
        <p:spPr>
          <a:xfrm>
            <a:off x="6553200" y="6572272"/>
            <a:ext cx="2133600" cy="285752"/>
          </a:xfrm>
          <a:prstGeom prst="rect">
            <a:avLst/>
          </a:prstGeom>
        </p:spPr>
        <p:txBody>
          <a:bodyPr vert="horz" rtlCol="0" anchor="ctr"/>
          <a:lstStyle>
            <a:lvl1pPr algn="r" eaLnBrk="1" latinLnBrk="0" hangingPunct="1">
              <a:defRPr kumimoji="0" sz="1200">
                <a:solidFill>
                  <a:schemeClr val="tx1"/>
                </a:solidFill>
              </a:defRPr>
            </a:lvl1pPr>
          </a:lstStyle>
          <a:p>
            <a:fld id="{FA33AB60-932F-4224-8263-3BAE8E1D7733}"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1" hangingPunct="1">
        <a:spcBef>
          <a:spcPct val="0"/>
        </a:spcBef>
        <a:buNone/>
        <a:defRPr kumimoji="0" sz="4400" b="0" kern="1200" spc="100" dirty="0">
          <a:ln w="18000">
            <a:noFill/>
            <a:prstDash val="solid"/>
          </a:ln>
          <a:solidFill>
            <a:schemeClr val="tx1"/>
          </a:solidFill>
          <a:effectLst>
            <a:outerShdw blurRad="44450" dist="25400" dir="2700000" algn="tl" rotWithShape="0">
              <a:schemeClr val="bg1">
                <a:alpha val="51000"/>
              </a:schemeClr>
            </a:outerShdw>
          </a:effectLst>
          <a:latin typeface="+mj-lt"/>
          <a:ea typeface="+mj-ea"/>
          <a:cs typeface="+mj-cs"/>
        </a:defRPr>
      </a:lvl1pPr>
      <a:lvl2pPr eaLnBrk="1" latinLnBrk="1" hangingPunct="1">
        <a:defRPr kumimoji="0">
          <a:solidFill>
            <a:schemeClr val="tx2"/>
          </a:solidFill>
        </a:defRPr>
      </a:lvl2pPr>
      <a:lvl3pPr eaLnBrk="1" latinLnBrk="1" hangingPunct="1">
        <a:defRPr kumimoji="0">
          <a:solidFill>
            <a:schemeClr val="tx2"/>
          </a:solidFill>
        </a:defRPr>
      </a:lvl3pPr>
      <a:lvl4pPr eaLnBrk="1" latinLnBrk="1" hangingPunct="1">
        <a:defRPr kumimoji="0">
          <a:solidFill>
            <a:schemeClr val="tx2"/>
          </a:solidFill>
        </a:defRPr>
      </a:lvl4pPr>
      <a:lvl5pPr eaLnBrk="1" latinLnBrk="1" hangingPunct="1">
        <a:defRPr kumimoji="0">
          <a:solidFill>
            <a:schemeClr val="tx2"/>
          </a:solidFill>
        </a:defRPr>
      </a:lvl5pPr>
      <a:lvl6pPr eaLnBrk="1" latinLnBrk="1" hangingPunct="1">
        <a:defRPr kumimoji="0">
          <a:solidFill>
            <a:schemeClr val="tx2"/>
          </a:solidFill>
        </a:defRPr>
      </a:lvl6pPr>
      <a:lvl7pPr eaLnBrk="1" latinLnBrk="1" hangingPunct="1">
        <a:defRPr kumimoji="0">
          <a:solidFill>
            <a:schemeClr val="tx2"/>
          </a:solidFill>
        </a:defRPr>
      </a:lvl7pPr>
      <a:lvl8pPr eaLnBrk="1" latinLnBrk="1" hangingPunct="1">
        <a:defRPr kumimoji="0">
          <a:solidFill>
            <a:schemeClr val="tx2"/>
          </a:solidFill>
        </a:defRPr>
      </a:lvl8pPr>
      <a:lvl9pPr eaLnBrk="1" latinLnBrk="1" hangingPunct="1">
        <a:defRPr kumimoji="0">
          <a:solidFill>
            <a:schemeClr val="tx2"/>
          </a:solidFill>
        </a:defRPr>
      </a:lvl9pPr>
    </p:titleStyle>
    <p:bodyStyle>
      <a:lvl1pPr marL="342900" indent="-342900" algn="l" rtl="0" eaLnBrk="1" latinLnBrk="1" hangingPunct="1">
        <a:spcBef>
          <a:spcPct val="20000"/>
        </a:spcBef>
        <a:buFont typeface="Arial"/>
        <a:buChar char="•"/>
        <a:defRPr kumimoji="0" sz="3200" kern="1200">
          <a:solidFill>
            <a:schemeClr val="tx2"/>
          </a:solidFill>
          <a:latin typeface="+mn-lt"/>
          <a:ea typeface="+mn-ea"/>
          <a:cs typeface="+mn-cs"/>
        </a:defRPr>
      </a:lvl1pPr>
      <a:lvl2pPr marL="742950" indent="-285750" algn="l" rtl="0" eaLnBrk="1" latinLnBrk="1" hangingPunct="1">
        <a:spcBef>
          <a:spcPct val="20000"/>
        </a:spcBef>
        <a:buClr>
          <a:schemeClr val="accent1">
            <a:shade val="75000"/>
          </a:schemeClr>
        </a:buClr>
        <a:buFont typeface="Arial"/>
        <a:buChar char="•"/>
        <a:defRPr kumimoji="0" sz="2800" kern="1200">
          <a:solidFill>
            <a:schemeClr val="tx1"/>
          </a:solidFill>
          <a:latin typeface="+mn-lt"/>
          <a:ea typeface="+mn-ea"/>
          <a:cs typeface="+mn-cs"/>
        </a:defRPr>
      </a:lvl2pPr>
      <a:lvl3pPr marL="1143000" indent="-228600" algn="l" rtl="0" eaLnBrk="1" latinLnBrk="1" hangingPunct="1">
        <a:spcBef>
          <a:spcPct val="20000"/>
        </a:spcBef>
        <a:buClr>
          <a:schemeClr val="tx2"/>
        </a:buClr>
        <a:buFont typeface="Arial"/>
        <a:buChar char="•"/>
        <a:defRPr kumimoji="0" sz="2600" kern="1200">
          <a:solidFill>
            <a:schemeClr val="tx1"/>
          </a:solidFill>
          <a:latin typeface="+mn-lt"/>
          <a:ea typeface="+mn-ea"/>
          <a:cs typeface="+mn-cs"/>
        </a:defRPr>
      </a:lvl3pPr>
      <a:lvl4pPr marL="1600200" indent="-228600" algn="l" rtl="0" eaLnBrk="1" latinLnBrk="1" hangingPunct="1">
        <a:spcBef>
          <a:spcPct val="20000"/>
        </a:spcBef>
        <a:buClr>
          <a:schemeClr val="accent1">
            <a:shade val="75000"/>
          </a:schemeClr>
        </a:buClr>
        <a:buFont typeface="Arial"/>
        <a:buChar char="•"/>
        <a:defRPr kumimoji="0" sz="2400" kern="1200">
          <a:solidFill>
            <a:schemeClr val="tx1"/>
          </a:solidFill>
          <a:latin typeface="+mn-lt"/>
          <a:ea typeface="+mn-ea"/>
          <a:cs typeface="+mn-cs"/>
        </a:defRPr>
      </a:lvl4pPr>
      <a:lvl5pPr marL="2057400" indent="-228600" algn="l" rtl="0" eaLnBrk="1" latinLnBrk="1" hangingPunct="1">
        <a:spcBef>
          <a:spcPct val="20000"/>
        </a:spcBef>
        <a:buClr>
          <a:schemeClr val="tx2"/>
        </a:buClr>
        <a:buFont typeface="Arial"/>
        <a:buChar char="•"/>
        <a:defRPr kumimoji="0" sz="2000" kern="1200">
          <a:solidFill>
            <a:schemeClr val="tx1"/>
          </a:solidFill>
          <a:latin typeface="+mn-lt"/>
          <a:ea typeface="+mn-ea"/>
          <a:cs typeface="+mn-cs"/>
        </a:defRPr>
      </a:lvl5pPr>
      <a:lvl6pPr marL="2514600" indent="-228600" algn="l" rtl="0" eaLnBrk="1" latinLnBrk="1" hangingPunct="1">
        <a:spcBef>
          <a:spcPct val="20000"/>
        </a:spcBef>
        <a:buClr>
          <a:schemeClr val="accent1"/>
        </a:buClr>
        <a:buFont typeface="Arial"/>
        <a:buChar char="•"/>
        <a:defRPr kumimoji="0" sz="1800" kern="1200">
          <a:solidFill>
            <a:schemeClr val="tx1"/>
          </a:solidFill>
          <a:latin typeface="+mn-lt"/>
          <a:ea typeface="+mn-ea"/>
          <a:cs typeface="+mn-cs"/>
        </a:defRPr>
      </a:lvl6pPr>
      <a:lvl7pPr marL="2971800" indent="-228600" algn="l" rtl="0" eaLnBrk="1" latinLnBrk="1" hangingPunct="1">
        <a:spcBef>
          <a:spcPct val="20000"/>
        </a:spcBef>
        <a:buClr>
          <a:schemeClr val="tx2"/>
        </a:buClr>
        <a:buFont typeface="Arial"/>
        <a:buChar char="•"/>
        <a:defRPr kumimoji="0" sz="1600" kern="1200">
          <a:solidFill>
            <a:schemeClr val="tx1"/>
          </a:solidFill>
          <a:latin typeface="+mn-lt"/>
          <a:ea typeface="+mn-ea"/>
          <a:cs typeface="+mn-cs"/>
        </a:defRPr>
      </a:lvl7pPr>
      <a:lvl8pPr marL="3429000" indent="-228600" algn="l" rtl="0" eaLnBrk="1" latinLnBrk="1" hangingPunct="1">
        <a:spcBef>
          <a:spcPct val="20000"/>
        </a:spcBef>
        <a:buClr>
          <a:schemeClr val="accent1"/>
        </a:buClr>
        <a:buFont typeface="Arial"/>
        <a:buChar char="•"/>
        <a:defRPr kumimoji="0" sz="1400" kern="1200">
          <a:solidFill>
            <a:schemeClr val="tx1"/>
          </a:solidFill>
          <a:latin typeface="+mn-lt"/>
          <a:ea typeface="+mn-ea"/>
          <a:cs typeface="+mn-cs"/>
        </a:defRPr>
      </a:lvl8pPr>
      <a:lvl9pPr marL="3886200" indent="-228600" algn="l" rtl="0" eaLnBrk="1" latinLnBrk="1" hangingPunct="1">
        <a:spcBef>
          <a:spcPct val="20000"/>
        </a:spcBef>
        <a:buClr>
          <a:schemeClr val="tx2"/>
        </a:buClr>
        <a:buFont typeface="Arial"/>
        <a:buChar char="•"/>
        <a:defRPr kumimoji="0" sz="1400" kern="120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9.gif"/><Relationship Id="rId13" Type="http://schemas.openxmlformats.org/officeDocument/2006/relationships/image" Target="../media/image14.gif"/><Relationship Id="rId18" Type="http://schemas.openxmlformats.org/officeDocument/2006/relationships/image" Target="../media/image19.gif"/><Relationship Id="rId3" Type="http://schemas.openxmlformats.org/officeDocument/2006/relationships/image" Target="../media/image4.gif"/><Relationship Id="rId7" Type="http://schemas.openxmlformats.org/officeDocument/2006/relationships/image" Target="../media/image8.gif"/><Relationship Id="rId12" Type="http://schemas.openxmlformats.org/officeDocument/2006/relationships/image" Target="../media/image13.gif"/><Relationship Id="rId17" Type="http://schemas.openxmlformats.org/officeDocument/2006/relationships/image" Target="../media/image18.gif"/><Relationship Id="rId2" Type="http://schemas.openxmlformats.org/officeDocument/2006/relationships/image" Target="../media/image3.gif"/><Relationship Id="rId16" Type="http://schemas.openxmlformats.org/officeDocument/2006/relationships/image" Target="../media/image17.gif"/><Relationship Id="rId1" Type="http://schemas.openxmlformats.org/officeDocument/2006/relationships/slideLayout" Target="../slideLayouts/slideLayout2.xml"/><Relationship Id="rId6" Type="http://schemas.openxmlformats.org/officeDocument/2006/relationships/image" Target="../media/image7.gif"/><Relationship Id="rId11" Type="http://schemas.openxmlformats.org/officeDocument/2006/relationships/image" Target="../media/image12.gif"/><Relationship Id="rId5" Type="http://schemas.openxmlformats.org/officeDocument/2006/relationships/image" Target="../media/image6.gif"/><Relationship Id="rId15" Type="http://schemas.openxmlformats.org/officeDocument/2006/relationships/image" Target="../media/image16.gif"/><Relationship Id="rId10" Type="http://schemas.openxmlformats.org/officeDocument/2006/relationships/image" Target="../media/image11.gif"/><Relationship Id="rId19" Type="http://schemas.openxmlformats.org/officeDocument/2006/relationships/image" Target="../media/image20.gif"/><Relationship Id="rId4" Type="http://schemas.openxmlformats.org/officeDocument/2006/relationships/image" Target="../media/image5.gif"/><Relationship Id="rId9" Type="http://schemas.openxmlformats.org/officeDocument/2006/relationships/image" Target="../media/image10.gif"/><Relationship Id="rId14" Type="http://schemas.openxmlformats.org/officeDocument/2006/relationships/image" Target="../media/image15.gif"/></Relationships>
</file>

<file path=ppt/slides/_rels/slide23.xml.rels><?xml version="1.0" encoding="UTF-8" standalone="yes"?>
<Relationships xmlns="http://schemas.openxmlformats.org/package/2006/relationships"><Relationship Id="rId8" Type="http://schemas.openxmlformats.org/officeDocument/2006/relationships/image" Target="../media/image27.gif"/><Relationship Id="rId3" Type="http://schemas.openxmlformats.org/officeDocument/2006/relationships/image" Target="../media/image22.gif"/><Relationship Id="rId7" Type="http://schemas.openxmlformats.org/officeDocument/2006/relationships/image" Target="../media/image26.gif"/><Relationship Id="rId12" Type="http://schemas.openxmlformats.org/officeDocument/2006/relationships/image" Target="../media/image31.gif"/><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5.gif"/><Relationship Id="rId11" Type="http://schemas.openxmlformats.org/officeDocument/2006/relationships/image" Target="../media/image30.gif"/><Relationship Id="rId5" Type="http://schemas.openxmlformats.org/officeDocument/2006/relationships/image" Target="../media/image24.gif"/><Relationship Id="rId10" Type="http://schemas.openxmlformats.org/officeDocument/2006/relationships/image" Target="../media/image29.gif"/><Relationship Id="rId4" Type="http://schemas.openxmlformats.org/officeDocument/2006/relationships/image" Target="../media/image23.gif"/><Relationship Id="rId9" Type="http://schemas.openxmlformats.org/officeDocument/2006/relationships/image" Target="../media/image28.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namu.wiki/w/%EA%B2%80%EC%B0%B0%ED%95%AD%EA%B3%A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3568" y="1484784"/>
            <a:ext cx="7643866" cy="1500198"/>
          </a:xfrm>
        </p:spPr>
        <p:txBody>
          <a:bodyPr/>
          <a:lstStyle/>
          <a:p>
            <a:r>
              <a:rPr lang="ko-KR" altLang="en-US" dirty="0"/>
              <a:t>범죄학</a:t>
            </a:r>
            <a:r>
              <a:rPr lang="en-US" altLang="ko-KR" dirty="0"/>
              <a:t> </a:t>
            </a:r>
            <a:r>
              <a:rPr lang="ko-KR" altLang="en-US" dirty="0"/>
              <a:t>제</a:t>
            </a:r>
            <a:r>
              <a:rPr lang="en-US" altLang="ko-KR" dirty="0"/>
              <a:t>1-2</a:t>
            </a:r>
            <a:r>
              <a:rPr lang="ko-KR" altLang="en-US" dirty="0"/>
              <a:t>주</a:t>
            </a:r>
          </a:p>
        </p:txBody>
      </p:sp>
      <p:sp>
        <p:nvSpPr>
          <p:cNvPr id="3" name="부제목 2"/>
          <p:cNvSpPr>
            <a:spLocks noGrp="1"/>
          </p:cNvSpPr>
          <p:nvPr>
            <p:ph type="subTitle" idx="1"/>
          </p:nvPr>
        </p:nvSpPr>
        <p:spPr>
          <a:xfrm>
            <a:off x="785501" y="2852936"/>
            <a:ext cx="7500990" cy="857256"/>
          </a:xfrm>
        </p:spPr>
        <p:txBody>
          <a:bodyPr/>
          <a:lstStyle/>
          <a:p>
            <a:r>
              <a:rPr lang="ko-KR" altLang="en-US" dirty="0"/>
              <a:t>형사사건의 처리절차</a:t>
            </a:r>
          </a:p>
        </p:txBody>
      </p:sp>
      <p:sp>
        <p:nvSpPr>
          <p:cNvPr id="4" name="TextBox 3"/>
          <p:cNvSpPr txBox="1"/>
          <p:nvPr/>
        </p:nvSpPr>
        <p:spPr>
          <a:xfrm>
            <a:off x="2987824" y="5013176"/>
            <a:ext cx="3096344" cy="369332"/>
          </a:xfrm>
          <a:prstGeom prst="rect">
            <a:avLst/>
          </a:prstGeom>
          <a:noFill/>
        </p:spPr>
        <p:txBody>
          <a:bodyPr wrap="square" rtlCol="0">
            <a:spAutoFit/>
          </a:bodyPr>
          <a:lstStyle/>
          <a:p>
            <a:pPr algn="ctr"/>
            <a:r>
              <a:rPr lang="ko-KR" altLang="en-US"/>
              <a:t>남재성 교수</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8435280" cy="4525963"/>
          </a:xfrm>
        </p:spPr>
        <p:txBody>
          <a:bodyPr>
            <a:normAutofit fontScale="70000" lnSpcReduction="20000"/>
          </a:bodyPr>
          <a:lstStyle/>
          <a:p>
            <a:r>
              <a:rPr lang="ko-KR" altLang="en-US" dirty="0">
                <a:solidFill>
                  <a:srgbClr val="FF0000"/>
                </a:solidFill>
              </a:rPr>
              <a:t>형사사법이란</a:t>
            </a:r>
            <a:r>
              <a:rPr lang="en-US" altLang="ko-KR" dirty="0">
                <a:solidFill>
                  <a:srgbClr val="FF0000"/>
                </a:solidFill>
              </a:rPr>
              <a:t>?</a:t>
            </a:r>
          </a:p>
          <a:p>
            <a:endParaRPr lang="en-US" altLang="ko-KR" dirty="0"/>
          </a:p>
          <a:p>
            <a:pPr>
              <a:buNone/>
            </a:pPr>
            <a:r>
              <a:rPr lang="en-US" altLang="ko-KR" dirty="0"/>
              <a:t> - </a:t>
            </a:r>
            <a:r>
              <a:rPr lang="ko-KR" altLang="en-US" dirty="0"/>
              <a:t>국가에서 법으로 범죄라고 규정한 일어나 당사자끼리 해결하도록 </a:t>
            </a:r>
            <a:endParaRPr lang="en-US" altLang="ko-KR" dirty="0"/>
          </a:p>
          <a:p>
            <a:pPr>
              <a:buNone/>
            </a:pPr>
            <a:r>
              <a:rPr lang="en-US" altLang="ko-KR" dirty="0"/>
              <a:t>   </a:t>
            </a:r>
            <a:r>
              <a:rPr lang="ko-KR" altLang="en-US" dirty="0"/>
              <a:t>놓아 둘 수 없는 경우에 국가가 형벌을 가하는데</a:t>
            </a:r>
            <a:r>
              <a:rPr lang="en-US" altLang="ko-KR" dirty="0"/>
              <a:t>, </a:t>
            </a:r>
            <a:r>
              <a:rPr lang="ko-KR" altLang="en-US" dirty="0"/>
              <a:t>이를 형사사건이</a:t>
            </a:r>
            <a:endParaRPr lang="en-US" altLang="ko-KR" dirty="0"/>
          </a:p>
          <a:p>
            <a:pPr>
              <a:buNone/>
            </a:pPr>
            <a:r>
              <a:rPr lang="en-US" altLang="ko-KR" dirty="0"/>
              <a:t>   </a:t>
            </a:r>
            <a:r>
              <a:rPr lang="ko-KR" altLang="en-US" dirty="0"/>
              <a:t>라 함</a:t>
            </a:r>
            <a:r>
              <a:rPr lang="en-US" altLang="ko-KR" dirty="0"/>
              <a:t>.</a:t>
            </a:r>
          </a:p>
          <a:p>
            <a:pPr>
              <a:buNone/>
            </a:pPr>
            <a:endParaRPr lang="en-US" altLang="ko-KR" dirty="0"/>
          </a:p>
          <a:p>
            <a:pPr>
              <a:buNone/>
            </a:pPr>
            <a:r>
              <a:rPr lang="en-US" altLang="ko-KR" dirty="0"/>
              <a:t> - </a:t>
            </a:r>
            <a:r>
              <a:rPr lang="ko-KR" altLang="en-US" dirty="0"/>
              <a:t>따라서 형사사법이란 이와 같은 형사사건의 처리와 관련된 일체의 </a:t>
            </a:r>
            <a:endParaRPr lang="en-US" altLang="ko-KR" dirty="0"/>
          </a:p>
          <a:p>
            <a:pPr>
              <a:buNone/>
            </a:pPr>
            <a:r>
              <a:rPr lang="en-US" altLang="ko-KR" dirty="0"/>
              <a:t>   </a:t>
            </a:r>
            <a:r>
              <a:rPr lang="ko-KR" altLang="en-US" dirty="0"/>
              <a:t>내용을 의미함</a:t>
            </a:r>
            <a:r>
              <a:rPr lang="en-US" altLang="ko-KR" dirty="0"/>
              <a:t>.</a:t>
            </a:r>
          </a:p>
          <a:p>
            <a:pPr>
              <a:buNone/>
            </a:pPr>
            <a:endParaRPr lang="en-US" altLang="ko-KR" dirty="0"/>
          </a:p>
          <a:p>
            <a:pPr>
              <a:buNone/>
            </a:pPr>
            <a:r>
              <a:rPr lang="en-US" altLang="ko-KR" dirty="0"/>
              <a:t> - </a:t>
            </a:r>
            <a:r>
              <a:rPr lang="ko-KR" altLang="en-US" dirty="0"/>
              <a:t>유사한 용어로 형사사법절차란 형사사건과 관련된 모든 처리절차</a:t>
            </a:r>
            <a:r>
              <a:rPr lang="en-US" altLang="ko-KR" dirty="0"/>
              <a:t>, </a:t>
            </a:r>
          </a:p>
          <a:p>
            <a:pPr>
              <a:buNone/>
            </a:pPr>
            <a:r>
              <a:rPr lang="en-US" altLang="ko-KR" dirty="0"/>
              <a:t>   </a:t>
            </a:r>
            <a:r>
              <a:rPr lang="ko-KR" altLang="en-US" dirty="0"/>
              <a:t>형사사법기관이란 형사사건을 담당하는 모든 관련 기관을 의미함</a:t>
            </a:r>
            <a:r>
              <a:rPr lang="en-US" altLang="ko-KR" dirty="0"/>
              <a:t>.</a:t>
            </a:r>
            <a:endParaRPr lang="ko-KR" altLang="en-US" dirty="0"/>
          </a:p>
        </p:txBody>
      </p:sp>
      <p:sp>
        <p:nvSpPr>
          <p:cNvPr id="3" name="제목 2"/>
          <p:cNvSpPr>
            <a:spLocks noGrp="1"/>
          </p:cNvSpPr>
          <p:nvPr>
            <p:ph type="title"/>
          </p:nvPr>
        </p:nvSpPr>
        <p:spPr/>
        <p:txBody>
          <a:bodyPr/>
          <a:lstStyle/>
          <a:p>
            <a:r>
              <a:rPr lang="ko-KR" altLang="en-US" dirty="0"/>
              <a:t>개 관</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67544" y="1340768"/>
            <a:ext cx="8229600" cy="4997152"/>
          </a:xfrm>
        </p:spPr>
        <p:txBody>
          <a:bodyPr>
            <a:noAutofit/>
          </a:bodyPr>
          <a:lstStyle/>
          <a:p>
            <a:r>
              <a:rPr lang="ko-KR" altLang="en-US" sz="1600" b="1" dirty="0">
                <a:solidFill>
                  <a:srgbClr val="FF0000"/>
                </a:solidFill>
              </a:rPr>
              <a:t>민사소송절차</a:t>
            </a:r>
            <a:endParaRPr lang="en-US" altLang="ko-KR" sz="1600" b="1" dirty="0">
              <a:solidFill>
                <a:srgbClr val="FF0000"/>
              </a:solidFill>
            </a:endParaRPr>
          </a:p>
          <a:p>
            <a:endParaRPr lang="ko-KR" altLang="en-US" sz="1600" dirty="0"/>
          </a:p>
          <a:p>
            <a:r>
              <a:rPr lang="ko-KR" altLang="en-US" sz="1600" dirty="0"/>
              <a:t>민사사건의 개념</a:t>
            </a:r>
            <a:endParaRPr lang="en-US" altLang="ko-KR" sz="1600" dirty="0"/>
          </a:p>
          <a:p>
            <a:pPr>
              <a:buNone/>
            </a:pPr>
            <a:r>
              <a:rPr lang="en-US" altLang="ko-KR" sz="1600" dirty="0"/>
              <a:t>   - </a:t>
            </a:r>
            <a:r>
              <a:rPr lang="ko-KR" altLang="en-US" sz="1600" dirty="0"/>
              <a:t>일반적으로 </a:t>
            </a:r>
            <a:r>
              <a:rPr lang="ko-KR" altLang="en-US" sz="1600" dirty="0">
                <a:solidFill>
                  <a:srgbClr val="FF0000"/>
                </a:solidFill>
              </a:rPr>
              <a:t>개인간의 경제적 </a:t>
            </a:r>
            <a:r>
              <a:rPr lang="en-US" altLang="ko-KR" sz="1600" dirty="0">
                <a:solidFill>
                  <a:srgbClr val="FF0000"/>
                </a:solidFill>
              </a:rPr>
              <a:t>·</a:t>
            </a:r>
            <a:r>
              <a:rPr lang="ko-KR" altLang="en-US" sz="1600" dirty="0">
                <a:solidFill>
                  <a:srgbClr val="FF0000"/>
                </a:solidFill>
              </a:rPr>
              <a:t>신분적인 분쟁사건</a:t>
            </a:r>
            <a:r>
              <a:rPr lang="en-US" altLang="ko-KR" sz="1600" dirty="0"/>
              <a:t>(ex</a:t>
            </a:r>
            <a:r>
              <a:rPr lang="ko-KR" altLang="en-US" sz="1600" dirty="0"/>
              <a:t> </a:t>
            </a:r>
            <a:r>
              <a:rPr lang="en-US" altLang="ko-KR" sz="1600" dirty="0"/>
              <a:t>: </a:t>
            </a:r>
            <a:r>
              <a:rPr lang="ko-KR" altLang="en-US" sz="1600" dirty="0"/>
              <a:t> 금전채무의 이행소송</a:t>
            </a:r>
            <a:r>
              <a:rPr lang="en-US" altLang="ko-KR" sz="1600" dirty="0"/>
              <a:t>, </a:t>
            </a:r>
            <a:r>
              <a:rPr lang="ko-KR" altLang="en-US" sz="1600" dirty="0"/>
              <a:t>불법행위</a:t>
            </a:r>
            <a:endParaRPr lang="en-US" altLang="ko-KR" sz="1600" dirty="0"/>
          </a:p>
          <a:p>
            <a:pPr>
              <a:buNone/>
            </a:pPr>
            <a:r>
              <a:rPr lang="en-US" altLang="ko-KR" sz="1600" dirty="0"/>
              <a:t>     </a:t>
            </a:r>
            <a:r>
              <a:rPr lang="ko-KR" altLang="en-US" sz="1600" dirty="0"/>
              <a:t>로 인한 손해배상청구</a:t>
            </a:r>
            <a:r>
              <a:rPr lang="en-US" altLang="ko-KR" sz="1600" dirty="0"/>
              <a:t>, </a:t>
            </a:r>
            <a:r>
              <a:rPr lang="ko-KR" altLang="en-US" sz="1600" dirty="0"/>
              <a:t>소유권 </a:t>
            </a:r>
            <a:r>
              <a:rPr lang="en-US" altLang="ko-KR" sz="1600" dirty="0"/>
              <a:t>·</a:t>
            </a:r>
            <a:r>
              <a:rPr lang="ko-KR" altLang="en-US" sz="1600" dirty="0"/>
              <a:t>전세권 등의 권리 또는 사실의 확인소송</a:t>
            </a:r>
            <a:r>
              <a:rPr lang="en-US" altLang="ko-KR" sz="1600" dirty="0"/>
              <a:t>, </a:t>
            </a:r>
            <a:r>
              <a:rPr lang="ko-KR" altLang="en-US" sz="1600" dirty="0"/>
              <a:t>이혼 </a:t>
            </a:r>
            <a:r>
              <a:rPr lang="en-US" altLang="ko-KR" sz="1600" dirty="0"/>
              <a:t>·</a:t>
            </a:r>
            <a:r>
              <a:rPr lang="ko-KR" altLang="en-US" sz="1600" dirty="0" err="1"/>
              <a:t>파양</a:t>
            </a:r>
            <a:r>
              <a:rPr lang="ko-KR" altLang="en-US" sz="1600" dirty="0"/>
              <a:t> 등의 </a:t>
            </a:r>
            <a:endParaRPr lang="en-US" altLang="ko-KR" sz="1600" dirty="0"/>
          </a:p>
          <a:p>
            <a:pPr>
              <a:buNone/>
            </a:pPr>
            <a:r>
              <a:rPr lang="en-US" altLang="ko-KR" sz="1600" dirty="0"/>
              <a:t>     </a:t>
            </a:r>
            <a:r>
              <a:rPr lang="ko-KR" altLang="en-US" sz="1600" dirty="0"/>
              <a:t>신분적 형성소송 등</a:t>
            </a:r>
            <a:r>
              <a:rPr lang="en-US" altLang="ko-KR" sz="1600" dirty="0"/>
              <a:t>)</a:t>
            </a:r>
            <a:r>
              <a:rPr lang="ko-KR" altLang="en-US" sz="1600" dirty="0"/>
              <a:t>이 보통이나</a:t>
            </a:r>
            <a:r>
              <a:rPr lang="en-US" altLang="ko-KR" sz="1600" dirty="0"/>
              <a:t>, </a:t>
            </a:r>
            <a:r>
              <a:rPr lang="ko-KR" altLang="en-US" sz="1600" dirty="0"/>
              <a:t>국가 </a:t>
            </a:r>
            <a:r>
              <a:rPr lang="en-US" altLang="ko-KR" sz="1600" dirty="0"/>
              <a:t>·</a:t>
            </a:r>
            <a:r>
              <a:rPr lang="ko-KR" altLang="en-US" sz="1600" dirty="0"/>
              <a:t>지방자치단체 </a:t>
            </a:r>
            <a:r>
              <a:rPr lang="en-US" altLang="ko-KR" sz="1600" dirty="0"/>
              <a:t>·</a:t>
            </a:r>
            <a:r>
              <a:rPr lang="ko-KR" altLang="en-US" sz="1600" dirty="0"/>
              <a:t>공공조합 또는 공기업</a:t>
            </a:r>
            <a:r>
              <a:rPr lang="en-US" altLang="ko-KR" sz="1600" dirty="0"/>
              <a:t>(</a:t>
            </a:r>
            <a:r>
              <a:rPr lang="ko-KR" altLang="en-US" sz="1600" dirty="0"/>
              <a:t>公企業</a:t>
            </a:r>
            <a:r>
              <a:rPr lang="en-US" altLang="ko-KR" sz="1600" dirty="0"/>
              <a:t>) </a:t>
            </a:r>
            <a:r>
              <a:rPr lang="ko-KR" altLang="en-US" sz="1600" dirty="0"/>
              <a:t>등</a:t>
            </a:r>
            <a:endParaRPr lang="en-US" altLang="ko-KR" sz="1600" dirty="0"/>
          </a:p>
          <a:p>
            <a:pPr>
              <a:buNone/>
            </a:pPr>
            <a:r>
              <a:rPr lang="en-US" altLang="ko-KR" sz="1600" dirty="0"/>
              <a:t>     </a:t>
            </a:r>
            <a:r>
              <a:rPr lang="ko-KR" altLang="en-US" sz="1600" dirty="0"/>
              <a:t>이 단순한 경제주체로 개인과 거래한 관계에서 분쟁이 생긴 경우에는 개인과 대등한 입</a:t>
            </a:r>
            <a:endParaRPr lang="en-US" altLang="ko-KR" sz="1600" dirty="0"/>
          </a:p>
          <a:p>
            <a:pPr>
              <a:buNone/>
            </a:pPr>
            <a:r>
              <a:rPr lang="en-US" altLang="ko-KR" sz="1600" dirty="0"/>
              <a:t>     </a:t>
            </a:r>
            <a:r>
              <a:rPr lang="ko-KR" altLang="en-US" sz="1600" dirty="0"/>
              <a:t>장에서 민사사건이 된다</a:t>
            </a:r>
            <a:r>
              <a:rPr lang="en-US" altLang="ko-KR" sz="1600" dirty="0"/>
              <a:t>. </a:t>
            </a:r>
            <a:r>
              <a:rPr lang="ko-KR" altLang="en-US" sz="1600" dirty="0"/>
              <a:t>이러한 민사분쟁사건이 당사자간에서 원만히 해결되지 못하고 </a:t>
            </a:r>
            <a:endParaRPr lang="en-US" altLang="ko-KR" sz="1600" dirty="0"/>
          </a:p>
          <a:p>
            <a:pPr>
              <a:buNone/>
            </a:pPr>
            <a:r>
              <a:rPr lang="en-US" altLang="ko-KR" sz="1600" dirty="0">
                <a:solidFill>
                  <a:srgbClr val="FF0000"/>
                </a:solidFill>
              </a:rPr>
              <a:t>     </a:t>
            </a:r>
            <a:r>
              <a:rPr lang="ko-KR" altLang="en-US" sz="1600" dirty="0">
                <a:solidFill>
                  <a:srgbClr val="FF0000"/>
                </a:solidFill>
              </a:rPr>
              <a:t>민사소송을 제기하게 되면 민사재판으로 법원에서 심리 </a:t>
            </a:r>
            <a:r>
              <a:rPr lang="en-US" altLang="ko-KR" sz="1600" dirty="0">
                <a:solidFill>
                  <a:srgbClr val="FF0000"/>
                </a:solidFill>
              </a:rPr>
              <a:t>·</a:t>
            </a:r>
            <a:r>
              <a:rPr lang="ko-KR" altLang="en-US" sz="1600" dirty="0">
                <a:solidFill>
                  <a:srgbClr val="FF0000"/>
                </a:solidFill>
              </a:rPr>
              <a:t>판결</a:t>
            </a:r>
            <a:r>
              <a:rPr lang="ko-KR" altLang="en-US" sz="1600" dirty="0"/>
              <a:t>하게 된다</a:t>
            </a:r>
            <a:r>
              <a:rPr lang="en-US" altLang="ko-KR" sz="1600" dirty="0"/>
              <a:t>. </a:t>
            </a:r>
          </a:p>
          <a:p>
            <a:pPr marL="457200" indent="-457200">
              <a:buNone/>
            </a:pPr>
            <a:endParaRPr lang="ko-KR" altLang="en-US" sz="1600" dirty="0"/>
          </a:p>
          <a:p>
            <a:pPr>
              <a:buNone/>
            </a:pPr>
            <a:r>
              <a:rPr lang="en-US" altLang="ko-KR" sz="1600" dirty="0"/>
              <a:t>(2) </a:t>
            </a:r>
            <a:r>
              <a:rPr lang="ko-KR" altLang="en-US" sz="1600" dirty="0">
                <a:solidFill>
                  <a:srgbClr val="FF0000"/>
                </a:solidFill>
              </a:rPr>
              <a:t>심리원칙</a:t>
            </a:r>
            <a:r>
              <a:rPr lang="en-US" altLang="ko-KR" sz="1600" dirty="0">
                <a:solidFill>
                  <a:srgbClr val="FF0000"/>
                </a:solidFill>
              </a:rPr>
              <a:t>: </a:t>
            </a:r>
            <a:r>
              <a:rPr lang="ko-KR" altLang="en-US" sz="1600" dirty="0">
                <a:solidFill>
                  <a:srgbClr val="FF0000"/>
                </a:solidFill>
              </a:rPr>
              <a:t>변론주의</a:t>
            </a:r>
            <a:endParaRPr lang="ko-KR" altLang="en-US" sz="1600" dirty="0"/>
          </a:p>
          <a:p>
            <a:pPr>
              <a:buNone/>
            </a:pPr>
            <a:r>
              <a:rPr lang="ko-KR" altLang="en-US" sz="1600" dirty="0"/>
              <a:t> </a:t>
            </a:r>
            <a:r>
              <a:rPr lang="en-US" altLang="ko-KR" sz="1600" dirty="0"/>
              <a:t>- </a:t>
            </a:r>
            <a:r>
              <a:rPr lang="ko-KR" altLang="en-US" sz="1600" dirty="0"/>
              <a:t>당사자가 주장 입증하지 않으면 패소한다</a:t>
            </a:r>
          </a:p>
          <a:p>
            <a:pPr>
              <a:buNone/>
            </a:pPr>
            <a:endParaRPr lang="en-US" altLang="ko-KR" sz="1600" dirty="0"/>
          </a:p>
          <a:p>
            <a:pPr>
              <a:buNone/>
            </a:pPr>
            <a:r>
              <a:rPr lang="en-US" altLang="ko-KR" sz="1600" dirty="0"/>
              <a:t>(3) </a:t>
            </a:r>
            <a:r>
              <a:rPr lang="ko-KR" altLang="en-US" sz="1600" dirty="0"/>
              <a:t>관련 법률 용어</a:t>
            </a:r>
          </a:p>
          <a:p>
            <a:pPr>
              <a:buNone/>
            </a:pPr>
            <a:r>
              <a:rPr lang="ko-KR" altLang="en-US" sz="1600" dirty="0"/>
              <a:t> </a:t>
            </a:r>
            <a:r>
              <a:rPr lang="en-US" altLang="ko-KR" sz="1600" dirty="0"/>
              <a:t>- </a:t>
            </a:r>
            <a:r>
              <a:rPr lang="ko-KR" altLang="en-US" sz="1600" dirty="0"/>
              <a:t>원고</a:t>
            </a:r>
            <a:r>
              <a:rPr lang="en-US" altLang="ko-KR" sz="1600" dirty="0"/>
              <a:t>: </a:t>
            </a:r>
            <a:r>
              <a:rPr lang="ko-KR" altLang="en-US" sz="1600" dirty="0"/>
              <a:t>소송을 제기한 자</a:t>
            </a:r>
          </a:p>
          <a:p>
            <a:pPr>
              <a:buNone/>
            </a:pPr>
            <a:r>
              <a:rPr lang="ko-KR" altLang="en-US" sz="1600" dirty="0"/>
              <a:t> </a:t>
            </a:r>
            <a:r>
              <a:rPr lang="en-US" altLang="ko-KR" sz="1600" dirty="0"/>
              <a:t>- </a:t>
            </a:r>
            <a:r>
              <a:rPr lang="ko-KR" altLang="en-US" sz="1600" dirty="0"/>
              <a:t>피고</a:t>
            </a:r>
            <a:r>
              <a:rPr lang="en-US" altLang="ko-KR" sz="1600" dirty="0"/>
              <a:t>: </a:t>
            </a:r>
            <a:r>
              <a:rPr lang="ko-KR" altLang="en-US" sz="1600" dirty="0"/>
              <a:t>소송을 </a:t>
            </a:r>
            <a:r>
              <a:rPr lang="ko-KR" altLang="en-US" sz="1600" dirty="0" err="1"/>
              <a:t>제기받은</a:t>
            </a:r>
            <a:r>
              <a:rPr lang="ko-KR" altLang="en-US" sz="1600" dirty="0"/>
              <a:t> 자</a:t>
            </a:r>
          </a:p>
          <a:p>
            <a:endParaRPr lang="ko-KR" altLang="en-US" sz="1600" dirty="0"/>
          </a:p>
        </p:txBody>
      </p:sp>
      <p:sp>
        <p:nvSpPr>
          <p:cNvPr id="3" name="제목 2"/>
          <p:cNvSpPr>
            <a:spLocks noGrp="1"/>
          </p:cNvSpPr>
          <p:nvPr>
            <p:ph type="title"/>
          </p:nvPr>
        </p:nvSpPr>
        <p:spPr/>
        <p:txBody>
          <a:bodyPr/>
          <a:lstStyle/>
          <a:p>
            <a:r>
              <a:rPr lang="en-US" altLang="ko-KR" dirty="0"/>
              <a:t>1. </a:t>
            </a:r>
            <a:r>
              <a:rPr lang="ko-KR" altLang="en-US" dirty="0"/>
              <a:t>형사절차와 </a:t>
            </a:r>
            <a:r>
              <a:rPr lang="ko-KR" altLang="en-US"/>
              <a:t>민사절차의 </a:t>
            </a:r>
            <a:r>
              <a:rPr lang="ko-KR" altLang="en-US" smtClean="0"/>
              <a:t>차이 </a:t>
            </a:r>
            <a:endParaRPr lang="ko-KR" altLang="en-US" dirty="0"/>
          </a:p>
        </p:txBody>
      </p:sp>
      <p:sp>
        <p:nvSpPr>
          <p:cNvPr id="4" name="직사각형 3"/>
          <p:cNvSpPr/>
          <p:nvPr/>
        </p:nvSpPr>
        <p:spPr>
          <a:xfrm>
            <a:off x="5580112" y="4509120"/>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판사</a:t>
            </a:r>
          </a:p>
        </p:txBody>
      </p:sp>
      <p:sp>
        <p:nvSpPr>
          <p:cNvPr id="5" name="직사각형 4"/>
          <p:cNvSpPr/>
          <p:nvPr/>
        </p:nvSpPr>
        <p:spPr>
          <a:xfrm>
            <a:off x="7092280" y="5517232"/>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피고</a:t>
            </a:r>
            <a:r>
              <a:rPr lang="en-US" altLang="ko-KR" dirty="0"/>
              <a:t>(</a:t>
            </a:r>
            <a:r>
              <a:rPr lang="ko-KR" altLang="en-US" dirty="0"/>
              <a:t>변호인</a:t>
            </a:r>
            <a:r>
              <a:rPr lang="en-US" altLang="ko-KR" dirty="0"/>
              <a:t>)</a:t>
            </a:r>
            <a:endParaRPr lang="ko-KR" altLang="en-US" dirty="0"/>
          </a:p>
        </p:txBody>
      </p:sp>
      <p:sp>
        <p:nvSpPr>
          <p:cNvPr id="6" name="직사각형 5"/>
          <p:cNvSpPr/>
          <p:nvPr/>
        </p:nvSpPr>
        <p:spPr>
          <a:xfrm>
            <a:off x="4067944" y="5517232"/>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원고</a:t>
            </a:r>
            <a:r>
              <a:rPr lang="en-US" altLang="ko-KR" dirty="0"/>
              <a:t>(</a:t>
            </a:r>
            <a:r>
              <a:rPr lang="ko-KR" altLang="en-US" dirty="0"/>
              <a:t>변호인</a:t>
            </a:r>
            <a:r>
              <a:rPr lang="en-US" altLang="ko-KR" dirty="0"/>
              <a:t>)</a:t>
            </a:r>
            <a:endParaRPr lang="ko-KR" altLang="en-US" dirty="0"/>
          </a:p>
        </p:txBody>
      </p:sp>
      <p:cxnSp>
        <p:nvCxnSpPr>
          <p:cNvPr id="17" name="직선 화살표 연결선 16"/>
          <p:cNvCxnSpPr>
            <a:stCxn id="6" idx="0"/>
          </p:cNvCxnSpPr>
          <p:nvPr/>
        </p:nvCxnSpPr>
        <p:spPr>
          <a:xfrm flipV="1">
            <a:off x="4824028" y="5013176"/>
            <a:ext cx="75608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직선 화살표 연결선 18"/>
          <p:cNvCxnSpPr>
            <a:stCxn id="5" idx="0"/>
          </p:cNvCxnSpPr>
          <p:nvPr/>
        </p:nvCxnSpPr>
        <p:spPr>
          <a:xfrm flipH="1" flipV="1">
            <a:off x="7092280" y="5013176"/>
            <a:ext cx="75608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폭발 2 19"/>
          <p:cNvSpPr/>
          <p:nvPr/>
        </p:nvSpPr>
        <p:spPr>
          <a:xfrm>
            <a:off x="3563888" y="4941168"/>
            <a:ext cx="2016224" cy="50405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rPr>
              <a:t>내가 </a:t>
            </a:r>
            <a:endParaRPr lang="en-US" altLang="ko-KR" sz="1200" dirty="0">
              <a:solidFill>
                <a:schemeClr val="tx1"/>
              </a:solidFill>
            </a:endParaRPr>
          </a:p>
          <a:p>
            <a:pPr algn="ctr"/>
            <a:r>
              <a:rPr lang="ko-KR" altLang="en-US" sz="1200" dirty="0">
                <a:solidFill>
                  <a:schemeClr val="tx1"/>
                </a:solidFill>
              </a:rPr>
              <a:t>피해 봤다</a:t>
            </a:r>
            <a:r>
              <a:rPr lang="en-US" altLang="ko-KR" sz="1200" dirty="0">
                <a:solidFill>
                  <a:schemeClr val="tx1"/>
                </a:solidFill>
              </a:rPr>
              <a:t>.</a:t>
            </a:r>
            <a:endParaRPr lang="ko-KR" altLang="en-US" sz="1200" dirty="0">
              <a:solidFill>
                <a:schemeClr val="tx1"/>
              </a:solidFill>
            </a:endParaRPr>
          </a:p>
        </p:txBody>
      </p:sp>
      <p:sp>
        <p:nvSpPr>
          <p:cNvPr id="21" name="폭발 2 20"/>
          <p:cNvSpPr/>
          <p:nvPr/>
        </p:nvSpPr>
        <p:spPr>
          <a:xfrm>
            <a:off x="6948264" y="4869160"/>
            <a:ext cx="2016224" cy="50405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rPr>
              <a:t>난 잘못한 것  없다</a:t>
            </a:r>
            <a:r>
              <a:rPr lang="en-US" altLang="ko-KR" sz="1200" dirty="0">
                <a:solidFill>
                  <a:schemeClr val="tx1"/>
                </a:solidFill>
              </a:rPr>
              <a:t>.</a:t>
            </a:r>
            <a:endParaRPr lang="ko-KR" altLang="en-US" sz="1200"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fontScale="85000" lnSpcReduction="20000"/>
          </a:bodyPr>
          <a:lstStyle/>
          <a:p>
            <a:r>
              <a:rPr lang="ko-KR" altLang="en-US" sz="2000" b="1" dirty="0">
                <a:solidFill>
                  <a:srgbClr val="FF0000"/>
                </a:solidFill>
              </a:rPr>
              <a:t>형사소송절차</a:t>
            </a:r>
            <a:endParaRPr lang="ko-KR" altLang="en-US" sz="2000" dirty="0">
              <a:solidFill>
                <a:srgbClr val="FF0000"/>
              </a:solidFill>
            </a:endParaRPr>
          </a:p>
          <a:p>
            <a:pPr>
              <a:buNone/>
            </a:pPr>
            <a:endParaRPr lang="en-US" altLang="ko-KR" sz="2000" dirty="0"/>
          </a:p>
          <a:p>
            <a:pPr marL="457200" indent="-457200">
              <a:buNone/>
            </a:pPr>
            <a:r>
              <a:rPr lang="en-US" altLang="ko-KR" sz="2000" dirty="0"/>
              <a:t>(1) </a:t>
            </a:r>
            <a:r>
              <a:rPr lang="ko-KR" altLang="en-US" sz="2000" dirty="0"/>
              <a:t>개념</a:t>
            </a:r>
            <a:r>
              <a:rPr lang="en-US" altLang="ko-KR" sz="2000" dirty="0"/>
              <a:t>: </a:t>
            </a:r>
            <a:r>
              <a:rPr lang="ko-KR" altLang="en-US" sz="2000" dirty="0"/>
              <a:t>국가가 공동생활의 질서를 파괴한 자에 대해 형벌권을 행사함으로써 국가 </a:t>
            </a:r>
            <a:endParaRPr lang="en-US" altLang="ko-KR" sz="2000" dirty="0"/>
          </a:p>
          <a:p>
            <a:pPr marL="457200" indent="-457200">
              <a:buNone/>
            </a:pPr>
            <a:r>
              <a:rPr lang="en-US" altLang="ko-KR" sz="2000" dirty="0"/>
              <a:t>                   </a:t>
            </a:r>
            <a:r>
              <a:rPr lang="ko-KR" altLang="en-US" sz="2000" dirty="0"/>
              <a:t>질서를 유지하기 위한 절차</a:t>
            </a:r>
          </a:p>
          <a:p>
            <a:pPr>
              <a:buNone/>
            </a:pPr>
            <a:endParaRPr lang="en-US" altLang="ko-KR" sz="2000" dirty="0"/>
          </a:p>
          <a:p>
            <a:pPr>
              <a:buNone/>
            </a:pPr>
            <a:r>
              <a:rPr lang="en-US" altLang="ko-KR" sz="2000" dirty="0"/>
              <a:t>(2) </a:t>
            </a:r>
            <a:r>
              <a:rPr lang="ko-KR" altLang="en-US" sz="2000" dirty="0">
                <a:solidFill>
                  <a:srgbClr val="FF0000"/>
                </a:solidFill>
              </a:rPr>
              <a:t>심리원칙</a:t>
            </a:r>
            <a:r>
              <a:rPr lang="en-US" altLang="ko-KR" sz="2000" dirty="0">
                <a:solidFill>
                  <a:srgbClr val="FF0000"/>
                </a:solidFill>
              </a:rPr>
              <a:t>: </a:t>
            </a:r>
            <a:r>
              <a:rPr lang="ko-KR" altLang="en-US" sz="2000" dirty="0">
                <a:solidFill>
                  <a:srgbClr val="FF0000"/>
                </a:solidFill>
              </a:rPr>
              <a:t>직권주의</a:t>
            </a:r>
          </a:p>
          <a:p>
            <a:pPr>
              <a:buNone/>
            </a:pPr>
            <a:r>
              <a:rPr lang="ko-KR" altLang="en-US" sz="2000" dirty="0"/>
              <a:t>    </a:t>
            </a:r>
            <a:r>
              <a:rPr lang="en-US" altLang="ko-KR" sz="2000" dirty="0"/>
              <a:t>- </a:t>
            </a:r>
            <a:r>
              <a:rPr lang="ko-KR" altLang="en-US" sz="2000" dirty="0"/>
              <a:t>실체적 진실 발견을 위하여 </a:t>
            </a:r>
            <a:r>
              <a:rPr lang="ko-KR" altLang="en-US" sz="2000" dirty="0">
                <a:solidFill>
                  <a:srgbClr val="00B050"/>
                </a:solidFill>
              </a:rPr>
              <a:t>검사에게 입증 책임 부담</a:t>
            </a:r>
          </a:p>
          <a:p>
            <a:pPr>
              <a:buNone/>
            </a:pPr>
            <a:endParaRPr lang="en-US" altLang="ko-KR" sz="2000" dirty="0"/>
          </a:p>
          <a:p>
            <a:pPr>
              <a:buNone/>
            </a:pPr>
            <a:endParaRPr lang="en-US" altLang="ko-KR" sz="2000" dirty="0"/>
          </a:p>
          <a:p>
            <a:pPr>
              <a:buNone/>
            </a:pPr>
            <a:r>
              <a:rPr lang="en-US" altLang="ko-KR" sz="2000" dirty="0"/>
              <a:t>(3) </a:t>
            </a:r>
            <a:r>
              <a:rPr lang="ko-KR" altLang="en-US" sz="2000" dirty="0"/>
              <a:t>관련용어</a:t>
            </a:r>
            <a:r>
              <a:rPr lang="en-US" altLang="ko-KR" sz="2000" dirty="0"/>
              <a:t>: </a:t>
            </a:r>
            <a:endParaRPr lang="ko-KR" altLang="en-US" sz="2000" dirty="0"/>
          </a:p>
          <a:p>
            <a:pPr>
              <a:buNone/>
            </a:pPr>
            <a:r>
              <a:rPr lang="ko-KR" altLang="en-US" sz="2000" dirty="0"/>
              <a:t>    </a:t>
            </a:r>
            <a:r>
              <a:rPr lang="en-US" altLang="ko-KR" sz="2000" dirty="0"/>
              <a:t>- </a:t>
            </a:r>
            <a:r>
              <a:rPr lang="ko-KR" altLang="en-US" sz="2000" dirty="0"/>
              <a:t>고소인</a:t>
            </a:r>
            <a:r>
              <a:rPr lang="en-US" altLang="ko-KR" sz="2000" dirty="0"/>
              <a:t>, /</a:t>
            </a:r>
            <a:r>
              <a:rPr lang="ko-KR" altLang="en-US" sz="2000" dirty="0"/>
              <a:t>피고소인</a:t>
            </a:r>
          </a:p>
          <a:p>
            <a:pPr>
              <a:buNone/>
            </a:pPr>
            <a:r>
              <a:rPr lang="ko-KR" altLang="en-US" sz="2000" dirty="0"/>
              <a:t>    </a:t>
            </a:r>
            <a:r>
              <a:rPr lang="en-US" altLang="ko-KR" sz="2000" dirty="0"/>
              <a:t>- </a:t>
            </a:r>
            <a:r>
              <a:rPr lang="ko-KR" altLang="en-US" sz="2000" dirty="0"/>
              <a:t>피의자</a:t>
            </a:r>
            <a:r>
              <a:rPr lang="en-US" altLang="ko-KR" sz="2000" dirty="0"/>
              <a:t>: </a:t>
            </a:r>
            <a:r>
              <a:rPr lang="ko-KR" altLang="en-US" sz="2000" dirty="0"/>
              <a:t>경찰</a:t>
            </a:r>
            <a:r>
              <a:rPr lang="en-US" altLang="ko-KR" sz="2000" dirty="0"/>
              <a:t>, </a:t>
            </a:r>
            <a:r>
              <a:rPr lang="ko-KR" altLang="en-US" sz="2000" dirty="0"/>
              <a:t>검찰 수사단계</a:t>
            </a:r>
          </a:p>
          <a:p>
            <a:pPr>
              <a:buNone/>
            </a:pPr>
            <a:r>
              <a:rPr lang="ko-KR" altLang="en-US" sz="2000" dirty="0"/>
              <a:t>    </a:t>
            </a:r>
            <a:r>
              <a:rPr lang="en-US" altLang="ko-KR" sz="2000" dirty="0"/>
              <a:t>- </a:t>
            </a:r>
            <a:r>
              <a:rPr lang="ko-KR" altLang="en-US" sz="2000" dirty="0"/>
              <a:t>피고인</a:t>
            </a:r>
            <a:r>
              <a:rPr lang="en-US" altLang="ko-KR" sz="2000" dirty="0"/>
              <a:t>: </a:t>
            </a:r>
            <a:r>
              <a:rPr lang="ko-KR" altLang="en-US" sz="2000" dirty="0"/>
              <a:t>법원에서 재판 단계</a:t>
            </a:r>
          </a:p>
          <a:p>
            <a:pPr>
              <a:buNone/>
            </a:pPr>
            <a:r>
              <a:rPr lang="ko-KR" altLang="en-US" sz="2000" dirty="0"/>
              <a:t>    </a:t>
            </a:r>
            <a:r>
              <a:rPr lang="en-US" altLang="ko-KR" sz="2000" dirty="0"/>
              <a:t>- </a:t>
            </a:r>
            <a:r>
              <a:rPr lang="ko-KR" altLang="en-US" sz="2000" dirty="0"/>
              <a:t>송치</a:t>
            </a:r>
            <a:r>
              <a:rPr lang="en-US" altLang="ko-KR" sz="2000" dirty="0"/>
              <a:t>: </a:t>
            </a:r>
            <a:r>
              <a:rPr lang="ko-KR" altLang="en-US" sz="2000" dirty="0"/>
              <a:t>경찰에서 검찰로 사건을 넘기는 것</a:t>
            </a:r>
          </a:p>
          <a:p>
            <a:pPr>
              <a:buNone/>
            </a:pPr>
            <a:r>
              <a:rPr lang="ko-KR" altLang="en-US" sz="2000" dirty="0"/>
              <a:t>    </a:t>
            </a:r>
            <a:r>
              <a:rPr lang="en-US" altLang="ko-KR" sz="2000" dirty="0"/>
              <a:t>- </a:t>
            </a:r>
            <a:r>
              <a:rPr lang="ko-KR" altLang="en-US" sz="2000" dirty="0"/>
              <a:t>기소</a:t>
            </a:r>
            <a:r>
              <a:rPr lang="en-US" altLang="ko-KR" sz="2000" dirty="0"/>
              <a:t>: </a:t>
            </a:r>
            <a:r>
              <a:rPr lang="ko-KR" altLang="en-US" sz="2000" dirty="0"/>
              <a:t>검찰에서 법원으로 사건을 넘기는 것</a:t>
            </a:r>
          </a:p>
          <a:p>
            <a:pPr>
              <a:buNone/>
            </a:pPr>
            <a:r>
              <a:rPr lang="ko-KR" altLang="en-US" sz="2000" dirty="0"/>
              <a:t>    </a:t>
            </a:r>
            <a:r>
              <a:rPr lang="en-US" altLang="ko-KR" sz="2000" dirty="0"/>
              <a:t>- </a:t>
            </a:r>
            <a:r>
              <a:rPr lang="ko-KR" altLang="en-US" sz="2000" dirty="0"/>
              <a:t>불기소</a:t>
            </a:r>
            <a:r>
              <a:rPr lang="en-US" altLang="ko-KR" sz="2000" dirty="0"/>
              <a:t>: </a:t>
            </a:r>
            <a:r>
              <a:rPr lang="ko-KR" altLang="en-US" sz="2000" dirty="0"/>
              <a:t>검찰에서 법원으로 사건을 넘기지 않고 검찰 단계에서 사건을 마무리 하는 경우</a:t>
            </a:r>
            <a:r>
              <a:rPr lang="en-US" altLang="ko-KR" sz="2000" dirty="0"/>
              <a:t>, </a:t>
            </a:r>
            <a:r>
              <a:rPr lang="ko-KR" altLang="en-US" sz="2000" dirty="0"/>
              <a:t>불기소에는 무혐의</a:t>
            </a:r>
            <a:r>
              <a:rPr lang="en-US" altLang="ko-KR" sz="2000" dirty="0"/>
              <a:t>, </a:t>
            </a:r>
            <a:r>
              <a:rPr lang="ko-KR" altLang="en-US" sz="2000" dirty="0"/>
              <a:t>기소중지</a:t>
            </a:r>
            <a:r>
              <a:rPr lang="en-US" altLang="ko-KR" sz="2000" dirty="0"/>
              <a:t>, </a:t>
            </a:r>
            <a:r>
              <a:rPr lang="ko-KR" altLang="en-US" sz="2000" dirty="0"/>
              <a:t>참고인중지</a:t>
            </a:r>
            <a:r>
              <a:rPr lang="en-US" altLang="ko-KR" sz="2000" dirty="0"/>
              <a:t>, </a:t>
            </a:r>
            <a:r>
              <a:rPr lang="ko-KR" altLang="en-US" sz="2000" dirty="0"/>
              <a:t>기소유예 등이 있음</a:t>
            </a:r>
          </a:p>
          <a:p>
            <a:endParaRPr lang="ko-KR" altLang="en-US" sz="2000" dirty="0"/>
          </a:p>
        </p:txBody>
      </p:sp>
      <p:sp>
        <p:nvSpPr>
          <p:cNvPr id="3" name="제목 2"/>
          <p:cNvSpPr>
            <a:spLocks noGrp="1"/>
          </p:cNvSpPr>
          <p:nvPr>
            <p:ph type="title"/>
          </p:nvPr>
        </p:nvSpPr>
        <p:spPr/>
        <p:txBody>
          <a:bodyPr/>
          <a:lstStyle/>
          <a:p>
            <a:r>
              <a:rPr lang="en-US" altLang="ko-KR" dirty="0"/>
              <a:t>1. </a:t>
            </a:r>
            <a:r>
              <a:rPr lang="ko-KR" altLang="en-US" dirty="0"/>
              <a:t>형사절차와 민사절차의 차이</a:t>
            </a:r>
          </a:p>
        </p:txBody>
      </p:sp>
      <p:sp>
        <p:nvSpPr>
          <p:cNvPr id="4" name="직사각형 3"/>
          <p:cNvSpPr/>
          <p:nvPr/>
        </p:nvSpPr>
        <p:spPr>
          <a:xfrm>
            <a:off x="5759624" y="3356992"/>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판사</a:t>
            </a:r>
          </a:p>
        </p:txBody>
      </p:sp>
      <p:sp>
        <p:nvSpPr>
          <p:cNvPr id="5" name="직사각형 4"/>
          <p:cNvSpPr/>
          <p:nvPr/>
        </p:nvSpPr>
        <p:spPr>
          <a:xfrm>
            <a:off x="7271792" y="4365104"/>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피고</a:t>
            </a:r>
            <a:r>
              <a:rPr lang="en-US" altLang="ko-KR" dirty="0"/>
              <a:t>(</a:t>
            </a:r>
            <a:r>
              <a:rPr lang="ko-KR" altLang="en-US" dirty="0"/>
              <a:t>변호인</a:t>
            </a:r>
            <a:r>
              <a:rPr lang="en-US" altLang="ko-KR" dirty="0"/>
              <a:t>)</a:t>
            </a:r>
            <a:endParaRPr lang="ko-KR" altLang="en-US" dirty="0"/>
          </a:p>
        </p:txBody>
      </p:sp>
      <p:sp>
        <p:nvSpPr>
          <p:cNvPr id="6" name="직사각형 5"/>
          <p:cNvSpPr/>
          <p:nvPr/>
        </p:nvSpPr>
        <p:spPr>
          <a:xfrm>
            <a:off x="4247456" y="4365104"/>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검사</a:t>
            </a:r>
          </a:p>
        </p:txBody>
      </p:sp>
      <p:cxnSp>
        <p:nvCxnSpPr>
          <p:cNvPr id="7" name="직선 화살표 연결선 6"/>
          <p:cNvCxnSpPr>
            <a:stCxn id="6" idx="0"/>
          </p:cNvCxnSpPr>
          <p:nvPr/>
        </p:nvCxnSpPr>
        <p:spPr>
          <a:xfrm flipV="1">
            <a:off x="5003540" y="3861048"/>
            <a:ext cx="75608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직선 화살표 연결선 7"/>
          <p:cNvCxnSpPr>
            <a:stCxn id="5" idx="0"/>
          </p:cNvCxnSpPr>
          <p:nvPr/>
        </p:nvCxnSpPr>
        <p:spPr>
          <a:xfrm flipH="1" flipV="1">
            <a:off x="7271792" y="3861048"/>
            <a:ext cx="75608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폭발 2 8"/>
          <p:cNvSpPr/>
          <p:nvPr/>
        </p:nvSpPr>
        <p:spPr>
          <a:xfrm>
            <a:off x="3743400" y="3789040"/>
            <a:ext cx="2016224" cy="50405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rPr>
              <a:t>국가형벌권 구현</a:t>
            </a:r>
            <a:endParaRPr lang="en-US" altLang="ko-KR" sz="1200" dirty="0">
              <a:solidFill>
                <a:schemeClr val="tx1"/>
              </a:solidFill>
            </a:endParaRPr>
          </a:p>
        </p:txBody>
      </p:sp>
      <p:sp>
        <p:nvSpPr>
          <p:cNvPr id="10" name="폭발 2 9"/>
          <p:cNvSpPr/>
          <p:nvPr/>
        </p:nvSpPr>
        <p:spPr>
          <a:xfrm>
            <a:off x="7127776" y="3717032"/>
            <a:ext cx="2016224" cy="50405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rPr>
              <a:t>방어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sz="quarter" idx="1"/>
          </p:nvPr>
        </p:nvSpPr>
        <p:spPr/>
        <p:txBody>
          <a:bodyPr>
            <a:normAutofit fontScale="70000" lnSpcReduction="20000"/>
          </a:bodyPr>
          <a:lstStyle/>
          <a:p>
            <a:pPr>
              <a:buNone/>
            </a:pPr>
            <a:r>
              <a:rPr lang="en-US" altLang="ko-KR" b="1" dirty="0">
                <a:solidFill>
                  <a:srgbClr val="FF0000"/>
                </a:solidFill>
              </a:rPr>
              <a:t>* </a:t>
            </a:r>
            <a:r>
              <a:rPr lang="ko-KR" altLang="en-US" b="1" dirty="0">
                <a:solidFill>
                  <a:srgbClr val="FF0000"/>
                </a:solidFill>
              </a:rPr>
              <a:t>형사사건 발생신고인지</a:t>
            </a:r>
            <a:r>
              <a:rPr lang="en-US" altLang="ko-KR" dirty="0"/>
              <a:t>(</a:t>
            </a:r>
            <a:r>
              <a:rPr lang="ko-KR" altLang="en-US" dirty="0"/>
              <a:t>지구대근무자 및 수사과 형사</a:t>
            </a:r>
            <a:r>
              <a:rPr lang="en-US" altLang="ko-KR" dirty="0"/>
              <a:t>)</a:t>
            </a:r>
            <a:r>
              <a:rPr lang="ko-KR" altLang="en-US" dirty="0"/>
              <a:t> </a:t>
            </a:r>
            <a:endParaRPr lang="en-US" altLang="ko-KR" dirty="0"/>
          </a:p>
          <a:p>
            <a:pPr>
              <a:buNone/>
            </a:pPr>
            <a:r>
              <a:rPr lang="en-US" altLang="ko-KR" dirty="0"/>
              <a:t>               </a:t>
            </a:r>
            <a:r>
              <a:rPr lang="ko-KR" altLang="en-US" dirty="0"/>
              <a:t>     ↓ </a:t>
            </a:r>
          </a:p>
          <a:p>
            <a:pPr>
              <a:buNone/>
            </a:pPr>
            <a:r>
              <a:rPr lang="en-US" altLang="ko-KR" dirty="0"/>
              <a:t>* </a:t>
            </a:r>
            <a:r>
              <a:rPr lang="ko-KR" altLang="en-US" dirty="0"/>
              <a:t> </a:t>
            </a:r>
            <a:r>
              <a:rPr lang="ko-KR" altLang="en-US" b="1" dirty="0">
                <a:solidFill>
                  <a:srgbClr val="FF0000"/>
                </a:solidFill>
              </a:rPr>
              <a:t>피의자신병확보</a:t>
            </a:r>
            <a:endParaRPr lang="en-US" altLang="ko-KR" b="1" dirty="0">
              <a:solidFill>
                <a:srgbClr val="FF0000"/>
              </a:solidFill>
            </a:endParaRPr>
          </a:p>
          <a:p>
            <a:pPr>
              <a:buNone/>
            </a:pPr>
            <a:r>
              <a:rPr lang="en-US" altLang="ko-KR" b="1" dirty="0"/>
              <a:t>      </a:t>
            </a:r>
            <a:r>
              <a:rPr lang="en-US" altLang="ko-KR" dirty="0"/>
              <a:t>(</a:t>
            </a:r>
            <a:r>
              <a:rPr lang="ko-KR" altLang="en-US" dirty="0"/>
              <a:t>현행범</a:t>
            </a:r>
            <a:r>
              <a:rPr lang="en-US" altLang="ko-KR" dirty="0"/>
              <a:t>․</a:t>
            </a:r>
            <a:r>
              <a:rPr lang="ko-KR" altLang="en-US" dirty="0"/>
              <a:t>긴급</a:t>
            </a:r>
            <a:r>
              <a:rPr lang="en-US" altLang="ko-KR" dirty="0"/>
              <a:t>․</a:t>
            </a:r>
            <a:r>
              <a:rPr lang="ko-KR" altLang="en-US" dirty="0" smtClean="0"/>
              <a:t>체포영장에 의한 체포</a:t>
            </a:r>
            <a:r>
              <a:rPr lang="en-US" altLang="ko-KR" dirty="0"/>
              <a:t>, </a:t>
            </a:r>
            <a:r>
              <a:rPr lang="ko-KR" altLang="en-US" dirty="0"/>
              <a:t>기소중지자 검거</a:t>
            </a:r>
            <a:r>
              <a:rPr lang="en-US" altLang="ko-KR" dirty="0"/>
              <a:t>) </a:t>
            </a:r>
            <a:endParaRPr lang="ko-KR" altLang="en-US" dirty="0"/>
          </a:p>
          <a:p>
            <a:pPr>
              <a:buNone/>
            </a:pPr>
            <a:r>
              <a:rPr lang="ko-KR" altLang="en-US" dirty="0"/>
              <a:t>                    ↓</a:t>
            </a:r>
            <a:endParaRPr lang="en-US" altLang="ko-KR" dirty="0"/>
          </a:p>
          <a:p>
            <a:pPr>
              <a:buNone/>
            </a:pPr>
            <a:r>
              <a:rPr lang="en-US" altLang="ko-KR" b="1" dirty="0"/>
              <a:t>      </a:t>
            </a:r>
            <a:r>
              <a:rPr lang="ko-KR" altLang="en-US" b="1" dirty="0">
                <a:solidFill>
                  <a:srgbClr val="FF0000"/>
                </a:solidFill>
              </a:rPr>
              <a:t>수사과 인계</a:t>
            </a:r>
            <a:r>
              <a:rPr lang="en-US" altLang="ko-KR" dirty="0"/>
              <a:t>(</a:t>
            </a:r>
            <a:r>
              <a:rPr lang="ko-KR" altLang="en-US" dirty="0"/>
              <a:t>형사계</a:t>
            </a:r>
            <a:r>
              <a:rPr lang="en-US" altLang="ko-KR" dirty="0"/>
              <a:t>)</a:t>
            </a:r>
            <a:r>
              <a:rPr lang="ko-KR" altLang="en-US" dirty="0"/>
              <a:t> </a:t>
            </a:r>
          </a:p>
          <a:p>
            <a:pPr>
              <a:buNone/>
            </a:pPr>
            <a:r>
              <a:rPr lang="ko-KR" altLang="en-US" dirty="0"/>
              <a:t>                    ↓</a:t>
            </a:r>
          </a:p>
          <a:p>
            <a:pPr>
              <a:buNone/>
            </a:pPr>
            <a:r>
              <a:rPr lang="en-US" altLang="ko-KR" dirty="0"/>
              <a:t>* </a:t>
            </a:r>
            <a:r>
              <a:rPr lang="ko-KR" altLang="en-US" dirty="0"/>
              <a:t>  </a:t>
            </a:r>
            <a:r>
              <a:rPr lang="ko-KR" altLang="en-US" b="1" dirty="0">
                <a:solidFill>
                  <a:srgbClr val="FF0000"/>
                </a:solidFill>
              </a:rPr>
              <a:t>피해자 조사</a:t>
            </a:r>
            <a:r>
              <a:rPr lang="en-US" altLang="ko-KR" dirty="0"/>
              <a:t>(</a:t>
            </a:r>
            <a:r>
              <a:rPr lang="ko-KR" altLang="en-US" dirty="0"/>
              <a:t>진술조서작성</a:t>
            </a:r>
            <a:r>
              <a:rPr lang="en-US" altLang="ko-KR" dirty="0"/>
              <a:t>․</a:t>
            </a:r>
            <a:r>
              <a:rPr lang="ko-KR" altLang="en-US" dirty="0"/>
              <a:t>진단서 첨부 등</a:t>
            </a:r>
            <a:r>
              <a:rPr lang="en-US" altLang="ko-KR" dirty="0"/>
              <a:t>) </a:t>
            </a:r>
          </a:p>
          <a:p>
            <a:pPr>
              <a:buNone/>
            </a:pPr>
            <a:r>
              <a:rPr lang="en-US" altLang="ko-KR" dirty="0"/>
              <a:t>             </a:t>
            </a:r>
            <a:r>
              <a:rPr lang="ko-KR" altLang="en-US" dirty="0"/>
              <a:t>       ↓ </a:t>
            </a:r>
          </a:p>
          <a:p>
            <a:pPr>
              <a:buNone/>
            </a:pPr>
            <a:r>
              <a:rPr lang="en-US" altLang="ko-KR" dirty="0"/>
              <a:t>*</a:t>
            </a:r>
            <a:r>
              <a:rPr lang="ko-KR" altLang="en-US" dirty="0"/>
              <a:t>  </a:t>
            </a:r>
            <a:r>
              <a:rPr lang="ko-KR" altLang="en-US" dirty="0">
                <a:solidFill>
                  <a:srgbClr val="FF0000"/>
                </a:solidFill>
              </a:rPr>
              <a:t> </a:t>
            </a:r>
            <a:r>
              <a:rPr lang="ko-KR" altLang="en-US" b="1" dirty="0">
                <a:solidFill>
                  <a:srgbClr val="FF0000"/>
                </a:solidFill>
              </a:rPr>
              <a:t>가해자 조사</a:t>
            </a:r>
            <a:r>
              <a:rPr lang="en-US" altLang="ko-KR" dirty="0"/>
              <a:t>(</a:t>
            </a:r>
            <a:r>
              <a:rPr lang="ko-KR" altLang="en-US" dirty="0"/>
              <a:t>진술조서</a:t>
            </a:r>
            <a:r>
              <a:rPr lang="en-US" altLang="ko-KR" dirty="0"/>
              <a:t>․</a:t>
            </a:r>
            <a:r>
              <a:rPr lang="ko-KR" altLang="en-US" dirty="0"/>
              <a:t>피의자신문조서 첨부 등</a:t>
            </a:r>
            <a:r>
              <a:rPr lang="en-US" altLang="ko-KR" dirty="0"/>
              <a:t>)</a:t>
            </a:r>
            <a:r>
              <a:rPr lang="ko-KR" altLang="en-US" dirty="0"/>
              <a:t> </a:t>
            </a:r>
          </a:p>
          <a:p>
            <a:pPr>
              <a:buNone/>
            </a:pPr>
            <a:r>
              <a:rPr lang="ko-KR" altLang="en-US" dirty="0"/>
              <a:t>                    ↓ </a:t>
            </a:r>
            <a:endParaRPr lang="en-US" altLang="ko-KR" dirty="0"/>
          </a:p>
          <a:p>
            <a:pPr>
              <a:buNone/>
            </a:pPr>
            <a:r>
              <a:rPr lang="en-US" altLang="ko-KR" b="1" dirty="0"/>
              <a:t>*</a:t>
            </a:r>
            <a:r>
              <a:rPr lang="ko-KR" altLang="en-US" b="1" dirty="0"/>
              <a:t>   </a:t>
            </a:r>
            <a:r>
              <a:rPr lang="ko-KR" altLang="en-US" b="1" dirty="0">
                <a:solidFill>
                  <a:srgbClr val="FF0000"/>
                </a:solidFill>
              </a:rPr>
              <a:t>증거관계조사</a:t>
            </a:r>
            <a:r>
              <a:rPr lang="en-US" altLang="ko-KR" dirty="0"/>
              <a:t>(</a:t>
            </a:r>
            <a:r>
              <a:rPr lang="ko-KR" altLang="en-US" dirty="0"/>
              <a:t>증거물</a:t>
            </a:r>
            <a:r>
              <a:rPr lang="en-US" altLang="ko-KR" dirty="0"/>
              <a:t>․</a:t>
            </a:r>
            <a:r>
              <a:rPr lang="ko-KR" altLang="en-US" dirty="0"/>
              <a:t>목격자조사</a:t>
            </a:r>
            <a:r>
              <a:rPr lang="en-US" altLang="ko-KR" dirty="0"/>
              <a:t>․</a:t>
            </a:r>
            <a:r>
              <a:rPr lang="ko-KR" altLang="en-US" dirty="0"/>
              <a:t>수사서류작성 등</a:t>
            </a:r>
            <a:r>
              <a:rPr lang="en-US" altLang="ko-KR" dirty="0"/>
              <a:t>)</a:t>
            </a:r>
            <a:r>
              <a:rPr lang="ko-KR" altLang="en-US" dirty="0"/>
              <a:t> </a:t>
            </a:r>
          </a:p>
          <a:p>
            <a:pPr>
              <a:buNone/>
            </a:pPr>
            <a:r>
              <a:rPr lang="ko-KR" altLang="en-US" dirty="0"/>
              <a:t>                    ↓ </a:t>
            </a:r>
          </a:p>
          <a:p>
            <a:endParaRPr lang="ko-KR" altLang="en-US" dirty="0"/>
          </a:p>
        </p:txBody>
      </p:sp>
      <p:sp>
        <p:nvSpPr>
          <p:cNvPr id="4" name="제목 2"/>
          <p:cNvSpPr>
            <a:spLocks noGrp="1"/>
          </p:cNvSpPr>
          <p:nvPr>
            <p:ph type="title"/>
          </p:nvPr>
        </p:nvSpPr>
        <p:spPr>
          <a:xfrm>
            <a:off x="303475" y="285728"/>
            <a:ext cx="8554805" cy="939784"/>
          </a:xfrm>
        </p:spPr>
        <p:txBody>
          <a:bodyPr>
            <a:noAutofit/>
          </a:bodyPr>
          <a:lstStyle/>
          <a:p>
            <a:r>
              <a:rPr lang="en-US" altLang="ko-KR" sz="2800" dirty="0"/>
              <a:t>2. </a:t>
            </a:r>
            <a:r>
              <a:rPr lang="ko-KR" altLang="en-US" sz="2800" dirty="0"/>
              <a:t>형사사건처리절차 </a:t>
            </a:r>
            <a:r>
              <a:rPr lang="en-US" altLang="ko-KR" sz="2800" dirty="0"/>
              <a:t>: </a:t>
            </a:r>
            <a:br>
              <a:rPr lang="en-US" altLang="ko-KR" sz="2800" dirty="0"/>
            </a:br>
            <a:r>
              <a:rPr lang="ko-KR" altLang="en-US" sz="2800" dirty="0"/>
              <a:t>경찰단계 이후 일반적 절차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sz="quarter" idx="1"/>
          </p:nvPr>
        </p:nvSpPr>
        <p:spPr>
          <a:xfrm>
            <a:off x="1043608" y="692696"/>
            <a:ext cx="7772400" cy="5832648"/>
          </a:xfrm>
        </p:spPr>
        <p:txBody>
          <a:bodyPr>
            <a:normAutofit fontScale="55000" lnSpcReduction="20000"/>
          </a:bodyPr>
          <a:lstStyle/>
          <a:p>
            <a:pPr>
              <a:buNone/>
            </a:pPr>
            <a:r>
              <a:rPr lang="en-US" altLang="ko-KR" b="1" u="sng" dirty="0">
                <a:solidFill>
                  <a:srgbClr val="FF0000"/>
                </a:solidFill>
              </a:rPr>
              <a:t>*  </a:t>
            </a:r>
            <a:r>
              <a:rPr lang="ko-KR" altLang="en-US" b="1" u="sng" dirty="0">
                <a:solidFill>
                  <a:srgbClr val="FF0000"/>
                </a:solidFill>
              </a:rPr>
              <a:t>불구속대상</a:t>
            </a:r>
            <a:r>
              <a:rPr lang="ko-KR" altLang="en-US" dirty="0">
                <a:solidFill>
                  <a:srgbClr val="FF0000"/>
                </a:solidFill>
              </a:rPr>
              <a:t> </a:t>
            </a:r>
            <a:endParaRPr lang="en-US" altLang="ko-KR" dirty="0">
              <a:solidFill>
                <a:srgbClr val="FF0000"/>
              </a:solidFill>
            </a:endParaRPr>
          </a:p>
          <a:p>
            <a:pPr>
              <a:buNone/>
            </a:pPr>
            <a:r>
              <a:rPr lang="en-US" altLang="ko-KR" dirty="0"/>
              <a:t>    </a:t>
            </a:r>
            <a:r>
              <a:rPr lang="ko-KR" altLang="en-US" dirty="0"/>
              <a:t> ▷ 피의자가 특정된 경우 기소중지의견 검찰 송치 </a:t>
            </a:r>
            <a:endParaRPr lang="en-US" altLang="ko-KR" dirty="0"/>
          </a:p>
          <a:p>
            <a:pPr>
              <a:buNone/>
            </a:pPr>
            <a:r>
              <a:rPr lang="en-US" altLang="ko-KR" dirty="0"/>
              <a:t>    </a:t>
            </a:r>
            <a:r>
              <a:rPr lang="ko-KR" altLang="en-US" dirty="0"/>
              <a:t> ▷ 피의자 불특정 미제사건 중 주요사건은 사건기소중지</a:t>
            </a:r>
            <a:r>
              <a:rPr lang="en-US" altLang="ko-KR" dirty="0"/>
              <a:t>,</a:t>
            </a:r>
            <a:r>
              <a:rPr lang="ko-KR" altLang="en-US" dirty="0"/>
              <a:t>검찰송치 </a:t>
            </a:r>
          </a:p>
          <a:p>
            <a:pPr>
              <a:buNone/>
            </a:pPr>
            <a:r>
              <a:rPr lang="ko-KR" altLang="en-US" dirty="0"/>
              <a:t>     ▷ </a:t>
            </a:r>
            <a:r>
              <a:rPr lang="ko-KR" altLang="en-US" dirty="0" smtClean="0"/>
              <a:t>사안 경미 </a:t>
            </a:r>
            <a:r>
              <a:rPr lang="ko-KR" altLang="en-US" dirty="0"/>
              <a:t>단순범죄 미제사건은 경찰에서 계속 수사 </a:t>
            </a:r>
          </a:p>
          <a:p>
            <a:pPr>
              <a:buNone/>
            </a:pPr>
            <a:r>
              <a:rPr lang="ko-KR" altLang="en-US" dirty="0"/>
              <a:t>     </a:t>
            </a:r>
            <a:endParaRPr lang="en-US" altLang="ko-KR" dirty="0"/>
          </a:p>
          <a:p>
            <a:pPr>
              <a:buNone/>
            </a:pPr>
            <a:r>
              <a:rPr lang="en-US" altLang="ko-KR" dirty="0">
                <a:solidFill>
                  <a:srgbClr val="FF0000"/>
                </a:solidFill>
              </a:rPr>
              <a:t>*  </a:t>
            </a:r>
            <a:r>
              <a:rPr lang="ko-KR" altLang="en-US" dirty="0">
                <a:solidFill>
                  <a:srgbClr val="FF0000"/>
                </a:solidFill>
              </a:rPr>
              <a:t> </a:t>
            </a:r>
            <a:r>
              <a:rPr lang="ko-KR" altLang="en-US" b="1" u="sng" dirty="0">
                <a:solidFill>
                  <a:srgbClr val="FF0000"/>
                </a:solidFill>
              </a:rPr>
              <a:t>구속대상</a:t>
            </a:r>
            <a:r>
              <a:rPr lang="en-US" altLang="ko-KR" dirty="0">
                <a:solidFill>
                  <a:srgbClr val="FF0000"/>
                </a:solidFill>
              </a:rPr>
              <a:t>(</a:t>
            </a:r>
            <a:r>
              <a:rPr lang="ko-KR" altLang="en-US" dirty="0"/>
              <a:t>구속통지 </a:t>
            </a:r>
            <a:r>
              <a:rPr lang="en-US" altLang="ko-KR" dirty="0"/>
              <a:t>24</a:t>
            </a:r>
            <a:r>
              <a:rPr lang="ko-KR" altLang="en-US" dirty="0"/>
              <a:t>시간 이내</a:t>
            </a:r>
            <a:r>
              <a:rPr lang="en-US" altLang="ko-KR" dirty="0"/>
              <a:t>)</a:t>
            </a:r>
            <a:r>
              <a:rPr lang="ko-KR" altLang="en-US" dirty="0"/>
              <a:t> </a:t>
            </a:r>
          </a:p>
          <a:p>
            <a:pPr>
              <a:buNone/>
            </a:pPr>
            <a:r>
              <a:rPr lang="ko-KR" altLang="en-US" dirty="0"/>
              <a:t>      ▷ 신병대기 </a:t>
            </a:r>
          </a:p>
          <a:p>
            <a:pPr>
              <a:buNone/>
            </a:pPr>
            <a:r>
              <a:rPr lang="ko-KR" altLang="en-US" dirty="0"/>
              <a:t>      ▷ 구속영장신청</a:t>
            </a:r>
            <a:r>
              <a:rPr lang="en-US" altLang="ko-KR" dirty="0"/>
              <a:t>(</a:t>
            </a:r>
            <a:r>
              <a:rPr lang="ko-KR" altLang="en-US" dirty="0"/>
              <a:t>경찰</a:t>
            </a:r>
            <a:r>
              <a:rPr lang="en-US" altLang="ko-KR" dirty="0"/>
              <a:t>36</a:t>
            </a:r>
            <a:r>
              <a:rPr lang="ko-KR" altLang="en-US" dirty="0" err="1"/>
              <a:t>시간이내</a:t>
            </a:r>
            <a:r>
              <a:rPr lang="en-US" altLang="ko-KR" dirty="0"/>
              <a:t>/</a:t>
            </a:r>
            <a:r>
              <a:rPr lang="ko-KR" altLang="en-US" dirty="0"/>
              <a:t>검사영장청구 </a:t>
            </a:r>
            <a:r>
              <a:rPr lang="en-US" altLang="ko-KR" dirty="0"/>
              <a:t>48</a:t>
            </a:r>
            <a:r>
              <a:rPr lang="ko-KR" altLang="en-US" dirty="0" err="1"/>
              <a:t>시간이내</a:t>
            </a:r>
            <a:r>
              <a:rPr lang="en-US" altLang="ko-KR" dirty="0"/>
              <a:t>)</a:t>
            </a:r>
            <a:r>
              <a:rPr lang="ko-KR" altLang="en-US" dirty="0"/>
              <a:t>      </a:t>
            </a:r>
          </a:p>
          <a:p>
            <a:pPr>
              <a:buNone/>
            </a:pPr>
            <a:r>
              <a:rPr lang="ko-KR" altLang="en-US" dirty="0"/>
              <a:t>              ↓ </a:t>
            </a:r>
            <a:endParaRPr lang="en-US" altLang="ko-KR" dirty="0"/>
          </a:p>
          <a:p>
            <a:pPr>
              <a:buNone/>
            </a:pPr>
            <a:r>
              <a:rPr lang="en-US" altLang="ko-KR" b="1" dirty="0">
                <a:solidFill>
                  <a:srgbClr val="FF0000"/>
                </a:solidFill>
              </a:rPr>
              <a:t> *   </a:t>
            </a:r>
            <a:r>
              <a:rPr lang="ko-KR" altLang="en-US" b="1" dirty="0">
                <a:solidFill>
                  <a:srgbClr val="FF0000"/>
                </a:solidFill>
              </a:rPr>
              <a:t>검찰심사</a:t>
            </a:r>
            <a:r>
              <a:rPr lang="ko-KR" altLang="en-US" dirty="0">
                <a:solidFill>
                  <a:srgbClr val="FF0000"/>
                </a:solidFill>
              </a:rPr>
              <a:t> </a:t>
            </a:r>
            <a:r>
              <a:rPr lang="en-US" altLang="ko-KR" dirty="0">
                <a:solidFill>
                  <a:srgbClr val="FF0000"/>
                </a:solidFill>
              </a:rPr>
              <a:t>(</a:t>
            </a:r>
            <a:r>
              <a:rPr lang="ko-KR" altLang="en-US" dirty="0">
                <a:solidFill>
                  <a:srgbClr val="FF0000"/>
                </a:solidFill>
              </a:rPr>
              <a:t>영장 청구</a:t>
            </a:r>
            <a:r>
              <a:rPr lang="en-US" altLang="ko-KR" dirty="0">
                <a:solidFill>
                  <a:srgbClr val="FF0000"/>
                </a:solidFill>
              </a:rPr>
              <a:t>)</a:t>
            </a:r>
          </a:p>
          <a:p>
            <a:pPr>
              <a:buNone/>
            </a:pPr>
            <a:r>
              <a:rPr lang="en-US" altLang="ko-KR" dirty="0"/>
              <a:t>         </a:t>
            </a:r>
            <a:r>
              <a:rPr lang="ko-KR" altLang="en-US" dirty="0"/>
              <a:t>      ↓ </a:t>
            </a:r>
          </a:p>
          <a:p>
            <a:pPr>
              <a:buNone/>
            </a:pPr>
            <a:r>
              <a:rPr lang="en-US" altLang="ko-KR" dirty="0"/>
              <a:t>* </a:t>
            </a:r>
            <a:r>
              <a:rPr lang="ko-KR" altLang="en-US" dirty="0"/>
              <a:t>   </a:t>
            </a:r>
            <a:r>
              <a:rPr lang="ko-KR" altLang="en-US" b="1" dirty="0">
                <a:solidFill>
                  <a:srgbClr val="FF0000"/>
                </a:solidFill>
              </a:rPr>
              <a:t>법원심사</a:t>
            </a:r>
            <a:r>
              <a:rPr lang="en-US" altLang="ko-KR" dirty="0"/>
              <a:t>(</a:t>
            </a:r>
            <a:r>
              <a:rPr lang="ko-KR" altLang="en-US" dirty="0"/>
              <a:t>구속영장 실질검사</a:t>
            </a:r>
            <a:r>
              <a:rPr lang="en-US" altLang="ko-KR" dirty="0"/>
              <a:t>, </a:t>
            </a:r>
            <a:r>
              <a:rPr lang="ko-KR" altLang="en-US" dirty="0"/>
              <a:t>체포구속의 적부심사</a:t>
            </a:r>
            <a:r>
              <a:rPr lang="en-US" altLang="ko-KR" dirty="0"/>
              <a:t>)</a:t>
            </a:r>
          </a:p>
          <a:p>
            <a:pPr>
              <a:buNone/>
            </a:pPr>
            <a:r>
              <a:rPr lang="en-US" altLang="ko-KR" dirty="0"/>
              <a:t>         </a:t>
            </a:r>
            <a:r>
              <a:rPr lang="ko-KR" altLang="en-US" dirty="0"/>
              <a:t>      ↓ </a:t>
            </a:r>
            <a:r>
              <a:rPr lang="en-US" altLang="ko-KR" dirty="0"/>
              <a:t>(</a:t>
            </a:r>
            <a:r>
              <a:rPr lang="ko-KR" altLang="en-US" dirty="0"/>
              <a:t>영장발부 </a:t>
            </a:r>
            <a:r>
              <a:rPr lang="en-US" altLang="ko-KR" dirty="0"/>
              <a:t>: </a:t>
            </a:r>
            <a:r>
              <a:rPr lang="ko-KR" altLang="en-US" dirty="0"/>
              <a:t>구속 </a:t>
            </a:r>
            <a:r>
              <a:rPr lang="en-US" altLang="ko-KR" dirty="0"/>
              <a:t>or </a:t>
            </a:r>
            <a:r>
              <a:rPr lang="ko-KR" altLang="en-US" dirty="0"/>
              <a:t>불구속</a:t>
            </a:r>
            <a:r>
              <a:rPr lang="en-US" altLang="ko-KR" dirty="0"/>
              <a:t>)</a:t>
            </a:r>
            <a:r>
              <a:rPr lang="ko-KR" altLang="en-US" dirty="0"/>
              <a:t> </a:t>
            </a:r>
          </a:p>
          <a:p>
            <a:pPr>
              <a:buNone/>
            </a:pPr>
            <a:r>
              <a:rPr lang="en-US" altLang="ko-KR" dirty="0"/>
              <a:t>*</a:t>
            </a:r>
            <a:r>
              <a:rPr lang="ko-KR" altLang="en-US" dirty="0"/>
              <a:t>    </a:t>
            </a:r>
            <a:r>
              <a:rPr lang="ko-KR" altLang="en-US" b="1" dirty="0">
                <a:solidFill>
                  <a:srgbClr val="FF0000"/>
                </a:solidFill>
              </a:rPr>
              <a:t>유치장 입감</a:t>
            </a:r>
            <a:r>
              <a:rPr lang="ko-KR" altLang="en-US" dirty="0">
                <a:solidFill>
                  <a:srgbClr val="FF0000"/>
                </a:solidFill>
              </a:rPr>
              <a:t> </a:t>
            </a:r>
          </a:p>
          <a:p>
            <a:pPr>
              <a:buNone/>
            </a:pPr>
            <a:r>
              <a:rPr lang="ko-KR" altLang="en-US" dirty="0"/>
              <a:t>               ↓ </a:t>
            </a:r>
            <a:r>
              <a:rPr lang="en-US" altLang="ko-KR" dirty="0"/>
              <a:t>(10</a:t>
            </a:r>
            <a:r>
              <a:rPr lang="ko-KR" altLang="en-US" dirty="0" err="1"/>
              <a:t>일이내</a:t>
            </a:r>
            <a:r>
              <a:rPr lang="en-US" altLang="ko-KR" dirty="0"/>
              <a:t>)</a:t>
            </a:r>
            <a:r>
              <a:rPr lang="ko-KR" altLang="en-US" dirty="0"/>
              <a:t> </a:t>
            </a:r>
          </a:p>
          <a:p>
            <a:pPr>
              <a:buNone/>
            </a:pPr>
            <a:r>
              <a:rPr lang="en-US" altLang="ko-KR" dirty="0"/>
              <a:t>* </a:t>
            </a:r>
            <a:r>
              <a:rPr lang="ko-KR" altLang="en-US" dirty="0"/>
              <a:t>   </a:t>
            </a:r>
            <a:r>
              <a:rPr lang="ko-KR" altLang="en-US" b="1" dirty="0">
                <a:solidFill>
                  <a:srgbClr val="FF0000"/>
                </a:solidFill>
              </a:rPr>
              <a:t>검찰송치</a:t>
            </a:r>
            <a:r>
              <a:rPr lang="ko-KR" altLang="en-US" dirty="0">
                <a:solidFill>
                  <a:srgbClr val="FF0000"/>
                </a:solidFill>
              </a:rPr>
              <a:t> </a:t>
            </a:r>
            <a:endParaRPr lang="en-US" altLang="ko-KR" dirty="0">
              <a:solidFill>
                <a:srgbClr val="FF0000"/>
              </a:solidFill>
            </a:endParaRPr>
          </a:p>
          <a:p>
            <a:pPr>
              <a:buNone/>
            </a:pPr>
            <a:r>
              <a:rPr lang="en-US" altLang="ko-KR" dirty="0">
                <a:solidFill>
                  <a:srgbClr val="FF0000"/>
                </a:solidFill>
              </a:rPr>
              <a:t>               </a:t>
            </a:r>
            <a:r>
              <a:rPr lang="ko-KR" altLang="en-US" dirty="0"/>
              <a:t>↓ </a:t>
            </a:r>
            <a:r>
              <a:rPr lang="en-US" altLang="ko-KR" dirty="0"/>
              <a:t>(</a:t>
            </a:r>
            <a:r>
              <a:rPr lang="ko-KR" altLang="en-US" dirty="0"/>
              <a:t>기소 </a:t>
            </a:r>
            <a:r>
              <a:rPr lang="en-US" altLang="ko-KR" dirty="0"/>
              <a:t>or </a:t>
            </a:r>
            <a:r>
              <a:rPr lang="ko-KR" altLang="en-US" dirty="0"/>
              <a:t>불기소 </a:t>
            </a:r>
            <a:r>
              <a:rPr lang="en-US" altLang="ko-KR" dirty="0"/>
              <a:t>, </a:t>
            </a:r>
            <a:r>
              <a:rPr lang="ko-KR" altLang="en-US" dirty="0"/>
              <a:t>예외적인 경우 기소중지 </a:t>
            </a:r>
            <a:r>
              <a:rPr lang="en-US" altLang="ko-KR" dirty="0"/>
              <a:t>or </a:t>
            </a:r>
            <a:r>
              <a:rPr lang="ko-KR" altLang="en-US" dirty="0"/>
              <a:t>참고인중지</a:t>
            </a:r>
            <a:r>
              <a:rPr lang="en-US" altLang="ko-KR" dirty="0"/>
              <a:t>)</a:t>
            </a:r>
            <a:endParaRPr lang="en-US" altLang="ko-KR" dirty="0">
              <a:solidFill>
                <a:srgbClr val="FF0000"/>
              </a:solidFill>
            </a:endParaRPr>
          </a:p>
          <a:p>
            <a:pPr>
              <a:buNone/>
            </a:pPr>
            <a:r>
              <a:rPr lang="en-US" altLang="ko-KR" dirty="0">
                <a:solidFill>
                  <a:srgbClr val="FF0000"/>
                </a:solidFill>
              </a:rPr>
              <a:t>*  </a:t>
            </a:r>
            <a:r>
              <a:rPr lang="ko-KR" altLang="en-US" dirty="0">
                <a:solidFill>
                  <a:srgbClr val="FF0000"/>
                </a:solidFill>
              </a:rPr>
              <a:t>  재판</a:t>
            </a:r>
            <a:r>
              <a:rPr lang="en-US" altLang="ko-KR" dirty="0">
                <a:solidFill>
                  <a:srgbClr val="FF0000"/>
                </a:solidFill>
              </a:rPr>
              <a:t>(</a:t>
            </a:r>
            <a:r>
              <a:rPr lang="ko-KR" altLang="en-US" dirty="0">
                <a:solidFill>
                  <a:srgbClr val="FF0000"/>
                </a:solidFill>
              </a:rPr>
              <a:t>공식적 형벌 부과</a:t>
            </a:r>
            <a:r>
              <a:rPr lang="en-US" altLang="ko-KR" dirty="0">
                <a:solidFill>
                  <a:srgbClr val="FF0000"/>
                </a:solidFill>
              </a:rPr>
              <a:t>, </a:t>
            </a:r>
            <a:r>
              <a:rPr lang="ko-KR" altLang="en-US" dirty="0">
                <a:solidFill>
                  <a:srgbClr val="FF0000"/>
                </a:solidFill>
              </a:rPr>
              <a:t>예외적인 경우 선고유예 및 집행유예</a:t>
            </a:r>
            <a:r>
              <a:rPr lang="en-US" altLang="ko-KR" dirty="0">
                <a:solidFill>
                  <a:srgbClr val="FF0000"/>
                </a:solidFill>
              </a:rPr>
              <a:t>)</a:t>
            </a:r>
          </a:p>
          <a:p>
            <a:pPr>
              <a:buNone/>
            </a:pPr>
            <a:r>
              <a:rPr lang="ko-KR" altLang="en-US" dirty="0"/>
              <a:t>               ↓ </a:t>
            </a:r>
            <a:endParaRPr lang="en-US" altLang="ko-KR" dirty="0">
              <a:solidFill>
                <a:srgbClr val="FF0000"/>
              </a:solidFill>
            </a:endParaRPr>
          </a:p>
          <a:p>
            <a:pPr>
              <a:buNone/>
            </a:pPr>
            <a:r>
              <a:rPr lang="en-US" altLang="ko-KR" dirty="0">
                <a:solidFill>
                  <a:srgbClr val="FF0000"/>
                </a:solidFill>
              </a:rPr>
              <a:t>*  </a:t>
            </a:r>
            <a:r>
              <a:rPr lang="ko-KR" altLang="en-US" dirty="0">
                <a:solidFill>
                  <a:srgbClr val="FF0000"/>
                </a:solidFill>
              </a:rPr>
              <a:t>  형 집행</a:t>
            </a:r>
            <a:r>
              <a:rPr lang="en-US" altLang="ko-KR" dirty="0">
                <a:solidFill>
                  <a:srgbClr val="FF0000"/>
                </a:solidFill>
              </a:rPr>
              <a:t>(</a:t>
            </a:r>
            <a:r>
              <a:rPr lang="ko-KR" altLang="en-US" dirty="0">
                <a:solidFill>
                  <a:srgbClr val="FF0000"/>
                </a:solidFill>
              </a:rPr>
              <a:t>예외적인 경우 </a:t>
            </a:r>
            <a:r>
              <a:rPr lang="ko-KR" altLang="en-US" dirty="0" err="1">
                <a:solidFill>
                  <a:srgbClr val="FF0000"/>
                </a:solidFill>
              </a:rPr>
              <a:t>형집행정지</a:t>
            </a:r>
            <a:r>
              <a:rPr lang="en-US" altLang="ko-KR" dirty="0">
                <a:solidFill>
                  <a:srgbClr val="FF0000"/>
                </a:solidFill>
              </a:rPr>
              <a:t>)</a:t>
            </a:r>
            <a:endParaRPr lang="ko-KR" altLang="en-US" dirty="0">
              <a:solidFill>
                <a:srgbClr val="FF0000"/>
              </a:solidFill>
            </a:endParaRPr>
          </a:p>
          <a:p>
            <a:endParaRPr lang="ko-KR"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a:xfrm>
            <a:off x="303475" y="285728"/>
            <a:ext cx="812141" cy="5951584"/>
          </a:xfrm>
        </p:spPr>
        <p:txBody>
          <a:bodyPr>
            <a:normAutofit/>
          </a:bodyPr>
          <a:lstStyle/>
          <a:p>
            <a:r>
              <a:rPr lang="ko-KR" altLang="en-US" sz="2400" dirty="0"/>
              <a:t>기소 이전과 </a:t>
            </a:r>
            <a:r>
              <a:rPr lang="en-US" altLang="ko-KR" sz="2400" dirty="0"/>
              <a:t/>
            </a:r>
            <a:br>
              <a:rPr lang="en-US" altLang="ko-KR" sz="2400" dirty="0"/>
            </a:br>
            <a:r>
              <a:rPr lang="en-US" altLang="ko-KR" sz="2400" dirty="0"/>
              <a:t/>
            </a:r>
            <a:br>
              <a:rPr lang="en-US" altLang="ko-KR" sz="2400" dirty="0"/>
            </a:br>
            <a:r>
              <a:rPr lang="ko-KR" altLang="en-US" sz="2400" dirty="0"/>
              <a:t>이후의</a:t>
            </a:r>
            <a:r>
              <a:rPr lang="en-US" altLang="ko-KR" sz="2400" dirty="0"/>
              <a:t/>
            </a:r>
            <a:br>
              <a:rPr lang="en-US" altLang="ko-KR" sz="2400" dirty="0"/>
            </a:br>
            <a:r>
              <a:rPr lang="en-US" altLang="ko-KR" sz="2400" dirty="0"/>
              <a:t/>
            </a:r>
            <a:br>
              <a:rPr lang="en-US" altLang="ko-KR" sz="2400" dirty="0"/>
            </a:br>
            <a:r>
              <a:rPr lang="ko-KR" altLang="en-US" sz="2400" dirty="0"/>
              <a:t>세부  </a:t>
            </a:r>
            <a:r>
              <a:rPr lang="en-US" altLang="ko-KR" sz="2400" dirty="0"/>
              <a:t/>
            </a:r>
            <a:br>
              <a:rPr lang="en-US" altLang="ko-KR" sz="2400" dirty="0"/>
            </a:br>
            <a:r>
              <a:rPr lang="ko-KR" altLang="en-US" sz="2400" dirty="0"/>
              <a:t>절차도</a:t>
            </a:r>
          </a:p>
        </p:txBody>
      </p:sp>
      <p:pic>
        <p:nvPicPr>
          <p:cNvPr id="1026" name="Picture 2" descr="http://lawme.kr/data/cheditor4/1302/1c1f6fe40882cc8e2497bdc8989a88a9_YSEcmaoPWwn6deSY8mTFOWyQoq.jpg"/>
          <p:cNvPicPr>
            <a:picLocks noChangeAspect="1" noChangeArrowheads="1"/>
          </p:cNvPicPr>
          <p:nvPr/>
        </p:nvPicPr>
        <p:blipFill>
          <a:blip r:embed="rId2" cstate="print"/>
          <a:srcRect/>
          <a:stretch>
            <a:fillRect/>
          </a:stretch>
        </p:blipFill>
        <p:spPr bwMode="auto">
          <a:xfrm>
            <a:off x="1115616" y="0"/>
            <a:ext cx="7848872"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10508" y="1556792"/>
            <a:ext cx="8661013" cy="4464496"/>
          </a:xfrm>
        </p:spPr>
        <p:txBody>
          <a:bodyPr>
            <a:noAutofit/>
          </a:bodyPr>
          <a:lstStyle/>
          <a:p>
            <a:pPr marL="0" indent="0" fontAlgn="base">
              <a:buNone/>
            </a:pPr>
            <a:r>
              <a:rPr lang="en-US" altLang="ko-KR" sz="1200" dirty="0">
                <a:solidFill>
                  <a:srgbClr val="FF0000"/>
                </a:solidFill>
              </a:rPr>
              <a:t>1. </a:t>
            </a:r>
            <a:r>
              <a:rPr lang="ko-KR" altLang="en-US" sz="1200" dirty="0">
                <a:solidFill>
                  <a:srgbClr val="FF0000"/>
                </a:solidFill>
              </a:rPr>
              <a:t>의의</a:t>
            </a:r>
          </a:p>
          <a:p>
            <a:pPr marL="0" indent="0" fontAlgn="base">
              <a:buNone/>
            </a:pPr>
            <a:r>
              <a:rPr lang="ko-KR" altLang="en-US" sz="1200" dirty="0"/>
              <a:t>   </a:t>
            </a:r>
            <a:r>
              <a:rPr lang="en-US" altLang="ko-KR" sz="1200" dirty="0"/>
              <a:t>- </a:t>
            </a:r>
            <a:r>
              <a:rPr lang="ko-KR" altLang="en-US" sz="1200" dirty="0"/>
              <a:t>수사기관이란 </a:t>
            </a:r>
            <a:r>
              <a:rPr lang="ko-KR" altLang="en-US" sz="1200" u="sng" dirty="0"/>
              <a:t>법률상 수사를 할 수 있는 권한이 인정되는 자</a:t>
            </a:r>
            <a:r>
              <a:rPr lang="ko-KR" altLang="en-US" sz="1200" dirty="0"/>
              <a:t>를 말한다</a:t>
            </a:r>
            <a:r>
              <a:rPr lang="en-US" altLang="ko-KR" sz="1200" dirty="0"/>
              <a:t>. </a:t>
            </a:r>
            <a:r>
              <a:rPr lang="ko-KR" altLang="en-US" sz="1200" dirty="0"/>
              <a:t>현행법상 인정되는 수사기관으로 </a:t>
            </a:r>
            <a:r>
              <a:rPr lang="ko-KR" altLang="en-US" sz="1200" u="sng" dirty="0"/>
              <a:t>검사와 사법경찰</a:t>
            </a:r>
            <a:endParaRPr lang="en-US" altLang="ko-KR" sz="1200" u="sng" dirty="0"/>
          </a:p>
          <a:p>
            <a:pPr marL="0" indent="0" fontAlgn="base">
              <a:buNone/>
            </a:pPr>
            <a:r>
              <a:rPr lang="en-US" altLang="ko-KR" sz="1200" dirty="0"/>
              <a:t>      </a:t>
            </a:r>
            <a:r>
              <a:rPr lang="ko-KR" altLang="en-US" sz="1200" u="sng" dirty="0"/>
              <a:t>관리</a:t>
            </a:r>
            <a:r>
              <a:rPr lang="ko-KR" altLang="en-US" sz="1200" dirty="0"/>
              <a:t>가 있으며</a:t>
            </a:r>
            <a:r>
              <a:rPr lang="en-US" altLang="ko-KR" sz="1200" dirty="0"/>
              <a:t>, </a:t>
            </a:r>
            <a:r>
              <a:rPr lang="ko-KR" altLang="en-US" sz="1200" dirty="0"/>
              <a:t>사법경찰관리에는 일반사법경찰관리와 특별사법경찰관리가 있다</a:t>
            </a:r>
            <a:r>
              <a:rPr lang="en-US" altLang="ko-KR" sz="1200" dirty="0"/>
              <a:t>.</a:t>
            </a:r>
          </a:p>
          <a:p>
            <a:pPr marL="0" indent="0" fontAlgn="base">
              <a:buNone/>
            </a:pPr>
            <a:r>
              <a:rPr lang="en-US" altLang="ko-KR" sz="1200" dirty="0"/>
              <a:t>   - ‘</a:t>
            </a:r>
            <a:r>
              <a:rPr lang="ko-KR" altLang="en-US" sz="1200" dirty="0"/>
              <a:t>형사소송법</a:t>
            </a:r>
            <a:r>
              <a:rPr lang="en-US" altLang="ko-KR" sz="1200" dirty="0"/>
              <a:t>’ </a:t>
            </a:r>
            <a:r>
              <a:rPr lang="ko-KR" altLang="en-US" sz="1200" dirty="0"/>
              <a:t> </a:t>
            </a:r>
            <a:r>
              <a:rPr lang="ko-KR" altLang="en-US" sz="1200" b="1" dirty="0"/>
              <a:t>제</a:t>
            </a:r>
            <a:r>
              <a:rPr lang="en-US" altLang="ko-KR" sz="1200" b="1" dirty="0"/>
              <a:t>195</a:t>
            </a:r>
            <a:r>
              <a:rPr lang="ko-KR" altLang="en-US" sz="1200" b="1" dirty="0"/>
              <a:t>조</a:t>
            </a:r>
            <a:r>
              <a:rPr lang="en-US" altLang="ko-KR" sz="1200" b="1" dirty="0"/>
              <a:t>(</a:t>
            </a:r>
            <a:r>
              <a:rPr lang="ko-KR" altLang="en-US" sz="1200" b="1" dirty="0"/>
              <a:t>검사와 사법경찰관의 관계 등</a:t>
            </a:r>
            <a:r>
              <a:rPr lang="en-US" altLang="ko-KR" sz="1200" b="1" dirty="0"/>
              <a:t>)</a:t>
            </a:r>
            <a:r>
              <a:rPr lang="ko-KR" altLang="en-US" sz="1200" dirty="0"/>
              <a:t> ① 검사와 사법경찰관은 수사</a:t>
            </a:r>
            <a:r>
              <a:rPr lang="en-US" altLang="ko-KR" sz="1200" dirty="0"/>
              <a:t>, </a:t>
            </a:r>
            <a:r>
              <a:rPr lang="ko-KR" altLang="en-US" sz="1200" dirty="0"/>
              <a:t>공소제기 및 공소유지에 관하여 서로 </a:t>
            </a:r>
            <a:r>
              <a:rPr lang="ko-KR" altLang="en-US" sz="1200" dirty="0" err="1"/>
              <a:t>협</a:t>
            </a:r>
            <a:r>
              <a:rPr lang="ko-KR" altLang="en-US" sz="1200" dirty="0"/>
              <a:t>    </a:t>
            </a:r>
            <a:endParaRPr lang="en-US" altLang="ko-KR" sz="1200" dirty="0"/>
          </a:p>
          <a:p>
            <a:pPr marL="0" indent="0" fontAlgn="base">
              <a:buNone/>
            </a:pPr>
            <a:r>
              <a:rPr lang="en-US" altLang="ko-KR" sz="1200" dirty="0"/>
              <a:t>      </a:t>
            </a:r>
            <a:r>
              <a:rPr lang="ko-KR" altLang="en-US" sz="1200" dirty="0" err="1"/>
              <a:t>력하여야</a:t>
            </a:r>
            <a:r>
              <a:rPr lang="ko-KR" altLang="en-US" sz="1200" dirty="0"/>
              <a:t> 한다</a:t>
            </a:r>
            <a:r>
              <a:rPr lang="en-US" altLang="ko-KR" sz="1200" dirty="0"/>
              <a:t>.</a:t>
            </a:r>
          </a:p>
          <a:p>
            <a:pPr marL="0" indent="0">
              <a:buNone/>
            </a:pPr>
            <a:r>
              <a:rPr lang="en-US" altLang="ko-KR" sz="1200" dirty="0"/>
              <a:t>       ② </a:t>
            </a:r>
            <a:r>
              <a:rPr lang="ko-KR" altLang="en-US" sz="1200" dirty="0"/>
              <a:t>제</a:t>
            </a:r>
            <a:r>
              <a:rPr lang="en-US" altLang="ko-KR" sz="1200" dirty="0"/>
              <a:t>1</a:t>
            </a:r>
            <a:r>
              <a:rPr lang="ko-KR" altLang="en-US" sz="1200" dirty="0"/>
              <a:t>항에 따른 수사를 위하여 준수하여야 하는 일반적 수사준칙에 관한 사항은 대통령령으로 </a:t>
            </a:r>
            <a:r>
              <a:rPr lang="ko-KR" altLang="en-US" sz="1200" dirty="0" smtClean="0"/>
              <a:t>정한다</a:t>
            </a:r>
            <a:r>
              <a:rPr lang="en-US" altLang="ko-KR" sz="1200" dirty="0" smtClean="0"/>
              <a:t>.</a:t>
            </a:r>
            <a:endParaRPr lang="en-US" altLang="ko-KR" sz="1200" dirty="0"/>
          </a:p>
          <a:p>
            <a:pPr marL="0" indent="0" fontAlgn="base">
              <a:buNone/>
            </a:pPr>
            <a:r>
              <a:rPr lang="en-US" altLang="ko-KR" sz="1200" dirty="0">
                <a:solidFill>
                  <a:srgbClr val="FF0000"/>
                </a:solidFill>
              </a:rPr>
              <a:t>2. </a:t>
            </a:r>
            <a:r>
              <a:rPr lang="ko-KR" altLang="en-US" sz="1200" dirty="0">
                <a:solidFill>
                  <a:srgbClr val="FF0000"/>
                </a:solidFill>
              </a:rPr>
              <a:t>종류</a:t>
            </a:r>
          </a:p>
          <a:p>
            <a:pPr marL="0" indent="0" fontAlgn="base">
              <a:buNone/>
            </a:pPr>
            <a:endParaRPr lang="en-US" altLang="ko-KR" sz="1200" dirty="0"/>
          </a:p>
          <a:p>
            <a:pPr marL="0" indent="0" fontAlgn="base">
              <a:buNone/>
            </a:pPr>
            <a:r>
              <a:rPr lang="en-US" altLang="ko-KR" sz="1200" dirty="0">
                <a:solidFill>
                  <a:srgbClr val="FF0000"/>
                </a:solidFill>
              </a:rPr>
              <a:t>  1) </a:t>
            </a:r>
            <a:r>
              <a:rPr lang="ko-KR" altLang="en-US" sz="1200" dirty="0">
                <a:solidFill>
                  <a:srgbClr val="FF0000"/>
                </a:solidFill>
              </a:rPr>
              <a:t>검사</a:t>
            </a:r>
          </a:p>
          <a:p>
            <a:pPr marL="0" indent="0" fontAlgn="base">
              <a:buNone/>
            </a:pPr>
            <a:r>
              <a:rPr lang="ko-KR" altLang="en-US" sz="1200" dirty="0"/>
              <a:t>    </a:t>
            </a:r>
            <a:r>
              <a:rPr lang="en-US" altLang="ko-KR" sz="1200" dirty="0"/>
              <a:t>- </a:t>
            </a:r>
            <a:r>
              <a:rPr lang="ko-KR" altLang="en-US" sz="1200" dirty="0"/>
              <a:t>검사는 범죄의 혐의가 있다고 사료하는 때에는 범인</a:t>
            </a:r>
            <a:r>
              <a:rPr lang="en-US" altLang="ko-KR" sz="1200" dirty="0"/>
              <a:t>, </a:t>
            </a:r>
            <a:r>
              <a:rPr lang="ko-KR" altLang="en-US" sz="1200" dirty="0"/>
              <a:t>범죄사실과 증거를 수사한다</a:t>
            </a:r>
            <a:r>
              <a:rPr lang="en-US" altLang="ko-KR" sz="1200" dirty="0"/>
              <a:t>(</a:t>
            </a:r>
            <a:r>
              <a:rPr lang="ko-KR" altLang="en-US" sz="1200" dirty="0"/>
              <a:t>형사소송법 제</a:t>
            </a:r>
            <a:r>
              <a:rPr lang="en-US" altLang="ko-KR" sz="1200" dirty="0"/>
              <a:t>196</a:t>
            </a:r>
            <a:r>
              <a:rPr lang="ko-KR" altLang="en-US" sz="1200" dirty="0"/>
              <a:t>조</a:t>
            </a:r>
            <a:r>
              <a:rPr lang="en-US" altLang="ko-KR" sz="1200" dirty="0"/>
              <a:t>, 2020. 2. 4 </a:t>
            </a:r>
            <a:r>
              <a:rPr lang="ko-KR" altLang="en-US" sz="1200" dirty="0"/>
              <a:t>개정</a:t>
            </a:r>
            <a:r>
              <a:rPr lang="en-US" altLang="ko-KR" sz="1200" dirty="0"/>
              <a:t>)</a:t>
            </a:r>
          </a:p>
          <a:p>
            <a:pPr marL="0" indent="0" fontAlgn="base">
              <a:buNone/>
            </a:pPr>
            <a:endParaRPr lang="en-US" altLang="ko-KR" sz="1200" dirty="0"/>
          </a:p>
          <a:p>
            <a:pPr marL="0" indent="0" fontAlgn="base">
              <a:buNone/>
            </a:pPr>
            <a:r>
              <a:rPr lang="en-US" altLang="ko-KR" sz="1200" dirty="0">
                <a:solidFill>
                  <a:srgbClr val="FF0000"/>
                </a:solidFill>
              </a:rPr>
              <a:t> 2) </a:t>
            </a:r>
            <a:r>
              <a:rPr lang="ko-KR" altLang="en-US" sz="1200" dirty="0">
                <a:solidFill>
                  <a:srgbClr val="FF0000"/>
                </a:solidFill>
              </a:rPr>
              <a:t>사법경찰관리</a:t>
            </a:r>
            <a:r>
              <a:rPr lang="ko-KR" altLang="en-US" sz="1200" dirty="0"/>
              <a:t>       </a:t>
            </a:r>
            <a:endParaRPr lang="en-US" altLang="ko-KR" sz="1200" dirty="0"/>
          </a:p>
          <a:p>
            <a:pPr marL="0" indent="0" fontAlgn="base">
              <a:buNone/>
            </a:pPr>
            <a:r>
              <a:rPr lang="en-US" altLang="ko-KR" sz="1200" dirty="0"/>
              <a:t>      </a:t>
            </a:r>
            <a:r>
              <a:rPr lang="ko-KR" altLang="en-US" sz="1200" dirty="0"/>
              <a:t> ① 경무관</a:t>
            </a:r>
            <a:r>
              <a:rPr lang="en-US" altLang="ko-KR" sz="1200" dirty="0"/>
              <a:t>, </a:t>
            </a:r>
            <a:r>
              <a:rPr lang="ko-KR" altLang="en-US" sz="1200" dirty="0"/>
              <a:t>총경</a:t>
            </a:r>
            <a:r>
              <a:rPr lang="en-US" altLang="ko-KR" sz="1200" dirty="0"/>
              <a:t>, </a:t>
            </a:r>
            <a:r>
              <a:rPr lang="ko-KR" altLang="en-US" sz="1200" dirty="0"/>
              <a:t>경정</a:t>
            </a:r>
            <a:r>
              <a:rPr lang="en-US" altLang="ko-KR" sz="1200" dirty="0"/>
              <a:t>, </a:t>
            </a:r>
            <a:r>
              <a:rPr lang="ko-KR" altLang="en-US" sz="1200" dirty="0"/>
              <a:t>경감</a:t>
            </a:r>
            <a:r>
              <a:rPr lang="en-US" altLang="ko-KR" sz="1200" dirty="0"/>
              <a:t>, </a:t>
            </a:r>
            <a:r>
              <a:rPr lang="ko-KR" altLang="en-US" sz="1200" dirty="0"/>
              <a:t>경위는 사법경찰관으로서 범죄의 혐의가 있다고 사료하는 때에는 범인</a:t>
            </a:r>
            <a:r>
              <a:rPr lang="en-US" altLang="ko-KR" sz="1200" dirty="0"/>
              <a:t>, </a:t>
            </a:r>
            <a:r>
              <a:rPr lang="ko-KR" altLang="en-US" sz="1200" dirty="0"/>
              <a:t>범죄사실과 증거를 수</a:t>
            </a:r>
            <a:endParaRPr lang="en-US" altLang="ko-KR" sz="1200" dirty="0"/>
          </a:p>
          <a:p>
            <a:pPr marL="0" indent="0">
              <a:buNone/>
            </a:pPr>
            <a:r>
              <a:rPr lang="en-US" altLang="ko-KR" sz="1200" dirty="0"/>
              <a:t>              </a:t>
            </a:r>
            <a:r>
              <a:rPr lang="ko-KR" altLang="en-US" sz="1200" dirty="0"/>
              <a:t>사한다</a:t>
            </a:r>
            <a:r>
              <a:rPr lang="en-US" altLang="ko-KR" sz="1200" dirty="0"/>
              <a:t>(</a:t>
            </a:r>
            <a:r>
              <a:rPr lang="ko-KR" altLang="en-US" sz="1200" dirty="0"/>
              <a:t>형사소송법 제</a:t>
            </a:r>
            <a:r>
              <a:rPr lang="en-US" altLang="ko-KR" sz="1200" dirty="0"/>
              <a:t>197</a:t>
            </a:r>
            <a:r>
              <a:rPr lang="ko-KR" altLang="en-US" sz="1200" dirty="0"/>
              <a:t>조</a:t>
            </a:r>
            <a:r>
              <a:rPr lang="en-US" altLang="ko-KR" sz="1200" dirty="0"/>
              <a:t>, 2020. 2. 4. </a:t>
            </a:r>
            <a:r>
              <a:rPr lang="ko-KR" altLang="en-US" sz="1200" dirty="0"/>
              <a:t>개정</a:t>
            </a:r>
            <a:r>
              <a:rPr lang="en-US" altLang="ko-KR" sz="1200" dirty="0"/>
              <a:t>)</a:t>
            </a:r>
            <a:endParaRPr lang="ko-KR" altLang="en-US" sz="1200" dirty="0"/>
          </a:p>
          <a:p>
            <a:pPr marL="0" indent="0">
              <a:buNone/>
            </a:pPr>
            <a:r>
              <a:rPr lang="ko-KR" altLang="en-US" sz="1200" dirty="0"/>
              <a:t>        ② 경사</a:t>
            </a:r>
            <a:r>
              <a:rPr lang="en-US" altLang="ko-KR" sz="1200" dirty="0"/>
              <a:t>, </a:t>
            </a:r>
            <a:r>
              <a:rPr lang="ko-KR" altLang="en-US" sz="1200" dirty="0"/>
              <a:t>경장</a:t>
            </a:r>
            <a:r>
              <a:rPr lang="en-US" altLang="ko-KR" sz="1200" dirty="0"/>
              <a:t>, </a:t>
            </a:r>
            <a:r>
              <a:rPr lang="ko-KR" altLang="en-US" sz="1200" dirty="0"/>
              <a:t>순경은 </a:t>
            </a:r>
            <a:r>
              <a:rPr lang="ko-KR" altLang="en-US" sz="1200" dirty="0" err="1"/>
              <a:t>사법경찰리로서</a:t>
            </a:r>
            <a:r>
              <a:rPr lang="ko-KR" altLang="en-US" sz="1200" dirty="0"/>
              <a:t> 수사의 보조를 하여야 한다</a:t>
            </a:r>
            <a:r>
              <a:rPr lang="en-US" altLang="ko-KR" sz="1200" dirty="0"/>
              <a:t>(</a:t>
            </a:r>
            <a:r>
              <a:rPr lang="ko-KR" altLang="en-US" sz="1200" dirty="0"/>
              <a:t>형사소송법 제</a:t>
            </a:r>
            <a:r>
              <a:rPr lang="en-US" altLang="ko-KR" sz="1200" dirty="0"/>
              <a:t>197</a:t>
            </a:r>
            <a:r>
              <a:rPr lang="ko-KR" altLang="en-US" sz="1200" dirty="0"/>
              <a:t>조</a:t>
            </a:r>
            <a:r>
              <a:rPr lang="en-US" altLang="ko-KR" sz="1200" dirty="0"/>
              <a:t>, 2020. 2. 4. </a:t>
            </a:r>
            <a:r>
              <a:rPr lang="ko-KR" altLang="en-US" sz="1200" dirty="0"/>
              <a:t>개정</a:t>
            </a:r>
            <a:r>
              <a:rPr lang="en-US" altLang="ko-KR" sz="1200" dirty="0"/>
              <a:t>)</a:t>
            </a:r>
          </a:p>
          <a:p>
            <a:pPr marL="0" indent="0" fontAlgn="base">
              <a:buNone/>
            </a:pPr>
            <a:r>
              <a:rPr lang="en-US" altLang="ko-KR" sz="1200" dirty="0"/>
              <a:t>        </a:t>
            </a:r>
            <a:endParaRPr lang="ko-KR" altLang="en-US" sz="1200" dirty="0"/>
          </a:p>
        </p:txBody>
      </p:sp>
      <p:sp>
        <p:nvSpPr>
          <p:cNvPr id="3" name="제목 2"/>
          <p:cNvSpPr>
            <a:spLocks noGrp="1"/>
          </p:cNvSpPr>
          <p:nvPr>
            <p:ph type="title"/>
          </p:nvPr>
        </p:nvSpPr>
        <p:spPr/>
        <p:txBody>
          <a:bodyPr>
            <a:normAutofit/>
          </a:bodyPr>
          <a:lstStyle/>
          <a:p>
            <a:r>
              <a:rPr lang="en-US" altLang="ko-KR" sz="3200" dirty="0"/>
              <a:t>3. </a:t>
            </a:r>
            <a:r>
              <a:rPr lang="ko-KR" altLang="en-US" sz="3200" dirty="0"/>
              <a:t>수사기관</a:t>
            </a:r>
          </a:p>
        </p:txBody>
      </p:sp>
    </p:spTree>
    <p:extLst>
      <p:ext uri="{BB962C8B-B14F-4D97-AF65-F5344CB8AC3E}">
        <p14:creationId xmlns:p14="http://schemas.microsoft.com/office/powerpoint/2010/main" val="1238072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noAutofit/>
          </a:bodyPr>
          <a:lstStyle/>
          <a:p>
            <a:r>
              <a:rPr lang="en-US" altLang="ko-KR" sz="2800" dirty="0"/>
              <a:t>&lt;</a:t>
            </a:r>
            <a:r>
              <a:rPr lang="ko-KR" altLang="en-US" sz="2800" dirty="0"/>
              <a:t>검찰청법 제</a:t>
            </a:r>
            <a:r>
              <a:rPr lang="en-US" altLang="ko-KR" sz="2800" dirty="0"/>
              <a:t>4</a:t>
            </a:r>
            <a:r>
              <a:rPr lang="ko-KR" altLang="en-US" sz="2800" dirty="0"/>
              <a:t>조에 따른 검사의 직무범위</a:t>
            </a:r>
            <a:r>
              <a:rPr lang="en-US" altLang="ko-KR" sz="2800" dirty="0"/>
              <a:t>&gt;</a:t>
            </a:r>
            <a:endParaRPr lang="ko-KR" altLang="en-US" sz="2800" dirty="0"/>
          </a:p>
        </p:txBody>
      </p:sp>
      <p:sp>
        <p:nvSpPr>
          <p:cNvPr id="4" name="Rectangle 1"/>
          <p:cNvSpPr>
            <a:spLocks noGrp="1" noChangeArrowheads="1"/>
          </p:cNvSpPr>
          <p:nvPr>
            <p:ph idx="1"/>
          </p:nvPr>
        </p:nvSpPr>
        <p:spPr bwMode="auto">
          <a:xfrm>
            <a:off x="303475" y="1484784"/>
            <a:ext cx="8566448" cy="44319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1" i="0" u="none" strike="noStrike" cap="none" normalizeH="0" baseline="0" dirty="0">
                <a:ln>
                  <a:noFill/>
                </a:ln>
                <a:solidFill>
                  <a:srgbClr val="151594"/>
                </a:solidFill>
                <a:effectLst/>
                <a:latin typeface="굴림" panose="020B0600000101010101" pitchFamily="50" charset="-127"/>
                <a:ea typeface="굴림" panose="020B0600000101010101" pitchFamily="50" charset="-127"/>
              </a:rPr>
              <a:t>제4조(검사의 직무)</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① 검사는 공익의 대표자로서 다음 각 호의 직무와 권한이 있다. </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ko-KR" sz="1200" dirty="0">
              <a:solidFill>
                <a:srgbClr val="444444"/>
              </a:solidFill>
              <a:latin typeface="굴림" panose="020B0600000101010101" pitchFamily="50" charset="-127"/>
              <a:ea typeface="굴림" panose="020B0600000101010101" pitchFamily="50" charset="-127"/>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범죄수사, 공소의 제기 및 그 유지에 필요한 사항. 다만, 검사가 수사를 개시할 수 있는 범죄의 범위는 다음 각 목과 같다.</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kumimoji="0" lang="ko-KR" altLang="ko-K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가. 부패범죄, 경제범죄 등 </a:t>
            </a:r>
            <a:r>
              <a:rPr kumimoji="0" lang="ko-KR" altLang="ko-KR" sz="1200" b="0" i="0" u="sng" strike="noStrike" cap="none" normalizeH="0" baseline="0" dirty="0">
                <a:ln>
                  <a:noFill/>
                </a:ln>
                <a:solidFill>
                  <a:srgbClr val="FF0000"/>
                </a:solidFill>
                <a:effectLst/>
                <a:latin typeface="굴림" panose="020B0600000101010101" pitchFamily="50" charset="-127"/>
                <a:ea typeface="굴림" panose="020B0600000101010101" pitchFamily="50" charset="-127"/>
              </a:rPr>
              <a:t>대통령령</a:t>
            </a:r>
            <a:r>
              <a:rPr kumimoji="0" lang="ko-KR" altLang="ko-KR" sz="1200" b="0" i="0" u="none" strike="noStrike" cap="none" normalizeH="0" baseline="0" dirty="0">
                <a:ln>
                  <a:noFill/>
                </a:ln>
                <a:solidFill>
                  <a:srgbClr val="FF0000"/>
                </a:solidFill>
                <a:effectLst/>
                <a:latin typeface="굴림" panose="020B0600000101010101" pitchFamily="50" charset="-127"/>
                <a:ea typeface="굴림" panose="020B0600000101010101" pitchFamily="50" charset="-127"/>
              </a:rPr>
              <a:t>으로 정하는 중요 범죄</a:t>
            </a:r>
            <a:endParaRPr kumimoji="0" lang="en-US" altLang="ko-KR" sz="1200" b="0" i="0" u="none" strike="noStrike" cap="none" normalizeH="0" baseline="0" dirty="0">
              <a:ln>
                <a:noFill/>
              </a:ln>
              <a:solidFill>
                <a:srgbClr val="FF0000"/>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나. 경찰공무원(다른 법률에 따라 사법경찰관리의 직무를 행하는 자를 포함한다) 및 고위공직자범죄수사처 소속 공무원</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1200" dirty="0">
                <a:solidFill>
                  <a:srgbClr val="444444"/>
                </a:solidFill>
                <a:latin typeface="굴림" panose="020B0600000101010101" pitchFamily="50" charset="-127"/>
                <a:ea typeface="굴림" panose="020B0600000101010101" pitchFamily="50" charset="-127"/>
              </a:rPr>
              <a:t>    </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(「고위공직자범죄수사처 설치 및 운영에 관한 법률」에 따른 파견공무원을 포함한다)이 범한 범죄</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다. </a:t>
            </a:r>
            <a:r>
              <a:rPr kumimoji="0" lang="ko-KR" altLang="ko-KR" sz="1200" b="0" i="0" strike="noStrike" cap="none" normalizeH="0" baseline="0" dirty="0" err="1">
                <a:ln>
                  <a:noFill/>
                </a:ln>
                <a:solidFill>
                  <a:schemeClr val="tx1">
                    <a:lumMod val="95000"/>
                    <a:lumOff val="5000"/>
                  </a:schemeClr>
                </a:solidFill>
                <a:effectLst/>
                <a:latin typeface="굴림" panose="020B0600000101010101" pitchFamily="50" charset="-127"/>
                <a:ea typeface="굴림" panose="020B0600000101010101" pitchFamily="50" charset="-127"/>
              </a:rPr>
              <a:t>가목ㆍ나목의</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 범죄 및 사법경찰관이 송치한 범죄와 관련하여 인지한 각 해당 범죄와 직접 관련성이 있는 범죄</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2. 범죄수사에 관한 특별사법경찰관리 </a:t>
            </a:r>
            <a:r>
              <a:rPr kumimoji="0" lang="ko-KR" altLang="ko-KR" sz="1200" b="0" i="0" strike="noStrike" cap="none" normalizeH="0" baseline="0" dirty="0" err="1">
                <a:ln>
                  <a:noFill/>
                </a:ln>
                <a:solidFill>
                  <a:schemeClr val="tx1">
                    <a:lumMod val="95000"/>
                    <a:lumOff val="5000"/>
                  </a:schemeClr>
                </a:solidFill>
                <a:effectLst/>
                <a:latin typeface="굴림" panose="020B0600000101010101" pitchFamily="50" charset="-127"/>
                <a:ea typeface="굴림" panose="020B0600000101010101" pitchFamily="50" charset="-127"/>
              </a:rPr>
              <a:t>지휘ㆍ감독</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3. 법원에 대한 법령의 정당한 적용 청구</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4. 재판 집행 </a:t>
            </a:r>
            <a:r>
              <a:rPr kumimoji="0" lang="ko-KR" altLang="ko-KR" sz="1200" b="0" i="0" strike="noStrike" cap="none" normalizeH="0" baseline="0" dirty="0" err="1">
                <a:ln>
                  <a:noFill/>
                </a:ln>
                <a:solidFill>
                  <a:schemeClr val="tx1">
                    <a:lumMod val="95000"/>
                    <a:lumOff val="5000"/>
                  </a:schemeClr>
                </a:solidFill>
                <a:effectLst/>
                <a:latin typeface="굴림" panose="020B0600000101010101" pitchFamily="50" charset="-127"/>
                <a:ea typeface="굴림" panose="020B0600000101010101" pitchFamily="50" charset="-127"/>
              </a:rPr>
              <a:t>지휘ㆍ감독</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5. 국가를 당사자 또는 참가인으로 하는 소송과 행정소송 수행 또는 그 수행에 관한 </a:t>
            </a:r>
            <a:r>
              <a:rPr kumimoji="0" lang="ko-KR" altLang="ko-KR" sz="1200" b="0" i="0" strike="noStrike" cap="none" normalizeH="0" baseline="0" dirty="0" err="1">
                <a:ln>
                  <a:noFill/>
                </a:ln>
                <a:solidFill>
                  <a:schemeClr val="tx1">
                    <a:lumMod val="95000"/>
                    <a:lumOff val="5000"/>
                  </a:schemeClr>
                </a:solidFill>
                <a:effectLst/>
                <a:latin typeface="굴림" panose="020B0600000101010101" pitchFamily="50" charset="-127"/>
                <a:ea typeface="굴림" panose="020B0600000101010101" pitchFamily="50" charset="-127"/>
              </a:rPr>
              <a:t>지휘ㆍ감독</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6. 다른 법령에 따라 그 권한에 속하는 사항</a:t>
            </a:r>
            <a:endParaRPr kumimoji="0" lang="ko-KR" altLang="ko-KR" sz="1200" b="0" i="0" strike="noStrike" cap="none" normalizeH="0" baseline="0" dirty="0">
              <a:ln>
                <a:noFill/>
              </a:ln>
              <a:solidFill>
                <a:schemeClr val="tx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   </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② 검사는 자신이 </a:t>
            </a:r>
            <a:r>
              <a:rPr kumimoji="0" lang="ko-KR" altLang="ko-KR" sz="1200" b="0" i="0" strike="noStrike" cap="none" normalizeH="0" baseline="0" dirty="0" smtClean="0">
                <a:ln>
                  <a:noFill/>
                </a:ln>
                <a:solidFill>
                  <a:schemeClr val="tx1">
                    <a:lumMod val="95000"/>
                    <a:lumOff val="5000"/>
                  </a:schemeClr>
                </a:solidFill>
                <a:effectLst/>
                <a:latin typeface="굴림" panose="020B0600000101010101" pitchFamily="50" charset="-127"/>
                <a:ea typeface="굴림" panose="020B0600000101010101" pitchFamily="50" charset="-127"/>
              </a:rPr>
              <a:t>수사</a:t>
            </a:r>
            <a:r>
              <a:rPr kumimoji="0" lang="en-US" altLang="ko-KR" sz="1200" b="0" i="0" strike="noStrike" cap="none" normalizeH="0" baseline="0" dirty="0" smtClean="0">
                <a:ln>
                  <a:noFill/>
                </a:ln>
                <a:solidFill>
                  <a:schemeClr val="tx1">
                    <a:lumMod val="95000"/>
                    <a:lumOff val="5000"/>
                  </a:schemeClr>
                </a:solidFill>
                <a:effectLst/>
                <a:latin typeface="굴림" panose="020B0600000101010101" pitchFamily="50" charset="-127"/>
                <a:ea typeface="굴림" panose="020B0600000101010101" pitchFamily="50" charset="-127"/>
              </a:rPr>
              <a:t> </a:t>
            </a:r>
            <a:r>
              <a:rPr kumimoji="0" lang="ko-KR" altLang="ko-KR" sz="1200" b="0" i="0" strike="noStrike" cap="none" normalizeH="0" baseline="0" dirty="0" smtClean="0">
                <a:ln>
                  <a:noFill/>
                </a:ln>
                <a:solidFill>
                  <a:schemeClr val="tx1">
                    <a:lumMod val="95000"/>
                    <a:lumOff val="5000"/>
                  </a:schemeClr>
                </a:solidFill>
                <a:effectLst/>
                <a:latin typeface="굴림" panose="020B0600000101010101" pitchFamily="50" charset="-127"/>
                <a:ea typeface="굴림" panose="020B0600000101010101" pitchFamily="50" charset="-127"/>
              </a:rPr>
              <a:t>개시한 </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범죄에 대하여는 공소를 제기할 수 없다. 다만, 사법경찰관이 송치한 범죄에 대하여는 그러</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1200" dirty="0">
                <a:solidFill>
                  <a:schemeClr val="tx1">
                    <a:lumMod val="95000"/>
                    <a:lumOff val="5000"/>
                  </a:schemeClr>
                </a:solidFill>
                <a:latin typeface="굴림" panose="020B0600000101010101" pitchFamily="50" charset="-127"/>
                <a:ea typeface="굴림" panose="020B0600000101010101" pitchFamily="50" charset="-127"/>
              </a:rPr>
              <a:t>       </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하지 아니하다. </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   </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③ 검사는 그 직무를 수행할 때 국민 전체에 대한 봉사자로서 헌법과 법률에 따라 국민의 인권을 보호하고 적법절차를 준수</a:t>
            </a:r>
            <a:endParaRPr kumimoji="0" lang="en-US"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1200" dirty="0">
                <a:solidFill>
                  <a:schemeClr val="tx1">
                    <a:lumMod val="95000"/>
                    <a:lumOff val="5000"/>
                  </a:schemeClr>
                </a:solidFill>
                <a:latin typeface="굴림" panose="020B0600000101010101" pitchFamily="50" charset="-127"/>
                <a:ea typeface="굴림" panose="020B0600000101010101" pitchFamily="50" charset="-127"/>
              </a:rPr>
              <a:t>       </a:t>
            </a:r>
            <a:r>
              <a:rPr kumimoji="0" lang="ko-KR" altLang="ko-KR" sz="1200" b="0" i="0" strike="noStrike" cap="none" normalizeH="0" baseline="0" dirty="0">
                <a:ln>
                  <a:noFill/>
                </a:ln>
                <a:solidFill>
                  <a:schemeClr val="tx1">
                    <a:lumMod val="95000"/>
                    <a:lumOff val="5000"/>
                  </a:schemeClr>
                </a:solidFill>
                <a:effectLst/>
                <a:latin typeface="굴림" panose="020B0600000101010101" pitchFamily="50" charset="-127"/>
                <a:ea typeface="굴림" panose="020B0600000101010101" pitchFamily="50" charset="-127"/>
              </a:rPr>
              <a:t>하며, 정치적 중립을 지켜야 하고 주어진 권한을 남용하여서는 아니 된다</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endParaRPr kumimoji="0" lang="ko-KR" altLang="ko-KR" sz="1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737357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a:xfrm>
            <a:off x="323528" y="836712"/>
            <a:ext cx="8554805" cy="939784"/>
          </a:xfrm>
        </p:spPr>
        <p:txBody>
          <a:bodyPr>
            <a:noAutofit/>
          </a:bodyPr>
          <a:lstStyle/>
          <a:p>
            <a:r>
              <a:rPr lang="en-US" altLang="ko-KR" sz="2800" dirty="0"/>
              <a:t>&lt;</a:t>
            </a:r>
            <a:r>
              <a:rPr lang="ko-KR" altLang="en-US" sz="2800" b="1" dirty="0">
                <a:effectLst/>
              </a:rPr>
              <a:t>검사의 수사개시 범죄 범위에 관한 규정</a:t>
            </a:r>
            <a:r>
              <a:rPr lang="en-US" altLang="ko-KR" sz="2800" dirty="0"/>
              <a:t>&gt;</a:t>
            </a:r>
            <a:r>
              <a:rPr lang="ko-KR" altLang="en-US" sz="2800" dirty="0"/>
              <a:t>에 </a:t>
            </a:r>
            <a:r>
              <a:rPr lang="en-US" altLang="ko-KR" sz="2800" dirty="0"/>
              <a:t/>
            </a:r>
            <a:br>
              <a:rPr lang="en-US" altLang="ko-KR" sz="2800" dirty="0"/>
            </a:br>
            <a:r>
              <a:rPr lang="ko-KR" altLang="en-US" sz="2800" dirty="0"/>
              <a:t>따른 중요범죄의 범위</a:t>
            </a:r>
          </a:p>
        </p:txBody>
      </p:sp>
      <p:sp>
        <p:nvSpPr>
          <p:cNvPr id="7" name="Rectangle 2"/>
          <p:cNvSpPr>
            <a:spLocks noGrp="1" noChangeArrowheads="1"/>
          </p:cNvSpPr>
          <p:nvPr>
            <p:ph idx="1"/>
          </p:nvPr>
        </p:nvSpPr>
        <p:spPr bwMode="auto">
          <a:xfrm>
            <a:off x="457201" y="2293521"/>
            <a:ext cx="8075240" cy="31393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ko-KR" sz="1200" b="1" i="0" u="none" strike="noStrike" cap="none" normalizeH="0" baseline="0" dirty="0">
              <a:ln>
                <a:noFill/>
              </a:ln>
              <a:solidFill>
                <a:srgbClr val="15159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1" i="0" u="none" strike="noStrike" cap="none" normalizeH="0" baseline="0" dirty="0">
                <a:ln>
                  <a:noFill/>
                </a:ln>
                <a:solidFill>
                  <a:srgbClr val="151594"/>
                </a:solidFill>
                <a:effectLst/>
                <a:latin typeface="굴림" panose="020B0600000101010101" pitchFamily="50" charset="-127"/>
                <a:ea typeface="굴림" panose="020B0600000101010101" pitchFamily="50" charset="-127"/>
              </a:rPr>
              <a:t>제2조(중요 범죄) </a:t>
            </a:r>
            <a:r>
              <a:rPr kumimoji="0" lang="ko-KR" altLang="ko-KR" sz="1200" b="0" i="0" u="sng" strike="noStrike" cap="none" normalizeH="0" baseline="0" dirty="0">
                <a:ln>
                  <a:noFill/>
                </a:ln>
                <a:solidFill>
                  <a:srgbClr val="086DFF"/>
                </a:solidFill>
                <a:effectLst/>
                <a:latin typeface="굴림" panose="020B0600000101010101" pitchFamily="50" charset="-127"/>
                <a:ea typeface="굴림" panose="020B0600000101010101" pitchFamily="50" charset="-127"/>
              </a:rPr>
              <a:t>「검찰청법」</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(이하 “법”이라 한다) </a:t>
            </a:r>
            <a:r>
              <a:rPr kumimoji="0" lang="ko-KR" altLang="ko-KR" sz="1200" b="0" i="0" u="sng" strike="noStrike" cap="none" normalizeH="0" baseline="0" dirty="0">
                <a:ln>
                  <a:noFill/>
                </a:ln>
                <a:solidFill>
                  <a:srgbClr val="0000CD"/>
                </a:solidFill>
                <a:effectLst/>
                <a:latin typeface="굴림" panose="020B0600000101010101" pitchFamily="50" charset="-127"/>
                <a:ea typeface="굴림" panose="020B0600000101010101" pitchFamily="50" charset="-127"/>
              </a:rPr>
              <a:t>제4조</a:t>
            </a:r>
            <a:r>
              <a:rPr kumimoji="0" lang="ko-KR" altLang="ko-KR" sz="1200" b="0" i="0" u="sng" strike="noStrike" cap="none" normalizeH="0" baseline="0" dirty="0">
                <a:ln>
                  <a:noFill/>
                </a:ln>
                <a:solidFill>
                  <a:srgbClr val="5A5AFF"/>
                </a:solidFill>
                <a:effectLst/>
                <a:latin typeface="굴림" panose="020B0600000101010101" pitchFamily="50" charset="-127"/>
                <a:ea typeface="굴림" panose="020B0600000101010101" pitchFamily="50" charset="-127"/>
              </a:rPr>
              <a:t>제1항</a:t>
            </a:r>
            <a:r>
              <a:rPr kumimoji="0" lang="ko-KR" altLang="ko-KR" sz="1200" b="0" i="0" u="sng" strike="noStrike" cap="none" normalizeH="0" baseline="0" dirty="0">
                <a:ln>
                  <a:noFill/>
                </a:ln>
                <a:solidFill>
                  <a:srgbClr val="000069"/>
                </a:solidFill>
                <a:effectLst/>
                <a:latin typeface="굴림" panose="020B0600000101010101" pitchFamily="50" charset="-127"/>
                <a:ea typeface="굴림" panose="020B0600000101010101" pitchFamily="50" charset="-127"/>
              </a:rPr>
              <a:t>제1호</a:t>
            </a:r>
            <a:r>
              <a:rPr kumimoji="0" lang="ko-KR" altLang="ko-KR" sz="1200" b="0" i="0" u="sng" strike="noStrike" cap="none" normalizeH="0" baseline="0" dirty="0">
                <a:ln>
                  <a:noFill/>
                </a:ln>
                <a:solidFill>
                  <a:srgbClr val="5F92A0"/>
                </a:solidFill>
                <a:effectLst/>
                <a:latin typeface="굴림" panose="020B0600000101010101" pitchFamily="50" charset="-127"/>
                <a:ea typeface="굴림" panose="020B0600000101010101" pitchFamily="50" charset="-127"/>
              </a:rPr>
              <a:t>가목</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에서 “부패범죄, 경제범죄 등 대통령령으로 </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1200" dirty="0">
                <a:solidFill>
                  <a:srgbClr val="444444"/>
                </a:solidFill>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정하는 중요 범죄”란 다음 각 호의 범죄를 말한다.</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u="none" strike="noStrike" cap="none" normalizeH="0" baseline="0" dirty="0">
              <a:ln>
                <a:noFill/>
              </a:ln>
              <a:solidFill>
                <a:schemeClr val="tx1"/>
              </a:solidFill>
              <a:effectLst/>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부패범죄: 다음 각 목의 어느 하나에 해당하는 범죄</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None/>
              <a:tabLst/>
            </a:pPr>
            <a:r>
              <a:rPr lang="en-US" altLang="ko-KR" sz="1200" dirty="0">
                <a:solidFill>
                  <a:srgbClr val="444444"/>
                </a:solidFill>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가. 사무의 공정을 해치는 불법 또는 부당한 방법으로 자기 </a:t>
            </a:r>
            <a:r>
              <a:rPr kumimoji="0" lang="ko-KR" altLang="ko-KR" sz="1200" b="0" i="0" u="none" strike="noStrike" cap="none" normalizeH="0" baseline="0" dirty="0" smtClean="0">
                <a:ln>
                  <a:noFill/>
                </a:ln>
                <a:solidFill>
                  <a:srgbClr val="444444"/>
                </a:solidFill>
                <a:effectLst/>
                <a:latin typeface="굴림" panose="020B0600000101010101" pitchFamily="50" charset="-127"/>
                <a:ea typeface="굴림" panose="020B0600000101010101" pitchFamily="50" charset="-127"/>
              </a:rPr>
              <a:t>또는</a:t>
            </a:r>
            <a:r>
              <a:rPr kumimoji="0" lang="en-US" altLang="ko-KR" sz="1200" b="0" i="0" u="none" strike="noStrike" cap="none" normalizeH="0" dirty="0" smtClean="0">
                <a:ln>
                  <a:noFill/>
                </a:ln>
                <a:solidFill>
                  <a:srgbClr val="444444"/>
                </a:solidFill>
                <a:effectLst/>
                <a:latin typeface="굴림" panose="020B0600000101010101" pitchFamily="50" charset="-127"/>
                <a:ea typeface="굴림" panose="020B0600000101010101" pitchFamily="50" charset="-127"/>
              </a:rPr>
              <a:t> </a:t>
            </a:r>
            <a:r>
              <a:rPr kumimoji="0" lang="ko-KR" altLang="ko-KR" sz="1200" b="0" i="0" u="none" strike="noStrike" cap="none" normalizeH="0" baseline="0" dirty="0" smtClean="0">
                <a:ln>
                  <a:noFill/>
                </a:ln>
                <a:solidFill>
                  <a:srgbClr val="444444"/>
                </a:solidFill>
                <a:effectLst/>
                <a:latin typeface="굴림" panose="020B0600000101010101" pitchFamily="50" charset="-127"/>
                <a:ea typeface="굴림" panose="020B0600000101010101" pitchFamily="50" charset="-127"/>
              </a:rPr>
              <a:t>제</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3자의 이익이나 손해를 도모하는 범죄</a:t>
            </a:r>
            <a:endParaRPr kumimoji="0" lang="ko-KR" altLang="ko-K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나. 직무와 관련하여 그 지위 또는 권한을 남용하는 범죄</a:t>
            </a:r>
            <a:endParaRPr kumimoji="0" lang="ko-KR" altLang="ko-K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다. 범죄의 은폐나 그 수익의 은닉에 관련된 범죄</a:t>
            </a:r>
            <a:endParaRPr kumimoji="0" lang="ko-KR" altLang="ko-K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2. 경제범죄: </a:t>
            </a:r>
            <a:r>
              <a:rPr kumimoji="0" lang="ko-KR" altLang="ko-KR" sz="1200" b="0" i="0" u="none" strike="noStrike" cap="none" normalizeH="0" baseline="0" dirty="0" err="1">
                <a:ln>
                  <a:noFill/>
                </a:ln>
                <a:solidFill>
                  <a:srgbClr val="444444"/>
                </a:solidFill>
                <a:effectLst/>
                <a:latin typeface="굴림" panose="020B0600000101010101" pitchFamily="50" charset="-127"/>
                <a:ea typeface="굴림" panose="020B0600000101010101" pitchFamily="50" charset="-127"/>
              </a:rPr>
              <a:t>생산ㆍ분배ㆍ소비ㆍ고용ㆍ금융ㆍ부동산ㆍ유통ㆍ수출입</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등 경제의 각 분야에서 경제질서를 해치는 불법 </a:t>
            </a:r>
            <a:r>
              <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1200" dirty="0">
                <a:solidFill>
                  <a:srgbClr val="444444"/>
                </a:solidFill>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또는 부당한 방법으로 자기 또는 제3자의 경제적 이익이나 손해를 도모하는 범죄</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3. 다음 각 목의 어느 하나에 해당하는 죄</a:t>
            </a:r>
            <a:endParaRPr kumimoji="0" lang="ko-KR" altLang="ko-K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가. </a:t>
            </a:r>
            <a:r>
              <a:rPr kumimoji="0" lang="ko-KR" altLang="ko-KR" sz="1200" b="0" i="0" u="none" strike="noStrike" cap="none" normalizeH="0" baseline="0" dirty="0" err="1">
                <a:ln>
                  <a:noFill/>
                </a:ln>
                <a:solidFill>
                  <a:srgbClr val="444444"/>
                </a:solidFill>
                <a:effectLst/>
                <a:latin typeface="굴림" panose="020B0600000101010101" pitchFamily="50" charset="-127"/>
                <a:ea typeface="굴림" panose="020B0600000101010101" pitchFamily="50" charset="-127"/>
              </a:rPr>
              <a:t>무고ㆍ도주ㆍ범인은닉ㆍ증거인멸ㆍ위증ㆍ허위감정통역ㆍ보복범죄</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및 배심원의 직무에 관한 죄 등 국가의 </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1200" dirty="0">
                <a:solidFill>
                  <a:srgbClr val="444444"/>
                </a:solidFill>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사법질서를 저해하는 범죄</a:t>
            </a:r>
            <a:r>
              <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endParaRPr lang="en-US" altLang="ko-KR" sz="1200" dirty="0">
              <a:solidFill>
                <a:srgbClr val="444444"/>
              </a:solidFill>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  </a:t>
            </a:r>
            <a:r>
              <a:rPr kumimoji="0" lang="ko-KR"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rPr>
              <a:t>나. 개별 법률에서 국가기관으로 하여금 검사에게 고발하도록 하거나 수사를 의뢰하도록 규정된 범죄</a:t>
            </a:r>
            <a:endParaRPr kumimoji="0" lang="en-US" altLang="ko-KR" sz="1200" b="0" i="0" u="none" strike="noStrike" cap="none" normalizeH="0" baseline="0" dirty="0">
              <a:ln>
                <a:noFill/>
              </a:ln>
              <a:solidFill>
                <a:srgbClr val="444444"/>
              </a:solidFill>
              <a:effectLst/>
              <a:latin typeface="굴림" panose="020B0600000101010101" pitchFamily="50" charset="-127"/>
              <a:ea typeface="굴림" panose="020B0600000101010101" pitchFamily="50" charset="-12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336485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05865" y="1069253"/>
            <a:ext cx="8661013" cy="5328592"/>
          </a:xfrm>
        </p:spPr>
        <p:txBody>
          <a:bodyPr>
            <a:noAutofit/>
          </a:bodyPr>
          <a:lstStyle/>
          <a:p>
            <a:pPr marL="0" indent="0" fontAlgn="base">
              <a:buNone/>
            </a:pPr>
            <a:r>
              <a:rPr lang="en-US" altLang="ko-KR" sz="1200" dirty="0">
                <a:solidFill>
                  <a:srgbClr val="FF0000"/>
                </a:solidFill>
              </a:rPr>
              <a:t>3. </a:t>
            </a:r>
            <a:r>
              <a:rPr lang="ko-KR" altLang="en-US" sz="1200" dirty="0">
                <a:solidFill>
                  <a:srgbClr val="FF0000"/>
                </a:solidFill>
              </a:rPr>
              <a:t>보완수사 요구</a:t>
            </a:r>
          </a:p>
          <a:p>
            <a:pPr marL="0" indent="0">
              <a:buNone/>
            </a:pPr>
            <a:r>
              <a:rPr lang="ko-KR" altLang="en-US" sz="1200" dirty="0"/>
              <a:t>     ① 검사는 다음 각 호의 어느 하나에 해당하는 경우에 사법경찰관에게 보완수사를 요구할 수 있다</a:t>
            </a:r>
            <a:r>
              <a:rPr lang="en-US" altLang="ko-KR" sz="1200" dirty="0"/>
              <a:t>.</a:t>
            </a:r>
          </a:p>
          <a:p>
            <a:pPr marL="0" indent="0">
              <a:buNone/>
            </a:pPr>
            <a:r>
              <a:rPr lang="en-US" altLang="ko-KR" sz="1200" dirty="0"/>
              <a:t>        1. </a:t>
            </a:r>
            <a:r>
              <a:rPr lang="ko-KR" altLang="en-US" sz="1200" dirty="0"/>
              <a:t>송치사건의 공소제기 여부 결정 또는 공소의 유지에 관하여 필요한 경우</a:t>
            </a:r>
          </a:p>
          <a:p>
            <a:pPr marL="0" indent="0">
              <a:buNone/>
            </a:pPr>
            <a:r>
              <a:rPr lang="en-US" altLang="ko-KR" sz="1200" dirty="0"/>
              <a:t>        2. </a:t>
            </a:r>
            <a:r>
              <a:rPr lang="ko-KR" altLang="en-US" sz="1200" dirty="0"/>
              <a:t>사법경찰관이 신청한 영장의 청구 여부 결정에 관하여 필요한 경우</a:t>
            </a:r>
          </a:p>
          <a:p>
            <a:pPr marL="0" indent="0">
              <a:buNone/>
            </a:pPr>
            <a:r>
              <a:rPr lang="ko-KR" altLang="en-US" sz="1200" dirty="0"/>
              <a:t>    ② 사법경찰관은 제</a:t>
            </a:r>
            <a:r>
              <a:rPr lang="en-US" altLang="ko-KR" sz="1200" dirty="0"/>
              <a:t>1</a:t>
            </a:r>
            <a:r>
              <a:rPr lang="ko-KR" altLang="en-US" sz="1200" dirty="0"/>
              <a:t>항의 요구가 있는 때에는 정당한 이유가 없는 한 지체 없이 이를 이행하고</a:t>
            </a:r>
            <a:r>
              <a:rPr lang="en-US" altLang="ko-KR" sz="1200" dirty="0"/>
              <a:t>, </a:t>
            </a:r>
            <a:r>
              <a:rPr lang="ko-KR" altLang="en-US" sz="1200" dirty="0"/>
              <a:t>그 결과를 검사에게 통보하여</a:t>
            </a:r>
            <a:endParaRPr lang="en-US" altLang="ko-KR" sz="1200" dirty="0"/>
          </a:p>
          <a:p>
            <a:pPr marL="0" indent="0">
              <a:buNone/>
            </a:pPr>
            <a:r>
              <a:rPr lang="en-US" altLang="ko-KR" sz="1200" dirty="0"/>
              <a:t>        </a:t>
            </a:r>
            <a:r>
              <a:rPr lang="ko-KR" altLang="en-US" sz="1200" dirty="0"/>
              <a:t>야 한다</a:t>
            </a:r>
            <a:r>
              <a:rPr lang="en-US" altLang="ko-KR" sz="1200" dirty="0"/>
              <a:t>.</a:t>
            </a:r>
          </a:p>
          <a:p>
            <a:pPr marL="0" indent="0">
              <a:buNone/>
            </a:pPr>
            <a:r>
              <a:rPr lang="en-US" altLang="ko-KR" sz="1200" dirty="0"/>
              <a:t>    ③ </a:t>
            </a:r>
            <a:r>
              <a:rPr lang="ko-KR" altLang="en-US" sz="1200" dirty="0"/>
              <a:t>검찰총장 또는 각급 검찰청 검사장은 사법경찰관이 정당한 이유 없이 제</a:t>
            </a:r>
            <a:r>
              <a:rPr lang="en-US" altLang="ko-KR" sz="1200" dirty="0"/>
              <a:t>1</a:t>
            </a:r>
            <a:r>
              <a:rPr lang="ko-KR" altLang="en-US" sz="1200" dirty="0"/>
              <a:t>항의 요구에 따르지 아니하는 때에는 권한 있는 사</a:t>
            </a:r>
            <a:endParaRPr lang="en-US" altLang="ko-KR" sz="1200" dirty="0"/>
          </a:p>
          <a:p>
            <a:pPr marL="0" indent="0">
              <a:buNone/>
            </a:pPr>
            <a:r>
              <a:rPr lang="en-US" altLang="ko-KR" sz="1200" dirty="0"/>
              <a:t>        </a:t>
            </a:r>
            <a:r>
              <a:rPr lang="ko-KR" altLang="en-US" sz="1200" dirty="0" err="1"/>
              <a:t>람에게</a:t>
            </a:r>
            <a:r>
              <a:rPr lang="ko-KR" altLang="en-US" sz="1200" dirty="0"/>
              <a:t> 해당 사법경찰관의 직무배제 또는 징계를 요구할 수 있고</a:t>
            </a:r>
            <a:r>
              <a:rPr lang="en-US" altLang="ko-KR" sz="1200" dirty="0"/>
              <a:t>, </a:t>
            </a:r>
            <a:r>
              <a:rPr lang="ko-KR" altLang="en-US" sz="1200" dirty="0"/>
              <a:t>그 징계 절차는 「공무원 징계령」 또는 「경찰공무원 징</a:t>
            </a:r>
            <a:endParaRPr lang="en-US" altLang="ko-KR" sz="1200" dirty="0"/>
          </a:p>
          <a:p>
            <a:pPr marL="0" indent="0">
              <a:buNone/>
            </a:pPr>
            <a:r>
              <a:rPr lang="en-US" altLang="ko-KR" sz="1200" dirty="0"/>
              <a:t>        </a:t>
            </a:r>
            <a:r>
              <a:rPr lang="ko-KR" altLang="en-US" sz="1200" dirty="0" err="1"/>
              <a:t>계령</a:t>
            </a:r>
            <a:r>
              <a:rPr lang="ko-KR" altLang="en-US" sz="1200" dirty="0"/>
              <a:t>」에 따른다</a:t>
            </a:r>
            <a:r>
              <a:rPr lang="en-US" altLang="ko-KR" sz="1200" dirty="0"/>
              <a:t>. (</a:t>
            </a:r>
            <a:r>
              <a:rPr lang="ko-KR" altLang="en-US" sz="1200" dirty="0"/>
              <a:t>형사소송법 제</a:t>
            </a:r>
            <a:r>
              <a:rPr lang="en-US" altLang="ko-KR" sz="1200" dirty="0"/>
              <a:t>197</a:t>
            </a:r>
            <a:r>
              <a:rPr lang="ko-KR" altLang="en-US" sz="1200" dirty="0"/>
              <a:t>조의</a:t>
            </a:r>
            <a:r>
              <a:rPr lang="en-US" altLang="ko-KR" sz="1200" dirty="0"/>
              <a:t>2, </a:t>
            </a:r>
            <a:r>
              <a:rPr lang="ko-KR" altLang="en-US" sz="1200" dirty="0" err="1"/>
              <a:t>본조신설</a:t>
            </a:r>
            <a:r>
              <a:rPr lang="ko-KR" altLang="en-US" sz="1200" dirty="0"/>
              <a:t> </a:t>
            </a:r>
            <a:r>
              <a:rPr lang="en-US" altLang="ko-KR" sz="1200" dirty="0"/>
              <a:t>2020. 2. 4.)</a:t>
            </a:r>
            <a:endParaRPr lang="ko-KR" altLang="en-US" sz="1200" dirty="0"/>
          </a:p>
          <a:p>
            <a:pPr marL="0" indent="0" fontAlgn="base">
              <a:buNone/>
            </a:pPr>
            <a:endParaRPr lang="en-US" altLang="ko-KR" sz="1200" dirty="0"/>
          </a:p>
          <a:p>
            <a:pPr marL="0" indent="0" fontAlgn="base">
              <a:buNone/>
            </a:pPr>
            <a:r>
              <a:rPr lang="en-US" altLang="ko-KR" sz="1200" dirty="0">
                <a:solidFill>
                  <a:srgbClr val="FF0000"/>
                </a:solidFill>
              </a:rPr>
              <a:t>4. </a:t>
            </a:r>
            <a:r>
              <a:rPr lang="ko-KR" altLang="en-US" sz="1200" dirty="0">
                <a:solidFill>
                  <a:srgbClr val="FF0000"/>
                </a:solidFill>
              </a:rPr>
              <a:t>시정조치 요구 등</a:t>
            </a:r>
          </a:p>
          <a:p>
            <a:pPr marL="0" indent="0">
              <a:buNone/>
            </a:pPr>
            <a:r>
              <a:rPr lang="ko-KR" altLang="en-US" sz="1200" dirty="0"/>
              <a:t>   ① 검사는 사법경찰관리의 수사과정에서 법령위반</a:t>
            </a:r>
            <a:r>
              <a:rPr lang="en-US" altLang="ko-KR" sz="1200" dirty="0"/>
              <a:t>, </a:t>
            </a:r>
            <a:r>
              <a:rPr lang="ko-KR" altLang="en-US" sz="1200" dirty="0"/>
              <a:t>인권침해 또는 현저한 수사권 남용이 의심되는 사실의 신고가 있거나 그러</a:t>
            </a:r>
            <a:endParaRPr lang="en-US" altLang="ko-KR" sz="1200" dirty="0"/>
          </a:p>
          <a:p>
            <a:pPr marL="0" indent="0">
              <a:buNone/>
            </a:pPr>
            <a:r>
              <a:rPr lang="en-US" altLang="ko-KR" sz="1200" dirty="0"/>
              <a:t>        </a:t>
            </a:r>
            <a:r>
              <a:rPr lang="ko-KR" altLang="en-US" sz="1200" dirty="0"/>
              <a:t>한 사실을 인식하게 된 경우에는 사법경찰관에게 사건기록 등본의 송부를 요구할 수 있다</a:t>
            </a:r>
            <a:r>
              <a:rPr lang="en-US" altLang="ko-KR" sz="1200" dirty="0"/>
              <a:t>.</a:t>
            </a:r>
          </a:p>
          <a:p>
            <a:pPr marL="0" indent="0">
              <a:buNone/>
            </a:pPr>
            <a:r>
              <a:rPr lang="en-US" altLang="ko-KR" sz="1200" dirty="0"/>
              <a:t>   ② </a:t>
            </a:r>
            <a:r>
              <a:rPr lang="ko-KR" altLang="en-US" sz="1200" dirty="0"/>
              <a:t>제</a:t>
            </a:r>
            <a:r>
              <a:rPr lang="en-US" altLang="ko-KR" sz="1200" dirty="0"/>
              <a:t>1</a:t>
            </a:r>
            <a:r>
              <a:rPr lang="ko-KR" altLang="en-US" sz="1200" dirty="0"/>
              <a:t>항의 송부 요구를 받은 사법경찰관은 지체 없이 검사에게 사건기록 등본을 송부하여야 한다</a:t>
            </a:r>
            <a:r>
              <a:rPr lang="en-US" altLang="ko-KR" sz="1200" dirty="0"/>
              <a:t>.</a:t>
            </a:r>
          </a:p>
          <a:p>
            <a:pPr marL="0" indent="0">
              <a:buNone/>
            </a:pPr>
            <a:r>
              <a:rPr lang="en-US" altLang="ko-KR" sz="1200" dirty="0"/>
              <a:t>   ③ </a:t>
            </a:r>
            <a:r>
              <a:rPr lang="ko-KR" altLang="en-US" sz="1200" dirty="0"/>
              <a:t>제</a:t>
            </a:r>
            <a:r>
              <a:rPr lang="en-US" altLang="ko-KR" sz="1200" dirty="0"/>
              <a:t>2</a:t>
            </a:r>
            <a:r>
              <a:rPr lang="ko-KR" altLang="en-US" sz="1200" dirty="0"/>
              <a:t>항의 송부를 받은 검사는 필요하다고 인정되는 경우에는 사법경찰관에게 시정조치를 요구할 수 있다</a:t>
            </a:r>
            <a:r>
              <a:rPr lang="en-US" altLang="ko-KR" sz="1200" dirty="0"/>
              <a:t>.</a:t>
            </a:r>
          </a:p>
          <a:p>
            <a:pPr marL="0" indent="0">
              <a:buNone/>
            </a:pPr>
            <a:r>
              <a:rPr lang="en-US" altLang="ko-KR" sz="1200" dirty="0"/>
              <a:t>   ④ </a:t>
            </a:r>
            <a:r>
              <a:rPr lang="ko-KR" altLang="en-US" sz="1200" dirty="0"/>
              <a:t>사법경찰관은 제</a:t>
            </a:r>
            <a:r>
              <a:rPr lang="en-US" altLang="ko-KR" sz="1200" dirty="0"/>
              <a:t>3</a:t>
            </a:r>
            <a:r>
              <a:rPr lang="ko-KR" altLang="en-US" sz="1200" dirty="0"/>
              <a:t>항의 시정조치 요구가 있는 때에는 정당한 이유가 없으면 지체 없이 이를 이행하고</a:t>
            </a:r>
            <a:r>
              <a:rPr lang="en-US" altLang="ko-KR" sz="1200" dirty="0"/>
              <a:t>, </a:t>
            </a:r>
            <a:r>
              <a:rPr lang="ko-KR" altLang="en-US" sz="1200" dirty="0"/>
              <a:t>그 결과를 검사에게 통</a:t>
            </a:r>
            <a:endParaRPr lang="en-US" altLang="ko-KR" sz="1200" dirty="0"/>
          </a:p>
          <a:p>
            <a:pPr marL="0" indent="0">
              <a:buNone/>
            </a:pPr>
            <a:r>
              <a:rPr lang="en-US" altLang="ko-KR" sz="1200" dirty="0"/>
              <a:t>        </a:t>
            </a:r>
            <a:r>
              <a:rPr lang="ko-KR" altLang="en-US" sz="1200" dirty="0"/>
              <a:t>보하여야 한다</a:t>
            </a:r>
            <a:r>
              <a:rPr lang="en-US" altLang="ko-KR" sz="1200" dirty="0"/>
              <a:t>.</a:t>
            </a:r>
          </a:p>
          <a:p>
            <a:pPr marL="0" indent="0">
              <a:buNone/>
            </a:pPr>
            <a:r>
              <a:rPr lang="en-US" altLang="ko-KR" sz="1200" dirty="0"/>
              <a:t>   ⑤ </a:t>
            </a:r>
            <a:r>
              <a:rPr lang="ko-KR" altLang="en-US" sz="1200" dirty="0"/>
              <a:t>제</a:t>
            </a:r>
            <a:r>
              <a:rPr lang="en-US" altLang="ko-KR" sz="1200" dirty="0"/>
              <a:t>4</a:t>
            </a:r>
            <a:r>
              <a:rPr lang="ko-KR" altLang="en-US" sz="1200" dirty="0"/>
              <a:t>항의 통보를 받은 검사는 제</a:t>
            </a:r>
            <a:r>
              <a:rPr lang="en-US" altLang="ko-KR" sz="1200" dirty="0"/>
              <a:t>3</a:t>
            </a:r>
            <a:r>
              <a:rPr lang="ko-KR" altLang="en-US" sz="1200" dirty="0"/>
              <a:t>항에 따른 시정조치 요구가 정당한 이유 없이 이행되지 않았다고 인정되는 경우에는 사법</a:t>
            </a:r>
            <a:endParaRPr lang="en-US" altLang="ko-KR" sz="1200" dirty="0"/>
          </a:p>
          <a:p>
            <a:pPr marL="0" indent="0">
              <a:buNone/>
            </a:pPr>
            <a:r>
              <a:rPr lang="en-US" altLang="ko-KR" sz="1200" dirty="0"/>
              <a:t>        </a:t>
            </a:r>
            <a:r>
              <a:rPr lang="ko-KR" altLang="en-US" sz="1200" dirty="0"/>
              <a:t>경찰관에게 사건을 송치할 것을 요구할 수 있다</a:t>
            </a:r>
            <a:r>
              <a:rPr lang="en-US" altLang="ko-KR" sz="1200" dirty="0"/>
              <a:t>.</a:t>
            </a:r>
          </a:p>
          <a:p>
            <a:pPr marL="0" indent="0">
              <a:buNone/>
            </a:pPr>
            <a:r>
              <a:rPr lang="en-US" altLang="ko-KR" sz="1200" dirty="0"/>
              <a:t>   ⑥ </a:t>
            </a:r>
            <a:r>
              <a:rPr lang="ko-KR" altLang="en-US" sz="1200" dirty="0"/>
              <a:t>제</a:t>
            </a:r>
            <a:r>
              <a:rPr lang="en-US" altLang="ko-KR" sz="1200" dirty="0"/>
              <a:t>5</a:t>
            </a:r>
            <a:r>
              <a:rPr lang="ko-KR" altLang="en-US" sz="1200" dirty="0"/>
              <a:t>항의 송치 요구를 받은 사법경찰관은 검사에게 사건을 송치하여야 한다</a:t>
            </a:r>
            <a:r>
              <a:rPr lang="en-US" altLang="ko-KR" sz="1200" dirty="0"/>
              <a:t>.</a:t>
            </a:r>
          </a:p>
          <a:p>
            <a:pPr marL="0" indent="0">
              <a:buNone/>
            </a:pPr>
            <a:r>
              <a:rPr lang="en-US" altLang="ko-KR" sz="1200" dirty="0"/>
              <a:t>   ⑦ </a:t>
            </a:r>
            <a:r>
              <a:rPr lang="ko-KR" altLang="en-US" sz="1200" dirty="0"/>
              <a:t>검찰총장 또는 각급 검찰청 검사장은 사법경찰관리의 수사과정에서 법령위반</a:t>
            </a:r>
            <a:r>
              <a:rPr lang="en-US" altLang="ko-KR" sz="1200" dirty="0"/>
              <a:t>, </a:t>
            </a:r>
            <a:r>
              <a:rPr lang="ko-KR" altLang="en-US" sz="1200" dirty="0"/>
              <a:t>인권침해 또는 현저한 수사권 남용이 있었던 </a:t>
            </a:r>
            <a:endParaRPr lang="en-US" altLang="ko-KR" sz="1200" dirty="0"/>
          </a:p>
          <a:p>
            <a:pPr marL="0" indent="0">
              <a:buNone/>
            </a:pPr>
            <a:r>
              <a:rPr lang="en-US" altLang="ko-KR" sz="1200" dirty="0"/>
              <a:t>        </a:t>
            </a:r>
            <a:r>
              <a:rPr lang="ko-KR" altLang="en-US" sz="1200" dirty="0"/>
              <a:t>때에는 권한 있는 사람에게 해당 사법경찰관리의 징계를 요구할 수 있고</a:t>
            </a:r>
            <a:r>
              <a:rPr lang="en-US" altLang="ko-KR" sz="1200" dirty="0"/>
              <a:t>, </a:t>
            </a:r>
            <a:r>
              <a:rPr lang="ko-KR" altLang="en-US" sz="1200" dirty="0"/>
              <a:t>그 징계 절차는 「공무원 징계령」 또는 「</a:t>
            </a:r>
            <a:r>
              <a:rPr lang="ko-KR" altLang="en-US" sz="1200" dirty="0" err="1"/>
              <a:t>경찰공</a:t>
            </a:r>
            <a:endParaRPr lang="en-US" altLang="ko-KR" sz="1200" dirty="0"/>
          </a:p>
          <a:p>
            <a:pPr marL="0" indent="0">
              <a:buNone/>
            </a:pPr>
            <a:r>
              <a:rPr lang="en-US" altLang="ko-KR" sz="1200" dirty="0"/>
              <a:t>        </a:t>
            </a:r>
            <a:r>
              <a:rPr lang="ko-KR" altLang="en-US" sz="1200" dirty="0"/>
              <a:t>무원 징계령」에 따른다</a:t>
            </a:r>
            <a:r>
              <a:rPr lang="en-US" altLang="ko-KR" sz="1200" dirty="0"/>
              <a:t>.</a:t>
            </a:r>
          </a:p>
          <a:p>
            <a:pPr marL="0" indent="0">
              <a:buNone/>
            </a:pPr>
            <a:r>
              <a:rPr lang="en-US" altLang="ko-KR" sz="1200" dirty="0"/>
              <a:t>   ⑧ </a:t>
            </a:r>
            <a:r>
              <a:rPr lang="ko-KR" altLang="en-US" sz="1200" dirty="0"/>
              <a:t>사법경찰관은 피의자를 신문하기 전에 수사과정에서 법령위반</a:t>
            </a:r>
            <a:r>
              <a:rPr lang="en-US" altLang="ko-KR" sz="1200" dirty="0"/>
              <a:t>, </a:t>
            </a:r>
            <a:r>
              <a:rPr lang="ko-KR" altLang="en-US" sz="1200" dirty="0"/>
              <a:t>인권침해 또는 현저한 수사권 남용이 있는 경우 검사에게 구</a:t>
            </a:r>
            <a:endParaRPr lang="en-US" altLang="ko-KR" sz="1200" dirty="0"/>
          </a:p>
          <a:p>
            <a:pPr marL="0" indent="0">
              <a:buNone/>
            </a:pPr>
            <a:r>
              <a:rPr lang="en-US" altLang="ko-KR" sz="1200" dirty="0"/>
              <a:t>        </a:t>
            </a:r>
            <a:r>
              <a:rPr lang="ko-KR" altLang="en-US" sz="1200" dirty="0"/>
              <a:t>제를 신청할 수 있음을 피의자에게 알려주어야 한다</a:t>
            </a:r>
            <a:r>
              <a:rPr lang="en-US" altLang="ko-KR" sz="1200" dirty="0"/>
              <a:t>. (</a:t>
            </a:r>
            <a:r>
              <a:rPr lang="ko-KR" altLang="en-US" sz="1200" dirty="0"/>
              <a:t>형사소송법 제</a:t>
            </a:r>
            <a:r>
              <a:rPr lang="en-US" altLang="ko-KR" sz="1200" dirty="0"/>
              <a:t>197</a:t>
            </a:r>
            <a:r>
              <a:rPr lang="ko-KR" altLang="en-US" sz="1200" dirty="0"/>
              <a:t>조의</a:t>
            </a:r>
            <a:r>
              <a:rPr lang="en-US" altLang="ko-KR" sz="1200" dirty="0"/>
              <a:t>2, </a:t>
            </a:r>
            <a:r>
              <a:rPr lang="ko-KR" altLang="en-US" sz="1200" dirty="0" err="1"/>
              <a:t>본조신설</a:t>
            </a:r>
            <a:r>
              <a:rPr lang="ko-KR" altLang="en-US" sz="1200" dirty="0"/>
              <a:t> </a:t>
            </a:r>
            <a:r>
              <a:rPr lang="en-US" altLang="ko-KR" sz="1200" dirty="0"/>
              <a:t>2020. 2. 4.)</a:t>
            </a:r>
            <a:endParaRPr lang="ko-KR" altLang="en-US" sz="1200" dirty="0"/>
          </a:p>
          <a:p>
            <a:pPr marL="0" indent="0" fontAlgn="base">
              <a:buNone/>
            </a:pPr>
            <a:endParaRPr lang="en-US" altLang="ko-KR" sz="1200" dirty="0"/>
          </a:p>
          <a:p>
            <a:pPr marL="0" indent="0">
              <a:buNone/>
            </a:pPr>
            <a:endParaRPr lang="en-US" altLang="ko-KR" sz="1200" dirty="0"/>
          </a:p>
          <a:p>
            <a:pPr marL="0" indent="0" fontAlgn="base">
              <a:buNone/>
            </a:pPr>
            <a:endParaRPr lang="en-US" altLang="ko-KR" sz="1200" dirty="0"/>
          </a:p>
          <a:p>
            <a:pPr marL="0" indent="0" fontAlgn="base">
              <a:buNone/>
            </a:pPr>
            <a:r>
              <a:rPr lang="en-US" altLang="ko-KR" sz="1200" dirty="0">
                <a:solidFill>
                  <a:srgbClr val="FF0000"/>
                </a:solidFill>
              </a:rPr>
              <a:t> </a:t>
            </a:r>
            <a:endParaRPr lang="en-US" altLang="ko-KR" sz="1200" dirty="0"/>
          </a:p>
        </p:txBody>
      </p:sp>
      <p:sp>
        <p:nvSpPr>
          <p:cNvPr id="5" name="제목 2"/>
          <p:cNvSpPr>
            <a:spLocks noGrp="1"/>
          </p:cNvSpPr>
          <p:nvPr>
            <p:ph type="title"/>
          </p:nvPr>
        </p:nvSpPr>
        <p:spPr>
          <a:xfrm>
            <a:off x="303475" y="285728"/>
            <a:ext cx="8554805" cy="939784"/>
          </a:xfrm>
        </p:spPr>
        <p:txBody>
          <a:bodyPr>
            <a:normAutofit/>
          </a:bodyPr>
          <a:lstStyle/>
          <a:p>
            <a:r>
              <a:rPr lang="en-US" altLang="ko-KR" sz="3200" dirty="0"/>
              <a:t>3. </a:t>
            </a:r>
            <a:r>
              <a:rPr lang="ko-KR" altLang="en-US" sz="3200" dirty="0"/>
              <a:t>수사기관</a:t>
            </a:r>
          </a:p>
        </p:txBody>
      </p:sp>
    </p:spTree>
    <p:extLst>
      <p:ext uri="{BB962C8B-B14F-4D97-AF65-F5344CB8AC3E}">
        <p14:creationId xmlns:p14="http://schemas.microsoft.com/office/powerpoint/2010/main" val="108973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05865" y="1412776"/>
            <a:ext cx="8661013" cy="4985068"/>
          </a:xfrm>
        </p:spPr>
        <p:txBody>
          <a:bodyPr>
            <a:noAutofit/>
          </a:bodyPr>
          <a:lstStyle/>
          <a:p>
            <a:pPr marL="0" indent="0" fontAlgn="base">
              <a:buNone/>
            </a:pPr>
            <a:r>
              <a:rPr lang="en-US" altLang="ko-KR" sz="1200" dirty="0">
                <a:solidFill>
                  <a:srgbClr val="FF0000"/>
                </a:solidFill>
              </a:rPr>
              <a:t>5. </a:t>
            </a:r>
            <a:r>
              <a:rPr lang="ko-KR" altLang="en-US" sz="1200" dirty="0">
                <a:solidFill>
                  <a:srgbClr val="FF0000"/>
                </a:solidFill>
              </a:rPr>
              <a:t>수사의 경합</a:t>
            </a:r>
          </a:p>
          <a:p>
            <a:pPr marL="0" indent="0" fontAlgn="base">
              <a:buNone/>
            </a:pPr>
            <a:endParaRPr lang="en-US" altLang="ko-KR" sz="1200" dirty="0"/>
          </a:p>
          <a:p>
            <a:pPr marL="0" indent="0">
              <a:buNone/>
            </a:pPr>
            <a:r>
              <a:rPr lang="ko-KR" altLang="en-US" sz="1200" dirty="0"/>
              <a:t>   ① 검사는 사법경찰관과 동일한 범죄사실을 수사하게 된 때에는 사법경찰관에게 사건을 송치할 것을 요구할 수 있다</a:t>
            </a:r>
            <a:r>
              <a:rPr lang="en-US" altLang="ko-KR" sz="1200" dirty="0"/>
              <a:t>.</a:t>
            </a:r>
          </a:p>
          <a:p>
            <a:pPr marL="0" indent="0">
              <a:buNone/>
            </a:pPr>
            <a:r>
              <a:rPr lang="en-US" altLang="ko-KR" sz="1200" dirty="0"/>
              <a:t>   ② </a:t>
            </a:r>
            <a:r>
              <a:rPr lang="ko-KR" altLang="en-US" sz="1200" dirty="0"/>
              <a:t>제</a:t>
            </a:r>
            <a:r>
              <a:rPr lang="en-US" altLang="ko-KR" sz="1200" dirty="0"/>
              <a:t>1</a:t>
            </a:r>
            <a:r>
              <a:rPr lang="ko-KR" altLang="en-US" sz="1200" dirty="0"/>
              <a:t>항의 요구를 받은 사법경찰관은 지체 없이 검사에게 사건을 송치하여야 한다</a:t>
            </a:r>
            <a:r>
              <a:rPr lang="en-US" altLang="ko-KR" sz="1200" dirty="0"/>
              <a:t>. </a:t>
            </a:r>
            <a:r>
              <a:rPr lang="ko-KR" altLang="en-US" sz="1200" dirty="0"/>
              <a:t>다만</a:t>
            </a:r>
            <a:r>
              <a:rPr lang="en-US" altLang="ko-KR" sz="1200" dirty="0"/>
              <a:t>, </a:t>
            </a:r>
            <a:r>
              <a:rPr lang="ko-KR" altLang="en-US" sz="1200" dirty="0"/>
              <a:t>검사가 영장을 청구하기 전에 동일한 </a:t>
            </a:r>
            <a:endParaRPr lang="en-US" altLang="ko-KR" sz="1200" dirty="0"/>
          </a:p>
          <a:p>
            <a:pPr marL="0" indent="0">
              <a:buNone/>
            </a:pPr>
            <a:r>
              <a:rPr lang="en-US" altLang="ko-KR" sz="1200" dirty="0"/>
              <a:t>        </a:t>
            </a:r>
            <a:r>
              <a:rPr lang="ko-KR" altLang="en-US" sz="1200" dirty="0"/>
              <a:t>범죄사실에 관하여 사법경찰관이 영장을 신청한 경우에는 해당 영장에 기재된 범죄사실을 계속 수사할 수 있다</a:t>
            </a:r>
            <a:r>
              <a:rPr lang="en-US" altLang="ko-KR" sz="1200" dirty="0"/>
              <a:t>. (</a:t>
            </a:r>
            <a:r>
              <a:rPr lang="ko-KR" altLang="en-US" sz="1200" dirty="0"/>
              <a:t>형사소송</a:t>
            </a:r>
            <a:endParaRPr lang="en-US" altLang="ko-KR" sz="1200" dirty="0"/>
          </a:p>
          <a:p>
            <a:pPr marL="0" indent="0">
              <a:buNone/>
            </a:pPr>
            <a:r>
              <a:rPr lang="en-US" altLang="ko-KR" sz="1200" dirty="0"/>
              <a:t>        </a:t>
            </a:r>
            <a:r>
              <a:rPr lang="ko-KR" altLang="en-US" sz="1200" dirty="0"/>
              <a:t>법 제</a:t>
            </a:r>
            <a:r>
              <a:rPr lang="en-US" altLang="ko-KR" sz="1200" dirty="0"/>
              <a:t>197</a:t>
            </a:r>
            <a:r>
              <a:rPr lang="ko-KR" altLang="en-US" sz="1200" dirty="0"/>
              <a:t>조의</a:t>
            </a:r>
            <a:r>
              <a:rPr lang="en-US" altLang="ko-KR" sz="1200" dirty="0"/>
              <a:t>2, </a:t>
            </a:r>
            <a:r>
              <a:rPr lang="ko-KR" altLang="en-US" sz="1200" dirty="0" err="1"/>
              <a:t>본조신설</a:t>
            </a:r>
            <a:r>
              <a:rPr lang="ko-KR" altLang="en-US" sz="1200" dirty="0"/>
              <a:t> </a:t>
            </a:r>
            <a:r>
              <a:rPr lang="en-US" altLang="ko-KR" sz="1200" dirty="0"/>
              <a:t>2020. 2. 4.)</a:t>
            </a:r>
            <a:endParaRPr lang="ko-KR" altLang="en-US" sz="1200" dirty="0"/>
          </a:p>
          <a:p>
            <a:pPr marL="0" indent="0">
              <a:buNone/>
            </a:pPr>
            <a:endParaRPr lang="en-US" altLang="ko-KR" sz="1200" dirty="0"/>
          </a:p>
          <a:p>
            <a:pPr marL="0" indent="0" fontAlgn="base">
              <a:buNone/>
            </a:pPr>
            <a:r>
              <a:rPr lang="en-US" altLang="ko-KR" sz="1200" dirty="0">
                <a:solidFill>
                  <a:srgbClr val="FF0000"/>
                </a:solidFill>
              </a:rPr>
              <a:t>6. </a:t>
            </a:r>
            <a:r>
              <a:rPr lang="ko-KR" altLang="en-US" sz="1200" dirty="0">
                <a:solidFill>
                  <a:srgbClr val="FF0000"/>
                </a:solidFill>
              </a:rPr>
              <a:t>사법경찰관이 신청한 영장의 청구 여부에 대한 심의</a:t>
            </a:r>
          </a:p>
          <a:p>
            <a:pPr marL="0" indent="0" fontAlgn="base">
              <a:buNone/>
            </a:pPr>
            <a:endParaRPr lang="en-US" altLang="ko-KR" sz="1200" dirty="0"/>
          </a:p>
          <a:p>
            <a:pPr marL="0" indent="0">
              <a:buNone/>
            </a:pPr>
            <a:r>
              <a:rPr lang="ko-KR" altLang="en-US" sz="1200" dirty="0"/>
              <a:t>   ① 검사가 사법경찰관이 신청한 영장을 정당한 이유 없이 판사에게 청구하지 아니한 경우 사법경찰관은 그 검사 소속의 </a:t>
            </a:r>
            <a:r>
              <a:rPr lang="ko-KR" altLang="en-US" sz="1200" dirty="0" err="1"/>
              <a:t>지방검</a:t>
            </a:r>
            <a:endParaRPr lang="en-US" altLang="ko-KR" sz="1200" dirty="0"/>
          </a:p>
          <a:p>
            <a:pPr marL="0" indent="0">
              <a:buNone/>
            </a:pPr>
            <a:r>
              <a:rPr lang="en-US" altLang="ko-KR" sz="1200" dirty="0"/>
              <a:t>        </a:t>
            </a:r>
            <a:r>
              <a:rPr lang="ko-KR" altLang="en-US" sz="1200" dirty="0" err="1"/>
              <a:t>찰청</a:t>
            </a:r>
            <a:r>
              <a:rPr lang="ko-KR" altLang="en-US" sz="1200" dirty="0"/>
              <a:t> 소재지를 관할하는 고등검찰청에 영장 청구 여부에 대한 심의를 신청할 수 있다</a:t>
            </a:r>
            <a:r>
              <a:rPr lang="en-US" altLang="ko-KR" sz="1200" dirty="0"/>
              <a:t>.</a:t>
            </a:r>
          </a:p>
          <a:p>
            <a:pPr marL="0" indent="0">
              <a:buNone/>
            </a:pPr>
            <a:r>
              <a:rPr lang="en-US" altLang="ko-KR" sz="1200" dirty="0"/>
              <a:t>   ② </a:t>
            </a:r>
            <a:r>
              <a:rPr lang="ko-KR" altLang="en-US" sz="1200" dirty="0"/>
              <a:t>제</a:t>
            </a:r>
            <a:r>
              <a:rPr lang="en-US" altLang="ko-KR" sz="1200" dirty="0"/>
              <a:t>1</a:t>
            </a:r>
            <a:r>
              <a:rPr lang="ko-KR" altLang="en-US" sz="1200" dirty="0"/>
              <a:t>항에 관한 사항을 심의하기 위하여 각 고등검찰청에 영장심의위원회를 둔다</a:t>
            </a:r>
            <a:r>
              <a:rPr lang="en-US" altLang="ko-KR" sz="1200" dirty="0"/>
              <a:t>.</a:t>
            </a:r>
          </a:p>
          <a:p>
            <a:pPr marL="0" indent="0">
              <a:buNone/>
            </a:pPr>
            <a:r>
              <a:rPr lang="en-US" altLang="ko-KR" sz="1200" dirty="0"/>
              <a:t>   ③ </a:t>
            </a:r>
            <a:r>
              <a:rPr lang="ko-KR" altLang="en-US" sz="1200" dirty="0"/>
              <a:t>심의위원회는 위원장 </a:t>
            </a:r>
            <a:r>
              <a:rPr lang="en-US" altLang="ko-KR" sz="1200" dirty="0"/>
              <a:t>1</a:t>
            </a:r>
            <a:r>
              <a:rPr lang="ko-KR" altLang="en-US" sz="1200" dirty="0"/>
              <a:t>명을 포함한 </a:t>
            </a:r>
            <a:r>
              <a:rPr lang="en-US" altLang="ko-KR" sz="1200" dirty="0"/>
              <a:t>10</a:t>
            </a:r>
            <a:r>
              <a:rPr lang="ko-KR" altLang="en-US" sz="1200" dirty="0"/>
              <a:t>명 이내의 외부 위원으로 구성하고</a:t>
            </a:r>
            <a:r>
              <a:rPr lang="en-US" altLang="ko-KR" sz="1200" dirty="0"/>
              <a:t>, </a:t>
            </a:r>
            <a:r>
              <a:rPr lang="ko-KR" altLang="en-US" sz="1200" dirty="0"/>
              <a:t>위원은 각 고등검찰청 검사장이 위촉한다</a:t>
            </a:r>
            <a:r>
              <a:rPr lang="en-US" altLang="ko-KR" sz="1200" dirty="0"/>
              <a:t>.</a:t>
            </a:r>
          </a:p>
          <a:p>
            <a:pPr marL="0" indent="0">
              <a:buNone/>
            </a:pPr>
            <a:r>
              <a:rPr lang="en-US" altLang="ko-KR" sz="1200" dirty="0"/>
              <a:t>   ④ </a:t>
            </a:r>
            <a:r>
              <a:rPr lang="ko-KR" altLang="en-US" sz="1200" dirty="0"/>
              <a:t>사법경찰관은 심의위원회에 출석하여 의견을 개진할 수 있다</a:t>
            </a:r>
            <a:r>
              <a:rPr lang="en-US" altLang="ko-KR" sz="1200" dirty="0"/>
              <a:t>.</a:t>
            </a:r>
          </a:p>
          <a:p>
            <a:pPr marL="0" indent="0">
              <a:buNone/>
            </a:pPr>
            <a:r>
              <a:rPr lang="en-US" altLang="ko-KR" sz="1200" dirty="0"/>
              <a:t>   ⑤ </a:t>
            </a:r>
            <a:r>
              <a:rPr lang="ko-KR" altLang="en-US" sz="1200" dirty="0"/>
              <a:t>심의위원회의 구성 및 운영 등 그 밖에 필요한 사항은 </a:t>
            </a:r>
            <a:r>
              <a:rPr lang="ko-KR" altLang="en-US" sz="1200" dirty="0" err="1"/>
              <a:t>법무부령으로</a:t>
            </a:r>
            <a:r>
              <a:rPr lang="ko-KR" altLang="en-US" sz="1200" dirty="0"/>
              <a:t> 정한다</a:t>
            </a:r>
            <a:r>
              <a:rPr lang="en-US" altLang="ko-KR" sz="1200" dirty="0"/>
              <a:t>.  (</a:t>
            </a:r>
            <a:r>
              <a:rPr lang="ko-KR" altLang="en-US" sz="1200" dirty="0"/>
              <a:t>형사소송법 제</a:t>
            </a:r>
            <a:r>
              <a:rPr lang="en-US" altLang="ko-KR" sz="1200" dirty="0"/>
              <a:t>221</a:t>
            </a:r>
            <a:r>
              <a:rPr lang="ko-KR" altLang="en-US" sz="1200" dirty="0"/>
              <a:t>조의</a:t>
            </a:r>
            <a:r>
              <a:rPr lang="en-US" altLang="ko-KR" sz="1200" dirty="0"/>
              <a:t>5, </a:t>
            </a:r>
            <a:r>
              <a:rPr lang="ko-KR" altLang="en-US" sz="1200" dirty="0" err="1"/>
              <a:t>본조신설</a:t>
            </a:r>
            <a:r>
              <a:rPr lang="ko-KR" altLang="en-US" sz="1200" dirty="0"/>
              <a:t> </a:t>
            </a:r>
            <a:r>
              <a:rPr lang="en-US" altLang="ko-KR" sz="1200" dirty="0"/>
              <a:t>2020. 2. 4.)</a:t>
            </a:r>
            <a:endParaRPr lang="ko-KR" altLang="en-US" sz="1200" dirty="0"/>
          </a:p>
          <a:p>
            <a:pPr marL="0" indent="0">
              <a:buNone/>
            </a:pPr>
            <a:endParaRPr lang="en-US" altLang="ko-KR" sz="1200" dirty="0"/>
          </a:p>
          <a:p>
            <a:pPr marL="0" indent="0">
              <a:buNone/>
            </a:pPr>
            <a:endParaRPr lang="en-US" altLang="ko-KR" sz="1200" dirty="0"/>
          </a:p>
          <a:p>
            <a:pPr marL="0" indent="0">
              <a:buNone/>
            </a:pPr>
            <a:endParaRPr lang="en-US" altLang="ko-KR" sz="1200" dirty="0"/>
          </a:p>
          <a:p>
            <a:pPr marL="0" indent="0" fontAlgn="base">
              <a:buNone/>
            </a:pPr>
            <a:endParaRPr lang="en-US" altLang="ko-KR" sz="1200" dirty="0"/>
          </a:p>
          <a:p>
            <a:pPr marL="0" indent="0" fontAlgn="base">
              <a:buNone/>
            </a:pPr>
            <a:r>
              <a:rPr lang="en-US" altLang="ko-KR" sz="1200" dirty="0">
                <a:solidFill>
                  <a:srgbClr val="FF0000"/>
                </a:solidFill>
              </a:rPr>
              <a:t> </a:t>
            </a:r>
            <a:endParaRPr lang="en-US" altLang="ko-KR" sz="1200" dirty="0"/>
          </a:p>
        </p:txBody>
      </p:sp>
      <p:sp>
        <p:nvSpPr>
          <p:cNvPr id="5" name="제목 2"/>
          <p:cNvSpPr>
            <a:spLocks noGrp="1"/>
          </p:cNvSpPr>
          <p:nvPr>
            <p:ph type="title"/>
          </p:nvPr>
        </p:nvSpPr>
        <p:spPr>
          <a:xfrm>
            <a:off x="303475" y="285728"/>
            <a:ext cx="8554805" cy="939784"/>
          </a:xfrm>
        </p:spPr>
        <p:txBody>
          <a:bodyPr>
            <a:normAutofit/>
          </a:bodyPr>
          <a:lstStyle/>
          <a:p>
            <a:r>
              <a:rPr lang="en-US" altLang="ko-KR" sz="3200" dirty="0"/>
              <a:t>3. </a:t>
            </a:r>
            <a:r>
              <a:rPr lang="ko-KR" altLang="en-US" sz="3200" dirty="0"/>
              <a:t>수사기관</a:t>
            </a:r>
          </a:p>
        </p:txBody>
      </p:sp>
    </p:spTree>
    <p:extLst>
      <p:ext uri="{BB962C8B-B14F-4D97-AF65-F5344CB8AC3E}">
        <p14:creationId xmlns:p14="http://schemas.microsoft.com/office/powerpoint/2010/main" val="606211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3123" y="1556792"/>
            <a:ext cx="8661013" cy="3816424"/>
          </a:xfrm>
        </p:spPr>
        <p:txBody>
          <a:bodyPr>
            <a:noAutofit/>
          </a:bodyPr>
          <a:lstStyle/>
          <a:p>
            <a:pPr marL="0" indent="0" fontAlgn="base">
              <a:buNone/>
            </a:pPr>
            <a:r>
              <a:rPr lang="en-US" altLang="ko-KR" sz="1200" dirty="0">
                <a:solidFill>
                  <a:srgbClr val="FF0000"/>
                </a:solidFill>
              </a:rPr>
              <a:t>7. </a:t>
            </a:r>
            <a:r>
              <a:rPr lang="ko-KR" altLang="en-US" sz="1200" dirty="0">
                <a:solidFill>
                  <a:srgbClr val="FF0000"/>
                </a:solidFill>
              </a:rPr>
              <a:t>사법경찰관의 사건 송치 등</a:t>
            </a:r>
          </a:p>
          <a:p>
            <a:pPr marL="0" indent="0">
              <a:buNone/>
            </a:pPr>
            <a:r>
              <a:rPr lang="en-US" altLang="ko-KR" sz="1200" dirty="0"/>
              <a:t>    - </a:t>
            </a:r>
            <a:r>
              <a:rPr lang="ko-KR" altLang="en-US" sz="1200" dirty="0"/>
              <a:t>사법경찰관은 고소</a:t>
            </a:r>
            <a:r>
              <a:rPr lang="en-US" altLang="ko-KR" sz="1200" dirty="0"/>
              <a:t>·</a:t>
            </a:r>
            <a:r>
              <a:rPr lang="ko-KR" altLang="en-US" sz="1200" dirty="0"/>
              <a:t>고발 사건을 포함하여 범죄를 수사한 때에는 다음 각 호의 구분에 따른다</a:t>
            </a:r>
            <a:r>
              <a:rPr lang="en-US" altLang="ko-KR" sz="1200" dirty="0"/>
              <a:t>.</a:t>
            </a:r>
          </a:p>
          <a:p>
            <a:pPr marL="0" indent="0">
              <a:buNone/>
            </a:pPr>
            <a:r>
              <a:rPr lang="en-US" altLang="ko-KR" sz="1200" dirty="0"/>
              <a:t>      1. </a:t>
            </a:r>
            <a:r>
              <a:rPr lang="ko-KR" altLang="en-US" sz="1200" dirty="0">
                <a:solidFill>
                  <a:srgbClr val="FF0000"/>
                </a:solidFill>
              </a:rPr>
              <a:t>범죄의 혐의가 있다고 인정되는 경우</a:t>
            </a:r>
            <a:r>
              <a:rPr lang="ko-KR" altLang="en-US" sz="1200" dirty="0"/>
              <a:t>에는 지체 없이 검사에게 </a:t>
            </a:r>
            <a:r>
              <a:rPr lang="ko-KR" altLang="en-US" sz="1200" dirty="0">
                <a:solidFill>
                  <a:srgbClr val="FF0000"/>
                </a:solidFill>
              </a:rPr>
              <a:t>사건을 송치</a:t>
            </a:r>
            <a:r>
              <a:rPr lang="ko-KR" altLang="en-US" sz="1200" dirty="0"/>
              <a:t>하고</a:t>
            </a:r>
            <a:r>
              <a:rPr lang="en-US" altLang="ko-KR" sz="1200" dirty="0"/>
              <a:t>, </a:t>
            </a:r>
            <a:r>
              <a:rPr lang="ko-KR" altLang="en-US" sz="1200" dirty="0"/>
              <a:t>관계 서류와 증거물을 검사에게 송부하여</a:t>
            </a:r>
            <a:endParaRPr lang="en-US" altLang="ko-KR" sz="1200" dirty="0"/>
          </a:p>
          <a:p>
            <a:pPr marL="0" indent="0">
              <a:buNone/>
            </a:pPr>
            <a:r>
              <a:rPr lang="en-US" altLang="ko-KR" sz="1200" dirty="0"/>
              <a:t>          </a:t>
            </a:r>
            <a:r>
              <a:rPr lang="ko-KR" altLang="en-US" sz="1200" dirty="0"/>
              <a:t>야 한다</a:t>
            </a:r>
            <a:r>
              <a:rPr lang="en-US" altLang="ko-KR" sz="1200" dirty="0"/>
              <a:t>.</a:t>
            </a:r>
          </a:p>
          <a:p>
            <a:pPr marL="0" indent="0">
              <a:buNone/>
            </a:pPr>
            <a:r>
              <a:rPr lang="en-US" altLang="ko-KR" sz="1200" dirty="0"/>
              <a:t>      2. </a:t>
            </a:r>
            <a:r>
              <a:rPr lang="ko-KR" altLang="en-US" sz="1200" dirty="0"/>
              <a:t>그 밖의 </a:t>
            </a:r>
            <a:r>
              <a:rPr lang="ko-KR" altLang="en-US" sz="1200" dirty="0" smtClean="0"/>
              <a:t>경우</a:t>
            </a:r>
            <a:r>
              <a:rPr lang="en-US" altLang="ko-KR" sz="1200" dirty="0">
                <a:solidFill>
                  <a:srgbClr val="FF0000"/>
                </a:solidFill>
              </a:rPr>
              <a:t> (</a:t>
            </a:r>
            <a:r>
              <a:rPr lang="ko-KR" altLang="en-US" sz="1200" dirty="0">
                <a:solidFill>
                  <a:srgbClr val="FF0000"/>
                </a:solidFill>
              </a:rPr>
              <a:t>범죄 혐의가 없다고 인정되는 경우 </a:t>
            </a:r>
            <a:r>
              <a:rPr lang="en-US" altLang="ko-KR" sz="1200" dirty="0">
                <a:solidFill>
                  <a:srgbClr val="FF0000"/>
                </a:solidFill>
              </a:rPr>
              <a:t>– </a:t>
            </a:r>
            <a:r>
              <a:rPr lang="ko-KR" altLang="en-US" sz="1200" dirty="0">
                <a:solidFill>
                  <a:srgbClr val="FF0000"/>
                </a:solidFill>
              </a:rPr>
              <a:t>불기소 사건</a:t>
            </a:r>
            <a:r>
              <a:rPr lang="en-US" altLang="ko-KR" sz="1200" dirty="0">
                <a:solidFill>
                  <a:srgbClr val="FF0000"/>
                </a:solidFill>
              </a:rPr>
              <a:t>) </a:t>
            </a:r>
            <a:r>
              <a:rPr lang="ko-KR" altLang="en-US" sz="1200" dirty="0" smtClean="0"/>
              <a:t>에는 </a:t>
            </a:r>
            <a:r>
              <a:rPr lang="ko-KR" altLang="en-US" sz="1200" dirty="0"/>
              <a:t>그 이유를 명시한 서면과 함께 </a:t>
            </a:r>
            <a:r>
              <a:rPr lang="ko-KR" altLang="en-US" sz="1200" dirty="0">
                <a:solidFill>
                  <a:srgbClr val="FF0000"/>
                </a:solidFill>
              </a:rPr>
              <a:t>관계 서류와 증거물을</a:t>
            </a:r>
            <a:r>
              <a:rPr lang="ko-KR" altLang="en-US" sz="1200" dirty="0"/>
              <a:t> </a:t>
            </a:r>
            <a:endParaRPr lang="en-US" altLang="ko-KR" sz="1200" dirty="0" smtClean="0"/>
          </a:p>
          <a:p>
            <a:pPr marL="0" indent="0">
              <a:buNone/>
            </a:pPr>
            <a:r>
              <a:rPr lang="en-US" altLang="ko-KR" sz="1200" dirty="0"/>
              <a:t> </a:t>
            </a:r>
            <a:r>
              <a:rPr lang="en-US" altLang="ko-KR" sz="1200" dirty="0" smtClean="0"/>
              <a:t>         </a:t>
            </a:r>
            <a:r>
              <a:rPr lang="ko-KR" altLang="en-US" sz="1200" dirty="0" smtClean="0"/>
              <a:t>지체 </a:t>
            </a:r>
            <a:r>
              <a:rPr lang="ko-KR" altLang="en-US" sz="1200" dirty="0"/>
              <a:t>없이 검사에게 </a:t>
            </a:r>
            <a:r>
              <a:rPr lang="ko-KR" altLang="en-US" sz="1200" dirty="0">
                <a:solidFill>
                  <a:srgbClr val="FF0000"/>
                </a:solidFill>
              </a:rPr>
              <a:t>송부</a:t>
            </a:r>
            <a:r>
              <a:rPr lang="ko-KR" altLang="en-US" sz="1200" dirty="0"/>
              <a:t>하여야 한다</a:t>
            </a:r>
            <a:r>
              <a:rPr lang="en-US" altLang="ko-KR" sz="1200" dirty="0"/>
              <a:t>. </a:t>
            </a:r>
            <a:r>
              <a:rPr lang="ko-KR" altLang="en-US" sz="1200" dirty="0"/>
              <a:t>이 경우 </a:t>
            </a:r>
            <a:r>
              <a:rPr lang="ko-KR" altLang="en-US" sz="1200" dirty="0" smtClean="0"/>
              <a:t>검사는 </a:t>
            </a:r>
            <a:r>
              <a:rPr lang="ko-KR" altLang="en-US" sz="1200" dirty="0" err="1"/>
              <a:t>송부받은</a:t>
            </a:r>
            <a:r>
              <a:rPr lang="ko-KR" altLang="en-US" sz="1200" dirty="0"/>
              <a:t> 날부터 </a:t>
            </a:r>
            <a:r>
              <a:rPr lang="en-US" altLang="ko-KR" sz="1200" dirty="0"/>
              <a:t>90</a:t>
            </a:r>
            <a:r>
              <a:rPr lang="ko-KR" altLang="en-US" sz="1200" dirty="0"/>
              <a:t>일 이내에 사법경찰관에게 반환하여야 한다</a:t>
            </a:r>
            <a:r>
              <a:rPr lang="en-US" altLang="ko-KR" sz="1200" dirty="0"/>
              <a:t>.  (</a:t>
            </a:r>
            <a:r>
              <a:rPr lang="ko-KR" altLang="en-US" sz="1200" dirty="0" smtClean="0"/>
              <a:t>형</a:t>
            </a:r>
            <a:endParaRPr lang="en-US" altLang="ko-KR" sz="1200" dirty="0" smtClean="0"/>
          </a:p>
          <a:p>
            <a:pPr marL="0" indent="0">
              <a:buNone/>
            </a:pPr>
            <a:r>
              <a:rPr lang="en-US" altLang="ko-KR" sz="1200" dirty="0"/>
              <a:t> </a:t>
            </a:r>
            <a:r>
              <a:rPr lang="en-US" altLang="ko-KR" sz="1200" dirty="0" smtClean="0"/>
              <a:t>        </a:t>
            </a:r>
            <a:r>
              <a:rPr lang="ko-KR" altLang="en-US" sz="1200" dirty="0" err="1" smtClean="0"/>
              <a:t>사소송법</a:t>
            </a:r>
            <a:r>
              <a:rPr lang="ko-KR" altLang="en-US" sz="1200" dirty="0" smtClean="0"/>
              <a:t> </a:t>
            </a:r>
            <a:r>
              <a:rPr lang="ko-KR" altLang="en-US" sz="1200" dirty="0"/>
              <a:t>제</a:t>
            </a:r>
            <a:r>
              <a:rPr lang="en-US" altLang="ko-KR" sz="1200" dirty="0"/>
              <a:t>245</a:t>
            </a:r>
            <a:r>
              <a:rPr lang="ko-KR" altLang="en-US" sz="1200" dirty="0"/>
              <a:t>조의</a:t>
            </a:r>
            <a:r>
              <a:rPr lang="en-US" altLang="ko-KR" sz="1200" dirty="0"/>
              <a:t>5, </a:t>
            </a:r>
            <a:r>
              <a:rPr lang="ko-KR" altLang="en-US" sz="1200" dirty="0" err="1"/>
              <a:t>본조신설</a:t>
            </a:r>
            <a:r>
              <a:rPr lang="ko-KR" altLang="en-US" sz="1200" dirty="0"/>
              <a:t> </a:t>
            </a:r>
            <a:r>
              <a:rPr lang="en-US" altLang="ko-KR" sz="1200" dirty="0"/>
              <a:t>2020. 2. 4.)</a:t>
            </a:r>
          </a:p>
          <a:p>
            <a:pPr marL="0" indent="0">
              <a:buNone/>
            </a:pPr>
            <a:endParaRPr lang="en-US" altLang="ko-KR" sz="1200" dirty="0"/>
          </a:p>
          <a:p>
            <a:pPr marL="0" indent="0" fontAlgn="base">
              <a:buNone/>
            </a:pPr>
            <a:r>
              <a:rPr lang="en-US" altLang="ko-KR" sz="1200" dirty="0">
                <a:solidFill>
                  <a:srgbClr val="FF0000"/>
                </a:solidFill>
              </a:rPr>
              <a:t>8. </a:t>
            </a:r>
            <a:r>
              <a:rPr lang="ko-KR" altLang="en-US" sz="1200" dirty="0">
                <a:solidFill>
                  <a:srgbClr val="FF0000"/>
                </a:solidFill>
              </a:rPr>
              <a:t>고소인 등에 대한 송부 통지</a:t>
            </a:r>
            <a:endParaRPr lang="en-US" altLang="ko-KR" sz="1200" dirty="0"/>
          </a:p>
          <a:p>
            <a:pPr marL="0" indent="0">
              <a:buNone/>
            </a:pPr>
            <a:r>
              <a:rPr lang="en-US" altLang="ko-KR" sz="1200" dirty="0"/>
              <a:t>    - </a:t>
            </a:r>
            <a:r>
              <a:rPr lang="ko-KR" altLang="en-US" sz="1200" dirty="0" smtClean="0">
                <a:solidFill>
                  <a:srgbClr val="FF0000"/>
                </a:solidFill>
              </a:rPr>
              <a:t>그 밖의 경우</a:t>
            </a:r>
            <a:r>
              <a:rPr lang="en-US" altLang="ko-KR" sz="1200" dirty="0" smtClean="0">
                <a:solidFill>
                  <a:srgbClr val="FF0000"/>
                </a:solidFill>
              </a:rPr>
              <a:t>(</a:t>
            </a:r>
            <a:r>
              <a:rPr lang="ko-KR" altLang="en-US" sz="1200" dirty="0" smtClean="0">
                <a:solidFill>
                  <a:srgbClr val="FF0000"/>
                </a:solidFill>
              </a:rPr>
              <a:t>범죄 혐의가 없다고 인정되는 경우 </a:t>
            </a:r>
            <a:r>
              <a:rPr lang="en-US" altLang="ko-KR" sz="1200" dirty="0" smtClean="0">
                <a:solidFill>
                  <a:srgbClr val="FF0000"/>
                </a:solidFill>
              </a:rPr>
              <a:t>– </a:t>
            </a:r>
            <a:r>
              <a:rPr lang="ko-KR" altLang="en-US" sz="1200" dirty="0" smtClean="0">
                <a:solidFill>
                  <a:srgbClr val="FF0000"/>
                </a:solidFill>
              </a:rPr>
              <a:t>불기소 사건</a:t>
            </a:r>
            <a:r>
              <a:rPr lang="en-US" altLang="ko-KR" sz="1200" dirty="0" smtClean="0">
                <a:solidFill>
                  <a:srgbClr val="FF0000"/>
                </a:solidFill>
              </a:rPr>
              <a:t>)</a:t>
            </a:r>
            <a:r>
              <a:rPr lang="ko-KR" altLang="en-US" sz="1200" dirty="0" smtClean="0"/>
              <a:t>에는  사법경찰관은 경우에는 </a:t>
            </a:r>
            <a:r>
              <a:rPr lang="ko-KR" altLang="en-US" sz="1200" dirty="0"/>
              <a:t>그 송부한 날부터 </a:t>
            </a:r>
            <a:r>
              <a:rPr lang="en-US" altLang="ko-KR" sz="1200" dirty="0"/>
              <a:t>7</a:t>
            </a:r>
            <a:r>
              <a:rPr lang="ko-KR" altLang="en-US" sz="1200" dirty="0"/>
              <a:t>일 이내에 </a:t>
            </a:r>
            <a:endParaRPr lang="en-US" altLang="ko-KR" sz="1200" dirty="0" smtClean="0"/>
          </a:p>
          <a:p>
            <a:pPr marL="0" indent="0">
              <a:buNone/>
            </a:pPr>
            <a:r>
              <a:rPr lang="en-US" altLang="ko-KR" sz="1200" dirty="0"/>
              <a:t> </a:t>
            </a:r>
            <a:r>
              <a:rPr lang="en-US" altLang="ko-KR" sz="1200" dirty="0" smtClean="0"/>
              <a:t>     </a:t>
            </a:r>
            <a:r>
              <a:rPr lang="ko-KR" altLang="en-US" sz="1200" dirty="0" smtClean="0"/>
              <a:t>서면으로 </a:t>
            </a:r>
            <a:r>
              <a:rPr lang="ko-KR" altLang="en-US" sz="1200" dirty="0"/>
              <a:t>고소인</a:t>
            </a:r>
            <a:r>
              <a:rPr lang="en-US" altLang="ko-KR" sz="1200" dirty="0"/>
              <a:t>·</a:t>
            </a:r>
            <a:r>
              <a:rPr lang="ko-KR" altLang="en-US" sz="1200" dirty="0"/>
              <a:t>고발인</a:t>
            </a:r>
            <a:r>
              <a:rPr lang="en-US" altLang="ko-KR" sz="1200" dirty="0"/>
              <a:t>·</a:t>
            </a:r>
            <a:r>
              <a:rPr lang="ko-KR" altLang="en-US" sz="1200" dirty="0"/>
              <a:t>피해자 또는 그 </a:t>
            </a:r>
            <a:r>
              <a:rPr lang="ko-KR" altLang="en-US" sz="1200" dirty="0" smtClean="0"/>
              <a:t>법정대리인</a:t>
            </a:r>
            <a:r>
              <a:rPr lang="en-US" altLang="ko-KR" sz="1200" dirty="0"/>
              <a:t>(</a:t>
            </a:r>
            <a:r>
              <a:rPr lang="ko-KR" altLang="en-US" sz="1200" dirty="0" smtClean="0"/>
              <a:t>피해자가 </a:t>
            </a:r>
            <a:r>
              <a:rPr lang="ko-KR" altLang="en-US" sz="1200" dirty="0"/>
              <a:t>사망한 경우에는 그 배우자</a:t>
            </a:r>
            <a:r>
              <a:rPr lang="en-US" altLang="ko-KR" sz="1200" dirty="0"/>
              <a:t>·</a:t>
            </a:r>
            <a:r>
              <a:rPr lang="ko-KR" altLang="en-US" sz="1200" dirty="0"/>
              <a:t>직계친족</a:t>
            </a:r>
            <a:r>
              <a:rPr lang="en-US" altLang="ko-KR" sz="1200" dirty="0"/>
              <a:t>·</a:t>
            </a:r>
            <a:r>
              <a:rPr lang="ko-KR" altLang="en-US" sz="1200" dirty="0"/>
              <a:t>형제자매를 포함한다</a:t>
            </a:r>
            <a:r>
              <a:rPr lang="en-US" altLang="ko-KR" sz="1200" dirty="0"/>
              <a:t>)</a:t>
            </a:r>
            <a:r>
              <a:rPr lang="ko-KR" altLang="en-US" sz="1200" dirty="0" smtClean="0"/>
              <a:t>에</a:t>
            </a:r>
            <a:endParaRPr lang="en-US" altLang="ko-KR" sz="1200" dirty="0" smtClean="0"/>
          </a:p>
          <a:p>
            <a:pPr marL="0" indent="0">
              <a:buNone/>
            </a:pPr>
            <a:r>
              <a:rPr lang="en-US" altLang="ko-KR" sz="1200" dirty="0"/>
              <a:t> </a:t>
            </a:r>
            <a:r>
              <a:rPr lang="en-US" altLang="ko-KR" sz="1200" dirty="0" smtClean="0"/>
              <a:t>     </a:t>
            </a:r>
            <a:r>
              <a:rPr lang="ko-KR" altLang="en-US" sz="1200" dirty="0" smtClean="0"/>
              <a:t>게 </a:t>
            </a:r>
            <a:r>
              <a:rPr lang="ko-KR" altLang="en-US" sz="1200" dirty="0"/>
              <a:t>사건을 검사에게 송치하지 아니하는 취지와 그 </a:t>
            </a:r>
            <a:r>
              <a:rPr lang="ko-KR" altLang="en-US" sz="1200" dirty="0" smtClean="0"/>
              <a:t>이유를 통지하여야 </a:t>
            </a:r>
            <a:r>
              <a:rPr lang="ko-KR" altLang="en-US" sz="1200" dirty="0"/>
              <a:t>한다</a:t>
            </a:r>
            <a:r>
              <a:rPr lang="en-US" altLang="ko-KR" sz="1200" dirty="0"/>
              <a:t>. (</a:t>
            </a:r>
            <a:r>
              <a:rPr lang="ko-KR" altLang="en-US" sz="1200" dirty="0"/>
              <a:t>형사소송법 제</a:t>
            </a:r>
            <a:r>
              <a:rPr lang="en-US" altLang="ko-KR" sz="1200" dirty="0"/>
              <a:t>245</a:t>
            </a:r>
            <a:r>
              <a:rPr lang="ko-KR" altLang="en-US" sz="1200" dirty="0"/>
              <a:t>조의</a:t>
            </a:r>
            <a:r>
              <a:rPr lang="en-US" altLang="ko-KR" sz="1200" dirty="0"/>
              <a:t>6, </a:t>
            </a:r>
            <a:r>
              <a:rPr lang="ko-KR" altLang="en-US" sz="1200" dirty="0" err="1"/>
              <a:t>본조신설</a:t>
            </a:r>
            <a:r>
              <a:rPr lang="ko-KR" altLang="en-US" sz="1200" dirty="0"/>
              <a:t> </a:t>
            </a:r>
            <a:r>
              <a:rPr lang="en-US" altLang="ko-KR" sz="1200" dirty="0"/>
              <a:t>2020. 2. 4.)</a:t>
            </a:r>
          </a:p>
          <a:p>
            <a:pPr marL="0" indent="0">
              <a:buNone/>
            </a:pPr>
            <a:endParaRPr lang="en-US" altLang="ko-KR" sz="1200" dirty="0"/>
          </a:p>
          <a:p>
            <a:pPr marL="0" indent="0" fontAlgn="base">
              <a:buNone/>
            </a:pPr>
            <a:r>
              <a:rPr lang="en-US" altLang="ko-KR" sz="1200" dirty="0">
                <a:solidFill>
                  <a:srgbClr val="FF0000"/>
                </a:solidFill>
              </a:rPr>
              <a:t>9. </a:t>
            </a:r>
            <a:r>
              <a:rPr lang="ko-KR" altLang="en-US" sz="1200" dirty="0">
                <a:solidFill>
                  <a:srgbClr val="FF0000"/>
                </a:solidFill>
              </a:rPr>
              <a:t>고소인 등의 이의신청</a:t>
            </a:r>
            <a:endParaRPr lang="en-US" altLang="ko-KR" sz="1200" dirty="0">
              <a:solidFill>
                <a:srgbClr val="FF0000"/>
              </a:solidFill>
            </a:endParaRPr>
          </a:p>
          <a:p>
            <a:pPr marL="0" indent="0">
              <a:buNone/>
            </a:pPr>
            <a:r>
              <a:rPr lang="en-US" altLang="ko-KR" sz="1200" dirty="0">
                <a:solidFill>
                  <a:srgbClr val="FF0000"/>
                </a:solidFill>
              </a:rPr>
              <a:t>     </a:t>
            </a:r>
            <a:r>
              <a:rPr lang="en-US" altLang="ko-KR" sz="1200" dirty="0"/>
              <a:t> </a:t>
            </a:r>
            <a:r>
              <a:rPr lang="ko-KR" altLang="en-US" sz="1200" dirty="0"/>
              <a:t>① 제</a:t>
            </a:r>
            <a:r>
              <a:rPr lang="en-US" altLang="ko-KR" sz="1200" dirty="0"/>
              <a:t>245</a:t>
            </a:r>
            <a:r>
              <a:rPr lang="ko-KR" altLang="en-US" sz="1200" dirty="0"/>
              <a:t>조의</a:t>
            </a:r>
            <a:r>
              <a:rPr lang="en-US" altLang="ko-KR" sz="1200" dirty="0"/>
              <a:t>6</a:t>
            </a:r>
            <a:r>
              <a:rPr lang="ko-KR" altLang="en-US" sz="1200" dirty="0"/>
              <a:t>의 통지를 받은 사람은 해당 사법경찰관의 소속 관서의 장에게 이의를 신청할 수 있다</a:t>
            </a:r>
            <a:r>
              <a:rPr lang="en-US" altLang="ko-KR" sz="1200" dirty="0"/>
              <a:t>.</a:t>
            </a:r>
          </a:p>
          <a:p>
            <a:pPr marL="0" indent="0">
              <a:buNone/>
            </a:pPr>
            <a:r>
              <a:rPr lang="en-US" altLang="ko-KR" sz="1200" dirty="0"/>
              <a:t>      ② </a:t>
            </a:r>
            <a:r>
              <a:rPr lang="ko-KR" altLang="en-US" sz="1200" dirty="0"/>
              <a:t>사법경찰관은 제</a:t>
            </a:r>
            <a:r>
              <a:rPr lang="en-US" altLang="ko-KR" sz="1200" dirty="0"/>
              <a:t>1</a:t>
            </a:r>
            <a:r>
              <a:rPr lang="ko-KR" altLang="en-US" sz="1200" dirty="0"/>
              <a:t>항의 신청이 있는 때에는 지체 없이 검사에게 사건을 송치하고 관계 서류와 증거물을 송부하여야 하며</a:t>
            </a:r>
            <a:r>
              <a:rPr lang="en-US" altLang="ko-KR" sz="1200" dirty="0"/>
              <a:t>, </a:t>
            </a:r>
          </a:p>
          <a:p>
            <a:pPr marL="0" indent="0">
              <a:buNone/>
            </a:pPr>
            <a:r>
              <a:rPr lang="en-US" altLang="ko-KR" sz="1200" dirty="0"/>
              <a:t>           </a:t>
            </a:r>
            <a:r>
              <a:rPr lang="ko-KR" altLang="en-US" sz="1200" dirty="0"/>
              <a:t>처리결과와 그 이유를 제</a:t>
            </a:r>
            <a:r>
              <a:rPr lang="en-US" altLang="ko-KR" sz="1200" dirty="0"/>
              <a:t>1</a:t>
            </a:r>
            <a:r>
              <a:rPr lang="ko-KR" altLang="en-US" sz="1200" dirty="0"/>
              <a:t>항의 신청인에게 통지하여야 한다</a:t>
            </a:r>
            <a:r>
              <a:rPr lang="en-US" altLang="ko-KR" sz="1200" dirty="0"/>
              <a:t>. (</a:t>
            </a:r>
            <a:r>
              <a:rPr lang="ko-KR" altLang="en-US" sz="1200" dirty="0"/>
              <a:t>형사소송법 제</a:t>
            </a:r>
            <a:r>
              <a:rPr lang="en-US" altLang="ko-KR" sz="1200" dirty="0"/>
              <a:t>245</a:t>
            </a:r>
            <a:r>
              <a:rPr lang="ko-KR" altLang="en-US" sz="1200" dirty="0"/>
              <a:t>조의</a:t>
            </a:r>
            <a:r>
              <a:rPr lang="en-US" altLang="ko-KR" sz="1200" dirty="0"/>
              <a:t>6, </a:t>
            </a:r>
            <a:r>
              <a:rPr lang="ko-KR" altLang="en-US" sz="1200" dirty="0" err="1"/>
              <a:t>본조신설</a:t>
            </a:r>
            <a:r>
              <a:rPr lang="ko-KR" altLang="en-US" sz="1200" dirty="0"/>
              <a:t> </a:t>
            </a:r>
            <a:r>
              <a:rPr lang="en-US" altLang="ko-KR" sz="1200" dirty="0"/>
              <a:t>2020. 2. 4.)</a:t>
            </a:r>
          </a:p>
          <a:p>
            <a:pPr marL="0" indent="0">
              <a:buNone/>
            </a:pPr>
            <a:endParaRPr lang="en-US" altLang="ko-KR" sz="1200" dirty="0"/>
          </a:p>
          <a:p>
            <a:pPr marL="0" indent="0" fontAlgn="base">
              <a:buNone/>
            </a:pPr>
            <a:endParaRPr lang="en-US" altLang="ko-KR" sz="1200" dirty="0"/>
          </a:p>
          <a:p>
            <a:pPr marL="0" indent="0">
              <a:buNone/>
            </a:pPr>
            <a:endParaRPr lang="en-US" altLang="ko-KR" sz="1200" dirty="0"/>
          </a:p>
          <a:p>
            <a:pPr marL="0" indent="0" fontAlgn="base">
              <a:buNone/>
            </a:pPr>
            <a:endParaRPr lang="en-US" altLang="ko-KR" sz="1200" dirty="0"/>
          </a:p>
          <a:p>
            <a:pPr marL="0" indent="0" fontAlgn="base">
              <a:buNone/>
            </a:pPr>
            <a:r>
              <a:rPr lang="en-US" altLang="ko-KR" sz="1200" dirty="0">
                <a:solidFill>
                  <a:srgbClr val="FF0000"/>
                </a:solidFill>
              </a:rPr>
              <a:t> </a:t>
            </a:r>
            <a:endParaRPr lang="en-US" altLang="ko-KR" sz="1200" dirty="0"/>
          </a:p>
        </p:txBody>
      </p:sp>
      <p:sp>
        <p:nvSpPr>
          <p:cNvPr id="5" name="제목 2"/>
          <p:cNvSpPr>
            <a:spLocks noGrp="1"/>
          </p:cNvSpPr>
          <p:nvPr>
            <p:ph type="title"/>
          </p:nvPr>
        </p:nvSpPr>
        <p:spPr>
          <a:xfrm>
            <a:off x="303475" y="285728"/>
            <a:ext cx="8554805" cy="939784"/>
          </a:xfrm>
        </p:spPr>
        <p:txBody>
          <a:bodyPr>
            <a:normAutofit/>
          </a:bodyPr>
          <a:lstStyle/>
          <a:p>
            <a:r>
              <a:rPr lang="en-US" altLang="ko-KR" sz="3200" dirty="0"/>
              <a:t>3. </a:t>
            </a:r>
            <a:r>
              <a:rPr lang="ko-KR" altLang="en-US" sz="3200" dirty="0"/>
              <a:t>수사기관</a:t>
            </a:r>
          </a:p>
        </p:txBody>
      </p:sp>
    </p:spTree>
    <p:extLst>
      <p:ext uri="{BB962C8B-B14F-4D97-AF65-F5344CB8AC3E}">
        <p14:creationId xmlns:p14="http://schemas.microsoft.com/office/powerpoint/2010/main" val="1214485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03475" y="1556792"/>
            <a:ext cx="8661013" cy="3816424"/>
          </a:xfrm>
        </p:spPr>
        <p:txBody>
          <a:bodyPr>
            <a:noAutofit/>
          </a:bodyPr>
          <a:lstStyle/>
          <a:p>
            <a:pPr marL="0" indent="0">
              <a:buNone/>
            </a:pPr>
            <a:endParaRPr lang="en-US" altLang="ko-KR" sz="1200" dirty="0"/>
          </a:p>
          <a:p>
            <a:pPr marL="0" indent="0" fontAlgn="base">
              <a:buNone/>
            </a:pPr>
            <a:r>
              <a:rPr lang="en-US" altLang="ko-KR" sz="1200" dirty="0">
                <a:solidFill>
                  <a:srgbClr val="FF0000"/>
                </a:solidFill>
              </a:rPr>
              <a:t>11. </a:t>
            </a:r>
            <a:r>
              <a:rPr lang="ko-KR" altLang="en-US" sz="1200" dirty="0">
                <a:solidFill>
                  <a:srgbClr val="FF0000"/>
                </a:solidFill>
              </a:rPr>
              <a:t>재수사 요청 등 </a:t>
            </a:r>
            <a:endParaRPr lang="en-US" altLang="ko-KR" sz="1200" dirty="0">
              <a:solidFill>
                <a:srgbClr val="FF0000"/>
              </a:solidFill>
            </a:endParaRPr>
          </a:p>
          <a:p>
            <a:pPr marL="0" indent="0">
              <a:buNone/>
            </a:pPr>
            <a:r>
              <a:rPr lang="ko-KR" altLang="en-US" sz="1200" dirty="0"/>
              <a:t>   ① 검사는 제</a:t>
            </a:r>
            <a:r>
              <a:rPr lang="en-US" altLang="ko-KR" sz="1200" dirty="0"/>
              <a:t>245</a:t>
            </a:r>
            <a:r>
              <a:rPr lang="ko-KR" altLang="en-US" sz="1200" dirty="0"/>
              <a:t>조의</a:t>
            </a:r>
            <a:r>
              <a:rPr lang="en-US" altLang="ko-KR" sz="1200" dirty="0"/>
              <a:t>5</a:t>
            </a:r>
            <a:r>
              <a:rPr lang="ko-KR" altLang="en-US" sz="1200" dirty="0"/>
              <a:t>제</a:t>
            </a:r>
            <a:r>
              <a:rPr lang="en-US" altLang="ko-KR" sz="1200" dirty="0"/>
              <a:t>2</a:t>
            </a:r>
            <a:r>
              <a:rPr lang="ko-KR" altLang="en-US" sz="1200" dirty="0"/>
              <a:t>호의 경우에 사법경찰관이 사건을 송치하지 아니한 것이 위법 또는 부당한 때에는 그 이유를 문서로 </a:t>
            </a:r>
            <a:endParaRPr lang="en-US" altLang="ko-KR" sz="1200" dirty="0"/>
          </a:p>
          <a:p>
            <a:pPr marL="0" indent="0">
              <a:buNone/>
            </a:pPr>
            <a:r>
              <a:rPr lang="en-US" altLang="ko-KR" sz="1200" dirty="0"/>
              <a:t>        </a:t>
            </a:r>
            <a:r>
              <a:rPr lang="ko-KR" altLang="en-US" sz="1200" dirty="0"/>
              <a:t>명시하여 사법경찰관에게 재수사를 요청할 수 있다</a:t>
            </a:r>
            <a:r>
              <a:rPr lang="en-US" altLang="ko-KR" sz="1200" dirty="0"/>
              <a:t>.</a:t>
            </a:r>
          </a:p>
          <a:p>
            <a:pPr marL="0" indent="0">
              <a:buNone/>
            </a:pPr>
            <a:r>
              <a:rPr lang="en-US" altLang="ko-KR" sz="1200" dirty="0"/>
              <a:t>   ② </a:t>
            </a:r>
            <a:r>
              <a:rPr lang="ko-KR" altLang="en-US" sz="1200" dirty="0"/>
              <a:t>사법경찰관은 제</a:t>
            </a:r>
            <a:r>
              <a:rPr lang="en-US" altLang="ko-KR" sz="1200" dirty="0"/>
              <a:t>1</a:t>
            </a:r>
            <a:r>
              <a:rPr lang="ko-KR" altLang="en-US" sz="1200" dirty="0"/>
              <a:t>항의 요청이 있는 때에는 사건을 재수사하여야 한다</a:t>
            </a:r>
            <a:r>
              <a:rPr lang="en-US" altLang="ko-KR" sz="1200" dirty="0"/>
              <a:t>.(</a:t>
            </a:r>
            <a:r>
              <a:rPr lang="ko-KR" altLang="en-US" sz="1200" dirty="0"/>
              <a:t>형사소송법 제</a:t>
            </a:r>
            <a:r>
              <a:rPr lang="en-US" altLang="ko-KR" sz="1200" dirty="0"/>
              <a:t>245</a:t>
            </a:r>
            <a:r>
              <a:rPr lang="ko-KR" altLang="en-US" sz="1200" dirty="0"/>
              <a:t>조의</a:t>
            </a:r>
            <a:r>
              <a:rPr lang="en-US" altLang="ko-KR" sz="1200" dirty="0"/>
              <a:t>8,  </a:t>
            </a:r>
            <a:r>
              <a:rPr lang="ko-KR" altLang="en-US" sz="1200" dirty="0" err="1"/>
              <a:t>본조신설</a:t>
            </a:r>
            <a:r>
              <a:rPr lang="ko-KR" altLang="en-US" sz="1200" dirty="0"/>
              <a:t> </a:t>
            </a:r>
            <a:r>
              <a:rPr lang="en-US" altLang="ko-KR" sz="1200" dirty="0"/>
              <a:t>2020. 2. 4.)</a:t>
            </a:r>
          </a:p>
          <a:p>
            <a:pPr marL="0" indent="0">
              <a:buNone/>
            </a:pPr>
            <a:endParaRPr lang="en-US" altLang="ko-KR" sz="1200" dirty="0"/>
          </a:p>
          <a:p>
            <a:pPr marL="0" indent="0">
              <a:buNone/>
            </a:pPr>
            <a:endParaRPr lang="en-US" altLang="ko-KR" sz="1200" dirty="0"/>
          </a:p>
          <a:p>
            <a:pPr marL="0" indent="0" fontAlgn="base">
              <a:buNone/>
            </a:pPr>
            <a:r>
              <a:rPr lang="en-US" altLang="ko-KR" sz="1200" dirty="0">
                <a:solidFill>
                  <a:srgbClr val="FF0000"/>
                </a:solidFill>
              </a:rPr>
              <a:t>12.  </a:t>
            </a:r>
            <a:r>
              <a:rPr lang="ko-KR" altLang="en-US" sz="1200" dirty="0">
                <a:solidFill>
                  <a:srgbClr val="FF0000"/>
                </a:solidFill>
              </a:rPr>
              <a:t>검찰청 직원</a:t>
            </a:r>
            <a:endParaRPr lang="en-US" altLang="ko-KR" sz="1200" dirty="0">
              <a:solidFill>
                <a:srgbClr val="FF0000"/>
              </a:solidFill>
            </a:endParaRPr>
          </a:p>
          <a:p>
            <a:pPr marL="0" indent="0" fontAlgn="base">
              <a:buNone/>
            </a:pPr>
            <a:r>
              <a:rPr lang="en-US" altLang="ko-KR" sz="1200" dirty="0"/>
              <a:t>   </a:t>
            </a:r>
            <a:r>
              <a:rPr lang="ko-KR" altLang="en-US" sz="1200" dirty="0"/>
              <a:t>① 검찰청 직원으로서 사법경찰관리의 직무를 행하는 자와 그 직무의 범위는 법률로 정한다</a:t>
            </a:r>
            <a:r>
              <a:rPr lang="en-US" altLang="ko-KR" sz="1200" dirty="0"/>
              <a:t>.</a:t>
            </a:r>
          </a:p>
          <a:p>
            <a:pPr marL="0" indent="0">
              <a:buNone/>
            </a:pPr>
            <a:r>
              <a:rPr lang="en-US" altLang="ko-KR" sz="1200" dirty="0"/>
              <a:t>   ② </a:t>
            </a:r>
            <a:r>
              <a:rPr lang="ko-KR" altLang="en-US" sz="1200" dirty="0"/>
              <a:t>사법경찰관의 직무를 행하는 검찰청 직원은 검사의 지휘를 받아 수사하여야 한다</a:t>
            </a:r>
            <a:r>
              <a:rPr lang="en-US" altLang="ko-KR" sz="1200" dirty="0"/>
              <a:t>.</a:t>
            </a:r>
          </a:p>
          <a:p>
            <a:pPr marL="0" indent="0">
              <a:buNone/>
            </a:pPr>
            <a:r>
              <a:rPr lang="en-US" altLang="ko-KR" sz="1200" dirty="0"/>
              <a:t>   ③ </a:t>
            </a:r>
            <a:r>
              <a:rPr lang="ko-KR" altLang="en-US" sz="1200" dirty="0" err="1"/>
              <a:t>사법경찰리의</a:t>
            </a:r>
            <a:r>
              <a:rPr lang="ko-KR" altLang="en-US" sz="1200" dirty="0"/>
              <a:t> 직무를 행하는 검찰청 직원은 검사 또는 사법경찰관의 직무를 행하는 검찰청 직원의 수사를 보조하여야 한다</a:t>
            </a:r>
            <a:r>
              <a:rPr lang="en-US" altLang="ko-KR" sz="1200" dirty="0"/>
              <a:t>.</a:t>
            </a:r>
          </a:p>
          <a:p>
            <a:pPr marL="0" indent="0">
              <a:buNone/>
            </a:pPr>
            <a:r>
              <a:rPr lang="en-US" altLang="ko-KR" sz="1200" dirty="0"/>
              <a:t>   ④ </a:t>
            </a:r>
            <a:r>
              <a:rPr lang="ko-KR" altLang="en-US" sz="1200" dirty="0"/>
              <a:t>사법경찰관리의 직무를 행하는 검찰청 직원에 대하여는 제</a:t>
            </a:r>
            <a:r>
              <a:rPr lang="en-US" altLang="ko-KR" sz="1200" dirty="0"/>
              <a:t>197</a:t>
            </a:r>
            <a:r>
              <a:rPr lang="ko-KR" altLang="en-US" sz="1200" dirty="0"/>
              <a:t>조의</a:t>
            </a:r>
            <a:r>
              <a:rPr lang="en-US" altLang="ko-KR" sz="1200" dirty="0"/>
              <a:t>2</a:t>
            </a:r>
            <a:r>
              <a:rPr lang="ko-KR" altLang="en-US" sz="1200" dirty="0"/>
              <a:t>부터 제</a:t>
            </a:r>
            <a:r>
              <a:rPr lang="en-US" altLang="ko-KR" sz="1200" dirty="0"/>
              <a:t>197</a:t>
            </a:r>
            <a:r>
              <a:rPr lang="ko-KR" altLang="en-US" sz="1200" dirty="0"/>
              <a:t>조의</a:t>
            </a:r>
            <a:r>
              <a:rPr lang="en-US" altLang="ko-KR" sz="1200" dirty="0"/>
              <a:t>4</a:t>
            </a:r>
            <a:r>
              <a:rPr lang="ko-KR" altLang="en-US" sz="1200" dirty="0"/>
              <a:t>까지</a:t>
            </a:r>
            <a:r>
              <a:rPr lang="en-US" altLang="ko-KR" sz="1200" dirty="0"/>
              <a:t>, </a:t>
            </a:r>
            <a:r>
              <a:rPr lang="ko-KR" altLang="en-US" sz="1200" dirty="0"/>
              <a:t>제</a:t>
            </a:r>
            <a:r>
              <a:rPr lang="en-US" altLang="ko-KR" sz="1200" dirty="0"/>
              <a:t>221</a:t>
            </a:r>
            <a:r>
              <a:rPr lang="ko-KR" altLang="en-US" sz="1200" dirty="0"/>
              <a:t>조의</a:t>
            </a:r>
            <a:r>
              <a:rPr lang="en-US" altLang="ko-KR" sz="1200" dirty="0"/>
              <a:t>5, </a:t>
            </a:r>
            <a:r>
              <a:rPr lang="ko-KR" altLang="en-US" sz="1200" dirty="0"/>
              <a:t>제</a:t>
            </a:r>
            <a:r>
              <a:rPr lang="en-US" altLang="ko-KR" sz="1200" dirty="0"/>
              <a:t>245</a:t>
            </a:r>
            <a:r>
              <a:rPr lang="ko-KR" altLang="en-US" sz="1200" dirty="0"/>
              <a:t>조의</a:t>
            </a:r>
            <a:r>
              <a:rPr lang="en-US" altLang="ko-KR" sz="1200" dirty="0"/>
              <a:t>5</a:t>
            </a:r>
            <a:r>
              <a:rPr lang="ko-KR" altLang="en-US" sz="1200" dirty="0"/>
              <a:t>부터 제</a:t>
            </a:r>
            <a:endParaRPr lang="en-US" altLang="ko-KR" sz="1200" dirty="0"/>
          </a:p>
          <a:p>
            <a:pPr marL="0" indent="0">
              <a:buNone/>
            </a:pPr>
            <a:r>
              <a:rPr lang="en-US" altLang="ko-KR" sz="1200" dirty="0"/>
              <a:t>        245</a:t>
            </a:r>
            <a:r>
              <a:rPr lang="ko-KR" altLang="en-US" sz="1200" dirty="0"/>
              <a:t>조의</a:t>
            </a:r>
            <a:r>
              <a:rPr lang="en-US" altLang="ko-KR" sz="1200" dirty="0"/>
              <a:t>8</a:t>
            </a:r>
            <a:r>
              <a:rPr lang="ko-KR" altLang="en-US" sz="1200" dirty="0"/>
              <a:t>까지의 규정을 적용하지 아니한다</a:t>
            </a:r>
            <a:r>
              <a:rPr lang="en-US" altLang="ko-KR" sz="1200" dirty="0"/>
              <a:t>.(</a:t>
            </a:r>
            <a:r>
              <a:rPr lang="ko-KR" altLang="en-US" sz="1200" dirty="0"/>
              <a:t>형사소송법 제</a:t>
            </a:r>
            <a:r>
              <a:rPr lang="en-US" altLang="ko-KR" sz="1200" dirty="0"/>
              <a:t>245</a:t>
            </a:r>
            <a:r>
              <a:rPr lang="ko-KR" altLang="en-US" sz="1200" dirty="0"/>
              <a:t>조의</a:t>
            </a:r>
            <a:r>
              <a:rPr lang="en-US" altLang="ko-KR" sz="1200" dirty="0"/>
              <a:t>9,  </a:t>
            </a:r>
            <a:r>
              <a:rPr lang="ko-KR" altLang="en-US" sz="1200" dirty="0" err="1"/>
              <a:t>본조신설</a:t>
            </a:r>
            <a:r>
              <a:rPr lang="ko-KR" altLang="en-US" sz="1200" dirty="0"/>
              <a:t> </a:t>
            </a:r>
            <a:r>
              <a:rPr lang="en-US" altLang="ko-KR" sz="1200" dirty="0"/>
              <a:t>2020. 2. 4.)</a:t>
            </a:r>
          </a:p>
          <a:p>
            <a:pPr marL="0" indent="0">
              <a:buNone/>
            </a:pPr>
            <a:endParaRPr lang="en-US" altLang="ko-KR" sz="1200" dirty="0"/>
          </a:p>
          <a:p>
            <a:pPr marL="0" indent="0">
              <a:buNone/>
            </a:pPr>
            <a:endParaRPr lang="en-US" altLang="ko-KR" sz="1200" dirty="0"/>
          </a:p>
          <a:p>
            <a:pPr marL="0" indent="0" fontAlgn="base">
              <a:buNone/>
            </a:pPr>
            <a:endParaRPr lang="en-US" altLang="ko-KR" sz="1200" dirty="0"/>
          </a:p>
          <a:p>
            <a:pPr marL="0" indent="0">
              <a:buNone/>
            </a:pPr>
            <a:endParaRPr lang="en-US" altLang="ko-KR" sz="1200" dirty="0"/>
          </a:p>
          <a:p>
            <a:pPr marL="0" indent="0" fontAlgn="base">
              <a:buNone/>
            </a:pPr>
            <a:endParaRPr lang="en-US" altLang="ko-KR" sz="1200" dirty="0"/>
          </a:p>
          <a:p>
            <a:pPr marL="0" indent="0" fontAlgn="base">
              <a:buNone/>
            </a:pPr>
            <a:r>
              <a:rPr lang="en-US" altLang="ko-KR" sz="1200" dirty="0">
                <a:solidFill>
                  <a:srgbClr val="FF0000"/>
                </a:solidFill>
              </a:rPr>
              <a:t> </a:t>
            </a:r>
            <a:endParaRPr lang="en-US" altLang="ko-KR" sz="1200" dirty="0"/>
          </a:p>
        </p:txBody>
      </p:sp>
      <p:sp>
        <p:nvSpPr>
          <p:cNvPr id="5" name="제목 2"/>
          <p:cNvSpPr>
            <a:spLocks noGrp="1"/>
          </p:cNvSpPr>
          <p:nvPr>
            <p:ph type="title"/>
          </p:nvPr>
        </p:nvSpPr>
        <p:spPr>
          <a:xfrm>
            <a:off x="303475" y="285728"/>
            <a:ext cx="8554805" cy="939784"/>
          </a:xfrm>
        </p:spPr>
        <p:txBody>
          <a:bodyPr>
            <a:normAutofit/>
          </a:bodyPr>
          <a:lstStyle/>
          <a:p>
            <a:r>
              <a:rPr lang="en-US" altLang="ko-KR" sz="3200" dirty="0"/>
              <a:t>3. </a:t>
            </a:r>
            <a:r>
              <a:rPr lang="ko-KR" altLang="en-US" sz="3200" dirty="0"/>
              <a:t>수사기관</a:t>
            </a:r>
          </a:p>
        </p:txBody>
      </p:sp>
    </p:spTree>
    <p:extLst>
      <p:ext uri="{BB962C8B-B14F-4D97-AF65-F5344CB8AC3E}">
        <p14:creationId xmlns:p14="http://schemas.microsoft.com/office/powerpoint/2010/main" val="3267065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03475" y="1556792"/>
            <a:ext cx="8661013" cy="3816424"/>
          </a:xfrm>
        </p:spPr>
        <p:txBody>
          <a:bodyPr>
            <a:noAutofit/>
          </a:bodyPr>
          <a:lstStyle/>
          <a:p>
            <a:pPr marL="0" indent="0" fontAlgn="base">
              <a:buNone/>
            </a:pPr>
            <a:r>
              <a:rPr lang="en-US" altLang="ko-KR" sz="1200" dirty="0">
                <a:solidFill>
                  <a:srgbClr val="FF0000"/>
                </a:solidFill>
              </a:rPr>
              <a:t>13. </a:t>
            </a:r>
            <a:r>
              <a:rPr lang="ko-KR" altLang="en-US" sz="1200" dirty="0">
                <a:solidFill>
                  <a:srgbClr val="FF0000"/>
                </a:solidFill>
              </a:rPr>
              <a:t>특별사법경찰관리</a:t>
            </a:r>
            <a:endParaRPr lang="en-US" altLang="ko-KR" sz="1200" dirty="0">
              <a:solidFill>
                <a:srgbClr val="FF0000"/>
              </a:solidFill>
            </a:endParaRPr>
          </a:p>
          <a:p>
            <a:pPr marL="0" indent="0">
              <a:buNone/>
            </a:pPr>
            <a:endParaRPr lang="en-US" altLang="ko-KR" sz="1200" dirty="0"/>
          </a:p>
          <a:p>
            <a:pPr marL="0" indent="0">
              <a:buNone/>
            </a:pPr>
            <a:r>
              <a:rPr lang="en-US" altLang="ko-KR" sz="1200" dirty="0"/>
              <a:t>     </a:t>
            </a:r>
            <a:r>
              <a:rPr lang="ko-KR" altLang="en-US" sz="1200" dirty="0"/>
              <a:t>① 삼림</a:t>
            </a:r>
            <a:r>
              <a:rPr lang="en-US" altLang="ko-KR" sz="1200" dirty="0"/>
              <a:t>, </a:t>
            </a:r>
            <a:r>
              <a:rPr lang="ko-KR" altLang="en-US" sz="1200" dirty="0"/>
              <a:t>해사</a:t>
            </a:r>
            <a:r>
              <a:rPr lang="en-US" altLang="ko-KR" sz="1200" dirty="0"/>
              <a:t>, </a:t>
            </a:r>
            <a:r>
              <a:rPr lang="ko-KR" altLang="en-US" sz="1200" dirty="0"/>
              <a:t>전매</a:t>
            </a:r>
            <a:r>
              <a:rPr lang="en-US" altLang="ko-KR" sz="1200" dirty="0"/>
              <a:t>, </a:t>
            </a:r>
            <a:r>
              <a:rPr lang="ko-KR" altLang="en-US" sz="1200" dirty="0"/>
              <a:t>세무</a:t>
            </a:r>
            <a:r>
              <a:rPr lang="en-US" altLang="ko-KR" sz="1200" dirty="0"/>
              <a:t>, </a:t>
            </a:r>
            <a:r>
              <a:rPr lang="ko-KR" altLang="en-US" sz="1200" dirty="0" err="1"/>
              <a:t>군수사기관</a:t>
            </a:r>
            <a:r>
              <a:rPr lang="en-US" altLang="ko-KR" sz="1200" dirty="0"/>
              <a:t>, </a:t>
            </a:r>
            <a:r>
              <a:rPr lang="ko-KR" altLang="en-US" sz="1200" dirty="0"/>
              <a:t>그 밖에 특별한 사항에 관하여 사법경찰관리의 직무를 행할 특별사법경찰관리와 그 직</a:t>
            </a:r>
            <a:endParaRPr lang="en-US" altLang="ko-KR" sz="1200" dirty="0"/>
          </a:p>
          <a:p>
            <a:pPr marL="0" indent="0">
              <a:buNone/>
            </a:pPr>
            <a:r>
              <a:rPr lang="en-US" altLang="ko-KR" sz="1200" dirty="0"/>
              <a:t>          </a:t>
            </a:r>
            <a:r>
              <a:rPr lang="ko-KR" altLang="en-US" sz="1200" dirty="0"/>
              <a:t>무의 범위는 법률로 정한다</a:t>
            </a:r>
            <a:r>
              <a:rPr lang="en-US" altLang="ko-KR" sz="1200" dirty="0"/>
              <a:t>.</a:t>
            </a:r>
          </a:p>
          <a:p>
            <a:pPr marL="0" indent="0">
              <a:buNone/>
            </a:pPr>
            <a:r>
              <a:rPr lang="en-US" altLang="ko-KR" sz="1200" dirty="0"/>
              <a:t>     </a:t>
            </a:r>
            <a:r>
              <a:rPr lang="en-US" altLang="ko-KR" sz="1200" dirty="0">
                <a:solidFill>
                  <a:srgbClr val="FF0000"/>
                </a:solidFill>
              </a:rPr>
              <a:t>② </a:t>
            </a:r>
            <a:r>
              <a:rPr lang="ko-KR" altLang="en-US" sz="1200" dirty="0">
                <a:solidFill>
                  <a:srgbClr val="FF0000"/>
                </a:solidFill>
              </a:rPr>
              <a:t>특별사법경찰관은 모든 수사에 관하여 검사의 지휘를 받는다</a:t>
            </a:r>
            <a:r>
              <a:rPr lang="en-US" altLang="ko-KR" sz="1200" dirty="0">
                <a:solidFill>
                  <a:srgbClr val="FF0000"/>
                </a:solidFill>
              </a:rPr>
              <a:t>.</a:t>
            </a:r>
          </a:p>
          <a:p>
            <a:pPr marL="0" indent="0">
              <a:buNone/>
            </a:pPr>
            <a:r>
              <a:rPr lang="en-US" altLang="ko-KR" sz="1200" dirty="0"/>
              <a:t>     ③ </a:t>
            </a:r>
            <a:r>
              <a:rPr lang="ko-KR" altLang="en-US" sz="1200" dirty="0"/>
              <a:t>특별사법경찰관은 범죄의 혐의가 있다고 인식하는 때에는 범인</a:t>
            </a:r>
            <a:r>
              <a:rPr lang="en-US" altLang="ko-KR" sz="1200" dirty="0"/>
              <a:t>, </a:t>
            </a:r>
            <a:r>
              <a:rPr lang="ko-KR" altLang="en-US" sz="1200" dirty="0"/>
              <a:t>범죄사실과 증거에 관하여 수사를 개시</a:t>
            </a:r>
            <a:r>
              <a:rPr lang="en-US" altLang="ko-KR" sz="1200" dirty="0"/>
              <a:t>·</a:t>
            </a:r>
            <a:r>
              <a:rPr lang="ko-KR" altLang="en-US" sz="1200" dirty="0"/>
              <a:t>진행하여야 한다</a:t>
            </a:r>
            <a:r>
              <a:rPr lang="en-US" altLang="ko-KR" sz="1200" dirty="0"/>
              <a:t>.</a:t>
            </a:r>
          </a:p>
          <a:p>
            <a:pPr marL="0" indent="0">
              <a:buNone/>
            </a:pPr>
            <a:r>
              <a:rPr lang="en-US" altLang="ko-KR" sz="1200" dirty="0"/>
              <a:t>     ④ </a:t>
            </a:r>
            <a:r>
              <a:rPr lang="ko-KR" altLang="en-US" sz="1200" dirty="0"/>
              <a:t>특별사법경찰관리는 검사의 지휘가 있는 때에는 이에 따라야 한다</a:t>
            </a:r>
            <a:r>
              <a:rPr lang="en-US" altLang="ko-KR" sz="1200" dirty="0"/>
              <a:t>. </a:t>
            </a:r>
            <a:r>
              <a:rPr lang="ko-KR" altLang="en-US" sz="1200" dirty="0"/>
              <a:t>검사의 지휘에 관한 구체적 사항은 </a:t>
            </a:r>
            <a:r>
              <a:rPr lang="ko-KR" altLang="en-US" sz="1200" dirty="0" err="1"/>
              <a:t>법무부령으로</a:t>
            </a:r>
            <a:r>
              <a:rPr lang="ko-KR" altLang="en-US" sz="1200" dirty="0"/>
              <a:t> 정한</a:t>
            </a:r>
            <a:endParaRPr lang="en-US" altLang="ko-KR" sz="1200" dirty="0"/>
          </a:p>
          <a:p>
            <a:pPr marL="0" indent="0">
              <a:buNone/>
            </a:pPr>
            <a:r>
              <a:rPr lang="en-US" altLang="ko-KR" sz="1200" dirty="0"/>
              <a:t>          </a:t>
            </a:r>
            <a:r>
              <a:rPr lang="ko-KR" altLang="en-US" sz="1200" dirty="0"/>
              <a:t>다</a:t>
            </a:r>
            <a:r>
              <a:rPr lang="en-US" altLang="ko-KR" sz="1200" dirty="0"/>
              <a:t>.</a:t>
            </a:r>
          </a:p>
          <a:p>
            <a:pPr marL="0" indent="0">
              <a:buNone/>
            </a:pPr>
            <a:r>
              <a:rPr lang="en-US" altLang="ko-KR" sz="1200" dirty="0"/>
              <a:t>     ⑤ </a:t>
            </a:r>
            <a:r>
              <a:rPr lang="ko-KR" altLang="en-US" sz="1200" dirty="0"/>
              <a:t>특별사법경찰관은 범죄를 수사한 때에는 지체 없이 검사에게 사건을 송치하고</a:t>
            </a:r>
            <a:r>
              <a:rPr lang="en-US" altLang="ko-KR" sz="1200" dirty="0"/>
              <a:t>, </a:t>
            </a:r>
            <a:r>
              <a:rPr lang="ko-KR" altLang="en-US" sz="1200" dirty="0"/>
              <a:t>관계 서류와 증거물을 송부하여야 한다</a:t>
            </a:r>
            <a:r>
              <a:rPr lang="en-US" altLang="ko-KR" sz="1200" dirty="0"/>
              <a:t>.</a:t>
            </a:r>
          </a:p>
          <a:p>
            <a:pPr marL="0" indent="0">
              <a:buNone/>
            </a:pPr>
            <a:r>
              <a:rPr lang="en-US" altLang="ko-KR" sz="1200" dirty="0"/>
              <a:t>     ⑥ </a:t>
            </a:r>
            <a:r>
              <a:rPr lang="ko-KR" altLang="en-US" sz="1200" dirty="0"/>
              <a:t>특별사법경찰관리에 대하여는 제</a:t>
            </a:r>
            <a:r>
              <a:rPr lang="en-US" altLang="ko-KR" sz="1200" dirty="0"/>
              <a:t>197</a:t>
            </a:r>
            <a:r>
              <a:rPr lang="ko-KR" altLang="en-US" sz="1200" dirty="0"/>
              <a:t>조의</a:t>
            </a:r>
            <a:r>
              <a:rPr lang="en-US" altLang="ko-KR" sz="1200" dirty="0"/>
              <a:t>2</a:t>
            </a:r>
            <a:r>
              <a:rPr lang="ko-KR" altLang="en-US" sz="1200" dirty="0"/>
              <a:t>부터 제</a:t>
            </a:r>
            <a:r>
              <a:rPr lang="en-US" altLang="ko-KR" sz="1200" dirty="0"/>
              <a:t>197</a:t>
            </a:r>
            <a:r>
              <a:rPr lang="ko-KR" altLang="en-US" sz="1200" dirty="0"/>
              <a:t>조의</a:t>
            </a:r>
            <a:r>
              <a:rPr lang="en-US" altLang="ko-KR" sz="1200" dirty="0"/>
              <a:t>4</a:t>
            </a:r>
            <a:r>
              <a:rPr lang="ko-KR" altLang="en-US" sz="1200" dirty="0"/>
              <a:t>까지</a:t>
            </a:r>
            <a:r>
              <a:rPr lang="en-US" altLang="ko-KR" sz="1200" dirty="0"/>
              <a:t>, </a:t>
            </a:r>
            <a:r>
              <a:rPr lang="ko-KR" altLang="en-US" sz="1200" dirty="0"/>
              <a:t>제</a:t>
            </a:r>
            <a:r>
              <a:rPr lang="en-US" altLang="ko-KR" sz="1200" dirty="0"/>
              <a:t>221</a:t>
            </a:r>
            <a:r>
              <a:rPr lang="ko-KR" altLang="en-US" sz="1200" dirty="0"/>
              <a:t>조의</a:t>
            </a:r>
            <a:r>
              <a:rPr lang="en-US" altLang="ko-KR" sz="1200" dirty="0"/>
              <a:t>5, </a:t>
            </a:r>
            <a:r>
              <a:rPr lang="ko-KR" altLang="en-US" sz="1200" dirty="0"/>
              <a:t>제</a:t>
            </a:r>
            <a:r>
              <a:rPr lang="en-US" altLang="ko-KR" sz="1200" dirty="0"/>
              <a:t>245</a:t>
            </a:r>
            <a:r>
              <a:rPr lang="ko-KR" altLang="en-US" sz="1200" dirty="0"/>
              <a:t>조의</a:t>
            </a:r>
            <a:r>
              <a:rPr lang="en-US" altLang="ko-KR" sz="1200" dirty="0"/>
              <a:t>5</a:t>
            </a:r>
            <a:r>
              <a:rPr lang="ko-KR" altLang="en-US" sz="1200" dirty="0"/>
              <a:t>부터 제</a:t>
            </a:r>
            <a:r>
              <a:rPr lang="en-US" altLang="ko-KR" sz="1200" dirty="0"/>
              <a:t>245</a:t>
            </a:r>
            <a:r>
              <a:rPr lang="ko-KR" altLang="en-US" sz="1200" dirty="0"/>
              <a:t>조의</a:t>
            </a:r>
            <a:r>
              <a:rPr lang="en-US" altLang="ko-KR" sz="1200" dirty="0"/>
              <a:t>8</a:t>
            </a:r>
            <a:r>
              <a:rPr lang="ko-KR" altLang="en-US" sz="1200" dirty="0"/>
              <a:t>까지의 규정을 </a:t>
            </a:r>
            <a:endParaRPr lang="en-US" altLang="ko-KR" sz="1200" dirty="0"/>
          </a:p>
          <a:p>
            <a:pPr marL="0" indent="0">
              <a:buNone/>
            </a:pPr>
            <a:r>
              <a:rPr lang="en-US" altLang="ko-KR" sz="1200" dirty="0"/>
              <a:t>          </a:t>
            </a:r>
            <a:r>
              <a:rPr lang="ko-KR" altLang="en-US" sz="1200" dirty="0"/>
              <a:t>적용하지 아니한다</a:t>
            </a:r>
            <a:r>
              <a:rPr lang="en-US" altLang="ko-KR" sz="1200" dirty="0"/>
              <a:t>.(</a:t>
            </a:r>
            <a:r>
              <a:rPr lang="ko-KR" altLang="en-US" sz="1200" dirty="0"/>
              <a:t>형사소송법 제</a:t>
            </a:r>
            <a:r>
              <a:rPr lang="en-US" altLang="ko-KR" sz="1200" dirty="0"/>
              <a:t>245</a:t>
            </a:r>
            <a:r>
              <a:rPr lang="ko-KR" altLang="en-US" sz="1200" dirty="0"/>
              <a:t>조의</a:t>
            </a:r>
            <a:r>
              <a:rPr lang="en-US" altLang="ko-KR" sz="1200" dirty="0"/>
              <a:t>10,  </a:t>
            </a:r>
            <a:r>
              <a:rPr lang="ko-KR" altLang="en-US" sz="1200" dirty="0" err="1"/>
              <a:t>본조신설</a:t>
            </a:r>
            <a:r>
              <a:rPr lang="ko-KR" altLang="en-US" sz="1200" dirty="0"/>
              <a:t> </a:t>
            </a:r>
            <a:r>
              <a:rPr lang="en-US" altLang="ko-KR" sz="1200" dirty="0"/>
              <a:t>2020. 2. 4.)</a:t>
            </a:r>
          </a:p>
          <a:p>
            <a:pPr marL="0" indent="0">
              <a:buNone/>
            </a:pPr>
            <a:endParaRPr lang="en-US" altLang="ko-KR" sz="1200" dirty="0"/>
          </a:p>
          <a:p>
            <a:pPr marL="0" indent="0">
              <a:buNone/>
            </a:pPr>
            <a:endParaRPr lang="en-US" altLang="ko-KR" sz="1200" dirty="0"/>
          </a:p>
          <a:p>
            <a:pPr marL="0" indent="0">
              <a:buNone/>
            </a:pPr>
            <a:endParaRPr lang="en-US" altLang="ko-KR" sz="1200" dirty="0"/>
          </a:p>
          <a:p>
            <a:pPr marL="0" indent="0" fontAlgn="base">
              <a:buNone/>
            </a:pPr>
            <a:endParaRPr lang="en-US" altLang="ko-KR" sz="1200" dirty="0"/>
          </a:p>
          <a:p>
            <a:pPr marL="0" indent="0">
              <a:buNone/>
            </a:pPr>
            <a:endParaRPr lang="en-US" altLang="ko-KR" sz="1200" dirty="0"/>
          </a:p>
          <a:p>
            <a:pPr marL="0" indent="0" fontAlgn="base">
              <a:buNone/>
            </a:pPr>
            <a:endParaRPr lang="en-US" altLang="ko-KR" sz="1200" dirty="0"/>
          </a:p>
          <a:p>
            <a:pPr marL="0" indent="0" fontAlgn="base">
              <a:buNone/>
            </a:pPr>
            <a:r>
              <a:rPr lang="en-US" altLang="ko-KR" sz="1200" dirty="0">
                <a:solidFill>
                  <a:srgbClr val="FF0000"/>
                </a:solidFill>
              </a:rPr>
              <a:t> </a:t>
            </a:r>
            <a:endParaRPr lang="en-US" altLang="ko-KR" sz="1200" dirty="0"/>
          </a:p>
        </p:txBody>
      </p:sp>
      <p:sp>
        <p:nvSpPr>
          <p:cNvPr id="5" name="제목 2"/>
          <p:cNvSpPr>
            <a:spLocks noGrp="1"/>
          </p:cNvSpPr>
          <p:nvPr>
            <p:ph type="title"/>
          </p:nvPr>
        </p:nvSpPr>
        <p:spPr>
          <a:xfrm>
            <a:off x="303475" y="285728"/>
            <a:ext cx="8554805" cy="939784"/>
          </a:xfrm>
        </p:spPr>
        <p:txBody>
          <a:bodyPr>
            <a:normAutofit/>
          </a:bodyPr>
          <a:lstStyle/>
          <a:p>
            <a:r>
              <a:rPr lang="en-US" altLang="ko-KR" sz="3200" dirty="0"/>
              <a:t>3. </a:t>
            </a:r>
            <a:r>
              <a:rPr lang="ko-KR" altLang="en-US" sz="3200" dirty="0"/>
              <a:t>수사기관</a:t>
            </a:r>
          </a:p>
        </p:txBody>
      </p:sp>
    </p:spTree>
    <p:extLst>
      <p:ext uri="{BB962C8B-B14F-4D97-AF65-F5344CB8AC3E}">
        <p14:creationId xmlns:p14="http://schemas.microsoft.com/office/powerpoint/2010/main" val="159351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fontScale="92500" lnSpcReduction="10000"/>
          </a:bodyPr>
          <a:lstStyle/>
          <a:p>
            <a:pPr>
              <a:lnSpc>
                <a:spcPct val="150000"/>
              </a:lnSpc>
            </a:pPr>
            <a:r>
              <a:rPr lang="ko-KR" altLang="en-US" sz="1800" dirty="0">
                <a:solidFill>
                  <a:srgbClr val="FF0000"/>
                </a:solidFill>
              </a:rPr>
              <a:t>수사기관이 수사를 개시하는 단서에는 제한이 없음</a:t>
            </a:r>
            <a:r>
              <a:rPr lang="en-US" altLang="ko-KR" sz="1800" dirty="0"/>
              <a:t>. </a:t>
            </a:r>
          </a:p>
          <a:p>
            <a:pPr>
              <a:lnSpc>
                <a:spcPct val="150000"/>
              </a:lnSpc>
            </a:pPr>
            <a:endParaRPr lang="en-US" altLang="ko-KR" sz="1800" dirty="0"/>
          </a:p>
          <a:p>
            <a:pPr>
              <a:lnSpc>
                <a:spcPct val="150000"/>
              </a:lnSpc>
            </a:pPr>
            <a:r>
              <a:rPr lang="ko-KR" altLang="en-US" sz="1800" dirty="0">
                <a:solidFill>
                  <a:srgbClr val="FF0000"/>
                </a:solidFill>
              </a:rPr>
              <a:t>고소 </a:t>
            </a:r>
            <a:r>
              <a:rPr lang="en-US" altLang="ko-KR" sz="1800" dirty="0">
                <a:solidFill>
                  <a:srgbClr val="FF0000"/>
                </a:solidFill>
              </a:rPr>
              <a:t>· </a:t>
            </a:r>
            <a:r>
              <a:rPr lang="ko-KR" altLang="en-US" sz="1800" dirty="0">
                <a:solidFill>
                  <a:srgbClr val="FF0000"/>
                </a:solidFill>
              </a:rPr>
              <a:t>고발</a:t>
            </a:r>
            <a:r>
              <a:rPr lang="ko-KR" altLang="en-US" sz="1800" dirty="0"/>
              <a:t>처럼 범죄신고를 받거나 풍문이나 신문기사를 보고 시작하거나 우연히 목격하고 </a:t>
            </a:r>
            <a:r>
              <a:rPr lang="ko-KR" altLang="en-US" sz="1800" dirty="0">
                <a:solidFill>
                  <a:srgbClr val="FF0000"/>
                </a:solidFill>
              </a:rPr>
              <a:t>인지</a:t>
            </a:r>
            <a:r>
              <a:rPr lang="ko-KR" altLang="en-US" sz="1800" dirty="0"/>
              <a:t>를 할 수도 있음</a:t>
            </a:r>
            <a:r>
              <a:rPr lang="en-US" altLang="ko-KR" sz="1800" dirty="0"/>
              <a:t>.</a:t>
            </a:r>
          </a:p>
          <a:p>
            <a:pPr>
              <a:lnSpc>
                <a:spcPct val="150000"/>
              </a:lnSpc>
            </a:pPr>
            <a:endParaRPr lang="en-US" altLang="ko-KR" sz="1800" dirty="0"/>
          </a:p>
          <a:p>
            <a:pPr>
              <a:lnSpc>
                <a:spcPct val="150000"/>
              </a:lnSpc>
            </a:pPr>
            <a:r>
              <a:rPr lang="ko-KR" altLang="en-US" sz="1800" dirty="0"/>
              <a:t>수사기관은 범죄의 혐의가 있다고 사료되는 때는 범인</a:t>
            </a:r>
            <a:r>
              <a:rPr lang="en-US" altLang="ko-KR" sz="1800" dirty="0"/>
              <a:t>, </a:t>
            </a:r>
            <a:r>
              <a:rPr lang="ko-KR" altLang="en-US" sz="1800" dirty="0"/>
              <a:t>범죄사실과 증거를 수사하여야 함</a:t>
            </a:r>
            <a:r>
              <a:rPr lang="en-US" altLang="ko-KR" sz="1800" dirty="0"/>
              <a:t>. </a:t>
            </a:r>
          </a:p>
          <a:p>
            <a:pPr>
              <a:lnSpc>
                <a:spcPct val="150000"/>
              </a:lnSpc>
            </a:pPr>
            <a:endParaRPr lang="en-US" altLang="ko-KR" sz="1800" dirty="0"/>
          </a:p>
          <a:p>
            <a:pPr>
              <a:lnSpc>
                <a:spcPct val="150000"/>
              </a:lnSpc>
            </a:pPr>
            <a:r>
              <a:rPr lang="ko-KR" altLang="en-US" sz="1800" dirty="0"/>
              <a:t>그러나 범죄의 혐의가 없거나 범죄가 되더라도 처벌할 수 없음이 명백한 때에는 수사를 할 수 없음</a:t>
            </a:r>
            <a:r>
              <a:rPr lang="en-US" altLang="ko-KR" sz="1800" dirty="0"/>
              <a:t>. </a:t>
            </a:r>
            <a:br>
              <a:rPr lang="en-US" altLang="ko-KR" sz="1800" dirty="0"/>
            </a:br>
            <a:endParaRPr lang="ko-KR" altLang="en-US" sz="1800" dirty="0"/>
          </a:p>
        </p:txBody>
      </p:sp>
      <p:sp>
        <p:nvSpPr>
          <p:cNvPr id="3" name="제목 2"/>
          <p:cNvSpPr>
            <a:spLocks noGrp="1"/>
          </p:cNvSpPr>
          <p:nvPr>
            <p:ph type="title"/>
          </p:nvPr>
        </p:nvSpPr>
        <p:spPr/>
        <p:txBody>
          <a:bodyPr/>
          <a:lstStyle/>
          <a:p>
            <a:r>
              <a:rPr lang="en-US" altLang="ko-KR" dirty="0"/>
              <a:t>4. </a:t>
            </a:r>
            <a:r>
              <a:rPr lang="ko-KR" altLang="en-US" dirty="0"/>
              <a:t>수사의 단서</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fontScale="92500" lnSpcReduction="10000"/>
          </a:bodyPr>
          <a:lstStyle/>
          <a:p>
            <a:pPr algn="just">
              <a:lnSpc>
                <a:spcPct val="150000"/>
              </a:lnSpc>
            </a:pPr>
            <a:r>
              <a:rPr lang="ko-KR" altLang="en-US" sz="1800" dirty="0">
                <a:solidFill>
                  <a:srgbClr val="FF0000"/>
                </a:solidFill>
              </a:rPr>
              <a:t>고소의 의의</a:t>
            </a:r>
            <a:endParaRPr lang="en-US" altLang="ko-KR" sz="1800" dirty="0">
              <a:solidFill>
                <a:srgbClr val="FF0000"/>
              </a:solidFill>
            </a:endParaRPr>
          </a:p>
          <a:p>
            <a:pPr algn="just">
              <a:lnSpc>
                <a:spcPct val="150000"/>
              </a:lnSpc>
              <a:buNone/>
            </a:pPr>
            <a:r>
              <a:rPr lang="en-US" altLang="ko-KR" sz="1800" dirty="0"/>
              <a:t> - </a:t>
            </a:r>
            <a:r>
              <a:rPr lang="ko-KR" altLang="en-US" sz="1800" dirty="0"/>
              <a:t>범죄의 피해자 등 </a:t>
            </a:r>
            <a:r>
              <a:rPr lang="ko-KR" altLang="en-US" sz="1800" dirty="0" err="1"/>
              <a:t>고소권을</a:t>
            </a:r>
            <a:r>
              <a:rPr lang="ko-KR" altLang="en-US" sz="1800" dirty="0"/>
              <a:t> 가진 사람이 수사기관에 대하여 범죄사실을 신고하여 범인을 처벌해 달라고 요구하는 것</a:t>
            </a:r>
            <a:r>
              <a:rPr lang="en-US" altLang="ko-KR" sz="1800" dirty="0"/>
              <a:t>. </a:t>
            </a:r>
          </a:p>
          <a:p>
            <a:pPr algn="just">
              <a:lnSpc>
                <a:spcPct val="150000"/>
              </a:lnSpc>
              <a:buNone/>
            </a:pPr>
            <a:r>
              <a:rPr lang="en-US" altLang="ko-KR" sz="1800" dirty="0"/>
              <a:t> - </a:t>
            </a:r>
            <a:r>
              <a:rPr lang="ko-KR" altLang="en-US" sz="1800" dirty="0"/>
              <a:t>단순히 피해신고를 하는 것과는 다름</a:t>
            </a:r>
            <a:r>
              <a:rPr lang="en-US" altLang="ko-KR" sz="1800" dirty="0"/>
              <a:t>.</a:t>
            </a:r>
          </a:p>
          <a:p>
            <a:pPr algn="just">
              <a:lnSpc>
                <a:spcPct val="150000"/>
              </a:lnSpc>
              <a:buNone/>
            </a:pPr>
            <a:endParaRPr lang="en-US" altLang="ko-KR" sz="1800" dirty="0"/>
          </a:p>
          <a:p>
            <a:pPr algn="just">
              <a:lnSpc>
                <a:spcPct val="150000"/>
              </a:lnSpc>
            </a:pPr>
            <a:r>
              <a:rPr lang="ko-KR" altLang="en-US" sz="1800" dirty="0" err="1">
                <a:solidFill>
                  <a:srgbClr val="FF0000"/>
                </a:solidFill>
              </a:rPr>
              <a:t>고소권을</a:t>
            </a:r>
            <a:r>
              <a:rPr lang="ko-KR" altLang="en-US" sz="1800" dirty="0">
                <a:solidFill>
                  <a:srgbClr val="FF0000"/>
                </a:solidFill>
              </a:rPr>
              <a:t> 가진 사람</a:t>
            </a:r>
            <a:endParaRPr lang="en-US" altLang="ko-KR" sz="1800" dirty="0">
              <a:solidFill>
                <a:srgbClr val="FF0000"/>
              </a:solidFill>
            </a:endParaRPr>
          </a:p>
          <a:p>
            <a:pPr algn="just">
              <a:lnSpc>
                <a:spcPct val="150000"/>
              </a:lnSpc>
              <a:buNone/>
            </a:pPr>
            <a:r>
              <a:rPr lang="en-US" altLang="ko-KR" sz="1800" dirty="0"/>
              <a:t> - </a:t>
            </a:r>
            <a:r>
              <a:rPr lang="ko-KR" altLang="en-US" sz="1800" dirty="0">
                <a:solidFill>
                  <a:srgbClr val="FF0000"/>
                </a:solidFill>
              </a:rPr>
              <a:t>모든 범죄의 피해자와 피해자가 무능력자인 경우의 법정대리인 그리고 피해자가 사망한 경우의 배우자</a:t>
            </a:r>
            <a:r>
              <a:rPr lang="en-US" altLang="ko-KR" sz="1800" dirty="0">
                <a:solidFill>
                  <a:srgbClr val="FF0000"/>
                </a:solidFill>
              </a:rPr>
              <a:t>,  </a:t>
            </a:r>
            <a:r>
              <a:rPr lang="ko-KR" altLang="en-US" sz="1800" dirty="0">
                <a:solidFill>
                  <a:srgbClr val="FF0000"/>
                </a:solidFill>
              </a:rPr>
              <a:t>직계친족</a:t>
            </a:r>
            <a:r>
              <a:rPr lang="en-US" altLang="ko-KR" sz="1800" dirty="0">
                <a:solidFill>
                  <a:srgbClr val="FF0000"/>
                </a:solidFill>
              </a:rPr>
              <a:t>, </a:t>
            </a:r>
            <a:r>
              <a:rPr lang="ko-KR" altLang="en-US" sz="1800" dirty="0">
                <a:solidFill>
                  <a:srgbClr val="FF0000"/>
                </a:solidFill>
              </a:rPr>
              <a:t>형제자매</a:t>
            </a:r>
            <a:r>
              <a:rPr lang="en-US" altLang="ko-KR" sz="1800" dirty="0">
                <a:solidFill>
                  <a:srgbClr val="FF0000"/>
                </a:solidFill>
              </a:rPr>
              <a:t>. </a:t>
            </a:r>
          </a:p>
          <a:p>
            <a:pPr algn="just">
              <a:lnSpc>
                <a:spcPct val="150000"/>
              </a:lnSpc>
              <a:buNone/>
            </a:pPr>
            <a:r>
              <a:rPr lang="en-US" altLang="ko-KR" sz="1800" dirty="0"/>
              <a:t> - </a:t>
            </a:r>
            <a:r>
              <a:rPr lang="ko-KR" altLang="en-US" sz="1800" dirty="0"/>
              <a:t>다만 자기나 배우자의 직계존속 즉 부모나 시부모</a:t>
            </a:r>
            <a:r>
              <a:rPr lang="en-US" altLang="ko-KR" sz="1800" dirty="0"/>
              <a:t>, </a:t>
            </a:r>
            <a:r>
              <a:rPr lang="ko-KR" altLang="en-US" sz="1800" dirty="0"/>
              <a:t>장인</a:t>
            </a:r>
            <a:r>
              <a:rPr lang="en-US" altLang="ko-KR" sz="1800" dirty="0"/>
              <a:t>, </a:t>
            </a:r>
            <a:r>
              <a:rPr lang="ko-KR" altLang="en-US" sz="1800" dirty="0"/>
              <a:t>장모 등은 원칙적으로 고소할 수 없으나 </a:t>
            </a:r>
            <a:r>
              <a:rPr lang="ko-KR" altLang="en-US" sz="1800" dirty="0">
                <a:solidFill>
                  <a:srgbClr val="FF0000"/>
                </a:solidFill>
              </a:rPr>
              <a:t>예외적으로</a:t>
            </a:r>
            <a:r>
              <a:rPr lang="en-US" altLang="ko-KR" sz="1800" dirty="0">
                <a:solidFill>
                  <a:srgbClr val="FF0000"/>
                </a:solidFill>
              </a:rPr>
              <a:t> </a:t>
            </a:r>
            <a:r>
              <a:rPr lang="ko-KR" altLang="en-US" sz="1800" dirty="0">
                <a:solidFill>
                  <a:srgbClr val="FF0000"/>
                </a:solidFill>
              </a:rPr>
              <a:t>직계존속으로부터 성폭력을 당했을 경우에는 직계존속이라도 고소할 수 있음</a:t>
            </a:r>
            <a:r>
              <a:rPr lang="en-US" altLang="ko-KR" sz="1800" dirty="0">
                <a:solidFill>
                  <a:srgbClr val="FF0000"/>
                </a:solidFill>
              </a:rPr>
              <a:t>. </a:t>
            </a:r>
          </a:p>
          <a:p>
            <a:pPr algn="just">
              <a:lnSpc>
                <a:spcPct val="150000"/>
              </a:lnSpc>
              <a:buNone/>
            </a:pPr>
            <a:endParaRPr lang="ko-KR" altLang="en-US" sz="1800" dirty="0"/>
          </a:p>
        </p:txBody>
      </p:sp>
      <p:sp>
        <p:nvSpPr>
          <p:cNvPr id="3" name="제목 2"/>
          <p:cNvSpPr>
            <a:spLocks noGrp="1"/>
          </p:cNvSpPr>
          <p:nvPr>
            <p:ph type="title"/>
          </p:nvPr>
        </p:nvSpPr>
        <p:spPr/>
        <p:txBody>
          <a:bodyPr/>
          <a:lstStyle/>
          <a:p>
            <a:r>
              <a:rPr lang="en-US" altLang="ko-KR" dirty="0"/>
              <a:t>4-1) </a:t>
            </a:r>
            <a:r>
              <a:rPr lang="ko-KR" altLang="en-US" dirty="0"/>
              <a:t>고소와 고발</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23528" y="1340768"/>
            <a:ext cx="8472518" cy="4525963"/>
          </a:xfrm>
        </p:spPr>
        <p:txBody>
          <a:bodyPr>
            <a:noAutofit/>
          </a:bodyPr>
          <a:lstStyle/>
          <a:p>
            <a:pPr>
              <a:lnSpc>
                <a:spcPct val="150000"/>
              </a:lnSpc>
            </a:pPr>
            <a:r>
              <a:rPr lang="ko-KR" altLang="en-US" sz="1600" dirty="0">
                <a:solidFill>
                  <a:srgbClr val="FF0000"/>
                </a:solidFill>
              </a:rPr>
              <a:t>고소의 방식</a:t>
            </a:r>
            <a:endParaRPr lang="en-US" altLang="ko-KR" sz="1600" dirty="0">
              <a:solidFill>
                <a:srgbClr val="FF0000"/>
              </a:solidFill>
            </a:endParaRPr>
          </a:p>
          <a:p>
            <a:pPr>
              <a:lnSpc>
                <a:spcPct val="150000"/>
              </a:lnSpc>
              <a:buNone/>
            </a:pPr>
            <a:r>
              <a:rPr lang="en-US" altLang="ko-KR" sz="1600" dirty="0"/>
              <a:t>  - </a:t>
            </a:r>
            <a:r>
              <a:rPr lang="ko-KR" altLang="en-US" sz="1600" dirty="0">
                <a:solidFill>
                  <a:srgbClr val="FF0000"/>
                </a:solidFill>
              </a:rPr>
              <a:t>직접 수사기관에 출석하여 구두로 고소할 수도 있고 고소장을 작성하여 제출할 수도 있음</a:t>
            </a:r>
            <a:r>
              <a:rPr lang="en-US" altLang="ko-KR" sz="1600" dirty="0"/>
              <a:t>. </a:t>
            </a:r>
          </a:p>
          <a:p>
            <a:pPr>
              <a:lnSpc>
                <a:spcPct val="150000"/>
              </a:lnSpc>
              <a:buNone/>
            </a:pPr>
            <a:r>
              <a:rPr lang="en-US" altLang="ko-KR" sz="1600" dirty="0"/>
              <a:t>  - </a:t>
            </a:r>
            <a:r>
              <a:rPr lang="ko-KR" altLang="en-US" sz="1600" dirty="0">
                <a:solidFill>
                  <a:srgbClr val="FF0000"/>
                </a:solidFill>
              </a:rPr>
              <a:t>고소장은 일정한 양식이 없고 </a:t>
            </a:r>
            <a:r>
              <a:rPr lang="ko-KR" altLang="en-US" sz="1600" dirty="0"/>
              <a:t>고소인과 피고소인의 인적 사항</a:t>
            </a:r>
            <a:r>
              <a:rPr lang="en-US" altLang="ko-KR" sz="1600" dirty="0"/>
              <a:t>, </a:t>
            </a:r>
            <a:r>
              <a:rPr lang="ko-KR" altLang="en-US" sz="1600" dirty="0"/>
              <a:t>그리고 피해를 입은 내용</a:t>
            </a:r>
            <a:r>
              <a:rPr lang="en-US" altLang="ko-KR" sz="1600" dirty="0"/>
              <a:t>, </a:t>
            </a:r>
            <a:r>
              <a:rPr lang="ko-KR" altLang="en-US" sz="1600" dirty="0"/>
              <a:t>처벌을 원한다는 뜻만 들어 있으면 반드시 무슨 죄에 해당하는지 밝힐 필요는 없음</a:t>
            </a:r>
            <a:r>
              <a:rPr lang="en-US" altLang="ko-KR" sz="1600" dirty="0"/>
              <a:t>. </a:t>
            </a:r>
          </a:p>
          <a:p>
            <a:pPr>
              <a:lnSpc>
                <a:spcPct val="150000"/>
              </a:lnSpc>
              <a:buNone/>
            </a:pPr>
            <a:r>
              <a:rPr lang="en-US" altLang="ko-KR" sz="1600" dirty="0"/>
              <a:t>  - </a:t>
            </a:r>
            <a:r>
              <a:rPr lang="ko-KR" altLang="en-US" sz="1600" dirty="0"/>
              <a:t>다만 피해사실 등의 내용이 무엇인지 알 수 있을 정도로 가능한 명확하고 특정되어야 함</a:t>
            </a:r>
            <a:r>
              <a:rPr lang="en-US" altLang="ko-KR" sz="1600" dirty="0"/>
              <a:t>.</a:t>
            </a:r>
          </a:p>
          <a:p>
            <a:pPr>
              <a:lnSpc>
                <a:spcPct val="150000"/>
              </a:lnSpc>
              <a:buNone/>
            </a:pPr>
            <a:r>
              <a:rPr lang="en-US" altLang="ko-KR" sz="1600" dirty="0"/>
              <a:t>  - </a:t>
            </a:r>
            <a:r>
              <a:rPr lang="ko-KR" altLang="en-US" sz="1600" dirty="0"/>
              <a:t>가명이나 허무인 또는 다른 사람의 명의를 도용하여 고소해서는 안됨</a:t>
            </a:r>
            <a:r>
              <a:rPr lang="en-US" altLang="ko-KR" sz="1600" dirty="0"/>
              <a:t>. </a:t>
            </a:r>
          </a:p>
          <a:p>
            <a:pPr>
              <a:lnSpc>
                <a:spcPct val="150000"/>
              </a:lnSpc>
              <a:buNone/>
            </a:pPr>
            <a:r>
              <a:rPr lang="en-US" altLang="ko-KR" sz="1600" u="sng" dirty="0">
                <a:solidFill>
                  <a:srgbClr val="FF0000"/>
                </a:solidFill>
              </a:rPr>
              <a:t> - </a:t>
            </a:r>
            <a:r>
              <a:rPr lang="ko-KR" altLang="en-US" sz="1600" u="sng" dirty="0">
                <a:solidFill>
                  <a:srgbClr val="FF0000"/>
                </a:solidFill>
              </a:rPr>
              <a:t>고소장 양식은 수업자료에 첨부</a:t>
            </a:r>
            <a:endParaRPr lang="en-US" altLang="ko-KR" sz="1600" u="sng" dirty="0">
              <a:solidFill>
                <a:srgbClr val="FF0000"/>
              </a:solidFill>
            </a:endParaRPr>
          </a:p>
          <a:p>
            <a:pPr>
              <a:lnSpc>
                <a:spcPct val="150000"/>
              </a:lnSpc>
              <a:buNone/>
            </a:pPr>
            <a:endParaRPr lang="en-US" altLang="ko-KR" sz="1600" dirty="0"/>
          </a:p>
          <a:p>
            <a:pPr>
              <a:lnSpc>
                <a:spcPct val="150000"/>
              </a:lnSpc>
            </a:pPr>
            <a:r>
              <a:rPr lang="ko-KR" altLang="en-US" sz="1600" dirty="0">
                <a:solidFill>
                  <a:srgbClr val="FF0000"/>
                </a:solidFill>
              </a:rPr>
              <a:t>적법한 고소 이후의 절차</a:t>
            </a:r>
            <a:endParaRPr lang="en-US" altLang="ko-KR" sz="1600" dirty="0">
              <a:solidFill>
                <a:srgbClr val="FF0000"/>
              </a:solidFill>
            </a:endParaRPr>
          </a:p>
          <a:p>
            <a:pPr>
              <a:lnSpc>
                <a:spcPct val="150000"/>
              </a:lnSpc>
              <a:buNone/>
            </a:pPr>
            <a:r>
              <a:rPr lang="en-US" altLang="ko-KR" sz="1600" dirty="0"/>
              <a:t>  - </a:t>
            </a:r>
            <a:r>
              <a:rPr lang="ko-KR" altLang="en-US" sz="1600" dirty="0"/>
              <a:t>고소인은 수사기관에 출석하여 고소사실을 진술할 권리가 있고 수사에 협조할 의무도 있음</a:t>
            </a:r>
            <a:r>
              <a:rPr lang="en-US" altLang="ko-KR" sz="1600" dirty="0"/>
              <a:t>. </a:t>
            </a:r>
          </a:p>
          <a:p>
            <a:pPr>
              <a:lnSpc>
                <a:spcPct val="150000"/>
              </a:lnSpc>
              <a:buNone/>
            </a:pPr>
            <a:r>
              <a:rPr lang="en-US" altLang="ko-KR" sz="1600" dirty="0"/>
              <a:t>  - </a:t>
            </a:r>
            <a:r>
              <a:rPr lang="ko-KR" altLang="en-US" sz="1600" dirty="0"/>
              <a:t>또한 검사가 고소사건을 </a:t>
            </a:r>
            <a:r>
              <a:rPr lang="ko-KR" altLang="en-US" sz="1600" dirty="0" err="1"/>
              <a:t>불기소처분하게</a:t>
            </a:r>
            <a:r>
              <a:rPr lang="ko-KR" altLang="en-US" sz="1600" dirty="0"/>
              <a:t> 되면 그 처분 통지를 받을 권리가 있고 불기소처분의 사유를 알고 싶으면 알려달라고 요구할 수 있으며</a:t>
            </a:r>
            <a:r>
              <a:rPr lang="en-US" altLang="ko-KR" sz="1600" dirty="0"/>
              <a:t>, </a:t>
            </a:r>
            <a:r>
              <a:rPr lang="ko-KR" altLang="en-US" sz="1600" dirty="0"/>
              <a:t>불기소처분에 불만이 있으면 상급 고등검찰청과 대검찰청에 항고 및 재항고를 할 수 있음</a:t>
            </a:r>
            <a:r>
              <a:rPr lang="en-US" altLang="ko-KR" sz="1600" dirty="0"/>
              <a:t>.</a:t>
            </a:r>
            <a:endParaRPr lang="ko-KR" altLang="en-US" sz="1600" dirty="0"/>
          </a:p>
        </p:txBody>
      </p:sp>
      <p:sp>
        <p:nvSpPr>
          <p:cNvPr id="3" name="제목 2"/>
          <p:cNvSpPr>
            <a:spLocks noGrp="1"/>
          </p:cNvSpPr>
          <p:nvPr>
            <p:ph type="title"/>
          </p:nvPr>
        </p:nvSpPr>
        <p:spPr/>
        <p:txBody>
          <a:bodyPr/>
          <a:lstStyle/>
          <a:p>
            <a:r>
              <a:rPr lang="en-US" altLang="ko-KR" dirty="0"/>
              <a:t>4-1) </a:t>
            </a:r>
            <a:r>
              <a:rPr lang="ko-KR" altLang="en-US" dirty="0"/>
              <a:t>고소와 고발</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pPr>
              <a:lnSpc>
                <a:spcPct val="150000"/>
              </a:lnSpc>
            </a:pPr>
            <a:r>
              <a:rPr lang="ko-KR" altLang="en-US" sz="2000" dirty="0">
                <a:solidFill>
                  <a:srgbClr val="FF0000"/>
                </a:solidFill>
              </a:rPr>
              <a:t>고발</a:t>
            </a:r>
            <a:endParaRPr lang="en-US" altLang="ko-KR" sz="2000" dirty="0">
              <a:solidFill>
                <a:srgbClr val="FF0000"/>
              </a:solidFill>
            </a:endParaRPr>
          </a:p>
          <a:p>
            <a:pPr>
              <a:lnSpc>
                <a:spcPct val="150000"/>
              </a:lnSpc>
            </a:pPr>
            <a:endParaRPr lang="en-US" altLang="ko-KR" sz="2000" dirty="0"/>
          </a:p>
          <a:p>
            <a:pPr>
              <a:lnSpc>
                <a:spcPct val="150000"/>
              </a:lnSpc>
              <a:buNone/>
            </a:pPr>
            <a:r>
              <a:rPr lang="ko-KR" altLang="en-US" sz="2000" dirty="0"/>
              <a:t>  </a:t>
            </a:r>
            <a:r>
              <a:rPr lang="en-US" altLang="ko-KR" sz="2000" dirty="0"/>
              <a:t>- </a:t>
            </a:r>
            <a:r>
              <a:rPr lang="ko-KR" altLang="en-US" sz="2000" dirty="0"/>
              <a:t>범죄의 피해자나 고소권자가 아닌 </a:t>
            </a:r>
            <a:r>
              <a:rPr lang="ko-KR" altLang="en-US" sz="2000" dirty="0">
                <a:solidFill>
                  <a:srgbClr val="FF0000"/>
                </a:solidFill>
              </a:rPr>
              <a:t>제</a:t>
            </a:r>
            <a:r>
              <a:rPr lang="en-US" altLang="ko-KR" sz="2000" dirty="0">
                <a:solidFill>
                  <a:srgbClr val="FF0000"/>
                </a:solidFill>
              </a:rPr>
              <a:t>3</a:t>
            </a:r>
            <a:r>
              <a:rPr lang="ko-KR" altLang="en-US" sz="2000" dirty="0">
                <a:solidFill>
                  <a:srgbClr val="FF0000"/>
                </a:solidFill>
              </a:rPr>
              <a:t>자가 수사기관에 대하여 범죄사실을 신고하여 범인을 처벌해 달라는 의사표시를 고발이라고 함</a:t>
            </a:r>
            <a:endParaRPr lang="en-US" altLang="ko-KR" sz="2000" dirty="0">
              <a:solidFill>
                <a:srgbClr val="FF0000"/>
              </a:solidFill>
            </a:endParaRPr>
          </a:p>
          <a:p>
            <a:pPr>
              <a:lnSpc>
                <a:spcPct val="150000"/>
              </a:lnSpc>
              <a:buNone/>
            </a:pPr>
            <a:r>
              <a:rPr lang="ko-KR" altLang="en-US" sz="2000" dirty="0"/>
              <a:t>  </a:t>
            </a:r>
            <a:r>
              <a:rPr lang="en-US" altLang="ko-KR" sz="2000" dirty="0"/>
              <a:t>- </a:t>
            </a:r>
            <a:r>
              <a:rPr lang="ko-KR" altLang="en-US" sz="2000" dirty="0"/>
              <a:t>그러나 형사소송절차에서는 대체로 고소와 그 취급을 같이 함</a:t>
            </a:r>
            <a:r>
              <a:rPr lang="en-US" altLang="ko-KR" sz="2000" dirty="0"/>
              <a:t>.</a:t>
            </a:r>
          </a:p>
          <a:p>
            <a:pPr>
              <a:lnSpc>
                <a:spcPct val="150000"/>
              </a:lnSpc>
            </a:pPr>
            <a:endParaRPr lang="ko-KR" altLang="en-US" sz="2000" dirty="0"/>
          </a:p>
        </p:txBody>
      </p:sp>
      <p:sp>
        <p:nvSpPr>
          <p:cNvPr id="3" name="제목 2"/>
          <p:cNvSpPr>
            <a:spLocks noGrp="1"/>
          </p:cNvSpPr>
          <p:nvPr>
            <p:ph type="title"/>
          </p:nvPr>
        </p:nvSpPr>
        <p:spPr/>
        <p:txBody>
          <a:bodyPr/>
          <a:lstStyle/>
          <a:p>
            <a:r>
              <a:rPr lang="en-US" altLang="ko-KR" dirty="0"/>
              <a:t>4-1) </a:t>
            </a:r>
            <a:r>
              <a:rPr lang="ko-KR" altLang="en-US" dirty="0"/>
              <a:t>고소와 고발</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8435280" cy="5043510"/>
          </a:xfrm>
        </p:spPr>
        <p:txBody>
          <a:bodyPr>
            <a:noAutofit/>
          </a:bodyPr>
          <a:lstStyle/>
          <a:p>
            <a:r>
              <a:rPr lang="ko-KR" altLang="en-US" sz="1600" dirty="0">
                <a:solidFill>
                  <a:srgbClr val="FF0000"/>
                </a:solidFill>
              </a:rPr>
              <a:t>친고죄 </a:t>
            </a:r>
            <a:r>
              <a:rPr lang="en-US" altLang="ko-KR" sz="1600" dirty="0">
                <a:solidFill>
                  <a:srgbClr val="FF0000"/>
                </a:solidFill>
              </a:rPr>
              <a:t>: </a:t>
            </a:r>
            <a:r>
              <a:rPr lang="ko-KR" altLang="en-US" sz="1600" dirty="0"/>
              <a:t>범죄의 피해자 기타 법률이 정한 자의 고소가 있어야 공소를 제기할 수 있는 범죄</a:t>
            </a:r>
            <a:endParaRPr lang="en-US" altLang="ko-KR" sz="1600" dirty="0">
              <a:solidFill>
                <a:srgbClr val="FF0000"/>
              </a:solidFill>
            </a:endParaRPr>
          </a:p>
          <a:p>
            <a:endParaRPr lang="en-US" altLang="ko-KR" sz="1600" dirty="0">
              <a:solidFill>
                <a:srgbClr val="FF0000"/>
              </a:solidFill>
            </a:endParaRPr>
          </a:p>
          <a:p>
            <a:pPr marL="0" indent="0">
              <a:buNone/>
            </a:pPr>
            <a:r>
              <a:rPr lang="en-US" altLang="ko-KR" sz="1400" dirty="0"/>
              <a:t>  - </a:t>
            </a:r>
            <a:r>
              <a:rPr lang="ko-KR" altLang="en-US" sz="1400" dirty="0">
                <a:solidFill>
                  <a:srgbClr val="FF0000"/>
                </a:solidFill>
              </a:rPr>
              <a:t>형법상 사자</a:t>
            </a:r>
            <a:r>
              <a:rPr lang="en-US" altLang="ko-KR" sz="1400" dirty="0">
                <a:solidFill>
                  <a:srgbClr val="FF0000"/>
                </a:solidFill>
              </a:rPr>
              <a:t>(</a:t>
            </a:r>
            <a:r>
              <a:rPr lang="ko-KR" altLang="en-US" sz="1400" dirty="0">
                <a:solidFill>
                  <a:srgbClr val="FF0000"/>
                </a:solidFill>
              </a:rPr>
              <a:t>死者</a:t>
            </a:r>
            <a:r>
              <a:rPr lang="en-US" altLang="ko-KR" sz="1400" dirty="0">
                <a:solidFill>
                  <a:srgbClr val="FF0000"/>
                </a:solidFill>
              </a:rPr>
              <a:t>) </a:t>
            </a:r>
            <a:r>
              <a:rPr lang="ko-KR" altLang="en-US" sz="1400" dirty="0">
                <a:solidFill>
                  <a:srgbClr val="FF0000"/>
                </a:solidFill>
              </a:rPr>
              <a:t>명예훼손죄</a:t>
            </a:r>
            <a:r>
              <a:rPr lang="en-US" altLang="ko-KR" sz="1400" dirty="0">
                <a:solidFill>
                  <a:srgbClr val="FF0000"/>
                </a:solidFill>
              </a:rPr>
              <a:t>, </a:t>
            </a:r>
            <a:r>
              <a:rPr lang="ko-KR" altLang="en-US" sz="1400" dirty="0">
                <a:solidFill>
                  <a:srgbClr val="FF0000"/>
                </a:solidFill>
              </a:rPr>
              <a:t>모욕죄 등이 친고죄에 해당</a:t>
            </a:r>
            <a:r>
              <a:rPr lang="en-US" altLang="ko-KR" sz="1400" dirty="0">
                <a:solidFill>
                  <a:srgbClr val="FF0000"/>
                </a:solidFill>
              </a:rPr>
              <a:t> </a:t>
            </a:r>
            <a:r>
              <a:rPr lang="en-US" altLang="ko-KR" sz="1400" dirty="0"/>
              <a:t>-  </a:t>
            </a:r>
            <a:r>
              <a:rPr lang="ko-KR" altLang="en-US" sz="1400" dirty="0"/>
              <a:t>친고죄를 인정하는 이유는 피해자나 피</a:t>
            </a:r>
            <a:endParaRPr lang="en-US" altLang="ko-KR" sz="1400" dirty="0"/>
          </a:p>
          <a:p>
            <a:pPr marL="0" indent="0">
              <a:buNone/>
            </a:pPr>
            <a:r>
              <a:rPr lang="en-US" altLang="ko-KR" sz="1400" dirty="0"/>
              <a:t>     </a:t>
            </a:r>
            <a:r>
              <a:rPr lang="ko-KR" altLang="en-US" sz="1400" dirty="0"/>
              <a:t>해자 가족의 의사와 명예를 존중할 필요가 있거나</a:t>
            </a:r>
            <a:r>
              <a:rPr lang="en-US" altLang="ko-KR" sz="1400" dirty="0"/>
              <a:t>, </a:t>
            </a:r>
            <a:r>
              <a:rPr lang="ko-KR" altLang="en-US" sz="1400" dirty="0"/>
              <a:t>그 죄질이 경미한 경우가 있기 때문</a:t>
            </a:r>
            <a:r>
              <a:rPr lang="en-US" altLang="ko-KR" sz="1400" dirty="0"/>
              <a:t>.</a:t>
            </a:r>
            <a:br>
              <a:rPr lang="en-US" altLang="ko-KR" sz="1400" dirty="0"/>
            </a:br>
            <a:r>
              <a:rPr lang="en-US" altLang="ko-KR" sz="1400" dirty="0"/>
              <a:t/>
            </a:r>
            <a:br>
              <a:rPr lang="en-US" altLang="ko-KR" sz="1400" dirty="0"/>
            </a:br>
            <a:r>
              <a:rPr lang="en-US" altLang="ko-KR" sz="1400" dirty="0"/>
              <a:t> - </a:t>
            </a:r>
            <a:r>
              <a:rPr lang="ko-KR" altLang="en-US" sz="1400" dirty="0"/>
              <a:t>친고죄에는 상대적 친고죄와 절대적 친고죄가 있음</a:t>
            </a:r>
            <a:r>
              <a:rPr lang="en-US" altLang="ko-KR" sz="1400" dirty="0"/>
              <a:t>. </a:t>
            </a:r>
          </a:p>
          <a:p>
            <a:pPr marL="0" indent="0">
              <a:buNone/>
            </a:pPr>
            <a:endParaRPr lang="en-US" altLang="ko-KR" sz="1400" dirty="0"/>
          </a:p>
          <a:p>
            <a:pPr marL="0" indent="0">
              <a:buNone/>
            </a:pPr>
            <a:r>
              <a:rPr lang="en-US" altLang="ko-KR" sz="1400" dirty="0"/>
              <a:t>   : </a:t>
            </a:r>
            <a:r>
              <a:rPr lang="ko-KR" altLang="en-US" sz="1400" dirty="0">
                <a:solidFill>
                  <a:srgbClr val="FF0000"/>
                </a:solidFill>
              </a:rPr>
              <a:t>상대적 친고죄</a:t>
            </a:r>
            <a:r>
              <a:rPr lang="ko-KR" altLang="en-US" sz="1400" dirty="0"/>
              <a:t> </a:t>
            </a:r>
            <a:r>
              <a:rPr lang="en-US" altLang="ko-KR" sz="1400" dirty="0"/>
              <a:t>- </a:t>
            </a:r>
            <a:r>
              <a:rPr lang="ko-KR" altLang="en-US" sz="1400" dirty="0"/>
              <a:t> 범인이 피해자와 </a:t>
            </a:r>
            <a:r>
              <a:rPr lang="ko-KR" altLang="en-US" sz="1400" dirty="0">
                <a:solidFill>
                  <a:srgbClr val="FF0000"/>
                </a:solidFill>
              </a:rPr>
              <a:t>일정한 신분관계를 가지는 경우에 한하여 </a:t>
            </a:r>
            <a:r>
              <a:rPr lang="ko-KR" altLang="en-US" sz="1400" dirty="0"/>
              <a:t>친고죄가 되는 경우</a:t>
            </a:r>
            <a:r>
              <a:rPr lang="en-US" altLang="ko-KR" sz="1400" dirty="0"/>
              <a:t>. </a:t>
            </a:r>
            <a:r>
              <a:rPr lang="ko-KR" altLang="en-US" sz="1400" dirty="0"/>
              <a:t>예         </a:t>
            </a:r>
            <a:endParaRPr lang="en-US" altLang="ko-KR" sz="1400" dirty="0"/>
          </a:p>
          <a:p>
            <a:pPr marL="0" indent="0">
              <a:buNone/>
            </a:pPr>
            <a:r>
              <a:rPr lang="en-US" altLang="ko-KR" sz="1400" dirty="0"/>
              <a:t>     </a:t>
            </a:r>
            <a:r>
              <a:rPr lang="ko-KR" altLang="en-US" sz="1400" dirty="0" err="1"/>
              <a:t>컨대</a:t>
            </a:r>
            <a:r>
              <a:rPr lang="ko-KR" altLang="en-US" sz="1400" dirty="0"/>
              <a:t> </a:t>
            </a:r>
            <a:r>
              <a:rPr lang="ko-KR" altLang="en-US" sz="1400" dirty="0" err="1"/>
              <a:t>친족상도례가</a:t>
            </a:r>
            <a:r>
              <a:rPr lang="ko-KR" altLang="en-US" sz="1400" dirty="0"/>
              <a:t> 적용 및 준용되는 </a:t>
            </a:r>
            <a:r>
              <a:rPr lang="en-US" altLang="ko-KR" sz="1400" dirty="0"/>
              <a:t> </a:t>
            </a:r>
            <a:r>
              <a:rPr lang="ko-KR" altLang="en-US" sz="1400" dirty="0" err="1"/>
              <a:t>재산죄</a:t>
            </a:r>
            <a:r>
              <a:rPr lang="ko-KR" altLang="en-US" sz="1400" dirty="0"/>
              <a:t> 관련</a:t>
            </a:r>
            <a:r>
              <a:rPr lang="en-US" altLang="ko-KR" sz="1400" dirty="0"/>
              <a:t>(</a:t>
            </a:r>
            <a:r>
              <a:rPr lang="ko-KR" altLang="en-US" sz="1400" dirty="0"/>
              <a:t>권리행사방해</a:t>
            </a:r>
            <a:r>
              <a:rPr lang="en-US" altLang="ko-KR" sz="1400" dirty="0"/>
              <a:t>, </a:t>
            </a:r>
            <a:r>
              <a:rPr lang="ko-KR" altLang="en-US" sz="1400" dirty="0"/>
              <a:t>강도</a:t>
            </a:r>
            <a:r>
              <a:rPr lang="en-US" altLang="ko-KR" sz="1400" dirty="0"/>
              <a:t>, </a:t>
            </a:r>
            <a:r>
              <a:rPr lang="ko-KR" altLang="en-US" sz="1400" dirty="0"/>
              <a:t>절도</a:t>
            </a:r>
            <a:r>
              <a:rPr lang="en-US" altLang="ko-KR" sz="1400" dirty="0"/>
              <a:t>, </a:t>
            </a:r>
            <a:r>
              <a:rPr lang="ko-KR" altLang="en-US" sz="1400" dirty="0"/>
              <a:t>사기</a:t>
            </a:r>
            <a:r>
              <a:rPr lang="en-US" altLang="ko-KR" sz="1400" dirty="0"/>
              <a:t>, </a:t>
            </a:r>
            <a:r>
              <a:rPr lang="ko-KR" altLang="en-US" sz="1400" dirty="0"/>
              <a:t>공갈 등</a:t>
            </a:r>
            <a:r>
              <a:rPr lang="en-US" altLang="ko-KR" sz="1400" dirty="0"/>
              <a:t>) </a:t>
            </a:r>
            <a:r>
              <a:rPr lang="ko-KR" altLang="en-US" sz="1400" dirty="0"/>
              <a:t>범죄</a:t>
            </a:r>
            <a:r>
              <a:rPr lang="en-US" altLang="ko-KR" sz="1400" dirty="0"/>
              <a:t>. </a:t>
            </a:r>
          </a:p>
          <a:p>
            <a:pPr marL="0" indent="0">
              <a:buNone/>
            </a:pPr>
            <a:r>
              <a:rPr lang="en-US" altLang="ko-KR" sz="1400" dirty="0"/>
              <a:t/>
            </a:r>
            <a:br>
              <a:rPr lang="en-US" altLang="ko-KR" sz="1400" dirty="0"/>
            </a:br>
            <a:r>
              <a:rPr lang="en-US" altLang="ko-KR" sz="1400" dirty="0"/>
              <a:t>   : </a:t>
            </a:r>
            <a:r>
              <a:rPr lang="ko-KR" altLang="en-US" sz="1400" dirty="0">
                <a:solidFill>
                  <a:srgbClr val="FF0000"/>
                </a:solidFill>
              </a:rPr>
              <a:t>절대적 친고죄</a:t>
            </a:r>
            <a:r>
              <a:rPr lang="ko-KR" altLang="en-US" sz="1400" dirty="0"/>
              <a:t> </a:t>
            </a:r>
            <a:r>
              <a:rPr lang="en-US" altLang="ko-KR" sz="1400" dirty="0"/>
              <a:t>- </a:t>
            </a:r>
            <a:r>
              <a:rPr lang="ko-KR" altLang="en-US" sz="1400" dirty="0"/>
              <a:t> 범인이 피해자와 </a:t>
            </a:r>
            <a:r>
              <a:rPr lang="ko-KR" altLang="en-US" sz="1400" dirty="0">
                <a:solidFill>
                  <a:srgbClr val="FF0000"/>
                </a:solidFill>
              </a:rPr>
              <a:t>일정한 신분관계가 있든 없든 </a:t>
            </a:r>
            <a:r>
              <a:rPr lang="ko-KR" altLang="en-US" sz="1400" dirty="0"/>
              <a:t>친고죄가 성립하는 경우</a:t>
            </a:r>
            <a:r>
              <a:rPr lang="en-US" altLang="ko-KR" sz="1400" dirty="0"/>
              <a:t>. </a:t>
            </a:r>
            <a:r>
              <a:rPr lang="ko-KR" altLang="en-US" sz="1400" dirty="0" err="1"/>
              <a:t>사자명예훼</a:t>
            </a:r>
            <a:endParaRPr lang="en-US" altLang="ko-KR" sz="1400" dirty="0"/>
          </a:p>
          <a:p>
            <a:pPr marL="0" indent="0">
              <a:buNone/>
            </a:pPr>
            <a:r>
              <a:rPr lang="en-US" altLang="ko-KR" sz="1400" dirty="0"/>
              <a:t>    </a:t>
            </a:r>
            <a:r>
              <a:rPr lang="ko-KR" altLang="en-US" sz="1400" dirty="0" err="1"/>
              <a:t>손죄가</a:t>
            </a:r>
            <a:r>
              <a:rPr lang="ko-KR" altLang="en-US" sz="1400" dirty="0"/>
              <a:t> 이에 해당</a:t>
            </a:r>
            <a:r>
              <a:rPr lang="en-US" altLang="ko-KR" sz="1400" dirty="0"/>
              <a:t>. </a:t>
            </a:r>
          </a:p>
          <a:p>
            <a:pPr marL="0" indent="0">
              <a:buNone/>
            </a:pPr>
            <a:r>
              <a:rPr lang="en-US" altLang="ko-KR" sz="1400" dirty="0"/>
              <a:t/>
            </a:r>
            <a:br>
              <a:rPr lang="en-US" altLang="ko-KR" sz="1400" dirty="0"/>
            </a:br>
            <a:r>
              <a:rPr lang="en-US" altLang="ko-KR" sz="1400" dirty="0"/>
              <a:t> - </a:t>
            </a:r>
            <a:r>
              <a:rPr lang="ko-KR" altLang="en-US" sz="1400" dirty="0"/>
              <a:t>친고죄에 대하여는 </a:t>
            </a:r>
            <a:r>
              <a:rPr lang="ko-KR" altLang="en-US" sz="1400" dirty="0">
                <a:solidFill>
                  <a:srgbClr val="FF0000"/>
                </a:solidFill>
              </a:rPr>
              <a:t>범인을 알게 된 날로부터 </a:t>
            </a:r>
            <a:r>
              <a:rPr lang="en-US" altLang="ko-KR" sz="1400" dirty="0">
                <a:solidFill>
                  <a:srgbClr val="FF0000"/>
                </a:solidFill>
              </a:rPr>
              <a:t>6</a:t>
            </a:r>
            <a:r>
              <a:rPr lang="ko-KR" altLang="en-US" sz="1400" dirty="0">
                <a:solidFill>
                  <a:srgbClr val="FF0000"/>
                </a:solidFill>
              </a:rPr>
              <a:t>개월을 경과하면 고소하지 못함</a:t>
            </a:r>
            <a:r>
              <a:rPr lang="en-US" altLang="ko-KR" sz="1400" dirty="0"/>
              <a:t>. </a:t>
            </a:r>
            <a:r>
              <a:rPr lang="ko-KR" altLang="en-US" sz="1400" dirty="0">
                <a:solidFill>
                  <a:srgbClr val="FF0000"/>
                </a:solidFill>
              </a:rPr>
              <a:t>고소 취소는 </a:t>
            </a:r>
            <a:r>
              <a:rPr lang="en-US" altLang="ko-KR" sz="1400" dirty="0">
                <a:solidFill>
                  <a:srgbClr val="FF0000"/>
                </a:solidFill>
              </a:rPr>
              <a:t>1</a:t>
            </a:r>
            <a:r>
              <a:rPr lang="ko-KR" altLang="en-US" sz="1400" dirty="0">
                <a:solidFill>
                  <a:srgbClr val="FF0000"/>
                </a:solidFill>
              </a:rPr>
              <a:t>심 판결 </a:t>
            </a:r>
            <a:endParaRPr lang="en-US" altLang="ko-KR" sz="1400" dirty="0">
              <a:solidFill>
                <a:srgbClr val="FF0000"/>
              </a:solidFill>
            </a:endParaRPr>
          </a:p>
          <a:p>
            <a:pPr marL="0" indent="0">
              <a:buNone/>
            </a:pPr>
            <a:r>
              <a:rPr lang="en-US" altLang="ko-KR" sz="1400" dirty="0">
                <a:solidFill>
                  <a:srgbClr val="FF0000"/>
                </a:solidFill>
              </a:rPr>
              <a:t>    </a:t>
            </a:r>
            <a:r>
              <a:rPr lang="ko-KR" altLang="en-US" sz="1400" dirty="0">
                <a:solidFill>
                  <a:srgbClr val="FF0000"/>
                </a:solidFill>
              </a:rPr>
              <a:t>전까지 </a:t>
            </a:r>
            <a:r>
              <a:rPr lang="ko-KR" altLang="en-US" sz="1400" dirty="0"/>
              <a:t>해야 하고</a:t>
            </a:r>
            <a:r>
              <a:rPr lang="en-US" altLang="ko-KR" sz="1400" dirty="0"/>
              <a:t>, </a:t>
            </a:r>
            <a:r>
              <a:rPr lang="ko-KR" altLang="en-US" sz="1400" dirty="0"/>
              <a:t>다른 공범이 있는 경우 </a:t>
            </a:r>
            <a:r>
              <a:rPr lang="ko-KR" altLang="en-US" sz="1400" dirty="0">
                <a:solidFill>
                  <a:srgbClr val="FF0000"/>
                </a:solidFill>
              </a:rPr>
              <a:t>범인 한 사람만 선택해서 취소할 수는 없고</a:t>
            </a:r>
            <a:r>
              <a:rPr lang="en-US" altLang="ko-KR" sz="1400" dirty="0"/>
              <a:t>, </a:t>
            </a:r>
            <a:r>
              <a:rPr lang="ko-KR" altLang="en-US" sz="1400" dirty="0"/>
              <a:t>그런 취소라 하</a:t>
            </a:r>
            <a:endParaRPr lang="en-US" altLang="ko-KR" sz="1400" dirty="0"/>
          </a:p>
          <a:p>
            <a:pPr marL="0" indent="0">
              <a:buNone/>
            </a:pPr>
            <a:r>
              <a:rPr lang="en-US" altLang="ko-KR" sz="1400" dirty="0"/>
              <a:t>    </a:t>
            </a:r>
            <a:r>
              <a:rPr lang="ko-KR" altLang="en-US" sz="1400" dirty="0"/>
              <a:t>더라도 다른 공범 전체가 취소되는 것으로 봄</a:t>
            </a:r>
            <a:r>
              <a:rPr lang="en-US" altLang="ko-KR" sz="1400" dirty="0"/>
              <a:t>. </a:t>
            </a:r>
            <a:r>
              <a:rPr lang="ko-KR" altLang="en-US" sz="1400" dirty="0">
                <a:solidFill>
                  <a:srgbClr val="FF0000"/>
                </a:solidFill>
              </a:rPr>
              <a:t>또한 </a:t>
            </a:r>
            <a:r>
              <a:rPr lang="en-US" altLang="ko-KR" sz="1400" dirty="0">
                <a:solidFill>
                  <a:srgbClr val="FF0000"/>
                </a:solidFill>
              </a:rPr>
              <a:t> </a:t>
            </a:r>
            <a:r>
              <a:rPr lang="ko-KR" altLang="en-US" sz="1400" dirty="0">
                <a:solidFill>
                  <a:srgbClr val="FF0000"/>
                </a:solidFill>
              </a:rPr>
              <a:t>일단 고소를 취소하면 다시 고소할 수 없음</a:t>
            </a:r>
            <a:r>
              <a:rPr lang="en-US" altLang="ko-KR" sz="1400" dirty="0">
                <a:solidFill>
                  <a:srgbClr val="7030A0"/>
                </a:solidFill>
              </a:rPr>
              <a:t>(</a:t>
            </a:r>
            <a:r>
              <a:rPr lang="ko-KR" altLang="en-US" sz="1400" dirty="0">
                <a:solidFill>
                  <a:srgbClr val="7030A0"/>
                </a:solidFill>
              </a:rPr>
              <a:t>일사부재</a:t>
            </a:r>
            <a:endParaRPr lang="en-US" altLang="ko-KR" sz="1400" dirty="0">
              <a:solidFill>
                <a:srgbClr val="7030A0"/>
              </a:solidFill>
            </a:endParaRPr>
          </a:p>
          <a:p>
            <a:pPr marL="0" indent="0">
              <a:buNone/>
            </a:pPr>
            <a:r>
              <a:rPr lang="en-US" altLang="ko-KR" sz="1400" dirty="0">
                <a:solidFill>
                  <a:srgbClr val="7030A0"/>
                </a:solidFill>
              </a:rPr>
              <a:t>    </a:t>
            </a:r>
            <a:r>
              <a:rPr lang="ko-KR" altLang="en-US" sz="1400" dirty="0">
                <a:solidFill>
                  <a:srgbClr val="7030A0"/>
                </a:solidFill>
              </a:rPr>
              <a:t>리의 원칙 때문으로 가해자에게 합의서나 처벌불원서 작성에 신중해야 함</a:t>
            </a:r>
            <a:r>
              <a:rPr lang="en-US" altLang="ko-KR" sz="1400" dirty="0">
                <a:solidFill>
                  <a:srgbClr val="7030A0"/>
                </a:solidFill>
              </a:rPr>
              <a:t>. </a:t>
            </a:r>
            <a:r>
              <a:rPr lang="ko-KR" altLang="en-US" sz="1400" dirty="0">
                <a:solidFill>
                  <a:srgbClr val="7030A0"/>
                </a:solidFill>
              </a:rPr>
              <a:t>그러나 고소가 있어야만  죄가 </a:t>
            </a:r>
            <a:endParaRPr lang="en-US" altLang="ko-KR" sz="1400" dirty="0">
              <a:solidFill>
                <a:srgbClr val="7030A0"/>
              </a:solidFill>
            </a:endParaRPr>
          </a:p>
          <a:p>
            <a:pPr marL="0" indent="0">
              <a:buNone/>
            </a:pPr>
            <a:r>
              <a:rPr lang="en-US" altLang="ko-KR" sz="1400" dirty="0">
                <a:solidFill>
                  <a:srgbClr val="7030A0"/>
                </a:solidFill>
              </a:rPr>
              <a:t>   </a:t>
            </a:r>
            <a:r>
              <a:rPr lang="ko-KR" altLang="en-US" sz="1400" dirty="0">
                <a:solidFill>
                  <a:srgbClr val="7030A0"/>
                </a:solidFill>
              </a:rPr>
              <a:t>성립하는 친고죄와 달리 고소가 수사의 단서인 </a:t>
            </a:r>
            <a:r>
              <a:rPr lang="ko-KR" altLang="en-US" sz="1400" dirty="0" err="1">
                <a:solidFill>
                  <a:srgbClr val="7030A0"/>
                </a:solidFill>
              </a:rPr>
              <a:t>비친고죄의</a:t>
            </a:r>
            <a:r>
              <a:rPr lang="ko-KR" altLang="en-US" sz="1400" dirty="0">
                <a:solidFill>
                  <a:srgbClr val="7030A0"/>
                </a:solidFill>
              </a:rPr>
              <a:t> 경우 대법원 판례상  고소인이 수사를 받기 전</a:t>
            </a:r>
            <a:endParaRPr lang="en-US" altLang="ko-KR" sz="1400" dirty="0">
              <a:solidFill>
                <a:srgbClr val="7030A0"/>
              </a:solidFill>
            </a:endParaRPr>
          </a:p>
          <a:p>
            <a:pPr marL="0" indent="0">
              <a:buNone/>
            </a:pPr>
            <a:r>
              <a:rPr lang="en-US" altLang="ko-KR" sz="1400" dirty="0">
                <a:solidFill>
                  <a:srgbClr val="7030A0"/>
                </a:solidFill>
              </a:rPr>
              <a:t>   </a:t>
            </a:r>
            <a:r>
              <a:rPr lang="ko-KR" altLang="en-US" sz="1400" dirty="0">
                <a:solidFill>
                  <a:srgbClr val="7030A0"/>
                </a:solidFill>
              </a:rPr>
              <a:t>에 고소를 취소하면 </a:t>
            </a:r>
            <a:r>
              <a:rPr lang="ko-KR" altLang="en-US" sz="1400" dirty="0" err="1">
                <a:solidFill>
                  <a:srgbClr val="7030A0"/>
                </a:solidFill>
              </a:rPr>
              <a:t>재고소</a:t>
            </a:r>
            <a:r>
              <a:rPr lang="ko-KR" altLang="en-US" sz="1400" dirty="0">
                <a:solidFill>
                  <a:srgbClr val="7030A0"/>
                </a:solidFill>
              </a:rPr>
              <a:t> 가능</a:t>
            </a:r>
            <a:r>
              <a:rPr lang="en-US" altLang="ko-KR" sz="1400" dirty="0">
                <a:solidFill>
                  <a:srgbClr val="7030A0"/>
                </a:solidFill>
              </a:rPr>
              <a:t>). </a:t>
            </a:r>
            <a:br>
              <a:rPr lang="en-US" altLang="ko-KR" sz="1400" dirty="0">
                <a:solidFill>
                  <a:srgbClr val="7030A0"/>
                </a:solidFill>
              </a:rPr>
            </a:br>
            <a:r>
              <a:rPr lang="en-US" altLang="ko-KR" sz="1400" dirty="0"/>
              <a:t/>
            </a:r>
            <a:br>
              <a:rPr lang="en-US" altLang="ko-KR" sz="1400" dirty="0"/>
            </a:br>
            <a:endParaRPr lang="ko-KR" altLang="en-US" sz="1600" dirty="0"/>
          </a:p>
        </p:txBody>
      </p:sp>
      <p:sp>
        <p:nvSpPr>
          <p:cNvPr id="3" name="제목 2"/>
          <p:cNvSpPr>
            <a:spLocks noGrp="1"/>
          </p:cNvSpPr>
          <p:nvPr>
            <p:ph type="title"/>
          </p:nvPr>
        </p:nvSpPr>
        <p:spPr/>
        <p:txBody>
          <a:bodyPr/>
          <a:lstStyle/>
          <a:p>
            <a:r>
              <a:rPr lang="en-US" altLang="ko-KR" dirty="0"/>
              <a:t>4-2) </a:t>
            </a:r>
            <a:r>
              <a:rPr lang="ko-KR" altLang="en-US" dirty="0"/>
              <a:t>친고죄와 무고죄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8229600" cy="5043510"/>
          </a:xfrm>
        </p:spPr>
        <p:txBody>
          <a:bodyPr>
            <a:noAutofit/>
          </a:bodyPr>
          <a:lstStyle/>
          <a:p>
            <a:pPr marL="0" indent="0">
              <a:buNone/>
            </a:pPr>
            <a:r>
              <a:rPr lang="en-US" altLang="ko-KR" sz="1600" dirty="0"/>
              <a:t> -  </a:t>
            </a:r>
            <a:r>
              <a:rPr lang="ko-KR" altLang="en-US" sz="1600" dirty="0"/>
              <a:t>한편</a:t>
            </a:r>
            <a:r>
              <a:rPr lang="en-US" altLang="ko-KR" sz="1600" dirty="0"/>
              <a:t>, 2013</a:t>
            </a:r>
            <a:r>
              <a:rPr lang="ko-KR" altLang="en-US" sz="1600" dirty="0"/>
              <a:t>년 </a:t>
            </a:r>
            <a:r>
              <a:rPr lang="en-US" altLang="ko-KR" sz="1600" dirty="0"/>
              <a:t>6</a:t>
            </a:r>
            <a:r>
              <a:rPr lang="ko-KR" altLang="en-US" sz="1600" dirty="0"/>
              <a:t>월 </a:t>
            </a:r>
            <a:r>
              <a:rPr lang="en-US" altLang="ko-KR" sz="1600" dirty="0"/>
              <a:t>19</a:t>
            </a:r>
            <a:r>
              <a:rPr lang="ko-KR" altLang="en-US" sz="1600" dirty="0"/>
              <a:t>일 </a:t>
            </a:r>
            <a:r>
              <a:rPr lang="en-US" altLang="ko-KR" sz="1600" dirty="0"/>
              <a:t>’</a:t>
            </a:r>
            <a:r>
              <a:rPr lang="ko-KR" altLang="en-US" sz="1600" dirty="0"/>
              <a:t>성폭력 범죄의 처벌 등에 관한 특례법</a:t>
            </a:r>
            <a:r>
              <a:rPr lang="en-US" altLang="ko-KR" sz="1600" dirty="0"/>
              <a:t>’</a:t>
            </a:r>
            <a:r>
              <a:rPr lang="ko-KR" altLang="en-US" sz="1600" dirty="0"/>
              <a:t>과 </a:t>
            </a:r>
            <a:r>
              <a:rPr lang="en-US" altLang="ko-KR" sz="1600" dirty="0"/>
              <a:t>‘</a:t>
            </a:r>
            <a:r>
              <a:rPr lang="ko-KR" altLang="en-US" sz="1600" dirty="0"/>
              <a:t>형법</a:t>
            </a:r>
            <a:r>
              <a:rPr lang="en-US" altLang="ko-KR" sz="1600" dirty="0"/>
              <a:t>’  </a:t>
            </a:r>
            <a:r>
              <a:rPr lang="ko-KR" altLang="en-US" sz="1600" dirty="0"/>
              <a:t>등이 개정됨에 따</a:t>
            </a:r>
            <a:endParaRPr lang="en-US" altLang="ko-KR" sz="1600" dirty="0"/>
          </a:p>
          <a:p>
            <a:pPr marL="0" indent="0">
              <a:buNone/>
            </a:pPr>
            <a:r>
              <a:rPr lang="en-US" altLang="ko-KR" sz="1600" dirty="0"/>
              <a:t>     </a:t>
            </a:r>
            <a:r>
              <a:rPr lang="ko-KR" altLang="en-US" sz="1600" dirty="0"/>
              <a:t>라 성범죄 관련 친고죄 조항이 모두 삭제됨</a:t>
            </a:r>
            <a:r>
              <a:rPr lang="en-US" altLang="ko-KR" sz="1600" dirty="0"/>
              <a:t>. </a:t>
            </a:r>
          </a:p>
          <a:p>
            <a:pPr marL="0" indent="0">
              <a:buNone/>
            </a:pPr>
            <a:r>
              <a:rPr lang="en-US" altLang="ko-KR" sz="1600" dirty="0"/>
              <a:t> - </a:t>
            </a:r>
            <a:r>
              <a:rPr lang="ko-KR" altLang="en-US" sz="1600" dirty="0"/>
              <a:t>과거 성범죄는 피해자의 명예와 </a:t>
            </a:r>
            <a:r>
              <a:rPr lang="en-US" altLang="ko-KR" sz="1600" dirty="0"/>
              <a:t>2</a:t>
            </a:r>
            <a:r>
              <a:rPr lang="ko-KR" altLang="en-US" sz="1600" dirty="0"/>
              <a:t>차 피해발생 우려 등을 이유로 피해자나 고소권자가 직</a:t>
            </a:r>
            <a:endParaRPr lang="en-US" altLang="ko-KR" sz="1600" dirty="0"/>
          </a:p>
          <a:p>
            <a:pPr marL="0" indent="0">
              <a:buNone/>
            </a:pPr>
            <a:r>
              <a:rPr lang="en-US" altLang="ko-KR" sz="1600" dirty="0"/>
              <a:t>   </a:t>
            </a:r>
            <a:r>
              <a:rPr lang="ko-KR" altLang="en-US" sz="1600" dirty="0"/>
              <a:t>접 고소해야 수사와 처벌이 가능했지만</a:t>
            </a:r>
            <a:r>
              <a:rPr lang="en-US" altLang="ko-KR" sz="1600" dirty="0"/>
              <a:t>, </a:t>
            </a:r>
            <a:r>
              <a:rPr lang="ko-KR" altLang="en-US" sz="1600" dirty="0"/>
              <a:t> 법 개정으로 앞으로는 강간</a:t>
            </a:r>
            <a:r>
              <a:rPr lang="en-US" altLang="ko-KR" sz="1600" dirty="0"/>
              <a:t>, </a:t>
            </a:r>
            <a:r>
              <a:rPr lang="ko-KR" altLang="en-US" sz="1600" dirty="0"/>
              <a:t>강제추행 등 형법상 </a:t>
            </a:r>
            <a:endParaRPr lang="en-US" altLang="ko-KR" sz="1600" dirty="0"/>
          </a:p>
          <a:p>
            <a:pPr marL="0" indent="0">
              <a:buNone/>
            </a:pPr>
            <a:r>
              <a:rPr lang="en-US" altLang="ko-KR" sz="1600" dirty="0"/>
              <a:t>   </a:t>
            </a:r>
            <a:r>
              <a:rPr lang="ko-KR" altLang="en-US" sz="1600" dirty="0"/>
              <a:t>모든 성범죄와 공중 밀집장소에서의 추행</a:t>
            </a:r>
            <a:r>
              <a:rPr lang="en-US" altLang="ko-KR" sz="1600" dirty="0"/>
              <a:t>, </a:t>
            </a:r>
            <a:r>
              <a:rPr lang="ko-KR" altLang="en-US" sz="1600" dirty="0"/>
              <a:t>통신매체를 이용한 음란행위 등 특별법의 모든 </a:t>
            </a:r>
            <a:endParaRPr lang="en-US" altLang="ko-KR" sz="1600" dirty="0"/>
          </a:p>
          <a:p>
            <a:pPr marL="0" indent="0">
              <a:buNone/>
            </a:pPr>
            <a:r>
              <a:rPr lang="en-US" altLang="ko-KR" sz="1600" dirty="0"/>
              <a:t>   </a:t>
            </a:r>
            <a:r>
              <a:rPr lang="ko-KR" altLang="en-US" sz="1600" dirty="0"/>
              <a:t>성범죄에서 피해자의 고소가 없어도 처벌이 가능함</a:t>
            </a:r>
            <a:r>
              <a:rPr lang="en-US" altLang="ko-KR" sz="1600" dirty="0"/>
              <a:t>.</a:t>
            </a:r>
            <a:br>
              <a:rPr lang="en-US" altLang="ko-KR" sz="1600" dirty="0"/>
            </a:br>
            <a:r>
              <a:rPr lang="en-US" altLang="ko-KR" sz="1600" dirty="0"/>
              <a:t/>
            </a:r>
            <a:br>
              <a:rPr lang="en-US" altLang="ko-KR" sz="1600" dirty="0"/>
            </a:br>
            <a:r>
              <a:rPr lang="en-US" altLang="ko-KR" sz="1600" dirty="0"/>
              <a:t>  </a:t>
            </a:r>
            <a:r>
              <a:rPr lang="en-US" altLang="ko-KR" sz="1400" dirty="0"/>
              <a:t>* </a:t>
            </a:r>
            <a:r>
              <a:rPr lang="ko-KR" altLang="en-US" sz="1400" dirty="0"/>
              <a:t>개정된 법률은 위 법들 이외에 </a:t>
            </a:r>
            <a:r>
              <a:rPr lang="en-US" altLang="ko-KR" sz="1400" dirty="0"/>
              <a:t>‘</a:t>
            </a:r>
            <a:r>
              <a:rPr lang="ko-KR" altLang="en-US" sz="1400" dirty="0"/>
              <a:t>아동</a:t>
            </a:r>
            <a:r>
              <a:rPr lang="en-US" altLang="ko-KR" sz="1400" dirty="0"/>
              <a:t>·</a:t>
            </a:r>
            <a:r>
              <a:rPr lang="ko-KR" altLang="en-US" sz="1400" dirty="0"/>
              <a:t>청소년의 </a:t>
            </a:r>
            <a:r>
              <a:rPr lang="ko-KR" altLang="en-US" sz="1400" dirty="0" err="1"/>
              <a:t>성보호에</a:t>
            </a:r>
            <a:r>
              <a:rPr lang="ko-KR" altLang="en-US" sz="1400" dirty="0"/>
              <a:t> 관한 법률</a:t>
            </a:r>
            <a:r>
              <a:rPr lang="en-US" altLang="ko-KR" sz="1400" dirty="0"/>
              <a:t>’, ‘</a:t>
            </a:r>
            <a:r>
              <a:rPr lang="ko-KR" altLang="en-US" sz="1400" dirty="0"/>
              <a:t>성폭력 방지 및 피해자보호 등에    </a:t>
            </a:r>
            <a:endParaRPr lang="en-US" altLang="ko-KR" sz="1400" dirty="0"/>
          </a:p>
          <a:p>
            <a:pPr marL="0" indent="0">
              <a:buNone/>
            </a:pPr>
            <a:r>
              <a:rPr lang="en-US" altLang="ko-KR" sz="1400" dirty="0"/>
              <a:t>     </a:t>
            </a:r>
            <a:r>
              <a:rPr lang="ko-KR" altLang="en-US" sz="1400" dirty="0"/>
              <a:t>관한 법률</a:t>
            </a:r>
            <a:r>
              <a:rPr lang="en-US" altLang="ko-KR" sz="1400" dirty="0"/>
              <a:t>’, ‘</a:t>
            </a:r>
            <a:r>
              <a:rPr lang="ko-KR" altLang="en-US" sz="1400" dirty="0"/>
              <a:t>특정 범죄자에 대한 보호관찰 및 전자장치 부착 등에 관한 법률</a:t>
            </a:r>
            <a:r>
              <a:rPr lang="en-US" altLang="ko-KR" sz="1400" dirty="0"/>
              <a:t>’,  ‘</a:t>
            </a:r>
            <a:r>
              <a:rPr lang="ko-KR" altLang="en-US" sz="1400" dirty="0"/>
              <a:t>성폭력 범죄자의 성충동 </a:t>
            </a:r>
            <a:endParaRPr lang="en-US" altLang="ko-KR" sz="1400" dirty="0"/>
          </a:p>
          <a:p>
            <a:pPr marL="0" indent="0">
              <a:buNone/>
            </a:pPr>
            <a:r>
              <a:rPr lang="en-US" altLang="ko-KR" sz="1400" dirty="0"/>
              <a:t>    </a:t>
            </a:r>
            <a:r>
              <a:rPr lang="ko-KR" altLang="en-US" sz="1400" dirty="0"/>
              <a:t>약물치료에 관한 법률</a:t>
            </a:r>
            <a:r>
              <a:rPr lang="en-US" altLang="ko-KR" sz="1400" dirty="0"/>
              <a:t>’ </a:t>
            </a:r>
            <a:r>
              <a:rPr lang="ko-KR" altLang="en-US" sz="1400" dirty="0"/>
              <a:t>등 모두 </a:t>
            </a:r>
            <a:r>
              <a:rPr lang="en-US" altLang="ko-KR" sz="1400" dirty="0"/>
              <a:t>6</a:t>
            </a:r>
            <a:r>
              <a:rPr lang="ko-KR" altLang="en-US" sz="1400" dirty="0"/>
              <a:t>개의 법률</a:t>
            </a:r>
            <a:r>
              <a:rPr lang="en-US" altLang="ko-KR" sz="1400" dirty="0"/>
              <a:t>.</a:t>
            </a:r>
          </a:p>
          <a:p>
            <a:pPr>
              <a:buNone/>
            </a:pPr>
            <a:endParaRPr lang="en-US" altLang="ko-KR" sz="1400" dirty="0"/>
          </a:p>
          <a:p>
            <a:r>
              <a:rPr lang="ko-KR" altLang="en-US" sz="1600" dirty="0">
                <a:solidFill>
                  <a:srgbClr val="FF0000"/>
                </a:solidFill>
              </a:rPr>
              <a:t>무고죄</a:t>
            </a:r>
            <a:endParaRPr lang="en-US" altLang="ko-KR" sz="1600" dirty="0">
              <a:solidFill>
                <a:srgbClr val="FF0000"/>
              </a:solidFill>
            </a:endParaRPr>
          </a:p>
          <a:p>
            <a:pPr>
              <a:buNone/>
            </a:pPr>
            <a:r>
              <a:rPr lang="en-US" altLang="ko-KR" sz="1600" dirty="0"/>
              <a:t>    - </a:t>
            </a:r>
            <a:r>
              <a:rPr lang="ko-KR" altLang="en-US" sz="1600" dirty="0">
                <a:solidFill>
                  <a:srgbClr val="FF0000"/>
                </a:solidFill>
              </a:rPr>
              <a:t>허위의 사실을 신고하는 </a:t>
            </a:r>
            <a:r>
              <a:rPr lang="ko-KR" altLang="en-US" sz="1600" dirty="0"/>
              <a:t>것은 국가기관을 속여 </a:t>
            </a:r>
            <a:r>
              <a:rPr lang="ko-KR" altLang="en-US" sz="1600" dirty="0" err="1"/>
              <a:t>죄없는</a:t>
            </a:r>
            <a:r>
              <a:rPr lang="ko-KR" altLang="en-US" sz="1600" dirty="0"/>
              <a:t> 사람을 억울하게 처벌받게 하는 것이므로 무고죄는 엄벌로 다스리고 있음</a:t>
            </a:r>
            <a:r>
              <a:rPr lang="en-US" altLang="ko-KR" sz="1600" dirty="0"/>
              <a:t>.</a:t>
            </a:r>
          </a:p>
          <a:p>
            <a:pPr>
              <a:buNone/>
            </a:pPr>
            <a:r>
              <a:rPr lang="en-US" altLang="ko-KR" sz="1600" dirty="0"/>
              <a:t>    - </a:t>
            </a:r>
            <a:r>
              <a:rPr lang="ko-KR" altLang="en-US" sz="1600" dirty="0"/>
              <a:t>흔히 고소장에 상대방을 나쁜 사람으로 표현하기 위하여 자신의 피해사실과 관계가 없는 사실을 </a:t>
            </a:r>
            <a:r>
              <a:rPr lang="ko-KR" altLang="en-US" sz="1600" dirty="0" err="1"/>
              <a:t>근거없이</a:t>
            </a:r>
            <a:r>
              <a:rPr lang="ko-KR" altLang="en-US" sz="1600" dirty="0"/>
              <a:t> 과장되게 표현하는 고소인들이 있는데 </a:t>
            </a:r>
            <a:r>
              <a:rPr lang="ko-KR" altLang="en-US" sz="1600" dirty="0">
                <a:solidFill>
                  <a:srgbClr val="FF0000"/>
                </a:solidFill>
              </a:rPr>
              <a:t>예컨대</a:t>
            </a:r>
            <a:r>
              <a:rPr lang="en-US" altLang="ko-KR" sz="1600" dirty="0">
                <a:solidFill>
                  <a:srgbClr val="FF0000"/>
                </a:solidFill>
              </a:rPr>
              <a:t>, </a:t>
            </a:r>
            <a:r>
              <a:rPr lang="ko-KR" altLang="en-US" sz="1600" dirty="0">
                <a:solidFill>
                  <a:srgbClr val="FF0000"/>
                </a:solidFill>
              </a:rPr>
              <a:t>소문난 사기꾼이라든지</a:t>
            </a:r>
            <a:r>
              <a:rPr lang="en-US" altLang="ko-KR" sz="1600" dirty="0">
                <a:solidFill>
                  <a:srgbClr val="FF0000"/>
                </a:solidFill>
              </a:rPr>
              <a:t>, </a:t>
            </a:r>
            <a:r>
              <a:rPr lang="ko-KR" altLang="en-US" sz="1600" dirty="0">
                <a:solidFill>
                  <a:srgbClr val="FF0000"/>
                </a:solidFill>
              </a:rPr>
              <a:t>노름꾼으로 사회의 지탄을 받는다든지 하는 등의 표현이 대표적</a:t>
            </a:r>
            <a:r>
              <a:rPr lang="en-US" altLang="ko-KR" sz="1600" dirty="0">
                <a:solidFill>
                  <a:srgbClr val="FF0000"/>
                </a:solidFill>
              </a:rPr>
              <a:t>.</a:t>
            </a:r>
          </a:p>
          <a:p>
            <a:pPr>
              <a:buNone/>
            </a:pPr>
            <a:endParaRPr lang="ko-KR" altLang="en-US" sz="1600" dirty="0"/>
          </a:p>
        </p:txBody>
      </p:sp>
      <p:sp>
        <p:nvSpPr>
          <p:cNvPr id="3" name="제목 2"/>
          <p:cNvSpPr>
            <a:spLocks noGrp="1"/>
          </p:cNvSpPr>
          <p:nvPr>
            <p:ph type="title"/>
          </p:nvPr>
        </p:nvSpPr>
        <p:spPr/>
        <p:txBody>
          <a:bodyPr/>
          <a:lstStyle/>
          <a:p>
            <a:r>
              <a:rPr lang="en-US" altLang="ko-KR" dirty="0"/>
              <a:t>4-2) </a:t>
            </a:r>
            <a:r>
              <a:rPr lang="ko-KR" altLang="en-US" dirty="0"/>
              <a:t>친고죄와 무고죄</a:t>
            </a:r>
          </a:p>
        </p:txBody>
      </p:sp>
    </p:spTree>
    <p:extLst>
      <p:ext uri="{BB962C8B-B14F-4D97-AF65-F5344CB8AC3E}">
        <p14:creationId xmlns:p14="http://schemas.microsoft.com/office/powerpoint/2010/main" val="617806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a:xfrm>
            <a:off x="323528" y="0"/>
            <a:ext cx="8554805" cy="939784"/>
          </a:xfrm>
        </p:spPr>
        <p:txBody>
          <a:bodyPr>
            <a:normAutofit fontScale="90000"/>
          </a:bodyPr>
          <a:lstStyle/>
          <a:p>
            <a:r>
              <a:rPr lang="en-US" altLang="ko-KR" sz="3200" dirty="0"/>
              <a:t>* </a:t>
            </a:r>
            <a:r>
              <a:rPr lang="ko-KR" altLang="en-US" sz="3200" dirty="0"/>
              <a:t>참고 예시 </a:t>
            </a:r>
            <a:r>
              <a:rPr lang="en-US" altLang="ko-KR" sz="3200" dirty="0"/>
              <a:t>: </a:t>
            </a:r>
            <a:r>
              <a:rPr lang="ko-KR" altLang="en-US" sz="3200" dirty="0"/>
              <a:t>고소</a:t>
            </a:r>
            <a:r>
              <a:rPr lang="en-US" altLang="ko-KR" sz="3200" dirty="0"/>
              <a:t>, </a:t>
            </a:r>
            <a:r>
              <a:rPr lang="ko-KR" altLang="en-US" sz="3200" dirty="0"/>
              <a:t>고발</a:t>
            </a:r>
            <a:r>
              <a:rPr lang="en-US" altLang="ko-KR" sz="3200" dirty="0"/>
              <a:t>, </a:t>
            </a:r>
            <a:r>
              <a:rPr lang="ko-KR" altLang="en-US" sz="3200" dirty="0"/>
              <a:t>진정사건 조사흐름도</a:t>
            </a:r>
          </a:p>
        </p:txBody>
      </p:sp>
      <p:sp>
        <p:nvSpPr>
          <p:cNvPr id="501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501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50180" name="Picture 4" descr="C:\DOCUME~1\3\LOCALS~1\Temp\UNI000003d02994.gif"/>
          <p:cNvPicPr>
            <a:picLocks noChangeAspect="1" noChangeArrowheads="1"/>
          </p:cNvPicPr>
          <p:nvPr/>
        </p:nvPicPr>
        <p:blipFill>
          <a:blip r:embed="rId2" cstate="print"/>
          <a:srcRect/>
          <a:stretch>
            <a:fillRect/>
          </a:stretch>
        </p:blipFill>
        <p:spPr bwMode="auto">
          <a:xfrm>
            <a:off x="1763688" y="764704"/>
            <a:ext cx="4467225" cy="609600"/>
          </a:xfrm>
          <a:prstGeom prst="rect">
            <a:avLst/>
          </a:prstGeom>
          <a:noFill/>
        </p:spPr>
      </p:pic>
      <p:pic>
        <p:nvPicPr>
          <p:cNvPr id="50182" name="Picture 6" descr="C:\DOCUME~1\3\LOCALS~1\Temp\UNI000003d0299c.gif"/>
          <p:cNvPicPr>
            <a:picLocks noChangeAspect="1" noChangeArrowheads="1"/>
          </p:cNvPicPr>
          <p:nvPr/>
        </p:nvPicPr>
        <p:blipFill>
          <a:blip r:embed="rId3" cstate="print"/>
          <a:srcRect/>
          <a:stretch>
            <a:fillRect/>
          </a:stretch>
        </p:blipFill>
        <p:spPr bwMode="auto">
          <a:xfrm>
            <a:off x="4283968" y="836712"/>
            <a:ext cx="1771650" cy="495300"/>
          </a:xfrm>
          <a:prstGeom prst="rect">
            <a:avLst/>
          </a:prstGeom>
          <a:noFill/>
        </p:spPr>
      </p:pic>
      <p:pic>
        <p:nvPicPr>
          <p:cNvPr id="50184" name="Picture 8" descr="C:\DOCUME~1\3\LOCALS~1\Temp\UNI000003d029a4.gif"/>
          <p:cNvPicPr>
            <a:picLocks noChangeAspect="1" noChangeArrowheads="1"/>
          </p:cNvPicPr>
          <p:nvPr/>
        </p:nvPicPr>
        <p:blipFill>
          <a:blip r:embed="rId4" cstate="print"/>
          <a:srcRect/>
          <a:stretch>
            <a:fillRect/>
          </a:stretch>
        </p:blipFill>
        <p:spPr bwMode="auto">
          <a:xfrm>
            <a:off x="3779912" y="1412776"/>
            <a:ext cx="209550" cy="200025"/>
          </a:xfrm>
          <a:prstGeom prst="rect">
            <a:avLst/>
          </a:prstGeom>
          <a:noFill/>
        </p:spPr>
      </p:pic>
      <p:pic>
        <p:nvPicPr>
          <p:cNvPr id="50186" name="Picture 10" descr="C:\DOCUME~1\3\LOCALS~1\Temp\UNI000003d029ac.gif"/>
          <p:cNvPicPr>
            <a:picLocks noChangeAspect="1" noChangeArrowheads="1"/>
          </p:cNvPicPr>
          <p:nvPr/>
        </p:nvPicPr>
        <p:blipFill>
          <a:blip r:embed="rId5" cstate="print"/>
          <a:srcRect/>
          <a:stretch>
            <a:fillRect/>
          </a:stretch>
        </p:blipFill>
        <p:spPr bwMode="auto">
          <a:xfrm>
            <a:off x="1763688" y="1700808"/>
            <a:ext cx="4457700" cy="666750"/>
          </a:xfrm>
          <a:prstGeom prst="rect">
            <a:avLst/>
          </a:prstGeom>
          <a:noFill/>
        </p:spPr>
      </p:pic>
      <p:pic>
        <p:nvPicPr>
          <p:cNvPr id="50188" name="Picture 12" descr="C:\DOCUME~1\3\LOCALS~1\Temp\UNI000003d029b4.gif"/>
          <p:cNvPicPr>
            <a:picLocks noChangeAspect="1" noChangeArrowheads="1"/>
          </p:cNvPicPr>
          <p:nvPr/>
        </p:nvPicPr>
        <p:blipFill>
          <a:blip r:embed="rId6" cstate="print"/>
          <a:srcRect/>
          <a:stretch>
            <a:fillRect/>
          </a:stretch>
        </p:blipFill>
        <p:spPr bwMode="auto">
          <a:xfrm>
            <a:off x="3851920" y="2420888"/>
            <a:ext cx="219075" cy="209550"/>
          </a:xfrm>
          <a:prstGeom prst="rect">
            <a:avLst/>
          </a:prstGeom>
          <a:noFill/>
        </p:spPr>
      </p:pic>
      <p:pic>
        <p:nvPicPr>
          <p:cNvPr id="50190" name="Picture 14" descr="C:\DOCUME~1\3\LOCALS~1\Temp\UNI000003d029bc.gif"/>
          <p:cNvPicPr>
            <a:picLocks noChangeAspect="1" noChangeArrowheads="1"/>
          </p:cNvPicPr>
          <p:nvPr/>
        </p:nvPicPr>
        <p:blipFill>
          <a:blip r:embed="rId7" cstate="print"/>
          <a:srcRect/>
          <a:stretch>
            <a:fillRect/>
          </a:stretch>
        </p:blipFill>
        <p:spPr bwMode="auto">
          <a:xfrm>
            <a:off x="1763688" y="2564904"/>
            <a:ext cx="4438650" cy="771525"/>
          </a:xfrm>
          <a:prstGeom prst="rect">
            <a:avLst/>
          </a:prstGeom>
          <a:noFill/>
        </p:spPr>
      </p:pic>
      <p:pic>
        <p:nvPicPr>
          <p:cNvPr id="50192" name="Picture 16" descr="C:\DOCUME~1\3\LOCALS~1\Temp\UNI000003d029c4.gif"/>
          <p:cNvPicPr>
            <a:picLocks noChangeAspect="1" noChangeArrowheads="1"/>
          </p:cNvPicPr>
          <p:nvPr/>
        </p:nvPicPr>
        <p:blipFill>
          <a:blip r:embed="rId8" cstate="print"/>
          <a:srcRect/>
          <a:stretch>
            <a:fillRect/>
          </a:stretch>
        </p:blipFill>
        <p:spPr bwMode="auto">
          <a:xfrm>
            <a:off x="3995936" y="2636912"/>
            <a:ext cx="2028825" cy="638175"/>
          </a:xfrm>
          <a:prstGeom prst="rect">
            <a:avLst/>
          </a:prstGeom>
          <a:noFill/>
        </p:spPr>
      </p:pic>
      <p:pic>
        <p:nvPicPr>
          <p:cNvPr id="50194" name="Picture 18" descr="C:\DOCUME~1\3\LOCALS~1\Temp\UNI000003d029cc.gif"/>
          <p:cNvPicPr>
            <a:picLocks noChangeAspect="1" noChangeArrowheads="1"/>
          </p:cNvPicPr>
          <p:nvPr/>
        </p:nvPicPr>
        <p:blipFill>
          <a:blip r:embed="rId9" cstate="print"/>
          <a:srcRect/>
          <a:stretch>
            <a:fillRect/>
          </a:stretch>
        </p:blipFill>
        <p:spPr bwMode="auto">
          <a:xfrm>
            <a:off x="1763688" y="3573016"/>
            <a:ext cx="4410075" cy="676275"/>
          </a:xfrm>
          <a:prstGeom prst="rect">
            <a:avLst/>
          </a:prstGeom>
          <a:noFill/>
        </p:spPr>
      </p:pic>
      <p:pic>
        <p:nvPicPr>
          <p:cNvPr id="50196" name="Picture 20" descr="C:\DOCUME~1\3\LOCALS~1\Temp\UNI000003d029d4.gif"/>
          <p:cNvPicPr>
            <a:picLocks noChangeAspect="1" noChangeArrowheads="1"/>
          </p:cNvPicPr>
          <p:nvPr/>
        </p:nvPicPr>
        <p:blipFill>
          <a:blip r:embed="rId10" cstate="print"/>
          <a:srcRect/>
          <a:stretch>
            <a:fillRect/>
          </a:stretch>
        </p:blipFill>
        <p:spPr bwMode="auto">
          <a:xfrm>
            <a:off x="3851920" y="3356992"/>
            <a:ext cx="209550" cy="209550"/>
          </a:xfrm>
          <a:prstGeom prst="rect">
            <a:avLst/>
          </a:prstGeom>
          <a:noFill/>
        </p:spPr>
      </p:pic>
      <p:pic>
        <p:nvPicPr>
          <p:cNvPr id="50198" name="Picture 22" descr="C:\DOCUME~1\3\LOCALS~1\Temp\UNI000003d029dc.gif"/>
          <p:cNvPicPr>
            <a:picLocks noChangeAspect="1" noChangeArrowheads="1"/>
          </p:cNvPicPr>
          <p:nvPr/>
        </p:nvPicPr>
        <p:blipFill>
          <a:blip r:embed="rId11" cstate="print"/>
          <a:srcRect/>
          <a:stretch>
            <a:fillRect/>
          </a:stretch>
        </p:blipFill>
        <p:spPr bwMode="auto">
          <a:xfrm>
            <a:off x="3851920" y="3645024"/>
            <a:ext cx="2219325" cy="542925"/>
          </a:xfrm>
          <a:prstGeom prst="rect">
            <a:avLst/>
          </a:prstGeom>
          <a:noFill/>
        </p:spPr>
      </p:pic>
      <p:pic>
        <p:nvPicPr>
          <p:cNvPr id="50200" name="Picture 24" descr="C:\DOCUME~1\3\LOCALS~1\Temp\UNI000003d029e4.gif"/>
          <p:cNvPicPr>
            <a:picLocks noChangeAspect="1" noChangeArrowheads="1"/>
          </p:cNvPicPr>
          <p:nvPr/>
        </p:nvPicPr>
        <p:blipFill>
          <a:blip r:embed="rId10" cstate="print"/>
          <a:srcRect/>
          <a:stretch>
            <a:fillRect/>
          </a:stretch>
        </p:blipFill>
        <p:spPr bwMode="auto">
          <a:xfrm>
            <a:off x="3851920" y="4293096"/>
            <a:ext cx="209550" cy="209550"/>
          </a:xfrm>
          <a:prstGeom prst="rect">
            <a:avLst/>
          </a:prstGeom>
          <a:noFill/>
        </p:spPr>
      </p:pic>
      <p:pic>
        <p:nvPicPr>
          <p:cNvPr id="50202" name="Picture 26" descr="C:\DOCUME~1\3\LOCALS~1\Temp\UNI000003d029ec.gif"/>
          <p:cNvPicPr>
            <a:picLocks noChangeAspect="1" noChangeArrowheads="1"/>
          </p:cNvPicPr>
          <p:nvPr/>
        </p:nvPicPr>
        <p:blipFill>
          <a:blip r:embed="rId12" cstate="print"/>
          <a:srcRect/>
          <a:stretch>
            <a:fillRect/>
          </a:stretch>
        </p:blipFill>
        <p:spPr bwMode="auto">
          <a:xfrm>
            <a:off x="1763688" y="4509120"/>
            <a:ext cx="4410075" cy="733425"/>
          </a:xfrm>
          <a:prstGeom prst="rect">
            <a:avLst/>
          </a:prstGeom>
          <a:noFill/>
        </p:spPr>
      </p:pic>
      <p:pic>
        <p:nvPicPr>
          <p:cNvPr id="50204" name="Picture 28" descr="C:\DOCUME~1\3\LOCALS~1\Temp\UNI000003d029f4.gif"/>
          <p:cNvPicPr>
            <a:picLocks noChangeAspect="1" noChangeArrowheads="1"/>
          </p:cNvPicPr>
          <p:nvPr/>
        </p:nvPicPr>
        <p:blipFill>
          <a:blip r:embed="rId13" cstate="print"/>
          <a:srcRect/>
          <a:stretch>
            <a:fillRect/>
          </a:stretch>
        </p:blipFill>
        <p:spPr bwMode="auto">
          <a:xfrm>
            <a:off x="3131840" y="4581128"/>
            <a:ext cx="2828925" cy="609600"/>
          </a:xfrm>
          <a:prstGeom prst="rect">
            <a:avLst/>
          </a:prstGeom>
          <a:noFill/>
        </p:spPr>
      </p:pic>
      <p:sp>
        <p:nvSpPr>
          <p:cNvPr id="21" name="직사각형 20"/>
          <p:cNvSpPr/>
          <p:nvPr/>
        </p:nvSpPr>
        <p:spPr>
          <a:xfrm>
            <a:off x="1475656" y="5589240"/>
            <a:ext cx="4932040" cy="923330"/>
          </a:xfrm>
          <a:prstGeom prst="rect">
            <a:avLst/>
          </a:prstGeom>
        </p:spPr>
        <p:txBody>
          <a:bodyPr wrap="square">
            <a:spAutoFit/>
          </a:bodyPr>
          <a:lstStyle/>
          <a:p>
            <a:r>
              <a:rPr lang="ko-KR" altLang="en-US" dirty="0"/>
              <a:t> 피의사실 인정                          피의사실 불인정</a:t>
            </a:r>
          </a:p>
          <a:p>
            <a:r>
              <a:rPr lang="ko-KR" altLang="en-US" dirty="0"/>
              <a:t/>
            </a:r>
            <a:br>
              <a:rPr lang="ko-KR" altLang="en-US" dirty="0"/>
            </a:br>
            <a:endParaRPr lang="ko-KR" altLang="en-US" dirty="0"/>
          </a:p>
        </p:txBody>
      </p:sp>
      <p:pic>
        <p:nvPicPr>
          <p:cNvPr id="50206" name="Picture 30" descr="C:\DOCUME~1\3\LOCALS~1\Temp\UNI000003d029fc.gif"/>
          <p:cNvPicPr>
            <a:picLocks noChangeAspect="1" noChangeArrowheads="1"/>
          </p:cNvPicPr>
          <p:nvPr/>
        </p:nvPicPr>
        <p:blipFill>
          <a:blip r:embed="rId14" cstate="print"/>
          <a:srcRect/>
          <a:stretch>
            <a:fillRect/>
          </a:stretch>
        </p:blipFill>
        <p:spPr bwMode="auto">
          <a:xfrm>
            <a:off x="2987824" y="5373216"/>
            <a:ext cx="523875" cy="342900"/>
          </a:xfrm>
          <a:prstGeom prst="rect">
            <a:avLst/>
          </a:prstGeom>
          <a:noFill/>
        </p:spPr>
      </p:pic>
      <p:pic>
        <p:nvPicPr>
          <p:cNvPr id="50208" name="Picture 32" descr="C:\DOCUME~1\3\LOCALS~1\Temp\UNI000003d02a04.gif"/>
          <p:cNvPicPr>
            <a:picLocks noChangeAspect="1" noChangeArrowheads="1"/>
          </p:cNvPicPr>
          <p:nvPr/>
        </p:nvPicPr>
        <p:blipFill>
          <a:blip r:embed="rId15" cstate="print"/>
          <a:srcRect/>
          <a:stretch>
            <a:fillRect/>
          </a:stretch>
        </p:blipFill>
        <p:spPr bwMode="auto">
          <a:xfrm>
            <a:off x="4067944" y="5373216"/>
            <a:ext cx="476250" cy="342900"/>
          </a:xfrm>
          <a:prstGeom prst="rect">
            <a:avLst/>
          </a:prstGeom>
          <a:noFill/>
        </p:spPr>
      </p:pic>
      <p:pic>
        <p:nvPicPr>
          <p:cNvPr id="50210" name="Picture 34" descr="C:\DOCUME~1\3\LOCALS~1\Temp\UNI000003d02a0c.gif"/>
          <p:cNvPicPr>
            <a:picLocks noChangeAspect="1" noChangeArrowheads="1"/>
          </p:cNvPicPr>
          <p:nvPr/>
        </p:nvPicPr>
        <p:blipFill>
          <a:blip r:embed="rId16" cstate="print"/>
          <a:srcRect/>
          <a:stretch>
            <a:fillRect/>
          </a:stretch>
        </p:blipFill>
        <p:spPr bwMode="auto">
          <a:xfrm>
            <a:off x="971600" y="6021288"/>
            <a:ext cx="2266950" cy="523875"/>
          </a:xfrm>
          <a:prstGeom prst="rect">
            <a:avLst/>
          </a:prstGeom>
          <a:noFill/>
        </p:spPr>
      </p:pic>
      <p:pic>
        <p:nvPicPr>
          <p:cNvPr id="50212" name="Picture 36" descr="C:\DOCUME~1\3\LOCALS~1\Temp\UNI000003d02a14.gif"/>
          <p:cNvPicPr>
            <a:picLocks noChangeAspect="1" noChangeArrowheads="1"/>
          </p:cNvPicPr>
          <p:nvPr/>
        </p:nvPicPr>
        <p:blipFill>
          <a:blip r:embed="rId17" cstate="print"/>
          <a:srcRect/>
          <a:stretch>
            <a:fillRect/>
          </a:stretch>
        </p:blipFill>
        <p:spPr bwMode="auto">
          <a:xfrm>
            <a:off x="1547664" y="6093296"/>
            <a:ext cx="1533525" cy="409575"/>
          </a:xfrm>
          <a:prstGeom prst="rect">
            <a:avLst/>
          </a:prstGeom>
          <a:noFill/>
        </p:spPr>
      </p:pic>
      <p:pic>
        <p:nvPicPr>
          <p:cNvPr id="50214" name="Picture 38" descr="C:\DOCUME~1\3\LOCALS~1\Temp\UNI000003d02a1c.gif"/>
          <p:cNvPicPr>
            <a:picLocks noChangeAspect="1" noChangeArrowheads="1"/>
          </p:cNvPicPr>
          <p:nvPr/>
        </p:nvPicPr>
        <p:blipFill>
          <a:blip r:embed="rId18" cstate="print"/>
          <a:srcRect/>
          <a:stretch>
            <a:fillRect/>
          </a:stretch>
        </p:blipFill>
        <p:spPr bwMode="auto">
          <a:xfrm>
            <a:off x="4283968" y="6021288"/>
            <a:ext cx="2286000" cy="542925"/>
          </a:xfrm>
          <a:prstGeom prst="rect">
            <a:avLst/>
          </a:prstGeom>
          <a:noFill/>
        </p:spPr>
      </p:pic>
      <p:pic>
        <p:nvPicPr>
          <p:cNvPr id="50216" name="Picture 40" descr="C:\DOCUME~1\3\LOCALS~1\Temp\UNI000003d02a24.gif"/>
          <p:cNvPicPr>
            <a:picLocks noChangeAspect="1" noChangeArrowheads="1"/>
          </p:cNvPicPr>
          <p:nvPr/>
        </p:nvPicPr>
        <p:blipFill>
          <a:blip r:embed="rId19" cstate="print"/>
          <a:srcRect/>
          <a:stretch>
            <a:fillRect/>
          </a:stretch>
        </p:blipFill>
        <p:spPr bwMode="auto">
          <a:xfrm>
            <a:off x="4932040" y="6093296"/>
            <a:ext cx="1466850" cy="43815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a:xfrm>
            <a:off x="323528" y="332656"/>
            <a:ext cx="8554805" cy="939784"/>
          </a:xfrm>
        </p:spPr>
        <p:txBody>
          <a:bodyPr>
            <a:normAutofit/>
          </a:bodyPr>
          <a:lstStyle/>
          <a:p>
            <a:r>
              <a:rPr lang="en-US" altLang="ko-KR" sz="3200" dirty="0"/>
              <a:t>* </a:t>
            </a:r>
            <a:r>
              <a:rPr lang="ko-KR" altLang="en-US" sz="3200" dirty="0"/>
              <a:t>참고 예시 </a:t>
            </a:r>
            <a:r>
              <a:rPr lang="en-US" altLang="ko-KR" sz="3200" dirty="0"/>
              <a:t>: </a:t>
            </a:r>
            <a:r>
              <a:rPr lang="ko-KR" altLang="en-US" sz="3200" dirty="0"/>
              <a:t>인지사건 조사흐름도</a:t>
            </a:r>
          </a:p>
        </p:txBody>
      </p:sp>
      <p:sp>
        <p:nvSpPr>
          <p:cNvPr id="501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501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53250" name="Picture 2" descr="C:\DOCUME~1\3\LOCALS~1\Temp\UNI0000045c2ac7.gif"/>
          <p:cNvPicPr>
            <a:picLocks noChangeAspect="1" noChangeArrowheads="1"/>
          </p:cNvPicPr>
          <p:nvPr/>
        </p:nvPicPr>
        <p:blipFill>
          <a:blip r:embed="rId2" cstate="print"/>
          <a:srcRect/>
          <a:stretch>
            <a:fillRect/>
          </a:stretch>
        </p:blipFill>
        <p:spPr bwMode="auto">
          <a:xfrm>
            <a:off x="1907704" y="1340768"/>
            <a:ext cx="4972050" cy="1047750"/>
          </a:xfrm>
          <a:prstGeom prst="rect">
            <a:avLst/>
          </a:prstGeom>
          <a:noFill/>
        </p:spPr>
      </p:pic>
      <p:pic>
        <p:nvPicPr>
          <p:cNvPr id="53252" name="Picture 4" descr="C:\DOCUME~1\3\LOCALS~1\Temp\UNI0000045c2acf.gif"/>
          <p:cNvPicPr>
            <a:picLocks noChangeAspect="1" noChangeArrowheads="1"/>
          </p:cNvPicPr>
          <p:nvPr/>
        </p:nvPicPr>
        <p:blipFill>
          <a:blip r:embed="rId3" cstate="print"/>
          <a:srcRect/>
          <a:stretch>
            <a:fillRect/>
          </a:stretch>
        </p:blipFill>
        <p:spPr bwMode="auto">
          <a:xfrm>
            <a:off x="3995936" y="1412776"/>
            <a:ext cx="2552700" cy="895350"/>
          </a:xfrm>
          <a:prstGeom prst="rect">
            <a:avLst/>
          </a:prstGeom>
          <a:noFill/>
        </p:spPr>
      </p:pic>
      <p:pic>
        <p:nvPicPr>
          <p:cNvPr id="53254" name="Picture 6" descr="C:\DOCUME~1\3\LOCALS~1\Temp\UNI0000045c2ad7.gif"/>
          <p:cNvPicPr>
            <a:picLocks noChangeAspect="1" noChangeArrowheads="1"/>
          </p:cNvPicPr>
          <p:nvPr/>
        </p:nvPicPr>
        <p:blipFill>
          <a:blip r:embed="rId4" cstate="print"/>
          <a:srcRect/>
          <a:stretch>
            <a:fillRect/>
          </a:stretch>
        </p:blipFill>
        <p:spPr bwMode="auto">
          <a:xfrm>
            <a:off x="4067944" y="2420888"/>
            <a:ext cx="342900" cy="361950"/>
          </a:xfrm>
          <a:prstGeom prst="rect">
            <a:avLst/>
          </a:prstGeom>
          <a:noFill/>
        </p:spPr>
      </p:pic>
      <p:pic>
        <p:nvPicPr>
          <p:cNvPr id="53256" name="Picture 8" descr="C:\DOCUME~1\3\LOCALS~1\Temp\UNI0000045c2adf.gif"/>
          <p:cNvPicPr>
            <a:picLocks noChangeAspect="1" noChangeArrowheads="1"/>
          </p:cNvPicPr>
          <p:nvPr/>
        </p:nvPicPr>
        <p:blipFill>
          <a:blip r:embed="rId5" cstate="print"/>
          <a:srcRect/>
          <a:stretch>
            <a:fillRect/>
          </a:stretch>
        </p:blipFill>
        <p:spPr bwMode="auto">
          <a:xfrm>
            <a:off x="1979712" y="2780928"/>
            <a:ext cx="4972050" cy="981075"/>
          </a:xfrm>
          <a:prstGeom prst="rect">
            <a:avLst/>
          </a:prstGeom>
          <a:noFill/>
        </p:spPr>
      </p:pic>
      <p:pic>
        <p:nvPicPr>
          <p:cNvPr id="53258" name="Picture 10" descr="C:\DOCUME~1\3\LOCALS~1\Temp\UNI0000045c2ae7.gif"/>
          <p:cNvPicPr>
            <a:picLocks noChangeAspect="1" noChangeArrowheads="1"/>
          </p:cNvPicPr>
          <p:nvPr/>
        </p:nvPicPr>
        <p:blipFill>
          <a:blip r:embed="rId6" cstate="print"/>
          <a:srcRect/>
          <a:stretch>
            <a:fillRect/>
          </a:stretch>
        </p:blipFill>
        <p:spPr bwMode="auto">
          <a:xfrm>
            <a:off x="4067944" y="2852936"/>
            <a:ext cx="2552700" cy="781050"/>
          </a:xfrm>
          <a:prstGeom prst="rect">
            <a:avLst/>
          </a:prstGeom>
          <a:noFill/>
        </p:spPr>
      </p:pic>
      <p:sp>
        <p:nvSpPr>
          <p:cNvPr id="30" name="직사각형 29"/>
          <p:cNvSpPr/>
          <p:nvPr/>
        </p:nvSpPr>
        <p:spPr>
          <a:xfrm>
            <a:off x="1835696" y="4221088"/>
            <a:ext cx="5544616" cy="369332"/>
          </a:xfrm>
          <a:prstGeom prst="rect">
            <a:avLst/>
          </a:prstGeom>
        </p:spPr>
        <p:txBody>
          <a:bodyPr wrap="square">
            <a:spAutoFit/>
          </a:bodyPr>
          <a:lstStyle/>
          <a:p>
            <a:r>
              <a:rPr lang="ko-KR" altLang="en-US" dirty="0"/>
              <a:t>피의사실 인정                                   피의사실 불인정</a:t>
            </a:r>
          </a:p>
        </p:txBody>
      </p:sp>
      <p:pic>
        <p:nvPicPr>
          <p:cNvPr id="53260" name="Picture 12" descr="C:\DOCUME~1\3\LOCALS~1\Temp\UNI0000045c2aef.gif"/>
          <p:cNvPicPr>
            <a:picLocks noChangeAspect="1" noChangeArrowheads="1"/>
          </p:cNvPicPr>
          <p:nvPr/>
        </p:nvPicPr>
        <p:blipFill>
          <a:blip r:embed="rId7" cstate="print"/>
          <a:srcRect/>
          <a:stretch>
            <a:fillRect/>
          </a:stretch>
        </p:blipFill>
        <p:spPr bwMode="auto">
          <a:xfrm>
            <a:off x="3491880" y="3861048"/>
            <a:ext cx="542925" cy="542925"/>
          </a:xfrm>
          <a:prstGeom prst="rect">
            <a:avLst/>
          </a:prstGeom>
          <a:noFill/>
        </p:spPr>
      </p:pic>
      <p:pic>
        <p:nvPicPr>
          <p:cNvPr id="53262" name="Picture 14" descr="C:\DOCUME~1\3\LOCALS~1\Temp\UNI0000045c2af7.gif"/>
          <p:cNvPicPr>
            <a:picLocks noChangeAspect="1" noChangeArrowheads="1"/>
          </p:cNvPicPr>
          <p:nvPr/>
        </p:nvPicPr>
        <p:blipFill>
          <a:blip r:embed="rId8" cstate="print"/>
          <a:srcRect/>
          <a:stretch>
            <a:fillRect/>
          </a:stretch>
        </p:blipFill>
        <p:spPr bwMode="auto">
          <a:xfrm>
            <a:off x="4644008" y="3861048"/>
            <a:ext cx="514350" cy="542925"/>
          </a:xfrm>
          <a:prstGeom prst="rect">
            <a:avLst/>
          </a:prstGeom>
          <a:noFill/>
        </p:spPr>
      </p:pic>
      <p:pic>
        <p:nvPicPr>
          <p:cNvPr id="53264" name="Picture 16" descr="C:\DOCUME~1\3\LOCALS~1\Temp\UNI0000045c2aff.gif"/>
          <p:cNvPicPr>
            <a:picLocks noChangeAspect="1" noChangeArrowheads="1"/>
          </p:cNvPicPr>
          <p:nvPr/>
        </p:nvPicPr>
        <p:blipFill>
          <a:blip r:embed="rId9" cstate="print"/>
          <a:srcRect/>
          <a:stretch>
            <a:fillRect/>
          </a:stretch>
        </p:blipFill>
        <p:spPr bwMode="auto">
          <a:xfrm>
            <a:off x="1187624" y="4653136"/>
            <a:ext cx="2343150" cy="914400"/>
          </a:xfrm>
          <a:prstGeom prst="rect">
            <a:avLst/>
          </a:prstGeom>
          <a:noFill/>
        </p:spPr>
      </p:pic>
      <p:pic>
        <p:nvPicPr>
          <p:cNvPr id="53266" name="Picture 18" descr="C:\DOCUME~1\3\LOCALS~1\Temp\UNI0000045c2b07.gif"/>
          <p:cNvPicPr>
            <a:picLocks noChangeAspect="1" noChangeArrowheads="1"/>
          </p:cNvPicPr>
          <p:nvPr/>
        </p:nvPicPr>
        <p:blipFill>
          <a:blip r:embed="rId10" cstate="print"/>
          <a:srcRect/>
          <a:stretch>
            <a:fillRect/>
          </a:stretch>
        </p:blipFill>
        <p:spPr bwMode="auto">
          <a:xfrm>
            <a:off x="2123728" y="4725144"/>
            <a:ext cx="1257300" cy="800100"/>
          </a:xfrm>
          <a:prstGeom prst="rect">
            <a:avLst/>
          </a:prstGeom>
          <a:noFill/>
        </p:spPr>
      </p:pic>
      <p:pic>
        <p:nvPicPr>
          <p:cNvPr id="53268" name="Picture 20" descr="C:\DOCUME~1\3\LOCALS~1\Temp\UNI0000045c2b0f.gif"/>
          <p:cNvPicPr>
            <a:picLocks noChangeAspect="1" noChangeArrowheads="1"/>
          </p:cNvPicPr>
          <p:nvPr/>
        </p:nvPicPr>
        <p:blipFill>
          <a:blip r:embed="rId11" cstate="print"/>
          <a:srcRect/>
          <a:stretch>
            <a:fillRect/>
          </a:stretch>
        </p:blipFill>
        <p:spPr bwMode="auto">
          <a:xfrm>
            <a:off x="5148064" y="4653136"/>
            <a:ext cx="2343150" cy="914400"/>
          </a:xfrm>
          <a:prstGeom prst="rect">
            <a:avLst/>
          </a:prstGeom>
          <a:noFill/>
        </p:spPr>
      </p:pic>
      <p:pic>
        <p:nvPicPr>
          <p:cNvPr id="53270" name="Picture 22" descr="C:\DOCUME~1\3\LOCALS~1\Temp\UNI0000045c2b17.gif"/>
          <p:cNvPicPr>
            <a:picLocks noChangeAspect="1" noChangeArrowheads="1"/>
          </p:cNvPicPr>
          <p:nvPr/>
        </p:nvPicPr>
        <p:blipFill>
          <a:blip r:embed="rId12" cstate="print"/>
          <a:srcRect/>
          <a:stretch>
            <a:fillRect/>
          </a:stretch>
        </p:blipFill>
        <p:spPr bwMode="auto">
          <a:xfrm>
            <a:off x="5868144" y="4725144"/>
            <a:ext cx="1504950" cy="78105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pPr>
              <a:lnSpc>
                <a:spcPct val="150000"/>
              </a:lnSpc>
            </a:pPr>
            <a:r>
              <a:rPr lang="ko-KR" altLang="en-US" sz="1800" dirty="0">
                <a:solidFill>
                  <a:srgbClr val="FF0000"/>
                </a:solidFill>
              </a:rPr>
              <a:t>수사기관이 수사를 개시하여 형사사건으로 되는 것을 입건한다고 하며</a:t>
            </a:r>
            <a:r>
              <a:rPr lang="en-US" altLang="ko-KR" sz="1800" dirty="0">
                <a:solidFill>
                  <a:srgbClr val="FF0000"/>
                </a:solidFill>
              </a:rPr>
              <a:t>, </a:t>
            </a:r>
            <a:r>
              <a:rPr lang="ko-KR" altLang="en-US" sz="1800" dirty="0" err="1">
                <a:solidFill>
                  <a:srgbClr val="FF0000"/>
                </a:solidFill>
              </a:rPr>
              <a:t>이와같이</a:t>
            </a:r>
            <a:r>
              <a:rPr lang="ko-KR" altLang="en-US" sz="1800" dirty="0">
                <a:solidFill>
                  <a:srgbClr val="FF0000"/>
                </a:solidFill>
              </a:rPr>
              <a:t> 입건이 되어 수사대상이 되면 형사소송법상‘피의자’가 되는 것</a:t>
            </a:r>
            <a:r>
              <a:rPr lang="en-US" altLang="ko-KR" sz="1800" dirty="0">
                <a:solidFill>
                  <a:srgbClr val="FF0000"/>
                </a:solidFill>
              </a:rPr>
              <a:t>.</a:t>
            </a:r>
            <a:r>
              <a:rPr lang="en-US" altLang="ko-KR" sz="1800" dirty="0"/>
              <a:t/>
            </a:r>
            <a:br>
              <a:rPr lang="en-US" altLang="ko-KR" sz="1800" dirty="0"/>
            </a:br>
            <a:endParaRPr lang="en-US" altLang="ko-KR" sz="1800" dirty="0"/>
          </a:p>
          <a:p>
            <a:pPr>
              <a:lnSpc>
                <a:spcPct val="150000"/>
              </a:lnSpc>
            </a:pPr>
            <a:r>
              <a:rPr lang="ko-KR" altLang="en-US" sz="1800" dirty="0"/>
              <a:t>그러나 범인이라는 뚜렷한 혐의가 아직 발견되지 않은 경우 흔히 그 자를 용의자라고 부름</a:t>
            </a:r>
            <a:r>
              <a:rPr lang="en-US" altLang="ko-KR" sz="1800" dirty="0"/>
              <a:t>. </a:t>
            </a:r>
          </a:p>
          <a:p>
            <a:pPr>
              <a:lnSpc>
                <a:spcPct val="150000"/>
              </a:lnSpc>
            </a:pPr>
            <a:endParaRPr lang="en-US" altLang="ko-KR" sz="1800" dirty="0"/>
          </a:p>
          <a:p>
            <a:pPr>
              <a:lnSpc>
                <a:spcPct val="150000"/>
              </a:lnSpc>
            </a:pPr>
            <a:r>
              <a:rPr lang="ko-KR" altLang="en-US" sz="1800" dirty="0"/>
              <a:t>이에 대하여 조사가 더 진행되어 범죄의 혐의가 인정됨으로써 정식으로 입건되면 그때부터는 피의자의 신분이 되는 것</a:t>
            </a:r>
            <a:r>
              <a:rPr lang="en-US" altLang="ko-KR" sz="1800" dirty="0"/>
              <a:t>. </a:t>
            </a:r>
            <a:br>
              <a:rPr lang="en-US" altLang="ko-KR" sz="1800" dirty="0"/>
            </a:br>
            <a:endParaRPr lang="ko-KR" altLang="en-US" sz="1800" dirty="0"/>
          </a:p>
        </p:txBody>
      </p:sp>
      <p:sp>
        <p:nvSpPr>
          <p:cNvPr id="3" name="제목 2"/>
          <p:cNvSpPr>
            <a:spLocks noGrp="1"/>
          </p:cNvSpPr>
          <p:nvPr>
            <p:ph type="title"/>
          </p:nvPr>
        </p:nvSpPr>
        <p:spPr/>
        <p:txBody>
          <a:bodyPr/>
          <a:lstStyle/>
          <a:p>
            <a:r>
              <a:rPr lang="en-US" altLang="ko-KR" dirty="0"/>
              <a:t>5)</a:t>
            </a:r>
            <a:r>
              <a:rPr lang="ko-KR" altLang="en-US" dirty="0"/>
              <a:t>공식적 형사절차 </a:t>
            </a:r>
            <a:r>
              <a:rPr lang="en-US" altLang="ko-KR" dirty="0"/>
              <a:t>– 1) </a:t>
            </a:r>
            <a:r>
              <a:rPr lang="ko-KR" altLang="en-US" dirty="0"/>
              <a:t>입건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28596" y="1285860"/>
            <a:ext cx="8229600" cy="4525963"/>
          </a:xfrm>
        </p:spPr>
        <p:txBody>
          <a:bodyPr>
            <a:noAutofit/>
          </a:bodyPr>
          <a:lstStyle/>
          <a:p>
            <a:r>
              <a:rPr lang="ko-KR" altLang="en-US" sz="1400" dirty="0">
                <a:solidFill>
                  <a:srgbClr val="FF0000"/>
                </a:solidFill>
              </a:rPr>
              <a:t>체포영장에 의한 체포</a:t>
            </a:r>
            <a:endParaRPr lang="en-US" altLang="ko-KR" sz="1400" dirty="0">
              <a:solidFill>
                <a:srgbClr val="FF0000"/>
              </a:solidFill>
            </a:endParaRPr>
          </a:p>
          <a:p>
            <a:pPr>
              <a:buNone/>
            </a:pPr>
            <a:r>
              <a:rPr lang="ko-KR" altLang="en-US" sz="1400" dirty="0"/>
              <a:t>    </a:t>
            </a:r>
            <a:r>
              <a:rPr lang="en-US" altLang="ko-KR" sz="1400" dirty="0"/>
              <a:t>- </a:t>
            </a:r>
            <a:r>
              <a:rPr lang="ko-KR" altLang="en-US" sz="1400" dirty="0"/>
              <a:t>입건된 피의자가 죄를 범하였다고 의심할 만한 상당한 이유가 있고 정당한 이유 없이 출석요구에 응하지 아니하거나 응하지 아니할 우려가 있는 때에는 피의자를 체포할 수 있음</a:t>
            </a:r>
            <a:r>
              <a:rPr lang="en-US" altLang="ko-KR" sz="1400" dirty="0"/>
              <a:t>. </a:t>
            </a:r>
          </a:p>
          <a:p>
            <a:pPr>
              <a:buNone/>
            </a:pPr>
            <a:r>
              <a:rPr lang="ko-KR" altLang="en-US" sz="1400" dirty="0"/>
              <a:t>    </a:t>
            </a:r>
            <a:r>
              <a:rPr lang="en-US" altLang="ko-KR" sz="1400" dirty="0"/>
              <a:t>- </a:t>
            </a:r>
            <a:r>
              <a:rPr lang="ko-KR" altLang="en-US" sz="1400" dirty="0"/>
              <a:t>체포를 하기 위하여는 원칙적으로 판사가 발부한 체포영장이 있어야 하며</a:t>
            </a:r>
            <a:r>
              <a:rPr lang="en-US" altLang="ko-KR" sz="1400" dirty="0"/>
              <a:t>, </a:t>
            </a:r>
            <a:r>
              <a:rPr lang="ko-KR" altLang="en-US" sz="1400" dirty="0"/>
              <a:t>사법경찰관이 피의자를 체포하기 위하여는 먼저 검사에게 체포영장을 신청하면 검사는 판사에게 청구하여 체포영장을 </a:t>
            </a:r>
            <a:r>
              <a:rPr lang="ko-KR" altLang="en-US" sz="1400" dirty="0" err="1"/>
              <a:t>발부받게</a:t>
            </a:r>
            <a:r>
              <a:rPr lang="ko-KR" altLang="en-US" sz="1400" dirty="0"/>
              <a:t> 되는데</a:t>
            </a:r>
            <a:r>
              <a:rPr lang="en-US" altLang="ko-KR" sz="1400" dirty="0"/>
              <a:t>, </a:t>
            </a:r>
            <a:r>
              <a:rPr lang="ko-KR" altLang="en-US" sz="1400" dirty="0"/>
              <a:t>명백히 체포의 필요가 인정되지 아니하는 경우에는 검사나 판사는 체포영장을 기각할 수 있음</a:t>
            </a:r>
            <a:r>
              <a:rPr lang="en-US" altLang="ko-KR" sz="1400" dirty="0"/>
              <a:t>.</a:t>
            </a:r>
          </a:p>
          <a:p>
            <a:pPr>
              <a:buNone/>
            </a:pPr>
            <a:endParaRPr lang="en-US" altLang="ko-KR" sz="1400" dirty="0"/>
          </a:p>
          <a:p>
            <a:r>
              <a:rPr lang="ko-KR" altLang="en-US" sz="1400" dirty="0">
                <a:solidFill>
                  <a:srgbClr val="FF0000"/>
                </a:solidFill>
              </a:rPr>
              <a:t>긴급체포</a:t>
            </a:r>
            <a:endParaRPr lang="en-US" altLang="ko-KR" sz="1400" dirty="0">
              <a:solidFill>
                <a:srgbClr val="FF0000"/>
              </a:solidFill>
            </a:endParaRPr>
          </a:p>
          <a:p>
            <a:pPr>
              <a:buNone/>
            </a:pPr>
            <a:r>
              <a:rPr lang="ko-KR" altLang="en-US" sz="1400" dirty="0"/>
              <a:t>    </a:t>
            </a:r>
            <a:r>
              <a:rPr lang="en-US" altLang="ko-KR" sz="1400" dirty="0"/>
              <a:t>- </a:t>
            </a:r>
            <a:r>
              <a:rPr lang="ko-KR" altLang="en-US" sz="1400" dirty="0"/>
              <a:t>다만</a:t>
            </a:r>
            <a:r>
              <a:rPr lang="en-US" altLang="ko-KR" sz="1400" dirty="0"/>
              <a:t>, </a:t>
            </a:r>
            <a:r>
              <a:rPr lang="ko-KR" altLang="en-US" sz="1400" dirty="0"/>
              <a:t>수사기관은 범죄가 무겁고 긴급한 사정이 있어 판사의 체포영장을 발급받을 여유가 없을 때에는 그 사유를 알리고 영장 없이 피의자를 체포할 수 있는데 이를 긴급체포라 함</a:t>
            </a:r>
            <a:r>
              <a:rPr lang="en-US" altLang="ko-KR" sz="1400" dirty="0"/>
              <a:t>. </a:t>
            </a:r>
            <a:r>
              <a:rPr lang="ko-KR" altLang="en-US" sz="1400" dirty="0"/>
              <a:t>사법경찰관이 피의자를 </a:t>
            </a:r>
            <a:r>
              <a:rPr lang="ko-KR" altLang="en-US" sz="1400" dirty="0" err="1"/>
              <a:t>긴급체포한</a:t>
            </a:r>
            <a:r>
              <a:rPr lang="ko-KR" altLang="en-US" sz="1400" dirty="0"/>
              <a:t> 경우에는 즉시 검사의 승인을 얻어야 함</a:t>
            </a:r>
            <a:r>
              <a:rPr lang="en-US" altLang="ko-KR" sz="1400" dirty="0"/>
              <a:t>.</a:t>
            </a:r>
          </a:p>
          <a:p>
            <a:endParaRPr lang="en-US" altLang="ko-KR" sz="1400" dirty="0"/>
          </a:p>
          <a:p>
            <a:r>
              <a:rPr lang="ko-KR" altLang="en-US" sz="1400" dirty="0">
                <a:solidFill>
                  <a:srgbClr val="FF0000"/>
                </a:solidFill>
              </a:rPr>
              <a:t>현행범 체포</a:t>
            </a:r>
            <a:endParaRPr lang="en-US" altLang="ko-KR" sz="1400" dirty="0">
              <a:solidFill>
                <a:srgbClr val="FF0000"/>
              </a:solidFill>
            </a:endParaRPr>
          </a:p>
          <a:p>
            <a:pPr>
              <a:buNone/>
            </a:pPr>
            <a:r>
              <a:rPr lang="en-US" altLang="ko-KR" sz="1400" dirty="0"/>
              <a:t>    - </a:t>
            </a:r>
            <a:r>
              <a:rPr lang="ko-KR" altLang="en-US" sz="1400" dirty="0"/>
              <a:t>범죄의 </a:t>
            </a:r>
            <a:r>
              <a:rPr lang="ko-KR" altLang="en-US" sz="1400" dirty="0" err="1"/>
              <a:t>실행중이거나</a:t>
            </a:r>
            <a:r>
              <a:rPr lang="ko-KR" altLang="en-US" sz="1400" dirty="0"/>
              <a:t> 실행의 직후인 자를 현행범인이라 하는데</a:t>
            </a:r>
            <a:r>
              <a:rPr lang="en-US" altLang="ko-KR" sz="1400" dirty="0"/>
              <a:t>, </a:t>
            </a:r>
            <a:r>
              <a:rPr lang="ko-KR" altLang="en-US" sz="1400" dirty="0"/>
              <a:t>현행범인은 누구든지 </a:t>
            </a:r>
            <a:r>
              <a:rPr lang="ko-KR" altLang="en-US" sz="1400" dirty="0" err="1"/>
              <a:t>영장없이</a:t>
            </a:r>
            <a:r>
              <a:rPr lang="ko-KR" altLang="en-US" sz="1400" dirty="0"/>
              <a:t> 체포할 수 있다</a:t>
            </a:r>
            <a:r>
              <a:rPr lang="en-US" altLang="ko-KR" sz="1400" dirty="0"/>
              <a:t>. </a:t>
            </a:r>
            <a:r>
              <a:rPr lang="ko-KR" altLang="en-US" sz="1400" dirty="0"/>
              <a:t>수사기관이 아닌 자가 현행범인을 체포한 때에는 즉시 수사기관에 인도하여야 함</a:t>
            </a:r>
            <a:r>
              <a:rPr lang="en-US" altLang="ko-KR" sz="1400" dirty="0"/>
              <a:t>. </a:t>
            </a:r>
            <a:br>
              <a:rPr lang="en-US" altLang="ko-KR" sz="1400" dirty="0"/>
            </a:br>
            <a:r>
              <a:rPr lang="en-US" altLang="ko-KR" sz="1400" dirty="0"/>
              <a:t/>
            </a:r>
            <a:br>
              <a:rPr lang="en-US" altLang="ko-KR" sz="1400" dirty="0"/>
            </a:br>
            <a:endParaRPr lang="en-US" altLang="ko-KR" sz="1400" dirty="0"/>
          </a:p>
          <a:p>
            <a:r>
              <a:rPr lang="ko-KR" altLang="en-US" sz="1400" dirty="0">
                <a:solidFill>
                  <a:srgbClr val="FF0000"/>
                </a:solidFill>
              </a:rPr>
              <a:t>체포 또는 </a:t>
            </a:r>
            <a:r>
              <a:rPr lang="ko-KR" altLang="en-US" sz="1400" dirty="0" err="1">
                <a:solidFill>
                  <a:srgbClr val="FF0000"/>
                </a:solidFill>
              </a:rPr>
              <a:t>긴급체포한</a:t>
            </a:r>
            <a:r>
              <a:rPr lang="ko-KR" altLang="en-US" sz="1400" dirty="0">
                <a:solidFill>
                  <a:srgbClr val="FF0000"/>
                </a:solidFill>
              </a:rPr>
              <a:t> 피의자를 구속하고자 할 때에는 </a:t>
            </a:r>
            <a:r>
              <a:rPr lang="ko-KR" altLang="en-US" sz="1400" dirty="0"/>
              <a:t>체포한 때부터 </a:t>
            </a:r>
            <a:r>
              <a:rPr lang="en-US" altLang="ko-KR" sz="1400" dirty="0">
                <a:solidFill>
                  <a:srgbClr val="FF0000"/>
                </a:solidFill>
              </a:rPr>
              <a:t>48</a:t>
            </a:r>
            <a:r>
              <a:rPr lang="ko-KR" altLang="en-US" sz="1400" dirty="0" err="1">
                <a:solidFill>
                  <a:srgbClr val="FF0000"/>
                </a:solidFill>
              </a:rPr>
              <a:t>시간이내에</a:t>
            </a:r>
            <a:r>
              <a:rPr lang="ko-KR" altLang="en-US" sz="1400" dirty="0">
                <a:solidFill>
                  <a:srgbClr val="FF0000"/>
                </a:solidFill>
              </a:rPr>
              <a:t> 판사에게 구속영장을 청구하여야 하며</a:t>
            </a:r>
            <a:r>
              <a:rPr lang="en-US" altLang="ko-KR" sz="1400" dirty="0">
                <a:solidFill>
                  <a:srgbClr val="FF0000"/>
                </a:solidFill>
              </a:rPr>
              <a:t>, </a:t>
            </a:r>
            <a:r>
              <a:rPr lang="ko-KR" altLang="en-US" sz="1400" dirty="0">
                <a:solidFill>
                  <a:schemeClr val="tx1"/>
                </a:solidFill>
              </a:rPr>
              <a:t>그 </a:t>
            </a:r>
            <a:r>
              <a:rPr lang="ko-KR" altLang="en-US" sz="1400" dirty="0" err="1">
                <a:solidFill>
                  <a:schemeClr val="tx1"/>
                </a:solidFill>
              </a:rPr>
              <a:t>기간이내에</a:t>
            </a:r>
            <a:r>
              <a:rPr lang="ko-KR" altLang="en-US" sz="1400" dirty="0">
                <a:solidFill>
                  <a:schemeClr val="tx1"/>
                </a:solidFill>
              </a:rPr>
              <a:t> 구속영장을 청구하지 아니하거나</a:t>
            </a:r>
            <a:r>
              <a:rPr lang="en-US" altLang="ko-KR" sz="1400" dirty="0">
                <a:solidFill>
                  <a:schemeClr val="tx1"/>
                </a:solidFill>
              </a:rPr>
              <a:t>(</a:t>
            </a:r>
            <a:r>
              <a:rPr lang="ko-KR" altLang="en-US" sz="1400" dirty="0">
                <a:solidFill>
                  <a:schemeClr val="tx1"/>
                </a:solidFill>
              </a:rPr>
              <a:t>영장에 의한 체포 또는 현행범인 체포의 경우</a:t>
            </a:r>
            <a:r>
              <a:rPr lang="en-US" altLang="ko-KR" sz="1400" dirty="0">
                <a:solidFill>
                  <a:schemeClr val="tx1"/>
                </a:solidFill>
              </a:rPr>
              <a:t>)</a:t>
            </a:r>
            <a:r>
              <a:rPr lang="en-US" altLang="ko-KR" sz="1400" dirty="0">
                <a:solidFill>
                  <a:srgbClr val="FF0000"/>
                </a:solidFill>
              </a:rPr>
              <a:t> </a:t>
            </a:r>
            <a:r>
              <a:rPr lang="ko-KR" altLang="en-US" sz="1400" dirty="0">
                <a:solidFill>
                  <a:srgbClr val="FF0000"/>
                </a:solidFill>
              </a:rPr>
              <a:t>구속영장을 </a:t>
            </a:r>
            <a:r>
              <a:rPr lang="ko-KR" altLang="en-US" sz="1400" dirty="0" err="1">
                <a:solidFill>
                  <a:srgbClr val="FF0000"/>
                </a:solidFill>
              </a:rPr>
              <a:t>발부받지</a:t>
            </a:r>
            <a:r>
              <a:rPr lang="ko-KR" altLang="en-US" sz="1400" dirty="0">
                <a:solidFill>
                  <a:srgbClr val="FF0000"/>
                </a:solidFill>
              </a:rPr>
              <a:t> 못한 때</a:t>
            </a:r>
            <a:r>
              <a:rPr lang="en-US" altLang="ko-KR" sz="1400" dirty="0">
                <a:solidFill>
                  <a:srgbClr val="FF0000"/>
                </a:solidFill>
              </a:rPr>
              <a:t>(</a:t>
            </a:r>
            <a:r>
              <a:rPr lang="ko-KR" altLang="en-US" sz="1400" dirty="0">
                <a:solidFill>
                  <a:srgbClr val="FF0000"/>
                </a:solidFill>
              </a:rPr>
              <a:t>긴급체포의 경우</a:t>
            </a:r>
            <a:r>
              <a:rPr lang="en-US" altLang="ko-KR" sz="1400" dirty="0">
                <a:solidFill>
                  <a:srgbClr val="FF0000"/>
                </a:solidFill>
              </a:rPr>
              <a:t>)</a:t>
            </a:r>
            <a:r>
              <a:rPr lang="ko-KR" altLang="en-US" sz="1400" dirty="0">
                <a:solidFill>
                  <a:srgbClr val="FF0000"/>
                </a:solidFill>
              </a:rPr>
              <a:t>에는 피의자를 즉시 석방하여야 함</a:t>
            </a:r>
            <a:r>
              <a:rPr lang="en-US" altLang="ko-KR" sz="1400" dirty="0">
                <a:solidFill>
                  <a:srgbClr val="FF0000"/>
                </a:solidFill>
              </a:rPr>
              <a:t>. </a:t>
            </a:r>
            <a:r>
              <a:rPr lang="en-US" altLang="ko-KR" sz="1400" dirty="0"/>
              <a:t/>
            </a:r>
            <a:br>
              <a:rPr lang="en-US" altLang="ko-KR" sz="1400" dirty="0"/>
            </a:br>
            <a:r>
              <a:rPr lang="en-US" altLang="ko-KR" sz="1400" dirty="0"/>
              <a:t/>
            </a:r>
            <a:br>
              <a:rPr lang="en-US" altLang="ko-KR" sz="1400" dirty="0"/>
            </a:br>
            <a:endParaRPr lang="ko-KR" altLang="en-US" sz="1400" dirty="0"/>
          </a:p>
        </p:txBody>
      </p:sp>
      <p:sp>
        <p:nvSpPr>
          <p:cNvPr id="3" name="제목 2"/>
          <p:cNvSpPr>
            <a:spLocks noGrp="1"/>
          </p:cNvSpPr>
          <p:nvPr>
            <p:ph type="title"/>
          </p:nvPr>
        </p:nvSpPr>
        <p:spPr/>
        <p:txBody>
          <a:bodyPr/>
          <a:lstStyle/>
          <a:p>
            <a:r>
              <a:rPr lang="en-US" altLang="ko-KR" dirty="0"/>
              <a:t>5. </a:t>
            </a:r>
            <a:r>
              <a:rPr lang="ko-KR" altLang="en-US" dirty="0"/>
              <a:t>공식적 형사절차 </a:t>
            </a:r>
            <a:r>
              <a:rPr lang="en-US" altLang="ko-KR" dirty="0"/>
              <a:t>– 2)</a:t>
            </a:r>
            <a:r>
              <a:rPr lang="ko-KR" altLang="en-US" dirty="0"/>
              <a:t>체포</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pPr>
              <a:lnSpc>
                <a:spcPct val="150000"/>
              </a:lnSpc>
            </a:pPr>
            <a:r>
              <a:rPr lang="ko-KR" altLang="en-US" sz="1800" dirty="0"/>
              <a:t>수사기관은 수사를 한 결과 범죄가</a:t>
            </a:r>
            <a:r>
              <a:rPr lang="ko-KR" altLang="en-US" sz="1800" dirty="0">
                <a:solidFill>
                  <a:srgbClr val="FF0000"/>
                </a:solidFill>
              </a:rPr>
              <a:t> 무겁고 죄질이 나쁘며 일정한 주거가 없거나 도망 또는 증거인멸의 염려가 있는 경우에는 피의자를 구속 할 수 있음</a:t>
            </a:r>
            <a:r>
              <a:rPr lang="en-US" altLang="ko-KR" sz="1800" dirty="0">
                <a:solidFill>
                  <a:srgbClr val="FF0000"/>
                </a:solidFill>
              </a:rPr>
              <a:t>. </a:t>
            </a:r>
          </a:p>
          <a:p>
            <a:pPr>
              <a:lnSpc>
                <a:spcPct val="150000"/>
              </a:lnSpc>
            </a:pPr>
            <a:endParaRPr lang="en-US" altLang="ko-KR" sz="1800" dirty="0"/>
          </a:p>
          <a:p>
            <a:pPr>
              <a:lnSpc>
                <a:spcPct val="150000"/>
              </a:lnSpc>
            </a:pPr>
            <a:r>
              <a:rPr lang="ko-KR" altLang="en-US" sz="1800" dirty="0"/>
              <a:t>구속을 하기 위하여는 증거가 있어야 함은 물론 반드시 판사가 발부한 </a:t>
            </a:r>
            <a:r>
              <a:rPr lang="ko-KR" altLang="en-US" sz="1800" dirty="0">
                <a:solidFill>
                  <a:srgbClr val="FF0000"/>
                </a:solidFill>
              </a:rPr>
              <a:t>구속영장이 있어야 함</a:t>
            </a:r>
            <a:r>
              <a:rPr lang="en-US" altLang="ko-KR" sz="1800" dirty="0">
                <a:solidFill>
                  <a:srgbClr val="FF0000"/>
                </a:solidFill>
              </a:rPr>
              <a:t>. </a:t>
            </a:r>
          </a:p>
          <a:p>
            <a:pPr>
              <a:lnSpc>
                <a:spcPct val="150000"/>
              </a:lnSpc>
            </a:pPr>
            <a:endParaRPr lang="en-US" altLang="ko-KR" sz="1800" dirty="0"/>
          </a:p>
          <a:p>
            <a:pPr>
              <a:lnSpc>
                <a:spcPct val="150000"/>
              </a:lnSpc>
            </a:pPr>
            <a:r>
              <a:rPr lang="ko-KR" altLang="en-US" sz="1800" dirty="0"/>
              <a:t>구속영장의 청구절차 및 방법은 체포영장의 경우와 같으며</a:t>
            </a:r>
            <a:r>
              <a:rPr lang="en-US" altLang="ko-KR" sz="1800" dirty="0"/>
              <a:t>, </a:t>
            </a:r>
            <a:r>
              <a:rPr lang="ko-KR" altLang="en-US" sz="1800" dirty="0"/>
              <a:t>상당한 이유가 있는 경우에는 검사나 판사는 영장을 기각할 수 있음</a:t>
            </a:r>
            <a:r>
              <a:rPr lang="en-US" altLang="ko-KR" sz="1800" dirty="0"/>
              <a:t>.</a:t>
            </a:r>
            <a:br>
              <a:rPr lang="en-US" altLang="ko-KR" sz="1800" dirty="0"/>
            </a:br>
            <a:endParaRPr lang="en-US" altLang="ko-KR" sz="1800" dirty="0"/>
          </a:p>
          <a:p>
            <a:pPr>
              <a:lnSpc>
                <a:spcPct val="150000"/>
              </a:lnSpc>
            </a:pPr>
            <a:endParaRPr lang="ko-KR" altLang="en-US" sz="1800" dirty="0"/>
          </a:p>
        </p:txBody>
      </p:sp>
      <p:sp>
        <p:nvSpPr>
          <p:cNvPr id="3" name="제목 2"/>
          <p:cNvSpPr>
            <a:spLocks noGrp="1"/>
          </p:cNvSpPr>
          <p:nvPr>
            <p:ph type="title"/>
          </p:nvPr>
        </p:nvSpPr>
        <p:spPr/>
        <p:txBody>
          <a:bodyPr>
            <a:normAutofit fontScale="90000"/>
          </a:bodyPr>
          <a:lstStyle/>
          <a:p>
            <a:r>
              <a:rPr lang="en-US" altLang="ko-KR" dirty="0"/>
              <a:t>5. </a:t>
            </a:r>
            <a:r>
              <a:rPr lang="ko-KR" altLang="en-US" dirty="0"/>
              <a:t>공식적 형사절차 </a:t>
            </a:r>
            <a:r>
              <a:rPr lang="en-US" altLang="ko-KR" dirty="0"/>
              <a:t>– 3)</a:t>
            </a:r>
            <a:r>
              <a:rPr lang="ko-KR" altLang="en-US" dirty="0"/>
              <a:t>구속</a:t>
            </a:r>
            <a:r>
              <a:rPr lang="en-US" altLang="ko-KR" dirty="0"/>
              <a:t>/</a:t>
            </a:r>
            <a:r>
              <a:rPr lang="ko-KR" altLang="en-US" dirty="0"/>
              <a:t>불구속</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lnSpcReduction="10000"/>
          </a:bodyPr>
          <a:lstStyle/>
          <a:p>
            <a:pPr>
              <a:lnSpc>
                <a:spcPct val="150000"/>
              </a:lnSpc>
            </a:pPr>
            <a:r>
              <a:rPr lang="ko-KR" altLang="en-US" sz="1800" dirty="0"/>
              <a:t>구체적으로</a:t>
            </a:r>
            <a:r>
              <a:rPr lang="en-US" altLang="ko-KR" sz="1800" dirty="0"/>
              <a:t>, </a:t>
            </a:r>
            <a:r>
              <a:rPr lang="ko-KR" altLang="en-US" sz="1800" dirty="0"/>
              <a:t>피의자에 대한 수사는 불구속 상태에서 함을 원칙으로 함</a:t>
            </a:r>
            <a:r>
              <a:rPr lang="en-US" altLang="ko-KR" sz="1800" dirty="0"/>
              <a:t>(</a:t>
            </a:r>
            <a:r>
              <a:rPr lang="ko-KR" altLang="en-US" sz="1800" dirty="0"/>
              <a:t>형사소송법 제</a:t>
            </a:r>
            <a:r>
              <a:rPr lang="en-US" altLang="ko-KR" sz="1800" dirty="0"/>
              <a:t>198</a:t>
            </a:r>
            <a:r>
              <a:rPr lang="ko-KR" altLang="en-US" sz="1800" dirty="0"/>
              <a:t>조제</a:t>
            </a:r>
            <a:r>
              <a:rPr lang="en-US" altLang="ko-KR" sz="1800" dirty="0"/>
              <a:t>1</a:t>
            </a:r>
            <a:r>
              <a:rPr lang="ko-KR" altLang="en-US" sz="1800" dirty="0"/>
              <a:t>항</a:t>
            </a:r>
            <a:r>
              <a:rPr lang="en-US" altLang="ko-KR" sz="1800" dirty="0"/>
              <a:t>). </a:t>
            </a:r>
            <a:r>
              <a:rPr lang="ko-KR" altLang="en-US" sz="1800" dirty="0"/>
              <a:t>다만</a:t>
            </a:r>
            <a:r>
              <a:rPr lang="en-US" altLang="ko-KR" sz="1800" dirty="0"/>
              <a:t>, </a:t>
            </a:r>
            <a:r>
              <a:rPr lang="ko-KR" altLang="en-US" sz="1800" dirty="0"/>
              <a:t>죄를 범하였다고 의심할 만한 상당한 이유가 있는데 ① 일정한 주거가 없거나 ② 증거를 인멸할 염려가 있거나 ③ 도주의 우려가 있는 때에는 구속 수사를 할 수 있음</a:t>
            </a:r>
            <a:r>
              <a:rPr lang="en-US" altLang="ko-KR" sz="1800" dirty="0"/>
              <a:t>(</a:t>
            </a:r>
            <a:r>
              <a:rPr lang="ko-KR" altLang="en-US" sz="1800" dirty="0"/>
              <a:t>형사소송법 제</a:t>
            </a:r>
            <a:r>
              <a:rPr lang="en-US" altLang="ko-KR" sz="1800" dirty="0"/>
              <a:t>70</a:t>
            </a:r>
            <a:r>
              <a:rPr lang="ko-KR" altLang="en-US" sz="1800" dirty="0"/>
              <a:t>조 제</a:t>
            </a:r>
            <a:r>
              <a:rPr lang="en-US" altLang="ko-KR" sz="1800" dirty="0"/>
              <a:t>1</a:t>
            </a:r>
            <a:r>
              <a:rPr lang="ko-KR" altLang="en-US" sz="1800" dirty="0"/>
              <a:t>항</a:t>
            </a:r>
            <a:r>
              <a:rPr lang="en-US" altLang="ko-KR" sz="1800" dirty="0"/>
              <a:t>).</a:t>
            </a:r>
          </a:p>
          <a:p>
            <a:pPr>
              <a:lnSpc>
                <a:spcPct val="150000"/>
              </a:lnSpc>
            </a:pPr>
            <a:endParaRPr lang="en-US" altLang="ko-KR" sz="1800" dirty="0"/>
          </a:p>
          <a:p>
            <a:pPr>
              <a:lnSpc>
                <a:spcPct val="150000"/>
              </a:lnSpc>
            </a:pPr>
            <a:r>
              <a:rPr lang="ko-KR" altLang="en-US" sz="1800" dirty="0"/>
              <a:t>검사 또는 사법경찰관이 피의자를 구속하고자 할 때에는 지체 없이 검사는 관할지방법원판사에게 구속영장을 청구하여야 하고</a:t>
            </a:r>
            <a:r>
              <a:rPr lang="en-US" altLang="ko-KR" sz="1800" dirty="0"/>
              <a:t>, </a:t>
            </a:r>
            <a:r>
              <a:rPr lang="ko-KR" altLang="en-US" sz="1800" dirty="0"/>
              <a:t>사법경찰관은 검사에게 신청하여 검사의 청구로 관할지방법원판사에게 구속영장을 청구하여야 함</a:t>
            </a:r>
            <a:r>
              <a:rPr lang="en-US" altLang="ko-KR" sz="1800" dirty="0"/>
              <a:t>(</a:t>
            </a:r>
            <a:r>
              <a:rPr lang="ko-KR" altLang="en-US" sz="1800" dirty="0"/>
              <a:t>형사소송법 제</a:t>
            </a:r>
            <a:r>
              <a:rPr lang="en-US" altLang="ko-KR" sz="1800" dirty="0"/>
              <a:t>201</a:t>
            </a:r>
            <a:r>
              <a:rPr lang="ko-KR" altLang="en-US" sz="1800" dirty="0"/>
              <a:t>조</a:t>
            </a:r>
            <a:r>
              <a:rPr lang="en-US" altLang="ko-KR" sz="1800" dirty="0"/>
              <a:t>)</a:t>
            </a:r>
            <a:br>
              <a:rPr lang="en-US" altLang="ko-KR" sz="1800" dirty="0"/>
            </a:br>
            <a:r>
              <a:rPr lang="en-US" altLang="ko-KR" sz="1800" dirty="0"/>
              <a:t> </a:t>
            </a:r>
            <a:br>
              <a:rPr lang="en-US" altLang="ko-KR" sz="1800" dirty="0"/>
            </a:br>
            <a:endParaRPr lang="en-US" altLang="ko-KR" sz="1800" dirty="0"/>
          </a:p>
          <a:p>
            <a:pPr>
              <a:lnSpc>
                <a:spcPct val="150000"/>
              </a:lnSpc>
            </a:pPr>
            <a:endParaRPr lang="ko-KR" altLang="en-US" sz="1800" dirty="0"/>
          </a:p>
        </p:txBody>
      </p:sp>
      <p:sp>
        <p:nvSpPr>
          <p:cNvPr id="3" name="제목 2"/>
          <p:cNvSpPr>
            <a:spLocks noGrp="1"/>
          </p:cNvSpPr>
          <p:nvPr>
            <p:ph type="title"/>
          </p:nvPr>
        </p:nvSpPr>
        <p:spPr/>
        <p:txBody>
          <a:bodyPr>
            <a:normAutofit fontScale="90000"/>
          </a:bodyPr>
          <a:lstStyle/>
          <a:p>
            <a:r>
              <a:rPr lang="en-US" altLang="ko-KR" dirty="0"/>
              <a:t>5. </a:t>
            </a:r>
            <a:r>
              <a:rPr lang="ko-KR" altLang="en-US" dirty="0"/>
              <a:t>공식적 형사절차 </a:t>
            </a:r>
            <a:r>
              <a:rPr lang="en-US" altLang="ko-KR" dirty="0"/>
              <a:t>– 3)</a:t>
            </a:r>
            <a:r>
              <a:rPr lang="ko-KR" altLang="en-US" dirty="0"/>
              <a:t>구속</a:t>
            </a:r>
            <a:r>
              <a:rPr lang="en-US" altLang="ko-KR" dirty="0"/>
              <a:t>/</a:t>
            </a:r>
            <a:r>
              <a:rPr lang="ko-KR" altLang="en-US" dirty="0"/>
              <a:t>불구속</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395536" y="1340768"/>
            <a:ext cx="8229600" cy="4525963"/>
          </a:xfrm>
        </p:spPr>
        <p:txBody>
          <a:bodyPr>
            <a:noAutofit/>
          </a:bodyPr>
          <a:lstStyle/>
          <a:p>
            <a:r>
              <a:rPr lang="ko-KR" altLang="en-US" sz="1600" dirty="0"/>
              <a:t>구속영장 청구의 대상자가 된 피의자나 피의자의 변호인</a:t>
            </a:r>
            <a:r>
              <a:rPr lang="en-US" altLang="ko-KR" sz="1600" dirty="0"/>
              <a:t>, </a:t>
            </a:r>
            <a:r>
              <a:rPr lang="ko-KR" altLang="en-US" sz="1600" dirty="0"/>
              <a:t>배우자</a:t>
            </a:r>
            <a:r>
              <a:rPr lang="en-US" altLang="ko-KR" sz="1600" dirty="0"/>
              <a:t>, </a:t>
            </a:r>
            <a:r>
              <a:rPr lang="ko-KR" altLang="en-US" sz="1600" dirty="0"/>
              <a:t>호주</a:t>
            </a:r>
            <a:r>
              <a:rPr lang="en-US" altLang="ko-KR" sz="1600" dirty="0"/>
              <a:t>, </a:t>
            </a:r>
            <a:r>
              <a:rPr lang="ko-KR" altLang="en-US" sz="1600" dirty="0"/>
              <a:t>가족이나 동거인</a:t>
            </a:r>
            <a:r>
              <a:rPr lang="en-US" altLang="ko-KR" sz="1600" dirty="0"/>
              <a:t>, </a:t>
            </a:r>
            <a:r>
              <a:rPr lang="ko-KR" altLang="en-US" sz="1600" dirty="0"/>
              <a:t>법정대리인</a:t>
            </a:r>
            <a:r>
              <a:rPr lang="en-US" altLang="ko-KR" sz="1600" dirty="0"/>
              <a:t>, </a:t>
            </a:r>
            <a:r>
              <a:rPr lang="ko-KR" altLang="en-US" sz="1600" dirty="0"/>
              <a:t>형제자매</a:t>
            </a:r>
            <a:r>
              <a:rPr lang="en-US" altLang="ko-KR" sz="1600" dirty="0"/>
              <a:t>, </a:t>
            </a:r>
            <a:r>
              <a:rPr lang="ko-KR" altLang="en-US" sz="1600" dirty="0"/>
              <a:t>직계친척 등이 신청할 </a:t>
            </a:r>
            <a:r>
              <a:rPr lang="ko-KR" altLang="en-US" sz="1600" dirty="0">
                <a:solidFill>
                  <a:srgbClr val="FF0000"/>
                </a:solidFill>
              </a:rPr>
              <a:t>경우 법관이 피의자를 불러 구속영장의 발부가 타당한지를 심사하는 것</a:t>
            </a:r>
            <a:r>
              <a:rPr lang="ko-KR" altLang="en-US" sz="1600" dirty="0"/>
              <a:t>이 구속영장 실질심사제도인데 </a:t>
            </a:r>
            <a:r>
              <a:rPr lang="ko-KR" altLang="en-US" sz="1600" dirty="0" err="1"/>
              <a:t>구속전</a:t>
            </a:r>
            <a:r>
              <a:rPr lang="ko-KR" altLang="en-US" sz="1600" dirty="0"/>
              <a:t> 피의자심문제도라고도 함</a:t>
            </a:r>
            <a:r>
              <a:rPr lang="en-US" altLang="ko-KR" sz="1600" dirty="0"/>
              <a:t>.</a:t>
            </a:r>
          </a:p>
          <a:p>
            <a:endParaRPr lang="en-US" altLang="ko-KR" sz="1600" dirty="0"/>
          </a:p>
          <a:p>
            <a:r>
              <a:rPr lang="ko-KR" altLang="en-US" sz="1600" dirty="0"/>
              <a:t>구속영장실질심사제도는 종래 형식적 서류심사만으로 구속영장을 발부함으로써 구속이 남발되었던 것을 막으려는 취지에서 </a:t>
            </a:r>
            <a:r>
              <a:rPr lang="en-US" altLang="ko-KR" sz="1600" dirty="0"/>
              <a:t>1995</a:t>
            </a:r>
            <a:r>
              <a:rPr lang="ko-KR" altLang="en-US" sz="1600" dirty="0"/>
              <a:t>년 제</a:t>
            </a:r>
            <a:r>
              <a:rPr lang="en-US" altLang="ko-KR" sz="1600" dirty="0"/>
              <a:t>8</a:t>
            </a:r>
            <a:r>
              <a:rPr lang="ko-KR" altLang="en-US" sz="1600" dirty="0"/>
              <a:t>차 「형사소송법」 개정을 통해 우리나라에도 도입</a:t>
            </a:r>
            <a:r>
              <a:rPr lang="en-US" altLang="ko-KR" sz="1600" dirty="0"/>
              <a:t>. </a:t>
            </a:r>
          </a:p>
          <a:p>
            <a:endParaRPr lang="en-US" altLang="ko-KR" sz="1600" dirty="0"/>
          </a:p>
          <a:p>
            <a:r>
              <a:rPr lang="ko-KR" altLang="en-US" sz="1600" dirty="0"/>
              <a:t>그 동안 몇 차례 개정절차를 거치면서 현재에는 피의자의 법관 </a:t>
            </a:r>
            <a:r>
              <a:rPr lang="ko-KR" altLang="en-US" sz="1600" dirty="0" err="1"/>
              <a:t>대면권</a:t>
            </a:r>
            <a:r>
              <a:rPr lang="ko-KR" altLang="en-US" sz="1600" dirty="0"/>
              <a:t> 보장이라는 국제인권규약을 실천하기 위하여 피의자의 의사 또는 법원의 재량과 무관하게 필요적으로 </a:t>
            </a:r>
            <a:r>
              <a:rPr lang="ko-KR" altLang="en-US" sz="1600" dirty="0" err="1"/>
              <a:t>구속전</a:t>
            </a:r>
            <a:r>
              <a:rPr lang="ko-KR" altLang="en-US" sz="1600" dirty="0"/>
              <a:t> 피의자심문을 실시하도록 하는 제도로서 정착</a:t>
            </a:r>
            <a:r>
              <a:rPr lang="en-US" altLang="ko-KR" sz="1600" dirty="0"/>
              <a:t>.</a:t>
            </a:r>
          </a:p>
          <a:p>
            <a:endParaRPr lang="en-US" altLang="ko-KR" sz="1600" dirty="0"/>
          </a:p>
          <a:p>
            <a:r>
              <a:rPr lang="ko-KR" altLang="en-US" sz="1600" dirty="0"/>
              <a:t>구속영장 실질심사의 경우 죄를 범하였느냐 범하지 아니하였느냐가 쟁점이 </a:t>
            </a:r>
            <a:r>
              <a:rPr lang="ko-KR" altLang="en-US" sz="1600" dirty="0">
                <a:solidFill>
                  <a:srgbClr val="FF0000"/>
                </a:solidFill>
              </a:rPr>
              <a:t>아니라 구속사유가 있느냐 하는 것이 쟁점</a:t>
            </a:r>
            <a:r>
              <a:rPr lang="en-US" altLang="ko-KR" sz="1600" dirty="0">
                <a:solidFill>
                  <a:srgbClr val="FF0000"/>
                </a:solidFill>
              </a:rPr>
              <a:t>.</a:t>
            </a:r>
          </a:p>
          <a:p>
            <a:endParaRPr lang="en-US" altLang="ko-KR" sz="1600" dirty="0"/>
          </a:p>
          <a:p>
            <a:r>
              <a:rPr lang="en-US" altLang="ko-KR" sz="1600" dirty="0"/>
              <a:t> </a:t>
            </a:r>
            <a:r>
              <a:rPr lang="ko-KR" altLang="en-US" sz="1600" dirty="0"/>
              <a:t>즉 증거인멸의 우려</a:t>
            </a:r>
            <a:r>
              <a:rPr lang="en-US" altLang="ko-KR" sz="1600" dirty="0"/>
              <a:t>, </a:t>
            </a:r>
            <a:r>
              <a:rPr lang="ko-KR" altLang="en-US" sz="1600" dirty="0"/>
              <a:t>도주의 우려 등이 심사의 대상이 되므로 범죄에 대하여 모두 자백을 하였고</a:t>
            </a:r>
            <a:r>
              <a:rPr lang="en-US" altLang="ko-KR" sz="1600" dirty="0"/>
              <a:t>, </a:t>
            </a:r>
            <a:r>
              <a:rPr lang="ko-KR" altLang="en-US" sz="1600" dirty="0"/>
              <a:t>주거지가 일정하다면 구속영장이 발부되지 아니할 수도 있음</a:t>
            </a:r>
            <a:r>
              <a:rPr lang="en-US" altLang="ko-KR" sz="1600" dirty="0"/>
              <a:t>.</a:t>
            </a:r>
            <a:br>
              <a:rPr lang="en-US" altLang="ko-KR" sz="1600" dirty="0"/>
            </a:br>
            <a:endParaRPr lang="ko-KR" altLang="en-US" sz="1600" dirty="0"/>
          </a:p>
        </p:txBody>
      </p:sp>
      <p:sp>
        <p:nvSpPr>
          <p:cNvPr id="3" name="제목 2"/>
          <p:cNvSpPr>
            <a:spLocks noGrp="1"/>
          </p:cNvSpPr>
          <p:nvPr>
            <p:ph type="title"/>
          </p:nvPr>
        </p:nvSpPr>
        <p:spPr/>
        <p:txBody>
          <a:bodyPr>
            <a:normAutofit fontScale="90000"/>
          </a:bodyPr>
          <a:lstStyle/>
          <a:p>
            <a:r>
              <a:rPr lang="en-US" altLang="ko-KR" sz="3600" dirty="0"/>
              <a:t>5. </a:t>
            </a:r>
            <a:r>
              <a:rPr lang="ko-KR" altLang="en-US" sz="3600" dirty="0"/>
              <a:t>공식적 형사절차 </a:t>
            </a:r>
            <a:r>
              <a:rPr lang="en-US" altLang="ko-KR" sz="3600" dirty="0"/>
              <a:t>– 4)</a:t>
            </a:r>
            <a:r>
              <a:rPr lang="ko-KR" altLang="en-US" sz="3600" dirty="0"/>
              <a:t>구속영장 실질심사</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539552" y="1844824"/>
            <a:ext cx="8229600" cy="4525963"/>
          </a:xfrm>
        </p:spPr>
        <p:txBody>
          <a:bodyPr>
            <a:normAutofit/>
          </a:bodyPr>
          <a:lstStyle/>
          <a:p>
            <a:pPr>
              <a:lnSpc>
                <a:spcPct val="150000"/>
              </a:lnSpc>
              <a:buNone/>
            </a:pPr>
            <a:endParaRPr lang="en-US" altLang="ko-KR" sz="1800" dirty="0"/>
          </a:p>
          <a:p>
            <a:pPr>
              <a:lnSpc>
                <a:spcPct val="150000"/>
              </a:lnSpc>
            </a:pPr>
            <a:r>
              <a:rPr lang="ko-KR" altLang="en-US" sz="1800" dirty="0"/>
              <a:t>피의자 또는 그의 변호인</a:t>
            </a:r>
            <a:r>
              <a:rPr lang="en-US" altLang="ko-KR" sz="1800" dirty="0"/>
              <a:t>, </a:t>
            </a:r>
            <a:r>
              <a:rPr lang="ko-KR" altLang="en-US" sz="1800" dirty="0"/>
              <a:t>법정대리인</a:t>
            </a:r>
            <a:r>
              <a:rPr lang="en-US" altLang="ko-KR" sz="1800" dirty="0"/>
              <a:t>, </a:t>
            </a:r>
            <a:r>
              <a:rPr lang="ko-KR" altLang="en-US" sz="1800" dirty="0"/>
              <a:t>배우자</a:t>
            </a:r>
            <a:r>
              <a:rPr lang="en-US" altLang="ko-KR" sz="1800" dirty="0"/>
              <a:t>, </a:t>
            </a:r>
            <a:r>
              <a:rPr lang="ko-KR" altLang="en-US" sz="1800" dirty="0"/>
              <a:t>직계친족</a:t>
            </a:r>
            <a:r>
              <a:rPr lang="en-US" altLang="ko-KR" sz="1800" dirty="0"/>
              <a:t>, </a:t>
            </a:r>
            <a:r>
              <a:rPr lang="ko-KR" altLang="en-US" sz="1800" dirty="0"/>
              <a:t>형제자매</a:t>
            </a:r>
            <a:r>
              <a:rPr lang="en-US" altLang="ko-KR" sz="1800" dirty="0"/>
              <a:t>, </a:t>
            </a:r>
            <a:r>
              <a:rPr lang="ko-KR" altLang="en-US" sz="1800" dirty="0"/>
              <a:t>가족</a:t>
            </a:r>
            <a:r>
              <a:rPr lang="en-US" altLang="ko-KR" sz="1800" dirty="0"/>
              <a:t>, </a:t>
            </a:r>
            <a:r>
              <a:rPr lang="ko-KR" altLang="en-US" sz="1800" dirty="0"/>
              <a:t>동거인</a:t>
            </a:r>
            <a:r>
              <a:rPr lang="en-US" altLang="ko-KR" sz="1800" dirty="0"/>
              <a:t>, </a:t>
            </a:r>
            <a:r>
              <a:rPr lang="ko-KR" altLang="en-US" sz="1800" dirty="0"/>
              <a:t>고용주는 </a:t>
            </a:r>
            <a:r>
              <a:rPr lang="ko-KR" altLang="en-US" sz="1800" dirty="0">
                <a:solidFill>
                  <a:srgbClr val="FF0000"/>
                </a:solidFill>
              </a:rPr>
              <a:t>피의자가 체포</a:t>
            </a:r>
            <a:r>
              <a:rPr lang="en-US" altLang="ko-KR" sz="1800" dirty="0">
                <a:solidFill>
                  <a:srgbClr val="FF0000"/>
                </a:solidFill>
              </a:rPr>
              <a:t>,</a:t>
            </a:r>
            <a:r>
              <a:rPr lang="ko-KR" altLang="en-US" sz="1800" dirty="0">
                <a:solidFill>
                  <a:srgbClr val="FF0000"/>
                </a:solidFill>
              </a:rPr>
              <a:t>구속을 당한 경우 법원에 체포 또는 구속의 적법 여부를 심사해줄 것을 청구</a:t>
            </a:r>
            <a:r>
              <a:rPr lang="ko-KR" altLang="en-US" sz="1800" dirty="0"/>
              <a:t>할 수 있음</a:t>
            </a:r>
            <a:r>
              <a:rPr lang="en-US" altLang="ko-KR" sz="1800" dirty="0"/>
              <a:t>.(</a:t>
            </a:r>
            <a:r>
              <a:rPr lang="ko-KR" altLang="en-US" sz="1800" dirty="0"/>
              <a:t>형사소송법 제</a:t>
            </a:r>
            <a:r>
              <a:rPr lang="en-US" altLang="ko-KR" sz="1800" dirty="0"/>
              <a:t>214</a:t>
            </a:r>
            <a:r>
              <a:rPr lang="ko-KR" altLang="en-US" sz="1800" dirty="0"/>
              <a:t>조의</a:t>
            </a:r>
            <a:r>
              <a:rPr lang="en-US" altLang="ko-KR" sz="1800" dirty="0"/>
              <a:t>2 </a:t>
            </a:r>
            <a:r>
              <a:rPr lang="ko-KR" altLang="en-US" sz="1800" dirty="0"/>
              <a:t>제</a:t>
            </a:r>
            <a:r>
              <a:rPr lang="en-US" altLang="ko-KR" sz="1800" dirty="0"/>
              <a:t>1</a:t>
            </a:r>
            <a:r>
              <a:rPr lang="ko-KR" altLang="en-US" sz="1800" dirty="0"/>
              <a:t>항</a:t>
            </a:r>
            <a:r>
              <a:rPr lang="en-US" altLang="ko-KR" sz="1800" dirty="0"/>
              <a:t>)</a:t>
            </a:r>
            <a:br>
              <a:rPr lang="en-US" altLang="ko-KR" sz="1800" dirty="0"/>
            </a:br>
            <a:r>
              <a:rPr lang="en-US" altLang="ko-KR" sz="1800" dirty="0"/>
              <a:t/>
            </a:r>
            <a:br>
              <a:rPr lang="en-US" altLang="ko-KR" sz="1800" dirty="0"/>
            </a:br>
            <a:r>
              <a:rPr lang="ko-KR" altLang="en-US" sz="1800" dirty="0"/>
              <a:t>구속영장이 발부되고</a:t>
            </a:r>
            <a:r>
              <a:rPr lang="en-US" altLang="ko-KR" sz="1800" dirty="0"/>
              <a:t>, </a:t>
            </a:r>
            <a:r>
              <a:rPr lang="ko-KR" altLang="en-US" sz="1800" dirty="0"/>
              <a:t>구속적부 심사 청구가 기각되면 피의자의 구속상태는 유지됩니다</a:t>
            </a:r>
            <a:r>
              <a:rPr lang="en-US" altLang="ko-KR" sz="1800" dirty="0"/>
              <a:t>. </a:t>
            </a:r>
            <a:r>
              <a:rPr lang="ko-KR" altLang="en-US" sz="1800" dirty="0"/>
              <a:t>그러나</a:t>
            </a:r>
            <a:r>
              <a:rPr lang="en-US" altLang="ko-KR" sz="1800" dirty="0"/>
              <a:t>, </a:t>
            </a:r>
            <a:r>
              <a:rPr lang="ko-KR" altLang="en-US" sz="1800" dirty="0"/>
              <a:t>구속영장이 발부되지 않거나</a:t>
            </a:r>
            <a:r>
              <a:rPr lang="en-US" altLang="ko-KR" sz="1800" dirty="0"/>
              <a:t>, </a:t>
            </a:r>
            <a:r>
              <a:rPr lang="ko-KR" altLang="en-US" sz="1800" dirty="0"/>
              <a:t>구속적부심사청구가 인용되면 피의자는 석방됨</a:t>
            </a:r>
            <a:r>
              <a:rPr lang="en-US" altLang="ko-KR" sz="1800" dirty="0"/>
              <a:t>.(</a:t>
            </a:r>
            <a:r>
              <a:rPr lang="ko-KR" altLang="en-US" sz="1800" dirty="0"/>
              <a:t>형사소송법 제</a:t>
            </a:r>
            <a:r>
              <a:rPr lang="en-US" altLang="ko-KR" sz="1800" dirty="0"/>
              <a:t>214</a:t>
            </a:r>
            <a:r>
              <a:rPr lang="ko-KR" altLang="en-US" sz="1800" dirty="0"/>
              <a:t>조의</a:t>
            </a:r>
            <a:r>
              <a:rPr lang="en-US" altLang="ko-KR" sz="1800" dirty="0"/>
              <a:t>2 </a:t>
            </a:r>
            <a:r>
              <a:rPr lang="ko-KR" altLang="en-US" sz="1800" dirty="0"/>
              <a:t>제</a:t>
            </a:r>
            <a:r>
              <a:rPr lang="en-US" altLang="ko-KR" sz="1800" dirty="0"/>
              <a:t>4</a:t>
            </a:r>
            <a:r>
              <a:rPr lang="ko-KR" altLang="en-US" sz="1800" dirty="0"/>
              <a:t>항</a:t>
            </a:r>
            <a:r>
              <a:rPr lang="en-US" altLang="ko-KR" sz="1800" dirty="0"/>
              <a:t>)</a:t>
            </a:r>
            <a:endParaRPr lang="ko-KR" altLang="en-US" sz="1800" dirty="0"/>
          </a:p>
        </p:txBody>
      </p:sp>
      <p:sp>
        <p:nvSpPr>
          <p:cNvPr id="3" name="제목 2"/>
          <p:cNvSpPr>
            <a:spLocks noGrp="1"/>
          </p:cNvSpPr>
          <p:nvPr>
            <p:ph type="title"/>
          </p:nvPr>
        </p:nvSpPr>
        <p:spPr>
          <a:xfrm>
            <a:off x="251520" y="548680"/>
            <a:ext cx="8554805" cy="939784"/>
          </a:xfrm>
        </p:spPr>
        <p:txBody>
          <a:bodyPr>
            <a:noAutofit/>
          </a:bodyPr>
          <a:lstStyle/>
          <a:p>
            <a:r>
              <a:rPr lang="en-US" altLang="ko-KR" sz="3200" dirty="0"/>
              <a:t>5. </a:t>
            </a:r>
            <a:r>
              <a:rPr lang="ko-KR" altLang="en-US" sz="3200" dirty="0"/>
              <a:t>공식적 형사절차 </a:t>
            </a:r>
            <a:r>
              <a:rPr lang="en-US" altLang="ko-KR" sz="3200" dirty="0"/>
              <a:t>– </a:t>
            </a:r>
            <a:br>
              <a:rPr lang="en-US" altLang="ko-KR" sz="3200" dirty="0"/>
            </a:br>
            <a:r>
              <a:rPr lang="en-US" altLang="ko-KR" sz="3200" dirty="0"/>
              <a:t>5)</a:t>
            </a:r>
            <a:r>
              <a:rPr lang="ko-KR" altLang="en-US" sz="3200" dirty="0"/>
              <a:t>체포와 구속의 적부심사</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fontScale="77500" lnSpcReduction="20000"/>
          </a:bodyPr>
          <a:lstStyle/>
          <a:p>
            <a:pPr>
              <a:lnSpc>
                <a:spcPct val="150000"/>
              </a:lnSpc>
            </a:pPr>
            <a:endParaRPr lang="en-US" altLang="ko-KR" sz="1800" dirty="0"/>
          </a:p>
          <a:p>
            <a:pPr>
              <a:lnSpc>
                <a:spcPct val="150000"/>
              </a:lnSpc>
            </a:pPr>
            <a:r>
              <a:rPr lang="ko-KR" altLang="en-US" sz="1800" dirty="0"/>
              <a:t>그러므로 </a:t>
            </a:r>
            <a:r>
              <a:rPr lang="ko-KR" altLang="en-US" sz="1800" dirty="0">
                <a:solidFill>
                  <a:schemeClr val="tx1"/>
                </a:solidFill>
              </a:rPr>
              <a:t>사법경찰관은 그가 수사한 형사사건에 대하여 기록과 증거물을</a:t>
            </a:r>
            <a:r>
              <a:rPr lang="en-US" altLang="ko-KR" sz="1800" dirty="0">
                <a:solidFill>
                  <a:schemeClr val="tx1"/>
                </a:solidFill>
              </a:rPr>
              <a:t>, </a:t>
            </a:r>
            <a:r>
              <a:rPr lang="ko-KR" altLang="en-US" sz="1800" dirty="0">
                <a:solidFill>
                  <a:schemeClr val="tx1"/>
                </a:solidFill>
              </a:rPr>
              <a:t>그리고 구속한 경우에는 피의자를 검찰청으로 보내야 하는데 이를 </a:t>
            </a:r>
            <a:r>
              <a:rPr lang="ko-KR" altLang="en-US" sz="1800" dirty="0">
                <a:solidFill>
                  <a:srgbClr val="FF0000"/>
                </a:solidFill>
              </a:rPr>
              <a:t>송치한다고 함</a:t>
            </a:r>
            <a:endParaRPr lang="en-US" altLang="ko-KR" sz="1800" dirty="0">
              <a:solidFill>
                <a:srgbClr val="FF0000"/>
              </a:solidFill>
            </a:endParaRPr>
          </a:p>
          <a:p>
            <a:pPr>
              <a:lnSpc>
                <a:spcPct val="150000"/>
              </a:lnSpc>
            </a:pPr>
            <a:endParaRPr lang="en-US" altLang="ko-KR" sz="1800" dirty="0">
              <a:solidFill>
                <a:srgbClr val="FF0000"/>
              </a:solidFill>
            </a:endParaRPr>
          </a:p>
          <a:p>
            <a:pPr>
              <a:lnSpc>
                <a:spcPct val="150000"/>
              </a:lnSpc>
            </a:pPr>
            <a:r>
              <a:rPr lang="ko-KR" altLang="en-US" sz="1800" dirty="0"/>
              <a:t>그러나 기존 형사소송법에서는 형사사건화된 모든 사건은 경찰이 수사를 마치면 검찰에 송치해 검사가 사건을 종결</a:t>
            </a:r>
            <a:r>
              <a:rPr lang="en-US" altLang="ko-KR" sz="1800" dirty="0"/>
              <a:t>(</a:t>
            </a:r>
            <a:r>
              <a:rPr lang="ko-KR" altLang="en-US" sz="1800" dirty="0"/>
              <a:t>기소</a:t>
            </a:r>
            <a:r>
              <a:rPr lang="en-US" altLang="ko-KR" sz="1800" dirty="0"/>
              <a:t>·</a:t>
            </a:r>
            <a:r>
              <a:rPr lang="ko-KR" altLang="en-US" sz="1800" dirty="0"/>
              <a:t>불기소</a:t>
            </a:r>
            <a:r>
              <a:rPr lang="en-US" altLang="ko-KR" sz="1800" dirty="0"/>
              <a:t>)</a:t>
            </a:r>
            <a:r>
              <a:rPr lang="ko-KR" altLang="en-US" sz="1800" dirty="0"/>
              <a:t>하도록 해왔음</a:t>
            </a:r>
            <a:r>
              <a:rPr lang="en-US" altLang="ko-KR" sz="1800" dirty="0"/>
              <a:t>. </a:t>
            </a:r>
            <a:r>
              <a:rPr lang="ko-KR" altLang="en-US" sz="1800" dirty="0"/>
              <a:t>그러나 </a:t>
            </a:r>
            <a:r>
              <a:rPr lang="ko-KR" altLang="en-US" sz="1800" dirty="0">
                <a:solidFill>
                  <a:srgbClr val="FF0000"/>
                </a:solidFill>
              </a:rPr>
              <a:t>형사소송법</a:t>
            </a:r>
            <a:r>
              <a:rPr lang="en-US" altLang="ko-KR" sz="1800" dirty="0">
                <a:solidFill>
                  <a:srgbClr val="FF0000"/>
                </a:solidFill>
              </a:rPr>
              <a:t> </a:t>
            </a:r>
            <a:r>
              <a:rPr lang="ko-KR" altLang="en-US" sz="1800" dirty="0">
                <a:solidFill>
                  <a:srgbClr val="FF0000"/>
                </a:solidFill>
              </a:rPr>
              <a:t>개정으로 경찰은 혐의가 인정된 사건만 검사에게 송치하고 혐의가 인정되지 않는다고 판단한 사건은 자체 종결해도 됨</a:t>
            </a:r>
            <a:r>
              <a:rPr lang="en-US" altLang="ko-KR" sz="1800" dirty="0"/>
              <a:t>. </a:t>
            </a:r>
            <a:r>
              <a:rPr lang="ko-KR" altLang="en-US" sz="1800" dirty="0"/>
              <a:t>다만</a:t>
            </a:r>
            <a:r>
              <a:rPr lang="en-US" altLang="ko-KR" sz="1800" dirty="0"/>
              <a:t>,  </a:t>
            </a:r>
            <a:r>
              <a:rPr lang="ko-KR" altLang="en-US" sz="1800" dirty="0"/>
              <a:t>검찰은 경찰의 수사 종결 이후 </a:t>
            </a:r>
            <a:r>
              <a:rPr lang="en-US" altLang="ko-KR" sz="1800" dirty="0"/>
              <a:t>90</a:t>
            </a:r>
            <a:r>
              <a:rPr lang="ko-KR" altLang="en-US" sz="1800" dirty="0"/>
              <a:t>일간 사건을 검토해 재수사를 요청할 수 있음</a:t>
            </a:r>
            <a:endParaRPr lang="en-US" altLang="ko-KR" sz="1800" dirty="0"/>
          </a:p>
          <a:p>
            <a:pPr marL="0" indent="0">
              <a:lnSpc>
                <a:spcPct val="150000"/>
              </a:lnSpc>
              <a:buNone/>
            </a:pPr>
            <a:endParaRPr lang="en-US" altLang="ko-KR" sz="1800" dirty="0"/>
          </a:p>
          <a:p>
            <a:pPr marL="0" indent="0">
              <a:lnSpc>
                <a:spcPct val="150000"/>
              </a:lnSpc>
              <a:buNone/>
            </a:pPr>
            <a:endParaRPr lang="en-US" altLang="ko-KR" sz="1800" dirty="0"/>
          </a:p>
          <a:p>
            <a:pPr marL="0" indent="0">
              <a:lnSpc>
                <a:spcPct val="150000"/>
              </a:lnSpc>
              <a:buNone/>
            </a:pPr>
            <a:endParaRPr lang="en-US" altLang="ko-KR" sz="1800" dirty="0"/>
          </a:p>
          <a:p>
            <a:pPr marL="0" indent="0">
              <a:lnSpc>
                <a:spcPct val="150000"/>
              </a:lnSpc>
              <a:buNone/>
            </a:pPr>
            <a:endParaRPr lang="en-US" altLang="ko-KR" sz="1800" dirty="0"/>
          </a:p>
          <a:p>
            <a:pPr>
              <a:lnSpc>
                <a:spcPct val="150000"/>
              </a:lnSpc>
            </a:pPr>
            <a:r>
              <a:rPr lang="ko-KR" altLang="en-US" sz="1800" dirty="0"/>
              <a:t>사법경찰관은 송치할 때 </a:t>
            </a:r>
            <a:r>
              <a:rPr lang="ko-KR" altLang="en-US" sz="1800" dirty="0" err="1"/>
              <a:t>그동안</a:t>
            </a:r>
            <a:r>
              <a:rPr lang="ko-KR" altLang="en-US" sz="1800" dirty="0"/>
              <a:t> 수사한 결과를 </a:t>
            </a:r>
            <a:r>
              <a:rPr lang="ko-KR" altLang="en-US" sz="1800" dirty="0">
                <a:solidFill>
                  <a:srgbClr val="FF0000"/>
                </a:solidFill>
              </a:rPr>
              <a:t>종합하여 사법경찰관으로서의 의견</a:t>
            </a:r>
            <a:r>
              <a:rPr lang="en-US" altLang="ko-KR" sz="1800" dirty="0">
                <a:solidFill>
                  <a:srgbClr val="FF0000"/>
                </a:solidFill>
              </a:rPr>
              <a:t>(</a:t>
            </a:r>
            <a:r>
              <a:rPr lang="ko-KR" altLang="en-US" sz="1800" dirty="0">
                <a:solidFill>
                  <a:srgbClr val="FF0000"/>
                </a:solidFill>
              </a:rPr>
              <a:t>예컨대 기소</a:t>
            </a:r>
            <a:r>
              <a:rPr lang="en-US" altLang="ko-KR" sz="1800" dirty="0">
                <a:solidFill>
                  <a:srgbClr val="FF0000"/>
                </a:solidFill>
              </a:rPr>
              <a:t>, </a:t>
            </a:r>
            <a:r>
              <a:rPr lang="ko-KR" altLang="en-US" sz="1800" dirty="0">
                <a:solidFill>
                  <a:srgbClr val="FF0000"/>
                </a:solidFill>
              </a:rPr>
              <a:t>불기소 또는 기소중지</a:t>
            </a:r>
            <a:r>
              <a:rPr lang="en-US" altLang="ko-KR" sz="1800" dirty="0">
                <a:solidFill>
                  <a:srgbClr val="FF0000"/>
                </a:solidFill>
              </a:rPr>
              <a:t>, </a:t>
            </a:r>
            <a:r>
              <a:rPr lang="ko-KR" altLang="en-US" sz="1800" dirty="0">
                <a:solidFill>
                  <a:srgbClr val="FF0000"/>
                </a:solidFill>
              </a:rPr>
              <a:t>무혐의 등</a:t>
            </a:r>
            <a:r>
              <a:rPr lang="en-US" altLang="ko-KR" sz="1800" dirty="0">
                <a:solidFill>
                  <a:srgbClr val="FF0000"/>
                </a:solidFill>
              </a:rPr>
              <a:t>)</a:t>
            </a:r>
            <a:r>
              <a:rPr lang="ko-KR" altLang="en-US" sz="1800" dirty="0">
                <a:solidFill>
                  <a:srgbClr val="FF0000"/>
                </a:solidFill>
              </a:rPr>
              <a:t>을 붙여서 송치하는데 이를 송치의견이라고 함</a:t>
            </a:r>
          </a:p>
        </p:txBody>
      </p:sp>
      <p:sp>
        <p:nvSpPr>
          <p:cNvPr id="3" name="제목 2"/>
          <p:cNvSpPr>
            <a:spLocks noGrp="1"/>
          </p:cNvSpPr>
          <p:nvPr>
            <p:ph type="title"/>
          </p:nvPr>
        </p:nvSpPr>
        <p:spPr/>
        <p:txBody>
          <a:bodyPr/>
          <a:lstStyle/>
          <a:p>
            <a:r>
              <a:rPr lang="en-US" altLang="ko-KR" dirty="0"/>
              <a:t>5. </a:t>
            </a:r>
            <a:r>
              <a:rPr lang="ko-KR" altLang="en-US" dirty="0"/>
              <a:t>공식적 형사절차 </a:t>
            </a:r>
            <a:r>
              <a:rPr lang="en-US" altLang="ko-KR" dirty="0"/>
              <a:t>– 6)</a:t>
            </a:r>
            <a:r>
              <a:rPr lang="ko-KR" altLang="en-US" dirty="0"/>
              <a:t>송치</a:t>
            </a:r>
          </a:p>
        </p:txBody>
      </p:sp>
      <p:graphicFrame>
        <p:nvGraphicFramePr>
          <p:cNvPr id="4" name="표 3">
            <a:extLst>
              <a:ext uri="{FF2B5EF4-FFF2-40B4-BE49-F238E27FC236}">
                <a16:creationId xmlns:a16="http://schemas.microsoft.com/office/drawing/2014/main" xmlns="" id="{FD7728D2-DBC0-84AC-F886-60B0047CAF4C}"/>
              </a:ext>
            </a:extLst>
          </p:cNvPr>
          <p:cNvGraphicFramePr>
            <a:graphicFrameLocks noGrp="1"/>
          </p:cNvGraphicFramePr>
          <p:nvPr>
            <p:extLst>
              <p:ext uri="{D42A27DB-BD31-4B8C-83A1-F6EECF244321}">
                <p14:modId xmlns:p14="http://schemas.microsoft.com/office/powerpoint/2010/main" val="1505688141"/>
              </p:ext>
            </p:extLst>
          </p:nvPr>
        </p:nvGraphicFramePr>
        <p:xfrm>
          <a:off x="899592" y="4149080"/>
          <a:ext cx="7632848" cy="1005840"/>
        </p:xfrm>
        <a:graphic>
          <a:graphicData uri="http://schemas.openxmlformats.org/drawingml/2006/table">
            <a:tbl>
              <a:tblPr firstRow="1" bandRow="1">
                <a:tableStyleId>{5C22544A-7EE6-4342-B048-85BDC9FD1C3A}</a:tableStyleId>
              </a:tblPr>
              <a:tblGrid>
                <a:gridCol w="7632848">
                  <a:extLst>
                    <a:ext uri="{9D8B030D-6E8A-4147-A177-3AD203B41FA5}">
                      <a16:colId xmlns:a16="http://schemas.microsoft.com/office/drawing/2014/main" xmlns="" val="3366484096"/>
                    </a:ext>
                  </a:extLst>
                </a:gridCol>
              </a:tblGrid>
              <a:tr h="370840">
                <a:tc>
                  <a:txBody>
                    <a:bodyPr/>
                    <a:lstStyle/>
                    <a:p>
                      <a:pPr algn="ctr" latinLnBrk="1"/>
                      <a:r>
                        <a:rPr kumimoji="0" lang="en-US" altLang="ko-KR" sz="1200" b="0" i="0" kern="1200" dirty="0">
                          <a:solidFill>
                            <a:schemeClr val="tx1"/>
                          </a:solidFill>
                          <a:effectLst/>
                          <a:latin typeface="+mn-lt"/>
                          <a:ea typeface="+mn-ea"/>
                          <a:cs typeface="+mn-cs"/>
                        </a:rPr>
                        <a:t>&lt;</a:t>
                      </a:r>
                      <a:r>
                        <a:rPr kumimoji="0" lang="ko-KR" altLang="en-US" sz="1200" b="0" i="0" kern="1200" dirty="0">
                          <a:solidFill>
                            <a:schemeClr val="tx1"/>
                          </a:solidFill>
                          <a:effectLst/>
                          <a:latin typeface="+mn-lt"/>
                          <a:ea typeface="+mn-ea"/>
                          <a:cs typeface="+mn-cs"/>
                        </a:rPr>
                        <a:t>형사소송법 제</a:t>
                      </a:r>
                      <a:r>
                        <a:rPr kumimoji="0" lang="en-US" altLang="ko-KR" sz="1200" b="0" i="0" kern="1200" dirty="0">
                          <a:solidFill>
                            <a:schemeClr val="tx1"/>
                          </a:solidFill>
                          <a:effectLst/>
                          <a:latin typeface="+mn-lt"/>
                          <a:ea typeface="+mn-ea"/>
                          <a:cs typeface="+mn-cs"/>
                        </a:rPr>
                        <a:t>245</a:t>
                      </a:r>
                      <a:r>
                        <a:rPr kumimoji="0" lang="ko-KR" altLang="en-US" sz="1200" b="0" i="0" kern="1200" dirty="0">
                          <a:solidFill>
                            <a:schemeClr val="tx1"/>
                          </a:solidFill>
                          <a:effectLst/>
                          <a:latin typeface="+mn-lt"/>
                          <a:ea typeface="+mn-ea"/>
                          <a:cs typeface="+mn-cs"/>
                        </a:rPr>
                        <a:t>조 등</a:t>
                      </a:r>
                      <a:r>
                        <a:rPr kumimoji="0" lang="en-US" altLang="ko-KR" sz="1200" b="0" i="0" kern="1200" dirty="0">
                          <a:solidFill>
                            <a:schemeClr val="tx1"/>
                          </a:solidFill>
                          <a:effectLst/>
                          <a:latin typeface="+mn-lt"/>
                          <a:ea typeface="+mn-ea"/>
                          <a:cs typeface="+mn-cs"/>
                        </a:rPr>
                        <a:t>&gt;</a:t>
                      </a:r>
                    </a:p>
                    <a:p>
                      <a:pPr latinLnBrk="1"/>
                      <a:r>
                        <a:rPr kumimoji="0" lang="ko-KR" altLang="en-US" sz="1200" b="0" i="0" kern="1200" dirty="0">
                          <a:solidFill>
                            <a:schemeClr val="tx1"/>
                          </a:solidFill>
                          <a:effectLst/>
                          <a:latin typeface="+mn-lt"/>
                          <a:ea typeface="+mn-ea"/>
                          <a:cs typeface="+mn-cs"/>
                        </a:rPr>
                        <a:t>고소</a:t>
                      </a:r>
                      <a:r>
                        <a:rPr kumimoji="0" lang="en-US" altLang="ko-KR" sz="1200" b="0" i="0" kern="1200" dirty="0">
                          <a:solidFill>
                            <a:schemeClr val="tx1"/>
                          </a:solidFill>
                          <a:effectLst/>
                          <a:latin typeface="+mn-lt"/>
                          <a:ea typeface="+mn-ea"/>
                          <a:cs typeface="+mn-cs"/>
                        </a:rPr>
                        <a:t>·</a:t>
                      </a:r>
                      <a:r>
                        <a:rPr kumimoji="0" lang="ko-KR" altLang="en-US" sz="1200" b="0" i="0" kern="1200" dirty="0">
                          <a:solidFill>
                            <a:schemeClr val="tx1"/>
                          </a:solidFill>
                          <a:effectLst/>
                          <a:latin typeface="+mn-lt"/>
                          <a:ea typeface="+mn-ea"/>
                          <a:cs typeface="+mn-cs"/>
                        </a:rPr>
                        <a:t>고발 후 경찰이 혐의가 없다고 판단하면 경찰은 </a:t>
                      </a:r>
                      <a:r>
                        <a:rPr kumimoji="0" lang="ko-KR" altLang="en-US" sz="1200" b="0" i="0" kern="1200" dirty="0" err="1">
                          <a:solidFill>
                            <a:schemeClr val="tx1"/>
                          </a:solidFill>
                          <a:effectLst/>
                          <a:latin typeface="+mn-lt"/>
                          <a:ea typeface="+mn-ea"/>
                          <a:cs typeface="+mn-cs"/>
                        </a:rPr>
                        <a:t>불송치</a:t>
                      </a:r>
                      <a:r>
                        <a:rPr kumimoji="0" lang="ko-KR" altLang="en-US" sz="1200" b="0" i="0" kern="1200" dirty="0">
                          <a:solidFill>
                            <a:schemeClr val="tx1"/>
                          </a:solidFill>
                          <a:effectLst/>
                          <a:latin typeface="+mn-lt"/>
                          <a:ea typeface="+mn-ea"/>
                          <a:cs typeface="+mn-cs"/>
                        </a:rPr>
                        <a:t> 처리로 형사사건을 </a:t>
                      </a:r>
                      <a:r>
                        <a:rPr kumimoji="0" lang="ko-KR" altLang="en-US" sz="1200" b="0" i="0" kern="1200" dirty="0" err="1">
                          <a:solidFill>
                            <a:schemeClr val="tx1"/>
                          </a:solidFill>
                          <a:effectLst/>
                          <a:latin typeface="+mn-lt"/>
                          <a:ea typeface="+mn-ea"/>
                          <a:cs typeface="+mn-cs"/>
                        </a:rPr>
                        <a:t>종료시킨다</a:t>
                      </a:r>
                      <a:r>
                        <a:rPr kumimoji="0" lang="en-US" altLang="ko-KR" sz="1200" b="0" i="0" kern="1200" dirty="0">
                          <a:solidFill>
                            <a:schemeClr val="tx1"/>
                          </a:solidFill>
                          <a:effectLst/>
                          <a:latin typeface="+mn-lt"/>
                          <a:ea typeface="+mn-ea"/>
                          <a:cs typeface="+mn-cs"/>
                        </a:rPr>
                        <a:t>. </a:t>
                      </a:r>
                      <a:r>
                        <a:rPr kumimoji="0" lang="ko-KR" altLang="en-US" sz="1200" b="0" i="0" kern="1200" dirty="0">
                          <a:solidFill>
                            <a:schemeClr val="tx1"/>
                          </a:solidFill>
                          <a:effectLst/>
                          <a:latin typeface="+mn-lt"/>
                          <a:ea typeface="+mn-ea"/>
                          <a:cs typeface="+mn-cs"/>
                        </a:rPr>
                        <a:t>이 경우 경찰은 고소인</a:t>
                      </a:r>
                      <a:r>
                        <a:rPr kumimoji="0" lang="en-US" altLang="ko-KR" sz="1200" b="0" i="0" kern="1200" dirty="0">
                          <a:solidFill>
                            <a:schemeClr val="tx1"/>
                          </a:solidFill>
                          <a:effectLst/>
                          <a:latin typeface="+mn-lt"/>
                          <a:ea typeface="+mn-ea"/>
                          <a:cs typeface="+mn-cs"/>
                        </a:rPr>
                        <a:t>·</a:t>
                      </a:r>
                      <a:r>
                        <a:rPr kumimoji="0" lang="ko-KR" altLang="en-US" sz="1200" b="0" i="0" kern="1200" dirty="0">
                          <a:solidFill>
                            <a:schemeClr val="tx1"/>
                          </a:solidFill>
                          <a:effectLst/>
                          <a:latin typeface="+mn-lt"/>
                          <a:ea typeface="+mn-ea"/>
                          <a:cs typeface="+mn-cs"/>
                        </a:rPr>
                        <a:t>고발인</a:t>
                      </a:r>
                      <a:r>
                        <a:rPr kumimoji="0" lang="en-US" altLang="ko-KR" sz="1200" b="0" i="0" kern="1200" dirty="0">
                          <a:solidFill>
                            <a:schemeClr val="tx1"/>
                          </a:solidFill>
                          <a:effectLst/>
                          <a:latin typeface="+mn-lt"/>
                          <a:ea typeface="+mn-ea"/>
                          <a:cs typeface="+mn-cs"/>
                        </a:rPr>
                        <a:t>·</a:t>
                      </a:r>
                      <a:r>
                        <a:rPr kumimoji="0" lang="ko-KR" altLang="en-US" sz="1200" b="0" i="0" kern="1200" dirty="0">
                          <a:solidFill>
                            <a:schemeClr val="tx1"/>
                          </a:solidFill>
                          <a:effectLst/>
                          <a:latin typeface="+mn-lt"/>
                          <a:ea typeface="+mn-ea"/>
                          <a:cs typeface="+mn-cs"/>
                        </a:rPr>
                        <a:t>피해자에게 </a:t>
                      </a:r>
                      <a:r>
                        <a:rPr kumimoji="0" lang="ko-KR" altLang="en-US" sz="1200" b="0" i="0" kern="1200" dirty="0" err="1">
                          <a:solidFill>
                            <a:schemeClr val="tx1"/>
                          </a:solidFill>
                          <a:effectLst/>
                          <a:latin typeface="+mn-lt"/>
                          <a:ea typeface="+mn-ea"/>
                          <a:cs typeface="+mn-cs"/>
                        </a:rPr>
                        <a:t>불송치</a:t>
                      </a:r>
                      <a:r>
                        <a:rPr kumimoji="0" lang="ko-KR" altLang="en-US" sz="1200" b="0" i="0" kern="1200" dirty="0">
                          <a:solidFill>
                            <a:schemeClr val="tx1"/>
                          </a:solidFill>
                          <a:effectLst/>
                          <a:latin typeface="+mn-lt"/>
                          <a:ea typeface="+mn-ea"/>
                          <a:cs typeface="+mn-cs"/>
                        </a:rPr>
                        <a:t> 결정서를 통지하여야 한다</a:t>
                      </a:r>
                      <a:r>
                        <a:rPr kumimoji="0" lang="en-US" altLang="ko-KR" sz="1200" b="0" i="0" kern="1200" dirty="0">
                          <a:solidFill>
                            <a:schemeClr val="tx1"/>
                          </a:solidFill>
                          <a:effectLst/>
                          <a:latin typeface="+mn-lt"/>
                          <a:ea typeface="+mn-ea"/>
                          <a:cs typeface="+mn-cs"/>
                        </a:rPr>
                        <a:t>. </a:t>
                      </a:r>
                      <a:r>
                        <a:rPr kumimoji="0" lang="ko-KR" altLang="en-US" sz="1200" b="0" i="0" kern="1200" dirty="0" err="1">
                          <a:solidFill>
                            <a:schemeClr val="tx1"/>
                          </a:solidFill>
                          <a:effectLst/>
                          <a:latin typeface="+mn-lt"/>
                          <a:ea typeface="+mn-ea"/>
                          <a:cs typeface="+mn-cs"/>
                        </a:rPr>
                        <a:t>불송치</a:t>
                      </a:r>
                      <a:r>
                        <a:rPr kumimoji="0" lang="ko-KR" altLang="en-US" sz="1200" b="0" i="0" kern="1200" dirty="0">
                          <a:solidFill>
                            <a:schemeClr val="tx1"/>
                          </a:solidFill>
                          <a:effectLst/>
                          <a:latin typeface="+mn-lt"/>
                          <a:ea typeface="+mn-ea"/>
                          <a:cs typeface="+mn-cs"/>
                        </a:rPr>
                        <a:t> 결정에 대해 이의가 있는 경우 경찰서에 이의신청을 하여야 하고 </a:t>
                      </a:r>
                      <a:r>
                        <a:rPr kumimoji="0" lang="ko-KR" altLang="en-US" sz="1200" b="1" i="0" kern="1200" dirty="0">
                          <a:solidFill>
                            <a:schemeClr val="tx1"/>
                          </a:solidFill>
                          <a:effectLst/>
                          <a:latin typeface="+mn-lt"/>
                          <a:ea typeface="+mn-ea"/>
                          <a:cs typeface="+mn-cs"/>
                        </a:rPr>
                        <a:t>이의신청이 접수된 경우 검찰은 직접수사를 개시할 수 있다</a:t>
                      </a:r>
                      <a:r>
                        <a:rPr kumimoji="0" lang="en-US" altLang="ko-KR" sz="1200" b="1" i="0" kern="1200" dirty="0">
                          <a:solidFill>
                            <a:schemeClr val="tx1"/>
                          </a:solidFill>
                          <a:effectLst/>
                          <a:latin typeface="+mn-lt"/>
                          <a:ea typeface="+mn-ea"/>
                          <a:cs typeface="+mn-cs"/>
                        </a:rPr>
                        <a:t>.</a:t>
                      </a:r>
                      <a:r>
                        <a:rPr kumimoji="0" lang="ko-KR" altLang="en-US" sz="1200" b="0" i="0" kern="1200" dirty="0">
                          <a:solidFill>
                            <a:schemeClr val="tx1"/>
                          </a:solidFill>
                          <a:effectLst/>
                          <a:latin typeface="+mn-lt"/>
                          <a:ea typeface="+mn-ea"/>
                          <a:cs typeface="+mn-cs"/>
                        </a:rPr>
                        <a:t> 불기소결정의 이의가 </a:t>
                      </a:r>
                      <a:r>
                        <a:rPr kumimoji="0" lang="ko-KR" altLang="en-US" sz="1200" b="0" i="0" kern="1200" dirty="0" err="1">
                          <a:solidFill>
                            <a:schemeClr val="tx1"/>
                          </a:solidFill>
                          <a:effectLst/>
                          <a:latin typeface="+mn-lt"/>
                          <a:ea typeface="+mn-ea"/>
                          <a:cs typeface="+mn-cs"/>
                        </a:rPr>
                        <a:t>있을때</a:t>
                      </a:r>
                      <a:r>
                        <a:rPr kumimoji="0" lang="ko-KR" altLang="en-US" sz="1200" b="0" i="0" kern="1200" dirty="0">
                          <a:solidFill>
                            <a:schemeClr val="tx1"/>
                          </a:solidFill>
                          <a:effectLst/>
                          <a:latin typeface="+mn-lt"/>
                          <a:ea typeface="+mn-ea"/>
                          <a:cs typeface="+mn-cs"/>
                        </a:rPr>
                        <a:t> 신청하는 </a:t>
                      </a:r>
                      <a:r>
                        <a:rPr kumimoji="0" lang="ko-KR" altLang="en-US" sz="1200" b="0" i="0" u="none" strike="noStrike" kern="1200" dirty="0">
                          <a:solidFill>
                            <a:schemeClr val="tx1"/>
                          </a:solidFill>
                          <a:effectLst/>
                          <a:latin typeface="+mn-lt"/>
                          <a:ea typeface="+mn-ea"/>
                          <a:cs typeface="+mn-cs"/>
                          <a:hlinkClick r:id="rId2" tooltip="검찰항고">
                            <a:extLst>
                              <a:ext uri="{A12FA001-AC4F-418D-AE19-62706E023703}">
                                <ahyp:hlinkClr xmlns:ahyp="http://schemas.microsoft.com/office/drawing/2018/hyperlinkcolor" xmlns="" val="tx"/>
                              </a:ext>
                            </a:extLst>
                          </a:hlinkClick>
                        </a:rPr>
                        <a:t>검찰항고</a:t>
                      </a:r>
                      <a:r>
                        <a:rPr kumimoji="0" lang="ko-KR" altLang="en-US" sz="1200" b="0" i="0" kern="1200" dirty="0">
                          <a:solidFill>
                            <a:schemeClr val="tx1"/>
                          </a:solidFill>
                          <a:effectLst/>
                          <a:latin typeface="+mn-lt"/>
                          <a:ea typeface="+mn-ea"/>
                          <a:cs typeface="+mn-cs"/>
                        </a:rPr>
                        <a:t>는 통지 후 </a:t>
                      </a:r>
                      <a:r>
                        <a:rPr kumimoji="0" lang="en-US" altLang="ko-KR" sz="1200" b="0" i="0" kern="1200" dirty="0">
                          <a:solidFill>
                            <a:schemeClr val="tx1"/>
                          </a:solidFill>
                          <a:effectLst/>
                          <a:latin typeface="+mn-lt"/>
                          <a:ea typeface="+mn-ea"/>
                          <a:cs typeface="+mn-cs"/>
                        </a:rPr>
                        <a:t>30</a:t>
                      </a:r>
                      <a:r>
                        <a:rPr kumimoji="0" lang="ko-KR" altLang="en-US" sz="1200" b="0" i="0" kern="1200" dirty="0">
                          <a:solidFill>
                            <a:schemeClr val="tx1"/>
                          </a:solidFill>
                          <a:effectLst/>
                          <a:latin typeface="+mn-lt"/>
                          <a:ea typeface="+mn-ea"/>
                          <a:cs typeface="+mn-cs"/>
                        </a:rPr>
                        <a:t>일 이내 </a:t>
                      </a:r>
                      <a:r>
                        <a:rPr kumimoji="0" lang="ko-KR" altLang="en-US" sz="1200" b="0" i="0" kern="1200" dirty="0" err="1">
                          <a:solidFill>
                            <a:schemeClr val="tx1"/>
                          </a:solidFill>
                          <a:effectLst/>
                          <a:latin typeface="+mn-lt"/>
                          <a:ea typeface="+mn-ea"/>
                          <a:cs typeface="+mn-cs"/>
                        </a:rPr>
                        <a:t>해야하는</a:t>
                      </a:r>
                      <a:r>
                        <a:rPr kumimoji="0" lang="ko-KR" altLang="en-US" sz="1200" b="0" i="0" kern="1200" dirty="0">
                          <a:solidFill>
                            <a:schemeClr val="tx1"/>
                          </a:solidFill>
                          <a:effectLst/>
                          <a:latin typeface="+mn-lt"/>
                          <a:ea typeface="+mn-ea"/>
                          <a:cs typeface="+mn-cs"/>
                        </a:rPr>
                        <a:t> 반면</a:t>
                      </a:r>
                      <a:r>
                        <a:rPr kumimoji="0" lang="en-US" altLang="ko-KR" sz="1200" b="0" i="0" kern="1200" dirty="0">
                          <a:solidFill>
                            <a:schemeClr val="tx1"/>
                          </a:solidFill>
                          <a:effectLst/>
                          <a:latin typeface="+mn-lt"/>
                          <a:ea typeface="+mn-ea"/>
                          <a:cs typeface="+mn-cs"/>
                        </a:rPr>
                        <a:t>, </a:t>
                      </a:r>
                      <a:r>
                        <a:rPr kumimoji="0" lang="ko-KR" altLang="en-US" sz="1200" b="0" i="0" kern="1200" dirty="0" err="1">
                          <a:solidFill>
                            <a:schemeClr val="tx1"/>
                          </a:solidFill>
                          <a:effectLst/>
                          <a:latin typeface="+mn-lt"/>
                          <a:ea typeface="+mn-ea"/>
                          <a:cs typeface="+mn-cs"/>
                        </a:rPr>
                        <a:t>불송치</a:t>
                      </a:r>
                      <a:r>
                        <a:rPr kumimoji="0" lang="ko-KR" altLang="en-US" sz="1200" b="0" i="0" kern="1200" dirty="0">
                          <a:solidFill>
                            <a:schemeClr val="tx1"/>
                          </a:solidFill>
                          <a:effectLst/>
                          <a:latin typeface="+mn-lt"/>
                          <a:ea typeface="+mn-ea"/>
                          <a:cs typeface="+mn-cs"/>
                        </a:rPr>
                        <a:t> 이의신청은 기간이 없다</a:t>
                      </a:r>
                      <a:r>
                        <a:rPr kumimoji="0" lang="en-US" altLang="ko-KR" sz="1200" b="0" i="0" kern="1200" dirty="0">
                          <a:solidFill>
                            <a:schemeClr val="tx1"/>
                          </a:solidFill>
                          <a:effectLst/>
                          <a:latin typeface="+mn-lt"/>
                          <a:ea typeface="+mn-ea"/>
                          <a:cs typeface="+mn-cs"/>
                        </a:rPr>
                        <a:t>.</a:t>
                      </a:r>
                      <a:endParaRPr lang="ko-KR" altLang="en-US" sz="1200" dirty="0">
                        <a:solidFill>
                          <a:schemeClr val="tx1"/>
                        </a:solidFill>
                      </a:endParaRPr>
                    </a:p>
                  </a:txBody>
                  <a:tcPr>
                    <a:solidFill>
                      <a:schemeClr val="accent5">
                        <a:lumMod val="20000"/>
                        <a:lumOff val="80000"/>
                      </a:schemeClr>
                    </a:solidFill>
                  </a:tcPr>
                </a:tc>
                <a:extLst>
                  <a:ext uri="{0D108BD9-81ED-4DB2-BD59-A6C34878D82A}">
                    <a16:rowId xmlns:a16="http://schemas.microsoft.com/office/drawing/2014/main" xmlns="" val="2716769345"/>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28596" y="1428736"/>
            <a:ext cx="8229600" cy="4525963"/>
          </a:xfrm>
        </p:spPr>
        <p:txBody>
          <a:bodyPr>
            <a:noAutofit/>
          </a:bodyPr>
          <a:lstStyle/>
          <a:p>
            <a:r>
              <a:rPr lang="ko-KR" altLang="en-US" sz="1600" dirty="0">
                <a:solidFill>
                  <a:srgbClr val="FF0000"/>
                </a:solidFill>
              </a:rPr>
              <a:t>기소</a:t>
            </a:r>
            <a:endParaRPr lang="en-US" altLang="ko-KR" sz="1600" dirty="0">
              <a:solidFill>
                <a:srgbClr val="FF0000"/>
              </a:solidFill>
            </a:endParaRPr>
          </a:p>
          <a:p>
            <a:pPr>
              <a:buNone/>
            </a:pPr>
            <a:r>
              <a:rPr lang="en-US" altLang="ko-KR" sz="1600" dirty="0"/>
              <a:t> - </a:t>
            </a:r>
            <a:r>
              <a:rPr lang="ko-KR" altLang="en-US" sz="1600" dirty="0"/>
              <a:t>검사는 사법경찰관으로부터 </a:t>
            </a:r>
            <a:r>
              <a:rPr lang="ko-KR" altLang="en-US" sz="1600" dirty="0" err="1"/>
              <a:t>송치받은</a:t>
            </a:r>
            <a:r>
              <a:rPr lang="ko-KR" altLang="en-US" sz="1600" dirty="0"/>
              <a:t> 사건이나 직접 인지 등으로 수사한 사건에 대하여 피의자가 재판을 받음이 마땅하다고 판단되는 경우에는 이를 법원에 회부하게 되는데 이를 </a:t>
            </a:r>
            <a:r>
              <a:rPr lang="ko-KR" altLang="en-US" sz="1600" dirty="0">
                <a:solidFill>
                  <a:srgbClr val="FF0000"/>
                </a:solidFill>
              </a:rPr>
              <a:t>공소제기 즉 기소한다고 하며</a:t>
            </a:r>
            <a:r>
              <a:rPr lang="en-US" altLang="ko-KR" sz="1600" dirty="0">
                <a:solidFill>
                  <a:srgbClr val="FF0000"/>
                </a:solidFill>
              </a:rPr>
              <a:t>, </a:t>
            </a:r>
            <a:r>
              <a:rPr lang="ko-KR" altLang="en-US" sz="1600" dirty="0">
                <a:solidFill>
                  <a:srgbClr val="FF0000"/>
                </a:solidFill>
              </a:rPr>
              <a:t>검사에 의하여 기소된 사람을 피고인이라 함</a:t>
            </a:r>
            <a:r>
              <a:rPr lang="en-US" altLang="ko-KR" sz="1600" dirty="0">
                <a:solidFill>
                  <a:srgbClr val="FF0000"/>
                </a:solidFill>
              </a:rPr>
              <a:t>.</a:t>
            </a:r>
            <a:r>
              <a:rPr lang="ko-KR" altLang="en-US" sz="1600" dirty="0">
                <a:solidFill>
                  <a:srgbClr val="FF0000"/>
                </a:solidFill>
              </a:rPr>
              <a:t> </a:t>
            </a:r>
            <a:endParaRPr lang="en-US" altLang="ko-KR" sz="1600" dirty="0">
              <a:solidFill>
                <a:srgbClr val="FF0000"/>
              </a:solidFill>
            </a:endParaRPr>
          </a:p>
          <a:p>
            <a:pPr>
              <a:buNone/>
            </a:pPr>
            <a:endParaRPr lang="en-US" altLang="ko-KR" sz="1600" dirty="0"/>
          </a:p>
          <a:p>
            <a:pPr>
              <a:buNone/>
            </a:pPr>
            <a:r>
              <a:rPr lang="en-US" altLang="ko-KR" sz="1600" dirty="0">
                <a:solidFill>
                  <a:srgbClr val="0070C0"/>
                </a:solidFill>
              </a:rPr>
              <a:t>  * </a:t>
            </a:r>
            <a:r>
              <a:rPr lang="ko-KR" altLang="en-US" sz="1600" dirty="0">
                <a:solidFill>
                  <a:srgbClr val="0070C0"/>
                </a:solidFill>
              </a:rPr>
              <a:t>약식기소 </a:t>
            </a:r>
            <a:r>
              <a:rPr lang="en-US" altLang="ko-KR" sz="1600" dirty="0"/>
              <a:t>: </a:t>
            </a:r>
            <a:r>
              <a:rPr lang="ko-KR" altLang="en-US" sz="1600" dirty="0"/>
              <a:t>검사가 피의자에 대하여 징역형이나 금고형에 처하는 것보다 벌금형에 처함이 상당하다고 생각되는 경우에는 기소와 동시에 법원에 대하여 </a:t>
            </a:r>
            <a:r>
              <a:rPr lang="ko-KR" altLang="en-US" sz="1600" dirty="0">
                <a:solidFill>
                  <a:srgbClr val="00B0F0"/>
                </a:solidFill>
              </a:rPr>
              <a:t>벌금형에 처해 달라는 뜻의 약식명령을 청구할 수 있는데 이를 약식기소라고 함</a:t>
            </a:r>
            <a:endParaRPr lang="en-US" altLang="ko-KR" sz="1600" dirty="0">
              <a:solidFill>
                <a:srgbClr val="00B0F0"/>
              </a:solidFill>
            </a:endParaRPr>
          </a:p>
          <a:p>
            <a:pPr>
              <a:buNone/>
            </a:pPr>
            <a:r>
              <a:rPr lang="en-US" altLang="ko-KR" sz="1600" dirty="0">
                <a:solidFill>
                  <a:srgbClr val="0070C0"/>
                </a:solidFill>
              </a:rPr>
              <a:t>   * </a:t>
            </a:r>
            <a:r>
              <a:rPr lang="ko-KR" altLang="en-US" sz="1600" dirty="0">
                <a:solidFill>
                  <a:srgbClr val="0070C0"/>
                </a:solidFill>
              </a:rPr>
              <a:t>보석 </a:t>
            </a:r>
            <a:r>
              <a:rPr lang="en-US" altLang="ko-KR" sz="1600" dirty="0"/>
              <a:t>: </a:t>
            </a:r>
            <a:r>
              <a:rPr lang="ko-KR" altLang="en-US" sz="1600" dirty="0"/>
              <a:t>검사에 의하여 </a:t>
            </a:r>
            <a:r>
              <a:rPr lang="ko-KR" altLang="en-US" sz="1600" dirty="0" err="1"/>
              <a:t>구속기소된</a:t>
            </a:r>
            <a:r>
              <a:rPr lang="ko-KR" altLang="en-US" sz="1600" dirty="0"/>
              <a:t> 경우에는 피고인은 재판을 담당하고 있는 </a:t>
            </a:r>
            <a:r>
              <a:rPr lang="ko-KR" altLang="en-US" sz="1600" dirty="0">
                <a:solidFill>
                  <a:srgbClr val="00B0F0"/>
                </a:solidFill>
              </a:rPr>
              <a:t>법원에 보증금을 납부할 것을 조건으로 석방하여 줄 것을 청구할 수 있는데  이를 보석이라고  함</a:t>
            </a:r>
            <a:r>
              <a:rPr lang="en-US" altLang="ko-KR" sz="1600" dirty="0">
                <a:solidFill>
                  <a:srgbClr val="00B0F0"/>
                </a:solidFill>
              </a:rPr>
              <a:t>.</a:t>
            </a:r>
          </a:p>
          <a:p>
            <a:pPr>
              <a:buNone/>
            </a:pPr>
            <a:endParaRPr lang="en-US" altLang="ko-KR" sz="1600" dirty="0"/>
          </a:p>
          <a:p>
            <a:r>
              <a:rPr lang="ko-KR" altLang="en-US" sz="1600" dirty="0">
                <a:solidFill>
                  <a:srgbClr val="FF0000"/>
                </a:solidFill>
              </a:rPr>
              <a:t>불기소</a:t>
            </a:r>
            <a:endParaRPr lang="en-US" altLang="ko-KR" sz="1600" dirty="0">
              <a:solidFill>
                <a:srgbClr val="FF0000"/>
              </a:solidFill>
            </a:endParaRPr>
          </a:p>
          <a:p>
            <a:pPr>
              <a:buNone/>
            </a:pPr>
            <a:r>
              <a:rPr lang="en-US" altLang="ko-KR" sz="1600" dirty="0"/>
              <a:t> - </a:t>
            </a:r>
            <a:r>
              <a:rPr lang="ko-KR" altLang="en-US" sz="1600" dirty="0"/>
              <a:t>검사가 사건을 수사한 결과 재판에 회부하지 않는 것이 상당하다고 판단되는 경우에는 </a:t>
            </a:r>
            <a:r>
              <a:rPr lang="ko-KR" altLang="en-US" sz="1600" dirty="0">
                <a:solidFill>
                  <a:srgbClr val="FF0000"/>
                </a:solidFill>
              </a:rPr>
              <a:t>기소를 하지 않고 사건을 종결하는데 이를 불기소처분이라고 함</a:t>
            </a:r>
            <a:endParaRPr lang="en-US" altLang="ko-KR" sz="1600" dirty="0">
              <a:solidFill>
                <a:srgbClr val="FF0000"/>
              </a:solidFill>
            </a:endParaRPr>
          </a:p>
          <a:p>
            <a:pPr>
              <a:buNone/>
            </a:pPr>
            <a:endParaRPr lang="en-US" altLang="ko-KR" sz="1600" dirty="0"/>
          </a:p>
          <a:p>
            <a:pPr>
              <a:buNone/>
            </a:pPr>
            <a:r>
              <a:rPr lang="en-US" altLang="ko-KR" sz="1600" dirty="0"/>
              <a:t>  </a:t>
            </a:r>
            <a:r>
              <a:rPr lang="en-US" altLang="ko-KR" sz="1600" dirty="0">
                <a:solidFill>
                  <a:srgbClr val="0070C0"/>
                </a:solidFill>
              </a:rPr>
              <a:t>* </a:t>
            </a:r>
            <a:r>
              <a:rPr lang="ko-KR" altLang="en-US" sz="1600" dirty="0">
                <a:solidFill>
                  <a:srgbClr val="0070C0"/>
                </a:solidFill>
              </a:rPr>
              <a:t>기소중지 </a:t>
            </a:r>
            <a:r>
              <a:rPr lang="en-US" altLang="ko-KR" sz="1600" dirty="0"/>
              <a:t>: </a:t>
            </a:r>
            <a:r>
              <a:rPr lang="ko-KR" altLang="en-US" sz="1600" dirty="0">
                <a:solidFill>
                  <a:srgbClr val="00B0F0"/>
                </a:solidFill>
              </a:rPr>
              <a:t>피의자의 소재불명 등의 사유로 인하여 수사를 종결할 수 없는 경우에 </a:t>
            </a:r>
            <a:r>
              <a:rPr lang="ko-KR" altLang="en-US" sz="1600" dirty="0"/>
              <a:t>그 사유가 해소될 때까지 행하는 처분</a:t>
            </a:r>
            <a:endParaRPr lang="en-US" altLang="ko-KR" sz="1600" dirty="0"/>
          </a:p>
          <a:p>
            <a:pPr>
              <a:buNone/>
            </a:pPr>
            <a:endParaRPr lang="ko-KR" altLang="en-US" sz="1600" dirty="0"/>
          </a:p>
        </p:txBody>
      </p:sp>
      <p:sp>
        <p:nvSpPr>
          <p:cNvPr id="3" name="제목 2"/>
          <p:cNvSpPr>
            <a:spLocks noGrp="1"/>
          </p:cNvSpPr>
          <p:nvPr>
            <p:ph type="title"/>
          </p:nvPr>
        </p:nvSpPr>
        <p:spPr/>
        <p:txBody>
          <a:bodyPr>
            <a:normAutofit fontScale="90000"/>
          </a:bodyPr>
          <a:lstStyle/>
          <a:p>
            <a:r>
              <a:rPr lang="en-US" altLang="ko-KR" dirty="0"/>
              <a:t>5. </a:t>
            </a:r>
            <a:r>
              <a:rPr lang="ko-KR" altLang="en-US" dirty="0"/>
              <a:t>공식적 형사절차 </a:t>
            </a:r>
            <a:r>
              <a:rPr lang="en-US" altLang="ko-KR" dirty="0"/>
              <a:t>– 7)</a:t>
            </a:r>
            <a:r>
              <a:rPr lang="ko-KR" altLang="en-US" dirty="0"/>
              <a:t>기소</a:t>
            </a:r>
            <a:r>
              <a:rPr lang="en-US" altLang="ko-KR" dirty="0"/>
              <a:t>/</a:t>
            </a:r>
            <a:r>
              <a:rPr lang="ko-KR" altLang="en-US" dirty="0"/>
              <a:t>불기소</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fontScale="92500" lnSpcReduction="10000"/>
          </a:bodyPr>
          <a:lstStyle/>
          <a:p>
            <a:pPr>
              <a:lnSpc>
                <a:spcPct val="150000"/>
              </a:lnSpc>
            </a:pPr>
            <a:r>
              <a:rPr lang="ko-KR" altLang="en-US" sz="1800" dirty="0"/>
              <a:t>검사가 기소한 사건에 대하여 법원은 공판을 열어 재판을 하게 됨</a:t>
            </a:r>
            <a:r>
              <a:rPr lang="en-US" altLang="ko-KR" sz="1800" dirty="0"/>
              <a:t>.</a:t>
            </a:r>
          </a:p>
          <a:p>
            <a:pPr>
              <a:lnSpc>
                <a:spcPct val="150000"/>
              </a:lnSpc>
            </a:pPr>
            <a:endParaRPr lang="en-US" altLang="ko-KR" sz="1800" dirty="0"/>
          </a:p>
          <a:p>
            <a:pPr>
              <a:lnSpc>
                <a:spcPct val="150000"/>
              </a:lnSpc>
            </a:pPr>
            <a:r>
              <a:rPr lang="ko-KR" altLang="en-US" sz="1800" dirty="0"/>
              <a:t>공판은 보통 법원에 마련된 공판정에서 </a:t>
            </a:r>
            <a:r>
              <a:rPr lang="ko-KR" altLang="en-US" sz="1800" dirty="0" err="1"/>
              <a:t>공개리에</a:t>
            </a:r>
            <a:r>
              <a:rPr lang="ko-KR" altLang="en-US" sz="1800" dirty="0"/>
              <a:t> 진행이 됨</a:t>
            </a:r>
            <a:r>
              <a:rPr lang="en-US" altLang="ko-KR" sz="1800" dirty="0"/>
              <a:t>. </a:t>
            </a:r>
            <a:r>
              <a:rPr lang="ko-KR" altLang="en-US" sz="1800" dirty="0"/>
              <a:t>이 재판에서 피고인은 자기의 억울함이나 정당함을 주장할 수 있고 또 변호인의 도움을 받을 수 있음</a:t>
            </a:r>
            <a:endParaRPr lang="en-US" altLang="ko-KR" sz="1800" dirty="0"/>
          </a:p>
          <a:p>
            <a:pPr>
              <a:lnSpc>
                <a:spcPct val="150000"/>
              </a:lnSpc>
            </a:pPr>
            <a:endParaRPr lang="en-US" altLang="ko-KR" sz="1800" dirty="0"/>
          </a:p>
          <a:p>
            <a:pPr>
              <a:lnSpc>
                <a:spcPct val="150000"/>
              </a:lnSpc>
            </a:pPr>
            <a:r>
              <a:rPr lang="ko-KR" altLang="en-US" sz="1800" dirty="0">
                <a:solidFill>
                  <a:srgbClr val="FF0000"/>
                </a:solidFill>
              </a:rPr>
              <a:t>유죄판결</a:t>
            </a:r>
            <a:r>
              <a:rPr lang="ko-KR" altLang="en-US" sz="1800" dirty="0"/>
              <a:t> </a:t>
            </a:r>
            <a:r>
              <a:rPr lang="en-US" altLang="ko-KR" sz="1800" dirty="0"/>
              <a:t>: </a:t>
            </a:r>
            <a:r>
              <a:rPr lang="ko-KR" altLang="en-US" sz="1800" dirty="0"/>
              <a:t>심리결과 피고인의 죄가 인정되면 판사는 유죄의 판결을 하는데 정상에 따라 실형을 선고하는 수도 있고 집행유예를 붙여주는 경우도 있으며 정상이 특히 참작될 때는 선고유예를 하는 수도 있음</a:t>
            </a:r>
            <a:endParaRPr lang="en-US" altLang="ko-KR" sz="1800" dirty="0"/>
          </a:p>
          <a:p>
            <a:pPr>
              <a:lnSpc>
                <a:spcPct val="150000"/>
              </a:lnSpc>
            </a:pPr>
            <a:endParaRPr lang="en-US" altLang="ko-KR" sz="1800" dirty="0"/>
          </a:p>
          <a:p>
            <a:pPr>
              <a:lnSpc>
                <a:spcPct val="150000"/>
              </a:lnSpc>
            </a:pPr>
            <a:r>
              <a:rPr lang="ko-KR" altLang="en-US" sz="1800" dirty="0">
                <a:solidFill>
                  <a:srgbClr val="FF0000"/>
                </a:solidFill>
              </a:rPr>
              <a:t>무죄판결</a:t>
            </a:r>
            <a:r>
              <a:rPr lang="ko-KR" altLang="en-US" sz="1800" dirty="0"/>
              <a:t> </a:t>
            </a:r>
            <a:r>
              <a:rPr lang="en-US" altLang="ko-KR" sz="1800" dirty="0"/>
              <a:t>: </a:t>
            </a:r>
            <a:r>
              <a:rPr lang="ko-KR" altLang="en-US" sz="1800" dirty="0"/>
              <a:t>기소한 사건에 대하여 유죄로 인정할 증거가 없으면 판사는 무죄를 선고함</a:t>
            </a:r>
          </a:p>
        </p:txBody>
      </p:sp>
      <p:sp>
        <p:nvSpPr>
          <p:cNvPr id="3" name="제목 2"/>
          <p:cNvSpPr>
            <a:spLocks noGrp="1"/>
          </p:cNvSpPr>
          <p:nvPr>
            <p:ph type="title"/>
          </p:nvPr>
        </p:nvSpPr>
        <p:spPr/>
        <p:txBody>
          <a:bodyPr>
            <a:normAutofit/>
          </a:bodyPr>
          <a:lstStyle/>
          <a:p>
            <a:r>
              <a:rPr lang="en-US" altLang="ko-KR" dirty="0"/>
              <a:t>5. </a:t>
            </a:r>
            <a:r>
              <a:rPr lang="ko-KR" altLang="en-US" dirty="0"/>
              <a:t>공식적 형사절차 </a:t>
            </a:r>
            <a:r>
              <a:rPr lang="en-US" altLang="ko-KR" dirty="0"/>
              <a:t>– 8)</a:t>
            </a:r>
            <a:r>
              <a:rPr lang="ko-KR" altLang="en-US" dirty="0"/>
              <a:t>재판</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fontScale="85000" lnSpcReduction="20000"/>
          </a:bodyPr>
          <a:lstStyle/>
          <a:p>
            <a:pPr>
              <a:lnSpc>
                <a:spcPct val="150000"/>
              </a:lnSpc>
            </a:pPr>
            <a:r>
              <a:rPr lang="ko-KR" altLang="en-US" sz="1800" b="1" dirty="0">
                <a:solidFill>
                  <a:srgbClr val="FF0000"/>
                </a:solidFill>
              </a:rPr>
              <a:t>판결선고</a:t>
            </a:r>
            <a:endParaRPr lang="en-US" altLang="ko-KR" sz="1800" dirty="0">
              <a:solidFill>
                <a:srgbClr val="FF0000"/>
              </a:solidFill>
            </a:endParaRPr>
          </a:p>
          <a:p>
            <a:pPr>
              <a:lnSpc>
                <a:spcPct val="150000"/>
              </a:lnSpc>
              <a:buNone/>
            </a:pPr>
            <a:r>
              <a:rPr lang="en-US" altLang="ko-KR" sz="1800" dirty="0"/>
              <a:t>   - </a:t>
            </a:r>
            <a:r>
              <a:rPr lang="ko-KR" altLang="en-US" sz="1800" dirty="0"/>
              <a:t>판결의 선고는 변론을 종결한 기일에 하여야 하며</a:t>
            </a:r>
            <a:r>
              <a:rPr lang="en-US" altLang="ko-KR" sz="1800" dirty="0"/>
              <a:t>, </a:t>
            </a:r>
            <a:r>
              <a:rPr lang="ko-KR" altLang="en-US" sz="1800" dirty="0"/>
              <a:t>다만</a:t>
            </a:r>
            <a:r>
              <a:rPr lang="en-US" altLang="ko-KR" sz="1800" dirty="0"/>
              <a:t>, </a:t>
            </a:r>
            <a:r>
              <a:rPr lang="ko-KR" altLang="en-US" sz="1800" dirty="0"/>
              <a:t>특별한 사정이 있는 때에는 변론종결 후 </a:t>
            </a:r>
            <a:r>
              <a:rPr lang="en-US" altLang="ko-KR" sz="1800" dirty="0"/>
              <a:t>14</a:t>
            </a:r>
            <a:r>
              <a:rPr lang="ko-KR" altLang="en-US" sz="1800" dirty="0"/>
              <a:t>일 이내에 따로 선고기일을 지정함</a:t>
            </a:r>
            <a:r>
              <a:rPr lang="en-US" altLang="ko-KR" sz="1800" dirty="0"/>
              <a:t>(</a:t>
            </a:r>
            <a:r>
              <a:rPr lang="ko-KR" altLang="en-US" sz="1800" dirty="0"/>
              <a:t>형사소송법 제</a:t>
            </a:r>
            <a:r>
              <a:rPr lang="en-US" altLang="ko-KR" sz="1800" dirty="0"/>
              <a:t>318</a:t>
            </a:r>
            <a:r>
              <a:rPr lang="ko-KR" altLang="en-US" sz="1800" dirty="0"/>
              <a:t>조의</a:t>
            </a:r>
            <a:r>
              <a:rPr lang="en-US" altLang="ko-KR" sz="1800" dirty="0"/>
              <a:t>4 </a:t>
            </a:r>
            <a:r>
              <a:rPr lang="ko-KR" altLang="en-US" sz="1800" dirty="0"/>
              <a:t>제</a:t>
            </a:r>
            <a:r>
              <a:rPr lang="en-US" altLang="ko-KR" sz="1800" dirty="0"/>
              <a:t>1</a:t>
            </a:r>
            <a:r>
              <a:rPr lang="ko-KR" altLang="en-US" sz="1800" dirty="0"/>
              <a:t>항</a:t>
            </a:r>
            <a:r>
              <a:rPr lang="en-US" altLang="ko-KR" sz="1800" dirty="0"/>
              <a:t>·</a:t>
            </a:r>
            <a:r>
              <a:rPr lang="ko-KR" altLang="en-US" sz="1800" dirty="0"/>
              <a:t>제</a:t>
            </a:r>
            <a:r>
              <a:rPr lang="en-US" altLang="ko-KR" sz="1800" dirty="0"/>
              <a:t>3</a:t>
            </a:r>
            <a:r>
              <a:rPr lang="ko-KR" altLang="en-US" sz="1800" dirty="0"/>
              <a:t>항</a:t>
            </a:r>
            <a:r>
              <a:rPr lang="en-US" altLang="ko-KR" sz="1800" dirty="0"/>
              <a:t>). </a:t>
            </a:r>
          </a:p>
          <a:p>
            <a:pPr>
              <a:lnSpc>
                <a:spcPct val="150000"/>
              </a:lnSpc>
              <a:buNone/>
            </a:pPr>
            <a:r>
              <a:rPr lang="en-US" altLang="ko-KR" sz="1800" dirty="0"/>
              <a:t>    - </a:t>
            </a:r>
            <a:r>
              <a:rPr lang="ko-KR" altLang="en-US" sz="1800" dirty="0"/>
              <a:t>변론을 종결한 기일에 판결을 선고할 경우에는 판결의 선고 후에 </a:t>
            </a:r>
            <a:r>
              <a:rPr lang="en-US" altLang="ko-KR" sz="1800" dirty="0"/>
              <a:t>5</a:t>
            </a:r>
            <a:r>
              <a:rPr lang="ko-KR" altLang="en-US" sz="1800" dirty="0"/>
              <a:t>일 이내에 판결서를 작성함</a:t>
            </a:r>
            <a:r>
              <a:rPr lang="en-US" altLang="ko-KR" sz="1800" dirty="0"/>
              <a:t>(</a:t>
            </a:r>
            <a:r>
              <a:rPr lang="ko-KR" altLang="en-US" sz="1800" dirty="0"/>
              <a:t>형사소송법 제</a:t>
            </a:r>
            <a:r>
              <a:rPr lang="en-US" altLang="ko-KR" sz="1800" dirty="0"/>
              <a:t>318</a:t>
            </a:r>
            <a:r>
              <a:rPr lang="ko-KR" altLang="en-US" sz="1800" dirty="0"/>
              <a:t>조의</a:t>
            </a:r>
            <a:r>
              <a:rPr lang="en-US" altLang="ko-KR" sz="1800" dirty="0"/>
              <a:t>4 </a:t>
            </a:r>
            <a:r>
              <a:rPr lang="ko-KR" altLang="en-US" sz="1800" dirty="0"/>
              <a:t>제</a:t>
            </a:r>
            <a:r>
              <a:rPr lang="en-US" altLang="ko-KR" sz="1800" dirty="0"/>
              <a:t>2</a:t>
            </a:r>
            <a:r>
              <a:rPr lang="ko-KR" altLang="en-US" sz="1800" dirty="0"/>
              <a:t>항</a:t>
            </a:r>
            <a:r>
              <a:rPr lang="en-US" altLang="ko-KR" sz="1800" dirty="0"/>
              <a:t>·</a:t>
            </a:r>
            <a:r>
              <a:rPr lang="ko-KR" altLang="en-US" sz="1800" dirty="0"/>
              <a:t>형사소송규칙 제</a:t>
            </a:r>
            <a:r>
              <a:rPr lang="en-US" altLang="ko-KR" sz="1800" dirty="0"/>
              <a:t>146</a:t>
            </a:r>
            <a:r>
              <a:rPr lang="ko-KR" altLang="en-US" sz="1800" dirty="0"/>
              <a:t>조</a:t>
            </a:r>
            <a:r>
              <a:rPr lang="en-US" altLang="ko-KR" sz="1800" dirty="0"/>
              <a:t>)</a:t>
            </a:r>
          </a:p>
          <a:p>
            <a:pPr>
              <a:lnSpc>
                <a:spcPct val="150000"/>
              </a:lnSpc>
            </a:pPr>
            <a:endParaRPr lang="en-US" altLang="ko-KR" sz="1800" b="1" dirty="0"/>
          </a:p>
          <a:p>
            <a:pPr>
              <a:lnSpc>
                <a:spcPct val="150000"/>
              </a:lnSpc>
            </a:pPr>
            <a:r>
              <a:rPr lang="ko-KR" altLang="en-US" sz="1800" b="1" dirty="0">
                <a:solidFill>
                  <a:srgbClr val="FF0000"/>
                </a:solidFill>
              </a:rPr>
              <a:t>상소</a:t>
            </a:r>
            <a:r>
              <a:rPr lang="en-US" altLang="ko-KR" sz="1800" b="1" dirty="0">
                <a:solidFill>
                  <a:srgbClr val="FF0000"/>
                </a:solidFill>
              </a:rPr>
              <a:t>(</a:t>
            </a:r>
            <a:r>
              <a:rPr lang="ko-KR" altLang="en-US" sz="1800" b="1" dirty="0">
                <a:solidFill>
                  <a:srgbClr val="FF0000"/>
                </a:solidFill>
              </a:rPr>
              <a:t>항소</a:t>
            </a:r>
            <a:r>
              <a:rPr lang="en-US" altLang="ko-KR" sz="1800" b="1" dirty="0">
                <a:solidFill>
                  <a:srgbClr val="FF0000"/>
                </a:solidFill>
              </a:rPr>
              <a:t>)</a:t>
            </a:r>
            <a:endParaRPr lang="en-US" altLang="ko-KR" sz="1800" dirty="0">
              <a:solidFill>
                <a:srgbClr val="FF0000"/>
              </a:solidFill>
            </a:endParaRPr>
          </a:p>
          <a:p>
            <a:pPr>
              <a:lnSpc>
                <a:spcPct val="150000"/>
              </a:lnSpc>
              <a:buNone/>
            </a:pPr>
            <a:r>
              <a:rPr lang="en-US" altLang="ko-KR" sz="1800" dirty="0"/>
              <a:t>    - </a:t>
            </a:r>
            <a:r>
              <a:rPr lang="ko-KR" altLang="en-US" sz="1800" dirty="0"/>
              <a:t>형을 선고하는 경우에는 재판장은 상소할 기간과 상소할 법원을 고지함</a:t>
            </a:r>
            <a:r>
              <a:rPr lang="en-US" altLang="ko-KR" sz="1800" dirty="0"/>
              <a:t>. (</a:t>
            </a:r>
            <a:r>
              <a:rPr lang="ko-KR" altLang="en-US" sz="1800" dirty="0"/>
              <a:t>형사소송규칙 </a:t>
            </a:r>
            <a:r>
              <a:rPr lang="en-US" altLang="ko-KR" sz="1800" dirty="0"/>
              <a:t>147</a:t>
            </a:r>
            <a:r>
              <a:rPr lang="ko-KR" altLang="en-US" sz="1800" dirty="0"/>
              <a:t>조</a:t>
            </a:r>
            <a:r>
              <a:rPr lang="en-US" altLang="ko-KR" sz="1800" dirty="0"/>
              <a:t>)</a:t>
            </a:r>
          </a:p>
          <a:p>
            <a:pPr>
              <a:lnSpc>
                <a:spcPct val="150000"/>
              </a:lnSpc>
              <a:buNone/>
            </a:pPr>
            <a:r>
              <a:rPr lang="en-US" altLang="ko-KR" sz="1800" dirty="0"/>
              <a:t>    - </a:t>
            </a:r>
            <a:r>
              <a:rPr lang="ko-KR" altLang="en-US" sz="1800" dirty="0"/>
              <a:t>검사나 피고인은 제</a:t>
            </a:r>
            <a:r>
              <a:rPr lang="en-US" altLang="ko-KR" sz="1800" dirty="0"/>
              <a:t>1</a:t>
            </a:r>
            <a:r>
              <a:rPr lang="ko-KR" altLang="en-US" sz="1800" dirty="0"/>
              <a:t>심 법원의 판결에 대하여 불복이 있으면 </a:t>
            </a:r>
            <a:r>
              <a:rPr lang="ko-KR" altLang="en-US" sz="1800" dirty="0">
                <a:solidFill>
                  <a:srgbClr val="FF0000"/>
                </a:solidFill>
              </a:rPr>
              <a:t>재판을 선고 또는 고지한 날로부터 </a:t>
            </a:r>
            <a:r>
              <a:rPr lang="en-US" altLang="ko-KR" sz="1800" dirty="0">
                <a:solidFill>
                  <a:srgbClr val="FF0000"/>
                </a:solidFill>
              </a:rPr>
              <a:t>7</a:t>
            </a:r>
            <a:r>
              <a:rPr lang="ko-KR" altLang="en-US" sz="1800" dirty="0">
                <a:solidFill>
                  <a:srgbClr val="FF0000"/>
                </a:solidFill>
              </a:rPr>
              <a:t>일 이내에 상소</a:t>
            </a:r>
            <a:r>
              <a:rPr lang="en-US" altLang="ko-KR" sz="1800" dirty="0">
                <a:solidFill>
                  <a:srgbClr val="FF0000"/>
                </a:solidFill>
              </a:rPr>
              <a:t>(</a:t>
            </a:r>
            <a:r>
              <a:rPr lang="ko-KR" altLang="en-US" sz="1800" dirty="0">
                <a:solidFill>
                  <a:srgbClr val="FF0000"/>
                </a:solidFill>
              </a:rPr>
              <a:t>항소</a:t>
            </a:r>
            <a:r>
              <a:rPr lang="en-US" altLang="ko-KR" sz="1800" dirty="0">
                <a:solidFill>
                  <a:srgbClr val="FF0000"/>
                </a:solidFill>
              </a:rPr>
              <a:t>) </a:t>
            </a:r>
            <a:r>
              <a:rPr lang="ko-KR" altLang="en-US" sz="1800" dirty="0">
                <a:solidFill>
                  <a:srgbClr val="FF0000"/>
                </a:solidFill>
              </a:rPr>
              <a:t>할 수 있음</a:t>
            </a:r>
            <a:r>
              <a:rPr lang="en-US" altLang="ko-KR" sz="1800" dirty="0">
                <a:solidFill>
                  <a:srgbClr val="FF0000"/>
                </a:solidFill>
              </a:rPr>
              <a:t>.</a:t>
            </a:r>
          </a:p>
          <a:p>
            <a:pPr>
              <a:lnSpc>
                <a:spcPct val="150000"/>
              </a:lnSpc>
              <a:buNone/>
            </a:pPr>
            <a:r>
              <a:rPr lang="en-US" altLang="ko-KR" sz="1800" dirty="0"/>
              <a:t>    - 1</a:t>
            </a:r>
            <a:r>
              <a:rPr lang="ko-KR" altLang="en-US" sz="1800" dirty="0"/>
              <a:t>심을 지방법원 단독판사가 선고한 것은 지방법원 본원합의부가 상소</a:t>
            </a:r>
            <a:r>
              <a:rPr lang="en-US" altLang="ko-KR" sz="1800" dirty="0"/>
              <a:t>(</a:t>
            </a:r>
            <a:r>
              <a:rPr lang="ko-KR" altLang="en-US" sz="1800" dirty="0"/>
              <a:t>항소</a:t>
            </a:r>
            <a:r>
              <a:rPr lang="en-US" altLang="ko-KR" sz="1800" dirty="0"/>
              <a:t>)</a:t>
            </a:r>
            <a:r>
              <a:rPr lang="ko-KR" altLang="en-US" sz="1800" dirty="0"/>
              <a:t>법원이며</a:t>
            </a:r>
            <a:r>
              <a:rPr lang="en-US" altLang="ko-KR" sz="1800" dirty="0"/>
              <a:t>, </a:t>
            </a:r>
            <a:r>
              <a:rPr lang="ko-KR" altLang="en-US" sz="1800" dirty="0"/>
              <a:t>지방법원 합의부가 선고한 것은 고등법원이 상소</a:t>
            </a:r>
            <a:r>
              <a:rPr lang="en-US" altLang="ko-KR" sz="1800" dirty="0"/>
              <a:t>(</a:t>
            </a:r>
            <a:r>
              <a:rPr lang="ko-KR" altLang="en-US" sz="1800" dirty="0"/>
              <a:t>항소</a:t>
            </a:r>
            <a:r>
              <a:rPr lang="en-US" altLang="ko-KR" sz="1800" dirty="0"/>
              <a:t>)</a:t>
            </a:r>
            <a:r>
              <a:rPr lang="ko-KR" altLang="en-US" sz="1800" dirty="0"/>
              <a:t>법원이 됨</a:t>
            </a:r>
            <a:r>
              <a:rPr lang="en-US" altLang="ko-KR" sz="1800" dirty="0"/>
              <a:t>(</a:t>
            </a:r>
            <a:r>
              <a:rPr lang="ko-KR" altLang="en-US" sz="1800" dirty="0"/>
              <a:t>형사소송법 제</a:t>
            </a:r>
            <a:r>
              <a:rPr lang="en-US" altLang="ko-KR" sz="1800" dirty="0"/>
              <a:t>357</a:t>
            </a:r>
            <a:r>
              <a:rPr lang="ko-KR" altLang="en-US" sz="1800" dirty="0"/>
              <a:t>조</a:t>
            </a:r>
            <a:r>
              <a:rPr lang="en-US" altLang="ko-KR" sz="1800" dirty="0"/>
              <a:t>) ,</a:t>
            </a:r>
            <a:r>
              <a:rPr lang="ko-KR" altLang="en-US" sz="1800" dirty="0"/>
              <a:t>다만</a:t>
            </a:r>
            <a:r>
              <a:rPr lang="en-US" altLang="ko-KR" sz="1800" dirty="0"/>
              <a:t>, </a:t>
            </a:r>
            <a:r>
              <a:rPr lang="ko-KR" altLang="en-US" sz="1800" dirty="0"/>
              <a:t>항소장은 항소법원이 아니라 </a:t>
            </a:r>
            <a:r>
              <a:rPr lang="en-US" altLang="ko-KR" sz="1800" dirty="0"/>
              <a:t>1</a:t>
            </a:r>
            <a:r>
              <a:rPr lang="ko-KR" altLang="en-US" sz="1800" dirty="0" err="1"/>
              <a:t>심판결을</a:t>
            </a:r>
            <a:r>
              <a:rPr lang="ko-KR" altLang="en-US" sz="1800" dirty="0"/>
              <a:t> 선고한 법원에 제출함</a:t>
            </a:r>
            <a:r>
              <a:rPr lang="en-US" altLang="ko-KR" sz="1800" dirty="0"/>
              <a:t>(</a:t>
            </a:r>
            <a:r>
              <a:rPr lang="ko-KR" altLang="en-US" sz="1800" dirty="0"/>
              <a:t>형사소송법 제</a:t>
            </a:r>
            <a:r>
              <a:rPr lang="en-US" altLang="ko-KR" sz="1800" dirty="0"/>
              <a:t>359</a:t>
            </a:r>
            <a:r>
              <a:rPr lang="ko-KR" altLang="en-US" sz="1800" dirty="0"/>
              <a:t>조</a:t>
            </a:r>
            <a:r>
              <a:rPr lang="en-US" altLang="ko-KR" sz="1800" dirty="0"/>
              <a:t>).</a:t>
            </a:r>
            <a:endParaRPr lang="ko-KR" altLang="en-US" sz="1800" dirty="0"/>
          </a:p>
        </p:txBody>
      </p:sp>
      <p:sp>
        <p:nvSpPr>
          <p:cNvPr id="3" name="제목 2"/>
          <p:cNvSpPr>
            <a:spLocks noGrp="1"/>
          </p:cNvSpPr>
          <p:nvPr>
            <p:ph type="title"/>
          </p:nvPr>
        </p:nvSpPr>
        <p:spPr/>
        <p:txBody>
          <a:bodyPr>
            <a:normAutofit/>
          </a:bodyPr>
          <a:lstStyle/>
          <a:p>
            <a:r>
              <a:rPr lang="en-US" altLang="ko-KR" dirty="0"/>
              <a:t>5. </a:t>
            </a:r>
            <a:r>
              <a:rPr lang="ko-KR" altLang="en-US" dirty="0"/>
              <a:t>공식적 형사절차 </a:t>
            </a:r>
            <a:r>
              <a:rPr lang="en-US" altLang="ko-KR" dirty="0"/>
              <a:t>– 8)</a:t>
            </a:r>
            <a:r>
              <a:rPr lang="ko-KR" altLang="en-US" dirty="0"/>
              <a:t>재판</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r>
              <a:rPr lang="ko-KR" altLang="en-US" sz="1600" dirty="0"/>
              <a:t>개념</a:t>
            </a:r>
            <a:endParaRPr lang="en-US" altLang="ko-KR" sz="1600" dirty="0"/>
          </a:p>
          <a:p>
            <a:pPr>
              <a:buNone/>
            </a:pPr>
            <a:r>
              <a:rPr lang="ko-KR" altLang="en-US" sz="1600" dirty="0"/>
              <a:t>     </a:t>
            </a:r>
            <a:r>
              <a:rPr lang="en-US" altLang="ko-KR" sz="1600" dirty="0"/>
              <a:t>-  </a:t>
            </a:r>
            <a:r>
              <a:rPr lang="ko-KR" altLang="en-US" sz="1600" dirty="0"/>
              <a:t>즉결심판은 </a:t>
            </a:r>
            <a:r>
              <a:rPr lang="ko-KR" altLang="en-US" sz="1600" dirty="0" err="1">
                <a:solidFill>
                  <a:srgbClr val="FF0000"/>
                </a:solidFill>
              </a:rPr>
              <a:t>범증이</a:t>
            </a:r>
            <a:r>
              <a:rPr lang="ko-KR" altLang="en-US" sz="1600" dirty="0">
                <a:solidFill>
                  <a:srgbClr val="FF0000"/>
                </a:solidFill>
              </a:rPr>
              <a:t> 명백하고 죄질이 경미한 범죄사건</a:t>
            </a:r>
            <a:r>
              <a:rPr lang="ko-KR" altLang="en-US" sz="1600" dirty="0"/>
              <a:t>을 통상적인 형사소송절차에 의하지 아니하고 신속</a:t>
            </a:r>
            <a:r>
              <a:rPr lang="en-US" altLang="ko-KR" sz="1600" dirty="0"/>
              <a:t>․</a:t>
            </a:r>
            <a:r>
              <a:rPr lang="ko-KR" altLang="en-US" sz="1600" dirty="0"/>
              <a:t>적정하게 즉결하는 심판절차로 </a:t>
            </a:r>
            <a:r>
              <a:rPr lang="ko-KR" altLang="en-US" sz="1600" dirty="0">
                <a:solidFill>
                  <a:srgbClr val="FF0000"/>
                </a:solidFill>
              </a:rPr>
              <a:t>관할 경찰서장의 청구</a:t>
            </a:r>
            <a:r>
              <a:rPr lang="ko-KR" altLang="en-US" sz="1600" dirty="0"/>
              <a:t>에 의해 지방법원</a:t>
            </a:r>
            <a:r>
              <a:rPr lang="en-US" altLang="ko-KR" sz="1600" dirty="0"/>
              <a:t>, </a:t>
            </a:r>
            <a:r>
              <a:rPr lang="ko-KR" altLang="en-US" sz="1600" dirty="0"/>
              <a:t>지방법원지원 또는 시</a:t>
            </a:r>
            <a:r>
              <a:rPr lang="en-US" altLang="ko-KR" sz="1600" dirty="0"/>
              <a:t>․</a:t>
            </a:r>
            <a:r>
              <a:rPr lang="ko-KR" altLang="en-US" sz="1600" dirty="0" err="1"/>
              <a:t>군법원의</a:t>
            </a:r>
            <a:r>
              <a:rPr lang="ko-KR" altLang="en-US" sz="1600" dirty="0"/>
              <a:t> 판사가 심판하는 특별형사소송절차임</a:t>
            </a:r>
            <a:r>
              <a:rPr lang="en-US" altLang="ko-KR" sz="1600" dirty="0"/>
              <a:t>(</a:t>
            </a:r>
            <a:r>
              <a:rPr lang="ko-KR" altLang="en-US" sz="1600" dirty="0" err="1"/>
              <a:t>법정형이</a:t>
            </a:r>
            <a:r>
              <a:rPr lang="ko-KR" altLang="en-US" sz="1600" dirty="0"/>
              <a:t> 아닌 선고형</a:t>
            </a:r>
            <a:r>
              <a:rPr lang="en-US" altLang="ko-KR" sz="1600" dirty="0"/>
              <a:t>). </a:t>
            </a:r>
            <a:r>
              <a:rPr lang="ko-KR" altLang="en-US" sz="1600" dirty="0"/>
              <a:t/>
            </a:r>
            <a:br>
              <a:rPr lang="ko-KR" altLang="en-US" sz="1600" dirty="0"/>
            </a:br>
            <a:endParaRPr lang="ko-KR" altLang="en-US" sz="1600" dirty="0"/>
          </a:p>
          <a:p>
            <a:r>
              <a:rPr lang="ko-KR" altLang="en-US" sz="1600" dirty="0"/>
              <a:t>존재이유</a:t>
            </a:r>
          </a:p>
          <a:p>
            <a:pPr>
              <a:buNone/>
            </a:pPr>
            <a:r>
              <a:rPr lang="ko-KR" altLang="en-US" sz="1600" dirty="0"/>
              <a:t>    ① 소송경제도모</a:t>
            </a:r>
          </a:p>
          <a:p>
            <a:pPr>
              <a:buNone/>
            </a:pPr>
            <a:r>
              <a:rPr lang="ko-KR" altLang="en-US" sz="1600" dirty="0"/>
              <a:t>       즉결심판절차는 경미한 형사사건의 신속</a:t>
            </a:r>
            <a:r>
              <a:rPr lang="en-US" altLang="ko-KR" sz="1600" dirty="0"/>
              <a:t>․</a:t>
            </a:r>
            <a:r>
              <a:rPr lang="ko-KR" altLang="en-US" sz="1600" dirty="0"/>
              <a:t>적절한 처리를 통하여 소송경제를 도모하는데 주된 목적이 있다</a:t>
            </a:r>
            <a:r>
              <a:rPr lang="en-US" altLang="ko-KR" sz="1600" dirty="0"/>
              <a:t>. </a:t>
            </a:r>
            <a:r>
              <a:rPr lang="ko-KR" altLang="en-US" sz="1600" dirty="0"/>
              <a:t>즉</a:t>
            </a:r>
            <a:r>
              <a:rPr lang="en-US" altLang="ko-KR" sz="1600" dirty="0"/>
              <a:t>, 20</a:t>
            </a:r>
            <a:r>
              <a:rPr lang="ko-KR" altLang="en-US" sz="1600" dirty="0"/>
              <a:t>만원 이하의 벌금</a:t>
            </a:r>
            <a:r>
              <a:rPr lang="en-US" altLang="ko-KR" sz="1600" dirty="0"/>
              <a:t>․</a:t>
            </a:r>
            <a:r>
              <a:rPr lang="ko-KR" altLang="en-US" sz="1600" dirty="0"/>
              <a:t>구류 또는 과료에 처할 경미한 범죄에 대하여 공소제기를 거쳐 정식의 공판절차에 의하여 심판한다는 것은 재판의 신속과 소송경제에 반한다는 점에 그 근거가 있다</a:t>
            </a:r>
            <a:r>
              <a:rPr lang="en-US" altLang="ko-KR" sz="1600" dirty="0"/>
              <a:t>.</a:t>
            </a:r>
            <a:endParaRPr lang="ko-KR" altLang="en-US" sz="1600" dirty="0"/>
          </a:p>
          <a:p>
            <a:pPr>
              <a:buNone/>
            </a:pPr>
            <a:r>
              <a:rPr lang="ko-KR" altLang="en-US" sz="1600" dirty="0"/>
              <a:t>    ② 피고인의 이익도모</a:t>
            </a:r>
          </a:p>
          <a:p>
            <a:pPr>
              <a:buNone/>
            </a:pPr>
            <a:r>
              <a:rPr lang="ko-KR" altLang="en-US" sz="1600" dirty="0"/>
              <a:t>       즉결심판절차는 피고인 또는 피의자의 시간적</a:t>
            </a:r>
            <a:r>
              <a:rPr lang="en-US" altLang="ko-KR" sz="1600" dirty="0"/>
              <a:t>․</a:t>
            </a:r>
            <a:r>
              <a:rPr lang="ko-KR" altLang="en-US" sz="1600" dirty="0"/>
              <a:t>정신적 부담을 덜어준다는 의미에서 피고인의 이익보호도 고려한 것이다</a:t>
            </a:r>
            <a:r>
              <a:rPr lang="en-US" altLang="ko-KR" sz="1600" dirty="0"/>
              <a:t>.</a:t>
            </a:r>
            <a:endParaRPr lang="ko-KR" altLang="en-US" sz="1600" dirty="0"/>
          </a:p>
          <a:p>
            <a:endParaRPr lang="ko-KR" altLang="en-US" sz="1600" dirty="0"/>
          </a:p>
        </p:txBody>
      </p:sp>
      <p:sp>
        <p:nvSpPr>
          <p:cNvPr id="3" name="제목 2"/>
          <p:cNvSpPr>
            <a:spLocks noGrp="1"/>
          </p:cNvSpPr>
          <p:nvPr>
            <p:ph type="title"/>
          </p:nvPr>
        </p:nvSpPr>
        <p:spPr/>
        <p:txBody>
          <a:bodyPr>
            <a:normAutofit/>
          </a:bodyPr>
          <a:lstStyle/>
          <a:p>
            <a:r>
              <a:rPr lang="en-US" altLang="ko-KR" sz="2800" dirty="0"/>
              <a:t>* </a:t>
            </a:r>
            <a:r>
              <a:rPr lang="ko-KR" altLang="en-US" sz="2800" dirty="0"/>
              <a:t>참고 </a:t>
            </a:r>
            <a:r>
              <a:rPr lang="en-US" altLang="ko-KR" sz="2800" dirty="0"/>
              <a:t>- </a:t>
            </a:r>
            <a:r>
              <a:rPr lang="ko-KR" altLang="en-US" sz="2800" dirty="0"/>
              <a:t>즉결심판</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pPr>
              <a:lnSpc>
                <a:spcPct val="150000"/>
              </a:lnSpc>
            </a:pPr>
            <a:r>
              <a:rPr lang="ko-KR" altLang="en-US" sz="1800" dirty="0"/>
              <a:t>법원의 판결에 의하여 선고된 형은 검사의 지휘에 의하여 집행하는데 징역이나 금고형은 교도소에서 집행</a:t>
            </a:r>
            <a:r>
              <a:rPr lang="en-US" altLang="ko-KR" sz="1800" dirty="0"/>
              <a:t>. </a:t>
            </a:r>
          </a:p>
          <a:p>
            <a:pPr>
              <a:lnSpc>
                <a:spcPct val="150000"/>
              </a:lnSpc>
            </a:pPr>
            <a:endParaRPr lang="en-US" altLang="ko-KR" sz="1800" dirty="0"/>
          </a:p>
          <a:p>
            <a:pPr>
              <a:lnSpc>
                <a:spcPct val="150000"/>
              </a:lnSpc>
            </a:pPr>
            <a:r>
              <a:rPr lang="ko-KR" altLang="en-US" sz="1800" dirty="0"/>
              <a:t>그리고 벌금은 판결 확정일로부터 </a:t>
            </a:r>
            <a:r>
              <a:rPr lang="en-US" altLang="ko-KR" sz="1800" dirty="0"/>
              <a:t>30</a:t>
            </a:r>
            <a:r>
              <a:rPr lang="ko-KR" altLang="en-US" sz="1800" dirty="0"/>
              <a:t>일 이내에 납부하여야 하며 벌금을 납부하지 않는 경우에는 </a:t>
            </a:r>
            <a:r>
              <a:rPr lang="en-US" altLang="ko-KR" sz="1800" dirty="0"/>
              <a:t>1</a:t>
            </a:r>
            <a:r>
              <a:rPr lang="ko-KR" altLang="en-US" sz="1800" dirty="0"/>
              <a:t>일 이상 </a:t>
            </a:r>
            <a:r>
              <a:rPr lang="en-US" altLang="ko-KR" sz="1800" dirty="0"/>
              <a:t>3</a:t>
            </a:r>
            <a:r>
              <a:rPr lang="ko-KR" altLang="en-US" sz="1800" dirty="0"/>
              <a:t>년 이내의 범위에서 노역장에 </a:t>
            </a:r>
            <a:r>
              <a:rPr lang="ko-KR" altLang="en-US" sz="1800" dirty="0" err="1"/>
              <a:t>유치하게됨</a:t>
            </a:r>
            <a:r>
              <a:rPr lang="en-US" altLang="ko-KR" sz="1800" dirty="0"/>
              <a:t>.</a:t>
            </a:r>
            <a:endParaRPr lang="ko-KR" altLang="en-US" sz="1800" dirty="0"/>
          </a:p>
        </p:txBody>
      </p:sp>
      <p:sp>
        <p:nvSpPr>
          <p:cNvPr id="3" name="제목 2"/>
          <p:cNvSpPr>
            <a:spLocks noGrp="1"/>
          </p:cNvSpPr>
          <p:nvPr>
            <p:ph type="title"/>
          </p:nvPr>
        </p:nvSpPr>
        <p:spPr/>
        <p:txBody>
          <a:bodyPr/>
          <a:lstStyle/>
          <a:p>
            <a:r>
              <a:rPr lang="en-US" altLang="ko-KR" dirty="0"/>
              <a:t>5. </a:t>
            </a:r>
            <a:r>
              <a:rPr lang="ko-KR" altLang="en-US" dirty="0"/>
              <a:t>공식적 형사절차 </a:t>
            </a:r>
            <a:r>
              <a:rPr lang="en-US" altLang="ko-KR" dirty="0"/>
              <a:t>– 9)</a:t>
            </a:r>
            <a:r>
              <a:rPr lang="ko-KR" altLang="en-US" dirty="0" err="1"/>
              <a:t>형의집행</a:t>
            </a:r>
            <a:r>
              <a:rPr lang="en-US" altLang="ko-KR" dirty="0"/>
              <a:t> </a:t>
            </a:r>
            <a:endParaRPr lang="ko-KR"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r>
              <a:rPr lang="en-US" altLang="ko-KR" sz="1800" dirty="0"/>
              <a:t>.</a:t>
            </a:r>
            <a:r>
              <a:rPr lang="ko-KR" altLang="en-US" sz="1800" dirty="0"/>
              <a:t>제</a:t>
            </a:r>
            <a:r>
              <a:rPr lang="en-US" altLang="ko-KR" sz="1800" dirty="0"/>
              <a:t>41</a:t>
            </a:r>
            <a:r>
              <a:rPr lang="ko-KR" altLang="en-US" sz="1800" dirty="0"/>
              <a:t>조</a:t>
            </a:r>
            <a:r>
              <a:rPr lang="en-US" altLang="ko-KR" sz="1800" dirty="0"/>
              <a:t>(</a:t>
            </a:r>
            <a:r>
              <a:rPr lang="ko-KR" altLang="en-US" sz="1800" dirty="0"/>
              <a:t>형의 종류</a:t>
            </a:r>
            <a:r>
              <a:rPr lang="en-US" altLang="ko-KR" sz="1800" dirty="0"/>
              <a:t>) </a:t>
            </a:r>
            <a:r>
              <a:rPr lang="ko-KR" altLang="en-US" sz="1800" dirty="0"/>
              <a:t>형의 종류는 다음과 같다</a:t>
            </a:r>
            <a:r>
              <a:rPr lang="en-US" altLang="ko-KR" sz="1800" dirty="0"/>
              <a:t>.</a:t>
            </a:r>
          </a:p>
          <a:p>
            <a:pPr>
              <a:buNone/>
            </a:pPr>
            <a:r>
              <a:rPr lang="en-US" altLang="ko-KR" sz="1800" dirty="0"/>
              <a:t>   1. </a:t>
            </a:r>
            <a:r>
              <a:rPr lang="ko-KR" altLang="en-US" sz="1800" dirty="0"/>
              <a:t>사형</a:t>
            </a:r>
            <a:endParaRPr lang="en-US" altLang="ko-KR" sz="1800" dirty="0"/>
          </a:p>
          <a:p>
            <a:pPr>
              <a:buNone/>
            </a:pPr>
            <a:r>
              <a:rPr lang="en-US" altLang="ko-KR" sz="1800" dirty="0"/>
              <a:t>   2. </a:t>
            </a:r>
            <a:r>
              <a:rPr lang="ko-KR" altLang="en-US" sz="1800" dirty="0"/>
              <a:t>징역</a:t>
            </a:r>
          </a:p>
          <a:p>
            <a:pPr>
              <a:buNone/>
            </a:pPr>
            <a:r>
              <a:rPr lang="en-US" altLang="ko-KR" sz="1800" dirty="0"/>
              <a:t>   3. </a:t>
            </a:r>
            <a:r>
              <a:rPr lang="ko-KR" altLang="en-US" sz="1800" dirty="0"/>
              <a:t>금고</a:t>
            </a:r>
          </a:p>
          <a:p>
            <a:pPr>
              <a:buNone/>
            </a:pPr>
            <a:r>
              <a:rPr lang="en-US" altLang="ko-KR" sz="1800" dirty="0"/>
              <a:t>   4. </a:t>
            </a:r>
            <a:r>
              <a:rPr lang="ko-KR" altLang="en-US" sz="1800" dirty="0"/>
              <a:t>자격상실</a:t>
            </a:r>
          </a:p>
          <a:p>
            <a:pPr>
              <a:buNone/>
            </a:pPr>
            <a:r>
              <a:rPr lang="en-US" altLang="ko-KR" sz="1800" dirty="0"/>
              <a:t>   5. </a:t>
            </a:r>
            <a:r>
              <a:rPr lang="ko-KR" altLang="en-US" sz="1800" dirty="0"/>
              <a:t>자격정지</a:t>
            </a:r>
          </a:p>
          <a:p>
            <a:pPr>
              <a:buNone/>
            </a:pPr>
            <a:r>
              <a:rPr lang="en-US" altLang="ko-KR" sz="1800" dirty="0"/>
              <a:t>   6. </a:t>
            </a:r>
            <a:r>
              <a:rPr lang="ko-KR" altLang="en-US" sz="1800" dirty="0"/>
              <a:t>벌금</a:t>
            </a:r>
          </a:p>
          <a:p>
            <a:pPr>
              <a:buNone/>
            </a:pPr>
            <a:r>
              <a:rPr lang="en-US" altLang="ko-KR" sz="1800" dirty="0"/>
              <a:t>   7. </a:t>
            </a:r>
            <a:r>
              <a:rPr lang="ko-KR" altLang="en-US" sz="1800" dirty="0"/>
              <a:t>구류</a:t>
            </a:r>
          </a:p>
          <a:p>
            <a:pPr>
              <a:buNone/>
            </a:pPr>
            <a:r>
              <a:rPr lang="en-US" altLang="ko-KR" sz="1800" dirty="0"/>
              <a:t>   8. </a:t>
            </a:r>
            <a:r>
              <a:rPr lang="ko-KR" altLang="en-US" sz="1800" dirty="0"/>
              <a:t>과료</a:t>
            </a:r>
          </a:p>
          <a:p>
            <a:pPr>
              <a:buNone/>
            </a:pPr>
            <a:r>
              <a:rPr lang="en-US" altLang="ko-KR" sz="1800" dirty="0"/>
              <a:t>   9. </a:t>
            </a:r>
            <a:r>
              <a:rPr lang="ko-KR" altLang="en-US" sz="1800" dirty="0"/>
              <a:t>몰수</a:t>
            </a:r>
          </a:p>
          <a:p>
            <a:pPr>
              <a:lnSpc>
                <a:spcPct val="150000"/>
              </a:lnSpc>
            </a:pPr>
            <a:endParaRPr lang="ko-KR" altLang="en-US" sz="1800" dirty="0"/>
          </a:p>
        </p:txBody>
      </p:sp>
      <p:sp>
        <p:nvSpPr>
          <p:cNvPr id="3" name="제목 2"/>
          <p:cNvSpPr>
            <a:spLocks noGrp="1"/>
          </p:cNvSpPr>
          <p:nvPr>
            <p:ph type="title"/>
          </p:nvPr>
        </p:nvSpPr>
        <p:spPr/>
        <p:txBody>
          <a:bodyPr>
            <a:normAutofit fontScale="90000"/>
          </a:bodyPr>
          <a:lstStyle/>
          <a:p>
            <a:r>
              <a:rPr lang="en-US" altLang="ko-KR" dirty="0"/>
              <a:t>6. </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r>
              <a:rPr lang="ko-KR" altLang="en-US" sz="1600" dirty="0"/>
              <a:t>사형</a:t>
            </a:r>
            <a:endParaRPr lang="en-US" altLang="ko-KR" sz="1600" dirty="0"/>
          </a:p>
          <a:p>
            <a:endParaRPr lang="en-US" altLang="ko-KR" sz="1600" dirty="0"/>
          </a:p>
          <a:p>
            <a:pPr>
              <a:buNone/>
            </a:pPr>
            <a:r>
              <a:rPr lang="en-US" altLang="ko-KR" sz="1600" dirty="0"/>
              <a:t> - </a:t>
            </a:r>
            <a:r>
              <a:rPr lang="ko-KR" altLang="en-US" sz="1600" dirty="0"/>
              <a:t>현행 한국 형법은 형벌의 종류로서 사형을 규정하고 있음</a:t>
            </a:r>
            <a:r>
              <a:rPr lang="en-US" altLang="ko-KR" sz="1600" dirty="0"/>
              <a:t>(</a:t>
            </a:r>
            <a:r>
              <a:rPr lang="ko-KR" altLang="en-US" sz="1600" dirty="0"/>
              <a:t>형법 </a:t>
            </a:r>
            <a:r>
              <a:rPr lang="en-US" altLang="ko-KR" sz="1600" dirty="0"/>
              <a:t>41</a:t>
            </a:r>
            <a:r>
              <a:rPr lang="ko-KR" altLang="en-US" sz="1600" dirty="0"/>
              <a:t>조</a:t>
            </a:r>
            <a:r>
              <a:rPr lang="en-US" altLang="ko-KR" sz="1600" dirty="0"/>
              <a:t>). </a:t>
            </a:r>
          </a:p>
          <a:p>
            <a:pPr>
              <a:buNone/>
            </a:pPr>
            <a:r>
              <a:rPr lang="en-US" altLang="ko-KR" sz="1600" dirty="0"/>
              <a:t> - </a:t>
            </a:r>
            <a:r>
              <a:rPr lang="ko-KR" altLang="en-US" sz="1600" dirty="0"/>
              <a:t>형법각칙이 </a:t>
            </a:r>
            <a:r>
              <a:rPr lang="ko-KR" altLang="en-US" sz="1600" dirty="0" err="1"/>
              <a:t>법정형으로</a:t>
            </a:r>
            <a:r>
              <a:rPr lang="ko-KR" altLang="en-US" sz="1600" dirty="0"/>
              <a:t> 사형을 규정하고 있는 범죄는 </a:t>
            </a:r>
            <a:r>
              <a:rPr lang="ko-KR" altLang="en-US" sz="1600" dirty="0">
                <a:solidFill>
                  <a:srgbClr val="FF0000"/>
                </a:solidFill>
              </a:rPr>
              <a:t>내란죄</a:t>
            </a:r>
            <a:r>
              <a:rPr lang="en-US" altLang="ko-KR" sz="1600" dirty="0">
                <a:solidFill>
                  <a:srgbClr val="FF0000"/>
                </a:solidFill>
              </a:rPr>
              <a:t>(87</a:t>
            </a:r>
            <a:r>
              <a:rPr lang="ko-KR" altLang="en-US" sz="1600" dirty="0">
                <a:solidFill>
                  <a:srgbClr val="FF0000"/>
                </a:solidFill>
              </a:rPr>
              <a:t>조</a:t>
            </a:r>
            <a:r>
              <a:rPr lang="en-US" altLang="ko-KR" sz="1600" dirty="0">
                <a:solidFill>
                  <a:srgbClr val="FF0000"/>
                </a:solidFill>
              </a:rPr>
              <a:t>), </a:t>
            </a:r>
            <a:r>
              <a:rPr lang="ko-KR" altLang="en-US" sz="1600" dirty="0" err="1">
                <a:solidFill>
                  <a:srgbClr val="FF0000"/>
                </a:solidFill>
              </a:rPr>
              <a:t>외환유치죄</a:t>
            </a:r>
            <a:r>
              <a:rPr lang="en-US" altLang="ko-KR" sz="1600" dirty="0">
                <a:solidFill>
                  <a:srgbClr val="FF0000"/>
                </a:solidFill>
              </a:rPr>
              <a:t>(</a:t>
            </a:r>
            <a:r>
              <a:rPr lang="ko-KR" altLang="en-US" sz="1600" dirty="0" err="1">
                <a:solidFill>
                  <a:srgbClr val="FF0000"/>
                </a:solidFill>
              </a:rPr>
              <a:t>外患誘致罪</a:t>
            </a:r>
            <a:r>
              <a:rPr lang="en-US" altLang="ko-KR" sz="1600" dirty="0">
                <a:solidFill>
                  <a:srgbClr val="FF0000"/>
                </a:solidFill>
              </a:rPr>
              <a:t>)(92</a:t>
            </a:r>
            <a:r>
              <a:rPr lang="ko-KR" altLang="en-US" sz="1600" dirty="0">
                <a:solidFill>
                  <a:srgbClr val="FF0000"/>
                </a:solidFill>
              </a:rPr>
              <a:t>조</a:t>
            </a:r>
            <a:r>
              <a:rPr lang="en-US" altLang="ko-KR" sz="1600" dirty="0">
                <a:solidFill>
                  <a:srgbClr val="FF0000"/>
                </a:solidFill>
              </a:rPr>
              <a:t>), </a:t>
            </a:r>
            <a:r>
              <a:rPr lang="ko-KR" altLang="en-US" sz="1600" dirty="0" err="1">
                <a:solidFill>
                  <a:srgbClr val="FF0000"/>
                </a:solidFill>
              </a:rPr>
              <a:t>여적죄</a:t>
            </a:r>
            <a:r>
              <a:rPr lang="en-US" altLang="ko-KR" sz="1600" dirty="0">
                <a:solidFill>
                  <a:srgbClr val="FF0000"/>
                </a:solidFill>
              </a:rPr>
              <a:t>(</a:t>
            </a:r>
            <a:r>
              <a:rPr lang="ko-KR" altLang="en-US" sz="1600" dirty="0" err="1">
                <a:solidFill>
                  <a:srgbClr val="FF0000"/>
                </a:solidFill>
              </a:rPr>
              <a:t>與敵罪</a:t>
            </a:r>
            <a:r>
              <a:rPr lang="en-US" altLang="ko-KR" sz="1600" dirty="0">
                <a:solidFill>
                  <a:srgbClr val="FF0000"/>
                </a:solidFill>
              </a:rPr>
              <a:t>)(93</a:t>
            </a:r>
            <a:r>
              <a:rPr lang="ko-KR" altLang="en-US" sz="1600" dirty="0">
                <a:solidFill>
                  <a:srgbClr val="FF0000"/>
                </a:solidFill>
              </a:rPr>
              <a:t>조</a:t>
            </a:r>
            <a:r>
              <a:rPr lang="en-US" altLang="ko-KR" sz="1600" dirty="0">
                <a:solidFill>
                  <a:srgbClr val="FF0000"/>
                </a:solidFill>
              </a:rPr>
              <a:t>), </a:t>
            </a:r>
            <a:r>
              <a:rPr lang="ko-KR" altLang="en-US" sz="1600" dirty="0">
                <a:solidFill>
                  <a:srgbClr val="FF0000"/>
                </a:solidFill>
              </a:rPr>
              <a:t>살인죄</a:t>
            </a:r>
            <a:r>
              <a:rPr lang="en-US" altLang="ko-KR" sz="1600" dirty="0">
                <a:solidFill>
                  <a:srgbClr val="FF0000"/>
                </a:solidFill>
              </a:rPr>
              <a:t>(250</a:t>
            </a:r>
            <a:r>
              <a:rPr lang="ko-KR" altLang="en-US" sz="1600" dirty="0">
                <a:solidFill>
                  <a:srgbClr val="FF0000"/>
                </a:solidFill>
              </a:rPr>
              <a:t>조</a:t>
            </a:r>
            <a:r>
              <a:rPr lang="en-US" altLang="ko-KR" sz="1600" dirty="0">
                <a:solidFill>
                  <a:srgbClr val="FF0000"/>
                </a:solidFill>
              </a:rPr>
              <a:t>), </a:t>
            </a:r>
            <a:r>
              <a:rPr lang="ko-KR" altLang="en-US" sz="1600" dirty="0">
                <a:solidFill>
                  <a:srgbClr val="FF0000"/>
                </a:solidFill>
              </a:rPr>
              <a:t>강도살인</a:t>
            </a:r>
            <a:r>
              <a:rPr lang="en-US" altLang="ko-KR" sz="1600" dirty="0">
                <a:solidFill>
                  <a:srgbClr val="FF0000"/>
                </a:solidFill>
              </a:rPr>
              <a:t>·</a:t>
            </a:r>
            <a:r>
              <a:rPr lang="ko-KR" altLang="en-US" sz="1600" dirty="0">
                <a:solidFill>
                  <a:srgbClr val="FF0000"/>
                </a:solidFill>
              </a:rPr>
              <a:t>치사죄</a:t>
            </a:r>
            <a:r>
              <a:rPr lang="en-US" altLang="ko-KR" sz="1600" dirty="0">
                <a:solidFill>
                  <a:srgbClr val="FF0000"/>
                </a:solidFill>
              </a:rPr>
              <a:t>(338</a:t>
            </a:r>
            <a:r>
              <a:rPr lang="ko-KR" altLang="en-US" sz="1600" dirty="0">
                <a:solidFill>
                  <a:srgbClr val="FF0000"/>
                </a:solidFill>
              </a:rPr>
              <a:t>조</a:t>
            </a:r>
            <a:r>
              <a:rPr lang="en-US" altLang="ko-KR" sz="1600" dirty="0">
                <a:solidFill>
                  <a:srgbClr val="FF0000"/>
                </a:solidFill>
              </a:rPr>
              <a:t>) </a:t>
            </a:r>
            <a:r>
              <a:rPr lang="ko-KR" altLang="en-US" sz="1600" dirty="0">
                <a:solidFill>
                  <a:srgbClr val="FF0000"/>
                </a:solidFill>
              </a:rPr>
              <a:t>등 </a:t>
            </a:r>
            <a:r>
              <a:rPr lang="en-US" altLang="ko-KR" sz="1600" dirty="0">
                <a:solidFill>
                  <a:srgbClr val="FF0000"/>
                </a:solidFill>
              </a:rPr>
              <a:t>16</a:t>
            </a:r>
            <a:r>
              <a:rPr lang="ko-KR" altLang="en-US" sz="1600" dirty="0">
                <a:solidFill>
                  <a:srgbClr val="FF0000"/>
                </a:solidFill>
              </a:rPr>
              <a:t>종이 </a:t>
            </a:r>
            <a:r>
              <a:rPr lang="ko-KR" altLang="en-US" sz="1600" dirty="0"/>
              <a:t>있다</a:t>
            </a:r>
            <a:r>
              <a:rPr lang="en-US" altLang="ko-KR" sz="1600" dirty="0"/>
              <a:t>. </a:t>
            </a:r>
            <a:r>
              <a:rPr lang="ko-KR" altLang="en-US" sz="1600" dirty="0"/>
              <a:t>또한 특별 형법에도 많은 사형규정을 두고 있음</a:t>
            </a:r>
            <a:r>
              <a:rPr lang="en-US" altLang="ko-KR" sz="1600" dirty="0"/>
              <a:t>. </a:t>
            </a:r>
          </a:p>
          <a:p>
            <a:pPr>
              <a:buNone/>
            </a:pPr>
            <a:r>
              <a:rPr lang="en-US" altLang="ko-KR" sz="1600" dirty="0"/>
              <a:t> - </a:t>
            </a:r>
            <a:r>
              <a:rPr lang="ko-KR" altLang="en-US" sz="1600" dirty="0"/>
              <a:t>예를 들어</a:t>
            </a:r>
            <a:r>
              <a:rPr lang="en-US" altLang="ko-KR" sz="1600" dirty="0"/>
              <a:t>, </a:t>
            </a:r>
            <a:r>
              <a:rPr lang="ko-KR" altLang="en-US" sz="1600" dirty="0"/>
              <a:t>국가보안법의 경우 </a:t>
            </a:r>
            <a:r>
              <a:rPr lang="en-US" altLang="ko-KR" sz="1600" dirty="0"/>
              <a:t>45</a:t>
            </a:r>
            <a:r>
              <a:rPr lang="ko-KR" altLang="en-US" sz="1600" dirty="0"/>
              <a:t>개</a:t>
            </a:r>
            <a:r>
              <a:rPr lang="en-US" altLang="ko-KR" sz="1600" dirty="0"/>
              <a:t>, </a:t>
            </a:r>
            <a:r>
              <a:rPr lang="ko-KR" altLang="en-US" sz="1600" dirty="0"/>
              <a:t>특정범죄가중처벌법의 경우 </a:t>
            </a:r>
            <a:r>
              <a:rPr lang="en-US" altLang="ko-KR" sz="1600" dirty="0"/>
              <a:t>378</a:t>
            </a:r>
            <a:r>
              <a:rPr lang="ko-KR" altLang="en-US" sz="1600" dirty="0"/>
              <a:t>개</a:t>
            </a:r>
            <a:r>
              <a:rPr lang="en-US" altLang="ko-KR" sz="1600" dirty="0"/>
              <a:t>, </a:t>
            </a:r>
            <a:r>
              <a:rPr lang="ko-KR" altLang="en-US" sz="1600" dirty="0" err="1"/>
              <a:t>군형법의</a:t>
            </a:r>
            <a:r>
              <a:rPr lang="ko-KR" altLang="en-US" sz="1600" dirty="0"/>
              <a:t> 경우 </a:t>
            </a:r>
            <a:r>
              <a:rPr lang="en-US" altLang="ko-KR" sz="1600" dirty="0"/>
              <a:t>70</a:t>
            </a:r>
            <a:r>
              <a:rPr lang="ko-KR" altLang="en-US" sz="1600" dirty="0"/>
              <a:t>개 항목에서 사형을 규정하고 있음</a:t>
            </a:r>
            <a:r>
              <a:rPr lang="en-US" altLang="ko-KR" sz="1600" dirty="0"/>
              <a:t>.</a:t>
            </a:r>
          </a:p>
          <a:p>
            <a:pPr>
              <a:buNone/>
            </a:pPr>
            <a:r>
              <a:rPr lang="en-US" altLang="ko-KR" sz="1600" dirty="0"/>
              <a:t>  - </a:t>
            </a:r>
            <a:r>
              <a:rPr lang="ko-KR" altLang="en-US" sz="1600" dirty="0"/>
              <a:t>사형은 교도소 내에서 </a:t>
            </a:r>
            <a:r>
              <a:rPr lang="ko-KR" altLang="en-US" sz="1600" dirty="0">
                <a:solidFill>
                  <a:srgbClr val="FF0000"/>
                </a:solidFill>
              </a:rPr>
              <a:t>교수</a:t>
            </a:r>
            <a:r>
              <a:rPr lang="en-US" altLang="ko-KR" sz="1600" dirty="0">
                <a:solidFill>
                  <a:srgbClr val="FF0000"/>
                </a:solidFill>
              </a:rPr>
              <a:t>(</a:t>
            </a:r>
            <a:r>
              <a:rPr lang="ko-KR" altLang="en-US" sz="1600" dirty="0">
                <a:solidFill>
                  <a:srgbClr val="FF0000"/>
                </a:solidFill>
              </a:rPr>
              <a:t>絞首</a:t>
            </a:r>
            <a:r>
              <a:rPr lang="en-US" altLang="ko-KR" sz="1600" dirty="0">
                <a:solidFill>
                  <a:srgbClr val="FF0000"/>
                </a:solidFill>
              </a:rPr>
              <a:t>)</a:t>
            </a:r>
            <a:r>
              <a:rPr lang="ko-KR" altLang="en-US" sz="1600" dirty="0"/>
              <a:t>하여 집행하며</a:t>
            </a:r>
            <a:r>
              <a:rPr lang="en-US" altLang="ko-KR" sz="1600" dirty="0"/>
              <a:t>(</a:t>
            </a:r>
            <a:r>
              <a:rPr lang="ko-KR" altLang="en-US" sz="1600" dirty="0"/>
              <a:t>형법 </a:t>
            </a:r>
            <a:r>
              <a:rPr lang="en-US" altLang="ko-KR" sz="1600" dirty="0"/>
              <a:t>66</a:t>
            </a:r>
            <a:r>
              <a:rPr lang="ko-KR" altLang="en-US" sz="1600" dirty="0"/>
              <a:t>조</a:t>
            </a:r>
            <a:r>
              <a:rPr lang="en-US" altLang="ko-KR" sz="1600" dirty="0"/>
              <a:t>), </a:t>
            </a:r>
            <a:r>
              <a:rPr lang="ko-KR" altLang="en-US" sz="1600" dirty="0"/>
              <a:t>집행시기는 법무부장관의 집행명령일로부터 </a:t>
            </a:r>
            <a:r>
              <a:rPr lang="en-US" altLang="ko-KR" sz="1600" dirty="0"/>
              <a:t>5</a:t>
            </a:r>
            <a:r>
              <a:rPr lang="ko-KR" altLang="en-US" sz="1600" dirty="0"/>
              <a:t>일 이내</a:t>
            </a:r>
            <a:r>
              <a:rPr lang="en-US" altLang="ko-KR" sz="1600" dirty="0"/>
              <a:t>(</a:t>
            </a:r>
            <a:r>
              <a:rPr lang="ko-KR" altLang="en-US" sz="1600" dirty="0"/>
              <a:t>형사소송법 </a:t>
            </a:r>
            <a:r>
              <a:rPr lang="en-US" altLang="ko-KR" sz="1600" dirty="0"/>
              <a:t>466</a:t>
            </a:r>
            <a:r>
              <a:rPr lang="ko-KR" altLang="en-US" sz="1600" dirty="0"/>
              <a:t>조</a:t>
            </a:r>
            <a:r>
              <a:rPr lang="en-US" altLang="ko-KR" sz="1600" dirty="0"/>
              <a:t>). </a:t>
            </a:r>
          </a:p>
          <a:p>
            <a:pPr>
              <a:buNone/>
            </a:pPr>
            <a:r>
              <a:rPr lang="en-US" altLang="ko-KR" sz="1600" dirty="0"/>
              <a:t>  - </a:t>
            </a:r>
            <a:r>
              <a:rPr lang="ko-KR" altLang="en-US" sz="1600" dirty="0"/>
              <a:t>법무부장관은 판결이 확정된 날로부터 </a:t>
            </a:r>
            <a:r>
              <a:rPr lang="en-US" altLang="ko-KR" sz="1600" dirty="0"/>
              <a:t>6</a:t>
            </a:r>
            <a:r>
              <a:rPr lang="ko-KR" altLang="en-US" sz="1600" dirty="0"/>
              <a:t>월 이내에 집행의 명령을 하여야 함</a:t>
            </a:r>
            <a:r>
              <a:rPr lang="en-US" altLang="ko-KR" sz="1600" dirty="0"/>
              <a:t>(465</a:t>
            </a:r>
            <a:r>
              <a:rPr lang="ko-KR" altLang="en-US" sz="1600" dirty="0"/>
              <a:t>조</a:t>
            </a:r>
            <a:r>
              <a:rPr lang="en-US" altLang="ko-KR" sz="1600" dirty="0"/>
              <a:t>). </a:t>
            </a:r>
          </a:p>
          <a:p>
            <a:pPr>
              <a:buNone/>
            </a:pPr>
            <a:r>
              <a:rPr lang="en-US" altLang="ko-KR" sz="1600" dirty="0"/>
              <a:t>  - </a:t>
            </a:r>
            <a:r>
              <a:rPr lang="ko-KR" altLang="en-US" sz="1600" dirty="0"/>
              <a:t>심신장애인 및 임부</a:t>
            </a:r>
            <a:r>
              <a:rPr lang="en-US" altLang="ko-KR" sz="1600" dirty="0"/>
              <a:t>(</a:t>
            </a:r>
            <a:r>
              <a:rPr lang="ko-KR" altLang="en-US" sz="1600" dirty="0"/>
              <a:t>姙婦</a:t>
            </a:r>
            <a:r>
              <a:rPr lang="en-US" altLang="ko-KR" sz="1600" dirty="0"/>
              <a:t>)</a:t>
            </a:r>
            <a:r>
              <a:rPr lang="ko-KR" altLang="en-US" sz="1600" dirty="0"/>
              <a:t>에 대하여는 법무부장관의 명령으로 사형집행을 정지하고</a:t>
            </a:r>
            <a:r>
              <a:rPr lang="en-US" altLang="ko-KR" sz="1600" dirty="0"/>
              <a:t>, </a:t>
            </a:r>
            <a:r>
              <a:rPr lang="ko-KR" altLang="en-US" sz="1600" dirty="0"/>
              <a:t>회복 또는 출산 후에 집행함</a:t>
            </a:r>
            <a:r>
              <a:rPr lang="en-US" altLang="ko-KR" sz="1600" dirty="0"/>
              <a:t>(469</a:t>
            </a:r>
            <a:r>
              <a:rPr lang="ko-KR" altLang="en-US" sz="1600" dirty="0"/>
              <a:t>조</a:t>
            </a:r>
            <a:r>
              <a:rPr lang="en-US" altLang="ko-KR" sz="1600" dirty="0"/>
              <a:t>). </a:t>
            </a:r>
          </a:p>
          <a:p>
            <a:pPr>
              <a:buNone/>
            </a:pPr>
            <a:r>
              <a:rPr lang="en-US" altLang="ko-KR" sz="1600" dirty="0"/>
              <a:t>  - </a:t>
            </a:r>
            <a:r>
              <a:rPr lang="en-US" altLang="ko-KR" sz="1600" dirty="0">
                <a:solidFill>
                  <a:srgbClr val="FF0000"/>
                </a:solidFill>
              </a:rPr>
              <a:t>18</a:t>
            </a:r>
            <a:r>
              <a:rPr lang="ko-KR" altLang="en-US" sz="1600" dirty="0">
                <a:solidFill>
                  <a:srgbClr val="FF0000"/>
                </a:solidFill>
              </a:rPr>
              <a:t>세 미만인 소년에 대하여는 사형을 과하지 않음</a:t>
            </a:r>
            <a:r>
              <a:rPr lang="en-US" altLang="ko-KR" sz="1600" dirty="0"/>
              <a:t>(</a:t>
            </a:r>
            <a:r>
              <a:rPr lang="ko-KR" altLang="en-US" sz="1600" dirty="0"/>
              <a:t>소년법 </a:t>
            </a:r>
            <a:r>
              <a:rPr lang="en-US" altLang="ko-KR" sz="1600" dirty="0"/>
              <a:t>59</a:t>
            </a:r>
            <a:r>
              <a:rPr lang="ko-KR" altLang="en-US" sz="1600" dirty="0"/>
              <a:t>조</a:t>
            </a:r>
            <a:r>
              <a:rPr lang="en-US" altLang="ko-KR" sz="1600" dirty="0"/>
              <a:t>).</a:t>
            </a:r>
            <a:br>
              <a:rPr lang="en-US" altLang="ko-KR" sz="1600" dirty="0"/>
            </a:br>
            <a:endParaRPr lang="ko-KR" altLang="en-US" sz="1600" dirty="0"/>
          </a:p>
        </p:txBody>
      </p:sp>
      <p:sp>
        <p:nvSpPr>
          <p:cNvPr id="3" name="제목 2"/>
          <p:cNvSpPr>
            <a:spLocks noGrp="1"/>
          </p:cNvSpPr>
          <p:nvPr>
            <p:ph type="title"/>
          </p:nvPr>
        </p:nvSpPr>
        <p:spPr/>
        <p:txBody>
          <a:bodyPr>
            <a:normAutofit fontScale="90000"/>
          </a:bodyPr>
          <a:lstStyle/>
          <a:p>
            <a:r>
              <a:rPr lang="en-US" altLang="ko-KR" dirty="0"/>
              <a:t>6.</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p:txBody>
          <a:bodyPr>
            <a:normAutofit/>
          </a:bodyPr>
          <a:lstStyle/>
          <a:p>
            <a:r>
              <a:rPr lang="ko-KR" altLang="en-US" sz="1600" dirty="0"/>
              <a:t>생명형 </a:t>
            </a:r>
            <a:r>
              <a:rPr lang="en-US" altLang="ko-KR" sz="1600" dirty="0"/>
              <a:t>- </a:t>
            </a:r>
            <a:r>
              <a:rPr lang="ko-KR" altLang="en-US" sz="1600" dirty="0"/>
              <a:t>사형</a:t>
            </a:r>
            <a:endParaRPr lang="en-US" altLang="ko-KR" sz="1600" dirty="0"/>
          </a:p>
          <a:p>
            <a:endParaRPr lang="en-US" altLang="ko-KR" sz="1600" dirty="0"/>
          </a:p>
          <a:p>
            <a:pPr>
              <a:buNone/>
            </a:pPr>
            <a:r>
              <a:rPr lang="en-US" altLang="ko-KR" sz="1600" dirty="0"/>
              <a:t> -  </a:t>
            </a:r>
            <a:r>
              <a:rPr lang="ko-KR" altLang="en-US" sz="1600" dirty="0"/>
              <a:t>사형제도에 대해서는 많은 비판과 반성이 가해져 왔으며</a:t>
            </a:r>
            <a:r>
              <a:rPr lang="en-US" altLang="ko-KR" sz="1600" dirty="0"/>
              <a:t>, </a:t>
            </a:r>
            <a:r>
              <a:rPr lang="ko-KR" altLang="en-US" sz="1600" dirty="0"/>
              <a:t>현재까지도 커다란 논란의 대상이 되고 있음</a:t>
            </a:r>
            <a:r>
              <a:rPr lang="en-US" altLang="ko-KR" sz="1600" dirty="0"/>
              <a:t>. </a:t>
            </a:r>
          </a:p>
          <a:p>
            <a:pPr>
              <a:buNone/>
            </a:pPr>
            <a:r>
              <a:rPr lang="en-US" altLang="ko-KR" sz="1600" dirty="0"/>
              <a:t> - </a:t>
            </a:r>
            <a:r>
              <a:rPr lang="ko-KR" altLang="en-US" sz="1600" dirty="0"/>
              <a:t>현재 법률상 </a:t>
            </a:r>
            <a:r>
              <a:rPr lang="ko-KR" altLang="en-US" sz="1600" dirty="0">
                <a:solidFill>
                  <a:srgbClr val="FF0000"/>
                </a:solidFill>
              </a:rPr>
              <a:t>모든 범죄에 대해 사형을 폐지한 국가는 독일</a:t>
            </a:r>
            <a:r>
              <a:rPr lang="en-US" altLang="ko-KR" sz="1600" dirty="0">
                <a:solidFill>
                  <a:srgbClr val="FF0000"/>
                </a:solidFill>
              </a:rPr>
              <a:t>, </a:t>
            </a:r>
            <a:r>
              <a:rPr lang="ko-KR" altLang="en-US" sz="1600" dirty="0">
                <a:solidFill>
                  <a:srgbClr val="FF0000"/>
                </a:solidFill>
              </a:rPr>
              <a:t>프랑스 등 </a:t>
            </a:r>
            <a:r>
              <a:rPr lang="en-US" altLang="ko-KR" sz="1600" dirty="0">
                <a:solidFill>
                  <a:srgbClr val="FF0000"/>
                </a:solidFill>
              </a:rPr>
              <a:t>34</a:t>
            </a:r>
            <a:r>
              <a:rPr lang="ko-KR" altLang="en-US" sz="1600" dirty="0">
                <a:solidFill>
                  <a:srgbClr val="FF0000"/>
                </a:solidFill>
              </a:rPr>
              <a:t>개국</a:t>
            </a:r>
            <a:r>
              <a:rPr lang="en-US" altLang="ko-KR" sz="1600" dirty="0">
                <a:solidFill>
                  <a:srgbClr val="FF0000"/>
                </a:solidFill>
              </a:rPr>
              <a:t>. </a:t>
            </a:r>
          </a:p>
          <a:p>
            <a:pPr>
              <a:buNone/>
            </a:pPr>
            <a:r>
              <a:rPr lang="en-US" altLang="ko-KR" sz="1600" dirty="0"/>
              <a:t> - </a:t>
            </a:r>
            <a:r>
              <a:rPr lang="ko-KR" altLang="en-US" sz="1600" dirty="0"/>
              <a:t>전시범죄</a:t>
            </a:r>
            <a:r>
              <a:rPr lang="en-US" altLang="ko-KR" sz="1600" dirty="0"/>
              <a:t>(</a:t>
            </a:r>
            <a:r>
              <a:rPr lang="ko-KR" altLang="en-US" sz="1600" dirty="0"/>
              <a:t>戰時犯罪</a:t>
            </a:r>
            <a:r>
              <a:rPr lang="en-US" altLang="ko-KR" sz="1600" dirty="0"/>
              <a:t>), </a:t>
            </a:r>
            <a:r>
              <a:rPr lang="ko-KR" altLang="en-US" sz="1600" dirty="0" err="1"/>
              <a:t>군범죄를</a:t>
            </a:r>
            <a:r>
              <a:rPr lang="ko-KR" altLang="en-US" sz="1600" dirty="0"/>
              <a:t> 제외한 </a:t>
            </a:r>
            <a:r>
              <a:rPr lang="ko-KR" altLang="en-US" sz="1600" dirty="0">
                <a:solidFill>
                  <a:srgbClr val="FF0000"/>
                </a:solidFill>
              </a:rPr>
              <a:t>일반범죄에 대해 사형을 폐지한 국가는 스위스</a:t>
            </a:r>
            <a:r>
              <a:rPr lang="en-US" altLang="ko-KR" sz="1600" dirty="0">
                <a:solidFill>
                  <a:srgbClr val="FF0000"/>
                </a:solidFill>
              </a:rPr>
              <a:t>, </a:t>
            </a:r>
            <a:r>
              <a:rPr lang="ko-KR" altLang="en-US" sz="1600" dirty="0">
                <a:solidFill>
                  <a:srgbClr val="FF0000"/>
                </a:solidFill>
              </a:rPr>
              <a:t>영국 등 </a:t>
            </a:r>
            <a:r>
              <a:rPr lang="en-US" altLang="ko-KR" sz="1600" dirty="0">
                <a:solidFill>
                  <a:srgbClr val="FF0000"/>
                </a:solidFill>
              </a:rPr>
              <a:t>18</a:t>
            </a:r>
            <a:r>
              <a:rPr lang="ko-KR" altLang="en-US" sz="1600" dirty="0">
                <a:solidFill>
                  <a:srgbClr val="FF0000"/>
                </a:solidFill>
              </a:rPr>
              <a:t>개국</a:t>
            </a:r>
            <a:r>
              <a:rPr lang="en-US" altLang="ko-KR" sz="1600" dirty="0">
                <a:solidFill>
                  <a:srgbClr val="FF0000"/>
                </a:solidFill>
              </a:rPr>
              <a:t>. </a:t>
            </a:r>
          </a:p>
          <a:p>
            <a:pPr>
              <a:buNone/>
            </a:pPr>
            <a:r>
              <a:rPr lang="en-US" altLang="ko-KR" sz="1600" dirty="0"/>
              <a:t> - </a:t>
            </a:r>
            <a:r>
              <a:rPr lang="ko-KR" altLang="en-US" sz="1600" dirty="0"/>
              <a:t>그리고 사실상으로 사형집행을 하지 않는 국가로는 벨기에</a:t>
            </a:r>
            <a:r>
              <a:rPr lang="en-US" altLang="ko-KR" sz="1600" dirty="0"/>
              <a:t>, </a:t>
            </a:r>
            <a:r>
              <a:rPr lang="ko-KR" altLang="en-US" sz="1600" dirty="0" err="1"/>
              <a:t>그리스등</a:t>
            </a:r>
            <a:r>
              <a:rPr lang="ko-KR" altLang="en-US" sz="1600" dirty="0"/>
              <a:t> </a:t>
            </a:r>
            <a:r>
              <a:rPr lang="en-US" altLang="ko-KR" sz="1600" dirty="0"/>
              <a:t>26</a:t>
            </a:r>
            <a:r>
              <a:rPr lang="ko-KR" altLang="en-US" sz="1600" dirty="0"/>
              <a:t>개</a:t>
            </a:r>
            <a:r>
              <a:rPr lang="en-US" altLang="ko-KR" sz="1600" dirty="0"/>
              <a:t>. </a:t>
            </a:r>
            <a:r>
              <a:rPr lang="ko-KR" altLang="en-US" sz="1600" dirty="0"/>
              <a:t>이에 반해 </a:t>
            </a:r>
            <a:r>
              <a:rPr lang="ko-KR" altLang="en-US" sz="1600" dirty="0">
                <a:solidFill>
                  <a:srgbClr val="FF0000"/>
                </a:solidFill>
              </a:rPr>
              <a:t>사형을 존치하고 있는 국가는 한국</a:t>
            </a:r>
            <a:r>
              <a:rPr lang="en-US" altLang="ko-KR" sz="1600" dirty="0">
                <a:solidFill>
                  <a:srgbClr val="FF0000"/>
                </a:solidFill>
              </a:rPr>
              <a:t>, </a:t>
            </a:r>
            <a:r>
              <a:rPr lang="ko-KR" altLang="en-US" sz="1600" dirty="0">
                <a:solidFill>
                  <a:srgbClr val="FF0000"/>
                </a:solidFill>
              </a:rPr>
              <a:t>미국 등 </a:t>
            </a:r>
            <a:r>
              <a:rPr lang="en-US" altLang="ko-KR" sz="1600" dirty="0">
                <a:solidFill>
                  <a:srgbClr val="FF0000"/>
                </a:solidFill>
              </a:rPr>
              <a:t>101</a:t>
            </a:r>
            <a:r>
              <a:rPr lang="ko-KR" altLang="en-US" sz="1600" dirty="0">
                <a:solidFill>
                  <a:srgbClr val="FF0000"/>
                </a:solidFill>
              </a:rPr>
              <a:t>개국</a:t>
            </a:r>
            <a:r>
              <a:rPr lang="ko-KR" altLang="en-US" sz="1600" dirty="0"/>
              <a:t>에 달함</a:t>
            </a:r>
            <a:r>
              <a:rPr lang="en-US" altLang="ko-KR" sz="1600" dirty="0"/>
              <a:t>. </a:t>
            </a:r>
          </a:p>
          <a:p>
            <a:pPr>
              <a:buNone/>
            </a:pPr>
            <a:r>
              <a:rPr lang="en-US" altLang="ko-KR" sz="1600" dirty="0"/>
              <a:t> - </a:t>
            </a:r>
            <a:r>
              <a:rPr lang="ko-KR" altLang="en-US" sz="1600" dirty="0"/>
              <a:t>미국에서는 </a:t>
            </a:r>
            <a:r>
              <a:rPr lang="en-US" altLang="ko-KR" sz="1600" dirty="0"/>
              <a:t>1972</a:t>
            </a:r>
            <a:r>
              <a:rPr lang="ko-KR" altLang="en-US" sz="1600" dirty="0"/>
              <a:t>년 폐지되었다가 </a:t>
            </a:r>
            <a:r>
              <a:rPr lang="en-US" altLang="ko-KR" sz="1600" dirty="0"/>
              <a:t>1976</a:t>
            </a:r>
            <a:r>
              <a:rPr lang="ko-KR" altLang="en-US" sz="1600" dirty="0"/>
              <a:t>년 부활되어 </a:t>
            </a:r>
            <a:r>
              <a:rPr lang="en-US" altLang="ko-KR" sz="1600" dirty="0"/>
              <a:t>2001</a:t>
            </a:r>
            <a:r>
              <a:rPr lang="ko-KR" altLang="en-US" sz="1600" dirty="0"/>
              <a:t>년 현재 </a:t>
            </a:r>
            <a:r>
              <a:rPr lang="en-US" altLang="ko-KR" sz="1600" dirty="0"/>
              <a:t>38</a:t>
            </a:r>
            <a:r>
              <a:rPr lang="ko-KR" altLang="en-US" sz="1600" dirty="0" err="1"/>
              <a:t>개주가</a:t>
            </a:r>
            <a:r>
              <a:rPr lang="ko-KR" altLang="en-US" sz="1600" dirty="0"/>
              <a:t> 인정하고 있음</a:t>
            </a:r>
            <a:r>
              <a:rPr lang="en-US" altLang="ko-KR" sz="1600" dirty="0"/>
              <a:t>.</a:t>
            </a:r>
          </a:p>
          <a:p>
            <a:pPr>
              <a:buNone/>
            </a:pPr>
            <a:r>
              <a:rPr lang="en-US" altLang="ko-KR" sz="1600" dirty="0"/>
              <a:t> - </a:t>
            </a:r>
            <a:r>
              <a:rPr lang="ko-KR" altLang="en-US" sz="1600" dirty="0"/>
              <a:t>한편</a:t>
            </a:r>
            <a:r>
              <a:rPr lang="en-US" altLang="ko-KR" sz="1600" dirty="0"/>
              <a:t>, </a:t>
            </a:r>
            <a:r>
              <a:rPr lang="ko-KR" altLang="en-US" sz="1600" dirty="0"/>
              <a:t>근대사법제도가 출범한 후 한국에서의 첫 사형선고는</a:t>
            </a:r>
            <a:r>
              <a:rPr lang="en-US" altLang="ko-KR" sz="1600" dirty="0"/>
              <a:t>, 1895</a:t>
            </a:r>
            <a:r>
              <a:rPr lang="ko-KR" altLang="en-US" sz="1600" dirty="0"/>
              <a:t>년 </a:t>
            </a:r>
            <a:r>
              <a:rPr lang="en-US" altLang="ko-KR" sz="1600" dirty="0"/>
              <a:t>3</a:t>
            </a:r>
            <a:r>
              <a:rPr lang="ko-KR" altLang="en-US" sz="1600" dirty="0"/>
              <a:t>월 </a:t>
            </a:r>
            <a:r>
              <a:rPr lang="en-US" altLang="ko-KR" sz="1600" dirty="0"/>
              <a:t>25</a:t>
            </a:r>
            <a:r>
              <a:rPr lang="ko-KR" altLang="en-US" sz="1600" dirty="0"/>
              <a:t>일</a:t>
            </a:r>
            <a:r>
              <a:rPr lang="en-US" altLang="ko-KR" sz="1600" dirty="0"/>
              <a:t>(</a:t>
            </a:r>
            <a:r>
              <a:rPr lang="ko-KR" altLang="en-US" sz="1600" dirty="0"/>
              <a:t>양력 </a:t>
            </a:r>
            <a:r>
              <a:rPr lang="en-US" altLang="ko-KR" sz="1600" dirty="0"/>
              <a:t>4</a:t>
            </a:r>
            <a:r>
              <a:rPr lang="ko-KR" altLang="en-US" sz="1600" dirty="0"/>
              <a:t>월 </a:t>
            </a:r>
            <a:r>
              <a:rPr lang="en-US" altLang="ko-KR" sz="1600" dirty="0"/>
              <a:t>19</a:t>
            </a:r>
            <a:r>
              <a:rPr lang="ko-KR" altLang="en-US" sz="1600" dirty="0"/>
              <a:t>일</a:t>
            </a:r>
            <a:r>
              <a:rPr lang="en-US" altLang="ko-KR" sz="1600" dirty="0"/>
              <a:t>) </a:t>
            </a:r>
            <a:r>
              <a:rPr lang="ko-KR" altLang="en-US" sz="1600" dirty="0"/>
              <a:t>재판소구성법이 공포되고 그 </a:t>
            </a:r>
            <a:r>
              <a:rPr lang="en-US" altLang="ko-KR" sz="1600" dirty="0"/>
              <a:t>4</a:t>
            </a:r>
            <a:r>
              <a:rPr lang="ko-KR" altLang="en-US" sz="1600" dirty="0"/>
              <a:t>일 후에 법무아문 권설재판소에서 녹두장군 전봉준</a:t>
            </a:r>
            <a:r>
              <a:rPr lang="en-US" altLang="ko-KR" sz="1600" dirty="0"/>
              <a:t>(</a:t>
            </a:r>
            <a:r>
              <a:rPr lang="ko-KR" altLang="en-US" sz="1600" dirty="0"/>
              <a:t>全琫準</a:t>
            </a:r>
            <a:r>
              <a:rPr lang="en-US" altLang="ko-KR" sz="1600" dirty="0"/>
              <a:t>)</a:t>
            </a:r>
            <a:r>
              <a:rPr lang="ko-KR" altLang="en-US" sz="1600" dirty="0"/>
              <a:t>에게 내린 교수형 선고</a:t>
            </a:r>
            <a:r>
              <a:rPr lang="en-US" altLang="ko-KR" sz="1600" dirty="0"/>
              <a:t>. 1948</a:t>
            </a:r>
            <a:r>
              <a:rPr lang="ko-KR" altLang="en-US" sz="1600" dirty="0"/>
              <a:t>년 이후 사형당한 사람은 </a:t>
            </a:r>
            <a:r>
              <a:rPr lang="en-US" altLang="ko-KR" sz="1600" dirty="0"/>
              <a:t>902</a:t>
            </a:r>
            <a:r>
              <a:rPr lang="ko-KR" altLang="en-US" sz="1600" dirty="0"/>
              <a:t>명임</a:t>
            </a:r>
            <a:r>
              <a:rPr lang="en-US" altLang="ko-KR" sz="1600" dirty="0"/>
              <a:t>.</a:t>
            </a:r>
          </a:p>
          <a:p>
            <a:pPr>
              <a:buNone/>
            </a:pPr>
            <a:endParaRPr lang="en-US" altLang="ko-KR" sz="1600" dirty="0"/>
          </a:p>
          <a:p>
            <a:pPr>
              <a:buNone/>
            </a:pPr>
            <a:r>
              <a:rPr lang="en-US" altLang="ko-KR" sz="1600" dirty="0"/>
              <a:t>* </a:t>
            </a:r>
            <a:r>
              <a:rPr lang="ko-KR" altLang="en-US" sz="1600" dirty="0"/>
              <a:t>현재 국내법상 범죄행위 당시 만 </a:t>
            </a:r>
            <a:r>
              <a:rPr lang="en-US" altLang="ko-KR" sz="1600" dirty="0"/>
              <a:t>18</a:t>
            </a:r>
            <a:r>
              <a:rPr lang="ko-KR" altLang="en-US" sz="1600" dirty="0"/>
              <a:t>세 미만의 소년에 대해서는 사형을 인정하지 않음</a:t>
            </a:r>
            <a:r>
              <a:rPr lang="en-US" altLang="ko-KR" sz="1600" dirty="0"/>
              <a:t>.</a:t>
            </a:r>
            <a:br>
              <a:rPr lang="en-US" altLang="ko-KR" sz="1600" dirty="0"/>
            </a:br>
            <a:endParaRPr lang="ko-KR" altLang="en-US" sz="1600" dirty="0"/>
          </a:p>
        </p:txBody>
      </p:sp>
      <p:sp>
        <p:nvSpPr>
          <p:cNvPr id="3" name="제목 2"/>
          <p:cNvSpPr>
            <a:spLocks noGrp="1"/>
          </p:cNvSpPr>
          <p:nvPr>
            <p:ph type="title"/>
          </p:nvPr>
        </p:nvSpPr>
        <p:spPr/>
        <p:txBody>
          <a:bodyPr>
            <a:normAutofit fontScale="90000"/>
          </a:bodyPr>
          <a:lstStyle/>
          <a:p>
            <a:r>
              <a:rPr lang="en-US" altLang="ko-KR" dirty="0"/>
              <a:t>6. </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28800"/>
            <a:ext cx="8229600" cy="5229200"/>
          </a:xfrm>
        </p:spPr>
        <p:txBody>
          <a:bodyPr>
            <a:normAutofit/>
          </a:bodyPr>
          <a:lstStyle/>
          <a:p>
            <a:r>
              <a:rPr lang="ko-KR" altLang="en-US" sz="1400" dirty="0">
                <a:solidFill>
                  <a:schemeClr val="tx1"/>
                </a:solidFill>
              </a:rPr>
              <a:t>제</a:t>
            </a:r>
            <a:r>
              <a:rPr lang="en-US" altLang="ko-KR" sz="1400" dirty="0">
                <a:solidFill>
                  <a:schemeClr val="tx1"/>
                </a:solidFill>
              </a:rPr>
              <a:t>42</a:t>
            </a:r>
            <a:r>
              <a:rPr lang="ko-KR" altLang="en-US" sz="1400" dirty="0">
                <a:solidFill>
                  <a:schemeClr val="tx1"/>
                </a:solidFill>
              </a:rPr>
              <a:t>조</a:t>
            </a:r>
            <a:r>
              <a:rPr lang="en-US" altLang="ko-KR" sz="1400" dirty="0">
                <a:solidFill>
                  <a:schemeClr val="tx1"/>
                </a:solidFill>
              </a:rPr>
              <a:t> </a:t>
            </a:r>
            <a:r>
              <a:rPr lang="en-US" altLang="ko-KR" sz="1400" dirty="0">
                <a:solidFill>
                  <a:srgbClr val="FF0000"/>
                </a:solidFill>
              </a:rPr>
              <a:t>– </a:t>
            </a:r>
            <a:r>
              <a:rPr lang="ko-KR" altLang="en-US" sz="1400" dirty="0">
                <a:solidFill>
                  <a:srgbClr val="FF0000"/>
                </a:solidFill>
              </a:rPr>
              <a:t>자유형 </a:t>
            </a:r>
            <a:r>
              <a:rPr lang="en-US" altLang="ko-KR" sz="1400" dirty="0">
                <a:solidFill>
                  <a:srgbClr val="FF0000"/>
                </a:solidFill>
              </a:rPr>
              <a:t>: </a:t>
            </a:r>
            <a:r>
              <a:rPr lang="ko-KR" altLang="en-US" sz="1400" dirty="0">
                <a:solidFill>
                  <a:srgbClr val="FF0000"/>
                </a:solidFill>
              </a:rPr>
              <a:t>징역</a:t>
            </a:r>
            <a:r>
              <a:rPr lang="en-US" altLang="ko-KR" sz="1400" dirty="0">
                <a:solidFill>
                  <a:srgbClr val="FF0000"/>
                </a:solidFill>
              </a:rPr>
              <a:t>, </a:t>
            </a:r>
            <a:r>
              <a:rPr lang="ko-KR" altLang="en-US" sz="1400" dirty="0">
                <a:solidFill>
                  <a:srgbClr val="FF0000"/>
                </a:solidFill>
              </a:rPr>
              <a:t>금고</a:t>
            </a:r>
            <a:r>
              <a:rPr lang="en-US" altLang="ko-KR" sz="1400" dirty="0">
                <a:solidFill>
                  <a:srgbClr val="FF0000"/>
                </a:solidFill>
              </a:rPr>
              <a:t>, </a:t>
            </a:r>
            <a:r>
              <a:rPr lang="ko-KR" altLang="en-US" sz="1400" dirty="0">
                <a:solidFill>
                  <a:srgbClr val="FF0000"/>
                </a:solidFill>
              </a:rPr>
              <a:t>구류</a:t>
            </a:r>
            <a:endParaRPr lang="en-US" altLang="ko-KR" sz="1400" dirty="0">
              <a:solidFill>
                <a:srgbClr val="FF0000"/>
              </a:solidFill>
            </a:endParaRPr>
          </a:p>
          <a:p>
            <a:pPr>
              <a:buNone/>
            </a:pPr>
            <a:r>
              <a:rPr lang="en-US" altLang="ko-KR" sz="1400" dirty="0">
                <a:solidFill>
                  <a:schemeClr val="tx1"/>
                </a:solidFill>
              </a:rPr>
              <a:t>   </a:t>
            </a:r>
          </a:p>
          <a:p>
            <a:pPr>
              <a:buNone/>
            </a:pPr>
            <a:r>
              <a:rPr lang="en-US" altLang="ko-KR" sz="1400" dirty="0">
                <a:solidFill>
                  <a:schemeClr val="tx1"/>
                </a:solidFill>
              </a:rPr>
              <a:t> - </a:t>
            </a:r>
            <a:r>
              <a:rPr lang="ko-KR" altLang="en-US" sz="1400" dirty="0">
                <a:solidFill>
                  <a:srgbClr val="FF0000"/>
                </a:solidFill>
              </a:rPr>
              <a:t>징역</a:t>
            </a:r>
            <a:r>
              <a:rPr lang="ko-KR" altLang="en-US" sz="1400" dirty="0">
                <a:solidFill>
                  <a:schemeClr val="tx1"/>
                </a:solidFill>
              </a:rPr>
              <a:t> </a:t>
            </a:r>
            <a:r>
              <a:rPr lang="en-US" altLang="ko-KR" sz="1400" dirty="0">
                <a:solidFill>
                  <a:schemeClr val="tx1"/>
                </a:solidFill>
              </a:rPr>
              <a:t>: </a:t>
            </a:r>
            <a:r>
              <a:rPr lang="ko-KR" altLang="en-US" sz="1400" dirty="0" err="1">
                <a:solidFill>
                  <a:schemeClr val="tx1"/>
                </a:solidFill>
              </a:rPr>
              <a:t>자유형중</a:t>
            </a:r>
            <a:r>
              <a:rPr lang="ko-KR" altLang="en-US" sz="1400" dirty="0">
                <a:solidFill>
                  <a:schemeClr val="tx1"/>
                </a:solidFill>
              </a:rPr>
              <a:t> 가장 대표적인 형벌이고</a:t>
            </a:r>
            <a:r>
              <a:rPr lang="en-US" altLang="ko-KR" sz="1400" dirty="0">
                <a:solidFill>
                  <a:schemeClr val="tx1"/>
                </a:solidFill>
              </a:rPr>
              <a:t>, </a:t>
            </a:r>
            <a:r>
              <a:rPr lang="ko-KR" altLang="en-US" sz="1400" dirty="0">
                <a:solidFill>
                  <a:schemeClr val="tx1"/>
                </a:solidFill>
              </a:rPr>
              <a:t>형법상의 형벌 중 사형 다음으로 중한 형벌</a:t>
            </a:r>
            <a:r>
              <a:rPr lang="en-US" altLang="ko-KR" sz="1400" dirty="0">
                <a:solidFill>
                  <a:schemeClr val="tx1"/>
                </a:solidFill>
              </a:rPr>
              <a:t>. </a:t>
            </a:r>
            <a:r>
              <a:rPr lang="ko-KR" altLang="en-US" sz="1400" dirty="0">
                <a:solidFill>
                  <a:srgbClr val="FF0000"/>
                </a:solidFill>
              </a:rPr>
              <a:t>무기와 유기</a:t>
            </a:r>
            <a:r>
              <a:rPr lang="ko-KR" altLang="en-US" sz="1400" dirty="0">
                <a:solidFill>
                  <a:schemeClr val="tx1"/>
                </a:solidFill>
              </a:rPr>
              <a:t>로 구별되며</a:t>
            </a:r>
            <a:r>
              <a:rPr lang="en-US" altLang="ko-KR" sz="1400" dirty="0">
                <a:solidFill>
                  <a:schemeClr val="tx1"/>
                </a:solidFill>
              </a:rPr>
              <a:t>, </a:t>
            </a:r>
            <a:r>
              <a:rPr lang="ko-KR" altLang="en-US" sz="1400" dirty="0">
                <a:solidFill>
                  <a:schemeClr val="tx1"/>
                </a:solidFill>
              </a:rPr>
              <a:t>무기징역은 원칙적으로 종신형</a:t>
            </a:r>
            <a:r>
              <a:rPr lang="en-US" altLang="ko-KR" sz="1400" dirty="0">
                <a:solidFill>
                  <a:schemeClr val="tx1"/>
                </a:solidFill>
              </a:rPr>
              <a:t>(</a:t>
            </a:r>
            <a:r>
              <a:rPr lang="ko-KR" altLang="en-US" sz="1400" dirty="0">
                <a:solidFill>
                  <a:schemeClr val="tx1"/>
                </a:solidFill>
              </a:rPr>
              <a:t>終身刑</a:t>
            </a:r>
            <a:r>
              <a:rPr lang="en-US" altLang="ko-KR" sz="1400" dirty="0">
                <a:solidFill>
                  <a:schemeClr val="tx1"/>
                </a:solidFill>
              </a:rPr>
              <a:t>)</a:t>
            </a:r>
            <a:r>
              <a:rPr lang="ko-KR" altLang="en-US" sz="1400" dirty="0">
                <a:solidFill>
                  <a:schemeClr val="tx1"/>
                </a:solidFill>
              </a:rPr>
              <a:t>이며</a:t>
            </a:r>
            <a:r>
              <a:rPr lang="en-US" altLang="ko-KR" sz="1400" dirty="0">
                <a:solidFill>
                  <a:schemeClr val="tx1"/>
                </a:solidFill>
              </a:rPr>
              <a:t>, </a:t>
            </a:r>
            <a:r>
              <a:rPr lang="ko-KR" altLang="en-US" sz="1400" dirty="0">
                <a:solidFill>
                  <a:schemeClr val="tx1"/>
                </a:solidFill>
              </a:rPr>
              <a:t>무기징역을 </a:t>
            </a:r>
            <a:r>
              <a:rPr lang="ko-KR" altLang="en-US" sz="1400" dirty="0" err="1">
                <a:solidFill>
                  <a:schemeClr val="tx1"/>
                </a:solidFill>
              </a:rPr>
              <a:t>감경할</a:t>
            </a:r>
            <a:r>
              <a:rPr lang="ko-KR" altLang="en-US" sz="1400" dirty="0">
                <a:solidFill>
                  <a:schemeClr val="tx1"/>
                </a:solidFill>
              </a:rPr>
              <a:t> 때에는 </a:t>
            </a:r>
            <a:r>
              <a:rPr lang="en-US" altLang="ko-KR" sz="1400" dirty="0">
                <a:solidFill>
                  <a:schemeClr val="tx1"/>
                </a:solidFill>
              </a:rPr>
              <a:t>10</a:t>
            </a:r>
            <a:r>
              <a:rPr lang="ko-KR" altLang="en-US" sz="1400" dirty="0">
                <a:solidFill>
                  <a:schemeClr val="tx1"/>
                </a:solidFill>
              </a:rPr>
              <a:t>년 이상 </a:t>
            </a:r>
            <a:r>
              <a:rPr lang="en-US" altLang="ko-KR" sz="1400" dirty="0">
                <a:solidFill>
                  <a:schemeClr val="tx1"/>
                </a:solidFill>
              </a:rPr>
              <a:t>50</a:t>
            </a:r>
            <a:r>
              <a:rPr lang="ko-KR" altLang="en-US" sz="1400" dirty="0">
                <a:solidFill>
                  <a:schemeClr val="tx1"/>
                </a:solidFill>
              </a:rPr>
              <a:t>년 이하의 유기징역으로 할 수 있음</a:t>
            </a:r>
            <a:r>
              <a:rPr lang="en-US" altLang="ko-KR" sz="1400" dirty="0">
                <a:solidFill>
                  <a:schemeClr val="tx1"/>
                </a:solidFill>
              </a:rPr>
              <a:t>. </a:t>
            </a:r>
            <a:r>
              <a:rPr lang="ko-KR" altLang="en-US" sz="1400" dirty="0">
                <a:solidFill>
                  <a:srgbClr val="FF0000"/>
                </a:solidFill>
              </a:rPr>
              <a:t>유기징역은 </a:t>
            </a:r>
            <a:r>
              <a:rPr lang="en-US" altLang="ko-KR" sz="1400" dirty="0">
                <a:solidFill>
                  <a:srgbClr val="FF0000"/>
                </a:solidFill>
              </a:rPr>
              <a:t>1</a:t>
            </a:r>
            <a:r>
              <a:rPr lang="ko-KR" altLang="en-US" sz="1400" dirty="0">
                <a:solidFill>
                  <a:srgbClr val="FF0000"/>
                </a:solidFill>
              </a:rPr>
              <a:t>개월 이상 </a:t>
            </a:r>
            <a:r>
              <a:rPr lang="en-US" altLang="ko-KR" sz="1400" dirty="0">
                <a:solidFill>
                  <a:srgbClr val="FF0000"/>
                </a:solidFill>
              </a:rPr>
              <a:t>30</a:t>
            </a:r>
            <a:r>
              <a:rPr lang="ko-KR" altLang="en-US" sz="1400" dirty="0">
                <a:solidFill>
                  <a:srgbClr val="FF0000"/>
                </a:solidFill>
              </a:rPr>
              <a:t>년 이하이지만</a:t>
            </a:r>
            <a:r>
              <a:rPr lang="en-US" altLang="ko-KR" sz="1400" dirty="0">
                <a:solidFill>
                  <a:srgbClr val="FF0000"/>
                </a:solidFill>
              </a:rPr>
              <a:t>, </a:t>
            </a:r>
            <a:r>
              <a:rPr lang="ko-KR" altLang="en-US" sz="1400" dirty="0">
                <a:solidFill>
                  <a:srgbClr val="FF0000"/>
                </a:solidFill>
              </a:rPr>
              <a:t>형을 가중하는 때에는 </a:t>
            </a:r>
            <a:r>
              <a:rPr lang="en-US" altLang="ko-KR" sz="1400" dirty="0">
                <a:solidFill>
                  <a:srgbClr val="FF0000"/>
                </a:solidFill>
              </a:rPr>
              <a:t>50</a:t>
            </a:r>
            <a:r>
              <a:rPr lang="ko-KR" altLang="en-US" sz="1400" dirty="0">
                <a:solidFill>
                  <a:srgbClr val="FF0000"/>
                </a:solidFill>
              </a:rPr>
              <a:t>년까지로 함</a:t>
            </a:r>
            <a:r>
              <a:rPr lang="en-US" altLang="ko-KR" sz="1400" dirty="0">
                <a:solidFill>
                  <a:schemeClr val="tx1"/>
                </a:solidFill>
              </a:rPr>
              <a:t>. </a:t>
            </a:r>
            <a:r>
              <a:rPr lang="ko-KR" altLang="en-US" sz="1400" dirty="0">
                <a:solidFill>
                  <a:schemeClr val="tx1"/>
                </a:solidFill>
              </a:rPr>
              <a:t>반대로 </a:t>
            </a:r>
            <a:r>
              <a:rPr lang="ko-KR" altLang="en-US" sz="1400" dirty="0" err="1">
                <a:solidFill>
                  <a:schemeClr val="tx1"/>
                </a:solidFill>
              </a:rPr>
              <a:t>감경할</a:t>
            </a:r>
            <a:r>
              <a:rPr lang="ko-KR" altLang="en-US" sz="1400" dirty="0">
                <a:solidFill>
                  <a:schemeClr val="tx1"/>
                </a:solidFill>
              </a:rPr>
              <a:t> 때에는 그 형기의 </a:t>
            </a:r>
            <a:r>
              <a:rPr lang="en-US" altLang="ko-KR" sz="1400" dirty="0">
                <a:solidFill>
                  <a:schemeClr val="tx1"/>
                </a:solidFill>
              </a:rPr>
              <a:t>1/2</a:t>
            </a:r>
            <a:r>
              <a:rPr lang="ko-KR" altLang="en-US" sz="1400" dirty="0">
                <a:solidFill>
                  <a:schemeClr val="tx1"/>
                </a:solidFill>
              </a:rPr>
              <a:t>까지 내릴 수 있음</a:t>
            </a:r>
            <a:r>
              <a:rPr lang="en-US" altLang="ko-KR" sz="1400" dirty="0">
                <a:solidFill>
                  <a:schemeClr val="tx1"/>
                </a:solidFill>
              </a:rPr>
              <a:t>.</a:t>
            </a:r>
          </a:p>
          <a:p>
            <a:pPr>
              <a:buNone/>
            </a:pPr>
            <a:r>
              <a:rPr lang="en-US" altLang="ko-KR" sz="1400" dirty="0">
                <a:solidFill>
                  <a:schemeClr val="tx1"/>
                </a:solidFill>
              </a:rPr>
              <a:t>  </a:t>
            </a:r>
          </a:p>
          <a:p>
            <a:pPr>
              <a:buNone/>
            </a:pPr>
            <a:r>
              <a:rPr lang="en-US" altLang="ko-KR" sz="1400" dirty="0">
                <a:solidFill>
                  <a:schemeClr val="tx1"/>
                </a:solidFill>
              </a:rPr>
              <a:t> - ex</a:t>
            </a:r>
            <a:r>
              <a:rPr lang="ko-KR" altLang="en-US" sz="1400" dirty="0">
                <a:solidFill>
                  <a:schemeClr val="tx1"/>
                </a:solidFill>
              </a:rPr>
              <a:t> </a:t>
            </a:r>
            <a:r>
              <a:rPr lang="en-US" altLang="ko-KR" sz="1400" dirty="0">
                <a:solidFill>
                  <a:schemeClr val="tx1"/>
                </a:solidFill>
              </a:rPr>
              <a:t>: 2015</a:t>
            </a:r>
            <a:r>
              <a:rPr lang="ko-KR" altLang="en-US" sz="1400" dirty="0">
                <a:solidFill>
                  <a:schemeClr val="tx1"/>
                </a:solidFill>
              </a:rPr>
              <a:t>년 </a:t>
            </a:r>
            <a:r>
              <a:rPr lang="ko-KR" altLang="en-US" sz="1400" dirty="0"/>
              <a:t> </a:t>
            </a:r>
            <a:r>
              <a:rPr lang="en-US" altLang="ko-KR" sz="1400" dirty="0"/>
              <a:t>2</a:t>
            </a:r>
            <a:r>
              <a:rPr lang="ko-KR" altLang="en-US" sz="1400" dirty="0"/>
              <a:t>월 부산고법 창원재판부는 </a:t>
            </a:r>
            <a:r>
              <a:rPr lang="ko-KR" altLang="en-US" sz="1400" dirty="0" err="1"/>
              <a:t>호스트바</a:t>
            </a:r>
            <a:r>
              <a:rPr lang="ko-KR" altLang="en-US" sz="1400" dirty="0"/>
              <a:t> 여성 손님을 살해하고 시신을 유기한 혐의로 기소된 박모</a:t>
            </a:r>
            <a:r>
              <a:rPr lang="en-US" altLang="ko-KR" sz="1400" dirty="0"/>
              <a:t>(32) </a:t>
            </a:r>
            <a:r>
              <a:rPr lang="ko-KR" altLang="en-US" sz="1400" dirty="0"/>
              <a:t>씨에게 징역 </a:t>
            </a:r>
            <a:r>
              <a:rPr lang="en-US" altLang="ko-KR" sz="1400" dirty="0"/>
              <a:t>42</a:t>
            </a:r>
            <a:r>
              <a:rPr lang="ko-KR" altLang="en-US" sz="1400" dirty="0"/>
              <a:t>년을 선고</a:t>
            </a:r>
            <a:r>
              <a:rPr lang="en-US" altLang="ko-KR" sz="1400" dirty="0"/>
              <a:t>. 1</a:t>
            </a:r>
            <a:r>
              <a:rPr lang="ko-KR" altLang="en-US" sz="1400" dirty="0"/>
              <a:t>심 무기징역에서 감형됐지만 일반 법원이 선고한 유기징역 중 최고형</a:t>
            </a:r>
            <a:r>
              <a:rPr lang="en-US" altLang="ko-KR" sz="1400" dirty="0"/>
              <a:t>. </a:t>
            </a:r>
          </a:p>
          <a:p>
            <a:pPr>
              <a:buNone/>
            </a:pPr>
            <a:r>
              <a:rPr lang="en-US" altLang="ko-KR" sz="1400" dirty="0"/>
              <a:t> - ex</a:t>
            </a:r>
            <a:r>
              <a:rPr lang="ko-KR" altLang="en-US" sz="1400" dirty="0"/>
              <a:t> </a:t>
            </a:r>
            <a:r>
              <a:rPr lang="en-US" altLang="ko-KR" sz="1400" dirty="0"/>
              <a:t>: </a:t>
            </a:r>
            <a:r>
              <a:rPr lang="ko-KR" altLang="en-US" sz="1400" dirty="0"/>
              <a:t>육군 </a:t>
            </a:r>
            <a:r>
              <a:rPr lang="en-US" altLang="ko-KR" sz="1400" dirty="0"/>
              <a:t>28</a:t>
            </a:r>
            <a:r>
              <a:rPr lang="ko-KR" altLang="en-US" sz="1400" dirty="0"/>
              <a:t>사단 ‘윤 일병 폭행사망 사건’의 주범 이모</a:t>
            </a:r>
            <a:r>
              <a:rPr lang="en-US" altLang="ko-KR" sz="1400" dirty="0"/>
              <a:t>(27) </a:t>
            </a:r>
            <a:r>
              <a:rPr lang="ko-KR" altLang="en-US" sz="1400" dirty="0"/>
              <a:t>병장에게 군사법원은 상해치사 혐의로 초범에게 선고할 수 있는 최고형인 징역 </a:t>
            </a:r>
            <a:r>
              <a:rPr lang="en-US" altLang="ko-KR" sz="1400" dirty="0"/>
              <a:t>45</a:t>
            </a:r>
            <a:r>
              <a:rPr lang="ko-KR" altLang="en-US" sz="1400" dirty="0"/>
              <a:t>년을 선고</a:t>
            </a:r>
            <a:r>
              <a:rPr lang="en-US" altLang="ko-KR" sz="1400" dirty="0"/>
              <a:t>, </a:t>
            </a:r>
            <a:r>
              <a:rPr lang="ko-KR" altLang="en-US" sz="1400" dirty="0"/>
              <a:t>이후 대법원 </a:t>
            </a:r>
            <a:r>
              <a:rPr lang="en-US" altLang="ko-KR" sz="1400" dirty="0"/>
              <a:t>40</a:t>
            </a:r>
            <a:r>
              <a:rPr lang="ko-KR" altLang="en-US" sz="1400" dirty="0"/>
              <a:t>년 최종 선고</a:t>
            </a:r>
            <a:r>
              <a:rPr lang="en-US" altLang="ko-KR" sz="1400" dirty="0"/>
              <a:t>.</a:t>
            </a:r>
            <a:endParaRPr lang="ko-KR" altLang="en-US" sz="1400" dirty="0">
              <a:solidFill>
                <a:schemeClr val="tx1"/>
              </a:solidFill>
            </a:endParaRPr>
          </a:p>
          <a:p>
            <a:pPr>
              <a:buNone/>
            </a:pPr>
            <a:endParaRPr lang="ko-KR" altLang="en-US" sz="1400" dirty="0">
              <a:solidFill>
                <a:schemeClr val="tx1"/>
              </a:solidFill>
            </a:endParaRPr>
          </a:p>
        </p:txBody>
      </p:sp>
      <p:sp>
        <p:nvSpPr>
          <p:cNvPr id="3" name="제목 2"/>
          <p:cNvSpPr>
            <a:spLocks noGrp="1"/>
          </p:cNvSpPr>
          <p:nvPr>
            <p:ph type="title"/>
          </p:nvPr>
        </p:nvSpPr>
        <p:spPr/>
        <p:txBody>
          <a:bodyPr>
            <a:normAutofit fontScale="90000"/>
          </a:bodyPr>
          <a:lstStyle/>
          <a:p>
            <a:r>
              <a:rPr lang="en-US" altLang="ko-KR" dirty="0"/>
              <a:t>6. </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268760"/>
            <a:ext cx="8229600" cy="5589240"/>
          </a:xfrm>
        </p:spPr>
        <p:txBody>
          <a:bodyPr>
            <a:normAutofit/>
          </a:bodyPr>
          <a:lstStyle/>
          <a:p>
            <a:r>
              <a:rPr lang="ko-KR" altLang="en-US" sz="1400" dirty="0">
                <a:solidFill>
                  <a:schemeClr val="tx1"/>
                </a:solidFill>
              </a:rPr>
              <a:t>제</a:t>
            </a:r>
            <a:r>
              <a:rPr lang="en-US" altLang="ko-KR" sz="1400" dirty="0">
                <a:solidFill>
                  <a:schemeClr val="tx1"/>
                </a:solidFill>
              </a:rPr>
              <a:t>42</a:t>
            </a:r>
            <a:r>
              <a:rPr lang="ko-KR" altLang="en-US" sz="1400" dirty="0">
                <a:solidFill>
                  <a:schemeClr val="tx1"/>
                </a:solidFill>
              </a:rPr>
              <a:t>조</a:t>
            </a:r>
            <a:r>
              <a:rPr lang="en-US" altLang="ko-KR" sz="1400" dirty="0">
                <a:solidFill>
                  <a:schemeClr val="tx1"/>
                </a:solidFill>
              </a:rPr>
              <a:t> </a:t>
            </a:r>
            <a:r>
              <a:rPr lang="en-US" altLang="ko-KR" sz="1400" dirty="0">
                <a:solidFill>
                  <a:srgbClr val="FF0000"/>
                </a:solidFill>
              </a:rPr>
              <a:t>– </a:t>
            </a:r>
            <a:r>
              <a:rPr lang="ko-KR" altLang="en-US" sz="1400" dirty="0">
                <a:solidFill>
                  <a:srgbClr val="FF0000"/>
                </a:solidFill>
              </a:rPr>
              <a:t>자유형 </a:t>
            </a:r>
            <a:r>
              <a:rPr lang="en-US" altLang="ko-KR" sz="1400" dirty="0">
                <a:solidFill>
                  <a:srgbClr val="FF0000"/>
                </a:solidFill>
              </a:rPr>
              <a:t>: </a:t>
            </a:r>
            <a:r>
              <a:rPr lang="ko-KR" altLang="en-US" sz="1400" dirty="0">
                <a:solidFill>
                  <a:srgbClr val="FF0000"/>
                </a:solidFill>
              </a:rPr>
              <a:t>징역</a:t>
            </a:r>
            <a:r>
              <a:rPr lang="en-US" altLang="ko-KR" sz="1400" dirty="0">
                <a:solidFill>
                  <a:srgbClr val="FF0000"/>
                </a:solidFill>
              </a:rPr>
              <a:t>, </a:t>
            </a:r>
            <a:r>
              <a:rPr lang="ko-KR" altLang="en-US" sz="1400" dirty="0">
                <a:solidFill>
                  <a:srgbClr val="FF0000"/>
                </a:solidFill>
              </a:rPr>
              <a:t>금고</a:t>
            </a:r>
            <a:r>
              <a:rPr lang="en-US" altLang="ko-KR" sz="1400" dirty="0">
                <a:solidFill>
                  <a:srgbClr val="FF0000"/>
                </a:solidFill>
              </a:rPr>
              <a:t>, </a:t>
            </a:r>
            <a:r>
              <a:rPr lang="ko-KR" altLang="en-US" sz="1400" dirty="0">
                <a:solidFill>
                  <a:srgbClr val="FF0000"/>
                </a:solidFill>
              </a:rPr>
              <a:t>구류</a:t>
            </a:r>
            <a:endParaRPr lang="en-US" altLang="ko-KR" sz="1400" dirty="0">
              <a:solidFill>
                <a:srgbClr val="FF0000"/>
              </a:solidFill>
            </a:endParaRPr>
          </a:p>
          <a:p>
            <a:pPr>
              <a:buNone/>
            </a:pPr>
            <a:endParaRPr lang="en-US" altLang="ko-KR" sz="1400" dirty="0">
              <a:solidFill>
                <a:schemeClr val="tx1"/>
              </a:solidFill>
            </a:endParaRPr>
          </a:p>
          <a:p>
            <a:pPr>
              <a:buNone/>
            </a:pPr>
            <a:r>
              <a:rPr lang="en-US" altLang="ko-KR" sz="1400" dirty="0">
                <a:solidFill>
                  <a:schemeClr val="tx1"/>
                </a:solidFill>
              </a:rPr>
              <a:t>  - </a:t>
            </a:r>
            <a:r>
              <a:rPr lang="ko-KR" altLang="en-US" sz="1400" dirty="0">
                <a:solidFill>
                  <a:srgbClr val="FF0000"/>
                </a:solidFill>
              </a:rPr>
              <a:t>금고</a:t>
            </a:r>
            <a:r>
              <a:rPr lang="ko-KR" altLang="en-US" sz="1400" dirty="0">
                <a:solidFill>
                  <a:schemeClr val="tx1"/>
                </a:solidFill>
              </a:rPr>
              <a:t> </a:t>
            </a:r>
            <a:r>
              <a:rPr lang="en-US" altLang="ko-KR" sz="1400" dirty="0">
                <a:solidFill>
                  <a:schemeClr val="tx1"/>
                </a:solidFill>
              </a:rPr>
              <a:t>: </a:t>
            </a:r>
            <a:r>
              <a:rPr lang="ko-KR" altLang="en-US" sz="1400" dirty="0">
                <a:solidFill>
                  <a:schemeClr val="tx1"/>
                </a:solidFill>
              </a:rPr>
              <a:t>징역과 같이 형법이 규정하는 자유형의 일종</a:t>
            </a:r>
            <a:r>
              <a:rPr lang="en-US" altLang="ko-KR" sz="1400" dirty="0">
                <a:solidFill>
                  <a:schemeClr val="tx1"/>
                </a:solidFill>
              </a:rPr>
              <a:t>. </a:t>
            </a:r>
            <a:r>
              <a:rPr lang="ko-KR" altLang="en-US" sz="1400" dirty="0" err="1">
                <a:solidFill>
                  <a:srgbClr val="FF0000"/>
                </a:solidFill>
              </a:rPr>
              <a:t>정역</a:t>
            </a:r>
            <a:r>
              <a:rPr lang="en-US" altLang="ko-KR" sz="1400" dirty="0">
                <a:solidFill>
                  <a:srgbClr val="FF0000"/>
                </a:solidFill>
              </a:rPr>
              <a:t>(</a:t>
            </a:r>
            <a:r>
              <a:rPr lang="ko-KR" altLang="en-US" sz="1400" dirty="0" err="1">
                <a:solidFill>
                  <a:srgbClr val="FF0000"/>
                </a:solidFill>
              </a:rPr>
              <a:t>定役</a:t>
            </a:r>
            <a:r>
              <a:rPr lang="en-US" altLang="ko-KR" sz="1400" dirty="0">
                <a:solidFill>
                  <a:srgbClr val="FF0000"/>
                </a:solidFill>
              </a:rPr>
              <a:t>)</a:t>
            </a:r>
            <a:r>
              <a:rPr lang="ko-KR" altLang="en-US" sz="1400" dirty="0">
                <a:solidFill>
                  <a:srgbClr val="FF0000"/>
                </a:solidFill>
              </a:rPr>
              <a:t>에 의무적으로 복무하지 않는 점</a:t>
            </a:r>
            <a:r>
              <a:rPr lang="ko-KR" altLang="en-US" sz="1400" dirty="0">
                <a:solidFill>
                  <a:schemeClr val="tx1"/>
                </a:solidFill>
              </a:rPr>
              <a:t>에서 징역과 구별되나 본인이 희망하면 작업을 과할 수 있음</a:t>
            </a:r>
            <a:r>
              <a:rPr lang="en-US" altLang="ko-KR" sz="1400" dirty="0">
                <a:solidFill>
                  <a:schemeClr val="tx1"/>
                </a:solidFill>
              </a:rPr>
              <a:t>. </a:t>
            </a:r>
            <a:r>
              <a:rPr lang="ko-KR" altLang="en-US" sz="1400" dirty="0">
                <a:solidFill>
                  <a:schemeClr val="tx1"/>
                </a:solidFill>
              </a:rPr>
              <a:t>금고형은 주로 정치범 </a:t>
            </a:r>
            <a:r>
              <a:rPr lang="en-US" altLang="ko-KR" sz="1400" dirty="0">
                <a:solidFill>
                  <a:schemeClr val="tx1"/>
                </a:solidFill>
              </a:rPr>
              <a:t>·</a:t>
            </a:r>
            <a:r>
              <a:rPr lang="ko-KR" altLang="en-US" sz="1400" dirty="0" err="1">
                <a:solidFill>
                  <a:schemeClr val="tx1"/>
                </a:solidFill>
              </a:rPr>
              <a:t>비파렴치범</a:t>
            </a:r>
            <a:r>
              <a:rPr lang="ko-KR" altLang="en-US" sz="1400" dirty="0">
                <a:solidFill>
                  <a:schemeClr val="tx1"/>
                </a:solidFill>
              </a:rPr>
              <a:t> </a:t>
            </a:r>
            <a:r>
              <a:rPr lang="en-US" altLang="ko-KR" sz="1400" dirty="0">
                <a:solidFill>
                  <a:schemeClr val="tx1"/>
                </a:solidFill>
              </a:rPr>
              <a:t>·</a:t>
            </a:r>
            <a:r>
              <a:rPr lang="ko-KR" altLang="en-US" sz="1400" dirty="0">
                <a:solidFill>
                  <a:schemeClr val="tx1"/>
                </a:solidFill>
              </a:rPr>
              <a:t>과실범 등에 주로 규정되어 있는 형벌로 무기와 유기로 구별되며</a:t>
            </a:r>
            <a:r>
              <a:rPr lang="en-US" altLang="ko-KR" sz="1400" dirty="0">
                <a:solidFill>
                  <a:schemeClr val="tx1"/>
                </a:solidFill>
              </a:rPr>
              <a:t>, </a:t>
            </a:r>
            <a:r>
              <a:rPr lang="ko-KR" altLang="en-US" sz="1400" dirty="0">
                <a:solidFill>
                  <a:schemeClr val="tx1"/>
                </a:solidFill>
              </a:rPr>
              <a:t>유기는 </a:t>
            </a:r>
            <a:r>
              <a:rPr lang="en-US" altLang="ko-KR" sz="1400" dirty="0">
                <a:solidFill>
                  <a:schemeClr val="tx1"/>
                </a:solidFill>
              </a:rPr>
              <a:t>1</a:t>
            </a:r>
            <a:r>
              <a:rPr lang="ko-KR" altLang="en-US" sz="1400" dirty="0">
                <a:solidFill>
                  <a:schemeClr val="tx1"/>
                </a:solidFill>
              </a:rPr>
              <a:t>월 이상 </a:t>
            </a:r>
            <a:r>
              <a:rPr lang="en-US" altLang="ko-KR" sz="1400" dirty="0">
                <a:solidFill>
                  <a:schemeClr val="tx1"/>
                </a:solidFill>
              </a:rPr>
              <a:t>30</a:t>
            </a:r>
            <a:r>
              <a:rPr lang="ko-KR" altLang="en-US" sz="1400" dirty="0">
                <a:solidFill>
                  <a:schemeClr val="tx1"/>
                </a:solidFill>
              </a:rPr>
              <a:t>년 이하임</a:t>
            </a:r>
            <a:r>
              <a:rPr lang="en-US" altLang="ko-KR" sz="1400" dirty="0">
                <a:solidFill>
                  <a:schemeClr val="tx1"/>
                </a:solidFill>
              </a:rPr>
              <a:t>. </a:t>
            </a:r>
          </a:p>
          <a:p>
            <a:pPr>
              <a:buNone/>
            </a:pPr>
            <a:r>
              <a:rPr lang="en-US" altLang="ko-KR" sz="1400" dirty="0">
                <a:solidFill>
                  <a:schemeClr val="tx1"/>
                </a:solidFill>
              </a:rPr>
              <a:t>        </a:t>
            </a:r>
            <a:r>
              <a:rPr lang="ko-KR" altLang="en-US" sz="1400" dirty="0">
                <a:solidFill>
                  <a:schemeClr val="tx1"/>
                </a:solidFill>
              </a:rPr>
              <a:t>다만</a:t>
            </a:r>
            <a:r>
              <a:rPr lang="en-US" altLang="ko-KR" sz="1400" dirty="0">
                <a:solidFill>
                  <a:schemeClr val="tx1"/>
                </a:solidFill>
              </a:rPr>
              <a:t>, </a:t>
            </a:r>
            <a:r>
              <a:rPr lang="ko-KR" altLang="en-US" sz="1400" dirty="0">
                <a:solidFill>
                  <a:schemeClr val="tx1"/>
                </a:solidFill>
              </a:rPr>
              <a:t>유기금고에 대하여 형을 가중할 때에는 </a:t>
            </a:r>
            <a:r>
              <a:rPr lang="en-US" altLang="ko-KR" sz="1400" dirty="0">
                <a:solidFill>
                  <a:schemeClr val="tx1"/>
                </a:solidFill>
              </a:rPr>
              <a:t>50</a:t>
            </a:r>
            <a:r>
              <a:rPr lang="ko-KR" altLang="en-US" sz="1400" dirty="0">
                <a:solidFill>
                  <a:schemeClr val="tx1"/>
                </a:solidFill>
              </a:rPr>
              <a:t>년까지로 함</a:t>
            </a:r>
            <a:r>
              <a:rPr lang="en-US" altLang="ko-KR" sz="1400" dirty="0">
                <a:solidFill>
                  <a:schemeClr val="tx1"/>
                </a:solidFill>
              </a:rPr>
              <a:t>. </a:t>
            </a:r>
            <a:r>
              <a:rPr lang="ko-KR" altLang="en-US" sz="1400" dirty="0">
                <a:solidFill>
                  <a:schemeClr val="tx1"/>
                </a:solidFill>
              </a:rPr>
              <a:t>무기금고를 감형할 때에는 </a:t>
            </a:r>
            <a:r>
              <a:rPr lang="en-US" altLang="ko-KR" sz="1400" dirty="0">
                <a:solidFill>
                  <a:schemeClr val="tx1"/>
                </a:solidFill>
              </a:rPr>
              <a:t>7</a:t>
            </a:r>
            <a:r>
              <a:rPr lang="ko-KR" altLang="en-US" sz="1400" dirty="0">
                <a:solidFill>
                  <a:schemeClr val="tx1"/>
                </a:solidFill>
              </a:rPr>
              <a:t>년 이상</a:t>
            </a:r>
            <a:r>
              <a:rPr lang="en-US" altLang="ko-KR" sz="1400" dirty="0">
                <a:solidFill>
                  <a:schemeClr val="tx1"/>
                </a:solidFill>
              </a:rPr>
              <a:t>, </a:t>
            </a:r>
            <a:r>
              <a:rPr lang="ko-KR" altLang="en-US" sz="1400" dirty="0">
                <a:solidFill>
                  <a:schemeClr val="tx1"/>
                </a:solidFill>
              </a:rPr>
              <a:t>유기금고를 감형할 때에는 그 형기의 </a:t>
            </a:r>
            <a:r>
              <a:rPr lang="en-US" altLang="ko-KR" sz="1400" dirty="0">
                <a:solidFill>
                  <a:schemeClr val="tx1"/>
                </a:solidFill>
              </a:rPr>
              <a:t>2</a:t>
            </a:r>
            <a:r>
              <a:rPr lang="ko-KR" altLang="en-US" sz="1400" dirty="0">
                <a:solidFill>
                  <a:schemeClr val="tx1"/>
                </a:solidFill>
              </a:rPr>
              <a:t>분의 </a:t>
            </a:r>
            <a:r>
              <a:rPr lang="en-US" altLang="ko-KR" sz="1400" dirty="0">
                <a:solidFill>
                  <a:schemeClr val="tx1"/>
                </a:solidFill>
              </a:rPr>
              <a:t>1</a:t>
            </a:r>
            <a:r>
              <a:rPr lang="ko-KR" altLang="en-US" sz="1400" dirty="0">
                <a:solidFill>
                  <a:schemeClr val="tx1"/>
                </a:solidFill>
              </a:rPr>
              <a:t>까지로 할 수 있음</a:t>
            </a:r>
            <a:r>
              <a:rPr lang="en-US" altLang="ko-KR" sz="1400" dirty="0">
                <a:solidFill>
                  <a:schemeClr val="tx1"/>
                </a:solidFill>
              </a:rPr>
              <a:t>.</a:t>
            </a:r>
          </a:p>
          <a:p>
            <a:pPr>
              <a:buNone/>
            </a:pPr>
            <a:endParaRPr lang="en-US" altLang="ko-KR" sz="1400" dirty="0">
              <a:solidFill>
                <a:schemeClr val="tx1"/>
              </a:solidFill>
            </a:endParaRPr>
          </a:p>
          <a:p>
            <a:pPr>
              <a:buNone/>
            </a:pPr>
            <a:r>
              <a:rPr lang="en-US" altLang="ko-KR" sz="1400" dirty="0">
                <a:solidFill>
                  <a:schemeClr val="tx1"/>
                </a:solidFill>
              </a:rPr>
              <a:t>  - </a:t>
            </a:r>
            <a:r>
              <a:rPr lang="ko-KR" altLang="en-US" sz="1400" dirty="0">
                <a:solidFill>
                  <a:schemeClr val="tx1"/>
                </a:solidFill>
              </a:rPr>
              <a:t>구류 </a:t>
            </a:r>
            <a:r>
              <a:rPr lang="en-US" altLang="ko-KR" sz="1400" dirty="0">
                <a:solidFill>
                  <a:schemeClr val="tx1"/>
                </a:solidFill>
              </a:rPr>
              <a:t>: </a:t>
            </a:r>
            <a:r>
              <a:rPr lang="en-US" altLang="ko-KR" sz="1400" dirty="0">
                <a:solidFill>
                  <a:srgbClr val="FF0000"/>
                </a:solidFill>
              </a:rPr>
              <a:t>1</a:t>
            </a:r>
            <a:r>
              <a:rPr lang="ko-KR" altLang="en-US" sz="1400" dirty="0">
                <a:solidFill>
                  <a:srgbClr val="FF0000"/>
                </a:solidFill>
              </a:rPr>
              <a:t>일 이상 </a:t>
            </a:r>
            <a:r>
              <a:rPr lang="en-US" altLang="ko-KR" sz="1400" dirty="0">
                <a:solidFill>
                  <a:srgbClr val="FF0000"/>
                </a:solidFill>
              </a:rPr>
              <a:t>30</a:t>
            </a:r>
            <a:r>
              <a:rPr lang="ko-KR" altLang="en-US" sz="1400" dirty="0">
                <a:solidFill>
                  <a:srgbClr val="FF0000"/>
                </a:solidFill>
              </a:rPr>
              <a:t>일 미만의 기간</a:t>
            </a:r>
            <a:r>
              <a:rPr lang="ko-KR" altLang="en-US" sz="1400" dirty="0">
                <a:solidFill>
                  <a:schemeClr val="tx1"/>
                </a:solidFill>
              </a:rPr>
              <a:t> 동안 교도소 또는 경찰서 유치장에 구치하는 형벌</a:t>
            </a:r>
            <a:r>
              <a:rPr lang="en-US" altLang="ko-KR" sz="1400" dirty="0">
                <a:solidFill>
                  <a:schemeClr val="tx1"/>
                </a:solidFill>
              </a:rPr>
              <a:t>. </a:t>
            </a:r>
            <a:r>
              <a:rPr lang="ko-KR" altLang="en-US" sz="1400" dirty="0">
                <a:solidFill>
                  <a:schemeClr val="tx1"/>
                </a:solidFill>
              </a:rPr>
              <a:t>기간이 </a:t>
            </a:r>
            <a:r>
              <a:rPr lang="en-US" altLang="ko-KR" sz="1400" dirty="0">
                <a:solidFill>
                  <a:schemeClr val="tx1"/>
                </a:solidFill>
              </a:rPr>
              <a:t>30</a:t>
            </a:r>
            <a:r>
              <a:rPr lang="ko-KR" altLang="en-US" sz="1400" dirty="0">
                <a:solidFill>
                  <a:schemeClr val="tx1"/>
                </a:solidFill>
              </a:rPr>
              <a:t>일 미만이므로 </a:t>
            </a:r>
            <a:r>
              <a:rPr lang="ko-KR" altLang="en-US" sz="1400" dirty="0">
                <a:solidFill>
                  <a:srgbClr val="FF0000"/>
                </a:solidFill>
              </a:rPr>
              <a:t>최대한 </a:t>
            </a:r>
            <a:r>
              <a:rPr lang="en-US" altLang="ko-KR" sz="1400" dirty="0">
                <a:solidFill>
                  <a:srgbClr val="FF0000"/>
                </a:solidFill>
              </a:rPr>
              <a:t>29</a:t>
            </a:r>
            <a:r>
              <a:rPr lang="ko-KR" altLang="en-US" sz="1400" dirty="0">
                <a:solidFill>
                  <a:srgbClr val="FF0000"/>
                </a:solidFill>
              </a:rPr>
              <a:t>일까지</a:t>
            </a:r>
            <a:r>
              <a:rPr lang="ko-KR" altLang="en-US" sz="1400" dirty="0">
                <a:solidFill>
                  <a:schemeClr val="tx1"/>
                </a:solidFill>
              </a:rPr>
              <a:t> 과할 수 있고</a:t>
            </a:r>
            <a:r>
              <a:rPr lang="en-US" altLang="ko-KR" sz="1400" dirty="0">
                <a:solidFill>
                  <a:schemeClr val="tx1"/>
                </a:solidFill>
              </a:rPr>
              <a:t>, </a:t>
            </a:r>
            <a:r>
              <a:rPr lang="ko-KR" altLang="en-US" sz="1400" dirty="0">
                <a:solidFill>
                  <a:schemeClr val="tx1"/>
                </a:solidFill>
              </a:rPr>
              <a:t>형벌의 하나이므로 형사소송법상의 강제처분인 구금과는 구별됨</a:t>
            </a:r>
            <a:r>
              <a:rPr lang="en-US" altLang="ko-KR" sz="1400" dirty="0">
                <a:solidFill>
                  <a:schemeClr val="tx1"/>
                </a:solidFill>
              </a:rPr>
              <a:t>. </a:t>
            </a:r>
          </a:p>
          <a:p>
            <a:pPr>
              <a:buNone/>
            </a:pPr>
            <a:r>
              <a:rPr lang="en-US" altLang="ko-KR" sz="1400" dirty="0">
                <a:solidFill>
                  <a:schemeClr val="tx1"/>
                </a:solidFill>
              </a:rPr>
              <a:t>          </a:t>
            </a:r>
            <a:r>
              <a:rPr lang="ko-KR" altLang="en-US" sz="1400" dirty="0">
                <a:solidFill>
                  <a:schemeClr val="tx1"/>
                </a:solidFill>
              </a:rPr>
              <a:t>흔히 구금을 미결구류라고 하는 경우가 있으나</a:t>
            </a:r>
            <a:r>
              <a:rPr lang="en-US" altLang="ko-KR" sz="1400" dirty="0">
                <a:solidFill>
                  <a:schemeClr val="tx1"/>
                </a:solidFill>
              </a:rPr>
              <a:t>, </a:t>
            </a:r>
            <a:r>
              <a:rPr lang="ko-KR" altLang="en-US" sz="1400" dirty="0">
                <a:solidFill>
                  <a:schemeClr val="tx1"/>
                </a:solidFill>
              </a:rPr>
              <a:t>형벌의 하나인 구류와는 다름</a:t>
            </a:r>
            <a:r>
              <a:rPr lang="en-US" altLang="ko-KR" sz="1400" dirty="0">
                <a:solidFill>
                  <a:schemeClr val="tx1"/>
                </a:solidFill>
              </a:rPr>
              <a:t>. </a:t>
            </a:r>
            <a:r>
              <a:rPr lang="ko-KR" altLang="en-US" sz="1400" dirty="0">
                <a:solidFill>
                  <a:schemeClr val="tx1"/>
                </a:solidFill>
              </a:rPr>
              <a:t>구금이 비교적 장기에 걸치는 강제처분인 데 반해 구류는 가벼운 범죄에 대하여 형법상 다른 형과 함께 </a:t>
            </a:r>
            <a:r>
              <a:rPr lang="ko-KR" altLang="en-US" sz="1400" dirty="0" err="1">
                <a:solidFill>
                  <a:schemeClr val="tx1"/>
                </a:solidFill>
              </a:rPr>
              <a:t>선택형으로</a:t>
            </a:r>
            <a:r>
              <a:rPr lang="ko-KR" altLang="en-US" sz="1400" dirty="0">
                <a:solidFill>
                  <a:schemeClr val="tx1"/>
                </a:solidFill>
              </a:rPr>
              <a:t> 규정하고 있으며</a:t>
            </a:r>
            <a:r>
              <a:rPr lang="en-US" altLang="ko-KR" sz="1400" dirty="0">
                <a:solidFill>
                  <a:schemeClr val="tx1"/>
                </a:solidFill>
              </a:rPr>
              <a:t>, </a:t>
            </a:r>
            <a:r>
              <a:rPr lang="ko-KR" altLang="en-US" sz="1400" dirty="0">
                <a:solidFill>
                  <a:schemeClr val="tx1"/>
                </a:solidFill>
              </a:rPr>
              <a:t>특히 </a:t>
            </a:r>
            <a:r>
              <a:rPr lang="ko-KR" altLang="en-US" sz="1400" dirty="0">
                <a:solidFill>
                  <a:srgbClr val="FF0000"/>
                </a:solidFill>
              </a:rPr>
              <a:t>경범죄처벌법에서 주로 적용하고 있고</a:t>
            </a:r>
            <a:r>
              <a:rPr lang="en-US" altLang="ko-KR" sz="1400" dirty="0">
                <a:solidFill>
                  <a:srgbClr val="FF0000"/>
                </a:solidFill>
              </a:rPr>
              <a:t>, </a:t>
            </a:r>
            <a:r>
              <a:rPr lang="ko-KR" altLang="en-US" sz="1400" dirty="0">
                <a:solidFill>
                  <a:srgbClr val="FF0000"/>
                </a:solidFill>
              </a:rPr>
              <a:t>기타 단속법규에 많이 규정하고 있는 형벌임</a:t>
            </a:r>
            <a:r>
              <a:rPr lang="en-US" altLang="ko-KR" sz="1400" dirty="0">
                <a:solidFill>
                  <a:schemeClr val="tx1"/>
                </a:solidFill>
              </a:rPr>
              <a:t>.</a:t>
            </a:r>
          </a:p>
          <a:p>
            <a:pPr>
              <a:buNone/>
            </a:pPr>
            <a:r>
              <a:rPr lang="en-US" altLang="ko-KR" sz="1400" dirty="0">
                <a:solidFill>
                  <a:schemeClr val="tx1"/>
                </a:solidFill>
              </a:rPr>
              <a:t>           </a:t>
            </a:r>
            <a:r>
              <a:rPr lang="ko-KR" altLang="en-US" sz="1400" dirty="0">
                <a:solidFill>
                  <a:schemeClr val="tx1"/>
                </a:solidFill>
              </a:rPr>
              <a:t>형법상의 범죄를 범하고 검사로부터 기소된 경우에는 정식 형사소송절차에 의하여 재판을 받고 선고를 받으나</a:t>
            </a:r>
            <a:r>
              <a:rPr lang="en-US" altLang="ko-KR" sz="1400" dirty="0">
                <a:solidFill>
                  <a:schemeClr val="tx1"/>
                </a:solidFill>
              </a:rPr>
              <a:t>, </a:t>
            </a:r>
            <a:r>
              <a:rPr lang="ko-KR" altLang="en-US" sz="1400" dirty="0">
                <a:solidFill>
                  <a:schemeClr val="tx1"/>
                </a:solidFill>
              </a:rPr>
              <a:t>경범죄처벌법상의 경범죄를 범한 경우에는 관할 경찰서장의 즉결심판청구에 의하여 즉결심판절차에 따라 시</a:t>
            </a:r>
            <a:r>
              <a:rPr lang="en-US" altLang="ko-KR" sz="1400" dirty="0">
                <a:solidFill>
                  <a:schemeClr val="tx1"/>
                </a:solidFill>
              </a:rPr>
              <a:t>·</a:t>
            </a:r>
            <a:r>
              <a:rPr lang="ko-KR" altLang="en-US" sz="1400" dirty="0" err="1">
                <a:solidFill>
                  <a:schemeClr val="tx1"/>
                </a:solidFill>
              </a:rPr>
              <a:t>군판사의</a:t>
            </a:r>
            <a:r>
              <a:rPr lang="ko-KR" altLang="en-US" sz="1400" dirty="0">
                <a:solidFill>
                  <a:schemeClr val="tx1"/>
                </a:solidFill>
              </a:rPr>
              <a:t> 즉결재판으로 선고됨</a:t>
            </a:r>
            <a:r>
              <a:rPr lang="en-US" altLang="ko-KR" sz="1400" dirty="0">
                <a:solidFill>
                  <a:schemeClr val="tx1"/>
                </a:solidFill>
              </a:rPr>
              <a:t>. </a:t>
            </a:r>
            <a:r>
              <a:rPr lang="ko-KR" altLang="en-US" sz="1400" dirty="0">
                <a:solidFill>
                  <a:schemeClr val="tx1"/>
                </a:solidFill>
              </a:rPr>
              <a:t>구류는 형벌이므로 교도소에서 집행하는 것이 원칙이나</a:t>
            </a:r>
            <a:r>
              <a:rPr lang="en-US" altLang="ko-KR" sz="1400" dirty="0">
                <a:solidFill>
                  <a:schemeClr val="tx1"/>
                </a:solidFill>
              </a:rPr>
              <a:t>, </a:t>
            </a:r>
            <a:r>
              <a:rPr lang="ko-KR" altLang="en-US" sz="1400" dirty="0">
                <a:solidFill>
                  <a:srgbClr val="FF0000"/>
                </a:solidFill>
              </a:rPr>
              <a:t>예외로 경찰서의 유치장에서 집행할 </a:t>
            </a:r>
            <a:r>
              <a:rPr lang="ko-KR" altLang="en-US" sz="1400" dirty="0" err="1">
                <a:solidFill>
                  <a:srgbClr val="FF0000"/>
                </a:solidFill>
              </a:rPr>
              <a:t>수도있음</a:t>
            </a:r>
            <a:r>
              <a:rPr lang="en-US" altLang="ko-KR" sz="1400" dirty="0">
                <a:solidFill>
                  <a:schemeClr val="tx1"/>
                </a:solidFill>
              </a:rPr>
              <a:t>.</a:t>
            </a:r>
            <a:endParaRPr lang="ko-KR" altLang="en-US" sz="1400" dirty="0">
              <a:solidFill>
                <a:schemeClr val="tx1"/>
              </a:solidFill>
            </a:endParaRPr>
          </a:p>
          <a:p>
            <a:pPr>
              <a:buNone/>
            </a:pPr>
            <a:endParaRPr lang="ko-KR" altLang="en-US" sz="1400" dirty="0">
              <a:solidFill>
                <a:schemeClr val="tx1"/>
              </a:solidFill>
            </a:endParaRPr>
          </a:p>
          <a:p>
            <a:pPr>
              <a:buNone/>
            </a:pPr>
            <a:endParaRPr lang="ko-KR" altLang="en-US" sz="1400" dirty="0">
              <a:solidFill>
                <a:schemeClr val="tx1"/>
              </a:solidFill>
            </a:endParaRPr>
          </a:p>
        </p:txBody>
      </p:sp>
      <p:sp>
        <p:nvSpPr>
          <p:cNvPr id="3" name="제목 2"/>
          <p:cNvSpPr>
            <a:spLocks noGrp="1"/>
          </p:cNvSpPr>
          <p:nvPr>
            <p:ph type="title"/>
          </p:nvPr>
        </p:nvSpPr>
        <p:spPr/>
        <p:txBody>
          <a:bodyPr>
            <a:normAutofit fontScale="90000"/>
          </a:bodyPr>
          <a:lstStyle/>
          <a:p>
            <a:r>
              <a:rPr lang="en-US" altLang="ko-KR" dirty="0"/>
              <a:t>6. </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extLst>
      <p:ext uri="{BB962C8B-B14F-4D97-AF65-F5344CB8AC3E}">
        <p14:creationId xmlns:p14="http://schemas.microsoft.com/office/powerpoint/2010/main" val="10013636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8229600" cy="4997152"/>
          </a:xfrm>
        </p:spPr>
        <p:txBody>
          <a:bodyPr>
            <a:normAutofit fontScale="92500" lnSpcReduction="20000"/>
          </a:bodyPr>
          <a:lstStyle/>
          <a:p>
            <a:pPr>
              <a:buNone/>
            </a:pPr>
            <a:endParaRPr lang="en-US" altLang="ko-KR" sz="1600" dirty="0"/>
          </a:p>
          <a:p>
            <a:r>
              <a:rPr lang="ko-KR" altLang="en-US" sz="1600" dirty="0">
                <a:solidFill>
                  <a:srgbClr val="FF0000"/>
                </a:solidFill>
              </a:rPr>
              <a:t>제</a:t>
            </a:r>
            <a:r>
              <a:rPr lang="en-US" altLang="ko-KR" sz="1600" dirty="0">
                <a:solidFill>
                  <a:srgbClr val="FF0000"/>
                </a:solidFill>
              </a:rPr>
              <a:t>43</a:t>
            </a:r>
            <a:r>
              <a:rPr lang="ko-KR" altLang="en-US" sz="1600" dirty="0">
                <a:solidFill>
                  <a:srgbClr val="FF0000"/>
                </a:solidFill>
              </a:rPr>
              <a:t>조</a:t>
            </a:r>
            <a:r>
              <a:rPr lang="en-US" altLang="ko-KR" sz="1600" dirty="0">
                <a:solidFill>
                  <a:srgbClr val="FF0000"/>
                </a:solidFill>
              </a:rPr>
              <a:t> – </a:t>
            </a:r>
            <a:r>
              <a:rPr lang="ko-KR" altLang="en-US" sz="1600" dirty="0">
                <a:solidFill>
                  <a:srgbClr val="FF0000"/>
                </a:solidFill>
              </a:rPr>
              <a:t>명예형 또는 </a:t>
            </a:r>
            <a:r>
              <a:rPr lang="ko-KR" altLang="en-US" sz="1600" dirty="0" err="1">
                <a:solidFill>
                  <a:srgbClr val="FF0000"/>
                </a:solidFill>
              </a:rPr>
              <a:t>자격형</a:t>
            </a:r>
            <a:r>
              <a:rPr lang="ko-KR" altLang="en-US" sz="1600" dirty="0">
                <a:solidFill>
                  <a:srgbClr val="FF0000"/>
                </a:solidFill>
              </a:rPr>
              <a:t> </a:t>
            </a:r>
            <a:r>
              <a:rPr lang="en-US" altLang="ko-KR" sz="1600" dirty="0">
                <a:solidFill>
                  <a:srgbClr val="FF0000"/>
                </a:solidFill>
              </a:rPr>
              <a:t>: </a:t>
            </a:r>
            <a:r>
              <a:rPr lang="ko-KR" altLang="en-US" sz="1600" dirty="0">
                <a:solidFill>
                  <a:srgbClr val="FF0000"/>
                </a:solidFill>
              </a:rPr>
              <a:t>형의 선고와 자격상실</a:t>
            </a:r>
            <a:r>
              <a:rPr lang="en-US" altLang="ko-KR" sz="1600" dirty="0">
                <a:solidFill>
                  <a:srgbClr val="FF0000"/>
                </a:solidFill>
              </a:rPr>
              <a:t>, </a:t>
            </a:r>
            <a:r>
              <a:rPr lang="ko-KR" altLang="en-US" sz="1600" dirty="0">
                <a:solidFill>
                  <a:srgbClr val="FF0000"/>
                </a:solidFill>
              </a:rPr>
              <a:t>자격정지</a:t>
            </a:r>
            <a:endParaRPr lang="en-US" altLang="ko-KR" sz="1600" dirty="0">
              <a:solidFill>
                <a:srgbClr val="FF0000"/>
              </a:solidFill>
            </a:endParaRPr>
          </a:p>
          <a:p>
            <a:endParaRPr lang="en-US" altLang="ko-KR" sz="1600" dirty="0">
              <a:solidFill>
                <a:srgbClr val="FF0000"/>
              </a:solidFill>
            </a:endParaRPr>
          </a:p>
          <a:p>
            <a:pPr>
              <a:buNone/>
            </a:pPr>
            <a:r>
              <a:rPr lang="ko-KR" altLang="en-US" sz="1600" dirty="0"/>
              <a:t>   </a:t>
            </a:r>
            <a:r>
              <a:rPr lang="en-US" altLang="ko-KR" sz="1600" dirty="0"/>
              <a:t>- </a:t>
            </a:r>
            <a:r>
              <a:rPr lang="ko-KR" altLang="en-US" sz="1600" dirty="0"/>
              <a:t>현행 형법상으로는 범죄인의 </a:t>
            </a:r>
            <a:r>
              <a:rPr lang="ko-KR" altLang="en-US" sz="1600" dirty="0">
                <a:solidFill>
                  <a:srgbClr val="FF0000"/>
                </a:solidFill>
              </a:rPr>
              <a:t>일정자격을 상실하게 하거나 일정기간 정지하는 형벌</a:t>
            </a:r>
            <a:r>
              <a:rPr lang="en-US" altLang="ko-KR" sz="1600" dirty="0"/>
              <a:t>. </a:t>
            </a:r>
            <a:r>
              <a:rPr lang="ko-KR" altLang="en-US" sz="1600" dirty="0"/>
              <a:t>현행 형법</a:t>
            </a:r>
            <a:endParaRPr lang="en-US" altLang="ko-KR" sz="1600" dirty="0"/>
          </a:p>
          <a:p>
            <a:pPr>
              <a:buNone/>
            </a:pPr>
            <a:r>
              <a:rPr lang="en-US" altLang="ko-KR" sz="1600" dirty="0"/>
              <a:t>     </a:t>
            </a:r>
            <a:r>
              <a:rPr lang="ko-KR" altLang="en-US" sz="1600" dirty="0"/>
              <a:t>상 명예형은 자격상실과 자격정지의 </a:t>
            </a:r>
            <a:r>
              <a:rPr lang="en-US" altLang="ko-KR" sz="1600" dirty="0"/>
              <a:t>2</a:t>
            </a:r>
            <a:r>
              <a:rPr lang="ko-KR" altLang="en-US" sz="1600" dirty="0"/>
              <a:t>가지가 있음</a:t>
            </a:r>
            <a:r>
              <a:rPr lang="en-US" altLang="ko-KR" sz="1600" dirty="0"/>
              <a:t>. </a:t>
            </a:r>
          </a:p>
          <a:p>
            <a:endParaRPr lang="en-US" altLang="ko-KR" sz="1600" dirty="0"/>
          </a:p>
          <a:p>
            <a:pPr>
              <a:buNone/>
            </a:pPr>
            <a:r>
              <a:rPr lang="en-US" altLang="ko-KR" sz="1600" dirty="0"/>
              <a:t>   - </a:t>
            </a:r>
            <a:r>
              <a:rPr lang="ko-KR" altLang="en-US" sz="1600" dirty="0"/>
              <a:t>첫째</a:t>
            </a:r>
            <a:r>
              <a:rPr lang="en-US" altLang="ko-KR" sz="1600" dirty="0">
                <a:solidFill>
                  <a:srgbClr val="FF0000"/>
                </a:solidFill>
              </a:rPr>
              <a:t>, </a:t>
            </a:r>
            <a:r>
              <a:rPr lang="ko-KR" altLang="en-US" sz="1600" dirty="0">
                <a:solidFill>
                  <a:srgbClr val="FF0000"/>
                </a:solidFill>
              </a:rPr>
              <a:t>자격상실은 사형 </a:t>
            </a:r>
            <a:r>
              <a:rPr lang="en-US" altLang="ko-KR" sz="1600" dirty="0">
                <a:solidFill>
                  <a:srgbClr val="FF0000"/>
                </a:solidFill>
              </a:rPr>
              <a:t>·</a:t>
            </a:r>
            <a:r>
              <a:rPr lang="ko-KR" altLang="en-US" sz="1600" dirty="0">
                <a:solidFill>
                  <a:srgbClr val="FF0000"/>
                </a:solidFill>
              </a:rPr>
              <a:t>무기징역 또는 무기금고의 판결을 받은 자가</a:t>
            </a:r>
            <a:r>
              <a:rPr lang="en-US" altLang="ko-KR" sz="1600" dirty="0"/>
              <a:t>, ① </a:t>
            </a:r>
            <a:r>
              <a:rPr lang="ko-KR" altLang="en-US" sz="1600" dirty="0"/>
              <a:t>공무원이 되는 자격</a:t>
            </a:r>
            <a:r>
              <a:rPr lang="en-US" altLang="ko-KR" sz="1600" dirty="0"/>
              <a:t>, ② </a:t>
            </a:r>
            <a:r>
              <a:rPr lang="ko-KR" altLang="en-US" sz="1600" dirty="0"/>
              <a:t>공법상의 선거권과 피선거권</a:t>
            </a:r>
            <a:r>
              <a:rPr lang="en-US" altLang="ko-KR" sz="1600" dirty="0"/>
              <a:t>, ③ </a:t>
            </a:r>
            <a:r>
              <a:rPr lang="ko-KR" altLang="en-US" sz="1600" dirty="0"/>
              <a:t>법률로 요건을 정한 공법상의 업무에 관한 자격</a:t>
            </a:r>
            <a:r>
              <a:rPr lang="en-US" altLang="ko-KR" sz="1600" dirty="0"/>
              <a:t>, ④ </a:t>
            </a:r>
            <a:r>
              <a:rPr lang="ko-KR" altLang="en-US" sz="1600" dirty="0"/>
              <a:t>법인의 이사 </a:t>
            </a:r>
            <a:r>
              <a:rPr lang="en-US" altLang="ko-KR" sz="1600" dirty="0"/>
              <a:t>·</a:t>
            </a:r>
            <a:r>
              <a:rPr lang="ko-KR" altLang="en-US" sz="1600" dirty="0"/>
              <a:t>감사 또는 지배인 기타 법인의 업무에 관한 </a:t>
            </a:r>
            <a:r>
              <a:rPr lang="ko-KR" altLang="en-US" sz="1600" dirty="0" err="1"/>
              <a:t>검사역</a:t>
            </a:r>
            <a:r>
              <a:rPr lang="en-US" altLang="ko-KR" sz="1600" dirty="0"/>
              <a:t>(</a:t>
            </a:r>
            <a:r>
              <a:rPr lang="ko-KR" altLang="en-US" sz="1600" dirty="0" err="1"/>
              <a:t>檢査役</a:t>
            </a:r>
            <a:r>
              <a:rPr lang="en-US" altLang="ko-KR" sz="1600" dirty="0"/>
              <a:t>)</a:t>
            </a:r>
            <a:r>
              <a:rPr lang="ko-KR" altLang="en-US" sz="1600" dirty="0"/>
              <a:t>이나 재산관리인이 되는 자격을 상실하는 형벌임</a:t>
            </a:r>
            <a:r>
              <a:rPr lang="en-US" altLang="ko-KR" sz="1600" dirty="0"/>
              <a:t>. </a:t>
            </a:r>
            <a:r>
              <a:rPr lang="ko-KR" altLang="en-US" sz="1600" dirty="0"/>
              <a:t>자격상실은 다른 형벌처럼 선고되는 것이 아니라 일정한 형의 선고가 있으면 그 형의 효력으로서 당연히</a:t>
            </a:r>
            <a:r>
              <a:rPr lang="en-US" altLang="ko-KR" sz="1600" dirty="0"/>
              <a:t>, </a:t>
            </a:r>
            <a:r>
              <a:rPr lang="ko-KR" altLang="en-US" sz="1600" dirty="0"/>
              <a:t>그리고 영원히 일정한 자격이 상실되는 것임</a:t>
            </a:r>
            <a:r>
              <a:rPr lang="en-US" altLang="ko-KR" sz="1600" dirty="0"/>
              <a:t>. </a:t>
            </a:r>
          </a:p>
          <a:p>
            <a:pPr>
              <a:buNone/>
            </a:pPr>
            <a:endParaRPr lang="en-US" altLang="ko-KR" sz="1600" dirty="0"/>
          </a:p>
          <a:p>
            <a:pPr>
              <a:buNone/>
            </a:pPr>
            <a:r>
              <a:rPr lang="ko-KR" altLang="en-US" sz="1600" dirty="0"/>
              <a:t>   </a:t>
            </a:r>
            <a:r>
              <a:rPr lang="en-US" altLang="ko-KR" sz="1600" dirty="0"/>
              <a:t>- </a:t>
            </a:r>
            <a:r>
              <a:rPr lang="ko-KR" altLang="en-US" sz="1600" dirty="0"/>
              <a:t>둘째</a:t>
            </a:r>
            <a:r>
              <a:rPr lang="en-US" altLang="ko-KR" sz="1600" dirty="0"/>
              <a:t>, </a:t>
            </a:r>
            <a:r>
              <a:rPr lang="ko-KR" altLang="en-US" sz="1600" dirty="0">
                <a:solidFill>
                  <a:srgbClr val="FF0000"/>
                </a:solidFill>
              </a:rPr>
              <a:t>자격정지는</a:t>
            </a:r>
            <a:r>
              <a:rPr lang="ko-KR" altLang="en-US" sz="1600" dirty="0"/>
              <a:t> 당연히 또는 특별한 판결로써 위의 ①∼④의 </a:t>
            </a:r>
            <a:r>
              <a:rPr lang="ko-KR" altLang="en-US" sz="1600" dirty="0">
                <a:solidFill>
                  <a:srgbClr val="FF0000"/>
                </a:solidFill>
              </a:rPr>
              <a:t>자격의 전부 또는 일부가 일정한 기간 동안 정지되는 형벌임</a:t>
            </a:r>
            <a:r>
              <a:rPr lang="en-US" altLang="ko-KR" sz="1600" dirty="0"/>
              <a:t>. </a:t>
            </a:r>
            <a:r>
              <a:rPr lang="ko-KR" altLang="en-US" sz="1600" dirty="0"/>
              <a:t>자격정지에는 </a:t>
            </a:r>
            <a:r>
              <a:rPr lang="en-US" altLang="ko-KR" sz="1600" dirty="0"/>
              <a:t>2</a:t>
            </a:r>
            <a:r>
              <a:rPr lang="ko-KR" altLang="en-US" sz="1600" dirty="0"/>
              <a:t>가지가 있음</a:t>
            </a:r>
            <a:r>
              <a:rPr lang="en-US" altLang="ko-KR" sz="1600" dirty="0"/>
              <a:t>.</a:t>
            </a:r>
          </a:p>
          <a:p>
            <a:pPr>
              <a:buNone/>
            </a:pPr>
            <a:r>
              <a:rPr lang="en-US" altLang="ko-KR" sz="1600" dirty="0"/>
              <a:t> </a:t>
            </a:r>
          </a:p>
          <a:p>
            <a:pPr>
              <a:buNone/>
            </a:pPr>
            <a:r>
              <a:rPr lang="ko-KR" altLang="en-US" sz="1600" dirty="0"/>
              <a:t>     </a:t>
            </a:r>
            <a:r>
              <a:rPr lang="en-US" altLang="ko-KR" sz="1600" dirty="0"/>
              <a:t>1) </a:t>
            </a:r>
            <a:r>
              <a:rPr lang="ko-KR" altLang="en-US" sz="1600" dirty="0"/>
              <a:t>유기징역 또는 유기금고의 판결을 받은 자가 그 형의 집행이 종료되거나 면제될 때까지 위의 ①∼③의 자격이 당연히 정지되는 것</a:t>
            </a:r>
            <a:r>
              <a:rPr lang="en-US" altLang="ko-KR" sz="1600" dirty="0"/>
              <a:t>.</a:t>
            </a:r>
          </a:p>
          <a:p>
            <a:pPr>
              <a:buNone/>
            </a:pPr>
            <a:r>
              <a:rPr lang="en-US" altLang="ko-KR" sz="1600" dirty="0"/>
              <a:t>     2) </a:t>
            </a:r>
            <a:r>
              <a:rPr lang="ko-KR" altLang="en-US" sz="1600" dirty="0"/>
              <a:t>특별한 판결에 의하여 자격정지를 선고함으로써 위의 ①∼④</a:t>
            </a:r>
            <a:r>
              <a:rPr lang="ko-KR" altLang="en-US" sz="1600" dirty="0" err="1"/>
              <a:t>까지의</a:t>
            </a:r>
            <a:r>
              <a:rPr lang="ko-KR" altLang="en-US" sz="1600" dirty="0"/>
              <a:t> 자격의 전부 또는 일부가 </a:t>
            </a:r>
            <a:r>
              <a:rPr lang="en-US" altLang="ko-KR" sz="1600" dirty="0"/>
              <a:t>1</a:t>
            </a:r>
            <a:r>
              <a:rPr lang="ko-KR" altLang="en-US" sz="1600" dirty="0"/>
              <a:t>년 이상 </a:t>
            </a:r>
            <a:r>
              <a:rPr lang="en-US" altLang="ko-KR" sz="1600" dirty="0"/>
              <a:t>15</a:t>
            </a:r>
            <a:r>
              <a:rPr lang="ko-KR" altLang="en-US" sz="1600" dirty="0"/>
              <a:t>년 이하의 기간 동안 정지되는 것</a:t>
            </a:r>
            <a:r>
              <a:rPr lang="en-US" altLang="ko-KR" sz="1600" dirty="0"/>
              <a:t>.  </a:t>
            </a:r>
            <a:r>
              <a:rPr lang="ko-KR" altLang="en-US" sz="1600" dirty="0"/>
              <a:t>이 경우 자격정지의 선고는 다른 형과의 선택형으로서 선택되어 단독으로 또는 다른 형과 함께 </a:t>
            </a:r>
            <a:r>
              <a:rPr lang="ko-KR" altLang="en-US" sz="1600" dirty="0" err="1"/>
              <a:t>병과형으로</a:t>
            </a:r>
            <a:r>
              <a:rPr lang="ko-KR" altLang="en-US" sz="1600" dirty="0"/>
              <a:t> 과할 수가 있는 것인데</a:t>
            </a:r>
            <a:r>
              <a:rPr lang="en-US" altLang="ko-KR" sz="1600" dirty="0"/>
              <a:t>, </a:t>
            </a:r>
            <a:r>
              <a:rPr lang="ko-KR" altLang="en-US" sz="1600" dirty="0"/>
              <a:t>유기징역 또는 유기금고에 자격정지를 병과한 때에는 그 징역 또는 금고의 집행을 종료하거나 면제된 날로부터 정지기간을 계산함</a:t>
            </a:r>
            <a:r>
              <a:rPr lang="en-US" altLang="ko-KR" sz="1600" dirty="0"/>
              <a:t>. </a:t>
            </a:r>
            <a:endParaRPr lang="ko-KR" altLang="en-US" sz="1600" dirty="0"/>
          </a:p>
          <a:p>
            <a:pPr>
              <a:buNone/>
            </a:pPr>
            <a:endParaRPr lang="ko-KR" altLang="en-US" sz="1600" dirty="0"/>
          </a:p>
        </p:txBody>
      </p:sp>
      <p:sp>
        <p:nvSpPr>
          <p:cNvPr id="3" name="제목 2"/>
          <p:cNvSpPr>
            <a:spLocks noGrp="1"/>
          </p:cNvSpPr>
          <p:nvPr>
            <p:ph type="title"/>
          </p:nvPr>
        </p:nvSpPr>
        <p:spPr/>
        <p:txBody>
          <a:bodyPr>
            <a:normAutofit fontScale="90000"/>
          </a:bodyPr>
          <a:lstStyle/>
          <a:p>
            <a:r>
              <a:rPr lang="en-US" altLang="ko-KR" dirty="0"/>
              <a:t>6. </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8229600" cy="4925144"/>
          </a:xfrm>
        </p:spPr>
        <p:txBody>
          <a:bodyPr>
            <a:normAutofit/>
          </a:bodyPr>
          <a:lstStyle/>
          <a:p>
            <a:r>
              <a:rPr lang="ko-KR" altLang="en-US" sz="1600" dirty="0">
                <a:solidFill>
                  <a:srgbClr val="FF0000"/>
                </a:solidFill>
              </a:rPr>
              <a:t>제</a:t>
            </a:r>
            <a:r>
              <a:rPr lang="en-US" altLang="ko-KR" sz="1600" dirty="0">
                <a:solidFill>
                  <a:srgbClr val="FF0000"/>
                </a:solidFill>
              </a:rPr>
              <a:t>45</a:t>
            </a:r>
            <a:r>
              <a:rPr lang="ko-KR" altLang="en-US" sz="1600" dirty="0">
                <a:solidFill>
                  <a:srgbClr val="FF0000"/>
                </a:solidFill>
              </a:rPr>
              <a:t>조 </a:t>
            </a:r>
            <a:r>
              <a:rPr lang="en-US" altLang="ko-KR" sz="1600" dirty="0">
                <a:solidFill>
                  <a:srgbClr val="FF0000"/>
                </a:solidFill>
              </a:rPr>
              <a:t>~ </a:t>
            </a:r>
            <a:r>
              <a:rPr lang="ko-KR" altLang="en-US" sz="1600" dirty="0">
                <a:solidFill>
                  <a:srgbClr val="FF0000"/>
                </a:solidFill>
              </a:rPr>
              <a:t>제</a:t>
            </a:r>
            <a:r>
              <a:rPr lang="en-US" altLang="ko-KR" sz="1600" dirty="0">
                <a:solidFill>
                  <a:srgbClr val="FF0000"/>
                </a:solidFill>
              </a:rPr>
              <a:t>48</a:t>
            </a:r>
            <a:r>
              <a:rPr lang="ko-KR" altLang="en-US" sz="1600" dirty="0">
                <a:solidFill>
                  <a:srgbClr val="FF0000"/>
                </a:solidFill>
              </a:rPr>
              <a:t>조 </a:t>
            </a:r>
            <a:r>
              <a:rPr lang="en-US" altLang="ko-KR" sz="1600" dirty="0">
                <a:solidFill>
                  <a:srgbClr val="FF0000"/>
                </a:solidFill>
              </a:rPr>
              <a:t>– </a:t>
            </a:r>
            <a:r>
              <a:rPr lang="ko-KR" altLang="en-US" sz="1600" dirty="0">
                <a:solidFill>
                  <a:srgbClr val="FF0000"/>
                </a:solidFill>
              </a:rPr>
              <a:t>재산형 </a:t>
            </a:r>
            <a:r>
              <a:rPr lang="en-US" altLang="ko-KR" sz="1600" dirty="0">
                <a:solidFill>
                  <a:srgbClr val="FF0000"/>
                </a:solidFill>
              </a:rPr>
              <a:t>: </a:t>
            </a:r>
            <a:r>
              <a:rPr lang="ko-KR" altLang="en-US" sz="1600" dirty="0">
                <a:solidFill>
                  <a:srgbClr val="FF0000"/>
                </a:solidFill>
              </a:rPr>
              <a:t>벌금</a:t>
            </a:r>
            <a:r>
              <a:rPr lang="en-US" altLang="ko-KR" sz="1600" dirty="0">
                <a:solidFill>
                  <a:srgbClr val="FF0000"/>
                </a:solidFill>
              </a:rPr>
              <a:t>, </a:t>
            </a:r>
            <a:r>
              <a:rPr lang="ko-KR" altLang="en-US" sz="1600" dirty="0">
                <a:solidFill>
                  <a:srgbClr val="FF0000"/>
                </a:solidFill>
              </a:rPr>
              <a:t>과료</a:t>
            </a:r>
            <a:r>
              <a:rPr lang="en-US" altLang="ko-KR" sz="1600" dirty="0">
                <a:solidFill>
                  <a:srgbClr val="FF0000"/>
                </a:solidFill>
              </a:rPr>
              <a:t>, </a:t>
            </a:r>
            <a:r>
              <a:rPr lang="ko-KR" altLang="en-US" sz="1600" dirty="0">
                <a:solidFill>
                  <a:srgbClr val="FF0000"/>
                </a:solidFill>
              </a:rPr>
              <a:t>몰수</a:t>
            </a:r>
            <a:endParaRPr lang="en-US" altLang="ko-KR" sz="1600" dirty="0">
              <a:solidFill>
                <a:srgbClr val="FF0000"/>
              </a:solidFill>
            </a:endParaRPr>
          </a:p>
          <a:p>
            <a:endParaRPr lang="en-US" altLang="ko-KR" sz="1600" dirty="0">
              <a:solidFill>
                <a:srgbClr val="FF0000"/>
              </a:solidFill>
            </a:endParaRPr>
          </a:p>
          <a:p>
            <a:pPr>
              <a:buNone/>
            </a:pPr>
            <a:r>
              <a:rPr lang="en-US" altLang="ko-KR" sz="1600" dirty="0">
                <a:solidFill>
                  <a:schemeClr val="tx1"/>
                </a:solidFill>
              </a:rPr>
              <a:t> - </a:t>
            </a:r>
            <a:r>
              <a:rPr lang="ko-KR" altLang="en-US" sz="1600" dirty="0"/>
              <a:t>범죄인에게서 일정한 재산을 박탈하는 것을 내용으로 하는 형벌로써 현행 형법은 재산형으로 </a:t>
            </a:r>
            <a:r>
              <a:rPr lang="ko-KR" altLang="en-US" sz="1600" dirty="0">
                <a:solidFill>
                  <a:srgbClr val="FF0000"/>
                </a:solidFill>
              </a:rPr>
              <a:t>벌금</a:t>
            </a:r>
            <a:r>
              <a:rPr lang="en-US" altLang="ko-KR" sz="1600" dirty="0">
                <a:solidFill>
                  <a:srgbClr val="FF0000"/>
                </a:solidFill>
              </a:rPr>
              <a:t>·</a:t>
            </a:r>
            <a:r>
              <a:rPr lang="ko-KR" altLang="en-US" sz="1600" dirty="0">
                <a:solidFill>
                  <a:srgbClr val="FF0000"/>
                </a:solidFill>
              </a:rPr>
              <a:t>과료 및 몰수의 </a:t>
            </a:r>
            <a:r>
              <a:rPr lang="en-US" altLang="ko-KR" sz="1600" dirty="0">
                <a:solidFill>
                  <a:srgbClr val="FF0000"/>
                </a:solidFill>
              </a:rPr>
              <a:t>3</a:t>
            </a:r>
            <a:r>
              <a:rPr lang="ko-KR" altLang="en-US" sz="1600" dirty="0">
                <a:solidFill>
                  <a:srgbClr val="FF0000"/>
                </a:solidFill>
              </a:rPr>
              <a:t>종을 인정</a:t>
            </a:r>
            <a:r>
              <a:rPr lang="ko-KR" altLang="en-US" sz="1600" dirty="0"/>
              <a:t>하고 있음</a:t>
            </a:r>
            <a:r>
              <a:rPr lang="en-US" altLang="ko-KR" sz="1600" dirty="0"/>
              <a:t>. </a:t>
            </a:r>
          </a:p>
          <a:p>
            <a:pPr>
              <a:buNone/>
            </a:pPr>
            <a:endParaRPr lang="en-US" altLang="ko-KR" sz="1600" dirty="0">
              <a:solidFill>
                <a:schemeClr val="tx1"/>
              </a:solidFill>
            </a:endParaRPr>
          </a:p>
          <a:p>
            <a:pPr>
              <a:buNone/>
            </a:pPr>
            <a:r>
              <a:rPr lang="en-US" altLang="ko-KR" sz="1600" dirty="0">
                <a:solidFill>
                  <a:schemeClr val="tx1"/>
                </a:solidFill>
              </a:rPr>
              <a:t> - </a:t>
            </a:r>
            <a:r>
              <a:rPr lang="ko-KR" altLang="en-US" sz="1600" dirty="0">
                <a:solidFill>
                  <a:srgbClr val="FF0000"/>
                </a:solidFill>
              </a:rPr>
              <a:t>벌금</a:t>
            </a:r>
            <a:r>
              <a:rPr lang="ko-KR" altLang="en-US" sz="1600" dirty="0">
                <a:solidFill>
                  <a:schemeClr val="tx1"/>
                </a:solidFill>
              </a:rPr>
              <a:t> </a:t>
            </a:r>
            <a:r>
              <a:rPr lang="en-US" altLang="ko-KR" sz="1600" dirty="0">
                <a:solidFill>
                  <a:schemeClr val="tx1"/>
                </a:solidFill>
              </a:rPr>
              <a:t>: </a:t>
            </a:r>
            <a:r>
              <a:rPr lang="ko-KR" altLang="en-US" sz="1600" dirty="0"/>
              <a:t>과료</a:t>
            </a:r>
            <a:r>
              <a:rPr lang="en-US" altLang="ko-KR" sz="1600" dirty="0"/>
              <a:t>(</a:t>
            </a:r>
            <a:r>
              <a:rPr lang="ko-KR" altLang="en-US" sz="1600" dirty="0"/>
              <a:t>科料</a:t>
            </a:r>
            <a:r>
              <a:rPr lang="en-US" altLang="ko-KR" sz="1600" dirty="0"/>
              <a:t>) ·</a:t>
            </a:r>
            <a:r>
              <a:rPr lang="ko-KR" altLang="en-US" sz="1600" dirty="0"/>
              <a:t>몰수</a:t>
            </a:r>
            <a:r>
              <a:rPr lang="en-US" altLang="ko-KR" sz="1600" dirty="0"/>
              <a:t>(</a:t>
            </a:r>
            <a:r>
              <a:rPr lang="ko-KR" altLang="en-US" sz="1600" dirty="0"/>
              <a:t>沒收</a:t>
            </a:r>
            <a:r>
              <a:rPr lang="en-US" altLang="ko-KR" sz="1600" dirty="0"/>
              <a:t>)</a:t>
            </a:r>
            <a:r>
              <a:rPr lang="ko-KR" altLang="en-US" sz="1600" dirty="0"/>
              <a:t>와 더불어 재산형의 일종으로 </a:t>
            </a:r>
            <a:r>
              <a:rPr lang="ko-KR" altLang="en-US" sz="1600" dirty="0">
                <a:solidFill>
                  <a:srgbClr val="FF0000"/>
                </a:solidFill>
              </a:rPr>
              <a:t>그 금액이 많다는 점에서 과료와 다르고</a:t>
            </a:r>
            <a:r>
              <a:rPr lang="en-US" altLang="ko-KR" sz="1600" dirty="0"/>
              <a:t>, </a:t>
            </a:r>
            <a:r>
              <a:rPr lang="ko-KR" altLang="en-US" sz="1600" dirty="0"/>
              <a:t>재산권을 일방적으로 국가에 이전시키는 물권적 효과를 수반한 </a:t>
            </a:r>
            <a:r>
              <a:rPr lang="ko-KR" altLang="en-US" sz="1600" dirty="0" err="1"/>
              <a:t>부과형의</a:t>
            </a:r>
            <a:r>
              <a:rPr lang="ko-KR" altLang="en-US" sz="1600" dirty="0"/>
              <a:t> 성질을 가진 몰수와 구별됨</a:t>
            </a:r>
            <a:r>
              <a:rPr lang="en-US" altLang="ko-KR" sz="1600" dirty="0"/>
              <a:t>. </a:t>
            </a:r>
            <a:r>
              <a:rPr lang="ko-KR" altLang="en-US" sz="1600" u="sng" dirty="0">
                <a:solidFill>
                  <a:srgbClr val="FF0000"/>
                </a:solidFill>
              </a:rPr>
              <a:t>형법상 벌금은 </a:t>
            </a:r>
            <a:r>
              <a:rPr lang="en-US" altLang="ko-KR" sz="1600" u="sng" dirty="0">
                <a:solidFill>
                  <a:srgbClr val="FF0000"/>
                </a:solidFill>
              </a:rPr>
              <a:t>5</a:t>
            </a:r>
            <a:r>
              <a:rPr lang="ko-KR" altLang="en-US" sz="1600" u="sng" dirty="0">
                <a:solidFill>
                  <a:srgbClr val="FF0000"/>
                </a:solidFill>
              </a:rPr>
              <a:t>만원 이상</a:t>
            </a:r>
            <a:r>
              <a:rPr lang="ko-KR" altLang="en-US" sz="1600" dirty="0"/>
              <a:t>으로 하며</a:t>
            </a:r>
            <a:r>
              <a:rPr lang="en-US" altLang="ko-KR" sz="1600" dirty="0"/>
              <a:t>, </a:t>
            </a:r>
            <a:r>
              <a:rPr lang="ko-KR" altLang="en-US" sz="1600" dirty="0"/>
              <a:t>벌금은 판결 확정일로부터 </a:t>
            </a:r>
            <a:r>
              <a:rPr lang="en-US" altLang="ko-KR" sz="1600" dirty="0">
                <a:solidFill>
                  <a:srgbClr val="FF0000"/>
                </a:solidFill>
              </a:rPr>
              <a:t>30</a:t>
            </a:r>
            <a:r>
              <a:rPr lang="ko-KR" altLang="en-US" sz="1600" dirty="0">
                <a:solidFill>
                  <a:srgbClr val="FF0000"/>
                </a:solidFill>
              </a:rPr>
              <a:t>일 이내에 납입</a:t>
            </a:r>
            <a:r>
              <a:rPr lang="ko-KR" altLang="en-US" sz="1600" dirty="0"/>
              <a:t>하여야 하고</a:t>
            </a:r>
            <a:r>
              <a:rPr lang="en-US" altLang="ko-KR" sz="1600" dirty="0"/>
              <a:t>, </a:t>
            </a:r>
            <a:r>
              <a:rPr lang="ko-KR" altLang="en-US" sz="1600" dirty="0"/>
              <a:t>벌금을 선고할 때에는 동시에 그 금액을 완납할 때까지 노역장에 유치할 것을 명할 수 있다</a:t>
            </a:r>
            <a:r>
              <a:rPr lang="en-US" altLang="ko-KR" sz="1600" dirty="0"/>
              <a:t>. </a:t>
            </a:r>
            <a:r>
              <a:rPr lang="ko-KR" altLang="en-US" sz="1600" dirty="0"/>
              <a:t>따라서 </a:t>
            </a:r>
            <a:r>
              <a:rPr lang="ko-KR" altLang="en-US" sz="1600" dirty="0">
                <a:solidFill>
                  <a:srgbClr val="FF0000"/>
                </a:solidFill>
              </a:rPr>
              <a:t>벌금을 납입하지 않은 사람에게는 </a:t>
            </a:r>
            <a:r>
              <a:rPr lang="en-US" altLang="ko-KR" sz="1600" dirty="0">
                <a:solidFill>
                  <a:srgbClr val="FF0000"/>
                </a:solidFill>
              </a:rPr>
              <a:t>3</a:t>
            </a:r>
            <a:r>
              <a:rPr lang="ko-KR" altLang="en-US" sz="1600" dirty="0">
                <a:solidFill>
                  <a:srgbClr val="FF0000"/>
                </a:solidFill>
              </a:rPr>
              <a:t>년 이하의 기간</a:t>
            </a:r>
            <a:r>
              <a:rPr lang="en-US" altLang="ko-KR" sz="1600" dirty="0">
                <a:solidFill>
                  <a:srgbClr val="FF0000"/>
                </a:solidFill>
              </a:rPr>
              <a:t>, </a:t>
            </a:r>
            <a:r>
              <a:rPr lang="ko-KR" altLang="en-US" sz="1600" dirty="0">
                <a:solidFill>
                  <a:srgbClr val="FF0000"/>
                </a:solidFill>
              </a:rPr>
              <a:t>노역장에 유치하여 작업에 복무</a:t>
            </a:r>
            <a:r>
              <a:rPr lang="ko-KR" altLang="en-US" sz="1600" dirty="0"/>
              <a:t>하게 한다</a:t>
            </a:r>
            <a:r>
              <a:rPr lang="en-US" altLang="ko-KR" sz="1600" dirty="0"/>
              <a:t>.</a:t>
            </a:r>
          </a:p>
          <a:p>
            <a:pPr>
              <a:buNone/>
            </a:pPr>
            <a:endParaRPr lang="en-US" altLang="ko-KR" sz="1600" dirty="0">
              <a:solidFill>
                <a:schemeClr val="tx1"/>
              </a:solidFill>
            </a:endParaRPr>
          </a:p>
          <a:p>
            <a:pPr>
              <a:buNone/>
            </a:pPr>
            <a:r>
              <a:rPr lang="en-US" altLang="ko-KR" sz="1600" dirty="0">
                <a:solidFill>
                  <a:schemeClr val="tx1"/>
                </a:solidFill>
              </a:rPr>
              <a:t> - </a:t>
            </a:r>
            <a:r>
              <a:rPr lang="ko-KR" altLang="en-US" sz="1600" dirty="0">
                <a:solidFill>
                  <a:srgbClr val="FF0000"/>
                </a:solidFill>
              </a:rPr>
              <a:t>과료</a:t>
            </a:r>
            <a:r>
              <a:rPr lang="ko-KR" altLang="en-US" sz="1600" dirty="0">
                <a:solidFill>
                  <a:schemeClr val="tx1"/>
                </a:solidFill>
              </a:rPr>
              <a:t> </a:t>
            </a:r>
            <a:r>
              <a:rPr lang="en-US" altLang="ko-KR" sz="1600" dirty="0">
                <a:solidFill>
                  <a:schemeClr val="tx1"/>
                </a:solidFill>
              </a:rPr>
              <a:t>: </a:t>
            </a:r>
            <a:r>
              <a:rPr lang="ko-KR" altLang="en-US" sz="1600" dirty="0"/>
              <a:t>벌금보다는 그 </a:t>
            </a:r>
            <a:r>
              <a:rPr lang="ko-KR" altLang="en-US" sz="1600" dirty="0">
                <a:solidFill>
                  <a:srgbClr val="FF0000"/>
                </a:solidFill>
              </a:rPr>
              <a:t>금액이 적고 비교적 경미한 범죄에 대해서 과해진다는 점</a:t>
            </a:r>
            <a:r>
              <a:rPr lang="ko-KR" altLang="en-US" sz="1600" dirty="0"/>
              <a:t>에서 벌금과 다름</a:t>
            </a:r>
            <a:r>
              <a:rPr lang="en-US" altLang="ko-KR" sz="1600" dirty="0"/>
              <a:t>. </a:t>
            </a:r>
            <a:r>
              <a:rPr lang="ko-KR" altLang="en-US" sz="1600" u="sng" dirty="0">
                <a:solidFill>
                  <a:srgbClr val="FF0000"/>
                </a:solidFill>
              </a:rPr>
              <a:t>그러나 형벌이 아닌 과태료</a:t>
            </a:r>
            <a:r>
              <a:rPr lang="en-US" altLang="ko-KR" sz="1600" u="sng" dirty="0">
                <a:solidFill>
                  <a:srgbClr val="FF0000"/>
                </a:solidFill>
              </a:rPr>
              <a:t>(</a:t>
            </a:r>
            <a:r>
              <a:rPr lang="ko-KR" altLang="en-US" sz="1600" u="sng" dirty="0">
                <a:solidFill>
                  <a:srgbClr val="FF0000"/>
                </a:solidFill>
              </a:rPr>
              <a:t>過怠料</a:t>
            </a:r>
            <a:r>
              <a:rPr lang="en-US" altLang="ko-KR" sz="1600" u="sng" dirty="0">
                <a:solidFill>
                  <a:srgbClr val="FF0000"/>
                </a:solidFill>
              </a:rPr>
              <a:t>)</a:t>
            </a:r>
            <a:r>
              <a:rPr lang="ko-KR" altLang="en-US" sz="1600" u="sng" dirty="0">
                <a:solidFill>
                  <a:srgbClr val="FF0000"/>
                </a:solidFill>
              </a:rPr>
              <a:t>와는 엄연히 구분됨</a:t>
            </a:r>
            <a:r>
              <a:rPr lang="en-US" altLang="ko-KR" sz="1600" dirty="0"/>
              <a:t>. </a:t>
            </a:r>
            <a:r>
              <a:rPr lang="ko-KR" altLang="en-US" sz="1600" dirty="0"/>
              <a:t>과료의 재판은 검사의 명령에 의하여 </a:t>
            </a:r>
            <a:r>
              <a:rPr lang="ko-KR" altLang="en-US" sz="1600" dirty="0">
                <a:solidFill>
                  <a:srgbClr val="FF0000"/>
                </a:solidFill>
              </a:rPr>
              <a:t>민사소송법의 집행에 관한 규정을 준용</a:t>
            </a:r>
            <a:r>
              <a:rPr lang="ko-KR" altLang="en-US" sz="1600" dirty="0"/>
              <a:t>하여 집행함</a:t>
            </a:r>
            <a:r>
              <a:rPr lang="en-US" altLang="ko-KR" sz="1600" dirty="0"/>
              <a:t>. </a:t>
            </a:r>
            <a:r>
              <a:rPr lang="ko-KR" altLang="en-US" sz="1600" u="sng" dirty="0">
                <a:solidFill>
                  <a:srgbClr val="FF0000"/>
                </a:solidFill>
              </a:rPr>
              <a:t>과료는 </a:t>
            </a:r>
            <a:r>
              <a:rPr lang="en-US" altLang="ko-KR" sz="1600" u="sng" dirty="0">
                <a:solidFill>
                  <a:srgbClr val="FF0000"/>
                </a:solidFill>
              </a:rPr>
              <a:t>2</a:t>
            </a:r>
            <a:r>
              <a:rPr lang="ko-KR" altLang="en-US" sz="1600" u="sng" dirty="0">
                <a:solidFill>
                  <a:srgbClr val="FF0000"/>
                </a:solidFill>
              </a:rPr>
              <a:t>천원 이상 </a:t>
            </a:r>
            <a:r>
              <a:rPr lang="en-US" altLang="ko-KR" sz="1600" u="sng" dirty="0">
                <a:solidFill>
                  <a:srgbClr val="FF0000"/>
                </a:solidFill>
              </a:rPr>
              <a:t>5</a:t>
            </a:r>
            <a:r>
              <a:rPr lang="ko-KR" altLang="en-US" sz="1600" u="sng" dirty="0">
                <a:solidFill>
                  <a:srgbClr val="FF0000"/>
                </a:solidFill>
              </a:rPr>
              <a:t>만원 미만</a:t>
            </a:r>
            <a:r>
              <a:rPr lang="ko-KR" altLang="en-US" sz="1600" dirty="0"/>
              <a:t>이고</a:t>
            </a:r>
            <a:r>
              <a:rPr lang="en-US" altLang="ko-KR" sz="1600" dirty="0"/>
              <a:t>, </a:t>
            </a:r>
            <a:r>
              <a:rPr lang="ko-KR" altLang="en-US" sz="1600" dirty="0"/>
              <a:t>판결확정일로부터 </a:t>
            </a:r>
            <a:r>
              <a:rPr lang="en-US" altLang="ko-KR" sz="1600" dirty="0">
                <a:solidFill>
                  <a:srgbClr val="FF0000"/>
                </a:solidFill>
              </a:rPr>
              <a:t>30</a:t>
            </a:r>
            <a:r>
              <a:rPr lang="ko-KR" altLang="en-US" sz="1600" dirty="0">
                <a:solidFill>
                  <a:srgbClr val="FF0000"/>
                </a:solidFill>
              </a:rPr>
              <a:t>일 이내에 납입</a:t>
            </a:r>
            <a:r>
              <a:rPr lang="ko-KR" altLang="en-US" sz="1600" dirty="0"/>
              <a:t>하여야 한다</a:t>
            </a:r>
            <a:r>
              <a:rPr lang="en-US" altLang="ko-KR" sz="1600" dirty="0"/>
              <a:t>. </a:t>
            </a:r>
            <a:r>
              <a:rPr lang="ko-KR" altLang="en-US" sz="1600" dirty="0"/>
              <a:t>과료를 납입하지 아니한 자는 </a:t>
            </a:r>
            <a:r>
              <a:rPr lang="en-US" altLang="ko-KR" sz="1600" dirty="0"/>
              <a:t>30</a:t>
            </a:r>
            <a:r>
              <a:rPr lang="ko-KR" altLang="en-US" sz="1600" dirty="0"/>
              <a:t>일 미만의 기간 노역장에 유치하여 작업에 복무하게 한다</a:t>
            </a:r>
            <a:r>
              <a:rPr lang="en-US" altLang="ko-KR" sz="1600" dirty="0"/>
              <a:t>.</a:t>
            </a:r>
            <a:endParaRPr lang="ko-KR" altLang="en-US" sz="1600" dirty="0"/>
          </a:p>
          <a:p>
            <a:pPr>
              <a:buNone/>
            </a:pPr>
            <a:endParaRPr lang="en-US" altLang="ko-KR" sz="1600" dirty="0">
              <a:solidFill>
                <a:schemeClr val="tx1"/>
              </a:solidFill>
            </a:endParaRPr>
          </a:p>
        </p:txBody>
      </p:sp>
      <p:sp>
        <p:nvSpPr>
          <p:cNvPr id="3" name="제목 2"/>
          <p:cNvSpPr>
            <a:spLocks noGrp="1"/>
          </p:cNvSpPr>
          <p:nvPr>
            <p:ph type="title"/>
          </p:nvPr>
        </p:nvSpPr>
        <p:spPr/>
        <p:txBody>
          <a:bodyPr>
            <a:normAutofit fontScale="90000"/>
          </a:bodyPr>
          <a:lstStyle/>
          <a:p>
            <a:r>
              <a:rPr lang="en-US" altLang="ko-KR" dirty="0"/>
              <a:t>6.</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idx="1"/>
          </p:nvPr>
        </p:nvSpPr>
        <p:spPr>
          <a:xfrm>
            <a:off x="457200" y="1600200"/>
            <a:ext cx="8229600" cy="4925144"/>
          </a:xfrm>
        </p:spPr>
        <p:txBody>
          <a:bodyPr>
            <a:normAutofit/>
          </a:bodyPr>
          <a:lstStyle/>
          <a:p>
            <a:r>
              <a:rPr lang="ko-KR" altLang="en-US" sz="1600" dirty="0">
                <a:solidFill>
                  <a:srgbClr val="FF0000"/>
                </a:solidFill>
              </a:rPr>
              <a:t>제</a:t>
            </a:r>
            <a:r>
              <a:rPr lang="en-US" altLang="ko-KR" sz="1600" dirty="0">
                <a:solidFill>
                  <a:srgbClr val="FF0000"/>
                </a:solidFill>
              </a:rPr>
              <a:t>45</a:t>
            </a:r>
            <a:r>
              <a:rPr lang="ko-KR" altLang="en-US" sz="1600" dirty="0">
                <a:solidFill>
                  <a:srgbClr val="FF0000"/>
                </a:solidFill>
              </a:rPr>
              <a:t>조 </a:t>
            </a:r>
            <a:r>
              <a:rPr lang="en-US" altLang="ko-KR" sz="1600" dirty="0">
                <a:solidFill>
                  <a:srgbClr val="FF0000"/>
                </a:solidFill>
              </a:rPr>
              <a:t>~ </a:t>
            </a:r>
            <a:r>
              <a:rPr lang="ko-KR" altLang="en-US" sz="1600" dirty="0">
                <a:solidFill>
                  <a:srgbClr val="FF0000"/>
                </a:solidFill>
              </a:rPr>
              <a:t>제</a:t>
            </a:r>
            <a:r>
              <a:rPr lang="en-US" altLang="ko-KR" sz="1600" dirty="0">
                <a:solidFill>
                  <a:srgbClr val="FF0000"/>
                </a:solidFill>
              </a:rPr>
              <a:t>48</a:t>
            </a:r>
            <a:r>
              <a:rPr lang="ko-KR" altLang="en-US" sz="1600" dirty="0">
                <a:solidFill>
                  <a:srgbClr val="FF0000"/>
                </a:solidFill>
              </a:rPr>
              <a:t>조 </a:t>
            </a:r>
            <a:r>
              <a:rPr lang="en-US" altLang="ko-KR" sz="1600" dirty="0">
                <a:solidFill>
                  <a:srgbClr val="FF0000"/>
                </a:solidFill>
              </a:rPr>
              <a:t>– </a:t>
            </a:r>
            <a:r>
              <a:rPr lang="ko-KR" altLang="en-US" sz="1600" dirty="0">
                <a:solidFill>
                  <a:srgbClr val="FF0000"/>
                </a:solidFill>
              </a:rPr>
              <a:t>재산형 </a:t>
            </a:r>
            <a:r>
              <a:rPr lang="en-US" altLang="ko-KR" sz="1600" dirty="0">
                <a:solidFill>
                  <a:srgbClr val="FF0000"/>
                </a:solidFill>
              </a:rPr>
              <a:t>: </a:t>
            </a:r>
            <a:r>
              <a:rPr lang="ko-KR" altLang="en-US" sz="1600" dirty="0">
                <a:solidFill>
                  <a:srgbClr val="FF0000"/>
                </a:solidFill>
              </a:rPr>
              <a:t>벌금</a:t>
            </a:r>
            <a:r>
              <a:rPr lang="en-US" altLang="ko-KR" sz="1600" dirty="0">
                <a:solidFill>
                  <a:srgbClr val="FF0000"/>
                </a:solidFill>
              </a:rPr>
              <a:t>, </a:t>
            </a:r>
            <a:r>
              <a:rPr lang="ko-KR" altLang="en-US" sz="1600" dirty="0">
                <a:solidFill>
                  <a:srgbClr val="FF0000"/>
                </a:solidFill>
              </a:rPr>
              <a:t>과료</a:t>
            </a:r>
            <a:r>
              <a:rPr lang="en-US" altLang="ko-KR" sz="1600" dirty="0">
                <a:solidFill>
                  <a:srgbClr val="FF0000"/>
                </a:solidFill>
              </a:rPr>
              <a:t>, </a:t>
            </a:r>
            <a:r>
              <a:rPr lang="ko-KR" altLang="en-US" sz="1600" dirty="0">
                <a:solidFill>
                  <a:srgbClr val="FF0000"/>
                </a:solidFill>
              </a:rPr>
              <a:t>몰수</a:t>
            </a:r>
            <a:endParaRPr lang="en-US" altLang="ko-KR" sz="1600" dirty="0">
              <a:solidFill>
                <a:srgbClr val="FF0000"/>
              </a:solidFill>
            </a:endParaRPr>
          </a:p>
          <a:p>
            <a:pPr>
              <a:buNone/>
            </a:pPr>
            <a:endParaRPr lang="en-US" altLang="ko-KR" sz="1600" dirty="0">
              <a:solidFill>
                <a:schemeClr val="tx1"/>
              </a:solidFill>
            </a:endParaRPr>
          </a:p>
          <a:p>
            <a:pPr>
              <a:buNone/>
            </a:pPr>
            <a:r>
              <a:rPr lang="en-US" altLang="ko-KR" sz="1600" dirty="0">
                <a:solidFill>
                  <a:schemeClr val="tx1"/>
                </a:solidFill>
              </a:rPr>
              <a:t> - </a:t>
            </a:r>
            <a:r>
              <a:rPr lang="ko-KR" altLang="en-US" sz="1600" dirty="0">
                <a:solidFill>
                  <a:srgbClr val="FF0000"/>
                </a:solidFill>
              </a:rPr>
              <a:t>몰수</a:t>
            </a:r>
            <a:r>
              <a:rPr lang="ko-KR" altLang="en-US" sz="1600" dirty="0">
                <a:solidFill>
                  <a:schemeClr val="tx1"/>
                </a:solidFill>
              </a:rPr>
              <a:t> </a:t>
            </a:r>
            <a:r>
              <a:rPr lang="en-US" altLang="ko-KR" sz="1600" dirty="0">
                <a:solidFill>
                  <a:schemeClr val="tx1"/>
                </a:solidFill>
              </a:rPr>
              <a:t>: </a:t>
            </a:r>
            <a:r>
              <a:rPr lang="ko-KR" altLang="en-US" sz="1600" dirty="0">
                <a:solidFill>
                  <a:srgbClr val="FF0000"/>
                </a:solidFill>
              </a:rPr>
              <a:t>범죄의 반복</a:t>
            </a:r>
            <a:r>
              <a:rPr lang="en-US" altLang="ko-KR" sz="1600" dirty="0">
                <a:solidFill>
                  <a:srgbClr val="FF0000"/>
                </a:solidFill>
              </a:rPr>
              <a:t>, </a:t>
            </a:r>
            <a:r>
              <a:rPr lang="ko-KR" altLang="en-US" sz="1600" dirty="0">
                <a:solidFill>
                  <a:srgbClr val="FF0000"/>
                </a:solidFill>
              </a:rPr>
              <a:t>범죄로 인한 이득을 방지하기 위해 범행과 관련된 재산을 박탈하여 국고에 귀속</a:t>
            </a:r>
            <a:r>
              <a:rPr lang="ko-KR" altLang="en-US" sz="1600" dirty="0"/>
              <a:t>시키는 재산형으로 원칙적으로 다른 형에 덧붙여 과하는 </a:t>
            </a:r>
            <a:r>
              <a:rPr lang="ko-KR" altLang="en-US" sz="1600" dirty="0" err="1"/>
              <a:t>부가형이며</a:t>
            </a:r>
            <a:r>
              <a:rPr lang="en-US" altLang="ko-KR" sz="1600" dirty="0"/>
              <a:t>, </a:t>
            </a:r>
            <a:r>
              <a:rPr lang="ko-KR" altLang="en-US" sz="1600" dirty="0"/>
              <a:t>다만 행위자에게 유죄판결을 하지 않을 때에도 몰수요건이 있으면 몰수만을 선고할 수 있음</a:t>
            </a:r>
            <a:r>
              <a:rPr lang="en-US" altLang="ko-KR" sz="1600" dirty="0"/>
              <a:t>. </a:t>
            </a:r>
            <a:r>
              <a:rPr lang="ko-KR" altLang="en-US" sz="1600" dirty="0">
                <a:solidFill>
                  <a:srgbClr val="7030A0"/>
                </a:solidFill>
              </a:rPr>
              <a:t>몰수의 대상은 </a:t>
            </a:r>
            <a:r>
              <a:rPr lang="ko-KR" altLang="en-US" sz="1600" dirty="0">
                <a:solidFill>
                  <a:srgbClr val="FF0000"/>
                </a:solidFill>
              </a:rPr>
              <a:t>범죄행위의 도구 또는 수단으로 사용된 물건</a:t>
            </a:r>
            <a:r>
              <a:rPr lang="en-US" altLang="ko-KR" sz="1600" dirty="0"/>
              <a:t>, </a:t>
            </a:r>
            <a:r>
              <a:rPr lang="ko-KR" altLang="en-US" sz="1600" dirty="0">
                <a:solidFill>
                  <a:srgbClr val="FF0000"/>
                </a:solidFill>
              </a:rPr>
              <a:t>범죄행위로 인하여 새롭게 생긴 물건</a:t>
            </a:r>
            <a:r>
              <a:rPr lang="en-US" altLang="ko-KR" sz="1600" dirty="0">
                <a:solidFill>
                  <a:srgbClr val="FF0000"/>
                </a:solidFill>
              </a:rPr>
              <a:t>(</a:t>
            </a:r>
            <a:r>
              <a:rPr lang="ko-KR" altLang="en-US" sz="1600" dirty="0">
                <a:solidFill>
                  <a:srgbClr val="FF0000"/>
                </a:solidFill>
              </a:rPr>
              <a:t>위조통화</a:t>
            </a:r>
            <a:r>
              <a:rPr lang="en-US" altLang="ko-KR" sz="1600" dirty="0">
                <a:solidFill>
                  <a:srgbClr val="FF0000"/>
                </a:solidFill>
              </a:rPr>
              <a:t>, </a:t>
            </a:r>
            <a:r>
              <a:rPr lang="ko-KR" altLang="en-US" sz="1600" dirty="0">
                <a:solidFill>
                  <a:srgbClr val="FF0000"/>
                </a:solidFill>
              </a:rPr>
              <a:t>위조문서 등</a:t>
            </a:r>
            <a:r>
              <a:rPr lang="en-US" altLang="ko-KR" sz="1600" dirty="0">
                <a:solidFill>
                  <a:srgbClr val="FF0000"/>
                </a:solidFill>
              </a:rPr>
              <a:t>), </a:t>
            </a:r>
            <a:r>
              <a:rPr lang="ko-KR" altLang="en-US" sz="1600" dirty="0">
                <a:solidFill>
                  <a:srgbClr val="FF0000"/>
                </a:solidFill>
              </a:rPr>
              <a:t>범죄행위로 취득한 물건</a:t>
            </a:r>
            <a:r>
              <a:rPr lang="en-US" altLang="ko-KR" sz="1600" dirty="0">
                <a:solidFill>
                  <a:srgbClr val="FF0000"/>
                </a:solidFill>
              </a:rPr>
              <a:t>(</a:t>
            </a:r>
            <a:r>
              <a:rPr lang="ko-KR" altLang="en-US" sz="1600" dirty="0">
                <a:solidFill>
                  <a:srgbClr val="FF0000"/>
                </a:solidFill>
              </a:rPr>
              <a:t>장물이나 도박에서 얻은 금품 등</a:t>
            </a:r>
            <a:r>
              <a:rPr lang="en-US" altLang="ko-KR" sz="1600" dirty="0">
                <a:solidFill>
                  <a:srgbClr val="FF0000"/>
                </a:solidFill>
              </a:rPr>
              <a:t>), </a:t>
            </a:r>
            <a:r>
              <a:rPr lang="ko-KR" altLang="en-US" sz="1600" dirty="0">
                <a:solidFill>
                  <a:srgbClr val="FF0000"/>
                </a:solidFill>
              </a:rPr>
              <a:t>범죄행위의 대가로 얻은 물건이나 부당이득 </a:t>
            </a:r>
            <a:r>
              <a:rPr lang="ko-KR" altLang="en-US" sz="1600" dirty="0"/>
              <a:t>등이다</a:t>
            </a:r>
            <a:r>
              <a:rPr lang="en-US" altLang="ko-KR" sz="1600" dirty="0"/>
              <a:t>. </a:t>
            </a:r>
          </a:p>
          <a:p>
            <a:pPr>
              <a:buNone/>
            </a:pPr>
            <a:endParaRPr lang="en-US" altLang="ko-KR" sz="1600" dirty="0">
              <a:solidFill>
                <a:schemeClr val="tx1"/>
              </a:solidFill>
            </a:endParaRPr>
          </a:p>
          <a:p>
            <a:pPr>
              <a:buNone/>
            </a:pPr>
            <a:r>
              <a:rPr lang="en-US" altLang="ko-KR" sz="1600" dirty="0">
                <a:solidFill>
                  <a:schemeClr val="tx1"/>
                </a:solidFill>
              </a:rPr>
              <a:t>   * </a:t>
            </a:r>
            <a:r>
              <a:rPr lang="ko-KR" altLang="en-US" sz="1600" dirty="0">
                <a:solidFill>
                  <a:schemeClr val="tx1"/>
                </a:solidFill>
              </a:rPr>
              <a:t>참고  </a:t>
            </a:r>
            <a:r>
              <a:rPr lang="en-US" altLang="ko-KR" sz="1600" dirty="0">
                <a:solidFill>
                  <a:schemeClr val="tx1"/>
                </a:solidFill>
              </a:rPr>
              <a:t>: </a:t>
            </a:r>
            <a:r>
              <a:rPr lang="ko-KR" altLang="en-US" sz="1600" dirty="0">
                <a:solidFill>
                  <a:schemeClr val="tx1"/>
                </a:solidFill>
              </a:rPr>
              <a:t>추징</a:t>
            </a:r>
            <a:endParaRPr lang="en-US" altLang="ko-KR" sz="1600" dirty="0">
              <a:solidFill>
                <a:schemeClr val="tx1"/>
              </a:solidFill>
            </a:endParaRPr>
          </a:p>
          <a:p>
            <a:pPr>
              <a:buNone/>
            </a:pPr>
            <a:r>
              <a:rPr lang="en-US" altLang="ko-KR" sz="1600" dirty="0">
                <a:solidFill>
                  <a:schemeClr val="tx1"/>
                </a:solidFill>
              </a:rPr>
              <a:t>   - </a:t>
            </a:r>
            <a:r>
              <a:rPr lang="ko-KR" altLang="en-US" sz="1600" dirty="0">
                <a:solidFill>
                  <a:srgbClr val="FF0000"/>
                </a:solidFill>
              </a:rPr>
              <a:t>몰수 할 수 있는 물건 중에 </a:t>
            </a:r>
            <a:r>
              <a:rPr lang="ko-KR" altLang="en-US" sz="1600" dirty="0">
                <a:solidFill>
                  <a:schemeClr val="tx1"/>
                </a:solidFill>
              </a:rPr>
              <a:t>범죄행위에 의하여 생기고</a:t>
            </a:r>
            <a:r>
              <a:rPr lang="en-US" altLang="ko-KR" sz="1600" dirty="0">
                <a:solidFill>
                  <a:schemeClr val="tx1"/>
                </a:solidFill>
              </a:rPr>
              <a:t>, </a:t>
            </a:r>
            <a:r>
              <a:rPr lang="ko-KR" altLang="en-US" sz="1600" dirty="0">
                <a:solidFill>
                  <a:schemeClr val="tx1"/>
                </a:solidFill>
              </a:rPr>
              <a:t>또는 이로 인하여 취득한 물건</a:t>
            </a:r>
            <a:r>
              <a:rPr lang="en-US" altLang="ko-KR" sz="1600" dirty="0">
                <a:solidFill>
                  <a:schemeClr val="tx1"/>
                </a:solidFill>
              </a:rPr>
              <a:t>, </a:t>
            </a:r>
            <a:r>
              <a:rPr lang="ko-KR" altLang="en-US" sz="1600" dirty="0">
                <a:solidFill>
                  <a:schemeClr val="tx1"/>
                </a:solidFill>
              </a:rPr>
              <a:t>범죄행위의 대가로 취득한 </a:t>
            </a:r>
            <a:r>
              <a:rPr lang="ko-KR" altLang="en-US" sz="1600" dirty="0">
                <a:solidFill>
                  <a:srgbClr val="FF0000"/>
                </a:solidFill>
              </a:rPr>
              <a:t>물건의 전부 또는 일부가 소비되었거나 분실 기타의 이유로 몰수 할 수 없게 된 경우에 그 물건에 상당한 가액을 징수하는 것</a:t>
            </a:r>
            <a:r>
              <a:rPr lang="en-US" altLang="ko-KR" sz="1600" dirty="0">
                <a:solidFill>
                  <a:schemeClr val="tx1"/>
                </a:solidFill>
              </a:rPr>
              <a:t>(</a:t>
            </a:r>
            <a:r>
              <a:rPr lang="ko-KR" altLang="en-US" sz="1600" dirty="0">
                <a:solidFill>
                  <a:schemeClr val="tx1"/>
                </a:solidFill>
              </a:rPr>
              <a:t>형법 제</a:t>
            </a:r>
            <a:r>
              <a:rPr lang="en-US" altLang="ko-KR" sz="1600" dirty="0">
                <a:solidFill>
                  <a:schemeClr val="tx1"/>
                </a:solidFill>
              </a:rPr>
              <a:t>48</a:t>
            </a:r>
            <a:r>
              <a:rPr lang="ko-KR" altLang="en-US" sz="1600" dirty="0">
                <a:solidFill>
                  <a:schemeClr val="tx1"/>
                </a:solidFill>
              </a:rPr>
              <a:t>조 </a:t>
            </a:r>
            <a:r>
              <a:rPr lang="en-US" altLang="ko-KR" sz="1600" dirty="0">
                <a:solidFill>
                  <a:schemeClr val="tx1"/>
                </a:solidFill>
              </a:rPr>
              <a:t>2</a:t>
            </a:r>
            <a:r>
              <a:rPr lang="ko-KR" altLang="en-US" sz="1600" dirty="0">
                <a:solidFill>
                  <a:schemeClr val="tx1"/>
                </a:solidFill>
              </a:rPr>
              <a:t>항</a:t>
            </a:r>
            <a:r>
              <a:rPr lang="en-US" altLang="ko-KR" sz="1600" dirty="0">
                <a:solidFill>
                  <a:schemeClr val="tx1"/>
                </a:solidFill>
              </a:rPr>
              <a:t>). </a:t>
            </a:r>
          </a:p>
          <a:p>
            <a:pPr>
              <a:buNone/>
            </a:pPr>
            <a:r>
              <a:rPr lang="en-US" altLang="ko-KR" sz="1600" dirty="0">
                <a:solidFill>
                  <a:schemeClr val="tx1"/>
                </a:solidFill>
              </a:rPr>
              <a:t>   - </a:t>
            </a:r>
            <a:r>
              <a:rPr lang="ko-KR" altLang="en-US" sz="1600" dirty="0">
                <a:solidFill>
                  <a:schemeClr val="tx1"/>
                </a:solidFill>
              </a:rPr>
              <a:t>따라서 범죄행위로 얻은 불법한 이익을 범인으로부터 빼앗으려는 것</a:t>
            </a:r>
            <a:r>
              <a:rPr lang="en-US" altLang="ko-KR" sz="1600" dirty="0">
                <a:solidFill>
                  <a:schemeClr val="tx1"/>
                </a:solidFill>
              </a:rPr>
              <a:t>. </a:t>
            </a:r>
            <a:r>
              <a:rPr lang="ko-KR" altLang="en-US" sz="1600" dirty="0">
                <a:solidFill>
                  <a:schemeClr val="tx1"/>
                </a:solidFill>
              </a:rPr>
              <a:t>추징은 몰수에 준하는 처분으로서</a:t>
            </a:r>
            <a:r>
              <a:rPr lang="en-US" altLang="ko-KR" sz="1600" dirty="0">
                <a:solidFill>
                  <a:schemeClr val="tx1"/>
                </a:solidFill>
              </a:rPr>
              <a:t>, </a:t>
            </a:r>
            <a:r>
              <a:rPr lang="ko-KR" altLang="en-US" sz="1600" dirty="0">
                <a:solidFill>
                  <a:schemeClr val="tx1"/>
                </a:solidFill>
              </a:rPr>
              <a:t>몰수와 같이 </a:t>
            </a:r>
            <a:r>
              <a:rPr lang="ko-KR" altLang="en-US" sz="1600" dirty="0" err="1">
                <a:solidFill>
                  <a:schemeClr val="tx1"/>
                </a:solidFill>
              </a:rPr>
              <a:t>부가형의</a:t>
            </a:r>
            <a:r>
              <a:rPr lang="ko-KR" altLang="en-US" sz="1600" dirty="0">
                <a:solidFill>
                  <a:schemeClr val="tx1"/>
                </a:solidFill>
              </a:rPr>
              <a:t> 성격을 가짐</a:t>
            </a:r>
            <a:r>
              <a:rPr lang="en-US" altLang="ko-KR" sz="1600" dirty="0">
                <a:solidFill>
                  <a:schemeClr val="tx1"/>
                </a:solidFill>
              </a:rPr>
              <a:t>.</a:t>
            </a:r>
            <a:endParaRPr lang="ko-KR" altLang="en-US" sz="1600" dirty="0">
              <a:solidFill>
                <a:schemeClr val="tx1"/>
              </a:solidFill>
            </a:endParaRPr>
          </a:p>
        </p:txBody>
      </p:sp>
      <p:sp>
        <p:nvSpPr>
          <p:cNvPr id="3" name="제목 2"/>
          <p:cNvSpPr>
            <a:spLocks noGrp="1"/>
          </p:cNvSpPr>
          <p:nvPr>
            <p:ph type="title"/>
          </p:nvPr>
        </p:nvSpPr>
        <p:spPr/>
        <p:txBody>
          <a:bodyPr>
            <a:normAutofit fontScale="90000"/>
          </a:bodyPr>
          <a:lstStyle/>
          <a:p>
            <a:r>
              <a:rPr lang="en-US" altLang="ko-KR" dirty="0"/>
              <a:t>6.</a:t>
            </a:r>
            <a:r>
              <a:rPr lang="ko-KR" altLang="en-US" dirty="0"/>
              <a:t>형벌의 종류 </a:t>
            </a:r>
            <a:r>
              <a:rPr lang="en-US" altLang="ko-KR" dirty="0"/>
              <a:t>: </a:t>
            </a:r>
            <a:r>
              <a:rPr lang="ko-KR" altLang="en-US" dirty="0"/>
              <a:t>형법 제</a:t>
            </a:r>
            <a:r>
              <a:rPr lang="en-US" altLang="ko-KR" dirty="0"/>
              <a:t>41</a:t>
            </a:r>
            <a:r>
              <a:rPr lang="ko-KR" altLang="en-US" dirty="0"/>
              <a:t>조</a:t>
            </a:r>
            <a:r>
              <a:rPr lang="en-US" altLang="ko-KR" dirty="0"/>
              <a:t>~50</a:t>
            </a:r>
            <a:r>
              <a:rPr lang="ko-KR" altLang="en-US" dirty="0"/>
              <a:t>조</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고구려 벽화">
  <a:themeElements>
    <a:clrScheme name="고구려 벽화">
      <a:dk1>
        <a:sysClr val="windowText" lastClr="000000"/>
      </a:dk1>
      <a:lt1>
        <a:sysClr val="window" lastClr="FFFFFF"/>
      </a:lt1>
      <a:dk2>
        <a:srgbClr val="433021"/>
      </a:dk2>
      <a:lt2>
        <a:srgbClr val="E8D8CA"/>
      </a:lt2>
      <a:accent1>
        <a:srgbClr val="E49458"/>
      </a:accent1>
      <a:accent2>
        <a:srgbClr val="74AD8D"/>
      </a:accent2>
      <a:accent3>
        <a:srgbClr val="D4AC30"/>
      </a:accent3>
      <a:accent4>
        <a:srgbClr val="7BA5BE"/>
      </a:accent4>
      <a:accent5>
        <a:srgbClr val="E4A098"/>
      </a:accent5>
      <a:accent6>
        <a:srgbClr val="70B4B7"/>
      </a:accent6>
      <a:hlink>
        <a:srgbClr val="008685"/>
      </a:hlink>
      <a:folHlink>
        <a:srgbClr val="EA5A23"/>
      </a:folHlink>
    </a:clrScheme>
    <a:fontScheme name="고구려 벽화">
      <a:maj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고구려 벽화">
      <a:fillStyleLst>
        <a:solidFill>
          <a:schemeClr val="phClr">
            <a:tint val="100000"/>
            <a:shade val="100000"/>
            <a:hueMod val="100000"/>
            <a:satMod val="100000"/>
          </a:schemeClr>
        </a:solidFill>
        <a:gradFill rotWithShape="1">
          <a:gsLst>
            <a:gs pos="18000">
              <a:schemeClr val="phClr">
                <a:tint val="20000"/>
                <a:shade val="100000"/>
                <a:hueMod val="100000"/>
                <a:satMod val="100000"/>
              </a:schemeClr>
            </a:gs>
            <a:gs pos="87000">
              <a:schemeClr val="phClr">
                <a:tint val="100000"/>
                <a:shade val="100000"/>
                <a:hueMod val="100000"/>
                <a:satMod val="100000"/>
              </a:schemeClr>
            </a:gs>
          </a:gsLst>
          <a:lin ang="2700000" scaled="1"/>
        </a:gradFill>
        <a:gradFill rotWithShape="1">
          <a:gsLst>
            <a:gs pos="0">
              <a:schemeClr val="phClr">
                <a:tint val="95000"/>
                <a:shade val="100000"/>
                <a:hueMod val="100000"/>
                <a:satMod val="100000"/>
              </a:schemeClr>
            </a:gs>
            <a:gs pos="100000">
              <a:schemeClr val="phClr">
                <a:tint val="100000"/>
                <a:shade val="95000"/>
                <a:hueMod val="100000"/>
                <a:satMod val="100000"/>
              </a:schemeClr>
            </a:gs>
          </a:gsLst>
          <a:lin ang="0" scaled="1"/>
        </a:gradFill>
      </a:fillStyleLst>
      <a:lnStyleLst>
        <a:ln w="6350" cap="flat" cmpd="sng" algn="ctr">
          <a:solidFill>
            <a:schemeClr val="phClr"/>
          </a:solidFill>
          <a:prstDash val="solid"/>
        </a:ln>
        <a:ln w="15875" cap="flat" cmpd="sng" algn="ctr">
          <a:solidFill>
            <a:schemeClr val="phClr"/>
          </a:solidFill>
          <a:prstDash val="solid"/>
        </a:ln>
        <a:ln w="28575" cap="flat" cmpd="sng" algn="ctr">
          <a:solidFill>
            <a:schemeClr val="phClr"/>
          </a:solidFill>
          <a:prstDash val="solid"/>
        </a:ln>
      </a:lnStyleLst>
      <a:effectStyleLst>
        <a:effectStyle>
          <a:effectLst>
            <a:outerShdw dir="5400000" algn="tl">
              <a:srgbClr val="EBE9ED">
                <a:alpha val="0"/>
              </a:srgbClr>
            </a:outerShdw>
          </a:effectLst>
        </a:effectStyle>
        <a:effectStyle>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chemeClr val="phClr">
                <a:tint val="100000"/>
                <a:shade val="100000"/>
                <a:hueMod val="100000"/>
                <a:satMod val="100000"/>
              </a:schemeClr>
            </a:contourClr>
          </a:sp3d>
        </a:effectStyle>
        <a:effectStyle>
          <a:effectLst>
            <a:outerShdw blurRad="101600" dist="76200" dir="2700000" algn="bl">
              <a:srgbClr val="000000">
                <a:alpha val="30588"/>
              </a:srgbClr>
            </a:outerShdw>
          </a:effectLst>
          <a:scene3d>
            <a:camera prst="orthographicFront" fov="0">
              <a:rot lat="0" lon="0" rev="0"/>
            </a:camera>
            <a:lightRig rig="chilly" dir="t">
              <a:rot lat="0" lon="0" rev="4200000"/>
            </a:lightRig>
          </a:scene3d>
          <a:sp3d contourW="25400" prstMaterial="matte">
            <a:bevelT h="88900"/>
            <a:contourClr>
              <a:srgbClr val="FFFFFF">
                <a:alpha val="0"/>
              </a:srgbClr>
            </a:contourClr>
          </a:sp3d>
        </a:effectStyle>
      </a:effectStyleLst>
      <a:bgFillStyleLst>
        <a:solidFill>
          <a:schemeClr val="phClr">
            <a:tint val="100000"/>
            <a:shade val="100000"/>
            <a:hueMod val="100000"/>
            <a:satMod val="100000"/>
          </a:schemeClr>
        </a:solidFill>
        <a:gradFill rotWithShape="1">
          <a:gsLst>
            <a:gs pos="0">
              <a:schemeClr val="phClr">
                <a:tint val="95000"/>
                <a:shade val="100000"/>
                <a:hueMod val="100000"/>
                <a:satMod val="100000"/>
              </a:schemeClr>
            </a:gs>
            <a:gs pos="60000">
              <a:schemeClr val="phClr">
                <a:tint val="100000"/>
                <a:shade val="55000"/>
                <a:hueMod val="100000"/>
                <a:satMod val="100000"/>
              </a:schemeClr>
            </a:gs>
          </a:gsLst>
          <a:path path="circle">
            <a:fillToRect l="50000" t="90000" r="50000" b="10000"/>
          </a:path>
        </a:gradFill>
        <a:blipFill>
          <a:blip xmlns:r="http://schemas.openxmlformats.org/officeDocument/2006/relationships" r:embed="rId1">
            <a:duotone>
              <a:schemeClr val="phClr">
                <a:tint val="100000"/>
                <a:shade val="70000"/>
                <a:hueMod val="100000"/>
                <a:satMod val="100000"/>
              </a:schemeClr>
              <a:schemeClr val="phClr">
                <a:tint val="3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Hunting</Template>
  <TotalTime>505</TotalTime>
  <Words>4573</Words>
  <Application>Microsoft Office PowerPoint</Application>
  <PresentationFormat>화면 슬라이드 쇼(4:3)</PresentationFormat>
  <Paragraphs>511</Paragraphs>
  <Slides>43</Slides>
  <Notes>10</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43</vt:i4>
      </vt:variant>
    </vt:vector>
  </HeadingPairs>
  <TitlesOfParts>
    <vt:vector size="50" baseType="lpstr">
      <vt:lpstr>HY견명조</vt:lpstr>
      <vt:lpstr>굴림</vt:lpstr>
      <vt:lpstr>맑은 고딕</vt:lpstr>
      <vt:lpstr>Arial</vt:lpstr>
      <vt:lpstr>Georgia</vt:lpstr>
      <vt:lpstr>Wingdings</vt:lpstr>
      <vt:lpstr>고구려 벽화</vt:lpstr>
      <vt:lpstr>범죄학 제1-2주</vt:lpstr>
      <vt:lpstr>개 관</vt:lpstr>
      <vt:lpstr>1. 형사절차와 민사절차의 차이 </vt:lpstr>
      <vt:lpstr>1. 형사절차와 민사절차의 차이</vt:lpstr>
      <vt:lpstr>2. 형사사건처리절차 :  경찰단계 이후 일반적 절차</vt:lpstr>
      <vt:lpstr>PowerPoint 프레젠테이션</vt:lpstr>
      <vt:lpstr>기소 이전과   이후의  세부   절차도</vt:lpstr>
      <vt:lpstr>3. 수사기관</vt:lpstr>
      <vt:lpstr>&lt;검찰청법 제4조에 따른 검사의 직무범위&gt;</vt:lpstr>
      <vt:lpstr>&lt;검사의 수사개시 범죄 범위에 관한 규정&gt;에  따른 중요범죄의 범위</vt:lpstr>
      <vt:lpstr>3. 수사기관</vt:lpstr>
      <vt:lpstr>3. 수사기관</vt:lpstr>
      <vt:lpstr>3. 수사기관</vt:lpstr>
      <vt:lpstr>3. 수사기관</vt:lpstr>
      <vt:lpstr>3. 수사기관</vt:lpstr>
      <vt:lpstr>4. 수사의 단서</vt:lpstr>
      <vt:lpstr>4-1) 고소와 고발</vt:lpstr>
      <vt:lpstr>4-1) 고소와 고발</vt:lpstr>
      <vt:lpstr>4-1) 고소와 고발</vt:lpstr>
      <vt:lpstr>4-2) 친고죄와 무고죄</vt:lpstr>
      <vt:lpstr>4-2) 친고죄와 무고죄</vt:lpstr>
      <vt:lpstr>* 참고 예시 : 고소, 고발, 진정사건 조사흐름도</vt:lpstr>
      <vt:lpstr>* 참고 예시 : 인지사건 조사흐름도</vt:lpstr>
      <vt:lpstr>5)공식적 형사절차 – 1) 입건</vt:lpstr>
      <vt:lpstr>5. 공식적 형사절차 – 2)체포</vt:lpstr>
      <vt:lpstr>5. 공식적 형사절차 – 3)구속/불구속</vt:lpstr>
      <vt:lpstr>5. 공식적 형사절차 – 3)구속/불구속</vt:lpstr>
      <vt:lpstr>5. 공식적 형사절차 – 4)구속영장 실질심사</vt:lpstr>
      <vt:lpstr>5. 공식적 형사절차 –  5)체포와 구속의 적부심사</vt:lpstr>
      <vt:lpstr>5. 공식적 형사절차 – 6)송치</vt:lpstr>
      <vt:lpstr>5. 공식적 형사절차 – 7)기소/불기소</vt:lpstr>
      <vt:lpstr>5. 공식적 형사절차 – 8)재판</vt:lpstr>
      <vt:lpstr>5. 공식적 형사절차 – 8)재판</vt:lpstr>
      <vt:lpstr>* 참고 - 즉결심판</vt:lpstr>
      <vt:lpstr>5. 공식적 형사절차 – 9)형의집행 </vt:lpstr>
      <vt:lpstr>6. 형벌의 종류 : 형법 제41조~50조</vt:lpstr>
      <vt:lpstr>6.형벌의 종류 : 형법 제41조~50조</vt:lpstr>
      <vt:lpstr>6. 형벌의 종류 : 형법 제41조~50조</vt:lpstr>
      <vt:lpstr>6. 형벌의 종류 : 형법 제41조~50조</vt:lpstr>
      <vt:lpstr>6. 형벌의 종류 : 형법 제41조~50조</vt:lpstr>
      <vt:lpstr>6. 형벌의 종류 : 형법 제41조~50조</vt:lpstr>
      <vt:lpstr>6.형벌의 종류 : 형법 제41조~50조</vt:lpstr>
      <vt:lpstr>6.형벌의 종류 : 형법 제41조~50조</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형사사법개론 1-2주</dc:title>
  <dc:creator>LG</dc:creator>
  <cp:lastModifiedBy>user</cp:lastModifiedBy>
  <cp:revision>99</cp:revision>
  <dcterms:created xsi:type="dcterms:W3CDTF">2007-09-03T10:00:52Z</dcterms:created>
  <dcterms:modified xsi:type="dcterms:W3CDTF">2025-02-20T06:57:32Z</dcterms:modified>
</cp:coreProperties>
</file>