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424" autoAdjust="0"/>
  </p:normalViewPr>
  <p:slideViewPr>
    <p:cSldViewPr>
      <p:cViewPr varScale="1">
        <p:scale>
          <a:sx n="92" d="100"/>
          <a:sy n="92" d="100"/>
        </p:scale>
        <p:origin x="726" y="8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83A85E-CA8E-43AA-989F-2AE4B3228C70}" type="datetimeFigureOut">
              <a:rPr lang="ko-KR" altLang="en-US" smtClean="0"/>
              <a:pPr/>
              <a:t>2020-08-17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494FDC-BA62-455E-83B7-EE4C0F6F64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3259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2020-08-17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2020-08-17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2020-08-17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2020-08-17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2020-08-17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2020-08-17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2020-08-17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2020-08-17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2020-08-17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2020-08-17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8C54-24F2-4800-80B6-B86DFADFDDA0}" type="datetimeFigureOut">
              <a:rPr lang="ko-KR" altLang="en-US" smtClean="0"/>
              <a:pPr/>
              <a:t>2020-08-17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0F808C54-24F2-4800-80B6-B86DFADFDDA0}" type="datetimeFigureOut">
              <a:rPr lang="ko-KR" altLang="en-US" smtClean="0"/>
              <a:pPr/>
              <a:t>2020-08-17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FA33AB60-932F-4224-8263-3BAE8E1D77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643866" cy="1500198"/>
          </a:xfrm>
        </p:spPr>
        <p:txBody>
          <a:bodyPr/>
          <a:lstStyle/>
          <a:p>
            <a:r>
              <a:rPr lang="ko-KR" altLang="en-US" dirty="0" smtClean="0"/>
              <a:t>제</a:t>
            </a:r>
            <a:r>
              <a:rPr lang="en-US" altLang="ko-KR" dirty="0"/>
              <a:t>4</a:t>
            </a:r>
            <a:r>
              <a:rPr lang="ko-KR" altLang="en-US" dirty="0" smtClean="0"/>
              <a:t>주 </a:t>
            </a:r>
            <a:r>
              <a:rPr lang="ko-KR" altLang="en-US" dirty="0" smtClean="0">
                <a:effectLst/>
              </a:rPr>
              <a:t>한국의 성범죄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501" y="3140968"/>
            <a:ext cx="7500990" cy="569224"/>
          </a:xfrm>
        </p:spPr>
        <p:txBody>
          <a:bodyPr>
            <a:noAutofit/>
          </a:bodyPr>
          <a:lstStyle/>
          <a:p>
            <a:r>
              <a:rPr lang="ko-KR" altLang="en-US" sz="2000" dirty="0" smtClean="0"/>
              <a:t>조두순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고종석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그리고 김수철</a:t>
            </a:r>
            <a:endParaRPr lang="ko-KR" alt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987824" y="5013176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mtClean="0"/>
              <a:t>남재성 교수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5194920" cy="4925144"/>
          </a:xfrm>
        </p:spPr>
        <p:txBody>
          <a:bodyPr>
            <a:noAutofit/>
          </a:bodyPr>
          <a:lstStyle/>
          <a:p>
            <a:r>
              <a:rPr lang="ko-KR" altLang="en-US" sz="1400" dirty="0" smtClean="0"/>
              <a:t>개요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- 2008</a:t>
            </a:r>
            <a:r>
              <a:rPr lang="ko-KR" altLang="en-US" sz="1400" dirty="0"/>
              <a:t>년 </a:t>
            </a:r>
            <a:r>
              <a:rPr lang="en-US" altLang="ko-KR" sz="1400" dirty="0"/>
              <a:t>12</a:t>
            </a:r>
            <a:r>
              <a:rPr lang="ko-KR" altLang="en-US" sz="1400" dirty="0"/>
              <a:t>월 경기 안산시에서 조두순이 </a:t>
            </a:r>
            <a:r>
              <a:rPr lang="en-US" altLang="ko-KR" sz="1400" dirty="0"/>
              <a:t>8</a:t>
            </a:r>
            <a:r>
              <a:rPr lang="ko-KR" altLang="en-US" sz="1400" dirty="0"/>
              <a:t>세 여아를 강간</a:t>
            </a:r>
            <a:r>
              <a:rPr lang="en-US" altLang="ko-KR" sz="1400" dirty="0"/>
              <a:t>, </a:t>
            </a:r>
            <a:r>
              <a:rPr lang="ko-KR" altLang="en-US" sz="1400" dirty="0"/>
              <a:t>상해를 입힌 사건을 말한다</a:t>
            </a:r>
            <a:r>
              <a:rPr lang="en-US" altLang="ko-KR" sz="1400" dirty="0"/>
              <a:t>. </a:t>
            </a:r>
            <a:r>
              <a:rPr lang="ko-KR" altLang="en-US" sz="1400" dirty="0"/>
              <a:t>당시 조두순은 음주 상태였다는 심신미약이 참작돼 </a:t>
            </a:r>
            <a:r>
              <a:rPr lang="en-US" altLang="ko-KR" sz="1400" dirty="0"/>
              <a:t>12</a:t>
            </a:r>
            <a:r>
              <a:rPr lang="ko-KR" altLang="en-US" sz="1400" dirty="0" err="1"/>
              <a:t>년형을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확정 받았고</a:t>
            </a:r>
            <a:r>
              <a:rPr lang="en-US" altLang="ko-KR" sz="1400" dirty="0"/>
              <a:t>, </a:t>
            </a:r>
            <a:r>
              <a:rPr lang="ko-KR" altLang="en-US" sz="1400" dirty="0"/>
              <a:t>이에 범죄의 잔혹성에 비해 형량이 미약하다는 거센 반발을 일으킴</a:t>
            </a:r>
          </a:p>
          <a:p>
            <a:endParaRPr lang="en-US" altLang="ko-KR" sz="1400" dirty="0"/>
          </a:p>
          <a:p>
            <a:r>
              <a:rPr lang="ko-KR" altLang="en-US" sz="1400" dirty="0" smtClean="0"/>
              <a:t>이전 범죄경력</a:t>
            </a:r>
            <a:endParaRPr lang="en-US" altLang="ko-KR" sz="1400" dirty="0" smtClean="0"/>
          </a:p>
          <a:p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- 1983</a:t>
            </a:r>
            <a:r>
              <a:rPr lang="ko-KR" altLang="en-US" sz="1400" dirty="0" smtClean="0"/>
              <a:t>년 강간 사건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 : </a:t>
            </a:r>
            <a:r>
              <a:rPr lang="en-US" altLang="ko-KR" sz="1400" dirty="0"/>
              <a:t>1983</a:t>
            </a:r>
            <a:r>
              <a:rPr lang="ko-KR" altLang="en-US" sz="1400" dirty="0"/>
              <a:t>년 </a:t>
            </a:r>
            <a:r>
              <a:rPr lang="en-US" altLang="ko-KR" sz="1400" dirty="0"/>
              <a:t>8</a:t>
            </a:r>
            <a:r>
              <a:rPr lang="ko-KR" altLang="en-US" sz="1400" dirty="0"/>
              <a:t>월 조두순은 서울 강북구 미아동에서 길을 가던 여성</a:t>
            </a:r>
            <a:r>
              <a:rPr lang="en-US" altLang="ko-KR" sz="1400" dirty="0"/>
              <a:t>(</a:t>
            </a:r>
            <a:r>
              <a:rPr lang="ko-KR" altLang="en-US" sz="1400" dirty="0"/>
              <a:t>당시 </a:t>
            </a:r>
            <a:r>
              <a:rPr lang="en-US" altLang="ko-KR" sz="1400" dirty="0"/>
              <a:t>19</a:t>
            </a:r>
            <a:r>
              <a:rPr lang="ko-KR" altLang="en-US" sz="1400" dirty="0"/>
              <a:t>세</a:t>
            </a:r>
            <a:r>
              <a:rPr lang="en-US" altLang="ko-KR" sz="1400" dirty="0"/>
              <a:t>)</a:t>
            </a:r>
            <a:r>
              <a:rPr lang="ko-KR" altLang="en-US" sz="1400" dirty="0"/>
              <a:t>을 근처 여관으로 끌고 가 강간했으며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징역 </a:t>
            </a:r>
            <a:r>
              <a:rPr lang="en-US" altLang="ko-KR" sz="1400" dirty="0"/>
              <a:t>3</a:t>
            </a:r>
            <a:r>
              <a:rPr lang="ko-KR" altLang="en-US" sz="1400" dirty="0"/>
              <a:t>년을 </a:t>
            </a:r>
            <a:r>
              <a:rPr lang="ko-KR" altLang="en-US" sz="1400" dirty="0" err="1" smtClean="0"/>
              <a:t>선고받음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- 1995</a:t>
            </a:r>
            <a:r>
              <a:rPr lang="ko-KR" altLang="en-US" sz="1400" dirty="0" smtClean="0"/>
              <a:t>년 상해치사 사건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 smtClean="0"/>
              <a:t>   : </a:t>
            </a:r>
            <a:r>
              <a:rPr lang="en-US" altLang="ko-KR" sz="1400" dirty="0"/>
              <a:t>1995</a:t>
            </a:r>
            <a:r>
              <a:rPr lang="ko-KR" altLang="en-US" sz="1400" dirty="0"/>
              <a:t>년 </a:t>
            </a:r>
            <a:r>
              <a:rPr lang="en-US" altLang="ko-KR" sz="1400" dirty="0"/>
              <a:t>12</a:t>
            </a:r>
            <a:r>
              <a:rPr lang="ko-KR" altLang="en-US" sz="1400" dirty="0"/>
              <a:t>월 </a:t>
            </a:r>
            <a:r>
              <a:rPr lang="en-US" altLang="ko-KR" sz="1400" dirty="0"/>
              <a:t>21</a:t>
            </a:r>
            <a:r>
              <a:rPr lang="ko-KR" altLang="en-US" sz="1400" dirty="0"/>
              <a:t>일 조두순은 같이 술을 마시던 </a:t>
            </a:r>
            <a:r>
              <a:rPr lang="ko-KR" altLang="en-US" sz="1400" dirty="0" err="1"/>
              <a:t>황모씨가</a:t>
            </a:r>
            <a:r>
              <a:rPr lang="ko-KR" altLang="en-US" sz="1400" dirty="0"/>
              <a:t> 전두환</a:t>
            </a:r>
            <a:r>
              <a:rPr lang="en-US" altLang="ko-KR" sz="1400" dirty="0"/>
              <a:t>, </a:t>
            </a:r>
            <a:r>
              <a:rPr lang="ko-KR" altLang="en-US" sz="1400" dirty="0"/>
              <a:t>노태우 전 대통령 찬양발언을 하자 주먹과 발로 마구 때려 숨지게 함</a:t>
            </a:r>
            <a:r>
              <a:rPr lang="en-US" altLang="ko-KR" sz="1400" dirty="0" smtClean="0"/>
              <a:t>(</a:t>
            </a:r>
            <a:r>
              <a:rPr lang="ko-KR" altLang="en-US" sz="1400" dirty="0"/>
              <a:t>상해치사</a:t>
            </a:r>
            <a:r>
              <a:rPr lang="en-US" altLang="ko-KR" sz="1400" dirty="0"/>
              <a:t>). 1995</a:t>
            </a:r>
            <a:r>
              <a:rPr lang="ko-KR" altLang="en-US" sz="1400" dirty="0"/>
              <a:t>년 </a:t>
            </a:r>
            <a:r>
              <a:rPr lang="en-US" altLang="ko-KR" sz="1400" dirty="0"/>
              <a:t>12</a:t>
            </a:r>
            <a:r>
              <a:rPr lang="ko-KR" altLang="en-US" sz="1400" dirty="0"/>
              <a:t>월 </a:t>
            </a:r>
            <a:r>
              <a:rPr lang="en-US" altLang="ko-KR" sz="1400" dirty="0"/>
              <a:t>21</a:t>
            </a:r>
            <a:r>
              <a:rPr lang="ko-KR" altLang="en-US" sz="1400" dirty="0"/>
              <a:t>일 경기안산경찰서는 조두순을 구속했고</a:t>
            </a:r>
            <a:r>
              <a:rPr lang="en-US" altLang="ko-KR" sz="1400" dirty="0"/>
              <a:t>, </a:t>
            </a:r>
            <a:r>
              <a:rPr lang="ko-KR" altLang="en-US" sz="1400" dirty="0"/>
              <a:t>조두순은 징역 </a:t>
            </a:r>
            <a:r>
              <a:rPr lang="en-US" altLang="ko-KR" sz="1400" dirty="0"/>
              <a:t>2</a:t>
            </a:r>
            <a:r>
              <a:rPr lang="ko-KR" altLang="en-US" sz="1400" dirty="0"/>
              <a:t>년을 선고 </a:t>
            </a:r>
            <a:r>
              <a:rPr lang="ko-KR" altLang="en-US" sz="1400" dirty="0" smtClean="0"/>
              <a:t>받음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조두순 사건</a:t>
            </a:r>
            <a:endParaRPr lang="ko-KR" altLang="en-US" sz="32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2492896"/>
            <a:ext cx="3240360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93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242673"/>
            <a:ext cx="5194920" cy="4925144"/>
          </a:xfrm>
        </p:spPr>
        <p:txBody>
          <a:bodyPr>
            <a:noAutofit/>
          </a:bodyPr>
          <a:lstStyle/>
          <a:p>
            <a:r>
              <a:rPr lang="en-US" altLang="ko-KR" sz="1400" dirty="0" smtClean="0"/>
              <a:t>2008</a:t>
            </a:r>
            <a:r>
              <a:rPr lang="ko-KR" altLang="en-US" sz="1400" dirty="0" smtClean="0"/>
              <a:t>년 여아 강간상해 사건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 smtClean="0"/>
              <a:t>   - 2008</a:t>
            </a:r>
            <a:r>
              <a:rPr lang="ko-KR" altLang="en-US" sz="1400" dirty="0" smtClean="0"/>
              <a:t>년  </a:t>
            </a:r>
            <a:r>
              <a:rPr lang="en-US" altLang="ko-KR" sz="1400" dirty="0"/>
              <a:t>12</a:t>
            </a:r>
            <a:r>
              <a:rPr lang="ko-KR" altLang="en-US" sz="1400" dirty="0"/>
              <a:t>월 경기도 안산시 단원구의 한 </a:t>
            </a:r>
            <a:r>
              <a:rPr lang="ko-KR" altLang="en-US" sz="1400" dirty="0" smtClean="0"/>
              <a:t>교회 건물 </a:t>
            </a:r>
            <a:r>
              <a:rPr lang="ko-KR" altLang="en-US" sz="1400" dirty="0"/>
              <a:t>화장실에서</a:t>
            </a:r>
            <a:r>
              <a:rPr lang="en-US" altLang="ko-KR" sz="1400" dirty="0"/>
              <a:t>, </a:t>
            </a:r>
            <a:r>
              <a:rPr lang="ko-KR" altLang="en-US" sz="1400" dirty="0"/>
              <a:t>당시 만 </a:t>
            </a:r>
            <a:r>
              <a:rPr lang="en-US" altLang="ko-KR" sz="1400" dirty="0"/>
              <a:t>8</a:t>
            </a:r>
            <a:r>
              <a:rPr lang="ko-KR" altLang="en-US" sz="1400" dirty="0"/>
              <a:t>세 여아를 납치해 성기와 항문을 성폭행하여 신체를 훼손한 </a:t>
            </a:r>
            <a:r>
              <a:rPr lang="ko-KR" altLang="en-US" sz="1400" dirty="0" smtClean="0"/>
              <a:t>사건 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ko-KR" altLang="en-US" sz="1400" dirty="0" smtClean="0"/>
              <a:t>피해 </a:t>
            </a:r>
            <a:r>
              <a:rPr lang="ko-KR" altLang="en-US" sz="1400" dirty="0"/>
              <a:t>아동은 이로 인해 성기와 항문 기능의 </a:t>
            </a:r>
            <a:r>
              <a:rPr lang="en-US" altLang="ko-KR" sz="1400" dirty="0"/>
              <a:t>80%</a:t>
            </a:r>
            <a:r>
              <a:rPr lang="ko-KR" altLang="en-US" sz="1400" dirty="0"/>
              <a:t>를 상실해 인공항문을 만들어야 하는 영구 장애를 </a:t>
            </a:r>
            <a:r>
              <a:rPr lang="ko-KR" altLang="en-US" sz="1400" dirty="0" smtClean="0"/>
              <a:t>입었음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 smtClean="0"/>
          </a:p>
          <a:p>
            <a:pPr marL="0" indent="0">
              <a:buNone/>
            </a:pPr>
            <a:r>
              <a:rPr lang="ko-KR" altLang="en-US" sz="1400" dirty="0" smtClean="0"/>
              <a:t> 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검사는 </a:t>
            </a:r>
            <a:r>
              <a:rPr lang="ko-KR" altLang="en-US" sz="1400" dirty="0"/>
              <a:t>조두순의 죄질이 무겁다며 무기징역을 구형했으나</a:t>
            </a:r>
            <a:r>
              <a:rPr lang="en-US" altLang="ko-KR" sz="1400" dirty="0"/>
              <a:t>, 1</a:t>
            </a:r>
            <a:r>
              <a:rPr lang="ko-KR" altLang="en-US" sz="1400" dirty="0"/>
              <a:t>심 법원은 가해자의 나이가 많고 술에 취해 심신미약이었다는 이유로 </a:t>
            </a:r>
            <a:r>
              <a:rPr lang="en-US" altLang="ko-KR" sz="1400" dirty="0"/>
              <a:t>12</a:t>
            </a:r>
            <a:r>
              <a:rPr lang="ko-KR" altLang="en-US" sz="1400" dirty="0" err="1"/>
              <a:t>년형을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선고함 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조두순은 형량이 무겁다며 항소와 상고를 하였으나 모두 기각되어 최종적으로 징역 </a:t>
            </a:r>
            <a:r>
              <a:rPr lang="en-US" altLang="ko-KR" sz="1400" dirty="0"/>
              <a:t>12</a:t>
            </a:r>
            <a:r>
              <a:rPr lang="ko-KR" altLang="en-US" sz="1400" dirty="0" err="1"/>
              <a:t>년형을</a:t>
            </a:r>
            <a:r>
              <a:rPr lang="ko-KR" altLang="en-US" sz="1400" dirty="0"/>
              <a:t> </a:t>
            </a:r>
            <a:r>
              <a:rPr lang="ko-KR" altLang="en-US" sz="1400" dirty="0" err="1" smtClean="0"/>
              <a:t>선고받음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 </a:t>
            </a:r>
            <a:r>
              <a:rPr lang="ko-KR" altLang="en-US" sz="1400" dirty="0" smtClean="0"/>
              <a:t>이 </a:t>
            </a:r>
            <a:r>
              <a:rPr lang="ko-KR" altLang="en-US" sz="1400" dirty="0"/>
              <a:t>사건은 대한민국 사회에서 흉악범에 대한 처벌 수위 논란과 더불어 술에 취하면 아무리 극악한 범죄도 형이 감형된다는 </a:t>
            </a:r>
            <a:r>
              <a:rPr lang="ko-KR" altLang="en-US" sz="1400" dirty="0" err="1"/>
              <a:t>주취감경의</a:t>
            </a:r>
            <a:r>
              <a:rPr lang="ko-KR" altLang="en-US" sz="1400" dirty="0"/>
              <a:t> 허점을 남겨 큰 논란이 </a:t>
            </a:r>
            <a:r>
              <a:rPr lang="ko-KR" altLang="en-US" sz="1400" dirty="0" smtClean="0"/>
              <a:t>된 바 있음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그리고 </a:t>
            </a:r>
            <a:r>
              <a:rPr lang="ko-KR" altLang="en-US" sz="1400" dirty="0"/>
              <a:t>조두순은 법원에 탄원서를 냈는데 </a:t>
            </a:r>
            <a:r>
              <a:rPr lang="ko-KR" altLang="en-US" sz="1400" dirty="0" smtClean="0"/>
              <a:t>그 </a:t>
            </a:r>
            <a:r>
              <a:rPr lang="ko-KR" altLang="en-US" sz="1400" dirty="0"/>
              <a:t>내용에는 어린아이를 강간하는 파렴치한 인간이 아니며 정말 증거가 있다면 </a:t>
            </a:r>
            <a:r>
              <a:rPr lang="en-US" altLang="ko-KR" sz="1400" dirty="0"/>
              <a:t>(</a:t>
            </a:r>
            <a:r>
              <a:rPr lang="ko-KR" altLang="en-US" sz="1400" dirty="0"/>
              <a:t>가능하다는 전제 하에</a:t>
            </a:r>
            <a:r>
              <a:rPr lang="en-US" altLang="ko-KR" sz="1400" dirty="0"/>
              <a:t>) </a:t>
            </a:r>
            <a:r>
              <a:rPr lang="ko-KR" altLang="en-US" sz="1400" dirty="0"/>
              <a:t>성기를 절단하는 처벌을 달라고 </a:t>
            </a:r>
            <a:r>
              <a:rPr lang="ko-KR" altLang="en-US" sz="1400" dirty="0" smtClean="0"/>
              <a:t>호소하였음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조두순 사건</a:t>
            </a:r>
            <a:endParaRPr lang="ko-KR" altLang="en-US" sz="32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9113" y="2373097"/>
            <a:ext cx="3466977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69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242673"/>
            <a:ext cx="5194920" cy="4925144"/>
          </a:xfrm>
        </p:spPr>
        <p:txBody>
          <a:bodyPr>
            <a:noAutofit/>
          </a:bodyPr>
          <a:lstStyle/>
          <a:p>
            <a:r>
              <a:rPr lang="ko-KR" altLang="en-US" sz="1400" dirty="0" smtClean="0"/>
              <a:t>공판 과정</a:t>
            </a:r>
            <a:r>
              <a:rPr lang="en-US" altLang="ko-KR" sz="1400" dirty="0"/>
              <a:t>(</a:t>
            </a:r>
            <a:r>
              <a:rPr lang="ko-KR" altLang="en-US" sz="1400" dirty="0"/>
              <a:t>어떻게 이런 판결이</a:t>
            </a:r>
            <a:r>
              <a:rPr lang="en-US" altLang="ko-KR" sz="1400" dirty="0" smtClean="0"/>
              <a:t>……)</a:t>
            </a:r>
          </a:p>
          <a:p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- 1</a:t>
            </a:r>
            <a:r>
              <a:rPr lang="ko-KR" altLang="en-US" sz="1400" dirty="0" smtClean="0"/>
              <a:t>심</a:t>
            </a:r>
            <a:r>
              <a:rPr lang="en-US" altLang="ko-KR" sz="1400" dirty="0" smtClean="0"/>
              <a:t>(</a:t>
            </a:r>
            <a:r>
              <a:rPr lang="ko-KR" altLang="en-US" sz="1400" dirty="0"/>
              <a:t>수원지법 안산지원 </a:t>
            </a:r>
            <a:r>
              <a:rPr lang="en-US" altLang="ko-KR" sz="1400" dirty="0"/>
              <a:t>2009</a:t>
            </a:r>
            <a:r>
              <a:rPr lang="ko-KR" altLang="en-US" sz="1400" dirty="0" err="1"/>
              <a:t>고합</a:t>
            </a:r>
            <a:r>
              <a:rPr lang="en-US" altLang="ko-KR" sz="1400" dirty="0" smtClean="0"/>
              <a:t>6)</a:t>
            </a:r>
          </a:p>
          <a:p>
            <a:pPr marL="0" indent="0">
              <a:buNone/>
            </a:pP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: </a:t>
            </a:r>
            <a:r>
              <a:rPr lang="ko-KR" altLang="en-US" sz="1400" dirty="0"/>
              <a:t>조두순은 최초 재판 과정에서 무죄를 주장했으나 심리가 계속 되자 만취를 이유로 기억이 나지 않는다 하였다가 이후 누군가 화장실에서 뛰쳐나가는 것을 보았다고 하는 등 진술을 수시로 바꾸었고 심지어 피해자를 구호하려는 노력을 </a:t>
            </a:r>
            <a:r>
              <a:rPr lang="ko-KR" altLang="en-US" sz="1400" dirty="0" err="1"/>
              <a:t>했다하며</a:t>
            </a:r>
            <a:r>
              <a:rPr lang="ko-KR" altLang="en-US" sz="1400" dirty="0"/>
              <a:t> 마지막까지 뉘우치지 </a:t>
            </a:r>
            <a:r>
              <a:rPr lang="ko-KR" altLang="en-US" sz="1400" dirty="0" smtClean="0"/>
              <a:t>않았음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:  </a:t>
            </a:r>
            <a:r>
              <a:rPr lang="ko-KR" altLang="en-US" sz="1400" dirty="0"/>
              <a:t>어린 나이의 피해자에게 성기와 항문의 </a:t>
            </a:r>
            <a:r>
              <a:rPr lang="en-US" altLang="ko-KR" sz="1400" dirty="0"/>
              <a:t>80%</a:t>
            </a:r>
            <a:r>
              <a:rPr lang="ko-KR" altLang="en-US" sz="1400" dirty="0"/>
              <a:t>를 상실해 인공항문을 착용해야 하는 영구 장애를 입히는 등 죄질이 극히 불량해 검사가 무기징역을 </a:t>
            </a:r>
            <a:r>
              <a:rPr lang="ko-KR" altLang="en-US" sz="1400" dirty="0" smtClean="0"/>
              <a:t>구형함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: </a:t>
            </a:r>
            <a:r>
              <a:rPr lang="ko-KR" altLang="en-US" sz="1400" dirty="0"/>
              <a:t>그러나 </a:t>
            </a:r>
            <a:r>
              <a:rPr lang="ko-KR" altLang="en-US" sz="1400" dirty="0">
                <a:solidFill>
                  <a:srgbClr val="FF0000"/>
                </a:solidFill>
              </a:rPr>
              <a:t>조두순이 고령의 나이와 </a:t>
            </a:r>
            <a:r>
              <a:rPr lang="ko-KR" altLang="en-US" sz="1400" dirty="0" err="1">
                <a:solidFill>
                  <a:srgbClr val="FF0000"/>
                </a:solidFill>
              </a:rPr>
              <a:t>알콜중독</a:t>
            </a:r>
            <a:r>
              <a:rPr lang="ko-KR" altLang="en-US" sz="1400" dirty="0">
                <a:solidFill>
                  <a:srgbClr val="FF0000"/>
                </a:solidFill>
              </a:rPr>
              <a:t> 등에 의한 심신장애 상태</a:t>
            </a:r>
            <a:r>
              <a:rPr lang="ko-KR" altLang="en-US" sz="1400" dirty="0"/>
              <a:t>에 있음을 받아들여 재판부는 이를 </a:t>
            </a:r>
            <a:r>
              <a:rPr lang="ko-KR" altLang="en-US" sz="1400" dirty="0" err="1"/>
              <a:t>감경해</a:t>
            </a:r>
            <a:r>
              <a:rPr lang="ko-KR" altLang="en-US" sz="1400" dirty="0"/>
              <a:t> </a:t>
            </a:r>
            <a:r>
              <a:rPr lang="en-US" altLang="ko-KR" sz="1400" dirty="0"/>
              <a:t>1</a:t>
            </a:r>
            <a:r>
              <a:rPr lang="ko-KR" altLang="en-US" sz="1400" dirty="0"/>
              <a:t>심 판결에서 징역 </a:t>
            </a:r>
            <a:r>
              <a:rPr lang="en-US" altLang="ko-KR" sz="1400" dirty="0"/>
              <a:t>12</a:t>
            </a:r>
            <a:r>
              <a:rPr lang="ko-KR" altLang="en-US" sz="1400" dirty="0"/>
              <a:t>년을 </a:t>
            </a:r>
            <a:r>
              <a:rPr lang="ko-KR" altLang="en-US" sz="1400" dirty="0" smtClean="0"/>
              <a:t>선고함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:  </a:t>
            </a:r>
            <a:r>
              <a:rPr lang="ko-KR" altLang="en-US" sz="1400" dirty="0"/>
              <a:t>대법원 </a:t>
            </a:r>
            <a:r>
              <a:rPr lang="ko-KR" altLang="en-US" sz="1400" dirty="0" err="1"/>
              <a:t>양형위원회의</a:t>
            </a:r>
            <a:r>
              <a:rPr lang="ko-KR" altLang="en-US" sz="1400" dirty="0"/>
              <a:t> 성범죄 </a:t>
            </a:r>
            <a:r>
              <a:rPr lang="ko-KR" altLang="en-US" sz="1400" dirty="0" err="1"/>
              <a:t>양형기준을</a:t>
            </a:r>
            <a:r>
              <a:rPr lang="ko-KR" altLang="en-US" sz="1400" dirty="0"/>
              <a:t> 이유로 검사는 항소하지 않았고</a:t>
            </a:r>
            <a:r>
              <a:rPr lang="en-US" altLang="ko-KR" sz="1400" dirty="0"/>
              <a:t>(13</a:t>
            </a:r>
            <a:r>
              <a:rPr lang="ko-KR" altLang="en-US" sz="1400" dirty="0"/>
              <a:t>세 미만의 미성년자 강간상해 사건의 기준 형량은 징역 </a:t>
            </a:r>
            <a:r>
              <a:rPr lang="en-US" altLang="ko-KR" sz="1400" dirty="0"/>
              <a:t>6~9</a:t>
            </a:r>
            <a:r>
              <a:rPr lang="ko-KR" altLang="en-US" sz="1400" dirty="0"/>
              <a:t>년</a:t>
            </a:r>
            <a:r>
              <a:rPr lang="en-US" altLang="ko-KR" sz="1400" dirty="0"/>
              <a:t>, </a:t>
            </a:r>
            <a:r>
              <a:rPr lang="ko-KR" altLang="en-US" sz="1400" dirty="0"/>
              <a:t>가중 처벌 시 </a:t>
            </a:r>
            <a:r>
              <a:rPr lang="en-US" altLang="ko-KR" sz="1400" dirty="0"/>
              <a:t>7~11</a:t>
            </a:r>
            <a:r>
              <a:rPr lang="ko-KR" altLang="en-US" sz="1400" dirty="0"/>
              <a:t>년이다</a:t>
            </a:r>
            <a:r>
              <a:rPr lang="en-US" altLang="ko-KR" sz="1400" dirty="0" smtClean="0"/>
              <a:t>.), </a:t>
            </a:r>
            <a:r>
              <a:rPr lang="ko-KR" altLang="en-US" sz="1400" dirty="0"/>
              <a:t>반면 조두순은 형이 가중하다 하여 </a:t>
            </a:r>
            <a:r>
              <a:rPr lang="ko-KR" altLang="en-US" sz="1400" dirty="0" smtClean="0"/>
              <a:t>항소함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조두순 사건</a:t>
            </a:r>
            <a:endParaRPr lang="ko-KR" altLang="en-US" sz="32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8395" y="2708920"/>
            <a:ext cx="3466093" cy="269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15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242673"/>
            <a:ext cx="5194920" cy="4925144"/>
          </a:xfrm>
        </p:spPr>
        <p:txBody>
          <a:bodyPr>
            <a:noAutofit/>
          </a:bodyPr>
          <a:lstStyle/>
          <a:p>
            <a:r>
              <a:rPr lang="ko-KR" altLang="en-US" sz="1400" dirty="0" smtClean="0">
                <a:solidFill>
                  <a:schemeClr val="tx1"/>
                </a:solidFill>
              </a:rPr>
              <a:t>공판 과정</a:t>
            </a:r>
            <a:r>
              <a:rPr lang="en-US" altLang="ko-KR" sz="1400" dirty="0" smtClean="0">
                <a:solidFill>
                  <a:schemeClr val="tx1"/>
                </a:solidFill>
              </a:rPr>
              <a:t>(</a:t>
            </a:r>
            <a:r>
              <a:rPr lang="ko-KR" altLang="en-US" sz="1400" dirty="0" smtClean="0">
                <a:solidFill>
                  <a:schemeClr val="tx1"/>
                </a:solidFill>
              </a:rPr>
              <a:t>어떻게 이런 판결이</a:t>
            </a:r>
            <a:r>
              <a:rPr lang="en-US" altLang="ko-KR" sz="1400" dirty="0" smtClean="0">
                <a:solidFill>
                  <a:schemeClr val="tx1"/>
                </a:solidFill>
              </a:rPr>
              <a:t>……)</a:t>
            </a:r>
          </a:p>
          <a:p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</a:rPr>
              <a:t>  - </a:t>
            </a:r>
            <a:r>
              <a:rPr lang="ko-KR" altLang="en-US" sz="1400" dirty="0" smtClean="0">
                <a:solidFill>
                  <a:schemeClr val="tx1"/>
                </a:solidFill>
              </a:rPr>
              <a:t>항소심</a:t>
            </a:r>
            <a:r>
              <a:rPr lang="en-US" altLang="ko-KR" sz="1400" dirty="0" smtClean="0">
                <a:solidFill>
                  <a:schemeClr val="tx1"/>
                </a:solidFill>
              </a:rPr>
              <a:t>(</a:t>
            </a:r>
            <a:r>
              <a:rPr lang="ko-KR" altLang="en-US" sz="1400" dirty="0"/>
              <a:t>서울고법 </a:t>
            </a:r>
            <a:r>
              <a:rPr lang="en-US" altLang="ko-KR" sz="1400" dirty="0"/>
              <a:t>2009</a:t>
            </a:r>
            <a:r>
              <a:rPr lang="ko-KR" altLang="en-US" sz="1400" dirty="0"/>
              <a:t>노</a:t>
            </a:r>
            <a:r>
              <a:rPr lang="en-US" altLang="ko-KR" sz="1400" dirty="0" smtClean="0"/>
              <a:t>794)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</a:rPr>
              <a:t>   : </a:t>
            </a:r>
            <a:r>
              <a:rPr lang="ko-KR" altLang="en-US" sz="1400" dirty="0">
                <a:solidFill>
                  <a:schemeClr val="tx1"/>
                </a:solidFill>
              </a:rPr>
              <a:t>조두순은 징역 </a:t>
            </a:r>
            <a:r>
              <a:rPr lang="en-US" altLang="ko-KR" sz="1400" dirty="0">
                <a:solidFill>
                  <a:schemeClr val="tx1"/>
                </a:solidFill>
              </a:rPr>
              <a:t>12</a:t>
            </a:r>
            <a:r>
              <a:rPr lang="ko-KR" altLang="en-US" sz="1400" dirty="0">
                <a:solidFill>
                  <a:schemeClr val="tx1"/>
                </a:solidFill>
              </a:rPr>
              <a:t>년이 선고된 </a:t>
            </a:r>
            <a:r>
              <a:rPr lang="en-US" altLang="ko-KR" sz="1400" dirty="0">
                <a:solidFill>
                  <a:schemeClr val="tx1"/>
                </a:solidFill>
              </a:rPr>
              <a:t>1</a:t>
            </a:r>
            <a:r>
              <a:rPr lang="ko-KR" altLang="en-US" sz="1400" dirty="0">
                <a:solidFill>
                  <a:schemeClr val="tx1"/>
                </a:solidFill>
              </a:rPr>
              <a:t>심 형량이 무겁다고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항소하였</a:t>
            </a:r>
            <a:r>
              <a:rPr lang="ko-KR" altLang="en-US" sz="1400" dirty="0" smtClean="0">
                <a:solidFill>
                  <a:schemeClr val="tx1"/>
                </a:solidFill>
              </a:rPr>
              <a:t>  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</a:rPr>
              <a:t>    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으나</a:t>
            </a:r>
            <a:r>
              <a:rPr lang="en-US" altLang="ko-KR" sz="1400" dirty="0">
                <a:solidFill>
                  <a:schemeClr val="tx1"/>
                </a:solidFill>
              </a:rPr>
              <a:t>, </a:t>
            </a:r>
            <a:r>
              <a:rPr lang="ko-KR" altLang="en-US" sz="1400" dirty="0">
                <a:solidFill>
                  <a:schemeClr val="tx1"/>
                </a:solidFill>
              </a:rPr>
              <a:t>항소심은 이를 기각하여 징역 </a:t>
            </a:r>
            <a:r>
              <a:rPr lang="en-US" altLang="ko-KR" sz="1400" dirty="0">
                <a:solidFill>
                  <a:schemeClr val="tx1"/>
                </a:solidFill>
              </a:rPr>
              <a:t>12</a:t>
            </a:r>
            <a:r>
              <a:rPr lang="ko-KR" altLang="en-US" sz="1400" dirty="0">
                <a:solidFill>
                  <a:schemeClr val="tx1"/>
                </a:solidFill>
              </a:rPr>
              <a:t>년이 </a:t>
            </a:r>
            <a:r>
              <a:rPr lang="ko-KR" altLang="en-US" sz="1400" dirty="0" smtClean="0">
                <a:solidFill>
                  <a:schemeClr val="tx1"/>
                </a:solidFill>
              </a:rPr>
              <a:t>유지되었음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ko-KR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sz="1400" dirty="0" smtClean="0">
                <a:solidFill>
                  <a:schemeClr val="tx1"/>
                </a:solidFill>
              </a:rPr>
              <a:t>   - </a:t>
            </a:r>
            <a:r>
              <a:rPr lang="ko-KR" altLang="en-US" sz="1400" dirty="0" smtClean="0">
                <a:solidFill>
                  <a:schemeClr val="tx1"/>
                </a:solidFill>
              </a:rPr>
              <a:t>상고심</a:t>
            </a:r>
            <a:r>
              <a:rPr lang="en-US" altLang="ko-KR" sz="1400" dirty="0" smtClean="0">
                <a:solidFill>
                  <a:schemeClr val="tx1"/>
                </a:solidFill>
              </a:rPr>
              <a:t>(</a:t>
            </a:r>
            <a:r>
              <a:rPr lang="ko-KR" altLang="en-US" sz="1400" dirty="0"/>
              <a:t>대법원 </a:t>
            </a:r>
            <a:r>
              <a:rPr lang="en-US" altLang="ko-KR" sz="1400" dirty="0"/>
              <a:t>2009</a:t>
            </a:r>
            <a:r>
              <a:rPr lang="ko-KR" altLang="en-US" sz="1400" dirty="0"/>
              <a:t>도</a:t>
            </a:r>
            <a:r>
              <a:rPr lang="en-US" altLang="ko-KR" sz="1400" dirty="0"/>
              <a:t>7948</a:t>
            </a:r>
            <a:r>
              <a:rPr lang="en-US" altLang="ko-KR" sz="1400" dirty="0" smtClean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altLang="ko-KR" sz="1400" dirty="0" smtClean="0">
                <a:solidFill>
                  <a:schemeClr val="tx1"/>
                </a:solidFill>
              </a:rPr>
              <a:t>    : </a:t>
            </a:r>
            <a:r>
              <a:rPr lang="ko-KR" altLang="en-US" sz="1400" dirty="0">
                <a:solidFill>
                  <a:schemeClr val="tx1"/>
                </a:solidFill>
              </a:rPr>
              <a:t>대법원도 상고를 기각하여 징역 </a:t>
            </a:r>
            <a:r>
              <a:rPr lang="en-US" altLang="ko-KR" sz="1400" dirty="0">
                <a:solidFill>
                  <a:schemeClr val="tx1"/>
                </a:solidFill>
              </a:rPr>
              <a:t>12</a:t>
            </a:r>
            <a:r>
              <a:rPr lang="ko-KR" altLang="en-US" sz="1400" dirty="0">
                <a:solidFill>
                  <a:schemeClr val="tx1"/>
                </a:solidFill>
              </a:rPr>
              <a:t>년이 </a:t>
            </a:r>
            <a:r>
              <a:rPr lang="ko-KR" altLang="en-US" sz="1400" dirty="0" smtClean="0">
                <a:solidFill>
                  <a:schemeClr val="tx1"/>
                </a:solidFill>
              </a:rPr>
              <a:t>확정되었음</a:t>
            </a:r>
            <a:r>
              <a:rPr lang="en-US" altLang="ko-KR" sz="1400" dirty="0" smtClean="0">
                <a:solidFill>
                  <a:schemeClr val="tx1"/>
                </a:solidFill>
              </a:rPr>
              <a:t> 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400" dirty="0" smtClean="0">
                <a:solidFill>
                  <a:schemeClr val="tx1"/>
                </a:solidFill>
              </a:rPr>
              <a:t>    </a:t>
            </a:r>
            <a:r>
              <a:rPr lang="en-US" altLang="ko-KR" sz="1400" dirty="0" smtClean="0">
                <a:solidFill>
                  <a:schemeClr val="tx1"/>
                </a:solidFill>
              </a:rPr>
              <a:t>: </a:t>
            </a:r>
            <a:r>
              <a:rPr lang="ko-KR" altLang="en-US" sz="1400" dirty="0" smtClean="0">
                <a:solidFill>
                  <a:schemeClr val="tx1"/>
                </a:solidFill>
              </a:rPr>
              <a:t>이 </a:t>
            </a:r>
            <a:r>
              <a:rPr lang="ko-KR" altLang="en-US" sz="1400" dirty="0">
                <a:solidFill>
                  <a:schemeClr val="tx1"/>
                </a:solidFill>
              </a:rPr>
              <a:t>부분에서 문제시 되는 것은 검사가 </a:t>
            </a:r>
            <a:r>
              <a:rPr lang="ko-KR" altLang="en-US" sz="1400" dirty="0">
                <a:solidFill>
                  <a:srgbClr val="7030A0"/>
                </a:solidFill>
              </a:rPr>
              <a:t>성폭력범죄의 처벌 및 </a:t>
            </a:r>
            <a:endParaRPr lang="en-US" altLang="ko-KR" sz="1400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7030A0"/>
                </a:solidFill>
              </a:rPr>
              <a:t> </a:t>
            </a:r>
            <a:r>
              <a:rPr lang="en-US" altLang="ko-KR" sz="1400" dirty="0" smtClean="0">
                <a:solidFill>
                  <a:srgbClr val="7030A0"/>
                </a:solidFill>
              </a:rPr>
              <a:t>     </a:t>
            </a:r>
            <a:r>
              <a:rPr lang="ko-KR" altLang="en-US" sz="1400" dirty="0" smtClean="0">
                <a:solidFill>
                  <a:srgbClr val="7030A0"/>
                </a:solidFill>
              </a:rPr>
              <a:t>피해자보호 </a:t>
            </a:r>
            <a:r>
              <a:rPr lang="ko-KR" altLang="en-US" sz="1400" dirty="0">
                <a:solidFill>
                  <a:srgbClr val="7030A0"/>
                </a:solidFill>
              </a:rPr>
              <a:t>등에 관한 법률로는 무기징역을 구형할 수 없다고 </a:t>
            </a:r>
            <a:endParaRPr lang="en-US" altLang="ko-KR" sz="1400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7030A0"/>
                </a:solidFill>
              </a:rPr>
              <a:t> </a:t>
            </a:r>
            <a:r>
              <a:rPr lang="en-US" altLang="ko-KR" sz="1400" dirty="0" smtClean="0">
                <a:solidFill>
                  <a:srgbClr val="7030A0"/>
                </a:solidFill>
              </a:rPr>
              <a:t>     </a:t>
            </a:r>
            <a:r>
              <a:rPr lang="ko-KR" altLang="en-US" sz="1400" dirty="0" smtClean="0">
                <a:solidFill>
                  <a:srgbClr val="7030A0"/>
                </a:solidFill>
              </a:rPr>
              <a:t>판단하고 </a:t>
            </a:r>
            <a:r>
              <a:rPr lang="ko-KR" altLang="en-US" sz="1400" dirty="0">
                <a:solidFill>
                  <a:srgbClr val="7030A0"/>
                </a:solidFill>
              </a:rPr>
              <a:t>형법의 강간상해 규정을 적용한 </a:t>
            </a:r>
            <a:r>
              <a:rPr lang="ko-KR" altLang="en-US" sz="1400" dirty="0" smtClean="0">
                <a:solidFill>
                  <a:srgbClr val="7030A0"/>
                </a:solidFill>
              </a:rPr>
              <a:t>것</a:t>
            </a:r>
            <a:endParaRPr lang="en-US" altLang="ko-KR" sz="1400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</a:rPr>
              <a:t>   : </a:t>
            </a:r>
            <a:r>
              <a:rPr lang="ko-KR" altLang="en-US" sz="1400" dirty="0" smtClean="0">
                <a:solidFill>
                  <a:srgbClr val="FF0000"/>
                </a:solidFill>
              </a:rPr>
              <a:t>그러나 </a:t>
            </a:r>
            <a:r>
              <a:rPr lang="ko-KR" altLang="en-US" sz="1400" dirty="0">
                <a:solidFill>
                  <a:srgbClr val="FF0000"/>
                </a:solidFill>
              </a:rPr>
              <a:t>성폭력범죄의 처벌 및 피해자보호 등에 관한 법률은 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 2008</a:t>
            </a:r>
            <a:r>
              <a:rPr lang="ko-KR" altLang="en-US" sz="1400" dirty="0">
                <a:solidFill>
                  <a:srgbClr val="FF0000"/>
                </a:solidFill>
              </a:rPr>
              <a:t>년 </a:t>
            </a:r>
            <a:r>
              <a:rPr lang="en-US" altLang="ko-KR" sz="1400" dirty="0">
                <a:solidFill>
                  <a:srgbClr val="FF0000"/>
                </a:solidFill>
              </a:rPr>
              <a:t>6</a:t>
            </a:r>
            <a:r>
              <a:rPr lang="ko-KR" altLang="en-US" sz="1400" dirty="0">
                <a:solidFill>
                  <a:srgbClr val="FF0000"/>
                </a:solidFill>
              </a:rPr>
              <a:t>월 개정되어 </a:t>
            </a:r>
            <a:r>
              <a:rPr lang="en-US" altLang="ko-KR" sz="1400" dirty="0">
                <a:solidFill>
                  <a:srgbClr val="FF0000"/>
                </a:solidFill>
              </a:rPr>
              <a:t>13</a:t>
            </a:r>
            <a:r>
              <a:rPr lang="ko-KR" altLang="en-US" sz="1400" dirty="0">
                <a:solidFill>
                  <a:srgbClr val="FF0000"/>
                </a:solidFill>
              </a:rPr>
              <a:t>세 미만의 미성년자에 대한 </a:t>
            </a:r>
            <a:r>
              <a:rPr lang="ko-KR" altLang="en-US" sz="1400" dirty="0" smtClean="0">
                <a:solidFill>
                  <a:srgbClr val="FF0000"/>
                </a:solidFill>
              </a:rPr>
              <a:t>강간상해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</a:t>
            </a:r>
            <a:r>
              <a:rPr lang="ko-KR" altLang="en-US" sz="1400" dirty="0" smtClean="0">
                <a:solidFill>
                  <a:srgbClr val="FF0000"/>
                </a:solidFill>
              </a:rPr>
              <a:t>죄를 </a:t>
            </a:r>
            <a:r>
              <a:rPr lang="ko-KR" altLang="en-US" sz="1400" dirty="0">
                <a:solidFill>
                  <a:srgbClr val="FF0000"/>
                </a:solidFill>
              </a:rPr>
              <a:t>적용해 무기징역을 구형할 수도 있었다는데 논란의 </a:t>
            </a:r>
            <a:r>
              <a:rPr lang="ko-KR" altLang="en-US" sz="1400" dirty="0" smtClean="0">
                <a:solidFill>
                  <a:srgbClr val="FF0000"/>
                </a:solidFill>
              </a:rPr>
              <a:t>소지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    </a:t>
            </a:r>
            <a:r>
              <a:rPr lang="ko-KR" altLang="en-US" sz="1400" dirty="0" smtClean="0">
                <a:solidFill>
                  <a:srgbClr val="FF0000"/>
                </a:solidFill>
              </a:rPr>
              <a:t>가 되었음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조두순 사건</a:t>
            </a:r>
            <a:endParaRPr lang="ko-KR" altLang="en-US" sz="32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3892506"/>
            <a:ext cx="3312368" cy="254029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1412775"/>
            <a:ext cx="3312368" cy="237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29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4" y="1440552"/>
            <a:ext cx="8554805" cy="4925144"/>
          </a:xfrm>
        </p:spPr>
        <p:txBody>
          <a:bodyPr>
            <a:noAutofit/>
          </a:bodyPr>
          <a:lstStyle/>
          <a:p>
            <a:r>
              <a:rPr lang="ko-KR" altLang="en-US" sz="1400" dirty="0" smtClean="0">
                <a:solidFill>
                  <a:schemeClr val="tx1"/>
                </a:solidFill>
              </a:rPr>
              <a:t>수감생활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 - </a:t>
            </a:r>
            <a:r>
              <a:rPr lang="ko-KR" altLang="en-US" sz="1400" dirty="0"/>
              <a:t>조두순은 </a:t>
            </a:r>
            <a:r>
              <a:rPr lang="ko-KR" altLang="en-US" sz="1400" dirty="0" err="1"/>
              <a:t>경북북부제</a:t>
            </a:r>
            <a:r>
              <a:rPr lang="en-US" altLang="ko-KR" sz="1400" dirty="0"/>
              <a:t>1</a:t>
            </a:r>
            <a:r>
              <a:rPr lang="ko-KR" altLang="en-US" sz="1400" dirty="0"/>
              <a:t>교도소</a:t>
            </a:r>
            <a:r>
              <a:rPr lang="en-US" altLang="ko-KR" sz="1400" dirty="0"/>
              <a:t>(</a:t>
            </a:r>
            <a:r>
              <a:rPr lang="ko-KR" altLang="en-US" sz="1400" dirty="0"/>
              <a:t>청송교도소</a:t>
            </a:r>
            <a:r>
              <a:rPr lang="en-US" altLang="ko-KR" sz="1400" dirty="0"/>
              <a:t>)</a:t>
            </a:r>
            <a:r>
              <a:rPr lang="ko-KR" altLang="en-US" sz="1400" dirty="0"/>
              <a:t>에 수감되어 있다가 포항교도소로 이감된 후 다시 </a:t>
            </a:r>
            <a:r>
              <a:rPr lang="en-US" altLang="ko-KR" sz="1400" dirty="0"/>
              <a:t>2019</a:t>
            </a:r>
            <a:r>
              <a:rPr lang="ko-KR" altLang="en-US" sz="1400" dirty="0"/>
              <a:t>년 </a:t>
            </a:r>
            <a:r>
              <a:rPr lang="en-US" altLang="ko-KR" sz="1400" dirty="0"/>
              <a:t>5</a:t>
            </a:r>
            <a:r>
              <a:rPr lang="ko-KR" altLang="en-US" sz="1400" dirty="0"/>
              <a:t>월 포항교도소에서 성폭행예방교육 등을 받고 경북북부 제</a:t>
            </a:r>
            <a:r>
              <a:rPr lang="en-US" altLang="ko-KR" sz="1400" dirty="0"/>
              <a:t>1</a:t>
            </a:r>
            <a:r>
              <a:rPr lang="ko-KR" altLang="en-US" sz="1400" dirty="0"/>
              <a:t>교도소로 돌아와 수감 중</a:t>
            </a:r>
            <a:r>
              <a:rPr lang="en-US" altLang="ko-KR" sz="1400" dirty="0">
                <a:solidFill>
                  <a:schemeClr val="tx1"/>
                </a:solidFill>
              </a:rPr>
              <a:t>  </a:t>
            </a:r>
          </a:p>
          <a:p>
            <a:pPr marL="0" indent="0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   - </a:t>
            </a:r>
            <a:r>
              <a:rPr lang="en-US" altLang="ko-KR" sz="1400" dirty="0"/>
              <a:t>2020</a:t>
            </a:r>
            <a:r>
              <a:rPr lang="ko-KR" altLang="en-US" sz="1400" dirty="0"/>
              <a:t>년 </a:t>
            </a:r>
            <a:r>
              <a:rPr lang="en-US" altLang="ko-KR" sz="1400" dirty="0"/>
              <a:t>12</a:t>
            </a:r>
            <a:r>
              <a:rPr lang="ko-KR" altLang="en-US" sz="1400" dirty="0"/>
              <a:t>월 </a:t>
            </a:r>
            <a:r>
              <a:rPr lang="en-US" altLang="ko-KR" sz="1400" dirty="0"/>
              <a:t>13</a:t>
            </a:r>
            <a:r>
              <a:rPr lang="ko-KR" altLang="en-US" sz="1400" dirty="0"/>
              <a:t>일 출소 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>
              <a:solidFill>
                <a:schemeClr val="tx1"/>
              </a:solidFill>
            </a:endParaRPr>
          </a:p>
          <a:p>
            <a:r>
              <a:rPr lang="ko-KR" altLang="en-US" sz="1400" dirty="0" smtClean="0">
                <a:solidFill>
                  <a:schemeClr val="tx1"/>
                </a:solidFill>
              </a:rPr>
              <a:t>이후 법 개정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</a:rPr>
              <a:t>  - </a:t>
            </a:r>
            <a:r>
              <a:rPr lang="ko-KR" altLang="en-US" sz="1400" dirty="0"/>
              <a:t>이 사건 이후 </a:t>
            </a:r>
            <a:r>
              <a:rPr lang="ko-KR" altLang="en-US" sz="1400" dirty="0" err="1"/>
              <a:t>아동성폭력범죄등에</a:t>
            </a:r>
            <a:r>
              <a:rPr lang="ko-KR" altLang="en-US" sz="1400" dirty="0"/>
              <a:t> 음주나 약물에 의한 심신미약 </a:t>
            </a:r>
            <a:r>
              <a:rPr lang="ko-KR" altLang="en-US" sz="1400" dirty="0" err="1"/>
              <a:t>감경을</a:t>
            </a:r>
            <a:r>
              <a:rPr lang="ko-KR" altLang="en-US" sz="1400" dirty="0"/>
              <a:t> 하지 않을 수 있는 개정이 이뤄지고</a:t>
            </a:r>
            <a:r>
              <a:rPr lang="en-US" altLang="ko-KR" sz="1400" dirty="0" smtClean="0"/>
              <a:t>,</a:t>
            </a:r>
            <a:r>
              <a:rPr lang="en-US" altLang="ko-KR" sz="1400" baseline="30000" dirty="0"/>
              <a:t> </a:t>
            </a:r>
            <a:r>
              <a:rPr lang="en-US" altLang="ko-KR" sz="1400" dirty="0" smtClean="0"/>
              <a:t>2018</a:t>
            </a:r>
            <a:r>
              <a:rPr lang="ko-KR" altLang="en-US" sz="1400" dirty="0"/>
              <a:t>년에 서울 강서구 </a:t>
            </a:r>
            <a:r>
              <a:rPr lang="en-US" altLang="ko-KR" sz="1400" dirty="0"/>
              <a:t>PC</a:t>
            </a:r>
            <a:r>
              <a:rPr lang="ko-KR" altLang="en-US" sz="1400" dirty="0"/>
              <a:t>방 살인 사건으로 일반범죄에도 심신미약의 의무 </a:t>
            </a:r>
            <a:r>
              <a:rPr lang="ko-KR" altLang="en-US" sz="1400" dirty="0" err="1"/>
              <a:t>감경이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폐지되었음</a:t>
            </a:r>
            <a:endParaRPr lang="en-US" altLang="ko-KR" sz="1400" dirty="0" smtClean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조두순 사건</a:t>
            </a:r>
            <a:endParaRPr lang="ko-KR" altLang="en-US" sz="32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" y="4005064"/>
            <a:ext cx="3203848" cy="3164098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37" y="3937441"/>
            <a:ext cx="2877067" cy="281333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864" y="3971367"/>
            <a:ext cx="2808312" cy="279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51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162495"/>
            <a:ext cx="8156957" cy="1466247"/>
          </a:xfrm>
        </p:spPr>
        <p:txBody>
          <a:bodyPr>
            <a:noAutofit/>
          </a:bodyPr>
          <a:lstStyle/>
          <a:p>
            <a:r>
              <a:rPr lang="ko-KR" altLang="en-US" sz="1400" dirty="0" smtClean="0">
                <a:solidFill>
                  <a:schemeClr val="tx1"/>
                </a:solidFill>
              </a:rPr>
              <a:t>심신미약 인정 관련 최근 판례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</a:rPr>
              <a:t>  - </a:t>
            </a:r>
            <a:r>
              <a:rPr lang="ko-KR" altLang="en-US" sz="1400" u="sng" dirty="0" smtClean="0">
                <a:solidFill>
                  <a:schemeClr val="tx1"/>
                </a:solidFill>
              </a:rPr>
              <a:t>최근 심신미약 인정이 축소되는 경향</a:t>
            </a:r>
            <a:endParaRPr lang="en-US" altLang="ko-KR" sz="1400" u="sng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조두순 사건</a:t>
            </a:r>
            <a:endParaRPr lang="ko-KR" altLang="en-US" sz="32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926" y="4077072"/>
            <a:ext cx="4711452" cy="2439119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454" y="4086200"/>
            <a:ext cx="4176464" cy="242999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566" y="2102279"/>
            <a:ext cx="6480720" cy="1902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73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294650" y="1700808"/>
            <a:ext cx="5420653" cy="1466247"/>
          </a:xfrm>
        </p:spPr>
        <p:txBody>
          <a:bodyPr>
            <a:noAutofit/>
          </a:bodyPr>
          <a:lstStyle/>
          <a:p>
            <a:r>
              <a:rPr lang="ko-KR" altLang="en-US" sz="1400" dirty="0" smtClean="0">
                <a:solidFill>
                  <a:schemeClr val="tx1"/>
                </a:solidFill>
              </a:rPr>
              <a:t>조두순은</a:t>
            </a:r>
            <a:r>
              <a:rPr lang="en-US" altLang="ko-KR" sz="1400" dirty="0" smtClean="0">
                <a:solidFill>
                  <a:schemeClr val="tx1"/>
                </a:solidFill>
              </a:rPr>
              <a:t>?</a:t>
            </a:r>
          </a:p>
          <a:p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sz="1400" dirty="0" smtClean="0">
                <a:solidFill>
                  <a:schemeClr val="tx1"/>
                </a:solidFill>
              </a:rPr>
              <a:t>   - </a:t>
            </a:r>
            <a:r>
              <a:rPr lang="en-US" altLang="ko-KR" sz="1400" dirty="0"/>
              <a:t>1952</a:t>
            </a:r>
            <a:r>
              <a:rPr lang="ko-KR" altLang="en-US" sz="1400" dirty="0" smtClean="0"/>
              <a:t>년생으로 초등학교만 </a:t>
            </a:r>
            <a:r>
              <a:rPr lang="ko-KR" altLang="en-US" sz="1400" dirty="0"/>
              <a:t>졸업했고</a:t>
            </a:r>
            <a:r>
              <a:rPr lang="en-US" altLang="ko-KR" sz="1400" dirty="0"/>
              <a:t>, </a:t>
            </a:r>
            <a:r>
              <a:rPr lang="ko-KR" altLang="en-US" sz="1400" dirty="0"/>
              <a:t>졸업 이후 무직에 가까운 건설 노동자 생활을 </a:t>
            </a:r>
            <a:r>
              <a:rPr lang="ko-KR" altLang="en-US" sz="1400" dirty="0" smtClean="0"/>
              <a:t>함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 smtClean="0"/>
              <a:t>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연락하는 </a:t>
            </a:r>
            <a:r>
              <a:rPr lang="ko-KR" altLang="en-US" sz="1400" dirty="0"/>
              <a:t>친구도 거의 없었으며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알코올 </a:t>
            </a:r>
            <a:r>
              <a:rPr lang="ko-KR" altLang="en-US" sz="1400" dirty="0" err="1"/>
              <a:t>의존증에</a:t>
            </a:r>
            <a:r>
              <a:rPr lang="ko-KR" altLang="en-US" sz="1400" dirty="0"/>
              <a:t> 가까울 만큼 </a:t>
            </a:r>
            <a:r>
              <a:rPr lang="ko-KR" altLang="en-US" sz="1400" dirty="0" smtClean="0"/>
              <a:t>혼자 술도 즐겼음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ko-KR" altLang="en-US" sz="1400" dirty="0"/>
              <a:t>항상 술에 취한 상태로 돌아다니며 길거리에 드러눕거나 </a:t>
            </a:r>
            <a:r>
              <a:rPr lang="ko-KR" altLang="en-US" sz="1400" dirty="0" smtClean="0"/>
              <a:t>소변을 보고</a:t>
            </a:r>
            <a:r>
              <a:rPr lang="en-US" altLang="ko-KR" sz="1400" dirty="0"/>
              <a:t> </a:t>
            </a:r>
            <a:r>
              <a:rPr lang="ko-KR" altLang="en-US" sz="1400" dirty="0" smtClean="0"/>
              <a:t>술자리가 </a:t>
            </a:r>
            <a:r>
              <a:rPr lang="ko-KR" altLang="en-US" sz="1400" dirty="0"/>
              <a:t>보이면 염치 없게 끼어들어 얻어먹곤 </a:t>
            </a:r>
            <a:r>
              <a:rPr lang="ko-KR" altLang="en-US" sz="1400" dirty="0" smtClean="0"/>
              <a:t>했다고 함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 </a:t>
            </a:r>
            <a:r>
              <a:rPr lang="ko-KR" altLang="en-US" sz="1400" dirty="0" smtClean="0"/>
              <a:t>심리분석 결과 </a:t>
            </a:r>
            <a:r>
              <a:rPr lang="ko-KR" altLang="en-US" sz="1400" dirty="0" err="1" smtClean="0"/>
              <a:t>사이코패스</a:t>
            </a:r>
            <a:r>
              <a:rPr lang="ko-KR" altLang="en-US" sz="1400" dirty="0" smtClean="0"/>
              <a:t> 성향이 매우 강해 사소한 </a:t>
            </a:r>
            <a:r>
              <a:rPr lang="ko-KR" altLang="en-US" sz="1400" dirty="0"/>
              <a:t>자극에도 쉽게 분노로 연관 짓고</a:t>
            </a:r>
            <a:r>
              <a:rPr lang="en-US" altLang="ko-KR" sz="1400" dirty="0"/>
              <a:t>, </a:t>
            </a:r>
            <a:r>
              <a:rPr lang="ko-KR" altLang="en-US" sz="1400" dirty="0"/>
              <a:t>불편한 감정을 상대에게 위협적인 방법으로 </a:t>
            </a:r>
            <a:r>
              <a:rPr lang="ko-KR" altLang="en-US" sz="1400" dirty="0" smtClean="0"/>
              <a:t>표출하는 성향이 강함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따라서 </a:t>
            </a:r>
            <a:r>
              <a:rPr lang="en-US" altLang="ko-KR" sz="1400" dirty="0" smtClean="0"/>
              <a:t> </a:t>
            </a:r>
            <a:r>
              <a:rPr lang="ko-KR" altLang="en-US" sz="1400" dirty="0"/>
              <a:t>공격적인 성향이 강해 스스로의 행동을 제대로 통제하지 </a:t>
            </a:r>
            <a:r>
              <a:rPr lang="ko-KR" altLang="en-US" sz="1400" dirty="0" smtClean="0"/>
              <a:t>못함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 smtClean="0"/>
              <a:t>특히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범죄경력을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보면 전과 </a:t>
            </a:r>
            <a:r>
              <a:rPr lang="en-US" altLang="ko-KR" sz="1400" dirty="0" smtClean="0"/>
              <a:t>17</a:t>
            </a:r>
            <a:r>
              <a:rPr lang="ko-KR" altLang="en-US" sz="1400" dirty="0" smtClean="0"/>
              <a:t>범으로 성폭행</a:t>
            </a:r>
            <a:r>
              <a:rPr lang="en-US" altLang="ko-KR" sz="1400" dirty="0"/>
              <a:t>, </a:t>
            </a:r>
            <a:r>
              <a:rPr lang="ko-KR" altLang="en-US" sz="1400" dirty="0"/>
              <a:t>살인 등 강력 </a:t>
            </a:r>
            <a:r>
              <a:rPr lang="ko-KR" altLang="en-US" sz="1400" dirty="0" smtClean="0"/>
              <a:t>범죄 경력이 있음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조두순 사건</a:t>
            </a:r>
            <a:endParaRPr lang="ko-KR" altLang="en-US" sz="32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303" y="2276872"/>
            <a:ext cx="3428697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85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294650" y="1700808"/>
            <a:ext cx="5420653" cy="1466247"/>
          </a:xfrm>
        </p:spPr>
        <p:txBody>
          <a:bodyPr>
            <a:noAutofit/>
          </a:bodyPr>
          <a:lstStyle/>
          <a:p>
            <a:r>
              <a:rPr lang="ko-KR" altLang="en-US" sz="1400" dirty="0" smtClean="0">
                <a:solidFill>
                  <a:schemeClr val="tx1"/>
                </a:solidFill>
              </a:rPr>
              <a:t>개요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sz="1400" dirty="0" smtClean="0">
                <a:solidFill>
                  <a:schemeClr val="tx1"/>
                </a:solidFill>
              </a:rPr>
              <a:t>   -</a:t>
            </a:r>
            <a:r>
              <a:rPr lang="en-US" altLang="ko-KR" sz="1400" dirty="0"/>
              <a:t>2012</a:t>
            </a:r>
            <a:r>
              <a:rPr lang="ko-KR" altLang="en-US" sz="1400" dirty="0"/>
              <a:t>년 </a:t>
            </a:r>
            <a:r>
              <a:rPr lang="en-US" altLang="ko-KR" sz="1400" dirty="0"/>
              <a:t>8</a:t>
            </a:r>
            <a:r>
              <a:rPr lang="ko-KR" altLang="en-US" sz="1400" dirty="0"/>
              <a:t>월 </a:t>
            </a:r>
            <a:r>
              <a:rPr lang="en-US" altLang="ko-KR" sz="1400" dirty="0"/>
              <a:t>30</a:t>
            </a:r>
            <a:r>
              <a:rPr lang="ko-KR" altLang="en-US" sz="1400" dirty="0"/>
              <a:t>일 전라남도 나주시에서 벌어진 아동 성범죄 및 살인미수 </a:t>
            </a:r>
            <a:r>
              <a:rPr lang="ko-KR" altLang="en-US" sz="1400" dirty="0" smtClean="0"/>
              <a:t>사건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당시 태풍 </a:t>
            </a:r>
            <a:r>
              <a:rPr lang="ko-KR" altLang="en-US" sz="1400" dirty="0" err="1"/>
              <a:t>덴빈이</a:t>
            </a:r>
            <a:r>
              <a:rPr lang="ko-KR" altLang="en-US" sz="1400" dirty="0"/>
              <a:t> 동해로 빠져나가고 있던 새벽 </a:t>
            </a:r>
            <a:r>
              <a:rPr lang="en-US" altLang="ko-KR" sz="1400" dirty="0"/>
              <a:t>1</a:t>
            </a:r>
            <a:r>
              <a:rPr lang="ko-KR" altLang="en-US" sz="1400" dirty="0"/>
              <a:t>시 </a:t>
            </a:r>
            <a:r>
              <a:rPr lang="en-US" altLang="ko-KR" sz="1400" dirty="0"/>
              <a:t>30</a:t>
            </a:r>
            <a:r>
              <a:rPr lang="ko-KR" altLang="en-US" sz="1400" dirty="0"/>
              <a:t>분 경 용의자가 문이 안 잠겨있는 집에서 거실에서 자고 있던 </a:t>
            </a:r>
            <a:r>
              <a:rPr lang="en-US" altLang="ko-KR" sz="1400" dirty="0"/>
              <a:t>7</a:t>
            </a:r>
            <a:r>
              <a:rPr lang="ko-KR" altLang="en-US" sz="1400" dirty="0"/>
              <a:t>세 소녀를 이불 채로 납치해서 </a:t>
            </a:r>
            <a:r>
              <a:rPr lang="ko-KR" altLang="en-US" sz="1400" dirty="0" smtClean="0"/>
              <a:t>강간함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 </a:t>
            </a:r>
            <a:r>
              <a:rPr lang="ko-KR" altLang="en-US" sz="1400" dirty="0"/>
              <a:t>그리고 </a:t>
            </a:r>
            <a:r>
              <a:rPr lang="ko-KR" altLang="en-US" sz="1400" dirty="0" err="1"/>
              <a:t>영산강</a:t>
            </a:r>
            <a:r>
              <a:rPr lang="ko-KR" altLang="en-US" sz="1400" dirty="0"/>
              <a:t> 강변도로 인근에 버리고 도주했는데</a:t>
            </a:r>
            <a:r>
              <a:rPr lang="en-US" altLang="ko-KR" sz="1400" dirty="0"/>
              <a:t>, </a:t>
            </a:r>
            <a:r>
              <a:rPr lang="ko-KR" altLang="en-US" sz="1400" dirty="0"/>
              <a:t>피해자는 하반신이 심하게 손상되어 </a:t>
            </a:r>
            <a:r>
              <a:rPr lang="ko-KR" altLang="en-US" sz="1400" dirty="0" smtClean="0"/>
              <a:t>있었음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ko-KR" altLang="en-US" sz="1400" dirty="0" smtClean="0"/>
              <a:t>이후 피해자는 </a:t>
            </a:r>
            <a:r>
              <a:rPr lang="ko-KR" altLang="en-US" sz="1400" dirty="0"/>
              <a:t>정신적 고통과 후유증이 심각하게 남았으며</a:t>
            </a:r>
            <a:r>
              <a:rPr lang="en-US" altLang="ko-KR" sz="1400" dirty="0"/>
              <a:t>, 2</a:t>
            </a:r>
            <a:r>
              <a:rPr lang="ko-KR" altLang="en-US" sz="1400" dirty="0"/>
              <a:t>년이 지난 후에도 </a:t>
            </a:r>
            <a:r>
              <a:rPr lang="en-US" altLang="ko-KR" sz="1400" dirty="0" smtClean="0"/>
              <a:t>＂</a:t>
            </a:r>
            <a:r>
              <a:rPr lang="ko-KR" altLang="en-US" sz="1400" dirty="0" smtClean="0"/>
              <a:t>꿈에서 </a:t>
            </a:r>
            <a:r>
              <a:rPr lang="ko-KR" altLang="en-US" sz="1400" dirty="0"/>
              <a:t>거미와 벌레가 온몸에 </a:t>
            </a:r>
            <a:r>
              <a:rPr lang="ko-KR" altLang="en-US" sz="1400" dirty="0" err="1" smtClean="0"/>
              <a:t>기어다닌다</a:t>
            </a:r>
            <a:r>
              <a:rPr lang="en-US" altLang="ko-KR" sz="1400" dirty="0" smtClean="0"/>
              <a:t>＂</a:t>
            </a:r>
            <a:r>
              <a:rPr lang="ko-KR" altLang="en-US" sz="1400" dirty="0" smtClean="0"/>
              <a:t>라며 </a:t>
            </a:r>
            <a:r>
              <a:rPr lang="ko-KR" altLang="en-US" sz="1400" dirty="0"/>
              <a:t>잠을 거부하고 있으며 겉으로는 밝고 명랑해 보이지만 신경안정제를 복용하고 </a:t>
            </a:r>
            <a:r>
              <a:rPr lang="ko-KR" altLang="en-US" sz="1400" dirty="0" smtClean="0"/>
              <a:t>있다고 함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endParaRPr lang="en-US" altLang="ko-KR" sz="1400" dirty="0" smtClean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고종석 사건</a:t>
            </a:r>
            <a:endParaRPr lang="ko-KR" altLang="en-US" sz="32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2953" y="1593253"/>
            <a:ext cx="2880742" cy="240411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7539" y="4149080"/>
            <a:ext cx="2880742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41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179512" y="1247673"/>
            <a:ext cx="5420653" cy="1466247"/>
          </a:xfrm>
        </p:spPr>
        <p:txBody>
          <a:bodyPr>
            <a:noAutofit/>
          </a:bodyPr>
          <a:lstStyle/>
          <a:p>
            <a:r>
              <a:rPr lang="ko-KR" altLang="en-US" sz="1400" dirty="0" smtClean="0">
                <a:solidFill>
                  <a:schemeClr val="tx1"/>
                </a:solidFill>
              </a:rPr>
              <a:t>사건 전개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sz="1400" dirty="0" smtClean="0">
                <a:solidFill>
                  <a:schemeClr val="tx1"/>
                </a:solidFill>
              </a:rPr>
              <a:t>   -</a:t>
            </a:r>
            <a:r>
              <a:rPr lang="en-US" altLang="ko-KR" sz="1400" dirty="0"/>
              <a:t> 2012</a:t>
            </a:r>
            <a:r>
              <a:rPr lang="ko-KR" altLang="en-US" sz="1400" dirty="0"/>
              <a:t>년 </a:t>
            </a:r>
            <a:r>
              <a:rPr lang="en-US" altLang="ko-KR" sz="1400" dirty="0"/>
              <a:t>8</a:t>
            </a:r>
            <a:r>
              <a:rPr lang="ko-KR" altLang="en-US" sz="1400" dirty="0"/>
              <a:t>월 </a:t>
            </a:r>
            <a:r>
              <a:rPr lang="en-US" altLang="ko-KR" sz="1400" dirty="0"/>
              <a:t>30</a:t>
            </a:r>
            <a:r>
              <a:rPr lang="ko-KR" altLang="en-US" sz="1400" dirty="0"/>
              <a:t>일</a:t>
            </a:r>
            <a:br>
              <a:rPr lang="ko-KR" altLang="en-US" sz="1400" dirty="0"/>
            </a:br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ko-KR" altLang="en-US" sz="1400" dirty="0" smtClean="0"/>
              <a:t>▲</a:t>
            </a:r>
            <a:r>
              <a:rPr lang="en-US" altLang="ko-KR" sz="1400" dirty="0"/>
              <a:t>01</a:t>
            </a:r>
            <a:r>
              <a:rPr lang="ko-KR" altLang="en-US" sz="1400" dirty="0"/>
              <a:t>시 </a:t>
            </a:r>
            <a:r>
              <a:rPr lang="en-US" altLang="ko-KR" sz="1400" dirty="0"/>
              <a:t>30</a:t>
            </a:r>
            <a:r>
              <a:rPr lang="ko-KR" altLang="en-US" sz="1400" dirty="0"/>
              <a:t>분까지 용의자 피해자의 어머니와 같은 </a:t>
            </a:r>
            <a:r>
              <a:rPr lang="en-US" altLang="ko-KR" sz="1400" dirty="0"/>
              <a:t>PC</a:t>
            </a:r>
            <a:r>
              <a:rPr lang="ko-KR" altLang="en-US" sz="1400" dirty="0"/>
              <a:t>방에서 </a:t>
            </a:r>
            <a:r>
              <a:rPr lang="ko-KR" altLang="en-US" sz="1400" dirty="0" smtClean="0"/>
              <a:t>게임</a:t>
            </a:r>
            <a:r>
              <a:rPr lang="en-US" altLang="ko-KR" sz="1400" dirty="0" smtClean="0"/>
              <a:t> 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  ▲</a:t>
            </a:r>
            <a:r>
              <a:rPr lang="en-US" altLang="ko-KR" sz="1400" dirty="0"/>
              <a:t>01</a:t>
            </a:r>
            <a:r>
              <a:rPr lang="ko-KR" altLang="en-US" sz="1400" dirty="0"/>
              <a:t>시 </a:t>
            </a:r>
            <a:r>
              <a:rPr lang="en-US" altLang="ko-KR" sz="1400" dirty="0"/>
              <a:t>30</a:t>
            </a:r>
            <a:r>
              <a:rPr lang="ko-KR" altLang="en-US" sz="1400" dirty="0"/>
              <a:t>분경 피해자의 어머니가 게임 중인 것을 확인하고 </a:t>
            </a:r>
            <a:r>
              <a:rPr lang="en-US" altLang="ko-KR" sz="1400" dirty="0"/>
              <a:t>PC</a:t>
            </a:r>
            <a:r>
              <a:rPr lang="ko-KR" altLang="en-US" sz="1400" dirty="0" smtClean="0"/>
              <a:t>방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ko-KR" altLang="en-US" sz="1400" dirty="0" smtClean="0"/>
              <a:t>을 </a:t>
            </a:r>
            <a:r>
              <a:rPr lang="ko-KR" altLang="en-US" sz="1400" dirty="0"/>
              <a:t>떠나 피해자의 집으로 침입하여 납치</a:t>
            </a:r>
            <a:r>
              <a:rPr lang="en-US" altLang="ko-KR" sz="1400" dirty="0"/>
              <a:t>, </a:t>
            </a:r>
            <a:r>
              <a:rPr lang="ko-KR" altLang="en-US" sz="1400" dirty="0"/>
              <a:t>범행</a:t>
            </a:r>
            <a:r>
              <a:rPr lang="en-US" altLang="ko-KR" sz="1400" dirty="0"/>
              <a:t>.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  ▲</a:t>
            </a:r>
            <a:r>
              <a:rPr lang="en-US" altLang="ko-KR" sz="1400" dirty="0"/>
              <a:t>02</a:t>
            </a:r>
            <a:r>
              <a:rPr lang="ko-KR" altLang="en-US" sz="1400" dirty="0"/>
              <a:t>시 </a:t>
            </a:r>
            <a:r>
              <a:rPr lang="en-US" altLang="ko-KR" sz="1400" dirty="0"/>
              <a:t>30</a:t>
            </a:r>
            <a:r>
              <a:rPr lang="ko-KR" altLang="en-US" sz="1400" dirty="0"/>
              <a:t>분경 피해자의 어머니 귀가</a:t>
            </a:r>
            <a:r>
              <a:rPr lang="en-US" altLang="ko-KR" sz="1400" dirty="0"/>
              <a:t>. </a:t>
            </a:r>
            <a:r>
              <a:rPr lang="ko-KR" altLang="en-US" sz="1400" dirty="0" err="1"/>
              <a:t>셋째딸이</a:t>
            </a:r>
            <a:r>
              <a:rPr lang="ko-KR" altLang="en-US" sz="1400" dirty="0"/>
              <a:t> 자리에 없는 </a:t>
            </a:r>
            <a:r>
              <a:rPr lang="ko-KR" altLang="en-US" sz="1400" dirty="0" smtClean="0"/>
              <a:t>것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ko-KR" altLang="en-US" sz="1400" dirty="0" smtClean="0"/>
              <a:t>을 </a:t>
            </a:r>
            <a:r>
              <a:rPr lang="ko-KR" altLang="en-US" sz="1400" dirty="0"/>
              <a:t>알았으나 아빠 방에 가서 자는 것으로 생각하고 </a:t>
            </a:r>
            <a:r>
              <a:rPr lang="ko-KR" altLang="en-US" sz="1400" dirty="0" err="1" smtClean="0"/>
              <a:t>확인안함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  ▲</a:t>
            </a:r>
            <a:r>
              <a:rPr lang="en-US" altLang="ko-KR" sz="1400" dirty="0"/>
              <a:t>07</a:t>
            </a:r>
            <a:r>
              <a:rPr lang="ko-KR" altLang="en-US" sz="1400" dirty="0"/>
              <a:t>시 </a:t>
            </a:r>
            <a:r>
              <a:rPr lang="en-US" altLang="ko-KR" sz="1400" dirty="0"/>
              <a:t>30</a:t>
            </a:r>
            <a:r>
              <a:rPr lang="ko-KR" altLang="en-US" sz="1400" dirty="0"/>
              <a:t>분</a:t>
            </a:r>
            <a:r>
              <a:rPr lang="en-US" altLang="ko-KR" sz="1400" dirty="0"/>
              <a:t>. </a:t>
            </a:r>
            <a:r>
              <a:rPr lang="ko-KR" altLang="en-US" sz="1400" dirty="0"/>
              <a:t>피해자 어머니 경찰 신고</a:t>
            </a:r>
            <a:br>
              <a:rPr lang="ko-KR" altLang="en-US" sz="1400" dirty="0"/>
            </a:br>
            <a:r>
              <a:rPr lang="ko-KR" altLang="en-US" sz="1400" dirty="0" smtClean="0"/>
              <a:t>    ▲</a:t>
            </a:r>
            <a:r>
              <a:rPr lang="en-US" altLang="ko-KR" sz="1400" dirty="0"/>
              <a:t>07</a:t>
            </a:r>
            <a:r>
              <a:rPr lang="ko-KR" altLang="en-US" sz="1400" dirty="0"/>
              <a:t>시 </a:t>
            </a:r>
            <a:r>
              <a:rPr lang="en-US" altLang="ko-KR" sz="1400" dirty="0"/>
              <a:t>54</a:t>
            </a:r>
            <a:r>
              <a:rPr lang="ko-KR" altLang="en-US" sz="1400" dirty="0"/>
              <a:t>분</a:t>
            </a:r>
            <a:r>
              <a:rPr lang="en-US" altLang="ko-KR" sz="1400" dirty="0"/>
              <a:t>. </a:t>
            </a:r>
            <a:r>
              <a:rPr lang="ko-KR" altLang="en-US" sz="1400" dirty="0"/>
              <a:t>경찰 상황 전파</a:t>
            </a:r>
            <a:br>
              <a:rPr lang="ko-KR" altLang="en-US" sz="1400" dirty="0"/>
            </a:br>
            <a:r>
              <a:rPr lang="ko-KR" altLang="en-US" sz="1400" dirty="0" smtClean="0"/>
              <a:t>    ▲</a:t>
            </a:r>
            <a:r>
              <a:rPr lang="en-US" altLang="ko-KR" sz="1400" dirty="0"/>
              <a:t>08</a:t>
            </a:r>
            <a:r>
              <a:rPr lang="ko-KR" altLang="en-US" sz="1400" dirty="0"/>
              <a:t>시 </a:t>
            </a:r>
            <a:r>
              <a:rPr lang="en-US" altLang="ko-KR" sz="1400" dirty="0"/>
              <a:t>40</a:t>
            </a:r>
            <a:r>
              <a:rPr lang="ko-KR" altLang="en-US" sz="1400" dirty="0"/>
              <a:t>분</a:t>
            </a:r>
            <a:r>
              <a:rPr lang="en-US" altLang="ko-KR" sz="1400" dirty="0"/>
              <a:t>. </a:t>
            </a:r>
            <a:r>
              <a:rPr lang="ko-KR" altLang="en-US" sz="1400" dirty="0"/>
              <a:t>집 주변</a:t>
            </a:r>
            <a:r>
              <a:rPr lang="en-US" altLang="ko-KR" sz="1400" dirty="0"/>
              <a:t>, </a:t>
            </a:r>
            <a:r>
              <a:rPr lang="ko-KR" altLang="en-US" sz="1400" dirty="0"/>
              <a:t>인접 도로</a:t>
            </a:r>
            <a:r>
              <a:rPr lang="en-US" altLang="ko-KR" sz="1400" dirty="0"/>
              <a:t>, CCTV </a:t>
            </a:r>
            <a:r>
              <a:rPr lang="ko-KR" altLang="en-US" sz="1400" dirty="0"/>
              <a:t>영상 확보</a:t>
            </a:r>
            <a:r>
              <a:rPr lang="en-US" altLang="ko-KR" sz="1400" dirty="0"/>
              <a:t>, </a:t>
            </a:r>
            <a:r>
              <a:rPr lang="ko-KR" altLang="en-US" sz="1400" dirty="0"/>
              <a:t>판독</a:t>
            </a:r>
            <a:br>
              <a:rPr lang="ko-KR" altLang="en-US" sz="1400" dirty="0"/>
            </a:br>
            <a:r>
              <a:rPr lang="ko-KR" altLang="en-US" sz="1400" dirty="0" smtClean="0"/>
              <a:t>    ▲</a:t>
            </a:r>
            <a:r>
              <a:rPr lang="en-US" altLang="ko-KR" sz="1400" dirty="0"/>
              <a:t>09</a:t>
            </a:r>
            <a:r>
              <a:rPr lang="ko-KR" altLang="en-US" sz="1400" dirty="0"/>
              <a:t>시</a:t>
            </a:r>
            <a:r>
              <a:rPr lang="en-US" altLang="ko-KR" sz="1400" dirty="0"/>
              <a:t>. </a:t>
            </a:r>
            <a:r>
              <a:rPr lang="ko-KR" altLang="en-US" sz="1400" dirty="0"/>
              <a:t>지방청 기동대 수색 지원 요청</a:t>
            </a:r>
            <a:br>
              <a:rPr lang="ko-KR" altLang="en-US" sz="1400" dirty="0"/>
            </a:br>
            <a:r>
              <a:rPr lang="ko-KR" altLang="en-US" sz="1400" dirty="0" smtClean="0"/>
              <a:t>    ▲</a:t>
            </a:r>
            <a:r>
              <a:rPr lang="en-US" altLang="ko-KR" sz="1400" dirty="0"/>
              <a:t>10</a:t>
            </a:r>
            <a:r>
              <a:rPr lang="ko-KR" altLang="en-US" sz="1400" dirty="0"/>
              <a:t>시</a:t>
            </a:r>
            <a:r>
              <a:rPr lang="en-US" altLang="ko-KR" sz="1400" dirty="0"/>
              <a:t>. </a:t>
            </a:r>
            <a:r>
              <a:rPr lang="ko-KR" altLang="en-US" sz="1400" dirty="0"/>
              <a:t>지방청 </a:t>
            </a:r>
            <a:r>
              <a:rPr lang="ko-KR" altLang="en-US" sz="1400" dirty="0" err="1"/>
              <a:t>프로파일러</a:t>
            </a:r>
            <a:r>
              <a:rPr lang="ko-KR" altLang="en-US" sz="1400" dirty="0"/>
              <a:t> 피해자 어머니 상담</a:t>
            </a:r>
            <a:br>
              <a:rPr lang="ko-KR" altLang="en-US" sz="1400" dirty="0"/>
            </a:br>
            <a:r>
              <a:rPr lang="ko-KR" altLang="en-US" sz="1400" dirty="0" smtClean="0"/>
              <a:t>    ▲</a:t>
            </a:r>
            <a:r>
              <a:rPr lang="en-US" altLang="ko-KR" sz="1400" dirty="0"/>
              <a:t>10</a:t>
            </a:r>
            <a:r>
              <a:rPr lang="ko-KR" altLang="en-US" sz="1400" dirty="0"/>
              <a:t>시 </a:t>
            </a:r>
            <a:r>
              <a:rPr lang="en-US" altLang="ko-KR" sz="1400" dirty="0"/>
              <a:t>10</a:t>
            </a:r>
            <a:r>
              <a:rPr lang="ko-KR" altLang="en-US" sz="1400" dirty="0"/>
              <a:t>분</a:t>
            </a:r>
            <a:r>
              <a:rPr lang="en-US" altLang="ko-KR" sz="1400" dirty="0"/>
              <a:t>. </a:t>
            </a:r>
            <a:r>
              <a:rPr lang="ko-KR" altLang="en-US" sz="1400" dirty="0"/>
              <a:t>관내 성폭력 우범자 </a:t>
            </a:r>
            <a:r>
              <a:rPr lang="en-US" altLang="ko-KR" sz="1400" dirty="0"/>
              <a:t>11</a:t>
            </a:r>
            <a:r>
              <a:rPr lang="ko-KR" altLang="en-US" sz="1400" dirty="0"/>
              <a:t>명 탐문</a:t>
            </a:r>
            <a:br>
              <a:rPr lang="ko-KR" altLang="en-US" sz="1400" dirty="0"/>
            </a:br>
            <a:r>
              <a:rPr lang="ko-KR" altLang="en-US" sz="1400" dirty="0" smtClean="0"/>
              <a:t>    ▲</a:t>
            </a:r>
            <a:r>
              <a:rPr lang="en-US" altLang="ko-KR" sz="1400" dirty="0"/>
              <a:t>12</a:t>
            </a:r>
            <a:r>
              <a:rPr lang="ko-KR" altLang="en-US" sz="1400" dirty="0"/>
              <a:t>시 </a:t>
            </a:r>
            <a:r>
              <a:rPr lang="en-US" altLang="ko-KR" sz="1400" dirty="0"/>
              <a:t>30</a:t>
            </a:r>
            <a:r>
              <a:rPr lang="ko-KR" altLang="en-US" sz="1400" dirty="0"/>
              <a:t>분</a:t>
            </a:r>
            <a:r>
              <a:rPr lang="en-US" altLang="ko-KR" sz="1400" dirty="0"/>
              <a:t>. </a:t>
            </a:r>
            <a:r>
              <a:rPr lang="ko-KR" altLang="en-US" sz="1400" dirty="0"/>
              <a:t>기동중대 </a:t>
            </a:r>
            <a:r>
              <a:rPr lang="en-US" altLang="ko-KR" sz="1400" dirty="0"/>
              <a:t>2</a:t>
            </a:r>
            <a:r>
              <a:rPr lang="ko-KR" altLang="en-US" sz="1400" dirty="0"/>
              <a:t>개 중대 수색 돌입</a:t>
            </a:r>
            <a:br>
              <a:rPr lang="ko-KR" altLang="en-US" sz="1400" dirty="0"/>
            </a:br>
            <a:r>
              <a:rPr lang="ko-KR" altLang="en-US" sz="1400" dirty="0" smtClean="0"/>
              <a:t>    ▲</a:t>
            </a:r>
            <a:r>
              <a:rPr lang="en-US" altLang="ko-KR" sz="1400" dirty="0"/>
              <a:t>12</a:t>
            </a:r>
            <a:r>
              <a:rPr lang="ko-KR" altLang="en-US" sz="1400" dirty="0"/>
              <a:t>시 </a:t>
            </a:r>
            <a:r>
              <a:rPr lang="en-US" altLang="ko-KR" sz="1400" dirty="0"/>
              <a:t>55</a:t>
            </a:r>
            <a:r>
              <a:rPr lang="ko-KR" altLang="en-US" sz="1400" dirty="0"/>
              <a:t>분</a:t>
            </a:r>
            <a:r>
              <a:rPr lang="en-US" altLang="ko-KR" sz="1400" dirty="0"/>
              <a:t>. </a:t>
            </a:r>
            <a:r>
              <a:rPr lang="ko-KR" altLang="en-US" sz="1400" dirty="0"/>
              <a:t>영산대교 사거리 인도에서 피해자 발견</a:t>
            </a:r>
            <a:br>
              <a:rPr lang="ko-KR" altLang="en-US" sz="1400" dirty="0"/>
            </a:br>
            <a:r>
              <a:rPr lang="ko-KR" altLang="en-US" sz="1400" dirty="0" smtClean="0"/>
              <a:t>    ▲</a:t>
            </a:r>
            <a:r>
              <a:rPr lang="en-US" altLang="ko-KR" sz="1400" dirty="0"/>
              <a:t>13</a:t>
            </a:r>
            <a:r>
              <a:rPr lang="ko-KR" altLang="en-US" sz="1400" dirty="0"/>
              <a:t>시</a:t>
            </a:r>
            <a:r>
              <a:rPr lang="en-US" altLang="ko-KR" sz="1400" dirty="0"/>
              <a:t>. </a:t>
            </a:r>
            <a:r>
              <a:rPr lang="ko-KR" altLang="en-US" sz="1400" dirty="0" err="1"/>
              <a:t>영산포</a:t>
            </a:r>
            <a:r>
              <a:rPr lang="ko-KR" altLang="en-US" sz="1400" dirty="0"/>
              <a:t> 제일병원 응급실 후송</a:t>
            </a:r>
            <a:br>
              <a:rPr lang="ko-KR" altLang="en-US" sz="1400" dirty="0"/>
            </a:br>
            <a:r>
              <a:rPr lang="ko-KR" altLang="en-US" sz="1400" dirty="0" smtClean="0"/>
              <a:t>    ▲</a:t>
            </a:r>
            <a:r>
              <a:rPr lang="en-US" altLang="ko-KR" sz="1400" dirty="0"/>
              <a:t>13</a:t>
            </a:r>
            <a:r>
              <a:rPr lang="ko-KR" altLang="en-US" sz="1400" dirty="0"/>
              <a:t>시 </a:t>
            </a:r>
            <a:r>
              <a:rPr lang="en-US" altLang="ko-KR" sz="1400" dirty="0"/>
              <a:t>20</a:t>
            </a:r>
            <a:r>
              <a:rPr lang="ko-KR" altLang="en-US" sz="1400" dirty="0"/>
              <a:t>분</a:t>
            </a:r>
            <a:r>
              <a:rPr lang="en-US" altLang="ko-KR" sz="1400" dirty="0"/>
              <a:t>. </a:t>
            </a:r>
            <a:r>
              <a:rPr lang="ko-KR" altLang="en-US" sz="1400" dirty="0"/>
              <a:t>피해자로부터 신원 미상의 남성이 이불에 싸서 </a:t>
            </a:r>
            <a:r>
              <a:rPr lang="ko-KR" altLang="en-US" sz="1400" dirty="0" smtClean="0"/>
              <a:t>데리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</a:t>
            </a:r>
            <a:r>
              <a:rPr lang="ko-KR" altLang="en-US" sz="1400" dirty="0" smtClean="0"/>
              <a:t>고 </a:t>
            </a:r>
            <a:r>
              <a:rPr lang="ko-KR" altLang="en-US" sz="1400" dirty="0"/>
              <a:t>갔다는 진술 확보</a:t>
            </a:r>
            <a:br>
              <a:rPr lang="ko-KR" altLang="en-US" sz="1400" dirty="0"/>
            </a:br>
            <a:r>
              <a:rPr lang="ko-KR" altLang="en-US" sz="1400" dirty="0" smtClean="0"/>
              <a:t>    ▲</a:t>
            </a:r>
            <a:r>
              <a:rPr lang="en-US" altLang="ko-KR" sz="1400" dirty="0"/>
              <a:t>14</a:t>
            </a:r>
            <a:r>
              <a:rPr lang="ko-KR" altLang="en-US" sz="1400" dirty="0"/>
              <a:t>시</a:t>
            </a:r>
            <a:r>
              <a:rPr lang="en-US" altLang="ko-KR" sz="1400" dirty="0"/>
              <a:t>. </a:t>
            </a:r>
            <a:r>
              <a:rPr lang="ko-KR" altLang="en-US" sz="1400" dirty="0"/>
              <a:t>용의자 중 </a:t>
            </a:r>
            <a:r>
              <a:rPr lang="en-US" altLang="ko-KR" sz="1400" dirty="0"/>
              <a:t>1</a:t>
            </a:r>
            <a:r>
              <a:rPr lang="ko-KR" altLang="en-US" sz="1400" dirty="0"/>
              <a:t>명 행방불명</a:t>
            </a:r>
            <a:r>
              <a:rPr lang="en-US" altLang="ko-KR" sz="1400" dirty="0"/>
              <a:t>, </a:t>
            </a:r>
            <a:r>
              <a:rPr lang="ko-KR" altLang="en-US" sz="1400" dirty="0"/>
              <a:t>소재 파악 </a:t>
            </a:r>
            <a:r>
              <a:rPr lang="ko-KR" altLang="en-US" sz="1400" dirty="0" smtClean="0"/>
              <a:t>착수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 - </a:t>
            </a:r>
            <a:r>
              <a:rPr lang="en-US" altLang="ko-KR" sz="1400" dirty="0"/>
              <a:t>2012</a:t>
            </a:r>
            <a:r>
              <a:rPr lang="ko-KR" altLang="en-US" sz="1400" dirty="0"/>
              <a:t>년 </a:t>
            </a:r>
            <a:r>
              <a:rPr lang="en-US" altLang="ko-KR" sz="1400" dirty="0"/>
              <a:t>8</a:t>
            </a:r>
            <a:r>
              <a:rPr lang="ko-KR" altLang="en-US" sz="1400" dirty="0"/>
              <a:t>월 </a:t>
            </a:r>
            <a:r>
              <a:rPr lang="en-US" altLang="ko-KR" sz="1400" dirty="0"/>
              <a:t>31</a:t>
            </a:r>
            <a:r>
              <a:rPr lang="ko-KR" altLang="en-US" sz="1400" dirty="0"/>
              <a:t>일</a:t>
            </a:r>
            <a:br>
              <a:rPr lang="ko-KR" altLang="en-US" sz="1400" dirty="0"/>
            </a:br>
            <a:r>
              <a:rPr lang="ko-KR" altLang="en-US" sz="1400" dirty="0"/>
              <a:t>▲</a:t>
            </a:r>
            <a:r>
              <a:rPr lang="en-US" altLang="ko-KR" sz="1400" dirty="0"/>
              <a:t>13</a:t>
            </a:r>
            <a:r>
              <a:rPr lang="ko-KR" altLang="en-US" sz="1400" dirty="0"/>
              <a:t>시 </a:t>
            </a:r>
            <a:r>
              <a:rPr lang="en-US" altLang="ko-KR" sz="1400" dirty="0"/>
              <a:t>25</a:t>
            </a:r>
            <a:r>
              <a:rPr lang="ko-KR" altLang="en-US" sz="1400" dirty="0"/>
              <a:t>분</a:t>
            </a:r>
            <a:r>
              <a:rPr lang="en-US" altLang="ko-KR" sz="1400" dirty="0"/>
              <a:t>. </a:t>
            </a:r>
            <a:r>
              <a:rPr lang="ko-KR" altLang="en-US" sz="1400" dirty="0"/>
              <a:t>용의자 고종석</a:t>
            </a:r>
            <a:r>
              <a:rPr lang="en-US" altLang="ko-KR" sz="1400" dirty="0"/>
              <a:t>(23) </a:t>
            </a:r>
            <a:r>
              <a:rPr lang="ko-KR" altLang="en-US" sz="1400" dirty="0"/>
              <a:t>순천의 한 </a:t>
            </a:r>
            <a:r>
              <a:rPr lang="en-US" altLang="ko-KR" sz="1400" dirty="0"/>
              <a:t>PC</a:t>
            </a:r>
            <a:r>
              <a:rPr lang="ko-KR" altLang="en-US" sz="1400" dirty="0"/>
              <a:t>방에서 검거</a:t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endParaRPr lang="en-US" altLang="ko-KR" sz="1400" dirty="0" smtClean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고종석 사건</a:t>
            </a:r>
            <a:endParaRPr lang="ko-KR" altLang="en-US" sz="3200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3231" y="4136911"/>
            <a:ext cx="3515086" cy="242260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5141" y="1295953"/>
            <a:ext cx="3533176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97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556792"/>
            <a:ext cx="5420653" cy="1466247"/>
          </a:xfrm>
        </p:spPr>
        <p:txBody>
          <a:bodyPr>
            <a:noAutofit/>
          </a:bodyPr>
          <a:lstStyle/>
          <a:p>
            <a:r>
              <a:rPr lang="ko-KR" altLang="en-US" sz="1400" dirty="0" smtClean="0">
                <a:solidFill>
                  <a:schemeClr val="tx1"/>
                </a:solidFill>
              </a:rPr>
              <a:t>경과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sz="1400" dirty="0" smtClean="0">
                <a:solidFill>
                  <a:schemeClr val="tx1"/>
                </a:solidFill>
              </a:rPr>
              <a:t>   -</a:t>
            </a:r>
            <a:r>
              <a:rPr lang="en-US" altLang="ko-KR" sz="1400" dirty="0"/>
              <a:t> 2013</a:t>
            </a:r>
            <a:r>
              <a:rPr lang="ko-KR" altLang="en-US" sz="1400" dirty="0"/>
              <a:t>년 </a:t>
            </a:r>
            <a:r>
              <a:rPr lang="en-US" altLang="ko-KR" sz="1400" dirty="0"/>
              <a:t>1</a:t>
            </a:r>
            <a:r>
              <a:rPr lang="ko-KR" altLang="en-US" sz="1400" dirty="0"/>
              <a:t>월 </a:t>
            </a:r>
            <a:r>
              <a:rPr lang="en-US" altLang="ko-KR" sz="1400" dirty="0"/>
              <a:t>10</a:t>
            </a:r>
            <a:r>
              <a:rPr lang="ko-KR" altLang="en-US" sz="1400" dirty="0"/>
              <a:t>일</a:t>
            </a:r>
            <a:br>
              <a:rPr lang="ko-KR" altLang="en-US" sz="1400" dirty="0"/>
            </a:br>
            <a:r>
              <a:rPr lang="ko-KR" altLang="en-US" sz="1400" dirty="0" smtClean="0"/>
              <a:t>  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사형 </a:t>
            </a:r>
            <a:r>
              <a:rPr lang="ko-KR" altLang="en-US" sz="1400" dirty="0"/>
              <a:t>및 위치추적 전자장치 부착 </a:t>
            </a:r>
            <a:r>
              <a:rPr lang="en-US" altLang="ko-KR" sz="1400" dirty="0"/>
              <a:t>30</a:t>
            </a:r>
            <a:r>
              <a:rPr lang="ko-KR" altLang="en-US" sz="1400" dirty="0"/>
              <a:t>년</a:t>
            </a:r>
            <a:r>
              <a:rPr lang="en-US" altLang="ko-KR" sz="1400" dirty="0"/>
              <a:t>, </a:t>
            </a:r>
            <a:r>
              <a:rPr lang="ko-KR" altLang="en-US" sz="1400" dirty="0"/>
              <a:t>성충동 약물치료 </a:t>
            </a:r>
            <a:r>
              <a:rPr lang="en-US" altLang="ko-KR" sz="1400" dirty="0"/>
              <a:t>15</a:t>
            </a:r>
            <a:r>
              <a:rPr lang="ko-KR" altLang="en-US" sz="1400" dirty="0"/>
              <a:t>년의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ko-KR" altLang="en-US" sz="1400" dirty="0" smtClean="0"/>
              <a:t>형이 구형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</a:t>
            </a:r>
            <a:r>
              <a:rPr lang="en-US" altLang="ko-KR" sz="1400" dirty="0" smtClean="0"/>
              <a:t>- 2013</a:t>
            </a:r>
            <a:r>
              <a:rPr lang="ko-KR" altLang="en-US" sz="1400" dirty="0"/>
              <a:t>년 </a:t>
            </a:r>
            <a:r>
              <a:rPr lang="en-US" altLang="ko-KR" sz="1400" dirty="0"/>
              <a:t>1</a:t>
            </a:r>
            <a:r>
              <a:rPr lang="ko-KR" altLang="en-US" sz="1400" dirty="0"/>
              <a:t>월 </a:t>
            </a:r>
            <a:r>
              <a:rPr lang="en-US" altLang="ko-KR" sz="1400" dirty="0"/>
              <a:t>31</a:t>
            </a:r>
            <a:r>
              <a:rPr lang="ko-KR" altLang="en-US" sz="1400" dirty="0"/>
              <a:t>일</a:t>
            </a:r>
            <a:br>
              <a:rPr lang="ko-KR" altLang="en-US" sz="1400" dirty="0"/>
            </a:br>
            <a:r>
              <a:rPr lang="ko-KR" altLang="en-US" sz="1400" dirty="0" smtClean="0"/>
              <a:t>  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무기징역 </a:t>
            </a:r>
            <a:r>
              <a:rPr lang="ko-KR" altLang="en-US" sz="1400" dirty="0"/>
              <a:t>선고</a:t>
            </a:r>
            <a:r>
              <a:rPr lang="en-US" altLang="ko-KR" sz="1400" dirty="0"/>
              <a:t>. 5</a:t>
            </a:r>
            <a:r>
              <a:rPr lang="ko-KR" altLang="en-US" sz="1400" dirty="0"/>
              <a:t>월에 이뤄진 항소심에서도 무기징역 선고</a:t>
            </a:r>
            <a:r>
              <a:rPr lang="en-US" altLang="ko-KR" sz="1400" dirty="0"/>
              <a:t>. </a:t>
            </a:r>
            <a:r>
              <a:rPr lang="ko-KR" altLang="en-US" sz="1400" dirty="0"/>
              <a:t>고종석이 대법원에 </a:t>
            </a:r>
            <a:r>
              <a:rPr lang="ko-KR" altLang="en-US" sz="1400" dirty="0" smtClean="0"/>
              <a:t>상고 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</a:t>
            </a:r>
            <a:r>
              <a:rPr lang="en-US" altLang="ko-KR" sz="1400" dirty="0" smtClean="0"/>
              <a:t>- 2013</a:t>
            </a:r>
            <a:r>
              <a:rPr lang="ko-KR" altLang="en-US" sz="1400" dirty="0"/>
              <a:t>년 </a:t>
            </a:r>
            <a:r>
              <a:rPr lang="en-US" altLang="ko-KR" sz="1400" dirty="0"/>
              <a:t>8</a:t>
            </a:r>
            <a:r>
              <a:rPr lang="ko-KR" altLang="en-US" sz="1400" dirty="0"/>
              <a:t>월 </a:t>
            </a:r>
            <a:r>
              <a:rPr lang="en-US" altLang="ko-KR" sz="1400" dirty="0"/>
              <a:t>14</a:t>
            </a:r>
            <a:r>
              <a:rPr lang="ko-KR" altLang="en-US" sz="1400" dirty="0"/>
              <a:t>일</a:t>
            </a:r>
            <a:br>
              <a:rPr lang="ko-KR" altLang="en-US" sz="1400" dirty="0"/>
            </a:br>
            <a:r>
              <a:rPr lang="ko-KR" altLang="en-US" sz="1400" dirty="0" smtClean="0"/>
              <a:t>  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대법원에서는 </a:t>
            </a:r>
            <a:r>
              <a:rPr lang="ko-KR" altLang="en-US" sz="1400" dirty="0"/>
              <a:t>본 건을 나주 지법으로 다시 </a:t>
            </a:r>
            <a:r>
              <a:rPr lang="ko-KR" altLang="en-US" sz="1400" dirty="0" smtClean="0"/>
              <a:t>파기환송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: </a:t>
            </a:r>
            <a:r>
              <a:rPr lang="ko-KR" altLang="en-US" sz="1400" dirty="0" smtClean="0"/>
              <a:t>무기징역으로 </a:t>
            </a:r>
            <a:r>
              <a:rPr lang="ko-KR" altLang="en-US" sz="1400" dirty="0"/>
              <a:t>규정된 형량은 적절하나 재판 과정에서의 법 </a:t>
            </a:r>
            <a:r>
              <a:rPr lang="ko-KR" altLang="en-US" sz="1400" dirty="0" smtClean="0"/>
              <a:t>적용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에 </a:t>
            </a:r>
            <a:r>
              <a:rPr lang="ko-KR" altLang="en-US" sz="1400" dirty="0"/>
              <a:t>문제가 있어 다시 재판할 필요가 있다고 </a:t>
            </a:r>
            <a:r>
              <a:rPr lang="ko-KR" altLang="en-US" sz="1400" dirty="0" smtClean="0"/>
              <a:t>하였음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 </a:t>
            </a:r>
            <a:r>
              <a:rPr lang="en-US" altLang="ko-KR" sz="1400" dirty="0" smtClean="0"/>
              <a:t>- 2014</a:t>
            </a:r>
            <a:r>
              <a:rPr lang="ko-KR" altLang="en-US" sz="1400" dirty="0"/>
              <a:t>년 </a:t>
            </a:r>
            <a:r>
              <a:rPr lang="en-US" altLang="ko-KR" sz="1400" dirty="0"/>
              <a:t>2</a:t>
            </a:r>
            <a:r>
              <a:rPr lang="ko-KR" altLang="en-US" sz="1400" dirty="0"/>
              <a:t>월 </a:t>
            </a:r>
            <a:r>
              <a:rPr lang="en-US" altLang="ko-KR" sz="1400" dirty="0"/>
              <a:t>27</a:t>
            </a:r>
            <a:r>
              <a:rPr lang="ko-KR" altLang="en-US" sz="1400" dirty="0"/>
              <a:t>일</a:t>
            </a:r>
            <a:br>
              <a:rPr lang="ko-KR" altLang="en-US" sz="1400" dirty="0"/>
            </a:br>
            <a:r>
              <a:rPr lang="ko-KR" altLang="en-US" sz="1400" dirty="0" smtClean="0"/>
              <a:t>  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대법원 </a:t>
            </a:r>
            <a:r>
              <a:rPr lang="en-US" altLang="ko-KR" sz="1400" dirty="0"/>
              <a:t>1</a:t>
            </a:r>
            <a:r>
              <a:rPr lang="ko-KR" altLang="en-US" sz="1400" dirty="0"/>
              <a:t>부에서 무기징역 및 </a:t>
            </a:r>
            <a:r>
              <a:rPr lang="ko-KR" altLang="en-US" sz="1400" dirty="0" smtClean="0"/>
              <a:t>전자장치 </a:t>
            </a:r>
            <a:r>
              <a:rPr lang="ko-KR" altLang="en-US" sz="1400" dirty="0"/>
              <a:t>부착 </a:t>
            </a:r>
            <a:r>
              <a:rPr lang="en-US" altLang="ko-KR" sz="1400" dirty="0"/>
              <a:t>30</a:t>
            </a:r>
            <a:r>
              <a:rPr lang="ko-KR" altLang="en-US" sz="1400" dirty="0"/>
              <a:t>년</a:t>
            </a:r>
            <a:r>
              <a:rPr lang="en-US" altLang="ko-KR" sz="1400" dirty="0"/>
              <a:t>, </a:t>
            </a:r>
            <a:r>
              <a:rPr lang="ko-KR" altLang="en-US" sz="1400" dirty="0"/>
              <a:t>정보공개 </a:t>
            </a:r>
            <a:r>
              <a:rPr lang="en-US" altLang="ko-KR" sz="1400" dirty="0"/>
              <a:t>10</a:t>
            </a:r>
            <a:r>
              <a:rPr lang="ko-KR" altLang="en-US" sz="1400" dirty="0"/>
              <a:t>년</a:t>
            </a:r>
            <a:r>
              <a:rPr lang="en-US" altLang="ko-KR" sz="1400" dirty="0"/>
              <a:t>, 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성충동 </a:t>
            </a:r>
            <a:r>
              <a:rPr lang="ko-KR" altLang="en-US" sz="1400" dirty="0"/>
              <a:t>약물치료</a:t>
            </a:r>
            <a:r>
              <a:rPr lang="en-US" altLang="ko-KR" sz="1400" dirty="0"/>
              <a:t>(</a:t>
            </a:r>
            <a:r>
              <a:rPr lang="ko-KR" altLang="en-US" sz="1400" dirty="0"/>
              <a:t>일명 화학적 거세</a:t>
            </a:r>
            <a:r>
              <a:rPr lang="en-US" altLang="ko-KR" sz="1400" dirty="0"/>
              <a:t>) 5</a:t>
            </a:r>
            <a:r>
              <a:rPr lang="ko-KR" altLang="en-US" sz="1400" dirty="0"/>
              <a:t>년을 선고</a:t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endParaRPr lang="en-US" altLang="ko-KR" sz="1400" dirty="0" smtClean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고종석 사건</a:t>
            </a:r>
            <a:endParaRPr lang="ko-KR" altLang="en-US" sz="32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5870" y="4005064"/>
            <a:ext cx="2990136" cy="266429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5870" y="1225512"/>
            <a:ext cx="2990136" cy="2704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76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556792"/>
            <a:ext cx="5276637" cy="1466247"/>
          </a:xfrm>
        </p:spPr>
        <p:txBody>
          <a:bodyPr>
            <a:noAutofit/>
          </a:bodyPr>
          <a:lstStyle/>
          <a:p>
            <a:r>
              <a:rPr lang="ko-KR" altLang="en-US" sz="1400" dirty="0" smtClean="0">
                <a:solidFill>
                  <a:schemeClr val="tx1"/>
                </a:solidFill>
              </a:rPr>
              <a:t>범행 특징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sz="1400" dirty="0" smtClean="0">
                <a:solidFill>
                  <a:schemeClr val="tx1"/>
                </a:solidFill>
              </a:rPr>
              <a:t>   - </a:t>
            </a:r>
            <a:r>
              <a:rPr lang="ko-KR" altLang="en-US" sz="1400" dirty="0"/>
              <a:t>범인 </a:t>
            </a:r>
            <a:r>
              <a:rPr lang="ko-KR" altLang="en-US" sz="1400" dirty="0" err="1" smtClean="0"/>
              <a:t>고종석평소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피해자의 어머니와 아는 사이의 </a:t>
            </a:r>
            <a:r>
              <a:rPr lang="ko-KR" altLang="en-US" sz="1400" dirty="0" smtClean="0"/>
              <a:t>이웃으로 고종석은 </a:t>
            </a:r>
            <a:r>
              <a:rPr lang="ko-KR" altLang="en-US" sz="1400" dirty="0"/>
              <a:t>특별한 직업이나 주거지 없이 나주와 순천 일대를 오가면서 생활을 했고</a:t>
            </a:r>
            <a:r>
              <a:rPr lang="en-US" altLang="ko-KR" sz="1400" dirty="0"/>
              <a:t>, </a:t>
            </a:r>
            <a:r>
              <a:rPr lang="ko-KR" altLang="en-US" sz="1400" dirty="0"/>
              <a:t>사건 발생 며칠 </a:t>
            </a:r>
            <a:r>
              <a:rPr lang="ko-KR" altLang="en-US" sz="1400" dirty="0" smtClean="0"/>
              <a:t>전에 작은 어머니의 집인  </a:t>
            </a:r>
            <a:r>
              <a:rPr lang="ko-KR" altLang="en-US" sz="1400" dirty="0"/>
              <a:t>순천에 왔다고 함</a:t>
            </a:r>
            <a:r>
              <a:rPr lang="en-US" altLang="ko-KR" sz="1400" dirty="0" smtClean="0"/>
              <a:t>  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범행 </a:t>
            </a:r>
            <a:r>
              <a:rPr lang="ko-KR" altLang="en-US" sz="1400" dirty="0"/>
              <a:t>직전에는 </a:t>
            </a:r>
            <a:r>
              <a:rPr lang="en-US" altLang="ko-KR" sz="1400" dirty="0"/>
              <a:t>PC</a:t>
            </a:r>
            <a:r>
              <a:rPr lang="ko-KR" altLang="en-US" sz="1400" dirty="0"/>
              <a:t>방에서 피해자의 어머니에게 </a:t>
            </a:r>
            <a:r>
              <a:rPr lang="ko-KR" altLang="en-US" sz="1400" b="1" dirty="0"/>
              <a:t>태연하게 </a:t>
            </a:r>
            <a:r>
              <a:rPr lang="en-US" altLang="ko-KR" sz="1400" b="1" dirty="0"/>
              <a:t>"</a:t>
            </a:r>
            <a:r>
              <a:rPr lang="ko-KR" altLang="en-US" sz="1400" b="1" dirty="0"/>
              <a:t>아이들 잘 있죠</a:t>
            </a:r>
            <a:r>
              <a:rPr lang="en-US" altLang="ko-KR" sz="1400" b="1" dirty="0"/>
              <a:t>?" </a:t>
            </a:r>
            <a:r>
              <a:rPr lang="ko-KR" altLang="en-US" sz="1400" b="1" dirty="0"/>
              <a:t>라고 </a:t>
            </a:r>
            <a:r>
              <a:rPr lang="ko-KR" altLang="en-US" sz="1400" b="1" dirty="0" smtClean="0"/>
              <a:t>물어봤으며</a:t>
            </a:r>
            <a:r>
              <a:rPr lang="en-US" altLang="ko-KR" sz="1400" b="1" dirty="0" smtClean="0"/>
              <a:t>,  </a:t>
            </a:r>
            <a:r>
              <a:rPr lang="ko-KR" altLang="en-US" sz="1400" dirty="0" smtClean="0"/>
              <a:t>경찰에게 </a:t>
            </a:r>
            <a:r>
              <a:rPr lang="ko-KR" altLang="en-US" sz="1400" dirty="0"/>
              <a:t>최초 진술할 때 </a:t>
            </a:r>
            <a:r>
              <a:rPr lang="en-US" altLang="ko-KR" sz="1400" b="1" dirty="0"/>
              <a:t>"</a:t>
            </a:r>
            <a:r>
              <a:rPr lang="ko-KR" altLang="en-US" sz="1400" b="1" dirty="0"/>
              <a:t>술김에 했다</a:t>
            </a:r>
            <a:r>
              <a:rPr lang="en-US" altLang="ko-KR" sz="1400" b="1" dirty="0"/>
              <a:t>"</a:t>
            </a:r>
            <a:r>
              <a:rPr lang="ko-KR" altLang="en-US" sz="1400" dirty="0"/>
              <a:t> 라는 </a:t>
            </a:r>
            <a:r>
              <a:rPr lang="ko-KR" altLang="en-US" sz="1400" dirty="0" smtClean="0"/>
              <a:t>발언을 하여 심신미약 </a:t>
            </a:r>
            <a:r>
              <a:rPr lang="ko-KR" altLang="en-US" sz="1400" dirty="0"/>
              <a:t>감형을 </a:t>
            </a:r>
            <a:r>
              <a:rPr lang="ko-KR" altLang="en-US" sz="1400" dirty="0" smtClean="0"/>
              <a:t>노림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당초 범행을 위해 </a:t>
            </a:r>
            <a:r>
              <a:rPr lang="en-US" altLang="ko-KR" sz="1400" dirty="0" smtClean="0"/>
              <a:t>12</a:t>
            </a:r>
            <a:r>
              <a:rPr lang="ko-KR" altLang="en-US" sz="1400" dirty="0"/>
              <a:t>살인 첫째 딸을 노렸으나</a:t>
            </a:r>
            <a:r>
              <a:rPr lang="en-US" altLang="ko-KR" sz="1400" dirty="0"/>
              <a:t>, </a:t>
            </a:r>
            <a:r>
              <a:rPr lang="ko-KR" altLang="en-US" sz="1400" dirty="0"/>
              <a:t>안쪽에서 자고 있었고 어두운 와중에 아이들의 아버지인 것으로 착각</a:t>
            </a:r>
            <a:r>
              <a:rPr lang="en-US" altLang="ko-KR" sz="1400" dirty="0"/>
              <a:t>, </a:t>
            </a:r>
            <a:r>
              <a:rPr lang="ko-KR" altLang="en-US" sz="1400" dirty="0"/>
              <a:t>대신 현관에서 가장 가까운 위치에서 자고 있던 피해자를 그대로 납치하였다고 </a:t>
            </a:r>
            <a:r>
              <a:rPr lang="ko-KR" altLang="en-US" sz="1400" dirty="0" smtClean="0"/>
              <a:t>진술함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/>
              <a:t>피해 아동을 잔혹하게 성폭행하는 과정에서 볼과 팔뚝 등 신체 네 군데를 물어뜯어 </a:t>
            </a:r>
            <a:r>
              <a:rPr lang="ko-KR" altLang="en-US" sz="1400" dirty="0" err="1"/>
              <a:t>치흔</a:t>
            </a:r>
            <a:r>
              <a:rPr lang="ko-KR" altLang="en-US" sz="1400" dirty="0"/>
              <a:t> 자국과 큰 상처를 </a:t>
            </a:r>
            <a:r>
              <a:rPr lang="ko-KR" altLang="en-US" sz="1400" dirty="0" smtClean="0"/>
              <a:t>남겼고</a:t>
            </a:r>
            <a:r>
              <a:rPr lang="en-US" altLang="ko-KR" sz="1400" dirty="0" smtClean="0"/>
              <a:t>, </a:t>
            </a:r>
            <a:r>
              <a:rPr lang="ko-KR" altLang="en-US" sz="1400" dirty="0"/>
              <a:t>피해 아동을 처참한 상태 그대로 </a:t>
            </a:r>
            <a:r>
              <a:rPr lang="ko-KR" altLang="en-US" sz="1400" dirty="0" smtClean="0"/>
              <a:t>방치해두고 도주하여 </a:t>
            </a:r>
            <a:r>
              <a:rPr lang="ko-KR" altLang="en-US" sz="1400" dirty="0"/>
              <a:t>피해 아동은 새벽 비바람 속 추위와 공포</a:t>
            </a:r>
            <a:r>
              <a:rPr lang="en-US" altLang="ko-KR" sz="1400" dirty="0"/>
              <a:t>, </a:t>
            </a:r>
            <a:r>
              <a:rPr lang="ko-KR" altLang="en-US" sz="1400" dirty="0"/>
              <a:t>형용할 수 없는 고통 속에 응급 처치도 받지 못한 채 한나절을 </a:t>
            </a:r>
            <a:r>
              <a:rPr lang="ko-KR" altLang="en-US" sz="1400" dirty="0" smtClean="0"/>
              <a:t>보내야 했음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endParaRPr lang="en-US" altLang="ko-KR" sz="1400" dirty="0" smtClean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고종석 사건</a:t>
            </a:r>
            <a:endParaRPr lang="ko-KR" altLang="en-US" sz="32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0834" y="404267"/>
            <a:ext cx="2705100" cy="230505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4" y="2924175"/>
            <a:ext cx="3635896" cy="352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57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412776"/>
            <a:ext cx="5996717" cy="4320480"/>
          </a:xfrm>
        </p:spPr>
        <p:txBody>
          <a:bodyPr>
            <a:noAutofit/>
          </a:bodyPr>
          <a:lstStyle/>
          <a:p>
            <a:r>
              <a:rPr lang="ko-KR" altLang="en-US" sz="1300" dirty="0" smtClean="0">
                <a:solidFill>
                  <a:schemeClr val="tx1"/>
                </a:solidFill>
              </a:rPr>
              <a:t>고종석은</a:t>
            </a:r>
            <a:r>
              <a:rPr lang="en-US" altLang="ko-KR" sz="1300" dirty="0" smtClean="0">
                <a:solidFill>
                  <a:schemeClr val="tx1"/>
                </a:solidFill>
              </a:rPr>
              <a:t>?</a:t>
            </a:r>
          </a:p>
          <a:p>
            <a:pPr marL="0" indent="0">
              <a:buNone/>
            </a:pPr>
            <a:r>
              <a:rPr lang="en-US" altLang="ko-KR" sz="1300" dirty="0" smtClean="0">
                <a:solidFill>
                  <a:schemeClr val="tx1"/>
                </a:solidFill>
              </a:rPr>
              <a:t>   - </a:t>
            </a:r>
            <a:r>
              <a:rPr lang="ko-KR" altLang="en-US" sz="1300" dirty="0" smtClean="0"/>
              <a:t>고종석은 </a:t>
            </a:r>
            <a:r>
              <a:rPr lang="ko-KR" altLang="en-US" sz="1300" dirty="0"/>
              <a:t>유년기</a:t>
            </a:r>
            <a:r>
              <a:rPr lang="en-US" altLang="ko-KR" sz="1300" dirty="0"/>
              <a:t>(7</a:t>
            </a:r>
            <a:r>
              <a:rPr lang="ko-KR" altLang="en-US" sz="1300" dirty="0"/>
              <a:t>살</a:t>
            </a:r>
            <a:r>
              <a:rPr lang="en-US" altLang="ko-KR" sz="1300" dirty="0"/>
              <a:t>) </a:t>
            </a:r>
            <a:r>
              <a:rPr lang="ko-KR" altLang="en-US" sz="1300" dirty="0"/>
              <a:t>때 어머니를 </a:t>
            </a:r>
            <a:r>
              <a:rPr lang="ko-KR" altLang="en-US" sz="1300" dirty="0" smtClean="0"/>
              <a:t>여의고 친부 및 계모와 생활</a:t>
            </a:r>
            <a:endParaRPr lang="en-US" altLang="ko-KR" sz="1300" dirty="0" smtClean="0"/>
          </a:p>
          <a:p>
            <a:pPr marL="0" indent="0">
              <a:buNone/>
            </a:pPr>
            <a:endParaRPr lang="en-US" altLang="ko-KR" sz="1300" dirty="0" smtClean="0"/>
          </a:p>
          <a:p>
            <a:pPr marL="0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- </a:t>
            </a:r>
            <a:r>
              <a:rPr lang="ko-KR" altLang="en-US" sz="1300" dirty="0" smtClean="0"/>
              <a:t> 딸과 </a:t>
            </a:r>
            <a:r>
              <a:rPr lang="ko-KR" altLang="en-US" sz="1300" dirty="0"/>
              <a:t>함께 온 새어머니는 </a:t>
            </a:r>
            <a:r>
              <a:rPr lang="ko-KR" altLang="en-US" sz="1300" dirty="0" smtClean="0"/>
              <a:t>밥 </a:t>
            </a:r>
            <a:r>
              <a:rPr lang="ko-KR" altLang="en-US" sz="1300" dirty="0"/>
              <a:t>많이 먹는다고 밥상을 발로 차거나 학교 갈 차비도 안 </a:t>
            </a:r>
            <a:r>
              <a:rPr lang="ko-KR" altLang="en-US" sz="1300" dirty="0" smtClean="0"/>
              <a:t>주고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아버지가 </a:t>
            </a:r>
            <a:r>
              <a:rPr lang="ko-KR" altLang="en-US" sz="1300" dirty="0"/>
              <a:t>일로 잠시 자리를 비운 어느 날에는 새어머니와 </a:t>
            </a:r>
            <a:r>
              <a:rPr lang="ko-KR" altLang="en-US" sz="1300" dirty="0" err="1"/>
              <a:t>의붓누나가</a:t>
            </a:r>
            <a:r>
              <a:rPr lang="ko-KR" altLang="en-US" sz="1300" dirty="0"/>
              <a:t> 잠자는 그를 발로 차며 폭행해 고막이 파열된 적도 </a:t>
            </a:r>
            <a:r>
              <a:rPr lang="ko-KR" altLang="en-US" sz="1300" dirty="0" smtClean="0"/>
              <a:t>있을 정도로 지속적 학대를 함</a:t>
            </a:r>
            <a:endParaRPr lang="en-US" altLang="ko-KR" sz="1300" dirty="0" smtClean="0"/>
          </a:p>
          <a:p>
            <a:pPr marL="0" indent="0">
              <a:buNone/>
            </a:pPr>
            <a:r>
              <a:rPr lang="ko-KR" altLang="en-US" sz="1300" dirty="0"/>
              <a:t/>
            </a:r>
            <a:br>
              <a:rPr lang="ko-KR" altLang="en-US" sz="1300" dirty="0"/>
            </a:br>
            <a:r>
              <a:rPr lang="ko-KR" altLang="en-US" sz="1300" dirty="0" smtClean="0"/>
              <a:t>   </a:t>
            </a:r>
            <a:r>
              <a:rPr lang="en-US" altLang="ko-KR" sz="1300" dirty="0" smtClean="0"/>
              <a:t>- </a:t>
            </a:r>
            <a:r>
              <a:rPr lang="ko-KR" altLang="en-US" sz="1300" dirty="0" smtClean="0"/>
              <a:t>집에서 </a:t>
            </a:r>
            <a:r>
              <a:rPr lang="ko-KR" altLang="en-US" sz="1300" dirty="0"/>
              <a:t>밥도 못 먹게 하고 용돈과 차비도 못 받자</a:t>
            </a:r>
            <a:r>
              <a:rPr lang="en-US" altLang="ko-KR" sz="1300" dirty="0"/>
              <a:t>, </a:t>
            </a:r>
            <a:r>
              <a:rPr lang="ko-KR" altLang="en-US" sz="1300" dirty="0"/>
              <a:t>그는 이 무렵부터 남의 물건에 손을 대기 시작하는 등 비행을 </a:t>
            </a:r>
            <a:r>
              <a:rPr lang="ko-KR" altLang="en-US" sz="1300" dirty="0" smtClean="0"/>
              <a:t>시작함</a:t>
            </a:r>
            <a:endParaRPr lang="en-US" altLang="ko-KR" sz="1300" dirty="0" smtClean="0"/>
          </a:p>
          <a:p>
            <a:pPr marL="0" indent="0">
              <a:buNone/>
            </a:pPr>
            <a:endParaRPr lang="en-US" altLang="ko-KR" sz="1300" dirty="0" smtClean="0"/>
          </a:p>
          <a:p>
            <a:pPr marL="0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- </a:t>
            </a:r>
            <a:r>
              <a:rPr lang="ko-KR" altLang="en-US" sz="1300" dirty="0"/>
              <a:t>학교에서 </a:t>
            </a:r>
            <a:r>
              <a:rPr lang="ko-KR" altLang="en-US" sz="1300" dirty="0" err="1"/>
              <a:t>급식비를</a:t>
            </a:r>
            <a:r>
              <a:rPr lang="ko-KR" altLang="en-US" sz="1300" dirty="0"/>
              <a:t> 안 낸다고 방송에서 그의 이름을 공식 거명해 창피함을 견디지 못하고 중학교를 중퇴한 그는 새어머니가 있는 집을 떠나 전남 나주 가구공장에서 </a:t>
            </a:r>
            <a:r>
              <a:rPr lang="ko-KR" altLang="en-US" sz="1300" dirty="0" smtClean="0"/>
              <a:t>일하면서 착실히 생활함</a:t>
            </a:r>
            <a:endParaRPr lang="en-US" altLang="ko-KR" sz="1300" dirty="0" smtClean="0"/>
          </a:p>
          <a:p>
            <a:pPr marL="0" indent="0">
              <a:buNone/>
            </a:pPr>
            <a:endParaRPr lang="en-US" altLang="ko-KR" sz="1300" dirty="0" smtClean="0"/>
          </a:p>
          <a:p>
            <a:pPr marL="0" indent="0">
              <a:buNone/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- </a:t>
            </a:r>
            <a:r>
              <a:rPr lang="ko-KR" altLang="en-US" sz="1300" dirty="0" smtClean="0"/>
              <a:t>그러나 </a:t>
            </a:r>
            <a:r>
              <a:rPr lang="en-US" altLang="ko-KR" sz="1300" dirty="0"/>
              <a:t>2004</a:t>
            </a:r>
            <a:r>
              <a:rPr lang="ko-KR" altLang="en-US" sz="1300" dirty="0"/>
              <a:t>년</a:t>
            </a:r>
            <a:r>
              <a:rPr lang="en-US" altLang="ko-KR" sz="1300" dirty="0"/>
              <a:t>, </a:t>
            </a:r>
            <a:r>
              <a:rPr lang="ko-KR" altLang="en-US" sz="1300" dirty="0"/>
              <a:t>부모는 그가 </a:t>
            </a:r>
            <a:r>
              <a:rPr lang="en-US" altLang="ko-KR" sz="1300" dirty="0"/>
              <a:t>4</a:t>
            </a:r>
            <a:r>
              <a:rPr lang="ko-KR" altLang="en-US" sz="1300" dirty="0"/>
              <a:t>년여 동안 일해 모은 돈 </a:t>
            </a:r>
            <a:r>
              <a:rPr lang="en-US" altLang="ko-KR" sz="1300" dirty="0"/>
              <a:t>500</a:t>
            </a:r>
            <a:r>
              <a:rPr lang="ko-KR" altLang="en-US" sz="1300" dirty="0" err="1"/>
              <a:t>여만</a:t>
            </a:r>
            <a:r>
              <a:rPr lang="ko-KR" altLang="en-US" sz="1300" dirty="0"/>
              <a:t> 원을 강제로 빼앗아가 </a:t>
            </a:r>
            <a:r>
              <a:rPr lang="ko-KR" altLang="en-US" sz="1300" dirty="0" smtClean="0"/>
              <a:t>버린 후 유사한 일이 반복되어 </a:t>
            </a:r>
            <a:r>
              <a:rPr lang="en-US" altLang="ko-KR" sz="1300" dirty="0" smtClean="0"/>
              <a:t>"</a:t>
            </a:r>
            <a:r>
              <a:rPr lang="ko-KR" altLang="en-US" sz="1300" dirty="0"/>
              <a:t>돈 벌어서 뭐하나요</a:t>
            </a:r>
            <a:r>
              <a:rPr lang="en-US" altLang="ko-KR" sz="1300" dirty="0"/>
              <a:t>. </a:t>
            </a:r>
            <a:r>
              <a:rPr lang="ko-KR" altLang="en-US" sz="1300" dirty="0"/>
              <a:t>하루 벌어 하루 먹으면 되지</a:t>
            </a:r>
            <a:r>
              <a:rPr lang="en-US" altLang="ko-KR" sz="1300" dirty="0"/>
              <a:t>"</a:t>
            </a:r>
            <a:r>
              <a:rPr lang="ko-KR" altLang="en-US" sz="1300" dirty="0"/>
              <a:t>란 말을 자주 </a:t>
            </a:r>
            <a:r>
              <a:rPr lang="ko-KR" altLang="en-US" sz="1300" dirty="0" smtClean="0"/>
              <a:t>했고 </a:t>
            </a:r>
            <a:r>
              <a:rPr lang="en-US" altLang="ko-KR" sz="1300" dirty="0" smtClean="0"/>
              <a:t> </a:t>
            </a:r>
            <a:r>
              <a:rPr lang="ko-KR" altLang="en-US" sz="1300" dirty="0"/>
              <a:t>번 돈을 모으지 않고 유흥비로 탕진하고 큰돈에 손을 대기 </a:t>
            </a:r>
            <a:r>
              <a:rPr lang="ko-KR" altLang="en-US" sz="1300" dirty="0" smtClean="0"/>
              <a:t>시작했다고</a:t>
            </a:r>
            <a:r>
              <a:rPr lang="en-US" altLang="ko-KR" sz="1300" dirty="0"/>
              <a:t> </a:t>
            </a:r>
            <a:r>
              <a:rPr lang="ko-KR" altLang="en-US" sz="1300" dirty="0" smtClean="0"/>
              <a:t>함</a:t>
            </a:r>
            <a:endParaRPr lang="en-US" altLang="ko-KR" sz="1300" dirty="0" smtClean="0"/>
          </a:p>
          <a:p>
            <a:pPr marL="0" indent="0">
              <a:buNone/>
            </a:pPr>
            <a:r>
              <a:rPr lang="ko-KR" altLang="en-US" sz="1300" dirty="0"/>
              <a:t/>
            </a:r>
            <a:br>
              <a:rPr lang="ko-KR" altLang="en-US" sz="1300" dirty="0"/>
            </a:br>
            <a:r>
              <a:rPr lang="ko-KR" altLang="en-US" sz="1300" dirty="0" smtClean="0"/>
              <a:t>   </a:t>
            </a:r>
            <a:r>
              <a:rPr lang="en-US" altLang="ko-KR" sz="1300" dirty="0" smtClean="0"/>
              <a:t>- </a:t>
            </a:r>
            <a:r>
              <a:rPr lang="ko-KR" altLang="en-US" sz="1300" dirty="0" smtClean="0"/>
              <a:t>그리고 새어머니와 </a:t>
            </a:r>
            <a:r>
              <a:rPr lang="ko-KR" altLang="en-US" sz="1300" dirty="0"/>
              <a:t>재혼한 아버지를 원망하는 말도 </a:t>
            </a:r>
            <a:r>
              <a:rPr lang="ko-KR" altLang="en-US" sz="1300" dirty="0" smtClean="0"/>
              <a:t>했는데</a:t>
            </a:r>
            <a:r>
              <a:rPr lang="en-US" altLang="ko-KR" sz="1300" dirty="0" smtClean="0"/>
              <a:t>, </a:t>
            </a:r>
            <a:r>
              <a:rPr lang="ko-KR" altLang="en-US" sz="1300" dirty="0"/>
              <a:t>실제로 그의 아버지는 친아들인 고종석은 교복과 차비도 없이 학교 다니게 만들고</a:t>
            </a:r>
            <a:r>
              <a:rPr lang="en-US" altLang="ko-KR" sz="1300" dirty="0"/>
              <a:t>,</a:t>
            </a:r>
            <a:r>
              <a:rPr lang="ko-KR" altLang="en-US" sz="1300" dirty="0"/>
              <a:t> 일해 번 돈도 다 빼앗겼는데 의붓딸에게는 아버지가 대출까지 받아가며 집을 구해주는 등</a:t>
            </a:r>
            <a:r>
              <a:rPr lang="en-US" altLang="ko-KR" sz="1300" dirty="0"/>
              <a:t>, </a:t>
            </a:r>
            <a:r>
              <a:rPr lang="ko-KR" altLang="en-US" sz="1300" dirty="0"/>
              <a:t>심각하게 차별했다고</a:t>
            </a:r>
            <a:r>
              <a:rPr lang="en-US" altLang="ko-KR" sz="1300" dirty="0"/>
              <a:t>. </a:t>
            </a:r>
            <a:r>
              <a:rPr lang="ko-KR" altLang="en-US" sz="1300" dirty="0"/>
              <a:t>지인들은 이를 증언하며 고종석의 범죄에는 부모에게도 책임이 있다고 </a:t>
            </a:r>
            <a:r>
              <a:rPr lang="ko-KR" altLang="en-US" sz="1300" dirty="0" smtClean="0"/>
              <a:t>주장함</a:t>
            </a:r>
            <a:r>
              <a:rPr lang="ko-KR" altLang="en-US" sz="1300" dirty="0"/>
              <a:t/>
            </a:r>
            <a:br>
              <a:rPr lang="ko-KR" altLang="en-US" sz="1300" dirty="0"/>
            </a:br>
            <a:r>
              <a:rPr lang="ko-KR" altLang="en-US" sz="1300" dirty="0"/>
              <a:t/>
            </a:r>
            <a:br>
              <a:rPr lang="ko-KR" altLang="en-US" sz="1300" dirty="0"/>
            </a:br>
            <a:r>
              <a:rPr lang="ko-KR" altLang="en-US" sz="1300" dirty="0"/>
              <a:t/>
            </a:r>
            <a:br>
              <a:rPr lang="ko-KR" altLang="en-US" sz="1300" dirty="0"/>
            </a:br>
            <a:endParaRPr lang="en-US" altLang="ko-KR" sz="1300" dirty="0" smtClean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고종석 사건</a:t>
            </a:r>
            <a:endParaRPr lang="ko-KR" altLang="en-US" sz="32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0834" y="3789040"/>
            <a:ext cx="2592288" cy="261622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7678" y="1264601"/>
            <a:ext cx="2627604" cy="245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07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556792"/>
            <a:ext cx="5996717" cy="4320480"/>
          </a:xfrm>
        </p:spPr>
        <p:txBody>
          <a:bodyPr>
            <a:noAutofit/>
          </a:bodyPr>
          <a:lstStyle/>
          <a:p>
            <a:r>
              <a:rPr lang="ko-KR" altLang="en-US" sz="1400" dirty="0" smtClean="0">
                <a:solidFill>
                  <a:schemeClr val="tx1"/>
                </a:solidFill>
              </a:rPr>
              <a:t>고종석은</a:t>
            </a:r>
            <a:r>
              <a:rPr lang="en-US" altLang="ko-KR" sz="1400" dirty="0" smtClean="0">
                <a:solidFill>
                  <a:schemeClr val="tx1"/>
                </a:solidFill>
              </a:rPr>
              <a:t>?</a:t>
            </a:r>
          </a:p>
          <a:p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sz="1400" dirty="0" smtClean="0">
                <a:solidFill>
                  <a:schemeClr val="tx1"/>
                </a:solidFill>
              </a:rPr>
              <a:t>   - </a:t>
            </a:r>
            <a:r>
              <a:rPr lang="ko-KR" altLang="en-US" sz="1400" dirty="0" smtClean="0">
                <a:solidFill>
                  <a:schemeClr val="tx1"/>
                </a:solidFill>
              </a:rPr>
              <a:t>또한 고종석은 </a:t>
            </a:r>
            <a:r>
              <a:rPr lang="ko-KR" altLang="en-US" sz="1400" dirty="0"/>
              <a:t>노동을 하면서 </a:t>
            </a:r>
            <a:r>
              <a:rPr lang="ko-KR" altLang="en-US" sz="1400" dirty="0" err="1"/>
              <a:t>이곳저곳을</a:t>
            </a:r>
            <a:r>
              <a:rPr lang="ko-KR" altLang="en-US" sz="1400" dirty="0"/>
              <a:t> 떠돌던 그는 모텔에 설치된 컴퓨터를 통하여 일본 아동 </a:t>
            </a:r>
            <a:r>
              <a:rPr lang="ko-KR" altLang="en-US" sz="1400" dirty="0" smtClean="0"/>
              <a:t>음란물을 </a:t>
            </a:r>
            <a:r>
              <a:rPr lang="ko-KR" altLang="en-US" sz="1400" dirty="0"/>
              <a:t>보며 자신도 어린 여자와 성행위를 하고 싶다는 충동을 </a:t>
            </a:r>
            <a:r>
              <a:rPr lang="ko-KR" altLang="en-US" sz="1400" dirty="0" smtClean="0"/>
              <a:t>느꼈다고 하여 심각한 음란물 중독 증상을 보임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 smtClean="0"/>
              <a:t>범죄심리 분석결과</a:t>
            </a:r>
            <a:r>
              <a:rPr lang="en-US" altLang="ko-KR" sz="1400" dirty="0"/>
              <a:t>, </a:t>
            </a:r>
            <a:r>
              <a:rPr lang="ko-KR" altLang="en-US" sz="1400" dirty="0"/>
              <a:t>타인에게 공감을 느끼지 못하는 전형적인 </a:t>
            </a:r>
            <a:r>
              <a:rPr lang="ko-KR" altLang="en-US" sz="1400" dirty="0" err="1" smtClean="0"/>
              <a:t>사이코패스의</a:t>
            </a:r>
            <a:r>
              <a:rPr lang="ko-KR" altLang="en-US" sz="1400" dirty="0" smtClean="0"/>
              <a:t> 특징을 보이는 가운데 </a:t>
            </a:r>
            <a:r>
              <a:rPr lang="en-US" altLang="ko-KR" sz="1400" dirty="0"/>
              <a:t>'</a:t>
            </a:r>
            <a:r>
              <a:rPr lang="ko-KR" altLang="en-US" sz="1400" dirty="0"/>
              <a:t>피해자가 운이 없어서 당했다</a:t>
            </a:r>
            <a:r>
              <a:rPr lang="en-US" altLang="ko-KR" sz="1400" dirty="0"/>
              <a:t>', '</a:t>
            </a:r>
            <a:r>
              <a:rPr lang="ko-KR" altLang="en-US" sz="1400" dirty="0"/>
              <a:t>본인이 운이 없어서 걸렸다</a:t>
            </a:r>
            <a:r>
              <a:rPr lang="en-US" altLang="ko-KR" sz="1400" dirty="0"/>
              <a:t>'</a:t>
            </a:r>
            <a:r>
              <a:rPr lang="ko-KR" altLang="en-US" sz="1400" dirty="0"/>
              <a:t>고 생각하는 사고방식을 </a:t>
            </a:r>
            <a:r>
              <a:rPr lang="ko-KR" altLang="en-US" sz="1400" dirty="0" smtClean="0"/>
              <a:t>가졌다고 나타남</a:t>
            </a:r>
            <a:endParaRPr lang="en-US" altLang="ko-KR" sz="1400" dirty="0" smtClean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 smtClean="0"/>
              <a:t>   - </a:t>
            </a:r>
            <a:r>
              <a:rPr lang="ko-KR" altLang="en-US" sz="1400" dirty="0"/>
              <a:t>현재는 </a:t>
            </a:r>
            <a:r>
              <a:rPr lang="ko-KR" altLang="en-US" sz="1400" dirty="0" err="1"/>
              <a:t>경북북부제</a:t>
            </a:r>
            <a:r>
              <a:rPr lang="en-US" altLang="ko-KR" sz="1400" dirty="0"/>
              <a:t>1</a:t>
            </a:r>
            <a:r>
              <a:rPr lang="ko-KR" altLang="en-US" sz="1400" dirty="0"/>
              <a:t>교도소</a:t>
            </a:r>
            <a:r>
              <a:rPr lang="en-US" altLang="ko-KR" sz="1400" dirty="0"/>
              <a:t>. </a:t>
            </a:r>
            <a:r>
              <a:rPr lang="ko-KR" altLang="en-US" sz="1400" dirty="0"/>
              <a:t>구 청송교도소에서 복역 </a:t>
            </a:r>
            <a:r>
              <a:rPr lang="ko-KR" altLang="en-US" sz="1400" dirty="0" smtClean="0"/>
              <a:t>중 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endParaRPr lang="en-US" altLang="ko-KR" sz="1400" dirty="0" smtClean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고종석 사건</a:t>
            </a:r>
            <a:endParaRPr lang="ko-KR" altLang="en-US" sz="32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0799" y="1744030"/>
            <a:ext cx="2673690" cy="262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92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556792"/>
            <a:ext cx="5996717" cy="4320480"/>
          </a:xfrm>
        </p:spPr>
        <p:txBody>
          <a:bodyPr>
            <a:noAutofit/>
          </a:bodyPr>
          <a:lstStyle/>
          <a:p>
            <a:r>
              <a:rPr lang="ko-KR" altLang="en-US" sz="1400" dirty="0" smtClean="0">
                <a:solidFill>
                  <a:schemeClr val="tx1"/>
                </a:solidFill>
              </a:rPr>
              <a:t>언론에 의한 </a:t>
            </a:r>
            <a:r>
              <a:rPr lang="en-US" altLang="ko-KR" sz="1400" dirty="0" smtClean="0">
                <a:solidFill>
                  <a:schemeClr val="tx1"/>
                </a:solidFill>
              </a:rPr>
              <a:t>2</a:t>
            </a:r>
            <a:r>
              <a:rPr lang="ko-KR" altLang="en-US" sz="1400" dirty="0" smtClean="0">
                <a:solidFill>
                  <a:schemeClr val="tx1"/>
                </a:solidFill>
              </a:rPr>
              <a:t>차 피해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</a:rPr>
              <a:t> - </a:t>
            </a:r>
            <a:r>
              <a:rPr lang="ko-KR" altLang="en-US" sz="1400" dirty="0" smtClean="0">
                <a:solidFill>
                  <a:schemeClr val="tx1"/>
                </a:solidFill>
              </a:rPr>
              <a:t>내용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</a:rPr>
              <a:t>  : </a:t>
            </a:r>
            <a:r>
              <a:rPr lang="ko-KR" altLang="en-US" sz="1400" dirty="0"/>
              <a:t>사건 당시 초등학교 </a:t>
            </a:r>
            <a:r>
              <a:rPr lang="en-US" altLang="ko-KR" sz="1400" dirty="0"/>
              <a:t>6</a:t>
            </a:r>
            <a:r>
              <a:rPr lang="ko-KR" altLang="en-US" sz="1400" dirty="0"/>
              <a:t>학년밖에 안 된 피해자의 큰언니를 학교까지 찾아가 다른 아이들이 다 보는 앞에서 카메라와 마이크를 들이대고 </a:t>
            </a:r>
            <a:r>
              <a:rPr lang="en-US" altLang="ko-KR" sz="1400" dirty="0"/>
              <a:t>'</a:t>
            </a:r>
            <a:r>
              <a:rPr lang="ko-KR" altLang="en-US" sz="1400" dirty="0"/>
              <a:t>엄마는 </a:t>
            </a:r>
            <a:r>
              <a:rPr lang="en-US" altLang="ko-KR" sz="1400" dirty="0"/>
              <a:t>PC</a:t>
            </a:r>
            <a:r>
              <a:rPr lang="ko-KR" altLang="en-US" sz="1400" dirty="0"/>
              <a:t>방에 있었니</a:t>
            </a:r>
            <a:r>
              <a:rPr lang="en-US" altLang="ko-KR" sz="1400" dirty="0"/>
              <a:t>? </a:t>
            </a:r>
            <a:r>
              <a:rPr lang="ko-KR" altLang="en-US" sz="1400" dirty="0"/>
              <a:t>그 시간에 아빠는 뭘 했니</a:t>
            </a:r>
            <a:r>
              <a:rPr lang="en-US" altLang="ko-KR" sz="1400" dirty="0"/>
              <a:t>? </a:t>
            </a:r>
            <a:r>
              <a:rPr lang="ko-KR" altLang="en-US" sz="1400" dirty="0"/>
              <a:t>원래 범인의 표적이 너였다는 걸 아니</a:t>
            </a:r>
            <a:r>
              <a:rPr lang="en-US" altLang="ko-KR" sz="1400" dirty="0"/>
              <a:t>?' </a:t>
            </a:r>
            <a:r>
              <a:rPr lang="ko-KR" altLang="en-US" sz="1400" dirty="0"/>
              <a:t>등의 질문을 </a:t>
            </a:r>
            <a:r>
              <a:rPr lang="ko-KR" altLang="en-US" sz="1400" dirty="0" smtClean="0"/>
              <a:t>던지며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보도</a:t>
            </a:r>
            <a:r>
              <a:rPr lang="en-US" altLang="ko-KR" sz="1400" dirty="0" smtClean="0"/>
              <a:t>(</a:t>
            </a:r>
            <a:r>
              <a:rPr lang="en-US" altLang="ko-KR" sz="1400" dirty="0"/>
              <a:t>JTBC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하고</a:t>
            </a:r>
            <a:r>
              <a:rPr lang="en-US" altLang="ko-KR" sz="1400" dirty="0" smtClean="0"/>
              <a:t>, </a:t>
            </a:r>
          </a:p>
          <a:p>
            <a:pPr marL="0" indent="0">
              <a:buNone/>
            </a:pP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: </a:t>
            </a:r>
            <a:r>
              <a:rPr lang="ko-KR" altLang="en-US" sz="1400" dirty="0" smtClean="0"/>
              <a:t>아이가 </a:t>
            </a:r>
            <a:r>
              <a:rPr lang="ko-KR" altLang="en-US" sz="1400" dirty="0"/>
              <a:t>다니던 지역아동센터를 화면에 내보내고</a:t>
            </a:r>
            <a:r>
              <a:rPr lang="en-US" altLang="ko-KR" sz="1400" dirty="0"/>
              <a:t>(SBS), </a:t>
            </a:r>
            <a:r>
              <a:rPr lang="ko-KR" altLang="en-US" sz="1400" dirty="0"/>
              <a:t>피해자가 병원에서 찍은 신체부위와 </a:t>
            </a:r>
            <a:r>
              <a:rPr lang="ko-KR" altLang="en-US" sz="1400" dirty="0" err="1"/>
              <a:t>눈코입만</a:t>
            </a:r>
            <a:r>
              <a:rPr lang="ko-KR" altLang="en-US" sz="1400" dirty="0"/>
              <a:t> </a:t>
            </a:r>
            <a:r>
              <a:rPr lang="ko-KR" altLang="en-US" sz="1400" dirty="0" err="1"/>
              <a:t>모자이크된</a:t>
            </a:r>
            <a:r>
              <a:rPr lang="ko-KR" altLang="en-US" sz="1400" dirty="0"/>
              <a:t> 얼굴 사진을 그대로 내보내거나</a:t>
            </a:r>
            <a:r>
              <a:rPr lang="en-US" altLang="ko-KR" sz="1400" dirty="0"/>
              <a:t>(</a:t>
            </a:r>
            <a:r>
              <a:rPr lang="ko-KR" altLang="en-US" sz="1400" dirty="0"/>
              <a:t>채널</a:t>
            </a:r>
            <a:r>
              <a:rPr lang="en-US" altLang="ko-KR" sz="1400" dirty="0"/>
              <a:t>A</a:t>
            </a:r>
            <a:r>
              <a:rPr lang="en-US" altLang="ko-KR" sz="1400" dirty="0" smtClean="0"/>
              <a:t>)</a:t>
            </a:r>
          </a:p>
          <a:p>
            <a:pPr marL="0" indent="0">
              <a:buNone/>
            </a:pP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: </a:t>
            </a:r>
            <a:r>
              <a:rPr lang="ko-KR" altLang="en-US" sz="1400" dirty="0" smtClean="0"/>
              <a:t>심지어 </a:t>
            </a:r>
            <a:r>
              <a:rPr lang="ko-KR" altLang="en-US" sz="1400" dirty="0"/>
              <a:t>이 사진은 부모가 병원에 도착하기도 전에 아이에게 상처 부위까지 옷을 올리라고 해서 </a:t>
            </a:r>
            <a:r>
              <a:rPr lang="ko-KR" altLang="en-US" sz="1400" dirty="0" smtClean="0"/>
              <a:t>찍어감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가족들이 </a:t>
            </a:r>
            <a:r>
              <a:rPr lang="ko-KR" altLang="en-US" sz="1400" dirty="0"/>
              <a:t>병원에 있느라 비어있는 피해자의 집에 쳐들어가 집 안 사진을 멋대로 찍고 피해 아동의 그림일기장을 훔쳐가 그걸 찍어서 </a:t>
            </a:r>
            <a:r>
              <a:rPr lang="en-US" altLang="ko-KR" sz="1400" dirty="0"/>
              <a:t>1</a:t>
            </a:r>
            <a:r>
              <a:rPr lang="ko-KR" altLang="en-US" sz="1400" dirty="0"/>
              <a:t>면에 </a:t>
            </a:r>
            <a:r>
              <a:rPr lang="ko-KR" altLang="en-US" sz="1400" dirty="0" smtClean="0"/>
              <a:t>내보냄</a:t>
            </a:r>
            <a:r>
              <a:rPr lang="en-US" altLang="ko-KR" sz="1400" dirty="0" smtClean="0"/>
              <a:t>(</a:t>
            </a:r>
            <a:r>
              <a:rPr lang="ko-KR" altLang="en-US" sz="1400" dirty="0"/>
              <a:t>경향신문</a:t>
            </a:r>
            <a:r>
              <a:rPr lang="en-US" altLang="ko-KR" sz="1400" dirty="0" smtClean="0"/>
              <a:t>)</a:t>
            </a:r>
          </a:p>
          <a:p>
            <a:pPr marL="0" indent="0">
              <a:buNone/>
            </a:pP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: </a:t>
            </a:r>
            <a:r>
              <a:rPr lang="ko-KR" altLang="en-US" sz="1400" dirty="0" smtClean="0"/>
              <a:t>기타 언론은 </a:t>
            </a:r>
            <a:r>
              <a:rPr lang="ko-KR" altLang="en-US" sz="1400" dirty="0"/>
              <a:t>피해자의 집을 위성사진과 </a:t>
            </a:r>
            <a:r>
              <a:rPr lang="ko-KR" altLang="en-US" sz="1400" dirty="0" smtClean="0"/>
              <a:t>그래픽 약도로 공개했음</a:t>
            </a:r>
            <a:endParaRPr lang="en-US" altLang="ko-KR" sz="1400" dirty="0" smtClean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고종석 사건</a:t>
            </a:r>
            <a:endParaRPr lang="ko-KR" altLang="en-US" sz="32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192" y="465186"/>
            <a:ext cx="2736305" cy="272338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7424" y="3368025"/>
            <a:ext cx="2739073" cy="322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33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03475" y="1556792"/>
            <a:ext cx="8661013" cy="4320480"/>
          </a:xfrm>
        </p:spPr>
        <p:txBody>
          <a:bodyPr>
            <a:noAutofit/>
          </a:bodyPr>
          <a:lstStyle/>
          <a:p>
            <a:r>
              <a:rPr lang="ko-KR" altLang="en-US" sz="1400" dirty="0" smtClean="0">
                <a:solidFill>
                  <a:schemeClr val="tx1"/>
                </a:solidFill>
              </a:rPr>
              <a:t>언론에 의한 </a:t>
            </a:r>
            <a:r>
              <a:rPr lang="en-US" altLang="ko-KR" sz="1400" dirty="0" smtClean="0">
                <a:solidFill>
                  <a:schemeClr val="tx1"/>
                </a:solidFill>
              </a:rPr>
              <a:t>2</a:t>
            </a:r>
            <a:r>
              <a:rPr lang="ko-KR" altLang="en-US" sz="1400" dirty="0" smtClean="0">
                <a:solidFill>
                  <a:schemeClr val="tx1"/>
                </a:solidFill>
              </a:rPr>
              <a:t>차 피해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sz="1400" dirty="0" smtClean="0">
                <a:solidFill>
                  <a:schemeClr val="tx1"/>
                </a:solidFill>
              </a:rPr>
              <a:t>   - </a:t>
            </a:r>
            <a:r>
              <a:rPr lang="ko-KR" altLang="en-US" sz="1400" dirty="0" smtClean="0">
                <a:solidFill>
                  <a:schemeClr val="tx1"/>
                </a:solidFill>
              </a:rPr>
              <a:t>법원의 판단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sz="1400" dirty="0" smtClean="0">
                <a:solidFill>
                  <a:schemeClr val="tx1"/>
                </a:solidFill>
              </a:rPr>
              <a:t>   :  </a:t>
            </a:r>
            <a:r>
              <a:rPr lang="ko-KR" altLang="en-US" sz="1400" dirty="0" smtClean="0"/>
              <a:t>지난 </a:t>
            </a:r>
            <a:r>
              <a:rPr lang="en-US" altLang="ko-KR" sz="1400" dirty="0" smtClean="0"/>
              <a:t>2015</a:t>
            </a:r>
            <a:r>
              <a:rPr lang="ko-KR" altLang="en-US" sz="1400" dirty="0" smtClean="0"/>
              <a:t>년 </a:t>
            </a:r>
            <a:r>
              <a:rPr lang="en-US" altLang="ko-KR" sz="1400" dirty="0" smtClean="0"/>
              <a:t>＇</a:t>
            </a:r>
            <a:r>
              <a:rPr lang="ko-KR" altLang="en-US" sz="1400" dirty="0" smtClean="0"/>
              <a:t>고종석 사건</a:t>
            </a:r>
            <a:r>
              <a:rPr lang="en-US" altLang="ko-KR" sz="1400" dirty="0" smtClean="0"/>
              <a:t>＇</a:t>
            </a:r>
            <a:r>
              <a:rPr lang="ko-KR" altLang="en-US" sz="1400" dirty="0" smtClean="0"/>
              <a:t>에 </a:t>
            </a:r>
            <a:r>
              <a:rPr lang="ko-KR" altLang="en-US" sz="1400" dirty="0"/>
              <a:t>대한 법적 판단이 </a:t>
            </a:r>
            <a:r>
              <a:rPr lang="ko-KR" altLang="en-US" sz="1400" dirty="0" smtClean="0"/>
              <a:t>일단락됨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: </a:t>
            </a:r>
            <a:r>
              <a:rPr lang="ko-KR" altLang="en-US" sz="1400" dirty="0" smtClean="0"/>
              <a:t>언론인권센터가 </a:t>
            </a:r>
            <a:r>
              <a:rPr lang="ko-KR" altLang="en-US" sz="1400" dirty="0"/>
              <a:t>제기한 고종석 사건 언론피해 </a:t>
            </a:r>
            <a:r>
              <a:rPr lang="en-US" altLang="ko-KR" sz="1400" dirty="0"/>
              <a:t>2</a:t>
            </a:r>
            <a:r>
              <a:rPr lang="ko-KR" altLang="en-US" sz="1400" dirty="0"/>
              <a:t>차 소송이 모두 마무리됐는데</a:t>
            </a:r>
            <a:r>
              <a:rPr lang="en-US" altLang="ko-KR" sz="1400" dirty="0"/>
              <a:t>, </a:t>
            </a:r>
            <a:r>
              <a:rPr lang="ko-KR" altLang="en-US" sz="1400" dirty="0"/>
              <a:t>서울중앙지법은 지난해 </a:t>
            </a:r>
            <a:r>
              <a:rPr lang="en-US" altLang="ko-KR" sz="1400" dirty="0"/>
              <a:t>3</a:t>
            </a:r>
            <a:r>
              <a:rPr lang="ko-KR" altLang="en-US" sz="1400" dirty="0"/>
              <a:t>월 </a:t>
            </a:r>
            <a:r>
              <a:rPr lang="en-US" altLang="ko-KR" sz="1400" dirty="0"/>
              <a:t>TV</a:t>
            </a:r>
            <a:r>
              <a:rPr lang="ko-KR" altLang="en-US" sz="1400" dirty="0"/>
              <a:t>조선과 채널</a:t>
            </a:r>
            <a:r>
              <a:rPr lang="en-US" altLang="ko-KR" sz="1400" dirty="0"/>
              <a:t>A, </a:t>
            </a:r>
            <a:r>
              <a:rPr lang="ko-KR" altLang="en-US" sz="1400" dirty="0"/>
              <a:t>연합뉴스</a:t>
            </a:r>
            <a:r>
              <a:rPr lang="en-US" altLang="ko-KR" sz="1400" dirty="0"/>
              <a:t>, </a:t>
            </a:r>
            <a:r>
              <a:rPr lang="ko-KR" altLang="en-US" sz="1400" dirty="0"/>
              <a:t>경향신문</a:t>
            </a:r>
            <a:r>
              <a:rPr lang="en-US" altLang="ko-KR" sz="1400" dirty="0"/>
              <a:t>, SBS</a:t>
            </a:r>
            <a:r>
              <a:rPr lang="ko-KR" altLang="en-US" sz="1400" dirty="0"/>
              <a:t>에 대해 </a:t>
            </a:r>
            <a:r>
              <a:rPr lang="en-US" altLang="ko-KR" sz="1400" dirty="0"/>
              <a:t>1</a:t>
            </a:r>
            <a:r>
              <a:rPr lang="ko-KR" altLang="en-US" sz="1400" dirty="0"/>
              <a:t>억</a:t>
            </a:r>
            <a:r>
              <a:rPr lang="en-US" altLang="ko-KR" sz="1400" dirty="0"/>
              <a:t>2500</a:t>
            </a:r>
            <a:r>
              <a:rPr lang="ko-KR" altLang="en-US" sz="1400" dirty="0"/>
              <a:t>만원의 손해를 배상하고 위법성이 중대하다고 판단한 </a:t>
            </a:r>
            <a:r>
              <a:rPr lang="en-US" altLang="ko-KR" sz="1400" dirty="0"/>
              <a:t>4~6</a:t>
            </a:r>
            <a:r>
              <a:rPr lang="ko-KR" altLang="en-US" sz="1400" dirty="0"/>
              <a:t>건의 기사에 대해 삭제를 </a:t>
            </a:r>
            <a:r>
              <a:rPr lang="ko-KR" altLang="en-US" sz="1400" dirty="0" smtClean="0"/>
              <a:t>판결했음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:  </a:t>
            </a:r>
            <a:r>
              <a:rPr lang="en-US" altLang="ko-KR" sz="1400" dirty="0"/>
              <a:t>SBS</a:t>
            </a:r>
            <a:r>
              <a:rPr lang="ko-KR" altLang="en-US" sz="1400" dirty="0"/>
              <a:t>와 경향신문은 항소를 포기했고</a:t>
            </a:r>
            <a:r>
              <a:rPr lang="en-US" altLang="ko-KR" sz="1400" dirty="0"/>
              <a:t>, TV</a:t>
            </a:r>
            <a:r>
              <a:rPr lang="ko-KR" altLang="en-US" sz="1400" dirty="0"/>
              <a:t>조선</a:t>
            </a:r>
            <a:r>
              <a:rPr lang="en-US" altLang="ko-KR" sz="1400" dirty="0"/>
              <a:t>, </a:t>
            </a:r>
            <a:r>
              <a:rPr lang="ko-KR" altLang="en-US" sz="1400" dirty="0"/>
              <a:t>채널</a:t>
            </a:r>
            <a:r>
              <a:rPr lang="en-US" altLang="ko-KR" sz="1400" dirty="0"/>
              <a:t>A, </a:t>
            </a:r>
            <a:r>
              <a:rPr lang="ko-KR" altLang="en-US" sz="1400" dirty="0"/>
              <a:t>연합뉴스가 항소했지만 </a:t>
            </a:r>
            <a:r>
              <a:rPr lang="en-US" altLang="ko-KR" sz="1400" dirty="0"/>
              <a:t>2</a:t>
            </a:r>
            <a:r>
              <a:rPr lang="ko-KR" altLang="en-US" sz="1400" dirty="0"/>
              <a:t>심 판결에서도 </a:t>
            </a:r>
            <a:r>
              <a:rPr lang="ko-KR" altLang="en-US" sz="1400" dirty="0" smtClean="0"/>
              <a:t>패소했음</a:t>
            </a:r>
            <a:r>
              <a:rPr lang="en-US" altLang="ko-KR" sz="1400" dirty="0" smtClean="0"/>
              <a:t> 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endParaRPr lang="en-US" altLang="ko-KR" sz="1400" dirty="0" smtClean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고종석 사건</a:t>
            </a:r>
            <a:endParaRPr lang="ko-KR" altLang="en-US" sz="32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627" y="3717032"/>
            <a:ext cx="7048500" cy="136815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627" y="5157192"/>
            <a:ext cx="7048500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91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275294" y="1780807"/>
            <a:ext cx="5492661" cy="4320480"/>
          </a:xfrm>
        </p:spPr>
        <p:txBody>
          <a:bodyPr>
            <a:noAutofit/>
          </a:bodyPr>
          <a:lstStyle/>
          <a:p>
            <a:r>
              <a:rPr lang="ko-KR" altLang="en-US" sz="1400" dirty="0" smtClean="0">
                <a:solidFill>
                  <a:schemeClr val="tx1"/>
                </a:solidFill>
              </a:rPr>
              <a:t>개요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 - </a:t>
            </a:r>
            <a:r>
              <a:rPr lang="ko-KR" altLang="en-US" sz="1400" dirty="0">
                <a:solidFill>
                  <a:schemeClr val="tx1"/>
                </a:solidFill>
              </a:rPr>
              <a:t>범행 당시 </a:t>
            </a:r>
            <a:r>
              <a:rPr lang="en-US" altLang="ko-KR" sz="1400" dirty="0">
                <a:solidFill>
                  <a:schemeClr val="tx1"/>
                </a:solidFill>
              </a:rPr>
              <a:t>45</a:t>
            </a:r>
            <a:r>
              <a:rPr lang="ko-KR" altLang="en-US" sz="1400" dirty="0">
                <a:solidFill>
                  <a:schemeClr val="tx1"/>
                </a:solidFill>
              </a:rPr>
              <a:t>세인 김수철이 </a:t>
            </a:r>
            <a:r>
              <a:rPr lang="en-US" altLang="ko-KR" sz="1400" dirty="0"/>
              <a:t>2010</a:t>
            </a:r>
            <a:r>
              <a:rPr lang="ko-KR" altLang="en-US" sz="1400" dirty="0"/>
              <a:t>년 </a:t>
            </a:r>
            <a:r>
              <a:rPr lang="en-US" altLang="ko-KR" sz="1400" dirty="0"/>
              <a:t>6</a:t>
            </a:r>
            <a:r>
              <a:rPr lang="ko-KR" altLang="en-US" sz="1400" dirty="0"/>
              <a:t>월 </a:t>
            </a:r>
            <a:r>
              <a:rPr lang="en-US" altLang="ko-KR" sz="1400" dirty="0"/>
              <a:t>7</a:t>
            </a:r>
            <a:r>
              <a:rPr lang="ko-KR" altLang="en-US" sz="1400" dirty="0"/>
              <a:t>일</a:t>
            </a:r>
            <a:r>
              <a:rPr lang="en-US" altLang="ko-KR" sz="1400" dirty="0"/>
              <a:t> </a:t>
            </a:r>
            <a:r>
              <a:rPr lang="ko-KR" altLang="en-US" sz="1400" dirty="0"/>
              <a:t>대낮에 서울특별시 영등포구의 초등학교 안으로 </a:t>
            </a:r>
            <a:r>
              <a:rPr lang="ko-KR" altLang="en-US" sz="1400" dirty="0" err="1"/>
              <a:t>걸어들어가</a:t>
            </a:r>
            <a:r>
              <a:rPr lang="ko-KR" altLang="en-US" sz="1400" dirty="0"/>
              <a:t> 당시 </a:t>
            </a:r>
            <a:r>
              <a:rPr lang="en-US" altLang="ko-KR" sz="1400" dirty="0"/>
              <a:t>1</a:t>
            </a:r>
            <a:r>
              <a:rPr lang="ko-KR" altLang="en-US" sz="1400" dirty="0"/>
              <a:t>학년 여아를 납치해서 아동 성폭행을 저지른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endParaRPr lang="en-US" altLang="ko-KR" sz="1400" dirty="0">
              <a:solidFill>
                <a:schemeClr val="tx1"/>
              </a:solidFill>
            </a:endParaRPr>
          </a:p>
          <a:p>
            <a:r>
              <a:rPr lang="ko-KR" altLang="en-US" sz="1400" dirty="0" smtClean="0">
                <a:solidFill>
                  <a:schemeClr val="tx1"/>
                </a:solidFill>
              </a:rPr>
              <a:t>사건 전개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</a:rPr>
              <a:t> - </a:t>
            </a:r>
            <a:r>
              <a:rPr lang="en-US" altLang="ko-KR" sz="1400" dirty="0"/>
              <a:t>2010</a:t>
            </a:r>
            <a:r>
              <a:rPr lang="ko-KR" altLang="en-US" sz="1400" dirty="0"/>
              <a:t>년 </a:t>
            </a:r>
            <a:r>
              <a:rPr lang="en-US" altLang="ko-KR" sz="1400" dirty="0"/>
              <a:t>6</a:t>
            </a:r>
            <a:r>
              <a:rPr lang="ko-KR" altLang="en-US" sz="1400" dirty="0"/>
              <a:t>월 </a:t>
            </a:r>
            <a:r>
              <a:rPr lang="en-US" altLang="ko-KR" sz="1400" dirty="0"/>
              <a:t>7</a:t>
            </a:r>
            <a:r>
              <a:rPr lang="ko-KR" altLang="en-US" sz="1400" dirty="0"/>
              <a:t>일 오전 </a:t>
            </a:r>
            <a:r>
              <a:rPr lang="en-US" altLang="ko-KR" sz="1400" dirty="0"/>
              <a:t>9</a:t>
            </a:r>
            <a:r>
              <a:rPr lang="ko-KR" altLang="en-US" sz="1400" dirty="0"/>
              <a:t>시경</a:t>
            </a:r>
            <a:r>
              <a:rPr lang="en-US" altLang="ko-KR" sz="1400" dirty="0"/>
              <a:t>, </a:t>
            </a:r>
            <a:r>
              <a:rPr lang="ko-KR" altLang="en-US" sz="1400" dirty="0"/>
              <a:t>술을 마신 상태로 </a:t>
            </a:r>
            <a:r>
              <a:rPr lang="ko-KR" altLang="en-US" sz="1400" dirty="0" smtClean="0"/>
              <a:t>아무도 제지하지 않는 초등학교에 들어갔고 </a:t>
            </a:r>
            <a:r>
              <a:rPr lang="en-US" altLang="ko-KR" sz="1400" dirty="0" smtClean="0"/>
              <a:t>50</a:t>
            </a:r>
            <a:r>
              <a:rPr lang="ko-KR" altLang="en-US" sz="1400" dirty="0"/>
              <a:t>여분간 범행 대상을 물색한 </a:t>
            </a:r>
            <a:r>
              <a:rPr lang="ko-KR" altLang="en-US" sz="1400" dirty="0" smtClean="0"/>
              <a:t>후</a:t>
            </a:r>
            <a:r>
              <a:rPr lang="en-US" altLang="ko-KR" sz="1400" dirty="0" smtClean="0"/>
              <a:t> </a:t>
            </a:r>
            <a:r>
              <a:rPr lang="ko-KR" altLang="en-US" sz="1400" dirty="0"/>
              <a:t>피해자를 </a:t>
            </a:r>
            <a:r>
              <a:rPr lang="ko-KR" altLang="en-US" sz="1400" dirty="0" err="1"/>
              <a:t>커터칼로</a:t>
            </a:r>
            <a:r>
              <a:rPr lang="ko-KR" altLang="en-US" sz="1400" dirty="0"/>
              <a:t> 위협해서 학교 정문을 나가 </a:t>
            </a:r>
            <a:r>
              <a:rPr lang="en-US" altLang="ko-KR" sz="1400" dirty="0"/>
              <a:t>680m</a:t>
            </a:r>
            <a:r>
              <a:rPr lang="ko-KR" altLang="en-US" sz="1400" dirty="0"/>
              <a:t>쯤 떨어진 자기 방으로 끌고 가서 </a:t>
            </a:r>
            <a:r>
              <a:rPr lang="ko-KR" altLang="en-US" sz="1400" dirty="0" smtClean="0"/>
              <a:t>성폭행함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그가 </a:t>
            </a:r>
            <a:r>
              <a:rPr lang="ko-KR" altLang="en-US" sz="1400" dirty="0"/>
              <a:t>피해자를 끌고 가는 과정은 </a:t>
            </a:r>
            <a:r>
              <a:rPr lang="en-US" altLang="ko-KR" sz="1400" dirty="0"/>
              <a:t>CCTV</a:t>
            </a:r>
            <a:r>
              <a:rPr lang="ko-KR" altLang="en-US" sz="1400" dirty="0"/>
              <a:t>에도 포착되었으며 목격자들은 </a:t>
            </a:r>
            <a:r>
              <a:rPr lang="en-US" altLang="ko-KR" sz="1400" dirty="0"/>
              <a:t>"</a:t>
            </a:r>
            <a:r>
              <a:rPr lang="ko-KR" altLang="en-US" sz="1400" dirty="0"/>
              <a:t>아무 소리 없이 어깨에 손을 올리고 같이 가니까 가족인 줄 알았다</a:t>
            </a:r>
            <a:r>
              <a:rPr lang="en-US" altLang="ko-KR" sz="1400" dirty="0"/>
              <a:t>"</a:t>
            </a:r>
            <a:r>
              <a:rPr lang="ko-KR" altLang="en-US" sz="1400" dirty="0"/>
              <a:t>고 </a:t>
            </a:r>
            <a:r>
              <a:rPr lang="ko-KR" altLang="en-US" sz="1400" dirty="0" err="1" smtClean="0"/>
              <a:t>말했다고함</a:t>
            </a:r>
            <a:r>
              <a:rPr lang="en-US" altLang="ko-KR" sz="1400" dirty="0" smtClean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</a:t>
            </a:r>
            <a:r>
              <a:rPr lang="ko-KR" altLang="en-US" sz="1400" dirty="0" smtClean="0"/>
              <a:t>피해자는 </a:t>
            </a:r>
            <a:r>
              <a:rPr lang="ko-KR" altLang="en-US" sz="1400" dirty="0"/>
              <a:t>김수철이 범행 후 </a:t>
            </a:r>
            <a:r>
              <a:rPr lang="ko-KR" altLang="en-US" sz="1400" dirty="0" smtClean="0"/>
              <a:t>잠을 자는 </a:t>
            </a:r>
            <a:r>
              <a:rPr lang="ko-KR" altLang="en-US" sz="1400" dirty="0"/>
              <a:t>틈을 타 탈출에 성공했지만 국부와 항문 등에 중상을 입어 대수술과 장기간의 치료를 </a:t>
            </a:r>
            <a:r>
              <a:rPr lang="ko-KR" altLang="en-US" sz="1400" dirty="0" smtClean="0"/>
              <a:t>함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김수철은 </a:t>
            </a:r>
            <a:r>
              <a:rPr lang="ko-KR" altLang="en-US" sz="1400" dirty="0"/>
              <a:t>당일 오후에 깨어나 피해자가 탈출한 사실을 깨달았지만</a:t>
            </a:r>
            <a:r>
              <a:rPr lang="en-US" altLang="ko-KR" sz="1400" dirty="0"/>
              <a:t>, </a:t>
            </a:r>
            <a:r>
              <a:rPr lang="ko-KR" altLang="en-US" sz="1400" dirty="0"/>
              <a:t>도망은커녕 태연하게 동네 식당에 가서 냉면을 주문해 먹는 믿기 힘든 대범함을 </a:t>
            </a:r>
            <a:r>
              <a:rPr lang="ko-KR" altLang="en-US" sz="1400" dirty="0" smtClean="0"/>
              <a:t>보임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</a:t>
            </a:r>
            <a:r>
              <a:rPr lang="ko-KR" altLang="en-US" sz="1400" dirty="0" smtClean="0"/>
              <a:t>이후 </a:t>
            </a:r>
            <a:r>
              <a:rPr lang="ko-KR" altLang="en-US" sz="1400" dirty="0"/>
              <a:t>사우나에 다녀오다 귀가하는 도중 주변을 수사 중인 경찰과 대치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커터칼을</a:t>
            </a:r>
            <a:r>
              <a:rPr lang="ko-KR" altLang="en-US" sz="1400" dirty="0"/>
              <a:t> 휘두르며 격투를 벌인 끝에 </a:t>
            </a:r>
            <a:r>
              <a:rPr lang="ko-KR" altLang="en-US" sz="1400" dirty="0" smtClean="0"/>
              <a:t>검거되었음 </a:t>
            </a:r>
            <a:r>
              <a:rPr lang="en-US" altLang="ko-KR" sz="1400" dirty="0" smtClean="0"/>
              <a:t>  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endParaRPr lang="en-US" altLang="ko-KR" sz="1400" dirty="0" smtClean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3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김수철 사건</a:t>
            </a:r>
            <a:endParaRPr lang="ko-KR" altLang="en-US" sz="32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854" y="1252141"/>
            <a:ext cx="3212897" cy="234163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136" y="3941047"/>
            <a:ext cx="3213615" cy="2385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76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10371" y="1556792"/>
            <a:ext cx="5492661" cy="4320480"/>
          </a:xfrm>
        </p:spPr>
        <p:txBody>
          <a:bodyPr>
            <a:noAutofit/>
          </a:bodyPr>
          <a:lstStyle/>
          <a:p>
            <a:r>
              <a:rPr lang="ko-KR" altLang="en-US" sz="1300" dirty="0" smtClean="0">
                <a:solidFill>
                  <a:schemeClr val="tx1"/>
                </a:solidFill>
              </a:rPr>
              <a:t>김수철은</a:t>
            </a:r>
            <a:r>
              <a:rPr lang="en-US" altLang="ko-KR" sz="1300" dirty="0" smtClean="0">
                <a:solidFill>
                  <a:schemeClr val="tx1"/>
                </a:solidFill>
              </a:rPr>
              <a:t>?</a:t>
            </a:r>
          </a:p>
          <a:p>
            <a:pPr marL="0" indent="0">
              <a:buNone/>
            </a:pPr>
            <a:r>
              <a:rPr lang="en-US" altLang="ko-KR" sz="1300" dirty="0">
                <a:solidFill>
                  <a:schemeClr val="tx1"/>
                </a:solidFill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</a:rPr>
              <a:t>  - </a:t>
            </a:r>
            <a:r>
              <a:rPr lang="en-US" altLang="ko-KR" sz="1300" dirty="0"/>
              <a:t>1965</a:t>
            </a:r>
            <a:r>
              <a:rPr lang="ko-KR" altLang="en-US" sz="1300" dirty="0" smtClean="0"/>
              <a:t>년</a:t>
            </a:r>
            <a:r>
              <a:rPr lang="ko-KR" altLang="en-US" sz="1300" dirty="0"/>
              <a:t>생</a:t>
            </a:r>
            <a:r>
              <a:rPr lang="en-US" altLang="ko-KR" sz="1300" dirty="0" smtClean="0"/>
              <a:t> </a:t>
            </a:r>
            <a:r>
              <a:rPr lang="ko-KR" altLang="en-US" sz="1300" dirty="0" smtClean="0"/>
              <a:t>어려서 </a:t>
            </a:r>
            <a:r>
              <a:rPr lang="ko-KR" altLang="en-US" sz="1300" dirty="0"/>
              <a:t>어머니를 여의고 아버지에게서 버림받고 부산 소재 고아원으로 보내져 </a:t>
            </a:r>
            <a:r>
              <a:rPr lang="en-US" altLang="ko-KR" sz="1300" dirty="0"/>
              <a:t>3</a:t>
            </a:r>
            <a:r>
              <a:rPr lang="ko-KR" altLang="en-US" sz="1300" dirty="0"/>
              <a:t>년간 머물렀고</a:t>
            </a:r>
            <a:r>
              <a:rPr lang="en-US" altLang="ko-KR" sz="1300" dirty="0"/>
              <a:t>, </a:t>
            </a:r>
            <a:r>
              <a:rPr lang="ko-KR" altLang="en-US" sz="1300" dirty="0"/>
              <a:t>이곳에서 동성에게 성폭행을 </a:t>
            </a:r>
            <a:r>
              <a:rPr lang="ko-KR" altLang="en-US" sz="1300" dirty="0" smtClean="0"/>
              <a:t>당했음</a:t>
            </a:r>
            <a:endParaRPr lang="en-US" altLang="ko-KR" sz="1300" dirty="0" smtClean="0"/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 smtClean="0"/>
              <a:t>  - </a:t>
            </a:r>
            <a:r>
              <a:rPr lang="ko-KR" altLang="en-US" sz="1300" dirty="0" smtClean="0"/>
              <a:t> </a:t>
            </a:r>
            <a:r>
              <a:rPr lang="ko-KR" altLang="en-US" sz="1300" dirty="0"/>
              <a:t>이후 서울로 상경한 뒤 </a:t>
            </a:r>
            <a:r>
              <a:rPr lang="en-US" altLang="ko-KR" sz="1300" dirty="0"/>
              <a:t>18</a:t>
            </a:r>
            <a:r>
              <a:rPr lang="ko-KR" altLang="en-US" sz="1300" dirty="0"/>
              <a:t>살 때 공장에서 일하던 경리에게 애정을 고백했으나 주근깨를 이유로 거절당해 여성에 대한 열등감을 갖기 </a:t>
            </a:r>
            <a:r>
              <a:rPr lang="ko-KR" altLang="en-US" sz="1300" dirty="0" smtClean="0"/>
              <a:t>시작함</a:t>
            </a:r>
            <a:endParaRPr lang="en-US" altLang="ko-KR" sz="1300" dirty="0" smtClean="0"/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 smtClean="0"/>
              <a:t>  -  </a:t>
            </a:r>
            <a:r>
              <a:rPr lang="ko-KR" altLang="en-US" sz="1300" dirty="0" smtClean="0"/>
              <a:t>이미 </a:t>
            </a:r>
            <a:r>
              <a:rPr lang="en-US" altLang="ko-KR" sz="1300" dirty="0" smtClean="0"/>
              <a:t>2007</a:t>
            </a:r>
            <a:r>
              <a:rPr lang="ko-KR" altLang="en-US" sz="1300" dirty="0"/>
              <a:t>년 폭행죄로 </a:t>
            </a:r>
            <a:r>
              <a:rPr lang="en-US" altLang="ko-KR" sz="1300" dirty="0"/>
              <a:t>2</a:t>
            </a:r>
            <a:r>
              <a:rPr lang="ko-KR" altLang="en-US" sz="1300" dirty="0"/>
              <a:t>년간 복역한 후 찾은 신경정신과 병원에서 </a:t>
            </a:r>
            <a:r>
              <a:rPr lang="en-US" altLang="ko-KR" sz="1300" dirty="0"/>
              <a:t>'</a:t>
            </a:r>
            <a:r>
              <a:rPr lang="ko-KR" altLang="en-US" sz="1300" dirty="0"/>
              <a:t>반사회적 인격 장애</a:t>
            </a:r>
            <a:r>
              <a:rPr lang="en-US" altLang="ko-KR" sz="1300" dirty="0"/>
              <a:t>'</a:t>
            </a:r>
            <a:r>
              <a:rPr lang="ko-KR" altLang="en-US" sz="1300" dirty="0"/>
              <a:t>라는 진단을 받았고</a:t>
            </a:r>
            <a:r>
              <a:rPr lang="en-US" altLang="ko-KR" sz="1300" dirty="0"/>
              <a:t>, </a:t>
            </a:r>
            <a:r>
              <a:rPr lang="ko-KR" altLang="en-US" sz="1300" dirty="0"/>
              <a:t>이를 근거로 출소 후 </a:t>
            </a:r>
            <a:r>
              <a:rPr lang="en-US" altLang="ko-KR" sz="1300" dirty="0"/>
              <a:t>3</a:t>
            </a:r>
            <a:r>
              <a:rPr lang="ko-KR" altLang="en-US" sz="1300" dirty="0"/>
              <a:t>개월만 제공되는 </a:t>
            </a:r>
            <a:r>
              <a:rPr lang="ko-KR" altLang="en-US" sz="1300" dirty="0" err="1"/>
              <a:t>기초생활수급자</a:t>
            </a:r>
            <a:r>
              <a:rPr lang="ko-KR" altLang="en-US" sz="1300" dirty="0"/>
              <a:t> 신분을 연장할 수 </a:t>
            </a:r>
            <a:r>
              <a:rPr lang="ko-KR" altLang="en-US" sz="1300" dirty="0" smtClean="0"/>
              <a:t>있었음  </a:t>
            </a:r>
            <a:endParaRPr lang="en-US" altLang="ko-KR" sz="1300" dirty="0" smtClean="0"/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 smtClean="0"/>
              <a:t>  - </a:t>
            </a:r>
            <a:r>
              <a:rPr lang="ko-KR" altLang="en-US" sz="1300" dirty="0" smtClean="0"/>
              <a:t>전과 </a:t>
            </a:r>
            <a:r>
              <a:rPr lang="en-US" altLang="ko-KR" sz="1300" dirty="0"/>
              <a:t>12</a:t>
            </a:r>
            <a:r>
              <a:rPr lang="ko-KR" altLang="en-US" sz="1300" dirty="0" smtClean="0"/>
              <a:t>범 상습범으로 </a:t>
            </a:r>
            <a:r>
              <a:rPr lang="en-US" altLang="ko-KR" sz="1300" dirty="0" smtClean="0"/>
              <a:t>1987</a:t>
            </a:r>
            <a:r>
              <a:rPr lang="ko-KR" altLang="en-US" sz="1300" dirty="0"/>
              <a:t>년</a:t>
            </a:r>
            <a:r>
              <a:rPr lang="en-US" altLang="ko-KR" sz="1300" dirty="0"/>
              <a:t>, 22</a:t>
            </a:r>
            <a:r>
              <a:rPr lang="ko-KR" altLang="en-US" sz="1300" dirty="0"/>
              <a:t>세의 나이로 가정집에 침입해 남편이 보는 앞에서 부녀자를 강간한 범행으로 </a:t>
            </a:r>
            <a:r>
              <a:rPr lang="en-US" altLang="ko-KR" sz="1300" dirty="0"/>
              <a:t>15</a:t>
            </a:r>
            <a:r>
              <a:rPr lang="ko-KR" altLang="en-US" sz="1300" dirty="0" err="1"/>
              <a:t>년형을</a:t>
            </a:r>
            <a:r>
              <a:rPr lang="ko-KR" altLang="en-US" sz="1300" dirty="0"/>
              <a:t> 복역했으며</a:t>
            </a:r>
            <a:r>
              <a:rPr lang="en-US" altLang="ko-KR" sz="1300" dirty="0"/>
              <a:t>, </a:t>
            </a:r>
            <a:r>
              <a:rPr lang="ko-KR" altLang="en-US" sz="1300" dirty="0"/>
              <a:t>그 이후로도 크고 작은 절도</a:t>
            </a:r>
            <a:r>
              <a:rPr lang="en-US" altLang="ko-KR" sz="1300" dirty="0"/>
              <a:t>, </a:t>
            </a:r>
            <a:r>
              <a:rPr lang="ko-KR" altLang="en-US" sz="1300" dirty="0"/>
              <a:t>폭행범죄를 </a:t>
            </a:r>
            <a:r>
              <a:rPr lang="ko-KR" altLang="en-US" sz="1300" dirty="0" smtClean="0"/>
              <a:t>저질러 옴</a:t>
            </a:r>
            <a:endParaRPr lang="en-US" altLang="ko-KR" sz="1300" dirty="0" smtClean="0"/>
          </a:p>
          <a:p>
            <a:pPr marL="0" indent="0">
              <a:buNone/>
            </a:pPr>
            <a:endParaRPr lang="en-US" altLang="ko-KR" sz="1300" dirty="0"/>
          </a:p>
          <a:p>
            <a:pPr marL="0" indent="0">
              <a:buNone/>
            </a:pPr>
            <a:r>
              <a:rPr lang="en-US" altLang="ko-KR" sz="1300" dirty="0" smtClean="0"/>
              <a:t>  - </a:t>
            </a:r>
            <a:r>
              <a:rPr lang="ko-KR" altLang="en-US" sz="1300" dirty="0" smtClean="0"/>
              <a:t>특히 </a:t>
            </a:r>
            <a:r>
              <a:rPr lang="ko-KR" altLang="en-US" sz="1300" dirty="0"/>
              <a:t>성범죄 대상은 남녀를 가리지 않아 </a:t>
            </a:r>
            <a:r>
              <a:rPr lang="en-US" altLang="ko-KR" sz="1300" dirty="0"/>
              <a:t>2006</a:t>
            </a:r>
            <a:r>
              <a:rPr lang="ko-KR" altLang="en-US" sz="1300" dirty="0"/>
              <a:t>년 </a:t>
            </a:r>
            <a:r>
              <a:rPr lang="en-US" altLang="ko-KR" sz="1300" dirty="0"/>
              <a:t>15</a:t>
            </a:r>
            <a:r>
              <a:rPr lang="ko-KR" altLang="en-US" sz="1300" dirty="0"/>
              <a:t>세 남자 청소년을 채팅으로 꼬여내 성추행을 저지르고 합의를 통해 풀려난 전력까지 </a:t>
            </a:r>
            <a:r>
              <a:rPr lang="ko-KR" altLang="en-US" sz="1300" dirty="0" smtClean="0"/>
              <a:t>있었음</a:t>
            </a:r>
            <a:endParaRPr lang="en-US" altLang="ko-KR" sz="1300" dirty="0" smtClean="0"/>
          </a:p>
          <a:p>
            <a:pPr marL="0" indent="0">
              <a:buNone/>
            </a:pPr>
            <a:endParaRPr lang="en-US" altLang="ko-KR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sz="1300" dirty="0" smtClean="0">
                <a:solidFill>
                  <a:schemeClr val="tx1"/>
                </a:solidFill>
              </a:rPr>
              <a:t>  - </a:t>
            </a:r>
            <a:r>
              <a:rPr lang="ko-KR" altLang="en-US" sz="1300" dirty="0" smtClean="0">
                <a:solidFill>
                  <a:schemeClr val="tx1"/>
                </a:solidFill>
              </a:rPr>
              <a:t>당시 </a:t>
            </a:r>
            <a:r>
              <a:rPr lang="en-US" altLang="ko-KR" sz="1300" dirty="0" smtClean="0"/>
              <a:t>18</a:t>
            </a:r>
            <a:r>
              <a:rPr lang="ko-KR" altLang="en-US" sz="1300" dirty="0"/>
              <a:t>세의 가출 여성 청소년과 몇 달간 동거하고 있었다고 하며</a:t>
            </a:r>
            <a:r>
              <a:rPr lang="en-US" altLang="ko-KR" sz="1300" dirty="0"/>
              <a:t>, </a:t>
            </a:r>
            <a:r>
              <a:rPr lang="ko-KR" altLang="en-US" sz="1300" dirty="0"/>
              <a:t>경찰 조사에서 청소년 </a:t>
            </a:r>
            <a:r>
              <a:rPr lang="ko-KR" altLang="en-US" sz="1300" dirty="0" err="1"/>
              <a:t>성매수</a:t>
            </a:r>
            <a:r>
              <a:rPr lang="ko-KR" altLang="en-US" sz="1300" dirty="0"/>
              <a:t> 혐의가 추가로 </a:t>
            </a:r>
            <a:r>
              <a:rPr lang="ko-KR" altLang="en-US" sz="1300" dirty="0" smtClean="0"/>
              <a:t>드러남</a:t>
            </a:r>
            <a:endParaRPr lang="en-US" altLang="ko-KR" sz="1300" dirty="0" smtClean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3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김수철 사건</a:t>
            </a:r>
            <a:endParaRPr lang="ko-KR" altLang="en-US" sz="32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546" y="1377111"/>
            <a:ext cx="2880320" cy="234888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546" y="3877591"/>
            <a:ext cx="2843734" cy="26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25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10371" y="1556792"/>
            <a:ext cx="5492661" cy="4320480"/>
          </a:xfrm>
        </p:spPr>
        <p:txBody>
          <a:bodyPr>
            <a:noAutofit/>
          </a:bodyPr>
          <a:lstStyle/>
          <a:p>
            <a:r>
              <a:rPr lang="ko-KR" altLang="en-US" sz="1400" dirty="0" smtClean="0">
                <a:solidFill>
                  <a:schemeClr val="tx1"/>
                </a:solidFill>
              </a:rPr>
              <a:t>경과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 - </a:t>
            </a:r>
            <a:r>
              <a:rPr lang="en-US" altLang="ko-KR" sz="1400" dirty="0"/>
              <a:t>1</a:t>
            </a:r>
            <a:r>
              <a:rPr lang="ko-KR" altLang="en-US" sz="1400" dirty="0"/>
              <a:t>심은 김수철에게 무기징역을 선고하면서 신상정보를 </a:t>
            </a:r>
            <a:r>
              <a:rPr lang="en-US" altLang="ko-KR" sz="1400" dirty="0"/>
              <a:t>10</a:t>
            </a:r>
            <a:r>
              <a:rPr lang="ko-KR" altLang="en-US" sz="1400" dirty="0"/>
              <a:t>년간 공개하고 위치추적전자장치</a:t>
            </a:r>
            <a:r>
              <a:rPr lang="en-US" altLang="ko-KR" sz="1400" dirty="0"/>
              <a:t>(</a:t>
            </a:r>
            <a:r>
              <a:rPr lang="ko-KR" altLang="en-US" sz="1400" dirty="0" err="1"/>
              <a:t>전자발찌</a:t>
            </a:r>
            <a:r>
              <a:rPr lang="en-US" altLang="ko-KR" sz="1400" dirty="0"/>
              <a:t>)</a:t>
            </a:r>
            <a:r>
              <a:rPr lang="ko-KR" altLang="en-US" sz="1400" dirty="0"/>
              <a:t>를 </a:t>
            </a:r>
            <a:r>
              <a:rPr lang="en-US" altLang="ko-KR" sz="1400" dirty="0"/>
              <a:t>30</a:t>
            </a:r>
            <a:r>
              <a:rPr lang="ko-KR" altLang="en-US" sz="1400" dirty="0"/>
              <a:t>년간 부착하도록 명했으나</a:t>
            </a:r>
            <a:r>
              <a:rPr lang="en-US" altLang="ko-KR" sz="1400" dirty="0"/>
              <a:t> </a:t>
            </a:r>
            <a:r>
              <a:rPr lang="ko-KR" altLang="en-US" sz="1400" dirty="0"/>
              <a:t>김수철은 </a:t>
            </a:r>
            <a:r>
              <a:rPr lang="en-US" altLang="ko-KR" sz="1400" dirty="0"/>
              <a:t>`</a:t>
            </a:r>
            <a:r>
              <a:rPr lang="ko-KR" altLang="en-US" sz="1400" dirty="0"/>
              <a:t>형량이 과중하다</a:t>
            </a:r>
            <a:r>
              <a:rPr lang="en-US" altLang="ko-KR" sz="1400" dirty="0"/>
              <a:t>＇</a:t>
            </a:r>
            <a:r>
              <a:rPr lang="ko-KR" altLang="en-US" sz="1400" dirty="0"/>
              <a:t>며 항소함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서울고등법원은 김수철에게 </a:t>
            </a:r>
            <a:r>
              <a:rPr lang="en-US" altLang="ko-KR" sz="1400" dirty="0"/>
              <a:t>1</a:t>
            </a:r>
            <a:r>
              <a:rPr lang="ko-KR" altLang="en-US" sz="1400" dirty="0"/>
              <a:t>심과 같이 무기징역을 선고하고</a:t>
            </a:r>
            <a:r>
              <a:rPr lang="en-US" altLang="ko-KR" sz="1400" dirty="0"/>
              <a:t>, </a:t>
            </a:r>
            <a:r>
              <a:rPr lang="ko-KR" altLang="en-US" sz="1400" dirty="0"/>
              <a:t>신상정보 </a:t>
            </a:r>
            <a:r>
              <a:rPr lang="en-US" altLang="ko-KR" sz="1400" dirty="0"/>
              <a:t>10</a:t>
            </a:r>
            <a:r>
              <a:rPr lang="ko-KR" altLang="en-US" sz="1400" dirty="0"/>
              <a:t>년 공개와 </a:t>
            </a:r>
            <a:r>
              <a:rPr lang="ko-KR" altLang="en-US" sz="1400" dirty="0" err="1"/>
              <a:t>전자발찌</a:t>
            </a:r>
            <a:r>
              <a:rPr lang="ko-KR" altLang="en-US" sz="1400" dirty="0"/>
              <a:t> </a:t>
            </a:r>
            <a:r>
              <a:rPr lang="en-US" altLang="ko-KR" sz="1400" dirty="0"/>
              <a:t>30</a:t>
            </a:r>
            <a:r>
              <a:rPr lang="ko-KR" altLang="en-US" sz="1400" dirty="0"/>
              <a:t>년 부착을 명령함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endParaRPr lang="en-US" altLang="ko-KR" sz="1400" dirty="0">
              <a:solidFill>
                <a:schemeClr val="tx1"/>
              </a:solidFill>
            </a:endParaRPr>
          </a:p>
          <a:p>
            <a:r>
              <a:rPr lang="ko-KR" altLang="en-US" sz="1400" dirty="0" smtClean="0">
                <a:solidFill>
                  <a:schemeClr val="tx1"/>
                </a:solidFill>
              </a:rPr>
              <a:t>서울시의 배상 책임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</a:rPr>
              <a:t> - 2012</a:t>
            </a:r>
            <a:r>
              <a:rPr lang="ko-KR" altLang="en-US" sz="1400" dirty="0" smtClean="0">
                <a:solidFill>
                  <a:schemeClr val="tx1"/>
                </a:solidFill>
              </a:rPr>
              <a:t>년 </a:t>
            </a:r>
            <a:r>
              <a:rPr lang="en-US" altLang="ko-KR" sz="1400" dirty="0" smtClean="0">
                <a:solidFill>
                  <a:schemeClr val="tx1"/>
                </a:solidFill>
              </a:rPr>
              <a:t>8</a:t>
            </a:r>
            <a:r>
              <a:rPr lang="ko-KR" altLang="en-US" sz="1400" dirty="0" smtClean="0">
                <a:solidFill>
                  <a:schemeClr val="tx1"/>
                </a:solidFill>
              </a:rPr>
              <a:t>월 </a:t>
            </a:r>
            <a:r>
              <a:rPr lang="en-US" altLang="ko-KR" sz="1400" dirty="0" smtClean="0">
                <a:solidFill>
                  <a:schemeClr val="tx1"/>
                </a:solidFill>
              </a:rPr>
              <a:t>29</a:t>
            </a:r>
            <a:r>
              <a:rPr lang="ko-KR" altLang="en-US" sz="1400" dirty="0" smtClean="0">
                <a:solidFill>
                  <a:schemeClr val="tx1"/>
                </a:solidFill>
              </a:rPr>
              <a:t>일 </a:t>
            </a:r>
            <a:r>
              <a:rPr lang="ko-KR" altLang="en-US" sz="1400" dirty="0"/>
              <a:t>서울중앙지법 민사합의</a:t>
            </a:r>
            <a:r>
              <a:rPr lang="en-US" altLang="ko-KR" sz="1400" dirty="0"/>
              <a:t>16</a:t>
            </a:r>
            <a:r>
              <a:rPr lang="ko-KR" altLang="en-US" sz="1400" dirty="0"/>
              <a:t>부는 </a:t>
            </a:r>
            <a:r>
              <a:rPr lang="ko-KR" altLang="en-US" sz="1400" dirty="0" err="1"/>
              <a:t>초등생</a:t>
            </a:r>
            <a:r>
              <a:rPr lang="ko-KR" altLang="en-US" sz="1400" dirty="0"/>
              <a:t> 성폭행범 김수철 사건의 피해자 </a:t>
            </a:r>
            <a:r>
              <a:rPr lang="en-US" altLang="ko-KR" sz="1400" dirty="0" smtClean="0"/>
              <a:t>A</a:t>
            </a:r>
            <a:r>
              <a:rPr lang="ko-KR" altLang="en-US" sz="1400" dirty="0"/>
              <a:t>양 가족이 서울시를 상대로 낸 손해배상 청구소송에서 </a:t>
            </a:r>
            <a:r>
              <a:rPr lang="en-US" altLang="ko-KR" sz="1400" dirty="0"/>
              <a:t>"9</a:t>
            </a:r>
            <a:r>
              <a:rPr lang="ko-KR" altLang="en-US" sz="1400" dirty="0" err="1"/>
              <a:t>천만원을</a:t>
            </a:r>
            <a:r>
              <a:rPr lang="ko-KR" altLang="en-US" sz="1400" dirty="0"/>
              <a:t> 배상하라</a:t>
            </a:r>
            <a:r>
              <a:rPr lang="en-US" altLang="ko-KR" sz="1400" dirty="0"/>
              <a:t>"</a:t>
            </a:r>
            <a:r>
              <a:rPr lang="ko-KR" altLang="en-US" sz="1400" dirty="0"/>
              <a:t>고 원고 일부 승소 </a:t>
            </a:r>
            <a:r>
              <a:rPr lang="ko-KR" altLang="en-US" sz="1400" dirty="0" smtClean="0"/>
              <a:t>판결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- </a:t>
            </a:r>
            <a:r>
              <a:rPr lang="ko-KR" altLang="en-US" sz="1400" dirty="0" smtClean="0"/>
              <a:t>재판부는 </a:t>
            </a:r>
            <a:r>
              <a:rPr lang="en-US" altLang="ko-KR" sz="1400" dirty="0"/>
              <a:t>"</a:t>
            </a:r>
            <a:r>
              <a:rPr lang="ko-KR" altLang="en-US" sz="1400" dirty="0"/>
              <a:t>서울시가 설치</a:t>
            </a:r>
            <a:r>
              <a:rPr lang="en-US" altLang="ko-KR" sz="1400" dirty="0"/>
              <a:t>·</a:t>
            </a:r>
            <a:r>
              <a:rPr lang="ko-KR" altLang="en-US" sz="1400" dirty="0"/>
              <a:t>운영하는 초등학교에서 범행이 발생했기 때문에 보호감독 의무 위반을 책임져야 한다</a:t>
            </a:r>
            <a:r>
              <a:rPr lang="en-US" altLang="ko-KR" sz="1400" dirty="0"/>
              <a:t>"</a:t>
            </a:r>
            <a:r>
              <a:rPr lang="ko-KR" altLang="en-US" sz="1400" dirty="0"/>
              <a:t>며 </a:t>
            </a:r>
            <a:r>
              <a:rPr lang="en-US" altLang="ko-KR" sz="1400" dirty="0"/>
              <a:t>A</a:t>
            </a:r>
            <a:r>
              <a:rPr lang="ko-KR" altLang="en-US" sz="1400" dirty="0"/>
              <a:t>양에게 </a:t>
            </a:r>
            <a:r>
              <a:rPr lang="en-US" altLang="ko-KR" sz="1400" dirty="0"/>
              <a:t>5</a:t>
            </a:r>
            <a:r>
              <a:rPr lang="ko-KR" altLang="en-US" sz="1400" dirty="0"/>
              <a:t>천</a:t>
            </a:r>
            <a:r>
              <a:rPr lang="en-US" altLang="ko-KR" sz="1400" dirty="0"/>
              <a:t>6</a:t>
            </a:r>
            <a:r>
              <a:rPr lang="ko-KR" altLang="en-US" sz="1400" dirty="0" err="1"/>
              <a:t>백여만원</a:t>
            </a:r>
            <a:r>
              <a:rPr lang="en-US" altLang="ko-KR" sz="1400" dirty="0"/>
              <a:t>, </a:t>
            </a:r>
            <a:r>
              <a:rPr lang="ko-KR" altLang="en-US" sz="1400" dirty="0"/>
              <a:t>부모에게 각 천</a:t>
            </a:r>
            <a:r>
              <a:rPr lang="en-US" altLang="ko-KR" sz="1400" dirty="0"/>
              <a:t>5</a:t>
            </a:r>
            <a:r>
              <a:rPr lang="ko-KR" altLang="en-US" sz="1400" dirty="0" err="1"/>
              <a:t>백만원</a:t>
            </a:r>
            <a:r>
              <a:rPr lang="en-US" altLang="ko-KR" sz="1400" dirty="0"/>
              <a:t>, </a:t>
            </a:r>
            <a:r>
              <a:rPr lang="ko-KR" altLang="en-US" sz="1400" dirty="0"/>
              <a:t>동생에게 </a:t>
            </a:r>
            <a:r>
              <a:rPr lang="en-US" altLang="ko-KR" sz="1400" dirty="0"/>
              <a:t>3</a:t>
            </a:r>
            <a:r>
              <a:rPr lang="ko-KR" altLang="en-US" sz="1400" dirty="0" err="1"/>
              <a:t>백만원을</a:t>
            </a:r>
            <a:r>
              <a:rPr lang="ko-KR" altLang="en-US" sz="1400" dirty="0"/>
              <a:t> 배상하라고 </a:t>
            </a:r>
            <a:r>
              <a:rPr lang="ko-KR" altLang="en-US" sz="1400" dirty="0" smtClean="0"/>
              <a:t>판결</a:t>
            </a: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</a:rPr>
              <a:t> - </a:t>
            </a:r>
            <a:r>
              <a:rPr lang="ko-KR" altLang="en-US" sz="1400" dirty="0"/>
              <a:t>재판부는 김수철이 학교를 방문한 학부모로 보기에는 수상한 옷차림을 하고 있던 점</a:t>
            </a:r>
            <a:r>
              <a:rPr lang="en-US" altLang="ko-KR" sz="1400" dirty="0"/>
              <a:t>, A</a:t>
            </a:r>
            <a:r>
              <a:rPr lang="ko-KR" altLang="en-US" sz="1400" dirty="0"/>
              <a:t>양이 어려서 자기보호 능력이 완전하지 않았는데도 당직교사 등이 </a:t>
            </a:r>
            <a:r>
              <a:rPr lang="ko-KR" altLang="en-US" sz="1400" dirty="0" err="1"/>
              <a:t>등하교</a:t>
            </a:r>
            <a:r>
              <a:rPr lang="ko-KR" altLang="en-US" sz="1400" dirty="0"/>
              <a:t> 과정에서 주의의무를 충분히 기울이지 않은 점 등을 고려하면 </a:t>
            </a:r>
            <a:r>
              <a:rPr lang="en-US" altLang="ko-KR" sz="1400" dirty="0"/>
              <a:t>"</a:t>
            </a:r>
            <a:r>
              <a:rPr lang="ko-KR" altLang="en-US" sz="1400" dirty="0"/>
              <a:t>책임을 인정하기 어렵다</a:t>
            </a:r>
            <a:r>
              <a:rPr lang="en-US" altLang="ko-KR" sz="1400" dirty="0"/>
              <a:t>"</a:t>
            </a:r>
            <a:r>
              <a:rPr lang="ko-KR" altLang="en-US" sz="1400" dirty="0"/>
              <a:t>는 서울시의 주장을 받아들일 수 없다고 </a:t>
            </a:r>
            <a:r>
              <a:rPr lang="ko-KR" altLang="en-US" sz="1400" dirty="0" smtClean="0"/>
              <a:t>판시함</a:t>
            </a:r>
            <a:endParaRPr lang="en-US" altLang="ko-KR" sz="1400" dirty="0" smtClean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3</a:t>
            </a:r>
            <a:r>
              <a:rPr lang="en-US" altLang="ko-KR" sz="3200" dirty="0" smtClean="0"/>
              <a:t>. </a:t>
            </a:r>
            <a:r>
              <a:rPr lang="ko-KR" altLang="en-US" sz="3200" dirty="0" smtClean="0"/>
              <a:t>김수철 사건</a:t>
            </a:r>
            <a:endParaRPr lang="ko-KR" altLang="en-US" sz="32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6684" y="1588686"/>
            <a:ext cx="2917804" cy="234437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166" y="4005064"/>
            <a:ext cx="2917804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0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2024</TotalTime>
  <Words>1550</Words>
  <Application>Microsoft Office PowerPoint</Application>
  <PresentationFormat>화면 슬라이드 쇼(4:3)</PresentationFormat>
  <Paragraphs>185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5" baseType="lpstr">
      <vt:lpstr>HY견명조</vt:lpstr>
      <vt:lpstr>맑은 고딕</vt:lpstr>
      <vt:lpstr>Arial</vt:lpstr>
      <vt:lpstr>Georgia</vt:lpstr>
      <vt:lpstr>Wingdings</vt:lpstr>
      <vt:lpstr>고구려 벽화</vt:lpstr>
      <vt:lpstr>제4주 한국의 성범죄</vt:lpstr>
      <vt:lpstr>1. 조두순 사건</vt:lpstr>
      <vt:lpstr>1. 조두순 사건</vt:lpstr>
      <vt:lpstr>1. 조두순 사건</vt:lpstr>
      <vt:lpstr>1. 조두순 사건</vt:lpstr>
      <vt:lpstr>1. 조두순 사건</vt:lpstr>
      <vt:lpstr>1. 조두순 사건</vt:lpstr>
      <vt:lpstr>1. 조두순 사건</vt:lpstr>
      <vt:lpstr>2. 고종석 사건</vt:lpstr>
      <vt:lpstr>2. 고종석 사건</vt:lpstr>
      <vt:lpstr>2. 고종석 사건</vt:lpstr>
      <vt:lpstr>2. 고종석 사건</vt:lpstr>
      <vt:lpstr>2. 고종석 사건</vt:lpstr>
      <vt:lpstr>2. 고종석 사건</vt:lpstr>
      <vt:lpstr>2. 고종석 사건</vt:lpstr>
      <vt:lpstr>2. 고종석 사건</vt:lpstr>
      <vt:lpstr>3. 김수철 사건</vt:lpstr>
      <vt:lpstr>3. 김수철 사건</vt:lpstr>
      <vt:lpstr>3. 김수철 사건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형사사법개론 1-2주</dc:title>
  <dc:creator>LG</dc:creator>
  <cp:lastModifiedBy>Owner</cp:lastModifiedBy>
  <cp:revision>426</cp:revision>
  <dcterms:created xsi:type="dcterms:W3CDTF">2007-09-03T10:00:52Z</dcterms:created>
  <dcterms:modified xsi:type="dcterms:W3CDTF">2020-08-17T08:13:17Z</dcterms:modified>
</cp:coreProperties>
</file>