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5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334EBC5-837E-4BBD-B0F4-C4A866AFE688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pPr latinLnBrk="1"/>
          <a:endParaRPr lang="ko-KR" altLang="en-US"/>
        </a:p>
      </dgm:t>
    </dgm:pt>
    <dgm:pt modelId="{05224F77-7788-4699-9B67-CE4F1998E848}" type="pres">
      <dgm:prSet presAssocID="{F334EBC5-837E-4BBD-B0F4-C4A866AFE688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3F936571-C976-4820-92D8-721037809420}" type="presOf" srcId="{F334EBC5-837E-4BBD-B0F4-C4A866AFE688}" destId="{05224F77-7788-4699-9B67-CE4F1998E848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5C6A8F-7C2B-483F-A5FD-160C8826212D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9CEF83-5E42-429D-9A41-7637338006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2029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14348" y="2143116"/>
            <a:ext cx="7643866" cy="1500198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785786" y="3786190"/>
            <a:ext cx="7500990" cy="857256"/>
          </a:xfrm>
        </p:spPr>
        <p:txBody>
          <a:bodyPr anchor="t"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ko-KR" altLang="en-US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1"/>
            <a:ext cx="285720" cy="685800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70000"/>
              <a:buFont typeface="Wingdings"/>
              <a:buChar char=""/>
              <a:defRPr/>
            </a:lvl1pPr>
            <a:lvl2pPr>
              <a:buSzPct val="120000"/>
              <a:defRPr/>
            </a:lvl2pPr>
            <a:lvl3pPr>
              <a:buSzPct val="120000"/>
              <a:defRPr/>
            </a:lvl3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9"/>
            <a:ext cx="456478" cy="6857999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071810"/>
            <a:ext cx="7715304" cy="1504952"/>
          </a:xfrm>
        </p:spPr>
        <p:txBody>
          <a:bodyPr anchor="ctr"/>
          <a:lstStyle>
            <a:lvl1pPr algn="l">
              <a:defRPr sz="4000" b="0" cap="all"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00034" y="4500570"/>
            <a:ext cx="7715304" cy="1643064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2"/>
                </a:solidFill>
              </a:defRPr>
            </a:lvl2pPr>
            <a:lvl3pPr marL="914400" indent="0">
              <a:buNone/>
              <a:defRPr sz="1600">
                <a:solidFill>
                  <a:schemeClr val="tx2"/>
                </a:solidFill>
              </a:defRPr>
            </a:lvl3pPr>
            <a:lvl4pPr marL="1371600" indent="0">
              <a:buNone/>
              <a:defRPr sz="1400">
                <a:solidFill>
                  <a:schemeClr val="tx2"/>
                </a:solidFill>
              </a:defRPr>
            </a:lvl4pPr>
            <a:lvl5pPr marL="1828800" indent="0">
              <a:buNone/>
              <a:defRPr sz="1400">
                <a:solidFill>
                  <a:schemeClr val="tx2"/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16" name="직선 연결선 15"/>
          <p:cNvCxnSpPr/>
          <p:nvPr/>
        </p:nvCxnSpPr>
        <p:spPr>
          <a:xfrm>
            <a:off x="500034" y="4429132"/>
            <a:ext cx="7715304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날짜 개체 틀 7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2021-10-16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285728"/>
            <a:ext cx="9144032" cy="114301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 bwMode="invGray">
          <a:xfrm>
            <a:off x="785782" y="1643050"/>
            <a:ext cx="3786218" cy="4429156"/>
          </a:xfrm>
          <a:prstGeom prst="roundRect">
            <a:avLst>
              <a:gd name="adj" fmla="val 5345"/>
            </a:avLst>
          </a:prstGeom>
          <a:solidFill>
            <a:schemeClr val="tx2">
              <a:tint val="50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 bwMode="invGray">
          <a:xfrm>
            <a:off x="4714876" y="1643050"/>
            <a:ext cx="3785616" cy="4429156"/>
          </a:xfrm>
          <a:prstGeom prst="roundRect">
            <a:avLst>
              <a:gd name="adj" fmla="val 6980"/>
            </a:avLst>
          </a:prstGeom>
          <a:solidFill>
            <a:schemeClr val="tx2">
              <a:tint val="75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0" name="내용 개체 틀 9"/>
          <p:cNvSpPr>
            <a:spLocks noGrp="1"/>
          </p:cNvSpPr>
          <p:nvPr>
            <p:ph sz="half" idx="2"/>
          </p:nvPr>
        </p:nvSpPr>
        <p:spPr bwMode="invGray">
          <a:xfrm>
            <a:off x="500038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1">
                  <a:shade val="75000"/>
                  <a:alpha val="50000"/>
                </a:schemeClr>
              </a:gs>
              <a:gs pos="100000">
                <a:schemeClr val="accent1">
                  <a:shade val="75000"/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 bwMode="ltGray">
          <a:xfrm>
            <a:off x="500038" y="5429264"/>
            <a:ext cx="4005072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2" name="내용 개체 틀 11"/>
          <p:cNvSpPr>
            <a:spLocks noGrp="1"/>
          </p:cNvSpPr>
          <p:nvPr>
            <p:ph sz="half" idx="4"/>
          </p:nvPr>
        </p:nvSpPr>
        <p:spPr bwMode="invGray">
          <a:xfrm>
            <a:off x="4716932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2">
                  <a:shade val="75000"/>
                  <a:alpha val="50000"/>
                </a:schemeClr>
              </a:gs>
              <a:gs pos="100000">
                <a:schemeClr val="accent2"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 bwMode="ltGray">
          <a:xfrm>
            <a:off x="4714876" y="5429264"/>
            <a:ext cx="4000528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8859915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186766" cy="1143000"/>
          </a:xfrm>
        </p:spPr>
        <p:txBody>
          <a:bodyPr/>
          <a:lstStyle>
            <a:lvl1pPr algn="l"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 bwMode="invGray">
          <a:xfrm>
            <a:off x="285720" y="263808"/>
            <a:ext cx="8858280" cy="664862"/>
          </a:xfrm>
          <a:prstGeom prst="rect">
            <a:avLst/>
          </a:prstGeom>
          <a:solidFill>
            <a:schemeClr val="tx1">
              <a:tint val="95000"/>
              <a:alpha val="69804"/>
            </a:scheme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 bwMode="invGray">
          <a:xfrm>
            <a:off x="500034" y="285728"/>
            <a:ext cx="8143932" cy="642942"/>
          </a:xfrm>
          <a:noFill/>
        </p:spPr>
        <p:txBody>
          <a:bodyPr anchor="b">
            <a:noAutofit/>
          </a:bodyPr>
          <a:lstStyle>
            <a:lvl1pPr algn="l">
              <a:defRPr sz="2800" b="1">
                <a:ln w="9525" cmpd="sng">
                  <a:noFill/>
                </a:ln>
                <a:solidFill>
                  <a:schemeClr val="bg1"/>
                </a:solidFill>
                <a:effectLst>
                  <a:outerShdw blurRad="44450" dist="25400" dir="2700000" algn="tl" rotWithShape="0">
                    <a:schemeClr val="tx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1006230"/>
            <a:ext cx="2214578" cy="535172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5" name="내용 개체 틀 14"/>
          <p:cNvSpPr>
            <a:spLocks noGrp="1"/>
          </p:cNvSpPr>
          <p:nvPr>
            <p:ph sz="quarter" idx="1"/>
          </p:nvPr>
        </p:nvSpPr>
        <p:spPr>
          <a:xfrm>
            <a:off x="2786064" y="1000108"/>
            <a:ext cx="5857875" cy="5357830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3571876"/>
            <a:ext cx="9144000" cy="3286126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571876"/>
            <a:ext cx="3286148" cy="113824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4714884"/>
            <a:ext cx="3286148" cy="114300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572272"/>
            <a:ext cx="2895600" cy="29775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그림 개체 틀 7"/>
          <p:cNvSpPr>
            <a:spLocks noGrp="1"/>
          </p:cNvSpPr>
          <p:nvPr>
            <p:ph type="pic" idx="1"/>
          </p:nvPr>
        </p:nvSpPr>
        <p:spPr>
          <a:xfrm>
            <a:off x="4000496" y="1071546"/>
            <a:ext cx="4214842" cy="4714908"/>
          </a:xfrm>
          <a:solidFill>
            <a:schemeClr val="tx2"/>
          </a:solidFill>
          <a:ln w="152400" cap="rnd">
            <a:solidFill>
              <a:srgbClr val="FFFFFF"/>
            </a:solidFill>
            <a:round/>
          </a:ln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scene3d>
            <a:camera prst="orthographicFront"/>
            <a:lightRig rig="twoPt" dir="t">
              <a:rot lat="0" lon="0" rev="10800000"/>
            </a:lightRig>
          </a:scene3d>
          <a:sp3d contourW="6350">
            <a:bevelT w="50800" h="16510"/>
            <a:contourClr>
              <a:srgbClr val="C0C0C0"/>
            </a:contourClr>
          </a:sp3d>
        </p:spPr>
        <p:txBody>
          <a:bodyPr/>
          <a:lstStyle>
            <a:lvl1pPr marL="0" indent="0">
              <a:buNone/>
              <a:defRPr sz="3200">
                <a:solidFill>
                  <a:schemeClr val="tx2">
                    <a:tint val="10000"/>
                  </a:schemeClr>
                </a:solidFill>
                <a:effectLst>
                  <a:outerShdw blurRad="50800" dist="50800" dir="5400000" algn="tl" rotWithShape="0">
                    <a:srgbClr val="000000">
                      <a:alpha val="58000"/>
                    </a:srgbClr>
                  </a:outerShdw>
                </a:effectLst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ko-KR" altLang="en-US"/>
              <a:t>그림을 추가하려면 아이콘을 클릭하십시오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b"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500175"/>
            <a:ext cx="8229600" cy="4625989"/>
          </a:xfrm>
        </p:spPr>
        <p:txBody>
          <a:bodyPr vert="eaVert"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8" name="직선 연결선 7"/>
          <p:cNvCxnSpPr/>
          <p:nvPr/>
        </p:nvCxnSpPr>
        <p:spPr>
          <a:xfrm>
            <a:off x="455646" y="1428736"/>
            <a:ext cx="8215370" cy="1588"/>
          </a:xfrm>
          <a:prstGeom prst="line">
            <a:avLst/>
          </a:prstGeom>
          <a:noFill/>
          <a:ln w="28575" cap="sq" cmpd="sng" algn="ctr">
            <a:solidFill>
              <a:srgbClr val="E49458"/>
            </a:solidFill>
            <a:prstDash val="solid"/>
          </a:ln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rgbClr val="E49458">
                <a:tint val="100000"/>
                <a:shade val="100000"/>
                <a:hueMod val="100000"/>
                <a:satMod val="100000"/>
              </a:srgbClr>
            </a:contour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7643834" y="-15949"/>
            <a:ext cx="1500166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43834" y="285728"/>
            <a:ext cx="1214446" cy="6286546"/>
          </a:xfrm>
          <a:noFill/>
        </p:spPr>
        <p:txBody>
          <a:bodyPr vert="eaVert" anchor="b"/>
          <a:lstStyle>
            <a:lvl1pPr algn="ctr"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571481"/>
            <a:ext cx="7115196" cy="5715044"/>
          </a:xfrm>
        </p:spPr>
        <p:txBody>
          <a:bodyPr vert="eaVer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0" y="2380"/>
            <a:ext cx="9144000" cy="283348"/>
          </a:xfrm>
          <a:prstGeom prst="rect">
            <a:avLst/>
          </a:prstGeom>
          <a:solidFill>
            <a:schemeClr val="accent4"/>
          </a:solidFill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12353" y="274638"/>
            <a:ext cx="8545927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/>
              <a:t>둘째 수준</a:t>
            </a:r>
          </a:p>
          <a:p>
            <a:pPr lvl="2" eaLnBrk="1" latinLnBrk="0" hangingPunct="1"/>
            <a:r>
              <a:rPr kumimoji="0" lang="ko-KR" altLang="en-US"/>
              <a:t>셋째 수준</a:t>
            </a:r>
          </a:p>
          <a:p>
            <a:pPr lvl="3" eaLnBrk="1" latinLnBrk="0" hangingPunct="1"/>
            <a:r>
              <a:rPr kumimoji="0" lang="ko-KR" altLang="en-US"/>
              <a:t>넷째 수준</a:t>
            </a:r>
          </a:p>
          <a:p>
            <a:pPr lvl="4" eaLnBrk="1" latinLnBrk="0" hangingPunct="1"/>
            <a:r>
              <a:rPr kumimoji="0"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23683CA5-FA1E-455F-B1A0-7DE62E632B84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572272"/>
            <a:ext cx="2895600" cy="285752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1" hangingPunct="1">
        <a:spcBef>
          <a:spcPct val="0"/>
        </a:spcBef>
        <a:buNone/>
        <a:defRPr kumimoji="0" sz="4400" b="0" kern="1200" spc="100" dirty="0">
          <a:ln w="18000">
            <a:noFill/>
            <a:prstDash val="solid"/>
          </a:ln>
          <a:solidFill>
            <a:schemeClr val="tx1"/>
          </a:solidFill>
          <a:effectLst>
            <a:outerShdw blurRad="44450" dist="25400" dir="2700000" algn="tl" rotWithShape="0">
              <a:schemeClr val="bg1">
                <a:alpha val="51000"/>
              </a:scheme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 kumimoji="0">
          <a:solidFill>
            <a:schemeClr val="tx2"/>
          </a:solidFill>
        </a:defRPr>
      </a:lvl2pPr>
      <a:lvl3pPr eaLnBrk="1" latinLnBrk="1" hangingPunct="1">
        <a:defRPr kumimoji="0">
          <a:solidFill>
            <a:schemeClr val="tx2"/>
          </a:solidFill>
        </a:defRPr>
      </a:lvl3pPr>
      <a:lvl4pPr eaLnBrk="1" latinLnBrk="1" hangingPunct="1">
        <a:defRPr kumimoji="0">
          <a:solidFill>
            <a:schemeClr val="tx2"/>
          </a:solidFill>
        </a:defRPr>
      </a:lvl4pPr>
      <a:lvl5pPr eaLnBrk="1" latinLnBrk="1" hangingPunct="1">
        <a:defRPr kumimoji="0">
          <a:solidFill>
            <a:schemeClr val="tx2"/>
          </a:solidFill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1" hangingPunct="1">
        <a:spcBef>
          <a:spcPct val="20000"/>
        </a:spcBef>
        <a:buFont typeface="Arial"/>
        <a:buChar char="•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340768"/>
            <a:ext cx="7848872" cy="1500198"/>
          </a:xfrm>
        </p:spPr>
        <p:txBody>
          <a:bodyPr>
            <a:normAutofit fontScale="90000"/>
          </a:bodyPr>
          <a:lstStyle/>
          <a:p>
            <a:r>
              <a:rPr lang="ko-KR" altLang="en-US" sz="4000" dirty="0"/>
              <a:t>과학수사론 제</a:t>
            </a:r>
            <a:r>
              <a:rPr lang="en-US" altLang="ko-KR" sz="4000"/>
              <a:t>13-1</a:t>
            </a:r>
            <a:r>
              <a:rPr lang="ko-KR" altLang="en-US" sz="4000" dirty="0"/>
              <a:t>주</a:t>
            </a:r>
            <a:br>
              <a:rPr lang="en-US" altLang="ko-KR" sz="3600" dirty="0"/>
            </a:br>
            <a:br>
              <a:rPr lang="en-US" altLang="ko-KR" sz="3600" dirty="0"/>
            </a:br>
            <a:br>
              <a:rPr lang="en-US" altLang="ko-KR" sz="2800" dirty="0"/>
            </a:br>
            <a:r>
              <a:rPr lang="en-US" altLang="ko-KR" sz="2800" dirty="0"/>
              <a:t>- </a:t>
            </a:r>
            <a:r>
              <a:rPr lang="ko-KR" altLang="en-US" sz="2800" dirty="0"/>
              <a:t>살인사건의 수사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683568" y="4437112"/>
            <a:ext cx="7500990" cy="857256"/>
          </a:xfrm>
        </p:spPr>
        <p:txBody>
          <a:bodyPr/>
          <a:lstStyle/>
          <a:p>
            <a:r>
              <a:rPr lang="ko-KR" altLang="en-US" dirty="0"/>
              <a:t>남재성 교수</a:t>
            </a:r>
          </a:p>
        </p:txBody>
      </p:sp>
    </p:spTree>
    <p:extLst>
      <p:ext uri="{BB962C8B-B14F-4D97-AF65-F5344CB8AC3E}">
        <p14:creationId xmlns:p14="http://schemas.microsoft.com/office/powerpoint/2010/main" val="26888788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562074"/>
          </a:xfr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r>
              <a:rPr lang="ko-KR" altLang="en-US" sz="2800" dirty="0"/>
              <a:t>살인죄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36" y="1052736"/>
            <a:ext cx="8229600" cy="5544616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u"/>
            </a:pPr>
            <a:r>
              <a:rPr lang="ko-KR" altLang="en-US" sz="1600" dirty="0"/>
              <a:t>형법 제 </a:t>
            </a:r>
            <a:r>
              <a:rPr lang="en-US" altLang="ko-KR" sz="1600" dirty="0"/>
              <a:t>250</a:t>
            </a:r>
            <a:r>
              <a:rPr lang="ko-KR" altLang="en-US" sz="1600" dirty="0"/>
              <a:t>조</a:t>
            </a:r>
            <a:endParaRPr lang="en-US" altLang="ko-KR" sz="1600" dirty="0"/>
          </a:p>
          <a:p>
            <a:pPr>
              <a:buFont typeface="Wingdings" pitchFamily="2" charset="2"/>
              <a:buChar char="u"/>
            </a:pP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1. </a:t>
            </a:r>
            <a:r>
              <a:rPr lang="ko-KR" altLang="en-US" sz="1600" dirty="0"/>
              <a:t>구성요건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행위의 객체</a:t>
            </a:r>
            <a:r>
              <a:rPr lang="en-US" altLang="ko-KR" sz="1600" dirty="0"/>
              <a:t>: </a:t>
            </a:r>
            <a:r>
              <a:rPr lang="ko-KR" altLang="en-US" sz="1600" dirty="0"/>
              <a:t>살아있는 타인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. </a:t>
            </a:r>
            <a:r>
              <a:rPr lang="ko-KR" altLang="en-US" sz="1600" dirty="0"/>
              <a:t>사람의 시기</a:t>
            </a:r>
            <a:r>
              <a:rPr lang="en-US" altLang="ko-KR" sz="1600" dirty="0"/>
              <a:t>: </a:t>
            </a:r>
            <a:r>
              <a:rPr lang="ko-KR" altLang="en-US" sz="1600" dirty="0" err="1"/>
              <a:t>진통설</a:t>
            </a:r>
            <a:r>
              <a:rPr lang="ko-KR" altLang="en-US" sz="1600" dirty="0"/>
              <a:t> 또는 </a:t>
            </a:r>
            <a:r>
              <a:rPr lang="ko-KR" altLang="en-US" sz="1600" dirty="0" err="1"/>
              <a:t>분만개시설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. </a:t>
            </a:r>
            <a:r>
              <a:rPr lang="ko-KR" altLang="en-US" sz="1600" dirty="0"/>
              <a:t>사람의 종기</a:t>
            </a:r>
            <a:r>
              <a:rPr lang="en-US" altLang="ko-KR" sz="1600" dirty="0"/>
              <a:t>: </a:t>
            </a:r>
            <a:r>
              <a:rPr lang="ko-KR" altLang="en-US" sz="1600" dirty="0" err="1"/>
              <a:t>심장박동정지설이</a:t>
            </a:r>
            <a:r>
              <a:rPr lang="ko-KR" altLang="en-US" sz="1600" dirty="0"/>
              <a:t> 통설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</a:t>
            </a:r>
          </a:p>
          <a:p>
            <a:pPr marL="0" indent="0"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행위의 태양</a:t>
            </a:r>
            <a:r>
              <a:rPr lang="en-US" altLang="ko-KR" sz="1600" dirty="0"/>
              <a:t>: </a:t>
            </a:r>
            <a:r>
              <a:rPr lang="ko-KR" altLang="en-US" sz="1600" dirty="0"/>
              <a:t>사람의 생명을 끊는 유형</a:t>
            </a:r>
            <a:r>
              <a:rPr lang="en-US" altLang="ko-KR" sz="1600" dirty="0"/>
              <a:t>. </a:t>
            </a:r>
            <a:r>
              <a:rPr lang="ko-KR" altLang="en-US" sz="1600" dirty="0"/>
              <a:t>무형의 방법에 의한 살해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 . </a:t>
            </a:r>
            <a:r>
              <a:rPr lang="ko-KR" altLang="en-US" sz="1600" dirty="0" err="1"/>
              <a:t>부작위에</a:t>
            </a:r>
            <a:r>
              <a:rPr lang="ko-KR" altLang="en-US" sz="1600" dirty="0"/>
              <a:t> 의한 살인</a:t>
            </a:r>
            <a:r>
              <a:rPr lang="en-US" altLang="ko-KR" sz="1600" dirty="0"/>
              <a:t>: </a:t>
            </a:r>
            <a:r>
              <a:rPr lang="ko-KR" altLang="en-US" sz="1600" dirty="0"/>
              <a:t>키워드 </a:t>
            </a:r>
            <a:r>
              <a:rPr lang="en-US" altLang="ko-KR" sz="1600" dirty="0"/>
              <a:t>404 </a:t>
            </a:r>
            <a:r>
              <a:rPr lang="ko-KR" altLang="en-US" sz="1600" dirty="0"/>
              <a:t>조카익사사건 판례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</a:t>
            </a:r>
          </a:p>
          <a:p>
            <a:pPr marL="0" indent="0">
              <a:buNone/>
            </a:pPr>
            <a:r>
              <a:rPr lang="en-US" altLang="ko-KR" sz="1600" dirty="0"/>
              <a:t>   - </a:t>
            </a:r>
            <a:r>
              <a:rPr lang="ko-KR" altLang="en-US" sz="1600" dirty="0" err="1"/>
              <a:t>살인행위과</a:t>
            </a:r>
            <a:r>
              <a:rPr lang="ko-KR" altLang="en-US" sz="1600" dirty="0"/>
              <a:t> 사망의 결과 사이에 인과관계가 필요</a:t>
            </a:r>
            <a:endParaRPr lang="en-US" altLang="ko-KR" sz="1600" dirty="0"/>
          </a:p>
          <a:p>
            <a:pPr marL="0" indent="0">
              <a:buNone/>
            </a:pP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착오</a:t>
            </a:r>
            <a:r>
              <a:rPr lang="en-US" altLang="ko-KR" sz="1600" dirty="0"/>
              <a:t>: </a:t>
            </a:r>
            <a:r>
              <a:rPr lang="ko-KR" altLang="en-US" sz="1600" dirty="0"/>
              <a:t>판례는 법정적 </a:t>
            </a:r>
            <a:r>
              <a:rPr lang="ko-KR" altLang="en-US" sz="1600" dirty="0" err="1"/>
              <a:t>부합설</a:t>
            </a:r>
            <a:r>
              <a:rPr lang="en-US" altLang="ko-KR" sz="1600" dirty="0"/>
              <a:t>, </a:t>
            </a:r>
            <a:r>
              <a:rPr lang="ko-KR" altLang="en-US" sz="1600" dirty="0"/>
              <a:t>키워드 </a:t>
            </a:r>
            <a:r>
              <a:rPr lang="en-US" altLang="ko-KR" sz="1600" dirty="0"/>
              <a:t>140 </a:t>
            </a:r>
          </a:p>
          <a:p>
            <a:pPr marL="0" indent="0">
              <a:buNone/>
            </a:pP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2. </a:t>
            </a:r>
            <a:r>
              <a:rPr lang="ko-KR" altLang="en-US" sz="1600" dirty="0"/>
              <a:t>위법성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안락사</a:t>
            </a:r>
            <a:r>
              <a:rPr lang="en-US" altLang="ko-KR" sz="1600" dirty="0"/>
              <a:t>, </a:t>
            </a:r>
            <a:r>
              <a:rPr lang="ko-KR" altLang="en-US" sz="1600" dirty="0"/>
              <a:t>존엄사의 관계</a:t>
            </a:r>
            <a:endParaRPr lang="en-US" altLang="ko-KR" sz="1600" dirty="0"/>
          </a:p>
          <a:p>
            <a:pPr marL="0" indent="0">
              <a:buNone/>
            </a:pP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3. </a:t>
            </a:r>
            <a:r>
              <a:rPr lang="ko-KR" altLang="en-US" sz="1600" dirty="0"/>
              <a:t>예비</a:t>
            </a:r>
            <a:r>
              <a:rPr lang="en-US" altLang="ko-KR" sz="1600" dirty="0"/>
              <a:t>. </a:t>
            </a:r>
            <a:r>
              <a:rPr lang="ko-KR" altLang="en-US" sz="1600" dirty="0"/>
              <a:t>음모</a:t>
            </a:r>
            <a:r>
              <a:rPr lang="en-US" altLang="ko-KR" sz="1600" dirty="0"/>
              <a:t>: </a:t>
            </a:r>
            <a:r>
              <a:rPr lang="ko-KR" altLang="en-US" sz="1600" dirty="0"/>
              <a:t>흉기를 준비했더라도 대상 </a:t>
            </a:r>
            <a:r>
              <a:rPr lang="ko-KR" altLang="en-US" sz="1600" dirty="0" err="1"/>
              <a:t>미확정시</a:t>
            </a:r>
            <a:r>
              <a:rPr lang="ko-KR" altLang="en-US" sz="1600" dirty="0"/>
              <a:t> </a:t>
            </a:r>
            <a:r>
              <a:rPr lang="ko-KR" altLang="en-US" sz="1600" dirty="0" err="1"/>
              <a:t>살인예비죄</a:t>
            </a:r>
            <a:r>
              <a:rPr lang="ko-KR" altLang="en-US" sz="1600" dirty="0"/>
              <a:t> 부인</a:t>
            </a:r>
          </a:p>
        </p:txBody>
      </p:sp>
    </p:spTree>
    <p:extLst>
      <p:ext uri="{BB962C8B-B14F-4D97-AF65-F5344CB8AC3E}">
        <p14:creationId xmlns:p14="http://schemas.microsoft.com/office/powerpoint/2010/main" val="30176728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23528" y="980728"/>
            <a:ext cx="8291264" cy="557748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u"/>
            </a:pPr>
            <a:r>
              <a:rPr lang="ko-KR" altLang="en-US" sz="1600" dirty="0"/>
              <a:t>존속살인죄</a:t>
            </a:r>
            <a:r>
              <a:rPr lang="en-US" altLang="ko-KR" sz="1600" dirty="0"/>
              <a:t>, </a:t>
            </a:r>
            <a:r>
              <a:rPr lang="ko-KR" altLang="en-US" sz="1600" dirty="0"/>
              <a:t>형법 제 </a:t>
            </a:r>
            <a:r>
              <a:rPr lang="en-US" altLang="ko-KR" sz="1600" dirty="0"/>
              <a:t>250</a:t>
            </a:r>
            <a:r>
              <a:rPr lang="ko-KR" altLang="en-US" sz="1600" dirty="0"/>
              <a:t>조 </a:t>
            </a:r>
            <a:r>
              <a:rPr lang="en-US" altLang="ko-KR" sz="1600" dirty="0"/>
              <a:t>2</a:t>
            </a:r>
            <a:r>
              <a:rPr lang="ko-KR" altLang="en-US" sz="1600" dirty="0"/>
              <a:t>항</a:t>
            </a:r>
            <a:r>
              <a:rPr lang="en-US" altLang="ko-KR" sz="1600" dirty="0"/>
              <a:t>, </a:t>
            </a:r>
            <a:r>
              <a:rPr lang="ko-KR" altLang="en-US" sz="1600" dirty="0"/>
              <a:t>가중적 구성요소</a:t>
            </a:r>
            <a:endParaRPr lang="en-US" altLang="ko-KR" sz="1600" dirty="0"/>
          </a:p>
          <a:p>
            <a:pPr>
              <a:buFont typeface="Wingdings" pitchFamily="2" charset="2"/>
              <a:buChar char="u"/>
            </a:pP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1. </a:t>
            </a:r>
            <a:r>
              <a:rPr lang="ko-KR" altLang="en-US" sz="1600" dirty="0"/>
              <a:t>행위의 주체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- </a:t>
            </a:r>
            <a:r>
              <a:rPr lang="ko-KR" altLang="en-US" sz="1600" dirty="0"/>
              <a:t>직계비속이므로 </a:t>
            </a:r>
            <a:r>
              <a:rPr lang="ko-KR" altLang="en-US" sz="1600" dirty="0" err="1"/>
              <a:t>부진정신분범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- </a:t>
            </a:r>
            <a:r>
              <a:rPr lang="ko-KR" altLang="en-US" sz="1600" dirty="0"/>
              <a:t>법률상 직계존속에 국한</a:t>
            </a:r>
            <a:r>
              <a:rPr lang="en-US" altLang="ko-KR" sz="1600" dirty="0"/>
              <a:t>,</a:t>
            </a:r>
            <a:r>
              <a:rPr lang="ko-KR" altLang="en-US" sz="1600" dirty="0"/>
              <a:t> 사실상 직계존속은 제외</a:t>
            </a:r>
            <a:r>
              <a:rPr lang="en-US" altLang="ko-KR" sz="1600" dirty="0"/>
              <a:t>(</a:t>
            </a:r>
            <a:r>
              <a:rPr lang="ko-KR" altLang="en-US" sz="1600" dirty="0"/>
              <a:t>혼인신고 기준</a:t>
            </a:r>
            <a:r>
              <a:rPr lang="en-US" altLang="ko-KR" sz="1600" dirty="0"/>
              <a:t>)</a:t>
            </a:r>
          </a:p>
          <a:p>
            <a:pPr marL="0" indent="0">
              <a:buNone/>
            </a:pPr>
            <a:r>
              <a:rPr lang="en-US" altLang="ko-KR" sz="1600" dirty="0"/>
              <a:t> </a:t>
            </a:r>
          </a:p>
          <a:p>
            <a:pPr marL="0" indent="0">
              <a:buNone/>
            </a:pPr>
            <a:r>
              <a:rPr lang="en-US" altLang="ko-KR" sz="1600" dirty="0"/>
              <a:t>  2. </a:t>
            </a:r>
            <a:r>
              <a:rPr lang="ko-KR" altLang="en-US" sz="1600" dirty="0"/>
              <a:t>공범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- </a:t>
            </a:r>
            <a:r>
              <a:rPr lang="ko-KR" altLang="en-US" sz="1600" dirty="0" err="1"/>
              <a:t>부진정신분범이므로</a:t>
            </a:r>
            <a:r>
              <a:rPr lang="ko-KR" altLang="en-US" sz="1600" dirty="0"/>
              <a:t> 형법 제 </a:t>
            </a:r>
            <a:r>
              <a:rPr lang="en-US" altLang="ko-KR" sz="1600" dirty="0"/>
              <a:t>33</a:t>
            </a:r>
            <a:r>
              <a:rPr lang="ko-KR" altLang="en-US" sz="1600" dirty="0"/>
              <a:t>조 적용</a:t>
            </a:r>
            <a:br>
              <a:rPr lang="en-US" altLang="ko-KR" sz="1600" dirty="0"/>
            </a:br>
            <a:r>
              <a:rPr lang="ko-KR" altLang="en-US" sz="1600" dirty="0"/>
              <a:t>    예</a:t>
            </a:r>
            <a:r>
              <a:rPr lang="en-US" altLang="ko-KR" sz="1600" dirty="0"/>
              <a:t>) </a:t>
            </a:r>
            <a:r>
              <a:rPr lang="ko-KR" altLang="en-US" sz="1600" dirty="0"/>
              <a:t>갑이 을을 교사하여 을의 아버지를 살해한 경우의 죄책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- </a:t>
            </a:r>
            <a:r>
              <a:rPr lang="ko-KR" altLang="en-US" sz="1600" dirty="0"/>
              <a:t>교사자 갑은 </a:t>
            </a:r>
            <a:r>
              <a:rPr lang="ko-KR" altLang="en-US" sz="1600" dirty="0" err="1"/>
              <a:t>존속살해죄의</a:t>
            </a:r>
            <a:r>
              <a:rPr lang="ko-KR" altLang="en-US" sz="1600" dirty="0"/>
              <a:t> 교사의 책임을 지지만</a:t>
            </a:r>
            <a:r>
              <a:rPr lang="en-US" altLang="ko-KR" sz="1600" dirty="0"/>
              <a:t>, </a:t>
            </a:r>
            <a:r>
              <a:rPr lang="ko-KR" altLang="en-US" sz="1600" dirty="0"/>
              <a:t>제 </a:t>
            </a:r>
            <a:r>
              <a:rPr lang="en-US" altLang="ko-KR" sz="1600" dirty="0"/>
              <a:t>33</a:t>
            </a:r>
            <a:r>
              <a:rPr lang="ko-KR" altLang="en-US" sz="1600" dirty="0"/>
              <a:t>조 단서의 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  </a:t>
            </a:r>
            <a:r>
              <a:rPr lang="ko-KR" altLang="en-US" sz="1600" dirty="0"/>
              <a:t>규정에 의하여 보통살인죄로 처벌</a:t>
            </a:r>
            <a:endParaRPr lang="en-US" altLang="ko-KR" sz="1600" dirty="0"/>
          </a:p>
          <a:p>
            <a:pPr marL="0" indent="0">
              <a:buNone/>
            </a:pP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3. </a:t>
            </a:r>
            <a:r>
              <a:rPr lang="ko-KR" altLang="en-US" sz="1600" dirty="0"/>
              <a:t>가중처벌의 근거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- </a:t>
            </a:r>
            <a:r>
              <a:rPr lang="ko-KR" altLang="en-US" sz="1600" dirty="0"/>
              <a:t>존속가중처벌은 보편적 도덕원리에 근거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- </a:t>
            </a:r>
            <a:r>
              <a:rPr lang="ko-KR" altLang="en-US" sz="1600" dirty="0"/>
              <a:t>존속을 보호하기 위한 것이 아니라 비속의 패륜성으로 비난가능성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  </a:t>
            </a:r>
            <a:r>
              <a:rPr lang="ko-KR" altLang="en-US" sz="1600" dirty="0"/>
              <a:t>이 높기 때문에 존속이 보호받는 것은 반사적 이익에 불과</a:t>
            </a:r>
            <a:endParaRPr lang="en-US" altLang="ko-KR" sz="1600" dirty="0"/>
          </a:p>
        </p:txBody>
      </p:sp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395288" y="274638"/>
            <a:ext cx="8291512" cy="561975"/>
          </a:xfr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Autofit/>
          </a:bodyPr>
          <a:lstStyle/>
          <a:p>
            <a:r>
              <a:rPr lang="ko-KR" altLang="en-US" sz="3200" dirty="0"/>
              <a:t>살인죄</a:t>
            </a:r>
          </a:p>
        </p:txBody>
      </p:sp>
    </p:spTree>
    <p:extLst>
      <p:ext uri="{BB962C8B-B14F-4D97-AF65-F5344CB8AC3E}">
        <p14:creationId xmlns:p14="http://schemas.microsoft.com/office/powerpoint/2010/main" val="39914932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6692" y="1340768"/>
            <a:ext cx="8640960" cy="5616624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u"/>
            </a:pPr>
            <a:r>
              <a:rPr lang="ko-KR" altLang="en-US" sz="1600" dirty="0" err="1"/>
              <a:t>영아살해죄</a:t>
            </a:r>
            <a:r>
              <a:rPr lang="en-US" altLang="ko-KR" sz="1600" dirty="0"/>
              <a:t>,</a:t>
            </a:r>
            <a:r>
              <a:rPr lang="ko-KR" altLang="en-US" sz="1600" dirty="0"/>
              <a:t> 제 </a:t>
            </a:r>
            <a:r>
              <a:rPr lang="en-US" altLang="ko-KR" sz="1600" dirty="0"/>
              <a:t>251</a:t>
            </a:r>
            <a:r>
              <a:rPr lang="ko-KR" altLang="en-US" sz="1600" dirty="0"/>
              <a:t>조</a:t>
            </a:r>
            <a:r>
              <a:rPr lang="en-US" altLang="ko-KR" sz="1600" dirty="0"/>
              <a:t>, </a:t>
            </a:r>
            <a:r>
              <a:rPr lang="ko-KR" altLang="en-US" sz="1600" dirty="0" err="1"/>
              <a:t>감경적</a:t>
            </a:r>
            <a:r>
              <a:rPr lang="ko-KR" altLang="en-US" sz="1600" dirty="0"/>
              <a:t> 구성요소</a:t>
            </a:r>
            <a:endParaRPr lang="en-US" altLang="ko-KR" sz="1600" dirty="0"/>
          </a:p>
          <a:p>
            <a:pPr>
              <a:buFont typeface="Wingdings" pitchFamily="2" charset="2"/>
              <a:buChar char="u"/>
            </a:pP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1. </a:t>
            </a:r>
            <a:r>
              <a:rPr lang="ko-KR" altLang="en-US" sz="1600" dirty="0"/>
              <a:t>구성요건 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행위의 주체</a:t>
            </a:r>
            <a:r>
              <a:rPr lang="en-US" altLang="ko-KR" sz="1600" dirty="0"/>
              <a:t>: </a:t>
            </a:r>
            <a:r>
              <a:rPr lang="ko-KR" altLang="en-US" sz="1600" dirty="0"/>
              <a:t>직계존속인 </a:t>
            </a:r>
            <a:r>
              <a:rPr lang="ko-KR" altLang="en-US" sz="1600" dirty="0" err="1"/>
              <a:t>부진정</a:t>
            </a:r>
            <a:r>
              <a:rPr lang="ko-KR" altLang="en-US" sz="1600" dirty="0"/>
              <a:t> </a:t>
            </a:r>
            <a:r>
              <a:rPr lang="ko-KR" altLang="en-US" sz="1600" dirty="0" err="1"/>
              <a:t>신분범</a:t>
            </a:r>
            <a:r>
              <a:rPr lang="en-US" altLang="ko-KR" sz="1600" dirty="0"/>
              <a:t>, </a:t>
            </a:r>
            <a:r>
              <a:rPr lang="ko-KR" altLang="en-US" sz="1600" dirty="0"/>
              <a:t>판례는 법률상 직계존속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행위의 객체</a:t>
            </a:r>
            <a:r>
              <a:rPr lang="en-US" altLang="ko-KR" sz="1600" dirty="0"/>
              <a:t>: </a:t>
            </a:r>
            <a:r>
              <a:rPr lang="ko-KR" altLang="en-US" sz="1600" dirty="0" err="1"/>
              <a:t>분만중</a:t>
            </a:r>
            <a:r>
              <a:rPr lang="ko-KR" altLang="en-US" sz="1600" dirty="0"/>
              <a:t> 또는 분만직후의 영아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 err="1"/>
              <a:t>주관적구성요건</a:t>
            </a:r>
            <a:r>
              <a:rPr lang="ko-KR" altLang="en-US" sz="1600" dirty="0"/>
              <a:t> </a:t>
            </a:r>
            <a:r>
              <a:rPr lang="en-US" altLang="ko-KR" sz="1600" dirty="0"/>
              <a:t>: </a:t>
            </a:r>
            <a:r>
              <a:rPr lang="ko-KR" altLang="en-US" sz="1600" dirty="0" err="1"/>
              <a:t>분만중</a:t>
            </a:r>
            <a:r>
              <a:rPr lang="ko-KR" altLang="en-US" sz="1600" dirty="0"/>
              <a:t> 또는 분만직후의 영아를 살해한다는 점에 대한 의욕 또는 인용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초과주관적 구성요건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. </a:t>
            </a:r>
            <a:r>
              <a:rPr lang="ko-KR" altLang="en-US" sz="1600" dirty="0"/>
              <a:t>치욕을 은폐하거나</a:t>
            </a:r>
            <a:r>
              <a:rPr lang="en-US" altLang="ko-KR" sz="1600" dirty="0"/>
              <a:t>, </a:t>
            </a:r>
            <a:r>
              <a:rPr lang="ko-KR" altLang="en-US" sz="1600" dirty="0"/>
              <a:t>양육할 수 없음을 예상하거나</a:t>
            </a:r>
            <a:r>
              <a:rPr lang="en-US" altLang="ko-KR" sz="1600" dirty="0"/>
              <a:t>, </a:t>
            </a:r>
            <a:r>
              <a:rPr lang="ko-KR" altLang="en-US" sz="1600" dirty="0"/>
              <a:t>특히 참작할 만한 </a:t>
            </a:r>
            <a:r>
              <a:rPr lang="en-US" altLang="ko-KR" sz="1600" dirty="0"/>
              <a:t> </a:t>
            </a:r>
            <a:r>
              <a:rPr lang="ko-KR" altLang="en-US" sz="1600" dirty="0"/>
              <a:t>동기가 필요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  </a:t>
            </a:r>
            <a:r>
              <a:rPr lang="ko-KR" altLang="en-US" sz="1600" dirty="0"/>
              <a:t>예</a:t>
            </a:r>
            <a:r>
              <a:rPr lang="en-US" altLang="ko-KR" sz="1600" dirty="0"/>
              <a:t>) </a:t>
            </a:r>
            <a:r>
              <a:rPr lang="ko-KR" altLang="en-US" sz="1600" dirty="0"/>
              <a:t>질투심</a:t>
            </a:r>
            <a:r>
              <a:rPr lang="en-US" altLang="ko-KR" sz="1600" dirty="0"/>
              <a:t>, </a:t>
            </a:r>
            <a:r>
              <a:rPr lang="ko-KR" altLang="en-US" sz="1600" dirty="0"/>
              <a:t>복수</a:t>
            </a:r>
            <a:r>
              <a:rPr lang="en-US" altLang="ko-KR" sz="1600" dirty="0"/>
              <a:t>, </a:t>
            </a:r>
            <a:r>
              <a:rPr lang="ko-KR" altLang="en-US" sz="1600" dirty="0"/>
              <a:t>호기심 등으로 영아를 살해</a:t>
            </a:r>
            <a:r>
              <a:rPr lang="en-US" altLang="ko-KR" sz="1600" dirty="0"/>
              <a:t>: </a:t>
            </a:r>
            <a:r>
              <a:rPr lang="ko-KR" altLang="en-US" sz="1600" dirty="0"/>
              <a:t>보통 살인죄 구성</a:t>
            </a:r>
            <a:endParaRPr lang="en-US" altLang="ko-KR" sz="1600" dirty="0"/>
          </a:p>
          <a:p>
            <a:pPr marL="0" indent="0">
              <a:buNone/>
            </a:pP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2. </a:t>
            </a:r>
            <a:r>
              <a:rPr lang="ko-KR" altLang="en-US" sz="1600" dirty="0"/>
              <a:t>공범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</a:t>
            </a:r>
            <a:r>
              <a:rPr lang="ko-KR" altLang="en-US" sz="1600" dirty="0"/>
              <a:t>예</a:t>
            </a:r>
            <a:r>
              <a:rPr lang="en-US" altLang="ko-KR" sz="1600" dirty="0"/>
              <a:t>) </a:t>
            </a:r>
            <a:r>
              <a:rPr lang="ko-KR" altLang="en-US" sz="1600" dirty="0"/>
              <a:t>산모 을이 갑을 교사하여 영아를 살해한 경우</a:t>
            </a:r>
            <a:r>
              <a:rPr lang="en-US" altLang="ko-KR" sz="1600" dirty="0"/>
              <a:t>, </a:t>
            </a:r>
            <a:r>
              <a:rPr lang="ko-KR" altLang="en-US" sz="1600" dirty="0"/>
              <a:t>갑은 보통살인죄정범</a:t>
            </a:r>
            <a:r>
              <a:rPr lang="en-US" altLang="ko-KR" sz="1600" dirty="0"/>
              <a:t>, </a:t>
            </a:r>
            <a:r>
              <a:rPr lang="ko-KR" altLang="en-US" sz="1600" dirty="0"/>
              <a:t>을은 </a:t>
            </a:r>
            <a:r>
              <a:rPr lang="ko-KR" altLang="en-US" sz="1600" dirty="0" err="1"/>
              <a:t>영아살해죄의</a:t>
            </a:r>
            <a:r>
              <a:rPr lang="ko-KR" altLang="en-US" sz="1600" dirty="0"/>
              <a:t> 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    </a:t>
            </a:r>
            <a:r>
              <a:rPr lang="ko-KR" altLang="en-US" sz="1600" dirty="0"/>
              <a:t>교사</a:t>
            </a:r>
            <a:r>
              <a:rPr lang="en-US" altLang="ko-KR" sz="1600" dirty="0"/>
              <a:t>. </a:t>
            </a:r>
            <a:r>
              <a:rPr lang="ko-KR" altLang="en-US" sz="1600" dirty="0"/>
              <a:t>방조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  - </a:t>
            </a:r>
            <a:r>
              <a:rPr lang="ko-KR" altLang="en-US" sz="1600" dirty="0"/>
              <a:t>갑이 산모 을을 교사하여 영아살해</a:t>
            </a:r>
            <a:r>
              <a:rPr lang="en-US" altLang="ko-KR" sz="1600" dirty="0"/>
              <a:t>: </a:t>
            </a:r>
            <a:r>
              <a:rPr lang="ko-KR" altLang="en-US" sz="1600" dirty="0"/>
              <a:t>갑은 보통살인죄 교사</a:t>
            </a:r>
            <a:r>
              <a:rPr lang="en-US" altLang="ko-KR" sz="1600" dirty="0"/>
              <a:t>. </a:t>
            </a:r>
            <a:r>
              <a:rPr lang="ko-KR" altLang="en-US" sz="1600" dirty="0" err="1"/>
              <a:t>방조범을은</a:t>
            </a:r>
            <a:r>
              <a:rPr lang="ko-KR" altLang="en-US" sz="1600" dirty="0"/>
              <a:t> </a:t>
            </a:r>
            <a:r>
              <a:rPr lang="ko-KR" altLang="en-US" sz="1600" dirty="0" err="1"/>
              <a:t>영아살해죄의</a:t>
            </a:r>
            <a:r>
              <a:rPr lang="ko-KR" altLang="en-US" sz="1600" dirty="0"/>
              <a:t> 정범</a:t>
            </a:r>
          </a:p>
        </p:txBody>
      </p:sp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562074"/>
          </a:xfr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Autofit/>
          </a:bodyPr>
          <a:lstStyle/>
          <a:p>
            <a:r>
              <a:rPr lang="ko-KR" altLang="en-US" sz="3200" dirty="0"/>
              <a:t>살인죄</a:t>
            </a:r>
          </a:p>
        </p:txBody>
      </p:sp>
    </p:spTree>
    <p:extLst>
      <p:ext uri="{BB962C8B-B14F-4D97-AF65-F5344CB8AC3E}">
        <p14:creationId xmlns:p14="http://schemas.microsoft.com/office/powerpoint/2010/main" val="10803512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373616" cy="648072"/>
          </a:xfr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r>
              <a:rPr lang="ko-KR" altLang="en-US" sz="3200" dirty="0"/>
              <a:t>위계</a:t>
            </a:r>
            <a:r>
              <a:rPr lang="en-US" altLang="ko-KR" sz="3200" dirty="0"/>
              <a:t>, </a:t>
            </a:r>
            <a:r>
              <a:rPr lang="ko-KR" altLang="en-US" sz="3200" dirty="0"/>
              <a:t>위력에 의한 살인죄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23528" y="1268760"/>
            <a:ext cx="8435280" cy="5688632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u"/>
            </a:pPr>
            <a:r>
              <a:rPr lang="ko-KR" altLang="en-US" sz="1600" dirty="0"/>
              <a:t>제 </a:t>
            </a:r>
            <a:r>
              <a:rPr lang="en-US" altLang="ko-KR" sz="1600" dirty="0"/>
              <a:t>253</a:t>
            </a:r>
            <a:r>
              <a:rPr lang="ko-KR" altLang="en-US" sz="1600" dirty="0"/>
              <a:t>조 </a:t>
            </a:r>
            <a:endParaRPr lang="en-US" altLang="ko-KR" sz="1600" dirty="0"/>
          </a:p>
          <a:p>
            <a:pPr>
              <a:buFont typeface="Wingdings" pitchFamily="2" charset="2"/>
              <a:buChar char="u"/>
            </a:pP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</a:t>
            </a:r>
            <a:r>
              <a:rPr lang="ko-KR" altLang="en-US" sz="1600" dirty="0"/>
              <a:t>전조의 경우에 위계 또는 위력으로써 촉탁 또는 승낙하게 하거나 자살을 결의하게 한 때에는 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</a:t>
            </a:r>
            <a:r>
              <a:rPr lang="ko-KR" altLang="en-US" sz="1600" dirty="0"/>
              <a:t>제 </a:t>
            </a:r>
            <a:r>
              <a:rPr lang="en-US" altLang="ko-KR" sz="1600" dirty="0"/>
              <a:t>250</a:t>
            </a:r>
            <a:r>
              <a:rPr lang="ko-KR" altLang="en-US" sz="1600" dirty="0"/>
              <a:t>조의 예에 의한다</a:t>
            </a:r>
            <a:r>
              <a:rPr lang="en-US" altLang="ko-KR" sz="1600" dirty="0"/>
              <a:t>.</a:t>
            </a:r>
          </a:p>
          <a:p>
            <a:pPr marL="0" indent="0">
              <a:buNone/>
            </a:pP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1. </a:t>
            </a:r>
            <a:r>
              <a:rPr lang="ko-KR" altLang="en-US" sz="1600" dirty="0"/>
              <a:t>위계</a:t>
            </a:r>
            <a:r>
              <a:rPr lang="en-US" altLang="ko-KR" sz="1600" dirty="0"/>
              <a:t>. </a:t>
            </a:r>
            <a:r>
              <a:rPr lang="ko-KR" altLang="en-US" sz="1600" dirty="0"/>
              <a:t>위력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위계</a:t>
            </a:r>
            <a:r>
              <a:rPr lang="en-US" altLang="ko-KR" sz="1600" dirty="0"/>
              <a:t>: </a:t>
            </a:r>
            <a:r>
              <a:rPr lang="ko-KR" altLang="en-US" sz="1600" dirty="0"/>
              <a:t>진실의 은폐</a:t>
            </a:r>
            <a:r>
              <a:rPr lang="en-US" altLang="ko-KR" sz="1600" dirty="0"/>
              <a:t>, </a:t>
            </a:r>
            <a:r>
              <a:rPr lang="ko-KR" altLang="en-US" sz="1600" dirty="0"/>
              <a:t>기망 등을 통해 상대방의 무지 또는 착오를 이용하는 행위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위력</a:t>
            </a:r>
            <a:r>
              <a:rPr lang="en-US" altLang="ko-KR" sz="1600" dirty="0"/>
              <a:t>: </a:t>
            </a:r>
            <a:r>
              <a:rPr lang="ko-KR" altLang="en-US" sz="1600" dirty="0"/>
              <a:t>폭행</a:t>
            </a:r>
            <a:r>
              <a:rPr lang="en-US" altLang="ko-KR" sz="1600" dirty="0"/>
              <a:t>. </a:t>
            </a:r>
            <a:r>
              <a:rPr lang="ko-KR" altLang="en-US" sz="1600" dirty="0"/>
              <a:t>협박</a:t>
            </a:r>
            <a:r>
              <a:rPr lang="en-US" altLang="ko-KR" sz="1600" dirty="0"/>
              <a:t>. </a:t>
            </a:r>
            <a:r>
              <a:rPr lang="ko-KR" altLang="en-US" sz="1600" dirty="0"/>
              <a:t>물리력 등 사람의 의사를 제압할 만한 유형</a:t>
            </a:r>
            <a:r>
              <a:rPr lang="en-US" altLang="ko-KR" sz="1600" dirty="0"/>
              <a:t>. </a:t>
            </a:r>
            <a:r>
              <a:rPr lang="ko-KR" altLang="en-US" sz="1600" dirty="0"/>
              <a:t>무형의 힘을 사용하는 행위</a:t>
            </a:r>
            <a:endParaRPr lang="en-US" altLang="ko-KR" sz="1600" dirty="0"/>
          </a:p>
          <a:p>
            <a:pPr marL="0" indent="0">
              <a:buNone/>
            </a:pP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위계</a:t>
            </a:r>
            <a:r>
              <a:rPr lang="en-US" altLang="ko-KR" sz="1600" dirty="0"/>
              <a:t>. </a:t>
            </a:r>
            <a:r>
              <a:rPr lang="ko-KR" altLang="en-US" sz="1600" dirty="0"/>
              <a:t>위력의 행사 및 촉탁</a:t>
            </a:r>
            <a:r>
              <a:rPr lang="en-US" altLang="ko-KR" sz="1600" dirty="0"/>
              <a:t>. </a:t>
            </a:r>
            <a:r>
              <a:rPr lang="ko-KR" altLang="en-US" sz="1600" dirty="0"/>
              <a:t>승낙 혹은 자살 사이에 인과관계 필요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</a:t>
            </a:r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인과관계 없으면 본죄의 미수에 해당</a:t>
            </a:r>
          </a:p>
        </p:txBody>
      </p:sp>
    </p:spTree>
    <p:extLst>
      <p:ext uri="{BB962C8B-B14F-4D97-AF65-F5344CB8AC3E}">
        <p14:creationId xmlns:p14="http://schemas.microsoft.com/office/powerpoint/2010/main" val="10913437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br>
              <a:rPr lang="ko-KR" altLang="en-US" dirty="0"/>
            </a:b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980728"/>
            <a:ext cx="8219256" cy="5688632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u"/>
            </a:pPr>
            <a:r>
              <a:rPr lang="ko-KR" altLang="en-US" sz="2000" dirty="0"/>
              <a:t>제 </a:t>
            </a:r>
            <a:r>
              <a:rPr lang="en-US" altLang="ko-KR" sz="2000" dirty="0"/>
              <a:t>252</a:t>
            </a:r>
            <a:r>
              <a:rPr lang="ko-KR" altLang="en-US" sz="2000" dirty="0"/>
              <a:t>조 </a:t>
            </a:r>
            <a:r>
              <a:rPr lang="en-US" altLang="ko-KR" sz="2000" dirty="0"/>
              <a:t>2</a:t>
            </a:r>
            <a:r>
              <a:rPr lang="ko-KR" altLang="en-US" sz="2000" dirty="0"/>
              <a:t>항 </a:t>
            </a:r>
            <a:endParaRPr lang="en-US" altLang="ko-KR" sz="2000" dirty="0"/>
          </a:p>
          <a:p>
            <a:pPr marL="0" indent="0">
              <a:buNone/>
            </a:pPr>
            <a:r>
              <a:rPr lang="en-US" altLang="ko-KR" sz="2000" dirty="0"/>
              <a:t> 1. </a:t>
            </a:r>
            <a:r>
              <a:rPr lang="ko-KR" altLang="en-US" sz="2000" dirty="0"/>
              <a:t>행위의 객체</a:t>
            </a:r>
            <a:endParaRPr lang="en-US" altLang="ko-KR" sz="2000" dirty="0"/>
          </a:p>
          <a:p>
            <a:pPr marL="0" indent="0">
              <a:buNone/>
            </a:pPr>
            <a:r>
              <a:rPr lang="en-US" altLang="ko-KR" sz="2000" dirty="0"/>
              <a:t>   . </a:t>
            </a:r>
            <a:r>
              <a:rPr lang="ko-KR" altLang="en-US" sz="2000" dirty="0"/>
              <a:t>자살의 의미와 내용을 이해할 수 있는 사람</a:t>
            </a:r>
            <a:r>
              <a:rPr lang="en-US" altLang="ko-KR" sz="2000" dirty="0"/>
              <a:t>, </a:t>
            </a:r>
            <a:r>
              <a:rPr lang="ko-KR" altLang="en-US" sz="2000" dirty="0"/>
              <a:t>유아</a:t>
            </a:r>
            <a:r>
              <a:rPr lang="en-US" altLang="ko-KR" sz="2000" dirty="0"/>
              <a:t>. </a:t>
            </a:r>
            <a:r>
              <a:rPr lang="ko-KR" altLang="en-US" sz="2000" dirty="0"/>
              <a:t>정신병자는 안됨</a:t>
            </a:r>
            <a:endParaRPr lang="en-US" altLang="ko-KR" sz="2000" dirty="0"/>
          </a:p>
          <a:p>
            <a:pPr>
              <a:buFont typeface="Wingdings" pitchFamily="2" charset="2"/>
              <a:buChar char="u"/>
            </a:pPr>
            <a:r>
              <a:rPr lang="ko-KR" altLang="en-US" sz="2000" dirty="0"/>
              <a:t>대판 </a:t>
            </a:r>
            <a:r>
              <a:rPr lang="en-US" altLang="ko-KR" sz="2000" dirty="0"/>
              <a:t>1987. 1. 20. 86</a:t>
            </a:r>
            <a:r>
              <a:rPr lang="ko-KR" altLang="en-US" sz="2000" dirty="0"/>
              <a:t>도</a:t>
            </a:r>
            <a:r>
              <a:rPr lang="en-US" altLang="ko-KR" sz="2000" dirty="0"/>
              <a:t>2395</a:t>
            </a:r>
          </a:p>
          <a:p>
            <a:pPr marL="0" indent="0">
              <a:buNone/>
            </a:pPr>
            <a:r>
              <a:rPr lang="en-US" altLang="ko-KR" sz="2000" dirty="0"/>
              <a:t>   </a:t>
            </a:r>
            <a:r>
              <a:rPr lang="ko-KR" altLang="en-US" sz="2000" dirty="0"/>
              <a:t>피고인이 </a:t>
            </a:r>
            <a:r>
              <a:rPr lang="en-US" altLang="ko-KR" sz="2000" dirty="0"/>
              <a:t>7</a:t>
            </a:r>
            <a:r>
              <a:rPr lang="ko-KR" altLang="en-US" sz="2000" dirty="0"/>
              <a:t>세</a:t>
            </a:r>
            <a:r>
              <a:rPr lang="en-US" altLang="ko-KR" sz="2000" dirty="0"/>
              <a:t>, 3</a:t>
            </a:r>
            <a:r>
              <a:rPr lang="ko-KR" altLang="en-US" sz="2000" dirty="0"/>
              <a:t>세 </a:t>
            </a:r>
            <a:r>
              <a:rPr lang="ko-KR" altLang="en-US" sz="2000" dirty="0" err="1"/>
              <a:t>남짓된</a:t>
            </a:r>
            <a:r>
              <a:rPr lang="ko-KR" altLang="en-US" sz="2000" dirty="0"/>
              <a:t> 어린 자식들에 대하여 함께 죽자고 </a:t>
            </a:r>
            <a:r>
              <a:rPr lang="ko-KR" altLang="en-US" sz="2000" dirty="0" err="1"/>
              <a:t>권유하</a:t>
            </a:r>
            <a:endParaRPr lang="en-US" altLang="ko-KR" sz="2000" dirty="0"/>
          </a:p>
          <a:p>
            <a:pPr marL="0" indent="0">
              <a:buNone/>
            </a:pPr>
            <a:r>
              <a:rPr lang="en-US" altLang="ko-KR" sz="2000" dirty="0"/>
              <a:t>   </a:t>
            </a:r>
            <a:r>
              <a:rPr lang="ko-KR" altLang="en-US" sz="2000" dirty="0"/>
              <a:t>여 물속에 따라 들어오게 하여 결국 익사하였다면</a:t>
            </a:r>
            <a:r>
              <a:rPr lang="en-US" altLang="ko-KR" sz="2000" dirty="0"/>
              <a:t>, </a:t>
            </a:r>
            <a:r>
              <a:rPr lang="ko-KR" altLang="en-US" sz="2000" dirty="0"/>
              <a:t>자살의 의미를 </a:t>
            </a:r>
            <a:endParaRPr lang="en-US" altLang="ko-KR" sz="2000" dirty="0"/>
          </a:p>
          <a:p>
            <a:pPr marL="0" indent="0">
              <a:buNone/>
            </a:pPr>
            <a:r>
              <a:rPr lang="en-US" altLang="ko-KR" sz="2000" dirty="0"/>
              <a:t>   </a:t>
            </a:r>
            <a:r>
              <a:rPr lang="ko-KR" altLang="en-US" sz="2000" dirty="0"/>
              <a:t>이해할 능력이 없고 피고인의 말이라면 무엇이나 복종하는 어린 자</a:t>
            </a:r>
            <a:endParaRPr lang="en-US" altLang="ko-KR" sz="2000" dirty="0"/>
          </a:p>
          <a:p>
            <a:pPr marL="0" indent="0">
              <a:buNone/>
            </a:pPr>
            <a:r>
              <a:rPr lang="en-US" altLang="ko-KR" sz="2000" dirty="0"/>
              <a:t>   </a:t>
            </a:r>
            <a:r>
              <a:rPr lang="ko-KR" altLang="en-US" sz="2000" dirty="0"/>
              <a:t>식들을 권유</a:t>
            </a:r>
            <a:r>
              <a:rPr lang="en-US" altLang="ko-KR" sz="2000" dirty="0"/>
              <a:t>.</a:t>
            </a:r>
            <a:r>
              <a:rPr lang="ko-KR" altLang="en-US" sz="2000" dirty="0"/>
              <a:t> 익사케 한 이상 살인죄의 범의는 있었음이 분명하다</a:t>
            </a:r>
            <a:r>
              <a:rPr lang="en-US" altLang="ko-KR" sz="2000" dirty="0"/>
              <a:t>. </a:t>
            </a:r>
          </a:p>
          <a:p>
            <a:pPr marL="0" indent="0">
              <a:buNone/>
            </a:pPr>
            <a:endParaRPr lang="en-US" altLang="ko-KR" sz="2000" dirty="0"/>
          </a:p>
          <a:p>
            <a:pPr marL="0" indent="0">
              <a:buNone/>
            </a:pPr>
            <a:r>
              <a:rPr lang="en-US" altLang="ko-KR" sz="2000" dirty="0"/>
              <a:t> 2. </a:t>
            </a:r>
            <a:r>
              <a:rPr lang="ko-KR" altLang="en-US" sz="2000" dirty="0"/>
              <a:t>실행행위</a:t>
            </a:r>
            <a:endParaRPr lang="en-US" altLang="ko-KR" sz="2000" dirty="0"/>
          </a:p>
          <a:p>
            <a:pPr marL="0" indent="0">
              <a:buNone/>
            </a:pPr>
            <a:r>
              <a:rPr lang="en-US" altLang="ko-KR" sz="2000" dirty="0"/>
              <a:t>  - </a:t>
            </a:r>
            <a:r>
              <a:rPr lang="ko-KR" altLang="en-US" sz="2000" dirty="0"/>
              <a:t>자살교사</a:t>
            </a:r>
            <a:r>
              <a:rPr lang="en-US" altLang="ko-KR" sz="2000" dirty="0"/>
              <a:t>: </a:t>
            </a:r>
            <a:r>
              <a:rPr lang="ko-KR" altLang="en-US" sz="2000" dirty="0"/>
              <a:t>자살할 마음이 없는 사람으로 하여금 자살을 결심토록 함</a:t>
            </a:r>
            <a:endParaRPr lang="en-US" altLang="ko-KR" sz="2000" dirty="0"/>
          </a:p>
          <a:p>
            <a:pPr marL="0" indent="0">
              <a:buNone/>
            </a:pPr>
            <a:r>
              <a:rPr lang="en-US" altLang="ko-KR" sz="2000" dirty="0"/>
              <a:t>  - </a:t>
            </a:r>
            <a:r>
              <a:rPr lang="ko-KR" altLang="en-US" sz="2000" dirty="0"/>
              <a:t>자살방조</a:t>
            </a:r>
            <a:r>
              <a:rPr lang="en-US" altLang="ko-KR" sz="2000" dirty="0"/>
              <a:t>: </a:t>
            </a:r>
            <a:r>
              <a:rPr lang="ko-KR" altLang="en-US" sz="2000" dirty="0"/>
              <a:t>이미 자살할 결심을 하고 있는 사람에게 자살을 쉽게 하      </a:t>
            </a:r>
            <a:endParaRPr lang="en-US" altLang="ko-KR" sz="2000" dirty="0"/>
          </a:p>
          <a:p>
            <a:pPr marL="0" indent="0">
              <a:buNone/>
            </a:pPr>
            <a:r>
              <a:rPr lang="en-US" altLang="ko-KR" sz="2000" dirty="0"/>
              <a:t>                 </a:t>
            </a:r>
            <a:r>
              <a:rPr lang="ko-KR" altLang="en-US" sz="2000" dirty="0" err="1"/>
              <a:t>도록</a:t>
            </a:r>
            <a:r>
              <a:rPr lang="ko-KR" altLang="en-US" sz="2000" dirty="0"/>
              <a:t> 도와주는 행위</a:t>
            </a:r>
            <a:r>
              <a:rPr lang="en-US" altLang="ko-KR" sz="2000" dirty="0"/>
              <a:t> </a:t>
            </a:r>
          </a:p>
          <a:p>
            <a:pPr marL="0" indent="0">
              <a:buNone/>
            </a:pPr>
            <a:r>
              <a:rPr lang="en-US" altLang="ko-KR" sz="2000" dirty="0"/>
              <a:t>  - </a:t>
            </a:r>
            <a:r>
              <a:rPr lang="ko-KR" altLang="en-US" sz="2000" dirty="0"/>
              <a:t>자살교사</a:t>
            </a:r>
            <a:r>
              <a:rPr lang="en-US" altLang="ko-KR" sz="2000" dirty="0"/>
              <a:t>. </a:t>
            </a:r>
            <a:r>
              <a:rPr lang="ko-KR" altLang="en-US" sz="2000" dirty="0"/>
              <a:t>방조행위와 자살 사이에 인과관계가 있어야 함</a:t>
            </a:r>
            <a:endParaRPr lang="en-US" altLang="ko-KR" sz="2000" dirty="0"/>
          </a:p>
          <a:p>
            <a:pPr marL="0" indent="0">
              <a:buNone/>
            </a:pPr>
            <a:r>
              <a:rPr lang="en-US" altLang="ko-KR" sz="2000" dirty="0"/>
              <a:t>  - </a:t>
            </a:r>
            <a:r>
              <a:rPr lang="ko-KR" altLang="en-US" sz="2000" dirty="0"/>
              <a:t>예비</a:t>
            </a:r>
            <a:r>
              <a:rPr lang="en-US" altLang="ko-KR" sz="2000" dirty="0"/>
              <a:t>. </a:t>
            </a:r>
            <a:r>
              <a:rPr lang="ko-KR" altLang="en-US" sz="2000" dirty="0"/>
              <a:t>음모는 벌하지 않지만</a:t>
            </a:r>
            <a:r>
              <a:rPr lang="en-US" altLang="ko-KR" sz="2000" dirty="0"/>
              <a:t>, </a:t>
            </a:r>
            <a:r>
              <a:rPr lang="ko-KR" altLang="en-US" sz="2000" dirty="0"/>
              <a:t>미수는 처벌</a:t>
            </a:r>
            <a:endParaRPr lang="en-US" altLang="ko-KR" sz="2000" dirty="0"/>
          </a:p>
        </p:txBody>
      </p:sp>
      <p:sp>
        <p:nvSpPr>
          <p:cNvPr id="4" name="제목 1"/>
          <p:cNvSpPr txBox="1">
            <a:spLocks/>
          </p:cNvSpPr>
          <p:nvPr/>
        </p:nvSpPr>
        <p:spPr>
          <a:xfrm>
            <a:off x="467544" y="274638"/>
            <a:ext cx="8219256" cy="562074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dirty="0"/>
              <a:t>자살교사</a:t>
            </a:r>
            <a:r>
              <a:rPr lang="en-US" altLang="ko-KR" dirty="0"/>
              <a:t>, </a:t>
            </a:r>
            <a:r>
              <a:rPr lang="ko-KR" altLang="en-US" dirty="0"/>
              <a:t>방조죄</a:t>
            </a:r>
          </a:p>
        </p:txBody>
      </p:sp>
    </p:spTree>
    <p:extLst>
      <p:ext uri="{BB962C8B-B14F-4D97-AF65-F5344CB8AC3E}">
        <p14:creationId xmlns:p14="http://schemas.microsoft.com/office/powerpoint/2010/main" val="2788021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611560" y="1340768"/>
            <a:ext cx="8136904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dirty="0"/>
              <a:t>1.</a:t>
            </a:r>
            <a:r>
              <a:rPr lang="ko-KR" altLang="en-US" sz="1600" dirty="0" err="1"/>
              <a:t>초동조치</a:t>
            </a:r>
            <a:endParaRPr lang="en-US" altLang="ko-KR" sz="1600" dirty="0"/>
          </a:p>
          <a:p>
            <a:endParaRPr lang="en-US" altLang="ko-KR" sz="1600" dirty="0"/>
          </a:p>
          <a:p>
            <a:r>
              <a:rPr lang="ko-KR" altLang="en-US" sz="1600" dirty="0"/>
              <a:t>① 지구대</a:t>
            </a:r>
            <a:r>
              <a:rPr lang="en-US" altLang="ko-KR" sz="1600" dirty="0"/>
              <a:t>:</a:t>
            </a:r>
            <a:r>
              <a:rPr lang="ko-KR" altLang="en-US" sz="1600" dirty="0"/>
              <a:t> 즉시 치안상황실 경유 본서 보고</a:t>
            </a:r>
            <a:endParaRPr lang="en-US" altLang="ko-KR" sz="1600" dirty="0"/>
          </a:p>
          <a:p>
            <a:r>
              <a:rPr lang="ko-KR" altLang="ko-KR" sz="1600" dirty="0"/>
              <a:t>②</a:t>
            </a:r>
            <a:r>
              <a:rPr lang="en-US" altLang="ko-KR" sz="1600" dirty="0"/>
              <a:t> </a:t>
            </a:r>
            <a:r>
              <a:rPr lang="ko-KR" altLang="en-US" sz="1600" dirty="0"/>
              <a:t>긴급배치 필요시</a:t>
            </a:r>
            <a:r>
              <a:rPr lang="en-US" altLang="ko-KR" sz="1600" dirty="0"/>
              <a:t>: </a:t>
            </a:r>
            <a:r>
              <a:rPr lang="ko-KR" altLang="en-US" sz="1600" dirty="0" err="1"/>
              <a:t>범행일시</a:t>
            </a:r>
            <a:r>
              <a:rPr lang="en-US" altLang="ko-KR" sz="1600" dirty="0"/>
              <a:t>, </a:t>
            </a:r>
            <a:r>
              <a:rPr lang="ko-KR" altLang="en-US" sz="1600" dirty="0"/>
              <a:t>범인의 인상착의</a:t>
            </a:r>
            <a:r>
              <a:rPr lang="en-US" altLang="ko-KR" sz="1600" dirty="0"/>
              <a:t>, </a:t>
            </a:r>
            <a:r>
              <a:rPr lang="ko-KR" altLang="en-US" sz="1600" dirty="0"/>
              <a:t>도주방향 등 보고</a:t>
            </a:r>
            <a:endParaRPr lang="en-US" altLang="ko-KR" sz="1600" dirty="0"/>
          </a:p>
          <a:p>
            <a:r>
              <a:rPr lang="ko-KR" altLang="en-US" sz="1600" dirty="0"/>
              <a:t>③ 본서간부</a:t>
            </a:r>
            <a:r>
              <a:rPr lang="en-US" altLang="ko-KR" sz="1600" dirty="0"/>
              <a:t>: </a:t>
            </a:r>
            <a:r>
              <a:rPr lang="ko-KR" altLang="en-US" sz="1600" dirty="0"/>
              <a:t>긴급배치여부</a:t>
            </a:r>
            <a:r>
              <a:rPr lang="en-US" altLang="ko-KR" sz="1600" dirty="0"/>
              <a:t>, </a:t>
            </a:r>
            <a:r>
              <a:rPr lang="ko-KR" altLang="en-US" sz="1600" dirty="0"/>
              <a:t>범위</a:t>
            </a:r>
            <a:r>
              <a:rPr lang="en-US" altLang="ko-KR" sz="1600" dirty="0"/>
              <a:t>, </a:t>
            </a:r>
            <a:r>
              <a:rPr lang="ko-KR" altLang="en-US" sz="1600" dirty="0"/>
              <a:t>수사활동의 중점사항</a:t>
            </a:r>
            <a:r>
              <a:rPr lang="en-US" altLang="ko-KR" sz="1600" dirty="0"/>
              <a:t>, </a:t>
            </a:r>
            <a:r>
              <a:rPr lang="ko-KR" altLang="en-US" sz="1600" dirty="0"/>
              <a:t>시도경찰청 보고</a:t>
            </a:r>
            <a:endParaRPr lang="en-US" altLang="ko-KR" sz="1600" dirty="0"/>
          </a:p>
          <a:p>
            <a:r>
              <a:rPr lang="ko-KR" altLang="ko-KR" sz="1600" dirty="0"/>
              <a:t>④</a:t>
            </a:r>
            <a:r>
              <a:rPr lang="en-US" altLang="ko-KR" sz="1600" dirty="0"/>
              <a:t> </a:t>
            </a:r>
            <a:r>
              <a:rPr lang="ko-KR" altLang="en-US" sz="1600" dirty="0"/>
              <a:t>각 순찰대 및 경찰서 일제수배</a:t>
            </a:r>
            <a:r>
              <a:rPr lang="en-US" altLang="ko-KR" sz="1600" dirty="0"/>
              <a:t>, </a:t>
            </a:r>
            <a:r>
              <a:rPr lang="ko-KR" altLang="en-US" sz="1600" dirty="0"/>
              <a:t>형사 긴급소집</a:t>
            </a:r>
            <a:endParaRPr lang="en-US" altLang="ko-KR" sz="1600" dirty="0"/>
          </a:p>
          <a:p>
            <a:r>
              <a:rPr lang="en-US" altLang="ko-KR" sz="1600" dirty="0"/>
              <a:t>  -  </a:t>
            </a:r>
            <a:r>
              <a:rPr lang="ko-KR" altLang="en-US" sz="1600" dirty="0" err="1"/>
              <a:t>현장출동반</a:t>
            </a:r>
            <a:r>
              <a:rPr lang="en-US" altLang="ko-KR" sz="1600" dirty="0"/>
              <a:t>: </a:t>
            </a:r>
            <a:r>
              <a:rPr lang="ko-KR" altLang="en-US" sz="1600" dirty="0"/>
              <a:t>기자재 휴대</a:t>
            </a:r>
            <a:r>
              <a:rPr lang="en-US" altLang="ko-KR" sz="1600" dirty="0"/>
              <a:t>, </a:t>
            </a:r>
            <a:r>
              <a:rPr lang="ko-KR" altLang="en-US" sz="1600" dirty="0"/>
              <a:t>현장출동 및 범인체포 등 수사활동</a:t>
            </a:r>
            <a:endParaRPr lang="en-US" altLang="ko-KR" sz="1600" dirty="0"/>
          </a:p>
          <a:p>
            <a:r>
              <a:rPr lang="en-US" altLang="ko-KR" sz="1600" dirty="0"/>
              <a:t>  -  </a:t>
            </a:r>
            <a:r>
              <a:rPr lang="ko-KR" altLang="en-US" sz="1600" dirty="0" err="1"/>
              <a:t>재서반</a:t>
            </a:r>
            <a:r>
              <a:rPr lang="en-US" altLang="ko-KR" sz="1600" dirty="0"/>
              <a:t>: </a:t>
            </a:r>
            <a:r>
              <a:rPr lang="ko-KR" altLang="en-US" sz="1600" dirty="0"/>
              <a:t>경력소집</a:t>
            </a:r>
            <a:r>
              <a:rPr lang="en-US" altLang="ko-KR" sz="1600" dirty="0"/>
              <a:t>, </a:t>
            </a:r>
            <a:r>
              <a:rPr lang="ko-KR" altLang="en-US" sz="1600" dirty="0"/>
              <a:t>검찰청보고</a:t>
            </a:r>
            <a:r>
              <a:rPr lang="en-US" altLang="ko-KR" sz="1600" dirty="0"/>
              <a:t>, </a:t>
            </a:r>
            <a:r>
              <a:rPr lang="ko-KR" altLang="en-US" sz="1600" dirty="0"/>
              <a:t>촉탁의</a:t>
            </a:r>
            <a:r>
              <a:rPr lang="en-US" altLang="ko-KR" sz="1600" dirty="0"/>
              <a:t>, </a:t>
            </a:r>
            <a:r>
              <a:rPr lang="ko-KR" altLang="en-US" sz="1600" dirty="0"/>
              <a:t>검시자 연락 등</a:t>
            </a:r>
            <a:endParaRPr lang="en-US" altLang="ko-KR" sz="1600" dirty="0"/>
          </a:p>
          <a:p>
            <a:endParaRPr lang="en-US" altLang="ko-KR" sz="1600" dirty="0"/>
          </a:p>
          <a:p>
            <a:r>
              <a:rPr lang="en-US" altLang="ko-KR" sz="1600" dirty="0"/>
              <a:t>2. </a:t>
            </a:r>
            <a:r>
              <a:rPr lang="ko-KR" altLang="en-US" sz="1600" dirty="0"/>
              <a:t>현장관찰 </a:t>
            </a:r>
            <a:endParaRPr lang="en-US" altLang="ko-KR" sz="1600" dirty="0"/>
          </a:p>
          <a:p>
            <a:r>
              <a:rPr lang="ko-KR" altLang="en-US" sz="1600" dirty="0"/>
              <a:t>  </a:t>
            </a:r>
            <a:r>
              <a:rPr lang="en-US" altLang="ko-KR" sz="1600" dirty="0"/>
              <a:t>- </a:t>
            </a:r>
            <a:r>
              <a:rPr lang="ko-KR" altLang="en-US" sz="1600" dirty="0"/>
              <a:t>범인의 출입관계</a:t>
            </a:r>
            <a:r>
              <a:rPr lang="en-US" altLang="ko-KR" sz="1600" dirty="0"/>
              <a:t>: </a:t>
            </a:r>
            <a:r>
              <a:rPr lang="ko-KR" altLang="en-US" sz="1600" dirty="0"/>
              <a:t>침입개소</a:t>
            </a:r>
            <a:r>
              <a:rPr lang="en-US" altLang="ko-KR" sz="1600" dirty="0"/>
              <a:t>, </a:t>
            </a:r>
            <a:r>
              <a:rPr lang="ko-KR" altLang="en-US" sz="1600" dirty="0"/>
              <a:t>방법</a:t>
            </a:r>
            <a:r>
              <a:rPr lang="en-US" altLang="ko-KR" sz="1600" dirty="0"/>
              <a:t>, </a:t>
            </a:r>
            <a:r>
              <a:rPr lang="ko-KR" altLang="en-US" sz="1600" dirty="0"/>
              <a:t>도주로 및 도주방법 등</a:t>
            </a:r>
            <a:endParaRPr lang="en-US" altLang="ko-KR" sz="1600" dirty="0"/>
          </a:p>
          <a:p>
            <a:r>
              <a:rPr lang="ko-KR" altLang="en-US" sz="1600" dirty="0"/>
              <a:t>  </a:t>
            </a:r>
            <a:r>
              <a:rPr lang="en-US" altLang="ko-KR" sz="1600" dirty="0"/>
              <a:t>- </a:t>
            </a:r>
            <a:r>
              <a:rPr lang="ko-KR" altLang="en-US" sz="1600" dirty="0"/>
              <a:t>사체의 관찰</a:t>
            </a:r>
            <a:r>
              <a:rPr lang="en-US" altLang="ko-KR" sz="1600" dirty="0"/>
              <a:t>: </a:t>
            </a:r>
            <a:r>
              <a:rPr lang="ko-KR" altLang="en-US" sz="1600" dirty="0"/>
              <a:t>사체의 위치</a:t>
            </a:r>
            <a:r>
              <a:rPr lang="en-US" altLang="ko-KR" sz="1600" dirty="0"/>
              <a:t>, </a:t>
            </a:r>
            <a:r>
              <a:rPr lang="ko-KR" altLang="en-US" sz="1600" dirty="0"/>
              <a:t>창상의 수</a:t>
            </a:r>
            <a:r>
              <a:rPr lang="en-US" altLang="ko-KR" sz="1600" dirty="0"/>
              <a:t>. </a:t>
            </a:r>
            <a:r>
              <a:rPr lang="ko-KR" altLang="en-US" sz="1600" dirty="0"/>
              <a:t>부위</a:t>
            </a:r>
            <a:r>
              <a:rPr lang="en-US" altLang="ko-KR" sz="1600" dirty="0"/>
              <a:t>, </a:t>
            </a:r>
            <a:r>
              <a:rPr lang="ko-KR" altLang="en-US" sz="1600" dirty="0"/>
              <a:t>사후경과시간추정</a:t>
            </a:r>
            <a:r>
              <a:rPr lang="en-US" altLang="ko-KR" sz="1600" dirty="0"/>
              <a:t>, </a:t>
            </a:r>
            <a:r>
              <a:rPr lang="ko-KR" altLang="en-US" sz="1600" dirty="0"/>
              <a:t>살해방법</a:t>
            </a:r>
            <a:r>
              <a:rPr lang="en-US" altLang="ko-KR" sz="1600" dirty="0"/>
              <a:t>, </a:t>
            </a:r>
            <a:r>
              <a:rPr lang="ko-KR" altLang="en-US" sz="1600" dirty="0"/>
              <a:t>착의상태</a:t>
            </a:r>
            <a:r>
              <a:rPr lang="en-US" altLang="ko-KR" sz="1600" dirty="0"/>
              <a:t>, </a:t>
            </a:r>
            <a:r>
              <a:rPr lang="ko-KR" altLang="en-US" sz="1600" dirty="0"/>
              <a:t>지</a:t>
            </a:r>
            <a:endParaRPr lang="en-US" altLang="ko-KR" sz="1600" dirty="0"/>
          </a:p>
          <a:p>
            <a:r>
              <a:rPr lang="en-US" altLang="ko-KR" sz="1600" dirty="0"/>
              <a:t>    </a:t>
            </a:r>
            <a:r>
              <a:rPr lang="ko-KR" altLang="en-US" sz="1600" dirty="0" err="1"/>
              <a:t>문채취</a:t>
            </a:r>
            <a:r>
              <a:rPr lang="en-US" altLang="ko-KR" sz="1600" dirty="0"/>
              <a:t>, </a:t>
            </a:r>
            <a:r>
              <a:rPr lang="ko-KR" altLang="en-US" sz="1600" dirty="0"/>
              <a:t>흉기의 추정 등</a:t>
            </a:r>
            <a:endParaRPr lang="en-US" altLang="ko-KR" sz="1600" dirty="0"/>
          </a:p>
          <a:p>
            <a:r>
              <a:rPr lang="ko-KR" altLang="en-US" sz="1600" dirty="0"/>
              <a:t>  </a:t>
            </a:r>
            <a:r>
              <a:rPr lang="en-US" altLang="ko-KR" sz="1600" dirty="0"/>
              <a:t>- </a:t>
            </a:r>
            <a:r>
              <a:rPr lang="ko-KR" altLang="en-US" sz="1600" dirty="0"/>
              <a:t>살인동기의 판단</a:t>
            </a:r>
            <a:r>
              <a:rPr lang="en-US" altLang="ko-KR" sz="1600" dirty="0"/>
              <a:t>: </a:t>
            </a:r>
            <a:r>
              <a:rPr lang="ko-KR" altLang="en-US" sz="1600" dirty="0"/>
              <a:t>재물</a:t>
            </a:r>
            <a:r>
              <a:rPr lang="en-US" altLang="ko-KR" sz="1600" dirty="0"/>
              <a:t>, </a:t>
            </a:r>
            <a:r>
              <a:rPr lang="ko-KR" altLang="en-US" sz="1600" dirty="0"/>
              <a:t>원한</a:t>
            </a:r>
            <a:r>
              <a:rPr lang="en-US" altLang="ko-KR" sz="1600" dirty="0"/>
              <a:t>, </a:t>
            </a:r>
            <a:r>
              <a:rPr lang="ko-KR" altLang="en-US" sz="1600" dirty="0"/>
              <a:t>치정 등</a:t>
            </a:r>
            <a:endParaRPr lang="en-US" altLang="ko-KR" sz="1600" dirty="0"/>
          </a:p>
          <a:p>
            <a:r>
              <a:rPr lang="ko-KR" altLang="en-US" sz="1600" dirty="0"/>
              <a:t>  </a:t>
            </a:r>
            <a:r>
              <a:rPr lang="en-US" altLang="ko-KR" sz="1600" dirty="0"/>
              <a:t>- </a:t>
            </a:r>
            <a:r>
              <a:rPr lang="ko-KR" altLang="en-US" sz="1600" dirty="0"/>
              <a:t>감 유무 판단</a:t>
            </a:r>
            <a:r>
              <a:rPr lang="en-US" altLang="ko-KR" sz="1600" dirty="0"/>
              <a:t>: </a:t>
            </a:r>
            <a:r>
              <a:rPr lang="ko-KR" altLang="en-US" sz="1600" dirty="0" err="1"/>
              <a:t>지리감</a:t>
            </a:r>
            <a:r>
              <a:rPr lang="en-US" altLang="ko-KR" sz="1600" dirty="0"/>
              <a:t>, </a:t>
            </a:r>
            <a:r>
              <a:rPr lang="ko-KR" altLang="en-US" sz="1600" dirty="0" err="1"/>
              <a:t>연고감</a:t>
            </a:r>
            <a:r>
              <a:rPr lang="ko-KR" altLang="en-US" sz="1600" dirty="0"/>
              <a:t> 판단</a:t>
            </a:r>
            <a:endParaRPr lang="en-US" altLang="ko-KR" sz="1600" dirty="0"/>
          </a:p>
          <a:p>
            <a:r>
              <a:rPr lang="ko-KR" altLang="en-US" sz="1600" dirty="0"/>
              <a:t>  </a:t>
            </a:r>
            <a:r>
              <a:rPr lang="en-US" altLang="ko-KR" sz="1600" dirty="0"/>
              <a:t>- </a:t>
            </a:r>
            <a:r>
              <a:rPr lang="ko-KR" altLang="en-US" sz="1600" dirty="0"/>
              <a:t>공범유무</a:t>
            </a:r>
            <a:r>
              <a:rPr lang="en-US" altLang="ko-KR" sz="1600" dirty="0"/>
              <a:t>: </a:t>
            </a:r>
            <a:r>
              <a:rPr lang="ko-KR" altLang="en-US" sz="1600" dirty="0"/>
              <a:t>현장의 족적</a:t>
            </a:r>
            <a:r>
              <a:rPr lang="en-US" altLang="ko-KR" sz="1600" dirty="0"/>
              <a:t>. </a:t>
            </a:r>
            <a:r>
              <a:rPr lang="ko-KR" altLang="en-US" sz="1600" dirty="0"/>
              <a:t>흉기의 수</a:t>
            </a:r>
            <a:r>
              <a:rPr lang="en-US" altLang="ko-KR" sz="1600" dirty="0"/>
              <a:t>. </a:t>
            </a:r>
            <a:r>
              <a:rPr lang="ko-KR" altLang="en-US" sz="1600" dirty="0"/>
              <a:t>종류 등 통하여 공범유무판단</a:t>
            </a:r>
            <a:endParaRPr lang="en-US" altLang="ko-KR" sz="1600" dirty="0"/>
          </a:p>
          <a:p>
            <a:r>
              <a:rPr lang="en-US" altLang="ko-KR" sz="1600" dirty="0"/>
              <a:t>  - </a:t>
            </a:r>
            <a:r>
              <a:rPr lang="ko-KR" altLang="en-US" sz="1600" dirty="0"/>
              <a:t>유류품의 발견</a:t>
            </a:r>
            <a:r>
              <a:rPr lang="en-US" altLang="ko-KR" sz="1600" dirty="0"/>
              <a:t>. </a:t>
            </a:r>
            <a:r>
              <a:rPr lang="ko-KR" altLang="en-US" sz="1600" dirty="0"/>
              <a:t>채취</a:t>
            </a:r>
            <a:r>
              <a:rPr lang="en-US" altLang="ko-KR" sz="1600" dirty="0"/>
              <a:t>: </a:t>
            </a:r>
            <a:r>
              <a:rPr lang="ko-KR" altLang="en-US" sz="1600" dirty="0"/>
              <a:t>유류품종류</a:t>
            </a:r>
            <a:r>
              <a:rPr lang="en-US" altLang="ko-KR" sz="1600" dirty="0"/>
              <a:t>, </a:t>
            </a:r>
            <a:r>
              <a:rPr lang="ko-KR" altLang="en-US" sz="1600" dirty="0"/>
              <a:t>유류상황</a:t>
            </a:r>
            <a:r>
              <a:rPr lang="en-US" altLang="ko-KR" sz="1600" dirty="0"/>
              <a:t>, </a:t>
            </a:r>
            <a:r>
              <a:rPr lang="ko-KR" altLang="en-US" sz="1600" dirty="0"/>
              <a:t>유류품에서 지문채취</a:t>
            </a:r>
            <a:endParaRPr lang="en-US" altLang="ko-KR" sz="1600" dirty="0"/>
          </a:p>
          <a:p>
            <a:r>
              <a:rPr lang="ko-KR" altLang="en-US" sz="1600" dirty="0"/>
              <a:t>  </a:t>
            </a:r>
            <a:r>
              <a:rPr lang="en-US" altLang="ko-KR" sz="1600" dirty="0"/>
              <a:t>- </a:t>
            </a:r>
            <a:r>
              <a:rPr lang="ko-KR" altLang="en-US" sz="1600" dirty="0"/>
              <a:t>기타 유의사항</a:t>
            </a:r>
            <a:r>
              <a:rPr lang="en-US" altLang="ko-KR" sz="1600" dirty="0"/>
              <a:t>: </a:t>
            </a:r>
            <a:r>
              <a:rPr lang="ko-KR" altLang="en-US" sz="1600" dirty="0"/>
              <a:t>피해자 신원자료</a:t>
            </a:r>
            <a:r>
              <a:rPr lang="en-US" altLang="ko-KR" sz="1600" dirty="0"/>
              <a:t>, </a:t>
            </a:r>
            <a:r>
              <a:rPr lang="ko-KR" altLang="en-US" sz="1600" dirty="0"/>
              <a:t>신체</a:t>
            </a:r>
            <a:r>
              <a:rPr lang="en-US" altLang="ko-KR" sz="1600" dirty="0"/>
              <a:t>. </a:t>
            </a:r>
            <a:r>
              <a:rPr lang="ko-KR" altLang="en-US" sz="1600" dirty="0"/>
              <a:t>의복류의 부착물</a:t>
            </a:r>
            <a:r>
              <a:rPr lang="en-US" altLang="ko-KR" sz="1600" dirty="0"/>
              <a:t>, </a:t>
            </a:r>
            <a:r>
              <a:rPr lang="ko-KR" altLang="en-US" sz="1600" dirty="0"/>
              <a:t>피해자의 소지휴대품 등 확인</a:t>
            </a:r>
            <a:endParaRPr lang="en-US" altLang="ko-KR" sz="1600" dirty="0"/>
          </a:p>
          <a:p>
            <a:endParaRPr lang="en-US" altLang="ko-KR" sz="1600" dirty="0"/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395536" y="260648"/>
            <a:ext cx="8219256" cy="562074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dirty="0"/>
              <a:t>살인사건 수사요령</a:t>
            </a:r>
          </a:p>
        </p:txBody>
      </p:sp>
    </p:spTree>
    <p:extLst>
      <p:ext uri="{BB962C8B-B14F-4D97-AF65-F5344CB8AC3E}">
        <p14:creationId xmlns:p14="http://schemas.microsoft.com/office/powerpoint/2010/main" val="15323360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291264" cy="562074"/>
          </a:xfr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rmAutofit fontScale="90000"/>
          </a:bodyPr>
          <a:lstStyle/>
          <a:p>
            <a:r>
              <a:rPr lang="ko-KR" altLang="en-US" sz="3600" dirty="0"/>
              <a:t>살인사건 수사요령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36" y="1196752"/>
            <a:ext cx="8291264" cy="5472608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3. </a:t>
            </a:r>
            <a:r>
              <a:rPr lang="ko-KR" altLang="en-US" sz="1600" dirty="0"/>
              <a:t>기초수사</a:t>
            </a:r>
            <a:endParaRPr lang="en-US" altLang="ko-KR" sz="1600" dirty="0"/>
          </a:p>
          <a:p>
            <a:pPr marL="0" indent="0">
              <a:buNone/>
            </a:pPr>
            <a:r>
              <a:rPr lang="ko-KR" altLang="en-US" sz="1600" dirty="0"/>
              <a:t>  </a:t>
            </a:r>
            <a:r>
              <a:rPr lang="en-US" altLang="ko-KR" sz="1600" dirty="0"/>
              <a:t>- </a:t>
            </a:r>
            <a:r>
              <a:rPr lang="ko-KR" altLang="en-US" sz="1600" dirty="0"/>
              <a:t>피해자중심수사</a:t>
            </a:r>
            <a:r>
              <a:rPr lang="en-US" altLang="ko-KR" sz="1600" dirty="0"/>
              <a:t>: </a:t>
            </a:r>
            <a:r>
              <a:rPr lang="ko-KR" altLang="en-US" sz="1600" dirty="0"/>
              <a:t>피해자의 원한관계</a:t>
            </a:r>
            <a:r>
              <a:rPr lang="en-US" altLang="ko-KR" sz="1600" dirty="0"/>
              <a:t>, </a:t>
            </a:r>
            <a:r>
              <a:rPr lang="ko-KR" altLang="en-US" sz="1600" dirty="0"/>
              <a:t>치정</a:t>
            </a:r>
            <a:r>
              <a:rPr lang="en-US" altLang="ko-KR" sz="1600" dirty="0"/>
              <a:t>. </a:t>
            </a:r>
            <a:r>
              <a:rPr lang="ko-KR" altLang="en-US" sz="1600" dirty="0" err="1"/>
              <a:t>감수사</a:t>
            </a:r>
            <a:r>
              <a:rPr lang="ko-KR" altLang="en-US" sz="1600" dirty="0"/>
              <a:t> 등</a:t>
            </a:r>
            <a:endParaRPr lang="en-US" altLang="ko-KR" sz="1600" dirty="0"/>
          </a:p>
          <a:p>
            <a:pPr marL="0" indent="0">
              <a:buNone/>
            </a:pPr>
            <a:r>
              <a:rPr lang="ko-KR" altLang="en-US" sz="1600" dirty="0"/>
              <a:t>  </a:t>
            </a:r>
            <a:r>
              <a:rPr lang="en-US" altLang="ko-KR" sz="1600" dirty="0"/>
              <a:t>- </a:t>
            </a:r>
            <a:r>
              <a:rPr lang="ko-KR" altLang="en-US" sz="1600" dirty="0" err="1"/>
              <a:t>피해품수사</a:t>
            </a:r>
            <a:r>
              <a:rPr lang="en-US" altLang="ko-KR" sz="1600" dirty="0"/>
              <a:t>: </a:t>
            </a:r>
            <a:r>
              <a:rPr lang="ko-KR" altLang="en-US" sz="1600" dirty="0"/>
              <a:t>피해품의 장물수배를 통한 </a:t>
            </a:r>
            <a:r>
              <a:rPr lang="ko-KR" altLang="en-US" sz="1600" dirty="0" err="1"/>
              <a:t>역추적으로</a:t>
            </a:r>
            <a:r>
              <a:rPr lang="ko-KR" altLang="en-US" sz="1600" dirty="0"/>
              <a:t> 범인 검거</a:t>
            </a:r>
            <a:endParaRPr lang="en-US" altLang="ko-KR" sz="1600" dirty="0"/>
          </a:p>
          <a:p>
            <a:pPr marL="0" indent="0">
              <a:buNone/>
            </a:pPr>
            <a:r>
              <a:rPr lang="ko-KR" altLang="en-US" sz="1600" dirty="0"/>
              <a:t>  </a:t>
            </a:r>
            <a:r>
              <a:rPr lang="en-US" altLang="ko-KR" sz="1600" dirty="0"/>
              <a:t>- </a:t>
            </a:r>
            <a:r>
              <a:rPr lang="ko-KR" altLang="en-US" sz="1600" dirty="0"/>
              <a:t>현장중심수사</a:t>
            </a:r>
            <a:r>
              <a:rPr lang="en-US" altLang="ko-KR" sz="1600" dirty="0"/>
              <a:t>: </a:t>
            </a:r>
            <a:r>
              <a:rPr lang="ko-KR" altLang="en-US" sz="1600" dirty="0"/>
              <a:t>현장주변의 목격자 확보</a:t>
            </a:r>
            <a:r>
              <a:rPr lang="en-US" altLang="ko-KR" sz="1600" dirty="0"/>
              <a:t>, </a:t>
            </a:r>
            <a:r>
              <a:rPr lang="ko-KR" altLang="en-US" sz="1600" dirty="0"/>
              <a:t>우범자파악</a:t>
            </a:r>
            <a:r>
              <a:rPr lang="en-US" altLang="ko-KR" sz="1600" dirty="0"/>
              <a:t>, </a:t>
            </a:r>
            <a:r>
              <a:rPr lang="ko-KR" altLang="en-US" sz="1600" dirty="0"/>
              <a:t>현장수색 등</a:t>
            </a:r>
            <a:endParaRPr lang="en-US" altLang="ko-KR" sz="1600" dirty="0"/>
          </a:p>
          <a:p>
            <a:pPr>
              <a:buFont typeface="Wingdings" pitchFamily="2" charset="2"/>
              <a:buChar char="§"/>
            </a:pP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4. </a:t>
            </a:r>
            <a:r>
              <a:rPr lang="ko-KR" altLang="en-US" sz="1600" dirty="0"/>
              <a:t>수사방침의 결정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현장관찰 및 수집된 현장자료를 통하여 수사회의 개최</a:t>
            </a:r>
            <a:r>
              <a:rPr lang="en-US" altLang="ko-KR" sz="1600" dirty="0"/>
              <a:t>, </a:t>
            </a:r>
            <a:r>
              <a:rPr lang="ko-KR" altLang="en-US" sz="1600" dirty="0"/>
              <a:t>수사방침결정</a:t>
            </a:r>
            <a:endParaRPr lang="en-US" altLang="ko-KR" sz="1600" dirty="0"/>
          </a:p>
          <a:p>
            <a:pPr marL="0" indent="0">
              <a:buNone/>
            </a:pP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5. </a:t>
            </a:r>
            <a:r>
              <a:rPr lang="ko-KR" altLang="en-US" sz="1600" dirty="0"/>
              <a:t>수사실행</a:t>
            </a:r>
            <a:endParaRPr lang="en-US" altLang="ko-KR" sz="1600" dirty="0"/>
          </a:p>
          <a:p>
            <a:pPr marL="0" indent="0">
              <a:buNone/>
            </a:pPr>
            <a:r>
              <a:rPr lang="ko-KR" altLang="en-US" sz="1600" dirty="0"/>
              <a:t>  </a:t>
            </a:r>
            <a:r>
              <a:rPr lang="en-US" altLang="ko-KR" sz="1600" dirty="0"/>
              <a:t>- </a:t>
            </a:r>
            <a:r>
              <a:rPr lang="ko-KR" altLang="en-US" sz="1600" dirty="0"/>
              <a:t>참고인 및 목격자 상대 탐문수사</a:t>
            </a:r>
            <a:endParaRPr lang="en-US" altLang="ko-KR" sz="1600" dirty="0"/>
          </a:p>
          <a:p>
            <a:pPr marL="0" indent="0">
              <a:buNone/>
            </a:pPr>
            <a:r>
              <a:rPr lang="ko-KR" altLang="en-US" sz="1600" dirty="0"/>
              <a:t>  </a:t>
            </a:r>
            <a:r>
              <a:rPr lang="en-US" altLang="ko-KR" sz="1600" dirty="0"/>
              <a:t>- </a:t>
            </a:r>
            <a:r>
              <a:rPr lang="ko-KR" altLang="en-US" sz="1600" dirty="0"/>
              <a:t>현장을 중심으로 한 수사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범인의 인상</a:t>
            </a:r>
            <a:r>
              <a:rPr lang="en-US" altLang="ko-KR" sz="1600" dirty="0"/>
              <a:t>. </a:t>
            </a:r>
            <a:r>
              <a:rPr lang="ko-KR" altLang="en-US" sz="1600" dirty="0"/>
              <a:t>특징에 의한 수사</a:t>
            </a:r>
            <a:endParaRPr lang="en-US" altLang="ko-KR" sz="1600" dirty="0"/>
          </a:p>
          <a:p>
            <a:pPr marL="0" indent="0">
              <a:buNone/>
            </a:pPr>
            <a:r>
              <a:rPr lang="ko-KR" altLang="en-US" sz="1600" dirty="0"/>
              <a:t>  </a:t>
            </a:r>
            <a:r>
              <a:rPr lang="en-US" altLang="ko-KR" sz="1600" dirty="0"/>
              <a:t>- </a:t>
            </a:r>
            <a:r>
              <a:rPr lang="ko-KR" altLang="en-US" sz="1600" dirty="0"/>
              <a:t>감별수사</a:t>
            </a:r>
            <a:endParaRPr lang="en-US" altLang="ko-KR" sz="1600" dirty="0"/>
          </a:p>
          <a:p>
            <a:pPr marL="0" indent="0">
              <a:buNone/>
            </a:pPr>
            <a:r>
              <a:rPr lang="ko-KR" altLang="en-US" sz="1600" dirty="0"/>
              <a:t>  </a:t>
            </a:r>
            <a:r>
              <a:rPr lang="en-US" altLang="ko-KR" sz="1600" dirty="0"/>
              <a:t>- </a:t>
            </a:r>
            <a:r>
              <a:rPr lang="ko-KR" altLang="en-US" sz="1600" dirty="0"/>
              <a:t>유류품수사</a:t>
            </a:r>
            <a:r>
              <a:rPr lang="en-US" altLang="ko-KR" sz="1600" dirty="0"/>
              <a:t>, </a:t>
            </a:r>
            <a:r>
              <a:rPr lang="ko-KR" altLang="en-US" sz="1600" dirty="0"/>
              <a:t>감식수사</a:t>
            </a:r>
            <a:r>
              <a:rPr lang="en-US" altLang="ko-KR" sz="1600" dirty="0"/>
              <a:t>, </a:t>
            </a:r>
            <a:r>
              <a:rPr lang="ko-KR" altLang="en-US" sz="1600" dirty="0"/>
              <a:t>용의자 내사 및 추적수사 등</a:t>
            </a:r>
            <a:endParaRPr lang="en-US" altLang="ko-KR" sz="1600" dirty="0"/>
          </a:p>
          <a:p>
            <a:pPr marL="0" indent="0">
              <a:buNone/>
            </a:pP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2949468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1052736"/>
            <a:ext cx="8219256" cy="5616624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6. </a:t>
            </a:r>
            <a:r>
              <a:rPr lang="ko-KR" altLang="en-US" sz="1600" dirty="0"/>
              <a:t>피의자 조사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- 6</a:t>
            </a:r>
            <a:r>
              <a:rPr lang="ko-KR" altLang="en-US" sz="1600" dirty="0" err="1"/>
              <a:t>하원칙</a:t>
            </a:r>
            <a:r>
              <a:rPr lang="ko-KR" altLang="en-US" sz="1600" dirty="0"/>
              <a:t> 또는 </a:t>
            </a:r>
            <a:r>
              <a:rPr lang="en-US" altLang="ko-KR" sz="1600" dirty="0"/>
              <a:t>8</a:t>
            </a:r>
            <a:r>
              <a:rPr lang="ko-KR" altLang="en-US" sz="1600" dirty="0" err="1"/>
              <a:t>하원칙에</a:t>
            </a:r>
            <a:r>
              <a:rPr lang="ko-KR" altLang="en-US" sz="1600" dirty="0"/>
              <a:t>  따라 </a:t>
            </a:r>
            <a:r>
              <a:rPr lang="ko-KR" altLang="en-US" sz="1600" dirty="0" err="1"/>
              <a:t>조사후</a:t>
            </a:r>
            <a:r>
              <a:rPr lang="ko-KR" altLang="en-US" sz="1600" dirty="0"/>
              <a:t> 반드시 현장검증 실시</a:t>
            </a:r>
            <a:endParaRPr lang="en-US" altLang="ko-KR" sz="1600" dirty="0"/>
          </a:p>
          <a:p>
            <a:pPr marL="0" indent="0">
              <a:buNone/>
            </a:pP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7. </a:t>
            </a:r>
            <a:r>
              <a:rPr lang="ko-KR" altLang="en-US" sz="1600" dirty="0"/>
              <a:t>방증자료 수집결과의 재검토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현장검증으로 피의자 진술내용의 모순점 파악 등 수집자료재검토</a:t>
            </a:r>
            <a:endParaRPr lang="en-US" altLang="ko-KR" sz="1600" dirty="0"/>
          </a:p>
          <a:p>
            <a:pPr marL="0" indent="0">
              <a:buNone/>
            </a:pP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8. </a:t>
            </a:r>
            <a:r>
              <a:rPr lang="ko-KR" altLang="en-US" sz="1600" dirty="0"/>
              <a:t>참고인조사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목격자 재조사</a:t>
            </a:r>
            <a:r>
              <a:rPr lang="en-US" altLang="ko-KR" sz="1600" dirty="0"/>
              <a:t>, </a:t>
            </a:r>
            <a:r>
              <a:rPr lang="ko-KR" altLang="en-US" sz="1600" dirty="0"/>
              <a:t>관련사항의 조사</a:t>
            </a:r>
            <a:r>
              <a:rPr lang="en-US" altLang="ko-KR" sz="1600" dirty="0"/>
              <a:t>, </a:t>
            </a:r>
            <a:r>
              <a:rPr lang="ko-KR" altLang="en-US" sz="1600" dirty="0"/>
              <a:t>피해자유족조사</a:t>
            </a:r>
            <a:r>
              <a:rPr lang="en-US" altLang="ko-KR" sz="1600" dirty="0"/>
              <a:t>: </a:t>
            </a:r>
            <a:r>
              <a:rPr lang="ko-KR" altLang="en-US" sz="1600" dirty="0"/>
              <a:t>처벌희망 여부 등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살인사건 일반적 순서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: </a:t>
            </a:r>
            <a:r>
              <a:rPr lang="ko-KR" altLang="en-US" sz="1600" dirty="0" err="1"/>
              <a:t>초동조치</a:t>
            </a:r>
            <a:r>
              <a:rPr lang="ko-KR" altLang="en-US" sz="1600" dirty="0"/>
              <a:t>→현장관찰→기초수사→수사방침결정→수사활동→피의자조사→방증자료 수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 </a:t>
            </a:r>
            <a:r>
              <a:rPr lang="ko-KR" altLang="en-US" sz="1600" dirty="0"/>
              <a:t>집결과의 재검토→참고인 조사</a:t>
            </a:r>
            <a:endParaRPr lang="en-US" altLang="ko-KR" sz="1600" dirty="0"/>
          </a:p>
        </p:txBody>
      </p:sp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634082"/>
          </a:xfr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rmAutofit fontScale="90000"/>
          </a:bodyPr>
          <a:lstStyle/>
          <a:p>
            <a:r>
              <a:rPr lang="ko-KR" altLang="en-US" sz="3600" dirty="0"/>
              <a:t>살인사건 수사요령</a:t>
            </a:r>
          </a:p>
        </p:txBody>
      </p:sp>
    </p:spTree>
    <p:extLst>
      <p:ext uri="{BB962C8B-B14F-4D97-AF65-F5344CB8AC3E}">
        <p14:creationId xmlns:p14="http://schemas.microsoft.com/office/powerpoint/2010/main" val="31180161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755576" y="1484784"/>
            <a:ext cx="8229600" cy="55446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600" dirty="0"/>
              <a:t>1. </a:t>
            </a:r>
            <a:r>
              <a:rPr lang="ko-KR" altLang="en-US" sz="1600" dirty="0" err="1"/>
              <a:t>검거단서수집</a:t>
            </a:r>
            <a:endParaRPr lang="en-US" altLang="ko-KR" sz="1600" dirty="0"/>
          </a:p>
          <a:p>
            <a:pPr marL="0" indent="0">
              <a:buNone/>
            </a:pPr>
            <a:r>
              <a:rPr lang="ko-KR" altLang="en-US" sz="1600" dirty="0"/>
              <a:t>  </a:t>
            </a:r>
            <a:r>
              <a:rPr lang="en-US" altLang="ko-KR" sz="1600" dirty="0"/>
              <a:t>- </a:t>
            </a:r>
            <a:r>
              <a:rPr lang="ko-KR" altLang="en-US" sz="1600" dirty="0"/>
              <a:t>직접적 </a:t>
            </a:r>
            <a:r>
              <a:rPr lang="ko-KR" altLang="en-US" sz="1600" dirty="0" err="1"/>
              <a:t>물적단서</a:t>
            </a:r>
            <a:r>
              <a:rPr lang="en-US" altLang="ko-KR" sz="1600" dirty="0"/>
              <a:t>: </a:t>
            </a:r>
            <a:r>
              <a:rPr lang="ko-KR" altLang="en-US" sz="1600" dirty="0"/>
              <a:t>현장유류품</a:t>
            </a:r>
            <a:r>
              <a:rPr lang="en-US" altLang="ko-KR" sz="1600" dirty="0"/>
              <a:t>, </a:t>
            </a:r>
            <a:r>
              <a:rPr lang="ko-KR" altLang="en-US" sz="1600" dirty="0"/>
              <a:t>지문</a:t>
            </a:r>
            <a:r>
              <a:rPr lang="en-US" altLang="ko-KR" sz="1600" dirty="0"/>
              <a:t>, </a:t>
            </a:r>
            <a:r>
              <a:rPr lang="ko-KR" altLang="en-US" sz="1600" dirty="0"/>
              <a:t>족적</a:t>
            </a:r>
            <a:r>
              <a:rPr lang="en-US" altLang="ko-KR" sz="1600" dirty="0"/>
              <a:t>, </a:t>
            </a:r>
            <a:r>
              <a:rPr lang="ko-KR" altLang="en-US" sz="1600" dirty="0"/>
              <a:t>장물 등</a:t>
            </a:r>
            <a:endParaRPr lang="en-US" altLang="ko-KR" sz="1600" dirty="0"/>
          </a:p>
          <a:p>
            <a:pPr marL="0" indent="0">
              <a:buNone/>
            </a:pPr>
            <a:r>
              <a:rPr lang="ko-KR" altLang="en-US" sz="1600" dirty="0"/>
              <a:t>  </a:t>
            </a:r>
            <a:r>
              <a:rPr lang="en-US" altLang="ko-KR" sz="1600" dirty="0"/>
              <a:t>- </a:t>
            </a:r>
            <a:r>
              <a:rPr lang="ko-KR" altLang="en-US" sz="1600" dirty="0"/>
              <a:t>간접적 </a:t>
            </a:r>
            <a:r>
              <a:rPr lang="ko-KR" altLang="en-US" sz="1600" dirty="0" err="1"/>
              <a:t>물적단서</a:t>
            </a:r>
            <a:r>
              <a:rPr lang="en-US" altLang="ko-KR" sz="1600" dirty="0"/>
              <a:t>: </a:t>
            </a:r>
            <a:r>
              <a:rPr lang="ko-KR" altLang="en-US" sz="1600" dirty="0"/>
              <a:t>법의학 감정 등 과학기술방법에 의한 판단결과</a:t>
            </a:r>
            <a:endParaRPr lang="en-US" altLang="ko-KR" sz="1600" dirty="0"/>
          </a:p>
          <a:p>
            <a:pPr marL="0" indent="0">
              <a:buNone/>
            </a:pPr>
            <a:r>
              <a:rPr lang="ko-KR" altLang="en-US" sz="1600" dirty="0"/>
              <a:t>  </a:t>
            </a:r>
            <a:r>
              <a:rPr lang="en-US" altLang="ko-KR" sz="1600" dirty="0"/>
              <a:t>- </a:t>
            </a:r>
            <a:r>
              <a:rPr lang="ko-KR" altLang="en-US" sz="1600" dirty="0"/>
              <a:t>인적</a:t>
            </a:r>
            <a:r>
              <a:rPr lang="en-US" altLang="ko-KR" sz="1600" dirty="0"/>
              <a:t>. </a:t>
            </a:r>
            <a:r>
              <a:rPr lang="ko-KR" altLang="en-US" sz="1600" dirty="0"/>
              <a:t>무형적 단서</a:t>
            </a:r>
            <a:r>
              <a:rPr lang="en-US" altLang="ko-KR" sz="1600" dirty="0"/>
              <a:t>: </a:t>
            </a:r>
            <a:r>
              <a:rPr lang="ko-KR" altLang="en-US" sz="1600" dirty="0"/>
              <a:t>수사관의 경험</a:t>
            </a:r>
            <a:r>
              <a:rPr lang="en-US" altLang="ko-KR" sz="1600" dirty="0"/>
              <a:t>. </a:t>
            </a:r>
            <a:r>
              <a:rPr lang="ko-KR" altLang="en-US" sz="1600" dirty="0"/>
              <a:t>판단</a:t>
            </a:r>
            <a:r>
              <a:rPr lang="en-US" altLang="ko-KR" sz="1600" dirty="0"/>
              <a:t>, </a:t>
            </a:r>
            <a:r>
              <a:rPr lang="ko-KR" altLang="en-US" sz="1600" dirty="0"/>
              <a:t>전과자</a:t>
            </a:r>
            <a:r>
              <a:rPr lang="en-US" altLang="ko-KR" sz="1600" dirty="0"/>
              <a:t>. </a:t>
            </a:r>
            <a:r>
              <a:rPr lang="ko-KR" altLang="en-US" sz="1600" dirty="0"/>
              <a:t>불량배에 대한착안</a:t>
            </a:r>
            <a:endParaRPr lang="en-US" altLang="ko-KR" sz="1600" dirty="0"/>
          </a:p>
          <a:p>
            <a:pPr marL="0" indent="0">
              <a:buNone/>
            </a:pPr>
            <a:r>
              <a:rPr lang="ko-KR" altLang="en-US" sz="1600" dirty="0"/>
              <a:t>  </a:t>
            </a:r>
            <a:r>
              <a:rPr lang="en-US" altLang="ko-KR" sz="1600" dirty="0"/>
              <a:t>- </a:t>
            </a:r>
            <a:r>
              <a:rPr lang="ko-KR" altLang="en-US" sz="1600" dirty="0"/>
              <a:t>수동적 단서</a:t>
            </a:r>
            <a:r>
              <a:rPr lang="en-US" altLang="ko-KR" sz="1600" dirty="0"/>
              <a:t>: </a:t>
            </a:r>
            <a:r>
              <a:rPr lang="ko-KR" altLang="en-US" sz="1600" dirty="0"/>
              <a:t>피해신고</a:t>
            </a:r>
            <a:r>
              <a:rPr lang="en-US" altLang="ko-KR" sz="1600" dirty="0"/>
              <a:t>, </a:t>
            </a:r>
            <a:r>
              <a:rPr lang="ko-KR" altLang="en-US" sz="1600" dirty="0"/>
              <a:t>밀고</a:t>
            </a:r>
            <a:r>
              <a:rPr lang="en-US" altLang="ko-KR" sz="1600" dirty="0"/>
              <a:t>, </a:t>
            </a:r>
            <a:r>
              <a:rPr lang="ko-KR" altLang="en-US" sz="1600" dirty="0"/>
              <a:t>자수 </a:t>
            </a:r>
            <a:endParaRPr lang="en-US" altLang="ko-KR" sz="1600" dirty="0"/>
          </a:p>
          <a:p>
            <a:pPr>
              <a:buFont typeface="Wingdings" pitchFamily="2" charset="2"/>
              <a:buChar char="§"/>
            </a:pP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2. </a:t>
            </a:r>
            <a:r>
              <a:rPr lang="ko-KR" altLang="en-US" sz="1600" dirty="0"/>
              <a:t>사인규명</a:t>
            </a:r>
            <a:endParaRPr lang="en-US" altLang="ko-KR" sz="1600" dirty="0"/>
          </a:p>
          <a:p>
            <a:pPr marL="0" indent="0">
              <a:buNone/>
            </a:pPr>
            <a:r>
              <a:rPr lang="ko-KR" altLang="en-US" sz="1600" dirty="0"/>
              <a:t>  </a:t>
            </a:r>
            <a:r>
              <a:rPr lang="en-US" altLang="ko-KR" sz="1600" dirty="0"/>
              <a:t>- </a:t>
            </a:r>
            <a:r>
              <a:rPr lang="ko-KR" altLang="en-US" sz="1600" dirty="0"/>
              <a:t>교살</a:t>
            </a:r>
            <a:r>
              <a:rPr lang="en-US" altLang="ko-KR" sz="1600" dirty="0"/>
              <a:t>: </a:t>
            </a:r>
            <a:r>
              <a:rPr lang="ko-KR" altLang="en-US" sz="1600" dirty="0"/>
              <a:t>끈 등을 사용 질식사</a:t>
            </a:r>
            <a:endParaRPr lang="en-US" altLang="ko-KR" sz="1600" dirty="0"/>
          </a:p>
          <a:p>
            <a:pPr marL="0" indent="0">
              <a:buNone/>
            </a:pPr>
            <a:r>
              <a:rPr lang="ko-KR" altLang="en-US" sz="1600" dirty="0"/>
              <a:t>  </a:t>
            </a:r>
            <a:r>
              <a:rPr lang="en-US" altLang="ko-KR" sz="1600" dirty="0"/>
              <a:t>- </a:t>
            </a:r>
            <a:r>
              <a:rPr lang="ko-KR" altLang="en-US" sz="1600" dirty="0"/>
              <a:t>액살</a:t>
            </a:r>
            <a:r>
              <a:rPr lang="en-US" altLang="ko-KR" sz="1600" dirty="0"/>
              <a:t>: </a:t>
            </a:r>
            <a:r>
              <a:rPr lang="ko-KR" altLang="en-US" sz="1600" dirty="0"/>
              <a:t>손으로 경부압박 질식사</a:t>
            </a:r>
            <a:r>
              <a:rPr lang="en-US" altLang="ko-KR" sz="1600" dirty="0"/>
              <a:t>, </a:t>
            </a:r>
            <a:r>
              <a:rPr lang="ko-KR" altLang="en-US" sz="1600" dirty="0"/>
              <a:t>손톱자국 등 사진촬영</a:t>
            </a:r>
            <a:endParaRPr lang="en-US" altLang="ko-KR" sz="1600" dirty="0"/>
          </a:p>
          <a:p>
            <a:pPr marL="0" indent="0">
              <a:buNone/>
            </a:pPr>
            <a:r>
              <a:rPr lang="ko-KR" altLang="en-US" sz="1600" dirty="0"/>
              <a:t>  </a:t>
            </a:r>
            <a:r>
              <a:rPr lang="en-US" altLang="ko-KR" sz="1600" dirty="0"/>
              <a:t>- </a:t>
            </a:r>
            <a:r>
              <a:rPr lang="ko-KR" altLang="en-US" sz="1600" dirty="0" err="1"/>
              <a:t>切刺殺</a:t>
            </a:r>
            <a:r>
              <a:rPr lang="en-US" altLang="ko-KR" sz="1600" dirty="0"/>
              <a:t>(</a:t>
            </a:r>
            <a:r>
              <a:rPr lang="ko-KR" altLang="en-US" sz="1600" dirty="0" err="1"/>
              <a:t>절자살</a:t>
            </a:r>
            <a:r>
              <a:rPr lang="en-US" altLang="ko-KR" sz="1600" dirty="0"/>
              <a:t>): </a:t>
            </a:r>
            <a:r>
              <a:rPr lang="ko-KR" altLang="en-US" sz="1600" dirty="0"/>
              <a:t>예리한 단도</a:t>
            </a:r>
            <a:r>
              <a:rPr lang="en-US" altLang="ko-KR" sz="1600" dirty="0"/>
              <a:t>, </a:t>
            </a:r>
            <a:r>
              <a:rPr lang="ko-KR" altLang="en-US" sz="1600" dirty="0"/>
              <a:t>식도 등으로 베어서 치명상</a:t>
            </a:r>
            <a:r>
              <a:rPr lang="en-US" altLang="ko-KR" sz="1600" dirty="0"/>
              <a:t>, </a:t>
            </a:r>
            <a:r>
              <a:rPr lang="ko-KR" altLang="en-US" sz="1600" dirty="0"/>
              <a:t>다량의 출혈 등 </a:t>
            </a:r>
            <a:endParaRPr lang="en-US" altLang="ko-KR" sz="1600" dirty="0"/>
          </a:p>
          <a:p>
            <a:pPr marL="0" indent="0">
              <a:buNone/>
            </a:pPr>
            <a:r>
              <a:rPr lang="ko-KR" altLang="en-US" sz="1600" dirty="0"/>
              <a:t>  </a:t>
            </a:r>
            <a:r>
              <a:rPr lang="en-US" altLang="ko-KR" sz="1600" dirty="0"/>
              <a:t>- </a:t>
            </a:r>
            <a:r>
              <a:rPr lang="ko-KR" altLang="en-US" sz="1600" dirty="0"/>
              <a:t>타살</a:t>
            </a:r>
            <a:r>
              <a:rPr lang="en-US" altLang="ko-KR" sz="1600" dirty="0"/>
              <a:t>: </a:t>
            </a:r>
            <a:r>
              <a:rPr lang="ko-KR" altLang="en-US" sz="1600" dirty="0"/>
              <a:t>석괴</a:t>
            </a:r>
            <a:r>
              <a:rPr lang="en-US" altLang="ko-KR" sz="1600" dirty="0"/>
              <a:t>, </a:t>
            </a:r>
            <a:r>
              <a:rPr lang="ko-KR" altLang="en-US" sz="1600" dirty="0"/>
              <a:t>철봉 등 둔기이용</a:t>
            </a:r>
            <a:r>
              <a:rPr lang="en-US" altLang="ko-KR" sz="1600" dirty="0"/>
              <a:t>, </a:t>
            </a:r>
            <a:r>
              <a:rPr lang="ko-KR" altLang="en-US" sz="1600" dirty="0"/>
              <a:t>창상이 부정연하다</a:t>
            </a:r>
            <a:endParaRPr lang="en-US" altLang="ko-KR" sz="1600" dirty="0"/>
          </a:p>
          <a:p>
            <a:pPr marL="0" indent="0">
              <a:buNone/>
            </a:pPr>
            <a:r>
              <a:rPr lang="ko-KR" altLang="en-US" sz="1600" dirty="0"/>
              <a:t>  </a:t>
            </a:r>
            <a:r>
              <a:rPr lang="en-US" altLang="ko-KR" sz="1600" dirty="0"/>
              <a:t>- </a:t>
            </a:r>
            <a:r>
              <a:rPr lang="ko-KR" altLang="en-US" sz="1600" dirty="0"/>
              <a:t>독살</a:t>
            </a:r>
            <a:r>
              <a:rPr lang="en-US" altLang="ko-KR" sz="1600" dirty="0"/>
              <a:t>: </a:t>
            </a:r>
            <a:r>
              <a:rPr lang="ko-KR" altLang="en-US" sz="1600" dirty="0"/>
              <a:t>해부를 통하여 채취</a:t>
            </a:r>
            <a:r>
              <a:rPr lang="en-US" altLang="ko-KR" sz="1600" dirty="0"/>
              <a:t>, </a:t>
            </a:r>
            <a:r>
              <a:rPr lang="ko-KR" altLang="en-US" sz="1600" dirty="0"/>
              <a:t>검사</a:t>
            </a:r>
            <a:endParaRPr lang="en-US" altLang="ko-KR" sz="1600" dirty="0"/>
          </a:p>
          <a:p>
            <a:pPr marL="0" indent="0">
              <a:buNone/>
            </a:pPr>
            <a:r>
              <a:rPr lang="ko-KR" altLang="en-US" sz="1600" dirty="0"/>
              <a:t>  </a:t>
            </a:r>
            <a:r>
              <a:rPr lang="en-US" altLang="ko-KR" sz="1600" dirty="0"/>
              <a:t>- </a:t>
            </a:r>
            <a:r>
              <a:rPr lang="ko-KR" altLang="en-US" sz="1600" dirty="0"/>
              <a:t>기타</a:t>
            </a:r>
            <a:r>
              <a:rPr lang="en-US" altLang="ko-KR" sz="1600" dirty="0"/>
              <a:t>: </a:t>
            </a:r>
            <a:r>
              <a:rPr lang="ko-KR" altLang="en-US" sz="1600" dirty="0"/>
              <a:t>소극적 행위로 아사</a:t>
            </a:r>
            <a:r>
              <a:rPr lang="en-US" altLang="ko-KR" sz="1600" dirty="0"/>
              <a:t>, </a:t>
            </a:r>
            <a:r>
              <a:rPr lang="ko-KR" altLang="en-US" sz="1600" dirty="0" err="1"/>
              <a:t>실족사로</a:t>
            </a:r>
            <a:r>
              <a:rPr lang="ko-KR" altLang="en-US" sz="1600" dirty="0"/>
              <a:t> 가장 등</a:t>
            </a:r>
            <a:endParaRPr lang="en-US" altLang="ko-KR" sz="1600" dirty="0"/>
          </a:p>
          <a:p>
            <a:pPr>
              <a:buFont typeface="Wingdings" pitchFamily="2" charset="2"/>
              <a:buChar char="§"/>
            </a:pPr>
            <a:endParaRPr lang="ko-KR" altLang="en-US" sz="1600" dirty="0"/>
          </a:p>
        </p:txBody>
      </p:sp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634082"/>
          </a:xfr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rmAutofit fontScale="90000"/>
          </a:bodyPr>
          <a:lstStyle/>
          <a:p>
            <a:r>
              <a:rPr lang="ko-KR" altLang="en-US" sz="3600" dirty="0"/>
              <a:t>살인사건 수사사항</a:t>
            </a:r>
          </a:p>
        </p:txBody>
      </p:sp>
    </p:spTree>
    <p:extLst>
      <p:ext uri="{BB962C8B-B14F-4D97-AF65-F5344CB8AC3E}">
        <p14:creationId xmlns:p14="http://schemas.microsoft.com/office/powerpoint/2010/main" val="5877809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31540" y="1412776"/>
            <a:ext cx="8291264" cy="55446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600" dirty="0"/>
              <a:t>3. </a:t>
            </a:r>
            <a:r>
              <a:rPr lang="ko-KR" altLang="en-US" sz="1600" dirty="0"/>
              <a:t>부검을 통하여 알 수 있는 정보</a:t>
            </a:r>
            <a:endParaRPr lang="en-US" altLang="ko-KR" sz="1600" dirty="0"/>
          </a:p>
          <a:p>
            <a:pPr marL="0" indent="0">
              <a:buNone/>
            </a:pPr>
            <a:r>
              <a:rPr lang="ko-KR" altLang="en-US" sz="1600" dirty="0"/>
              <a:t>  </a:t>
            </a:r>
            <a:r>
              <a:rPr lang="en-US" altLang="ko-KR" sz="1600" dirty="0"/>
              <a:t>- </a:t>
            </a:r>
            <a:r>
              <a:rPr lang="ko-KR" altLang="en-US" sz="1600" dirty="0"/>
              <a:t>사망원인</a:t>
            </a:r>
            <a:r>
              <a:rPr lang="en-US" altLang="ko-KR" sz="1600" dirty="0"/>
              <a:t>, </a:t>
            </a:r>
            <a:r>
              <a:rPr lang="ko-KR" altLang="en-US" sz="1600" dirty="0"/>
              <a:t>상처가 사망의 치명상인지</a:t>
            </a:r>
            <a:endParaRPr lang="en-US" altLang="ko-KR" sz="1600" dirty="0"/>
          </a:p>
          <a:p>
            <a:pPr marL="0" indent="0">
              <a:buNone/>
            </a:pPr>
            <a:r>
              <a:rPr lang="ko-KR" altLang="en-US" sz="1600" dirty="0"/>
              <a:t>  </a:t>
            </a:r>
            <a:r>
              <a:rPr lang="en-US" altLang="ko-KR" sz="1600" dirty="0"/>
              <a:t>- </a:t>
            </a:r>
            <a:r>
              <a:rPr lang="ko-KR" altLang="en-US" sz="1600" dirty="0"/>
              <a:t>사용된 흉기</a:t>
            </a:r>
            <a:r>
              <a:rPr lang="en-US" altLang="ko-KR" sz="1600" dirty="0"/>
              <a:t>. </a:t>
            </a:r>
            <a:r>
              <a:rPr lang="ko-KR" altLang="en-US" sz="1600" dirty="0"/>
              <a:t>물건의 형태</a:t>
            </a:r>
            <a:endParaRPr lang="en-US" altLang="ko-KR" sz="1600" dirty="0"/>
          </a:p>
          <a:p>
            <a:pPr marL="0" indent="0">
              <a:buNone/>
            </a:pPr>
            <a:r>
              <a:rPr lang="ko-KR" altLang="en-US" sz="1600" dirty="0"/>
              <a:t>  </a:t>
            </a:r>
            <a:r>
              <a:rPr lang="en-US" altLang="ko-KR" sz="1600" dirty="0"/>
              <a:t>- </a:t>
            </a:r>
            <a:r>
              <a:rPr lang="ko-KR" altLang="en-US" sz="1600" dirty="0" err="1"/>
              <a:t>혈액속의</a:t>
            </a:r>
            <a:r>
              <a:rPr lang="ko-KR" altLang="en-US" sz="1600" dirty="0"/>
              <a:t> 알코올</a:t>
            </a:r>
            <a:r>
              <a:rPr lang="en-US" altLang="ko-KR" sz="1600" dirty="0"/>
              <a:t>. </a:t>
            </a:r>
            <a:r>
              <a:rPr lang="ko-KR" altLang="en-US" sz="1600" dirty="0"/>
              <a:t>마약 성분 여부</a:t>
            </a:r>
            <a:endParaRPr lang="en-US" altLang="ko-KR" sz="1600" dirty="0"/>
          </a:p>
          <a:p>
            <a:pPr marL="0" indent="0">
              <a:buNone/>
            </a:pPr>
            <a:r>
              <a:rPr lang="ko-KR" altLang="en-US" sz="1600" dirty="0"/>
              <a:t>  </a:t>
            </a:r>
            <a:r>
              <a:rPr lang="en-US" altLang="ko-KR" sz="1600" dirty="0"/>
              <a:t>- </a:t>
            </a:r>
            <a:r>
              <a:rPr lang="ko-KR" altLang="en-US" sz="1600" dirty="0"/>
              <a:t>사망방법에 관한 의견</a:t>
            </a:r>
            <a:endParaRPr lang="en-US" altLang="ko-KR" sz="1600" dirty="0"/>
          </a:p>
          <a:p>
            <a:pPr marL="0" indent="0">
              <a:buNone/>
            </a:pPr>
            <a:r>
              <a:rPr lang="ko-KR" altLang="en-US" sz="1600" dirty="0"/>
              <a:t>  </a:t>
            </a:r>
            <a:r>
              <a:rPr lang="en-US" altLang="ko-KR" sz="1600" dirty="0"/>
              <a:t>- </a:t>
            </a:r>
            <a:r>
              <a:rPr lang="ko-KR" altLang="en-US" sz="1600" dirty="0"/>
              <a:t>사망시간 추정</a:t>
            </a:r>
            <a:r>
              <a:rPr lang="en-US" altLang="ko-KR" sz="1600" dirty="0"/>
              <a:t>. </a:t>
            </a:r>
            <a:r>
              <a:rPr lang="ko-KR" altLang="en-US" sz="1600" dirty="0"/>
              <a:t>혈액형</a:t>
            </a:r>
            <a:endParaRPr lang="en-US" altLang="ko-KR" sz="1600" dirty="0"/>
          </a:p>
          <a:p>
            <a:pPr marL="0" indent="0">
              <a:buNone/>
            </a:pPr>
            <a:r>
              <a:rPr lang="ko-KR" altLang="en-US" sz="1600" dirty="0"/>
              <a:t>  </a:t>
            </a:r>
            <a:r>
              <a:rPr lang="en-US" altLang="ko-KR" sz="1600" dirty="0"/>
              <a:t>- </a:t>
            </a:r>
            <a:r>
              <a:rPr lang="ko-KR" altLang="en-US" sz="1600" dirty="0"/>
              <a:t>성폭행</a:t>
            </a:r>
            <a:r>
              <a:rPr lang="en-US" altLang="ko-KR" sz="1600" dirty="0"/>
              <a:t>, </a:t>
            </a:r>
            <a:r>
              <a:rPr lang="ko-KR" altLang="en-US" sz="1600" dirty="0"/>
              <a:t>임신 여부</a:t>
            </a:r>
            <a:r>
              <a:rPr lang="en-US" altLang="ko-KR" sz="1600" dirty="0"/>
              <a:t>, </a:t>
            </a:r>
            <a:r>
              <a:rPr lang="ko-KR" altLang="en-US" sz="1600" dirty="0"/>
              <a:t>성병의 증거 등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: DNA </a:t>
            </a:r>
            <a:r>
              <a:rPr lang="ko-KR" altLang="en-US" sz="1600" dirty="0"/>
              <a:t>지문은 부검과 관계가 없음</a:t>
            </a:r>
            <a:r>
              <a:rPr lang="en-US" altLang="ko-KR" sz="1600" dirty="0"/>
              <a:t> </a:t>
            </a:r>
          </a:p>
          <a:p>
            <a:pPr marL="0" indent="0">
              <a:buNone/>
            </a:pP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4. </a:t>
            </a:r>
            <a:r>
              <a:rPr lang="ko-KR" altLang="en-US" sz="1600" dirty="0"/>
              <a:t>사망의 일시 및 장소 확인</a:t>
            </a:r>
            <a:endParaRPr lang="en-US" altLang="ko-KR" sz="1600" dirty="0"/>
          </a:p>
          <a:p>
            <a:pPr marL="0" indent="0">
              <a:buNone/>
            </a:pPr>
            <a:r>
              <a:rPr lang="ko-KR" altLang="en-US" sz="1600" dirty="0"/>
              <a:t>  </a:t>
            </a:r>
            <a:r>
              <a:rPr lang="en-US" altLang="ko-KR" sz="1600" dirty="0"/>
              <a:t>- </a:t>
            </a:r>
            <a:r>
              <a:rPr lang="ko-KR" altLang="en-US" sz="1600" dirty="0"/>
              <a:t>일반적인 사망시간 확인요령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: </a:t>
            </a:r>
            <a:r>
              <a:rPr lang="ko-KR" altLang="en-US" sz="1600" dirty="0"/>
              <a:t>피해자의 습벽</a:t>
            </a:r>
            <a:r>
              <a:rPr lang="en-US" altLang="ko-KR" sz="1600" dirty="0"/>
              <a:t>, </a:t>
            </a:r>
            <a:r>
              <a:rPr lang="ko-KR" altLang="en-US" sz="1600" dirty="0"/>
              <a:t>기상</a:t>
            </a:r>
            <a:r>
              <a:rPr lang="en-US" altLang="ko-KR" sz="1600" dirty="0"/>
              <a:t>, </a:t>
            </a:r>
            <a:r>
              <a:rPr lang="ko-KR" altLang="en-US" sz="1600" dirty="0"/>
              <a:t>사체의 시계이용</a:t>
            </a:r>
            <a:r>
              <a:rPr lang="en-US" altLang="ko-KR" sz="1600" dirty="0"/>
              <a:t>, </a:t>
            </a:r>
            <a:r>
              <a:rPr lang="ko-KR" altLang="en-US" sz="1600" dirty="0"/>
              <a:t>전기기구 가동상태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: </a:t>
            </a:r>
            <a:r>
              <a:rPr lang="ko-KR" altLang="en-US" sz="1600" dirty="0"/>
              <a:t>현장을 통과한 자의 통과시각을 기초로 산정하는 방법 등</a:t>
            </a:r>
          </a:p>
        </p:txBody>
      </p:sp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634082"/>
          </a:xfr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rmAutofit fontScale="90000"/>
          </a:bodyPr>
          <a:lstStyle/>
          <a:p>
            <a:r>
              <a:rPr lang="ko-KR" altLang="en-US" sz="3600" dirty="0"/>
              <a:t>살인사건 수사사항</a:t>
            </a:r>
          </a:p>
        </p:txBody>
      </p:sp>
    </p:spTree>
    <p:extLst>
      <p:ext uri="{BB962C8B-B14F-4D97-AF65-F5344CB8AC3E}">
        <p14:creationId xmlns:p14="http://schemas.microsoft.com/office/powerpoint/2010/main" val="26522698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36" y="1340768"/>
            <a:ext cx="8291264" cy="52565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600" dirty="0"/>
              <a:t>5. </a:t>
            </a:r>
            <a:r>
              <a:rPr lang="ko-KR" altLang="en-US" sz="1600" dirty="0"/>
              <a:t>법의학적 사망시간 추정방법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체온냉각</a:t>
            </a:r>
            <a:r>
              <a:rPr lang="en-US" altLang="ko-KR" sz="1600" dirty="0"/>
              <a:t>, </a:t>
            </a:r>
            <a:r>
              <a:rPr lang="ko-KR" altLang="en-US" sz="1600" dirty="0"/>
              <a:t>각막혼탁</a:t>
            </a:r>
            <a:r>
              <a:rPr lang="en-US" altLang="ko-KR" sz="1600" dirty="0"/>
              <a:t>, </a:t>
            </a:r>
            <a:r>
              <a:rPr lang="ko-KR" altLang="en-US" sz="1600" dirty="0"/>
              <a:t>시체얼룩</a:t>
            </a:r>
            <a:r>
              <a:rPr lang="en-US" altLang="ko-KR" sz="1600" dirty="0"/>
              <a:t>, </a:t>
            </a:r>
            <a:r>
              <a:rPr lang="ko-KR" altLang="en-US" sz="1600" dirty="0" err="1"/>
              <a:t>시체굳음</a:t>
            </a:r>
            <a:r>
              <a:rPr lang="en-US" altLang="ko-KR" sz="1600" dirty="0"/>
              <a:t>, </a:t>
            </a:r>
            <a:r>
              <a:rPr lang="ko-KR" altLang="en-US" sz="1600" dirty="0"/>
              <a:t>부패현상 등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- </a:t>
            </a:r>
            <a:r>
              <a:rPr lang="ko-KR" altLang="en-US" sz="1600" dirty="0" err="1"/>
              <a:t>위내용물</a:t>
            </a:r>
            <a:r>
              <a:rPr lang="ko-KR" altLang="en-US" sz="1600" dirty="0"/>
              <a:t> 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. </a:t>
            </a:r>
            <a:r>
              <a:rPr lang="ko-KR" altLang="en-US" sz="1600" dirty="0"/>
              <a:t>위에 음식물이 그대로 있는 경우</a:t>
            </a:r>
            <a:r>
              <a:rPr lang="en-US" altLang="ko-KR" sz="1600" dirty="0"/>
              <a:t>: </a:t>
            </a:r>
            <a:r>
              <a:rPr lang="ko-KR" altLang="en-US" sz="1600" dirty="0"/>
              <a:t>식사직후 사망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. </a:t>
            </a:r>
            <a:r>
              <a:rPr lang="ko-KR" altLang="en-US" sz="1600" dirty="0"/>
              <a:t>어느 정도 소화</a:t>
            </a:r>
            <a:r>
              <a:rPr lang="en-US" altLang="ko-KR" sz="1600" dirty="0"/>
              <a:t>: </a:t>
            </a:r>
            <a:r>
              <a:rPr lang="ko-KR" altLang="en-US" sz="1600" dirty="0"/>
              <a:t>식후</a:t>
            </a:r>
            <a:r>
              <a:rPr lang="en-US" altLang="ko-KR" sz="1600" dirty="0"/>
              <a:t>2~3</a:t>
            </a:r>
            <a:r>
              <a:rPr lang="ko-KR" altLang="en-US" sz="1600" dirty="0"/>
              <a:t>시간 경과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. </a:t>
            </a:r>
            <a:r>
              <a:rPr lang="ko-KR" altLang="en-US" sz="1600" dirty="0"/>
              <a:t>위는 비어있고 십이지장에 </a:t>
            </a:r>
            <a:r>
              <a:rPr lang="ko-KR" altLang="en-US" sz="1600" dirty="0" err="1"/>
              <a:t>고형잔사물이</a:t>
            </a:r>
            <a:r>
              <a:rPr lang="ko-KR" altLang="en-US" sz="1600" dirty="0"/>
              <a:t> 있는 경우</a:t>
            </a:r>
            <a:r>
              <a:rPr lang="en-US" altLang="ko-KR" sz="1600" dirty="0"/>
              <a:t>: </a:t>
            </a:r>
            <a:r>
              <a:rPr lang="ko-KR" altLang="en-US" sz="1600" dirty="0"/>
              <a:t>식후 </a:t>
            </a:r>
            <a:r>
              <a:rPr lang="en-US" altLang="ko-KR" sz="1600" dirty="0"/>
              <a:t>4~5</a:t>
            </a:r>
            <a:r>
              <a:rPr lang="ko-KR" altLang="en-US" sz="1600" dirty="0"/>
              <a:t>시간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. </a:t>
            </a:r>
            <a:r>
              <a:rPr lang="ko-KR" altLang="en-US" sz="1600" dirty="0"/>
              <a:t>모두 비어있는 경우</a:t>
            </a:r>
            <a:r>
              <a:rPr lang="en-US" altLang="ko-KR" sz="1600" dirty="0"/>
              <a:t>: 6</a:t>
            </a:r>
            <a:r>
              <a:rPr lang="ko-KR" altLang="en-US" sz="1600" dirty="0"/>
              <a:t>시간 이후로 추정</a:t>
            </a:r>
            <a:endParaRPr lang="en-US" altLang="ko-KR" sz="1600" dirty="0"/>
          </a:p>
          <a:p>
            <a:pPr marL="0" indent="0">
              <a:buNone/>
            </a:pP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6. </a:t>
            </a:r>
            <a:r>
              <a:rPr lang="ko-KR" altLang="en-US" sz="1600" dirty="0"/>
              <a:t>사망 장소 확정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제 </a:t>
            </a:r>
            <a:r>
              <a:rPr lang="en-US" altLang="ko-KR" sz="1600" dirty="0"/>
              <a:t>1</a:t>
            </a:r>
            <a:r>
              <a:rPr lang="ko-KR" altLang="en-US" sz="1600" dirty="0"/>
              <a:t>현장</a:t>
            </a:r>
            <a:r>
              <a:rPr lang="en-US" altLang="ko-KR" sz="1600" dirty="0"/>
              <a:t>: </a:t>
            </a:r>
            <a:r>
              <a:rPr lang="ko-KR" altLang="en-US" sz="1600" dirty="0"/>
              <a:t>살인이 행하여 </a:t>
            </a:r>
            <a:r>
              <a:rPr lang="ko-KR" altLang="en-US" sz="1600" dirty="0" err="1"/>
              <a:t>진곳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제 </a:t>
            </a:r>
            <a:r>
              <a:rPr lang="en-US" altLang="ko-KR" sz="1600" dirty="0"/>
              <a:t>2</a:t>
            </a:r>
            <a:r>
              <a:rPr lang="ko-KR" altLang="en-US" sz="1600" dirty="0"/>
              <a:t>현장</a:t>
            </a:r>
            <a:r>
              <a:rPr lang="en-US" altLang="ko-KR" sz="1600" dirty="0"/>
              <a:t>: </a:t>
            </a:r>
            <a:r>
              <a:rPr lang="ko-KR" altLang="en-US" sz="1600" dirty="0"/>
              <a:t>살해현장에서 사체를 옮겨다 묻거나 유기한 경우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. </a:t>
            </a:r>
            <a:r>
              <a:rPr lang="ko-KR" altLang="en-US" sz="1600" dirty="0"/>
              <a:t>매몰</a:t>
            </a:r>
            <a:r>
              <a:rPr lang="en-US" altLang="ko-KR" sz="1600" dirty="0"/>
              <a:t>, </a:t>
            </a:r>
            <a:r>
              <a:rPr lang="ko-KR" altLang="en-US" sz="1600" dirty="0"/>
              <a:t>소각</a:t>
            </a:r>
            <a:r>
              <a:rPr lang="en-US" altLang="ko-KR" sz="1600" dirty="0"/>
              <a:t>, </a:t>
            </a:r>
            <a:r>
              <a:rPr lang="ko-KR" altLang="en-US" sz="1600" dirty="0"/>
              <a:t>화물로 위장하여 철도편</a:t>
            </a:r>
            <a:r>
              <a:rPr lang="en-US" altLang="ko-KR" sz="1600" dirty="0"/>
              <a:t>, </a:t>
            </a:r>
            <a:r>
              <a:rPr lang="ko-KR" altLang="en-US" sz="1600" dirty="0"/>
              <a:t>자동차 편으로 수송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. </a:t>
            </a:r>
            <a:r>
              <a:rPr lang="ko-KR" altLang="en-US" sz="1600" dirty="0"/>
              <a:t>피해자 자신이 </a:t>
            </a:r>
            <a:r>
              <a:rPr lang="ko-KR" altLang="en-US" sz="1600" dirty="0" err="1"/>
              <a:t>죽기전에</a:t>
            </a:r>
            <a:r>
              <a:rPr lang="ko-KR" altLang="en-US" sz="1600" dirty="0"/>
              <a:t> </a:t>
            </a:r>
            <a:r>
              <a:rPr lang="ko-KR" altLang="en-US" sz="1600" dirty="0" err="1"/>
              <a:t>살기위해</a:t>
            </a:r>
            <a:r>
              <a:rPr lang="ko-KR" altLang="en-US" sz="1600" dirty="0"/>
              <a:t> 다른 곳으로 피신한 경우 등</a:t>
            </a:r>
          </a:p>
        </p:txBody>
      </p:sp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634082"/>
          </a:xfr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rmAutofit fontScale="90000"/>
          </a:bodyPr>
          <a:lstStyle/>
          <a:p>
            <a:r>
              <a:rPr lang="ko-KR" altLang="en-US" sz="3600" dirty="0"/>
              <a:t>살인사건 수사사항</a:t>
            </a:r>
          </a:p>
        </p:txBody>
      </p:sp>
    </p:spTree>
    <p:extLst>
      <p:ext uri="{BB962C8B-B14F-4D97-AF65-F5344CB8AC3E}">
        <p14:creationId xmlns:p14="http://schemas.microsoft.com/office/powerpoint/2010/main" val="42630788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36" y="1340768"/>
            <a:ext cx="8291264" cy="53285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600" dirty="0"/>
              <a:t>7. </a:t>
            </a:r>
            <a:r>
              <a:rPr lang="ko-KR" altLang="en-US" sz="1600" dirty="0"/>
              <a:t>살인동기의 파악</a:t>
            </a:r>
            <a:endParaRPr lang="en-US" altLang="ko-KR" sz="1600" dirty="0"/>
          </a:p>
          <a:p>
            <a:pPr>
              <a:buFont typeface="Wingdings" pitchFamily="2" charset="2"/>
              <a:buChar char="§"/>
            </a:pPr>
            <a:r>
              <a:rPr lang="ko-KR" altLang="en-US" sz="1600" dirty="0"/>
              <a:t>이욕</a:t>
            </a:r>
            <a:endParaRPr lang="en-US" altLang="ko-KR" sz="1600" dirty="0"/>
          </a:p>
          <a:p>
            <a:pPr>
              <a:buFont typeface="Wingdings" pitchFamily="2" charset="2"/>
              <a:buChar char="§"/>
            </a:pPr>
            <a:r>
              <a:rPr lang="ko-KR" altLang="en-US" sz="1600" dirty="0"/>
              <a:t>원한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남녀관계</a:t>
            </a:r>
            <a:r>
              <a:rPr lang="en-US" altLang="ko-KR" sz="1600" dirty="0"/>
              <a:t>, </a:t>
            </a:r>
            <a:r>
              <a:rPr lang="ko-KR" altLang="en-US" sz="1600" dirty="0"/>
              <a:t>경제관계</a:t>
            </a:r>
            <a:r>
              <a:rPr lang="en-US" altLang="ko-KR" sz="1600" dirty="0"/>
              <a:t>, </a:t>
            </a:r>
            <a:r>
              <a:rPr lang="ko-KR" altLang="en-US" sz="1600" dirty="0"/>
              <a:t>고용관계</a:t>
            </a:r>
            <a:r>
              <a:rPr lang="en-US" altLang="ko-KR" sz="1600" dirty="0"/>
              <a:t>, </a:t>
            </a:r>
            <a:r>
              <a:rPr lang="ko-KR" altLang="en-US" sz="1600" dirty="0"/>
              <a:t>모욕</a:t>
            </a:r>
            <a:r>
              <a:rPr lang="en-US" altLang="ko-KR" sz="1600" dirty="0"/>
              <a:t>, </a:t>
            </a:r>
            <a:r>
              <a:rPr lang="ko-KR" altLang="en-US" sz="1600" dirty="0"/>
              <a:t>복수관계 등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원한이 범행동기인 경우 범행현장이 잔혹</a:t>
            </a:r>
            <a:endParaRPr lang="en-US" altLang="ko-KR" sz="1600" dirty="0"/>
          </a:p>
          <a:p>
            <a:pPr>
              <a:buFont typeface="Wingdings" pitchFamily="2" charset="2"/>
              <a:buChar char="§"/>
            </a:pPr>
            <a:r>
              <a:rPr lang="ko-KR" altLang="en-US" sz="1600" dirty="0"/>
              <a:t>치정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잔혹성이 있고 사체에 간음한 </a:t>
            </a:r>
            <a:r>
              <a:rPr lang="ko-KR" altLang="en-US" sz="1600" dirty="0" err="1"/>
              <a:t>흔적등</a:t>
            </a:r>
            <a:r>
              <a:rPr lang="ko-KR" altLang="en-US" sz="1600" dirty="0"/>
              <a:t> 성적 흔적이 남음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토막살해사건은 주로 치정이 동기</a:t>
            </a:r>
            <a:endParaRPr lang="en-US" altLang="ko-KR" sz="1600" dirty="0"/>
          </a:p>
          <a:p>
            <a:pPr>
              <a:buFont typeface="Wingdings" pitchFamily="2" charset="2"/>
              <a:buChar char="§"/>
            </a:pPr>
            <a:r>
              <a:rPr lang="ko-KR" altLang="en-US" sz="1600" dirty="0"/>
              <a:t>분노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일시적 충동으로 범행</a:t>
            </a:r>
            <a:r>
              <a:rPr lang="en-US" altLang="ko-KR" sz="1600" dirty="0"/>
              <a:t>, </a:t>
            </a:r>
            <a:r>
              <a:rPr lang="ko-KR" altLang="en-US" sz="1600" dirty="0"/>
              <a:t>곧 뉘우치고 자수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현장에서 도주하여 자살하는 경우</a:t>
            </a:r>
            <a:endParaRPr lang="en-US" altLang="ko-KR" sz="1600" dirty="0"/>
          </a:p>
          <a:p>
            <a:pPr>
              <a:buFont typeface="Wingdings" pitchFamily="2" charset="2"/>
              <a:buChar char="§"/>
            </a:pPr>
            <a:r>
              <a:rPr lang="ko-KR" altLang="en-US" sz="1600" dirty="0"/>
              <a:t>범죄은폐</a:t>
            </a:r>
            <a:r>
              <a:rPr lang="en-US" altLang="ko-KR" sz="1600" dirty="0"/>
              <a:t>: </a:t>
            </a:r>
            <a:r>
              <a:rPr lang="ko-KR" altLang="en-US" sz="1600" dirty="0"/>
              <a:t>다른 중대한 범죄를 은폐하기 위하여 실행</a:t>
            </a:r>
            <a:endParaRPr lang="en-US" altLang="ko-KR" sz="1600" dirty="0"/>
          </a:p>
          <a:p>
            <a:pPr>
              <a:buFont typeface="Wingdings" pitchFamily="2" charset="2"/>
              <a:buChar char="§"/>
            </a:pPr>
            <a:r>
              <a:rPr lang="ko-KR" altLang="en-US" sz="1600" dirty="0"/>
              <a:t>미신</a:t>
            </a:r>
            <a:r>
              <a:rPr lang="en-US" altLang="ko-KR" sz="1600" dirty="0"/>
              <a:t>: </a:t>
            </a:r>
            <a:r>
              <a:rPr lang="ko-KR" altLang="en-US" sz="1600" dirty="0"/>
              <a:t>불치병 치료</a:t>
            </a:r>
            <a:r>
              <a:rPr lang="en-US" altLang="ko-KR" sz="1600" dirty="0"/>
              <a:t>, </a:t>
            </a:r>
            <a:r>
              <a:rPr lang="ko-KR" altLang="en-US" sz="1600" dirty="0"/>
              <a:t>사이비종교의 맹신</a:t>
            </a:r>
            <a:endParaRPr lang="en-US" altLang="ko-KR" sz="1600" dirty="0"/>
          </a:p>
          <a:p>
            <a:pPr>
              <a:buFont typeface="Wingdings" pitchFamily="2" charset="2"/>
              <a:buChar char="§"/>
            </a:pPr>
            <a:r>
              <a:rPr lang="ko-KR" altLang="en-US" sz="1600" dirty="0"/>
              <a:t>정신이상</a:t>
            </a:r>
            <a:r>
              <a:rPr lang="en-US" altLang="ko-KR" sz="1600" dirty="0"/>
              <a:t>: </a:t>
            </a:r>
            <a:r>
              <a:rPr lang="ko-KR" altLang="en-US" sz="1600" dirty="0"/>
              <a:t>몽상적이고 망상적인 정신이상으로 살해</a:t>
            </a:r>
          </a:p>
        </p:txBody>
      </p:sp>
      <p:graphicFrame>
        <p:nvGraphicFramePr>
          <p:cNvPr id="5" name="다이어그램 4"/>
          <p:cNvGraphicFramePr/>
          <p:nvPr>
            <p:extLst>
              <p:ext uri="{D42A27DB-BD31-4B8C-83A1-F6EECF244321}">
                <p14:modId xmlns:p14="http://schemas.microsoft.com/office/powerpoint/2010/main" val="858369060"/>
              </p:ext>
            </p:extLst>
          </p:nvPr>
        </p:nvGraphicFramePr>
        <p:xfrm>
          <a:off x="467544" y="274638"/>
          <a:ext cx="8219256" cy="5620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634082"/>
          </a:xfr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rmAutofit fontScale="90000"/>
          </a:bodyPr>
          <a:lstStyle/>
          <a:p>
            <a:r>
              <a:rPr lang="ko-KR" altLang="en-US" sz="3600" dirty="0"/>
              <a:t>살인사건 수사사항</a:t>
            </a:r>
          </a:p>
        </p:txBody>
      </p:sp>
    </p:spTree>
    <p:extLst>
      <p:ext uri="{BB962C8B-B14F-4D97-AF65-F5344CB8AC3E}">
        <p14:creationId xmlns:p14="http://schemas.microsoft.com/office/powerpoint/2010/main" val="25925274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고구려 벽화">
  <a:themeElements>
    <a:clrScheme name="고구려 벽화">
      <a:dk1>
        <a:sysClr val="windowText" lastClr="000000"/>
      </a:dk1>
      <a:lt1>
        <a:sysClr val="window" lastClr="FFFFFF"/>
      </a:lt1>
      <a:dk2>
        <a:srgbClr val="433021"/>
      </a:dk2>
      <a:lt2>
        <a:srgbClr val="E8D8CA"/>
      </a:lt2>
      <a:accent1>
        <a:srgbClr val="E49458"/>
      </a:accent1>
      <a:accent2>
        <a:srgbClr val="74AD8D"/>
      </a:accent2>
      <a:accent3>
        <a:srgbClr val="D4AC30"/>
      </a:accent3>
      <a:accent4>
        <a:srgbClr val="7BA5BE"/>
      </a:accent4>
      <a:accent5>
        <a:srgbClr val="E4A098"/>
      </a:accent5>
      <a:accent6>
        <a:srgbClr val="70B4B7"/>
      </a:accent6>
      <a:hlink>
        <a:srgbClr val="008685"/>
      </a:hlink>
      <a:folHlink>
        <a:srgbClr val="EA5A23"/>
      </a:folHlink>
    </a:clrScheme>
    <a:fontScheme name="고구려 벽화">
      <a:maj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고구려 벽화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18000">
              <a:schemeClr val="phClr">
                <a:tint val="20000"/>
                <a:shade val="100000"/>
                <a:hueMod val="100000"/>
                <a:satMod val="100000"/>
              </a:schemeClr>
            </a:gs>
            <a:gs pos="87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95000"/>
                <a:hueMod val="100000"/>
                <a:satMod val="100000"/>
              </a:schemeClr>
            </a:gs>
          </a:gsLst>
          <a:lin ang="0" scaled="1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algn="tl">
              <a:srgbClr val="EBE9ED">
                <a:alpha val="0"/>
              </a:srgbClr>
            </a:outerShdw>
          </a:effectLst>
        </a:effectStyle>
        <a:effectStyle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101600" dist="76200" dir="2700000" algn="bl">
              <a:srgbClr val="000000">
                <a:alpha val="30588"/>
              </a:srgbClr>
            </a:outerShdw>
          </a:effectLst>
          <a:scene3d>
            <a:camera prst="orthographicFront" fov="0">
              <a:rot lat="0" lon="0" rev="0"/>
            </a:camera>
            <a:lightRig rig="chilly" dir="t">
              <a:rot lat="0" lon="0" rev="4200000"/>
            </a:lightRig>
          </a:scene3d>
          <a:sp3d contourW="25400" prstMaterial="matte">
            <a:bevelT h="88900"/>
            <a:contourClr>
              <a:srgbClr val="FFFFFF">
                <a:alpha val="0"/>
              </a:srgb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60000">
              <a:schemeClr val="phClr">
                <a:tint val="100000"/>
                <a:shade val="55000"/>
                <a:hueMod val="100000"/>
                <a:satMod val="100000"/>
              </a:schemeClr>
            </a:gs>
          </a:gsLst>
          <a:path path="circle">
            <a:fillToRect l="50000" t="90000" r="50000" b="10000"/>
          </a:path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3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Hunting</Template>
  <TotalTime>1780</TotalTime>
  <Words>1330</Words>
  <Application>Microsoft Office PowerPoint</Application>
  <PresentationFormat>화면 슬라이드 쇼(4:3)</PresentationFormat>
  <Paragraphs>187</Paragraphs>
  <Slides>13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18" baseType="lpstr">
      <vt:lpstr>맑은 고딕</vt:lpstr>
      <vt:lpstr>Arial</vt:lpstr>
      <vt:lpstr>Georgia</vt:lpstr>
      <vt:lpstr>Wingdings</vt:lpstr>
      <vt:lpstr>고구려 벽화</vt:lpstr>
      <vt:lpstr>과학수사론 제13-1주   - 살인사건의 수사</vt:lpstr>
      <vt:lpstr>살인죄</vt:lpstr>
      <vt:lpstr>살인죄</vt:lpstr>
      <vt:lpstr>살인죄</vt:lpstr>
      <vt:lpstr>위계, 위력에 의한 살인죄</vt:lpstr>
      <vt:lpstr> </vt:lpstr>
      <vt:lpstr>PowerPoint 프레젠테이션</vt:lpstr>
      <vt:lpstr>살인사건 수사요령</vt:lpstr>
      <vt:lpstr>살인사건 수사요령</vt:lpstr>
      <vt:lpstr>살인사건 수사사항</vt:lpstr>
      <vt:lpstr>살인사건 수사사항</vt:lpstr>
      <vt:lpstr>살인사건 수사사항</vt:lpstr>
      <vt:lpstr>살인사건 수사사항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범죄수사론 제2주  - 범죄수사의 개념과 원리</dc:title>
  <dc:creator>Owner</dc:creator>
  <cp:lastModifiedBy>남재성</cp:lastModifiedBy>
  <cp:revision>261</cp:revision>
  <dcterms:created xsi:type="dcterms:W3CDTF">2018-09-03T03:26:21Z</dcterms:created>
  <dcterms:modified xsi:type="dcterms:W3CDTF">2021-10-16T04:54:17Z</dcterms:modified>
</cp:coreProperties>
</file>