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B6881-EB34-4C92-B3F4-0C53F579A2BF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24744-1536-432D-9166-EAE3AB743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8E824A1-D4B1-4BFD-8F97-88E3CCDBFB04}" type="datetimeFigureOut">
              <a:rPr lang="ko-KR" altLang="en-US" smtClean="0"/>
              <a:t>2018-09-14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5C487F-8992-4532-99D1-B3012A5EFC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1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1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7543800" cy="784498"/>
          </a:xfrm>
        </p:spPr>
        <p:txBody>
          <a:bodyPr/>
          <a:lstStyle/>
          <a:p>
            <a:r>
              <a:rPr lang="ko-KR" altLang="en-US" sz="2400" dirty="0" smtClean="0"/>
              <a:t>범죄심리학 제</a:t>
            </a:r>
            <a:r>
              <a:rPr lang="en-US" altLang="ko-KR" sz="2400" dirty="0"/>
              <a:t>4</a:t>
            </a:r>
            <a:r>
              <a:rPr lang="ko-KR" altLang="en-US" sz="2400" dirty="0" smtClean="0"/>
              <a:t>주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172200" cy="685800"/>
          </a:xfrm>
        </p:spPr>
        <p:txBody>
          <a:bodyPr>
            <a:noAutofit/>
          </a:bodyPr>
          <a:lstStyle/>
          <a:p>
            <a:r>
              <a:rPr lang="ko-KR" altLang="en-US" sz="4000" dirty="0" smtClean="0"/>
              <a:t>범죄행동의</a:t>
            </a:r>
            <a:r>
              <a:rPr lang="en-US" altLang="ko-KR" sz="4000" dirty="0" smtClean="0"/>
              <a:t> </a:t>
            </a:r>
            <a:r>
              <a:rPr lang="ko-KR" altLang="en-US" sz="4000" dirty="0" smtClean="0"/>
              <a:t>생물학적 요인</a:t>
            </a:r>
            <a:endParaRPr lang="ko-KR" altLang="en-US" sz="40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27584" y="5661248"/>
            <a:ext cx="7543800" cy="144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o-KR" altLang="en-US" sz="2400" dirty="0" smtClean="0"/>
              <a:t>남재성 교수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35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5"/>
            <a:ext cx="7992888" cy="93610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altLang="ko-KR" sz="1600" dirty="0" smtClean="0"/>
              <a:t> </a:t>
            </a:r>
            <a:r>
              <a:rPr lang="ko-KR" altLang="en-US" sz="1600" b="1" dirty="0"/>
              <a:t>“</a:t>
            </a:r>
            <a:r>
              <a:rPr lang="ko-KR" altLang="en-US" sz="1600" dirty="0" smtClean="0"/>
              <a:t>유전은 범죄에 대해서</a:t>
            </a:r>
            <a:r>
              <a:rPr lang="en-US" altLang="ko-KR" sz="1600" b="1" dirty="0"/>
              <a:t>, </a:t>
            </a:r>
            <a:r>
              <a:rPr lang="ko-KR" altLang="en-US" sz="1600" dirty="0" smtClean="0"/>
              <a:t>어떤 역할을 담당하고  있을지는 몰라도 그것은 </a:t>
            </a:r>
            <a:r>
              <a:rPr lang="ko-KR" altLang="en-US" sz="1600" dirty="0" err="1" smtClean="0"/>
              <a:t>보잘</a:t>
            </a:r>
            <a:r>
              <a:rPr lang="ko-KR" altLang="en-US" sz="1600" dirty="0" smtClean="0"/>
              <a:t> 것 </a:t>
            </a:r>
            <a:r>
              <a:rPr lang="ko-KR" altLang="en-US" sz="1600" dirty="0" err="1" smtClean="0"/>
              <a:t>없는것</a:t>
            </a:r>
            <a:endParaRPr lang="en-US" altLang="ko-KR" sz="1600" dirty="0" smtClean="0"/>
          </a:p>
          <a:p>
            <a:pPr marL="18288" indent="0">
              <a:buNone/>
            </a:pPr>
            <a:r>
              <a:rPr lang="ko-KR" altLang="en-US" sz="1600" dirty="0" smtClean="0"/>
              <a:t>에 지나지  않는다</a:t>
            </a:r>
            <a:r>
              <a:rPr lang="en-US" altLang="ko-KR" sz="1600" b="1" dirty="0"/>
              <a:t>. </a:t>
            </a:r>
            <a:r>
              <a:rPr lang="ko-KR" altLang="en-US" sz="1600" dirty="0" smtClean="0"/>
              <a:t>환경이 범죄행동의 주된 결정요소 또는  원인인 것은 의심의 여지가 </a:t>
            </a:r>
            <a:endParaRPr lang="en-US" altLang="ko-KR" sz="1600" dirty="0" smtClean="0"/>
          </a:p>
          <a:p>
            <a:pPr marL="18288" indent="0">
              <a:buNone/>
            </a:pPr>
            <a:r>
              <a:rPr lang="ko-KR" altLang="en-US" sz="1600" dirty="0" smtClean="0"/>
              <a:t>없다</a:t>
            </a:r>
            <a:r>
              <a:rPr lang="ko-KR" altLang="en-US" sz="1600" b="1" dirty="0"/>
              <a:t>”</a:t>
            </a: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범죄행동과 생물학적 요인</a:t>
            </a:r>
            <a:endParaRPr lang="ko-KR" altLang="en-US" sz="2800" dirty="0"/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755576" y="2564905"/>
            <a:ext cx="7992888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1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1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>
                <a:solidFill>
                  <a:srgbClr val="FFFF00"/>
                </a:solidFill>
              </a:rPr>
              <a:t>범죄행동이 유전과 신경생리학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그리고 환경 사이의 상호작용에  의해 </a:t>
            </a:r>
            <a:r>
              <a:rPr lang="ko-KR" altLang="en-US" sz="1400" dirty="0" smtClean="0">
                <a:solidFill>
                  <a:srgbClr val="FFFF00"/>
                </a:solidFill>
              </a:rPr>
              <a:t>발생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범죄자의 유전과 생물학적 구조에 관한 연구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err="1" smtClean="0"/>
              <a:t>롬브로조</a:t>
            </a:r>
            <a:r>
              <a:rPr lang="en-US" altLang="ko-KR" sz="1400" b="1" dirty="0"/>
              <a:t>(C. </a:t>
            </a:r>
            <a:r>
              <a:rPr lang="en-US" altLang="ko-KR" sz="1400" b="1" dirty="0" err="1"/>
              <a:t>Rombroso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의 생래적 범죄자</a:t>
            </a:r>
            <a:r>
              <a:rPr lang="en-US" altLang="ko-KR" sz="1400" b="1" dirty="0"/>
              <a:t>(born criminal)</a:t>
            </a:r>
            <a:r>
              <a:rPr lang="ko-KR" altLang="en-US" sz="1400" dirty="0" smtClean="0"/>
              <a:t>는  일반인과 신체적으로 다르고 반사회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적인 행위를 하는 타고난  소질을 가짐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err="1" smtClean="0"/>
              <a:t>롬브로조의</a:t>
            </a:r>
            <a:r>
              <a:rPr lang="ko-KR" altLang="en-US" sz="1400" dirty="0" smtClean="0"/>
              <a:t> 이론이 수정되었지만 적어도 일부의 범죄자에게는  생래적 범죄 경향이 존재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157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3657599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smtClean="0"/>
              <a:t>범죄와 유전 및 </a:t>
            </a:r>
            <a:r>
              <a:rPr lang="ko-KR" altLang="en-US" sz="1400" dirty="0" err="1" smtClean="0"/>
              <a:t>퍼스널리티의</a:t>
            </a:r>
            <a:r>
              <a:rPr lang="ko-KR" altLang="en-US" sz="1400" dirty="0" smtClean="0"/>
              <a:t> 관계를 연구한 선구자는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롬브로조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(</a:t>
            </a:r>
            <a:r>
              <a:rPr lang="en-US" altLang="ko-KR" sz="1400" b="1" dirty="0">
                <a:solidFill>
                  <a:srgbClr val="FFFF00"/>
                </a:solidFill>
              </a:rPr>
              <a:t>Cesare Lombroso, 1836~1909</a:t>
            </a:r>
            <a:r>
              <a:rPr lang="ko-KR" altLang="en-US" sz="1400" dirty="0">
                <a:solidFill>
                  <a:srgbClr val="FFFF00"/>
                </a:solidFill>
              </a:rPr>
              <a:t>년</a:t>
            </a:r>
            <a:r>
              <a:rPr lang="en-US" altLang="ko-KR" sz="1400" b="1" dirty="0">
                <a:solidFill>
                  <a:srgbClr val="FFFF00"/>
                </a:solidFill>
              </a:rPr>
              <a:t>)</a:t>
            </a:r>
            <a:endParaRPr lang="ko-KR" altLang="en-US" sz="1400" dirty="0">
              <a:solidFill>
                <a:srgbClr val="FFFF00"/>
              </a:solidFill>
            </a:endParaRPr>
          </a:p>
          <a:p>
            <a:endParaRPr lang="en-US" altLang="ko-KR" sz="1400" b="1" dirty="0" smtClean="0"/>
          </a:p>
          <a:p>
            <a:r>
              <a:rPr lang="en-US" altLang="ko-KR" sz="1400" b="1" dirty="0" smtClean="0"/>
              <a:t>1876</a:t>
            </a:r>
            <a:r>
              <a:rPr lang="ko-KR" altLang="en-US" sz="1400" dirty="0" smtClean="0"/>
              <a:t>년에 </a:t>
            </a:r>
            <a:r>
              <a:rPr lang="en-US" altLang="ko-KR" sz="1400" dirty="0" smtClean="0"/>
              <a:t>『</a:t>
            </a:r>
            <a:r>
              <a:rPr lang="ko-KR" altLang="en-US" sz="1400" dirty="0"/>
              <a:t>범죄인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L'Uomo</a:t>
            </a:r>
            <a:r>
              <a:rPr lang="en-US" altLang="ko-KR" sz="1400" b="1" dirty="0"/>
              <a:t> </a:t>
            </a:r>
            <a:r>
              <a:rPr lang="en-US" altLang="ko-KR" sz="1400" b="1" dirty="0" err="1"/>
              <a:t>Delinquente</a:t>
            </a:r>
            <a:r>
              <a:rPr lang="en-US" altLang="ko-KR" sz="1400" b="1" dirty="0"/>
              <a:t>)</a:t>
            </a:r>
            <a:r>
              <a:rPr lang="en-US" altLang="ko-KR" sz="1400" dirty="0"/>
              <a:t>』</a:t>
            </a:r>
            <a:r>
              <a:rPr lang="ko-KR" altLang="en-US" sz="1400" dirty="0" smtClean="0"/>
              <a:t>에서 어떤 사람들은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태어나면서 부터 반사회적인 행동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     </a:t>
            </a:r>
            <a:r>
              <a:rPr lang="ko-KR" altLang="en-US" sz="1400" dirty="0" smtClean="0"/>
              <a:t>특징을 강하게 가지고 있는 것을 주장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다윈</a:t>
            </a:r>
            <a:r>
              <a:rPr lang="en-US" altLang="ko-KR" sz="1400" b="1" dirty="0"/>
              <a:t>(Charles Darwin)</a:t>
            </a:r>
            <a:r>
              <a:rPr lang="ko-KR" altLang="en-US" sz="1400" dirty="0" smtClean="0"/>
              <a:t>의 </a:t>
            </a:r>
            <a:r>
              <a:rPr lang="en-US" altLang="ko-KR" sz="1400" dirty="0" smtClean="0"/>
              <a:t>『</a:t>
            </a:r>
            <a:r>
              <a:rPr lang="ko-KR" altLang="en-US" sz="1400" dirty="0" err="1"/>
              <a:t>인류의기원</a:t>
            </a:r>
            <a:r>
              <a:rPr lang="en-US" altLang="ko-KR" sz="1400" b="1" dirty="0"/>
              <a:t>(The Descent of Man</a:t>
            </a:r>
            <a:r>
              <a:rPr lang="en-US" altLang="ko-KR" sz="1400" b="1" dirty="0" smtClean="0"/>
              <a:t>)</a:t>
            </a:r>
            <a:r>
              <a:rPr lang="en-US" altLang="ko-KR" sz="1400" dirty="0" smtClean="0"/>
              <a:t>』</a:t>
            </a:r>
            <a:r>
              <a:rPr lang="ko-KR" altLang="en-US" sz="1400" dirty="0" smtClean="0"/>
              <a:t>의 영향 받음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- </a:t>
            </a:r>
            <a:r>
              <a:rPr lang="ko-KR" altLang="en-US" sz="1400" dirty="0" smtClean="0"/>
              <a:t>유전적으로 원시인에게 가까운 사람들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>
                <a:solidFill>
                  <a:srgbClr val="FFFF00"/>
                </a:solidFill>
              </a:rPr>
              <a:t>신체적 이상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좌우 비대칭의 머리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평평한 코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큰 귀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두꺼운 입술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거대한 턱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솟아오른 광대뼈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그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리고 몽골인과 같은 눈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>
                <a:solidFill>
                  <a:srgbClr val="FFFF00"/>
                </a:solidFill>
              </a:rPr>
              <a:t>초기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롬브로조</a:t>
            </a:r>
            <a:r>
              <a:rPr lang="ko-KR" altLang="en-US" sz="1400" dirty="0" smtClean="0">
                <a:solidFill>
                  <a:srgbClr val="FFFF00"/>
                </a:solidFill>
              </a:rPr>
              <a:t> 이론에서는 범죄자 모두 신체적 양상과 심리학적 특징이 존재한다고 주장함</a:t>
            </a:r>
          </a:p>
          <a:p>
            <a:pPr marL="18288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그 후 </a:t>
            </a:r>
            <a:r>
              <a:rPr lang="ko-KR" altLang="en-US" sz="1400" dirty="0" err="1" smtClean="0"/>
              <a:t>롬브로조는</a:t>
            </a:r>
            <a:r>
              <a:rPr lang="ko-KR" altLang="en-US" sz="1400" dirty="0" smtClean="0"/>
              <a:t>  </a:t>
            </a:r>
            <a:r>
              <a:rPr lang="ko-KR" altLang="en-US" sz="1400" dirty="0" err="1" smtClean="0"/>
              <a:t>생래적범죄자가</a:t>
            </a:r>
            <a:r>
              <a:rPr lang="ko-KR" altLang="en-US" sz="1400" dirty="0" smtClean="0"/>
              <a:t>  범죄자  모집단의 약  </a:t>
            </a:r>
            <a:r>
              <a:rPr lang="en-US" altLang="ko-KR" sz="1400" b="1" dirty="0" smtClean="0"/>
              <a:t>3</a:t>
            </a:r>
            <a:r>
              <a:rPr lang="ko-KR" altLang="en-US" sz="1400" dirty="0" smtClean="0"/>
              <a:t>분의</a:t>
            </a:r>
            <a:r>
              <a:rPr lang="en-US" altLang="ko-KR" sz="1400" b="1" dirty="0" smtClean="0"/>
              <a:t>1</a:t>
            </a:r>
            <a:r>
              <a:rPr lang="ko-KR" altLang="en-US" sz="1400" dirty="0" smtClean="0"/>
              <a:t>만을  차지하고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나머지</a:t>
            </a:r>
            <a:r>
              <a:rPr lang="en-US" altLang="ko-KR" sz="1400" b="1" dirty="0"/>
              <a:t>3</a:t>
            </a:r>
            <a:r>
              <a:rPr lang="ko-KR" altLang="en-US" sz="1400" dirty="0"/>
              <a:t>분의</a:t>
            </a:r>
            <a:r>
              <a:rPr lang="en-US" altLang="ko-KR" sz="1400" b="1" dirty="0"/>
              <a:t>2</a:t>
            </a:r>
            <a:r>
              <a:rPr lang="ko-KR" altLang="en-US" sz="1400" dirty="0" smtClean="0"/>
              <a:t>는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여러 가지 다양한 범죄자의 유형을 포함한다고 주장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2-1. </a:t>
            </a:r>
            <a:r>
              <a:rPr lang="ko-KR" altLang="en-US" sz="2800" dirty="0" smtClean="0"/>
              <a:t>생래적 범죄자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8609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3657599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r>
              <a:rPr lang="ko-KR" altLang="en-US" sz="1400" b="1" dirty="0" smtClean="0">
                <a:solidFill>
                  <a:srgbClr val="FFFF00"/>
                </a:solidFill>
              </a:rPr>
              <a:t>생래적 범죄자가 아닌 범죄자의 종류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smtClean="0"/>
              <a:t>상습적 범죄자 또는 직업적 범죄자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- </a:t>
            </a:r>
            <a:r>
              <a:rPr lang="ko-KR" altLang="en-US" sz="1400" dirty="0"/>
              <a:t>사고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주의 혹은 사전의 고려가 부족했던 일시적 범죄자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/>
              <a:t>격정범죄자</a:t>
            </a:r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smtClean="0"/>
              <a:t>우발적 범죄자</a:t>
            </a:r>
            <a:endParaRPr lang="en-US" altLang="ko-KR" sz="1400" dirty="0"/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- </a:t>
            </a:r>
            <a:r>
              <a:rPr lang="ko-KR" altLang="en-US" sz="1400" dirty="0" err="1" smtClean="0"/>
              <a:t>사이코패스에</a:t>
            </a:r>
            <a:r>
              <a:rPr lang="ko-KR" altLang="en-US" sz="1400" dirty="0" smtClean="0"/>
              <a:t> 유사한 정신장해자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smtClean="0"/>
              <a:t>불안을 가진 신경질적인 히스테리성의 범죄자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>
              <a:solidFill>
                <a:srgbClr val="FFFF00"/>
              </a:solidFill>
            </a:endParaRPr>
          </a:p>
          <a:p>
            <a:r>
              <a:rPr lang="ko-KR" altLang="en-US" sz="1400" dirty="0" err="1">
                <a:solidFill>
                  <a:srgbClr val="FFFF00"/>
                </a:solidFill>
              </a:rPr>
              <a:t>고링</a:t>
            </a:r>
            <a:r>
              <a:rPr lang="en-US" altLang="ko-KR" sz="1400" b="1" dirty="0">
                <a:solidFill>
                  <a:srgbClr val="FFFF00"/>
                </a:solidFill>
              </a:rPr>
              <a:t>(Goring, 1913/1972)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err="1" smtClean="0"/>
              <a:t>롬브로조의</a:t>
            </a:r>
            <a:r>
              <a:rPr lang="ko-KR" altLang="en-US" sz="1400" dirty="0" smtClean="0"/>
              <a:t> 이론에 반기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en-US" altLang="ko-KR" sz="1400" b="1" dirty="0"/>
              <a:t>1913</a:t>
            </a:r>
            <a:r>
              <a:rPr lang="ko-KR" altLang="en-US" sz="1400" dirty="0" smtClean="0"/>
              <a:t>년 영국에서 </a:t>
            </a:r>
            <a:r>
              <a:rPr lang="en-US" altLang="ko-KR" sz="1400" b="1" dirty="0" smtClean="0"/>
              <a:t>3,000</a:t>
            </a:r>
            <a:r>
              <a:rPr lang="ko-KR" altLang="en-US" sz="1400" dirty="0" smtClean="0"/>
              <a:t>명의 범죄자와 동수의 </a:t>
            </a:r>
            <a:r>
              <a:rPr lang="ko-KR" altLang="en-US" sz="1400" dirty="0" err="1" smtClean="0"/>
              <a:t>비범죄자의</a:t>
            </a:r>
            <a:r>
              <a:rPr lang="ko-KR" altLang="en-US" sz="1400" dirty="0" smtClean="0"/>
              <a:t> 신체 측정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롬브로조에</a:t>
            </a:r>
            <a:r>
              <a:rPr lang="ko-KR" altLang="en-US" sz="1400" dirty="0" smtClean="0">
                <a:solidFill>
                  <a:srgbClr val="FFFF00"/>
                </a:solidFill>
              </a:rPr>
              <a:t> 의해 보고되었던 두드러진 신체적 특징은 존재하지 않았음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smtClean="0"/>
              <a:t>그러나 </a:t>
            </a:r>
            <a:r>
              <a:rPr lang="ko-KR" altLang="en-US" sz="1400" dirty="0" err="1" smtClean="0"/>
              <a:t>롬브로조</a:t>
            </a:r>
            <a:r>
              <a:rPr lang="ko-KR" altLang="en-US" sz="1400" dirty="0" smtClean="0"/>
              <a:t> 이론은 유전과 범죄자 인성의 관계에 대한 연구에 많은 영향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2-2. </a:t>
            </a:r>
            <a:r>
              <a:rPr lang="ko-KR" altLang="en-US" sz="2800" dirty="0" smtClean="0"/>
              <a:t>생래적 범죄자가 아닌 범죄자의 종류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7718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3657599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r>
              <a:rPr lang="ko-KR" altLang="en-US" sz="1400" b="1" dirty="0" err="1" smtClean="0">
                <a:solidFill>
                  <a:srgbClr val="FFFF00"/>
                </a:solidFill>
              </a:rPr>
              <a:t>크레츠머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(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Kretsckmer</a:t>
            </a:r>
            <a:r>
              <a:rPr lang="en-US" altLang="ko-KR" sz="1400" b="1" dirty="0">
                <a:solidFill>
                  <a:srgbClr val="FFFF00"/>
                </a:solidFill>
              </a:rPr>
              <a:t>, 1925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- </a:t>
            </a:r>
            <a:r>
              <a:rPr lang="ko-KR" altLang="en-US" sz="1400" dirty="0" smtClean="0"/>
              <a:t>관상학 혹은 체형 심리학의 현대적 의미를 제시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-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4</a:t>
            </a:r>
            <a:r>
              <a:rPr lang="ko-KR" altLang="en-US" sz="1400" dirty="0" smtClean="0">
                <a:solidFill>
                  <a:srgbClr val="FFFF00"/>
                </a:solidFill>
              </a:rPr>
              <a:t>개 유형의 신체구조로 구분하여 특정 정신장해와 연결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endParaRPr lang="en-US" altLang="ko-KR" sz="1400" b="1" dirty="0" smtClean="0"/>
          </a:p>
          <a:p>
            <a:r>
              <a:rPr lang="ko-KR" altLang="en-US" sz="1400" dirty="0" smtClean="0"/>
              <a:t>첫째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비만형</a:t>
            </a:r>
            <a:r>
              <a:rPr lang="en-US" altLang="ko-KR" sz="1400" b="1" dirty="0"/>
              <a:t>(pyknic) : </a:t>
            </a:r>
            <a:r>
              <a:rPr lang="ko-KR" altLang="en-US" sz="1400" dirty="0" smtClean="0"/>
              <a:t>키가 작고 </a:t>
            </a:r>
            <a:r>
              <a:rPr lang="ko-KR" altLang="en-US" sz="1400" dirty="0" err="1" smtClean="0"/>
              <a:t>살이찐</a:t>
            </a:r>
            <a:r>
              <a:rPr lang="ko-KR" altLang="en-US" sz="1400" dirty="0" smtClean="0"/>
              <a:t> 체형</a:t>
            </a:r>
            <a:endParaRPr lang="ko-KR" altLang="en-US" sz="1400" dirty="0"/>
          </a:p>
          <a:p>
            <a:r>
              <a:rPr lang="ko-KR" altLang="en-US" sz="1400" dirty="0" smtClean="0"/>
              <a:t>둘째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세장형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leptomatic</a:t>
            </a:r>
            <a:r>
              <a:rPr lang="en-US" altLang="ko-KR" sz="1400" b="1" dirty="0"/>
              <a:t>) : 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키가 크고 매우 마른 특징</a:t>
            </a:r>
            <a:endParaRPr lang="ko-KR" altLang="en-US" sz="1400" dirty="0"/>
          </a:p>
          <a:p>
            <a:r>
              <a:rPr lang="ko-KR" altLang="en-US" sz="1400" dirty="0" smtClean="0"/>
              <a:t>셋째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투사형</a:t>
            </a:r>
            <a:r>
              <a:rPr lang="en-US" altLang="ko-KR" sz="1400" b="1" dirty="0"/>
              <a:t>(athletic) : </a:t>
            </a:r>
            <a:r>
              <a:rPr lang="ko-KR" altLang="en-US" sz="1400" dirty="0" smtClean="0"/>
              <a:t>근육질에 완강한 체격</a:t>
            </a:r>
            <a:endParaRPr lang="ko-KR" altLang="en-US" sz="1400" dirty="0"/>
          </a:p>
          <a:p>
            <a:r>
              <a:rPr lang="ko-KR" altLang="en-US" sz="1400" dirty="0" smtClean="0"/>
              <a:t>넷째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형성부전형</a:t>
            </a:r>
            <a:r>
              <a:rPr lang="en-US" altLang="ko-KR" sz="1400" b="1" dirty="0"/>
              <a:t>(dysplastic) : </a:t>
            </a:r>
            <a:r>
              <a:rPr lang="ko-KR" altLang="en-US" sz="1400" dirty="0" smtClean="0"/>
              <a:t>몸의 여러 부분이 언밸런스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체형과 범죄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9570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4464496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귤릭</a:t>
            </a:r>
            <a:r>
              <a:rPr lang="ko-KR" altLang="en-US" sz="1400" dirty="0" smtClean="0">
                <a:solidFill>
                  <a:srgbClr val="FFFF00"/>
                </a:solidFill>
              </a:rPr>
              <a:t> 부처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Glueck</a:t>
            </a:r>
            <a:r>
              <a:rPr lang="en-US" altLang="ko-KR" sz="1400" b="1" dirty="0">
                <a:solidFill>
                  <a:srgbClr val="FFFF00"/>
                </a:solidFill>
              </a:rPr>
              <a:t>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Glueck</a:t>
            </a:r>
            <a:r>
              <a:rPr lang="en-US" altLang="ko-KR" sz="1400" b="1" dirty="0">
                <a:solidFill>
                  <a:srgbClr val="FFFF00"/>
                </a:solidFill>
              </a:rPr>
              <a:t>, 1950, 1956)</a:t>
            </a:r>
            <a:r>
              <a:rPr lang="ko-KR" altLang="en-US" sz="1400" dirty="0" smtClean="0">
                <a:solidFill>
                  <a:srgbClr val="FFFF00"/>
                </a:solidFill>
              </a:rPr>
              <a:t>의 비행소년 조사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비행소년은 정상소년에 비해 대체로 몸집이 크고 강함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콜테즈와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가티</a:t>
            </a:r>
            <a:r>
              <a:rPr lang="en-US" altLang="ko-KR" sz="1400" b="1" dirty="0">
                <a:solidFill>
                  <a:srgbClr val="FFFF00"/>
                </a:solidFill>
              </a:rPr>
              <a:t>(Cortes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Gatti</a:t>
            </a:r>
            <a:r>
              <a:rPr lang="en-US" altLang="ko-KR" sz="1400" b="1" dirty="0">
                <a:solidFill>
                  <a:srgbClr val="FFFF00"/>
                </a:solidFill>
              </a:rPr>
              <a:t>, 1972)</a:t>
            </a:r>
            <a:r>
              <a:rPr lang="ko-KR" altLang="en-US" sz="1400" dirty="0" smtClean="0">
                <a:solidFill>
                  <a:srgbClr val="FFFF00"/>
                </a:solidFill>
              </a:rPr>
              <a:t>의 비행소년 조사 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중배엽형이 다수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하틀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Hartl</a:t>
            </a:r>
            <a:r>
              <a:rPr lang="en-US" altLang="ko-KR" sz="1400" b="1" dirty="0">
                <a:solidFill>
                  <a:srgbClr val="FFFF00"/>
                </a:solidFill>
              </a:rPr>
              <a:t> et al., 1982)</a:t>
            </a:r>
            <a:r>
              <a:rPr lang="ko-KR" altLang="en-US" sz="1400" dirty="0" smtClean="0">
                <a:solidFill>
                  <a:srgbClr val="FFFF00"/>
                </a:solidFill>
              </a:rPr>
              <a:t>의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셀던</a:t>
            </a:r>
            <a:r>
              <a:rPr lang="ko-KR" altLang="en-US" sz="1400" dirty="0" smtClean="0">
                <a:solidFill>
                  <a:srgbClr val="FFFF00"/>
                </a:solidFill>
              </a:rPr>
              <a:t> 조사집단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30</a:t>
            </a:r>
            <a:r>
              <a:rPr lang="ko-KR" altLang="en-US" sz="1400" dirty="0" smtClean="0">
                <a:solidFill>
                  <a:srgbClr val="FFFF00"/>
                </a:solidFill>
              </a:rPr>
              <a:t>년 추적조사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중배엽형과 반사회적인 행동의 관계성 확인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워즈워스</a:t>
            </a:r>
            <a:r>
              <a:rPr lang="en-US" altLang="ko-KR" sz="1400" b="1" dirty="0">
                <a:solidFill>
                  <a:srgbClr val="FFFF00"/>
                </a:solidFill>
              </a:rPr>
              <a:t>(Wadsworth, 1979)</a:t>
            </a:r>
            <a:r>
              <a:rPr lang="ko-KR" altLang="en-US" sz="1400" dirty="0" smtClean="0">
                <a:solidFill>
                  <a:srgbClr val="FFFF00"/>
                </a:solidFill>
              </a:rPr>
              <a:t>의 영국 전국조사</a:t>
            </a:r>
            <a:endParaRPr lang="en-US" altLang="ko-KR" sz="1400" b="1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비행소년</a:t>
            </a:r>
            <a:r>
              <a:rPr lang="en-US" altLang="ko-KR" sz="1400" b="1" dirty="0"/>
              <a:t>(</a:t>
            </a:r>
            <a:r>
              <a:rPr lang="ko-KR" altLang="en-US" sz="1400" dirty="0" smtClean="0"/>
              <a:t>특히 중죄를 범한 자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은 </a:t>
            </a:r>
            <a:r>
              <a:rPr lang="ko-KR" altLang="en-US" sz="1400" dirty="0" err="1" smtClean="0"/>
              <a:t>중배협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샘슨과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라웁</a:t>
            </a:r>
            <a:r>
              <a:rPr lang="en-US" altLang="ko-KR" sz="1400" b="1" dirty="0">
                <a:solidFill>
                  <a:srgbClr val="FFFF00"/>
                </a:solidFill>
              </a:rPr>
              <a:t>(Sampson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Loub</a:t>
            </a:r>
            <a:r>
              <a:rPr lang="en-US" altLang="ko-KR" sz="1400" b="1" dirty="0">
                <a:solidFill>
                  <a:srgbClr val="FFFF00"/>
                </a:solidFill>
              </a:rPr>
              <a:t>, 1997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 - </a:t>
            </a:r>
            <a:r>
              <a:rPr lang="ko-KR" altLang="en-US" sz="1400" dirty="0" smtClean="0"/>
              <a:t>비행소년의 중배엽형은 비행에 관련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성인범과는 무관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체형과 범죄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2208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3657599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r>
              <a:rPr lang="ko-KR" altLang="en-US" sz="1400" dirty="0" err="1">
                <a:solidFill>
                  <a:srgbClr val="FFFF00"/>
                </a:solidFill>
              </a:rPr>
              <a:t>셀던</a:t>
            </a:r>
            <a:r>
              <a:rPr lang="en-US" altLang="ko-KR" sz="1400" b="1" dirty="0">
                <a:solidFill>
                  <a:srgbClr val="FFFF00"/>
                </a:solidFill>
              </a:rPr>
              <a:t>(Sheldon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endParaRPr lang="en-US" altLang="ko-KR" sz="1400" b="1" dirty="0"/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- </a:t>
            </a:r>
            <a:r>
              <a:rPr lang="ko-KR" altLang="en-US" sz="1400" dirty="0" smtClean="0"/>
              <a:t>범죄와 체형의 관련성에 관심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방법은 </a:t>
            </a:r>
            <a:r>
              <a:rPr lang="ko-KR" altLang="en-US" sz="1400" dirty="0" err="1" smtClean="0"/>
              <a:t>소마토</a:t>
            </a:r>
            <a:r>
              <a:rPr lang="ko-KR" altLang="en-US" sz="1400" dirty="0" smtClean="0"/>
              <a:t> 타이핑</a:t>
            </a:r>
            <a:r>
              <a:rPr lang="en-US" altLang="ko-KR" sz="1400" b="1" dirty="0"/>
              <a:t>(</a:t>
            </a:r>
            <a:r>
              <a:rPr lang="ko-KR" altLang="en-US" sz="1400" dirty="0"/>
              <a:t>체형분류법</a:t>
            </a:r>
            <a:r>
              <a:rPr lang="en-US" altLang="ko-KR" sz="1400" b="1" dirty="0"/>
              <a:t>)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>
                <a:solidFill>
                  <a:srgbClr val="FFFF00"/>
                </a:solidFill>
              </a:rPr>
              <a:t>첫째</a:t>
            </a:r>
            <a:r>
              <a:rPr lang="en-US" altLang="ko-KR" sz="1400" dirty="0" smtClean="0">
                <a:solidFill>
                  <a:srgbClr val="FFFF00"/>
                </a:solidFill>
              </a:rPr>
              <a:t>,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내배엽형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포동포동해서 살찜</a:t>
            </a:r>
            <a:r>
              <a:rPr lang="en-US" altLang="ko-KR" sz="1400" b="1" dirty="0"/>
              <a:t>, </a:t>
            </a:r>
            <a:r>
              <a:rPr lang="ko-KR" altLang="en-US" sz="1400" dirty="0"/>
              <a:t>소화기계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마음 편함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먹을것에</a:t>
            </a:r>
            <a:r>
              <a:rPr lang="ko-KR" altLang="en-US" sz="1400" dirty="0" smtClean="0"/>
              <a:t> 애정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- </a:t>
            </a:r>
            <a:r>
              <a:rPr lang="ko-KR" altLang="en-US" sz="1400" dirty="0" smtClean="0">
                <a:solidFill>
                  <a:srgbClr val="FFFF00"/>
                </a:solidFill>
              </a:rPr>
              <a:t>둘째</a:t>
            </a:r>
            <a:r>
              <a:rPr lang="en-US" altLang="ko-KR" sz="1400" dirty="0" smtClean="0">
                <a:solidFill>
                  <a:srgbClr val="FFFF00"/>
                </a:solidFill>
              </a:rPr>
              <a:t>,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외배엽형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날씬하고 마름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큰 뇌 및 중추신경계</a:t>
            </a:r>
            <a:r>
              <a:rPr lang="en-US" altLang="ko-KR" sz="1400" b="1" dirty="0" smtClean="0"/>
              <a:t> 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- </a:t>
            </a:r>
            <a:r>
              <a:rPr lang="ko-KR" altLang="en-US" sz="1400" dirty="0" smtClean="0">
                <a:solidFill>
                  <a:srgbClr val="FFFF00"/>
                </a:solidFill>
              </a:rPr>
              <a:t>셋째</a:t>
            </a:r>
            <a:r>
              <a:rPr lang="en-US" altLang="ko-KR" sz="1400" dirty="0" smtClean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중배엽형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단단한 근육질</a:t>
            </a:r>
            <a:r>
              <a:rPr lang="en-US" altLang="ko-KR" sz="1400" b="1" dirty="0"/>
              <a:t>, </a:t>
            </a:r>
            <a:r>
              <a:rPr lang="ko-KR" altLang="en-US" sz="1400" dirty="0"/>
              <a:t>발달신경계</a:t>
            </a:r>
            <a:r>
              <a:rPr lang="en-US" altLang="ko-KR" sz="1400" b="1" dirty="0" smtClean="0"/>
              <a:t>, </a:t>
            </a:r>
            <a:r>
              <a:rPr lang="ko-KR" altLang="en-US" sz="1400" dirty="0" smtClean="0"/>
              <a:t>공감능력 부족</a:t>
            </a:r>
            <a:r>
              <a:rPr lang="en-US" altLang="ko-KR" sz="1400" dirty="0"/>
              <a:t>․</a:t>
            </a:r>
            <a:r>
              <a:rPr lang="ko-KR" altLang="en-US" sz="1400" dirty="0"/>
              <a:t>공격적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무정 </a:t>
            </a:r>
            <a:r>
              <a:rPr lang="ko-KR" altLang="en-US" sz="1400" dirty="0" err="1" smtClean="0"/>
              <a:t>퍼스널리티</a:t>
            </a:r>
            <a:r>
              <a:rPr lang="en-US" altLang="ko-KR" sz="1400" b="1" dirty="0"/>
              <a:t>(</a:t>
            </a:r>
            <a:r>
              <a:rPr lang="ko-KR" altLang="en-US" sz="1400" dirty="0"/>
              <a:t>기질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과 체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 </a:t>
            </a:r>
            <a:r>
              <a:rPr lang="ko-KR" altLang="en-US" sz="1400" dirty="0" smtClean="0"/>
              <a:t>형 사이에 강한 상관관계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자의식 과잉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en-US" altLang="ko-KR" sz="1400" b="1" dirty="0"/>
              <a:t>1939</a:t>
            </a:r>
            <a:r>
              <a:rPr lang="ko-KR" altLang="en-US" sz="1400" dirty="0" smtClean="0"/>
              <a:t>년 교정시설의 </a:t>
            </a:r>
            <a:r>
              <a:rPr lang="en-US" altLang="ko-KR" sz="1400" b="1" dirty="0" smtClean="0"/>
              <a:t>400</a:t>
            </a:r>
            <a:r>
              <a:rPr lang="ko-KR" altLang="en-US" sz="1400" dirty="0" smtClean="0"/>
              <a:t>명 소년을 조사 </a:t>
            </a:r>
            <a:r>
              <a:rPr lang="en-US" altLang="ko-KR" sz="1400" b="1" dirty="0" smtClean="0"/>
              <a:t>: </a:t>
            </a:r>
            <a:r>
              <a:rPr lang="ko-KR" altLang="en-US" sz="1400" dirty="0" smtClean="0"/>
              <a:t>중배엽형 경향</a:t>
            </a:r>
            <a:r>
              <a:rPr lang="en-US" altLang="ko-KR" sz="1400" b="1" dirty="0"/>
              <a:t>, </a:t>
            </a:r>
            <a:r>
              <a:rPr lang="ko-KR" altLang="en-US" sz="1400" dirty="0" err="1" smtClean="0"/>
              <a:t>내배엽형의</a:t>
            </a:r>
            <a:r>
              <a:rPr lang="ko-KR" altLang="en-US" sz="1400" dirty="0" smtClean="0"/>
              <a:t> 징후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체형과 범죄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757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55576" y="1484784"/>
            <a:ext cx="7992888" cy="3657599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얼굴 등의 신체적 특징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ko-KR" altLang="en-US" sz="1400" dirty="0" smtClean="0">
                <a:solidFill>
                  <a:srgbClr val="FFFF00"/>
                </a:solidFill>
              </a:rPr>
              <a:t>눈과 눈의 간격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이마의 형태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신장과 체형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  <a:r>
              <a:rPr lang="ko-KR" altLang="en-US" sz="1400" dirty="0" smtClean="0">
                <a:solidFill>
                  <a:srgbClr val="FFFF00"/>
                </a:solidFill>
              </a:rPr>
              <a:t>은 성실함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지능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범죄행위와 관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</a:rPr>
              <a:t>    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련</a:t>
            </a:r>
            <a:endParaRPr lang="ko-KR" altLang="en-US" sz="1400" dirty="0">
              <a:solidFill>
                <a:srgbClr val="FFFF00"/>
              </a:solidFill>
            </a:endParaRP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얼굴 및 신체의 매력도 기질 및 어떤 종류의 </a:t>
            </a:r>
            <a:r>
              <a:rPr lang="ko-KR" altLang="en-US" sz="1400" dirty="0" err="1" smtClean="0"/>
              <a:t>퍼스널리티</a:t>
            </a:r>
            <a:r>
              <a:rPr lang="ko-KR" altLang="en-US" sz="1400" dirty="0" smtClean="0"/>
              <a:t> 특성과 관련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신체적인 매력은 소년 및 성인에게도 상황과 경험에 대해 현저한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이익을 제공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매력적인 인간은 그렇지 않은 사람들 보다 플러스 방향의 행동과 특성</a:t>
            </a:r>
            <a:endParaRPr lang="ko-KR" altLang="en-US" sz="1400" dirty="0">
              <a:solidFill>
                <a:srgbClr val="FFFF00"/>
              </a:solidFill>
            </a:endParaRP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매력적인 인간은 성공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사회적 기술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건강한 정신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Langlois</a:t>
            </a:r>
            <a:r>
              <a:rPr lang="en-US" altLang="ko-KR" sz="1400" b="1" dirty="0"/>
              <a:t> et al., 2000)</a:t>
            </a:r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smtClean="0"/>
              <a:t>매력과 범죄의 관련만을 다룬 연구는 매우 적고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방법론적으로 제한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신체적 매력과 범죄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2089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4968552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캐비어와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하워드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Cavior</a:t>
            </a:r>
            <a:r>
              <a:rPr lang="en-US" altLang="ko-KR" sz="1400" b="1" dirty="0">
                <a:solidFill>
                  <a:srgbClr val="FFFF00"/>
                </a:solidFill>
              </a:rPr>
              <a:t>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Haward</a:t>
            </a:r>
            <a:r>
              <a:rPr lang="en-US" altLang="ko-KR" sz="1400" b="1" dirty="0">
                <a:solidFill>
                  <a:srgbClr val="FFFF00"/>
                </a:solidFill>
              </a:rPr>
              <a:t>, 1973)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비행소년은 현저히 덜 매력적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얼굴의 매력 없음 → 동료들로 부터 거절 → 사회에서 불리한 대우 → 범죄의 심각화에  영향 → 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법정에서 유죄라고 </a:t>
            </a:r>
            <a:r>
              <a:rPr lang="ko-KR" altLang="en-US" sz="1400" dirty="0" err="1" smtClean="0"/>
              <a:t>판결받을</a:t>
            </a:r>
            <a:r>
              <a:rPr lang="ko-KR" altLang="en-US" sz="1400" dirty="0" smtClean="0"/>
              <a:t> 가능성이 증가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모의재판연구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매력적인 피고는 보다 상냥하게 </a:t>
            </a:r>
            <a:r>
              <a:rPr lang="ko-KR" altLang="en-US" sz="1400" dirty="0" err="1" smtClean="0"/>
              <a:t>처우받고</a:t>
            </a:r>
            <a:r>
              <a:rPr lang="en-US" altLang="ko-KR" sz="1400" b="1" dirty="0" smtClean="0"/>
              <a:t>, </a:t>
            </a:r>
            <a:r>
              <a:rPr lang="ko-KR" altLang="en-US" sz="1400" dirty="0" smtClean="0"/>
              <a:t>위험성이 적다고 판단</a:t>
            </a:r>
            <a:r>
              <a:rPr lang="en-US" altLang="ko-KR" sz="1400" b="1" dirty="0" smtClean="0"/>
              <a:t>(</a:t>
            </a:r>
            <a:r>
              <a:rPr lang="en-US" altLang="ko-KR" sz="1400" b="1" dirty="0" err="1"/>
              <a:t>Sigall</a:t>
            </a:r>
            <a:r>
              <a:rPr lang="en-US" altLang="ko-KR" sz="1400" b="1" dirty="0"/>
              <a:t> &amp; </a:t>
            </a:r>
            <a:r>
              <a:rPr lang="en-US" altLang="ko-KR" sz="1400" b="1" dirty="0" err="1"/>
              <a:t>Ostrove</a:t>
            </a:r>
            <a:r>
              <a:rPr lang="en-US" altLang="ko-KR" sz="1400" b="1" dirty="0"/>
              <a:t>, 1978</a:t>
            </a:r>
            <a:r>
              <a:rPr lang="en-US" altLang="ko-KR" sz="1400" b="1" dirty="0" smtClean="0"/>
              <a:t>).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얼굴 매력이 없는 것은 범죄와 관계가 있다는 주장은 범죄자의 교정에 응용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- 1970</a:t>
            </a:r>
            <a:r>
              <a:rPr lang="ko-KR" altLang="en-US" sz="1400" dirty="0" smtClean="0"/>
              <a:t>년대 중반 교정의 수단으로 성형외과의 유효성을 검증한 시험 프로젝트</a:t>
            </a:r>
            <a:r>
              <a:rPr lang="en-US" altLang="ko-KR" sz="1400" b="1" dirty="0"/>
              <a:t> </a:t>
            </a:r>
            <a:r>
              <a:rPr lang="ko-KR" altLang="en-US" sz="1400" b="1" dirty="0" smtClean="0"/>
              <a:t>실시</a:t>
            </a:r>
            <a:r>
              <a:rPr lang="en-US" altLang="ko-KR" sz="1400" b="1" dirty="0" smtClean="0"/>
              <a:t> 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err="1" smtClean="0"/>
              <a:t>새롭게된</a:t>
            </a:r>
            <a:r>
              <a:rPr lang="ko-KR" altLang="en-US" sz="1400" dirty="0" smtClean="0"/>
              <a:t> 용모가 도움이 되고 있는 것을 약간 지지함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개선된 외모는 자신의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가치를 지키거나 혹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은 모욕과 공격을 덜 받게 될 가능성을 증대함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>
              <a:solidFill>
                <a:srgbClr val="FFFF00"/>
              </a:solidFill>
            </a:endParaRPr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제브로위츠</a:t>
            </a:r>
            <a:r>
              <a:rPr lang="ko-KR" altLang="en-US" sz="1400" dirty="0" smtClean="0">
                <a:solidFill>
                  <a:srgbClr val="FFFF00"/>
                </a:solidFill>
              </a:rPr>
              <a:t> 등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Zebrowitz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en-US" altLang="ko-KR" sz="1400" b="1" dirty="0" err="1">
                <a:solidFill>
                  <a:srgbClr val="FFFF00"/>
                </a:solidFill>
              </a:rPr>
              <a:t>Andreoleetti</a:t>
            </a:r>
            <a:r>
              <a:rPr lang="en-US" altLang="ko-KR" sz="1400" b="1" dirty="0">
                <a:solidFill>
                  <a:srgbClr val="FFFF00"/>
                </a:solidFill>
              </a:rPr>
              <a:t> et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al ., </a:t>
            </a:r>
            <a:r>
              <a:rPr lang="en-US" altLang="ko-KR" sz="1400" b="1" dirty="0">
                <a:solidFill>
                  <a:srgbClr val="FFFF00"/>
                </a:solidFill>
              </a:rPr>
              <a:t>1998)</a:t>
            </a:r>
            <a:r>
              <a:rPr lang="ko-KR" altLang="en-US" sz="1400" dirty="0" smtClean="0">
                <a:solidFill>
                  <a:srgbClr val="FFFF00"/>
                </a:solidFill>
              </a:rPr>
              <a:t>의 동안 연구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 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동안의 사람은 순종하고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사람에게 의존하는 어린이와 같은 특징을 가지고</a:t>
            </a:r>
            <a:r>
              <a:rPr lang="en-US" altLang="ko-KR" sz="1400" b="1" dirty="0"/>
              <a:t>, 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그래서 우호적이고 상냥하며</a:t>
            </a:r>
            <a:r>
              <a:rPr lang="en-US" altLang="ko-KR" sz="1400" b="1" dirty="0"/>
              <a:t>, </a:t>
            </a:r>
            <a:r>
              <a:rPr lang="ko-KR" altLang="en-US" sz="1400" dirty="0"/>
              <a:t>정직하고</a:t>
            </a:r>
            <a:r>
              <a:rPr lang="en-US" altLang="ko-KR" sz="1400" b="1" dirty="0"/>
              <a:t>, </a:t>
            </a:r>
            <a:r>
              <a:rPr lang="ko-KR" altLang="en-US" sz="1400" dirty="0"/>
              <a:t>약하고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세상물정에 어둡다고 믿고 있음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신체적 매력과 범죄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3509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4968552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경도의 신체적 이상</a:t>
            </a:r>
            <a:r>
              <a:rPr lang="en-US" altLang="ko-KR" sz="1400" b="1" dirty="0"/>
              <a:t>(</a:t>
            </a:r>
            <a:r>
              <a:rPr lang="en-US" altLang="ko-KR" sz="1400" b="1" dirty="0" smtClean="0"/>
              <a:t>MPA</a:t>
            </a:r>
            <a:r>
              <a:rPr lang="ko-KR" altLang="en-US" sz="1400" b="1" dirty="0" smtClean="0"/>
              <a:t>의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예 </a:t>
            </a:r>
            <a:r>
              <a:rPr lang="en-US" altLang="ko-KR" sz="1400" b="1" dirty="0" smtClean="0"/>
              <a:t>:  </a:t>
            </a:r>
            <a:r>
              <a:rPr lang="ko-KR" altLang="en-US" sz="1400" dirty="0" smtClean="0"/>
              <a:t>비대칭적인 귀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부드러운 귀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구부러진 새끼손가락</a:t>
            </a:r>
            <a:r>
              <a:rPr lang="en-US" altLang="ko-KR" sz="1400" b="1" dirty="0"/>
              <a:t>, 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간격이 넓은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눈</a:t>
            </a:r>
            <a:r>
              <a:rPr lang="en-US" altLang="ko-KR" sz="1400" b="1" dirty="0"/>
              <a:t>, 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곱슬머리</a:t>
            </a:r>
            <a:r>
              <a:rPr lang="en-US" altLang="ko-KR" sz="1400" b="1" dirty="0"/>
              <a:t>, 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물갈퀴가 있는 발끝</a:t>
            </a:r>
            <a:r>
              <a:rPr lang="en-US" altLang="ko-KR" sz="1400" b="1" dirty="0"/>
              <a:t>, </a:t>
            </a:r>
            <a:r>
              <a:rPr lang="ko-KR" altLang="en-US" sz="1400" dirty="0" err="1" smtClean="0"/>
              <a:t>주름잡힌</a:t>
            </a:r>
            <a:r>
              <a:rPr lang="ko-KR" altLang="en-US" sz="1400" dirty="0" smtClean="0"/>
              <a:t> 혀</a:t>
            </a:r>
            <a:r>
              <a:rPr lang="en-US" altLang="ko-KR" sz="1400" b="1" dirty="0"/>
              <a:t>)</a:t>
            </a:r>
            <a:r>
              <a:rPr lang="ko-KR" altLang="en-US" sz="1400" dirty="0" smtClean="0">
                <a:solidFill>
                  <a:srgbClr val="FFFF00"/>
                </a:solidFill>
              </a:rPr>
              <a:t>과 학습장해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다동성장해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,  </a:t>
            </a:r>
            <a:r>
              <a:rPr lang="ko-KR" altLang="en-US" sz="1400" dirty="0" smtClean="0">
                <a:solidFill>
                  <a:srgbClr val="FFFF00"/>
                </a:solidFill>
              </a:rPr>
              <a:t>통합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실조증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,  </a:t>
            </a:r>
            <a:r>
              <a:rPr lang="ko-KR" altLang="en-US" sz="1400" dirty="0" smtClean="0">
                <a:solidFill>
                  <a:srgbClr val="FFFF00"/>
                </a:solidFill>
              </a:rPr>
              <a:t>공격성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</a:rPr>
              <a:t>     </a:t>
            </a:r>
            <a:r>
              <a:rPr lang="ko-KR" altLang="en-US" sz="1400" dirty="0" smtClean="0">
                <a:solidFill>
                  <a:srgbClr val="FFFF00"/>
                </a:solidFill>
              </a:rPr>
              <a:t>그리고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서투름과의</a:t>
            </a:r>
            <a:r>
              <a:rPr lang="ko-KR" altLang="en-US" sz="1400" dirty="0" smtClean="0">
                <a:solidFill>
                  <a:srgbClr val="FFFF00"/>
                </a:solidFill>
              </a:rPr>
              <a:t> 관련성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en-US" altLang="ko-KR" sz="1400" b="1" dirty="0">
                <a:solidFill>
                  <a:srgbClr val="FFFF00"/>
                </a:solidFill>
              </a:rPr>
              <a:t>MPA</a:t>
            </a:r>
            <a:r>
              <a:rPr lang="ko-KR" altLang="en-US" sz="1400" dirty="0" smtClean="0">
                <a:solidFill>
                  <a:srgbClr val="FFFF00"/>
                </a:solidFill>
              </a:rPr>
              <a:t>는 통합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실조증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자폐증</a:t>
            </a:r>
            <a:r>
              <a:rPr lang="en-US" altLang="ko-KR" sz="1400" b="1" dirty="0">
                <a:solidFill>
                  <a:srgbClr val="FFFF00"/>
                </a:solidFill>
              </a:rPr>
              <a:t>, ADHD, </a:t>
            </a:r>
            <a:r>
              <a:rPr lang="ko-KR" altLang="en-US" sz="1400" dirty="0" smtClean="0">
                <a:solidFill>
                  <a:srgbClr val="FFFF00"/>
                </a:solidFill>
              </a:rPr>
              <a:t>그리고 학습장해라고 하는 많은 신경발달 장해와 관련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Gangestad</a:t>
            </a:r>
            <a:r>
              <a:rPr lang="en-US" altLang="ko-KR" sz="1400" b="1" dirty="0"/>
              <a:t> &amp; Yeo, 1994)</a:t>
            </a:r>
            <a:endParaRPr lang="ko-KR" altLang="en-US" sz="1400" dirty="0"/>
          </a:p>
          <a:p>
            <a:endParaRPr lang="en-US" altLang="ko-KR" sz="1400" b="1" dirty="0" smtClean="0"/>
          </a:p>
          <a:p>
            <a:r>
              <a:rPr lang="en-US" altLang="ko-KR" sz="1400" b="1" dirty="0" smtClean="0"/>
              <a:t>MPA</a:t>
            </a:r>
            <a:r>
              <a:rPr lang="ko-KR" altLang="en-US" sz="1400" dirty="0" smtClean="0"/>
              <a:t>는 활동적이고 공격적이고 충동적인 취학 이전의 소년</a:t>
            </a:r>
            <a:r>
              <a:rPr lang="en-US" altLang="ko-KR" sz="1400" b="1" dirty="0" smtClean="0"/>
              <a:t>(</a:t>
            </a:r>
            <a:r>
              <a:rPr lang="en-US" altLang="ko-KR" sz="1400" b="1" dirty="0" err="1"/>
              <a:t>Paulhus</a:t>
            </a:r>
            <a:r>
              <a:rPr lang="en-US" altLang="ko-KR" sz="1400" b="1" dirty="0"/>
              <a:t> &amp; Martin, 1986)</a:t>
            </a:r>
            <a:r>
              <a:rPr lang="ko-KR" altLang="en-US" sz="1400" dirty="0" smtClean="0"/>
              <a:t>과  </a:t>
            </a:r>
            <a:r>
              <a:rPr lang="ko-KR" altLang="en-US" sz="1400" dirty="0" smtClean="0"/>
              <a:t>행위장해를  보이는 소년에게 많이  </a:t>
            </a:r>
            <a:r>
              <a:rPr lang="ko-KR" altLang="en-US" sz="1400" dirty="0" smtClean="0"/>
              <a:t>발견</a:t>
            </a:r>
            <a:r>
              <a:rPr lang="en-US" altLang="ko-KR" sz="1400" b="1" dirty="0" smtClean="0"/>
              <a:t> </a:t>
            </a:r>
            <a:r>
              <a:rPr lang="en-US" altLang="ko-KR" sz="1400" b="1" dirty="0"/>
              <a:t>(Halverson &amp; Victor, 1976; Pine et al., 1997)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메드닉과</a:t>
            </a:r>
            <a:r>
              <a:rPr lang="ko-KR" altLang="en-US" sz="1400" dirty="0" smtClean="0">
                <a:solidFill>
                  <a:srgbClr val="FFFF00"/>
                </a:solidFill>
              </a:rPr>
              <a:t> 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켄델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Mednick</a:t>
            </a:r>
            <a:r>
              <a:rPr lang="en-US" altLang="ko-KR" sz="1400" b="1" dirty="0">
                <a:solidFill>
                  <a:srgbClr val="FFFF00"/>
                </a:solidFill>
              </a:rPr>
              <a:t>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Kandel</a:t>
            </a:r>
            <a:r>
              <a:rPr lang="en-US" altLang="ko-KR" sz="1400" b="1" dirty="0">
                <a:solidFill>
                  <a:srgbClr val="FFFF00"/>
                </a:solidFill>
              </a:rPr>
              <a:t>, 1988) </a:t>
            </a:r>
            <a:r>
              <a:rPr lang="ko-KR" altLang="en-US" sz="1400" dirty="0" smtClean="0">
                <a:solidFill>
                  <a:srgbClr val="FFFF00"/>
                </a:solidFill>
              </a:rPr>
              <a:t>연구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-  </a:t>
            </a:r>
            <a:r>
              <a:rPr lang="en-US" altLang="ko-KR" sz="1400" b="1" dirty="0"/>
              <a:t>MPA</a:t>
            </a:r>
            <a:r>
              <a:rPr lang="ko-KR" altLang="en-US" sz="1400" dirty="0" smtClean="0"/>
              <a:t>라고 진단한 </a:t>
            </a:r>
            <a:r>
              <a:rPr lang="en-US" altLang="ko-KR" sz="1400" b="1" dirty="0" smtClean="0"/>
              <a:t>129</a:t>
            </a:r>
            <a:r>
              <a:rPr lang="ko-KR" altLang="en-US" sz="1400" dirty="0" smtClean="0"/>
              <a:t>명의 </a:t>
            </a:r>
            <a:r>
              <a:rPr lang="en-US" altLang="ko-KR" sz="1400" b="1" dirty="0" smtClean="0"/>
              <a:t>12</a:t>
            </a:r>
            <a:r>
              <a:rPr lang="ko-KR" altLang="en-US" sz="1400" dirty="0" smtClean="0"/>
              <a:t>세 소년을 </a:t>
            </a:r>
            <a:r>
              <a:rPr lang="en-US" altLang="ko-KR" sz="1400" b="1" dirty="0" smtClean="0"/>
              <a:t>21</a:t>
            </a:r>
            <a:r>
              <a:rPr lang="ko-KR" altLang="en-US" sz="1400" dirty="0" smtClean="0"/>
              <a:t>세가 될 때까지 추적조사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불안정하고 불완전한 가정에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자란 경우에만 폭력범죄와 관련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/>
              <a:t>5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경도의 신체적 이상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0701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4968552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일란성 쌍생아와 이란성 쌍생아가 범한 범죄 발생률과 유형을 비교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이란성 쌍생아 </a:t>
            </a:r>
            <a:r>
              <a:rPr lang="en-US" altLang="ko-KR" sz="1400" b="1" dirty="0" smtClean="0"/>
              <a:t>: </a:t>
            </a:r>
            <a:r>
              <a:rPr lang="en-US" altLang="ko-KR" sz="1400" b="1" dirty="0"/>
              <a:t>2</a:t>
            </a:r>
            <a:r>
              <a:rPr lang="ko-KR" altLang="en-US" sz="1400" dirty="0" smtClean="0"/>
              <a:t>개의 정자와 수정한 </a:t>
            </a:r>
            <a:r>
              <a:rPr lang="en-US" altLang="ko-KR" sz="1400" b="1" dirty="0" smtClean="0"/>
              <a:t>2</a:t>
            </a:r>
            <a:r>
              <a:rPr lang="ko-KR" altLang="en-US" sz="1400" dirty="0" smtClean="0"/>
              <a:t>개의 수정란으로 부터 발달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보통의 형제와 같은 유전학적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</a:t>
            </a:r>
            <a:r>
              <a:rPr lang="ko-KR" altLang="en-US" sz="1400" dirty="0" err="1" smtClean="0"/>
              <a:t>인차이</a:t>
            </a:r>
            <a:endParaRPr lang="ko-KR" altLang="en-US" sz="1400" dirty="0"/>
          </a:p>
          <a:p>
            <a:pPr marL="18288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일란성쌍생아 </a:t>
            </a:r>
            <a:r>
              <a:rPr lang="en-US" altLang="ko-KR" sz="1400" b="1" dirty="0" smtClean="0"/>
              <a:t>:  1</a:t>
            </a:r>
            <a:r>
              <a:rPr lang="ko-KR" altLang="en-US" sz="1400" dirty="0" smtClean="0"/>
              <a:t>개의 정자와 수정한 </a:t>
            </a:r>
            <a:r>
              <a:rPr lang="en-US" altLang="ko-KR" sz="1400" b="1" dirty="0" smtClean="0"/>
              <a:t>1</a:t>
            </a:r>
            <a:r>
              <a:rPr lang="ko-KR" altLang="en-US" sz="1400" dirty="0" smtClean="0"/>
              <a:t>개의 난자가 </a:t>
            </a:r>
            <a:r>
              <a:rPr lang="en-US" altLang="ko-KR" sz="1400" b="1" dirty="0" smtClean="0"/>
              <a:t>2</a:t>
            </a:r>
            <a:r>
              <a:rPr lang="ko-KR" altLang="en-US" sz="1400" dirty="0" smtClean="0"/>
              <a:t>개로 나뉘어</a:t>
            </a:r>
            <a:r>
              <a:rPr lang="en-US" altLang="ko-KR" sz="1400" b="1" dirty="0"/>
              <a:t>, 2</a:t>
            </a:r>
            <a:r>
              <a:rPr lang="ko-KR" altLang="en-US" sz="1400" dirty="0" smtClean="0"/>
              <a:t>개의 배를 형성해서 발달</a:t>
            </a:r>
            <a:r>
              <a:rPr lang="en-US" altLang="ko-KR" sz="1400" b="1" dirty="0"/>
              <a:t>, 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항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</a:t>
            </a:r>
            <a:r>
              <a:rPr lang="ko-KR" altLang="en-US" sz="1400" dirty="0" smtClean="0"/>
              <a:t>상 동성이고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같은 유전자를 가지고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통상 외견과 행동이 유사</a:t>
            </a:r>
            <a:endParaRPr lang="en-US" altLang="ko-KR" sz="1400" dirty="0" smtClean="0"/>
          </a:p>
          <a:p>
            <a:endParaRPr lang="en-US" altLang="ko-KR" sz="1400" dirty="0"/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쌍생아 연구를 이해하기 위해서는 공유환경과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비공유환경을</a:t>
            </a:r>
            <a:r>
              <a:rPr lang="ko-KR" altLang="en-US" sz="1400" dirty="0" smtClean="0">
                <a:solidFill>
                  <a:srgbClr val="FFFF00"/>
                </a:solidFill>
              </a:rPr>
              <a:t> 인식할 필요</a:t>
            </a:r>
            <a:endParaRPr lang="ko-KR" altLang="en-US" sz="1400" dirty="0">
              <a:solidFill>
                <a:srgbClr val="FFFF00"/>
              </a:solidFill>
            </a:endParaRPr>
          </a:p>
          <a:p>
            <a:endParaRPr lang="en-US" altLang="ko-KR" sz="1400" dirty="0"/>
          </a:p>
          <a:p>
            <a:r>
              <a:rPr lang="ko-KR" altLang="en-US" sz="1400" dirty="0" smtClean="0"/>
              <a:t>공유 혹은 공통 환경은 양쪽 모두의 쌍생아에게 같은 정도의 영향을 미치는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태아기 및 인생경험을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포함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 smtClean="0"/>
          </a:p>
          <a:p>
            <a:r>
              <a:rPr lang="ko-KR" altLang="en-US" sz="1400" dirty="0" smtClean="0"/>
              <a:t>성인 초기가 되면 공유환경</a:t>
            </a:r>
            <a:r>
              <a:rPr lang="en-US" altLang="ko-KR" sz="1400" b="1" dirty="0"/>
              <a:t>(</a:t>
            </a:r>
            <a:r>
              <a:rPr lang="ko-KR" altLang="en-US" sz="1400" dirty="0"/>
              <a:t>가정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의 영향은 약해지는 경향이 있고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한편으로는  </a:t>
            </a:r>
            <a:r>
              <a:rPr lang="ko-KR" altLang="en-US" sz="1400" dirty="0" err="1" smtClean="0"/>
              <a:t>비공유</a:t>
            </a:r>
            <a:r>
              <a:rPr lang="ko-KR" altLang="en-US" sz="1400" dirty="0" smtClean="0"/>
              <a:t> 환경 </a:t>
            </a:r>
            <a:r>
              <a:rPr lang="en-US" altLang="ko-KR" sz="1400" b="1" dirty="0" smtClean="0"/>
              <a:t>(</a:t>
            </a:r>
            <a:r>
              <a:rPr lang="ko-KR" altLang="en-US" sz="1400" dirty="0" smtClean="0"/>
              <a:t>예를 들면 동료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의 영향이 보다 강화됨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6. </a:t>
            </a:r>
            <a:r>
              <a:rPr lang="ko-KR" altLang="en-US" sz="2800" dirty="0" smtClean="0"/>
              <a:t>쌍생아 연구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7617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3960440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랑게</a:t>
            </a:r>
            <a:r>
              <a:rPr lang="en-US" altLang="ko-KR" sz="1400" b="1" dirty="0">
                <a:solidFill>
                  <a:srgbClr val="FFFF00"/>
                </a:solidFill>
              </a:rPr>
              <a:t>(Lange, 1929)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- </a:t>
            </a:r>
            <a:r>
              <a:rPr lang="ko-KR" altLang="en-US" sz="1400" dirty="0" smtClean="0"/>
              <a:t>범죄에 관련한 최초의 연구자로 저서 </a:t>
            </a:r>
            <a:r>
              <a:rPr lang="en-US" altLang="ko-KR" sz="1400" dirty="0" smtClean="0"/>
              <a:t>『</a:t>
            </a:r>
            <a:r>
              <a:rPr lang="ko-KR" altLang="en-US" sz="1400" dirty="0" smtClean="0"/>
              <a:t>숙명으로서의 범죄</a:t>
            </a:r>
            <a:r>
              <a:rPr lang="en-US" altLang="ko-KR" sz="1400" b="1" dirty="0" smtClean="0"/>
              <a:t>(</a:t>
            </a:r>
            <a:r>
              <a:rPr lang="en-US" altLang="ko-KR" sz="1400" b="1" dirty="0"/>
              <a:t>Crime as Destiny</a:t>
            </a:r>
            <a:r>
              <a:rPr lang="en-US" altLang="ko-KR" sz="1400" b="1" dirty="0" smtClean="0"/>
              <a:t>)</a:t>
            </a:r>
            <a:r>
              <a:rPr lang="en-US" altLang="ko-KR" sz="1400" dirty="0" smtClean="0"/>
              <a:t>』 </a:t>
            </a:r>
            <a:r>
              <a:rPr lang="ko-KR" altLang="en-US" sz="1400" dirty="0" smtClean="0"/>
              <a:t>저술</a:t>
            </a:r>
            <a:endParaRPr lang="en-US" altLang="ko-KR" sz="1400" dirty="0"/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>
                <a:solidFill>
                  <a:srgbClr val="FFFF00"/>
                </a:solidFill>
              </a:rPr>
              <a:t>성인 일란성 쌍생아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13</a:t>
            </a:r>
            <a:r>
              <a:rPr lang="ko-KR" altLang="en-US" sz="1400" dirty="0" smtClean="0">
                <a:solidFill>
                  <a:srgbClr val="FFFF00"/>
                </a:solidFill>
              </a:rPr>
              <a:t>쌍 중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77</a:t>
            </a:r>
            <a:r>
              <a:rPr lang="en-US" altLang="ko-KR" sz="1400" b="1" dirty="0">
                <a:solidFill>
                  <a:srgbClr val="FFFF00"/>
                </a:solidFill>
              </a:rPr>
              <a:t>%</a:t>
            </a:r>
            <a:r>
              <a:rPr lang="ko-KR" altLang="en-US" sz="1400" dirty="0" smtClean="0">
                <a:solidFill>
                  <a:srgbClr val="FFFF00"/>
                </a:solidFill>
              </a:rPr>
              <a:t>가 일치한 범죄자</a:t>
            </a:r>
            <a:r>
              <a:rPr lang="ko-KR" altLang="en-US" sz="1400" dirty="0" smtClean="0"/>
              <a:t>이고</a:t>
            </a:r>
            <a:r>
              <a:rPr lang="en-US" altLang="ko-KR" sz="1400" b="1" dirty="0"/>
              <a:t>, </a:t>
            </a:r>
            <a:r>
              <a:rPr lang="en-US" altLang="ko-KR" sz="1400" b="1" dirty="0" smtClean="0"/>
              <a:t> </a:t>
            </a:r>
            <a:r>
              <a:rPr lang="ko-KR" altLang="en-US" sz="1400" dirty="0" smtClean="0"/>
              <a:t>성인 이란성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쌍생아 </a:t>
            </a:r>
            <a:r>
              <a:rPr lang="en-US" altLang="ko-KR" sz="1400" b="1" dirty="0" smtClean="0"/>
              <a:t>17</a:t>
            </a:r>
            <a:r>
              <a:rPr lang="ko-KR" altLang="en-US" sz="1400" dirty="0" smtClean="0"/>
              <a:t>쌍 중에서는 </a:t>
            </a:r>
            <a:r>
              <a:rPr lang="en-US" altLang="ko-KR" sz="1400" b="1" dirty="0" smtClean="0"/>
              <a:t>12%</a:t>
            </a:r>
          </a:p>
          <a:p>
            <a:pPr marL="18288" indent="0">
              <a:buNone/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  </a:t>
            </a:r>
            <a:r>
              <a:rPr lang="ko-KR" altLang="en-US" sz="1400" dirty="0" smtClean="0"/>
              <a:t>밖에 일치하지 않았던 것을 발견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레그라스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Legras</a:t>
            </a:r>
            <a:r>
              <a:rPr lang="en-US" altLang="ko-KR" sz="1400" b="1" dirty="0">
                <a:solidFill>
                  <a:srgbClr val="FFFF00"/>
                </a:solidFill>
              </a:rPr>
              <a:t>, 1932)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b="1" dirty="0" smtClean="0"/>
              <a:t>    - 5</a:t>
            </a:r>
            <a:r>
              <a:rPr lang="ko-KR" altLang="en-US" sz="1400" dirty="0" smtClean="0"/>
              <a:t>쌍의 일란성 쌍생아의 범죄상황이 </a:t>
            </a:r>
            <a:r>
              <a:rPr lang="en-US" altLang="ko-KR" sz="1400" b="1" dirty="0" smtClean="0"/>
              <a:t>100%  </a:t>
            </a:r>
            <a:r>
              <a:rPr lang="ko-KR" altLang="en-US" sz="1400" dirty="0"/>
              <a:t>일치</a:t>
            </a:r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연구 대부분이 작은 샘플을 사용하고 있는 것에 주의</a:t>
            </a:r>
            <a:endParaRPr lang="en-US" altLang="ko-KR" sz="1400" dirty="0" smtClean="0"/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err="1">
                <a:solidFill>
                  <a:srgbClr val="FFFF00"/>
                </a:solidFill>
              </a:rPr>
              <a:t>아이젠크</a:t>
            </a:r>
            <a:r>
              <a:rPr lang="en-US" altLang="ko-KR" sz="1400" b="1" dirty="0">
                <a:solidFill>
                  <a:srgbClr val="FFFF00"/>
                </a:solidFill>
              </a:rPr>
              <a:t>(Eysenck, 1973)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일란성 쌍생아의 </a:t>
            </a:r>
            <a:r>
              <a:rPr lang="ko-KR" altLang="en-US" sz="1400" dirty="0" err="1" smtClean="0"/>
              <a:t>일치율은</a:t>
            </a:r>
            <a:r>
              <a:rPr lang="ko-KR" altLang="en-US" sz="1400" dirty="0" smtClean="0"/>
              <a:t> 이란성 쌍생아의 </a:t>
            </a:r>
            <a:r>
              <a:rPr lang="en-US" altLang="ko-KR" sz="1400" b="1" dirty="0" smtClean="0"/>
              <a:t>4</a:t>
            </a:r>
            <a:r>
              <a:rPr lang="ko-KR" altLang="en-US" sz="1400" dirty="0" smtClean="0"/>
              <a:t>배 이상이고</a:t>
            </a:r>
            <a:r>
              <a:rPr lang="en-US" altLang="ko-KR" sz="1400" b="1" dirty="0"/>
              <a:t>, 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유전이 범죄행동 발생의 극히 중요한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부분을 차지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6. </a:t>
            </a:r>
            <a:r>
              <a:rPr lang="ko-KR" altLang="en-US" sz="2800" dirty="0" smtClean="0"/>
              <a:t>쌍생아 연구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085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5256584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smtClean="0"/>
              <a:t>유전과 환경 사이의 상호작용 속에 있는 중요한 변수로서 양자 연구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err="1">
                <a:solidFill>
                  <a:srgbClr val="FFFF00"/>
                </a:solidFill>
              </a:rPr>
              <a:t>슐싱어</a:t>
            </a:r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en-US" altLang="ko-KR" sz="1400" b="1" dirty="0" err="1">
                <a:solidFill>
                  <a:srgbClr val="FFFF00"/>
                </a:solidFill>
              </a:rPr>
              <a:t>Schulsinger</a:t>
            </a:r>
            <a:r>
              <a:rPr lang="en-US" altLang="ko-KR" sz="1400" b="1" dirty="0">
                <a:solidFill>
                  <a:srgbClr val="FFFF00"/>
                </a:solidFill>
              </a:rPr>
              <a:t>, 1972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pPr marL="18288" indent="0">
              <a:buNone/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최초의 양자연구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b="1" dirty="0" smtClean="0"/>
              <a:t>     - </a:t>
            </a:r>
            <a:r>
              <a:rPr lang="ko-KR" altLang="en-US" sz="1400" dirty="0" smtClean="0"/>
              <a:t>양자로 키워 </a:t>
            </a:r>
            <a:r>
              <a:rPr lang="ko-KR" altLang="en-US" sz="1400" dirty="0" smtClean="0">
                <a:solidFill>
                  <a:srgbClr val="FFFF00"/>
                </a:solidFill>
              </a:rPr>
              <a:t>진성인의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혈연자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ko-KR" altLang="en-US" sz="1400" dirty="0">
                <a:solidFill>
                  <a:srgbClr val="FFFF00"/>
                </a:solidFill>
              </a:rPr>
              <a:t>친부모</a:t>
            </a:r>
            <a:r>
              <a:rPr lang="en-US" altLang="ko-KR" sz="1400" b="1" dirty="0">
                <a:solidFill>
                  <a:srgbClr val="FFFF00"/>
                </a:solidFill>
              </a:rPr>
              <a:t>) </a:t>
            </a:r>
            <a:r>
              <a:rPr lang="ko-KR" altLang="en-US" sz="1400" dirty="0" smtClean="0">
                <a:solidFill>
                  <a:srgbClr val="FFFF00"/>
                </a:solidFill>
              </a:rPr>
              <a:t>중에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사이코패스가</a:t>
            </a:r>
            <a:r>
              <a:rPr lang="ko-KR" altLang="en-US" sz="1400" dirty="0" smtClean="0">
                <a:solidFill>
                  <a:srgbClr val="FFFF00"/>
                </a:solidFill>
              </a:rPr>
              <a:t> 어느 정도의</a:t>
            </a:r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r>
              <a:rPr lang="ko-KR" altLang="en-US" sz="1400" dirty="0" smtClean="0">
                <a:solidFill>
                  <a:srgbClr val="FFFF00"/>
                </a:solidFill>
              </a:rPr>
              <a:t>비율로 발생하고 있는가</a:t>
            </a:r>
            <a:r>
              <a:rPr lang="en-US" altLang="ko-KR" sz="1400" dirty="0" smtClean="0">
                <a:solidFill>
                  <a:srgbClr val="FFFF00"/>
                </a:solidFill>
              </a:rPr>
              <a:t> </a:t>
            </a:r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를 조사</a:t>
            </a:r>
            <a:r>
              <a:rPr lang="en-US" altLang="ko-KR" sz="1400" b="1" dirty="0" smtClean="0"/>
              <a:t>,   </a:t>
            </a:r>
            <a:r>
              <a:rPr lang="ko-KR" altLang="en-US" sz="1400" dirty="0" err="1" smtClean="0"/>
              <a:t>사이코패스인</a:t>
            </a:r>
            <a:r>
              <a:rPr lang="ko-KR" altLang="en-US" sz="1400" dirty="0" smtClean="0"/>
              <a:t> 양자의 </a:t>
            </a:r>
            <a:r>
              <a:rPr lang="ko-KR" altLang="en-US" sz="1400" dirty="0" err="1" smtClean="0"/>
              <a:t>혈연자</a:t>
            </a:r>
            <a:r>
              <a:rPr lang="en-US" altLang="ko-KR" sz="1400" b="1" dirty="0" smtClean="0"/>
              <a:t>(</a:t>
            </a:r>
            <a:r>
              <a:rPr lang="ko-KR" altLang="en-US" sz="1400" dirty="0"/>
              <a:t>친부모</a:t>
            </a:r>
            <a:r>
              <a:rPr lang="en-US" altLang="ko-KR" sz="1400" b="1" dirty="0"/>
              <a:t>) </a:t>
            </a:r>
            <a:r>
              <a:rPr lang="ko-KR" altLang="en-US" sz="1400" dirty="0" smtClean="0"/>
              <a:t>중 </a:t>
            </a:r>
            <a:r>
              <a:rPr lang="en-US" altLang="ko-KR" sz="1400" b="1" dirty="0" smtClean="0"/>
              <a:t>3.9</a:t>
            </a:r>
            <a:r>
              <a:rPr lang="en-US" altLang="ko-KR" sz="1400" b="1" dirty="0"/>
              <a:t>%</a:t>
            </a:r>
            <a:r>
              <a:rPr lang="ko-KR" altLang="en-US" sz="1400" dirty="0" smtClean="0"/>
              <a:t>가 </a:t>
            </a:r>
            <a:r>
              <a:rPr lang="ko-KR" altLang="en-US" sz="1400" dirty="0" err="1" smtClean="0"/>
              <a:t>사이코패스인데</a:t>
            </a:r>
            <a:r>
              <a:rPr lang="ko-KR" altLang="en-US" sz="1400" dirty="0" smtClean="0"/>
              <a:t> 반해 </a:t>
            </a:r>
            <a:r>
              <a:rPr lang="ko-KR" altLang="en-US" sz="1400" dirty="0" err="1" smtClean="0"/>
              <a:t>대조군은</a:t>
            </a:r>
            <a:r>
              <a:rPr lang="ko-KR" altLang="en-US" sz="1400" dirty="0" smtClean="0"/>
              <a:t> </a:t>
            </a:r>
            <a:r>
              <a:rPr lang="en-US" altLang="ko-KR" sz="1400" b="1" dirty="0" smtClean="0"/>
              <a:t>1.4%</a:t>
            </a:r>
          </a:p>
          <a:p>
            <a:endParaRPr lang="en-US" altLang="ko-KR" sz="1400" b="1" dirty="0"/>
          </a:p>
          <a:p>
            <a:r>
              <a:rPr lang="ko-KR" altLang="en-US" sz="1400" dirty="0" err="1">
                <a:solidFill>
                  <a:srgbClr val="FFFF00"/>
                </a:solidFill>
              </a:rPr>
              <a:t>크로우</a:t>
            </a:r>
            <a:r>
              <a:rPr lang="en-US" altLang="ko-KR" sz="1400" b="1" dirty="0">
                <a:solidFill>
                  <a:srgbClr val="FFFF00"/>
                </a:solidFill>
              </a:rPr>
              <a:t>(Crowe, 1974)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>
                <a:solidFill>
                  <a:srgbClr val="FFFF00"/>
                </a:solidFill>
              </a:rPr>
              <a:t>여성범죄자로 부터 </a:t>
            </a:r>
            <a:r>
              <a:rPr lang="ko-KR" altLang="en-US" sz="1400" dirty="0" smtClean="0">
                <a:solidFill>
                  <a:srgbClr val="FFFF00"/>
                </a:solidFill>
              </a:rPr>
              <a:t>태어나 </a:t>
            </a:r>
            <a:r>
              <a:rPr lang="ko-KR" altLang="en-US" sz="1400" dirty="0" smtClean="0">
                <a:solidFill>
                  <a:srgbClr val="FFFF00"/>
                </a:solidFill>
              </a:rPr>
              <a:t>어려서 양자로 보내진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52</a:t>
            </a:r>
            <a:r>
              <a:rPr lang="ko-KR" altLang="en-US" sz="1400" dirty="0" smtClean="0">
                <a:solidFill>
                  <a:srgbClr val="FFFF00"/>
                </a:solidFill>
              </a:rPr>
              <a:t>명의 추적조사</a:t>
            </a:r>
            <a:r>
              <a:rPr lang="en-US" altLang="ko-KR" sz="1400" b="1" dirty="0"/>
              <a:t>, </a:t>
            </a:r>
            <a:r>
              <a:rPr lang="ko-KR" altLang="en-US" sz="1400" dirty="0" smtClean="0"/>
              <a:t>양자 중 </a:t>
            </a:r>
            <a:r>
              <a:rPr lang="en-US" altLang="ko-KR" sz="1400" b="1" dirty="0" smtClean="0"/>
              <a:t>6</a:t>
            </a:r>
            <a:r>
              <a:rPr lang="ko-KR" altLang="en-US" sz="1400" dirty="0" smtClean="0"/>
              <a:t>명은 반사회적인 퍼</a:t>
            </a:r>
            <a:endParaRPr lang="en-US" altLang="ko-KR" sz="1400" dirty="0" smtClean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err="1" smtClean="0"/>
              <a:t>스널리티인데</a:t>
            </a:r>
            <a:r>
              <a:rPr lang="ko-KR" altLang="en-US" sz="1400" dirty="0" smtClean="0"/>
              <a:t> 반해 </a:t>
            </a:r>
            <a:r>
              <a:rPr lang="ko-KR" altLang="en-US" sz="1400" dirty="0" err="1" smtClean="0"/>
              <a:t>대조군에서는</a:t>
            </a:r>
            <a:r>
              <a:rPr lang="ko-KR" altLang="en-US" sz="1400" dirty="0" smtClean="0"/>
              <a:t> </a:t>
            </a:r>
            <a:r>
              <a:rPr lang="en-US" altLang="ko-KR" sz="1400" b="1" dirty="0" smtClean="0"/>
              <a:t>1</a:t>
            </a:r>
            <a:r>
              <a:rPr lang="ko-KR" altLang="en-US" sz="1400" dirty="0" smtClean="0"/>
              <a:t>명이 반사회적인 </a:t>
            </a:r>
            <a:r>
              <a:rPr lang="ko-KR" altLang="en-US" sz="1400" dirty="0" err="1" smtClean="0"/>
              <a:t>퍼스널리티로</a:t>
            </a:r>
            <a:r>
              <a:rPr lang="ko-KR" altLang="en-US" sz="1400" dirty="0" smtClean="0"/>
              <a:t> 의심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허칭스와</a:t>
            </a:r>
            <a:r>
              <a:rPr lang="ko-KR" altLang="en-US" sz="1400" dirty="0" smtClean="0">
                <a:solidFill>
                  <a:srgbClr val="FFFF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메드닉</a:t>
            </a:r>
            <a:r>
              <a:rPr lang="en-US" altLang="ko-KR" sz="1400" b="1" dirty="0">
                <a:solidFill>
                  <a:srgbClr val="FFFF00"/>
                </a:solidFill>
              </a:rPr>
              <a:t>(Hutchings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Mednick</a:t>
            </a:r>
            <a:r>
              <a:rPr lang="en-US" altLang="ko-KR" sz="1400" b="1" dirty="0">
                <a:solidFill>
                  <a:srgbClr val="FFFF00"/>
                </a:solidFill>
              </a:rPr>
              <a:t>, 1975)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친부모의 범죄경향과 </a:t>
            </a:r>
            <a:r>
              <a:rPr lang="ko-KR" altLang="en-US" sz="1400" dirty="0" err="1" smtClean="0"/>
              <a:t>양자가된</a:t>
            </a:r>
            <a:r>
              <a:rPr lang="ko-KR" altLang="en-US" sz="1400" dirty="0" smtClean="0"/>
              <a:t> 그들의 아이의 범죄경향 사이에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유의한 관계</a:t>
            </a:r>
            <a:r>
              <a:rPr lang="en-US" altLang="ko-KR" sz="1400" b="1" dirty="0"/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아들의 범죄성과 </a:t>
            </a:r>
            <a:endParaRPr lang="en-US" altLang="ko-KR" sz="1400" dirty="0" smtClean="0">
              <a:solidFill>
                <a:srgbClr val="FFFF00"/>
              </a:solidFill>
            </a:endParaRPr>
          </a:p>
          <a:p>
            <a:pPr marL="18288" indent="0">
              <a:buNone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 smtClean="0">
                <a:solidFill>
                  <a:srgbClr val="FFFF00"/>
                </a:solidFill>
              </a:rPr>
              <a:t>      </a:t>
            </a:r>
            <a:r>
              <a:rPr lang="ko-KR" altLang="en-US" sz="1400" dirty="0" smtClean="0">
                <a:solidFill>
                  <a:srgbClr val="FFFF00"/>
                </a:solidFill>
              </a:rPr>
              <a:t>친부친의 </a:t>
            </a:r>
            <a:r>
              <a:rPr lang="ko-KR" altLang="en-US" sz="1400" dirty="0" err="1" smtClean="0">
                <a:solidFill>
                  <a:srgbClr val="FFFF00"/>
                </a:solidFill>
              </a:rPr>
              <a:t>범죄성</a:t>
            </a:r>
            <a:r>
              <a:rPr lang="ko-KR" altLang="en-US" sz="1400" dirty="0" smtClean="0">
                <a:solidFill>
                  <a:srgbClr val="FFFF00"/>
                </a:solidFill>
              </a:rPr>
              <a:t> 사이에 유의한 관계</a:t>
            </a:r>
            <a:endParaRPr lang="ko-KR" altLang="en-US" sz="1400" dirty="0">
              <a:solidFill>
                <a:srgbClr val="FFFF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7. </a:t>
            </a:r>
            <a:r>
              <a:rPr lang="ko-KR" altLang="en-US" sz="2800" dirty="0" smtClean="0"/>
              <a:t>양</a:t>
            </a:r>
            <a:r>
              <a:rPr lang="ko-KR" altLang="en-US" sz="2800" dirty="0"/>
              <a:t>자</a:t>
            </a:r>
            <a:r>
              <a:rPr lang="ko-KR" altLang="en-US" sz="2800" dirty="0" smtClean="0"/>
              <a:t> 연구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990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196752"/>
            <a:ext cx="7992888" cy="4104456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endParaRPr lang="ko-KR" altLang="en-US" sz="1400" dirty="0">
              <a:solidFill>
                <a:srgbClr val="FFFF00"/>
              </a:solidFill>
            </a:endParaRPr>
          </a:p>
          <a:p>
            <a:r>
              <a:rPr lang="ko-KR" altLang="en-US" sz="1400" dirty="0" err="1">
                <a:solidFill>
                  <a:srgbClr val="FFFF00"/>
                </a:solidFill>
              </a:rPr>
              <a:t>아이젠크</a:t>
            </a:r>
            <a:r>
              <a:rPr lang="en-US" altLang="ko-KR" sz="1400" b="1" dirty="0">
                <a:solidFill>
                  <a:srgbClr val="FFFF00"/>
                </a:solidFill>
              </a:rPr>
              <a:t>(Eysenck &amp; </a:t>
            </a:r>
            <a:r>
              <a:rPr lang="en-US" altLang="ko-KR" sz="1400" b="1" dirty="0" err="1">
                <a:solidFill>
                  <a:srgbClr val="FFFF00"/>
                </a:solidFill>
              </a:rPr>
              <a:t>Gudjonsson</a:t>
            </a:r>
            <a:r>
              <a:rPr lang="en-US" altLang="ko-KR" sz="1400" b="1" dirty="0">
                <a:solidFill>
                  <a:srgbClr val="FFFF00"/>
                </a:solidFill>
              </a:rPr>
              <a:t>, 1989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)</a:t>
            </a:r>
          </a:p>
          <a:p>
            <a:endParaRPr lang="en-US" altLang="ko-KR" sz="1400" b="1" dirty="0"/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smtClean="0"/>
              <a:t>사회학 이론의 경우 범죄에 대한 이해와 </a:t>
            </a:r>
            <a:r>
              <a:rPr lang="ko-KR" altLang="en-US" sz="1400" dirty="0" err="1" smtClean="0"/>
              <a:t>대처법에</a:t>
            </a:r>
            <a:r>
              <a:rPr lang="ko-KR" altLang="en-US" sz="1400" dirty="0" smtClean="0"/>
              <a:t> 대해서 거의 </a:t>
            </a:r>
            <a:r>
              <a:rPr lang="ko-KR" altLang="en-US" sz="1400" dirty="0" smtClean="0"/>
              <a:t>어떤 것도 </a:t>
            </a:r>
            <a:r>
              <a:rPr lang="ko-KR" altLang="en-US" sz="1400" dirty="0" smtClean="0"/>
              <a:t>공헌하지 </a:t>
            </a:r>
            <a:r>
              <a:rPr lang="ko-KR" altLang="en-US" sz="1400" dirty="0" smtClean="0"/>
              <a:t>않았다고 확신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심리학의 시각이 범죄행동의 예방에 중요한 회답 또는 전략을 제공</a:t>
            </a:r>
            <a:endParaRPr lang="ko-KR" altLang="en-US" sz="1400" dirty="0">
              <a:solidFill>
                <a:srgbClr val="FFFF00"/>
              </a:solidFill>
            </a:endParaRPr>
          </a:p>
          <a:p>
            <a:endParaRPr lang="en-US" altLang="ko-KR" sz="1400" dirty="0" smtClean="0"/>
          </a:p>
          <a:p>
            <a:r>
              <a:rPr lang="ko-KR" altLang="en-US" sz="1400" dirty="0" err="1" smtClean="0"/>
              <a:t>퍼스널리티의</a:t>
            </a:r>
            <a:r>
              <a:rPr lang="ko-KR" altLang="en-US" sz="1400" dirty="0" smtClean="0"/>
              <a:t> 신경학적 기초가 반사회적인 행동과 범죄행동의 주요한 결정요소</a:t>
            </a:r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smtClean="0"/>
              <a:t>범죄행동을 신경계의 특징과 어떤 환경조건과의 사이에 상호작용의 결과로 봄</a:t>
            </a:r>
            <a:endParaRPr lang="ko-KR" altLang="en-US" sz="1400" dirty="0"/>
          </a:p>
          <a:p>
            <a:pPr marL="18288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>
                <a:solidFill>
                  <a:srgbClr val="FFFF00"/>
                </a:solidFill>
              </a:rPr>
              <a:t>범죄를 신경계의 유전적 특징에 환경조건</a:t>
            </a:r>
            <a:r>
              <a:rPr lang="en-US" altLang="ko-KR" sz="1400" b="1" dirty="0">
                <a:solidFill>
                  <a:srgbClr val="FFFF00"/>
                </a:solidFill>
              </a:rPr>
              <a:t>(</a:t>
            </a:r>
            <a:r>
              <a:rPr lang="ko-KR" altLang="en-US" sz="1400" dirty="0" smtClean="0">
                <a:solidFill>
                  <a:srgbClr val="FFFF00"/>
                </a:solidFill>
              </a:rPr>
              <a:t>주로 고전적 조건형성</a:t>
            </a:r>
            <a:r>
              <a:rPr lang="en-US" altLang="ko-KR" sz="1400" b="1" dirty="0">
                <a:solidFill>
                  <a:srgbClr val="FFFF00"/>
                </a:solidFill>
              </a:rPr>
              <a:t>)</a:t>
            </a:r>
            <a:r>
              <a:rPr lang="ko-KR" altLang="en-US" sz="1400" dirty="0" smtClean="0">
                <a:solidFill>
                  <a:srgbClr val="FFFF00"/>
                </a:solidFill>
              </a:rPr>
              <a:t>이 작용한 결과로 봄</a:t>
            </a:r>
            <a:endParaRPr lang="ko-KR" altLang="en-US" sz="1400" dirty="0">
              <a:solidFill>
                <a:srgbClr val="FFFF00"/>
              </a:solidFill>
            </a:endParaRPr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en-US" altLang="ko-KR" sz="1400" b="1" dirty="0" smtClean="0"/>
              <a:t> </a:t>
            </a:r>
            <a:r>
              <a:rPr lang="ko-KR" altLang="en-US" sz="1400" dirty="0" smtClean="0"/>
              <a:t>어떤 유형의 신경계</a:t>
            </a:r>
            <a:r>
              <a:rPr lang="en-US" altLang="ko-KR" sz="1400" b="1" dirty="0"/>
              <a:t>(</a:t>
            </a:r>
            <a:r>
              <a:rPr lang="ko-KR" altLang="en-US" sz="1400" dirty="0"/>
              <a:t>내향성자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를 가진 개인이 사회학습을 보다 조건화하는지를 설명</a:t>
            </a: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7. </a:t>
            </a:r>
            <a:r>
              <a:rPr lang="ko-KR" altLang="en-US" sz="2800" dirty="0" err="1" smtClean="0"/>
              <a:t>퍼스널리티와</a:t>
            </a:r>
            <a:r>
              <a:rPr lang="ko-KR" altLang="en-US" sz="2800" dirty="0" smtClean="0"/>
              <a:t> 범죄에 관한 </a:t>
            </a:r>
            <a:r>
              <a:rPr lang="ko-KR" altLang="en-US" sz="2800" dirty="0" err="1" smtClean="0"/>
              <a:t>아이젠크의</a:t>
            </a:r>
            <a:r>
              <a:rPr lang="ko-KR" altLang="en-US" sz="2800" dirty="0" smtClean="0"/>
              <a:t> 이론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8941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5256584"/>
          </a:xfrm>
        </p:spPr>
        <p:txBody>
          <a:bodyPr>
            <a:normAutofit/>
          </a:bodyPr>
          <a:lstStyle/>
          <a:p>
            <a:pPr marL="18288" indent="0">
              <a:buNone/>
            </a:pPr>
            <a:endParaRPr lang="ko-KR" altLang="en-US" sz="1400" dirty="0" smtClean="0"/>
          </a:p>
          <a:p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err="1" smtClean="0">
                <a:solidFill>
                  <a:srgbClr val="FFFF00"/>
                </a:solidFill>
              </a:rPr>
              <a:t>아이젠크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(Eysenck &amp; </a:t>
            </a:r>
            <a:r>
              <a:rPr lang="en-US" altLang="ko-KR" sz="1400" b="1" dirty="0" err="1" smtClean="0">
                <a:solidFill>
                  <a:srgbClr val="FFFF00"/>
                </a:solidFill>
              </a:rPr>
              <a:t>Gudjonsson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, 1989)</a:t>
            </a:r>
          </a:p>
          <a:p>
            <a:pPr marL="18288" indent="0">
              <a:buNone/>
            </a:pPr>
            <a:endParaRPr lang="ko-KR" altLang="en-US" sz="1400" dirty="0"/>
          </a:p>
          <a:p>
            <a:r>
              <a:rPr lang="ko-KR" altLang="en-US" sz="1400" dirty="0" smtClean="0"/>
              <a:t>그 이외의 유형</a:t>
            </a:r>
            <a:r>
              <a:rPr lang="en-US" altLang="ko-KR" sz="1400" b="1" dirty="0"/>
              <a:t>(</a:t>
            </a:r>
            <a:r>
              <a:rPr lang="ko-KR" altLang="en-US" sz="1400" dirty="0" err="1" smtClean="0"/>
              <a:t>외향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성격자와</a:t>
            </a:r>
            <a:r>
              <a:rPr lang="ko-KR" altLang="en-US" sz="1400" dirty="0" smtClean="0"/>
              <a:t> 양향 </a:t>
            </a:r>
            <a:r>
              <a:rPr lang="ko-KR" altLang="en-US" sz="1400" dirty="0" err="1" smtClean="0"/>
              <a:t>성격자</a:t>
            </a:r>
            <a:r>
              <a:rPr lang="en-US" altLang="ko-KR" sz="1400" b="1" dirty="0"/>
              <a:t>)</a:t>
            </a:r>
            <a:r>
              <a:rPr lang="ko-KR" altLang="en-US" sz="1400" dirty="0" smtClean="0"/>
              <a:t>보다 용이하게 학습</a:t>
            </a:r>
            <a:endParaRPr lang="ko-KR" altLang="en-US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내향성자는 강한 양심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두려움</a:t>
            </a:r>
            <a:r>
              <a:rPr lang="en-US" altLang="ko-KR" sz="1400" b="1" dirty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자책감을 경험한다고 주장을 반박</a:t>
            </a:r>
            <a:endParaRPr lang="ko-KR" altLang="en-US" sz="1400" dirty="0">
              <a:solidFill>
                <a:srgbClr val="FFFF00"/>
              </a:solidFill>
            </a:endParaRP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조건형성능력은 내향성자가 성적으로 일탈한 행동을 보다 획득하기 </a:t>
            </a:r>
            <a:r>
              <a:rPr lang="ko-KR" altLang="en-US" sz="1400" dirty="0" smtClean="0"/>
              <a:t>쉬운 것도 </a:t>
            </a:r>
            <a:r>
              <a:rPr lang="ko-KR" altLang="en-US" sz="1400" dirty="0" smtClean="0"/>
              <a:t>의미</a:t>
            </a:r>
            <a:endParaRPr lang="ko-KR" altLang="en-US" sz="1400" dirty="0"/>
          </a:p>
          <a:p>
            <a:endParaRPr lang="ko-KR" altLang="en-US" sz="1400" dirty="0"/>
          </a:p>
          <a:p>
            <a:r>
              <a:rPr lang="ko-KR" altLang="en-US" sz="1400" dirty="0" err="1" smtClean="0"/>
              <a:t>신경병</a:t>
            </a:r>
            <a:r>
              <a:rPr lang="ko-KR" altLang="en-US" sz="1400" dirty="0" smtClean="0"/>
              <a:t> 경향 혹은 정동성이 이미 획득한 부정적 학습을 강화한다는 가설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/>
              <a:t>높은 정동성을 가진 사람은 낮은 정동성을 가진 사람보다 반사회적인 학습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err="1" smtClean="0"/>
              <a:t>사이코패스</a:t>
            </a:r>
            <a:r>
              <a:rPr lang="ko-KR" altLang="en-US" sz="1400" dirty="0" smtClean="0"/>
              <a:t> 범죄자와 상습범죄자의 특징과 상관</a:t>
            </a:r>
            <a:endParaRPr lang="en-US" altLang="ko-KR" sz="1400" dirty="0" smtClean="0"/>
          </a:p>
          <a:p>
            <a:endParaRPr lang="ko-KR" altLang="en-US" sz="1400" dirty="0"/>
          </a:p>
          <a:p>
            <a:r>
              <a:rPr lang="ko-KR" altLang="en-US" sz="1400" dirty="0" smtClean="0">
                <a:solidFill>
                  <a:srgbClr val="FFFF00"/>
                </a:solidFill>
              </a:rPr>
              <a:t>다양한 신경학상의 결손과 신경계의 작용을 범죄행동의 주된 원인으로 단순화</a:t>
            </a:r>
            <a:endParaRPr lang="ko-KR" altLang="en-US" sz="1400" dirty="0">
              <a:solidFill>
                <a:srgbClr val="FFFF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en-US" altLang="ko-KR" sz="2800" dirty="0" smtClean="0"/>
              <a:t>7. </a:t>
            </a:r>
            <a:r>
              <a:rPr lang="ko-KR" altLang="en-US" sz="2800" dirty="0" err="1" smtClean="0"/>
              <a:t>퍼스널리티와</a:t>
            </a:r>
            <a:r>
              <a:rPr lang="ko-KR" altLang="en-US" sz="2800" dirty="0" smtClean="0"/>
              <a:t> 범죄에 관한 </a:t>
            </a:r>
            <a:r>
              <a:rPr lang="ko-KR" altLang="en-US" sz="2800" dirty="0" err="1" smtClean="0"/>
              <a:t>아이젠크의</a:t>
            </a:r>
            <a:r>
              <a:rPr lang="ko-KR" altLang="en-US" sz="2800" dirty="0" smtClean="0"/>
              <a:t> 이론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1630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요소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요소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요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199</TotalTime>
  <Words>1489</Words>
  <Application>Microsoft Office PowerPoint</Application>
  <PresentationFormat>화면 슬라이드 쇼(4:3)</PresentationFormat>
  <Paragraphs>216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요소</vt:lpstr>
      <vt:lpstr>범죄심리학 제4주</vt:lpstr>
      <vt:lpstr>1. 범죄행동과 생물학적 요인</vt:lpstr>
      <vt:lpstr>2-1. 생래적 범죄자</vt:lpstr>
      <vt:lpstr>2-2. 생래적 범죄자가 아닌 범죄자의 종류</vt:lpstr>
      <vt:lpstr>3. 체형과 범죄</vt:lpstr>
      <vt:lpstr>3. 체형과 범죄</vt:lpstr>
      <vt:lpstr>3. 체형과 범죄</vt:lpstr>
      <vt:lpstr>4. 신체적 매력과 범죄</vt:lpstr>
      <vt:lpstr>4. 신체적 매력과 범죄</vt:lpstr>
      <vt:lpstr>5. 경도의 신체적 이상</vt:lpstr>
      <vt:lpstr>6. 쌍생아 연구</vt:lpstr>
      <vt:lpstr>6. 쌍생아 연구</vt:lpstr>
      <vt:lpstr>7. 양자 연구</vt:lpstr>
      <vt:lpstr>7. 퍼스널리티와 범죄에 관한 아이젠크의 이론</vt:lpstr>
      <vt:lpstr>7. 퍼스널리티와 범죄에 관한 아이젠크의 이론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범죄심리학 제2주</dc:title>
  <dc:creator>Owner</dc:creator>
  <cp:lastModifiedBy>Owner</cp:lastModifiedBy>
  <cp:revision>40</cp:revision>
  <dcterms:created xsi:type="dcterms:W3CDTF">2018-09-03T02:08:30Z</dcterms:created>
  <dcterms:modified xsi:type="dcterms:W3CDTF">2018-09-14T07:52:37Z</dcterms:modified>
</cp:coreProperties>
</file>