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9" r:id="rId3"/>
    <p:sldId id="260" r:id="rId4"/>
    <p:sldId id="261" r:id="rId5"/>
    <p:sldId id="278" r:id="rId6"/>
    <p:sldId id="262" r:id="rId7"/>
    <p:sldId id="263" r:id="rId8"/>
    <p:sldId id="277" r:id="rId9"/>
    <p:sldId id="265" r:id="rId10"/>
    <p:sldId id="266" r:id="rId11"/>
    <p:sldId id="268" r:id="rId12"/>
    <p:sldId id="271" r:id="rId13"/>
    <p:sldId id="272" r:id="rId14"/>
    <p:sldId id="273" r:id="rId15"/>
    <p:sldId id="274" r:id="rId16"/>
    <p:sldId id="276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ko-KR" altLang="en-US"/>
              <a:t>임준태</a:t>
            </a:r>
            <a:r>
              <a:rPr lang="en-US" altLang="ko-KR"/>
              <a:t>, </a:t>
            </a:r>
            <a:r>
              <a:rPr lang="ko-KR" altLang="en-US"/>
              <a:t>법과학과 과학수사</a:t>
            </a:r>
            <a:r>
              <a:rPr lang="en-US" altLang="ko-KR"/>
              <a:t>, 209</a:t>
            </a:r>
            <a:r>
              <a:rPr lang="ko-KR" altLang="en-US"/>
              <a:t>면</a:t>
            </a:r>
            <a:r>
              <a:rPr lang="en-US" altLang="ko-KR"/>
              <a:t>(Narborough</a:t>
            </a:r>
            <a:r>
              <a:rPr lang="ko-KR" altLang="en-US"/>
              <a:t>사건</a:t>
            </a:r>
            <a:r>
              <a:rPr lang="en-US" altLang="ko-KR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52094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33750FD0-DDC9-4EB7-90F6-035D83F4A5F4}" type="slidenum">
              <a:rPr lang="en-US" altLang="ko-KR"/>
              <a:pPr>
                <a:spcBef>
                  <a:spcPct val="0"/>
                </a:spcBef>
              </a:pPr>
              <a:t>9</a:t>
            </a:fld>
            <a:endParaRPr lang="en-US" altLang="ko-KR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/>
              <a:t>수사연구</a:t>
            </a:r>
            <a:r>
              <a:rPr lang="en-US" altLang="ko-KR"/>
              <a:t>, 2007</a:t>
            </a:r>
            <a:r>
              <a:rPr lang="ko-KR" altLang="en-US"/>
              <a:t>년 </a:t>
            </a:r>
            <a:r>
              <a:rPr lang="en-US" altLang="ko-KR"/>
              <a:t>10</a:t>
            </a:r>
            <a:r>
              <a:rPr lang="ko-KR" altLang="en-US"/>
              <a:t>월호 </a:t>
            </a:r>
            <a:r>
              <a:rPr lang="en-US" altLang="ko-KR"/>
              <a:t>17</a:t>
            </a:r>
            <a:r>
              <a:rPr lang="ko-KR" altLang="en-US"/>
              <a:t>페이지 참조 </a:t>
            </a:r>
          </a:p>
        </p:txBody>
      </p:sp>
    </p:spTree>
    <p:extLst>
      <p:ext uri="{BB962C8B-B14F-4D97-AF65-F5344CB8AC3E}">
        <p14:creationId xmlns:p14="http://schemas.microsoft.com/office/powerpoint/2010/main" val="395740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C20E8DB4-8946-4EC9-87B7-AAEF8377DA90}" type="slidenum">
              <a:rPr lang="en-US" altLang="ko-KR"/>
              <a:pPr>
                <a:spcBef>
                  <a:spcPct val="0"/>
                </a:spcBef>
              </a:pPr>
              <a:t>11</a:t>
            </a:fld>
            <a:endParaRPr lang="en-US" altLang="ko-KR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97424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39262D32-007C-4E2B-BB0A-2A9EC092B878}" type="slidenum">
              <a:rPr lang="en-US" altLang="ko-KR"/>
              <a:pPr>
                <a:spcBef>
                  <a:spcPct val="0"/>
                </a:spcBef>
              </a:pPr>
              <a:t>13</a:t>
            </a:fld>
            <a:endParaRPr lang="en-US" altLang="ko-K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/>
              <a:t>유전자감식에 이용되는 유전물질별 마커의 종류 및 특징</a:t>
            </a:r>
          </a:p>
        </p:txBody>
      </p:sp>
    </p:spTree>
    <p:extLst>
      <p:ext uri="{BB962C8B-B14F-4D97-AF65-F5344CB8AC3E}">
        <p14:creationId xmlns:p14="http://schemas.microsoft.com/office/powerpoint/2010/main" val="3822537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r>
              <a:rPr lang="ko-KR" altLang="en-US" sz="3200" dirty="0"/>
              <a:t>과학수사론 제</a:t>
            </a:r>
            <a:r>
              <a:rPr lang="en-US" altLang="ko-KR" sz="3200"/>
              <a:t>12-1</a:t>
            </a:r>
            <a:r>
              <a:rPr lang="ko-KR" altLang="en-US" sz="3200" dirty="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유전자 분석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73184" y="764704"/>
            <a:ext cx="8229600" cy="5619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유전자 분석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73184" y="1772816"/>
            <a:ext cx="8419296" cy="3744416"/>
          </a:xfrm>
        </p:spPr>
        <p:txBody>
          <a:bodyPr>
            <a:noAutofit/>
          </a:bodyPr>
          <a:lstStyle/>
          <a:p>
            <a:r>
              <a:rPr lang="ko-KR" altLang="en-US" sz="1600" b="1" dirty="0"/>
              <a:t>유전자의 개념</a:t>
            </a:r>
          </a:p>
          <a:p>
            <a:pPr lvl="1"/>
            <a:r>
              <a:rPr lang="ko-KR" altLang="en-US" sz="1600" dirty="0"/>
              <a:t>유전자는 세포의 염색체 위에 존재하며 염색체에는 유전적 성질을 지배하는 물질인 </a:t>
            </a:r>
            <a:r>
              <a:rPr lang="en-US" altLang="ko-KR" sz="1600" dirty="0">
                <a:solidFill>
                  <a:srgbClr val="FF0000"/>
                </a:solidFill>
              </a:rPr>
              <a:t>DNA(</a:t>
            </a:r>
            <a:r>
              <a:rPr lang="ko-KR" altLang="en-US" sz="1600" dirty="0">
                <a:solidFill>
                  <a:srgbClr val="FF0000"/>
                </a:solidFill>
              </a:rPr>
              <a:t>디옥시리보핵산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라는 핵산이 있음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lvl="1"/>
            <a:r>
              <a:rPr lang="en-US" altLang="ko-KR" sz="1600" dirty="0"/>
              <a:t>DNA</a:t>
            </a:r>
            <a:r>
              <a:rPr lang="ko-KR" altLang="en-US" sz="1600" dirty="0"/>
              <a:t>는 염기와 당</a:t>
            </a:r>
            <a:r>
              <a:rPr lang="en-US" altLang="ko-KR" sz="1600" dirty="0"/>
              <a:t>, </a:t>
            </a:r>
            <a:r>
              <a:rPr lang="ko-KR" altLang="en-US" sz="1600" dirty="0"/>
              <a:t>인산으로 구성된 </a:t>
            </a:r>
            <a:r>
              <a:rPr lang="ko-KR" altLang="en-US" sz="1600" dirty="0" err="1"/>
              <a:t>뉴클레오티드</a:t>
            </a:r>
            <a:r>
              <a:rPr lang="en-US" altLang="ko-KR" sz="1600" dirty="0"/>
              <a:t>(Nucleotide)</a:t>
            </a:r>
            <a:r>
              <a:rPr lang="ko-KR" altLang="en-US" sz="1600" dirty="0"/>
              <a:t>들이 연결된 중합체임</a:t>
            </a:r>
            <a:r>
              <a:rPr lang="en-US" altLang="ko-KR" sz="1600" dirty="0"/>
              <a:t>  </a:t>
            </a:r>
          </a:p>
          <a:p>
            <a:pPr lvl="1"/>
            <a:endParaRPr lang="en-US" altLang="ko-KR" sz="1600" dirty="0"/>
          </a:p>
          <a:p>
            <a:r>
              <a:rPr lang="ko-KR" altLang="en-US" sz="1600" b="1" dirty="0"/>
              <a:t>유전자지문 </a:t>
            </a:r>
            <a:r>
              <a:rPr lang="en-US" altLang="ko-KR" sz="1600" dirty="0"/>
              <a:t>(DNA fingerprints)</a:t>
            </a:r>
            <a:r>
              <a:rPr lang="ko-KR" altLang="en-US" sz="1600" b="1" dirty="0"/>
              <a:t>의 개념</a:t>
            </a:r>
            <a:endParaRPr lang="en-US" altLang="ko-KR" sz="1600" b="1" dirty="0"/>
          </a:p>
          <a:p>
            <a:pPr lvl="1"/>
            <a:r>
              <a:rPr lang="en-US" altLang="ko-KR" sz="1600" dirty="0"/>
              <a:t>1985</a:t>
            </a:r>
            <a:r>
              <a:rPr lang="ko-KR" altLang="en-US" sz="1600" dirty="0"/>
              <a:t>년 영국의 </a:t>
            </a:r>
            <a:r>
              <a:rPr lang="ko-KR" altLang="en-US" sz="1600" dirty="0" err="1"/>
              <a:t>레스터</a:t>
            </a:r>
            <a:r>
              <a:rPr lang="en-US" altLang="ko-KR" sz="1600" dirty="0"/>
              <a:t>(Leister) </a:t>
            </a:r>
            <a:r>
              <a:rPr lang="ko-KR" altLang="en-US" sz="1600" dirty="0"/>
              <a:t>대학교 유전학연구실 소속인 </a:t>
            </a:r>
            <a:r>
              <a:rPr lang="ko-KR" altLang="en-US" sz="1600" dirty="0" err="1"/>
              <a:t>제프레이</a:t>
            </a:r>
            <a:r>
              <a:rPr lang="en-US" altLang="ko-KR" sz="1600" dirty="0"/>
              <a:t>(</a:t>
            </a:r>
            <a:r>
              <a:rPr lang="en-US" altLang="ko-KR" sz="1600" dirty="0" err="1"/>
              <a:t>A.J.Jeffreys</a:t>
            </a:r>
            <a:r>
              <a:rPr lang="en-US" altLang="ko-KR" sz="1600" dirty="0"/>
              <a:t>)</a:t>
            </a:r>
            <a:r>
              <a:rPr lang="ko-KR" altLang="en-US" sz="1600" dirty="0"/>
              <a:t>교수는 사람의 </a:t>
            </a:r>
            <a:r>
              <a:rPr lang="ko-KR" altLang="en-US" sz="1600" dirty="0" err="1"/>
              <a:t>미오글로빈</a:t>
            </a:r>
            <a:r>
              <a:rPr lang="en-US" altLang="ko-KR" sz="1600" dirty="0"/>
              <a:t>(myoglobin) </a:t>
            </a:r>
            <a:r>
              <a:rPr lang="ko-KR" altLang="en-US" sz="1600" dirty="0"/>
              <a:t>유전자를 연구하면서 </a:t>
            </a:r>
            <a:r>
              <a:rPr lang="en-US" altLang="ko-KR" sz="1600" dirty="0"/>
              <a:t>DNA</a:t>
            </a:r>
            <a:r>
              <a:rPr lang="ko-KR" altLang="en-US" sz="1600" dirty="0"/>
              <a:t>의 단편</a:t>
            </a:r>
            <a:r>
              <a:rPr lang="en-US" altLang="ko-KR" sz="1600" dirty="0"/>
              <a:t>(</a:t>
            </a:r>
            <a:r>
              <a:rPr lang="ko-KR" altLang="en-US" sz="1600" dirty="0"/>
              <a:t>斷片</a:t>
            </a:r>
            <a:r>
              <a:rPr lang="en-US" altLang="ko-KR" sz="1600" dirty="0"/>
              <a:t>)</a:t>
            </a:r>
            <a:r>
              <a:rPr lang="ko-KR" altLang="en-US" sz="1600" dirty="0"/>
              <a:t>인 </a:t>
            </a:r>
            <a:r>
              <a:rPr lang="ko-KR" altLang="en-US" sz="1600" dirty="0" err="1"/>
              <a:t>미니새터라이트</a:t>
            </a:r>
            <a:r>
              <a:rPr lang="en-US" altLang="ko-KR" sz="1600" dirty="0"/>
              <a:t>(</a:t>
            </a:r>
            <a:r>
              <a:rPr lang="en-US" altLang="ko-KR" sz="1600" dirty="0" err="1"/>
              <a:t>minisatellite</a:t>
            </a:r>
            <a:r>
              <a:rPr lang="en-US" altLang="ko-KR" sz="1600" dirty="0"/>
              <a:t>) DNA </a:t>
            </a:r>
            <a:r>
              <a:rPr lang="ko-KR" altLang="en-US" sz="1600" dirty="0"/>
              <a:t>부위를 발견하였음</a:t>
            </a:r>
            <a:endParaRPr lang="en-US" altLang="ko-KR" sz="1600" dirty="0"/>
          </a:p>
          <a:p>
            <a:pPr lvl="1"/>
            <a:r>
              <a:rPr lang="ko-KR" altLang="en-US" sz="1600" dirty="0"/>
              <a:t>이 부위는 수십 수백 </a:t>
            </a:r>
            <a:r>
              <a:rPr lang="ko-KR" altLang="en-US" sz="1600" dirty="0" err="1"/>
              <a:t>염기쌍이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수만회</a:t>
            </a:r>
            <a:r>
              <a:rPr lang="ko-KR" altLang="en-US" sz="1600" dirty="0"/>
              <a:t> 혹은 그 이상 같은 방향으로 반복된 구조로 이루어진 것이 특징이다</a:t>
            </a:r>
            <a:r>
              <a:rPr lang="en-US" altLang="ko-KR" sz="1600" dirty="0"/>
              <a:t>. </a:t>
            </a:r>
            <a:r>
              <a:rPr lang="ko-KR" altLang="en-US" sz="1600" dirty="0"/>
              <a:t>이 부위는 극도로 개인차가 심하여 일란성 쌍생아를 제외하고는 모든 개체에서 검출된 패턴이 완전히 다름</a:t>
            </a:r>
            <a:endParaRPr lang="en-US" altLang="ko-KR" sz="1600" dirty="0"/>
          </a:p>
          <a:p>
            <a:pPr lvl="1"/>
            <a:r>
              <a:rPr lang="ko-KR" altLang="en-US" sz="1600" dirty="0"/>
              <a:t>이와 같은 </a:t>
            </a:r>
            <a:r>
              <a:rPr lang="en-US" altLang="ko-KR" sz="1600" dirty="0"/>
              <a:t>DNA</a:t>
            </a:r>
            <a:r>
              <a:rPr lang="ko-KR" altLang="en-US" sz="1600" dirty="0"/>
              <a:t>의 </a:t>
            </a:r>
            <a:r>
              <a:rPr lang="en-US" altLang="ko-KR" sz="1600" dirty="0"/>
              <a:t>'</a:t>
            </a:r>
            <a:r>
              <a:rPr lang="ko-KR" altLang="en-US" sz="1600" dirty="0" err="1"/>
              <a:t>미니새터라이트</a:t>
            </a:r>
            <a:r>
              <a:rPr lang="en-US" altLang="ko-KR" sz="1600" dirty="0"/>
              <a:t>' </a:t>
            </a:r>
            <a:r>
              <a:rPr lang="ko-KR" altLang="en-US" sz="1600" dirty="0"/>
              <a:t>부위의 패턴은 개체에 따라 고도의 특이성을 나타내어</a:t>
            </a:r>
            <a:r>
              <a:rPr lang="en-US" altLang="ko-KR" sz="1600" dirty="0"/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마치 손가락의 지문과도 같이 천차만별이기 때문에 </a:t>
            </a:r>
            <a:r>
              <a:rPr lang="en-US" altLang="ko-KR" sz="1600" dirty="0">
                <a:solidFill>
                  <a:srgbClr val="FF0000"/>
                </a:solidFill>
              </a:rPr>
              <a:t>DNA</a:t>
            </a:r>
            <a:r>
              <a:rPr lang="ko-KR" altLang="en-US" sz="1600" dirty="0">
                <a:solidFill>
                  <a:srgbClr val="FF0000"/>
                </a:solidFill>
              </a:rPr>
              <a:t>지문이라는 용어를 사용하게 되었음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829742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836712"/>
            <a:ext cx="8229600" cy="5619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유전자 분석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988840"/>
            <a:ext cx="8229600" cy="5112494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ko-KR" altLang="en-US" sz="1600" dirty="0"/>
              <a:t>발전과정</a:t>
            </a:r>
          </a:p>
          <a:p>
            <a:pPr lvl="1">
              <a:lnSpc>
                <a:spcPct val="105000"/>
              </a:lnSpc>
            </a:pPr>
            <a:r>
              <a:rPr lang="en-US" altLang="ko-KR" sz="1600" dirty="0"/>
              <a:t>1985</a:t>
            </a:r>
            <a:r>
              <a:rPr lang="ko-KR" altLang="en-US" sz="1600" dirty="0"/>
              <a:t>년 </a:t>
            </a:r>
            <a:r>
              <a:rPr lang="en-US" altLang="ko-KR" sz="1600" dirty="0"/>
              <a:t>Mullis</a:t>
            </a:r>
            <a:r>
              <a:rPr lang="ko-KR" altLang="en-US" sz="1600" dirty="0"/>
              <a:t>가 </a:t>
            </a:r>
            <a:r>
              <a:rPr lang="ko-KR" altLang="en-US" sz="1600" dirty="0" err="1"/>
              <a:t>실험관에서</a:t>
            </a:r>
            <a:r>
              <a:rPr lang="ko-KR" altLang="en-US" sz="1600" dirty="0"/>
              <a:t> 유전자를 증폭하는 중합효소연쇄반응 개발</a:t>
            </a:r>
          </a:p>
          <a:p>
            <a:pPr lvl="1">
              <a:lnSpc>
                <a:spcPct val="105000"/>
              </a:lnSpc>
            </a:pPr>
            <a:r>
              <a:rPr lang="en-US" altLang="ko-KR" sz="1600" dirty="0"/>
              <a:t>1990</a:t>
            </a:r>
            <a:r>
              <a:rPr lang="ko-KR" altLang="en-US" sz="1600" dirty="0"/>
              <a:t>년대 초 </a:t>
            </a:r>
            <a:r>
              <a:rPr lang="ko-KR" altLang="en-US" sz="1600" dirty="0" err="1"/>
              <a:t>단연쇄반복</a:t>
            </a:r>
            <a:r>
              <a:rPr lang="en-US" altLang="ko-KR" sz="1600" dirty="0"/>
              <a:t>(STR)</a:t>
            </a:r>
            <a:r>
              <a:rPr lang="ko-KR" altLang="en-US" sz="1600" dirty="0"/>
              <a:t>이 보고 됨에 따라 과거 적은 시료 또는 부패된 시료에서 거의 분석이 불가능한 부위까지 분석이 가능해짐</a:t>
            </a:r>
          </a:p>
          <a:p>
            <a:pPr lvl="1">
              <a:lnSpc>
                <a:spcPct val="105000"/>
              </a:lnSpc>
            </a:pPr>
            <a:r>
              <a:rPr lang="en-US" altLang="ko-KR" sz="1600" dirty="0"/>
              <a:t>1990</a:t>
            </a:r>
            <a:r>
              <a:rPr lang="ko-KR" altLang="en-US" sz="1600" dirty="0"/>
              <a:t>년대 중반 이후 형광을 </a:t>
            </a:r>
            <a:r>
              <a:rPr lang="ko-KR" altLang="en-US" sz="1600" dirty="0" err="1"/>
              <a:t>표지하여</a:t>
            </a:r>
            <a:r>
              <a:rPr lang="ko-KR" altLang="en-US" sz="1600" dirty="0"/>
              <a:t> 검찰하는 방법이 개발</a:t>
            </a:r>
          </a:p>
          <a:p>
            <a:pPr lvl="1">
              <a:lnSpc>
                <a:spcPct val="105000"/>
              </a:lnSpc>
            </a:pPr>
            <a:r>
              <a:rPr lang="en-US" altLang="ko-KR" sz="1600" dirty="0"/>
              <a:t>1990</a:t>
            </a:r>
            <a:r>
              <a:rPr lang="ko-KR" altLang="en-US" sz="1600" dirty="0"/>
              <a:t>년대 후반 및 </a:t>
            </a:r>
            <a:r>
              <a:rPr lang="en-US" altLang="ko-KR" sz="1600" dirty="0"/>
              <a:t>2000</a:t>
            </a:r>
            <a:r>
              <a:rPr lang="ko-KR" altLang="en-US" sz="1600" dirty="0"/>
              <a:t>년대 초반에는 유전자자동염기서열분기 등 분석장비가 개발됨에 따라 한번에 수십 개의 시료에 대하여 동시에 </a:t>
            </a:r>
            <a:r>
              <a:rPr lang="en-US" altLang="ko-KR" sz="1600" dirty="0"/>
              <a:t>16</a:t>
            </a:r>
            <a:r>
              <a:rPr lang="ko-KR" altLang="en-US" sz="1600" dirty="0"/>
              <a:t>개의 유전자 </a:t>
            </a:r>
            <a:r>
              <a:rPr lang="ko-KR" altLang="en-US" sz="1600" dirty="0" err="1"/>
              <a:t>마커에</a:t>
            </a:r>
            <a:r>
              <a:rPr lang="ko-KR" altLang="en-US" sz="1600" dirty="0"/>
              <a:t> 대한 분석이 가능해짐</a:t>
            </a:r>
            <a:r>
              <a:rPr lang="en-US" altLang="ko-KR" sz="1600" dirty="0"/>
              <a:t>.</a:t>
            </a:r>
          </a:p>
          <a:p>
            <a:pPr lvl="1">
              <a:lnSpc>
                <a:spcPct val="105000"/>
              </a:lnSpc>
            </a:pPr>
            <a:endParaRPr lang="en-US" altLang="ko-KR" sz="1600" dirty="0"/>
          </a:p>
          <a:p>
            <a:pPr>
              <a:lnSpc>
                <a:spcPct val="105000"/>
              </a:lnSpc>
            </a:pPr>
            <a:r>
              <a:rPr lang="ko-KR" altLang="en-US" sz="1600" dirty="0" err="1"/>
              <a:t>유전자마커</a:t>
            </a:r>
            <a:endParaRPr lang="en-US" altLang="ko-KR" sz="1600" dirty="0"/>
          </a:p>
          <a:p>
            <a:pPr lvl="1">
              <a:lnSpc>
                <a:spcPct val="105000"/>
              </a:lnSpc>
            </a:pPr>
            <a:r>
              <a:rPr lang="ko-KR" altLang="en-US" sz="1600" dirty="0"/>
              <a:t>현재 국제적으로 가장 많이 사용되는 </a:t>
            </a:r>
            <a:r>
              <a:rPr lang="ko-KR" altLang="en-US" sz="1600" dirty="0" err="1"/>
              <a:t>마커는</a:t>
            </a:r>
            <a:r>
              <a:rPr lang="ko-KR" altLang="en-US" sz="1600" dirty="0"/>
              <a:t> </a:t>
            </a:r>
            <a:r>
              <a:rPr lang="en-US" altLang="ko-KR" sz="1600" dirty="0"/>
              <a:t>'</a:t>
            </a:r>
            <a:r>
              <a:rPr lang="ko-KR" altLang="en-US" sz="1600" dirty="0" err="1"/>
              <a:t>마이크로새터라이트</a:t>
            </a:r>
            <a:r>
              <a:rPr lang="en-US" altLang="ko-KR" sz="1600" dirty="0"/>
              <a:t>'</a:t>
            </a:r>
            <a:r>
              <a:rPr lang="ko-KR" altLang="en-US" sz="1600" dirty="0"/>
              <a:t>라고 하는 짧은 직렬 반복 부위 </a:t>
            </a:r>
            <a:r>
              <a:rPr lang="en-US" altLang="ko-KR" sz="1600" dirty="0"/>
              <a:t>(STRs)</a:t>
            </a:r>
            <a:r>
              <a:rPr lang="ko-KR" altLang="en-US" sz="1600" dirty="0"/>
              <a:t>임</a:t>
            </a:r>
            <a:r>
              <a:rPr lang="en-US" altLang="ko-KR" sz="1600" dirty="0"/>
              <a:t>. </a:t>
            </a:r>
            <a:r>
              <a:rPr lang="ko-KR" altLang="en-US" sz="1600" dirty="0"/>
              <a:t>분석 부위가 짧고 반복되는 염기가 </a:t>
            </a:r>
            <a:r>
              <a:rPr lang="en-US" altLang="ko-KR" sz="1600" dirty="0"/>
              <a:t>2-4</a:t>
            </a:r>
            <a:r>
              <a:rPr lang="ko-KR" altLang="en-US" sz="1600" dirty="0"/>
              <a:t>개로 매우 적어 분석이 용이하고 자동화하는데 매우 유리함</a:t>
            </a:r>
            <a:r>
              <a:rPr lang="en-US" altLang="ko-KR" sz="1600" dirty="0"/>
              <a:t>. </a:t>
            </a:r>
            <a:r>
              <a:rPr lang="ko-KR" altLang="en-US" sz="1600" dirty="0"/>
              <a:t>그러나 일부는 </a:t>
            </a:r>
            <a:r>
              <a:rPr lang="en-US" altLang="ko-KR" sz="1600" dirty="0"/>
              <a:t>'</a:t>
            </a:r>
            <a:r>
              <a:rPr lang="ko-KR" altLang="en-US" sz="1600" dirty="0" err="1"/>
              <a:t>미니새터라이트</a:t>
            </a:r>
            <a:r>
              <a:rPr lang="en-US" altLang="ko-KR" sz="1600" dirty="0"/>
              <a:t>'</a:t>
            </a:r>
            <a:r>
              <a:rPr lang="ko-KR" altLang="en-US" sz="1600" dirty="0"/>
              <a:t>라고 하는 다수 직렬 반복 부위</a:t>
            </a:r>
            <a:r>
              <a:rPr lang="en-US" altLang="ko-KR" sz="1600" dirty="0"/>
              <a:t>(VNTRs)</a:t>
            </a:r>
            <a:r>
              <a:rPr lang="ko-KR" altLang="en-US" sz="1600" dirty="0"/>
              <a:t>가 활용되기도 함</a:t>
            </a:r>
            <a:endParaRPr lang="en-US" altLang="ko-KR" sz="1600" dirty="0"/>
          </a:p>
          <a:p>
            <a:pPr lvl="1">
              <a:lnSpc>
                <a:spcPct val="105000"/>
              </a:lnSpc>
            </a:pPr>
            <a:endParaRPr lang="en-US" altLang="ko-KR" sz="1600" dirty="0"/>
          </a:p>
          <a:p>
            <a:pPr lvl="1">
              <a:lnSpc>
                <a:spcPct val="105000"/>
              </a:lnSpc>
            </a:pPr>
            <a:endParaRPr lang="en-US" altLang="ko-KR" sz="1600" dirty="0"/>
          </a:p>
          <a:p>
            <a:pPr lvl="1">
              <a:lnSpc>
                <a:spcPct val="105000"/>
              </a:lnSpc>
            </a:pP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0210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57914"/>
            <a:ext cx="8229600" cy="633412"/>
          </a:xfrm>
        </p:spPr>
        <p:txBody>
          <a:bodyPr>
            <a:noAutofit/>
          </a:bodyPr>
          <a:lstStyle/>
          <a:p>
            <a:r>
              <a:rPr lang="ko-KR" altLang="en-US" sz="4000" dirty="0">
                <a:solidFill>
                  <a:schemeClr val="tx1"/>
                </a:solidFill>
              </a:rPr>
              <a:t>유전자분석의 원리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407033" y="1772816"/>
            <a:ext cx="8352160" cy="3921175"/>
          </a:xfrm>
        </p:spPr>
        <p:txBody>
          <a:bodyPr rtlCol="0">
            <a:normAutofit/>
          </a:bodyPr>
          <a:lstStyle/>
          <a:p>
            <a:pPr marL="182880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ko-KR" altLang="en-US" sz="1600" dirty="0"/>
              <a:t>사람의 </a:t>
            </a:r>
            <a:r>
              <a:rPr lang="en-US" altLang="ko-KR" sz="1600" dirty="0"/>
              <a:t>7</a:t>
            </a:r>
            <a:r>
              <a:rPr lang="ko-KR" altLang="en-US" sz="1600" dirty="0"/>
              <a:t>번 염색체에 위치하는 </a:t>
            </a:r>
            <a:r>
              <a:rPr lang="en-US" altLang="ko-KR" sz="1600" dirty="0"/>
              <a:t>STR </a:t>
            </a:r>
            <a:r>
              <a:rPr lang="ko-KR" altLang="en-US" sz="1600" dirty="0" err="1"/>
              <a:t>마커</a:t>
            </a:r>
            <a:r>
              <a:rPr lang="en-US" altLang="ko-KR" sz="1600" dirty="0"/>
              <a:t>, D7S820</a:t>
            </a:r>
            <a:r>
              <a:rPr lang="ko-KR" altLang="en-US" sz="1600" dirty="0"/>
              <a:t>은 </a:t>
            </a:r>
            <a:r>
              <a:rPr lang="en-US" altLang="ko-KR" sz="1600" dirty="0"/>
              <a:t>AGAT </a:t>
            </a:r>
            <a:r>
              <a:rPr lang="ko-KR" altLang="en-US" sz="1600" dirty="0"/>
              <a:t>염기의 반복</a:t>
            </a:r>
            <a:endParaRPr lang="en-US" altLang="ko-KR" sz="1600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600" dirty="0"/>
              <a:t>  (5' AGATAGATAGAT ……AGAT-3') </a:t>
            </a:r>
            <a:r>
              <a:rPr lang="ko-KR" altLang="en-US" sz="1600" dirty="0"/>
              <a:t>횟수의 차이에 따라 모두 </a:t>
            </a:r>
            <a:r>
              <a:rPr lang="en-US" altLang="ko-KR" sz="1600" dirty="0"/>
              <a:t>9</a:t>
            </a:r>
            <a:r>
              <a:rPr lang="ko-KR" altLang="en-US" sz="1600" dirty="0"/>
              <a:t>종류의 대립 인자 </a:t>
            </a:r>
            <a:r>
              <a:rPr lang="en-US" altLang="ko-KR" sz="1600" dirty="0"/>
              <a:t>6~14</a:t>
            </a:r>
            <a:r>
              <a:rPr lang="ko-KR" altLang="en-US" sz="1600" dirty="0"/>
              <a:t>가 </a:t>
            </a:r>
            <a:endParaRPr lang="en-US" altLang="ko-KR" sz="1600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600" dirty="0"/>
              <a:t>  </a:t>
            </a:r>
            <a:r>
              <a:rPr lang="ko-KR" altLang="en-US" sz="1600" dirty="0"/>
              <a:t>있는 것으로 알려져 있음</a:t>
            </a:r>
            <a:r>
              <a:rPr lang="en-US" altLang="ko-KR" sz="1600" dirty="0"/>
              <a:t>. </a:t>
            </a:r>
            <a:r>
              <a:rPr lang="ko-KR" altLang="en-US" sz="1600" dirty="0"/>
              <a:t>즉 </a:t>
            </a:r>
            <a:r>
              <a:rPr lang="en-US" altLang="ko-KR" sz="1600" dirty="0"/>
              <a:t>AGAT</a:t>
            </a:r>
            <a:r>
              <a:rPr lang="ko-KR" altLang="en-US" sz="1600" dirty="0"/>
              <a:t>가 사람에 따라 </a:t>
            </a:r>
            <a:r>
              <a:rPr lang="en-US" altLang="ko-KR" sz="1600" dirty="0"/>
              <a:t>6~14</a:t>
            </a:r>
            <a:r>
              <a:rPr lang="ko-KR" altLang="en-US" sz="1600" dirty="0"/>
              <a:t>회까지 반복된 염색체가 있는 것임</a:t>
            </a:r>
            <a:r>
              <a:rPr lang="en-US" altLang="ko-KR" sz="1600" dirty="0"/>
              <a:t> </a:t>
            </a:r>
          </a:p>
          <a:p>
            <a:pPr marL="182880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endParaRPr lang="en-US" altLang="ko-KR" sz="1600" dirty="0"/>
          </a:p>
          <a:p>
            <a:pPr marL="182880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endParaRPr lang="ko-KR" altLang="en-US" sz="1600" dirty="0"/>
          </a:p>
          <a:p>
            <a:pPr marL="182880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endParaRPr lang="ko-KR" altLang="en-US" sz="1600" dirty="0"/>
          </a:p>
          <a:p>
            <a:pPr marL="182880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endParaRPr lang="en-US" altLang="ko-KR" sz="1600" dirty="0"/>
          </a:p>
          <a:p>
            <a:pPr marL="182880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endParaRPr lang="en-US" altLang="ko-KR" sz="1600" dirty="0"/>
          </a:p>
          <a:p>
            <a:pPr marL="182880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endParaRPr lang="en-US" altLang="ko-KR" sz="1600" dirty="0"/>
          </a:p>
          <a:p>
            <a:pPr marL="182880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endParaRPr lang="ko-KR" altLang="en-US" sz="1600" dirty="0"/>
          </a:p>
          <a:p>
            <a:pPr marL="182880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ko-KR" altLang="en-US" sz="1600" dirty="0"/>
              <a:t>예를 들어 어떤 한 사람을 대상으로 </a:t>
            </a:r>
            <a:r>
              <a:rPr lang="en-US" altLang="ko-KR" sz="1600" dirty="0"/>
              <a:t>D7S820 </a:t>
            </a:r>
            <a:r>
              <a:rPr lang="ko-KR" altLang="en-US" sz="1600" dirty="0" err="1"/>
              <a:t>마커의</a:t>
            </a:r>
            <a:r>
              <a:rPr lang="ko-KR" altLang="en-US" sz="1600" dirty="0"/>
              <a:t> </a:t>
            </a:r>
            <a:r>
              <a:rPr lang="en-US" altLang="ko-KR" sz="1600" dirty="0"/>
              <a:t>DNA </a:t>
            </a:r>
            <a:r>
              <a:rPr lang="ko-KR" altLang="en-US" sz="1600" dirty="0"/>
              <a:t>프로필을 조사하면</a:t>
            </a:r>
            <a:r>
              <a:rPr lang="en-US" altLang="ko-KR" sz="1600" dirty="0"/>
              <a:t>, </a:t>
            </a:r>
            <a:r>
              <a:rPr lang="ko-KR" altLang="en-US" sz="1600" dirty="0"/>
              <a:t>각각 부모로부터 물려받은 두 개의 </a:t>
            </a:r>
            <a:r>
              <a:rPr lang="en-US" altLang="ko-KR" sz="1600" dirty="0"/>
              <a:t>7</a:t>
            </a:r>
            <a:r>
              <a:rPr lang="ko-KR" altLang="en-US" sz="1600" dirty="0"/>
              <a:t>번 상동 염색체가 </a:t>
            </a:r>
            <a:r>
              <a:rPr lang="en-US" altLang="ko-KR" sz="1600" dirty="0"/>
              <a:t>AGAT </a:t>
            </a:r>
            <a:r>
              <a:rPr lang="ko-KR" altLang="en-US" sz="1600" dirty="0"/>
              <a:t>염기를 각기 </a:t>
            </a:r>
            <a:r>
              <a:rPr lang="en-US" altLang="ko-KR" sz="1600" dirty="0"/>
              <a:t>11</a:t>
            </a:r>
            <a:r>
              <a:rPr lang="ko-KR" altLang="en-US" sz="1600" dirty="0"/>
              <a:t>회와 </a:t>
            </a:r>
            <a:r>
              <a:rPr lang="en-US" altLang="ko-KR" sz="1600" dirty="0"/>
              <a:t>13</a:t>
            </a:r>
            <a:r>
              <a:rPr lang="ko-KR" altLang="en-US" sz="1600" dirty="0"/>
              <a:t>회 반복된 염색체일 수 있음</a:t>
            </a:r>
            <a:r>
              <a:rPr lang="en-US" altLang="ko-KR" sz="1600" dirty="0"/>
              <a:t>. </a:t>
            </a:r>
            <a:r>
              <a:rPr lang="ko-KR" altLang="en-US" sz="1600" dirty="0"/>
              <a:t>이때 </a:t>
            </a:r>
            <a:r>
              <a:rPr lang="en-US" altLang="ko-KR" sz="1600" dirty="0"/>
              <a:t>DNA </a:t>
            </a:r>
            <a:r>
              <a:rPr lang="ko-KR" altLang="en-US" sz="1600" dirty="0"/>
              <a:t>프로필은 </a:t>
            </a:r>
            <a:r>
              <a:rPr lang="en-US" altLang="ko-KR" sz="1600" dirty="0"/>
              <a:t>11/13</a:t>
            </a:r>
            <a:r>
              <a:rPr lang="ko-KR" altLang="en-US" sz="1600" dirty="0"/>
              <a:t>으로 나타남</a:t>
            </a:r>
            <a:r>
              <a:rPr lang="en-US" altLang="ko-KR" sz="1600" dirty="0"/>
              <a:t>. </a:t>
            </a:r>
            <a:r>
              <a:rPr lang="ko-KR" altLang="en-US" sz="1600" dirty="0"/>
              <a:t>그러나 다른 사람은 </a:t>
            </a:r>
            <a:r>
              <a:rPr lang="en-US" altLang="ko-KR" sz="1600" dirty="0"/>
              <a:t>10</a:t>
            </a:r>
            <a:r>
              <a:rPr lang="ko-KR" altLang="en-US" sz="1600" dirty="0"/>
              <a:t>회와 </a:t>
            </a:r>
            <a:r>
              <a:rPr lang="en-US" altLang="ko-KR" sz="1600" dirty="0"/>
              <a:t>11</a:t>
            </a:r>
            <a:r>
              <a:rPr lang="ko-KR" altLang="en-US" sz="1600" dirty="0"/>
              <a:t>회 반복되는 </a:t>
            </a:r>
            <a:r>
              <a:rPr lang="en-US" altLang="ko-KR" sz="1600" dirty="0"/>
              <a:t>DNA </a:t>
            </a:r>
            <a:r>
              <a:rPr lang="ko-KR" altLang="en-US" sz="1600" dirty="0"/>
              <a:t>프로필</a:t>
            </a:r>
            <a:r>
              <a:rPr lang="en-US" altLang="ko-KR" sz="1600" dirty="0"/>
              <a:t>(10/11), </a:t>
            </a:r>
            <a:r>
              <a:rPr lang="ko-KR" altLang="en-US" sz="1600" dirty="0"/>
              <a:t>혹은 둘 다 </a:t>
            </a:r>
            <a:r>
              <a:rPr lang="en-US" altLang="ko-KR" sz="1600" dirty="0"/>
              <a:t>10</a:t>
            </a:r>
            <a:r>
              <a:rPr lang="ko-KR" altLang="en-US" sz="1600" dirty="0"/>
              <a:t>회 반복한 프로필</a:t>
            </a:r>
            <a:r>
              <a:rPr lang="en-US" altLang="ko-KR" sz="1600" dirty="0"/>
              <a:t>(10/10)</a:t>
            </a:r>
            <a:r>
              <a:rPr lang="ko-KR" altLang="en-US" sz="1600" dirty="0"/>
              <a:t>로 나타날 수 있음</a:t>
            </a:r>
            <a:r>
              <a:rPr lang="en-US" altLang="ko-KR" sz="1600" dirty="0"/>
              <a:t> </a:t>
            </a:r>
            <a:endParaRPr lang="ko-KR" altLang="en-US" sz="1600" dirty="0"/>
          </a:p>
        </p:txBody>
      </p:sp>
      <p:pic>
        <p:nvPicPr>
          <p:cNvPr id="11268" name="Picture 6" descr="micro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807" y="2708920"/>
            <a:ext cx="439261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620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0688"/>
            <a:ext cx="6768752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74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94597" y="659304"/>
            <a:ext cx="8554805" cy="939784"/>
          </a:xfrm>
        </p:spPr>
        <p:txBody>
          <a:bodyPr/>
          <a:lstStyle/>
          <a:p>
            <a:r>
              <a:rPr lang="ko-KR" altLang="en-US" dirty="0"/>
              <a:t>유전자의 특징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32633" y="2060848"/>
            <a:ext cx="8741897" cy="4209331"/>
          </a:xfrm>
        </p:spPr>
        <p:txBody>
          <a:bodyPr>
            <a:normAutofit/>
          </a:bodyPr>
          <a:lstStyle/>
          <a:p>
            <a:pPr lvl="1">
              <a:lnSpc>
                <a:spcPct val="105000"/>
              </a:lnSpc>
            </a:pPr>
            <a:r>
              <a:rPr lang="ko-KR" altLang="en-US" sz="1600" dirty="0">
                <a:solidFill>
                  <a:srgbClr val="FF0000"/>
                </a:solidFill>
              </a:rPr>
              <a:t>높은 식별력 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457200" lvl="1" indent="0">
              <a:lnSpc>
                <a:spcPct val="105000"/>
              </a:lnSpc>
              <a:buNone/>
            </a:pPr>
            <a:r>
              <a:rPr lang="en-US" altLang="ko-KR" sz="1600" dirty="0"/>
              <a:t>   -  </a:t>
            </a:r>
            <a:r>
              <a:rPr lang="ko-KR" altLang="en-US" sz="1600" dirty="0"/>
              <a:t>일란성 쌍둥이를 제외한 모든 사람은 서로 다른 유전정보를 가지고 있다</a:t>
            </a:r>
            <a:r>
              <a:rPr lang="en-US" altLang="ko-KR" sz="1600" dirty="0"/>
              <a:t>. </a:t>
            </a:r>
          </a:p>
          <a:p>
            <a:pPr lvl="1">
              <a:lnSpc>
                <a:spcPct val="105000"/>
              </a:lnSpc>
            </a:pPr>
            <a:endParaRPr lang="en-US" altLang="ko-KR" sz="1600" dirty="0"/>
          </a:p>
          <a:p>
            <a:pPr lvl="1">
              <a:lnSpc>
                <a:spcPct val="105000"/>
              </a:lnSpc>
            </a:pPr>
            <a:r>
              <a:rPr lang="ko-KR" altLang="en-US" sz="1600" dirty="0">
                <a:solidFill>
                  <a:srgbClr val="FF0000"/>
                </a:solidFill>
              </a:rPr>
              <a:t>유전적 연속성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457200" lvl="1" indent="0">
              <a:lnSpc>
                <a:spcPct val="105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부모로부터 물려받은 </a:t>
            </a:r>
            <a:r>
              <a:rPr lang="en-US" altLang="ko-KR" sz="1600" dirty="0"/>
              <a:t>DNA</a:t>
            </a:r>
            <a:r>
              <a:rPr lang="ko-KR" altLang="en-US" sz="1600" dirty="0"/>
              <a:t>는 태어나서 죽을 때까지 변함없이 유지되며</a:t>
            </a:r>
            <a:r>
              <a:rPr lang="en-US" altLang="ko-KR" sz="1600" dirty="0"/>
              <a:t>, </a:t>
            </a:r>
            <a:r>
              <a:rPr lang="ko-KR" altLang="en-US" sz="1600" dirty="0"/>
              <a:t>신체의 모든 세</a:t>
            </a:r>
            <a:endParaRPr lang="en-US" altLang="ko-KR" sz="1600" dirty="0"/>
          </a:p>
          <a:p>
            <a:pPr marL="457200" lvl="1" indent="0">
              <a:lnSpc>
                <a:spcPct val="105000"/>
              </a:lnSpc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포에서 </a:t>
            </a:r>
            <a:r>
              <a:rPr lang="en-US" altLang="ko-KR" sz="1600" dirty="0"/>
              <a:t>DNA</a:t>
            </a:r>
            <a:r>
              <a:rPr lang="ko-KR" altLang="en-US" sz="1600" dirty="0"/>
              <a:t>는 동일하다</a:t>
            </a:r>
            <a:r>
              <a:rPr lang="en-US" altLang="ko-KR" sz="1600" dirty="0"/>
              <a:t>.</a:t>
            </a:r>
          </a:p>
          <a:p>
            <a:pPr lvl="1">
              <a:lnSpc>
                <a:spcPct val="105000"/>
              </a:lnSpc>
            </a:pPr>
            <a:endParaRPr lang="en-US" altLang="ko-KR" sz="1600" dirty="0"/>
          </a:p>
          <a:p>
            <a:pPr lvl="1">
              <a:lnSpc>
                <a:spcPct val="105000"/>
              </a:lnSpc>
            </a:pPr>
            <a:r>
              <a:rPr lang="ko-KR" altLang="en-US" sz="1600" dirty="0">
                <a:solidFill>
                  <a:srgbClr val="FF0000"/>
                </a:solidFill>
              </a:rPr>
              <a:t>높은 민감성 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457200" lvl="1" indent="0">
              <a:lnSpc>
                <a:spcPct val="105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매우 소량의 증거물에서도 </a:t>
            </a:r>
            <a:r>
              <a:rPr lang="en-US" altLang="ko-KR" sz="1600" dirty="0"/>
              <a:t>DNA</a:t>
            </a:r>
            <a:r>
              <a:rPr lang="ko-KR" altLang="en-US" sz="1600" dirty="0"/>
              <a:t>분석에 충분한 양의 </a:t>
            </a:r>
            <a:r>
              <a:rPr lang="en-US" altLang="ko-KR" sz="1600" dirty="0"/>
              <a:t>DNA</a:t>
            </a:r>
            <a:r>
              <a:rPr lang="ko-KR" altLang="en-US" sz="1600" dirty="0"/>
              <a:t>가 들어 있다</a:t>
            </a:r>
            <a:r>
              <a:rPr lang="en-US" altLang="ko-KR" sz="1600" dirty="0"/>
              <a:t>. </a:t>
            </a:r>
          </a:p>
          <a:p>
            <a:pPr lvl="1">
              <a:lnSpc>
                <a:spcPct val="105000"/>
              </a:lnSpc>
            </a:pPr>
            <a:endParaRPr lang="en-US" altLang="ko-KR" sz="1600" dirty="0"/>
          </a:p>
          <a:p>
            <a:pPr lvl="1">
              <a:lnSpc>
                <a:spcPct val="105000"/>
              </a:lnSpc>
            </a:pPr>
            <a:r>
              <a:rPr lang="ko-KR" altLang="en-US" sz="1600" dirty="0">
                <a:solidFill>
                  <a:srgbClr val="FF0000"/>
                </a:solidFill>
              </a:rPr>
              <a:t>안전성 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457200" lvl="1" indent="0">
              <a:lnSpc>
                <a:spcPct val="105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이중나선 구조의 </a:t>
            </a:r>
            <a:r>
              <a:rPr lang="en-US" altLang="ko-KR" sz="1600" dirty="0"/>
              <a:t>DNA</a:t>
            </a:r>
            <a:r>
              <a:rPr lang="ko-KR" altLang="en-US" sz="1600" dirty="0"/>
              <a:t>분자는 매우 안정하여 극심한 환경에 노출되었던 증거물에서도 분        </a:t>
            </a:r>
            <a:endParaRPr lang="en-US" altLang="ko-KR" sz="1600" dirty="0"/>
          </a:p>
          <a:p>
            <a:pPr marL="457200" lvl="1" indent="0">
              <a:lnSpc>
                <a:spcPct val="105000"/>
              </a:lnSpc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석이 가능한 경우가 많다</a:t>
            </a:r>
            <a:r>
              <a:rPr lang="en-US" altLang="ko-KR" sz="1600" dirty="0"/>
              <a:t>. </a:t>
            </a:r>
          </a:p>
          <a:p>
            <a:pPr>
              <a:lnSpc>
                <a:spcPct val="90000"/>
              </a:lnSpc>
            </a:pP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475529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xfrm>
            <a:off x="107504" y="836712"/>
            <a:ext cx="8661648" cy="489654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ko-KR" altLang="en-US" sz="4400" dirty="0"/>
              <a:t>유전자지문 감식이 가능한 시료</a:t>
            </a:r>
            <a:endParaRPr lang="en-US" altLang="ko-KR" sz="4400" dirty="0"/>
          </a:p>
          <a:p>
            <a:pPr marL="0" indent="0">
              <a:lnSpc>
                <a:spcPct val="90000"/>
              </a:lnSpc>
              <a:buNone/>
            </a:pPr>
            <a:endParaRPr lang="en-US" altLang="ko-KR" sz="2000" dirty="0"/>
          </a:p>
          <a:p>
            <a:pPr marL="0" indent="0">
              <a:lnSpc>
                <a:spcPct val="90000"/>
              </a:lnSpc>
              <a:buNone/>
            </a:pPr>
            <a:endParaRPr lang="en-US" altLang="ko-KR" sz="2000" dirty="0"/>
          </a:p>
          <a:p>
            <a:pPr marL="0" indent="0">
              <a:lnSpc>
                <a:spcPct val="90000"/>
              </a:lnSpc>
              <a:buNone/>
            </a:pPr>
            <a:endParaRPr lang="ko-KR" altLang="en-US" sz="2000" dirty="0"/>
          </a:p>
          <a:p>
            <a:pPr lvl="1">
              <a:lnSpc>
                <a:spcPct val="90000"/>
              </a:lnSpc>
            </a:pPr>
            <a:r>
              <a:rPr lang="ko-KR" altLang="en-US" sz="1600" dirty="0">
                <a:solidFill>
                  <a:srgbClr val="FF0000"/>
                </a:solidFill>
              </a:rPr>
              <a:t>혈흔 및 혈액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정액 및 </a:t>
            </a:r>
            <a:r>
              <a:rPr lang="ko-KR" altLang="en-US" sz="1600" dirty="0" err="1">
                <a:solidFill>
                  <a:srgbClr val="FF0000"/>
                </a:solidFill>
              </a:rPr>
              <a:t>정액반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타액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모발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 err="1">
                <a:solidFill>
                  <a:srgbClr val="FF0000"/>
                </a:solidFill>
              </a:rPr>
              <a:t>모근</a:t>
            </a:r>
            <a:r>
              <a:rPr lang="en-US" altLang="ko-KR" sz="1600" dirty="0">
                <a:solidFill>
                  <a:srgbClr val="FF0000"/>
                </a:solidFill>
              </a:rPr>
              <a:t>), </a:t>
            </a:r>
            <a:r>
              <a:rPr lang="ko-KR" altLang="en-US" sz="1600" dirty="0">
                <a:solidFill>
                  <a:srgbClr val="FF0000"/>
                </a:solidFill>
              </a:rPr>
              <a:t>소변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장기조직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치아 및 뼈</a:t>
            </a:r>
            <a:r>
              <a:rPr lang="en-US" altLang="ko-KR" sz="1600" dirty="0"/>
              <a:t>(</a:t>
            </a:r>
            <a:r>
              <a:rPr lang="ko-KR" altLang="en-US" sz="1600" dirty="0"/>
              <a:t>백골화</a:t>
            </a:r>
            <a:endParaRPr lang="en-US" altLang="ko-KR" sz="1600" dirty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사체</a:t>
            </a:r>
            <a:r>
              <a:rPr lang="en-US" altLang="ko-KR" sz="1600" dirty="0"/>
              <a:t>)</a:t>
            </a:r>
            <a:r>
              <a:rPr lang="ko-KR" altLang="en-US" sz="1600" dirty="0"/>
              <a:t>는 미토콘드리아 </a:t>
            </a:r>
            <a:r>
              <a:rPr lang="en-US" altLang="ko-KR" sz="1600" dirty="0" err="1"/>
              <a:t>mtDNA</a:t>
            </a:r>
            <a:r>
              <a:rPr lang="ko-KR" altLang="en-US" sz="1600" dirty="0"/>
              <a:t>분석</a:t>
            </a:r>
            <a:endParaRPr lang="en-US" altLang="ko-KR" sz="1600" dirty="0"/>
          </a:p>
          <a:p>
            <a:pPr lvl="2">
              <a:lnSpc>
                <a:spcPct val="90000"/>
              </a:lnSpc>
            </a:pPr>
            <a:endParaRPr lang="ko-KR" altLang="en-US" sz="1600" dirty="0"/>
          </a:p>
          <a:p>
            <a:pPr lvl="1">
              <a:lnSpc>
                <a:spcPct val="90000"/>
              </a:lnSpc>
            </a:pPr>
            <a:r>
              <a:rPr lang="ko-KR" altLang="en-US" sz="1600" dirty="0"/>
              <a:t>혈흔과 </a:t>
            </a:r>
            <a:r>
              <a:rPr lang="ko-KR" altLang="en-US" sz="1600" dirty="0" err="1"/>
              <a:t>정액반은</a:t>
            </a:r>
            <a:r>
              <a:rPr lang="ko-KR" altLang="en-US" sz="1600" dirty="0"/>
              <a:t> 건조된 상태에서 냉장고에 보관했을 경우에 </a:t>
            </a:r>
            <a:r>
              <a:rPr lang="en-US" altLang="ko-KR" sz="1600" dirty="0"/>
              <a:t>1-2</a:t>
            </a:r>
            <a:r>
              <a:rPr lang="ko-KR" altLang="en-US" sz="1600" dirty="0"/>
              <a:t>년 경과한 후에도 분석가능</a:t>
            </a:r>
            <a:endParaRPr lang="en-US" altLang="ko-KR" sz="1600" dirty="0"/>
          </a:p>
          <a:p>
            <a:pPr lvl="1">
              <a:lnSpc>
                <a:spcPct val="90000"/>
              </a:lnSpc>
            </a:pPr>
            <a:endParaRPr lang="ko-KR" altLang="en-US" sz="1600" dirty="0"/>
          </a:p>
          <a:p>
            <a:pPr lvl="1">
              <a:lnSpc>
                <a:spcPct val="90000"/>
              </a:lnSpc>
            </a:pPr>
            <a:r>
              <a:rPr lang="ko-KR" altLang="en-US" sz="1600" dirty="0"/>
              <a:t>볼펜으로 찍은 점만큼의 혈흔으로도 분석</a:t>
            </a:r>
          </a:p>
        </p:txBody>
      </p:sp>
    </p:spTree>
    <p:extLst>
      <p:ext uri="{BB962C8B-B14F-4D97-AF65-F5344CB8AC3E}">
        <p14:creationId xmlns:p14="http://schemas.microsoft.com/office/powerpoint/2010/main" val="1163569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xfrm>
            <a:off x="179512" y="620713"/>
            <a:ext cx="8518401" cy="6453187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endParaRPr lang="ko-KR" altLang="en-US" sz="16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ko-KR" altLang="en-US" sz="4400" dirty="0"/>
              <a:t>유전자의 채취 및 보존요령</a:t>
            </a:r>
            <a:endParaRPr lang="en-US" altLang="ko-KR" sz="4400" dirty="0"/>
          </a:p>
          <a:p>
            <a:pPr marL="0" indent="0">
              <a:lnSpc>
                <a:spcPct val="90000"/>
              </a:lnSpc>
              <a:buNone/>
            </a:pPr>
            <a:endParaRPr lang="ko-KR" altLang="en-US" sz="1600" dirty="0"/>
          </a:p>
          <a:p>
            <a:pPr lvl="1">
              <a:lnSpc>
                <a:spcPct val="90000"/>
              </a:lnSpc>
            </a:pPr>
            <a:endParaRPr lang="en-US" altLang="ko-KR" sz="1600" dirty="0"/>
          </a:p>
          <a:p>
            <a:pPr lvl="1">
              <a:lnSpc>
                <a:spcPct val="90000"/>
              </a:lnSpc>
            </a:pPr>
            <a:r>
              <a:rPr lang="ko-KR" altLang="en-US" sz="1600" dirty="0" err="1"/>
              <a:t>유동혈은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항응고제인</a:t>
            </a:r>
            <a:r>
              <a:rPr lang="ko-KR" altLang="en-US" sz="1600" dirty="0"/>
              <a:t> </a:t>
            </a:r>
            <a:r>
              <a:rPr lang="en-US" altLang="ko-KR" sz="1600" dirty="0"/>
              <a:t>EDTA</a:t>
            </a:r>
            <a:r>
              <a:rPr lang="ko-KR" altLang="en-US" sz="1600" dirty="0"/>
              <a:t>가 들어 있는 시험관에 채혈하여 </a:t>
            </a:r>
            <a:r>
              <a:rPr lang="ko-KR" altLang="en-US" sz="1600" dirty="0">
                <a:solidFill>
                  <a:srgbClr val="FF0000"/>
                </a:solidFill>
              </a:rPr>
              <a:t>서늘한 곳에 보관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운반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</a:pPr>
            <a:endParaRPr lang="ko-KR" altLang="en-US" sz="1600" dirty="0"/>
          </a:p>
          <a:p>
            <a:pPr lvl="1">
              <a:lnSpc>
                <a:spcPct val="90000"/>
              </a:lnSpc>
            </a:pPr>
            <a:r>
              <a:rPr lang="ko-KR" altLang="en-US" sz="1600" dirty="0"/>
              <a:t>부패되기 쉬운 혈액 및 정액은 </a:t>
            </a:r>
            <a:r>
              <a:rPr lang="ko-KR" altLang="en-US" sz="1600" dirty="0">
                <a:solidFill>
                  <a:srgbClr val="FF0000"/>
                </a:solidFill>
              </a:rPr>
              <a:t>빠른 </a:t>
            </a:r>
            <a:r>
              <a:rPr lang="ko-KR" altLang="en-US" sz="1600" dirty="0" err="1">
                <a:solidFill>
                  <a:srgbClr val="FF0000"/>
                </a:solidFill>
              </a:rPr>
              <a:t>시간내에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err="1">
                <a:solidFill>
                  <a:srgbClr val="FF0000"/>
                </a:solidFill>
              </a:rPr>
              <a:t>면으로된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err="1">
                <a:solidFill>
                  <a:srgbClr val="FF0000"/>
                </a:solidFill>
              </a:rPr>
              <a:t>천조각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또는 거즈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에 전사하여 그늘에서 건조시킨 후 종이봉투에 넣어 운반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</a:pPr>
            <a:endParaRPr lang="ko-KR" altLang="en-US" sz="1600" dirty="0"/>
          </a:p>
          <a:p>
            <a:pPr lvl="1">
              <a:lnSpc>
                <a:spcPct val="90000"/>
              </a:lnSpc>
            </a:pPr>
            <a:r>
              <a:rPr lang="ko-KR" altLang="en-US" sz="1600" dirty="0"/>
              <a:t>모발은 </a:t>
            </a:r>
            <a:r>
              <a:rPr lang="ko-KR" altLang="en-US" sz="1600" dirty="0" err="1">
                <a:solidFill>
                  <a:srgbClr val="FF0000"/>
                </a:solidFill>
              </a:rPr>
              <a:t>모근이</a:t>
            </a:r>
            <a:r>
              <a:rPr lang="ko-KR" altLang="en-US" sz="1600" dirty="0">
                <a:solidFill>
                  <a:srgbClr val="FF0000"/>
                </a:solidFill>
              </a:rPr>
              <a:t> 다치지 않도록 주의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</a:pPr>
            <a:endParaRPr lang="ko-KR" altLang="en-US" sz="1600" dirty="0"/>
          </a:p>
          <a:p>
            <a:pPr lvl="1">
              <a:lnSpc>
                <a:spcPct val="90000"/>
              </a:lnSpc>
            </a:pPr>
            <a:r>
              <a:rPr lang="ko-KR" altLang="en-US" sz="1600" dirty="0"/>
              <a:t>채취과정 및 상황을 명확히 기록하고 사진촬영 등의 방법으로 객관화시켜야 한다</a:t>
            </a:r>
            <a:r>
              <a:rPr lang="en-US" altLang="ko-KR" sz="1600" dirty="0"/>
              <a:t>. </a:t>
            </a:r>
          </a:p>
          <a:p>
            <a:pPr lvl="1">
              <a:lnSpc>
                <a:spcPct val="90000"/>
              </a:lnSpc>
            </a:pPr>
            <a:endParaRPr lang="en-US" altLang="ko-KR" sz="1600" dirty="0"/>
          </a:p>
          <a:p>
            <a:pPr lvl="1">
              <a:lnSpc>
                <a:spcPct val="90000"/>
              </a:lnSpc>
            </a:pPr>
            <a:r>
              <a:rPr lang="ko-KR" altLang="en-US" sz="1600" dirty="0"/>
              <a:t>증거물을 의뢰할 때는 현장증거물과 함께 피해자와 용의자</a:t>
            </a:r>
            <a:r>
              <a:rPr lang="en-US" altLang="ko-KR" sz="1600" dirty="0"/>
              <a:t>, </a:t>
            </a:r>
            <a:r>
              <a:rPr lang="ko-KR" altLang="en-US" sz="1600" dirty="0"/>
              <a:t>사건관계자와의 대조증거물을 같이 의뢰한다</a:t>
            </a:r>
            <a:r>
              <a:rPr lang="en-US" altLang="ko-KR" sz="16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475509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8229600" cy="777875"/>
          </a:xfrm>
        </p:spPr>
        <p:txBody>
          <a:bodyPr/>
          <a:lstStyle/>
          <a:p>
            <a:r>
              <a:rPr lang="ko-KR" altLang="en-US" dirty="0"/>
              <a:t>유전자 분석과정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507288" cy="53732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1600" dirty="0">
                <a:solidFill>
                  <a:srgbClr val="FF0000"/>
                </a:solidFill>
              </a:rPr>
              <a:t>증거물의 육안 관찰 및 채취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증거물의 상태 및 종류</a:t>
            </a:r>
            <a:r>
              <a:rPr lang="en-US" altLang="ko-KR" sz="1600" dirty="0"/>
              <a:t>, </a:t>
            </a:r>
            <a:r>
              <a:rPr lang="ko-KR" altLang="en-US" sz="1600" dirty="0"/>
              <a:t>분포 및 특징관찰</a:t>
            </a:r>
          </a:p>
          <a:p>
            <a:pPr>
              <a:lnSpc>
                <a:spcPct val="90000"/>
              </a:lnSpc>
            </a:pPr>
            <a:endParaRPr lang="en-US" altLang="ko-KR" sz="1600" dirty="0"/>
          </a:p>
          <a:p>
            <a:pPr>
              <a:lnSpc>
                <a:spcPct val="90000"/>
              </a:lnSpc>
            </a:pPr>
            <a:r>
              <a:rPr lang="ko-KR" altLang="en-US" sz="1600" dirty="0">
                <a:solidFill>
                  <a:srgbClr val="FF0000"/>
                </a:solidFill>
              </a:rPr>
              <a:t>예비실험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혈흔</a:t>
            </a:r>
            <a:r>
              <a:rPr lang="en-US" altLang="ko-KR" sz="1600" dirty="0"/>
              <a:t>, </a:t>
            </a:r>
            <a:r>
              <a:rPr lang="ko-KR" altLang="en-US" sz="1600" dirty="0"/>
              <a:t>정액 여부 등을 판단하기 위하여 검출시험 </a:t>
            </a:r>
          </a:p>
          <a:p>
            <a:pPr>
              <a:lnSpc>
                <a:spcPct val="90000"/>
              </a:lnSpc>
            </a:pPr>
            <a:endParaRPr lang="en-US" altLang="ko-KR" sz="1600" dirty="0"/>
          </a:p>
          <a:p>
            <a:pPr>
              <a:lnSpc>
                <a:spcPct val="90000"/>
              </a:lnSpc>
            </a:pPr>
            <a:r>
              <a:rPr lang="en-US" altLang="ko-KR" sz="1600" dirty="0">
                <a:solidFill>
                  <a:srgbClr val="FF0000"/>
                </a:solidFill>
              </a:rPr>
              <a:t>DNA</a:t>
            </a:r>
            <a:r>
              <a:rPr lang="ko-KR" altLang="en-US" sz="1600" dirty="0">
                <a:solidFill>
                  <a:srgbClr val="FF0000"/>
                </a:solidFill>
              </a:rPr>
              <a:t>를 분리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추출</a:t>
            </a:r>
            <a:r>
              <a:rPr lang="en-US" altLang="ko-KR" sz="1600" dirty="0">
                <a:solidFill>
                  <a:srgbClr val="FF0000"/>
                </a:solidFill>
              </a:rPr>
              <a:t>) </a:t>
            </a:r>
            <a:r>
              <a:rPr lang="ko-KR" altLang="en-US" sz="1600" dirty="0">
                <a:solidFill>
                  <a:srgbClr val="FF0000"/>
                </a:solidFill>
              </a:rPr>
              <a:t>및 정량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감정물의 종류와 목적에 따라 </a:t>
            </a:r>
            <a:r>
              <a:rPr lang="en-US" altLang="ko-KR" sz="1600" dirty="0"/>
              <a:t>DNA</a:t>
            </a:r>
            <a:r>
              <a:rPr lang="ko-KR" altLang="en-US" sz="1600" dirty="0"/>
              <a:t>분리</a:t>
            </a:r>
            <a:endParaRPr lang="en-US" altLang="ko-KR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 err="1"/>
              <a:t>아가로즈겔</a:t>
            </a:r>
            <a:r>
              <a:rPr lang="ko-KR" altLang="en-US" sz="1600" dirty="0"/>
              <a:t> 및 정량키트를 사용하여 정량</a:t>
            </a:r>
            <a:r>
              <a:rPr lang="en-US" altLang="ko-KR" sz="1600" dirty="0"/>
              <a:t>(100</a:t>
            </a:r>
            <a:r>
              <a:rPr lang="ko-KR" altLang="en-US" sz="1600" dirty="0" err="1"/>
              <a:t>억분의</a:t>
            </a:r>
            <a:r>
              <a:rPr lang="ko-KR" altLang="en-US" sz="1600" dirty="0"/>
              <a:t> </a:t>
            </a:r>
            <a:r>
              <a:rPr lang="en-US" altLang="ko-KR" sz="1600" dirty="0"/>
              <a:t>1g </a:t>
            </a:r>
            <a:r>
              <a:rPr lang="ko-KR" altLang="en-US" sz="1600" dirty="0"/>
              <a:t>수준</a:t>
            </a:r>
            <a:r>
              <a:rPr lang="en-US" altLang="ko-KR" sz="1600" dirty="0"/>
              <a:t>)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ko-KR" sz="1600" dirty="0"/>
          </a:p>
          <a:p>
            <a:pPr>
              <a:lnSpc>
                <a:spcPct val="90000"/>
              </a:lnSpc>
            </a:pPr>
            <a:r>
              <a:rPr lang="ko-KR" altLang="en-US" sz="1600" dirty="0">
                <a:solidFill>
                  <a:srgbClr val="FF0000"/>
                </a:solidFill>
              </a:rPr>
              <a:t>유전자 증폭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중합효소연쇄반응</a:t>
            </a:r>
            <a:r>
              <a:rPr lang="en-US" altLang="ko-KR" sz="1600" dirty="0"/>
              <a:t>(PCR-polymerase chain reaction)</a:t>
            </a:r>
            <a:r>
              <a:rPr lang="ko-KR" altLang="en-US" sz="1600" dirty="0"/>
              <a:t>을 실시하여 원하는 유전자 </a:t>
            </a:r>
            <a:r>
              <a:rPr lang="ko-KR" altLang="en-US" sz="1600" dirty="0" err="1"/>
              <a:t>좌위</a:t>
            </a:r>
            <a:endParaRPr lang="en-US" altLang="ko-KR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   (STR</a:t>
            </a:r>
            <a:r>
              <a:rPr lang="ko-KR" altLang="en-US" sz="1600" dirty="0" err="1"/>
              <a:t>마커</a:t>
            </a:r>
            <a:r>
              <a:rPr lang="en-US" altLang="ko-KR" sz="1600" dirty="0"/>
              <a:t>)</a:t>
            </a:r>
            <a:r>
              <a:rPr lang="ko-KR" altLang="en-US" sz="1600" dirty="0"/>
              <a:t>를 증폭</a:t>
            </a:r>
            <a:r>
              <a:rPr lang="en-US" altLang="ko-KR" sz="1600" dirty="0"/>
              <a:t>(1</a:t>
            </a:r>
            <a:r>
              <a:rPr lang="ko-KR" altLang="en-US" sz="1600" dirty="0"/>
              <a:t>억 배까지 복제</a:t>
            </a:r>
            <a:r>
              <a:rPr lang="en-US" altLang="ko-KR" sz="1600" dirty="0"/>
              <a:t>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- 27-30 cycle </a:t>
            </a:r>
            <a:r>
              <a:rPr lang="ko-KR" altLang="en-US" sz="1600" dirty="0"/>
              <a:t>정도로만 돌릴 것</a:t>
            </a:r>
            <a:r>
              <a:rPr lang="en-US" altLang="ko-KR" sz="1600" dirty="0"/>
              <a:t>(FBI </a:t>
            </a:r>
            <a:r>
              <a:rPr lang="ko-KR" altLang="en-US" sz="1600" dirty="0"/>
              <a:t>가이드라인</a:t>
            </a:r>
            <a:r>
              <a:rPr lang="en-US" altLang="ko-KR" sz="1600" dirty="0"/>
              <a:t>) </a:t>
            </a:r>
          </a:p>
          <a:p>
            <a:pPr>
              <a:lnSpc>
                <a:spcPct val="90000"/>
              </a:lnSpc>
            </a:pPr>
            <a:endParaRPr lang="en-US" altLang="ko-KR" sz="1600" dirty="0"/>
          </a:p>
          <a:p>
            <a:pPr>
              <a:lnSpc>
                <a:spcPct val="90000"/>
              </a:lnSpc>
            </a:pPr>
            <a:r>
              <a:rPr lang="ko-KR" altLang="en-US" sz="1600" dirty="0" err="1">
                <a:solidFill>
                  <a:srgbClr val="FF0000"/>
                </a:solidFill>
              </a:rPr>
              <a:t>아가로즈겔</a:t>
            </a:r>
            <a:r>
              <a:rPr lang="ko-KR" altLang="en-US" sz="1600" dirty="0">
                <a:solidFill>
                  <a:srgbClr val="FF0000"/>
                </a:solidFill>
              </a:rPr>
              <a:t> 상에서 전기영동 및 유전자형 결정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전기영동은 자동염기서열분석을 통하여 이루어지며 유전자형을 </a:t>
            </a:r>
            <a:r>
              <a:rPr lang="ko-KR" altLang="en-US" sz="1600" dirty="0" err="1"/>
              <a:t>비교분석하여</a:t>
            </a:r>
            <a:r>
              <a:rPr lang="ko-KR" altLang="en-US" sz="1600" dirty="0"/>
              <a:t> 유전자형을     </a:t>
            </a:r>
            <a:endParaRPr lang="en-US" altLang="ko-KR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결정한다</a:t>
            </a:r>
            <a:r>
              <a:rPr lang="en-US" altLang="ko-KR" sz="1600" dirty="0"/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 - 13</a:t>
            </a:r>
            <a:r>
              <a:rPr lang="ko-KR" altLang="en-US" sz="1600" dirty="0"/>
              <a:t>개의 </a:t>
            </a:r>
            <a:r>
              <a:rPr lang="en-US" altLang="ko-KR" sz="1600" dirty="0"/>
              <a:t>STR</a:t>
            </a:r>
            <a:r>
              <a:rPr lang="ko-KR" altLang="en-US" sz="1600" dirty="0" err="1"/>
              <a:t>마커를</a:t>
            </a:r>
            <a:r>
              <a:rPr lang="ko-KR" altLang="en-US" sz="1600" dirty="0"/>
              <a:t> 대조하여 동일인 판독 </a:t>
            </a:r>
          </a:p>
        </p:txBody>
      </p:sp>
    </p:spTree>
    <p:extLst>
      <p:ext uri="{BB962C8B-B14F-4D97-AF65-F5344CB8AC3E}">
        <p14:creationId xmlns:p14="http://schemas.microsoft.com/office/powerpoint/2010/main" val="275148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95288" y="5060950"/>
            <a:ext cx="87487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/>
            <a:r>
              <a:rPr lang="en-US" altLang="ko-KR" sz="1000" dirty="0">
                <a:solidFill>
                  <a:srgbClr val="000000"/>
                </a:solidFill>
                <a:latin typeface="한컴바탕" panose="02030600000101010101" pitchFamily="18" charset="2"/>
              </a:rPr>
              <a:t>  </a:t>
            </a:r>
            <a:r>
              <a:rPr lang="en-US" altLang="ko-KR" sz="1000" dirty="0">
                <a:solidFill>
                  <a:srgbClr val="000000"/>
                </a:solidFill>
                <a:latin typeface="Arial" panose="020B0604020202020204" pitchFamily="34" charset="0"/>
              </a:rPr>
              <a:t>                                                                </a:t>
            </a:r>
            <a:endParaRPr lang="en-US" altLang="ko-KR" sz="1000" dirty="0">
              <a:solidFill>
                <a:srgbClr val="000000"/>
              </a:solidFill>
              <a:latin typeface="한컴바탕" panose="02030600000101010101" pitchFamily="18" charset="2"/>
            </a:endParaRPr>
          </a:p>
          <a:p>
            <a:pPr algn="just" latinLnBrk="0"/>
            <a:r>
              <a:rPr lang="en-US" altLang="ko-KR" sz="1600" dirty="0">
                <a:solidFill>
                  <a:srgbClr val="000000"/>
                </a:solidFill>
                <a:cs typeface="한컴바탕" panose="02030600000101010101" pitchFamily="18" charset="2"/>
              </a:rPr>
              <a:t>Genetic Analyzer(</a:t>
            </a:r>
            <a:r>
              <a:rPr lang="ko-KR" altLang="en-US" sz="1600" dirty="0">
                <a:solidFill>
                  <a:srgbClr val="000000"/>
                </a:solidFill>
                <a:cs typeface="한컴바탕" panose="02030600000101010101" pitchFamily="18" charset="2"/>
              </a:rPr>
              <a:t>유전자분석기</a:t>
            </a:r>
            <a:r>
              <a:rPr lang="en-US" altLang="ko-KR" sz="1600" dirty="0">
                <a:solidFill>
                  <a:srgbClr val="000000"/>
                </a:solidFill>
                <a:cs typeface="한컴바탕" panose="02030600000101010101" pitchFamily="18" charset="2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cs typeface="한컴바탕" panose="02030600000101010101" pitchFamily="18" charset="2"/>
              </a:rPr>
              <a:t>로부터 얻어진 </a:t>
            </a:r>
            <a:r>
              <a:rPr lang="en-US" altLang="ko-KR" sz="1600" dirty="0">
                <a:solidFill>
                  <a:srgbClr val="000000"/>
                </a:solidFill>
                <a:cs typeface="한컴바탕" panose="02030600000101010101" pitchFamily="18" charset="2"/>
              </a:rPr>
              <a:t>DNA </a:t>
            </a:r>
            <a:r>
              <a:rPr lang="ko-KR" altLang="en-US" sz="1600" dirty="0">
                <a:solidFill>
                  <a:srgbClr val="000000"/>
                </a:solidFill>
                <a:cs typeface="한컴바탕" panose="02030600000101010101" pitchFamily="18" charset="2"/>
              </a:rPr>
              <a:t>프로필</a:t>
            </a:r>
            <a:r>
              <a:rPr lang="en-US" altLang="ko-KR" sz="1600" dirty="0">
                <a:solidFill>
                  <a:srgbClr val="000000"/>
                </a:solidFill>
                <a:cs typeface="한컴바탕" panose="02030600000101010101" pitchFamily="18" charset="2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cs typeface="한컴바탕" panose="02030600000101010101" pitchFamily="18" charset="2"/>
              </a:rPr>
              <a:t>좌측</a:t>
            </a:r>
            <a:r>
              <a:rPr lang="en-US" altLang="ko-KR" sz="1600" dirty="0">
                <a:solidFill>
                  <a:srgbClr val="000000"/>
                </a:solidFill>
                <a:cs typeface="한컴바탕" panose="02030600000101010101" pitchFamily="18" charset="2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cs typeface="한컴바탕" panose="02030600000101010101" pitchFamily="18" charset="2"/>
              </a:rPr>
              <a:t>은 분석 소프트웨어에 의하여 숫자코드로 변환되어 데이터베이스에 입력 된다  </a:t>
            </a:r>
            <a:endParaRPr lang="ko-KR" altLang="en-US" sz="1600" dirty="0">
              <a:solidFill>
                <a:srgbClr val="000000"/>
              </a:solidFill>
            </a:endParaRPr>
          </a:p>
        </p:txBody>
      </p:sp>
      <p:pic>
        <p:nvPicPr>
          <p:cNvPr id="16388" name="Picture 4" descr="UNI00000e8432f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557338"/>
            <a:ext cx="6913562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825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8229600" cy="850900"/>
          </a:xfrm>
        </p:spPr>
        <p:txBody>
          <a:bodyPr/>
          <a:lstStyle/>
          <a:p>
            <a:r>
              <a:rPr lang="ko-KR" altLang="en-US" dirty="0"/>
              <a:t>유전자감식에 의한 사건해결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700808"/>
            <a:ext cx="8229600" cy="4536802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AutoNum type="arabicPeriod"/>
            </a:pPr>
            <a:r>
              <a:rPr lang="ko-KR" altLang="en-US" sz="1600" dirty="0"/>
              <a:t>방배동 </a:t>
            </a:r>
            <a:r>
              <a:rPr lang="ko-KR" altLang="en-US" sz="1600" dirty="0" err="1"/>
              <a:t>서래마을</a:t>
            </a:r>
            <a:r>
              <a:rPr lang="ko-KR" altLang="en-US" sz="1600" dirty="0"/>
              <a:t> 프랑스인 영아유기 사건</a:t>
            </a:r>
          </a:p>
          <a:p>
            <a:pPr marL="0" indent="0"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프랑스인 가족이 하계 </a:t>
            </a:r>
            <a:r>
              <a:rPr lang="ko-KR" altLang="en-US" sz="1600" dirty="0" err="1"/>
              <a:t>휴가차</a:t>
            </a:r>
            <a:r>
              <a:rPr lang="ko-KR" altLang="en-US" sz="1600" dirty="0"/>
              <a:t> 프랑스로 출국한 후 남편이 회사업무로 귀국하여 냉동실에 비닐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로 싸인 영아사체 </a:t>
            </a:r>
            <a:r>
              <a:rPr lang="en-US" altLang="ko-KR" sz="1600" dirty="0"/>
              <a:t>2</a:t>
            </a:r>
            <a:r>
              <a:rPr lang="ko-KR" altLang="en-US" sz="1600" dirty="0"/>
              <a:t>구를 발견하여 경찰에 신고함</a:t>
            </a:r>
            <a:r>
              <a:rPr lang="en-US" altLang="ko-KR" sz="1600" dirty="0"/>
              <a:t>. </a:t>
            </a:r>
            <a:r>
              <a:rPr lang="ko-KR" altLang="en-US" sz="1600" dirty="0"/>
              <a:t>외부침입 흔적이 없으며 남편의 관련성을 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제할 수 없어 동의를 받아 타액 및 모발을 채취하여 영아사체와 함께 </a:t>
            </a:r>
            <a:r>
              <a:rPr lang="ko-KR" altLang="en-US" sz="1600" dirty="0" err="1"/>
              <a:t>국과수</a:t>
            </a:r>
            <a:r>
              <a:rPr lang="ko-KR" altLang="en-US" sz="1600" dirty="0"/>
              <a:t> </a:t>
            </a:r>
            <a:r>
              <a:rPr lang="en-US" altLang="ko-KR" sz="1600" dirty="0"/>
              <a:t>DNA </a:t>
            </a:r>
            <a:r>
              <a:rPr lang="ko-KR" altLang="en-US" sz="1600" dirty="0"/>
              <a:t>감정을 의뢰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함</a:t>
            </a:r>
            <a:r>
              <a:rPr lang="en-US" altLang="ko-KR" sz="1600" dirty="0"/>
              <a:t>. </a:t>
            </a:r>
            <a:r>
              <a:rPr lang="ko-KR" altLang="en-US" sz="1600" dirty="0"/>
              <a:t>또한 욕실의 귀이개와 칫솔에 대한 감정의뢰</a:t>
            </a:r>
            <a:r>
              <a:rPr lang="en-US" altLang="ko-KR" sz="1600" dirty="0"/>
              <a:t>, </a:t>
            </a:r>
            <a:r>
              <a:rPr lang="ko-KR" altLang="en-US" sz="1600" dirty="0"/>
              <a:t>감정결과 두 사체의 모계 </a:t>
            </a:r>
            <a:r>
              <a:rPr lang="en-US" altLang="ko-KR" sz="1600" dirty="0"/>
              <a:t>DNA</a:t>
            </a:r>
            <a:r>
              <a:rPr lang="ko-KR" altLang="en-US" sz="1600" dirty="0"/>
              <a:t>가 일치한다는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회보 받음</a:t>
            </a:r>
            <a:r>
              <a:rPr lang="en-US" altLang="ko-KR" sz="1600" dirty="0"/>
              <a:t>. </a:t>
            </a:r>
          </a:p>
          <a:p>
            <a:pPr marL="0" indent="0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탐문수사에 의해 피의자가 국내에서 자궁수술을 받은 사실을 확인</a:t>
            </a:r>
            <a:r>
              <a:rPr lang="en-US" altLang="ko-KR" sz="1600" dirty="0"/>
              <a:t>, </a:t>
            </a:r>
            <a:r>
              <a:rPr lang="ko-KR" altLang="en-US" sz="1600" dirty="0"/>
              <a:t>병원에 보관중인 자궁조직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일부 및 슬라이드를 압수하여 </a:t>
            </a:r>
            <a:r>
              <a:rPr lang="ko-KR" altLang="en-US" sz="1600" dirty="0" err="1"/>
              <a:t>감정의뢰한</a:t>
            </a:r>
            <a:r>
              <a:rPr lang="ko-KR" altLang="en-US" sz="1600" dirty="0"/>
              <a:t> 결과 영아들의 모계 </a:t>
            </a:r>
            <a:r>
              <a:rPr lang="en-US" altLang="ko-KR" sz="1600" dirty="0"/>
              <a:t>DNA</a:t>
            </a:r>
            <a:r>
              <a:rPr lang="ko-KR" altLang="en-US" sz="1600" dirty="0"/>
              <a:t>와 일치한다는 회보를 받음</a:t>
            </a:r>
            <a:r>
              <a:rPr lang="en-US" altLang="ko-KR" sz="1600" dirty="0"/>
              <a:t>. </a:t>
            </a:r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수사팀은 피의자가 정상적으로 태어난 영아 </a:t>
            </a:r>
            <a:r>
              <a:rPr lang="en-US" altLang="ko-KR" sz="1600" dirty="0"/>
              <a:t>2</a:t>
            </a:r>
            <a:r>
              <a:rPr lang="ko-KR" altLang="en-US" sz="1600" dirty="0"/>
              <a:t>명을 불상의 방법으로 살해한 후 유기한 것으로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판단</a:t>
            </a:r>
            <a:r>
              <a:rPr lang="en-US" altLang="ko-KR" sz="1600" dirty="0"/>
              <a:t>, </a:t>
            </a:r>
            <a:r>
              <a:rPr lang="ko-KR" altLang="en-US" sz="1600" dirty="0"/>
              <a:t>국제형사사법공조절차에 의해 관련 자료와 영아사체를 프랑스 수사판사에게 인계하고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 err="1"/>
              <a:t>수사종결함</a:t>
            </a:r>
            <a:r>
              <a:rPr lang="en-US" altLang="ko-KR" sz="1600" dirty="0"/>
              <a:t>. </a:t>
            </a:r>
          </a:p>
          <a:p>
            <a:pPr marL="0" indent="0">
              <a:buNone/>
            </a:pPr>
            <a:r>
              <a:rPr lang="ko-KR" altLang="en-US" sz="1600" dirty="0"/>
              <a:t>    </a:t>
            </a:r>
            <a:r>
              <a:rPr lang="en-US" altLang="ko-KR" sz="1600" dirty="0"/>
              <a:t>- </a:t>
            </a:r>
            <a:r>
              <a:rPr lang="ko-KR" altLang="en-US" sz="1600" dirty="0"/>
              <a:t>이 사건 해결을 통해 한국경찰의 과학수사능력의 위상을 높이고 </a:t>
            </a:r>
            <a:r>
              <a:rPr lang="ko-KR" altLang="en-US" sz="1600" dirty="0" err="1"/>
              <a:t>국과수의</a:t>
            </a:r>
            <a:r>
              <a:rPr lang="ko-KR" altLang="en-US" sz="1600" dirty="0"/>
              <a:t> 감정결과의 신뢰성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을 전세계에 보여준 계기가 되었음</a:t>
            </a:r>
            <a:endParaRPr lang="en-US" altLang="ko-KR" sz="1600" dirty="0"/>
          </a:p>
          <a:p>
            <a:endParaRPr lang="en-US" altLang="ko-KR" sz="1600" dirty="0"/>
          </a:p>
          <a:p>
            <a:pPr>
              <a:buFontTx/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강화도 총기탈취 사건</a:t>
            </a:r>
            <a:endParaRPr lang="en-US" altLang="ko-KR" sz="1600" dirty="0"/>
          </a:p>
          <a:p>
            <a:pPr>
              <a:buFontTx/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현장에 유류한 모자에서 </a:t>
            </a:r>
            <a:r>
              <a:rPr lang="en-US" altLang="ko-KR" sz="1600" dirty="0"/>
              <a:t>AB</a:t>
            </a:r>
            <a:r>
              <a:rPr lang="ko-KR" altLang="en-US" sz="1600" dirty="0"/>
              <a:t>혈액형과 유전자형 확보</a:t>
            </a:r>
            <a:r>
              <a:rPr lang="en-US" altLang="ko-KR" sz="1600" dirty="0"/>
              <a:t>, </a:t>
            </a:r>
            <a:r>
              <a:rPr lang="ko-KR" altLang="en-US" sz="1600" dirty="0"/>
              <a:t>편지에서 </a:t>
            </a:r>
            <a:r>
              <a:rPr lang="ko-KR" altLang="en-US" sz="1600" dirty="0" err="1"/>
              <a:t>쪽지문</a:t>
            </a:r>
            <a:r>
              <a:rPr lang="ko-KR" altLang="en-US" sz="1600" dirty="0"/>
              <a:t> 채취</a:t>
            </a:r>
          </a:p>
          <a:p>
            <a:pPr>
              <a:buFontTx/>
              <a:buNone/>
            </a:pPr>
            <a:endParaRPr lang="en-US" altLang="ko-KR" sz="1600" dirty="0"/>
          </a:p>
          <a:p>
            <a:pPr>
              <a:buFontTx/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계룡산 </a:t>
            </a:r>
            <a:r>
              <a:rPr lang="ko-KR" altLang="en-US" sz="1600" dirty="0" err="1"/>
              <a:t>국립공원내에서</a:t>
            </a:r>
            <a:r>
              <a:rPr lang="ko-KR" altLang="en-US" sz="1600" dirty="0"/>
              <a:t> 시가 </a:t>
            </a:r>
            <a:r>
              <a:rPr lang="en-US" altLang="ko-KR" sz="1600" dirty="0"/>
              <a:t>3</a:t>
            </a:r>
            <a:r>
              <a:rPr lang="ko-KR" altLang="en-US" sz="1600" dirty="0" err="1"/>
              <a:t>억원</a:t>
            </a:r>
            <a:r>
              <a:rPr lang="ko-KR" altLang="en-US" sz="1600" dirty="0"/>
              <a:t> 상당의 자생 소나무 </a:t>
            </a:r>
            <a:r>
              <a:rPr lang="en-US" altLang="ko-KR" sz="1600" dirty="0"/>
              <a:t>1</a:t>
            </a:r>
            <a:r>
              <a:rPr lang="ko-KR" altLang="en-US" sz="1600" dirty="0"/>
              <a:t>주를 절취한 뒤 고가로 매매하려다 식물유전자감정기법에 의해서 검거</a:t>
            </a:r>
            <a:r>
              <a:rPr lang="en-US" altLang="ko-KR" sz="1600" dirty="0"/>
              <a:t>(</a:t>
            </a:r>
            <a:r>
              <a:rPr lang="ko-KR" altLang="en-US" sz="1600" dirty="0"/>
              <a:t>시료와 </a:t>
            </a:r>
            <a:r>
              <a:rPr lang="ko-KR" altLang="en-US" sz="1600" dirty="0" err="1"/>
              <a:t>대조물</a:t>
            </a:r>
            <a:r>
              <a:rPr lang="ko-KR" altLang="en-US" sz="1600" dirty="0"/>
              <a:t> 분석</a:t>
            </a:r>
            <a:r>
              <a:rPr lang="en-US" altLang="ko-KR" sz="1600" dirty="0"/>
              <a:t>)</a:t>
            </a:r>
          </a:p>
          <a:p>
            <a:pPr marL="0" indent="0">
              <a:buNone/>
            </a:pP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313953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777875"/>
          </a:xfrm>
        </p:spPr>
        <p:txBody>
          <a:bodyPr/>
          <a:lstStyle/>
          <a:p>
            <a:r>
              <a:rPr lang="ko-KR" altLang="en-US" dirty="0"/>
              <a:t>유전자감식분야의 </a:t>
            </a:r>
            <a:r>
              <a:rPr lang="ko-KR" altLang="en-US" dirty="0" err="1"/>
              <a:t>향후방향</a:t>
            </a:r>
            <a:endParaRPr lang="ko-KR" alt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916832"/>
            <a:ext cx="8229600" cy="4281116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휴대 가능한 유전자감식 장비</a:t>
            </a:r>
          </a:p>
          <a:p>
            <a:pPr lvl="1"/>
            <a:r>
              <a:rPr lang="ko-KR" altLang="en-US" sz="1600" dirty="0"/>
              <a:t>미세제조기술의 개발</a:t>
            </a:r>
          </a:p>
          <a:p>
            <a:pPr lvl="1"/>
            <a:r>
              <a:rPr lang="ko-KR" altLang="en-US" sz="1600" dirty="0" err="1"/>
              <a:t>칩위의</a:t>
            </a:r>
            <a:r>
              <a:rPr lang="ko-KR" altLang="en-US" sz="1600" dirty="0"/>
              <a:t> 실험실</a:t>
            </a:r>
            <a:r>
              <a:rPr lang="en-US" altLang="ko-KR" sz="1600" dirty="0"/>
              <a:t>(Lab on a chip)</a:t>
            </a:r>
          </a:p>
          <a:p>
            <a:pPr lvl="1"/>
            <a:r>
              <a:rPr lang="en-US" altLang="ko-KR" sz="1600" dirty="0"/>
              <a:t>30</a:t>
            </a:r>
            <a:r>
              <a:rPr lang="ko-KR" altLang="en-US" sz="1600" dirty="0"/>
              <a:t>초</a:t>
            </a:r>
            <a:r>
              <a:rPr lang="en-US" altLang="ko-KR" sz="1600" dirty="0"/>
              <a:t>-2</a:t>
            </a:r>
            <a:r>
              <a:rPr lang="ko-KR" altLang="en-US" sz="1600" dirty="0"/>
              <a:t>분 이내 분석가능</a:t>
            </a:r>
          </a:p>
          <a:p>
            <a:pPr lvl="1"/>
            <a:endParaRPr lang="ko-KR" altLang="en-US" sz="1600" dirty="0"/>
          </a:p>
          <a:p>
            <a:pPr lvl="1"/>
            <a:endParaRPr lang="en-US" altLang="ko-KR" sz="1600" dirty="0"/>
          </a:p>
        </p:txBody>
      </p:sp>
      <p:pic>
        <p:nvPicPr>
          <p:cNvPr id="22532" name="Picture 4" descr="PIC6-nanom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665" y="1844824"/>
            <a:ext cx="4535487" cy="298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791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688"/>
            <a:ext cx="8362950" cy="633412"/>
          </a:xfrm>
        </p:spPr>
        <p:txBody>
          <a:bodyPr>
            <a:noAutofit/>
          </a:bodyPr>
          <a:lstStyle/>
          <a:p>
            <a:r>
              <a:rPr lang="ko-KR" altLang="en-US" sz="3600" dirty="0" err="1"/>
              <a:t>디엔에이신원확인정보의</a:t>
            </a:r>
            <a:r>
              <a:rPr lang="ko-KR" altLang="en-US" sz="3600" dirty="0"/>
              <a:t> </a:t>
            </a:r>
            <a:br>
              <a:rPr lang="en-US" altLang="ko-KR" sz="3600" dirty="0"/>
            </a:br>
            <a:r>
              <a:rPr lang="ko-KR" altLang="en-US" sz="3600" dirty="0"/>
              <a:t>이용 및 보호에 관한 법률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79737" y="1988840"/>
            <a:ext cx="8496175" cy="5040659"/>
          </a:xfrm>
        </p:spPr>
        <p:txBody>
          <a:bodyPr rtlCol="0">
            <a:normAutofit/>
          </a:bodyPr>
          <a:lstStyle/>
          <a:p>
            <a:pPr marL="182880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ko-KR" altLang="en-US" sz="1400" dirty="0"/>
              <a:t>법률제정과정</a:t>
            </a:r>
          </a:p>
          <a:p>
            <a:pPr lvl="1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en-US" altLang="ko-KR" sz="1400" dirty="0"/>
              <a:t>2010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</a:t>
            </a:r>
            <a:r>
              <a:rPr lang="en-US" altLang="ko-KR" sz="1400" dirty="0"/>
              <a:t>25</a:t>
            </a:r>
            <a:r>
              <a:rPr lang="ko-KR" altLang="en-US" sz="1400" dirty="0"/>
              <a:t>일 공포</a:t>
            </a:r>
            <a:r>
              <a:rPr lang="en-US" altLang="ko-KR" sz="1400" dirty="0"/>
              <a:t>, 7</a:t>
            </a:r>
            <a:r>
              <a:rPr lang="ko-KR" altLang="en-US" sz="1400" dirty="0"/>
              <a:t>월 </a:t>
            </a:r>
            <a:r>
              <a:rPr lang="en-US" altLang="ko-KR" sz="1400" dirty="0"/>
              <a:t>26</a:t>
            </a:r>
            <a:r>
              <a:rPr lang="ko-KR" altLang="en-US" sz="1400" dirty="0"/>
              <a:t>일 시행</a:t>
            </a:r>
          </a:p>
          <a:p>
            <a:pPr lvl="1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en-US" altLang="ko-KR" sz="1400" dirty="0"/>
              <a:t>1994</a:t>
            </a:r>
            <a:r>
              <a:rPr lang="ko-KR" altLang="en-US" sz="1400" dirty="0"/>
              <a:t>년 경찰과 검찰이 각각 법률안 마련</a:t>
            </a:r>
          </a:p>
          <a:p>
            <a:pPr lvl="1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en-US" altLang="ko-KR" sz="1400" dirty="0"/>
              <a:t>DNA</a:t>
            </a:r>
            <a:r>
              <a:rPr lang="ko-KR" altLang="en-US" sz="1400" dirty="0"/>
              <a:t>정보의 관리주체에 대한 이견차이로 제정 지연</a:t>
            </a:r>
          </a:p>
          <a:p>
            <a:pPr lvl="1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en-US" altLang="ko-KR" sz="1400" dirty="0"/>
              <a:t>2006</a:t>
            </a:r>
            <a:r>
              <a:rPr lang="ko-KR" altLang="en-US" sz="1400" dirty="0"/>
              <a:t>년 </a:t>
            </a:r>
            <a:r>
              <a:rPr lang="en-US" altLang="ko-KR" sz="1400" dirty="0"/>
              <a:t>17</a:t>
            </a:r>
            <a:r>
              <a:rPr lang="ko-KR" altLang="en-US" sz="1400" dirty="0"/>
              <a:t>대 국회에서 경찰과 검찰이 합의하여 제출하였으나 임기만료로 자동폐기</a:t>
            </a:r>
          </a:p>
          <a:p>
            <a:pPr lvl="1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endParaRPr lang="ko-KR" altLang="en-US" sz="1400" dirty="0"/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ko-KR" altLang="en-US" sz="1400" dirty="0"/>
              <a:t>용어의 정의</a:t>
            </a:r>
            <a:endParaRPr lang="en-US" altLang="ko-KR" sz="1400" dirty="0"/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Tx/>
              <a:buNone/>
              <a:defRPr/>
            </a:pPr>
            <a:r>
              <a:rPr lang="en-US" altLang="ko-KR" sz="1400" dirty="0"/>
              <a:t>     - “</a:t>
            </a:r>
            <a:r>
              <a:rPr lang="ko-KR" altLang="en-US" sz="1400" dirty="0" err="1"/>
              <a:t>디엔에이</a:t>
            </a:r>
            <a:r>
              <a:rPr lang="ko-KR" altLang="en-US" sz="1400" dirty="0"/>
              <a:t>”란 생물의 생명현상에 대한 정보가 포함된 화학물질인 </a:t>
            </a:r>
            <a:r>
              <a:rPr lang="ko-KR" altLang="en-US" sz="1400" dirty="0" err="1"/>
              <a:t>디옥시리보</a:t>
            </a:r>
            <a:r>
              <a:rPr lang="ko-KR" altLang="en-US" sz="1400" dirty="0"/>
              <a:t> 핵산</a:t>
            </a:r>
            <a:r>
              <a:rPr lang="en-US" altLang="ko-KR" sz="1400" dirty="0"/>
              <a:t>(Deoxyribonucleic </a:t>
            </a:r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Tx/>
              <a:buNone/>
              <a:defRPr/>
            </a:pPr>
            <a:r>
              <a:rPr lang="en-US" altLang="ko-KR" sz="1400" dirty="0"/>
              <a:t>         acid, DNA)</a:t>
            </a:r>
            <a:r>
              <a:rPr lang="ko-KR" altLang="en-US" sz="1400" dirty="0"/>
              <a:t>을 말한다</a:t>
            </a:r>
            <a:r>
              <a:rPr lang="en-US" altLang="ko-KR" sz="1400" dirty="0"/>
              <a:t>.</a:t>
            </a:r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Tx/>
              <a:buNone/>
              <a:defRPr/>
            </a:pPr>
            <a:r>
              <a:rPr lang="en-US" altLang="ko-KR" sz="1400" dirty="0"/>
              <a:t>     - “</a:t>
            </a:r>
            <a:r>
              <a:rPr lang="ko-KR" altLang="en-US" sz="1400" dirty="0" err="1"/>
              <a:t>디엔에이감식시료</a:t>
            </a:r>
            <a:r>
              <a:rPr lang="ko-KR" altLang="en-US" sz="1400" dirty="0"/>
              <a:t>”란 사람의 혈액</a:t>
            </a:r>
            <a:r>
              <a:rPr lang="en-US" altLang="ko-KR" sz="1400" dirty="0"/>
              <a:t>, </a:t>
            </a:r>
            <a:r>
              <a:rPr lang="ko-KR" altLang="en-US" sz="1400" dirty="0"/>
              <a:t>타액</a:t>
            </a:r>
            <a:r>
              <a:rPr lang="en-US" altLang="ko-KR" sz="1400" dirty="0"/>
              <a:t>, </a:t>
            </a:r>
            <a:r>
              <a:rPr lang="ko-KR" altLang="en-US" sz="1400" dirty="0"/>
              <a:t>모발</a:t>
            </a:r>
            <a:r>
              <a:rPr lang="en-US" altLang="ko-KR" sz="1400" dirty="0"/>
              <a:t>, </a:t>
            </a:r>
            <a:r>
              <a:rPr lang="ko-KR" altLang="en-US" sz="1400" dirty="0"/>
              <a:t>구강점막 등 </a:t>
            </a:r>
            <a:r>
              <a:rPr lang="ko-KR" altLang="en-US" sz="1400" dirty="0" err="1"/>
              <a:t>디엔에이감식의</a:t>
            </a:r>
            <a:r>
              <a:rPr lang="ko-KR" altLang="en-US" sz="1400" dirty="0"/>
              <a:t> 대상이 되는 것을 말한다</a:t>
            </a:r>
            <a:r>
              <a:rPr lang="en-US" altLang="ko-KR" sz="1400" dirty="0"/>
              <a:t>.</a:t>
            </a:r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Tx/>
              <a:buNone/>
              <a:defRPr/>
            </a:pPr>
            <a:r>
              <a:rPr lang="en-US" altLang="ko-KR" sz="1400" dirty="0"/>
              <a:t>     - “</a:t>
            </a:r>
            <a:r>
              <a:rPr lang="ko-KR" altLang="en-US" sz="1400" dirty="0" err="1"/>
              <a:t>디엔에이감식</a:t>
            </a:r>
            <a:r>
              <a:rPr lang="ko-KR" altLang="en-US" sz="1400" dirty="0"/>
              <a:t>”이란 개인 식별을 목적으로 </a:t>
            </a:r>
            <a:r>
              <a:rPr lang="ko-KR" altLang="en-US" sz="1400" dirty="0" err="1"/>
              <a:t>디엔에이</a:t>
            </a:r>
            <a:r>
              <a:rPr lang="ko-KR" altLang="en-US" sz="1400" dirty="0"/>
              <a:t> 중 유전정보가 포함되어 있지 아니한 특정 염기</a:t>
            </a:r>
            <a:endParaRPr lang="en-US" altLang="ko-KR" sz="1400" dirty="0"/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Tx/>
              <a:buNone/>
              <a:defRPr/>
            </a:pPr>
            <a:r>
              <a:rPr lang="en-US" altLang="ko-KR" sz="1400" dirty="0"/>
              <a:t>       </a:t>
            </a:r>
            <a:r>
              <a:rPr lang="ko-KR" altLang="en-US" sz="1400" dirty="0"/>
              <a:t>서열 부분을 검사</a:t>
            </a:r>
            <a:r>
              <a:rPr lang="en-US" altLang="ko-KR" sz="1400" dirty="0"/>
              <a:t>·</a:t>
            </a:r>
            <a:r>
              <a:rPr lang="ko-KR" altLang="en-US" sz="1400" dirty="0"/>
              <a:t>분석하여 </a:t>
            </a:r>
            <a:r>
              <a:rPr lang="ko-KR" altLang="en-US" sz="1400" dirty="0" err="1"/>
              <a:t>디엔에이신원확인정보를</a:t>
            </a:r>
            <a:r>
              <a:rPr lang="ko-KR" altLang="en-US" sz="1400" dirty="0"/>
              <a:t> 취득하는 것을 말한다</a:t>
            </a:r>
            <a:r>
              <a:rPr lang="en-US" altLang="ko-KR" sz="1400" dirty="0"/>
              <a:t>.</a:t>
            </a:r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Tx/>
              <a:buNone/>
              <a:defRPr/>
            </a:pPr>
            <a:r>
              <a:rPr lang="en-US" altLang="ko-KR" sz="1400" dirty="0"/>
              <a:t>     - “</a:t>
            </a:r>
            <a:r>
              <a:rPr lang="ko-KR" altLang="en-US" sz="1400" dirty="0" err="1"/>
              <a:t>디엔에이신원확인정보</a:t>
            </a:r>
            <a:r>
              <a:rPr lang="ko-KR" altLang="en-US" sz="1400" dirty="0"/>
              <a:t>”란 개인 식별을 목적으로 </a:t>
            </a:r>
            <a:r>
              <a:rPr lang="ko-KR" altLang="en-US" sz="1400" dirty="0" err="1"/>
              <a:t>디엔에이감식을</a:t>
            </a:r>
            <a:r>
              <a:rPr lang="ko-KR" altLang="en-US" sz="1400" dirty="0"/>
              <a:t> 통하여 취득한 정보로서 일련의 </a:t>
            </a:r>
            <a:r>
              <a:rPr lang="ko-KR" altLang="en-US" sz="1400" dirty="0" err="1"/>
              <a:t>숫</a:t>
            </a:r>
            <a:endParaRPr lang="en-US" altLang="ko-KR" sz="1400" dirty="0"/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Tx/>
              <a:buNone/>
              <a:defRPr/>
            </a:pPr>
            <a:r>
              <a:rPr lang="en-US" altLang="ko-KR" sz="1400" dirty="0"/>
              <a:t>       </a:t>
            </a:r>
            <a:r>
              <a:rPr lang="ko-KR" altLang="en-US" sz="1400" dirty="0"/>
              <a:t>자 또는 부호의 조합으로 표기된 것을 말한다</a:t>
            </a:r>
            <a:r>
              <a:rPr lang="en-US" altLang="ko-KR" sz="1400" dirty="0"/>
              <a:t>.</a:t>
            </a:r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Tx/>
              <a:buNone/>
              <a:defRPr/>
            </a:pPr>
            <a:r>
              <a:rPr lang="en-US" altLang="ko-KR" sz="1400" dirty="0"/>
              <a:t>     - “</a:t>
            </a:r>
            <a:r>
              <a:rPr lang="ko-KR" altLang="en-US" sz="1400" dirty="0" err="1"/>
              <a:t>디엔에이신원확인정보데이터베이스</a:t>
            </a:r>
            <a:r>
              <a:rPr lang="ko-KR" altLang="en-US" sz="1400" dirty="0"/>
              <a:t>”</a:t>
            </a:r>
            <a:r>
              <a:rPr lang="en-US" altLang="ko-KR" sz="1400" dirty="0"/>
              <a:t>(</a:t>
            </a:r>
            <a:r>
              <a:rPr lang="ko-KR" altLang="en-US" sz="1400" dirty="0"/>
              <a:t>이하 “데이터베이스”라 한다</a:t>
            </a:r>
            <a:r>
              <a:rPr lang="en-US" altLang="ko-KR" sz="1400" dirty="0"/>
              <a:t>)</a:t>
            </a:r>
            <a:r>
              <a:rPr lang="ko-KR" altLang="en-US" sz="1400" dirty="0"/>
              <a:t>란 이 법에 따라 취득한 </a:t>
            </a:r>
            <a:r>
              <a:rPr lang="ko-KR" altLang="en-US" sz="1400" dirty="0" err="1"/>
              <a:t>디엔에</a:t>
            </a:r>
            <a:endParaRPr lang="en-US" altLang="ko-KR" sz="1400" dirty="0"/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Tx/>
              <a:buNone/>
              <a:defRPr/>
            </a:pPr>
            <a:r>
              <a:rPr lang="en-US" altLang="ko-KR" sz="1400" dirty="0"/>
              <a:t>       </a:t>
            </a:r>
            <a:r>
              <a:rPr lang="ko-KR" altLang="en-US" sz="1400" dirty="0" err="1"/>
              <a:t>이신원확인정보를</a:t>
            </a:r>
            <a:r>
              <a:rPr lang="ko-KR" altLang="en-US" sz="1400" dirty="0"/>
              <a:t> 컴퓨터 등 저장매체에 체계적으로 수록한 집합체로서 개별적으로 그 정보에 </a:t>
            </a:r>
            <a:r>
              <a:rPr lang="ko-KR" altLang="en-US" sz="1400" dirty="0" err="1"/>
              <a:t>접근하</a:t>
            </a:r>
            <a:endParaRPr lang="en-US" altLang="ko-KR" sz="1400" dirty="0"/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Tx/>
              <a:buNone/>
              <a:defRPr/>
            </a:pPr>
            <a:r>
              <a:rPr lang="en-US" altLang="ko-KR" sz="1400" dirty="0"/>
              <a:t>       </a:t>
            </a:r>
            <a:r>
              <a:rPr lang="ko-KR" altLang="en-US" sz="1400" dirty="0"/>
              <a:t>거나 검색할 수 있도록 한 것을 말한다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99183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5175"/>
            <a:ext cx="8229600" cy="5759450"/>
          </a:xfrm>
        </p:spPr>
        <p:txBody>
          <a:bodyPr rtlCol="0">
            <a:normAutofit/>
          </a:bodyPr>
          <a:lstStyle/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ko-KR" altLang="en-US" sz="1800" dirty="0"/>
              <a:t>법률의 주요내용</a:t>
            </a:r>
            <a:endParaRPr lang="en-US" altLang="ko-KR" sz="18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endParaRPr lang="en-US" altLang="ko-KR" sz="18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800" dirty="0"/>
              <a:t>   - </a:t>
            </a:r>
            <a:r>
              <a:rPr lang="ko-KR" altLang="en-US" sz="1600" dirty="0"/>
              <a:t>관리대상 범죄를 </a:t>
            </a:r>
            <a:r>
              <a:rPr lang="ko-KR" altLang="en-US" sz="1600" dirty="0" err="1"/>
              <a:t>재범율이</a:t>
            </a:r>
            <a:r>
              <a:rPr lang="ko-KR" altLang="en-US" sz="1600" dirty="0"/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높은 </a:t>
            </a:r>
            <a:r>
              <a:rPr lang="en-US" altLang="ko-KR" sz="1600" dirty="0">
                <a:solidFill>
                  <a:srgbClr val="FF0000"/>
                </a:solidFill>
              </a:rPr>
              <a:t>‘</a:t>
            </a:r>
            <a:r>
              <a:rPr lang="ko-KR" altLang="en-US" sz="1600" dirty="0">
                <a:solidFill>
                  <a:srgbClr val="FF0000"/>
                </a:solidFill>
              </a:rPr>
              <a:t>살인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강도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강간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강제추행</a:t>
            </a:r>
            <a:r>
              <a:rPr lang="en-US" altLang="ko-KR" sz="1600" dirty="0">
                <a:solidFill>
                  <a:srgbClr val="FF0000"/>
                </a:solidFill>
              </a:rPr>
              <a:t>), </a:t>
            </a:r>
            <a:r>
              <a:rPr lang="ko-KR" altLang="en-US" sz="1600" dirty="0">
                <a:solidFill>
                  <a:srgbClr val="FF0000"/>
                </a:solidFill>
              </a:rPr>
              <a:t>방화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절도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약취유인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상습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600" dirty="0">
                <a:solidFill>
                  <a:srgbClr val="FF0000"/>
                </a:solidFill>
              </a:rPr>
              <a:t>      </a:t>
            </a:r>
            <a:r>
              <a:rPr lang="ko-KR" altLang="en-US" sz="1600" dirty="0">
                <a:solidFill>
                  <a:srgbClr val="FF0000"/>
                </a:solidFill>
              </a:rPr>
              <a:t>폭력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조직폭력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마약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청소년 대상 성범죄 등’ </a:t>
            </a:r>
            <a:r>
              <a:rPr lang="en-US" altLang="ko-KR" sz="1600" dirty="0">
                <a:solidFill>
                  <a:srgbClr val="FF0000"/>
                </a:solidFill>
              </a:rPr>
              <a:t>11</a:t>
            </a:r>
            <a:r>
              <a:rPr lang="ko-KR" altLang="en-US" sz="1600" dirty="0">
                <a:solidFill>
                  <a:srgbClr val="FF0000"/>
                </a:solidFill>
              </a:rPr>
              <a:t>개의 유형의 범죄로 한정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600" dirty="0"/>
              <a:t>    - </a:t>
            </a:r>
            <a:r>
              <a:rPr lang="ko-KR" altLang="en-US" sz="1600" dirty="0"/>
              <a:t>관리주체의 이원화</a:t>
            </a:r>
            <a:r>
              <a:rPr lang="en-US" altLang="ko-KR" sz="1600" dirty="0"/>
              <a:t>(</a:t>
            </a:r>
            <a:r>
              <a:rPr lang="ko-KR" altLang="en-US" sz="1600" dirty="0"/>
              <a:t>경찰과 검찰 연계운영</a:t>
            </a:r>
            <a:r>
              <a:rPr lang="en-US" altLang="ko-KR" sz="1600" dirty="0"/>
              <a:t>)</a:t>
            </a:r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600" dirty="0"/>
              <a:t>    - </a:t>
            </a:r>
            <a:r>
              <a:rPr lang="ko-KR" altLang="en-US" sz="1600" dirty="0"/>
              <a:t>경찰은 대상범죄로 구속영장이 발부된 구속피의자 및 범죄현장에서 채취한 </a:t>
            </a:r>
            <a:r>
              <a:rPr lang="en-US" altLang="ko-KR" sz="1600" dirty="0"/>
              <a:t>DNA </a:t>
            </a:r>
            <a:r>
              <a:rPr lang="ko-KR" altLang="en-US" sz="1600" dirty="0"/>
              <a:t>정보  </a:t>
            </a: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ko-KR" altLang="en-US" sz="1600" dirty="0"/>
              <a:t>            </a:t>
            </a: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600" dirty="0"/>
              <a:t>    - </a:t>
            </a:r>
            <a:r>
              <a:rPr lang="ko-KR" altLang="en-US" sz="1600" dirty="0"/>
              <a:t>검찰은 수형인 등에 대한 정보관리</a:t>
            </a: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600" dirty="0"/>
              <a:t>    - </a:t>
            </a:r>
            <a:r>
              <a:rPr lang="ko-KR" altLang="en-US" sz="1600" dirty="0"/>
              <a:t>협의의 불기소처분</a:t>
            </a:r>
            <a:r>
              <a:rPr lang="en-US" altLang="ko-KR" sz="1600" dirty="0"/>
              <a:t>, </a:t>
            </a:r>
            <a:r>
              <a:rPr lang="ko-KR" altLang="en-US" sz="1600" dirty="0"/>
              <a:t>무죄</a:t>
            </a:r>
            <a:r>
              <a:rPr lang="en-US" altLang="ko-KR" sz="1600" dirty="0"/>
              <a:t>· </a:t>
            </a:r>
            <a:r>
              <a:rPr lang="ko-KR" altLang="en-US" sz="1600" dirty="0"/>
              <a:t>면소</a:t>
            </a:r>
            <a:r>
              <a:rPr lang="en-US" altLang="ko-KR" sz="1600" dirty="0"/>
              <a:t>(</a:t>
            </a:r>
            <a:r>
              <a:rPr lang="ko-KR" altLang="en-US" sz="1600" dirty="0"/>
              <a:t>치료감호 제외</a:t>
            </a:r>
            <a:r>
              <a:rPr lang="en-US" altLang="ko-KR" sz="1600" dirty="0"/>
              <a:t>) </a:t>
            </a:r>
            <a:r>
              <a:rPr lang="ko-KR" altLang="en-US" sz="1600" dirty="0"/>
              <a:t>등</a:t>
            </a:r>
            <a:r>
              <a:rPr lang="en-US" altLang="ko-KR" sz="1600" dirty="0"/>
              <a:t>, </a:t>
            </a:r>
            <a:r>
              <a:rPr lang="ko-KR" altLang="en-US" sz="1600" dirty="0"/>
              <a:t>신원확인</a:t>
            </a: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600" dirty="0"/>
              <a:t>   - </a:t>
            </a:r>
            <a:r>
              <a:rPr lang="ko-KR" altLang="en-US" sz="1600" dirty="0"/>
              <a:t>시료의 채취는 대상자의 서면동의에 의하며</a:t>
            </a:r>
            <a:r>
              <a:rPr lang="en-US" altLang="ko-KR" sz="1600" dirty="0"/>
              <a:t>(</a:t>
            </a:r>
            <a:r>
              <a:rPr lang="ko-KR" altLang="en-US" sz="1600" dirty="0"/>
              <a:t>사전에 거부권고지</a:t>
            </a:r>
            <a:r>
              <a:rPr lang="en-US" altLang="ko-KR" sz="1600" dirty="0"/>
              <a:t>), </a:t>
            </a:r>
            <a:r>
              <a:rPr lang="ko-KR" altLang="en-US" sz="1600" dirty="0"/>
              <a:t>동의가 없는 경우 채취</a:t>
            </a: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600" dirty="0"/>
              <a:t>     </a:t>
            </a:r>
            <a:r>
              <a:rPr lang="ko-KR" altLang="en-US" sz="1600" dirty="0"/>
              <a:t>영장에 의함  </a:t>
            </a: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600" dirty="0"/>
              <a:t>   - </a:t>
            </a:r>
            <a:r>
              <a:rPr lang="ko-KR" altLang="en-US" sz="1600" dirty="0"/>
              <a:t>국무총리 소속 하에 </a:t>
            </a:r>
            <a:r>
              <a:rPr lang="en-US" altLang="ko-KR" sz="1600" dirty="0"/>
              <a:t>DNA</a:t>
            </a:r>
            <a:r>
              <a:rPr lang="ko-KR" altLang="en-US" sz="1600" dirty="0"/>
              <a:t>신원확인정보데이터베이스관리위원회 설치</a:t>
            </a: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endParaRPr lang="en-US" altLang="ko-KR" sz="1600" dirty="0"/>
          </a:p>
          <a:p>
            <a:pPr marL="0" indent="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en-US" altLang="ko-KR" sz="1600" dirty="0"/>
              <a:t>   - </a:t>
            </a:r>
            <a:r>
              <a:rPr lang="ko-KR" altLang="en-US" sz="1600" dirty="0"/>
              <a:t>업무목적 이외에 관련 정보를 누설하는 등 위반사항에 대한 형사처벌</a:t>
            </a:r>
          </a:p>
          <a:p>
            <a:pPr lvl="1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endParaRPr lang="ko-KR" altLang="en-US" sz="1800" dirty="0"/>
          </a:p>
          <a:p>
            <a:pPr marL="182880" indent="-1828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85127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5208" y="764704"/>
            <a:ext cx="8229600" cy="6334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미국의 유전자은행</a:t>
            </a:r>
            <a:endParaRPr altLang="ko-K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988840"/>
            <a:ext cx="8229600" cy="5399087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미국 </a:t>
            </a:r>
            <a:r>
              <a:rPr lang="en-US" altLang="ko-KR" sz="1800" dirty="0"/>
              <a:t>FBI</a:t>
            </a:r>
            <a:r>
              <a:rPr lang="ko-KR" altLang="en-US" sz="1800" dirty="0"/>
              <a:t>에서 유전자 자료를 </a:t>
            </a:r>
            <a:r>
              <a:rPr lang="ko-KR" altLang="en-US" sz="1800" dirty="0" err="1"/>
              <a:t>전산관리하는</a:t>
            </a:r>
            <a:r>
              <a:rPr lang="ko-KR" altLang="en-US" sz="1800" dirty="0"/>
              <a:t> 국가수준의 </a:t>
            </a:r>
            <a:r>
              <a:rPr lang="en-US" altLang="ko-KR" sz="1800" dirty="0"/>
              <a:t>‘DNA </a:t>
            </a:r>
            <a:r>
              <a:rPr lang="ko-KR" altLang="en-US" sz="1800" dirty="0"/>
              <a:t>자료은행’ 제도인 </a:t>
            </a:r>
            <a:r>
              <a:rPr lang="en-US" altLang="ko-KR" sz="1800" dirty="0">
                <a:solidFill>
                  <a:srgbClr val="FF0000"/>
                </a:solidFill>
              </a:rPr>
              <a:t>CODIS(Combined DNA Index System)</a:t>
            </a:r>
            <a:r>
              <a:rPr lang="ko-KR" altLang="en-US" sz="1800" dirty="0">
                <a:solidFill>
                  <a:srgbClr val="FF0000"/>
                </a:solidFill>
              </a:rPr>
              <a:t>을 운용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ko-KR" altLang="en-US" sz="1800" dirty="0"/>
          </a:p>
          <a:p>
            <a:r>
              <a:rPr lang="ko-KR" altLang="en-US" sz="1800" dirty="0"/>
              <a:t>자료의 구성 </a:t>
            </a:r>
            <a:r>
              <a:rPr lang="en-US" altLang="ko-KR" sz="1800" dirty="0"/>
              <a:t>: </a:t>
            </a:r>
            <a:r>
              <a:rPr lang="ko-KR" altLang="en-US" sz="1800" dirty="0"/>
              <a:t>현장 증거물</a:t>
            </a:r>
            <a:r>
              <a:rPr lang="en-US" altLang="ko-KR" sz="1800" dirty="0"/>
              <a:t>, </a:t>
            </a:r>
            <a:r>
              <a:rPr lang="ko-KR" altLang="en-US" sz="1800" dirty="0"/>
              <a:t>유죄가 입증된 전과자</a:t>
            </a:r>
            <a:r>
              <a:rPr lang="en-US" altLang="ko-KR" sz="1800" dirty="0"/>
              <a:t>, </a:t>
            </a:r>
            <a:r>
              <a:rPr lang="ko-KR" altLang="en-US" sz="1800" dirty="0"/>
              <a:t>신원 </a:t>
            </a:r>
            <a:r>
              <a:rPr lang="ko-KR" altLang="en-US" sz="1800" dirty="0" err="1"/>
              <a:t>미상자</a:t>
            </a:r>
            <a:r>
              <a:rPr lang="en-US" altLang="ko-KR" sz="1800" dirty="0"/>
              <a:t>, </a:t>
            </a:r>
            <a:r>
              <a:rPr lang="ko-KR" altLang="en-US" sz="1800" dirty="0"/>
              <a:t>익명의 인구집단의 유전자 자료 등 </a:t>
            </a:r>
            <a:r>
              <a:rPr lang="en-US" altLang="ko-KR" sz="1800" dirty="0"/>
              <a:t>4</a:t>
            </a:r>
            <a:r>
              <a:rPr lang="ko-KR" altLang="en-US" sz="1800" dirty="0"/>
              <a:t>종의 유전자 자료 파일로 구성</a:t>
            </a:r>
            <a:endParaRPr lang="en-US" altLang="ko-KR" sz="1800" dirty="0"/>
          </a:p>
          <a:p>
            <a:endParaRPr lang="ko-KR" altLang="en-US" sz="1800" dirty="0"/>
          </a:p>
          <a:p>
            <a:r>
              <a:rPr lang="ko-KR" altLang="en-US" sz="1800" dirty="0"/>
              <a:t>운영 </a:t>
            </a:r>
            <a:r>
              <a:rPr lang="en-US" altLang="ko-KR" sz="1800" dirty="0"/>
              <a:t>: FBI </a:t>
            </a:r>
            <a:r>
              <a:rPr lang="ko-KR" altLang="en-US" sz="1800" dirty="0" err="1"/>
              <a:t>유전자분석실은</a:t>
            </a:r>
            <a:r>
              <a:rPr lang="ko-KR" altLang="en-US" sz="1800" dirty="0"/>
              <a:t> 미국 전역과 </a:t>
            </a:r>
            <a:r>
              <a:rPr lang="ko-KR" altLang="en-US" sz="1800" dirty="0" err="1"/>
              <a:t>유전자분석실간에</a:t>
            </a:r>
            <a:r>
              <a:rPr lang="ko-KR" altLang="en-US" sz="1800" dirty="0"/>
              <a:t> 자료의 검색비교가 가능하도록 유전자분석법에 대한 실행법과 표준화 개발에 역점 </a:t>
            </a:r>
          </a:p>
        </p:txBody>
      </p:sp>
    </p:spTree>
    <p:extLst>
      <p:ext uri="{BB962C8B-B14F-4D97-AF65-F5344CB8AC3E}">
        <p14:creationId xmlns:p14="http://schemas.microsoft.com/office/powerpoint/2010/main" val="3510694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8229600" cy="706437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영국의 유전자은행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5184775"/>
          </a:xfrm>
        </p:spPr>
        <p:txBody>
          <a:bodyPr>
            <a:normAutofit lnSpcReduction="10000"/>
          </a:bodyPr>
          <a:lstStyle/>
          <a:p>
            <a:pPr>
              <a:lnSpc>
                <a:spcPct val="105000"/>
              </a:lnSpc>
            </a:pPr>
            <a:r>
              <a:rPr lang="ko-KR" altLang="en-US" sz="1600" dirty="0"/>
              <a:t>개요</a:t>
            </a:r>
            <a:endParaRPr lang="en-US" altLang="ko-KR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- 1995</a:t>
            </a:r>
            <a:r>
              <a:rPr lang="ko-KR" altLang="en-US" sz="1600" dirty="0"/>
              <a:t>년 </a:t>
            </a:r>
            <a:r>
              <a:rPr lang="en-US" altLang="ko-KR" sz="1600" dirty="0"/>
              <a:t>4</a:t>
            </a:r>
            <a:r>
              <a:rPr lang="ko-KR" altLang="en-US" sz="1600" dirty="0"/>
              <a:t>월 세계 최초로 설립된 </a:t>
            </a:r>
            <a:r>
              <a:rPr lang="en-US" altLang="ko-KR" sz="1600" dirty="0"/>
              <a:t>DNA </a:t>
            </a:r>
            <a:r>
              <a:rPr lang="ko-KR" altLang="en-US" sz="1600" dirty="0"/>
              <a:t>데이터베이스는 </a:t>
            </a:r>
            <a:r>
              <a:rPr lang="en-US" altLang="ko-KR" sz="1600" dirty="0"/>
              <a:t>2007</a:t>
            </a:r>
            <a:r>
              <a:rPr lang="ko-KR" altLang="en-US" sz="1600" dirty="0"/>
              <a:t>년 현재 </a:t>
            </a:r>
            <a:r>
              <a:rPr lang="en-US" altLang="ko-KR" sz="1600" dirty="0"/>
              <a:t>400</a:t>
            </a:r>
            <a:r>
              <a:rPr lang="ko-KR" altLang="en-US" sz="1600" dirty="0" err="1"/>
              <a:t>만명</a:t>
            </a:r>
            <a:r>
              <a:rPr lang="ko-KR" altLang="en-US" sz="1600" dirty="0"/>
              <a:t> 이상의 범</a:t>
            </a:r>
            <a:endParaRPr lang="en-US" altLang="ko-KR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죄자 </a:t>
            </a:r>
            <a:r>
              <a:rPr lang="en-US" altLang="ko-KR" sz="1600" dirty="0"/>
              <a:t>DNA </a:t>
            </a:r>
            <a:r>
              <a:rPr lang="ko-KR" altLang="en-US" sz="1600" dirty="0"/>
              <a:t>프로필을 보유하여 지금도 세계 최고이며 데이터베이스 제도를 가장 성공적</a:t>
            </a:r>
            <a:endParaRPr lang="en-US" altLang="ko-KR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으로 수행하고 있는 국가로 </a:t>
            </a:r>
            <a:r>
              <a:rPr lang="ko-KR" altLang="en-US" sz="1600" dirty="0" err="1"/>
              <a:t>평가받고</a:t>
            </a:r>
            <a:r>
              <a:rPr lang="ko-KR" altLang="en-US" sz="1600" dirty="0"/>
              <a:t> 있음</a:t>
            </a:r>
            <a:r>
              <a:rPr lang="en-US" altLang="ko-KR" sz="1600" dirty="0"/>
              <a:t> ( </a:t>
            </a:r>
            <a:r>
              <a:rPr lang="ko-KR" altLang="en-US" sz="1600" dirty="0"/>
              <a:t>영국의 인구는 약 </a:t>
            </a:r>
            <a:r>
              <a:rPr lang="en-US" altLang="ko-KR" sz="1600" dirty="0"/>
              <a:t>5</a:t>
            </a:r>
            <a:r>
              <a:rPr lang="ko-KR" altLang="en-US" sz="1600" dirty="0"/>
              <a:t>천</a:t>
            </a:r>
            <a:r>
              <a:rPr lang="en-US" altLang="ko-KR" sz="1600" dirty="0"/>
              <a:t>8</a:t>
            </a:r>
            <a:r>
              <a:rPr lang="ko-KR" altLang="en-US" sz="1600" dirty="0"/>
              <a:t>백만으로 전 인구의 </a:t>
            </a:r>
            <a:endParaRPr lang="en-US" altLang="ko-KR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  7% </a:t>
            </a:r>
            <a:r>
              <a:rPr lang="ko-KR" altLang="en-US" sz="1600" dirty="0"/>
              <a:t>이상이 데이터베이스에 수록되어 있음</a:t>
            </a:r>
            <a:r>
              <a:rPr lang="en-US" altLang="ko-KR" sz="1600" dirty="0"/>
              <a:t>)</a:t>
            </a:r>
            <a:r>
              <a:rPr lang="en-US" altLang="ko-KR" sz="1600" dirty="0">
                <a:latin typeface="Arial" panose="020B0604020202020204" pitchFamily="34" charset="0"/>
              </a:rPr>
              <a:t> </a:t>
            </a:r>
            <a:r>
              <a:rPr lang="en-US" altLang="ko-KR" sz="1600" dirty="0"/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- </a:t>
            </a:r>
            <a:r>
              <a:rPr lang="ko-KR" altLang="en-US" sz="1600" dirty="0"/>
              <a:t>영국의 데이터베이스는 약칭으로 </a:t>
            </a:r>
            <a:r>
              <a:rPr lang="en-US" altLang="ko-KR" sz="1600" dirty="0"/>
              <a:t>NDNAD(National DNA Database)</a:t>
            </a:r>
            <a:r>
              <a:rPr lang="ko-KR" altLang="en-US" sz="1600" dirty="0"/>
              <a:t>로 </a:t>
            </a:r>
            <a:r>
              <a:rPr lang="ko-KR" altLang="en-US" sz="1600" dirty="0" err="1"/>
              <a:t>불리우고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있으</a:t>
            </a:r>
            <a:endParaRPr lang="en-US" altLang="ko-KR" sz="1600" dirty="0"/>
          </a:p>
          <a:p>
            <a:pPr marL="0" indent="0">
              <a:lnSpc>
                <a:spcPct val="90000"/>
              </a:lnSpc>
              <a:buNone/>
            </a:pPr>
            <a:r>
              <a:rPr lang="ko-KR" altLang="en-US" sz="1600" dirty="0"/>
              <a:t>   </a:t>
            </a:r>
            <a:r>
              <a:rPr lang="ko-KR" altLang="en-US" sz="1600" dirty="0" err="1"/>
              <a:t>며</a:t>
            </a:r>
            <a:r>
              <a:rPr lang="ko-KR" altLang="en-US" sz="1600" dirty="0">
                <a:latin typeface="Arial" panose="020B0604020202020204" pitchFamily="34" charset="0"/>
              </a:rPr>
              <a:t> </a:t>
            </a:r>
            <a:r>
              <a:rPr lang="ko-KR" altLang="en-US" sz="1600" dirty="0"/>
              <a:t> </a:t>
            </a:r>
            <a:r>
              <a:rPr lang="en-US" altLang="ko-KR" sz="1600" dirty="0"/>
              <a:t>NPIA</a:t>
            </a:r>
            <a:r>
              <a:rPr lang="ko-KR" altLang="en-US" sz="1600" dirty="0"/>
              <a:t>가 공식 관리기관이며 </a:t>
            </a:r>
            <a:r>
              <a:rPr lang="en-US" altLang="ko-KR" sz="1600" dirty="0"/>
              <a:t>FSS(Forensic Science Service)</a:t>
            </a:r>
            <a:r>
              <a:rPr lang="ko-KR" altLang="en-US" sz="1600" dirty="0"/>
              <a:t>를 비롯한 여러 기업이      </a:t>
            </a:r>
            <a:endParaRPr lang="en-US" altLang="ko-KR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600" dirty="0"/>
              <a:t>    DNA </a:t>
            </a:r>
            <a:r>
              <a:rPr lang="ko-KR" altLang="en-US" sz="1600" dirty="0"/>
              <a:t>분석기관으로 지정되어 있음</a:t>
            </a:r>
            <a:endParaRPr lang="en-US" altLang="ko-KR" sz="1600" dirty="0"/>
          </a:p>
          <a:p>
            <a:pPr marL="0" indent="0">
              <a:lnSpc>
                <a:spcPct val="105000"/>
              </a:lnSpc>
              <a:buNone/>
            </a:pPr>
            <a:endParaRPr lang="en-US" altLang="ko-KR" sz="1600" dirty="0"/>
          </a:p>
          <a:p>
            <a:pPr>
              <a:lnSpc>
                <a:spcPct val="105000"/>
              </a:lnSpc>
            </a:pPr>
            <a:r>
              <a:rPr lang="ko-KR" altLang="en-US" sz="1600" dirty="0"/>
              <a:t>발전과정</a:t>
            </a:r>
            <a:endParaRPr lang="en-US" altLang="ko-KR" sz="1600" dirty="0"/>
          </a:p>
          <a:p>
            <a:pPr marL="0" indent="0">
              <a:lnSpc>
                <a:spcPct val="105000"/>
              </a:lnSpc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관련 법률은 입력대상 범죄 및 입력대상자의 범위를 계속 넓히는 방향으로 개정되어 </a:t>
            </a:r>
            <a:r>
              <a:rPr lang="ko-KR" altLang="en-US" sz="1600" dirty="0" err="1"/>
              <a:t>왔</a:t>
            </a:r>
            <a:endParaRPr lang="en-US" altLang="ko-KR" sz="1600" dirty="0"/>
          </a:p>
          <a:p>
            <a:pPr marL="0" indent="0">
              <a:lnSpc>
                <a:spcPct val="105000"/>
              </a:lnSpc>
              <a:buNone/>
            </a:pPr>
            <a:r>
              <a:rPr lang="en-US" altLang="ko-KR" sz="1600" dirty="0"/>
              <a:t>    </a:t>
            </a:r>
            <a:r>
              <a:rPr lang="ko-KR" altLang="en-US" sz="1600" dirty="0" err="1"/>
              <a:t>으며</a:t>
            </a:r>
            <a:r>
              <a:rPr lang="ko-KR" altLang="en-US" sz="1600" dirty="0"/>
              <a:t> 정리하면 모든 </a:t>
            </a:r>
            <a:r>
              <a:rPr lang="en-US" altLang="ko-KR" sz="1600" dirty="0"/>
              <a:t>Recordable offence</a:t>
            </a:r>
            <a:r>
              <a:rPr lang="ko-KR" altLang="en-US" sz="1600" dirty="0"/>
              <a:t>에 대하여 </a:t>
            </a:r>
            <a:r>
              <a:rPr lang="en-US" altLang="ko-KR" sz="1600" dirty="0">
                <a:solidFill>
                  <a:srgbClr val="7030A0"/>
                </a:solidFill>
              </a:rPr>
              <a:t>‘</a:t>
            </a:r>
            <a:r>
              <a:rPr lang="ko-KR" altLang="en-US" sz="1600" dirty="0" err="1">
                <a:solidFill>
                  <a:srgbClr val="7030A0"/>
                </a:solidFill>
              </a:rPr>
              <a:t>유죄선고된</a:t>
            </a:r>
            <a:r>
              <a:rPr lang="ko-KR" altLang="en-US" sz="1600" dirty="0">
                <a:solidFill>
                  <a:srgbClr val="7030A0"/>
                </a:solidFill>
              </a:rPr>
              <a:t> 자</a:t>
            </a:r>
            <a:r>
              <a:rPr lang="en-US" altLang="ko-KR" sz="1600" dirty="0">
                <a:solidFill>
                  <a:srgbClr val="7030A0"/>
                </a:solidFill>
              </a:rPr>
              <a:t>(convicted)→</a:t>
            </a:r>
            <a:r>
              <a:rPr lang="ko-KR" altLang="en-US" sz="1600" dirty="0">
                <a:solidFill>
                  <a:srgbClr val="7030A0"/>
                </a:solidFill>
              </a:rPr>
              <a:t>기소된 자</a:t>
            </a:r>
            <a:endParaRPr lang="en-US" altLang="ko-KR" sz="1600" dirty="0">
              <a:solidFill>
                <a:srgbClr val="7030A0"/>
              </a:solidFill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altLang="ko-KR" sz="1600" dirty="0">
                <a:solidFill>
                  <a:srgbClr val="7030A0"/>
                </a:solidFill>
              </a:rPr>
              <a:t>    (charged or prosecuted)</a:t>
            </a:r>
            <a:r>
              <a:rPr lang="en-US" altLang="ko-KR" sz="1600" dirty="0">
                <a:solidFill>
                  <a:srgbClr val="7030A0"/>
                </a:solidFill>
                <a:latin typeface="Arial" panose="020B0604020202020204" pitchFamily="34" charset="0"/>
              </a:rPr>
              <a:t>  </a:t>
            </a:r>
            <a:r>
              <a:rPr lang="en-US" altLang="ko-KR" sz="1600" dirty="0">
                <a:solidFill>
                  <a:srgbClr val="7030A0"/>
                </a:solidFill>
              </a:rPr>
              <a:t>→ </a:t>
            </a:r>
            <a:r>
              <a:rPr lang="ko-KR" altLang="en-US" sz="1600" dirty="0">
                <a:solidFill>
                  <a:srgbClr val="7030A0"/>
                </a:solidFill>
              </a:rPr>
              <a:t>체포된 자</a:t>
            </a:r>
            <a:r>
              <a:rPr lang="en-US" altLang="ko-KR" sz="1600" dirty="0">
                <a:solidFill>
                  <a:srgbClr val="7030A0"/>
                </a:solidFill>
              </a:rPr>
              <a:t>(arrested) → </a:t>
            </a:r>
            <a:r>
              <a:rPr lang="ko-KR" altLang="en-US" sz="1600" dirty="0">
                <a:solidFill>
                  <a:srgbClr val="7030A0"/>
                </a:solidFill>
              </a:rPr>
              <a:t>모든 사건관련자 중 </a:t>
            </a:r>
            <a:r>
              <a:rPr lang="ko-KR" altLang="en-US" sz="1600" dirty="0" err="1">
                <a:solidFill>
                  <a:srgbClr val="7030A0"/>
                </a:solidFill>
              </a:rPr>
              <a:t>자원자도</a:t>
            </a:r>
            <a:r>
              <a:rPr lang="ko-KR" altLang="en-US" sz="1600" dirty="0">
                <a:solidFill>
                  <a:srgbClr val="7030A0"/>
                </a:solidFill>
              </a:rPr>
              <a:t> 포함</a:t>
            </a:r>
            <a:r>
              <a:rPr lang="en-US" altLang="ko-KR" sz="1600" dirty="0">
                <a:solidFill>
                  <a:srgbClr val="7030A0"/>
                </a:solidFill>
              </a:rPr>
              <a:t>’</a:t>
            </a:r>
            <a:r>
              <a:rPr lang="ko-KR" altLang="en-US" sz="1600" dirty="0">
                <a:solidFill>
                  <a:srgbClr val="7030A0"/>
                </a:solidFill>
              </a:rPr>
              <a:t> </a:t>
            </a:r>
            <a:endParaRPr lang="en-US" altLang="ko-KR" sz="1600" dirty="0">
              <a:solidFill>
                <a:srgbClr val="7030A0"/>
              </a:solidFill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의 순으로 바뀌어져 왔음</a:t>
            </a:r>
            <a:endParaRPr lang="en-US" altLang="ko-KR" sz="1600" dirty="0"/>
          </a:p>
          <a:p>
            <a:pPr marL="0" indent="0">
              <a:lnSpc>
                <a:spcPct val="105000"/>
              </a:lnSpc>
              <a:buNone/>
            </a:pPr>
            <a:r>
              <a:rPr lang="en-US" altLang="ko-KR" sz="1600" dirty="0"/>
              <a:t>     ☞ </a:t>
            </a:r>
            <a:r>
              <a:rPr lang="en-US" altLang="ko-KR" sz="1600" dirty="0">
                <a:solidFill>
                  <a:srgbClr val="FF0000"/>
                </a:solidFill>
              </a:rPr>
              <a:t>Recordable Offence : </a:t>
            </a:r>
            <a:r>
              <a:rPr lang="ko-KR" altLang="en-US" sz="1600" dirty="0">
                <a:solidFill>
                  <a:srgbClr val="FF0000"/>
                </a:solidFill>
              </a:rPr>
              <a:t>징역이나 금고에 처할 수 있는 모든</a:t>
            </a:r>
            <a:r>
              <a:rPr lang="ko-KR" altLang="en-US" sz="1600" dirty="0">
                <a:solidFill>
                  <a:srgbClr val="FF0000"/>
                </a:solidFill>
                <a:latin typeface="Arial" panose="020B0604020202020204" pitchFamily="34" charset="0"/>
              </a:rPr>
              <a:t>  </a:t>
            </a:r>
            <a:r>
              <a:rPr lang="ko-KR" altLang="en-US" sz="1600" dirty="0">
                <a:solidFill>
                  <a:srgbClr val="FF0000"/>
                </a:solidFill>
              </a:rPr>
              <a:t> 종류의 범죄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또한 데이터베이스 보관 데이터의 삭제와 관련하여서도</a:t>
            </a:r>
            <a:r>
              <a:rPr lang="ko-KR" altLang="en-US" sz="1600" dirty="0">
                <a:latin typeface="Arial" panose="020B0604020202020204" pitchFamily="34" charset="0"/>
              </a:rPr>
              <a:t> </a:t>
            </a:r>
            <a:r>
              <a:rPr lang="ko-KR" altLang="en-US" sz="1600" dirty="0">
                <a:solidFill>
                  <a:srgbClr val="7030A0"/>
                </a:solidFill>
                <a:latin typeface="Arial" panose="020B0604020202020204" pitchFamily="34" charset="0"/>
              </a:rPr>
              <a:t> </a:t>
            </a:r>
            <a:r>
              <a:rPr lang="en-US" altLang="ko-KR" sz="1600" dirty="0">
                <a:solidFill>
                  <a:srgbClr val="7030A0"/>
                </a:solidFill>
                <a:latin typeface="Arial" panose="020B0604020202020204" pitchFamily="34" charset="0"/>
              </a:rPr>
              <a:t>’</a:t>
            </a:r>
            <a:r>
              <a:rPr lang="ko-KR" altLang="en-US" sz="1600" dirty="0">
                <a:solidFill>
                  <a:srgbClr val="7030A0"/>
                </a:solidFill>
              </a:rPr>
              <a:t>유죄 선고를 받지 않은 경우</a:t>
            </a:r>
            <a:endParaRPr lang="en-US" altLang="ko-KR" sz="1600" dirty="0">
              <a:solidFill>
                <a:srgbClr val="7030A0"/>
              </a:solidFill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altLang="ko-KR" sz="1600" dirty="0">
                <a:solidFill>
                  <a:srgbClr val="7030A0"/>
                </a:solidFill>
              </a:rPr>
              <a:t>    (non-convicted) → </a:t>
            </a:r>
            <a:r>
              <a:rPr lang="ko-KR" altLang="en-US" sz="1600" dirty="0">
                <a:solidFill>
                  <a:srgbClr val="7030A0"/>
                </a:solidFill>
              </a:rPr>
              <a:t>불기소 시</a:t>
            </a:r>
            <a:r>
              <a:rPr lang="en-US" altLang="ko-KR" sz="1600" dirty="0">
                <a:solidFill>
                  <a:srgbClr val="7030A0"/>
                </a:solidFill>
              </a:rPr>
              <a:t>(not</a:t>
            </a:r>
            <a:r>
              <a:rPr lang="en-US" altLang="ko-KR" sz="1600" dirty="0">
                <a:solidFill>
                  <a:srgbClr val="7030A0"/>
                </a:solidFill>
                <a:latin typeface="Arial" panose="020B0604020202020204" pitchFamily="34" charset="0"/>
              </a:rPr>
              <a:t>  </a:t>
            </a:r>
            <a:r>
              <a:rPr lang="en-US" altLang="ko-KR" sz="1600" dirty="0">
                <a:solidFill>
                  <a:srgbClr val="7030A0"/>
                </a:solidFill>
              </a:rPr>
              <a:t> prosecuted) → </a:t>
            </a:r>
            <a:r>
              <a:rPr lang="ko-KR" altLang="en-US" sz="1600" dirty="0">
                <a:solidFill>
                  <a:srgbClr val="7030A0"/>
                </a:solidFill>
              </a:rPr>
              <a:t>무죄 확정시에도 보존</a:t>
            </a:r>
            <a:r>
              <a:rPr lang="en-US" altLang="ko-KR" sz="1600" dirty="0">
                <a:solidFill>
                  <a:srgbClr val="7030A0"/>
                </a:solidFill>
              </a:rPr>
              <a:t>’</a:t>
            </a:r>
            <a:r>
              <a:rPr lang="ko-KR" altLang="en-US" sz="1600" dirty="0"/>
              <a:t>의 형태로 </a:t>
            </a:r>
            <a:r>
              <a:rPr lang="ko-KR" altLang="en-US" sz="1600" dirty="0" err="1"/>
              <a:t>변하</a:t>
            </a:r>
            <a:endParaRPr lang="en-US" altLang="ko-KR" sz="1600" dirty="0"/>
          </a:p>
          <a:p>
            <a:pPr marL="0" indent="0">
              <a:lnSpc>
                <a:spcPct val="105000"/>
              </a:lnSpc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여 현재는 일단 한 번 입력된 데이터는 절대 삭제하지 않는 제도를 채택하고 있음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9067591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1800</TotalTime>
  <Words>1554</Words>
  <Application>Microsoft Office PowerPoint</Application>
  <PresentationFormat>화면 슬라이드 쇼(4:3)</PresentationFormat>
  <Paragraphs>184</Paragraphs>
  <Slides>16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굴림</vt:lpstr>
      <vt:lpstr>맑은 고딕</vt:lpstr>
      <vt:lpstr>Arial</vt:lpstr>
      <vt:lpstr>Georgia</vt:lpstr>
      <vt:lpstr>Wingdings</vt:lpstr>
      <vt:lpstr>한컴바탕</vt:lpstr>
      <vt:lpstr>고구려 벽화</vt:lpstr>
      <vt:lpstr>과학수사론 제12-1주   - 유전자 분석</vt:lpstr>
      <vt:lpstr>유전자 분석</vt:lpstr>
      <vt:lpstr>유전자 분석</vt:lpstr>
      <vt:lpstr>유전자분석의 원리</vt:lpstr>
      <vt:lpstr>PowerPoint 프레젠테이션</vt:lpstr>
      <vt:lpstr>유전자의 특징</vt:lpstr>
      <vt:lpstr>PowerPoint 프레젠테이션</vt:lpstr>
      <vt:lpstr>PowerPoint 프레젠테이션</vt:lpstr>
      <vt:lpstr>유전자 분석과정</vt:lpstr>
      <vt:lpstr>PowerPoint 프레젠테이션</vt:lpstr>
      <vt:lpstr>유전자감식에 의한 사건해결</vt:lpstr>
      <vt:lpstr>유전자감식분야의 향후방향</vt:lpstr>
      <vt:lpstr>디엔에이신원확인정보의  이용 및 보호에 관한 법률</vt:lpstr>
      <vt:lpstr>PowerPoint 프레젠테이션</vt:lpstr>
      <vt:lpstr>미국의 유전자은행</vt:lpstr>
      <vt:lpstr>영국의 유전자은행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257</cp:revision>
  <dcterms:created xsi:type="dcterms:W3CDTF">2018-09-03T03:26:21Z</dcterms:created>
  <dcterms:modified xsi:type="dcterms:W3CDTF">2021-08-31T06:27:34Z</dcterms:modified>
</cp:coreProperties>
</file>