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F57C6-195F-47D9-8524-12F4EECEBAE4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1059-FC61-4A71-B931-44C9BB2157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F57C6-195F-47D9-8524-12F4EECEBAE4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1059-FC61-4A71-B931-44C9BB21579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1059-FC61-4A71-B931-44C9BB21579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954F57C6-195F-47D9-8524-12F4EECEBAE4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F57C6-195F-47D9-8524-12F4EECEBAE4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1059-FC61-4A71-B931-44C9BB2157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F57C6-195F-47D9-8524-12F4EECEBAE4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1059-FC61-4A71-B931-44C9BB21579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F57C6-195F-47D9-8524-12F4EECEBAE4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1059-FC61-4A71-B931-44C9BB2157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F57C6-195F-47D9-8524-12F4EECEBAE4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1059-FC61-4A71-B931-44C9BB2157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F57C6-195F-47D9-8524-12F4EECEBAE4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1059-FC61-4A71-B931-44C9BB21579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F57C6-195F-47D9-8524-12F4EECEBAE4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1059-FC61-4A71-B931-44C9BB21579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F57C6-195F-47D9-8524-12F4EECEBAE4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1059-FC61-4A71-B931-44C9BB21579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F57C6-195F-47D9-8524-12F4EECEBAE4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1059-FC61-4A71-B931-44C9BB2157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954F57C6-195F-47D9-8524-12F4EECEBAE4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3FB1059-FC61-4A71-B931-44C9BB2157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196752"/>
            <a:ext cx="7643866" cy="1500198"/>
          </a:xfrm>
        </p:spPr>
        <p:txBody>
          <a:bodyPr/>
          <a:lstStyle/>
          <a:p>
            <a:r>
              <a:rPr lang="ko-KR" altLang="en-US" dirty="0" err="1"/>
              <a:t>경찰생활안전론</a:t>
            </a:r>
            <a:r>
              <a:rPr lang="ko-KR" altLang="en-US" dirty="0"/>
              <a:t> 제</a:t>
            </a:r>
            <a:r>
              <a:rPr lang="en-US" altLang="ko-KR" dirty="0"/>
              <a:t>4</a:t>
            </a:r>
            <a:r>
              <a:rPr lang="ko-KR" altLang="en-US" dirty="0"/>
              <a:t>주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1) </a:t>
            </a:r>
            <a:r>
              <a:rPr lang="ko-KR" altLang="en-US" dirty="0"/>
              <a:t>범죄예방의 개념</a:t>
            </a:r>
            <a:endParaRPr lang="en-US" altLang="ko-KR" dirty="0"/>
          </a:p>
          <a:p>
            <a:r>
              <a:rPr lang="en-US" altLang="ko-KR" dirty="0"/>
              <a:t>2) </a:t>
            </a:r>
            <a:r>
              <a:rPr lang="ko-KR" altLang="en-US" dirty="0"/>
              <a:t>형벌의 목적사상과 경찰활동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15654" y="1164357"/>
            <a:ext cx="7989888" cy="523875"/>
            <a:chOff x="315" y="709"/>
            <a:chExt cx="5033" cy="330"/>
          </a:xfrm>
        </p:grpSpPr>
        <p:sp>
          <p:nvSpPr>
            <p:cNvPr id="142339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2340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2341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2344" name="AutoShape 8"/>
          <p:cNvSpPr>
            <a:spLocks noGrp="1" noChangeArrowheads="1"/>
          </p:cNvSpPr>
          <p:nvPr>
            <p:ph type="title" idx="4294967295"/>
          </p:nvPr>
        </p:nvSpPr>
        <p:spPr>
          <a:xfrm>
            <a:off x="291804" y="1164357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ko-KR" sz="200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범죄예방의 개념정의 </a:t>
            </a:r>
          </a:p>
        </p:txBody>
      </p:sp>
      <p:sp>
        <p:nvSpPr>
          <p:cNvPr id="142345" name="Text Box 9"/>
          <p:cNvSpPr txBox="1">
            <a:spLocks noChangeArrowheads="1"/>
          </p:cNvSpPr>
          <p:nvPr/>
        </p:nvSpPr>
        <p:spPr bwMode="auto">
          <a:xfrm>
            <a:off x="631603" y="1778720"/>
            <a:ext cx="7993062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altLang="ko-KR" sz="1600" b="0" dirty="0">
              <a:latin typeface="굴림" charset="-127"/>
            </a:endParaRP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en-US" altLang="ko-KR" sz="1600" b="0" dirty="0">
                <a:latin typeface="굴림" charset="-127"/>
              </a:rPr>
              <a:t> </a:t>
            </a:r>
            <a:r>
              <a:rPr lang="ko-KR" altLang="en-US" sz="1600" b="0" dirty="0">
                <a:latin typeface="굴림" charset="-127"/>
              </a:rPr>
              <a:t>범죄예방이란 단순히 범죄에 관한 예방을 의미하며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혹자는 범죄의 실제 수준</a:t>
            </a:r>
            <a:r>
              <a:rPr lang="en-US" altLang="ko-KR" sz="1600" b="0" dirty="0">
                <a:latin typeface="굴림" charset="-127"/>
              </a:rPr>
              <a:t>(actual level) </a:t>
            </a:r>
            <a:r>
              <a:rPr lang="ko-KR" altLang="en-US" sz="1600" b="0" dirty="0">
                <a:latin typeface="굴림" charset="-127"/>
              </a:rPr>
              <a:t>혹은 인식된 범죄에 대한 공포를 감소시키기 위하여 계획된 어떠한 활동을 필요로 한다고 규정하기도 함</a:t>
            </a:r>
            <a:r>
              <a:rPr lang="en-US" altLang="ko-KR" sz="1600" b="0" dirty="0">
                <a:latin typeface="굴림" charset="-127"/>
              </a:rPr>
              <a:t>. </a:t>
            </a: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600" b="0" dirty="0">
              <a:latin typeface="굴림" charset="-127"/>
            </a:endParaRP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latin typeface="굴림" charset="-127"/>
              </a:rPr>
              <a:t> 또한 많은 학자들은 범법행위자들이 범죄를 저지르기 전에 이를 사전에 방지하기 위해 필요한 모든 공식적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非공식적 사회통제 활동을 범죄예방이라고 규정짓기도 함</a:t>
            </a:r>
            <a:r>
              <a:rPr lang="en-US" altLang="ko-KR" sz="1600" b="0" dirty="0">
                <a:latin typeface="굴림" charset="-127"/>
              </a:rPr>
              <a:t>. </a:t>
            </a: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600" b="0" dirty="0">
              <a:latin typeface="굴림" charset="-127"/>
            </a:endParaRPr>
          </a:p>
          <a:p>
            <a:pPr algn="just" eaLnBrk="0" hangingPunct="0">
              <a:lnSpc>
                <a:spcPct val="16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latin typeface="굴림" charset="-127"/>
              </a:rPr>
              <a:t> 범죄통제와의 용어 구별</a:t>
            </a:r>
          </a:p>
          <a:p>
            <a:pPr algn="just" eaLnBrk="0" hangingPunct="0">
              <a:lnSpc>
                <a:spcPct val="160000"/>
              </a:lnSpc>
              <a:buClr>
                <a:srgbClr val="DE8400"/>
              </a:buClr>
              <a:buFont typeface="Wingdings" pitchFamily="2" charset="2"/>
              <a:buNone/>
            </a:pPr>
            <a:r>
              <a:rPr lang="en-US" altLang="ko-KR" sz="1600" b="0" dirty="0">
                <a:latin typeface="굴림" charset="-127"/>
              </a:rPr>
              <a:t> - </a:t>
            </a:r>
            <a:r>
              <a:rPr lang="ko-KR" altLang="en-US" sz="1600" b="0" dirty="0">
                <a:latin typeface="굴림" charset="-127"/>
              </a:rPr>
              <a:t>범죄예방은 어떤 사건이 발생하기 이전에 혹은 미래의 어떤 행동이 일어나기 전에 범죄를 제거하기 위한 시도를 뜻하는 반면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 err="1">
                <a:latin typeface="굴림" charset="-127"/>
              </a:rPr>
              <a:t>범죄통제는</a:t>
            </a:r>
            <a:r>
              <a:rPr lang="ko-KR" altLang="en-US" sz="1600" b="0" dirty="0">
                <a:latin typeface="굴림" charset="-127"/>
              </a:rPr>
              <a:t> 부여된 혹은 존재하는 행동 수준을 유지하는 것 그리고 그러한 많은 행동들의 관리를 의미</a:t>
            </a:r>
            <a:r>
              <a:rPr lang="en-US" altLang="ko-KR" sz="1600" b="0" dirty="0">
                <a:latin typeface="굴림" charset="-127"/>
              </a:rPr>
              <a:t>. </a:t>
            </a:r>
          </a:p>
        </p:txBody>
      </p:sp>
      <p:pic>
        <p:nvPicPr>
          <p:cNvPr id="3" name="Picture 6" descr="원 copy">
            <a:extLst>
              <a:ext uri="{FF2B5EF4-FFF2-40B4-BE49-F238E27FC236}">
                <a16:creationId xmlns:a16="http://schemas.microsoft.com/office/drawing/2014/main" xmlns="" id="{9A76BFE4-A971-9889-B1AF-1EC4C456A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t="45528" b="13898"/>
          <a:stretch>
            <a:fillRect/>
          </a:stretch>
        </p:blipFill>
        <p:spPr bwMode="auto">
          <a:xfrm>
            <a:off x="322263" y="260350"/>
            <a:ext cx="2376487" cy="687388"/>
          </a:xfrm>
          <a:prstGeom prst="rect">
            <a:avLst/>
          </a:prstGeom>
          <a:noFill/>
        </p:spPr>
      </p:pic>
      <p:sp>
        <p:nvSpPr>
          <p:cNvPr id="4" name="Rectangle 7">
            <a:extLst>
              <a:ext uri="{FF2B5EF4-FFF2-40B4-BE49-F238E27FC236}">
                <a16:creationId xmlns:a16="http://schemas.microsoft.com/office/drawing/2014/main" xmlns="" id="{A0AAA7BC-3265-8251-E540-885C929D1A1E}"/>
              </a:ext>
            </a:extLst>
          </p:cNvPr>
          <p:cNvSpPr>
            <a:spLocks noChangeArrowheads="1"/>
          </p:cNvSpPr>
          <p:nvPr/>
        </p:nvSpPr>
        <p:spPr bwMode="gray">
          <a:xfrm>
            <a:off x="276225" y="393700"/>
            <a:ext cx="23764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ko-KR" altLang="en-US" sz="20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학습내용 </a:t>
            </a:r>
            <a:r>
              <a:rPr lang="en-US" altLang="ko-KR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endParaRPr lang="en-US" altLang="ko-KR" sz="20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476250"/>
            <a:ext cx="7989888" cy="523875"/>
            <a:chOff x="315" y="709"/>
            <a:chExt cx="5033" cy="330"/>
          </a:xfrm>
        </p:grpSpPr>
        <p:sp>
          <p:nvSpPr>
            <p:cNvPr id="143363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3364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3365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3366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593021" y="476250"/>
            <a:ext cx="7207250" cy="523875"/>
          </a:xfrm>
          <a:prstGeom prst="flowChartAlternateProcess">
            <a:avLst/>
          </a:prstGeom>
          <a:noFill/>
          <a:ln/>
        </p:spPr>
        <p:txBody>
          <a:bodyPr>
            <a:normAutofit fontScale="90000"/>
          </a:bodyPr>
          <a:lstStyle/>
          <a:p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범죄예방 및 통제와 관련된 범죄학 이론  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- (1)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고전주의</a:t>
            </a:r>
          </a:p>
        </p:txBody>
      </p:sp>
      <p:sp>
        <p:nvSpPr>
          <p:cNvPr id="143367" name="Text Box 7"/>
          <p:cNvSpPr txBox="1">
            <a:spLocks noChangeArrowheads="1"/>
          </p:cNvSpPr>
          <p:nvPr/>
        </p:nvSpPr>
        <p:spPr bwMode="auto">
          <a:xfrm>
            <a:off x="468313" y="1412875"/>
            <a:ext cx="7993062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altLang="ko-KR" sz="1600" b="0" dirty="0">
              <a:latin typeface="굴림" charset="-127"/>
            </a:endParaRP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en-US" altLang="ko-KR" sz="1600" b="0" dirty="0">
                <a:latin typeface="굴림" charset="-127"/>
              </a:rPr>
              <a:t> </a:t>
            </a:r>
            <a:r>
              <a:rPr lang="ko-KR" altLang="en-US" sz="1600" b="0" dirty="0">
                <a:latin typeface="굴림" charset="-127"/>
              </a:rPr>
              <a:t>복수이론입장</a:t>
            </a:r>
            <a:r>
              <a:rPr lang="en-US" altLang="ko-KR" sz="1600" b="0" dirty="0">
                <a:latin typeface="굴림" charset="-127"/>
              </a:rPr>
              <a:t>: </a:t>
            </a:r>
            <a:r>
              <a:rPr lang="ko-KR" altLang="en-US" sz="1600" b="0" dirty="0">
                <a:latin typeface="굴림" charset="-127"/>
              </a:rPr>
              <a:t>피고인의 과거 행동으로 되돌아가는 것이지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범죄자의 </a:t>
            </a:r>
            <a:r>
              <a:rPr lang="ko-KR" altLang="en-US" sz="1600" b="0" dirty="0" err="1">
                <a:latin typeface="굴림" charset="-127"/>
              </a:rPr>
              <a:t>미래행동을</a:t>
            </a:r>
            <a:r>
              <a:rPr lang="ko-KR" altLang="en-US" sz="1600" b="0" dirty="0">
                <a:latin typeface="굴림" charset="-127"/>
              </a:rPr>
              <a:t> 고려하는 것은 아니다</a:t>
            </a:r>
            <a:r>
              <a:rPr lang="en-US" altLang="ko-KR" sz="1600" b="0" dirty="0">
                <a:latin typeface="굴림" charset="-127"/>
              </a:rPr>
              <a:t>. </a:t>
            </a: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600" b="0" dirty="0">
              <a:latin typeface="굴림" charset="-127"/>
            </a:endParaRP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latin typeface="굴림" charset="-127"/>
              </a:rPr>
              <a:t> 형법의 목적은</a:t>
            </a:r>
            <a:r>
              <a:rPr lang="en-US" altLang="ko-KR" sz="1600" b="0" dirty="0">
                <a:latin typeface="굴림" charset="-127"/>
              </a:rPr>
              <a:t> </a:t>
            </a:r>
            <a:r>
              <a:rPr lang="ko-KR" altLang="en-US" sz="1600" b="0" dirty="0">
                <a:latin typeface="굴림" charset="-127"/>
              </a:rPr>
              <a:t>범죄자</a:t>
            </a:r>
            <a:r>
              <a:rPr lang="en-US" altLang="ko-KR" sz="1600" b="0" dirty="0">
                <a:latin typeface="굴림" charset="-127"/>
              </a:rPr>
              <a:t>(offender)</a:t>
            </a:r>
            <a:r>
              <a:rPr lang="ko-KR" altLang="en-US" sz="1600" b="0" dirty="0">
                <a:latin typeface="굴림" charset="-127"/>
              </a:rPr>
              <a:t>가 아니라 범죄행위</a:t>
            </a:r>
            <a:r>
              <a:rPr lang="en-US" altLang="ko-KR" sz="1600" b="0" dirty="0">
                <a:latin typeface="굴림" charset="-127"/>
              </a:rPr>
              <a:t>(offence)</a:t>
            </a:r>
            <a:r>
              <a:rPr lang="ko-KR" altLang="en-US" sz="1600" b="0" dirty="0">
                <a:latin typeface="굴림" charset="-127"/>
              </a:rPr>
              <a:t>를 처벌하는 것이며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범죄와 형벌은 罪刑法定主義的 원칙에 입각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법률적인 한계 내에서 개념 정의</a:t>
            </a:r>
            <a:r>
              <a:rPr lang="en-US" altLang="ko-KR" sz="1600" b="0" dirty="0">
                <a:latin typeface="굴림" charset="-127"/>
              </a:rPr>
              <a:t>. </a:t>
            </a: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600" b="0" dirty="0">
              <a:latin typeface="굴림" charset="-127"/>
            </a:endParaRP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en-US" altLang="ko-KR" sz="1600" b="0" dirty="0">
                <a:latin typeface="굴림" charset="-127"/>
              </a:rPr>
              <a:t> </a:t>
            </a:r>
            <a:r>
              <a:rPr lang="ko-KR" altLang="en-US" sz="1600" b="0" dirty="0">
                <a:latin typeface="굴림" charset="-127"/>
              </a:rPr>
              <a:t>인간을 합리적 이성을 가진 존재로 파악</a:t>
            </a:r>
            <a:r>
              <a:rPr lang="en-US" altLang="ko-KR" sz="1600" b="0" dirty="0">
                <a:latin typeface="굴림" charset="-127"/>
              </a:rPr>
              <a:t>. </a:t>
            </a: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600" b="0" dirty="0">
              <a:latin typeface="굴림" charset="-127"/>
            </a:endParaRPr>
          </a:p>
          <a:p>
            <a:pPr algn="just" eaLnBrk="0" hangingPunct="0">
              <a:lnSpc>
                <a:spcPct val="16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latin typeface="굴림" charset="-127"/>
              </a:rPr>
              <a:t> 범죄에 관하여 이러한 고전주의 학자들은 범죄의 법적 속성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범죄자의 도덕적 책임 그리고 처벌을 통한 범죄자의 억제에 초점을 맞추고 있다</a:t>
            </a:r>
            <a:r>
              <a:rPr lang="en-US" altLang="ko-KR" sz="1600" b="0" dirty="0">
                <a:latin typeface="굴림" charset="-127"/>
              </a:rPr>
              <a:t>. </a:t>
            </a:r>
          </a:p>
          <a:p>
            <a:pPr algn="just" eaLnBrk="0" hangingPunct="0">
              <a:lnSpc>
                <a:spcPct val="160000"/>
              </a:lnSpc>
              <a:buClr>
                <a:srgbClr val="DE8400"/>
              </a:buClr>
              <a:buFont typeface="Wingdings" pitchFamily="2" charset="2"/>
              <a:buNone/>
            </a:pPr>
            <a:endParaRPr lang="en-US" altLang="ko-KR" sz="1600" b="0" dirty="0">
              <a:latin typeface="굴림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476250"/>
            <a:ext cx="7989888" cy="523875"/>
            <a:chOff x="315" y="709"/>
            <a:chExt cx="5033" cy="330"/>
          </a:xfrm>
        </p:grpSpPr>
        <p:sp>
          <p:nvSpPr>
            <p:cNvPr id="144387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4388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4389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4390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704988" y="476249"/>
            <a:ext cx="7207250" cy="523875"/>
          </a:xfrm>
          <a:prstGeom prst="flowChartAlternateProcess">
            <a:avLst/>
          </a:prstGeom>
          <a:noFill/>
          <a:ln/>
        </p:spPr>
        <p:txBody>
          <a:bodyPr>
            <a:normAutofit fontScale="90000"/>
          </a:bodyPr>
          <a:lstStyle/>
          <a:p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범죄예방 및 통제와 관련된 범죄학 이론  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- (2)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실증주의</a:t>
            </a:r>
          </a:p>
        </p:txBody>
      </p:sp>
      <p:sp>
        <p:nvSpPr>
          <p:cNvPr id="144391" name="Text Box 7"/>
          <p:cNvSpPr txBox="1">
            <a:spLocks noChangeArrowheads="1"/>
          </p:cNvSpPr>
          <p:nvPr/>
        </p:nvSpPr>
        <p:spPr bwMode="auto">
          <a:xfrm>
            <a:off x="468313" y="1412875"/>
            <a:ext cx="7993062" cy="473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altLang="ko-KR" sz="1600" b="0" dirty="0">
              <a:latin typeface="굴림" charset="-127"/>
            </a:endParaRP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en-US" altLang="ko-KR" sz="1600" b="0" dirty="0">
                <a:latin typeface="굴림" charset="-127"/>
              </a:rPr>
              <a:t> </a:t>
            </a:r>
            <a:r>
              <a:rPr lang="ko-KR" altLang="en-US" sz="1600" b="0" dirty="0">
                <a:latin typeface="굴림" charset="-127"/>
              </a:rPr>
              <a:t>실증주의학파는 </a:t>
            </a:r>
            <a:r>
              <a:rPr lang="en-US" altLang="ko-KR" sz="1600" b="0" dirty="0">
                <a:latin typeface="굴림" charset="-127"/>
              </a:rPr>
              <a:t>19</a:t>
            </a:r>
            <a:r>
              <a:rPr lang="ko-KR" altLang="en-US" sz="1600" b="0" dirty="0">
                <a:latin typeface="굴림" charset="-127"/>
              </a:rPr>
              <a:t>세기 영국 경험주의</a:t>
            </a:r>
            <a:r>
              <a:rPr lang="en-US" altLang="ko-KR" sz="1600" b="0" dirty="0">
                <a:latin typeface="굴림" charset="-127"/>
              </a:rPr>
              <a:t>(empiricism)</a:t>
            </a:r>
            <a:r>
              <a:rPr lang="ko-KR" altLang="en-US" sz="1600" b="0" dirty="0">
                <a:latin typeface="굴림" charset="-127"/>
              </a:rPr>
              <a:t>의 산물로서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, Lock, Hume, Darwin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의 생물학적 결정론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, Comte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의 사회학적 실증주의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, Marx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의 경제적 결정론 등과 같은 이론에서 발견되며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그러한 학풍은 행위주의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경험적 심리학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생리학적 심리학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객관주의로 이어짐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. </a:t>
            </a: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600" b="0" dirty="0">
              <a:latin typeface="굴림" charset="-127"/>
            </a:endParaRP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en-US" altLang="ko-KR" sz="1600" b="0" dirty="0">
                <a:latin typeface="굴림" charset="-127"/>
              </a:rPr>
              <a:t> Lombroso, Garofalo, </a:t>
            </a:r>
            <a:r>
              <a:rPr lang="en-US" altLang="ko-KR" sz="1600" b="0" dirty="0" err="1">
                <a:latin typeface="굴림" charset="-127"/>
              </a:rPr>
              <a:t>Ferri</a:t>
            </a:r>
            <a:r>
              <a:rPr lang="ko-KR" altLang="en-US" sz="1600" b="0" dirty="0">
                <a:latin typeface="굴림" charset="-127"/>
              </a:rPr>
              <a:t>와 같은 실증주의학자들은 범죄자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범죄 자의 생물학적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심리학적 그리고 사회학적 특성 연구에 과학적 방법들을 적용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범죄가 아닌 범죄자를 연구분석의 대상으로 함</a:t>
            </a:r>
            <a:r>
              <a:rPr lang="en-US" altLang="ko-KR" sz="1600" b="0" dirty="0">
                <a:latin typeface="굴림" charset="-127"/>
              </a:rPr>
              <a:t>. </a:t>
            </a: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600" b="0" dirty="0">
              <a:latin typeface="굴림" charset="-127"/>
            </a:endParaRP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en-US" altLang="ko-KR" sz="1600" b="0" dirty="0">
                <a:latin typeface="굴림" charset="-127"/>
              </a:rPr>
              <a:t> </a:t>
            </a:r>
            <a:r>
              <a:rPr lang="ko-KR" altLang="en-US" sz="1600" b="0" dirty="0">
                <a:latin typeface="굴림" charset="-127"/>
              </a:rPr>
              <a:t>한편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사회방위적 관점에서 범죄자에 대한 처우</a:t>
            </a:r>
            <a:r>
              <a:rPr lang="en-US" altLang="ko-KR" sz="1600" b="0" dirty="0">
                <a:latin typeface="굴림" charset="-127"/>
              </a:rPr>
              <a:t>(</a:t>
            </a:r>
            <a:r>
              <a:rPr lang="ko-KR" altLang="en-US" sz="1600" b="0" dirty="0">
                <a:latin typeface="굴림" charset="-127"/>
              </a:rPr>
              <a:t>치료</a:t>
            </a:r>
            <a:r>
              <a:rPr lang="en-US" altLang="ko-KR" sz="1600" b="0" dirty="0">
                <a:latin typeface="굴림" charset="-127"/>
              </a:rPr>
              <a:t>)</a:t>
            </a:r>
            <a:r>
              <a:rPr lang="ko-KR" altLang="en-US" sz="1600" b="0" dirty="0">
                <a:latin typeface="굴림" charset="-127"/>
              </a:rPr>
              <a:t>와 복귀는 처벌을 대체하였다</a:t>
            </a:r>
            <a:r>
              <a:rPr lang="en-US" altLang="ko-KR" sz="1600" b="0" dirty="0">
                <a:latin typeface="굴림" charset="-127"/>
              </a:rPr>
              <a:t>. </a:t>
            </a:r>
            <a:r>
              <a:rPr lang="ko-KR" altLang="en-US" sz="1600" b="0" dirty="0">
                <a:latin typeface="굴림" charset="-127"/>
              </a:rPr>
              <a:t>후일 이러한 모델에서는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“범죄자는 처벌이 아닌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치료가 필요한 </a:t>
            </a:r>
            <a:r>
              <a:rPr lang="ko-KR" altLang="en-US" sz="1600" b="0" dirty="0" err="1">
                <a:solidFill>
                  <a:srgbClr val="FF0000"/>
                </a:solidFill>
                <a:latin typeface="굴림" charset="-127"/>
              </a:rPr>
              <a:t>환자“라고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 하면서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질병에 대한 치료의 문제로 이해 </a:t>
            </a:r>
            <a:r>
              <a:rPr lang="ko-KR" altLang="en-US" sz="1600" b="0" dirty="0">
                <a:latin typeface="굴림" charset="-127"/>
              </a:rPr>
              <a:t>→ 의료적 분석과 모델이 범죄학에서 유행</a:t>
            </a:r>
            <a:r>
              <a:rPr lang="en-US" altLang="ko-KR" sz="1600" b="0" dirty="0">
                <a:latin typeface="굴림" charset="-127"/>
              </a:rPr>
              <a:t>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333375"/>
            <a:ext cx="7989888" cy="792163"/>
            <a:chOff x="315" y="709"/>
            <a:chExt cx="5033" cy="330"/>
          </a:xfrm>
        </p:grpSpPr>
        <p:sp>
          <p:nvSpPr>
            <p:cNvPr id="145411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5412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5413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5414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76250"/>
            <a:ext cx="7207250" cy="523875"/>
          </a:xfrm>
          <a:prstGeom prst="flowChartAlternateProcess">
            <a:avLst/>
          </a:prstGeom>
          <a:noFill/>
          <a:ln/>
        </p:spPr>
        <p:txBody>
          <a:bodyPr>
            <a:normAutofit fontScale="90000"/>
          </a:bodyPr>
          <a:lstStyle/>
          <a:p>
            <a:r>
              <a:rPr lang="en-US" altLang="ko-KR" sz="200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범죄예방 및 통제와 관련된 범죄학 이론  </a:t>
            </a:r>
            <a:br>
              <a:rPr lang="ko-KR" altLang="en-US" sz="200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>
                <a:latin typeface="HY견고딕" pitchFamily="18" charset="-127"/>
                <a:ea typeface="HY견고딕" pitchFamily="18" charset="-127"/>
              </a:rPr>
              <a:t>- (3) </a:t>
            </a: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응보와 억제모델</a:t>
            </a:r>
          </a:p>
        </p:txBody>
      </p:sp>
      <p:sp>
        <p:nvSpPr>
          <p:cNvPr id="145415" name="Text Box 7"/>
          <p:cNvSpPr txBox="1">
            <a:spLocks noChangeArrowheads="1"/>
          </p:cNvSpPr>
          <p:nvPr/>
        </p:nvSpPr>
        <p:spPr bwMode="auto">
          <a:xfrm>
            <a:off x="468313" y="1412875"/>
            <a:ext cx="7993062" cy="419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altLang="ko-KR" sz="1600" b="0" dirty="0">
              <a:latin typeface="굴림" charset="-127"/>
            </a:endParaRP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en-US" altLang="ko-KR" sz="1600" b="0" dirty="0">
                <a:latin typeface="굴림" charset="-127"/>
              </a:rPr>
              <a:t> </a:t>
            </a:r>
            <a:r>
              <a:rPr lang="ko-KR" altLang="en-US" sz="1600" dirty="0">
                <a:latin typeface="굴림" charset="-127"/>
              </a:rPr>
              <a:t>응보와 억제모델 중 </a:t>
            </a:r>
            <a:r>
              <a:rPr lang="ko-KR" altLang="en-US" sz="1600" b="0" dirty="0">
                <a:latin typeface="굴림" charset="-127"/>
              </a:rPr>
              <a:t>범죄통제모델 對 적법절차모델</a:t>
            </a:r>
          </a:p>
          <a:p>
            <a:r>
              <a:rPr lang="ko-KR" altLang="en-US" sz="1600" b="0" dirty="0">
                <a:latin typeface="굴림" charset="-127"/>
              </a:rPr>
              <a:t> </a:t>
            </a:r>
          </a:p>
          <a:p>
            <a:r>
              <a:rPr lang="ko-KR" altLang="en-US" sz="1600" b="0" dirty="0">
                <a:solidFill>
                  <a:srgbClr val="7030A0"/>
                </a:solidFill>
                <a:latin typeface="굴림" charset="-127"/>
              </a:rPr>
              <a:t>① 범죄통제모델</a:t>
            </a:r>
            <a:r>
              <a:rPr lang="en-US" altLang="ko-KR" sz="1600" b="0" dirty="0">
                <a:solidFill>
                  <a:srgbClr val="7030A0"/>
                </a:solidFill>
                <a:latin typeface="굴림" charset="-127"/>
              </a:rPr>
              <a:t>(Crime control Model) </a:t>
            </a:r>
          </a:p>
          <a:p>
            <a:endParaRPr lang="en-US" altLang="ko-KR" sz="1600" b="0" dirty="0">
              <a:solidFill>
                <a:srgbClr val="7030A0"/>
              </a:solidFill>
              <a:latin typeface="굴림" charset="-127"/>
            </a:endParaRPr>
          </a:p>
          <a:p>
            <a:r>
              <a:rPr lang="en-US" altLang="ko-KR" sz="1600" b="0" dirty="0">
                <a:latin typeface="굴림" charset="-127"/>
              </a:rPr>
              <a:t> - </a:t>
            </a:r>
            <a:r>
              <a:rPr lang="ko-KR" altLang="en-US" sz="1600" b="0" dirty="0">
                <a:latin typeface="굴림" charset="-127"/>
              </a:rPr>
              <a:t>범죄통제모델은 범죄수사와 예방에 강조점을 두면서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행정적 효율성에 중점을 두어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범죄억제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신속한 체포 및 높은 </a:t>
            </a:r>
            <a:r>
              <a:rPr lang="ko-KR" altLang="en-US" sz="1600" b="0" dirty="0" err="1">
                <a:solidFill>
                  <a:srgbClr val="FF0000"/>
                </a:solidFill>
                <a:latin typeface="굴림" charset="-127"/>
              </a:rPr>
              <a:t>체포율과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 및 유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․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무죄에 대한 신속한 재판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범죄자에 대한 유죄 </a:t>
            </a:r>
            <a:r>
              <a:rPr lang="ko-KR" altLang="en-US" sz="1600" b="0" dirty="0" err="1">
                <a:solidFill>
                  <a:srgbClr val="FF0000"/>
                </a:solidFill>
                <a:latin typeface="굴림" charset="-127"/>
              </a:rPr>
              <a:t>선고율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 등 효율적 요소를 중시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. </a:t>
            </a:r>
          </a:p>
          <a:p>
            <a:endParaRPr lang="en-US" altLang="ko-KR" sz="1600" b="0" dirty="0">
              <a:solidFill>
                <a:srgbClr val="FF0000"/>
              </a:solidFill>
              <a:latin typeface="굴림" charset="-127"/>
            </a:endParaRPr>
          </a:p>
          <a:p>
            <a:r>
              <a:rPr lang="en-US" altLang="ko-KR" sz="1600" b="0" dirty="0">
                <a:latin typeface="굴림" charset="-127"/>
              </a:rPr>
              <a:t>- </a:t>
            </a:r>
            <a:r>
              <a:rPr lang="ko-KR" altLang="en-US" sz="1600" b="0" dirty="0">
                <a:latin typeface="굴림" charset="-127"/>
              </a:rPr>
              <a:t>이 모델에 따르면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경찰은 광범위한 수사권을 행사하여야 하며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신병 체포는 수사상의 이유를 위해서 이루어져야 함</a:t>
            </a:r>
            <a:r>
              <a:rPr lang="en-US" altLang="ko-KR" sz="1600" b="0" dirty="0">
                <a:latin typeface="굴림" charset="-127"/>
              </a:rPr>
              <a:t>. </a:t>
            </a:r>
            <a:r>
              <a:rPr lang="ko-KR" altLang="en-US" sz="1600" b="0" dirty="0">
                <a:latin typeface="굴림" charset="-127"/>
              </a:rPr>
              <a:t>또한 자백과 불법적으로 취득된 증거가 법정에서 증거로 받아들여져야 함</a:t>
            </a:r>
            <a:r>
              <a:rPr lang="en-US" altLang="ko-KR" sz="1600" b="0" dirty="0">
                <a:latin typeface="굴림" charset="-127"/>
              </a:rPr>
              <a:t>. </a:t>
            </a:r>
          </a:p>
          <a:p>
            <a:endParaRPr lang="en-US" altLang="ko-KR" sz="1600" b="0" dirty="0">
              <a:latin typeface="굴림" charset="-127"/>
            </a:endParaRPr>
          </a:p>
          <a:p>
            <a:r>
              <a:rPr lang="en-US" altLang="ko-KR" sz="1600" b="0" dirty="0">
                <a:latin typeface="굴림" charset="-127"/>
              </a:rPr>
              <a:t>- </a:t>
            </a:r>
            <a:r>
              <a:rPr lang="ko-KR" altLang="en-US" sz="1600" b="0" dirty="0">
                <a:latin typeface="굴림" charset="-127"/>
              </a:rPr>
              <a:t>또한 범죄통제 모델은 체포 후에 검사가 기소를 결정해야 하며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유죄 입증은 법원에 의해서 처리되어야 한다는 것</a:t>
            </a:r>
            <a:r>
              <a:rPr lang="en-US" altLang="ko-KR" sz="1600" b="0" dirty="0">
                <a:latin typeface="굴림" charset="-127"/>
              </a:rPr>
              <a:t>. </a:t>
            </a:r>
          </a:p>
          <a:p>
            <a:pPr algn="just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u"/>
            </a:pPr>
            <a:endParaRPr lang="en-US" altLang="ko-KR" sz="1600" b="0" dirty="0">
              <a:latin typeface="굴림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333375"/>
            <a:ext cx="7989888" cy="792163"/>
            <a:chOff x="315" y="709"/>
            <a:chExt cx="5033" cy="330"/>
          </a:xfrm>
        </p:grpSpPr>
        <p:sp>
          <p:nvSpPr>
            <p:cNvPr id="146435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6436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6437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6438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76250"/>
            <a:ext cx="7207250" cy="523875"/>
          </a:xfrm>
          <a:prstGeom prst="flowChartAlternateProcess">
            <a:avLst/>
          </a:prstGeom>
          <a:noFill/>
          <a:ln/>
        </p:spPr>
        <p:txBody>
          <a:bodyPr>
            <a:normAutofit fontScale="90000"/>
          </a:bodyPr>
          <a:lstStyle/>
          <a:p>
            <a:r>
              <a:rPr lang="en-US" altLang="ko-KR" sz="200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범죄예방 및 통제와 관련된 범죄학 이론  </a:t>
            </a:r>
            <a:br>
              <a:rPr lang="ko-KR" altLang="en-US" sz="200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>
                <a:latin typeface="HY견고딕" pitchFamily="18" charset="-127"/>
                <a:ea typeface="HY견고딕" pitchFamily="18" charset="-127"/>
              </a:rPr>
              <a:t>- (3) </a:t>
            </a: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응보와 억제모델</a:t>
            </a:r>
          </a:p>
        </p:txBody>
      </p:sp>
      <p:sp>
        <p:nvSpPr>
          <p:cNvPr id="146439" name="Text Box 7"/>
          <p:cNvSpPr txBox="1">
            <a:spLocks noChangeArrowheads="1"/>
          </p:cNvSpPr>
          <p:nvPr/>
        </p:nvSpPr>
        <p:spPr bwMode="auto">
          <a:xfrm>
            <a:off x="466725" y="1412875"/>
            <a:ext cx="7993063" cy="314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endParaRPr lang="en-US" altLang="ko-KR" sz="1600" b="0" dirty="0">
              <a:latin typeface="굴림" charset="-127"/>
            </a:endParaRP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en-US" altLang="ko-KR" sz="1600" b="0" dirty="0">
                <a:latin typeface="굴림" charset="-127"/>
              </a:rPr>
              <a:t> </a:t>
            </a:r>
            <a:r>
              <a:rPr lang="ko-KR" altLang="en-US" sz="1600" b="0" dirty="0">
                <a:latin typeface="굴림" charset="-127"/>
              </a:rPr>
              <a:t>범죄통제모델 對 적법절차모델</a:t>
            </a:r>
          </a:p>
          <a:p>
            <a:r>
              <a:rPr lang="ko-KR" altLang="en-US" sz="1600" b="0" dirty="0">
                <a:latin typeface="굴림" charset="-127"/>
              </a:rPr>
              <a:t> </a:t>
            </a:r>
          </a:p>
          <a:p>
            <a:r>
              <a:rPr kumimoji="1" lang="ko-KR" altLang="en-US" sz="1600" b="0" dirty="0">
                <a:solidFill>
                  <a:srgbClr val="7030A0"/>
                </a:solidFill>
                <a:latin typeface="굴림" charset="-127"/>
              </a:rPr>
              <a:t>② 적법절차모델</a:t>
            </a:r>
            <a:r>
              <a:rPr kumimoji="1" lang="en-US" altLang="ko-KR" sz="1600" b="0" dirty="0">
                <a:solidFill>
                  <a:srgbClr val="7030A0"/>
                </a:solidFill>
                <a:latin typeface="굴림" charset="-127"/>
              </a:rPr>
              <a:t>(Due Process Model) </a:t>
            </a:r>
          </a:p>
          <a:p>
            <a:endParaRPr kumimoji="1" lang="en-US" altLang="ko-KR" sz="1600" b="0" dirty="0">
              <a:solidFill>
                <a:srgbClr val="FF9900"/>
              </a:solidFill>
              <a:latin typeface="굴림" charset="-127"/>
            </a:endParaRPr>
          </a:p>
          <a:p>
            <a:r>
              <a:rPr kumimoji="1" lang="en-US" altLang="ko-KR" sz="1600" b="0" dirty="0">
                <a:latin typeface="굴림" charset="-127"/>
              </a:rPr>
              <a:t>- </a:t>
            </a:r>
            <a:r>
              <a:rPr kumimoji="1" lang="ko-KR" altLang="en-US" sz="1600" b="0" dirty="0">
                <a:latin typeface="굴림" charset="-127"/>
              </a:rPr>
              <a:t>적법절차모델</a:t>
            </a:r>
            <a:r>
              <a:rPr kumimoji="1" lang="en-US" altLang="ko-KR" sz="1600" b="0" dirty="0">
                <a:latin typeface="굴림" charset="-127"/>
              </a:rPr>
              <a:t>(due process model)</a:t>
            </a:r>
            <a:r>
              <a:rPr kumimoji="1" lang="ko-KR" altLang="en-US" sz="1600" b="0" dirty="0">
                <a:latin typeface="굴림" charset="-127"/>
              </a:rPr>
              <a:t>은 변호사들에 의하여 </a:t>
            </a:r>
            <a:r>
              <a:rPr kumimoji="1" lang="ko-KR" altLang="en-US" sz="1600" b="0" dirty="0" err="1">
                <a:latin typeface="굴림" charset="-127"/>
              </a:rPr>
              <a:t>지지되는것으로써</a:t>
            </a:r>
            <a:r>
              <a:rPr kumimoji="1" lang="en-US" altLang="ko-KR" sz="1600" b="0" dirty="0">
                <a:latin typeface="굴림" charset="-127"/>
              </a:rPr>
              <a:t>, </a:t>
            </a:r>
            <a:r>
              <a:rPr kumimoji="1" lang="ko-KR" altLang="en-US" sz="1600" b="0" dirty="0">
                <a:solidFill>
                  <a:srgbClr val="FF0000"/>
                </a:solidFill>
                <a:latin typeface="굴림" charset="-127"/>
              </a:rPr>
              <a:t>당사자주의적 시스템과 용의자를 체포하고 유죄의 심증을 형성하는 절차에 대해 중점</a:t>
            </a:r>
            <a:r>
              <a:rPr kumimoji="1" lang="en-US" altLang="ko-KR" sz="1600" b="0" dirty="0">
                <a:solidFill>
                  <a:srgbClr val="FF0000"/>
                </a:solidFill>
                <a:latin typeface="굴림" charset="-127"/>
              </a:rPr>
              <a:t>.</a:t>
            </a:r>
            <a:r>
              <a:rPr kumimoji="1" lang="en-US" altLang="ko-KR" sz="1600" b="0" dirty="0">
                <a:latin typeface="굴림" charset="-127"/>
              </a:rPr>
              <a:t> </a:t>
            </a:r>
            <a:r>
              <a:rPr kumimoji="1" lang="ko-KR" altLang="en-US" sz="1600" b="0" dirty="0">
                <a:latin typeface="굴림" charset="-127"/>
              </a:rPr>
              <a:t>적법절차모델에서는 효율성이라는 목적보다는 절차가 요구</a:t>
            </a:r>
            <a:r>
              <a:rPr kumimoji="1" lang="en-US" altLang="ko-KR" sz="1600" b="0" dirty="0">
                <a:latin typeface="굴림" charset="-127"/>
              </a:rPr>
              <a:t>. </a:t>
            </a:r>
          </a:p>
          <a:p>
            <a:endParaRPr kumimoji="1" lang="en-US" altLang="ko-KR" sz="1600" b="0" dirty="0">
              <a:latin typeface="굴림" charset="-127"/>
            </a:endParaRPr>
          </a:p>
          <a:p>
            <a:r>
              <a:rPr kumimoji="1" lang="en-US" altLang="ko-KR" sz="1600" b="0" dirty="0">
                <a:latin typeface="굴림" charset="-127"/>
              </a:rPr>
              <a:t>- </a:t>
            </a:r>
            <a:r>
              <a:rPr kumimoji="1" lang="ko-KR" altLang="en-US" sz="1600" dirty="0">
                <a:latin typeface="굴림" charset="-127"/>
              </a:rPr>
              <a:t>이 </a:t>
            </a:r>
            <a:r>
              <a:rPr kumimoji="1" lang="ko-KR" altLang="en-US" sz="1600" b="0" dirty="0">
                <a:latin typeface="굴림" charset="-127"/>
              </a:rPr>
              <a:t>모델에 따르면</a:t>
            </a:r>
            <a:r>
              <a:rPr kumimoji="1" lang="en-US" altLang="ko-KR" sz="1600" b="0" dirty="0">
                <a:latin typeface="굴림" charset="-127"/>
              </a:rPr>
              <a:t>, </a:t>
            </a:r>
            <a:r>
              <a:rPr kumimoji="1" lang="ko-KR" altLang="en-US" sz="1600" b="0" dirty="0">
                <a:solidFill>
                  <a:srgbClr val="FF0000"/>
                </a:solidFill>
                <a:latin typeface="굴림" charset="-127"/>
              </a:rPr>
              <a:t>체포는 상당한 이유</a:t>
            </a:r>
            <a:r>
              <a:rPr kumimoji="1" lang="en-US" altLang="ko-KR" sz="1600" b="0" dirty="0">
                <a:solidFill>
                  <a:srgbClr val="FF0000"/>
                </a:solidFill>
                <a:latin typeface="굴림" charset="-127"/>
              </a:rPr>
              <a:t>(probable cause)</a:t>
            </a:r>
            <a:r>
              <a:rPr kumimoji="1" lang="ko-KR" altLang="en-US" sz="1600" b="0" dirty="0">
                <a:solidFill>
                  <a:srgbClr val="FF0000"/>
                </a:solidFill>
                <a:latin typeface="굴림" charset="-127"/>
              </a:rPr>
              <a:t>에 근거하여 이뤄져야 하며</a:t>
            </a:r>
            <a:r>
              <a:rPr kumimoji="1" lang="en-US" altLang="ko-KR" sz="1600" b="0" dirty="0">
                <a:solidFill>
                  <a:srgbClr val="FF0000"/>
                </a:solidFill>
                <a:latin typeface="굴림" charset="-127"/>
              </a:rPr>
              <a:t>, </a:t>
            </a:r>
            <a:r>
              <a:rPr kumimoji="1" lang="ko-KR" altLang="en-US" sz="1600" b="0" dirty="0">
                <a:solidFill>
                  <a:srgbClr val="FF0000"/>
                </a:solidFill>
                <a:latin typeface="굴림" charset="-127"/>
              </a:rPr>
              <a:t>만약 </a:t>
            </a:r>
            <a:r>
              <a:rPr kumimoji="1" lang="ko-KR" altLang="en-US" sz="1600" b="0" dirty="0" err="1">
                <a:solidFill>
                  <a:srgbClr val="FF0000"/>
                </a:solidFill>
                <a:latin typeface="굴림" charset="-127"/>
              </a:rPr>
              <a:t>신문과정에</a:t>
            </a:r>
            <a:r>
              <a:rPr kumimoji="1" lang="ko-KR" altLang="en-US" sz="1600" b="0" dirty="0">
                <a:solidFill>
                  <a:srgbClr val="FF0000"/>
                </a:solidFill>
                <a:latin typeface="굴림" charset="-127"/>
              </a:rPr>
              <a:t> 지체가 있다면</a:t>
            </a:r>
            <a:r>
              <a:rPr kumimoji="1" lang="en-US" altLang="ko-KR" sz="1600" b="0" dirty="0">
                <a:solidFill>
                  <a:srgbClr val="FF0000"/>
                </a:solidFill>
                <a:latin typeface="굴림" charset="-127"/>
              </a:rPr>
              <a:t>, </a:t>
            </a:r>
            <a:r>
              <a:rPr kumimoji="1" lang="ko-KR" altLang="en-US" sz="1600" b="0" dirty="0">
                <a:solidFill>
                  <a:srgbClr val="FF0000"/>
                </a:solidFill>
                <a:latin typeface="굴림" charset="-127"/>
              </a:rPr>
              <a:t>자백이 결코 이루어져서는 안되며 불법하게 취득된 증거는 법정에서 허용되어서는 안 됨</a:t>
            </a:r>
            <a:r>
              <a:rPr kumimoji="1" lang="en-US" altLang="ko-KR" sz="1600" b="0" dirty="0">
                <a:solidFill>
                  <a:srgbClr val="FF0000"/>
                </a:solidFill>
                <a:latin typeface="굴림" charset="-127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333375"/>
            <a:ext cx="7989888" cy="792163"/>
            <a:chOff x="315" y="709"/>
            <a:chExt cx="5033" cy="330"/>
          </a:xfrm>
        </p:grpSpPr>
        <p:sp>
          <p:nvSpPr>
            <p:cNvPr id="147459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7460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7461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7462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76250"/>
            <a:ext cx="7207250" cy="523875"/>
          </a:xfrm>
          <a:prstGeom prst="flowChartAlternateProcess">
            <a:avLst/>
          </a:prstGeom>
          <a:noFill/>
          <a:ln/>
        </p:spPr>
        <p:txBody>
          <a:bodyPr>
            <a:normAutofit fontScale="90000"/>
          </a:bodyPr>
          <a:lstStyle/>
          <a:p>
            <a:r>
              <a:rPr lang="en-US" altLang="ko-KR" sz="200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범죄예방 및 통제와 관련된 범죄학 이론  </a:t>
            </a:r>
            <a:br>
              <a:rPr lang="ko-KR" altLang="en-US" sz="200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>
                <a:latin typeface="HY견고딕" pitchFamily="18" charset="-127"/>
                <a:ea typeface="HY견고딕" pitchFamily="18" charset="-127"/>
              </a:rPr>
              <a:t>- (3) </a:t>
            </a: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응보와 억제모델</a:t>
            </a:r>
          </a:p>
        </p:txBody>
      </p:sp>
      <p:sp>
        <p:nvSpPr>
          <p:cNvPr id="147463" name="Text Box 7"/>
          <p:cNvSpPr txBox="1">
            <a:spLocks noChangeArrowheads="1"/>
          </p:cNvSpPr>
          <p:nvPr/>
        </p:nvSpPr>
        <p:spPr bwMode="auto">
          <a:xfrm>
            <a:off x="466725" y="1412875"/>
            <a:ext cx="7993063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endParaRPr lang="en-US" altLang="ko-KR" sz="1600" b="0">
              <a:latin typeface="굴림" charset="-127"/>
            </a:endParaRP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en-US" altLang="ko-KR" sz="1600" b="0">
                <a:latin typeface="굴림" charset="-127"/>
              </a:rPr>
              <a:t> </a:t>
            </a:r>
            <a:r>
              <a:rPr lang="ko-KR" altLang="en-US" sz="1600" b="0">
                <a:latin typeface="굴림" charset="-127"/>
              </a:rPr>
              <a:t>억제모델과 경찰활동의 효율성</a:t>
            </a:r>
          </a:p>
          <a:p>
            <a:r>
              <a:rPr lang="ko-KR" altLang="en-US" sz="1600" b="0">
                <a:latin typeface="굴림" charset="-127"/>
              </a:rPr>
              <a:t> </a:t>
            </a:r>
          </a:p>
        </p:txBody>
      </p:sp>
      <p:sp>
        <p:nvSpPr>
          <p:cNvPr id="147464" name="Rectangle 8"/>
          <p:cNvSpPr>
            <a:spLocks noChangeArrowheads="1"/>
          </p:cNvSpPr>
          <p:nvPr/>
        </p:nvSpPr>
        <p:spPr bwMode="auto">
          <a:xfrm>
            <a:off x="539750" y="2349500"/>
            <a:ext cx="8229600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u"/>
            </a:pP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경찰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(police)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은 만약 범죄자에 대한 수사가 이루어지고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체포되고 그   </a:t>
            </a:r>
            <a:r>
              <a:rPr lang="ko-KR" altLang="en-US" sz="1600" b="0" dirty="0" err="1">
                <a:solidFill>
                  <a:srgbClr val="FF0000"/>
                </a:solidFill>
                <a:latin typeface="굴림" charset="-127"/>
              </a:rPr>
              <a:t>리고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 處罰받는다면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범죄율이 줄어들 것이라는 전제 하에 그 자신의 존재를 정당화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. </a:t>
            </a:r>
            <a:r>
              <a:rPr lang="ko-KR" altLang="en-US" sz="1600" b="0" dirty="0">
                <a:latin typeface="굴림" charset="-127"/>
              </a:rPr>
              <a:t>또한 억제모델에 입각하여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경찰은 신속하고</a:t>
            </a:r>
            <a:r>
              <a:rPr lang="en-US" altLang="ko-KR" sz="1600" b="0" dirty="0">
                <a:latin typeface="굴림" charset="-127"/>
              </a:rPr>
              <a:t>(swift), </a:t>
            </a:r>
            <a:r>
              <a:rPr lang="ko-KR" altLang="en-US" sz="1600" b="0" dirty="0">
                <a:latin typeface="굴림" charset="-127"/>
              </a:rPr>
              <a:t>확실한</a:t>
            </a:r>
            <a:r>
              <a:rPr lang="en-US" altLang="ko-KR" sz="1600" b="0" dirty="0">
                <a:latin typeface="굴림" charset="-127"/>
              </a:rPr>
              <a:t>(certain) </a:t>
            </a:r>
            <a:r>
              <a:rPr lang="ko-KR" altLang="en-US" sz="1600" b="0" dirty="0">
                <a:latin typeface="굴림" charset="-127"/>
              </a:rPr>
              <a:t>체포</a:t>
            </a:r>
            <a:r>
              <a:rPr lang="en-US" altLang="ko-KR" sz="1600" b="0" dirty="0">
                <a:latin typeface="굴림" charset="-127"/>
              </a:rPr>
              <a:t>(arrest)</a:t>
            </a:r>
            <a:r>
              <a:rPr lang="ko-KR" altLang="en-US" sz="1600" b="0" dirty="0">
                <a:latin typeface="굴림" charset="-127"/>
              </a:rPr>
              <a:t>와 처벌</a:t>
            </a:r>
            <a:r>
              <a:rPr lang="en-US" altLang="ko-KR" sz="1600" b="0" dirty="0">
                <a:latin typeface="굴림" charset="-127"/>
              </a:rPr>
              <a:t>(punishment)</a:t>
            </a:r>
            <a:r>
              <a:rPr lang="ko-KR" altLang="en-US" sz="1600" b="0" dirty="0">
                <a:latin typeface="굴림" charset="-127"/>
              </a:rPr>
              <a:t>을 기본요소로 함</a:t>
            </a:r>
            <a:r>
              <a:rPr lang="en-US" altLang="ko-KR" sz="1600" b="0" dirty="0">
                <a:latin typeface="굴림" charset="-127"/>
              </a:rPr>
              <a:t>. </a:t>
            </a: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en-US" altLang="ko-KR" sz="1600" b="0" dirty="0">
              <a:latin typeface="굴림" charset="-127"/>
            </a:endParaRP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u"/>
            </a:pPr>
            <a:r>
              <a:rPr lang="ko-KR" altLang="en-US" sz="1600" b="0" dirty="0">
                <a:latin typeface="굴림" charset="-127"/>
              </a:rPr>
              <a:t>경찰관서의 활동에 대한 효율성과 관련하여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과거 미국은 모든 재산범죄의 </a:t>
            </a:r>
            <a:r>
              <a:rPr lang="en-US" altLang="ko-KR" sz="1600" b="0" dirty="0">
                <a:latin typeface="굴림" charset="-127"/>
              </a:rPr>
              <a:t>22%</a:t>
            </a:r>
            <a:r>
              <a:rPr lang="ko-KR" altLang="en-US" sz="1600" b="0" dirty="0">
                <a:latin typeface="굴림" charset="-127"/>
              </a:rPr>
              <a:t>만이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모든 </a:t>
            </a:r>
            <a:r>
              <a:rPr lang="ko-KR" altLang="en-US" sz="1600" b="0" dirty="0" err="1">
                <a:latin typeface="굴림" charset="-127"/>
              </a:rPr>
              <a:t>주거침입절도의</a:t>
            </a:r>
            <a:r>
              <a:rPr lang="ko-KR" altLang="en-US" sz="1600" b="0" dirty="0">
                <a:latin typeface="굴림" charset="-127"/>
              </a:rPr>
              <a:t> </a:t>
            </a:r>
            <a:r>
              <a:rPr lang="en-US" altLang="ko-KR" sz="1600" b="0" dirty="0">
                <a:latin typeface="굴림" charset="-127"/>
              </a:rPr>
              <a:t>14%</a:t>
            </a:r>
            <a:r>
              <a:rPr lang="ko-KR" altLang="en-US" sz="1600" b="0" dirty="0">
                <a:latin typeface="굴림" charset="-127"/>
              </a:rPr>
              <a:t>만이 단지 체포되어 해결되었고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이에 대해 경찰은 범죄를 예방할 수도 없으며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통제할 수도 없다고 비판을 받았음</a:t>
            </a:r>
            <a:r>
              <a:rPr lang="en-US" altLang="ko-KR" sz="1600" b="0" dirty="0">
                <a:latin typeface="굴림" charset="-127"/>
              </a:rPr>
              <a:t>. </a:t>
            </a: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u"/>
            </a:pPr>
            <a:endParaRPr lang="en-US" altLang="ko-KR" sz="1600" b="0" dirty="0">
              <a:latin typeface="굴림" charset="-127"/>
            </a:endParaRP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u"/>
            </a:pPr>
            <a:r>
              <a:rPr lang="en-US" altLang="ko-KR" sz="1600" b="0" dirty="0">
                <a:latin typeface="굴림" charset="-127"/>
              </a:rPr>
              <a:t>1960</a:t>
            </a:r>
            <a:r>
              <a:rPr lang="ko-KR" altLang="en-US" sz="1600" b="0" dirty="0">
                <a:latin typeface="굴림" charset="-127"/>
              </a:rPr>
              <a:t>년대에 미국에서 설치 운용되었던</a:t>
            </a:r>
            <a:r>
              <a:rPr lang="en-US" altLang="ko-KR" sz="1600" b="0" dirty="0">
                <a:latin typeface="굴림" charset="-127"/>
              </a:rPr>
              <a:t>, “</a:t>
            </a:r>
            <a:r>
              <a:rPr lang="ko-KR" altLang="en-US" sz="1600" b="0" dirty="0">
                <a:latin typeface="굴림" charset="-127"/>
              </a:rPr>
              <a:t>법집행에 관한 </a:t>
            </a:r>
            <a:r>
              <a:rPr lang="ko-KR" altLang="en-US" sz="1600" b="0" dirty="0" err="1">
                <a:latin typeface="굴림" charset="-127"/>
              </a:rPr>
              <a:t>대통령위원회”는</a:t>
            </a:r>
            <a:r>
              <a:rPr lang="ko-KR" altLang="en-US" sz="1600" b="0" dirty="0">
                <a:latin typeface="굴림" charset="-127"/>
              </a:rPr>
              <a:t> 이런 경찰의 범죄예방활동에 대해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① 경찰은 범죄 예방 및 통제하는데 필요한 지식이 부족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, ②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경찰은 범죄를 야기시키는 조건들을 변화시킬 수 없음 </a:t>
            </a:r>
            <a:r>
              <a:rPr lang="ko-KR" altLang="en-US" sz="1600" b="0" dirty="0">
                <a:latin typeface="굴림" charset="-127"/>
              </a:rPr>
              <a:t>등을 지적하였음</a:t>
            </a:r>
            <a:r>
              <a:rPr lang="en-US" altLang="ko-KR" sz="1600" b="0" dirty="0">
                <a:latin typeface="굴림" charset="-127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476250"/>
            <a:ext cx="7989888" cy="720725"/>
            <a:chOff x="315" y="709"/>
            <a:chExt cx="5033" cy="330"/>
          </a:xfrm>
        </p:grpSpPr>
        <p:sp>
          <p:nvSpPr>
            <p:cNvPr id="148483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8484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8485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8486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76250"/>
            <a:ext cx="7207250" cy="720725"/>
          </a:xfrm>
          <a:prstGeom prst="flowChartAlternateProcess">
            <a:avLst/>
          </a:prstGeom>
          <a:noFill/>
          <a:ln/>
        </p:spPr>
        <p:txBody>
          <a:bodyPr>
            <a:normAutofit fontScale="90000"/>
          </a:bodyPr>
          <a:lstStyle/>
          <a:p>
            <a:r>
              <a:rPr lang="en-US" altLang="ko-KR" sz="200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범죄예방 및 통제와 관련된 범죄학 이론  </a:t>
            </a:r>
            <a:br>
              <a:rPr lang="ko-KR" altLang="en-US" sz="200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>
                <a:latin typeface="HY견고딕" pitchFamily="18" charset="-127"/>
                <a:ea typeface="HY견고딕" pitchFamily="18" charset="-127"/>
              </a:rPr>
              <a:t>- (4) </a:t>
            </a: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교정과 처우모델</a:t>
            </a:r>
          </a:p>
        </p:txBody>
      </p:sp>
      <p:sp>
        <p:nvSpPr>
          <p:cNvPr id="148487" name="Text Box 7"/>
          <p:cNvSpPr txBox="1">
            <a:spLocks noChangeArrowheads="1"/>
          </p:cNvSpPr>
          <p:nvPr/>
        </p:nvSpPr>
        <p:spPr bwMode="auto">
          <a:xfrm>
            <a:off x="468313" y="1412875"/>
            <a:ext cx="7993062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altLang="ko-KR" sz="1600" b="0" dirty="0">
              <a:latin typeface="굴림" charset="-127"/>
            </a:endParaRP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en-US" altLang="ko-KR" sz="1600" b="0" dirty="0">
                <a:latin typeface="굴림" charset="-127"/>
              </a:rPr>
              <a:t> 19</a:t>
            </a:r>
            <a:r>
              <a:rPr lang="ko-KR" altLang="en-US" sz="1600" b="0" dirty="0">
                <a:latin typeface="굴림" charset="-127"/>
              </a:rPr>
              <a:t>세기에 이르러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교정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(reformation)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과 非징벌적 </a:t>
            </a:r>
            <a:r>
              <a:rPr lang="ko-KR" altLang="en-US" sz="1600" b="0" dirty="0" err="1">
                <a:solidFill>
                  <a:srgbClr val="FF0000"/>
                </a:solidFill>
                <a:latin typeface="굴림" charset="-127"/>
              </a:rPr>
              <a:t>고통이야말로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 형사처벌의 목적이 되어야 한다고 함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. </a:t>
            </a: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600" b="0" dirty="0">
              <a:solidFill>
                <a:srgbClr val="FF9900"/>
              </a:solidFill>
              <a:latin typeface="굴림" charset="-127"/>
            </a:endParaRP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en-US" altLang="ko-KR" sz="1600" b="0" dirty="0">
                <a:solidFill>
                  <a:srgbClr val="FF9900"/>
                </a:solidFill>
                <a:latin typeface="굴림" charset="-127"/>
              </a:rPr>
              <a:t> </a:t>
            </a:r>
            <a:r>
              <a:rPr lang="ko-KR" altLang="en-US" sz="1600" b="0" dirty="0">
                <a:latin typeface="굴림" charset="-127"/>
              </a:rPr>
              <a:t>부정기형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소년법원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기소유예와 보호관찰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개별적</a:t>
            </a:r>
            <a:r>
              <a:rPr lang="en-US" altLang="ko-KR" sz="1600" b="0" dirty="0">
                <a:latin typeface="굴림" charset="-127"/>
              </a:rPr>
              <a:t>/</a:t>
            </a:r>
            <a:r>
              <a:rPr lang="ko-KR" altLang="en-US" sz="1600" b="0" dirty="0">
                <a:latin typeface="굴림" charset="-127"/>
              </a:rPr>
              <a:t>단체적 처우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직업교육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교정교화적 교육 그리고 지역공동체내 활동 프로그램들이 범죄학에서 실증주의자들의 활동결과로서 등장</a:t>
            </a:r>
            <a:r>
              <a:rPr lang="en-US" altLang="ko-KR" sz="1600" b="0" dirty="0">
                <a:latin typeface="굴림" charset="-127"/>
              </a:rPr>
              <a:t>.</a:t>
            </a:r>
            <a:r>
              <a:rPr lang="en-US" altLang="ko-KR" sz="1600" b="0" dirty="0">
                <a:solidFill>
                  <a:srgbClr val="FF9900"/>
                </a:solidFill>
                <a:latin typeface="굴림" charset="-127"/>
              </a:rPr>
              <a:t> </a:t>
            </a: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600" b="0" dirty="0">
              <a:solidFill>
                <a:srgbClr val="FF9900"/>
              </a:solidFill>
              <a:latin typeface="굴림" charset="-127"/>
            </a:endParaRP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solidFill>
                  <a:srgbClr val="FF9900"/>
                </a:solidFill>
                <a:latin typeface="굴림" charset="-127"/>
              </a:rPr>
              <a:t> </a:t>
            </a:r>
            <a:r>
              <a:rPr lang="ko-KR" altLang="en-US" sz="1600" b="0" dirty="0">
                <a:latin typeface="굴림" charset="-127"/>
              </a:rPr>
              <a:t>형벌을 형법의 주요목적으로 대체함으로써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범죄자에 대한 처우와 사회복귀</a:t>
            </a:r>
            <a:r>
              <a:rPr lang="en-US" altLang="ko-KR" sz="1600" b="0" dirty="0">
                <a:latin typeface="굴림" charset="-127"/>
              </a:rPr>
              <a:t>(</a:t>
            </a:r>
            <a:r>
              <a:rPr lang="ko-KR" altLang="en-US" sz="1600" b="0" dirty="0">
                <a:latin typeface="굴림" charset="-127"/>
              </a:rPr>
              <a:t>更生</a:t>
            </a:r>
            <a:r>
              <a:rPr lang="en-US" altLang="ko-KR" sz="1600" b="0" dirty="0">
                <a:latin typeface="굴림" charset="-127"/>
              </a:rPr>
              <a:t>)</a:t>
            </a:r>
            <a:r>
              <a:rPr lang="ko-KR" altLang="en-US" sz="1600" b="0" dirty="0">
                <a:latin typeface="굴림" charset="-127"/>
              </a:rPr>
              <a:t>는 현행 형사사법의 트레이드마크가 됨</a:t>
            </a:r>
            <a:r>
              <a:rPr lang="en-US" altLang="ko-KR" sz="1600" b="0" dirty="0">
                <a:latin typeface="굴림" charset="-127"/>
              </a:rPr>
              <a:t>. </a:t>
            </a: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600" b="0" dirty="0">
              <a:latin typeface="굴림" charset="-127"/>
            </a:endParaRP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solidFill>
                  <a:srgbClr val="FF9900"/>
                </a:solidFill>
                <a:latin typeface="굴림" charset="-127"/>
              </a:rPr>
              <a:t> </a:t>
            </a:r>
            <a:r>
              <a:rPr lang="ko-KR" altLang="en-US" sz="1600" b="0" dirty="0">
                <a:latin typeface="굴림" charset="-127"/>
              </a:rPr>
              <a:t>사회복귀적 모델은 두 가지 형태로 나누어지는 바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개인적 병리모델과 사회적 병리모델로 나누어짐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. </a:t>
            </a: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None/>
            </a:pPr>
            <a:endParaRPr lang="en-US" altLang="ko-KR" sz="1600" b="0" dirty="0">
              <a:latin typeface="굴림" charset="-127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476250"/>
            <a:ext cx="7989888" cy="523875"/>
            <a:chOff x="315" y="709"/>
            <a:chExt cx="5033" cy="330"/>
          </a:xfrm>
        </p:grpSpPr>
        <p:sp>
          <p:nvSpPr>
            <p:cNvPr id="149507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9508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9509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9510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76250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ko-KR" sz="200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새로운 통제모델로서의 범죄예방</a:t>
            </a:r>
          </a:p>
        </p:txBody>
      </p:sp>
      <p:sp>
        <p:nvSpPr>
          <p:cNvPr id="149511" name="Text Box 7"/>
          <p:cNvSpPr txBox="1">
            <a:spLocks noChangeArrowheads="1"/>
          </p:cNvSpPr>
          <p:nvPr/>
        </p:nvSpPr>
        <p:spPr bwMode="auto">
          <a:xfrm>
            <a:off x="468313" y="1196975"/>
            <a:ext cx="7993062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altLang="ko-KR" sz="1600" b="0" dirty="0">
              <a:latin typeface="굴림" charset="-127"/>
            </a:endParaRP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en-US" altLang="ko-KR" sz="1600" b="0" dirty="0">
                <a:latin typeface="굴림" charset="-127"/>
              </a:rPr>
              <a:t> </a:t>
            </a:r>
            <a:r>
              <a:rPr kumimoji="1" lang="ko-KR" altLang="en-US" sz="1600" b="0" dirty="0"/>
              <a:t>범죄통제에 대한 새로운 모델은 범죄예방 기법과 이론에 토대</a:t>
            </a:r>
            <a:endParaRPr lang="en-US" altLang="ko-KR" sz="1600" b="0" dirty="0">
              <a:latin typeface="굴림" charset="-127"/>
            </a:endParaRP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600" b="0" dirty="0">
              <a:latin typeface="굴림" charset="-127"/>
            </a:endParaRPr>
          </a:p>
          <a:p>
            <a:r>
              <a:rPr lang="ko-KR" altLang="en-US" sz="1600" b="0" dirty="0">
                <a:latin typeface="굴림" charset="-127"/>
              </a:rPr>
              <a:t> </a:t>
            </a:r>
            <a:r>
              <a:rPr lang="en-US" altLang="ko-KR" sz="1600" b="0" dirty="0">
                <a:latin typeface="굴림" charset="-127"/>
              </a:rPr>
              <a:t>. </a:t>
            </a: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kumimoji="1" lang="ko-KR" altLang="en-US" sz="1600" b="0" dirty="0"/>
              <a:t> 범죄예방 프로그램들은 다음의 몇 가지에 토대를 두고 있는 바</a:t>
            </a:r>
            <a:r>
              <a:rPr kumimoji="1" lang="en-US" altLang="ko-KR" sz="1600" b="0" dirty="0"/>
              <a:t>,</a:t>
            </a:r>
          </a:p>
          <a:p>
            <a:pPr algn="just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None/>
            </a:pPr>
            <a:r>
              <a:rPr kumimoji="1" lang="en-US" altLang="ko-KR" sz="1600" b="0" dirty="0"/>
              <a:t> </a:t>
            </a:r>
          </a:p>
          <a:p>
            <a:r>
              <a:rPr kumimoji="1" lang="en-US" altLang="ko-KR" sz="1600" b="0" dirty="0"/>
              <a:t>  ① </a:t>
            </a:r>
            <a:r>
              <a:rPr kumimoji="1" lang="ko-KR" altLang="en-US" sz="1600" b="0" dirty="0"/>
              <a:t>처벌</a:t>
            </a:r>
            <a:r>
              <a:rPr kumimoji="1" lang="en-US" altLang="ko-KR" sz="1600" b="0" dirty="0"/>
              <a:t>(</a:t>
            </a:r>
            <a:r>
              <a:rPr kumimoji="1" lang="ko-KR" altLang="en-US" sz="1600" b="0" dirty="0"/>
              <a:t>억제</a:t>
            </a:r>
            <a:r>
              <a:rPr kumimoji="1" lang="en-US" altLang="ko-KR" sz="1600" b="0" dirty="0"/>
              <a:t>)</a:t>
            </a:r>
            <a:r>
              <a:rPr kumimoji="1" lang="ko-KR" altLang="en-US" sz="1600" b="0" dirty="0"/>
              <a:t>모델 혹 은 처우모델에서 예방모델로의 이동</a:t>
            </a:r>
            <a:r>
              <a:rPr kumimoji="1" lang="en-US" altLang="ko-KR" sz="1600" b="0" dirty="0"/>
              <a:t>,</a:t>
            </a:r>
          </a:p>
          <a:p>
            <a:r>
              <a:rPr kumimoji="1" lang="en-US" altLang="ko-KR" sz="1600" b="0" dirty="0"/>
              <a:t> </a:t>
            </a:r>
          </a:p>
          <a:p>
            <a:r>
              <a:rPr kumimoji="1" lang="en-US" altLang="ko-KR" sz="1600" b="0" dirty="0"/>
              <a:t>  ② </a:t>
            </a:r>
            <a:r>
              <a:rPr kumimoji="1" lang="ko-KR" altLang="en-US" sz="1600" b="0" dirty="0"/>
              <a:t>본질적으로 심리</a:t>
            </a:r>
            <a:r>
              <a:rPr kumimoji="1" lang="en-US" altLang="ko-KR" sz="1600" b="0" dirty="0"/>
              <a:t>․</a:t>
            </a:r>
            <a:r>
              <a:rPr kumimoji="1" lang="ko-KR" altLang="en-US" sz="1600" b="0" dirty="0"/>
              <a:t>생물학적인 행동에 관한 학제적 이론 </a:t>
            </a:r>
          </a:p>
          <a:p>
            <a:endParaRPr kumimoji="1" lang="ko-KR" altLang="en-US" sz="1600" b="0" dirty="0"/>
          </a:p>
          <a:p>
            <a:r>
              <a:rPr kumimoji="1" lang="ko-KR" altLang="en-US" sz="1600" b="0" dirty="0"/>
              <a:t>  ③ </a:t>
            </a:r>
            <a:r>
              <a:rPr kumimoji="1" lang="ko-KR" altLang="en-US" sz="1600" b="0" dirty="0" err="1"/>
              <a:t>범죄행동을</a:t>
            </a:r>
            <a:r>
              <a:rPr kumimoji="1" lang="ko-KR" altLang="en-US" sz="1600" b="0" dirty="0"/>
              <a:t> 포함하여</a:t>
            </a:r>
            <a:r>
              <a:rPr kumimoji="1" lang="en-US" altLang="ko-KR" sz="1600" b="0" dirty="0"/>
              <a:t>, </a:t>
            </a:r>
            <a:r>
              <a:rPr kumimoji="1" lang="ko-KR" altLang="en-US" sz="1600" b="0" dirty="0"/>
              <a:t>인간 행동에 있어서 물리적 환경의 역할에 대한 평가 등</a:t>
            </a:r>
            <a:r>
              <a:rPr kumimoji="1" lang="en-US" altLang="ko-KR" sz="1600" b="0" dirty="0"/>
              <a:t>.</a:t>
            </a:r>
            <a:r>
              <a:rPr lang="en-US" altLang="ko-KR" sz="1600" b="0" dirty="0"/>
              <a:t> </a:t>
            </a:r>
          </a:p>
          <a:p>
            <a:endParaRPr lang="en-US" altLang="ko-KR" sz="1600" b="0" dirty="0">
              <a:latin typeface="굴림" charset="-127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1163638"/>
            <a:ext cx="7989888" cy="523875"/>
            <a:chOff x="315" y="709"/>
            <a:chExt cx="5033" cy="330"/>
          </a:xfrm>
        </p:grpSpPr>
        <p:sp>
          <p:nvSpPr>
            <p:cNvPr id="148483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8484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8485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148486" name="Picture 6" descr="원 copy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t="45528" b="13898"/>
          <a:stretch>
            <a:fillRect/>
          </a:stretch>
        </p:blipFill>
        <p:spPr bwMode="auto">
          <a:xfrm>
            <a:off x="322263" y="260350"/>
            <a:ext cx="2376487" cy="687388"/>
          </a:xfrm>
          <a:prstGeom prst="rect">
            <a:avLst/>
          </a:prstGeom>
          <a:noFill/>
        </p:spPr>
      </p:pic>
      <p:sp>
        <p:nvSpPr>
          <p:cNvPr id="148487" name="Rectangle 7"/>
          <p:cNvSpPr>
            <a:spLocks noChangeArrowheads="1"/>
          </p:cNvSpPr>
          <p:nvPr/>
        </p:nvSpPr>
        <p:spPr bwMode="gray">
          <a:xfrm>
            <a:off x="276225" y="393700"/>
            <a:ext cx="23764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ko-KR" altLang="en-US" sz="20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학습내용 </a:t>
            </a:r>
            <a:r>
              <a:rPr lang="en-US" altLang="ko-KR" sz="20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</a:p>
        </p:txBody>
      </p:sp>
      <p:sp>
        <p:nvSpPr>
          <p:cNvPr id="148488" name="AutoShape 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63638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1-1.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형벌의 </a:t>
            </a:r>
            <a:r>
              <a:rPr lang="ko-KR" altLang="en-US" sz="2000" dirty="0" err="1">
                <a:latin typeface="HY견고딕" pitchFamily="18" charset="-127"/>
                <a:ea typeface="HY견고딕" pitchFamily="18" charset="-127"/>
              </a:rPr>
              <a:t>목적사상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 일반예방 </a:t>
            </a:r>
          </a:p>
        </p:txBody>
      </p:sp>
      <p:sp>
        <p:nvSpPr>
          <p:cNvPr id="148489" name="Rectangle 9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48490" name="Text Box 10"/>
          <p:cNvSpPr txBox="1">
            <a:spLocks noChangeArrowheads="1"/>
          </p:cNvSpPr>
          <p:nvPr/>
        </p:nvSpPr>
        <p:spPr bwMode="auto">
          <a:xfrm>
            <a:off x="804863" y="2205038"/>
            <a:ext cx="7799387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latin typeface="굴림" charset="-127"/>
              </a:rPr>
              <a:t> 일반예방이론</a:t>
            </a:r>
          </a:p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600" b="0" dirty="0">
              <a:latin typeface="굴림" charset="-127"/>
            </a:endParaRP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r>
              <a:rPr lang="ko-KR" altLang="en-US" sz="1600" b="0" dirty="0">
                <a:latin typeface="굴림" charset="-127"/>
              </a:rPr>
              <a:t>형벌을 불특정 다수인 일반인의 범죄예방에 그 정당성이 인정된다고 보는 견해</a:t>
            </a:r>
            <a:endParaRPr lang="en-US" altLang="ko-KR" sz="1600" b="0" dirty="0">
              <a:latin typeface="굴림" charset="-127"/>
            </a:endParaRP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endParaRPr lang="ko-KR" altLang="en-US" sz="1600" b="0" dirty="0">
              <a:latin typeface="굴림" charset="-127"/>
            </a:endParaRP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r>
              <a:rPr lang="ko-KR" altLang="en-US" sz="1600" b="0" dirty="0">
                <a:latin typeface="굴림" charset="-127"/>
              </a:rPr>
              <a:t>즉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형벌이 잠재적 범죄자의 범죄행위를 저지 함으로서 범죄예방에 있어서 매우 중요한 역할을 하는 것으로 봄</a:t>
            </a:r>
            <a:r>
              <a:rPr lang="en-US" altLang="ko-KR" sz="1600" b="0" dirty="0">
                <a:latin typeface="굴림" charset="-127"/>
              </a:rPr>
              <a:t>. </a:t>
            </a:r>
            <a:endParaRPr lang="ko-KR" altLang="en-US" sz="1600" b="0" dirty="0">
              <a:latin typeface="굴림" charset="-127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692150"/>
            <a:ext cx="7989887" cy="523875"/>
            <a:chOff x="315" y="709"/>
            <a:chExt cx="5033" cy="330"/>
          </a:xfrm>
        </p:grpSpPr>
        <p:sp>
          <p:nvSpPr>
            <p:cNvPr id="149507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9508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9509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9510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92150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ko-KR" sz="2000">
                <a:latin typeface="HY견고딕" pitchFamily="18" charset="-127"/>
                <a:ea typeface="HY견고딕" pitchFamily="18" charset="-127"/>
              </a:rPr>
              <a:t>1-2. </a:t>
            </a: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일반예방이론의 논리</a:t>
            </a:r>
          </a:p>
        </p:txBody>
      </p:sp>
      <p:sp>
        <p:nvSpPr>
          <p:cNvPr id="149511" name="Rectangle 7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49512" name="Text Box 8"/>
          <p:cNvSpPr txBox="1">
            <a:spLocks noChangeArrowheads="1"/>
          </p:cNvSpPr>
          <p:nvPr/>
        </p:nvSpPr>
        <p:spPr bwMode="auto">
          <a:xfrm>
            <a:off x="827088" y="1628775"/>
            <a:ext cx="7993384" cy="425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latin typeface="굴림" charset="-127"/>
              </a:rPr>
              <a:t>일반예방이론은 사람은 자신의 행동을 결정할 때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다양한 행위들 간의   장</a:t>
            </a:r>
            <a:r>
              <a:rPr lang="en-US" altLang="ko-KR" sz="1600" b="0" dirty="0">
                <a:latin typeface="굴림" charset="-127"/>
              </a:rPr>
              <a:t>·</a:t>
            </a:r>
            <a:r>
              <a:rPr lang="ko-KR" altLang="en-US" sz="1600" b="0" dirty="0">
                <a:latin typeface="굴림" charset="-127"/>
              </a:rPr>
              <a:t>단점 또는 이익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불이익</a:t>
            </a:r>
            <a:r>
              <a:rPr lang="en-US" altLang="ko-KR" sz="1600" b="0" dirty="0">
                <a:latin typeface="굴림" charset="-127"/>
              </a:rPr>
              <a:t>(</a:t>
            </a:r>
            <a:r>
              <a:rPr lang="ko-KR" altLang="en-US" sz="1600" b="0" dirty="0">
                <a:latin typeface="굴림" charset="-127"/>
              </a:rPr>
              <a:t>비용과 편익</a:t>
            </a:r>
            <a:r>
              <a:rPr lang="en-US" altLang="ko-KR" sz="1600" b="0" dirty="0">
                <a:latin typeface="굴림" charset="-127"/>
              </a:rPr>
              <a:t>)</a:t>
            </a:r>
            <a:r>
              <a:rPr lang="ko-KR" altLang="en-US" sz="1600" b="0" dirty="0">
                <a:latin typeface="굴림" charset="-127"/>
              </a:rPr>
              <a:t>을 서로 비교 </a:t>
            </a:r>
            <a:r>
              <a:rPr lang="ko-KR" altLang="en-US" sz="1600" b="0" dirty="0" err="1">
                <a:latin typeface="굴림" charset="-127"/>
              </a:rPr>
              <a:t>형량하여</a:t>
            </a:r>
            <a:r>
              <a:rPr lang="ko-KR" altLang="en-US" sz="1600" b="0" dirty="0">
                <a:latin typeface="굴림" charset="-127"/>
              </a:rPr>
              <a:t> 행동하는 합리적 인간</a:t>
            </a:r>
            <a:endParaRPr lang="en-US" altLang="ko-KR" sz="16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6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latin typeface="굴림" charset="-127"/>
              </a:rPr>
              <a:t>따라서 형벌에 의한 </a:t>
            </a:r>
            <a:r>
              <a:rPr lang="ko-KR" altLang="en-US" sz="1600" b="0" dirty="0" err="1">
                <a:latin typeface="굴림" charset="-127"/>
              </a:rPr>
              <a:t>위하가</a:t>
            </a:r>
            <a:r>
              <a:rPr lang="ko-KR" altLang="en-US" sz="1600" b="0" dirty="0">
                <a:latin typeface="굴림" charset="-127"/>
              </a:rPr>
              <a:t> </a:t>
            </a:r>
            <a:r>
              <a:rPr lang="ko-KR" altLang="en-US" sz="1600" b="0" dirty="0" err="1">
                <a:latin typeface="굴림" charset="-127"/>
              </a:rPr>
              <a:t>범행결정에</a:t>
            </a:r>
            <a:r>
              <a:rPr lang="ko-KR" altLang="en-US" sz="1600" b="0" dirty="0">
                <a:latin typeface="굴림" charset="-127"/>
              </a:rPr>
              <a:t> 있어서 비용요소로서 영향을 미친다는 가정에 근거</a:t>
            </a:r>
            <a:r>
              <a:rPr lang="en-US" altLang="ko-KR" sz="1600" b="0" dirty="0">
                <a:latin typeface="굴림" charset="-127"/>
              </a:rPr>
              <a:t>.</a:t>
            </a: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6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latin typeface="굴림" charset="-127"/>
              </a:rPr>
              <a:t>만약 사람들이 합리적으로 범죄를 선택하여 저지른다면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범죄자들에게 있어서 범죄는 별 이익이 없으며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대신 고통과 어려움 그리고 자유의 박탈을 가져오게 되는 단지 잘못된 선택이라는 사실을 잠재적 범죄자에게 확신시킴으로써 범죄는 통제될 수 있고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근절될 수 있다고 함</a:t>
            </a:r>
            <a:r>
              <a:rPr lang="en-US" altLang="ko-KR" sz="1600" b="0" dirty="0">
                <a:latin typeface="굴림" charset="-127"/>
              </a:rPr>
              <a:t>.</a:t>
            </a: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6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dirty="0">
                <a:latin typeface="굴림" charset="-127"/>
              </a:rPr>
              <a:t>이</a:t>
            </a:r>
            <a:r>
              <a:rPr lang="ko-KR" altLang="en-US" sz="1600" b="0" dirty="0">
                <a:latin typeface="굴림" charset="-127"/>
              </a:rPr>
              <a:t> 이론은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범죄를 저지르려는 제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3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자를 위하 하는 기능을 가지고 있으며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형법적 행위규범을 확실하게 하기 위한 하나의 전략</a:t>
            </a:r>
            <a:r>
              <a:rPr lang="ko-KR" altLang="en-US" sz="1600" dirty="0">
                <a:latin typeface="굴림" charset="-127"/>
              </a:rPr>
              <a:t>임</a:t>
            </a:r>
            <a:endParaRPr lang="en-US" altLang="ko-KR" sz="1600" b="0" dirty="0">
              <a:latin typeface="굴림" charset="-127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692150"/>
            <a:ext cx="7989887" cy="523875"/>
            <a:chOff x="315" y="709"/>
            <a:chExt cx="5033" cy="330"/>
          </a:xfrm>
        </p:grpSpPr>
        <p:sp>
          <p:nvSpPr>
            <p:cNvPr id="150531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0532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0533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50534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92150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ko-KR" sz="2000">
                <a:latin typeface="HY견고딕" pitchFamily="18" charset="-127"/>
                <a:ea typeface="HY견고딕" pitchFamily="18" charset="-127"/>
              </a:rPr>
              <a:t>1-3. </a:t>
            </a: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일반예방이론의 구분</a:t>
            </a:r>
          </a:p>
        </p:txBody>
      </p:sp>
      <p:sp>
        <p:nvSpPr>
          <p:cNvPr id="150535" name="Rectangle 7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50536" name="Text Box 8"/>
          <p:cNvSpPr txBox="1">
            <a:spLocks noChangeArrowheads="1"/>
          </p:cNvSpPr>
          <p:nvPr/>
        </p:nvSpPr>
        <p:spPr bwMode="auto">
          <a:xfrm>
            <a:off x="804863" y="1773238"/>
            <a:ext cx="7799387" cy="202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latin typeface="굴림" charset="-127"/>
              </a:rPr>
              <a:t> 형벌이 </a:t>
            </a:r>
            <a:r>
              <a:rPr lang="ko-KR" altLang="en-US" sz="1600" b="0" dirty="0" err="1">
                <a:latin typeface="굴림" charset="-127"/>
              </a:rPr>
              <a:t>일반예방적</a:t>
            </a:r>
            <a:r>
              <a:rPr lang="ko-KR" altLang="en-US" sz="1600" b="0" dirty="0">
                <a:latin typeface="굴림" charset="-127"/>
              </a:rPr>
              <a:t> 목적을 달성함에 있어서 두 가지 기능으로 구분</a:t>
            </a:r>
          </a:p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r>
              <a:rPr lang="ko-KR" altLang="en-US" sz="1600" b="0" dirty="0">
                <a:latin typeface="굴림" charset="-127"/>
              </a:rPr>
              <a:t> </a:t>
            </a:r>
          </a:p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r>
              <a:rPr lang="en-US" altLang="ko-KR" sz="1600" b="0" dirty="0">
                <a:latin typeface="굴림" charset="-127"/>
              </a:rPr>
              <a:t>  - </a:t>
            </a:r>
            <a:r>
              <a:rPr lang="ko-KR" altLang="en-US" sz="1600" dirty="0">
                <a:latin typeface="굴림" charset="-127"/>
              </a:rPr>
              <a:t>소극적 </a:t>
            </a:r>
            <a:r>
              <a:rPr lang="ko-KR" altLang="en-US" sz="1600" dirty="0" err="1">
                <a:latin typeface="굴림" charset="-127"/>
              </a:rPr>
              <a:t>일반예방</a:t>
            </a:r>
            <a:r>
              <a:rPr lang="en-US" altLang="ko-KR" sz="1600" dirty="0">
                <a:latin typeface="굴림" charset="-127"/>
              </a:rPr>
              <a:t>(negative </a:t>
            </a:r>
            <a:r>
              <a:rPr lang="en-US" altLang="ko-KR" sz="1600" dirty="0" err="1">
                <a:latin typeface="굴림" charset="-127"/>
              </a:rPr>
              <a:t>Generalprävention</a:t>
            </a:r>
            <a:r>
              <a:rPr lang="en-US" altLang="ko-KR" sz="1600" dirty="0">
                <a:latin typeface="굴림" charset="-127"/>
              </a:rPr>
              <a:t>)</a:t>
            </a:r>
          </a:p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endParaRPr lang="en-US" altLang="ko-KR" sz="1600" b="0" dirty="0">
              <a:latin typeface="굴림" charset="-127"/>
            </a:endParaRPr>
          </a:p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r>
              <a:rPr lang="ko-KR" altLang="en-US" sz="1600" b="0" dirty="0">
                <a:latin typeface="굴림" charset="-127"/>
              </a:rPr>
              <a:t>  </a:t>
            </a:r>
            <a:r>
              <a:rPr lang="en-US" altLang="ko-KR" sz="1600" b="0" dirty="0">
                <a:latin typeface="굴림" charset="-127"/>
              </a:rPr>
              <a:t>- </a:t>
            </a:r>
            <a:r>
              <a:rPr lang="ko-KR" altLang="en-US" sz="1600" dirty="0">
                <a:latin typeface="굴림" charset="-127"/>
              </a:rPr>
              <a:t>적극적 </a:t>
            </a:r>
            <a:r>
              <a:rPr lang="ko-KR" altLang="en-US" sz="1600" dirty="0" err="1">
                <a:latin typeface="굴림" charset="-127"/>
              </a:rPr>
              <a:t>일반예방</a:t>
            </a:r>
            <a:r>
              <a:rPr lang="en-US" altLang="ko-KR" sz="1600" dirty="0">
                <a:latin typeface="굴림" charset="-127"/>
              </a:rPr>
              <a:t>(positive </a:t>
            </a:r>
            <a:r>
              <a:rPr lang="en-US" altLang="ko-KR" sz="1600" dirty="0" err="1">
                <a:latin typeface="굴림" charset="-127"/>
              </a:rPr>
              <a:t>Generalprävention</a:t>
            </a:r>
            <a:r>
              <a:rPr lang="en-US" altLang="ko-KR" sz="1600" dirty="0">
                <a:latin typeface="굴림" charset="-127"/>
              </a:rPr>
              <a:t>)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u"/>
            </a:pPr>
            <a:endParaRPr lang="en-US" altLang="ko-KR" sz="1600" dirty="0">
              <a:latin typeface="굴림" charset="-127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692150"/>
            <a:ext cx="7989887" cy="523875"/>
            <a:chOff x="315" y="709"/>
            <a:chExt cx="5033" cy="330"/>
          </a:xfrm>
        </p:grpSpPr>
        <p:sp>
          <p:nvSpPr>
            <p:cNvPr id="151555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1556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1557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51558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92150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ko-KR" sz="2000">
                <a:latin typeface="HY견고딕" pitchFamily="18" charset="-127"/>
                <a:ea typeface="HY견고딕" pitchFamily="18" charset="-127"/>
              </a:rPr>
              <a:t>1-3-1. </a:t>
            </a: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소극적 일반예방이론</a:t>
            </a:r>
          </a:p>
        </p:txBody>
      </p:sp>
      <p:sp>
        <p:nvSpPr>
          <p:cNvPr id="151559" name="Rectangle 7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51560" name="Text Box 8"/>
          <p:cNvSpPr txBox="1">
            <a:spLocks noChangeArrowheads="1"/>
          </p:cNvSpPr>
          <p:nvPr/>
        </p:nvSpPr>
        <p:spPr bwMode="auto">
          <a:xfrm>
            <a:off x="827088" y="1622425"/>
            <a:ext cx="7993384" cy="486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latin typeface="굴림" charset="-127"/>
              </a:rPr>
              <a:t>형벌은 제</a:t>
            </a:r>
            <a:r>
              <a:rPr lang="en-US" altLang="ko-KR" sz="1600" b="0" dirty="0">
                <a:latin typeface="굴림" charset="-127"/>
              </a:rPr>
              <a:t>3</a:t>
            </a:r>
            <a:r>
              <a:rPr lang="ko-KR" altLang="en-US" sz="1600" b="0" dirty="0">
                <a:latin typeface="굴림" charset="-127"/>
              </a:rPr>
              <a:t>자</a:t>
            </a:r>
            <a:r>
              <a:rPr lang="en-US" altLang="ko-KR" sz="1600" b="0" dirty="0">
                <a:latin typeface="굴림" charset="-127"/>
              </a:rPr>
              <a:t>(</a:t>
            </a:r>
            <a:r>
              <a:rPr lang="ko-KR" altLang="en-US" sz="1600" b="0" dirty="0">
                <a:latin typeface="굴림" charset="-127"/>
              </a:rPr>
              <a:t>잠재적 범죄자 또는 다른 사람</a:t>
            </a:r>
            <a:r>
              <a:rPr lang="en-US" altLang="ko-KR" sz="1600" b="0" dirty="0">
                <a:latin typeface="굴림" charset="-127"/>
              </a:rPr>
              <a:t>)</a:t>
            </a:r>
            <a:r>
              <a:rPr lang="ko-KR" altLang="en-US" sz="1600" b="0" dirty="0">
                <a:latin typeface="굴림" charset="-127"/>
              </a:rPr>
              <a:t>의 범죄행위를 사전에 방지하기 위하여 범죄자가 처벌된다는 것</a:t>
            </a:r>
            <a:r>
              <a:rPr lang="en-US" altLang="ko-KR" sz="1600" b="0" dirty="0">
                <a:latin typeface="굴림" charset="-127"/>
              </a:rPr>
              <a:t>. </a:t>
            </a: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6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latin typeface="굴림" charset="-127"/>
              </a:rPr>
              <a:t>즉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형벌은 제</a:t>
            </a:r>
            <a:r>
              <a:rPr lang="en-US" altLang="ko-KR" sz="1600" b="0" dirty="0">
                <a:latin typeface="굴림" charset="-127"/>
              </a:rPr>
              <a:t>3</a:t>
            </a:r>
            <a:r>
              <a:rPr lang="ko-KR" altLang="en-US" sz="1600" b="0" dirty="0">
                <a:latin typeface="굴림" charset="-127"/>
              </a:rPr>
              <a:t>자가 범죄를 저지르지 않도록 위축시키는 기능을 갖고 있음</a:t>
            </a:r>
            <a:r>
              <a:rPr lang="en-US" altLang="ko-KR" sz="1600" b="0" dirty="0">
                <a:latin typeface="굴림" charset="-127"/>
              </a:rPr>
              <a:t>.</a:t>
            </a: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6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latin typeface="굴림" charset="-127"/>
              </a:rPr>
              <a:t>同 이론은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형벌의 </a:t>
            </a:r>
            <a:r>
              <a:rPr lang="ko-KR" altLang="en-US" sz="1600" b="0" dirty="0" err="1">
                <a:solidFill>
                  <a:srgbClr val="FF0000"/>
                </a:solidFill>
                <a:latin typeface="굴림" charset="-127"/>
              </a:rPr>
              <a:t>위하와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 형 집행으로 잠재적 범죄자에 대한 위하 지향</a:t>
            </a: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6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latin typeface="굴림" charset="-127"/>
              </a:rPr>
              <a:t>따라서  처벌가능성과 형벌의 심각성 내지 </a:t>
            </a:r>
            <a:r>
              <a:rPr lang="ko-KR" altLang="en-US" sz="1600" b="0" dirty="0" err="1">
                <a:latin typeface="굴림" charset="-127"/>
              </a:rPr>
              <a:t>강화야말로</a:t>
            </a:r>
            <a:r>
              <a:rPr lang="ko-KR" altLang="en-US" sz="1600" b="0" dirty="0">
                <a:latin typeface="굴림" charset="-127"/>
              </a:rPr>
              <a:t> 잠재적 범죄자에게 형벌에 대한 두려움을 동시에 높일 수 있다고 함</a:t>
            </a:r>
            <a:r>
              <a:rPr lang="en-US" altLang="ko-KR" sz="1600" b="0" dirty="0">
                <a:latin typeface="굴림" charset="-127"/>
              </a:rPr>
              <a:t>. </a:t>
            </a: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6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latin typeface="굴림" charset="-127"/>
              </a:rPr>
              <a:t>그러므로 법률상의 </a:t>
            </a:r>
            <a:r>
              <a:rPr lang="ko-KR" altLang="en-US" sz="1600" b="0" dirty="0" err="1">
                <a:latin typeface="굴림" charset="-127"/>
              </a:rPr>
              <a:t>형벌위하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형사소추와 처벌을 통한 잠재적 범죄자의 심리적 위축이 종종 “</a:t>
            </a:r>
            <a:r>
              <a:rPr lang="ko-KR" altLang="en-US" sz="1600" b="0" dirty="0" err="1">
                <a:latin typeface="굴림" charset="-127"/>
              </a:rPr>
              <a:t>예방”이라는</a:t>
            </a:r>
            <a:r>
              <a:rPr lang="ko-KR" altLang="en-US" sz="1600" b="0" dirty="0">
                <a:latin typeface="굴림" charset="-127"/>
              </a:rPr>
              <a:t> 개념으로 이해되며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범죄행위의 발현빈도는 형벌의 가능성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(</a:t>
            </a:r>
            <a:r>
              <a:rPr lang="ko-KR" altLang="en-US" sz="1600" dirty="0">
                <a:solidFill>
                  <a:srgbClr val="FF0000"/>
                </a:solidFill>
                <a:latin typeface="굴림" charset="-127"/>
              </a:rPr>
              <a:t>확실성</a:t>
            </a:r>
            <a:r>
              <a:rPr lang="en-US" altLang="ko-KR" sz="1600" dirty="0">
                <a:solidFill>
                  <a:srgbClr val="FF0000"/>
                </a:solidFill>
                <a:latin typeface="굴림" charset="-127"/>
              </a:rPr>
              <a:t>)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, </a:t>
            </a:r>
            <a:r>
              <a:rPr lang="ko-KR" altLang="en-US" sz="1600" b="0" dirty="0" err="1">
                <a:solidFill>
                  <a:srgbClr val="FF0000"/>
                </a:solidFill>
                <a:latin typeface="굴림" charset="-127"/>
              </a:rPr>
              <a:t>공형벌의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 심각성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(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엄격성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),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형벌로 이어지는 처벌의 신속성 등에 의하여 좌우됨</a:t>
            </a:r>
            <a:r>
              <a:rPr lang="en-US" altLang="ko-KR" sz="1600" b="0" dirty="0">
                <a:latin typeface="굴림" charset="-127"/>
              </a:rPr>
              <a:t>. </a:t>
            </a:r>
          </a:p>
          <a:p>
            <a:pPr marL="266700" indent="-2667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en-US" altLang="ko-KR" sz="1600" b="0" dirty="0">
              <a:latin typeface="굴림" charset="-127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692150"/>
            <a:ext cx="7989887" cy="523875"/>
            <a:chOff x="315" y="709"/>
            <a:chExt cx="5033" cy="330"/>
          </a:xfrm>
        </p:grpSpPr>
        <p:sp>
          <p:nvSpPr>
            <p:cNvPr id="152579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2580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2581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52582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92150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ko-KR" sz="2000">
                <a:latin typeface="HY견고딕" pitchFamily="18" charset="-127"/>
                <a:ea typeface="HY견고딕" pitchFamily="18" charset="-127"/>
              </a:rPr>
              <a:t>1-3-2. </a:t>
            </a: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적극적 일반예방이론</a:t>
            </a:r>
          </a:p>
        </p:txBody>
      </p:sp>
      <p:sp>
        <p:nvSpPr>
          <p:cNvPr id="152583" name="Rectangle 7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52584" name="Text Box 8"/>
          <p:cNvSpPr txBox="1">
            <a:spLocks noChangeArrowheads="1"/>
          </p:cNvSpPr>
          <p:nvPr/>
        </p:nvSpPr>
        <p:spPr bwMode="auto">
          <a:xfrm>
            <a:off x="755576" y="1628775"/>
            <a:ext cx="8208912" cy="424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latin typeface="굴림" charset="-127"/>
              </a:rPr>
              <a:t>적극적 일반예방이론은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형벌 </a:t>
            </a:r>
            <a:r>
              <a:rPr lang="ko-KR" altLang="en-US" sz="1600" b="0" dirty="0" err="1">
                <a:solidFill>
                  <a:srgbClr val="FF0000"/>
                </a:solidFill>
                <a:latin typeface="굴림" charset="-127"/>
              </a:rPr>
              <a:t>위하가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 사회의 규범의식을 강화시켜주는 효과를  가짐으로써 범죄가 예방된다</a:t>
            </a:r>
            <a:r>
              <a:rPr lang="ko-KR" altLang="en-US" sz="1600" b="0" dirty="0">
                <a:latin typeface="굴림" charset="-127"/>
              </a:rPr>
              <a:t>는 이론</a:t>
            </a:r>
            <a:r>
              <a:rPr lang="en-US" altLang="ko-KR" sz="1600" b="0" dirty="0">
                <a:latin typeface="굴림" charset="-127"/>
              </a:rPr>
              <a:t>. </a:t>
            </a: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6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latin typeface="굴림" charset="-127"/>
              </a:rPr>
              <a:t>적극적 일반예방이론은 </a:t>
            </a:r>
            <a:r>
              <a:rPr lang="ko-KR" altLang="en-US" sz="1600" dirty="0">
                <a:latin typeface="굴림" charset="-127"/>
              </a:rPr>
              <a:t>법</a:t>
            </a:r>
            <a:r>
              <a:rPr lang="ko-KR" altLang="en-US" sz="1600" b="0" dirty="0">
                <a:latin typeface="굴림" charset="-127"/>
              </a:rPr>
              <a:t>을 위반할 수 없다는  기본 사고처럼 시민들의 법적 신뢰감에 대한 심각한 침해나 동요에 대해서 범죄가 </a:t>
            </a:r>
            <a:r>
              <a:rPr lang="ko-KR" altLang="en-US" sz="1600" b="0" dirty="0" err="1">
                <a:latin typeface="굴림" charset="-127"/>
              </a:rPr>
              <a:t>저질러지기</a:t>
            </a:r>
            <a:r>
              <a:rPr lang="ko-KR" altLang="en-US" sz="1600" b="0" dirty="0">
                <a:latin typeface="굴림" charset="-127"/>
              </a:rPr>
              <a:t> 전에 법질서를 보호해야 한다는 것에 근거</a:t>
            </a:r>
            <a:r>
              <a:rPr lang="en-US" altLang="ko-KR" sz="1600" b="0" dirty="0">
                <a:latin typeface="굴림" charset="-127"/>
              </a:rPr>
              <a:t>. </a:t>
            </a: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6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dirty="0">
                <a:latin typeface="굴림" charset="-127"/>
              </a:rPr>
              <a:t>이</a:t>
            </a:r>
            <a:r>
              <a:rPr lang="ko-KR" altLang="en-US" sz="1600" b="0" dirty="0">
                <a:latin typeface="굴림" charset="-127"/>
              </a:rPr>
              <a:t> 이론은 규범의 신뢰성</a:t>
            </a:r>
            <a:r>
              <a:rPr lang="en-US" altLang="ko-KR" sz="1600" b="0" dirty="0">
                <a:latin typeface="굴림" charset="-127"/>
              </a:rPr>
              <a:t>(</a:t>
            </a:r>
            <a:r>
              <a:rPr lang="ko-KR" altLang="en-US" sz="1600" b="0" dirty="0">
                <a:latin typeface="굴림" charset="-127"/>
              </a:rPr>
              <a:t>범죄가 저질러지기 전에 형법질서의 보호에 대한 신뢰성</a:t>
            </a:r>
            <a:r>
              <a:rPr lang="en-US" altLang="ko-KR" sz="1600" b="0" dirty="0">
                <a:latin typeface="굴림" charset="-127"/>
              </a:rPr>
              <a:t>)</a:t>
            </a:r>
            <a:r>
              <a:rPr lang="ko-KR" altLang="en-US" sz="1600" b="0" dirty="0">
                <a:latin typeface="굴림" charset="-127"/>
              </a:rPr>
              <a:t>에 의한 훈련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규범에 대한 인식 그리고 법에 대한 신뢰감을 지향</a:t>
            </a:r>
            <a:r>
              <a:rPr lang="ko-KR" altLang="en-US" sz="1600" dirty="0">
                <a:latin typeface="굴림" charset="-127"/>
              </a:rPr>
              <a:t>함</a:t>
            </a:r>
            <a:endParaRPr lang="en-US" altLang="ko-KR" sz="16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6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latin typeface="굴림" charset="-127"/>
              </a:rPr>
              <a:t>한계 </a:t>
            </a:r>
            <a:r>
              <a:rPr lang="en-US" altLang="ko-KR" sz="1600" b="0" dirty="0">
                <a:latin typeface="굴림" charset="-127"/>
              </a:rPr>
              <a:t>:  </a:t>
            </a:r>
            <a:r>
              <a:rPr lang="ko-KR" altLang="en-US" sz="1600" dirty="0">
                <a:latin typeface="굴림" charset="-127"/>
              </a:rPr>
              <a:t>이</a:t>
            </a:r>
            <a:r>
              <a:rPr lang="ko-KR" altLang="en-US" sz="1600" b="0" dirty="0">
                <a:latin typeface="굴림" charset="-127"/>
              </a:rPr>
              <a:t> 이론의 경우</a:t>
            </a:r>
            <a:r>
              <a:rPr lang="en-US" altLang="ko-KR" sz="1600" b="0" dirty="0">
                <a:latin typeface="굴림" charset="-127"/>
              </a:rPr>
              <a:t>, </a:t>
            </a:r>
            <a:r>
              <a:rPr lang="ko-KR" altLang="en-US" sz="1600" b="0" dirty="0">
                <a:latin typeface="굴림" charset="-127"/>
              </a:rPr>
              <a:t>형벌이 사람들의 규범의식을 강화시켜 준다는 것이 경험적으로 설명되지 않았음</a:t>
            </a:r>
            <a:r>
              <a:rPr lang="en-US" altLang="ko-KR" sz="1600" b="0" dirty="0">
                <a:latin typeface="굴림" charset="-127"/>
              </a:rPr>
              <a:t>. </a:t>
            </a:r>
          </a:p>
          <a:p>
            <a:pPr marL="266700" indent="-2667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u"/>
            </a:pPr>
            <a:endParaRPr lang="en-US" altLang="ko-KR" sz="1600" b="0" dirty="0">
              <a:latin typeface="굴림" charset="-127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1163638"/>
            <a:ext cx="7989888" cy="523875"/>
            <a:chOff x="315" y="709"/>
            <a:chExt cx="5033" cy="330"/>
          </a:xfrm>
        </p:grpSpPr>
        <p:sp>
          <p:nvSpPr>
            <p:cNvPr id="138243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38244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8245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38248" name="AutoShape 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63638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2-1.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형벌의 目的思想 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 특별예방 </a:t>
            </a:r>
          </a:p>
        </p:txBody>
      </p:sp>
      <p:sp>
        <p:nvSpPr>
          <p:cNvPr id="138249" name="Rectangle 9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38250" name="Text Box 10"/>
          <p:cNvSpPr txBox="1">
            <a:spLocks noChangeArrowheads="1"/>
          </p:cNvSpPr>
          <p:nvPr/>
        </p:nvSpPr>
        <p:spPr bwMode="auto">
          <a:xfrm>
            <a:off x="430213" y="2205038"/>
            <a:ext cx="8390259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latin typeface="굴림" charset="-127"/>
              </a:rPr>
              <a:t> 특별예방이론의 개념</a:t>
            </a:r>
          </a:p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600" b="0" dirty="0">
              <a:latin typeface="굴림" charset="-127"/>
            </a:endParaRP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r>
              <a:rPr lang="ko-KR" altLang="en-US" sz="1600" b="0" dirty="0" err="1">
                <a:solidFill>
                  <a:schemeClr val="tx1"/>
                </a:solidFill>
                <a:latin typeface="굴림" charset="-127"/>
              </a:rPr>
              <a:t>특별예방</a:t>
            </a:r>
            <a:r>
              <a:rPr lang="en-US" altLang="ko-KR" sz="1600" b="0" dirty="0">
                <a:solidFill>
                  <a:schemeClr val="tx1"/>
                </a:solidFill>
                <a:latin typeface="굴림" charset="-127"/>
              </a:rPr>
              <a:t>: </a:t>
            </a:r>
            <a:r>
              <a:rPr lang="ko-KR" altLang="en-US" sz="1600" b="0" dirty="0">
                <a:solidFill>
                  <a:schemeClr val="tx1"/>
                </a:solidFill>
                <a:latin typeface="굴림" charset="-127"/>
              </a:rPr>
              <a:t>행위자 자신에 대한 직접적인 작용을 통하여 그가 </a:t>
            </a:r>
            <a:r>
              <a:rPr lang="ko-KR" altLang="en-US" sz="1600" b="0" dirty="0">
                <a:solidFill>
                  <a:srgbClr val="FF0066"/>
                </a:solidFill>
                <a:latin typeface="굴림" charset="-127"/>
              </a:rPr>
              <a:t>장차 </a:t>
            </a:r>
            <a:r>
              <a:rPr lang="ko-KR" altLang="en-US" sz="1600" b="0" dirty="0" err="1">
                <a:solidFill>
                  <a:srgbClr val="FF0066"/>
                </a:solidFill>
                <a:latin typeface="굴림" charset="-127"/>
              </a:rPr>
              <a:t>형벌없는</a:t>
            </a:r>
            <a:r>
              <a:rPr lang="ko-KR" altLang="en-US" sz="1600" b="0" dirty="0">
                <a:solidFill>
                  <a:srgbClr val="FF0066"/>
                </a:solidFill>
                <a:latin typeface="굴림" charset="-127"/>
              </a:rPr>
              <a:t> 생활을 영위할 수 있도록 적절한 영향을 주는 형벌의 기능</a:t>
            </a:r>
            <a:r>
              <a:rPr lang="en-US" altLang="ko-KR" sz="1600" b="0" dirty="0">
                <a:solidFill>
                  <a:schemeClr val="tx1"/>
                </a:solidFill>
                <a:latin typeface="굴림" charset="-127"/>
              </a:rPr>
              <a:t>. </a:t>
            </a: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endParaRPr lang="en-US" altLang="ko-KR" sz="1600" b="0" dirty="0">
              <a:solidFill>
                <a:schemeClr val="tx1"/>
              </a:solidFill>
              <a:latin typeface="굴림" charset="-127"/>
            </a:endParaRP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r>
              <a:rPr lang="ko-KR" altLang="en-US" sz="1600" b="0" dirty="0">
                <a:solidFill>
                  <a:schemeClr val="tx1"/>
                </a:solidFill>
                <a:latin typeface="굴림" charset="-127"/>
              </a:rPr>
              <a:t>즉</a:t>
            </a:r>
            <a:r>
              <a:rPr lang="en-US" altLang="ko-KR" sz="1600" b="0" dirty="0">
                <a:solidFill>
                  <a:schemeClr val="tx1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chemeClr val="tx1"/>
                </a:solidFill>
                <a:latin typeface="굴림" charset="-127"/>
              </a:rPr>
              <a:t>同이론은 이전에 범죄를 저질러 발각되었던 者가 새로운 범죄를 저지르지 않도록 새롭게 예방하기 위한 여러 가지 조치와 관련</a:t>
            </a:r>
            <a:r>
              <a:rPr lang="en-US" altLang="ko-KR" sz="1600" b="0" dirty="0">
                <a:solidFill>
                  <a:schemeClr val="tx1"/>
                </a:solidFill>
                <a:latin typeface="굴림" charset="-127"/>
              </a:rPr>
              <a:t>. </a:t>
            </a: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endParaRPr lang="en-US" altLang="ko-KR" sz="1600" b="0" dirty="0">
              <a:solidFill>
                <a:schemeClr val="tx1"/>
              </a:solidFill>
              <a:latin typeface="굴림" charset="-127"/>
            </a:endParaRP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r>
              <a:rPr lang="ko-KR" altLang="en-US" sz="1600" b="0" dirty="0">
                <a:solidFill>
                  <a:schemeClr val="tx1"/>
                </a:solidFill>
                <a:latin typeface="굴림" charset="-127"/>
              </a:rPr>
              <a:t>특별예방이론은 처벌의 가능성</a:t>
            </a:r>
            <a:r>
              <a:rPr lang="en-US" altLang="ko-KR" sz="1600" b="0" dirty="0">
                <a:solidFill>
                  <a:schemeClr val="tx1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chemeClr val="tx1"/>
                </a:solidFill>
                <a:latin typeface="굴림" charset="-127"/>
              </a:rPr>
              <a:t>보안처분 및 개선 조치를 수단으로 범죄자에 대한 직접적인 작용을 통한 장래의 범죄행위를 예방하는 것으로</a:t>
            </a:r>
            <a:r>
              <a:rPr lang="en-US" altLang="ko-KR" sz="1600" b="0" dirty="0">
                <a:solidFill>
                  <a:schemeClr val="tx1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chemeClr val="tx1"/>
                </a:solidFill>
                <a:latin typeface="굴림" charset="-127"/>
              </a:rPr>
              <a:t>개별적인 </a:t>
            </a:r>
            <a:r>
              <a:rPr lang="ko-KR" altLang="en-US" sz="1600" b="0" dirty="0" err="1">
                <a:solidFill>
                  <a:schemeClr val="tx1"/>
                </a:solidFill>
                <a:latin typeface="굴림" charset="-127"/>
              </a:rPr>
              <a:t>법위반자를</a:t>
            </a:r>
            <a:r>
              <a:rPr lang="ko-KR" altLang="en-US" sz="1600" b="0" dirty="0">
                <a:solidFill>
                  <a:schemeClr val="tx1"/>
                </a:solidFill>
                <a:latin typeface="굴림" charset="-127"/>
              </a:rPr>
              <a:t> 지향</a:t>
            </a:r>
            <a:r>
              <a:rPr lang="en-US" altLang="ko-KR" sz="1600" b="0" dirty="0">
                <a:solidFill>
                  <a:schemeClr val="tx1"/>
                </a:solidFill>
                <a:latin typeface="굴림" charset="-127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620713"/>
            <a:ext cx="7989887" cy="523875"/>
            <a:chOff x="315" y="709"/>
            <a:chExt cx="5033" cy="330"/>
          </a:xfrm>
        </p:grpSpPr>
        <p:sp>
          <p:nvSpPr>
            <p:cNvPr id="139267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39268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9269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39272" name="AutoShape 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20713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ko-KR" sz="2000">
                <a:latin typeface="HY견고딕" pitchFamily="18" charset="-127"/>
                <a:ea typeface="HY견고딕" pitchFamily="18" charset="-127"/>
              </a:rPr>
              <a:t>2-2. </a:t>
            </a: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특별예방이론의 목적 </a:t>
            </a:r>
          </a:p>
        </p:txBody>
      </p:sp>
      <p:sp>
        <p:nvSpPr>
          <p:cNvPr id="139273" name="Rectangle 9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39274" name="Text Box 10"/>
          <p:cNvSpPr txBox="1">
            <a:spLocks noChangeArrowheads="1"/>
          </p:cNvSpPr>
          <p:nvPr/>
        </p:nvSpPr>
        <p:spPr bwMode="auto">
          <a:xfrm>
            <a:off x="827088" y="1604963"/>
            <a:ext cx="7799387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>
                <a:latin typeface="굴림" charset="-127"/>
              </a:rPr>
              <a:t> 범인의 사회복귀</a:t>
            </a:r>
          </a:p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600" b="0">
              <a:latin typeface="굴림" charset="-127"/>
            </a:endParaRPr>
          </a:p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en-US" altLang="ko-KR" sz="1600" b="0">
                <a:latin typeface="굴림" charset="-127"/>
              </a:rPr>
              <a:t> </a:t>
            </a:r>
            <a:r>
              <a:rPr lang="ko-KR" altLang="en-US" sz="1600" b="0">
                <a:latin typeface="굴림" charset="-127"/>
              </a:rPr>
              <a:t>형벌을 통한 범인의 교화개선을 통한 재범방지</a:t>
            </a:r>
          </a:p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600" b="0">
              <a:latin typeface="굴림" charset="-127"/>
            </a:endParaRPr>
          </a:p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>
                <a:latin typeface="굴림" charset="-127"/>
              </a:rPr>
              <a:t> 즉</a:t>
            </a:r>
            <a:r>
              <a:rPr lang="en-US" altLang="ko-KR" sz="1600" b="0">
                <a:latin typeface="굴림" charset="-127"/>
              </a:rPr>
              <a:t>, </a:t>
            </a:r>
            <a:r>
              <a:rPr lang="ko-KR" altLang="en-US" sz="1600" b="0">
                <a:latin typeface="굴림" charset="-127"/>
              </a:rPr>
              <a:t>형벌을 통하여 범죄자가 다른 범죄를 저지르는 것을 미연에 방지함</a:t>
            </a:r>
            <a:endParaRPr lang="ko-KR" altLang="en-US" sz="1600" b="0">
              <a:solidFill>
                <a:schemeClr val="tx1"/>
              </a:solidFill>
              <a:latin typeface="굴림" charset="-127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620713"/>
            <a:ext cx="7989887" cy="523875"/>
            <a:chOff x="315" y="709"/>
            <a:chExt cx="5033" cy="330"/>
          </a:xfrm>
        </p:grpSpPr>
        <p:sp>
          <p:nvSpPr>
            <p:cNvPr id="144387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4388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4389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4391" name="AutoShape 7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20713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ko-KR" sz="2000">
                <a:latin typeface="HY견고딕" pitchFamily="18" charset="-127"/>
                <a:ea typeface="HY견고딕" pitchFamily="18" charset="-127"/>
              </a:rPr>
              <a:t>2-3. </a:t>
            </a: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특별예방이론의 구분</a:t>
            </a:r>
          </a:p>
        </p:txBody>
      </p:sp>
      <p:sp>
        <p:nvSpPr>
          <p:cNvPr id="144392" name="Rectangle 8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44394" name="Text Box 10"/>
          <p:cNvSpPr txBox="1">
            <a:spLocks noChangeArrowheads="1"/>
          </p:cNvSpPr>
          <p:nvPr/>
        </p:nvSpPr>
        <p:spPr bwMode="auto">
          <a:xfrm>
            <a:off x="506413" y="1557338"/>
            <a:ext cx="8386067" cy="361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dirty="0">
                <a:latin typeface="굴림" charset="-127"/>
              </a:rPr>
              <a:t> 적극적 특별예방</a:t>
            </a:r>
          </a:p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endParaRPr lang="en-US" altLang="ko-KR" sz="1600" dirty="0">
              <a:solidFill>
                <a:schemeClr val="tx1"/>
              </a:solidFill>
              <a:latin typeface="굴림" charset="-127"/>
            </a:endParaRP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r>
              <a:rPr lang="ko-KR" altLang="en-US" sz="1600" b="0" u="sng" dirty="0">
                <a:solidFill>
                  <a:srgbClr val="FF0066"/>
                </a:solidFill>
                <a:latin typeface="굴림" charset="-127"/>
              </a:rPr>
              <a:t>교육</a:t>
            </a:r>
            <a:r>
              <a:rPr lang="en-US" altLang="ko-KR" sz="1600" b="0" u="sng" dirty="0">
                <a:solidFill>
                  <a:srgbClr val="FF0066"/>
                </a:solidFill>
                <a:latin typeface="굴림" charset="-127"/>
              </a:rPr>
              <a:t>, </a:t>
            </a:r>
            <a:r>
              <a:rPr lang="ko-KR" altLang="en-US" sz="1600" b="0" u="sng" dirty="0">
                <a:solidFill>
                  <a:srgbClr val="FF0066"/>
                </a:solidFill>
                <a:latin typeface="굴림" charset="-127"/>
              </a:rPr>
              <a:t>개선조치</a:t>
            </a:r>
            <a:r>
              <a:rPr lang="en-US" altLang="ko-KR" sz="1600" b="0" u="sng" dirty="0">
                <a:solidFill>
                  <a:srgbClr val="FF0066"/>
                </a:solidFill>
                <a:latin typeface="굴림" charset="-127"/>
              </a:rPr>
              <a:t>, </a:t>
            </a:r>
            <a:r>
              <a:rPr lang="ko-KR" altLang="en-US" sz="1600" b="0" u="sng" dirty="0">
                <a:solidFill>
                  <a:srgbClr val="FF0066"/>
                </a:solidFill>
                <a:latin typeface="굴림" charset="-127"/>
              </a:rPr>
              <a:t>재활 및 원상회복</a:t>
            </a:r>
            <a:r>
              <a:rPr lang="en-US" altLang="ko-KR" sz="1600" b="0" u="sng" dirty="0">
                <a:solidFill>
                  <a:srgbClr val="FF0066"/>
                </a:solidFill>
                <a:latin typeface="굴림" charset="-127"/>
              </a:rPr>
              <a:t> </a:t>
            </a:r>
            <a:r>
              <a:rPr lang="ko-KR" altLang="en-US" sz="1600" b="0" u="sng" dirty="0">
                <a:solidFill>
                  <a:srgbClr val="FF0066"/>
                </a:solidFill>
                <a:latin typeface="굴림" charset="-127"/>
              </a:rPr>
              <a:t>등을 통한 범죄자의 </a:t>
            </a:r>
            <a:r>
              <a:rPr lang="ko-KR" altLang="en-US" sz="1600" b="0" u="sng" dirty="0" err="1">
                <a:solidFill>
                  <a:srgbClr val="FF0066"/>
                </a:solidFill>
                <a:latin typeface="굴림" charset="-127"/>
              </a:rPr>
              <a:t>재사회화나</a:t>
            </a:r>
            <a:r>
              <a:rPr lang="ko-KR" altLang="en-US" sz="1600" b="0" u="sng" dirty="0">
                <a:solidFill>
                  <a:srgbClr val="FF0066"/>
                </a:solidFill>
                <a:latin typeface="굴림" charset="-127"/>
              </a:rPr>
              <a:t> 사회화를 지향</a:t>
            </a:r>
            <a:r>
              <a:rPr lang="en-US" altLang="ko-KR" sz="1600" b="0" u="sng" dirty="0">
                <a:solidFill>
                  <a:srgbClr val="FF0066"/>
                </a:solidFill>
                <a:latin typeface="굴림" charset="-127"/>
              </a:rPr>
              <a:t>.</a:t>
            </a: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endParaRPr lang="en-US" altLang="ko-KR" sz="1600" b="0" u="sng" dirty="0">
              <a:solidFill>
                <a:srgbClr val="FF0066"/>
              </a:solidFill>
              <a:latin typeface="굴림" charset="-127"/>
            </a:endParaRP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r>
              <a:rPr lang="ko-KR" altLang="en-US" sz="1600" b="0" dirty="0">
                <a:solidFill>
                  <a:srgbClr val="00121E"/>
                </a:solidFill>
                <a:latin typeface="굴림" charset="-127"/>
              </a:rPr>
              <a:t>자유형과 같은 형벌의 집행</a:t>
            </a:r>
            <a:r>
              <a:rPr lang="en-US" altLang="ko-KR" sz="1600" b="0" dirty="0">
                <a:solidFill>
                  <a:srgbClr val="00121E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0121E"/>
                </a:solidFill>
                <a:latin typeface="굴림" charset="-127"/>
              </a:rPr>
              <a:t>다양한 </a:t>
            </a:r>
            <a:r>
              <a:rPr lang="ko-KR" altLang="en-US" sz="1600" b="0" dirty="0" err="1">
                <a:solidFill>
                  <a:srgbClr val="00121E"/>
                </a:solidFill>
                <a:latin typeface="굴림" charset="-127"/>
              </a:rPr>
              <a:t>개선조치나</a:t>
            </a:r>
            <a:r>
              <a:rPr lang="ko-KR" altLang="en-US" sz="1600" b="0" dirty="0">
                <a:solidFill>
                  <a:srgbClr val="00121E"/>
                </a:solidFill>
                <a:latin typeface="굴림" charset="-127"/>
              </a:rPr>
              <a:t> 보안처분</a:t>
            </a:r>
            <a:r>
              <a:rPr lang="en-US" altLang="ko-KR" sz="1600" b="0" dirty="0">
                <a:solidFill>
                  <a:srgbClr val="00121E"/>
                </a:solidFill>
                <a:latin typeface="굴림" charset="-127"/>
              </a:rPr>
              <a:t>(</a:t>
            </a:r>
            <a:r>
              <a:rPr lang="ko-KR" altLang="en-US" sz="1600" b="0" dirty="0">
                <a:solidFill>
                  <a:srgbClr val="00121E"/>
                </a:solidFill>
                <a:latin typeface="굴림" charset="-127"/>
              </a:rPr>
              <a:t>재소자에 대한 학교 교육</a:t>
            </a:r>
            <a:r>
              <a:rPr lang="en-US" altLang="ko-KR" sz="1600" b="0" dirty="0">
                <a:solidFill>
                  <a:srgbClr val="00121E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0121E"/>
                </a:solidFill>
                <a:latin typeface="굴림" charset="-127"/>
              </a:rPr>
              <a:t>직업교육</a:t>
            </a:r>
            <a:r>
              <a:rPr lang="en-US" altLang="ko-KR" sz="1600" b="0" dirty="0">
                <a:solidFill>
                  <a:srgbClr val="00121E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0121E"/>
                </a:solidFill>
                <a:latin typeface="굴림" charset="-127"/>
              </a:rPr>
              <a:t>신체훈련 등을 통한 자기 책임감의 강화</a:t>
            </a:r>
            <a:r>
              <a:rPr lang="en-US" altLang="ko-KR" sz="1600" b="0" dirty="0">
                <a:solidFill>
                  <a:srgbClr val="00121E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0121E"/>
                </a:solidFill>
                <a:latin typeface="굴림" charset="-127"/>
              </a:rPr>
              <a:t>교도소 안에서 적극 적인 공동작업에 대한 흥미유발 등</a:t>
            </a:r>
            <a:r>
              <a:rPr lang="en-US" altLang="ko-KR" sz="1600" b="0" dirty="0">
                <a:solidFill>
                  <a:srgbClr val="00121E"/>
                </a:solidFill>
                <a:latin typeface="굴림" charset="-127"/>
              </a:rPr>
              <a:t>)</a:t>
            </a:r>
            <a:r>
              <a:rPr lang="ko-KR" altLang="en-US" sz="1600" b="0" dirty="0">
                <a:solidFill>
                  <a:srgbClr val="00121E"/>
                </a:solidFill>
                <a:latin typeface="굴림" charset="-127"/>
              </a:rPr>
              <a:t>의 적용을 통하여 범죄자가 다시 </a:t>
            </a:r>
            <a:r>
              <a:rPr lang="ko-KR" altLang="en-US" sz="1600" b="0" dirty="0" err="1">
                <a:solidFill>
                  <a:srgbClr val="00121E"/>
                </a:solidFill>
                <a:latin typeface="굴림" charset="-127"/>
              </a:rPr>
              <a:t>사회내로</a:t>
            </a:r>
            <a:r>
              <a:rPr lang="ko-KR" altLang="en-US" sz="1600" b="0" dirty="0">
                <a:solidFill>
                  <a:srgbClr val="00121E"/>
                </a:solidFill>
                <a:latin typeface="굴림" charset="-127"/>
              </a:rPr>
              <a:t> 복귀할 수 있는 길을 만드는 데</a:t>
            </a:r>
            <a:r>
              <a:rPr lang="en-US" altLang="ko-KR" sz="1600" b="0" dirty="0">
                <a:solidFill>
                  <a:srgbClr val="00121E"/>
                </a:solidFill>
                <a:latin typeface="굴림" charset="-127"/>
              </a:rPr>
              <a:t>(</a:t>
            </a:r>
            <a:r>
              <a:rPr lang="ko-KR" altLang="en-US" sz="1600" b="0" dirty="0">
                <a:solidFill>
                  <a:srgbClr val="00121E"/>
                </a:solidFill>
                <a:latin typeface="굴림" charset="-127"/>
              </a:rPr>
              <a:t>在사회화</a:t>
            </a:r>
            <a:r>
              <a:rPr lang="en-US" altLang="ko-KR" sz="1600" b="0" dirty="0">
                <a:solidFill>
                  <a:srgbClr val="00121E"/>
                </a:solidFill>
                <a:latin typeface="굴림" charset="-127"/>
              </a:rPr>
              <a:t>) </a:t>
            </a:r>
            <a:r>
              <a:rPr lang="ko-KR" altLang="en-US" sz="1600" b="0" dirty="0">
                <a:solidFill>
                  <a:srgbClr val="00121E"/>
                </a:solidFill>
                <a:latin typeface="굴림" charset="-127"/>
              </a:rPr>
              <a:t>노력하는 것</a:t>
            </a:r>
            <a:r>
              <a:rPr lang="en-US" altLang="ko-KR" sz="1600" b="0" dirty="0">
                <a:solidFill>
                  <a:srgbClr val="00121E"/>
                </a:solidFill>
                <a:latin typeface="굴림" charset="-127"/>
              </a:rPr>
              <a:t>.</a:t>
            </a: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endParaRPr lang="en-US" altLang="ko-KR" sz="1600" b="0" dirty="0">
              <a:solidFill>
                <a:srgbClr val="00121E"/>
              </a:solidFill>
              <a:latin typeface="굴림" charset="-127"/>
            </a:endParaRP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r>
              <a:rPr lang="ko-KR" altLang="en-US" sz="1600" b="0" dirty="0">
                <a:solidFill>
                  <a:srgbClr val="00121E"/>
                </a:solidFill>
                <a:latin typeface="굴림" charset="-127"/>
              </a:rPr>
              <a:t>따라서 </a:t>
            </a:r>
            <a:r>
              <a:rPr lang="ko-KR" altLang="en-US" sz="1600" b="0" dirty="0" err="1">
                <a:solidFill>
                  <a:srgbClr val="00121E"/>
                </a:solidFill>
                <a:latin typeface="굴림" charset="-127"/>
              </a:rPr>
              <a:t>특별예방은</a:t>
            </a:r>
            <a:r>
              <a:rPr lang="ko-KR" altLang="en-US" sz="1600" b="0" dirty="0">
                <a:solidFill>
                  <a:srgbClr val="00121E"/>
                </a:solidFill>
                <a:latin typeface="굴림" charset="-127"/>
              </a:rPr>
              <a:t> </a:t>
            </a:r>
            <a:r>
              <a:rPr lang="ko-KR" altLang="en-US" sz="1600" b="0" dirty="0" err="1">
                <a:solidFill>
                  <a:srgbClr val="00121E"/>
                </a:solidFill>
                <a:latin typeface="굴림" charset="-127"/>
              </a:rPr>
              <a:t>재사회화와</a:t>
            </a:r>
            <a:r>
              <a:rPr lang="ko-KR" altLang="en-US" sz="1600" b="0" dirty="0">
                <a:solidFill>
                  <a:srgbClr val="00121E"/>
                </a:solidFill>
                <a:latin typeface="굴림" charset="-127"/>
              </a:rPr>
              <a:t> 보안이 중요</a:t>
            </a:r>
            <a:endParaRPr lang="en-US" altLang="ko-KR" sz="1600" b="0" dirty="0">
              <a:solidFill>
                <a:srgbClr val="00121E"/>
              </a:solidFill>
              <a:latin typeface="굴림" charset="-127"/>
            </a:endParaRP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endParaRPr lang="en-US" altLang="ko-KR" sz="1600" b="0" dirty="0">
              <a:solidFill>
                <a:srgbClr val="00121E"/>
              </a:solidFill>
              <a:latin typeface="굴림" charset="-127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620713"/>
            <a:ext cx="7989887" cy="523875"/>
            <a:chOff x="315" y="709"/>
            <a:chExt cx="5033" cy="330"/>
          </a:xfrm>
        </p:grpSpPr>
        <p:sp>
          <p:nvSpPr>
            <p:cNvPr id="145411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5412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5413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5415" name="AutoShape 7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20713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ko-KR" sz="2000">
                <a:latin typeface="HY견고딕" pitchFamily="18" charset="-127"/>
                <a:ea typeface="HY견고딕" pitchFamily="18" charset="-127"/>
              </a:rPr>
              <a:t>2-3. </a:t>
            </a: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특별예방이론의 구분</a:t>
            </a:r>
          </a:p>
        </p:txBody>
      </p:sp>
      <p:sp>
        <p:nvSpPr>
          <p:cNvPr id="145416" name="Rectangle 8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45418" name="Text Box 10"/>
          <p:cNvSpPr txBox="1">
            <a:spLocks noChangeArrowheads="1"/>
          </p:cNvSpPr>
          <p:nvPr/>
        </p:nvSpPr>
        <p:spPr bwMode="auto">
          <a:xfrm>
            <a:off x="827088" y="1644650"/>
            <a:ext cx="8065392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dirty="0">
                <a:solidFill>
                  <a:srgbClr val="00121E"/>
                </a:solidFill>
                <a:latin typeface="굴림" charset="-127"/>
              </a:rPr>
              <a:t> 소극적 </a:t>
            </a:r>
            <a:r>
              <a:rPr lang="ko-KR" altLang="en-US" sz="1600" dirty="0" err="1">
                <a:solidFill>
                  <a:srgbClr val="00121E"/>
                </a:solidFill>
                <a:latin typeface="굴림" charset="-127"/>
              </a:rPr>
              <a:t>특별예방</a:t>
            </a:r>
            <a:endParaRPr lang="ko-KR" altLang="en-US" sz="1600" dirty="0">
              <a:solidFill>
                <a:srgbClr val="00121E"/>
              </a:solidFill>
              <a:latin typeface="굴림" charset="-127"/>
            </a:endParaRPr>
          </a:p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endParaRPr lang="en-US" altLang="ko-KR" sz="1600" dirty="0">
              <a:solidFill>
                <a:srgbClr val="00121E"/>
              </a:solidFill>
              <a:latin typeface="굴림" charset="-127"/>
            </a:endParaRP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r>
              <a:rPr lang="ko-KR" altLang="en-US" sz="1600" b="0" dirty="0">
                <a:solidFill>
                  <a:srgbClr val="00121E"/>
                </a:solidFill>
                <a:latin typeface="굴림" charset="-127"/>
              </a:rPr>
              <a:t> 범죄자가 재범하지 않도록 </a:t>
            </a:r>
            <a:r>
              <a:rPr lang="ko-KR" altLang="en-US" sz="1600" b="0" dirty="0" err="1">
                <a:solidFill>
                  <a:srgbClr val="00121E"/>
                </a:solidFill>
                <a:latin typeface="굴림" charset="-127"/>
              </a:rPr>
              <a:t>위하하고</a:t>
            </a:r>
            <a:r>
              <a:rPr lang="ko-KR" altLang="en-US" sz="1600" b="0" dirty="0">
                <a:solidFill>
                  <a:srgbClr val="00121E"/>
                </a:solidFill>
                <a:latin typeface="굴림" charset="-127"/>
              </a:rPr>
              <a:t> 범죄자 에 대한 일반적인 보안조치를 지향</a:t>
            </a:r>
            <a:r>
              <a:rPr lang="en-US" altLang="ko-KR" sz="1600" b="0" dirty="0">
                <a:solidFill>
                  <a:srgbClr val="00121E"/>
                </a:solidFill>
                <a:latin typeface="굴림" charset="-127"/>
              </a:rPr>
              <a:t>. </a:t>
            </a: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endParaRPr lang="en-US" altLang="ko-KR" sz="1600" b="0" dirty="0">
              <a:solidFill>
                <a:srgbClr val="00121E"/>
              </a:solidFill>
              <a:latin typeface="굴림" charset="-127"/>
            </a:endParaRP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r>
              <a:rPr lang="ko-KR" altLang="en-US" sz="1600" b="0" dirty="0">
                <a:solidFill>
                  <a:srgbClr val="00121E"/>
                </a:solidFill>
                <a:latin typeface="굴림" charset="-127"/>
              </a:rPr>
              <a:t> 同 이론은 장래에 </a:t>
            </a:r>
            <a:r>
              <a:rPr lang="ko-KR" altLang="en-US" sz="1600" b="0" dirty="0" err="1">
                <a:solidFill>
                  <a:srgbClr val="00121E"/>
                </a:solidFill>
                <a:latin typeface="굴림" charset="-127"/>
              </a:rPr>
              <a:t>형벌위화나</a:t>
            </a:r>
            <a:r>
              <a:rPr lang="ko-KR" altLang="en-US" sz="1600" b="0" dirty="0">
                <a:solidFill>
                  <a:srgbClr val="00121E"/>
                </a:solidFill>
                <a:latin typeface="굴림" charset="-127"/>
              </a:rPr>
              <a:t> 무해화 조치를 통하여 범죄자가 장래에 </a:t>
            </a:r>
            <a:r>
              <a:rPr lang="ko-KR" altLang="en-US" sz="1600" b="0" dirty="0" err="1">
                <a:solidFill>
                  <a:srgbClr val="00121E"/>
                </a:solidFill>
                <a:latin typeface="굴림" charset="-127"/>
              </a:rPr>
              <a:t>규범합치적</a:t>
            </a:r>
            <a:r>
              <a:rPr lang="ko-KR" altLang="en-US" sz="1600" b="0" dirty="0">
                <a:solidFill>
                  <a:srgbClr val="00121E"/>
                </a:solidFill>
                <a:latin typeface="굴림" charset="-127"/>
              </a:rPr>
              <a:t> 태도를 취할 수 있도록 </a:t>
            </a:r>
            <a:r>
              <a:rPr lang="ko-KR" altLang="en-US" sz="1600" dirty="0">
                <a:solidFill>
                  <a:srgbClr val="00121E"/>
                </a:solidFill>
                <a:latin typeface="굴림" charset="-127"/>
              </a:rPr>
              <a:t>함</a:t>
            </a:r>
            <a:endParaRPr lang="en-US" altLang="ko-KR" sz="1600" dirty="0">
              <a:solidFill>
                <a:srgbClr val="00121E"/>
              </a:solidFill>
              <a:latin typeface="굴림" charset="-127"/>
            </a:endParaRP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endParaRPr lang="en-US" altLang="ko-KR" sz="1600" b="0" dirty="0">
              <a:solidFill>
                <a:srgbClr val="00121E"/>
              </a:solidFill>
              <a:latin typeface="굴림" charset="-127"/>
            </a:endParaRP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r>
              <a:rPr lang="ko-KR" altLang="en-US" sz="1600" b="0" dirty="0">
                <a:solidFill>
                  <a:srgbClr val="00121E"/>
                </a:solidFill>
                <a:latin typeface="굴림" charset="-127"/>
              </a:rPr>
              <a:t> 여기에서도 출발점은 또 다른 범죄를 저지르지 않도록 하는 형벌을 통한 위협</a:t>
            </a:r>
            <a:r>
              <a:rPr lang="ko-KR" altLang="en-US" sz="1600" dirty="0">
                <a:solidFill>
                  <a:srgbClr val="00121E"/>
                </a:solidFill>
                <a:latin typeface="굴림" charset="-127"/>
              </a:rPr>
              <a:t>이 필요하다는 것임</a:t>
            </a:r>
            <a:r>
              <a:rPr lang="en-US" altLang="ko-KR" sz="1600" b="0" dirty="0">
                <a:solidFill>
                  <a:srgbClr val="00121E"/>
                </a:solidFill>
                <a:latin typeface="굴림" charset="-127"/>
              </a:rPr>
              <a:t> </a:t>
            </a: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endParaRPr lang="en-US" altLang="ko-KR" sz="1600" b="0" dirty="0">
              <a:solidFill>
                <a:srgbClr val="00121E"/>
              </a:solidFill>
              <a:latin typeface="굴림" charset="-127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620713"/>
            <a:ext cx="7989887" cy="523875"/>
            <a:chOff x="315" y="709"/>
            <a:chExt cx="5033" cy="330"/>
          </a:xfrm>
        </p:grpSpPr>
        <p:sp>
          <p:nvSpPr>
            <p:cNvPr id="146435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6436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6437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6439" name="AutoShape 7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20713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pPr algn="r"/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2-4.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최근의 </a:t>
            </a:r>
            <a:r>
              <a:rPr lang="ko-KR" altLang="en-US" sz="2000" dirty="0" err="1">
                <a:latin typeface="HY견고딕" pitchFamily="18" charset="-127"/>
                <a:ea typeface="HY견고딕" pitchFamily="18" charset="-127"/>
              </a:rPr>
              <a:t>재범율과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 특별예방이론의 중요성</a:t>
            </a:r>
          </a:p>
        </p:txBody>
      </p:sp>
      <p:sp>
        <p:nvSpPr>
          <p:cNvPr id="146440" name="Rectangle 8"/>
          <p:cNvSpPr>
            <a:spLocks noChangeArrowheads="1"/>
          </p:cNvSpPr>
          <p:nvPr/>
        </p:nvSpPr>
        <p:spPr bwMode="auto">
          <a:xfrm>
            <a:off x="438313" y="2071823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46442" name="Text Box 10"/>
          <p:cNvSpPr txBox="1">
            <a:spLocks noChangeArrowheads="1"/>
          </p:cNvSpPr>
          <p:nvPr/>
        </p:nvSpPr>
        <p:spPr bwMode="auto">
          <a:xfrm>
            <a:off x="733425" y="1579563"/>
            <a:ext cx="7799388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>
                <a:solidFill>
                  <a:srgbClr val="00121E"/>
                </a:solidFill>
                <a:latin typeface="굴림" charset="-127"/>
              </a:rPr>
              <a:t> 전체 범죄자 중 재범자의 비율</a:t>
            </a:r>
            <a:endParaRPr lang="en-US" altLang="ko-KR" sz="1600">
              <a:solidFill>
                <a:srgbClr val="00121E"/>
              </a:solidFill>
              <a:latin typeface="굴림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9284413-B07A-882C-8BE2-6AD5AE6A7654}"/>
              </a:ext>
            </a:extLst>
          </p:cNvPr>
          <p:cNvSpPr txBox="1"/>
          <p:nvPr/>
        </p:nvSpPr>
        <p:spPr>
          <a:xfrm>
            <a:off x="7596336" y="1891981"/>
            <a:ext cx="457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100" b="0" i="0" dirty="0">
                <a:solidFill>
                  <a:srgbClr val="444444"/>
                </a:solidFill>
                <a:effectLst/>
                <a:latin typeface="Segoe UI Black" panose="020B0A02040204020203" pitchFamily="34" charset="0"/>
                <a:ea typeface="Segoe UI Black" panose="020B0A02040204020203" pitchFamily="34" charset="0"/>
              </a:rPr>
              <a:t>[</a:t>
            </a:r>
            <a:r>
              <a:rPr lang="ko-KR" altLang="en-US" sz="1100" b="0" i="0" dirty="0">
                <a:solidFill>
                  <a:srgbClr val="444444"/>
                </a:solidFill>
                <a:effectLst/>
                <a:latin typeface="Segoe UI Black" panose="020B0A02040204020203" pitchFamily="34" charset="0"/>
                <a:ea typeface="돋움" panose="020B0600000101010101" pitchFamily="50" charset="-127"/>
              </a:rPr>
              <a:t>단위 </a:t>
            </a:r>
            <a:r>
              <a:rPr lang="en-US" altLang="ko-KR" sz="1100" b="0" i="0" dirty="0">
                <a:solidFill>
                  <a:srgbClr val="444444"/>
                </a:solidFill>
                <a:effectLst/>
                <a:latin typeface="Segoe UI Black" panose="020B0A02040204020203" pitchFamily="34" charset="0"/>
                <a:ea typeface="Segoe UI Black" panose="020B0A02040204020203" pitchFamily="34" charset="0"/>
              </a:rPr>
              <a:t>: %, </a:t>
            </a:r>
            <a:r>
              <a:rPr lang="ko-KR" altLang="en-US" sz="1100" b="0" i="0" dirty="0">
                <a:solidFill>
                  <a:srgbClr val="444444"/>
                </a:solidFill>
                <a:effectLst/>
                <a:latin typeface="Segoe UI Black" panose="020B0A02040204020203" pitchFamily="34" charset="0"/>
                <a:ea typeface="돋움" panose="020B0600000101010101" pitchFamily="50" charset="-127"/>
              </a:rPr>
              <a:t>명</a:t>
            </a:r>
            <a:r>
              <a:rPr lang="en-US" altLang="ko-KR" sz="1100" b="0" i="0" dirty="0">
                <a:solidFill>
                  <a:srgbClr val="444444"/>
                </a:solidFill>
                <a:effectLst/>
                <a:latin typeface="Segoe UI Black" panose="020B0A02040204020203" pitchFamily="34" charset="0"/>
                <a:ea typeface="Segoe UI Black" panose="020B0A02040204020203" pitchFamily="34" charset="0"/>
              </a:rPr>
              <a:t>]</a:t>
            </a:r>
            <a:endParaRPr lang="ko-KR" altLang="en-US" sz="1100" dirty="0">
              <a:latin typeface="Segoe UI Black" panose="020B0A02040204020203" pitchFamily="34" charset="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13" y="4365104"/>
            <a:ext cx="8601967" cy="2157882"/>
          </a:xfrm>
          <a:prstGeom prst="rect">
            <a:avLst/>
          </a:prstGeom>
        </p:spPr>
      </p:pic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363484"/>
              </p:ext>
            </p:extLst>
          </p:nvPr>
        </p:nvGraphicFramePr>
        <p:xfrm>
          <a:off x="290509" y="2195524"/>
          <a:ext cx="8601970" cy="202556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860197"/>
                <a:gridCol w="860197"/>
                <a:gridCol w="860197"/>
                <a:gridCol w="860197"/>
                <a:gridCol w="860197"/>
                <a:gridCol w="860197"/>
                <a:gridCol w="860197"/>
                <a:gridCol w="860197"/>
                <a:gridCol w="860197"/>
                <a:gridCol w="860197"/>
              </a:tblGrid>
              <a:tr h="4174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/>
                        <a:t>구분</a:t>
                      </a:r>
                      <a:endParaRPr lang="ko-KR" altLang="en-US" sz="1100" dirty="0"/>
                    </a:p>
                  </a:txBody>
                  <a:tcPr marL="35020" marR="35020" marT="35020" marB="3502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effectLst/>
                        </a:rPr>
                        <a:t>2015</a:t>
                      </a:r>
                      <a:endParaRPr lang="en-US" altLang="ko-KR" sz="1100" dirty="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5020" marR="35020" marT="35020" marB="3502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2016</a:t>
                      </a:r>
                      <a:endParaRPr lang="en-US" altLang="ko-KR" sz="1100" dirty="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5020" marR="35020" marT="35020" marB="3502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2017</a:t>
                      </a:r>
                      <a:endParaRPr lang="en-US" altLang="ko-KR" sz="1100" dirty="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5020" marR="35020" marT="35020" marB="3502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2018</a:t>
                      </a:r>
                      <a:endParaRPr lang="en-US" altLang="ko-KR" sz="1100" dirty="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5020" marR="35020" marT="35020" marB="3502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2019</a:t>
                      </a:r>
                      <a:endParaRPr lang="en-US" altLang="ko-KR" sz="1100" dirty="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5020" marR="35020" marT="35020" marB="3502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2020</a:t>
                      </a:r>
                      <a:endParaRPr lang="en-US" altLang="ko-KR" sz="1100" dirty="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5020" marR="35020" marT="35020" marB="3502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2021</a:t>
                      </a:r>
                      <a:endParaRPr lang="en-US" altLang="ko-KR" sz="1100" dirty="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5020" marR="35020" marT="35020" marB="3502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2022</a:t>
                      </a:r>
                      <a:endParaRPr lang="en-US" altLang="ko-KR" sz="1100" dirty="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5020" marR="35020" marT="35020" marB="3502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2023</a:t>
                      </a:r>
                      <a:endParaRPr lang="en-US" altLang="ko-KR" sz="1100" dirty="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5020" marR="35020" marT="35020" marB="3502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961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>
                          <a:effectLst/>
                        </a:rPr>
                        <a:t>재범률</a:t>
                      </a:r>
                      <a:r>
                        <a:rPr lang="en-US" altLang="ko-KR" sz="1100" dirty="0">
                          <a:effectLst/>
                        </a:rPr>
                        <a:t>(%)</a:t>
                      </a:r>
                      <a:endParaRPr lang="en-US" altLang="ko-KR" sz="1100" dirty="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21.4</a:t>
                      </a: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24.8</a:t>
                      </a: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24.7</a:t>
                      </a: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25.7</a:t>
                      </a: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26.6</a:t>
                      </a: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25.2</a:t>
                      </a: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24.6</a:t>
                      </a: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23.8</a:t>
                      </a: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22.5</a:t>
                      </a:r>
                    </a:p>
                  </a:txBody>
                  <a:tcPr marL="35020" marR="35020" marT="35020" marB="35020" anchor="ctr"/>
                </a:tc>
              </a:tr>
              <a:tr h="417464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4</a:t>
                      </a:r>
                      <a:r>
                        <a:rPr lang="ko-KR" altLang="en-US" sz="1100" dirty="0">
                          <a:effectLst/>
                        </a:rPr>
                        <a:t>년 전 출소자수</a:t>
                      </a:r>
                      <a:r>
                        <a:rPr lang="en-US" altLang="ko-KR" sz="1100" dirty="0">
                          <a:effectLst/>
                        </a:rPr>
                        <a:t>(</a:t>
                      </a:r>
                      <a:r>
                        <a:rPr lang="ko-KR" altLang="en-US" sz="1100" dirty="0">
                          <a:effectLst/>
                        </a:rPr>
                        <a:t>명</a:t>
                      </a:r>
                      <a:r>
                        <a:rPr lang="en-US" altLang="ko-KR" sz="1100" dirty="0">
                          <a:effectLst/>
                        </a:rPr>
                        <a:t>)</a:t>
                      </a:r>
                      <a:endParaRPr lang="en-US" altLang="ko-KR" sz="1100" dirty="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>
                          <a:effectLst/>
                        </a:rPr>
                        <a:t>23,045</a:t>
                      </a: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22,028</a:t>
                      </a: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22,121</a:t>
                      </a: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22,484</a:t>
                      </a: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24,356</a:t>
                      </a: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>
                          <a:effectLst/>
                        </a:rPr>
                        <a:t>27,917</a:t>
                      </a: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>
                          <a:effectLst/>
                        </a:rPr>
                        <a:t>30,702</a:t>
                      </a: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29,469</a:t>
                      </a: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28,724</a:t>
                      </a:r>
                    </a:p>
                  </a:txBody>
                  <a:tcPr marL="35020" marR="35020" marT="35020" marB="35020" anchor="ctr"/>
                </a:tc>
              </a:tr>
              <a:tr h="95102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4</a:t>
                      </a:r>
                      <a:r>
                        <a:rPr lang="ko-KR" altLang="en-US" sz="1100" dirty="0">
                          <a:effectLst/>
                        </a:rPr>
                        <a:t>년 전 </a:t>
                      </a:r>
                      <a:endParaRPr lang="en-US" altLang="ko-KR" sz="1100" dirty="0" smtClean="0">
                        <a:effectLst/>
                      </a:endParaRPr>
                    </a:p>
                    <a:p>
                      <a:pPr algn="ctr"/>
                      <a:r>
                        <a:rPr lang="ko-KR" altLang="en-US" sz="1100" dirty="0" smtClean="0">
                          <a:effectLst/>
                        </a:rPr>
                        <a:t>출소자</a:t>
                      </a:r>
                      <a:r>
                        <a:rPr lang="ko-KR" altLang="en-US" sz="1100" dirty="0">
                          <a:effectLst/>
                        </a:rPr>
                        <a:t> </a:t>
                      </a:r>
                      <a:r>
                        <a:rPr lang="ko-KR" altLang="en-US" sz="1100" dirty="0" smtClean="0">
                          <a:effectLst/>
                        </a:rPr>
                        <a:t>중</a:t>
                      </a:r>
                      <a:endParaRPr lang="en-US" altLang="ko-KR" sz="1100" dirty="0" smtClean="0">
                        <a:effectLst/>
                      </a:endParaRPr>
                    </a:p>
                    <a:p>
                      <a:pPr algn="ctr"/>
                      <a:r>
                        <a:rPr lang="ko-KR" altLang="en-US" sz="1100" dirty="0">
                          <a:effectLst/>
                        </a:rPr>
                        <a:t> </a:t>
                      </a:r>
                      <a:r>
                        <a:rPr lang="en-US" altLang="ko-KR" sz="1100" dirty="0">
                          <a:effectLst/>
                        </a:rPr>
                        <a:t>3</a:t>
                      </a:r>
                      <a:r>
                        <a:rPr lang="ko-KR" altLang="en-US" sz="1100" dirty="0">
                          <a:effectLst/>
                        </a:rPr>
                        <a:t>년 </a:t>
                      </a:r>
                      <a:r>
                        <a:rPr lang="ko-KR" altLang="en-US" sz="1100" dirty="0" smtClean="0">
                          <a:effectLst/>
                        </a:rPr>
                        <a:t>이내</a:t>
                      </a:r>
                      <a:r>
                        <a:rPr lang="ko-KR" altLang="en-US" sz="1100" dirty="0">
                          <a:effectLst/>
                        </a:rPr>
                        <a:t> </a:t>
                      </a:r>
                      <a:endParaRPr lang="en-US" altLang="ko-KR" sz="1100" dirty="0" smtClean="0">
                        <a:effectLst/>
                      </a:endParaRPr>
                    </a:p>
                    <a:p>
                      <a:pPr algn="ctr"/>
                      <a:r>
                        <a:rPr lang="ko-KR" altLang="en-US" sz="1100" dirty="0" smtClean="0">
                          <a:effectLst/>
                        </a:rPr>
                        <a:t>재복역자수</a:t>
                      </a:r>
                      <a:r>
                        <a:rPr lang="en-US" altLang="ko-KR" sz="1100" dirty="0">
                          <a:effectLst/>
                        </a:rPr>
                        <a:t>(</a:t>
                      </a:r>
                      <a:r>
                        <a:rPr lang="ko-KR" altLang="en-US" sz="1100" dirty="0">
                          <a:effectLst/>
                        </a:rPr>
                        <a:t>명</a:t>
                      </a:r>
                      <a:r>
                        <a:rPr lang="en-US" altLang="ko-KR" sz="1100" dirty="0">
                          <a:effectLst/>
                        </a:rPr>
                        <a:t>)</a:t>
                      </a:r>
                      <a:endParaRPr lang="en-US" altLang="ko-KR" sz="1100" dirty="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>
                          <a:effectLst/>
                        </a:rPr>
                        <a:t>4,936</a:t>
                      </a: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5,465</a:t>
                      </a: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5,471</a:t>
                      </a: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5,780</a:t>
                      </a: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6,486</a:t>
                      </a: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7,039</a:t>
                      </a: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7,551</a:t>
                      </a: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7,004</a:t>
                      </a:r>
                    </a:p>
                  </a:txBody>
                  <a:tcPr marL="35020" marR="35020" marT="35020" marB="350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effectLst/>
                        </a:rPr>
                        <a:t>6,470</a:t>
                      </a:r>
                    </a:p>
                  </a:txBody>
                  <a:tcPr marL="35020" marR="35020" marT="35020" marB="3502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08020" y="469899"/>
            <a:ext cx="7989887" cy="523875"/>
            <a:chOff x="315" y="709"/>
            <a:chExt cx="5033" cy="330"/>
          </a:xfrm>
        </p:grpSpPr>
        <p:sp>
          <p:nvSpPr>
            <p:cNvPr id="147459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pPr algn="r"/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7460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r"/>
              <a:endParaRPr lang="ko-KR" altLang="en-US"/>
            </a:p>
          </p:txBody>
        </p:sp>
        <p:sp>
          <p:nvSpPr>
            <p:cNvPr id="147461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/>
              <a:endParaRPr lang="ko-KR" altLang="en-US"/>
            </a:p>
          </p:txBody>
        </p:sp>
      </p:grpSp>
      <p:sp>
        <p:nvSpPr>
          <p:cNvPr id="147463" name="AutoShape 7"/>
          <p:cNvSpPr>
            <a:spLocks noGrp="1" noChangeArrowheads="1"/>
          </p:cNvSpPr>
          <p:nvPr>
            <p:ph type="title" idx="4294967295"/>
          </p:nvPr>
        </p:nvSpPr>
        <p:spPr>
          <a:xfrm>
            <a:off x="17507" y="469899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       2-4-1.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중요범죄 </a:t>
            </a:r>
            <a:r>
              <a:rPr lang="ko-KR" altLang="en-US" sz="2000" dirty="0" err="1">
                <a:latin typeface="HY견고딕" pitchFamily="18" charset="-127"/>
                <a:ea typeface="HY견고딕" pitchFamily="18" charset="-127"/>
              </a:rPr>
              <a:t>재범율과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 특별예방이론의 중요성</a:t>
            </a:r>
          </a:p>
        </p:txBody>
      </p:sp>
      <p:sp>
        <p:nvSpPr>
          <p:cNvPr id="147464" name="Rectangle 8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47466" name="Text Box 10"/>
          <p:cNvSpPr txBox="1">
            <a:spLocks noChangeArrowheads="1"/>
          </p:cNvSpPr>
          <p:nvPr/>
        </p:nvSpPr>
        <p:spPr bwMode="auto">
          <a:xfrm>
            <a:off x="725760" y="1084262"/>
            <a:ext cx="8094712" cy="77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200" b="0" dirty="0">
                <a:solidFill>
                  <a:srgbClr val="00121E"/>
                </a:solidFill>
                <a:latin typeface="굴림" charset="-127"/>
              </a:rPr>
              <a:t> 최근 강력범죄의 재범율이 높게 나타남</a:t>
            </a:r>
            <a:r>
              <a:rPr lang="en-US" altLang="ko-KR" sz="1200" dirty="0">
                <a:solidFill>
                  <a:srgbClr val="00121E"/>
                </a:solidFill>
                <a:latin typeface="굴림" charset="-127"/>
              </a:rPr>
              <a:t>.</a:t>
            </a:r>
            <a:r>
              <a:rPr lang="ko-KR" altLang="en-US" sz="1200" dirty="0">
                <a:solidFill>
                  <a:srgbClr val="00121E"/>
                </a:solidFill>
                <a:latin typeface="굴림" charset="-127"/>
              </a:rPr>
              <a:t> </a:t>
            </a:r>
            <a:r>
              <a:rPr lang="ko-KR" altLang="en-US" sz="1200" b="0" dirty="0">
                <a:solidFill>
                  <a:srgbClr val="00121E"/>
                </a:solidFill>
                <a:latin typeface="굴림" charset="-127"/>
              </a:rPr>
              <a:t>이는 강력범의 경우 교화와 갱생의 효과가 충분하지 못한 요인과 범죄자에 대한 사회적 배려와 수용이 어렵고</a:t>
            </a:r>
            <a:r>
              <a:rPr lang="en-US" altLang="ko-KR" sz="1200" b="0" dirty="0">
                <a:solidFill>
                  <a:srgbClr val="00121E"/>
                </a:solidFill>
                <a:latin typeface="굴림" charset="-127"/>
              </a:rPr>
              <a:t>, </a:t>
            </a:r>
            <a:r>
              <a:rPr lang="ko-KR" altLang="en-US" sz="1200" b="0" dirty="0">
                <a:solidFill>
                  <a:srgbClr val="00121E"/>
                </a:solidFill>
                <a:latin typeface="굴림" charset="-127"/>
              </a:rPr>
              <a:t>범죄자가 새로운 환경에 적응하지 못하는 것이 주된 원인이라 볼 수 있음</a:t>
            </a:r>
            <a:endParaRPr lang="en-US" altLang="ko-KR" sz="1200" b="0" dirty="0">
              <a:solidFill>
                <a:srgbClr val="00121E"/>
              </a:solidFill>
              <a:latin typeface="굴림" charset="-127"/>
            </a:endParaRPr>
          </a:p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200" dirty="0">
                <a:solidFill>
                  <a:srgbClr val="00121E"/>
                </a:solidFill>
                <a:latin typeface="굴림" charset="-127"/>
              </a:rPr>
              <a:t>강력</a:t>
            </a:r>
            <a:r>
              <a:rPr lang="ko-KR" altLang="en-US" sz="1200" b="0" dirty="0">
                <a:solidFill>
                  <a:srgbClr val="00121E"/>
                </a:solidFill>
                <a:latin typeface="굴림" charset="-127"/>
              </a:rPr>
              <a:t>범죄의 재범현황</a:t>
            </a:r>
          </a:p>
        </p:txBody>
      </p:sp>
      <p:sp>
        <p:nvSpPr>
          <p:cNvPr id="147467" name="Rectangle 11"/>
          <p:cNvSpPr>
            <a:spLocks noChangeArrowheads="1"/>
          </p:cNvSpPr>
          <p:nvPr/>
        </p:nvSpPr>
        <p:spPr bwMode="gray">
          <a:xfrm>
            <a:off x="196895" y="2671761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47468" name="Rectangle 12"/>
          <p:cNvSpPr>
            <a:spLocks noChangeArrowheads="1"/>
          </p:cNvSpPr>
          <p:nvPr/>
        </p:nvSpPr>
        <p:spPr bwMode="gray">
          <a:xfrm>
            <a:off x="196895" y="2563811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xmlns="" id="{D0B5840E-BEB6-324B-D2FD-F9D0D10923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385772"/>
              </p:ext>
            </p:extLst>
          </p:nvPr>
        </p:nvGraphicFramePr>
        <p:xfrm>
          <a:off x="196895" y="1871062"/>
          <a:ext cx="8857116" cy="4483629"/>
        </p:xfrm>
        <a:graphic>
          <a:graphicData uri="http://schemas.openxmlformats.org/drawingml/2006/table">
            <a:tbl>
              <a:tblPr/>
              <a:tblGrid>
                <a:gridCol w="466164">
                  <a:extLst>
                    <a:ext uri="{9D8B030D-6E8A-4147-A177-3AD203B41FA5}">
                      <a16:colId xmlns:a16="http://schemas.microsoft.com/office/drawing/2014/main" xmlns="" val="4180620185"/>
                    </a:ext>
                  </a:extLst>
                </a:gridCol>
                <a:gridCol w="466164">
                  <a:extLst>
                    <a:ext uri="{9D8B030D-6E8A-4147-A177-3AD203B41FA5}">
                      <a16:colId xmlns:a16="http://schemas.microsoft.com/office/drawing/2014/main" xmlns="" val="641477668"/>
                    </a:ext>
                  </a:extLst>
                </a:gridCol>
                <a:gridCol w="466164">
                  <a:extLst>
                    <a:ext uri="{9D8B030D-6E8A-4147-A177-3AD203B41FA5}">
                      <a16:colId xmlns:a16="http://schemas.microsoft.com/office/drawing/2014/main" xmlns="" val="4035877211"/>
                    </a:ext>
                  </a:extLst>
                </a:gridCol>
                <a:gridCol w="466164">
                  <a:extLst>
                    <a:ext uri="{9D8B030D-6E8A-4147-A177-3AD203B41FA5}">
                      <a16:colId xmlns:a16="http://schemas.microsoft.com/office/drawing/2014/main" xmlns="" val="2892825327"/>
                    </a:ext>
                  </a:extLst>
                </a:gridCol>
                <a:gridCol w="466164">
                  <a:extLst>
                    <a:ext uri="{9D8B030D-6E8A-4147-A177-3AD203B41FA5}">
                      <a16:colId xmlns:a16="http://schemas.microsoft.com/office/drawing/2014/main" xmlns="" val="1852507452"/>
                    </a:ext>
                  </a:extLst>
                </a:gridCol>
                <a:gridCol w="466164">
                  <a:extLst>
                    <a:ext uri="{9D8B030D-6E8A-4147-A177-3AD203B41FA5}">
                      <a16:colId xmlns:a16="http://schemas.microsoft.com/office/drawing/2014/main" xmlns="" val="3596336086"/>
                    </a:ext>
                  </a:extLst>
                </a:gridCol>
                <a:gridCol w="466164">
                  <a:extLst>
                    <a:ext uri="{9D8B030D-6E8A-4147-A177-3AD203B41FA5}">
                      <a16:colId xmlns:a16="http://schemas.microsoft.com/office/drawing/2014/main" xmlns="" val="95002323"/>
                    </a:ext>
                  </a:extLst>
                </a:gridCol>
                <a:gridCol w="466164">
                  <a:extLst>
                    <a:ext uri="{9D8B030D-6E8A-4147-A177-3AD203B41FA5}">
                      <a16:colId xmlns:a16="http://schemas.microsoft.com/office/drawing/2014/main" xmlns="" val="3609291215"/>
                    </a:ext>
                  </a:extLst>
                </a:gridCol>
                <a:gridCol w="466164">
                  <a:extLst>
                    <a:ext uri="{9D8B030D-6E8A-4147-A177-3AD203B41FA5}">
                      <a16:colId xmlns:a16="http://schemas.microsoft.com/office/drawing/2014/main" xmlns="" val="952900392"/>
                    </a:ext>
                  </a:extLst>
                </a:gridCol>
                <a:gridCol w="466164">
                  <a:extLst>
                    <a:ext uri="{9D8B030D-6E8A-4147-A177-3AD203B41FA5}">
                      <a16:colId xmlns:a16="http://schemas.microsoft.com/office/drawing/2014/main" xmlns="" val="3426083825"/>
                    </a:ext>
                  </a:extLst>
                </a:gridCol>
                <a:gridCol w="466164">
                  <a:extLst>
                    <a:ext uri="{9D8B030D-6E8A-4147-A177-3AD203B41FA5}">
                      <a16:colId xmlns:a16="http://schemas.microsoft.com/office/drawing/2014/main" xmlns="" val="485989429"/>
                    </a:ext>
                  </a:extLst>
                </a:gridCol>
                <a:gridCol w="466164">
                  <a:extLst>
                    <a:ext uri="{9D8B030D-6E8A-4147-A177-3AD203B41FA5}">
                      <a16:colId xmlns:a16="http://schemas.microsoft.com/office/drawing/2014/main" xmlns="" val="2697286130"/>
                    </a:ext>
                  </a:extLst>
                </a:gridCol>
                <a:gridCol w="466164">
                  <a:extLst>
                    <a:ext uri="{9D8B030D-6E8A-4147-A177-3AD203B41FA5}">
                      <a16:colId xmlns:a16="http://schemas.microsoft.com/office/drawing/2014/main" xmlns="" val="2750702484"/>
                    </a:ext>
                  </a:extLst>
                </a:gridCol>
                <a:gridCol w="466164">
                  <a:extLst>
                    <a:ext uri="{9D8B030D-6E8A-4147-A177-3AD203B41FA5}">
                      <a16:colId xmlns:a16="http://schemas.microsoft.com/office/drawing/2014/main" xmlns="" val="3885607956"/>
                    </a:ext>
                  </a:extLst>
                </a:gridCol>
                <a:gridCol w="466164">
                  <a:extLst>
                    <a:ext uri="{9D8B030D-6E8A-4147-A177-3AD203B41FA5}">
                      <a16:colId xmlns:a16="http://schemas.microsoft.com/office/drawing/2014/main" xmlns="" val="1002642920"/>
                    </a:ext>
                  </a:extLst>
                </a:gridCol>
                <a:gridCol w="466164">
                  <a:extLst>
                    <a:ext uri="{9D8B030D-6E8A-4147-A177-3AD203B41FA5}">
                      <a16:colId xmlns:a16="http://schemas.microsoft.com/office/drawing/2014/main" xmlns="" val="616341584"/>
                    </a:ext>
                  </a:extLst>
                </a:gridCol>
                <a:gridCol w="466164">
                  <a:extLst>
                    <a:ext uri="{9D8B030D-6E8A-4147-A177-3AD203B41FA5}">
                      <a16:colId xmlns:a16="http://schemas.microsoft.com/office/drawing/2014/main" xmlns="" val="4119504122"/>
                    </a:ext>
                  </a:extLst>
                </a:gridCol>
                <a:gridCol w="466164">
                  <a:extLst>
                    <a:ext uri="{9D8B030D-6E8A-4147-A177-3AD203B41FA5}">
                      <a16:colId xmlns:a16="http://schemas.microsoft.com/office/drawing/2014/main" xmlns="" val="459766345"/>
                    </a:ext>
                  </a:extLst>
                </a:gridCol>
                <a:gridCol w="466164">
                  <a:extLst>
                    <a:ext uri="{9D8B030D-6E8A-4147-A177-3AD203B41FA5}">
                      <a16:colId xmlns:a16="http://schemas.microsoft.com/office/drawing/2014/main" xmlns="" val="1008815655"/>
                    </a:ext>
                  </a:extLst>
                </a:gridCol>
              </a:tblGrid>
              <a:tr h="26590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범죄별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(2)</a:t>
                      </a:r>
                    </a:p>
                  </a:txBody>
                  <a:tcPr marL="2578" marR="2578" marT="2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CCE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범죄별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(3)</a:t>
                      </a:r>
                    </a:p>
                  </a:txBody>
                  <a:tcPr marL="2578" marR="2578" marT="2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CCE0"/>
                    </a:solidFill>
                  </a:tcPr>
                </a:tc>
                <a:tc gridSpan="17">
                  <a:txBody>
                    <a:bodyPr/>
                    <a:lstStyle/>
                    <a:p>
                      <a:pPr algn="ctr" fontAlgn="b"/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2022</a:t>
                      </a:r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D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9375525"/>
                  </a:ext>
                </a:extLst>
              </a:tr>
              <a:tr h="2659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합계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D7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동종재범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D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이종재범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D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70395909"/>
                  </a:ext>
                </a:extLst>
              </a:tr>
              <a:tr h="2659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소계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소계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개월이내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개월이내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개월이내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년이내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년이내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년이내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년초과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소계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개월이내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개월이내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개월이내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년이내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년이내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년이내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년초과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17344311"/>
                  </a:ext>
                </a:extLst>
              </a:tr>
              <a:tr h="267104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강력범죄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흉악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소계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15,613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2,698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144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165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356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870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12,915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377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415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1,762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1,395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1,592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7,181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64362375"/>
                  </a:ext>
                </a:extLst>
              </a:tr>
              <a:tr h="26590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살인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53681269"/>
                  </a:ext>
                </a:extLst>
              </a:tr>
              <a:tr h="26590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강도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342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96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65267318"/>
                  </a:ext>
                </a:extLst>
              </a:tr>
              <a:tr h="26590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방화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734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649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324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45695319"/>
                  </a:ext>
                </a:extLst>
              </a:tr>
              <a:tr h="26590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성폭력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13,981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2,418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149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319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357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798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11,563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162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1,526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1,264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1,406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6,553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22251633"/>
                  </a:ext>
                </a:extLst>
              </a:tr>
              <a:tr h="267104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강력범죄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폭력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소계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117,463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32,424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1,090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1,956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2,133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6,854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4,500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4,465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11,426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85,039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2,185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2,696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10,630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8,830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9,620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50,087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72439340"/>
                  </a:ext>
                </a:extLst>
              </a:tr>
              <a:tr h="26590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폭행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75,409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21,086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630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1,218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1,327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4,380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2,898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2,932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7,701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54,323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554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1,199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1,651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6,280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5,498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6,019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33,122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66052540"/>
                  </a:ext>
                </a:extLst>
              </a:tr>
              <a:tr h="26590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상해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25,411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8,130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230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439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509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1,673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1,141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1,142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2,996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17,281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530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2,377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1,904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2,053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9,713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2430391"/>
                  </a:ext>
                </a:extLst>
              </a:tr>
              <a:tr h="26590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협박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11,944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2,011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299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270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587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9,933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325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1,163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1,045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1,166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5,877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79931080"/>
                  </a:ext>
                </a:extLst>
              </a:tr>
              <a:tr h="26590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공갈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1,858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74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1,297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134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376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150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127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23564020"/>
                  </a:ext>
                </a:extLst>
              </a:tr>
              <a:tr h="267104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약취와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b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유인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122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89349569"/>
                  </a:ext>
                </a:extLst>
              </a:tr>
              <a:tr h="267104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체포와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b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감금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940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732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186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102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294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06407303"/>
                  </a:ext>
                </a:extLst>
              </a:tr>
              <a:tr h="399063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폭력행위등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손괴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강요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주거침입등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1,475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288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1,187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185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101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147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634</a:t>
                      </a:r>
                    </a:p>
                  </a:txBody>
                  <a:tcPr marL="2578" marR="2578" marT="25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192861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1163638"/>
            <a:ext cx="7989888" cy="523875"/>
            <a:chOff x="315" y="709"/>
            <a:chExt cx="5033" cy="330"/>
          </a:xfrm>
        </p:grpSpPr>
        <p:sp>
          <p:nvSpPr>
            <p:cNvPr id="138243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38244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8245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138246" name="Picture 6" descr="원 copy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t="45528" b="13898"/>
          <a:stretch>
            <a:fillRect/>
          </a:stretch>
        </p:blipFill>
        <p:spPr bwMode="auto">
          <a:xfrm>
            <a:off x="322263" y="260350"/>
            <a:ext cx="2376487" cy="687388"/>
          </a:xfrm>
          <a:prstGeom prst="rect">
            <a:avLst/>
          </a:prstGeom>
          <a:noFill/>
        </p:spPr>
      </p:pic>
      <p:sp>
        <p:nvSpPr>
          <p:cNvPr id="138247" name="Rectangle 7"/>
          <p:cNvSpPr>
            <a:spLocks noChangeArrowheads="1"/>
          </p:cNvSpPr>
          <p:nvPr/>
        </p:nvSpPr>
        <p:spPr bwMode="gray">
          <a:xfrm>
            <a:off x="276225" y="393700"/>
            <a:ext cx="23764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ko-KR" altLang="en-US" sz="20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학습내용 </a:t>
            </a:r>
            <a:r>
              <a:rPr lang="en-US" altLang="ko-KR" sz="20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</a:p>
        </p:txBody>
      </p:sp>
      <p:sp>
        <p:nvSpPr>
          <p:cNvPr id="138248" name="AutoShape 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63638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형벌의 </a:t>
            </a:r>
            <a:r>
              <a:rPr lang="ko-KR" altLang="en-US" sz="2000" dirty="0" err="1">
                <a:latin typeface="HY견고딕" pitchFamily="18" charset="-127"/>
                <a:ea typeface="HY견고딕" pitchFamily="18" charset="-127"/>
              </a:rPr>
              <a:t>목적사상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 중 일반예방과 경찰활동 </a:t>
            </a:r>
          </a:p>
        </p:txBody>
      </p:sp>
      <p:sp>
        <p:nvSpPr>
          <p:cNvPr id="138249" name="Rectangle 9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38250" name="Text Box 10"/>
          <p:cNvSpPr txBox="1">
            <a:spLocks noChangeArrowheads="1"/>
          </p:cNvSpPr>
          <p:nvPr/>
        </p:nvSpPr>
        <p:spPr bwMode="auto">
          <a:xfrm>
            <a:off x="733425" y="2205038"/>
            <a:ext cx="7799388" cy="2012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latin typeface="굴림" charset="-127"/>
              </a:rPr>
              <a:t> 일반예방이론의 개념</a:t>
            </a:r>
          </a:p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600" b="0" dirty="0">
              <a:latin typeface="굴림" charset="-127"/>
            </a:endParaRP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형벌을 </a:t>
            </a:r>
            <a:r>
              <a:rPr lang="ko-KR" altLang="en-US" sz="1600" dirty="0">
                <a:solidFill>
                  <a:srgbClr val="080808"/>
                </a:solidFill>
                <a:latin typeface="굴림" charset="-127"/>
              </a:rPr>
              <a:t>불특정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 다수인 일반인의 범죄예방에 그 정당성이 인정된다고 보는 견해</a:t>
            </a:r>
            <a:endParaRPr lang="en-US" altLang="ko-KR" sz="1600" b="0" dirty="0">
              <a:solidFill>
                <a:srgbClr val="080808"/>
              </a:solidFill>
              <a:latin typeface="굴림" charset="-127"/>
            </a:endParaRP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endParaRPr lang="en-US" altLang="ko-KR" sz="1600" b="0" dirty="0">
              <a:solidFill>
                <a:srgbClr val="080808"/>
              </a:solidFill>
              <a:latin typeface="굴림" charset="-127"/>
            </a:endParaRP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 즉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형벌이</a:t>
            </a:r>
            <a:r>
              <a:rPr lang="ko-KR" altLang="en-US" sz="1600" b="0" dirty="0">
                <a:solidFill>
                  <a:schemeClr val="tx1"/>
                </a:solidFill>
                <a:latin typeface="굴림" charset="-127"/>
              </a:rPr>
              <a:t> </a:t>
            </a:r>
            <a:r>
              <a:rPr lang="ko-KR" altLang="en-US" sz="1600" b="0" dirty="0">
                <a:solidFill>
                  <a:srgbClr val="FF0066"/>
                </a:solidFill>
                <a:latin typeface="굴림" charset="-127"/>
              </a:rPr>
              <a:t>잠재적 범죄자의 범죄행위를 저지</a:t>
            </a:r>
            <a:r>
              <a:rPr lang="ko-KR" altLang="en-US" sz="1600" b="0" dirty="0">
                <a:solidFill>
                  <a:schemeClr val="tx1"/>
                </a:solidFill>
                <a:latin typeface="굴림" charset="-127"/>
              </a:rPr>
              <a:t>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함으로서 범죄예방에 있어서 매우 중요한 역할을 하는 것으로 봄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765175"/>
            <a:ext cx="7989888" cy="523875"/>
            <a:chOff x="315" y="709"/>
            <a:chExt cx="5033" cy="330"/>
          </a:xfrm>
        </p:grpSpPr>
        <p:sp>
          <p:nvSpPr>
            <p:cNvPr id="139267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39268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9269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39272" name="AutoShape 8"/>
          <p:cNvSpPr>
            <a:spLocks noGrp="1" noChangeArrowheads="1"/>
          </p:cNvSpPr>
          <p:nvPr>
            <p:ph type="title" idx="4294967295"/>
          </p:nvPr>
        </p:nvSpPr>
        <p:spPr>
          <a:xfrm>
            <a:off x="179512" y="773906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1-1.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형벌의 </a:t>
            </a:r>
            <a:r>
              <a:rPr lang="ko-KR" altLang="en-US" sz="2000" dirty="0" err="1">
                <a:latin typeface="HY견고딕" pitchFamily="18" charset="-127"/>
                <a:ea typeface="HY견고딕" pitchFamily="18" charset="-127"/>
              </a:rPr>
              <a:t>목적사상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 중 일반예방과 경찰활동 </a:t>
            </a:r>
          </a:p>
        </p:txBody>
      </p:sp>
      <p:sp>
        <p:nvSpPr>
          <p:cNvPr id="139273" name="Rectangle 9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39274" name="Text Box 10"/>
          <p:cNvSpPr txBox="1">
            <a:spLocks noChangeArrowheads="1"/>
          </p:cNvSpPr>
          <p:nvPr/>
        </p:nvSpPr>
        <p:spPr bwMode="auto">
          <a:xfrm>
            <a:off x="430213" y="1685925"/>
            <a:ext cx="8390259" cy="442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1463" indent="-271463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형벌의 </a:t>
            </a:r>
            <a:r>
              <a:rPr lang="ko-KR" altLang="en-US" sz="1600" b="0" dirty="0" err="1">
                <a:solidFill>
                  <a:srgbClr val="080808"/>
                </a:solidFill>
                <a:latin typeface="굴림" charset="-127"/>
              </a:rPr>
              <a:t>일반예방적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 사상과 경찰의 방범 및 수사활동을 결부하여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가두에서의 부단한 순찰활동 강화를 통하여 </a:t>
            </a:r>
            <a:r>
              <a:rPr lang="ko-KR" altLang="en-US" sz="1600" b="0" dirty="0" err="1">
                <a:solidFill>
                  <a:srgbClr val="FF0000"/>
                </a:solidFill>
                <a:latin typeface="굴림" charset="-127"/>
              </a:rPr>
              <a:t>범행기회를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 억제</a:t>
            </a:r>
          </a:p>
          <a:p>
            <a:pPr marL="271463" indent="-271463" eaLnBrk="0" hangingPunct="0">
              <a:lnSpc>
                <a:spcPct val="8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600" b="0" dirty="0">
              <a:solidFill>
                <a:srgbClr val="080808"/>
              </a:solidFill>
              <a:latin typeface="굴림" charset="-127"/>
            </a:endParaRPr>
          </a:p>
          <a:p>
            <a:pPr marL="271463" indent="-271463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시민과 경찰과의 긴밀한 협조체제를 구축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피해자로 부터 신속하고 적극적인 범죄신고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효율적인 수사 활동과 경찰의 </a:t>
            </a:r>
            <a:r>
              <a:rPr lang="ko-KR" altLang="en-US" sz="1600" b="0" dirty="0" err="1">
                <a:solidFill>
                  <a:srgbClr val="080808"/>
                </a:solidFill>
                <a:latin typeface="굴림" charset="-127"/>
              </a:rPr>
              <a:t>대응시간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 단축을 통한 범인체포 가능성을 높임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. </a:t>
            </a:r>
          </a:p>
          <a:p>
            <a:pPr marL="271463" indent="-271463" eaLnBrk="0" hangingPunct="0">
              <a:lnSpc>
                <a:spcPct val="7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600" b="0" dirty="0">
              <a:solidFill>
                <a:srgbClr val="080808"/>
              </a:solidFill>
              <a:latin typeface="굴림" charset="-127"/>
            </a:endParaRPr>
          </a:p>
          <a:p>
            <a:pPr marL="271463" indent="-271463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또한 엄정한 법집행을 통한 국민들로부터 신뢰를 확보하는 것은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체포될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/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처벌될 가능성을 높이는 전략으로서 대단히 중요</a:t>
            </a:r>
            <a:endParaRPr lang="en-US" altLang="ko-KR" sz="1600" b="0" dirty="0">
              <a:solidFill>
                <a:srgbClr val="FF0000"/>
              </a:solidFill>
              <a:latin typeface="굴림" charset="-127"/>
            </a:endParaRPr>
          </a:p>
          <a:p>
            <a:pPr marL="271463" indent="-271463" eaLnBrk="0" hangingPunct="0">
              <a:lnSpc>
                <a:spcPct val="9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600" b="0" dirty="0">
              <a:solidFill>
                <a:srgbClr val="080808"/>
              </a:solidFill>
              <a:latin typeface="굴림" charset="-127"/>
            </a:endParaRPr>
          </a:p>
          <a:p>
            <a:pPr marL="271463" indent="-271463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실제로 경찰력의 강화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빈번한 순찰과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경찰의 </a:t>
            </a:r>
            <a:r>
              <a:rPr lang="ko-KR" altLang="en-US" sz="1600" b="0" dirty="0" err="1">
                <a:solidFill>
                  <a:srgbClr val="FF0000"/>
                </a:solidFill>
                <a:latin typeface="굴림" charset="-127"/>
              </a:rPr>
              <a:t>존재빈도</a:t>
            </a:r>
            <a:r>
              <a:rPr lang="en-US" altLang="ko-KR" sz="1600" dirty="0">
                <a:solidFill>
                  <a:srgbClr val="FF0000"/>
                </a:solidFill>
                <a:latin typeface="굴림" charset="-127"/>
              </a:rPr>
              <a:t>(</a:t>
            </a:r>
            <a:r>
              <a:rPr lang="ko-KR" altLang="en-US" sz="1600" dirty="0">
                <a:solidFill>
                  <a:srgbClr val="FF0000"/>
                </a:solidFill>
                <a:latin typeface="굴림" charset="-127"/>
              </a:rPr>
              <a:t>가시성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)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를 강화시키는 것은 범인에게 </a:t>
            </a:r>
            <a:r>
              <a:rPr lang="ko-KR" altLang="en-US" sz="1600" b="0" dirty="0" err="1">
                <a:solidFill>
                  <a:srgbClr val="FF0000"/>
                </a:solidFill>
                <a:latin typeface="굴림" charset="-127"/>
              </a:rPr>
              <a:t>형사소추될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 위험성 즉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발각</a:t>
            </a:r>
            <a:r>
              <a:rPr lang="en-US" altLang="ko-KR" sz="1600" b="0" dirty="0">
                <a:solidFill>
                  <a:srgbClr val="FF0000"/>
                </a:solidFill>
                <a:latin typeface="굴림" charset="-127"/>
              </a:rPr>
              <a:t>․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체포될 가능성에 영향을 미침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. </a:t>
            </a:r>
          </a:p>
          <a:p>
            <a:pPr marL="271463" indent="-271463" eaLnBrk="0" hangingPunct="0">
              <a:lnSpc>
                <a:spcPct val="9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600" b="0" dirty="0">
              <a:solidFill>
                <a:srgbClr val="080808"/>
              </a:solidFill>
              <a:latin typeface="굴림" charset="-127"/>
            </a:endParaRPr>
          </a:p>
          <a:p>
            <a:pPr marL="271463" indent="-271463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뿐만 아니라 범인은 범행을 저지를 때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개인적 위험성 평가와 발각될 위험성에 의하여 상당히 영향을 받음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. </a:t>
            </a:r>
          </a:p>
          <a:p>
            <a:pPr marL="271463" indent="-271463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600" b="0" dirty="0">
              <a:solidFill>
                <a:srgbClr val="080808"/>
              </a:solidFill>
              <a:latin typeface="굴림" charset="-127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765175"/>
            <a:ext cx="7989888" cy="523875"/>
            <a:chOff x="315" y="709"/>
            <a:chExt cx="5033" cy="330"/>
          </a:xfrm>
        </p:grpSpPr>
        <p:sp>
          <p:nvSpPr>
            <p:cNvPr id="140291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0292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0293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0295" name="AutoShape 7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5175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2.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형벌의 </a:t>
            </a:r>
            <a:r>
              <a:rPr lang="ko-KR" altLang="en-US" sz="2000" dirty="0" err="1">
                <a:latin typeface="HY견고딕" pitchFamily="18" charset="-127"/>
                <a:ea typeface="HY견고딕" pitchFamily="18" charset="-127"/>
              </a:rPr>
              <a:t>목적사상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 중 특별예방과 경찰활동</a:t>
            </a:r>
          </a:p>
        </p:txBody>
      </p:sp>
      <p:sp>
        <p:nvSpPr>
          <p:cNvPr id="140296" name="Rectangle 8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40298" name="Text Box 10"/>
          <p:cNvSpPr txBox="1">
            <a:spLocks noChangeArrowheads="1"/>
          </p:cNvSpPr>
          <p:nvPr/>
        </p:nvSpPr>
        <p:spPr bwMode="auto">
          <a:xfrm>
            <a:off x="323850" y="1916113"/>
            <a:ext cx="8568629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latin typeface="굴림" charset="-127"/>
              </a:rPr>
              <a:t> 특별예방이론의 개념</a:t>
            </a:r>
          </a:p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600" b="0" dirty="0">
              <a:latin typeface="굴림" charset="-127"/>
            </a:endParaRP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r>
              <a:rPr lang="ko-KR" altLang="en-US" sz="1600" b="0" dirty="0" err="1">
                <a:solidFill>
                  <a:srgbClr val="080808"/>
                </a:solidFill>
                <a:latin typeface="굴림" charset="-127"/>
              </a:rPr>
              <a:t>특별예방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 </a:t>
            </a:r>
            <a:r>
              <a:rPr lang="en-US" altLang="ko-KR" sz="1600" dirty="0">
                <a:solidFill>
                  <a:srgbClr val="080808"/>
                </a:solidFill>
                <a:latin typeface="굴림" charset="-127"/>
              </a:rPr>
              <a:t>: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행위자 자신에 대한 직접적인 작용을 통하여 그가</a:t>
            </a:r>
            <a:r>
              <a:rPr lang="ko-KR" altLang="en-US" sz="1600" b="0" dirty="0">
                <a:solidFill>
                  <a:schemeClr val="tx1"/>
                </a:solidFill>
                <a:latin typeface="굴림" charset="-127"/>
              </a:rPr>
              <a:t> </a:t>
            </a:r>
            <a:r>
              <a:rPr lang="ko-KR" altLang="en-US" sz="1600" b="0" dirty="0">
                <a:solidFill>
                  <a:srgbClr val="FF0066"/>
                </a:solidFill>
                <a:latin typeface="굴림" charset="-127"/>
              </a:rPr>
              <a:t>장차 형벌 없는 생활을 영위할 수 있도록 적절한 영향을 주는 형벌의 기능</a:t>
            </a:r>
            <a:r>
              <a:rPr lang="en-US" altLang="ko-KR" sz="1600" b="0" dirty="0">
                <a:solidFill>
                  <a:schemeClr val="tx1"/>
                </a:solidFill>
                <a:latin typeface="굴림" charset="-127"/>
              </a:rPr>
              <a:t>. </a:t>
            </a: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endParaRPr lang="en-US" altLang="ko-KR" sz="1600" b="0" dirty="0">
              <a:solidFill>
                <a:schemeClr val="tx1"/>
              </a:solidFill>
              <a:latin typeface="굴림" charset="-127"/>
            </a:endParaRP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r>
              <a:rPr lang="ko-KR" altLang="en-US" sz="1600" b="0" dirty="0">
                <a:solidFill>
                  <a:schemeClr val="tx1"/>
                </a:solidFill>
                <a:latin typeface="굴림" charset="-127"/>
              </a:rPr>
              <a:t>즉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同 이론은 이전에 범죄를 저질러 발각되었던 자가 새로운 범죄를 저지르지 않도록 새롭게 예방하기 위한 여러 가지 조치와 관련</a:t>
            </a:r>
            <a:endParaRPr lang="en-US" altLang="ko-KR" sz="1600" b="0" dirty="0">
              <a:solidFill>
                <a:srgbClr val="080808"/>
              </a:solidFill>
              <a:latin typeface="굴림" charset="-127"/>
            </a:endParaRP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endParaRPr lang="en-US" altLang="ko-KR" sz="1600" b="0" dirty="0">
              <a:solidFill>
                <a:srgbClr val="080808"/>
              </a:solidFill>
              <a:latin typeface="굴림" charset="-127"/>
            </a:endParaRP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특별예방이론은 처벌의 가능성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보안처분 및 개선 조치를 수단으로 범죄자에 대한 직접적인 작용을 통한 장래의 범죄행위를 예방하는 것으로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개별적인 법 위반자를 지향</a:t>
            </a:r>
            <a:r>
              <a:rPr lang="ko-KR" altLang="en-US" sz="1600" dirty="0">
                <a:solidFill>
                  <a:srgbClr val="FF0000"/>
                </a:solidFill>
                <a:latin typeface="굴림" charset="-127"/>
              </a:rPr>
              <a:t>함</a:t>
            </a:r>
            <a:endParaRPr lang="en-US" altLang="ko-KR" sz="1600" b="0" dirty="0">
              <a:solidFill>
                <a:srgbClr val="FF0000"/>
              </a:solidFill>
              <a:latin typeface="굴림" charset="-127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765175"/>
            <a:ext cx="7989888" cy="523875"/>
            <a:chOff x="315" y="709"/>
            <a:chExt cx="5033" cy="330"/>
          </a:xfrm>
        </p:grpSpPr>
        <p:sp>
          <p:nvSpPr>
            <p:cNvPr id="141315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1316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1317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1319" name="AutoShape 7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765175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2-1.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형벌의 </a:t>
            </a:r>
            <a:r>
              <a:rPr lang="ko-KR" altLang="en-US" sz="2000" dirty="0" err="1">
                <a:latin typeface="HY견고딕" pitchFamily="18" charset="-127"/>
                <a:ea typeface="HY견고딕" pitchFamily="18" charset="-127"/>
              </a:rPr>
              <a:t>목적사상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 중 특별예방과 경찰활동 </a:t>
            </a:r>
          </a:p>
        </p:txBody>
      </p:sp>
      <p:sp>
        <p:nvSpPr>
          <p:cNvPr id="141320" name="Rectangle 8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41321" name="Text Box 9"/>
          <p:cNvSpPr txBox="1">
            <a:spLocks noChangeArrowheads="1"/>
          </p:cNvSpPr>
          <p:nvPr/>
        </p:nvSpPr>
        <p:spPr bwMode="auto">
          <a:xfrm>
            <a:off x="323850" y="1685925"/>
            <a:ext cx="8496622" cy="4499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1463" indent="-271463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 err="1">
                <a:solidFill>
                  <a:srgbClr val="080808"/>
                </a:solidFill>
                <a:latin typeface="굴림" charset="-127"/>
              </a:rPr>
              <a:t>특별예방과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 관련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경찰의 역할은 </a:t>
            </a:r>
            <a:r>
              <a:rPr lang="ko-KR" altLang="en-US" sz="1600" b="0" dirty="0" err="1">
                <a:solidFill>
                  <a:srgbClr val="080808"/>
                </a:solidFill>
                <a:latin typeface="굴림" charset="-127"/>
              </a:rPr>
              <a:t>일반예방적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 측면과 달리 다소 제한적인 영역에서 이루어짐</a:t>
            </a:r>
            <a:endParaRPr lang="en-US" altLang="ko-KR" sz="1600" b="0" dirty="0">
              <a:solidFill>
                <a:srgbClr val="080808"/>
              </a:solidFill>
              <a:latin typeface="굴림" charset="-127"/>
            </a:endParaRPr>
          </a:p>
          <a:p>
            <a:pPr marL="271463" indent="-271463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600" b="0" dirty="0">
              <a:solidFill>
                <a:srgbClr val="080808"/>
              </a:solidFill>
              <a:latin typeface="굴림" charset="-127"/>
            </a:endParaRPr>
          </a:p>
          <a:p>
            <a:pPr marL="271463" indent="-271463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예를 들면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</a:t>
            </a:r>
            <a:r>
              <a:rPr lang="en-US" altLang="ko-KR" sz="1600" b="0" dirty="0">
                <a:solidFill>
                  <a:schemeClr val="tx1"/>
                </a:solidFill>
                <a:latin typeface="굴림" charset="-127"/>
              </a:rPr>
              <a:t> </a:t>
            </a:r>
            <a:r>
              <a:rPr lang="ko-KR" altLang="en-US" sz="1600" b="0" dirty="0">
                <a:solidFill>
                  <a:srgbClr val="FF0066"/>
                </a:solidFill>
                <a:latin typeface="굴림" charset="-127"/>
              </a:rPr>
              <a:t>우범자 </a:t>
            </a:r>
            <a:r>
              <a:rPr lang="ko-KR" altLang="en-US" sz="1600" b="0" dirty="0" err="1">
                <a:solidFill>
                  <a:srgbClr val="FF0066"/>
                </a:solidFill>
                <a:latin typeface="굴림" charset="-127"/>
              </a:rPr>
              <a:t>관찰보호</a:t>
            </a:r>
            <a:r>
              <a:rPr lang="en-US" altLang="ko-KR" sz="1600" b="0" dirty="0">
                <a:solidFill>
                  <a:srgbClr val="FF0066"/>
                </a:solidFill>
                <a:latin typeface="굴림" charset="-127"/>
              </a:rPr>
              <a:t>, </a:t>
            </a:r>
            <a:r>
              <a:rPr lang="ko-KR" altLang="en-US" sz="1600" b="0" dirty="0" err="1">
                <a:solidFill>
                  <a:srgbClr val="FF0066"/>
                </a:solidFill>
                <a:latin typeface="굴림" charset="-127"/>
              </a:rPr>
              <a:t>가석방자에</a:t>
            </a:r>
            <a:r>
              <a:rPr lang="ko-KR" altLang="en-US" sz="1600" b="0" dirty="0">
                <a:solidFill>
                  <a:srgbClr val="FF0066"/>
                </a:solidFill>
                <a:latin typeface="굴림" charset="-127"/>
              </a:rPr>
              <a:t> 대한 관할 경찰서의 관리 등</a:t>
            </a:r>
            <a:r>
              <a:rPr lang="en-US" altLang="ko-KR" sz="1600" b="0" dirty="0">
                <a:solidFill>
                  <a:srgbClr val="FF0066"/>
                </a:solidFill>
                <a:latin typeface="굴림" charset="-127"/>
              </a:rPr>
              <a:t>. </a:t>
            </a:r>
          </a:p>
          <a:p>
            <a:pPr marL="271463" indent="-271463" eaLnBrk="0" hangingPunct="0"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600" b="0" dirty="0">
              <a:solidFill>
                <a:srgbClr val="FF0066"/>
              </a:solidFill>
              <a:latin typeface="굴림" charset="-127"/>
            </a:endParaRPr>
          </a:p>
          <a:p>
            <a:pPr marL="271463" indent="-271463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solidFill>
                  <a:srgbClr val="FF0066"/>
                </a:solidFill>
                <a:latin typeface="굴림" charset="-127"/>
              </a:rPr>
              <a:t>참고 </a:t>
            </a:r>
            <a:r>
              <a:rPr lang="en-US" altLang="ko-KR" sz="1600" b="0" dirty="0">
                <a:solidFill>
                  <a:schemeClr val="tx1"/>
                </a:solidFill>
                <a:latin typeface="굴림" charset="-127"/>
              </a:rPr>
              <a:t>: </a:t>
            </a:r>
            <a:r>
              <a:rPr lang="ko-KR" altLang="en-US" sz="1600" b="0" dirty="0">
                <a:solidFill>
                  <a:srgbClr val="FF0066"/>
                </a:solidFill>
                <a:latin typeface="굴림" charset="-127"/>
              </a:rPr>
              <a:t>「우범자관찰보호규칙」</a:t>
            </a:r>
          </a:p>
          <a:p>
            <a:pPr marL="271463" indent="-271463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 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-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경찰청 예규 제 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202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호에 의하면 우범자에 대한 정의 및 </a:t>
            </a:r>
            <a:r>
              <a:rPr lang="ko-KR" altLang="en-US" sz="1600" b="0" dirty="0" err="1">
                <a:solidFill>
                  <a:srgbClr val="080808"/>
                </a:solidFill>
                <a:latin typeface="굴림" charset="-127"/>
              </a:rPr>
              <a:t>관찰방법에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 관한 내용을 규율하고 있다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.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강도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강간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절 도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장물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폭력행위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약취유인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도박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사기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각종 위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․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변조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밀수 및 마약사범 등의 </a:t>
            </a:r>
            <a:r>
              <a:rPr lang="ko-KR" altLang="en-US" sz="1600" b="0" dirty="0" err="1">
                <a:solidFill>
                  <a:srgbClr val="080808"/>
                </a:solidFill>
                <a:latin typeface="굴림" charset="-127"/>
              </a:rPr>
              <a:t>범죄경력이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 있는 자 중 다시 죄를 범할 우려가 있는 자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범죄단체 조직원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기타 성벽 또는 환경으로 보아 죄를 범할 우려가 있는 자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 err="1">
                <a:solidFill>
                  <a:srgbClr val="080808"/>
                </a:solidFill>
                <a:latin typeface="굴림" charset="-127"/>
              </a:rPr>
              <a:t>심신장애자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마약중독자 및 </a:t>
            </a:r>
            <a:r>
              <a:rPr lang="ko-KR" altLang="en-US" sz="1600" b="0" dirty="0" err="1">
                <a:solidFill>
                  <a:srgbClr val="080808"/>
                </a:solidFill>
                <a:latin typeface="굴림" charset="-127"/>
              </a:rPr>
              <a:t>알콜중독자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 기타 특정한 사유가 있어 그 성벽과 환경 으로 보아 죄를 범할 우려가 있어 우범자로 편입된 자에 대해서 경찰서장은 우범자 </a:t>
            </a:r>
            <a:r>
              <a:rPr lang="ko-KR" altLang="en-US" sz="1600" b="0" dirty="0" err="1">
                <a:solidFill>
                  <a:srgbClr val="080808"/>
                </a:solidFill>
                <a:latin typeface="굴림" charset="-127"/>
              </a:rPr>
              <a:t>관찰카드를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 작성비치하고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내부 위임 받은 담당 경찰관은 우범자의 동태를 직접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간접적으로 파악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, </a:t>
            </a:r>
            <a:r>
              <a:rPr lang="ko-KR" altLang="en-US" sz="1600" b="0" dirty="0">
                <a:solidFill>
                  <a:srgbClr val="080808"/>
                </a:solidFill>
                <a:latin typeface="굴림" charset="-127"/>
              </a:rPr>
              <a:t>기록 정리해야 한다</a:t>
            </a:r>
            <a:r>
              <a:rPr lang="en-US" altLang="ko-KR" sz="1600" b="0" dirty="0">
                <a:solidFill>
                  <a:srgbClr val="080808"/>
                </a:solidFill>
                <a:latin typeface="굴림" charset="-127"/>
              </a:rPr>
              <a:t>. </a:t>
            </a:r>
            <a:endParaRPr lang="ko-KR" altLang="en-US" sz="1600" b="0" dirty="0">
              <a:solidFill>
                <a:srgbClr val="080808"/>
              </a:solidFill>
              <a:latin typeface="굴림" charset="-127"/>
            </a:endParaRPr>
          </a:p>
          <a:p>
            <a:pPr marL="271463" indent="-271463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600" b="0" dirty="0">
              <a:solidFill>
                <a:srgbClr val="080808"/>
              </a:solidFill>
              <a:latin typeface="굴림" charset="-127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55</TotalTime>
  <Words>2053</Words>
  <Application>Microsoft Office PowerPoint</Application>
  <PresentationFormat>화면 슬라이드 쇼(4:3)</PresentationFormat>
  <Paragraphs>500</Paragraphs>
  <Slides>24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34" baseType="lpstr">
      <vt:lpstr>HY견고딕</vt:lpstr>
      <vt:lpstr>HY견명조</vt:lpstr>
      <vt:lpstr>굴림</vt:lpstr>
      <vt:lpstr>돋움</vt:lpstr>
      <vt:lpstr>맑은 고딕</vt:lpstr>
      <vt:lpstr>Arial</vt:lpstr>
      <vt:lpstr>Georgia</vt:lpstr>
      <vt:lpstr>Segoe UI Black</vt:lpstr>
      <vt:lpstr>Wingdings</vt:lpstr>
      <vt:lpstr>고구려 벽화</vt:lpstr>
      <vt:lpstr>경찰생활안전론 제4주</vt:lpstr>
      <vt:lpstr>1. 범죄예방의 개념정의 </vt:lpstr>
      <vt:lpstr>2. 범죄예방 및 통제와 관련된 범죄학 이론  - (1) 고전주의</vt:lpstr>
      <vt:lpstr>2. 범죄예방 및 통제와 관련된 범죄학 이론  - (2) 실증주의</vt:lpstr>
      <vt:lpstr>2. 범죄예방 및 통제와 관련된 범죄학 이론   - (3) 응보와 억제모델</vt:lpstr>
      <vt:lpstr>2. 범죄예방 및 통제와 관련된 범죄학 이론   - (3) 응보와 억제모델</vt:lpstr>
      <vt:lpstr>2. 범죄예방 및 통제와 관련된 범죄학 이론   - (3) 응보와 억제모델</vt:lpstr>
      <vt:lpstr>2. 범죄예방 및 통제와 관련된 범죄학 이론   - (4) 교정과 처우모델</vt:lpstr>
      <vt:lpstr>3. 새로운 통제모델로서의 범죄예방</vt:lpstr>
      <vt:lpstr>1-1. 형벌의 목적사상 - 일반예방 </vt:lpstr>
      <vt:lpstr>1-2. 일반예방이론의 논리</vt:lpstr>
      <vt:lpstr>1-3. 일반예방이론의 구분</vt:lpstr>
      <vt:lpstr>1-3-1. 소극적 일반예방이론</vt:lpstr>
      <vt:lpstr>1-3-2. 적극적 일반예방이론</vt:lpstr>
      <vt:lpstr>2-1. 형벌의 目的思想 - 특별예방 </vt:lpstr>
      <vt:lpstr>2-2. 특별예방이론의 목적 </vt:lpstr>
      <vt:lpstr>2-3. 특별예방이론의 구분</vt:lpstr>
      <vt:lpstr>2-3. 특별예방이론의 구분</vt:lpstr>
      <vt:lpstr>2-4. 최근의 재범율과 특별예방이론의 중요성</vt:lpstr>
      <vt:lpstr>        2-4-1. 중요범죄 재범율과 특별예방이론의 중요성</vt:lpstr>
      <vt:lpstr>1. 형벌의 목적사상 중 일반예방과 경찰활동 </vt:lpstr>
      <vt:lpstr> 1-1. 형벌의 목적사상 중 일반예방과 경찰활동 </vt:lpstr>
      <vt:lpstr> 2. 형벌의 목적사상 중 특별예방과 경찰활동</vt:lpstr>
      <vt:lpstr> 2-1. 형벌의 목적사상 중 특별예방과 경찰활동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범죄예방론 제2주</dc:title>
  <dc:creator>LG</dc:creator>
  <cp:lastModifiedBy>user</cp:lastModifiedBy>
  <cp:revision>21</cp:revision>
  <dcterms:created xsi:type="dcterms:W3CDTF">2007-09-04T02:03:52Z</dcterms:created>
  <dcterms:modified xsi:type="dcterms:W3CDTF">2025-02-21T05:48:24Z</dcterms:modified>
</cp:coreProperties>
</file>