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sldIdLst>
    <p:sldId id="256" r:id="rId2"/>
    <p:sldId id="257" r:id="rId3"/>
    <p:sldId id="258" r:id="rId4"/>
    <p:sldId id="259" r:id="rId5"/>
    <p:sldId id="283" r:id="rId6"/>
    <p:sldId id="284" r:id="rId7"/>
    <p:sldId id="260" r:id="rId8"/>
    <p:sldId id="285" r:id="rId9"/>
    <p:sldId id="261" r:id="rId10"/>
    <p:sldId id="262" r:id="rId11"/>
    <p:sldId id="263" r:id="rId12"/>
    <p:sldId id="264" r:id="rId13"/>
    <p:sldId id="287" r:id="rId14"/>
    <p:sldId id="265" r:id="rId15"/>
    <p:sldId id="267" r:id="rId16"/>
    <p:sldId id="268" r:id="rId17"/>
    <p:sldId id="269" r:id="rId18"/>
    <p:sldId id="266" r:id="rId19"/>
    <p:sldId id="270" r:id="rId20"/>
    <p:sldId id="271" r:id="rId21"/>
    <p:sldId id="272" r:id="rId22"/>
    <p:sldId id="293" r:id="rId23"/>
    <p:sldId id="295" r:id="rId24"/>
    <p:sldId id="294" r:id="rId25"/>
    <p:sldId id="296" r:id="rId26"/>
    <p:sldId id="297" r:id="rId27"/>
    <p:sldId id="298" r:id="rId28"/>
    <p:sldId id="299" r:id="rId29"/>
    <p:sldId id="286" r:id="rId30"/>
    <p:sldId id="273" r:id="rId31"/>
    <p:sldId id="274" r:id="rId32"/>
    <p:sldId id="275" r:id="rId33"/>
    <p:sldId id="300" r:id="rId34"/>
    <p:sldId id="289" r:id="rId35"/>
    <p:sldId id="290" r:id="rId36"/>
    <p:sldId id="291" r:id="rId37"/>
    <p:sldId id="292" r:id="rId38"/>
    <p:sldId id="277" r:id="rId39"/>
    <p:sldId id="288" r:id="rId40"/>
    <p:sldId id="278" r:id="rId41"/>
    <p:sldId id="279" r:id="rId42"/>
    <p:sldId id="280" r:id="rId43"/>
    <p:sldId id="281" r:id="rId4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F9DB-A70C-496B-880B-DE87487655B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FCAF-361C-4204-B84C-3EBD3E1EE0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F9DB-A70C-496B-880B-DE87487655B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FCAF-361C-4204-B84C-3EBD3E1EE05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FCAF-361C-4204-B84C-3EBD3E1EE05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1EC5F9DB-A70C-496B-880B-DE87487655B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F9DB-A70C-496B-880B-DE87487655B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FCAF-361C-4204-B84C-3EBD3E1EE0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F9DB-A70C-496B-880B-DE87487655B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FCAF-361C-4204-B84C-3EBD3E1EE05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F9DB-A70C-496B-880B-DE87487655B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FCAF-361C-4204-B84C-3EBD3E1EE0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F9DB-A70C-496B-880B-DE87487655B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FCAF-361C-4204-B84C-3EBD3E1EE0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F9DB-A70C-496B-880B-DE87487655B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FCAF-361C-4204-B84C-3EBD3E1EE05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F9DB-A70C-496B-880B-DE87487655B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FCAF-361C-4204-B84C-3EBD3E1EE05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F9DB-A70C-496B-880B-DE87487655B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FCAF-361C-4204-B84C-3EBD3E1EE05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F9DB-A70C-496B-880B-DE87487655B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FCAF-361C-4204-B84C-3EBD3E1EE0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EC5F9DB-A70C-496B-880B-DE87487655B0}" type="datetimeFigureOut">
              <a:rPr lang="ko-KR" altLang="en-US" smtClean="0"/>
              <a:pPr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FDCFCAF-361C-4204-B84C-3EBD3E1EE0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경찰학</a:t>
            </a:r>
            <a:r>
              <a:rPr lang="en-US" altLang="ko-KR" dirty="0"/>
              <a:t>2</a:t>
            </a:r>
            <a:r>
              <a:rPr lang="ko-KR" altLang="en-US" dirty="0"/>
              <a:t> 제</a:t>
            </a:r>
            <a:r>
              <a:rPr lang="en-US" altLang="ko-KR" dirty="0"/>
              <a:t>6</a:t>
            </a:r>
            <a:r>
              <a:rPr lang="ko-KR" altLang="en-US"/>
              <a:t>주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경비경찰활동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4" y="1327978"/>
            <a:ext cx="8444989" cy="4560568"/>
          </a:xfrm>
        </p:spPr>
        <p:txBody>
          <a:bodyPr>
            <a:normAutofit/>
          </a:bodyPr>
          <a:lstStyle/>
          <a:p>
            <a:pPr algn="just"/>
            <a:r>
              <a:rPr lang="ko-KR" altLang="en-US" sz="1600" dirty="0"/>
              <a:t>경비경찰의 개념</a:t>
            </a:r>
            <a:endParaRPr lang="en-US" altLang="ko-KR" sz="1600" dirty="0"/>
          </a:p>
          <a:p>
            <a:pPr algn="just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경비경찰은 공공의 안녕이나 질서에 위험 또는 경찰위반의 상태가 발생되었거나</a:t>
            </a:r>
            <a:r>
              <a:rPr lang="en-US" altLang="ko-KR" sz="1600" dirty="0"/>
              <a:t>, </a:t>
            </a:r>
            <a:r>
              <a:rPr lang="ko-KR" altLang="en-US" sz="1600" dirty="0"/>
              <a:t>발생할 우려가 있는 경우</a:t>
            </a:r>
            <a:r>
              <a:rPr lang="en-US" altLang="ko-KR" sz="1600" dirty="0"/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일반통치권을 기초로 이를 예방</a:t>
            </a:r>
            <a:r>
              <a:rPr lang="en-US" altLang="ko-KR" sz="1600" dirty="0">
                <a:solidFill>
                  <a:srgbClr val="FF0000"/>
                </a:solidFill>
              </a:rPr>
              <a:t>․</a:t>
            </a:r>
            <a:r>
              <a:rPr lang="ko-KR" altLang="en-US" sz="1600" dirty="0">
                <a:solidFill>
                  <a:srgbClr val="FF0000"/>
                </a:solidFill>
              </a:rPr>
              <a:t>진압하는 경찰활동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  <a:p>
            <a:pPr algn="just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이 때 위험 또는 경찰위반의 상태는 </a:t>
            </a:r>
            <a:r>
              <a:rPr lang="ko-KR" altLang="en-US" sz="1600" dirty="0">
                <a:solidFill>
                  <a:srgbClr val="FF0000"/>
                </a:solidFill>
              </a:rPr>
              <a:t>사람에 의한 경우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예 </a:t>
            </a:r>
            <a:r>
              <a:rPr lang="en-US" altLang="ko-KR" sz="1600" dirty="0">
                <a:solidFill>
                  <a:srgbClr val="FF0000"/>
                </a:solidFill>
              </a:rPr>
              <a:t>: </a:t>
            </a:r>
            <a:r>
              <a:rPr lang="ko-KR" altLang="en-US" sz="1600" dirty="0">
                <a:solidFill>
                  <a:srgbClr val="FF0000"/>
                </a:solidFill>
              </a:rPr>
              <a:t>정치적 의도에 의한 살해 등 테러행위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는 물론이고 동물이나 자연력에 의한 것도 포함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006" y="404664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경비경찰의 개념과 대상</a:t>
            </a:r>
          </a:p>
        </p:txBody>
      </p:sp>
      <p:sp>
        <p:nvSpPr>
          <p:cNvPr id="4" name="내용 개체 틀 1"/>
          <p:cNvSpPr txBox="1">
            <a:spLocks/>
          </p:cNvSpPr>
          <p:nvPr/>
        </p:nvSpPr>
        <p:spPr>
          <a:xfrm>
            <a:off x="391246" y="2826096"/>
            <a:ext cx="8229600" cy="1114419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marL="342900" indent="-342900" algn="l" rtl="0" eaLnBrk="1" latinLnBrk="1" hangingPunct="1">
              <a:spcBef>
                <a:spcPct val="20000"/>
              </a:spcBef>
              <a:buSzPct val="70000"/>
              <a:buFont typeface="Wingdings"/>
              <a:buChar char="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120000"/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SzPct val="12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>
                <a:solidFill>
                  <a:srgbClr val="FF0000"/>
                </a:solidFill>
              </a:rPr>
              <a:t>경비경찰의 대상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Font typeface="Wingdings"/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공공의 안녕이나 질서에 대한 위험 또는 경찰위반의 상태는 사람에 의해서는 물론이고</a:t>
            </a:r>
            <a:r>
              <a:rPr lang="en-US" altLang="ko-KR" sz="1600" dirty="0"/>
              <a:t>, </a:t>
            </a:r>
            <a:r>
              <a:rPr lang="ko-KR" altLang="en-US" sz="1600" dirty="0"/>
              <a:t>동물이나 자연력에 의해서도 야기될 수 있음</a:t>
            </a:r>
          </a:p>
          <a:p>
            <a:endParaRPr lang="ko-KR" altLang="en-US" sz="16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792702"/>
              </p:ext>
            </p:extLst>
          </p:nvPr>
        </p:nvGraphicFramePr>
        <p:xfrm>
          <a:off x="709682" y="3789041"/>
          <a:ext cx="7929618" cy="2742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72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60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대상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종류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603">
                <a:tc rowSpan="4">
                  <a:txBody>
                    <a:bodyPr/>
                    <a:lstStyle/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/>
                        <a:t>개인적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단체적 불법행위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치안경비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공안을 해하는 다중범죄 등 집단적 범죄사태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006"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특수경비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 err="1"/>
                        <a:t>대테러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총포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도검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폭발물 등에 의한 인질난동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살상 등 사회이목을 집중시키는 중요사건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603"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경호경비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/>
                        <a:t>피경호자의</a:t>
                      </a:r>
                      <a:r>
                        <a:rPr lang="ko-KR" altLang="en-US" sz="1200" dirty="0"/>
                        <a:t> 신변을 보호하는 호위와 경비활동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006"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중요시설경비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국가적으로 중대한 영향을 미치는 국가산업시설</a:t>
                      </a:r>
                      <a:r>
                        <a:rPr lang="en-US" altLang="ko-KR" sz="1200" dirty="0"/>
                        <a:t>,</a:t>
                      </a:r>
                      <a:r>
                        <a:rPr lang="ko-KR" altLang="en-US" sz="1200" baseline="0" dirty="0"/>
                        <a:t> 국가행정시설 방호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006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/>
                        <a:t>인위적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자연적 재난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혼잡경비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경기대회 등에 수반하는 조직화되지 않은 군중에 의하여 발생하는 자연적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인위적 혼란상태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539"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재난경비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천재지변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화재 등의 자연적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인위적 돌발사태로 인하여 인명 또는 재산상 </a:t>
                      </a:r>
                      <a:r>
                        <a:rPr lang="ko-KR" altLang="en-US" sz="1200" dirty="0" err="1"/>
                        <a:t>히패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785926"/>
            <a:ext cx="7239000" cy="4846320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복합기능적 활동</a:t>
            </a:r>
            <a:r>
              <a:rPr lang="en-US" altLang="ko-KR" sz="1600" dirty="0"/>
              <a:t>: </a:t>
            </a:r>
            <a:r>
              <a:rPr lang="ko-KR" altLang="en-US" sz="1600" dirty="0"/>
              <a:t>진압 뿐만 아니라 경계 및 예방의 역할 수행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현상유지적 활동</a:t>
            </a:r>
            <a:r>
              <a:rPr lang="en-US" altLang="ko-KR" sz="1600" dirty="0"/>
              <a:t>: </a:t>
            </a:r>
            <a:r>
              <a:rPr lang="ko-KR" altLang="en-US" sz="1600" dirty="0"/>
              <a:t>동태적</a:t>
            </a:r>
            <a:r>
              <a:rPr lang="en-US" altLang="ko-KR" sz="1600" dirty="0"/>
              <a:t>, </a:t>
            </a:r>
            <a:r>
              <a:rPr lang="ko-KR" altLang="en-US" sz="1600" dirty="0"/>
              <a:t>적극적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즉응적 활동</a:t>
            </a:r>
            <a:r>
              <a:rPr lang="en-US" altLang="ko-KR" sz="1600" dirty="0"/>
              <a:t>(</a:t>
            </a:r>
            <a:r>
              <a:rPr lang="ko-KR" altLang="en-US" sz="1600" dirty="0"/>
              <a:t>즉시적 활동</a:t>
            </a:r>
            <a:r>
              <a:rPr lang="en-US" altLang="ko-KR" sz="1600" dirty="0"/>
              <a:t>)</a:t>
            </a:r>
          </a:p>
          <a:p>
            <a:endParaRPr lang="ko-KR" altLang="en-US" sz="1600" dirty="0"/>
          </a:p>
          <a:p>
            <a:r>
              <a:rPr lang="ko-KR" altLang="en-US" sz="1600" dirty="0"/>
              <a:t>조직적인 부대활동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하향적 명령에 의한 활동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사회전반의 공공의 안녕과 질서유지를 직접 목적으로 하는 활동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경비경찰의 특성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4509305"/>
              </p:ext>
            </p:extLst>
          </p:nvPr>
        </p:nvGraphicFramePr>
        <p:xfrm>
          <a:off x="683568" y="1511240"/>
          <a:ext cx="8072494" cy="4857785"/>
        </p:xfrm>
        <a:graphic>
          <a:graphicData uri="http://schemas.openxmlformats.org/drawingml/2006/table">
            <a:tbl>
              <a:tblPr/>
              <a:tblGrid>
                <a:gridCol w="841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72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3202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비례의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원칙</a:t>
                      </a:r>
                    </a:p>
                  </a:txBody>
                  <a:tcPr marL="16010" marR="16010" marT="16010" marB="1601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의의</a:t>
                      </a:r>
                    </a:p>
                  </a:txBody>
                  <a:tcPr marL="16010" marR="16010" marT="16010" marB="1601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경찰권 발동의 조건과 그 정도는 공공질서의 유지를 위하여 개인의 자유와 권리를 제한할 경우일지라도 필요 최소한도 내에서 행사되어야 한다는 원칙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비례원칙에 위반한 경찰권의 발동은 법적 한계를 일탈한 위법행위가 되어 행정심판 및 사법심사의 대상이 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6010" marR="16010" marT="16010" marB="1601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3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내용</a:t>
                      </a:r>
                    </a:p>
                  </a:txBody>
                  <a:tcPr marL="16010" marR="16010" marT="16010" marB="1601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㉠ 경찰권발동의 조건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진압조치의 경우에 사회질서유지상 ‘묵과할 수 없는 경찰위반의 상태’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를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제거하기 위해서만 발동할 수 있음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  <a:p>
                      <a:pPr marL="63500" marR="6350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㉡ 경찰권발동의 정도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경찰권발동에 의한 자유제한은 경찰위반의 상태 또는 그 위험의 제거를 위하여 불가피하게 요구되는 ‘최소한도’에 그쳐야 함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6010" marR="16010" marT="16010" marB="1601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901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보충성의 원칙</a:t>
                      </a:r>
                    </a:p>
                  </a:txBody>
                  <a:tcPr marL="16010" marR="16010" marT="16010" marB="1601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경비경찰의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법집행은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다른 사회의 일반적인 방법으로 통제 불가능할 때 최후수단으로서 개입해야 하며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그 수단의 선택에 있어서도 안녕과 질서를 회복하는데 가장 적게 침해를 가하면서 사태를 해결할 수 있는 방법을 선택하여야 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6010" marR="16010" marT="16010" marB="1601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25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적시성의 원칙</a:t>
                      </a:r>
                    </a:p>
                  </a:txBody>
                  <a:tcPr marL="16010" marR="16010" marT="16010" marB="1601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경비경찰권은 경비상황의 발생에 따른 개입의 조건을 고려하여 가장 적합한 시기에 발동되어야 한다는 원칙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6010" marR="16010" marT="16010" marB="1601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경비경찰활동의 기본원칙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19802" y="184482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손해배상의 요건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경찰공무원이 그 직무를 집행함에 있어 가해할 것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고의</a:t>
            </a:r>
            <a:r>
              <a:rPr lang="en-US" altLang="ko-KR" sz="1600" dirty="0"/>
              <a:t>, </a:t>
            </a:r>
            <a:r>
              <a:rPr lang="ko-KR" altLang="en-US" sz="1600" dirty="0"/>
              <a:t>과실로 법령에 위반하여 가해질 것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타인에게 손해를 발생할 것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관련 판례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합리적이고 상당하다고 인정되는 정도에 비하여 지나치게 과도한 방법으로 시위를 진압하여 사망에 이르게 한 경우</a:t>
            </a:r>
            <a:r>
              <a:rPr lang="en-US" altLang="ko-KR" sz="1600" dirty="0"/>
              <a:t>(</a:t>
            </a:r>
            <a:r>
              <a:rPr lang="ko-KR" altLang="en-US" sz="1600" dirty="0"/>
              <a:t>대판</a:t>
            </a:r>
            <a:r>
              <a:rPr lang="en-US" altLang="ko-KR" sz="1600" dirty="0"/>
              <a:t>. 1995. 11. 10. 95</a:t>
            </a:r>
            <a:r>
              <a:rPr lang="ko-KR" altLang="en-US" sz="1600" dirty="0"/>
              <a:t>다</a:t>
            </a:r>
            <a:r>
              <a:rPr lang="en-US" altLang="ko-KR" sz="1600" dirty="0"/>
              <a:t>23897)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무장공비와 격투 중에 있는 청년의 가족의 요청을 받고도 경찰관이 출동하지 않아 결과적으로 그 청년의 가족이 공비에게 사살된 경우</a:t>
            </a:r>
            <a:r>
              <a:rPr lang="en-US" altLang="ko-KR" sz="1600" dirty="0"/>
              <a:t>(</a:t>
            </a:r>
            <a:r>
              <a:rPr lang="ko-KR" altLang="en-US" sz="1600" dirty="0"/>
              <a:t>대판</a:t>
            </a:r>
            <a:r>
              <a:rPr lang="en-US" altLang="ko-KR" sz="1600" dirty="0"/>
              <a:t>. 1974. 7. 26. 74</a:t>
            </a:r>
            <a:r>
              <a:rPr lang="ko-KR" altLang="en-US" sz="1600" dirty="0"/>
              <a:t>다</a:t>
            </a:r>
            <a:r>
              <a:rPr lang="en-US" altLang="ko-KR" sz="1600" dirty="0"/>
              <a:t>3)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전경이 불법시위 해산과정에서 시위와 무관한 자를 강제로 연행한 경우</a:t>
            </a:r>
            <a:r>
              <a:rPr lang="en-US" altLang="ko-KR" sz="1600" dirty="0"/>
              <a:t>(</a:t>
            </a:r>
            <a:r>
              <a:rPr lang="ko-KR" altLang="en-US" sz="1600" dirty="0"/>
              <a:t>서울 지법</a:t>
            </a:r>
            <a:r>
              <a:rPr lang="en-US" altLang="ko-KR" sz="1600" dirty="0"/>
              <a:t>. 1996. 8. 22. 95</a:t>
            </a:r>
            <a:r>
              <a:rPr lang="ko-KR" altLang="en-US" sz="1600" dirty="0" err="1"/>
              <a:t>가합</a:t>
            </a:r>
            <a:r>
              <a:rPr lang="ko-KR" altLang="en-US" sz="1600" dirty="0"/>
              <a:t> </a:t>
            </a:r>
            <a:r>
              <a:rPr lang="en-US" altLang="ko-KR" sz="1600" dirty="0"/>
              <a:t>43511)</a:t>
            </a:r>
            <a:br>
              <a:rPr lang="en-US" altLang="ko-KR" sz="1600" dirty="0"/>
            </a:b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76672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위법한 경비활동으로 인한 손해배상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7" y="1772816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경고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경비부대를 전면에 배치 또는 진출시켜 위력을 과시하거나 경고하여 범죄실행의 의사를 자발적으로 포기하도록 하는 간접적 실력행사로 사실상의 통지행위이며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임의처분</a:t>
            </a:r>
            <a:r>
              <a:rPr lang="ko-KR" altLang="en-US" sz="1600" dirty="0"/>
              <a:t>에 해당함</a:t>
            </a:r>
            <a:r>
              <a:rPr lang="en-US" altLang="ko-KR" sz="1600" dirty="0"/>
              <a:t>(</a:t>
            </a:r>
            <a:r>
              <a:rPr lang="ko-KR" altLang="en-US" sz="1600" dirty="0" err="1"/>
              <a:t>경직법</a:t>
            </a:r>
            <a:r>
              <a:rPr lang="ko-KR" altLang="en-US" sz="1600" dirty="0"/>
              <a:t> 제</a:t>
            </a:r>
            <a:r>
              <a:rPr lang="en-US" altLang="ko-KR" sz="1600" dirty="0"/>
              <a:t>5</a:t>
            </a:r>
            <a:r>
              <a:rPr lang="ko-KR" altLang="en-US" sz="1600" dirty="0"/>
              <a:t>조 </a:t>
            </a:r>
            <a:r>
              <a:rPr lang="en-US" altLang="ko-KR" sz="1600" dirty="0"/>
              <a:t>: </a:t>
            </a:r>
            <a:r>
              <a:rPr lang="ko-KR" altLang="en-US" sz="1600" dirty="0"/>
              <a:t>위험발생의 방지</a:t>
            </a:r>
            <a:r>
              <a:rPr lang="en-US" altLang="ko-KR" sz="1600" dirty="0"/>
              <a:t>)</a:t>
            </a:r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제지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경비사태를 예방</a:t>
            </a:r>
            <a:r>
              <a:rPr lang="en-US" altLang="ko-KR" sz="1600" dirty="0"/>
              <a:t>, </a:t>
            </a:r>
            <a:r>
              <a:rPr lang="ko-KR" altLang="en-US" sz="1600" dirty="0"/>
              <a:t>진압하기 위하여 발하는 </a:t>
            </a:r>
            <a:r>
              <a:rPr lang="ko-KR" altLang="en-US" sz="1600" dirty="0">
                <a:solidFill>
                  <a:srgbClr val="FF0000"/>
                </a:solidFill>
              </a:rPr>
              <a:t>즉시강제에 해당하는 강제처분</a:t>
            </a:r>
            <a:r>
              <a:rPr lang="ko-KR" altLang="en-US" sz="1600" dirty="0"/>
              <a:t>으로 세력분산</a:t>
            </a:r>
            <a:r>
              <a:rPr lang="en-US" altLang="ko-KR" sz="1600" dirty="0"/>
              <a:t>,</a:t>
            </a:r>
            <a:r>
              <a:rPr lang="ko-KR" altLang="en-US" sz="1600" dirty="0"/>
              <a:t> 통제파괴</a:t>
            </a:r>
            <a:r>
              <a:rPr lang="en-US" altLang="ko-KR" sz="1600" dirty="0"/>
              <a:t>, </a:t>
            </a:r>
            <a:r>
              <a:rPr lang="ko-KR" altLang="en-US" sz="1600" dirty="0"/>
              <a:t>주동자 및 주모자의 격리 등을 실시하는 직접적 실력행사</a:t>
            </a:r>
            <a:r>
              <a:rPr lang="en-US" altLang="ko-KR" sz="1600" dirty="0"/>
              <a:t>(</a:t>
            </a:r>
            <a:r>
              <a:rPr lang="ko-KR" altLang="en-US" sz="1600" dirty="0" err="1"/>
              <a:t>경직법</a:t>
            </a:r>
            <a:r>
              <a:rPr lang="ko-KR" altLang="en-US" sz="1600" dirty="0"/>
              <a:t> 제</a:t>
            </a:r>
            <a:r>
              <a:rPr lang="en-US" altLang="ko-KR" sz="1600" dirty="0"/>
              <a:t>6</a:t>
            </a:r>
            <a:r>
              <a:rPr lang="ko-KR" altLang="en-US" sz="1600" dirty="0"/>
              <a:t>조</a:t>
            </a:r>
            <a:r>
              <a:rPr lang="en-US" altLang="ko-KR" sz="1600" dirty="0"/>
              <a:t>) : </a:t>
            </a:r>
            <a:r>
              <a:rPr lang="ko-KR" altLang="en-US" sz="1600" dirty="0"/>
              <a:t>강제처분이므로 반드시 법률에 의해야 하며</a:t>
            </a:r>
            <a:r>
              <a:rPr lang="en-US" altLang="ko-KR" sz="1600" dirty="0"/>
              <a:t>, </a:t>
            </a:r>
            <a:r>
              <a:rPr lang="ko-KR" altLang="en-US" sz="1600" dirty="0"/>
              <a:t>비례원칙이 준수되어야 함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체포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상대방의 신체를 구속하는 </a:t>
            </a:r>
            <a:r>
              <a:rPr lang="ko-KR" altLang="en-US" sz="1600" dirty="0">
                <a:solidFill>
                  <a:srgbClr val="FF0000"/>
                </a:solidFill>
              </a:rPr>
              <a:t>강제처분</a:t>
            </a:r>
            <a:r>
              <a:rPr lang="ko-KR" altLang="en-US" sz="1600" dirty="0"/>
              <a:t>으로 직접적 실력행사임</a:t>
            </a:r>
            <a:r>
              <a:rPr lang="en-US" altLang="ko-KR" sz="1600" dirty="0"/>
              <a:t>. </a:t>
            </a:r>
            <a:r>
              <a:rPr lang="ko-KR" altLang="en-US" sz="1600" dirty="0" err="1">
                <a:solidFill>
                  <a:srgbClr val="FF0000"/>
                </a:solidFill>
              </a:rPr>
              <a:t>형소법</a:t>
            </a:r>
            <a:r>
              <a:rPr lang="ko-KR" altLang="en-US" sz="1600" dirty="0">
                <a:solidFill>
                  <a:srgbClr val="FF0000"/>
                </a:solidFill>
              </a:rPr>
              <a:t> 제</a:t>
            </a:r>
            <a:r>
              <a:rPr lang="en-US" altLang="ko-KR" sz="1600" dirty="0">
                <a:solidFill>
                  <a:srgbClr val="FF0000"/>
                </a:solidFill>
              </a:rPr>
              <a:t>212</a:t>
            </a:r>
            <a:r>
              <a:rPr lang="ko-KR" altLang="en-US" sz="1600" dirty="0">
                <a:solidFill>
                  <a:srgbClr val="FF0000"/>
                </a:solidFill>
              </a:rPr>
              <a:t>조에 </a:t>
            </a:r>
            <a:r>
              <a:rPr lang="ko-KR" altLang="en-US" sz="1600" dirty="0"/>
              <a:t>근거하고 있으며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법적근거에</a:t>
            </a:r>
            <a:r>
              <a:rPr lang="ko-KR" altLang="en-US" sz="1600" dirty="0"/>
              <a:t> 의하여 명백한 위법상태일 때 실력으로 체포하여 진압하는 조치를 말함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4" y="476672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경비수단의 종류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500034" y="1733930"/>
          <a:ext cx="8215370" cy="4648858"/>
        </p:xfrm>
        <a:graphic>
          <a:graphicData uri="http://schemas.openxmlformats.org/drawingml/2006/table">
            <a:tbl>
              <a:tblPr/>
              <a:tblGrid>
                <a:gridCol w="1122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2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84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의의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혼잡경비업무는 기념행사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경기대회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제례행사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기타 요인으로 일시에 모인 미</a:t>
                      </a:r>
                      <a:r>
                        <a:rPr lang="ko-KR" altLang="en-US" sz="14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조직된 군중에 의하여 발생되는 자연적인 혼란상태를 사전에 예방</a:t>
                      </a:r>
                      <a:r>
                        <a:rPr lang="en-US" altLang="ko-KR" sz="14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경계하고</a:t>
                      </a:r>
                      <a:r>
                        <a:rPr lang="en-US" altLang="ko-KR" sz="14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위험한 사태가 발생한 경우에는 신속히 조치하여 확대되는 것을 방지하는 경비경찰활동</a:t>
                      </a:r>
                      <a:r>
                        <a:rPr lang="en-US" altLang="ko-KR" sz="14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2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경비계획 및 활동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27330" marR="63500" indent="-16383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① 혼잡경비에 배치되는 경력은 적정한 인원을 배치함으로써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경력의 낭비를 최소화해야 한다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② 군중심리를 진정시켜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불의의 사고를 미연에 방지하는 공보활동이 요청된다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③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사고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혼잡 등의 예방을 위하여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주최측과의 협조체제를 구축한다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220980" marR="63500" indent="-15748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④ 행사장 주변에 우발사태를 대비하여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앰뷸런스를 대기시키는 등 사고발생에 대비한 구호시설 등을 확보한다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224790" marR="63500" indent="-1612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⑤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10,한컴돋움"/>
                        </a:rPr>
                        <a:t>교통과와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 협조하여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관객의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출입로에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대한 교통정리 등 행사장 내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외부의 질서유지를 위한 효과적인 통제방안을 마련하도록 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0980" marR="63500" indent="-15748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⑥ 수익자 부담원칙에 따라 수익을 얻는 주최측에서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민간용역업체 등을 활용하여 혼잡경비에 임하도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록 기획단계에서부터 지도하여야 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3520" marR="63500" indent="-1600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⑦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10,한컴돋움"/>
                        </a:rPr>
                        <a:t>혼잡경비시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 출연진과 관객의 통로를 구분하여야 한다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⑧ 경찰 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CP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는 행사장 전체를 조망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관리할 수 있는 장소에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설치한다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⑨ </a:t>
                      </a:r>
                      <a:r>
                        <a:rPr lang="ko-KR" altLang="en-US" sz="1400" b="0" i="0" spc="80" dirty="0">
                          <a:solidFill>
                            <a:srgbClr val="000000"/>
                          </a:solidFill>
                          <a:latin typeface="-윤고딕110"/>
                        </a:rPr>
                        <a:t>관중석에 배치되는 </a:t>
                      </a:r>
                      <a:r>
                        <a:rPr lang="ko-KR" altLang="en-US" sz="1400" b="0" i="0" spc="80" dirty="0">
                          <a:solidFill>
                            <a:srgbClr val="FF0000"/>
                          </a:solidFill>
                          <a:latin typeface="-윤고딕110"/>
                        </a:rPr>
                        <a:t>예비대는 통로주변에 배치</a:t>
                      </a:r>
                      <a:r>
                        <a:rPr lang="en-US" altLang="ko-KR" sz="1400" b="0" i="0" spc="8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80" dirty="0">
                          <a:solidFill>
                            <a:srgbClr val="000000"/>
                          </a:solidFill>
                          <a:latin typeface="-윤고딕110"/>
                        </a:rPr>
                        <a:t>긴급투입이 가능하도록 하여야 한다</a:t>
                      </a:r>
                      <a:r>
                        <a:rPr lang="en-US" altLang="ko-KR" sz="1400" b="0" i="0" spc="8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0316" y="457200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주요 경비경찰활동 </a:t>
            </a:r>
            <a:r>
              <a:rPr lang="en-US" altLang="ko-KR" sz="3200" dirty="0"/>
              <a:t>– (1) </a:t>
            </a:r>
            <a:r>
              <a:rPr lang="ko-KR" altLang="en-US" sz="3200" dirty="0"/>
              <a:t>혼잡경비</a:t>
            </a: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199" y="1700808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밀도의 희박화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제한된 면적에 사람이 많이 모이면 충돌과 혼잡이 야기되므로 가급적 많은 사람이 모이는 것을 회피함</a:t>
            </a:r>
            <a:r>
              <a:rPr lang="en-US" altLang="ko-KR" sz="1600" dirty="0"/>
              <a:t>. </a:t>
            </a:r>
            <a:r>
              <a:rPr lang="ko-KR" altLang="en-US" sz="1600" dirty="0"/>
              <a:t>따라서 대규모 군중이 모이는 장소는 사전에 </a:t>
            </a:r>
            <a:r>
              <a:rPr lang="ko-KR" altLang="en-US" sz="1600" dirty="0" err="1"/>
              <a:t>블럭화함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/>
              <a:t>이동의 일정화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일정방향으로 이동시켜 주위의 상황을 파악할 수 있는 여건 조성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/>
              <a:t>경쟁적 사태의 해소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남보다 먼저 가려는 군중심리상태 해소를 위해 적절한 안내방송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/>
              <a:t>지시의 철저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지속적이고 자세한 안내방송을 통해 미연에 사고방지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04664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혼잡경비시의 군중정리 원칙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457200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(2) </a:t>
            </a:r>
            <a:r>
              <a:rPr lang="ko-KR" altLang="en-US" sz="3200" dirty="0"/>
              <a:t>다중범죄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001940"/>
              </p:ext>
            </p:extLst>
          </p:nvPr>
        </p:nvGraphicFramePr>
        <p:xfrm>
          <a:off x="785786" y="1857364"/>
          <a:ext cx="7858180" cy="4064089"/>
        </p:xfrm>
        <a:graphic>
          <a:graphicData uri="http://schemas.openxmlformats.org/drawingml/2006/table">
            <a:tbl>
              <a:tblPr/>
              <a:tblGrid>
                <a:gridCol w="107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4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3167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의의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다중범죄진압이란 다중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多衆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에 의해 공공의 안녕과 질서를 해하는 불법사태가 발생하거나 발생할 것에 대비하여 시기를 놓치지 않고 신속하고도 적절한 조치를 취함으로써 사태를 예방하거나 진압하고 또한 사태의 악화를 최소한으로 줄이면서 피해를 극소화하는 경찰활동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다중범죄진압은 정보나 교통을 포함한 총체적인 경찰활동이므로 기능상호간에 긴밀한 협조가 요구된다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241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다중범죄의 특성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① 부화뇌동적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파급성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② 비이성적 단순성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③ 충동적 발전성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④ 편협성 및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피암시성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⑤ 확신적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행동성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⑥ 조직적 연계성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9416"/>
            <a:ext cx="8291264" cy="5034294"/>
          </a:xfrm>
        </p:spPr>
        <p:txBody>
          <a:bodyPr>
            <a:normAutofit/>
          </a:bodyPr>
          <a:lstStyle/>
          <a:p>
            <a:pPr algn="just"/>
            <a:r>
              <a:rPr lang="ko-KR" altLang="en-US" sz="1600" dirty="0"/>
              <a:t>재해경비는 자연적인 재난</a:t>
            </a:r>
            <a:r>
              <a:rPr lang="en-US" altLang="ko-KR" sz="1600" dirty="0"/>
              <a:t>(</a:t>
            </a:r>
            <a:r>
              <a:rPr lang="ko-KR" altLang="en-US" sz="1600" dirty="0"/>
              <a:t>천재지변</a:t>
            </a:r>
            <a:r>
              <a:rPr lang="en-US" altLang="ko-KR" sz="1600" dirty="0"/>
              <a:t>․</a:t>
            </a:r>
            <a:r>
              <a:rPr lang="ko-KR" altLang="en-US" sz="1600" dirty="0"/>
              <a:t>폭풍우</a:t>
            </a:r>
            <a:r>
              <a:rPr lang="en-US" altLang="ko-KR" sz="1600" dirty="0"/>
              <a:t>․</a:t>
            </a:r>
            <a:r>
              <a:rPr lang="ko-KR" altLang="en-US" sz="1600" dirty="0"/>
              <a:t>지진</a:t>
            </a:r>
            <a:r>
              <a:rPr lang="en-US" altLang="ko-KR" sz="1600" dirty="0"/>
              <a:t>․</a:t>
            </a:r>
            <a:r>
              <a:rPr lang="ko-KR" altLang="en-US" sz="1600" dirty="0"/>
              <a:t>홍수</a:t>
            </a:r>
            <a:r>
              <a:rPr lang="en-US" altLang="ko-KR" sz="1600" dirty="0"/>
              <a:t>․</a:t>
            </a:r>
            <a:r>
              <a:rPr lang="ko-KR" altLang="en-US" sz="1600" dirty="0"/>
              <a:t>해일 등</a:t>
            </a:r>
            <a:r>
              <a:rPr lang="en-US" altLang="ko-KR" sz="1600" dirty="0"/>
              <a:t>)</a:t>
            </a:r>
            <a:r>
              <a:rPr lang="ko-KR" altLang="en-US" sz="1600" dirty="0"/>
              <a:t>과 인위적인 재난</a:t>
            </a:r>
            <a:r>
              <a:rPr lang="en-US" altLang="ko-KR" sz="1600" dirty="0"/>
              <a:t>(</a:t>
            </a:r>
            <a:r>
              <a:rPr lang="ko-KR" altLang="en-US" sz="1600" dirty="0"/>
              <a:t>폭발사고</a:t>
            </a:r>
            <a:r>
              <a:rPr lang="en-US" altLang="ko-KR" sz="1600" dirty="0"/>
              <a:t>, </a:t>
            </a:r>
            <a:r>
              <a:rPr lang="ko-KR" altLang="en-US" sz="1600" dirty="0"/>
              <a:t>대형구조물의 붕괴 등</a:t>
            </a:r>
            <a:r>
              <a:rPr lang="en-US" altLang="ko-KR" sz="1600" dirty="0"/>
              <a:t>)</a:t>
            </a:r>
            <a:r>
              <a:rPr lang="ko-KR" altLang="en-US" sz="1600" dirty="0"/>
              <a:t>으로부터 국민의 생명과 재산을 보호하고 공공의 안녕을 유지하기 위하여 이를 예방</a:t>
            </a:r>
            <a:r>
              <a:rPr lang="en-US" altLang="ko-KR" sz="1600" dirty="0"/>
              <a:t>․</a:t>
            </a:r>
            <a:r>
              <a:rPr lang="ko-KR" altLang="en-US" sz="1600" dirty="0"/>
              <a:t>경계</a:t>
            </a:r>
            <a:r>
              <a:rPr lang="en-US" altLang="ko-KR" sz="1600" dirty="0"/>
              <a:t>․</a:t>
            </a:r>
            <a:r>
              <a:rPr lang="ko-KR" altLang="en-US" sz="1600" dirty="0"/>
              <a:t>진압하는 경비경찰활동</a:t>
            </a:r>
            <a:endParaRPr lang="en-US" altLang="ko-KR" sz="1600" dirty="0"/>
          </a:p>
          <a:p>
            <a:pPr algn="just"/>
            <a:endParaRPr lang="ko-KR" altLang="en-US" sz="1600" dirty="0"/>
          </a:p>
          <a:p>
            <a:pPr algn="just"/>
            <a:r>
              <a:rPr lang="ko-KR" altLang="en-US" sz="1600" dirty="0"/>
              <a:t>재해대비 경찰의 임무</a:t>
            </a:r>
            <a:endParaRPr lang="en-US" altLang="ko-KR" sz="1600" dirty="0"/>
          </a:p>
          <a:p>
            <a:pPr algn="just">
              <a:buNone/>
            </a:pPr>
            <a:r>
              <a:rPr lang="en-US" altLang="ko-KR" sz="1600" dirty="0"/>
              <a:t>  </a:t>
            </a:r>
            <a:r>
              <a:rPr lang="ko-KR" altLang="en-US" sz="1600" dirty="0"/>
              <a:t>① 사전조치</a:t>
            </a:r>
          </a:p>
          <a:p>
            <a:pPr algn="just">
              <a:buNone/>
            </a:pPr>
            <a:r>
              <a:rPr lang="ko-KR" altLang="en-US" sz="1600" dirty="0"/>
              <a:t>    평소 관내의 재해 취약지를 파악하여 두고</a:t>
            </a:r>
            <a:r>
              <a:rPr lang="en-US" altLang="ko-KR" sz="1600" dirty="0"/>
              <a:t>, </a:t>
            </a:r>
            <a:r>
              <a:rPr lang="ko-KR" altLang="en-US" sz="1600" dirty="0"/>
              <a:t>예상되는 재해의 종류와 이에 상응하는 유관기관과의 협력통로를 구축하며</a:t>
            </a:r>
            <a:r>
              <a:rPr lang="en-US" altLang="ko-KR" sz="1600" dirty="0"/>
              <a:t>, </a:t>
            </a:r>
            <a:r>
              <a:rPr lang="ko-KR" altLang="en-US" sz="1600" dirty="0"/>
              <a:t>재난 시 이재민의 피난장소</a:t>
            </a:r>
            <a:r>
              <a:rPr lang="en-US" altLang="ko-KR" sz="1600" dirty="0"/>
              <a:t>․</a:t>
            </a:r>
            <a:r>
              <a:rPr lang="ko-KR" altLang="en-US" sz="1600" dirty="0" err="1"/>
              <a:t>피난유도책</a:t>
            </a:r>
            <a:r>
              <a:rPr lang="ko-KR" altLang="en-US" sz="1600" dirty="0"/>
              <a:t> 확보 및 필요한 장비</a:t>
            </a:r>
            <a:r>
              <a:rPr lang="en-US" altLang="ko-KR" sz="1600" dirty="0"/>
              <a:t>․</a:t>
            </a:r>
            <a:r>
              <a:rPr lang="ko-KR" altLang="en-US" sz="1600" dirty="0"/>
              <a:t>자재를 마련하는 등 면밀히 검토하여 재해경비 계획을 수립</a:t>
            </a:r>
            <a:endParaRPr lang="en-US" altLang="ko-KR" sz="1600" dirty="0"/>
          </a:p>
          <a:p>
            <a:pPr algn="just">
              <a:buNone/>
            </a:pPr>
            <a:r>
              <a:rPr lang="ko-KR" altLang="en-US" sz="1600" dirty="0"/>
              <a:t>  ② 재해진압조치</a:t>
            </a:r>
          </a:p>
          <a:p>
            <a:pPr algn="just">
              <a:buNone/>
            </a:pPr>
            <a:r>
              <a:rPr lang="ko-KR" altLang="en-US" sz="1600" dirty="0"/>
              <a:t>    재해 발생시 재해 종류에 상응하는 유관기관의 협조 하에 재해진압을 신속히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임기응변식으로</a:t>
            </a:r>
            <a:r>
              <a:rPr lang="ko-KR" altLang="en-US" sz="1600" dirty="0"/>
              <a:t> 하되 특히 인명구조 및 구호에 만전을 기하여야 한다</a:t>
            </a:r>
            <a:r>
              <a:rPr lang="en-US" altLang="ko-KR" sz="1600" dirty="0"/>
              <a:t>.</a:t>
            </a:r>
          </a:p>
          <a:p>
            <a:pPr algn="just">
              <a:buNone/>
            </a:pPr>
            <a:r>
              <a:rPr lang="ko-KR" altLang="en-US" sz="1600" dirty="0"/>
              <a:t>  ③ 사후조치</a:t>
            </a:r>
          </a:p>
          <a:p>
            <a:pPr algn="just">
              <a:buNone/>
            </a:pPr>
            <a:r>
              <a:rPr lang="ko-KR" altLang="en-US" sz="1600" dirty="0"/>
              <a:t>   재해 진압이 확실히 종료되었는지 재차 확인하여야 하며 일정기간 동안의 복구조치 및 후속조치를 통하여 재해지</a:t>
            </a:r>
            <a:r>
              <a:rPr lang="en-US" altLang="ko-KR" sz="1600" dirty="0"/>
              <a:t>(</a:t>
            </a:r>
            <a:r>
              <a:rPr lang="ko-KR" altLang="en-US" sz="1600" dirty="0"/>
              <a:t>災害地</a:t>
            </a:r>
            <a:r>
              <a:rPr lang="en-US" altLang="ko-KR" sz="1600" dirty="0"/>
              <a:t>)</a:t>
            </a:r>
            <a:r>
              <a:rPr lang="ko-KR" altLang="en-US" sz="1600" dirty="0"/>
              <a:t>의 질서유지에 총력을 기하여야 한다</a:t>
            </a:r>
            <a:r>
              <a:rPr lang="en-US" altLang="ko-KR" sz="1600" dirty="0"/>
              <a:t>.</a:t>
            </a:r>
          </a:p>
          <a:p>
            <a:pPr algn="just">
              <a:buNone/>
            </a:pP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5429" y="404664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(3) </a:t>
            </a:r>
            <a:r>
              <a:rPr lang="ko-KR" altLang="en-US" sz="3200" dirty="0"/>
              <a:t>재해경비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605138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경찰통제선</a:t>
            </a:r>
            <a:r>
              <a:rPr lang="en-US" altLang="ko-KR" sz="1600" dirty="0"/>
              <a:t>(Police Line), </a:t>
            </a:r>
            <a:r>
              <a:rPr lang="ko-KR" altLang="en-US" sz="1600" dirty="0"/>
              <a:t>경찰정보지원센터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421884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(3) </a:t>
            </a:r>
            <a:r>
              <a:rPr lang="ko-KR" altLang="en-US" sz="3200" dirty="0"/>
              <a:t>재해경비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286014"/>
              </p:ext>
            </p:extLst>
          </p:nvPr>
        </p:nvGraphicFramePr>
        <p:xfrm>
          <a:off x="785786" y="2214554"/>
          <a:ext cx="7929618" cy="4000528"/>
        </p:xfrm>
        <a:graphic>
          <a:graphicData uri="http://schemas.openxmlformats.org/drawingml/2006/table">
            <a:tbl>
              <a:tblPr/>
              <a:tblGrid>
                <a:gridCol w="7929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00528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1.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경찰통제선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경찰통제선은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위험으로부터 주민을 보호하고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구조 등 작업에 장애를 주는 요소의 제거 및 인가자 외의 현장출입을 통제하며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장비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차량의 효과적인 투입을 지원하기 위해 설치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보통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제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1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,한컴돋움"/>
                        </a:rPr>
                        <a:t>통제선은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 소방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(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,한컴돋움"/>
                        </a:rPr>
                        <a:t>통제관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 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소방서장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소방본부장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),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제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2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,한컴돋움"/>
                        </a:rPr>
                        <a:t>통제선은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 경찰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(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,한컴돋움"/>
                        </a:rPr>
                        <a:t>통제관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 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: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경찰서장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시도경찰청장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,한컴돋움"/>
                        </a:rPr>
                        <a:t>이 담당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출입구는 통제구역 안으로 들어가는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입구 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1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개를 원칙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적으로 하되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10"/>
                        </a:rPr>
                        <a:t>필요시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 반대편에 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1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개를 추가할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수 있으며 출입이 필요하다고 인정되는 자는 적당한 표시를 하여 출입을 허용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30,한컴돋움"/>
                        </a:rPr>
                        <a:t>2.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경찰정보지원센터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경찰정보지원센터는 재난현장에 설치하여 관계인에게 피해상황을 적절히 제공하는 기능을 수행하고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다수의 인명피해 발생시 문의하는 사람이 많은 경우에 설치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설치장소는 사고수습 활동에 지장을 주지 않도록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경찰통제선 밖에 설치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하며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인근에 공공기관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교회 등 적절한 장소가 없는 경우 경찰버스 등을 활용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6077" y="1772816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현장지휘본부</a:t>
            </a:r>
            <a:endParaRPr lang="en-US" altLang="ko-KR" sz="1600" dirty="0"/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대규모 재난발생시 모든 경찰활동은 현장지휘본부를 중심으로 전개되므로 사고지역 관할경찰서장은 즉시 현장지휘본부를 설치</a:t>
            </a:r>
            <a:r>
              <a:rPr lang="en-US" altLang="ko-KR" sz="1600" dirty="0"/>
              <a:t>․</a:t>
            </a:r>
            <a:r>
              <a:rPr lang="ko-KR" altLang="en-US" sz="1600" dirty="0"/>
              <a:t>지휘하여야 함</a:t>
            </a:r>
            <a:r>
              <a:rPr lang="en-US" altLang="ko-KR" sz="1600" dirty="0"/>
              <a:t>. 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이 때 설치여부에 대한 진단은 시도경찰청장 또는 경찰서장이 피해의 규모</a:t>
            </a:r>
            <a:r>
              <a:rPr lang="en-US" altLang="ko-KR" sz="1600" dirty="0"/>
              <a:t>․</a:t>
            </a:r>
            <a:r>
              <a:rPr lang="ko-KR" altLang="en-US" sz="1600" dirty="0"/>
              <a:t>범위 등을 고려하여 결정하거나 경찰청장이 설치지시를 할 수 있음</a:t>
            </a:r>
            <a:r>
              <a:rPr lang="en-US" altLang="ko-KR" sz="1600" dirty="0"/>
              <a:t>. </a:t>
            </a:r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4" y="404664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(3) </a:t>
            </a:r>
            <a:r>
              <a:rPr lang="ko-KR" altLang="en-US" sz="3200" dirty="0"/>
              <a:t>재해경비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8640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현장지휘본부의 기능별 임무</a:t>
            </a:r>
            <a:endParaRPr lang="en-US" altLang="ko-KR" sz="1600" dirty="0"/>
          </a:p>
          <a:p>
            <a:endParaRPr lang="en-US" altLang="ko-KR" sz="1800" dirty="0"/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444394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(3) </a:t>
            </a:r>
            <a:r>
              <a:rPr lang="ko-KR" altLang="en-US" sz="3200" dirty="0"/>
              <a:t>재해경비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971600" y="2204864"/>
          <a:ext cx="7416824" cy="3957822"/>
        </p:xfrm>
        <a:graphic>
          <a:graphicData uri="http://schemas.openxmlformats.org/drawingml/2006/table">
            <a:tbl>
              <a:tblPr/>
              <a:tblGrid>
                <a:gridCol w="1238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8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812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공보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관련정보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자료를 사실대로 제공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경찰활동사항의 적극적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다각적 홍보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교통통제 등 국민협조 사항 홍보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91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경비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현장지휘본부 설치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운영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경찰통제선 설치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91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교통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비상통로 사전지정 및 관리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현장주변 교통통제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91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방범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 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대피한 건물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사상자 소지품의 약탈방지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유류품 접수 및 인계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91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수사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피해자의 신원확인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감정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사고원인 및 범죄관련여부 수사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491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정보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사태관련 정보의 수집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보고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피해자가족 등의 동향파악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71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통신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현장지휘를 위한 통신시설의 설치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9416"/>
            <a:ext cx="8401080" cy="2391088"/>
          </a:xfrm>
        </p:spPr>
        <p:txBody>
          <a:bodyPr>
            <a:normAutofit fontScale="85000" lnSpcReduction="10000"/>
          </a:bodyPr>
          <a:lstStyle/>
          <a:p>
            <a:r>
              <a:rPr lang="ko-KR" altLang="en-US" sz="1800" dirty="0"/>
              <a:t>개념</a:t>
            </a:r>
            <a:r>
              <a:rPr lang="en-US" altLang="ko-KR" sz="1800" dirty="0"/>
              <a:t> : </a:t>
            </a:r>
            <a:r>
              <a:rPr lang="ko-KR" altLang="en-US" sz="1800" dirty="0"/>
              <a:t>중요시설 경비업무는 국가보안목표로 지정된 중요시설과 보안상 중요하다고 인정되는 시설에 대하여 적이나 불순분자의 각종 </a:t>
            </a:r>
            <a:r>
              <a:rPr lang="ko-KR" altLang="en-US" sz="1800" dirty="0" err="1"/>
              <a:t>위해행위로부터</a:t>
            </a:r>
            <a:r>
              <a:rPr lang="ko-KR" altLang="en-US" sz="1800" dirty="0"/>
              <a:t> 시설을 보호하기 위한 경비경찰활동</a:t>
            </a:r>
            <a:endParaRPr lang="en-US" altLang="ko-KR" sz="1800" dirty="0"/>
          </a:p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/>
              <a:t>국가중요시설의 의미</a:t>
            </a:r>
            <a:r>
              <a:rPr lang="en-US" altLang="ko-KR" sz="1800" dirty="0"/>
              <a:t>: </a:t>
            </a:r>
            <a:r>
              <a:rPr lang="ko-KR" altLang="en-US" sz="1800" dirty="0"/>
              <a:t>국가중요시설이라 함은 공공기관</a:t>
            </a:r>
            <a:r>
              <a:rPr lang="en-US" altLang="ko-KR" sz="1800" dirty="0"/>
              <a:t>, </a:t>
            </a:r>
            <a:r>
              <a:rPr lang="ko-KR" altLang="en-US" sz="1800" dirty="0"/>
              <a:t>공항 및 항만</a:t>
            </a:r>
            <a:r>
              <a:rPr lang="en-US" altLang="ko-KR" sz="1800" dirty="0"/>
              <a:t>, </a:t>
            </a:r>
            <a:r>
              <a:rPr lang="ko-KR" altLang="en-US" sz="1800" dirty="0"/>
              <a:t>주요 산업시설 등 적에 의하려 점령 또는 파괴되거나 기능이 마비될 경우 국가안보 및 국민 생활에 심대한 영향을 미치는 시설을 말한다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/>
              <a:t>중요시설의 분류</a:t>
            </a:r>
            <a:endParaRPr lang="en-US" altLang="ko-KR" sz="1800" dirty="0"/>
          </a:p>
          <a:p>
            <a:pPr>
              <a:buNone/>
            </a:pPr>
            <a:r>
              <a:rPr lang="ko-KR" altLang="en-US" sz="1800" dirty="0"/>
              <a:t>① 형식적 분류 </a:t>
            </a:r>
            <a:r>
              <a:rPr lang="en-US" altLang="ko-KR" sz="1800" dirty="0"/>
              <a:t>: </a:t>
            </a:r>
            <a:r>
              <a:rPr lang="ko-KR" altLang="en-US" sz="1800" dirty="0"/>
              <a:t>사용목적상에 의한 분류</a:t>
            </a:r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000" dirty="0"/>
              <a:t>주요경비경찰활동 </a:t>
            </a:r>
            <a:r>
              <a:rPr lang="en-US" altLang="ko-KR" sz="3000" dirty="0"/>
              <a:t>– (4) </a:t>
            </a:r>
            <a:r>
              <a:rPr lang="ko-KR" altLang="en-US" sz="3000" dirty="0"/>
              <a:t>국가중요시설경비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311202"/>
              </p:ext>
            </p:extLst>
          </p:nvPr>
        </p:nvGraphicFramePr>
        <p:xfrm>
          <a:off x="899592" y="3987017"/>
          <a:ext cx="7786742" cy="1500198"/>
        </p:xfrm>
        <a:graphic>
          <a:graphicData uri="http://schemas.openxmlformats.org/drawingml/2006/table">
            <a:tbl>
              <a:tblPr/>
              <a:tblGrid>
                <a:gridCol w="1163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2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122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행정시설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청와대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국회의사당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대법원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중앙부처기관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한국은행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지방관청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897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산업시설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일반산업시설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발전시설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변전시설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방송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통신시설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4836" y="1124744"/>
            <a:ext cx="8401080" cy="146239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/>
              <a:t>중요시설의 분류</a:t>
            </a:r>
            <a:endParaRPr lang="en-US" altLang="ko-KR" sz="1800" dirty="0"/>
          </a:p>
          <a:p>
            <a:pPr>
              <a:buNone/>
            </a:pPr>
            <a:r>
              <a:rPr lang="ko-KR" altLang="en-US" sz="1800" dirty="0"/>
              <a:t>② 실질적 분류 </a:t>
            </a:r>
            <a:r>
              <a:rPr lang="en-US" altLang="ko-KR" sz="1800" dirty="0"/>
              <a:t>: </a:t>
            </a:r>
            <a:r>
              <a:rPr lang="ko-KR" altLang="en-US" sz="1800" dirty="0"/>
              <a:t>국가중요시설은 시설의 기능</a:t>
            </a:r>
            <a:r>
              <a:rPr lang="en-US" altLang="ko-KR" sz="1800" dirty="0"/>
              <a:t>, </a:t>
            </a:r>
            <a:r>
              <a:rPr lang="ko-KR" altLang="en-US" sz="1800" dirty="0"/>
              <a:t>역할의 중요성과 가치의정도</a:t>
            </a:r>
            <a:r>
              <a:rPr lang="en-US" altLang="ko-KR" sz="1800" dirty="0"/>
              <a:t>(</a:t>
            </a:r>
            <a:r>
              <a:rPr lang="ko-KR" altLang="en-US" sz="1800" dirty="0"/>
              <a:t>국가안전에 미치는 중요도</a:t>
            </a:r>
            <a:r>
              <a:rPr lang="en-US" altLang="ko-KR" sz="1800" dirty="0"/>
              <a:t>)</a:t>
            </a:r>
            <a:r>
              <a:rPr lang="ko-KR" altLang="en-US" sz="1800" dirty="0"/>
              <a:t>에 따라 국방부장관이 관계 행정기관의 장 및 국가정보원장과 협의하여 가</a:t>
            </a:r>
            <a:r>
              <a:rPr lang="en-US" altLang="ko-KR" sz="1800" dirty="0"/>
              <a:t>, </a:t>
            </a:r>
            <a:r>
              <a:rPr lang="ko-KR" altLang="en-US" sz="1800" dirty="0"/>
              <a:t>나</a:t>
            </a:r>
            <a:r>
              <a:rPr lang="en-US" altLang="ko-KR" sz="1800" dirty="0"/>
              <a:t>, </a:t>
            </a:r>
            <a:r>
              <a:rPr lang="ko-KR" altLang="en-US" sz="1800" dirty="0"/>
              <a:t>다급으로 분류한다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endParaRPr lang="en-US" altLang="ko-KR" sz="1800" dirty="0"/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(4) </a:t>
            </a:r>
            <a:r>
              <a:rPr lang="ko-KR" altLang="en-US" sz="3200" dirty="0"/>
              <a:t>국가중요시설경비</a:t>
            </a: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308601"/>
              </p:ext>
            </p:extLst>
          </p:nvPr>
        </p:nvGraphicFramePr>
        <p:xfrm>
          <a:off x="580349" y="2708920"/>
          <a:ext cx="8001056" cy="3500462"/>
        </p:xfrm>
        <a:graphic>
          <a:graphicData uri="http://schemas.openxmlformats.org/drawingml/2006/table">
            <a:tbl>
              <a:tblPr/>
              <a:tblGrid>
                <a:gridCol w="821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9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823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가 급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적에 의하여 점령 또는 파괴되거나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기능마비시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광범위한 지역의 통합방위작전수행이 요구되고 국민생활에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결정적인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영향을 미칠 수 있는 시설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청와대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국회의사당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대법원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정부중앙청사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국방부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한국은행본점 등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823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나 급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적에 의하여 파괴되거나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기능마비시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일부지역의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통합방위작전수행이 요구되고 국민생활에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중대한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영향을 미칠 수 있는 시설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경찰청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대검찰청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국책은행 및 시중은행본점 등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823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다 급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적에 의하여 파괴되거나 기능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마비시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제한된 지역에서 단기간 통합방위작전수행이 요구되고 국민생활에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상당한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영향을 미칠 수 있는 시설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기타 중앙행정기관의 청 등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76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기타 급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중앙부처장 또는 시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도지사가 필요하다고 인정하여 지정한 행정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산업시설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1560" y="1036516"/>
            <a:ext cx="7239000" cy="819452"/>
          </a:xfrm>
        </p:spPr>
        <p:txBody>
          <a:bodyPr>
            <a:normAutofit/>
          </a:bodyPr>
          <a:lstStyle/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/>
              <a:t>방호지대</a:t>
            </a:r>
            <a:endParaRPr lang="en-US" altLang="ko-KR" sz="1800" dirty="0"/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(4) </a:t>
            </a:r>
            <a:r>
              <a:rPr lang="ko-KR" altLang="en-US" sz="3200" dirty="0"/>
              <a:t>국가중요시설경비</a:t>
            </a: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237213"/>
              </p:ext>
            </p:extLst>
          </p:nvPr>
        </p:nvGraphicFramePr>
        <p:xfrm>
          <a:off x="633532" y="1988840"/>
          <a:ext cx="8224747" cy="4320481"/>
        </p:xfrm>
        <a:graphic>
          <a:graphicData uri="http://schemas.openxmlformats.org/drawingml/2006/table">
            <a:tbl>
              <a:tblPr/>
              <a:tblGrid>
                <a:gridCol w="1387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37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059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1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선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경계지대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96850" marR="63500" indent="-1333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시설 울타리의 전방 취약지역에서 적이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시실에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접근하지 전에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저지할수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있는 예상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접근로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상의 길목이나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감제고지를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통제하는 지대로서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불규칙적으로 지역 수색과 매복활동을 하여 적의 은거탐지와 침투 대비책을 수립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시행하고 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예비군부대와 협조하여 방호계획에 따라 방호하며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시설관리자 책임하에 제 작전요소와의 통신대책을 세우는 지대 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경력을 배치하든지 또는 장애물을 설치하여 방호 실시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59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2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선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주방어지대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63500" indent="-12573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시설내부나 핵심시설로 침투하는 적을 결정적으로 방어하는 위한 지대로서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시설을 울타리나 벽을 연하여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회곽의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소총유효사거리를 고려하여 구역을 설정하고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시설 자체경계요원을 두어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주야간초소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운용 및 순찰활동 등으로 출입자를 통제하며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CCTV,</a:t>
                      </a:r>
                      <a:r>
                        <a:rPr lang="en-US" altLang="ko-KR" sz="1300" b="0" i="0" spc="50" baseline="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</a:t>
                      </a:r>
                      <a:r>
                        <a:rPr lang="ko-KR" altLang="en-US" sz="1300" b="0" i="0" spc="50" baseline="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경보시스템 등을 설치</a:t>
                      </a:r>
                      <a:r>
                        <a:rPr lang="en-US" altLang="ko-KR" sz="1300" b="0" i="0" spc="50" baseline="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baseline="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운용하여 적의 침투를 대비하는 지대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03200" marR="63500" indent="-1397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방호시설물을 집중적으로 설치하고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고정소초근무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및 순찰근무로써 출입자를 통제하고 무단침입자를 감시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85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3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선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핵심방어</a:t>
                      </a:r>
                      <a:endParaRPr lang="en-US" altLang="ko-KR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지대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12090" marR="63500" indent="-1485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시설의 주기능을 결정적인 영향을 미치는 주요핵심시설이 있는 지대로서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주방어지대의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종심을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보강하고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주야간 경계요원에 의한 계속적 감시와 통제가 될</a:t>
                      </a:r>
                      <a:r>
                        <a:rPr lang="ko-KR" altLang="en-US" sz="1300" b="0" i="0" spc="50" baseline="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수 있도록 </a:t>
                      </a:r>
                      <a:r>
                        <a:rPr lang="ko-KR" altLang="en-US" sz="1300" b="0" i="0" spc="50" baseline="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경비인혁</a:t>
                      </a:r>
                      <a:r>
                        <a:rPr lang="ko-KR" altLang="en-US" sz="1300" b="0" i="0" spc="50" baseline="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운용 및 시설의 보강을 최우선적으로 </a:t>
                      </a:r>
                      <a:r>
                        <a:rPr lang="ko-KR" altLang="en-US" sz="1300" b="0" i="0" spc="50" baseline="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설치운용하려</a:t>
                      </a:r>
                      <a:r>
                        <a:rPr lang="ko-KR" altLang="en-US" sz="1300" b="0" i="0" spc="50" baseline="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침투한 적을 최종적으로 격멸하는 지대</a:t>
                      </a:r>
                      <a:endParaRPr lang="en-US" altLang="ko-KR" sz="1300" b="0" i="0" spc="50" baseline="0" dirty="0">
                        <a:solidFill>
                          <a:srgbClr val="000000"/>
                        </a:solidFill>
                        <a:latin typeface="-윤고딕110,한컴돋움"/>
                      </a:endParaRPr>
                    </a:p>
                    <a:p>
                      <a:pPr marL="212090" marR="63500" indent="-1485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지하화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방호벽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방탄망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설치 등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34" y="1428736"/>
            <a:ext cx="8358246" cy="4929222"/>
          </a:xfrm>
        </p:spPr>
        <p:txBody>
          <a:bodyPr>
            <a:normAutofit/>
          </a:bodyPr>
          <a:lstStyle/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/>
              <a:t>용모</a:t>
            </a:r>
            <a:r>
              <a:rPr lang="en-US" altLang="ko-KR" sz="1800" dirty="0"/>
              <a:t>․</a:t>
            </a:r>
            <a:r>
              <a:rPr lang="ko-KR" altLang="en-US" sz="1800" dirty="0"/>
              <a:t>복장 등 품위를 유지하여 대외적 위신실추 사례가 없도록 한다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en-US" altLang="ko-KR" sz="1800" dirty="0"/>
              <a:t> </a:t>
            </a:r>
            <a:r>
              <a:rPr lang="ko-KR" altLang="en-US" sz="1800" dirty="0"/>
              <a:t>외교관과 외교사절에 대하여는 그에 대한 상응한 경의와 예의를 갖춘다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en-US" altLang="ko-KR" sz="1800" dirty="0"/>
              <a:t> </a:t>
            </a:r>
            <a:r>
              <a:rPr lang="ko-KR" altLang="en-US" sz="1800" dirty="0"/>
              <a:t>경비근무의 중요성을 감안</a:t>
            </a:r>
            <a:r>
              <a:rPr lang="en-US" altLang="ko-KR" sz="1800" dirty="0"/>
              <a:t>, </a:t>
            </a:r>
            <a:r>
              <a:rPr lang="ko-KR" altLang="en-US" sz="1800" dirty="0"/>
              <a:t>출입자나 </a:t>
            </a:r>
            <a:r>
              <a:rPr lang="ko-KR" altLang="en-US" sz="1800" dirty="0" err="1"/>
              <a:t>면회요청자에</a:t>
            </a:r>
            <a:r>
              <a:rPr lang="ko-KR" altLang="en-US" sz="1800" dirty="0"/>
              <a:t> 대한 동태파악 및 </a:t>
            </a:r>
            <a:r>
              <a:rPr lang="ko-KR" altLang="en-US" sz="1800" dirty="0" err="1"/>
              <a:t>불심자에</a:t>
            </a:r>
            <a:r>
              <a:rPr lang="ko-KR" altLang="en-US" sz="1800" dirty="0"/>
              <a:t> 대한 검문검색을 한다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en-US" altLang="ko-KR" sz="1800" dirty="0"/>
              <a:t> </a:t>
            </a:r>
            <a:r>
              <a:rPr lang="ko-KR" altLang="en-US" sz="1800" dirty="0"/>
              <a:t>경비구역 주변에 대한 순찰활동으로 범죄예방을 한다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en-US" altLang="ko-KR" sz="1800" dirty="0"/>
              <a:t> </a:t>
            </a:r>
            <a:r>
              <a:rPr lang="ko-KR" altLang="en-US" sz="1800" dirty="0"/>
              <a:t>근무일지를 비치</a:t>
            </a:r>
            <a:r>
              <a:rPr lang="en-US" altLang="ko-KR" sz="1800" dirty="0"/>
              <a:t>․</a:t>
            </a:r>
            <a:r>
              <a:rPr lang="ko-KR" altLang="en-US" sz="1800" dirty="0"/>
              <a:t>기록하고 사고발생 시 </a:t>
            </a:r>
            <a:r>
              <a:rPr lang="ko-KR" altLang="en-US" sz="1800" dirty="0" err="1"/>
              <a:t>초동조치에</a:t>
            </a:r>
            <a:r>
              <a:rPr lang="ko-KR" altLang="en-US" sz="1800" dirty="0"/>
              <a:t> 만전을 기한다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en-US" altLang="ko-KR" sz="1800" dirty="0"/>
              <a:t> </a:t>
            </a:r>
            <a:r>
              <a:rPr lang="ko-KR" altLang="en-US" sz="1800" dirty="0"/>
              <a:t>관련법규 및 근무자세의 수시 교양</a:t>
            </a:r>
            <a:r>
              <a:rPr lang="en-US" altLang="ko-KR" sz="1800" dirty="0"/>
              <a:t>․</a:t>
            </a:r>
            <a:r>
              <a:rPr lang="ko-KR" altLang="en-US" sz="1800" dirty="0"/>
              <a:t>감독을 실시한다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186766" cy="1143000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(5) </a:t>
            </a:r>
            <a:r>
              <a:rPr lang="ko-KR" altLang="en-US" sz="3200" dirty="0" err="1"/>
              <a:t>주한외국공관저경비</a:t>
            </a:r>
            <a:endParaRPr lang="ko-KR" altLang="en-US" sz="3200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1536241"/>
            <a:ext cx="7239000" cy="605138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경호경비의 </a:t>
            </a:r>
            <a:r>
              <a:rPr lang="en-US" altLang="ko-KR" sz="1600" dirty="0"/>
              <a:t>4</a:t>
            </a:r>
            <a:r>
              <a:rPr lang="ko-KR" altLang="en-US" sz="1600" dirty="0"/>
              <a:t>대원칙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5966" y="432832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(6) </a:t>
            </a:r>
            <a:r>
              <a:rPr lang="ko-KR" altLang="en-US" sz="3200" dirty="0"/>
              <a:t>경호경비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080784"/>
              </p:ext>
            </p:extLst>
          </p:nvPr>
        </p:nvGraphicFramePr>
        <p:xfrm>
          <a:off x="808277" y="2141379"/>
          <a:ext cx="8072494" cy="4141364"/>
        </p:xfrm>
        <a:graphic>
          <a:graphicData uri="http://schemas.openxmlformats.org/drawingml/2006/table">
            <a:tbl>
              <a:tblPr/>
              <a:tblGrid>
                <a:gridCol w="1479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2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409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자기희생의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경호원은 어떠한 희생을 치르더라도 절대로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피경호자의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신변안전을 보호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유지하여야 한다는 원칙을 말함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31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자기담당구역책임의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경호원은 자기 담당구역 내에서 일어나는 어떠한 사태에 대해서도 자신이 책임을 지고 해결해야 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그리고 자기 책임구역을 함부로 이탈해서는 안 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41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하나의통제된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지점을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통한 접근의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피경호자와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접근할 수 있는 통로는 경호상 통제된 오직 하나의 통로여야 한다는 원칙을 말한다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따라서 여러 개의 출입구 및 통로는 봉쇄되어야 하고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접근자는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확인되고 접근절차를 거쳐서 접근되어야 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35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목적물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목표물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보존의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원칙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암살기도자 또는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위해를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가할 가능성이 있는 불순분자로부터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피경호자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목표물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가 격리되어야 한다는 원칙으로 이를 위해 행차코스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행차예정장소 등은 원칙적으로 비공개로 하여야 하며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일반에 노출된 도보행차나 수차 행차하였던 동일한 장소는 가급적 피해야 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676576"/>
          </a:xfrm>
        </p:spPr>
        <p:txBody>
          <a:bodyPr>
            <a:normAutofit/>
          </a:bodyPr>
          <a:lstStyle/>
          <a:p>
            <a:r>
              <a:rPr lang="en-US" altLang="ko-KR" sz="1800" dirty="0"/>
              <a:t>‘</a:t>
            </a:r>
            <a:r>
              <a:rPr lang="ko-KR" altLang="en-US" sz="1800" dirty="0"/>
              <a:t>대통령 등의 경호에 관한 법률</a:t>
            </a:r>
            <a:r>
              <a:rPr lang="en-US" altLang="ko-KR" sz="1800" dirty="0"/>
              <a:t>’ </a:t>
            </a:r>
            <a:r>
              <a:rPr lang="ko-KR" altLang="en-US" sz="1800" dirty="0"/>
              <a:t>상 </a:t>
            </a:r>
            <a:r>
              <a:rPr lang="ko-KR" altLang="en-US" sz="1800" dirty="0" err="1"/>
              <a:t>경호처의</a:t>
            </a:r>
            <a:r>
              <a:rPr lang="ko-KR" altLang="en-US" sz="1800" dirty="0"/>
              <a:t> 경호 대상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(6) </a:t>
            </a:r>
            <a:r>
              <a:rPr lang="ko-KR" altLang="en-US" sz="3200" dirty="0"/>
              <a:t>경호경비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99592" y="2132856"/>
            <a:ext cx="79208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/>
              <a:t>1. </a:t>
            </a:r>
            <a:r>
              <a:rPr lang="ko-KR" altLang="en-US" sz="1400" dirty="0"/>
              <a:t>대통령과 그 가족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ko-KR" altLang="en-US" sz="1400" dirty="0"/>
          </a:p>
          <a:p>
            <a:r>
              <a:rPr lang="en-US" altLang="ko-KR" sz="1400" dirty="0"/>
              <a:t>2. </a:t>
            </a:r>
            <a:r>
              <a:rPr lang="ko-KR" altLang="en-US" sz="1400" dirty="0"/>
              <a:t>대통령 당선인과 그 가족</a:t>
            </a:r>
            <a:endParaRPr lang="en-US" altLang="ko-KR" sz="1400" dirty="0"/>
          </a:p>
          <a:p>
            <a:endParaRPr lang="ko-KR" altLang="en-US" sz="1400" dirty="0"/>
          </a:p>
          <a:p>
            <a:r>
              <a:rPr lang="en-US" altLang="ko-KR" sz="1400" dirty="0"/>
              <a:t>3. </a:t>
            </a:r>
            <a:r>
              <a:rPr lang="ko-KR" altLang="en-US" sz="1400" dirty="0"/>
              <a:t>본인의 의사에 반하지 아니하는 경우에 한정하여 퇴임 후 </a:t>
            </a:r>
            <a:r>
              <a:rPr lang="en-US" altLang="ko-KR" sz="1400" dirty="0"/>
              <a:t>10</a:t>
            </a:r>
            <a:r>
              <a:rPr lang="ko-KR" altLang="en-US" sz="1400" dirty="0"/>
              <a:t>년 이내의 전직 대통령과 그 배우자</a:t>
            </a:r>
            <a:r>
              <a:rPr lang="en-US" altLang="ko-KR" sz="1400" dirty="0"/>
              <a:t>. </a:t>
            </a:r>
          </a:p>
          <a:p>
            <a:r>
              <a:rPr lang="en-US" altLang="ko-KR" sz="1400" dirty="0"/>
              <a:t>   - </a:t>
            </a:r>
            <a:r>
              <a:rPr lang="ko-KR" altLang="en-US" sz="1400" dirty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/>
              <a:t>대통령이 임기 만료 전에 퇴임한 경우와 재직 중 사망한 경우의 경호 기간은 그로부터 </a:t>
            </a:r>
            <a:r>
              <a:rPr lang="en-US" altLang="ko-KR" sz="1400" dirty="0"/>
              <a:t>5</a:t>
            </a:r>
            <a:r>
              <a:rPr lang="ko-KR" altLang="en-US" sz="1400" dirty="0" err="1"/>
              <a:t>년으</a:t>
            </a:r>
            <a:endParaRPr lang="en-US" altLang="ko-KR" sz="1400" dirty="0"/>
          </a:p>
          <a:p>
            <a:r>
              <a:rPr lang="en-US" altLang="ko-KR" sz="1400" dirty="0"/>
              <a:t>      </a:t>
            </a:r>
            <a:r>
              <a:rPr lang="ko-KR" altLang="en-US" sz="1400" dirty="0"/>
              <a:t>로 하고</a:t>
            </a:r>
            <a:r>
              <a:rPr lang="en-US" altLang="ko-KR" sz="1400" dirty="0"/>
              <a:t>, </a:t>
            </a:r>
            <a:r>
              <a:rPr lang="ko-KR" altLang="en-US" sz="1400" dirty="0"/>
              <a:t>퇴임 후 사망한 경우의 경호 기간은 </a:t>
            </a:r>
            <a:r>
              <a:rPr lang="ko-KR" altLang="en-US" sz="1400" dirty="0" err="1"/>
              <a:t>퇴임일부터</a:t>
            </a:r>
            <a:r>
              <a:rPr lang="ko-KR" altLang="en-US" sz="1400" dirty="0"/>
              <a:t> 기산</a:t>
            </a:r>
            <a:r>
              <a:rPr lang="en-US" altLang="ko-KR" sz="1400" dirty="0"/>
              <a:t>(</a:t>
            </a:r>
            <a:r>
              <a:rPr lang="ko-KR" altLang="en-US" sz="1400" dirty="0"/>
              <a:t>起算</a:t>
            </a:r>
            <a:r>
              <a:rPr lang="en-US" altLang="ko-KR" sz="1400" dirty="0"/>
              <a:t>)</a:t>
            </a:r>
            <a:r>
              <a:rPr lang="ko-KR" altLang="en-US" sz="1400" dirty="0"/>
              <a:t>하여 </a:t>
            </a:r>
            <a:r>
              <a:rPr lang="en-US" altLang="ko-KR" sz="1400" dirty="0"/>
              <a:t>10</a:t>
            </a:r>
            <a:r>
              <a:rPr lang="ko-KR" altLang="en-US" sz="1400" dirty="0"/>
              <a:t>년을 넘지 아니하는    </a:t>
            </a:r>
            <a:endParaRPr lang="en-US" altLang="ko-KR" sz="1400" dirty="0"/>
          </a:p>
          <a:p>
            <a:r>
              <a:rPr lang="en-US" altLang="ko-KR" sz="1400" dirty="0"/>
              <a:t>      </a:t>
            </a:r>
            <a:r>
              <a:rPr lang="ko-KR" altLang="en-US" sz="1400" dirty="0"/>
              <a:t>범위에서 사망 후 </a:t>
            </a:r>
            <a:r>
              <a:rPr lang="en-US" altLang="ko-KR" sz="1400" dirty="0"/>
              <a:t>5</a:t>
            </a:r>
            <a:r>
              <a:rPr lang="ko-KR" altLang="en-US" sz="1400" dirty="0"/>
              <a:t>년으로 한다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en-US" altLang="ko-KR" sz="1400" dirty="0"/>
              <a:t>4. </a:t>
            </a:r>
            <a:r>
              <a:rPr lang="ko-KR" altLang="en-US" sz="1400" dirty="0"/>
              <a:t>대통령권한대행과 그 배우자</a:t>
            </a:r>
            <a:endParaRPr lang="en-US" altLang="ko-KR" sz="1400" dirty="0"/>
          </a:p>
          <a:p>
            <a:endParaRPr lang="ko-KR" altLang="en-US" sz="1400" dirty="0"/>
          </a:p>
          <a:p>
            <a:r>
              <a:rPr lang="en-US" altLang="ko-KR" sz="1400" dirty="0"/>
              <a:t>5. </a:t>
            </a:r>
            <a:r>
              <a:rPr lang="ko-KR" altLang="en-US" sz="1400" dirty="0"/>
              <a:t>대한민국을 방문하는 외국의 국가 원수 또는 행정수반</a:t>
            </a:r>
            <a:r>
              <a:rPr lang="en-US" altLang="ko-KR" sz="1400" dirty="0"/>
              <a:t>(</a:t>
            </a:r>
            <a:r>
              <a:rPr lang="ko-KR" altLang="en-US" sz="1400" dirty="0"/>
              <a:t>行政首班</a:t>
            </a:r>
            <a:r>
              <a:rPr lang="en-US" altLang="ko-KR" sz="1400" dirty="0"/>
              <a:t>)</a:t>
            </a:r>
            <a:r>
              <a:rPr lang="ko-KR" altLang="en-US" sz="1400" dirty="0"/>
              <a:t>과 그 배우자</a:t>
            </a:r>
            <a:endParaRPr lang="en-US" altLang="ko-KR" sz="1400" dirty="0"/>
          </a:p>
          <a:p>
            <a:endParaRPr lang="ko-KR" altLang="en-US" sz="1400" dirty="0"/>
          </a:p>
          <a:p>
            <a:r>
              <a:rPr lang="en-US" altLang="ko-KR" sz="1400" dirty="0"/>
              <a:t>6. </a:t>
            </a:r>
            <a:r>
              <a:rPr lang="ko-KR" altLang="en-US" sz="1400" dirty="0"/>
              <a:t>그 밖에 처장이 경호가 필요하다고 인정하는 국내외 요인</a:t>
            </a:r>
            <a:r>
              <a:rPr lang="en-US" altLang="ko-KR" sz="1400" dirty="0"/>
              <a:t>(</a:t>
            </a:r>
            <a:r>
              <a:rPr lang="ko-KR" altLang="en-US" sz="1400" dirty="0"/>
              <a:t>要人</a:t>
            </a:r>
            <a:r>
              <a:rPr lang="en-US" altLang="ko-KR" sz="1400" dirty="0"/>
              <a:t>)</a:t>
            </a:r>
            <a:endParaRPr lang="en-US" altLang="ko-KR" sz="1400" dirty="0">
              <a:effectLst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경호경비의 특성 및 경호업무수행시의 유의사항</a:t>
            </a:r>
            <a:endParaRPr lang="en-US" altLang="ko-KR" sz="1600" dirty="0"/>
          </a:p>
          <a:p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 ① </a:t>
            </a:r>
            <a:r>
              <a:rPr lang="ko-KR" altLang="en-US" sz="1600" dirty="0">
                <a:solidFill>
                  <a:srgbClr val="FF0000"/>
                </a:solidFill>
              </a:rPr>
              <a:t>남북분단 상황 하에서 대통령에 대한 경호는 국가안보와 직결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 ② </a:t>
            </a:r>
            <a:r>
              <a:rPr lang="ko-KR" altLang="en-US" sz="1600" dirty="0"/>
              <a:t>경호경비는 완벽하여야 하며 한 번 실패하면 </a:t>
            </a:r>
            <a:r>
              <a:rPr lang="ko-KR" altLang="en-US" sz="1600" dirty="0">
                <a:solidFill>
                  <a:srgbClr val="FF0000"/>
                </a:solidFill>
              </a:rPr>
              <a:t>사후에 보완이 불가능한 특색</a:t>
            </a:r>
            <a:r>
              <a:rPr lang="en-US" altLang="ko-KR" sz="1600" dirty="0"/>
              <a:t>. 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 ③ </a:t>
            </a:r>
            <a:r>
              <a:rPr lang="ko-KR" altLang="en-US" sz="1600" dirty="0"/>
              <a:t>경찰의 경호는 </a:t>
            </a:r>
            <a:r>
              <a:rPr lang="ko-KR" altLang="en-US" sz="1600" dirty="0" err="1"/>
              <a:t>대통령경호처법에</a:t>
            </a:r>
            <a:r>
              <a:rPr lang="ko-KR" altLang="en-US" sz="1600" dirty="0"/>
              <a:t> 따라 </a:t>
            </a:r>
            <a:r>
              <a:rPr lang="ko-KR" altLang="en-US" sz="1600" dirty="0" err="1">
                <a:solidFill>
                  <a:srgbClr val="FF0000"/>
                </a:solidFill>
              </a:rPr>
              <a:t>경호처의</a:t>
            </a:r>
            <a:r>
              <a:rPr lang="ko-KR" altLang="en-US" sz="1600" dirty="0">
                <a:solidFill>
                  <a:srgbClr val="FF0000"/>
                </a:solidFill>
              </a:rPr>
              <a:t> 지휘를 받는다</a:t>
            </a:r>
            <a:r>
              <a:rPr lang="en-US" altLang="ko-KR" sz="1600" dirty="0"/>
              <a:t>. 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  ④ </a:t>
            </a:r>
            <a:r>
              <a:rPr lang="ko-KR" altLang="en-US" sz="1600" dirty="0"/>
              <a:t>경호업무는 </a:t>
            </a:r>
            <a:r>
              <a:rPr lang="en-US" altLang="ko-KR" sz="1600" dirty="0"/>
              <a:t>3</a:t>
            </a:r>
            <a:r>
              <a:rPr lang="ko-KR" altLang="en-US" sz="1600" dirty="0"/>
              <a:t>중 경호원리에 의해 실시하는데 </a:t>
            </a:r>
            <a:r>
              <a:rPr lang="en-US" altLang="ko-KR" sz="1600" dirty="0">
                <a:solidFill>
                  <a:srgbClr val="FF0000"/>
                </a:solidFill>
              </a:rPr>
              <a:t>1</a:t>
            </a:r>
            <a:r>
              <a:rPr lang="ko-KR" altLang="en-US" sz="1600" dirty="0">
                <a:solidFill>
                  <a:srgbClr val="FF0000"/>
                </a:solidFill>
              </a:rPr>
              <a:t>선은 </a:t>
            </a:r>
            <a:r>
              <a:rPr lang="ko-KR" altLang="en-US" sz="1600" dirty="0" err="1">
                <a:solidFill>
                  <a:srgbClr val="FF0000"/>
                </a:solidFill>
              </a:rPr>
              <a:t>경호처에서</a:t>
            </a:r>
            <a:r>
              <a:rPr lang="ko-KR" altLang="en-US" sz="1600" dirty="0">
                <a:solidFill>
                  <a:srgbClr val="FF0000"/>
                </a:solidFill>
              </a:rPr>
              <a:t> 담당하고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경찰은 </a:t>
            </a:r>
            <a:r>
              <a:rPr lang="en-US" altLang="ko-KR" sz="1600" dirty="0">
                <a:solidFill>
                  <a:srgbClr val="FF0000"/>
                </a:solidFill>
              </a:rPr>
              <a:t>2</a:t>
            </a:r>
            <a:r>
              <a:rPr lang="ko-KR" altLang="en-US" sz="1600" dirty="0">
                <a:solidFill>
                  <a:srgbClr val="FF0000"/>
                </a:solidFill>
              </a:rPr>
              <a:t>선 경비구역</a:t>
            </a:r>
            <a:r>
              <a:rPr lang="en-US" altLang="ko-KR" sz="1600" dirty="0">
                <a:solidFill>
                  <a:srgbClr val="FF0000"/>
                </a:solidFill>
              </a:rPr>
              <a:t>, 3</a:t>
            </a:r>
            <a:r>
              <a:rPr lang="ko-KR" altLang="en-US" sz="1600" dirty="0">
                <a:solidFill>
                  <a:srgbClr val="FF0000"/>
                </a:solidFill>
              </a:rPr>
              <a:t>선 경계구역의 경비를 담당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  ⑤ </a:t>
            </a:r>
            <a:r>
              <a:rPr lang="ko-KR" altLang="en-US" sz="1600" dirty="0" err="1"/>
              <a:t>경호행사시</a:t>
            </a:r>
            <a:r>
              <a:rPr lang="ko-KR" altLang="en-US" sz="1600" dirty="0"/>
              <a:t> 동원경력은 </a:t>
            </a:r>
            <a:r>
              <a:rPr lang="en-US" altLang="ko-KR" sz="1600" dirty="0"/>
              <a:t>2</a:t>
            </a:r>
            <a:r>
              <a:rPr lang="ko-KR" altLang="en-US" sz="1600" dirty="0"/>
              <a:t>시간 전에 배치한다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  ⑥ </a:t>
            </a:r>
            <a:r>
              <a:rPr lang="ko-KR" altLang="en-US" sz="1600" dirty="0" err="1"/>
              <a:t>안전검측</a:t>
            </a:r>
            <a:r>
              <a:rPr lang="ko-KR" altLang="en-US" sz="1600" dirty="0"/>
              <a:t> </a:t>
            </a:r>
            <a:r>
              <a:rPr lang="en-US" altLang="ko-KR" sz="1600" dirty="0"/>
              <a:t>: D-1</a:t>
            </a:r>
            <a:r>
              <a:rPr lang="ko-KR" altLang="en-US" sz="1600" dirty="0"/>
              <a:t>～</a:t>
            </a:r>
            <a:r>
              <a:rPr lang="en-US" altLang="ko-KR" sz="1600" dirty="0"/>
              <a:t>2</a:t>
            </a:r>
            <a:r>
              <a:rPr lang="ko-KR" altLang="en-US" sz="1600" dirty="0"/>
              <a:t>일부터 핵심지역 또는 주요 취약개소에 대하여 사전에 </a:t>
            </a:r>
            <a:r>
              <a:rPr lang="ko-KR" altLang="en-US" sz="1600" dirty="0" err="1"/>
              <a:t>안전검측을</a:t>
            </a:r>
            <a:r>
              <a:rPr lang="ko-KR" altLang="en-US" sz="1600" dirty="0"/>
              <a:t> 하고 동시에 최소한의 경력을 </a:t>
            </a:r>
            <a:r>
              <a:rPr lang="ko-KR" altLang="en-US" sz="1600" dirty="0" err="1"/>
              <a:t>고정배치하여</a:t>
            </a:r>
            <a:r>
              <a:rPr lang="ko-KR" altLang="en-US" sz="1600" dirty="0"/>
              <a:t> 안전유지를 </a:t>
            </a:r>
            <a:r>
              <a:rPr lang="ko-KR" altLang="en-US" sz="1600" dirty="0" err="1"/>
              <a:t>해야한다</a:t>
            </a:r>
            <a:r>
              <a:rPr lang="en-US" altLang="ko-KR" sz="1600" dirty="0"/>
              <a:t>(</a:t>
            </a:r>
            <a:r>
              <a:rPr lang="ko-KR" altLang="en-US" sz="1600" dirty="0"/>
              <a:t>생활안전 기능의 임무</a:t>
            </a:r>
            <a:r>
              <a:rPr lang="en-US" altLang="ko-KR" sz="1600" dirty="0"/>
              <a:t>).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(6) </a:t>
            </a:r>
            <a:r>
              <a:rPr lang="ko-KR" altLang="en-US" sz="3200" dirty="0"/>
              <a:t>경호경비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988840"/>
            <a:ext cx="8186766" cy="2391088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특수경비라 함은 불순세력이 일정한 목적을 관철시키고자 테러활동이나 총포</a:t>
            </a:r>
            <a:r>
              <a:rPr lang="en-US" altLang="ko-KR" sz="1600" dirty="0"/>
              <a:t>․</a:t>
            </a:r>
            <a:r>
              <a:rPr lang="ko-KR" altLang="en-US" sz="1600" dirty="0"/>
              <a:t>도검</a:t>
            </a:r>
            <a:r>
              <a:rPr lang="en-US" altLang="ko-KR" sz="1600" dirty="0"/>
              <a:t>․</a:t>
            </a:r>
            <a:r>
              <a:rPr lang="ko-KR" altLang="en-US" sz="1600" dirty="0"/>
              <a:t>폭발물</a:t>
            </a:r>
            <a:r>
              <a:rPr lang="en-US" altLang="ko-KR" sz="1600" dirty="0"/>
              <a:t>, </a:t>
            </a:r>
            <a:r>
              <a:rPr lang="ko-KR" altLang="en-US" sz="1600" dirty="0"/>
              <a:t>기타 </a:t>
            </a:r>
            <a:r>
              <a:rPr lang="ko-KR" altLang="en-US" sz="1600" dirty="0" err="1"/>
              <a:t>흉기류에</a:t>
            </a:r>
            <a:r>
              <a:rPr lang="ko-KR" altLang="en-US" sz="1600" dirty="0"/>
              <a:t> 의한 인질</a:t>
            </a:r>
            <a:r>
              <a:rPr lang="en-US" altLang="ko-KR" sz="1600" dirty="0"/>
              <a:t>․</a:t>
            </a:r>
            <a:r>
              <a:rPr lang="ko-KR" altLang="en-US" sz="1600" dirty="0"/>
              <a:t>난동</a:t>
            </a:r>
            <a:r>
              <a:rPr lang="en-US" altLang="ko-KR" sz="1600" dirty="0"/>
              <a:t>․</a:t>
            </a:r>
            <a:r>
              <a:rPr lang="ko-KR" altLang="en-US" sz="1600" dirty="0"/>
              <a:t>살상 등의 불법행위를 전개함으로써 사회의 이목을 집중시키는 중대한 범죄행위를 예방</a:t>
            </a:r>
            <a:r>
              <a:rPr lang="en-US" altLang="ko-KR" sz="1600" dirty="0"/>
              <a:t>․</a:t>
            </a:r>
            <a:r>
              <a:rPr lang="ko-KR" altLang="en-US" sz="1600" dirty="0"/>
              <a:t>경계</a:t>
            </a:r>
            <a:r>
              <a:rPr lang="en-US" altLang="ko-KR" sz="1600" dirty="0"/>
              <a:t>․</a:t>
            </a:r>
            <a:r>
              <a:rPr lang="ko-KR" altLang="en-US" sz="1600" dirty="0"/>
              <a:t>진압하는 일련의 경찰경비활동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한국의 특수경비 </a:t>
            </a:r>
            <a:r>
              <a:rPr lang="en-US" altLang="ko-KR" sz="1600" dirty="0"/>
              <a:t>: </a:t>
            </a:r>
            <a:r>
              <a:rPr lang="ko-KR" altLang="en-US" sz="1600" dirty="0"/>
              <a:t>경찰특공대</a:t>
            </a:r>
            <a:r>
              <a:rPr lang="en-US" altLang="ko-KR" sz="1600" dirty="0"/>
              <a:t>(KNP868)</a:t>
            </a:r>
          </a:p>
          <a:p>
            <a:endParaRPr lang="en-US" altLang="ko-KR" sz="1600" dirty="0"/>
          </a:p>
          <a:p>
            <a:r>
              <a:rPr lang="ko-KR" altLang="en-US" sz="1600" dirty="0"/>
              <a:t>세계의 주요 특수경비조직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54805" cy="939784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en-US" altLang="ko-KR" sz="3200" dirty="0"/>
              <a:t>(7) </a:t>
            </a:r>
            <a:r>
              <a:rPr lang="ko-KR" altLang="en-US" sz="3200" dirty="0"/>
              <a:t>특수경비</a:t>
            </a:r>
            <a:r>
              <a:rPr lang="en-US" altLang="ko-KR" sz="3200" dirty="0"/>
              <a:t> : </a:t>
            </a:r>
            <a:r>
              <a:rPr lang="ko-KR" altLang="en-US" sz="3200" dirty="0" err="1"/>
              <a:t>대테러경비</a:t>
            </a:r>
            <a:endParaRPr lang="ko-KR" altLang="en-US" sz="3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095968"/>
              </p:ext>
            </p:extLst>
          </p:nvPr>
        </p:nvGraphicFramePr>
        <p:xfrm>
          <a:off x="683568" y="4077072"/>
          <a:ext cx="8072494" cy="2379114"/>
        </p:xfrm>
        <a:graphic>
          <a:graphicData uri="http://schemas.openxmlformats.org/drawingml/2006/table">
            <a:tbl>
              <a:tblPr/>
              <a:tblGrid>
                <a:gridCol w="807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79114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미국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군대조직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(DELTA FORCE, Ranger, Navy Seal) 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경찰특공대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(SWAT), 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10"/>
                        </a:rPr>
                        <a:t>국토안보부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                 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            (DHS)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영국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SAS (1942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년 세계최초로 창설된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10"/>
                        </a:rPr>
                        <a:t>대테러부대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)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3.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독일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GSG-9 (1972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년 뮌헨올림픽에서 검은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9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10"/>
                        </a:rPr>
                        <a:t>월단에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 의한 이스라엘선수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10"/>
                        </a:rPr>
                        <a:t>테러사건이후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 창설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)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4.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프랑스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: 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GIGN(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헌병대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10"/>
                        </a:rPr>
                        <a:t>대테러부대로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 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1973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년 프랑스 주재 사우디아라비아 대사관 점거사건                               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             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을 계기로 창설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), GIPN(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경찰소속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뮌헨 올림픽 이후 창설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),</a:t>
                      </a:r>
                      <a:r>
                        <a:rPr lang="en-US" altLang="ko-KR" sz="1400" b="0" i="0" spc="50" baseline="0" dirty="0">
                          <a:solidFill>
                            <a:srgbClr val="FF0000"/>
                          </a:solidFill>
                          <a:latin typeface="-윤고딕110"/>
                        </a:rPr>
                        <a:t> 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RAID(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경찰소속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)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9739" y="1772816"/>
            <a:ext cx="8370786" cy="4819980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en-US" altLang="ko-KR" sz="1900" dirty="0"/>
              <a:t>‘</a:t>
            </a:r>
            <a:r>
              <a:rPr lang="ko-KR" altLang="en-US" sz="1900" dirty="0"/>
              <a:t>국민보호와 공공안전을 위한 테러방지법</a:t>
            </a:r>
            <a:r>
              <a:rPr lang="en-US" altLang="ko-KR" sz="1900" dirty="0"/>
              <a:t>’</a:t>
            </a:r>
            <a:r>
              <a:rPr lang="ko-KR" altLang="en-US" sz="1900" dirty="0"/>
              <a:t>의 주요 용어</a:t>
            </a:r>
            <a:endParaRPr lang="en-US" altLang="ko-KR" sz="1900" dirty="0"/>
          </a:p>
          <a:p>
            <a:pPr fontAlgn="base"/>
            <a:endParaRPr lang="en-US" altLang="ko-KR" sz="1500" dirty="0"/>
          </a:p>
          <a:p>
            <a:pPr fontAlgn="base">
              <a:buNone/>
            </a:pPr>
            <a:r>
              <a:rPr lang="ko-KR" altLang="en-US" sz="1500" dirty="0"/>
              <a:t>① </a:t>
            </a:r>
            <a:r>
              <a:rPr lang="en-US" altLang="ko-KR" sz="1500" dirty="0"/>
              <a:t>"</a:t>
            </a:r>
            <a:r>
              <a:rPr lang="ko-KR" altLang="en-US" sz="1500" dirty="0">
                <a:solidFill>
                  <a:srgbClr val="FF0000"/>
                </a:solidFill>
              </a:rPr>
              <a:t>테러</a:t>
            </a:r>
            <a:r>
              <a:rPr lang="en-US" altLang="ko-KR" sz="1500" dirty="0">
                <a:solidFill>
                  <a:srgbClr val="FF0000"/>
                </a:solidFill>
              </a:rPr>
              <a:t>”</a:t>
            </a:r>
          </a:p>
          <a:p>
            <a:pPr fontAlgn="base">
              <a:buNone/>
            </a:pPr>
            <a:r>
              <a:rPr lang="en-US" altLang="ko-KR" sz="1500" dirty="0"/>
              <a:t>     - </a:t>
            </a:r>
            <a:r>
              <a:rPr lang="ko-KR" altLang="en-US" sz="1500" dirty="0" err="1">
                <a:solidFill>
                  <a:srgbClr val="FF0000"/>
                </a:solidFill>
              </a:rPr>
              <a:t>국가ㆍ지방자치단체</a:t>
            </a:r>
            <a:r>
              <a:rPr lang="ko-KR" altLang="en-US" sz="1500" dirty="0">
                <a:solidFill>
                  <a:srgbClr val="FF0000"/>
                </a:solidFill>
              </a:rPr>
              <a:t> 또는 외국 정부</a:t>
            </a:r>
            <a:r>
              <a:rPr lang="en-US" altLang="ko-KR" sz="1500" dirty="0"/>
              <a:t>(</a:t>
            </a:r>
            <a:r>
              <a:rPr lang="ko-KR" altLang="en-US" sz="1500" dirty="0"/>
              <a:t>외국 지방자치단체와 조약 또는 그 밖의 국제적인 협약에 따라 설립된 국제기구를 포함</a:t>
            </a:r>
            <a:r>
              <a:rPr lang="en-US" altLang="ko-KR" sz="1500" dirty="0"/>
              <a:t>)</a:t>
            </a:r>
            <a:r>
              <a:rPr lang="ko-KR" altLang="en-US" sz="1500" dirty="0">
                <a:solidFill>
                  <a:srgbClr val="FF0000"/>
                </a:solidFill>
              </a:rPr>
              <a:t>의 권한행사를 방해하거나 의무 없는 일을 하게 할 목적 또는 공중을 협박할 목적으로 하는 행위</a:t>
            </a:r>
            <a:endParaRPr lang="en-US" altLang="ko-KR" sz="1500" dirty="0">
              <a:solidFill>
                <a:srgbClr val="FF0000"/>
              </a:solidFill>
            </a:endParaRPr>
          </a:p>
          <a:p>
            <a:pPr fontAlgn="base">
              <a:buNone/>
            </a:pPr>
            <a:endParaRPr lang="en-US" altLang="ko-KR" sz="1500" dirty="0"/>
          </a:p>
          <a:p>
            <a:pPr fontAlgn="base">
              <a:buNone/>
            </a:pPr>
            <a:r>
              <a:rPr lang="ko-KR" altLang="en-US" sz="1500" dirty="0"/>
              <a:t>② </a:t>
            </a:r>
            <a:r>
              <a:rPr lang="en-US" altLang="ko-KR" sz="1500" dirty="0">
                <a:solidFill>
                  <a:srgbClr val="FF0000"/>
                </a:solidFill>
              </a:rPr>
              <a:t>"</a:t>
            </a:r>
            <a:r>
              <a:rPr lang="ko-KR" altLang="en-US" sz="1500" dirty="0">
                <a:solidFill>
                  <a:srgbClr val="FF0000"/>
                </a:solidFill>
              </a:rPr>
              <a:t>테러단체</a:t>
            </a:r>
            <a:r>
              <a:rPr lang="en-US" altLang="ko-KR" sz="1500" dirty="0">
                <a:solidFill>
                  <a:srgbClr val="FF0000"/>
                </a:solidFill>
              </a:rPr>
              <a:t>”</a:t>
            </a:r>
          </a:p>
          <a:p>
            <a:pPr fontAlgn="base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국제연합</a:t>
            </a:r>
            <a:r>
              <a:rPr lang="en-US" altLang="ko-KR" sz="1500" dirty="0"/>
              <a:t>(UN)</a:t>
            </a:r>
            <a:r>
              <a:rPr lang="ko-KR" altLang="en-US" sz="1500" dirty="0"/>
              <a:t>이 지정한 테러단체를 말함</a:t>
            </a:r>
          </a:p>
          <a:p>
            <a:pPr fontAlgn="base">
              <a:buNone/>
            </a:pPr>
            <a:endParaRPr lang="en-US" altLang="ko-KR" sz="1500" dirty="0"/>
          </a:p>
          <a:p>
            <a:pPr fontAlgn="base">
              <a:buNone/>
            </a:pPr>
            <a:r>
              <a:rPr lang="ko-KR" altLang="en-US" sz="1500" dirty="0"/>
              <a:t>③ </a:t>
            </a:r>
            <a:r>
              <a:rPr lang="en-US" altLang="ko-KR" sz="1500" dirty="0">
                <a:solidFill>
                  <a:srgbClr val="FF0000"/>
                </a:solidFill>
              </a:rPr>
              <a:t>"</a:t>
            </a:r>
            <a:r>
              <a:rPr lang="ko-KR" altLang="en-US" sz="1500" dirty="0">
                <a:solidFill>
                  <a:srgbClr val="FF0000"/>
                </a:solidFill>
              </a:rPr>
              <a:t>테러위험인물</a:t>
            </a:r>
            <a:r>
              <a:rPr lang="en-US" altLang="ko-KR" sz="1500" dirty="0">
                <a:solidFill>
                  <a:srgbClr val="FF0000"/>
                </a:solidFill>
              </a:rPr>
              <a:t>”</a:t>
            </a:r>
          </a:p>
          <a:p>
            <a:pPr fontAlgn="base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테러단체의 조직원이거나 테러단체 선전</a:t>
            </a:r>
            <a:r>
              <a:rPr lang="en-US" altLang="ko-KR" sz="1500" dirty="0"/>
              <a:t>, </a:t>
            </a:r>
            <a:r>
              <a:rPr lang="ko-KR" altLang="en-US" sz="1500" dirty="0"/>
              <a:t>테러자금 </a:t>
            </a:r>
            <a:r>
              <a:rPr lang="ko-KR" altLang="en-US" sz="1500" dirty="0" err="1"/>
              <a:t>모금ㆍ기부</a:t>
            </a:r>
            <a:r>
              <a:rPr lang="en-US" altLang="ko-KR" sz="1500" dirty="0"/>
              <a:t>, </a:t>
            </a:r>
            <a:r>
              <a:rPr lang="ko-KR" altLang="en-US" sz="1500" dirty="0"/>
              <a:t>그 밖에 테러 </a:t>
            </a:r>
            <a:r>
              <a:rPr lang="ko-KR" altLang="en-US" sz="1500" dirty="0" err="1"/>
              <a:t>예비ㆍ음모ㆍ선전ㆍ선동을</a:t>
            </a:r>
            <a:r>
              <a:rPr lang="ko-KR" altLang="en-US" sz="1500" dirty="0"/>
              <a:t> 하였거나 하였다고 의심할 상당한 이유가 있는 사람</a:t>
            </a:r>
            <a:endParaRPr lang="en-US" altLang="ko-KR" sz="1500" dirty="0"/>
          </a:p>
          <a:p>
            <a:pPr fontAlgn="base">
              <a:buNone/>
            </a:pPr>
            <a:endParaRPr lang="en-US" altLang="ko-KR" sz="1500" dirty="0"/>
          </a:p>
          <a:p>
            <a:pPr fontAlgn="base">
              <a:buNone/>
            </a:pPr>
            <a:r>
              <a:rPr lang="ko-KR" altLang="en-US" sz="1500" dirty="0"/>
              <a:t>④ </a:t>
            </a:r>
            <a:r>
              <a:rPr lang="en-US" altLang="ko-KR" sz="1500" dirty="0">
                <a:solidFill>
                  <a:srgbClr val="FF0000"/>
                </a:solidFill>
              </a:rPr>
              <a:t>"</a:t>
            </a:r>
            <a:r>
              <a:rPr lang="ko-KR" altLang="en-US" sz="1500" dirty="0">
                <a:solidFill>
                  <a:srgbClr val="FF0000"/>
                </a:solidFill>
              </a:rPr>
              <a:t>외국인테러전투원</a:t>
            </a:r>
            <a:r>
              <a:rPr lang="en-US" altLang="ko-KR" sz="1500" dirty="0">
                <a:solidFill>
                  <a:srgbClr val="FF0000"/>
                </a:solidFill>
              </a:rPr>
              <a:t>”</a:t>
            </a:r>
          </a:p>
          <a:p>
            <a:pPr fontAlgn="base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 테러를 </a:t>
            </a:r>
            <a:r>
              <a:rPr lang="ko-KR" altLang="en-US" sz="1500" dirty="0" err="1"/>
              <a:t>실행ㆍ계획ㆍ준비하거나</a:t>
            </a:r>
            <a:r>
              <a:rPr lang="ko-KR" altLang="en-US" sz="1500" dirty="0"/>
              <a:t> 테러에 참가할 목적으로 </a:t>
            </a:r>
            <a:r>
              <a:rPr lang="ko-KR" altLang="en-US" sz="1500" dirty="0" err="1">
                <a:solidFill>
                  <a:srgbClr val="FF0000"/>
                </a:solidFill>
              </a:rPr>
              <a:t>국적국이</a:t>
            </a:r>
            <a:r>
              <a:rPr lang="ko-KR" altLang="en-US" sz="1500" dirty="0">
                <a:solidFill>
                  <a:srgbClr val="FF0000"/>
                </a:solidFill>
              </a:rPr>
              <a:t> 아닌 국가의 테러단체에 가입</a:t>
            </a:r>
            <a:r>
              <a:rPr lang="ko-KR" altLang="en-US" sz="1500" dirty="0">
                <a:solidFill>
                  <a:srgbClr val="7030A0"/>
                </a:solidFill>
              </a:rPr>
              <a:t>하거나 가입하기 위하여 이동 또는 이동을 시도하는</a:t>
            </a:r>
            <a:r>
              <a:rPr lang="ko-KR" altLang="en-US" sz="1500" dirty="0">
                <a:solidFill>
                  <a:srgbClr val="FF0000"/>
                </a:solidFill>
              </a:rPr>
              <a:t> </a:t>
            </a:r>
            <a:r>
              <a:rPr lang="ko-KR" altLang="en-US" sz="1500" u="sng" dirty="0" err="1">
                <a:solidFill>
                  <a:srgbClr val="FF0000"/>
                </a:solidFill>
              </a:rPr>
              <a:t>내국인ㆍ외국인</a:t>
            </a:r>
            <a:endParaRPr lang="en-US" altLang="ko-KR" sz="1500" u="sng" dirty="0">
              <a:solidFill>
                <a:srgbClr val="FF0000"/>
              </a:solidFill>
            </a:endParaRPr>
          </a:p>
          <a:p>
            <a:pPr fontAlgn="base">
              <a:buNone/>
            </a:pPr>
            <a:endParaRPr lang="en-US" altLang="ko-KR" sz="1500" dirty="0"/>
          </a:p>
          <a:p>
            <a:pPr fontAlgn="base">
              <a:buNone/>
            </a:pPr>
            <a:r>
              <a:rPr lang="ko-KR" altLang="en-US" sz="1500" dirty="0"/>
              <a:t>⑤ </a:t>
            </a:r>
            <a:r>
              <a:rPr lang="en-US" altLang="ko-KR" sz="1500" dirty="0">
                <a:solidFill>
                  <a:srgbClr val="FF0000"/>
                </a:solidFill>
              </a:rPr>
              <a:t>"</a:t>
            </a:r>
            <a:r>
              <a:rPr lang="ko-KR" altLang="en-US" sz="1500" dirty="0">
                <a:solidFill>
                  <a:srgbClr val="FF0000"/>
                </a:solidFill>
              </a:rPr>
              <a:t>테러자금</a:t>
            </a:r>
            <a:r>
              <a:rPr lang="en-US" altLang="ko-KR" sz="1500" dirty="0">
                <a:solidFill>
                  <a:srgbClr val="FF0000"/>
                </a:solidFill>
              </a:rPr>
              <a:t>“</a:t>
            </a:r>
          </a:p>
          <a:p>
            <a:pPr fontAlgn="base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「공중 등 협박목적 및 대량살상무기확산을 위한 자금조달행위의 금지에 관한 법률」 제</a:t>
            </a:r>
            <a:r>
              <a:rPr lang="en-US" altLang="ko-KR" sz="1500" dirty="0"/>
              <a:t>2</a:t>
            </a:r>
            <a:r>
              <a:rPr lang="ko-KR" altLang="en-US" sz="1500" dirty="0"/>
              <a:t>조제</a:t>
            </a:r>
            <a:r>
              <a:rPr lang="en-US" altLang="ko-KR" sz="1500" dirty="0"/>
              <a:t>1</a:t>
            </a:r>
            <a:r>
              <a:rPr lang="ko-KR" altLang="en-US" sz="1500" dirty="0"/>
              <a:t>호에 따른 공중 등 협박목적을 위한 자금</a:t>
            </a:r>
            <a:endParaRPr lang="en-US" altLang="ko-KR" sz="15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54805" cy="939784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en-US" altLang="ko-KR" sz="3200" dirty="0"/>
              <a:t>(7) </a:t>
            </a:r>
            <a:r>
              <a:rPr lang="ko-KR" altLang="en-US" sz="3200" dirty="0"/>
              <a:t>특수경비</a:t>
            </a:r>
            <a:r>
              <a:rPr lang="en-US" altLang="ko-KR" sz="3200" dirty="0"/>
              <a:t> : </a:t>
            </a:r>
            <a:r>
              <a:rPr lang="ko-KR" altLang="en-US" sz="3200" dirty="0" err="1"/>
              <a:t>대테러경비</a:t>
            </a:r>
            <a:endParaRPr lang="ko-KR" altLang="en-US" sz="32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1929" y="2022979"/>
            <a:ext cx="8370786" cy="4819980"/>
          </a:xfrm>
        </p:spPr>
        <p:txBody>
          <a:bodyPr>
            <a:normAutofit/>
          </a:bodyPr>
          <a:lstStyle/>
          <a:p>
            <a:pPr fontAlgn="base"/>
            <a:r>
              <a:rPr lang="en-US" altLang="ko-KR" sz="1800" dirty="0"/>
              <a:t>‘</a:t>
            </a:r>
            <a:r>
              <a:rPr lang="ko-KR" altLang="en-US" sz="1800" dirty="0"/>
              <a:t>국민보호와 공공안전을 위한 테러방지법의 주요 용어</a:t>
            </a:r>
            <a:r>
              <a:rPr lang="en-US" altLang="ko-KR" sz="1800" dirty="0"/>
              <a:t>’</a:t>
            </a:r>
          </a:p>
          <a:p>
            <a:pPr fontAlgn="base">
              <a:buNone/>
            </a:pPr>
            <a:endParaRPr lang="en-US" altLang="ko-KR" sz="1600" dirty="0"/>
          </a:p>
          <a:p>
            <a:pPr fontAlgn="base">
              <a:buNone/>
            </a:pPr>
            <a:r>
              <a:rPr lang="ko-KR" altLang="en-US" sz="1500" dirty="0"/>
              <a:t>⑥ </a:t>
            </a:r>
            <a:r>
              <a:rPr lang="en-US" altLang="ko-KR" sz="1500" dirty="0">
                <a:solidFill>
                  <a:srgbClr val="FF0000"/>
                </a:solidFill>
              </a:rPr>
              <a:t>"</a:t>
            </a:r>
            <a:r>
              <a:rPr lang="ko-KR" altLang="en-US" sz="1500" dirty="0" err="1">
                <a:solidFill>
                  <a:srgbClr val="FF0000"/>
                </a:solidFill>
              </a:rPr>
              <a:t>대테러활동</a:t>
            </a:r>
            <a:r>
              <a:rPr lang="en-US" altLang="ko-KR" sz="1500" dirty="0">
                <a:solidFill>
                  <a:srgbClr val="FF0000"/>
                </a:solidFill>
              </a:rPr>
              <a:t>”</a:t>
            </a:r>
          </a:p>
          <a:p>
            <a:pPr fontAlgn="base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테러 관련 정보의 수집</a:t>
            </a:r>
            <a:r>
              <a:rPr lang="en-US" altLang="ko-KR" sz="1500" dirty="0"/>
              <a:t>, </a:t>
            </a:r>
            <a:r>
              <a:rPr lang="ko-KR" altLang="en-US" sz="1500" dirty="0"/>
              <a:t>테러위험인물의 관리</a:t>
            </a:r>
            <a:r>
              <a:rPr lang="en-US" altLang="ko-KR" sz="1500" dirty="0"/>
              <a:t>, </a:t>
            </a:r>
            <a:r>
              <a:rPr lang="ko-KR" altLang="en-US" sz="1500" dirty="0"/>
              <a:t>테러에 이용될 수 있는 위험물질 등 테러수단의 안전관리</a:t>
            </a:r>
            <a:r>
              <a:rPr lang="en-US" altLang="ko-KR" sz="1500" dirty="0"/>
              <a:t>, </a:t>
            </a:r>
            <a:r>
              <a:rPr lang="ko-KR" altLang="en-US" sz="1500" dirty="0" err="1"/>
              <a:t>인원ㆍ시설ㆍ장비의</a:t>
            </a:r>
            <a:r>
              <a:rPr lang="ko-KR" altLang="en-US" sz="1500" dirty="0"/>
              <a:t> 보호</a:t>
            </a:r>
            <a:r>
              <a:rPr lang="en-US" altLang="ko-KR" sz="1500" dirty="0"/>
              <a:t>, </a:t>
            </a:r>
            <a:r>
              <a:rPr lang="ko-KR" altLang="en-US" sz="1500" dirty="0"/>
              <a:t>국제행사의 안전확보</a:t>
            </a:r>
            <a:r>
              <a:rPr lang="en-US" altLang="ko-KR" sz="1500" dirty="0"/>
              <a:t>, </a:t>
            </a:r>
            <a:r>
              <a:rPr lang="ko-KR" altLang="en-US" sz="1500" dirty="0"/>
              <a:t>테러위협에의 대응 및 무력진압 등 테러 예방과 대응에 관한 제반 활동</a:t>
            </a:r>
            <a:endParaRPr lang="en-US" altLang="ko-KR" sz="1500" dirty="0"/>
          </a:p>
          <a:p>
            <a:pPr fontAlgn="base">
              <a:buNone/>
            </a:pPr>
            <a:endParaRPr lang="ko-KR" altLang="en-US" sz="1500" dirty="0"/>
          </a:p>
          <a:p>
            <a:pPr fontAlgn="base">
              <a:buNone/>
            </a:pPr>
            <a:r>
              <a:rPr lang="ko-KR" altLang="en-US" sz="1500" dirty="0"/>
              <a:t>⑦ </a:t>
            </a:r>
            <a:r>
              <a:rPr lang="en-US" altLang="ko-KR" sz="1500" dirty="0">
                <a:solidFill>
                  <a:srgbClr val="FF0000"/>
                </a:solidFill>
              </a:rPr>
              <a:t>"</a:t>
            </a:r>
            <a:r>
              <a:rPr lang="ko-KR" altLang="en-US" sz="1500" dirty="0">
                <a:solidFill>
                  <a:srgbClr val="FF0000"/>
                </a:solidFill>
              </a:rPr>
              <a:t>관계기관</a:t>
            </a:r>
            <a:r>
              <a:rPr lang="en-US" altLang="ko-KR" sz="1500" dirty="0">
                <a:solidFill>
                  <a:srgbClr val="FF0000"/>
                </a:solidFill>
              </a:rPr>
              <a:t>”</a:t>
            </a:r>
          </a:p>
          <a:p>
            <a:pPr fontAlgn="base">
              <a:buNone/>
            </a:pPr>
            <a:r>
              <a:rPr lang="en-US" altLang="ko-KR" sz="1500" dirty="0"/>
              <a:t>   - </a:t>
            </a:r>
            <a:r>
              <a:rPr lang="ko-KR" altLang="en-US" sz="1500" dirty="0" err="1"/>
              <a:t>대테러활동을</a:t>
            </a:r>
            <a:r>
              <a:rPr lang="ko-KR" altLang="en-US" sz="1500" dirty="0"/>
              <a:t> 수행하는 </a:t>
            </a:r>
            <a:r>
              <a:rPr lang="ko-KR" altLang="en-US" sz="1500" dirty="0">
                <a:solidFill>
                  <a:srgbClr val="FF0000"/>
                </a:solidFill>
              </a:rPr>
              <a:t>국가기관</a:t>
            </a:r>
            <a:r>
              <a:rPr lang="en-US" altLang="ko-KR" sz="1500" dirty="0">
                <a:solidFill>
                  <a:srgbClr val="FF0000"/>
                </a:solidFill>
              </a:rPr>
              <a:t>, </a:t>
            </a:r>
            <a:r>
              <a:rPr lang="ko-KR" altLang="en-US" sz="1500" dirty="0">
                <a:solidFill>
                  <a:srgbClr val="FF0000"/>
                </a:solidFill>
              </a:rPr>
              <a:t>지방자치단체</a:t>
            </a:r>
            <a:r>
              <a:rPr lang="en-US" altLang="ko-KR" sz="1500" dirty="0">
                <a:solidFill>
                  <a:srgbClr val="FF0000"/>
                </a:solidFill>
              </a:rPr>
              <a:t>, </a:t>
            </a:r>
            <a:r>
              <a:rPr lang="ko-KR" altLang="en-US" sz="1500" dirty="0">
                <a:solidFill>
                  <a:srgbClr val="FF0000"/>
                </a:solidFill>
              </a:rPr>
              <a:t>그 밖에 대통령령으로 정하는 기관</a:t>
            </a:r>
            <a:endParaRPr lang="en-US" altLang="ko-KR" sz="1500" dirty="0">
              <a:solidFill>
                <a:srgbClr val="FF0000"/>
              </a:solidFill>
            </a:endParaRPr>
          </a:p>
          <a:p>
            <a:pPr fontAlgn="base">
              <a:buNone/>
            </a:pPr>
            <a:endParaRPr lang="en-US" altLang="ko-KR" sz="1500" dirty="0"/>
          </a:p>
          <a:p>
            <a:pPr fontAlgn="base">
              <a:buNone/>
            </a:pPr>
            <a:r>
              <a:rPr lang="ko-KR" altLang="en-US" sz="1500" dirty="0">
                <a:solidFill>
                  <a:srgbClr val="FF0000"/>
                </a:solidFill>
              </a:rPr>
              <a:t>⑧ </a:t>
            </a:r>
            <a:r>
              <a:rPr lang="en-US" altLang="ko-KR" sz="1500" dirty="0">
                <a:solidFill>
                  <a:srgbClr val="FF0000"/>
                </a:solidFill>
              </a:rPr>
              <a:t>"</a:t>
            </a:r>
            <a:r>
              <a:rPr lang="ko-KR" altLang="en-US" sz="1500" dirty="0" err="1">
                <a:solidFill>
                  <a:srgbClr val="FF0000"/>
                </a:solidFill>
              </a:rPr>
              <a:t>대테러조사</a:t>
            </a:r>
            <a:r>
              <a:rPr lang="en-US" altLang="ko-KR" sz="1500" dirty="0">
                <a:solidFill>
                  <a:srgbClr val="FF0000"/>
                </a:solidFill>
              </a:rPr>
              <a:t>”</a:t>
            </a:r>
          </a:p>
          <a:p>
            <a:pPr fontAlgn="base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 </a:t>
            </a:r>
            <a:r>
              <a:rPr lang="ko-KR" altLang="en-US" sz="1500" dirty="0" err="1"/>
              <a:t>대테러활동에</a:t>
            </a:r>
            <a:r>
              <a:rPr lang="ko-KR" altLang="en-US" sz="1500" dirty="0"/>
              <a:t> 필요한 정보나 자료를 수집하기 위하여 </a:t>
            </a:r>
            <a:r>
              <a:rPr lang="ko-KR" altLang="en-US" sz="1500" dirty="0" err="1"/>
              <a:t>현장조사ㆍ문서열람ㆍ시료채취</a:t>
            </a:r>
            <a:r>
              <a:rPr lang="ko-KR" altLang="en-US" sz="1500" dirty="0"/>
              <a:t> 등을 하거나 조사대상자에게 자료제출 및 진술을 요구하는 활동</a:t>
            </a:r>
            <a:endParaRPr lang="en-US" altLang="ko-KR" sz="1500" dirty="0"/>
          </a:p>
          <a:p>
            <a:pPr fontAlgn="base">
              <a:buNone/>
            </a:pPr>
            <a:endParaRPr lang="en-US" altLang="ko-KR" sz="15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54805" cy="939784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en-US" altLang="ko-KR" sz="3200" dirty="0"/>
              <a:t>(7) </a:t>
            </a:r>
            <a:r>
              <a:rPr lang="ko-KR" altLang="en-US" sz="3200" dirty="0"/>
              <a:t>특수경비</a:t>
            </a:r>
            <a:r>
              <a:rPr lang="en-US" altLang="ko-KR" sz="3200" dirty="0"/>
              <a:t> : </a:t>
            </a:r>
            <a:r>
              <a:rPr lang="ko-KR" altLang="en-US" sz="3200" dirty="0" err="1"/>
              <a:t>대테러경비</a:t>
            </a:r>
            <a:endParaRPr lang="ko-KR" altLang="en-US" sz="32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426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8617" y="1916832"/>
            <a:ext cx="8186766" cy="4819980"/>
          </a:xfrm>
        </p:spPr>
        <p:txBody>
          <a:bodyPr>
            <a:normAutofit/>
          </a:bodyPr>
          <a:lstStyle/>
          <a:p>
            <a:pPr fontAlgn="base"/>
            <a:r>
              <a:rPr lang="en-US" altLang="ko-KR" sz="1800" dirty="0"/>
              <a:t>‘</a:t>
            </a:r>
            <a:r>
              <a:rPr lang="ko-KR" altLang="en-US" sz="1800" dirty="0"/>
              <a:t>국민보호와 공공안전을 위한 테러방지법</a:t>
            </a:r>
            <a:r>
              <a:rPr lang="en-US" altLang="ko-KR" sz="1800" dirty="0"/>
              <a:t>’</a:t>
            </a:r>
            <a:r>
              <a:rPr lang="ko-KR" altLang="en-US" sz="1800" dirty="0"/>
              <a:t>의 주요 내용</a:t>
            </a:r>
            <a:endParaRPr lang="en-US" altLang="ko-KR" sz="1800" dirty="0"/>
          </a:p>
          <a:p>
            <a:pPr fontAlgn="base">
              <a:buNone/>
            </a:pPr>
            <a:endParaRPr lang="en-US" altLang="ko-KR" sz="1600" dirty="0"/>
          </a:p>
          <a:p>
            <a:pPr fontAlgn="base">
              <a:buNone/>
            </a:pPr>
            <a:r>
              <a:rPr lang="ko-KR" altLang="en-US" sz="1400" dirty="0"/>
              <a:t>①  </a:t>
            </a:r>
            <a:r>
              <a:rPr lang="ko-KR" altLang="en-US" sz="1400" dirty="0">
                <a:solidFill>
                  <a:srgbClr val="FF0000"/>
                </a:solidFill>
              </a:rPr>
              <a:t>타 법률과의 관계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 법은 </a:t>
            </a:r>
            <a:r>
              <a:rPr lang="ko-KR" altLang="en-US" sz="1400" dirty="0" err="1"/>
              <a:t>대테러활동에</a:t>
            </a:r>
            <a:r>
              <a:rPr lang="ko-KR" altLang="en-US" sz="1400" dirty="0"/>
              <a:t> 관하여 </a:t>
            </a:r>
            <a:r>
              <a:rPr lang="ko-KR" altLang="en-US" sz="1400" dirty="0">
                <a:solidFill>
                  <a:srgbClr val="FF0000"/>
                </a:solidFill>
              </a:rPr>
              <a:t>다른 법률에 우선하여 적용</a:t>
            </a:r>
            <a:r>
              <a:rPr lang="ko-KR" altLang="en-US" sz="1400" dirty="0"/>
              <a:t>한다</a:t>
            </a:r>
            <a:r>
              <a:rPr lang="en-US" altLang="ko-KR" sz="1400" dirty="0"/>
              <a:t>.</a:t>
            </a:r>
          </a:p>
          <a:p>
            <a:pPr fontAlgn="base">
              <a:buNone/>
            </a:pPr>
            <a:endParaRPr lang="en-US" altLang="ko-KR" sz="1400" dirty="0"/>
          </a:p>
          <a:p>
            <a:pPr fontAlgn="base">
              <a:buNone/>
            </a:pPr>
            <a:r>
              <a:rPr lang="ko-KR" altLang="en-US" sz="1400" dirty="0"/>
              <a:t>② </a:t>
            </a:r>
            <a:r>
              <a:rPr lang="ko-KR" altLang="en-US" sz="1400" dirty="0">
                <a:solidFill>
                  <a:srgbClr val="FF0000"/>
                </a:solidFill>
              </a:rPr>
              <a:t>국가테러대책위원회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대테러활동에</a:t>
            </a:r>
            <a:r>
              <a:rPr lang="ko-KR" altLang="en-US" sz="1400" dirty="0"/>
              <a:t> 관한 정책의 중요사항을 </a:t>
            </a:r>
            <a:r>
              <a:rPr lang="ko-KR" altLang="en-US" sz="1400" dirty="0" err="1"/>
              <a:t>심의ㆍ의결하기</a:t>
            </a:r>
            <a:r>
              <a:rPr lang="ko-KR" altLang="en-US" sz="1400" dirty="0"/>
              <a:t> 위하여 국가테러대책위원회를 둔다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대책위원회는 국무총리 및 관계기관의 장 중 대통령령으로 정하는 사람으로 구성하고 </a:t>
            </a:r>
            <a:r>
              <a:rPr lang="ko-KR" altLang="en-US" sz="1400" dirty="0">
                <a:solidFill>
                  <a:srgbClr val="FF0000"/>
                </a:solidFill>
              </a:rPr>
              <a:t>위원장은 국무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총리</a:t>
            </a:r>
            <a:r>
              <a:rPr lang="ko-KR" altLang="en-US" sz="1400" dirty="0"/>
              <a:t>로 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  - </a:t>
            </a:r>
            <a:r>
              <a:rPr lang="ko-KR" altLang="en-US" sz="1400" dirty="0">
                <a:solidFill>
                  <a:srgbClr val="7030A0"/>
                </a:solidFill>
              </a:rPr>
              <a:t>대책위원회는 다음 각 호의 사항을 </a:t>
            </a:r>
            <a:r>
              <a:rPr lang="ko-KR" altLang="en-US" sz="1400" dirty="0" err="1">
                <a:solidFill>
                  <a:srgbClr val="7030A0"/>
                </a:solidFill>
              </a:rPr>
              <a:t>심의ㆍ의결한다</a:t>
            </a:r>
            <a:r>
              <a:rPr lang="en-US" altLang="ko-KR" sz="1400" dirty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   1. </a:t>
            </a:r>
            <a:r>
              <a:rPr lang="ko-KR" altLang="en-US" sz="1400" dirty="0" err="1"/>
              <a:t>대테러활동에</a:t>
            </a:r>
            <a:r>
              <a:rPr lang="ko-KR" altLang="en-US" sz="1400" dirty="0"/>
              <a:t> 관한 국가의 정책 수립 및 평가</a:t>
            </a:r>
          </a:p>
          <a:p>
            <a:pPr marL="0" indent="0">
              <a:buNone/>
            </a:pPr>
            <a:r>
              <a:rPr lang="en-US" altLang="ko-KR" sz="1400" dirty="0"/>
              <a:t>       2. </a:t>
            </a:r>
            <a:r>
              <a:rPr lang="ko-KR" altLang="en-US" sz="1400" dirty="0"/>
              <a:t>국가 </a:t>
            </a:r>
            <a:r>
              <a:rPr lang="ko-KR" altLang="en-US" sz="1400" dirty="0" err="1"/>
              <a:t>대테러</a:t>
            </a:r>
            <a:r>
              <a:rPr lang="ko-KR" altLang="en-US" sz="1400" dirty="0"/>
              <a:t> 기본계획 등 중요 중장기 대책 추진사항</a:t>
            </a:r>
          </a:p>
          <a:p>
            <a:pPr marL="0" indent="0">
              <a:buNone/>
            </a:pPr>
            <a:r>
              <a:rPr lang="en-US" altLang="ko-KR" sz="1400" dirty="0"/>
              <a:t>       3. </a:t>
            </a:r>
            <a:r>
              <a:rPr lang="ko-KR" altLang="en-US" sz="1400" dirty="0"/>
              <a:t>관계기관의 </a:t>
            </a:r>
            <a:r>
              <a:rPr lang="ko-KR" altLang="en-US" sz="1400" dirty="0" err="1"/>
              <a:t>대테러활동</a:t>
            </a:r>
            <a:r>
              <a:rPr lang="ko-KR" altLang="en-US" sz="1400" dirty="0"/>
              <a:t> 역할 </a:t>
            </a:r>
            <a:r>
              <a:rPr lang="ko-KR" altLang="en-US" sz="1400" dirty="0" err="1"/>
              <a:t>분담ㆍ조정이</a:t>
            </a:r>
            <a:r>
              <a:rPr lang="ko-KR" altLang="en-US" sz="1400" dirty="0"/>
              <a:t> 필요한 사항</a:t>
            </a:r>
          </a:p>
          <a:p>
            <a:pPr marL="0" indent="0">
              <a:buNone/>
            </a:pPr>
            <a:r>
              <a:rPr lang="en-US" altLang="ko-KR" sz="1400" dirty="0"/>
              <a:t>       4. </a:t>
            </a:r>
            <a:r>
              <a:rPr lang="ko-KR" altLang="en-US" sz="1400" dirty="0"/>
              <a:t>그 밖에 위원장 또는 위원이 대책위원회에서 </a:t>
            </a:r>
            <a:r>
              <a:rPr lang="ko-KR" altLang="en-US" sz="1400" dirty="0" err="1"/>
              <a:t>심의ㆍ의결할</a:t>
            </a:r>
            <a:r>
              <a:rPr lang="ko-KR" altLang="en-US" sz="1400" dirty="0"/>
              <a:t> 필요가 있다고 제의하는 사항</a:t>
            </a: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그 밖에 대책위원회의 </a:t>
            </a:r>
            <a:r>
              <a:rPr lang="ko-KR" altLang="en-US" sz="1400" dirty="0" err="1"/>
              <a:t>구성ㆍ운영</a:t>
            </a:r>
            <a:r>
              <a:rPr lang="ko-KR" altLang="en-US" sz="1400" dirty="0"/>
              <a:t> 등에 필요한 사항은 대통령령으로 정한다</a:t>
            </a:r>
            <a:r>
              <a:rPr lang="en-US" altLang="ko-KR" sz="1400" dirty="0"/>
              <a:t>.</a:t>
            </a:r>
          </a:p>
          <a:p>
            <a:pPr fontAlgn="base">
              <a:buNone/>
            </a:pPr>
            <a:endParaRPr lang="en-US" altLang="ko-KR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54805" cy="939784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en-US" altLang="ko-KR" sz="3200" dirty="0"/>
              <a:t>(7) </a:t>
            </a:r>
            <a:r>
              <a:rPr lang="ko-KR" altLang="en-US" sz="3200" dirty="0"/>
              <a:t>특수경비</a:t>
            </a:r>
            <a:r>
              <a:rPr lang="en-US" altLang="ko-KR" sz="3200" dirty="0"/>
              <a:t> : </a:t>
            </a:r>
            <a:r>
              <a:rPr lang="ko-KR" altLang="en-US" sz="3200" dirty="0" err="1"/>
              <a:t>대테러경비</a:t>
            </a:r>
            <a:endParaRPr lang="ko-KR" altLang="en-US" sz="32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7554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8617" y="2005562"/>
            <a:ext cx="8186766" cy="4819980"/>
          </a:xfrm>
        </p:spPr>
        <p:txBody>
          <a:bodyPr>
            <a:normAutofit/>
          </a:bodyPr>
          <a:lstStyle/>
          <a:p>
            <a:pPr fontAlgn="base"/>
            <a:r>
              <a:rPr lang="en-US" altLang="ko-KR" sz="1800" dirty="0"/>
              <a:t>‘</a:t>
            </a:r>
            <a:r>
              <a:rPr lang="ko-KR" altLang="en-US" sz="1800" dirty="0"/>
              <a:t>국민보호와 공공안전을 위한 테러방지법</a:t>
            </a:r>
            <a:r>
              <a:rPr lang="en-US" altLang="ko-KR" sz="1800" dirty="0"/>
              <a:t>’</a:t>
            </a:r>
            <a:r>
              <a:rPr lang="ko-KR" altLang="en-US" sz="1800" dirty="0"/>
              <a:t>의 주요 내용</a:t>
            </a:r>
            <a:endParaRPr lang="en-US" altLang="ko-KR" sz="1800" dirty="0"/>
          </a:p>
          <a:p>
            <a:pPr fontAlgn="base">
              <a:buNone/>
            </a:pPr>
            <a:endParaRPr lang="en-US" altLang="ko-KR" sz="1600" dirty="0"/>
          </a:p>
          <a:p>
            <a:pPr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③ </a:t>
            </a:r>
            <a:r>
              <a:rPr lang="ko-KR" altLang="en-US" sz="1400" dirty="0" err="1">
                <a:solidFill>
                  <a:srgbClr val="FF0000"/>
                </a:solidFill>
              </a:rPr>
              <a:t>대테러센터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- </a:t>
            </a:r>
            <a:r>
              <a:rPr lang="ko-KR" altLang="en-US" sz="1400" dirty="0" err="1"/>
              <a:t>대테러활동과</a:t>
            </a:r>
            <a:r>
              <a:rPr lang="ko-KR" altLang="en-US" sz="1400" dirty="0"/>
              <a:t> 관련하여 다음 각 호의 사항을 수행하기 위하여 국무총리 소속으로 관계기관 공무원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으로 구성되는 </a:t>
            </a:r>
            <a:r>
              <a:rPr lang="ko-KR" altLang="en-US" sz="1400" dirty="0" err="1"/>
              <a:t>대테러센터를</a:t>
            </a:r>
            <a:r>
              <a:rPr lang="ko-KR" altLang="en-US" sz="1400" dirty="0"/>
              <a:t> 둔다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en-US" altLang="ko-KR" sz="1400" dirty="0">
                <a:solidFill>
                  <a:srgbClr val="7030A0"/>
                </a:solidFill>
              </a:rPr>
              <a:t>1. </a:t>
            </a:r>
            <a:r>
              <a:rPr lang="ko-KR" altLang="en-US" sz="1400" dirty="0">
                <a:solidFill>
                  <a:srgbClr val="7030A0"/>
                </a:solidFill>
              </a:rPr>
              <a:t>국가 </a:t>
            </a:r>
            <a:r>
              <a:rPr lang="ko-KR" altLang="en-US" sz="1400" dirty="0" err="1">
                <a:solidFill>
                  <a:srgbClr val="7030A0"/>
                </a:solidFill>
              </a:rPr>
              <a:t>대테러활동</a:t>
            </a:r>
            <a:r>
              <a:rPr lang="ko-KR" altLang="en-US" sz="1400" dirty="0">
                <a:solidFill>
                  <a:srgbClr val="7030A0"/>
                </a:solidFill>
              </a:rPr>
              <a:t> 관련 임무분담 및 협조사항 실무 조정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      2. </a:t>
            </a:r>
            <a:r>
              <a:rPr lang="ko-KR" altLang="en-US" sz="1400" dirty="0">
                <a:solidFill>
                  <a:srgbClr val="7030A0"/>
                </a:solidFill>
              </a:rPr>
              <a:t>장단기 </a:t>
            </a:r>
            <a:r>
              <a:rPr lang="ko-KR" altLang="en-US" sz="1400" dirty="0" err="1">
                <a:solidFill>
                  <a:srgbClr val="7030A0"/>
                </a:solidFill>
              </a:rPr>
              <a:t>국가대테러활동</a:t>
            </a:r>
            <a:r>
              <a:rPr lang="ko-KR" altLang="en-US" sz="1400" dirty="0">
                <a:solidFill>
                  <a:srgbClr val="7030A0"/>
                </a:solidFill>
              </a:rPr>
              <a:t> 지침 </a:t>
            </a:r>
            <a:r>
              <a:rPr lang="ko-KR" altLang="en-US" sz="1400" dirty="0" err="1">
                <a:solidFill>
                  <a:srgbClr val="7030A0"/>
                </a:solidFill>
              </a:rPr>
              <a:t>작성ㆍ배포</a:t>
            </a:r>
            <a:endParaRPr lang="ko-KR" altLang="en-US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      3. </a:t>
            </a:r>
            <a:r>
              <a:rPr lang="ko-KR" altLang="en-US" sz="1400" dirty="0">
                <a:solidFill>
                  <a:srgbClr val="7030A0"/>
                </a:solidFill>
              </a:rPr>
              <a:t>테러경보 발령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      4. </a:t>
            </a:r>
            <a:r>
              <a:rPr lang="ko-KR" altLang="en-US" sz="1400" dirty="0">
                <a:solidFill>
                  <a:srgbClr val="7030A0"/>
                </a:solidFill>
              </a:rPr>
              <a:t>국가 중요행사 </a:t>
            </a:r>
            <a:r>
              <a:rPr lang="ko-KR" altLang="en-US" sz="1400" dirty="0" err="1">
                <a:solidFill>
                  <a:srgbClr val="7030A0"/>
                </a:solidFill>
              </a:rPr>
              <a:t>대테러안전대책</a:t>
            </a:r>
            <a:r>
              <a:rPr lang="ko-KR" altLang="en-US" sz="1400" dirty="0">
                <a:solidFill>
                  <a:srgbClr val="7030A0"/>
                </a:solidFill>
              </a:rPr>
              <a:t> 수립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      5. </a:t>
            </a:r>
            <a:r>
              <a:rPr lang="ko-KR" altLang="en-US" sz="1400" dirty="0">
                <a:solidFill>
                  <a:srgbClr val="7030A0"/>
                </a:solidFill>
              </a:rPr>
              <a:t>대책위원회의 회의 및 운영에 필요한 사무의 처리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      6. </a:t>
            </a:r>
            <a:r>
              <a:rPr lang="ko-KR" altLang="en-US" sz="1400" dirty="0">
                <a:solidFill>
                  <a:srgbClr val="7030A0"/>
                </a:solidFill>
              </a:rPr>
              <a:t>그 밖에 대책위원회에서 </a:t>
            </a:r>
            <a:r>
              <a:rPr lang="ko-KR" altLang="en-US" sz="1400" dirty="0" err="1">
                <a:solidFill>
                  <a:srgbClr val="7030A0"/>
                </a:solidFill>
              </a:rPr>
              <a:t>심의ㆍ의결한</a:t>
            </a:r>
            <a:r>
              <a:rPr lang="ko-KR" altLang="en-US" sz="1400" dirty="0">
                <a:solidFill>
                  <a:srgbClr val="7030A0"/>
                </a:solidFill>
              </a:rPr>
              <a:t> 사항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ko-KR" altLang="en-US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대테러센터의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조직ㆍ정원</a:t>
            </a:r>
            <a:r>
              <a:rPr lang="ko-KR" altLang="en-US" sz="1400" dirty="0"/>
              <a:t> 및 운영에 관한 사항은 대통령령으로 정한다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-  </a:t>
            </a:r>
            <a:r>
              <a:rPr lang="ko-KR" altLang="en-US" sz="1400" dirty="0" err="1">
                <a:solidFill>
                  <a:srgbClr val="FF0000"/>
                </a:solidFill>
              </a:rPr>
              <a:t>대테러센터</a:t>
            </a:r>
            <a:r>
              <a:rPr lang="ko-KR" altLang="en-US" sz="1400" dirty="0">
                <a:solidFill>
                  <a:srgbClr val="FF0000"/>
                </a:solidFill>
              </a:rPr>
              <a:t> 소속 직원의 </a:t>
            </a:r>
            <a:r>
              <a:rPr lang="ko-KR" altLang="en-US" sz="1400" dirty="0" err="1">
                <a:solidFill>
                  <a:srgbClr val="FF0000"/>
                </a:solidFill>
              </a:rPr>
              <a:t>인적사항은</a:t>
            </a:r>
            <a:r>
              <a:rPr lang="ko-KR" altLang="en-US" sz="1400" dirty="0">
                <a:solidFill>
                  <a:srgbClr val="FF0000"/>
                </a:solidFill>
              </a:rPr>
              <a:t> 공개하지 아니할 수 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fontAlgn="base">
              <a:buNone/>
            </a:pP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54805" cy="939784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en-US" altLang="ko-KR" sz="3200" dirty="0"/>
              <a:t>(7) </a:t>
            </a:r>
            <a:r>
              <a:rPr lang="ko-KR" altLang="en-US" sz="3200" dirty="0"/>
              <a:t>특수경비</a:t>
            </a:r>
            <a:r>
              <a:rPr lang="en-US" altLang="ko-KR" sz="3200" dirty="0"/>
              <a:t> : </a:t>
            </a:r>
            <a:r>
              <a:rPr lang="ko-KR" altLang="en-US" sz="3200" dirty="0" err="1"/>
              <a:t>대테러경비</a:t>
            </a:r>
            <a:endParaRPr lang="ko-KR" altLang="en-US" sz="32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1620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20" y="2005562"/>
            <a:ext cx="8379663" cy="4819980"/>
          </a:xfrm>
        </p:spPr>
        <p:txBody>
          <a:bodyPr>
            <a:normAutofit/>
          </a:bodyPr>
          <a:lstStyle/>
          <a:p>
            <a:pPr fontAlgn="base"/>
            <a:r>
              <a:rPr lang="en-US" altLang="ko-KR" sz="1800" dirty="0"/>
              <a:t>;</a:t>
            </a:r>
            <a:r>
              <a:rPr lang="ko-KR" altLang="en-US" sz="1800" dirty="0"/>
              <a:t>국민보호와 공공안전을 위한 테러방지법</a:t>
            </a:r>
            <a:r>
              <a:rPr lang="en-US" altLang="ko-KR" sz="1800" dirty="0"/>
              <a:t>’</a:t>
            </a:r>
            <a:r>
              <a:rPr lang="ko-KR" altLang="en-US" sz="1800" dirty="0"/>
              <a:t>의 주요 내용</a:t>
            </a:r>
            <a:endParaRPr lang="en-US" altLang="ko-KR" sz="1800" dirty="0"/>
          </a:p>
          <a:p>
            <a:pPr fontAlgn="base">
              <a:buNone/>
            </a:pPr>
            <a:endParaRPr lang="en-US" altLang="ko-KR" sz="1600" dirty="0">
              <a:solidFill>
                <a:srgbClr val="FF0000"/>
              </a:solidFill>
            </a:endParaRPr>
          </a:p>
          <a:p>
            <a:pPr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④ 테러위험인물에 대한 정보수집 등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>
                <a:solidFill>
                  <a:srgbClr val="FF0000"/>
                </a:solidFill>
              </a:rPr>
              <a:t>국가정보원장은 테러위험인물에 대하여 </a:t>
            </a:r>
            <a:r>
              <a:rPr lang="ko-KR" altLang="en-US" sz="1400" dirty="0" err="1">
                <a:solidFill>
                  <a:srgbClr val="FF0000"/>
                </a:solidFill>
              </a:rPr>
              <a:t>출입국ㆍ금융거래</a:t>
            </a:r>
            <a:r>
              <a:rPr lang="ko-KR" altLang="en-US" sz="1400" dirty="0">
                <a:solidFill>
                  <a:srgbClr val="FF0000"/>
                </a:solidFill>
              </a:rPr>
              <a:t> 및 통신이용 등 관련 정보를 수집할 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</a:t>
            </a:r>
            <a:r>
              <a:rPr lang="ko-KR" altLang="en-US" sz="1400" dirty="0">
                <a:solidFill>
                  <a:srgbClr val="FF0000"/>
                </a:solidFill>
              </a:rPr>
              <a:t>있다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/>
              <a:t>이 경우 </a:t>
            </a:r>
            <a:r>
              <a:rPr lang="ko-KR" altLang="en-US" sz="1400" dirty="0" err="1"/>
              <a:t>출입국ㆍ금융거래</a:t>
            </a:r>
            <a:r>
              <a:rPr lang="ko-KR" altLang="en-US" sz="1400" dirty="0"/>
              <a:t> 및 통신이용 등 관련 정보의 수집은 「출입국관리법」</a:t>
            </a:r>
            <a:r>
              <a:rPr lang="en-US" altLang="ko-KR" sz="1400" dirty="0"/>
              <a:t>, </a:t>
            </a:r>
            <a:r>
              <a:rPr lang="ko-KR" altLang="en-US" sz="1400" dirty="0"/>
              <a:t>「관세법」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「특정 금융거래정보의 보고 및 이용 등에 관한 법률」</a:t>
            </a:r>
            <a:r>
              <a:rPr lang="en-US" altLang="ko-KR" sz="1400" dirty="0"/>
              <a:t>, </a:t>
            </a:r>
            <a:r>
              <a:rPr lang="ko-KR" altLang="en-US" sz="1400" dirty="0"/>
              <a:t>「통신비밀보호법」의 절차에 따른다</a:t>
            </a:r>
            <a:r>
              <a:rPr lang="en-US" altLang="ko-KR" sz="1400" dirty="0"/>
              <a:t>.  </a:t>
            </a:r>
          </a:p>
          <a:p>
            <a:pPr marL="0" indent="0">
              <a:buNone/>
            </a:pPr>
            <a:endParaRPr lang="ko-KR" altLang="en-US" sz="1400" dirty="0"/>
          </a:p>
          <a:p>
            <a:pPr marL="0" indent="0">
              <a:buNone/>
            </a:pPr>
            <a:r>
              <a:rPr lang="ko-KR" altLang="en-US" sz="1400" dirty="0"/>
              <a:t>     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 국가정보원장은 정보 수집 및 분석의 결과 테러에 이용되었거나 이용될 가능성이 있는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금융거래에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</a:t>
            </a:r>
            <a:r>
              <a:rPr lang="ko-KR" altLang="en-US" sz="1400" dirty="0">
                <a:solidFill>
                  <a:srgbClr val="FF0000"/>
                </a:solidFill>
              </a:rPr>
              <a:t>대하여 지급정지 등의 조치를 취하도록 금융위원회 위원장에게 요청할 수 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en-US" altLang="ko-KR" sz="1400" dirty="0">
                <a:solidFill>
                  <a:srgbClr val="FF0000"/>
                </a:solidFill>
              </a:rPr>
              <a:t>-  </a:t>
            </a:r>
            <a:r>
              <a:rPr lang="ko-KR" altLang="en-US" sz="1400" dirty="0">
                <a:solidFill>
                  <a:srgbClr val="FF0000"/>
                </a:solidFill>
              </a:rPr>
              <a:t>국가정보원장은 테러위험인물에 대한 개인정보와 위치정보를 </a:t>
            </a:r>
            <a:r>
              <a:rPr lang="ko-KR" altLang="en-US" sz="1400" dirty="0"/>
              <a:t>「개인정보 보호법」 제</a:t>
            </a:r>
            <a:r>
              <a:rPr lang="en-US" altLang="ko-KR" sz="1400" dirty="0"/>
              <a:t>2</a:t>
            </a:r>
            <a:r>
              <a:rPr lang="ko-KR" altLang="en-US" sz="1400" dirty="0"/>
              <a:t>조의 </a:t>
            </a:r>
            <a:r>
              <a:rPr lang="ko-KR" altLang="en-US" sz="1400" dirty="0" err="1"/>
              <a:t>개인정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 err="1"/>
              <a:t>보처리자와</a:t>
            </a:r>
            <a:r>
              <a:rPr lang="ko-KR" altLang="en-US" sz="1400" dirty="0"/>
              <a:t> 「위치정보의 보호 및 이용 등에 관한 법률」 제</a:t>
            </a:r>
            <a:r>
              <a:rPr lang="en-US" altLang="ko-KR" sz="1400" dirty="0"/>
              <a:t>5</a:t>
            </a:r>
            <a:r>
              <a:rPr lang="ko-KR" altLang="en-US" sz="1400" dirty="0"/>
              <a:t>조제</a:t>
            </a:r>
            <a:r>
              <a:rPr lang="en-US" altLang="ko-KR" sz="1400" dirty="0"/>
              <a:t>7</a:t>
            </a:r>
            <a:r>
              <a:rPr lang="ko-KR" altLang="en-US" sz="1400" dirty="0"/>
              <a:t>항에 따른 개인위치정보사업자 및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같은 법 제</a:t>
            </a:r>
            <a:r>
              <a:rPr lang="en-US" altLang="ko-KR" sz="1400" dirty="0"/>
              <a:t>5</a:t>
            </a:r>
            <a:r>
              <a:rPr lang="ko-KR" altLang="en-US" sz="1400" dirty="0"/>
              <a:t>조의</a:t>
            </a:r>
            <a:r>
              <a:rPr lang="en-US" altLang="ko-KR" sz="1400" dirty="0"/>
              <a:t>2</a:t>
            </a:r>
            <a:r>
              <a:rPr lang="ko-KR" altLang="en-US" sz="1400" dirty="0"/>
              <a:t>제</a:t>
            </a:r>
            <a:r>
              <a:rPr lang="en-US" altLang="ko-KR" sz="1400" dirty="0"/>
              <a:t>3</a:t>
            </a:r>
            <a:r>
              <a:rPr lang="ko-KR" altLang="en-US" sz="1400" dirty="0"/>
              <a:t>항에 따른 </a:t>
            </a:r>
            <a:r>
              <a:rPr lang="ko-KR" altLang="en-US" sz="1400" dirty="0">
                <a:solidFill>
                  <a:srgbClr val="FF0000"/>
                </a:solidFill>
              </a:rPr>
              <a:t>사물위치정보사업자에게 요구할 수 있다</a:t>
            </a:r>
            <a:r>
              <a:rPr lang="en-US" altLang="ko-KR" sz="1400" dirty="0">
                <a:solidFill>
                  <a:srgbClr val="FF0000"/>
                </a:solidFill>
              </a:rPr>
              <a:t>.  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 </a:t>
            </a:r>
            <a:r>
              <a:rPr lang="en-US" altLang="ko-KR" sz="1400" dirty="0"/>
              <a:t>-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국가정보원장은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대테러활동에</a:t>
            </a:r>
            <a:r>
              <a:rPr lang="ko-KR" altLang="en-US" sz="1400" dirty="0"/>
              <a:t> 필요한 정보나 자료를 수집하기 위하여 </a:t>
            </a:r>
            <a:r>
              <a:rPr lang="ko-KR" altLang="en-US" sz="1400" dirty="0" err="1">
                <a:solidFill>
                  <a:srgbClr val="FF0000"/>
                </a:solidFill>
              </a:rPr>
              <a:t>대테러조사</a:t>
            </a:r>
            <a:r>
              <a:rPr lang="ko-KR" altLang="en-US" sz="1400" dirty="0">
                <a:solidFill>
                  <a:srgbClr val="FF0000"/>
                </a:solidFill>
              </a:rPr>
              <a:t> 및 테러위험인물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</a:t>
            </a:r>
            <a:r>
              <a:rPr lang="ko-KR" altLang="en-US" sz="1400" dirty="0">
                <a:solidFill>
                  <a:srgbClr val="FF0000"/>
                </a:solidFill>
              </a:rPr>
              <a:t>에 대한 추적을 할 수 있다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이 경우 사전 또는 사후에 대책위원회 위원장에게 보고</a:t>
            </a:r>
            <a:r>
              <a:rPr lang="ko-KR" altLang="en-US" sz="1400" dirty="0"/>
              <a:t>하여야 한다</a:t>
            </a:r>
            <a:r>
              <a:rPr lang="en-US" altLang="ko-KR" sz="1400" dirty="0"/>
              <a:t>.</a:t>
            </a:r>
          </a:p>
          <a:p>
            <a:pPr fontAlgn="base">
              <a:buNone/>
            </a:pPr>
            <a:endParaRPr lang="en-US" altLang="ko-KR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54805" cy="939784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en-US" altLang="ko-KR" sz="3200" dirty="0"/>
              <a:t>(7) </a:t>
            </a:r>
            <a:r>
              <a:rPr lang="ko-KR" altLang="en-US" sz="3200" dirty="0"/>
              <a:t>특수경비</a:t>
            </a:r>
            <a:r>
              <a:rPr lang="en-US" altLang="ko-KR" sz="3200" dirty="0"/>
              <a:t> : </a:t>
            </a:r>
            <a:r>
              <a:rPr lang="ko-KR" altLang="en-US" sz="3200" dirty="0" err="1"/>
              <a:t>대테러경비</a:t>
            </a:r>
            <a:endParaRPr lang="ko-KR" altLang="en-US" sz="32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21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3409" y="1772816"/>
            <a:ext cx="8379663" cy="4819980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altLang="ko-KR" sz="1800" dirty="0"/>
              <a:t>‘</a:t>
            </a:r>
            <a:r>
              <a:rPr lang="ko-KR" altLang="en-US" sz="1800" dirty="0"/>
              <a:t>국민보호와 공공안전을 위한 테러방지법</a:t>
            </a:r>
            <a:r>
              <a:rPr lang="en-US" altLang="ko-KR" sz="1800" dirty="0"/>
              <a:t>’</a:t>
            </a:r>
            <a:r>
              <a:rPr lang="ko-KR" altLang="en-US" sz="1800" dirty="0"/>
              <a:t>의 주요 내용</a:t>
            </a:r>
            <a:endParaRPr lang="en-US" altLang="ko-KR" sz="1800" dirty="0"/>
          </a:p>
          <a:p>
            <a:pPr fontAlgn="base">
              <a:buNone/>
            </a:pPr>
            <a:endParaRPr lang="en-US" altLang="ko-KR" sz="1800" dirty="0"/>
          </a:p>
          <a:p>
            <a:pPr fontAlgn="base">
              <a:buNone/>
            </a:pPr>
            <a:r>
              <a:rPr lang="en-US" altLang="ko-KR" sz="1400" dirty="0"/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⑤ 테러예방을 위한 안전관리대책의 수립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fontAlgn="base">
              <a:buNone/>
            </a:pPr>
            <a:r>
              <a:rPr lang="en-US" altLang="ko-KR" sz="1400" dirty="0"/>
              <a:t>   -  </a:t>
            </a:r>
            <a:r>
              <a:rPr lang="ko-KR" altLang="en-US" sz="1400" dirty="0">
                <a:solidFill>
                  <a:srgbClr val="FF0000"/>
                </a:solidFill>
              </a:rPr>
              <a:t>관계기관의 장</a:t>
            </a:r>
            <a:r>
              <a:rPr lang="ko-KR" altLang="en-US" sz="1400" b="1" dirty="0">
                <a:solidFill>
                  <a:srgbClr val="FF0000"/>
                </a:solidFill>
              </a:rPr>
              <a:t>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/>
              <a:t>대통령령으로 정하는 국가중요시설과 많은 사람이 이용하는 시설 및 장비에 대한 테러예방대책과 테러의 수단으로 이용될 수 있는 </a:t>
            </a:r>
            <a:r>
              <a:rPr lang="ko-KR" altLang="en-US" sz="1400" dirty="0" err="1"/>
              <a:t>폭발물ㆍ총기류ㆍ화생방물질</a:t>
            </a:r>
            <a:r>
              <a:rPr lang="en-US" altLang="ko-KR" sz="1400" dirty="0"/>
              <a:t>, </a:t>
            </a:r>
            <a:r>
              <a:rPr lang="ko-KR" altLang="en-US" sz="1400" dirty="0"/>
              <a:t>국가 중요행사에 대한 </a:t>
            </a:r>
            <a:r>
              <a:rPr lang="ko-KR" altLang="en-US" sz="1400" dirty="0">
                <a:solidFill>
                  <a:srgbClr val="FF0000"/>
                </a:solidFill>
              </a:rPr>
              <a:t>안전관리대책을 수립하여야 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fontAlgn="base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⑥ 테러취약요인 사전제거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 </a:t>
            </a:r>
            <a:r>
              <a:rPr lang="ko-KR" altLang="en-US" sz="1400" dirty="0"/>
              <a:t>테러대상시설 및 테러이용수단의 소유자 또는 관리자는 보안장비를 설치하는 등 테러취약요인 제거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를 위하여 노력하여야 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국가는 테러대상시설 및 테러이용수단의 소유자 또는 관리자에게 필요한 경우 그 비용의 전부 또는 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부를 지원할 수 있다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⑦ 외국인 테러 전투원에 대한 규제</a:t>
            </a:r>
            <a:r>
              <a:rPr lang="en-US" altLang="ko-KR" sz="1400" dirty="0">
                <a:solidFill>
                  <a:srgbClr val="FF0000"/>
                </a:solidFill>
              </a:rPr>
              <a:t> 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>
                <a:solidFill>
                  <a:srgbClr val="FF0000"/>
                </a:solidFill>
              </a:rPr>
              <a:t>관계기관의 장은 </a:t>
            </a:r>
            <a:r>
              <a:rPr lang="ko-KR" altLang="en-US" sz="1400" dirty="0"/>
              <a:t>외국인테러전투원으로 출국하려 한다고 의심할 만한 상당한 이유가 있는 </a:t>
            </a:r>
            <a:r>
              <a:rPr lang="ko-KR" altLang="en-US" sz="1400" dirty="0" err="1">
                <a:solidFill>
                  <a:srgbClr val="FF0000"/>
                </a:solidFill>
              </a:rPr>
              <a:t>내국인ㆍ외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</a:t>
            </a:r>
            <a:r>
              <a:rPr lang="ko-KR" altLang="en-US" sz="1400" dirty="0" err="1">
                <a:solidFill>
                  <a:srgbClr val="FF0000"/>
                </a:solidFill>
              </a:rPr>
              <a:t>국인에</a:t>
            </a:r>
            <a:r>
              <a:rPr lang="ko-KR" altLang="en-US" sz="1400" dirty="0">
                <a:solidFill>
                  <a:srgbClr val="FF0000"/>
                </a:solidFill>
              </a:rPr>
              <a:t> 대하여 일시 출국금지를 법무부장관에게 요청할 수 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일시 출국금지 기간은 </a:t>
            </a:r>
            <a:r>
              <a:rPr lang="en-US" altLang="ko-KR" sz="1400" dirty="0">
                <a:solidFill>
                  <a:srgbClr val="FF0000"/>
                </a:solidFill>
              </a:rPr>
              <a:t>90</a:t>
            </a:r>
            <a:r>
              <a:rPr lang="ko-KR" altLang="en-US" sz="1400" dirty="0">
                <a:solidFill>
                  <a:srgbClr val="FF0000"/>
                </a:solidFill>
              </a:rPr>
              <a:t>일로 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r>
              <a:rPr lang="en-US" altLang="ko-KR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다만</a:t>
            </a:r>
            <a:r>
              <a:rPr lang="en-US" altLang="ko-KR" sz="1400" dirty="0">
                <a:solidFill>
                  <a:srgbClr val="FF0000"/>
                </a:solidFill>
              </a:rPr>
              <a:t>,</a:t>
            </a:r>
            <a:r>
              <a:rPr lang="en-US" altLang="ko-KR" sz="1400" dirty="0"/>
              <a:t> </a:t>
            </a:r>
            <a:r>
              <a:rPr lang="ko-KR" altLang="en-US" sz="1400" dirty="0"/>
              <a:t>출국금지를 계속할 필요가 있다고 판단할 상당한 이유가 </a:t>
            </a:r>
            <a:r>
              <a:rPr lang="ko-KR" altLang="en-US" sz="1400" dirty="0" err="1"/>
              <a:t>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는 경우에 관계기관의 장은 그 사유를 명시하여 </a:t>
            </a:r>
            <a:r>
              <a:rPr lang="ko-KR" altLang="en-US" sz="1400" dirty="0">
                <a:solidFill>
                  <a:srgbClr val="FF0000"/>
                </a:solidFill>
              </a:rPr>
              <a:t>연장을 요청할 수 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>
                <a:solidFill>
                  <a:srgbClr val="FF0000"/>
                </a:solidFill>
              </a:rPr>
              <a:t>관계기관의 장은 </a:t>
            </a:r>
            <a:r>
              <a:rPr lang="ko-KR" altLang="en-US" sz="1400" dirty="0"/>
              <a:t>외국인테러전투원으로 가담한 사람에 </a:t>
            </a:r>
            <a:r>
              <a:rPr lang="ko-KR" altLang="en-US" sz="1400" dirty="0">
                <a:solidFill>
                  <a:srgbClr val="FF0000"/>
                </a:solidFill>
              </a:rPr>
              <a:t>대하여 여권의 효력정지 및 재발급 거부를 외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교부장관에게 요청할 수 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fontAlgn="base">
              <a:buNone/>
            </a:pPr>
            <a:endParaRPr lang="en-US" altLang="ko-KR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54805" cy="939784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en-US" altLang="ko-KR" sz="3200" dirty="0"/>
              <a:t>(7) </a:t>
            </a:r>
            <a:r>
              <a:rPr lang="ko-KR" altLang="en-US" sz="3200" dirty="0"/>
              <a:t>특수경비</a:t>
            </a:r>
            <a:r>
              <a:rPr lang="en-US" altLang="ko-KR" sz="3200" dirty="0"/>
              <a:t> : </a:t>
            </a:r>
            <a:r>
              <a:rPr lang="ko-KR" altLang="en-US" sz="3200" dirty="0" err="1"/>
              <a:t>대테러경비</a:t>
            </a:r>
            <a:endParaRPr lang="ko-KR" altLang="en-US" sz="32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015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3290" y="1916832"/>
            <a:ext cx="8379663" cy="4819980"/>
          </a:xfrm>
        </p:spPr>
        <p:txBody>
          <a:bodyPr>
            <a:normAutofit/>
          </a:bodyPr>
          <a:lstStyle/>
          <a:p>
            <a:pPr fontAlgn="base"/>
            <a:r>
              <a:rPr lang="en-US" altLang="ko-KR" sz="1800" dirty="0"/>
              <a:t>‘</a:t>
            </a:r>
            <a:r>
              <a:rPr lang="ko-KR" altLang="en-US" sz="1800" dirty="0"/>
              <a:t>국민보호와 공공안전을 위한 테러방지법</a:t>
            </a:r>
            <a:r>
              <a:rPr lang="en-US" altLang="ko-KR" sz="1800" dirty="0"/>
              <a:t>’</a:t>
            </a:r>
            <a:r>
              <a:rPr lang="ko-KR" altLang="en-US" sz="1800" dirty="0"/>
              <a:t>의 주요 내용</a:t>
            </a:r>
            <a:endParaRPr lang="en-US" altLang="ko-KR" sz="1800" dirty="0"/>
          </a:p>
          <a:p>
            <a:pPr fontAlgn="base">
              <a:buNone/>
            </a:pPr>
            <a:endParaRPr lang="en-US" altLang="ko-KR" sz="1600" dirty="0"/>
          </a:p>
          <a:p>
            <a:pPr fontAlgn="base">
              <a:buNone/>
            </a:pPr>
            <a:r>
              <a:rPr lang="ko-KR" altLang="en-US" sz="1400" dirty="0"/>
              <a:t>⑧ 테러피해의 지원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테러로 인하여 신체 또는 재산의 피해를 입은 국민은 관계기관에 즉시 신고하여야 한다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/>
              <a:t>인질 등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부득이한 사유로 신고할 수 없을 때에는 법률관계 또는 계약관계에 의하여 </a:t>
            </a:r>
            <a:r>
              <a:rPr lang="ko-KR" altLang="en-US" sz="1400" dirty="0">
                <a:solidFill>
                  <a:srgbClr val="FF0000"/>
                </a:solidFill>
              </a:rPr>
              <a:t>보호의무가 있는 사람이 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</a:t>
            </a:r>
            <a:r>
              <a:rPr lang="ko-KR" altLang="en-US" sz="1400" dirty="0">
                <a:solidFill>
                  <a:srgbClr val="FF0000"/>
                </a:solidFill>
              </a:rPr>
              <a:t>를 알게 된 때에 즉시 신고하여야 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국가 또는 지방자치단체는 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항의 피해를 입은 사람에 대하여 대통령령으로 정하는 바에 따라 </a:t>
            </a:r>
            <a:r>
              <a:rPr lang="ko-KR" altLang="en-US" sz="1400" dirty="0">
                <a:solidFill>
                  <a:srgbClr val="FF0000"/>
                </a:solidFill>
              </a:rPr>
              <a:t>치료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</a:t>
            </a:r>
            <a:r>
              <a:rPr lang="ko-KR" altLang="en-US" sz="1400" dirty="0">
                <a:solidFill>
                  <a:srgbClr val="FF0000"/>
                </a:solidFill>
              </a:rPr>
              <a:t>및 복구에 필요한 비용의 전부 또는 일부를 지원할 수 있다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/>
              <a:t>「</a:t>
            </a:r>
            <a:r>
              <a:rPr lang="ko-KR" altLang="en-US" sz="1400" dirty="0" err="1"/>
              <a:t>여권법</a:t>
            </a:r>
            <a:r>
              <a:rPr lang="ko-KR" altLang="en-US" sz="1400" dirty="0"/>
              <a:t>」 제</a:t>
            </a:r>
            <a:r>
              <a:rPr lang="en-US" altLang="ko-KR" sz="1400" dirty="0"/>
              <a:t>17</a:t>
            </a:r>
            <a:r>
              <a:rPr lang="ko-KR" altLang="en-US" sz="1400" dirty="0"/>
              <a:t>조제</a:t>
            </a:r>
            <a:r>
              <a:rPr lang="en-US" altLang="ko-KR" sz="1400" dirty="0"/>
              <a:t>1</a:t>
            </a:r>
            <a:r>
              <a:rPr lang="ko-KR" altLang="en-US" sz="1400" dirty="0"/>
              <a:t>항 단서에 따른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외교부장관의 허가를 받지 아니하고 방문 및 체류가 금지된 국가 또는 지역을 </a:t>
            </a:r>
            <a:r>
              <a:rPr lang="ko-KR" altLang="en-US" sz="1400" dirty="0" err="1"/>
              <a:t>방문ㆍ체류한</a:t>
            </a:r>
            <a:r>
              <a:rPr lang="ko-KR" altLang="en-US" sz="1400" dirty="0"/>
              <a:t> 사람에 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해서는 그러하지 아니하다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>
                <a:solidFill>
                  <a:srgbClr val="FF0000"/>
                </a:solidFill>
              </a:rPr>
              <a:t>비용의 지원 </a:t>
            </a:r>
            <a:r>
              <a:rPr lang="ko-KR" altLang="en-US" sz="1400" dirty="0" err="1">
                <a:solidFill>
                  <a:srgbClr val="FF0000"/>
                </a:solidFill>
              </a:rPr>
              <a:t>기준ㆍ절차ㆍ금액</a:t>
            </a:r>
            <a:r>
              <a:rPr lang="ko-KR" altLang="en-US" sz="1400" dirty="0">
                <a:solidFill>
                  <a:srgbClr val="FF0000"/>
                </a:solidFill>
              </a:rPr>
              <a:t> 및 방법 등에 관하여 필요한 사항은 대통령령으로 정한다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fontAlgn="base">
              <a:buNone/>
            </a:pPr>
            <a:endParaRPr lang="en-US" altLang="ko-KR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54805" cy="939784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en-US" altLang="ko-KR" sz="3200" dirty="0"/>
              <a:t>(7) </a:t>
            </a:r>
            <a:r>
              <a:rPr lang="ko-KR" altLang="en-US" sz="3200" dirty="0"/>
              <a:t>특수경비</a:t>
            </a:r>
            <a:r>
              <a:rPr lang="en-US" altLang="ko-KR" sz="3200" dirty="0"/>
              <a:t> : </a:t>
            </a:r>
            <a:r>
              <a:rPr lang="ko-KR" altLang="en-US" sz="3200" dirty="0" err="1"/>
              <a:t>대테러경비</a:t>
            </a:r>
            <a:endParaRPr lang="ko-KR" altLang="en-US" sz="32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4061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7" y="1700808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경찰의 인질범 협상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인질의 생명과 안전을 위하여 범인을 설득하고 흥정하는 과정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인질범 협상의 기법</a:t>
            </a:r>
            <a:r>
              <a:rPr lang="en-US" altLang="ko-KR" sz="1600" dirty="0">
                <a:solidFill>
                  <a:srgbClr val="FF0000"/>
                </a:solidFill>
              </a:rPr>
              <a:t>(SNI : Scot Negotiation Institute</a:t>
            </a:r>
            <a:r>
              <a:rPr lang="ko-KR" altLang="en-US" sz="1600" dirty="0">
                <a:solidFill>
                  <a:srgbClr val="FF0000"/>
                </a:solidFill>
              </a:rPr>
              <a:t>의 인질협상 </a:t>
            </a:r>
            <a:r>
              <a:rPr lang="en-US" altLang="ko-KR" sz="1600" dirty="0">
                <a:solidFill>
                  <a:srgbClr val="FF0000"/>
                </a:solidFill>
              </a:rPr>
              <a:t>8</a:t>
            </a:r>
            <a:r>
              <a:rPr lang="ko-KR" altLang="en-US" sz="1600" dirty="0">
                <a:solidFill>
                  <a:srgbClr val="FF0000"/>
                </a:solidFill>
              </a:rPr>
              <a:t>단계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제</a:t>
            </a:r>
            <a:r>
              <a:rPr lang="en-US" altLang="ko-KR" sz="1600" dirty="0"/>
              <a:t>1</a:t>
            </a:r>
            <a:r>
              <a:rPr lang="ko-KR" altLang="en-US" sz="1600" dirty="0"/>
              <a:t>단계 </a:t>
            </a:r>
            <a:r>
              <a:rPr lang="en-US" altLang="ko-KR" sz="1600" dirty="0"/>
              <a:t>: </a:t>
            </a:r>
            <a:r>
              <a:rPr lang="ko-KR" altLang="en-US" sz="1600" dirty="0"/>
              <a:t>현상의 준비단계로 최대한 양보할 것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제</a:t>
            </a:r>
            <a:r>
              <a:rPr lang="en-US" altLang="ko-KR" sz="1600" dirty="0"/>
              <a:t>2</a:t>
            </a:r>
            <a:r>
              <a:rPr lang="ko-KR" altLang="en-US" sz="1600" dirty="0"/>
              <a:t>단계 </a:t>
            </a:r>
            <a:r>
              <a:rPr lang="en-US" altLang="ko-KR" sz="1600" dirty="0"/>
              <a:t>: </a:t>
            </a:r>
            <a:r>
              <a:rPr lang="ko-KR" altLang="en-US" sz="1600" dirty="0"/>
              <a:t>논쟁의 개시단계로 상대방으로 하여금 떼를 쓰고 흥정을 걸어오도록 유도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제</a:t>
            </a:r>
            <a:r>
              <a:rPr lang="en-US" altLang="ko-KR" sz="1600" dirty="0"/>
              <a:t>3</a:t>
            </a:r>
            <a:r>
              <a:rPr lang="ko-KR" altLang="en-US" sz="1600" dirty="0"/>
              <a:t>단계 </a:t>
            </a:r>
            <a:r>
              <a:rPr lang="en-US" altLang="ko-KR" sz="1600" dirty="0"/>
              <a:t>: </a:t>
            </a:r>
            <a:r>
              <a:rPr lang="ko-KR" altLang="en-US" sz="1600" dirty="0"/>
              <a:t>신호단계로 노약자</a:t>
            </a:r>
            <a:r>
              <a:rPr lang="en-US" altLang="ko-KR" sz="1600" dirty="0"/>
              <a:t>, </a:t>
            </a:r>
            <a:r>
              <a:rPr lang="ko-KR" altLang="en-US" sz="1600" dirty="0"/>
              <a:t>어린이</a:t>
            </a:r>
            <a:r>
              <a:rPr lang="en-US" altLang="ko-KR" sz="1600" dirty="0"/>
              <a:t>, </a:t>
            </a:r>
            <a:r>
              <a:rPr lang="ko-KR" altLang="en-US" sz="1600" dirty="0"/>
              <a:t>여자 등의 석방을 요구하면서 협상의 의사가 있음을 전달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제</a:t>
            </a:r>
            <a:r>
              <a:rPr lang="en-US" altLang="ko-KR" sz="1600" dirty="0"/>
              <a:t>4</a:t>
            </a:r>
            <a:r>
              <a:rPr lang="ko-KR" altLang="en-US" sz="1600" dirty="0"/>
              <a:t>단계 </a:t>
            </a:r>
            <a:r>
              <a:rPr lang="en-US" altLang="ko-KR" sz="1600" dirty="0"/>
              <a:t>: </a:t>
            </a:r>
            <a:r>
              <a:rPr lang="ko-KR" altLang="en-US" sz="1600" dirty="0"/>
              <a:t>제안단계로 협상상대</a:t>
            </a:r>
            <a:r>
              <a:rPr lang="en-US" altLang="ko-KR" sz="1600" dirty="0"/>
              <a:t>, </a:t>
            </a:r>
            <a:r>
              <a:rPr lang="ko-KR" altLang="en-US" sz="1600" dirty="0"/>
              <a:t>교신방법</a:t>
            </a:r>
            <a:r>
              <a:rPr lang="en-US" altLang="ko-KR" sz="1600" dirty="0"/>
              <a:t>, </a:t>
            </a:r>
            <a:r>
              <a:rPr lang="ko-KR" altLang="en-US" sz="1600" dirty="0"/>
              <a:t>진행방법 등을 말함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제</a:t>
            </a:r>
            <a:r>
              <a:rPr lang="en-US" altLang="ko-KR" sz="1600" dirty="0"/>
              <a:t>5</a:t>
            </a:r>
            <a:r>
              <a:rPr lang="ko-KR" altLang="en-US" sz="1600" dirty="0"/>
              <a:t>단계 </a:t>
            </a:r>
            <a:r>
              <a:rPr lang="en-US" altLang="ko-KR" sz="1600" dirty="0"/>
              <a:t>: </a:t>
            </a:r>
            <a:r>
              <a:rPr lang="ko-KR" altLang="en-US" sz="1600" dirty="0"/>
              <a:t>타결안을 제시하는 단계로 개개 내용에 대한 일괄타결을 목표로 함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제</a:t>
            </a:r>
            <a:r>
              <a:rPr lang="en-US" altLang="ko-KR" sz="1600" dirty="0"/>
              <a:t>6</a:t>
            </a:r>
            <a:r>
              <a:rPr lang="ko-KR" altLang="en-US" sz="1600" dirty="0"/>
              <a:t>단계  </a:t>
            </a:r>
            <a:r>
              <a:rPr lang="en-US" altLang="ko-KR" sz="1600" dirty="0"/>
              <a:t>:</a:t>
            </a:r>
            <a:r>
              <a:rPr lang="ko-KR" altLang="en-US" sz="1600" dirty="0"/>
              <a:t>흥정단계로 요구사항이 바뀌는 경우 다시 협상함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제</a:t>
            </a:r>
            <a:r>
              <a:rPr lang="en-US" altLang="ko-KR" sz="1600" dirty="0"/>
              <a:t>7</a:t>
            </a:r>
            <a:r>
              <a:rPr lang="ko-KR" altLang="en-US" sz="1600" dirty="0"/>
              <a:t>단계 </a:t>
            </a:r>
            <a:r>
              <a:rPr lang="en-US" altLang="ko-KR" sz="1600" dirty="0"/>
              <a:t>: </a:t>
            </a:r>
            <a:r>
              <a:rPr lang="ko-KR" altLang="en-US" sz="1600" dirty="0"/>
              <a:t>정리단계로 </a:t>
            </a:r>
            <a:r>
              <a:rPr lang="ko-KR" altLang="en-US" sz="1600" dirty="0" err="1"/>
              <a:t>합의시마다</a:t>
            </a:r>
            <a:r>
              <a:rPr lang="ko-KR" altLang="en-US" sz="1600" dirty="0"/>
              <a:t> 내용을 정리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제</a:t>
            </a:r>
            <a:r>
              <a:rPr lang="en-US" altLang="ko-KR" sz="1600" dirty="0"/>
              <a:t>8</a:t>
            </a:r>
            <a:r>
              <a:rPr lang="ko-KR" altLang="en-US" sz="1600" dirty="0"/>
              <a:t>단계 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타결순으로</a:t>
            </a:r>
            <a:r>
              <a:rPr lang="ko-KR" altLang="en-US" sz="1600" dirty="0"/>
              <a:t> 진행</a:t>
            </a:r>
            <a:endParaRPr lang="en-US" altLang="ko-KR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4" y="476672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(7) </a:t>
            </a:r>
            <a:r>
              <a:rPr lang="ko-KR" altLang="en-US" sz="3200" dirty="0"/>
              <a:t>특수경비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676576"/>
          </a:xfrm>
        </p:spPr>
        <p:txBody>
          <a:bodyPr>
            <a:normAutofit/>
          </a:bodyPr>
          <a:lstStyle/>
          <a:p>
            <a:r>
              <a:rPr lang="ko-KR" altLang="en-US" sz="1800" dirty="0" err="1"/>
              <a:t>리마증후군과</a:t>
            </a:r>
            <a:r>
              <a:rPr lang="ko-KR" altLang="en-US" sz="1800" dirty="0"/>
              <a:t> </a:t>
            </a:r>
            <a:r>
              <a:rPr lang="ko-KR" altLang="en-US" sz="1800" dirty="0" err="1"/>
              <a:t>스톡홀롬</a:t>
            </a:r>
            <a:r>
              <a:rPr lang="ko-KR" altLang="en-US" sz="1800" dirty="0"/>
              <a:t> 증후군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7197" y="396093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(7) </a:t>
            </a:r>
            <a:r>
              <a:rPr lang="ko-KR" altLang="en-US" sz="3200" dirty="0"/>
              <a:t>특수경비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857224" y="2214554"/>
          <a:ext cx="8001056" cy="4286280"/>
        </p:xfrm>
        <a:graphic>
          <a:graphicData uri="http://schemas.openxmlformats.org/drawingml/2006/table">
            <a:tbl>
              <a:tblPr/>
              <a:tblGrid>
                <a:gridCol w="8001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86280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500" b="0" i="0" spc="50" dirty="0" err="1">
                          <a:solidFill>
                            <a:srgbClr val="FF0000"/>
                          </a:solidFill>
                          <a:latin typeface="-윤고딕110"/>
                        </a:rPr>
                        <a:t>리마증후군</a:t>
                      </a:r>
                      <a:endParaRPr lang="ko-KR" altLang="en-US" sz="15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- </a:t>
                      </a:r>
                      <a:r>
                        <a:rPr lang="ko-KR" altLang="en-US" sz="15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인질범들이 인질들에게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정신적으로 동화되어 자신을 인질과 동일시함으로써 공격적인 태도가 완화되는 현상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- </a:t>
                      </a:r>
                      <a:r>
                        <a:rPr lang="ko-KR" altLang="en-US" sz="15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리마증후군이라고도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한다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1997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년 페루 </a:t>
                      </a:r>
                      <a:r>
                        <a:rPr lang="ko-KR" altLang="en-US" sz="15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리마에서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반정부조직 요원들이 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127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 동안 인질들과 함께 지내면서 차츰 인질들에게 동화되어 가족과 안부 편지를 주고받고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미사 의식을 여는 등의 현상을 보였다는 데서 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'</a:t>
                      </a:r>
                      <a:r>
                        <a:rPr lang="ko-KR" altLang="en-US" sz="15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리마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'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라는 이름이 붙었다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500" b="0" i="0" spc="50" dirty="0" err="1">
                          <a:solidFill>
                            <a:srgbClr val="FF0000"/>
                          </a:solidFill>
                          <a:latin typeface="-윤고딕110"/>
                        </a:rPr>
                        <a:t>스톡홀롬</a:t>
                      </a:r>
                      <a:r>
                        <a:rPr lang="ko-KR" altLang="en-US" sz="15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 증후군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- </a:t>
                      </a:r>
                      <a:r>
                        <a:rPr lang="ko-KR" altLang="en-US" sz="15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인질이 인질범들에게 동화되어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그들에게 동조하는 비이성적 현상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-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스톡홀름 신드롬이라고도 한다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인질사건에서 인질로 잡힌 사람들이 인질범들에게 정신적으로 동화되어 오히려 자신들을 볼모로 잡은 법인들에게 호감과 지지를 나타내는 심리현상을 말한다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1973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년 스웨덴 스톡홀름에서 은행에 침입한 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4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명의 무장강도가 은행 직원들을 볼모로 잡고 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6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일간 경찰과 대치한 사건에서 처음 관찰되었기 때문에 이런 이름이 붙었다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투표소경비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597" y="439301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(8) </a:t>
            </a:r>
            <a:r>
              <a:rPr lang="ko-KR" altLang="en-US" sz="3200" dirty="0"/>
              <a:t>선거경비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857224" y="2214556"/>
          <a:ext cx="7929618" cy="4396209"/>
        </p:xfrm>
        <a:graphic>
          <a:graphicData uri="http://schemas.openxmlformats.org/drawingml/2006/table">
            <a:tbl>
              <a:tblPr/>
              <a:tblGrid>
                <a:gridCol w="1728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1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614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투표구 선관위와 경비대책 </a:t>
                      </a:r>
                      <a:endParaRPr lang="en-US" altLang="ko-KR" sz="15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사전협의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53670" marR="63500" indent="-9017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투표소가 취약지역에 설치되지 않도록 사전협의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조정하고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투표소와 경비근무장소간 비상통신망을 구성하여 유사시 신속한 연락체제를 강구한다</a:t>
                      </a:r>
                      <a:r>
                        <a:rPr lang="en-US" altLang="ko-KR" sz="15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5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10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투표소 외곽경비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63500" indent="-1206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5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투표소별로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무장 정복경찰 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2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명 이상을 배치하도록 되어 있다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5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01930" marR="63500" indent="-13843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5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경찰서별로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</a:t>
                      </a:r>
                      <a:r>
                        <a:rPr lang="ko-KR" altLang="en-US" sz="15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전관내를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지원할 수 있는 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5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분대기대 및 </a:t>
                      </a:r>
                      <a:r>
                        <a:rPr lang="ko-KR" altLang="en-US" sz="15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채증조를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운용하며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유사시를 대비하여 </a:t>
                      </a:r>
                      <a:r>
                        <a:rPr lang="ko-KR" altLang="en-US" sz="15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권역별로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예비대를 운용한다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5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36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부재자투표소 </a:t>
                      </a:r>
                      <a:endParaRPr lang="en-US" altLang="ko-KR" sz="15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경비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부재자 투표소 경비는 위의 ①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②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에 준하여 경비를 실시하되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투표소와 파출소와의 거리가 인접한 경우 경비경력은 파출소에 대기토록 하며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부재자 투표함 </a:t>
                      </a:r>
                      <a:r>
                        <a:rPr lang="ko-KR" altLang="en-US" sz="15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운송시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호송근무를 실시한다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투표함 운송차량 및 선박에 무장정복경찰 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명이 탑승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선관위 직원과 합동으로 안전하게 호송한다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또한 대도시 등 교통취약지역은 에스코트를 실시하여 사고를 예방한다</a:t>
                      </a:r>
                      <a:r>
                        <a:rPr lang="en-US" altLang="ko-KR" sz="15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.).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6077" y="12255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개표소경비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주요경비경찰활동 </a:t>
            </a:r>
            <a:r>
              <a:rPr lang="en-US" altLang="ko-KR" sz="3200" dirty="0"/>
              <a:t>– (8) </a:t>
            </a:r>
            <a:r>
              <a:rPr lang="ko-KR" altLang="en-US" sz="3200" dirty="0"/>
              <a:t>선거경비</a:t>
            </a: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470230"/>
              </p:ext>
            </p:extLst>
          </p:nvPr>
        </p:nvGraphicFramePr>
        <p:xfrm>
          <a:off x="775923" y="1772816"/>
          <a:ext cx="8001056" cy="4572032"/>
        </p:xfrm>
        <a:graphic>
          <a:graphicData uri="http://schemas.openxmlformats.org/drawingml/2006/table">
            <a:tbl>
              <a:tblPr/>
              <a:tblGrid>
                <a:gridCol w="168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19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선관위와 경비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대책 사전협의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95580" marR="63500" indent="-13208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선관위와 협조하여 개표소 내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외곽에 대한 사전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안전검측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및 안전유지를 하고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채증요원을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배치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운용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30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3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선 개념에 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의한 경비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05740" marR="63500" indent="-1422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제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1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선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개표소 내부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 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개표소내부의 소란행위 경우 선관위원장이나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위원의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요청시에만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정복경찰을 투입하여 질서를 유지할 수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01930" marR="63500" indent="-13843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제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2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선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담장 내곽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)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개표소 출입구에서 선관위직원과 합동으로 출입자를 통제한다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출입문은 되도록 정문만 사용한다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17170" marR="63500" indent="-15367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제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3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선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담장 외곽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)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검문조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순찰조를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운용하여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위해기도자의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접근을 차단한다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701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우발사태에 대비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개표소별로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충분한 예비대를 확보하여 운용한다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소방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한전차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및 관계요원을 대기토록 하여 화재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정전사고에 대비한다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  </a:t>
                      </a:r>
                      <a:r>
                        <a:rPr lang="ko-KR" altLang="en-US" sz="14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정전사고에 대비하여 자가발전시설이나 예비 조명기구를 확보</a:t>
                      </a:r>
                      <a:r>
                        <a:rPr lang="en-US" altLang="ko-KR" sz="14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비치한다</a:t>
                      </a:r>
                      <a:r>
                        <a:rPr lang="en-US" altLang="ko-KR" sz="1400" b="0" i="0" spc="6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경찰작전 </a:t>
            </a:r>
            <a:r>
              <a:rPr lang="en-US" altLang="ko-KR" sz="3200" dirty="0"/>
              <a:t>– (1) </a:t>
            </a:r>
            <a:r>
              <a:rPr lang="ko-KR" altLang="en-US" sz="3200" dirty="0" err="1"/>
              <a:t>통합방위법에</a:t>
            </a:r>
            <a:r>
              <a:rPr lang="ko-KR" altLang="en-US" sz="3200" dirty="0"/>
              <a:t> 따른 </a:t>
            </a:r>
            <a:br>
              <a:rPr lang="en-US" altLang="ko-KR" sz="3200" dirty="0"/>
            </a:br>
            <a:r>
              <a:rPr lang="en-US" altLang="ko-KR" sz="3200" dirty="0"/>
              <a:t>                                                 </a:t>
            </a:r>
            <a:r>
              <a:rPr lang="ko-KR" altLang="en-US" sz="3200" dirty="0"/>
              <a:t>통합방위작전</a:t>
            </a:r>
          </a:p>
        </p:txBody>
      </p:sp>
      <p:sp>
        <p:nvSpPr>
          <p:cNvPr id="4" name="내용 개체 틀 1"/>
          <p:cNvSpPr>
            <a:spLocks noGrp="1"/>
          </p:cNvSpPr>
          <p:nvPr>
            <p:ph idx="1"/>
          </p:nvPr>
        </p:nvSpPr>
        <p:spPr>
          <a:xfrm>
            <a:off x="467544" y="2204864"/>
            <a:ext cx="8583612" cy="1872208"/>
          </a:xfrm>
        </p:spPr>
        <p:txBody>
          <a:bodyPr>
            <a:noAutofit/>
          </a:bodyPr>
          <a:lstStyle/>
          <a:p>
            <a:r>
              <a:rPr lang="ko-KR" altLang="en-US" sz="1600" dirty="0">
                <a:solidFill>
                  <a:schemeClr val="tx1"/>
                </a:solidFill>
              </a:rPr>
              <a:t>통합방위</a:t>
            </a:r>
            <a:r>
              <a:rPr lang="en-US" altLang="ko-KR" sz="1600" dirty="0">
                <a:solidFill>
                  <a:schemeClr val="tx1"/>
                </a:solidFill>
              </a:rPr>
              <a:t>(</a:t>
            </a:r>
            <a:r>
              <a:rPr lang="ko-KR" altLang="en-US" sz="1600" dirty="0" err="1">
                <a:solidFill>
                  <a:schemeClr val="tx1"/>
                </a:solidFill>
              </a:rPr>
              <a:t>통합방위법</a:t>
            </a:r>
            <a:r>
              <a:rPr lang="ko-KR" altLang="en-US" sz="1600" dirty="0">
                <a:solidFill>
                  <a:schemeClr val="tx1"/>
                </a:solidFill>
              </a:rPr>
              <a:t> 제</a:t>
            </a:r>
            <a:r>
              <a:rPr lang="en-US" altLang="ko-KR" sz="1600" dirty="0">
                <a:solidFill>
                  <a:schemeClr val="tx1"/>
                </a:solidFill>
              </a:rPr>
              <a:t>2</a:t>
            </a:r>
            <a:r>
              <a:rPr lang="ko-KR" altLang="en-US" sz="1600" dirty="0">
                <a:solidFill>
                  <a:schemeClr val="tx1"/>
                </a:solidFill>
              </a:rPr>
              <a:t>조</a:t>
            </a:r>
            <a:r>
              <a:rPr lang="en-US" altLang="ko-KR" sz="1600" dirty="0">
                <a:solidFill>
                  <a:schemeClr val="tx1"/>
                </a:solidFill>
              </a:rPr>
              <a:t>)</a:t>
            </a:r>
          </a:p>
          <a:p>
            <a:pPr>
              <a:buNone/>
            </a:pPr>
            <a:r>
              <a:rPr lang="en-US" altLang="ko-KR" sz="1600" dirty="0">
                <a:solidFill>
                  <a:schemeClr val="tx1"/>
                </a:solidFill>
              </a:rPr>
              <a:t> -</a:t>
            </a:r>
            <a:r>
              <a:rPr lang="ko-KR" altLang="en-US" sz="1600" dirty="0"/>
              <a:t>적의 </a:t>
            </a:r>
            <a:r>
              <a:rPr lang="ko-KR" altLang="en-US" sz="1600" dirty="0" err="1"/>
              <a:t>침투ㆍ도발이나</a:t>
            </a:r>
            <a:r>
              <a:rPr lang="ko-KR" altLang="en-US" sz="1600" dirty="0"/>
              <a:t> 그 위협에 대응하기 위하여 각종 국가방위요소를 통합하고 지휘체계를 일원화하여 국가를 방위하는 것</a:t>
            </a:r>
            <a:endParaRPr lang="en-US" altLang="ko-KR" sz="1600" dirty="0"/>
          </a:p>
          <a:p>
            <a:pPr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r>
              <a:rPr lang="ko-KR" altLang="en-US" sz="1600" dirty="0">
                <a:solidFill>
                  <a:schemeClr val="tx1"/>
                </a:solidFill>
              </a:rPr>
              <a:t>통합방위사태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chemeClr val="tx1"/>
                </a:solidFill>
              </a:rPr>
              <a:t>  - </a:t>
            </a:r>
            <a:r>
              <a:rPr lang="ko-KR" altLang="en-US" sz="1600" dirty="0"/>
              <a:t>적의 </a:t>
            </a:r>
            <a:r>
              <a:rPr lang="ko-KR" altLang="en-US" sz="1600" dirty="0" err="1"/>
              <a:t>침투ㆍ도발이나</a:t>
            </a:r>
            <a:r>
              <a:rPr lang="ko-KR" altLang="en-US" sz="1600" dirty="0"/>
              <a:t> 그 위협에 대응하여 제</a:t>
            </a:r>
            <a:r>
              <a:rPr lang="en-US" altLang="ko-KR" sz="1600" dirty="0"/>
              <a:t>6</a:t>
            </a:r>
            <a:r>
              <a:rPr lang="ko-KR" altLang="en-US" sz="1600" dirty="0"/>
              <a:t>호부터 제</a:t>
            </a:r>
            <a:r>
              <a:rPr lang="en-US" altLang="ko-KR" sz="1600" dirty="0"/>
              <a:t>8</a:t>
            </a:r>
            <a:r>
              <a:rPr lang="ko-KR" altLang="en-US" sz="1600" dirty="0"/>
              <a:t>호까지의 구분에 따라 선포하는 단계별 사태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r>
              <a:rPr lang="ko-KR" altLang="en-US" sz="1600" dirty="0">
                <a:solidFill>
                  <a:schemeClr val="tx1"/>
                </a:solidFill>
              </a:rPr>
              <a:t>통합방위작전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chemeClr val="tx1"/>
                </a:solidFill>
              </a:rPr>
              <a:t>  -  </a:t>
            </a:r>
            <a:r>
              <a:rPr lang="ko-KR" altLang="en-US" sz="1600" dirty="0"/>
              <a:t>통합방위사태가 선포된 지역에서 통합방위본부장</a:t>
            </a:r>
            <a:r>
              <a:rPr lang="en-US" altLang="ko-KR" sz="1600" dirty="0"/>
              <a:t>, </a:t>
            </a:r>
            <a:r>
              <a:rPr lang="ko-KR" altLang="en-US" sz="1600" dirty="0"/>
              <a:t>지역군사령관</a:t>
            </a:r>
            <a:r>
              <a:rPr lang="en-US" altLang="ko-KR" sz="1600" dirty="0"/>
              <a:t>, </a:t>
            </a:r>
            <a:r>
              <a:rPr lang="ko-KR" altLang="en-US" sz="1600" dirty="0"/>
              <a:t>함대사령관 또는 시도경찰청장이 국가방위요소를 통합하여 </a:t>
            </a:r>
            <a:r>
              <a:rPr lang="ko-KR" altLang="en-US" sz="1600" dirty="0" err="1"/>
              <a:t>지휘ㆍ통제하는</a:t>
            </a:r>
            <a:r>
              <a:rPr lang="ko-KR" altLang="en-US" sz="1600" dirty="0"/>
              <a:t> 방위작전</a:t>
            </a:r>
            <a:endParaRPr lang="en-US" altLang="ko-K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2060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234899"/>
              </p:ext>
            </p:extLst>
          </p:nvPr>
        </p:nvGraphicFramePr>
        <p:xfrm>
          <a:off x="640669" y="1556792"/>
          <a:ext cx="8208912" cy="482453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16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847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8128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갑종사태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의의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대규모의 적의 침투</a:t>
                      </a:r>
                      <a:r>
                        <a:rPr lang="en-US" altLang="ko-KR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도발로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 인한 비상사태로써 통합방위본부장 또는 지역군 사령관의 지휘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통제 하에 통합방위작전을 수행하여야 할 최상위급 비상사태를 말함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14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선포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국방부 장관의 건의</a:t>
                      </a:r>
                      <a:r>
                        <a:rPr lang="en-US" altLang="ko-KR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대통령이 선포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8128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을종사태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의의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일부 또는 수개 지역에서 적의 침투</a:t>
                      </a:r>
                      <a:r>
                        <a:rPr lang="en-US" altLang="ko-KR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도발로 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인하여 </a:t>
                      </a:r>
                      <a:r>
                        <a:rPr lang="ko-KR" altLang="en-US" sz="1200" b="0" dirty="0" err="1">
                          <a:latin typeface="+mn-ea"/>
                          <a:ea typeface="+mn-ea"/>
                        </a:rPr>
                        <a:t>단기간내에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 치안회복이 어려워 지역사령관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경찰청장 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X)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의 지휘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통제하에 통합방위작전을 수행하여야 할 사태를 말함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337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선포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시도경찰청장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지역군사령관 또는 함대 사령관의 건의에 의해 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시</a:t>
                      </a:r>
                      <a:r>
                        <a:rPr lang="en-US" altLang="ko-KR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도지사가 선포</a:t>
                      </a:r>
                      <a:endParaRPr lang="en-US" altLang="ko-KR" sz="1200" b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en-US" altLang="ko-KR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이상의 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특별시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광역시도에 걸쳐 을종사태에 해당하는 상황이 발생한 경우에는 국방부 장관의 건의에 의해 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대통령이 선포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3378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병종사태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의의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적의 침투도발 위협이 예상되거나 소규모 적이 침투한 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때에 시도경찰청장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지역사령관 또는 함대사령관의 지휘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통제 하에 통합방위작전을 수행하여 단기간에 치안이 회복될 수 있는 사태를 말함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337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선포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1.</a:t>
                      </a:r>
                      <a:r>
                        <a:rPr lang="en-US" altLang="ko-KR" sz="1200" b="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시도경찰청장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지역군사령관 또는 함대 사령관의 건의에 의해 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시</a:t>
                      </a:r>
                      <a:r>
                        <a:rPr lang="en-US" altLang="ko-KR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도지사가 선포</a:t>
                      </a:r>
                      <a:endParaRPr lang="en-US" altLang="ko-KR" sz="1200" b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2. </a:t>
                      </a:r>
                      <a:r>
                        <a:rPr lang="en-US" altLang="ko-KR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이상의 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특별시</a:t>
                      </a:r>
                      <a:r>
                        <a:rPr lang="en-US" altLang="ko-KR" sz="1200" b="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광역시도에 걸쳐 병종사태에 해당하는 상황이 발생한 경우에는 </a:t>
                      </a:r>
                      <a:r>
                        <a:rPr lang="ko-KR" altLang="en-US" sz="1200" b="0" dirty="0" err="1">
                          <a:latin typeface="+mn-ea"/>
                          <a:ea typeface="+mn-ea"/>
                        </a:rPr>
                        <a:t>행정안전부</a:t>
                      </a:r>
                      <a:r>
                        <a:rPr lang="ko-KR" altLang="en-US" sz="1200" b="0" dirty="0">
                          <a:latin typeface="+mn-ea"/>
                          <a:ea typeface="+mn-ea"/>
                        </a:rPr>
                        <a:t> 장관 또는 국방부 장관의 건의에 의해 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대통령이 선포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경찰작전 </a:t>
            </a:r>
            <a:r>
              <a:rPr lang="en-US" altLang="ko-KR" sz="3200" dirty="0"/>
              <a:t>– (1) </a:t>
            </a:r>
            <a:r>
              <a:rPr lang="ko-KR" altLang="en-US" sz="3200" dirty="0" err="1"/>
              <a:t>통합방위법에</a:t>
            </a:r>
            <a:r>
              <a:rPr lang="ko-KR" altLang="en-US" sz="3200" dirty="0"/>
              <a:t> 따른 </a:t>
            </a:r>
            <a:br>
              <a:rPr lang="en-US" altLang="ko-KR" sz="3200" dirty="0"/>
            </a:br>
            <a:r>
              <a:rPr lang="en-US" altLang="ko-KR" sz="3200" dirty="0"/>
              <a:t>                                                 </a:t>
            </a:r>
            <a:r>
              <a:rPr lang="ko-KR" altLang="en-US" sz="3200" dirty="0"/>
              <a:t>통합방위작전</a:t>
            </a:r>
          </a:p>
        </p:txBody>
      </p:sp>
    </p:spTree>
    <p:extLst>
      <p:ext uri="{BB962C8B-B14F-4D97-AF65-F5344CB8AC3E}">
        <p14:creationId xmlns:p14="http://schemas.microsoft.com/office/powerpoint/2010/main" val="30229290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경찰작전 </a:t>
            </a:r>
            <a:r>
              <a:rPr lang="en-US" altLang="ko-KR" sz="3200" dirty="0"/>
              <a:t>– (2)</a:t>
            </a:r>
            <a:r>
              <a:rPr lang="ko-KR" altLang="en-US" sz="3200" dirty="0"/>
              <a:t>을지연습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638861"/>
              </p:ext>
            </p:extLst>
          </p:nvPr>
        </p:nvGraphicFramePr>
        <p:xfrm>
          <a:off x="539552" y="1916832"/>
          <a:ext cx="7776864" cy="367240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4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49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의의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ko-KR" altLang="en-US" sz="1400" b="0" dirty="0">
                          <a:latin typeface="+mj-ea"/>
                          <a:ea typeface="+mj-ea"/>
                        </a:rPr>
                        <a:t>국가비상사태에 능동적으로 대처하기 위하여 정부차원에서 종합적으로 비상대비업무를 수행하는 훈련</a:t>
                      </a:r>
                      <a:r>
                        <a:rPr lang="en-US" altLang="ko-KR" sz="1400" b="0" dirty="0"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ko-KR" altLang="en-US" sz="1400" b="0" dirty="0">
                          <a:latin typeface="+mj-ea"/>
                          <a:ea typeface="+mj-ea"/>
                        </a:rPr>
                        <a:t>이 연습은 통상 군사연습과 연계하여 실시되므로 정부연습이라고도 한다</a:t>
                      </a:r>
                      <a:r>
                        <a:rPr lang="en-US" altLang="ko-KR" sz="1400" b="0" dirty="0">
                          <a:latin typeface="+mj-ea"/>
                          <a:ea typeface="+mj-ea"/>
                        </a:rPr>
                        <a:t>.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ko-KR" altLang="en-US" sz="1400" b="0" dirty="0">
                          <a:latin typeface="+mj-ea"/>
                          <a:ea typeface="+mj-ea"/>
                        </a:rPr>
                        <a:t>통상 매년 </a:t>
                      </a:r>
                      <a:r>
                        <a:rPr lang="en-US" altLang="ko-KR" sz="1400" b="0" dirty="0"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400" b="0" dirty="0">
                          <a:latin typeface="+mj-ea"/>
                          <a:ea typeface="+mj-ea"/>
                        </a:rPr>
                        <a:t>회 실시하는 방어 목적 훈련</a:t>
                      </a:r>
                      <a:endParaRPr lang="en-US" altLang="ko-KR" sz="1400" b="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24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실시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4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을지연습은 국무총리가 연습방법 및 기간 등을 정하여 대통령의 승인을 받으며</a:t>
                      </a:r>
                      <a:r>
                        <a:rPr lang="en-US" altLang="ko-KR" sz="14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행정안전부가 주관</a:t>
                      </a:r>
                      <a:endParaRPr lang="en-US" altLang="ko-KR" sz="1400" b="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400" b="0" dirty="0">
                          <a:latin typeface="+mj-ea"/>
                          <a:ea typeface="+mj-ea"/>
                        </a:rPr>
                        <a:t>을지연습의 </a:t>
                      </a:r>
                      <a:r>
                        <a:rPr lang="ko-KR" altLang="en-US" sz="1400" b="0" dirty="0" err="1">
                          <a:latin typeface="+mj-ea"/>
                          <a:ea typeface="+mj-ea"/>
                        </a:rPr>
                        <a:t>총감은</a:t>
                      </a:r>
                      <a:r>
                        <a:rPr lang="ko-KR" altLang="en-US" sz="1400" b="0" dirty="0">
                          <a:latin typeface="+mj-ea"/>
                          <a:ea typeface="+mj-ea"/>
                        </a:rPr>
                        <a:t> 국무총리</a:t>
                      </a:r>
                      <a:endParaRPr lang="en-US" altLang="ko-KR" sz="1400" b="0" dirty="0">
                        <a:latin typeface="+mj-ea"/>
                        <a:ea typeface="+mj-ea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400" b="0" dirty="0">
                          <a:latin typeface="+mj-ea"/>
                          <a:ea typeface="+mj-ea"/>
                        </a:rPr>
                        <a:t>을지연습은 실제로 </a:t>
                      </a:r>
                      <a:r>
                        <a:rPr lang="ko-KR" altLang="en-US" sz="1400" b="0" dirty="0" err="1">
                          <a:latin typeface="+mj-ea"/>
                          <a:ea typeface="+mj-ea"/>
                        </a:rPr>
                        <a:t>전쟁발발시</a:t>
                      </a:r>
                      <a:r>
                        <a:rPr lang="ko-KR" altLang="en-US" sz="1400" b="0" dirty="0">
                          <a:latin typeface="+mj-ea"/>
                          <a:ea typeface="+mj-ea"/>
                        </a:rPr>
                        <a:t> 적용되는 충무계획을 기본으로 통상 도상연습을 실시하며</a:t>
                      </a:r>
                      <a:r>
                        <a:rPr lang="en-US" altLang="ko-KR" sz="1400" b="0" dirty="0">
                          <a:latin typeface="+mj-ea"/>
                          <a:ea typeface="+mj-ea"/>
                        </a:rPr>
                        <a:t>,</a:t>
                      </a:r>
                      <a:r>
                        <a:rPr lang="en-US" altLang="ko-KR" sz="1400" b="0" baseline="0" dirty="0"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400" b="0" baseline="0" dirty="0">
                          <a:latin typeface="+mj-ea"/>
                          <a:ea typeface="+mj-ea"/>
                        </a:rPr>
                        <a:t>실제 훈련도 병행</a:t>
                      </a:r>
                      <a:r>
                        <a:rPr lang="en-US" altLang="ko-KR" sz="1400" b="0" baseline="0" dirty="0"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400" b="0" baseline="0" dirty="0">
                          <a:latin typeface="+mj-ea"/>
                          <a:ea typeface="+mj-ea"/>
                        </a:rPr>
                        <a:t>실제훈련 원칙은 아님</a:t>
                      </a:r>
                      <a:r>
                        <a:rPr lang="en-US" altLang="ko-KR" sz="1400" b="0" baseline="0" dirty="0">
                          <a:latin typeface="+mj-ea"/>
                          <a:ea typeface="+mj-ea"/>
                        </a:rPr>
                        <a:t>)</a:t>
                      </a:r>
                      <a:endParaRPr lang="ko-KR" altLang="en-US" sz="1400" b="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1897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경찰작전 </a:t>
            </a:r>
            <a:r>
              <a:rPr lang="en-US" altLang="ko-KR" sz="3200" dirty="0"/>
              <a:t>– (3)</a:t>
            </a:r>
            <a:r>
              <a:rPr lang="ko-KR" altLang="en-US" sz="3200" dirty="0"/>
              <a:t>경찰비상근무의 종류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607539"/>
              </p:ext>
            </p:extLst>
          </p:nvPr>
        </p:nvGraphicFramePr>
        <p:xfrm>
          <a:off x="611560" y="1484784"/>
          <a:ext cx="7992888" cy="424847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6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680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/>
                        <a:t>갑호비상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연가중지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가용경력 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</a:rPr>
                        <a:t>100%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동원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지휘관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지구대장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파출소장 포함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과 참모는 정착근무 원칙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05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/>
                        <a:t>을호비상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400" dirty="0"/>
                        <a:t>연가중지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가용경력 </a:t>
                      </a:r>
                      <a:r>
                        <a:rPr lang="en-US" altLang="ko-KR" sz="1400" dirty="0"/>
                        <a:t>50% </a:t>
                      </a:r>
                      <a:r>
                        <a:rPr lang="ko-KR" altLang="en-US" sz="1400" dirty="0"/>
                        <a:t>동원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지휘관과 참모는 </a:t>
                      </a:r>
                      <a:r>
                        <a:rPr lang="ko-KR" altLang="en-US" sz="1400" dirty="0" err="1"/>
                        <a:t>정위치</a:t>
                      </a:r>
                      <a:r>
                        <a:rPr lang="ko-KR" altLang="en-US" sz="1400" dirty="0"/>
                        <a:t> 근무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680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/>
                        <a:t>병호비상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400" dirty="0"/>
                        <a:t>연가억제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가용경력 </a:t>
                      </a:r>
                      <a:r>
                        <a:rPr lang="en-US" altLang="ko-KR" sz="1400" dirty="0"/>
                        <a:t>30% </a:t>
                      </a:r>
                      <a:r>
                        <a:rPr lang="ko-KR" altLang="en-US" sz="1400" dirty="0"/>
                        <a:t>동원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지휘관과 참모는 </a:t>
                      </a:r>
                      <a:r>
                        <a:rPr lang="ko-KR" altLang="en-US" sz="1400" dirty="0" err="1"/>
                        <a:t>정위치</a:t>
                      </a:r>
                      <a:r>
                        <a:rPr lang="ko-KR" altLang="en-US" sz="1400" dirty="0"/>
                        <a:t> 근무 또는 지휘선상 위치근무 원칙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680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경계강화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400" dirty="0"/>
                        <a:t>경계강화</a:t>
                      </a:r>
                      <a:r>
                        <a:rPr lang="en-US" altLang="ko-KR" sz="1400" dirty="0"/>
                        <a:t>: </a:t>
                      </a:r>
                      <a:r>
                        <a:rPr lang="ko-KR" altLang="en-US" sz="1400" dirty="0"/>
                        <a:t>별도의 </a:t>
                      </a:r>
                      <a:r>
                        <a:rPr lang="ko-KR" altLang="en-US" sz="1400" dirty="0" err="1"/>
                        <a:t>경력동원없이</a:t>
                      </a:r>
                      <a:r>
                        <a:rPr lang="ko-KR" altLang="en-US" sz="1400" dirty="0"/>
                        <a:t> 특정분야의 근무강화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전경찰관의 비상연락 체제유지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경찰작전부대는 출동대기태세 유지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지휘관과 참모는 지휘선상 위치근무를 원칙</a:t>
                      </a:r>
                      <a:r>
                        <a:rPr kumimoji="0" lang="ko-KR" alt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 함</a:t>
                      </a:r>
                      <a:r>
                        <a:rPr kumimoji="0" lang="en-US" altLang="ko-K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0966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경찰작전 </a:t>
            </a:r>
            <a:r>
              <a:rPr lang="en-US" altLang="ko-KR" sz="3600" dirty="0"/>
              <a:t>– (4)</a:t>
            </a:r>
            <a:r>
              <a:rPr lang="ko-KR" altLang="en-US" sz="3600" dirty="0"/>
              <a:t>경찰비상업무규칙</a:t>
            </a:r>
          </a:p>
        </p:txBody>
      </p:sp>
      <p:sp>
        <p:nvSpPr>
          <p:cNvPr id="4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820687"/>
          </a:xfrm>
        </p:spPr>
        <p:txBody>
          <a:bodyPr>
            <a:normAutofit fontScale="40000" lnSpcReduction="20000"/>
          </a:bodyPr>
          <a:lstStyle/>
          <a:p>
            <a:r>
              <a:rPr lang="ko-KR" altLang="en-US" dirty="0"/>
              <a:t>경찰비상업무규칙은 비상근무</a:t>
            </a:r>
            <a:r>
              <a:rPr lang="en-US" altLang="ko-KR" dirty="0"/>
              <a:t>, </a:t>
            </a:r>
            <a:r>
              <a:rPr lang="ko-KR" altLang="en-US" dirty="0"/>
              <a:t>비상소집</a:t>
            </a:r>
            <a:r>
              <a:rPr lang="en-US" altLang="ko-KR" dirty="0"/>
              <a:t>, </a:t>
            </a:r>
            <a:r>
              <a:rPr lang="ko-KR" altLang="en-US" dirty="0"/>
              <a:t>지휘본부운영</a:t>
            </a:r>
            <a:r>
              <a:rPr lang="en-US" altLang="ko-KR" dirty="0"/>
              <a:t>, </a:t>
            </a:r>
            <a:r>
              <a:rPr lang="ko-KR" altLang="en-US" dirty="0"/>
              <a:t>연락체계의 유지 등에 대하여 규정함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용어의 정의</a:t>
            </a:r>
            <a:endParaRPr lang="en-US" altLang="ko-KR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560474"/>
              </p:ext>
            </p:extLst>
          </p:nvPr>
        </p:nvGraphicFramePr>
        <p:xfrm>
          <a:off x="784648" y="1844824"/>
          <a:ext cx="8064896" cy="300386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비상</a:t>
                      </a:r>
                      <a:endParaRPr lang="en-US" altLang="ko-KR" sz="1200" b="0" dirty="0">
                        <a:solidFill>
                          <a:srgbClr val="FF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상황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err="1"/>
                        <a:t>대간첩</a:t>
                      </a:r>
                      <a:r>
                        <a:rPr lang="en-US" altLang="ko-KR" sz="1200" b="0" dirty="0"/>
                        <a:t>, </a:t>
                      </a:r>
                      <a:r>
                        <a:rPr lang="ko-KR" altLang="en-US" sz="1200" b="0" dirty="0"/>
                        <a:t>테러</a:t>
                      </a:r>
                      <a:r>
                        <a:rPr lang="en-US" altLang="ko-KR" sz="1200" b="0" dirty="0"/>
                        <a:t>, </a:t>
                      </a:r>
                      <a:r>
                        <a:rPr lang="ko-KR" altLang="en-US" sz="1200" b="0" dirty="0"/>
                        <a:t>대규모 재난 등의 긴급상황이 발생하거나 발생할 우려가 있는 </a:t>
                      </a:r>
                      <a:r>
                        <a:rPr lang="ko-KR" altLang="en-US" sz="1200" b="0" baseline="0" dirty="0"/>
                        <a:t> 경우 또는 다수의</a:t>
                      </a:r>
                      <a:r>
                        <a:rPr lang="en-US" altLang="ko-KR" sz="1200" b="0" baseline="0" dirty="0"/>
                        <a:t> </a:t>
                      </a:r>
                      <a:r>
                        <a:rPr lang="ko-KR" altLang="en-US" sz="1200" b="0" baseline="0" dirty="0"/>
                        <a:t>경력을 동원해야 할 치안수요가 발생하여 치안활동을 강화할 필요가 있는 때</a:t>
                      </a:r>
                      <a:endParaRPr lang="ko-KR" alt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지휘선상 </a:t>
                      </a:r>
                      <a:endParaRPr lang="en-US" altLang="ko-KR" sz="1200" b="0" dirty="0">
                        <a:solidFill>
                          <a:srgbClr val="FF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위치근무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/>
                        <a:t>비상연락체계를 유지하며 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유사시 </a:t>
                      </a:r>
                      <a:r>
                        <a:rPr lang="en-US" altLang="ko-KR" sz="1200" b="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시간 이내에 현장지휘 </a:t>
                      </a:r>
                      <a:r>
                        <a:rPr lang="ko-KR" altLang="en-US" sz="1200" b="0">
                          <a:solidFill>
                            <a:srgbClr val="FF0000"/>
                          </a:solidFill>
                        </a:rPr>
                        <a:t>및 현장근무가 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가능한 장소</a:t>
                      </a:r>
                      <a:r>
                        <a:rPr lang="ko-KR" altLang="en-US" sz="1200" b="0" dirty="0"/>
                        <a:t>에 위치하는 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>
                          <a:solidFill>
                            <a:srgbClr val="FF0000"/>
                          </a:solidFill>
                        </a:rPr>
                        <a:t>정위치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 근무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err="1"/>
                        <a:t>감독순시</a:t>
                      </a:r>
                      <a:r>
                        <a:rPr lang="en-US" altLang="ko-KR" sz="1200" b="0" dirty="0"/>
                        <a:t>, </a:t>
                      </a:r>
                      <a:r>
                        <a:rPr lang="ko-KR" altLang="en-US" sz="1200" b="0" dirty="0"/>
                        <a:t>현장근무 및 사무실 대기 등 관할구역 내에 위치하는 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7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정착</a:t>
                      </a:r>
                      <a:endParaRPr lang="en-US" altLang="ko-KR" sz="1200" b="0" dirty="0">
                        <a:solidFill>
                          <a:srgbClr val="FF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근무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/>
                        <a:t>사무실 또는 상황과 관련된 현장에 위치하는 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필수</a:t>
                      </a:r>
                      <a:endParaRPr lang="en-US" altLang="ko-KR" sz="1200" b="0" dirty="0">
                        <a:solidFill>
                          <a:srgbClr val="FF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요원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/>
                        <a:t>전 경찰관 및 일반</a:t>
                      </a:r>
                      <a:r>
                        <a:rPr lang="en-US" altLang="ko-KR" sz="1200" b="0" dirty="0"/>
                        <a:t>, </a:t>
                      </a:r>
                      <a:r>
                        <a:rPr lang="ko-KR" altLang="en-US" sz="1200" b="0" dirty="0"/>
                        <a:t>별정</a:t>
                      </a:r>
                      <a:r>
                        <a:rPr lang="en-US" altLang="ko-KR" sz="1200" b="0" dirty="0"/>
                        <a:t>, </a:t>
                      </a:r>
                      <a:r>
                        <a:rPr lang="ko-KR" altLang="en-US" sz="1200" b="0" dirty="0"/>
                        <a:t>기능직 공무원 중 경찰기관의 장이 지정한 자로 </a:t>
                      </a:r>
                      <a:r>
                        <a:rPr lang="ko-KR" altLang="en-US" sz="1200" b="0" dirty="0" err="1"/>
                        <a:t>비상소집시</a:t>
                      </a:r>
                      <a:r>
                        <a:rPr lang="ko-KR" altLang="en-US" sz="1200" b="0" dirty="0"/>
                        <a:t> </a:t>
                      </a:r>
                      <a:r>
                        <a:rPr lang="en-US" altLang="ko-KR" sz="1200" b="0" dirty="0"/>
                        <a:t>1</a:t>
                      </a:r>
                      <a:r>
                        <a:rPr lang="ko-KR" altLang="en-US" sz="1200" b="0" dirty="0"/>
                        <a:t>시간 이내에 응소하여야 할 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7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일반</a:t>
                      </a:r>
                      <a:endParaRPr lang="en-US" altLang="ko-KR" sz="1200" b="0" dirty="0">
                        <a:solidFill>
                          <a:srgbClr val="FF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요원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/>
                        <a:t>필수요원을 제외한 경찰관 등으로 </a:t>
                      </a:r>
                      <a:r>
                        <a:rPr lang="ko-KR" altLang="en-US" sz="1200" b="0" dirty="0" err="1">
                          <a:solidFill>
                            <a:srgbClr val="FF0000"/>
                          </a:solidFill>
                        </a:rPr>
                        <a:t>비상소집시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ko-KR" sz="1200" b="0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시간 이내에 응소하여야 할 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7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rgbClr val="FF0000"/>
                          </a:solidFill>
                        </a:rPr>
                        <a:t>가용경력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/>
                        <a:t>총원에서 병가</a:t>
                      </a:r>
                      <a:r>
                        <a:rPr lang="en-US" altLang="ko-KR" sz="1200" b="0" dirty="0"/>
                        <a:t>, </a:t>
                      </a:r>
                      <a:r>
                        <a:rPr lang="ko-KR" altLang="en-US" sz="1200" b="0" dirty="0"/>
                        <a:t>휴가</a:t>
                      </a:r>
                      <a:r>
                        <a:rPr lang="en-US" altLang="ko-KR" sz="1200" b="0" dirty="0"/>
                        <a:t>, </a:t>
                      </a:r>
                      <a:r>
                        <a:rPr lang="ko-KR" altLang="en-US" sz="1200" b="0" dirty="0"/>
                        <a:t>출장</a:t>
                      </a:r>
                      <a:r>
                        <a:rPr lang="en-US" altLang="ko-KR" sz="1200" b="0" dirty="0"/>
                        <a:t>, </a:t>
                      </a:r>
                      <a:r>
                        <a:rPr lang="ko-KR" altLang="en-US" sz="1200" b="0" dirty="0"/>
                        <a:t>교육</a:t>
                      </a:r>
                      <a:r>
                        <a:rPr lang="en-US" altLang="ko-KR" sz="1200" b="0" dirty="0"/>
                        <a:t>, </a:t>
                      </a:r>
                      <a:r>
                        <a:rPr lang="ko-KR" altLang="en-US" sz="1200" b="0" dirty="0"/>
                        <a:t>파견 등을 제외하고 실제 동원될 수 있는 모든 인원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내용 개체 틀 1"/>
          <p:cNvSpPr txBox="1">
            <a:spLocks/>
          </p:cNvSpPr>
          <p:nvPr/>
        </p:nvSpPr>
        <p:spPr>
          <a:xfrm>
            <a:off x="619944" y="4869160"/>
            <a:ext cx="8229600" cy="820687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marL="342900" indent="-342900" algn="l" rtl="0" eaLnBrk="1" latinLnBrk="1" hangingPunct="1">
              <a:spcBef>
                <a:spcPct val="20000"/>
              </a:spcBef>
              <a:buSzPct val="70000"/>
              <a:buFont typeface="Wingdings"/>
              <a:buChar char="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120000"/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SzPct val="12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비상근무의 발령</a:t>
            </a:r>
            <a:endParaRPr lang="en-US" altLang="ko-KR" sz="14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201912"/>
              </p:ext>
            </p:extLst>
          </p:nvPr>
        </p:nvGraphicFramePr>
        <p:xfrm>
          <a:off x="755576" y="5279503"/>
          <a:ext cx="8093968" cy="11125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3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전국 또는 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개 이상 시도경찰청 관할 지역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경찰청장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시도경찰청 또는 </a:t>
                      </a:r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개 이상 경찰서 관할지역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시도경찰청장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단일 경찰서 관할 지역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경찰서장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0414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ko-KR" altLang="en-US" sz="1600" dirty="0"/>
              <a:t>영국은 우리나라의 경우처럼 </a:t>
            </a:r>
            <a:r>
              <a:rPr lang="ko-KR" altLang="en-US" sz="1600" dirty="0">
                <a:solidFill>
                  <a:srgbClr val="FF0000"/>
                </a:solidFill>
              </a:rPr>
              <a:t>‘경비’라는 독자적 경비분야가 독립되어 있지 않고 경비의 각 기능을 개별적인 기관에서 수행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ko-KR" altLang="en-US" sz="1600" dirty="0"/>
          </a:p>
          <a:p>
            <a:r>
              <a:rPr lang="ko-KR" altLang="en-US" sz="1600" dirty="0"/>
              <a:t>일반경찰관이 시위 등의 경비경찰업무를 수행</a:t>
            </a:r>
            <a:r>
              <a:rPr lang="en-US" altLang="ko-KR" sz="1600" dirty="0"/>
              <a:t>. </a:t>
            </a:r>
          </a:p>
          <a:p>
            <a:endParaRPr lang="en-US" altLang="ko-KR" sz="1600" dirty="0"/>
          </a:p>
          <a:p>
            <a:r>
              <a:rPr lang="en-US" altLang="ko-KR" sz="1600" dirty="0"/>
              <a:t> </a:t>
            </a:r>
            <a:r>
              <a:rPr lang="ko-KR" altLang="en-US" sz="1600" dirty="0"/>
              <a:t>경호업무는 전통적인 영국의 지방자치제도에 기인하여 그 지역은 </a:t>
            </a:r>
            <a:r>
              <a:rPr lang="ko-KR" altLang="en-US" sz="1600" dirty="0" err="1"/>
              <a:t>그지역</a:t>
            </a:r>
            <a:r>
              <a:rPr lang="ko-KR" altLang="en-US" sz="1600" dirty="0"/>
              <a:t> 경호경찰이 가장 잘 알고 있으므로 그들에게 경호책임을 맡긴다는 원칙에서 경호의 분권화와 책임제가 잘되어 있음</a:t>
            </a:r>
            <a:endParaRPr lang="en-US" altLang="ko-KR" sz="1600" dirty="0"/>
          </a:p>
          <a:p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endParaRPr lang="en-US" sz="1600" dirty="0"/>
          </a:p>
          <a:p>
            <a:pPr>
              <a:buNone/>
            </a:pPr>
            <a:endParaRPr lang="en-US" sz="1600" dirty="0"/>
          </a:p>
          <a:p>
            <a:pPr>
              <a:buNone/>
            </a:pPr>
            <a:endParaRPr lang="ko-KR" altLang="en-US" sz="1600" dirty="0"/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외국의 경비경찰 </a:t>
            </a:r>
            <a:r>
              <a:rPr lang="en-US" altLang="ko-KR" sz="3600" dirty="0"/>
              <a:t>– (1) </a:t>
            </a:r>
            <a:r>
              <a:rPr lang="ko-KR" altLang="en-US" sz="3600" dirty="0"/>
              <a:t>영국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684584" y="260648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              외국의 경비경찰 </a:t>
            </a:r>
            <a:r>
              <a:rPr lang="en-US" altLang="ko-KR" sz="3200" dirty="0"/>
              <a:t>– (1) </a:t>
            </a:r>
            <a:r>
              <a:rPr lang="ko-KR" altLang="en-US" sz="3200" dirty="0"/>
              <a:t>영국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/>
              <a:t>주요조직</a:t>
            </a:r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611560" y="1772816"/>
            <a:ext cx="806489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(1)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수도경찰청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① 종합상황실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(National Reporting Center) :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수도경찰청에 설치되어 전국적인 대규모 시위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․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소요사태에 </a:t>
            </a:r>
            <a:endParaRPr kumimoji="1" lang="en-US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dirty="0">
                <a:solidFill>
                  <a:srgbClr val="000000"/>
                </a:solidFill>
                <a:latin typeface="+mj-ea"/>
                <a:ea typeface="+mj-ea"/>
              </a:rPr>
              <a:t>  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대처하기 위하여 영국경찰청장협의회 회장이 대규모 </a:t>
            </a:r>
            <a:r>
              <a:rPr kumimoji="1" lang="ko-K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시위</a:t>
            </a:r>
            <a:r>
              <a:rPr kumimoji="1" lang="ko-KR" altLang="ko-K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․</a:t>
            </a:r>
            <a:r>
              <a:rPr kumimoji="1" lang="ko-K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소유사태시에는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 각 </a:t>
            </a:r>
            <a:r>
              <a:rPr kumimoji="1" lang="ko-KR" altLang="en-US" sz="1200" dirty="0" err="1">
                <a:solidFill>
                  <a:srgbClr val="000000"/>
                </a:solidFill>
                <a:latin typeface="+mj-ea"/>
                <a:ea typeface="+mj-ea"/>
              </a:rPr>
              <a:t>지방</a:t>
            </a:r>
            <a:r>
              <a:rPr kumimoji="1" lang="ko-KR" altLang="en-US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경찰청기동대의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 이동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․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배치 </a:t>
            </a:r>
            <a:endParaRPr kumimoji="1" lang="en-US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dirty="0">
                <a:solidFill>
                  <a:srgbClr val="000000"/>
                </a:solidFill>
                <a:latin typeface="+mj-ea"/>
                <a:ea typeface="+mj-ea"/>
              </a:rPr>
              <a:t>  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등을 지휘한다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.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② </a:t>
            </a:r>
            <a:r>
              <a:rPr kumimoji="1" lang="ko-K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공공질서과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(Public order Department) : </a:t>
            </a:r>
            <a:r>
              <a:rPr kumimoji="1" lang="ko-K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공공질서과라는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 별도의 부서를 두어 일반 경비업무는 물론 </a:t>
            </a:r>
            <a:endParaRPr kumimoji="1" lang="en-US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dirty="0">
                <a:solidFill>
                  <a:srgbClr val="000000"/>
                </a:solidFill>
                <a:latin typeface="+mj-ea"/>
                <a:ea typeface="+mj-ea"/>
              </a:rPr>
              <a:t>   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왕실보호기능도 일부 담당하는 것으로 알려져 있다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.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③ </a:t>
            </a:r>
            <a:r>
              <a:rPr kumimoji="1" lang="ko-K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특수업무국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 특수부 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VIP</a:t>
            </a:r>
            <a:r>
              <a:rPr kumimoji="1" lang="ko-K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경호과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 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: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런던지역 내에서 수상이나 각료들의 경호를 담당한다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.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④ CO11 :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축구 등 각종 스포츠 행사의 정보를 수집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,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분석하며 경비를 담당한다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. 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⑤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기타 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: </a:t>
            </a:r>
            <a:r>
              <a:rPr kumimoji="1" lang="ko-K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다중범죄진압시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 사용되는 기마경찰대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,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평소의 교육을 실시키 위한 공공질서훈련센터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(Public order </a:t>
            </a:r>
            <a:endParaRPr kumimoji="1" lang="en-US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dirty="0">
                <a:solidFill>
                  <a:srgbClr val="000000"/>
                </a:solidFill>
                <a:latin typeface="+mj-ea"/>
                <a:ea typeface="+mj-ea"/>
              </a:rPr>
              <a:t>    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Training Center)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등이 있다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.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(2)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내무부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전체경찰의 업무를 조정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․</a:t>
            </a:r>
            <a:r>
              <a:rPr kumimoji="1" lang="ko-K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협력토록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 하고 있는데 경비업무 역시 마찬가지이다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.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(3) </a:t>
            </a:r>
            <a:r>
              <a:rPr kumimoji="1" lang="ko-KR" sz="12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대테러부대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(SAS)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1942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년 창설된 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SAS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라 불리는 특수공군부대가 </a:t>
            </a:r>
            <a:r>
              <a:rPr kumimoji="1" lang="ko-K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대테러부대로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 운용되고 있으며 이로써 영국은 테러진압 특공대를 </a:t>
            </a:r>
            <a:endParaRPr kumimoji="1" lang="en-US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가장 일찍 창설한 나라가 되었다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.</a:t>
            </a:r>
            <a:endParaRPr kumimoji="1" lang="en-US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(4)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기타</a:t>
            </a: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다중범죄진압시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 사용되는 기마경찰대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, </a:t>
            </a:r>
            <a:r>
              <a:rPr kumimoji="1" 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평소의 교육을 실시키 위한 공공질서훈련센터 등이 있다</a:t>
            </a:r>
            <a:r>
              <a:rPr kumimoji="1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.</a:t>
            </a:r>
            <a:endParaRPr kumimoji="1" lang="ko-KR" altLang="ko-K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-311755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3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바탕" pitchFamily="18" charset="-127"/>
              <a:ea typeface="바탕" pitchFamily="18" charset="-127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1" lang="ko-KR" altLang="ko-KR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휴먼명조,한컴돋움"/>
              </a:rPr>
            </a:br>
            <a:endParaRPr kumimoji="1" lang="ko-KR" altLang="ko-K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경비업무를 담당하고 있는 총괄부서가 없는 점이 특색</a:t>
            </a:r>
            <a:endParaRPr lang="en-US" altLang="ko-KR" sz="1800" dirty="0">
              <a:solidFill>
                <a:srgbClr val="FF0000"/>
              </a:solidFill>
            </a:endParaRPr>
          </a:p>
          <a:p>
            <a:endParaRPr lang="ko-KR" altLang="en-US" sz="1800" dirty="0"/>
          </a:p>
          <a:p>
            <a:r>
              <a:rPr lang="ko-KR" altLang="en-US" sz="1800" dirty="0"/>
              <a:t>최근 경비경찰 영역에서의 민간경비 발달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/>
              <a:t>주요조직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- </a:t>
            </a:r>
            <a:r>
              <a:rPr lang="ko-KR" altLang="en-US" sz="1800" dirty="0"/>
              <a:t>일반자치체경찰 </a:t>
            </a:r>
            <a:r>
              <a:rPr lang="en-US" altLang="ko-KR" sz="1800" dirty="0"/>
              <a:t>: </a:t>
            </a:r>
            <a:r>
              <a:rPr lang="ko-KR" altLang="en-US" sz="1800" dirty="0"/>
              <a:t>해당지역에서의 일반적 경비경찰업무를 담당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  - FBI : </a:t>
            </a:r>
            <a:r>
              <a:rPr lang="ko-KR" altLang="en-US" sz="1800" dirty="0"/>
              <a:t>인질사건 등의 특정업무를 담당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  - </a:t>
            </a:r>
            <a:r>
              <a:rPr lang="ko-KR" altLang="en-US" sz="1800" dirty="0" err="1"/>
              <a:t>주군인경찰</a:t>
            </a:r>
            <a:r>
              <a:rPr lang="en-US" altLang="ko-KR" sz="1800" dirty="0"/>
              <a:t>(National Guard) : </a:t>
            </a:r>
            <a:r>
              <a:rPr lang="ko-KR" altLang="en-US" sz="1800" dirty="0"/>
              <a:t>주지사 소속의 경비경찰조직으로 평시에는 주지사의 지휘하에 있는 부대이지만</a:t>
            </a:r>
            <a:r>
              <a:rPr lang="en-US" altLang="ko-KR" sz="1800" dirty="0"/>
              <a:t>, </a:t>
            </a:r>
            <a:r>
              <a:rPr lang="ko-KR" altLang="en-US" sz="1800" dirty="0"/>
              <a:t>전시</a:t>
            </a:r>
            <a:r>
              <a:rPr lang="en-US" altLang="ko-KR" sz="1800" dirty="0"/>
              <a:t>․</a:t>
            </a:r>
            <a:r>
              <a:rPr lang="ko-KR" altLang="en-US" sz="1800" dirty="0"/>
              <a:t>비상시에는 미군에 편입되어 일선에 출동</a:t>
            </a:r>
            <a:r>
              <a:rPr lang="en-US" altLang="ko-KR" sz="1800" dirty="0"/>
              <a:t>. </a:t>
            </a:r>
          </a:p>
          <a:p>
            <a:pPr>
              <a:buNone/>
            </a:pPr>
            <a:r>
              <a:rPr lang="en-US" altLang="ko-KR" sz="1800" dirty="0"/>
              <a:t>   </a:t>
            </a:r>
            <a:r>
              <a:rPr lang="en-US" altLang="ko-KR" sz="1800" dirty="0">
                <a:solidFill>
                  <a:srgbClr val="FF0000"/>
                </a:solidFill>
              </a:rPr>
              <a:t>- </a:t>
            </a:r>
            <a:r>
              <a:rPr lang="ko-KR" altLang="en-US" sz="1800" dirty="0" err="1">
                <a:solidFill>
                  <a:srgbClr val="FF0000"/>
                </a:solidFill>
              </a:rPr>
              <a:t>비밀경호국</a:t>
            </a:r>
            <a:r>
              <a:rPr lang="en-US" altLang="ko-KR" sz="1800" dirty="0">
                <a:solidFill>
                  <a:srgbClr val="FF0000"/>
                </a:solidFill>
              </a:rPr>
              <a:t>(Secret Service) </a:t>
            </a:r>
            <a:r>
              <a:rPr lang="en-US" altLang="ko-KR" sz="1800" dirty="0"/>
              <a:t>: </a:t>
            </a:r>
            <a:r>
              <a:rPr lang="ko-KR" altLang="en-US" sz="1800" dirty="0" err="1"/>
              <a:t>국토안보부</a:t>
            </a:r>
            <a:r>
              <a:rPr lang="ko-KR" altLang="en-US" sz="1800" dirty="0"/>
              <a:t> 소속으로 현재 대통령 경호업무를 담당</a:t>
            </a:r>
            <a:r>
              <a:rPr lang="en-US" altLang="ko-KR" sz="1800" dirty="0"/>
              <a:t>.</a:t>
            </a:r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외국의 경비경찰 </a:t>
            </a:r>
            <a:r>
              <a:rPr lang="en-US" altLang="ko-KR" sz="3200" dirty="0"/>
              <a:t>– (2) </a:t>
            </a:r>
            <a:r>
              <a:rPr lang="ko-KR" altLang="en-US" sz="3200" dirty="0"/>
              <a:t>미국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원칙적으로 각주의 권한 </a:t>
            </a:r>
            <a:endParaRPr lang="en-US" altLang="ko-KR" sz="1800" dirty="0">
              <a:solidFill>
                <a:srgbClr val="FF0000"/>
              </a:solidFill>
            </a:endParaRPr>
          </a:p>
          <a:p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주 경찰기동대 </a:t>
            </a:r>
            <a:r>
              <a:rPr lang="en-US" altLang="ko-KR" sz="1800" dirty="0"/>
              <a:t>: </a:t>
            </a:r>
            <a:r>
              <a:rPr lang="ko-KR" altLang="en-US" sz="1800" dirty="0"/>
              <a:t>시위진압업무는 주의 경찰기동대가 담당한다</a:t>
            </a:r>
            <a:r>
              <a:rPr lang="en-US" altLang="ko-KR" sz="1800" dirty="0"/>
              <a:t>. </a:t>
            </a:r>
            <a:r>
              <a:rPr lang="ko-KR" altLang="en-US" sz="1800" dirty="0" err="1"/>
              <a:t>주경찰기동대는</a:t>
            </a:r>
            <a:r>
              <a:rPr lang="ko-KR" altLang="en-US" sz="1800" dirty="0"/>
              <a:t> 폭동이나 시위 등 전국적인 긴급치안상황에 대처하기 위하여 </a:t>
            </a:r>
            <a:r>
              <a:rPr lang="en-US" altLang="ko-KR" sz="1800" dirty="0"/>
              <a:t>1950</a:t>
            </a:r>
            <a:r>
              <a:rPr lang="ko-KR" altLang="en-US" sz="1800" dirty="0"/>
              <a:t>년 연방과 각 주정부간에 행정협정에 의해 설립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en-US" altLang="ko-KR" sz="1800" dirty="0"/>
              <a:t> </a:t>
            </a:r>
            <a:r>
              <a:rPr lang="ko-KR" altLang="en-US" sz="1800" dirty="0"/>
              <a:t>연방국경경비대 </a:t>
            </a:r>
            <a:r>
              <a:rPr lang="en-US" altLang="ko-KR" sz="1800" dirty="0"/>
              <a:t>: </a:t>
            </a:r>
            <a:r>
              <a:rPr lang="ko-KR" altLang="en-US" sz="1800" dirty="0"/>
              <a:t>연방국경경비대는 국경과 공항 등에서 경비경찰업무를 수행한다</a:t>
            </a:r>
            <a:r>
              <a:rPr lang="en-US" altLang="ko-KR" sz="1800" dirty="0"/>
              <a:t>. </a:t>
            </a:r>
            <a:r>
              <a:rPr lang="ko-KR" altLang="en-US" sz="1800" dirty="0"/>
              <a:t>국경경비업무</a:t>
            </a:r>
            <a:r>
              <a:rPr lang="en-US" altLang="ko-KR" sz="1800" dirty="0"/>
              <a:t>, </a:t>
            </a:r>
            <a:r>
              <a:rPr lang="ko-KR" altLang="en-US" sz="1800" dirty="0"/>
              <a:t>국가비상사태의 방지업무 및 경찰력 지원</a:t>
            </a:r>
            <a:r>
              <a:rPr lang="en-US" altLang="ko-KR" sz="1800" dirty="0"/>
              <a:t>, </a:t>
            </a:r>
            <a:r>
              <a:rPr lang="ko-KR" altLang="en-US" sz="1800" dirty="0"/>
              <a:t>연방조직의 보호</a:t>
            </a:r>
            <a:r>
              <a:rPr lang="en-US" altLang="ko-KR" sz="1800" dirty="0"/>
              <a:t>, </a:t>
            </a:r>
            <a:r>
              <a:rPr lang="ko-KR" altLang="en-US" sz="1800" dirty="0"/>
              <a:t>해안보호 등의 업무를 수행하며 자체 항공력을 보유하고 있음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en-US" altLang="ko-KR" sz="1800" dirty="0">
                <a:solidFill>
                  <a:srgbClr val="FF0000"/>
                </a:solidFill>
              </a:rPr>
              <a:t>  GSG - 9 </a:t>
            </a:r>
            <a:r>
              <a:rPr lang="en-US" altLang="ko-KR" sz="1800" dirty="0"/>
              <a:t>: </a:t>
            </a:r>
            <a:r>
              <a:rPr lang="ko-KR" altLang="en-US" sz="1800" dirty="0"/>
              <a:t>연방국경경비대 산하에는 </a:t>
            </a:r>
            <a:r>
              <a:rPr lang="ko-KR" altLang="en-US" sz="1800" dirty="0" err="1"/>
              <a:t>대테러부대로서</a:t>
            </a:r>
            <a:r>
              <a:rPr lang="ko-KR" altLang="en-US" sz="1800" dirty="0"/>
              <a:t> </a:t>
            </a:r>
            <a:r>
              <a:rPr lang="en-US" altLang="ko-KR" sz="1800" dirty="0"/>
              <a:t>GSG - 9</a:t>
            </a:r>
            <a:r>
              <a:rPr lang="ko-KR" altLang="en-US" sz="1800" dirty="0"/>
              <a:t>이라는 조직이 있으며</a:t>
            </a:r>
            <a:r>
              <a:rPr lang="en-US" altLang="ko-KR" sz="1800" dirty="0"/>
              <a:t>, </a:t>
            </a:r>
            <a:r>
              <a:rPr lang="ko-KR" altLang="en-US" sz="1800" dirty="0"/>
              <a:t>이것은 </a:t>
            </a:r>
            <a:r>
              <a:rPr lang="en-US" altLang="ko-KR" sz="1800" dirty="0"/>
              <a:t>1972</a:t>
            </a:r>
            <a:r>
              <a:rPr lang="ko-KR" altLang="en-US" sz="1800" dirty="0"/>
              <a:t>년 뮌헨 올림픽에서‘검은 </a:t>
            </a:r>
            <a:r>
              <a:rPr lang="en-US" altLang="ko-KR" sz="1800" dirty="0"/>
              <a:t>9</a:t>
            </a:r>
            <a:r>
              <a:rPr lang="ko-KR" altLang="en-US" sz="1800" dirty="0" err="1"/>
              <a:t>월단</a:t>
            </a:r>
            <a:r>
              <a:rPr lang="ko-KR" altLang="en-US" sz="1800" dirty="0"/>
              <a:t>’에 의한 이스라엘선수 테러사건 이후 연방국경경비대 안에 창설</a:t>
            </a:r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외국의 경비경찰 </a:t>
            </a:r>
            <a:r>
              <a:rPr lang="en-US" altLang="ko-KR" sz="3200" dirty="0"/>
              <a:t>– (3) </a:t>
            </a:r>
            <a:r>
              <a:rPr lang="ko-KR" altLang="en-US" sz="3200" dirty="0"/>
              <a:t>독일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5248584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70000"/>
              </a:lnSpc>
            </a:pPr>
            <a:r>
              <a:rPr lang="ko-KR" altLang="en-US" dirty="0"/>
              <a:t>프랑스의 경찰은 내무부 직속의 국가경찰</a:t>
            </a:r>
            <a:r>
              <a:rPr lang="en-US" altLang="ko-KR" dirty="0"/>
              <a:t>, </a:t>
            </a:r>
            <a:r>
              <a:rPr lang="ko-KR" altLang="en-US" dirty="0"/>
              <a:t>국가헌병대</a:t>
            </a:r>
            <a:r>
              <a:rPr lang="en-US" altLang="ko-KR" dirty="0"/>
              <a:t>, </a:t>
            </a:r>
            <a:r>
              <a:rPr lang="ko-KR" altLang="en-US" dirty="0"/>
              <a:t>그리고 자치체경찰로 이루어 있으며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경비관련업무는 국가경찰조직 중 </a:t>
            </a:r>
            <a:r>
              <a:rPr lang="ko-KR" altLang="en-US" dirty="0" err="1">
                <a:solidFill>
                  <a:srgbClr val="FF0000"/>
                </a:solidFill>
              </a:rPr>
              <a:t>경비국에서</a:t>
            </a:r>
            <a:r>
              <a:rPr lang="ko-KR" altLang="en-US" dirty="0">
                <a:solidFill>
                  <a:srgbClr val="FF0000"/>
                </a:solidFill>
              </a:rPr>
              <a:t> 담당</a:t>
            </a:r>
            <a:endParaRPr lang="en-US" altLang="ko-KR" dirty="0">
              <a:solidFill>
                <a:srgbClr val="FF0000"/>
              </a:solidFill>
            </a:endParaRPr>
          </a:p>
          <a:p>
            <a:pPr>
              <a:lnSpc>
                <a:spcPct val="170000"/>
              </a:lnSpc>
            </a:pPr>
            <a:endParaRPr lang="ko-KR" altLang="en-US" dirty="0"/>
          </a:p>
          <a:p>
            <a:pPr>
              <a:lnSpc>
                <a:spcPct val="170000"/>
              </a:lnSpc>
            </a:pPr>
            <a:r>
              <a:rPr lang="ko-KR" altLang="en-US" dirty="0"/>
              <a:t>국가경찰기동대</a:t>
            </a:r>
            <a:r>
              <a:rPr lang="en-US" altLang="ko-KR" dirty="0"/>
              <a:t>(C.R.S) : </a:t>
            </a:r>
            <a:r>
              <a:rPr lang="ko-KR" altLang="en-US" dirty="0"/>
              <a:t>내무부 국립경찰청 산하의 국가경찰기동대는 특히 경비 전담부서로서의 역할을 수행하는데 경찰관으로 편성된 부대로서 시위진압</a:t>
            </a:r>
            <a:r>
              <a:rPr lang="en-US" altLang="ko-KR" dirty="0"/>
              <a:t>․</a:t>
            </a:r>
            <a:r>
              <a:rPr lang="ko-KR" altLang="en-US" dirty="0"/>
              <a:t>폭동진압 등의 임무를 수행</a:t>
            </a:r>
            <a:r>
              <a:rPr lang="en-US" altLang="ko-KR" dirty="0"/>
              <a:t>.</a:t>
            </a:r>
          </a:p>
          <a:p>
            <a:pPr>
              <a:lnSpc>
                <a:spcPct val="170000"/>
              </a:lnSpc>
            </a:pPr>
            <a:r>
              <a:rPr lang="en-US" altLang="ko-KR" dirty="0"/>
              <a:t> </a:t>
            </a:r>
            <a:r>
              <a:rPr lang="ko-KR" altLang="en-US" dirty="0"/>
              <a:t>보조경찰제도운영 </a:t>
            </a:r>
            <a:r>
              <a:rPr lang="en-US" altLang="ko-KR" dirty="0"/>
              <a:t>: </a:t>
            </a:r>
            <a:r>
              <a:rPr lang="ko-KR" altLang="en-US" dirty="0"/>
              <a:t>우리나라의 의무경찰제도와 비슷한 보조경찰제도를 도입하여 일반경찰력을 지원</a:t>
            </a:r>
            <a:r>
              <a:rPr lang="en-US" altLang="ko-KR" dirty="0"/>
              <a:t>, </a:t>
            </a:r>
            <a:r>
              <a:rPr lang="ko-KR" altLang="en-US" dirty="0"/>
              <a:t>보조</a:t>
            </a:r>
            <a:r>
              <a:rPr lang="en-US" altLang="ko-KR" dirty="0"/>
              <a:t>.</a:t>
            </a:r>
          </a:p>
          <a:p>
            <a:pPr>
              <a:lnSpc>
                <a:spcPct val="170000"/>
              </a:lnSpc>
            </a:pPr>
            <a:r>
              <a:rPr lang="en-US" altLang="ko-KR" dirty="0"/>
              <a:t> </a:t>
            </a:r>
            <a:r>
              <a:rPr lang="ko-KR" altLang="en-US" dirty="0"/>
              <a:t>국방부 산하의 군</a:t>
            </a:r>
            <a:r>
              <a:rPr lang="en-US" altLang="ko-KR" dirty="0"/>
              <a:t>(</a:t>
            </a:r>
            <a:r>
              <a:rPr lang="ko-KR" altLang="en-US" dirty="0"/>
              <a:t>軍</a:t>
            </a:r>
            <a:r>
              <a:rPr lang="en-US" altLang="ko-KR" dirty="0"/>
              <a:t>)</a:t>
            </a:r>
            <a:r>
              <a:rPr lang="ko-KR" altLang="en-US" dirty="0"/>
              <a:t>경찰 </a:t>
            </a:r>
            <a:r>
              <a:rPr lang="en-US" altLang="ko-KR" dirty="0"/>
              <a:t>: </a:t>
            </a:r>
            <a:r>
              <a:rPr lang="ko-KR" altLang="en-US" dirty="0"/>
              <a:t>경찰기관이 설치되어 있지 않은 인구 </a:t>
            </a:r>
            <a:r>
              <a:rPr lang="en-US" altLang="ko-KR" dirty="0"/>
              <a:t>2</a:t>
            </a:r>
            <a:r>
              <a:rPr lang="ko-KR" altLang="en-US" dirty="0" err="1"/>
              <a:t>만명</a:t>
            </a:r>
            <a:r>
              <a:rPr lang="ko-KR" altLang="en-US" dirty="0"/>
              <a:t> 미만의 소도시와 농촌지역</a:t>
            </a:r>
            <a:r>
              <a:rPr lang="en-US" altLang="ko-KR" dirty="0"/>
              <a:t>, </a:t>
            </a:r>
            <a:r>
              <a:rPr lang="ko-KR" altLang="en-US" dirty="0"/>
              <a:t>주요 간선도로 등지에서 경찰업무를 수행</a:t>
            </a:r>
            <a:r>
              <a:rPr lang="en-US" altLang="ko-KR" dirty="0"/>
              <a:t>. </a:t>
            </a:r>
          </a:p>
          <a:p>
            <a:pPr>
              <a:lnSpc>
                <a:spcPct val="170000"/>
              </a:lnSpc>
            </a:pPr>
            <a:r>
              <a:rPr lang="en-US" altLang="ko-KR" dirty="0"/>
              <a:t> </a:t>
            </a:r>
            <a:r>
              <a:rPr lang="en-US" altLang="ko-KR" dirty="0">
                <a:solidFill>
                  <a:srgbClr val="FF0000"/>
                </a:solidFill>
              </a:rPr>
              <a:t> </a:t>
            </a:r>
            <a:r>
              <a:rPr lang="ko-KR" altLang="en-US" dirty="0" err="1">
                <a:solidFill>
                  <a:srgbClr val="FF0000"/>
                </a:solidFill>
              </a:rPr>
              <a:t>대테러특수부대</a:t>
            </a:r>
            <a:r>
              <a:rPr lang="en-US" altLang="ko-KR" dirty="0">
                <a:solidFill>
                  <a:srgbClr val="FF0000"/>
                </a:solidFill>
              </a:rPr>
              <a:t>(G.I.PN) </a:t>
            </a:r>
            <a:r>
              <a:rPr lang="en-US" altLang="ko-KR" dirty="0"/>
              <a:t>: </a:t>
            </a:r>
            <a:r>
              <a:rPr lang="ko-KR" altLang="en-US" dirty="0"/>
              <a:t>도시경찰국에는 </a:t>
            </a:r>
            <a:r>
              <a:rPr lang="en-US" altLang="ko-KR" dirty="0"/>
              <a:t>1972</a:t>
            </a:r>
            <a:r>
              <a:rPr lang="ko-KR" altLang="en-US" dirty="0"/>
              <a:t>년 뮌헨올림픽 테러사건을 계기로 결성된 </a:t>
            </a:r>
            <a:r>
              <a:rPr lang="ko-KR" altLang="en-US" dirty="0" err="1"/>
              <a:t>대테러</a:t>
            </a:r>
            <a:r>
              <a:rPr lang="ko-KR" altLang="en-US" dirty="0"/>
              <a:t> 특수부대가 있음</a:t>
            </a:r>
            <a:r>
              <a:rPr lang="en-US" altLang="ko-KR" dirty="0"/>
              <a:t>. </a:t>
            </a:r>
          </a:p>
          <a:p>
            <a:pPr>
              <a:lnSpc>
                <a:spcPct val="170000"/>
              </a:lnSpc>
            </a:pPr>
            <a:r>
              <a:rPr lang="en-US" altLang="ko-KR" dirty="0"/>
              <a:t>  </a:t>
            </a:r>
            <a:r>
              <a:rPr lang="ko-KR" altLang="en-US" dirty="0"/>
              <a:t>국립경찰청 </a:t>
            </a:r>
            <a:r>
              <a:rPr lang="ko-KR" altLang="en-US" dirty="0" err="1"/>
              <a:t>경호국</a:t>
            </a:r>
            <a:r>
              <a:rPr lang="en-US" altLang="ko-KR" dirty="0"/>
              <a:t>(V.O) : </a:t>
            </a:r>
            <a:r>
              <a:rPr lang="ko-KR" altLang="en-US" dirty="0"/>
              <a:t>대통령과 내외 요인 경호를 전담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외국의 경비경찰 </a:t>
            </a:r>
            <a:r>
              <a:rPr lang="en-US" altLang="ko-KR" sz="3200" dirty="0"/>
              <a:t>– (4) </a:t>
            </a:r>
            <a:r>
              <a:rPr lang="ko-KR" altLang="en-US" sz="3200" dirty="0"/>
              <a:t>프랑스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/>
              <a:t>일본 </a:t>
            </a:r>
            <a:r>
              <a:rPr lang="ko-KR" altLang="en-US" sz="1800" dirty="0">
                <a:solidFill>
                  <a:srgbClr val="FF0000"/>
                </a:solidFill>
              </a:rPr>
              <a:t>경찰청에는 우리나라에서와 같이 </a:t>
            </a:r>
            <a:r>
              <a:rPr lang="ko-KR" altLang="en-US" sz="1800" dirty="0" err="1">
                <a:solidFill>
                  <a:srgbClr val="FF0000"/>
                </a:solidFill>
              </a:rPr>
              <a:t>경비국이</a:t>
            </a:r>
            <a:r>
              <a:rPr lang="ko-KR" altLang="en-US" sz="1800" dirty="0">
                <a:solidFill>
                  <a:srgbClr val="FF0000"/>
                </a:solidFill>
              </a:rPr>
              <a:t> 설치되어 있는 등 우리나라와 가장 유사한 체제를 갖추고 있지만</a:t>
            </a:r>
            <a:r>
              <a:rPr lang="en-US" altLang="ko-KR" sz="1800" dirty="0"/>
              <a:t>, </a:t>
            </a:r>
            <a:r>
              <a:rPr lang="ko-KR" altLang="en-US" sz="1800" dirty="0"/>
              <a:t>우리와는 달리 </a:t>
            </a:r>
            <a:r>
              <a:rPr lang="ko-KR" altLang="en-US" sz="1800" dirty="0" err="1"/>
              <a:t>경비국이</a:t>
            </a:r>
            <a:r>
              <a:rPr lang="ko-KR" altLang="en-US" sz="1800" dirty="0"/>
              <a:t> 경비업무뿐만 아니라 공안업무도 함께 담당하고 있고 우리나라의 정보경찰활동이나 보안경찰활동이 경비경찰 활동에 포함되어 운용되고 있다는 특징이 있음</a:t>
            </a:r>
            <a:endParaRPr lang="en-US" altLang="ko-KR" sz="1800" dirty="0"/>
          </a:p>
          <a:p>
            <a:pPr>
              <a:lnSpc>
                <a:spcPct val="150000"/>
              </a:lnSpc>
            </a:pPr>
            <a:endParaRPr lang="en-US" altLang="ko-KR" sz="1800" dirty="0"/>
          </a:p>
          <a:p>
            <a:pPr>
              <a:lnSpc>
                <a:spcPct val="150000"/>
              </a:lnSpc>
            </a:pPr>
            <a:r>
              <a:rPr lang="ko-KR" altLang="en-US" sz="1800" dirty="0"/>
              <a:t>경호활동은 우리와는 달리 경찰이 전담하고 있는데</a:t>
            </a:r>
            <a:r>
              <a:rPr lang="en-US" altLang="ko-KR" sz="1800" dirty="0"/>
              <a:t>,  ‘</a:t>
            </a:r>
            <a:r>
              <a:rPr lang="ko-KR" altLang="en-US" sz="1800" dirty="0"/>
              <a:t>경호’ 업무와 ‘경위’ 업무로 구분</a:t>
            </a:r>
            <a:r>
              <a:rPr lang="en-US" altLang="ko-KR" sz="18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1800" dirty="0"/>
              <a:t>   </a:t>
            </a:r>
            <a:r>
              <a:rPr lang="en-US" altLang="ko-KR" sz="1800" dirty="0">
                <a:solidFill>
                  <a:srgbClr val="FF0000"/>
                </a:solidFill>
              </a:rPr>
              <a:t>- ‘</a:t>
            </a:r>
            <a:r>
              <a:rPr lang="ko-KR" altLang="en-US" sz="1800" dirty="0">
                <a:solidFill>
                  <a:srgbClr val="FF0000"/>
                </a:solidFill>
              </a:rPr>
              <a:t>경호’업무 </a:t>
            </a:r>
            <a:r>
              <a:rPr lang="en-US" altLang="ko-KR" sz="1800" dirty="0"/>
              <a:t>: </a:t>
            </a:r>
            <a:r>
              <a:rPr lang="ko-KR" altLang="en-US" sz="1800" dirty="0"/>
              <a:t>정부요인이나 외국요인에 대한 신변보호활동으로서 경찰청에서 담당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800" dirty="0"/>
              <a:t>   - </a:t>
            </a:r>
            <a:r>
              <a:rPr lang="en-US" altLang="ko-KR" sz="1800" dirty="0">
                <a:solidFill>
                  <a:srgbClr val="FF0000"/>
                </a:solidFill>
              </a:rPr>
              <a:t>‘</a:t>
            </a:r>
            <a:r>
              <a:rPr lang="ko-KR" altLang="en-US" sz="1800" dirty="0">
                <a:solidFill>
                  <a:srgbClr val="FF0000"/>
                </a:solidFill>
              </a:rPr>
              <a:t>경위’ 업무 </a:t>
            </a:r>
            <a:r>
              <a:rPr lang="en-US" altLang="ko-KR" sz="1800" dirty="0"/>
              <a:t>: </a:t>
            </a:r>
            <a:r>
              <a:rPr lang="ko-KR" altLang="en-US" sz="1800" dirty="0"/>
              <a:t>일본천황이나 황족에 대한 보호활동으로서 경찰청 직속의 황궁경찰본부가 전담</a:t>
            </a:r>
          </a:p>
          <a:p>
            <a:pPr>
              <a:lnSpc>
                <a:spcPct val="150000"/>
              </a:lnSpc>
            </a:pPr>
            <a:endParaRPr lang="ko-KR" altLang="en-US" sz="1800" dirty="0"/>
          </a:p>
          <a:p>
            <a:pPr>
              <a:lnSpc>
                <a:spcPct val="150000"/>
              </a:lnSpc>
            </a:pP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외국의 경비경찰 </a:t>
            </a:r>
            <a:r>
              <a:rPr lang="en-US" altLang="ko-KR" sz="3200" dirty="0"/>
              <a:t>– (5) </a:t>
            </a:r>
            <a:r>
              <a:rPr lang="ko-KR" altLang="en-US" sz="3200" dirty="0"/>
              <a:t>일본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352</TotalTime>
  <Words>4927</Words>
  <Application>Microsoft Office PowerPoint</Application>
  <PresentationFormat>화면 슬라이드 쇼(4:3)</PresentationFormat>
  <Paragraphs>569</Paragraphs>
  <Slides>43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55" baseType="lpstr">
      <vt:lpstr>HY견명조</vt:lpstr>
      <vt:lpstr>굴림</vt:lpstr>
      <vt:lpstr>바탕</vt:lpstr>
      <vt:lpstr>-윤고딕110</vt:lpstr>
      <vt:lpstr>-윤고딕110,한컴돋움</vt:lpstr>
      <vt:lpstr>-윤고딕130</vt:lpstr>
      <vt:lpstr>-윤고딕130,한컴돋움</vt:lpstr>
      <vt:lpstr>휴먼명조,한컴돋움</vt:lpstr>
      <vt:lpstr>Arial</vt:lpstr>
      <vt:lpstr>Georgia</vt:lpstr>
      <vt:lpstr>Wingdings</vt:lpstr>
      <vt:lpstr>고구려 벽화</vt:lpstr>
      <vt:lpstr>경찰학2 제6주</vt:lpstr>
      <vt:lpstr>경비경찰의 개념과 대상</vt:lpstr>
      <vt:lpstr>경비경찰의 특성</vt:lpstr>
      <vt:lpstr>경비경찰활동의 기본원칙</vt:lpstr>
      <vt:lpstr>위법한 경비활동으로 인한 손해배상</vt:lpstr>
      <vt:lpstr>경비수단의 종류</vt:lpstr>
      <vt:lpstr>주요 경비경찰활동 – (1) 혼잡경비</vt:lpstr>
      <vt:lpstr>혼잡경비시의 군중정리 원칙</vt:lpstr>
      <vt:lpstr>주요경비경찰활동 – (2) 다중범죄</vt:lpstr>
      <vt:lpstr>주요경비경찰활동 – (3) 재해경비</vt:lpstr>
      <vt:lpstr>주요경비경찰활동 – (3) 재해경비</vt:lpstr>
      <vt:lpstr>주요경비경찰활동 – (3) 재해경비</vt:lpstr>
      <vt:lpstr>주요경비경찰활동 – (3) 재해경비</vt:lpstr>
      <vt:lpstr>주요경비경찰활동 – (4) 국가중요시설경비</vt:lpstr>
      <vt:lpstr>주요경비경찰활동 – (4) 국가중요시설경비</vt:lpstr>
      <vt:lpstr>주요경비경찰활동 – (4) 국가중요시설경비</vt:lpstr>
      <vt:lpstr>주요경비경찰활동 – (5) 주한외국공관저경비</vt:lpstr>
      <vt:lpstr>주요경비경찰활동 – (6) 경호경비</vt:lpstr>
      <vt:lpstr>주요경비경찰활동 – (6) 경호경비</vt:lpstr>
      <vt:lpstr>주요경비경찰활동 – (6) 경호경비</vt:lpstr>
      <vt:lpstr>주요경비경찰활동 –  (7) 특수경비 : 대테러경비</vt:lpstr>
      <vt:lpstr>주요경비경찰활동 –  (7) 특수경비 : 대테러경비</vt:lpstr>
      <vt:lpstr>주요경비경찰활동 –  (7) 특수경비 : 대테러경비</vt:lpstr>
      <vt:lpstr>주요경비경찰활동 –  (7) 특수경비 : 대테러경비</vt:lpstr>
      <vt:lpstr>주요경비경찰활동 –  (7) 특수경비 : 대테러경비</vt:lpstr>
      <vt:lpstr>주요경비경찰활동 –  (7) 특수경비 : 대테러경비</vt:lpstr>
      <vt:lpstr>주요경비경찰활동 –  (7) 특수경비 : 대테러경비</vt:lpstr>
      <vt:lpstr>주요경비경찰활동 –  (7) 특수경비 : 대테러경비</vt:lpstr>
      <vt:lpstr>주요경비경찰활동 – (7) 특수경비</vt:lpstr>
      <vt:lpstr>주요경비경찰활동 – (7) 특수경비</vt:lpstr>
      <vt:lpstr>주요경비경찰활동 – (8) 선거경비</vt:lpstr>
      <vt:lpstr>주요경비경찰활동 – (8) 선거경비</vt:lpstr>
      <vt:lpstr>경찰작전 – (1) 통합방위법에 따른                                                   통합방위작전</vt:lpstr>
      <vt:lpstr>경찰작전 – (1) 통합방위법에 따른                                                   통합방위작전</vt:lpstr>
      <vt:lpstr>경찰작전 – (2)을지연습</vt:lpstr>
      <vt:lpstr>경찰작전 – (3)경찰비상근무의 종류</vt:lpstr>
      <vt:lpstr>경찰작전 – (4)경찰비상업무규칙</vt:lpstr>
      <vt:lpstr>외국의 경비경찰 – (1) 영국</vt:lpstr>
      <vt:lpstr>              외국의 경비경찰 – (1) 영국</vt:lpstr>
      <vt:lpstr>외국의 경비경찰 – (2) 미국</vt:lpstr>
      <vt:lpstr>외국의 경비경찰 – (3) 독일</vt:lpstr>
      <vt:lpstr>외국의 경비경찰 – (4) 프랑스</vt:lpstr>
      <vt:lpstr>외국의 경비경찰 – (5) 일본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경찰학각론 제4주</dc:title>
  <dc:creator>LG</dc:creator>
  <cp:lastModifiedBy>남재성</cp:lastModifiedBy>
  <cp:revision>92</cp:revision>
  <dcterms:created xsi:type="dcterms:W3CDTF">2007-10-01T01:43:50Z</dcterms:created>
  <dcterms:modified xsi:type="dcterms:W3CDTF">2021-09-17T05:34:11Z</dcterms:modified>
</cp:coreProperties>
</file>