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7" r:id="rId2"/>
    <p:sldId id="279" r:id="rId3"/>
    <p:sldId id="289" r:id="rId4"/>
    <p:sldId id="291" r:id="rId5"/>
    <p:sldId id="290" r:id="rId6"/>
    <p:sldId id="292" r:id="rId7"/>
    <p:sldId id="293" r:id="rId8"/>
    <p:sldId id="294" r:id="rId9"/>
    <p:sldId id="288" r:id="rId10"/>
    <p:sldId id="295" r:id="rId11"/>
    <p:sldId id="280" r:id="rId12"/>
    <p:sldId id="281" r:id="rId13"/>
    <p:sldId id="282" r:id="rId14"/>
    <p:sldId id="296" r:id="rId15"/>
    <p:sldId id="283" r:id="rId16"/>
    <p:sldId id="284" r:id="rId17"/>
    <p:sldId id="285" r:id="rId18"/>
    <p:sldId id="286" r:id="rId19"/>
    <p:sldId id="287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2021-09-23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2021-09-23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8</a:t>
            </a:r>
            <a:r>
              <a:rPr lang="ko-KR" altLang="en-US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(2) :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심리학적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73525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심리학적 이론의 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심리학적 원인론은 개인의 정신상태나 심리상태를 중심으로 범죄현상을 설명하는 접근방법으로 생물학적 이론과 마찬가지로 환경의 영향보다는 </a:t>
            </a:r>
            <a:r>
              <a:rPr lang="ko-KR" altLang="en-US" sz="1200" dirty="0">
                <a:solidFill>
                  <a:srgbClr val="FF0000"/>
                </a:solidFill>
              </a:rPr>
              <a:t>개인의 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질이나 속성을 중심으로 하는 이론임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입장은 실증주의적 전통과 궤를 같이 하면서 범죄인의 행동원인으로서 범죄인들의 정신에 초점을 맞추고 있음</a:t>
            </a:r>
            <a:r>
              <a:rPr lang="en-US" altLang="ko-KR" sz="1200" dirty="0"/>
              <a:t>. </a:t>
            </a:r>
            <a:r>
              <a:rPr lang="ko-KR" altLang="en-US" sz="1200" dirty="0"/>
              <a:t>따라서</a:t>
            </a:r>
            <a:r>
              <a:rPr lang="en-US" altLang="ko-KR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심리학자들은 인간의 모든 행위를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정신적 과정에서 기인하는 것으로 파악</a:t>
            </a:r>
            <a:r>
              <a:rPr lang="ko-KR" altLang="en-US" sz="1200" dirty="0"/>
              <a:t>하고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이에 바탕을 둔 심리학적 </a:t>
            </a:r>
            <a:r>
              <a:rPr lang="ko-KR" altLang="en-US" sz="1200" dirty="0" err="1"/>
              <a:t>원인론에서는</a:t>
            </a:r>
            <a:r>
              <a:rPr lang="ko-KR" altLang="en-US" sz="1200" dirty="0"/>
              <a:t> 범인성의 원천을 정신적</a:t>
            </a:r>
            <a:r>
              <a:rPr lang="en-US" altLang="ko-KR" sz="1200" dirty="0"/>
              <a:t>·</a:t>
            </a:r>
            <a:r>
              <a:rPr lang="ko-KR" altLang="en-US" sz="1200" dirty="0"/>
              <a:t>심리적 과정에서 추적하고</a:t>
            </a:r>
            <a:r>
              <a:rPr lang="en-US" altLang="ko-KR" sz="1200" dirty="0"/>
              <a:t>, </a:t>
            </a:r>
            <a:r>
              <a:rPr lang="ko-KR" altLang="en-US" sz="1200" dirty="0"/>
              <a:t>충동하는 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죄자의</a:t>
            </a:r>
            <a:r>
              <a:rPr lang="ko-KR" altLang="en-US" sz="1200" dirty="0"/>
              <a:t> 이상심리를 해명함으로써 범죄성의 원인을 밝혀내려고 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심리학적 이론은 현재 범죄사회학과 더불어 가장 활발하게 연구가 진행되고 있는 분야로서 교정처우 이념과 잘 부합되고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이 이론은 처벌위주의 행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형관에서 </a:t>
            </a:r>
            <a:r>
              <a:rPr lang="ko-KR" altLang="en-US" sz="1200" dirty="0">
                <a:solidFill>
                  <a:srgbClr val="FF0000"/>
                </a:solidFill>
              </a:rPr>
              <a:t>처우위주의 교정관으로 전환하는 데 기여했음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접근방법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초기의 심리학적 </a:t>
            </a:r>
            <a:r>
              <a:rPr lang="ko-KR" altLang="en-US" sz="1200" dirty="0" err="1"/>
              <a:t>원인론에서는</a:t>
            </a:r>
            <a:r>
              <a:rPr lang="ko-KR" altLang="en-US" sz="1200" dirty="0"/>
              <a:t> 범죄자의 정신착란을 중심으로 논의되었고</a:t>
            </a:r>
            <a:r>
              <a:rPr lang="en-US" altLang="ko-KR" sz="1200" dirty="0"/>
              <a:t>, </a:t>
            </a:r>
            <a:r>
              <a:rPr lang="ko-KR" altLang="en-US" sz="1200" dirty="0"/>
              <a:t>지능검사가 도입되면서는 일탈행위에 대한 특정한 정신적 분야연구에 초점을 </a:t>
            </a:r>
            <a:r>
              <a:rPr lang="ko-KR" altLang="en-US" sz="1200" dirty="0" err="1"/>
              <a:t>맞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추었음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현재는 범죄자의 정신상태를 중심으로 범죄의 원인을 구명하려는 정신의학적 또는 정신분석학적 접근방법이 주류를 이루고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관점에 바탕을 두고 인간의 인격 특성의 차이에서 범인성을 찾으려는 인성이론</a:t>
            </a:r>
            <a:r>
              <a:rPr lang="en-US" altLang="ko-KR" sz="1200" dirty="0"/>
              <a:t>, </a:t>
            </a:r>
            <a:r>
              <a:rPr lang="ko-KR" altLang="en-US" sz="1200" dirty="0"/>
              <a:t>범죄자의 도덕적 능력의 발달정도에 따라 범죄성을 밝히고자 하는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인지발달이론</a:t>
            </a:r>
            <a:r>
              <a:rPr lang="en-US" altLang="ko-KR" sz="1200" dirty="0"/>
              <a:t>, </a:t>
            </a:r>
            <a:r>
              <a:rPr lang="ko-KR" altLang="en-US" sz="1200" dirty="0"/>
              <a:t>범죄는 범죄자의 과거 학습경험이 발전한 것으로 파악하는 학습 및 행동이론 등이 심리학적 범죄이론으로 주장되고 있음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621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2. Freud</a:t>
            </a:r>
            <a:r>
              <a:rPr lang="ko-KR" altLang="en-US" dirty="0"/>
              <a:t>의 정신분석학적 범죄관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73525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인격</a:t>
            </a:r>
            <a:r>
              <a:rPr lang="en-US" altLang="ko-KR" sz="1200" dirty="0"/>
              <a:t>(</a:t>
            </a:r>
            <a:r>
              <a:rPr lang="ko-KR" altLang="en-US" sz="1200" dirty="0"/>
              <a:t>인성</a:t>
            </a:r>
            <a:r>
              <a:rPr lang="en-US" altLang="ko-KR" sz="1200" dirty="0"/>
              <a:t>)</a:t>
            </a:r>
            <a:r>
              <a:rPr lang="ko-KR" altLang="en-US" sz="1200" dirty="0"/>
              <a:t>의 </a:t>
            </a:r>
            <a:r>
              <a:rPr lang="en-US" altLang="ko-KR" sz="1200" dirty="0"/>
              <a:t>3</a:t>
            </a:r>
            <a:r>
              <a:rPr lang="ko-KR" altLang="en-US" sz="1200" dirty="0"/>
              <a:t>요소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(1) </a:t>
            </a:r>
            <a:r>
              <a:rPr lang="ko-KR" altLang="en-US" sz="1200" dirty="0" err="1">
                <a:solidFill>
                  <a:srgbClr val="FF0000"/>
                </a:solidFill>
              </a:rPr>
              <a:t>원본능</a:t>
            </a:r>
            <a:r>
              <a:rPr lang="en-US" altLang="ko-KR" sz="1200" dirty="0">
                <a:solidFill>
                  <a:srgbClr val="FF0000"/>
                </a:solidFill>
              </a:rPr>
              <a:t>(id)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원초적 본능</a:t>
            </a:r>
            <a:r>
              <a:rPr lang="en-US" altLang="ko-KR" sz="1200" dirty="0"/>
              <a:t>(</a:t>
            </a:r>
            <a:r>
              <a:rPr lang="ko-KR" altLang="en-US" sz="1200" dirty="0"/>
              <a:t>성욕</a:t>
            </a:r>
            <a:r>
              <a:rPr lang="en-US" altLang="ko-KR" sz="1200" dirty="0"/>
              <a:t>)</a:t>
            </a:r>
            <a:r>
              <a:rPr lang="ko-KR" altLang="en-US" sz="1200" dirty="0"/>
              <a:t>으로 비도덕적 </a:t>
            </a:r>
            <a:r>
              <a:rPr lang="ko-KR" altLang="en-US" sz="1200" dirty="0">
                <a:solidFill>
                  <a:srgbClr val="FF0000"/>
                </a:solidFill>
              </a:rPr>
              <a:t>동물적 쾌락법칙에 </a:t>
            </a:r>
            <a:r>
              <a:rPr lang="ko-KR" altLang="en-US" sz="1200" dirty="0"/>
              <a:t>지배되며</a:t>
            </a:r>
            <a:r>
              <a:rPr lang="en-US" altLang="ko-KR" sz="1200" dirty="0"/>
              <a:t>, </a:t>
            </a:r>
            <a:r>
              <a:rPr lang="ko-KR" altLang="en-US" sz="1200" dirty="0"/>
              <a:t>의식할 수 없는 인성부분임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이드를 구성하는 핵심적인 요소는 생존의지와 같은 본능적 요소인 리비도</a:t>
            </a:r>
            <a:r>
              <a:rPr lang="en-US" altLang="ko-KR" sz="1200" dirty="0"/>
              <a:t>(Libido)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자아</a:t>
            </a:r>
            <a:r>
              <a:rPr lang="en-US" altLang="ko-KR" sz="1200" dirty="0">
                <a:solidFill>
                  <a:srgbClr val="FF0000"/>
                </a:solidFill>
              </a:rPr>
              <a:t>(ego)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본능과 현실세계 및 초자아를 조화롭게 연결</a:t>
            </a:r>
            <a:r>
              <a:rPr lang="ko-KR" altLang="en-US" sz="1200" dirty="0"/>
              <a:t>시키는 역할을 하는 의식할 수 있는 인성을 의미함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에고는 현실법칙에 따라 반응하며</a:t>
            </a:r>
            <a:r>
              <a:rPr lang="en-US" altLang="ko-KR" sz="1200" dirty="0"/>
              <a:t>, </a:t>
            </a:r>
            <a:r>
              <a:rPr lang="ko-KR" altLang="en-US" sz="1200" dirty="0"/>
              <a:t>이드와 </a:t>
            </a:r>
            <a:r>
              <a:rPr lang="ko-KR" altLang="en-US" sz="1200" dirty="0" err="1"/>
              <a:t>슈퍼에고</a:t>
            </a:r>
            <a:r>
              <a:rPr lang="ko-KR" altLang="en-US" sz="1200" dirty="0"/>
              <a:t> 사이에 발생하는 갈등을 현실법칙에 따라 승화 또는 억압의 방법에 의해 해결하는데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승화란</a:t>
            </a:r>
            <a:r>
              <a:rPr lang="ko-KR" altLang="en-US" sz="1200" dirty="0"/>
              <a:t> 이드가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느끼는 충동을 </a:t>
            </a:r>
            <a:r>
              <a:rPr lang="ko-KR" altLang="en-US" sz="1200" dirty="0" err="1"/>
              <a:t>슈퍼에고가</a:t>
            </a:r>
            <a:r>
              <a:rPr lang="ko-KR" altLang="en-US" sz="1200" dirty="0"/>
              <a:t> 허용하는 행동으로 전환시키는 것을 말함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초자아</a:t>
            </a:r>
            <a:r>
              <a:rPr lang="en-US" altLang="ko-KR" sz="1200" dirty="0">
                <a:solidFill>
                  <a:srgbClr val="FF0000"/>
                </a:solidFill>
              </a:rPr>
              <a:t>(superego)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인간의 도덕성 이상 </a:t>
            </a:r>
            <a:r>
              <a:rPr lang="en-US" altLang="ko-KR" sz="1200" dirty="0"/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양심</a:t>
            </a:r>
            <a:r>
              <a:rPr lang="ko-KR" altLang="en-US" sz="1200" dirty="0"/>
              <a:t> </a:t>
            </a:r>
            <a:r>
              <a:rPr lang="en-US" altLang="ko-KR" sz="1200" dirty="0"/>
              <a:t>· </a:t>
            </a:r>
            <a:r>
              <a:rPr lang="ko-KR" altLang="en-US" sz="1200" dirty="0"/>
              <a:t>자아 비판력</a:t>
            </a:r>
            <a:r>
              <a:rPr lang="en-US" altLang="ko-KR" sz="1200" dirty="0"/>
              <a:t>·</a:t>
            </a:r>
            <a:r>
              <a:rPr lang="ko-KR" altLang="en-US" sz="1200" dirty="0"/>
              <a:t>의무감 등 규범행동과 관련되는 정신기능으로서 의식할 수 없는 인성부분임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/>
              <a:t>슈퍼에고를</a:t>
            </a:r>
            <a:r>
              <a:rPr lang="ko-KR" altLang="en-US" sz="1200" dirty="0"/>
              <a:t> 형성하는 데 있어 가장 중요한 과정으로 </a:t>
            </a:r>
            <a:r>
              <a:rPr lang="ko-KR" altLang="en-US" sz="1200" dirty="0" err="1"/>
              <a:t>프로이드는</a:t>
            </a:r>
            <a:r>
              <a:rPr lang="ko-KR" altLang="en-US" sz="1200" dirty="0"/>
              <a:t> 어렸을 때 부모와 맺는 애정을 강조함</a:t>
            </a:r>
            <a:r>
              <a:rPr lang="en-US" altLang="ko-KR" sz="12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413F920-2DFB-4693-9FFF-8640B3FD9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508" y="640062"/>
            <a:ext cx="2209800" cy="2066925"/>
          </a:xfrm>
          <a:prstGeom prst="rect">
            <a:avLst/>
          </a:prstGeom>
        </p:spPr>
      </p:pic>
      <p:pic>
        <p:nvPicPr>
          <p:cNvPr id="1026" name="Picture 2" descr="프로이드 정신분석이론 기본개념 정리 : 네이버 블로그">
            <a:extLst>
              <a:ext uri="{FF2B5EF4-FFF2-40B4-BE49-F238E27FC236}">
                <a16:creationId xmlns:a16="http://schemas.microsoft.com/office/drawing/2014/main" id="{FB8933DB-A017-4DC6-A191-256A8FF7D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27" y="645274"/>
            <a:ext cx="3600033" cy="325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80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-60336"/>
            <a:ext cx="11029616" cy="1188720"/>
          </a:xfrm>
        </p:spPr>
        <p:txBody>
          <a:bodyPr/>
          <a:lstStyle/>
          <a:p>
            <a:r>
              <a:rPr lang="en-US" altLang="ko-KR" dirty="0"/>
              <a:t>2. Freud</a:t>
            </a:r>
            <a:r>
              <a:rPr lang="ko-KR" altLang="en-US" dirty="0"/>
              <a:t>의 정신분석학적 범죄관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0637" y="5856027"/>
            <a:ext cx="2844799" cy="365125"/>
          </a:xfrm>
        </p:spPr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F8E0424-C260-4659-891A-EE27A8C79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037" y="1031494"/>
            <a:ext cx="9144000" cy="382195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2CF753A-FD0A-4439-B282-09E843478F84}"/>
              </a:ext>
            </a:extLst>
          </p:cNvPr>
          <p:cNvSpPr/>
          <p:nvPr/>
        </p:nvSpPr>
        <p:spPr>
          <a:xfrm>
            <a:off x="1017037" y="1066658"/>
            <a:ext cx="2985796" cy="390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C64E38-7DFE-4F1E-9230-8A76500A6797}"/>
              </a:ext>
            </a:extLst>
          </p:cNvPr>
          <p:cNvSpPr txBox="1"/>
          <p:nvPr/>
        </p:nvSpPr>
        <p:spPr>
          <a:xfrm>
            <a:off x="856084" y="1150392"/>
            <a:ext cx="77957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2.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심리성적 발전단계</a:t>
            </a:r>
            <a:endParaRPr lang="en-US" altLang="ko-KR" sz="14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FB355048-64AF-41EE-8C44-0FD489DB0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506" y="4875456"/>
            <a:ext cx="11203371" cy="179593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(1) </a:t>
            </a:r>
            <a:r>
              <a:rPr lang="ko-KR" altLang="en-US" sz="1200" i="0" dirty="0">
                <a:solidFill>
                  <a:srgbClr val="FF0000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오이디푸스 콤플렉스</a:t>
            </a:r>
            <a:r>
              <a:rPr lang="en-US" altLang="ko-KR" sz="1200" i="0" dirty="0">
                <a:solidFill>
                  <a:srgbClr val="FF0000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 Oedipus complex)</a:t>
            </a:r>
            <a:r>
              <a:rPr lang="en-US" altLang="ko-KR" sz="1200" dirty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-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아들이 동성인 아버지에게는 적대적이지만 이성인 어머니에게는 호의적이며 무의식적으로 성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性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적 애착을 가지</a:t>
            </a:r>
            <a:endParaRPr lang="en-US" altLang="ko-KR" sz="1200" i="0" dirty="0">
              <a:solidFill>
                <a:schemeClr val="tx1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  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는 복합감정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  <a:r>
              <a:rPr lang="ko-KR" altLang="en-US" sz="1200" i="0" dirty="0" err="1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일렉트라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콤플렉스의 반대 개념</a:t>
            </a:r>
            <a:endParaRPr lang="en-US" altLang="ko-KR" sz="1200" dirty="0">
              <a:solidFill>
                <a:schemeClr val="tx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(2) </a:t>
            </a:r>
            <a:r>
              <a:rPr lang="ko-KR" altLang="en-US" sz="1200" dirty="0" err="1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일렉트라</a:t>
            </a:r>
            <a:r>
              <a:rPr lang="ko-KR" altLang="en-US" sz="1200" dirty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콤플렉스</a:t>
            </a:r>
            <a:r>
              <a:rPr lang="en-US" altLang="ko-KR" sz="1200" dirty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en-US" altLang="ko-KR" sz="1200" i="0" dirty="0">
                <a:solidFill>
                  <a:srgbClr val="FF0000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Electra complex) 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-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 딸이 아버지에게 애정을 품고 어머니를 경쟁자로 인식하여 반감을 갖는 경향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프로이트에 따르면 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3~5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세의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남근기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에 </a:t>
            </a:r>
            <a:endParaRPr lang="en-US" altLang="ko-KR" sz="1200" i="0" dirty="0">
              <a:solidFill>
                <a:schemeClr val="tx1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 여자아이들은 자신에게는 남동생이나 아버지가 갖고 있는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성기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(penis)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가 없다는 사실을 알고 남성을 부러워 하는 한편 자신에게 남성 성기를 주지 않은 어머니를 원망한다고 함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</a:p>
          <a:p>
            <a:pPr marL="0" indent="0">
              <a:buNone/>
            </a:pP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  프로이트는 이와 같은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음경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선망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(penis envy)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이 여자아이로 하여금 </a:t>
            </a:r>
            <a:r>
              <a:rPr lang="ko-KR" altLang="en-US" sz="1200" i="0" dirty="0" err="1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엘렉트라콤플렉스를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갖게 하는 적극적인 원인으로 보았으며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이러한 욕구는 어머니의 여성적 가치를 자기와 </a:t>
            </a:r>
            <a:endParaRPr lang="en-US" altLang="ko-KR" sz="1200" i="0" dirty="0">
              <a:solidFill>
                <a:schemeClr val="tx1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  동일시하고 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초자아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超自我</a:t>
            </a:r>
            <a:r>
              <a:rPr lang="en-US" altLang="ko-KR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1200" i="0" dirty="0">
                <a:solidFill>
                  <a:schemeClr val="tx1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가 형성되면서 사라</a:t>
            </a:r>
            <a:r>
              <a:rPr lang="ko-KR" altLang="en-US" sz="1200" dirty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짐</a:t>
            </a:r>
            <a:endParaRPr lang="en-US" altLang="ko-KR" sz="1200" dirty="0">
              <a:solidFill>
                <a:schemeClr val="tx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9357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2. Freud</a:t>
            </a:r>
            <a:r>
              <a:rPr lang="ko-KR" altLang="en-US" dirty="0"/>
              <a:t>의 정신분석학적 범죄관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36909"/>
            <a:ext cx="11029615" cy="50695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3, </a:t>
            </a:r>
            <a:r>
              <a:rPr lang="ko-KR" altLang="en-US" sz="1200" dirty="0"/>
              <a:t>범죄유발 원인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범죄를 저지르는 원인에 대해서 정신분석학자들은 </a:t>
            </a:r>
            <a:r>
              <a:rPr lang="ko-KR" altLang="en-US" sz="1200" dirty="0" err="1"/>
              <a:t>에고나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슈퍼에고의</a:t>
            </a:r>
            <a:r>
              <a:rPr lang="ko-KR" altLang="en-US" sz="1200" dirty="0"/>
              <a:t> 부적절한 형성과 작동을 들고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자아</a:t>
            </a:r>
            <a:r>
              <a:rPr lang="en-US" altLang="ko-KR" sz="1200" dirty="0">
                <a:solidFill>
                  <a:srgbClr val="FF0000"/>
                </a:solidFill>
              </a:rPr>
              <a:t>(ego)</a:t>
            </a:r>
            <a:r>
              <a:rPr lang="ko-KR" altLang="en-US" sz="1200" dirty="0">
                <a:solidFill>
                  <a:srgbClr val="FF0000"/>
                </a:solidFill>
              </a:rPr>
              <a:t>의 결함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자아가 부적절하게 형성되어 이드의 욕구를 아무런 규제없이 무조건 수용하는 방향에서 구성되어 </a:t>
            </a:r>
            <a:r>
              <a:rPr lang="ko-KR" altLang="en-US" sz="1200" dirty="0">
                <a:solidFill>
                  <a:srgbClr val="FF0000"/>
                </a:solidFill>
              </a:rPr>
              <a:t>충동을 억제할 수 있는 능력이 없는 </a:t>
            </a:r>
            <a:r>
              <a:rPr lang="en-US" altLang="ko-KR" sz="1200" dirty="0">
                <a:solidFill>
                  <a:srgbClr val="FF0000"/>
                </a:solidFill>
              </a:rPr>
              <a:t>＇</a:t>
            </a:r>
            <a:r>
              <a:rPr lang="ko-KR" altLang="en-US" sz="1200" dirty="0" err="1">
                <a:solidFill>
                  <a:srgbClr val="FF0000"/>
                </a:solidFill>
              </a:rPr>
              <a:t>비행적</a:t>
            </a:r>
            <a:r>
              <a:rPr lang="ko-KR" altLang="en-US" sz="1200" dirty="0">
                <a:solidFill>
                  <a:srgbClr val="FF0000"/>
                </a:solidFill>
              </a:rPr>
              <a:t> 자아</a:t>
            </a:r>
            <a:r>
              <a:rPr lang="en-US" altLang="ko-KR" sz="1200" dirty="0">
                <a:solidFill>
                  <a:srgbClr val="FF0000"/>
                </a:solidFill>
              </a:rPr>
              <a:t>’</a:t>
            </a:r>
            <a:r>
              <a:rPr lang="ko-KR" altLang="en-US" sz="1200" dirty="0"/>
              <a:t>의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범죄나 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행에 빠지기 쉬움</a:t>
            </a:r>
            <a:r>
              <a:rPr lang="en-US" altLang="ko-KR" sz="1200" dirty="0"/>
              <a:t>(</a:t>
            </a:r>
            <a:r>
              <a:rPr lang="ko-KR" altLang="en-US" sz="1200" dirty="0"/>
              <a:t>레들</a:t>
            </a:r>
            <a:r>
              <a:rPr lang="en-US" altLang="ko-KR" sz="1200" dirty="0"/>
              <a:t>(</a:t>
            </a:r>
            <a:r>
              <a:rPr lang="en-US" altLang="ko-KR" sz="1200" dirty="0" err="1"/>
              <a:t>Redel</a:t>
            </a:r>
            <a:r>
              <a:rPr lang="en-US" altLang="ko-KR" sz="1200" dirty="0"/>
              <a:t>)</a:t>
            </a:r>
            <a:r>
              <a:rPr lang="ko-KR" altLang="en-US" sz="1200" dirty="0"/>
              <a:t>과 </a:t>
            </a:r>
            <a:r>
              <a:rPr lang="ko-KR" altLang="en-US" sz="1200" dirty="0" err="1"/>
              <a:t>와인맨</a:t>
            </a:r>
            <a:r>
              <a:rPr lang="en-US" altLang="ko-KR" sz="1200" dirty="0"/>
              <a:t>(Wineman)).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그리고 </a:t>
            </a:r>
            <a:r>
              <a:rPr lang="ko-KR" altLang="en-US" sz="1200" dirty="0" err="1"/>
              <a:t>에고의</a:t>
            </a:r>
            <a:r>
              <a:rPr lang="ko-KR" altLang="en-US" sz="1200" dirty="0"/>
              <a:t> 측면에서 부모의 범죄성을 </a:t>
            </a:r>
            <a:r>
              <a:rPr lang="ko-KR" altLang="en-US" sz="1200" dirty="0" err="1"/>
              <a:t>내면화한</a:t>
            </a:r>
            <a:r>
              <a:rPr lang="ko-KR" altLang="en-US" sz="1200" dirty="0"/>
              <a:t> 경우도 범죄유발요인이 될 수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초자아</a:t>
            </a:r>
            <a:r>
              <a:rPr lang="en-US" altLang="ko-KR" sz="1200" dirty="0">
                <a:solidFill>
                  <a:srgbClr val="FF0000"/>
                </a:solidFill>
              </a:rPr>
              <a:t>(superego)</a:t>
            </a:r>
            <a:r>
              <a:rPr lang="ko-KR" altLang="en-US" sz="1200" dirty="0">
                <a:solidFill>
                  <a:srgbClr val="FF0000"/>
                </a:solidFill>
              </a:rPr>
              <a:t>의 결함 및 과다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① 초자아의 결함이 충동적인 무의식의 통제를 부적절하게 하여 범죄나 비행을 유발하 게 된다는 것으로 </a:t>
            </a:r>
            <a:r>
              <a:rPr lang="ko-KR" altLang="en-US" sz="1200" dirty="0" err="1"/>
              <a:t>에이크혼</a:t>
            </a:r>
            <a:r>
              <a:rPr lang="en-US" altLang="ko-KR" sz="1200" dirty="0"/>
              <a:t>(</a:t>
            </a:r>
            <a:r>
              <a:rPr lang="en-US" altLang="ko-KR" sz="1200" dirty="0" err="1"/>
              <a:t>Aichhorn</a:t>
            </a:r>
            <a:r>
              <a:rPr lang="en-US" altLang="ko-KR" sz="1200" dirty="0"/>
              <a:t>)</a:t>
            </a:r>
            <a:r>
              <a:rPr lang="ko-KR" altLang="en-US" sz="1200" dirty="0"/>
              <a:t>은 애정의 지나친 결핍이나 지나친 과잉으로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인해 슈퍼 </a:t>
            </a:r>
            <a:r>
              <a:rPr lang="ko-KR" altLang="en-US" sz="1200" dirty="0" err="1"/>
              <a:t>에고가</a:t>
            </a:r>
            <a:r>
              <a:rPr lang="ko-KR" altLang="en-US" sz="1200" dirty="0"/>
              <a:t> 제대로 형성되지 못한 경우를 분석하고 그 각각은 다르게 </a:t>
            </a:r>
            <a:r>
              <a:rPr lang="ko-KR" altLang="en-US" sz="1200" dirty="0" err="1"/>
              <a:t>처우되어야</a:t>
            </a:r>
            <a:r>
              <a:rPr lang="ko-KR" altLang="en-US" sz="1200" dirty="0"/>
              <a:t> 한다 고 주장함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② </a:t>
            </a:r>
            <a:r>
              <a:rPr lang="ko-KR" altLang="en-US" sz="1200" dirty="0"/>
              <a:t>부적절하게 엄격한 초자아는 강한 죄책감을 발생시켜</a:t>
            </a:r>
            <a:r>
              <a:rPr lang="en-US" altLang="ko-KR" sz="1200" dirty="0"/>
              <a:t>(</a:t>
            </a:r>
            <a:r>
              <a:rPr lang="ko-KR" altLang="en-US" sz="1200" dirty="0"/>
              <a:t>죄책감 콤플렉스</a:t>
            </a:r>
            <a:r>
              <a:rPr lang="en-US" altLang="ko-KR" sz="1200" dirty="0"/>
              <a:t>) </a:t>
            </a:r>
            <a:r>
              <a:rPr lang="ko-KR" altLang="en-US" sz="1200" dirty="0"/>
              <a:t>그것을 완화 하기 위해 처벌당할 것을 바라는 동기에서 범죄를 유발할 수 있는데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프로이드는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특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히 지나치게 과도하게 발달된 초자아를 범죄원인으로 중시함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③ </a:t>
            </a:r>
            <a:r>
              <a:rPr lang="ko-KR" altLang="en-US" sz="1200" dirty="0"/>
              <a:t>정상적인 초자아발전의 선결조건은 부모의 사랑과 보호이므로 비행소년을 교정하기 위해서는 그들이 어렸을 때 겪어보지 못했던 </a:t>
            </a:r>
            <a:r>
              <a:rPr lang="ko-KR" altLang="en-US" sz="1200" dirty="0" err="1"/>
              <a:t>성인들과의</a:t>
            </a:r>
            <a:r>
              <a:rPr lang="ko-KR" altLang="en-US" sz="1200" dirty="0"/>
              <a:t> 동일시 경험을 증진시킨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다는 의미에서 그들이 즐거워하고 행복해 할 수 있는 환경을 제공하는 일이 무엇보다 중요함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>
                <a:solidFill>
                  <a:srgbClr val="FF0000"/>
                </a:solidFill>
              </a:rPr>
              <a:t>오이디푸스 콤플렉스와 </a:t>
            </a:r>
            <a:r>
              <a:rPr lang="ko-KR" altLang="en-US" sz="1200" dirty="0" err="1">
                <a:solidFill>
                  <a:srgbClr val="FF0000"/>
                </a:solidFill>
              </a:rPr>
              <a:t>일렉트라</a:t>
            </a:r>
            <a:r>
              <a:rPr lang="ko-KR" altLang="en-US" sz="1200" dirty="0">
                <a:solidFill>
                  <a:srgbClr val="FF0000"/>
                </a:solidFill>
              </a:rPr>
              <a:t> 콤플렉스로 인한 죄책감의 부적절한 해소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이러한 콤플렉스에 의한 죄책감을 </a:t>
            </a:r>
            <a:r>
              <a:rPr lang="ko-KR" altLang="en-US" sz="1200" dirty="0" err="1"/>
              <a:t>에고가</a:t>
            </a:r>
            <a:r>
              <a:rPr lang="ko-KR" altLang="en-US" sz="1200" dirty="0"/>
              <a:t> 적절히 조절하지 못하면 이것이 각자의 성격 에 중요한 영향을 미처 장래 행동에 중요한 영향을 주고 범죄로 연결될 수도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028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신 정신분석학파</a:t>
            </a:r>
            <a:r>
              <a:rPr lang="en-US" altLang="ko-KR" dirty="0"/>
              <a:t>(</a:t>
            </a:r>
            <a:r>
              <a:rPr lang="ko-KR" altLang="en-US" dirty="0"/>
              <a:t>개성 심리학적</a:t>
            </a:r>
            <a:r>
              <a:rPr lang="en-US" altLang="ko-KR" dirty="0"/>
              <a:t>)</a:t>
            </a:r>
            <a:r>
              <a:rPr lang="ko-KR" altLang="en-US" dirty="0"/>
              <a:t>의 범죄관 </a:t>
            </a:r>
            <a:r>
              <a:rPr lang="en-US" altLang="ko-KR" dirty="0"/>
              <a:t>: </a:t>
            </a:r>
            <a:r>
              <a:rPr lang="ko-KR" altLang="en-US" dirty="0" err="1"/>
              <a:t>애들러</a:t>
            </a:r>
            <a:r>
              <a:rPr lang="en-US" altLang="ko-KR" dirty="0"/>
              <a:t>(Adler)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36909"/>
            <a:ext cx="11029615" cy="5069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인간의 </a:t>
            </a:r>
            <a:r>
              <a:rPr lang="ko-KR" altLang="en-US" sz="1400" dirty="0" err="1">
                <a:solidFill>
                  <a:srgbClr val="FF0000"/>
                </a:solidFill>
              </a:rPr>
              <a:t>욕동은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성욕이 아니고 열등감의 극복이며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자기완성을 위한 내적 욕구라고 주장함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신체적 결함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기능적 결함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과도한 사회적 억압 등이 열등감 </a:t>
            </a:r>
            <a:r>
              <a:rPr lang="ko-KR" altLang="en-US" sz="1400" dirty="0" err="1">
                <a:solidFill>
                  <a:srgbClr val="FF0000"/>
                </a:solidFill>
              </a:rPr>
              <a:t>컴플렉스를</a:t>
            </a:r>
            <a:r>
              <a:rPr lang="ko-KR" altLang="en-US" sz="1400" dirty="0">
                <a:solidFill>
                  <a:srgbClr val="FF0000"/>
                </a:solidFill>
              </a:rPr>
              <a:t> 야기</a:t>
            </a:r>
            <a:r>
              <a:rPr lang="ko-KR" altLang="en-US" sz="1400" dirty="0"/>
              <a:t>하고 </a:t>
            </a:r>
            <a:r>
              <a:rPr lang="ko-KR" altLang="en-US" sz="1400" dirty="0">
                <a:solidFill>
                  <a:srgbClr val="FF0000"/>
                </a:solidFill>
              </a:rPr>
              <a:t>그것을 지나치게 보상하려고 비행이나 범죄를 자행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하게 된다는 설명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/>
              <a:t>슈미트의 설명</a:t>
            </a:r>
            <a:r>
              <a:rPr lang="en-US" altLang="ko-KR" sz="1400" dirty="0"/>
              <a:t>(</a:t>
            </a:r>
            <a:r>
              <a:rPr lang="ko-KR" altLang="en-US" sz="1400" dirty="0"/>
              <a:t>사회적 의기소침의 범죄표현 형식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>
                <a:solidFill>
                  <a:srgbClr val="FF0000"/>
                </a:solidFill>
              </a:rPr>
              <a:t>기질적 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사회적 열등 내지 저격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低格</a:t>
            </a:r>
            <a:r>
              <a:rPr lang="en-US" altLang="ko-KR" sz="1400" dirty="0">
                <a:solidFill>
                  <a:srgbClr val="FF0000"/>
                </a:solidFill>
              </a:rPr>
              <a:t>) → </a:t>
            </a:r>
            <a:r>
              <a:rPr lang="ko-KR" altLang="en-US" sz="1400" dirty="0">
                <a:solidFill>
                  <a:srgbClr val="FF0000"/>
                </a:solidFill>
              </a:rPr>
              <a:t>정신적 열등감 </a:t>
            </a:r>
            <a:r>
              <a:rPr lang="ko-KR" altLang="en-US" sz="1400" dirty="0" err="1">
                <a:solidFill>
                  <a:srgbClr val="FF0000"/>
                </a:solidFill>
              </a:rPr>
              <a:t>컴플렉스</a:t>
            </a:r>
            <a:r>
              <a:rPr lang="ko-KR" altLang="en-US" sz="1400" dirty="0">
                <a:solidFill>
                  <a:srgbClr val="FF0000"/>
                </a:solidFill>
              </a:rPr>
              <a:t> → 권력추구 및 남성적 반발심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내적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외적 갈등</a:t>
            </a:r>
            <a:r>
              <a:rPr lang="en-US" altLang="ko-KR" sz="1400" dirty="0">
                <a:solidFill>
                  <a:srgbClr val="FF0000"/>
                </a:solidFill>
              </a:rPr>
              <a:t>) → </a:t>
            </a:r>
            <a:r>
              <a:rPr lang="ko-KR" altLang="en-US" sz="1400" dirty="0" err="1">
                <a:solidFill>
                  <a:srgbClr val="FF0000"/>
                </a:solidFill>
              </a:rPr>
              <a:t>과잉적</a:t>
            </a:r>
            <a:r>
              <a:rPr lang="ko-KR" altLang="en-US" sz="1400" dirty="0">
                <a:solidFill>
                  <a:srgbClr val="FF0000"/>
                </a:solidFill>
              </a:rPr>
              <a:t> 대상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보상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추구 → 범죄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/>
              <a:t>형사정책적 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사회문화적 영향이나 대인관계가 개인의 사회적 관심을 원만하게 형성시켜 열등감 </a:t>
            </a:r>
            <a:r>
              <a:rPr lang="ko-KR" altLang="en-US" sz="1400" dirty="0" err="1"/>
              <a:t>컴플렉스에</a:t>
            </a:r>
            <a:r>
              <a:rPr lang="ko-KR" altLang="en-US" sz="1400" dirty="0"/>
              <a:t> 빠지지 않게 하므로  이러한 조건의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형성이 범죄예방에 중요하다는 점을 제시함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625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 err="1"/>
              <a:t>힐리</a:t>
            </a:r>
            <a:r>
              <a:rPr lang="en-US" altLang="ko-KR" dirty="0"/>
              <a:t>(Healy)</a:t>
            </a:r>
            <a:r>
              <a:rPr lang="ko-KR" altLang="en-US" dirty="0"/>
              <a:t>와 </a:t>
            </a:r>
            <a:r>
              <a:rPr lang="ko-KR" altLang="en-US" dirty="0" err="1"/>
              <a:t>브론너</a:t>
            </a:r>
            <a:r>
              <a:rPr lang="en-US" altLang="ko-KR" dirty="0"/>
              <a:t>(Bronner) </a:t>
            </a:r>
            <a:r>
              <a:rPr lang="ko-KR" altLang="en-US" dirty="0"/>
              <a:t>및 </a:t>
            </a:r>
            <a:r>
              <a:rPr lang="ko-KR" altLang="en-US" dirty="0" err="1"/>
              <a:t>바울비</a:t>
            </a:r>
            <a:r>
              <a:rPr lang="en-US" altLang="ko-KR" dirty="0"/>
              <a:t>(Bowlby)</a:t>
            </a:r>
            <a:r>
              <a:rPr lang="ko-KR" altLang="en-US" dirty="0"/>
              <a:t>의 견해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36909"/>
            <a:ext cx="11029615" cy="5069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비행의 원인을 정신적인 갈등을 해결하는 동기에서 찾았음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비행이란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어떤 소년이 자신의 가족으로부터 충족하지 못한 욕구를 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신하여 충족시키려는 잠재적 의도에서 범해진다는 것임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그 밖에도 </a:t>
            </a:r>
            <a:r>
              <a:rPr lang="ko-KR" altLang="en-US" sz="1400" dirty="0" err="1"/>
              <a:t>바울비</a:t>
            </a:r>
            <a:r>
              <a:rPr lang="en-US" altLang="ko-KR" sz="1400" dirty="0"/>
              <a:t>(Bowlby)</a:t>
            </a:r>
            <a:r>
              <a:rPr lang="ko-KR" altLang="en-US" sz="1400" dirty="0"/>
              <a:t>는 어렸을 때 모성의 영향을 중시하여 </a:t>
            </a:r>
            <a:r>
              <a:rPr lang="ko-KR" altLang="en-US" sz="1400" dirty="0">
                <a:solidFill>
                  <a:srgbClr val="FF0000"/>
                </a:solidFill>
              </a:rPr>
              <a:t>모성결손이 있는 경우에 기초적인 애정관계의 결핍으로 인하여 </a:t>
            </a:r>
            <a:r>
              <a:rPr lang="ko-KR" altLang="en-US" sz="1400" dirty="0" err="1">
                <a:solidFill>
                  <a:srgbClr val="FF0000"/>
                </a:solidFill>
              </a:rPr>
              <a:t>불균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 err="1">
                <a:solidFill>
                  <a:srgbClr val="FF0000"/>
                </a:solidFill>
              </a:rPr>
              <a:t>형적인</a:t>
            </a:r>
            <a:r>
              <a:rPr lang="ko-KR" altLang="en-US" sz="1400" dirty="0">
                <a:solidFill>
                  <a:srgbClr val="FF0000"/>
                </a:solidFill>
              </a:rPr>
              <a:t> 인성</a:t>
            </a:r>
            <a:r>
              <a:rPr lang="ko-KR" altLang="en-US" sz="1400" dirty="0"/>
              <a:t>을 형성하여 범죄에 빠지기 쉽다는 주장을 제기했음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범죄란</a:t>
            </a:r>
            <a:r>
              <a:rPr lang="ko-KR" altLang="en-US" sz="1400" dirty="0">
                <a:solidFill>
                  <a:srgbClr val="FF0000"/>
                </a:solidFill>
              </a:rPr>
              <a:t> 인간의 심리적 테두리 내에 존재하는 개별적 갈등이 표출</a:t>
            </a:r>
            <a:r>
              <a:rPr lang="ko-KR" altLang="en-US" sz="1400" dirty="0"/>
              <a:t>된 것으로 보는데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인성의 발전은 현재의 생활경험에서도 영향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을 받지만 그 발생기원은 아동기에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특정한 인성적 특징이 인간의 전반적인 행위 </a:t>
            </a:r>
            <a:r>
              <a:rPr lang="en-US" altLang="ko-KR" sz="1400" dirty="0"/>
              <a:t>· </a:t>
            </a:r>
            <a:r>
              <a:rPr lang="ko-KR" altLang="en-US" sz="1400" dirty="0"/>
              <a:t>외관을 특징 지우며 비정상적인 </a:t>
            </a:r>
            <a:r>
              <a:rPr lang="en-US" altLang="ko-KR" sz="1400" dirty="0"/>
              <a:t>· </a:t>
            </a:r>
            <a:r>
              <a:rPr lang="ko-KR" altLang="en-US" sz="1400" dirty="0"/>
              <a:t>파괴적 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성특징이 범죄를 유발시키도록 작용한다고 가정하고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이 이론은 범인성과 인정변수의 인과관계가 규명되지 않고 있어 일반적인 이론으로 지지되지는 못하고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범죄행위가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특정 인성특징의 결과인지 아니면 인성특성이 범죄경험의 결과인지 확실하게 밝혀지지 않고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19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18872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인지발달이론</a:t>
            </a:r>
            <a:r>
              <a:rPr lang="en-US" altLang="ko-KR" dirty="0"/>
              <a:t>(cognitive </a:t>
            </a:r>
            <a:r>
              <a:rPr lang="en-US" altLang="ko-KR" dirty="0" err="1"/>
              <a:t>developement</a:t>
            </a:r>
            <a:r>
              <a:rPr lang="en-US" altLang="ko-KR" dirty="0"/>
              <a:t> theory)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36909"/>
            <a:ext cx="11029615" cy="50695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인지발달이론은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도덕적 판단력이 인간의 인지발달에 따라 내재화되는 과정을 상정하여 범죄원인을 규명</a:t>
            </a:r>
            <a:r>
              <a:rPr lang="ko-KR" altLang="en-US" sz="1400" dirty="0"/>
              <a:t>하고자 하는 접근방법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사람이 어떻게 외부사회의 가치와 규범을 획득하여 자신의 사고로 조직화</a:t>
            </a:r>
            <a:r>
              <a:rPr lang="en-US" altLang="ko-KR" sz="1400" dirty="0"/>
              <a:t>(</a:t>
            </a:r>
            <a:r>
              <a:rPr lang="ko-KR" altLang="en-US" sz="1400" dirty="0"/>
              <a:t>내재화</a:t>
            </a:r>
            <a:r>
              <a:rPr lang="en-US" altLang="ko-KR" sz="1400" dirty="0"/>
              <a:t>) </a:t>
            </a:r>
            <a:r>
              <a:rPr lang="ko-KR" altLang="en-US" sz="1400" dirty="0" err="1"/>
              <a:t>하느냐의</a:t>
            </a:r>
            <a:r>
              <a:rPr lang="ko-KR" altLang="en-US" sz="1400" dirty="0"/>
              <a:t> 문제를 범죄행위 연구에 있어서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중요한 관점으로 보고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사람은 법이나 규율에 대한 자신의 사고를 </a:t>
            </a:r>
            <a:r>
              <a:rPr lang="ko-KR" altLang="en-US" sz="1400" dirty="0" err="1">
                <a:solidFill>
                  <a:srgbClr val="FF0000"/>
                </a:solidFill>
              </a:rPr>
              <a:t>조직화하는데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그들이 자신의 사고를 </a:t>
            </a:r>
            <a:r>
              <a:rPr lang="ko-KR" altLang="en-US" sz="1400" dirty="0" err="1">
                <a:solidFill>
                  <a:srgbClr val="FF0000"/>
                </a:solidFill>
              </a:rPr>
              <a:t>조직화하는</a:t>
            </a:r>
            <a:r>
              <a:rPr lang="ko-KR" altLang="en-US" sz="1400" dirty="0">
                <a:solidFill>
                  <a:srgbClr val="FF0000"/>
                </a:solidFill>
              </a:rPr>
              <a:t> 방법에 따라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또는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초래된다고 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이에 의하면 </a:t>
            </a:r>
            <a:r>
              <a:rPr lang="ko-KR" altLang="en-US" sz="1400" dirty="0">
                <a:solidFill>
                  <a:srgbClr val="FF0000"/>
                </a:solidFill>
              </a:rPr>
              <a:t>범죄자들은 동일한 사회적 배경을 가진 준법자들보다 도덕적 판단의 발달이 매우 낮은</a:t>
            </a:r>
            <a:r>
              <a:rPr lang="ko-KR" altLang="en-US" sz="1400" dirty="0"/>
              <a:t> 것으로 </a:t>
            </a:r>
            <a:r>
              <a:rPr lang="ko-KR" altLang="en-US" sz="1400" dirty="0" err="1"/>
              <a:t>밝혀졌음</a:t>
            </a:r>
            <a:r>
              <a:rPr lang="en-US" altLang="ko-KR" sz="1400" dirty="0"/>
              <a:t>. </a:t>
            </a:r>
            <a:r>
              <a:rPr lang="ko-KR" altLang="en-US" sz="1400" dirty="0"/>
              <a:t>또한 이 이론에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의하면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단순히 처벌을 피하기 위해서 또는 자기이익을 위해 법을 지키는 사람들은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사회의 모든 구성원에게 이익이 되는 것으로 법을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</a:t>
            </a:r>
            <a:r>
              <a:rPr lang="ko-KR" altLang="en-US" sz="1400" dirty="0">
                <a:solidFill>
                  <a:schemeClr val="tx1"/>
                </a:solidFill>
              </a:rPr>
              <a:t>간주하고 타인의 권리를 존중하여 사회규범을 </a:t>
            </a:r>
            <a:r>
              <a:rPr lang="ko-KR" altLang="en-US" sz="1400" dirty="0" err="1">
                <a:solidFill>
                  <a:schemeClr val="tx1"/>
                </a:solidFill>
              </a:rPr>
              <a:t>내재화하는</a:t>
            </a:r>
            <a:r>
              <a:rPr lang="ko-KR" altLang="en-US" sz="1400" dirty="0">
                <a:solidFill>
                  <a:schemeClr val="tx1"/>
                </a:solidFill>
              </a:rPr>
              <a:t> 사람들보다</a:t>
            </a:r>
            <a:r>
              <a:rPr lang="ko-KR" altLang="en-US" sz="1400" dirty="0">
                <a:solidFill>
                  <a:srgbClr val="FF0000"/>
                </a:solidFill>
              </a:rPr>
              <a:t> 범죄를 범할 가능성이 훨씬 높다고 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더 높은 도덕적 수준을 갖도록 성장과정에서 도덕심을 배양하는 것이 중요하다는 점을 강조함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도덕적 판단의 발전은 개인의 지적능력과 생활경험에 좌우된다고 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6514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본능이론과 좌절 </a:t>
            </a:r>
            <a:r>
              <a:rPr lang="en-US" altLang="ko-KR" dirty="0"/>
              <a:t>· </a:t>
            </a:r>
            <a:r>
              <a:rPr lang="ko-KR" altLang="en-US" dirty="0"/>
              <a:t>공격이론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본능이론과 좌절 </a:t>
            </a:r>
            <a:r>
              <a:rPr lang="en-US" altLang="ko-KR" sz="1400" dirty="0"/>
              <a:t>· </a:t>
            </a:r>
            <a:r>
              <a:rPr lang="ko-KR" altLang="en-US" sz="1400" dirty="0"/>
              <a:t>공격성 이론은 인간의 공격성이 본능적인 것이냐</a:t>
            </a:r>
            <a:r>
              <a:rPr lang="en-US" altLang="ko-KR" sz="1400" dirty="0"/>
              <a:t>, </a:t>
            </a:r>
            <a:r>
              <a:rPr lang="ko-KR" altLang="en-US" sz="1400" dirty="0"/>
              <a:t>후천적 학습에 의해 생성된 </a:t>
            </a:r>
            <a:r>
              <a:rPr lang="ko-KR" altLang="en-US" sz="1400" dirty="0" err="1"/>
              <a:t>것이냐를</a:t>
            </a:r>
            <a:r>
              <a:rPr lang="ko-KR" altLang="en-US" sz="1400" dirty="0"/>
              <a:t> 설명하는 이론임</a:t>
            </a:r>
            <a:endParaRPr lang="en-US" altLang="ko-KR" sz="1400" dirty="0"/>
          </a:p>
          <a:p>
            <a:pPr>
              <a:buFontTx/>
              <a:buChar char="-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1. </a:t>
            </a:r>
            <a:r>
              <a:rPr lang="ko-KR" altLang="en-US" sz="1400" dirty="0">
                <a:solidFill>
                  <a:srgbClr val="FF0000"/>
                </a:solidFill>
              </a:rPr>
              <a:t>본능이론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본능이론은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인간의 공격적 행동특징은 </a:t>
            </a:r>
            <a:r>
              <a:rPr lang="ko-KR" altLang="en-US" sz="1400" dirty="0"/>
              <a:t>학습되는 것이 아니라 </a:t>
            </a:r>
            <a:r>
              <a:rPr lang="ko-KR" altLang="en-US" sz="1400" dirty="0">
                <a:solidFill>
                  <a:srgbClr val="FF0000"/>
                </a:solidFill>
              </a:rPr>
              <a:t>본능에 의존</a:t>
            </a:r>
            <a:r>
              <a:rPr lang="ko-KR" altLang="en-US" sz="1400" dirty="0"/>
              <a:t>하는 것으로 설명함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본능이론은 이후에 많은 공격을 받았음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범죄인의 심리를 본능만으로 설명하는 것을 무리라는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2. </a:t>
            </a:r>
            <a:r>
              <a:rPr lang="ko-KR" altLang="en-US" sz="1400" dirty="0">
                <a:solidFill>
                  <a:srgbClr val="FF0000"/>
                </a:solidFill>
              </a:rPr>
              <a:t>좌절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공격성 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좌절 </a:t>
            </a:r>
            <a:r>
              <a:rPr lang="en-US" altLang="ko-KR" sz="1400" dirty="0"/>
              <a:t>· </a:t>
            </a:r>
            <a:r>
              <a:rPr lang="ko-KR" altLang="en-US" sz="1400" dirty="0"/>
              <a:t>공격성 이론은 인간의 공격성은 본능이 아니라 외부조건에 의해 유발된 동기에 의해 생긴다고 봄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좌절을 겪으면 그에 상응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하여 공격성이 생성</a:t>
            </a:r>
            <a:r>
              <a:rPr lang="ko-KR" altLang="en-US" sz="1400" dirty="0"/>
              <a:t>된다는 것임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좌절 </a:t>
            </a:r>
            <a:r>
              <a:rPr lang="en-US" altLang="ko-KR" sz="1400" dirty="0"/>
              <a:t>· </a:t>
            </a:r>
            <a:r>
              <a:rPr lang="ko-KR" altLang="en-US" sz="1400" dirty="0"/>
              <a:t>공격성 이론은 본능이론에 대한 비판으로부터 출발한 것으로서 외부조건과 공격욕구의 상관관계를 밝히는 데에 중점을 두고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범죄적 행동이 외부자극에 대한 반응으로만 일어난다고 설명하는 것은 한계가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따라서 양이론의 절충적 견해라고 할 수 있는 학습이론에 의해 현재는 거의 극복된 상태라고 할 수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866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행동 및 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행동 및 학습이론은 인간의 공격적 행동성향은 학습된 것이 아니라 본능에 의존한다고 설명하는 본능이론과 인간의 공격욕구는 외부조건</a:t>
            </a:r>
            <a:r>
              <a:rPr lang="en-US" altLang="ko-KR" sz="1200" dirty="0"/>
              <a:t>, </a:t>
            </a:r>
            <a:r>
              <a:rPr lang="ko-KR" altLang="en-US" sz="1200" dirty="0"/>
              <a:t>즉 좌절의 정도에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의해 생성된다고 보는 좌절 </a:t>
            </a:r>
            <a:r>
              <a:rPr lang="en-US" altLang="ko-KR" sz="1200" dirty="0"/>
              <a:t>· </a:t>
            </a:r>
            <a:r>
              <a:rPr lang="ko-KR" altLang="en-US" sz="1200" dirty="0"/>
              <a:t>공격이론의 오랜 논쟁을 극복하면서 등장함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이 이론에 의하면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인간의 행위는 학습경험을 통하여 발전</a:t>
            </a:r>
            <a:r>
              <a:rPr lang="ko-KR" altLang="en-US" sz="1200" dirty="0"/>
              <a:t>된다고 보기 때문에</a:t>
            </a:r>
            <a:r>
              <a:rPr lang="en-US" altLang="ko-KR" sz="1200" dirty="0"/>
              <a:t>, </a:t>
            </a:r>
            <a:r>
              <a:rPr lang="ko-KR" altLang="en-US" sz="1200" dirty="0"/>
              <a:t>이 이론에서는 초기 아동기예 형성된 무의식적인 인성특징이나 인지발달보다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는 </a:t>
            </a:r>
            <a:r>
              <a:rPr lang="ko-KR" altLang="en-US" sz="1200" dirty="0">
                <a:solidFill>
                  <a:srgbClr val="FF0000"/>
                </a:solidFill>
              </a:rPr>
              <a:t>사람들이 일상생활 중에 체험하게 되는 실제행위를 중시함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즉 사람은 타인으로부터의 반응에 따라 자신의 행동을 변용시키는 존재이므로 인간의 행위는 인생경험에 의해서 끊임없이 변용되는 것이며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범죄행위도 생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활상황에 대한 학습된 반응이지 반드시 비정상적이거나 도덕적으로 미성숙한 인성에 의한 것이 아니라는 것임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그리고 인간은 폭력적으로 행동할 능력을 가지고 태어나는 것이 아니라 오히려 생활경험을 통하여 폭력적인 것을 학습한다고 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 err="1">
                <a:solidFill>
                  <a:srgbClr val="7030A0"/>
                </a:solidFill>
              </a:rPr>
              <a:t>반두라</a:t>
            </a:r>
            <a:r>
              <a:rPr lang="en-US" altLang="ko-KR" sz="1200" dirty="0">
                <a:solidFill>
                  <a:srgbClr val="7030A0"/>
                </a:solidFill>
              </a:rPr>
              <a:t>(Bandura)</a:t>
            </a:r>
            <a:r>
              <a:rPr lang="ko-KR" altLang="en-US" sz="1200" dirty="0">
                <a:solidFill>
                  <a:srgbClr val="7030A0"/>
                </a:solidFill>
              </a:rPr>
              <a:t>에 </a:t>
            </a:r>
            <a:r>
              <a:rPr lang="ko-KR" altLang="en-US" sz="1200" dirty="0"/>
              <a:t>의하면</a:t>
            </a:r>
            <a:r>
              <a:rPr lang="en-US" altLang="ko-KR" sz="1200" dirty="0"/>
              <a:t>, </a:t>
            </a:r>
            <a:r>
              <a:rPr lang="ko-KR" altLang="en-US" sz="1200" dirty="0"/>
              <a:t>공격적인 행위의 형태 및 빈도</a:t>
            </a:r>
            <a:r>
              <a:rPr lang="en-US" altLang="ko-KR" sz="1200" dirty="0"/>
              <a:t>, </a:t>
            </a:r>
            <a:r>
              <a:rPr lang="ko-KR" altLang="en-US" sz="1200" dirty="0"/>
              <a:t>공격적인 행위가 나타나는 상황</a:t>
            </a:r>
            <a:r>
              <a:rPr lang="en-US" altLang="ko-KR" sz="1200" dirty="0"/>
              <a:t>, </a:t>
            </a:r>
            <a:r>
              <a:rPr lang="ko-KR" altLang="en-US" sz="1200" dirty="0"/>
              <a:t>그리고 공격을 위하여 선택되는 특정목표 등은 대개 </a:t>
            </a:r>
            <a:r>
              <a:rPr lang="ko-KR" altLang="en-US" sz="1200" dirty="0">
                <a:solidFill>
                  <a:srgbClr val="FF0000"/>
                </a:solidFill>
              </a:rPr>
              <a:t>사회학습요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인에 의해 결정</a:t>
            </a:r>
            <a:r>
              <a:rPr lang="ko-KR" altLang="en-US" sz="1200" dirty="0"/>
              <a:t>된다고 함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사람들은 자기가 학습한 모든 행위를 다 실제 행동으로 옮기는 것이 아니라 그것을 실행할 만한 자극이나 동기가 주어질 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에만 행동으로 옮기게 된다고 이해함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이처럼 </a:t>
            </a:r>
            <a:r>
              <a:rPr lang="ko-KR" altLang="en-US" sz="1200" dirty="0">
                <a:solidFill>
                  <a:srgbClr val="FF0000"/>
                </a:solidFill>
              </a:rPr>
              <a:t>행동 및 학습이론</a:t>
            </a:r>
            <a:r>
              <a:rPr lang="ko-KR" altLang="en-US" sz="1200" dirty="0"/>
              <a:t>은 행위자에게 주어지는 자극이나 동기를 강조하는 점에서 </a:t>
            </a:r>
            <a:r>
              <a:rPr lang="ko-KR" altLang="en-US" sz="1200" dirty="0">
                <a:solidFill>
                  <a:srgbClr val="FF0000"/>
                </a:solidFill>
              </a:rPr>
              <a:t>심리학적 원인론의 범주에 속함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</a:t>
            </a:r>
            <a:r>
              <a:rPr lang="ko-KR" altLang="en-US" sz="1200" dirty="0"/>
              <a:t>외부적 환경을 통한 학습을 범죄의 직접원인으로 보고 학습과정을 중시 하는 사회학적 이론인 학습이론들과는 이 점에서 구별됨</a:t>
            </a:r>
            <a:r>
              <a:rPr lang="en-US" altLang="ko-KR" sz="12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457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-26440"/>
            <a:ext cx="11029616" cy="1188720"/>
          </a:xfrm>
        </p:spPr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행동 및 학습이론 </a:t>
            </a:r>
            <a:r>
              <a:rPr lang="en-US" altLang="ko-KR" dirty="0"/>
              <a:t>: </a:t>
            </a:r>
            <a:r>
              <a:rPr lang="ko-KR" altLang="en-US" sz="2400" dirty="0"/>
              <a:t>참고</a:t>
            </a:r>
            <a:r>
              <a:rPr lang="en-US" altLang="ko-KR" sz="2400" dirty="0"/>
              <a:t>(Albert Bandura)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B55D3BE-724A-467F-A428-239789A3C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29" y="1334412"/>
            <a:ext cx="3078192" cy="266590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87B797C-66D0-49BE-831C-641FF14B3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871" y="1334412"/>
            <a:ext cx="3078192" cy="266590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0118881-B146-4AB7-B7E6-069C81538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413" y="1334412"/>
            <a:ext cx="3051986" cy="259936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4FD4310-8B29-4A4A-B68A-D62824707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7775" y="4123137"/>
            <a:ext cx="3078192" cy="266590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6C5B39B-9DC9-4D5C-82EF-120460F635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214" y="4121365"/>
            <a:ext cx="3078192" cy="266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1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05926"/>
            <a:ext cx="11029616" cy="1188720"/>
          </a:xfrm>
        </p:spPr>
        <p:txBody>
          <a:bodyPr/>
          <a:lstStyle/>
          <a:p>
            <a:r>
              <a:rPr lang="en-US" altLang="ko-KR" dirty="0"/>
              <a:t>8. </a:t>
            </a:r>
            <a:r>
              <a:rPr lang="ko-KR" altLang="en-US" dirty="0"/>
              <a:t>심리학적 요인과 범죄 </a:t>
            </a:r>
            <a:br>
              <a:rPr lang="en-US" altLang="ko-KR" dirty="0"/>
            </a:b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정신분열증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조현병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과 범죄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정신분열증의 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정신분열증은 </a:t>
            </a:r>
            <a:r>
              <a:rPr lang="ko-KR" altLang="en-US" sz="1200" dirty="0" err="1">
                <a:solidFill>
                  <a:srgbClr val="FF0000"/>
                </a:solidFill>
              </a:rPr>
              <a:t>피해적</a:t>
            </a:r>
            <a:r>
              <a:rPr lang="ko-KR" altLang="en-US" sz="1200" dirty="0">
                <a:solidFill>
                  <a:srgbClr val="FF0000"/>
                </a:solidFill>
              </a:rPr>
              <a:t> 망상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환각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혼란스럽고 파괴적인 행동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생각이나 인지기능장애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정서 불합리성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감정의 둔화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외계와의 </a:t>
            </a:r>
            <a:r>
              <a:rPr lang="ko-KR" altLang="en-US" sz="1200" dirty="0" err="1">
                <a:solidFill>
                  <a:srgbClr val="FF0000"/>
                </a:solidFill>
              </a:rPr>
              <a:t>융화성</a:t>
            </a:r>
            <a:r>
              <a:rPr lang="ko-KR" altLang="en-US" sz="1200" dirty="0">
                <a:solidFill>
                  <a:srgbClr val="FF0000"/>
                </a:solidFill>
              </a:rPr>
              <a:t> 상실 등의 이상</a:t>
            </a:r>
            <a:r>
              <a:rPr lang="ko-KR" altLang="en-US" sz="1200" dirty="0"/>
              <a:t>을 나타내는 대표적인 정신질환임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정신분열증은 단일 병명이 아니라 여러 가지 증상을 나타내는 일종의 증상복합증후군으로 볼 수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 병은 정신질환으로 인한 범죄자 중에서도 가장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많이 발견되는 증상임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범죄와의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정신분열증은 비합리적이고 괴이한 사고과정</a:t>
            </a:r>
            <a:r>
              <a:rPr lang="en-US" altLang="ko-KR" sz="1200" dirty="0"/>
              <a:t>, </a:t>
            </a:r>
            <a:r>
              <a:rPr lang="ko-KR" altLang="en-US" sz="1200" dirty="0"/>
              <a:t>극단적인 사회적 움츠림과 사회환경으로 부터의 격리</a:t>
            </a:r>
            <a:r>
              <a:rPr lang="en-US" altLang="ko-KR" sz="1200" dirty="0"/>
              <a:t>, </a:t>
            </a:r>
            <a:r>
              <a:rPr lang="ko-KR" altLang="en-US" sz="1200" dirty="0"/>
              <a:t>부적절한 감정적 반응 등으로 인하여 사고가 통제불능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이며 혼란스럽고 위협적인 면이 많은데</a:t>
            </a:r>
            <a:r>
              <a:rPr lang="en-US" altLang="ko-KR" sz="1200" dirty="0"/>
              <a:t>, </a:t>
            </a:r>
            <a:r>
              <a:rPr lang="ko-KR" altLang="en-US" sz="1200" dirty="0"/>
              <a:t>보통 단순형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파과형</a:t>
            </a:r>
            <a:r>
              <a:rPr lang="en-US" altLang="ko-KR" sz="1200" dirty="0"/>
              <a:t>, </a:t>
            </a:r>
            <a:r>
              <a:rPr lang="ko-KR" altLang="en-US" sz="1200" dirty="0"/>
              <a:t>긴장형</a:t>
            </a:r>
            <a:r>
              <a:rPr lang="en-US" altLang="ko-KR" sz="1200" dirty="0"/>
              <a:t>, </a:t>
            </a:r>
            <a:r>
              <a:rPr lang="ko-KR" altLang="en-US" sz="1200" dirty="0"/>
              <a:t>망상형으로 분류되며 </a:t>
            </a:r>
            <a:r>
              <a:rPr lang="ko-KR" altLang="en-US" sz="1200" dirty="0">
                <a:solidFill>
                  <a:srgbClr val="FF0000"/>
                </a:solidFill>
              </a:rPr>
              <a:t>범죄와의 관계에서 가장 중시되는 것은 망상적 정신분열증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망상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증과는 구별됨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/>
              <a:t>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이것은 피해망상이나 과대망상으로 </a:t>
            </a:r>
            <a:r>
              <a:rPr lang="ko-KR" altLang="en-US" sz="1200" dirty="0" err="1"/>
              <a:t>특징지워지는</a:t>
            </a:r>
            <a:r>
              <a:rPr lang="ko-KR" altLang="en-US" sz="1200" dirty="0"/>
              <a:t> 것으로서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망상속에서 특정인에 대한 공격행위</a:t>
            </a:r>
            <a:r>
              <a:rPr lang="ko-KR" altLang="en-US" sz="1200" dirty="0"/>
              <a:t>를 하는 것으로 알려지고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정신분열증은 세장형의 체격자가 잘 걸리고</a:t>
            </a:r>
            <a:r>
              <a:rPr lang="en-US" altLang="ko-KR" sz="1200" dirty="0"/>
              <a:t>, </a:t>
            </a:r>
            <a:r>
              <a:rPr lang="ko-KR" altLang="en-US" sz="1200" dirty="0"/>
              <a:t>투사형은 그 다음이며</a:t>
            </a:r>
            <a:r>
              <a:rPr lang="en-US" altLang="ko-KR" sz="1200" dirty="0"/>
              <a:t>, </a:t>
            </a:r>
            <a:r>
              <a:rPr lang="ko-KR" altLang="en-US" sz="1200" dirty="0"/>
              <a:t>평소에 내향적이고 과민한 성격을 가진 사람에게서 잘 발생함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8206CA0-93CA-4778-8835-3F159B500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887" y="68960"/>
            <a:ext cx="3053751" cy="328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84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8.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632856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300" dirty="0"/>
              <a:t>2. </a:t>
            </a:r>
            <a:r>
              <a:rPr lang="ko-KR" altLang="en-US" sz="1300" dirty="0">
                <a:solidFill>
                  <a:srgbClr val="FF0000"/>
                </a:solidFill>
              </a:rPr>
              <a:t>조울증과 범죄의 상관성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조울증이란 병적으로 상쾌하고 흥분된 상태인 ‘조’ 상태와 극단적으로 우울하고 억제된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상태 인 울</a:t>
            </a:r>
            <a:r>
              <a:rPr lang="en-US" altLang="ko-KR" sz="1200" dirty="0"/>
              <a:t>' </a:t>
            </a:r>
            <a:r>
              <a:rPr lang="ko-KR" altLang="en-US" sz="1200" dirty="0"/>
              <a:t>상태가 단독</a:t>
            </a:r>
            <a:r>
              <a:rPr lang="en-US" altLang="ko-KR" sz="1200" dirty="0"/>
              <a:t>, </a:t>
            </a:r>
            <a:r>
              <a:rPr lang="ko-KR" altLang="en-US" sz="1200" dirty="0"/>
              <a:t>또는 주기적으로 반복되는 증상임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병은 감정장애를 주된 증상으로 하는 유전성 정신병의 하나로</a:t>
            </a:r>
            <a:r>
              <a:rPr lang="en-US" altLang="ko-KR" sz="1200" dirty="0"/>
              <a:t> </a:t>
            </a:r>
            <a:r>
              <a:rPr lang="ko-KR" altLang="en-US" sz="1200" dirty="0"/>
              <a:t>이러한 병에 걸린 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는 </a:t>
            </a:r>
            <a:r>
              <a:rPr lang="ko-KR" altLang="en-US" sz="1200" dirty="0">
                <a:solidFill>
                  <a:srgbClr val="FF0000"/>
                </a:solidFill>
              </a:rPr>
              <a:t>조 또는 울 상태에서 인식 및 판단력에 심대한 장애를 일으키고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어떤 환상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환각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는 망상에 빠져 이상행동을 자행함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조 상태에서는 </a:t>
            </a:r>
            <a:r>
              <a:rPr lang="ko-KR" altLang="en-US" sz="1200" dirty="0"/>
              <a:t>행위의 촉박감을 느끼고 자극에 민감하며 </a:t>
            </a:r>
            <a:r>
              <a:rPr lang="ko-KR" altLang="en-US" sz="1200" dirty="0" err="1"/>
              <a:t>격노성</a:t>
            </a:r>
            <a:r>
              <a:rPr lang="ko-KR" altLang="en-US" sz="1200" dirty="0"/>
              <a:t> </a:t>
            </a:r>
            <a:r>
              <a:rPr lang="en-US" altLang="ko-KR" sz="1200" dirty="0"/>
              <a:t>· </a:t>
            </a:r>
            <a:r>
              <a:rPr lang="ko-KR" altLang="en-US" sz="1200" dirty="0"/>
              <a:t>투쟁성을 나타내게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됨으로써 </a:t>
            </a:r>
            <a:r>
              <a:rPr lang="ko-KR" altLang="en-US" sz="1200" dirty="0">
                <a:solidFill>
                  <a:srgbClr val="FF0000"/>
                </a:solidFill>
              </a:rPr>
              <a:t>대인범죄</a:t>
            </a:r>
            <a:r>
              <a:rPr lang="ko-KR" altLang="en-US" sz="1200" dirty="0"/>
              <a:t>를 범하는 경우가 많음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울 상태에서는 </a:t>
            </a:r>
            <a:r>
              <a:rPr lang="ko-KR" altLang="en-US" sz="1200" dirty="0"/>
              <a:t>주의산만</a:t>
            </a:r>
            <a:r>
              <a:rPr lang="en-US" altLang="ko-KR" sz="1200" dirty="0"/>
              <a:t>, </a:t>
            </a:r>
            <a:r>
              <a:rPr lang="ko-KR" altLang="en-US" sz="1200" dirty="0"/>
              <a:t>사고고정의 특징이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흔히 죄업망상</a:t>
            </a:r>
            <a:r>
              <a:rPr lang="en-US" altLang="ko-KR" sz="1200" dirty="0"/>
              <a:t>, </a:t>
            </a:r>
            <a:r>
              <a:rPr lang="ko-KR" altLang="en-US" sz="1200" dirty="0"/>
              <a:t>빈곤망상</a:t>
            </a:r>
            <a:r>
              <a:rPr lang="en-US" altLang="ko-KR" sz="1200" dirty="0"/>
              <a:t>, </a:t>
            </a:r>
            <a:r>
              <a:rPr lang="ko-KR" altLang="en-US" sz="1200" dirty="0"/>
              <a:t>질병망상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등 에 빠져 </a:t>
            </a:r>
            <a:r>
              <a:rPr lang="ko-KR" altLang="en-US" sz="1200" dirty="0">
                <a:solidFill>
                  <a:srgbClr val="FF0000"/>
                </a:solidFill>
              </a:rPr>
              <a:t>자살 또는 가족살해를 꾀하거나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어떤 동정심을 이유로 타인살해를 행함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7306BC6-E3DD-4E49-B8F6-4B1C4BBA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713" y="2268118"/>
            <a:ext cx="50482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8.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3959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간질과 범죄의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간질을 앓는 사람은 두려움이 없고 몽롱한 상태에서 살인</a:t>
            </a:r>
            <a:r>
              <a:rPr lang="en-US" altLang="ko-KR" sz="1200" dirty="0"/>
              <a:t>, </a:t>
            </a:r>
            <a:r>
              <a:rPr lang="ko-KR" altLang="en-US" sz="1200" dirty="0"/>
              <a:t>상해</a:t>
            </a:r>
            <a:r>
              <a:rPr lang="en-US" altLang="ko-KR" sz="1200" dirty="0"/>
              <a:t>, </a:t>
            </a:r>
            <a:r>
              <a:rPr lang="ko-KR" altLang="en-US" sz="1200" dirty="0"/>
              <a:t>방화 등 흉악 범죄를 저지 르는 수가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이때에는 대개 행위시의 </a:t>
            </a:r>
            <a:r>
              <a:rPr lang="ko-KR" altLang="en-US" sz="1200" dirty="0">
                <a:solidFill>
                  <a:srgbClr val="FF0000"/>
                </a:solidFill>
              </a:rPr>
              <a:t>기억에 장애</a:t>
            </a:r>
            <a:r>
              <a:rPr lang="ko-KR" altLang="en-US" sz="1200" dirty="0"/>
              <a:t>가 있는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경우가 많음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망상증과 범죄의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- </a:t>
            </a:r>
            <a:r>
              <a:rPr lang="ko-KR" altLang="en-US" sz="1200" dirty="0"/>
              <a:t>망상증은 어떤 한가지 고정된 망상</a:t>
            </a:r>
            <a:r>
              <a:rPr lang="en-US" altLang="ko-KR" sz="1200" dirty="0"/>
              <a:t>(</a:t>
            </a:r>
            <a:r>
              <a:rPr lang="ko-KR" altLang="en-US" sz="1200" dirty="0"/>
              <a:t>과대망상 </a:t>
            </a:r>
            <a:r>
              <a:rPr lang="en-US" altLang="ko-KR" sz="1200" dirty="0"/>
              <a:t>· </a:t>
            </a:r>
            <a:r>
              <a:rPr lang="ko-KR" altLang="en-US" sz="1200" dirty="0"/>
              <a:t>피해망상</a:t>
            </a:r>
            <a:r>
              <a:rPr lang="en-US" altLang="ko-KR" sz="1200" dirty="0"/>
              <a:t>)</a:t>
            </a:r>
            <a:r>
              <a:rPr lang="ko-KR" altLang="en-US" sz="1200" dirty="0"/>
              <a:t>에 빠져 그 망상을 중심으로 의식구조를 이끌어 가는 증상임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- </a:t>
            </a:r>
            <a:r>
              <a:rPr lang="ko-KR" altLang="en-US" sz="1200" dirty="0"/>
              <a:t>이것은 일반적인 사고작용이나 추리능력에는 본질적인 장애가 </a:t>
            </a:r>
            <a:r>
              <a:rPr lang="ko-KR" altLang="en-US" sz="1200" dirty="0" err="1"/>
              <a:t>없</a:t>
            </a:r>
            <a:r>
              <a:rPr lang="ko-KR" altLang="en-US" sz="1200" dirty="0"/>
              <a:t> 고 일상 사회생활을 영위할 수 있으므로 엄격한 의미에서 </a:t>
            </a:r>
            <a:r>
              <a:rPr lang="ko-KR" altLang="en-US" sz="1200" dirty="0">
                <a:solidFill>
                  <a:srgbClr val="FF0000"/>
                </a:solidFill>
              </a:rPr>
              <a:t>정신병 </a:t>
            </a:r>
            <a:r>
              <a:rPr lang="ko-KR" altLang="en-US" sz="1200" dirty="0" err="1">
                <a:solidFill>
                  <a:srgbClr val="FF0000"/>
                </a:solidFill>
              </a:rPr>
              <a:t>상태라고는</a:t>
            </a:r>
            <a:r>
              <a:rPr lang="ko-KR" altLang="en-US" sz="1200" dirty="0">
                <a:solidFill>
                  <a:srgbClr val="FF0000"/>
                </a:solidFill>
              </a:rPr>
              <a:t> 할 수 없음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망상증 환자는 </a:t>
            </a:r>
            <a:r>
              <a:rPr lang="ko-KR" altLang="en-US" sz="1200" dirty="0">
                <a:solidFill>
                  <a:srgbClr val="FF0000"/>
                </a:solidFill>
              </a:rPr>
              <a:t>망상에 빠져서 가끔 공격적인 행위</a:t>
            </a:r>
            <a:r>
              <a:rPr lang="ko-KR" altLang="en-US" sz="1200" dirty="0"/>
              <a:t>를 자행할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특히 피해망상 증의 경우에는 </a:t>
            </a:r>
            <a:r>
              <a:rPr lang="ko-KR" altLang="en-US" sz="1200" dirty="0">
                <a:solidFill>
                  <a:srgbClr val="FF0000"/>
                </a:solidFill>
              </a:rPr>
              <a:t>다른 사람이 </a:t>
            </a:r>
            <a:r>
              <a:rPr lang="ko-KR" altLang="en-US" sz="1200" dirty="0"/>
              <a:t>자신의 생존을 위협하려고 음모하고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있다고 의심하게 되어 남이 냐를 해치기 전에 자기가 먼저 해치울 수밖에 없다고 판단하게 되는 위험한 상태를 야기하 는 경우가 있으므로 </a:t>
            </a:r>
            <a:r>
              <a:rPr lang="ko-KR" altLang="en-US" sz="1200" dirty="0">
                <a:solidFill>
                  <a:srgbClr val="FF0000"/>
                </a:solidFill>
              </a:rPr>
              <a:t>범죄와 유관하다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고 추정되고 있음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0101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9.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정신병질과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정신병질이란 정신병과는 구별되는 </a:t>
            </a:r>
            <a:r>
              <a:rPr lang="ko-KR" altLang="en-US" sz="1200" dirty="0">
                <a:solidFill>
                  <a:srgbClr val="FF0000"/>
                </a:solidFill>
              </a:rPr>
              <a:t>병리적 이상성격 또는 성격장애</a:t>
            </a:r>
            <a:r>
              <a:rPr lang="ko-KR" altLang="en-US" sz="1200" dirty="0"/>
              <a:t>를 말함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성격이란 지적 능력과는 구별되는 한 개인의 특징을 말하는데</a:t>
            </a:r>
            <a:r>
              <a:rPr lang="en-US" altLang="ko-KR" sz="1200" dirty="0"/>
              <a:t>, </a:t>
            </a:r>
            <a:r>
              <a:rPr lang="ko-KR" altLang="en-US" sz="1200" dirty="0"/>
              <a:t>성격과 범죄의 상관성을 인정하는 견해들은 범죄자는 정상인과 다른 비정상적이고</a:t>
            </a:r>
            <a:r>
              <a:rPr lang="en-US" altLang="ko-KR" sz="1200" dirty="0"/>
              <a:t>, </a:t>
            </a:r>
            <a:r>
              <a:rPr lang="ko-KR" altLang="en-US" sz="1200" dirty="0"/>
              <a:t>부적합하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고</a:t>
            </a:r>
            <a:r>
              <a:rPr lang="en-US" altLang="ko-KR" sz="1200" dirty="0"/>
              <a:t>, </a:t>
            </a:r>
            <a:r>
              <a:rPr lang="ko-KR" altLang="en-US" sz="1200" dirty="0"/>
              <a:t>범죄적 성격을 지니고 있다고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병리적 이상성격은 </a:t>
            </a:r>
            <a:r>
              <a:rPr lang="ko-KR" altLang="en-US" sz="1200" dirty="0" err="1"/>
              <a:t>일탈된</a:t>
            </a:r>
            <a:r>
              <a:rPr lang="ko-KR" altLang="en-US" sz="1200" dirty="0"/>
              <a:t> 성격으로 인해 사회에 해를 주거나 스스로 번민하는 인격</a:t>
            </a:r>
            <a:r>
              <a:rPr lang="en-US" altLang="ko-KR" sz="1200" dirty="0"/>
              <a:t>, </a:t>
            </a:r>
            <a:r>
              <a:rPr lang="ko-KR" altLang="en-US" sz="1200" dirty="0"/>
              <a:t>자극 과 반응의 불균형</a:t>
            </a:r>
            <a:r>
              <a:rPr lang="en-US" altLang="ko-KR" sz="1200" dirty="0"/>
              <a:t>, </a:t>
            </a:r>
            <a:r>
              <a:rPr lang="ko-KR" altLang="en-US" sz="1200" dirty="0"/>
              <a:t>개개 기능사이의 협조불량</a:t>
            </a:r>
            <a:r>
              <a:rPr lang="en-US" altLang="ko-KR" sz="1200" dirty="0"/>
              <a:t>, </a:t>
            </a:r>
            <a:r>
              <a:rPr lang="ko-KR" altLang="en-US" sz="1200" dirty="0"/>
              <a:t>정신적 변이성 등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의 특성을 나타내며</a:t>
            </a:r>
            <a:r>
              <a:rPr lang="en-US" altLang="ko-KR" sz="1200" dirty="0"/>
              <a:t>, </a:t>
            </a:r>
            <a:r>
              <a:rPr lang="ko-KR" altLang="en-US" sz="1200" dirty="0"/>
              <a:t>정신적인 이상성격으로 인해 사회에 적응하기 어려워 반사회적 내지 비사회적 행동에 빠지기 쉬움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정신병질의 특징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일생동안 변함없는 지속적인 상태이긴 하지만 외적 생활인자에 의해 영향을 받으며 연령에 따라 차이를 나타냄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정신병질은 성격이상에 불과하므로 질적으로는 일반인과 큰 차이를 나타내지 않으며</a:t>
            </a:r>
            <a:r>
              <a:rPr lang="en-US" altLang="ko-KR" sz="1200" dirty="0"/>
              <a:t>, </a:t>
            </a:r>
            <a:r>
              <a:rPr lang="ko-KR" altLang="en-US" sz="1200" dirty="0"/>
              <a:t>정신병질적 특성이 가장 많이 나타나는 시기는 </a:t>
            </a:r>
            <a:r>
              <a:rPr lang="en-US" altLang="ko-KR" sz="1200" dirty="0"/>
              <a:t>20</a:t>
            </a:r>
            <a:r>
              <a:rPr lang="ko-KR" altLang="en-US" sz="1200" dirty="0"/>
              <a:t>대임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3. </a:t>
            </a:r>
            <a:r>
              <a:rPr lang="ko-KR" altLang="en-US" sz="1200" dirty="0"/>
              <a:t>정신병질의 분류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정신병질은 다양한 형태로 나타나므로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크래펠린이</a:t>
            </a:r>
            <a:r>
              <a:rPr lang="ko-KR" altLang="en-US" sz="1200" dirty="0"/>
              <a:t> 흥분인</a:t>
            </a:r>
            <a:r>
              <a:rPr lang="en-US" altLang="ko-KR" sz="1200" dirty="0"/>
              <a:t>, </a:t>
            </a:r>
            <a:r>
              <a:rPr lang="ko-KR" altLang="en-US" sz="1200" dirty="0"/>
              <a:t>의지부정인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욕동인</a:t>
            </a:r>
            <a:r>
              <a:rPr lang="en-US" altLang="ko-KR" sz="1200" dirty="0"/>
              <a:t>, </a:t>
            </a:r>
            <a:r>
              <a:rPr lang="ko-KR" altLang="en-US" sz="1200" dirty="0"/>
              <a:t>허언기만인</a:t>
            </a:r>
            <a:r>
              <a:rPr lang="en-US" altLang="ko-KR" sz="1200" dirty="0"/>
              <a:t>, </a:t>
            </a:r>
            <a:r>
              <a:rPr lang="ko-KR" altLang="en-US" sz="1200" dirty="0"/>
              <a:t>반 사회인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호쟁인으로</a:t>
            </a:r>
            <a:r>
              <a:rPr lang="ko-KR" altLang="en-US" sz="1200" dirty="0"/>
              <a:t> 나눈 이래 슈나이더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로덴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젤리히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서덜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랜드 등의 분류가 대표적임</a:t>
            </a:r>
            <a:r>
              <a:rPr lang="en-US" altLang="ko-KR" sz="1200" dirty="0"/>
              <a:t>. </a:t>
            </a:r>
            <a:r>
              <a:rPr lang="ko-KR" altLang="en-US" sz="1200" dirty="0"/>
              <a:t>그 가운데 오늘날 </a:t>
            </a:r>
            <a:r>
              <a:rPr lang="ko-KR" altLang="en-US" sz="1200" dirty="0">
                <a:solidFill>
                  <a:srgbClr val="FF0000"/>
                </a:solidFill>
              </a:rPr>
              <a:t>범죄학에서 가장 많이 사용되는 분류방법은 슈나이더의 </a:t>
            </a:r>
            <a:r>
              <a:rPr lang="en-US" altLang="ko-KR" sz="1200" dirty="0">
                <a:solidFill>
                  <a:srgbClr val="FF0000"/>
                </a:solidFill>
              </a:rPr>
              <a:t>10</a:t>
            </a:r>
            <a:r>
              <a:rPr lang="ko-KR" altLang="en-US" sz="1200" dirty="0">
                <a:solidFill>
                  <a:srgbClr val="FF0000"/>
                </a:solidFill>
              </a:rPr>
              <a:t>분류법임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1270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8961"/>
            <a:ext cx="11029616" cy="1188720"/>
          </a:xfrm>
        </p:spPr>
        <p:txBody>
          <a:bodyPr/>
          <a:lstStyle/>
          <a:p>
            <a:r>
              <a:rPr lang="en-US" altLang="ko-KR" dirty="0"/>
              <a:t>9.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정신병질과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81266"/>
            <a:ext cx="11029615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en-US" altLang="ko-KR" sz="1200" dirty="0">
                <a:solidFill>
                  <a:srgbClr val="FF0000"/>
                </a:solidFill>
              </a:rPr>
              <a:t>Schneider</a:t>
            </a:r>
            <a:r>
              <a:rPr lang="ko-KR" altLang="en-US" sz="1200" dirty="0">
                <a:solidFill>
                  <a:srgbClr val="FF0000"/>
                </a:solidFill>
              </a:rPr>
              <a:t>의 개별 정신병질의 유형별 특징과 범죄 관련성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36893A1-46CE-4C38-B13A-A64945A0D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75380"/>
              </p:ext>
            </p:extLst>
          </p:nvPr>
        </p:nvGraphicFramePr>
        <p:xfrm>
          <a:off x="810883" y="1838466"/>
          <a:ext cx="10714008" cy="4855408"/>
        </p:xfrm>
        <a:graphic>
          <a:graphicData uri="http://schemas.openxmlformats.org/drawingml/2006/table">
            <a:tbl>
              <a:tblPr/>
              <a:tblGrid>
                <a:gridCol w="1576643">
                  <a:extLst>
                    <a:ext uri="{9D8B030D-6E8A-4147-A177-3AD203B41FA5}">
                      <a16:colId xmlns:a16="http://schemas.microsoft.com/office/drawing/2014/main" val="2053859878"/>
                    </a:ext>
                  </a:extLst>
                </a:gridCol>
                <a:gridCol w="4843282">
                  <a:extLst>
                    <a:ext uri="{9D8B030D-6E8A-4147-A177-3AD203B41FA5}">
                      <a16:colId xmlns:a16="http://schemas.microsoft.com/office/drawing/2014/main" val="3181208684"/>
                    </a:ext>
                  </a:extLst>
                </a:gridCol>
                <a:gridCol w="4294083">
                  <a:extLst>
                    <a:ext uri="{9D8B030D-6E8A-4147-A177-3AD203B41FA5}">
                      <a16:colId xmlns:a16="http://schemas.microsoft.com/office/drawing/2014/main" val="2849667152"/>
                    </a:ext>
                  </a:extLst>
                </a:gridCol>
              </a:tblGrid>
              <a:tr h="1054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성격의 특징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관련되는 범죄유형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633407"/>
                  </a:ext>
                </a:extLst>
              </a:tr>
              <a:tr h="4170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의지박약성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내면적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외향적 의지 모두가 박약하여 모 든 영향에 대한 저항력 상실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인내심과 지능이 낮음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환경의 영향을 많이 받음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좋은 환경 하에서는 범죄와 관련이 적으나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청소년 비행과 관련이 크고 누범자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각종 중독자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우발적안 절도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사기와 관련되기도 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568185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자신결핍성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능력부족을 인식하고 강박관념을 지니며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주변에 대한 의식이 강해 도덕성이 강함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감수성이 예민한 경우에는 강박관념으로 인한 범죄도 가능하다고 보나 대체로 범죄와 관련이 적음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719564"/>
                  </a:ext>
                </a:extLst>
              </a:tr>
              <a:tr h="209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무력성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심신부조화상태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타인의 동정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관심 호소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신경증적 증상을 나타냄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범죄와 관련이 적음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21623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우울성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염세적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회의적 인생관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자책성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발기제지성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소극성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 특징임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범죄와 관련이 적으나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자살유혹이 강함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강박관념에 의한 살상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성범죄 가능 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222148"/>
                  </a:ext>
                </a:extLst>
              </a:tr>
              <a:tr h="4170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발양성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과도하게 낙관칙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경솔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불안정적인 면을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갖는 성격자로서 감정제어능력 결여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폭발성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무정성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광신성과 관련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상습범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누범 중에 많이 나타남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모욕죄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상습 사기죄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무전 취식죄와 관련 많음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무정성과 결합되면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알콜중독의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위험성 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915519"/>
                  </a:ext>
                </a:extLst>
              </a:tr>
              <a:tr h="6248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무정성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배덕광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도덕적 백치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동정심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수치심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회오 등 인간의 고등감정 결여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광신성의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사후변질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형태로 발현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본능 지배의 심리상태에서 생활함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냉혹하고 잔인한 성격이 강함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목적달성을 위한 흉악범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범죄단체조직범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누범 등에 많음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롬브로조의 생래적 범죄인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가로팔로의 자연범과 유사하며 범죄학상 가장 주목 되는 유형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미에서 정신병질자라고 하는 경우에는 이 배덕광을 가리킴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570226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폭발성 정신병질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병적 </a:t>
                      </a: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흥분자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자극에 민감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병적 흥분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음주시 무정성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의지박약성과 결합되면 매우 위험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타 유형에 비해 자기치료가능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살상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모욕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손괴 등 충동범죄의 대부분과 관련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735150"/>
                  </a:ext>
                </a:extLst>
              </a:tr>
              <a:tr h="4170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기분이변성 정신병질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기분동요가 많아 예측곤란 폭발성과 유사 하나 정도가 낮음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정신병질의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50%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로 가장 높은 비율 차지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의지박약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정신박약과 결합되면 위험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크레펠린이 욕동인이라 부른 유형에 해당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방화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도벽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음주광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과음에 따른 격정범으로 상해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모욕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규율 위반경향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 중에서 가장 높은 비중 차지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383299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과장성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자기현시욕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허영성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자기중심적이고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자신에게로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주목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관심 유발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자기기만적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허언남발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욕구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좌절시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히스테리 반응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기만적 성격에 따른 고등사기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구금수용시 꾀병환자에게 많이 나타남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529075"/>
                  </a:ext>
                </a:extLst>
              </a:tr>
              <a:tr h="209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광신성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열광성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개인적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이념적 사상에 몰두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타인에 대한 불신 경향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투쟁적 광신자의 경우에는 정치범 경향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소송을 좋아함</a:t>
                      </a:r>
                    </a:p>
                  </a:txBody>
                  <a:tcPr marL="27594" marR="27594" marT="7629" marB="762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52744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258EC6A2-6BA7-4EAE-BD08-35DB24DEE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480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10.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정신박약과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정신박약은 지능의 결함상태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저지능</a:t>
            </a:r>
            <a:r>
              <a:rPr lang="en-US" altLang="ko-KR" sz="1200" dirty="0"/>
              <a:t>)</a:t>
            </a:r>
            <a:r>
              <a:rPr lang="ko-KR" altLang="en-US" sz="1200" dirty="0"/>
              <a:t>의 총칭으로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고다드</a:t>
            </a:r>
            <a:r>
              <a:rPr lang="en-US" altLang="ko-KR" sz="1200" dirty="0"/>
              <a:t>(Goddard)</a:t>
            </a:r>
            <a:r>
              <a:rPr lang="ko-KR" altLang="en-US" sz="1200" dirty="0"/>
              <a:t>는 그의 저서 「정신박약」 </a:t>
            </a:r>
            <a:r>
              <a:rPr lang="en-US" altLang="ko-KR" sz="1200" dirty="0"/>
              <a:t>(1944)</a:t>
            </a:r>
            <a:r>
              <a:rPr lang="ko-KR" altLang="en-US" sz="1200" dirty="0"/>
              <a:t>에서 범죄자 중 평균 </a:t>
            </a:r>
            <a:r>
              <a:rPr lang="en-US" altLang="ko-KR" sz="1200" dirty="0"/>
              <a:t>64%</a:t>
            </a:r>
            <a:r>
              <a:rPr lang="ko-KR" altLang="en-US" sz="1200" dirty="0"/>
              <a:t>가 </a:t>
            </a:r>
            <a:r>
              <a:rPr lang="ko-KR" altLang="en-US" sz="1200" dirty="0" err="1"/>
              <a:t>저지능임을</a:t>
            </a:r>
            <a:r>
              <a:rPr lang="ko-KR" altLang="en-US" sz="1200" dirty="0"/>
              <a:t> 밝혀내고</a:t>
            </a:r>
            <a:r>
              <a:rPr lang="en-US" altLang="ko-KR" sz="1200" dirty="0"/>
              <a:t>, "</a:t>
            </a:r>
            <a:r>
              <a:rPr lang="ko-KR" altLang="en-US" sz="1200" dirty="0"/>
              <a:t>범죄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와 비행의 최대원인은 정신 박약</a:t>
            </a:r>
            <a:r>
              <a:rPr lang="en-US" altLang="ko-KR" sz="1200" dirty="0"/>
              <a:t>'’</a:t>
            </a:r>
            <a:r>
              <a:rPr lang="ko-KR" altLang="en-US" sz="1200" dirty="0"/>
              <a:t>이라고 하면서 정신박약자는 특별한 억제조건이 주어지지 않는 한 범죄자로 된다고 함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그에 의하면 정신박약은 유전되므로 그들을 단종하거나 격리시켜 범죄를 예방 </a:t>
            </a:r>
            <a:r>
              <a:rPr lang="en-US" altLang="ko-KR" sz="1200" dirty="0"/>
              <a:t>· </a:t>
            </a:r>
            <a:r>
              <a:rPr lang="ko-KR" altLang="en-US" sz="1200" dirty="0"/>
              <a:t>억제해야 한다고 주장하였음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</a:t>
            </a:r>
            <a:r>
              <a:rPr lang="ko-KR" altLang="en-US" sz="1200" dirty="0" err="1"/>
              <a:t>머치슨</a:t>
            </a:r>
            <a:r>
              <a:rPr lang="en-US" altLang="ko-KR" sz="1200" dirty="0"/>
              <a:t>(Murchison) </a:t>
            </a:r>
            <a:r>
              <a:rPr lang="ko-KR" altLang="en-US" sz="1200" dirty="0"/>
              <a:t>과 </a:t>
            </a:r>
            <a:r>
              <a:rPr lang="ko-KR" altLang="en-US" sz="1200" dirty="0" err="1"/>
              <a:t>힐리</a:t>
            </a:r>
            <a:r>
              <a:rPr lang="en-US" altLang="ko-KR" sz="1200" dirty="0"/>
              <a:t>(Healy) </a:t>
            </a:r>
            <a:r>
              <a:rPr lang="ko-KR" altLang="en-US" sz="1200" dirty="0"/>
              <a:t>등은 이러한 상관관계를 부정하고 있으므로 아직 논쟁의 여지가 많음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지능과 범죄의 상관성에 대한 본성이론과 양육이론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본성이론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本性理論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지능은 유전되며 지능이 낮은 소년을 잠재적인 비행소년</a:t>
            </a:r>
            <a:r>
              <a:rPr lang="ko-KR" altLang="en-US" sz="1200" dirty="0"/>
              <a:t>으로 보아 저지능과 </a:t>
            </a:r>
            <a:r>
              <a:rPr lang="ko-KR" altLang="en-US" sz="1200" dirty="0" err="1"/>
              <a:t>범인성</a:t>
            </a:r>
            <a:r>
              <a:rPr lang="en-US" altLang="ko-KR" sz="1200" dirty="0"/>
              <a:t>(</a:t>
            </a:r>
            <a:r>
              <a:rPr lang="ko-KR" altLang="en-US" sz="1200" dirty="0"/>
              <a:t>犯因性</a:t>
            </a:r>
            <a:r>
              <a:rPr lang="en-US" altLang="ko-KR" sz="1200" dirty="0"/>
              <a:t>)</a:t>
            </a:r>
            <a:r>
              <a:rPr lang="ko-KR" altLang="en-US" sz="1200" dirty="0"/>
              <a:t>의 상관관계가 존재하는 것으로 이해함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양육이론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養育理論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지능은 부분적으로 유전적이지만 </a:t>
            </a:r>
            <a:r>
              <a:rPr lang="ko-KR" altLang="en-US" sz="1200" dirty="0">
                <a:solidFill>
                  <a:srgbClr val="FF0000"/>
                </a:solidFill>
              </a:rPr>
              <a:t>환경적 자극이 그 사람의 지능수준을 만드는 것</a:t>
            </a:r>
            <a:r>
              <a:rPr lang="ko-KR" altLang="en-US" sz="1200" dirty="0"/>
              <a:t>으로 보며</a:t>
            </a:r>
            <a:r>
              <a:rPr lang="en-US" altLang="ko-KR" sz="1200" dirty="0"/>
              <a:t>, </a:t>
            </a:r>
            <a:r>
              <a:rPr lang="ko-KR" altLang="en-US" sz="1200" dirty="0"/>
              <a:t>범죄자의 지능이 낮은 경우에도 그것은 범죄행위를 자극하고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유발하는 문화적 배경을 반영한 것이지 그 사람의 정신능력을 반영한 것이 아니라고 보아 양자의 상관성을 경시함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</a:t>
            </a:r>
            <a:r>
              <a:rPr lang="ko-KR" altLang="en-US" sz="1200" dirty="0"/>
              <a:t> 이 이론에 의하면 전통적인 지능검사는 중상류층의 이상과 생각 </a:t>
            </a:r>
            <a:r>
              <a:rPr lang="en-US" altLang="ko-KR" sz="1200" dirty="0"/>
              <a:t>· </a:t>
            </a:r>
            <a:r>
              <a:rPr lang="ko-KR" altLang="en-US" sz="1200" dirty="0"/>
              <a:t>문화를</a:t>
            </a:r>
            <a:r>
              <a:rPr lang="en-US" altLang="ko-KR" sz="1200" dirty="0"/>
              <a:t> </a:t>
            </a:r>
            <a:r>
              <a:rPr lang="ko-KR" altLang="en-US" sz="1200" dirty="0"/>
              <a:t>중심 으로 평가하기 때문에 </a:t>
            </a:r>
            <a:r>
              <a:rPr lang="ko-KR" altLang="en-US" sz="1200" dirty="0">
                <a:solidFill>
                  <a:srgbClr val="FF0000"/>
                </a:solidFill>
              </a:rPr>
              <a:t>범죄인구가 많은 하류계층에게는 상당히 </a:t>
            </a:r>
            <a:r>
              <a:rPr lang="ko-KR" altLang="en-US" sz="1200" dirty="0" err="1">
                <a:solidFill>
                  <a:srgbClr val="FF0000"/>
                </a:solidFill>
              </a:rPr>
              <a:t>편견적일</a:t>
            </a:r>
            <a:r>
              <a:rPr lang="ko-KR" altLang="en-US" sz="1200" dirty="0">
                <a:solidFill>
                  <a:srgbClr val="FF0000"/>
                </a:solidFill>
              </a:rPr>
              <a:t> 수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밖에 없어 하류계층에 낮은 지능지수가 많이 나타난다고 봄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447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10.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심리생물학적 관점 </a:t>
            </a:r>
            <a:r>
              <a:rPr lang="en-US" altLang="ko-KR" dirty="0"/>
              <a:t>: </a:t>
            </a:r>
            <a:r>
              <a:rPr lang="ko-KR" altLang="en-US" dirty="0"/>
              <a:t>정신박약과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/>
              <a:t>결 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새로운 이론가들은 환경적 요인의 영향을 무시하지는 않지만 지능은 어디까지나 유전적 기초가 중요하다고 주장함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하지만 백인가정에 입양된 흑인아동의 지능검사를 기초로 한 연구결과에 의하면</a:t>
            </a:r>
            <a:r>
              <a:rPr lang="en-US" altLang="ko-KR" sz="1200" dirty="0"/>
              <a:t>, </a:t>
            </a:r>
            <a:r>
              <a:rPr lang="ko-KR" altLang="en-US" sz="1200" dirty="0"/>
              <a:t>지능에 대한 환경의 영향이 지대함을 알 수 </a:t>
            </a:r>
            <a:r>
              <a:rPr lang="ko-KR" altLang="en-US" sz="1200" dirty="0">
                <a:solidFill>
                  <a:srgbClr val="FF0000"/>
                </a:solidFill>
              </a:rPr>
              <a:t>있어 지능이 유전적인가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 err="1">
                <a:solidFill>
                  <a:srgbClr val="FF0000"/>
                </a:solidFill>
              </a:rPr>
              <a:t>니면</a:t>
            </a:r>
            <a:r>
              <a:rPr lang="ko-KR" altLang="en-US" sz="1200" dirty="0">
                <a:solidFill>
                  <a:srgbClr val="FF0000"/>
                </a:solidFill>
              </a:rPr>
              <a:t> 사회적인가의 논쟁은 아직도 계속되고 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3. </a:t>
            </a:r>
            <a:r>
              <a:rPr lang="ko-KR" altLang="en-US" sz="1200" dirty="0"/>
              <a:t>정신박약과 범죄의 상관성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범죄자나 비행소년 중에 지능이 낮은 사람이 많이 나타남을 근거로 지능과 범죄의 상관성을 유추해 볼 수 있으나</a:t>
            </a:r>
            <a:r>
              <a:rPr lang="en-US" altLang="ko-KR" sz="1200" dirty="0"/>
              <a:t>, </a:t>
            </a:r>
            <a:r>
              <a:rPr lang="ko-KR" altLang="en-US" sz="1200" dirty="0"/>
              <a:t>최근의 조사결과에 의하면 </a:t>
            </a:r>
            <a:r>
              <a:rPr lang="ko-KR" altLang="en-US" sz="1200" dirty="0">
                <a:solidFill>
                  <a:srgbClr val="FF0000"/>
                </a:solidFill>
              </a:rPr>
              <a:t>범죄자 가운데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정신박약자의 비율이 점차 저하되는 경향에 있어 지능과 범죄의 관계는 그리 중요하지 않다는 결론이 일반적임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아직도 지능이</a:t>
            </a:r>
            <a:r>
              <a:rPr lang="en-US" altLang="ko-KR" sz="1200" dirty="0"/>
              <a:t>, </a:t>
            </a:r>
            <a:r>
              <a:rPr lang="ko-KR" altLang="en-US" sz="1200" dirty="0"/>
              <a:t>적어도 간접적으로는 범죄와 관련 있을 것이라고 논의되고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정신박약이 정신병질과 결합한 경우는 사회적 위험성이 커지므로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범죄학상 중요한 의미가 있다고 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정신박약자들은 특히 성범죄나 방화죄에서 높은 비율</a:t>
            </a:r>
            <a:r>
              <a:rPr lang="ko-KR" altLang="en-US" sz="1200" dirty="0"/>
              <a:t>을 보이는데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죄종별로</a:t>
            </a:r>
            <a:r>
              <a:rPr lang="ko-KR" altLang="en-US" sz="1200" dirty="0"/>
              <a:t> 분석해 보면 소년범의 경우는 성범죄에서 높은 비율을 차지하며</a:t>
            </a:r>
            <a:r>
              <a:rPr lang="en-US" altLang="ko-KR" sz="1200" dirty="0"/>
              <a:t>, </a:t>
            </a:r>
            <a:r>
              <a:rPr lang="ko-KR" altLang="en-US" sz="1200" dirty="0"/>
              <a:t>재산범죄의 경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우에는 절도가 가장 높은 비율을 차지함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방화죄의 경우에는 지능이 낮은 여자가 범하는 경향이 높고</a:t>
            </a:r>
            <a:r>
              <a:rPr lang="en-US" altLang="ko-KR" sz="1200" dirty="0"/>
              <a:t>,</a:t>
            </a:r>
            <a:r>
              <a:rPr lang="ko-KR" altLang="en-US" sz="1200" dirty="0"/>
              <a:t> 성인 의 경우에는 </a:t>
            </a:r>
            <a:r>
              <a:rPr lang="ko-KR" altLang="en-US" sz="1200" dirty="0" err="1"/>
              <a:t>알콜중독과</a:t>
            </a:r>
            <a:r>
              <a:rPr lang="ko-KR" altLang="en-US" sz="1200" dirty="0"/>
              <a:t> 결합되면 더욱 위험하다고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8560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11. </a:t>
            </a:r>
            <a:r>
              <a:rPr lang="ko-KR" altLang="en-US" dirty="0"/>
              <a:t>심리학적 요인과 범죄 </a:t>
            </a:r>
            <a:r>
              <a:rPr lang="en-US" altLang="ko-KR" dirty="0"/>
              <a:t>– </a:t>
            </a:r>
            <a:r>
              <a:rPr lang="ko-KR" altLang="en-US" dirty="0"/>
              <a:t>범죄자의 교정</a:t>
            </a:r>
            <a:r>
              <a:rPr lang="en-US" altLang="ko-KR" dirty="0"/>
              <a:t>, </a:t>
            </a:r>
            <a:r>
              <a:rPr lang="ko-KR" altLang="en-US" dirty="0"/>
              <a:t>교화에 많이 응용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5283"/>
            <a:ext cx="11029615" cy="48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심리학적 원인론은 </a:t>
            </a:r>
            <a:r>
              <a:rPr lang="ko-KR" altLang="en-US" sz="1200" dirty="0" err="1">
                <a:solidFill>
                  <a:srgbClr val="FF0000"/>
                </a:solidFill>
              </a:rPr>
              <a:t>법죄자의</a:t>
            </a:r>
            <a:r>
              <a:rPr lang="ko-KR" altLang="en-US" sz="1200" dirty="0">
                <a:solidFill>
                  <a:srgbClr val="FF0000"/>
                </a:solidFill>
              </a:rPr>
              <a:t> 교정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교화 분야에 많이 응용되고 있다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범죄문제의 예방과 대책에 있어서 심리학적 접근은 기본적으로 그 사람이 범죄를 행할 위험 성이 있는가에 대한 예측과 진단이 필요한데</a:t>
            </a:r>
            <a:r>
              <a:rPr lang="en-US" altLang="ko-KR" sz="1200" dirty="0"/>
              <a:t>, </a:t>
            </a:r>
            <a:r>
              <a:rPr lang="ko-KR" altLang="en-US" sz="1200" dirty="0"/>
              <a:t>특히 이 분야에 </a:t>
            </a:r>
            <a:r>
              <a:rPr lang="ko-KR" altLang="en-US" sz="1200" dirty="0" err="1"/>
              <a:t>많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이 활용되고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한계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예측의 문제에 있어서 위험성의 정의가 모호하다는 것과 과거의 범죄행적 또는 성향을 기초로 미래의 위험성을 예측할 때 예측이 빗나갈 수 있는 소지가 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계로 지적되고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즉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ko-KR" altLang="en-US" sz="1200"/>
              <a:t>사람은 인성 못지</a:t>
            </a:r>
            <a:r>
              <a:rPr lang="ko-KR" altLang="en-US" sz="1200" dirty="0"/>
              <a:t> 않게 주변 여건과 환경에 의해서도 많이 </a:t>
            </a:r>
            <a:r>
              <a:rPr lang="ko-KR" altLang="en-US" sz="1200" dirty="0" err="1"/>
              <a:t>영향받고</a:t>
            </a:r>
            <a:r>
              <a:rPr lang="ko-KR" altLang="en-US" sz="1200" dirty="0"/>
              <a:t> 있음에도 불구하고 위험성의 예측은 전적으로 그 내부에 초점을 맞추고 있기 때문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잘못된 예측은</a:t>
            </a:r>
            <a:r>
              <a:rPr lang="en-US" altLang="ko-KR" sz="1200" dirty="0"/>
              <a:t>, </a:t>
            </a:r>
            <a:r>
              <a:rPr lang="ko-KR" altLang="en-US" sz="1200" dirty="0"/>
              <a:t>사실은 위험함에도 불구하고 위험하지 않다고 예측하여 사회방위를 침해하는 ‘잘못된 부정</a:t>
            </a:r>
            <a:r>
              <a:rPr lang="en-US" altLang="ko-KR" sz="1200" dirty="0"/>
              <a:t>(false negative)’</a:t>
            </a:r>
            <a:r>
              <a:rPr lang="ko-KR" altLang="en-US" sz="1200" dirty="0"/>
              <a:t>의 문제와 사실은 위험하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지 않는데 위험한 경우로 예측하여 인권을 침해하는 ‘잘못된 긍정</a:t>
            </a:r>
            <a:r>
              <a:rPr lang="en-US" altLang="ko-KR" sz="1200" dirty="0"/>
              <a:t>(false positive)’</a:t>
            </a:r>
            <a:r>
              <a:rPr lang="ko-KR" altLang="en-US" sz="1200" dirty="0"/>
              <a:t>의 문제를 야기 시킴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이러함에도 불구하고</a:t>
            </a:r>
            <a:r>
              <a:rPr lang="en-US" altLang="ko-KR" sz="1200" dirty="0"/>
              <a:t>, </a:t>
            </a:r>
            <a:r>
              <a:rPr lang="ko-KR" altLang="en-US" sz="1200" dirty="0"/>
              <a:t>현실적으로는 사회에 대한 위험성을 초래할 수 있는 사람에 대해 대 처해야 한다는 주장을 전제로 위험성의 예측이 지나치게 광범위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하게 이루어지고 있고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특히 </a:t>
            </a:r>
            <a:r>
              <a:rPr lang="en-US" altLang="ko-KR" sz="1200" dirty="0">
                <a:solidFill>
                  <a:srgbClr val="FF0000"/>
                </a:solidFill>
              </a:rPr>
              <a:t>‘</a:t>
            </a:r>
            <a:r>
              <a:rPr lang="ko-KR" altLang="en-US" sz="1200" dirty="0">
                <a:solidFill>
                  <a:srgbClr val="FF0000"/>
                </a:solidFill>
              </a:rPr>
              <a:t>잘못된 긍정</a:t>
            </a:r>
            <a:r>
              <a:rPr lang="en-US" altLang="ko-KR" sz="1200" dirty="0">
                <a:solidFill>
                  <a:srgbClr val="FF0000"/>
                </a:solidFill>
              </a:rPr>
              <a:t>’</a:t>
            </a:r>
            <a:r>
              <a:rPr lang="ko-KR" altLang="en-US" sz="1200" dirty="0">
                <a:solidFill>
                  <a:srgbClr val="FF0000"/>
                </a:solidFill>
              </a:rPr>
              <a:t>의 문제가 많이 발생하고 있어 주의를 요함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2021-09-23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66852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1212</TotalTime>
  <Words>3223</Words>
  <Application>Microsoft Office PowerPoint</Application>
  <PresentationFormat>와이드스크린</PresentationFormat>
  <Paragraphs>286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HY그래픽M</vt:lpstr>
      <vt:lpstr>Malgun Gothic</vt:lpstr>
      <vt:lpstr>Calibri</vt:lpstr>
      <vt:lpstr>Franklin Gothic Book</vt:lpstr>
      <vt:lpstr>Wingdings 2</vt:lpstr>
      <vt:lpstr>DividendVTI</vt:lpstr>
      <vt:lpstr>범죄학2 제8주 – 범죄원인론 (2) : 심리학적 원인론</vt:lpstr>
      <vt:lpstr>1. 개관</vt:lpstr>
      <vt:lpstr>2. Freud의 정신분석학적 범죄관</vt:lpstr>
      <vt:lpstr>2. Freud의 정신분석학적 범죄관</vt:lpstr>
      <vt:lpstr>2. Freud의 정신분석학적 범죄관</vt:lpstr>
      <vt:lpstr>3. 신 정신분석학파(개성 심리학적)의 범죄관 : 애들러(Adler)</vt:lpstr>
      <vt:lpstr>4. 힐리(Healy)와 브론너(Bronner) 및 바울비(Bowlby)의 견해</vt:lpstr>
      <vt:lpstr>5. 인지발달이론(cognitive developement theory)</vt:lpstr>
      <vt:lpstr>6. 본능이론과 좌절 · 공격이론</vt:lpstr>
      <vt:lpstr>7. 심리학적 요인과 범죄 – 행동 및 학습이론</vt:lpstr>
      <vt:lpstr>7. 심리학적 요인과 범죄 – 행동 및 학습이론 : 참고(Albert Bandura)</vt:lpstr>
      <vt:lpstr>8. 심리학적 요인과 범죄  – 심리생물학적 관점 : 정신병과 범죄</vt:lpstr>
      <vt:lpstr>8. 심리학적 요인과 범죄 – 심리생물학적 관점 : 정신병과 범죄</vt:lpstr>
      <vt:lpstr>8. 심리학적 요인과 범죄 – 심리생물학적 관점 : 정신병과 범죄</vt:lpstr>
      <vt:lpstr>9. 심리학적 요인과 범죄 – 심리생물학적 관점 : 정신병질과 범죄</vt:lpstr>
      <vt:lpstr>9. 심리학적 요인과 범죄 – 심리생물학적 관점 : 정신병질과 범죄</vt:lpstr>
      <vt:lpstr>10. 심리학적 요인과 범죄 – 심리생물학적 관점 : 정신박약과 범죄</vt:lpstr>
      <vt:lpstr>10. 심리학적 요인과 범죄 – 심리생물학적 관점 : 정신박약과 범죄</vt:lpstr>
      <vt:lpstr>11. 심리학적 요인과 범죄 – 범죄자의 교정, 교화에 많이 응용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193</cp:revision>
  <dcterms:created xsi:type="dcterms:W3CDTF">2021-08-30T01:51:30Z</dcterms:created>
  <dcterms:modified xsi:type="dcterms:W3CDTF">2021-09-23T03:37:16Z</dcterms:modified>
</cp:coreProperties>
</file>