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2021-09-17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2021-09-17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7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(1) : </a:t>
            </a:r>
            <a:r>
              <a:rPr lang="ko-KR" altLang="en-US" sz="3200">
                <a:latin typeface="Malgun Gothic" panose="020B0503020000020004" pitchFamily="50" charset="-127"/>
                <a:ea typeface="Malgun Gothic" panose="020B0503020000020004" pitchFamily="50" charset="-127"/>
              </a:rPr>
              <a:t>생물학적 원인론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1B1D4-29A6-482F-A4D7-7EFB5015A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75654"/>
            <a:ext cx="11029616" cy="1188720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범죄원인론의 기초 </a:t>
            </a:r>
            <a:r>
              <a:rPr lang="en-US" altLang="ko-KR" dirty="0"/>
              <a:t>– </a:t>
            </a:r>
            <a:r>
              <a:rPr lang="ko-KR" altLang="en-US" dirty="0"/>
              <a:t>결정론과 비결정론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FF0670-492F-4FB1-89CE-D65389EF4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62357"/>
            <a:ext cx="11029615" cy="4647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비결정론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자유의지론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고전학파</a:t>
            </a:r>
            <a:r>
              <a:rPr lang="en-US" altLang="ko-KR" sz="1400" dirty="0"/>
              <a:t>(</a:t>
            </a:r>
            <a:r>
              <a:rPr lang="ko-KR" altLang="en-US" sz="1400" dirty="0"/>
              <a:t>구파</a:t>
            </a:r>
            <a:r>
              <a:rPr lang="en-US" altLang="ko-KR" sz="1400" dirty="0"/>
              <a:t>)</a:t>
            </a:r>
            <a:r>
              <a:rPr lang="ko-KR" altLang="en-US" sz="1400" dirty="0"/>
              <a:t>가 취하는 범죄관으로</a:t>
            </a:r>
            <a:r>
              <a:rPr lang="en-US" altLang="ko-KR" sz="1400" dirty="0"/>
              <a:t>, </a:t>
            </a:r>
            <a:r>
              <a:rPr lang="ko-KR" altLang="en-US" sz="1400" dirty="0"/>
              <a:t>이 학파의 이론적 특징은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인간은 자기의 행동을 소질과 환경에 구애됨 없이 자기 의지에 따라 완전히 규율할 수 있는 자유인이므로 범죄인도 일반인과 마찬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가지로 </a:t>
            </a:r>
            <a:r>
              <a:rPr lang="ko-KR" altLang="en-US" sz="1400" dirty="0">
                <a:solidFill>
                  <a:srgbClr val="FF0000"/>
                </a:solidFill>
              </a:rPr>
              <a:t>자유의지</a:t>
            </a:r>
            <a:r>
              <a:rPr lang="ko-KR" altLang="en-US" sz="1400" dirty="0"/>
              <a:t>를 지닌다</a:t>
            </a:r>
            <a:r>
              <a:rPr lang="en-US" altLang="ko-KR" sz="1400" dirty="0"/>
              <a:t>(</a:t>
            </a:r>
            <a:r>
              <a:rPr lang="ko-KR" altLang="en-US" sz="1400" dirty="0"/>
              <a:t>비결정론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책임의 근거는 바로 이러한 자유의지에 있고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범죄인은 범죄를 통하여 도덕적으로 죄를 범했으므로 </a:t>
            </a:r>
            <a:r>
              <a:rPr lang="ko-KR" altLang="en-US" sz="1400" dirty="0">
                <a:solidFill>
                  <a:srgbClr val="FF0000"/>
                </a:solidFill>
              </a:rPr>
              <a:t>법률상으로도 책임</a:t>
            </a:r>
            <a:r>
              <a:rPr lang="ko-KR" altLang="en-US" sz="1400" dirty="0"/>
              <a:t>을 물을 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있다</a:t>
            </a:r>
            <a:r>
              <a:rPr lang="en-US" altLang="ko-KR" sz="1400" dirty="0"/>
              <a:t>(</a:t>
            </a:r>
            <a:r>
              <a:rPr lang="ko-KR" altLang="en-US" sz="1400" dirty="0"/>
              <a:t>도의적 책임론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(3) </a:t>
            </a:r>
            <a:r>
              <a:rPr lang="ko-KR" altLang="en-US" sz="1400" dirty="0"/>
              <a:t>형벌은 해악과 고통을 내용으로 하여</a:t>
            </a:r>
            <a:r>
              <a:rPr lang="en-US" altLang="ko-KR" sz="1400" dirty="0"/>
              <a:t>, </a:t>
            </a:r>
            <a:r>
              <a:rPr lang="ko-KR" altLang="en-US" sz="1400" dirty="0"/>
              <a:t>사회일반인의 범죄를 방지하는 데 주목적이 있다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일반예방주의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  (4) </a:t>
            </a:r>
            <a:r>
              <a:rPr lang="ko-KR" altLang="en-US" sz="1400" dirty="0">
                <a:solidFill>
                  <a:srgbClr val="FF0000"/>
                </a:solidFill>
              </a:rPr>
              <a:t>형벌은 범죄행위와 균형</a:t>
            </a:r>
            <a:r>
              <a:rPr lang="ko-KR" altLang="en-US" sz="1400" dirty="0"/>
              <a:t>을 이루어야 하므로 </a:t>
            </a:r>
            <a:r>
              <a:rPr lang="ko-KR" altLang="en-US" sz="1400" dirty="0" err="1"/>
              <a:t>부정기형이어서는</a:t>
            </a:r>
            <a:r>
              <a:rPr lang="ko-KR" altLang="en-US" sz="1400" dirty="0"/>
              <a:t> 안되고 보안처분과도 엄격히 구별된다고 본다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82DE93-566E-4A03-8E64-6DFA8E84C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146EC10-10FC-454D-816E-11427F77D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951" y="604007"/>
            <a:ext cx="4255759" cy="2709644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52619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1B1D4-29A6-482F-A4D7-7EFB5015A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75654"/>
            <a:ext cx="11029616" cy="1188720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범죄원인론의 기초 </a:t>
            </a:r>
            <a:r>
              <a:rPr lang="en-US" altLang="ko-KR" dirty="0"/>
              <a:t>– </a:t>
            </a:r>
            <a:r>
              <a:rPr lang="ko-KR" altLang="en-US" dirty="0"/>
              <a:t>결정론과 비결정론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FF0670-492F-4FB1-89CE-D65389EF4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1845579"/>
            <a:ext cx="11029615" cy="4647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결정론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현대</a:t>
            </a:r>
            <a:r>
              <a:rPr lang="en-US" altLang="ko-KR" sz="1400" dirty="0"/>
              <a:t>(</a:t>
            </a:r>
            <a:r>
              <a:rPr lang="ko-KR" altLang="en-US" sz="1400" dirty="0"/>
              <a:t>근대</a:t>
            </a:r>
            <a:r>
              <a:rPr lang="en-US" altLang="ko-KR" sz="1400" dirty="0"/>
              <a:t>)</a:t>
            </a:r>
            <a:r>
              <a:rPr lang="ko-KR" altLang="en-US" sz="1400" dirty="0"/>
              <a:t>학파 또는 신파가 </a:t>
            </a:r>
            <a:r>
              <a:rPr lang="en-US" altLang="ko-KR" sz="1400" dirty="0"/>
              <a:t>19</a:t>
            </a:r>
            <a:r>
              <a:rPr lang="ko-KR" altLang="en-US" sz="1400" dirty="0"/>
              <a:t>세기 후반 산업혁명의 결과로 자연과학이 급속히 발달함에 따라 자연과학적 방법론에 의거하여 </a:t>
            </a:r>
            <a:r>
              <a:rPr lang="ko-KR" altLang="en-US" sz="1400" dirty="0">
                <a:solidFill>
                  <a:srgbClr val="FF0000"/>
                </a:solidFill>
              </a:rPr>
              <a:t>범죄학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을 실증적으로 연구</a:t>
            </a:r>
            <a:r>
              <a:rPr lang="ko-KR" altLang="en-US" sz="1400" dirty="0"/>
              <a:t>하면서 취한 입장임</a:t>
            </a:r>
            <a:r>
              <a:rPr lang="en-US" altLang="ko-KR" sz="1400" dirty="0"/>
              <a:t>. </a:t>
            </a:r>
            <a:r>
              <a:rPr lang="ko-KR" altLang="en-US" sz="1400" dirty="0"/>
              <a:t>이론적 특징을 보면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범죄인은 보통인과는 달리 유전적 또는 후천적</a:t>
            </a:r>
            <a:r>
              <a:rPr lang="en-US" altLang="ko-KR" sz="1400" dirty="0"/>
              <a:t>(</a:t>
            </a:r>
            <a:r>
              <a:rPr lang="ko-KR" altLang="en-US" sz="1400" dirty="0"/>
              <a:t>환경적</a:t>
            </a:r>
            <a:r>
              <a:rPr lang="en-US" altLang="ko-KR" sz="1400" dirty="0"/>
              <a:t>)</a:t>
            </a:r>
            <a:r>
              <a:rPr lang="ko-KR" altLang="en-US" sz="1400" dirty="0"/>
              <a:t>으로 </a:t>
            </a:r>
            <a:r>
              <a:rPr lang="ko-KR" altLang="en-US" sz="1400" dirty="0">
                <a:solidFill>
                  <a:srgbClr val="FF0000"/>
                </a:solidFill>
              </a:rPr>
              <a:t>심신이 비정상적인 변태</a:t>
            </a:r>
            <a:r>
              <a:rPr lang="ko-KR" altLang="en-US" sz="1400" dirty="0"/>
              <a:t>이고</a:t>
            </a:r>
            <a:r>
              <a:rPr lang="en-US" altLang="ko-KR" sz="1400" dirty="0"/>
              <a:t>, </a:t>
            </a:r>
            <a:r>
              <a:rPr lang="ko-KR" altLang="en-US" sz="1400" dirty="0"/>
              <a:t>실증적 심리학의 입증에 의하여 인간의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자유의사는 주관적 환상에 불과하다는 것이 밝혀졌다고 주장하며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결정론</a:t>
            </a:r>
            <a:r>
              <a:rPr lang="en-US" altLang="ko-KR" sz="1400" dirty="0"/>
              <a:t>),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사회적 위험성을 지닌 범죄인에 대해서는</a:t>
            </a:r>
            <a:r>
              <a:rPr lang="ko-KR" altLang="en-US" sz="1400" dirty="0"/>
              <a:t> 사회가 항상 자기를 방어 </a:t>
            </a:r>
            <a:r>
              <a:rPr lang="en-US" altLang="ko-KR" sz="1400" dirty="0"/>
              <a:t>· </a:t>
            </a:r>
            <a:r>
              <a:rPr lang="ko-KR" altLang="en-US" sz="1400" dirty="0"/>
              <a:t>보호 할 필요가 있으므로 </a:t>
            </a:r>
            <a:r>
              <a:rPr lang="ko-KR" altLang="en-US" sz="1400" dirty="0">
                <a:solidFill>
                  <a:srgbClr val="FF0000"/>
                </a:solidFill>
              </a:rPr>
              <a:t>범죄인은 사회방위처분</a:t>
            </a:r>
            <a:r>
              <a:rPr lang="ko-KR" altLang="en-US" sz="1400" dirty="0"/>
              <a:t>을 받아야 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며</a:t>
            </a:r>
            <a:r>
              <a:rPr lang="en-US" altLang="ko-KR" sz="1400" dirty="0"/>
              <a:t>(</a:t>
            </a:r>
            <a:r>
              <a:rPr lang="ko-KR" altLang="en-US" sz="1400" dirty="0"/>
              <a:t>성격 책임 내지 사회적 책임론</a:t>
            </a:r>
            <a:r>
              <a:rPr lang="en-US" altLang="ko-KR" sz="1400" dirty="0"/>
              <a:t>), </a:t>
            </a:r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형벌은 일반인에 대한 위하</a:t>
            </a:r>
            <a:r>
              <a:rPr lang="en-US" altLang="ko-KR" sz="1400" dirty="0"/>
              <a:t>(</a:t>
            </a:r>
            <a:r>
              <a:rPr lang="ko-KR" altLang="en-US" sz="1400" dirty="0"/>
              <a:t>겁주기</a:t>
            </a:r>
            <a:r>
              <a:rPr lang="en-US" altLang="ko-KR" sz="1400" dirty="0"/>
              <a:t>)</a:t>
            </a:r>
            <a:r>
              <a:rPr lang="ko-KR" altLang="en-US" sz="1400" dirty="0"/>
              <a:t>보다는 </a:t>
            </a:r>
            <a:r>
              <a:rPr lang="ko-KR" altLang="en-US" sz="1400" dirty="0">
                <a:solidFill>
                  <a:srgbClr val="FF0000"/>
                </a:solidFill>
              </a:rPr>
              <a:t>범죄인을 교화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개선</a:t>
            </a:r>
            <a:r>
              <a:rPr lang="ko-KR" altLang="en-US" sz="1400" dirty="0"/>
              <a:t>하여 </a:t>
            </a:r>
            <a:r>
              <a:rPr lang="ko-KR" altLang="en-US" sz="1400" dirty="0" err="1"/>
              <a:t>재사회화함으로써</a:t>
            </a:r>
            <a:r>
              <a:rPr lang="ko-KR" altLang="en-US" sz="1400" dirty="0"/>
              <a:t> 재범을 방지함에 목적이 있으며</a:t>
            </a:r>
            <a:r>
              <a:rPr lang="en-US" altLang="ko-KR" sz="1400" dirty="0"/>
              <a:t>(</a:t>
            </a:r>
            <a:r>
              <a:rPr lang="ko-KR" altLang="en-US" sz="1400" dirty="0"/>
              <a:t>특별예방주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</a:t>
            </a:r>
            <a:r>
              <a:rPr lang="en-US" altLang="ko-KR" sz="1400" dirty="0"/>
              <a:t>), </a:t>
            </a:r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/>
              <a:t>형벌은 </a:t>
            </a:r>
            <a:r>
              <a:rPr lang="ko-KR" altLang="en-US" sz="1400" dirty="0">
                <a:solidFill>
                  <a:srgbClr val="FF0000"/>
                </a:solidFill>
              </a:rPr>
              <a:t>교육형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목적형</a:t>
            </a:r>
            <a:r>
              <a:rPr lang="ko-KR" altLang="en-US" sz="1400" dirty="0"/>
              <a:t>이어야 하고</a:t>
            </a:r>
            <a:r>
              <a:rPr lang="en-US" altLang="ko-KR" sz="1400" dirty="0"/>
              <a:t>, </a:t>
            </a:r>
            <a:r>
              <a:rPr lang="ko-KR" altLang="en-US" sz="1400" dirty="0"/>
              <a:t>교화 </a:t>
            </a:r>
            <a:r>
              <a:rPr lang="en-US" altLang="ko-KR" sz="1400" dirty="0"/>
              <a:t>· </a:t>
            </a:r>
            <a:r>
              <a:rPr lang="ko-KR" altLang="en-US" sz="1400" dirty="0"/>
              <a:t>개선을 위해서는 부정기형도 인정되며</a:t>
            </a:r>
            <a:r>
              <a:rPr lang="en-US" altLang="ko-KR" sz="1400" dirty="0"/>
              <a:t>, </a:t>
            </a:r>
            <a:r>
              <a:rPr lang="ko-KR" altLang="en-US" sz="1400" dirty="0"/>
              <a:t>형벌과 보안처분은 </a:t>
            </a:r>
            <a:r>
              <a:rPr lang="ko-KR" altLang="en-US" sz="1400" dirty="0">
                <a:solidFill>
                  <a:srgbClr val="FF0000"/>
                </a:solidFill>
              </a:rPr>
              <a:t>특별예방</a:t>
            </a:r>
            <a:r>
              <a:rPr lang="ko-KR" altLang="en-US" sz="1400" dirty="0"/>
              <a:t>적 제재라는 점에서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본질을 같이 한다고 본다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82DE93-566E-4A03-8E64-6DFA8E84C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50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생물학적 </a:t>
            </a:r>
            <a:r>
              <a:rPr lang="ko-KR" altLang="en-US" dirty="0" err="1"/>
              <a:t>원인론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초기의 범죄생물학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526" y="2521358"/>
            <a:ext cx="10894947" cy="3634486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sz="1400" dirty="0"/>
              <a:t>19</a:t>
            </a:r>
            <a:r>
              <a:rPr lang="ko-KR" altLang="en-US" sz="1400" dirty="0"/>
              <a:t>세기 후반 </a:t>
            </a:r>
            <a:r>
              <a:rPr lang="ko-KR" altLang="en-US" sz="1400" dirty="0" err="1">
                <a:solidFill>
                  <a:srgbClr val="FF0000"/>
                </a:solidFill>
              </a:rPr>
              <a:t>롬브로조</a:t>
            </a:r>
            <a:r>
              <a:rPr lang="ko-KR" altLang="en-US" sz="1400" dirty="0" err="1"/>
              <a:t>가</a:t>
            </a:r>
            <a:r>
              <a:rPr lang="ko-KR" altLang="en-US" sz="1400" dirty="0"/>
              <a:t> 진화단계에 있어서 퇴행성이라는 생물학적 요인이 범죄에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미치는 영향을 지적한 이래 각 개인이 생득적</a:t>
            </a:r>
            <a:r>
              <a:rPr lang="en-US" altLang="ko-KR" sz="1400" dirty="0"/>
              <a:t>(</a:t>
            </a:r>
            <a:r>
              <a:rPr lang="ko-KR" altLang="en-US" sz="1400" dirty="0"/>
              <a:t>生得的</a:t>
            </a:r>
            <a:r>
              <a:rPr lang="en-US" altLang="ko-KR" sz="1400" dirty="0"/>
              <a:t>)</a:t>
            </a:r>
            <a:r>
              <a:rPr lang="ko-KR" altLang="en-US" sz="1400" dirty="0"/>
              <a:t>으로 취득한 생물학적 소질을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중심으로 범죄발생 원인을 설명하고자 하는 시도가 활발하게 제기되었음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초기 실증주의자</a:t>
            </a:r>
            <a:r>
              <a:rPr lang="ko-KR" altLang="en-US" sz="1400" dirty="0"/>
              <a:t>들은 범죄의 원인을 범죄자의 신체적 구성에 초점을 맞추어 탐구하였으며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이들은 범죄자는 생물학적으로 결함이 있고 열등한 사람이라 믿었음</a:t>
            </a:r>
            <a:r>
              <a:rPr lang="en-US" altLang="ko-KR" sz="1400" dirty="0"/>
              <a:t> - </a:t>
            </a:r>
            <a:r>
              <a:rPr lang="ko-KR" altLang="en-US" sz="1400" dirty="0"/>
              <a:t>그래서 </a:t>
            </a:r>
            <a:r>
              <a:rPr lang="ko-KR" altLang="en-US" sz="1400" dirty="0">
                <a:solidFill>
                  <a:srgbClr val="FF0000"/>
                </a:solidFill>
              </a:rPr>
              <a:t>범죄의 원인은 사람의 신체적 특성에서 기인한다고 주장하였음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이들 생물학적 </a:t>
            </a:r>
            <a:r>
              <a:rPr lang="ko-KR" altLang="en-US" sz="1400" dirty="0" err="1"/>
              <a:t>원인론자들은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범죄자들은 일반인과 다른 신체적 특징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생물학적 결함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을 가지고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 같은 </a:t>
            </a:r>
            <a:r>
              <a:rPr lang="ko-KR" altLang="en-US" sz="1400" dirty="0" err="1"/>
              <a:t>소질적</a:t>
            </a:r>
            <a:r>
              <a:rPr lang="ko-KR" altLang="en-US" sz="1400" dirty="0"/>
              <a:t> 결함에 의해 본인의 자유의지와는 상관없이 범죄를 저지를 수밖에 없다는 생물학적 결정론을 취하였음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개인의 생물학적 </a:t>
            </a:r>
            <a:r>
              <a:rPr lang="en-US" altLang="ko-KR" sz="1400" dirty="0"/>
              <a:t>· </a:t>
            </a:r>
            <a:r>
              <a:rPr lang="ko-KR" altLang="en-US" sz="1400" dirty="0"/>
              <a:t>신체적 특성이 범죄발생의 원인이라는 </a:t>
            </a:r>
            <a:r>
              <a:rPr lang="ko-KR" altLang="en-US" sz="1400" dirty="0" err="1"/>
              <a:t>롬브로조와</a:t>
            </a:r>
            <a:r>
              <a:rPr lang="ko-KR" altLang="en-US" sz="1400" dirty="0"/>
              <a:t> 같은 </a:t>
            </a:r>
            <a:r>
              <a:rPr lang="ko-KR" altLang="en-US" sz="1400" dirty="0">
                <a:solidFill>
                  <a:srgbClr val="FF0000"/>
                </a:solidFill>
              </a:rPr>
              <a:t>초기 범죄생물학적 결정론은 현재는 수용되지 않고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 </a:t>
            </a:r>
            <a:r>
              <a:rPr lang="ko-KR" altLang="en-US" sz="1400" dirty="0" err="1"/>
              <a:t>롬브로조도</a:t>
            </a:r>
            <a:r>
              <a:rPr lang="ko-KR" altLang="en-US" sz="1400" dirty="0"/>
              <a:t> 후기 연구에서는 생물학적 원인 뿐만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환경적인 영향에도 관심을 두었음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11B9F76-DE16-4C52-9AB4-89073E268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542" y="875396"/>
            <a:ext cx="3643618" cy="275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8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생물학적 </a:t>
            </a:r>
            <a:r>
              <a:rPr lang="ko-KR" altLang="en-US" dirty="0" err="1"/>
              <a:t>원인론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현대의 생물학적 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/>
              <a:t>현대의 생물학적 이론은 여러 </a:t>
            </a:r>
            <a:r>
              <a:rPr lang="ko-KR" altLang="en-US" sz="1400" dirty="0">
                <a:solidFill>
                  <a:srgbClr val="FF0000"/>
                </a:solidFill>
              </a:rPr>
              <a:t>생물학적 요인들 이외에 환경적 </a:t>
            </a:r>
            <a:r>
              <a:rPr lang="ko-KR" altLang="en-US" sz="1400" dirty="0" err="1">
                <a:solidFill>
                  <a:srgbClr val="FF0000"/>
                </a:solidFill>
              </a:rPr>
              <a:t>요소들과의</a:t>
            </a:r>
            <a:r>
              <a:rPr lang="ko-KR" altLang="en-US" sz="1400" dirty="0">
                <a:solidFill>
                  <a:srgbClr val="FF0000"/>
                </a:solidFill>
              </a:rPr>
              <a:t> 상호작용까지도 인정</a:t>
            </a:r>
            <a:r>
              <a:rPr lang="ko-KR" altLang="en-US" sz="1400" dirty="0"/>
              <a:t>하기 때문에 더욱 다양한 이론으로 발전하였음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생물학적 요소나 조건이 직접적으로 비행을 유발하는 경우 뿐만 아니라 생물학적 특성이 환경적 요소에 영향을 미치거나 환경적 요 소가 생물학적 조건에 영향을 미쳐서 범죄를 야기하는 경우까지도 포섭하는 이론으로 발전 하였음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이러한 이론을 </a:t>
            </a:r>
            <a:r>
              <a:rPr lang="ko-KR" altLang="en-US" sz="1400" dirty="0">
                <a:solidFill>
                  <a:srgbClr val="FF0000"/>
                </a:solidFill>
              </a:rPr>
              <a:t>생물학적 사회이론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사회생물학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이라고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사회생물학에서는 개인의 생물학적 구조는 범죄의 잠재적 가능성을 높여 주기는 하지만 그 것 자체가 행위를 결정하지는 않고 환경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과 상호작용에 의해 범죄로 될 수도 있고 범죄로 되지 않을 수도 있다고 보아 보다 탄력적으로 이해함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범죄행위는 개인의 생물학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적 요소와 환경 사이의 상호작용을 통해서만 제대로 이해할 수 있다는 것임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26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초기의 범죄 생물학 </a:t>
            </a:r>
            <a:r>
              <a:rPr lang="en-US" altLang="ko-KR" dirty="0"/>
              <a:t>– </a:t>
            </a:r>
            <a:r>
              <a:rPr lang="ko-KR" altLang="en-US" dirty="0"/>
              <a:t>초기의 생물학적 결정론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9540"/>
            <a:ext cx="11029615" cy="4795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 err="1">
                <a:solidFill>
                  <a:srgbClr val="7030A0"/>
                </a:solidFill>
              </a:rPr>
              <a:t>롬브로조의</a:t>
            </a:r>
            <a:r>
              <a:rPr lang="ko-KR" altLang="en-US" sz="1400" dirty="0">
                <a:solidFill>
                  <a:srgbClr val="7030A0"/>
                </a:solidFill>
              </a:rPr>
              <a:t> 연구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생래적 범죄인설 및 격세유전설을 통하여 시종 유전에 의한 생래적인 요소가 범죄행위의 주요 원인이라고 강조했으나 그의 이러한 주장은 오늘날 과학적 사실로 인정받지 못하고 하나 의 역사적인 관심사로 밖에 인정되지 못하고 있음</a:t>
            </a:r>
            <a:r>
              <a:rPr lang="en-US" altLang="ko-KR" sz="1400" dirty="0"/>
              <a:t>(</a:t>
            </a:r>
            <a:r>
              <a:rPr lang="ko-KR" altLang="en-US" sz="1400" dirty="0"/>
              <a:t>통계 등에 의해 증명 안됨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en-US" altLang="ko-KR" sz="1400" dirty="0" err="1">
                <a:solidFill>
                  <a:srgbClr val="7030A0"/>
                </a:solidFill>
              </a:rPr>
              <a:t>Glueck</a:t>
            </a:r>
            <a:r>
              <a:rPr lang="ko-KR" altLang="en-US" sz="1400" dirty="0">
                <a:solidFill>
                  <a:srgbClr val="7030A0"/>
                </a:solidFill>
              </a:rPr>
              <a:t>의 후속연구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 「소년비행의 </a:t>
            </a:r>
            <a:r>
              <a:rPr lang="ko-KR" altLang="en-US" sz="1400" dirty="0" err="1"/>
              <a:t>해명」에서</a:t>
            </a:r>
            <a:r>
              <a:rPr lang="ko-KR" altLang="en-US" sz="1400" dirty="0"/>
              <a:t> 비행소년 </a:t>
            </a:r>
            <a:r>
              <a:rPr lang="en-US" altLang="ko-KR" sz="1400" dirty="0"/>
              <a:t>500</a:t>
            </a:r>
            <a:r>
              <a:rPr lang="ko-KR" altLang="en-US" sz="1400" dirty="0"/>
              <a:t>명과 무비행소년 </a:t>
            </a:r>
            <a:r>
              <a:rPr lang="en-US" altLang="ko-KR" sz="1400" dirty="0"/>
              <a:t>500</a:t>
            </a:r>
            <a:r>
              <a:rPr lang="ko-KR" altLang="en-US" sz="1400" dirty="0"/>
              <a:t>명을 비교연구한 뒤</a:t>
            </a:r>
            <a:r>
              <a:rPr lang="en-US" altLang="ko-KR" sz="1400" dirty="0"/>
              <a:t>, </a:t>
            </a:r>
            <a:r>
              <a:rPr lang="ko-KR" altLang="en-US" sz="1400" dirty="0"/>
              <a:t>양자의 신체적 특징에 뚜렷하게 큰 차이는 없으나</a:t>
            </a:r>
            <a:r>
              <a:rPr lang="en-US" altLang="ko-KR" sz="1400" dirty="0"/>
              <a:t>, </a:t>
            </a:r>
            <a:r>
              <a:rPr lang="ko-KR" altLang="en-US" sz="1400" dirty="0"/>
              <a:t>바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행소년들은 무비행소년들보다 손의 </a:t>
            </a:r>
            <a:r>
              <a:rPr lang="ko-KR" altLang="en-US" sz="1400" dirty="0" err="1"/>
              <a:t>파지력이</a:t>
            </a:r>
            <a:r>
              <a:rPr lang="ko-KR" altLang="en-US" sz="1400" dirty="0"/>
              <a:t> 다소 강하고</a:t>
            </a:r>
            <a:r>
              <a:rPr lang="en-US" altLang="ko-KR" sz="1400" dirty="0"/>
              <a:t>, </a:t>
            </a:r>
            <a:r>
              <a:rPr lang="ko-KR" altLang="en-US" sz="1400" dirty="0"/>
              <a:t>입천장이 낮고</a:t>
            </a:r>
            <a:r>
              <a:rPr lang="en-US" altLang="ko-KR" sz="1400" dirty="0"/>
              <a:t>, </a:t>
            </a:r>
            <a:r>
              <a:rPr lang="ko-KR" altLang="en-US" sz="1400" dirty="0"/>
              <a:t>양손잡이가 많고</a:t>
            </a:r>
            <a:r>
              <a:rPr lang="en-US" altLang="ko-KR" sz="1400" dirty="0"/>
              <a:t>, </a:t>
            </a:r>
            <a:r>
              <a:rPr lang="ko-KR" altLang="en-US" sz="1400" dirty="0"/>
              <a:t>손톱 깨물기</a:t>
            </a:r>
            <a:r>
              <a:rPr lang="en-US" altLang="ko-KR" sz="1400" dirty="0"/>
              <a:t>, </a:t>
            </a:r>
            <a:r>
              <a:rPr lang="ko-KR" altLang="en-US" sz="1400" dirty="0"/>
              <a:t>불안정성이 더 많다고 주장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en-US" altLang="ko-KR" sz="1400" dirty="0">
                <a:solidFill>
                  <a:srgbClr val="7030A0"/>
                </a:solidFill>
              </a:rPr>
              <a:t>Goring</a:t>
            </a:r>
            <a:r>
              <a:rPr lang="ko-KR" altLang="en-US" sz="1400" dirty="0">
                <a:solidFill>
                  <a:srgbClr val="7030A0"/>
                </a:solidFill>
              </a:rPr>
              <a:t>의 </a:t>
            </a:r>
            <a:r>
              <a:rPr lang="ko-KR" altLang="en-US" sz="1400" dirty="0" err="1">
                <a:solidFill>
                  <a:srgbClr val="7030A0"/>
                </a:solidFill>
              </a:rPr>
              <a:t>롬브로조</a:t>
            </a:r>
            <a:r>
              <a:rPr lang="ko-KR" altLang="en-US" sz="1400" dirty="0">
                <a:solidFill>
                  <a:srgbClr val="7030A0"/>
                </a:solidFill>
              </a:rPr>
              <a:t> 비판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영국에서 </a:t>
            </a:r>
            <a:r>
              <a:rPr lang="en-US" altLang="ko-KR" sz="1400" dirty="0"/>
              <a:t>10</a:t>
            </a:r>
            <a:r>
              <a:rPr lang="ko-KR" altLang="en-US" sz="1400" dirty="0"/>
              <a:t>년간 교도소 수형자 </a:t>
            </a:r>
            <a:r>
              <a:rPr lang="en-US" altLang="ko-KR" sz="1400" dirty="0"/>
              <a:t>3,000</a:t>
            </a:r>
            <a:r>
              <a:rPr lang="ko-KR" altLang="en-US" sz="1400" dirty="0"/>
              <a:t>명과 일반시민 </a:t>
            </a:r>
            <a:r>
              <a:rPr lang="en-US" altLang="ko-KR" sz="1400" dirty="0"/>
              <a:t>3,000</a:t>
            </a:r>
            <a:r>
              <a:rPr lang="ko-KR" altLang="en-US" sz="1400" dirty="0"/>
              <a:t>명을 실증적으로 비교 </a:t>
            </a:r>
            <a:r>
              <a:rPr lang="en-US" altLang="ko-KR" sz="1400" dirty="0"/>
              <a:t>· </a:t>
            </a:r>
            <a:r>
              <a:rPr lang="ko-KR" altLang="en-US" sz="1400" dirty="0"/>
              <a:t>분 석하고</a:t>
            </a:r>
            <a:r>
              <a:rPr lang="en-US" altLang="ko-KR" sz="1400" dirty="0"/>
              <a:t>, </a:t>
            </a:r>
            <a:r>
              <a:rPr lang="ko-KR" altLang="en-US" sz="1400" dirty="0"/>
              <a:t>양 집단 사이 에 뚜렷한 외형적 차이점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 없다고 주장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롬브로조의</a:t>
            </a:r>
            <a:r>
              <a:rPr lang="ko-KR" altLang="en-US" sz="1400" dirty="0"/>
              <a:t> 범죄인 정형설에 치명적 손상을 가함</a:t>
            </a:r>
            <a:r>
              <a:rPr lang="en-US" altLang="ko-KR" sz="1400" dirty="0"/>
              <a:t>. </a:t>
            </a:r>
            <a:r>
              <a:rPr lang="ko-KR" altLang="en-US" sz="1400" dirty="0"/>
              <a:t>즉 신체적 특성에 따라서 범죄자를 구분할 수 없고</a:t>
            </a:r>
            <a:r>
              <a:rPr lang="en-US" altLang="ko-KR" sz="1400" dirty="0"/>
              <a:t>, </a:t>
            </a:r>
            <a:r>
              <a:rPr lang="ko-KR" altLang="en-US" sz="1400" dirty="0"/>
              <a:t>생래적 범죄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인은 어떠한 방법을 통해서도 판별해 낼 수 없는 </a:t>
            </a:r>
            <a:r>
              <a:rPr lang="ko-KR" altLang="en-US" sz="1400" dirty="0" err="1"/>
              <a:t>비경험적인</a:t>
            </a:r>
            <a:r>
              <a:rPr lang="ko-KR" altLang="en-US" sz="1400" dirty="0"/>
              <a:t> 개념이라는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그는 </a:t>
            </a:r>
            <a:r>
              <a:rPr lang="ko-KR" altLang="en-US" sz="1400" dirty="0">
                <a:solidFill>
                  <a:srgbClr val="FF0000"/>
                </a:solidFill>
              </a:rPr>
              <a:t>신체적 특징이 원인이 되어 지능이 부족하거나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타인에 대한 연민의 정이나 </a:t>
            </a:r>
            <a:r>
              <a:rPr lang="ko-KR" altLang="en-US" sz="1400" dirty="0" err="1">
                <a:solidFill>
                  <a:srgbClr val="FF0000"/>
                </a:solidFill>
              </a:rPr>
              <a:t>박애적</a:t>
            </a:r>
            <a:r>
              <a:rPr lang="ko-KR" altLang="en-US" sz="1400" dirty="0">
                <a:solidFill>
                  <a:srgbClr val="FF0000"/>
                </a:solidFill>
              </a:rPr>
              <a:t> 감정의 결여를 초래</a:t>
            </a:r>
            <a:r>
              <a:rPr lang="ko-KR" altLang="en-US" sz="1400" dirty="0"/>
              <a:t>함으로써 범죄에 </a:t>
            </a:r>
            <a:r>
              <a:rPr lang="ko-KR" altLang="en-US" sz="1400" dirty="0" err="1"/>
              <a:t>이르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게 된다고 주장하여 범죄행위란 신체적인 변이형태와 관계된 것이 아니라 이들의 유전적 열등성에 의한 것이라고 주장하였음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68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초기의 범죄 생물학 </a:t>
            </a:r>
            <a:r>
              <a:rPr lang="en-US" altLang="ko-KR" dirty="0"/>
              <a:t>– </a:t>
            </a:r>
            <a:r>
              <a:rPr lang="ko-KR" altLang="en-US" dirty="0"/>
              <a:t>초기의 생물학적 결정론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9540"/>
            <a:ext cx="11029615" cy="3058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4. </a:t>
            </a:r>
            <a:r>
              <a:rPr lang="ko-KR" altLang="en-US" sz="1400" dirty="0" err="1">
                <a:solidFill>
                  <a:srgbClr val="7030A0"/>
                </a:solidFill>
              </a:rPr>
              <a:t>후튼</a:t>
            </a:r>
            <a:r>
              <a:rPr lang="en-US" altLang="ko-KR" sz="1400" dirty="0">
                <a:solidFill>
                  <a:srgbClr val="7030A0"/>
                </a:solidFill>
              </a:rPr>
              <a:t>(E.A. Hooton)</a:t>
            </a:r>
            <a:r>
              <a:rPr lang="ko-KR" altLang="en-US" sz="1400" dirty="0">
                <a:solidFill>
                  <a:srgbClr val="7030A0"/>
                </a:solidFill>
              </a:rPr>
              <a:t>의 후속연구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(1) </a:t>
            </a:r>
            <a:r>
              <a:rPr lang="ko-KR" altLang="en-US" sz="1400" dirty="0"/>
              <a:t>수형자와 일반시민에 대한 인류학</a:t>
            </a:r>
            <a:r>
              <a:rPr lang="en-US" altLang="ko-KR" sz="1400" dirty="0"/>
              <a:t>(</a:t>
            </a:r>
            <a:r>
              <a:rPr lang="ko-KR" altLang="en-US" sz="1400" dirty="0"/>
              <a:t>골상학</a:t>
            </a:r>
            <a:r>
              <a:rPr lang="en-US" altLang="ko-KR" sz="1400" dirty="0"/>
              <a:t>)</a:t>
            </a:r>
            <a:r>
              <a:rPr lang="ko-KR" altLang="en-US" sz="1400" dirty="0"/>
              <a:t>적 연구를 실시</a:t>
            </a:r>
            <a:r>
              <a:rPr lang="en-US" altLang="ko-KR" sz="1400" dirty="0"/>
              <a:t>, 107</a:t>
            </a:r>
            <a:r>
              <a:rPr lang="ko-KR" altLang="en-US" sz="1400" dirty="0"/>
              <a:t>개의 신체 각부위의 특징을 조사해 본 결과 범죄자들은 신체 각부위의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많은 부분에서 비범죄자들과 큰 차이가 있다고 주장하면서 </a:t>
            </a:r>
            <a:r>
              <a:rPr lang="ko-KR" altLang="en-US" sz="1400" dirty="0" err="1">
                <a:solidFill>
                  <a:srgbClr val="FF0000"/>
                </a:solidFill>
              </a:rPr>
              <a:t>롬브로조의</a:t>
            </a:r>
            <a:r>
              <a:rPr lang="ko-KR" altLang="en-US" sz="1400" dirty="0">
                <a:solidFill>
                  <a:srgbClr val="FF0000"/>
                </a:solidFill>
              </a:rPr>
              <a:t> 범죄인정형설을 인정</a:t>
            </a:r>
            <a:r>
              <a:rPr lang="ko-KR" altLang="en-US" sz="1400" dirty="0"/>
              <a:t>함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그는 이러한 특징을 「신체적 </a:t>
            </a:r>
            <a:r>
              <a:rPr lang="ko-KR" altLang="en-US" sz="1400" dirty="0" err="1"/>
              <a:t>열등성</a:t>
            </a:r>
            <a:r>
              <a:rPr lang="ko-KR" altLang="en-US" sz="1400" dirty="0"/>
              <a:t>」 이라고 지칭함</a:t>
            </a:r>
            <a:r>
              <a:rPr lang="en-US" altLang="ko-KR" sz="1400" dirty="0"/>
              <a:t>. </a:t>
            </a:r>
            <a:r>
              <a:rPr lang="ko-KR" altLang="en-US" sz="1400" dirty="0"/>
              <a:t>신체적 열등성은 정신적 열등성과 관련되어 있기 때문에 매우 중요하다고 하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였음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"</a:t>
            </a:r>
            <a:r>
              <a:rPr lang="ko-KR" altLang="en-US" sz="1400" dirty="0"/>
              <a:t>범죄의 일차적인 원인은 생물학적 </a:t>
            </a:r>
            <a:r>
              <a:rPr lang="ko-KR" altLang="en-US" sz="1400" dirty="0" err="1"/>
              <a:t>열등성이다”라고</a:t>
            </a:r>
            <a:r>
              <a:rPr lang="ko-KR" altLang="en-US" sz="1400" dirty="0"/>
              <a:t> 주장하고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 열등성의 근본적인 원인은 유전이며 환경과는 관련이 없다고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범죄인 </a:t>
            </a:r>
            <a:r>
              <a:rPr lang="ko-KR" altLang="en-US" sz="1400" dirty="0" err="1">
                <a:solidFill>
                  <a:srgbClr val="FF0000"/>
                </a:solidFill>
              </a:rPr>
              <a:t>가계’가</a:t>
            </a:r>
            <a:r>
              <a:rPr lang="ko-KR" altLang="en-US" sz="1400" dirty="0">
                <a:solidFill>
                  <a:srgbClr val="FF0000"/>
                </a:solidFill>
              </a:rPr>
              <a:t> 있음을 지적</a:t>
            </a:r>
            <a:r>
              <a:rPr lang="ko-KR" altLang="en-US" sz="1400" dirty="0"/>
              <a:t>하고 단종의 방법으로 범죄성을 방지할 것을 주장함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06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체형과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60801"/>
            <a:ext cx="11029615" cy="2840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1. </a:t>
            </a:r>
            <a:r>
              <a:rPr lang="ko-KR" altLang="en-US" sz="1400" dirty="0" err="1">
                <a:solidFill>
                  <a:srgbClr val="7030A0"/>
                </a:solidFill>
              </a:rPr>
              <a:t>크레취머의</a:t>
            </a:r>
            <a:r>
              <a:rPr lang="ko-KR" altLang="en-US" sz="1400" dirty="0">
                <a:solidFill>
                  <a:srgbClr val="7030A0"/>
                </a:solidFill>
              </a:rPr>
              <a:t> 체형이론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독일의 </a:t>
            </a:r>
            <a:r>
              <a:rPr lang="ko-KR" altLang="en-US" sz="1400" dirty="0" err="1"/>
              <a:t>정신치료학자였던</a:t>
            </a:r>
            <a:r>
              <a:rPr lang="ko-KR" altLang="en-US" sz="1400" dirty="0"/>
              <a:t> 그는 인간의 정신적 </a:t>
            </a:r>
            <a:r>
              <a:rPr lang="en-US" altLang="ko-KR" sz="1400" dirty="0"/>
              <a:t>· </a:t>
            </a:r>
            <a:r>
              <a:rPr lang="ko-KR" altLang="en-US" sz="1400" dirty="0"/>
              <a:t>심리적 활동 및 그 경향</a:t>
            </a:r>
            <a:r>
              <a:rPr lang="en-US" altLang="ko-KR" sz="1400" dirty="0"/>
              <a:t>, </a:t>
            </a:r>
            <a:r>
              <a:rPr lang="ko-KR" altLang="en-US" sz="1400" dirty="0"/>
              <a:t>특히 성격과 그에 따른 반응행동은 생물학적 조직이나 구조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에 따라 설명할 수 있다고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체형을 키가 크고 마른 </a:t>
            </a:r>
            <a:r>
              <a:rPr lang="ko-KR" altLang="en-US" sz="1400" dirty="0" err="1"/>
              <a:t>세장형</a:t>
            </a:r>
            <a:r>
              <a:rPr lang="ko-KR" altLang="en-US" sz="1400" dirty="0"/>
              <a:t> 근육질이 잘 발달된 투사형</a:t>
            </a:r>
            <a:r>
              <a:rPr lang="en-US" altLang="ko-KR" sz="1400" dirty="0"/>
              <a:t>, </a:t>
            </a:r>
            <a:r>
              <a:rPr lang="ko-KR" altLang="en-US" sz="1400" dirty="0"/>
              <a:t>키가 작고 뚱뚱한 비만형과 여러 특징이 혼재된 발육부전형</a:t>
            </a:r>
            <a:r>
              <a:rPr lang="en-US" altLang="ko-KR" sz="1400" dirty="0"/>
              <a:t>(</a:t>
            </a:r>
            <a:r>
              <a:rPr lang="ko-KR" altLang="en-US" sz="1400" dirty="0"/>
              <a:t>혼합형</a:t>
            </a:r>
            <a:r>
              <a:rPr lang="en-US" altLang="ko-KR" sz="1400" dirty="0"/>
              <a:t>)</a:t>
            </a:r>
            <a:r>
              <a:rPr lang="ko-KR" altLang="en-US" sz="1400" dirty="0"/>
              <a:t>이라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는 한 </a:t>
            </a:r>
            <a:r>
              <a:rPr lang="ko-KR" altLang="en-US" sz="1400" dirty="0" err="1"/>
              <a:t>아종</a:t>
            </a:r>
            <a:r>
              <a:rPr lang="en-US" altLang="ko-KR" sz="1400" dirty="0"/>
              <a:t>(</a:t>
            </a:r>
            <a:r>
              <a:rPr lang="ko-KR" altLang="en-US" sz="1400" dirty="0"/>
              <a:t>亞種</a:t>
            </a:r>
            <a:r>
              <a:rPr lang="en-US" altLang="ko-KR" sz="1400" dirty="0"/>
              <a:t>)</a:t>
            </a:r>
            <a:r>
              <a:rPr lang="ko-KR" altLang="en-US" sz="1400" dirty="0"/>
              <a:t>으로 분류</a:t>
            </a:r>
            <a:r>
              <a:rPr lang="en-US" altLang="ko-KR" sz="1400" dirty="0"/>
              <a:t>, </a:t>
            </a:r>
            <a:r>
              <a:rPr lang="ko-KR" altLang="en-US" sz="1400" dirty="0"/>
              <a:t>각 체형에 따른 기질 </a:t>
            </a:r>
            <a:r>
              <a:rPr lang="en-US" altLang="ko-KR" sz="1400" dirty="0"/>
              <a:t>· </a:t>
            </a:r>
            <a:r>
              <a:rPr lang="ko-KR" altLang="en-US" sz="1400" dirty="0"/>
              <a:t>정신병질 및 정신병의 유형을 구분했음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크레취머에</a:t>
            </a:r>
            <a:r>
              <a:rPr lang="ko-KR" altLang="en-US" sz="1400" dirty="0"/>
              <a:t> 의하면</a:t>
            </a:r>
            <a:r>
              <a:rPr lang="en-US" altLang="ko-KR" sz="1400" dirty="0"/>
              <a:t>, </a:t>
            </a:r>
            <a:r>
              <a:rPr lang="ko-KR" altLang="en-US" sz="1400" dirty="0"/>
              <a:t>폭력범에는 운동형 체형을 가진 사람들이 많고</a:t>
            </a:r>
            <a:r>
              <a:rPr lang="en-US" altLang="ko-KR" sz="1400" dirty="0"/>
              <a:t>, </a:t>
            </a:r>
            <a:r>
              <a:rPr lang="ko-KR" altLang="en-US" sz="1400" dirty="0"/>
              <a:t>절도범 </a:t>
            </a:r>
            <a:r>
              <a:rPr lang="en-US" altLang="ko-KR" sz="1400" dirty="0"/>
              <a:t>· </a:t>
            </a:r>
            <a:r>
              <a:rPr lang="ko-KR" altLang="en-US" sz="1400" dirty="0"/>
              <a:t>사기범 중에는 세장형이 많음</a:t>
            </a:r>
            <a:r>
              <a:rPr lang="en-US" altLang="ko-KR" sz="1400" dirty="0"/>
              <a:t>. </a:t>
            </a:r>
            <a:r>
              <a:rPr lang="ko-KR" altLang="en-US" sz="1400" dirty="0"/>
              <a:t>비만형 체형자는 사기범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폭력범 순으로 높은 비중을 차지하며</a:t>
            </a:r>
            <a:r>
              <a:rPr lang="en-US" altLang="ko-KR" sz="1400" dirty="0"/>
              <a:t>, </a:t>
            </a:r>
            <a:r>
              <a:rPr lang="ko-KR" altLang="en-US" sz="1400" dirty="0"/>
              <a:t>발육부전형 </a:t>
            </a:r>
            <a:r>
              <a:rPr lang="en-US" altLang="ko-KR" sz="1400" dirty="0"/>
              <a:t>(</a:t>
            </a:r>
            <a:r>
              <a:rPr lang="ko-KR" altLang="en-US" sz="1400" dirty="0"/>
              <a:t>혼합형</a:t>
            </a:r>
            <a:r>
              <a:rPr lang="en-US" altLang="ko-KR" sz="1400" dirty="0"/>
              <a:t>)</a:t>
            </a:r>
            <a:r>
              <a:rPr lang="ko-KR" altLang="en-US" sz="1400" dirty="0"/>
              <a:t>은 주로 성범죄</a:t>
            </a:r>
            <a:r>
              <a:rPr lang="en-US" altLang="ko-KR" sz="1400" dirty="0"/>
              <a:t>(</a:t>
            </a:r>
            <a:r>
              <a:rPr lang="ko-KR" altLang="en-US" sz="1400" dirty="0"/>
              <a:t>풍속범죄</a:t>
            </a:r>
            <a:r>
              <a:rPr lang="en-US" altLang="ko-KR" sz="1400" dirty="0"/>
              <a:t>), </a:t>
            </a:r>
            <a:r>
              <a:rPr lang="ko-KR" altLang="en-US" sz="1400" dirty="0"/>
              <a:t>질서위반범죄와 관련됨</a:t>
            </a:r>
            <a:r>
              <a:rPr lang="en-US" altLang="ko-KR" sz="1400" dirty="0"/>
              <a:t>. </a:t>
            </a:r>
            <a:r>
              <a:rPr lang="ko-KR" altLang="en-US" sz="1400" dirty="0"/>
              <a:t>그러나 이 연구결과를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통하여 체형과 범죄유형과의 관계를 추론하기는 어려움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0BCEBB2F-AA22-45DB-B235-0FC0CC6726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15269"/>
              </p:ext>
            </p:extLst>
          </p:nvPr>
        </p:nvGraphicFramePr>
        <p:xfrm>
          <a:off x="882013" y="4832315"/>
          <a:ext cx="10185675" cy="1635461"/>
        </p:xfrm>
        <a:graphic>
          <a:graphicData uri="http://schemas.openxmlformats.org/drawingml/2006/table">
            <a:tbl>
              <a:tblPr/>
              <a:tblGrid>
                <a:gridCol w="964039">
                  <a:extLst>
                    <a:ext uri="{9D8B030D-6E8A-4147-A177-3AD203B41FA5}">
                      <a16:colId xmlns:a16="http://schemas.microsoft.com/office/drawing/2014/main" val="1912395597"/>
                    </a:ext>
                  </a:extLst>
                </a:gridCol>
                <a:gridCol w="6300004">
                  <a:extLst>
                    <a:ext uri="{9D8B030D-6E8A-4147-A177-3AD203B41FA5}">
                      <a16:colId xmlns:a16="http://schemas.microsoft.com/office/drawing/2014/main" val="3730114200"/>
                    </a:ext>
                  </a:extLst>
                </a:gridCol>
                <a:gridCol w="1460816">
                  <a:extLst>
                    <a:ext uri="{9D8B030D-6E8A-4147-A177-3AD203B41FA5}">
                      <a16:colId xmlns:a16="http://schemas.microsoft.com/office/drawing/2014/main" val="717923209"/>
                    </a:ext>
                  </a:extLst>
                </a:gridCol>
                <a:gridCol w="1460816">
                  <a:extLst>
                    <a:ext uri="{9D8B030D-6E8A-4147-A177-3AD203B41FA5}">
                      <a16:colId xmlns:a16="http://schemas.microsoft.com/office/drawing/2014/main" val="793303380"/>
                    </a:ext>
                  </a:extLst>
                </a:gridCol>
              </a:tblGrid>
              <a:tr h="3252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체형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기질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특징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정신병질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정신병형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7342156"/>
                  </a:ext>
                </a:extLst>
              </a:tr>
              <a:tr h="6597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비만형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순환성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상쾌와 비애 사이를 동요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자극에 쉽게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반웅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사교적이고 정이 많음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지발성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범죄안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중에 많고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교정효과 높음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순환병질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조울증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3347875"/>
                  </a:ext>
                </a:extLst>
              </a:tr>
              <a:tr h="3252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운동형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점착성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둔중하고 무미건조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귀찮고 끈덕지며 때로는 촉발적으로 불만 발산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간질병질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간질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7274314"/>
                  </a:ext>
                </a:extLst>
              </a:tr>
              <a:tr h="3252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세장형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분열성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민감과 둔감사이를 동요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자극예의 반응에 약함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비사교적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변덕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조발성 범죄인 중에 많음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분열병질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조현병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정신분열증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186165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44A7093-72B4-47F1-83D0-3262E09DB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901" y="218243"/>
            <a:ext cx="3441940" cy="202051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995DB48-F051-485D-84FF-E061E0445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396" y="109365"/>
            <a:ext cx="3526857" cy="217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7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06355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체형과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62643"/>
            <a:ext cx="11029615" cy="138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셀던</a:t>
            </a:r>
            <a:r>
              <a:rPr lang="en-US" altLang="ko-KR" sz="1400" dirty="0"/>
              <a:t>(Sheldon)</a:t>
            </a:r>
            <a:r>
              <a:rPr lang="ko-KR" altLang="en-US" sz="1400" dirty="0"/>
              <a:t>의 체형이론</a:t>
            </a:r>
            <a:r>
              <a:rPr lang="en-US" altLang="ko-KR" sz="1400" dirty="0"/>
              <a:t> - </a:t>
            </a:r>
            <a:r>
              <a:rPr lang="ko-KR" altLang="en-US" sz="1400" dirty="0"/>
              <a:t>신체유형과 기질유형</a:t>
            </a:r>
            <a:endParaRPr lang="en-US" altLang="ko-KR" sz="1400" dirty="0"/>
          </a:p>
          <a:p>
            <a:pPr marL="342900" indent="-342900">
              <a:buAutoNum type="arabicParenBoth"/>
            </a:pPr>
            <a:endParaRPr lang="en-US" altLang="ko-KR" sz="1400" dirty="0"/>
          </a:p>
          <a:p>
            <a:pPr marL="342900" indent="-342900">
              <a:buAutoNum type="arabicParenBoth"/>
            </a:pPr>
            <a:endParaRPr lang="en-US" altLang="ko-KR" sz="1400" dirty="0"/>
          </a:p>
          <a:p>
            <a:pPr marL="342900" indent="-342900">
              <a:buAutoNum type="arabicParenBoth"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AC8C10FA-3EDB-4419-AB4E-CBAD8C704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554027"/>
              </p:ext>
            </p:extLst>
          </p:nvPr>
        </p:nvGraphicFramePr>
        <p:xfrm>
          <a:off x="1924163" y="1841739"/>
          <a:ext cx="4597407" cy="1042924"/>
        </p:xfrm>
        <a:graphic>
          <a:graphicData uri="http://schemas.openxmlformats.org/drawingml/2006/table">
            <a:tbl>
              <a:tblPr/>
              <a:tblGrid>
                <a:gridCol w="1532469">
                  <a:extLst>
                    <a:ext uri="{9D8B030D-6E8A-4147-A177-3AD203B41FA5}">
                      <a16:colId xmlns:a16="http://schemas.microsoft.com/office/drawing/2014/main" val="1435234270"/>
                    </a:ext>
                  </a:extLst>
                </a:gridCol>
                <a:gridCol w="1532469">
                  <a:extLst>
                    <a:ext uri="{9D8B030D-6E8A-4147-A177-3AD203B41FA5}">
                      <a16:colId xmlns:a16="http://schemas.microsoft.com/office/drawing/2014/main" val="1222247457"/>
                    </a:ext>
                  </a:extLst>
                </a:gridCol>
                <a:gridCol w="1532469">
                  <a:extLst>
                    <a:ext uri="{9D8B030D-6E8A-4147-A177-3AD203B41FA5}">
                      <a16:colId xmlns:a16="http://schemas.microsoft.com/office/drawing/2014/main" val="28399121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기질유형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크레취머의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체격형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589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내배엽 우월형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내장긴장형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비만형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2133978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중배엽 우월형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신체긴장형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투사형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2062673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외배엽 우월형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두뇌긴장형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세장형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41272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DF47A2EC-BEFF-44DD-9E23-72F0E86B8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8AA98381-42DC-4758-9CFB-64C08B0AC5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78433"/>
              </p:ext>
            </p:extLst>
          </p:nvPr>
        </p:nvGraphicFramePr>
        <p:xfrm>
          <a:off x="768223" y="2924699"/>
          <a:ext cx="10566886" cy="3862784"/>
        </p:xfrm>
        <a:graphic>
          <a:graphicData uri="http://schemas.openxmlformats.org/drawingml/2006/table">
            <a:tbl>
              <a:tblPr/>
              <a:tblGrid>
                <a:gridCol w="862169">
                  <a:extLst>
                    <a:ext uri="{9D8B030D-6E8A-4147-A177-3AD203B41FA5}">
                      <a16:colId xmlns:a16="http://schemas.microsoft.com/office/drawing/2014/main" val="1128666220"/>
                    </a:ext>
                  </a:extLst>
                </a:gridCol>
                <a:gridCol w="4421275">
                  <a:extLst>
                    <a:ext uri="{9D8B030D-6E8A-4147-A177-3AD203B41FA5}">
                      <a16:colId xmlns:a16="http://schemas.microsoft.com/office/drawing/2014/main" val="1962616005"/>
                    </a:ext>
                  </a:extLst>
                </a:gridCol>
                <a:gridCol w="849465">
                  <a:extLst>
                    <a:ext uri="{9D8B030D-6E8A-4147-A177-3AD203B41FA5}">
                      <a16:colId xmlns:a16="http://schemas.microsoft.com/office/drawing/2014/main" val="1726729940"/>
                    </a:ext>
                  </a:extLst>
                </a:gridCol>
                <a:gridCol w="4433977">
                  <a:extLst>
                    <a:ext uri="{9D8B030D-6E8A-4147-A177-3AD203B41FA5}">
                      <a16:colId xmlns:a16="http://schemas.microsoft.com/office/drawing/2014/main" val="1195065542"/>
                    </a:ext>
                  </a:extLst>
                </a:gridCol>
              </a:tblGrid>
              <a:tr h="2151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신체유형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기질유형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22653"/>
                  </a:ext>
                </a:extLst>
              </a:tr>
              <a:tr h="12993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내배엽형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상대적으로 소화기관이 크게 발달하였다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살이 찐 편이다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전신부위가 부드럽고 둥근 편이다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팔과 다리가 가늘고 짧다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골격이 작다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피부가 부드럽다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내장긴장형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몸가짐이 대체로 이완되어 있다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편안한 성격이다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부드러우며 사치품 등을 좋아한다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온순하지만 기본적으로 외향적 성격이다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1707671"/>
                  </a:ext>
                </a:extLst>
              </a:tr>
              <a:tr h="10824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중배엽형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근육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골격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운동조직이 탁월하다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몸통이나 가슴이 크다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손목이나 손이 크다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야윈 경우는 각이 진 체형이다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야위지 않은 경우는 우람한 체형이다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신체긴장형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활동적이며 역동적인 성격이다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단호한 걸음걸이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언어구사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제스처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행동이 공격적이다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6863"/>
                  </a:ext>
                </a:extLst>
              </a:tr>
              <a:tr h="90230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외배엽형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신경계 기관 등이 탁월하다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여위고 가냘픈 체형이다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얼굴이 작고 코가 높다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몸무게는 작지만 피부면적은 넓다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두뇌긴장형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내향적인 성격이다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신체기능에 대한 불평이 많다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소음이나 외부자극에 민감하다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비사교적인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성격이다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993836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C2F8447D-0C91-47F3-A731-71FB01C63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60B5DFB-CF72-4435-9968-2A893DA8B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827" y="-74306"/>
            <a:ext cx="4456980" cy="297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20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체형과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89021"/>
            <a:ext cx="11029615" cy="2840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>
                <a:solidFill>
                  <a:srgbClr val="7030A0"/>
                </a:solidFill>
              </a:rPr>
              <a:t>글륙</a:t>
            </a:r>
            <a:r>
              <a:rPr lang="en-US" altLang="ko-KR" sz="1400" dirty="0">
                <a:solidFill>
                  <a:srgbClr val="7030A0"/>
                </a:solidFill>
              </a:rPr>
              <a:t>(</a:t>
            </a:r>
            <a:r>
              <a:rPr lang="en-US" altLang="ko-KR" sz="1400" dirty="0" err="1">
                <a:solidFill>
                  <a:srgbClr val="7030A0"/>
                </a:solidFill>
              </a:rPr>
              <a:t>GIueck</a:t>
            </a:r>
            <a:r>
              <a:rPr lang="en-US" altLang="ko-KR" sz="1400" dirty="0">
                <a:solidFill>
                  <a:srgbClr val="7030A0"/>
                </a:solidFill>
              </a:rPr>
              <a:t>)</a:t>
            </a:r>
            <a:r>
              <a:rPr lang="ko-KR" altLang="en-US" sz="1400" dirty="0">
                <a:solidFill>
                  <a:srgbClr val="7030A0"/>
                </a:solidFill>
              </a:rPr>
              <a:t>부처에 의한 체형과 비행과의 관계 검증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글륙부부는</a:t>
            </a:r>
            <a:r>
              <a:rPr lang="ko-KR" altLang="en-US" sz="1400" dirty="0"/>
              <a:t> 나이</a:t>
            </a:r>
            <a:r>
              <a:rPr lang="en-US" altLang="ko-KR" sz="1400" dirty="0"/>
              <a:t>, </a:t>
            </a:r>
            <a:r>
              <a:rPr lang="ko-KR" altLang="en-US" sz="1400" dirty="0"/>
              <a:t>지능지수</a:t>
            </a:r>
            <a:r>
              <a:rPr lang="en-US" altLang="ko-KR" sz="1400" dirty="0"/>
              <a:t>, </a:t>
            </a:r>
            <a:r>
              <a:rPr lang="ko-KR" altLang="en-US" sz="1400" dirty="0"/>
              <a:t>인종</a:t>
            </a:r>
            <a:r>
              <a:rPr lang="en-US" altLang="ko-KR" sz="1400" dirty="0"/>
              <a:t>, </a:t>
            </a:r>
            <a:r>
              <a:rPr lang="ko-KR" altLang="en-US" sz="1400" dirty="0"/>
              <a:t>거주지역 등이 유사한 범죄소년 </a:t>
            </a:r>
            <a:r>
              <a:rPr lang="en-US" altLang="ko-KR" sz="1400" dirty="0"/>
              <a:t>500</a:t>
            </a:r>
            <a:r>
              <a:rPr lang="ko-KR" altLang="en-US" sz="1400" dirty="0"/>
              <a:t>명과 일반소년 </a:t>
            </a:r>
            <a:r>
              <a:rPr lang="en-US" altLang="ko-KR" sz="1400" dirty="0"/>
              <a:t>500 </a:t>
            </a:r>
            <a:r>
              <a:rPr lang="ko-KR" altLang="en-US" sz="1400" dirty="0"/>
              <a:t>명을 비교연구해 본 결과 비행소년의 </a:t>
            </a:r>
            <a:r>
              <a:rPr lang="en-US" altLang="ko-KR" sz="1400" dirty="0"/>
              <a:t>60.1%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가 신체긴장형</a:t>
            </a:r>
            <a:r>
              <a:rPr lang="en-US" altLang="ko-KR" sz="1400" dirty="0"/>
              <a:t>(</a:t>
            </a:r>
            <a:r>
              <a:rPr lang="ko-KR" altLang="en-US" sz="1400" dirty="0"/>
              <a:t>중배엽형</a:t>
            </a:r>
            <a:r>
              <a:rPr lang="en-US" altLang="ko-KR" sz="1400" dirty="0"/>
              <a:t>)</a:t>
            </a:r>
            <a:r>
              <a:rPr lang="ko-KR" altLang="en-US" sz="1400" dirty="0"/>
              <a:t>임을 발견하여 </a:t>
            </a:r>
            <a:r>
              <a:rPr lang="ko-KR" altLang="en-US" sz="1400" dirty="0">
                <a:solidFill>
                  <a:srgbClr val="FF0000"/>
                </a:solidFill>
              </a:rPr>
              <a:t>신체특징이 중배엽형일수록 범죄경향이 높다는 것을 발견하였음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그러나 그의 연구는 분류방법이 엄밀하지 못했고</a:t>
            </a:r>
            <a:r>
              <a:rPr lang="en-US" altLang="ko-KR" sz="1400" dirty="0"/>
              <a:t>, </a:t>
            </a:r>
            <a:r>
              <a:rPr lang="ko-KR" altLang="en-US" sz="1400" dirty="0"/>
              <a:t>청소년기에 나타나는 급속한 신체변화를 제대로 고려하지 않았다는 방법론상 비판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이 제기되어 미국에서도 많은 지지를 받지 못하였음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그러나 </a:t>
            </a:r>
            <a:r>
              <a:rPr lang="ko-KR" altLang="en-US" sz="1400" dirty="0" err="1"/>
              <a:t>글륙부부는</a:t>
            </a:r>
            <a:r>
              <a:rPr lang="ko-KR" altLang="en-US" sz="1400" dirty="0"/>
              <a:t> 각 체격형과 환경적 배경을 관련시켜 연구했다는 점에서 의의가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242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4-1.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범죄인 가계연구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89021"/>
            <a:ext cx="5405539" cy="40475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1 . </a:t>
            </a:r>
            <a:r>
              <a:rPr lang="ko-KR" altLang="en-US" sz="1400" dirty="0"/>
              <a:t>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 방법은 어떤 열등한 특정인을 선정하여 그 선조 가운데 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죄인</a:t>
            </a:r>
            <a:r>
              <a:rPr lang="en-US" altLang="ko-KR" sz="1400" dirty="0"/>
              <a:t>, </a:t>
            </a:r>
            <a:r>
              <a:rPr lang="ko-KR" altLang="en-US" sz="1400" dirty="0"/>
              <a:t>정신이상자 등을 추급하여 조사하거나 </a:t>
            </a:r>
            <a:r>
              <a:rPr lang="ko-KR" altLang="en-US" sz="1400" dirty="0">
                <a:solidFill>
                  <a:srgbClr val="FF0000"/>
                </a:solidFill>
              </a:rPr>
              <a:t>교도소에 </a:t>
            </a:r>
            <a:r>
              <a:rPr lang="ko-KR" altLang="en-US" sz="1400" dirty="0" err="1">
                <a:solidFill>
                  <a:srgbClr val="FF0000"/>
                </a:solidFill>
              </a:rPr>
              <a:t>수용되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어 있는 범죄자의 가계를 소급하여 </a:t>
            </a:r>
            <a:r>
              <a:rPr lang="ko-KR" altLang="en-US" sz="1400" dirty="0" err="1">
                <a:solidFill>
                  <a:srgbClr val="FF0000"/>
                </a:solidFill>
              </a:rPr>
              <a:t>조사연구하는</a:t>
            </a:r>
            <a:r>
              <a:rPr lang="ko-KR" altLang="en-US" sz="1400" dirty="0">
                <a:solidFill>
                  <a:srgbClr val="FF0000"/>
                </a:solidFill>
              </a:rPr>
              <a:t> 방법</a:t>
            </a:r>
            <a:r>
              <a:rPr lang="ko-KR" altLang="en-US" sz="1400" dirty="0"/>
              <a:t>으로서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그 가계 내에서 범죄성의 유전 여부를 분석 </a:t>
            </a:r>
            <a:r>
              <a:rPr lang="en-US" altLang="ko-KR" sz="1400" dirty="0"/>
              <a:t>· </a:t>
            </a:r>
            <a:r>
              <a:rPr lang="ko-KR" altLang="en-US" sz="1400" dirty="0"/>
              <a:t>평가함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연구자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>
                <a:solidFill>
                  <a:srgbClr val="FF0000"/>
                </a:solidFill>
              </a:rPr>
              <a:t>고더드</a:t>
            </a:r>
            <a:r>
              <a:rPr lang="en-US" altLang="ko-KR" sz="1400" dirty="0">
                <a:solidFill>
                  <a:srgbClr val="FF0000"/>
                </a:solidFill>
              </a:rPr>
              <a:t>(Goddard)</a:t>
            </a:r>
            <a:r>
              <a:rPr lang="ko-KR" altLang="en-US" sz="1400" dirty="0">
                <a:solidFill>
                  <a:srgbClr val="FF0000"/>
                </a:solidFill>
              </a:rPr>
              <a:t>에 의한 「칼리카크家」의 연구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덕데일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(Dugdale)</a:t>
            </a:r>
            <a:r>
              <a:rPr lang="ko-KR" altLang="en-US" sz="1400" dirty="0">
                <a:solidFill>
                  <a:srgbClr val="FF0000"/>
                </a:solidFill>
              </a:rPr>
              <a:t>과 </a:t>
            </a:r>
            <a:r>
              <a:rPr lang="ko-KR" altLang="en-US" sz="1400" dirty="0" err="1">
                <a:solidFill>
                  <a:srgbClr val="FF0000"/>
                </a:solidFill>
              </a:rPr>
              <a:t>에스터브룩</a:t>
            </a:r>
            <a:r>
              <a:rPr lang="en-US" altLang="ko-KR" sz="1400" dirty="0">
                <a:solidFill>
                  <a:srgbClr val="FF0000"/>
                </a:solidFill>
              </a:rPr>
              <a:t>(Estabrook) </a:t>
            </a:r>
            <a:r>
              <a:rPr lang="ko-KR" altLang="en-US" sz="1400" dirty="0">
                <a:solidFill>
                  <a:srgbClr val="FF0000"/>
                </a:solidFill>
              </a:rPr>
              <a:t>에 의한 「</a:t>
            </a:r>
            <a:r>
              <a:rPr lang="ko-KR" altLang="en-US" sz="1400" dirty="0" err="1">
                <a:solidFill>
                  <a:srgbClr val="FF0000"/>
                </a:solidFill>
              </a:rPr>
              <a:t>쥬크가」의</a:t>
            </a:r>
            <a:r>
              <a:rPr lang="ko-KR" altLang="en-US" sz="1400" dirty="0">
                <a:solidFill>
                  <a:srgbClr val="FF0000"/>
                </a:solidFill>
              </a:rPr>
              <a:t> 연구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en-US" altLang="ko-KR" sz="1400" dirty="0" err="1"/>
              <a:t>Glueck</a:t>
            </a:r>
            <a:r>
              <a:rPr lang="en-US" altLang="ko-KR" sz="1400" dirty="0"/>
              <a:t> </a:t>
            </a:r>
            <a:r>
              <a:rPr lang="ko-KR" altLang="en-US" sz="1400" dirty="0"/>
              <a:t>부부의 연구</a:t>
            </a:r>
            <a:r>
              <a:rPr lang="en-US" altLang="ko-KR" sz="1400" dirty="0"/>
              <a:t>, Goring</a:t>
            </a:r>
            <a:r>
              <a:rPr lang="ko-KR" altLang="en-US" sz="1400" dirty="0"/>
              <a:t>의 연구</a:t>
            </a:r>
            <a:r>
              <a:rPr lang="en-US" altLang="ko-KR" sz="1400" dirty="0"/>
              <a:t>, Rath</a:t>
            </a:r>
            <a:r>
              <a:rPr lang="ko-KR" altLang="en-US" sz="1400" dirty="0"/>
              <a:t>의 연구 등을 들 수 </a:t>
            </a:r>
            <a:r>
              <a:rPr lang="ko-KR" altLang="en-US" sz="1400" dirty="0" err="1"/>
              <a:t>있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음</a:t>
            </a:r>
            <a:r>
              <a:rPr lang="en-US" altLang="ko-KR" sz="1400" dirty="0"/>
              <a:t>. </a:t>
            </a:r>
            <a:r>
              <a:rPr lang="ko-KR" altLang="en-US" sz="1400" dirty="0"/>
              <a:t>이들은 자신들의 연구결과를 토대로 </a:t>
            </a:r>
            <a:r>
              <a:rPr lang="ko-KR" altLang="en-US" sz="1400" dirty="0" err="1"/>
              <a:t>범죄소질은</a:t>
            </a:r>
            <a:r>
              <a:rPr lang="ko-KR" altLang="en-US" sz="1400" dirty="0"/>
              <a:t> 유전된다고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결론지었음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64E8B1E-354C-48C1-BE97-D1ABF6467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369" y="1097818"/>
            <a:ext cx="3045274" cy="236931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5889F93-9439-42C7-A3C1-E9FC4BEA9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726" y="3557827"/>
            <a:ext cx="3045274" cy="217873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B127772-CB04-406F-BEC2-25FCA53F2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732" y="3583244"/>
            <a:ext cx="3045274" cy="215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39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4-2.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쌍생아 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56440"/>
            <a:ext cx="6423455" cy="3952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의의 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- 20</a:t>
            </a:r>
            <a:r>
              <a:rPr lang="ko-KR" altLang="en-US" sz="1400" dirty="0"/>
              <a:t>세기초에 시작된 쌍생아연구는 </a:t>
            </a:r>
            <a:r>
              <a:rPr lang="ko-KR" altLang="en-US" sz="1400" dirty="0">
                <a:solidFill>
                  <a:srgbClr val="FF0000"/>
                </a:solidFill>
              </a:rPr>
              <a:t>일란성 쌍둥이와 이란성 쌍둥이의 행위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일치율을 비교</a:t>
            </a:r>
            <a:r>
              <a:rPr lang="ko-KR" altLang="en-US" sz="1400" dirty="0"/>
              <a:t>해 봄으로써 범죄와 유전의 관계를 밝혀 보고자 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만일 유전인자를 완전히 공통으로 가지고 있는 일란성 쌍둥이의 범죄일치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율이</a:t>
            </a:r>
            <a:r>
              <a:rPr lang="en-US" altLang="ko-KR" sz="1400" dirty="0"/>
              <a:t>, </a:t>
            </a:r>
            <a:r>
              <a:rPr lang="ko-KR" altLang="en-US" sz="1400" dirty="0"/>
              <a:t>유전인자가 완전히 공통되지 않는 이란성 쌍둥이보다 높게 나타난다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면</a:t>
            </a:r>
            <a:r>
              <a:rPr lang="en-US" altLang="ko-KR" sz="1400" dirty="0"/>
              <a:t>, </a:t>
            </a:r>
            <a:r>
              <a:rPr lang="ko-KR" altLang="en-US" sz="1400" dirty="0"/>
              <a:t>범죄성향은 환경보다는 </a:t>
            </a:r>
            <a:r>
              <a:rPr lang="ko-KR" altLang="en-US" sz="1400" dirty="0" err="1"/>
              <a:t>유전소질에</a:t>
            </a:r>
            <a:r>
              <a:rPr lang="ko-KR" altLang="en-US" sz="1400" dirty="0"/>
              <a:t> 의해 더 큰 영향을 받는 것으로 보아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야 한다는 것임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- 1930</a:t>
            </a:r>
            <a:r>
              <a:rPr lang="ko-KR" altLang="en-US" sz="1400" dirty="0"/>
              <a:t>년대 이후 쌍둥이의 범죄원인에 대한 연구가 세계적으로 </a:t>
            </a:r>
            <a:r>
              <a:rPr lang="ko-KR" altLang="en-US" sz="1400" dirty="0" err="1"/>
              <a:t>행하여졌는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데</a:t>
            </a:r>
            <a:r>
              <a:rPr lang="en-US" altLang="ko-KR" sz="1400" dirty="0"/>
              <a:t>, </a:t>
            </a:r>
            <a:r>
              <a:rPr lang="ko-KR" altLang="en-US" sz="1400" dirty="0"/>
              <a:t>대부분의 연구결과는 </a:t>
            </a:r>
            <a:r>
              <a:rPr lang="ko-KR" altLang="en-US" sz="1400" dirty="0">
                <a:solidFill>
                  <a:srgbClr val="FF0000"/>
                </a:solidFill>
              </a:rPr>
              <a:t>일란성 쌍둥이의 범죄일치율이 이란성 쌍둥이나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일반 형제들보다 높게 나타났음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2EFEFA1-27E9-490B-9BE1-45E829BA4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648" y="681488"/>
            <a:ext cx="4899596" cy="598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43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4-2.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쌍생아 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50994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학자별</a:t>
            </a:r>
            <a:r>
              <a:rPr lang="ko-KR" altLang="en-US" sz="1400" dirty="0"/>
              <a:t> 연구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(1 ) </a:t>
            </a:r>
            <a:r>
              <a:rPr lang="ko-KR" altLang="en-US" sz="1400" dirty="0" err="1">
                <a:solidFill>
                  <a:srgbClr val="7030A0"/>
                </a:solidFill>
              </a:rPr>
              <a:t>갈튼</a:t>
            </a:r>
            <a:r>
              <a:rPr lang="en-US" altLang="ko-KR" sz="1400" dirty="0">
                <a:solidFill>
                  <a:srgbClr val="7030A0"/>
                </a:solidFill>
              </a:rPr>
              <a:t>(F. Gaitan)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범죄일치율에 대한 사고를 기초로 쌍생아 연구의 단서를 마련한 최초의 학자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 err="1">
                <a:solidFill>
                  <a:srgbClr val="7030A0"/>
                </a:solidFill>
              </a:rPr>
              <a:t>랑게</a:t>
            </a:r>
            <a:r>
              <a:rPr lang="en-US" altLang="ko-KR" sz="1400" dirty="0">
                <a:solidFill>
                  <a:srgbClr val="7030A0"/>
                </a:solidFill>
              </a:rPr>
              <a:t>(J . Lange) </a:t>
            </a:r>
          </a:p>
          <a:p>
            <a:pPr marL="0" indent="0">
              <a:buNone/>
            </a:pPr>
            <a:r>
              <a:rPr lang="en-US" altLang="ko-KR" sz="1400" dirty="0"/>
              <a:t>   - 1929</a:t>
            </a:r>
            <a:r>
              <a:rPr lang="ko-KR" altLang="en-US" sz="1400" dirty="0"/>
              <a:t>년 「</a:t>
            </a:r>
            <a:r>
              <a:rPr lang="ko-KR" altLang="en-US" sz="1400" dirty="0" err="1"/>
              <a:t>숙명으로서의</a:t>
            </a:r>
            <a:r>
              <a:rPr lang="ko-KR" altLang="en-US" sz="1400" dirty="0"/>
              <a:t> 범죄</a:t>
            </a:r>
            <a:r>
              <a:rPr lang="en-US" altLang="ko-KR" sz="1400" dirty="0"/>
              <a:t>(</a:t>
            </a:r>
            <a:r>
              <a:rPr lang="ko-KR" altLang="en-US" sz="1400" dirty="0"/>
              <a:t>범죄는 운명이다</a:t>
            </a:r>
            <a:r>
              <a:rPr lang="en-US" altLang="ko-KR" sz="1400" dirty="0"/>
              <a:t>)</a:t>
            </a:r>
            <a:r>
              <a:rPr lang="ko-KR" altLang="en-US" sz="1400" dirty="0"/>
              <a:t>」라는 저서를 통해 </a:t>
            </a:r>
            <a:r>
              <a:rPr lang="ko-KR" altLang="en-US" sz="1400" dirty="0">
                <a:solidFill>
                  <a:srgbClr val="FF0000"/>
                </a:solidFill>
              </a:rPr>
              <a:t>쌍생아 연구를 범죄 생물학에 도입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획기적인 연구를 함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그의 연구결과 </a:t>
            </a:r>
            <a:r>
              <a:rPr lang="ko-KR" altLang="en-US" sz="1400" dirty="0">
                <a:solidFill>
                  <a:srgbClr val="FF0000"/>
                </a:solidFill>
              </a:rPr>
              <a:t>일란성 쌍생아의 범죄일치율이 훨씬 높은 것으로 나타나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범죄에 대한 유전적 소질의 역할이 매우 크다고 주장함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그의 연구결과에 의하면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일란성 쌍생아의 경우에도 </a:t>
            </a:r>
            <a:r>
              <a:rPr lang="en-US" altLang="ko-KR" sz="1400" dirty="0">
                <a:solidFill>
                  <a:srgbClr val="FF0000"/>
                </a:solidFill>
              </a:rPr>
              <a:t>35.6%</a:t>
            </a:r>
            <a:r>
              <a:rPr lang="ko-KR" altLang="en-US" sz="1400" dirty="0">
                <a:solidFill>
                  <a:srgbClr val="FF0000"/>
                </a:solidFill>
              </a:rPr>
              <a:t>의 </a:t>
            </a:r>
            <a:r>
              <a:rPr lang="ko-KR" altLang="en-US" sz="1400" dirty="0" err="1">
                <a:solidFill>
                  <a:srgbClr val="FF0000"/>
                </a:solidFill>
              </a:rPr>
              <a:t>범죄불일치율이</a:t>
            </a:r>
            <a:r>
              <a:rPr lang="ko-KR" altLang="en-US" sz="1400" dirty="0">
                <a:solidFill>
                  <a:srgbClr val="FF0000"/>
                </a:solidFill>
              </a:rPr>
              <a:t> 나타나고 있는데 이는 범죄에 대한 환경의 영향도 무시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할 수 없음을 보여주는 측면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아이센크</a:t>
            </a:r>
            <a:r>
              <a:rPr lang="en-US" altLang="ko-KR" sz="1400" dirty="0"/>
              <a:t>(Eysenck)</a:t>
            </a:r>
            <a:r>
              <a:rPr lang="ko-KR" altLang="en-US" sz="1400" dirty="0"/>
              <a:t>는 </a:t>
            </a:r>
            <a:r>
              <a:rPr lang="en-US" altLang="ko-KR" sz="1400" dirty="0"/>
              <a:t>Lange</a:t>
            </a:r>
            <a:r>
              <a:rPr lang="ko-KR" altLang="en-US" sz="1400" dirty="0"/>
              <a:t>의 연구결과를 높이 평가하고 불일치율에 대한 분석을 통해 일치율을 더욱 높게 보았음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 err="1"/>
              <a:t>일란성쌍둥이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불일치는 어느 일방의 특수한 환경적 경험에 의한 것이 대부분 이므로</a:t>
            </a:r>
            <a:r>
              <a:rPr lang="en-US" altLang="ko-KR" sz="1400" dirty="0"/>
              <a:t>, </a:t>
            </a:r>
            <a:r>
              <a:rPr lang="ko-KR" altLang="en-US" sz="1400" dirty="0"/>
              <a:t>이 점을 감안한다면 그 불일치율은 훨씬 줄어들 것이라고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하면서 </a:t>
            </a:r>
            <a:r>
              <a:rPr lang="ko-KR" altLang="en-US" sz="1400" dirty="0" err="1"/>
              <a:t>유전소질</a:t>
            </a:r>
            <a:r>
              <a:rPr lang="ko-KR" altLang="en-US" sz="1400" dirty="0"/>
              <a:t> 의 역할을 더욱 강조했음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랑게의</a:t>
            </a:r>
            <a:r>
              <a:rPr lang="ko-KR" altLang="en-US" sz="1400" dirty="0"/>
              <a:t> 연구는 미국의 뉴만</a:t>
            </a:r>
            <a:r>
              <a:rPr lang="en-US" altLang="ko-KR" sz="1400" dirty="0"/>
              <a:t>(</a:t>
            </a:r>
            <a:r>
              <a:rPr lang="en-US" altLang="ko-KR" sz="1400" dirty="0" err="1"/>
              <a:t>Newmann</a:t>
            </a:r>
            <a:r>
              <a:rPr lang="en-US" altLang="ko-KR" sz="1400" dirty="0"/>
              <a:t>)</a:t>
            </a:r>
            <a:r>
              <a:rPr lang="ko-KR" altLang="en-US" sz="1400" dirty="0"/>
              <a:t>에 의해 더욱 확실하게 연구되었는데</a:t>
            </a:r>
            <a:r>
              <a:rPr lang="en-US" altLang="ko-KR" sz="1400" dirty="0"/>
              <a:t>, </a:t>
            </a:r>
            <a:r>
              <a:rPr lang="ko-KR" altLang="en-US" sz="1400" dirty="0"/>
              <a:t>그의 연구도 </a:t>
            </a:r>
            <a:r>
              <a:rPr lang="ko-KR" altLang="en-US" sz="1400" dirty="0" err="1"/>
              <a:t>랑게와</a:t>
            </a:r>
            <a:r>
              <a:rPr lang="ko-KR" altLang="en-US" sz="1400" dirty="0"/>
              <a:t> 마찬가지로 유전적 소질의 영향이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강하게 나타났음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428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4-2.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쌍생아 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50994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 err="1"/>
              <a:t>학자별</a:t>
            </a:r>
            <a:r>
              <a:rPr lang="ko-KR" altLang="en-US" sz="1200" dirty="0"/>
              <a:t> 연구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 err="1">
                <a:solidFill>
                  <a:srgbClr val="7030A0"/>
                </a:solidFill>
              </a:rPr>
              <a:t>슈툼플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en-US" altLang="ko-KR" sz="1200" dirty="0" err="1">
                <a:solidFill>
                  <a:srgbClr val="7030A0"/>
                </a:solidFill>
              </a:rPr>
              <a:t>StumpfI</a:t>
            </a:r>
            <a:r>
              <a:rPr lang="en-US" altLang="ko-KR" sz="1200" dirty="0">
                <a:solidFill>
                  <a:srgbClr val="7030A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그는 종래의 형식적인 </a:t>
            </a:r>
            <a:r>
              <a:rPr lang="ko-KR" altLang="en-US" sz="1200" dirty="0" err="1"/>
              <a:t>일치율</a:t>
            </a:r>
            <a:r>
              <a:rPr lang="ko-KR" altLang="en-US" sz="1200" dirty="0"/>
              <a:t> 개념</a:t>
            </a:r>
            <a:r>
              <a:rPr lang="en-US" altLang="ko-KR" sz="1200" dirty="0"/>
              <a:t>, </a:t>
            </a:r>
            <a:r>
              <a:rPr lang="ko-KR" altLang="en-US" sz="1200" dirty="0"/>
              <a:t>즉 소질측면이 강한 </a:t>
            </a:r>
            <a:r>
              <a:rPr lang="ko-KR" altLang="en-US" sz="1200" dirty="0" err="1">
                <a:solidFill>
                  <a:srgbClr val="FF0000"/>
                </a:solidFill>
              </a:rPr>
              <a:t>개선불가능한</a:t>
            </a:r>
            <a:r>
              <a:rPr lang="ko-KR" altLang="en-US" sz="1200" dirty="0">
                <a:solidFill>
                  <a:srgbClr val="FF0000"/>
                </a:solidFill>
              </a:rPr>
              <a:t> 누범과 기회범에 불과한 교통사범 등을 모두 무차별하게 범죄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일치율</a:t>
            </a:r>
            <a:r>
              <a:rPr lang="ko-KR" altLang="en-US" sz="1200" dirty="0">
                <a:solidFill>
                  <a:srgbClr val="FF0000"/>
                </a:solidFill>
              </a:rPr>
              <a:t> 개념 안에 포섭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하던 것을 비판</a:t>
            </a:r>
            <a:r>
              <a:rPr lang="ko-KR" altLang="en-US" sz="1200" dirty="0"/>
              <a:t>하고 </a:t>
            </a:r>
            <a:r>
              <a:rPr lang="ko-KR" altLang="en-US" sz="1200" dirty="0" err="1"/>
              <a:t>일치율</a:t>
            </a:r>
            <a:r>
              <a:rPr lang="ko-KR" altLang="en-US" sz="1200" dirty="0"/>
              <a:t> 개념을 구체화함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그는 일치의 태양을 </a:t>
            </a:r>
            <a:r>
              <a:rPr lang="en-US" altLang="ko-KR" sz="1200" dirty="0"/>
              <a:t>5</a:t>
            </a:r>
            <a:r>
              <a:rPr lang="ko-KR" altLang="en-US" sz="1200" dirty="0"/>
              <a:t>단계로 구체화하고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일란성쌍둥이의</a:t>
            </a:r>
            <a:r>
              <a:rPr lang="ko-KR" altLang="en-US" sz="1200" dirty="0"/>
              <a:t> 경우는 조발성의 누범 인 경우에 거의 일치한다고 주장했음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(4) </a:t>
            </a:r>
            <a:r>
              <a:rPr lang="ko-KR" altLang="en-US" sz="1200" dirty="0" err="1">
                <a:solidFill>
                  <a:srgbClr val="7030A0"/>
                </a:solidFill>
              </a:rPr>
              <a:t>로자노프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en-US" altLang="ko-KR" sz="1200" dirty="0" err="1">
                <a:solidFill>
                  <a:srgbClr val="7030A0"/>
                </a:solidFill>
              </a:rPr>
              <a:t>Rosanoff</a:t>
            </a:r>
            <a:r>
              <a:rPr lang="en-US" altLang="ko-KR" sz="1200" dirty="0">
                <a:solidFill>
                  <a:srgbClr val="7030A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크리스티안센</a:t>
            </a:r>
            <a:r>
              <a:rPr lang="ko-KR" altLang="en-US" sz="1200" dirty="0"/>
              <a:t> 이전까지 가장 광범위하게 쌍생아연구를 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(5) </a:t>
            </a:r>
            <a:r>
              <a:rPr lang="ko-KR" altLang="en-US" sz="1200" dirty="0" err="1">
                <a:solidFill>
                  <a:srgbClr val="7030A0"/>
                </a:solidFill>
              </a:rPr>
              <a:t>크리스티안센</a:t>
            </a:r>
            <a:r>
              <a:rPr lang="en-US" altLang="ko-KR" sz="1200" dirty="0">
                <a:solidFill>
                  <a:srgbClr val="7030A0"/>
                </a:solidFill>
              </a:rPr>
              <a:t>(K.0. Christiansen)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크리스티안센은</a:t>
            </a:r>
            <a:r>
              <a:rPr lang="ko-KR" altLang="en-US" sz="1200" dirty="0"/>
              <a:t> 시설에 수용된 </a:t>
            </a:r>
            <a:r>
              <a:rPr lang="ko-KR" altLang="en-US" sz="1200" dirty="0" err="1"/>
              <a:t>쌍둥이뿐만</a:t>
            </a:r>
            <a:r>
              <a:rPr lang="ko-KR" altLang="en-US" sz="1200" dirty="0"/>
              <a:t> 아니라 </a:t>
            </a:r>
            <a:r>
              <a:rPr lang="ko-KR" altLang="en-US" sz="1200" dirty="0">
                <a:solidFill>
                  <a:srgbClr val="FF0000"/>
                </a:solidFill>
              </a:rPr>
              <a:t>모든 쌍둥이가 등록된 기록을 기초로 쌍생아 계수를 사용하여 일정한 사회적 변수도 고려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범죄의 유전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적 소질을 보완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분석</a:t>
            </a:r>
            <a:r>
              <a:rPr lang="ko-KR" altLang="en-US" sz="1200" dirty="0"/>
              <a:t>하였음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일란성쌍둥이가</a:t>
            </a:r>
            <a:r>
              <a:rPr lang="ko-KR" altLang="en-US" sz="1200" dirty="0"/>
              <a:t> 상대적으로 높은 일치율을 보여주고 중범죄일수록 더욱 높은 일치율을 나타내지만</a:t>
            </a:r>
            <a:r>
              <a:rPr lang="en-US" altLang="ko-KR" sz="1200" dirty="0"/>
              <a:t>, </a:t>
            </a:r>
            <a:r>
              <a:rPr lang="ko-KR" altLang="en-US" sz="1200" dirty="0"/>
              <a:t>환경의 영향을 고려하게 되면 그 중요성이 약화됨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쌍생아의 범죄일치율은 범죄의 종류</a:t>
            </a:r>
            <a:r>
              <a:rPr lang="en-US" altLang="ko-KR" sz="1200" dirty="0"/>
              <a:t>, </a:t>
            </a:r>
            <a:r>
              <a:rPr lang="ko-KR" altLang="en-US" sz="1200" dirty="0"/>
              <a:t>출생지역</a:t>
            </a:r>
            <a:r>
              <a:rPr lang="en-US" altLang="ko-KR" sz="1200" dirty="0"/>
              <a:t>, </a:t>
            </a:r>
            <a:r>
              <a:rPr lang="ko-KR" altLang="en-US" sz="1200" dirty="0"/>
              <a:t>사회계층 및 범죄에 대한 집단 저항의 강도에 따라 차이가 나타나며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유전소질이</a:t>
            </a:r>
            <a:r>
              <a:rPr lang="ko-KR" altLang="en-US" sz="1200" dirty="0"/>
              <a:t> 범죄에 미치는 영향은 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러 가지 </a:t>
            </a:r>
            <a:r>
              <a:rPr lang="ko-KR" altLang="en-US" sz="1200" dirty="0">
                <a:solidFill>
                  <a:srgbClr val="FF0000"/>
                </a:solidFill>
              </a:rPr>
              <a:t>환경요인들에 의해 제약됨으로써 범죄일치율이 종래 연구들의 일치율보다 현저히 낮아짐을 보여주었음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결론적으로 범죄원인은 유전적 요인이 중요하지만 사회적 변수에 따라 많은 영향을 받는 것임</a:t>
            </a:r>
            <a:r>
              <a:rPr lang="en-US" altLang="ko-KR" sz="12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99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4-3.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입양아</a:t>
            </a:r>
            <a:r>
              <a:rPr lang="en-US" altLang="ko-KR" dirty="0"/>
              <a:t>(</a:t>
            </a:r>
            <a:r>
              <a:rPr lang="ko-KR" altLang="en-US" dirty="0"/>
              <a:t>양자</a:t>
            </a:r>
            <a:r>
              <a:rPr lang="en-US" altLang="ko-KR" dirty="0"/>
              <a:t>) </a:t>
            </a:r>
            <a:r>
              <a:rPr lang="ko-KR" altLang="en-US" dirty="0"/>
              <a:t>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50994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유전이 범죄원인에 영향을 미치는가를 알기 위한 접근방법으로 범죄자 중에서 양자</a:t>
            </a:r>
            <a:r>
              <a:rPr lang="en-US" altLang="ko-KR" sz="1200" dirty="0"/>
              <a:t>(</a:t>
            </a:r>
            <a:r>
              <a:rPr lang="ko-KR" altLang="en-US" sz="1200" dirty="0"/>
              <a:t>養子</a:t>
            </a:r>
            <a:r>
              <a:rPr lang="en-US" altLang="ko-KR" sz="1200" dirty="0"/>
              <a:t>)</a:t>
            </a:r>
            <a:r>
              <a:rPr lang="ko-KR" altLang="en-US" sz="1200" dirty="0"/>
              <a:t>를 조사하여 그 </a:t>
            </a:r>
            <a:r>
              <a:rPr lang="ko-KR" altLang="en-US" sz="1200" dirty="0" err="1"/>
              <a:t>친생부와</a:t>
            </a:r>
            <a:r>
              <a:rPr lang="ko-KR" altLang="en-US" sz="1200" dirty="0"/>
              <a:t> 양부</a:t>
            </a:r>
            <a:r>
              <a:rPr lang="en-US" altLang="ko-KR" sz="1200" dirty="0"/>
              <a:t>(</a:t>
            </a:r>
            <a:r>
              <a:rPr lang="ko-KR" altLang="en-US" sz="1200" dirty="0"/>
              <a:t>養父</a:t>
            </a:r>
            <a:r>
              <a:rPr lang="en-US" altLang="ko-KR" sz="1200" dirty="0"/>
              <a:t>)</a:t>
            </a:r>
            <a:r>
              <a:rPr lang="ko-KR" altLang="en-US" sz="1200" dirty="0"/>
              <a:t>의 범죄성을 비교하여</a:t>
            </a:r>
            <a:r>
              <a:rPr lang="en-US" altLang="ko-KR" sz="1200" dirty="0"/>
              <a:t>, </a:t>
            </a:r>
            <a:r>
              <a:rPr lang="ko-KR" altLang="en-US" sz="1200" dirty="0" err="1">
                <a:solidFill>
                  <a:srgbClr val="FF0000"/>
                </a:solidFill>
              </a:rPr>
              <a:t>친생부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가 범죄성이 있었던 경우에 양자가 범죄자로 되는 확률이 높다면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범죄원인에 대한 </a:t>
            </a:r>
            <a:r>
              <a:rPr lang="ko-KR" altLang="en-US" sz="1200" dirty="0" err="1">
                <a:solidFill>
                  <a:srgbClr val="FF0000"/>
                </a:solidFill>
              </a:rPr>
              <a:t>유전소질의</a:t>
            </a:r>
            <a:r>
              <a:rPr lang="ko-KR" altLang="en-US" sz="1200" dirty="0">
                <a:solidFill>
                  <a:srgbClr val="FF0000"/>
                </a:solidFill>
              </a:rPr>
              <a:t> 영향을 크게 인정</a:t>
            </a:r>
            <a:r>
              <a:rPr lang="ko-KR" altLang="en-US" sz="1200" dirty="0"/>
              <a:t>할 수 있을 것이요</a:t>
            </a:r>
            <a:r>
              <a:rPr lang="en-US" altLang="ko-KR" sz="1200" dirty="0"/>
              <a:t>, </a:t>
            </a:r>
            <a:r>
              <a:rPr lang="ko-KR" altLang="en-US" sz="1200" dirty="0"/>
              <a:t>반대로 양부에게 범죄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성이 있었던 경우에 양자가 범죄자로 되는 확률이 높다면 범죄에 대한 환경의 영향을 뒷받침해 주는 것으로 생각할 수 있다는 논리임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연구자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처음으로 양자연구를 통하여 범죄의 규명하려는 시도를 한 사람은 </a:t>
            </a:r>
            <a:r>
              <a:rPr lang="ko-KR" altLang="en-US" sz="1200" dirty="0" err="1"/>
              <a:t>슐싱어</a:t>
            </a:r>
            <a:r>
              <a:rPr lang="en-US" altLang="ko-KR" sz="1200" dirty="0"/>
              <a:t>(</a:t>
            </a:r>
            <a:r>
              <a:rPr lang="en-US" altLang="ko-KR" sz="1200" dirty="0" err="1"/>
              <a:t>Schulsinger</a:t>
            </a:r>
            <a:r>
              <a:rPr lang="en-US" altLang="ko-KR" sz="1200" dirty="0"/>
              <a:t>)</a:t>
            </a:r>
            <a:r>
              <a:rPr lang="ko-KR" altLang="en-US" sz="1200" dirty="0"/>
              <a:t>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그리고 </a:t>
            </a:r>
            <a:r>
              <a:rPr lang="ko-KR" altLang="en-US" sz="1200" dirty="0" err="1"/>
              <a:t>크로우는</a:t>
            </a:r>
            <a:r>
              <a:rPr lang="ko-KR" altLang="en-US" sz="1200" dirty="0"/>
              <a:t> 어머니가 범죄자였던 양자와 정상적 어머니를 둔 양자의 비교연구를 통하여 </a:t>
            </a:r>
            <a:r>
              <a:rPr lang="ko-KR" altLang="en-US" sz="1200" dirty="0">
                <a:solidFill>
                  <a:srgbClr val="FF0000"/>
                </a:solidFill>
              </a:rPr>
              <a:t>어머니가 범죄자였던 양자의 경우가 범죄율이 높다는 것을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밝혀 유전의 중요성을 주장함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 그 밖에 </a:t>
            </a:r>
            <a:r>
              <a:rPr lang="ko-KR" altLang="en-US" sz="1200" dirty="0" err="1"/>
              <a:t>허칭스</a:t>
            </a:r>
            <a:r>
              <a:rPr lang="en-US" altLang="ko-KR" sz="1200" dirty="0"/>
              <a:t>(Hutchings)</a:t>
            </a:r>
            <a:r>
              <a:rPr lang="ko-KR" altLang="en-US" sz="1200" dirty="0"/>
              <a:t>와 </a:t>
            </a:r>
            <a:r>
              <a:rPr lang="ko-KR" altLang="en-US" sz="1200" dirty="0" err="1"/>
              <a:t>메드닉</a:t>
            </a:r>
            <a:r>
              <a:rPr lang="en-US" altLang="ko-KR" sz="1200" dirty="0"/>
              <a:t>(Mednick)</a:t>
            </a:r>
            <a:r>
              <a:rPr lang="ko-KR" altLang="en-US" sz="1200" dirty="0"/>
              <a:t>의 연구가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 중 </a:t>
            </a:r>
            <a:r>
              <a:rPr lang="ko-KR" altLang="en-US" sz="1200" dirty="0" err="1"/>
              <a:t>허칭스와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메드닉이</a:t>
            </a:r>
            <a:r>
              <a:rPr lang="ko-KR" altLang="en-US" sz="1200" dirty="0"/>
              <a:t> 가장 성공적으로 양자연구조사를 하였음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/>
              <a:t>결 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양자 연구결과로 </a:t>
            </a:r>
            <a:r>
              <a:rPr lang="ko-KR" altLang="en-US" sz="1200" dirty="0" err="1"/>
              <a:t>유전소질의</a:t>
            </a:r>
            <a:r>
              <a:rPr lang="ko-KR" altLang="en-US" sz="1200" dirty="0"/>
              <a:t> 범죄에 대한 중요성이 어느 정도 드러났지만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환경요인의 중요성도 동시에 드러났음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즉 가정적 결함이라는 환경요인도 범죄에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상당한 영향을 미친다는 것을 </a:t>
            </a:r>
            <a:r>
              <a:rPr lang="ko-KR" altLang="en-US" sz="1200" dirty="0" err="1">
                <a:solidFill>
                  <a:srgbClr val="FF0000"/>
                </a:solidFill>
              </a:rPr>
              <a:t>허칭스</a:t>
            </a:r>
            <a:r>
              <a:rPr lang="ko-KR" altLang="en-US" sz="1200" dirty="0">
                <a:solidFill>
                  <a:srgbClr val="FF0000"/>
                </a:solidFill>
              </a:rPr>
              <a:t> 등은 발견함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또한 </a:t>
            </a:r>
            <a:r>
              <a:rPr lang="ko-KR" altLang="en-US" sz="1200" dirty="0" err="1"/>
              <a:t>친생부모와</a:t>
            </a:r>
            <a:r>
              <a:rPr lang="ko-KR" altLang="en-US" sz="1200" dirty="0"/>
              <a:t> 양부모의 </a:t>
            </a:r>
            <a:r>
              <a:rPr lang="ko-KR" altLang="en-US" sz="1200" dirty="0" err="1"/>
              <a:t>범죄성</a:t>
            </a:r>
            <a:r>
              <a:rPr lang="ko-KR" altLang="en-US" sz="1200" dirty="0"/>
              <a:t> 사이에는 상승작용 효과가 있어서 </a:t>
            </a:r>
            <a:r>
              <a:rPr lang="ko-KR" altLang="en-US" sz="1200" dirty="0" err="1"/>
              <a:t>친생부모와</a:t>
            </a:r>
            <a:r>
              <a:rPr lang="ko-KR" altLang="en-US" sz="1200" dirty="0"/>
              <a:t> 양부모 모두 범죄자인 경우 양자가 범죄자로 될 확률이 가장 높지만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친생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부모의 영향이 더 크다는 결론도 나타남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7CEEC5A-CCC0-487D-8700-E7C2724E2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838" y="68961"/>
            <a:ext cx="2466975" cy="18478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809CEF7-8BB2-4423-8DF2-B79FBA3DA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951" y="68961"/>
            <a:ext cx="1819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41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4-4.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이상 염색체</a:t>
            </a:r>
            <a:r>
              <a:rPr lang="en-US" altLang="ko-KR" dirty="0"/>
              <a:t>(</a:t>
            </a:r>
            <a:r>
              <a:rPr lang="ko-KR" altLang="en-US" dirty="0"/>
              <a:t>성염색체</a:t>
            </a:r>
            <a:r>
              <a:rPr lang="en-US" altLang="ko-KR" dirty="0"/>
              <a:t>) </a:t>
            </a:r>
            <a:r>
              <a:rPr lang="ko-KR" altLang="en-US" dirty="0"/>
              <a:t>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562051"/>
            <a:ext cx="4965592" cy="50994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성염색체는 그 형태 </a:t>
            </a:r>
            <a:r>
              <a:rPr lang="en-US" altLang="ko-KR" sz="1200" dirty="0"/>
              <a:t>· </a:t>
            </a:r>
            <a:r>
              <a:rPr lang="ko-KR" altLang="en-US" sz="1200" dirty="0"/>
              <a:t>구성 </a:t>
            </a:r>
            <a:r>
              <a:rPr lang="en-US" altLang="ko-KR" sz="1200" dirty="0"/>
              <a:t>· </a:t>
            </a:r>
            <a:r>
              <a:rPr lang="ko-KR" altLang="en-US" sz="1200" dirty="0"/>
              <a:t>개수 등에 이상이 생길 수 있으며 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로 인하여 성격적 결함이 나타날 수 있다는 보고가 있게 되자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(Jacobs</a:t>
            </a:r>
            <a:r>
              <a:rPr lang="ko-KR" altLang="en-US" sz="1200" dirty="0"/>
              <a:t>와 </a:t>
            </a:r>
            <a:r>
              <a:rPr lang="en-US" altLang="ko-KR" sz="1200" dirty="0"/>
              <a:t>Strong), </a:t>
            </a:r>
            <a:r>
              <a:rPr lang="ko-KR" altLang="en-US" sz="1200" dirty="0"/>
              <a:t>성염색체</a:t>
            </a:r>
            <a:r>
              <a:rPr lang="en-US" altLang="ko-KR" sz="1200" dirty="0"/>
              <a:t> </a:t>
            </a:r>
            <a:r>
              <a:rPr lang="ko-KR" altLang="en-US" sz="1200" dirty="0"/>
              <a:t>라는 개인적 소질 자체에 대한 조사를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통하여 </a:t>
            </a:r>
            <a:r>
              <a:rPr lang="ko-KR" altLang="en-US" sz="1200" dirty="0" err="1"/>
              <a:t>유전소질과</a:t>
            </a:r>
            <a:r>
              <a:rPr lang="ko-KR" altLang="en-US" sz="1200" dirty="0"/>
              <a:t> 범죄성과의 상관관계를 구명하려는 연구가 시도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되었음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2. </a:t>
            </a:r>
            <a:r>
              <a:rPr lang="ko-KR" altLang="en-US" sz="1200" dirty="0"/>
              <a:t>성염색체 이상형태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 err="1">
                <a:solidFill>
                  <a:srgbClr val="FF0000"/>
                </a:solidFill>
              </a:rPr>
              <a:t>클라인펠터</a:t>
            </a:r>
            <a:r>
              <a:rPr lang="ko-KR" altLang="en-US" sz="1200" dirty="0">
                <a:solidFill>
                  <a:srgbClr val="FF0000"/>
                </a:solidFill>
              </a:rPr>
              <a:t> 증후군</a:t>
            </a:r>
            <a:r>
              <a:rPr lang="en-US" altLang="ko-KR" sz="1200" dirty="0">
                <a:solidFill>
                  <a:srgbClr val="FF0000"/>
                </a:solidFill>
              </a:rPr>
              <a:t>(Klinefelter syndrome)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정상적인 경우보다 </a:t>
            </a:r>
            <a:r>
              <a:rPr lang="en-US" altLang="ko-KR" sz="1200" dirty="0">
                <a:solidFill>
                  <a:srgbClr val="FF0000"/>
                </a:solidFill>
              </a:rPr>
              <a:t>X</a:t>
            </a:r>
            <a:r>
              <a:rPr lang="ko-KR" altLang="en-US" sz="1200" dirty="0">
                <a:solidFill>
                  <a:srgbClr val="FF0000"/>
                </a:solidFill>
              </a:rPr>
              <a:t>염색체수가 증가된 모든 경우의 총칭</a:t>
            </a:r>
            <a:r>
              <a:rPr lang="ko-KR" altLang="en-US" sz="1200" dirty="0"/>
              <a:t>으로</a:t>
            </a:r>
            <a:r>
              <a:rPr lang="en-US" altLang="ko-KR" sz="1200" dirty="0"/>
              <a:t>, </a:t>
            </a:r>
            <a:r>
              <a:rPr lang="ko-KR" altLang="en-US" sz="1200" dirty="0"/>
              <a:t>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장 많이 나타나는 성염색체 이상이며 </a:t>
            </a:r>
            <a:r>
              <a:rPr lang="ko-KR" altLang="en-US" sz="1200" dirty="0">
                <a:solidFill>
                  <a:srgbClr val="FF0000"/>
                </a:solidFill>
              </a:rPr>
              <a:t>특히 </a:t>
            </a:r>
            <a:r>
              <a:rPr lang="en-US" altLang="ko-KR" sz="1200" dirty="0">
                <a:solidFill>
                  <a:srgbClr val="FF0000"/>
                </a:solidFill>
              </a:rPr>
              <a:t>XXY</a:t>
            </a:r>
            <a:r>
              <a:rPr lang="ko-KR" altLang="en-US" sz="1200" dirty="0">
                <a:solidFill>
                  <a:srgbClr val="FF0000"/>
                </a:solidFill>
              </a:rPr>
              <a:t>형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여성형 남성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이  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문제시됨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신체적 특징 </a:t>
            </a:r>
            <a:r>
              <a:rPr lang="en-US" altLang="ko-KR" sz="1200" dirty="0"/>
              <a:t>: </a:t>
            </a:r>
            <a:r>
              <a:rPr lang="ko-KR" altLang="en-US" sz="1200" dirty="0"/>
              <a:t>고환의 왜소</a:t>
            </a:r>
            <a:r>
              <a:rPr lang="en-US" altLang="ko-KR" sz="1200" dirty="0"/>
              <a:t>, </a:t>
            </a:r>
            <a:r>
              <a:rPr lang="ko-KR" altLang="en-US" sz="1200" dirty="0"/>
              <a:t>무정자증</a:t>
            </a:r>
            <a:r>
              <a:rPr lang="en-US" altLang="ko-KR" sz="1200" dirty="0"/>
              <a:t>, </a:t>
            </a:r>
            <a:r>
              <a:rPr lang="ko-KR" altLang="en-US" sz="1200" dirty="0"/>
              <a:t>여성형 유방</a:t>
            </a:r>
            <a:r>
              <a:rPr lang="en-US" altLang="ko-KR" sz="1200" dirty="0"/>
              <a:t>, </a:t>
            </a:r>
            <a:r>
              <a:rPr lang="ko-KR" altLang="en-US" sz="1200" dirty="0"/>
              <a:t>장신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인격적 특징 </a:t>
            </a:r>
            <a:r>
              <a:rPr lang="en-US" altLang="ko-KR" sz="1200" dirty="0"/>
              <a:t>: </a:t>
            </a:r>
            <a:r>
              <a:rPr lang="ko-KR" altLang="en-US" sz="1200" dirty="0"/>
              <a:t>낮은 지능과 반사회성</a:t>
            </a:r>
            <a:r>
              <a:rPr lang="en-US" altLang="ko-KR" sz="1200" dirty="0"/>
              <a:t>, </a:t>
            </a:r>
            <a:r>
              <a:rPr lang="ko-KR" altLang="en-US" sz="1200" dirty="0"/>
              <a:t>정신적 미성숙</a:t>
            </a:r>
            <a:r>
              <a:rPr lang="en-US" altLang="ko-KR" sz="1200" dirty="0"/>
              <a:t>, </a:t>
            </a:r>
            <a:r>
              <a:rPr lang="ko-KR" altLang="en-US" sz="1200" dirty="0"/>
              <a:t>자신감 결여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>
                <a:solidFill>
                  <a:srgbClr val="7030A0"/>
                </a:solidFill>
              </a:rPr>
              <a:t>범죄성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동성애 경향</a:t>
            </a:r>
            <a:r>
              <a:rPr lang="en-US" altLang="ko-KR" sz="1200" dirty="0"/>
              <a:t>, </a:t>
            </a:r>
            <a:r>
              <a:rPr lang="ko-KR" altLang="en-US" sz="1200" dirty="0"/>
              <a:t>성범죄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조폭범</a:t>
            </a:r>
            <a:r>
              <a:rPr lang="en-US" altLang="ko-KR" sz="1200" dirty="0"/>
              <a:t>, </a:t>
            </a:r>
            <a:r>
              <a:rPr lang="ko-KR" altLang="en-US" sz="1200" dirty="0"/>
              <a:t>절도 등을 범하는 경향</a:t>
            </a:r>
            <a:r>
              <a:rPr lang="en-US" altLang="ko-KR" sz="1200" dirty="0"/>
              <a:t>, </a:t>
            </a:r>
            <a:r>
              <a:rPr lang="ko-KR" altLang="en-US" sz="1200" dirty="0"/>
              <a:t>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 err="1"/>
              <a:t>죄학적으로는</a:t>
            </a:r>
            <a:r>
              <a:rPr lang="ko-KR" altLang="en-US" sz="1200" dirty="0"/>
              <a:t> 크게 위험시 되지는 않음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72DD318-4E35-4799-AE1C-5EB9C3EB6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830" y="1856787"/>
            <a:ext cx="3019425" cy="381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5F94DCA-59BE-4F06-A736-A4F445C0E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239" y="1562051"/>
            <a:ext cx="3163021" cy="439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88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4-4.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이상염색체</a:t>
            </a:r>
            <a:r>
              <a:rPr lang="en-US" altLang="ko-KR" dirty="0"/>
              <a:t>(</a:t>
            </a:r>
            <a:r>
              <a:rPr lang="ko-KR" altLang="en-US" dirty="0"/>
              <a:t>성염색체</a:t>
            </a:r>
            <a:r>
              <a:rPr lang="en-US" altLang="ko-KR" dirty="0"/>
              <a:t>) </a:t>
            </a:r>
            <a:r>
              <a:rPr lang="ko-KR" altLang="en-US" dirty="0"/>
              <a:t>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303" y="1751832"/>
            <a:ext cx="6087025" cy="4174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   (2</a:t>
            </a:r>
            <a:r>
              <a:rPr lang="en-US" altLang="ko-KR" sz="1200" dirty="0">
                <a:solidFill>
                  <a:srgbClr val="FF0000"/>
                </a:solidFill>
              </a:rPr>
              <a:t>) XYY</a:t>
            </a:r>
            <a:r>
              <a:rPr lang="ko-KR" altLang="en-US" sz="1200" dirty="0">
                <a:solidFill>
                  <a:srgbClr val="FF0000"/>
                </a:solidFill>
              </a:rPr>
              <a:t>형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en-US" altLang="ko-KR" sz="1200" dirty="0" err="1">
                <a:solidFill>
                  <a:srgbClr val="FF0000"/>
                </a:solidFill>
              </a:rPr>
              <a:t>jacob</a:t>
            </a:r>
            <a:r>
              <a:rPr lang="en-US" altLang="ko-KR" sz="1200" dirty="0">
                <a:solidFill>
                  <a:srgbClr val="FF0000"/>
                </a:solidFill>
              </a:rPr>
              <a:t> syndrome, </a:t>
            </a:r>
            <a:r>
              <a:rPr lang="ko-KR" altLang="en-US" sz="1200" dirty="0">
                <a:solidFill>
                  <a:srgbClr val="FF0000"/>
                </a:solidFill>
              </a:rPr>
              <a:t>초남성형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- 1961</a:t>
            </a:r>
            <a:r>
              <a:rPr lang="ko-KR" altLang="en-US" sz="1200" dirty="0"/>
              <a:t>년 </a:t>
            </a:r>
            <a:r>
              <a:rPr lang="ko-KR" altLang="en-US" sz="1200" dirty="0" err="1"/>
              <a:t>샌드버그가</a:t>
            </a:r>
            <a:r>
              <a:rPr lang="ko-KR" altLang="en-US" sz="1200" dirty="0"/>
              <a:t> 처음 발견한 이 </a:t>
            </a:r>
            <a:r>
              <a:rPr lang="ko-KR" altLang="en-US" sz="1200" dirty="0">
                <a:solidFill>
                  <a:srgbClr val="FF0000"/>
                </a:solidFill>
              </a:rPr>
              <a:t>유형은 남성적 특징을 나타내는 </a:t>
            </a:r>
            <a:r>
              <a:rPr lang="en-US" altLang="ko-KR" sz="1200" dirty="0">
                <a:solidFill>
                  <a:srgbClr val="FF0000"/>
                </a:solidFill>
              </a:rPr>
              <a:t>Y</a:t>
            </a:r>
            <a:r>
              <a:rPr lang="ko-KR" altLang="en-US" sz="1200" dirty="0">
                <a:solidFill>
                  <a:srgbClr val="FF0000"/>
                </a:solidFill>
              </a:rPr>
              <a:t>염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색체가 증가</a:t>
            </a:r>
            <a:r>
              <a:rPr lang="ko-KR" altLang="en-US" sz="1200" dirty="0"/>
              <a:t>한 경우로서 범죄와 관련하여 특히 문제되는 유형이다</a:t>
            </a:r>
            <a:r>
              <a:rPr lang="en-US" altLang="ko-KR" sz="1200" dirty="0"/>
              <a:t>(</a:t>
            </a:r>
            <a:r>
              <a:rPr lang="ko-KR" altLang="en-US" sz="1200" dirty="0"/>
              <a:t>그 후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</a:t>
            </a:r>
            <a:r>
              <a:rPr lang="ko-KR" altLang="en-US" sz="1200" dirty="0" err="1"/>
              <a:t>제이콥스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닐센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오웬스</a:t>
            </a:r>
            <a:r>
              <a:rPr lang="ko-KR" altLang="en-US" sz="1200" dirty="0"/>
              <a:t> 등 이 계속 연구함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특징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 : </a:t>
            </a:r>
            <a:r>
              <a:rPr lang="ko-KR" altLang="en-US" sz="1200" dirty="0"/>
              <a:t>키가 크고 </a:t>
            </a:r>
            <a:r>
              <a:rPr lang="ko-KR" altLang="en-US" sz="1200" dirty="0" err="1"/>
              <a:t>저지능</a:t>
            </a:r>
            <a:r>
              <a:rPr lang="en-US" altLang="ko-KR" sz="1200" dirty="0"/>
              <a:t>, </a:t>
            </a:r>
            <a:r>
              <a:rPr lang="ko-KR" altLang="en-US" sz="1200" dirty="0"/>
              <a:t>성적으로 조숙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조발성</a:t>
            </a:r>
            <a:r>
              <a:rPr lang="ko-KR" altLang="en-US" sz="1200" dirty="0"/>
              <a:t> 범죄자가 많음</a:t>
            </a:r>
            <a:r>
              <a:rPr lang="en-US" altLang="ko-KR" sz="1200" dirty="0"/>
              <a:t>. </a:t>
            </a:r>
            <a:r>
              <a:rPr lang="ko-KR" altLang="en-US" sz="1200" dirty="0"/>
              <a:t>일반인 표본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집단보다 범죄인 표본집단에서 </a:t>
            </a:r>
            <a:r>
              <a:rPr lang="en-US" altLang="ko-KR" sz="1200" dirty="0"/>
              <a:t>60</a:t>
            </a:r>
            <a:r>
              <a:rPr lang="ko-KR" altLang="en-US" sz="1200" dirty="0"/>
              <a:t>배 이상 출현</a:t>
            </a:r>
            <a:r>
              <a:rPr lang="en-US" altLang="ko-KR" sz="1200" dirty="0"/>
              <a:t>. XYY</a:t>
            </a:r>
            <a:r>
              <a:rPr lang="ko-KR" altLang="en-US" sz="1200" dirty="0"/>
              <a:t>염색체 발현은 유전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보다는 돌연변이에 의한 것으로 보기 때문에 비유전성이 특징임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범죄성과의 상관관계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: </a:t>
            </a:r>
            <a:r>
              <a:rPr lang="ko-KR" altLang="en-US" sz="1200" dirty="0"/>
              <a:t>학자에 따라 견해가 통일된 것은 아니나 평균 초범연령이 </a:t>
            </a:r>
            <a:r>
              <a:rPr lang="en-US" altLang="ko-KR" sz="1200" dirty="0"/>
              <a:t>13 · 14</a:t>
            </a:r>
            <a:r>
              <a:rPr lang="ko-KR" altLang="en-US" sz="1200" dirty="0"/>
              <a:t>세로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정상인의 </a:t>
            </a:r>
            <a:r>
              <a:rPr lang="en-US" altLang="ko-KR" sz="1200" dirty="0"/>
              <a:t>18</a:t>
            </a:r>
            <a:r>
              <a:rPr lang="ko-KR" altLang="en-US" sz="1200" dirty="0"/>
              <a:t>세에 비하여 빠르다는 점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조발성</a:t>
            </a:r>
            <a:r>
              <a:rPr lang="en-US" altLang="ko-KR" sz="1200" dirty="0"/>
              <a:t>)</a:t>
            </a:r>
            <a:r>
              <a:rPr lang="ko-KR" altLang="en-US" sz="1200" dirty="0"/>
              <a:t>과 공격성이 강해 성범죄나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방화</a:t>
            </a:r>
            <a:r>
              <a:rPr lang="en-US" altLang="ko-KR" sz="1200" dirty="0"/>
              <a:t>, </a:t>
            </a:r>
            <a:r>
              <a:rPr lang="ko-KR" altLang="en-US" sz="1200" dirty="0"/>
              <a:t>살인 등의 강력범죄를 범하기 쉽다는 보고가 많음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C03D4E6-4674-4D31-ACCE-1456F3E3B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842" y="1477527"/>
            <a:ext cx="3345611" cy="244493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D42AE01-BD53-4FC5-8FD3-8B2397D28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842" y="4014800"/>
            <a:ext cx="3345611" cy="24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3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중추신경조직의 기능과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76" y="1974761"/>
            <a:ext cx="11029615" cy="4631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범죄학에서 범죄의 원인을 규명하기 위해 두뇌활동</a:t>
            </a:r>
            <a:r>
              <a:rPr lang="en-US" altLang="ko-KR" sz="1200" dirty="0"/>
              <a:t>(</a:t>
            </a:r>
            <a:r>
              <a:rPr lang="ko-KR" altLang="en-US" sz="1200" dirty="0"/>
              <a:t>중추신경계통</a:t>
            </a:r>
            <a:r>
              <a:rPr lang="en-US" altLang="ko-KR" sz="1200" dirty="0"/>
              <a:t>)</a:t>
            </a:r>
            <a:r>
              <a:rPr lang="ko-KR" altLang="en-US" sz="1200" dirty="0"/>
              <a:t>에 관해 연구하는 분야를 신경생리학적 연구라고 함． 즉</a:t>
            </a:r>
            <a:r>
              <a:rPr lang="en-US" altLang="ko-KR" sz="1200" dirty="0"/>
              <a:t>, </a:t>
            </a:r>
            <a:r>
              <a:rPr lang="ko-KR" altLang="en-US" sz="1200" dirty="0"/>
              <a:t>중추신경계통의 비정상적인 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동이 범행과 관계 있을 것이라는 가정하에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두뇌의 전자파를 측정하는 </a:t>
            </a:r>
            <a:r>
              <a:rPr lang="en-US" altLang="ko-KR" sz="1200" dirty="0">
                <a:solidFill>
                  <a:srgbClr val="FF0000"/>
                </a:solidFill>
              </a:rPr>
              <a:t>EEG(elector </a:t>
            </a:r>
            <a:r>
              <a:rPr lang="en-US" altLang="ko-KR" sz="1200" dirty="0" err="1">
                <a:solidFill>
                  <a:srgbClr val="FF0000"/>
                </a:solidFill>
              </a:rPr>
              <a:t>encephalo</a:t>
            </a:r>
            <a:r>
              <a:rPr lang="en-US" altLang="ko-KR" sz="1200" dirty="0">
                <a:solidFill>
                  <a:srgbClr val="FF0000"/>
                </a:solidFill>
              </a:rPr>
              <a:t> graph) </a:t>
            </a:r>
            <a:r>
              <a:rPr lang="ko-KR" altLang="en-US" sz="1200" dirty="0">
                <a:solidFill>
                  <a:srgbClr val="FF0000"/>
                </a:solidFill>
              </a:rPr>
              <a:t>를 이용한 연구</a:t>
            </a:r>
            <a:r>
              <a:rPr lang="ko-KR" altLang="en-US" sz="1200" dirty="0"/>
              <a:t>를 </a:t>
            </a:r>
            <a:r>
              <a:rPr lang="ko-KR" altLang="en-US" sz="1200" dirty="0" err="1"/>
              <a:t>한다든지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뇌손상이나 뇌의 기능장애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를 연구</a:t>
            </a:r>
            <a:r>
              <a:rPr lang="ko-KR" altLang="en-US" sz="1200" dirty="0"/>
              <a:t>하여 범죄와의 관련성을 밝히는 방법임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중에서 대표적인 방법이 </a:t>
            </a:r>
            <a:r>
              <a:rPr lang="en-US" altLang="ko-KR" sz="1200" dirty="0"/>
              <a:t>EEG(</a:t>
            </a:r>
            <a:r>
              <a:rPr lang="ko-KR" altLang="en-US" sz="1200" dirty="0"/>
              <a:t>뇌에서 진행되는 전기적이거나 화학적인 과정을 측정하는 장치</a:t>
            </a:r>
            <a:r>
              <a:rPr lang="en-US" altLang="ko-KR" sz="1200" dirty="0"/>
              <a:t>)</a:t>
            </a:r>
            <a:r>
              <a:rPr lang="ko-KR" altLang="en-US" sz="1200" dirty="0"/>
              <a:t>를 이용한 방법임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비정상적인 두뇌파형과 범죄의 상관성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연구에 의하면</a:t>
            </a:r>
            <a:r>
              <a:rPr lang="en-US" altLang="ko-KR" sz="1200" dirty="0"/>
              <a:t>, </a:t>
            </a:r>
            <a:r>
              <a:rPr lang="ko-KR" altLang="en-US" sz="1200" dirty="0"/>
              <a:t>비정상적인 두뇌파형은 그 사람의 다양한 비정상적인 행동유형과 관련이 있다고 함</a:t>
            </a:r>
            <a:r>
              <a:rPr lang="en-US" altLang="ko-KR" sz="1200" dirty="0"/>
              <a:t>. </a:t>
            </a:r>
            <a:r>
              <a:rPr lang="ko-KR" altLang="en-US" sz="1200" dirty="0"/>
              <a:t>즉 </a:t>
            </a:r>
            <a:r>
              <a:rPr lang="en-US" altLang="ko-KR" sz="1200" dirty="0">
                <a:solidFill>
                  <a:srgbClr val="FF0000"/>
                </a:solidFill>
              </a:rPr>
              <a:t>EEG</a:t>
            </a:r>
            <a:r>
              <a:rPr lang="ko-KR" altLang="en-US" sz="1200" dirty="0">
                <a:solidFill>
                  <a:srgbClr val="FF0000"/>
                </a:solidFill>
              </a:rPr>
              <a:t>가 비정상적인 경우와 밀접한 관련이 있는 행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동유형으로는 충동통제의 저조로 인한 충동적인 행동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부적절한 사회적 적응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적개심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비관적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부정적인 태도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불안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초조감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불복종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 err="1">
                <a:solidFill>
                  <a:srgbClr val="FF0000"/>
                </a:solidFill>
              </a:rPr>
              <a:t>불신임적인</a:t>
            </a:r>
            <a:r>
              <a:rPr lang="ko-KR" altLang="en-US" sz="1200" dirty="0">
                <a:solidFill>
                  <a:srgbClr val="FF0000"/>
                </a:solidFill>
              </a:rPr>
              <a:t> 태도</a:t>
            </a:r>
            <a:r>
              <a:rPr lang="ko-KR" altLang="en-US" sz="1200" dirty="0"/>
              <a:t>를 들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수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상습적인 폭력 </a:t>
            </a:r>
            <a:r>
              <a:rPr lang="en-US" altLang="ko-KR" sz="1200" dirty="0"/>
              <a:t>· </a:t>
            </a:r>
            <a:r>
              <a:rPr lang="ko-KR" altLang="en-US" sz="1200" dirty="0"/>
              <a:t>살인범의 경우는 높은 비율로 </a:t>
            </a:r>
            <a:r>
              <a:rPr lang="en-US" altLang="ko-KR" sz="1200" dirty="0"/>
              <a:t>EEG </a:t>
            </a:r>
            <a:r>
              <a:rPr lang="ko-KR" altLang="en-US" sz="1200" dirty="0"/>
              <a:t>비정상자가 나타나고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이에 관한 연구결과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과대하게 빠른 두뇌활동이 범죄의 원인이라는 지적과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지나치게 느린 뇌파활동이 범죄의 원인으로 작용한다는 주장이 대립</a:t>
            </a:r>
            <a:r>
              <a:rPr lang="ko-KR" altLang="en-US" sz="1200" dirty="0"/>
              <a:t>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이와 관련하여 대표적인 연구자인 </a:t>
            </a:r>
            <a:r>
              <a:rPr lang="ko-KR" altLang="en-US" sz="1200" dirty="0" err="1"/>
              <a:t>메드닉</a:t>
            </a:r>
            <a:r>
              <a:rPr lang="en-US" altLang="ko-KR" sz="1200" dirty="0"/>
              <a:t>(Mednick)</a:t>
            </a:r>
            <a:r>
              <a:rPr lang="ko-KR" altLang="en-US" sz="1200" dirty="0"/>
              <a:t>의 연구는 지나치게 느린 뇌파활동이 범죄의 원인이라고 보았음</a:t>
            </a:r>
            <a:r>
              <a:rPr lang="en-US" altLang="ko-KR" sz="1200" dirty="0"/>
              <a:t>. </a:t>
            </a:r>
            <a:r>
              <a:rPr lang="ko-KR" altLang="en-US" sz="1200" dirty="0"/>
              <a:t>그에 의 하면 뇌파의 활동성이 높았던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사람들이나 정상적인 사람들은 비교적 범죄와 관련이 희박하다고 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8D14213-946C-4231-9570-A5956A747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8648"/>
            <a:ext cx="2373882" cy="211308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50807CA-20EF-461E-AE9A-35A58E286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1998" y="463202"/>
            <a:ext cx="250507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74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중추신경조직의 기능과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75118"/>
            <a:ext cx="5905871" cy="53828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/>
              <a:t>자율신경조직의 기능과 범죄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자율신경계의 작용과 범죄발생에 대해서 </a:t>
            </a:r>
            <a:r>
              <a:rPr lang="ko-KR" altLang="en-US" sz="1200" dirty="0" err="1"/>
              <a:t>아이센크</a:t>
            </a:r>
            <a:r>
              <a:rPr lang="en-US" altLang="ko-KR" sz="1200" dirty="0"/>
              <a:t>(Eysenck)</a:t>
            </a:r>
            <a:r>
              <a:rPr lang="ko-KR" altLang="en-US" sz="1200" dirty="0"/>
              <a:t>가 최초로 연구한 이래로 </a:t>
            </a:r>
            <a:r>
              <a:rPr lang="ko-KR" altLang="en-US" sz="1200" dirty="0">
                <a:solidFill>
                  <a:srgbClr val="FF0000"/>
                </a:solidFill>
              </a:rPr>
              <a:t>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율신경조직과 범죄발생은 매우 밀접한 관련을 가지고 있다는 주장</a:t>
            </a:r>
            <a:r>
              <a:rPr lang="ko-KR" altLang="en-US" sz="1200" dirty="0"/>
              <a:t>도 제기된 적도 있지만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ko-KR" altLang="en-US" sz="1200" dirty="0"/>
              <a:t>   반대의 견해도 주장되고 있으므로 확실한 결론을 내리는 것은 아직 성급함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다만 실무차원에 서 활용되고 있는 거짓말탐지기는 자율신경조직의 작용을 응용한 성과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로써 이 계통의 연구의 공헌이라고 할 수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 err="1">
                <a:solidFill>
                  <a:srgbClr val="FF0000"/>
                </a:solidFill>
              </a:rPr>
              <a:t>아이센크</a:t>
            </a:r>
            <a:r>
              <a:rPr lang="ko-KR" altLang="en-US" sz="1200" dirty="0" err="1"/>
              <a:t>는</a:t>
            </a:r>
            <a:r>
              <a:rPr lang="ko-KR" altLang="en-US" sz="1200" dirty="0"/>
              <a:t> 자율신경계의 특징에 따라 사람들의 성향을 </a:t>
            </a:r>
            <a:r>
              <a:rPr lang="ko-KR" altLang="en-US" sz="1200" dirty="0">
                <a:solidFill>
                  <a:srgbClr val="FF0000"/>
                </a:solidFill>
              </a:rPr>
              <a:t>크게 내성적인 사람과 외향적인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사람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두부류로 분류</a:t>
            </a:r>
            <a:r>
              <a:rPr lang="ko-KR" altLang="en-US" sz="1200" dirty="0"/>
              <a:t>하였음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: </a:t>
            </a:r>
            <a:r>
              <a:rPr lang="ko-KR" altLang="en-US" sz="1200" dirty="0"/>
              <a:t>그에 의하면 내성적인 사람은 자율신경계에서 불안반응을 유발하는 기능은 발달되었고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 이를 제거하는 기능의 발달정도는 낮은 수준이며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: </a:t>
            </a:r>
            <a:r>
              <a:rPr lang="ko-KR" altLang="en-US" sz="1200" dirty="0"/>
              <a:t>반면에 외향적인 사람은 불안반응의 유발기능이 저조하고 해제능력은 발달된 상태라는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것임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이에 따라 </a:t>
            </a:r>
            <a:r>
              <a:rPr lang="ko-KR" altLang="en-US" sz="1200" dirty="0">
                <a:solidFill>
                  <a:srgbClr val="FF0000"/>
                </a:solidFill>
              </a:rPr>
              <a:t>외향적인 사람은 대뇌에 가해지는 자극이 낮기 때문에 항상 자극을 갈망하여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성격 자체도 충동적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낙관적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사교적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공격</a:t>
            </a:r>
            <a:r>
              <a:rPr lang="ko-KR" altLang="en-US" sz="1200" dirty="0"/>
              <a:t>적이 된다고 보았음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반면 </a:t>
            </a:r>
            <a:r>
              <a:rPr lang="ko-KR" altLang="en-US" sz="1200" dirty="0">
                <a:solidFill>
                  <a:srgbClr val="FF0000"/>
                </a:solidFill>
              </a:rPr>
              <a:t>내성적인 사람은 대뇌에 가해지는 자극이 강하고 오랫동안 지속되기 때문에 자극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을 회피하는 경향이 강해 성격 자체도 신중하고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조심스러우며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비관적 성향</a:t>
            </a:r>
            <a:r>
              <a:rPr lang="ko-KR" altLang="en-US" sz="1200" dirty="0"/>
              <a:t>이 된다고 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938DE8C-A416-4705-8A26-2604B48F3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897" y="1475118"/>
            <a:ext cx="4417623" cy="46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15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생화학적 요인과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4631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스미스</a:t>
            </a:r>
            <a:r>
              <a:rPr lang="en-US" altLang="ko-KR" sz="1200" dirty="0"/>
              <a:t>(Smith)</a:t>
            </a:r>
            <a:r>
              <a:rPr lang="ko-KR" altLang="en-US" sz="1200" dirty="0"/>
              <a:t>의 신범죄학에서는 인체내의 화학적 결핍이나 불균형이 사람들의 사고형태와 동작의 통제에 영향을 미치며</a:t>
            </a:r>
            <a:r>
              <a:rPr lang="en-US" altLang="ko-KR" sz="1200" dirty="0"/>
              <a:t>, </a:t>
            </a:r>
            <a:r>
              <a:rPr lang="ko-KR" altLang="en-US" sz="1200" dirty="0"/>
              <a:t>직 </a:t>
            </a:r>
            <a:r>
              <a:rPr lang="en-US" altLang="ko-KR" sz="1200" dirty="0"/>
              <a:t>· </a:t>
            </a:r>
            <a:r>
              <a:rPr lang="ko-KR" altLang="en-US" sz="1200" dirty="0"/>
              <a:t>간접적으로 사회규율을 학습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· </a:t>
            </a:r>
            <a:r>
              <a:rPr lang="ko-KR" altLang="en-US" sz="1200" dirty="0"/>
              <a:t>준수하는데 영향을 미치 거나 범죄와 연결된다는 가설 하에 </a:t>
            </a:r>
            <a:r>
              <a:rPr lang="ko-KR" altLang="en-US" sz="1200" dirty="0">
                <a:solidFill>
                  <a:srgbClr val="FF0000"/>
                </a:solidFill>
              </a:rPr>
              <a:t>인체내의 생화학적 결핍이나 불균형으로 인한 감정적 장애와 범죄의 상관성을 밝히려는 연구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가 행해지고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비타민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미네랄 결핍과 범죄의 관련성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</a:t>
            </a:r>
            <a:r>
              <a:rPr lang="ko-KR" altLang="en-US" sz="1200" dirty="0">
                <a:solidFill>
                  <a:srgbClr val="FF0000"/>
                </a:solidFill>
              </a:rPr>
              <a:t>영양소가 결핍되면 사람들은 이상행동을 초래</a:t>
            </a:r>
            <a:r>
              <a:rPr lang="ko-KR" altLang="en-US" sz="1200" dirty="0"/>
              <a:t>한다고 보는데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이러한 영양소 결핍의 원인으로는</a:t>
            </a:r>
            <a:r>
              <a:rPr lang="en-US" altLang="ko-KR" sz="1200" dirty="0"/>
              <a:t>, </a:t>
            </a:r>
            <a:r>
              <a:rPr lang="ko-KR" altLang="en-US" sz="1200" dirty="0"/>
              <a:t>섭취부족으로 인한 ‘비타민 </a:t>
            </a:r>
            <a:r>
              <a:rPr lang="ko-KR" altLang="en-US" sz="1200" dirty="0" err="1"/>
              <a:t>결핍’과</a:t>
            </a:r>
            <a:r>
              <a:rPr lang="ko-KR" altLang="en-US" sz="1200" dirty="0"/>
              <a:t> 유전적 요인으로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영양소를 과다 요구하는 ‘비타민 </a:t>
            </a:r>
            <a:r>
              <a:rPr lang="ko-KR" altLang="en-US" sz="1200" dirty="0" err="1"/>
              <a:t>의존’이</a:t>
            </a:r>
            <a:r>
              <a:rPr lang="ko-KR" altLang="en-US" sz="1200" dirty="0"/>
              <a:t>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비타민 결핍이나 비타민 의존과 범죄와의 관계는 주로 </a:t>
            </a:r>
            <a:r>
              <a:rPr lang="ko-KR" altLang="en-US" sz="1200" dirty="0">
                <a:solidFill>
                  <a:srgbClr val="FF0000"/>
                </a:solidFill>
              </a:rPr>
              <a:t>비타민 </a:t>
            </a:r>
            <a:r>
              <a:rPr lang="en-US" altLang="ko-KR" sz="1200" dirty="0">
                <a:solidFill>
                  <a:srgbClr val="FF0000"/>
                </a:solidFill>
              </a:rPr>
              <a:t>B · C</a:t>
            </a:r>
            <a:r>
              <a:rPr lang="ko-KR" altLang="en-US" sz="1200" dirty="0">
                <a:solidFill>
                  <a:srgbClr val="FF0000"/>
                </a:solidFill>
              </a:rPr>
              <a:t>와 반사회적 행위</a:t>
            </a:r>
            <a:r>
              <a:rPr lang="ko-KR" altLang="en-US" sz="1200" dirty="0"/>
              <a:t>와의 관련성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학습장애나 행동장애와 </a:t>
            </a:r>
            <a:r>
              <a:rPr lang="en-US" altLang="ko-KR" sz="1200" dirty="0">
                <a:solidFill>
                  <a:srgbClr val="FF0000"/>
                </a:solidFill>
              </a:rPr>
              <a:t>B3 · B6</a:t>
            </a:r>
            <a:r>
              <a:rPr lang="ko-KR" altLang="en-US" sz="1200" dirty="0">
                <a:solidFill>
                  <a:srgbClr val="FF0000"/>
                </a:solidFill>
              </a:rPr>
              <a:t>의존성</a:t>
            </a:r>
            <a:r>
              <a:rPr lang="ko-KR" altLang="en-US" sz="1200" dirty="0"/>
              <a:t>이 논의되고  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있는데 실제 연구결과</a:t>
            </a:r>
            <a:r>
              <a:rPr lang="en-US" altLang="ko-KR" sz="1200" dirty="0"/>
              <a:t>, </a:t>
            </a:r>
            <a:r>
              <a:rPr lang="ko-KR" altLang="en-US" sz="1200" dirty="0"/>
              <a:t>지나치게 활동적인 사람의 주요 원인이 </a:t>
            </a:r>
            <a:r>
              <a:rPr lang="en-US" altLang="ko-KR" sz="1200" dirty="0"/>
              <a:t>B3</a:t>
            </a:r>
            <a:r>
              <a:rPr lang="ko-KR" altLang="en-US" sz="1200" dirty="0"/>
              <a:t>의존으로 </a:t>
            </a:r>
            <a:r>
              <a:rPr lang="ko-KR" altLang="en-US" sz="1200" dirty="0" err="1"/>
              <a:t>밝혀지기도</a:t>
            </a:r>
            <a:r>
              <a:rPr lang="ko-KR" altLang="en-US" sz="1200" dirty="0"/>
              <a:t> 하였음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또한 행동에 문제가 있는 청소년에게 긍정적인 변화를 가져왔던 가장 중요한 요인 중의 하 나가 체중 감량이었다는 사실도 밝혀진 바 있어</a:t>
            </a:r>
            <a:r>
              <a:rPr lang="en-US" altLang="ko-KR" sz="1200" dirty="0"/>
              <a:t>, </a:t>
            </a:r>
            <a:r>
              <a:rPr lang="ko-KR" altLang="en-US" sz="1200" dirty="0"/>
              <a:t>이들 연구결과는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반사회적인 행위가 부적 절한 음식</a:t>
            </a:r>
            <a:r>
              <a:rPr lang="en-US" altLang="ko-KR" sz="1200" dirty="0"/>
              <a:t>, </a:t>
            </a:r>
            <a:r>
              <a:rPr lang="ko-KR" altLang="en-US" sz="1200" dirty="0"/>
              <a:t>미네랄</a:t>
            </a:r>
            <a:r>
              <a:rPr lang="en-US" altLang="ko-KR" sz="1200" dirty="0"/>
              <a:t>, </a:t>
            </a:r>
            <a:r>
              <a:rPr lang="ko-KR" altLang="en-US" sz="1200" dirty="0"/>
              <a:t>비타민 </a:t>
            </a:r>
            <a:r>
              <a:rPr lang="ko-KR" altLang="en-US" sz="1200" dirty="0" err="1"/>
              <a:t>섭취와도</a:t>
            </a:r>
            <a:r>
              <a:rPr lang="ko-KR" altLang="en-US" sz="1200" dirty="0"/>
              <a:t> 어느 정도 관련이 있다는 사실을 보여주고 있음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3151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생화학적 요인과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4631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 err="1">
                <a:solidFill>
                  <a:srgbClr val="FF0000"/>
                </a:solidFill>
              </a:rPr>
              <a:t>저혈당증과</a:t>
            </a:r>
            <a:r>
              <a:rPr lang="ko-KR" altLang="en-US" sz="1200" dirty="0">
                <a:solidFill>
                  <a:srgbClr val="FF0000"/>
                </a:solidFill>
              </a:rPr>
              <a:t> 범죄와의 관계 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사람은 정상적인 뇌기능을 위해서 어느 정도 혈당을 필요로 하는데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이것의 </a:t>
            </a:r>
            <a:r>
              <a:rPr lang="ko-KR" altLang="en-US" sz="1200" dirty="0">
                <a:solidFill>
                  <a:srgbClr val="FF0000"/>
                </a:solidFill>
              </a:rPr>
              <a:t>부족은 혼돈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갈등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우울증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불안 등을 초래하고 공격적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폭력적 행동을 유발</a:t>
            </a:r>
            <a:r>
              <a:rPr lang="ko-KR" altLang="en-US" sz="1200" dirty="0"/>
              <a:t>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다고</a:t>
            </a:r>
            <a:r>
              <a:rPr lang="ko-KR" altLang="en-US" sz="1200" dirty="0"/>
              <a:t>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실제 살인이 </a:t>
            </a:r>
            <a:r>
              <a:rPr lang="ko-KR" altLang="en-US" sz="1200" dirty="0" err="1"/>
              <a:t>저혈당과</a:t>
            </a:r>
            <a:r>
              <a:rPr lang="ko-KR" altLang="en-US" sz="1200" dirty="0"/>
              <a:t> 밀접한 관련을 가진다는 주장도 있고</a:t>
            </a:r>
            <a:r>
              <a:rPr lang="en-US" altLang="ko-KR" sz="1200" dirty="0"/>
              <a:t>, </a:t>
            </a:r>
            <a:r>
              <a:rPr lang="ko-KR" altLang="en-US" sz="1200" dirty="0"/>
              <a:t>폭력과 성폭행 등을 </a:t>
            </a:r>
            <a:r>
              <a:rPr lang="ko-KR" altLang="en-US" sz="1200" dirty="0" err="1"/>
              <a:t>저혈당과</a:t>
            </a:r>
            <a:r>
              <a:rPr lang="ko-KR" altLang="en-US" sz="1200" dirty="0"/>
              <a:t> 연관시키는 연 구도 활발하다</a:t>
            </a:r>
            <a:r>
              <a:rPr lang="en-US" altLang="ko-KR" sz="1200" dirty="0"/>
              <a:t>. </a:t>
            </a:r>
            <a:r>
              <a:rPr lang="ko-KR" altLang="en-US" sz="1200" dirty="0"/>
              <a:t>또한 재소자들이 정상인에 비해 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혈당수가 많다는 연구결과도 보고된 바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내분비장애와 범죄와의 관계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중요한 남성호르몬의 하나인 </a:t>
            </a:r>
            <a:r>
              <a:rPr lang="ko-KR" altLang="en-US" sz="1200" dirty="0">
                <a:solidFill>
                  <a:srgbClr val="FF0000"/>
                </a:solidFill>
              </a:rPr>
              <a:t>테스토스테론</a:t>
            </a:r>
            <a:r>
              <a:rPr lang="en-US" altLang="ko-KR" sz="1200" dirty="0">
                <a:solidFill>
                  <a:srgbClr val="FF0000"/>
                </a:solidFill>
              </a:rPr>
              <a:t>(testosterone)</a:t>
            </a:r>
            <a:r>
              <a:rPr lang="ko-KR" altLang="en-US" sz="1200" dirty="0">
                <a:solidFill>
                  <a:srgbClr val="FF0000"/>
                </a:solidFill>
              </a:rPr>
              <a:t>이 남성의 범죄적 폭력성과 관계</a:t>
            </a:r>
            <a:r>
              <a:rPr lang="ko-KR" altLang="en-US" sz="1200" dirty="0"/>
              <a:t>가 있다고 보는 주장이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실제 연구결과에 있어서도 재소자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중 폭력범죄자의 경우에 는 다른 범죄자보다 남성호르몬이 매우 높게 나타난다고 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아직 많은 사례가 보고되지 않고 있어서 남성호르몬 과다와 범죄와의 상관성을 확실하게 단정할 수는 없음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다만 남성 폭력범죄자 </a:t>
            </a:r>
            <a:r>
              <a:rPr lang="ko-KR" altLang="en-US" sz="1200" dirty="0" err="1"/>
              <a:t>처우시</a:t>
            </a:r>
            <a:r>
              <a:rPr lang="ko-KR" altLang="en-US" sz="1200" dirty="0"/>
              <a:t> 남성호르몬의 수준을 저하시키는 약물요법이 실행되고 있는 현실을 감안하면</a:t>
            </a:r>
            <a:r>
              <a:rPr lang="en-US" altLang="ko-KR" sz="1200" dirty="0"/>
              <a:t>, </a:t>
            </a:r>
            <a:r>
              <a:rPr lang="ko-KR" altLang="en-US" sz="1200" dirty="0"/>
              <a:t>양자의 관계가 전혀 무관하다고 볼 수는 없음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3318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생화학적 요인과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4985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5. </a:t>
            </a:r>
            <a:r>
              <a:rPr lang="ko-KR" altLang="en-US" sz="1200" dirty="0">
                <a:solidFill>
                  <a:srgbClr val="FF0000"/>
                </a:solidFill>
              </a:rPr>
              <a:t>환경오염과 범죄의 관계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일정 수준의 </a:t>
            </a:r>
            <a:r>
              <a:rPr lang="ko-KR" altLang="en-US" sz="1200" dirty="0">
                <a:solidFill>
                  <a:srgbClr val="FF0000"/>
                </a:solidFill>
              </a:rPr>
              <a:t>환경오염은 사람의 감정적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행동적 장애를 초래</a:t>
            </a:r>
            <a:r>
              <a:rPr lang="ko-KR" altLang="en-US" sz="1200" dirty="0"/>
              <a:t>할 수 있다고 보는데</a:t>
            </a:r>
            <a:r>
              <a:rPr lang="en-US" altLang="ko-KR" sz="1200" dirty="0"/>
              <a:t>, </a:t>
            </a:r>
            <a:r>
              <a:rPr lang="ko-KR" altLang="en-US" sz="1200" dirty="0"/>
              <a:t>예를 들면</a:t>
            </a:r>
            <a:r>
              <a:rPr lang="en-US" altLang="ko-KR" sz="1200" dirty="0"/>
              <a:t>, </a:t>
            </a:r>
            <a:r>
              <a:rPr lang="ko-KR" altLang="en-US" sz="1200" dirty="0"/>
              <a:t>식용색소나 향료가 청소년의 반항 </a:t>
            </a:r>
            <a:r>
              <a:rPr lang="en-US" altLang="ko-KR" sz="1200" dirty="0"/>
              <a:t>· </a:t>
            </a:r>
            <a:r>
              <a:rPr lang="ko-KR" altLang="en-US" sz="1200" dirty="0"/>
              <a:t>충동 </a:t>
            </a:r>
            <a:r>
              <a:rPr lang="en-US" altLang="ko-KR" sz="1200" dirty="0"/>
              <a:t>· </a:t>
            </a:r>
            <a:r>
              <a:rPr lang="ko-KR" altLang="en-US" sz="1200" dirty="0"/>
              <a:t>반사회적 행동을 야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기시킨다는</a:t>
            </a:r>
            <a:r>
              <a:rPr lang="ko-KR" altLang="en-US" sz="1200" dirty="0"/>
              <a:t> 연구가 있으며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혈중 납성분이 청소년의 행동문제와 반사회적 행위의 요인</a:t>
            </a:r>
            <a:r>
              <a:rPr lang="ko-KR" altLang="en-US" sz="1200" dirty="0"/>
              <a:t>으로 중요한 역할을 한다는 연구와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형광등이나 </a:t>
            </a:r>
            <a:r>
              <a:rPr lang="en-US" altLang="ko-KR" sz="1200" dirty="0">
                <a:solidFill>
                  <a:srgbClr val="FF0000"/>
                </a:solidFill>
              </a:rPr>
              <a:t>TV</a:t>
            </a:r>
            <a:r>
              <a:rPr lang="ko-KR" altLang="en-US" sz="1200" dirty="0">
                <a:solidFill>
                  <a:srgbClr val="FF0000"/>
                </a:solidFill>
              </a:rPr>
              <a:t>와 같은 </a:t>
            </a:r>
            <a:r>
              <a:rPr lang="ko-KR" altLang="en-US" sz="1200" dirty="0" err="1">
                <a:solidFill>
                  <a:srgbClr val="FF0000"/>
                </a:solidFill>
              </a:rPr>
              <a:t>인공불빛에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서 나오는 방사선이 반사회적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폭력적 행위의 유발</a:t>
            </a:r>
            <a:r>
              <a:rPr lang="ko-KR" altLang="en-US" sz="1200" dirty="0"/>
              <a:t>요인이 된다는 연구 등도 보고되고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6. </a:t>
            </a:r>
            <a:r>
              <a:rPr lang="ko-KR" altLang="en-US" sz="1200" dirty="0">
                <a:solidFill>
                  <a:srgbClr val="FF0000"/>
                </a:solidFill>
              </a:rPr>
              <a:t>월경긴장과 범죄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여성에 있어서 월경 전후에 초래되는 비정상적인 호르몬수치의 변화로 말미암은 생화학적 불균형은 범죄와 어느 정도 관련이 있다는 보고가 많이 제기되며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특히 절도죄와의 관련성이 지적되고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이러한 연구들은 호르몬 수치 자체가 직접 범죄를 야기한다고 보지는 않으며</a:t>
            </a:r>
            <a:r>
              <a:rPr lang="en-US" altLang="ko-KR" sz="1200" dirty="0"/>
              <a:t>, </a:t>
            </a:r>
            <a:r>
              <a:rPr lang="ko-KR" altLang="en-US" sz="1200" dirty="0"/>
              <a:t>단지 이러한 상태가 다른 요인들과 </a:t>
            </a:r>
            <a:r>
              <a:rPr lang="ko-KR" altLang="en-US" sz="1200" dirty="0" err="1"/>
              <a:t>결합함으써</a:t>
            </a:r>
            <a:r>
              <a:rPr lang="ko-KR" altLang="en-US" sz="1200" dirty="0"/>
              <a:t> 범행의 가능성을 증대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시키는 기여요인의 하나로 설명하는 것이 일반적임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7. </a:t>
            </a:r>
            <a:r>
              <a:rPr lang="ko-KR" altLang="en-US" sz="1200" dirty="0"/>
              <a:t>결 론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</a:t>
            </a:r>
            <a:r>
              <a:rPr lang="en-US" altLang="ko-KR" sz="1200" dirty="0"/>
              <a:t>- </a:t>
            </a:r>
            <a:r>
              <a:rPr lang="ko-KR" altLang="en-US" sz="1200" dirty="0"/>
              <a:t>스미스는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범죄란</a:t>
            </a:r>
            <a:r>
              <a:rPr lang="ko-KR" altLang="en-US" sz="1200" dirty="0"/>
              <a:t> 호르몬의 불균형에 의해 야기되는 감정의 혼란 때문에 저질러진다고 주장 하였고</a:t>
            </a:r>
            <a:r>
              <a:rPr lang="en-US" altLang="ko-KR" sz="1200" dirty="0"/>
              <a:t>, </a:t>
            </a:r>
            <a:r>
              <a:rPr lang="ko-KR" altLang="en-US" sz="1200" dirty="0"/>
              <a:t>지금까지의 연구결과에 의하면 범죄와 생화학적 결핍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또는 불균형 사이에 어느 정도 관련성이 있는 것을 시사해 주고는 있으나 </a:t>
            </a:r>
            <a:r>
              <a:rPr lang="ko-KR" altLang="en-US" sz="1200" dirty="0">
                <a:solidFill>
                  <a:srgbClr val="FF0000"/>
                </a:solidFill>
              </a:rPr>
              <a:t>양자의 상관성에 대한 직접적이고 일관성 있는 증거는 아직 보여주지 못하고 있음</a:t>
            </a:r>
            <a:r>
              <a:rPr lang="en-US" altLang="ko-KR" sz="1200" dirty="0">
                <a:solidFill>
                  <a:srgbClr val="FF0000"/>
                </a:solidFill>
              </a:rPr>
              <a:t>        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그러므로 이러한 접근의 가치는 이들 생화학적 불균형이 직접적으로 범죄를 유발시킨다는 측면보다는 이것이 학업문제나 대인관계의 문제 등과 관련되어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향후 범죄의 직접적인 다른 조건들과 관계를 맺을 수 있다는 측면에서 찾아야 할 것으로 보임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2021-09-17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389275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1219</TotalTime>
  <Words>3430</Words>
  <Application>Microsoft Office PowerPoint</Application>
  <PresentationFormat>와이드스크린</PresentationFormat>
  <Paragraphs>352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HY그래픽M</vt:lpstr>
      <vt:lpstr>Malgun Gothic</vt:lpstr>
      <vt:lpstr>Calibri</vt:lpstr>
      <vt:lpstr>Franklin Gothic Book</vt:lpstr>
      <vt:lpstr>Wingdings 2</vt:lpstr>
      <vt:lpstr>DividendVTI</vt:lpstr>
      <vt:lpstr>범죄학2 제7주 – 범죄원인론 (1) : 생물학적 원인론</vt:lpstr>
      <vt:lpstr>1. 범죄원인론의 기초 – 결정론과 비결정론</vt:lpstr>
      <vt:lpstr>1. 범죄원인론의 기초 – 결정론과 비결정론</vt:lpstr>
      <vt:lpstr>2-1. 생물학적 원인론 – 초기의 범죄생물학</vt:lpstr>
      <vt:lpstr>2-2. 생물학적 원인론 – 현대의 생물학적 이론</vt:lpstr>
      <vt:lpstr>2-3. 초기의 범죄 생물학 – 초기의 생물학적 결정론</vt:lpstr>
      <vt:lpstr>2-3. 초기의 범죄 생물학 – 초기의 생물학적 결정론</vt:lpstr>
      <vt:lpstr>3. 체형과 범죄</vt:lpstr>
      <vt:lpstr>3. 체형과 범죄</vt:lpstr>
      <vt:lpstr>3. 체형과 범죄</vt:lpstr>
      <vt:lpstr>4-1. 유전과 범죄 – 범죄인 가계연구</vt:lpstr>
      <vt:lpstr>4-2. 유전과 범죄 – 쌍생아 연구</vt:lpstr>
      <vt:lpstr>4-2. 유전과 범죄 – 쌍생아 연구</vt:lpstr>
      <vt:lpstr>4-2. 유전과 범죄 – 쌍생아 연구</vt:lpstr>
      <vt:lpstr>4-3. 유전과 범죄 – 입양아(양자) 연구</vt:lpstr>
      <vt:lpstr>4-4. 유전과 범죄 – 이상 염색체(성염색체) 연구</vt:lpstr>
      <vt:lpstr>4-4. 유전과 범죄 – 이상염색체(성염색체) 연구</vt:lpstr>
      <vt:lpstr>5. 중추신경조직의 기능과 범죄</vt:lpstr>
      <vt:lpstr>5. 중추신경조직의 기능과 범죄</vt:lpstr>
      <vt:lpstr>6. 생화학적 요인과 범죄</vt:lpstr>
      <vt:lpstr>6. 생화학적 요인과 범죄</vt:lpstr>
      <vt:lpstr>6. 생화학적 요인과 범죄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181</cp:revision>
  <dcterms:created xsi:type="dcterms:W3CDTF">2021-08-30T01:51:30Z</dcterms:created>
  <dcterms:modified xsi:type="dcterms:W3CDTF">2021-09-17T05:22:43Z</dcterms:modified>
</cp:coreProperties>
</file>