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33"/>
  </p:notesMasterIdLst>
  <p:handoutMasterIdLst>
    <p:handoutMasterId r:id="rId34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5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2021-09-06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2021-09-06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2021-09-06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2021-09-06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2021-09-06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2021-09-06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2021-09-06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2021-09-06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2021-09-06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2021-09-06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2021-09-06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2021-09-06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2021-09-06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2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4~5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24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근대 이후의 범죄학적 성과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733" y="3081867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C10121-2028-4D13-BEC1-7D82C845A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고전주의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A7E6270-3314-45D0-AEC1-64EC83E5A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범죄학 분야에서 처음으로 적절한 사고체계를 형성했기 때문에 고전학파라고 함</a:t>
            </a:r>
            <a:r>
              <a:rPr lang="en-US" altLang="ko-KR" dirty="0"/>
              <a:t> </a:t>
            </a:r>
          </a:p>
          <a:p>
            <a:endParaRPr lang="en-US" altLang="ko-KR" dirty="0"/>
          </a:p>
          <a:p>
            <a:r>
              <a:rPr lang="ko-KR" altLang="en-US" dirty="0"/>
              <a:t>고전학파는 </a:t>
            </a:r>
            <a:r>
              <a:rPr lang="en-US" altLang="ko-KR" dirty="0"/>
              <a:t>18</a:t>
            </a:r>
            <a:r>
              <a:rPr lang="ko-KR" altLang="en-US" dirty="0"/>
              <a:t>세기에 이루어진 범죄와 사법에 관한 특정한 주장들을 통틀어 범죄학의 </a:t>
            </a:r>
            <a:r>
              <a:rPr lang="ko-KR" altLang="en-US" dirty="0" err="1"/>
              <a:t>고전학파’고</a:t>
            </a:r>
            <a:r>
              <a:rPr lang="ko-KR" altLang="en-US" dirty="0"/>
              <a:t> 함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고전학파는 범죄에 대한 초자연적 설명에 대항하여 </a:t>
            </a:r>
            <a:r>
              <a:rPr lang="ko-KR" altLang="en-US" dirty="0">
                <a:solidFill>
                  <a:srgbClr val="FF0000"/>
                </a:solidFill>
              </a:rPr>
              <a:t>범죄와 형벌을 설명</a:t>
            </a:r>
            <a:r>
              <a:rPr lang="ko-KR" altLang="en-US" dirty="0"/>
              <a:t>함에 있어서 합리적 </a:t>
            </a:r>
            <a:r>
              <a:rPr lang="en-US" altLang="ko-KR" dirty="0"/>
              <a:t>· </a:t>
            </a:r>
            <a:r>
              <a:rPr lang="ko-KR" altLang="en-US" dirty="0"/>
              <a:t>자연주의적 접근방법을 취했음</a:t>
            </a:r>
            <a:r>
              <a:rPr lang="en-US" altLang="ko-KR" dirty="0"/>
              <a:t> </a:t>
            </a:r>
          </a:p>
          <a:p>
            <a:endParaRPr lang="en-US" altLang="ko-KR" dirty="0"/>
          </a:p>
          <a:p>
            <a:r>
              <a:rPr lang="ko-KR" altLang="en-US" dirty="0"/>
              <a:t>그리고 </a:t>
            </a:r>
            <a:r>
              <a:rPr lang="ko-KR" altLang="en-US" dirty="0">
                <a:solidFill>
                  <a:srgbClr val="FF0000"/>
                </a:solidFill>
              </a:rPr>
              <a:t>인간은 이성을 지닌 존재여서 자유의지</a:t>
            </a:r>
            <a:r>
              <a:rPr lang="ko-KR" altLang="en-US" dirty="0"/>
              <a:t>에 따라 행동할 수 있으므로 </a:t>
            </a:r>
            <a:r>
              <a:rPr lang="ko-KR" altLang="en-US" dirty="0">
                <a:solidFill>
                  <a:srgbClr val="FF0000"/>
                </a:solidFill>
              </a:rPr>
              <a:t>본인의 행위에 대해서는 본인이 책임져야 한다</a:t>
            </a:r>
            <a:r>
              <a:rPr lang="ko-KR" altLang="en-US" dirty="0"/>
              <a:t>는 인식을 기초로 하고 있음</a:t>
            </a:r>
          </a:p>
        </p:txBody>
      </p:sp>
    </p:spTree>
    <p:extLst>
      <p:ext uri="{BB962C8B-B14F-4D97-AF65-F5344CB8AC3E}">
        <p14:creationId xmlns:p14="http://schemas.microsoft.com/office/powerpoint/2010/main" val="1434863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B43FB7-0493-48E2-8637-6DB59C841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-</a:t>
            </a:r>
            <a:r>
              <a:rPr lang="ko-KR" altLang="en-US" dirty="0"/>
              <a:t> 개관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BBDB943-0122-4111-A631-524FC1708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97916"/>
            <a:ext cx="11029615" cy="4118994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형사정책적 이론의 정립</a:t>
            </a:r>
            <a:endParaRPr lang="en-US" altLang="ko-KR" dirty="0">
              <a:solidFill>
                <a:srgbClr val="FF0000"/>
              </a:solidFill>
            </a:endParaRPr>
          </a:p>
          <a:p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형사정책의 근간이 되는 법률과 형사사법제도의 운용에 관한 기초적이고 근본적인 개념들이 정립되기 시작함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이 시기에는 신</a:t>
            </a:r>
            <a:r>
              <a:rPr lang="en-US" altLang="ko-KR" dirty="0"/>
              <a:t>(</a:t>
            </a:r>
            <a:r>
              <a:rPr lang="ko-KR" altLang="en-US" dirty="0"/>
              <a:t>神</a:t>
            </a:r>
            <a:r>
              <a:rPr lang="en-US" altLang="ko-KR" dirty="0"/>
              <a:t>) </a:t>
            </a:r>
            <a:r>
              <a:rPr lang="ko-KR" altLang="en-US" dirty="0"/>
              <a:t>중심적 사고방식이 </a:t>
            </a:r>
            <a:r>
              <a:rPr lang="ko-KR" altLang="en-US" dirty="0">
                <a:solidFill>
                  <a:srgbClr val="FF0000"/>
                </a:solidFill>
              </a:rPr>
              <a:t>인간중심적 사고방식으로 전환</a:t>
            </a:r>
            <a:r>
              <a:rPr lang="ko-KR" altLang="en-US" dirty="0"/>
              <a:t>되었으며 </a:t>
            </a:r>
            <a:r>
              <a:rPr lang="en-US" altLang="ko-KR" dirty="0"/>
              <a:t>, </a:t>
            </a:r>
            <a:r>
              <a:rPr lang="ko-KR" altLang="en-US" dirty="0"/>
              <a:t>계몽주의 철학 및 법사상</a:t>
            </a:r>
            <a:r>
              <a:rPr lang="en-US" altLang="ko-KR" dirty="0"/>
              <a:t>, </a:t>
            </a:r>
            <a:r>
              <a:rPr lang="ko-KR" altLang="en-US" dirty="0"/>
              <a:t>사회계약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  설</a:t>
            </a:r>
            <a:r>
              <a:rPr lang="en-US" altLang="ko-KR" dirty="0"/>
              <a:t>, </a:t>
            </a:r>
            <a:r>
              <a:rPr lang="ko-KR" altLang="en-US" dirty="0"/>
              <a:t>인본주의</a:t>
            </a:r>
            <a:r>
              <a:rPr lang="en-US" altLang="ko-KR" dirty="0"/>
              <a:t>(humanism) , </a:t>
            </a:r>
            <a:r>
              <a:rPr lang="ko-KR" altLang="en-US" dirty="0"/>
              <a:t>인간학 등의 영향으로 </a:t>
            </a:r>
            <a:r>
              <a:rPr lang="ko-KR" altLang="en-US" dirty="0">
                <a:solidFill>
                  <a:srgbClr val="FF0000"/>
                </a:solidFill>
              </a:rPr>
              <a:t>합리주의적 인간을 중시하였음</a:t>
            </a:r>
            <a:r>
              <a:rPr lang="en-US" altLang="ko-KR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또한 엄격한 교회법 체계와 중세의 규문주의적 형사절차에 대한 반동으로 </a:t>
            </a:r>
            <a:r>
              <a:rPr lang="ko-KR" altLang="en-US" dirty="0">
                <a:solidFill>
                  <a:srgbClr val="FF0000"/>
                </a:solidFill>
              </a:rPr>
              <a:t>죄형법정주의가 정립되었음</a:t>
            </a:r>
            <a:r>
              <a:rPr lang="en-US" altLang="ko-KR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고전학파는 </a:t>
            </a:r>
            <a:r>
              <a:rPr lang="ko-KR" altLang="en-US" dirty="0">
                <a:solidFill>
                  <a:srgbClr val="FF0000"/>
                </a:solidFill>
              </a:rPr>
              <a:t>법률의 구성이나 형사사법제도의 운용이 한 사회의 범죄현상에 미치는 영향에 초점</a:t>
            </a:r>
            <a:r>
              <a:rPr lang="ko-KR" altLang="en-US" dirty="0"/>
              <a:t>을 맞춘 이론체계를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</a:t>
            </a:r>
            <a:r>
              <a:rPr lang="ko-KR" altLang="en-US" dirty="0"/>
              <a:t>가짐</a:t>
            </a:r>
            <a:r>
              <a:rPr lang="en-US" altLang="ko-KR" dirty="0"/>
              <a:t> </a:t>
            </a:r>
          </a:p>
          <a:p>
            <a:pPr marL="0" indent="0">
              <a:buNone/>
            </a:pPr>
            <a:r>
              <a:rPr lang="ko-KR" altLang="en-US" dirty="0"/>
              <a:t> </a:t>
            </a:r>
            <a:r>
              <a:rPr lang="en-US" altLang="ko-KR" dirty="0"/>
              <a:t>- </a:t>
            </a:r>
            <a:r>
              <a:rPr lang="ko-KR" altLang="en-US" dirty="0"/>
              <a:t>고전학파 이론의 핵심은 인간의 </a:t>
            </a:r>
            <a:r>
              <a:rPr lang="ko-KR" altLang="en-US" i="1" dirty="0">
                <a:solidFill>
                  <a:srgbClr val="FF0000"/>
                </a:solidFill>
              </a:rPr>
              <a:t>자유의지</a:t>
            </a:r>
            <a:r>
              <a:rPr lang="ko-KR" altLang="en-US" dirty="0"/>
              <a:t>를 심리적으로 실재하는 것으로 인식하고</a:t>
            </a:r>
            <a:r>
              <a:rPr lang="en-US" altLang="ko-KR" dirty="0"/>
              <a:t>, </a:t>
            </a:r>
            <a:r>
              <a:rPr lang="ko-KR" altLang="en-US" dirty="0"/>
              <a:t>이러한 의지는 비록 외부적 조건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</a:t>
            </a:r>
            <a:r>
              <a:rPr lang="ko-KR" altLang="en-US" dirty="0"/>
              <a:t>에 의해 영향을 받을 수는 있지만 구체적 행위를 선택하는 데 있어서는 자유로운 것이라는 자유의지론임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</a:t>
            </a:r>
            <a:r>
              <a:rPr lang="en-US" altLang="ko-KR" dirty="0"/>
              <a:t>- </a:t>
            </a:r>
            <a:r>
              <a:rPr lang="ko-KR" altLang="en-US" dirty="0"/>
              <a:t>그리고 인간은 누구나 자유의지</a:t>
            </a:r>
            <a:r>
              <a:rPr lang="en-US" altLang="ko-KR" dirty="0"/>
              <a:t>(</a:t>
            </a:r>
            <a:r>
              <a:rPr lang="ko-KR" altLang="en-US" dirty="0"/>
              <a:t>이성</a:t>
            </a:r>
            <a:r>
              <a:rPr lang="en-US" altLang="ko-KR" dirty="0"/>
              <a:t>)</a:t>
            </a:r>
            <a:r>
              <a:rPr lang="ko-KR" altLang="en-US" dirty="0"/>
              <a:t>을 지닌 존재이기 때문에 평등하고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범죄인이나 비범죄인은 본질적으로 다르지 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   않다</a:t>
            </a:r>
            <a:r>
              <a:rPr lang="ko-KR" altLang="en-US" dirty="0"/>
              <a:t>고 인식함</a:t>
            </a:r>
          </a:p>
        </p:txBody>
      </p:sp>
    </p:spTree>
    <p:extLst>
      <p:ext uri="{BB962C8B-B14F-4D97-AF65-F5344CB8AC3E}">
        <p14:creationId xmlns:p14="http://schemas.microsoft.com/office/powerpoint/2010/main" val="3321214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D142CB-6A42-4220-9A43-ED21FBE6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500086"/>
            <a:ext cx="11029616" cy="1188720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- </a:t>
            </a:r>
            <a:r>
              <a:rPr lang="ko-KR" altLang="en-US" dirty="0"/>
              <a:t>개관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337C9DC-F9D3-4D0B-BA4A-1025B9DA7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72531"/>
            <a:ext cx="11029615" cy="3967657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/>
              <a:t>대표자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- Beccaria, Bentham, Feuerbach </a:t>
            </a:r>
            <a:r>
              <a:rPr lang="ko-KR" altLang="en-US" dirty="0"/>
              <a:t>등 작가와 철학자가 주류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고전주의 이론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(I) </a:t>
            </a:r>
            <a:r>
              <a:rPr lang="ko-KR" altLang="en-US" dirty="0">
                <a:solidFill>
                  <a:srgbClr val="FF0000"/>
                </a:solidFill>
              </a:rPr>
              <a:t>자유의지</a:t>
            </a:r>
            <a:r>
              <a:rPr lang="ko-KR" altLang="en-US" dirty="0"/>
              <a:t>를 지닌 합리적인 </a:t>
            </a:r>
            <a:r>
              <a:rPr lang="ko-KR" altLang="en-US" dirty="0" err="1"/>
              <a:t>존재로서의</a:t>
            </a:r>
            <a:r>
              <a:rPr lang="ko-KR" altLang="en-US" dirty="0"/>
              <a:t> 인간관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-</a:t>
            </a:r>
            <a:r>
              <a:rPr lang="ko-KR" altLang="en-US" dirty="0"/>
              <a:t> </a:t>
            </a:r>
            <a:r>
              <a:rPr lang="ko-KR" altLang="en-US" dirty="0">
                <a:solidFill>
                  <a:srgbClr val="FF0000"/>
                </a:solidFill>
              </a:rPr>
              <a:t>억제이론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범죄경제학</a:t>
            </a:r>
            <a:r>
              <a:rPr lang="en-US" altLang="ko-KR" dirty="0">
                <a:solidFill>
                  <a:srgbClr val="FF0000"/>
                </a:solidFill>
              </a:rPr>
              <a:t>(</a:t>
            </a:r>
            <a:r>
              <a:rPr lang="ko-KR" altLang="en-US" dirty="0">
                <a:solidFill>
                  <a:srgbClr val="FF0000"/>
                </a:solidFill>
              </a:rPr>
              <a:t>합리적 선택 이론</a:t>
            </a:r>
            <a:r>
              <a:rPr lang="en-US" altLang="ko-KR" dirty="0">
                <a:solidFill>
                  <a:srgbClr val="FF0000"/>
                </a:solidFill>
              </a:rPr>
              <a:t>) </a:t>
            </a:r>
            <a:r>
              <a:rPr lang="ko-KR" altLang="en-US" dirty="0">
                <a:solidFill>
                  <a:srgbClr val="FF0000"/>
                </a:solidFill>
              </a:rPr>
              <a:t>등 현대 고전주의 이론에 영향</a:t>
            </a:r>
            <a:r>
              <a:rPr lang="ko-KR" altLang="en-US" dirty="0"/>
              <a:t>을 주었음</a:t>
            </a:r>
            <a:r>
              <a:rPr lang="en-US" altLang="ko-KR" dirty="0"/>
              <a:t> </a:t>
            </a:r>
          </a:p>
          <a:p>
            <a:pPr marL="0" indent="0">
              <a:buNone/>
            </a:pPr>
            <a:r>
              <a:rPr lang="en-US" altLang="ko-KR" dirty="0"/>
              <a:t>  - </a:t>
            </a:r>
            <a:r>
              <a:rPr lang="ko-KR" altLang="en-US" dirty="0"/>
              <a:t>범죄자는 보통사람들과 마찬가지로 합리적으로 계산할 줄 아는 인간이며</a:t>
            </a:r>
            <a:r>
              <a:rPr lang="en-US" altLang="ko-KR" dirty="0"/>
              <a:t>, </a:t>
            </a:r>
            <a:r>
              <a:rPr lang="ko-KR" altLang="en-US" dirty="0"/>
              <a:t>쾌락의 극대화를 추구하는 공리적인 인간</a:t>
            </a:r>
            <a:r>
              <a:rPr lang="en-US" altLang="ko-KR" dirty="0"/>
              <a:t> 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(2) </a:t>
            </a:r>
            <a:r>
              <a:rPr lang="ko-KR" altLang="en-US" dirty="0"/>
              <a:t>쾌락주의와 공리주의가 법률과 형사사법제도의 운용원리로 작용함</a:t>
            </a:r>
            <a:r>
              <a:rPr lang="en-US" altLang="ko-KR" dirty="0"/>
              <a:t>. </a:t>
            </a:r>
            <a:r>
              <a:rPr lang="ko-KR" altLang="en-US" dirty="0"/>
              <a:t>즉 인간은 기쁨을 극대화하고 고통을 최소화하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    </a:t>
            </a:r>
            <a:r>
              <a:rPr lang="ko-KR" altLang="en-US" dirty="0" err="1"/>
              <a:t>려는</a:t>
            </a:r>
            <a:r>
              <a:rPr lang="ko-KR" altLang="en-US" dirty="0"/>
              <a:t> 속성을 지녔으므로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형사사법기관의 처벌로써 범죄를 억제할 수 있다고 보았음</a:t>
            </a:r>
            <a:r>
              <a:rPr lang="en-US" altLang="ko-KR" dirty="0"/>
              <a:t>. </a:t>
            </a:r>
            <a:r>
              <a:rPr lang="ko-KR" altLang="en-US" dirty="0"/>
              <a:t>범죄를 포함한 인간행위의 전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 </a:t>
            </a:r>
            <a:r>
              <a:rPr lang="ko-KR" altLang="en-US" dirty="0"/>
              <a:t>반을 쾌락의 극대화와 고통의 극소화를 지향하는 합리적인 계산에 기초한 선택으로 봄</a:t>
            </a:r>
            <a:r>
              <a:rPr lang="en-US" altLang="ko-KR" dirty="0"/>
              <a:t>(</a:t>
            </a:r>
            <a:r>
              <a:rPr lang="ko-KR" altLang="en-US" dirty="0"/>
              <a:t>쾌락 </a:t>
            </a:r>
            <a:r>
              <a:rPr lang="en-US" altLang="ko-KR" dirty="0"/>
              <a:t>- </a:t>
            </a:r>
            <a:r>
              <a:rPr lang="ko-KR" altLang="en-US" dirty="0"/>
              <a:t>고통의 원칙에 기반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4676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D142CB-6A42-4220-9A43-ED21FBE6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63578"/>
            <a:ext cx="11029616" cy="1188720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- </a:t>
            </a:r>
            <a:r>
              <a:rPr lang="ko-KR" altLang="en-US" dirty="0"/>
              <a:t>개관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337C9DC-F9D3-4D0B-BA4A-1025B9DA7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583" y="1552298"/>
            <a:ext cx="11029615" cy="4871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 (3) </a:t>
            </a:r>
            <a:r>
              <a:rPr lang="ko-KR" altLang="en-US" sz="1400" dirty="0">
                <a:solidFill>
                  <a:srgbClr val="FF0000"/>
                </a:solidFill>
              </a:rPr>
              <a:t>인간의 권리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천부인권론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와 적법절차 </a:t>
            </a:r>
            <a:r>
              <a:rPr lang="ko-KR" altLang="en-US" sz="1400" dirty="0"/>
              <a:t>중시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만인은 자연권을 가지는데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시민들은 국가가 모두의 이익을 위해 사회를 규제하는데 필요한 만큼의 자연권을 국가에게 양보함</a:t>
            </a:r>
            <a:r>
              <a:rPr lang="en-US" altLang="ko-KR" sz="1400" dirty="0"/>
              <a:t>. </a:t>
            </a:r>
            <a:r>
              <a:rPr lang="ko-KR" altLang="en-US" sz="1400" dirty="0"/>
              <a:t>시민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의 권리를 보장하기 위해 입법자는 위법을 구성하는 정확한 행위를 명시하는 법률을 제정함</a:t>
            </a:r>
            <a:r>
              <a:rPr lang="en-US" altLang="ko-KR" sz="1400" dirty="0"/>
              <a:t>. </a:t>
            </a:r>
            <a:r>
              <a:rPr lang="ko-KR" altLang="en-US" sz="1400" dirty="0"/>
              <a:t>이 같은 법률은 유죄로 밝혀진 자에게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죄와 형벌을 확정하고</a:t>
            </a:r>
            <a:r>
              <a:rPr lang="en-US" altLang="ko-KR" sz="1400" dirty="0"/>
              <a:t>, </a:t>
            </a:r>
            <a:r>
              <a:rPr lang="ko-KR" altLang="en-US" sz="1400" dirty="0"/>
              <a:t>절차를 명시함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(4) </a:t>
            </a:r>
            <a:r>
              <a:rPr lang="ko-KR" altLang="en-US" sz="1400" dirty="0"/>
              <a:t>증거와 진술의 원칙 자백을 얻기 위한 </a:t>
            </a:r>
            <a:r>
              <a:rPr lang="ko-KR" altLang="en-US" sz="1400" dirty="0">
                <a:solidFill>
                  <a:srgbClr val="FF0000"/>
                </a:solidFill>
              </a:rPr>
              <a:t>고문사용에 반대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(5) </a:t>
            </a:r>
            <a:r>
              <a:rPr lang="ko-KR" altLang="en-US" sz="1400" dirty="0"/>
              <a:t>정기형의 부과</a:t>
            </a:r>
            <a:r>
              <a:rPr lang="en-US" altLang="ko-KR" sz="1400" dirty="0"/>
              <a:t>(</a:t>
            </a:r>
            <a:r>
              <a:rPr lang="ko-KR" altLang="en-US" sz="1400" dirty="0"/>
              <a:t>부정기형 부정</a:t>
            </a:r>
            <a:r>
              <a:rPr lang="en-US" altLang="ko-KR" sz="1400" dirty="0"/>
              <a:t>) </a:t>
            </a:r>
            <a:r>
              <a:rPr lang="ko-KR" altLang="en-US" sz="1400" dirty="0"/>
              <a:t>책임에 따른 </a:t>
            </a:r>
            <a:r>
              <a:rPr lang="ko-KR" altLang="en-US" sz="1400" dirty="0">
                <a:solidFill>
                  <a:srgbClr val="FF0000"/>
                </a:solidFill>
              </a:rPr>
              <a:t>정확한 양의 형벌을 강조함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(6) </a:t>
            </a:r>
            <a:r>
              <a:rPr lang="ko-KR" altLang="en-US" sz="1400" dirty="0"/>
              <a:t>범죄예방대책 형사사법제도의 개선을 통한 범죄의 예방에 중점을 두어 처벌의 유일한 정당성을 예방에서 찾았음</a:t>
            </a:r>
            <a:r>
              <a:rPr lang="en-US" altLang="ko-KR" sz="1400" dirty="0"/>
              <a:t>. </a:t>
            </a:r>
            <a:r>
              <a:rPr lang="ko-KR" altLang="en-US" sz="1400" dirty="0"/>
              <a:t>고전학파에서는 이   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를 </a:t>
            </a:r>
            <a:r>
              <a:rPr lang="ko-KR" altLang="en-US" sz="1400" dirty="0">
                <a:solidFill>
                  <a:srgbClr val="FF0000"/>
                </a:solidFill>
              </a:rPr>
              <a:t>일반예방과 특별예방</a:t>
            </a:r>
            <a:r>
              <a:rPr lang="ko-KR" altLang="en-US" sz="1400" dirty="0"/>
              <a:t>으로 구분</a:t>
            </a:r>
            <a:r>
              <a:rPr lang="en-US" altLang="ko-KR" sz="1400" dirty="0"/>
              <a:t>. ‘</a:t>
            </a:r>
            <a:r>
              <a:rPr lang="ko-KR" altLang="en-US" sz="1400" dirty="0"/>
              <a:t>특별예방 ’이란 범죄를 저지른 개인에게 적용되는 효과로</a:t>
            </a:r>
            <a:r>
              <a:rPr lang="en-US" altLang="ko-KR" sz="1400" dirty="0"/>
              <a:t>, </a:t>
            </a:r>
            <a:r>
              <a:rPr lang="ko-KR" altLang="en-US" sz="1400" dirty="0"/>
              <a:t>범죄로부터 얻은 기쁨을 상쇄할 만큼의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고통을 가하여 범죄를 억제하자는 것임</a:t>
            </a:r>
            <a:r>
              <a:rPr lang="en-US" altLang="ko-KR" sz="1400" dirty="0"/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고전학파는</a:t>
            </a:r>
            <a:r>
              <a:rPr lang="ko-KR" altLang="en-US" sz="1400" dirty="0"/>
              <a:t> 특별예방보다는 </a:t>
            </a:r>
            <a:r>
              <a:rPr lang="ko-KR" altLang="en-US" sz="1400" dirty="0">
                <a:solidFill>
                  <a:srgbClr val="FF0000"/>
                </a:solidFill>
              </a:rPr>
              <a:t>일반예방을 중시했음</a:t>
            </a:r>
            <a:endParaRPr lang="en-US" altLang="ko-K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071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D142CB-6A42-4220-9A43-ED21FBE6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3"/>
            <a:ext cx="11029616" cy="1188720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- </a:t>
            </a:r>
            <a:r>
              <a:rPr lang="ko-KR" altLang="en-US" dirty="0"/>
              <a:t>개관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337C9DC-F9D3-4D0B-BA4A-1025B9DA7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583" y="1552297"/>
            <a:ext cx="11029615" cy="51085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 (7) </a:t>
            </a:r>
            <a:r>
              <a:rPr lang="ko-KR" altLang="en-US" sz="1400" dirty="0">
                <a:solidFill>
                  <a:srgbClr val="FF0000"/>
                </a:solidFill>
              </a:rPr>
              <a:t>죄형법정주의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엄정하고</a:t>
            </a:r>
            <a:r>
              <a:rPr lang="en-US" altLang="ko-KR" sz="1400" dirty="0"/>
              <a:t>, </a:t>
            </a:r>
            <a:r>
              <a:rPr lang="ko-KR" altLang="en-US" sz="1400" dirty="0"/>
              <a:t>확실하며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일률적인 형벌의 부과를 위해서는 형법전이나 금지행위에 대한 처벌체계는 법률적으로 구성되어야 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(8) </a:t>
            </a:r>
            <a:r>
              <a:rPr lang="ko-KR" altLang="en-US" sz="1400" dirty="0">
                <a:solidFill>
                  <a:srgbClr val="FF0000"/>
                </a:solidFill>
              </a:rPr>
              <a:t>사변적 연구방법</a:t>
            </a:r>
            <a:r>
              <a:rPr lang="en-US" altLang="ko-KR" sz="1400" dirty="0"/>
              <a:t>(</a:t>
            </a:r>
            <a:r>
              <a:rPr lang="ko-KR" altLang="en-US" sz="1400" dirty="0"/>
              <a:t>안락의자 방법</a:t>
            </a:r>
            <a:r>
              <a:rPr lang="en-US" altLang="ko-KR" sz="1400" dirty="0"/>
              <a:t>) </a:t>
            </a:r>
            <a:r>
              <a:rPr lang="ko-KR" altLang="en-US" sz="1400" dirty="0"/>
              <a:t>사용  </a:t>
            </a:r>
            <a:r>
              <a:rPr lang="en-US" altLang="ko-KR" sz="1400" dirty="0"/>
              <a:t>-&gt; </a:t>
            </a:r>
            <a:r>
              <a:rPr lang="ko-KR" altLang="en-US" sz="1400" dirty="0"/>
              <a:t>실증적 </a:t>
            </a:r>
            <a:r>
              <a:rPr lang="en-US" altLang="ko-KR" sz="1400" dirty="0"/>
              <a:t>· </a:t>
            </a:r>
            <a:r>
              <a:rPr lang="ko-KR" altLang="en-US" sz="1400" dirty="0"/>
              <a:t>객관적 범죄연구는 이루어지지 못함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(9) </a:t>
            </a:r>
            <a:r>
              <a:rPr lang="ko-KR" altLang="en-US" sz="1400" dirty="0">
                <a:solidFill>
                  <a:srgbClr val="FF0000"/>
                </a:solidFill>
              </a:rPr>
              <a:t>모든 인간을 잠재적인 범죄자로 인식</a:t>
            </a:r>
            <a:r>
              <a:rPr lang="ko-KR" altLang="en-US" sz="1400" dirty="0"/>
              <a:t>함 </a:t>
            </a:r>
            <a:r>
              <a:rPr lang="en-US" altLang="ko-KR" sz="1400" dirty="0"/>
              <a:t>-&gt; </a:t>
            </a:r>
            <a:r>
              <a:rPr lang="ko-KR" altLang="en-US" sz="1400" dirty="0"/>
              <a:t>통제이론에 영향을 주었음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(10) </a:t>
            </a:r>
            <a:r>
              <a:rPr lang="ko-KR" altLang="en-US" sz="1400" dirty="0"/>
              <a:t>과도하게 </a:t>
            </a:r>
            <a:r>
              <a:rPr lang="ko-KR" altLang="en-US" sz="1400" dirty="0">
                <a:solidFill>
                  <a:srgbClr val="FF0000"/>
                </a:solidFill>
              </a:rPr>
              <a:t>잔혹한 형벌과 사형에 반대</a:t>
            </a:r>
            <a:r>
              <a:rPr lang="ko-KR" altLang="en-US" sz="1400" dirty="0"/>
              <a:t>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(11) </a:t>
            </a:r>
            <a:r>
              <a:rPr lang="ko-KR" altLang="en-US" sz="1400" dirty="0"/>
              <a:t>억제</a:t>
            </a:r>
            <a:r>
              <a:rPr lang="en-US" altLang="ko-KR" sz="1400" dirty="0"/>
              <a:t>(deterrence) </a:t>
            </a: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형벌에 대한 정당화 개념으로</a:t>
            </a:r>
            <a:r>
              <a:rPr lang="en-US" altLang="ko-KR" sz="1400" dirty="0"/>
              <a:t>, </a:t>
            </a:r>
            <a:r>
              <a:rPr lang="ko-KR" altLang="en-US" sz="1400" dirty="0"/>
              <a:t>처벌은 인간의 자유의지가 범죄행위를 선택하지 않도록 억제하는데 필요하다고 보는 </a:t>
            </a:r>
            <a:r>
              <a:rPr lang="ko-KR" altLang="en-US" sz="1400" dirty="0">
                <a:solidFill>
                  <a:srgbClr val="FF0000"/>
                </a:solidFill>
              </a:rPr>
              <a:t>형벌에 의한 범죄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억제이론임</a:t>
            </a:r>
            <a:endParaRPr lang="en-US" altLang="ko-K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288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D142CB-6A42-4220-9A43-ED21FBE6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3"/>
            <a:ext cx="11029616" cy="1188720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- </a:t>
            </a:r>
            <a:r>
              <a:rPr lang="ko-KR" altLang="en-US" dirty="0"/>
              <a:t>개관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337C9DC-F9D3-4D0B-BA4A-1025B9DA7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583" y="1552297"/>
            <a:ext cx="11029615" cy="36404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범죄론과 형벌관</a:t>
            </a:r>
            <a:endParaRPr lang="en-US" altLang="ko-KR" sz="1400" dirty="0">
              <a:solidFill>
                <a:srgbClr val="FF0000"/>
              </a:solidFill>
            </a:endParaRPr>
          </a:p>
          <a:p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(1) </a:t>
            </a:r>
            <a:r>
              <a:rPr lang="ko-KR" altLang="en-US" sz="1400" dirty="0"/>
              <a:t>범죄론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범죄는 자유의지적 </a:t>
            </a:r>
            <a:r>
              <a:rPr lang="ko-KR" altLang="en-US" sz="1400" dirty="0">
                <a:solidFill>
                  <a:srgbClr val="FF0000"/>
                </a:solidFill>
              </a:rPr>
              <a:t>인간의 합리적 선택</a:t>
            </a:r>
            <a:r>
              <a:rPr lang="ko-KR" altLang="en-US" sz="1400" dirty="0"/>
              <a:t>의 결과로서 사회에 대한 반도덕적 행위이고</a:t>
            </a:r>
            <a:r>
              <a:rPr lang="en-US" altLang="ko-KR" sz="1400" dirty="0"/>
              <a:t>, </a:t>
            </a:r>
            <a:r>
              <a:rPr lang="ko-KR" altLang="en-US" sz="1400" dirty="0"/>
              <a:t>사회계약을 침해한 행위임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/>
              <a:t>형벌관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형벌의 정당성을 사회계약의 보존에서 찾았고</a:t>
            </a:r>
            <a:r>
              <a:rPr lang="en-US" altLang="ko-KR" sz="1400" dirty="0"/>
              <a:t>, </a:t>
            </a:r>
            <a:r>
              <a:rPr lang="ko-KR" altLang="en-US" sz="1400" dirty="0"/>
              <a:t>형벌의 목적을 반사회적 행위의 장래 예방에 두었음</a:t>
            </a:r>
            <a:r>
              <a:rPr lang="en-US" altLang="ko-KR" sz="1400" dirty="0"/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일반예방사상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따라서 형벌은 반사회적 행위로 얻을 수 있는 결실을 상쇄시키고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범죄충동을 억제하는데 필요한 만큼만 </a:t>
            </a:r>
            <a:r>
              <a:rPr lang="ko-KR" altLang="en-US" sz="1400" dirty="0" err="1"/>
              <a:t>정당화된다고</a:t>
            </a:r>
            <a:r>
              <a:rPr lang="ko-KR" altLang="en-US" sz="1400" dirty="0"/>
              <a:t> 하였음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A931BD8-EC9E-4476-AAA6-567894F27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924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D142CB-6A42-4220-9A43-ED21FBE6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3"/>
            <a:ext cx="11029616" cy="1188720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– </a:t>
            </a:r>
            <a:r>
              <a:rPr lang="ko-KR" altLang="en-US" dirty="0"/>
              <a:t>대표 학자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337C9DC-F9D3-4D0B-BA4A-1025B9DA7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361" y="1269003"/>
            <a:ext cx="11029615" cy="54379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r>
              <a:rPr lang="en-US" altLang="ko-KR" sz="1400" dirty="0">
                <a:solidFill>
                  <a:srgbClr val="7030A0"/>
                </a:solidFill>
              </a:rPr>
              <a:t>C. Beccaria( </a:t>
            </a:r>
            <a:r>
              <a:rPr lang="ko-KR" altLang="en-US" sz="1400" dirty="0" err="1">
                <a:solidFill>
                  <a:srgbClr val="7030A0"/>
                </a:solidFill>
              </a:rPr>
              <a:t>베카리아</a:t>
            </a:r>
            <a:r>
              <a:rPr lang="en-US" altLang="ko-KR" sz="1400" dirty="0">
                <a:solidFill>
                  <a:srgbClr val="7030A0"/>
                </a:solidFill>
              </a:rPr>
              <a:t>)</a:t>
            </a:r>
          </a:p>
          <a:p>
            <a:pPr marL="0" indent="0">
              <a:buNone/>
            </a:pPr>
            <a:r>
              <a:rPr lang="en-US" altLang="ko-KR" sz="1400" dirty="0"/>
              <a:t> (1) </a:t>
            </a:r>
            <a:r>
              <a:rPr lang="ko-KR" altLang="en-US" sz="1400" dirty="0">
                <a:solidFill>
                  <a:srgbClr val="FF0000"/>
                </a:solidFill>
              </a:rPr>
              <a:t>「범죄와 형벌」</a:t>
            </a:r>
            <a:r>
              <a:rPr lang="en-US" altLang="ko-KR" sz="1400" dirty="0"/>
              <a:t>(1764)</a:t>
            </a:r>
            <a:r>
              <a:rPr lang="ko-KR" altLang="en-US" sz="1400" dirty="0"/>
              <a:t>을 저술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전근대적이고 비인간적이며</a:t>
            </a:r>
            <a:r>
              <a:rPr lang="en-US" altLang="ko-KR" sz="1400" dirty="0"/>
              <a:t>, </a:t>
            </a:r>
            <a:r>
              <a:rPr lang="ko-KR" altLang="en-US" sz="1400" dirty="0"/>
              <a:t>야만적인 당시의 형사사법 제도를 비판하고 고전학파의 선구자가 되었으며</a:t>
            </a:r>
            <a:r>
              <a:rPr lang="en-US" altLang="ko-KR" sz="1400" dirty="0"/>
              <a:t>, </a:t>
            </a:r>
            <a:r>
              <a:rPr lang="ko-KR" altLang="en-US" sz="1400" dirty="0"/>
              <a:t>그는 처벌은 공개적이어야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하고 신속하며 필요한 것이어야 한다고 주장했음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>
                <a:solidFill>
                  <a:srgbClr val="FF0000"/>
                </a:solidFill>
              </a:rPr>
              <a:t>입법의 기능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범죄에 대한 형벌은 </a:t>
            </a:r>
            <a:r>
              <a:rPr lang="ko-KR" altLang="en-US" sz="1400" dirty="0" err="1">
                <a:solidFill>
                  <a:srgbClr val="FF0000"/>
                </a:solidFill>
              </a:rPr>
              <a:t>법률로써만</a:t>
            </a:r>
            <a:r>
              <a:rPr lang="ko-KR" altLang="en-US" sz="1400" dirty="0">
                <a:solidFill>
                  <a:srgbClr val="FF0000"/>
                </a:solidFill>
              </a:rPr>
              <a:t> 정할 수 있음</a:t>
            </a:r>
            <a:r>
              <a:rPr lang="en-US" altLang="ko-KR" sz="1400" dirty="0"/>
              <a:t>. </a:t>
            </a:r>
            <a:r>
              <a:rPr lang="ko-KR" altLang="en-US" sz="1400" dirty="0"/>
              <a:t>형벌은 자유를 남용하는 사람들로부터 사회구성원 전체의 자유를 지키기 위해서 존재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해야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(3) </a:t>
            </a:r>
            <a:r>
              <a:rPr lang="ko-KR" altLang="en-US" sz="1400" dirty="0">
                <a:solidFill>
                  <a:srgbClr val="FF0000"/>
                </a:solidFill>
              </a:rPr>
              <a:t>법관의 기능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형사사건에서 </a:t>
            </a:r>
            <a:r>
              <a:rPr lang="ko-KR" altLang="en-US" sz="1400" dirty="0">
                <a:solidFill>
                  <a:srgbClr val="FF0000"/>
                </a:solidFill>
              </a:rPr>
              <a:t>법관들은 법을 해석할 권한이 없음</a:t>
            </a:r>
            <a:r>
              <a:rPr lang="en-US" altLang="ko-KR" sz="1400" dirty="0"/>
              <a:t>. "</a:t>
            </a:r>
            <a:r>
              <a:rPr lang="ko-KR" altLang="en-US" sz="1400" dirty="0"/>
              <a:t>법의 정신을 고려해야 한다” 라는 명분도 인정되어서는 안됨</a:t>
            </a:r>
            <a:r>
              <a:rPr lang="en-US" altLang="ko-KR" sz="1400" dirty="0"/>
              <a:t>. </a:t>
            </a:r>
            <a:r>
              <a:rPr lang="ko-KR" altLang="en-US" sz="1400" dirty="0"/>
              <a:t>법의 정신에 따른 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석은 법관을 입법자로 만드는 것과 같음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(4) </a:t>
            </a:r>
            <a:r>
              <a:rPr lang="ko-KR" altLang="en-US" sz="1400" dirty="0">
                <a:solidFill>
                  <a:srgbClr val="FF0000"/>
                </a:solidFill>
              </a:rPr>
              <a:t>죄형균형론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범죄와 형벌 사이의 비례관계가 유지되어야 함</a:t>
            </a:r>
            <a:r>
              <a:rPr lang="en-US" altLang="ko-KR" sz="1400" dirty="0"/>
              <a:t>. </a:t>
            </a:r>
            <a:r>
              <a:rPr lang="ko-KR" altLang="en-US" sz="1400" dirty="0"/>
              <a:t>형벌이 그 목적을 달성 하기 위해서는 형벌로 인한 고통이 범죄로부터 얻은 이익을 약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간 넘어서는 정도가 되어야 함</a:t>
            </a:r>
            <a:r>
              <a:rPr lang="en-US" altLang="ko-KR" sz="1400" dirty="0"/>
              <a:t>. </a:t>
            </a:r>
            <a:r>
              <a:rPr lang="ko-KR" altLang="en-US" sz="1400" dirty="0"/>
              <a:t>그리고 범죄와 형벌은 법률에 의해 규정되어야 함</a:t>
            </a:r>
            <a:r>
              <a:rPr lang="en-US" altLang="ko-KR" sz="1400" dirty="0"/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죄형법정주의</a:t>
            </a:r>
            <a:r>
              <a:rPr lang="en-US" altLang="ko-KR" sz="1400" dirty="0"/>
              <a:t>). 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44D6E69-0908-4DF4-BBA6-60C4EA3A2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538" y="226502"/>
            <a:ext cx="3582142" cy="231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878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D142CB-6A42-4220-9A43-ED21FBE6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3"/>
            <a:ext cx="11029616" cy="1188720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– </a:t>
            </a:r>
            <a:r>
              <a:rPr lang="ko-KR" altLang="en-US" dirty="0"/>
              <a:t>대표 학자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337C9DC-F9D3-4D0B-BA4A-1025B9DA7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196" y="1210280"/>
            <a:ext cx="11029615" cy="57106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(5) </a:t>
            </a:r>
            <a:r>
              <a:rPr lang="ko-KR" altLang="en-US" sz="1400" dirty="0">
                <a:solidFill>
                  <a:srgbClr val="FF0000"/>
                </a:solidFill>
              </a:rPr>
              <a:t>범죄의 경중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범죄의 진정한 척도는 ‘</a:t>
            </a:r>
            <a:r>
              <a:rPr lang="ko-KR" altLang="en-US" sz="1400" dirty="0">
                <a:solidFill>
                  <a:srgbClr val="FF0000"/>
                </a:solidFill>
              </a:rPr>
              <a:t>사회에 끼친 해악</a:t>
            </a:r>
            <a:r>
              <a:rPr lang="ko-KR" altLang="en-US" sz="1400" dirty="0"/>
              <a:t>’ 이지 범죄자의 의사가 아님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(6) </a:t>
            </a:r>
            <a:r>
              <a:rPr lang="ko-KR" altLang="en-US" sz="1400" dirty="0">
                <a:solidFill>
                  <a:srgbClr val="FF0000"/>
                </a:solidFill>
              </a:rPr>
              <a:t>가혹한 형벌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형벌이 그 목적을 달성하기 위해서는 </a:t>
            </a:r>
            <a:r>
              <a:rPr lang="ko-KR" altLang="en-US" sz="1400" dirty="0">
                <a:solidFill>
                  <a:srgbClr val="FF0000"/>
                </a:solidFill>
              </a:rPr>
              <a:t>형벌의 고통이 범죄로부터 얻을 이익을 상쇄시킬 정도에 한정되어야 함</a:t>
            </a:r>
            <a:r>
              <a:rPr lang="en-US" altLang="ko-KR" sz="1400" dirty="0"/>
              <a:t>. </a:t>
            </a:r>
            <a:r>
              <a:rPr lang="ko-KR" altLang="en-US" sz="1400" dirty="0"/>
              <a:t>이것을 넘어서는 것은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무용한 형벌임</a:t>
            </a:r>
            <a:r>
              <a:rPr lang="en-US" altLang="ko-KR" sz="1400" dirty="0"/>
              <a:t>. </a:t>
            </a:r>
            <a:r>
              <a:rPr lang="ko-KR" altLang="en-US" sz="1400" dirty="0"/>
              <a:t>잔혹한 형벌은 인도적인 차원에서 뿐 아니라</a:t>
            </a:r>
            <a:r>
              <a:rPr lang="en-US" altLang="ko-KR" sz="1400" dirty="0"/>
              <a:t>, </a:t>
            </a:r>
            <a:r>
              <a:rPr lang="ko-KR" altLang="en-US" sz="1400" dirty="0"/>
              <a:t>범죄예방에도 유해</a:t>
            </a:r>
            <a:r>
              <a:rPr lang="en-US" altLang="ko-KR" sz="1400" dirty="0"/>
              <a:t>(</a:t>
            </a:r>
            <a:r>
              <a:rPr lang="ko-KR" altLang="en-US" sz="1400" dirty="0"/>
              <a:t>有害</a:t>
            </a:r>
            <a:r>
              <a:rPr lang="en-US" altLang="ko-KR" sz="1400" dirty="0"/>
              <a:t>)</a:t>
            </a:r>
            <a:r>
              <a:rPr lang="ko-KR" altLang="en-US" sz="1400" dirty="0"/>
              <a:t>한 결과를 초래함</a:t>
            </a:r>
            <a:r>
              <a:rPr lang="en-US" altLang="ko-KR" sz="1400" dirty="0"/>
              <a:t>. </a:t>
            </a:r>
            <a:r>
              <a:rPr lang="ko-KR" altLang="en-US" sz="1400" dirty="0"/>
              <a:t>잔혹한 형벌을 가할수록 그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형벌을 피하기 위해 후속범죄를 저지르게 되는 측면도 무시 할 수 없음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(7) </a:t>
            </a:r>
            <a:r>
              <a:rPr lang="ko-KR" altLang="en-US" sz="1400" dirty="0">
                <a:solidFill>
                  <a:srgbClr val="FF0000"/>
                </a:solidFill>
              </a:rPr>
              <a:t>신속한 형벌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범죄가 범해진 후 신속하게 형벌이 과해지면</a:t>
            </a:r>
            <a:r>
              <a:rPr lang="en-US" altLang="ko-KR" sz="1400" dirty="0"/>
              <a:t>, </a:t>
            </a:r>
            <a:r>
              <a:rPr lang="ko-KR" altLang="en-US" sz="1400" dirty="0"/>
              <a:t>형벌은 그만큼 더 공정하고 유용하게 됨</a:t>
            </a:r>
            <a:r>
              <a:rPr lang="en-US" altLang="ko-KR" sz="1400" dirty="0"/>
              <a:t>.</a:t>
            </a:r>
            <a:r>
              <a:rPr lang="ko-KR" altLang="en-US" sz="1400" dirty="0"/>
              <a:t> 즉 범죄와 처벌 사이의 시간적 길이가 </a:t>
            </a:r>
            <a:r>
              <a:rPr lang="ko-KR" altLang="en-US" sz="1400" dirty="0" err="1"/>
              <a:t>짧을수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록 범죄예방에 더 효과적임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(8) </a:t>
            </a:r>
            <a:r>
              <a:rPr lang="ko-KR" altLang="en-US" sz="1400" dirty="0">
                <a:solidFill>
                  <a:srgbClr val="FF0000"/>
                </a:solidFill>
              </a:rPr>
              <a:t>형벌의 확실성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범죄를 잘 억제할 수 있는 방법은 가혹한 형벌이 아니라 형벌의 확실성임</a:t>
            </a:r>
            <a:r>
              <a:rPr lang="en-US" altLang="ko-KR" sz="1400" dirty="0"/>
              <a:t>. </a:t>
            </a:r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dirty="0"/>
              <a:t>잔혹한 형의 집행보다도 예외 없는 처벌이 범죄예방에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효과적임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310131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D142CB-6A42-4220-9A43-ED21FBE6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3"/>
            <a:ext cx="11029616" cy="1188720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– </a:t>
            </a:r>
            <a:r>
              <a:rPr lang="ko-KR" altLang="en-US" dirty="0"/>
              <a:t>대표 학자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337C9DC-F9D3-4D0B-BA4A-1025B9DA7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972" y="1147362"/>
            <a:ext cx="11029615" cy="57106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(9) </a:t>
            </a:r>
            <a:r>
              <a:rPr lang="ko-KR" altLang="en-US" sz="1400" dirty="0"/>
              <a:t>법률의 제정 및 집행의 원리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최대 다수의 최대행복</a:t>
            </a:r>
            <a:r>
              <a:rPr lang="en-US" altLang="ko-KR" sz="1400" dirty="0"/>
              <a:t>(</a:t>
            </a:r>
            <a:r>
              <a:rPr lang="ko-KR" altLang="en-US" sz="1400" dirty="0"/>
              <a:t>후일 </a:t>
            </a:r>
            <a:r>
              <a:rPr lang="ko-KR" altLang="en-US" sz="1400" dirty="0" err="1"/>
              <a:t>벤담이</a:t>
            </a:r>
            <a:r>
              <a:rPr lang="ko-KR" altLang="en-US" sz="1400" dirty="0"/>
              <a:t> 인용</a:t>
            </a:r>
            <a:r>
              <a:rPr lang="en-US" altLang="ko-KR" sz="1400" dirty="0"/>
              <a:t>)</a:t>
            </a:r>
            <a:r>
              <a:rPr lang="ko-KR" altLang="en-US" sz="1400" dirty="0"/>
              <a:t>의 논리</a:t>
            </a:r>
            <a:r>
              <a:rPr lang="en-US" altLang="ko-KR" sz="1400" dirty="0"/>
              <a:t>. </a:t>
            </a:r>
            <a:r>
              <a:rPr lang="ko-KR" altLang="en-US" sz="1400" dirty="0"/>
              <a:t>인간행위의 원동력을 쾌락의 추구와 고통의 회피로 보고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형법은 인간의 공리성을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고려하여 범죄방지를 위한 공리적 기능에 중점을 두어야 함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(10) </a:t>
            </a:r>
            <a:r>
              <a:rPr lang="ko-KR" altLang="en-US" sz="1400" dirty="0"/>
              <a:t>객관주의 형법 이론을 바탕으로 한 형법 개혁운동 주창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유럽 </a:t>
            </a:r>
            <a:r>
              <a:rPr lang="en-US" altLang="ko-KR" sz="1400" dirty="0"/>
              <a:t>· </a:t>
            </a:r>
            <a:r>
              <a:rPr lang="ko-KR" altLang="en-US" sz="1400" dirty="0"/>
              <a:t>미국의 형사법개혁에 영향 을 미쳤고</a:t>
            </a:r>
            <a:r>
              <a:rPr lang="en-US" altLang="ko-KR" sz="1400" dirty="0"/>
              <a:t>, </a:t>
            </a:r>
            <a:r>
              <a:rPr lang="ko-KR" altLang="en-US" sz="1400" dirty="0"/>
              <a:t>특히 </a:t>
            </a:r>
            <a:r>
              <a:rPr lang="en-US" altLang="ko-KR" sz="1400" dirty="0"/>
              <a:t>1791</a:t>
            </a:r>
            <a:r>
              <a:rPr lang="ko-KR" altLang="en-US" sz="1400" dirty="0"/>
              <a:t>년 프랑스 형법의 이론적 토대를 제공함</a:t>
            </a:r>
            <a:r>
              <a:rPr lang="en-US" altLang="ko-KR" sz="1400" dirty="0"/>
              <a:t>. </a:t>
            </a:r>
            <a:r>
              <a:rPr lang="ko-KR" altLang="en-US" sz="1400" dirty="0"/>
              <a:t>그는 신분과 지위의 고하에 상관없이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행위의 객관적인 측면을 기초로 일률적인 법집행이 이루어져야 한다 고 주장했음</a:t>
            </a:r>
            <a:r>
              <a:rPr lang="en-US" altLang="ko-KR" sz="1400" dirty="0"/>
              <a:t>.</a:t>
            </a:r>
            <a:r>
              <a:rPr lang="ko-KR" altLang="en-US" sz="1400" dirty="0"/>
              <a:t> 즉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형사사건에서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법 앞의 </a:t>
            </a:r>
            <a:r>
              <a:rPr lang="ko-KR" altLang="en-US" sz="1400" dirty="0" err="1">
                <a:solidFill>
                  <a:srgbClr val="FF0000"/>
                </a:solidFill>
              </a:rPr>
              <a:t>평등’이</a:t>
            </a:r>
            <a:r>
              <a:rPr lang="ko-KR" altLang="en-US" sz="1400" dirty="0">
                <a:solidFill>
                  <a:srgbClr val="FF0000"/>
                </a:solidFill>
              </a:rPr>
              <a:t> 당연히 관철되어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야 한다는 주장임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(11) </a:t>
            </a:r>
            <a:r>
              <a:rPr lang="ko-KR" altLang="en-US" sz="1400" i="1" dirty="0">
                <a:solidFill>
                  <a:srgbClr val="FF0000"/>
                </a:solidFill>
              </a:rPr>
              <a:t>일반예방주의 </a:t>
            </a:r>
            <a:endParaRPr lang="en-US" altLang="ko-KR" sz="14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범죄를 처벌하는 것보다 예방하는 것이 더 좋은 방법</a:t>
            </a:r>
            <a:r>
              <a:rPr lang="en-US" altLang="ko-KR" sz="1400" dirty="0"/>
              <a:t>. </a:t>
            </a:r>
            <a:r>
              <a:rPr lang="ko-KR" altLang="en-US" sz="1400" dirty="0"/>
              <a:t>이를 위해서는 교육이 중요함</a:t>
            </a:r>
            <a:r>
              <a:rPr lang="en-US" altLang="ko-KR" sz="1400" dirty="0"/>
              <a:t>. </a:t>
            </a:r>
            <a:r>
              <a:rPr lang="ko-KR" altLang="en-US" sz="1400" dirty="0"/>
              <a:t>범죄를 예방하기 위해서는 법규를 문서로 확정하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여 모든 사람들이 읽고 이해할 수 있도록 해야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(12) </a:t>
            </a:r>
            <a:r>
              <a:rPr lang="ko-KR" altLang="en-US" sz="1400" dirty="0">
                <a:solidFill>
                  <a:srgbClr val="FF0000"/>
                </a:solidFill>
              </a:rPr>
              <a:t>자의적인 사면제도 반대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사면은 범죄자의 요행심을 불러 일으킴으로써 법에 대한 존중심을 훼손하는 결과를 가져옴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666949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D142CB-6A42-4220-9A43-ED21FBE6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3"/>
            <a:ext cx="11029616" cy="1188720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– </a:t>
            </a:r>
            <a:r>
              <a:rPr lang="ko-KR" altLang="en-US" dirty="0"/>
              <a:t>대표 학자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337C9DC-F9D3-4D0B-BA4A-1025B9DA7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971" y="1853967"/>
            <a:ext cx="11029615" cy="18455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(13)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사형폐지론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사회계약론에 근거하여 최초로 사형폐지를 주장</a:t>
            </a:r>
            <a:r>
              <a:rPr lang="en-US" altLang="ko-KR" sz="1400" dirty="0"/>
              <a:t>. </a:t>
            </a:r>
            <a:r>
              <a:rPr lang="ko-KR" altLang="en-US" sz="1400" dirty="0"/>
              <a:t>사형은 일반 예방에 필요한 한도를 넘으므로 불필요한 제도임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(14) </a:t>
            </a:r>
            <a:r>
              <a:rPr lang="ko-KR" altLang="en-US" sz="1400" dirty="0"/>
              <a:t>범죄자와 피해자 사이에 계급의 차이가 있는 경우에는 배심원의 절반은 피해자 계급</a:t>
            </a:r>
            <a:r>
              <a:rPr lang="en-US" altLang="ko-KR" sz="1400" dirty="0"/>
              <a:t>, </a:t>
            </a:r>
            <a:r>
              <a:rPr lang="ko-KR" altLang="en-US" sz="1400" dirty="0"/>
              <a:t>나머지 절반은 범죄자 계급으로 구성해야 함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575985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C10121-2028-4D13-BEC1-7D82C845A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– </a:t>
            </a:r>
            <a:r>
              <a:rPr lang="ko-KR" altLang="en-US" dirty="0"/>
              <a:t>대표 학자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A7E6270-3314-45D0-AEC1-64EC83E5A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34055"/>
            <a:ext cx="11029615" cy="4752719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dirty="0"/>
              <a:t>J. Bentham( </a:t>
            </a:r>
            <a:r>
              <a:rPr lang="ko-KR" altLang="en-US" dirty="0" err="1"/>
              <a:t>벤담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</a:t>
            </a:r>
            <a:r>
              <a:rPr lang="en-US" altLang="ko-KR" dirty="0"/>
              <a:t>(1) </a:t>
            </a:r>
            <a:r>
              <a:rPr lang="ko-KR" altLang="en-US" dirty="0">
                <a:solidFill>
                  <a:srgbClr val="FF0000"/>
                </a:solidFill>
              </a:rPr>
              <a:t>「도덕과 입법의 원칙」 </a:t>
            </a:r>
            <a:r>
              <a:rPr lang="ko-KR" altLang="en-US" dirty="0"/>
              <a:t>간행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- "</a:t>
            </a:r>
            <a:r>
              <a:rPr lang="ko-KR" altLang="en-US" dirty="0"/>
              <a:t>법의 목적은 사회 공유의 행복을 창조하고</a:t>
            </a:r>
            <a:r>
              <a:rPr lang="en-US" altLang="ko-KR" dirty="0"/>
              <a:t>, </a:t>
            </a:r>
            <a:r>
              <a:rPr lang="ko-KR" altLang="en-US" dirty="0"/>
              <a:t>보장해 주는 것이며</a:t>
            </a:r>
            <a:r>
              <a:rPr lang="en-US" altLang="ko-KR" dirty="0"/>
              <a:t>(</a:t>
            </a:r>
            <a:r>
              <a:rPr lang="ko-KR" altLang="en-US" dirty="0">
                <a:solidFill>
                  <a:srgbClr val="FF0000"/>
                </a:solidFill>
              </a:rPr>
              <a:t>공리주의 법철학</a:t>
            </a:r>
            <a:r>
              <a:rPr lang="en-US" altLang="ko-KR" dirty="0"/>
              <a:t>), </a:t>
            </a:r>
            <a:r>
              <a:rPr lang="ko-KR" altLang="en-US" dirty="0"/>
              <a:t>형벌 부과의 목적은 범죄예방에 있고</a:t>
            </a:r>
            <a:r>
              <a:rPr lang="en-US" altLang="ko-KR" dirty="0"/>
              <a:t>(</a:t>
            </a:r>
            <a:r>
              <a:rPr lang="ko-KR" altLang="en-US" dirty="0">
                <a:solidFill>
                  <a:srgbClr val="FF0000"/>
                </a:solidFill>
              </a:rPr>
              <a:t>일반예방사상</a:t>
            </a:r>
            <a:r>
              <a:rPr lang="en-US" altLang="ko-KR" dirty="0"/>
              <a:t>), </a:t>
            </a:r>
            <a:r>
              <a:rPr lang="ko-KR" altLang="en-US" dirty="0"/>
              <a:t>만일 범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</a:t>
            </a:r>
            <a:r>
              <a:rPr lang="ko-KR" altLang="en-US" dirty="0"/>
              <a:t>죄의 예방이 불가능한 경우 덜 중 요한 범죄로 유도하고</a:t>
            </a:r>
            <a:r>
              <a:rPr lang="en-US" altLang="ko-KR" dirty="0"/>
              <a:t>, </a:t>
            </a:r>
            <a:r>
              <a:rPr lang="ko-KR" altLang="en-US" dirty="0"/>
              <a:t>범죄자로 하여금 범죄에 필요한 만큼의 힘을</a:t>
            </a:r>
            <a:r>
              <a:rPr lang="en-US" altLang="ko-KR" dirty="0"/>
              <a:t> </a:t>
            </a:r>
            <a:r>
              <a:rPr lang="ko-KR" altLang="en-US" dirty="0"/>
              <a:t>다른 분야에</a:t>
            </a:r>
            <a:r>
              <a:rPr lang="en-US" altLang="ko-KR" dirty="0"/>
              <a:t> </a:t>
            </a:r>
            <a:r>
              <a:rPr lang="ko-KR" altLang="en-US" dirty="0" err="1"/>
              <a:t>사용토록</a:t>
            </a:r>
            <a:r>
              <a:rPr lang="ko-KR" altLang="en-US" dirty="0"/>
              <a:t> 유도하여 피해확대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</a:t>
            </a:r>
            <a:r>
              <a:rPr lang="ko-KR" altLang="en-US" dirty="0"/>
              <a:t>를 방지하며</a:t>
            </a:r>
            <a:r>
              <a:rPr lang="en-US" altLang="ko-KR" dirty="0"/>
              <a:t>, </a:t>
            </a:r>
            <a:r>
              <a:rPr lang="ko-KR" altLang="en-US" dirty="0"/>
              <a:t>범죄예방에 가능한 한</a:t>
            </a:r>
            <a:r>
              <a:rPr lang="en-US" altLang="ko-KR" dirty="0"/>
              <a:t> </a:t>
            </a:r>
            <a:r>
              <a:rPr lang="ko-KR" altLang="en-US" dirty="0"/>
              <a:t>적은 비용을 사용하는 것이다” 라고 주장</a:t>
            </a:r>
            <a:r>
              <a:rPr lang="en-US" altLang="ko-KR" dirty="0"/>
              <a:t> </a:t>
            </a:r>
          </a:p>
          <a:p>
            <a:pPr marL="0" indent="0">
              <a:buNone/>
            </a:pPr>
            <a:r>
              <a:rPr lang="ko-KR" altLang="en-US" dirty="0"/>
              <a:t>  </a:t>
            </a:r>
            <a:r>
              <a:rPr lang="en-US" altLang="ko-KR" dirty="0"/>
              <a:t>- </a:t>
            </a:r>
            <a:r>
              <a:rPr lang="ko-KR" altLang="en-US" dirty="0"/>
              <a:t>또한 </a:t>
            </a:r>
            <a:r>
              <a:rPr lang="ko-KR" altLang="en-US" dirty="0">
                <a:solidFill>
                  <a:srgbClr val="FF0000"/>
                </a:solidFill>
              </a:rPr>
              <a:t>형벌은 일반예방목적에 의해 정당화되어야 하고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개선목적은 형벌의 부차적 목적이 되어야 </a:t>
            </a:r>
            <a:r>
              <a:rPr lang="ko-KR" altLang="en-US" dirty="0" err="1">
                <a:solidFill>
                  <a:srgbClr val="FF0000"/>
                </a:solidFill>
              </a:rPr>
              <a:t>한다</a:t>
            </a:r>
            <a:r>
              <a:rPr lang="ko-KR" altLang="en-US" dirty="0" err="1"/>
              <a:t>’고</a:t>
            </a:r>
            <a:r>
              <a:rPr lang="ko-KR" altLang="en-US" dirty="0"/>
              <a:t> 하여 공리주의적 형벌관을 취했음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 </a:t>
            </a:r>
            <a:r>
              <a:rPr lang="en-US" altLang="ko-KR" dirty="0"/>
              <a:t>- </a:t>
            </a:r>
            <a:r>
              <a:rPr lang="ko-KR" altLang="en-US" dirty="0"/>
              <a:t>그리고 형벌 집행의 기준으로는 </a:t>
            </a:r>
            <a:r>
              <a:rPr lang="en-US" altLang="ko-KR" dirty="0"/>
              <a:t>(a) </a:t>
            </a:r>
            <a:r>
              <a:rPr lang="ko-KR" altLang="en-US" dirty="0"/>
              <a:t>관대성 기준</a:t>
            </a:r>
            <a:r>
              <a:rPr lang="en-US" altLang="ko-KR" dirty="0"/>
              <a:t>, </a:t>
            </a:r>
            <a:r>
              <a:rPr lang="ko-KR" altLang="en-US" dirty="0"/>
              <a:t>즉 </a:t>
            </a:r>
            <a:r>
              <a:rPr lang="ko-KR" altLang="en-US" dirty="0">
                <a:solidFill>
                  <a:srgbClr val="FF0000"/>
                </a:solidFill>
              </a:rPr>
              <a:t>강제노역을 받은 자에게 추가적으로 육체적 고통을 부과해서는 안된다는 원칙</a:t>
            </a:r>
            <a:r>
              <a:rPr lang="en-US" altLang="ko-KR" dirty="0"/>
              <a:t>, (b) </a:t>
            </a:r>
            <a:r>
              <a:rPr lang="ko-KR" altLang="en-US" dirty="0"/>
              <a:t>열등처우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</a:t>
            </a:r>
            <a:r>
              <a:rPr lang="ko-KR" altLang="en-US" dirty="0"/>
              <a:t>기준</a:t>
            </a:r>
            <a:r>
              <a:rPr lang="en-US" altLang="ko-KR" dirty="0"/>
              <a:t>, </a:t>
            </a:r>
            <a:r>
              <a:rPr lang="ko-KR" altLang="en-US" dirty="0"/>
              <a:t>즉 </a:t>
            </a:r>
            <a:r>
              <a:rPr lang="ko-KR" altLang="en-US" dirty="0">
                <a:solidFill>
                  <a:srgbClr val="FF0000"/>
                </a:solidFill>
              </a:rPr>
              <a:t>수형자는 사회의 극빈층보다 좋은 처우를 받아서는 안된다는 원칙</a:t>
            </a:r>
            <a:r>
              <a:rPr lang="en-US" altLang="ko-KR" dirty="0"/>
              <a:t>, (c) </a:t>
            </a:r>
            <a:r>
              <a:rPr lang="ko-KR" altLang="en-US" dirty="0"/>
              <a:t>경제성 기준</a:t>
            </a:r>
            <a:r>
              <a:rPr lang="en-US" altLang="ko-KR" dirty="0"/>
              <a:t>, </a:t>
            </a:r>
            <a:r>
              <a:rPr lang="ko-KR" altLang="en-US" dirty="0"/>
              <a:t>즉 </a:t>
            </a:r>
            <a:r>
              <a:rPr lang="ko-KR" altLang="en-US" dirty="0">
                <a:solidFill>
                  <a:srgbClr val="FF0000"/>
                </a:solidFill>
              </a:rPr>
              <a:t>범죄인 관리는 경제적으로 행해져야 하며 공공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    </a:t>
            </a:r>
            <a:r>
              <a:rPr lang="ko-KR" altLang="en-US" dirty="0">
                <a:solidFill>
                  <a:srgbClr val="FF0000"/>
                </a:solidFill>
              </a:rPr>
              <a:t>부담의 증가를 초래하거나 또는 강제노역에 의한 수익 도모는 허용되지 않는다</a:t>
            </a:r>
            <a:r>
              <a:rPr lang="ko-KR" altLang="en-US" dirty="0"/>
              <a:t>는 원칙을 제시함</a:t>
            </a:r>
            <a:r>
              <a:rPr lang="en-US" altLang="ko-KR" dirty="0"/>
              <a:t> </a:t>
            </a:r>
          </a:p>
          <a:p>
            <a:pPr marL="0" indent="0">
              <a:buNone/>
            </a:pPr>
            <a:r>
              <a:rPr lang="ko-KR" altLang="en-US" dirty="0"/>
              <a:t>  </a:t>
            </a:r>
            <a:r>
              <a:rPr lang="en-US" altLang="ko-KR" dirty="0"/>
              <a:t>- </a:t>
            </a:r>
            <a:r>
              <a:rPr lang="ko-KR" altLang="en-US" dirty="0" err="1"/>
              <a:t>벤담은</a:t>
            </a:r>
            <a:r>
              <a:rPr lang="ko-KR" altLang="en-US" dirty="0"/>
              <a:t> 재판상 재량이 큰 것에 반대하긴 했으나</a:t>
            </a:r>
            <a:r>
              <a:rPr lang="en-US" altLang="ko-KR" dirty="0"/>
              <a:t>, </a:t>
            </a:r>
            <a:r>
              <a:rPr lang="ko-KR" altLang="en-US" dirty="0"/>
              <a:t>범죄자들에게는 모종의 합리성이 결여되어 있음을 고려할 수 있다고 하여 어느 정도의 재량은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</a:t>
            </a:r>
            <a:r>
              <a:rPr lang="ko-KR" altLang="en-US" dirty="0"/>
              <a:t>인정하였음</a:t>
            </a:r>
            <a:endParaRPr lang="en-US" alt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530F873-F6FE-44CF-AAE3-CA92F768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0458ADC-99BE-425B-88FB-9E4483EED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6811" y="500844"/>
            <a:ext cx="3551339" cy="252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796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C10121-2028-4D13-BEC1-7D82C845A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– </a:t>
            </a:r>
            <a:r>
              <a:rPr lang="ko-KR" altLang="en-US" dirty="0"/>
              <a:t>대표 학자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A7E6270-3314-45D0-AEC1-64EC83E5A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33308"/>
            <a:ext cx="11029615" cy="3033818"/>
          </a:xfrm>
        </p:spPr>
        <p:txBody>
          <a:bodyPr>
            <a:normAutofit/>
          </a:bodyPr>
          <a:lstStyle/>
          <a:p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그는 근거가 없을 때</a:t>
            </a:r>
            <a:r>
              <a:rPr lang="en-US" altLang="ko-KR" sz="1300" dirty="0"/>
              <a:t>(</a:t>
            </a:r>
            <a:r>
              <a:rPr lang="ko-KR" altLang="en-US" sz="1300" dirty="0"/>
              <a:t>범죄행위 자체가 해악성이 없는 경우</a:t>
            </a:r>
            <a:r>
              <a:rPr lang="en-US" altLang="ko-KR" sz="1300" dirty="0"/>
              <a:t>)</a:t>
            </a:r>
            <a:r>
              <a:rPr lang="ko-KR" altLang="en-US" sz="1300" dirty="0"/>
              <a:t>， 실효성이 없을 때</a:t>
            </a:r>
            <a:r>
              <a:rPr lang="en-US" altLang="ko-KR" sz="1300" dirty="0"/>
              <a:t>(</a:t>
            </a:r>
            <a:r>
              <a:rPr lang="ko-KR" altLang="en-US" sz="1300" dirty="0"/>
              <a:t>정신착란자에 대한 형벌처럼 형벌에 의해 범죄가 제지되지 </a:t>
            </a:r>
            <a:r>
              <a:rPr lang="ko-KR" altLang="en-US" sz="1300" dirty="0" err="1"/>
              <a:t>않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는 경우</a:t>
            </a:r>
            <a:r>
              <a:rPr lang="en-US" altLang="ko-KR" sz="1300" dirty="0"/>
              <a:t>)</a:t>
            </a:r>
            <a:r>
              <a:rPr lang="ko-KR" altLang="en-US" sz="1300" dirty="0"/>
              <a:t>， 무익할 때</a:t>
            </a:r>
            <a:r>
              <a:rPr lang="en-US" altLang="ko-KR" sz="1300" dirty="0"/>
              <a:t>, </a:t>
            </a:r>
            <a:r>
              <a:rPr lang="ko-KR" altLang="en-US" sz="1300" dirty="0"/>
              <a:t>불필요할 때</a:t>
            </a:r>
            <a:r>
              <a:rPr lang="en-US" altLang="ko-KR" sz="1300" dirty="0"/>
              <a:t>(</a:t>
            </a:r>
            <a:r>
              <a:rPr lang="ko-KR" altLang="en-US" sz="1300" dirty="0"/>
              <a:t>다른 방법으로 범죄가 방지되는 경우</a:t>
            </a:r>
            <a:r>
              <a:rPr lang="en-US" altLang="ko-KR" sz="1300" dirty="0"/>
              <a:t>)</a:t>
            </a:r>
            <a:r>
              <a:rPr lang="ko-KR" altLang="en-US" sz="1300" dirty="0"/>
              <a:t>， </a:t>
            </a:r>
            <a:r>
              <a:rPr lang="ko-KR" altLang="en-US" sz="1300" dirty="0">
                <a:solidFill>
                  <a:srgbClr val="FF0000"/>
                </a:solidFill>
              </a:rPr>
              <a:t>형벌의 해악이 범죄의 해악을 상회할 때 형벌이 가해져서는 안된다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고 주장하여 형벌이 범죄자에 대한 효용성을 고려하여 부과되도록 하였음</a:t>
            </a:r>
            <a:r>
              <a:rPr lang="en-US" altLang="ko-KR" sz="1300" dirty="0"/>
              <a:t> 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(2) </a:t>
            </a:r>
            <a:r>
              <a:rPr lang="ko-KR" altLang="en-US" sz="1300" dirty="0">
                <a:solidFill>
                  <a:srgbClr val="FF0000"/>
                </a:solidFill>
              </a:rPr>
              <a:t>행복지수 계산법 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 err="1">
                <a:solidFill>
                  <a:srgbClr val="FF0000"/>
                </a:solidFill>
              </a:rPr>
              <a:t>파놉티콘형</a:t>
            </a:r>
            <a:r>
              <a:rPr lang="ko-KR" altLang="en-US" sz="1300" dirty="0">
                <a:solidFill>
                  <a:srgbClr val="FF0000"/>
                </a:solidFill>
              </a:rPr>
              <a:t> 교도소 구상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>
                <a:solidFill>
                  <a:srgbClr val="FF0000"/>
                </a:solidFill>
              </a:rPr>
              <a:t>범죄로 인한 이득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고통 등을 고려하여 적정한 형벌이 부과</a:t>
            </a:r>
            <a:r>
              <a:rPr lang="ko-KR" altLang="en-US" sz="1300" dirty="0"/>
              <a:t>되도록 ‘형벌의 </a:t>
            </a:r>
            <a:r>
              <a:rPr lang="ko-KR" altLang="en-US" sz="1300" dirty="0" err="1"/>
              <a:t>계량화’를</a:t>
            </a:r>
            <a:r>
              <a:rPr lang="ko-KR" altLang="en-US" sz="1300" dirty="0"/>
              <a:t> 추구했고</a:t>
            </a:r>
            <a:r>
              <a:rPr lang="en-US" altLang="ko-KR" sz="1300" dirty="0"/>
              <a:t>, </a:t>
            </a:r>
            <a:r>
              <a:rPr lang="ko-KR" altLang="en-US" sz="1300" dirty="0" err="1">
                <a:solidFill>
                  <a:srgbClr val="FF0000"/>
                </a:solidFill>
              </a:rPr>
              <a:t>파놉티콘형</a:t>
            </a:r>
            <a:r>
              <a:rPr lang="ko-KR" altLang="en-US" sz="1300" dirty="0">
                <a:solidFill>
                  <a:srgbClr val="FF0000"/>
                </a:solidFill>
              </a:rPr>
              <a:t> 감옥을 구상</a:t>
            </a:r>
            <a:r>
              <a:rPr lang="ko-KR" altLang="en-US" sz="1300" dirty="0"/>
              <a:t>하여 감옥의 중요한 기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능이 규율과 통제의 확보라는 점 을 자각시키는 데 기여했으나</a:t>
            </a:r>
            <a:r>
              <a:rPr lang="en-US" altLang="ko-KR" sz="1300" dirty="0"/>
              <a:t>, </a:t>
            </a:r>
            <a:r>
              <a:rPr lang="ko-KR" altLang="en-US" sz="1300" dirty="0"/>
              <a:t>그때 당시에 실현시키지는 못했음</a:t>
            </a:r>
            <a:endParaRPr lang="en-US" altLang="ko-KR" sz="13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530F873-F6FE-44CF-AAE3-CA92F768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687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C10121-2028-4D13-BEC1-7D82C845A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– </a:t>
            </a:r>
            <a:r>
              <a:rPr lang="ko-KR" altLang="en-US" dirty="0"/>
              <a:t>대표 학자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A7E6270-3314-45D0-AEC1-64EC83E5A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33308"/>
            <a:ext cx="11029615" cy="3033818"/>
          </a:xfrm>
        </p:spPr>
        <p:txBody>
          <a:bodyPr>
            <a:normAutofit/>
          </a:bodyPr>
          <a:lstStyle/>
          <a:p>
            <a:r>
              <a:rPr lang="en-US" altLang="ko-KR" sz="1400"/>
              <a:t>A.V. Feuerbach(</a:t>
            </a:r>
            <a:r>
              <a:rPr lang="ko-KR" altLang="en-US" sz="1400"/>
              <a:t>포이에르바흐</a:t>
            </a:r>
            <a:r>
              <a:rPr lang="en-US" altLang="ko-KR" sz="1300"/>
              <a:t>)</a:t>
            </a:r>
          </a:p>
          <a:p>
            <a:endParaRPr lang="en-US" altLang="ko-KR" sz="1300"/>
          </a:p>
          <a:p>
            <a:pPr marL="0" indent="0">
              <a:buNone/>
            </a:pPr>
            <a:r>
              <a:rPr lang="en-US" altLang="ko-KR" sz="1300"/>
              <a:t> </a:t>
            </a:r>
            <a:r>
              <a:rPr lang="en-US" altLang="ko-KR" sz="1400"/>
              <a:t>(1) </a:t>
            </a:r>
            <a:r>
              <a:rPr lang="ko-KR" altLang="en-US" sz="1400"/>
              <a:t>형사정책 개념 정의</a:t>
            </a:r>
            <a:r>
              <a:rPr lang="en-US" altLang="ko-KR" sz="1400"/>
              <a:t>(</a:t>
            </a:r>
            <a:r>
              <a:rPr lang="ko-KR" altLang="en-US" sz="1400"/>
              <a:t>입법을 지도하는 국가적 예지</a:t>
            </a:r>
            <a:r>
              <a:rPr lang="en-US" altLang="ko-KR" sz="1400"/>
              <a:t>, </a:t>
            </a:r>
            <a:r>
              <a:rPr lang="ko-KR" altLang="en-US" sz="1400"/>
              <a:t>형사법에 대한 보조수단</a:t>
            </a:r>
            <a:r>
              <a:rPr lang="en-US" altLang="ko-KR" sz="1400"/>
              <a:t>) </a:t>
            </a:r>
          </a:p>
          <a:p>
            <a:pPr marL="0" indent="0">
              <a:buNone/>
            </a:pPr>
            <a:r>
              <a:rPr lang="en-US" altLang="ko-KR" sz="1400"/>
              <a:t>   - "</a:t>
            </a:r>
            <a:r>
              <a:rPr lang="ko-KR" altLang="en-US" sz="1400"/>
              <a:t>입법을 지도하는 국가적 예지를 형사정책이라 한다</a:t>
            </a:r>
            <a:r>
              <a:rPr lang="en-US" altLang="ko-KR" sz="1400"/>
              <a:t>. </a:t>
            </a:r>
            <a:r>
              <a:rPr lang="ko-KR" altLang="en-US" sz="1400">
                <a:solidFill>
                  <a:srgbClr val="FF0000"/>
                </a:solidFill>
              </a:rPr>
              <a:t>형사정책은 형벌의 목적</a:t>
            </a:r>
            <a:r>
              <a:rPr lang="en-US" altLang="ko-KR" sz="1400">
                <a:solidFill>
                  <a:srgbClr val="FF0000"/>
                </a:solidFill>
              </a:rPr>
              <a:t>(</a:t>
            </a:r>
            <a:r>
              <a:rPr lang="ko-KR" altLang="en-US" sz="1400">
                <a:solidFill>
                  <a:srgbClr val="FF0000"/>
                </a:solidFill>
              </a:rPr>
              <a:t>일반예방</a:t>
            </a:r>
            <a:r>
              <a:rPr lang="en-US" altLang="ko-KR" sz="1400">
                <a:solidFill>
                  <a:srgbClr val="FF0000"/>
                </a:solidFill>
              </a:rPr>
              <a:t>) </a:t>
            </a:r>
            <a:r>
              <a:rPr lang="ko-KR" altLang="en-US" sz="1400">
                <a:solidFill>
                  <a:srgbClr val="FF0000"/>
                </a:solidFill>
              </a:rPr>
              <a:t>에 적합할 뿐만 아니라 가능한 한 인간적 </a:t>
            </a:r>
            <a:r>
              <a:rPr lang="en-US" altLang="ko-KR" sz="1400">
                <a:solidFill>
                  <a:srgbClr val="FF0000"/>
                </a:solidFill>
              </a:rPr>
              <a:t>· </a:t>
            </a:r>
          </a:p>
          <a:p>
            <a:pPr marL="0" indent="0">
              <a:buNone/>
            </a:pPr>
            <a:r>
              <a:rPr lang="en-US" altLang="ko-KR" sz="1400">
                <a:solidFill>
                  <a:srgbClr val="FF0000"/>
                </a:solidFill>
              </a:rPr>
              <a:t>      </a:t>
            </a:r>
            <a:r>
              <a:rPr lang="ko-KR" altLang="en-US" sz="1400">
                <a:solidFill>
                  <a:srgbClr val="FF0000"/>
                </a:solidFill>
              </a:rPr>
              <a:t>시민적 자유를 촉진</a:t>
            </a:r>
            <a:r>
              <a:rPr lang="ko-KR" altLang="en-US" sz="1400"/>
              <a:t>하기 위하여</a:t>
            </a:r>
            <a:r>
              <a:rPr lang="en-US" altLang="ko-KR" sz="1400"/>
              <a:t>, </a:t>
            </a:r>
            <a:r>
              <a:rPr lang="ko-KR" altLang="en-US" sz="1400"/>
              <a:t>형벌을 어떻게 정립하고 집행해야 하는가를 체계적으로 연구하는 것을 주된 임무로 하는 형법의 보</a:t>
            </a:r>
            <a:endParaRPr lang="en-US" altLang="ko-KR" sz="1400"/>
          </a:p>
          <a:p>
            <a:pPr marL="0" indent="0">
              <a:buNone/>
            </a:pPr>
            <a:r>
              <a:rPr lang="en-US" altLang="ko-KR" sz="1400"/>
              <a:t>      </a:t>
            </a:r>
            <a:r>
              <a:rPr lang="ko-KR" altLang="en-US" sz="1400"/>
              <a:t>조 수단이다</a:t>
            </a:r>
            <a:r>
              <a:rPr lang="en-US" altLang="ko-KR" sz="1400"/>
              <a:t>.” </a:t>
            </a:r>
          </a:p>
          <a:p>
            <a:pPr marL="0" indent="0">
              <a:buNone/>
            </a:pPr>
            <a:r>
              <a:rPr lang="en-US" altLang="ko-KR" sz="1400"/>
              <a:t> (2) </a:t>
            </a:r>
            <a:r>
              <a:rPr lang="ko-KR" altLang="en-US" sz="1400"/>
              <a:t>심리적 강제설을 통한 </a:t>
            </a:r>
            <a:r>
              <a:rPr lang="ko-KR" altLang="en-US" sz="1400">
                <a:solidFill>
                  <a:srgbClr val="FF0000"/>
                </a:solidFill>
              </a:rPr>
              <a:t>일반예방을 정립</a:t>
            </a:r>
            <a:endParaRPr lang="en-US" altLang="ko-KR" sz="140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/>
              <a:t> (3) </a:t>
            </a:r>
            <a:r>
              <a:rPr lang="ko-KR" altLang="en-US" sz="1400">
                <a:solidFill>
                  <a:srgbClr val="FF0000"/>
                </a:solidFill>
              </a:rPr>
              <a:t>죄형법정주의 원칙 확립</a:t>
            </a:r>
            <a:endParaRPr lang="en-US" altLang="ko-KR" sz="13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530F873-F6FE-44CF-AAE3-CA92F768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C700BF5-0EBE-4916-9F33-E16B35BF1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6337" y="341540"/>
            <a:ext cx="1724025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169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C10121-2028-4D13-BEC1-7D82C845A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49151"/>
            <a:ext cx="11029616" cy="1188720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– </a:t>
            </a:r>
            <a:r>
              <a:rPr lang="ko-KR" altLang="en-US" dirty="0"/>
              <a:t>대표 학자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A7E6270-3314-45D0-AEC1-64EC83E5A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56469"/>
            <a:ext cx="11029615" cy="5012777"/>
          </a:xfrm>
        </p:spPr>
        <p:txBody>
          <a:bodyPr>
            <a:normAutofit lnSpcReduction="10000"/>
          </a:bodyPr>
          <a:lstStyle/>
          <a:p>
            <a:r>
              <a:rPr lang="ko-KR" altLang="en-US" sz="1200" dirty="0" err="1"/>
              <a:t>하워드</a:t>
            </a:r>
            <a:r>
              <a:rPr lang="en-US" altLang="ko-KR" sz="1200" dirty="0"/>
              <a:t>(J. Howard)</a:t>
            </a:r>
          </a:p>
          <a:p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(1) </a:t>
            </a:r>
            <a:r>
              <a:rPr lang="ko-KR" altLang="en-US" sz="1200" dirty="0"/>
              <a:t>외국교도소 및 병원과 비교한 </a:t>
            </a:r>
            <a:r>
              <a:rPr lang="ko-KR" altLang="en-US" sz="1200" dirty="0">
                <a:solidFill>
                  <a:srgbClr val="FF0000"/>
                </a:solidFill>
              </a:rPr>
              <a:t>「영국과 웨일즈의 교도소 상태」</a:t>
            </a:r>
            <a:r>
              <a:rPr lang="en-US" altLang="ko-KR" sz="1200" dirty="0"/>
              <a:t>(1776)  </a:t>
            </a:r>
            <a:r>
              <a:rPr lang="ko-KR" altLang="en-US" sz="1200" dirty="0"/>
              <a:t>저술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형벌집행의 목적은 노동습관을 교육시키는데 있고</a:t>
            </a:r>
            <a:r>
              <a:rPr lang="en-US" altLang="ko-KR" sz="1200" dirty="0"/>
              <a:t>, </a:t>
            </a:r>
            <a:r>
              <a:rPr lang="ko-KR" altLang="en-US" sz="1200" dirty="0"/>
              <a:t>노동이 범죄교육학적 견지에서도 매우 중요하다고 보아 인도적 감옥개혁을 제창</a:t>
            </a:r>
            <a:r>
              <a:rPr lang="en-US" altLang="ko-KR" sz="1200" dirty="0"/>
              <a:t>     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(2) </a:t>
            </a:r>
            <a:r>
              <a:rPr lang="ko-KR" altLang="en-US" sz="1200" dirty="0">
                <a:solidFill>
                  <a:srgbClr val="FF0000"/>
                </a:solidFill>
              </a:rPr>
              <a:t>근대적인 교도소 설립을 위한 「교도소법」 기초</a:t>
            </a:r>
            <a:r>
              <a:rPr lang="en-US" altLang="ko-KR" sz="1200" dirty="0">
                <a:solidFill>
                  <a:srgbClr val="FF0000"/>
                </a:solidFill>
              </a:rPr>
              <a:t>(1779)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독거교도소 설립 주장</a:t>
            </a:r>
            <a:r>
              <a:rPr lang="en-US" altLang="ko-KR" sz="1200" dirty="0"/>
              <a:t>—►Maconochie, Franklin, </a:t>
            </a:r>
            <a:r>
              <a:rPr lang="en-US" altLang="ko-KR" sz="1200" dirty="0" err="1"/>
              <a:t>Wagnitz</a:t>
            </a:r>
            <a:r>
              <a:rPr lang="ko-KR" altLang="en-US" sz="1200" dirty="0"/>
              <a:t>에 영향을 주었음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(3) </a:t>
            </a:r>
            <a:r>
              <a:rPr lang="ko-KR" altLang="en-US" sz="1200" dirty="0">
                <a:solidFill>
                  <a:srgbClr val="FF0000"/>
                </a:solidFill>
              </a:rPr>
              <a:t>독거제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 err="1">
                <a:solidFill>
                  <a:srgbClr val="FF0000"/>
                </a:solidFill>
              </a:rPr>
              <a:t>반독거제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 err="1">
                <a:solidFill>
                  <a:srgbClr val="FF0000"/>
                </a:solidFill>
              </a:rPr>
              <a:t>침묵제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  <a:r>
              <a:rPr lang="ko-KR" altLang="en-US" sz="1200" dirty="0">
                <a:solidFill>
                  <a:srgbClr val="FF0000"/>
                </a:solidFill>
              </a:rPr>
              <a:t>및 분류수용</a:t>
            </a:r>
            <a:r>
              <a:rPr lang="ko-KR" altLang="en-US" sz="1200" dirty="0"/>
              <a:t> 등의 필요성을 강조함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(4) </a:t>
            </a:r>
            <a:r>
              <a:rPr lang="ko-KR" altLang="en-US" sz="1200" dirty="0">
                <a:solidFill>
                  <a:srgbClr val="FF0000"/>
                </a:solidFill>
              </a:rPr>
              <a:t>부정기형제도</a:t>
            </a:r>
            <a:r>
              <a:rPr lang="ko-KR" altLang="en-US" sz="1200" dirty="0"/>
              <a:t> 주장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행상의 개선에 따라 刑期를 </a:t>
            </a:r>
            <a:r>
              <a:rPr lang="ko-KR" altLang="en-US" sz="1200" dirty="0" err="1"/>
              <a:t>감축시켜</a:t>
            </a:r>
            <a:r>
              <a:rPr lang="ko-KR" altLang="en-US" sz="1200" dirty="0"/>
              <a:t> 줄 것을 주장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(5) </a:t>
            </a:r>
            <a:r>
              <a:rPr lang="ko-KR" altLang="en-US" sz="1200" dirty="0">
                <a:solidFill>
                  <a:srgbClr val="FF0000"/>
                </a:solidFill>
              </a:rPr>
              <a:t>유형제도 및 사형제도를 반대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(6) </a:t>
            </a:r>
            <a:r>
              <a:rPr lang="ko-KR" altLang="en-US" sz="1200" dirty="0"/>
              <a:t>민영교도소 제도의 폐지를 주장하고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교정시설의 국가시설화를 주장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530F873-F6FE-44CF-AAE3-CA92F768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510ADCB-429C-4A10-86A2-E9FAF8CEF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8142" y="1762125"/>
            <a:ext cx="1737049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5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4AE5D1-F7E1-4B00-9283-46F54E3A4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1-4. </a:t>
            </a:r>
            <a:r>
              <a:rPr lang="ko-KR" altLang="en-US" dirty="0"/>
              <a:t>고전학파의 형사정책적 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4646346-B1CB-4D2D-9BF4-572BFF6BC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/>
              <a:t>공헌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종교적 초현실주의 범죄관에서 탈피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현실적 </a:t>
            </a:r>
            <a:r>
              <a:rPr lang="en-US" altLang="ko-KR" dirty="0">
                <a:solidFill>
                  <a:srgbClr val="FF0000"/>
                </a:solidFill>
              </a:rPr>
              <a:t>· </a:t>
            </a:r>
            <a:r>
              <a:rPr lang="ko-KR" altLang="en-US" dirty="0">
                <a:solidFill>
                  <a:srgbClr val="FF0000"/>
                </a:solidFill>
              </a:rPr>
              <a:t>인간적 범죄관을 제시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인본주의 및 천부인권 등을 추구하여 </a:t>
            </a:r>
            <a:r>
              <a:rPr lang="ko-KR" altLang="en-US" dirty="0">
                <a:solidFill>
                  <a:srgbClr val="FF0000"/>
                </a:solidFill>
              </a:rPr>
              <a:t>야만적인 형사사법제도를 개혁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규문주의적 형사사법을 비판하고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적법절차에 바탕을 둔 합리적 형사사법제도 정립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죄형전단</a:t>
            </a:r>
            <a:r>
              <a:rPr lang="en-US" altLang="ko-KR" dirty="0"/>
              <a:t>(</a:t>
            </a:r>
            <a:r>
              <a:rPr lang="ko-KR" altLang="en-US" dirty="0" err="1"/>
              <a:t>천단</a:t>
            </a:r>
            <a:r>
              <a:rPr lang="en-US" altLang="ko-KR" dirty="0"/>
              <a:t>)</a:t>
            </a:r>
            <a:r>
              <a:rPr lang="ko-KR" altLang="en-US" dirty="0"/>
              <a:t>주의에 반대하여 </a:t>
            </a:r>
            <a:r>
              <a:rPr lang="ko-KR" altLang="en-US" dirty="0">
                <a:solidFill>
                  <a:srgbClr val="FF0000"/>
                </a:solidFill>
              </a:rPr>
              <a:t>법률주의를 주장</a:t>
            </a:r>
            <a:r>
              <a:rPr lang="ko-KR" altLang="en-US" dirty="0"/>
              <a:t>하고</a:t>
            </a:r>
            <a:r>
              <a:rPr lang="en-US" altLang="ko-KR" dirty="0"/>
              <a:t>, </a:t>
            </a:r>
            <a:r>
              <a:rPr lang="ko-KR" altLang="en-US" dirty="0"/>
              <a:t>범죄방지목적의 형벌제도 등을 통해 </a:t>
            </a:r>
            <a:r>
              <a:rPr lang="ko-KR" altLang="en-US" dirty="0">
                <a:solidFill>
                  <a:srgbClr val="FF0000"/>
                </a:solidFill>
              </a:rPr>
              <a:t>현대적 형사사법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   </a:t>
            </a:r>
            <a:r>
              <a:rPr lang="ko-KR" altLang="en-US" dirty="0">
                <a:solidFill>
                  <a:srgbClr val="FF0000"/>
                </a:solidFill>
              </a:rPr>
              <a:t>제도 발전에 기초를 </a:t>
            </a:r>
            <a:r>
              <a:rPr lang="ko-KR" altLang="en-US" dirty="0"/>
              <a:t>제공함</a:t>
            </a:r>
            <a:r>
              <a:rPr lang="en-US" altLang="ko-KR" dirty="0"/>
              <a:t>. </a:t>
            </a:r>
            <a:r>
              <a:rPr lang="ko-KR" altLang="en-US" dirty="0"/>
              <a:t>그리하여 아직도 형사사법기관들이 가장 보편적으로 수용하는 이론적 견해임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한계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범죄원인에 대해 </a:t>
            </a:r>
            <a:r>
              <a:rPr lang="ko-KR" altLang="en-US" dirty="0">
                <a:solidFill>
                  <a:srgbClr val="FF0000"/>
                </a:solidFill>
              </a:rPr>
              <a:t>사변적으로 고찰</a:t>
            </a:r>
            <a:r>
              <a:rPr lang="ko-KR" altLang="en-US" dirty="0"/>
              <a:t>하여 환경 등의 요인을 간과했고</a:t>
            </a:r>
            <a:r>
              <a:rPr lang="en-US" altLang="ko-KR" dirty="0"/>
              <a:t>, </a:t>
            </a:r>
            <a:r>
              <a:rPr lang="ko-KR" altLang="en-US" dirty="0"/>
              <a:t>범죄를 형벌과의 </a:t>
            </a:r>
            <a:r>
              <a:rPr lang="ko-KR" altLang="en-US" dirty="0" err="1"/>
              <a:t>연관하에서만</a:t>
            </a:r>
            <a:r>
              <a:rPr lang="ko-KR" altLang="en-US" dirty="0"/>
              <a:t> 인식하여 </a:t>
            </a:r>
            <a:r>
              <a:rPr lang="ko-KR" altLang="en-US" dirty="0">
                <a:solidFill>
                  <a:srgbClr val="FF0000"/>
                </a:solidFill>
              </a:rPr>
              <a:t>형벌 중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   심의 범죄이론에 국한됨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BB2E343-F2FF-4631-8A5B-35EC0BFFE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075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4AE5D1-F7E1-4B00-9283-46F54E3A4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1-5. </a:t>
            </a:r>
            <a:r>
              <a:rPr lang="ko-KR" altLang="en-US" dirty="0"/>
              <a:t>신고전주의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4646346-B1CB-4D2D-9BF4-572BFF6BC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04" y="1611757"/>
            <a:ext cx="11029615" cy="3634486"/>
          </a:xfrm>
        </p:spPr>
        <p:txBody>
          <a:bodyPr>
            <a:normAutofit/>
          </a:bodyPr>
          <a:lstStyle/>
          <a:p>
            <a:r>
              <a:rPr lang="ko-KR" altLang="en-US" dirty="0"/>
              <a:t>신고전주의는 자유의지론과 행위자의 도의적 책임을 전제로 한 형벌 중심의 범죄방지를 추구하지만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고전주의에 의한 형사사법제도를 현실에 맞게 수정한 견해</a:t>
            </a:r>
            <a:endParaRPr lang="en-US" altLang="ko-KR" dirty="0">
              <a:solidFill>
                <a:srgbClr val="FF0000"/>
              </a:solidFill>
            </a:endParaRPr>
          </a:p>
          <a:p>
            <a:endParaRPr lang="en-US" altLang="ko-KR" dirty="0"/>
          </a:p>
          <a:p>
            <a:r>
              <a:rPr lang="ko-KR" altLang="en-US" dirty="0"/>
              <a:t>즉</a:t>
            </a:r>
            <a:r>
              <a:rPr lang="en-US" altLang="ko-KR" dirty="0"/>
              <a:t>,</a:t>
            </a:r>
            <a:r>
              <a:rPr lang="ko-KR" altLang="en-US" dirty="0"/>
              <a:t> 형벌적용에 있어서 범죄자의 연령 </a:t>
            </a:r>
            <a:r>
              <a:rPr lang="en-US" altLang="ko-KR" dirty="0"/>
              <a:t>· </a:t>
            </a:r>
            <a:r>
              <a:rPr lang="ko-KR" altLang="en-US" dirty="0"/>
              <a:t>정신상태 </a:t>
            </a:r>
            <a:r>
              <a:rPr lang="en-US" altLang="ko-KR" dirty="0"/>
              <a:t>· </a:t>
            </a:r>
            <a:r>
              <a:rPr lang="ko-KR" altLang="en-US" dirty="0"/>
              <a:t>범죄상황 등을 고려하여 이러한 한도내에서 </a:t>
            </a:r>
            <a:r>
              <a:rPr lang="ko-KR" altLang="en-US" dirty="0">
                <a:solidFill>
                  <a:srgbClr val="FF0000"/>
                </a:solidFill>
              </a:rPr>
              <a:t>처벌의 개별화를 허용해야 한다는 입장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BB2E343-F2FF-4631-8A5B-35EC0BFFE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260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4AE5D1-F7E1-4B00-9283-46F54E3A4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1-6. </a:t>
            </a:r>
            <a:r>
              <a:rPr lang="ko-KR" altLang="en-US" dirty="0"/>
              <a:t>현대적 고전주의 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4646346-B1CB-4D2D-9BF4-572BFF6BC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081286"/>
            <a:ext cx="11029615" cy="4436959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억제이론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이론은</a:t>
            </a:r>
            <a:r>
              <a:rPr lang="en-US" altLang="ko-KR" sz="1400" dirty="0"/>
              <a:t>, </a:t>
            </a:r>
            <a:r>
              <a:rPr lang="ko-KR" altLang="en-US" sz="1400" dirty="0"/>
              <a:t>우범지역에 정복경찰관의 순찰이 강화되자 범죄가 감소하는 현상처럼</a:t>
            </a:r>
            <a:r>
              <a:rPr lang="en-US" altLang="ko-KR" sz="1400" dirty="0"/>
              <a:t>, </a:t>
            </a:r>
            <a:r>
              <a:rPr lang="ko-KR" altLang="en-US" sz="1400" dirty="0"/>
              <a:t>범죄 기회와 관련된 범죄를 설명하는데 강점이 있음</a:t>
            </a:r>
            <a:r>
              <a:rPr lang="en-US" altLang="ko-KR" sz="1400" dirty="0"/>
              <a:t>      </a:t>
            </a:r>
          </a:p>
          <a:p>
            <a:pPr marL="0" indent="0">
              <a:buNone/>
            </a:pPr>
            <a:r>
              <a:rPr lang="en-US" altLang="ko-KR" sz="1400" dirty="0"/>
              <a:t> - 1970</a:t>
            </a:r>
            <a:r>
              <a:rPr lang="ko-KR" altLang="en-US" sz="1400" dirty="0"/>
              <a:t>년경 현대 인간행동과학의 지식을 바탕으로 고전주의 범죄관과 형벌관을 부활시킨 이론임</a:t>
            </a:r>
            <a:r>
              <a:rPr lang="en-US" altLang="ko-KR" sz="1400" dirty="0"/>
              <a:t>.</a:t>
            </a:r>
            <a:r>
              <a:rPr lang="ko-KR" altLang="en-US" sz="1400" dirty="0"/>
              <a:t> 이들도 고전주의와 마찬가지로 형이 </a:t>
            </a:r>
            <a:r>
              <a:rPr lang="ko-KR" altLang="en-US" sz="1400" dirty="0">
                <a:solidFill>
                  <a:srgbClr val="FF0000"/>
                </a:solidFill>
              </a:rPr>
              <a:t>확실하고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신속하고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엄격할수록</a:t>
            </a:r>
            <a:r>
              <a:rPr lang="ko-KR" altLang="en-US" sz="1400" dirty="0"/>
              <a:t> 범죄는 잘 억제될 수 있다고 주장함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범죄경제학이론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고전주의의 쾌락주의 </a:t>
            </a:r>
            <a:r>
              <a:rPr lang="en-US" altLang="ko-KR" sz="1400" dirty="0"/>
              <a:t>· </a:t>
            </a:r>
            <a:r>
              <a:rPr lang="ko-KR" altLang="en-US" sz="1400" dirty="0"/>
              <a:t>공리주의적 인간관을 수용하여 경제학적인 측면에서 범죄비용과 범죄편익의 개념을 상정하고</a:t>
            </a:r>
            <a:r>
              <a:rPr lang="en-US" altLang="ko-KR" sz="1400" dirty="0"/>
              <a:t>, </a:t>
            </a:r>
            <a:r>
              <a:rPr lang="ko-KR" altLang="en-US" sz="1400" dirty="0"/>
              <a:t>범죄행위도 다른 인간행위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와 마찬가지로 </a:t>
            </a:r>
            <a:r>
              <a:rPr lang="ko-KR" altLang="en-US" sz="1400" dirty="0">
                <a:solidFill>
                  <a:srgbClr val="FF0000"/>
                </a:solidFill>
              </a:rPr>
              <a:t>범죄이익이 비용 보다 큰가 작은가를 합리적으로 계산하여 선택</a:t>
            </a:r>
            <a:r>
              <a:rPr lang="ko-KR" altLang="en-US" sz="1400" dirty="0"/>
              <a:t>되는 것이므로</a:t>
            </a:r>
            <a:r>
              <a:rPr lang="en-US" altLang="ko-KR" sz="1400" dirty="0"/>
              <a:t>, </a:t>
            </a:r>
            <a:r>
              <a:rPr lang="ko-KR" altLang="en-US" sz="1400" dirty="0"/>
              <a:t>형벌의 신속 </a:t>
            </a:r>
            <a:r>
              <a:rPr lang="en-US" altLang="ko-KR" sz="1400" dirty="0"/>
              <a:t>· </a:t>
            </a:r>
            <a:r>
              <a:rPr lang="ko-KR" altLang="en-US" sz="1400" dirty="0"/>
              <a:t>확실 </a:t>
            </a:r>
            <a:r>
              <a:rPr lang="en-US" altLang="ko-KR" sz="1400" dirty="0"/>
              <a:t>· </a:t>
            </a:r>
            <a:r>
              <a:rPr lang="ko-KR" altLang="en-US" sz="1400" dirty="0"/>
              <a:t>엄격성을 강화해야 억제할 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있다는 주장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범죄경제학자들이 범죄의 총비용</a:t>
            </a:r>
            <a:r>
              <a:rPr lang="en-US" altLang="ko-KR" sz="1400" dirty="0"/>
              <a:t>(</a:t>
            </a:r>
            <a:r>
              <a:rPr lang="ko-KR" altLang="en-US" sz="1400" dirty="0"/>
              <a:t>손실</a:t>
            </a:r>
            <a:r>
              <a:rPr lang="en-US" altLang="ko-KR" sz="1400" dirty="0"/>
              <a:t>)</a:t>
            </a:r>
            <a:r>
              <a:rPr lang="ko-KR" altLang="en-US" sz="1400" dirty="0"/>
              <a:t>으로 주로 고려했던 사항들은 형벌에 부수된 비용과 형벌을 받게 될 확률</a:t>
            </a:r>
            <a:r>
              <a:rPr lang="en-US" altLang="ko-KR" sz="1400" dirty="0"/>
              <a:t>(</a:t>
            </a:r>
            <a:r>
              <a:rPr lang="ko-KR" altLang="en-US" sz="1400" dirty="0"/>
              <a:t>가능성</a:t>
            </a:r>
            <a:r>
              <a:rPr lang="en-US" altLang="ko-KR" sz="1400" dirty="0"/>
              <a:t>)</a:t>
            </a:r>
            <a:r>
              <a:rPr lang="ko-KR" altLang="en-US" sz="1400" dirty="0"/>
              <a:t>의 곱으로 계산함</a:t>
            </a:r>
            <a:r>
              <a:rPr lang="en-US" altLang="ko-KR" sz="1400" dirty="0"/>
              <a:t>. </a:t>
            </a:r>
            <a:r>
              <a:rPr lang="ko-KR" altLang="en-US" sz="1400" dirty="0"/>
              <a:t>예를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들면</a:t>
            </a:r>
            <a:r>
              <a:rPr lang="en-US" altLang="ko-KR" sz="1400" dirty="0"/>
              <a:t>, </a:t>
            </a:r>
            <a:r>
              <a:rPr lang="ko-KR" altLang="en-US" sz="1400" dirty="0"/>
              <a:t>일정 범죄에 대한 벌금이 </a:t>
            </a:r>
            <a:r>
              <a:rPr lang="en-US" altLang="ko-KR" sz="1400" dirty="0"/>
              <a:t>100</a:t>
            </a:r>
            <a:r>
              <a:rPr lang="ko-KR" altLang="en-US" sz="1400" dirty="0"/>
              <a:t>만원이고</a:t>
            </a:r>
            <a:r>
              <a:rPr lang="en-US" altLang="ko-KR" sz="1400" dirty="0"/>
              <a:t>, </a:t>
            </a:r>
            <a:r>
              <a:rPr lang="ko-KR" altLang="en-US" sz="1400" dirty="0"/>
              <a:t>그 범죄가 검거될 가능성이 </a:t>
            </a:r>
            <a:r>
              <a:rPr lang="en-US" altLang="ko-KR" sz="1400" dirty="0"/>
              <a:t>70%</a:t>
            </a:r>
            <a:r>
              <a:rPr lang="ko-KR" altLang="en-US" sz="1400" dirty="0"/>
              <a:t>라면 범죄로 인한 총비용은 </a:t>
            </a:r>
            <a:r>
              <a:rPr lang="en-US" altLang="ko-KR" sz="1400" dirty="0"/>
              <a:t>70</a:t>
            </a:r>
            <a:r>
              <a:rPr lang="ko-KR" altLang="en-US" sz="1400" dirty="0"/>
              <a:t>만임</a:t>
            </a:r>
            <a:r>
              <a:rPr lang="en-US" altLang="ko-KR" sz="1400" dirty="0"/>
              <a:t>. </a:t>
            </a:r>
            <a:r>
              <a:rPr lang="ko-KR" altLang="en-US" sz="1400" dirty="0"/>
              <a:t>그러므로 범죄를 저질렀을 때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예상되는 편익이 </a:t>
            </a:r>
            <a:r>
              <a:rPr lang="en-US" altLang="ko-KR" sz="1400" dirty="0"/>
              <a:t>70</a:t>
            </a:r>
            <a:r>
              <a:rPr lang="ko-KR" altLang="en-US" sz="1400" dirty="0"/>
              <a:t>만원보다 많으면 범죄를 범할 것이라고 보았음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경제학적 논리로 범죄발생을 설명하고자 하는 이론체계는 </a:t>
            </a:r>
            <a:r>
              <a:rPr lang="ko-KR" altLang="en-US" sz="1400" dirty="0" err="1"/>
              <a:t>벡커</a:t>
            </a:r>
            <a:r>
              <a:rPr lang="en-US" altLang="ko-KR" sz="1400" dirty="0"/>
              <a:t>(G. Becker)</a:t>
            </a:r>
            <a:r>
              <a:rPr lang="ko-KR" altLang="en-US" sz="1400" dirty="0"/>
              <a:t>에 의해 정립 되었으며</a:t>
            </a:r>
            <a:r>
              <a:rPr lang="en-US" altLang="ko-KR" sz="1400" dirty="0"/>
              <a:t>, </a:t>
            </a:r>
            <a:r>
              <a:rPr lang="ko-KR" altLang="en-US" sz="1400" dirty="0"/>
              <a:t>클라크</a:t>
            </a:r>
            <a:r>
              <a:rPr lang="en-US" altLang="ko-KR" sz="1400" dirty="0"/>
              <a:t>(R. Clarke)</a:t>
            </a:r>
            <a:r>
              <a:rPr lang="ko-KR" altLang="en-US" sz="1400" dirty="0"/>
              <a:t>와 </a:t>
            </a:r>
            <a:r>
              <a:rPr lang="ko-KR" altLang="en-US" sz="1400" dirty="0" err="1"/>
              <a:t>코니쉬</a:t>
            </a:r>
            <a:r>
              <a:rPr lang="en-US" altLang="ko-KR" sz="1400" dirty="0"/>
              <a:t>(D. Cornish)</a:t>
            </a:r>
            <a:r>
              <a:rPr lang="ko-KR" altLang="en-US" sz="1400" dirty="0"/>
              <a:t>의 </a:t>
            </a:r>
            <a:r>
              <a:rPr lang="ko-KR" altLang="en-US" sz="1400" dirty="0">
                <a:solidFill>
                  <a:srgbClr val="FF0000"/>
                </a:solidFill>
              </a:rPr>
              <a:t>합리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적 선택이론에 의해 정교화</a:t>
            </a:r>
            <a:r>
              <a:rPr lang="ko-KR" altLang="en-US" sz="1400" dirty="0"/>
              <a:t>되었음</a:t>
            </a:r>
            <a:r>
              <a:rPr lang="en-US" altLang="ko-KR" sz="1400" dirty="0"/>
              <a:t>. </a:t>
            </a:r>
            <a:r>
              <a:rPr lang="ko-KR" altLang="en-US" sz="1400" dirty="0"/>
              <a:t>또한 피해자학에서 소개된 </a:t>
            </a:r>
            <a:r>
              <a:rPr lang="en-US" altLang="ko-KR" sz="1400" dirty="0"/>
              <a:t>Cohen</a:t>
            </a:r>
            <a:r>
              <a:rPr lang="ko-KR" altLang="en-US" sz="1400" dirty="0"/>
              <a:t>과 </a:t>
            </a:r>
            <a:r>
              <a:rPr lang="en-US" altLang="ko-KR" sz="1400" dirty="0"/>
              <a:t>Felson</a:t>
            </a:r>
            <a:r>
              <a:rPr lang="ko-KR" altLang="en-US" sz="1400" dirty="0"/>
              <a:t> 등의 </a:t>
            </a:r>
            <a:r>
              <a:rPr lang="ko-KR" altLang="en-US" sz="1400" dirty="0">
                <a:solidFill>
                  <a:srgbClr val="FF0000"/>
                </a:solidFill>
              </a:rPr>
              <a:t>일상생활이론이나 생활양식노출이론</a:t>
            </a:r>
            <a:r>
              <a:rPr lang="ko-KR" altLang="en-US" sz="1400" dirty="0"/>
              <a:t>도 범죄경제학 이론의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범주에 속함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BB2E343-F2FF-4631-8A5B-35EC0BFFE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885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F45759-2DC3-45C7-991A-72CD46E7E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근대적</a:t>
            </a:r>
            <a:r>
              <a:rPr lang="en-US" altLang="ko-KR" dirty="0"/>
              <a:t>(</a:t>
            </a:r>
            <a:r>
              <a:rPr lang="ko-KR" altLang="en-US" dirty="0"/>
              <a:t>현대적</a:t>
            </a:r>
            <a:r>
              <a:rPr lang="en-US" altLang="ko-KR" dirty="0"/>
              <a:t>) </a:t>
            </a:r>
            <a:r>
              <a:rPr lang="ko-KR" altLang="en-US" dirty="0"/>
              <a:t>실증주의 범죄학의 맹아 </a:t>
            </a:r>
            <a:r>
              <a:rPr lang="en-US" altLang="ko-KR" dirty="0"/>
              <a:t>– </a:t>
            </a:r>
            <a:r>
              <a:rPr lang="ko-KR" altLang="en-US" dirty="0"/>
              <a:t>제도</a:t>
            </a:r>
            <a:r>
              <a:rPr lang="en-US" altLang="ko-KR" dirty="0"/>
              <a:t>(</a:t>
            </a:r>
            <a:r>
              <a:rPr lang="ko-KR" altLang="en-US" dirty="0"/>
              <a:t>지도</a:t>
            </a:r>
            <a:r>
              <a:rPr lang="en-US" altLang="ko-KR" dirty="0"/>
              <a:t>) </a:t>
            </a:r>
            <a:r>
              <a:rPr lang="ko-KR" altLang="en-US" dirty="0"/>
              <a:t>학파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8A69725-E7C6-4621-AE29-0FB0AC423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31139"/>
            <a:ext cx="11029615" cy="4160603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지도학파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제도학파</a:t>
            </a:r>
            <a:r>
              <a:rPr lang="en-US" altLang="ko-KR" sz="1400" dirty="0">
                <a:solidFill>
                  <a:srgbClr val="FF0000"/>
                </a:solidFill>
              </a:rPr>
              <a:t>,</a:t>
            </a:r>
            <a:r>
              <a:rPr lang="ko-KR" altLang="en-US" sz="1400" dirty="0">
                <a:solidFill>
                  <a:srgbClr val="FF0000"/>
                </a:solidFill>
              </a:rPr>
              <a:t> 製圖學派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/>
              <a:t>－ </a:t>
            </a:r>
            <a:r>
              <a:rPr lang="ko-KR" altLang="en-US" sz="1400" dirty="0" err="1"/>
              <a:t>케틀레</a:t>
            </a:r>
            <a:r>
              <a:rPr lang="en-US" altLang="ko-KR" sz="1400" dirty="0"/>
              <a:t>(</a:t>
            </a:r>
            <a:r>
              <a:rPr lang="en-US" altLang="ko-KR" sz="1400" dirty="0" err="1"/>
              <a:t>Quetelet</a:t>
            </a:r>
            <a:r>
              <a:rPr lang="en-US" altLang="ko-KR" sz="1400" dirty="0"/>
              <a:t>), </a:t>
            </a:r>
            <a:r>
              <a:rPr lang="ko-KR" altLang="en-US" sz="1400" dirty="0"/>
              <a:t>게리</a:t>
            </a:r>
            <a:r>
              <a:rPr lang="en-US" altLang="ko-KR" sz="1400" dirty="0"/>
              <a:t>(</a:t>
            </a:r>
            <a:r>
              <a:rPr lang="en-US" altLang="ko-KR" sz="1400" dirty="0" err="1"/>
              <a:t>Guerry</a:t>
            </a:r>
            <a:r>
              <a:rPr lang="en-US" altLang="ko-KR" sz="1400" dirty="0"/>
              <a:t>)</a:t>
            </a:r>
            <a:r>
              <a:rPr lang="ko-KR" altLang="en-US" sz="1400" dirty="0"/>
              <a:t>의 사회학적 실증주의 시도</a:t>
            </a:r>
            <a:endParaRPr lang="en-US" altLang="ko-KR" sz="1400" dirty="0"/>
          </a:p>
          <a:p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1) </a:t>
            </a:r>
            <a:r>
              <a:rPr lang="ko-KR" altLang="en-US" sz="1400" dirty="0"/>
              <a:t>지도학파의 역사적 의의 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>
                <a:solidFill>
                  <a:srgbClr val="FF0000"/>
                </a:solidFill>
              </a:rPr>
              <a:t>주로 유럽에서의 최초의 실증적인 범죄연구</a:t>
            </a:r>
            <a:r>
              <a:rPr lang="ko-KR" altLang="en-US" sz="1400" dirty="0"/>
              <a:t>로 범죄의 </a:t>
            </a:r>
            <a:r>
              <a:rPr lang="ko-KR" altLang="en-US" sz="1400" dirty="0">
                <a:solidFill>
                  <a:srgbClr val="FF0000"/>
                </a:solidFill>
              </a:rPr>
              <a:t>생물학적 요인보다는 사회적인 요인에 중점</a:t>
            </a:r>
            <a:r>
              <a:rPr lang="ko-KR" altLang="en-US" sz="1400" dirty="0"/>
              <a:t>을 두었고</a:t>
            </a:r>
            <a:r>
              <a:rPr lang="en-US" altLang="ko-KR" sz="1400" dirty="0"/>
              <a:t>, </a:t>
            </a:r>
            <a:r>
              <a:rPr lang="ko-KR" altLang="en-US" sz="1400" dirty="0"/>
              <a:t>통계적 분석을 통한 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시적 분석을 시도</a:t>
            </a:r>
            <a:r>
              <a:rPr lang="en-US" altLang="ko-KR" sz="1400" dirty="0"/>
              <a:t>(</a:t>
            </a:r>
            <a:r>
              <a:rPr lang="ko-KR" altLang="en-US" sz="1400" i="1" dirty="0">
                <a:solidFill>
                  <a:srgbClr val="7030A0"/>
                </a:solidFill>
              </a:rPr>
              <a:t>우리가 일반적으로 아는 실증주의 시초인 생물학적 요인 보다 유럽에서 먼저 나온 이론들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범죄는 일정하게 발생하는 현상이므로 </a:t>
            </a:r>
            <a:r>
              <a:rPr lang="ko-KR" altLang="en-US" sz="1400" dirty="0">
                <a:solidFill>
                  <a:srgbClr val="FF0000"/>
                </a:solidFill>
              </a:rPr>
              <a:t>범죄는 사회생활의 정상적인 측면이며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개인적 기질이나 자의적인 결정과는 상관없이 </a:t>
            </a:r>
            <a:r>
              <a:rPr lang="ko-KR" altLang="en-US" sz="1400" dirty="0"/>
              <a:t>대량적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· </a:t>
            </a:r>
            <a:r>
              <a:rPr lang="ko-KR" altLang="en-US" sz="1400" dirty="0"/>
              <a:t>집단적으로 발생하는 것이라고 인식</a:t>
            </a:r>
            <a:r>
              <a:rPr lang="en-US" altLang="ko-KR" sz="1400" dirty="0"/>
              <a:t>. </a:t>
            </a:r>
            <a:r>
              <a:rPr lang="ko-KR" altLang="en-US" sz="1400" dirty="0"/>
              <a:t>따라서 그의 주장은 결정론적 입장에 가까움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/>
              <a:t>과학적인 법칙이 일정한 정도의 확률의 범위내에서 확인되듯이</a:t>
            </a:r>
            <a:r>
              <a:rPr lang="en-US" altLang="ko-KR" sz="1400" dirty="0"/>
              <a:t>, </a:t>
            </a:r>
            <a:r>
              <a:rPr lang="ko-KR" altLang="en-US" sz="1400" dirty="0"/>
              <a:t>범죄성향도 대량적 </a:t>
            </a:r>
            <a:r>
              <a:rPr lang="en-US" altLang="ko-KR" sz="1400" dirty="0"/>
              <a:t>· </a:t>
            </a:r>
            <a:r>
              <a:rPr lang="ko-KR" altLang="en-US" sz="1400" dirty="0"/>
              <a:t>집단적인 관찰을 통해 </a:t>
            </a:r>
            <a:r>
              <a:rPr lang="ko-KR" altLang="en-US" sz="1400" dirty="0" err="1"/>
              <a:t>법칙화할</a:t>
            </a:r>
            <a:r>
              <a:rPr lang="ko-KR" altLang="en-US" sz="1400" dirty="0"/>
              <a:t> 수 있고</a:t>
            </a:r>
            <a:r>
              <a:rPr lang="en-US" altLang="ko-KR" sz="1400" dirty="0"/>
              <a:t>, </a:t>
            </a:r>
            <a:r>
              <a:rPr lang="ko-KR" altLang="en-US" sz="1400" dirty="0"/>
              <a:t>대수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의 법칙</a:t>
            </a:r>
            <a:r>
              <a:rPr lang="en-US" altLang="ko-KR" sz="1400" dirty="0"/>
              <a:t>(</a:t>
            </a:r>
            <a:r>
              <a:rPr lang="ko-KR" altLang="en-US" sz="1400" dirty="0"/>
              <a:t>개연성이론</a:t>
            </a:r>
            <a:r>
              <a:rPr lang="en-US" altLang="ko-KR" sz="1400" dirty="0"/>
              <a:t>)</a:t>
            </a:r>
            <a:r>
              <a:rPr lang="ko-KR" altLang="en-US" sz="1400" dirty="0"/>
              <a:t>에 따라 미리 예측할 수 있다고 보았음</a:t>
            </a:r>
            <a:r>
              <a:rPr lang="en-US" altLang="ko-KR" sz="1400" dirty="0"/>
              <a:t>. </a:t>
            </a:r>
            <a:r>
              <a:rPr lang="ko-KR" altLang="en-US" sz="1400" dirty="0" err="1"/>
              <a:t>케틀레는</a:t>
            </a:r>
            <a:r>
              <a:rPr lang="ko-KR" altLang="en-US" sz="1400" dirty="0"/>
              <a:t> </a:t>
            </a:r>
            <a:r>
              <a:rPr lang="en-US" altLang="ko-KR" sz="1400" dirty="0"/>
              <a:t>"</a:t>
            </a:r>
            <a:r>
              <a:rPr lang="ko-KR" altLang="en-US" sz="1400" dirty="0"/>
              <a:t>사회성원들의 육체적 </a:t>
            </a:r>
            <a:r>
              <a:rPr lang="en-US" altLang="ko-KR" sz="1400" dirty="0"/>
              <a:t>· </a:t>
            </a:r>
            <a:r>
              <a:rPr lang="ko-KR" altLang="en-US" sz="1400" dirty="0"/>
              <a:t>정신적 </a:t>
            </a:r>
            <a:r>
              <a:rPr lang="en-US" altLang="ko-KR" sz="1400" dirty="0"/>
              <a:t>· </a:t>
            </a:r>
            <a:r>
              <a:rPr lang="ko-KR" altLang="en-US" sz="1400" dirty="0"/>
              <a:t>사회적 특성은 일정한 </a:t>
            </a:r>
            <a:r>
              <a:rPr lang="ko-KR" altLang="en-US" sz="1400" dirty="0" err="1"/>
              <a:t>확률변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수로 서술될 수 있다”고 주장함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391C940-8A1A-48B8-A2A2-1F65C0558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818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61B13A-600C-48BA-B765-79B3AA3AA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근대적</a:t>
            </a:r>
            <a:r>
              <a:rPr lang="en-US" altLang="ko-KR" dirty="0"/>
              <a:t>(</a:t>
            </a:r>
            <a:r>
              <a:rPr lang="ko-KR" altLang="en-US" dirty="0"/>
              <a:t>현대적</a:t>
            </a:r>
            <a:r>
              <a:rPr lang="en-US" altLang="ko-KR" dirty="0"/>
              <a:t>) </a:t>
            </a:r>
            <a:r>
              <a:rPr lang="ko-KR" altLang="en-US" dirty="0"/>
              <a:t>실증주의 범죄학의 맹아 </a:t>
            </a:r>
            <a:r>
              <a:rPr lang="en-US" altLang="ko-KR" dirty="0"/>
              <a:t>– </a:t>
            </a:r>
            <a:r>
              <a:rPr lang="ko-KR" altLang="en-US" dirty="0"/>
              <a:t>제도</a:t>
            </a:r>
            <a:r>
              <a:rPr lang="en-US" altLang="ko-KR" dirty="0"/>
              <a:t>(</a:t>
            </a:r>
            <a:r>
              <a:rPr lang="ko-KR" altLang="en-US" dirty="0"/>
              <a:t>지도</a:t>
            </a:r>
            <a:r>
              <a:rPr lang="en-US" altLang="ko-KR" dirty="0"/>
              <a:t>) </a:t>
            </a:r>
            <a:r>
              <a:rPr lang="ko-KR" altLang="en-US" dirty="0"/>
              <a:t>학파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5FC3B13-C74D-47C0-9283-1CAAE1BC5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sz="1400" dirty="0"/>
              <a:t>(4) </a:t>
            </a:r>
            <a:r>
              <a:rPr lang="ko-KR" altLang="en-US" sz="1400" dirty="0" err="1">
                <a:solidFill>
                  <a:srgbClr val="7030A0"/>
                </a:solidFill>
              </a:rPr>
              <a:t>케틀레</a:t>
            </a:r>
            <a:r>
              <a:rPr lang="ko-KR" altLang="en-US" sz="1400" dirty="0">
                <a:solidFill>
                  <a:srgbClr val="7030A0"/>
                </a:solidFill>
              </a:rPr>
              <a:t> </a:t>
            </a:r>
            <a:r>
              <a:rPr lang="en-US" altLang="ko-KR" sz="1400" dirty="0">
                <a:solidFill>
                  <a:srgbClr val="7030A0"/>
                </a:solidFill>
              </a:rPr>
              <a:t>: </a:t>
            </a:r>
            <a:r>
              <a:rPr lang="ko-KR" altLang="en-US" sz="1400" dirty="0">
                <a:solidFill>
                  <a:srgbClr val="7030A0"/>
                </a:solidFill>
              </a:rPr>
              <a:t>「사회물리학」 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(a) </a:t>
            </a:r>
            <a:r>
              <a:rPr lang="ko-KR" altLang="en-US" sz="1400" dirty="0">
                <a:solidFill>
                  <a:srgbClr val="FF0000"/>
                </a:solidFill>
              </a:rPr>
              <a:t>범죄의 패턴을 사회적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인구학적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생태학적 변수들과 </a:t>
            </a:r>
            <a:r>
              <a:rPr lang="ko-KR" altLang="en-US" sz="1400" dirty="0" err="1">
                <a:solidFill>
                  <a:srgbClr val="FF0000"/>
                </a:solidFill>
              </a:rPr>
              <a:t>관련지워</a:t>
            </a:r>
            <a:r>
              <a:rPr lang="ko-KR" altLang="en-US" sz="1400" dirty="0">
                <a:solidFill>
                  <a:srgbClr val="FF0000"/>
                </a:solidFill>
              </a:rPr>
              <a:t> 분석하고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사회적 원인의 </a:t>
            </a:r>
            <a:r>
              <a:rPr lang="ko-KR" altLang="en-US" sz="1400" dirty="0" err="1">
                <a:solidFill>
                  <a:srgbClr val="FF0000"/>
                </a:solidFill>
              </a:rPr>
              <a:t>범인성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犯因性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을 강조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‘‘범죄를 예비하는 것은 사회이고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범죄자는 그것을 실천하는 수단에 </a:t>
            </a:r>
            <a:r>
              <a:rPr lang="ko-KR" altLang="en-US" sz="1400" dirty="0" err="1"/>
              <a:t>불과하다”고</a:t>
            </a:r>
            <a:r>
              <a:rPr lang="ko-KR" altLang="en-US" sz="1400" dirty="0"/>
              <a:t> 하여 사회환경적 요인과 범죄발생은 함수관계에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있다는 것을 밝힘으로써 범죄발생의 법칙성을 주장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(b) </a:t>
            </a:r>
            <a:r>
              <a:rPr lang="ko-KR" altLang="en-US" sz="1400" dirty="0">
                <a:solidFill>
                  <a:srgbClr val="FF0000"/>
                </a:solidFill>
              </a:rPr>
              <a:t>범죄의 원인을 본질적으로 도덕적 결핍</a:t>
            </a:r>
            <a:r>
              <a:rPr lang="ko-KR" altLang="en-US" sz="1400" dirty="0"/>
              <a:t>이며</a:t>
            </a:r>
            <a:r>
              <a:rPr lang="en-US" altLang="ko-KR" sz="1400" dirty="0"/>
              <a:t>, </a:t>
            </a:r>
            <a:r>
              <a:rPr lang="ko-KR" altLang="en-US" sz="1400" dirty="0"/>
              <a:t>절대적 빈곤보다 </a:t>
            </a:r>
            <a:r>
              <a:rPr lang="ko-KR" altLang="en-US" sz="1400" dirty="0">
                <a:solidFill>
                  <a:srgbClr val="FF0000"/>
                </a:solidFill>
              </a:rPr>
              <a:t>상대적 빈곤이 범죄 원인</a:t>
            </a:r>
            <a:r>
              <a:rPr lang="ko-KR" altLang="en-US" sz="1400" dirty="0"/>
              <a:t>으로 중요하다고 주장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(c) </a:t>
            </a:r>
            <a:r>
              <a:rPr lang="ko-KR" altLang="en-US" sz="1400" dirty="0"/>
              <a:t>공식통계에 있어서 나타나는 암수범죄현상을 인식했으나</a:t>
            </a:r>
            <a:r>
              <a:rPr lang="en-US" altLang="ko-KR" sz="1400" dirty="0"/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명역범죄와</a:t>
            </a:r>
            <a:r>
              <a:rPr lang="ko-KR" altLang="en-US" sz="1400" dirty="0">
                <a:solidFill>
                  <a:srgbClr val="FF0000"/>
                </a:solidFill>
              </a:rPr>
              <a:t> 암수범죄는 정비례 관계에 있다는 ‘정비례의 법칙</a:t>
            </a:r>
            <a:r>
              <a:rPr lang="en-US" altLang="ko-KR" sz="1400" dirty="0">
                <a:solidFill>
                  <a:srgbClr val="FF0000"/>
                </a:solidFill>
              </a:rPr>
              <a:t>'</a:t>
            </a:r>
            <a:r>
              <a:rPr lang="ko-KR" altLang="en-US" sz="1400" dirty="0">
                <a:solidFill>
                  <a:srgbClr val="FF0000"/>
                </a:solidFill>
              </a:rPr>
              <a:t>을 주장</a:t>
            </a:r>
            <a:r>
              <a:rPr lang="ko-KR" altLang="en-US" sz="1400" dirty="0"/>
              <a:t>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여 </a:t>
            </a:r>
            <a:r>
              <a:rPr lang="ko-KR" altLang="en-US" sz="1400" dirty="0">
                <a:solidFill>
                  <a:srgbClr val="FF0000"/>
                </a:solidFill>
              </a:rPr>
              <a:t>공식통계상의 범죄현상은 실제의 범죄현상을 </a:t>
            </a:r>
            <a:r>
              <a:rPr lang="ko-KR" altLang="en-US" sz="1400" dirty="0" err="1">
                <a:solidFill>
                  <a:srgbClr val="FF0000"/>
                </a:solidFill>
              </a:rPr>
              <a:t>징표할</a:t>
            </a:r>
            <a:r>
              <a:rPr lang="ko-KR" altLang="en-US" sz="1400" dirty="0">
                <a:solidFill>
                  <a:srgbClr val="FF0000"/>
                </a:solidFill>
              </a:rPr>
              <a:t> 수 있다고 보았음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 (d) </a:t>
            </a:r>
            <a:r>
              <a:rPr lang="ko-KR" altLang="en-US" sz="1400" dirty="0">
                <a:solidFill>
                  <a:srgbClr val="FF0000"/>
                </a:solidFill>
              </a:rPr>
              <a:t>범죄의 기온법칙</a:t>
            </a:r>
            <a:r>
              <a:rPr lang="ko-KR" altLang="en-US" sz="1400" dirty="0"/>
              <a:t>을 주장</a:t>
            </a:r>
            <a:r>
              <a:rPr lang="en-US" altLang="ko-KR" sz="1400" dirty="0"/>
              <a:t>(</a:t>
            </a:r>
            <a:r>
              <a:rPr lang="ko-KR" altLang="en-US" sz="1400" dirty="0"/>
              <a:t>인신범죄 </a:t>
            </a:r>
            <a:r>
              <a:rPr lang="en-US" altLang="ko-KR" sz="1400" dirty="0"/>
              <a:t>: </a:t>
            </a:r>
            <a:r>
              <a:rPr lang="ko-KR" altLang="en-US" sz="1400" dirty="0"/>
              <a:t>따뜻한 지방</a:t>
            </a:r>
            <a:r>
              <a:rPr lang="en-US" altLang="ko-KR" sz="1400" dirty="0"/>
              <a:t>, </a:t>
            </a:r>
            <a:r>
              <a:rPr lang="ko-KR" altLang="en-US" sz="1400" dirty="0"/>
              <a:t>재산범죄 </a:t>
            </a:r>
            <a:r>
              <a:rPr lang="en-US" altLang="ko-KR" sz="1400" dirty="0"/>
              <a:t>: </a:t>
            </a:r>
            <a:r>
              <a:rPr lang="ko-KR" altLang="en-US" sz="1400" dirty="0" err="1"/>
              <a:t>추운지방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 (e) </a:t>
            </a:r>
            <a:r>
              <a:rPr lang="ko-KR" altLang="en-US" sz="1400" dirty="0"/>
              <a:t>비판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/>
              <a:t>그가 상정한 ‘보통인</a:t>
            </a:r>
            <a:r>
              <a:rPr lang="en-US" altLang="ko-KR" sz="1400" dirty="0"/>
              <a:t>(</a:t>
            </a:r>
            <a:r>
              <a:rPr lang="ko-KR" altLang="en-US" sz="1400" dirty="0"/>
              <a:t>일반인</a:t>
            </a:r>
            <a:r>
              <a:rPr lang="en-US" altLang="ko-KR" sz="1400" dirty="0"/>
              <a:t>)’</a:t>
            </a:r>
            <a:r>
              <a:rPr lang="ko-KR" altLang="en-US" sz="1400" dirty="0"/>
              <a:t>의 관념은 개별적인 범죄현상의 원인과 배경을 이해하는 데 전혀 도움이 되지 않음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/>
              <a:t>범죄원인에 있어서 </a:t>
            </a:r>
            <a:r>
              <a:rPr lang="ko-KR" altLang="en-US" sz="1400" dirty="0">
                <a:solidFill>
                  <a:srgbClr val="FF0000"/>
                </a:solidFill>
              </a:rPr>
              <a:t>개인적 요인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심리학적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사회적 학습과정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을 무시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3077AE3-06B5-4E78-BB18-31C509FC5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D21086C-06C0-41B4-8F40-6F7158A67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7950" y="568966"/>
            <a:ext cx="19240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81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3-1. </a:t>
            </a:r>
            <a:r>
              <a:rPr lang="ko-KR" altLang="en-US" dirty="0"/>
              <a:t>실증주의</a:t>
            </a:r>
            <a:r>
              <a:rPr lang="en-US" altLang="ko-KR" dirty="0"/>
              <a:t>(</a:t>
            </a:r>
            <a:r>
              <a:rPr lang="ko-KR" altLang="en-US" dirty="0"/>
              <a:t>實證主義</a:t>
            </a:r>
            <a:r>
              <a:rPr lang="en-US" altLang="ko-KR" dirty="0"/>
              <a:t>)</a:t>
            </a:r>
            <a:r>
              <a:rPr lang="ko-KR" altLang="en-US" dirty="0"/>
              <a:t>의 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실증주의 범죄학이란 </a:t>
            </a:r>
            <a:r>
              <a:rPr lang="en-US" altLang="ko-KR" sz="1600" dirty="0">
                <a:solidFill>
                  <a:srgbClr val="FF0000"/>
                </a:solidFill>
              </a:rPr>
              <a:t>19</a:t>
            </a:r>
            <a:r>
              <a:rPr lang="ko-KR" altLang="en-US" sz="1600" dirty="0">
                <a:solidFill>
                  <a:srgbClr val="FF0000"/>
                </a:solidFill>
              </a:rPr>
              <a:t>세기의 자연과학의 발전을 배경으로 태동한 과학적 연구방법론</a:t>
            </a:r>
            <a:r>
              <a:rPr lang="ko-KR" altLang="en-US" sz="1600" dirty="0"/>
              <a:t>을 말함</a:t>
            </a:r>
            <a:r>
              <a:rPr lang="en-US" altLang="ko-KR" sz="1600" dirty="0"/>
              <a:t> </a:t>
            </a:r>
          </a:p>
          <a:p>
            <a:r>
              <a:rPr lang="ko-KR" altLang="en-US" sz="1600" dirty="0"/>
              <a:t>범죄행위 내지 범죄인에 초점을 맞춘 결정론적 범죄원인 연구로서 실증주의의 주된 특징은</a:t>
            </a:r>
            <a:r>
              <a:rPr lang="en-US" altLang="ko-KR" sz="1600" dirty="0"/>
              <a:t>, </a:t>
            </a:r>
            <a:r>
              <a:rPr lang="ko-KR" altLang="en-US" sz="1600" dirty="0"/>
              <a:t>인간의 권리보장과 범죄자 처벌을 통한 범죄예방과 같은 법적 혹은 제도적인 문제 대신에 범죄행위 자체의 성격과 범죄인에 초점을 맞춘 과학주의적 </a:t>
            </a:r>
            <a:r>
              <a:rPr lang="ko-KR" altLang="en-US" sz="1600" dirty="0" err="1"/>
              <a:t>결정론적인</a:t>
            </a:r>
            <a:r>
              <a:rPr lang="ko-KR" altLang="en-US" sz="1600" dirty="0"/>
              <a:t> 범죄원인의 탐구임</a:t>
            </a:r>
            <a:r>
              <a:rPr lang="en-US" altLang="ko-KR" sz="1600" dirty="0"/>
              <a:t> </a:t>
            </a:r>
          </a:p>
          <a:p>
            <a:r>
              <a:rPr lang="ko-KR" altLang="en-US" sz="1600" dirty="0"/>
              <a:t>과학은 인간의 행동에 초점을 맞춘 것이 아니라 특히 ‘인간’ 그 자체에 초점을 맞추었음</a:t>
            </a:r>
            <a:r>
              <a:rPr lang="en-US" altLang="ko-KR" sz="1600" dirty="0"/>
              <a:t> </a:t>
            </a:r>
          </a:p>
          <a:p>
            <a:r>
              <a:rPr lang="ko-KR" altLang="en-US" sz="1600" dirty="0"/>
              <a:t>그리고 실증주의는 과학적인 연구기법의 활용과 과학적 방법을 사용하여 인간의 행위를 연구하는 실증적 접근법을 사용했음</a:t>
            </a:r>
            <a:endParaRPr lang="en-US" altLang="ko-KR" sz="1600" dirty="0"/>
          </a:p>
          <a:p>
            <a:r>
              <a:rPr lang="ko-KR" altLang="en-US" sz="1600" dirty="0"/>
              <a:t>즉</a:t>
            </a:r>
            <a:r>
              <a:rPr lang="en-US" altLang="ko-KR" sz="1600" dirty="0"/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생물학적 </a:t>
            </a:r>
            <a:r>
              <a:rPr lang="en-US" altLang="ko-KR" sz="1600" dirty="0">
                <a:solidFill>
                  <a:srgbClr val="FF0000"/>
                </a:solidFill>
              </a:rPr>
              <a:t>· </a:t>
            </a:r>
            <a:r>
              <a:rPr lang="ko-KR" altLang="en-US" sz="1600" dirty="0">
                <a:solidFill>
                  <a:srgbClr val="FF0000"/>
                </a:solidFill>
              </a:rPr>
              <a:t>심리학적 그리고 사회학적 특성의 연구에 대한 과학적인 방법을 적용</a:t>
            </a:r>
            <a:r>
              <a:rPr lang="ko-KR" altLang="en-US" sz="1600" dirty="0"/>
              <a:t>하여 인간행위는 주로 소질이나 개인들의 외부에 존재하는 경제 </a:t>
            </a:r>
            <a:r>
              <a:rPr lang="en-US" altLang="ko-KR" sz="1600" dirty="0"/>
              <a:t>· </a:t>
            </a:r>
            <a:r>
              <a:rPr lang="ko-KR" altLang="en-US" sz="1600" dirty="0"/>
              <a:t>사회 </a:t>
            </a:r>
            <a:r>
              <a:rPr lang="en-US" altLang="ko-KR" sz="1600" dirty="0"/>
              <a:t>· </a:t>
            </a:r>
            <a:r>
              <a:rPr lang="ko-KR" altLang="en-US" sz="1600" dirty="0"/>
              <a:t>물리적 환경에 의해 통제되고 결정된다고 보았으며</a:t>
            </a:r>
            <a:r>
              <a:rPr lang="en-US" altLang="ko-KR" sz="1600" dirty="0"/>
              <a:t>, </a:t>
            </a:r>
            <a:r>
              <a:rPr lang="ko-KR" altLang="en-US" sz="1600" dirty="0"/>
              <a:t>범죄인은 비범죄인과 본질적으로 다르므로 처벌이 아니라 처우</a:t>
            </a:r>
            <a:r>
              <a:rPr lang="en-US" altLang="ko-KR" sz="1600" dirty="0"/>
              <a:t>(</a:t>
            </a:r>
            <a:r>
              <a:rPr lang="ko-KR" altLang="en-US" sz="1600" dirty="0"/>
              <a:t>교화개선</a:t>
            </a:r>
            <a:r>
              <a:rPr lang="en-US" altLang="ko-KR" sz="1600" dirty="0"/>
              <a:t>)</a:t>
            </a:r>
            <a:r>
              <a:rPr lang="ko-KR" altLang="en-US" sz="1600" dirty="0"/>
              <a:t>에 의하여 사회를 보호해야 한다고 주장했음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034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A7D824-C15A-415A-85DD-FC151F8C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3-2. </a:t>
            </a:r>
            <a:r>
              <a:rPr lang="ko-KR" altLang="en-US" dirty="0"/>
              <a:t>고전주와 실증주의의 비교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4AF757-A66C-4720-8066-AE597F335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0F030A63-05A8-49C1-AD6A-45B7BB47A4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151737"/>
              </p:ext>
            </p:extLst>
          </p:nvPr>
        </p:nvGraphicFramePr>
        <p:xfrm>
          <a:off x="1483743" y="2388653"/>
          <a:ext cx="9454551" cy="3745236"/>
        </p:xfrm>
        <a:graphic>
          <a:graphicData uri="http://schemas.openxmlformats.org/drawingml/2006/table">
            <a:tbl>
              <a:tblPr/>
              <a:tblGrid>
                <a:gridCol w="3151517">
                  <a:extLst>
                    <a:ext uri="{9D8B030D-6E8A-4147-A177-3AD203B41FA5}">
                      <a16:colId xmlns:a16="http://schemas.microsoft.com/office/drawing/2014/main" val="3152389075"/>
                    </a:ext>
                  </a:extLst>
                </a:gridCol>
                <a:gridCol w="3151517">
                  <a:extLst>
                    <a:ext uri="{9D8B030D-6E8A-4147-A177-3AD203B41FA5}">
                      <a16:colId xmlns:a16="http://schemas.microsoft.com/office/drawing/2014/main" val="738022593"/>
                    </a:ext>
                  </a:extLst>
                </a:gridCol>
                <a:gridCol w="3151517">
                  <a:extLst>
                    <a:ext uri="{9D8B030D-6E8A-4147-A177-3AD203B41FA5}">
                      <a16:colId xmlns:a16="http://schemas.microsoft.com/office/drawing/2014/main" val="2782973720"/>
                    </a:ext>
                  </a:extLst>
                </a:gridCol>
              </a:tblGrid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고전주의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실증주의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668903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기초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비결정론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자유의지론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결정론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3874043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주된 연구대상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 및 법체계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범죄인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750899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범죄원인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쾌락추구적 자유의사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신체적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심리적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사회적 요인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2531286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범죄통제수단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사법제도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: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처벌위주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정기형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과학적인 처우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: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교화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·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개선적 사회복귀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부정기형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756469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형사정책적 목표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일반예방 강조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특별예방 강조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8149104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방법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사변적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관념적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구체적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체계적인 과학적 방법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9104155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연구자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작가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철학자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생물학자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수학자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의사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통계학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9445475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역사적 임무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형벌의 감소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범죄의 감소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478593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경찰활동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법집행 위주의 경찰활동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봉사위주의 경찰활동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354218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법률적 범죄개념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자연적 범죄개념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0224505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016D4523-5F4F-4C13-8C5E-0214456B2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6781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0515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이탈리아 학파</a:t>
            </a:r>
            <a:r>
              <a:rPr lang="en-US" altLang="ko-KR" dirty="0"/>
              <a:t>(</a:t>
            </a:r>
            <a:r>
              <a:rPr lang="ko-KR" altLang="en-US" dirty="0"/>
              <a:t>이탈리아 실증주의 학파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906144"/>
            <a:ext cx="11029615" cy="4517769"/>
          </a:xfrm>
        </p:spPr>
        <p:txBody>
          <a:bodyPr>
            <a:normAutofit lnSpcReduction="10000"/>
          </a:bodyPr>
          <a:lstStyle/>
          <a:p>
            <a:r>
              <a:rPr lang="ko-KR" altLang="en-US" sz="1400" dirty="0" err="1">
                <a:solidFill>
                  <a:srgbClr val="7030A0"/>
                </a:solidFill>
              </a:rPr>
              <a:t>롬브로조</a:t>
            </a:r>
            <a:r>
              <a:rPr lang="en-US" altLang="ko-KR" sz="1400" dirty="0">
                <a:solidFill>
                  <a:srgbClr val="7030A0"/>
                </a:solidFill>
              </a:rPr>
              <a:t>(Lombroso)</a:t>
            </a:r>
          </a:p>
          <a:p>
            <a:pPr marL="0" indent="0">
              <a:buNone/>
            </a:pPr>
            <a:r>
              <a:rPr lang="en-US" altLang="ko-KR" sz="1400" dirty="0"/>
              <a:t> (1) 1876</a:t>
            </a:r>
            <a:r>
              <a:rPr lang="ko-KR" altLang="en-US" sz="1400" dirty="0"/>
              <a:t>년 「범죄인론」 저술로 범죄인에 대한 실증적 연구</a:t>
            </a:r>
            <a:r>
              <a:rPr lang="en-US" altLang="ko-KR" sz="1400" dirty="0"/>
              <a:t>, </a:t>
            </a:r>
            <a:r>
              <a:rPr lang="ko-KR" altLang="en-US" sz="1400" dirty="0"/>
              <a:t>소질을 중시함</a:t>
            </a:r>
            <a:r>
              <a:rPr lang="en-US" altLang="ko-KR" sz="1400" dirty="0"/>
              <a:t>. </a:t>
            </a:r>
            <a:r>
              <a:rPr lang="ko-KR" altLang="en-US" sz="1400" dirty="0"/>
              <a:t>그러나 후기 연구에서는 생물학적 </a:t>
            </a:r>
            <a:r>
              <a:rPr lang="ko-KR" altLang="en-US" sz="1400" dirty="0" err="1"/>
              <a:t>원인뿐만</a:t>
            </a:r>
            <a:r>
              <a:rPr lang="ko-KR" altLang="en-US" sz="1400" dirty="0"/>
              <a:t> 아니라 여러 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인들을 범죄의 원인으로 고려하고 환경적 영향도 중시함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(2) </a:t>
            </a:r>
            <a:r>
              <a:rPr lang="ko-KR" altLang="en-US" sz="1400" dirty="0">
                <a:solidFill>
                  <a:srgbClr val="FF0000"/>
                </a:solidFill>
              </a:rPr>
              <a:t>생래적 범죄인설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生來的 犯罪人說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롬브로조는</a:t>
            </a:r>
            <a:r>
              <a:rPr lang="ko-KR" altLang="en-US" sz="1400" dirty="0"/>
              <a:t> 갈</a:t>
            </a:r>
            <a:r>
              <a:rPr lang="en-US" altLang="ko-KR" sz="1400" dirty="0"/>
              <a:t>(Gall)</a:t>
            </a:r>
            <a:r>
              <a:rPr lang="ko-KR" altLang="en-US" sz="1400" dirty="0"/>
              <a:t>의 </a:t>
            </a:r>
            <a:r>
              <a:rPr lang="ko-KR" altLang="en-US" sz="1400" dirty="0">
                <a:solidFill>
                  <a:srgbClr val="FF0000"/>
                </a:solidFill>
              </a:rPr>
              <a:t>골상학을 확대하여 인간 육체의 모든 해부학적 특징을 연구</a:t>
            </a:r>
            <a:r>
              <a:rPr lang="ko-KR" altLang="en-US" sz="1400" dirty="0"/>
              <a:t>함 으로써</a:t>
            </a:r>
            <a:r>
              <a:rPr lang="en-US" altLang="ko-KR" sz="1400" dirty="0"/>
              <a:t>, </a:t>
            </a:r>
            <a:r>
              <a:rPr lang="ko-KR" altLang="en-US" sz="1400" dirty="0"/>
              <a:t>신체적 비정상을 타고난 범죄인의 특징이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라고 하였음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(3) </a:t>
            </a:r>
            <a:r>
              <a:rPr lang="ko-KR" altLang="en-US" sz="1400" dirty="0">
                <a:solidFill>
                  <a:srgbClr val="FF0000"/>
                </a:solidFill>
              </a:rPr>
              <a:t>격세유전설 및 범죄인 </a:t>
            </a:r>
            <a:r>
              <a:rPr lang="ko-KR" altLang="en-US" sz="1400" dirty="0" err="1">
                <a:solidFill>
                  <a:srgbClr val="FF0000"/>
                </a:solidFill>
              </a:rPr>
              <a:t>정형설</a:t>
            </a:r>
            <a:r>
              <a:rPr lang="en-US" altLang="ko-KR" sz="1400" dirty="0"/>
              <a:t>(</a:t>
            </a:r>
            <a:r>
              <a:rPr lang="ko-KR" altLang="en-US" sz="1400" dirty="0"/>
              <a:t>범죄인의 선체측정법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범죄자는 신체구조가 현대인과는 다른</a:t>
            </a:r>
            <a:r>
              <a:rPr lang="ko-KR" altLang="en-US" sz="1400" dirty="0"/>
              <a:t> 원시인이나 하등동물에 가까우며 진화과정에 서 퇴화한 원시 </a:t>
            </a:r>
            <a:r>
              <a:rPr lang="ko-KR" altLang="en-US" sz="1400" dirty="0">
                <a:solidFill>
                  <a:srgbClr val="FF0000"/>
                </a:solidFill>
              </a:rPr>
              <a:t>야만적인 신체적 퇴행성</a:t>
            </a:r>
            <a:r>
              <a:rPr lang="ko-KR" altLang="en-US" sz="1400" dirty="0"/>
              <a:t>을 지니고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이러한 </a:t>
            </a:r>
            <a:r>
              <a:rPr lang="ko-KR" altLang="en-US" sz="1400" dirty="0">
                <a:solidFill>
                  <a:srgbClr val="FF0000"/>
                </a:solidFill>
              </a:rPr>
              <a:t>신체구조가 격세유전에 의하여 후대에 </a:t>
            </a:r>
            <a:r>
              <a:rPr lang="ko-KR" altLang="en-US" sz="1400" dirty="0" err="1">
                <a:solidFill>
                  <a:srgbClr val="FF0000"/>
                </a:solidFill>
              </a:rPr>
              <a:t>전해짐</a:t>
            </a:r>
            <a:r>
              <a:rPr lang="en-US" altLang="ko-KR" sz="1400" dirty="0"/>
              <a:t>. </a:t>
            </a:r>
            <a:r>
              <a:rPr lang="ko-KR" altLang="en-US" sz="1400" dirty="0"/>
              <a:t>즉 범죄인은 동물과 같은 생활양식을 영위하는 야만적인 본능을 가진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사람이며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격세유전적 범죄인이 생래적 범죄인임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(4) </a:t>
            </a:r>
            <a:r>
              <a:rPr lang="ko-KR" altLang="en-US" sz="1400" dirty="0"/>
              <a:t>범죄인 분류의 시조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생래적</a:t>
            </a:r>
            <a:r>
              <a:rPr lang="en-US" altLang="ko-KR" sz="1400" dirty="0"/>
              <a:t>(</a:t>
            </a:r>
            <a:r>
              <a:rPr lang="ko-KR" altLang="en-US" sz="1400" dirty="0"/>
              <a:t>타고난</a:t>
            </a:r>
            <a:r>
              <a:rPr lang="en-US" altLang="ko-KR" sz="1400" dirty="0"/>
              <a:t>) </a:t>
            </a:r>
            <a:r>
              <a:rPr lang="ko-KR" altLang="en-US" sz="1400" dirty="0"/>
              <a:t>범죄인</a:t>
            </a:r>
            <a:r>
              <a:rPr lang="en-US" altLang="ko-KR" sz="1400" dirty="0"/>
              <a:t>, </a:t>
            </a:r>
            <a:r>
              <a:rPr lang="ko-KR" altLang="en-US" sz="1400" dirty="0"/>
              <a:t>정신이상 범죄인</a:t>
            </a:r>
            <a:r>
              <a:rPr lang="en-US" altLang="ko-KR" sz="1400" dirty="0"/>
              <a:t>, </a:t>
            </a:r>
            <a:r>
              <a:rPr lang="ko-KR" altLang="en-US" sz="1400" dirty="0"/>
              <a:t>기회범죄인</a:t>
            </a:r>
            <a:r>
              <a:rPr lang="en-US" altLang="ko-KR" sz="1400" dirty="0"/>
              <a:t>, </a:t>
            </a:r>
            <a:r>
              <a:rPr lang="ko-KR" altLang="en-US" sz="1400" dirty="0"/>
              <a:t>격정범죄인</a:t>
            </a:r>
            <a:r>
              <a:rPr lang="en-US" altLang="ko-KR" sz="1400" dirty="0"/>
              <a:t> </a:t>
            </a:r>
            <a:r>
              <a:rPr lang="ko-KR" altLang="en-US" sz="1400" dirty="0"/>
              <a:t>등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(5) </a:t>
            </a:r>
            <a:r>
              <a:rPr lang="ko-KR" altLang="en-US" sz="1400" dirty="0"/>
              <a:t>처우의 개별화 범죄행위가 동일하더라도 범죄인에 따라 형벌을 개별적으로 다르게 부과해야 한다고 주장</a:t>
            </a:r>
            <a:endParaRPr lang="en-US" altLang="ko-KR" sz="1400" dirty="0"/>
          </a:p>
          <a:p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B93C1C8-A396-4441-99EB-89F4B2803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0820" y="615106"/>
            <a:ext cx="3114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004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이탈리아 학파</a:t>
            </a:r>
            <a:r>
              <a:rPr lang="en-US" altLang="ko-KR" dirty="0"/>
              <a:t>(</a:t>
            </a:r>
            <a:r>
              <a:rPr lang="ko-KR" altLang="en-US" dirty="0"/>
              <a:t>이탈리아 실증주의 학파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8132"/>
            <a:ext cx="11029615" cy="484716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ko-KR" sz="1400" dirty="0"/>
              <a:t> (6) </a:t>
            </a:r>
            <a:r>
              <a:rPr lang="ko-KR" altLang="en-US" sz="1400" dirty="0" err="1"/>
              <a:t>여성범죄인론</a:t>
            </a:r>
            <a:r>
              <a:rPr lang="ko-KR" altLang="en-US" sz="1400" dirty="0"/>
              <a:t> 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(a) </a:t>
            </a:r>
            <a:r>
              <a:rPr lang="ko-KR" altLang="en-US" sz="1400" dirty="0">
                <a:solidFill>
                  <a:srgbClr val="FF0000"/>
                </a:solidFill>
              </a:rPr>
              <a:t>여성은 대부분이 기회범</a:t>
            </a:r>
            <a:r>
              <a:rPr lang="ko-KR" altLang="en-US" sz="1400" dirty="0"/>
              <a:t>이나</a:t>
            </a:r>
            <a:r>
              <a:rPr lang="en-US" altLang="ko-KR" sz="1400" dirty="0"/>
              <a:t>, </a:t>
            </a:r>
            <a:r>
              <a:rPr lang="ko-KR" altLang="en-US" sz="1400" dirty="0"/>
              <a:t>주로 매춘부 그룹에서는 생래적 범죄성이 부각될 수 있음</a:t>
            </a:r>
            <a:r>
              <a:rPr lang="en-US" altLang="ko-KR" sz="1400" dirty="0"/>
              <a:t>(</a:t>
            </a:r>
            <a:r>
              <a:rPr lang="ko-KR" altLang="en-US" sz="1400" dirty="0"/>
              <a:t>모성감각의 결여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 err="1"/>
              <a:t>롬브로조는</a:t>
            </a:r>
            <a:r>
              <a:rPr lang="ko-KR" altLang="en-US" sz="1400" dirty="0"/>
              <a:t> 매춘의 </a:t>
            </a:r>
            <a:r>
              <a:rPr lang="ko-KR" altLang="en-US" sz="1400" dirty="0" err="1"/>
              <a:t>범죄성</a:t>
            </a:r>
            <a:r>
              <a:rPr lang="ko-KR" altLang="en-US" sz="1400" dirty="0"/>
              <a:t> 긍정</a:t>
            </a:r>
            <a:r>
              <a:rPr lang="en-US" altLang="ko-KR" sz="1400" dirty="0"/>
              <a:t>, </a:t>
            </a:r>
            <a:r>
              <a:rPr lang="ko-KR" altLang="en-US" sz="1400" dirty="0"/>
              <a:t>매춘을 범죄대상</a:t>
            </a:r>
            <a:r>
              <a:rPr lang="en-US" altLang="ko-KR" sz="1400" dirty="0"/>
              <a:t>(</a:t>
            </a:r>
            <a:r>
              <a:rPr lang="ko-KR" altLang="en-US" sz="1400" dirty="0"/>
              <a:t>犯罪 代償</a:t>
            </a:r>
            <a:r>
              <a:rPr lang="en-US" altLang="ko-KR" sz="1400" dirty="0"/>
              <a:t>)’</a:t>
            </a:r>
            <a:r>
              <a:rPr lang="ko-KR" altLang="en-US" sz="1400" dirty="0"/>
              <a:t>이라고 하였음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그는 여성범죄가 남성범죄보다 적다는 여성범죄의 </a:t>
            </a:r>
            <a:r>
              <a:rPr lang="ko-KR" altLang="en-US" sz="1400" dirty="0" err="1"/>
              <a:t>앙적</a:t>
            </a:r>
            <a:r>
              <a:rPr lang="ko-KR" altLang="en-US" sz="1400" dirty="0"/>
              <a:t> 특징을 부정하고 </a:t>
            </a:r>
            <a:r>
              <a:rPr lang="en-US" altLang="ko-KR" sz="1400" dirty="0"/>
              <a:t>"</a:t>
            </a:r>
            <a:r>
              <a:rPr lang="ko-KR" altLang="en-US" sz="1400" dirty="0"/>
              <a:t>여성범죄에 </a:t>
            </a:r>
            <a:r>
              <a:rPr lang="ko-KR" altLang="en-US" sz="1400" dirty="0" err="1"/>
              <a:t>매춘올</a:t>
            </a:r>
            <a:r>
              <a:rPr lang="ko-KR" altLang="en-US" sz="1400" dirty="0"/>
              <a:t> 포함시키면 남성범죄를 훨씬 </a:t>
            </a:r>
            <a:r>
              <a:rPr lang="ko-KR" altLang="en-US" sz="1400" dirty="0" err="1"/>
              <a:t>능가한다”고</a:t>
            </a:r>
            <a:r>
              <a:rPr lang="ko-KR" altLang="en-US" sz="1400" dirty="0"/>
              <a:t> 주장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/>
              <a:t>남성성 가설</a:t>
            </a:r>
            <a:r>
              <a:rPr lang="en-US" altLang="ko-KR" sz="1400" dirty="0"/>
              <a:t>(</a:t>
            </a:r>
            <a:r>
              <a:rPr lang="ko-KR" altLang="en-US" sz="1400" dirty="0"/>
              <a:t>男性性 假說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여성범죄인은 신체적인 </a:t>
            </a:r>
            <a:r>
              <a:rPr lang="ko-KR" altLang="en-US" sz="1400" dirty="0" err="1"/>
              <a:t>특징뿐만</a:t>
            </a:r>
            <a:r>
              <a:rPr lang="ko-KR" altLang="en-US" sz="1400" dirty="0"/>
              <a:t> 아니라 감정적인 면에서도 여성보다는 남성에 가까운 특징을 보임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(7) Lombroso</a:t>
            </a:r>
            <a:r>
              <a:rPr lang="ko-KR" altLang="en-US" sz="1400" dirty="0"/>
              <a:t>에 대한 비판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(a) </a:t>
            </a:r>
            <a:r>
              <a:rPr lang="ko-KR" altLang="en-US" sz="1400" dirty="0" err="1"/>
              <a:t>타르드</a:t>
            </a:r>
            <a:r>
              <a:rPr lang="en-US" altLang="ko-KR" sz="1400" dirty="0"/>
              <a:t>(Tarde) </a:t>
            </a:r>
            <a:r>
              <a:rPr lang="ko-KR" altLang="en-US" sz="1400" dirty="0"/>
              <a:t>등 프랑스 학파 </a:t>
            </a:r>
            <a:r>
              <a:rPr lang="en-US" altLang="ko-KR" sz="1400" dirty="0"/>
              <a:t>: </a:t>
            </a:r>
            <a:r>
              <a:rPr lang="ko-KR" altLang="en-US" sz="1400" dirty="0"/>
              <a:t>환경설의 입장에서 </a:t>
            </a:r>
            <a:r>
              <a:rPr lang="ko-KR" altLang="en-US" sz="1400" dirty="0">
                <a:solidFill>
                  <a:srgbClr val="FF0000"/>
                </a:solidFill>
              </a:rPr>
              <a:t>생물학적 범죄결정설을 비판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 err="1"/>
              <a:t>고링</a:t>
            </a:r>
            <a:r>
              <a:rPr lang="en-US" altLang="ko-KR" sz="1400" dirty="0"/>
              <a:t>(C. Goring) </a:t>
            </a: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「영국의 수형자」 저술 </a:t>
            </a:r>
            <a:r>
              <a:rPr lang="en-US" altLang="ko-KR" sz="1400" dirty="0"/>
              <a:t>20</a:t>
            </a:r>
            <a:r>
              <a:rPr lang="ko-KR" altLang="en-US" sz="1400" dirty="0"/>
              <a:t>세기 들어 신체적 특징과 범죄의 관계를 연구한 대표적 학자인 그는 </a:t>
            </a:r>
            <a:r>
              <a:rPr lang="en-US" altLang="ko-KR" sz="1400" dirty="0"/>
              <a:t>3</a:t>
            </a:r>
            <a:r>
              <a:rPr lang="ko-KR" altLang="en-US" sz="1400" dirty="0"/>
              <a:t>천명의 영국범죄자를 통계적 검증을 통해 연구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범죄자와 비범죄자 사이에는 신체적 특징에 있어서 아무런 차이가 없다</a:t>
            </a:r>
            <a:r>
              <a:rPr lang="ko-KR" altLang="en-US" sz="1400" dirty="0"/>
              <a:t>고 하여</a:t>
            </a:r>
            <a:r>
              <a:rPr lang="en-US" altLang="ko-KR" sz="1400" dirty="0"/>
              <a:t>, </a:t>
            </a:r>
            <a:r>
              <a:rPr lang="ko-KR" altLang="en-US" sz="1400" dirty="0"/>
              <a:t>범죄인 정형설을 반박함</a:t>
            </a:r>
            <a:r>
              <a:rPr lang="en-US" altLang="ko-KR" sz="1400" dirty="0"/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그러나 그는 범죄성의 유전은 인정</a:t>
            </a:r>
            <a:r>
              <a:rPr lang="ko-KR" altLang="en-US" sz="1400" dirty="0"/>
              <a:t>했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</a:t>
            </a:r>
            <a:r>
              <a:rPr lang="ko-KR" altLang="en-US" sz="1400" dirty="0" err="1"/>
              <a:t>으며</a:t>
            </a:r>
            <a:r>
              <a:rPr lang="en-US" altLang="ko-KR" sz="1400" dirty="0"/>
              <a:t>, </a:t>
            </a:r>
            <a:r>
              <a:rPr lang="ko-KR" altLang="en-US" sz="1400" dirty="0"/>
              <a:t>범죄인은 비범죄인에 비해 신장과 체중이 열등하다고 하였음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이후 </a:t>
            </a:r>
            <a:r>
              <a:rPr lang="ko-KR" altLang="en-US" sz="1400" dirty="0" err="1"/>
              <a:t>고링의</a:t>
            </a:r>
            <a:r>
              <a:rPr lang="ko-KR" altLang="en-US" sz="1400" dirty="0"/>
              <a:t> 주장에 대해서는 </a:t>
            </a:r>
            <a:r>
              <a:rPr lang="ko-KR" altLang="en-US" sz="1400" dirty="0" err="1"/>
              <a:t>후튼</a:t>
            </a:r>
            <a:r>
              <a:rPr lang="en-US" altLang="ko-KR" sz="1400" dirty="0"/>
              <a:t>(Hooton)</a:t>
            </a:r>
            <a:r>
              <a:rPr lang="ko-KR" altLang="en-US" sz="1400" dirty="0"/>
              <a:t>이 반박했음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2936ED4-EA9F-41A0-B872-41D0B5F44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1371" y="554328"/>
            <a:ext cx="290512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818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이탈리아 학파</a:t>
            </a:r>
            <a:r>
              <a:rPr lang="en-US" altLang="ko-KR" dirty="0"/>
              <a:t>(</a:t>
            </a:r>
            <a:r>
              <a:rPr lang="ko-KR" altLang="en-US" dirty="0"/>
              <a:t>이탈리아 실증주의 학파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71427"/>
            <a:ext cx="11029615" cy="5181043"/>
          </a:xfrm>
        </p:spPr>
        <p:txBody>
          <a:bodyPr>
            <a:normAutofit fontScale="85000" lnSpcReduction="10000"/>
          </a:bodyPr>
          <a:lstStyle/>
          <a:p>
            <a:r>
              <a:rPr lang="ko-KR" altLang="en-US" sz="1400" dirty="0" err="1"/>
              <a:t>따르드</a:t>
            </a:r>
            <a:r>
              <a:rPr lang="en-US" altLang="ko-KR" sz="1400" dirty="0"/>
              <a:t>(J.G. Tarde : 1843~1904)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(I) </a:t>
            </a:r>
            <a:r>
              <a:rPr lang="ko-KR" altLang="en-US" sz="1400" dirty="0"/>
              <a:t>마르크스주의적 세계관 위에 서서 범죄의 원인을 자본주의 경재질서의 제도적 모순에서 구하면서</a:t>
            </a:r>
            <a:r>
              <a:rPr lang="en-US" altLang="ko-KR" sz="1400" dirty="0"/>
              <a:t>, '‘</a:t>
            </a:r>
            <a:r>
              <a:rPr lang="ko-KR" altLang="en-US" sz="1400" dirty="0">
                <a:solidFill>
                  <a:srgbClr val="FF0000"/>
                </a:solidFill>
              </a:rPr>
              <a:t>범죄자를 제외한 모든 사회에 책임이 있다”는 극단적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환경일원론을 주장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범죄의 환경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기회</a:t>
            </a:r>
            <a:r>
              <a:rPr lang="en-US" altLang="ko-KR" sz="1400" dirty="0">
                <a:solidFill>
                  <a:srgbClr val="FF0000"/>
                </a:solidFill>
              </a:rPr>
              <a:t>))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사회심리학적 연구를 기초로 개인의 특성과 개인의 사회와의 접촉과정을 분석하여 </a:t>
            </a:r>
            <a:r>
              <a:rPr lang="ko-KR" altLang="en-US" sz="1400" dirty="0">
                <a:solidFill>
                  <a:srgbClr val="FF0000"/>
                </a:solidFill>
              </a:rPr>
              <a:t>모든 사회적 현상이 모방이듯이 범죄행위도 모방으로 이루어진다</a:t>
            </a:r>
            <a:r>
              <a:rPr lang="ko-KR" altLang="en-US" sz="1400" dirty="0"/>
              <a:t>고 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장</a:t>
            </a:r>
            <a:r>
              <a:rPr lang="en-US" altLang="ko-KR" sz="1400" dirty="0"/>
              <a:t>(</a:t>
            </a:r>
            <a:r>
              <a:rPr lang="ko-KR" altLang="en-US" sz="1400" dirty="0"/>
              <a:t>범죄의 선택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>
                <a:solidFill>
                  <a:srgbClr val="FF0000"/>
                </a:solidFill>
              </a:rPr>
              <a:t>모방의 법칙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(a) </a:t>
            </a:r>
            <a:r>
              <a:rPr lang="ko-KR" altLang="en-US" sz="1400" dirty="0">
                <a:solidFill>
                  <a:srgbClr val="FF0000"/>
                </a:solidFill>
              </a:rPr>
              <a:t>거리의 법칙 </a:t>
            </a:r>
            <a:r>
              <a:rPr lang="en-US" altLang="ko-KR" sz="1400" dirty="0"/>
              <a:t>: </a:t>
            </a:r>
            <a:r>
              <a:rPr lang="ko-KR" altLang="en-US" sz="1400" dirty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의 모방법칙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여기에서 </a:t>
            </a:r>
            <a:r>
              <a:rPr lang="ko-KR" altLang="en-US" sz="1400" dirty="0" err="1"/>
              <a:t>거리란</a:t>
            </a:r>
            <a:r>
              <a:rPr lang="ko-KR" altLang="en-US" sz="1400" dirty="0"/>
              <a:t> 심리학적인 의미의 거리와 기하학적 의미의 거리를 포함하는 개념으로 </a:t>
            </a:r>
            <a:r>
              <a:rPr lang="ko-KR" altLang="en-US" sz="1400" dirty="0">
                <a:solidFill>
                  <a:srgbClr val="FF0000"/>
                </a:solidFill>
              </a:rPr>
              <a:t>모방은 사람과 사람 사이의 거리에 반비례</a:t>
            </a:r>
            <a:r>
              <a:rPr lang="ko-KR" altLang="en-US" sz="1400" dirty="0"/>
              <a:t>하고</a:t>
            </a:r>
            <a:r>
              <a:rPr lang="en-US" altLang="ko-KR" sz="1400" dirty="0"/>
              <a:t>, </a:t>
            </a:r>
            <a:r>
              <a:rPr lang="ko-KR" altLang="en-US" sz="1400" dirty="0"/>
              <a:t>모방의 강도는 접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촉의 강도에 비례관계임</a:t>
            </a:r>
            <a:r>
              <a:rPr lang="en-US" altLang="ko-KR" sz="1400" dirty="0"/>
              <a:t>(</a:t>
            </a:r>
            <a:r>
              <a:rPr lang="ko-KR" altLang="en-US" sz="1400" dirty="0"/>
              <a:t>시골보다는 도시에서 모방이 빈번하고 빠르게 진행되며</a:t>
            </a:r>
            <a:r>
              <a:rPr lang="en-US" altLang="ko-KR" sz="1400" dirty="0"/>
              <a:t>, </a:t>
            </a:r>
            <a:r>
              <a:rPr lang="ko-KR" altLang="en-US" sz="1400" dirty="0"/>
              <a:t>시골은 관습이 지배적이고</a:t>
            </a:r>
            <a:r>
              <a:rPr lang="en-US" altLang="ko-KR" sz="1400" dirty="0"/>
              <a:t>, </a:t>
            </a:r>
            <a:r>
              <a:rPr lang="ko-KR" altLang="en-US" sz="1400" dirty="0"/>
              <a:t>도시는 유행이 지배적 현상이다</a:t>
            </a:r>
            <a:r>
              <a:rPr lang="en-US" altLang="ko-KR" sz="1400" dirty="0"/>
              <a:t>).</a:t>
            </a:r>
          </a:p>
          <a:p>
            <a:pPr marL="0" indent="0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(b)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위에서 아래로의 법칙</a:t>
            </a:r>
            <a:r>
              <a:rPr lang="en-US" altLang="ko-KR" sz="1400" dirty="0"/>
              <a:t>(</a:t>
            </a:r>
            <a:r>
              <a:rPr lang="ko-KR" altLang="en-US" sz="1400" dirty="0"/>
              <a:t>방향의 법칙</a:t>
            </a:r>
            <a:r>
              <a:rPr lang="en-US" altLang="ko-KR" sz="1400" dirty="0"/>
              <a:t>)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제</a:t>
            </a:r>
            <a:r>
              <a:rPr lang="en-US" altLang="ko-KR" sz="1400" dirty="0"/>
              <a:t>2</a:t>
            </a:r>
            <a:r>
              <a:rPr lang="ko-KR" altLang="en-US" sz="1400" dirty="0"/>
              <a:t>의 모방법칙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/>
              <a:t>모방은 </a:t>
            </a:r>
            <a:r>
              <a:rPr lang="ko-KR" altLang="en-US" sz="1400" dirty="0">
                <a:solidFill>
                  <a:srgbClr val="FF0000"/>
                </a:solidFill>
              </a:rPr>
              <a:t>사회적 우월자를 중심으로 우위자로부터 저위자로 확대</a:t>
            </a:r>
            <a:r>
              <a:rPr lang="ko-KR" altLang="en-US" sz="1400" dirty="0"/>
              <a:t>된다는</a:t>
            </a:r>
            <a:r>
              <a:rPr lang="en-US" altLang="ko-KR" sz="1400" dirty="0"/>
              <a:t> </a:t>
            </a:r>
            <a:r>
              <a:rPr lang="ko-KR" altLang="en-US" sz="1400" dirty="0"/>
              <a:t>것임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 (c) </a:t>
            </a:r>
            <a:r>
              <a:rPr lang="ko-KR" altLang="en-US" sz="1400" dirty="0">
                <a:solidFill>
                  <a:srgbClr val="FF0000"/>
                </a:solidFill>
              </a:rPr>
              <a:t>삽입의 법칙</a:t>
            </a:r>
            <a:r>
              <a:rPr lang="en-US" altLang="ko-KR" sz="1400" dirty="0"/>
              <a:t>(</a:t>
            </a:r>
            <a:r>
              <a:rPr lang="ko-KR" altLang="en-US" sz="1400" dirty="0"/>
              <a:t>무한진행의 법칙</a:t>
            </a:r>
            <a:r>
              <a:rPr lang="en-US" altLang="ko-KR" sz="1400" dirty="0"/>
              <a:t>) : </a:t>
            </a:r>
            <a:r>
              <a:rPr lang="ko-KR" altLang="en-US" sz="1400" dirty="0"/>
              <a:t>제</a:t>
            </a:r>
            <a:r>
              <a:rPr lang="en-US" altLang="ko-KR" sz="1400" dirty="0"/>
              <a:t>3</a:t>
            </a:r>
            <a:r>
              <a:rPr lang="ko-KR" altLang="en-US" sz="1400" dirty="0"/>
              <a:t>의 모방법칙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범죄의 발전과 변화과정을 설명하는 이론으로</a:t>
            </a:r>
            <a:r>
              <a:rPr lang="en-US" altLang="ko-KR" sz="1400" dirty="0"/>
              <a:t>, </a:t>
            </a:r>
            <a:r>
              <a:rPr lang="ko-KR" altLang="en-US" sz="1400" dirty="0"/>
              <a:t>범죄는 다른 어떠한 </a:t>
            </a:r>
            <a:r>
              <a:rPr lang="ko-KR" altLang="en-US" sz="1400" dirty="0">
                <a:solidFill>
                  <a:srgbClr val="FF0000"/>
                </a:solidFill>
              </a:rPr>
              <a:t>사회적 현상과 마찬가지로 유행으로 나타나며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그리고 나서 마침내 관습이 된다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   (</a:t>
            </a:r>
            <a:r>
              <a:rPr lang="ko-KR" altLang="en-US" sz="1400" dirty="0">
                <a:solidFill>
                  <a:srgbClr val="FF0000"/>
                </a:solidFill>
              </a:rPr>
              <a:t>모방一유행一관습</a:t>
            </a:r>
            <a:r>
              <a:rPr lang="en-US" altLang="ko-KR" sz="1400" dirty="0"/>
              <a:t>).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5743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이탈리아 학파</a:t>
            </a:r>
            <a:r>
              <a:rPr lang="en-US" altLang="ko-KR" dirty="0"/>
              <a:t>(</a:t>
            </a:r>
            <a:r>
              <a:rPr lang="ko-KR" altLang="en-US" dirty="0"/>
              <a:t>이탈리아 실증주의 학파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093923"/>
            <a:ext cx="11029615" cy="5181043"/>
          </a:xfrm>
        </p:spPr>
        <p:txBody>
          <a:bodyPr>
            <a:normAutofit/>
          </a:bodyPr>
          <a:lstStyle/>
          <a:p>
            <a:r>
              <a:rPr lang="ko-KR" altLang="en-US" sz="1400" dirty="0" err="1"/>
              <a:t>뒤르켐</a:t>
            </a:r>
            <a:r>
              <a:rPr lang="en-US" altLang="ko-KR" sz="1400" dirty="0"/>
              <a:t>(E. Durkheim : 1858~1919)</a:t>
            </a:r>
          </a:p>
          <a:p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(1) 1893 </a:t>
            </a:r>
            <a:r>
              <a:rPr lang="ko-KR" altLang="en-US" sz="1400" dirty="0">
                <a:solidFill>
                  <a:srgbClr val="FF0000"/>
                </a:solidFill>
              </a:rPr>
              <a:t>「사회적 분업에 관하여」</a:t>
            </a:r>
            <a:r>
              <a:rPr lang="en-US" altLang="ko-KR" sz="1400" dirty="0"/>
              <a:t>, 1897 </a:t>
            </a:r>
            <a:r>
              <a:rPr lang="ko-KR" altLang="en-US" sz="1400" dirty="0">
                <a:solidFill>
                  <a:srgbClr val="FF0000"/>
                </a:solidFill>
              </a:rPr>
              <a:t>「</a:t>
            </a:r>
            <a:r>
              <a:rPr lang="ko-KR" altLang="en-US" sz="1400" dirty="0" err="1">
                <a:solidFill>
                  <a:srgbClr val="FF0000"/>
                </a:solidFill>
              </a:rPr>
              <a:t>자살론」</a:t>
            </a:r>
            <a:r>
              <a:rPr lang="ko-KR" altLang="en-US" sz="1400" dirty="0" err="1"/>
              <a:t>을</a:t>
            </a:r>
            <a:r>
              <a:rPr lang="ko-KR" altLang="en-US" sz="1400" dirty="0"/>
              <a:t> 저술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자살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범죄문제 </a:t>
            </a:r>
            <a:r>
              <a:rPr lang="ko-KR" altLang="en-US" sz="1400" dirty="0"/>
              <a:t>등을 논하면 서 이러한 현상은 사회문화구조상의 모순에서 기인한다고 주장하였다</a:t>
            </a:r>
            <a:r>
              <a:rPr lang="en-US" altLang="ko-KR" sz="1400" dirty="0"/>
              <a:t>. </a:t>
            </a:r>
            <a:r>
              <a:rPr lang="ko-KR" altLang="en-US" sz="1400" dirty="0"/>
              <a:t>특히 「사회 </a:t>
            </a:r>
            <a:r>
              <a:rPr lang="ko-KR" altLang="en-US" sz="1400" dirty="0" err="1"/>
              <a:t>분업론」에서는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 err="1">
                <a:solidFill>
                  <a:srgbClr val="FF0000"/>
                </a:solidFill>
              </a:rPr>
              <a:t>노미</a:t>
            </a:r>
            <a:r>
              <a:rPr lang="en-US" altLang="ko-KR" sz="1400" dirty="0">
                <a:solidFill>
                  <a:srgbClr val="FF0000"/>
                </a:solidFill>
              </a:rPr>
              <a:t>(anomie)</a:t>
            </a:r>
            <a:r>
              <a:rPr lang="ko-KR" altLang="en-US" sz="1400" dirty="0">
                <a:solidFill>
                  <a:srgbClr val="FF0000"/>
                </a:solidFill>
              </a:rPr>
              <a:t>라는 개념을 제창</a:t>
            </a:r>
            <a:r>
              <a:rPr lang="ko-KR" altLang="en-US" sz="1400" dirty="0"/>
              <a:t>하였음</a:t>
            </a:r>
            <a:r>
              <a:rPr lang="en-US" altLang="ko-KR" sz="1400" dirty="0"/>
              <a:t>. </a:t>
            </a:r>
            <a:r>
              <a:rPr lang="ko-KR" altLang="en-US" sz="1400" dirty="0"/>
              <a:t>즉 기계적 연대사회에서 유 기적 연대사회로 발전함에 따라 아노미가 나타날 수 있다고 하였음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>
                <a:solidFill>
                  <a:srgbClr val="FF0000"/>
                </a:solidFill>
              </a:rPr>
              <a:t>범죄정상설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갈등적이며 공격적인 현실사회에서는 어느 정도의 자살 </a:t>
            </a:r>
            <a:r>
              <a:rPr lang="en-US" altLang="ko-KR" sz="1400" dirty="0"/>
              <a:t>· </a:t>
            </a:r>
            <a:r>
              <a:rPr lang="ko-KR" altLang="en-US" sz="1400" dirty="0"/>
              <a:t>범죄현상 등은 정상적 </a:t>
            </a:r>
            <a:r>
              <a:rPr lang="en-US" altLang="ko-KR" sz="1400" dirty="0"/>
              <a:t>· </a:t>
            </a:r>
            <a:r>
              <a:rPr lang="ko-KR" altLang="en-US" sz="1400" dirty="0"/>
              <a:t>자연적 현상일 뿐이나</a:t>
            </a:r>
            <a:r>
              <a:rPr lang="en-US" altLang="ko-KR" sz="1400" dirty="0"/>
              <a:t>, </a:t>
            </a:r>
            <a:r>
              <a:rPr lang="ko-KR" altLang="en-US" sz="1400" dirty="0"/>
              <a:t>다만 각 사회가 잠재적으로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용납하는 평균적 범죄수준을 초월한 경우에만 이를 병직 현상으로 보았음</a:t>
            </a:r>
            <a:r>
              <a:rPr lang="en-US" altLang="ko-KR" sz="1400" dirty="0"/>
              <a:t>. </a:t>
            </a:r>
            <a:r>
              <a:rPr lang="ko-KR" altLang="en-US" sz="1400" dirty="0"/>
              <a:t>즉 </a:t>
            </a:r>
            <a:r>
              <a:rPr lang="ko-KR" altLang="en-US" sz="1400" dirty="0">
                <a:solidFill>
                  <a:srgbClr val="FF0000"/>
                </a:solidFill>
              </a:rPr>
              <a:t>범죄는 병리현상이 아니라 모든 사회에서 나타나는 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 err="1">
                <a:solidFill>
                  <a:srgbClr val="FF0000"/>
                </a:solidFill>
              </a:rPr>
              <a:t>상적인</a:t>
            </a:r>
            <a:r>
              <a:rPr lang="ko-KR" altLang="en-US" sz="1400" dirty="0">
                <a:solidFill>
                  <a:srgbClr val="FF0000"/>
                </a:solidFill>
              </a:rPr>
              <a:t> 현상</a:t>
            </a:r>
            <a:r>
              <a:rPr lang="ko-KR" altLang="en-US" sz="1400" dirty="0"/>
              <a:t>이라고 함</a:t>
            </a:r>
            <a:r>
              <a:rPr lang="en-US" altLang="ko-KR" sz="1400" dirty="0"/>
              <a:t>. </a:t>
            </a:r>
            <a:r>
              <a:rPr lang="ko-KR" altLang="en-US" sz="1400" dirty="0"/>
              <a:t>이 이론에 따르면</a:t>
            </a:r>
            <a:r>
              <a:rPr lang="en-US" altLang="ko-KR" sz="1400" dirty="0"/>
              <a:t>, </a:t>
            </a:r>
            <a:r>
              <a:rPr lang="ko-KR" altLang="en-US" sz="1400" dirty="0"/>
              <a:t>어느 사회에서나 범죄는 필수적이라는 것임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0DC03E6-CFA2-4A3E-91AE-7ABC8D81F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3523" y="0"/>
            <a:ext cx="3429000" cy="284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2581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이탈리아 학파</a:t>
            </a:r>
            <a:r>
              <a:rPr lang="en-US" altLang="ko-KR" dirty="0"/>
              <a:t>(</a:t>
            </a:r>
            <a:r>
              <a:rPr lang="ko-KR" altLang="en-US" dirty="0"/>
              <a:t>이탈리아 실증주의 학파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71427"/>
            <a:ext cx="11029615" cy="51810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 (3) </a:t>
            </a:r>
            <a:r>
              <a:rPr lang="ko-KR" altLang="en-US" sz="1400" dirty="0"/>
              <a:t>형벌이론 </a:t>
            </a:r>
            <a:r>
              <a:rPr lang="en-US" altLang="ko-KR" sz="1400" dirty="0"/>
              <a:t>: </a:t>
            </a:r>
            <a:r>
              <a:rPr lang="ko-KR" altLang="en-US" sz="1400" dirty="0"/>
              <a:t>형법발전론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(a) </a:t>
            </a:r>
            <a:r>
              <a:rPr lang="ko-KR" altLang="en-US" sz="1400" dirty="0"/>
              <a:t>기계적 연대사회에서는 범죄의 본질이 집단의식의 침해라고 주장했고 형벌은 범죄로 침해된 집단감정의 반작용으로 보며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형벌제도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는 집합의식을 통한 사회유지를 위해 반드시 필요함</a:t>
            </a:r>
            <a:r>
              <a:rPr lang="en-US" altLang="ko-KR" sz="1400" dirty="0"/>
              <a:t>. </a:t>
            </a:r>
            <a:r>
              <a:rPr lang="ko-KR" altLang="en-US" sz="1400" dirty="0"/>
              <a:t>집단</a:t>
            </a:r>
            <a:r>
              <a:rPr lang="en-US" altLang="ko-KR" sz="1400" dirty="0"/>
              <a:t>(</a:t>
            </a:r>
            <a:r>
              <a:rPr lang="ko-KR" altLang="en-US" sz="1400" dirty="0"/>
              <a:t>집합</a:t>
            </a:r>
            <a:r>
              <a:rPr lang="en-US" altLang="ko-KR" sz="1400" dirty="0"/>
              <a:t>)</a:t>
            </a:r>
            <a:r>
              <a:rPr lang="ko-KR" altLang="en-US" sz="1400" dirty="0"/>
              <a:t>의식이란</a:t>
            </a:r>
            <a:r>
              <a:rPr lang="en-US" altLang="ko-KR" sz="1400" dirty="0"/>
              <a:t>, ‘</a:t>
            </a:r>
            <a:r>
              <a:rPr lang="ko-KR" altLang="en-US" sz="1400" dirty="0"/>
              <a:t>일반적 사회구성원에게 공통 된 신념과 가치의 총체’ 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정의됨</a:t>
            </a:r>
            <a:r>
              <a:rPr lang="en-US" altLang="ko-KR" sz="1400" dirty="0"/>
              <a:t>. </a:t>
            </a:r>
            <a:r>
              <a:rPr lang="ko-KR" altLang="en-US" sz="1400" dirty="0"/>
              <a:t>기계적 연대사회에서는 동일한 집단의 구 성원인 개인들이 느끼는 감정이 같고</a:t>
            </a:r>
            <a:r>
              <a:rPr lang="en-US" altLang="ko-KR" sz="1400" dirty="0"/>
              <a:t>, </a:t>
            </a:r>
            <a:r>
              <a:rPr lang="ko-KR" altLang="en-US" sz="1400" dirty="0"/>
              <a:t>마음에 지닌 가치관이 같으며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성스런것으로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숭배하는 대상도 같기 때문에 집단의식이 개인의식을 대부분 감싸버리며 그 사회를 주도함</a:t>
            </a:r>
            <a:r>
              <a:rPr lang="en-US" altLang="ko-KR" sz="1400" dirty="0"/>
              <a:t>. </a:t>
            </a:r>
            <a:r>
              <a:rPr lang="ko-KR" altLang="en-US" sz="1400" dirty="0"/>
              <a:t>반면에 </a:t>
            </a:r>
            <a:r>
              <a:rPr lang="ko-KR" altLang="en-US" sz="1400" dirty="0">
                <a:solidFill>
                  <a:srgbClr val="FF0000"/>
                </a:solidFill>
              </a:rPr>
              <a:t>기계적 연대를 갖는 사회에서는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생활의 대부분이 집단의식에 바탕을 둔 사회적 명령과 금지에 의해 지배됨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/>
              <a:t>형벌의 종류 </a:t>
            </a:r>
            <a:r>
              <a:rPr lang="en-US" altLang="ko-KR" sz="1400" dirty="0"/>
              <a:t>· </a:t>
            </a:r>
            <a:r>
              <a:rPr lang="ko-KR" altLang="en-US" sz="1400" dirty="0"/>
              <a:t>정도 그리고 제재의 합리적 근거는 사회의 조직구조에 따라 다르다고 봄</a:t>
            </a:r>
            <a:r>
              <a:rPr lang="en-US" altLang="ko-KR" sz="1400" dirty="0"/>
              <a:t>.  </a:t>
            </a:r>
            <a:r>
              <a:rPr lang="ko-KR" altLang="en-US" sz="1400" dirty="0"/>
              <a:t>동질적이며 차별 없는 기계적 연대사회에서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는 </a:t>
            </a:r>
            <a:r>
              <a:rPr lang="ko-KR" altLang="en-US" sz="1400" dirty="0" err="1"/>
              <a:t>범죄란</a:t>
            </a:r>
            <a:r>
              <a:rPr lang="ko-KR" altLang="en-US" sz="1400" dirty="0"/>
              <a:t> 집단의 도덕심을 해치는 행위이므로 집단의 도덕심을 유지 </a:t>
            </a:r>
            <a:r>
              <a:rPr lang="en-US" altLang="ko-KR" sz="1400" dirty="0"/>
              <a:t>· </a:t>
            </a:r>
            <a:r>
              <a:rPr lang="ko-KR" altLang="en-US" sz="1400" dirty="0" err="1"/>
              <a:t>강화시키기</a:t>
            </a:r>
            <a:r>
              <a:rPr lang="ko-KR" altLang="en-US" sz="1400" dirty="0"/>
              <a:t> 위해 </a:t>
            </a:r>
            <a:r>
              <a:rPr lang="ko-KR" altLang="en-US" sz="1400" dirty="0" err="1"/>
              <a:t>응보적</a:t>
            </a:r>
            <a:r>
              <a:rPr lang="ko-KR" altLang="en-US" sz="1400" dirty="0"/>
              <a:t> 형벌도 인정되지만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진보된 사회일수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록 다양성에 대해 관대해지므로 분업화된 유기적 사회에서는 타인에게 해를 주는 행위가 범죄로 규정</a:t>
            </a:r>
            <a:r>
              <a:rPr lang="ko-KR" altLang="en-US" sz="1400" dirty="0"/>
              <a:t>되므로 이러한 사회에서는 배상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내지 원상 회복 및 비행자에 대한 개선을 위해 제재가 적용된다고 이해하였음</a:t>
            </a:r>
            <a:r>
              <a:rPr lang="en-US" altLang="ko-KR" sz="1400" dirty="0"/>
              <a:t>. </a:t>
            </a:r>
            <a:r>
              <a:rPr lang="ko-KR" altLang="en-US" sz="1400" dirty="0"/>
              <a:t>즉</a:t>
            </a:r>
            <a:r>
              <a:rPr lang="en-US" altLang="ko-KR" sz="1400" dirty="0"/>
              <a:t>,</a:t>
            </a:r>
            <a:r>
              <a:rPr lang="ko-KR" altLang="en-US" sz="1400" dirty="0"/>
              <a:t> 사회연대의 보전이라는 기능을 지니는 보복적 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벌에서 개인에게 중점을 두는 </a:t>
            </a:r>
            <a:r>
              <a:rPr lang="ko-KR" altLang="en-US" sz="1400" dirty="0" err="1"/>
              <a:t>배상적</a:t>
            </a:r>
            <a:r>
              <a:rPr lang="ko-KR" altLang="en-US" sz="1400" dirty="0"/>
              <a:t> 규제로 전환되어 간다고 주장함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(c) </a:t>
            </a:r>
            <a:r>
              <a:rPr lang="ko-KR" altLang="en-US" sz="1400" dirty="0"/>
              <a:t>범죄율의 변화와 관련해서는</a:t>
            </a:r>
            <a:r>
              <a:rPr lang="en-US" altLang="ko-KR" sz="1400" dirty="0"/>
              <a:t>, </a:t>
            </a:r>
            <a:r>
              <a:rPr lang="ko-KR" altLang="en-US" sz="1400" dirty="0"/>
              <a:t>유기적 사회가 기계적 사회보다 다양성에 대해 관대해지지만</a:t>
            </a:r>
            <a:r>
              <a:rPr lang="en-US" altLang="ko-KR" sz="1400" dirty="0"/>
              <a:t>, </a:t>
            </a:r>
            <a:r>
              <a:rPr lang="ko-KR" altLang="en-US" sz="1400" dirty="0"/>
              <a:t>분업화된 사회 각 부분을 규제 </a:t>
            </a:r>
            <a:r>
              <a:rPr lang="en-US" altLang="ko-KR" sz="1400" dirty="0"/>
              <a:t>· </a:t>
            </a:r>
            <a:r>
              <a:rPr lang="ko-KR" altLang="en-US" sz="1400" dirty="0"/>
              <a:t>조정하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</a:t>
            </a:r>
            <a:r>
              <a:rPr lang="ko-KR" altLang="en-US" sz="1400" dirty="0" err="1"/>
              <a:t>려는</a:t>
            </a:r>
            <a:r>
              <a:rPr lang="ko-KR" altLang="en-US" sz="1400" dirty="0"/>
              <a:t> 기능적 법률도 증가하 고</a:t>
            </a:r>
            <a:r>
              <a:rPr lang="en-US" altLang="ko-KR" sz="1400" dirty="0"/>
              <a:t>, </a:t>
            </a:r>
            <a:r>
              <a:rPr lang="ko-KR" altLang="en-US" sz="1400" dirty="0"/>
              <a:t>특히 </a:t>
            </a:r>
            <a:r>
              <a:rPr lang="ko-KR" altLang="en-US" sz="1400" dirty="0">
                <a:solidFill>
                  <a:srgbClr val="FF0000"/>
                </a:solidFill>
              </a:rPr>
              <a:t>급속한 사회변동으로 인해 아노미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＝</a:t>
            </a:r>
            <a:r>
              <a:rPr lang="ko-KR" altLang="en-US" sz="1400" dirty="0" err="1">
                <a:solidFill>
                  <a:srgbClr val="FF0000"/>
                </a:solidFill>
              </a:rPr>
              <a:t>무규제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상태가 나타나므로 범죄율은 증가할 것</a:t>
            </a:r>
            <a:r>
              <a:rPr lang="ko-KR" altLang="en-US" sz="1400" dirty="0"/>
              <a:t>이라고 주장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7696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이탈리아 학파</a:t>
            </a:r>
            <a:r>
              <a:rPr lang="en-US" altLang="ko-KR" dirty="0"/>
              <a:t>(</a:t>
            </a:r>
            <a:r>
              <a:rPr lang="ko-KR" altLang="en-US" dirty="0"/>
              <a:t>이탈리아 실증주의 학파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71427"/>
            <a:ext cx="11029615" cy="51810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(4) </a:t>
            </a:r>
            <a:r>
              <a:rPr lang="ko-KR" altLang="en-US" sz="1400" dirty="0">
                <a:solidFill>
                  <a:srgbClr val="FF0000"/>
                </a:solidFill>
              </a:rPr>
              <a:t>범죄의 순기능 최초 인정 </a:t>
            </a:r>
            <a:r>
              <a:rPr lang="en-US" altLang="ko-KR" sz="1400" dirty="0">
                <a:solidFill>
                  <a:srgbClr val="FF0000"/>
                </a:solidFill>
              </a:rPr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범죄기능설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 err="1">
                <a:solidFill>
                  <a:srgbClr val="FF0000"/>
                </a:solidFill>
              </a:rPr>
              <a:t>필요설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(a) </a:t>
            </a:r>
            <a:r>
              <a:rPr lang="ko-KR" altLang="en-US" sz="1400" dirty="0"/>
              <a:t>범죄의 본질은 사회유해성이 아니라 집단감정이 일정한 강도로 그리고 상당히 명확하게 침해되었다는 점임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>
                <a:solidFill>
                  <a:srgbClr val="FF0000"/>
                </a:solidFill>
              </a:rPr>
              <a:t>범죄의 개혁적 기능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전통적인 행동양식의 틀을 깨뜨리는 어느 정도까지의 </a:t>
            </a:r>
            <a:r>
              <a:rPr lang="ko-KR" altLang="en-US" sz="1400" dirty="0">
                <a:solidFill>
                  <a:srgbClr val="FF0000"/>
                </a:solidFill>
              </a:rPr>
              <a:t>범죄 행위는 사회의 진보를 위해 필요함</a:t>
            </a:r>
            <a:r>
              <a:rPr lang="en-US" altLang="ko-KR" sz="1400" dirty="0"/>
              <a:t>. </a:t>
            </a:r>
            <a:r>
              <a:rPr lang="ko-KR" altLang="en-US" sz="1400" dirty="0"/>
              <a:t>예컨대 소크라테스는 당대에는 범죄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자였음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(c) </a:t>
            </a:r>
            <a:r>
              <a:rPr lang="ko-KR" altLang="en-US" sz="1400" dirty="0">
                <a:solidFill>
                  <a:srgbClr val="FF0000"/>
                </a:solidFill>
              </a:rPr>
              <a:t>사회통합 강화기능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범죄는 </a:t>
            </a:r>
            <a:r>
              <a:rPr lang="ko-KR" altLang="en-US" sz="1400" dirty="0">
                <a:solidFill>
                  <a:srgbClr val="FF0000"/>
                </a:solidFill>
              </a:rPr>
              <a:t>사회의 규범유지를 </a:t>
            </a:r>
            <a:r>
              <a:rPr lang="ko-KR" altLang="en-US" sz="1400" dirty="0" err="1">
                <a:solidFill>
                  <a:srgbClr val="FF0000"/>
                </a:solidFill>
              </a:rPr>
              <a:t>강화</a:t>
            </a:r>
            <a:r>
              <a:rPr lang="ko-KR" altLang="en-US" sz="1400" dirty="0" err="1"/>
              <a:t>시켜</a:t>
            </a:r>
            <a:r>
              <a:rPr lang="ko-KR" altLang="en-US" sz="1400" dirty="0"/>
              <a:t> 주고</a:t>
            </a:r>
            <a:r>
              <a:rPr lang="en-US" altLang="ko-KR" sz="1400" dirty="0"/>
              <a:t>, </a:t>
            </a:r>
            <a:r>
              <a:rPr lang="ko-KR" altLang="en-US" sz="1400" dirty="0"/>
              <a:t>사회의 통합을 위 한 경계유지의 기능이 있음</a:t>
            </a:r>
            <a:r>
              <a:rPr lang="en-US" altLang="ko-KR" sz="1400" dirty="0"/>
              <a:t>. "</a:t>
            </a:r>
            <a:r>
              <a:rPr lang="ko-KR" altLang="en-US" sz="1400" dirty="0"/>
              <a:t>범죄는 사람들의 정상적인 심정을 통합하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고</a:t>
            </a:r>
            <a:r>
              <a:rPr lang="en-US" altLang="ko-KR" sz="1400" dirty="0"/>
              <a:t>, </a:t>
            </a:r>
            <a:r>
              <a:rPr lang="ko-KR" altLang="en-US" sz="1400" dirty="0"/>
              <a:t>이를 결집시키는 기능을 한다</a:t>
            </a:r>
            <a:r>
              <a:rPr lang="en-US" altLang="ko-KR" sz="1400" dirty="0"/>
              <a:t>.” </a:t>
            </a:r>
            <a:r>
              <a:rPr lang="ko-KR" altLang="en-US" sz="1400" dirty="0"/>
              <a:t>범죄는 정직한 도덕관념을 결속시켜</a:t>
            </a:r>
            <a:r>
              <a:rPr lang="en-US" altLang="ko-KR" sz="1400" dirty="0"/>
              <a:t>, </a:t>
            </a:r>
            <a:r>
              <a:rPr lang="ko-KR" altLang="en-US" sz="1400" dirty="0"/>
              <a:t>이를 응집시킴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(d) </a:t>
            </a:r>
            <a:r>
              <a:rPr lang="ko-KR" altLang="en-US" sz="1400" dirty="0" err="1"/>
              <a:t>뒤르켐은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어떤 사회에 범죄가 없다면 그 사회는 오히려 비정상적이고 병리적인 상태</a:t>
            </a:r>
            <a:r>
              <a:rPr lang="ko-KR" altLang="en-US" sz="1400" dirty="0"/>
              <a:t>에 있다고 보았음</a:t>
            </a:r>
            <a:r>
              <a:rPr lang="en-US" altLang="ko-KR" sz="1400" dirty="0"/>
              <a:t>. </a:t>
            </a:r>
            <a:r>
              <a:rPr lang="ko-KR" altLang="en-US" sz="1400" dirty="0"/>
              <a:t>다시 말해</a:t>
            </a:r>
            <a:r>
              <a:rPr lang="en-US" altLang="ko-KR" sz="1400" dirty="0"/>
              <a:t>, </a:t>
            </a:r>
            <a:r>
              <a:rPr lang="ko-KR" altLang="en-US" sz="1400" dirty="0"/>
              <a:t>범죄가 없다는 것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은 사회구성원에 대한 규제가 완벽하다는 것을 의미하며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이러한 상태에서는 사회발전에 필요한 비판과 저항이 없기 때문에 사회는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발전하지 못하고 정체에 빠져들게 되므로 병리적 상태라는 것임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450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이탈리아 학파</a:t>
            </a:r>
            <a:r>
              <a:rPr lang="en-US" altLang="ko-KR" dirty="0"/>
              <a:t>(</a:t>
            </a:r>
            <a:r>
              <a:rPr lang="ko-KR" altLang="en-US" dirty="0"/>
              <a:t>이탈리아 실증주의 학파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195" y="1711354"/>
            <a:ext cx="11029615" cy="4118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(5) </a:t>
            </a:r>
            <a:r>
              <a:rPr lang="ko-KR" altLang="en-US" sz="1400" dirty="0">
                <a:solidFill>
                  <a:srgbClr val="FF0000"/>
                </a:solidFill>
              </a:rPr>
              <a:t>자살론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(a) </a:t>
            </a:r>
            <a:r>
              <a:rPr lang="ko-KR" altLang="en-US" sz="1400" dirty="0">
                <a:solidFill>
                  <a:srgbClr val="FF0000"/>
                </a:solidFill>
              </a:rPr>
              <a:t>자살도 범죄처럼 사회문화구조상의 모순에서 발생</a:t>
            </a:r>
            <a:r>
              <a:rPr lang="en-US" altLang="ko-KR" sz="1400" dirty="0"/>
              <a:t>(</a:t>
            </a:r>
            <a:r>
              <a:rPr lang="ko-KR" altLang="en-US" sz="1400" dirty="0"/>
              <a:t>개인적 원인이 자살의 원인 이 아님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(b) </a:t>
            </a:r>
            <a:r>
              <a:rPr lang="ko-KR" altLang="en-US" sz="1400" dirty="0">
                <a:solidFill>
                  <a:srgbClr val="FF0000"/>
                </a:solidFill>
              </a:rPr>
              <a:t>자살의 원인 및 유형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아노미 상태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아노미적 자살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en-US" altLang="ko-KR" sz="1400" dirty="0"/>
              <a:t>: Merton</a:t>
            </a:r>
            <a:r>
              <a:rPr lang="ko-KR" altLang="en-US" sz="1400" dirty="0"/>
              <a:t>의 아노미이론</a:t>
            </a:r>
            <a:r>
              <a:rPr lang="en-US" altLang="ko-KR" sz="1400" dirty="0"/>
              <a:t>(</a:t>
            </a:r>
            <a:r>
              <a:rPr lang="ko-KR" altLang="en-US" sz="1400" dirty="0"/>
              <a:t>긴장이론</a:t>
            </a:r>
            <a:r>
              <a:rPr lang="en-US" altLang="ko-KR" sz="1400" dirty="0"/>
              <a:t>), Cohen</a:t>
            </a:r>
            <a:r>
              <a:rPr lang="ko-KR" altLang="en-US" sz="1400" dirty="0"/>
              <a:t>의 </a:t>
            </a:r>
            <a:r>
              <a:rPr lang="ko-KR" altLang="en-US" sz="1400" dirty="0" err="1"/>
              <a:t>비행하위문화</a:t>
            </a:r>
            <a:r>
              <a:rPr lang="ko-KR" altLang="en-US" sz="1400" dirty="0"/>
              <a:t> 이론에 연결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사회유대의 약화 및 극도의 개인주의 </a:t>
            </a:r>
            <a:r>
              <a:rPr lang="en-US" altLang="ko-KR" sz="1400" dirty="0"/>
              <a:t>: </a:t>
            </a:r>
            <a:r>
              <a:rPr lang="ko-KR" altLang="en-US" sz="1400" dirty="0"/>
              <a:t>이기주의적 자살一</a:t>
            </a:r>
            <a:r>
              <a:rPr lang="en-US" altLang="ko-KR" sz="1400" dirty="0"/>
              <a:t>Hirschi</a:t>
            </a:r>
            <a:r>
              <a:rPr lang="ko-KR" altLang="en-US" sz="1400" dirty="0"/>
              <a:t>의 사회연대이론에 연결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 외 이타적 자살을 유형화함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en-US" altLang="ko-KR" sz="1400" dirty="0">
                <a:solidFill>
                  <a:srgbClr val="FF0000"/>
                </a:solidFill>
              </a:rPr>
              <a:t>- ‘</a:t>
            </a:r>
            <a:r>
              <a:rPr lang="ko-KR" altLang="en-US" sz="1400" dirty="0">
                <a:solidFill>
                  <a:srgbClr val="FF0000"/>
                </a:solidFill>
              </a:rPr>
              <a:t>아노미적 </a:t>
            </a:r>
            <a:r>
              <a:rPr lang="ko-KR" altLang="en-US" sz="1400" dirty="0" err="1">
                <a:solidFill>
                  <a:srgbClr val="FF0000"/>
                </a:solidFill>
              </a:rPr>
              <a:t>자살’은</a:t>
            </a:r>
            <a:r>
              <a:rPr lang="ko-KR" altLang="en-US" sz="1400" dirty="0">
                <a:solidFill>
                  <a:srgbClr val="FF0000"/>
                </a:solidFill>
              </a:rPr>
              <a:t> 사회의 도덕적 규제가 감소되고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사회적 결속과 연대성이 결여된 결과</a:t>
            </a:r>
            <a:r>
              <a:rPr lang="ko-KR" altLang="en-US" sz="1400" dirty="0"/>
              <a:t>에서 비롯됨</a:t>
            </a:r>
            <a:r>
              <a:rPr lang="en-US" altLang="ko-KR" sz="1400" dirty="0"/>
              <a:t>. ‘</a:t>
            </a:r>
            <a:r>
              <a:rPr lang="ko-KR" altLang="en-US" sz="1400" dirty="0"/>
              <a:t>아노미</a:t>
            </a:r>
            <a:r>
              <a:rPr lang="en-US" altLang="ko-KR" sz="1400" dirty="0"/>
              <a:t>'</a:t>
            </a:r>
            <a:r>
              <a:rPr lang="ko-KR" altLang="en-US" sz="1400" dirty="0"/>
              <a:t>는 개인이 더 이상 사회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의 정상적인 행위기준이나 신념기준에 맞출 수 없을 때 발생하며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이러한 약화된 사회연대감은 불안감을 야기시키는데</a:t>
            </a:r>
            <a:r>
              <a:rPr lang="en-US" altLang="ko-KR" sz="1400" dirty="0"/>
              <a:t>, </a:t>
            </a:r>
            <a:r>
              <a:rPr lang="ko-KR" altLang="en-US" sz="1400" dirty="0"/>
              <a:t>이것은 종종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자살이나 범죄행위를 통해 방출됨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015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이탈리아 학파</a:t>
            </a:r>
            <a:r>
              <a:rPr lang="en-US" altLang="ko-KR" dirty="0"/>
              <a:t>(</a:t>
            </a:r>
            <a:r>
              <a:rPr lang="ko-KR" altLang="en-US" dirty="0"/>
              <a:t>이탈리아 실증주의 학파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61687"/>
            <a:ext cx="11029615" cy="36911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(6) </a:t>
            </a:r>
            <a:r>
              <a:rPr lang="en-US" altLang="ko-KR" sz="1400" dirty="0">
                <a:solidFill>
                  <a:srgbClr val="FF0000"/>
                </a:solidFill>
              </a:rPr>
              <a:t>Anomie </a:t>
            </a:r>
            <a:r>
              <a:rPr lang="ko-KR" altLang="en-US" sz="1400" dirty="0">
                <a:solidFill>
                  <a:srgbClr val="FF0000"/>
                </a:solidFill>
              </a:rPr>
              <a:t>이론의 기초 형성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(a) </a:t>
            </a:r>
            <a:r>
              <a:rPr lang="ko-KR" altLang="en-US" sz="1400" dirty="0"/>
              <a:t>일반적 양심에 근거한 </a:t>
            </a:r>
            <a:r>
              <a:rPr lang="ko-KR" altLang="en-US" sz="1400" dirty="0">
                <a:solidFill>
                  <a:srgbClr val="FF0000"/>
                </a:solidFill>
              </a:rPr>
              <a:t>도덕적 권위</a:t>
            </a:r>
            <a:r>
              <a:rPr lang="en-US" altLang="ko-KR" sz="1400" dirty="0"/>
              <a:t>(</a:t>
            </a:r>
            <a:r>
              <a:rPr lang="ko-KR" altLang="en-US" sz="1400" dirty="0"/>
              <a:t>존경 </a:t>
            </a:r>
            <a:r>
              <a:rPr lang="en-US" altLang="ko-KR" sz="1400" dirty="0"/>
              <a:t>· </a:t>
            </a:r>
            <a:r>
              <a:rPr lang="ko-KR" altLang="en-US" sz="1400" dirty="0"/>
              <a:t>공포 </a:t>
            </a:r>
            <a:r>
              <a:rPr lang="en-US" altLang="ko-KR" sz="1400" dirty="0"/>
              <a:t>· </a:t>
            </a:r>
            <a:r>
              <a:rPr lang="ko-KR" altLang="en-US" sz="1400" dirty="0"/>
              <a:t>신성</a:t>
            </a:r>
            <a:r>
              <a:rPr lang="en-US" altLang="ko-KR" sz="1400" dirty="0"/>
              <a:t>)</a:t>
            </a:r>
            <a:r>
              <a:rPr lang="ko-KR" altLang="en-US" sz="1400" dirty="0"/>
              <a:t>에 의해서 통합되고 조화상태에 있는 </a:t>
            </a:r>
            <a:r>
              <a:rPr lang="ko-KR" altLang="en-US" sz="1400" dirty="0">
                <a:solidFill>
                  <a:srgbClr val="FF0000"/>
                </a:solidFill>
              </a:rPr>
              <a:t>사회에서는 범죄발생이 적음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>
                <a:solidFill>
                  <a:srgbClr val="FF0000"/>
                </a:solidFill>
              </a:rPr>
              <a:t>사회를 규제하는 가치기준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연대감이 상실</a:t>
            </a:r>
            <a:r>
              <a:rPr lang="ko-KR" altLang="en-US" sz="1400" dirty="0"/>
              <a:t>된 단편적 사회</a:t>
            </a:r>
            <a:r>
              <a:rPr lang="en-US" altLang="ko-KR" sz="1400" dirty="0"/>
              <a:t>(</a:t>
            </a:r>
            <a:r>
              <a:rPr lang="ko-KR" altLang="en-US" sz="1400" dirty="0"/>
              <a:t>아노미사회</a:t>
            </a:r>
            <a:r>
              <a:rPr lang="en-US" altLang="ko-KR" sz="1400" dirty="0"/>
              <a:t>)</a:t>
            </a:r>
            <a:r>
              <a:rPr lang="ko-KR" altLang="en-US" sz="1400" dirty="0"/>
              <a:t>에서는 인간의 생물학적 측면의 발로인 격정에 대한 억제가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없어져 </a:t>
            </a:r>
            <a:r>
              <a:rPr lang="ko-KR" altLang="en-US" sz="1400" dirty="0">
                <a:solidFill>
                  <a:srgbClr val="FF0000"/>
                </a:solidFill>
              </a:rPr>
              <a:t>자살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범죄 등 사회문제가 빈발함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(c) </a:t>
            </a:r>
            <a:r>
              <a:rPr lang="ko-KR" altLang="en-US" sz="1400" dirty="0">
                <a:solidFill>
                  <a:srgbClr val="FF0000"/>
                </a:solidFill>
              </a:rPr>
              <a:t>경제적 급격한 변화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사회변동</a:t>
            </a:r>
            <a:r>
              <a:rPr lang="en-US" altLang="ko-KR" sz="1400" dirty="0"/>
              <a:t>, </a:t>
            </a:r>
            <a:r>
              <a:rPr lang="ko-KR" altLang="en-US" sz="1400" dirty="0"/>
              <a:t>전쟁 기아와 같은 자연적 </a:t>
            </a:r>
            <a:r>
              <a:rPr lang="ko-KR" altLang="en-US" sz="1400" dirty="0" err="1"/>
              <a:t>현상뿐만</a:t>
            </a:r>
            <a:r>
              <a:rPr lang="ko-KR" altLang="en-US" sz="1400" dirty="0"/>
              <a:t> 아니라 갑작스런 행운이 규범</a:t>
            </a:r>
            <a:r>
              <a:rPr lang="en-US" altLang="ko-KR" sz="1400" dirty="0"/>
              <a:t>, </a:t>
            </a:r>
            <a:r>
              <a:rPr lang="ko-KR" altLang="en-US" sz="1400" dirty="0"/>
              <a:t>행위 그리고 규칙에 대한 사람들의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관념체계를 혼란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붕괴</a:t>
            </a:r>
            <a:r>
              <a:rPr lang="ko-KR" altLang="en-US" sz="1400" dirty="0"/>
              <a:t>시킬 때도 아노미가 발생한다</a:t>
            </a:r>
            <a:r>
              <a:rPr lang="en-US" altLang="ko-KR" sz="1400" dirty="0"/>
              <a:t>.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017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7218"/>
            <a:ext cx="11029616" cy="1188720"/>
          </a:xfrm>
        </p:spPr>
        <p:txBody>
          <a:bodyPr/>
          <a:lstStyle/>
          <a:p>
            <a:r>
              <a:rPr lang="en-US" altLang="ko-KR" dirty="0"/>
              <a:t>3-4. </a:t>
            </a:r>
            <a:r>
              <a:rPr lang="ko-KR" altLang="en-US" dirty="0"/>
              <a:t>독일의 사회학적 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14209"/>
            <a:ext cx="11029615" cy="5386573"/>
          </a:xfrm>
        </p:spPr>
        <p:txBody>
          <a:bodyPr>
            <a:normAutofit lnSpcReduction="10000"/>
          </a:bodyPr>
          <a:lstStyle/>
          <a:p>
            <a:r>
              <a:rPr lang="ko-KR" altLang="en-US" sz="1400" dirty="0"/>
              <a:t>리스트</a:t>
            </a:r>
            <a:r>
              <a:rPr lang="en-US" altLang="ko-KR" sz="1400" dirty="0"/>
              <a:t>(F.V. Liszt)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(1) </a:t>
            </a:r>
            <a:r>
              <a:rPr lang="ko-KR" altLang="en-US" sz="1400" dirty="0"/>
              <a:t>신독일사회학파 형성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(a) </a:t>
            </a:r>
            <a:r>
              <a:rPr lang="ko-KR" altLang="en-US" sz="1400" dirty="0"/>
              <a:t>범죄원인으로 </a:t>
            </a:r>
            <a:r>
              <a:rPr lang="ko-KR" altLang="en-US" sz="1400" dirty="0">
                <a:solidFill>
                  <a:srgbClr val="FF0000"/>
                </a:solidFill>
              </a:rPr>
              <a:t>소질과 환경을 모두 고려하면서도 사회적 요인을 보다 중시함</a:t>
            </a:r>
            <a:r>
              <a:rPr lang="en-US" altLang="ko-KR" sz="1400" dirty="0"/>
              <a:t>(</a:t>
            </a:r>
            <a:r>
              <a:rPr lang="ko-KR" altLang="en-US" sz="1400" dirty="0"/>
              <a:t>동력학적 범죄원인론 내지 다원적 범죄원인론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>
                <a:solidFill>
                  <a:srgbClr val="FF0000"/>
                </a:solidFill>
              </a:rPr>
              <a:t>범죄사회학과 범죄생물학을 통합하여 범죄학</a:t>
            </a:r>
            <a:r>
              <a:rPr lang="ko-KR" altLang="en-US" sz="1400" dirty="0"/>
              <a:t>이라 하고</a:t>
            </a:r>
            <a:r>
              <a:rPr lang="en-US" altLang="ko-KR" sz="1400" dirty="0"/>
              <a:t>, </a:t>
            </a:r>
            <a:r>
              <a:rPr lang="ko-KR" altLang="en-US" sz="1400" dirty="0"/>
              <a:t>이를 형사학에 </a:t>
            </a:r>
            <a:r>
              <a:rPr lang="ko-KR" altLang="en-US" sz="1400" dirty="0" err="1"/>
              <a:t>포괄시켜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전형법학</a:t>
            </a:r>
            <a:r>
              <a:rPr lang="en-US" altLang="ko-KR" sz="1400" dirty="0"/>
              <a:t>(</a:t>
            </a:r>
            <a:r>
              <a:rPr lang="ko-KR" altLang="en-US" sz="1400" dirty="0"/>
              <a:t>全刑法學</a:t>
            </a:r>
            <a:r>
              <a:rPr lang="en-US" altLang="ko-KR" sz="1400" dirty="0"/>
              <a:t>) </a:t>
            </a:r>
            <a:r>
              <a:rPr lang="ko-KR" altLang="en-US" sz="1400" dirty="0"/>
              <a:t>개념을 주창함</a:t>
            </a:r>
            <a:r>
              <a:rPr lang="en-US" altLang="ko-KR" sz="1400" dirty="0"/>
              <a:t>(</a:t>
            </a:r>
            <a:r>
              <a:rPr lang="ko-KR" altLang="en-US" sz="1400" dirty="0"/>
              <a:t>형법학의 범죄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 학회 </a:t>
            </a:r>
            <a:r>
              <a:rPr lang="en-US" altLang="ko-KR" sz="1400" dirty="0"/>
              <a:t>· </a:t>
            </a:r>
            <a:r>
              <a:rPr lang="ko-KR" altLang="en-US" sz="1400" dirty="0"/>
              <a:t>형사정책학회 도모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/>
              <a:t>근대학파</a:t>
            </a:r>
            <a:r>
              <a:rPr lang="en-US" altLang="ko-KR" sz="1400" dirty="0"/>
              <a:t>(</a:t>
            </a:r>
            <a:r>
              <a:rPr lang="ko-KR" altLang="en-US" sz="1400" dirty="0"/>
              <a:t>신파</a:t>
            </a:r>
            <a:r>
              <a:rPr lang="en-US" altLang="ko-KR" sz="1400" dirty="0"/>
              <a:t>)</a:t>
            </a:r>
            <a:r>
              <a:rPr lang="ko-KR" altLang="en-US" sz="1400" dirty="0"/>
              <a:t>의 형성</a:t>
            </a:r>
            <a:r>
              <a:rPr lang="en-US" altLang="ko-KR" sz="1400" dirty="0"/>
              <a:t>(</a:t>
            </a:r>
            <a:r>
              <a:rPr lang="ko-KR" altLang="en-US" sz="1400" dirty="0"/>
              <a:t>근대형법학의 아버지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(a) </a:t>
            </a:r>
            <a:r>
              <a:rPr lang="ko-KR" altLang="en-US" sz="1400" dirty="0">
                <a:solidFill>
                  <a:srgbClr val="FF0000"/>
                </a:solidFill>
              </a:rPr>
              <a:t>사회방위와 개인의 인권보장을 동시에 강조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(b)</a:t>
            </a:r>
            <a:r>
              <a:rPr lang="ko-KR" altLang="en-US" sz="1400" dirty="0"/>
              <a:t> 목적형 사상 주창 </a:t>
            </a:r>
            <a:r>
              <a:rPr lang="en-US" altLang="ko-KR" sz="1400" dirty="0"/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형벌은 범죄에 대하여 사회를 방위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보전함을 목적으로 한다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400" dirty="0"/>
              <a:t>  (c) </a:t>
            </a:r>
            <a:r>
              <a:rPr lang="ko-KR" altLang="en-US" sz="1400" dirty="0">
                <a:solidFill>
                  <a:srgbClr val="FF0000"/>
                </a:solidFill>
              </a:rPr>
              <a:t>특별예방을 세 가지 관점에서 고찰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무해화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교정이 불가능한 자에게는 무해화 처분</a:t>
            </a:r>
            <a:r>
              <a:rPr lang="en-US" altLang="ko-KR" sz="1400" dirty="0"/>
              <a:t>(</a:t>
            </a:r>
            <a:r>
              <a:rPr lang="ko-KR" altLang="en-US" sz="1400" dirty="0"/>
              <a:t>사형</a:t>
            </a:r>
            <a:r>
              <a:rPr lang="en-US" altLang="ko-KR" sz="1400" dirty="0"/>
              <a:t>,</a:t>
            </a:r>
            <a:r>
              <a:rPr lang="ko-KR" altLang="en-US" sz="1400" dirty="0"/>
              <a:t> 무기형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위하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소극적 일반예방의 테두리 안에서 주로 논의되는 방법이지만</a:t>
            </a:r>
            <a:r>
              <a:rPr lang="en-US" altLang="ko-KR" sz="1400" dirty="0"/>
              <a:t>, </a:t>
            </a:r>
            <a:r>
              <a:rPr lang="ko-KR" altLang="en-US" sz="1400" dirty="0"/>
              <a:t>범죄인 자신에게는 위협을 통한 재범방지효과가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개선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재사회화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/>
              <a:t>： 교정가능자에게는 교화 </a:t>
            </a:r>
            <a:r>
              <a:rPr lang="en-US" altLang="ko-KR" sz="1400" dirty="0"/>
              <a:t>· </a:t>
            </a:r>
            <a:r>
              <a:rPr lang="ko-KR" altLang="en-US" sz="1400" dirty="0"/>
              <a:t>개선처분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(d) </a:t>
            </a:r>
            <a:r>
              <a:rPr lang="ko-KR" altLang="en-US" sz="1400" dirty="0"/>
              <a:t>사회정책과 형사정책의 연관성 중시 </a:t>
            </a:r>
            <a:r>
              <a:rPr lang="en-US" altLang="ko-KR" sz="1400" dirty="0"/>
              <a:t>: "</a:t>
            </a:r>
            <a:r>
              <a:rPr lang="ko-KR" altLang="en-US" sz="1400" dirty="0"/>
              <a:t>좋은 사회정책은 최상의 형사정책이다” 라고 주장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(e) </a:t>
            </a:r>
            <a:r>
              <a:rPr lang="ko-KR" altLang="en-US" sz="1400" i="1" dirty="0">
                <a:solidFill>
                  <a:srgbClr val="7030A0"/>
                </a:solidFill>
              </a:rPr>
              <a:t>부정기형 채택</a:t>
            </a:r>
            <a:r>
              <a:rPr lang="en-US" altLang="ko-KR" sz="1400" i="1" dirty="0">
                <a:solidFill>
                  <a:srgbClr val="7030A0"/>
                </a:solidFill>
              </a:rPr>
              <a:t>,</a:t>
            </a:r>
            <a:r>
              <a:rPr lang="ko-KR" altLang="en-US" sz="1400" i="1" dirty="0">
                <a:solidFill>
                  <a:srgbClr val="7030A0"/>
                </a:solidFill>
              </a:rPr>
              <a:t> 집행유예 </a:t>
            </a:r>
            <a:r>
              <a:rPr lang="en-US" altLang="ko-KR" sz="1400" i="1" dirty="0">
                <a:solidFill>
                  <a:srgbClr val="7030A0"/>
                </a:solidFill>
              </a:rPr>
              <a:t>· </a:t>
            </a:r>
            <a:r>
              <a:rPr lang="ko-KR" altLang="en-US" sz="1400" i="1" dirty="0">
                <a:solidFill>
                  <a:srgbClr val="7030A0"/>
                </a:solidFill>
              </a:rPr>
              <a:t>벌금형 </a:t>
            </a:r>
            <a:r>
              <a:rPr lang="en-US" altLang="ko-KR" sz="1400" i="1" dirty="0">
                <a:solidFill>
                  <a:srgbClr val="7030A0"/>
                </a:solidFill>
              </a:rPr>
              <a:t>· </a:t>
            </a:r>
            <a:r>
              <a:rPr lang="ko-KR" altLang="en-US" sz="1400" i="1" dirty="0">
                <a:solidFill>
                  <a:srgbClr val="7030A0"/>
                </a:solidFill>
              </a:rPr>
              <a:t>누진제도의 합리화</a:t>
            </a:r>
            <a:r>
              <a:rPr lang="en-US" altLang="ko-KR" sz="1400" i="1" dirty="0">
                <a:solidFill>
                  <a:srgbClr val="7030A0"/>
                </a:solidFill>
              </a:rPr>
              <a:t>, </a:t>
            </a:r>
            <a:r>
              <a:rPr lang="ko-KR" altLang="en-US" sz="1400" i="1" dirty="0">
                <a:solidFill>
                  <a:srgbClr val="7030A0"/>
                </a:solidFill>
              </a:rPr>
              <a:t>소년범죄에 대한 특별처우</a:t>
            </a:r>
            <a:r>
              <a:rPr lang="en-US" altLang="ko-KR" sz="1400" i="1" dirty="0">
                <a:solidFill>
                  <a:srgbClr val="7030A0"/>
                </a:solidFill>
              </a:rPr>
              <a:t>, </a:t>
            </a:r>
            <a:r>
              <a:rPr lang="ko-KR" altLang="en-US" sz="1400" i="1" dirty="0">
                <a:solidFill>
                  <a:srgbClr val="7030A0"/>
                </a:solidFill>
              </a:rPr>
              <a:t>형벌과 보안처분의 일원화 및 최초로 단기</a:t>
            </a:r>
            <a:r>
              <a:rPr lang="en-US" altLang="ko-KR" sz="1400" i="1" dirty="0">
                <a:solidFill>
                  <a:srgbClr val="7030A0"/>
                </a:solidFill>
              </a:rPr>
              <a:t>(6</a:t>
            </a:r>
            <a:r>
              <a:rPr lang="ko-KR" altLang="en-US" sz="1400" i="1" dirty="0">
                <a:solidFill>
                  <a:srgbClr val="7030A0"/>
                </a:solidFill>
              </a:rPr>
              <a:t>주 </a:t>
            </a:r>
            <a:endParaRPr lang="en-US" altLang="ko-KR" sz="1400" i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400" i="1" dirty="0">
                <a:solidFill>
                  <a:srgbClr val="7030A0"/>
                </a:solidFill>
              </a:rPr>
              <a:t>      </a:t>
            </a:r>
            <a:r>
              <a:rPr lang="ko-KR" altLang="en-US" sz="1400" i="1" dirty="0">
                <a:solidFill>
                  <a:srgbClr val="7030A0"/>
                </a:solidFill>
              </a:rPr>
              <a:t>이하</a:t>
            </a:r>
            <a:r>
              <a:rPr lang="en-US" altLang="ko-KR" sz="1400" i="1" dirty="0">
                <a:solidFill>
                  <a:srgbClr val="7030A0"/>
                </a:solidFill>
              </a:rPr>
              <a:t>)</a:t>
            </a:r>
            <a:r>
              <a:rPr lang="ko-KR" altLang="en-US" sz="1400" i="1" dirty="0">
                <a:solidFill>
                  <a:srgbClr val="7030A0"/>
                </a:solidFill>
              </a:rPr>
              <a:t>자유형 폐지 주장</a:t>
            </a:r>
            <a:endParaRPr lang="en-US" altLang="ko-KR" sz="1400" i="1" dirty="0">
              <a:solidFill>
                <a:srgbClr val="7030A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02979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882</TotalTime>
  <Words>4229</Words>
  <Application>Microsoft Office PowerPoint</Application>
  <PresentationFormat>와이드스크린</PresentationFormat>
  <Paragraphs>405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7" baseType="lpstr">
      <vt:lpstr>HY그래픽</vt:lpstr>
      <vt:lpstr>Malgun Gothic</vt:lpstr>
      <vt:lpstr>Calibri</vt:lpstr>
      <vt:lpstr>Franklin Gothic Book</vt:lpstr>
      <vt:lpstr>Wingdings 2</vt:lpstr>
      <vt:lpstr>DividendVTI</vt:lpstr>
      <vt:lpstr>범죄학2 제4~5주 – 근대 이후의 범죄학적 성과</vt:lpstr>
      <vt:lpstr>1-1. 고전주의 </vt:lpstr>
      <vt:lpstr>1-2. 고전주의 범죄학 이론 - 개관</vt:lpstr>
      <vt:lpstr>1-2. 고전주의 범죄학 이론 - 개관</vt:lpstr>
      <vt:lpstr>1-2. 고전주의 범죄학 이론 - 개관</vt:lpstr>
      <vt:lpstr>1-2. 고전주의 범죄학 이론 - 개관</vt:lpstr>
      <vt:lpstr>1-2. 고전주의 범죄학 이론 - 개관</vt:lpstr>
      <vt:lpstr>1-3. 고전주의 범죄학 이론 – 대표 학자</vt:lpstr>
      <vt:lpstr>1-3. 고전주의 범죄학 이론 – 대표 학자</vt:lpstr>
      <vt:lpstr>1-3. 고전주의 범죄학 이론 – 대표 학자</vt:lpstr>
      <vt:lpstr>1-3. 고전주의 범죄학 이론 – 대표 학자</vt:lpstr>
      <vt:lpstr>1-3. 고전주의 범죄학 이론 – 대표 학자</vt:lpstr>
      <vt:lpstr>1-3. 고전주의 범죄학 이론 – 대표 학자</vt:lpstr>
      <vt:lpstr>1-3. 고전주의 범죄학 이론 – 대표 학자</vt:lpstr>
      <vt:lpstr>1-3. 고전주의 범죄학 이론 – 대표 학자</vt:lpstr>
      <vt:lpstr>1-4. 고전학파의 형사정책적 의의</vt:lpstr>
      <vt:lpstr>1-5. 신고전주의</vt:lpstr>
      <vt:lpstr>1-6. 현대적 고전주의 이론</vt:lpstr>
      <vt:lpstr>2. 근대적(현대적) 실증주의 범죄학의 맹아 – 제도(지도) 학파</vt:lpstr>
      <vt:lpstr>2. 근대적(현대적) 실증주의 범죄학의 맹아 – 제도(지도) 학파</vt:lpstr>
      <vt:lpstr>3-1. 실증주의(實證主義)의 의의</vt:lpstr>
      <vt:lpstr>3-2. 고전주와 실증주의의 비교</vt:lpstr>
      <vt:lpstr>3-3. 이탈리아 학파(이탈리아 실증주의 학파)</vt:lpstr>
      <vt:lpstr>3-3. 이탈리아 학파(이탈리아 실증주의 학파)</vt:lpstr>
      <vt:lpstr>3-3. 이탈리아 학파(이탈리아 실증주의 학파)</vt:lpstr>
      <vt:lpstr>3-3. 이탈리아 학파(이탈리아 실증주의 학파)</vt:lpstr>
      <vt:lpstr>3-3. 이탈리아 학파(이탈리아 실증주의 학파)</vt:lpstr>
      <vt:lpstr>3-3. 이탈리아 학파(이탈리아 실증주의 학파)</vt:lpstr>
      <vt:lpstr>3-3. 이탈리아 학파(이탈리아 실증주의 학파)</vt:lpstr>
      <vt:lpstr>3-3. 이탈리아 학파(이탈리아 실증주의 학파)</vt:lpstr>
      <vt:lpstr>3-4. 독일의 사회학적 이론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남재성</cp:lastModifiedBy>
  <cp:revision>118</cp:revision>
  <dcterms:created xsi:type="dcterms:W3CDTF">2021-08-30T01:51:30Z</dcterms:created>
  <dcterms:modified xsi:type="dcterms:W3CDTF">2021-09-06T09:56:11Z</dcterms:modified>
</cp:coreProperties>
</file>