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8" r:id="rId8"/>
    <p:sldId id="262" r:id="rId9"/>
    <p:sldId id="280" r:id="rId10"/>
    <p:sldId id="263" r:id="rId11"/>
    <p:sldId id="282" r:id="rId12"/>
    <p:sldId id="283" r:id="rId13"/>
    <p:sldId id="284" r:id="rId14"/>
    <p:sldId id="285" r:id="rId15"/>
    <p:sldId id="268" r:id="rId16"/>
    <p:sldId id="286" r:id="rId17"/>
    <p:sldId id="287" r:id="rId18"/>
    <p:sldId id="270" r:id="rId19"/>
    <p:sldId id="278" r:id="rId20"/>
    <p:sldId id="271" r:id="rId21"/>
    <p:sldId id="272" r:id="rId22"/>
    <p:sldId id="281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DCC943D-7144-4626-B120-3FD9192D1B2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41B3112-ABF2-4153-BCAE-78DCC4D46E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8</a:t>
            </a:r>
            <a:r>
              <a:rPr lang="ko-KR" altLang="en-US"/>
              <a:t>주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교통경찰</a:t>
            </a:r>
            <a:r>
              <a:rPr lang="en-US" altLang="ko-KR" dirty="0"/>
              <a:t>(2)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운전면허의 의의</a:t>
            </a:r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 - </a:t>
            </a:r>
            <a:r>
              <a:rPr lang="ko-KR" altLang="en-US" sz="1600" dirty="0"/>
              <a:t>운전면허라 함은 자동차 등을 운전함에 따라 발생할 수 있는 도로상의 위험을 방지하기 위하여 일반적으로 금지하고 있는 운전행위를 면허시험에 합격한 특정인에 한하여 해제하여 적법하게 운전할 수 있도록 허가하여 주는 제도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자동차등을 운전하려는 사람은 지방경찰청장으로부터 운전면허를 받아야 한다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다만원동기를</a:t>
            </a:r>
            <a:r>
              <a:rPr lang="ko-KR" altLang="en-US" sz="1600" dirty="0"/>
              <a:t> 단 차 중 </a:t>
            </a:r>
            <a:r>
              <a:rPr lang="ko-KR" altLang="en-US" sz="1600" dirty="0" err="1"/>
              <a:t>개인형</a:t>
            </a:r>
            <a:r>
              <a:rPr lang="ko-KR" altLang="en-US" sz="1600" dirty="0"/>
              <a:t> 이동장치 또는 「교통약자의 이동편의 </a:t>
            </a:r>
            <a:r>
              <a:rPr lang="ko-KR" altLang="en-US" sz="1600" dirty="0" err="1"/>
              <a:t>증진법</a:t>
            </a:r>
            <a:r>
              <a:rPr lang="ko-KR" altLang="en-US" sz="1600" dirty="0"/>
              <a:t>」 에 따른 교통약자가 최고속도 시속 </a:t>
            </a:r>
            <a:r>
              <a:rPr lang="en-US" altLang="ko-KR" sz="1600" dirty="0"/>
              <a:t>20</a:t>
            </a:r>
            <a:r>
              <a:rPr lang="ko-KR" altLang="en-US" sz="1600" dirty="0"/>
              <a:t>킬로미터 이하로만 운행될 수 있는 차를 운전하는 경우에는 그러하지 아니하다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운전면허의 </a:t>
            </a:r>
            <a:r>
              <a:rPr lang="ko-KR" altLang="en-US" sz="1600" dirty="0" err="1">
                <a:solidFill>
                  <a:srgbClr val="FF0000"/>
                </a:solidFill>
              </a:rPr>
              <a:t>발급권자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지방경찰청장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지방경찰청장은 운전면허를 받을 사람의 신체 상태 또는 운전 능력에 따라 </a:t>
            </a:r>
            <a:r>
              <a:rPr lang="ko-KR" altLang="en-US" sz="1600" dirty="0" err="1"/>
              <a:t>행정안전부령으로</a:t>
            </a:r>
            <a:r>
              <a:rPr lang="ko-KR" altLang="en-US" sz="1600" dirty="0"/>
              <a:t> 정하는 바에 따라 운전할 수 있는 자동차등</a:t>
            </a:r>
            <a:r>
              <a:rPr lang="en-US" altLang="ko-KR" sz="1600" dirty="0"/>
              <a:t>(</a:t>
            </a:r>
            <a:r>
              <a:rPr lang="ko-KR" altLang="en-US" sz="1600" dirty="0" err="1"/>
              <a:t>개인형</a:t>
            </a:r>
            <a:r>
              <a:rPr lang="ko-KR" altLang="en-US" sz="1600" dirty="0"/>
              <a:t> 이동장치는 제외</a:t>
            </a:r>
            <a:r>
              <a:rPr lang="en-US" altLang="ko-KR" sz="1600" dirty="0"/>
              <a:t>)</a:t>
            </a:r>
            <a:r>
              <a:rPr lang="ko-KR" altLang="en-US" sz="1600" dirty="0"/>
              <a:t>의 구조를 한정하는 등 운전면허에 필요한 조건을 붙일 수 있다</a:t>
            </a:r>
            <a:r>
              <a:rPr lang="en-US" altLang="ko-KR" sz="1600" dirty="0"/>
              <a:t>. </a:t>
            </a:r>
            <a:endParaRPr lang="ko-KR" altLang="en-US" sz="1600" dirty="0"/>
          </a:p>
          <a:p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ko-KR" altLang="en-US" sz="1600" dirty="0">
                <a:solidFill>
                  <a:srgbClr val="FF0000"/>
                </a:solidFill>
              </a:rPr>
              <a:t>운전면허증의 교부 및 효력발생시기 </a:t>
            </a:r>
            <a:r>
              <a:rPr lang="en-US" altLang="ko-KR" sz="1600" dirty="0"/>
              <a:t>: </a:t>
            </a:r>
            <a:r>
              <a:rPr lang="ko-KR" altLang="en-US" sz="1600" dirty="0"/>
              <a:t>본인 또는 그 대리인에게 교부한 때</a:t>
            </a:r>
            <a:r>
              <a:rPr lang="en-US" altLang="ko-KR" sz="1600" dirty="0"/>
              <a:t>(</a:t>
            </a:r>
            <a:r>
              <a:rPr lang="ko-KR" altLang="en-US" sz="1600" dirty="0"/>
              <a:t>판례에 의하면 교부 받을 수 있는 상태</a:t>
            </a:r>
            <a:r>
              <a:rPr lang="en-US" altLang="ko-KR" sz="1600" dirty="0"/>
              <a:t>, </a:t>
            </a:r>
            <a:r>
              <a:rPr lang="ko-KR" altLang="en-US" sz="1600" dirty="0"/>
              <a:t>즉 운전면허증 발부된 때 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운전면허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운전면허의 결격사유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67544" y="1348800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/>
              <a:t>18</a:t>
            </a:r>
            <a:r>
              <a:rPr lang="ko-KR" altLang="en-US" sz="1600" dirty="0"/>
              <a:t>세 미만</a:t>
            </a:r>
            <a:r>
              <a:rPr lang="en-US" altLang="ko-KR" sz="1600" dirty="0"/>
              <a:t>(</a:t>
            </a:r>
            <a:r>
              <a:rPr lang="ko-KR" altLang="en-US" sz="1600" dirty="0"/>
              <a:t>원동기장치자전거의 경우에는 </a:t>
            </a:r>
            <a:r>
              <a:rPr lang="en-US" altLang="ko-KR" sz="1600" dirty="0"/>
              <a:t>16</a:t>
            </a:r>
            <a:r>
              <a:rPr lang="ko-KR" altLang="en-US" sz="1600" dirty="0"/>
              <a:t>세 미만</a:t>
            </a:r>
            <a:r>
              <a:rPr lang="en-US" altLang="ko-KR" sz="1600" dirty="0"/>
              <a:t>)</a:t>
            </a:r>
            <a:r>
              <a:rPr lang="ko-KR" altLang="en-US" sz="1600" dirty="0"/>
              <a:t>인 사람</a:t>
            </a:r>
            <a:endParaRPr lang="en-US" altLang="ko-KR" sz="1600" dirty="0"/>
          </a:p>
          <a:p>
            <a:pPr marL="342900" indent="-342900">
              <a:buAutoNum type="arabicPeriod"/>
            </a:pPr>
            <a:endParaRPr lang="ko-KR" altLang="en-US" sz="1600" dirty="0"/>
          </a:p>
          <a:p>
            <a:r>
              <a:rPr lang="en-US" altLang="ko-KR" sz="1600" dirty="0"/>
              <a:t>2. </a:t>
            </a:r>
            <a:r>
              <a:rPr lang="ko-KR" altLang="en-US" sz="1600" dirty="0"/>
              <a:t>교통상의 위험과 장해를 일으킬 수 있는 </a:t>
            </a:r>
            <a:r>
              <a:rPr lang="ko-KR" altLang="en-US" sz="1600" dirty="0" err="1"/>
              <a:t>정신질환자</a:t>
            </a:r>
            <a:r>
              <a:rPr lang="ko-KR" altLang="en-US" sz="1600" dirty="0"/>
              <a:t> 또는 </a:t>
            </a:r>
            <a:r>
              <a:rPr lang="ko-KR" altLang="en-US" sz="1600" dirty="0" err="1"/>
              <a:t>뇌전증</a:t>
            </a:r>
            <a:r>
              <a:rPr lang="ko-KR" altLang="en-US" sz="1600" dirty="0"/>
              <a:t> 환자로서 대통령령으로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정하는 사람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en-US" altLang="ko-KR" sz="1600" dirty="0"/>
              <a:t>3. </a:t>
            </a:r>
            <a:r>
              <a:rPr lang="ko-KR" altLang="en-US" sz="1600" dirty="0"/>
              <a:t>듣지 못하는 사람</a:t>
            </a:r>
            <a:r>
              <a:rPr lang="en-US" altLang="ko-KR" sz="1600" dirty="0"/>
              <a:t>(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종 운전면허 중 대형면허</a:t>
            </a:r>
            <a:r>
              <a:rPr lang="en-US" altLang="ko-KR" sz="1600" dirty="0"/>
              <a:t>·</a:t>
            </a:r>
            <a:r>
              <a:rPr lang="ko-KR" altLang="en-US" sz="1600" dirty="0"/>
              <a:t>특수면허만 해당한다</a:t>
            </a:r>
            <a:r>
              <a:rPr lang="en-US" altLang="ko-KR" sz="1600" dirty="0"/>
              <a:t>), </a:t>
            </a:r>
            <a:r>
              <a:rPr lang="ko-KR" altLang="en-US" sz="1600" dirty="0"/>
              <a:t>앞을 보지 못하는 사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 err="1"/>
              <a:t>람이나</a:t>
            </a:r>
            <a:r>
              <a:rPr lang="ko-KR" altLang="en-US" sz="1600" dirty="0"/>
              <a:t> 그 밖에 대통령령으로 정하는 신체장애인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en-US" altLang="ko-KR" sz="1600" dirty="0"/>
              <a:t>4. </a:t>
            </a:r>
            <a:r>
              <a:rPr lang="ko-KR" altLang="en-US" sz="1600" dirty="0"/>
              <a:t>양쪽 팔의 팔꿈치관절 이상을 잃은 사람이나 양쪽 팔을 전혀 쓸 수 없는 사람</a:t>
            </a:r>
            <a:r>
              <a:rPr lang="en-US" altLang="ko-KR" sz="1600" dirty="0"/>
              <a:t>. 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본인의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신체장애 정도에 적합하게 제작된 자동차를 이용하여 정상적인 운전을 할 수 있는 경우에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는 그러하지 아니하다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en-US" altLang="ko-KR" sz="1600" dirty="0"/>
              <a:t>5. </a:t>
            </a:r>
            <a:r>
              <a:rPr lang="ko-KR" altLang="en-US" sz="1600" dirty="0"/>
              <a:t>교통상의 위험과 장해를 일으킬 수 있는 마약</a:t>
            </a:r>
            <a:r>
              <a:rPr lang="en-US" altLang="ko-KR" sz="1600" dirty="0"/>
              <a:t>·</a:t>
            </a:r>
            <a:r>
              <a:rPr lang="ko-KR" altLang="en-US" sz="1600" dirty="0"/>
              <a:t>대마</a:t>
            </a:r>
            <a:r>
              <a:rPr lang="en-US" altLang="ko-KR" sz="1600" dirty="0"/>
              <a:t>·</a:t>
            </a:r>
            <a:r>
              <a:rPr lang="ko-KR" altLang="en-US" sz="1600" dirty="0"/>
              <a:t>향정신성의약품 또는 알코올 중독자로서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대통령령으로 정하는 사람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en-US" altLang="ko-KR" sz="1600" dirty="0"/>
              <a:t>6.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종 대형면허 또는 제</a:t>
            </a:r>
            <a:r>
              <a:rPr lang="en-US" altLang="ko-KR" sz="1600" dirty="0"/>
              <a:t>1</a:t>
            </a:r>
            <a:r>
              <a:rPr lang="ko-KR" altLang="en-US" sz="1600" dirty="0"/>
              <a:t>종 특수면허를 받으려는 경우로서 </a:t>
            </a:r>
            <a:r>
              <a:rPr lang="en-US" altLang="ko-KR" sz="1600" dirty="0"/>
              <a:t>19</a:t>
            </a:r>
            <a:r>
              <a:rPr lang="ko-KR" altLang="en-US" sz="1600" dirty="0"/>
              <a:t>세 미만이거나 자동차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이륜자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동차는 제외한다</a:t>
            </a:r>
            <a:r>
              <a:rPr lang="en-US" altLang="ko-KR" sz="1600" dirty="0"/>
              <a:t>)</a:t>
            </a:r>
            <a:r>
              <a:rPr lang="ko-KR" altLang="en-US" sz="1600" dirty="0"/>
              <a:t>의 운전경험이 </a:t>
            </a:r>
            <a:r>
              <a:rPr lang="en-US" altLang="ko-KR" sz="1600" dirty="0"/>
              <a:t>1</a:t>
            </a:r>
            <a:r>
              <a:rPr lang="ko-KR" altLang="en-US" sz="1600" dirty="0"/>
              <a:t>년 미만인 사람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7. </a:t>
            </a:r>
            <a:r>
              <a:rPr lang="ko-KR" altLang="en-US" sz="1600" dirty="0"/>
              <a:t>대한민국의 국적을 가지지 아니한 사람 중 「출입국관리법」 제</a:t>
            </a:r>
            <a:r>
              <a:rPr lang="en-US" altLang="ko-KR" sz="1600" dirty="0"/>
              <a:t>31</a:t>
            </a:r>
            <a:r>
              <a:rPr lang="ko-KR" altLang="en-US" sz="1600" dirty="0"/>
              <a:t>조에 따라 외국인등록을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하지 아니한 사람</a:t>
            </a:r>
            <a:r>
              <a:rPr lang="en-US" altLang="ko-KR" sz="1600" dirty="0"/>
              <a:t>(</a:t>
            </a:r>
            <a:r>
              <a:rPr lang="ko-KR" altLang="en-US" sz="1600" dirty="0"/>
              <a:t>외국인등록이 면제된 사람은 제외한다</a:t>
            </a:r>
            <a:r>
              <a:rPr lang="en-US" altLang="ko-KR" sz="1600" dirty="0"/>
              <a:t>)</a:t>
            </a:r>
            <a:r>
              <a:rPr lang="ko-KR" altLang="en-US" sz="1600" dirty="0"/>
              <a:t>이나 「재외동포의 출입국과 법적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지위에 관한 법률」 제</a:t>
            </a:r>
            <a:r>
              <a:rPr lang="en-US" altLang="ko-KR" sz="1600" dirty="0"/>
              <a:t>6</a:t>
            </a:r>
            <a:r>
              <a:rPr lang="ko-KR" altLang="en-US" sz="1600" dirty="0"/>
              <a:t>조제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 따라 국내거소신고를 하지 아니한 사람</a:t>
            </a:r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1-2. </a:t>
            </a:r>
            <a:r>
              <a:rPr lang="ko-KR" altLang="en-US" sz="3600" dirty="0"/>
              <a:t>운전면허의 구분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60656"/>
              </p:ext>
            </p:extLst>
          </p:nvPr>
        </p:nvGraphicFramePr>
        <p:xfrm>
          <a:off x="827584" y="1196752"/>
          <a:ext cx="7848872" cy="4929391"/>
        </p:xfrm>
        <a:graphic>
          <a:graphicData uri="http://schemas.openxmlformats.org/drawingml/2006/table">
            <a:tbl>
              <a:tblPr/>
              <a:tblGrid>
                <a:gridCol w="589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658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운전면허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운전할 수 있는 차량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3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종별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500">
                          <a:solidFill>
                            <a:srgbClr val="000000"/>
                          </a:solidFill>
                          <a:latin typeface="휴먼명조,한컴돋움"/>
                        </a:rPr>
                        <a:t>구분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417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제</a:t>
                      </a:r>
                      <a:r>
                        <a:rPr lang="en-US" altLang="ko-KR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종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대형면허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○승용자동차 ○승합자동차 ○화물자동차 </a:t>
                      </a:r>
                      <a:endParaRPr lang="en-US" altLang="ko-KR" sz="1100" b="0" i="0" spc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○건설기계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덤프트럭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아스팔트살포기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노상안정기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콘크리트믹서트럭</a:t>
                      </a:r>
                      <a:r>
                        <a:rPr lang="en-US" altLang="ko-KR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콘크리트펌프</a:t>
                      </a:r>
                      <a:r>
                        <a:rPr lang="en-US" altLang="ko-KR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천공기</a:t>
                      </a:r>
                      <a:r>
                        <a:rPr lang="en-US" altLang="ko-KR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트럭 </a:t>
                      </a:r>
                      <a:r>
                        <a:rPr lang="ko-KR" altLang="en-US" sz="1100" b="0" i="0" spc="1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적재식</a:t>
                      </a:r>
                      <a:r>
                        <a:rPr lang="en-US" altLang="ko-KR" sz="1100" b="0" i="0" spc="1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콘크리트믹서트레일러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아스팔트콘크리트재생기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도로보수트럭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3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미만의 지게차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○특수자동차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대형견인차</a:t>
                      </a:r>
                      <a:r>
                        <a:rPr kumimoji="0" lang="en-US" altLang="ko-KR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소형견인차 및 </a:t>
                      </a:r>
                      <a:r>
                        <a:rPr kumimoji="0" lang="ko-KR" altLang="en-US" sz="1100" b="0" u="non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구난차는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제외한다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○원동기장치자전거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9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보통면허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1102" marR="11102" marT="11102" marB="1110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○승용자동차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○승차정원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15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인 이하의 승합자동차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○적재중량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12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미만의 화물자동차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177800" marR="0" indent="-17780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○건설기계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도로를 운행하는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미만의 지게차에 한정한다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177800" marR="0" indent="-17780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총중량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미만의 특수자동차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대형견인차</a:t>
                      </a:r>
                      <a:r>
                        <a:rPr kumimoji="0" lang="en-US" altLang="ko-KR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소형견인차 및 </a:t>
                      </a:r>
                      <a:r>
                        <a:rPr kumimoji="0" lang="ko-KR" altLang="en-US" sz="1100" b="0" u="non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구난차는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제외한다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○원동기장치자전거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1102" marR="11102" marT="11102" marB="1110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소형면허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륜화물자동차   ○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륜승용자동차   ○원동기장치자전거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특수면허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>
                          <a:effectLst/>
                        </a:rPr>
                        <a:t>1) </a:t>
                      </a:r>
                      <a:r>
                        <a:rPr lang="ko-KR" altLang="en-US" sz="1100" dirty="0">
                          <a:effectLst/>
                        </a:rPr>
                        <a:t>대형견인차면허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 err="1">
                          <a:effectLst/>
                        </a:rPr>
                        <a:t>견인형</a:t>
                      </a:r>
                      <a:r>
                        <a:rPr lang="ko-KR" altLang="en-US" sz="1100" dirty="0">
                          <a:effectLst/>
                        </a:rPr>
                        <a:t> 특수자동차</a:t>
                      </a:r>
                      <a:r>
                        <a:rPr lang="en-US" altLang="ko-KR" sz="1100" dirty="0">
                          <a:effectLst/>
                        </a:rPr>
                        <a:t>),</a:t>
                      </a:r>
                      <a:r>
                        <a:rPr lang="en-US" altLang="ko-KR" sz="1100" baseline="0" dirty="0">
                          <a:effectLst/>
                        </a:rPr>
                        <a:t> </a:t>
                      </a:r>
                      <a:r>
                        <a:rPr lang="en-US" altLang="ko-KR" sz="1100" dirty="0">
                          <a:effectLst/>
                        </a:rPr>
                        <a:t>2) </a:t>
                      </a:r>
                      <a:r>
                        <a:rPr lang="ko-KR" altLang="en-US" sz="1100" dirty="0">
                          <a:effectLst/>
                        </a:rPr>
                        <a:t>소형견인차면허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 err="1">
                          <a:effectLst/>
                        </a:rPr>
                        <a:t>총중량</a:t>
                      </a:r>
                      <a:r>
                        <a:rPr lang="ko-KR" altLang="en-US" sz="1100" dirty="0">
                          <a:effectLst/>
                        </a:rPr>
                        <a:t> </a:t>
                      </a:r>
                      <a:r>
                        <a:rPr lang="en-US" altLang="ko-KR" sz="1100" dirty="0">
                          <a:effectLst/>
                        </a:rPr>
                        <a:t>3.5</a:t>
                      </a:r>
                      <a:r>
                        <a:rPr lang="ko-KR" altLang="en-US" sz="1100" dirty="0">
                          <a:effectLst/>
                        </a:rPr>
                        <a:t>톤 이하 </a:t>
                      </a:r>
                      <a:r>
                        <a:rPr lang="ko-KR" altLang="en-US" sz="1100" dirty="0" err="1">
                          <a:effectLst/>
                        </a:rPr>
                        <a:t>견인형</a:t>
                      </a:r>
                      <a:r>
                        <a:rPr lang="ko-KR" altLang="en-US" sz="1100" dirty="0">
                          <a:effectLst/>
                        </a:rPr>
                        <a:t> 특수자동차</a:t>
                      </a:r>
                      <a:r>
                        <a:rPr lang="en-US" altLang="ko-KR" sz="1100" dirty="0">
                          <a:effectLst/>
                        </a:rPr>
                        <a:t>),</a:t>
                      </a:r>
                      <a:r>
                        <a:rPr lang="en-US" altLang="ko-KR" sz="1100" baseline="0" dirty="0">
                          <a:effectLst/>
                        </a:rPr>
                        <a:t> </a:t>
                      </a:r>
                      <a:r>
                        <a:rPr lang="en-US" altLang="ko-KR" sz="1100" dirty="0">
                          <a:effectLst/>
                        </a:rPr>
                        <a:t>3) </a:t>
                      </a:r>
                      <a:r>
                        <a:rPr lang="ko-KR" altLang="en-US" sz="1100" dirty="0" err="1">
                          <a:effectLst/>
                        </a:rPr>
                        <a:t>구난차면허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 err="1">
                          <a:effectLst/>
                        </a:rPr>
                        <a:t>구난형</a:t>
                      </a:r>
                      <a:r>
                        <a:rPr lang="ko-KR" altLang="en-US" sz="1100" dirty="0">
                          <a:effectLst/>
                        </a:rPr>
                        <a:t> 특수자동차</a:t>
                      </a:r>
                      <a:r>
                        <a:rPr lang="en-US" altLang="ko-KR" sz="1100" dirty="0">
                          <a:effectLst/>
                        </a:rPr>
                        <a:t>)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운전면허의 구분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565702"/>
              </p:ext>
            </p:extLst>
          </p:nvPr>
        </p:nvGraphicFramePr>
        <p:xfrm>
          <a:off x="755576" y="1412776"/>
          <a:ext cx="7920880" cy="5161078"/>
        </p:xfrm>
        <a:graphic>
          <a:graphicData uri="http://schemas.openxmlformats.org/drawingml/2006/table">
            <a:tbl>
              <a:tblPr/>
              <a:tblGrid>
                <a:gridCol w="56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575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제</a:t>
                      </a:r>
                      <a:r>
                        <a:rPr lang="en-US" altLang="ko-KR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종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보통면허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○승용자동차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○승차정원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인 이하의 승합자동차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○적재중량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4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이하의 화물자동차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177800" marR="0" indent="-17780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총중량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3.5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톤 이하의 특수자동차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대형견인차</a:t>
                      </a:r>
                      <a:r>
                        <a:rPr kumimoji="0" lang="en-US" altLang="ko-KR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소형견인차 및 </a:t>
                      </a:r>
                      <a:r>
                        <a:rPr kumimoji="0" lang="ko-KR" altLang="en-US" sz="1100" b="0" u="non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구난차는</a:t>
                      </a:r>
                      <a:r>
                        <a:rPr kumimoji="0" lang="ko-KR" altLang="en-US" sz="11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제외한다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○원동기장치자전거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1102" marR="11102" marT="11102" marB="1110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소형면허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○이륜자동차 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측차부를 포함한다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○원동기장치자전거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6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원동기장치자전거</a:t>
                      </a:r>
                      <a:endParaRPr lang="en-US" altLang="ko-KR" sz="1100" b="0" i="0" spc="6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6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면허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○원동기장치자전거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0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6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8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연습</a:t>
                      </a:r>
                      <a:endParaRPr lang="en-US" altLang="ko-KR" sz="1100" b="0" i="0" spc="3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면허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제</a:t>
                      </a:r>
                      <a:r>
                        <a:rPr lang="en-US" altLang="ko-KR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종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보통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○승용자동차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○승차정원 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15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인 이하의 승합자동차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○적재중량 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12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톤 미만의 화물자동차 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0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08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제</a:t>
                      </a:r>
                      <a:r>
                        <a:rPr lang="en-US" altLang="ko-KR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종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보통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○승용자동차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○승차정원 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인 이하의 승합자동차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○적재중량 </a:t>
                      </a:r>
                      <a:r>
                        <a:rPr lang="en-US" altLang="ko-KR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4</a:t>
                      </a: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latin typeface="휴먼명조,한컴돋움"/>
                        </a:rPr>
                        <a:t>톤 이하의 화물자동차 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003">
                <a:tc gridSpan="3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* </a:t>
                      </a:r>
                      <a:r>
                        <a:rPr lang="ko-KR" altLang="en-US" sz="1100" b="0" i="0" spc="3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전동킥보드</a:t>
                      </a: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: 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종 보통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종 보통 운전</a:t>
                      </a:r>
                      <a:r>
                        <a:rPr lang="ko-KR" altLang="en-US" sz="1100" b="1" dirty="0">
                          <a:solidFill>
                            <a:srgbClr val="FF0000"/>
                          </a:solidFill>
                        </a:rPr>
                        <a:t>면허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 또는 제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종 원동기 </a:t>
                      </a:r>
                      <a:r>
                        <a:rPr lang="ko-KR" altLang="en-US" sz="1100" b="1" dirty="0">
                          <a:solidFill>
                            <a:srgbClr val="FF0000"/>
                          </a:solidFill>
                        </a:rPr>
                        <a:t>면허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가 필요</a:t>
                      </a:r>
                      <a:r>
                        <a:rPr lang="ko-KR" altLang="en-US" sz="1100" b="0" i="0" spc="3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22203" marR="22203" marT="22203" marB="22203" anchor="ctr">
                    <a:lnL>
                      <a:noFill/>
                    </a:lnL>
                    <a:lnR>
                      <a:noFill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400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운전면허증의 반납</a:t>
            </a:r>
          </a:p>
          <a:p>
            <a:pPr>
              <a:buNone/>
            </a:pPr>
            <a:r>
              <a:rPr lang="ko-KR" altLang="en-US" dirty="0"/>
              <a:t>   </a:t>
            </a:r>
            <a:r>
              <a:rPr lang="en-US" altLang="ko-KR" dirty="0"/>
              <a:t>- </a:t>
            </a:r>
            <a:r>
              <a:rPr lang="ko-KR" altLang="en-US" dirty="0"/>
              <a:t> 다음과 같은 사유 발생 시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일 이내에 주소지 관할 지방경찰청장에게</a:t>
            </a:r>
            <a:r>
              <a:rPr lang="ko-KR" altLang="en-US" dirty="0"/>
              <a:t> 운전면허증을 반납하여야 한다</a:t>
            </a:r>
            <a:r>
              <a:rPr lang="en-US" altLang="ko-KR" dirty="0"/>
              <a:t>.</a:t>
            </a:r>
          </a:p>
          <a:p>
            <a:pPr>
              <a:buNone/>
            </a:pPr>
            <a:r>
              <a:rPr lang="en-US" altLang="ko-KR" dirty="0"/>
              <a:t>    (1) </a:t>
            </a:r>
            <a:r>
              <a:rPr lang="ko-KR" altLang="en-US" dirty="0"/>
              <a:t>운전면허 취소처분을 받은 경우</a:t>
            </a:r>
          </a:p>
          <a:p>
            <a:pPr>
              <a:buNone/>
            </a:pPr>
            <a:r>
              <a:rPr lang="en-US" altLang="ko-KR" dirty="0"/>
              <a:t>    (2) </a:t>
            </a:r>
            <a:r>
              <a:rPr lang="ko-KR" altLang="en-US" dirty="0"/>
              <a:t>운전면허효력 정지처분을 받은 경우</a:t>
            </a:r>
          </a:p>
          <a:p>
            <a:pPr>
              <a:buNone/>
            </a:pPr>
            <a:r>
              <a:rPr lang="en-US" altLang="ko-KR" dirty="0"/>
              <a:t>    (3) </a:t>
            </a:r>
            <a:r>
              <a:rPr lang="ko-KR" altLang="en-US" dirty="0"/>
              <a:t>운전면허증을 잃어버리고 다시 발급받은 후 그 잃어버린 운전면허증을 찾은 경우</a:t>
            </a:r>
          </a:p>
          <a:p>
            <a:pPr>
              <a:buNone/>
            </a:pPr>
            <a:r>
              <a:rPr lang="en-US" altLang="ko-KR" dirty="0"/>
              <a:t>    (4) </a:t>
            </a:r>
            <a:r>
              <a:rPr lang="ko-KR" altLang="en-US" dirty="0"/>
              <a:t>연습운전면허증을 받은 사람이 제</a:t>
            </a:r>
            <a:r>
              <a:rPr lang="en-US" altLang="ko-KR" dirty="0"/>
              <a:t>1</a:t>
            </a:r>
            <a:r>
              <a:rPr lang="ko-KR" altLang="en-US" dirty="0"/>
              <a:t>종 보통면허증 또는 제</a:t>
            </a:r>
            <a:r>
              <a:rPr lang="en-US" altLang="ko-KR" dirty="0"/>
              <a:t>2</a:t>
            </a:r>
            <a:r>
              <a:rPr lang="ko-KR" altLang="en-US" dirty="0"/>
              <a:t>종 보통면허증을 받은 경우</a:t>
            </a:r>
          </a:p>
          <a:p>
            <a:pPr>
              <a:buNone/>
            </a:pPr>
            <a:r>
              <a:rPr lang="en-US" altLang="ko-KR" dirty="0"/>
              <a:t>    (5) </a:t>
            </a:r>
            <a:r>
              <a:rPr lang="ko-KR" altLang="en-US" dirty="0"/>
              <a:t>운전면허증 갱신을 받은 경우</a:t>
            </a:r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연습운전면허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  - </a:t>
            </a:r>
            <a:r>
              <a:rPr lang="ko-KR" altLang="en-US" dirty="0"/>
              <a:t>연습운전면허는 그 면허를 받은 날부터 </a:t>
            </a:r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ko-KR" altLang="en-US" dirty="0">
                <a:solidFill>
                  <a:srgbClr val="FF0000"/>
                </a:solidFill>
              </a:rPr>
              <a:t>년간 효력을 가진다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/>
              <a:t>그 이전이라도 연습운전면허를 받은 사람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이 제</a:t>
            </a:r>
            <a:r>
              <a:rPr lang="en-US" altLang="ko-KR" dirty="0"/>
              <a:t>1</a:t>
            </a:r>
            <a:r>
              <a:rPr lang="ko-KR" altLang="en-US" dirty="0"/>
              <a:t>종 보통면허 또는 제</a:t>
            </a:r>
            <a:r>
              <a:rPr lang="en-US" altLang="ko-KR" dirty="0"/>
              <a:t>2</a:t>
            </a:r>
            <a:r>
              <a:rPr lang="ko-KR" altLang="en-US" dirty="0"/>
              <a:t>종 보통면허를 받은 경우에는 </a:t>
            </a:r>
            <a:r>
              <a:rPr lang="en-US" altLang="ko-KR" dirty="0"/>
              <a:t>1</a:t>
            </a:r>
            <a:r>
              <a:rPr lang="ko-KR" altLang="en-US" dirty="0"/>
              <a:t>년 이내라도 연습운전면허의 효력이 상실된다</a:t>
            </a:r>
            <a:r>
              <a:rPr lang="en-US" altLang="ko-KR" dirty="0"/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긴급자동차와 운전면허</a:t>
            </a:r>
          </a:p>
          <a:p>
            <a:pPr>
              <a:buNone/>
            </a:pPr>
            <a:r>
              <a:rPr lang="ko-KR" altLang="en-US" dirty="0"/>
              <a:t>    </a:t>
            </a:r>
            <a:endParaRPr lang="en-US" altLang="ko-KR" dirty="0"/>
          </a:p>
          <a:p>
            <a:pPr>
              <a:buNone/>
            </a:pPr>
            <a:r>
              <a:rPr lang="ko-KR" altLang="en-US" dirty="0"/>
              <a:t>    </a:t>
            </a:r>
            <a:r>
              <a:rPr lang="en-US" altLang="ko-KR" dirty="0"/>
              <a:t>- </a:t>
            </a:r>
            <a:r>
              <a:rPr lang="ko-KR" altLang="en-US" dirty="0"/>
              <a:t>과거에는 긴급자동차를 운전하기 위해서는 원칙적으로 </a:t>
            </a:r>
            <a:r>
              <a:rPr lang="en-US" altLang="ko-KR" dirty="0"/>
              <a:t>1</a:t>
            </a:r>
            <a:r>
              <a:rPr lang="ko-KR" altLang="en-US" dirty="0" err="1"/>
              <a:t>종대형면허가</a:t>
            </a:r>
            <a:r>
              <a:rPr lang="ko-KR" altLang="en-US" dirty="0"/>
              <a:t> 필요했고</a:t>
            </a:r>
            <a:r>
              <a:rPr lang="en-US" altLang="ko-KR" dirty="0"/>
              <a:t>, 12</a:t>
            </a:r>
            <a:r>
              <a:rPr lang="ko-KR" altLang="en-US" dirty="0"/>
              <a:t>인승 이하의 긴급자동차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   </a:t>
            </a:r>
            <a:r>
              <a:rPr lang="ko-KR" altLang="en-US" dirty="0"/>
              <a:t>에 대해서는 </a:t>
            </a:r>
            <a:r>
              <a:rPr lang="en-US" altLang="ko-KR" dirty="0"/>
              <a:t>1</a:t>
            </a:r>
            <a:r>
              <a:rPr lang="ko-KR" altLang="en-US" dirty="0" err="1"/>
              <a:t>종보통면허가</a:t>
            </a:r>
            <a:r>
              <a:rPr lang="ko-KR" altLang="en-US" dirty="0"/>
              <a:t> 필요</a:t>
            </a:r>
            <a:r>
              <a:rPr lang="en-US" altLang="ko-KR" dirty="0"/>
              <a:t>(</a:t>
            </a:r>
            <a:r>
              <a:rPr lang="ko-KR" altLang="en-US" dirty="0"/>
              <a:t>화물제외</a:t>
            </a:r>
            <a:r>
              <a:rPr lang="en-US" altLang="ko-KR" dirty="0"/>
              <a:t>)</a:t>
            </a:r>
            <a:r>
              <a:rPr lang="ko-KR" altLang="en-US" dirty="0"/>
              <a:t>했음</a:t>
            </a:r>
            <a:r>
              <a:rPr lang="en-US" altLang="ko-KR" dirty="0"/>
              <a:t> - </a:t>
            </a:r>
            <a:r>
              <a:rPr lang="ko-KR" altLang="en-US" dirty="0"/>
              <a:t>예를 들어 긴급자동차인 </a:t>
            </a:r>
            <a:r>
              <a:rPr lang="en-US" altLang="ko-KR" dirty="0"/>
              <a:t>5</a:t>
            </a:r>
            <a:r>
              <a:rPr lang="ko-KR" altLang="en-US" dirty="0"/>
              <a:t>인승 승용차를 운전하기 위해서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   </a:t>
            </a:r>
            <a:r>
              <a:rPr lang="ko-KR" altLang="en-US" dirty="0"/>
              <a:t>는 </a:t>
            </a:r>
            <a:r>
              <a:rPr lang="en-US" altLang="ko-KR" dirty="0"/>
              <a:t>2</a:t>
            </a:r>
            <a:r>
              <a:rPr lang="ko-KR" altLang="en-US" dirty="0" err="1"/>
              <a:t>종보통이</a:t>
            </a:r>
            <a:r>
              <a:rPr lang="ko-KR" altLang="en-US" dirty="0"/>
              <a:t> 아닌 </a:t>
            </a:r>
            <a:r>
              <a:rPr lang="en-US" altLang="ko-KR" dirty="0"/>
              <a:t>1</a:t>
            </a:r>
            <a:r>
              <a:rPr lang="ko-KR" altLang="en-US" dirty="0" err="1"/>
              <a:t>종보통이</a:t>
            </a:r>
            <a:r>
              <a:rPr lang="ko-KR" altLang="en-US" dirty="0"/>
              <a:t> 필요했음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 - </a:t>
            </a:r>
            <a:r>
              <a:rPr lang="ko-KR" altLang="en-US" dirty="0"/>
              <a:t>하지만 </a:t>
            </a:r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 부터 이런 불합리한 점이 개선</a:t>
            </a:r>
            <a:r>
              <a:rPr lang="en-US" altLang="ko-KR" dirty="0"/>
              <a:t>, </a:t>
            </a:r>
            <a:r>
              <a:rPr lang="ko-KR" altLang="en-US" dirty="0"/>
              <a:t>규제가 완화되어 현재는 해당 자동차를 운전할 수 </a:t>
            </a:r>
            <a:r>
              <a:rPr lang="ko-KR" altLang="en-US" dirty="0" err="1"/>
              <a:t>있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    </a:t>
            </a:r>
            <a:r>
              <a:rPr lang="ko-KR" altLang="en-US" dirty="0"/>
              <a:t>는 면허만 있으면 긴급자동차 여부와 관계없이 운전이 가능</a:t>
            </a:r>
            <a:r>
              <a:rPr lang="en-US" altLang="ko-KR" dirty="0"/>
              <a:t>. </a:t>
            </a:r>
          </a:p>
          <a:p>
            <a:pPr>
              <a:buNone/>
            </a:pPr>
            <a:r>
              <a:rPr lang="en-US" altLang="ko-KR" dirty="0"/>
              <a:t>    -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/>
              <a:t>긴급자동차를 운전하기 위해서는 ‘누구든지’ 교통안전교육을 받아야 함</a:t>
            </a:r>
            <a:r>
              <a:rPr lang="en-US" altLang="ko-KR" dirty="0"/>
              <a:t>(</a:t>
            </a:r>
            <a:r>
              <a:rPr lang="ko-KR" altLang="en-US" dirty="0"/>
              <a:t>신규교육 및 정기교육</a:t>
            </a:r>
            <a:r>
              <a:rPr lang="en-US" altLang="ko-KR" dirty="0"/>
              <a:t>)</a:t>
            </a:r>
          </a:p>
          <a:p>
            <a:pPr>
              <a:buNone/>
            </a:pPr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기타 운전면허 관련사항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700808"/>
            <a:ext cx="8392203" cy="4925144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운전면허증 휴대 및 제시 등의 의무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① 자동차등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개인형</a:t>
            </a:r>
            <a:r>
              <a:rPr lang="ko-KR" altLang="en-US" sz="1400" dirty="0"/>
              <a:t> 이동장치는 제외</a:t>
            </a:r>
            <a:r>
              <a:rPr lang="en-US" altLang="ko-KR" sz="1400" dirty="0"/>
              <a:t>)</a:t>
            </a:r>
            <a:r>
              <a:rPr lang="ko-KR" altLang="en-US" sz="1400" dirty="0"/>
              <a:t>을 운전할 때에는 다음 각 호의 어느 하나에 해당하는 운전면허증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등을 지니고 있어야 한다</a:t>
            </a:r>
          </a:p>
          <a:p>
            <a:pPr marL="0" indent="0">
              <a:buNone/>
            </a:pPr>
            <a:r>
              <a:rPr lang="en-US" altLang="ko-KR" sz="1400" dirty="0"/>
              <a:t>     1. </a:t>
            </a:r>
            <a:r>
              <a:rPr lang="ko-KR" altLang="en-US" sz="1400" dirty="0"/>
              <a:t>운전면허증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96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항에 따른 국제운전면허증이나 「건설기계관리법」에 따른 건설기계조종사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면허증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2. </a:t>
            </a:r>
            <a:r>
              <a:rPr lang="ko-KR" altLang="en-US" sz="1400" dirty="0" err="1"/>
              <a:t>운전면허증등을</a:t>
            </a:r>
            <a:r>
              <a:rPr lang="ko-KR" altLang="en-US" sz="1400" dirty="0"/>
              <a:t> 갈음하는 다음 각 목의 증명서</a:t>
            </a:r>
          </a:p>
          <a:p>
            <a:pPr marL="0" indent="0">
              <a:buNone/>
            </a:pPr>
            <a:r>
              <a:rPr lang="ko-KR" altLang="en-US" sz="1400" dirty="0"/>
              <a:t>           가</a:t>
            </a:r>
            <a:r>
              <a:rPr lang="en-US" altLang="ko-KR" sz="1400" dirty="0"/>
              <a:t>. </a:t>
            </a:r>
            <a:r>
              <a:rPr lang="ko-KR" altLang="en-US" sz="1400" dirty="0"/>
              <a:t>임시운전증명서</a:t>
            </a:r>
          </a:p>
          <a:p>
            <a:pPr marL="0" indent="0">
              <a:buNone/>
            </a:pPr>
            <a:r>
              <a:rPr lang="ko-KR" altLang="en-US" sz="1400" dirty="0"/>
              <a:t>           나</a:t>
            </a:r>
            <a:r>
              <a:rPr lang="en-US" altLang="ko-KR" sz="1400" dirty="0"/>
              <a:t>. </a:t>
            </a:r>
            <a:r>
              <a:rPr lang="ko-KR" altLang="en-US" sz="1400" dirty="0"/>
              <a:t>범칙금 납부통고서 또는 출석지시서</a:t>
            </a:r>
          </a:p>
          <a:p>
            <a:pPr marL="0" indent="0">
              <a:buNone/>
            </a:pPr>
            <a:r>
              <a:rPr lang="ko-KR" altLang="en-US" sz="1400" dirty="0"/>
              <a:t>           다</a:t>
            </a:r>
            <a:r>
              <a:rPr lang="en-US" altLang="ko-KR" sz="1400" dirty="0"/>
              <a:t>. </a:t>
            </a:r>
            <a:r>
              <a:rPr lang="ko-KR" altLang="en-US" sz="1400" dirty="0"/>
              <a:t>출석고지서</a:t>
            </a:r>
          </a:p>
          <a:p>
            <a:pPr marL="0" indent="0">
              <a:buNone/>
            </a:pPr>
            <a:r>
              <a:rPr lang="ko-KR" altLang="en-US" sz="1400" dirty="0"/>
              <a:t>    ② 운전자는 운전 중에 교통안전이나 교통질서 유지를 위하여 경찰공무원이 제</a:t>
            </a:r>
            <a:r>
              <a:rPr lang="en-US" altLang="ko-KR" sz="1400" dirty="0"/>
              <a:t>1</a:t>
            </a:r>
            <a:r>
              <a:rPr lang="ko-KR" altLang="en-US" sz="1400" dirty="0"/>
              <a:t>항에 따른 </a:t>
            </a:r>
            <a:r>
              <a:rPr lang="ko-KR" altLang="en-US" sz="1400" dirty="0" err="1"/>
              <a:t>운전면허증등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또는 이를 갈음하는 증명서를 제시할 것을 요구하거나 운전자의 신원 및 운전면허 확인을 위한 질문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을 할 때에는 이에 응하여야 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기타 운전면허 관련사항</a:t>
            </a:r>
          </a:p>
        </p:txBody>
      </p:sp>
    </p:spTree>
    <p:extLst>
      <p:ext uri="{BB962C8B-B14F-4D97-AF65-F5344CB8AC3E}">
        <p14:creationId xmlns:p14="http://schemas.microsoft.com/office/powerpoint/2010/main" val="414446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국제운전면허증  </a:t>
            </a:r>
            <a:r>
              <a:rPr lang="en-US" altLang="ko-KR" sz="1600" dirty="0">
                <a:solidFill>
                  <a:srgbClr val="FF0000"/>
                </a:solidFill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</a:rPr>
              <a:t>국내발급 </a:t>
            </a:r>
            <a:r>
              <a:rPr lang="en-US" altLang="ko-KR" sz="1600" dirty="0">
                <a:solidFill>
                  <a:srgbClr val="FF0000"/>
                </a:solidFill>
              </a:rPr>
              <a:t>- </a:t>
            </a:r>
            <a:r>
              <a:rPr lang="ko-KR" altLang="en-US" sz="1600" dirty="0">
                <a:solidFill>
                  <a:srgbClr val="FF0000"/>
                </a:solidFill>
              </a:rPr>
              <a:t>외국운전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- </a:t>
            </a:r>
            <a:r>
              <a:rPr lang="ko-KR" altLang="en-US" sz="1600" dirty="0"/>
              <a:t> 외국의 권한 있는 기관에서 다음 각 호의 어느 하나에 해당하는 협약</a:t>
            </a:r>
            <a:r>
              <a:rPr lang="en-US" altLang="ko-KR" sz="1600" dirty="0"/>
              <a:t>, </a:t>
            </a:r>
            <a:r>
              <a:rPr lang="ko-KR" altLang="en-US" sz="1600" dirty="0"/>
              <a:t>협정 또는 약정에 따른 운전면허증을 발급받은 사람은 국내에 입국한 날부터 </a:t>
            </a:r>
            <a:r>
              <a:rPr lang="en-US" altLang="ko-KR" sz="1600" dirty="0"/>
              <a:t>1</a:t>
            </a:r>
            <a:r>
              <a:rPr lang="ko-KR" altLang="en-US" sz="1600" dirty="0"/>
              <a:t>년 동안만 그 국제운전면허증으로 자동차등</a:t>
            </a:r>
            <a:r>
              <a:rPr lang="en-US" altLang="ko-KR" sz="1600" dirty="0"/>
              <a:t>(</a:t>
            </a:r>
            <a:r>
              <a:rPr lang="ko-KR" altLang="en-US" sz="1600" dirty="0" err="1"/>
              <a:t>개인형</a:t>
            </a:r>
            <a:r>
              <a:rPr lang="ko-KR" altLang="en-US" sz="1600" dirty="0"/>
              <a:t> 이동장치는 제외한다</a:t>
            </a:r>
            <a:r>
              <a:rPr lang="en-US" altLang="ko-KR" sz="1600" dirty="0"/>
              <a:t>. </a:t>
            </a:r>
            <a:r>
              <a:rPr lang="ko-KR" altLang="en-US" sz="1600" dirty="0"/>
              <a:t>이하 이 조에서 같다</a:t>
            </a:r>
            <a:r>
              <a:rPr lang="en-US" altLang="ko-KR" sz="1600" dirty="0"/>
              <a:t>)</a:t>
            </a:r>
            <a:r>
              <a:rPr lang="ko-KR" altLang="en-US" sz="1600" dirty="0"/>
              <a:t>을 운전할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이 경우 운전할 수 있는 자동차의 종류는 그 국제운전면허증에 기재된 것으로 한정한다</a:t>
            </a:r>
            <a:r>
              <a:rPr lang="en-US" altLang="ko-KR" sz="1600" dirty="0"/>
              <a:t>.</a:t>
            </a:r>
            <a:r>
              <a:rPr lang="en-US" altLang="ko-KR" sz="1600" dirty="0">
                <a:solidFill>
                  <a:srgbClr val="FF0000"/>
                </a:solidFill>
              </a:rPr>
              <a:t>   </a:t>
            </a:r>
          </a:p>
          <a:p>
            <a:pPr marL="0" indent="0">
              <a:buNone/>
            </a:pP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   ① </a:t>
            </a:r>
            <a:r>
              <a:rPr lang="ko-KR" altLang="en-US" sz="1600" dirty="0" err="1">
                <a:solidFill>
                  <a:srgbClr val="FF0000"/>
                </a:solidFill>
              </a:rPr>
              <a:t>발급권자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</a:rPr>
              <a:t>지방경찰청장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       (</a:t>
            </a:r>
            <a:r>
              <a:rPr lang="ko-KR" altLang="en-US" sz="1600" dirty="0"/>
              <a:t>단</a:t>
            </a:r>
            <a:r>
              <a:rPr lang="en-US" altLang="ko-KR" sz="1600" dirty="0"/>
              <a:t>, </a:t>
            </a:r>
            <a:r>
              <a:rPr lang="ko-KR" altLang="en-US" sz="1600" dirty="0"/>
              <a:t>도로교통공단은 국제운전면허증의 신청접수 및 교부업무 대행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ko-KR" altLang="en-US" sz="1600" dirty="0"/>
              <a:t> 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 ② </a:t>
            </a:r>
            <a:r>
              <a:rPr lang="ko-KR" altLang="en-US" sz="1600" dirty="0">
                <a:solidFill>
                  <a:srgbClr val="FF0000"/>
                </a:solidFill>
              </a:rPr>
              <a:t>발급대상자</a:t>
            </a:r>
          </a:p>
          <a:p>
            <a:pPr>
              <a:buNone/>
            </a:pPr>
            <a:r>
              <a:rPr lang="ko-KR" altLang="en-US" sz="1600" dirty="0"/>
              <a:t>         </a:t>
            </a:r>
            <a:r>
              <a:rPr lang="en-US" altLang="ko-KR" sz="1600" dirty="0"/>
              <a:t>․</a:t>
            </a:r>
            <a:r>
              <a:rPr lang="ko-KR" altLang="en-US" sz="1600" dirty="0"/>
              <a:t>국내 운전면허를 받은 사람은 국제운전면허증을 발급받을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원동기장치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</a:t>
            </a:r>
            <a:r>
              <a:rPr lang="ko-KR" altLang="en-US" sz="1600" dirty="0"/>
              <a:t>자전거 및 연습운전면허를 받은 사람은 국제운전면허증 발급 불가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   ․</a:t>
            </a:r>
            <a:r>
              <a:rPr lang="ko-KR" altLang="en-US" sz="1600" dirty="0"/>
              <a:t>국내 운전면허증의 효력이 없어지면 국제운전면허증의 효력도 없어지고</a:t>
            </a:r>
            <a:r>
              <a:rPr lang="en-US" altLang="ko-KR" sz="1600" dirty="0"/>
              <a:t>, </a:t>
            </a:r>
            <a:r>
              <a:rPr lang="ko-KR" altLang="en-US" sz="1600" dirty="0"/>
              <a:t>국내 운전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 </a:t>
            </a:r>
            <a:r>
              <a:rPr lang="ko-KR" altLang="en-US" sz="1600" dirty="0"/>
              <a:t>면허의 효력이 정지되면 국제운전면허의 효력도 정지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/>
              <a:t>③ </a:t>
            </a:r>
            <a:r>
              <a:rPr lang="ko-KR" altLang="en-US" sz="1600" dirty="0">
                <a:solidFill>
                  <a:srgbClr val="FF0000"/>
                </a:solidFill>
              </a:rPr>
              <a:t>유효기간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발급받은 날로 부터 </a:t>
            </a:r>
            <a:r>
              <a:rPr lang="en-US" altLang="ko-KR" sz="1600" dirty="0"/>
              <a:t>1</a:t>
            </a:r>
            <a:r>
              <a:rPr lang="ko-KR" altLang="en-US" sz="1600" dirty="0"/>
              <a:t>년</a:t>
            </a:r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기타 운전면허 관련 사항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925144"/>
          </a:xfrm>
        </p:spPr>
        <p:txBody>
          <a:bodyPr>
            <a:noAutofit/>
          </a:bodyPr>
          <a:lstStyle/>
          <a:p>
            <a:r>
              <a:rPr lang="ko-KR" altLang="en-US" sz="1300" dirty="0">
                <a:solidFill>
                  <a:srgbClr val="FF0000"/>
                </a:solidFill>
              </a:rPr>
              <a:t>국제운전면허증  </a:t>
            </a:r>
            <a:r>
              <a:rPr lang="en-US" altLang="ko-KR" sz="1300" dirty="0">
                <a:solidFill>
                  <a:srgbClr val="FF0000"/>
                </a:solidFill>
              </a:rPr>
              <a:t>: </a:t>
            </a:r>
            <a:r>
              <a:rPr lang="ko-KR" altLang="en-US" sz="1300" dirty="0">
                <a:solidFill>
                  <a:srgbClr val="FF0000"/>
                </a:solidFill>
              </a:rPr>
              <a:t>국외발급 </a:t>
            </a:r>
            <a:r>
              <a:rPr lang="en-US" altLang="ko-KR" sz="1300" dirty="0">
                <a:solidFill>
                  <a:srgbClr val="FF0000"/>
                </a:solidFill>
              </a:rPr>
              <a:t>– </a:t>
            </a:r>
            <a:r>
              <a:rPr lang="ko-KR" altLang="en-US" sz="1300" dirty="0">
                <a:solidFill>
                  <a:srgbClr val="FF0000"/>
                </a:solidFill>
              </a:rPr>
              <a:t>국내운전</a:t>
            </a:r>
            <a:endParaRPr lang="en-US" altLang="ko-KR" sz="1300" dirty="0">
              <a:solidFill>
                <a:srgbClr val="FF0000"/>
              </a:solidFill>
            </a:endParaRPr>
          </a:p>
          <a:p>
            <a:endParaRPr lang="ko-KR" altLang="en-US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300" dirty="0"/>
              <a:t>    ① </a:t>
            </a:r>
            <a:r>
              <a:rPr lang="ko-KR" altLang="en-US" sz="1300" dirty="0">
                <a:solidFill>
                  <a:srgbClr val="FF0000"/>
                </a:solidFill>
              </a:rPr>
              <a:t>유효기간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입국한 날로 부터 </a:t>
            </a:r>
            <a:r>
              <a:rPr lang="en-US" altLang="ko-KR" sz="1300" dirty="0"/>
              <a:t>1</a:t>
            </a:r>
            <a:r>
              <a:rPr lang="ko-KR" altLang="en-US" sz="1300" dirty="0"/>
              <a:t>년 동안만 그 국제연전면허증에 기재된 차종 운전 가능 </a:t>
            </a:r>
            <a:endParaRPr lang="en-US" altLang="ko-KR" sz="1300" dirty="0"/>
          </a:p>
          <a:p>
            <a:pPr>
              <a:buNone/>
            </a:pPr>
            <a:r>
              <a:rPr lang="en-US" altLang="ko-KR" sz="1300" dirty="0"/>
              <a:t>    ② </a:t>
            </a:r>
            <a:r>
              <a:rPr lang="ko-KR" altLang="en-US" sz="1300" dirty="0">
                <a:solidFill>
                  <a:srgbClr val="FF0000"/>
                </a:solidFill>
              </a:rPr>
              <a:t>면허 취소 및 정지</a:t>
            </a:r>
          </a:p>
          <a:p>
            <a:pPr marL="0" indent="0">
              <a:buNone/>
            </a:pPr>
            <a:r>
              <a:rPr lang="ko-KR" altLang="en-US" sz="1300" dirty="0"/>
              <a:t>       </a:t>
            </a:r>
            <a:r>
              <a:rPr lang="en-US" altLang="ko-KR" sz="1300" dirty="0"/>
              <a:t>- </a:t>
            </a:r>
            <a:r>
              <a:rPr lang="ko-KR" altLang="en-US" sz="1300" dirty="0"/>
              <a:t>국제운전면허증은 이를 발급받은 사람의 국내운전면허의 효력이 없어지거나 취소된 때에는 그 </a:t>
            </a:r>
            <a:r>
              <a:rPr lang="en-US" altLang="ko-KR" sz="1300" dirty="0"/>
              <a:t> </a:t>
            </a:r>
            <a:r>
              <a:rPr lang="ko-KR" altLang="en-US" sz="1300" dirty="0"/>
              <a:t>효력을 잃는다</a:t>
            </a:r>
            <a:r>
              <a:rPr lang="en-US" altLang="ko-KR" sz="1300" dirty="0"/>
              <a:t>.</a:t>
            </a:r>
          </a:p>
          <a:p>
            <a:pPr marL="0" indent="0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국제운전면허증을 발급받은 사람의 국내운전면허의 효력이 정지된 때에는 그 정지기간 동안 그 효력이 정지된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다</a:t>
            </a:r>
            <a:r>
              <a:rPr lang="en-US" altLang="ko-KR" sz="1300" dirty="0"/>
              <a:t>.</a:t>
            </a:r>
          </a:p>
          <a:p>
            <a:pPr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③ </a:t>
            </a:r>
            <a:r>
              <a:rPr lang="ko-KR" altLang="en-US" sz="1300" dirty="0">
                <a:solidFill>
                  <a:srgbClr val="FF0000"/>
                </a:solidFill>
              </a:rPr>
              <a:t>운전금지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운전금지사유에 해당하는 경우에는 그 사람의 주소지를 관할하는 지방경찰청장은 </a:t>
            </a:r>
            <a:r>
              <a:rPr lang="en-US" altLang="ko-KR" sz="1300" dirty="0"/>
              <a:t>1</a:t>
            </a:r>
            <a:r>
              <a:rPr lang="ko-KR" altLang="en-US" sz="1300" dirty="0"/>
              <a:t>년을 넘지 아니하는 범위 내에서 국제운전면허증에 의한 자동차 등의 운전을 금지할 수 있다</a:t>
            </a:r>
            <a:r>
              <a:rPr lang="en-US" altLang="ko-KR" sz="1300" dirty="0"/>
              <a:t>.</a:t>
            </a:r>
          </a:p>
          <a:p>
            <a:pPr>
              <a:buNone/>
            </a:pPr>
            <a:r>
              <a:rPr lang="en-US" altLang="ko-KR" sz="1300" dirty="0"/>
              <a:t>    </a:t>
            </a:r>
            <a:r>
              <a:rPr lang="ko-KR" altLang="en-US" sz="1300" dirty="0">
                <a:solidFill>
                  <a:srgbClr val="FF0000"/>
                </a:solidFill>
              </a:rPr>
              <a:t>④  통고처분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국제운전면허 소지자도 범칙행위를 하면 범칙자로 인정</a:t>
            </a:r>
            <a:r>
              <a:rPr lang="en-US" altLang="ko-KR" sz="1300" dirty="0"/>
              <a:t>, </a:t>
            </a:r>
            <a:r>
              <a:rPr lang="ko-KR" altLang="en-US" sz="1300" dirty="0"/>
              <a:t>통고처분 가능</a:t>
            </a:r>
            <a:endParaRPr lang="en-US" altLang="ko-KR" sz="1300" dirty="0"/>
          </a:p>
          <a:p>
            <a:pPr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⑤ </a:t>
            </a:r>
            <a:r>
              <a:rPr lang="ko-KR" altLang="en-US" sz="1300" dirty="0">
                <a:solidFill>
                  <a:srgbClr val="FF0000"/>
                </a:solidFill>
              </a:rPr>
              <a:t>미소지 운전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미소지시 무면허 운전으로 처벌</a:t>
            </a:r>
            <a:endParaRPr lang="en-US" altLang="ko-KR" sz="1300" dirty="0"/>
          </a:p>
          <a:p>
            <a:pPr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⑥ </a:t>
            </a:r>
            <a:r>
              <a:rPr lang="ko-KR" altLang="en-US" sz="1300" dirty="0">
                <a:solidFill>
                  <a:srgbClr val="FF0000"/>
                </a:solidFill>
              </a:rPr>
              <a:t>사업용 자동차 운전금지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      - ‘</a:t>
            </a:r>
            <a:r>
              <a:rPr lang="ko-KR" altLang="en-US" sz="1300" dirty="0"/>
              <a:t>여객자동차 운수사업법</a:t>
            </a:r>
            <a:r>
              <a:rPr lang="en-US" altLang="ko-KR" sz="1300" dirty="0"/>
              <a:t>’ </a:t>
            </a:r>
            <a:r>
              <a:rPr lang="ko-KR" altLang="en-US" sz="1300" dirty="0"/>
              <a:t>또는 </a:t>
            </a:r>
            <a:r>
              <a:rPr lang="en-US" altLang="ko-KR" sz="1300" dirty="0"/>
              <a:t>‘</a:t>
            </a:r>
            <a:r>
              <a:rPr lang="ko-KR" altLang="en-US" sz="1300" dirty="0"/>
              <a:t>화물자동차 운수사업법</a:t>
            </a:r>
            <a:r>
              <a:rPr lang="en-US" altLang="ko-KR" sz="1300" dirty="0"/>
              <a:t>’</a:t>
            </a:r>
            <a:r>
              <a:rPr lang="ko-KR" altLang="en-US" sz="1300" dirty="0"/>
              <a:t>에 의한 사업용 자동차 운전 불가</a:t>
            </a:r>
            <a:r>
              <a:rPr lang="en-US" altLang="ko-KR" sz="1300" dirty="0"/>
              <a:t>. </a:t>
            </a:r>
            <a:r>
              <a:rPr lang="ko-KR" altLang="en-US" sz="1300" dirty="0"/>
              <a:t>다만</a:t>
            </a:r>
            <a:r>
              <a:rPr lang="en-US" altLang="ko-KR" sz="1300" dirty="0"/>
              <a:t>, ‘</a:t>
            </a:r>
            <a:r>
              <a:rPr lang="ko-KR" altLang="en-US" sz="1300" dirty="0"/>
              <a:t>여객자동차 운수사업법</a:t>
            </a:r>
            <a:r>
              <a:rPr lang="en-US" altLang="ko-KR" sz="1300" dirty="0"/>
              <a:t>’</a:t>
            </a:r>
            <a:r>
              <a:rPr lang="ko-KR" altLang="en-US" sz="1300" dirty="0"/>
              <a:t>에 의한 대여사업용 자동차를 임차하여 운전하는 것은 가능</a:t>
            </a:r>
            <a:r>
              <a:rPr lang="en-US" altLang="ko-KR" sz="1300" dirty="0"/>
              <a:t>(ex : </a:t>
            </a:r>
            <a:r>
              <a:rPr lang="ko-KR" altLang="en-US" sz="1300" dirty="0"/>
              <a:t>리스</a:t>
            </a:r>
            <a:r>
              <a:rPr lang="en-US" altLang="ko-KR" sz="1300" dirty="0"/>
              <a:t>)</a:t>
            </a:r>
          </a:p>
          <a:p>
            <a:pPr>
              <a:buNone/>
            </a:pPr>
            <a:endParaRPr lang="en-US" altLang="ko-KR" sz="1300" dirty="0"/>
          </a:p>
          <a:p>
            <a:pPr>
              <a:buNone/>
            </a:pPr>
            <a:r>
              <a:rPr lang="en-US" altLang="ko-KR" sz="1300" dirty="0"/>
              <a:t>       * </a:t>
            </a:r>
            <a:r>
              <a:rPr lang="ko-KR" altLang="en-US" sz="1300" dirty="0"/>
              <a:t>국제운전면허증은 </a:t>
            </a:r>
            <a:r>
              <a:rPr lang="en-US" altLang="ko-KR" sz="1300" dirty="0"/>
              <a:t>1949</a:t>
            </a:r>
            <a:r>
              <a:rPr lang="ko-KR" altLang="en-US" sz="1300" dirty="0"/>
              <a:t>년 제네바의 </a:t>
            </a:r>
            <a:r>
              <a:rPr lang="en-US" altLang="ko-KR" sz="1300" dirty="0"/>
              <a:t>‘</a:t>
            </a:r>
            <a:r>
              <a:rPr lang="ko-KR" altLang="en-US" sz="1300" dirty="0"/>
              <a:t>도로교통에 관한 협약</a:t>
            </a:r>
            <a:r>
              <a:rPr lang="en-US" altLang="ko-KR" sz="1300" dirty="0"/>
              <a:t>’, 1968</a:t>
            </a:r>
            <a:r>
              <a:rPr lang="ko-KR" altLang="en-US" sz="1300" dirty="0"/>
              <a:t>년 비엔나의 </a:t>
            </a:r>
            <a:r>
              <a:rPr lang="en-US" altLang="ko-KR" sz="1300" dirty="0"/>
              <a:t>‘</a:t>
            </a:r>
            <a:r>
              <a:rPr lang="ko-KR" altLang="en-US" sz="1300" dirty="0"/>
              <a:t>도로교통에 관한 협약</a:t>
            </a:r>
            <a:r>
              <a:rPr lang="en-US" altLang="ko-KR" sz="1300" dirty="0"/>
              <a:t>’</a:t>
            </a:r>
            <a:r>
              <a:rPr lang="ko-KR" altLang="en-US" sz="1300" dirty="0"/>
              <a:t>에 가입한 국가</a:t>
            </a:r>
            <a:r>
              <a:rPr lang="en-US" altLang="ko-KR" sz="1300" dirty="0"/>
              <a:t>, </a:t>
            </a:r>
            <a:r>
              <a:rPr lang="ko-KR" altLang="en-US" sz="1300" dirty="0"/>
              <a:t>우리나라와 외국 간에 국제운전면허를 상호 인정하는 협약</a:t>
            </a:r>
            <a:r>
              <a:rPr lang="en-US" altLang="ko-KR" sz="1300" dirty="0"/>
              <a:t>, </a:t>
            </a:r>
            <a:r>
              <a:rPr lang="ko-KR" altLang="en-US" sz="1300" dirty="0"/>
              <a:t>협정 또는 약정을 체결한 국가만 해당함</a:t>
            </a:r>
            <a:r>
              <a:rPr lang="en-US" altLang="ko-KR" sz="1300" dirty="0"/>
              <a:t>.</a:t>
            </a:r>
          </a:p>
          <a:p>
            <a:pPr>
              <a:buNone/>
            </a:pPr>
            <a:r>
              <a:rPr lang="en-US" altLang="ko-KR" sz="1300" dirty="0"/>
              <a:t>       </a:t>
            </a:r>
            <a:endParaRPr lang="ko-KR" altLang="en-US" sz="1300" dirty="0"/>
          </a:p>
          <a:p>
            <a:pPr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</a:t>
            </a:r>
            <a:endParaRPr lang="ko-KR" altLang="en-US" sz="1300" dirty="0">
              <a:solidFill>
                <a:srgbClr val="FF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기타 운전면허 관련 사항</a:t>
            </a:r>
          </a:p>
        </p:txBody>
      </p:sp>
    </p:spTree>
    <p:extLst>
      <p:ext uri="{BB962C8B-B14F-4D97-AF65-F5344CB8AC3E}">
        <p14:creationId xmlns:p14="http://schemas.microsoft.com/office/powerpoint/2010/main" val="1127482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운전면허 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취소처분개별기준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03457"/>
              </p:ext>
            </p:extLst>
          </p:nvPr>
        </p:nvGraphicFramePr>
        <p:xfrm>
          <a:off x="496475" y="1797786"/>
          <a:ext cx="8352927" cy="4466248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2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일련 번호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위반사항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적용법조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3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3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도로교통법</a:t>
                      </a:r>
                      <a:r>
                        <a:rPr lang="en-US" altLang="ko-KR" sz="1200" kern="0" spc="-3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5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4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교통사고를 일으키고 구호조치를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하지아니한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○교통사고로 사람을 죽게 하거나 다치게 하고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구호조치를 하지 아니한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02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술에 취한 상태에서 운전한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○술에 취한 상태의 기준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혈중알코올농도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퍼센트 이상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넘어서 운전을 하다가 교통사고로 사람을 죽게 하거나 다치게 한 때</a:t>
                      </a: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○혈중알코올농도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퍼센트 이상의 상태에서 운전한 때</a:t>
                      </a: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○술에 취한 상태의 기준을 넘어 운전하거나 술에 취한 상태의 측정에 불응한 사람이 다시 술에 취한 상태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혈중알코올농도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퍼센트 이상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 운전한 때</a:t>
                      </a: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46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술에 취한 상태의 측정에 불응한 때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○술에 취한 상태에서 운전하거나 술에 취한 상태에서 운전하였다고 인정할 만한 상당한 이유가 있음에도 불구하고 경찰공무원의 측정 요구에 불응한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186" marR="29186" marT="29186" marB="2918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운전면허 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취소처분개별기준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301317"/>
              </p:ext>
            </p:extLst>
          </p:nvPr>
        </p:nvGraphicFramePr>
        <p:xfrm>
          <a:off x="1043608" y="1503877"/>
          <a:ext cx="7488832" cy="4827447"/>
        </p:xfrm>
        <a:graphic>
          <a:graphicData uri="http://schemas.openxmlformats.org/drawingml/2006/table">
            <a:tbl>
              <a:tblPr/>
              <a:tblGrid>
                <a:gridCol w="674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7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06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다른 사람에게 운전면허증 대여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분실 제외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○면허증 소지자가 다른 사람에게 면허증을 대여하여 운전하게 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○면허 취득자가 다른 사람의 면허증을 대여 받거나 그 밖에 부정한 방법으로 입수한 면허증으로 운전한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8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결격사유에 해당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○교통상의 위험과 장해를 일으킬 수 있는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정신질환자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뇌전증환자로서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영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항에 해당하는 사람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○앞을 보지 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못하는 사람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한쪽 눈만 보지 못하는 사람의 경우 제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대형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특수면허로 한정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indent="-1524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 듣지 못하는 사람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경우 제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대형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특수면허로 한정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○양 팔의 팔꿈치 관절 이상을 잃은 사람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또는 양팔을 전혀 쓸 수 없는 사람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본인의 신체장애 정도에 적합하게 제작된 자동차를 이용하여 정상적으로 운전할 수 있는 경우에는</a:t>
                      </a:r>
                      <a:r>
                        <a:rPr lang="ko-KR" altLang="en-US" sz="1100" kern="0" spc="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제외한다</a:t>
                      </a:r>
                      <a:r>
                        <a:rPr lang="en-US" altLang="ko-KR" sz="1100" kern="0" spc="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○다리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머리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척추 그 밖의 신체장애로 인하여 앉아 있을 수 없는 사람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○교통상의 위험과 장해를 일으킬 수 있는 마약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대마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향정신성 의약품 또는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알콜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중독자로서 영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항에 해당하는 사람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5773" marR="25773" marT="25773" marB="2577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186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운전면허 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취소처분개별기준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59305"/>
              </p:ext>
            </p:extLst>
          </p:nvPr>
        </p:nvGraphicFramePr>
        <p:xfrm>
          <a:off x="683568" y="1700808"/>
          <a:ext cx="7992888" cy="4525964"/>
        </p:xfrm>
        <a:graphic>
          <a:graphicData uri="http://schemas.openxmlformats.org/drawingml/2006/table">
            <a:tbl>
              <a:tblPr/>
              <a:tblGrid>
                <a:gridCol w="72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8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55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약물을 사용한 상태에서 자동차 등을 운전한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○약물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마약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대마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향정신성 의약품 및 「유해화학물질 관리법 시행령」 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조에 따른 환각물질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투약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흡연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섭취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주사 등으로 정상적인 운전을 하지 못할 염려가 있는 상태에서 자동차 등을 운전한 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공동위험행위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○법 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46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항을 위반하여 공동위험행위로 구속된 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난폭운전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○법 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46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을 위반하여 난폭운전으로 구속된 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1" marR="17331" marT="17331" marB="1733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91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정기적성검사 불합격 또는 정기적성검사 기간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년경과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○정기적성검사에 불합격하거나 적성검사기간 만료일 다음 날부터 적성검사를 받지 아니하고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년을 초과한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1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수시적성검사 불합격 또는 수시적성검사 기간 경과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○수시적성검사에 불합격하거나 수시적성검사 기간을 초과한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785" marR="34785" marT="34785" marB="3478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88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운전면허 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취소처분개별기준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976706"/>
              </p:ext>
            </p:extLst>
          </p:nvPr>
        </p:nvGraphicFramePr>
        <p:xfrm>
          <a:off x="827584" y="1582116"/>
          <a:ext cx="7704855" cy="4594356"/>
        </p:xfrm>
        <a:graphic>
          <a:graphicData uri="http://schemas.openxmlformats.org/drawingml/2006/table">
            <a:tbl>
              <a:tblPr/>
              <a:tblGrid>
                <a:gridCol w="694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3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5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삭제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(2011.12.9)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7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운전면허 행정처분기간 중 운전행위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○운전면허 행정처분 기간중에 운전한 때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80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허위 또는 부정한 수단으로 운전면허를 받은 경우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○허위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부정한 수단으로 운전면허를 받은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○법 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조에 따른 결격사유에 해당하여 운전면허를 받을 자격이 없는 사람이 운전면허를 받은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○운전면허 효력의 정지기간 중에 면허증 또는 운전면허증에 갈음하는 증명서를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교부받은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사실이 드러난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3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등록 또는 임시운행 허가를 받지 아니한 자동차를 운전한 때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○「자동차관리법」에 따라 등록되지 아니하거나 임시운행 허가를 받지 아니한 자동차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이륜자동차를 제외한다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를 운전한 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자동차 등을 이용하여 형법상 특수상해 등을 행한 때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보복운전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27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○자동차 등을 이용하여 형법상 특수상해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특수협박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특수손괴를 행하여 구속된 때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9633" marR="29633" marT="29633" marB="296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91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운전면허 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취소처분개별기준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017626"/>
              </p:ext>
            </p:extLst>
          </p:nvPr>
        </p:nvGraphicFramePr>
        <p:xfrm>
          <a:off x="755576" y="1797786"/>
          <a:ext cx="7848871" cy="3456385"/>
        </p:xfrm>
        <a:graphic>
          <a:graphicData uri="http://schemas.openxmlformats.org/drawingml/2006/table">
            <a:tbl>
              <a:tblPr/>
              <a:tblGrid>
                <a:gridCol w="707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1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8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33" marR="23933" marT="23933" marB="239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+mj-ea"/>
                          <a:ea typeface="+mj-ea"/>
                        </a:rPr>
                        <a:t>삭제</a:t>
                      </a:r>
                      <a:r>
                        <a:rPr lang="en-US" altLang="ko-KR" sz="1200" dirty="0">
                          <a:latin typeface="+mj-ea"/>
                          <a:ea typeface="+mj-ea"/>
                        </a:rPr>
                        <a:t>(2018. 9. 28)</a:t>
                      </a:r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200"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200"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33" marR="23933" marT="23933" marB="239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삭제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(2018. 9. 28)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200"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2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15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33" marR="23933" marT="23933" marB="239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다른 사람을 위하여 운전면허시험에 응시한 때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○운전면허를 가진 사람이 다른 사람을 부정하게 합격시키기 위하여 운전면허 시험에 응시한 때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2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16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33" marR="23933" marT="23933" marB="239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운전자가 단속 경찰공무원 등에 대한 폭행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○단속하는 경찰공무원 등 및 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공무원을 폭행하여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형사입건된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때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신명조"/>
                        </a:rPr>
                        <a:t>17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33" marR="23933" marT="23933" marB="23933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연습면허 취소사유가 있었던 경우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보통 및 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보통면허를 받기 이전에 연습면허의 취소사유가 있었던 때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연습면허에 대한 취소절차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진행중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보통 및 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보통면허를 받은 경우를 포함한다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23933" marR="23933" marT="23933" marB="23933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48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29001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운전면허행정처분 </a:t>
            </a:r>
            <a:r>
              <a:rPr lang="en-US" altLang="ko-KR" sz="3200" dirty="0"/>
              <a:t>– </a:t>
            </a:r>
            <a:r>
              <a:rPr lang="ko-KR" altLang="en-US" sz="3200" dirty="0"/>
              <a:t>정지처분개별기준</a:t>
            </a:r>
            <a:br>
              <a:rPr lang="en-US" altLang="ko-KR" sz="3200" dirty="0"/>
            </a:br>
            <a:r>
              <a:rPr lang="en-US" altLang="ko-KR" sz="3200" dirty="0"/>
              <a:t>(</a:t>
            </a:r>
            <a:r>
              <a:rPr lang="ko-KR" altLang="en-US" sz="3200" dirty="0"/>
              <a:t>도로교통법 시행규칙 제</a:t>
            </a:r>
            <a:r>
              <a:rPr lang="en-US" altLang="ko-KR" sz="3200" dirty="0"/>
              <a:t>91</a:t>
            </a:r>
            <a:r>
              <a:rPr lang="ko-KR" altLang="en-US" sz="3200" dirty="0"/>
              <a:t>조 </a:t>
            </a:r>
            <a:r>
              <a:rPr lang="en-US" altLang="ko-KR" sz="3200" dirty="0"/>
              <a:t>1</a:t>
            </a:r>
            <a:r>
              <a:rPr lang="ko-KR" altLang="en-US" sz="3200" dirty="0"/>
              <a:t>항의 별표 </a:t>
            </a:r>
            <a:r>
              <a:rPr lang="en-US" altLang="ko-KR" sz="3200" dirty="0"/>
              <a:t>28)</a:t>
            </a:r>
            <a:endParaRPr lang="ko-KR" altLang="en-US" sz="3200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317731"/>
              </p:ext>
            </p:extLst>
          </p:nvPr>
        </p:nvGraphicFramePr>
        <p:xfrm>
          <a:off x="539552" y="1600199"/>
          <a:ext cx="8309849" cy="50124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6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500" dirty="0">
                          <a:effectLst/>
                        </a:rPr>
                        <a:t>위반사항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effectLst/>
                        </a:rPr>
                        <a:t>적용법조</a:t>
                      </a:r>
                      <a:endParaRPr lang="ko-KR" altLang="en-US" sz="1000" kern="0" spc="0" dirty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120" dirty="0">
                          <a:effectLst/>
                        </a:rPr>
                        <a:t>(</a:t>
                      </a:r>
                      <a:r>
                        <a:rPr lang="ko-KR" altLang="en-US" sz="1050" kern="0" spc="-120" dirty="0">
                          <a:effectLst/>
                        </a:rPr>
                        <a:t>도로교통법</a:t>
                      </a:r>
                      <a:r>
                        <a:rPr lang="en-US" altLang="ko-KR" sz="1050" kern="0" spc="-12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50">
                          <a:effectLst/>
                        </a:rPr>
                        <a:t>벌점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352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050" kern="0" spc="0" dirty="0">
                          <a:effectLst/>
                        </a:rPr>
                        <a:t>속도위반</a:t>
                      </a:r>
                      <a:r>
                        <a:rPr lang="en-US" altLang="ko-KR" sz="1050" kern="0" spc="0" dirty="0">
                          <a:effectLst/>
                        </a:rPr>
                        <a:t>(100km/h </a:t>
                      </a:r>
                      <a:r>
                        <a:rPr lang="ko-KR" altLang="en-US" sz="1050" kern="0" spc="0" dirty="0">
                          <a:effectLst/>
                        </a:rPr>
                        <a:t>초과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</a:rPr>
                        <a:t>제항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effectLst/>
                        </a:rPr>
                        <a:t>100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445">
                <a:tc>
                  <a:txBody>
                    <a:bodyPr/>
                    <a:lstStyle/>
                    <a:p>
                      <a:pPr marL="0" marR="0" lvl="0" indent="-7874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kumimoji="0"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술에 취한 상태의 기준을 넘어서 운전한 때</a:t>
                      </a:r>
                      <a:r>
                        <a:rPr kumimoji="0"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혈중알코올농도 </a:t>
                      </a:r>
                      <a:r>
                        <a:rPr kumimoji="0"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  <a:r>
                        <a:rPr kumimoji="0"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퍼센트 이상 </a:t>
                      </a:r>
                      <a:r>
                        <a:rPr kumimoji="0"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       </a:t>
                      </a:r>
                    </a:p>
                    <a:p>
                      <a:pPr marL="0" marR="0" lvl="0" indent="-7874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퍼센트 미만</a:t>
                      </a:r>
                      <a:r>
                        <a:rPr kumimoji="0"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44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effectLst/>
                        </a:rPr>
                        <a:t>100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445">
                <a:tc>
                  <a:txBody>
                    <a:bodyPr/>
                    <a:lstStyle/>
                    <a:p>
                      <a:pPr marL="0" marR="0" indent="-787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2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자동차 등을 이용하여 형법상 특수상해 등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보복운전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r>
                        <a:rPr lang="ko-KR" altLang="en-US" sz="1050" kern="0" spc="0" dirty="0">
                          <a:effectLst/>
                        </a:rPr>
                        <a:t>을 하여 입건된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effectLst/>
                        </a:rPr>
                        <a:t>제</a:t>
                      </a:r>
                      <a:r>
                        <a:rPr lang="en-US" altLang="ko-KR" sz="1050" kern="0" spc="0" dirty="0">
                          <a:effectLst/>
                        </a:rPr>
                        <a:t>93</a:t>
                      </a:r>
                      <a:r>
                        <a:rPr lang="ko-KR" altLang="en-US" sz="1050" kern="0" spc="0" dirty="0">
                          <a:effectLst/>
                        </a:rPr>
                        <a:t>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1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3. </a:t>
                      </a:r>
                      <a:r>
                        <a:rPr lang="ko-KR" altLang="en-US" sz="1050" kern="0" spc="0" dirty="0">
                          <a:effectLst/>
                        </a:rPr>
                        <a:t>속도위반</a:t>
                      </a:r>
                      <a:r>
                        <a:rPr lang="en-US" altLang="ko-KR" sz="1050" kern="0" spc="0" dirty="0">
                          <a:effectLst/>
                        </a:rPr>
                        <a:t>(80</a:t>
                      </a:r>
                      <a:r>
                        <a:rPr lang="ko-KR" altLang="en-US" sz="1050" kern="0" spc="0" dirty="0">
                          <a:effectLst/>
                        </a:rPr>
                        <a:t>㎞</a:t>
                      </a:r>
                      <a:r>
                        <a:rPr lang="en-US" altLang="ko-KR" sz="1050" kern="0" spc="0" dirty="0">
                          <a:effectLst/>
                        </a:rPr>
                        <a:t>/h </a:t>
                      </a:r>
                      <a:r>
                        <a:rPr lang="ko-KR" altLang="en-US" sz="1050" kern="0" spc="0" dirty="0">
                          <a:effectLst/>
                        </a:rPr>
                        <a:t>초과</a:t>
                      </a:r>
                      <a:r>
                        <a:rPr lang="en-US" altLang="ko-KR" sz="1050" kern="0" spc="0" dirty="0">
                          <a:effectLst/>
                        </a:rPr>
                        <a:t>, 100km/h</a:t>
                      </a:r>
                      <a:r>
                        <a:rPr lang="ko-KR" altLang="en-US" sz="1050" kern="0" spc="0" dirty="0">
                          <a:effectLst/>
                        </a:rPr>
                        <a:t> 이하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effectLst/>
                        </a:rPr>
                        <a:t>제</a:t>
                      </a:r>
                      <a:r>
                        <a:rPr lang="en-US" altLang="ko-KR" sz="1050" kern="0" spc="0" dirty="0">
                          <a:effectLst/>
                        </a:rPr>
                        <a:t>17</a:t>
                      </a:r>
                      <a:r>
                        <a:rPr lang="ko-KR" altLang="en-US" sz="1050" kern="0" spc="0" dirty="0">
                          <a:effectLst/>
                        </a:rPr>
                        <a:t>조제</a:t>
                      </a:r>
                      <a:r>
                        <a:rPr lang="en-US" altLang="ko-KR" sz="1050" kern="0" spc="0" dirty="0">
                          <a:effectLst/>
                        </a:rPr>
                        <a:t>3</a:t>
                      </a:r>
                      <a:r>
                        <a:rPr lang="ko-KR" altLang="en-US" sz="1050" kern="0" spc="0" dirty="0">
                          <a:effectLst/>
                        </a:rPr>
                        <a:t>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effectLst/>
                        </a:rPr>
                        <a:t>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17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>
                          <a:effectLst/>
                        </a:rPr>
                        <a:t>3. </a:t>
                      </a:r>
                      <a:r>
                        <a:rPr lang="ko-KR" altLang="en-US" sz="1000" kern="0" spc="0" dirty="0">
                          <a:effectLst/>
                        </a:rPr>
                        <a:t>속도위반</a:t>
                      </a:r>
                      <a:r>
                        <a:rPr lang="en-US" altLang="ko-KR" sz="1000" kern="0" spc="0" dirty="0">
                          <a:effectLst/>
                        </a:rPr>
                        <a:t>(60</a:t>
                      </a:r>
                      <a:r>
                        <a:rPr lang="ko-KR" altLang="en-US" sz="1000" kern="0" spc="0" dirty="0">
                          <a:effectLst/>
                        </a:rPr>
                        <a:t>㎞</a:t>
                      </a:r>
                      <a:r>
                        <a:rPr lang="en-US" altLang="ko-KR" sz="1000" kern="0" spc="0" dirty="0">
                          <a:effectLst/>
                        </a:rPr>
                        <a:t>/h </a:t>
                      </a:r>
                      <a:r>
                        <a:rPr lang="ko-KR" altLang="en-US" sz="1000" kern="0" spc="0" dirty="0">
                          <a:effectLst/>
                        </a:rPr>
                        <a:t>초과</a:t>
                      </a:r>
                      <a:r>
                        <a:rPr lang="en-US" altLang="ko-KR" sz="1000" kern="0" spc="0" dirty="0">
                          <a:effectLst/>
                        </a:rPr>
                        <a:t>, 80km/h</a:t>
                      </a:r>
                      <a:r>
                        <a:rPr lang="ko-KR" altLang="en-US" sz="1000" kern="0" spc="0" dirty="0">
                          <a:effectLst/>
                        </a:rPr>
                        <a:t> 이하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조제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항</a:t>
                      </a: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2853565592"/>
                  </a:ext>
                </a:extLst>
              </a:tr>
              <a:tr h="6377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4. </a:t>
                      </a:r>
                      <a:r>
                        <a:rPr lang="ko-KR" altLang="en-US" sz="1050" kern="0" spc="0" dirty="0">
                          <a:effectLst/>
                        </a:rPr>
                        <a:t>정차</a:t>
                      </a:r>
                      <a:r>
                        <a:rPr lang="en-US" altLang="ko-KR" sz="1050" kern="0" spc="0" dirty="0">
                          <a:effectLst/>
                        </a:rPr>
                        <a:t>·</a:t>
                      </a:r>
                      <a:r>
                        <a:rPr lang="ko-KR" altLang="en-US" sz="1050" kern="0" spc="0" dirty="0">
                          <a:effectLst/>
                        </a:rPr>
                        <a:t>주차위반에 대한 조치불응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단체에 소속되거나 다수인에 포함되어 경찰공무원의 </a:t>
                      </a:r>
                      <a:r>
                        <a:rPr lang="en-US" altLang="ko-KR" sz="1050" kern="0" spc="0" dirty="0">
                          <a:effectLst/>
                        </a:rPr>
                        <a:t>3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    </a:t>
                      </a:r>
                      <a:r>
                        <a:rPr lang="ko-KR" altLang="en-US" sz="1050" kern="0" spc="0" dirty="0" err="1">
                          <a:effectLst/>
                        </a:rPr>
                        <a:t>회이상의</a:t>
                      </a:r>
                      <a:r>
                        <a:rPr lang="ko-KR" altLang="en-US" sz="1050" kern="0" spc="0" dirty="0">
                          <a:effectLst/>
                        </a:rPr>
                        <a:t> 이동명령에 따르지 아니하고 교통을 방해한 경우에 한한다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35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effectLst/>
                        </a:rPr>
                        <a:t>40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4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공동위험행위로 </a:t>
                      </a:r>
                      <a:r>
                        <a:rPr lang="ko-KR" altLang="en-US" sz="1050" kern="0" spc="0" dirty="0" err="1">
                          <a:effectLst/>
                        </a:rPr>
                        <a:t>형사입건된</a:t>
                      </a:r>
                      <a:r>
                        <a:rPr lang="ko-KR" altLang="en-US" sz="1050" kern="0" spc="0" dirty="0">
                          <a:effectLst/>
                        </a:rPr>
                        <a:t>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46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4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3. </a:t>
                      </a:r>
                      <a:r>
                        <a:rPr lang="ko-KR" altLang="en-US" sz="1050" kern="0" spc="0" dirty="0">
                          <a:effectLst/>
                        </a:rPr>
                        <a:t>난폭운전으로 </a:t>
                      </a:r>
                      <a:r>
                        <a:rPr lang="ko-KR" altLang="en-US" sz="1050" kern="0" spc="0" dirty="0" err="1">
                          <a:effectLst/>
                        </a:rPr>
                        <a:t>형사입건된</a:t>
                      </a:r>
                      <a:r>
                        <a:rPr lang="ko-KR" altLang="en-US" sz="1050" kern="0" spc="0" dirty="0">
                          <a:effectLst/>
                        </a:rPr>
                        <a:t>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46</a:t>
                      </a:r>
                      <a:r>
                        <a:rPr lang="ko-KR" altLang="en-US" sz="1050" kern="0" spc="0">
                          <a:effectLst/>
                        </a:rPr>
                        <a:t>조의</a:t>
                      </a:r>
                      <a:r>
                        <a:rPr lang="en-US" altLang="ko-KR" sz="1050" kern="0" spc="0">
                          <a:effectLst/>
                        </a:rPr>
                        <a:t>3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89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5. </a:t>
                      </a:r>
                      <a:r>
                        <a:rPr lang="ko-KR" altLang="en-US" sz="1050" kern="0" spc="0" dirty="0">
                          <a:effectLst/>
                        </a:rPr>
                        <a:t>안전운전의무위반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단체에 소속되거나 다수인에 포함되어 경찰공무원의 </a:t>
                      </a:r>
                      <a:r>
                        <a:rPr lang="en-US" altLang="ko-KR" sz="1050" kern="0" spc="0" dirty="0">
                          <a:effectLst/>
                        </a:rPr>
                        <a:t>3</a:t>
                      </a:r>
                      <a:r>
                        <a:rPr lang="ko-KR" altLang="en-US" sz="1050" kern="0" spc="0" dirty="0">
                          <a:effectLst/>
                        </a:rPr>
                        <a:t>회 이상의 안</a:t>
                      </a:r>
                      <a:endParaRPr lang="en-US" altLang="ko-KR" sz="105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    </a:t>
                      </a:r>
                      <a:r>
                        <a:rPr lang="ko-KR" altLang="en-US" sz="1050" kern="0" spc="0" dirty="0" err="1">
                          <a:effectLst/>
                        </a:rPr>
                        <a:t>전운전</a:t>
                      </a:r>
                      <a:r>
                        <a:rPr lang="ko-KR" altLang="en-US" sz="1050" kern="0" spc="0" dirty="0">
                          <a:effectLst/>
                        </a:rPr>
                        <a:t> 지시에 따르지 아니하고 타인에게 위험과 장해를 주는 속도나 방법으로 운전한 </a:t>
                      </a:r>
                      <a:endParaRPr lang="en-US" altLang="ko-KR" sz="105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    </a:t>
                      </a:r>
                      <a:r>
                        <a:rPr lang="ko-KR" altLang="en-US" sz="1050" kern="0" spc="0" dirty="0">
                          <a:effectLst/>
                        </a:rPr>
                        <a:t>경우에 한한다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48</a:t>
                      </a:r>
                      <a:r>
                        <a:rPr lang="ko-KR" altLang="en-US" sz="1050" kern="0" spc="0">
                          <a:effectLst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6. </a:t>
                      </a:r>
                      <a:r>
                        <a:rPr lang="ko-KR" altLang="en-US" sz="1050" kern="0" spc="0" dirty="0">
                          <a:effectLst/>
                        </a:rPr>
                        <a:t>승객의 차내 소란행위 방치운전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49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항제</a:t>
                      </a:r>
                      <a:r>
                        <a:rPr lang="en-US" altLang="ko-KR" sz="1050" kern="0" spc="0">
                          <a:effectLst/>
                        </a:rPr>
                        <a:t>9</a:t>
                      </a:r>
                      <a:r>
                        <a:rPr lang="ko-KR" altLang="en-US" sz="1050" kern="0" spc="0">
                          <a:effectLst/>
                        </a:rPr>
                        <a:t>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844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7. </a:t>
                      </a:r>
                      <a:r>
                        <a:rPr lang="ko-KR" altLang="en-US" sz="1050" kern="0" spc="0" dirty="0">
                          <a:effectLst/>
                        </a:rPr>
                        <a:t>출석기간 또는 범칙금 납부기간 만료일부터 </a:t>
                      </a:r>
                      <a:r>
                        <a:rPr lang="en-US" altLang="ko-KR" sz="1050" kern="0" spc="0" dirty="0">
                          <a:effectLst/>
                        </a:rPr>
                        <a:t>60</a:t>
                      </a:r>
                      <a:r>
                        <a:rPr lang="ko-KR" altLang="en-US" sz="1050" kern="0" spc="0" dirty="0">
                          <a:effectLst/>
                        </a:rPr>
                        <a:t>일이 경과될 때까지 즉결심판을 받지 아니한 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effectLst/>
                        </a:rPr>
                        <a:t>제</a:t>
                      </a:r>
                      <a:r>
                        <a:rPr lang="en-US" altLang="ko-KR" sz="1050" kern="0" spc="0" dirty="0">
                          <a:effectLst/>
                        </a:rPr>
                        <a:t>138</a:t>
                      </a:r>
                      <a:r>
                        <a:rPr lang="ko-KR" altLang="en-US" sz="1050" kern="0" spc="0" dirty="0">
                          <a:effectLst/>
                        </a:rPr>
                        <a:t>조 및 제</a:t>
                      </a:r>
                      <a:r>
                        <a:rPr lang="en-US" altLang="ko-KR" sz="1050" kern="0" spc="0" dirty="0">
                          <a:effectLst/>
                        </a:rPr>
                        <a:t>165</a:t>
                      </a:r>
                      <a:r>
                        <a:rPr lang="ko-KR" altLang="en-US" sz="1050" kern="0" spc="0" dirty="0">
                          <a:effectLst/>
                        </a:rPr>
                        <a:t>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3981" marR="23981" marT="23981" marB="2398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218649"/>
              </p:ext>
            </p:extLst>
          </p:nvPr>
        </p:nvGraphicFramePr>
        <p:xfrm>
          <a:off x="467544" y="332656"/>
          <a:ext cx="8496944" cy="5666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048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0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8. </a:t>
                      </a:r>
                      <a:r>
                        <a:rPr lang="ko-KR" altLang="en-US" sz="1050" kern="0" spc="0" dirty="0">
                          <a:effectLst/>
                        </a:rPr>
                        <a:t>통행구분 위반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중앙선 침범에 한함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13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3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effectLst/>
                        </a:rPr>
                        <a:t>30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9. </a:t>
                      </a:r>
                      <a:r>
                        <a:rPr lang="ko-KR" altLang="en-US" sz="1050" kern="0" spc="0" dirty="0">
                          <a:effectLst/>
                        </a:rPr>
                        <a:t>속도위반</a:t>
                      </a:r>
                      <a:r>
                        <a:rPr lang="en-US" altLang="ko-KR" sz="1050" kern="0" spc="0" dirty="0">
                          <a:effectLst/>
                        </a:rPr>
                        <a:t>(40</a:t>
                      </a:r>
                      <a:r>
                        <a:rPr lang="ko-KR" altLang="en-US" sz="1050" kern="0" spc="0" dirty="0">
                          <a:effectLst/>
                        </a:rPr>
                        <a:t>㎞</a:t>
                      </a:r>
                      <a:r>
                        <a:rPr lang="en-US" altLang="ko-KR" sz="1050" kern="0" spc="0" dirty="0">
                          <a:effectLst/>
                        </a:rPr>
                        <a:t>/h </a:t>
                      </a:r>
                      <a:r>
                        <a:rPr lang="ko-KR" altLang="en-US" sz="1050" kern="0" spc="0" dirty="0">
                          <a:effectLst/>
                        </a:rPr>
                        <a:t>초과 </a:t>
                      </a:r>
                      <a:r>
                        <a:rPr lang="en-US" altLang="ko-KR" sz="1050" kern="0" spc="0" dirty="0">
                          <a:effectLst/>
                        </a:rPr>
                        <a:t>60</a:t>
                      </a:r>
                      <a:r>
                        <a:rPr lang="ko-KR" altLang="en-US" sz="1050" kern="0" spc="0" dirty="0">
                          <a:effectLst/>
                        </a:rPr>
                        <a:t>㎞</a:t>
                      </a:r>
                      <a:r>
                        <a:rPr lang="en-US" altLang="ko-KR" sz="1050" kern="0" spc="0" dirty="0">
                          <a:effectLst/>
                        </a:rPr>
                        <a:t>/h </a:t>
                      </a:r>
                      <a:r>
                        <a:rPr lang="ko-KR" altLang="en-US" sz="1050" kern="0" spc="0" dirty="0">
                          <a:effectLst/>
                        </a:rPr>
                        <a:t>이하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17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3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effectLst/>
                        </a:rPr>
                        <a:t>10. </a:t>
                      </a:r>
                      <a:r>
                        <a:rPr lang="ko-KR" altLang="en-US" sz="1050" kern="0" spc="0">
                          <a:effectLst/>
                        </a:rPr>
                        <a:t>철길건널목 통과방법위반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24</a:t>
                      </a:r>
                      <a:r>
                        <a:rPr lang="ko-KR" altLang="en-US" sz="1050" kern="0" spc="0">
                          <a:effectLst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10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어린이통학버스 특별보호 위반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51</a:t>
                      </a:r>
                      <a:r>
                        <a:rPr lang="ko-KR" altLang="en-US" sz="1050" kern="0" spc="0">
                          <a:effectLst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10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3. </a:t>
                      </a:r>
                      <a:r>
                        <a:rPr lang="ko-KR" altLang="en-US" sz="1050" kern="0" spc="0" dirty="0">
                          <a:effectLst/>
                        </a:rPr>
                        <a:t>어린이통학버스 운전자의 의무위반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좌석안전띠를 매도록 하지 아니한 운전자는 제외한다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53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r>
                        <a:rPr lang="en-US" altLang="ko-KR" sz="1050" kern="0" spc="0">
                          <a:effectLst/>
                        </a:rPr>
                        <a:t>·</a:t>
                      </a: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2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60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 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effectLst/>
                        </a:rPr>
                        <a:t>11. </a:t>
                      </a:r>
                      <a:r>
                        <a:rPr lang="ko-KR" altLang="en-US" sz="1050" kern="0" spc="0">
                          <a:effectLst/>
                        </a:rPr>
                        <a:t>고속도로</a:t>
                      </a:r>
                      <a:r>
                        <a:rPr lang="en-US" altLang="ko-KR" sz="1050" kern="0" spc="0">
                          <a:effectLst/>
                        </a:rPr>
                        <a:t>·</a:t>
                      </a:r>
                      <a:r>
                        <a:rPr lang="ko-KR" altLang="en-US" sz="1050" kern="0" spc="0">
                          <a:effectLst/>
                        </a:rPr>
                        <a:t>자동차전용도로 갓길통행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61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2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0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12. </a:t>
                      </a:r>
                      <a:r>
                        <a:rPr lang="ko-KR" altLang="en-US" sz="1050" kern="0" spc="0" dirty="0">
                          <a:effectLst/>
                        </a:rPr>
                        <a:t>고속도로 </a:t>
                      </a:r>
                      <a:r>
                        <a:rPr lang="ko-KR" altLang="en-US" sz="1050" kern="0" spc="0" dirty="0" err="1">
                          <a:effectLst/>
                        </a:rPr>
                        <a:t>버스전용차로</a:t>
                      </a:r>
                      <a:r>
                        <a:rPr lang="en-US" altLang="ko-KR" sz="1050" kern="0" spc="0" dirty="0">
                          <a:effectLst/>
                        </a:rPr>
                        <a:t>·</a:t>
                      </a:r>
                      <a:r>
                        <a:rPr lang="ko-KR" altLang="en-US" sz="1050" kern="0" spc="0" dirty="0" err="1">
                          <a:effectLst/>
                        </a:rPr>
                        <a:t>다인승전용차로</a:t>
                      </a:r>
                      <a:r>
                        <a:rPr lang="ko-KR" altLang="en-US" sz="1050" kern="0" spc="0" dirty="0">
                          <a:effectLst/>
                        </a:rPr>
                        <a:t> 통행위반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92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2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13. </a:t>
                      </a:r>
                      <a:r>
                        <a:rPr lang="ko-KR" altLang="en-US" sz="1050" kern="0" spc="0" dirty="0">
                          <a:effectLst/>
                        </a:rPr>
                        <a:t>운전면허증 등의 제시의무위반 또는 운전자 신원확인을 위한 경찰공무원의 질문에 불응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14. </a:t>
                      </a:r>
                      <a:r>
                        <a:rPr lang="ko-KR" altLang="en-US" sz="1050" kern="0" spc="0" dirty="0">
                          <a:effectLst/>
                        </a:rPr>
                        <a:t>신호</a:t>
                      </a:r>
                      <a:r>
                        <a:rPr lang="en-US" altLang="ko-KR" sz="1050" kern="0" spc="0" dirty="0">
                          <a:effectLst/>
                        </a:rPr>
                        <a:t>·</a:t>
                      </a:r>
                      <a:r>
                        <a:rPr lang="ko-KR" altLang="en-US" sz="1050" kern="0" spc="0" dirty="0">
                          <a:effectLst/>
                        </a:rPr>
                        <a:t>지시위반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5</a:t>
                      </a:r>
                      <a:r>
                        <a:rPr lang="ko-KR" altLang="en-US" sz="1050" kern="0" spc="0">
                          <a:effectLst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effectLst/>
                        </a:rPr>
                        <a:t>15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15. </a:t>
                      </a:r>
                      <a:r>
                        <a:rPr lang="ko-KR" altLang="en-US" sz="1050" kern="0" spc="0" dirty="0">
                          <a:effectLst/>
                        </a:rPr>
                        <a:t>속도위반</a:t>
                      </a:r>
                      <a:r>
                        <a:rPr lang="en-US" altLang="ko-KR" sz="1050" kern="0" spc="0" dirty="0">
                          <a:effectLst/>
                        </a:rPr>
                        <a:t>(20</a:t>
                      </a:r>
                      <a:r>
                        <a:rPr lang="ko-KR" altLang="en-US" sz="1050" kern="0" spc="0" dirty="0">
                          <a:effectLst/>
                        </a:rPr>
                        <a:t>㎞</a:t>
                      </a:r>
                      <a:r>
                        <a:rPr lang="en-US" altLang="ko-KR" sz="1050" kern="0" spc="0" dirty="0">
                          <a:effectLst/>
                        </a:rPr>
                        <a:t>/h </a:t>
                      </a:r>
                      <a:r>
                        <a:rPr lang="ko-KR" altLang="en-US" sz="1050" kern="0" spc="0" dirty="0">
                          <a:effectLst/>
                        </a:rPr>
                        <a:t>초과 </a:t>
                      </a:r>
                      <a:r>
                        <a:rPr lang="en-US" altLang="ko-KR" sz="1050" kern="0" spc="0" dirty="0">
                          <a:effectLst/>
                        </a:rPr>
                        <a:t>40</a:t>
                      </a:r>
                      <a:r>
                        <a:rPr lang="ko-KR" altLang="en-US" sz="1050" kern="0" spc="0" dirty="0">
                          <a:effectLst/>
                        </a:rPr>
                        <a:t>㎞</a:t>
                      </a:r>
                      <a:r>
                        <a:rPr lang="en-US" altLang="ko-KR" sz="1050" kern="0" spc="0" dirty="0">
                          <a:effectLst/>
                        </a:rPr>
                        <a:t>/h </a:t>
                      </a:r>
                      <a:r>
                        <a:rPr lang="ko-KR" altLang="en-US" sz="1050" kern="0" spc="0" dirty="0">
                          <a:effectLst/>
                        </a:rPr>
                        <a:t>이하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17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3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65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15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속도위반</a:t>
                      </a:r>
                      <a:r>
                        <a:rPr lang="en-US" altLang="ko-KR" sz="1050" kern="0" spc="0" dirty="0">
                          <a:effectLst/>
                        </a:rPr>
                        <a:t>(</a:t>
                      </a:r>
                      <a:r>
                        <a:rPr lang="ko-KR" altLang="en-US" sz="1050" kern="0" spc="0" dirty="0">
                          <a:effectLst/>
                        </a:rPr>
                        <a:t>어린이보호구역 안에서 오전 </a:t>
                      </a:r>
                      <a:r>
                        <a:rPr lang="en-US" altLang="ko-KR" sz="1050" kern="0" spc="0" dirty="0">
                          <a:effectLst/>
                        </a:rPr>
                        <a:t>8</a:t>
                      </a:r>
                      <a:r>
                        <a:rPr lang="ko-KR" altLang="en-US" sz="1050" kern="0" spc="0" dirty="0">
                          <a:effectLst/>
                        </a:rPr>
                        <a:t>시부터 오후 </a:t>
                      </a:r>
                      <a:r>
                        <a:rPr lang="en-US" altLang="ko-KR" sz="1050" kern="0" spc="0" dirty="0">
                          <a:effectLst/>
                        </a:rPr>
                        <a:t>8</a:t>
                      </a:r>
                      <a:r>
                        <a:rPr lang="ko-KR" altLang="en-US" sz="1050" kern="0" spc="0" dirty="0">
                          <a:effectLst/>
                        </a:rPr>
                        <a:t>시까지 사이에 제한속도를 </a:t>
                      </a:r>
                      <a:r>
                        <a:rPr lang="en-US" altLang="ko-KR" sz="1050" kern="0" spc="0" dirty="0">
                          <a:effectLst/>
                        </a:rPr>
                        <a:t>20km/h </a:t>
                      </a:r>
                      <a:r>
                        <a:rPr lang="ko-KR" altLang="en-US" sz="1050" kern="0" spc="0" dirty="0">
                          <a:effectLst/>
                        </a:rPr>
                        <a:t>이내</a:t>
                      </a:r>
                      <a:endParaRPr lang="en-US" altLang="ko-KR" sz="105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            </a:t>
                      </a:r>
                      <a:r>
                        <a:rPr lang="ko-KR" altLang="en-US" sz="1050" kern="0" spc="0" dirty="0">
                          <a:effectLst/>
                        </a:rPr>
                        <a:t>에서 초과한 경우에 한정한다</a:t>
                      </a:r>
                      <a:r>
                        <a:rPr lang="en-US" altLang="ko-KR" sz="1050" kern="0" spc="0" dirty="0">
                          <a:effectLst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17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3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effectLst/>
                        </a:rPr>
                        <a:t>16. </a:t>
                      </a:r>
                      <a:r>
                        <a:rPr lang="ko-KR" altLang="en-US" sz="1050" kern="0" spc="0">
                          <a:effectLst/>
                        </a:rPr>
                        <a:t>앞지르기 금지시기</a:t>
                      </a:r>
                      <a:r>
                        <a:rPr lang="en-US" altLang="ko-KR" sz="1050" kern="0" spc="0">
                          <a:effectLst/>
                        </a:rPr>
                        <a:t>·</a:t>
                      </a:r>
                      <a:r>
                        <a:rPr lang="ko-KR" altLang="en-US" sz="1050" kern="0" spc="0">
                          <a:effectLst/>
                        </a:rPr>
                        <a:t>장소위반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22</a:t>
                      </a:r>
                      <a:r>
                        <a:rPr lang="ko-KR" altLang="en-US" sz="1050" kern="0" spc="0">
                          <a:effectLst/>
                        </a:rPr>
                        <a:t>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72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16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적재 제한 위반 또는 </a:t>
                      </a:r>
                      <a:r>
                        <a:rPr lang="ko-KR" altLang="en-US" sz="1050" kern="0" spc="0" dirty="0" err="1">
                          <a:effectLst/>
                        </a:rPr>
                        <a:t>적재물</a:t>
                      </a:r>
                      <a:r>
                        <a:rPr lang="ko-KR" altLang="en-US" sz="1050" kern="0" spc="0" dirty="0">
                          <a:effectLst/>
                        </a:rPr>
                        <a:t> 추락 방지 위반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867" marR="33867" marT="9363" marB="936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39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r>
                        <a:rPr lang="en-US" altLang="ko-KR" sz="1050" kern="0" spc="0">
                          <a:effectLst/>
                        </a:rPr>
                        <a:t>· </a:t>
                      </a: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</a:t>
                      </a:r>
                      <a:r>
                        <a:rPr lang="ko-KR" altLang="en-US" sz="1050" kern="0" spc="0">
                          <a:effectLst/>
                        </a:rPr>
                        <a:t>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867" marR="33867" marT="9363" marB="9363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17. </a:t>
                      </a:r>
                      <a:r>
                        <a:rPr lang="ko-KR" altLang="en-US" sz="1050" kern="0" spc="0" dirty="0">
                          <a:effectLst/>
                        </a:rPr>
                        <a:t>운전 중 휴대용 전화 사용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49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항제</a:t>
                      </a:r>
                      <a:r>
                        <a:rPr lang="en-US" altLang="ko-KR" sz="1050" kern="0" spc="0">
                          <a:effectLst/>
                        </a:rPr>
                        <a:t>10</a:t>
                      </a:r>
                      <a:r>
                        <a:rPr lang="ko-KR" altLang="en-US" sz="1050" kern="0" spc="0">
                          <a:effectLst/>
                        </a:rPr>
                        <a:t>호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4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17</a:t>
                      </a:r>
                      <a:r>
                        <a:rPr lang="ko-KR" altLang="en-US" sz="1050" kern="0" spc="0" dirty="0">
                          <a:effectLst/>
                        </a:rPr>
                        <a:t>의</a:t>
                      </a:r>
                      <a:r>
                        <a:rPr lang="en-US" altLang="ko-KR" sz="1050" kern="0" spc="0" dirty="0">
                          <a:effectLst/>
                        </a:rPr>
                        <a:t>2. </a:t>
                      </a:r>
                      <a:r>
                        <a:rPr lang="ko-KR" altLang="en-US" sz="1050" kern="0" spc="0" dirty="0">
                          <a:effectLst/>
                        </a:rPr>
                        <a:t>운전 중 운전자가 볼 수 있는 위치에 영상 표시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49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항제</a:t>
                      </a:r>
                      <a:r>
                        <a:rPr lang="en-US" altLang="ko-KR" sz="1050" kern="0" spc="0">
                          <a:effectLst/>
                        </a:rPr>
                        <a:t>11</a:t>
                      </a:r>
                      <a:r>
                        <a:rPr lang="ko-KR" altLang="en-US" sz="1050" kern="0" spc="0">
                          <a:effectLst/>
                        </a:rPr>
                        <a:t>호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35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effectLst/>
                        </a:rPr>
                        <a:t>17</a:t>
                      </a:r>
                      <a:r>
                        <a:rPr lang="ko-KR" altLang="en-US" sz="1050" kern="0" spc="0">
                          <a:effectLst/>
                        </a:rPr>
                        <a:t>의</a:t>
                      </a:r>
                      <a:r>
                        <a:rPr lang="en-US" altLang="ko-KR" sz="1050" kern="0" spc="0">
                          <a:effectLst/>
                        </a:rPr>
                        <a:t>3. </a:t>
                      </a:r>
                      <a:r>
                        <a:rPr lang="ko-KR" altLang="en-US" sz="1050" kern="0" spc="0">
                          <a:effectLst/>
                        </a:rPr>
                        <a:t>운전 중 영상표시장치 조작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effectLst/>
                        </a:rPr>
                        <a:t>제</a:t>
                      </a:r>
                      <a:r>
                        <a:rPr lang="en-US" altLang="ko-KR" sz="1050" kern="0" spc="0">
                          <a:effectLst/>
                        </a:rPr>
                        <a:t>49</a:t>
                      </a:r>
                      <a:r>
                        <a:rPr lang="ko-KR" altLang="en-US" sz="1050" kern="0" spc="0">
                          <a:effectLst/>
                        </a:rPr>
                        <a:t>조제</a:t>
                      </a:r>
                      <a:r>
                        <a:rPr lang="en-US" altLang="ko-KR" sz="1050" kern="0" spc="0">
                          <a:effectLst/>
                        </a:rPr>
                        <a:t>1</a:t>
                      </a:r>
                      <a:r>
                        <a:rPr lang="ko-KR" altLang="en-US" sz="1050" kern="0" spc="0">
                          <a:effectLst/>
                        </a:rPr>
                        <a:t>항제</a:t>
                      </a:r>
                      <a:r>
                        <a:rPr lang="en-US" altLang="ko-KR" sz="1050" kern="0" spc="0">
                          <a:effectLst/>
                        </a:rPr>
                        <a:t>11</a:t>
                      </a:r>
                      <a:r>
                        <a:rPr lang="ko-KR" altLang="en-US" sz="1050" kern="0" spc="0">
                          <a:effectLst/>
                        </a:rPr>
                        <a:t>호의</a:t>
                      </a:r>
                      <a:r>
                        <a:rPr lang="en-US" altLang="ko-KR" sz="1050" kern="0" spc="0">
                          <a:effectLst/>
                        </a:rPr>
                        <a:t>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effectLst/>
                        </a:rPr>
                        <a:t>18. </a:t>
                      </a:r>
                      <a:r>
                        <a:rPr lang="ko-KR" altLang="en-US" sz="1050" kern="0" spc="0">
                          <a:effectLst/>
                        </a:rPr>
                        <a:t>운행기록계 미설치 자동차 운전금지 등의 위반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effectLst/>
                        </a:rPr>
                        <a:t>제</a:t>
                      </a:r>
                      <a:r>
                        <a:rPr lang="en-US" altLang="ko-KR" sz="1050" kern="0" spc="0" dirty="0">
                          <a:effectLst/>
                        </a:rPr>
                        <a:t>50</a:t>
                      </a:r>
                      <a:r>
                        <a:rPr lang="ko-KR" altLang="en-US" sz="1050" kern="0" spc="0" dirty="0">
                          <a:effectLst/>
                        </a:rPr>
                        <a:t>조제</a:t>
                      </a:r>
                      <a:r>
                        <a:rPr lang="en-US" altLang="ko-KR" sz="1050" kern="0" spc="0" dirty="0">
                          <a:effectLst/>
                        </a:rPr>
                        <a:t>5</a:t>
                      </a:r>
                      <a:r>
                        <a:rPr lang="ko-KR" altLang="en-US" sz="1050" kern="0" spc="0" dirty="0">
                          <a:effectLst/>
                        </a:rPr>
                        <a:t>항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effectLst/>
                        </a:rPr>
                        <a:t>19. </a:t>
                      </a:r>
                      <a:r>
                        <a:rPr lang="ko-KR" altLang="en-US" sz="1050" kern="0" spc="0" dirty="0">
                          <a:effectLst/>
                        </a:rPr>
                        <a:t>삭제 </a:t>
                      </a:r>
                      <a:r>
                        <a:rPr lang="en-US" altLang="ko-KR" sz="1050" kern="0" spc="0" dirty="0">
                          <a:effectLst/>
                        </a:rPr>
                        <a:t>&lt;2014.12.31.&gt;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793" marR="18793" marT="18793" marB="18793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10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29002"/>
              </p:ext>
            </p:extLst>
          </p:nvPr>
        </p:nvGraphicFramePr>
        <p:xfrm>
          <a:off x="899592" y="620688"/>
          <a:ext cx="7848871" cy="47682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185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</a:rPr>
                        <a:t>20. </a:t>
                      </a:r>
                      <a:r>
                        <a:rPr lang="ko-KR" altLang="en-US" sz="1100" kern="0" spc="0" dirty="0">
                          <a:effectLst/>
                        </a:rPr>
                        <a:t>통행구분 위반</a:t>
                      </a:r>
                      <a:r>
                        <a:rPr lang="en-US" altLang="ko-KR" sz="1100" kern="0" spc="0" dirty="0">
                          <a:effectLst/>
                        </a:rPr>
                        <a:t>(</a:t>
                      </a:r>
                      <a:r>
                        <a:rPr lang="ko-KR" altLang="en-US" sz="1100" kern="0" spc="0" dirty="0">
                          <a:effectLst/>
                        </a:rPr>
                        <a:t>보도침범</a:t>
                      </a:r>
                      <a:r>
                        <a:rPr lang="en-US" altLang="ko-KR" sz="1100" kern="0" spc="0" dirty="0">
                          <a:effectLst/>
                        </a:rPr>
                        <a:t>, </a:t>
                      </a:r>
                      <a:r>
                        <a:rPr lang="ko-KR" altLang="en-US" sz="1100" kern="0" spc="0" dirty="0">
                          <a:effectLst/>
                        </a:rPr>
                        <a:t>보도 횡단방법 위반</a:t>
                      </a:r>
                      <a:r>
                        <a:rPr lang="en-US" altLang="ko-KR" sz="1100" kern="0" spc="0" dirty="0">
                          <a:effectLst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13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1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2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rowSpan="1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21. </a:t>
                      </a:r>
                      <a:r>
                        <a:rPr lang="ko-KR" altLang="en-US" sz="1100" kern="0" spc="0">
                          <a:effectLst/>
                        </a:rPr>
                        <a:t>지정차로 통행위반</a:t>
                      </a:r>
                      <a:r>
                        <a:rPr lang="en-US" altLang="ko-KR" sz="1100" kern="0" spc="0"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effectLst/>
                        </a:rPr>
                        <a:t>진로변경 금지장소에서의 진로변경 포함</a:t>
                      </a:r>
                      <a:r>
                        <a:rPr lang="en-US" altLang="ko-KR" sz="1100" kern="0" spc="0">
                          <a:effectLst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14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2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5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, 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60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1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22. </a:t>
                      </a:r>
                      <a:r>
                        <a:rPr lang="ko-KR" altLang="en-US" sz="1100" kern="0" spc="0">
                          <a:effectLst/>
                        </a:rPr>
                        <a:t>일반도로 전용차로 통행위반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15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3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23. </a:t>
                      </a:r>
                      <a:r>
                        <a:rPr lang="ko-KR" altLang="en-US" sz="1100" kern="0" spc="0">
                          <a:effectLst/>
                        </a:rPr>
                        <a:t>안전거리 미확보</a:t>
                      </a:r>
                      <a:r>
                        <a:rPr lang="en-US" altLang="ko-KR" sz="1100" kern="0" spc="0"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effectLst/>
                        </a:rPr>
                        <a:t>진로변경 방법위반 포함</a:t>
                      </a:r>
                      <a:r>
                        <a:rPr lang="en-US" altLang="ko-KR" sz="1100" kern="0" spc="0">
                          <a:effectLst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19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1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3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4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0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</a:rPr>
                        <a:t>24. </a:t>
                      </a:r>
                      <a:r>
                        <a:rPr lang="ko-KR" altLang="en-US" sz="1100" kern="0" spc="0" dirty="0">
                          <a:effectLst/>
                        </a:rPr>
                        <a:t>앞지르기 방법위반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21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1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3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r>
                        <a:rPr lang="en-US" altLang="ko-KR" sz="1100" kern="0" spc="0">
                          <a:effectLst/>
                        </a:rPr>
                        <a:t>, </a:t>
                      </a: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60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2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25. </a:t>
                      </a:r>
                      <a:r>
                        <a:rPr lang="ko-KR" altLang="en-US" sz="1100" kern="0" spc="0">
                          <a:effectLst/>
                        </a:rPr>
                        <a:t>보행자 보호 불이행</a:t>
                      </a:r>
                      <a:r>
                        <a:rPr lang="en-US" altLang="ko-KR" sz="1100" kern="0" spc="0"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effectLst/>
                        </a:rPr>
                        <a:t>정지선위반 포함</a:t>
                      </a:r>
                      <a:r>
                        <a:rPr lang="en-US" altLang="ko-KR" sz="1100" kern="0" spc="0">
                          <a:effectLst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27</a:t>
                      </a:r>
                      <a:r>
                        <a:rPr lang="ko-KR" altLang="en-US" sz="1100" kern="0" spc="0">
                          <a:effectLst/>
                        </a:rPr>
                        <a:t>조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26. </a:t>
                      </a:r>
                      <a:r>
                        <a:rPr lang="ko-KR" altLang="en-US" sz="1100" kern="0" spc="0">
                          <a:effectLst/>
                        </a:rPr>
                        <a:t>승객 또는 승하차자 추락방지조치위반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39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3</a:t>
                      </a:r>
                      <a:r>
                        <a:rPr lang="ko-KR" altLang="en-US" sz="1100" kern="0" spc="0">
                          <a:effectLst/>
                        </a:rPr>
                        <a:t>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27. </a:t>
                      </a:r>
                      <a:r>
                        <a:rPr lang="ko-KR" altLang="en-US" sz="1100" kern="0" spc="0">
                          <a:effectLst/>
                        </a:rPr>
                        <a:t>안전운전 의무 위반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48</a:t>
                      </a:r>
                      <a:r>
                        <a:rPr lang="ko-KR" altLang="en-US" sz="1100" kern="0" spc="0">
                          <a:effectLst/>
                        </a:rPr>
                        <a:t>조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28. </a:t>
                      </a:r>
                      <a:r>
                        <a:rPr lang="ko-KR" altLang="en-US" sz="1100" kern="0" spc="0">
                          <a:effectLst/>
                        </a:rPr>
                        <a:t>노상 시비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다툼 등으로 차마의 통행 방해행위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49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1</a:t>
                      </a:r>
                      <a:r>
                        <a:rPr lang="ko-KR" altLang="en-US" sz="1100" kern="0" spc="0">
                          <a:effectLst/>
                        </a:rPr>
                        <a:t>항제</a:t>
                      </a:r>
                      <a:r>
                        <a:rPr lang="en-US" altLang="ko-KR" sz="1100" kern="0" spc="0">
                          <a:effectLst/>
                        </a:rPr>
                        <a:t>5</a:t>
                      </a:r>
                      <a:r>
                        <a:rPr lang="ko-KR" altLang="en-US" sz="1100" kern="0" spc="0">
                          <a:effectLst/>
                        </a:rPr>
                        <a:t>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9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29. </a:t>
                      </a:r>
                      <a:r>
                        <a:rPr lang="ko-KR" altLang="en-US" sz="1100" kern="0" spc="0">
                          <a:effectLst/>
                        </a:rPr>
                        <a:t>삭제 </a:t>
                      </a:r>
                      <a:r>
                        <a:rPr lang="en-US" altLang="ko-KR" sz="1100" kern="0" spc="0">
                          <a:effectLst/>
                        </a:rPr>
                        <a:t>&lt;2014.12.31.&gt;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81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30. </a:t>
                      </a:r>
                      <a:r>
                        <a:rPr lang="ko-KR" altLang="en-US" sz="1100" kern="0" spc="0">
                          <a:effectLst/>
                        </a:rPr>
                        <a:t>돌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유리병</a:t>
                      </a:r>
                      <a:r>
                        <a:rPr lang="en-US" altLang="ko-KR" sz="1100" kern="0" spc="0">
                          <a:effectLst/>
                        </a:rPr>
                        <a:t>·</a:t>
                      </a:r>
                      <a:r>
                        <a:rPr lang="ko-KR" altLang="en-US" sz="1100" kern="0" spc="0">
                          <a:effectLst/>
                        </a:rPr>
                        <a:t>쇳조각이나 그 밖에 도로에 있는 사람이나 차마를 손상시킬 우려가 있는 물건을 던지거나 발사하는 행위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제</a:t>
                      </a:r>
                      <a:r>
                        <a:rPr lang="en-US" altLang="ko-KR" sz="1100" kern="0" spc="0">
                          <a:effectLst/>
                        </a:rPr>
                        <a:t>68</a:t>
                      </a:r>
                      <a:r>
                        <a:rPr lang="ko-KR" altLang="en-US" sz="1100" kern="0" spc="0">
                          <a:effectLst/>
                        </a:rPr>
                        <a:t>조제</a:t>
                      </a:r>
                      <a:r>
                        <a:rPr lang="en-US" altLang="ko-KR" sz="1100" kern="0" spc="0">
                          <a:effectLst/>
                        </a:rPr>
                        <a:t>3</a:t>
                      </a:r>
                      <a:r>
                        <a:rPr lang="ko-KR" altLang="en-US" sz="1100" kern="0" spc="0">
                          <a:effectLst/>
                        </a:rPr>
                        <a:t>항제</a:t>
                      </a:r>
                      <a:r>
                        <a:rPr lang="en-US" altLang="ko-KR" sz="1100" kern="0" spc="0">
                          <a:effectLst/>
                        </a:rPr>
                        <a:t>4</a:t>
                      </a:r>
                      <a:r>
                        <a:rPr lang="ko-KR" altLang="en-US" sz="1100" kern="0" spc="0">
                          <a:effectLst/>
                        </a:rPr>
                        <a:t>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30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effectLst/>
                        </a:rPr>
                        <a:t>31. </a:t>
                      </a:r>
                      <a:r>
                        <a:rPr lang="ko-KR" altLang="en-US" sz="1100" kern="0" spc="0">
                          <a:effectLst/>
                        </a:rPr>
                        <a:t>도로를 통행하고 있는 차마에서 밖으로 물건을 던지는 행위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effectLst/>
                        </a:rPr>
                        <a:t>68</a:t>
                      </a:r>
                      <a:r>
                        <a:rPr lang="ko-KR" altLang="en-US" sz="1100" kern="0" spc="0" dirty="0">
                          <a:effectLst/>
                        </a:rPr>
                        <a:t>조제</a:t>
                      </a:r>
                      <a:r>
                        <a:rPr lang="en-US" altLang="ko-KR" sz="1100" kern="0" spc="0" dirty="0">
                          <a:effectLst/>
                        </a:rPr>
                        <a:t>3</a:t>
                      </a:r>
                      <a:r>
                        <a:rPr lang="ko-KR" altLang="en-US" sz="1100" kern="0" spc="0" dirty="0" err="1">
                          <a:effectLst/>
                        </a:rPr>
                        <a:t>항제</a:t>
                      </a:r>
                      <a:r>
                        <a:rPr lang="en-US" altLang="ko-KR" sz="1100" kern="0" spc="0" dirty="0">
                          <a:effectLst/>
                        </a:rPr>
                        <a:t>5</a:t>
                      </a:r>
                      <a:r>
                        <a:rPr lang="ko-KR" altLang="en-US" sz="1100" kern="0" spc="0" dirty="0">
                          <a:effectLst/>
                        </a:rPr>
                        <a:t>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6421" marR="26421" marT="26421" marB="2642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768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 벌점</a:t>
            </a:r>
            <a:r>
              <a:rPr lang="en-US" altLang="ko-KR" sz="1600" dirty="0"/>
              <a:t>․</a:t>
            </a:r>
            <a:r>
              <a:rPr lang="ko-KR" altLang="en-US" sz="1600" dirty="0" err="1"/>
              <a:t>누산점수</a:t>
            </a:r>
            <a:r>
              <a:rPr lang="ko-KR" altLang="en-US" sz="1600" dirty="0"/>
              <a:t> 초과로 인한 면허취소 </a:t>
            </a:r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벌점</a:t>
            </a:r>
            <a:r>
              <a:rPr lang="en-US" altLang="ko-KR" sz="1600" dirty="0"/>
              <a:t>․</a:t>
            </a:r>
            <a:r>
              <a:rPr lang="ko-KR" altLang="en-US" sz="1600" dirty="0"/>
              <a:t>처분벌점 초과로 인한 면허정지</a:t>
            </a:r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운전면허정지처분은 </a:t>
            </a:r>
            <a:r>
              <a:rPr lang="en-US" altLang="ko-KR" sz="1600" dirty="0"/>
              <a:t>1</a:t>
            </a:r>
            <a:r>
              <a:rPr lang="ko-KR" altLang="en-US" sz="1600" dirty="0"/>
              <a:t>회의 위반</a:t>
            </a:r>
            <a:r>
              <a:rPr lang="en-US" altLang="ko-KR" sz="1600" dirty="0"/>
              <a:t>․</a:t>
            </a:r>
            <a:r>
              <a:rPr lang="ko-KR" altLang="en-US" sz="1600" dirty="0"/>
              <a:t>사고로 인한 벌점 또는 처분벌점이 </a:t>
            </a:r>
            <a:r>
              <a:rPr lang="en-US" altLang="ko-KR" sz="1600" dirty="0"/>
              <a:t>40</a:t>
            </a:r>
            <a:r>
              <a:rPr lang="ko-KR" altLang="en-US" sz="1600" dirty="0"/>
              <a:t>점 이상이 된 때부터 결정하여 집행하되</a:t>
            </a:r>
            <a:r>
              <a:rPr lang="en-US" altLang="ko-KR" sz="1600" dirty="0"/>
              <a:t>, </a:t>
            </a:r>
            <a:r>
              <a:rPr lang="ko-KR" altLang="en-US" sz="1600" dirty="0"/>
              <a:t>원칙적으로 </a:t>
            </a:r>
            <a:r>
              <a:rPr lang="en-US" altLang="ko-KR" sz="1600" dirty="0"/>
              <a:t>1</a:t>
            </a:r>
            <a:r>
              <a:rPr lang="ko-KR" altLang="en-US" sz="1600" dirty="0"/>
              <a:t>점을 </a:t>
            </a:r>
            <a:r>
              <a:rPr lang="en-US" altLang="ko-KR" sz="1600" dirty="0"/>
              <a:t>1</a:t>
            </a:r>
            <a:r>
              <a:rPr lang="ko-KR" altLang="en-US" sz="1600" dirty="0"/>
              <a:t>일로 계산하여 집행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운전면허행정처분  </a:t>
            </a:r>
            <a:r>
              <a:rPr lang="en-US" altLang="ko-KR" dirty="0"/>
              <a:t>- </a:t>
            </a:r>
            <a:r>
              <a:rPr lang="ko-KR" altLang="en-US" dirty="0"/>
              <a:t>기타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071678"/>
          <a:ext cx="6643734" cy="1143007"/>
        </p:xfrm>
        <a:graphic>
          <a:graphicData uri="http://schemas.openxmlformats.org/drawingml/2006/table">
            <a:tbl>
              <a:tblPr/>
              <a:tblGrid>
                <a:gridCol w="2936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7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7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기    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벌점 또는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누산점수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072"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121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점 이상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072"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2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201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점 이상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072"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271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점 이상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 교통사고 야기 시 벌점기준 </a:t>
            </a:r>
            <a:r>
              <a:rPr lang="en-US" altLang="ko-KR" sz="1600" dirty="0"/>
              <a:t>– </a:t>
            </a:r>
            <a:r>
              <a:rPr lang="ko-KR" altLang="en-US" sz="1600" dirty="0" err="1"/>
              <a:t>인적피해사고</a:t>
            </a:r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/>
              <a:t>교통사고 즉시 사상자를 구호하는 조치 등 불이행에 따른 벌점기준</a:t>
            </a:r>
          </a:p>
          <a:p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운전면허행정처분  </a:t>
            </a:r>
            <a:r>
              <a:rPr lang="en-US" altLang="ko-KR" dirty="0"/>
              <a:t>- </a:t>
            </a:r>
            <a:r>
              <a:rPr lang="ko-KR" altLang="en-US" dirty="0"/>
              <a:t>기타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819305"/>
              </p:ext>
            </p:extLst>
          </p:nvPr>
        </p:nvGraphicFramePr>
        <p:xfrm>
          <a:off x="755576" y="2060848"/>
          <a:ext cx="7766561" cy="1368150"/>
        </p:xfrm>
        <a:graphic>
          <a:graphicData uri="http://schemas.openxmlformats.org/drawingml/2006/table">
            <a:tbl>
              <a:tblPr/>
              <a:tblGrid>
                <a:gridCol w="1562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14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벌 점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내                    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사망 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명마다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90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사고발생시로부터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72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시간 내에 사망한 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중상 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명마다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15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 이상의 치료를 요하는 의사의 진단이 있는 사고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경상 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명마다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5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9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200" b="0" i="0" spc="90" dirty="0">
                          <a:solidFill>
                            <a:srgbClr val="000000"/>
                          </a:solidFill>
                          <a:latin typeface="-윤고딕110"/>
                        </a:rPr>
                        <a:t>주 미만 </a:t>
                      </a:r>
                      <a:r>
                        <a:rPr lang="en-US" altLang="ko-KR" sz="1200" b="0" i="0" spc="90" dirty="0">
                          <a:solidFill>
                            <a:srgbClr val="000000"/>
                          </a:solidFill>
                          <a:latin typeface="-윤고딕110"/>
                        </a:rPr>
                        <a:t>5</a:t>
                      </a:r>
                      <a:r>
                        <a:rPr lang="ko-KR" altLang="en-US" sz="1200" b="0" i="0" spc="90" dirty="0">
                          <a:solidFill>
                            <a:srgbClr val="000000"/>
                          </a:solidFill>
                          <a:latin typeface="-윤고딕110"/>
                        </a:rPr>
                        <a:t>일 이상의 치료를 요하는 의사의 진단이 있는 사고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부상신고 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명마다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2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5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미만의 치료를 요하는 의사의 진단이 있는 사고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568208"/>
              </p:ext>
            </p:extLst>
          </p:nvPr>
        </p:nvGraphicFramePr>
        <p:xfrm>
          <a:off x="755576" y="4077072"/>
          <a:ext cx="7776864" cy="2208022"/>
        </p:xfrm>
        <a:graphic>
          <a:graphicData uri="http://schemas.openxmlformats.org/drawingml/2006/table">
            <a:tbl>
              <a:tblPr/>
              <a:tblGrid>
                <a:gridCol w="1203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3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2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인피사고 </a:t>
                      </a:r>
                      <a:endParaRPr lang="en-US" altLang="ko-KR" sz="1200" b="0" i="0" spc="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야기시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4778" marR="14778" marT="14778" marB="1477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인피사고 야기 후 도주하면 면허취소</a:t>
                      </a:r>
                      <a:endParaRPr lang="en-US" altLang="ko-KR" sz="1200" b="0" i="0" spc="0" baseline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171450" marR="0" indent="-17145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인피사고 야기 후 도주한 자가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바탕"/>
                        </a:rPr>
                        <a:t>자진신고하면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 면허취소를 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30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점으로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바탕"/>
                        </a:rPr>
                        <a:t>감경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고속도로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특별시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광역시 및 시의 관할구역과 군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광역시의 군을 제외한다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관할구역 중 경찰관서가 위치하는 리 또는 동 지역에서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밖의 지역에서는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이내에 자진신고를 한 때</a:t>
                      </a:r>
                      <a:endParaRPr lang="en-US" altLang="ko-KR" sz="1200" b="0" i="0" spc="0" baseline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171450" marR="0" indent="-1714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자진신고를 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48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시간으로 하면 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60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바탕"/>
                        </a:rPr>
                        <a:t>점의 벌점으로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바탕"/>
                        </a:rPr>
                        <a:t>감경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778" marR="14778" marT="14778" marB="1477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274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물피사고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</a:t>
                      </a:r>
                      <a:endParaRPr lang="en-US" altLang="ko-KR" sz="1200" b="0" i="0" spc="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야기시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</a:txBody>
                  <a:tcPr marL="14778" marR="14778" marT="14778" marB="1477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물피사고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야기시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원칙적으로 벌점부과 없음</a:t>
                      </a:r>
                      <a:endParaRPr lang="en-US" altLang="ko-KR" sz="1200" b="0" i="0" spc="0" baseline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171450" marR="0" indent="-1714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물피사고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야기 후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도주시는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15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점의 벌점부과</a:t>
                      </a:r>
                      <a:endParaRPr lang="en-US" altLang="ko-KR" sz="1200" b="0" i="0" spc="0" baseline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171450" marR="0" indent="-1714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물피사고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야기 후 도주한 자가 자수하더라도 벌점 </a:t>
                      </a:r>
                      <a:r>
                        <a:rPr lang="ko-KR" altLang="en-US" sz="1200" b="0" i="0" spc="0" baseline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감경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없음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4778" marR="14778" marT="14778" marB="1477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운전면허 행정처분결과에 따른 운전면허시험의 응시제한기간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운전면허행정처분 </a:t>
            </a:r>
            <a:r>
              <a:rPr lang="en-US" altLang="ko-KR" dirty="0"/>
              <a:t>- </a:t>
            </a:r>
            <a:r>
              <a:rPr lang="ko-KR" altLang="en-US" dirty="0"/>
              <a:t>기타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808110"/>
              </p:ext>
            </p:extLst>
          </p:nvPr>
        </p:nvGraphicFramePr>
        <p:xfrm>
          <a:off x="759281" y="1700810"/>
          <a:ext cx="8081244" cy="4761456"/>
        </p:xfrm>
        <a:graphic>
          <a:graphicData uri="http://schemas.openxmlformats.org/drawingml/2006/table">
            <a:tbl>
              <a:tblPr/>
              <a:tblGrid>
                <a:gridCol w="1446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6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rgbClr val="3B3B3B"/>
                          </a:solidFill>
                          <a:effectLst/>
                        </a:rPr>
                        <a:t>제한기간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88A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A3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89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A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사유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28A3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A1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A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2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5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년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28A3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8A5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A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A6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무면허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음주운전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약물복용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과로운전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공동위험행위 중 사상사고 </a:t>
                      </a:r>
                      <a:r>
                        <a:rPr lang="ko-KR" altLang="en-US" sz="1200" b="0" dirty="0" err="1">
                          <a:solidFill>
                            <a:srgbClr val="656565"/>
                          </a:solidFill>
                          <a:effectLst/>
                        </a:rPr>
                        <a:t>야기후</a:t>
                      </a:r>
                      <a:r>
                        <a:rPr lang="ko-KR" altLang="en-US" sz="1200" b="0" baseline="0" dirty="0">
                          <a:solidFill>
                            <a:srgbClr val="656565"/>
                          </a:solidFill>
                          <a:effectLst/>
                        </a:rPr>
                        <a:t>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필요한 구호조치를 하지 않고 도주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38A5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A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0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4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년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A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A6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5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년제한 이외의 사유로 사상사고 야기후 도주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C8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60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3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년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68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음주운전을 하다가 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3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회이상 교통사고를 야기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20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자동차 이용 범죄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자동차 강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·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절취한 자가 무면허로 운전한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7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8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601">
                <a:tc rowSpan="6"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년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B8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AA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3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회 이상 무면허운전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C0AA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8A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운전면허시험 대리응시를 한 경우</a:t>
                      </a:r>
                      <a:b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</a:b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운전면허시험 대리응시를 하고 원동기면허를 취득하고자 하는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18AA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공동위험행위로 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회 이상으로 면허취소 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78AA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부당한 방법으로 면허 취득 또는 이용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운전면허시험 대리응시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B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다른 사람의 자동차 강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·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절취한자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98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음주운전 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3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회 이상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측정불응 </a:t>
                      </a:r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3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회 이상 자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68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A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601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1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년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98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8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8A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무면허운전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68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A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공동위험행위로 운전면허가 취소된 자가 원동기면허를 취득하고자 하는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자동차 이용범죄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>
                          <a:solidFill>
                            <a:srgbClr val="656565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년 제한 이외의 사유로 면허가 취소된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30AD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60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>
                          <a:solidFill>
                            <a:srgbClr val="3B3B3B"/>
                          </a:solidFill>
                          <a:effectLst/>
                        </a:rPr>
                        <a:t>6</a:t>
                      </a: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개월 제한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38AE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AD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A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AE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단순음주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단순무면허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자동차이용범죄로 면허취소 후 원동기면허를 취득하고자 하는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D8AD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E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601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바로 면허시험에</a:t>
                      </a:r>
                      <a:b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</a:br>
                      <a:r>
                        <a:rPr lang="ko-KR" altLang="en-US" sz="1200" b="1">
                          <a:solidFill>
                            <a:srgbClr val="3B3B3B"/>
                          </a:solidFill>
                          <a:effectLst/>
                        </a:rPr>
                        <a:t>응시 가능한 경우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D0A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AD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AE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>
                          <a:solidFill>
                            <a:srgbClr val="656565"/>
                          </a:solidFill>
                          <a:effectLst/>
                        </a:rPr>
                        <a:t>적성검사 또는 면허갱신 미필자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D8AD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AE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A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종에 응시하는 </a:t>
                      </a:r>
                      <a:r>
                        <a:rPr lang="en-US" altLang="ko-KR" sz="1200" b="0" dirty="0">
                          <a:solidFill>
                            <a:srgbClr val="656565"/>
                          </a:solidFill>
                          <a:effectLst/>
                        </a:rPr>
                        <a:t>1</a:t>
                      </a:r>
                      <a:r>
                        <a:rPr lang="ko-KR" altLang="en-US" sz="1200" b="0" dirty="0" err="1">
                          <a:solidFill>
                            <a:srgbClr val="656565"/>
                          </a:solidFill>
                          <a:effectLst/>
                        </a:rPr>
                        <a:t>종면허</a:t>
                      </a:r>
                      <a:r>
                        <a:rPr lang="ko-KR" altLang="en-US" sz="1200" b="0" dirty="0">
                          <a:solidFill>
                            <a:srgbClr val="656565"/>
                          </a:solidFill>
                          <a:effectLst/>
                        </a:rPr>
                        <a:t> 적성검사 불합격자</a:t>
                      </a:r>
                    </a:p>
                  </a:txBody>
                  <a:tcPr marL="31274" marR="31274" marT="15637" marB="15637" anchor="ctr">
                    <a:lnL w="9525" cap="flat" cmpd="sng" algn="ctr">
                      <a:solidFill>
                        <a:srgbClr val="88A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A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교통사고의 개념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도로교통법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교통사고처리지침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800" dirty="0"/>
              <a:t>    - </a:t>
            </a:r>
            <a:r>
              <a:rPr lang="ko-KR" altLang="en-US" sz="1800" dirty="0"/>
              <a:t>  도로상에서 차의 교통으로 인하여 사람을 사상하거나 물건을 손괴한 것을           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       </a:t>
            </a:r>
            <a:r>
              <a:rPr lang="ko-KR" altLang="en-US" sz="1800" dirty="0"/>
              <a:t>말한다</a:t>
            </a:r>
            <a:r>
              <a:rPr lang="en-US" altLang="ko-KR" sz="1800" dirty="0"/>
              <a:t>(</a:t>
            </a:r>
            <a:r>
              <a:rPr lang="ko-KR" altLang="en-US" sz="1800" dirty="0" err="1"/>
              <a:t>최협의의</a:t>
            </a:r>
            <a:r>
              <a:rPr lang="ko-KR" altLang="en-US" sz="1800" dirty="0"/>
              <a:t> 교통사고</a:t>
            </a:r>
            <a:r>
              <a:rPr lang="en-US" altLang="ko-KR" sz="1800" dirty="0"/>
              <a:t>).</a:t>
            </a:r>
          </a:p>
          <a:p>
            <a:pPr marL="0" indent="0"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ko-KR" altLang="en-US" sz="1800" dirty="0">
                <a:solidFill>
                  <a:srgbClr val="FF0000"/>
                </a:solidFill>
              </a:rPr>
              <a:t>도로교통법과 교통사고 처리특례법상 교통사고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도로교통법 </a:t>
            </a:r>
            <a:r>
              <a:rPr lang="en-US" altLang="ko-KR" sz="1800" dirty="0"/>
              <a:t>: </a:t>
            </a:r>
            <a:r>
              <a:rPr lang="ko-KR" altLang="en-US" sz="1800" dirty="0"/>
              <a:t>도로에서의 차의 운전 등 교통으로 인하여 사람을 사상하거나 물건을 손괴한 것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교통사고처리특례법 </a:t>
            </a:r>
            <a:r>
              <a:rPr lang="en-US" altLang="ko-KR" sz="1800" dirty="0"/>
              <a:t>: </a:t>
            </a:r>
            <a:r>
              <a:rPr lang="ko-KR" altLang="en-US" sz="1800" dirty="0"/>
              <a:t>차의 교통으로 사람을 사상하거나 물건을 손괴하는 것</a:t>
            </a:r>
            <a:endParaRPr lang="en-US" altLang="ko-KR" sz="1800" dirty="0"/>
          </a:p>
          <a:p>
            <a:pPr>
              <a:buNone/>
            </a:pPr>
            <a:endParaRPr lang="en-US" altLang="ko-KR" sz="1800" dirty="0"/>
          </a:p>
          <a:p>
            <a:r>
              <a:rPr lang="en-US" altLang="ko-KR" sz="1800" dirty="0"/>
              <a:t> </a:t>
            </a:r>
            <a:r>
              <a:rPr lang="ko-KR" altLang="en-US" sz="1800" dirty="0">
                <a:solidFill>
                  <a:srgbClr val="FF0000"/>
                </a:solidFill>
              </a:rPr>
              <a:t>교통사고의 구성요건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도로교통법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1800" dirty="0"/>
              <a:t>      ① 도로에서 발생한</a:t>
            </a:r>
            <a:r>
              <a:rPr lang="en-US" altLang="ko-KR" sz="1800" dirty="0"/>
              <a:t>(</a:t>
            </a:r>
            <a:r>
              <a:rPr lang="ko-KR" altLang="en-US" sz="1800" dirty="0" err="1"/>
              <a:t>도교법</a:t>
            </a:r>
            <a:r>
              <a:rPr lang="en-US" altLang="ko-KR" sz="1800" dirty="0"/>
              <a:t>), </a:t>
            </a:r>
            <a:r>
              <a:rPr lang="ko-KR" altLang="en-US" sz="1800" dirty="0"/>
              <a:t>도로에 한정되지 않는</a:t>
            </a:r>
            <a:r>
              <a:rPr lang="en-US" altLang="ko-KR" sz="1800" dirty="0"/>
              <a:t>(</a:t>
            </a:r>
            <a:r>
              <a:rPr lang="ko-KR" altLang="en-US" sz="1800" dirty="0" err="1"/>
              <a:t>교특법</a:t>
            </a:r>
            <a:r>
              <a:rPr lang="en-US" altLang="ko-KR" sz="1800" dirty="0"/>
              <a:t>)</a:t>
            </a:r>
            <a:r>
              <a:rPr lang="ko-KR" altLang="en-US" sz="1800" dirty="0"/>
              <a:t> 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  * </a:t>
            </a:r>
            <a:r>
              <a:rPr lang="ko-KR" altLang="en-US" sz="1800" dirty="0"/>
              <a:t>단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도교법에</a:t>
            </a:r>
            <a:r>
              <a:rPr lang="ko-KR" altLang="en-US" sz="1800" dirty="0"/>
              <a:t> 의하면</a:t>
            </a:r>
            <a:r>
              <a:rPr lang="en-US" altLang="ko-KR" sz="1800" dirty="0"/>
              <a:t>, </a:t>
            </a:r>
            <a:r>
              <a:rPr lang="ko-KR" altLang="en-US" sz="1800" dirty="0"/>
              <a:t>도로가 아닌 곳에서의 단순 </a:t>
            </a:r>
            <a:r>
              <a:rPr lang="ko-KR" altLang="en-US" sz="1800" dirty="0" err="1"/>
              <a:t>물피사고</a:t>
            </a:r>
            <a:r>
              <a:rPr lang="ko-KR" altLang="en-US" sz="1800" dirty="0"/>
              <a:t> 야기 후 도주한 경우에는 처벌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  </a:t>
            </a:r>
            <a:r>
              <a:rPr lang="ko-KR" altLang="en-US" sz="1800" dirty="0"/>
              <a:t>② 차에 의한 사고</a:t>
            </a:r>
          </a:p>
          <a:p>
            <a:pPr>
              <a:buNone/>
            </a:pPr>
            <a:r>
              <a:rPr lang="ko-KR" altLang="en-US" sz="1800" dirty="0"/>
              <a:t>      ③ 교통으로 인하여 발생한 사고</a:t>
            </a:r>
            <a:r>
              <a:rPr lang="en-US" altLang="ko-KR" sz="1800" dirty="0"/>
              <a:t>(</a:t>
            </a:r>
            <a:r>
              <a:rPr lang="ko-KR" altLang="en-US" sz="1800" dirty="0"/>
              <a:t>차의 직접적 운행 뿐만 아니라 운행과 밀접하게 관련된 부수적 행위도 포함 </a:t>
            </a:r>
            <a:r>
              <a:rPr lang="en-US" altLang="ko-KR" sz="1800" dirty="0"/>
              <a:t>– </a:t>
            </a:r>
            <a:r>
              <a:rPr lang="ko-KR" altLang="en-US" sz="1800" dirty="0"/>
              <a:t>운행과 밀접하게 관련된 주</a:t>
            </a:r>
            <a:r>
              <a:rPr lang="en-US" altLang="ko-KR" sz="1800" dirty="0"/>
              <a:t>, </a:t>
            </a:r>
            <a:r>
              <a:rPr lang="ko-KR" altLang="en-US" sz="1800" dirty="0"/>
              <a:t>정차 중의 사고도 교통사고</a:t>
            </a:r>
            <a:r>
              <a:rPr lang="en-US" altLang="ko-KR" sz="1800" dirty="0"/>
              <a:t>)</a:t>
            </a:r>
            <a:r>
              <a:rPr lang="ko-KR" altLang="en-US" sz="1800" dirty="0"/>
              <a:t> </a:t>
            </a:r>
          </a:p>
          <a:p>
            <a:pPr>
              <a:buNone/>
            </a:pPr>
            <a:r>
              <a:rPr lang="ko-KR" altLang="en-US" sz="1800" dirty="0"/>
              <a:t>    </a:t>
            </a:r>
            <a:r>
              <a:rPr lang="en-US" altLang="ko-KR" sz="1800" dirty="0"/>
              <a:t>  ④ </a:t>
            </a:r>
            <a:r>
              <a:rPr lang="ko-KR" altLang="en-US" sz="1800" dirty="0"/>
              <a:t>피해의 결과 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  ⑤ </a:t>
            </a:r>
            <a:r>
              <a:rPr lang="ko-KR" altLang="en-US" sz="1800" dirty="0"/>
              <a:t>업무상 과실이 있을 것</a:t>
            </a:r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교통사고의 처리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구호조치 의무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  차의 운전 등 교통으로 인하여 사람을 사상하거나 물건을 손괴한 경우 그 차의 운전자나 그 밖의 승무원은 즉시 정차하여 사상자 구조 등 필요한 조치를 취해야 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ko-KR" altLang="en-US" sz="1600" dirty="0">
                <a:solidFill>
                  <a:srgbClr val="FF0000"/>
                </a:solidFill>
              </a:rPr>
              <a:t>신고의무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원칙 </a:t>
            </a:r>
            <a:r>
              <a:rPr lang="en-US" altLang="ko-KR" sz="1600" dirty="0"/>
              <a:t>: </a:t>
            </a:r>
            <a:r>
              <a:rPr lang="ko-KR" altLang="en-US" sz="1600" dirty="0"/>
              <a:t>경찰에 지체 없이 신고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예외 </a:t>
            </a:r>
            <a:r>
              <a:rPr lang="en-US" altLang="ko-KR" sz="1600" dirty="0"/>
              <a:t>: </a:t>
            </a:r>
            <a:r>
              <a:rPr lang="ko-KR" altLang="en-US" sz="1600" dirty="0"/>
              <a:t>운행 중인 차만이 손괴된 것이 분명하고 도로에서의 위험방지와 원활한 소통을 위하여 필요한 조치를 한 경우는 신고의무 없음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계속운전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- </a:t>
            </a:r>
            <a:r>
              <a:rPr lang="ko-KR" altLang="en-US" sz="1600" dirty="0"/>
              <a:t>긴급자동차</a:t>
            </a:r>
            <a:r>
              <a:rPr lang="en-US" altLang="ko-KR" sz="1600" dirty="0"/>
              <a:t>, </a:t>
            </a:r>
            <a:r>
              <a:rPr lang="ko-KR" altLang="en-US" sz="1600" dirty="0"/>
              <a:t>부상자를 운반 중인 차 및 우편물자동차 등의 운전자는 긴급한 경우에는 동승자로 하여금 사상자를 구호하는 등 필요한 조치나 신고를 하게 하고 운전을 계속할 수 있음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교통사고의 처리</a:t>
            </a:r>
          </a:p>
        </p:txBody>
      </p:sp>
    </p:spTree>
    <p:extLst>
      <p:ext uri="{BB962C8B-B14F-4D97-AF65-F5344CB8AC3E}">
        <p14:creationId xmlns:p14="http://schemas.microsoft.com/office/powerpoint/2010/main" val="20516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600" dirty="0">
                <a:solidFill>
                  <a:srgbClr val="7030A0"/>
                </a:solidFill>
              </a:rPr>
              <a:t>     ① 치사사고</a:t>
            </a:r>
          </a:p>
          <a:p>
            <a:pPr>
              <a:buNone/>
            </a:pPr>
            <a:r>
              <a:rPr lang="ko-KR" altLang="en-US" sz="1600" dirty="0"/>
              <a:t>       </a:t>
            </a:r>
            <a:r>
              <a:rPr lang="en-US" altLang="ko-KR" sz="1600" dirty="0"/>
              <a:t>:</a:t>
            </a:r>
            <a:r>
              <a:rPr lang="ko-KR" altLang="en-US" sz="1600" dirty="0"/>
              <a:t>  교통사고처리특례법 제</a:t>
            </a:r>
            <a:r>
              <a:rPr lang="en-US" altLang="ko-KR" sz="1600" dirty="0"/>
              <a:t>3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항을 적용하여 형사입건 처리한다</a:t>
            </a:r>
            <a:r>
              <a:rPr lang="en-US" altLang="ko-KR" sz="1600" dirty="0"/>
              <a:t>(5</a:t>
            </a:r>
            <a:r>
              <a:rPr lang="ko-KR" altLang="en-US" sz="1600" dirty="0"/>
              <a:t>년 이하의 금고 또는 </a:t>
            </a:r>
            <a:r>
              <a:rPr lang="en-US" altLang="ko-KR" sz="1600" dirty="0"/>
              <a:t>2</a:t>
            </a:r>
            <a:r>
              <a:rPr lang="ko-KR" altLang="en-US" sz="1600" dirty="0" err="1"/>
              <a:t>천만원</a:t>
            </a:r>
            <a:r>
              <a:rPr lang="ko-KR" altLang="en-US" sz="1600" dirty="0"/>
              <a:t> 이하의 벌금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  </a:t>
            </a:r>
          </a:p>
          <a:p>
            <a:pPr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② </a:t>
            </a:r>
            <a:r>
              <a:rPr lang="ko-KR" altLang="en-US" sz="1600" dirty="0" err="1">
                <a:solidFill>
                  <a:srgbClr val="7030A0"/>
                </a:solidFill>
              </a:rPr>
              <a:t>치상사고</a:t>
            </a:r>
            <a:endParaRPr lang="ko-KR" altLang="en-US" sz="16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ko-KR" altLang="en-US" sz="1600" dirty="0"/>
              <a:t>        ㉠ </a:t>
            </a:r>
            <a:r>
              <a:rPr lang="ko-KR" altLang="en-US" sz="1600" dirty="0">
                <a:solidFill>
                  <a:srgbClr val="FF0000"/>
                </a:solidFill>
              </a:rPr>
              <a:t>피해자의 </a:t>
            </a:r>
            <a:r>
              <a:rPr lang="ko-KR" altLang="en-US" sz="1600" dirty="0" err="1">
                <a:solidFill>
                  <a:srgbClr val="FF0000"/>
                </a:solidFill>
              </a:rPr>
              <a:t>불벌의사가</a:t>
            </a:r>
            <a:r>
              <a:rPr lang="ko-KR" altLang="en-US" sz="1600" dirty="0">
                <a:solidFill>
                  <a:srgbClr val="FF0000"/>
                </a:solidFill>
              </a:rPr>
              <a:t> 있을 때</a:t>
            </a:r>
            <a:r>
              <a:rPr lang="en-US" altLang="ko-KR" sz="1600" dirty="0"/>
              <a:t>, </a:t>
            </a:r>
            <a:r>
              <a:rPr lang="ko-KR" altLang="en-US" sz="1600" dirty="0"/>
              <a:t>즉 합의가 되었을 때에는 교통사고처리특례법 제</a:t>
            </a:r>
            <a:r>
              <a:rPr lang="en-US" altLang="ko-KR" sz="1600" dirty="0"/>
              <a:t>3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항을 적용하여 ‘공소권 없음’</a:t>
            </a:r>
            <a:r>
              <a:rPr lang="ko-KR" altLang="en-US" sz="1600" dirty="0" err="1"/>
              <a:t>으로</a:t>
            </a:r>
            <a:r>
              <a:rPr lang="ko-KR" altLang="en-US" sz="1600" dirty="0"/>
              <a:t> 처리하되</a:t>
            </a:r>
            <a:r>
              <a:rPr lang="en-US" altLang="ko-KR" sz="1600" dirty="0"/>
              <a:t>, </a:t>
            </a:r>
            <a:r>
              <a:rPr lang="ko-KR" altLang="en-US" sz="1600" dirty="0"/>
              <a:t>그 원인행위만 도로교통법 해당법조를 적용 </a:t>
            </a:r>
            <a:r>
              <a:rPr lang="ko-KR" altLang="en-US" sz="1600" dirty="0" err="1"/>
              <a:t>통상처리한다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    </a:t>
            </a:r>
            <a:r>
              <a:rPr lang="ko-KR" altLang="en-US" sz="1600" dirty="0"/>
              <a:t>㉡ </a:t>
            </a:r>
            <a:r>
              <a:rPr lang="ko-KR" altLang="en-US" sz="1600" dirty="0">
                <a:solidFill>
                  <a:srgbClr val="FF0000"/>
                </a:solidFill>
              </a:rPr>
              <a:t>피해자의 </a:t>
            </a:r>
            <a:r>
              <a:rPr lang="ko-KR" altLang="en-US" sz="1600" dirty="0" err="1">
                <a:solidFill>
                  <a:srgbClr val="FF0000"/>
                </a:solidFill>
              </a:rPr>
              <a:t>불벌의사가</a:t>
            </a:r>
            <a:r>
              <a:rPr lang="ko-KR" altLang="en-US" sz="1600" dirty="0">
                <a:solidFill>
                  <a:srgbClr val="FF0000"/>
                </a:solidFill>
              </a:rPr>
              <a:t> 없을 때</a:t>
            </a:r>
            <a:r>
              <a:rPr lang="en-US" altLang="ko-KR" sz="1600" dirty="0"/>
              <a:t>, </a:t>
            </a:r>
            <a:r>
              <a:rPr lang="ko-KR" altLang="en-US" sz="1600" dirty="0"/>
              <a:t>즉 합의 </a:t>
            </a:r>
            <a:r>
              <a:rPr lang="ko-KR" altLang="en-US" sz="1600" dirty="0" err="1"/>
              <a:t>불성립시에는</a:t>
            </a:r>
            <a:r>
              <a:rPr lang="ko-KR" altLang="en-US" sz="1600" dirty="0"/>
              <a:t> 교통사고처리특례법 제</a:t>
            </a:r>
            <a:r>
              <a:rPr lang="en-US" altLang="ko-KR" sz="1600" dirty="0"/>
              <a:t>3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항을 적용하여 형사입건 처리한다</a:t>
            </a:r>
            <a:r>
              <a:rPr lang="en-US" altLang="ko-KR" sz="1600" dirty="0"/>
              <a:t>(</a:t>
            </a:r>
            <a:r>
              <a:rPr lang="ko-KR" altLang="en-US" sz="1600" dirty="0"/>
              <a:t>공소권 있음</a:t>
            </a:r>
            <a:r>
              <a:rPr lang="en-US" altLang="ko-KR" sz="1600" dirty="0"/>
              <a:t>).</a:t>
            </a:r>
          </a:p>
          <a:p>
            <a:pPr>
              <a:buNone/>
            </a:pPr>
            <a:r>
              <a:rPr lang="en-US" altLang="ko-KR" sz="1600" dirty="0"/>
              <a:t>        </a:t>
            </a:r>
            <a:r>
              <a:rPr lang="ko-KR" altLang="en-US" sz="1600" dirty="0"/>
              <a:t>㉢ 사고의 </a:t>
            </a:r>
            <a:r>
              <a:rPr lang="ko-KR" altLang="en-US" sz="1600" dirty="0">
                <a:solidFill>
                  <a:srgbClr val="FF0000"/>
                </a:solidFill>
              </a:rPr>
              <a:t>원인행위가 교통사고처리특례법 제</a:t>
            </a:r>
            <a:r>
              <a:rPr lang="en-US" altLang="ko-KR" sz="1600" dirty="0">
                <a:solidFill>
                  <a:srgbClr val="FF0000"/>
                </a:solidFill>
              </a:rPr>
              <a:t>3</a:t>
            </a:r>
            <a:r>
              <a:rPr lang="ko-KR" altLang="en-US" sz="1600" dirty="0">
                <a:solidFill>
                  <a:srgbClr val="FF0000"/>
                </a:solidFill>
              </a:rPr>
              <a:t>조 </a:t>
            </a:r>
            <a:r>
              <a:rPr lang="en-US" altLang="ko-KR" sz="1600" dirty="0">
                <a:solidFill>
                  <a:srgbClr val="FF0000"/>
                </a:solidFill>
              </a:rPr>
              <a:t>2</a:t>
            </a:r>
            <a:r>
              <a:rPr lang="ko-KR" altLang="en-US" sz="1600" dirty="0">
                <a:solidFill>
                  <a:srgbClr val="FF0000"/>
                </a:solidFill>
              </a:rPr>
              <a:t>항 단서의 도주 또는 </a:t>
            </a:r>
            <a:r>
              <a:rPr lang="en-US" altLang="ko-KR" sz="1600" dirty="0">
                <a:solidFill>
                  <a:srgbClr val="FF0000"/>
                </a:solidFill>
              </a:rPr>
              <a:t>12</a:t>
            </a:r>
            <a:r>
              <a:rPr lang="ko-KR" altLang="en-US" sz="1600" dirty="0">
                <a:solidFill>
                  <a:srgbClr val="FF0000"/>
                </a:solidFill>
              </a:rPr>
              <a:t>개 항목에 해당하면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사고 운전자가 음주측정에 따르지 않거나</a:t>
            </a:r>
            <a:r>
              <a:rPr lang="en-US" altLang="ko-KR" sz="1600" dirty="0">
                <a:solidFill>
                  <a:srgbClr val="FF0000"/>
                </a:solidFill>
              </a:rPr>
              <a:t>  </a:t>
            </a:r>
            <a:r>
              <a:rPr lang="ko-KR" altLang="en-US" sz="1600" dirty="0">
                <a:solidFill>
                  <a:srgbClr val="FF0000"/>
                </a:solidFill>
              </a:rPr>
              <a:t>사고운전자가 도주하고나 피해자를 사고장소로 부터 유기하고 도주한 경우  </a:t>
            </a:r>
            <a:r>
              <a:rPr lang="ko-KR" altLang="en-US" sz="1600" dirty="0"/>
              <a:t>피해자의 의사와 관계없이 즉 합의 여부를 불문하고 동법 제</a:t>
            </a:r>
            <a:r>
              <a:rPr lang="en-US" altLang="ko-KR" sz="1600" dirty="0"/>
              <a:t>3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항에 의하여 형사입건 처리한다</a:t>
            </a:r>
            <a:r>
              <a:rPr lang="en-US" altLang="ko-KR" sz="1600" dirty="0"/>
              <a:t>(</a:t>
            </a:r>
            <a:r>
              <a:rPr lang="ko-KR" altLang="en-US" sz="1600" dirty="0"/>
              <a:t>공소권 있음</a:t>
            </a:r>
            <a:r>
              <a:rPr lang="en-US" altLang="ko-KR" sz="1600" dirty="0"/>
              <a:t>).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교통사고의 처리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ko-KR" altLang="en-US" sz="1600" dirty="0">
                <a:solidFill>
                  <a:srgbClr val="7030A0"/>
                </a:solidFill>
              </a:rPr>
              <a:t> ③ </a:t>
            </a:r>
            <a:r>
              <a:rPr lang="ko-KR" altLang="en-US" sz="1600" dirty="0" err="1">
                <a:solidFill>
                  <a:srgbClr val="7030A0"/>
                </a:solidFill>
              </a:rPr>
              <a:t>치상사고를</a:t>
            </a:r>
            <a:r>
              <a:rPr lang="ko-KR" altLang="en-US" sz="1600" dirty="0">
                <a:solidFill>
                  <a:srgbClr val="7030A0"/>
                </a:solidFill>
              </a:rPr>
              <a:t> 일으킨 자가 보험 또는 공제에 가입한 경우</a:t>
            </a:r>
          </a:p>
          <a:p>
            <a:pPr>
              <a:lnSpc>
                <a:spcPct val="120000"/>
              </a:lnSpc>
              <a:buNone/>
            </a:pPr>
            <a:r>
              <a:rPr lang="ko-KR" altLang="en-US" sz="1600" dirty="0"/>
              <a:t>    ㉠ 가해자</a:t>
            </a:r>
            <a:r>
              <a:rPr lang="en-US" altLang="ko-KR" sz="1600" dirty="0"/>
              <a:t>(</a:t>
            </a:r>
            <a:r>
              <a:rPr lang="ko-KR" altLang="en-US" sz="1600" dirty="0"/>
              <a:t>차량</a:t>
            </a:r>
            <a:r>
              <a:rPr lang="en-US" altLang="ko-KR" sz="1600" dirty="0"/>
              <a:t>)</a:t>
            </a:r>
            <a:r>
              <a:rPr lang="ko-KR" altLang="en-US" sz="1600" dirty="0"/>
              <a:t>가 교통사고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치상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물피</a:t>
            </a:r>
            <a:r>
              <a:rPr lang="en-US" altLang="ko-KR" sz="1600" dirty="0"/>
              <a:t>)</a:t>
            </a:r>
            <a:r>
              <a:rPr lang="ko-KR" altLang="en-US" sz="1600" dirty="0"/>
              <a:t>로 인한 피해를 전액 보상할 수 있는 </a:t>
            </a:r>
            <a:r>
              <a:rPr lang="ko-KR" altLang="en-US" sz="1600" dirty="0">
                <a:solidFill>
                  <a:srgbClr val="FF0000"/>
                </a:solidFill>
              </a:rPr>
              <a:t>보험 또는 공제에 가입한 때</a:t>
            </a:r>
            <a:r>
              <a:rPr lang="ko-KR" altLang="en-US" sz="1600" dirty="0"/>
              <a:t>에는 교통사고처리특례법 제</a:t>
            </a:r>
            <a:r>
              <a:rPr lang="en-US" altLang="ko-KR" sz="1600" dirty="0"/>
              <a:t>4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항에 의하여 </a:t>
            </a:r>
            <a:r>
              <a:rPr lang="ko-KR" altLang="en-US" sz="1600" dirty="0" err="1"/>
              <a:t>공소제기하지</a:t>
            </a:r>
            <a:r>
              <a:rPr lang="ko-KR" altLang="en-US" sz="1600" dirty="0"/>
              <a:t> 않고</a:t>
            </a:r>
            <a:r>
              <a:rPr lang="en-US" altLang="ko-KR" sz="1600" dirty="0"/>
              <a:t>, </a:t>
            </a:r>
            <a:r>
              <a:rPr lang="ko-KR" altLang="en-US" sz="1600" dirty="0"/>
              <a:t>그 원인행위만 도로교통법 해당법조를 적용 </a:t>
            </a:r>
            <a:r>
              <a:rPr lang="ko-KR" altLang="en-US" sz="1600" dirty="0" err="1"/>
              <a:t>통상처리한다</a:t>
            </a:r>
            <a:r>
              <a:rPr lang="en-US" altLang="ko-KR" sz="1600" dirty="0"/>
              <a:t>. </a:t>
            </a:r>
          </a:p>
          <a:p>
            <a:pPr>
              <a:lnSpc>
                <a:spcPct val="120000"/>
              </a:lnSpc>
              <a:buNone/>
            </a:pPr>
            <a:r>
              <a:rPr lang="en-US" altLang="ko-KR" sz="1600" dirty="0"/>
              <a:t>     </a:t>
            </a:r>
            <a:r>
              <a:rPr lang="ko-KR" altLang="en-US" sz="1600" dirty="0"/>
              <a:t>㉡ 다만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치상사고의</a:t>
            </a:r>
            <a:r>
              <a:rPr lang="ko-KR" altLang="en-US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원인행위가 교통사고처리특례법 제</a:t>
            </a:r>
            <a:r>
              <a:rPr lang="en-US" altLang="ko-KR" sz="1600" dirty="0">
                <a:solidFill>
                  <a:srgbClr val="FF0000"/>
                </a:solidFill>
              </a:rPr>
              <a:t>3</a:t>
            </a:r>
            <a:r>
              <a:rPr lang="ko-KR" altLang="en-US" sz="1600" dirty="0">
                <a:solidFill>
                  <a:srgbClr val="FF0000"/>
                </a:solidFill>
              </a:rPr>
              <a:t>조 </a:t>
            </a:r>
            <a:r>
              <a:rPr lang="en-US" altLang="ko-KR" sz="1600" dirty="0">
                <a:solidFill>
                  <a:srgbClr val="FF0000"/>
                </a:solidFill>
              </a:rPr>
              <a:t>2</a:t>
            </a:r>
            <a:r>
              <a:rPr lang="ko-KR" altLang="en-US" sz="1600" dirty="0">
                <a:solidFill>
                  <a:srgbClr val="FF0000"/>
                </a:solidFill>
              </a:rPr>
              <a:t>항 단서의 도주 또는 </a:t>
            </a:r>
            <a:r>
              <a:rPr lang="en-US" altLang="ko-KR" sz="1600" dirty="0">
                <a:solidFill>
                  <a:srgbClr val="FF0000"/>
                </a:solidFill>
              </a:rPr>
              <a:t>12</a:t>
            </a:r>
            <a:r>
              <a:rPr lang="ko-KR" altLang="en-US" sz="1600" dirty="0">
                <a:solidFill>
                  <a:srgbClr val="FF0000"/>
                </a:solidFill>
              </a:rPr>
              <a:t>개 항목에 해당하면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사고 운전자가 음주측정에 따르지 않으면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사고운전자가 도주하고나 피해자를 사고장소로 부터 유기하고 도주한 경우 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피해자가 신체의 상해로 인하여 생명에 대한 위험이 발생하거나 불구가 되거나 불치 또는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난치의 질병이 생긴 경우는 </a:t>
            </a:r>
            <a:r>
              <a:rPr lang="ko-KR" altLang="en-US" sz="1600" dirty="0">
                <a:solidFill>
                  <a:schemeClr val="tx1"/>
                </a:solidFill>
              </a:rPr>
              <a:t>공소제기 할 수 있다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ko-KR" sz="1600" dirty="0"/>
              <a:t>   </a:t>
            </a:r>
          </a:p>
          <a:p>
            <a:pPr>
              <a:lnSpc>
                <a:spcPct val="120000"/>
              </a:lnSpc>
              <a:buNone/>
            </a:pPr>
            <a:r>
              <a:rPr lang="en-US" altLang="ko-KR" sz="1600" dirty="0"/>
              <a:t>  </a:t>
            </a:r>
            <a:r>
              <a:rPr lang="en-US" altLang="ko-KR" sz="1600" dirty="0">
                <a:solidFill>
                  <a:srgbClr val="7030A0"/>
                </a:solidFill>
              </a:rPr>
              <a:t>④ </a:t>
            </a:r>
            <a:r>
              <a:rPr lang="ko-KR" altLang="en-US" sz="1600" dirty="0" err="1">
                <a:solidFill>
                  <a:srgbClr val="7030A0"/>
                </a:solidFill>
              </a:rPr>
              <a:t>물피사고</a:t>
            </a:r>
            <a:r>
              <a:rPr lang="en-US" altLang="ko-KR" sz="1600" dirty="0">
                <a:solidFill>
                  <a:srgbClr val="7030A0"/>
                </a:solidFill>
              </a:rPr>
              <a:t>(</a:t>
            </a:r>
            <a:r>
              <a:rPr lang="ko-KR" altLang="en-US" sz="1600" dirty="0" err="1">
                <a:solidFill>
                  <a:srgbClr val="7030A0"/>
                </a:solidFill>
              </a:rPr>
              <a:t>반의사불벌죄</a:t>
            </a:r>
            <a:r>
              <a:rPr lang="en-US" altLang="ko-KR" sz="1600" dirty="0">
                <a:solidFill>
                  <a:srgbClr val="7030A0"/>
                </a:solidFill>
              </a:rPr>
              <a:t>)</a:t>
            </a:r>
            <a:endParaRPr lang="ko-KR" altLang="en-US" sz="1600"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ko-KR" altLang="en-US" sz="1600" dirty="0"/>
              <a:t>   ㉠ 피해액수에 제한 없이 합의되거나 </a:t>
            </a:r>
            <a:r>
              <a:rPr lang="ko-KR" altLang="en-US" sz="1600" dirty="0">
                <a:solidFill>
                  <a:srgbClr val="FF0000"/>
                </a:solidFill>
              </a:rPr>
              <a:t>종합보험 또는 공제에 가입된 경우</a:t>
            </a:r>
            <a:r>
              <a:rPr lang="ko-KR" altLang="en-US" sz="1600" dirty="0"/>
              <a:t>는 교통사고처리대장에 등재하는 것으로 처리절차를 종결하고 </a:t>
            </a:r>
            <a:r>
              <a:rPr lang="ko-KR" altLang="en-US" sz="1600" dirty="0" err="1"/>
              <a:t>형사입건하지</a:t>
            </a:r>
            <a:r>
              <a:rPr lang="ko-KR" altLang="en-US" sz="1600" dirty="0"/>
              <a:t> 않는다</a:t>
            </a:r>
            <a:endParaRPr lang="en-US" altLang="ko-KR" sz="1600" dirty="0"/>
          </a:p>
          <a:p>
            <a:pPr>
              <a:lnSpc>
                <a:spcPct val="120000"/>
              </a:lnSpc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㉡ </a:t>
            </a:r>
            <a:r>
              <a:rPr lang="ko-KR" altLang="en-US" sz="1600" dirty="0">
                <a:solidFill>
                  <a:srgbClr val="FF0000"/>
                </a:solidFill>
              </a:rPr>
              <a:t>피해자의 </a:t>
            </a:r>
            <a:r>
              <a:rPr lang="ko-KR" altLang="en-US" sz="1600" dirty="0" err="1">
                <a:solidFill>
                  <a:srgbClr val="FF0000"/>
                </a:solidFill>
              </a:rPr>
              <a:t>불벌의사가</a:t>
            </a:r>
            <a:r>
              <a:rPr lang="ko-KR" altLang="en-US" sz="1600" dirty="0">
                <a:solidFill>
                  <a:srgbClr val="FF0000"/>
                </a:solidFill>
              </a:rPr>
              <a:t> 없을 때</a:t>
            </a:r>
            <a:r>
              <a:rPr lang="en-US" altLang="ko-KR" sz="1600" dirty="0"/>
              <a:t>, </a:t>
            </a:r>
            <a:r>
              <a:rPr lang="ko-KR" altLang="en-US" sz="1600" dirty="0"/>
              <a:t>즉 합의 </a:t>
            </a:r>
            <a:r>
              <a:rPr lang="ko-KR" altLang="en-US" sz="1600" dirty="0" err="1"/>
              <a:t>불성립시에는</a:t>
            </a:r>
            <a:r>
              <a:rPr lang="ko-KR" altLang="en-US" sz="1600" dirty="0"/>
              <a:t> 기소의견으로 송치</a:t>
            </a:r>
            <a:r>
              <a:rPr lang="en-US" altLang="ko-KR" sz="1600" dirty="0"/>
              <a:t>. </a:t>
            </a:r>
            <a:r>
              <a:rPr lang="ko-KR" altLang="en-US" sz="1600" dirty="0"/>
              <a:t>다만 피해액이 </a:t>
            </a:r>
            <a:r>
              <a:rPr lang="en-US" altLang="ko-KR" sz="1600" dirty="0"/>
              <a:t>20</a:t>
            </a:r>
            <a:r>
              <a:rPr lang="ko-KR" altLang="en-US" sz="1600" dirty="0"/>
              <a:t>만원 미만일 경우에는 즉심 회부 처리한다</a:t>
            </a:r>
            <a:r>
              <a:rPr lang="en-US" altLang="ko-KR" sz="1600" dirty="0"/>
              <a:t>.</a:t>
            </a:r>
          </a:p>
          <a:p>
            <a:pPr>
              <a:lnSpc>
                <a:spcPct val="120000"/>
              </a:lnSpc>
              <a:buNone/>
            </a:pP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교통사고의 처리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/>
              <a:t>  </a:t>
            </a:r>
            <a:r>
              <a:rPr lang="ko-KR" altLang="en-US" sz="1800" dirty="0">
                <a:solidFill>
                  <a:srgbClr val="7030A0"/>
                </a:solidFill>
              </a:rPr>
              <a:t>⑤ 교통사고 야기 후 도주하였다가 검거된 경우</a:t>
            </a:r>
          </a:p>
          <a:p>
            <a:pPr>
              <a:buNone/>
            </a:pPr>
            <a:r>
              <a:rPr lang="ko-KR" altLang="en-US" sz="1800" dirty="0"/>
              <a:t>     ㉠ </a:t>
            </a:r>
            <a:r>
              <a:rPr lang="ko-KR" altLang="en-US" sz="1800" dirty="0">
                <a:solidFill>
                  <a:srgbClr val="FF0000"/>
                </a:solidFill>
              </a:rPr>
              <a:t>인명피해사고</a:t>
            </a:r>
            <a:r>
              <a:rPr lang="ko-KR" altLang="en-US" sz="1800" dirty="0"/>
              <a:t>일 때에는 </a:t>
            </a:r>
            <a:r>
              <a:rPr lang="ko-KR" altLang="en-US" sz="1800" dirty="0" err="1"/>
              <a:t>특정범죄가중처벌등에관한법률</a:t>
            </a:r>
            <a:r>
              <a:rPr lang="ko-KR" altLang="en-US" sz="1800" dirty="0"/>
              <a:t> 제</a:t>
            </a:r>
            <a:r>
              <a:rPr lang="en-US" altLang="ko-KR" sz="1800" dirty="0"/>
              <a:t>5</a:t>
            </a:r>
            <a:r>
              <a:rPr lang="ko-KR" altLang="en-US" sz="1800" dirty="0"/>
              <a:t>조의</a:t>
            </a:r>
            <a:r>
              <a:rPr lang="en-US" altLang="ko-KR" sz="1800" dirty="0"/>
              <a:t>3</a:t>
            </a:r>
            <a:r>
              <a:rPr lang="ko-KR" altLang="en-US" sz="1800" dirty="0"/>
              <a:t>을 적용</a:t>
            </a:r>
            <a:r>
              <a:rPr lang="en-US" altLang="ko-KR" sz="1800" dirty="0"/>
              <a:t>, </a:t>
            </a:r>
            <a:r>
              <a:rPr lang="ko-KR" altLang="en-US" sz="1800" dirty="0"/>
              <a:t>기소의견으로 송치한다</a:t>
            </a:r>
            <a:r>
              <a:rPr lang="en-US" altLang="ko-KR" sz="1800" dirty="0"/>
              <a:t>. </a:t>
            </a:r>
            <a:r>
              <a:rPr lang="ko-KR" altLang="en-US" sz="1800" dirty="0"/>
              <a:t>인피사고 야기 후 도주한 경우에는 면허가 취소되며</a:t>
            </a:r>
            <a:r>
              <a:rPr lang="en-US" altLang="ko-KR" sz="1800" dirty="0"/>
              <a:t>, </a:t>
            </a:r>
            <a:r>
              <a:rPr lang="ko-KR" altLang="en-US" sz="1800" dirty="0"/>
              <a:t>자수하면 면허정지처분을 받는다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   </a:t>
            </a:r>
            <a:r>
              <a:rPr lang="ko-KR" altLang="en-US" sz="1800" dirty="0"/>
              <a:t>㉡ </a:t>
            </a:r>
            <a:r>
              <a:rPr lang="ko-KR" altLang="en-US" sz="1800" dirty="0">
                <a:solidFill>
                  <a:srgbClr val="FF0000"/>
                </a:solidFill>
              </a:rPr>
              <a:t>단순 물적 피해사고</a:t>
            </a:r>
            <a:r>
              <a:rPr lang="ko-KR" altLang="en-US" sz="1800" dirty="0"/>
              <a:t>인 때에는 도로교통법 제</a:t>
            </a:r>
            <a:r>
              <a:rPr lang="en-US" altLang="ko-KR" sz="1800" dirty="0"/>
              <a:t>106</a:t>
            </a:r>
            <a:r>
              <a:rPr lang="ko-KR" altLang="en-US" sz="1800" dirty="0"/>
              <a:t>조를 적용</a:t>
            </a:r>
            <a:r>
              <a:rPr lang="en-US" altLang="ko-KR" sz="1800" dirty="0"/>
              <a:t>, </a:t>
            </a:r>
            <a:r>
              <a:rPr lang="ko-KR" altLang="en-US" sz="1800" dirty="0"/>
              <a:t>기소의견으로 송치한다</a:t>
            </a:r>
            <a:r>
              <a:rPr lang="en-US" altLang="ko-KR" sz="1800" dirty="0"/>
              <a:t>. </a:t>
            </a:r>
            <a:r>
              <a:rPr lang="ko-KR" altLang="en-US" sz="1800" dirty="0"/>
              <a:t>물적 피해사고 야기 후 도주한 때 벌점은 </a:t>
            </a:r>
            <a:r>
              <a:rPr lang="en-US" altLang="ko-KR" sz="1800" dirty="0"/>
              <a:t>15</a:t>
            </a:r>
            <a:r>
              <a:rPr lang="ko-KR" altLang="en-US" sz="1800" dirty="0"/>
              <a:t>점이고 자수하더라도 </a:t>
            </a:r>
            <a:r>
              <a:rPr lang="ko-KR" altLang="en-US" sz="1800" dirty="0" err="1"/>
              <a:t>감경제도는</a:t>
            </a:r>
            <a:r>
              <a:rPr lang="ko-KR" altLang="en-US" sz="1800" dirty="0"/>
              <a:t> 없다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  ⑥ </a:t>
            </a:r>
            <a:r>
              <a:rPr lang="ko-KR" altLang="en-US" sz="1800" dirty="0">
                <a:solidFill>
                  <a:srgbClr val="FF0000"/>
                </a:solidFill>
              </a:rPr>
              <a:t>교통사고 야기 후 사상자 구호 등 사후조치는 하였으나 신고를 하지 않았을 때의 교통사고는 </a:t>
            </a:r>
            <a:r>
              <a:rPr lang="ko-KR" altLang="en-US" sz="1800" dirty="0"/>
              <a:t>위의 기준에 따라 처리하되</a:t>
            </a:r>
            <a:r>
              <a:rPr lang="en-US" altLang="ko-KR" sz="1800" dirty="0"/>
              <a:t>, </a:t>
            </a:r>
            <a:r>
              <a:rPr lang="ko-KR" altLang="en-US" sz="1800" dirty="0"/>
              <a:t>도로에서의 위험방지와 원활한 소통을 위하여 필요한 조치를 하지 아니한 때에는 도로교통법 제</a:t>
            </a:r>
            <a:r>
              <a:rPr lang="en-US" altLang="ko-KR" sz="1800" dirty="0"/>
              <a:t>111</a:t>
            </a:r>
            <a:r>
              <a:rPr lang="ko-KR" altLang="en-US" sz="1800" dirty="0"/>
              <a:t>조를 적용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형사입건한다</a:t>
            </a:r>
            <a:r>
              <a:rPr lang="en-US" altLang="ko-KR" sz="1800" dirty="0"/>
              <a:t>.</a:t>
            </a:r>
            <a:br>
              <a:rPr lang="ko-KR" altLang="en-US" sz="1800" dirty="0"/>
            </a:b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교통사고의 처리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신뢰의 원칙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- </a:t>
            </a:r>
            <a:r>
              <a:rPr lang="ko-KR" altLang="en-US" sz="1800" dirty="0"/>
              <a:t>교통규칙에 맞추어 행동하는 사람은 다른 </a:t>
            </a:r>
            <a:r>
              <a:rPr lang="ko-KR" altLang="en-US" sz="1800" dirty="0" err="1"/>
              <a:t>교통관여자도</a:t>
            </a:r>
            <a:r>
              <a:rPr lang="ko-KR" altLang="en-US" sz="1800" dirty="0"/>
              <a:t> 교통규칙을 잘 지키리라는 것을 신뢰하면 충분하고</a:t>
            </a:r>
            <a:r>
              <a:rPr lang="en-US" altLang="ko-KR" sz="1800" dirty="0"/>
              <a:t>, </a:t>
            </a:r>
            <a:r>
              <a:rPr lang="ko-KR" altLang="en-US" sz="1800" dirty="0"/>
              <a:t>그 타인이 교통규칙위반행위로 나오리라는 것을 예견하고 회피할 주의의무까지는 필요하지 않다는 원칙</a:t>
            </a:r>
            <a:r>
              <a:rPr lang="en-US" altLang="ko-KR" sz="1800" dirty="0"/>
              <a:t>. </a:t>
            </a: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- </a:t>
            </a:r>
            <a:r>
              <a:rPr lang="ko-KR" altLang="en-US" sz="1800" dirty="0"/>
              <a:t>이는 과실범에 있어서 주의의무의 한계를 정하는 원칙으로서 현대사회에서의 도로교통의 사회적 의미를 고려하여 과실범의 처벌을 완화하고</a:t>
            </a:r>
            <a:r>
              <a:rPr lang="en-US" altLang="ko-KR" sz="1800" dirty="0"/>
              <a:t>, </a:t>
            </a:r>
            <a:r>
              <a:rPr lang="ko-KR" altLang="en-US" sz="1800" dirty="0"/>
              <a:t>주의의무를 합리적으로 조정하여 원활한 교통을 가능하게 하는 이론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신뢰의 원칙과 관련 판례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일반적으로 야간 기타 악천후 등으로 인하여 시계가 극히 좁다든지</a:t>
            </a:r>
            <a:r>
              <a:rPr lang="en-US" altLang="ko-KR" sz="1600" dirty="0"/>
              <a:t>, </a:t>
            </a:r>
            <a:r>
              <a:rPr lang="ko-KR" altLang="en-US" sz="1600" dirty="0"/>
              <a:t>비 또는 눈 등으로 인하여 노면사정이 좋지 않다든지 하는 등의 특별한 사정이 없는 한</a:t>
            </a:r>
            <a:r>
              <a:rPr lang="en-US" altLang="ko-KR" sz="1600" dirty="0"/>
              <a:t>, </a:t>
            </a:r>
            <a:r>
              <a:rPr lang="ko-KR" altLang="en-US" sz="1600" dirty="0"/>
              <a:t>고속도로를 운전하는 자동차운전자에게는 고속도로상에서 도로를 횡단하는 보행인 등 장애물이 나타날 것을 예견하여 제한속도 이하로 감속</a:t>
            </a:r>
            <a:r>
              <a:rPr lang="en-US" altLang="ko-KR" sz="1600" dirty="0"/>
              <a:t>, </a:t>
            </a:r>
            <a:r>
              <a:rPr lang="ko-KR" altLang="en-US" sz="1600" dirty="0"/>
              <a:t>서행할 의무는 없다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고속도로상을 통행하는 자동차 운전자는 통상의 경우 보행인이 그 도로의 중앙방면으로 갑자기 뛰어드는 일이 없으리라는 신뢰 하에서 운행하는 것이지만 도로를 횡단하는 보행자를 그 차의 제동거리 밖에서 발견하였다면 보행자가 반대차선의 </a:t>
            </a:r>
            <a:r>
              <a:rPr lang="ko-KR" altLang="en-US" sz="1600" dirty="0" err="1"/>
              <a:t>교행차량</a:t>
            </a:r>
            <a:r>
              <a:rPr lang="ko-KR" altLang="en-US" sz="1600" dirty="0"/>
              <a:t> 때문에 도로를 완전히 횡단하지 못하고 그 진행차선 쪽에서 멈추거나 다시 되돌아 나가는 것이 예견되므로 이러한 구체적인 위험이 전제된 이상 아무리 고속도로 사이라 하더라도 신뢰의 원칙이 배제되므로 이러한 경우 자동차 운전자에게 사고위험을 예상하여 이를 방지하기 위한 </a:t>
            </a:r>
            <a:r>
              <a:rPr lang="ko-KR" altLang="en-US" sz="1600" dirty="0" err="1"/>
              <a:t>제반조치를</a:t>
            </a:r>
            <a:r>
              <a:rPr lang="ko-KR" altLang="en-US" sz="1600" dirty="0"/>
              <a:t> 취하여야 할 주의의무가 인정된다</a:t>
            </a:r>
          </a:p>
          <a:p>
            <a:endParaRPr lang="en-US" altLang="ko-KR" sz="1600" dirty="0"/>
          </a:p>
          <a:p>
            <a:r>
              <a:rPr lang="ko-KR" altLang="en-US" sz="1600" dirty="0"/>
              <a:t>심야 도로교통이 빈번한 대도시 육교 아래에서의 자동차운전자는 무단횡단자가 없을 것으로 믿고 운전하면 되는 것이고</a:t>
            </a:r>
            <a:r>
              <a:rPr lang="en-US" altLang="ko-KR" sz="1600" dirty="0"/>
              <a:t>, </a:t>
            </a:r>
            <a:r>
              <a:rPr lang="ko-KR" altLang="en-US" sz="1600" dirty="0"/>
              <a:t>도로법규에 위반하여 그 자동차의 앞을 횡단하려고 하는 사람이 있을 것까지 예상하여 그 안전까지 확인해 가면서 운전해야 할 의무는 없다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4-1. </a:t>
            </a:r>
            <a:r>
              <a:rPr lang="ko-KR" altLang="en-US" dirty="0"/>
              <a:t>관련 판례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692</TotalTime>
  <Words>3992</Words>
  <Application>Microsoft Office PowerPoint</Application>
  <PresentationFormat>화면 슬라이드 쇼(4:3)</PresentationFormat>
  <Paragraphs>498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8" baseType="lpstr">
      <vt:lpstr>HY신명조</vt:lpstr>
      <vt:lpstr>굴림</vt:lpstr>
      <vt:lpstr>바탕</vt:lpstr>
      <vt:lpstr>-윤고딕110</vt:lpstr>
      <vt:lpstr>-윤고딕110,한컴돋움</vt:lpstr>
      <vt:lpstr>-윤고딕130</vt:lpstr>
      <vt:lpstr>휴먼명조,한컴돋움</vt:lpstr>
      <vt:lpstr>Arial</vt:lpstr>
      <vt:lpstr>Georgia</vt:lpstr>
      <vt:lpstr>Wingdings</vt:lpstr>
      <vt:lpstr>고구려 벽화</vt:lpstr>
      <vt:lpstr>경찰학2 제8주</vt:lpstr>
      <vt:lpstr>1. 운전면허</vt:lpstr>
      <vt:lpstr>1-1. 운전면허의 결격사유</vt:lpstr>
      <vt:lpstr>1-2. 운전면허의 구분</vt:lpstr>
      <vt:lpstr>1-2. 운전면허의 구분</vt:lpstr>
      <vt:lpstr>1-3. 기타 운전면허 관련사항</vt:lpstr>
      <vt:lpstr>1-3. 기타 운전면허 관련사항</vt:lpstr>
      <vt:lpstr>1-3. 기타 운전면허 관련 사항</vt:lpstr>
      <vt:lpstr>1-3. 기타 운전면허 관련 사항</vt:lpstr>
      <vt:lpstr>2. 운전면허 행정처분 – 취소처분개별기준 (도로교통법 시행규칙 제91조 1항의 별표 28)</vt:lpstr>
      <vt:lpstr>2. 운전면허 행정처분 – 취소처분개별기준 (도로교통법 시행규칙 제91조 1항의 별표 28)</vt:lpstr>
      <vt:lpstr>2. 운전면허 행정처분 – 취소처분개별기준 (도로교통법 시행규칙 제91조 1항의 별표 28)</vt:lpstr>
      <vt:lpstr>2. 운전면허 행정처분 – 취소처분개별기준 (도로교통법 시행규칙 제91조 1항의 별표 28)</vt:lpstr>
      <vt:lpstr>2. 운전면허 행정처분 – 취소처분개별기준 (도로교통법 시행규칙 제91조 1항의 별표 28)</vt:lpstr>
      <vt:lpstr>2-1. 운전면허행정처분 – 정지처분개별기준 (도로교통법 시행규칙 제91조 1항의 별표 28)</vt:lpstr>
      <vt:lpstr>PowerPoint 프레젠테이션</vt:lpstr>
      <vt:lpstr>PowerPoint 프레젠테이션</vt:lpstr>
      <vt:lpstr>2-2. 운전면허행정처분  - 기타</vt:lpstr>
      <vt:lpstr>2-2. 운전면허행정처분  - 기타</vt:lpstr>
      <vt:lpstr>2-2. 운전면허행정처분 - 기타</vt:lpstr>
      <vt:lpstr>3. 교통사고의 처리</vt:lpstr>
      <vt:lpstr>3. 교통사고의 처리</vt:lpstr>
      <vt:lpstr>3. 교통사고의 처리</vt:lpstr>
      <vt:lpstr>3. 교통사고의 처리</vt:lpstr>
      <vt:lpstr>3. 교통사고의 처리</vt:lpstr>
      <vt:lpstr>4. 신뢰의 원칙과 관련 판례</vt:lpstr>
      <vt:lpstr>4-1. 관련 판례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경찰학각론 제7주</dc:title>
  <dc:creator>LG</dc:creator>
  <cp:lastModifiedBy>남재성</cp:lastModifiedBy>
  <cp:revision>82</cp:revision>
  <dcterms:created xsi:type="dcterms:W3CDTF">2007-10-29T02:50:16Z</dcterms:created>
  <dcterms:modified xsi:type="dcterms:W3CDTF">2021-09-17T06:09:30Z</dcterms:modified>
</cp:coreProperties>
</file>