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86" r:id="rId3"/>
    <p:sldId id="296" r:id="rId4"/>
    <p:sldId id="274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24" autoAdjust="0"/>
  </p:normalViewPr>
  <p:slideViewPr>
    <p:cSldViewPr>
      <p:cViewPr varScale="1">
        <p:scale>
          <a:sx n="114" d="100"/>
          <a:sy n="114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3A85E-CA8E-43AA-989F-2AE4B3228C7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94FDC-BA62-455E-83B7-EE4C0F6F64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25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923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7819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1441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075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372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0819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196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074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600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906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154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6100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665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3734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245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5879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9637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94FDC-BA62-455E-83B7-EE4C0F6F64ED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000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643866" cy="1500198"/>
          </a:xfrm>
        </p:spPr>
        <p:txBody>
          <a:bodyPr>
            <a:normAutofit/>
          </a:bodyPr>
          <a:lstStyle/>
          <a:p>
            <a:r>
              <a:rPr lang="ko-KR" altLang="en-US" sz="3600" dirty="0"/>
              <a:t>제</a:t>
            </a:r>
            <a:r>
              <a:rPr lang="en-US" altLang="ko-KR" sz="3600" dirty="0"/>
              <a:t>14</a:t>
            </a:r>
            <a:r>
              <a:rPr lang="ko-KR" altLang="en-US" sz="3600" dirty="0"/>
              <a:t>주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501" y="3140968"/>
            <a:ext cx="7500990" cy="569224"/>
          </a:xfrm>
        </p:spPr>
        <p:txBody>
          <a:bodyPr/>
          <a:lstStyle/>
          <a:p>
            <a:r>
              <a:rPr lang="ko-KR" altLang="en-US" dirty="0"/>
              <a:t>범죄는 유전일까</a:t>
            </a:r>
            <a:r>
              <a:rPr lang="en-US" altLang="ko-KR" dirty="0"/>
              <a:t>? - </a:t>
            </a:r>
            <a:r>
              <a:rPr lang="ko-KR" altLang="en-US" dirty="0"/>
              <a:t>살인을 부르는 유전자</a:t>
            </a:r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501317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/>
              <a:t>남재성 교수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38308" y="1052736"/>
            <a:ext cx="6177908" cy="4525963"/>
          </a:xfrm>
        </p:spPr>
        <p:txBody>
          <a:bodyPr>
            <a:no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나쁜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종자</a:t>
            </a:r>
            <a:r>
              <a:rPr lang="en-US" altLang="ko-KR" sz="1400" dirty="0">
                <a:solidFill>
                  <a:srgbClr val="FF0000"/>
                </a:solidFill>
              </a:rPr>
              <a:t>(Bad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Seed, 1956)</a:t>
            </a:r>
          </a:p>
          <a:p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윌리엄</a:t>
            </a:r>
            <a:r>
              <a:rPr lang="ko-KR" altLang="en-US" sz="1400" dirty="0"/>
              <a:t> 마치</a:t>
            </a:r>
            <a:r>
              <a:rPr lang="en-US" altLang="ko-KR" sz="1400" dirty="0"/>
              <a:t>(William March)</a:t>
            </a:r>
            <a:r>
              <a:rPr lang="ko-KR" altLang="en-US" sz="1400" dirty="0"/>
              <a:t>의 원작 소설을 영화로 만든 것으로</a:t>
            </a:r>
            <a:r>
              <a:rPr lang="en-US" altLang="ko-KR" sz="1400" dirty="0"/>
              <a:t>, 8</a:t>
            </a:r>
            <a:r>
              <a:rPr lang="ko-KR" altLang="en-US" sz="1400" dirty="0"/>
              <a:t>살짜리 딸이 살인마란 사실을 눈치 챈 엄마 </a:t>
            </a:r>
            <a:r>
              <a:rPr lang="ko-KR" altLang="en-US" sz="1400" dirty="0" err="1"/>
              <a:t>크리스틴의</a:t>
            </a:r>
            <a:r>
              <a:rPr lang="ko-KR" altLang="en-US" sz="1400" dirty="0"/>
              <a:t> 공포와 생존을 위한 몸부림을 다룬 스릴러물임</a:t>
            </a:r>
            <a:r>
              <a:rPr lang="en-US" altLang="ko-KR" sz="1400" dirty="0"/>
              <a:t> 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영화는 어린이의 성장 과정에서 </a:t>
            </a:r>
            <a:r>
              <a:rPr lang="ko-KR" altLang="en-US" sz="1400" dirty="0">
                <a:solidFill>
                  <a:srgbClr val="FF0000"/>
                </a:solidFill>
              </a:rPr>
              <a:t>유전 형질과 환경이 끼는 영향에 대해 문제를 제기</a:t>
            </a:r>
            <a:r>
              <a:rPr lang="ko-KR" altLang="en-US" sz="1400" dirty="0"/>
              <a:t>함으로써 당시 뜨거운 논쟁을 불러일으켰음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이 영화가 개봉되기 전까지 어린이를 끔찍한 살인마로 등장시킨 영화가 없었다는 점에서 관객들은 크나큰 충격을 받았음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너무나 사랑스럽고 순진무구한 </a:t>
            </a:r>
            <a:r>
              <a:rPr lang="en-US" altLang="ko-KR" sz="1400" dirty="0">
                <a:solidFill>
                  <a:srgbClr val="FF0000"/>
                </a:solidFill>
              </a:rPr>
              <a:t>8</a:t>
            </a:r>
            <a:r>
              <a:rPr lang="ko-KR" altLang="en-US" sz="1400" dirty="0">
                <a:solidFill>
                  <a:srgbClr val="FF0000"/>
                </a:solidFill>
              </a:rPr>
              <a:t>살짜리 소녀를 잔혹한 살인마로 등장</a:t>
            </a:r>
            <a:r>
              <a:rPr lang="ko-KR" altLang="en-US" sz="1400" dirty="0"/>
              <a:t>시킴으로써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윌리엄</a:t>
            </a:r>
            <a:r>
              <a:rPr lang="ko-KR" altLang="en-US" sz="1400" dirty="0"/>
              <a:t> 마치는 악한 자와 외모의 관계를 상징적으로 표현함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실제로 그는 자신의 소설에서 “연쇄살인 같은 흉악 범죄를 저지르는 사람은 그 내면이 기괴한 만큼</a:t>
            </a:r>
            <a:r>
              <a:rPr lang="en-US" altLang="ko-KR" sz="1400" dirty="0"/>
              <a:t>, </a:t>
            </a:r>
            <a:r>
              <a:rPr lang="ko-KR" altLang="en-US" sz="1400" dirty="0"/>
              <a:t>외모 또한 무시무시할 것이라고 생각하기 쉽다</a:t>
            </a:r>
            <a:r>
              <a:rPr lang="en-US" altLang="ko-KR" sz="1400" dirty="0"/>
              <a:t>. </a:t>
            </a:r>
            <a:r>
              <a:rPr lang="ko-KR" altLang="en-US" sz="1400" dirty="0"/>
              <a:t>하지만 이것은 매우 잘못된 생각이다</a:t>
            </a:r>
            <a:r>
              <a:rPr lang="en-US" altLang="ko-KR" sz="1400" dirty="0"/>
              <a:t>. </a:t>
            </a:r>
            <a:r>
              <a:rPr lang="ko-KR" altLang="en-US" sz="1400" dirty="0"/>
              <a:t>실제로 이러한 흉악 범죄자들을 보면</a:t>
            </a:r>
            <a:r>
              <a:rPr lang="en-US" altLang="ko-KR" sz="1400" dirty="0"/>
              <a:t>, </a:t>
            </a:r>
            <a:r>
              <a:rPr lang="ko-KR" altLang="en-US" sz="1400" dirty="0"/>
              <a:t>동네에서 흔히 볼 수 있는 사람처럼 평범한 외모를 갖고 있는 데다 평소 행동 또한 평범하기 그지없다는 사실을 알 수 있다”고 밝혔음</a:t>
            </a:r>
            <a:r>
              <a:rPr lang="en-US" altLang="ko-KR" sz="1400" dirty="0"/>
              <a:t> 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윌리엄</a:t>
            </a:r>
            <a:r>
              <a:rPr lang="ko-KR" altLang="en-US" sz="1400" dirty="0"/>
              <a:t> 마치의 원작 소설 ‘</a:t>
            </a:r>
            <a:r>
              <a:rPr lang="en-US" altLang="ko-KR" sz="1400" dirty="0"/>
              <a:t>The Bad Seed’</a:t>
            </a:r>
            <a:r>
              <a:rPr lang="ko-KR" altLang="en-US" sz="1400" dirty="0"/>
              <a:t>는 지금까지 심리학자들이 종종 자료로 사용함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들어가며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15" y="1556792"/>
            <a:ext cx="2438400" cy="45243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1012" y="1484784"/>
            <a:ext cx="8547267" cy="4525963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나쁜</a:t>
            </a:r>
            <a:r>
              <a:rPr lang="en-US" altLang="ko-KR" sz="1400" dirty="0"/>
              <a:t> </a:t>
            </a:r>
            <a:r>
              <a:rPr lang="ko-KR" altLang="en-US" sz="1400" dirty="0"/>
              <a:t>종자</a:t>
            </a:r>
            <a:r>
              <a:rPr lang="en-US" altLang="ko-KR" sz="1400" dirty="0"/>
              <a:t>(Bad</a:t>
            </a:r>
            <a:r>
              <a:rPr lang="ko-KR" altLang="en-US" sz="1400" dirty="0"/>
              <a:t> </a:t>
            </a:r>
            <a:r>
              <a:rPr lang="en-US" altLang="ko-KR" sz="1400" dirty="0"/>
              <a:t>Seed, 1956)</a:t>
            </a:r>
            <a:r>
              <a:rPr lang="ko-KR" altLang="en-US" sz="1400" dirty="0"/>
              <a:t> 줄거리</a:t>
            </a:r>
            <a:endParaRPr lang="en-US" altLang="ko-KR" sz="1400" dirty="0"/>
          </a:p>
          <a:p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>
                <a:solidFill>
                  <a:srgbClr val="FF0000"/>
                </a:solidFill>
              </a:rPr>
              <a:t>크리스틴과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케네스</a:t>
            </a:r>
            <a:r>
              <a:rPr lang="ko-KR" altLang="en-US" sz="1400" dirty="0">
                <a:solidFill>
                  <a:srgbClr val="FF0000"/>
                </a:solidFill>
              </a:rPr>
              <a:t> 부부에겐 </a:t>
            </a:r>
            <a:r>
              <a:rPr lang="en-US" altLang="ko-KR" sz="1400" dirty="0">
                <a:solidFill>
                  <a:srgbClr val="FF0000"/>
                </a:solidFill>
              </a:rPr>
              <a:t>8</a:t>
            </a:r>
            <a:r>
              <a:rPr lang="ko-KR" altLang="en-US" sz="1400" dirty="0">
                <a:solidFill>
                  <a:srgbClr val="FF0000"/>
                </a:solidFill>
              </a:rPr>
              <a:t>살 된 사랑스런 딸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로다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/>
              <a:t>가 있었다</a:t>
            </a:r>
            <a:r>
              <a:rPr lang="en-US" altLang="ko-KR" sz="1400" dirty="0"/>
              <a:t>. 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군 대령이던 </a:t>
            </a:r>
            <a:r>
              <a:rPr lang="ko-KR" altLang="en-US" sz="1400" dirty="0" err="1"/>
              <a:t>케네스는</a:t>
            </a:r>
            <a:r>
              <a:rPr lang="ko-KR" altLang="en-US" sz="1400" dirty="0"/>
              <a:t> 워싱턴으로 소환하라는 명령을 받고 아내 </a:t>
            </a:r>
            <a:r>
              <a:rPr lang="ko-KR" altLang="en-US" sz="1400" dirty="0" err="1"/>
              <a:t>크리스틴과</a:t>
            </a:r>
            <a:r>
              <a:rPr lang="ko-KR" altLang="en-US" sz="1400" dirty="0"/>
              <a:t> 딸 </a:t>
            </a:r>
            <a:r>
              <a:rPr lang="ko-KR" altLang="en-US" sz="1400" dirty="0" err="1"/>
              <a:t>로다를</a:t>
            </a:r>
            <a:r>
              <a:rPr lang="ko-KR" altLang="en-US" sz="1400" dirty="0"/>
              <a:t> 두고 떠난다</a:t>
            </a:r>
            <a:r>
              <a:rPr lang="en-US" altLang="ko-KR" sz="1400" dirty="0"/>
              <a:t>. 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학교 소풍 날</a:t>
            </a:r>
            <a:r>
              <a:rPr lang="en-US" altLang="ko-KR" sz="1400" dirty="0"/>
              <a:t>, </a:t>
            </a:r>
            <a:r>
              <a:rPr lang="ko-KR" altLang="en-US" sz="1400" dirty="0"/>
              <a:t>예쁜 드레스와 빨간 구두를 신고 학교에 간 </a:t>
            </a:r>
            <a:r>
              <a:rPr lang="ko-KR" altLang="en-US" sz="1400" dirty="0" err="1">
                <a:solidFill>
                  <a:srgbClr val="FF0000"/>
                </a:solidFill>
              </a:rPr>
              <a:t>로다는</a:t>
            </a:r>
            <a:r>
              <a:rPr lang="ko-KR" altLang="en-US" sz="1400" dirty="0">
                <a:solidFill>
                  <a:srgbClr val="FF0000"/>
                </a:solidFill>
              </a:rPr>
              <a:t> 같은 반 친구인 </a:t>
            </a:r>
            <a:r>
              <a:rPr lang="ko-KR" altLang="en-US" sz="1400" dirty="0" err="1">
                <a:solidFill>
                  <a:srgbClr val="FF0000"/>
                </a:solidFill>
              </a:rPr>
              <a:t>클로드가</a:t>
            </a:r>
            <a:r>
              <a:rPr lang="ko-KR" altLang="en-US" sz="1400" dirty="0">
                <a:solidFill>
                  <a:srgbClr val="FF0000"/>
                </a:solidFill>
              </a:rPr>
              <a:t> 경필 대회에서 상을 타자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질투심에 </a:t>
            </a:r>
            <a:r>
              <a:rPr lang="ko-KR" altLang="en-US" sz="1400" dirty="0" err="1">
                <a:solidFill>
                  <a:srgbClr val="FF0000"/>
                </a:solidFill>
              </a:rPr>
              <a:t>클로드와</a:t>
            </a:r>
            <a:r>
              <a:rPr lang="ko-KR" altLang="en-US" sz="1400" dirty="0">
                <a:solidFill>
                  <a:srgbClr val="FF0000"/>
                </a:solidFill>
              </a:rPr>
              <a:t> 싸운다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그날 오후 </a:t>
            </a:r>
            <a:r>
              <a:rPr lang="ko-KR" altLang="en-US" sz="1400" dirty="0" err="1">
                <a:solidFill>
                  <a:srgbClr val="FF0000"/>
                </a:solidFill>
              </a:rPr>
              <a:t>클로드의</a:t>
            </a:r>
            <a:r>
              <a:rPr lang="ko-KR" altLang="en-US" sz="1400" dirty="0">
                <a:solidFill>
                  <a:srgbClr val="FF0000"/>
                </a:solidFill>
              </a:rPr>
              <a:t> 시체가 부두에서 발견</a:t>
            </a:r>
            <a:r>
              <a:rPr lang="ko-KR" altLang="en-US" sz="1400" dirty="0"/>
              <a:t>되는데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크리스틴은</a:t>
            </a:r>
            <a:r>
              <a:rPr lang="ko-KR" altLang="en-US" sz="1400" dirty="0"/>
              <a:t> 친구인 </a:t>
            </a:r>
            <a:r>
              <a:rPr lang="ko-KR" altLang="en-US" sz="1400" dirty="0" err="1"/>
              <a:t>클로드의</a:t>
            </a:r>
            <a:r>
              <a:rPr lang="ko-KR" altLang="en-US" sz="1400" dirty="0"/>
              <a:t> 사고 소식을 듣고도 </a:t>
            </a:r>
            <a:r>
              <a:rPr lang="ko-KR" altLang="en-US" sz="1400" dirty="0" err="1"/>
              <a:t>로다가</a:t>
            </a:r>
            <a:r>
              <a:rPr lang="ko-KR" altLang="en-US" sz="1400" dirty="0"/>
              <a:t> 아무렇지도 않게 반응하자 이상하게 여긴다</a:t>
            </a:r>
            <a:r>
              <a:rPr lang="en-US" altLang="ko-KR" sz="1400" dirty="0"/>
              <a:t>. 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며칠 후 </a:t>
            </a:r>
            <a:r>
              <a:rPr lang="ko-KR" altLang="en-US" sz="1400" dirty="0" err="1"/>
              <a:t>크리스틴은</a:t>
            </a:r>
            <a:r>
              <a:rPr lang="ko-KR" altLang="en-US" sz="1400" dirty="0"/>
              <a:t> 학교 선생님으로부터 연락을 받고 학교로 찾아간다</a:t>
            </a:r>
            <a:r>
              <a:rPr lang="en-US" altLang="ko-KR" sz="1400" dirty="0"/>
              <a:t>. </a:t>
            </a:r>
            <a:r>
              <a:rPr lang="ko-KR" altLang="en-US" sz="1400" dirty="0"/>
              <a:t>선생님은 소풍 날 </a:t>
            </a:r>
            <a:r>
              <a:rPr lang="ko-KR" altLang="en-US" sz="1400" dirty="0" err="1"/>
              <a:t>클로드가</a:t>
            </a:r>
            <a:r>
              <a:rPr lang="ko-KR" altLang="en-US" sz="1400" dirty="0"/>
              <a:t> 목에 걸고 있던 경필 대회 메달이 없어졌으며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클로드가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행방불명된</a:t>
            </a:r>
            <a:r>
              <a:rPr lang="ko-KR" altLang="en-US" sz="1400" dirty="0"/>
              <a:t> 직후 </a:t>
            </a:r>
            <a:r>
              <a:rPr lang="ko-KR" altLang="en-US" sz="1400" dirty="0" err="1">
                <a:solidFill>
                  <a:srgbClr val="FF0000"/>
                </a:solidFill>
              </a:rPr>
              <a:t>로다를</a:t>
            </a:r>
            <a:r>
              <a:rPr lang="ko-KR" altLang="en-US" sz="1400" dirty="0">
                <a:solidFill>
                  <a:srgbClr val="FF0000"/>
                </a:solidFill>
              </a:rPr>
              <a:t> 부두 근처에서 본 사람이 있다고 말했다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크리스틴은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로다에게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클로드의</a:t>
            </a:r>
            <a:r>
              <a:rPr lang="ko-KR" altLang="en-US" sz="1400" dirty="0"/>
              <a:t> 죽음에 대해 아는 게 있느냐고 다그치지만 </a:t>
            </a:r>
            <a:r>
              <a:rPr lang="ko-KR" altLang="en-US" sz="1400" dirty="0" err="1">
                <a:solidFill>
                  <a:srgbClr val="FF0000"/>
                </a:solidFill>
              </a:rPr>
              <a:t>로다는</a:t>
            </a:r>
            <a:r>
              <a:rPr lang="ko-KR" altLang="en-US" sz="1400" dirty="0">
                <a:solidFill>
                  <a:srgbClr val="FF0000"/>
                </a:solidFill>
              </a:rPr>
              <a:t> 아니라고 딱 잡아뗀다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딸 </a:t>
            </a:r>
            <a:r>
              <a:rPr lang="ko-KR" altLang="en-US" sz="1400" dirty="0" err="1"/>
              <a:t>로다를</a:t>
            </a:r>
            <a:r>
              <a:rPr lang="ko-KR" altLang="en-US" sz="1400" dirty="0"/>
              <a:t> 의심하게 된 </a:t>
            </a:r>
            <a:r>
              <a:rPr lang="ko-KR" altLang="en-US" sz="1400" dirty="0" err="1">
                <a:solidFill>
                  <a:srgbClr val="FF0000"/>
                </a:solidFill>
              </a:rPr>
              <a:t>크리스틴은</a:t>
            </a:r>
            <a:r>
              <a:rPr lang="ko-KR" altLang="en-US" sz="1400" dirty="0">
                <a:solidFill>
                  <a:srgbClr val="FF0000"/>
                </a:solidFill>
              </a:rPr>
              <a:t> 유명한 신문기자인 아버지 </a:t>
            </a:r>
            <a:r>
              <a:rPr lang="ko-KR" altLang="en-US" sz="1400" dirty="0" err="1">
                <a:solidFill>
                  <a:srgbClr val="FF0000"/>
                </a:solidFill>
              </a:rPr>
              <a:t>리처드에게</a:t>
            </a:r>
            <a:r>
              <a:rPr lang="ko-KR" altLang="en-US" sz="1400" dirty="0">
                <a:solidFill>
                  <a:srgbClr val="FF0000"/>
                </a:solidFill>
              </a:rPr>
              <a:t> 집으로 와 달라는 부탁</a:t>
            </a:r>
            <a:r>
              <a:rPr lang="ko-KR" altLang="en-US" sz="1400" dirty="0"/>
              <a:t>을 하고</a:t>
            </a:r>
            <a:r>
              <a:rPr lang="en-US" altLang="ko-KR" sz="1400" dirty="0"/>
              <a:t>, </a:t>
            </a:r>
            <a:r>
              <a:rPr lang="ko-KR" altLang="en-US" sz="1400" dirty="0"/>
              <a:t>딸을 만나러 온 </a:t>
            </a:r>
            <a:r>
              <a:rPr lang="ko-KR" altLang="en-US" sz="1400" dirty="0" err="1"/>
              <a:t>리처드는</a:t>
            </a:r>
            <a:r>
              <a:rPr lang="ko-KR" altLang="en-US" sz="1400" dirty="0"/>
              <a:t> 우연히 </a:t>
            </a:r>
            <a:r>
              <a:rPr lang="ko-KR" altLang="en-US" sz="1400" dirty="0" err="1"/>
              <a:t>크리스틴의</a:t>
            </a:r>
            <a:r>
              <a:rPr lang="ko-KR" altLang="en-US" sz="1400" dirty="0"/>
              <a:t> 집에 들른 범죄소설가 </a:t>
            </a:r>
            <a:r>
              <a:rPr lang="ko-KR" altLang="en-US" sz="1400" dirty="0" err="1"/>
              <a:t>레저널드와</a:t>
            </a:r>
            <a:r>
              <a:rPr lang="ko-KR" altLang="en-US" sz="1400" dirty="0"/>
              <a:t> 이야기를 나눈다</a:t>
            </a:r>
            <a:r>
              <a:rPr lang="en-US" altLang="ko-KR" sz="1400" dirty="0"/>
              <a:t>. 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어린이 범죄에 대해 이야기를 하던 </a:t>
            </a:r>
            <a:r>
              <a:rPr lang="ko-KR" altLang="en-US" sz="1400" dirty="0" err="1">
                <a:solidFill>
                  <a:srgbClr val="FF0000"/>
                </a:solidFill>
              </a:rPr>
              <a:t>레저널드는</a:t>
            </a:r>
            <a:r>
              <a:rPr lang="ko-KR" altLang="en-US" sz="1400" dirty="0">
                <a:solidFill>
                  <a:srgbClr val="FF0000"/>
                </a:solidFill>
              </a:rPr>
              <a:t> 어린이 범죄는 유전 때문이라고 주장하며</a:t>
            </a:r>
            <a:r>
              <a:rPr lang="en-US" altLang="ko-KR" sz="1400" dirty="0">
                <a:solidFill>
                  <a:srgbClr val="FF0000"/>
                </a:solidFill>
              </a:rPr>
              <a:t>, 10</a:t>
            </a:r>
            <a:r>
              <a:rPr lang="ko-KR" altLang="en-US" sz="1400" dirty="0">
                <a:solidFill>
                  <a:srgbClr val="FF0000"/>
                </a:solidFill>
              </a:rPr>
              <a:t>살 때부터 범죄를 저지르기 시작한 베시라는 여자 살인자의 얘기를 꺼낸다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 err="1"/>
              <a:t>리처드는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베시</a:t>
            </a:r>
            <a:r>
              <a:rPr lang="ko-KR" altLang="en-US" sz="1400" dirty="0"/>
              <a:t> 얘기에 당황하며 말을 돌리지만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결국 딸 </a:t>
            </a:r>
            <a:r>
              <a:rPr lang="ko-KR" altLang="en-US" sz="1400" dirty="0" err="1">
                <a:solidFill>
                  <a:srgbClr val="FF0000"/>
                </a:solidFill>
              </a:rPr>
              <a:t>크리스틴에게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크리스틴이</a:t>
            </a:r>
            <a:r>
              <a:rPr lang="ko-KR" altLang="en-US" sz="1400" dirty="0">
                <a:solidFill>
                  <a:srgbClr val="FF0000"/>
                </a:solidFill>
              </a:rPr>
              <a:t> 살인자 </a:t>
            </a:r>
            <a:r>
              <a:rPr lang="ko-KR" altLang="en-US" sz="1400" dirty="0" err="1">
                <a:solidFill>
                  <a:srgbClr val="FF0000"/>
                </a:solidFill>
              </a:rPr>
              <a:t>베시의</a:t>
            </a:r>
            <a:r>
              <a:rPr lang="ko-KR" altLang="en-US" sz="1400" dirty="0">
                <a:solidFill>
                  <a:srgbClr val="FF0000"/>
                </a:solidFill>
              </a:rPr>
              <a:t> 친 딸인데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자기가 입양</a:t>
            </a:r>
            <a:r>
              <a:rPr lang="ko-KR" altLang="en-US" sz="1400" dirty="0"/>
              <a:t>했다는 사실을 털어놓는다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-  </a:t>
            </a:r>
            <a:r>
              <a:rPr lang="ko-KR" altLang="en-US" sz="1400" dirty="0" err="1">
                <a:solidFill>
                  <a:srgbClr val="FF0000"/>
                </a:solidFill>
              </a:rPr>
              <a:t>크리스틴은</a:t>
            </a:r>
            <a:r>
              <a:rPr lang="ko-KR" altLang="en-US" sz="1400" dirty="0">
                <a:solidFill>
                  <a:srgbClr val="FF0000"/>
                </a:solidFill>
              </a:rPr>
              <a:t> 자신의 생모가 끔찍한 살인자라는 사실에 커다란 충격</a:t>
            </a:r>
            <a:r>
              <a:rPr lang="ko-KR" altLang="en-US" sz="1400" dirty="0"/>
              <a:t>을 받는다</a:t>
            </a:r>
            <a:r>
              <a:rPr lang="en-US" altLang="ko-KR" sz="1400" dirty="0"/>
              <a:t>. </a:t>
            </a:r>
            <a:r>
              <a:rPr lang="ko-KR" altLang="en-US" sz="1400" dirty="0"/>
              <a:t>그날 밤</a:t>
            </a:r>
            <a:r>
              <a:rPr lang="en-US" altLang="ko-KR" sz="1400" dirty="0"/>
              <a:t>, </a:t>
            </a:r>
            <a:r>
              <a:rPr lang="ko-KR" altLang="en-US" sz="1400" dirty="0"/>
              <a:t>빨간 구두를 몰래 소각장에 버리려다 </a:t>
            </a:r>
            <a:r>
              <a:rPr lang="ko-KR" altLang="en-US" sz="1400" dirty="0" err="1"/>
              <a:t>크리스틴에게</a:t>
            </a:r>
            <a:r>
              <a:rPr lang="ko-KR" altLang="en-US" sz="1400" dirty="0"/>
              <a:t> 들킨 </a:t>
            </a:r>
            <a:r>
              <a:rPr lang="ko-KR" altLang="en-US" sz="1400" dirty="0" err="1">
                <a:solidFill>
                  <a:srgbClr val="FF0000"/>
                </a:solidFill>
              </a:rPr>
              <a:t>로다는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크리스틴에게</a:t>
            </a:r>
            <a:r>
              <a:rPr lang="ko-KR" altLang="en-US" sz="1400" dirty="0">
                <a:solidFill>
                  <a:srgbClr val="FF0000"/>
                </a:solidFill>
              </a:rPr>
              <a:t> 자신이 </a:t>
            </a:r>
            <a:r>
              <a:rPr lang="ko-KR" altLang="en-US" sz="1400" dirty="0" err="1">
                <a:solidFill>
                  <a:srgbClr val="FF0000"/>
                </a:solidFill>
              </a:rPr>
              <a:t>클로드를</a:t>
            </a:r>
            <a:r>
              <a:rPr lang="ko-KR" altLang="en-US" sz="1400" dirty="0">
                <a:solidFill>
                  <a:srgbClr val="FF0000"/>
                </a:solidFill>
              </a:rPr>
              <a:t> 살해했고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포스트 부인도 일부러 층계에서 밀었다는 충격적인 사실을 털어놓는다</a:t>
            </a:r>
            <a:r>
              <a:rPr lang="en-US" altLang="ko-KR" sz="1400" dirty="0"/>
              <a:t>. 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크리스틴은</a:t>
            </a:r>
            <a:r>
              <a:rPr lang="ko-KR" altLang="en-US" sz="1400" dirty="0"/>
              <a:t> 잠자리에 드는 </a:t>
            </a:r>
            <a:r>
              <a:rPr lang="ko-KR" altLang="en-US" sz="1400" dirty="0" err="1">
                <a:solidFill>
                  <a:srgbClr val="FF0000"/>
                </a:solidFill>
              </a:rPr>
              <a:t>로다에게</a:t>
            </a:r>
            <a:r>
              <a:rPr lang="ko-KR" altLang="en-US" sz="1400" dirty="0">
                <a:solidFill>
                  <a:srgbClr val="FF0000"/>
                </a:solidFill>
              </a:rPr>
              <a:t> 비타민이라고 속여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수면제 </a:t>
            </a:r>
            <a:r>
              <a:rPr lang="en-US" altLang="ko-KR" sz="1400" dirty="0">
                <a:solidFill>
                  <a:srgbClr val="FF0000"/>
                </a:solidFill>
              </a:rPr>
              <a:t>8</a:t>
            </a:r>
            <a:r>
              <a:rPr lang="ko-KR" altLang="en-US" sz="1400" dirty="0">
                <a:solidFill>
                  <a:srgbClr val="FF0000"/>
                </a:solidFill>
              </a:rPr>
              <a:t>알을 먹이고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자신은 권총 자살한다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들어가며</a:t>
            </a:r>
          </a:p>
        </p:txBody>
      </p:sp>
    </p:spTree>
    <p:extLst>
      <p:ext uri="{BB962C8B-B14F-4D97-AF65-F5344CB8AC3E}">
        <p14:creationId xmlns:p14="http://schemas.microsoft.com/office/powerpoint/2010/main" val="1981269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44876" y="2170825"/>
            <a:ext cx="5832648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400" dirty="0"/>
          </a:p>
          <a:p>
            <a:r>
              <a:rPr lang="ko-KR" altLang="en-US" sz="1400" dirty="0"/>
              <a:t>개요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- 2006</a:t>
            </a:r>
            <a:r>
              <a:rPr lang="ko-KR" altLang="en-US" sz="1400" dirty="0"/>
              <a:t>년의 어느 가을밤</a:t>
            </a:r>
            <a:r>
              <a:rPr lang="en-US" altLang="ko-KR" sz="1400" dirty="0"/>
              <a:t>. </a:t>
            </a:r>
            <a:r>
              <a:rPr lang="ko-KR" altLang="en-US" sz="1400" dirty="0"/>
              <a:t>미국 </a:t>
            </a:r>
            <a:r>
              <a:rPr lang="ko-KR" altLang="en-US" sz="1400" dirty="0" err="1"/>
              <a:t>테네시주</a:t>
            </a:r>
            <a:r>
              <a:rPr lang="ko-KR" altLang="en-US" sz="1400" dirty="0"/>
              <a:t> 남동부 시골마을의 한 트레일러에서 </a:t>
            </a:r>
            <a:r>
              <a:rPr lang="ko-KR" altLang="en-US" sz="1400" dirty="0" err="1"/>
              <a:t>브래들리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왈드럽이</a:t>
            </a:r>
            <a:r>
              <a:rPr lang="ko-KR" altLang="en-US" sz="1400" dirty="0"/>
              <a:t> 걸어 나왔다</a:t>
            </a:r>
            <a:r>
              <a:rPr lang="en-US" altLang="ko-KR" sz="1400" dirty="0"/>
              <a:t>. </a:t>
            </a:r>
            <a:r>
              <a:rPr lang="ko-KR" altLang="en-US" sz="1400" dirty="0"/>
              <a:t>별거중인 아내가 친구인 </a:t>
            </a:r>
            <a:r>
              <a:rPr lang="ko-KR" altLang="en-US" sz="1400" dirty="0" err="1"/>
              <a:t>레슬리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브래드쇼와</a:t>
            </a:r>
            <a:r>
              <a:rPr lang="ko-KR" altLang="en-US" sz="1400" dirty="0"/>
              <a:t> 함께 </a:t>
            </a:r>
            <a:r>
              <a:rPr lang="en-US" altLang="ko-KR" sz="1400" dirty="0"/>
              <a:t>4</a:t>
            </a:r>
            <a:r>
              <a:rPr lang="ko-KR" altLang="en-US" sz="1400" dirty="0"/>
              <a:t>명의 자녀를 그에게 </a:t>
            </a:r>
            <a:r>
              <a:rPr lang="ko-KR" altLang="en-US" sz="1400" dirty="0" err="1"/>
              <a:t>데려다주러</a:t>
            </a:r>
            <a:r>
              <a:rPr lang="ko-KR" altLang="en-US" sz="1400" dirty="0"/>
              <a:t> 막 도착한 참이었다</a:t>
            </a:r>
            <a:r>
              <a:rPr lang="en-US" altLang="ko-KR" sz="1400" dirty="0"/>
              <a:t>. </a:t>
            </a:r>
            <a:r>
              <a:rPr lang="ko-KR" altLang="en-US" sz="1400" dirty="0"/>
              <a:t>그의 손에는 </a:t>
            </a:r>
            <a:r>
              <a:rPr lang="en-US" altLang="ko-KR" sz="1400" dirty="0"/>
              <a:t>22</a:t>
            </a:r>
            <a:r>
              <a:rPr lang="ko-KR" altLang="en-US" sz="1400" dirty="0"/>
              <a:t>구경 사냥총이 들려 있었다</a:t>
            </a:r>
            <a:r>
              <a:rPr lang="en-US" altLang="ko-KR" sz="1400" dirty="0"/>
              <a:t>. 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 </a:t>
            </a:r>
            <a:r>
              <a:rPr lang="ko-KR" altLang="en-US" sz="1400" dirty="0" err="1"/>
              <a:t>왈드럽은</a:t>
            </a:r>
            <a:r>
              <a:rPr lang="ko-KR" altLang="en-US" sz="1400" dirty="0"/>
              <a:t> 차에서 내린 두 사람과 말다툼을 벌였고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브래드쇼에게</a:t>
            </a:r>
            <a:r>
              <a:rPr lang="ko-KR" altLang="en-US" sz="1400" dirty="0"/>
              <a:t> </a:t>
            </a:r>
            <a:r>
              <a:rPr lang="en-US" altLang="ko-KR" sz="1400" dirty="0"/>
              <a:t>8</a:t>
            </a:r>
            <a:r>
              <a:rPr lang="ko-KR" altLang="en-US" sz="1400" dirty="0"/>
              <a:t>발을 발사해 살해했다</a:t>
            </a:r>
            <a:r>
              <a:rPr lang="en-US" altLang="ko-KR" sz="1400" dirty="0"/>
              <a:t>. </a:t>
            </a:r>
            <a:r>
              <a:rPr lang="ko-KR" altLang="en-US" sz="1400" dirty="0"/>
              <a:t>아내는 도망쳤지만 칼과 </a:t>
            </a:r>
            <a:r>
              <a:rPr lang="ko-KR" altLang="en-US" sz="1400" dirty="0" err="1"/>
              <a:t>정글도를</a:t>
            </a:r>
            <a:r>
              <a:rPr lang="ko-KR" altLang="en-US" sz="1400" dirty="0"/>
              <a:t> 들고 쫓아온 </a:t>
            </a:r>
            <a:r>
              <a:rPr lang="ko-KR" altLang="en-US" sz="1400" dirty="0" err="1"/>
              <a:t>왈드럽에게</a:t>
            </a:r>
            <a:r>
              <a:rPr lang="ko-KR" altLang="en-US" sz="1400" dirty="0"/>
              <a:t> 붙잡혔고</a:t>
            </a:r>
            <a:r>
              <a:rPr lang="en-US" altLang="ko-KR" sz="1400" dirty="0"/>
              <a:t>, </a:t>
            </a:r>
            <a:r>
              <a:rPr lang="ko-KR" altLang="en-US" sz="1400" dirty="0"/>
              <a:t>새끼손가락이 잘린 채 트레일러로 끌려갔다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그곳에서 </a:t>
            </a:r>
            <a:r>
              <a:rPr lang="ko-KR" altLang="en-US" sz="1400" dirty="0" err="1"/>
              <a:t>왈드럽은</a:t>
            </a:r>
            <a:r>
              <a:rPr lang="ko-KR" altLang="en-US" sz="1400" dirty="0"/>
              <a:t> 겁에 질려 있던 아이들에게 이렇게 말했다고 한다</a:t>
            </a:r>
            <a:r>
              <a:rPr lang="en-US" altLang="ko-KR" sz="1400" dirty="0"/>
              <a:t>. “</a:t>
            </a:r>
            <a:r>
              <a:rPr lang="ko-KR" altLang="en-US" sz="1400" dirty="0"/>
              <a:t>이리 와서 엄마에게 작별인사를 하렴</a:t>
            </a:r>
            <a:r>
              <a:rPr lang="en-US" altLang="ko-KR" sz="1400" dirty="0"/>
              <a:t>.”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목숨이 경각에 달려 있던 순간</a:t>
            </a:r>
            <a:r>
              <a:rPr lang="en-US" altLang="ko-KR" sz="1400" dirty="0"/>
              <a:t>, </a:t>
            </a:r>
            <a:r>
              <a:rPr lang="ko-KR" altLang="en-US" sz="1400" dirty="0"/>
              <a:t>기적처럼 아내는 </a:t>
            </a:r>
            <a:r>
              <a:rPr lang="ko-KR" altLang="en-US" sz="1400" dirty="0" err="1"/>
              <a:t>왈드럽의</a:t>
            </a:r>
            <a:r>
              <a:rPr lang="ko-KR" altLang="en-US" sz="1400" dirty="0"/>
              <a:t> 손아귀를 뿌리치고 밖으로 도망치는데 성공했다</a:t>
            </a:r>
            <a:r>
              <a:rPr lang="en-US" altLang="ko-KR" sz="1400" dirty="0"/>
              <a:t>.</a:t>
            </a:r>
            <a:br>
              <a:rPr lang="ko-KR" altLang="en-US" sz="1400" dirty="0"/>
            </a:br>
            <a:br>
              <a:rPr lang="ko-KR" altLang="en-US" sz="1400" dirty="0"/>
            </a:b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4940" y="83671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유전자가 범죄자를 만들까</a:t>
            </a:r>
            <a:r>
              <a:rPr lang="en-US" altLang="ko-KR" dirty="0"/>
              <a:t>?</a:t>
            </a:r>
            <a:br>
              <a:rPr lang="en-US" altLang="ko-KR" dirty="0"/>
            </a:br>
            <a:r>
              <a:rPr lang="en-US" altLang="ko-KR" sz="2700" dirty="0"/>
              <a:t> </a:t>
            </a:r>
            <a:br>
              <a:rPr lang="en-US" altLang="ko-KR" sz="2700" dirty="0"/>
            </a:br>
            <a:r>
              <a:rPr lang="en-US" altLang="ko-KR" sz="2700" dirty="0"/>
              <a:t>- </a:t>
            </a:r>
            <a:r>
              <a:rPr lang="ko-KR" altLang="en-US" sz="2700" dirty="0">
                <a:effectLst/>
              </a:rPr>
              <a:t>폭력 유전자 </a:t>
            </a:r>
            <a:r>
              <a:rPr lang="en-US" altLang="ko-KR" sz="2700" dirty="0">
                <a:effectLst/>
              </a:rPr>
              <a:t>MAOA :</a:t>
            </a:r>
            <a:r>
              <a:rPr lang="ko-KR" altLang="en-US" sz="2700" dirty="0" err="1">
                <a:effectLst/>
              </a:rPr>
              <a:t>브래들리</a:t>
            </a:r>
            <a:r>
              <a:rPr lang="ko-KR" altLang="en-US" sz="2700" dirty="0">
                <a:effectLst/>
              </a:rPr>
              <a:t> </a:t>
            </a:r>
            <a:r>
              <a:rPr lang="ko-KR" altLang="en-US" sz="2700" dirty="0" err="1">
                <a:effectLst/>
              </a:rPr>
              <a:t>왈드럽</a:t>
            </a:r>
            <a:r>
              <a:rPr lang="en-US" altLang="ko-KR" sz="2700" dirty="0">
                <a:effectLst/>
              </a:rPr>
              <a:t>( </a:t>
            </a:r>
            <a:r>
              <a:rPr lang="en-US" altLang="ko-KR" sz="2700" dirty="0" err="1">
                <a:effectLst/>
              </a:rPr>
              <a:t>bradley</a:t>
            </a:r>
            <a:r>
              <a:rPr lang="en-US" altLang="ko-KR" sz="2700" dirty="0">
                <a:effectLst/>
              </a:rPr>
              <a:t> </a:t>
            </a:r>
            <a:r>
              <a:rPr lang="en-US" altLang="ko-KR" sz="2700" dirty="0" err="1">
                <a:effectLst/>
              </a:rPr>
              <a:t>waldroup</a:t>
            </a:r>
            <a:r>
              <a:rPr lang="en-US" altLang="ko-KR" sz="2700" dirty="0">
                <a:effectLst/>
              </a:rPr>
              <a:t>)</a:t>
            </a:r>
            <a:endParaRPr lang="ko-KR" altLang="en-US" sz="27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524" y="2814967"/>
            <a:ext cx="2766476" cy="31722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107504" y="2387519"/>
            <a:ext cx="5171583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400" dirty="0"/>
          </a:p>
          <a:p>
            <a:r>
              <a:rPr lang="ko-KR" altLang="en-US" sz="1400" dirty="0"/>
              <a:t>반전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- 3</a:t>
            </a:r>
            <a:r>
              <a:rPr lang="ko-KR" altLang="en-US" sz="1400" dirty="0"/>
              <a:t>년 후 법정에 선 </a:t>
            </a:r>
            <a:r>
              <a:rPr lang="ko-KR" altLang="en-US" sz="1400" dirty="0" err="1"/>
              <a:t>왈드럽은</a:t>
            </a:r>
            <a:r>
              <a:rPr lang="ko-KR" altLang="en-US" sz="1400" dirty="0"/>
              <a:t> 범행 일체를 인정함</a:t>
            </a:r>
            <a:r>
              <a:rPr lang="en-US" altLang="ko-KR" sz="1400" dirty="0"/>
              <a:t>. </a:t>
            </a:r>
            <a:r>
              <a:rPr lang="ko-KR" altLang="en-US" sz="1400" dirty="0"/>
              <a:t>당시 술에 취해 있었고</a:t>
            </a:r>
            <a:r>
              <a:rPr lang="en-US" altLang="ko-KR" sz="1400" dirty="0"/>
              <a:t>, </a:t>
            </a:r>
            <a:r>
              <a:rPr lang="ko-KR" altLang="en-US" sz="1400" dirty="0"/>
              <a:t>그날의 어떤 것도 자랑스럽게 생각지 않는다고 말하기도 했다</a:t>
            </a:r>
            <a:r>
              <a:rPr lang="en-US" altLang="ko-KR" sz="1400" dirty="0"/>
              <a:t>. </a:t>
            </a:r>
            <a:r>
              <a:rPr lang="ko-KR" altLang="en-US" sz="1400" dirty="0"/>
              <a:t>증거가 너무나 명백했기에 </a:t>
            </a:r>
            <a:r>
              <a:rPr lang="ko-KR" altLang="en-US" sz="1400" dirty="0" err="1"/>
              <a:t>왈드럽이</a:t>
            </a:r>
            <a:r>
              <a:rPr lang="ko-KR" altLang="en-US" sz="1400" dirty="0"/>
              <a:t> </a:t>
            </a:r>
            <a:r>
              <a:rPr lang="en-US" altLang="ko-KR" sz="1400" dirty="0"/>
              <a:t>1</a:t>
            </a:r>
            <a:r>
              <a:rPr lang="ko-KR" altLang="en-US" sz="1400" dirty="0"/>
              <a:t>급 살인죄로 사형을 선고받을 것임을 의심하는 사람은 없었음</a:t>
            </a:r>
            <a:r>
              <a:rPr lang="en-US" altLang="ko-KR" sz="1400" dirty="0"/>
              <a:t>.</a:t>
            </a:r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그런데 그의 변호인 팀이 사형만은 면하도록 하고자 예상치 못한 논거를 펼쳤음</a:t>
            </a:r>
            <a:r>
              <a:rPr lang="en-US" altLang="ko-KR" sz="1400" dirty="0"/>
              <a:t>. </a:t>
            </a:r>
            <a:r>
              <a:rPr lang="ko-KR" altLang="en-US" sz="1400" dirty="0"/>
              <a:t>이들은 </a:t>
            </a:r>
            <a:r>
              <a:rPr lang="ko-KR" altLang="en-US" sz="1400" dirty="0" err="1"/>
              <a:t>왈드럽의</a:t>
            </a:r>
            <a:r>
              <a:rPr lang="ko-KR" altLang="en-US" sz="1400" dirty="0"/>
              <a:t> 혈액 샘플을 </a:t>
            </a:r>
            <a:r>
              <a:rPr lang="ko-KR" altLang="en-US" sz="1400" dirty="0" err="1"/>
              <a:t>테네시주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밴더빌트대학의</a:t>
            </a:r>
            <a:r>
              <a:rPr lang="ko-KR" altLang="en-US" sz="1400" dirty="0"/>
              <a:t> 분자유전학 연구실로 보냈음</a:t>
            </a:r>
            <a:r>
              <a:rPr lang="en-US" altLang="ko-KR" sz="1400" dirty="0"/>
              <a:t>. </a:t>
            </a:r>
            <a:r>
              <a:rPr lang="ko-KR" altLang="en-US" sz="1400" dirty="0"/>
              <a:t>특정 유전자를 찾아달라는 부탁과 함께였다</a:t>
            </a:r>
            <a:r>
              <a:rPr lang="en-US" altLang="ko-KR" sz="1400" dirty="0"/>
              <a:t>. </a:t>
            </a:r>
            <a:r>
              <a:rPr lang="ko-KR" altLang="en-US" sz="1400" dirty="0"/>
              <a:t>예상대로 </a:t>
            </a:r>
            <a:r>
              <a:rPr lang="ko-KR" altLang="en-US" sz="1400" dirty="0">
                <a:solidFill>
                  <a:srgbClr val="FF0000"/>
                </a:solidFill>
              </a:rPr>
              <a:t>연구자들은 </a:t>
            </a:r>
            <a:r>
              <a:rPr lang="ko-KR" altLang="en-US" sz="1400" dirty="0" err="1">
                <a:solidFill>
                  <a:srgbClr val="FF0000"/>
                </a:solidFill>
              </a:rPr>
              <a:t>왈드럽의</a:t>
            </a:r>
            <a:r>
              <a:rPr lang="ko-KR" altLang="en-US" sz="1400" dirty="0">
                <a:solidFill>
                  <a:srgbClr val="FF0000"/>
                </a:solidFill>
              </a:rPr>
              <a:t> 혈액을 분석</a:t>
            </a:r>
            <a:r>
              <a:rPr lang="en-US" altLang="ko-KR" sz="1400" dirty="0">
                <a:solidFill>
                  <a:srgbClr val="FF0000"/>
                </a:solidFill>
              </a:rPr>
              <a:t>, X</a:t>
            </a:r>
            <a:r>
              <a:rPr lang="ko-KR" altLang="en-US" sz="1400" dirty="0">
                <a:solidFill>
                  <a:srgbClr val="FF0000"/>
                </a:solidFill>
              </a:rPr>
              <a:t>염색체에 위치한 ‘</a:t>
            </a:r>
            <a:r>
              <a:rPr lang="ko-KR" altLang="en-US" sz="1400" dirty="0" err="1">
                <a:solidFill>
                  <a:srgbClr val="FF0000"/>
                </a:solidFill>
              </a:rPr>
              <a:t>모노아민</a:t>
            </a:r>
            <a:r>
              <a:rPr lang="ko-KR" altLang="en-US" sz="1400" dirty="0">
                <a:solidFill>
                  <a:srgbClr val="FF0000"/>
                </a:solidFill>
              </a:rPr>
              <a:t> 산화효소 </a:t>
            </a:r>
            <a:r>
              <a:rPr lang="en-US" altLang="ko-KR" sz="1400" dirty="0">
                <a:solidFill>
                  <a:srgbClr val="FF0000"/>
                </a:solidFill>
              </a:rPr>
              <a:t>A(</a:t>
            </a:r>
            <a:r>
              <a:rPr lang="en-US" altLang="ko-KR" sz="1400" b="1" dirty="0">
                <a:solidFill>
                  <a:srgbClr val="FF0000"/>
                </a:solidFill>
              </a:rPr>
              <a:t>MAOA: </a:t>
            </a:r>
            <a:r>
              <a:rPr lang="en-US" altLang="ko-KR" sz="1400" dirty="0" err="1">
                <a:solidFill>
                  <a:srgbClr val="FF0000"/>
                </a:solidFill>
              </a:rPr>
              <a:t>MonoAmine</a:t>
            </a:r>
            <a:r>
              <a:rPr lang="en-US" altLang="ko-KR" sz="1400" dirty="0">
                <a:solidFill>
                  <a:srgbClr val="FF0000"/>
                </a:solidFill>
              </a:rPr>
              <a:t> Oxidase A.)’</a:t>
            </a:r>
            <a:r>
              <a:rPr lang="ko-KR" altLang="en-US" sz="1400" dirty="0">
                <a:solidFill>
                  <a:srgbClr val="FF0000"/>
                </a:solidFill>
              </a:rPr>
              <a:t>의 유전자 변이를 발견했음</a:t>
            </a:r>
            <a:r>
              <a:rPr lang="en-US" altLang="ko-KR" sz="1400" dirty="0"/>
              <a:t>.</a:t>
            </a:r>
            <a:br>
              <a:rPr lang="ko-KR" altLang="en-US" sz="1400" dirty="0"/>
            </a:br>
            <a:br>
              <a:rPr lang="ko-KR" altLang="en-US" sz="1400" dirty="0"/>
            </a:br>
            <a:br>
              <a:rPr lang="ko-KR" altLang="en-US" sz="1400" dirty="0"/>
            </a:b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4940" y="83671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유전자가 범죄자를 만들까</a:t>
            </a:r>
            <a:r>
              <a:rPr lang="en-US" altLang="ko-KR" dirty="0"/>
              <a:t>?</a:t>
            </a:r>
            <a:br>
              <a:rPr lang="en-US" altLang="ko-KR" dirty="0"/>
            </a:br>
            <a:r>
              <a:rPr lang="en-US" altLang="ko-KR" sz="2700" dirty="0"/>
              <a:t> </a:t>
            </a:r>
            <a:br>
              <a:rPr lang="en-US" altLang="ko-KR" sz="2700" dirty="0"/>
            </a:br>
            <a:r>
              <a:rPr lang="en-US" altLang="ko-KR" sz="2700" dirty="0"/>
              <a:t>- </a:t>
            </a:r>
            <a:r>
              <a:rPr lang="ko-KR" altLang="en-US" sz="2700" dirty="0">
                <a:effectLst/>
              </a:rPr>
              <a:t>폭력 유전자 </a:t>
            </a:r>
            <a:r>
              <a:rPr lang="en-US" altLang="ko-KR" sz="2700" dirty="0">
                <a:effectLst/>
              </a:rPr>
              <a:t>MAOA :</a:t>
            </a:r>
            <a:r>
              <a:rPr lang="ko-KR" altLang="en-US" sz="2700" dirty="0" err="1">
                <a:effectLst/>
              </a:rPr>
              <a:t>브래들리</a:t>
            </a:r>
            <a:r>
              <a:rPr lang="ko-KR" altLang="en-US" sz="2700" dirty="0">
                <a:effectLst/>
              </a:rPr>
              <a:t> </a:t>
            </a:r>
            <a:r>
              <a:rPr lang="ko-KR" altLang="en-US" sz="2700" dirty="0" err="1">
                <a:effectLst/>
              </a:rPr>
              <a:t>왈드럽</a:t>
            </a:r>
            <a:r>
              <a:rPr lang="en-US" altLang="ko-KR" sz="2700" dirty="0">
                <a:effectLst/>
              </a:rPr>
              <a:t>( </a:t>
            </a:r>
            <a:r>
              <a:rPr lang="en-US" altLang="ko-KR" sz="2700" dirty="0" err="1">
                <a:effectLst/>
              </a:rPr>
              <a:t>bradley</a:t>
            </a:r>
            <a:r>
              <a:rPr lang="en-US" altLang="ko-KR" sz="2700" dirty="0">
                <a:effectLst/>
              </a:rPr>
              <a:t> </a:t>
            </a:r>
            <a:r>
              <a:rPr lang="en-US" altLang="ko-KR" sz="2700" dirty="0" err="1">
                <a:effectLst/>
              </a:rPr>
              <a:t>waldroup</a:t>
            </a:r>
            <a:r>
              <a:rPr lang="en-US" altLang="ko-KR" sz="2700" dirty="0">
                <a:effectLst/>
              </a:rPr>
              <a:t>)</a:t>
            </a:r>
            <a:endParaRPr lang="ko-KR" altLang="en-US" sz="27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134" y="2882375"/>
            <a:ext cx="378219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397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80253" y="2204864"/>
            <a:ext cx="5254236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400" dirty="0"/>
          </a:p>
          <a:p>
            <a:r>
              <a:rPr lang="en-US" altLang="ko-KR" sz="1400" dirty="0"/>
              <a:t>‘</a:t>
            </a:r>
            <a:r>
              <a:rPr lang="ko-KR" altLang="en-US" sz="1400" dirty="0" err="1"/>
              <a:t>모노아민</a:t>
            </a:r>
            <a:r>
              <a:rPr lang="ko-KR" altLang="en-US" sz="1400" dirty="0"/>
              <a:t> 산화효소 </a:t>
            </a:r>
            <a:r>
              <a:rPr lang="en-US" altLang="ko-KR" sz="1400" dirty="0"/>
              <a:t>A(</a:t>
            </a:r>
            <a:r>
              <a:rPr lang="en-US" altLang="ko-KR" sz="1400" b="1" dirty="0"/>
              <a:t>MAOA</a:t>
            </a:r>
            <a:r>
              <a:rPr lang="en-US" altLang="ko-KR" sz="1400" dirty="0"/>
              <a:t>)’</a:t>
            </a:r>
            <a:r>
              <a:rPr lang="ko-KR" altLang="en-US" sz="1400" dirty="0"/>
              <a:t>란</a:t>
            </a:r>
            <a:r>
              <a:rPr lang="en-US" altLang="ko-KR" sz="1400" dirty="0"/>
              <a:t>?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MAOA</a:t>
            </a:r>
            <a:r>
              <a:rPr lang="ko-KR" altLang="en-US" sz="1400" dirty="0"/>
              <a:t>는 </a:t>
            </a:r>
            <a:r>
              <a:rPr lang="ko-KR" altLang="en-US" sz="1400" dirty="0" err="1"/>
              <a:t>도파민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세로토닌</a:t>
            </a:r>
            <a:r>
              <a:rPr lang="ko-KR" altLang="en-US" sz="1400" dirty="0"/>
              <a:t> 등 주요 신경전달물질을 분해하는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역할을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만일 </a:t>
            </a:r>
            <a:r>
              <a:rPr lang="en-US" altLang="ko-KR" sz="1400" dirty="0">
                <a:solidFill>
                  <a:srgbClr val="FF0000"/>
                </a:solidFill>
              </a:rPr>
              <a:t>MAOA</a:t>
            </a:r>
            <a:r>
              <a:rPr lang="ko-KR" altLang="en-US" sz="1400" dirty="0">
                <a:solidFill>
                  <a:srgbClr val="FF0000"/>
                </a:solidFill>
              </a:rPr>
              <a:t>가 제 역할을 하지 못하면 </a:t>
            </a:r>
            <a:r>
              <a:rPr lang="ko-KR" altLang="en-US" sz="1400" dirty="0"/>
              <a:t>이 신경전달물질들이 뇌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속에 </a:t>
            </a:r>
            <a:r>
              <a:rPr lang="ko-KR" altLang="en-US" sz="1400" dirty="0">
                <a:solidFill>
                  <a:schemeClr val="tx1"/>
                </a:solidFill>
              </a:rPr>
              <a:t>축적돼</a:t>
            </a:r>
            <a:r>
              <a:rPr lang="ko-KR" altLang="en-US" sz="1400" dirty="0">
                <a:solidFill>
                  <a:srgbClr val="FF0000"/>
                </a:solidFill>
              </a:rPr>
              <a:t> 충동제어에 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어려움을 겪고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폭력성과 </a:t>
            </a:r>
            <a:r>
              <a:rPr lang="ko-KR" altLang="en-US" sz="1400" dirty="0" err="1">
                <a:solidFill>
                  <a:srgbClr val="FF0000"/>
                </a:solidFill>
              </a:rPr>
              <a:t>분노감이</a:t>
            </a:r>
            <a:r>
              <a:rPr lang="ko-KR" altLang="en-US" sz="1400" dirty="0">
                <a:solidFill>
                  <a:srgbClr val="FF0000"/>
                </a:solidFill>
              </a:rPr>
              <a:t> 커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짐 </a:t>
            </a:r>
            <a:r>
              <a:rPr lang="en-US" altLang="ko-KR" sz="1400" dirty="0"/>
              <a:t>:  </a:t>
            </a:r>
            <a:r>
              <a:rPr lang="ko-KR" altLang="en-US" sz="1400" dirty="0"/>
              <a:t>변호인은 이런 이유를 들어 </a:t>
            </a:r>
            <a:r>
              <a:rPr lang="ko-KR" altLang="en-US" sz="1400" dirty="0" err="1"/>
              <a:t>왈드럽의</a:t>
            </a:r>
            <a:r>
              <a:rPr lang="ko-KR" altLang="en-US" sz="1400" dirty="0"/>
              <a:t> 범행은 일정부분 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전자에 책임이 있다고 주장함</a:t>
            </a:r>
            <a:br>
              <a:rPr lang="ko-KR" altLang="en-US" sz="1400" dirty="0"/>
            </a:b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폭력성 및 반사회적 행동과 관련된 유전자 가운데 가장 큰 논란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 중심에서 있는 것이 바로 </a:t>
            </a:r>
            <a:r>
              <a:rPr lang="en-US" altLang="ko-KR" sz="1400" dirty="0"/>
              <a:t>MAOA</a:t>
            </a:r>
            <a:r>
              <a:rPr lang="ko-KR" altLang="en-US" sz="1400" dirty="0"/>
              <a:t>로</a:t>
            </a:r>
            <a:r>
              <a:rPr lang="en-US" altLang="ko-KR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유전학자들은 </a:t>
            </a:r>
            <a:r>
              <a:rPr lang="en-US" altLang="ko-KR" sz="1400" dirty="0">
                <a:solidFill>
                  <a:srgbClr val="FF0000"/>
                </a:solidFill>
              </a:rPr>
              <a:t>20</a:t>
            </a:r>
            <a:r>
              <a:rPr lang="ko-KR" altLang="en-US" sz="1400" dirty="0">
                <a:solidFill>
                  <a:srgbClr val="FF0000"/>
                </a:solidFill>
              </a:rPr>
              <a:t>여 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전부터 </a:t>
            </a:r>
            <a:r>
              <a:rPr lang="en-US" altLang="ko-KR" sz="1400" dirty="0">
                <a:solidFill>
                  <a:srgbClr val="FF0000"/>
                </a:solidFill>
              </a:rPr>
              <a:t>MAOA </a:t>
            </a:r>
            <a:r>
              <a:rPr lang="ko-KR" altLang="en-US" sz="1400" dirty="0">
                <a:solidFill>
                  <a:srgbClr val="FF0000"/>
                </a:solidFill>
              </a:rPr>
              <a:t>결핍이 폭력적 행동과 유관하다는 입장을 견지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때문에 언론들이 </a:t>
            </a:r>
            <a:r>
              <a:rPr lang="en-US" altLang="ko-KR" sz="1400" dirty="0"/>
              <a:t>MAOA </a:t>
            </a:r>
            <a:r>
              <a:rPr lang="ko-KR" altLang="en-US" sz="1400" dirty="0"/>
              <a:t>결핍 유발 유전자를 ‘전사 유전자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(warrior gene)’</a:t>
            </a:r>
            <a:r>
              <a:rPr lang="ko-KR" altLang="en-US" sz="1400" dirty="0"/>
              <a:t>라 부름</a:t>
            </a:r>
            <a:br>
              <a:rPr lang="ko-KR" altLang="en-US" sz="1400" dirty="0"/>
            </a:br>
            <a:br>
              <a:rPr lang="ko-KR" altLang="en-US" sz="1400" dirty="0"/>
            </a:br>
            <a:br>
              <a:rPr lang="ko-KR" altLang="en-US" sz="1400" dirty="0"/>
            </a:b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4940" y="83671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유전자가 범죄자를 만들까</a:t>
            </a:r>
            <a:r>
              <a:rPr lang="en-US" altLang="ko-KR" dirty="0"/>
              <a:t>?</a:t>
            </a:r>
            <a:br>
              <a:rPr lang="en-US" altLang="ko-KR" dirty="0"/>
            </a:br>
            <a:r>
              <a:rPr lang="en-US" altLang="ko-KR" sz="2700" dirty="0"/>
              <a:t> </a:t>
            </a:r>
            <a:br>
              <a:rPr lang="en-US" altLang="ko-KR" sz="2700" dirty="0"/>
            </a:br>
            <a:r>
              <a:rPr lang="en-US" altLang="ko-KR" sz="2700" dirty="0"/>
              <a:t>- </a:t>
            </a:r>
            <a:r>
              <a:rPr lang="ko-KR" altLang="en-US" sz="2700" dirty="0">
                <a:effectLst/>
              </a:rPr>
              <a:t>폭력 유전자 </a:t>
            </a:r>
            <a:r>
              <a:rPr lang="en-US" altLang="ko-KR" sz="2700" dirty="0">
                <a:effectLst/>
              </a:rPr>
              <a:t>MAOA :</a:t>
            </a:r>
            <a:r>
              <a:rPr lang="ko-KR" altLang="en-US" sz="2700" dirty="0" err="1">
                <a:effectLst/>
              </a:rPr>
              <a:t>브래들리</a:t>
            </a:r>
            <a:r>
              <a:rPr lang="ko-KR" altLang="en-US" sz="2700" dirty="0">
                <a:effectLst/>
              </a:rPr>
              <a:t> </a:t>
            </a:r>
            <a:r>
              <a:rPr lang="ko-KR" altLang="en-US" sz="2700" dirty="0" err="1">
                <a:effectLst/>
              </a:rPr>
              <a:t>왈드럽</a:t>
            </a:r>
            <a:r>
              <a:rPr lang="en-US" altLang="ko-KR" sz="2700" dirty="0">
                <a:effectLst/>
              </a:rPr>
              <a:t>( </a:t>
            </a:r>
            <a:r>
              <a:rPr lang="en-US" altLang="ko-KR" sz="2700" dirty="0" err="1">
                <a:effectLst/>
              </a:rPr>
              <a:t>bradley</a:t>
            </a:r>
            <a:r>
              <a:rPr lang="en-US" altLang="ko-KR" sz="2700" dirty="0">
                <a:effectLst/>
              </a:rPr>
              <a:t> </a:t>
            </a:r>
            <a:r>
              <a:rPr lang="en-US" altLang="ko-KR" sz="2700" dirty="0" err="1">
                <a:effectLst/>
              </a:rPr>
              <a:t>waldroup</a:t>
            </a:r>
            <a:r>
              <a:rPr lang="en-US" altLang="ko-KR" sz="2700" dirty="0">
                <a:effectLst/>
              </a:rPr>
              <a:t>)</a:t>
            </a:r>
            <a:endParaRPr lang="ko-KR" altLang="en-US" sz="27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204864"/>
            <a:ext cx="3547631" cy="433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183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13382" y="1500719"/>
            <a:ext cx="8630618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600" dirty="0"/>
          </a:p>
          <a:p>
            <a:r>
              <a:rPr lang="ko-KR" altLang="en-US" sz="1600" dirty="0"/>
              <a:t>연쇄살인범과 총기 </a:t>
            </a:r>
            <a:r>
              <a:rPr lang="ko-KR" altLang="en-US" sz="1600" dirty="0" err="1"/>
              <a:t>난사범</a:t>
            </a:r>
            <a:r>
              <a:rPr lang="en-US" altLang="ko-KR" sz="1600" dirty="0"/>
              <a:t>, </a:t>
            </a:r>
            <a:r>
              <a:rPr lang="ko-KR" altLang="en-US" sz="1600" dirty="0"/>
              <a:t>묻지마 살인범 같은 사람들 사이에 어떤 유전적 유사성이 있지는 않을까</a:t>
            </a:r>
            <a:r>
              <a:rPr lang="en-US" altLang="ko-KR" sz="1600" dirty="0"/>
              <a:t>?</a:t>
            </a:r>
          </a:p>
          <a:p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사실 이는 꽤 불편한 질문임</a:t>
            </a:r>
            <a:r>
              <a:rPr lang="en-US" altLang="ko-KR" sz="1600" dirty="0"/>
              <a:t>. </a:t>
            </a:r>
            <a:r>
              <a:rPr lang="ko-KR" altLang="en-US" sz="1600" dirty="0"/>
              <a:t>혹자는 이것이 독일 나치가 자행했던 </a:t>
            </a:r>
            <a:r>
              <a:rPr lang="ko-KR" altLang="en-US" sz="1600" b="1" dirty="0"/>
              <a:t>골상학</a:t>
            </a:r>
            <a:r>
              <a:rPr lang="ko-KR" altLang="en-US" sz="1600" dirty="0"/>
              <a:t>이나 </a:t>
            </a:r>
            <a:r>
              <a:rPr lang="ko-KR" altLang="en-US" sz="1600" b="1" dirty="0"/>
              <a:t>우생학</a:t>
            </a:r>
            <a:r>
              <a:rPr lang="ko-KR" altLang="en-US" sz="1600" dirty="0"/>
              <a:t>과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다를 바 없는 발상이라 주장하기도 함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하지만 유전학자들이 인격적 특성과 병리학을 둘러싼 비밀의 문에 가까이 다가갈수록 </a:t>
            </a:r>
            <a:r>
              <a:rPr lang="ko-KR" altLang="en-US" sz="1600" dirty="0">
                <a:solidFill>
                  <a:srgbClr val="FF0000"/>
                </a:solidFill>
              </a:rPr>
              <a:t>행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</a:t>
            </a:r>
            <a:r>
              <a:rPr lang="ko-KR" altLang="en-US" sz="1600" dirty="0" err="1">
                <a:solidFill>
                  <a:srgbClr val="FF0000"/>
                </a:solidFill>
              </a:rPr>
              <a:t>동주의보다는</a:t>
            </a:r>
            <a:r>
              <a:rPr lang="ko-KR" altLang="en-US" sz="1600" dirty="0"/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유전자 결정론에 더욱 힘이 실리는 것도 부인할 수 없는 사실임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한때 우리는 알코올 중독이 인격적 결함 때문이라 믿었음</a:t>
            </a:r>
            <a:r>
              <a:rPr lang="en-US" altLang="ko-KR" sz="1600" dirty="0"/>
              <a:t>. </a:t>
            </a:r>
            <a:r>
              <a:rPr lang="ko-KR" altLang="en-US" sz="1600" dirty="0"/>
              <a:t>그러나 과학계가 이를 </a:t>
            </a:r>
            <a:r>
              <a:rPr lang="ko-KR" altLang="en-US" sz="1600" dirty="0" err="1"/>
              <a:t>유발하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는 유전자를 발견하면서 이제는 </a:t>
            </a:r>
            <a:r>
              <a:rPr lang="ko-KR" altLang="en-US" sz="1600" dirty="0">
                <a:solidFill>
                  <a:srgbClr val="FF0000"/>
                </a:solidFill>
              </a:rPr>
              <a:t>알코올 중독을 개인적 문제라기보다 질병의 하나로 판단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함</a:t>
            </a:r>
            <a:r>
              <a:rPr lang="en-US" altLang="ko-KR" sz="1600" dirty="0"/>
              <a:t> 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또한 우리는 뇌기능에 오류를 일으켜 불안 행동을 촉발할 수 있는 유전자의 존재도 받아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들였고</a:t>
            </a:r>
            <a:r>
              <a:rPr lang="en-US" altLang="ko-KR" sz="1600" dirty="0"/>
              <a:t> </a:t>
            </a:r>
            <a:r>
              <a:rPr lang="ko-KR" altLang="en-US" sz="1600" dirty="0"/>
              <a:t>폭력성도 유사한 맥락이며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과학계는 폭력성 유발 유전자의 존재 증거를 갖고 있음</a:t>
            </a:r>
            <a:br>
              <a:rPr lang="ko-KR" altLang="en-US" sz="1600" dirty="0">
                <a:solidFill>
                  <a:srgbClr val="FF0000"/>
                </a:solidFill>
              </a:rPr>
            </a:b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유전자 결정론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258055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13382" y="1340768"/>
            <a:ext cx="8364951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600" dirty="0"/>
          </a:p>
          <a:p>
            <a:r>
              <a:rPr lang="ko-KR" altLang="en-US" sz="1600" dirty="0"/>
              <a:t>무엇이 가장 큰 유전적 문제인가</a:t>
            </a:r>
            <a:r>
              <a:rPr lang="en-US" altLang="ko-KR" sz="1600" dirty="0"/>
              <a:t>? : </a:t>
            </a:r>
            <a:r>
              <a:rPr lang="ko-KR" altLang="en-US" sz="1600" dirty="0">
                <a:solidFill>
                  <a:srgbClr val="FF0000"/>
                </a:solidFill>
              </a:rPr>
              <a:t>뇌</a:t>
            </a:r>
            <a:r>
              <a:rPr lang="en-US" altLang="ko-KR" sz="1600" dirty="0">
                <a:solidFill>
                  <a:srgbClr val="FF0000"/>
                </a:solidFill>
              </a:rPr>
              <a:t>!</a:t>
            </a:r>
          </a:p>
          <a:p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미국 </a:t>
            </a:r>
            <a:r>
              <a:rPr lang="ko-KR" altLang="en-US" sz="1600" dirty="0" err="1"/>
              <a:t>뉴멕시코</a:t>
            </a:r>
            <a:r>
              <a:rPr lang="ko-KR" altLang="en-US" sz="1600" dirty="0"/>
              <a:t> 대학의 신경과학자 </a:t>
            </a:r>
            <a:r>
              <a:rPr lang="ko-KR" altLang="en-US" sz="1600" dirty="0" err="1"/>
              <a:t>켄트</a:t>
            </a:r>
            <a:r>
              <a:rPr lang="ko-KR" altLang="en-US" sz="1600" dirty="0"/>
              <a:t> 키엘</a:t>
            </a:r>
            <a:r>
              <a:rPr lang="en-US" altLang="ko-KR" sz="1600" dirty="0"/>
              <a:t>(Kent </a:t>
            </a:r>
            <a:r>
              <a:rPr lang="en-US" altLang="ko-KR" sz="1600" dirty="0" err="1"/>
              <a:t>Kiehl</a:t>
            </a:r>
            <a:r>
              <a:rPr lang="en-US" altLang="ko-KR" sz="1600" dirty="0"/>
              <a:t>)</a:t>
            </a:r>
            <a:r>
              <a:rPr lang="ko-KR" altLang="en-US" sz="1600" dirty="0"/>
              <a:t> 교수는 매일 아침 </a:t>
            </a:r>
            <a:r>
              <a:rPr lang="ko-KR" altLang="en-US" sz="1600" dirty="0" err="1"/>
              <a:t>뉴멕시코주의</a:t>
            </a:r>
            <a:r>
              <a:rPr lang="ko-KR" altLang="en-US" sz="1600" dirty="0"/>
              <a:t>   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작은 마을인 </a:t>
            </a:r>
            <a:r>
              <a:rPr lang="ko-KR" altLang="en-US" sz="1600" dirty="0" err="1"/>
              <a:t>그랜츠에</a:t>
            </a:r>
            <a:r>
              <a:rPr lang="ko-KR" altLang="en-US" sz="1600" dirty="0"/>
              <a:t> 위치한 웨스턴 </a:t>
            </a:r>
            <a:r>
              <a:rPr lang="ko-KR" altLang="en-US" sz="1600" dirty="0" err="1"/>
              <a:t>뉴멕시코</a:t>
            </a:r>
            <a:r>
              <a:rPr lang="ko-KR" altLang="en-US" sz="1600" dirty="0"/>
              <a:t> 교도소로 출근함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기능성자기공명영상</a:t>
            </a:r>
            <a:r>
              <a:rPr lang="en-US" altLang="ko-KR" sz="1600" dirty="0"/>
              <a:t>(fMRI) </a:t>
            </a:r>
            <a:r>
              <a:rPr lang="ko-KR" altLang="en-US" sz="1600" dirty="0"/>
              <a:t>스캐너를 </a:t>
            </a:r>
            <a:r>
              <a:rPr lang="ko-KR" altLang="en-US" sz="1600" dirty="0">
                <a:solidFill>
                  <a:srgbClr val="FF0000"/>
                </a:solidFill>
              </a:rPr>
              <a:t>이용해 </a:t>
            </a:r>
            <a:r>
              <a:rPr lang="en-US" altLang="ko-KR" sz="1600" dirty="0">
                <a:solidFill>
                  <a:srgbClr val="FF0000"/>
                </a:solidFill>
              </a:rPr>
              <a:t>440</a:t>
            </a:r>
            <a:r>
              <a:rPr lang="ko-KR" altLang="en-US" sz="1600" dirty="0">
                <a:solidFill>
                  <a:srgbClr val="FF0000"/>
                </a:solidFill>
              </a:rPr>
              <a:t>여명의 재소자 중 살인범과 강간범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방화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</a:t>
            </a:r>
            <a:r>
              <a:rPr lang="ko-KR" altLang="en-US" sz="1600" dirty="0">
                <a:solidFill>
                  <a:srgbClr val="FF0000"/>
                </a:solidFill>
              </a:rPr>
              <a:t>범 등 강력범죄자들의 뇌를 관찰하고 있음</a:t>
            </a:r>
            <a:br>
              <a:rPr lang="ko-KR" altLang="en-US" sz="1600" dirty="0"/>
            </a:b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키엘 교수는 과거 그가 거주했던 </a:t>
            </a:r>
            <a:r>
              <a:rPr lang="ko-KR" altLang="en-US" sz="1600" dirty="0" err="1"/>
              <a:t>워싱턴주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타코마의</a:t>
            </a:r>
            <a:r>
              <a:rPr lang="ko-KR" altLang="en-US" sz="1600" dirty="0"/>
              <a:t> 집 근처에 희대의 연쇄 살인마 </a:t>
            </a:r>
            <a:r>
              <a:rPr lang="ko-KR" altLang="en-US" sz="1600" dirty="0" err="1"/>
              <a:t>테드</a:t>
            </a:r>
            <a:r>
              <a:rPr lang="ko-KR" altLang="en-US" sz="1600" dirty="0"/>
              <a:t> 번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 err="1"/>
              <a:t>디가</a:t>
            </a:r>
            <a:r>
              <a:rPr lang="ko-KR" altLang="en-US" sz="1600" dirty="0"/>
              <a:t> 살았었기 때문에 이후 그는 </a:t>
            </a:r>
            <a:r>
              <a:rPr lang="en-US" altLang="ko-KR" sz="1600" dirty="0"/>
              <a:t>25</a:t>
            </a:r>
            <a:r>
              <a:rPr lang="ko-KR" altLang="en-US" sz="1600" dirty="0"/>
              <a:t>년간 해답을 찾으려 애썼고</a:t>
            </a:r>
            <a:r>
              <a:rPr lang="en-US" altLang="ko-KR" sz="1600" dirty="0"/>
              <a:t>, </a:t>
            </a:r>
            <a:r>
              <a:rPr lang="ko-KR" altLang="en-US" sz="1600" dirty="0"/>
              <a:t>지금은 정신분열증과 사이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 err="1"/>
              <a:t>코패스에</a:t>
            </a:r>
            <a:r>
              <a:rPr lang="ko-KR" altLang="en-US" sz="1600" dirty="0"/>
              <a:t> 관한 최고의 신경과학 연구자로 인정받고 있음</a:t>
            </a:r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유전자 결정론</a:t>
            </a:r>
            <a:endParaRPr lang="ko-KR" altLang="en-US" sz="18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38" y="4510723"/>
            <a:ext cx="2743200" cy="2057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6224" y="4521375"/>
            <a:ext cx="2743200" cy="204674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864" y="4509120"/>
            <a:ext cx="2787929" cy="205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7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13382" y="1340768"/>
            <a:ext cx="8364951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600" dirty="0"/>
          </a:p>
          <a:p>
            <a:r>
              <a:rPr lang="ko-KR" altLang="en-US" sz="1600" dirty="0" err="1"/>
              <a:t>켄트</a:t>
            </a:r>
            <a:r>
              <a:rPr lang="ko-KR" altLang="en-US" sz="1600" dirty="0"/>
              <a:t> 키엘 교수의</a:t>
            </a:r>
            <a:r>
              <a:rPr lang="en-US" altLang="ko-KR" sz="1600" dirty="0"/>
              <a:t> </a:t>
            </a:r>
            <a:r>
              <a:rPr lang="ko-KR" altLang="en-US" sz="1600" dirty="0"/>
              <a:t>주장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그의 실험에서 재소자들은 </a:t>
            </a:r>
            <a:r>
              <a:rPr lang="en-US" altLang="ko-KR" sz="1600" dirty="0"/>
              <a:t>fMRI</a:t>
            </a:r>
            <a:r>
              <a:rPr lang="ko-KR" altLang="en-US" sz="1600" dirty="0"/>
              <a:t>에 머리를 넣고 뇌를 스캔 받음</a:t>
            </a:r>
            <a:r>
              <a:rPr lang="en-US" altLang="ko-KR" sz="1600" dirty="0"/>
              <a:t> </a:t>
            </a:r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이때 키엘 교수는 ‘직장에서의 절도’ 같은 문구나 자동차 사고 현장 같은 이미지를 보여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주면서 어느 정도의 도덕적 불쾌감을 느끼는지 묻고</a:t>
            </a:r>
            <a:r>
              <a:rPr lang="en-US" altLang="ko-KR" sz="1600" dirty="0"/>
              <a:t>, </a:t>
            </a:r>
            <a:r>
              <a:rPr lang="ko-KR" altLang="en-US" sz="1600" dirty="0"/>
              <a:t>재소자가 자신의 판단을 결정하는 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간 뇌의 뉴런이 발화하고</a:t>
            </a:r>
            <a:r>
              <a:rPr lang="en-US" altLang="ko-KR" sz="1600" dirty="0"/>
              <a:t>, </a:t>
            </a:r>
            <a:r>
              <a:rPr lang="ko-KR" altLang="en-US" sz="1600" dirty="0"/>
              <a:t>컴퓨터는 발화하기까지 걸린 시간과 활성화 된 뇌 영역을 기록함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 err="1"/>
              <a:t>사이코패스가</a:t>
            </a:r>
            <a:r>
              <a:rPr lang="ko-KR" altLang="en-US" sz="1600" dirty="0"/>
              <a:t> 아닌 경우 동정</a:t>
            </a:r>
            <a:r>
              <a:rPr lang="en-US" altLang="ko-KR" sz="1600" dirty="0"/>
              <a:t>, </a:t>
            </a:r>
            <a:r>
              <a:rPr lang="ko-KR" altLang="en-US" sz="1600" dirty="0"/>
              <a:t>감정과 관련된 뇌 영역인 </a:t>
            </a:r>
            <a:r>
              <a:rPr lang="ko-KR" altLang="en-US" sz="1600" dirty="0" err="1"/>
              <a:t>편도체가</a:t>
            </a:r>
            <a:r>
              <a:rPr lang="ko-KR" altLang="en-US" sz="1600" dirty="0"/>
              <a:t> 활성화됨</a:t>
            </a:r>
            <a:r>
              <a:rPr lang="en-US" altLang="ko-KR" sz="1600" dirty="0"/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반면 </a:t>
            </a:r>
            <a:r>
              <a:rPr lang="ko-KR" altLang="en-US" sz="1600" dirty="0" err="1">
                <a:solidFill>
                  <a:srgbClr val="FF0000"/>
                </a:solidFill>
              </a:rPr>
              <a:t>사이코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</a:t>
            </a:r>
            <a:r>
              <a:rPr lang="ko-KR" altLang="en-US" sz="1600" dirty="0">
                <a:solidFill>
                  <a:srgbClr val="FF0000"/>
                </a:solidFill>
              </a:rPr>
              <a:t>패스들은 </a:t>
            </a:r>
            <a:r>
              <a:rPr lang="ko-KR" altLang="en-US" sz="1600" dirty="0" err="1">
                <a:solidFill>
                  <a:srgbClr val="FF0000"/>
                </a:solidFill>
              </a:rPr>
              <a:t>편도체의</a:t>
            </a:r>
            <a:r>
              <a:rPr lang="ko-KR" altLang="en-US" sz="1600" dirty="0">
                <a:solidFill>
                  <a:srgbClr val="FF0000"/>
                </a:solidFill>
              </a:rPr>
              <a:t> 활동이 적고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논리를 처리하는 영역이 활성화됨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키엘 교수가 </a:t>
            </a:r>
            <a:r>
              <a:rPr lang="en-US" altLang="ko-KR" sz="1600" dirty="0"/>
              <a:t>2</a:t>
            </a:r>
            <a:r>
              <a:rPr lang="ko-KR" altLang="en-US" sz="1600" dirty="0"/>
              <a:t>개 주</a:t>
            </a:r>
            <a:r>
              <a:rPr lang="en-US" altLang="ko-KR" sz="1600" dirty="0"/>
              <a:t>, 8</a:t>
            </a:r>
            <a:r>
              <a:rPr lang="ko-KR" altLang="en-US" sz="1600" dirty="0"/>
              <a:t>개 교도소 재소자 </a:t>
            </a:r>
            <a:r>
              <a:rPr lang="en-US" altLang="ko-KR" sz="1600" dirty="0"/>
              <a:t>4,000</a:t>
            </a:r>
            <a:r>
              <a:rPr lang="ko-KR" altLang="en-US" sz="1600" dirty="0"/>
              <a:t>여명의 뇌 </a:t>
            </a:r>
            <a:r>
              <a:rPr lang="ko-KR" altLang="en-US" sz="1600" dirty="0" err="1"/>
              <a:t>이미징</a:t>
            </a:r>
            <a:r>
              <a:rPr lang="ko-KR" altLang="en-US" sz="1600" dirty="0"/>
              <a:t> 데이터를 수집한 연구결과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: </a:t>
            </a:r>
            <a:r>
              <a:rPr lang="ko-KR" altLang="en-US" sz="1600" dirty="0" err="1">
                <a:solidFill>
                  <a:srgbClr val="FF0000"/>
                </a:solidFill>
              </a:rPr>
              <a:t>사이코패스들은</a:t>
            </a:r>
            <a:r>
              <a:rPr lang="ko-KR" altLang="en-US" sz="1600" dirty="0"/>
              <a:t> 그가 주목하고 있는 </a:t>
            </a:r>
            <a:r>
              <a:rPr lang="ko-KR" altLang="en-US" sz="1600" dirty="0" err="1">
                <a:solidFill>
                  <a:srgbClr val="FF0000"/>
                </a:solidFill>
              </a:rPr>
              <a:t>변연</a:t>
            </a:r>
            <a:r>
              <a:rPr lang="ko-KR" altLang="en-US" sz="1600" dirty="0">
                <a:solidFill>
                  <a:srgbClr val="FF0000"/>
                </a:solidFill>
              </a:rPr>
              <a:t> 피질과 </a:t>
            </a:r>
            <a:r>
              <a:rPr lang="ko-KR" altLang="en-US" sz="1600" dirty="0" err="1">
                <a:solidFill>
                  <a:srgbClr val="FF0000"/>
                </a:solidFill>
              </a:rPr>
              <a:t>부변연계</a:t>
            </a:r>
            <a:r>
              <a:rPr lang="ko-KR" altLang="en-US" sz="1600" dirty="0">
                <a:solidFill>
                  <a:srgbClr val="FF0000"/>
                </a:solidFill>
              </a:rPr>
              <a:t> 피질의 회백질이 정상인보다 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  </a:t>
            </a:r>
            <a:r>
              <a:rPr lang="ko-KR" altLang="en-US" sz="1600" dirty="0">
                <a:solidFill>
                  <a:srgbClr val="FF0000"/>
                </a:solidFill>
              </a:rPr>
              <a:t>적고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 err="1">
                <a:solidFill>
                  <a:srgbClr val="FF0000"/>
                </a:solidFill>
              </a:rPr>
              <a:t>편도체도</a:t>
            </a:r>
            <a:r>
              <a:rPr lang="ko-KR" altLang="en-US" sz="1600" dirty="0">
                <a:solidFill>
                  <a:srgbClr val="FF0000"/>
                </a:solidFill>
              </a:rPr>
              <a:t> 작은 것으로 나타남</a:t>
            </a:r>
            <a:br>
              <a:rPr lang="ko-KR" altLang="en-US" sz="1600" dirty="0"/>
            </a:br>
            <a:br>
              <a:rPr lang="ko-KR" altLang="en-US" sz="1600" dirty="0"/>
            </a:br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유전자 결정론</a:t>
            </a:r>
            <a:endParaRPr lang="ko-KR" altLang="en-US" sz="1800" dirty="0"/>
          </a:p>
        </p:txBody>
      </p:sp>
      <p:sp>
        <p:nvSpPr>
          <p:cNvPr id="4" name="직사각형 3"/>
          <p:cNvSpPr/>
          <p:nvPr/>
        </p:nvSpPr>
        <p:spPr>
          <a:xfrm>
            <a:off x="827584" y="5183344"/>
            <a:ext cx="813690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  <a:latin typeface="Titillium Web"/>
              </a:rPr>
              <a:t>“한마디로 말해 그들의 뇌는 정상인과 달라요</a:t>
            </a:r>
            <a:r>
              <a:rPr lang="en-US" altLang="ko-KR" sz="1600" dirty="0">
                <a:solidFill>
                  <a:srgbClr val="FF0000"/>
                </a:solidFill>
                <a:latin typeface="Titillium Web"/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  <a:latin typeface="Titillium Web"/>
              </a:rPr>
              <a:t>적어도 이 차이를 만든 요인의 </a:t>
            </a:r>
            <a:r>
              <a:rPr lang="en-US" altLang="ko-KR" sz="1600" dirty="0">
                <a:solidFill>
                  <a:srgbClr val="FF0000"/>
                </a:solidFill>
                <a:latin typeface="Titillium Web"/>
              </a:rPr>
              <a:t>50%</a:t>
            </a:r>
            <a:r>
              <a:rPr lang="ko-KR" altLang="en-US" sz="1600" dirty="0">
                <a:solidFill>
                  <a:srgbClr val="FF0000"/>
                </a:solidFill>
                <a:latin typeface="Titillium Web"/>
              </a:rPr>
              <a:t>는 유전자입니다</a:t>
            </a:r>
            <a:r>
              <a:rPr lang="en-US" altLang="ko-KR" sz="1600" dirty="0">
                <a:solidFill>
                  <a:srgbClr val="FF0000"/>
                </a:solidFill>
                <a:latin typeface="Titillium Web"/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  <a:latin typeface="Titillium Web"/>
              </a:rPr>
              <a:t>신경과학 지식을 가진 사람들에게 이는 놀라운 일도 아니에요</a:t>
            </a:r>
            <a:r>
              <a:rPr lang="en-US" altLang="ko-KR" sz="1600" dirty="0">
                <a:solidFill>
                  <a:srgbClr val="FF0000"/>
                </a:solidFill>
                <a:latin typeface="Titillium Web"/>
              </a:rPr>
              <a:t>.”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041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13382" y="1340768"/>
            <a:ext cx="8364951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600" dirty="0"/>
          </a:p>
          <a:p>
            <a:r>
              <a:rPr lang="ko-KR" altLang="en-US" sz="1600" dirty="0"/>
              <a:t>관련 연구의 시초</a:t>
            </a:r>
            <a:endParaRPr lang="en-US" altLang="ko-KR" sz="1600" dirty="0"/>
          </a:p>
          <a:p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- 1978</a:t>
            </a:r>
            <a:r>
              <a:rPr lang="ko-KR" altLang="en-US" sz="1600" dirty="0"/>
              <a:t>년 네덜란드 동부 </a:t>
            </a:r>
            <a:r>
              <a:rPr lang="ko-KR" altLang="en-US" sz="1600" dirty="0" err="1"/>
              <a:t>네이메헌의</a:t>
            </a:r>
            <a:r>
              <a:rPr lang="ko-KR" altLang="en-US" sz="1600" dirty="0"/>
              <a:t> 한 대학병원에 여성 한 명이 나타나면서 시작됨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여성은 자신의 가족</a:t>
            </a:r>
            <a:r>
              <a:rPr lang="en-US" altLang="ko-KR" sz="1600" dirty="0"/>
              <a:t>, </a:t>
            </a:r>
            <a:r>
              <a:rPr lang="ko-KR" altLang="en-US" sz="1600" dirty="0"/>
              <a:t>정확히 말해 폭력 범죄를 저지른 </a:t>
            </a:r>
            <a:r>
              <a:rPr lang="ko-KR" altLang="en-US" sz="1600" dirty="0">
                <a:solidFill>
                  <a:srgbClr val="FF0000"/>
                </a:solidFill>
              </a:rPr>
              <a:t>여러 명의 남성 형제와 아들을 도울 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</a:t>
            </a:r>
            <a:r>
              <a:rPr lang="ko-KR" altLang="en-US" sz="1600" dirty="0">
                <a:solidFill>
                  <a:srgbClr val="FF0000"/>
                </a:solidFill>
              </a:rPr>
              <a:t>방법을 찾고자 이 병원을 찾았음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그들 중 두 명은 방화를</a:t>
            </a:r>
            <a:r>
              <a:rPr lang="en-US" altLang="ko-KR" sz="1600" dirty="0"/>
              <a:t>, </a:t>
            </a:r>
            <a:r>
              <a:rPr lang="ko-KR" altLang="en-US" sz="1600" dirty="0"/>
              <a:t>한 명은 여동생을 강간하려 했고</a:t>
            </a:r>
            <a:r>
              <a:rPr lang="en-US" altLang="ko-KR" sz="1600" dirty="0"/>
              <a:t>, </a:t>
            </a:r>
            <a:r>
              <a:rPr lang="ko-KR" altLang="en-US" sz="1600" dirty="0"/>
              <a:t>직장 상사를 자동차로 치어 죽이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 err="1"/>
              <a:t>려</a:t>
            </a:r>
            <a:r>
              <a:rPr lang="ko-KR" altLang="en-US" sz="1600" dirty="0"/>
              <a:t> 했거나 여성 가족을 칼로 위협해 옷을 벗기려 한 사람도 있었음</a:t>
            </a:r>
            <a:r>
              <a:rPr lang="en-US" altLang="ko-KR" sz="1600" dirty="0"/>
              <a:t> </a:t>
            </a:r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그녀는 이들이 동일한 정신장애를 앓고 있다고 의심하고 있었고</a:t>
            </a:r>
            <a:r>
              <a:rPr lang="en-US" altLang="ko-KR" sz="1600" dirty="0"/>
              <a:t>, </a:t>
            </a:r>
            <a:r>
              <a:rPr lang="ko-KR" altLang="en-US" sz="1600" dirty="0"/>
              <a:t>친척 한 명이 </a:t>
            </a:r>
            <a:r>
              <a:rPr lang="en-US" altLang="ko-KR" sz="1600" dirty="0"/>
              <a:t>1962</a:t>
            </a:r>
            <a:r>
              <a:rPr lang="ko-KR" altLang="en-US" sz="1600" dirty="0"/>
              <a:t>년 작성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한 </a:t>
            </a:r>
            <a:r>
              <a:rPr lang="ko-KR" altLang="en-US" sz="1600" dirty="0">
                <a:solidFill>
                  <a:srgbClr val="FF0000"/>
                </a:solidFill>
              </a:rPr>
              <a:t>이 가문의 폭력범죄 내력에 따르면 남성들의 폭력성은 무려 </a:t>
            </a:r>
            <a:r>
              <a:rPr lang="en-US" altLang="ko-KR" sz="1600" dirty="0">
                <a:solidFill>
                  <a:srgbClr val="FF0000"/>
                </a:solidFill>
              </a:rPr>
              <a:t>1870</a:t>
            </a:r>
            <a:r>
              <a:rPr lang="ko-KR" altLang="en-US" sz="1600" dirty="0">
                <a:solidFill>
                  <a:srgbClr val="FF0000"/>
                </a:solidFill>
              </a:rPr>
              <a:t>년대부터 이어져 왔음</a:t>
            </a:r>
            <a:br>
              <a:rPr lang="ko-KR" altLang="en-US" sz="1600" dirty="0"/>
            </a:br>
            <a:br>
              <a:rPr lang="ko-KR" altLang="en-US" sz="1600" dirty="0"/>
            </a:b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병원 연구팀은 </a:t>
            </a:r>
            <a:r>
              <a:rPr lang="en-US" altLang="ko-KR" sz="1600" dirty="0"/>
              <a:t>10</a:t>
            </a:r>
            <a:r>
              <a:rPr lang="ko-KR" altLang="en-US" sz="1600" dirty="0"/>
              <a:t>년 이상의 분석을 거쳐 문제의 원인을 특정함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:  </a:t>
            </a:r>
            <a:r>
              <a:rPr lang="ko-KR" altLang="en-US" sz="1600" dirty="0">
                <a:solidFill>
                  <a:srgbClr val="FF0000"/>
                </a:solidFill>
              </a:rPr>
              <a:t>폭력 범죄를 저지른 남성 모두에게 </a:t>
            </a:r>
            <a:r>
              <a:rPr lang="en-US" altLang="ko-KR" sz="1600" dirty="0">
                <a:solidFill>
                  <a:srgbClr val="FF0000"/>
                </a:solidFill>
              </a:rPr>
              <a:t>X</a:t>
            </a:r>
            <a:r>
              <a:rPr lang="ko-KR" altLang="en-US" sz="1600" dirty="0">
                <a:solidFill>
                  <a:srgbClr val="FF0000"/>
                </a:solidFill>
              </a:rPr>
              <a:t>염색체 돌연변이가 발견됨</a:t>
            </a:r>
            <a:r>
              <a:rPr lang="en-US" altLang="ko-KR" sz="1600" dirty="0"/>
              <a:t>. </a:t>
            </a:r>
            <a:r>
              <a:rPr lang="ko-KR" altLang="en-US" sz="1600" dirty="0"/>
              <a:t>연구팀은 </a:t>
            </a:r>
            <a:r>
              <a:rPr lang="ko-KR" altLang="en-US" sz="1600" dirty="0">
                <a:solidFill>
                  <a:srgbClr val="FF0000"/>
                </a:solidFill>
              </a:rPr>
              <a:t>이 돌연변이가 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   MAOA </a:t>
            </a:r>
            <a:r>
              <a:rPr lang="ko-KR" altLang="en-US" sz="1600" dirty="0">
                <a:solidFill>
                  <a:srgbClr val="FF0000"/>
                </a:solidFill>
              </a:rPr>
              <a:t>유전자의 이상을 초래해 폭력적 성향</a:t>
            </a:r>
            <a:r>
              <a:rPr lang="ko-KR" altLang="en-US" sz="1600" dirty="0"/>
              <a:t>을 갖게 됐다고 설명함</a:t>
            </a:r>
            <a:br>
              <a:rPr lang="ko-KR" altLang="en-US" sz="1600" dirty="0"/>
            </a:br>
            <a:r>
              <a:rPr lang="ko-KR" altLang="en-US" sz="1600" dirty="0"/>
              <a:t>    </a:t>
            </a:r>
            <a:r>
              <a:rPr lang="en-US" altLang="ko-KR" sz="1600" dirty="0"/>
              <a:t>:  </a:t>
            </a:r>
            <a:r>
              <a:rPr lang="en-US" altLang="ko-KR" sz="1600" dirty="0">
                <a:solidFill>
                  <a:srgbClr val="FF0000"/>
                </a:solidFill>
              </a:rPr>
              <a:t>MAOA </a:t>
            </a:r>
            <a:r>
              <a:rPr lang="ko-KR" altLang="en-US" sz="1600" dirty="0">
                <a:solidFill>
                  <a:srgbClr val="FF0000"/>
                </a:solidFill>
              </a:rPr>
              <a:t>유전자는 </a:t>
            </a:r>
            <a:r>
              <a:rPr lang="en-US" altLang="ko-KR" sz="1600" dirty="0">
                <a:solidFill>
                  <a:srgbClr val="FF0000"/>
                </a:solidFill>
              </a:rPr>
              <a:t>X</a:t>
            </a:r>
            <a:r>
              <a:rPr lang="ko-KR" altLang="en-US" sz="1600" dirty="0">
                <a:solidFill>
                  <a:srgbClr val="FF0000"/>
                </a:solidFill>
              </a:rPr>
              <a:t>염색체에 위치하는데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남성은 </a:t>
            </a:r>
            <a:r>
              <a:rPr lang="en-US" altLang="ko-KR" sz="1600" dirty="0">
                <a:solidFill>
                  <a:srgbClr val="FF0000"/>
                </a:solidFill>
              </a:rPr>
              <a:t>X</a:t>
            </a:r>
            <a:r>
              <a:rPr lang="ko-KR" altLang="en-US" sz="1600" dirty="0">
                <a:solidFill>
                  <a:srgbClr val="FF0000"/>
                </a:solidFill>
              </a:rPr>
              <a:t>염색체가 하나뿐이라 이상이 생기면 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  </a:t>
            </a:r>
            <a:r>
              <a:rPr lang="ko-KR" altLang="en-US" sz="1600" dirty="0">
                <a:solidFill>
                  <a:srgbClr val="FF0000"/>
                </a:solidFill>
              </a:rPr>
              <a:t>큰 타격</a:t>
            </a:r>
            <a:r>
              <a:rPr lang="ko-KR" altLang="en-US" sz="1600" dirty="0"/>
              <a:t>을 받음</a:t>
            </a:r>
            <a:r>
              <a:rPr lang="en-US" altLang="ko-KR" sz="1600" dirty="0"/>
              <a:t>. </a:t>
            </a:r>
            <a:r>
              <a:rPr lang="ko-KR" altLang="en-US" sz="1600" dirty="0"/>
              <a:t>이와 달리 두 개의 </a:t>
            </a:r>
            <a:r>
              <a:rPr lang="en-US" altLang="ko-KR" sz="1600" dirty="0"/>
              <a:t>X</a:t>
            </a:r>
            <a:r>
              <a:rPr lang="ko-KR" altLang="en-US" sz="1600" dirty="0"/>
              <a:t>염색체를 가진 여성은 하나에 문제가 생겨도 나머지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하나가 보완해줄 수 있음</a:t>
            </a:r>
            <a:r>
              <a:rPr lang="en-US" altLang="ko-KR" sz="1600" dirty="0"/>
              <a:t>. </a:t>
            </a:r>
            <a:r>
              <a:rPr lang="ko-KR" altLang="en-US" sz="1600" dirty="0"/>
              <a:t>그러나 중요한 점은 자신의 유전적 문제를 아들에게 </a:t>
            </a:r>
            <a:r>
              <a:rPr lang="ko-KR" altLang="en-US" sz="1600" dirty="0" err="1"/>
              <a:t>대물림시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킨다는 것임</a:t>
            </a:r>
            <a:br>
              <a:rPr lang="ko-KR" altLang="en-US" sz="1600" dirty="0"/>
            </a:br>
            <a:br>
              <a:rPr lang="ko-KR" altLang="en-US" sz="1600" dirty="0"/>
            </a:br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유전자 결정론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880365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13382" y="1700808"/>
            <a:ext cx="8364951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600" dirty="0"/>
          </a:p>
          <a:p>
            <a:r>
              <a:rPr lang="ko-KR" altLang="en-US" sz="1600" dirty="0"/>
              <a:t>기타 관련 연구</a:t>
            </a:r>
            <a:endParaRPr lang="en-US" altLang="ko-KR" sz="1600" dirty="0"/>
          </a:p>
          <a:p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en-US" altLang="ko-KR" sz="1600" dirty="0">
                <a:solidFill>
                  <a:srgbClr val="FF0000"/>
                </a:solidFill>
              </a:rPr>
              <a:t>2011</a:t>
            </a:r>
            <a:r>
              <a:rPr lang="ko-KR" altLang="en-US" sz="1600" dirty="0">
                <a:solidFill>
                  <a:srgbClr val="FF0000"/>
                </a:solidFill>
              </a:rPr>
              <a:t>년 독일 연구팀</a:t>
            </a:r>
            <a:r>
              <a:rPr lang="ko-KR" altLang="en-US" sz="1600" dirty="0"/>
              <a:t>에 의해 단백질을 </a:t>
            </a:r>
            <a:r>
              <a:rPr lang="ko-KR" altLang="en-US" sz="1600" dirty="0" err="1"/>
              <a:t>코딩하는</a:t>
            </a:r>
            <a:r>
              <a:rPr lang="ko-KR" altLang="en-US" sz="1600" dirty="0"/>
              <a:t> ‘</a:t>
            </a:r>
            <a:r>
              <a:rPr lang="ko-KR" altLang="en-US" sz="1600" dirty="0" err="1">
                <a:solidFill>
                  <a:srgbClr val="FF0000"/>
                </a:solidFill>
              </a:rPr>
              <a:t>카테콜</a:t>
            </a:r>
            <a:r>
              <a:rPr lang="en-US" altLang="ko-KR" sz="1600" dirty="0">
                <a:solidFill>
                  <a:srgbClr val="FF0000"/>
                </a:solidFill>
              </a:rPr>
              <a:t>-O-</a:t>
            </a:r>
            <a:r>
              <a:rPr lang="ko-KR" altLang="en-US" sz="1600" dirty="0" err="1">
                <a:solidFill>
                  <a:srgbClr val="FF0000"/>
                </a:solidFill>
              </a:rPr>
              <a:t>메틸전달효소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en-US" altLang="ko-KR" sz="1600" b="1" dirty="0">
                <a:solidFill>
                  <a:srgbClr val="FF0000"/>
                </a:solidFill>
              </a:rPr>
              <a:t>COMT</a:t>
            </a:r>
            <a:r>
              <a:rPr lang="en-US" altLang="ko-KR" sz="1600" dirty="0">
                <a:solidFill>
                  <a:srgbClr val="FF0000"/>
                </a:solidFill>
              </a:rPr>
              <a:t>)’ </a:t>
            </a:r>
            <a:r>
              <a:rPr lang="ko-KR" altLang="en-US" sz="1600" dirty="0">
                <a:solidFill>
                  <a:srgbClr val="FF0000"/>
                </a:solidFill>
              </a:rPr>
              <a:t>유전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</a:t>
            </a:r>
            <a:r>
              <a:rPr lang="ko-KR" altLang="en-US" sz="1600" dirty="0">
                <a:solidFill>
                  <a:srgbClr val="FF0000"/>
                </a:solidFill>
              </a:rPr>
              <a:t>자의 변이와 살인행동의 연관성이 있다고 주장</a:t>
            </a:r>
            <a:r>
              <a:rPr lang="ko-KR" altLang="en-US" sz="1600" dirty="0"/>
              <a:t>함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en-US" altLang="ko-KR" sz="1600" dirty="0">
                <a:solidFill>
                  <a:srgbClr val="FF0000"/>
                </a:solidFill>
              </a:rPr>
              <a:t>2015</a:t>
            </a:r>
            <a:r>
              <a:rPr lang="ko-KR" altLang="en-US" sz="1600" dirty="0">
                <a:solidFill>
                  <a:srgbClr val="FF0000"/>
                </a:solidFill>
              </a:rPr>
              <a:t>년 핀란드의 교도소 재소자를 대상으로 한 공동 연구</a:t>
            </a:r>
            <a:r>
              <a:rPr lang="ko-KR" altLang="en-US" sz="1600" dirty="0"/>
              <a:t>에서도 폭력 범죄자들은 </a:t>
            </a:r>
            <a:r>
              <a:rPr lang="en-US" altLang="ko-KR" sz="1600" dirty="0">
                <a:solidFill>
                  <a:srgbClr val="FF0000"/>
                </a:solidFill>
              </a:rPr>
              <a:t>MAOA </a:t>
            </a: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</a:t>
            </a:r>
            <a:r>
              <a:rPr lang="ko-KR" altLang="en-US" sz="1600" dirty="0">
                <a:solidFill>
                  <a:srgbClr val="FF0000"/>
                </a:solidFill>
              </a:rPr>
              <a:t>또는 </a:t>
            </a:r>
            <a:r>
              <a:rPr lang="en-US" altLang="ko-KR" sz="1600" dirty="0">
                <a:solidFill>
                  <a:srgbClr val="FF0000"/>
                </a:solidFill>
              </a:rPr>
              <a:t>CDH13 (Cadherin 13) </a:t>
            </a:r>
            <a:r>
              <a:rPr lang="ko-KR" altLang="en-US" sz="1600" dirty="0">
                <a:solidFill>
                  <a:srgbClr val="FF0000"/>
                </a:solidFill>
              </a:rPr>
              <a:t>유전자의 변이를 가진 사례가 많은 것으로 확인</a:t>
            </a:r>
            <a:r>
              <a:rPr lang="ko-KR" altLang="en-US" sz="1600" dirty="0"/>
              <a:t>됨</a:t>
            </a:r>
            <a:br>
              <a:rPr lang="ko-KR" altLang="en-US" sz="1600" dirty="0"/>
            </a:br>
            <a:br>
              <a:rPr lang="ko-KR" altLang="en-US" sz="1600" dirty="0"/>
            </a:b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이들 유전자의 변이가 </a:t>
            </a:r>
            <a:r>
              <a:rPr lang="ko-KR" altLang="en-US" sz="1600" dirty="0">
                <a:solidFill>
                  <a:srgbClr val="FF0000"/>
                </a:solidFill>
              </a:rPr>
              <a:t>자폐증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정신분열증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주의력결핍 과잉행동장애</a:t>
            </a:r>
            <a:r>
              <a:rPr lang="en-US" altLang="ko-KR" sz="1600" dirty="0">
                <a:solidFill>
                  <a:srgbClr val="FF0000"/>
                </a:solidFill>
              </a:rPr>
              <a:t>(ADHD)</a:t>
            </a:r>
            <a:r>
              <a:rPr lang="ko-KR" altLang="en-US" sz="1600" dirty="0">
                <a:solidFill>
                  <a:srgbClr val="FF0000"/>
                </a:solidFill>
              </a:rPr>
              <a:t>와 관련</a:t>
            </a:r>
            <a:r>
              <a:rPr lang="ko-KR" altLang="en-US" sz="1600" dirty="0"/>
              <a:t> 있다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는 연구결과는 이외에도 많으며</a:t>
            </a:r>
            <a:r>
              <a:rPr lang="en-US" altLang="ko-KR" sz="1600" dirty="0"/>
              <a:t>, </a:t>
            </a:r>
            <a:r>
              <a:rPr lang="ko-KR" altLang="en-US" sz="1600" dirty="0"/>
              <a:t>미국 </a:t>
            </a:r>
            <a:r>
              <a:rPr lang="ko-KR" altLang="en-US" sz="1600" dirty="0" err="1"/>
              <a:t>분자정신의학지에</a:t>
            </a:r>
            <a:r>
              <a:rPr lang="ko-KR" altLang="en-US" sz="1600" dirty="0"/>
              <a:t> 게재된 한 논문에서는 폭력적 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죄 행위를 이끄는 유효 인자로 </a:t>
            </a:r>
            <a:r>
              <a:rPr lang="en-US" altLang="ko-KR" sz="1600" dirty="0"/>
              <a:t>CDH13 </a:t>
            </a:r>
            <a:r>
              <a:rPr lang="ko-KR" altLang="en-US" sz="1600" dirty="0"/>
              <a:t>유전자의 변이와 세포의 기능장애를 지목하기도 함</a:t>
            </a:r>
            <a:br>
              <a:rPr lang="ko-KR" altLang="en-US" sz="1600" dirty="0"/>
            </a:br>
            <a:br>
              <a:rPr lang="ko-KR" altLang="en-US" sz="1600" dirty="0"/>
            </a:br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유전자 결정론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2248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44464" y="1700808"/>
            <a:ext cx="5811711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600" dirty="0"/>
          </a:p>
          <a:p>
            <a:r>
              <a:rPr lang="ko-KR" altLang="en-US" sz="1600" dirty="0"/>
              <a:t>개요</a:t>
            </a:r>
            <a:endParaRPr lang="en-US" altLang="ko-KR" sz="1600" dirty="0"/>
          </a:p>
          <a:p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미국의 </a:t>
            </a:r>
            <a:r>
              <a:rPr lang="en-US" altLang="ko-KR" sz="1600" dirty="0"/>
              <a:t>1970</a:t>
            </a:r>
            <a:r>
              <a:rPr lang="ko-KR" altLang="en-US" sz="1600" dirty="0"/>
              <a:t>년대의 연쇄살인범</a:t>
            </a:r>
            <a:r>
              <a:rPr lang="en-US" altLang="ko-KR" sz="1600" dirty="0"/>
              <a:t>. </a:t>
            </a:r>
            <a:r>
              <a:rPr lang="ko-KR" altLang="en-US" sz="1600" dirty="0"/>
              <a:t>당시 사회의 어두운 단면을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드러낸 대표적인 인물</a:t>
            </a:r>
            <a:r>
              <a:rPr lang="en-US" altLang="ko-KR" sz="1600" dirty="0"/>
              <a:t>. </a:t>
            </a:r>
            <a:br>
              <a:rPr lang="ko-KR" altLang="en-US" sz="1600" dirty="0"/>
            </a:br>
            <a:br>
              <a:rPr lang="ko-KR" altLang="en-US" sz="1600" dirty="0"/>
            </a:b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타입을 나누자면 </a:t>
            </a:r>
            <a:r>
              <a:rPr lang="ko-KR" altLang="en-US" sz="1600" dirty="0" err="1"/>
              <a:t>호감형</a:t>
            </a:r>
            <a:r>
              <a:rPr lang="ko-KR" altLang="en-US" sz="1600" dirty="0"/>
              <a:t> 타입으로 </a:t>
            </a:r>
            <a:r>
              <a:rPr lang="en-US" altLang="ko-KR" sz="1600" dirty="0"/>
              <a:t>'</a:t>
            </a:r>
            <a:r>
              <a:rPr lang="ko-KR" altLang="en-US" sz="1600" dirty="0"/>
              <a:t>자신의 매력 속에 사악한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영혼을 감추는</a:t>
            </a:r>
            <a:r>
              <a:rPr lang="en-US" altLang="ko-KR" sz="1600" dirty="0"/>
              <a:t>' </a:t>
            </a:r>
            <a:r>
              <a:rPr lang="ko-KR" altLang="en-US" sz="1600" dirty="0"/>
              <a:t>형태의 </a:t>
            </a:r>
            <a:r>
              <a:rPr lang="ko-KR" altLang="en-US" sz="1600" dirty="0" err="1"/>
              <a:t>반사회성</a:t>
            </a:r>
            <a:r>
              <a:rPr lang="ko-KR" altLang="en-US" sz="1600" dirty="0"/>
              <a:t> 성격장애 연쇄살인범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그에게 살해당한 피해자의 숫자는 현재까지도 불명확함 </a:t>
            </a:r>
            <a:r>
              <a:rPr lang="en-US" altLang="ko-KR" sz="1600" dirty="0"/>
              <a:t>:  30</a:t>
            </a:r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명이라는 주장도 있고</a:t>
            </a:r>
            <a:r>
              <a:rPr lang="en-US" altLang="ko-KR" sz="1600" dirty="0"/>
              <a:t>, </a:t>
            </a:r>
            <a:r>
              <a:rPr lang="ko-KR" altLang="en-US" sz="1600" dirty="0"/>
              <a:t>어떤 범죄 전문가는 </a:t>
            </a:r>
            <a:r>
              <a:rPr lang="en-US" altLang="ko-KR" sz="1600" dirty="0"/>
              <a:t>50</a:t>
            </a:r>
            <a:r>
              <a:rPr lang="ko-KR" altLang="en-US" sz="1600" dirty="0"/>
              <a:t>명 이상이 살해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/>
              <a:t>당했다고 주장하기도 함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테드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번디</a:t>
            </a:r>
            <a:r>
              <a:rPr lang="ko-KR" altLang="en-US" sz="1600" dirty="0"/>
              <a:t> 본인이 피해자의 수를 </a:t>
            </a:r>
            <a:r>
              <a:rPr lang="ko-KR" altLang="en-US" sz="1600" dirty="0" err="1"/>
              <a:t>밝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 err="1"/>
              <a:t>히겠다고</a:t>
            </a:r>
            <a:r>
              <a:rPr lang="ko-KR" altLang="en-US" sz="1600" dirty="0"/>
              <a:t> 했지만</a:t>
            </a:r>
            <a:r>
              <a:rPr lang="en-US" altLang="ko-KR" sz="1600" dirty="0"/>
              <a:t>, </a:t>
            </a:r>
            <a:r>
              <a:rPr lang="ko-KR" altLang="en-US" sz="1600" dirty="0"/>
              <a:t>사형을 원하던 유가족들의 요구를 검찰이 </a:t>
            </a:r>
            <a:r>
              <a:rPr lang="ko-KR" altLang="en-US" sz="1600" dirty="0" err="1"/>
              <a:t>받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</a:t>
            </a:r>
            <a:r>
              <a:rPr lang="ko-KR" altLang="en-US" sz="1600" dirty="0" err="1"/>
              <a:t>아들여</a:t>
            </a:r>
            <a:r>
              <a:rPr lang="ko-KR" altLang="en-US" sz="1600" dirty="0"/>
              <a:t> 그 제안을 거절했기에 진실은 지금도 미궁에 빠져 있음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밝혀진 피해자는 총 </a:t>
            </a:r>
            <a:r>
              <a:rPr lang="en-US" altLang="ko-KR" sz="1600" dirty="0"/>
              <a:t>40</a:t>
            </a:r>
            <a:r>
              <a:rPr lang="ko-KR" altLang="en-US" sz="1600" dirty="0"/>
              <a:t>명</a:t>
            </a:r>
            <a:r>
              <a:rPr lang="en-US" altLang="ko-KR" sz="1600" dirty="0"/>
              <a:t>(</a:t>
            </a:r>
            <a:r>
              <a:rPr lang="ko-KR" altLang="en-US" sz="1600" dirty="0"/>
              <a:t>사망 </a:t>
            </a:r>
            <a:r>
              <a:rPr lang="en-US" altLang="ko-KR" sz="1600" dirty="0"/>
              <a:t>35</a:t>
            </a:r>
            <a:r>
              <a:rPr lang="ko-KR" altLang="en-US" sz="1600" dirty="0"/>
              <a:t>명</a:t>
            </a:r>
            <a:r>
              <a:rPr lang="en-US" altLang="ko-KR" sz="1600" dirty="0"/>
              <a:t>, </a:t>
            </a:r>
            <a:r>
              <a:rPr lang="ko-KR" altLang="en-US" sz="1600" dirty="0"/>
              <a:t>부상 </a:t>
            </a:r>
            <a:r>
              <a:rPr lang="en-US" altLang="ko-KR" sz="1600" dirty="0"/>
              <a:t>5</a:t>
            </a:r>
            <a:r>
              <a:rPr lang="ko-KR" altLang="en-US" sz="1600" dirty="0"/>
              <a:t>명</a:t>
            </a:r>
            <a:r>
              <a:rPr lang="en-US" altLang="ko-KR" sz="1600" dirty="0"/>
              <a:t>)</a:t>
            </a:r>
            <a:br>
              <a:rPr lang="ko-KR" altLang="en-US" sz="1600" dirty="0"/>
            </a:br>
            <a:br>
              <a:rPr lang="ko-KR" altLang="en-US" sz="1600" dirty="0"/>
            </a:br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테드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번디</a:t>
            </a:r>
            <a:r>
              <a:rPr lang="en-US" altLang="ko-KR" sz="3200" dirty="0"/>
              <a:t>(</a:t>
            </a:r>
            <a:r>
              <a:rPr lang="en-US" altLang="ko-KR" sz="3200" dirty="0">
                <a:effectLst/>
              </a:rPr>
              <a:t>Ted Bundy</a:t>
            </a:r>
            <a:r>
              <a:rPr lang="en-US" altLang="ko-KR" sz="3200" dirty="0"/>
              <a:t>)</a:t>
            </a:r>
            <a:r>
              <a:rPr lang="ko-KR" altLang="en-US" sz="3200" dirty="0"/>
              <a:t> 사건</a:t>
            </a:r>
            <a:endParaRPr lang="ko-KR" altLang="en-US" sz="18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565" y="2492896"/>
            <a:ext cx="2683768" cy="3465138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041018" y="6152332"/>
            <a:ext cx="2837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rgbClr val="373A3C"/>
                </a:solidFill>
                <a:latin typeface="Open Sans"/>
              </a:rPr>
              <a:t>Theodore Robert Bundy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3669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44464" y="1700808"/>
            <a:ext cx="8187976" cy="93610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600" dirty="0"/>
          </a:p>
          <a:p>
            <a:r>
              <a:rPr lang="ko-KR" altLang="en-US" sz="1600" dirty="0" err="1"/>
              <a:t>테드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번디는</a:t>
            </a:r>
            <a:r>
              <a:rPr lang="en-US" altLang="ko-KR" sz="1600" dirty="0"/>
              <a:t>?</a:t>
            </a:r>
          </a:p>
          <a:p>
            <a:endParaRPr lang="en-US" altLang="ko-KR" sz="1600" dirty="0"/>
          </a:p>
          <a:p>
            <a:pPr marL="0" indent="0">
              <a:buNone/>
            </a:pPr>
            <a:br>
              <a:rPr lang="ko-KR" altLang="en-US" sz="1600" dirty="0"/>
            </a:br>
            <a:br>
              <a:rPr lang="ko-KR" altLang="en-US" sz="1600" dirty="0"/>
            </a:br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테드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번디</a:t>
            </a:r>
            <a:r>
              <a:rPr lang="en-US" altLang="ko-KR" sz="3200" dirty="0"/>
              <a:t>(</a:t>
            </a:r>
            <a:r>
              <a:rPr lang="en-US" altLang="ko-KR" sz="3200" dirty="0">
                <a:effectLst/>
              </a:rPr>
              <a:t>Ted Bundy</a:t>
            </a:r>
            <a:r>
              <a:rPr lang="en-US" altLang="ko-KR" sz="3200" dirty="0"/>
              <a:t>)</a:t>
            </a:r>
            <a:r>
              <a:rPr lang="ko-KR" altLang="en-US" sz="3200" dirty="0"/>
              <a:t> 사건</a:t>
            </a:r>
            <a:endParaRPr lang="ko-KR" altLang="en-US" sz="1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76963"/>
              </p:ext>
            </p:extLst>
          </p:nvPr>
        </p:nvGraphicFramePr>
        <p:xfrm>
          <a:off x="2123728" y="2060848"/>
          <a:ext cx="6579815" cy="416618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498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1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384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 dirty="0">
                          <a:effectLst/>
                        </a:rPr>
                        <a:t>출생 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200" dirty="0">
                          <a:effectLst/>
                        </a:rPr>
                        <a:t>1946</a:t>
                      </a:r>
                      <a:r>
                        <a:rPr lang="ko-KR" altLang="en-US" sz="1200" dirty="0">
                          <a:effectLst/>
                        </a:rPr>
                        <a:t>년 </a:t>
                      </a:r>
                      <a:r>
                        <a:rPr lang="en-US" altLang="ko-KR" sz="1200" dirty="0">
                          <a:effectLst/>
                        </a:rPr>
                        <a:t>11</a:t>
                      </a:r>
                      <a:r>
                        <a:rPr lang="ko-KR" altLang="en-US" sz="1200" dirty="0">
                          <a:effectLst/>
                        </a:rPr>
                        <a:t>월 </a:t>
                      </a:r>
                      <a:r>
                        <a:rPr lang="en-US" altLang="ko-KR" sz="1200" dirty="0">
                          <a:effectLst/>
                        </a:rPr>
                        <a:t>24</a:t>
                      </a:r>
                      <a:r>
                        <a:rPr lang="ko-KR" altLang="en-US" sz="1200" dirty="0">
                          <a:effectLst/>
                        </a:rPr>
                        <a:t>일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ko-KR" altLang="en-US" sz="1200" u="none" strike="noStrike" dirty="0">
                          <a:effectLst/>
                        </a:rPr>
                        <a:t>미국</a:t>
                      </a:r>
                      <a:r>
                        <a:rPr lang="ko-KR" altLang="en-US" sz="1200" dirty="0">
                          <a:effectLst/>
                        </a:rPr>
                        <a:t> </a:t>
                      </a:r>
                      <a:r>
                        <a:rPr lang="ko-KR" altLang="en-US" sz="1200" dirty="0" err="1">
                          <a:effectLst/>
                        </a:rPr>
                        <a:t>버몬트</a:t>
                      </a:r>
                      <a:r>
                        <a:rPr lang="ko-KR" altLang="en-US" sz="1200" dirty="0">
                          <a:effectLst/>
                        </a:rPr>
                        <a:t> 주 </a:t>
                      </a:r>
                      <a:r>
                        <a:rPr lang="ko-KR" altLang="en-US" sz="1200" dirty="0" err="1">
                          <a:effectLst/>
                        </a:rPr>
                        <a:t>벌링턴</a:t>
                      </a:r>
                      <a:r>
                        <a:rPr lang="ko-KR" altLang="en-US" sz="1200" dirty="0">
                          <a:effectLst/>
                        </a:rPr>
                        <a:t> </a:t>
                      </a: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384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>
                          <a:effectLst/>
                        </a:rPr>
                        <a:t>사망 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200" dirty="0">
                          <a:effectLst/>
                        </a:rPr>
                        <a:t>1989</a:t>
                      </a:r>
                      <a:r>
                        <a:rPr lang="ko-KR" altLang="en-US" sz="1200" dirty="0">
                          <a:effectLst/>
                        </a:rPr>
                        <a:t>년 </a:t>
                      </a:r>
                      <a:r>
                        <a:rPr lang="en-US" altLang="ko-KR" sz="1200" dirty="0">
                          <a:effectLst/>
                        </a:rPr>
                        <a:t>1</a:t>
                      </a:r>
                      <a:r>
                        <a:rPr lang="ko-KR" altLang="en-US" sz="1200" dirty="0">
                          <a:effectLst/>
                        </a:rPr>
                        <a:t>월 </a:t>
                      </a:r>
                      <a:r>
                        <a:rPr lang="en-US" altLang="ko-KR" sz="1200" dirty="0">
                          <a:effectLst/>
                        </a:rPr>
                        <a:t>24</a:t>
                      </a:r>
                      <a:r>
                        <a:rPr lang="ko-KR" altLang="en-US" sz="1200" dirty="0">
                          <a:effectLst/>
                        </a:rPr>
                        <a:t>일 </a:t>
                      </a:r>
                      <a:r>
                        <a:rPr lang="en-US" altLang="ko-KR" sz="1200" dirty="0">
                          <a:effectLst/>
                        </a:rPr>
                        <a:t>(42</a:t>
                      </a:r>
                      <a:r>
                        <a:rPr lang="ko-KR" altLang="en-US" sz="1200" dirty="0">
                          <a:effectLst/>
                        </a:rPr>
                        <a:t>세</a:t>
                      </a:r>
                      <a:r>
                        <a:rPr lang="en-US" altLang="ko-KR" sz="1200" dirty="0">
                          <a:effectLst/>
                        </a:rPr>
                        <a:t>)</a:t>
                      </a:r>
                      <a:br>
                        <a:rPr lang="en-US" altLang="ko-KR" sz="1200" dirty="0">
                          <a:effectLst/>
                        </a:rPr>
                      </a:br>
                      <a:r>
                        <a:rPr lang="ko-KR" altLang="en-US" sz="1200" u="none" dirty="0">
                          <a:effectLst/>
                        </a:rPr>
                        <a:t>미국</a:t>
                      </a:r>
                      <a:r>
                        <a:rPr lang="ko-KR" altLang="en-US" sz="1200" dirty="0">
                          <a:effectLst/>
                        </a:rPr>
                        <a:t> 플로리다 주 </a:t>
                      </a: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933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>
                          <a:effectLst/>
                        </a:rPr>
                        <a:t>국적 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200" u="none" strike="noStrike" dirty="0">
                          <a:effectLst/>
                        </a:rPr>
                        <a:t>미국</a:t>
                      </a:r>
                      <a:r>
                        <a:rPr lang="ko-KR" altLang="en-US" sz="1200" dirty="0">
                          <a:effectLst/>
                        </a:rPr>
                        <a:t> </a:t>
                      </a: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735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 dirty="0">
                          <a:effectLst/>
                        </a:rPr>
                        <a:t>가명 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200">
                          <a:effectLst/>
                        </a:rPr>
                        <a:t>크리스 하겐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ko-KR" altLang="en-US" sz="1200">
                          <a:effectLst/>
                        </a:rPr>
                        <a:t>케네스 미스너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ko-KR" altLang="en-US" sz="1200">
                          <a:effectLst/>
                        </a:rPr>
                        <a:t>로즐랜드 순경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ko-KR" altLang="en-US" sz="1200">
                          <a:effectLst/>
                        </a:rPr>
                        <a:t>리처드 버튼</a:t>
                      </a:r>
                      <a:br>
                        <a:rPr lang="ko-KR" altLang="en-US" sz="1200">
                          <a:effectLst/>
                        </a:rPr>
                      </a:br>
                      <a:r>
                        <a:rPr lang="ko-KR" altLang="en-US" sz="1200">
                          <a:effectLst/>
                        </a:rPr>
                        <a:t>롤프 밀러 </a:t>
                      </a: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933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>
                          <a:effectLst/>
                        </a:rPr>
                        <a:t>죄명 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200">
                          <a:effectLst/>
                        </a:rPr>
                        <a:t>납치</a:t>
                      </a:r>
                      <a:r>
                        <a:rPr lang="en-US" altLang="ko-KR" sz="1200">
                          <a:effectLst/>
                        </a:rPr>
                        <a:t>, </a:t>
                      </a:r>
                      <a:r>
                        <a:rPr lang="ko-KR" altLang="en-US" sz="1200">
                          <a:effectLst/>
                        </a:rPr>
                        <a:t>살인</a:t>
                      </a:r>
                      <a:r>
                        <a:rPr lang="en-US" altLang="ko-KR" sz="1200">
                          <a:effectLst/>
                        </a:rPr>
                        <a:t>, </a:t>
                      </a:r>
                      <a:r>
                        <a:rPr lang="ko-KR" altLang="en-US" sz="1200">
                          <a:effectLst/>
                        </a:rPr>
                        <a:t>살인미수</a:t>
                      </a:r>
                      <a:r>
                        <a:rPr lang="en-US" altLang="ko-KR" sz="1200">
                          <a:effectLst/>
                        </a:rPr>
                        <a:t>, </a:t>
                      </a:r>
                      <a:r>
                        <a:rPr lang="ko-KR" altLang="en-US" sz="1200">
                          <a:effectLst/>
                        </a:rPr>
                        <a:t>강도</a:t>
                      </a:r>
                      <a:r>
                        <a:rPr lang="en-US" altLang="ko-KR" sz="1200">
                          <a:effectLst/>
                        </a:rPr>
                        <a:t>, </a:t>
                      </a:r>
                      <a:r>
                        <a:rPr lang="ko-KR" altLang="en-US" sz="1200">
                          <a:effectLst/>
                        </a:rPr>
                        <a:t>강간</a:t>
                      </a:r>
                      <a:r>
                        <a:rPr lang="en-US" altLang="ko-KR" sz="1200">
                          <a:effectLst/>
                        </a:rPr>
                        <a:t>, </a:t>
                      </a:r>
                      <a:r>
                        <a:rPr lang="ko-KR" altLang="en-US" sz="1200">
                          <a:effectLst/>
                        </a:rPr>
                        <a:t>탈옥 </a:t>
                      </a: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933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>
                          <a:effectLst/>
                        </a:rPr>
                        <a:t>형량 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200">
                          <a:effectLst/>
                        </a:rPr>
                        <a:t>사형 </a:t>
                      </a: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933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 dirty="0">
                          <a:effectLst/>
                        </a:rPr>
                        <a:t>범행동기 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200" u="none" strike="noStrike" dirty="0">
                          <a:effectLst/>
                        </a:rPr>
                        <a:t>쾌락살인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933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 dirty="0">
                          <a:effectLst/>
                        </a:rPr>
                        <a:t>피해자 수 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200" u="none" dirty="0">
                          <a:effectLst/>
                        </a:rPr>
                        <a:t>40 (</a:t>
                      </a:r>
                      <a:r>
                        <a:rPr lang="ko-KR" altLang="en-US" sz="1200" u="none" dirty="0">
                          <a:effectLst/>
                        </a:rPr>
                        <a:t>사망자 수 </a:t>
                      </a:r>
                      <a:r>
                        <a:rPr lang="en-US" altLang="ko-KR" sz="1200" u="none" dirty="0">
                          <a:effectLst/>
                        </a:rPr>
                        <a:t>35</a:t>
                      </a:r>
                      <a:r>
                        <a:rPr lang="ko-KR" altLang="en-US" sz="1200" u="none" dirty="0">
                          <a:effectLst/>
                        </a:rPr>
                        <a:t>명</a:t>
                      </a:r>
                      <a:r>
                        <a:rPr lang="en-US" altLang="ko-KR" sz="1200" u="none" dirty="0">
                          <a:effectLst/>
                        </a:rPr>
                        <a:t>, </a:t>
                      </a:r>
                      <a:r>
                        <a:rPr lang="ko-KR" altLang="en-US" sz="1200" u="none" dirty="0">
                          <a:effectLst/>
                        </a:rPr>
                        <a:t>부상자 수 </a:t>
                      </a:r>
                      <a:r>
                        <a:rPr lang="en-US" altLang="ko-KR" sz="1200" u="none" dirty="0">
                          <a:effectLst/>
                        </a:rPr>
                        <a:t>5</a:t>
                      </a:r>
                      <a:r>
                        <a:rPr lang="ko-KR" altLang="en-US" sz="1200" u="none" dirty="0">
                          <a:effectLst/>
                        </a:rPr>
                        <a:t>명</a:t>
                      </a:r>
                      <a:r>
                        <a:rPr lang="en-US" altLang="ko-KR" sz="1200" u="none" dirty="0">
                          <a:effectLst/>
                        </a:rPr>
                        <a:t>)</a:t>
                      </a: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933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 dirty="0">
                          <a:effectLst/>
                        </a:rPr>
                        <a:t>학력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kumimoji="0" lang="ko-KR" altLang="en-US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퓨젯</a:t>
                      </a:r>
                      <a:r>
                        <a:rPr kumimoji="0" lang="ko-KR" alt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사운드 대학교 → </a:t>
                      </a:r>
                      <a:r>
                        <a:rPr kumimoji="0" lang="ko-KR" altLang="en-US" sz="1200" b="0" i="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워싱턴 대학교</a:t>
                      </a:r>
                      <a:r>
                        <a:rPr lang="en-US" altLang="ko-KR" sz="1200" u="none" dirty="0">
                          <a:effectLst/>
                        </a:rPr>
                        <a:t> </a:t>
                      </a: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933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 dirty="0">
                          <a:effectLst/>
                        </a:rPr>
                        <a:t>범행기간 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200" dirty="0">
                          <a:effectLst/>
                        </a:rPr>
                        <a:t>1974</a:t>
                      </a:r>
                      <a:r>
                        <a:rPr lang="ko-KR" altLang="en-US" sz="1200" dirty="0">
                          <a:effectLst/>
                        </a:rPr>
                        <a:t>년 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월 </a:t>
                      </a:r>
                      <a:r>
                        <a:rPr lang="en-US" altLang="ko-KR" sz="1200" dirty="0">
                          <a:effectLst/>
                        </a:rPr>
                        <a:t>1</a:t>
                      </a:r>
                      <a:r>
                        <a:rPr lang="ko-KR" altLang="en-US" sz="1200" dirty="0">
                          <a:effectLst/>
                        </a:rPr>
                        <a:t>일</a:t>
                      </a:r>
                      <a:r>
                        <a:rPr lang="en-US" altLang="ko-KR" sz="1200" dirty="0">
                          <a:effectLst/>
                        </a:rPr>
                        <a:t>~ 1978</a:t>
                      </a:r>
                      <a:r>
                        <a:rPr lang="ko-KR" altLang="en-US" sz="1200" dirty="0">
                          <a:effectLst/>
                        </a:rPr>
                        <a:t>년 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월 </a:t>
                      </a:r>
                      <a:r>
                        <a:rPr lang="en-US" altLang="ko-KR" sz="1200" dirty="0">
                          <a:effectLst/>
                        </a:rPr>
                        <a:t>9</a:t>
                      </a:r>
                      <a:r>
                        <a:rPr lang="ko-KR" altLang="en-US" sz="1200" dirty="0">
                          <a:effectLst/>
                        </a:rPr>
                        <a:t>일 </a:t>
                      </a: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4834"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200" dirty="0">
                          <a:effectLst/>
                        </a:rPr>
                        <a:t>체포일자 </a:t>
                      </a:r>
                    </a:p>
                  </a:txBody>
                  <a:tcPr marL="62861" marR="62861" marT="31430" marB="3143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200" dirty="0">
                          <a:effectLst/>
                        </a:rPr>
                        <a:t>1975</a:t>
                      </a:r>
                      <a:r>
                        <a:rPr lang="ko-KR" altLang="en-US" sz="1200" dirty="0">
                          <a:effectLst/>
                        </a:rPr>
                        <a:t>년 </a:t>
                      </a:r>
                      <a:r>
                        <a:rPr lang="en-US" altLang="ko-KR" sz="1200" dirty="0">
                          <a:effectLst/>
                        </a:rPr>
                        <a:t>8</a:t>
                      </a:r>
                      <a:r>
                        <a:rPr lang="ko-KR" altLang="en-US" sz="1200" dirty="0">
                          <a:effectLst/>
                        </a:rPr>
                        <a:t>월 </a:t>
                      </a:r>
                      <a:r>
                        <a:rPr lang="en-US" altLang="ko-KR" sz="1200" dirty="0">
                          <a:effectLst/>
                        </a:rPr>
                        <a:t>16</a:t>
                      </a:r>
                      <a:r>
                        <a:rPr lang="ko-KR" altLang="en-US" sz="1200" dirty="0">
                          <a:effectLst/>
                        </a:rPr>
                        <a:t>일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en-US" altLang="ko-KR" sz="1200" dirty="0">
                          <a:effectLst/>
                        </a:rPr>
                        <a:t>1977</a:t>
                      </a:r>
                      <a:r>
                        <a:rPr lang="ko-KR" altLang="en-US" sz="1200" dirty="0">
                          <a:effectLst/>
                        </a:rPr>
                        <a:t>년 </a:t>
                      </a:r>
                      <a:r>
                        <a:rPr lang="en-US" altLang="ko-KR" sz="1200" dirty="0">
                          <a:effectLst/>
                        </a:rPr>
                        <a:t>6</a:t>
                      </a:r>
                      <a:r>
                        <a:rPr lang="ko-KR" altLang="en-US" sz="1200" dirty="0">
                          <a:effectLst/>
                        </a:rPr>
                        <a:t>월 </a:t>
                      </a:r>
                      <a:r>
                        <a:rPr lang="en-US" altLang="ko-KR" sz="1200" dirty="0">
                          <a:effectLst/>
                        </a:rPr>
                        <a:t>13</a:t>
                      </a:r>
                      <a:r>
                        <a:rPr lang="ko-KR" altLang="en-US" sz="1200" dirty="0">
                          <a:effectLst/>
                        </a:rPr>
                        <a:t>일</a:t>
                      </a:r>
                      <a:br>
                        <a:rPr lang="ko-KR" altLang="en-US" sz="1200" dirty="0">
                          <a:effectLst/>
                        </a:rPr>
                      </a:br>
                      <a:r>
                        <a:rPr lang="en-US" altLang="ko-KR" sz="1200" dirty="0">
                          <a:effectLst/>
                        </a:rPr>
                        <a:t>1978</a:t>
                      </a:r>
                      <a:r>
                        <a:rPr lang="ko-KR" altLang="en-US" sz="1200" dirty="0">
                          <a:effectLst/>
                        </a:rPr>
                        <a:t>년 </a:t>
                      </a:r>
                      <a:r>
                        <a:rPr lang="en-US" altLang="ko-KR" sz="1200" dirty="0">
                          <a:effectLst/>
                        </a:rPr>
                        <a:t>2</a:t>
                      </a:r>
                      <a:r>
                        <a:rPr lang="ko-KR" altLang="en-US" sz="1200" dirty="0">
                          <a:effectLst/>
                        </a:rPr>
                        <a:t>월 </a:t>
                      </a:r>
                      <a:r>
                        <a:rPr lang="en-US" altLang="ko-KR" sz="1200" dirty="0">
                          <a:effectLst/>
                        </a:rPr>
                        <a:t>15</a:t>
                      </a:r>
                      <a:r>
                        <a:rPr lang="ko-KR" altLang="en-US" sz="1200" dirty="0">
                          <a:effectLst/>
                        </a:rPr>
                        <a:t>일 </a:t>
                      </a:r>
                      <a:r>
                        <a:rPr lang="en-US" altLang="ko-KR" sz="1200" dirty="0">
                          <a:effectLst/>
                        </a:rPr>
                        <a:t>, 1989</a:t>
                      </a:r>
                      <a:r>
                        <a:rPr lang="ko-KR" altLang="en-US" sz="1200" dirty="0">
                          <a:effectLst/>
                        </a:rPr>
                        <a:t>년 </a:t>
                      </a:r>
                      <a:r>
                        <a:rPr lang="en-US" altLang="ko-KR" sz="1200" dirty="0">
                          <a:effectLst/>
                        </a:rPr>
                        <a:t>1</a:t>
                      </a:r>
                      <a:r>
                        <a:rPr lang="ko-KR" altLang="en-US" sz="1200" dirty="0">
                          <a:effectLst/>
                        </a:rPr>
                        <a:t>월 </a:t>
                      </a:r>
                      <a:r>
                        <a:rPr lang="en-US" altLang="ko-KR" sz="1200" dirty="0">
                          <a:effectLst/>
                        </a:rPr>
                        <a:t>24</a:t>
                      </a:r>
                      <a:r>
                        <a:rPr lang="ko-KR" altLang="en-US" sz="1200" dirty="0">
                          <a:effectLst/>
                        </a:rPr>
                        <a:t>일 플로리다 주 교도소에서 사형 집행</a:t>
                      </a:r>
                    </a:p>
                  </a:txBody>
                  <a:tcPr marL="62861" marR="62861" marT="31430" marB="3143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026" name="Picture 2" descr="미국의 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66" y="2143030"/>
            <a:ext cx="504056" cy="27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289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63310" y="1506828"/>
            <a:ext cx="8533869" cy="515719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400" dirty="0"/>
          </a:p>
          <a:p>
            <a:r>
              <a:rPr lang="ko-KR" altLang="en-US" sz="1400" dirty="0"/>
              <a:t>생애 </a:t>
            </a:r>
            <a:r>
              <a:rPr lang="en-US" altLang="ko-KR" sz="1400" dirty="0"/>
              <a:t>- </a:t>
            </a:r>
            <a:r>
              <a:rPr lang="ko-KR" altLang="en-US" sz="1400" dirty="0"/>
              <a:t>유년시절</a:t>
            </a:r>
            <a:endParaRPr lang="en-US" altLang="ko-KR" sz="1400" dirty="0"/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미국 뉴욕 출신</a:t>
            </a:r>
            <a:r>
              <a:rPr lang="en-US" altLang="ko-KR" sz="1400" dirty="0"/>
              <a:t>, </a:t>
            </a:r>
            <a:r>
              <a:rPr lang="ko-KR" altLang="en-US" sz="1400" dirty="0"/>
              <a:t>유복한 집안 출신은 아니지만 매주 주일학교에 참석하는 등 평범한 가정에서 성장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그러나 성장환경은 그의 엽기적인 범행에도 불구하고 동정의 여지가 있을 정도로 비정상적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: </a:t>
            </a:r>
            <a:r>
              <a:rPr lang="ko-KR" altLang="en-US" sz="1400" dirty="0"/>
              <a:t>사생아로 출생하였으며</a:t>
            </a:r>
            <a:r>
              <a:rPr lang="en-US" altLang="ko-KR" sz="1400" dirty="0"/>
              <a:t>, </a:t>
            </a:r>
            <a:r>
              <a:rPr lang="ko-KR" altLang="en-US" sz="1400" dirty="0"/>
              <a:t>어머니를 누나로 대했고</a:t>
            </a:r>
            <a:r>
              <a:rPr lang="en-US" altLang="ko-KR" sz="1400" dirty="0"/>
              <a:t>, </a:t>
            </a:r>
            <a:r>
              <a:rPr lang="ko-KR" altLang="en-US" sz="1400" dirty="0"/>
              <a:t>당시 외조부모가 부모 역할을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: </a:t>
            </a:r>
            <a:r>
              <a:rPr lang="ko-KR" altLang="en-US" sz="1400" dirty="0"/>
              <a:t>외조부는 악의에 찬 인종차별주의자였고</a:t>
            </a:r>
            <a:r>
              <a:rPr lang="en-US" altLang="ko-KR" sz="1400" dirty="0"/>
              <a:t>, </a:t>
            </a:r>
            <a:r>
              <a:rPr lang="ko-KR" altLang="en-US" sz="1400" dirty="0"/>
              <a:t>애완동물과 자신의 아내에게 폭력을 행사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: </a:t>
            </a:r>
            <a:r>
              <a:rPr lang="ko-KR" altLang="en-US" sz="1400" dirty="0"/>
              <a:t>어릴 때부터 명백한 정서불안 증세를 나타냈고</a:t>
            </a:r>
            <a:r>
              <a:rPr lang="en-US" altLang="ko-KR" sz="1400" dirty="0"/>
              <a:t>, </a:t>
            </a:r>
            <a:r>
              <a:rPr lang="ko-KR" altLang="en-US" sz="1400" dirty="0"/>
              <a:t>초등학교 시절엔 머리도 좋고 성적도 뛰어</a:t>
            </a:r>
            <a:r>
              <a:rPr lang="en-US" altLang="ko-KR" sz="1400" dirty="0"/>
              <a:t> </a:t>
            </a:r>
            <a:r>
              <a:rPr lang="ko-KR" altLang="en-US" sz="1400" dirty="0"/>
              <a:t>났지만</a:t>
            </a:r>
            <a:r>
              <a:rPr lang="en-US" altLang="ko-KR" sz="1400" dirty="0"/>
              <a:t>, </a:t>
            </a:r>
            <a:r>
              <a:rPr lang="ko-KR" altLang="en-US" sz="1400" dirty="0"/>
              <a:t>반복해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서 사납게 역정을 내고</a:t>
            </a:r>
            <a:r>
              <a:rPr lang="en-US" altLang="ko-KR" sz="1400" dirty="0"/>
              <a:t>, </a:t>
            </a:r>
            <a:r>
              <a:rPr lang="ko-KR" altLang="en-US" sz="1400" dirty="0"/>
              <a:t>고등학교에 진학할 무렵 그는 이미 상습적 관음증 환자였으며</a:t>
            </a:r>
            <a:r>
              <a:rPr lang="en-US" altLang="ko-KR" sz="1400" dirty="0"/>
              <a:t>, </a:t>
            </a:r>
            <a:r>
              <a:rPr lang="ko-KR" altLang="en-US" sz="1400" dirty="0"/>
              <a:t>상습절도를 함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특히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양심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타인을 욕망 충족을 위한 대상보다 우위에 두는 마음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이타심 등이 결여된 특징</a:t>
            </a:r>
            <a:r>
              <a:rPr lang="ko-KR" altLang="en-US" sz="1400" dirty="0"/>
              <a:t>을</a:t>
            </a:r>
            <a:r>
              <a:rPr lang="en-US" altLang="ko-KR" sz="1400" dirty="0"/>
              <a:t> </a:t>
            </a:r>
            <a:r>
              <a:rPr lang="ko-KR" altLang="en-US" sz="1400" dirty="0"/>
              <a:t>보였지만  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는 남들에 대한</a:t>
            </a:r>
            <a:r>
              <a:rPr lang="en-US" altLang="ko-KR" sz="1400" dirty="0"/>
              <a:t> </a:t>
            </a:r>
            <a:r>
              <a:rPr lang="ko-KR" altLang="en-US" sz="1400" dirty="0"/>
              <a:t>관찰을 통해 그는 </a:t>
            </a:r>
            <a:r>
              <a:rPr lang="ko-KR" altLang="en-US" sz="1400" dirty="0">
                <a:solidFill>
                  <a:srgbClr val="FF0000"/>
                </a:solidFill>
              </a:rPr>
              <a:t>정상인들의 행동을 흉내 내는 법을 배워 </a:t>
            </a:r>
            <a:r>
              <a:rPr lang="ko-KR" altLang="en-US" sz="1400" dirty="0"/>
              <a:t>그의 가장 친한 친구조차도 그의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어두운 기질을 인지하지 못함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그는 </a:t>
            </a:r>
            <a:r>
              <a:rPr lang="en-US" altLang="ko-KR" sz="1400" dirty="0"/>
              <a:t>1965</a:t>
            </a:r>
            <a:r>
              <a:rPr lang="ko-KR" altLang="en-US" sz="1400" dirty="0"/>
              <a:t>년 고등학교 졸업 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퓨젯</a:t>
            </a:r>
            <a:r>
              <a:rPr lang="ko-KR" altLang="en-US" sz="1400" dirty="0"/>
              <a:t> 사운드 대학교</a:t>
            </a:r>
            <a:r>
              <a:rPr lang="en-US" altLang="ko-KR" sz="1400" dirty="0"/>
              <a:t>(University of Puget Sound)</a:t>
            </a:r>
            <a:r>
              <a:rPr lang="ko-KR" altLang="en-US" sz="1400" dirty="0"/>
              <a:t>에서 </a:t>
            </a:r>
            <a:r>
              <a:rPr lang="en-US" altLang="ko-KR" sz="1400" dirty="0"/>
              <a:t>1</a:t>
            </a:r>
            <a:r>
              <a:rPr lang="ko-KR" altLang="en-US" sz="1400" dirty="0"/>
              <a:t>년간 </a:t>
            </a:r>
            <a:r>
              <a:rPr lang="en-US" altLang="ko-KR" sz="1400" dirty="0"/>
              <a:t> </a:t>
            </a:r>
            <a:r>
              <a:rPr lang="ko-KR" altLang="en-US" sz="1400" dirty="0"/>
              <a:t>공부한 뒤에 중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국어를 배우기 위해 워싱턴 대학교로 편입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 err="1"/>
              <a:t>위싱턴</a:t>
            </a:r>
            <a:r>
              <a:rPr lang="ko-KR" altLang="en-US" sz="1400" dirty="0"/>
              <a:t> 대학교 재학 중 정치에 관심을 가져 공화당에 입당</a:t>
            </a:r>
            <a:r>
              <a:rPr lang="en-US" altLang="ko-KR" sz="1400" dirty="0"/>
              <a:t>, </a:t>
            </a:r>
            <a:r>
              <a:rPr lang="ko-KR" altLang="en-US" sz="1400" dirty="0"/>
              <a:t>정치활동을 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테드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번디</a:t>
            </a:r>
            <a:r>
              <a:rPr lang="en-US" altLang="ko-KR" sz="3200" dirty="0"/>
              <a:t>(</a:t>
            </a:r>
            <a:r>
              <a:rPr lang="en-US" altLang="ko-KR" sz="3200" dirty="0">
                <a:effectLst/>
              </a:rPr>
              <a:t>Ted Bundy</a:t>
            </a:r>
            <a:r>
              <a:rPr lang="en-US" altLang="ko-KR" sz="3200" dirty="0"/>
              <a:t>)</a:t>
            </a:r>
            <a:r>
              <a:rPr lang="ko-KR" altLang="en-US" sz="3200" dirty="0"/>
              <a:t> 사건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303822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187962" y="1468992"/>
            <a:ext cx="5400600" cy="515719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200" dirty="0"/>
          </a:p>
          <a:p>
            <a:r>
              <a:rPr lang="ko-KR" altLang="en-US" sz="1200" dirty="0"/>
              <a:t>살인 행각 </a:t>
            </a:r>
            <a:r>
              <a:rPr lang="en-US" altLang="ko-KR" sz="1200" dirty="0"/>
              <a:t>– </a:t>
            </a:r>
            <a:r>
              <a:rPr lang="ko-KR" altLang="en-US" sz="1200" dirty="0">
                <a:solidFill>
                  <a:srgbClr val="FF0000"/>
                </a:solidFill>
              </a:rPr>
              <a:t>워싱턴 주 시애틀</a:t>
            </a:r>
            <a:r>
              <a:rPr lang="en-US" altLang="ko-KR" sz="1200" dirty="0">
                <a:solidFill>
                  <a:srgbClr val="FF0000"/>
                </a:solidFill>
              </a:rPr>
              <a:t>(Seattle, State of Washington)</a:t>
            </a:r>
          </a:p>
          <a:p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대학 재학 중 캘리포니아 출신 부유층 학생  </a:t>
            </a:r>
            <a:r>
              <a:rPr lang="en-US" altLang="ko-KR" sz="1200" dirty="0"/>
              <a:t>'</a:t>
            </a:r>
            <a:r>
              <a:rPr lang="ko-KR" altLang="en-US" sz="1200" dirty="0" err="1"/>
              <a:t>다이앤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마조리</a:t>
            </a:r>
            <a:r>
              <a:rPr lang="ko-KR" altLang="en-US" sz="1200" dirty="0"/>
              <a:t> 진 </a:t>
            </a:r>
            <a:r>
              <a:rPr lang="ko-KR" altLang="en-US" sz="1200" dirty="0" err="1"/>
              <a:t>에드워즈</a:t>
            </a:r>
            <a:r>
              <a:rPr lang="en-US" altLang="ko-KR" sz="1200" dirty="0"/>
              <a:t>(Diane Marjorie Jean Edwards)'</a:t>
            </a:r>
            <a:r>
              <a:rPr lang="ko-KR" altLang="en-US" sz="1200" dirty="0"/>
              <a:t>라는 여성과 교제함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br>
              <a:rPr lang="ko-KR" altLang="en-US" sz="1200" dirty="0"/>
            </a:br>
            <a:r>
              <a:rPr lang="ko-KR" altLang="en-US" sz="1200" dirty="0"/>
              <a:t> </a:t>
            </a:r>
            <a:r>
              <a:rPr lang="en-US" altLang="ko-KR" sz="1200" dirty="0"/>
              <a:t>- </a:t>
            </a:r>
            <a:r>
              <a:rPr lang="ko-KR" altLang="en-US" sz="1200" dirty="0"/>
              <a:t>대학교 졸업 후</a:t>
            </a:r>
            <a:r>
              <a:rPr lang="en-US" altLang="ko-KR" sz="1200" dirty="0"/>
              <a:t>, </a:t>
            </a:r>
            <a:r>
              <a:rPr lang="ko-KR" altLang="en-US" sz="1200" dirty="0"/>
              <a:t>일류 </a:t>
            </a:r>
            <a:r>
              <a:rPr lang="ko-KR" altLang="en-US" sz="1200" dirty="0" err="1"/>
              <a:t>로스쿨을</a:t>
            </a:r>
            <a:r>
              <a:rPr lang="ko-KR" altLang="en-US" sz="1200" dirty="0"/>
              <a:t> 가려다가 실패하고 </a:t>
            </a:r>
            <a:r>
              <a:rPr lang="ko-KR" altLang="en-US" sz="1200" dirty="0" err="1"/>
              <a:t>퓨젓사운드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로스쿨</a:t>
            </a:r>
            <a:r>
              <a:rPr lang="ko-KR" altLang="en-US" sz="1200" dirty="0"/>
              <a:t> 야간대학에 진학하게 되면서 </a:t>
            </a:r>
            <a:r>
              <a:rPr lang="ko-KR" altLang="en-US" sz="1200" dirty="0" err="1"/>
              <a:t>다이앤에게</a:t>
            </a:r>
            <a:r>
              <a:rPr lang="ko-KR" altLang="en-US" sz="1200" dirty="0"/>
              <a:t> 실연 당하고</a:t>
            </a:r>
            <a:r>
              <a:rPr lang="en-US" altLang="ko-KR" sz="1200" dirty="0"/>
              <a:t>, </a:t>
            </a:r>
            <a:r>
              <a:rPr lang="ko-KR" altLang="en-US" sz="1200" dirty="0"/>
              <a:t>이로 인해 그의 </a:t>
            </a:r>
            <a:r>
              <a:rPr lang="ko-KR" altLang="en-US" sz="1200" dirty="0" err="1"/>
              <a:t>자존감이</a:t>
            </a:r>
            <a:r>
              <a:rPr lang="ko-KR" altLang="en-US" sz="1200" dirty="0"/>
              <a:t> 크게 떨어지게 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실연 후 </a:t>
            </a:r>
            <a:r>
              <a:rPr lang="en-US" altLang="ko-KR" sz="1200" dirty="0"/>
              <a:t> </a:t>
            </a:r>
            <a:r>
              <a:rPr lang="ko-KR" altLang="en-US" sz="1200" dirty="0"/>
              <a:t>훗날 그의 범행 대상으로 삼은 피해 여성들의 상당수가 이 </a:t>
            </a:r>
            <a:r>
              <a:rPr lang="ko-KR" altLang="en-US" sz="1200" dirty="0" err="1"/>
              <a:t>다이앤과</a:t>
            </a:r>
            <a:r>
              <a:rPr lang="ko-KR" altLang="en-US" sz="1200" dirty="0"/>
              <a:t> 유사한 이미지</a:t>
            </a:r>
            <a:br>
              <a:rPr lang="ko-KR" altLang="en-US" sz="1200" dirty="0"/>
            </a:br>
            <a:br>
              <a:rPr lang="ko-KR" altLang="en-US" sz="1200" dirty="0"/>
            </a:br>
            <a:r>
              <a:rPr lang="en-US" altLang="ko-KR" sz="1200" dirty="0"/>
              <a:t>- </a:t>
            </a:r>
            <a:r>
              <a:rPr lang="ko-KR" altLang="en-US" sz="1200" dirty="0"/>
              <a:t>워싱턴 주에서</a:t>
            </a:r>
            <a:r>
              <a:rPr lang="en-US" altLang="ko-KR" sz="1200" dirty="0"/>
              <a:t> </a:t>
            </a:r>
            <a:r>
              <a:rPr lang="ko-KR" altLang="en-US" sz="1200" i="1" dirty="0" err="1"/>
              <a:t>엘리자베스</a:t>
            </a:r>
            <a:r>
              <a:rPr lang="ko-KR" altLang="en-US" sz="1200" i="1" dirty="0"/>
              <a:t> </a:t>
            </a:r>
            <a:r>
              <a:rPr lang="ko-KR" altLang="en-US" sz="1200" i="1" dirty="0" err="1"/>
              <a:t>클래퍼</a:t>
            </a:r>
            <a:r>
              <a:rPr lang="ko-KR" altLang="en-US" sz="1200" dirty="0" err="1"/>
              <a:t>라는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싱글맘과</a:t>
            </a:r>
            <a:r>
              <a:rPr lang="ko-KR" altLang="en-US" sz="1200" dirty="0"/>
              <a:t> 함께 살고 있던 </a:t>
            </a:r>
            <a:r>
              <a:rPr lang="ko-KR" altLang="en-US" sz="1200" dirty="0" err="1"/>
              <a:t>테드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번디는</a:t>
            </a:r>
            <a:r>
              <a:rPr lang="ko-KR" altLang="en-US" sz="1200" dirty="0"/>
              <a:t> </a:t>
            </a:r>
            <a:r>
              <a:rPr lang="en-US" altLang="ko-KR" sz="1200" dirty="0"/>
              <a:t>1974</a:t>
            </a:r>
            <a:r>
              <a:rPr lang="ko-KR" altLang="en-US" sz="1200" dirty="0"/>
              <a:t>년 </a:t>
            </a:r>
            <a:r>
              <a:rPr lang="en-US" altLang="ko-KR" sz="1200" dirty="0"/>
              <a:t>1</a:t>
            </a:r>
            <a:r>
              <a:rPr lang="ko-KR" altLang="en-US" sz="1200" dirty="0"/>
              <a:t>월 </a:t>
            </a:r>
            <a:r>
              <a:rPr lang="en-US" altLang="ko-KR" sz="1200" dirty="0"/>
              <a:t>18</a:t>
            </a:r>
            <a:r>
              <a:rPr lang="ko-KR" altLang="en-US" sz="1200" dirty="0"/>
              <a:t>세 여성 살인미수 사건을 시작으로</a:t>
            </a:r>
            <a:r>
              <a:rPr lang="en-US" altLang="ko-KR" sz="1200" dirty="0"/>
              <a:t>, 1974</a:t>
            </a:r>
            <a:r>
              <a:rPr lang="ko-KR" altLang="en-US" sz="1200" dirty="0"/>
              <a:t>년 </a:t>
            </a:r>
            <a:r>
              <a:rPr lang="en-US" altLang="ko-KR" sz="1200" dirty="0"/>
              <a:t>2</a:t>
            </a:r>
            <a:r>
              <a:rPr lang="ko-KR" altLang="en-US" sz="1200" dirty="0"/>
              <a:t>월 </a:t>
            </a:r>
            <a:r>
              <a:rPr lang="ko-KR" altLang="en-US" sz="1200" i="1" dirty="0" err="1"/>
              <a:t>린다</a:t>
            </a:r>
            <a:r>
              <a:rPr lang="ko-KR" altLang="en-US" sz="1200" i="1" dirty="0"/>
              <a:t> 앤 </a:t>
            </a:r>
            <a:r>
              <a:rPr lang="ko-KR" altLang="en-US" sz="1200" i="1" dirty="0" err="1"/>
              <a:t>힐리</a:t>
            </a:r>
            <a:r>
              <a:rPr lang="en-US" altLang="ko-KR" sz="1200" dirty="0"/>
              <a:t>, </a:t>
            </a:r>
            <a:r>
              <a:rPr lang="ko-KR" altLang="en-US" sz="1200" i="1" dirty="0" err="1"/>
              <a:t>조잰</a:t>
            </a:r>
            <a:r>
              <a:rPr lang="ko-KR" altLang="en-US" sz="1200" i="1" dirty="0"/>
              <a:t> </a:t>
            </a:r>
            <a:r>
              <a:rPr lang="ko-KR" altLang="en-US" sz="1200" i="1" dirty="0" err="1"/>
              <a:t>호킨스</a:t>
            </a:r>
            <a:r>
              <a:rPr lang="en-US" altLang="ko-KR" sz="1200" dirty="0"/>
              <a:t>, </a:t>
            </a:r>
            <a:r>
              <a:rPr lang="ko-KR" altLang="en-US" sz="1200" i="1" dirty="0"/>
              <a:t>게일 </a:t>
            </a:r>
            <a:r>
              <a:rPr lang="ko-KR" altLang="en-US" sz="1200" i="1" dirty="0" err="1"/>
              <a:t>맨슨</a:t>
            </a:r>
            <a:r>
              <a:rPr lang="en-US" altLang="ko-KR" sz="1200" dirty="0"/>
              <a:t>, </a:t>
            </a:r>
            <a:r>
              <a:rPr lang="ko-KR" altLang="en-US" sz="1200" i="1" dirty="0" err="1"/>
              <a:t>수잔</a:t>
            </a:r>
            <a:r>
              <a:rPr lang="ko-KR" altLang="en-US" sz="1200" i="1" dirty="0"/>
              <a:t> </a:t>
            </a:r>
            <a:r>
              <a:rPr lang="ko-KR" altLang="en-US" sz="1200" i="1" dirty="0" err="1"/>
              <a:t>랜코트</a:t>
            </a:r>
            <a:r>
              <a:rPr lang="en-US" altLang="ko-KR" sz="1200" dirty="0"/>
              <a:t>, </a:t>
            </a:r>
            <a:r>
              <a:rPr lang="ko-KR" altLang="en-US" sz="1200" i="1" dirty="0" err="1"/>
              <a:t>로버타</a:t>
            </a:r>
            <a:r>
              <a:rPr lang="ko-KR" altLang="en-US" sz="1200" i="1" dirty="0"/>
              <a:t> </a:t>
            </a:r>
            <a:r>
              <a:rPr lang="ko-KR" altLang="en-US" sz="1200" i="1" dirty="0" err="1"/>
              <a:t>캐슬린</a:t>
            </a:r>
            <a:r>
              <a:rPr lang="ko-KR" altLang="en-US" sz="1200" i="1" dirty="0"/>
              <a:t> </a:t>
            </a:r>
            <a:r>
              <a:rPr lang="ko-KR" altLang="en-US" sz="1200" i="1" dirty="0" err="1"/>
              <a:t>파크스</a:t>
            </a:r>
            <a:r>
              <a:rPr lang="en-US" altLang="ko-KR" sz="1200" dirty="0"/>
              <a:t>, </a:t>
            </a:r>
            <a:r>
              <a:rPr lang="ko-KR" altLang="en-US" sz="1200" i="1" dirty="0" err="1"/>
              <a:t>브렌다</a:t>
            </a:r>
            <a:r>
              <a:rPr lang="ko-KR" altLang="en-US" sz="1200" i="1" dirty="0"/>
              <a:t> 볼</a:t>
            </a:r>
            <a:r>
              <a:rPr lang="ko-KR" altLang="en-US" sz="1200" dirty="0"/>
              <a:t> 등 여러 달에 걸쳐서 최소 </a:t>
            </a:r>
            <a:r>
              <a:rPr lang="en-US" altLang="ko-KR" sz="1200" dirty="0"/>
              <a:t>7</a:t>
            </a:r>
            <a:r>
              <a:rPr lang="ko-KR" altLang="en-US" sz="1200" dirty="0"/>
              <a:t>명을 살해함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</a:t>
            </a:r>
            <a:endParaRPr lang="en-US" altLang="ko-KR" sz="1200" baseline="30000" dirty="0"/>
          </a:p>
          <a:p>
            <a:pPr marL="0" indent="0">
              <a:buNone/>
            </a:pPr>
            <a:r>
              <a:rPr lang="en-US" altLang="ko-KR" sz="1200" baseline="30000" dirty="0"/>
              <a:t> -</a:t>
            </a:r>
            <a:r>
              <a:rPr lang="en-US" altLang="ko-KR" sz="1200" dirty="0"/>
              <a:t> </a:t>
            </a:r>
            <a:r>
              <a:rPr lang="ko-KR" altLang="en-US" sz="1200" dirty="0"/>
              <a:t>더하여 동년 </a:t>
            </a:r>
            <a:r>
              <a:rPr lang="en-US" altLang="ko-KR" sz="1200" dirty="0"/>
              <a:t>7</a:t>
            </a:r>
            <a:r>
              <a:rPr lang="ko-KR" altLang="en-US" sz="1200" dirty="0"/>
              <a:t>월 축제 때에 </a:t>
            </a:r>
            <a:r>
              <a:rPr lang="ko-KR" altLang="en-US" sz="1200" i="1" dirty="0" err="1"/>
              <a:t>데니스</a:t>
            </a:r>
            <a:r>
              <a:rPr lang="ko-KR" altLang="en-US" sz="1200" i="1" dirty="0"/>
              <a:t> </a:t>
            </a:r>
            <a:r>
              <a:rPr lang="ko-KR" altLang="en-US" sz="1200" i="1" dirty="0" err="1"/>
              <a:t>내스런드</a:t>
            </a:r>
            <a:r>
              <a:rPr lang="ko-KR" altLang="en-US" sz="1200" dirty="0" err="1"/>
              <a:t>와</a:t>
            </a:r>
            <a:r>
              <a:rPr lang="ko-KR" altLang="en-US" sz="1200" dirty="0"/>
              <a:t> </a:t>
            </a:r>
            <a:r>
              <a:rPr lang="ko-KR" altLang="en-US" sz="1200" i="1" dirty="0" err="1"/>
              <a:t>재니스</a:t>
            </a:r>
            <a:r>
              <a:rPr lang="ko-KR" altLang="en-US" sz="1200" i="1" dirty="0"/>
              <a:t> </a:t>
            </a:r>
            <a:r>
              <a:rPr lang="ko-KR" altLang="en-US" sz="1200" i="1" dirty="0" err="1"/>
              <a:t>오트</a:t>
            </a:r>
            <a:r>
              <a:rPr lang="ko-KR" altLang="en-US" sz="1200" dirty="0" err="1"/>
              <a:t>라는</a:t>
            </a:r>
            <a:r>
              <a:rPr lang="ko-KR" altLang="en-US" sz="1200" dirty="0"/>
              <a:t> 두 여성을 동시에 살해했으며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이때 목격자에 의해 </a:t>
            </a:r>
            <a:r>
              <a:rPr lang="ko-KR" altLang="en-US" sz="1200" dirty="0" err="1"/>
              <a:t>테드라는</a:t>
            </a:r>
            <a:r>
              <a:rPr lang="ko-KR" altLang="en-US" sz="1200" dirty="0"/>
              <a:t> 이름이 처음으로 경찰의 수사망에 잡히게 됨</a:t>
            </a:r>
            <a:br>
              <a:rPr lang="ko-KR" altLang="en-US" sz="1200" dirty="0"/>
            </a:br>
            <a:br>
              <a:rPr lang="ko-KR" altLang="en-US" sz="1200" dirty="0"/>
            </a:br>
            <a:r>
              <a:rPr lang="en-US" altLang="ko-KR" sz="1200" dirty="0"/>
              <a:t>- </a:t>
            </a:r>
            <a:r>
              <a:rPr lang="ko-KR" altLang="en-US" sz="1200" dirty="0"/>
              <a:t>경찰은 대대적인 수사를 시작하고</a:t>
            </a:r>
            <a:r>
              <a:rPr lang="en-US" altLang="ko-KR" sz="1200" dirty="0"/>
              <a:t>, </a:t>
            </a:r>
            <a:r>
              <a:rPr lang="ko-KR" altLang="en-US" sz="1200" dirty="0"/>
              <a:t>급기야 </a:t>
            </a:r>
            <a:r>
              <a:rPr lang="en-US" altLang="ko-KR" sz="1200" dirty="0"/>
              <a:t>8</a:t>
            </a:r>
            <a:r>
              <a:rPr lang="ko-KR" altLang="en-US" sz="1200" dirty="0"/>
              <a:t>월 동거했던 여자 친구인 </a:t>
            </a:r>
            <a:r>
              <a:rPr lang="ko-KR" altLang="en-US" sz="1200" dirty="0" err="1"/>
              <a:t>엘리자베스</a:t>
            </a:r>
            <a:r>
              <a:rPr lang="ko-KR" altLang="en-US" sz="1200" dirty="0"/>
              <a:t> </a:t>
            </a:r>
            <a:r>
              <a:rPr lang="ko-KR" altLang="en-US" sz="1200" dirty="0" err="1"/>
              <a:t>클레퍼는</a:t>
            </a:r>
            <a:r>
              <a:rPr lang="ko-KR" altLang="en-US" sz="1200" dirty="0"/>
              <a:t> 수상한 모습을 보였던 </a:t>
            </a:r>
            <a:r>
              <a:rPr lang="ko-KR" altLang="en-US" sz="1200" dirty="0" err="1"/>
              <a:t>테드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번디에</a:t>
            </a:r>
            <a:r>
              <a:rPr lang="ko-KR" altLang="en-US" sz="1200" dirty="0"/>
              <a:t> 대해 경찰에 신고하게  되지만 결정적인 증거가 없다고 판단한 경찰은 그를 수사망에서 놓침</a:t>
            </a:r>
            <a:endParaRPr lang="en-US" altLang="ko-KR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테드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번디</a:t>
            </a:r>
            <a:r>
              <a:rPr lang="en-US" altLang="ko-KR" sz="3200" dirty="0"/>
              <a:t>(</a:t>
            </a:r>
            <a:r>
              <a:rPr lang="en-US" altLang="ko-KR" sz="3200" dirty="0">
                <a:effectLst/>
              </a:rPr>
              <a:t>Ted Bundy</a:t>
            </a:r>
            <a:r>
              <a:rPr lang="en-US" altLang="ko-KR" sz="3200" dirty="0"/>
              <a:t>)</a:t>
            </a:r>
            <a:r>
              <a:rPr lang="ko-KR" altLang="en-US" sz="3200" dirty="0"/>
              <a:t> 사건</a:t>
            </a:r>
            <a:endParaRPr lang="ko-KR" altLang="en-US" sz="1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768" y="1488464"/>
            <a:ext cx="3448729" cy="3380696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446015" y="6468734"/>
            <a:ext cx="17382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solidFill>
                  <a:srgbClr val="111111"/>
                </a:solidFill>
                <a:latin typeface="RobotoCondensed"/>
              </a:rPr>
              <a:t>Elizabeth </a:t>
            </a:r>
            <a:r>
              <a:rPr lang="en-US" altLang="ko-KR" sz="1400" b="1" dirty="0" err="1">
                <a:solidFill>
                  <a:srgbClr val="111111"/>
                </a:solidFill>
                <a:latin typeface="RobotoCondensed"/>
              </a:rPr>
              <a:t>Kloepfer</a:t>
            </a:r>
            <a:endParaRPr lang="ko-KR" altLang="en-US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562" y="4620884"/>
            <a:ext cx="345093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665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3649" y="1700808"/>
            <a:ext cx="4978431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400" dirty="0"/>
          </a:p>
          <a:p>
            <a:r>
              <a:rPr lang="ko-KR" altLang="en-US" sz="1400" dirty="0"/>
              <a:t>살인 행각 </a:t>
            </a:r>
            <a:r>
              <a:rPr lang="en-US" altLang="ko-KR" sz="1400" dirty="0"/>
              <a:t>– </a:t>
            </a:r>
            <a:r>
              <a:rPr lang="ko-KR" altLang="en-US" sz="1400" dirty="0" err="1">
                <a:solidFill>
                  <a:srgbClr val="FF0000"/>
                </a:solidFill>
              </a:rPr>
              <a:t>유타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주 </a:t>
            </a:r>
            <a:r>
              <a:rPr lang="ko-KR" altLang="en-US" sz="1400" dirty="0" err="1">
                <a:solidFill>
                  <a:srgbClr val="FF0000"/>
                </a:solidFill>
              </a:rPr>
              <a:t>솔트레이크</a:t>
            </a:r>
            <a:r>
              <a:rPr lang="ko-KR" altLang="en-US" sz="1400" dirty="0">
                <a:solidFill>
                  <a:srgbClr val="FF0000"/>
                </a:solidFill>
              </a:rPr>
              <a:t> 시티</a:t>
            </a:r>
            <a:r>
              <a:rPr lang="en-US" altLang="ko-KR" sz="1400" dirty="0">
                <a:solidFill>
                  <a:srgbClr val="FF0000"/>
                </a:solidFill>
              </a:rPr>
              <a:t>(Salt Lake City, state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of Utah)</a:t>
            </a:r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이후 </a:t>
            </a:r>
            <a:r>
              <a:rPr lang="en-US" altLang="ko-KR" sz="1400" dirty="0"/>
              <a:t>1974</a:t>
            </a:r>
            <a:r>
              <a:rPr lang="ko-KR" altLang="en-US" sz="1400" dirty="0"/>
              <a:t>년 </a:t>
            </a:r>
            <a:r>
              <a:rPr lang="en-US" altLang="ko-KR" sz="1400" dirty="0"/>
              <a:t>9</a:t>
            </a:r>
            <a:r>
              <a:rPr lang="ko-KR" altLang="en-US" sz="1400" dirty="0"/>
              <a:t>월에는 수사망을 피하기 위해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유타</a:t>
            </a:r>
            <a:r>
              <a:rPr lang="ko-KR" altLang="en-US" sz="1400" dirty="0"/>
              <a:t> 주 </a:t>
            </a:r>
            <a:r>
              <a:rPr lang="ko-KR" altLang="en-US" sz="1400" dirty="0" err="1"/>
              <a:t>솔트레이크</a:t>
            </a:r>
            <a:r>
              <a:rPr lang="ko-KR" altLang="en-US" sz="1400" dirty="0"/>
              <a:t> 시티로 이주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유타</a:t>
            </a:r>
            <a:r>
              <a:rPr lang="ko-KR" altLang="en-US" sz="1400" dirty="0"/>
              <a:t> 대학 </a:t>
            </a:r>
            <a:r>
              <a:rPr lang="ko-KR" altLang="en-US" sz="1400" dirty="0" err="1"/>
              <a:t>로스쿨에</a:t>
            </a:r>
            <a:r>
              <a:rPr lang="ko-KR" altLang="en-US" sz="1400" dirty="0"/>
              <a:t> 등록하는데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여기서도 범행이 이어짐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 err="1"/>
              <a:t>솔트레이크</a:t>
            </a:r>
            <a:r>
              <a:rPr lang="ko-KR" altLang="en-US" sz="1400" dirty="0"/>
              <a:t> 시티에서도 </a:t>
            </a:r>
            <a:r>
              <a:rPr lang="ko-KR" altLang="en-US" sz="1400" i="1" dirty="0" err="1"/>
              <a:t>멜리사</a:t>
            </a:r>
            <a:r>
              <a:rPr lang="ko-KR" altLang="en-US" sz="1400" i="1" dirty="0"/>
              <a:t> </a:t>
            </a:r>
            <a:r>
              <a:rPr lang="ko-KR" altLang="en-US" sz="1400" i="1" dirty="0" err="1"/>
              <a:t>스미스</a:t>
            </a:r>
            <a:r>
              <a:rPr lang="en-US" altLang="ko-KR" sz="1400" dirty="0"/>
              <a:t>, </a:t>
            </a:r>
            <a:r>
              <a:rPr lang="ko-KR" altLang="en-US" sz="1400" i="1" dirty="0" err="1"/>
              <a:t>낸시</a:t>
            </a:r>
            <a:r>
              <a:rPr lang="ko-KR" altLang="en-US" sz="1400" i="1" dirty="0"/>
              <a:t> </a:t>
            </a:r>
            <a:r>
              <a:rPr lang="ko-KR" altLang="en-US" sz="1400" i="1" dirty="0" err="1"/>
              <a:t>윌콕스</a:t>
            </a:r>
            <a:r>
              <a:rPr lang="en-US" altLang="ko-KR" sz="1400" dirty="0"/>
              <a:t>, </a:t>
            </a:r>
            <a:r>
              <a:rPr lang="ko-KR" altLang="en-US" sz="1400" i="1" dirty="0"/>
              <a:t>로라 </a:t>
            </a:r>
            <a:r>
              <a:rPr lang="ko-KR" altLang="en-US" sz="1400" i="1" dirty="0" err="1"/>
              <a:t>에이미</a:t>
            </a:r>
            <a:r>
              <a:rPr lang="ko-KR" altLang="en-US" sz="1400" dirty="0"/>
              <a:t> 등등의 젊은 여성들이 </a:t>
            </a:r>
            <a:r>
              <a:rPr lang="ko-KR" altLang="en-US" sz="1400" dirty="0" err="1"/>
              <a:t>하나둘</a:t>
            </a:r>
            <a:r>
              <a:rPr lang="ko-KR" altLang="en-US" sz="1400" dirty="0"/>
              <a:t> 사라지기 시작했고</a:t>
            </a:r>
            <a:r>
              <a:rPr lang="en-US" altLang="ko-KR" sz="1400" dirty="0"/>
              <a:t>, </a:t>
            </a:r>
            <a:r>
              <a:rPr lang="ko-KR" altLang="en-US" sz="1400" dirty="0"/>
              <a:t>얼마 뒤 토막 난 시신이 협곡에서 발견되었음</a:t>
            </a:r>
            <a:endParaRPr lang="en-US" altLang="ko-KR" sz="1400" dirty="0"/>
          </a:p>
          <a:p>
            <a:pPr>
              <a:buFontTx/>
              <a:buChar char="-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또한 이때 단순히 </a:t>
            </a:r>
            <a:r>
              <a:rPr lang="ko-KR" altLang="en-US" sz="1400" dirty="0" err="1"/>
              <a:t>유타</a:t>
            </a:r>
            <a:r>
              <a:rPr lang="ko-KR" altLang="en-US" sz="1400" dirty="0"/>
              <a:t> 주에서만 머무르지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콜로라도 주까지 진출</a:t>
            </a:r>
            <a:r>
              <a:rPr lang="en-US" altLang="ko-KR" sz="1400" dirty="0"/>
              <a:t>, </a:t>
            </a:r>
            <a:r>
              <a:rPr lang="ko-KR" altLang="en-US" sz="1400" dirty="0"/>
              <a:t>최소 </a:t>
            </a:r>
            <a:r>
              <a:rPr lang="en-US" altLang="ko-KR" sz="1400" dirty="0"/>
              <a:t>5</a:t>
            </a:r>
            <a:r>
              <a:rPr lang="ko-KR" altLang="en-US" sz="1400" dirty="0"/>
              <a:t>명이 넘는 희생자들을 살해함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en-US" altLang="ko-KR" sz="1400" dirty="0"/>
              <a:t>- 1975</a:t>
            </a:r>
            <a:r>
              <a:rPr lang="ko-KR" altLang="en-US" sz="1400" dirty="0"/>
              <a:t>년 </a:t>
            </a:r>
            <a:r>
              <a:rPr lang="en-US" altLang="ko-KR" sz="1400" dirty="0"/>
              <a:t>3</a:t>
            </a:r>
            <a:r>
              <a:rPr lang="ko-KR" altLang="en-US" sz="1400" dirty="0"/>
              <a:t>월 </a:t>
            </a:r>
            <a:r>
              <a:rPr lang="en-US" altLang="ko-KR" sz="1400" dirty="0"/>
              <a:t>5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워싱턴 주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테일러</a:t>
            </a:r>
            <a:r>
              <a:rPr lang="ko-KR" altLang="en-US" sz="1400" dirty="0"/>
              <a:t> 산에서 실종됐던 여성들의 시체들이 발견됨</a:t>
            </a: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테드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번디</a:t>
            </a:r>
            <a:r>
              <a:rPr lang="en-US" altLang="ko-KR" sz="3200" dirty="0"/>
              <a:t>(</a:t>
            </a:r>
            <a:r>
              <a:rPr lang="en-US" altLang="ko-KR" sz="3200" dirty="0">
                <a:effectLst/>
              </a:rPr>
              <a:t>Ted Bundy</a:t>
            </a:r>
            <a:r>
              <a:rPr lang="en-US" altLang="ko-KR" sz="3200" dirty="0"/>
              <a:t>)</a:t>
            </a:r>
            <a:r>
              <a:rPr lang="ko-KR" altLang="en-US" sz="3200" dirty="0"/>
              <a:t> 사건</a:t>
            </a:r>
            <a:endParaRPr lang="ko-KR" altLang="en-US" sz="18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251" y="1461329"/>
            <a:ext cx="3744416" cy="294864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3717032"/>
            <a:ext cx="3851920" cy="297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0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3649" y="1700808"/>
            <a:ext cx="8722847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400" dirty="0"/>
          </a:p>
          <a:p>
            <a:r>
              <a:rPr lang="ko-KR" altLang="en-US" sz="1400" dirty="0"/>
              <a:t>살인 행각 </a:t>
            </a:r>
            <a:r>
              <a:rPr lang="en-US" altLang="ko-KR" sz="1400" dirty="0"/>
              <a:t>– </a:t>
            </a:r>
            <a:r>
              <a:rPr lang="en-US" altLang="ko-KR" sz="1400" dirty="0">
                <a:solidFill>
                  <a:srgbClr val="FF0000"/>
                </a:solidFill>
              </a:rPr>
              <a:t>2</a:t>
            </a:r>
            <a:r>
              <a:rPr lang="ko-KR" altLang="en-US" sz="1400" dirty="0">
                <a:solidFill>
                  <a:srgbClr val="FF0000"/>
                </a:solidFill>
              </a:rPr>
              <a:t>번의 탈옥과 검거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그리고 살인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- 1975</a:t>
            </a:r>
            <a:r>
              <a:rPr lang="ko-KR" altLang="en-US" sz="1400" dirty="0"/>
              <a:t>년 </a:t>
            </a:r>
            <a:r>
              <a:rPr lang="en-US" altLang="ko-KR" sz="1400" dirty="0"/>
              <a:t>8</a:t>
            </a:r>
            <a:r>
              <a:rPr lang="ko-KR" altLang="en-US" sz="1400" dirty="0"/>
              <a:t>월 </a:t>
            </a:r>
            <a:r>
              <a:rPr lang="en-US" altLang="ko-KR" sz="1400" dirty="0"/>
              <a:t>16</a:t>
            </a:r>
            <a:r>
              <a:rPr lang="ko-KR" altLang="en-US" sz="1400" dirty="0"/>
              <a:t>일 밤 </a:t>
            </a:r>
            <a:r>
              <a:rPr lang="ko-KR" altLang="en-US" sz="1400" dirty="0" err="1"/>
              <a:t>유타</a:t>
            </a:r>
            <a:r>
              <a:rPr lang="ko-KR" altLang="en-US" sz="1400" dirty="0"/>
              <a:t> 고속도로에서  경찰이 전조등을 끄고 곡예운전을 하던 자동차를 세우고</a:t>
            </a:r>
            <a:r>
              <a:rPr lang="en-US" altLang="ko-KR" sz="1400" dirty="0"/>
              <a:t>, </a:t>
            </a:r>
            <a:r>
              <a:rPr lang="ko-KR" altLang="en-US" sz="1400" dirty="0"/>
              <a:t>그 안에서 얼음송곳</a:t>
            </a:r>
            <a:r>
              <a:rPr lang="en-US" altLang="ko-KR" sz="1400" dirty="0"/>
              <a:t>, </a:t>
            </a:r>
            <a:r>
              <a:rPr lang="ko-KR" altLang="en-US" sz="1400" dirty="0"/>
              <a:t>여성 팬티스타킹으로 만든 복면</a:t>
            </a:r>
            <a:r>
              <a:rPr lang="en-US" altLang="ko-KR" sz="1400" dirty="0"/>
              <a:t>, </a:t>
            </a:r>
            <a:r>
              <a:rPr lang="ko-KR" altLang="en-US" sz="1400" dirty="0"/>
              <a:t>수갑 등 의심스러운 물건을 발견하여 </a:t>
            </a:r>
            <a:r>
              <a:rPr lang="ko-KR" altLang="en-US" sz="1400" dirty="0" err="1"/>
              <a:t>번디는</a:t>
            </a:r>
            <a:r>
              <a:rPr lang="ko-KR" altLang="en-US" sz="1400" dirty="0"/>
              <a:t> 첫 번째 체포를 당함</a:t>
            </a:r>
            <a:r>
              <a:rPr lang="en-US" altLang="ko-KR" sz="1400" dirty="0"/>
              <a:t> 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en-US" altLang="ko-KR" sz="1400" dirty="0"/>
              <a:t>- </a:t>
            </a:r>
            <a:r>
              <a:rPr lang="ko-KR" altLang="en-US" sz="1400" dirty="0"/>
              <a:t>이때 체포된 </a:t>
            </a:r>
            <a:r>
              <a:rPr lang="en-US" altLang="ko-KR" sz="1400" dirty="0"/>
              <a:t>29</a:t>
            </a:r>
            <a:r>
              <a:rPr lang="ko-KR" altLang="en-US" sz="1400" dirty="0"/>
              <a:t>살의 </a:t>
            </a:r>
            <a:r>
              <a:rPr lang="ko-KR" altLang="en-US" sz="1400" dirty="0" err="1"/>
              <a:t>테드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번디는</a:t>
            </a:r>
            <a:r>
              <a:rPr lang="ko-KR" altLang="en-US" sz="1400" dirty="0"/>
              <a:t> 자신이 </a:t>
            </a:r>
            <a:r>
              <a:rPr lang="en-US" altLang="ko-KR" sz="1400" dirty="0"/>
              <a:t>1</a:t>
            </a:r>
            <a:r>
              <a:rPr lang="ko-KR" altLang="en-US" sz="1400" dirty="0"/>
              <a:t>년도 더 전에 납치를 시도했던 </a:t>
            </a:r>
            <a:r>
              <a:rPr lang="ko-KR" altLang="en-US" sz="1400" i="1" dirty="0"/>
              <a:t>캐럴 </a:t>
            </a:r>
            <a:r>
              <a:rPr lang="ko-KR" altLang="en-US" sz="1400" i="1" dirty="0" err="1"/>
              <a:t>다론치</a:t>
            </a:r>
            <a:r>
              <a:rPr lang="ko-KR" altLang="en-US" sz="1400" dirty="0" err="1"/>
              <a:t>에게</a:t>
            </a:r>
            <a:r>
              <a:rPr lang="ko-KR" altLang="en-US" sz="1400" dirty="0"/>
              <a:t> 범인 지목을 받고 </a:t>
            </a:r>
            <a:r>
              <a:rPr lang="ko-KR" altLang="en-US" sz="1400" dirty="0" err="1"/>
              <a:t>납치죄가</a:t>
            </a:r>
            <a:r>
              <a:rPr lang="ko-KR" altLang="en-US" sz="1400" dirty="0"/>
              <a:t> 가중되어 </a:t>
            </a:r>
            <a:r>
              <a:rPr lang="en-US" altLang="ko-KR" sz="1400" dirty="0"/>
              <a:t>1976</a:t>
            </a:r>
            <a:r>
              <a:rPr lang="ko-KR" altLang="en-US" sz="1400" dirty="0"/>
              <a:t>년 </a:t>
            </a:r>
            <a:r>
              <a:rPr lang="en-US" altLang="ko-KR" sz="1400" dirty="0"/>
              <a:t>2</a:t>
            </a:r>
            <a:r>
              <a:rPr lang="ko-KR" altLang="en-US" sz="1400" dirty="0"/>
              <a:t>월 유죄가 선고되면서 </a:t>
            </a:r>
            <a:r>
              <a:rPr lang="en-US" altLang="ko-KR" sz="1400" dirty="0"/>
              <a:t>15</a:t>
            </a:r>
            <a:r>
              <a:rPr lang="ko-KR" altLang="en-US" sz="1400" dirty="0" err="1"/>
              <a:t>년형의</a:t>
            </a:r>
            <a:r>
              <a:rPr lang="ko-KR" altLang="en-US" sz="1400" dirty="0"/>
              <a:t> 실형을 </a:t>
            </a:r>
            <a:r>
              <a:rPr lang="ko-KR" altLang="en-US" sz="1400" dirty="0" err="1"/>
              <a:t>선고받았음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이후 콜로라도 살인사건에 대한 추가 징후도 발견되어 </a:t>
            </a:r>
            <a:r>
              <a:rPr lang="en-US" altLang="ko-KR" sz="1400" dirty="0"/>
              <a:t>1977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ko-KR" altLang="en-US" sz="1400" dirty="0" err="1"/>
              <a:t>콜로라도로</a:t>
            </a:r>
            <a:r>
              <a:rPr lang="ko-KR" altLang="en-US" sz="1400" dirty="0"/>
              <a:t> 이감되었으나</a:t>
            </a:r>
            <a:r>
              <a:rPr lang="en-US" altLang="ko-KR" sz="1400" dirty="0"/>
              <a:t>, 1977</a:t>
            </a:r>
            <a:r>
              <a:rPr lang="ko-KR" altLang="en-US" sz="1400" dirty="0"/>
              <a:t>년 </a:t>
            </a:r>
            <a:r>
              <a:rPr lang="en-US" altLang="ko-KR" sz="1400" dirty="0"/>
              <a:t>6</a:t>
            </a:r>
            <a:r>
              <a:rPr lang="ko-KR" altLang="en-US" sz="1400" dirty="0"/>
              <a:t>월 </a:t>
            </a:r>
            <a:r>
              <a:rPr lang="en-US" altLang="ko-KR" sz="1400" dirty="0"/>
              <a:t>7</a:t>
            </a:r>
            <a:r>
              <a:rPr lang="ko-KR" altLang="en-US" sz="1400" dirty="0"/>
              <a:t>일</a:t>
            </a:r>
            <a:r>
              <a:rPr lang="en-US" altLang="ko-KR" sz="1400" dirty="0"/>
              <a:t> </a:t>
            </a:r>
            <a:r>
              <a:rPr lang="ko-KR" altLang="en-US" sz="1400" dirty="0"/>
              <a:t>그는 자신을 변호하기 </a:t>
            </a:r>
            <a:r>
              <a:rPr lang="ko-KR" altLang="en-US" sz="1400" dirty="0" err="1"/>
              <a:t>위한자료</a:t>
            </a:r>
            <a:r>
              <a:rPr lang="ko-KR" altLang="en-US" sz="1400" dirty="0"/>
              <a:t> 수집이 필요하다는 명목으로 법원 도서관 출입을 </a:t>
            </a:r>
            <a:r>
              <a:rPr lang="ko-KR" altLang="en-US" sz="1400" dirty="0" err="1"/>
              <a:t>허락받고</a:t>
            </a:r>
            <a:r>
              <a:rPr lang="en-US" altLang="ko-KR" sz="1400" dirty="0"/>
              <a:t>, </a:t>
            </a:r>
            <a:r>
              <a:rPr lang="ko-KR" altLang="en-US" sz="1400" dirty="0"/>
              <a:t>경비원이 담배 피우러 복도에 나간 사이</a:t>
            </a:r>
            <a:r>
              <a:rPr lang="en-US" altLang="ko-KR" sz="1400" dirty="0"/>
              <a:t> </a:t>
            </a:r>
            <a:r>
              <a:rPr lang="ko-KR" altLang="en-US" sz="1400" dirty="0"/>
              <a:t>도서관 </a:t>
            </a:r>
            <a:r>
              <a:rPr lang="en-US" altLang="ko-KR" sz="1400" dirty="0"/>
              <a:t>2</a:t>
            </a:r>
            <a:r>
              <a:rPr lang="ko-KR" altLang="en-US" sz="1400" dirty="0"/>
              <a:t>층 창문에서 뛰어내려 탈출하여  </a:t>
            </a:r>
            <a:r>
              <a:rPr lang="en-US" altLang="ko-KR" sz="1400" dirty="0"/>
              <a:t>8</a:t>
            </a:r>
            <a:r>
              <a:rPr lang="ko-KR" altLang="en-US" sz="1400" dirty="0"/>
              <a:t>일 만에 다시 체포됨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다시 </a:t>
            </a:r>
            <a:r>
              <a:rPr lang="ko-KR" altLang="en-US" sz="1400" dirty="0" err="1"/>
              <a:t>그해</a:t>
            </a:r>
            <a:r>
              <a:rPr lang="ko-KR" altLang="en-US" sz="1400" dirty="0"/>
              <a:t> </a:t>
            </a:r>
            <a:r>
              <a:rPr lang="en-US" altLang="ko-KR" sz="1400" dirty="0"/>
              <a:t>12</a:t>
            </a:r>
            <a:r>
              <a:rPr lang="ko-KR" altLang="en-US" sz="1400" dirty="0"/>
              <a:t>월에 몰래 들여온 쇠톱으로 감방 천장 통풍구에 구멍을 내고 탈출</a:t>
            </a:r>
            <a:r>
              <a:rPr lang="en-US" altLang="ko-KR" sz="1400" dirty="0"/>
              <a:t>, </a:t>
            </a:r>
            <a:r>
              <a:rPr lang="ko-KR" altLang="en-US" sz="1400" dirty="0"/>
              <a:t>이후 그는 다양한 교통수단을 이용해 미국 남부인 플로리다 주</a:t>
            </a:r>
            <a:r>
              <a:rPr lang="en-US" altLang="ko-KR" sz="1400" dirty="0"/>
              <a:t>(State of Florida)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탤러해시</a:t>
            </a:r>
            <a:r>
              <a:rPr lang="en-US" altLang="ko-KR" sz="1400" dirty="0"/>
              <a:t>(Tallahassee)</a:t>
            </a:r>
            <a:r>
              <a:rPr lang="ko-KR" altLang="en-US" sz="1400" dirty="0"/>
              <a:t>로 거처를 옮기는데</a:t>
            </a:r>
            <a:r>
              <a:rPr lang="en-US" altLang="ko-KR" sz="1400" dirty="0"/>
              <a:t>, </a:t>
            </a:r>
            <a:r>
              <a:rPr lang="ko-KR" altLang="en-US" sz="1400" dirty="0"/>
              <a:t>그곳에서 그가 법정 진술도 거부할 만큼 끔찍한 사건들을 </a:t>
            </a:r>
            <a:r>
              <a:rPr lang="ko-KR" altLang="en-US" sz="1400" dirty="0" err="1"/>
              <a:t>수차례</a:t>
            </a:r>
            <a:r>
              <a:rPr lang="ko-KR" altLang="en-US" sz="1400" dirty="0"/>
              <a:t> 저지르게 됨</a:t>
            </a: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테드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번디</a:t>
            </a:r>
            <a:r>
              <a:rPr lang="en-US" altLang="ko-KR" sz="3200" dirty="0"/>
              <a:t>(</a:t>
            </a:r>
            <a:r>
              <a:rPr lang="en-US" altLang="ko-KR" sz="3200" dirty="0">
                <a:effectLst/>
              </a:rPr>
              <a:t>Ted Bundy</a:t>
            </a:r>
            <a:r>
              <a:rPr lang="en-US" altLang="ko-KR" sz="3200" dirty="0"/>
              <a:t>)</a:t>
            </a:r>
            <a:r>
              <a:rPr lang="ko-KR" altLang="en-US" sz="3200" dirty="0"/>
              <a:t> 사건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539366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179512" y="1745804"/>
            <a:ext cx="4978431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400" dirty="0"/>
          </a:p>
          <a:p>
            <a:r>
              <a:rPr lang="ko-KR" altLang="en-US" sz="1400" dirty="0"/>
              <a:t>살인 행각 </a:t>
            </a:r>
            <a:r>
              <a:rPr lang="en-US" altLang="ko-KR" sz="1400" dirty="0"/>
              <a:t>– </a:t>
            </a:r>
            <a:r>
              <a:rPr lang="ko-KR" altLang="en-US" sz="1400" dirty="0">
                <a:solidFill>
                  <a:srgbClr val="FF0000"/>
                </a:solidFill>
              </a:rPr>
              <a:t>플로리다에서의 살인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그리고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번째 검거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- 1978</a:t>
            </a:r>
            <a:r>
              <a:rPr lang="ko-KR" altLang="en-US" sz="1400" dirty="0"/>
              <a:t>년 </a:t>
            </a:r>
            <a:r>
              <a:rPr lang="en-US" altLang="ko-KR" sz="1400" dirty="0"/>
              <a:t>2</a:t>
            </a:r>
            <a:r>
              <a:rPr lang="ko-KR" altLang="en-US" sz="1400" dirty="0"/>
              <a:t>월 </a:t>
            </a:r>
            <a:r>
              <a:rPr lang="en-US" altLang="ko-KR" sz="1400" dirty="0"/>
              <a:t>15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그는 </a:t>
            </a:r>
            <a:r>
              <a:rPr lang="en-US" altLang="ko-KR" sz="1400" dirty="0"/>
              <a:t>12</a:t>
            </a:r>
            <a:r>
              <a:rPr lang="ko-KR" altLang="en-US" sz="1400" dirty="0"/>
              <a:t>세 소녀 </a:t>
            </a:r>
            <a:r>
              <a:rPr lang="ko-KR" altLang="en-US" sz="1400" dirty="0" err="1"/>
              <a:t>킴벌리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리치를</a:t>
            </a:r>
            <a:r>
              <a:rPr lang="ko-KR" altLang="en-US" sz="1400" dirty="0"/>
              <a:t> 살해하고 시신을 돼지우리에 버린 지 </a:t>
            </a:r>
            <a:r>
              <a:rPr lang="en-US" altLang="ko-KR" sz="1400" dirty="0"/>
              <a:t>1</a:t>
            </a:r>
            <a:r>
              <a:rPr lang="ko-KR" altLang="en-US" sz="1400" dirty="0"/>
              <a:t>주일 만에 도난차량을 몰고 다니다 검거됨 붙잡힘</a:t>
            </a:r>
            <a:r>
              <a:rPr lang="en-US" altLang="ko-KR" sz="1400" dirty="0"/>
              <a:t>. </a:t>
            </a:r>
            <a:r>
              <a:rPr lang="ko-KR" altLang="en-US" sz="1400" dirty="0"/>
              <a:t>하지만</a:t>
            </a:r>
            <a:r>
              <a:rPr lang="en-US" altLang="ko-KR" sz="1400" dirty="0"/>
              <a:t>, </a:t>
            </a:r>
            <a:r>
              <a:rPr lang="ko-KR" altLang="en-US" sz="1400" dirty="0"/>
              <a:t>경찰은 그가 누구인지는 파악하지 못함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- 1978</a:t>
            </a:r>
            <a:r>
              <a:rPr lang="ko-KR" altLang="en-US" sz="1400" dirty="0"/>
              <a:t>년 </a:t>
            </a:r>
            <a:r>
              <a:rPr lang="en-US" altLang="ko-KR" sz="1400" dirty="0"/>
              <a:t>2</a:t>
            </a:r>
            <a:r>
              <a:rPr lang="ko-KR" altLang="en-US" sz="1400" dirty="0"/>
              <a:t>월 </a:t>
            </a:r>
            <a:r>
              <a:rPr lang="en-US" altLang="ko-KR" sz="1400" dirty="0"/>
              <a:t>21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수감 중이었던 </a:t>
            </a:r>
            <a:r>
              <a:rPr lang="ko-KR" altLang="en-US" sz="1400" dirty="0" err="1"/>
              <a:t>테드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번디가</a:t>
            </a:r>
            <a:r>
              <a:rPr lang="ko-KR" altLang="en-US" sz="1400" dirty="0"/>
              <a:t> 워싱턴의 옛 여자 친구인 </a:t>
            </a:r>
            <a:r>
              <a:rPr lang="ko-KR" altLang="en-US" sz="1400" dirty="0" err="1"/>
              <a:t>엘리자베스에게</a:t>
            </a:r>
            <a:r>
              <a:rPr lang="ko-KR" altLang="en-US" sz="1400" dirty="0"/>
              <a:t> 수신자 부담 전화를 걸게 되면서 경찰이 그들이 구금하고 있던 자가 바로 살인 혐의가 있는 </a:t>
            </a:r>
            <a:r>
              <a:rPr lang="ko-KR" altLang="en-US" sz="1400" dirty="0" err="1"/>
              <a:t>탈주범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테드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번디란</a:t>
            </a:r>
            <a:r>
              <a:rPr lang="ko-KR" altLang="en-US" sz="1400" dirty="0"/>
              <a:t> 사실을 확신하게 됐고</a:t>
            </a:r>
            <a:r>
              <a:rPr lang="en-US" altLang="ko-KR" sz="1400" dirty="0"/>
              <a:t>, </a:t>
            </a:r>
            <a:r>
              <a:rPr lang="ko-KR" altLang="en-US" sz="1400" dirty="0"/>
              <a:t>결정적으로 </a:t>
            </a:r>
            <a:r>
              <a:rPr lang="en-US" altLang="ko-KR" sz="1400" dirty="0"/>
              <a:t>4</a:t>
            </a:r>
            <a:r>
              <a:rPr lang="ko-KR" altLang="en-US" sz="1400" dirty="0"/>
              <a:t>월 중순에 </a:t>
            </a:r>
            <a:r>
              <a:rPr lang="ko-KR" altLang="en-US" sz="1400" i="1" dirty="0" err="1"/>
              <a:t>킴벌리</a:t>
            </a:r>
            <a:r>
              <a:rPr lang="ko-KR" altLang="en-US" sz="1400" i="1" dirty="0"/>
              <a:t> </a:t>
            </a:r>
            <a:r>
              <a:rPr lang="ko-KR" altLang="en-US" sz="1400" i="1" dirty="0" err="1"/>
              <a:t>리치</a:t>
            </a:r>
            <a:r>
              <a:rPr lang="ko-KR" altLang="en-US" sz="1400" dirty="0"/>
              <a:t> 살인사건의 사체가 발견됨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이후 </a:t>
            </a:r>
            <a:r>
              <a:rPr lang="ko-KR" altLang="en-US" sz="1400" dirty="0" err="1"/>
              <a:t>탤러해시</a:t>
            </a:r>
            <a:r>
              <a:rPr lang="ko-KR" altLang="en-US" sz="1400" dirty="0"/>
              <a:t> 여대생 살인사건에서 발견한 치아 자국과 대조해서 증거를 확보한 후</a:t>
            </a:r>
            <a:r>
              <a:rPr lang="en-US" altLang="ko-KR" sz="1400" dirty="0"/>
              <a:t>, </a:t>
            </a:r>
            <a:r>
              <a:rPr lang="ko-KR" altLang="en-US" sz="1400" dirty="0"/>
              <a:t>결국 </a:t>
            </a:r>
            <a:r>
              <a:rPr lang="en-US" altLang="ko-KR" sz="1400" dirty="0"/>
              <a:t>7</a:t>
            </a:r>
            <a:r>
              <a:rPr lang="ko-KR" altLang="en-US" sz="1400" dirty="0"/>
              <a:t>월 기소됨</a:t>
            </a:r>
            <a:r>
              <a:rPr lang="en-US" altLang="ko-KR" sz="1400" dirty="0"/>
              <a:t>.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테드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번디</a:t>
            </a:r>
            <a:r>
              <a:rPr lang="en-US" altLang="ko-KR" sz="3200" dirty="0"/>
              <a:t>(</a:t>
            </a:r>
            <a:r>
              <a:rPr lang="en-US" altLang="ko-KR" sz="3200" dirty="0">
                <a:effectLst/>
              </a:rPr>
              <a:t>Ted Bundy</a:t>
            </a:r>
            <a:r>
              <a:rPr lang="en-US" altLang="ko-KR" sz="3200" dirty="0"/>
              <a:t>)</a:t>
            </a:r>
            <a:r>
              <a:rPr lang="ko-KR" altLang="en-US" sz="3200" dirty="0"/>
              <a:t> 사건</a:t>
            </a:r>
            <a:endParaRPr lang="ko-KR" altLang="en-US" sz="1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168" y="1745804"/>
            <a:ext cx="3986057" cy="37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82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47893" y="1555470"/>
            <a:ext cx="4772179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400" dirty="0"/>
          </a:p>
          <a:p>
            <a:r>
              <a:rPr lang="ko-KR" altLang="en-US" sz="1400" dirty="0"/>
              <a:t>살인 행각 </a:t>
            </a:r>
            <a:r>
              <a:rPr lang="en-US" altLang="ko-KR" sz="1400" dirty="0"/>
              <a:t>– </a:t>
            </a:r>
            <a:r>
              <a:rPr lang="ko-KR" altLang="en-US" sz="1400" dirty="0">
                <a:solidFill>
                  <a:srgbClr val="FF0000"/>
                </a:solidFill>
              </a:rPr>
              <a:t>재판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그리고 사형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- 1979</a:t>
            </a:r>
            <a:r>
              <a:rPr lang="ko-KR" altLang="en-US" sz="1400" dirty="0"/>
              <a:t>년 </a:t>
            </a:r>
            <a:r>
              <a:rPr lang="en-US" altLang="ko-KR" sz="1400" dirty="0"/>
              <a:t>5</a:t>
            </a:r>
            <a:r>
              <a:rPr lang="ko-KR" altLang="en-US" sz="1400" dirty="0"/>
              <a:t>월 </a:t>
            </a:r>
            <a:r>
              <a:rPr lang="en-US" altLang="ko-KR" sz="1400" dirty="0"/>
              <a:t>9</a:t>
            </a:r>
            <a:r>
              <a:rPr lang="ko-KR" altLang="en-US" sz="1400" dirty="0"/>
              <a:t>일부터 </a:t>
            </a:r>
            <a:r>
              <a:rPr lang="ko-KR" altLang="en-US" sz="1400" dirty="0" err="1"/>
              <a:t>플로리다주</a:t>
            </a:r>
            <a:r>
              <a:rPr lang="ko-KR" altLang="en-US" sz="1400" dirty="0"/>
              <a:t> 마이애미에서 재판이 진행되었고</a:t>
            </a:r>
            <a:r>
              <a:rPr lang="en-US" altLang="ko-KR" sz="1400" dirty="0"/>
              <a:t>, </a:t>
            </a:r>
            <a:r>
              <a:rPr lang="ko-KR" altLang="en-US" sz="1400" dirty="0"/>
              <a:t>이는 미국 전역은 물론 전 세계적으로 생방송으로 중계되었음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그는 연쇄살인으로 재판을 받았고</a:t>
            </a:r>
            <a:r>
              <a:rPr lang="en-US" altLang="ko-KR" sz="1400" dirty="0"/>
              <a:t>, </a:t>
            </a:r>
            <a:r>
              <a:rPr lang="ko-KR" altLang="en-US" sz="1400" dirty="0"/>
              <a:t>유죄협상제도</a:t>
            </a:r>
            <a:r>
              <a:rPr lang="en-US" altLang="ko-KR" sz="1400" dirty="0"/>
              <a:t>(plea bargaining) </a:t>
            </a:r>
            <a:r>
              <a:rPr lang="ko-KR" altLang="en-US" sz="1400" dirty="0"/>
              <a:t>를 하는 쪽으로 변호인과 전략을 세웠지만</a:t>
            </a:r>
            <a:r>
              <a:rPr lang="en-US" altLang="ko-KR" sz="1400" dirty="0"/>
              <a:t>, </a:t>
            </a:r>
            <a:r>
              <a:rPr lang="ko-KR" altLang="en-US" sz="1400" dirty="0"/>
              <a:t>돌연 그는 유죄협상제도</a:t>
            </a:r>
            <a:r>
              <a:rPr lang="en-US" altLang="ko-KR" sz="1400" dirty="0"/>
              <a:t>(plea bargaining)</a:t>
            </a:r>
            <a:r>
              <a:rPr lang="ko-KR" altLang="en-US" sz="1400" dirty="0"/>
              <a:t>을 거부하며 스스로 자신을 변호하기 시작함</a:t>
            </a:r>
            <a:br>
              <a:rPr lang="en-US" altLang="ko-KR" sz="1400" dirty="0"/>
            </a:br>
            <a:br>
              <a:rPr lang="en-US" altLang="ko-KR" sz="1400" dirty="0"/>
            </a:br>
            <a:r>
              <a:rPr lang="en-US" altLang="ko-KR" sz="1400" dirty="0"/>
              <a:t> - </a:t>
            </a:r>
            <a:r>
              <a:rPr lang="ko-KR" altLang="en-US" sz="1400" dirty="0"/>
              <a:t>그리고 </a:t>
            </a:r>
            <a:r>
              <a:rPr lang="en-US" altLang="ko-KR" sz="1400" dirty="0"/>
              <a:t>7</a:t>
            </a:r>
            <a:r>
              <a:rPr lang="ko-KR" altLang="en-US" sz="1400" dirty="0"/>
              <a:t>월 </a:t>
            </a:r>
            <a:r>
              <a:rPr lang="en-US" altLang="ko-KR" sz="1400" dirty="0"/>
              <a:t>24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증거에 대한 배심원단의 </a:t>
            </a:r>
            <a:r>
              <a:rPr lang="en-US" altLang="ko-KR" sz="1400" dirty="0"/>
              <a:t>6</a:t>
            </a:r>
            <a:r>
              <a:rPr lang="ko-KR" altLang="en-US" sz="1400" dirty="0"/>
              <a:t>시간 </a:t>
            </a:r>
            <a:r>
              <a:rPr lang="en-US" altLang="ko-KR" sz="1400" dirty="0"/>
              <a:t>30</a:t>
            </a:r>
            <a:r>
              <a:rPr lang="ko-KR" altLang="en-US" sz="1400" dirty="0"/>
              <a:t>분 동안의 고민 끝에</a:t>
            </a:r>
            <a:r>
              <a:rPr lang="en-US" altLang="ko-KR" sz="1400" dirty="0"/>
              <a:t>, </a:t>
            </a:r>
            <a:r>
              <a:rPr lang="ko-KR" altLang="en-US" sz="1400" dirty="0"/>
              <a:t>최종적으로 사형이 확정됨</a:t>
            </a:r>
            <a:r>
              <a:rPr lang="en-US" altLang="ko-KR" sz="1400" dirty="0"/>
              <a:t> </a:t>
            </a:r>
            <a:br>
              <a:rPr lang="en-US" altLang="ko-KR" sz="1400" dirty="0"/>
            </a:br>
            <a:br>
              <a:rPr lang="en-US" altLang="ko-KR" sz="1400" dirty="0"/>
            </a:br>
            <a:r>
              <a:rPr lang="en-US" altLang="ko-KR" sz="1400" dirty="0"/>
              <a:t> - 1989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en-US" altLang="ko-KR" sz="1400" dirty="0"/>
              <a:t>24</a:t>
            </a:r>
            <a:r>
              <a:rPr lang="ko-KR" altLang="en-US" sz="1400" dirty="0"/>
              <a:t>일 새벽</a:t>
            </a:r>
            <a:r>
              <a:rPr lang="en-US" altLang="ko-KR" sz="1400" dirty="0"/>
              <a:t>, </a:t>
            </a:r>
            <a:r>
              <a:rPr lang="ko-KR" altLang="en-US" sz="1400" dirty="0"/>
              <a:t>플로리다 주 교도소에서 사형 확정 </a:t>
            </a:r>
            <a:r>
              <a:rPr lang="en-US" altLang="ko-KR" sz="1400" dirty="0"/>
              <a:t>10</a:t>
            </a:r>
            <a:r>
              <a:rPr lang="ko-KR" altLang="en-US" sz="1400" dirty="0"/>
              <a:t>년 만에 마침내 사형이 집행</a:t>
            </a: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테드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번디</a:t>
            </a:r>
            <a:r>
              <a:rPr lang="en-US" altLang="ko-KR" sz="3200" dirty="0"/>
              <a:t>(</a:t>
            </a:r>
            <a:r>
              <a:rPr lang="en-US" altLang="ko-KR" sz="3200" dirty="0">
                <a:effectLst/>
              </a:rPr>
              <a:t>Ted Bundy</a:t>
            </a:r>
            <a:r>
              <a:rPr lang="en-US" altLang="ko-KR" sz="3200" dirty="0"/>
              <a:t>)</a:t>
            </a:r>
            <a:r>
              <a:rPr lang="ko-KR" altLang="en-US" sz="3200" dirty="0"/>
              <a:t> 사건</a:t>
            </a:r>
            <a:endParaRPr lang="ko-KR" altLang="en-US" sz="1800" dirty="0"/>
          </a:p>
        </p:txBody>
      </p:sp>
      <p:sp>
        <p:nvSpPr>
          <p:cNvPr id="5" name="직사각형 4"/>
          <p:cNvSpPr/>
          <p:nvPr/>
        </p:nvSpPr>
        <p:spPr>
          <a:xfrm>
            <a:off x="447893" y="5671473"/>
            <a:ext cx="4772179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600" dirty="0" err="1">
                <a:solidFill>
                  <a:srgbClr val="373A3C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i'd</a:t>
            </a:r>
            <a:r>
              <a:rPr lang="en-US" altLang="ko-KR" sz="1600" dirty="0">
                <a:solidFill>
                  <a:srgbClr val="373A3C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 like you to give my love to my family and friends.</a:t>
            </a:r>
            <a:br>
              <a:rPr lang="en-US" altLang="ko-KR" sz="1600" dirty="0">
                <a:latin typeface="MD아롱체" panose="02020603020101020101" pitchFamily="18" charset="-127"/>
                <a:ea typeface="MD아롱체" panose="02020603020101020101" pitchFamily="18" charset="-127"/>
              </a:rPr>
            </a:br>
            <a:r>
              <a:rPr lang="ko-KR" altLang="en-US" sz="1600" dirty="0">
                <a:solidFill>
                  <a:srgbClr val="373A3C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제 가족과 친구들에게 사랑한다고 전해주세요</a:t>
            </a:r>
            <a:r>
              <a:rPr lang="en-US" altLang="ko-KR" sz="1600" dirty="0">
                <a:solidFill>
                  <a:srgbClr val="373A3C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.</a:t>
            </a:r>
            <a:br>
              <a:rPr lang="ko-KR" altLang="en-US" sz="1600" dirty="0">
                <a:latin typeface="MD아롱체" panose="02020603020101020101" pitchFamily="18" charset="-127"/>
                <a:ea typeface="MD아롱체" panose="02020603020101020101" pitchFamily="18" charset="-127"/>
              </a:rPr>
            </a:br>
            <a:r>
              <a:rPr lang="en-US" altLang="ko-KR" sz="1600" dirty="0">
                <a:solidFill>
                  <a:srgbClr val="373A3C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-</a:t>
            </a:r>
            <a:r>
              <a:rPr lang="ko-KR" altLang="en-US" sz="1600" dirty="0" err="1">
                <a:solidFill>
                  <a:srgbClr val="373A3C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테드</a:t>
            </a:r>
            <a:r>
              <a:rPr lang="ko-KR" altLang="en-US" sz="1600" dirty="0">
                <a:solidFill>
                  <a:srgbClr val="373A3C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 </a:t>
            </a:r>
            <a:r>
              <a:rPr lang="ko-KR" altLang="en-US" sz="1600" dirty="0" err="1">
                <a:solidFill>
                  <a:srgbClr val="373A3C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번디의</a:t>
            </a:r>
            <a:r>
              <a:rPr lang="ko-KR" altLang="en-US" sz="1600" dirty="0">
                <a:solidFill>
                  <a:srgbClr val="373A3C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 유언</a:t>
            </a:r>
            <a:r>
              <a:rPr lang="en-US" altLang="ko-KR" sz="1600" dirty="0">
                <a:solidFill>
                  <a:srgbClr val="373A3C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-</a:t>
            </a:r>
            <a:endParaRPr lang="ko-KR" altLang="en-US" sz="1600" dirty="0">
              <a:latin typeface="MD아롱체" panose="02020603020101020101" pitchFamily="18" charset="-127"/>
              <a:ea typeface="MD아롱체" panose="0202060302010102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539" y="1800272"/>
            <a:ext cx="3397087" cy="462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16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48856" y="1276238"/>
            <a:ext cx="4939453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400" dirty="0"/>
          </a:p>
          <a:p>
            <a:r>
              <a:rPr lang="ko-KR" altLang="en-US" sz="1400" dirty="0" err="1"/>
              <a:t>테드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번디의</a:t>
            </a:r>
            <a:r>
              <a:rPr lang="ko-KR" altLang="en-US" sz="1400" dirty="0"/>
              <a:t> 특이점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ko-KR" altLang="en-US" sz="1400" dirty="0">
                <a:solidFill>
                  <a:srgbClr val="FF0000"/>
                </a:solidFill>
              </a:rPr>
              <a:t>훌륭한 캐릭터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: '</a:t>
            </a:r>
            <a:r>
              <a:rPr lang="ko-KR" altLang="en-US" sz="1400" dirty="0"/>
              <a:t>미남</a:t>
            </a:r>
            <a:r>
              <a:rPr lang="en-US" altLang="ko-KR" sz="1400" dirty="0"/>
              <a:t>, </a:t>
            </a:r>
            <a:r>
              <a:rPr lang="ko-KR" altLang="en-US" sz="1400" dirty="0"/>
              <a:t>대인관계가 좋으며</a:t>
            </a:r>
            <a:r>
              <a:rPr lang="en-US" altLang="ko-KR" sz="1400" dirty="0"/>
              <a:t>, </a:t>
            </a:r>
            <a:r>
              <a:rPr lang="ko-KR" altLang="en-US" sz="1400" dirty="0"/>
              <a:t>사회적 지위를 갖춘 출세한 인물</a:t>
            </a:r>
            <a:r>
              <a:rPr lang="en-US" altLang="ko-KR" sz="1400" dirty="0"/>
              <a:t>'</a:t>
            </a:r>
          </a:p>
          <a:p>
            <a:pPr marL="0" indent="0">
              <a:buNone/>
            </a:pPr>
            <a:r>
              <a:rPr lang="en-US" altLang="ko-KR" sz="1400" dirty="0"/>
              <a:t> : </a:t>
            </a:r>
            <a:r>
              <a:rPr lang="ko-KR" altLang="en-US" sz="1400" dirty="0" err="1"/>
              <a:t>테드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번디는법대를</a:t>
            </a:r>
            <a:r>
              <a:rPr lang="ko-KR" altLang="en-US" sz="1400" dirty="0"/>
              <a:t> 졸업하지는 못했지만 법률적인 지식이 상당했고 </a:t>
            </a:r>
            <a:r>
              <a:rPr lang="ko-KR" altLang="en-US" sz="1400" dirty="0" err="1"/>
              <a:t>선거운동같은</a:t>
            </a:r>
            <a:r>
              <a:rPr lang="ko-KR" altLang="en-US" sz="1400" dirty="0"/>
              <a:t> 정치  활동에 적극 참여하여</a:t>
            </a:r>
            <a:r>
              <a:rPr lang="en-US" altLang="ko-KR" sz="1400" dirty="0"/>
              <a:t>, </a:t>
            </a:r>
            <a:r>
              <a:rPr lang="ko-KR" altLang="en-US" sz="1400" dirty="0"/>
              <a:t>공화당에서 일정한 기여를 한 </a:t>
            </a:r>
            <a:r>
              <a:rPr lang="ko-KR" altLang="en-US" sz="1400" b="1" dirty="0"/>
              <a:t>전도 유망하고 매력적인 젊은 정치인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: </a:t>
            </a:r>
            <a:r>
              <a:rPr lang="ko-KR" altLang="en-US" sz="1400" dirty="0"/>
              <a:t>재판 생중계 </a:t>
            </a:r>
            <a:r>
              <a:rPr lang="ko-KR" altLang="en-US" sz="1400" dirty="0" err="1"/>
              <a:t>과정에서엄청난</a:t>
            </a:r>
            <a:r>
              <a:rPr lang="ko-KR" altLang="en-US" sz="1400" dirty="0"/>
              <a:t> 양의 팬레터가 교도소로 날아들었고 많은 여성들이 </a:t>
            </a:r>
            <a:r>
              <a:rPr lang="ko-KR" altLang="en-US" sz="1400" dirty="0" err="1"/>
              <a:t>번디를</a:t>
            </a:r>
            <a:r>
              <a:rPr lang="ko-KR" altLang="en-US" sz="1400" dirty="0"/>
              <a:t> 직접 보기 위해 법정을 찾았음</a:t>
            </a:r>
            <a:r>
              <a:rPr lang="en-US" altLang="ko-KR" sz="1400" dirty="0"/>
              <a:t>. </a:t>
            </a:r>
            <a:r>
              <a:rPr lang="ko-KR" altLang="en-US" sz="1400" dirty="0"/>
              <a:t>심지어 그를 연모하던 한 여성은 무죄를 확신하며 후원했고 재판 도중 결혼해 아들까지 낳았고</a:t>
            </a:r>
            <a:r>
              <a:rPr lang="en-US" altLang="ko-KR" sz="1400" dirty="0"/>
              <a:t> </a:t>
            </a:r>
            <a:r>
              <a:rPr lang="ko-KR" altLang="en-US" sz="1400" dirty="0"/>
              <a:t>사형되기 직전에 이혼함</a:t>
            </a:r>
            <a:br>
              <a:rPr lang="ko-KR" altLang="en-US" sz="1400" dirty="0"/>
            </a:br>
            <a:endParaRPr lang="en-US" altLang="ko-KR" sz="1400" dirty="0"/>
          </a:p>
          <a:p>
            <a:pPr>
              <a:buFontTx/>
              <a:buChar char="-"/>
            </a:pPr>
            <a:r>
              <a:rPr lang="ko-KR" altLang="en-US" sz="1400" dirty="0">
                <a:solidFill>
                  <a:srgbClr val="FF0000"/>
                </a:solidFill>
              </a:rPr>
              <a:t>그러나 내면은</a:t>
            </a:r>
            <a:r>
              <a:rPr lang="en-US" altLang="ko-KR" sz="1400" dirty="0">
                <a:solidFill>
                  <a:srgbClr val="FF0000"/>
                </a:solidFill>
              </a:rPr>
              <a:t>....</a:t>
            </a:r>
          </a:p>
          <a:p>
            <a:pPr marL="0" indent="0">
              <a:buNone/>
            </a:pPr>
            <a:r>
              <a:rPr lang="en-US" altLang="ko-KR" sz="1400" dirty="0"/>
              <a:t> : </a:t>
            </a:r>
            <a:r>
              <a:rPr lang="ko-KR" altLang="en-US" sz="1400" dirty="0"/>
              <a:t>과장되고 포장된 외면과 다른 </a:t>
            </a:r>
            <a:r>
              <a:rPr lang="ko-KR" altLang="en-US" sz="1400" dirty="0" err="1"/>
              <a:t>사이크패스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: </a:t>
            </a:r>
            <a:r>
              <a:rPr lang="ko-KR" altLang="en-US" sz="1400" dirty="0" err="1"/>
              <a:t>번디의</a:t>
            </a:r>
            <a:r>
              <a:rPr lang="ko-KR" altLang="en-US" sz="1400" dirty="0"/>
              <a:t> 법정에서의 행위들은 자신의 지성을 과신하는 </a:t>
            </a:r>
            <a:r>
              <a:rPr lang="ko-KR" altLang="en-US" sz="1400" dirty="0" err="1"/>
              <a:t>사이코패스들에게서</a:t>
            </a:r>
            <a:r>
              <a:rPr lang="ko-KR" altLang="en-US" sz="1400" dirty="0"/>
              <a:t> 굉장히 흔히 볼 수 있는 행동이며</a:t>
            </a:r>
            <a:r>
              <a:rPr lang="en-US" altLang="ko-KR" sz="1400" dirty="0"/>
              <a:t>, </a:t>
            </a:r>
            <a:r>
              <a:rPr lang="ko-KR" altLang="en-US" sz="1400" dirty="0"/>
              <a:t>실제로 상당수의 </a:t>
            </a:r>
            <a:r>
              <a:rPr lang="ko-KR" altLang="en-US" sz="1400" dirty="0" err="1"/>
              <a:t>사이코패스들이</a:t>
            </a:r>
            <a:r>
              <a:rPr lang="ko-KR" altLang="en-US" sz="1400" dirty="0"/>
              <a:t> 자신의 변호사나 법률 </a:t>
            </a:r>
            <a:r>
              <a:rPr lang="ko-KR" altLang="en-US" sz="1400" dirty="0" err="1"/>
              <a:t>자문가를</a:t>
            </a:r>
            <a:r>
              <a:rPr lang="ko-KR" altLang="en-US" sz="1400" dirty="0"/>
              <a:t> 해고하고 스스로를 변호하다 오히려 형기가 늘어나는 경우가 많음</a:t>
            </a: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테드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번디</a:t>
            </a:r>
            <a:r>
              <a:rPr lang="en-US" altLang="ko-KR" sz="3200" dirty="0"/>
              <a:t>(</a:t>
            </a:r>
            <a:r>
              <a:rPr lang="en-US" altLang="ko-KR" sz="3200" dirty="0">
                <a:effectLst/>
              </a:rPr>
              <a:t>Ted Bundy</a:t>
            </a:r>
            <a:r>
              <a:rPr lang="en-US" altLang="ko-KR" sz="3200" dirty="0"/>
              <a:t>)</a:t>
            </a:r>
            <a:r>
              <a:rPr lang="ko-KR" altLang="en-US" sz="3200" dirty="0"/>
              <a:t> 사건</a:t>
            </a:r>
            <a:endParaRPr lang="ko-KR" altLang="en-US" sz="18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573789" y="5970870"/>
            <a:ext cx="2135200" cy="62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373A3C"/>
                </a:solidFill>
                <a:effectLst/>
                <a:latin typeface="Arial" panose="020B0604020202020204" pitchFamily="34" charset="0"/>
                <a:ea typeface="Open Sans"/>
              </a:rPr>
              <a:t>"</a:t>
            </a:r>
            <a:r>
              <a:rPr kumimoji="0" lang="ko-KR" altLang="ko-KR" sz="1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  <a:t>난 짐승이 아니야.</a:t>
            </a:r>
            <a:b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</a:br>
            <a:r>
              <a:rPr kumimoji="0" lang="ko-KR" altLang="ko-KR" sz="1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  <a:t>난 미치지 않았고, 다중인격도 아니지.</a:t>
            </a:r>
            <a:b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</a:br>
            <a:r>
              <a:rPr kumimoji="0" lang="ko-KR" altLang="ko-KR" sz="1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  <a:t>난 그냥 보통의 한 사람이야</a:t>
            </a:r>
            <a: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  <a:t>"</a:t>
            </a: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23528" y="5856847"/>
            <a:ext cx="3382657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Open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  <a:t>"</a:t>
            </a:r>
            <a:r>
              <a:rPr kumimoji="0" lang="ko-KR" altLang="ko-KR" sz="1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  <a:t>I mean, I'm not an animal</a:t>
            </a:r>
            <a:b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</a:br>
            <a:r>
              <a:rPr kumimoji="0" lang="ko-KR" altLang="ko-KR" sz="1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  <a:t>and I'm not crazy and I don't have a split personality.</a:t>
            </a:r>
            <a:b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</a:br>
            <a:r>
              <a:rPr kumimoji="0" lang="ko-KR" altLang="ko-KR" sz="1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Open Sans"/>
              </a:rPr>
              <a:t>I'm just a normal individual."</a:t>
            </a: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44590" y="5797282"/>
            <a:ext cx="10438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rgbClr val="7030A0"/>
                </a:solidFill>
              </a:rPr>
              <a:t>Ted Bundy</a:t>
            </a:r>
            <a:endParaRPr lang="ko-KR" altLang="en-US" sz="1400" dirty="0">
              <a:solidFill>
                <a:srgbClr val="7030A0"/>
              </a:solidFill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989" y="3944198"/>
            <a:ext cx="3169344" cy="258772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8989" y="1488936"/>
            <a:ext cx="3111689" cy="239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73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18961" y="1196752"/>
            <a:ext cx="4939453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ko-KR" altLang="en-US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범행의 특이점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가짜 붕대나 석고 깁스 등을 사용해 장애가 있는 것처럼 속여 동정심을 유발하는가 하면 매력적인 외모와 말투로 여성을 유인해 성폭행하고 살해함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시신을 토막 내 산에 버리고 머리 부분은 썩을 때까지 집에 보관하는 특이 행동을 한 경우도 있음</a:t>
            </a:r>
            <a:r>
              <a:rPr lang="en-US" altLang="ko-KR" sz="1400" dirty="0"/>
              <a:t>(</a:t>
            </a:r>
            <a:r>
              <a:rPr lang="ko-KR" altLang="en-US" sz="1400" dirty="0" err="1"/>
              <a:t>테드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번디만의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시그니처</a:t>
            </a:r>
            <a:r>
              <a:rPr lang="ko-KR" altLang="en-US" sz="1400" dirty="0"/>
              <a:t> </a:t>
            </a:r>
            <a:r>
              <a:rPr lang="en-US" altLang="ko-KR" sz="1400" dirty="0"/>
              <a:t>:  </a:t>
            </a:r>
            <a:r>
              <a:rPr lang="ko-KR" altLang="en-US" sz="1400" dirty="0" err="1"/>
              <a:t>시그니처는</a:t>
            </a:r>
            <a:r>
              <a:rPr lang="ko-KR" altLang="en-US" sz="1400" dirty="0"/>
              <a:t> </a:t>
            </a:r>
            <a:r>
              <a:rPr lang="en-US" altLang="ko-KR" sz="1400" dirty="0"/>
              <a:t> </a:t>
            </a:r>
            <a:r>
              <a:rPr lang="ko-KR" altLang="en-US" sz="1400" dirty="0"/>
              <a:t>범인들이 범죄 현장에 남기는 고유한 패턴</a:t>
            </a:r>
            <a:r>
              <a:rPr lang="en-US" altLang="ko-KR" sz="1400" dirty="0"/>
              <a:t>, </a:t>
            </a:r>
            <a:r>
              <a:rPr lang="ko-KR" altLang="en-US" sz="1400" dirty="0"/>
              <a:t>즉 반복되는 범행 수법과 특정 표식이나 힌트들로</a:t>
            </a:r>
            <a:r>
              <a:rPr lang="en-US" altLang="ko-KR" sz="1400" dirty="0"/>
              <a:t> </a:t>
            </a:r>
            <a:r>
              <a:rPr lang="ko-KR" altLang="en-US" sz="1400" dirty="0"/>
              <a:t>범인들은 자신의 정체성을 의도적으로 또는 무의식적으로 드러냄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번디에게</a:t>
            </a:r>
            <a:r>
              <a:rPr lang="ko-KR" altLang="en-US" sz="1400" dirty="0"/>
              <a:t> 살인은 하나의 취미였고</a:t>
            </a:r>
            <a:r>
              <a:rPr lang="en-US" altLang="ko-KR" sz="1400" dirty="0"/>
              <a:t>, </a:t>
            </a:r>
            <a:r>
              <a:rPr lang="ko-KR" altLang="en-US" sz="1400" dirty="0"/>
              <a:t>살인을 해야 마음의 평정을 찾을 수 있었다고 함</a:t>
            </a: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 err="1"/>
              <a:t>테드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번디</a:t>
            </a:r>
            <a:r>
              <a:rPr lang="en-US" altLang="ko-KR" sz="3200" dirty="0"/>
              <a:t>(</a:t>
            </a:r>
            <a:r>
              <a:rPr lang="en-US" altLang="ko-KR" sz="3200" dirty="0">
                <a:effectLst/>
              </a:rPr>
              <a:t>Ted Bundy</a:t>
            </a:r>
            <a:r>
              <a:rPr lang="en-US" altLang="ko-KR" sz="3200" dirty="0"/>
              <a:t>)</a:t>
            </a:r>
            <a:r>
              <a:rPr lang="ko-KR" altLang="en-US" sz="3200" dirty="0"/>
              <a:t> 사건</a:t>
            </a:r>
            <a:endParaRPr lang="ko-KR" altLang="en-US" sz="18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394" y="4854785"/>
            <a:ext cx="2524006" cy="17145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7301" y="4005064"/>
            <a:ext cx="3518701" cy="256422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4854785"/>
            <a:ext cx="2363965" cy="17145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76" y="1342607"/>
            <a:ext cx="3458757" cy="257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9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655</TotalTime>
  <Words>3059</Words>
  <Application>Microsoft Office PowerPoint</Application>
  <PresentationFormat>화면 슬라이드 쇼(4:3)</PresentationFormat>
  <Paragraphs>274</Paragraphs>
  <Slides>21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0" baseType="lpstr">
      <vt:lpstr>MD아롱체</vt:lpstr>
      <vt:lpstr>RobotoCondensed</vt:lpstr>
      <vt:lpstr>맑은 고딕</vt:lpstr>
      <vt:lpstr>Arial</vt:lpstr>
      <vt:lpstr>Georgia</vt:lpstr>
      <vt:lpstr>Open Sans</vt:lpstr>
      <vt:lpstr>Titillium Web</vt:lpstr>
      <vt:lpstr>Wingdings</vt:lpstr>
      <vt:lpstr>고구려 벽화</vt:lpstr>
      <vt:lpstr>제14주</vt:lpstr>
      <vt:lpstr>들어가며</vt:lpstr>
      <vt:lpstr>들어가며</vt:lpstr>
      <vt:lpstr>1. 유전자가 범죄자를 만들까?   - 폭력 유전자 MAOA :브래들리 왈드럽( bradley waldroup)</vt:lpstr>
      <vt:lpstr>1. 유전자가 범죄자를 만들까?   - 폭력 유전자 MAOA :브래들리 왈드럽( bradley waldroup)</vt:lpstr>
      <vt:lpstr>1. 유전자가 범죄자를 만들까?   - 폭력 유전자 MAOA :브래들리 왈드럽( bradley waldroup)</vt:lpstr>
      <vt:lpstr>2. 유전자 결정론</vt:lpstr>
      <vt:lpstr>2. 유전자 결정론</vt:lpstr>
      <vt:lpstr>2. 유전자 결정론</vt:lpstr>
      <vt:lpstr>2. 유전자 결정론</vt:lpstr>
      <vt:lpstr>2. 유전자 결정론</vt:lpstr>
      <vt:lpstr>3. 테드 번디(Ted Bundy) 사건</vt:lpstr>
      <vt:lpstr>3. 테드 번디(Ted Bundy) 사건</vt:lpstr>
      <vt:lpstr>3. 테드 번디(Ted Bundy) 사건</vt:lpstr>
      <vt:lpstr>3. 테드 번디(Ted Bundy) 사건</vt:lpstr>
      <vt:lpstr>3. 테드 번디(Ted Bundy) 사건</vt:lpstr>
      <vt:lpstr>3. 테드 번디(Ted Bundy) 사건</vt:lpstr>
      <vt:lpstr>3. 테드 번디(Ted Bundy) 사건</vt:lpstr>
      <vt:lpstr>3. 테드 번디(Ted Bundy) 사건</vt:lpstr>
      <vt:lpstr>3. 테드 번디(Ted Bundy) 사건</vt:lpstr>
      <vt:lpstr>3. 테드 번디(Ted Bundy) 사건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형사사법개론 1-2주</dc:title>
  <dc:creator>LG</dc:creator>
  <cp:lastModifiedBy>남재성</cp:lastModifiedBy>
  <cp:revision>125</cp:revision>
  <dcterms:created xsi:type="dcterms:W3CDTF">2007-09-03T10:00:52Z</dcterms:created>
  <dcterms:modified xsi:type="dcterms:W3CDTF">2021-10-16T06:43:14Z</dcterms:modified>
</cp:coreProperties>
</file>