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2021-09-09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2021-09-09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6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범죄별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특징 및 대책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79BF3-68BB-4D27-8542-1B232A72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36" y="-183089"/>
            <a:ext cx="11029616" cy="1188720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BFEBF5-1858-42F3-A04B-38BAE220C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885" y="1398908"/>
            <a:ext cx="6079667" cy="5025006"/>
          </a:xfrm>
        </p:spPr>
        <p:txBody>
          <a:bodyPr>
            <a:noAutofit/>
          </a:bodyPr>
          <a:lstStyle/>
          <a:p>
            <a:r>
              <a:rPr lang="ko-KR" altLang="en-US" sz="1100" dirty="0"/>
              <a:t>초기의 개념 정의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 개념을 최초로 사용한 </a:t>
            </a:r>
            <a:r>
              <a:rPr lang="ko-KR" altLang="en-US" sz="1100" dirty="0" err="1"/>
              <a:t>서덜랜드</a:t>
            </a:r>
            <a:r>
              <a:rPr lang="en-US" altLang="ko-KR" sz="1100" dirty="0"/>
              <a:t>(Sutherland)</a:t>
            </a:r>
            <a:r>
              <a:rPr lang="ko-KR" altLang="en-US" sz="1100" dirty="0"/>
              <a:t>는 </a:t>
            </a:r>
            <a:r>
              <a:rPr lang="en-US" altLang="ko-KR" sz="1100" dirty="0"/>
              <a:t>"</a:t>
            </a:r>
            <a:r>
              <a:rPr lang="ko-KR" altLang="en-US" sz="1100" dirty="0">
                <a:solidFill>
                  <a:srgbClr val="FF0000"/>
                </a:solidFill>
              </a:rPr>
              <a:t>명망 있는 사회적 지위가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높은 사람들이 그 직업상 저지른 범죄</a:t>
            </a:r>
            <a:r>
              <a:rPr lang="ko-KR" altLang="en-US" sz="1100" dirty="0"/>
              <a:t>’’라고 규정하였음</a:t>
            </a:r>
            <a:r>
              <a:rPr lang="en-US" altLang="ko-KR" sz="1100" dirty="0"/>
              <a:t>. </a:t>
            </a:r>
            <a:r>
              <a:rPr lang="ko-KR" altLang="en-US" sz="1100" dirty="0"/>
              <a:t>여기에서 그가 염두에 둔 것은 과대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사기 광고</a:t>
            </a:r>
            <a:r>
              <a:rPr lang="en-US" altLang="ko-KR" sz="1100" dirty="0"/>
              <a:t>, </a:t>
            </a:r>
            <a:r>
              <a:rPr lang="ko-KR" altLang="en-US" sz="1100" dirty="0"/>
              <a:t>부당노동행위</a:t>
            </a:r>
            <a:r>
              <a:rPr lang="en-US" altLang="ko-KR" sz="1100" dirty="0"/>
              <a:t>, </a:t>
            </a:r>
            <a:r>
              <a:rPr lang="ko-KR" altLang="en-US" sz="1100" dirty="0"/>
              <a:t>리베이트 </a:t>
            </a:r>
            <a:r>
              <a:rPr lang="en-US" altLang="ko-KR" sz="1100" dirty="0"/>
              <a:t>· </a:t>
            </a:r>
            <a:r>
              <a:rPr lang="ko-KR" altLang="en-US" sz="1100" dirty="0"/>
              <a:t>금융사기</a:t>
            </a:r>
            <a:r>
              <a:rPr lang="en-US" altLang="ko-KR" sz="1100" dirty="0"/>
              <a:t>, </a:t>
            </a:r>
            <a:r>
              <a:rPr lang="ko-KR" altLang="en-US" sz="1100" dirty="0"/>
              <a:t>특허권사기</a:t>
            </a:r>
            <a:r>
              <a:rPr lang="en-US" altLang="ko-KR" sz="1100" dirty="0"/>
              <a:t>, </a:t>
            </a:r>
            <a:r>
              <a:rPr lang="ko-KR" altLang="en-US" sz="1100" dirty="0"/>
              <a:t>세금포탈</a:t>
            </a:r>
            <a:r>
              <a:rPr lang="en-US" altLang="ko-KR" sz="1100" dirty="0"/>
              <a:t>, </a:t>
            </a:r>
            <a:r>
              <a:rPr lang="ko-KR" altLang="en-US" sz="1100" dirty="0"/>
              <a:t>가격담합 등의 범죄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r>
              <a:rPr lang="ko-KR" altLang="en-US" sz="1100" dirty="0"/>
              <a:t>현대적 개념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오늘날에는 화이트칼라 범죄의 개념이 행위주체의 속성이 아니라</a:t>
            </a:r>
            <a:r>
              <a:rPr lang="en-US" altLang="ko-KR" sz="1100" dirty="0"/>
              <a:t>, </a:t>
            </a:r>
            <a:r>
              <a:rPr lang="ko-KR" altLang="en-US" sz="1100" dirty="0"/>
              <a:t>행위의 속성에 초점을 </a:t>
            </a:r>
            <a:r>
              <a:rPr lang="ko-KR" altLang="en-US" sz="1100" dirty="0" err="1"/>
              <a:t>맞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추어 확대되는 경향임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오늘날에는 </a:t>
            </a:r>
            <a:r>
              <a:rPr lang="en-US" altLang="ko-KR" sz="1100" dirty="0"/>
              <a:t>＂</a:t>
            </a:r>
            <a:r>
              <a:rPr lang="ko-KR" altLang="en-US" sz="1100" dirty="0" err="1">
                <a:solidFill>
                  <a:srgbClr val="FF0000"/>
                </a:solidFill>
              </a:rPr>
              <a:t>존중받는</a:t>
            </a:r>
            <a:r>
              <a:rPr lang="ko-KR" altLang="en-US" sz="1100" dirty="0">
                <a:solidFill>
                  <a:srgbClr val="FF0000"/>
                </a:solidFill>
              </a:rPr>
              <a:t> 합법적인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직업활동을 하는 과정에서 </a:t>
            </a:r>
            <a:r>
              <a:rPr lang="ko-KR" altLang="en-US" sz="1100" dirty="0" err="1">
                <a:solidFill>
                  <a:srgbClr val="FF0000"/>
                </a:solidFill>
              </a:rPr>
              <a:t>이욕적</a:t>
            </a:r>
            <a:r>
              <a:rPr lang="ko-KR" altLang="en-US" sz="1100" dirty="0">
                <a:solidFill>
                  <a:srgbClr val="FF0000"/>
                </a:solidFill>
              </a:rPr>
              <a:t> 동기에 따라 개인이나 집단에 의해 저질러진 법률 </a:t>
            </a:r>
            <a:r>
              <a:rPr lang="ko-KR" altLang="en-US" sz="1100" dirty="0" err="1">
                <a:solidFill>
                  <a:srgbClr val="FF0000"/>
                </a:solidFill>
              </a:rPr>
              <a:t>위반행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 err="1">
                <a:solidFill>
                  <a:srgbClr val="FF0000"/>
                </a:solidFill>
              </a:rPr>
              <a:t>위</a:t>
            </a:r>
            <a:r>
              <a:rPr lang="ko-KR" altLang="en-US" sz="1100" dirty="0" err="1"/>
              <a:t>’’로</a:t>
            </a:r>
            <a:r>
              <a:rPr lang="ko-KR" altLang="en-US" sz="1100" dirty="0"/>
              <a:t> 정의되고 있음</a:t>
            </a:r>
            <a:endParaRPr lang="en-US" altLang="ko-KR" sz="1100" dirty="0"/>
          </a:p>
          <a:p>
            <a:pPr marL="0" indent="0">
              <a:buNone/>
            </a:pPr>
            <a:r>
              <a:rPr lang="ko-KR" altLang="en-US" sz="1100" dirty="0"/>
              <a:t> </a:t>
            </a:r>
            <a:r>
              <a:rPr lang="en-US" altLang="ko-KR" sz="1100" dirty="0"/>
              <a:t>- </a:t>
            </a:r>
            <a:r>
              <a:rPr lang="ko-KR" altLang="en-US" sz="1100" dirty="0"/>
              <a:t>이는 화이트칼라 범죄 개념의 확산 현상이라고 할 수 있고</a:t>
            </a:r>
            <a:r>
              <a:rPr lang="en-US" altLang="ko-KR" sz="1100" dirty="0"/>
              <a:t>, </a:t>
            </a:r>
            <a:r>
              <a:rPr lang="ko-KR" altLang="en-US" sz="1100" dirty="0"/>
              <a:t>전문 직업인의 범죄행위라고 할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수 있음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일반시민까지 포함하는 것은 아님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r>
              <a:rPr lang="ko-KR" altLang="en-US" sz="1100" dirty="0"/>
              <a:t>의의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범죄의 중시경향은 </a:t>
            </a:r>
            <a:r>
              <a:rPr lang="ko-KR" altLang="en-US" sz="1100" dirty="0">
                <a:solidFill>
                  <a:srgbClr val="FF0000"/>
                </a:solidFill>
              </a:rPr>
              <a:t>과거의 고정관념안 ‘</a:t>
            </a:r>
            <a:r>
              <a:rPr lang="ko-KR" altLang="en-US" sz="1100" dirty="0" err="1">
                <a:solidFill>
                  <a:srgbClr val="FF0000"/>
                </a:solidFill>
              </a:rPr>
              <a:t>범죄란</a:t>
            </a:r>
            <a:r>
              <a:rPr lang="ko-KR" altLang="en-US" sz="1100" dirty="0">
                <a:solidFill>
                  <a:srgbClr val="FF0000"/>
                </a:solidFill>
              </a:rPr>
              <a:t> 사회에서 낙오된 자들의 전유물’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</a:t>
            </a:r>
            <a:r>
              <a:rPr lang="ko-KR" altLang="en-US" sz="1100" dirty="0">
                <a:solidFill>
                  <a:srgbClr val="FF0000"/>
                </a:solidFill>
              </a:rPr>
              <a:t>이라는 생각을 타파하는 데 기여하였음</a:t>
            </a:r>
            <a:r>
              <a:rPr lang="en-US" altLang="ko-KR" sz="1100" dirty="0"/>
              <a:t>. </a:t>
            </a:r>
            <a:r>
              <a:rPr lang="ko-KR" altLang="en-US" sz="1100" dirty="0"/>
              <a:t>즉 사회적으로 높은 지위에 있는 사람들도 직무와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관련된 전문지식이나 지위를 이용하여 범죄를 저지르는 경우가 많다는 것을 인식시켜 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- </a:t>
            </a:r>
            <a:r>
              <a:rPr lang="ko-KR" altLang="en-US" sz="1100" dirty="0"/>
              <a:t>화이트칼라 범죄는 경제발전에 의한 소득증대로 중산층이 두터워지면서 매우 빠른 속도로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확산되고 있어 중요한 형사정책 문제의 하나로 대두되고 있음</a:t>
            </a:r>
            <a:endParaRPr lang="en-US" altLang="ko-KR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55AEE9-4CB1-493D-871A-6EBBE1B8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9112E7F-CA0B-467A-B605-32E2A1E55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080" y="1005631"/>
            <a:ext cx="5019675" cy="2514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34569E1-DFBB-4D02-937E-A24071F7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080" y="3759835"/>
            <a:ext cx="50196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특징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자신의 직업적 전문지식을 활용하여 계획적이고 매우 은밀한 방법으로 이루어진다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특징으로 인해 화이트칼라 범죄는 행위자의 입장에서 </a:t>
            </a:r>
            <a:r>
              <a:rPr lang="ko-KR" altLang="en-US" sz="1400" dirty="0" err="1"/>
              <a:t>범죄유혹을</a:t>
            </a:r>
            <a:r>
              <a:rPr lang="ko-KR" altLang="en-US" sz="1400" dirty="0"/>
              <a:t> 받기 쉽고</a:t>
            </a:r>
            <a:r>
              <a:rPr lang="en-US" altLang="ko-KR" sz="1400" dirty="0"/>
              <a:t>, </a:t>
            </a:r>
            <a:r>
              <a:rPr lang="ko-KR" altLang="en-US" sz="1400" dirty="0"/>
              <a:t>업무활동에 섞여서 일어나기 때문에 적발이 용이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하지 않고 증거수집도 어려움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암수의 비율이 매우 높음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지능적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관료적 특징을 지니고 있다</a:t>
            </a:r>
            <a:r>
              <a:rPr lang="en-US" altLang="ko-KR" sz="1400" dirty="0">
                <a:solidFill>
                  <a:srgbClr val="FF0000"/>
                </a:solidFill>
              </a:rPr>
              <a:t>. 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</a:t>
            </a:r>
            <a:r>
              <a:rPr lang="ko-KR" altLang="en-US" sz="1400" dirty="0"/>
              <a:t>  화이트칼라 범죄자는 하층민은 주체가 될 수 없고 </a:t>
            </a:r>
            <a:r>
              <a:rPr lang="ko-KR" altLang="en-US" sz="1400" dirty="0">
                <a:solidFill>
                  <a:srgbClr val="FF0000"/>
                </a:solidFill>
              </a:rPr>
              <a:t>최소한 사회적으로 </a:t>
            </a:r>
            <a:r>
              <a:rPr lang="ko-KR" altLang="en-US" sz="1400" dirty="0" err="1">
                <a:solidFill>
                  <a:srgbClr val="FF0000"/>
                </a:solidFill>
              </a:rPr>
              <a:t>존중받는</a:t>
            </a:r>
            <a:r>
              <a:rPr lang="ko-KR" altLang="en-US" sz="1400" dirty="0">
                <a:solidFill>
                  <a:srgbClr val="FF0000"/>
                </a:solidFill>
              </a:rPr>
              <a:t> 직업을 지닌 중류층 이상의 사람들이 주체가 된다</a:t>
            </a:r>
            <a:r>
              <a:rPr lang="en-US" altLang="ko-KR" sz="1400" dirty="0"/>
              <a:t>. </a:t>
            </a:r>
            <a:r>
              <a:rPr lang="ko-KR" altLang="en-US" sz="1400" dirty="0"/>
              <a:t>따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라서 범죄자들이 형사소추 담당자들과 같은 계층에 속해 있으므로 하층부에 속하는 범죄자들과 상이하게 취급되어 선별적 형사 소추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가장 문제되는 분야임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화이트칼라 범죄의 대표적안 유형으로는 인 </a:t>
            </a:r>
            <a:r>
              <a:rPr lang="en-US" altLang="ko-KR" sz="1400" dirty="0"/>
              <a:t>· </a:t>
            </a:r>
            <a:r>
              <a:rPr lang="ko-KR" altLang="en-US" sz="1400" dirty="0"/>
              <a:t>허가 내지 세금징수와 관련한 공무원범죄</a:t>
            </a:r>
            <a:r>
              <a:rPr lang="en-US" altLang="ko-KR" sz="1400" dirty="0"/>
              <a:t>, </a:t>
            </a:r>
            <a:r>
              <a:rPr lang="ko-KR" altLang="en-US" sz="1400" dirty="0"/>
              <a:t>정경유착관계에서 드러나는 매우 지능적인 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물수수와 돈세탁행위</a:t>
            </a:r>
            <a:r>
              <a:rPr lang="en-US" altLang="ko-KR" sz="1400" dirty="0"/>
              <a:t>, </a:t>
            </a:r>
            <a:r>
              <a:rPr lang="ko-KR" altLang="en-US" sz="1400" dirty="0"/>
              <a:t>금융사고에서 나타나는 교묘한 사기 </a:t>
            </a:r>
            <a:r>
              <a:rPr lang="en-US" altLang="ko-KR" sz="1400" dirty="0"/>
              <a:t>· </a:t>
            </a:r>
            <a:r>
              <a:rPr lang="ko-KR" altLang="en-US" sz="1400" dirty="0"/>
              <a:t>위조 </a:t>
            </a:r>
            <a:r>
              <a:rPr lang="en-US" altLang="ko-KR" sz="1400" dirty="0"/>
              <a:t>· </a:t>
            </a:r>
            <a:r>
              <a:rPr lang="ko-KR" altLang="en-US" sz="1400" dirty="0"/>
              <a:t>횡령범죄 등임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2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화이트칼라 범죄 </a:t>
            </a:r>
            <a:r>
              <a:rPr lang="en-US" altLang="ko-KR" dirty="0"/>
              <a:t>- </a:t>
            </a:r>
            <a:r>
              <a:rPr lang="ko-KR" altLang="en-US" dirty="0"/>
              <a:t>특징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다른 범죄에 비해 피해규모가 크지만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행위자의 규범의식이나 피해자의 피해의식이 희박하다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-</a:t>
            </a:r>
            <a:r>
              <a:rPr lang="ko-KR" altLang="en-US" sz="1400" dirty="0"/>
              <a:t> 화이트칼라 범죄자는 자기가 처벌받는 것은 단지 운이 없어서 라고 생각하는 경향이 많아 규범의식이 희박함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위법한계를 명확히 하여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금지착오에 의한 범죄를 예방 하는 것도 중요함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범죄자 뿐만 아니라 </a:t>
            </a:r>
            <a:r>
              <a:rPr lang="ko-KR" altLang="en-US" sz="1400" dirty="0">
                <a:solidFill>
                  <a:srgbClr val="FF0000"/>
                </a:solidFill>
              </a:rPr>
              <a:t>일반인들도 범죄피해를 직접적으로 명확히 느끼지 못하기 때문에 화이트칼라 범죄를 중대하게 보지 않는 경향이 있음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ko-KR" altLang="en-US" sz="1400" dirty="0"/>
              <a:t>   즉</a:t>
            </a:r>
            <a:r>
              <a:rPr lang="en-US" altLang="ko-KR" sz="1400" dirty="0"/>
              <a:t>,</a:t>
            </a:r>
            <a:r>
              <a:rPr lang="ko-KR" altLang="en-US" sz="1400" dirty="0"/>
              <a:t> 화이트칼라 범죄는 직접적인 피해자 뿐만 아니라 대부분의 다른 사람들에게도 영향을 미치기 때문에 그 피해가 분산되어 일반인들이 그 유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해성을 심각하게 느끼지 못함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화이트칼라 범죄는 개인 뿐만 아니라 집단도 주체가 될 수 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상층민의 행위라고 해서 모두 화이트칼라 범죄는 아니다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화이트칼라 범죄는 ‘직무상 범죄</a:t>
            </a:r>
            <a:r>
              <a:rPr lang="en-US" altLang="ko-KR" sz="1400" dirty="0"/>
              <a:t>(</a:t>
            </a:r>
            <a:r>
              <a:rPr lang="ko-KR" altLang="en-US" sz="1400" dirty="0"/>
              <a:t>직업범죄</a:t>
            </a:r>
            <a:r>
              <a:rPr lang="en-US" altLang="ko-KR" sz="1400" dirty="0"/>
              <a:t>)’</a:t>
            </a:r>
            <a:r>
              <a:rPr lang="ko-KR" altLang="en-US" sz="1400" dirty="0"/>
              <a:t>이므로 상층민에 의해 이루어졌다 하더라도 </a:t>
            </a:r>
            <a:r>
              <a:rPr lang="ko-KR" altLang="en-US" sz="1400" dirty="0">
                <a:solidFill>
                  <a:srgbClr val="FF0000"/>
                </a:solidFill>
              </a:rPr>
              <a:t>강간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살인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폭력 등은 직무상 범죄가 아니므로 </a:t>
            </a:r>
            <a:r>
              <a:rPr lang="ko-KR" altLang="en-US" sz="1400" dirty="0"/>
              <a:t>화이트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칼라 범죄라고 할 수 없음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또한 직업범죄라고 해서 모두 화이트칼라 범죄도 아님</a:t>
            </a:r>
            <a:r>
              <a:rPr lang="en-US" altLang="ko-KR" sz="1400" dirty="0"/>
              <a:t>. </a:t>
            </a:r>
            <a:r>
              <a:rPr lang="ko-KR" altLang="en-US" sz="1400" dirty="0"/>
              <a:t>예컨대 의사의 업무상 동의 낙태 등은 직업범죄의 성격을 갖지만 화이트칼라 범죄는 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님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3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E4425D-B850-44A7-865D-35612F9B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31626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화이트칼라 범죄 </a:t>
            </a:r>
            <a:r>
              <a:rPr lang="en-US" altLang="ko-KR" dirty="0"/>
              <a:t>– </a:t>
            </a:r>
            <a:r>
              <a:rPr lang="ko-KR" altLang="en-US" dirty="0"/>
              <a:t>대책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B96727-C23F-49F4-AAEC-4C634A0EA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5739"/>
            <a:ext cx="11029615" cy="4448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사회적 인식과 문화풍토의 개선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화이트칼라 범죄의 폐해의 심각성과 중요성을 인식할 수 있도록 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법률적 대응 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기업범죄에 대한 처벌 강화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현행 </a:t>
            </a:r>
            <a:r>
              <a:rPr lang="ko-KR" altLang="en-US" sz="1400" dirty="0" err="1">
                <a:solidFill>
                  <a:srgbClr val="FF0000"/>
                </a:solidFill>
              </a:rPr>
              <a:t>양벌규정으로는</a:t>
            </a:r>
            <a:r>
              <a:rPr lang="ko-KR" altLang="en-US" sz="1400" dirty="0">
                <a:solidFill>
                  <a:srgbClr val="FF0000"/>
                </a:solidFill>
              </a:rPr>
              <a:t> 미비 一기업의 대표자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임원 등 기업의 계층구조상 상위에 있는 경영자의 처벌이 요구됨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보호관찰제도를 기업에 적용할 수 있는 방안을 고려할 필요가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(c)</a:t>
            </a:r>
            <a:r>
              <a:rPr lang="ko-KR" altLang="en-US" sz="1400" dirty="0"/>
              <a:t> 악덕기업 공표제도</a:t>
            </a:r>
            <a:r>
              <a:rPr lang="en-US" altLang="ko-KR" sz="1400" dirty="0"/>
              <a:t>(</a:t>
            </a:r>
            <a:r>
              <a:rPr lang="ko-KR" altLang="en-US" sz="1400" dirty="0"/>
              <a:t>일종의 치욕형</a:t>
            </a:r>
            <a:r>
              <a:rPr lang="en-US" altLang="ko-KR" sz="1400" dirty="0"/>
              <a:t>)</a:t>
            </a:r>
            <a:r>
              <a:rPr lang="ko-KR" altLang="en-US" sz="1400" dirty="0"/>
              <a:t>의 도입을 검토할 필요가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내부고발자제도를 활성화해야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우리나라는 현재 </a:t>
            </a:r>
            <a:r>
              <a:rPr lang="ko-KR" altLang="en-US" sz="1400" dirty="0">
                <a:solidFill>
                  <a:srgbClr val="FF0000"/>
                </a:solidFill>
              </a:rPr>
              <a:t>부패방지법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범죄수익의 규제 및 처벌 등에 관한 법률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불법정치자 금의 몰수에 관한 특례법</a:t>
            </a:r>
            <a:r>
              <a:rPr lang="ko-KR" altLang="en-US" sz="1400" dirty="0"/>
              <a:t> 등을 통해 화이트칼라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범죄에 대응하고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양형의 강화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(a)</a:t>
            </a:r>
            <a:r>
              <a:rPr lang="ko-KR" altLang="en-US" sz="1400" dirty="0"/>
              <a:t> 전통적 범죄보다 관대한 처벌</a:t>
            </a:r>
            <a:r>
              <a:rPr lang="en-US" altLang="ko-KR" sz="1400" dirty="0"/>
              <a:t>, </a:t>
            </a:r>
            <a:r>
              <a:rPr lang="ko-KR" altLang="en-US" sz="1400" dirty="0"/>
              <a:t>개인범죄보다 조직체범죄에 대한 처벌이 관대함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범죄주체가 조직체인 경우에 대한 적정한 형벌제도 마련이 요청됨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(c)</a:t>
            </a:r>
            <a:r>
              <a:rPr lang="ko-KR" altLang="en-US" sz="1400" dirty="0"/>
              <a:t> 화이트칼라에 대한 적정한 형벌의 부과는 일반의 법률감정에 합치하고</a:t>
            </a:r>
            <a:r>
              <a:rPr lang="en-US" altLang="ko-KR" sz="1400" dirty="0"/>
              <a:t>, </a:t>
            </a:r>
            <a:r>
              <a:rPr lang="ko-KR" altLang="en-US" sz="1400" dirty="0"/>
              <a:t>비난의식을 </a:t>
            </a:r>
            <a:r>
              <a:rPr lang="ko-KR" altLang="en-US" sz="1400" dirty="0" err="1"/>
              <a:t>제고시키며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일반예방효과 도모에 도움이 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04A33F-4AD7-4DD1-8D0C-295EFF8E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551C5FD-784B-486E-B6C2-F0BD0136F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162" y="390376"/>
            <a:ext cx="4485750" cy="259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7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EADD08-ACF3-4D86-AE93-0ACEF211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230698"/>
            <a:ext cx="11029616" cy="1188720"/>
          </a:xfrm>
        </p:spPr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2E00E3-617D-45B1-999C-5133EB4ED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508301"/>
            <a:ext cx="6885011" cy="4915613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개념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가정폭력은 </a:t>
            </a:r>
            <a:r>
              <a:rPr lang="ko-KR" altLang="en-US" sz="1200" dirty="0">
                <a:solidFill>
                  <a:srgbClr val="FF0000"/>
                </a:solidFill>
              </a:rPr>
              <a:t>가족구성원 사이에서 발생하는 폭력</a:t>
            </a:r>
            <a:r>
              <a:rPr lang="ko-KR" altLang="en-US" sz="1200" dirty="0"/>
              <a:t>을 말함</a:t>
            </a:r>
            <a:r>
              <a:rPr lang="en-US" altLang="ko-KR" sz="1200" dirty="0"/>
              <a:t>. </a:t>
            </a:r>
            <a:r>
              <a:rPr lang="ko-KR" altLang="en-US" sz="1200" dirty="0"/>
              <a:t>가정폭력으로서 주로 문제가 되는 것은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부부간의 폭력</a:t>
            </a:r>
            <a:r>
              <a:rPr lang="en-US" altLang="ko-KR" sz="1200" dirty="0"/>
              <a:t>, </a:t>
            </a:r>
            <a:r>
              <a:rPr lang="ko-KR" altLang="en-US" sz="1200" dirty="0"/>
              <a:t>부모의 자식에 대한 폭력 등임</a:t>
            </a:r>
            <a:r>
              <a:rPr lang="en-US" altLang="ko-KR" sz="1200" dirty="0"/>
              <a:t>. </a:t>
            </a:r>
            <a:r>
              <a:rPr lang="ko-KR" altLang="en-US" sz="1200" dirty="0"/>
              <a:t>이 중 부부간의 폭력이 특히 문제되고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가정폭력의 형사정책적 문제점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>
                <a:solidFill>
                  <a:srgbClr val="FF0000"/>
                </a:solidFill>
              </a:rPr>
              <a:t>최근 가정폭력의 문제가 심각한 사회문제로 부각되고 있으나 형사적 개입이 소홀히 되고 있다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가정폭력은 심각한 </a:t>
            </a:r>
            <a:r>
              <a:rPr lang="ko-KR" altLang="en-US" sz="1200" dirty="0" err="1"/>
              <a:t>수준인데도</a:t>
            </a:r>
            <a:r>
              <a:rPr lang="ko-KR" altLang="en-US" sz="1200" dirty="0"/>
              <a:t> 그간에는 형법의 </a:t>
            </a:r>
            <a:r>
              <a:rPr lang="ko-KR" altLang="en-US" sz="1200" dirty="0" err="1"/>
              <a:t>보충성</a:t>
            </a:r>
            <a:r>
              <a:rPr lang="ko-KR" altLang="en-US" sz="1200" dirty="0"/>
              <a:t> 원칙과 </a:t>
            </a:r>
            <a:r>
              <a:rPr lang="ko-KR" altLang="en-US" sz="1200" dirty="0" err="1"/>
              <a:t>가정사불개입</a:t>
            </a:r>
            <a:r>
              <a:rPr lang="ko-KR" altLang="en-US" sz="1200" dirty="0"/>
              <a:t> 원칙에 따라 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법적 보호가 충분히 미치지 못했음</a:t>
            </a:r>
            <a:r>
              <a:rPr lang="en-US" altLang="ko-KR" sz="1200" dirty="0"/>
              <a:t>.  </a:t>
            </a:r>
            <a:r>
              <a:rPr lang="ko-KR" altLang="en-US" sz="1200" dirty="0"/>
              <a:t>이로 인해 그 피해정도가 증폭되어 가는 경향이었음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가정폭력은 폭력의 세습화를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초래한다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폭력이 난무하는 가정은 부도덕 가정으로서 전형적인 기능결손 가정에 속함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가정환경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은 폭력에 둔감한 상태를 야기하고 청소년 성격형성에도 영향을 미쳐 결국 소년비행 내지 범죄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의 원인으로 작용함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가정폭력은 은밀히 상습적으로 행해지지만 적발이 어려워 암수범죄가 많다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가정폭력은 범행장소가 가정이라는 특수성 때문에 은밀히 자행되고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소극적 대처로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인해 겉으로 잘 드러나지 않는 특징이</a:t>
            </a:r>
            <a:r>
              <a:rPr lang="en-US" altLang="ko-KR" sz="1200" dirty="0"/>
              <a:t> </a:t>
            </a:r>
            <a:r>
              <a:rPr lang="ko-KR" altLang="en-US" sz="1200" dirty="0"/>
              <a:t>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0318C3-9465-48CA-896D-F6283BFDE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1A693BF-8147-42C7-ADC2-F63E4A5A5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259" y="746619"/>
            <a:ext cx="4110606" cy="22129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C459317-16A1-41FB-AA3B-71417A62F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33" y="3104724"/>
            <a:ext cx="3003259" cy="331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8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가정폭력 </a:t>
            </a:r>
            <a:r>
              <a:rPr lang="en-US" altLang="ko-KR" dirty="0"/>
              <a:t>– ‘</a:t>
            </a:r>
            <a:r>
              <a:rPr lang="ko-KR" altLang="en-US" dirty="0"/>
              <a:t>가정폭력특별법</a:t>
            </a:r>
            <a:r>
              <a:rPr lang="en-US" altLang="ko-KR" dirty="0"/>
              <a:t>’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1400" dirty="0"/>
              <a:t>가정폭력에 대한 법률적 </a:t>
            </a:r>
            <a:r>
              <a:rPr lang="ko-KR" altLang="en-US" sz="1400" dirty="0" err="1"/>
              <a:t>통제필요성에</a:t>
            </a:r>
            <a:r>
              <a:rPr lang="ko-KR" altLang="en-US" sz="1400" dirty="0"/>
              <a:t> 부응하기 </a:t>
            </a:r>
            <a:r>
              <a:rPr lang="ko-KR" altLang="en-US" sz="1400" dirty="0">
                <a:solidFill>
                  <a:srgbClr val="FF0000"/>
                </a:solidFill>
              </a:rPr>
              <a:t>위해 </a:t>
            </a:r>
            <a:r>
              <a:rPr lang="en-US" altLang="ko-KR" sz="1400" dirty="0">
                <a:solidFill>
                  <a:srgbClr val="FF0000"/>
                </a:solidFill>
              </a:rPr>
              <a:t>1997</a:t>
            </a:r>
            <a:r>
              <a:rPr lang="ko-KR" altLang="en-US" sz="1400" dirty="0">
                <a:solidFill>
                  <a:srgbClr val="FF0000"/>
                </a:solidFill>
              </a:rPr>
              <a:t>년 소위 ‘가정폭력특별법’ </a:t>
            </a:r>
            <a:r>
              <a:rPr lang="ko-KR" altLang="en-US" sz="1400" dirty="0"/>
              <a:t>이 제정 되었음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 법률은 두 개의 법률로 제정되었음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그 </a:t>
            </a:r>
            <a:r>
              <a:rPr lang="ko-KR" altLang="en-US" sz="1400" dirty="0">
                <a:solidFill>
                  <a:srgbClr val="FF0000"/>
                </a:solidFill>
              </a:rPr>
              <a:t>하나는 ‘</a:t>
            </a:r>
            <a:r>
              <a:rPr lang="ko-KR" altLang="en-US" sz="1400" dirty="0" err="1">
                <a:solidFill>
                  <a:srgbClr val="FF0000"/>
                </a:solidFill>
              </a:rPr>
              <a:t>가정폭력범죄의처벌등에관한특례법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형사특별법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’ 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/>
              <a:t>다른 하나는 </a:t>
            </a:r>
            <a:r>
              <a:rPr lang="ko-KR" altLang="en-US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 err="1">
                <a:solidFill>
                  <a:srgbClr val="FF0000"/>
                </a:solidFill>
              </a:rPr>
              <a:t>가정폭력방지및피해자보호등에관한법률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복지법적 성격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그러므로 가정폭력범죄의 </a:t>
            </a:r>
            <a:r>
              <a:rPr lang="ko-KR" altLang="en-US" sz="1400" dirty="0">
                <a:solidFill>
                  <a:srgbClr val="FF0000"/>
                </a:solidFill>
              </a:rPr>
              <a:t>처벌에 관한 </a:t>
            </a:r>
            <a:r>
              <a:rPr lang="ko-KR" altLang="en-US" sz="1400" dirty="0" err="1">
                <a:solidFill>
                  <a:srgbClr val="FF0000"/>
                </a:solidFill>
              </a:rPr>
              <a:t>특칙은</a:t>
            </a:r>
            <a:r>
              <a:rPr lang="ko-KR" altLang="en-US" sz="1400" dirty="0">
                <a:solidFill>
                  <a:srgbClr val="FF0000"/>
                </a:solidFill>
              </a:rPr>
              <a:t> 전자</a:t>
            </a:r>
            <a:r>
              <a:rPr lang="ko-KR" altLang="en-US" sz="1400" dirty="0"/>
              <a:t>에 규정되어 있고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후자는</a:t>
            </a:r>
            <a:r>
              <a:rPr lang="ko-KR" altLang="en-US" sz="1400" dirty="0"/>
              <a:t> 형사처분의 </a:t>
            </a:r>
            <a:r>
              <a:rPr lang="ko-KR" altLang="en-US" sz="1400" dirty="0" err="1"/>
              <a:t>특칙</a:t>
            </a:r>
            <a:r>
              <a:rPr lang="ko-KR" altLang="en-US" sz="1400" dirty="0"/>
              <a:t> 보다는 가정폭력범죄 </a:t>
            </a:r>
            <a:r>
              <a:rPr lang="ko-KR" altLang="en-US" sz="1400" dirty="0">
                <a:solidFill>
                  <a:srgbClr val="FF0000"/>
                </a:solidFill>
              </a:rPr>
              <a:t>피해자의 보호</a:t>
            </a:r>
            <a:r>
              <a:rPr lang="ko-KR" altLang="en-US" sz="1400" dirty="0"/>
              <a:t>에 관한 규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정을 두고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 ‘</a:t>
            </a:r>
            <a:r>
              <a:rPr lang="ko-KR" altLang="en-US" sz="1400" dirty="0" err="1"/>
              <a:t>가정폭력범죄의처벌등에관한특례법은</a:t>
            </a:r>
            <a:r>
              <a:rPr lang="ko-KR" altLang="en-US" sz="1400" dirty="0"/>
              <a:t> 다른 형사특별법과는 달리 가정폭력범죄를 가중처벌하는 규정을 두지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오히려 보호절차를 도입함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으로써</a:t>
            </a:r>
            <a:r>
              <a:rPr lang="ko-KR" altLang="en-US" sz="1400" dirty="0"/>
              <a:t> 행위자를 관대하게 처벌하는 규정을 두고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0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33502"/>
            <a:ext cx="11264063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80806"/>
            <a:ext cx="11029615" cy="4443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(1) </a:t>
            </a:r>
            <a:r>
              <a:rPr lang="ko-KR" altLang="en-US" sz="1400" dirty="0"/>
              <a:t>목 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법은 가정폭력범죄의 형사처벌절차에 관한 특례를 정하고 가정폭력범죄를 범한 자에 대하여 환경의 조정과 성행의 교정을 위한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보호처분을 행함으로써 가정폭력범죄로 파괴된 가정의 평화와 안정을 회복하고 건강한 가정을 가꾸며 피해자와 가족구성원의 인권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을 보호 함을 목적으로 한다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가정폭력의 정의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‘가정폭력</a:t>
            </a:r>
            <a:r>
              <a:rPr lang="en-US" altLang="ko-KR" sz="1400" dirty="0"/>
              <a:t>'</a:t>
            </a:r>
            <a:r>
              <a:rPr lang="ko-KR" altLang="en-US" sz="1400" dirty="0"/>
              <a:t>은 </a:t>
            </a:r>
            <a:r>
              <a:rPr lang="ko-KR" altLang="en-US" sz="1400" dirty="0">
                <a:solidFill>
                  <a:srgbClr val="FF0000"/>
                </a:solidFill>
              </a:rPr>
              <a:t>가정구성원 사이의 신체적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정신적 또는 재산상 피해를 수반하는 행위</a:t>
            </a:r>
            <a:r>
              <a:rPr lang="ko-KR" altLang="en-US" sz="1400" dirty="0"/>
              <a:t>를 말하며</a:t>
            </a:r>
            <a:r>
              <a:rPr lang="en-US" altLang="ko-KR" sz="1400" dirty="0"/>
              <a:t>, </a:t>
            </a:r>
            <a:r>
              <a:rPr lang="ko-KR" altLang="en-US" sz="1400" dirty="0"/>
              <a:t>가정구성원은 </a:t>
            </a:r>
            <a:r>
              <a:rPr lang="ko-KR" altLang="en-US" sz="1400" dirty="0">
                <a:solidFill>
                  <a:srgbClr val="FF0000"/>
                </a:solidFill>
              </a:rPr>
              <a:t>법률상 배우자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직계존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비속관계를 위시하여 사실혼관계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배우 자관계에 있었던 자 그리고 계부모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繼父母</a:t>
            </a:r>
            <a:r>
              <a:rPr lang="en-US" altLang="ko-KR" sz="1400" dirty="0">
                <a:solidFill>
                  <a:srgbClr val="FF0000"/>
                </a:solidFill>
              </a:rPr>
              <a:t>) · </a:t>
            </a:r>
            <a:r>
              <a:rPr lang="ko-KR" altLang="en-US" sz="1400" dirty="0" err="1">
                <a:solidFill>
                  <a:srgbClr val="FF0000"/>
                </a:solidFill>
              </a:rPr>
              <a:t>적모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摘母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와 子의 관계도 포함</a:t>
            </a:r>
            <a:r>
              <a:rPr lang="ko-KR" altLang="en-US" sz="1400" dirty="0"/>
              <a:t>한다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이와 상관없이 </a:t>
            </a:r>
            <a:r>
              <a:rPr lang="ko-KR" altLang="en-US" sz="1400" dirty="0">
                <a:solidFill>
                  <a:srgbClr val="FF0000"/>
                </a:solidFill>
              </a:rPr>
              <a:t>동거하는 친족도 가정구성원에 속한다</a:t>
            </a:r>
            <a:r>
              <a:rPr lang="en-US" altLang="ko-KR" sz="1400" dirty="0"/>
              <a:t>(</a:t>
            </a:r>
            <a:r>
              <a:rPr lang="ko-KR" altLang="en-US" sz="1400" dirty="0"/>
              <a:t>같은 법 제</a:t>
            </a:r>
            <a:r>
              <a:rPr lang="en-US" altLang="ko-KR" sz="1400" dirty="0"/>
              <a:t>2</a:t>
            </a:r>
            <a:r>
              <a:rPr lang="ko-KR" altLang="en-US" sz="1400" dirty="0"/>
              <a:t>조 </a:t>
            </a:r>
            <a:r>
              <a:rPr lang="en-US" altLang="ko-KR" sz="1400" dirty="0"/>
              <a:t>1~2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r>
              <a:rPr lang="ko-KR" altLang="en-US" sz="1400" dirty="0"/>
              <a:t>．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가정폭력범죄에는 상해</a:t>
            </a:r>
            <a:r>
              <a:rPr lang="en-US" altLang="ko-KR" sz="1400" dirty="0"/>
              <a:t>, </a:t>
            </a:r>
            <a:r>
              <a:rPr lang="ko-KR" altLang="en-US" sz="1400" dirty="0"/>
              <a:t>폭행 체포</a:t>
            </a:r>
            <a:r>
              <a:rPr lang="en-US" altLang="ko-KR" sz="1400" dirty="0"/>
              <a:t>, </a:t>
            </a:r>
            <a:r>
              <a:rPr lang="ko-KR" altLang="en-US" sz="1400" dirty="0"/>
              <a:t>감금</a:t>
            </a:r>
            <a:r>
              <a:rPr lang="en-US" altLang="ko-KR" sz="1400" dirty="0"/>
              <a:t>, </a:t>
            </a:r>
            <a:r>
              <a:rPr lang="ko-KR" altLang="en-US" sz="1400" dirty="0"/>
              <a:t>협박</a:t>
            </a:r>
            <a:r>
              <a:rPr lang="en-US" altLang="ko-KR" sz="1400" dirty="0"/>
              <a:t>, </a:t>
            </a:r>
            <a:r>
              <a:rPr lang="ko-KR" altLang="en-US" sz="1400" dirty="0"/>
              <a:t>명예훼손</a:t>
            </a:r>
            <a:r>
              <a:rPr lang="en-US" altLang="ko-KR" sz="1400" dirty="0"/>
              <a:t>, </a:t>
            </a:r>
            <a:r>
              <a:rPr lang="ko-KR" altLang="en-US" sz="1400" dirty="0"/>
              <a:t>강요죄</a:t>
            </a:r>
            <a:r>
              <a:rPr lang="en-US" altLang="ko-KR" sz="1400" dirty="0"/>
              <a:t>, </a:t>
            </a:r>
            <a:r>
              <a:rPr lang="ko-KR" altLang="en-US" sz="1400" dirty="0"/>
              <a:t>사기 </a:t>
            </a:r>
            <a:r>
              <a:rPr lang="en-US" altLang="ko-KR" sz="1400" dirty="0"/>
              <a:t>· </a:t>
            </a:r>
            <a:r>
              <a:rPr lang="ko-KR" altLang="en-US" sz="1400" dirty="0"/>
              <a:t>공갈죄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재물손괴죄</a:t>
            </a:r>
            <a:r>
              <a:rPr lang="ko-KR" altLang="en-US" sz="1400" dirty="0"/>
              <a:t> 등이 열거되어 있다</a:t>
            </a:r>
            <a:r>
              <a:rPr lang="en-US" altLang="ko-KR" sz="1400" dirty="0"/>
              <a:t>(</a:t>
            </a:r>
            <a:r>
              <a:rPr lang="ko-KR" altLang="en-US" sz="1400" dirty="0"/>
              <a:t>같은 조</a:t>
            </a:r>
            <a:r>
              <a:rPr lang="en-US" altLang="ko-KR" sz="1400" dirty="0"/>
              <a:t>3</a:t>
            </a:r>
            <a:r>
              <a:rPr lang="ko-KR" altLang="en-US" sz="1400" dirty="0"/>
              <a:t>호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같은 폭력범죄이면서도 성폭력범죄는 제외되어 있다</a:t>
            </a:r>
            <a:r>
              <a:rPr lang="en-US" altLang="ko-KR" sz="1400" dirty="0"/>
              <a:t>. </a:t>
            </a:r>
            <a:r>
              <a:rPr lang="ko-KR" altLang="en-US" sz="1400" dirty="0"/>
              <a:t>그 이유는 성폭력범죄는 이미 성폭력범죄의 처벌법에 규정되어 있기 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문이다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6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9DD2DC-DFBD-4969-973D-60EC2A6BD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33502"/>
            <a:ext cx="11264063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3B56A7-9311-4CCB-B03A-2F7FEA3C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51221"/>
            <a:ext cx="11029615" cy="49767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가정폭력범죄에 대한 </a:t>
            </a:r>
            <a:r>
              <a:rPr lang="ko-KR" altLang="en-US" sz="1200" dirty="0" err="1">
                <a:solidFill>
                  <a:srgbClr val="FF0000"/>
                </a:solidFill>
              </a:rPr>
              <a:t>특칙</a:t>
            </a:r>
            <a:r>
              <a:rPr lang="ko-KR" altLang="en-US" sz="1200" dirty="0">
                <a:solidFill>
                  <a:srgbClr val="FF0000"/>
                </a:solidFill>
              </a:rPr>
              <a:t> 절차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가정폭력범죄는 </a:t>
            </a:r>
            <a:r>
              <a:rPr lang="ko-KR" altLang="en-US" sz="1200" dirty="0">
                <a:solidFill>
                  <a:srgbClr val="FF0000"/>
                </a:solidFill>
              </a:rPr>
              <a:t>누구든지 수사기관에 신고할 수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아동복지법과 노인복지법 등에 의하여 </a:t>
            </a:r>
            <a:r>
              <a:rPr lang="ko-KR" altLang="en-US" sz="1200" dirty="0">
                <a:solidFill>
                  <a:srgbClr val="FF0000"/>
                </a:solidFill>
              </a:rPr>
              <a:t>아동과 </a:t>
            </a:r>
            <a:r>
              <a:rPr lang="en-US" altLang="ko-KR" sz="1200" dirty="0">
                <a:solidFill>
                  <a:srgbClr val="FF0000"/>
                </a:solidFill>
              </a:rPr>
              <a:t>60</a:t>
            </a:r>
            <a:r>
              <a:rPr lang="ko-KR" altLang="en-US" sz="1200" dirty="0">
                <a:solidFill>
                  <a:srgbClr val="FF0000"/>
                </a:solidFill>
              </a:rPr>
              <a:t>세 이상 노인의 보호를 담당하는 자 내지 의료인은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신고의무까지 부과되어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r>
              <a:rPr lang="ko-KR" altLang="en-US" sz="1200" dirty="0"/>
              <a:t>．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피해자 또는 그 법정대리인은 행위지를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고소할 수</a:t>
            </a:r>
            <a:r>
              <a:rPr lang="ko-KR" altLang="en-US" sz="1200" dirty="0"/>
              <a:t> 있을 뿐만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224</a:t>
            </a:r>
            <a:r>
              <a:rPr lang="ko-KR" altLang="en-US" sz="1200" dirty="0"/>
              <a:t>조의 고소제한에도 불구하고 행위자가 자기 또는 배우자의 </a:t>
            </a:r>
            <a:r>
              <a:rPr lang="ko-KR" altLang="en-US" sz="1200" dirty="0" err="1"/>
              <a:t>직계존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속인 경우에도 고소권을 행사할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6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이 법률의 적용을 받는 사람은 가정보호사건으로서</a:t>
            </a:r>
            <a:r>
              <a:rPr lang="en-US" altLang="ko-KR" sz="1200" dirty="0"/>
              <a:t>, </a:t>
            </a:r>
            <a:r>
              <a:rPr lang="ko-KR" altLang="en-US" sz="1200" dirty="0"/>
              <a:t>판사가 사생활보호나 가정의 평화 </a:t>
            </a:r>
            <a:r>
              <a:rPr lang="en-US" altLang="ko-KR" sz="1200" dirty="0"/>
              <a:t>· </a:t>
            </a:r>
            <a:r>
              <a:rPr lang="ko-KR" altLang="en-US" sz="1200" dirty="0"/>
              <a:t>안정을 위해 필요하거나 선량한 풍속을 해할 우려가 있다고 인정할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때에는 비공개로 심리를 진행할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32</a:t>
            </a:r>
            <a:r>
              <a:rPr lang="ko-KR" altLang="en-US" sz="1200" dirty="0"/>
              <a:t>조 제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(4) </a:t>
            </a:r>
            <a:r>
              <a:rPr lang="ko-KR" altLang="en-US" sz="1200" dirty="0"/>
              <a:t>가정폭력범죄에 대한 응급조치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진행중인 가정폭력범죄에 대하여 </a:t>
            </a:r>
            <a:r>
              <a:rPr lang="ko-KR" altLang="en-US" sz="1200" dirty="0">
                <a:solidFill>
                  <a:srgbClr val="FF0000"/>
                </a:solidFill>
              </a:rPr>
              <a:t>신고를 받은 사법경찰관리는 즉시 현장에 임하여 다음 각호의 조치를 취하여야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이는 가정폭력에 대한 적극적 </a:t>
            </a:r>
            <a:r>
              <a:rPr lang="ko-KR" altLang="en-US" sz="1200" dirty="0" err="1"/>
              <a:t>개입주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의 재택을 의미한다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1. </a:t>
            </a:r>
            <a:r>
              <a:rPr lang="ko-KR" altLang="en-US" sz="1200" dirty="0"/>
              <a:t>폭력행위의 제지</a:t>
            </a:r>
            <a:r>
              <a:rPr lang="en-US" altLang="ko-KR" sz="1200" dirty="0"/>
              <a:t>, </a:t>
            </a:r>
            <a:r>
              <a:rPr lang="ko-KR" altLang="en-US" sz="1200" dirty="0"/>
              <a:t>행위자</a:t>
            </a:r>
            <a:r>
              <a:rPr lang="en-US" altLang="ko-KR" sz="1200" dirty="0"/>
              <a:t>, </a:t>
            </a:r>
            <a:r>
              <a:rPr lang="ko-KR" altLang="en-US" sz="1200" dirty="0"/>
              <a:t>피해자의 분리 및 현행범인의 체포 등 범죄수사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2. </a:t>
            </a:r>
            <a:r>
              <a:rPr lang="ko-KR" altLang="en-US" sz="1200" dirty="0"/>
              <a:t>피해자의 가정폭력관련 상담소 또는 보호시설 인도</a:t>
            </a:r>
            <a:r>
              <a:rPr lang="en-US" altLang="ko-KR" sz="1200" dirty="0"/>
              <a:t>(</a:t>
            </a:r>
            <a:r>
              <a:rPr lang="ko-KR" altLang="en-US" sz="1200" dirty="0"/>
              <a:t>피해자의 동의가 있는 경우에 한한다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3. </a:t>
            </a:r>
            <a:r>
              <a:rPr lang="ko-KR" altLang="en-US" sz="1200" dirty="0"/>
              <a:t>긴급치료가 필요한 피해자의 의료기관인도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4. </a:t>
            </a:r>
            <a:r>
              <a:rPr lang="ko-KR" altLang="en-US" sz="1200" dirty="0"/>
              <a:t>폭력행위의 </a:t>
            </a:r>
            <a:r>
              <a:rPr lang="ko-KR" altLang="en-US" sz="1200" dirty="0" err="1"/>
              <a:t>재발시</a:t>
            </a:r>
            <a:r>
              <a:rPr lang="ko-KR" altLang="en-US" sz="1200" dirty="0"/>
              <a:t> 제</a:t>
            </a:r>
            <a:r>
              <a:rPr lang="en-US" altLang="ko-KR" sz="1200" dirty="0"/>
              <a:t>8</a:t>
            </a:r>
            <a:r>
              <a:rPr lang="ko-KR" altLang="en-US" sz="1200" dirty="0"/>
              <a:t>조의 규정에 의하여 임시조치를 신청할 수 있음을 통보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5. </a:t>
            </a:r>
            <a:r>
              <a:rPr lang="ko-KR" altLang="en-US" sz="1200" dirty="0"/>
              <a:t>피해자보호명령 또는 신변안전조치를 청구할 수 있음을 고지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D63DEC-FB12-4636-961A-341FCA6E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3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88526"/>
            <a:ext cx="11029615" cy="4452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임시조치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29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(a) </a:t>
            </a:r>
            <a:r>
              <a:rPr lang="ko-KR" altLang="en-US" sz="1400" dirty="0">
                <a:solidFill>
                  <a:srgbClr val="FF0000"/>
                </a:solidFill>
              </a:rPr>
              <a:t>판사</a:t>
            </a:r>
            <a:r>
              <a:rPr lang="ko-KR" altLang="en-US" sz="1400" dirty="0"/>
              <a:t>는 가정보호사건의 원활한 조사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 또는 피해자의 보호를 위하여 필요하다고 인정한 때에는 결정으로 행위자에게 다음 각호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</a:t>
            </a:r>
            <a:r>
              <a:rPr lang="en-US" altLang="ko-KR" sz="1400" dirty="0"/>
              <a:t>1</a:t>
            </a:r>
            <a:r>
              <a:rPr lang="ko-KR" altLang="en-US" sz="1400" dirty="0"/>
              <a:t>에 해당하는 </a:t>
            </a:r>
            <a:r>
              <a:rPr lang="ko-KR" altLang="en-US" sz="1400" dirty="0">
                <a:solidFill>
                  <a:srgbClr val="FF0000"/>
                </a:solidFill>
              </a:rPr>
              <a:t>임시조치를 할 수 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 1. </a:t>
            </a:r>
            <a:r>
              <a:rPr lang="ko-KR" altLang="en-US" sz="1400" dirty="0"/>
              <a:t>피해자 또는 가정구성원의 주거 또는 점유하는 방실로부터의 퇴거 등 격리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2. </a:t>
            </a:r>
            <a:r>
              <a:rPr lang="ko-KR" altLang="en-US" sz="1400" dirty="0"/>
              <a:t>피해자 또는 가정구성원이나 그 주거</a:t>
            </a:r>
            <a:r>
              <a:rPr lang="en-US" altLang="ko-KR" sz="1400" dirty="0"/>
              <a:t>, </a:t>
            </a:r>
            <a:r>
              <a:rPr lang="ko-KR" altLang="en-US" sz="1400" dirty="0"/>
              <a:t>직장 등에서 </a:t>
            </a:r>
            <a:r>
              <a:rPr lang="en-US" altLang="ko-KR" sz="1400" dirty="0"/>
              <a:t>100</a:t>
            </a:r>
            <a:r>
              <a:rPr lang="ko-KR" altLang="en-US" sz="1400" dirty="0"/>
              <a:t>미터 이내의 접근 금지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3. </a:t>
            </a:r>
            <a:r>
              <a:rPr lang="ko-KR" altLang="en-US" sz="1400" dirty="0"/>
              <a:t>피해자 또는 가정구성원에 대한 전기통신을 이용한 접근금지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4. </a:t>
            </a:r>
            <a:r>
              <a:rPr lang="ko-KR" altLang="en-US" sz="1400" dirty="0"/>
              <a:t>의료기관 기타 요양소에의 위탁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5. </a:t>
            </a:r>
            <a:r>
              <a:rPr lang="ko-KR" altLang="en-US" sz="1400" dirty="0"/>
              <a:t>국가경찰관서 유치장 또는 구치소에의 유치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6. </a:t>
            </a:r>
            <a:r>
              <a:rPr lang="ko-KR" altLang="en-US" sz="1400" dirty="0"/>
              <a:t>상담소 등에의 상담 위탁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(b) </a:t>
            </a:r>
            <a:r>
              <a:rPr lang="ko-KR" altLang="en-US" sz="1400" dirty="0"/>
              <a:t>동행영장에 의하여 </a:t>
            </a:r>
            <a:r>
              <a:rPr lang="ko-KR" altLang="en-US" sz="1400" dirty="0" err="1"/>
              <a:t>동행된</a:t>
            </a:r>
            <a:r>
              <a:rPr lang="ko-KR" altLang="en-US" sz="1400" dirty="0"/>
              <a:t> 가정폭력행위자 또는 제</a:t>
            </a:r>
            <a:r>
              <a:rPr lang="en-US" altLang="ko-KR" sz="1400" dirty="0"/>
              <a:t>13</a:t>
            </a:r>
            <a:r>
              <a:rPr lang="ko-KR" altLang="en-US" sz="1400" dirty="0"/>
              <a:t>조의 규정에 의하여 인도된 가정폭력행위자에 대하여는 가정폭력행위자가 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원에 인치된 때로부터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항의 조치여부를 결정하여야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50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26415"/>
            <a:ext cx="11029615" cy="471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(6) </a:t>
            </a:r>
            <a:r>
              <a:rPr lang="ko-KR" altLang="en-US" sz="1200" dirty="0">
                <a:solidFill>
                  <a:srgbClr val="FF0000"/>
                </a:solidFill>
              </a:rPr>
              <a:t>보호처분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40</a:t>
            </a:r>
            <a:r>
              <a:rPr lang="ko-KR" altLang="en-US" sz="1200" dirty="0"/>
              <a:t>조</a:t>
            </a:r>
            <a:r>
              <a:rPr lang="en-US" altLang="ko-KR" sz="1200" dirty="0"/>
              <a:t>~</a:t>
            </a:r>
            <a:r>
              <a:rPr lang="ko-KR" altLang="en-US" sz="1200" dirty="0"/>
              <a:t>제</a:t>
            </a:r>
            <a:r>
              <a:rPr lang="en-US" altLang="ko-KR" sz="1200" dirty="0"/>
              <a:t>47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가정폭력범죄에 대해 법원이 내릴 수 있는 보호처분은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/>
              <a:t>가정폭력행위자가 피해자 또는 가정구성원에게 접근하는 행위의 제한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/>
              <a:t>가정폭력행위자가 피해자 또는 가정구성원에게 전기통신을 이용하여 접근하는 행위의 제한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(c) </a:t>
            </a:r>
            <a:r>
              <a:rPr lang="ko-KR" altLang="en-US" sz="1200" dirty="0"/>
              <a:t>가정폭력행위자가 친권자인 경우 피해자에 대한 친권행사의 제한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(d) </a:t>
            </a:r>
            <a:r>
              <a:rPr lang="ko-KR" altLang="en-US" sz="1200" dirty="0"/>
              <a:t>보호관찰법에 의한 보호관찰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 </a:t>
            </a:r>
            <a:r>
              <a:rPr lang="en-US" altLang="ko-KR" sz="1200" dirty="0"/>
              <a:t>· </a:t>
            </a:r>
            <a:r>
              <a:rPr lang="ko-KR" altLang="en-US" sz="1200" dirty="0"/>
              <a:t>수강명령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(e) </a:t>
            </a:r>
            <a:r>
              <a:rPr lang="ko-KR" altLang="en-US" sz="1200" dirty="0"/>
              <a:t>가정폭력피해자보호 법이 정하는 보호시설에의 감호위탁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(d) </a:t>
            </a:r>
            <a:r>
              <a:rPr lang="ko-KR" altLang="en-US" sz="1200" dirty="0"/>
              <a:t>의료기관에의 치료위탁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(e) </a:t>
            </a:r>
            <a:r>
              <a:rPr lang="ko-KR" altLang="en-US" sz="1200" dirty="0"/>
              <a:t>상담소에의 상담위탁 등이 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40</a:t>
            </a:r>
            <a:r>
              <a:rPr lang="ko-KR" altLang="en-US" sz="1200" dirty="0"/>
              <a:t>조제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  <a:r>
              <a:rPr lang="ko-KR" altLang="en-US" sz="1200" dirty="0"/>
              <a:t>이와 같은 보호처분기간은 </a:t>
            </a:r>
            <a:r>
              <a:rPr lang="en-US" altLang="ko-KR" sz="1200" dirty="0"/>
              <a:t>6</a:t>
            </a:r>
            <a:r>
              <a:rPr lang="ko-KR" altLang="en-US" sz="1200" dirty="0"/>
              <a:t>월을 초과할 수 없으며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 </a:t>
            </a:r>
            <a:r>
              <a:rPr lang="en-US" altLang="ko-KR" sz="1200" dirty="0"/>
              <a:t>· </a:t>
            </a:r>
            <a:r>
              <a:rPr lang="ko-KR" altLang="en-US" sz="1200" dirty="0"/>
              <a:t>수강명령은 </a:t>
            </a:r>
            <a:r>
              <a:rPr lang="en-US" altLang="ko-KR" sz="1200" dirty="0"/>
              <a:t>200</a:t>
            </a:r>
            <a:r>
              <a:rPr lang="ko-KR" altLang="en-US" sz="1200" dirty="0"/>
              <a:t>시간을 각각 초과할 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없다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41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행위자의 성행이 교정되어 정상적인 가정생활이 유지될 수 있다고 판단되거나 기타 보호처분을 계속할 필요가 없다고 인정한 때에는 직권</a:t>
            </a:r>
            <a:r>
              <a:rPr lang="en-US" altLang="ko-KR" sz="1200" dirty="0"/>
              <a:t>, </a:t>
            </a:r>
            <a:r>
              <a:rPr lang="ko-KR" altLang="en-US" sz="1200" dirty="0"/>
              <a:t>검사 </a:t>
            </a:r>
            <a:r>
              <a:rPr lang="en-US" altLang="ko-KR" sz="1200" dirty="0"/>
              <a:t>· </a:t>
            </a:r>
            <a:r>
              <a:rPr lang="ko-KR" altLang="en-US" sz="1200" dirty="0"/>
              <a:t>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해자 </a:t>
            </a:r>
            <a:r>
              <a:rPr lang="en-US" altLang="ko-KR" sz="1200" dirty="0"/>
              <a:t>· </a:t>
            </a:r>
            <a:r>
              <a:rPr lang="ko-KR" altLang="en-US" sz="1200" dirty="0"/>
              <a:t>보호관찰관 또는 수탁기관의 장의 청구에 의하여 결정으로 </a:t>
            </a:r>
            <a:r>
              <a:rPr lang="ko-KR" altLang="en-US" sz="1200" dirty="0">
                <a:solidFill>
                  <a:srgbClr val="FF0000"/>
                </a:solidFill>
              </a:rPr>
              <a:t>보호처분의 전부 또는 일부를 종료할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같은 법 제</a:t>
            </a:r>
            <a:r>
              <a:rPr lang="en-US" altLang="ko-KR" sz="1200" dirty="0"/>
              <a:t>47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- 2005</a:t>
            </a:r>
            <a:r>
              <a:rPr lang="ko-KR" altLang="en-US" sz="1200" dirty="0"/>
              <a:t>년 개정을 통하여 </a:t>
            </a:r>
            <a:r>
              <a:rPr lang="en-US" altLang="ko-KR" sz="1200" dirty="0" err="1"/>
              <a:t>i</a:t>
            </a:r>
            <a:r>
              <a:rPr lang="en-US" altLang="ko-KR" sz="1200" dirty="0"/>
              <a:t>) </a:t>
            </a:r>
            <a:r>
              <a:rPr lang="ko-KR" altLang="en-US" sz="1200" dirty="0"/>
              <a:t>가정폭력범죄 중 친고죄나 </a:t>
            </a:r>
            <a:r>
              <a:rPr lang="ko-KR" altLang="en-US" sz="1200" dirty="0" err="1"/>
              <a:t>반의사불벌죄에</a:t>
            </a:r>
            <a:r>
              <a:rPr lang="ko-KR" altLang="en-US" sz="1200" dirty="0"/>
              <a:t> 해당하는 범죄에 대하여 피해자의 고소가 취소되거나 불처벌의사가 표시된 경우에도 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호처분을 할 수 있도록 했고</a:t>
            </a:r>
            <a:r>
              <a:rPr lang="en-US" altLang="ko-KR" sz="1200" dirty="0"/>
              <a:t>, ii) </a:t>
            </a:r>
            <a:r>
              <a:rPr lang="ko-KR" altLang="en-US" sz="1200" dirty="0"/>
              <a:t>보호처분불이행시 실효성 확보 차원에서 과태료를 부과하도록 하였다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1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9F535-2530-4494-8C75-26D59E06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16930"/>
            <a:ext cx="11163395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가정폭력 </a:t>
            </a:r>
            <a:r>
              <a:rPr lang="en-US" altLang="ko-KR" dirty="0"/>
              <a:t>– </a:t>
            </a:r>
            <a:r>
              <a:rPr lang="ko-KR" altLang="en-US" dirty="0"/>
              <a:t>가정폭력 범죄의 처벌 등에 관한 특례법의 주요 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01100A-B13C-458C-90B9-43E3E3E0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26415"/>
            <a:ext cx="11029615" cy="471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(7) </a:t>
            </a:r>
            <a:r>
              <a:rPr lang="ko-KR" altLang="en-US" sz="1200" dirty="0">
                <a:solidFill>
                  <a:srgbClr val="FF0000"/>
                </a:solidFill>
              </a:rPr>
              <a:t>민사처리에 대한 특례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56</a:t>
            </a:r>
            <a:r>
              <a:rPr lang="ko-KR" altLang="en-US" sz="1200" dirty="0"/>
              <a:t>조</a:t>
            </a:r>
            <a:r>
              <a:rPr lang="en-US" altLang="ko-KR" sz="1200" dirty="0"/>
              <a:t>~</a:t>
            </a:r>
            <a:r>
              <a:rPr lang="ko-KR" altLang="en-US" sz="1200" dirty="0"/>
              <a:t>제</a:t>
            </a:r>
            <a:r>
              <a:rPr lang="en-US" altLang="ko-KR" sz="1200" dirty="0"/>
              <a:t>57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>
                <a:solidFill>
                  <a:srgbClr val="FF0000"/>
                </a:solidFill>
              </a:rPr>
              <a:t>배상신청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56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피해자는 가정보호사건이 계속된 제</a:t>
            </a:r>
            <a:r>
              <a:rPr lang="en-US" altLang="ko-KR" sz="1200" dirty="0"/>
              <a:t>1</a:t>
            </a:r>
            <a:r>
              <a:rPr lang="ko-KR" altLang="en-US" sz="1200" dirty="0"/>
              <a:t>심법원에 제</a:t>
            </a:r>
            <a:r>
              <a:rPr lang="en-US" altLang="ko-KR" sz="1200" dirty="0"/>
              <a:t>57</a:t>
            </a:r>
            <a:r>
              <a:rPr lang="ko-KR" altLang="en-US" sz="1200" dirty="0"/>
              <a:t>조의 </a:t>
            </a:r>
            <a:r>
              <a:rPr lang="ko-KR" altLang="en-US" sz="1200" dirty="0">
                <a:solidFill>
                  <a:srgbClr val="FF0000"/>
                </a:solidFill>
              </a:rPr>
              <a:t>배상명령을 신청할 수 있다</a:t>
            </a:r>
            <a:r>
              <a:rPr lang="en-US" altLang="ko-KR" sz="1200" dirty="0"/>
              <a:t>.</a:t>
            </a:r>
            <a:r>
              <a:rPr lang="ko-KR" altLang="en-US" sz="1200" dirty="0"/>
              <a:t> 이 경우 인지의 </a:t>
            </a:r>
            <a:r>
              <a:rPr lang="ko-KR" altLang="en-US" sz="1200" dirty="0" err="1"/>
              <a:t>침부는</a:t>
            </a:r>
            <a:r>
              <a:rPr lang="ko-KR" altLang="en-US" sz="1200" dirty="0"/>
              <a:t> 요하지 아니한다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 err="1"/>
              <a:t>소송촉진등에관한특례법</a:t>
            </a:r>
            <a:r>
              <a:rPr lang="ko-KR" altLang="en-US" sz="1200" dirty="0"/>
              <a:t> 제</a:t>
            </a:r>
            <a:r>
              <a:rPr lang="en-US" altLang="ko-KR" sz="1200" dirty="0"/>
              <a:t>26</a:t>
            </a:r>
            <a:r>
              <a:rPr lang="ko-KR" altLang="en-US" sz="1200" dirty="0"/>
              <a:t>조 내지 제</a:t>
            </a:r>
            <a:r>
              <a:rPr lang="en-US" altLang="ko-KR" sz="1200" dirty="0"/>
              <a:t>8</a:t>
            </a:r>
            <a:r>
              <a:rPr lang="ko-KR" altLang="en-US" sz="1200" dirty="0"/>
              <a:t>항은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경우 이를 준용한다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>
                <a:solidFill>
                  <a:srgbClr val="FF0000"/>
                </a:solidFill>
              </a:rPr>
              <a:t>배상명령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57</a:t>
            </a:r>
            <a:r>
              <a:rPr lang="ko-KR" altLang="en-US" sz="1200" dirty="0"/>
              <a:t>조</a:t>
            </a:r>
            <a:r>
              <a:rPr lang="en-US" altLang="ko-KR" sz="1200" dirty="0"/>
              <a:t>)  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제</a:t>
            </a:r>
            <a:r>
              <a:rPr lang="en-US" altLang="ko-KR" sz="1200" dirty="0"/>
              <a:t>1</a:t>
            </a:r>
            <a:r>
              <a:rPr lang="ko-KR" altLang="en-US" sz="1200" dirty="0"/>
              <a:t>심의 가정보호사건 심리절차에서 </a:t>
            </a:r>
            <a:r>
              <a:rPr lang="ko-KR" altLang="en-US" sz="1200" dirty="0">
                <a:solidFill>
                  <a:srgbClr val="FF0000"/>
                </a:solidFill>
              </a:rPr>
              <a:t>보호처분을 선고할 경우 직권 또는 피해자의 신청에 의하여 다음 각호의 금전지급이나 배상</a:t>
            </a:r>
            <a:r>
              <a:rPr lang="en-US" altLang="ko-KR" sz="1200" dirty="0"/>
              <a:t>(</a:t>
            </a:r>
            <a:r>
              <a:rPr lang="ko-KR" altLang="en-US" sz="1200" dirty="0"/>
              <a:t>이하 </a:t>
            </a:r>
            <a:r>
              <a:rPr lang="en-US" altLang="ko-KR" sz="1200" dirty="0"/>
              <a:t>"</a:t>
            </a:r>
            <a:r>
              <a:rPr lang="ko-KR" altLang="en-US" sz="1200" dirty="0"/>
              <a:t>배상</a:t>
            </a:r>
            <a:r>
              <a:rPr lang="en-US" altLang="ko-KR" sz="1200" dirty="0"/>
              <a:t>"</a:t>
            </a:r>
            <a:r>
              <a:rPr lang="ko-KR" altLang="en-US" sz="1200" dirty="0"/>
              <a:t>이라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다</a:t>
            </a:r>
            <a:r>
              <a:rPr lang="en-US" altLang="ko-KR" sz="1200" dirty="0"/>
              <a:t>)</a:t>
            </a:r>
            <a:r>
              <a:rPr lang="ko-KR" altLang="en-US" sz="1200" dirty="0"/>
              <a:t>을 명할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1. </a:t>
            </a:r>
            <a:r>
              <a:rPr lang="ko-KR" altLang="en-US" sz="1200" dirty="0"/>
              <a:t>피해자 또는 가정구성원의 부양에 필요한 금전의 지급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2. </a:t>
            </a:r>
            <a:r>
              <a:rPr lang="ko-KR" altLang="en-US" sz="1200" dirty="0"/>
              <a:t>가정보호사건으로 인하여 발생한 직접적안 물적 피해 및 치료비손해의 배상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법원은 가정보호사건에 있어서 행위자와 피해자 사이에 합의된 배상액에 관하여도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규정 에 따라 배상을 명할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/>
              <a:t>소송촉진등에관한특례법</a:t>
            </a:r>
            <a:r>
              <a:rPr lang="ko-KR" altLang="en-US" sz="1200" dirty="0"/>
              <a:t> 제</a:t>
            </a:r>
            <a:r>
              <a:rPr lang="en-US" altLang="ko-KR" sz="1200" dirty="0"/>
              <a:t>25</a:t>
            </a:r>
            <a:r>
              <a:rPr lang="ko-KR" altLang="en-US" sz="1200" dirty="0"/>
              <a:t>조 제</a:t>
            </a:r>
            <a:r>
              <a:rPr lang="en-US" altLang="ko-KR" sz="1200" dirty="0"/>
              <a:t>3</a:t>
            </a:r>
            <a:r>
              <a:rPr lang="ko-KR" altLang="en-US" sz="1200" dirty="0"/>
              <a:t>항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경우를 제외한다</a:t>
            </a:r>
            <a:r>
              <a:rPr lang="en-US" altLang="ko-KR" sz="1200" dirty="0"/>
              <a:t>)</a:t>
            </a:r>
            <a:r>
              <a:rPr lang="ko-KR" altLang="en-US" sz="1200" dirty="0"/>
              <a:t>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경우 이를 준용한다</a:t>
            </a:r>
            <a:r>
              <a:rPr lang="en-US" altLang="ko-KR" sz="1200" dirty="0"/>
              <a:t>.</a:t>
            </a:r>
            <a:endParaRPr lang="ko-KR" altLang="en-US" sz="1200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BF73A7-BBF5-4D87-89DF-B54ADD33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8257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959</TotalTime>
  <Words>1925</Words>
  <Application>Microsoft Office PowerPoint</Application>
  <PresentationFormat>와이드스크린</PresentationFormat>
  <Paragraphs>172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Malgun Gothic</vt:lpstr>
      <vt:lpstr>Calibri</vt:lpstr>
      <vt:lpstr>Wingdings 2</vt:lpstr>
      <vt:lpstr>DividendVTI</vt:lpstr>
      <vt:lpstr>범죄학2 제6주 – 범죄별 특징 및 대책</vt:lpstr>
      <vt:lpstr>1-1. 화이트칼라 범죄 - 의의</vt:lpstr>
      <vt:lpstr>1-2. 화이트칼라 범죄 - 특징</vt:lpstr>
      <vt:lpstr>1-2. 화이트칼라 범죄 - 특징</vt:lpstr>
      <vt:lpstr>1-3. 화이트칼라 범죄 – 대책</vt:lpstr>
      <vt:lpstr>2-1. 가정폭력 – 의의</vt:lpstr>
      <vt:lpstr>2-2. 가정폭력 – ‘가정폭력특별법’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  <vt:lpstr>2-3. 가정폭력 – 가정폭력 범죄의 처벌 등에 관한 특례법의 주요 내용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135</cp:revision>
  <dcterms:created xsi:type="dcterms:W3CDTF">2021-08-30T01:51:30Z</dcterms:created>
  <dcterms:modified xsi:type="dcterms:W3CDTF">2021-09-09T03:40:08Z</dcterms:modified>
</cp:coreProperties>
</file>