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2021-09-27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2021-09-27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2021-09-27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11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(5) 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dirty="0"/>
              <a:t>비판범죄론과 갈등이론</a:t>
            </a:r>
            <a:r>
              <a:rPr lang="en-US" altLang="ko-KR" dirty="0"/>
              <a:t>, </a:t>
            </a:r>
            <a:r>
              <a:rPr lang="ko-KR" altLang="en-US" dirty="0"/>
              <a:t>이론의 통합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갈등이론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63020"/>
            <a:ext cx="6616562" cy="39928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1. </a:t>
            </a:r>
            <a:r>
              <a:rPr lang="ko-KR" altLang="en-US" sz="1100" dirty="0"/>
              <a:t>갈등이론 개관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- </a:t>
            </a:r>
            <a:r>
              <a:rPr lang="ko-KR" altLang="en-US" sz="1100" dirty="0"/>
              <a:t>갈등이론은 갈등의 속성을 어떻게 파악하는가에 따라 </a:t>
            </a:r>
            <a:r>
              <a:rPr lang="ko-KR" altLang="en-US" sz="1100" dirty="0">
                <a:solidFill>
                  <a:srgbClr val="FF0000"/>
                </a:solidFill>
              </a:rPr>
              <a:t>다양한 집단간의 다원적 갈등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</a:rPr>
              <a:t>으로 인식하는 보수적 갈등이론</a:t>
            </a:r>
            <a:r>
              <a:rPr lang="ko-KR" altLang="en-US" sz="1100" dirty="0"/>
              <a:t>과 </a:t>
            </a:r>
            <a:r>
              <a:rPr lang="ko-KR" altLang="en-US" sz="1100" dirty="0">
                <a:solidFill>
                  <a:srgbClr val="FF0000"/>
                </a:solidFill>
              </a:rPr>
              <a:t>마르크스주의 입장에서 자본가계급과 노동자계급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</a:rPr>
              <a:t>의 이원화된 갈 등관계로 파악하는 급진적 갈등이론</a:t>
            </a:r>
            <a:r>
              <a:rPr lang="ko-KR" altLang="en-US" sz="1100" dirty="0"/>
              <a:t>으로 나눌 수 있음</a:t>
            </a:r>
            <a:endParaRPr lang="en-US" altLang="ko-KR" sz="1100" dirty="0"/>
          </a:p>
          <a:p>
            <a:pPr marL="0" indent="0">
              <a:buNone/>
            </a:pPr>
            <a:r>
              <a:rPr lang="ko-KR" altLang="en-US" sz="1100" dirty="0"/>
              <a:t>  </a:t>
            </a:r>
            <a:r>
              <a:rPr lang="en-US" altLang="ko-KR" sz="1100" dirty="0"/>
              <a:t>- </a:t>
            </a:r>
            <a:r>
              <a:rPr lang="ko-KR" altLang="en-US" sz="1100" dirty="0"/>
              <a:t>보수적 갈등이론은 </a:t>
            </a:r>
            <a:r>
              <a:rPr lang="ko-KR" altLang="en-US" sz="1100" dirty="0" err="1"/>
              <a:t>다렌도르프</a:t>
            </a:r>
            <a:r>
              <a:rPr lang="en-US" altLang="ko-KR" sz="1100" dirty="0"/>
              <a:t>(R. </a:t>
            </a:r>
            <a:r>
              <a:rPr lang="en-US" altLang="ko-KR" sz="1100" dirty="0" err="1"/>
              <a:t>Dahrendorf</a:t>
            </a:r>
            <a:r>
              <a:rPr lang="en-US" altLang="ko-KR" sz="1100" dirty="0"/>
              <a:t>)</a:t>
            </a:r>
            <a:r>
              <a:rPr lang="ko-KR" altLang="en-US" sz="1100" dirty="0"/>
              <a:t>의 갈등이론에 기초를 두고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급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</a:t>
            </a:r>
            <a:r>
              <a:rPr lang="ko-KR" altLang="en-US" sz="1100" dirty="0" err="1"/>
              <a:t>진적</a:t>
            </a:r>
            <a:r>
              <a:rPr lang="ko-KR" altLang="en-US" sz="1100" dirty="0"/>
              <a:t> 갈등이론을 마르크스의 갈등이론에 기초를 두고 있음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2. </a:t>
            </a:r>
            <a:r>
              <a:rPr lang="ko-KR" altLang="en-US" sz="1100" dirty="0">
                <a:solidFill>
                  <a:srgbClr val="FF0000"/>
                </a:solidFill>
              </a:rPr>
              <a:t>갈등이론의 연구의 초점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(1) </a:t>
            </a:r>
            <a:r>
              <a:rPr lang="ko-KR" altLang="en-US" sz="1100" dirty="0">
                <a:solidFill>
                  <a:srgbClr val="FF0000"/>
                </a:solidFill>
              </a:rPr>
              <a:t>왜 특정집단이나 계층의 규범은 법으로 보호되는 반면</a:t>
            </a:r>
            <a:r>
              <a:rPr lang="en-US" altLang="ko-KR" sz="1100" dirty="0"/>
              <a:t>, </a:t>
            </a:r>
            <a:r>
              <a:rPr lang="ko-KR" altLang="en-US" sz="1100" dirty="0"/>
              <a:t>다른 집단이나 계층의 규범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은 법제화되지 않아 특정집단이나 계층과 갈등관계에 있는 </a:t>
            </a:r>
            <a:r>
              <a:rPr lang="ko-KR" altLang="en-US" sz="1100" dirty="0">
                <a:solidFill>
                  <a:srgbClr val="FF0000"/>
                </a:solidFill>
              </a:rPr>
              <a:t>힘없는 집단이나 계층에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  </a:t>
            </a:r>
            <a:r>
              <a:rPr lang="ko-KR" altLang="en-US" sz="1100" dirty="0">
                <a:solidFill>
                  <a:srgbClr val="FF0000"/>
                </a:solidFill>
              </a:rPr>
              <a:t>서만 주로 범죄자가 발생하게 되는가</a:t>
            </a:r>
            <a:r>
              <a:rPr lang="en-US" altLang="ko-KR" sz="1100" dirty="0">
                <a:solidFill>
                  <a:srgbClr val="FF0000"/>
                </a:solidFill>
              </a:rPr>
              <a:t>? </a:t>
            </a:r>
          </a:p>
          <a:p>
            <a:pPr marL="0" indent="0">
              <a:buNone/>
            </a:pPr>
            <a:r>
              <a:rPr lang="en-US" altLang="ko-KR" sz="1100" dirty="0"/>
              <a:t>  (2) </a:t>
            </a:r>
            <a:r>
              <a:rPr lang="ko-KR" altLang="en-US" sz="1100" dirty="0">
                <a:solidFill>
                  <a:srgbClr val="FF0000"/>
                </a:solidFill>
              </a:rPr>
              <a:t>왜 법률이 특정 집단이나 계층에 대해서만 집행되고 일부 다른 집단 </a:t>
            </a:r>
            <a:r>
              <a:rPr lang="en-US" altLang="ko-KR" sz="1100" dirty="0">
                <a:solidFill>
                  <a:srgbClr val="FF0000"/>
                </a:solidFill>
              </a:rPr>
              <a:t>· </a:t>
            </a:r>
            <a:r>
              <a:rPr lang="ko-KR" altLang="en-US" sz="1100" dirty="0">
                <a:solidFill>
                  <a:srgbClr val="FF0000"/>
                </a:solidFill>
              </a:rPr>
              <a:t>계층에 대해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  </a:t>
            </a:r>
            <a:r>
              <a:rPr lang="ko-KR" altLang="en-US" sz="1100" dirty="0">
                <a:solidFill>
                  <a:srgbClr val="FF0000"/>
                </a:solidFill>
              </a:rPr>
              <a:t>서는 집행되지 않아</a:t>
            </a:r>
            <a:r>
              <a:rPr lang="ko-KR" altLang="en-US" sz="1100" dirty="0"/>
              <a:t>서 특정 법률위반자만 범죄자로 규정되어지고 다른 위반자는 범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 err="1"/>
              <a:t>죄자로</a:t>
            </a:r>
            <a:r>
              <a:rPr lang="ko-KR" altLang="en-US" sz="1100" dirty="0"/>
              <a:t> 규정되어 지지 않는가</a:t>
            </a:r>
            <a:r>
              <a:rPr lang="en-US" altLang="ko-KR" sz="1100" dirty="0"/>
              <a:t>? </a:t>
            </a:r>
            <a:r>
              <a:rPr lang="ko-KR" altLang="en-US" sz="1100" dirty="0"/>
              <a:t>다시 말해</a:t>
            </a:r>
            <a:r>
              <a:rPr lang="en-US" altLang="ko-KR" sz="1100" dirty="0"/>
              <a:t>, </a:t>
            </a:r>
            <a:r>
              <a:rPr lang="ko-KR" altLang="en-US" sz="1100" dirty="0"/>
              <a:t>갈등론의 연구초점은 범죄와 범죄자가 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들어지는 사회적 </a:t>
            </a:r>
            <a:r>
              <a:rPr lang="en-US" altLang="ko-KR" sz="1100" dirty="0"/>
              <a:t>· </a:t>
            </a:r>
            <a:r>
              <a:rPr lang="ko-KR" altLang="en-US" sz="1100" dirty="0"/>
              <a:t>정치적 통제 과정에 관심이 높음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(3) </a:t>
            </a:r>
            <a:r>
              <a:rPr lang="ko-KR" altLang="en-US" sz="1100" dirty="0"/>
              <a:t>사회경제계층적 갈등</a:t>
            </a:r>
            <a:r>
              <a:rPr lang="en-US" altLang="ko-KR" sz="1100" dirty="0"/>
              <a:t>, </a:t>
            </a:r>
            <a:r>
              <a:rPr lang="ko-KR" altLang="en-US" sz="1100" dirty="0"/>
              <a:t>집단 및 문화적 갈등</a:t>
            </a:r>
            <a:r>
              <a:rPr lang="en-US" altLang="ko-KR" sz="1100" dirty="0"/>
              <a:t>, </a:t>
            </a:r>
            <a:r>
              <a:rPr lang="ko-KR" altLang="en-US" sz="1100" dirty="0"/>
              <a:t>권력구조에 따른 갈등</a:t>
            </a:r>
            <a:r>
              <a:rPr lang="en-US" altLang="ko-KR" sz="1100" dirty="0"/>
              <a:t>, </a:t>
            </a:r>
            <a:r>
              <a:rPr lang="ko-KR" altLang="en-US" sz="1100" dirty="0"/>
              <a:t>사회적 갈등은 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다양한 요인에 기인하므로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갈등론적</a:t>
            </a:r>
            <a:r>
              <a:rPr lang="ko-KR" altLang="en-US" sz="1100" dirty="0"/>
              <a:t> 범죄이론은 위와 같이 다양한 방법으로 범죄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에 대한 사회적 갈등의 역할과 기능을 설명하고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4F365E5-4F90-4160-A060-46605DA1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682" y="3494016"/>
            <a:ext cx="3933825" cy="31718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DE2CAB0-DB2C-45CF-8602-A00501A6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821" y="68961"/>
            <a:ext cx="4010025" cy="329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5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37525"/>
            <a:ext cx="11029615" cy="3992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/>
              <a:t>셀린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Sellin</a:t>
            </a:r>
            <a:r>
              <a:rPr lang="en-US" altLang="ko-KR" sz="1400" dirty="0"/>
              <a:t>)</a:t>
            </a:r>
            <a:r>
              <a:rPr lang="ko-KR" altLang="en-US" sz="1400" dirty="0"/>
              <a:t>의 문화갈등이론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문화갈등이라는 용어는 </a:t>
            </a:r>
            <a:r>
              <a:rPr lang="en-US" altLang="ko-KR" sz="1400" dirty="0" err="1"/>
              <a:t>Sellin</a:t>
            </a:r>
            <a:r>
              <a:rPr lang="ko-KR" altLang="en-US" sz="1400" dirty="0"/>
              <a:t>에 의하여 처음 사용되었는데 </a:t>
            </a:r>
            <a:r>
              <a:rPr lang="ko-KR" altLang="en-US" sz="1400" dirty="0" err="1"/>
              <a:t>셀린의</a:t>
            </a:r>
            <a:r>
              <a:rPr lang="ko-KR" altLang="en-US" sz="1400" dirty="0"/>
              <a:t> 문화갈등은 행위규범 간의 갈등을 가리키는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문화갈등에 따른 행위규범의 갈등은 심리적 갈등의 원인이 되고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냐아가</a:t>
            </a:r>
            <a:r>
              <a:rPr lang="ko-KR" altLang="en-US" sz="1400" dirty="0"/>
              <a:t> 범죄의 원인으로 작용한다고 보았음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일차적 문화갈등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상이한 두 문화 사이의 경계지역에서 일어나거나</a:t>
            </a:r>
            <a:r>
              <a:rPr lang="en-US" altLang="ko-KR" sz="1400" dirty="0"/>
              <a:t>, </a:t>
            </a:r>
            <a:r>
              <a:rPr lang="ko-KR" altLang="en-US" sz="1400" dirty="0"/>
              <a:t>또는 식민지화 </a:t>
            </a:r>
            <a:r>
              <a:rPr lang="en-US" altLang="ko-KR" sz="1400" dirty="0"/>
              <a:t>· </a:t>
            </a:r>
            <a:r>
              <a:rPr lang="ko-KR" altLang="en-US" sz="1400" dirty="0"/>
              <a:t>이민의 경우와 같이 </a:t>
            </a:r>
            <a:r>
              <a:rPr lang="ko-KR" altLang="en-US" sz="1400" dirty="0">
                <a:solidFill>
                  <a:srgbClr val="FF0000"/>
                </a:solidFill>
              </a:rPr>
              <a:t>이질적인 두 문화가 서로 충돌</a:t>
            </a:r>
            <a:r>
              <a:rPr lang="ko-KR" altLang="en-US" sz="1400" dirty="0"/>
              <a:t>하는 과정에서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생기는 갈등으로 횡적 문화갈등 이라고도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이차적 문화갈등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동일문화 내에서의 갈등</a:t>
            </a:r>
            <a:r>
              <a:rPr lang="ko-KR" altLang="en-US" sz="1400" dirty="0"/>
              <a:t>으로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하나의 문화가 각자 자신의 고유한 행동규범을 가지는 여러가지 상이한 문화를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가진 사회에로 분화될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때 발생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  <a:r>
              <a:rPr lang="ko-KR" altLang="en-US" sz="1400" dirty="0"/>
              <a:t>종적 문화갈등 이라고도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결 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양자 모두가 범죄의 원인으로 작용함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문화갈등이론은 특히 이민과 범죄의 관계를 규명</a:t>
            </a:r>
            <a:r>
              <a:rPr lang="ko-KR" altLang="en-US" sz="1400" dirty="0"/>
              <a:t>하는 데 강점이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8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37524"/>
            <a:ext cx="11029615" cy="46807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밀러</a:t>
            </a:r>
            <a:r>
              <a:rPr lang="en-US" altLang="ko-KR" sz="1400" dirty="0"/>
              <a:t>(Miller)</a:t>
            </a:r>
            <a:r>
              <a:rPr lang="ko-KR" altLang="en-US" sz="1400" dirty="0"/>
              <a:t>의 하류계층 문화이론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사고의 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밀러는 </a:t>
            </a:r>
            <a:r>
              <a:rPr lang="ko-KR" altLang="en-US" sz="1400" dirty="0" err="1"/>
              <a:t>셀린의</a:t>
            </a:r>
            <a:r>
              <a:rPr lang="ko-KR" altLang="en-US" sz="1400" dirty="0"/>
              <a:t> ‘이차적 </a:t>
            </a:r>
            <a:r>
              <a:rPr lang="ko-KR" altLang="en-US" sz="1400" dirty="0" err="1"/>
              <a:t>갈등’과</a:t>
            </a:r>
            <a:r>
              <a:rPr lang="ko-KR" altLang="en-US" sz="1400" dirty="0"/>
              <a:t> 유사한 개념을 주장했음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범죄의 원인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비행이나 일탈은 </a:t>
            </a:r>
            <a:r>
              <a:rPr lang="ko-KR" altLang="en-US" sz="1400" dirty="0">
                <a:solidFill>
                  <a:srgbClr val="FF0000"/>
                </a:solidFill>
              </a:rPr>
              <a:t>지배계층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중류계층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과 상이한 행동규범과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상이한 사회화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관심의 초점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결과</a:t>
            </a:r>
            <a:r>
              <a:rPr lang="ko-KR" altLang="en-US" sz="1400" dirty="0"/>
              <a:t>로 생성된다고 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볼드의 집단갈등이론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범죄를 집단갈등의 소산</a:t>
            </a:r>
            <a:r>
              <a:rPr lang="ko-KR" altLang="en-US" sz="1400" dirty="0"/>
              <a:t>으로 보는 </a:t>
            </a:r>
            <a:r>
              <a:rPr lang="en-US" altLang="ko-KR" sz="1400" dirty="0" err="1"/>
              <a:t>Vold</a:t>
            </a:r>
            <a:r>
              <a:rPr lang="ko-KR" altLang="en-US" sz="1400" dirty="0"/>
              <a:t>의 이론은 </a:t>
            </a:r>
            <a:r>
              <a:rPr lang="ko-KR" altLang="en-US" sz="1400" dirty="0">
                <a:solidFill>
                  <a:srgbClr val="FF0000"/>
                </a:solidFill>
              </a:rPr>
              <a:t>범죄를 개인적 법률위반이 아니라 집단간의 투쟁으로 이해</a:t>
            </a:r>
            <a:r>
              <a:rPr lang="ko-KR" altLang="en-US" sz="1400" dirty="0"/>
              <a:t>하는 것으로써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인종분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쟁 </a:t>
            </a:r>
            <a:r>
              <a:rPr lang="en-US" altLang="ko-KR" sz="1400" dirty="0"/>
              <a:t>· </a:t>
            </a:r>
            <a:r>
              <a:rPr lang="ko-KR" altLang="en-US" sz="1400" dirty="0"/>
              <a:t>혁명 </a:t>
            </a:r>
            <a:r>
              <a:rPr lang="en-US" altLang="ko-KR" sz="1400" dirty="0"/>
              <a:t>· </a:t>
            </a:r>
            <a:r>
              <a:rPr lang="ko-KR" altLang="en-US" sz="1400" dirty="0"/>
              <a:t>노사분쟁 </a:t>
            </a:r>
            <a:r>
              <a:rPr lang="en-US" altLang="ko-KR" sz="1400" dirty="0"/>
              <a:t>· </a:t>
            </a:r>
            <a:r>
              <a:rPr lang="ko-KR" altLang="en-US" sz="1400" dirty="0"/>
              <a:t>확신범죄 등 전통범죄학에서 도외시 되었던 특정범죄를 이해하려는 시도로 적합하다는 평가를 받고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볼드는 입법 </a:t>
            </a:r>
            <a:r>
              <a:rPr lang="en-US" altLang="ko-KR" sz="1400" dirty="0"/>
              <a:t>· </a:t>
            </a:r>
            <a:r>
              <a:rPr lang="ko-KR" altLang="en-US" sz="1400" dirty="0"/>
              <a:t>사법 등 모든 과정이 집단 간의 이해갈등을 반영하고 있다고 보면서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특히 집단간의 이익갈등이 가장 심한 부분은 입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법정책부분이라고 보았음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볼드의 </a:t>
            </a:r>
            <a:r>
              <a:rPr lang="ko-KR" altLang="en-US" sz="1400" dirty="0" err="1"/>
              <a:t>집단갈등론에</a:t>
            </a:r>
            <a:r>
              <a:rPr lang="ko-KR" altLang="en-US" sz="1400" dirty="0"/>
              <a:t> 의하면 </a:t>
            </a:r>
            <a:r>
              <a:rPr lang="ko-KR" altLang="en-US" sz="1400" dirty="0">
                <a:solidFill>
                  <a:srgbClr val="FF0000"/>
                </a:solidFill>
              </a:rPr>
              <a:t>법의 제정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위반 및 법집행의 전과정은 집단갈등문제의 해결에 국가의 권력을 이용하고자 하는 집단간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의 투쟁의 결과라고 주장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  <a:r>
              <a:rPr lang="ko-KR" altLang="en-US" sz="1400" dirty="0"/>
              <a:t>이러한 과정에서 자신 들의 이익이나 목적을 제대로 방어하지 못한 집단의 행위가 범죄행위로 규정된다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28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33709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72723"/>
            <a:ext cx="11029615" cy="49327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4. </a:t>
            </a:r>
            <a:r>
              <a:rPr lang="ko-KR" altLang="en-US" sz="1100" dirty="0" err="1"/>
              <a:t>터크</a:t>
            </a:r>
            <a:r>
              <a:rPr lang="en-US" altLang="ko-KR" sz="1100" dirty="0"/>
              <a:t>(Turk)</a:t>
            </a:r>
            <a:r>
              <a:rPr lang="ko-KR" altLang="en-US" sz="1100" dirty="0"/>
              <a:t>의 법적 갈등 이론</a:t>
            </a:r>
            <a:r>
              <a:rPr lang="en-US" altLang="ko-KR" sz="1100" dirty="0"/>
              <a:t>(</a:t>
            </a:r>
            <a:r>
              <a:rPr lang="ko-KR" altLang="en-US" sz="1100" dirty="0"/>
              <a:t>신갈등이론</a:t>
            </a:r>
            <a:r>
              <a:rPr lang="en-US" altLang="ko-KR" sz="1100" dirty="0"/>
              <a:t>) </a:t>
            </a: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1) </a:t>
            </a:r>
            <a:r>
              <a:rPr lang="ko-KR" altLang="en-US" sz="1100" dirty="0"/>
              <a:t>사고의 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- </a:t>
            </a:r>
            <a:r>
              <a:rPr lang="ko-KR" altLang="en-US" sz="1100" dirty="0" err="1"/>
              <a:t>터어크는</a:t>
            </a:r>
            <a:r>
              <a:rPr lang="ko-KR" altLang="en-US" sz="1100" dirty="0"/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우리 사회를 법을 제정하는 권력자</a:t>
            </a:r>
            <a:r>
              <a:rPr lang="en-US" altLang="ko-KR" sz="1100" dirty="0">
                <a:solidFill>
                  <a:srgbClr val="FF0000"/>
                </a:solidFill>
              </a:rPr>
              <a:t>(</a:t>
            </a:r>
            <a:r>
              <a:rPr lang="ko-KR" altLang="en-US" sz="1100" dirty="0">
                <a:solidFill>
                  <a:srgbClr val="FF0000"/>
                </a:solidFill>
              </a:rPr>
              <a:t>당국</a:t>
            </a:r>
            <a:r>
              <a:rPr lang="en-US" altLang="ko-KR" sz="1100" dirty="0">
                <a:solidFill>
                  <a:srgbClr val="FF0000"/>
                </a:solidFill>
              </a:rPr>
              <a:t>)</a:t>
            </a:r>
            <a:r>
              <a:rPr lang="ko-KR" altLang="en-US" sz="1100" dirty="0">
                <a:solidFill>
                  <a:srgbClr val="FF0000"/>
                </a:solidFill>
              </a:rPr>
              <a:t>와 법에 종속하는 피지배자로 구성</a:t>
            </a:r>
            <a:r>
              <a:rPr lang="ko-KR" altLang="en-US" sz="1100" dirty="0"/>
              <a:t>되어 있다고 보고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범죄행위</a:t>
            </a:r>
            <a:r>
              <a:rPr lang="en-US" altLang="ko-KR" sz="1100" dirty="0">
                <a:solidFill>
                  <a:srgbClr val="FF0000"/>
                </a:solidFill>
              </a:rPr>
              <a:t>(criminality)</a:t>
            </a:r>
            <a:r>
              <a:rPr lang="ko-KR" altLang="en-US" sz="1100" dirty="0">
                <a:solidFill>
                  <a:srgbClr val="FF0000"/>
                </a:solidFill>
              </a:rPr>
              <a:t>란 권력자 등에 의해서 규정되고 부과되는 것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이라고 함</a:t>
            </a:r>
            <a:r>
              <a:rPr lang="en-US" altLang="ko-KR" sz="1100" dirty="0"/>
              <a:t> </a:t>
            </a:r>
          </a:p>
          <a:p>
            <a:pPr marL="0" indent="0">
              <a:buNone/>
            </a:pPr>
            <a:r>
              <a:rPr lang="ko-KR" altLang="en-US" sz="1100" dirty="0"/>
              <a:t>    </a:t>
            </a:r>
            <a:r>
              <a:rPr lang="en-US" altLang="ko-KR" sz="1100" dirty="0"/>
              <a:t>- </a:t>
            </a:r>
            <a:r>
              <a:rPr lang="ko-KR" altLang="en-US" sz="1100" dirty="0" err="1"/>
              <a:t>터크는</a:t>
            </a:r>
            <a:r>
              <a:rPr lang="ko-KR" altLang="en-US" sz="1100" dirty="0"/>
              <a:t> 집단 간의 갈등원인을 사회를 통제할 수 있는 권위를 추구하는 데 있다고 보고</a:t>
            </a:r>
            <a:r>
              <a:rPr lang="en-US" altLang="ko-KR" sz="1100" dirty="0"/>
              <a:t>, </a:t>
            </a:r>
            <a:r>
              <a:rPr lang="ko-KR" altLang="en-US" sz="1100" dirty="0"/>
              <a:t>다른 </a:t>
            </a:r>
            <a:r>
              <a:rPr lang="ko-KR" altLang="en-US" sz="1100" dirty="0" err="1"/>
              <a:t>갈등론자와는</a:t>
            </a:r>
            <a:r>
              <a:rPr lang="ko-KR" altLang="en-US" sz="1100" dirty="0"/>
              <a:t> 달리 법제도 자체보다는 법이 집행되는 과정에서 특정한 집단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구성원이 범죄자로 규정되는 과정을 중요시 했음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2) </a:t>
            </a:r>
            <a:r>
              <a:rPr lang="ko-KR" altLang="en-US" sz="1100" dirty="0">
                <a:solidFill>
                  <a:srgbClr val="FF0000"/>
                </a:solidFill>
              </a:rPr>
              <a:t>문화적 </a:t>
            </a:r>
            <a:r>
              <a:rPr lang="en-US" altLang="ko-KR" sz="1100" dirty="0">
                <a:solidFill>
                  <a:srgbClr val="FF0000"/>
                </a:solidFill>
              </a:rPr>
              <a:t>· </a:t>
            </a:r>
            <a:r>
              <a:rPr lang="ko-KR" altLang="en-US" sz="1100" dirty="0">
                <a:solidFill>
                  <a:srgbClr val="FF0000"/>
                </a:solidFill>
              </a:rPr>
              <a:t>행위적 차이가 </a:t>
            </a:r>
            <a:r>
              <a:rPr lang="ko-KR" altLang="en-US" sz="1100" dirty="0">
                <a:solidFill>
                  <a:srgbClr val="7030A0"/>
                </a:solidFill>
              </a:rPr>
              <a:t>법률적 갈등을 초래하기 위한 조건 </a:t>
            </a:r>
            <a:endParaRPr lang="en-US" altLang="ko-KR" sz="11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 (1) </a:t>
            </a:r>
            <a:r>
              <a:rPr lang="ko-KR" altLang="en-US" sz="1100" i="1" dirty="0">
                <a:solidFill>
                  <a:srgbClr val="FF0000"/>
                </a:solidFill>
              </a:rPr>
              <a:t>권력자와 </a:t>
            </a:r>
            <a:r>
              <a:rPr lang="ko-KR" altLang="en-US" sz="1100" i="1" dirty="0" err="1">
                <a:solidFill>
                  <a:srgbClr val="FF0000"/>
                </a:solidFill>
              </a:rPr>
              <a:t>종속자</a:t>
            </a:r>
            <a:r>
              <a:rPr lang="ko-KR" altLang="en-US" sz="1100" i="1" dirty="0">
                <a:solidFill>
                  <a:srgbClr val="FF0000"/>
                </a:solidFill>
              </a:rPr>
              <a:t> 간의 행위적 차이가 문화적 차이와 복합될 때 종속자와 권력자 간의 갈등이 야기된다고 본다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100" dirty="0"/>
              <a:t>       -  </a:t>
            </a:r>
            <a:r>
              <a:rPr lang="ko-KR" altLang="en-US" sz="1100" dirty="0"/>
              <a:t>그는 권력자와 </a:t>
            </a:r>
            <a:r>
              <a:rPr lang="ko-KR" altLang="en-US" sz="1100" dirty="0" err="1"/>
              <a:t>종속자</a:t>
            </a:r>
            <a:r>
              <a:rPr lang="ko-KR" altLang="en-US" sz="1100" dirty="0"/>
              <a:t> 간에 문화적 차이가 실제 행위적 차이와 밀접하게 관련될 때 갈등이 일어날 확률이 높으며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양자간에</a:t>
            </a:r>
            <a:r>
              <a:rPr lang="ko-KR" altLang="en-US" sz="1100" dirty="0"/>
              <a:t> 문화적 차이가 </a:t>
            </a:r>
            <a:r>
              <a:rPr lang="en-US" altLang="ko-KR" sz="1100" dirty="0"/>
              <a:t> </a:t>
            </a:r>
            <a:r>
              <a:rPr lang="ko-KR" altLang="en-US" sz="1100" dirty="0"/>
              <a:t>실제행위에 </a:t>
            </a:r>
            <a:r>
              <a:rPr lang="en-US" altLang="ko-KR" sz="1100" dirty="0"/>
              <a:t> </a:t>
            </a:r>
            <a:r>
              <a:rPr lang="ko-KR" altLang="en-US" sz="1100" dirty="0"/>
              <a:t>반영되지 </a:t>
            </a:r>
            <a:r>
              <a:rPr lang="ko-KR" altLang="en-US" sz="1100" dirty="0" err="1"/>
              <a:t>않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   </a:t>
            </a:r>
            <a:r>
              <a:rPr lang="ko-KR" altLang="en-US" sz="1100" dirty="0"/>
              <a:t>거나 두 집단 행위적 차이가 중요한 가치 차이를 반영하지 않을 때에는 갈등이 최소화된다고 보고 있음</a:t>
            </a:r>
            <a:r>
              <a:rPr lang="en-US" altLang="ko-KR" sz="1100" dirty="0"/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 (2) </a:t>
            </a:r>
            <a:r>
              <a:rPr lang="ko-KR" altLang="en-US" sz="1100" i="1" dirty="0">
                <a:solidFill>
                  <a:srgbClr val="FF0000"/>
                </a:solidFill>
              </a:rPr>
              <a:t>갈등이 일어날 확률은 양자 간의 조직화 정도에도 영향을 받는다</a:t>
            </a:r>
            <a:r>
              <a:rPr lang="en-US" altLang="ko-KR" sz="11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100" dirty="0"/>
              <a:t>      </a:t>
            </a:r>
            <a:r>
              <a:rPr lang="en-US" altLang="ko-KR" sz="1100" dirty="0"/>
              <a:t>- </a:t>
            </a:r>
            <a:r>
              <a:rPr lang="ko-KR" altLang="en-US" sz="1100" dirty="0"/>
              <a:t>그에 의하면 권력집단은 조직화되기 마련이지만 종속자는 조직화될 수도 있고 조직 화되지 않을 수도 있음</a:t>
            </a:r>
            <a:r>
              <a:rPr lang="en-US" altLang="ko-KR" sz="1100" dirty="0"/>
              <a:t>. </a:t>
            </a:r>
            <a:r>
              <a:rPr lang="ko-KR" altLang="en-US" sz="1100" dirty="0"/>
              <a:t>그런데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종속자가 조직될수록 갈등의 가능성이 높아짐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 (3) </a:t>
            </a:r>
            <a:r>
              <a:rPr lang="ko-KR" altLang="en-US" sz="1100" i="1" dirty="0">
                <a:solidFill>
                  <a:srgbClr val="FF0000"/>
                </a:solidFill>
              </a:rPr>
              <a:t>갈등이 일어날 확률은 또한 양자의 지적 교양 또는 세련됨의 정도에도 영향을 받는다</a:t>
            </a:r>
            <a:r>
              <a:rPr lang="en-US" altLang="ko-KR" sz="11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100" dirty="0"/>
              <a:t>     </a:t>
            </a:r>
            <a:r>
              <a:rPr lang="en-US" altLang="ko-KR" sz="1100" dirty="0"/>
              <a:t>- </a:t>
            </a:r>
            <a:r>
              <a:rPr lang="ko-KR" altLang="en-US" sz="1100" dirty="0" err="1"/>
              <a:t>세련됨이란</a:t>
            </a:r>
            <a:r>
              <a:rPr lang="ko-KR" altLang="en-US" sz="1100" dirty="0"/>
              <a:t> 다른 사람을 이용하기 위한 행위 유형에 대한 지식이라고 할 수 있는데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양자가 서로 상대의 약점과 강점을 알고 이용할 수 있을 때 세련되었다고 규정</a:t>
            </a:r>
            <a:r>
              <a:rPr lang="ko-KR" altLang="en-US" sz="1100" dirty="0"/>
              <a:t>할 수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있음</a:t>
            </a:r>
            <a:r>
              <a:rPr lang="en-US" altLang="ko-KR" sz="1100" dirty="0"/>
              <a:t>.</a:t>
            </a:r>
            <a:r>
              <a:rPr lang="ko-KR" altLang="en-US" sz="1100" dirty="0"/>
              <a:t> 따라서 세련된 종속자는 갈등을 회피하면서도 자신의 목표를 성취할 수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세련되지 못한 권력은 그들의 목표를 달성하기 위해 주로 강제에 의존해야 하기 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문에 세련의 정도에 따라 갈등 가능성은 달라짐</a:t>
            </a:r>
            <a:endParaRPr lang="en-US" altLang="ko-KR" sz="1100" dirty="0"/>
          </a:p>
          <a:p>
            <a:pPr marL="0" indent="0">
              <a:buNone/>
            </a:pP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7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33709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91188"/>
            <a:ext cx="11029615" cy="49327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 err="1"/>
              <a:t>터크</a:t>
            </a:r>
            <a:r>
              <a:rPr lang="en-US" altLang="ko-KR" sz="1200" dirty="0"/>
              <a:t>(Turk)</a:t>
            </a:r>
            <a:r>
              <a:rPr lang="ko-KR" altLang="en-US" sz="1200" dirty="0"/>
              <a:t>의 법적 갈등 이론</a:t>
            </a:r>
            <a:r>
              <a:rPr lang="en-US" altLang="ko-KR" sz="1200" dirty="0"/>
              <a:t>(</a:t>
            </a:r>
            <a:r>
              <a:rPr lang="ko-KR" altLang="en-US" sz="1200" dirty="0"/>
              <a:t>신갈등이론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3) </a:t>
            </a:r>
            <a:r>
              <a:rPr lang="ko-KR" altLang="en-US" sz="1200" dirty="0" err="1">
                <a:solidFill>
                  <a:srgbClr val="FF0000"/>
                </a:solidFill>
              </a:rPr>
              <a:t>앙자의</a:t>
            </a:r>
            <a:r>
              <a:rPr lang="ko-KR" altLang="en-US" sz="1200" dirty="0">
                <a:solidFill>
                  <a:srgbClr val="FF0000"/>
                </a:solidFill>
              </a:rPr>
              <a:t> 갈등이 종속자의 </a:t>
            </a:r>
            <a:r>
              <a:rPr lang="ko-KR" altLang="en-US" sz="1200" dirty="0">
                <a:solidFill>
                  <a:srgbClr val="7030A0"/>
                </a:solidFill>
              </a:rPr>
              <a:t>범죄행위를 유발하기 위한 조건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i="1" dirty="0">
                <a:solidFill>
                  <a:srgbClr val="FF0000"/>
                </a:solidFill>
              </a:rPr>
              <a:t>종속자의 어떤 행위가 범죄행위로 규정되는 정도는 그 행위에 대한 법률적 규제 또는 금지의 의미나 중요성에 따라 달라진다</a:t>
            </a:r>
            <a:r>
              <a:rPr lang="en-US" altLang="ko-KR" sz="12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말은 </a:t>
            </a:r>
            <a:r>
              <a:rPr lang="ko-KR" altLang="en-US" sz="1200" dirty="0">
                <a:solidFill>
                  <a:srgbClr val="FF0000"/>
                </a:solidFill>
              </a:rPr>
              <a:t>권력자에게 문화적으로 중요한 의미가 있는 법률일수록 집행될 가능성이 높다는 것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r>
              <a:rPr lang="ko-KR" altLang="en-US" sz="1200" dirty="0"/>
              <a:t> 예를 들어</a:t>
            </a:r>
            <a:r>
              <a:rPr lang="en-US" altLang="ko-KR" sz="1200" dirty="0"/>
              <a:t>, </a:t>
            </a:r>
            <a:r>
              <a:rPr lang="ko-KR" altLang="en-US" sz="1200" dirty="0"/>
              <a:t>경제범죄보다는 강도죄가 더욱 엄격하게 집행되는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것은 권력자 의 법적 규범만을 위반하는 경제 범죄에 비해</a:t>
            </a:r>
            <a:r>
              <a:rPr lang="en-US" altLang="ko-KR" sz="1200" dirty="0"/>
              <a:t>, </a:t>
            </a:r>
            <a:r>
              <a:rPr lang="ko-KR" altLang="en-US" sz="1200" dirty="0"/>
              <a:t>강도는 법적 규범은 물론이고 문화적 규범까지도 위반하기 때문이라고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결국</a:t>
            </a:r>
            <a:r>
              <a:rPr lang="en-US" altLang="ko-KR" sz="1200" dirty="0"/>
              <a:t>, </a:t>
            </a:r>
            <a:r>
              <a:rPr lang="ko-KR" altLang="en-US" sz="1200" dirty="0"/>
              <a:t>권력자의 문호陸 규범과 행위적 규범 모두 를 위반하는 행위일 때 법규범의 집행가능성이 높아진다고 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i="1" dirty="0">
                <a:solidFill>
                  <a:srgbClr val="FF0000"/>
                </a:solidFill>
              </a:rPr>
              <a:t>범죄화에 영향을 미치는 두 번째 요인은 권력자와 </a:t>
            </a:r>
            <a:r>
              <a:rPr lang="ko-KR" altLang="en-US" sz="1200" i="1" dirty="0" err="1">
                <a:solidFill>
                  <a:srgbClr val="FF0000"/>
                </a:solidFill>
              </a:rPr>
              <a:t>종속자</a:t>
            </a:r>
            <a:r>
              <a:rPr lang="en-US" altLang="ko-KR" sz="1200" i="1" dirty="0">
                <a:solidFill>
                  <a:srgbClr val="FF0000"/>
                </a:solidFill>
              </a:rPr>
              <a:t>, </a:t>
            </a:r>
            <a:r>
              <a:rPr lang="ko-KR" altLang="en-US" sz="1200" i="1" dirty="0">
                <a:solidFill>
                  <a:srgbClr val="FF0000"/>
                </a:solidFill>
              </a:rPr>
              <a:t>집행자와 </a:t>
            </a:r>
            <a:r>
              <a:rPr lang="ko-KR" altLang="en-US" sz="1200" i="1" dirty="0" err="1">
                <a:solidFill>
                  <a:srgbClr val="FF0000"/>
                </a:solidFill>
              </a:rPr>
              <a:t>저항자</a:t>
            </a:r>
            <a:r>
              <a:rPr lang="ko-KR" altLang="en-US" sz="1200" i="1" dirty="0">
                <a:solidFill>
                  <a:srgbClr val="FF0000"/>
                </a:solidFill>
              </a:rPr>
              <a:t> 사이의 힘의 상대성이다</a:t>
            </a:r>
            <a:r>
              <a:rPr lang="en-US" altLang="ko-KR" sz="12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법이란 저항력이 적은 사람에게 강력하고 확실하게 집행되기 때문에</a:t>
            </a:r>
            <a:r>
              <a:rPr lang="en-US" altLang="ko-KR" sz="1200" dirty="0"/>
              <a:t>, </a:t>
            </a:r>
            <a:r>
              <a:rPr lang="ko-KR" altLang="en-US" sz="1200" dirty="0"/>
              <a:t>일반적으로 </a:t>
            </a:r>
            <a:r>
              <a:rPr lang="ko-KR" altLang="en-US" sz="1200" dirty="0">
                <a:solidFill>
                  <a:srgbClr val="FF0000"/>
                </a:solidFill>
              </a:rPr>
              <a:t>권력자의 힘이 크고 종속자의 힘이 약할 때 범죄화가 가장 많이 </a:t>
            </a:r>
            <a:r>
              <a:rPr lang="ko-KR" altLang="en-US" sz="1200" dirty="0"/>
              <a:t>일어날 것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으로 간주됨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i="1" dirty="0"/>
              <a:t>세 번째 요인은</a:t>
            </a:r>
            <a:r>
              <a:rPr lang="en-US" altLang="ko-KR" sz="1200" i="1" dirty="0"/>
              <a:t>, </a:t>
            </a:r>
            <a:r>
              <a:rPr lang="ko-KR" altLang="en-US" sz="1200" i="1" dirty="0"/>
              <a:t>양자가 </a:t>
            </a:r>
            <a:r>
              <a:rPr lang="ko-KR" altLang="en-US" sz="1200" i="1" dirty="0" err="1"/>
              <a:t>현실합치적으로</a:t>
            </a:r>
            <a:r>
              <a:rPr lang="ko-KR" altLang="en-US" sz="1200" i="1" dirty="0"/>
              <a:t> 갈등을 진행시킨다면 법집행의 가능성은 낮아지고</a:t>
            </a:r>
            <a:r>
              <a:rPr lang="en-US" altLang="ko-KR" sz="1200" i="1" dirty="0"/>
              <a:t>, </a:t>
            </a:r>
            <a:r>
              <a:rPr lang="ko-KR" altLang="en-US" sz="1200" i="1" dirty="0"/>
              <a:t>반면에 </a:t>
            </a:r>
            <a:r>
              <a:rPr lang="ko-KR" altLang="en-US" sz="1200" i="1" dirty="0">
                <a:solidFill>
                  <a:srgbClr val="FF0000"/>
                </a:solidFill>
              </a:rPr>
              <a:t>현실 불합치적으로 갈등이 진행되면 법집행의 가능성</a:t>
            </a:r>
            <a:endParaRPr lang="en-US" altLang="ko-KR" sz="12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i="1" dirty="0">
                <a:solidFill>
                  <a:srgbClr val="FF0000"/>
                </a:solidFill>
              </a:rPr>
              <a:t>     </a:t>
            </a:r>
            <a:r>
              <a:rPr lang="ko-KR" altLang="en-US" sz="1200" i="1" dirty="0">
                <a:solidFill>
                  <a:srgbClr val="FF0000"/>
                </a:solidFill>
              </a:rPr>
              <a:t>이 높아지게 된다</a:t>
            </a:r>
            <a:r>
              <a:rPr lang="ko-KR" altLang="en-US" sz="1200" i="1" dirty="0"/>
              <a:t>는 갈등 진행의 </a:t>
            </a:r>
            <a:r>
              <a:rPr lang="ko-KR" altLang="en-US" sz="1200" i="1" dirty="0" err="1"/>
              <a:t>현실성’을</a:t>
            </a:r>
            <a:r>
              <a:rPr lang="ko-KR" altLang="en-US" sz="1200" i="1" dirty="0"/>
              <a:t> 들고 있다</a:t>
            </a:r>
            <a:r>
              <a:rPr lang="en-US" altLang="ko-KR" sz="1200" i="1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갈등진행의 현실성을 권력자의 입장에서 본다면</a:t>
            </a:r>
            <a:r>
              <a:rPr lang="en-US" altLang="ko-KR" sz="1200" dirty="0"/>
              <a:t>, </a:t>
            </a:r>
            <a:r>
              <a:rPr lang="ko-KR" altLang="en-US" sz="1200" dirty="0"/>
              <a:t>잔인함을 회피하고 정상적인 법 절차에 따르며</a:t>
            </a:r>
            <a:r>
              <a:rPr lang="en-US" altLang="ko-KR" sz="1200" dirty="0"/>
              <a:t>, </a:t>
            </a:r>
            <a:r>
              <a:rPr lang="ko-KR" altLang="en-US" sz="1200" dirty="0"/>
              <a:t>종속자에 대해 </a:t>
            </a:r>
            <a:r>
              <a:rPr lang="ko-KR" altLang="en-US" sz="1200" dirty="0">
                <a:solidFill>
                  <a:srgbClr val="FF0000"/>
                </a:solidFill>
              </a:rPr>
              <a:t>적개심을 표출하지 않는 등의 방식으로 갈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등을 해결하는 경우를 현실 합치적</a:t>
            </a:r>
            <a:r>
              <a:rPr lang="ko-KR" altLang="en-US" sz="1200" dirty="0"/>
              <a:t>이라 할 수 있음</a:t>
            </a:r>
            <a:r>
              <a:rPr lang="en-US" altLang="ko-KR" sz="1200" dirty="0"/>
              <a:t>  </a:t>
            </a: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3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91188"/>
            <a:ext cx="11029615" cy="37785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마르크스</a:t>
            </a:r>
            <a:r>
              <a:rPr lang="en-US" altLang="ko-KR" sz="1400" dirty="0"/>
              <a:t>(Marx)</a:t>
            </a:r>
            <a:r>
              <a:rPr lang="ko-KR" altLang="en-US" sz="1400" dirty="0"/>
              <a:t>의 계급투쟁과 범죄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Marx</a:t>
            </a:r>
            <a:r>
              <a:rPr lang="ko-KR" altLang="en-US" sz="1400" dirty="0"/>
              <a:t>의 범죄관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:</a:t>
            </a:r>
            <a:r>
              <a:rPr lang="ko-KR" altLang="en-US" sz="1400" dirty="0"/>
              <a:t> </a:t>
            </a:r>
            <a:r>
              <a:rPr lang="en-US" altLang="ko-KR" sz="1400" dirty="0"/>
              <a:t>Marx</a:t>
            </a:r>
            <a:r>
              <a:rPr lang="ko-KR" altLang="en-US" sz="1400" dirty="0"/>
              <a:t>는 </a:t>
            </a:r>
            <a:r>
              <a:rPr lang="ko-KR" altLang="en-US" sz="1400" dirty="0">
                <a:solidFill>
                  <a:srgbClr val="FF0000"/>
                </a:solidFill>
              </a:rPr>
              <a:t>범죄자를 위험한 계층으로 지칭하면서 범죄자를 </a:t>
            </a:r>
            <a:r>
              <a:rPr lang="ko-KR" altLang="en-US" sz="1400" dirty="0" err="1">
                <a:solidFill>
                  <a:srgbClr val="FF0000"/>
                </a:solidFill>
              </a:rPr>
              <a:t>미화하거나</a:t>
            </a:r>
            <a:r>
              <a:rPr lang="ko-KR" altLang="en-US" sz="1400" dirty="0">
                <a:solidFill>
                  <a:srgbClr val="FF0000"/>
                </a:solidFill>
              </a:rPr>
              <a:t> 동정하지도 않으며 범죄자가 어떤 긍정적 기능을 한다고도 보지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않음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범죄는 산업자본주의하의 실업과 노동착취로 인해 도덕적으로 타락한 사람들의 개별적인 적응일 뿐이므로 범죄자는</a:t>
            </a:r>
            <a:r>
              <a:rPr lang="en-US" altLang="ko-KR" sz="1400" dirty="0"/>
              <a:t>, </a:t>
            </a:r>
            <a:r>
              <a:rPr lang="ko-KR" altLang="en-US" sz="1400" dirty="0"/>
              <a:t>자신을 비인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격화하고 착취하는 불평등한 자본주의체제에 순응하려고 노력하는 사람이며</a:t>
            </a:r>
            <a:r>
              <a:rPr lang="en-US" altLang="ko-KR" sz="1400" dirty="0"/>
              <a:t>, </a:t>
            </a:r>
            <a:r>
              <a:rPr lang="ko-KR" altLang="en-US" sz="1400" dirty="0"/>
              <a:t>결국 </a:t>
            </a:r>
            <a:r>
              <a:rPr lang="ko-KR" altLang="en-US" sz="1400" dirty="0">
                <a:solidFill>
                  <a:srgbClr val="FF0000"/>
                </a:solidFill>
              </a:rPr>
              <a:t>범죄 행위는 </a:t>
            </a:r>
            <a:r>
              <a:rPr lang="ko-KR" altLang="en-US" sz="1400" dirty="0"/>
              <a:t>지배질서에 대한 혁명의 형태가 아니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라 </a:t>
            </a:r>
            <a:r>
              <a:rPr lang="ko-KR" altLang="en-US" sz="1400" dirty="0">
                <a:solidFill>
                  <a:srgbClr val="FF0000"/>
                </a:solidFill>
              </a:rPr>
              <a:t>지배질서에 대한 적응</a:t>
            </a:r>
            <a:r>
              <a:rPr lang="ko-KR" altLang="en-US" sz="1400" dirty="0"/>
              <a:t>인 것이라고 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79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00536"/>
            <a:ext cx="11029615" cy="4723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봉거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Songer</a:t>
            </a:r>
            <a:r>
              <a:rPr lang="en-US" altLang="ko-KR" sz="1400" dirty="0"/>
              <a:t>)</a:t>
            </a:r>
            <a:r>
              <a:rPr lang="ko-KR" altLang="en-US" sz="1400" dirty="0"/>
              <a:t>의 급진적 갈등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자본주의의 비도덕화와 범죄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자본주의사회의 비도덕화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자본주의체제에서의 </a:t>
            </a:r>
            <a:r>
              <a:rPr lang="ko-KR" altLang="en-US" sz="1400" dirty="0">
                <a:solidFill>
                  <a:srgbClr val="FF0000"/>
                </a:solidFill>
              </a:rPr>
              <a:t>지배계층은 피지배계층의 어려움을 외면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그로 인해 피지배계층은 </a:t>
            </a:r>
            <a:r>
              <a:rPr lang="ko-KR" altLang="en-US" sz="1400" dirty="0" err="1">
                <a:solidFill>
                  <a:srgbClr val="FF0000"/>
                </a:solidFill>
              </a:rPr>
              <a:t>그들에</a:t>
            </a:r>
            <a:r>
              <a:rPr lang="ko-KR" altLang="en-US" sz="1400" dirty="0">
                <a:solidFill>
                  <a:srgbClr val="FF0000"/>
                </a:solidFill>
              </a:rPr>
              <a:t> 대해 반발</a:t>
            </a:r>
            <a:r>
              <a:rPr lang="ko-KR" altLang="en-US" sz="1400" dirty="0"/>
              <a:t>심을 갖게 됨으로써 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자사이의 대립적 간격이 양자 모두를 타락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비도덕화시키게</a:t>
            </a:r>
            <a:r>
              <a:rPr lang="ko-KR" altLang="en-US" sz="1400" dirty="0"/>
              <a:t> 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범죄의 발생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(I) </a:t>
            </a:r>
            <a:r>
              <a:rPr lang="ko-KR" altLang="en-US" sz="1400" dirty="0">
                <a:solidFill>
                  <a:srgbClr val="FF0000"/>
                </a:solidFill>
              </a:rPr>
              <a:t>경제적 결정론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부르주아는 욕망을 합법적으로 충족시킬 수 있는 수단과 기회가 보장되어 있기 때문에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범죄란</a:t>
            </a:r>
            <a:r>
              <a:rPr lang="ko-KR" altLang="en-US" sz="1400" dirty="0">
                <a:solidFill>
                  <a:srgbClr val="FF0000"/>
                </a:solidFill>
              </a:rPr>
              <a:t> 하류계층에서 집중적으로 발생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자본주의사회의 경제 구조는 자본가의 착 취로 하류계층의 불만을 </a:t>
            </a:r>
            <a:r>
              <a:rPr lang="ko-KR" altLang="en-US" sz="1400" dirty="0" err="1">
                <a:solidFill>
                  <a:srgbClr val="FF0000"/>
                </a:solidFill>
              </a:rPr>
              <a:t>심화시키고</a:t>
            </a:r>
            <a:r>
              <a:rPr lang="ko-KR" altLang="en-US" sz="1400" dirty="0">
                <a:solidFill>
                  <a:srgbClr val="FF0000"/>
                </a:solidFill>
              </a:rPr>
              <a:t> 이것이 바로 그들의 범죄성향을 </a:t>
            </a:r>
            <a:r>
              <a:rPr lang="ko-KR" altLang="en-US" sz="1400" dirty="0" err="1">
                <a:solidFill>
                  <a:srgbClr val="FF0000"/>
                </a:solidFill>
              </a:rPr>
              <a:t>증대</a:t>
            </a:r>
            <a:r>
              <a:rPr lang="ko-KR" altLang="en-US" sz="1400" dirty="0" err="1"/>
              <a:t>시키며</a:t>
            </a:r>
            <a:r>
              <a:rPr lang="en-US" altLang="ko-KR" sz="1400" dirty="0"/>
              <a:t>, </a:t>
            </a:r>
            <a:r>
              <a:rPr lang="ko-KR" altLang="en-US" sz="1400" dirty="0"/>
              <a:t>더구나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형사사법기관은 지배계층의 이익을 대변</a:t>
            </a:r>
            <a:r>
              <a:rPr lang="ko-KR" altLang="en-US" sz="1400" dirty="0"/>
              <a:t>하기 위해 하류계층을 통제하는 역할을 하기 때문에 하류계층을 더욱 </a:t>
            </a:r>
            <a:r>
              <a:rPr lang="ko-KR" altLang="en-US" sz="1400" dirty="0" err="1"/>
              <a:t>범죄화시키게</a:t>
            </a:r>
            <a:r>
              <a:rPr lang="ko-KR" altLang="en-US" sz="1400" dirty="0"/>
              <a:t>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하류계층의 범죄는 그들의 경제적 종속과 빈곤의 산물</a:t>
            </a:r>
            <a:r>
              <a:rPr lang="ko-KR" altLang="en-US" sz="1400" dirty="0"/>
              <a:t>이고</a:t>
            </a:r>
            <a:r>
              <a:rPr lang="en-US" altLang="ko-KR" sz="1400" dirty="0"/>
              <a:t>,</a:t>
            </a:r>
            <a:r>
              <a:rPr lang="ko-KR" altLang="en-US" sz="1400" dirty="0"/>
              <a:t> 범죄에 영향을 미치는 것은 부의 절대량이 아니라 부</a:t>
            </a:r>
            <a:r>
              <a:rPr lang="en-US" altLang="ko-KR" sz="1400" dirty="0"/>
              <a:t>(</a:t>
            </a:r>
            <a:r>
              <a:rPr lang="ko-KR" altLang="en-US" sz="1400" dirty="0"/>
              <a:t>富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불평등한 분배임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4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65661"/>
            <a:ext cx="11029615" cy="4723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봉거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Songer</a:t>
            </a:r>
            <a:r>
              <a:rPr lang="en-US" altLang="ko-KR" sz="1400" dirty="0"/>
              <a:t>)</a:t>
            </a:r>
            <a:r>
              <a:rPr lang="ko-KR" altLang="en-US" sz="1400" dirty="0"/>
              <a:t>의 급진적 갈등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자본주의의 비도덕화와 범죄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범죄의 발생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지배계층의 범죄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부르주아는 불법적 이득을 접할 기회가 주어질 때 또는 그들의 도덕감이 상실될 때 범행에 가담</a:t>
            </a:r>
            <a:r>
              <a:rPr lang="ko-KR" altLang="en-US" sz="1400" dirty="0"/>
              <a:t>하므로 지배계층도 범죄와 무관하지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는 않음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더 많은 부</a:t>
            </a:r>
            <a:r>
              <a:rPr lang="en-US" altLang="ko-KR" sz="1400" dirty="0"/>
              <a:t>(</a:t>
            </a:r>
            <a:r>
              <a:rPr lang="ko-KR" altLang="en-US" sz="1400" dirty="0"/>
              <a:t>富</a:t>
            </a:r>
            <a:r>
              <a:rPr lang="en-US" altLang="ko-KR" sz="1400" dirty="0"/>
              <a:t>)</a:t>
            </a:r>
            <a:r>
              <a:rPr lang="ko-KR" altLang="en-US" sz="1400" dirty="0"/>
              <a:t>를 향한 욕망 은 자본가들을 범죄자의 길로 인도함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</a:t>
            </a:r>
            <a:r>
              <a:rPr lang="ko-KR" altLang="en-US" sz="1400" dirty="0">
                <a:solidFill>
                  <a:srgbClr val="FF0000"/>
                </a:solidFill>
              </a:rPr>
              <a:t>자본주의사회의 비도덕화는 지배계층의 범죄를 설명하는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데 적합</a:t>
            </a:r>
            <a:r>
              <a:rPr lang="ko-KR" altLang="en-US" sz="1400" dirty="0"/>
              <a:t>한 개념임</a:t>
            </a:r>
            <a:r>
              <a:rPr lang="en-US" altLang="ko-KR" sz="1400" dirty="0"/>
              <a:t>(ex: </a:t>
            </a:r>
            <a:r>
              <a:rPr lang="ko-KR" altLang="en-US" sz="1400" dirty="0"/>
              <a:t>가격담합</a:t>
            </a:r>
            <a:r>
              <a:rPr lang="en-US" altLang="ko-KR" sz="1400" dirty="0"/>
              <a:t>, </a:t>
            </a:r>
            <a:r>
              <a:rPr lang="ko-KR" altLang="en-US" sz="1400" dirty="0"/>
              <a:t>환경범죄</a:t>
            </a:r>
            <a:r>
              <a:rPr lang="en-US" altLang="ko-KR" sz="1400" dirty="0"/>
              <a:t>, </a:t>
            </a:r>
            <a:r>
              <a:rPr lang="ko-KR" altLang="en-US" sz="1400" dirty="0"/>
              <a:t>노사관련범죄 등 고등범죄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3) </a:t>
            </a:r>
            <a:r>
              <a:rPr lang="ko-KR" altLang="en-US" sz="1400" dirty="0">
                <a:solidFill>
                  <a:srgbClr val="FF0000"/>
                </a:solidFill>
              </a:rPr>
              <a:t>범죄대책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현재의 경쟁적 독점자본주의사회를 각자의 필요에 상응한 </a:t>
            </a:r>
            <a:r>
              <a:rPr lang="ko-KR" altLang="en-US" sz="1400" dirty="0">
                <a:solidFill>
                  <a:srgbClr val="FF0000"/>
                </a:solidFill>
              </a:rPr>
              <a:t>재산의 재분배가 가능한 사회주의구조로 재구성</a:t>
            </a:r>
            <a:r>
              <a:rPr lang="ko-KR" altLang="en-US" sz="1400" dirty="0"/>
              <a:t>한다면 범죄는 사라질 것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이라고 주장함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그리고 사회주의가 실현된 후에 발생하는 범죄는 개인의 정신적 문제에 기인한 비이성적 정신질환자의 범죄일 뿐이라고 주장했음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84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0" y="442099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2"/>
            <a:ext cx="11029615" cy="4905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 err="1"/>
              <a:t>퀴니</a:t>
            </a:r>
            <a:r>
              <a:rPr lang="en-US" altLang="ko-KR" sz="1200" dirty="0"/>
              <a:t>(Quinney)</a:t>
            </a:r>
            <a:r>
              <a:rPr lang="ko-KR" altLang="en-US" sz="1200" dirty="0"/>
              <a:t>의 급진적 </a:t>
            </a:r>
            <a:r>
              <a:rPr lang="ko-KR" altLang="en-US" sz="1200" dirty="0" err="1"/>
              <a:t>갈등론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범죄의 사회적 현실모습은 </a:t>
            </a:r>
            <a:r>
              <a:rPr lang="en-US" altLang="ko-KR" sz="1200" dirty="0"/>
              <a:t>6</a:t>
            </a:r>
            <a:r>
              <a:rPr lang="ko-KR" altLang="en-US" sz="1200" dirty="0"/>
              <a:t>가지 명제로 전개됨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범죄의 정의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범죄는 정치적으로 조직된 사회내에서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권위를 가진 기관에 의해서 생성되어지는 인간행위에 관한 </a:t>
            </a:r>
            <a:r>
              <a:rPr lang="ko-KR" altLang="en-US" sz="1200" dirty="0" err="1">
                <a:solidFill>
                  <a:srgbClr val="FF0000"/>
                </a:solidFill>
              </a:rPr>
              <a:t>규정</a:t>
            </a:r>
            <a:r>
              <a:rPr lang="ko-KR" altLang="en-US" sz="1200" dirty="0" err="1"/>
              <a:t>지음이라할</a:t>
            </a:r>
            <a:r>
              <a:rPr lang="ko-KR" altLang="en-US" sz="1200" dirty="0"/>
              <a:t> 수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생각을 기초로 그는 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동자계급의 범 죄를 자본주의 체제에 대한 ‘적응범죄’</a:t>
            </a:r>
            <a:r>
              <a:rPr lang="en-US" altLang="ko-KR" sz="1200" dirty="0"/>
              <a:t> </a:t>
            </a:r>
            <a:r>
              <a:rPr lang="ko-KR" altLang="en-US" sz="1200" dirty="0"/>
              <a:t>와 ‘</a:t>
            </a:r>
            <a:r>
              <a:rPr lang="ko-KR" altLang="en-US" sz="1200" dirty="0" err="1"/>
              <a:t>대항범죄’로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구분지웠음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범죄적 규정</a:t>
            </a:r>
            <a:r>
              <a:rPr lang="en-US" altLang="ko-KR" sz="1200" dirty="0"/>
              <a:t>(definition)</a:t>
            </a:r>
            <a:r>
              <a:rPr lang="ko-KR" altLang="en-US" sz="1200" dirty="0"/>
              <a:t>은 </a:t>
            </a:r>
            <a:r>
              <a:rPr lang="ko-KR" altLang="en-US" sz="1200" dirty="0">
                <a:solidFill>
                  <a:srgbClr val="FF0000"/>
                </a:solidFill>
              </a:rPr>
              <a:t>공공정책을 형성할 권력을 가진 사회계층의 이익과 갈등하는 행위</a:t>
            </a:r>
            <a:r>
              <a:rPr lang="ko-KR" altLang="en-US" sz="1200" dirty="0"/>
              <a:t>를 기술하는 것임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적용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범죄적 규정은 </a:t>
            </a:r>
            <a:r>
              <a:rPr lang="ko-KR" altLang="en-US" sz="1200" dirty="0">
                <a:solidFill>
                  <a:srgbClr val="FF0000"/>
                </a:solidFill>
              </a:rPr>
              <a:t>형법의 운용과 집행을 주도하는 힘을 가진 사회계층에 의해서 적용</a:t>
            </a:r>
            <a:r>
              <a:rPr lang="ko-KR" altLang="en-US" sz="1200" dirty="0"/>
              <a:t>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형성과 관련된 행위유형의 발전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/>
              <a:t>집단들로 나뉘어진 사회에 있어서 행위유형은 범죄적 규정과 관련되어 구조화되고 이러한 구조내에서 </a:t>
            </a:r>
            <a:r>
              <a:rPr lang="ko-KR" altLang="en-US" sz="1200" dirty="0">
                <a:solidFill>
                  <a:srgbClr val="FF0000"/>
                </a:solidFill>
              </a:rPr>
              <a:t>사람들의 행위가 범죄로 규정될 확률은 상대적임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(5) </a:t>
            </a:r>
            <a:r>
              <a:rPr lang="ko-KR" altLang="en-US" sz="1200" dirty="0">
                <a:solidFill>
                  <a:srgbClr val="FF0000"/>
                </a:solidFill>
              </a:rPr>
              <a:t>범죄개념의 구성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범죄개념은 </a:t>
            </a:r>
            <a:r>
              <a:rPr lang="ko-KR" altLang="en-US" sz="1200" dirty="0">
                <a:solidFill>
                  <a:srgbClr val="FF0000"/>
                </a:solidFill>
              </a:rPr>
              <a:t>다양한 커뮤니케이션의 수단에 의해 구성</a:t>
            </a:r>
            <a:r>
              <a:rPr lang="ko-KR" altLang="en-US" sz="1200" dirty="0"/>
              <a:t>되어 사회의 각 집단에 확산됨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(6) </a:t>
            </a:r>
            <a:r>
              <a:rPr lang="ko-KR" altLang="en-US" sz="1200" dirty="0">
                <a:solidFill>
                  <a:srgbClr val="FF0000"/>
                </a:solidFill>
              </a:rPr>
              <a:t>범죄의 사회적 현실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범죄의 사회적 실체는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형성과 적용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범죄적 규정과 관련된 행위유형의 발전 그리고 범죄개념의 구성에 의해 구축</a:t>
            </a:r>
            <a:r>
              <a:rPr lang="ko-KR" altLang="en-US" sz="1200" dirty="0"/>
              <a:t>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1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2"/>
            <a:ext cx="11029615" cy="4343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 err="1"/>
              <a:t>퀴니</a:t>
            </a:r>
            <a:r>
              <a:rPr lang="en-US" altLang="ko-KR" sz="1300" dirty="0"/>
              <a:t>(Quinney)</a:t>
            </a:r>
            <a:r>
              <a:rPr lang="ko-KR" altLang="en-US" sz="1300" dirty="0"/>
              <a:t>의 급진적 </a:t>
            </a:r>
            <a:r>
              <a:rPr lang="ko-KR" altLang="en-US" sz="1300" dirty="0" err="1"/>
              <a:t>갈등론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다시 말하면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첫째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자신들의 이익을 위협하는 행위들을 범죄 행위로 규정짓는다</a:t>
            </a:r>
            <a:r>
              <a:rPr lang="en-US" altLang="ko-KR" sz="13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둘째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자신들의 이익을 담보하기 위하여 </a:t>
            </a:r>
            <a:r>
              <a:rPr lang="ko-KR" altLang="en-US" sz="1300" dirty="0"/>
              <a:t>이들 범죄적 규정이나 법률을 적용한다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셋째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하류계층은</a:t>
            </a:r>
            <a:r>
              <a:rPr lang="ko-KR" altLang="en-US" sz="1300" dirty="0"/>
              <a:t> 자신들의 바람직스럽지 못한 생활조건으로 인해서 </a:t>
            </a:r>
            <a:r>
              <a:rPr lang="ko-KR" altLang="en-US" sz="1300" dirty="0">
                <a:solidFill>
                  <a:srgbClr val="7030A0"/>
                </a:solidFill>
              </a:rPr>
              <a:t>범죄행위로 규정된 행위로 나아가도록 </a:t>
            </a:r>
            <a:r>
              <a:rPr lang="ko-KR" altLang="en-US" sz="1300" dirty="0" err="1">
                <a:solidFill>
                  <a:srgbClr val="7030A0"/>
                </a:solidFill>
              </a:rPr>
              <a:t>압박받게</a:t>
            </a:r>
            <a:r>
              <a:rPr lang="ko-KR" altLang="en-US" sz="1300" dirty="0">
                <a:solidFill>
                  <a:srgbClr val="7030A0"/>
                </a:solidFill>
              </a:rPr>
              <a:t> 된다</a:t>
            </a:r>
            <a:r>
              <a:rPr lang="en-US" altLang="ko-KR" sz="13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넷째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이들 범죄행위들을 가지고 범죄 이데올로기를 구성하고 유포하는 데 기초로 활용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 err="1"/>
              <a:t>퀴니에</a:t>
            </a:r>
            <a:r>
              <a:rPr lang="ko-KR" altLang="en-US" sz="1300" dirty="0"/>
              <a:t> 의하면 자본주의는 노동자계급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뿐 아니라 자본가계급의 범죄도 유발한다고 한다</a:t>
            </a:r>
            <a:r>
              <a:rPr lang="en-US" altLang="ko-KR" sz="1300" dirty="0"/>
              <a:t>. </a:t>
            </a:r>
            <a:r>
              <a:rPr lang="ko-KR" altLang="en-US" sz="1300" dirty="0"/>
              <a:t>자본가 계급들은 자신들의 이익을 보호하기 위해 ‘지배와 억압의 </a:t>
            </a:r>
            <a:r>
              <a:rPr lang="ko-KR" altLang="en-US" sz="1300" dirty="0" err="1"/>
              <a:t>범죄’를</a:t>
            </a:r>
            <a:r>
              <a:rPr lang="ko-KR" altLang="en-US" sz="1300" dirty="0"/>
              <a:t> 범하게 된다</a:t>
            </a:r>
            <a:r>
              <a:rPr lang="en-US" altLang="ko-KR" sz="1300" dirty="0"/>
              <a:t>. </a:t>
            </a:r>
            <a:r>
              <a:rPr lang="ko-KR" altLang="en-US" sz="1300" dirty="0"/>
              <a:t>이러한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범죄에는 자본가계급의 경제적 이익을 도모하기 위해 유발되는 부당내부거래</a:t>
            </a:r>
            <a:r>
              <a:rPr lang="en-US" altLang="ko-KR" sz="1300" dirty="0"/>
              <a:t>, </a:t>
            </a:r>
            <a:r>
              <a:rPr lang="ko-KR" altLang="en-US" sz="1300" dirty="0"/>
              <a:t>가격담합 등 ‘기업범죄</a:t>
            </a:r>
            <a:r>
              <a:rPr lang="en-US" altLang="ko-KR" sz="1300" dirty="0"/>
              <a:t>, </a:t>
            </a:r>
            <a:r>
              <a:rPr lang="ko-KR" altLang="en-US" sz="1300" dirty="0"/>
              <a:t>불공정한 사법기관의 행위인 ‘통제범죄’ 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공무원 등이 저지르는 부정부패행위인 ‘정부범죄 등이 속해 있다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72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3"/>
            <a:ext cx="11029615" cy="3194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스핏쩌</a:t>
            </a:r>
            <a:r>
              <a:rPr lang="en-US" altLang="ko-KR" sz="1400" dirty="0"/>
              <a:t>(S. </a:t>
            </a:r>
            <a:r>
              <a:rPr lang="en-US" altLang="ko-KR" sz="1400" dirty="0" err="1"/>
              <a:t>Spizer</a:t>
            </a:r>
            <a:r>
              <a:rPr lang="en-US" altLang="ko-KR" sz="1400" dirty="0"/>
              <a:t>)</a:t>
            </a:r>
            <a:r>
              <a:rPr lang="ko-KR" altLang="en-US" sz="1400" dirty="0"/>
              <a:t>의 후기자본주의 </a:t>
            </a:r>
            <a:r>
              <a:rPr lang="ko-KR" altLang="en-US" sz="1400" dirty="0" err="1"/>
              <a:t>갈등론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스핏쩌는</a:t>
            </a:r>
            <a:r>
              <a:rPr lang="ko-KR" altLang="en-US" sz="1400" dirty="0"/>
              <a:t> 과학기술의 발전과 자본이 집중되고 대량생산과 대량소비를 주축으로 하는 후기 자본주의 시대의 경제활동 및 계급갈등을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중심으로 범죄발생과 사회통제문제를 규명하고자 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7030A0"/>
                </a:solidFill>
              </a:rPr>
              <a:t>후기자본주의 사회는 점차 늘어나는 범죄위협에 대처하기 위하여 </a:t>
            </a:r>
            <a:r>
              <a:rPr lang="ko-KR" altLang="en-US" sz="1400" dirty="0">
                <a:solidFill>
                  <a:srgbClr val="FF0000"/>
                </a:solidFill>
              </a:rPr>
              <a:t>범죄자를 지역사회에 </a:t>
            </a:r>
            <a:r>
              <a:rPr lang="ko-KR" altLang="en-US" sz="1400" dirty="0" err="1">
                <a:solidFill>
                  <a:srgbClr val="FF0000"/>
                </a:solidFill>
              </a:rPr>
              <a:t>방치한다든지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정상화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범죄자를 국가사법기 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관의 활동을 보조하는 보조자로 </a:t>
            </a:r>
            <a:r>
              <a:rPr lang="ko-KR" altLang="en-US" sz="1400" dirty="0" err="1">
                <a:solidFill>
                  <a:srgbClr val="FF0000"/>
                </a:solidFill>
              </a:rPr>
              <a:t>전환시킨다든지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전환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문제인구들을 특정한 지역에 </a:t>
            </a:r>
            <a:r>
              <a:rPr lang="ko-KR" altLang="en-US" sz="1400" dirty="0" err="1">
                <a:solidFill>
                  <a:srgbClr val="FF0000"/>
                </a:solidFill>
              </a:rPr>
              <a:t>봉쇄시킨다든지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억류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범죄적 사업을 묵인</a:t>
            </a:r>
            <a:r>
              <a:rPr lang="ko-KR" altLang="en-US" sz="1400" dirty="0"/>
              <a:t>한다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든지 하여 보다 값싼 사회통제방법으로 변화시킬 수밖에 없을 것이라고 보았음</a:t>
            </a:r>
            <a:r>
              <a:rPr lang="en-US" altLang="ko-KR" sz="1300" dirty="0"/>
              <a:t>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18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3"/>
            <a:ext cx="11029615" cy="3194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비판범죄론이란</a:t>
            </a:r>
            <a:r>
              <a:rPr lang="ko-KR" altLang="en-US" sz="1400" dirty="0"/>
              <a:t> 용어는 종래의 주류범죄학에 대하여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관점을 탐구 또는 사용 하고</a:t>
            </a:r>
            <a:r>
              <a:rPr lang="en-US" altLang="ko-KR" sz="1400" dirty="0"/>
              <a:t>,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실증주의적 범죄론을 명시적으로 비판하며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(3)</a:t>
            </a:r>
            <a:r>
              <a:rPr lang="ko-KR" altLang="en-US" sz="1400" dirty="0"/>
              <a:t> 범죄와 범죄통제의 문제를 개인적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교도적</a:t>
            </a:r>
            <a:r>
              <a:rPr lang="ko-KR" altLang="en-US" sz="1400" dirty="0"/>
              <a:t> 초점에서 </a:t>
            </a:r>
            <a:r>
              <a:rPr lang="ko-KR" altLang="en-US" sz="1400" dirty="0">
                <a:solidFill>
                  <a:srgbClr val="FF0000"/>
                </a:solidFill>
              </a:rPr>
              <a:t>사회적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해방적 초점으로 옮긴</a:t>
            </a:r>
            <a:r>
              <a:rPr lang="en-US" altLang="ko-KR" sz="1400" dirty="0"/>
              <a:t>, </a:t>
            </a:r>
            <a:r>
              <a:rPr lang="ko-KR" altLang="en-US" sz="1400" dirty="0"/>
              <a:t>새로 등장한 모든 류의 범죄론을 가리킴</a:t>
            </a:r>
            <a:r>
              <a:rPr lang="en-US" altLang="ko-KR" sz="1400" dirty="0"/>
              <a:t>. </a:t>
            </a:r>
            <a:r>
              <a:rPr lang="ko-KR" altLang="en-US" sz="1400" dirty="0"/>
              <a:t>그러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나 이러한 세 가지 공통분모에 의해 </a:t>
            </a:r>
            <a:r>
              <a:rPr lang="ko-KR" altLang="en-US" sz="1400" dirty="0" err="1"/>
              <a:t>특징지워지는</a:t>
            </a:r>
            <a:r>
              <a:rPr lang="ko-KR" altLang="en-US" sz="1400" dirty="0"/>
              <a:t> 이 새로운 입장들은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대표자들에 의해 각기 다른 이름으로 </a:t>
            </a:r>
            <a:r>
              <a:rPr lang="ko-KR" altLang="en-US" sz="1400" dirty="0" err="1">
                <a:solidFill>
                  <a:srgbClr val="FF0000"/>
                </a:solidFill>
              </a:rPr>
              <a:t>불리워짐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크게</a:t>
            </a: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>
                <a:solidFill>
                  <a:schemeClr val="tx1"/>
                </a:solidFill>
              </a:rPr>
              <a:t>보면 같음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즉</a:t>
            </a:r>
            <a:r>
              <a:rPr lang="en-US" altLang="ko-KR" sz="1400" dirty="0"/>
              <a:t>, Taylor, Walton</a:t>
            </a:r>
            <a:r>
              <a:rPr lang="ko-KR" altLang="en-US" sz="1400" dirty="0"/>
              <a:t>과 </a:t>
            </a:r>
            <a:r>
              <a:rPr lang="en-US" altLang="ko-KR" sz="1400" dirty="0"/>
              <a:t>Young</a:t>
            </a:r>
            <a:r>
              <a:rPr lang="ko-KR" altLang="en-US" sz="1400" dirty="0"/>
              <a:t>은 신범죄학 또는 비판범죄론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en-US" altLang="ko-KR" sz="1400" dirty="0"/>
              <a:t>Platt</a:t>
            </a:r>
            <a:r>
              <a:rPr lang="ko-KR" altLang="en-US" sz="1400" dirty="0"/>
              <a:t>는 급진적 범죄론</a:t>
            </a:r>
            <a:r>
              <a:rPr lang="en-US" altLang="ko-KR" sz="1400" dirty="0"/>
              <a:t>, Quinney</a:t>
            </a:r>
            <a:r>
              <a:rPr lang="ko-KR" altLang="en-US" sz="1400" dirty="0"/>
              <a:t>는 비판적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범죄통제이론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Spizer</a:t>
            </a:r>
            <a:r>
              <a:rPr lang="ko-KR" altLang="en-US" sz="1400" dirty="0"/>
              <a:t>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일탈이론</a:t>
            </a:r>
            <a:r>
              <a:rPr lang="en-US" altLang="ko-KR" sz="1400" dirty="0"/>
              <a:t>,  </a:t>
            </a:r>
            <a:r>
              <a:rPr lang="en-US" altLang="ko-KR" sz="1400" dirty="0" err="1"/>
              <a:t>Schwendinger</a:t>
            </a:r>
            <a:r>
              <a:rPr lang="en-US" altLang="ko-KR" sz="1400" dirty="0"/>
              <a:t> </a:t>
            </a:r>
            <a:r>
              <a:rPr lang="ko-KR" altLang="en-US" sz="1400" dirty="0"/>
              <a:t>부부는 인간주의적 범죄론 </a:t>
            </a:r>
            <a:r>
              <a:rPr lang="en-US" altLang="ko-KR" sz="1400" dirty="0" err="1"/>
              <a:t>Werkentin</a:t>
            </a:r>
            <a:r>
              <a:rPr lang="ko-KR" altLang="en-US" sz="1400" dirty="0"/>
              <a:t>은 비판범죄론</a:t>
            </a:r>
            <a:r>
              <a:rPr lang="en-US" altLang="ko-KR" sz="1400" dirty="0"/>
              <a:t>, Chambliss</a:t>
            </a:r>
            <a:r>
              <a:rPr lang="ko-KR" altLang="en-US" sz="1400" dirty="0"/>
              <a:t>는 갈등적 이론이라고 불렀음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69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비판범죄론의 공헌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94491"/>
            <a:ext cx="11029615" cy="47294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i="1" dirty="0"/>
              <a:t>비판범죄론은 </a:t>
            </a:r>
            <a:r>
              <a:rPr lang="ko-KR" altLang="en-US" sz="1400" i="1" dirty="0">
                <a:solidFill>
                  <a:srgbClr val="FF0000"/>
                </a:solidFill>
              </a:rPr>
              <a:t>분석적 초점을 </a:t>
            </a:r>
            <a:r>
              <a:rPr lang="ko-KR" altLang="en-US" sz="1400" i="1" dirty="0" err="1">
                <a:solidFill>
                  <a:srgbClr val="FF0000"/>
                </a:solidFill>
              </a:rPr>
              <a:t>일탈자</a:t>
            </a:r>
            <a:r>
              <a:rPr lang="ko-KR" altLang="en-US" sz="1400" i="1" dirty="0">
                <a:solidFill>
                  <a:srgbClr val="FF0000"/>
                </a:solidFill>
              </a:rPr>
              <a:t> 개인으로부터 자본주의체제 자체로 전환</a:t>
            </a:r>
            <a:r>
              <a:rPr lang="ko-KR" altLang="en-US" sz="1400" i="1" dirty="0"/>
              <a:t>시켜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권력형 범죄를 집중 분석함으로써 범죄학을 좀더 </a:t>
            </a:r>
            <a:endParaRPr lang="en-US" altLang="ko-KR" sz="1400" i="1" dirty="0"/>
          </a:p>
          <a:p>
            <a:pPr marL="0" indent="0">
              <a:buNone/>
            </a:pPr>
            <a:r>
              <a:rPr lang="ko-KR" altLang="en-US" sz="1400" i="1" dirty="0"/>
              <a:t>   넓은 차원에서 재정립시켰다</a:t>
            </a:r>
            <a:r>
              <a:rPr lang="en-US" altLang="ko-KR" sz="1400" i="1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비판범죄론은 인종차별주의</a:t>
            </a:r>
            <a:r>
              <a:rPr lang="en-US" altLang="ko-KR" sz="1400" dirty="0"/>
              <a:t>, </a:t>
            </a:r>
            <a:r>
              <a:rPr lang="ko-KR" altLang="en-US" sz="1400" dirty="0"/>
              <a:t>노동착취</a:t>
            </a:r>
            <a:r>
              <a:rPr lang="en-US" altLang="ko-KR" sz="1400" dirty="0"/>
              <a:t>, </a:t>
            </a:r>
            <a:r>
              <a:rPr lang="ko-KR" altLang="en-US" sz="1400" dirty="0"/>
              <a:t>전쟁</a:t>
            </a:r>
            <a:r>
              <a:rPr lang="en-US" altLang="ko-KR" sz="1400" dirty="0"/>
              <a:t>, </a:t>
            </a:r>
            <a:r>
              <a:rPr lang="ko-KR" altLang="en-US" sz="1400" dirty="0"/>
              <a:t>빈곤</a:t>
            </a:r>
            <a:r>
              <a:rPr lang="en-US" altLang="ko-KR" sz="1400" dirty="0"/>
              <a:t>, </a:t>
            </a:r>
            <a:r>
              <a:rPr lang="ko-KR" altLang="en-US" sz="1400" dirty="0"/>
              <a:t>사회불안 및 범죄문제 등 사회병리현상이 구조적 불평등에서 야기되는 면이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지적해 주었음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2. </a:t>
            </a:r>
            <a:r>
              <a:rPr lang="ko-KR" altLang="en-US" sz="1400" i="1" dirty="0"/>
              <a:t>범죄원인론의 단계에서는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그 중요한 문제가 </a:t>
            </a:r>
            <a:r>
              <a:rPr lang="ko-KR" altLang="en-US" sz="1400" i="1" dirty="0">
                <a:solidFill>
                  <a:srgbClr val="FF0000"/>
                </a:solidFill>
              </a:rPr>
              <a:t>억압적 형태의 범죄를 능동적이고 정치적인 투쟁의 형태로 변형시키는데 적합한 요인을 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FF0000"/>
                </a:solidFill>
              </a:rPr>
              <a:t>   </a:t>
            </a:r>
            <a:r>
              <a:rPr lang="ko-KR" altLang="en-US" sz="1400" i="1" dirty="0" err="1">
                <a:solidFill>
                  <a:srgbClr val="FF0000"/>
                </a:solidFill>
              </a:rPr>
              <a:t>명료화</a:t>
            </a:r>
            <a:r>
              <a:rPr lang="ko-KR" altLang="en-US" sz="1400" i="1" dirty="0" err="1"/>
              <a:t>하는</a:t>
            </a:r>
            <a:r>
              <a:rPr lang="ko-KR" altLang="en-US" sz="1400" i="1" dirty="0"/>
              <a:t> 점에 있다고 하면서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실천지향적 접근을 탐구했다</a:t>
            </a:r>
            <a:r>
              <a:rPr lang="en-US" altLang="ko-KR" sz="1400" i="1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3. </a:t>
            </a:r>
            <a:r>
              <a:rPr lang="ko-KR" altLang="en-US" sz="1400" i="1" dirty="0"/>
              <a:t>비판범죄론은 </a:t>
            </a:r>
            <a:r>
              <a:rPr lang="ko-KR" altLang="en-US" sz="1400" i="1" dirty="0">
                <a:solidFill>
                  <a:srgbClr val="FF0000"/>
                </a:solidFill>
              </a:rPr>
              <a:t>지배계급의 이해관계 및 자본주의 체계와의 연관 속에서 범죄통제의 연구를 개시</a:t>
            </a:r>
            <a:r>
              <a:rPr lang="ko-KR" altLang="en-US" sz="1400" i="1" dirty="0"/>
              <a:t>했다는 평가를 받는다</a:t>
            </a:r>
            <a:r>
              <a:rPr lang="en-US" altLang="ko-KR" sz="1400" i="1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비판범죄론은 범죄의 원인론보다는 범죄통제 비판에 초점을 </a:t>
            </a:r>
            <a:r>
              <a:rPr lang="ko-KR" altLang="en-US" sz="1400" dirty="0" err="1"/>
              <a:t>두어왔음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4. </a:t>
            </a:r>
            <a:r>
              <a:rPr lang="ko-KR" altLang="en-US" sz="1400" i="1" dirty="0"/>
              <a:t>비판범죄론은 이제까지의 전통적인 범죄사회학과는 달리 </a:t>
            </a:r>
            <a:r>
              <a:rPr lang="ko-KR" altLang="en-US" sz="1400" i="1" dirty="0">
                <a:solidFill>
                  <a:srgbClr val="FF0000"/>
                </a:solidFill>
              </a:rPr>
              <a:t>그 연구대상을 범죄나 범죄자가 아닌 그 통제기관으로 하였다</a:t>
            </a:r>
            <a:r>
              <a:rPr lang="ko-KR" altLang="en-US" sz="1400" i="1" dirty="0"/>
              <a:t>는 점에서 범</a:t>
            </a:r>
            <a:endParaRPr lang="en-US" altLang="ko-KR" sz="1400" i="1" dirty="0"/>
          </a:p>
          <a:p>
            <a:pPr marL="0" indent="0">
              <a:buNone/>
            </a:pPr>
            <a:r>
              <a:rPr lang="en-US" altLang="ko-KR" sz="1400" i="1" dirty="0"/>
              <a:t>    </a:t>
            </a:r>
            <a:r>
              <a:rPr lang="ko-KR" altLang="en-US" sz="1400" i="1" dirty="0"/>
              <a:t>죄사회학 또는 법사회학에 있어서 하나의 전환점을 마련하였다는 평가를 받는다</a:t>
            </a:r>
            <a:r>
              <a:rPr lang="en-US" altLang="ko-KR" sz="1400" i="1" dirty="0"/>
              <a:t>.</a:t>
            </a:r>
            <a:endParaRPr lang="en-US" altLang="ko-KR" sz="13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6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비판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94491"/>
            <a:ext cx="11029615" cy="3607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비판범죄론은 다양한 문제영역을 적합하게 통합할 수 있는 일관성 있는 이론적 틀을 발전시키지 못하고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지나친 이데올로기적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기반으로 인하여 너무 사변적이며</a:t>
            </a:r>
            <a:r>
              <a:rPr lang="en-US" altLang="ko-KR" sz="1400" dirty="0"/>
              <a:t>, </a:t>
            </a:r>
            <a:r>
              <a:rPr lang="ko-KR" altLang="en-US" sz="1400" dirty="0"/>
              <a:t>가치 전제적인 주장으로 인하여 </a:t>
            </a:r>
            <a:r>
              <a:rPr lang="ko-KR" altLang="en-US" sz="1400" dirty="0">
                <a:solidFill>
                  <a:srgbClr val="FF0000"/>
                </a:solidFill>
              </a:rPr>
              <a:t>과학적 </a:t>
            </a:r>
            <a:r>
              <a:rPr lang="ko-KR" altLang="en-US" sz="1400" dirty="0" err="1">
                <a:solidFill>
                  <a:srgbClr val="FF0000"/>
                </a:solidFill>
              </a:rPr>
              <a:t>이론이라기</a:t>
            </a:r>
            <a:r>
              <a:rPr lang="ko-KR" altLang="en-US" sz="1400" dirty="0">
                <a:solidFill>
                  <a:srgbClr val="FF0000"/>
                </a:solidFill>
              </a:rPr>
              <a:t> 보다는 이데올로기적 성격이 강함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이 이론은 범죄통제의 측면에 지나친 관심으로 인하여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원인에 대한 규명이 제대로 행해지지 못하고</a:t>
            </a:r>
            <a:r>
              <a:rPr lang="en-US" altLang="ko-KR" sz="1400" dirty="0"/>
              <a:t>, </a:t>
            </a:r>
            <a:r>
              <a:rPr lang="ko-KR" altLang="en-US" sz="1400" dirty="0"/>
              <a:t>자본주의구조 혹은 국가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범죄를 생산한다는 원론적이고 막연한 논의에 그치고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이 이론은 주로 증상의 해석 및 처방에 치중하여 있으며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즉각 실행할 만한 구체적이고 다양한 </a:t>
            </a:r>
            <a:r>
              <a:rPr lang="ko-KR" altLang="en-US" sz="1400" dirty="0" err="1">
                <a:solidFill>
                  <a:srgbClr val="FF0000"/>
                </a:solidFill>
              </a:rPr>
              <a:t>범죄동제</a:t>
            </a:r>
            <a:r>
              <a:rPr lang="ko-KR" altLang="en-US" sz="1400" dirty="0">
                <a:solidFill>
                  <a:srgbClr val="FF0000"/>
                </a:solidFill>
              </a:rPr>
              <a:t> 정책이 빈곤</a:t>
            </a:r>
            <a:r>
              <a:rPr lang="ko-KR" altLang="en-US" sz="1400" dirty="0"/>
              <a:t>함</a:t>
            </a:r>
            <a:endParaRPr lang="en-US" altLang="ko-KR" sz="13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1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35768"/>
            <a:ext cx="11029615" cy="4865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1. </a:t>
            </a:r>
            <a:r>
              <a:rPr lang="ko-KR" altLang="en-US" sz="1200" dirty="0" err="1"/>
              <a:t>브레이스웨이트</a:t>
            </a:r>
            <a:r>
              <a:rPr lang="en-US" altLang="ko-KR" sz="1200" dirty="0"/>
              <a:t>(J. Braithwaite)</a:t>
            </a:r>
            <a:r>
              <a:rPr lang="ko-KR" altLang="en-US" sz="1200" dirty="0"/>
              <a:t>의 </a:t>
            </a:r>
            <a:r>
              <a:rPr lang="ko-KR" altLang="en-US" sz="1200" dirty="0">
                <a:solidFill>
                  <a:srgbClr val="FF0000"/>
                </a:solidFill>
              </a:rPr>
              <a:t>재통합적 부끄럼 주기 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수치심 부여 이론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400050" indent="-400050">
              <a:buAutoNum type="romanU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 err="1"/>
              <a:t>브레이스웨이트는</a:t>
            </a:r>
            <a:r>
              <a:rPr lang="ko-KR" altLang="en-US" sz="1200" dirty="0"/>
              <a:t> ‘부끄럼주기</a:t>
            </a:r>
            <a:r>
              <a:rPr lang="en-US" altLang="ko-KR" sz="1200" dirty="0"/>
              <a:t>(shaming)</a:t>
            </a:r>
            <a:r>
              <a:rPr lang="ko-KR" altLang="en-US" sz="1200" dirty="0"/>
              <a:t>란</a:t>
            </a:r>
            <a:r>
              <a:rPr lang="en-US" altLang="ko-KR" sz="1200" dirty="0"/>
              <a:t>', "</a:t>
            </a:r>
            <a:r>
              <a:rPr lang="ko-KR" altLang="en-US" sz="1200" dirty="0"/>
              <a:t>부끄럼이 주어지는 것을 알고 부끄럼을 부여하는 다른 사람에 의해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부끄럼을 당하거나 비난 받는 사람이 양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심의 가책을 갖도록 의도하거나 그런 효과를 염두에 두고 행하는 불승인 표시의 모든 </a:t>
            </a:r>
            <a:r>
              <a:rPr lang="ko-KR" altLang="en-US" sz="1200" dirty="0" err="1">
                <a:solidFill>
                  <a:srgbClr val="FF0000"/>
                </a:solidFill>
              </a:rPr>
              <a:t>사회화과정</a:t>
            </a:r>
            <a:r>
              <a:rPr lang="ko-KR" altLang="en-US" sz="1200" dirty="0" err="1"/>
              <a:t>’’이라고</a:t>
            </a:r>
            <a:r>
              <a:rPr lang="ko-KR" altLang="en-US" sz="1200" dirty="0"/>
              <a:t> 함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그는 ‘</a:t>
            </a:r>
            <a:r>
              <a:rPr lang="ko-KR" altLang="en-US" sz="1200" dirty="0" err="1"/>
              <a:t>부끄럼주기’를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두 가지 유형</a:t>
            </a:r>
            <a:r>
              <a:rPr lang="ko-KR" altLang="en-US" sz="1200" dirty="0"/>
              <a:t>으로 구분함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하나는 그 부끄럼주기가 부끄럼을 느끼는 사람에게  </a:t>
            </a:r>
            <a:r>
              <a:rPr lang="ko-KR" altLang="en-US" sz="1200" dirty="0">
                <a:solidFill>
                  <a:srgbClr val="FF0000"/>
                </a:solidFill>
              </a:rPr>
              <a:t>‘오명을 씌우는 </a:t>
            </a:r>
            <a:r>
              <a:rPr lang="ko-KR" altLang="en-US" sz="1200" dirty="0" err="1">
                <a:solidFill>
                  <a:srgbClr val="FF0000"/>
                </a:solidFill>
              </a:rPr>
              <a:t>부끄럼주기’</a:t>
            </a:r>
            <a:r>
              <a:rPr lang="ko-KR" altLang="en-US" sz="1200" dirty="0" err="1"/>
              <a:t>이고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다른 하나는 부끄럼을 느끼게 하는 사람이 부끄럼을 느끼는 사람과의 유대를 유지할 것을 확신시키는 </a:t>
            </a:r>
            <a:r>
              <a:rPr lang="ko-KR" altLang="en-US" sz="1200" dirty="0">
                <a:solidFill>
                  <a:srgbClr val="FF0000"/>
                </a:solidFill>
              </a:rPr>
              <a:t>‘재통합적 </a:t>
            </a:r>
            <a:r>
              <a:rPr lang="ko-KR" altLang="en-US" sz="1200" dirty="0" err="1">
                <a:solidFill>
                  <a:srgbClr val="FF0000"/>
                </a:solidFill>
              </a:rPr>
              <a:t>부끄럼주기’</a:t>
            </a:r>
            <a:r>
              <a:rPr lang="ko-KR" altLang="en-US" sz="1200" dirty="0" err="1"/>
              <a:t>임</a:t>
            </a:r>
            <a:r>
              <a:rPr lang="en-US" altLang="ko-KR" sz="1200" dirty="0"/>
              <a:t>. </a:t>
            </a:r>
            <a:r>
              <a:rPr lang="ko-KR" altLang="en-US" sz="1200" dirty="0"/>
              <a:t>이는 범죄행위는 </a:t>
            </a:r>
            <a:r>
              <a:rPr lang="ko-KR" altLang="en-US" sz="1200" dirty="0" err="1"/>
              <a:t>비난하더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라도 가해자는 비난하지 않고 되돌아올 수 있는 길을 제시하며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잘못을 안정하고 이를 바로잡기 위한 행동을 하게 함으로써</a:t>
            </a:r>
            <a:r>
              <a:rPr lang="en-US" altLang="ko-KR" sz="1200" dirty="0"/>
              <a:t>, </a:t>
            </a:r>
            <a:r>
              <a:rPr lang="ko-KR" altLang="en-US" sz="1200" dirty="0"/>
              <a:t>자기존중을 유지하며 공동체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참여가 가능하게 됨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부끄럼은 이미 저질러온 잘못을 오히려 인격형성과 공동체에 참여할 기회로 삼계 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재통합적 부끄럼주기는 </a:t>
            </a:r>
            <a:r>
              <a:rPr lang="en-US" altLang="ko-KR" sz="1200" dirty="0"/>
              <a:t>2</a:t>
            </a:r>
            <a:r>
              <a:rPr lang="ko-KR" altLang="en-US" sz="1200" dirty="0"/>
              <a:t>차적 일탈을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방지함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/>
              <a:t>브레이스웨이트</a:t>
            </a:r>
            <a:r>
              <a:rPr lang="ko-KR" altLang="en-US" sz="1200" dirty="0"/>
              <a:t> 통합이론의 </a:t>
            </a:r>
            <a:r>
              <a:rPr lang="ko-KR" altLang="en-US" sz="1200" i="1" dirty="0">
                <a:solidFill>
                  <a:srgbClr val="FF0000"/>
                </a:solidFill>
              </a:rPr>
              <a:t>핵심주장은 재통합적 </a:t>
            </a:r>
            <a:r>
              <a:rPr lang="ko-KR" altLang="en-US" sz="1200" i="1" dirty="0" err="1">
                <a:solidFill>
                  <a:srgbClr val="FF0000"/>
                </a:solidFill>
              </a:rPr>
              <a:t>부끄럽주기는</a:t>
            </a:r>
            <a:r>
              <a:rPr lang="ko-KR" altLang="en-US" sz="1200" i="1" dirty="0">
                <a:solidFill>
                  <a:srgbClr val="FF0000"/>
                </a:solidFill>
              </a:rPr>
              <a:t> 범죄율로 낮추는 반면</a:t>
            </a:r>
            <a:r>
              <a:rPr lang="en-US" altLang="ko-KR" sz="1200" i="1" dirty="0">
                <a:solidFill>
                  <a:srgbClr val="FF0000"/>
                </a:solidFill>
              </a:rPr>
              <a:t>, </a:t>
            </a:r>
            <a:r>
              <a:rPr lang="ko-KR" altLang="en-US" sz="1200" i="1" dirty="0" err="1">
                <a:solidFill>
                  <a:srgbClr val="FF0000"/>
                </a:solidFill>
              </a:rPr>
              <a:t>오명씌우기식</a:t>
            </a:r>
            <a:r>
              <a:rPr lang="ko-KR" altLang="en-US" sz="1200" i="1" dirty="0">
                <a:solidFill>
                  <a:srgbClr val="FF0000"/>
                </a:solidFill>
              </a:rPr>
              <a:t> 부끄럼주기는 범죄율을 높인다는 것임</a:t>
            </a:r>
            <a:r>
              <a:rPr lang="en-US" altLang="ko-KR" sz="1200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>
                <a:solidFill>
                  <a:srgbClr val="FF0000"/>
                </a:solidFill>
              </a:rPr>
              <a:t>회복적 사법정책에 큰 영향을 미쳤음</a:t>
            </a:r>
            <a:r>
              <a:rPr lang="en-US" altLang="ko-KR" sz="1200" dirty="0"/>
              <a:t>. </a:t>
            </a:r>
            <a:r>
              <a:rPr lang="ko-KR" altLang="en-US" sz="1200" dirty="0"/>
              <a:t>재통합적 부끄럼주기 프로그램은 일부 </a:t>
            </a:r>
            <a:r>
              <a:rPr lang="ko-KR" altLang="en-US" sz="1200" dirty="0">
                <a:solidFill>
                  <a:schemeClr val="tx1"/>
                </a:solidFill>
              </a:rPr>
              <a:t>회복적 사법 프로그램을 위한 동기부여체계가 되었음</a:t>
            </a:r>
            <a:endParaRPr lang="en-US" altLang="ko-KR" sz="1200" i="1" dirty="0">
              <a:solidFill>
                <a:schemeClr val="tx1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1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35768"/>
            <a:ext cx="11029615" cy="4865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발달이론과 생애과정이론</a:t>
            </a:r>
            <a:r>
              <a:rPr lang="en-US" altLang="ko-KR" sz="1200" dirty="0"/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/>
              <a:t>개관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i="1" dirty="0"/>
              <a:t>  - </a:t>
            </a:r>
            <a:r>
              <a:rPr lang="ko-KR" altLang="en-US" sz="1200" dirty="0"/>
              <a:t>발달과 생애과정 범죄학</a:t>
            </a:r>
            <a:r>
              <a:rPr lang="en-US" altLang="ko-KR" sz="1200" dirty="0"/>
              <a:t>(DLC)</a:t>
            </a:r>
            <a:r>
              <a:rPr lang="ko-KR" altLang="en-US" sz="1200" dirty="0"/>
              <a:t>은 </a:t>
            </a:r>
            <a:r>
              <a:rPr lang="ko-KR" altLang="en-US" sz="1200" dirty="0">
                <a:solidFill>
                  <a:srgbClr val="FF0000"/>
                </a:solidFill>
              </a:rPr>
              <a:t>개인의 범죄성향은 고정되어 있지 않고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시간의 흐름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연령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에 따 라 반사회적 행동이 계속 변화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발전</a:t>
            </a:r>
            <a:r>
              <a:rPr lang="ko-KR" altLang="en-US" sz="1200" dirty="0"/>
              <a:t>해가고</a:t>
            </a:r>
            <a:r>
              <a:rPr lang="en-US" altLang="ko-KR" sz="1200" dirty="0"/>
              <a:t>, </a:t>
            </a:r>
            <a:r>
              <a:rPr lang="ko-KR" altLang="en-US" sz="1200" dirty="0"/>
              <a:t>그 </a:t>
            </a:r>
            <a:r>
              <a:rPr lang="ko-KR" altLang="en-US" sz="1200" dirty="0">
                <a:solidFill>
                  <a:srgbClr val="FF0000"/>
                </a:solidFill>
              </a:rPr>
              <a:t>행동의 안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정성 및 변화 여부가 다양한 요인에 영향을 받게 된다고 보는 이론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이론에서는 </a:t>
            </a:r>
            <a:r>
              <a:rPr lang="ko-KR" altLang="en-US" sz="1200" dirty="0">
                <a:solidFill>
                  <a:srgbClr val="FF0000"/>
                </a:solidFill>
              </a:rPr>
              <a:t>반사회적 행동의 원인이 인생경로에 따라 얼마든지 바뀔 수 있다고 가정</a:t>
            </a:r>
            <a:r>
              <a:rPr lang="ko-KR" altLang="en-US" sz="1200" dirty="0"/>
              <a:t>하고</a:t>
            </a:r>
            <a:r>
              <a:rPr lang="en-US" altLang="ko-KR" sz="1200" dirty="0"/>
              <a:t>, </a:t>
            </a:r>
            <a:r>
              <a:rPr lang="ko-KR" altLang="en-US" sz="1200" dirty="0"/>
              <a:t>시간이 경과함에 따라 나타나는 다양한 유형의 범죄행위를 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명하고자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그리하여 연령대별로 적용되는 범죄이론을 다르게 배치해서 </a:t>
            </a:r>
            <a:r>
              <a:rPr lang="ko-KR" altLang="en-US" sz="1200" dirty="0">
                <a:solidFill>
                  <a:srgbClr val="FF0000"/>
                </a:solidFill>
              </a:rPr>
              <a:t>연령대별로 범죄를 범하는 이유를 달리 설명함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연구결과에 따르면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범죄활동은 일반적으로 청소년기에 최고조에 이르고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이후로 나이가 들수록 점차 감소함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범죄시작연령은 경력기간과 밀접한 관련이 있으며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조기에 시작한 경우에 범죄경력기간은 길게 나타남</a:t>
            </a:r>
            <a:r>
              <a:rPr lang="en-US" altLang="ko-KR" sz="1200" dirty="0"/>
              <a:t>. </a:t>
            </a:r>
            <a:r>
              <a:rPr lang="ko-KR" altLang="en-US" sz="1200" dirty="0"/>
              <a:t>만성</a:t>
            </a:r>
            <a:r>
              <a:rPr lang="en-US" altLang="ko-KR" sz="1200" dirty="0"/>
              <a:t>(</a:t>
            </a:r>
            <a:r>
              <a:rPr lang="ko-KR" altLang="en-US" sz="1200" dirty="0"/>
              <a:t>경력</a:t>
            </a:r>
            <a:r>
              <a:rPr lang="en-US" altLang="ko-KR" sz="1200" dirty="0"/>
              <a:t>)</a:t>
            </a:r>
            <a:r>
              <a:rPr lang="ko-KR" altLang="en-US" sz="1200" dirty="0"/>
              <a:t>범죄자는 시작연령이 어리고</a:t>
            </a:r>
            <a:r>
              <a:rPr lang="en-US" altLang="ko-KR" sz="1200" dirty="0"/>
              <a:t>, </a:t>
            </a:r>
            <a:r>
              <a:rPr lang="ko-KR" altLang="en-US" sz="1200" dirty="0"/>
              <a:t>평균적으로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범죄경력이 길며</a:t>
            </a:r>
            <a:r>
              <a:rPr lang="en-US" altLang="ko-KR" sz="1200" dirty="0"/>
              <a:t>, </a:t>
            </a:r>
            <a:r>
              <a:rPr lang="ko-KR" altLang="en-US" sz="1200" dirty="0"/>
              <a:t>폭력범죄가 많았고</a:t>
            </a:r>
            <a:r>
              <a:rPr lang="en-US" altLang="ko-KR" sz="1200" dirty="0"/>
              <a:t>, </a:t>
            </a:r>
            <a:r>
              <a:rPr lang="ko-KR" altLang="en-US" sz="1200" dirty="0"/>
              <a:t>다양한 범죄를 저지르는 경향이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발달범죄학은 발달심리학에 뿌리를 두고</a:t>
            </a:r>
            <a:r>
              <a:rPr lang="en-US" altLang="ko-KR" sz="1200" dirty="0"/>
              <a:t>, </a:t>
            </a:r>
            <a:r>
              <a:rPr lang="ko-KR" altLang="en-US" sz="1200" dirty="0"/>
              <a:t>범죄를 생애과정의 사회적 사건이라고 보며</a:t>
            </a:r>
            <a:r>
              <a:rPr lang="en-US" altLang="ko-KR" sz="1200" dirty="0"/>
              <a:t>, </a:t>
            </a:r>
            <a:r>
              <a:rPr lang="ko-KR" altLang="en-US" sz="1200" dirty="0"/>
              <a:t>범죄와 비행을 단일이론으로는 설명할 수 없다고 주장함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7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4300"/>
            <a:ext cx="11029615" cy="4597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chemeClr val="tx1"/>
                </a:solidFill>
              </a:rPr>
              <a:t>발달이론과 생애과정이론</a:t>
            </a:r>
            <a:r>
              <a:rPr lang="en-US" altLang="ko-KR" sz="1200" dirty="0">
                <a:solidFill>
                  <a:schemeClr val="tx1"/>
                </a:solidFill>
              </a:rPr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2) </a:t>
            </a:r>
            <a:r>
              <a:rPr lang="ko-KR" altLang="en-US" sz="1200" dirty="0" err="1">
                <a:solidFill>
                  <a:srgbClr val="FF0000"/>
                </a:solidFill>
              </a:rPr>
              <a:t>모피트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Moltitt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범죄발달 유형 분류체계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청소년기 한정형 범죄자와 생애과정 지속형 범죄자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개관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-  </a:t>
            </a:r>
            <a:r>
              <a:rPr lang="ko-KR" altLang="en-US" sz="1200" dirty="0" err="1"/>
              <a:t>모피트는</a:t>
            </a:r>
            <a:r>
              <a:rPr lang="ko-KR" altLang="en-US" sz="1200" dirty="0"/>
              <a:t> 생애과정의 발달단계 내지 다른 연령대에서의 서로 다른 범죄유형을 파악하는 연구를 최초로 했고</a:t>
            </a:r>
            <a:r>
              <a:rPr lang="en-US" altLang="ko-KR" sz="1200" dirty="0"/>
              <a:t>, </a:t>
            </a:r>
            <a:r>
              <a:rPr lang="en-US" altLang="ko-KR" sz="1200" dirty="0">
                <a:solidFill>
                  <a:srgbClr val="FF0000"/>
                </a:solidFill>
              </a:rPr>
              <a:t>‘</a:t>
            </a:r>
            <a:r>
              <a:rPr lang="ko-KR" altLang="en-US" sz="1200" dirty="0">
                <a:solidFill>
                  <a:srgbClr val="FF0000"/>
                </a:solidFill>
              </a:rPr>
              <a:t>청소년기 한정형 </a:t>
            </a:r>
            <a:r>
              <a:rPr lang="ko-KR" altLang="en-US" sz="1200" dirty="0" err="1">
                <a:solidFill>
                  <a:srgbClr val="FF0000"/>
                </a:solidFill>
              </a:rPr>
              <a:t>범죄자’</a:t>
            </a:r>
            <a:r>
              <a:rPr lang="ko-KR" altLang="en-US" sz="1200" dirty="0" err="1"/>
              <a:t>와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‘생애지속형 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죄자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/>
              <a:t>로 구분했음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청소년 한정형 범죄자와 생애지속형 범죄자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청소년 한정형 범죄자들은 청소년기 초반부터 범죄를 시작하고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성인기 초반이 되어 성숙 해지면 범죄를 </a:t>
            </a:r>
            <a:r>
              <a:rPr lang="ko-KR" altLang="en-US" sz="1200" dirty="0" err="1">
                <a:solidFill>
                  <a:srgbClr val="FF0000"/>
                </a:solidFill>
              </a:rPr>
              <a:t>중단함</a:t>
            </a:r>
            <a:r>
              <a:rPr lang="ko-KR" altLang="en-US" sz="1200" dirty="0" err="1"/>
              <a:t>으로서</a:t>
            </a:r>
            <a:r>
              <a:rPr lang="ko-KR" altLang="en-US" sz="1200" dirty="0"/>
              <a:t> 시간경과에 따른 범죄활동의 변화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를 보여줌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생애지속형 범죄자들은 </a:t>
            </a:r>
            <a:r>
              <a:rPr lang="ko-KR" altLang="en-US" sz="1200" dirty="0" err="1">
                <a:solidFill>
                  <a:srgbClr val="FF0000"/>
                </a:solidFill>
              </a:rPr>
              <a:t>청소년기뿐만</a:t>
            </a:r>
            <a:r>
              <a:rPr lang="ko-KR" altLang="en-US" sz="1200" dirty="0">
                <a:solidFill>
                  <a:srgbClr val="FF0000"/>
                </a:solidFill>
              </a:rPr>
              <a:t> 아니라 성년기 전 과정을 통해 </a:t>
            </a:r>
            <a:r>
              <a:rPr lang="ko-KR" altLang="en-US" sz="1200" dirty="0"/>
              <a:t>범죄행위와 일탈행동이 더욱 심각한 형태로 증가하며 지속됨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이 두 유형의 범죄자군을 비교해 본 결과</a:t>
            </a:r>
            <a:r>
              <a:rPr lang="en-US" altLang="ko-KR" sz="1200" dirty="0"/>
              <a:t>, </a:t>
            </a:r>
            <a:r>
              <a:rPr lang="ko-KR" altLang="en-US" sz="1200" dirty="0"/>
              <a:t>청소년기의 반사회적 행동 유형은 서로 흡사 하지만</a:t>
            </a:r>
            <a:r>
              <a:rPr lang="en-US" altLang="ko-KR" sz="1200" dirty="0"/>
              <a:t>, </a:t>
            </a:r>
            <a:r>
              <a:rPr lang="ko-KR" altLang="en-US" sz="1200" dirty="0"/>
              <a:t>아동기와 성인기의 범죄패턴은 큰 차이를 보이는 것으로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나타났음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이러한 차이가 나타나는 것은 생물학적이거나 유전적 요인도 작용한다고 함</a:t>
            </a:r>
            <a:r>
              <a:rPr lang="en-US" altLang="ko-KR" sz="1200" dirty="0"/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생애지속형 범죄자는 생물학적 요인과 신경심리적 문제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그리고 나쁜 사회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적 환경이 복합적으로 작용하여 범죄가 발생</a:t>
            </a:r>
            <a:r>
              <a:rPr lang="ko-KR" altLang="en-US" sz="1200" dirty="0"/>
              <a:t>되지만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청소년 한정형 범죄자는 발달단계와 사회적 상호 작용이 주로 영향을 미쳐 범죄가 발생</a:t>
            </a:r>
            <a:r>
              <a:rPr lang="ko-KR" altLang="en-US" sz="1200" dirty="0"/>
              <a:t>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따라서 또래집단의 영향력은 청소년기 한정형 범죄자들에게는 크게 미치지만</a:t>
            </a:r>
            <a:r>
              <a:rPr lang="en-US" altLang="ko-KR" sz="1200" dirty="0"/>
              <a:t>, </a:t>
            </a:r>
            <a:r>
              <a:rPr lang="ko-KR" altLang="en-US" sz="1200" dirty="0"/>
              <a:t>생애지속형 범죄자들에게는 그 영향이 미미함</a:t>
            </a:r>
            <a:r>
              <a:rPr lang="en-US" altLang="ko-KR" sz="1200" dirty="0"/>
              <a:t> 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77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4300"/>
            <a:ext cx="11029615" cy="4597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발달이론과 생애과정이론</a:t>
            </a:r>
            <a:r>
              <a:rPr lang="en-US" altLang="ko-KR" sz="1200" dirty="0"/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  <a:r>
              <a:rPr lang="en-US" altLang="ko-KR" sz="1200" dirty="0">
                <a:solidFill>
                  <a:srgbClr val="FF0000"/>
                </a:solidFill>
              </a:rPr>
              <a:t>3) </a:t>
            </a:r>
            <a:r>
              <a:rPr lang="ko-KR" altLang="en-US" sz="1200" dirty="0" err="1">
                <a:solidFill>
                  <a:srgbClr val="FF0000"/>
                </a:solidFill>
              </a:rPr>
              <a:t>샘슨</a:t>
            </a:r>
            <a:r>
              <a:rPr lang="en-US" altLang="ko-KR" sz="1200" dirty="0">
                <a:solidFill>
                  <a:srgbClr val="FF0000"/>
                </a:solidFill>
              </a:rPr>
              <a:t>(Sampson)</a:t>
            </a:r>
            <a:r>
              <a:rPr lang="ko-KR" altLang="en-US" sz="1200" dirty="0">
                <a:solidFill>
                  <a:srgbClr val="FF0000"/>
                </a:solidFill>
              </a:rPr>
              <a:t>과 </a:t>
            </a:r>
            <a:r>
              <a:rPr lang="ko-KR" altLang="en-US" sz="1200" dirty="0" err="1">
                <a:solidFill>
                  <a:srgbClr val="FF0000"/>
                </a:solidFill>
              </a:rPr>
              <a:t>라웁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Laub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발달모델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연령단계에 따른 비공식적 사회통제이론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i="1" dirty="0"/>
              <a:t>   - </a:t>
            </a:r>
            <a:r>
              <a:rPr lang="ko-KR" altLang="en-US" sz="1200" dirty="0" err="1"/>
              <a:t>샘슨과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라웁은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허쉬</a:t>
            </a:r>
            <a:r>
              <a:rPr lang="en-US" altLang="ko-KR" sz="1200" dirty="0"/>
              <a:t>(Hirschi)</a:t>
            </a:r>
            <a:r>
              <a:rPr lang="ko-KR" altLang="en-US" sz="1200" dirty="0"/>
              <a:t>의 사회통제이론을 원용해서 범죄행동에 대한 새로운 발달 모델로서 연령에 따른 ‘비공식적 </a:t>
            </a:r>
            <a:r>
              <a:rPr lang="ko-KR" altLang="en-US" sz="1200" dirty="0" err="1"/>
              <a:t>사회통제이론’을</a:t>
            </a:r>
            <a:r>
              <a:rPr lang="ko-KR" altLang="en-US" sz="1200" dirty="0"/>
              <a:t> 제시함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이들의 발달이론모델은 </a:t>
            </a:r>
            <a:r>
              <a:rPr lang="ko-KR" altLang="en-US" sz="1200" dirty="0" err="1"/>
              <a:t>글룩부부</a:t>
            </a:r>
            <a:r>
              <a:rPr lang="en-US" altLang="ko-KR" sz="1200" dirty="0"/>
              <a:t>(</a:t>
            </a:r>
            <a:r>
              <a:rPr lang="en-US" altLang="ko-KR" sz="1200" dirty="0" err="1"/>
              <a:t>Gluecks</a:t>
            </a:r>
            <a:r>
              <a:rPr lang="en-US" altLang="ko-KR" sz="1200" dirty="0"/>
              <a:t>)</a:t>
            </a:r>
            <a:r>
              <a:rPr lang="ko-KR" altLang="en-US" sz="1200" dirty="0"/>
              <a:t>의 ‘청소년 비행문제 해결</a:t>
            </a:r>
            <a:r>
              <a:rPr lang="en-US" altLang="ko-KR" sz="1200" dirty="0"/>
              <a:t>' </a:t>
            </a:r>
            <a:r>
              <a:rPr lang="ko-KR" altLang="en-US" sz="1200" dirty="0"/>
              <a:t>데이터를 재분석하여 만들어졌으며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범죄행동이 발생하는 것은 사회와의 유대가 약화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된 것이라고 가정</a:t>
            </a:r>
            <a:r>
              <a:rPr lang="ko-KR" altLang="en-US" sz="1200" dirty="0"/>
              <a:t>함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모델은</a:t>
            </a:r>
            <a:r>
              <a:rPr lang="en-US" altLang="ko-KR" sz="1200" dirty="0"/>
              <a:t>, </a:t>
            </a:r>
            <a:r>
              <a:rPr lang="ko-KR" altLang="en-US" sz="1200" dirty="0"/>
              <a:t>시간 변화에</a:t>
            </a:r>
            <a:r>
              <a:rPr lang="en-US" altLang="ko-KR" sz="1200" dirty="0"/>
              <a:t> </a:t>
            </a:r>
            <a:r>
              <a:rPr lang="ko-KR" altLang="en-US" sz="1200" dirty="0"/>
              <a:t>따른 개인 내부의 변화를</a:t>
            </a:r>
            <a:r>
              <a:rPr lang="en-US" altLang="ko-KR" sz="1200" dirty="0"/>
              <a:t> </a:t>
            </a:r>
            <a:r>
              <a:rPr lang="ko-KR" altLang="en-US" sz="1200" dirty="0"/>
              <a:t>중요하게 다루고</a:t>
            </a:r>
            <a:r>
              <a:rPr lang="en-US" altLang="ko-KR" sz="1200" dirty="0"/>
              <a:t>, </a:t>
            </a:r>
            <a:r>
              <a:rPr lang="ko-KR" altLang="en-US" sz="1200" dirty="0"/>
              <a:t>인생과도기의 경험이 범죄발생에 큰 영향을 미친다고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모델은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어린 시절에 아주 강한 유대감을 형성한 사람도 장차 성장하면서 그 유대감이 약해져 결국 범죄행동</a:t>
            </a:r>
            <a:r>
              <a:rPr lang="ko-KR" altLang="en-US" sz="1200" dirty="0"/>
              <a:t>을 할 수 있고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반대로</a:t>
            </a:r>
            <a:r>
              <a:rPr lang="ko-KR" altLang="en-US" sz="1200" dirty="0"/>
              <a:t> 어린 시절에는 매우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약한 인습적 유대감을 갖고 생활했지만 </a:t>
            </a:r>
            <a:r>
              <a:rPr lang="ko-KR" altLang="en-US" sz="1200" dirty="0">
                <a:solidFill>
                  <a:srgbClr val="FF0000"/>
                </a:solidFill>
              </a:rPr>
              <a:t>성장과정에서 긍정적인 </a:t>
            </a:r>
            <a:r>
              <a:rPr lang="ko-KR" altLang="en-US" sz="1200" dirty="0" err="1">
                <a:solidFill>
                  <a:srgbClr val="FF0000"/>
                </a:solidFill>
              </a:rPr>
              <a:t>친사회적</a:t>
            </a:r>
            <a:r>
              <a:rPr lang="ko-KR" altLang="en-US" sz="1200" dirty="0">
                <a:solidFill>
                  <a:srgbClr val="FF0000"/>
                </a:solidFill>
              </a:rPr>
              <a:t> 경험이 늘게 되고 학교에서 좋은 친구들과 어울림으로써</a:t>
            </a:r>
            <a:r>
              <a:rPr lang="ko-KR" altLang="en-US" sz="1200" dirty="0"/>
              <a:t> 전통적인 유대감이 강화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되어 결국 범죄행동을 그만두게 되기도 한다고 가정함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이러한 </a:t>
            </a:r>
            <a:r>
              <a:rPr lang="ko-KR" altLang="en-US" sz="1200" dirty="0">
                <a:solidFill>
                  <a:srgbClr val="FF0000"/>
                </a:solidFill>
              </a:rPr>
              <a:t>발달범죄 접근방법은 왜 대다수의 비행청소년이 성인기 초기가 되면 불법행동을 그만두게 되는가를 잘 설명해주는 논거</a:t>
            </a:r>
            <a:r>
              <a:rPr lang="ko-KR" altLang="en-US" sz="1200" dirty="0"/>
              <a:t>가 되었고</a:t>
            </a:r>
            <a:r>
              <a:rPr lang="en-US" altLang="ko-KR" sz="1200" dirty="0"/>
              <a:t>, </a:t>
            </a:r>
            <a:r>
              <a:rPr lang="ko-KR" altLang="en-US" sz="1200" dirty="0"/>
              <a:t>왜 상당수의 성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인범죄자는 청소년기 동안 아무런 비행경력도 갖고 있지 않은지를 설명해 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샘슨과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라웁의</a:t>
            </a:r>
            <a:r>
              <a:rPr lang="ko-KR" altLang="en-US" sz="1200" dirty="0"/>
              <a:t> 모델은 범죄의 </a:t>
            </a:r>
            <a:r>
              <a:rPr lang="ko-KR" altLang="en-US" sz="1200" dirty="0" err="1"/>
              <a:t>개시뿐만</a:t>
            </a:r>
            <a:r>
              <a:rPr lang="ko-KR" altLang="en-US" sz="1200" dirty="0"/>
              <a:t> 아니라 종결에도 다양한 차이가 있을 수 있음을 인정하게 하는 탄력적인 논거를 제시함</a:t>
            </a:r>
            <a:r>
              <a:rPr lang="en-US" altLang="ko-KR" sz="1200" dirty="0"/>
              <a:t>. </a:t>
            </a:r>
            <a:r>
              <a:rPr lang="ko-KR" altLang="en-US" sz="1200" dirty="0"/>
              <a:t>이 이론에 따르면</a:t>
            </a:r>
            <a:r>
              <a:rPr lang="en-US" altLang="ko-KR" sz="1200" dirty="0"/>
              <a:t>, </a:t>
            </a:r>
            <a:r>
              <a:rPr lang="ko-KR" altLang="en-US" sz="1200" dirty="0"/>
              <a:t>비행 </a:t>
            </a:r>
            <a:r>
              <a:rPr lang="en-US" altLang="ko-KR" sz="1200" dirty="0"/>
              <a:t>· </a:t>
            </a:r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범죄의 시작 </a:t>
            </a:r>
            <a:r>
              <a:rPr lang="en-US" altLang="ko-KR" sz="1200" dirty="0"/>
              <a:t>· </a:t>
            </a:r>
            <a:r>
              <a:rPr lang="ko-KR" altLang="en-US" sz="1200" dirty="0"/>
              <a:t>유지 </a:t>
            </a:r>
            <a:r>
              <a:rPr lang="en-US" altLang="ko-KR" sz="1200" dirty="0"/>
              <a:t>· </a:t>
            </a:r>
            <a:r>
              <a:rPr lang="ko-KR" altLang="en-US" sz="1200" dirty="0"/>
              <a:t>중단 등 연령에 따른 행동변화는 생애과정에서의 비공식적인 통제와 사회유대를 반영함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1302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1677</TotalTime>
  <Words>3121</Words>
  <Application>Microsoft Office PowerPoint</Application>
  <PresentationFormat>와이드스크린</PresentationFormat>
  <Paragraphs>272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Malgun Gothic</vt:lpstr>
      <vt:lpstr>Calibri</vt:lpstr>
      <vt:lpstr>Wingdings 2</vt:lpstr>
      <vt:lpstr>DividendVTI</vt:lpstr>
      <vt:lpstr>범죄학2 제11주 – 범죄원인론 (5)                : 비판범죄론과 갈등이론, 이론의 통합</vt:lpstr>
      <vt:lpstr>1-1. 갈등이론 - 의의</vt:lpstr>
      <vt:lpstr>1-2. 갈등이론 – 보수적 갈등이론(집단 및 문화와 갈등)</vt:lpstr>
      <vt:lpstr>1-2. 갈등이론 – 보수적 갈등이론(집단 및 문화와 갈등)</vt:lpstr>
      <vt:lpstr>1-2. 갈등이론 – 보수적 갈등이론(집단 및 문화와 갈등)</vt:lpstr>
      <vt:lpstr>1-2. 갈등이론 – 보수적 갈등이론(집단 및 문화와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2-1. 비판범죄론 – 의의</vt:lpstr>
      <vt:lpstr>2-2. 비판범죄론 – 비판범죄론의 공헌</vt:lpstr>
      <vt:lpstr>2-3. 비판범죄론 – 비판</vt:lpstr>
      <vt:lpstr>3. 비판범죄론 – 범죄학의 새로운 경향 : 통합적 접근 및 발달 범죄학                                         (Developmental Criminology) </vt:lpstr>
      <vt:lpstr>3. 비판범죄론 – 범죄학의 새로운 경향 : 통합적 접근 및 발달 범죄학                                         (Developmental Criminology) </vt:lpstr>
      <vt:lpstr>3. 비판범죄론 – 범죄학의 새로운 경향 : 통합적 접근 및 발달 범죄학                                         (Developmental Criminology) </vt:lpstr>
      <vt:lpstr>3. 비판범죄론 – 범죄학의 새로운 경향 : 통합적 접근 및 발달 범죄학                                         (Developmental Criminology)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285</cp:revision>
  <dcterms:created xsi:type="dcterms:W3CDTF">2021-08-30T01:51:30Z</dcterms:created>
  <dcterms:modified xsi:type="dcterms:W3CDTF">2021-09-27T07:12:04Z</dcterms:modified>
</cp:coreProperties>
</file>