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72" r:id="rId12"/>
    <p:sldId id="273" r:id="rId13"/>
    <p:sldId id="274" r:id="rId14"/>
    <p:sldId id="269" r:id="rId15"/>
    <p:sldId id="264" r:id="rId16"/>
    <p:sldId id="265" r:id="rId17"/>
    <p:sldId id="266" r:id="rId18"/>
    <p:sldId id="267" r:id="rId19"/>
    <p:sldId id="268" r:id="rId20"/>
    <p:sldId id="276" r:id="rId21"/>
    <p:sldId id="275" r:id="rId22"/>
    <p:sldId id="277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namu.wiki/w/%ED%83%9C%EC%95%88%EA%B5%B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/>
              <a:t>제</a:t>
            </a:r>
            <a:r>
              <a:rPr lang="en-US" altLang="ko-KR" dirty="0"/>
              <a:t>12</a:t>
            </a:r>
            <a:r>
              <a:rPr lang="ko-KR" altLang="en-US" dirty="0"/>
              <a:t>주 </a:t>
            </a:r>
            <a:r>
              <a:rPr lang="ko-KR" altLang="en-US" dirty="0">
                <a:effectLst/>
              </a:rPr>
              <a:t>경제범죄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남재성 교수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785501" y="3141823"/>
            <a:ext cx="7500990" cy="857256"/>
          </a:xfrm>
        </p:spPr>
        <p:txBody>
          <a:bodyPr/>
          <a:lstStyle/>
          <a:p>
            <a:r>
              <a:rPr lang="en-US" altLang="ko-KR" dirty="0"/>
              <a:t> - </a:t>
            </a:r>
            <a:r>
              <a:rPr lang="ko-KR" altLang="en-US" dirty="0"/>
              <a:t>유사수신 사기</a:t>
            </a:r>
            <a:r>
              <a:rPr lang="en-US" altLang="ko-KR" dirty="0"/>
              <a:t>, </a:t>
            </a:r>
            <a:r>
              <a:rPr lang="ko-KR" altLang="en-US" dirty="0"/>
              <a:t>보험사기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개요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희대의 사기꾼 </a:t>
            </a:r>
            <a:r>
              <a:rPr lang="ko-KR" altLang="en-US" sz="1400" dirty="0" err="1"/>
              <a:t>조희팔이</a:t>
            </a:r>
            <a:r>
              <a:rPr lang="ko-KR" altLang="en-US" sz="1400" dirty="0"/>
              <a:t> </a:t>
            </a:r>
            <a:r>
              <a:rPr lang="en-US" altLang="ko-KR" sz="1400" dirty="0"/>
              <a:t>2004∼2008</a:t>
            </a:r>
            <a:r>
              <a:rPr lang="ko-KR" altLang="en-US" sz="1400" dirty="0"/>
              <a:t>년까지 전국에 </a:t>
            </a:r>
            <a:r>
              <a:rPr lang="en-US" altLang="ko-KR" sz="1400" dirty="0"/>
              <a:t>10</a:t>
            </a:r>
            <a:r>
              <a:rPr lang="ko-KR" altLang="en-US" sz="1400" dirty="0"/>
              <a:t>여 개 피라미드 업체를 차리고 의료기기 대여업으로 </a:t>
            </a:r>
            <a:r>
              <a:rPr lang="en-US" altLang="ko-KR" sz="1400" dirty="0"/>
              <a:t>30∼40%</a:t>
            </a:r>
            <a:r>
              <a:rPr lang="ko-KR" altLang="en-US" sz="1400" dirty="0"/>
              <a:t>의 고수익을 보장한다고 속여</a:t>
            </a:r>
            <a:r>
              <a:rPr lang="en-US" altLang="ko-KR" sz="1400" dirty="0"/>
              <a:t>, </a:t>
            </a:r>
            <a:r>
              <a:rPr lang="ko-KR" altLang="en-US" sz="1400" dirty="0"/>
              <a:t>투자자 </a:t>
            </a:r>
            <a:r>
              <a:rPr lang="en-US" altLang="ko-KR" sz="1400" dirty="0"/>
              <a:t>3</a:t>
            </a:r>
            <a:r>
              <a:rPr lang="ko-KR" altLang="en-US" sz="1400" dirty="0"/>
              <a:t>만여 명의 돈 </a:t>
            </a:r>
            <a:r>
              <a:rPr lang="en-US" altLang="ko-KR" sz="1400" dirty="0"/>
              <a:t>8</a:t>
            </a:r>
            <a:r>
              <a:rPr lang="ko-KR" altLang="en-US" sz="1400" dirty="0"/>
              <a:t>조 원을 가로챈 국내 최대 규모의 유사수신 사기 사건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r>
              <a:rPr lang="ko-KR" altLang="en-US" sz="1400" dirty="0"/>
              <a:t>사건 전개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조희팔은</a:t>
            </a:r>
            <a:r>
              <a:rPr lang="ko-KR" altLang="en-US" sz="1400" dirty="0"/>
              <a:t> </a:t>
            </a:r>
            <a:r>
              <a:rPr lang="en-US" altLang="ko-KR" sz="1400" dirty="0"/>
              <a:t>2004∼2008</a:t>
            </a:r>
            <a:r>
              <a:rPr lang="ko-KR" altLang="en-US" sz="1400" dirty="0"/>
              <a:t>년까지 </a:t>
            </a:r>
            <a:r>
              <a:rPr lang="en-US" altLang="ko-KR" sz="1400" dirty="0"/>
              <a:t>5</a:t>
            </a:r>
            <a:r>
              <a:rPr lang="ko-KR" altLang="en-US" sz="1400" dirty="0"/>
              <a:t>년간 전국에 </a:t>
            </a:r>
            <a:r>
              <a:rPr lang="en-US" altLang="ko-KR" sz="1400" dirty="0"/>
              <a:t>10</a:t>
            </a:r>
            <a:r>
              <a:rPr lang="ko-KR" altLang="en-US" sz="1400" dirty="0"/>
              <a:t>여 개 피라미드 업체를 차리고 의료기기 대여업으로 </a:t>
            </a:r>
            <a:r>
              <a:rPr lang="en-US" altLang="ko-KR" sz="1400" dirty="0"/>
              <a:t>30∼40%</a:t>
            </a:r>
            <a:r>
              <a:rPr lang="ko-KR" altLang="en-US" sz="1400" dirty="0"/>
              <a:t>의 고수익을 보장한다고 속여 투자자 </a:t>
            </a:r>
            <a:r>
              <a:rPr lang="en-US" altLang="ko-KR" sz="1400" dirty="0"/>
              <a:t>3</a:t>
            </a:r>
            <a:r>
              <a:rPr lang="ko-KR" altLang="en-US" sz="1400" dirty="0"/>
              <a:t>만 여 명의 돈 </a:t>
            </a:r>
            <a:r>
              <a:rPr lang="en-US" altLang="ko-KR" sz="1400" dirty="0"/>
              <a:t>4</a:t>
            </a:r>
            <a:r>
              <a:rPr lang="ko-KR" altLang="en-US" sz="1400" dirty="0"/>
              <a:t>조 원을 가로챔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그는 회원이 가입하면 그 돈을 융통해 먼저 가입한 회원에게 이자를 지급하는 방식으로 사업을 운영함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그러던 중 사기 행각이 드러나자</a:t>
            </a:r>
            <a:r>
              <a:rPr lang="en-US" altLang="ko-KR" sz="1400" dirty="0"/>
              <a:t>, </a:t>
            </a:r>
            <a:r>
              <a:rPr lang="ko-KR" altLang="en-US" sz="1400" dirty="0"/>
              <a:t>검찰이 기소하기 직전인 </a:t>
            </a:r>
            <a:r>
              <a:rPr lang="en-US" altLang="ko-KR" sz="1400" dirty="0"/>
              <a:t>2008</a:t>
            </a:r>
            <a:r>
              <a:rPr lang="ko-KR" altLang="en-US" sz="1400" dirty="0"/>
              <a:t>년 말 중국으로 밀항하여</a:t>
            </a:r>
            <a:r>
              <a:rPr lang="en-US" altLang="ko-KR" sz="1400" dirty="0"/>
              <a:t> </a:t>
            </a:r>
            <a:r>
              <a:rPr lang="ko-KR" altLang="en-US" sz="1400" dirty="0"/>
              <a:t>중국에서는 가명을 쓰고 조선족으로 신분을 완전히 위조한 뒤 </a:t>
            </a:r>
            <a:r>
              <a:rPr lang="ko-KR" altLang="en-US" sz="1400" dirty="0" err="1"/>
              <a:t>옌타이</a:t>
            </a:r>
            <a:r>
              <a:rPr lang="ko-KR" altLang="en-US" sz="1400" dirty="0"/>
              <a:t> 인근에 숨어 살았던 것으로 알려져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758" y="3953594"/>
            <a:ext cx="2982522" cy="257175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43" y="1225512"/>
            <a:ext cx="2987638" cy="256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3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경과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경찰청 지능범죄수사대는 </a:t>
            </a:r>
            <a:r>
              <a:rPr lang="en-US" altLang="ko-KR" sz="1400" dirty="0"/>
              <a:t>2012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21</a:t>
            </a:r>
            <a:r>
              <a:rPr lang="ko-KR" altLang="en-US" sz="1400" dirty="0"/>
              <a:t>일 현지 공안이 발급한 사망확인서와 유족이 찍은 장례식 동영상 등을 근거로</a:t>
            </a:r>
            <a:r>
              <a:rPr lang="en-US" altLang="ko-KR" sz="1400" dirty="0"/>
              <a:t>, “</a:t>
            </a:r>
            <a:r>
              <a:rPr lang="ko-KR" altLang="en-US" sz="1400" dirty="0"/>
              <a:t>조 씨가 지난해</a:t>
            </a:r>
            <a:r>
              <a:rPr lang="en-US" altLang="ko-KR" sz="1400" dirty="0"/>
              <a:t>(2011</a:t>
            </a:r>
            <a:r>
              <a:rPr lang="ko-KR" altLang="en-US" sz="1400" dirty="0"/>
              <a:t>년</a:t>
            </a:r>
            <a:r>
              <a:rPr lang="en-US" altLang="ko-KR" sz="1400" dirty="0"/>
              <a:t>) 12</a:t>
            </a:r>
            <a:r>
              <a:rPr lang="ko-KR" altLang="en-US" sz="1400" dirty="0"/>
              <a:t>월 중국에서 급성 심근경색으로 사망하였으며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같은 달 국내로 유골이 화장되어 이송된 사실을 확인하였다</a:t>
            </a:r>
            <a:r>
              <a:rPr lang="en-US" altLang="ko-KR" sz="1400" dirty="0"/>
              <a:t>.”</a:t>
            </a:r>
            <a:r>
              <a:rPr lang="ko-KR" altLang="en-US" sz="1400" dirty="0"/>
              <a:t>고 발표함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하지만 조 씨에게 </a:t>
            </a:r>
            <a:r>
              <a:rPr lang="ko-KR" altLang="en-US" sz="1400" dirty="0" err="1"/>
              <a:t>사기당한</a:t>
            </a:r>
            <a:r>
              <a:rPr lang="ko-KR" altLang="en-US" sz="1400" dirty="0"/>
              <a:t> 피해자들은 그가 경찰 수사를 피하기 위해 위장 사망을 꾸민 것으로 의심하고 있음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경찰청은 </a:t>
            </a:r>
            <a:r>
              <a:rPr lang="en-US" altLang="ko-KR" sz="1400" dirty="0"/>
              <a:t>2012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말 조 씨 유족이 국내 모 납골당에 안치한 유골과는 별도로 보관하고 있는 추모용 뼛조각을 입수해 국립과학수사연구원에 </a:t>
            </a:r>
            <a:r>
              <a:rPr lang="en-US" altLang="ko-KR" sz="1400" dirty="0"/>
              <a:t>DNA </a:t>
            </a:r>
            <a:r>
              <a:rPr lang="ko-KR" altLang="en-US" sz="1400" dirty="0"/>
              <a:t>조사를 의뢰함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그러나 국립과학수사연구원은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29</a:t>
            </a:r>
            <a:r>
              <a:rPr lang="ko-KR" altLang="en-US" sz="1400" dirty="0"/>
              <a:t>일 조사 결과 감식이 불가능하다는 결론을 내렸으며</a:t>
            </a:r>
            <a:r>
              <a:rPr lang="en-US" altLang="ko-KR" sz="1400" dirty="0"/>
              <a:t>, </a:t>
            </a:r>
            <a:r>
              <a:rPr lang="ko-KR" altLang="en-US" sz="1400" dirty="0"/>
              <a:t> 경찰의 </a:t>
            </a:r>
            <a:r>
              <a:rPr lang="ko-KR" altLang="en-US" sz="1400" dirty="0" err="1"/>
              <a:t>조희팔</a:t>
            </a:r>
            <a:r>
              <a:rPr lang="ko-KR" altLang="en-US" sz="1400" dirty="0"/>
              <a:t> 사망 발표 이후에도 </a:t>
            </a:r>
            <a:r>
              <a:rPr lang="ko-KR" altLang="en-US" sz="1400" dirty="0" err="1"/>
              <a:t>조희팔을</a:t>
            </a:r>
            <a:r>
              <a:rPr lang="ko-KR" altLang="en-US" sz="1400" dirty="0"/>
              <a:t> 봤다는 목격담이 계속되면서 그의 사망을 둘러싼 의혹은 계속돼옴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600200"/>
            <a:ext cx="3384376" cy="458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5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경과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그러다 </a:t>
            </a: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 </a:t>
            </a:r>
            <a:r>
              <a:rPr lang="ko-KR" altLang="en-US" sz="1400" dirty="0" err="1"/>
              <a:t>조희팔의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최측근으로</a:t>
            </a:r>
            <a:r>
              <a:rPr lang="ko-KR" altLang="en-US" sz="1400" dirty="0"/>
              <a:t> 불리는 강태용이 도피 </a:t>
            </a:r>
            <a:r>
              <a:rPr lang="en-US" altLang="ko-KR" sz="1400" dirty="0"/>
              <a:t>7</a:t>
            </a:r>
            <a:r>
              <a:rPr lang="ko-KR" altLang="en-US" sz="1400" dirty="0"/>
              <a:t>년 만에 중국 현지에서 공안에 검거되면서 </a:t>
            </a:r>
            <a:r>
              <a:rPr lang="ko-KR" altLang="en-US" sz="1400" dirty="0" err="1"/>
              <a:t>조희팔</a:t>
            </a:r>
            <a:r>
              <a:rPr lang="ko-KR" altLang="en-US" sz="1400" dirty="0"/>
              <a:t> 사망 미스터리가 규명될 수 있을지에 대해 관심이 모아짐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당시 </a:t>
            </a:r>
            <a:r>
              <a:rPr lang="ko-KR" altLang="en-US" sz="1400" dirty="0" err="1"/>
              <a:t>조희팔</a:t>
            </a:r>
            <a:r>
              <a:rPr lang="ko-KR" altLang="en-US" sz="1400" dirty="0"/>
              <a:t> 사건을 수사한 대구지검은 조 씨의 </a:t>
            </a:r>
            <a:r>
              <a:rPr lang="ko-KR" altLang="en-US" sz="1400" dirty="0" err="1"/>
              <a:t>최측근</a:t>
            </a:r>
            <a:r>
              <a:rPr lang="ko-KR" altLang="en-US" sz="1400" dirty="0"/>
              <a:t> 강 씨가 </a:t>
            </a: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 </a:t>
            </a:r>
            <a:r>
              <a:rPr lang="en-US" altLang="ko-KR" sz="1400" dirty="0"/>
              <a:t>10</a:t>
            </a:r>
            <a:r>
              <a:rPr lang="ko-KR" altLang="en-US" sz="1400" dirty="0"/>
              <a:t>일 낮 중국 </a:t>
            </a:r>
            <a:r>
              <a:rPr lang="ko-KR" altLang="en-US" sz="1400" dirty="0" err="1"/>
              <a:t>장쑤</a:t>
            </a:r>
            <a:r>
              <a:rPr lang="en-US" altLang="ko-KR" sz="1400" dirty="0"/>
              <a:t>(</a:t>
            </a:r>
            <a:r>
              <a:rPr lang="ko-KR" altLang="en-US" sz="1400" dirty="0" err="1"/>
              <a:t>江蘇</a:t>
            </a:r>
            <a:r>
              <a:rPr lang="en-US" altLang="ko-KR" sz="1400" dirty="0"/>
              <a:t>) </a:t>
            </a:r>
            <a:r>
              <a:rPr lang="ko-KR" altLang="en-US" sz="1400" dirty="0"/>
              <a:t>성 우시</a:t>
            </a:r>
            <a:r>
              <a:rPr lang="en-US" altLang="ko-KR" sz="1400" dirty="0"/>
              <a:t>(</a:t>
            </a:r>
            <a:r>
              <a:rPr lang="ko-KR" altLang="en-US" sz="1400" dirty="0"/>
              <a:t>無錫</a:t>
            </a:r>
            <a:r>
              <a:rPr lang="en-US" altLang="ko-KR" sz="1400" dirty="0"/>
              <a:t>) </a:t>
            </a:r>
            <a:r>
              <a:rPr lang="ko-KR" altLang="en-US" sz="1400" dirty="0"/>
              <a:t>시의 한 아파트에서 불법 체류 혐의로 중국 공안에 붙잡혔다고 밝힘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체포된 강 씨는 조 씨가 운영한 업체에서 부회장 직함을 가지고 재무 업무를 총괄한 조 씨의 핵심 측근으로 이후 검찰은 강 씨에 대한 조사를 통해 조 씨가 사망했다는 조 씨 유족의 주장이 거짓임을 밝혀내겠다며 수사를 진행함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그리고 검찰은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“</a:t>
            </a:r>
            <a:r>
              <a:rPr lang="ko-KR" altLang="en-US" sz="1400" dirty="0" err="1"/>
              <a:t>조희팔이</a:t>
            </a:r>
            <a:r>
              <a:rPr lang="ko-KR" altLang="en-US" sz="1400" dirty="0"/>
              <a:t> 중국 </a:t>
            </a:r>
            <a:r>
              <a:rPr lang="ko-KR" altLang="en-US" sz="1400" dirty="0" err="1"/>
              <a:t>산둥</a:t>
            </a:r>
            <a:r>
              <a:rPr lang="en-US" altLang="ko-KR" sz="1400" dirty="0"/>
              <a:t>(</a:t>
            </a:r>
            <a:r>
              <a:rPr lang="ko-KR" altLang="en-US" sz="1400" dirty="0"/>
              <a:t>山東</a:t>
            </a:r>
            <a:r>
              <a:rPr lang="en-US" altLang="ko-KR" sz="1400" dirty="0"/>
              <a:t>)</a:t>
            </a:r>
            <a:r>
              <a:rPr lang="ko-KR" altLang="en-US" sz="1400" dirty="0"/>
              <a:t>성 </a:t>
            </a:r>
            <a:r>
              <a:rPr lang="ko-KR" altLang="en-US" sz="1400" dirty="0" err="1"/>
              <a:t>웨이하이</a:t>
            </a:r>
            <a:r>
              <a:rPr lang="en-US" altLang="ko-KR" sz="1400" dirty="0"/>
              <a:t>(</a:t>
            </a:r>
            <a:r>
              <a:rPr lang="ko-KR" altLang="en-US" sz="1400" dirty="0"/>
              <a:t>威海</a:t>
            </a:r>
            <a:r>
              <a:rPr lang="en-US" altLang="ko-KR" sz="1400" dirty="0"/>
              <a:t>) </a:t>
            </a:r>
            <a:r>
              <a:rPr lang="ko-KR" altLang="en-US" sz="1400" dirty="0"/>
              <a:t>해방군 </a:t>
            </a:r>
            <a:r>
              <a:rPr lang="en-US" altLang="ko-KR" sz="1400" dirty="0"/>
              <a:t>404</a:t>
            </a:r>
            <a:r>
              <a:rPr lang="ko-KR" altLang="en-US" sz="1400" dirty="0"/>
              <a:t>의원 응급실에서 급성 심근경색으로 </a:t>
            </a:r>
            <a:r>
              <a:rPr lang="ko-KR" altLang="en-US" sz="1400" dirty="0" err="1"/>
              <a:t>돌연사한</a:t>
            </a:r>
            <a:r>
              <a:rPr lang="ko-KR" altLang="en-US" sz="1400" dirty="0"/>
              <a:t> 사실을 최종 확인했다</a:t>
            </a:r>
            <a:r>
              <a:rPr lang="en-US" altLang="ko-KR" sz="1400" dirty="0"/>
              <a:t>.”</a:t>
            </a:r>
            <a:r>
              <a:rPr lang="ko-KR" altLang="en-US" sz="1400" dirty="0"/>
              <a:t>며 </a:t>
            </a:r>
            <a:r>
              <a:rPr lang="ko-KR" altLang="en-US" sz="1400" dirty="0" err="1"/>
              <a:t>조희팔의</a:t>
            </a:r>
            <a:r>
              <a:rPr lang="ko-KR" altLang="en-US" sz="1400" dirty="0"/>
              <a:t> 사기 혐의 등에 ‘공소권 없음’ 처분하고</a:t>
            </a:r>
            <a:r>
              <a:rPr lang="en-US" altLang="ko-KR" sz="1400" dirty="0"/>
              <a:t>, </a:t>
            </a:r>
            <a:r>
              <a:rPr lang="ko-KR" altLang="en-US" sz="1400" dirty="0"/>
              <a:t>수사를 종결함</a:t>
            </a:r>
            <a:br>
              <a:rPr lang="ko-KR" altLang="en-US" sz="1400" dirty="0"/>
            </a:b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484784"/>
            <a:ext cx="349188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3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5544616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범행 방법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- 2004</a:t>
            </a:r>
            <a:r>
              <a:rPr lang="ko-KR" altLang="en-US" sz="1300" dirty="0"/>
              <a:t>년부터 의료기기를 사면 빌려줘서 고수익을 낸다는 식의 수법으로 돈을 모음</a:t>
            </a:r>
            <a:r>
              <a:rPr lang="en-US" altLang="ko-KR" sz="1300" dirty="0"/>
              <a:t>. </a:t>
            </a:r>
            <a:r>
              <a:rPr lang="ko-KR" altLang="en-US" sz="1300" dirty="0"/>
              <a:t>업체는 지역별로 </a:t>
            </a:r>
            <a:r>
              <a:rPr lang="ko-KR" altLang="en-US" sz="1300" dirty="0" err="1"/>
              <a:t>다른이름을</a:t>
            </a:r>
            <a:r>
              <a:rPr lang="ko-KR" altLang="en-US" sz="1300" dirty="0"/>
              <a:t> 썼다</a:t>
            </a:r>
            <a:r>
              <a:rPr lang="en-US" altLang="ko-KR" sz="1300" dirty="0"/>
              <a:t>. </a:t>
            </a:r>
            <a:r>
              <a:rPr lang="ko-KR" altLang="en-US" sz="1300" dirty="0"/>
              <a:t>대구광역시와 경상북도는 </a:t>
            </a:r>
            <a:r>
              <a:rPr lang="en-US" altLang="ko-KR" sz="1300" dirty="0"/>
              <a:t>(</a:t>
            </a:r>
            <a:r>
              <a:rPr lang="ko-KR" altLang="en-US" sz="1300" dirty="0"/>
              <a:t>주</a:t>
            </a:r>
            <a:r>
              <a:rPr lang="en-US" altLang="ko-KR" sz="1300" dirty="0"/>
              <a:t>)</a:t>
            </a:r>
            <a:r>
              <a:rPr lang="ko-KR" altLang="en-US" sz="1300" dirty="0" err="1"/>
              <a:t>첼린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부울경권은</a:t>
            </a:r>
            <a:r>
              <a:rPr lang="ko-KR" altLang="en-US" sz="1300" dirty="0"/>
              <a:t> </a:t>
            </a:r>
            <a:r>
              <a:rPr lang="en-US" altLang="ko-KR" sz="1300" dirty="0"/>
              <a:t>(</a:t>
            </a:r>
            <a:r>
              <a:rPr lang="ko-KR" altLang="en-US" sz="1300" dirty="0"/>
              <a:t>주</a:t>
            </a:r>
            <a:r>
              <a:rPr lang="en-US" altLang="ko-KR" sz="1300" dirty="0"/>
              <a:t>)</a:t>
            </a:r>
            <a:r>
              <a:rPr lang="ko-KR" altLang="en-US" sz="1300" dirty="0"/>
              <a:t>씨엔</a:t>
            </a:r>
            <a:r>
              <a:rPr lang="en-US" altLang="ko-KR" sz="1300" dirty="0"/>
              <a:t>, </a:t>
            </a:r>
            <a:r>
              <a:rPr lang="ko-KR" altLang="en-US" sz="1300" dirty="0"/>
              <a:t>서울특별시와 수도권 및 충청남도에서는 </a:t>
            </a:r>
            <a:r>
              <a:rPr lang="en-US" altLang="ko-KR" sz="1300" dirty="0"/>
              <a:t>(</a:t>
            </a:r>
            <a:r>
              <a:rPr lang="ko-KR" altLang="en-US" sz="1300" dirty="0"/>
              <a:t>주</a:t>
            </a:r>
            <a:r>
              <a:rPr lang="en-US" altLang="ko-KR" sz="1300" dirty="0"/>
              <a:t>)</a:t>
            </a:r>
            <a:r>
              <a:rPr lang="ko-KR" altLang="en-US" sz="1300" dirty="0" err="1"/>
              <a:t>리브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br>
              <a:rPr lang="ko-KR" altLang="en-US" sz="1300" dirty="0"/>
            </a:b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이후 지속적으로 수익금을 지급하면서 신뢰를 쌓고 회원을 늘려 전국에 걸쳐 </a:t>
            </a:r>
            <a:r>
              <a:rPr lang="ko-KR" altLang="en-US" sz="1300" dirty="0" err="1"/>
              <a:t>수십개</a:t>
            </a:r>
            <a:r>
              <a:rPr lang="ko-KR" altLang="en-US" sz="1300" dirty="0"/>
              <a:t> 법인과 </a:t>
            </a:r>
            <a:r>
              <a:rPr lang="en-US" altLang="ko-KR" sz="1300" dirty="0"/>
              <a:t>49</a:t>
            </a:r>
            <a:r>
              <a:rPr lang="ko-KR" altLang="en-US" sz="1300" dirty="0"/>
              <a:t>개소의 센터를 운영함</a:t>
            </a:r>
            <a:br>
              <a:rPr lang="ko-KR" altLang="en-US" sz="1300" dirty="0"/>
            </a:br>
            <a:br>
              <a:rPr lang="ko-KR" altLang="en-US" sz="1300" dirty="0"/>
            </a:b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처음에는 돈이 모이니 이자를 주었지만 애당초 이는 </a:t>
            </a:r>
            <a:r>
              <a:rPr lang="ko-KR" altLang="en-US" sz="1300" dirty="0" err="1"/>
              <a:t>피라미드식</a:t>
            </a:r>
            <a:r>
              <a:rPr lang="ko-KR" altLang="en-US" sz="1300" dirty="0"/>
              <a:t> 사기수법의 전형으로서 </a:t>
            </a:r>
            <a:r>
              <a:rPr lang="ko-KR" altLang="en-US" sz="1300" dirty="0" err="1"/>
              <a:t>미끼일뿐</a:t>
            </a:r>
            <a:r>
              <a:rPr lang="ko-KR" altLang="en-US" sz="1300" dirty="0"/>
              <a:t> </a:t>
            </a:r>
            <a:r>
              <a:rPr lang="en-US" altLang="ko-KR" sz="1300" dirty="0"/>
              <a:t> </a:t>
            </a:r>
            <a:r>
              <a:rPr lang="ko-KR" altLang="en-US" sz="1300" dirty="0"/>
              <a:t>뒷사람에게 받은 돈의 일부를 떼어서 앞 사람에게 수당으로 지급하는 형태였기 때문에 한동안은 투자한 사람들만 일정량의 수익을 얻을 수 있었음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이 때문에 수익금 지급이 지체되었음에도 사람들은 기존에 지급되던 수익금에 대한 기대</a:t>
            </a:r>
            <a:r>
              <a:rPr lang="en-US" altLang="ko-KR" sz="1300" dirty="0"/>
              <a:t>, </a:t>
            </a:r>
            <a:r>
              <a:rPr lang="ko-KR" altLang="en-US" sz="1300" dirty="0"/>
              <a:t>홍보에 협조하던 유명인사들에 대한 신뢰 등으로 신고를 미루었고 피해는 더 커지게 되었음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 err="1"/>
              <a:t>조희팔과</a:t>
            </a:r>
            <a:r>
              <a:rPr lang="ko-KR" altLang="en-US" sz="1300" dirty="0"/>
              <a:t> 그 일당은 거짓말이 한계에 이르렀다 여겼는지 수익금 지급이 중단되는 시점부터 피해자들이 의문을 품고 문제를 제기할 시점까지 소요기간을 예상하는 컴퓨터 시뮬레이션을 실시하는 등 치밀하게 도주를 계획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결국 </a:t>
            </a:r>
            <a:r>
              <a:rPr lang="en-US" altLang="ko-KR" sz="1300" dirty="0"/>
              <a:t>2008</a:t>
            </a:r>
            <a:r>
              <a:rPr lang="ko-KR" altLang="en-US" sz="1300" dirty="0"/>
              <a:t>년 </a:t>
            </a:r>
            <a:r>
              <a:rPr lang="en-US" altLang="ko-KR" sz="1300" dirty="0"/>
              <a:t>10</a:t>
            </a:r>
            <a:r>
              <a:rPr lang="ko-KR" altLang="en-US" sz="1300" dirty="0"/>
              <a:t>월 회사 전산망을 파괴한 뒤 현금화해 둔 개인 자산을 가진 채 도주했고 </a:t>
            </a:r>
            <a:r>
              <a:rPr lang="en-US" altLang="ko-KR" sz="1300" dirty="0"/>
              <a:t>11</a:t>
            </a:r>
            <a:r>
              <a:rPr lang="ko-KR" altLang="en-US" sz="1300" dirty="0"/>
              <a:t>월에 수배가 됐으나 </a:t>
            </a:r>
            <a:r>
              <a:rPr lang="en-US" altLang="ko-KR" sz="1300" dirty="0"/>
              <a:t>12</a:t>
            </a:r>
            <a:r>
              <a:rPr lang="ko-KR" altLang="en-US" sz="1300" dirty="0"/>
              <a:t>월 </a:t>
            </a:r>
            <a:r>
              <a:rPr lang="en-US" altLang="ko-KR" sz="1300" dirty="0"/>
              <a:t>9</a:t>
            </a:r>
            <a:r>
              <a:rPr lang="ko-KR" altLang="en-US" sz="1300" dirty="0"/>
              <a:t>일 </a:t>
            </a:r>
            <a:r>
              <a:rPr lang="ko-KR" altLang="en-US" sz="1300" dirty="0">
                <a:hlinkClick r:id="rId2" tooltip="태안군"/>
              </a:rPr>
              <a:t>태안군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마검포항에서</a:t>
            </a:r>
            <a:r>
              <a:rPr lang="ko-KR" altLang="en-US" sz="1300" dirty="0"/>
              <a:t> 중국으로 밀항해 사라짐</a:t>
            </a: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480" y="1322358"/>
            <a:ext cx="305752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81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2226" y="1348736"/>
            <a:ext cx="5544616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검</a:t>
            </a:r>
            <a:r>
              <a:rPr lang="en-US" altLang="ko-KR" sz="1300" dirty="0"/>
              <a:t>, </a:t>
            </a:r>
            <a:r>
              <a:rPr lang="ko-KR" altLang="en-US" sz="1300" dirty="0"/>
              <a:t>경 유착 의혹</a:t>
            </a:r>
            <a:endParaRPr lang="en-US" altLang="ko-KR" sz="1300" dirty="0"/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</a:t>
            </a:r>
            <a:r>
              <a:rPr lang="ko-KR" altLang="en-US" sz="1400" dirty="0" err="1"/>
              <a:t>조희팔은</a:t>
            </a:r>
            <a:r>
              <a:rPr lang="ko-KR" altLang="en-US" sz="1400" dirty="0"/>
              <a:t> </a:t>
            </a:r>
            <a:r>
              <a:rPr lang="en-US" altLang="ko-KR" sz="1400" dirty="0"/>
              <a:t>2008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 대구지방경찰청 수사과장 권모 총경에게 수표를 건넨 것으로 드러남</a:t>
            </a:r>
            <a:r>
              <a:rPr lang="en-US" altLang="ko-KR" sz="1400" dirty="0"/>
              <a:t>.</a:t>
            </a:r>
            <a:r>
              <a:rPr lang="ko-KR" altLang="en-US" sz="1400" dirty="0"/>
              <a:t>  </a:t>
            </a:r>
            <a:r>
              <a:rPr lang="ko-KR" altLang="en-US" sz="1400" dirty="0" err="1"/>
              <a:t>조희팔이</a:t>
            </a:r>
            <a:r>
              <a:rPr lang="ko-KR" altLang="en-US" sz="1400" dirty="0"/>
              <a:t> 검거될 경우 그를 수사하는 주체가 되는 위치에 있었기 때문에</a:t>
            </a:r>
            <a:r>
              <a:rPr lang="en-US" altLang="ko-KR" sz="1400" dirty="0"/>
              <a:t>, </a:t>
            </a:r>
            <a:r>
              <a:rPr lang="ko-KR" altLang="en-US" sz="1400" dirty="0"/>
              <a:t>전보 조치되었음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조희팔의</a:t>
            </a:r>
            <a:r>
              <a:rPr lang="ko-KR" altLang="en-US" sz="1400" dirty="0"/>
              <a:t> 밀항에 해경 경찰관과 유착 관계가 있었다는 의혹이 있음</a:t>
            </a:r>
            <a:r>
              <a:rPr lang="en-US" altLang="ko-KR" sz="1400" dirty="0"/>
              <a:t>.</a:t>
            </a:r>
            <a:r>
              <a:rPr lang="ko-KR" altLang="en-US" sz="1400" dirty="0"/>
              <a:t> 해경은 이에 대해 감찰을 진행하여  </a:t>
            </a:r>
            <a:r>
              <a:rPr lang="en-US" altLang="ko-KR" sz="1400" dirty="0"/>
              <a:t>2009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태안해양경찰서장을 그의 밀항을 막지 못한 책임을 지고 </a:t>
            </a:r>
            <a:r>
              <a:rPr lang="ko-KR" altLang="en-US" sz="1400" dirty="0" err="1"/>
              <a:t>직위해제했지만</a:t>
            </a:r>
            <a:r>
              <a:rPr lang="ko-KR" altLang="en-US" sz="1400" dirty="0"/>
              <a:t> 넉 </a:t>
            </a:r>
            <a:r>
              <a:rPr lang="ko-KR" altLang="en-US" sz="1400" dirty="0" err="1"/>
              <a:t>달만에</a:t>
            </a:r>
            <a:r>
              <a:rPr lang="ko-KR" altLang="en-US" sz="1400" dirty="0"/>
              <a:t> 복귀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조희팔을</a:t>
            </a:r>
            <a:r>
              <a:rPr lang="ko-KR" altLang="en-US" sz="1400" dirty="0"/>
              <a:t> 중국에서 만난 대구지방경찰청 소속 정 모 경사가 검거하기는커녕 골프와 술 접대를 받은 혐의로 </a:t>
            </a:r>
            <a:r>
              <a:rPr lang="en-US" altLang="ko-KR" sz="1400" dirty="0"/>
              <a:t>2012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구속영장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r>
              <a:rPr lang="en-US" altLang="ko-KR" sz="1400" dirty="0"/>
              <a:t>  - 2012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15</a:t>
            </a:r>
            <a:r>
              <a:rPr lang="ko-KR" altLang="en-US" sz="1400" dirty="0"/>
              <a:t>일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조희팔로</a:t>
            </a:r>
            <a:r>
              <a:rPr lang="ko-KR" altLang="en-US" sz="1400" dirty="0"/>
              <a:t> 부터 </a:t>
            </a:r>
            <a:r>
              <a:rPr lang="en-US" altLang="ko-KR" sz="1400" dirty="0"/>
              <a:t>2</a:t>
            </a:r>
            <a:r>
              <a:rPr lang="ko-KR" altLang="en-US" sz="1400" dirty="0"/>
              <a:t>억 </a:t>
            </a:r>
            <a:r>
              <a:rPr lang="en-US" altLang="ko-KR" sz="1400" dirty="0"/>
              <a:t>7</a:t>
            </a:r>
            <a:r>
              <a:rPr lang="ko-KR" altLang="en-US" sz="1400" dirty="0" err="1"/>
              <a:t>천만원</a:t>
            </a:r>
            <a:r>
              <a:rPr lang="ko-KR" altLang="en-US" sz="1400" dirty="0"/>
              <a:t> 뇌물을 받은 서울고검 김모</a:t>
            </a:r>
            <a:r>
              <a:rPr lang="en-US" altLang="ko-KR" sz="1400" dirty="0"/>
              <a:t> </a:t>
            </a:r>
            <a:r>
              <a:rPr lang="ko-KR" altLang="en-US" sz="1400" dirty="0"/>
              <a:t>검사</a:t>
            </a:r>
            <a:r>
              <a:rPr lang="en-US" altLang="ko-KR" sz="1400" dirty="0"/>
              <a:t>(</a:t>
            </a:r>
            <a:r>
              <a:rPr lang="ko-KR" altLang="en-US" sz="1400" dirty="0" err="1"/>
              <a:t>부장검사급</a:t>
            </a:r>
            <a:r>
              <a:rPr lang="en-US" altLang="ko-KR" sz="1400" dirty="0"/>
              <a:t>)</a:t>
            </a:r>
            <a:r>
              <a:rPr lang="ko-KR" altLang="en-US" sz="1400" dirty="0"/>
              <a:t>에 대해 특정범죄가중처벌법상 뇌물수수 등 혐의로 사전구속영장 발부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  <a:p>
            <a:pPr marL="0" indent="0">
              <a:buNone/>
            </a:pPr>
            <a:r>
              <a:rPr lang="en-US" altLang="ko-KR" sz="1400" dirty="0"/>
              <a:t>  - 2015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7</a:t>
            </a:r>
            <a:r>
              <a:rPr lang="ko-KR" altLang="en-US" sz="1400" dirty="0"/>
              <a:t>일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조희팔</a:t>
            </a:r>
            <a:r>
              <a:rPr lang="ko-KR" altLang="en-US" sz="1400" dirty="0"/>
              <a:t> 측근으로부터 </a:t>
            </a:r>
            <a:r>
              <a:rPr lang="en-US" altLang="ko-KR" sz="1400" dirty="0"/>
              <a:t>10</a:t>
            </a:r>
            <a:r>
              <a:rPr lang="ko-KR" altLang="en-US" sz="1400" dirty="0"/>
              <a:t>억 뇌물을 받은 대구지검 서부지청 총무과장</a:t>
            </a:r>
            <a:r>
              <a:rPr lang="en-US" altLang="ko-KR" sz="1400" dirty="0"/>
              <a:t>(</a:t>
            </a:r>
            <a:r>
              <a:rPr lang="ko-KR" altLang="en-US" sz="1400" dirty="0"/>
              <a:t>검찰 서기관</a:t>
            </a:r>
            <a:r>
              <a:rPr lang="en-US" altLang="ko-KR" sz="1400" dirty="0"/>
              <a:t>) </a:t>
            </a:r>
            <a:r>
              <a:rPr lang="ko-KR" altLang="en-US" sz="1400" dirty="0"/>
              <a:t>오모씨에 대해 특정범죄가중처벌법상 뇌물수수 등 혐의로 구속기소</a:t>
            </a:r>
          </a:p>
          <a:p>
            <a:pPr marL="0" indent="0">
              <a:buNone/>
            </a:pP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842" y="1772816"/>
            <a:ext cx="3287158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9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2226" y="1348736"/>
            <a:ext cx="8652262" cy="4925144"/>
          </a:xfrm>
        </p:spPr>
        <p:txBody>
          <a:bodyPr>
            <a:noAutofit/>
          </a:bodyPr>
          <a:lstStyle/>
          <a:p>
            <a:r>
              <a:rPr lang="ko-KR" altLang="en-US" sz="1300" dirty="0" err="1"/>
              <a:t>조희팔은</a:t>
            </a:r>
            <a:r>
              <a:rPr lang="en-US" altLang="ko-KR" sz="1300" dirty="0"/>
              <a:t>?</a:t>
            </a:r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경북 영천 출신의 초졸 학력으로 알려진 </a:t>
            </a:r>
            <a:r>
              <a:rPr lang="ko-KR" altLang="en-US" sz="1300" dirty="0" err="1"/>
              <a:t>조희팔은</a:t>
            </a:r>
            <a:r>
              <a:rPr lang="ko-KR" altLang="en-US" sz="1300" dirty="0"/>
              <a:t> 지난 </a:t>
            </a:r>
            <a:r>
              <a:rPr lang="en-US" altLang="ko-KR" sz="1300" dirty="0"/>
              <a:t>2004</a:t>
            </a:r>
            <a:r>
              <a:rPr lang="ko-KR" altLang="en-US" sz="1300" dirty="0"/>
              <a:t>년 </a:t>
            </a:r>
            <a:r>
              <a:rPr lang="en-US" altLang="ko-KR" sz="1300" dirty="0"/>
              <a:t>11</a:t>
            </a:r>
            <a:r>
              <a:rPr lang="ko-KR" altLang="en-US" sz="1300" dirty="0"/>
              <a:t>월 대구에 골반교정기와 </a:t>
            </a:r>
            <a:r>
              <a:rPr lang="ko-KR" altLang="en-US" sz="1300" dirty="0" err="1"/>
              <a:t>찜질기</a:t>
            </a:r>
            <a:r>
              <a:rPr lang="en-US" altLang="ko-KR" sz="1300" dirty="0"/>
              <a:t>, </a:t>
            </a:r>
            <a:r>
              <a:rPr lang="ko-KR" altLang="en-US" sz="1300" dirty="0"/>
              <a:t>공기청정기</a:t>
            </a:r>
            <a:r>
              <a:rPr lang="en-US" altLang="ko-KR" sz="1300" dirty="0"/>
              <a:t>, </a:t>
            </a:r>
            <a:r>
              <a:rPr lang="ko-KR" altLang="en-US" sz="1300" dirty="0"/>
              <a:t>가요반주기 등의 장비를 </a:t>
            </a:r>
            <a:r>
              <a:rPr lang="en-US" altLang="ko-KR" sz="1300" dirty="0"/>
              <a:t>PC</a:t>
            </a:r>
            <a:r>
              <a:rPr lang="ko-KR" altLang="en-US" sz="1300" dirty="0"/>
              <a:t>방과 </a:t>
            </a:r>
            <a:r>
              <a:rPr lang="ko-KR" altLang="en-US" sz="1300" dirty="0" err="1"/>
              <a:t>찜질방</a:t>
            </a:r>
            <a:r>
              <a:rPr lang="ko-KR" altLang="en-US" sz="1300" dirty="0"/>
              <a:t> 같은 업체에 임대하는 </a:t>
            </a:r>
            <a:r>
              <a:rPr lang="en-US" altLang="ko-KR" sz="1300" dirty="0"/>
              <a:t>BMC</a:t>
            </a:r>
            <a:r>
              <a:rPr lang="ko-KR" altLang="en-US" sz="1300" dirty="0"/>
              <a:t>라는 </a:t>
            </a:r>
            <a:r>
              <a:rPr lang="ko-KR" altLang="en-US" sz="1300" dirty="0" err="1"/>
              <a:t>렌털</a:t>
            </a:r>
            <a:r>
              <a:rPr lang="ko-KR" altLang="en-US" sz="1300" dirty="0"/>
              <a:t> 회사를 설립</a:t>
            </a:r>
            <a:endParaRPr lang="en-US" altLang="ko-KR" sz="1300" dirty="0"/>
          </a:p>
          <a:p>
            <a:pPr marL="0" indent="0">
              <a:buNone/>
            </a:pPr>
            <a:br>
              <a:rPr lang="ko-KR" altLang="en-US" sz="1300" dirty="0"/>
            </a:b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 err="1"/>
              <a:t>조희팔은</a:t>
            </a:r>
            <a:r>
              <a:rPr lang="ko-KR" altLang="en-US" sz="1300" dirty="0"/>
              <a:t> 투자자들에게 한 계좌에 최소 투자금액인 </a:t>
            </a:r>
            <a:r>
              <a:rPr lang="en-US" altLang="ko-KR" sz="1300" dirty="0"/>
              <a:t>440</a:t>
            </a:r>
            <a:r>
              <a:rPr lang="ko-KR" altLang="en-US" sz="1300" dirty="0"/>
              <a:t>만원을 입금하면 약 </a:t>
            </a:r>
            <a:r>
              <a:rPr lang="en-US" altLang="ko-KR" sz="1300" dirty="0"/>
              <a:t>30%</a:t>
            </a:r>
            <a:r>
              <a:rPr lang="ko-KR" altLang="en-US" sz="1300" dirty="0"/>
              <a:t>를 연이자로 주겠다고 선전함</a:t>
            </a:r>
            <a:r>
              <a:rPr lang="en-US" altLang="ko-KR" sz="1300" dirty="0"/>
              <a:t>. </a:t>
            </a:r>
            <a:r>
              <a:rPr lang="ko-KR" altLang="en-US" sz="1300" dirty="0"/>
              <a:t>예를 들어 </a:t>
            </a:r>
            <a:r>
              <a:rPr lang="en-US" altLang="ko-KR" sz="1300" dirty="0"/>
              <a:t>1</a:t>
            </a:r>
            <a:r>
              <a:rPr lang="ko-KR" altLang="en-US" sz="1300" dirty="0" err="1"/>
              <a:t>억원을</a:t>
            </a:r>
            <a:r>
              <a:rPr lang="ko-KR" altLang="en-US" sz="1300" dirty="0"/>
              <a:t> 투자하면 매년 </a:t>
            </a:r>
            <a:r>
              <a:rPr lang="en-US" altLang="ko-KR" sz="1300" dirty="0"/>
              <a:t>3000</a:t>
            </a:r>
            <a:r>
              <a:rPr lang="ko-KR" altLang="en-US" sz="1300" dirty="0"/>
              <a:t>만원의 이자가 통장에 들어오는 것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하지만 이러한 높은 연이자 속에는 함정이 있었는데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조희팔은</a:t>
            </a:r>
            <a:r>
              <a:rPr lang="ko-KR" altLang="en-US" sz="1300" dirty="0"/>
              <a:t> 과장에서부터 시작해 부장</a:t>
            </a:r>
            <a:r>
              <a:rPr lang="en-US" altLang="ko-KR" sz="1300" dirty="0"/>
              <a:t>-</a:t>
            </a:r>
            <a:r>
              <a:rPr lang="ko-KR" altLang="en-US" sz="1300" dirty="0"/>
              <a:t>국장</a:t>
            </a:r>
            <a:r>
              <a:rPr lang="en-US" altLang="ko-KR" sz="1300" dirty="0"/>
              <a:t>-</a:t>
            </a:r>
            <a:r>
              <a:rPr lang="ko-KR" altLang="en-US" sz="1300" dirty="0"/>
              <a:t>본부장</a:t>
            </a:r>
            <a:r>
              <a:rPr lang="en-US" altLang="ko-KR" sz="1300" dirty="0"/>
              <a:t>-</a:t>
            </a:r>
            <a:r>
              <a:rPr lang="ko-KR" altLang="en-US" sz="1300" dirty="0"/>
              <a:t>단장</a:t>
            </a:r>
            <a:r>
              <a:rPr lang="en-US" altLang="ko-KR" sz="1300" dirty="0"/>
              <a:t>-</a:t>
            </a:r>
            <a:r>
              <a:rPr lang="ko-KR" altLang="en-US" sz="1300" dirty="0"/>
              <a:t>사업전무로 이어지는 조직체계를 구성했음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투자자들은 이러한 직급을 받게 되면 </a:t>
            </a:r>
            <a:r>
              <a:rPr lang="en-US" altLang="ko-KR" sz="1300" dirty="0"/>
              <a:t>30%</a:t>
            </a:r>
            <a:r>
              <a:rPr lang="ko-KR" altLang="en-US" sz="1300" dirty="0"/>
              <a:t>의 연이자에 월급과 수당을 보너스로 지급받을 수 있었고</a:t>
            </a:r>
            <a:r>
              <a:rPr lang="en-US" altLang="ko-KR" sz="1300" dirty="0"/>
              <a:t>, </a:t>
            </a:r>
            <a:r>
              <a:rPr lang="ko-KR" altLang="en-US" sz="1300" dirty="0"/>
              <a:t>이러한 직급을 받기 위해선 투자자들이 다른 투자자를 유치해 회사로 끌고 들어와야 했음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</a:t>
            </a:r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이에 기존의 투자자들은 대출을 받아가며 자신의 투자액을 늘렸고 가족과 친구</a:t>
            </a:r>
            <a:r>
              <a:rPr lang="en-US" altLang="ko-KR" sz="1300" dirty="0"/>
              <a:t>, </a:t>
            </a:r>
            <a:r>
              <a:rPr lang="ko-KR" altLang="en-US" sz="1300" dirty="0"/>
              <a:t>친지들에게 투자를 권유하기도 했음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그리고 </a:t>
            </a:r>
            <a:r>
              <a:rPr lang="ko-KR" altLang="en-US" sz="1300" dirty="0" err="1"/>
              <a:t>조희팔은</a:t>
            </a:r>
            <a:r>
              <a:rPr lang="ko-KR" altLang="en-US" sz="1300" dirty="0"/>
              <a:t> 경찰의 </a:t>
            </a:r>
            <a:r>
              <a:rPr lang="ko-KR" altLang="en-US" sz="1300" dirty="0" err="1"/>
              <a:t>단속망을</a:t>
            </a:r>
            <a:r>
              <a:rPr lang="ko-KR" altLang="en-US" sz="1300" dirty="0"/>
              <a:t> 피하기 위해 </a:t>
            </a:r>
            <a:r>
              <a:rPr lang="ko-KR" altLang="en-US" sz="1300" dirty="0" err="1"/>
              <a:t>리브</a:t>
            </a:r>
            <a:r>
              <a:rPr lang="en-US" altLang="ko-KR" sz="1300" dirty="0"/>
              <a:t>, </a:t>
            </a:r>
            <a:r>
              <a:rPr lang="ko-KR" altLang="en-US" sz="1300" dirty="0"/>
              <a:t>씨엔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리젠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리버스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티투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아더스</a:t>
            </a:r>
            <a:r>
              <a:rPr lang="en-US" altLang="ko-KR" sz="1300" dirty="0"/>
              <a:t>, TEN </a:t>
            </a:r>
            <a:r>
              <a:rPr lang="ko-KR" altLang="en-US" sz="1300" dirty="0"/>
              <a:t>등으로 회사 명칭을 수시로 바꿨고 각 회사에는 각기 다른 대표를 선임해 서로 다른 기업인 것처럼 움직이는 치밀함도 보임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ko-KR" altLang="en-US" sz="1300" dirty="0"/>
              <a:t>특히 </a:t>
            </a:r>
            <a:r>
              <a:rPr lang="ko-KR" altLang="en-US" sz="1300" dirty="0" err="1"/>
              <a:t>조희팔은</a:t>
            </a:r>
            <a:r>
              <a:rPr lang="ko-KR" altLang="en-US" sz="1300" dirty="0"/>
              <a:t> 사업설명회 때 모 대통령과의 친분을 과시했던 것으로 알려졌는데</a:t>
            </a:r>
            <a:r>
              <a:rPr lang="en-US" altLang="ko-KR" sz="1300" dirty="0"/>
              <a:t>, </a:t>
            </a:r>
            <a:r>
              <a:rPr lang="ko-KR" altLang="en-US" sz="1300" dirty="0"/>
              <a:t>그는 “</a:t>
            </a:r>
            <a:r>
              <a:rPr lang="en-US" altLang="ko-KR" sz="1300" dirty="0"/>
              <a:t>00</a:t>
            </a:r>
            <a:r>
              <a:rPr lang="ko-KR" altLang="en-US" sz="1300" dirty="0"/>
              <a:t>정권에서는 날 건드리지 못한다</a:t>
            </a:r>
            <a:r>
              <a:rPr lang="en-US" altLang="ko-KR" sz="1300" dirty="0"/>
              <a:t>. </a:t>
            </a:r>
            <a:r>
              <a:rPr lang="ko-KR" altLang="en-US" sz="1300" dirty="0"/>
              <a:t>내 돈으로 국회의원 </a:t>
            </a:r>
            <a:r>
              <a:rPr lang="en-US" altLang="ko-KR" sz="1300" dirty="0"/>
              <a:t>10</a:t>
            </a:r>
            <a:r>
              <a:rPr lang="ko-KR" altLang="en-US" sz="1300" dirty="0"/>
              <a:t>명을 당선시켰으니 내 사업은 탄탄대로다”라고 공공연히 말하고 다닌 것으로 전해짐</a:t>
            </a: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r>
              <a:rPr lang="ko-KR" altLang="en-US" sz="3200" dirty="0" err="1"/>
              <a:t>조희팔</a:t>
            </a:r>
            <a:r>
              <a:rPr lang="ko-KR" altLang="en-US" sz="3200" dirty="0"/>
              <a:t> 사건</a:t>
            </a:r>
          </a:p>
        </p:txBody>
      </p:sp>
    </p:spTree>
    <p:extLst>
      <p:ext uri="{BB962C8B-B14F-4D97-AF65-F5344CB8AC3E}">
        <p14:creationId xmlns:p14="http://schemas.microsoft.com/office/powerpoint/2010/main" val="211792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544616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개요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400" dirty="0"/>
              <a:t>경기도 남양주에서 사실혼 남편의 재산을 노린 아내가 몰래 혼인신고를 한 뒤 </a:t>
            </a:r>
            <a:r>
              <a:rPr lang="ko-KR" altLang="en-US" sz="1400" dirty="0" err="1"/>
              <a:t>내연남과</a:t>
            </a:r>
            <a:r>
              <a:rPr lang="ko-KR" altLang="en-US" sz="1400" dirty="0"/>
              <a:t> 짜고 남편을 독살한 사건으로 국내 최초로 니코틴을 이용한 살인사건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300" dirty="0"/>
          </a:p>
          <a:p>
            <a:r>
              <a:rPr lang="ko-KR" altLang="en-US" sz="1300" dirty="0"/>
              <a:t>사건 전개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22</a:t>
            </a:r>
            <a:r>
              <a:rPr lang="ko-KR" altLang="en-US" sz="1400" dirty="0"/>
              <a:t>일</a:t>
            </a:r>
            <a:r>
              <a:rPr lang="en-US" altLang="ko-KR" sz="1400" dirty="0"/>
              <a:t>, 53</a:t>
            </a:r>
            <a:r>
              <a:rPr lang="ko-KR" altLang="en-US" sz="1400" dirty="0"/>
              <a:t>세 남성 오모 씨가 의붓딸</a:t>
            </a:r>
            <a:r>
              <a:rPr lang="en-US" altLang="ko-KR" sz="1400" dirty="0"/>
              <a:t>(22) </a:t>
            </a:r>
            <a:r>
              <a:rPr lang="ko-KR" altLang="en-US" sz="1400" dirty="0"/>
              <a:t>등 가족과 외식하고 돌아온 후 거실에서 맥주를 마셨고</a:t>
            </a:r>
            <a:r>
              <a:rPr lang="en-US" altLang="ko-KR" sz="1400" dirty="0"/>
              <a:t>, </a:t>
            </a:r>
            <a:r>
              <a:rPr lang="ko-KR" altLang="en-US" sz="1400" dirty="0"/>
              <a:t>방에 들어가 수면제를 먹고 잠들었다가 갑작스럽게 사망함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오씨의 아내 송모 씨</a:t>
            </a:r>
            <a:r>
              <a:rPr lang="en-US" altLang="ko-KR" sz="1400" dirty="0"/>
              <a:t>(47)</a:t>
            </a:r>
            <a:r>
              <a:rPr lang="ko-KR" altLang="en-US" sz="1400" dirty="0"/>
              <a:t>는 귀가한 지 </a:t>
            </a:r>
            <a:r>
              <a:rPr lang="en-US" altLang="ko-KR" sz="1400" dirty="0"/>
              <a:t>4</a:t>
            </a:r>
            <a:r>
              <a:rPr lang="ko-KR" altLang="en-US" sz="1400" dirty="0"/>
              <a:t>시간 만에</a:t>
            </a:r>
            <a:r>
              <a:rPr lang="en-US" altLang="ko-KR" sz="1400" dirty="0"/>
              <a:t>, </a:t>
            </a:r>
            <a:r>
              <a:rPr lang="ko-KR" altLang="en-US" sz="1400" dirty="0"/>
              <a:t>안약을 넣어주기 위해 방문을 열어보자 남편이 숨져 있었다며 사망 신고함</a:t>
            </a: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외부 침입이나 외상의 흔적은 없었고</a:t>
            </a:r>
            <a:r>
              <a:rPr lang="en-US" altLang="ko-KR" sz="1400" dirty="0"/>
              <a:t>, </a:t>
            </a:r>
            <a:r>
              <a:rPr lang="ko-KR" altLang="en-US" sz="1400" dirty="0"/>
              <a:t>특별한 사인을 발견할 수 없을 정도로 오씨는 평소 건강한 사람이었음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사인이 명확하지 않아 부검을 한 결과 사인은 치사량에 달하는 </a:t>
            </a:r>
            <a:r>
              <a:rPr lang="en-US" altLang="ko-KR" sz="1400" dirty="0"/>
              <a:t>1.95㎎/L</a:t>
            </a:r>
            <a:r>
              <a:rPr lang="ko-KR" altLang="en-US" sz="1400" dirty="0"/>
              <a:t>의 니코틴이 검출되었으며 이로 인한 니코틴 중독으로 판명됨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</a:t>
            </a:r>
            <a:r>
              <a:rPr lang="ko-KR" altLang="en-US" sz="1400" dirty="0"/>
              <a:t> 하지만 오 씨는 생전 담배를 피우지 않았으며 이 정도면 담배를 피우는 사람에게도 나오지 않을 정도의 양이었다</a:t>
            </a:r>
            <a:r>
              <a:rPr lang="en-US" altLang="ko-KR" sz="1400" dirty="0"/>
              <a:t>. </a:t>
            </a:r>
            <a:r>
              <a:rPr lang="ko-KR" altLang="en-US" sz="1400" dirty="0"/>
              <a:t>게다가 수면제 성분인 </a:t>
            </a:r>
            <a:r>
              <a:rPr lang="ko-KR" altLang="en-US" sz="1400" dirty="0" err="1"/>
              <a:t>졸피뎀이</a:t>
            </a:r>
            <a:r>
              <a:rPr lang="ko-KR" altLang="en-US" sz="1400" dirty="0"/>
              <a:t> 다량으로 검출되었음</a:t>
            </a: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091" y="3501008"/>
            <a:ext cx="3194298" cy="309634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091" y="1441376"/>
            <a:ext cx="3194298" cy="255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1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544616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범행 방법</a:t>
            </a:r>
            <a:endParaRPr lang="en-US" altLang="ko-KR" sz="1300" dirty="0"/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en-US" altLang="ko-KR" sz="1400" dirty="0"/>
              <a:t> </a:t>
            </a:r>
            <a:r>
              <a:rPr lang="ko-KR" altLang="en-US" sz="1400" dirty="0"/>
              <a:t>범인들도 자백을 하지 않아 직접적인 살해 방법은 끝내 확인되지 않았음</a:t>
            </a:r>
            <a:br>
              <a:rPr lang="en-US" altLang="ko-KR" sz="1400" dirty="0"/>
            </a:b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범행 방법</a:t>
            </a:r>
            <a:r>
              <a:rPr lang="en-US" altLang="ko-KR" sz="1400" dirty="0"/>
              <a:t>(</a:t>
            </a:r>
            <a:r>
              <a:rPr lang="ko-KR" altLang="en-US" sz="1400" dirty="0"/>
              <a:t>국내에는 니코틴 치사량이 몸 안으로 들어오면 얼마 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사망에 이르는지에 대한 연구가 없어 검찰은 단정하지 밝혀내지  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못함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  : </a:t>
            </a:r>
            <a:r>
              <a:rPr lang="ko-KR" altLang="en-US" sz="1400" dirty="0"/>
              <a:t>주사</a:t>
            </a:r>
            <a:r>
              <a:rPr lang="en-US" altLang="ko-KR" sz="1400" dirty="0"/>
              <a:t>, </a:t>
            </a:r>
            <a:r>
              <a:rPr lang="ko-KR" altLang="en-US" sz="1400" dirty="0"/>
              <a:t>패치</a:t>
            </a:r>
            <a:r>
              <a:rPr lang="en-US" altLang="ko-KR" sz="1400" dirty="0"/>
              <a:t> - </a:t>
            </a:r>
            <a:r>
              <a:rPr lang="ko-KR" altLang="en-US" sz="1400" dirty="0"/>
              <a:t>주사바늘이나 자국이 몸 어디에서도 발견되지 </a:t>
            </a:r>
            <a:r>
              <a:rPr lang="ko-KR" altLang="en-US" sz="1400" dirty="0" err="1"/>
              <a:t>않았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                   </a:t>
            </a:r>
            <a:r>
              <a:rPr lang="ko-KR" altLang="en-US" sz="1400" dirty="0" err="1"/>
              <a:t>으므로</a:t>
            </a:r>
            <a:r>
              <a:rPr lang="ko-KR" altLang="en-US" sz="1400" dirty="0"/>
              <a:t> 가능성 없음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: </a:t>
            </a:r>
            <a:r>
              <a:rPr lang="ko-KR" altLang="en-US" sz="1400" dirty="0"/>
              <a:t>잠든 피해자에게 코와 입 등 호흡기로 집어넣었을 가능성</a:t>
            </a:r>
            <a:r>
              <a:rPr lang="en-US" altLang="ko-KR" sz="1400" dirty="0"/>
              <a:t> -  </a:t>
            </a:r>
            <a:r>
              <a:rPr lang="ko-KR" altLang="en-US" sz="1400" dirty="0" err="1"/>
              <a:t>니코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                   </a:t>
            </a:r>
            <a:r>
              <a:rPr lang="ko-KR" altLang="en-US" sz="1400" dirty="0" err="1"/>
              <a:t>틴은</a:t>
            </a:r>
            <a:r>
              <a:rPr lang="ko-KR" altLang="en-US" sz="1400" dirty="0"/>
              <a:t> 휘발성이 강해 불가능하므로 가능성 없음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: </a:t>
            </a:r>
            <a:r>
              <a:rPr lang="ko-KR" altLang="en-US" sz="1400" dirty="0"/>
              <a:t>음식에 섞어 먹였을 가능성</a:t>
            </a:r>
            <a:r>
              <a:rPr lang="en-US" altLang="ko-KR" sz="1400" baseline="300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니코틴 특성상 이것을 입으로 </a:t>
            </a:r>
            <a:r>
              <a:rPr lang="ko-KR" altLang="en-US" sz="1400" dirty="0" err="1"/>
              <a:t>마시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게 되면 입가에 화상이 남아야 하는데 전혀 없었으므로 가능성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낮음</a:t>
            </a:r>
            <a:r>
              <a:rPr lang="en-US" altLang="ko-KR" sz="1400" dirty="0"/>
              <a:t>.  </a:t>
            </a:r>
            <a:r>
              <a:rPr lang="ko-KR" altLang="en-US" sz="1400" dirty="0"/>
              <a:t>게다가 물에 탔을 것이라고 보기엔</a:t>
            </a:r>
            <a:r>
              <a:rPr lang="en-US" altLang="ko-KR" sz="1400" dirty="0"/>
              <a:t>, </a:t>
            </a:r>
            <a:r>
              <a:rPr lang="ko-KR" altLang="en-US" sz="1400" dirty="0"/>
              <a:t>니코틴 원액이 </a:t>
            </a:r>
            <a:r>
              <a:rPr lang="ko-KR" altLang="en-US" sz="1400" dirty="0" err="1"/>
              <a:t>무색무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 err="1"/>
              <a:t>취이지만</a:t>
            </a:r>
            <a:r>
              <a:rPr lang="ko-KR" altLang="en-US" sz="1400" dirty="0"/>
              <a:t> 쓴맛이 난다는 점에서 설득력이 낮음</a:t>
            </a:r>
            <a:endParaRPr lang="en-US" altLang="ko-KR" sz="1300" dirty="0"/>
          </a:p>
          <a:p>
            <a:pPr marL="0" indent="0">
              <a:buNone/>
            </a:pP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094" y="3861048"/>
            <a:ext cx="2849186" cy="237626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440" y="1299365"/>
            <a:ext cx="2881840" cy="251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484784"/>
            <a:ext cx="8649914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범행 동기 및 개연성</a:t>
            </a:r>
            <a:endParaRPr lang="en-US" altLang="ko-KR" sz="1300" dirty="0"/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400" dirty="0"/>
              <a:t>이 사건에는 의심스러운 부분이 너무 많았음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첫째</a:t>
            </a:r>
            <a:r>
              <a:rPr lang="en-US" altLang="ko-KR" sz="1400" dirty="0"/>
              <a:t>, </a:t>
            </a:r>
            <a:r>
              <a:rPr lang="ko-KR" altLang="en-US" sz="1400" dirty="0"/>
              <a:t>상식적으로 남편이 급사했다면 </a:t>
            </a:r>
            <a:r>
              <a:rPr lang="en-US" altLang="ko-KR" sz="1400" dirty="0"/>
              <a:t>119</a:t>
            </a:r>
            <a:r>
              <a:rPr lang="ko-KR" altLang="en-US" sz="1400" dirty="0"/>
              <a:t>를 부르거나 경찰을 불러야 할 텐데</a:t>
            </a:r>
            <a:r>
              <a:rPr lang="en-US" altLang="ko-KR" sz="1400" dirty="0"/>
              <a:t>, </a:t>
            </a:r>
            <a:r>
              <a:rPr lang="ko-KR" altLang="en-US" sz="1400" dirty="0"/>
              <a:t>아내인 송씨가 제일 먼저 연락한 곳은 장례업체였음</a:t>
            </a:r>
            <a:r>
              <a:rPr lang="en-US" altLang="ko-KR" sz="1400" dirty="0"/>
              <a:t>. </a:t>
            </a:r>
            <a:r>
              <a:rPr lang="ko-KR" altLang="en-US" sz="1400" dirty="0"/>
              <a:t>마치 남편이 죽을 것을 기다렸다는 듯이 장례절차부터 알아본 것</a:t>
            </a:r>
            <a:r>
              <a:rPr lang="en-US" altLang="ko-KR" sz="1400" dirty="0"/>
              <a:t>.</a:t>
            </a:r>
            <a:r>
              <a:rPr lang="ko-KR" altLang="en-US" sz="1400" dirty="0"/>
              <a:t> 장례식장 측이 “먼저 경찰에 신고해야 된다”고 말하자 그제야 경찰에 신고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둘째</a:t>
            </a:r>
            <a:r>
              <a:rPr lang="en-US" altLang="ko-KR" sz="1400" dirty="0"/>
              <a:t>, </a:t>
            </a:r>
            <a:r>
              <a:rPr lang="ko-KR" altLang="en-US" sz="1400" dirty="0"/>
              <a:t>송씨는 남편의 직장 동료 등 주변의 아무에게도 사망 소식을 알리지도 않고</a:t>
            </a:r>
            <a:r>
              <a:rPr lang="en-US" altLang="ko-KR" sz="1400" dirty="0"/>
              <a:t>, </a:t>
            </a:r>
            <a:r>
              <a:rPr lang="ko-KR" altLang="en-US" sz="1400" dirty="0"/>
              <a:t>빈소조차 차리지 않는 등 제대로 장례식을 치르지도 않은 채 서둘러 장례절차를 끝냄</a:t>
            </a:r>
            <a:r>
              <a:rPr lang="en-US" altLang="ko-KR" sz="1400" dirty="0"/>
              <a:t>(</a:t>
            </a:r>
            <a:r>
              <a:rPr lang="ko-KR" altLang="en-US" sz="1400" dirty="0"/>
              <a:t>남편 오씨는 아내 쪽을 제외한 직계 유족이 없었음</a:t>
            </a:r>
            <a:r>
              <a:rPr lang="en-US" altLang="ko-KR" sz="1400" dirty="0"/>
              <a:t>)</a:t>
            </a:r>
            <a:br>
              <a:rPr lang="ko-KR" altLang="en-US" sz="1300" dirty="0"/>
            </a:b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셋째</a:t>
            </a:r>
            <a:r>
              <a:rPr lang="en-US" altLang="ko-KR" sz="1300" dirty="0"/>
              <a:t>,  </a:t>
            </a:r>
            <a:r>
              <a:rPr lang="ko-KR" altLang="en-US" sz="1400" dirty="0"/>
              <a:t>남편이 숨지자</a:t>
            </a:r>
            <a:r>
              <a:rPr lang="en-US" altLang="ko-KR" sz="1400" dirty="0"/>
              <a:t> </a:t>
            </a:r>
            <a:r>
              <a:rPr lang="ko-KR" altLang="en-US" sz="1400" dirty="0"/>
              <a:t>아내가 상속 절차를 밟는 시간이 너무나도 빨랐음</a:t>
            </a:r>
            <a:r>
              <a:rPr lang="en-US" altLang="ko-KR" sz="1400" dirty="0"/>
              <a:t>. </a:t>
            </a:r>
            <a:r>
              <a:rPr lang="ko-KR" altLang="en-US" sz="1400" dirty="0"/>
              <a:t>송씨는 </a:t>
            </a:r>
            <a:r>
              <a:rPr lang="en-US" altLang="ko-KR" sz="1400" dirty="0"/>
              <a:t>5</a:t>
            </a:r>
            <a:r>
              <a:rPr lang="ko-KR" altLang="en-US" sz="1400" dirty="0"/>
              <a:t>월 </a:t>
            </a:r>
            <a:r>
              <a:rPr lang="en-US" altLang="ko-KR" sz="1400" dirty="0"/>
              <a:t>2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그러니까 남편이 죽은 지 고작 열흘 만에 아파트 </a:t>
            </a:r>
            <a:r>
              <a:rPr lang="en-US" altLang="ko-KR" sz="1400" dirty="0"/>
              <a:t>2</a:t>
            </a:r>
            <a:r>
              <a:rPr lang="ko-KR" altLang="en-US" sz="1400" dirty="0"/>
              <a:t>채 등 다량의 부동산과 보험금</a:t>
            </a:r>
            <a:r>
              <a:rPr lang="en-US" altLang="ko-KR" sz="1400" dirty="0"/>
              <a:t>, </a:t>
            </a:r>
            <a:r>
              <a:rPr lang="ko-KR" altLang="en-US" sz="1400" dirty="0"/>
              <a:t>합계 </a:t>
            </a:r>
            <a:r>
              <a:rPr lang="en-US" altLang="ko-KR" sz="1400" dirty="0"/>
              <a:t>10</a:t>
            </a:r>
            <a:r>
              <a:rPr lang="ko-KR" altLang="en-US" sz="1400" dirty="0"/>
              <a:t>억 원 상당의 재산을 상속받고 곧 처분해 자신의 이름으로 이전함</a:t>
            </a:r>
            <a:r>
              <a:rPr lang="en-US" altLang="ko-KR" sz="1400" dirty="0"/>
              <a:t>.  </a:t>
            </a:r>
            <a:r>
              <a:rPr lang="ko-KR" altLang="en-US" sz="1400" dirty="0"/>
              <a:t>또한 부동산뿐 아니라 차량도 상속 절차를 밟고</a:t>
            </a:r>
            <a:r>
              <a:rPr lang="en-US" altLang="ko-KR" sz="1400" dirty="0"/>
              <a:t>, </a:t>
            </a:r>
            <a:r>
              <a:rPr lang="ko-KR" altLang="en-US" sz="1400" dirty="0"/>
              <a:t>금융계좌는 해지하여 약 </a:t>
            </a:r>
            <a:r>
              <a:rPr lang="en-US" altLang="ko-KR" sz="1400" dirty="0"/>
              <a:t>2</a:t>
            </a:r>
            <a:r>
              <a:rPr lang="ko-KR" altLang="en-US" sz="1400" dirty="0" err="1"/>
              <a:t>억원의</a:t>
            </a:r>
            <a:r>
              <a:rPr lang="ko-KR" altLang="en-US" sz="1400" dirty="0"/>
              <a:t> 예금을 자신이 받아간 뒤 남편의 직장에서 퇴직금 </a:t>
            </a:r>
            <a:r>
              <a:rPr lang="en-US" altLang="ko-KR" sz="1400" dirty="0"/>
              <a:t>4700</a:t>
            </a:r>
            <a:r>
              <a:rPr lang="ko-KR" altLang="en-US" sz="1400" dirty="0"/>
              <a:t>만원을 수령하고</a:t>
            </a:r>
            <a:r>
              <a:rPr lang="en-US" altLang="ko-KR" sz="1400" dirty="0"/>
              <a:t> </a:t>
            </a:r>
            <a:r>
              <a:rPr lang="ko-KR" altLang="en-US" sz="1400" dirty="0"/>
              <a:t>보험 계약을 해지하고 </a:t>
            </a:r>
            <a:r>
              <a:rPr lang="ko-KR" altLang="en-US" sz="1400" dirty="0" err="1"/>
              <a:t>환급금</a:t>
            </a:r>
            <a:r>
              <a:rPr lang="ko-KR" altLang="en-US" sz="1400" dirty="0"/>
              <a:t>  </a:t>
            </a:r>
            <a:r>
              <a:rPr lang="en-US" altLang="ko-KR" sz="1400" dirty="0"/>
              <a:t>8000</a:t>
            </a:r>
            <a:r>
              <a:rPr lang="ko-KR" altLang="en-US" sz="1400" dirty="0"/>
              <a:t>만 원을 신청함 이때 송씨가 </a:t>
            </a:r>
            <a:r>
              <a:rPr lang="ko-KR" altLang="en-US" sz="1400" dirty="0" err="1"/>
              <a:t>황모씨</a:t>
            </a:r>
            <a:r>
              <a:rPr lang="en-US" altLang="ko-KR" sz="1400" dirty="0"/>
              <a:t>(46)</a:t>
            </a:r>
            <a:r>
              <a:rPr lang="ko-KR" altLang="en-US" sz="1400" dirty="0"/>
              <a:t>와 함께 보험사에 찾아간 점이 결정적으로 수상히 여겨지는 계기가 되었음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* </a:t>
            </a:r>
            <a:r>
              <a:rPr lang="ko-KR" altLang="en-US" sz="1400" dirty="0"/>
              <a:t>경찰은 통화내역과 계좌추적 등을 통해</a:t>
            </a:r>
            <a:r>
              <a:rPr lang="en-US" altLang="ko-KR" sz="1400" dirty="0"/>
              <a:t> </a:t>
            </a:r>
            <a:r>
              <a:rPr lang="ko-KR" altLang="en-US" sz="1400" dirty="0" err="1"/>
              <a:t>황모씨가</a:t>
            </a:r>
            <a:r>
              <a:rPr lang="ko-KR" altLang="en-US" sz="1400" dirty="0"/>
              <a:t> 송씨의 </a:t>
            </a:r>
            <a:r>
              <a:rPr lang="ko-KR" altLang="en-US" sz="1400" dirty="0" err="1"/>
              <a:t>내연남이라는</a:t>
            </a:r>
            <a:r>
              <a:rPr lang="ko-KR" altLang="en-US" sz="1400" dirty="0"/>
              <a:t> 게 밝혀냄</a:t>
            </a:r>
            <a:r>
              <a:rPr lang="en-US" altLang="ko-KR" sz="1400" dirty="0"/>
              <a:t>. </a:t>
            </a:r>
            <a:r>
              <a:rPr lang="ko-KR" altLang="en-US" sz="1400" dirty="0"/>
              <a:t>특별한 직업이 없는 황 씨는 신용 불량자로 아내 송씨는 천안이 직장인 남편 오씨와는 주말부부로 살면서 집에서 </a:t>
            </a:r>
            <a:r>
              <a:rPr lang="en-US" altLang="ko-KR" sz="1400" dirty="0"/>
              <a:t>15</a:t>
            </a:r>
            <a:r>
              <a:rPr lang="ko-KR" altLang="en-US" sz="1400" dirty="0"/>
              <a:t>분 거리인 곳에 자기 명의의 임대아파트를 얻어 그곳에서 </a:t>
            </a:r>
            <a:r>
              <a:rPr lang="ko-KR" altLang="en-US" sz="1400" dirty="0" err="1"/>
              <a:t>내연남과</a:t>
            </a:r>
            <a:r>
              <a:rPr lang="ko-KR" altLang="en-US" sz="1400" dirty="0"/>
              <a:t> 두 </a:t>
            </a:r>
            <a:r>
              <a:rPr lang="ko-KR" altLang="en-US" sz="1400" dirty="0" err="1"/>
              <a:t>집살림을</a:t>
            </a:r>
            <a:r>
              <a:rPr lang="ko-KR" altLang="en-US" sz="1400" dirty="0"/>
              <a:t> 해 왔으며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몰래 혼인신고하기 위해 피해자의 정보 등이 담긴 메시지를 주고받을 때 추적이 쉽지 않은 </a:t>
            </a:r>
            <a:r>
              <a:rPr lang="ko-KR" altLang="en-US" sz="1400" dirty="0" err="1"/>
              <a:t>텔레그램을</a:t>
            </a:r>
            <a:r>
              <a:rPr lang="ko-KR" altLang="en-US" sz="1400" dirty="0"/>
              <a:t> 썼다고 함</a:t>
            </a: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</p:spTree>
    <p:extLst>
      <p:ext uri="{BB962C8B-B14F-4D97-AF65-F5344CB8AC3E}">
        <p14:creationId xmlns:p14="http://schemas.microsoft.com/office/powerpoint/2010/main" val="1124452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4574" y="1556792"/>
            <a:ext cx="8649914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범행동기 및 개연성</a:t>
            </a:r>
            <a:endParaRPr lang="en-US" altLang="ko-KR" sz="1300" dirty="0"/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넷째</a:t>
            </a:r>
            <a:r>
              <a:rPr lang="en-US" altLang="ko-KR" sz="1300" dirty="0"/>
              <a:t>, </a:t>
            </a:r>
            <a:r>
              <a:rPr lang="ko-KR" altLang="en-US" sz="1300" dirty="0"/>
              <a:t>피해자인 남편 </a:t>
            </a:r>
            <a:r>
              <a:rPr lang="ko-KR" altLang="en-US" sz="1400" dirty="0"/>
              <a:t>오 씨는 초혼으로 아내 송 씨와는 결혼정보회사를 통해 만나 </a:t>
            </a:r>
            <a:r>
              <a:rPr lang="en-US" altLang="ko-KR" sz="1400" dirty="0"/>
              <a:t>2010</a:t>
            </a:r>
            <a:r>
              <a:rPr lang="ko-KR" altLang="en-US" sz="1400" dirty="0"/>
              <a:t>년부터 동거해왔는데</a:t>
            </a:r>
            <a:r>
              <a:rPr lang="en-US" altLang="ko-KR" sz="1400" dirty="0"/>
              <a:t>, </a:t>
            </a:r>
            <a:r>
              <a:rPr lang="ko-KR" altLang="en-US" sz="1400" dirty="0"/>
              <a:t>혼인신고는 오씨가 숨지기 두 달 전 뒤늦게 이루어짐</a:t>
            </a:r>
            <a:r>
              <a:rPr lang="en-US" altLang="ko-KR" sz="1400" dirty="0"/>
              <a:t>. </a:t>
            </a:r>
            <a:r>
              <a:rPr lang="ko-KR" altLang="en-US" sz="1400" dirty="0"/>
              <a:t>왜냐하면 사실혼 관계에서는 상속을 못 받지만 혼인신고를 하면 단 하루만 부부였다고 해도 상속권이 생길 수 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이 혼인신고서는 남편 몰래 작성된 것임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다섯째</a:t>
            </a:r>
            <a:r>
              <a:rPr lang="en-US" altLang="ko-KR" sz="1400" dirty="0"/>
              <a:t>,  </a:t>
            </a:r>
            <a:r>
              <a:rPr lang="ko-KR" altLang="en-US" sz="1400" dirty="0"/>
              <a:t>황씨의 </a:t>
            </a:r>
            <a:r>
              <a:rPr lang="ko-KR" altLang="en-US" sz="1400" dirty="0" err="1"/>
              <a:t>스마트폰과</a:t>
            </a:r>
            <a:r>
              <a:rPr lang="ko-KR" altLang="en-US" sz="1400" dirty="0"/>
              <a:t> 컴퓨터를 압수하자 그가 오씨 사망 전 니코틴 살인 방법</a:t>
            </a:r>
            <a:r>
              <a:rPr lang="en-US" altLang="ko-KR" sz="1400" dirty="0"/>
              <a:t>, </a:t>
            </a:r>
            <a:r>
              <a:rPr lang="ko-KR" altLang="en-US" sz="1400" dirty="0"/>
              <a:t>치사량</a:t>
            </a:r>
            <a:r>
              <a:rPr lang="en-US" altLang="ko-KR" sz="1400" dirty="0"/>
              <a:t>, </a:t>
            </a:r>
            <a:r>
              <a:rPr lang="ko-KR" altLang="en-US" sz="1400" dirty="0"/>
              <a:t>장례절차 등의 단어를 검색한 것이 드러남</a:t>
            </a:r>
            <a:r>
              <a:rPr lang="en-US" altLang="ko-KR" sz="1400" dirty="0"/>
              <a:t>. </a:t>
            </a:r>
            <a:r>
              <a:rPr lang="ko-KR" altLang="en-US" sz="1400" dirty="0"/>
              <a:t>또 황씨는 사건 고작 일주일 전 미국 사이트를 통해 니코틴 원액 </a:t>
            </a:r>
            <a:r>
              <a:rPr lang="en-US" altLang="ko-KR" sz="1400" dirty="0"/>
              <a:t>20mg</a:t>
            </a:r>
            <a:r>
              <a:rPr lang="ko-KR" altLang="en-US" sz="1400" dirty="0"/>
              <a:t>을 주문한 적이 는 것으로 드러남</a:t>
            </a:r>
            <a:r>
              <a:rPr lang="en-US" altLang="ko-KR" sz="1400" dirty="0"/>
              <a:t> </a:t>
            </a: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875348"/>
            <a:ext cx="3401863" cy="26641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877" y="3927859"/>
            <a:ext cx="3447507" cy="26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60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193530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경과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en-US" altLang="ko-KR" sz="1400" dirty="0"/>
              <a:t>4</a:t>
            </a:r>
            <a:r>
              <a:rPr lang="ko-KR" altLang="en-US" sz="1400" dirty="0"/>
              <a:t>개월에 걸친 경찰의 끈질긴 내사 끝에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21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송씨와 황씨는 살인 및 사기미수 혐의로 구속됨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재산을 모두 정리하고 해외로 달아나려던 송씨는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17</a:t>
            </a:r>
            <a:r>
              <a:rPr lang="ko-KR" altLang="en-US" sz="1400" dirty="0"/>
              <a:t>일 검거됐고 다음날 범행 직후부터 해외에 머물다 잠시 귀국한 황씨가 경찰에 체포되었음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 와중에 이들은 </a:t>
            </a:r>
            <a:r>
              <a:rPr lang="en-US" altLang="ko-KR" sz="1400" dirty="0"/>
              <a:t>＇</a:t>
            </a:r>
            <a:r>
              <a:rPr lang="ko-KR" altLang="en-US" sz="1400" dirty="0"/>
              <a:t>경찰이 외국 못 나가게 했다</a:t>
            </a:r>
            <a:r>
              <a:rPr lang="en-US" altLang="ko-KR" sz="1400" dirty="0"/>
              <a:t>＇ ,＇</a:t>
            </a:r>
            <a:r>
              <a:rPr lang="ko-KR" altLang="en-US" sz="1400" dirty="0"/>
              <a:t>집으로 경찰이 온다니까 나한테 연락하지 마라</a:t>
            </a:r>
            <a:r>
              <a:rPr lang="en-US" altLang="ko-KR" sz="1400" dirty="0"/>
              <a:t>＇(</a:t>
            </a:r>
            <a:r>
              <a:rPr lang="ko-KR" altLang="en-US" sz="1400" dirty="0"/>
              <a:t>송씨</a:t>
            </a:r>
            <a:r>
              <a:rPr lang="en-US" altLang="ko-KR" sz="1400" dirty="0"/>
              <a:t>), ＇</a:t>
            </a:r>
            <a:r>
              <a:rPr lang="ko-KR" altLang="en-US" sz="1400" dirty="0"/>
              <a:t>묵비권 행사하고 개인적인 것 답변하지 않겠다고 해라</a:t>
            </a:r>
            <a:r>
              <a:rPr lang="en-US" altLang="ko-KR" sz="1400" dirty="0"/>
              <a:t>. </a:t>
            </a:r>
            <a:r>
              <a:rPr lang="ko-KR" altLang="en-US" sz="1400" dirty="0"/>
              <a:t>될 수 있으면 </a:t>
            </a:r>
            <a:r>
              <a:rPr lang="ko-KR" altLang="en-US" sz="1400" dirty="0" err="1"/>
              <a:t>두루뭉술</a:t>
            </a:r>
            <a:r>
              <a:rPr lang="ko-KR" altLang="en-US" sz="1400" dirty="0"/>
              <a:t> 짧게 말하고</a:t>
            </a:r>
            <a:r>
              <a:rPr lang="en-US" altLang="ko-KR" sz="1400" dirty="0"/>
              <a:t>＇</a:t>
            </a:r>
            <a:r>
              <a:rPr lang="ko-KR" altLang="en-US" sz="1400" dirty="0"/>
              <a:t>등 의 내용을 </a:t>
            </a:r>
            <a:r>
              <a:rPr lang="ko-KR" altLang="en-US" sz="1400" dirty="0" err="1"/>
              <a:t>텔레그램으로</a:t>
            </a:r>
            <a:r>
              <a:rPr lang="ko-KR" altLang="en-US" sz="1400" dirty="0"/>
              <a:t> 주고받으며 범행을 부인을 모의하기로 함</a:t>
            </a:r>
            <a:endParaRPr lang="en-US" altLang="ko-KR" sz="1400" dirty="0"/>
          </a:p>
          <a:p>
            <a:pPr marL="0" indent="0">
              <a:buNone/>
            </a:pP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그러나 황씨가 “담배를 끊고 전자담배를 이용하려고 액상 니코틴을 샀다</a:t>
            </a:r>
            <a:r>
              <a:rPr lang="en-US" altLang="ko-KR" sz="1400" dirty="0"/>
              <a:t>. </a:t>
            </a:r>
            <a:r>
              <a:rPr lang="ko-KR" altLang="en-US" sz="1400" dirty="0"/>
              <a:t>물에 희석해서 그걸로 전자담배를 피웠다” </a:t>
            </a:r>
            <a:r>
              <a:rPr lang="en-US" altLang="ko-KR" sz="1400" dirty="0"/>
              <a:t>"</a:t>
            </a:r>
            <a:r>
              <a:rPr lang="ko-KR" altLang="en-US" sz="1400" dirty="0" err="1"/>
              <a:t>내연남이</a:t>
            </a:r>
            <a:r>
              <a:rPr lang="ko-KR" altLang="en-US" sz="1400" dirty="0"/>
              <a:t> 담배를 피워서 집으로 배송한 것뿐이다</a:t>
            </a:r>
            <a:r>
              <a:rPr lang="en-US" altLang="ko-KR" sz="1400" dirty="0"/>
              <a:t>"</a:t>
            </a:r>
            <a:r>
              <a:rPr lang="ko-KR" altLang="en-US" sz="1400" dirty="0"/>
              <a:t>라고 주장하는 등</a:t>
            </a:r>
            <a:r>
              <a:rPr lang="en-US" altLang="ko-KR" sz="1400" dirty="0"/>
              <a:t>, </a:t>
            </a:r>
            <a:r>
              <a:rPr lang="ko-KR" altLang="en-US" sz="1400" dirty="0"/>
              <a:t>두 사람이 혐의를 완강히 부인하자 경찰은 직접 증거를 찾지 못한 채 정황 증거들로만 사건을 검찰에 송치할 수 밖에 없었음</a:t>
            </a: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889808"/>
            <a:ext cx="3295776" cy="26193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225512"/>
            <a:ext cx="32957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7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4" y="1700808"/>
            <a:ext cx="5274821" cy="4637112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공판결과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400" dirty="0"/>
              <a:t>두 범인은 </a:t>
            </a:r>
            <a:r>
              <a:rPr lang="en-US" altLang="ko-KR" sz="1400" dirty="0"/>
              <a:t>"</a:t>
            </a:r>
            <a:r>
              <a:rPr lang="ko-KR" altLang="en-US" sz="1400" dirty="0"/>
              <a:t>검찰 공소장 내용이 구체적이지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니코틴으로 살해했다는 증거가 없으며</a:t>
            </a:r>
            <a:r>
              <a:rPr lang="en-US" altLang="ko-KR" sz="1400" dirty="0"/>
              <a:t>, </a:t>
            </a:r>
            <a:r>
              <a:rPr lang="ko-KR" altLang="en-US" sz="1400" dirty="0"/>
              <a:t>니코틴 원액을 다만 구입만 했을 뿐이다</a:t>
            </a:r>
            <a:r>
              <a:rPr lang="en-US" altLang="ko-KR" sz="1400" dirty="0"/>
              <a:t>"</a:t>
            </a:r>
            <a:r>
              <a:rPr lang="ko-KR" altLang="en-US" sz="1400" dirty="0"/>
              <a:t>고 주장하며 범행을 부인함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그러나 </a:t>
            </a:r>
            <a:r>
              <a:rPr lang="en-US" altLang="ko-KR" sz="1400" dirty="0"/>
              <a:t>2017</a:t>
            </a:r>
            <a:r>
              <a:rPr lang="ko-KR" altLang="en-US" sz="1400" dirty="0"/>
              <a:t>년 </a:t>
            </a:r>
            <a:r>
              <a:rPr lang="en-US" altLang="ko-KR" sz="1400" dirty="0"/>
              <a:t>9</a:t>
            </a:r>
            <a:r>
              <a:rPr lang="ko-KR" altLang="en-US" sz="1400" dirty="0"/>
              <a:t>월 </a:t>
            </a:r>
            <a:r>
              <a:rPr lang="en-US" altLang="ko-KR" sz="1400" dirty="0"/>
              <a:t>7</a:t>
            </a:r>
            <a:r>
              <a:rPr lang="ko-KR" altLang="en-US" sz="1400" dirty="0"/>
              <a:t>일</a:t>
            </a:r>
            <a:r>
              <a:rPr lang="en-US" altLang="ko-KR" sz="1400" dirty="0"/>
              <a:t>, 1</a:t>
            </a:r>
            <a:r>
              <a:rPr lang="ko-KR" altLang="en-US" sz="1400" dirty="0"/>
              <a:t>심 법원은 범인들에게 무기징역 선고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: </a:t>
            </a:r>
            <a:r>
              <a:rPr lang="ko-KR" altLang="en-US" sz="1400" dirty="0"/>
              <a:t>외부인 침입 가능성과 자살 가능성이 전혀 없고</a:t>
            </a:r>
            <a:r>
              <a:rPr lang="en-US" altLang="ko-KR" sz="1400" dirty="0"/>
              <a:t>, </a:t>
            </a:r>
            <a:r>
              <a:rPr lang="ko-KR" altLang="en-US" sz="1400" dirty="0"/>
              <a:t>직접증거는 </a:t>
            </a:r>
            <a:r>
              <a:rPr lang="ko-KR" altLang="en-US" sz="1400" dirty="0" err="1"/>
              <a:t>없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지만 정황증거가 매우 확실하고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범행동기</a:t>
            </a:r>
            <a:r>
              <a:rPr lang="en-US" altLang="ko-KR" sz="1400" dirty="0"/>
              <a:t>, </a:t>
            </a:r>
            <a:r>
              <a:rPr lang="ko-KR" altLang="en-US" sz="1400" dirty="0"/>
              <a:t>방법이 매우 </a:t>
            </a:r>
            <a:r>
              <a:rPr lang="ko-KR" altLang="en-US" sz="1400" dirty="0" err="1"/>
              <a:t>비열하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고 치밀한 전형적인 교살이며 </a:t>
            </a:r>
            <a:r>
              <a:rPr lang="ko-KR" altLang="en-US" sz="1400" dirty="0" err="1"/>
              <a:t>반인륜성에</a:t>
            </a:r>
            <a:r>
              <a:rPr lang="ko-KR" altLang="en-US" sz="1400" dirty="0"/>
              <a:t> 대한 비난 가능성도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매우 큰데도 납득할 수 없는 주장으로 일관했고 반성하지 않는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다고 양형 이유를 밝힘</a:t>
            </a:r>
            <a:endParaRPr lang="en-US" altLang="ko-KR" sz="1400" dirty="0"/>
          </a:p>
          <a:p>
            <a:pPr marL="0" indent="0">
              <a:buNone/>
            </a:pP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피고인과 검찰이 쌍방 항소했으나</a:t>
            </a:r>
            <a:r>
              <a:rPr lang="en-US" altLang="ko-KR" sz="1400" dirty="0"/>
              <a:t>, 2018</a:t>
            </a:r>
            <a:r>
              <a:rPr lang="ko-KR" altLang="en-US" sz="1400" dirty="0"/>
              <a:t>년 </a:t>
            </a:r>
            <a:r>
              <a:rPr lang="en-US" altLang="ko-KR" sz="1400" dirty="0"/>
              <a:t>7</a:t>
            </a:r>
            <a:r>
              <a:rPr lang="ko-KR" altLang="en-US" sz="1400" dirty="0"/>
              <a:t>월 </a:t>
            </a:r>
            <a:r>
              <a:rPr lang="en-US" altLang="ko-KR" sz="1400" dirty="0"/>
              <a:t>2</a:t>
            </a:r>
            <a:r>
              <a:rPr lang="ko-KR" altLang="en-US" sz="1400" dirty="0"/>
              <a:t>심에서도 </a:t>
            </a:r>
            <a:r>
              <a:rPr lang="en-US" altLang="ko-KR" sz="1400" dirty="0"/>
              <a:t>1</a:t>
            </a:r>
            <a:r>
              <a:rPr lang="ko-KR" altLang="en-US" sz="1400" dirty="0"/>
              <a:t>심과 동일하게 무기징역이  선고됨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 </a:t>
            </a:r>
            <a:r>
              <a:rPr lang="en-US" altLang="ko-KR" sz="1400" dirty="0"/>
              <a:t>- 2018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29</a:t>
            </a:r>
            <a:r>
              <a:rPr lang="ko-KR" altLang="en-US" sz="1400" dirty="0"/>
              <a:t>일에 대법원에서 상고가 기각되어 아내와 </a:t>
            </a:r>
            <a:r>
              <a:rPr lang="ko-KR" altLang="en-US" sz="1400" dirty="0" err="1"/>
              <a:t>내연남에게</a:t>
            </a:r>
            <a:r>
              <a:rPr lang="ko-KR" altLang="en-US" sz="1400" dirty="0"/>
              <a:t> 무기징역이 각각 확정됨</a:t>
            </a: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(1): </a:t>
            </a:r>
            <a:r>
              <a:rPr lang="ko-KR" altLang="en-US" sz="3200" dirty="0"/>
              <a:t>남양주 니코틴 살인사건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468" y="1911361"/>
            <a:ext cx="3279984" cy="421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38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412776"/>
            <a:ext cx="5544616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개요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- 2017</a:t>
            </a:r>
            <a:r>
              <a:rPr lang="ko-KR" altLang="en-US" sz="1300" dirty="0"/>
              <a:t>년 </a:t>
            </a:r>
            <a:r>
              <a:rPr lang="en-US" altLang="ko-KR" sz="1300" dirty="0"/>
              <a:t>4</a:t>
            </a:r>
            <a:r>
              <a:rPr lang="ko-KR" altLang="en-US" sz="1300" dirty="0"/>
              <a:t>월</a:t>
            </a:r>
            <a:r>
              <a:rPr lang="en-US" altLang="ko-KR" sz="1300" dirty="0"/>
              <a:t>, </a:t>
            </a:r>
            <a:r>
              <a:rPr lang="ko-KR" altLang="en-US" sz="1300" dirty="0"/>
              <a:t>당시 </a:t>
            </a:r>
            <a:r>
              <a:rPr lang="en-US" altLang="ko-KR" sz="1300" dirty="0"/>
              <a:t>22</a:t>
            </a:r>
            <a:r>
              <a:rPr lang="ko-KR" altLang="en-US" sz="1300" dirty="0"/>
              <a:t>세였던 남성 </a:t>
            </a:r>
            <a:r>
              <a:rPr lang="ko-KR" altLang="en-US" sz="1300" dirty="0" err="1"/>
              <a:t>우세중이</a:t>
            </a:r>
            <a:r>
              <a:rPr lang="ko-KR" altLang="en-US" sz="1300" dirty="0"/>
              <a:t> 당시 </a:t>
            </a:r>
            <a:r>
              <a:rPr lang="en-US" altLang="ko-KR" sz="1300" dirty="0"/>
              <a:t>19</a:t>
            </a:r>
            <a:r>
              <a:rPr lang="ko-KR" altLang="en-US" sz="1300" dirty="0"/>
              <a:t>세였던 김○○과 혼인신고를 한 뒤</a:t>
            </a:r>
            <a:r>
              <a:rPr lang="en-US" altLang="ko-KR" sz="1300" dirty="0"/>
              <a:t>, </a:t>
            </a:r>
            <a:r>
              <a:rPr lang="ko-KR" altLang="en-US" sz="1300" dirty="0"/>
              <a:t>신혼여행 도중 보험금을 타내기 위해 니코틴 원액을 사용해서 독살한 사건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r>
              <a:rPr lang="ko-KR" altLang="en-US" sz="1300" dirty="0"/>
              <a:t>사건 전개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가해자 우세중의 부모는 </a:t>
            </a:r>
            <a:r>
              <a:rPr lang="ko-KR" altLang="en-US" sz="1300" dirty="0" err="1"/>
              <a:t>곰탕집</a:t>
            </a:r>
            <a:r>
              <a:rPr lang="ko-KR" altLang="en-US" sz="1300" dirty="0"/>
              <a:t> 식당을 운영했었고</a:t>
            </a:r>
            <a:r>
              <a:rPr lang="en-US" altLang="ko-KR" sz="1300" dirty="0"/>
              <a:t>, </a:t>
            </a:r>
            <a:r>
              <a:rPr lang="ko-KR" altLang="en-US" sz="1300" dirty="0"/>
              <a:t>돈이 부족했던 피해자 김씨는 그 식당에서 아르바이트를 하다 이를 계기로 교제를 하기 시작함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우세종은</a:t>
            </a:r>
            <a:r>
              <a:rPr lang="en-US" altLang="ko-KR" sz="1300" dirty="0"/>
              <a:t> </a:t>
            </a:r>
            <a:r>
              <a:rPr lang="ko-KR" altLang="en-US" sz="1300" dirty="0"/>
              <a:t>김씨가 </a:t>
            </a:r>
            <a:r>
              <a:rPr lang="en-US" altLang="ko-KR" sz="1300" dirty="0"/>
              <a:t>2017</a:t>
            </a:r>
            <a:r>
              <a:rPr lang="ko-KR" altLang="en-US" sz="1300" dirty="0"/>
              <a:t>년 </a:t>
            </a:r>
            <a:r>
              <a:rPr lang="en-US" altLang="ko-KR" sz="1300" dirty="0"/>
              <a:t>4</a:t>
            </a:r>
            <a:r>
              <a:rPr lang="ko-KR" altLang="en-US" sz="1300" dirty="0"/>
              <a:t>월 성년이 된 후 결혼하자고 꾀어 혼인신고를 하였으며 그로부터 </a:t>
            </a:r>
            <a:r>
              <a:rPr lang="ko-KR" altLang="en-US" sz="1300" dirty="0" err="1"/>
              <a:t>열흘뒤</a:t>
            </a:r>
            <a:r>
              <a:rPr lang="ko-KR" altLang="en-US" sz="1300" dirty="0"/>
              <a:t> 일본 오사카로 신혼여행을 떠남</a:t>
            </a:r>
            <a:br>
              <a:rPr lang="ko-KR" altLang="en-US" sz="1300" dirty="0"/>
            </a:br>
            <a:br>
              <a:rPr lang="ko-KR" altLang="en-US" sz="1300" dirty="0"/>
            </a:br>
            <a:r>
              <a:rPr lang="ko-KR" altLang="en-US" sz="1300" dirty="0"/>
              <a:t>  </a:t>
            </a:r>
            <a:r>
              <a:rPr lang="en-US" altLang="ko-KR" sz="1300" dirty="0"/>
              <a:t>- </a:t>
            </a:r>
            <a:r>
              <a:rPr lang="ko-KR" altLang="en-US" sz="1300" dirty="0"/>
              <a:t>신혼여행을 떠나기 전에 </a:t>
            </a:r>
            <a:r>
              <a:rPr lang="ko-KR" altLang="en-US" sz="1300" dirty="0" err="1"/>
              <a:t>우세중은</a:t>
            </a:r>
            <a:r>
              <a:rPr lang="ko-KR" altLang="en-US" sz="1300" dirty="0"/>
              <a:t> 공항에서 아내에게 여행자 보험을 가입시키고 보험금 상속자는 </a:t>
            </a:r>
            <a:r>
              <a:rPr lang="ko-KR" altLang="en-US" sz="1300" dirty="0" err="1"/>
              <a:t>우세중으로</a:t>
            </a:r>
            <a:r>
              <a:rPr lang="ko-KR" altLang="en-US" sz="1300" dirty="0"/>
              <a:t> 기입했는데</a:t>
            </a:r>
            <a:r>
              <a:rPr lang="en-US" altLang="ko-KR" sz="1300" dirty="0"/>
              <a:t> </a:t>
            </a:r>
            <a:r>
              <a:rPr lang="ko-KR" altLang="en-US" sz="1300" dirty="0"/>
              <a:t>보험금 액수가 </a:t>
            </a:r>
            <a:r>
              <a:rPr lang="en-US" altLang="ko-KR" sz="1300" dirty="0"/>
              <a:t>1</a:t>
            </a:r>
            <a:r>
              <a:rPr lang="ko-KR" altLang="en-US" sz="1300" dirty="0"/>
              <a:t>억 </a:t>
            </a:r>
            <a:r>
              <a:rPr lang="en-US" altLang="ko-KR" sz="1300" dirty="0"/>
              <a:t>5</a:t>
            </a:r>
            <a:r>
              <a:rPr lang="ko-KR" altLang="en-US" sz="1300" dirty="0" err="1"/>
              <a:t>천만원에</a:t>
            </a:r>
            <a:r>
              <a:rPr lang="ko-KR" altLang="en-US" sz="1300" dirty="0"/>
              <a:t> 달함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 </a:t>
            </a:r>
            <a:r>
              <a:rPr lang="ko-KR" altLang="en-US" sz="1300" dirty="0"/>
              <a:t>그리고 출국한 다음날 오사카의 숙소에서 아내에게 니코틴을 사용해 독살한 후 신고를 받고 출동한 현지 경찰에게 평소에 여자친구가 우울증이 있었고</a:t>
            </a:r>
            <a:r>
              <a:rPr lang="en-US" altLang="ko-KR" sz="1300" dirty="0"/>
              <a:t>, </a:t>
            </a:r>
            <a:r>
              <a:rPr lang="ko-KR" altLang="en-US" sz="1300" dirty="0"/>
              <a:t>우울증 때문에 자살한 것이라고 거짓 진술을 하여 현지 경찰관이 단순 자살사고인 것으로 위장함</a:t>
            </a:r>
            <a:endParaRPr lang="en-US" altLang="ko-KR" sz="1300" dirty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300" dirty="0"/>
              <a:t>그리고 시체도 현지에서 화장하여 추가적인 부검여지도 차단해버린 후 귀국한 뒤 </a:t>
            </a:r>
            <a:r>
              <a:rPr lang="ko-KR" altLang="en-US" sz="1300" dirty="0" err="1"/>
              <a:t>처가댁</a:t>
            </a:r>
            <a:r>
              <a:rPr lang="ko-KR" altLang="en-US" sz="1300" dirty="0"/>
              <a:t> 가족에게 마찬가지로 자살한 것처럼 속인 후  한일국제공조수사로 덜미가 잡힘</a:t>
            </a:r>
            <a:br>
              <a:rPr lang="ko-KR" altLang="en-US" sz="13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661013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258" y="1484784"/>
            <a:ext cx="3158519" cy="251177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258" y="4077072"/>
            <a:ext cx="319174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68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941835"/>
            <a:ext cx="5544616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경과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- </a:t>
            </a:r>
            <a:r>
              <a:rPr lang="ko-KR" altLang="en-US" sz="1400" dirty="0"/>
              <a:t>수상함을 느끼고 신고 한 것은 보험 회사 측이었음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우 씨가 보험 회사에 보험금을 타려고 전화를 했는데 보험 회사 측에서 </a:t>
            </a:r>
            <a:r>
              <a:rPr lang="en-US" altLang="ko-KR" sz="1400" dirty="0"/>
              <a:t>＇</a:t>
            </a:r>
            <a:r>
              <a:rPr lang="ko-KR" altLang="en-US" sz="1400" dirty="0"/>
              <a:t>자살은 보험금 지급 사유가 아님</a:t>
            </a:r>
            <a:r>
              <a:rPr lang="en-US" altLang="ko-KR" sz="1400" dirty="0"/>
              <a:t>＇ </a:t>
            </a:r>
            <a:r>
              <a:rPr lang="ko-KR" altLang="en-US" sz="1400" dirty="0"/>
              <a:t>이라고 잘라 말하자 우 씨가 실망한 기색을 노골적으로 드러냈고</a:t>
            </a:r>
            <a:r>
              <a:rPr lang="en-US" altLang="ko-KR" sz="1400" dirty="0"/>
              <a:t>, </a:t>
            </a:r>
            <a:r>
              <a:rPr lang="ko-KR" altLang="en-US" sz="1400" dirty="0"/>
              <a:t>이에 의심을 한 보험 조사원이 경찰에 자문을 구했고</a:t>
            </a:r>
            <a:r>
              <a:rPr lang="en-US" altLang="ko-KR" sz="1400" baseline="30000" dirty="0"/>
              <a:t> </a:t>
            </a:r>
            <a:r>
              <a:rPr lang="ko-KR" altLang="en-US" sz="1400" dirty="0"/>
              <a:t>이에 경찰이 수사를 시작함</a:t>
            </a:r>
            <a:endParaRPr lang="en-US" altLang="ko-KR" sz="1400" dirty="0"/>
          </a:p>
          <a:p>
            <a:pPr marL="0" indent="0">
              <a:buNone/>
            </a:pP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신고를 접수한 한국 경찰은 일본 경찰과 수사 공조를 해야 했고</a:t>
            </a:r>
            <a:r>
              <a:rPr lang="en-US" altLang="ko-KR" sz="1400" dirty="0"/>
              <a:t>, </a:t>
            </a:r>
            <a:r>
              <a:rPr lang="ko-KR" altLang="en-US" sz="1400" dirty="0"/>
              <a:t>이 수사 공조가 원활히 </a:t>
            </a:r>
            <a:r>
              <a:rPr lang="ko-KR" altLang="en-US" sz="1400" dirty="0" err="1"/>
              <a:t>되는데만</a:t>
            </a:r>
            <a:r>
              <a:rPr lang="ko-KR" altLang="en-US" sz="1400" dirty="0"/>
              <a:t> 해도 </a:t>
            </a:r>
            <a:r>
              <a:rPr lang="en-US" altLang="ko-KR" sz="1400" dirty="0"/>
              <a:t>1</a:t>
            </a:r>
            <a:r>
              <a:rPr lang="ko-KR" altLang="en-US" sz="1400" dirty="0"/>
              <a:t>년이 걸린 데다 범인이 이미 일본 현지에서 부인의 장례와 화장까지 마친 후 귀국했기 때문에</a:t>
            </a:r>
            <a:r>
              <a:rPr lang="en-US" altLang="ko-KR" sz="1400" dirty="0"/>
              <a:t>, </a:t>
            </a:r>
            <a:r>
              <a:rPr lang="ko-KR" altLang="en-US" sz="1400" dirty="0"/>
              <a:t>현장의 흔적을 파악하는 것도 쉽지 않았음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그런데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경찰이 용의선상에 올려두었던 </a:t>
            </a:r>
            <a:r>
              <a:rPr lang="ko-KR" altLang="en-US" sz="1400" dirty="0" err="1"/>
              <a:t>우씨의</a:t>
            </a:r>
            <a:r>
              <a:rPr lang="ko-KR" altLang="en-US" sz="1400" dirty="0"/>
              <a:t> 가택을 </a:t>
            </a:r>
            <a:r>
              <a:rPr lang="ko-KR" altLang="en-US" sz="1400" dirty="0" err="1"/>
              <a:t>압수수색하는</a:t>
            </a:r>
            <a:r>
              <a:rPr lang="ko-KR" altLang="en-US" sz="1400" dirty="0"/>
              <a:t> 과정에서</a:t>
            </a:r>
            <a:r>
              <a:rPr lang="en-US" altLang="ko-KR" sz="1400" dirty="0"/>
              <a:t>, </a:t>
            </a:r>
            <a:r>
              <a:rPr lang="ko-KR" altLang="en-US" sz="1400" dirty="0"/>
              <a:t>일기가 발견되었는데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 내용은 한국어와 일본어가 뒤섞인 형태로 작성된 일기들인데 그 중에서 명백히 살인 계획에 관련된 내용이 발견됨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091" y="4401039"/>
            <a:ext cx="3188405" cy="221398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595" y="1484784"/>
            <a:ext cx="3188405" cy="289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1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4484549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경과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여기에는 </a:t>
            </a:r>
            <a:r>
              <a:rPr lang="en-US" altLang="ko-KR" sz="1400" dirty="0"/>
              <a:t> '</a:t>
            </a:r>
            <a:r>
              <a:rPr lang="ko-KR" altLang="en-US" sz="1400" dirty="0"/>
              <a:t>절벽에 데려가 흉기로 찌른 뒤 떨어뜨린다</a:t>
            </a:r>
            <a:r>
              <a:rPr lang="en-US" altLang="ko-KR" sz="1400" dirty="0"/>
              <a:t>'</a:t>
            </a:r>
            <a:r>
              <a:rPr lang="ko-KR" altLang="en-US" sz="1400" dirty="0"/>
              <a:t>를 써서 살해수단을 어떻게 할지 구상한 것과 </a:t>
            </a:r>
            <a:r>
              <a:rPr lang="en-US" altLang="ko-KR" sz="1400" dirty="0"/>
              <a:t>'</a:t>
            </a:r>
            <a:r>
              <a:rPr lang="ko-KR" altLang="en-US" sz="1400" dirty="0"/>
              <a:t>햄스터에다가 니코틴 실험 해봤다</a:t>
            </a:r>
            <a:r>
              <a:rPr lang="en-US" altLang="ko-KR" sz="1400" dirty="0"/>
              <a:t>' </a:t>
            </a:r>
            <a:r>
              <a:rPr lang="ko-KR" altLang="en-US" sz="1400" dirty="0"/>
              <a:t>라는 생체 실험성 내용이 적나라하게 적혀있었음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이때쯤 일본 경찰이 현장 사진 및 부검 결과를 경찰청 측에 보내는데</a:t>
            </a:r>
            <a:r>
              <a:rPr lang="en-US" altLang="ko-KR" sz="1400" dirty="0"/>
              <a:t>, </a:t>
            </a:r>
            <a:r>
              <a:rPr lang="ko-KR" altLang="en-US" sz="1400" dirty="0"/>
              <a:t>평소 담배 </a:t>
            </a:r>
            <a:r>
              <a:rPr lang="ko-KR" altLang="en-US" sz="1400" dirty="0" err="1"/>
              <a:t>한모금도</a:t>
            </a:r>
            <a:r>
              <a:rPr lang="ko-KR" altLang="en-US" sz="1400" dirty="0"/>
              <a:t> 안 피운 여성이 니코틴 중독으로 사망했다는 점과 용의자의 일기에 작성된 니코틴 실험일지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스마트폰에서</a:t>
            </a:r>
            <a:r>
              <a:rPr lang="ko-KR" altLang="en-US" sz="1400" dirty="0"/>
              <a:t> 남양주 니코틴 살인사건을 검색한 이력이 일치하고 그 외에 증거들이 속속 재발견되어서 구속영장을 발부함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661013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068960"/>
            <a:ext cx="3528392" cy="343269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5" y="1412776"/>
            <a:ext cx="4355976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90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4484549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경과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여기에는 </a:t>
            </a:r>
            <a:r>
              <a:rPr lang="en-US" altLang="ko-KR" sz="1400" dirty="0"/>
              <a:t> '</a:t>
            </a:r>
            <a:r>
              <a:rPr lang="ko-KR" altLang="en-US" sz="1400" dirty="0"/>
              <a:t>절벽에 데려가 흉기로 찌른 뒤 떨어뜨린다</a:t>
            </a:r>
            <a:r>
              <a:rPr lang="en-US" altLang="ko-KR" sz="1400" dirty="0"/>
              <a:t>'</a:t>
            </a:r>
            <a:r>
              <a:rPr lang="ko-KR" altLang="en-US" sz="1400" dirty="0"/>
              <a:t>를 써서 살해수단을 어떻게 할지 구상한 것과 </a:t>
            </a:r>
            <a:r>
              <a:rPr lang="en-US" altLang="ko-KR" sz="1400" dirty="0"/>
              <a:t>'</a:t>
            </a:r>
            <a:r>
              <a:rPr lang="ko-KR" altLang="en-US" sz="1400" dirty="0"/>
              <a:t>햄스터에다가 니코틴 실험 해봤다</a:t>
            </a:r>
            <a:r>
              <a:rPr lang="en-US" altLang="ko-KR" sz="1400" dirty="0"/>
              <a:t>' </a:t>
            </a:r>
            <a:r>
              <a:rPr lang="ko-KR" altLang="en-US" sz="1400" dirty="0"/>
              <a:t>라는 생체 실험성 내용이 적나라하게 적혀있었음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이때쯤 일본 경찰이 현장 사진 및 부검 결과를 경찰청 측에 보내는데</a:t>
            </a:r>
            <a:r>
              <a:rPr lang="en-US" altLang="ko-KR" sz="1400" dirty="0"/>
              <a:t>, </a:t>
            </a:r>
            <a:r>
              <a:rPr lang="ko-KR" altLang="en-US" sz="1400" dirty="0"/>
              <a:t>평소 담배 </a:t>
            </a:r>
            <a:r>
              <a:rPr lang="ko-KR" altLang="en-US" sz="1400" dirty="0" err="1"/>
              <a:t>한모금도</a:t>
            </a:r>
            <a:r>
              <a:rPr lang="ko-KR" altLang="en-US" sz="1400" dirty="0"/>
              <a:t> 안 피운 여성이 니코틴 중독으로 사망했다는 점과 용의자의 일기에 작성된 니코틴 실험일지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스마트폰에서</a:t>
            </a:r>
            <a:r>
              <a:rPr lang="ko-KR" altLang="en-US" sz="1400" dirty="0"/>
              <a:t> 남양주 니코틴 살인사건을 검색한 이력이 일치하고 그 외에 증거들이 속속 재발견되어서 구속영장을 발부함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661013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817" y="2996952"/>
            <a:ext cx="3528392" cy="343269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5" y="1412776"/>
            <a:ext cx="4355976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72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420653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재판과정</a:t>
            </a: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/>
              <a:t>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- 2018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31</a:t>
            </a:r>
            <a:r>
              <a:rPr lang="ko-KR" altLang="en-US" sz="1400" dirty="0"/>
              <a:t>일에 진행된 </a:t>
            </a:r>
            <a:r>
              <a:rPr lang="en-US" altLang="ko-KR" sz="1400" dirty="0"/>
              <a:t>1</a:t>
            </a:r>
            <a:r>
              <a:rPr lang="ko-KR" altLang="en-US" sz="1400" dirty="0"/>
              <a:t>심에서 검찰 측은 사형을 구형했으나 재판부는 무기징역을 선고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이에 검찰 측은 형량이 적정하지 못하다며 항소를 신청함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항소심에서는 피고 측은 심신미약을 주장했지만 항소심 재판부가 </a:t>
            </a:r>
            <a:r>
              <a:rPr lang="en-US" altLang="ko-KR" sz="1400" dirty="0"/>
              <a:t>"</a:t>
            </a:r>
            <a:r>
              <a:rPr lang="ko-KR" altLang="en-US" sz="1400" dirty="0"/>
              <a:t>통상적으로는 살인 혐의를 인정하고 나서 심신미약에 따른 범행이라며 정신감정을 요청하는데 지금 범행을 부인하는 상황에서 신청하는 것은 납득이 가지 않는다</a:t>
            </a:r>
            <a:r>
              <a:rPr lang="en-US" altLang="ko-KR" sz="1400" dirty="0"/>
              <a:t>"</a:t>
            </a:r>
            <a:r>
              <a:rPr lang="ko-KR" altLang="en-US" sz="1400" dirty="0"/>
              <a:t>며 부정적으로 보는데다가</a:t>
            </a:r>
            <a:r>
              <a:rPr lang="en-US" altLang="ko-KR" sz="1400" dirty="0"/>
              <a:t>, </a:t>
            </a:r>
            <a:r>
              <a:rPr lang="ko-KR" altLang="en-US" sz="1400" dirty="0"/>
              <a:t>유사 사건을 검색하고 니코틴을 준비해 실험하는 등 계획살인이라는 정황이 명백하므로 심신미약이 인정될 가능성은 낮다</a:t>
            </a:r>
            <a:r>
              <a:rPr lang="en-US" altLang="ko-KR" sz="1400" dirty="0"/>
              <a:t>.” </a:t>
            </a:r>
            <a:r>
              <a:rPr lang="ko-KR" altLang="en-US" sz="1400" dirty="0"/>
              <a:t>며 항소 기각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- 2019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</a:t>
            </a:r>
            <a:r>
              <a:rPr lang="en-US" altLang="ko-KR" sz="1400" dirty="0"/>
              <a:t>, 3</a:t>
            </a:r>
            <a:r>
              <a:rPr lang="ko-KR" altLang="en-US" sz="1400" dirty="0"/>
              <a:t>심 대법원에서 피고인의 상고를 기각하여 무기징역을 선고한 원심을 확정</a:t>
            </a:r>
            <a:br>
              <a:rPr lang="ko-KR" altLang="en-US" sz="1400" dirty="0"/>
            </a:br>
            <a:br>
              <a:rPr lang="ko-KR" altLang="en-US" sz="1400" dirty="0"/>
            </a:b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844824"/>
            <a:ext cx="3312368" cy="387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59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420653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사실은 처음이 아니었다</a:t>
            </a:r>
            <a:r>
              <a:rPr lang="en-US" altLang="ko-KR" sz="1300" dirty="0"/>
              <a:t>....?</a:t>
            </a:r>
          </a:p>
          <a:p>
            <a:pPr marL="0" indent="0">
              <a:buNone/>
            </a:pPr>
            <a:r>
              <a:rPr lang="en-US" altLang="ko-KR" sz="1300" dirty="0"/>
              <a:t>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본 사건이 일어나기 </a:t>
            </a:r>
            <a:r>
              <a:rPr lang="en-US" altLang="ko-KR" sz="1400" dirty="0"/>
              <a:t>4</a:t>
            </a:r>
            <a:r>
              <a:rPr lang="ko-KR" altLang="en-US" sz="1400" dirty="0" err="1"/>
              <a:t>개월전인</a:t>
            </a:r>
            <a:r>
              <a:rPr lang="ko-KR" altLang="en-US" sz="1400" dirty="0"/>
              <a:t>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</a:t>
            </a:r>
            <a:r>
              <a:rPr lang="en-US" altLang="ko-KR" sz="1400" dirty="0"/>
              <a:t>, </a:t>
            </a:r>
            <a:r>
              <a:rPr lang="ko-KR" altLang="en-US" sz="1400" dirty="0"/>
              <a:t>범인 </a:t>
            </a:r>
            <a:r>
              <a:rPr lang="ko-KR" altLang="en-US" sz="1400" dirty="0" err="1"/>
              <a:t>우씨는</a:t>
            </a:r>
            <a:r>
              <a:rPr lang="ko-KR" altLang="en-US" sz="1400" dirty="0"/>
              <a:t> 니코틴 원액을 구해준 동창 여성을 살해하려다 미수에 그침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범인은 일본의 여행지 숙소에서 피해자에게 숙취 해소 음료를 건네 줬는데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이전 사건의 피해자가 음료수의 맛을 보니까</a:t>
            </a:r>
            <a:r>
              <a:rPr lang="en-US" altLang="ko-KR" sz="1400" dirty="0"/>
              <a:t>, </a:t>
            </a:r>
            <a:r>
              <a:rPr lang="ko-KR" altLang="en-US" sz="1400" dirty="0"/>
              <a:t>음료수에서 </a:t>
            </a:r>
            <a:r>
              <a:rPr lang="ko-KR" altLang="en-US" sz="1400" dirty="0" err="1"/>
              <a:t>암모니아같은</a:t>
            </a:r>
            <a:r>
              <a:rPr lang="ko-KR" altLang="en-US" sz="1400" dirty="0"/>
              <a:t> 냄새가 나고 이상하고 목이 </a:t>
            </a:r>
            <a:r>
              <a:rPr lang="ko-KR" altLang="en-US" sz="1400" dirty="0" err="1"/>
              <a:t>타들어가는</a:t>
            </a:r>
            <a:r>
              <a:rPr lang="ko-KR" altLang="en-US" sz="1400" dirty="0"/>
              <a:t> 느낌을 받아서 음료수를 그냥 버렸다고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아마도 니코틴 원액을 탄 것으로 추정되며</a:t>
            </a:r>
            <a:r>
              <a:rPr lang="en-US" altLang="ko-KR" sz="1400" dirty="0"/>
              <a:t>, </a:t>
            </a:r>
            <a:r>
              <a:rPr lang="ko-KR" altLang="en-US" sz="1400" dirty="0"/>
              <a:t>당시 피해자는 숙취가 심해 그런 줄 알았다며 그냥 넘겼다가 니코틴 원액 구입 관련해서 수사를 </a:t>
            </a:r>
            <a:r>
              <a:rPr lang="ko-KR" altLang="en-US" sz="1400" dirty="0" err="1"/>
              <a:t>받게된</a:t>
            </a:r>
            <a:r>
              <a:rPr lang="ko-KR" altLang="en-US" sz="1400" dirty="0"/>
              <a:t> 이후에 살해당할 뻔 했다고 생각되어 경찰에 털어놓았다고 함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실제로 출국 전 </a:t>
            </a:r>
            <a:r>
              <a:rPr lang="ko-KR" altLang="en-US" sz="1400" dirty="0" err="1"/>
              <a:t>우씨는</a:t>
            </a:r>
            <a:r>
              <a:rPr lang="ko-KR" altLang="en-US" sz="1400" dirty="0"/>
              <a:t> 동창 여성 앞으로 여행자 보험을 들었고</a:t>
            </a:r>
            <a:r>
              <a:rPr lang="en-US" altLang="ko-KR" sz="1400" dirty="0"/>
              <a:t>, </a:t>
            </a:r>
            <a:r>
              <a:rPr lang="ko-KR" altLang="en-US" sz="1400" dirty="0"/>
              <a:t>수취인을 자신으로 지정했다고 함</a:t>
            </a:r>
            <a:r>
              <a:rPr lang="en-US" altLang="ko-KR" sz="1400" dirty="0"/>
              <a:t>. </a:t>
            </a:r>
            <a:r>
              <a:rPr lang="ko-KR" altLang="en-US" sz="1400" dirty="0"/>
              <a:t>다만</a:t>
            </a:r>
            <a:r>
              <a:rPr lang="en-US" altLang="ko-KR" sz="1400" dirty="0"/>
              <a:t>, </a:t>
            </a:r>
            <a:r>
              <a:rPr lang="ko-KR" altLang="en-US" sz="1400" dirty="0"/>
              <a:t>이것도 당시 여성이나 음료에 대한 검사를 받거나 한 것이 아니라서 정황 증거만 있는 상태임</a:t>
            </a:r>
            <a:endParaRPr lang="en-US" altLang="ko-KR" sz="13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 fontScale="90000"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경제범죄 </a:t>
            </a:r>
            <a:r>
              <a:rPr lang="en-US" altLang="ko-KR" sz="3200" dirty="0"/>
              <a:t>– </a:t>
            </a:r>
            <a:br>
              <a:rPr lang="en-US" altLang="ko-KR" sz="3200" dirty="0"/>
            </a:br>
            <a:r>
              <a:rPr lang="ko-KR" altLang="en-US" sz="3200" dirty="0"/>
              <a:t>신종 보험사기 사건</a:t>
            </a:r>
            <a:r>
              <a:rPr lang="en-US" altLang="ko-KR" sz="3200" dirty="0"/>
              <a:t>(2): </a:t>
            </a:r>
            <a:r>
              <a:rPr lang="ko-KR" altLang="en-US" sz="3200" dirty="0"/>
              <a:t>신혼여행 니코틴 살인사건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1700808"/>
            <a:ext cx="299013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4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생각해 볼 문제</a:t>
            </a:r>
          </a:p>
        </p:txBody>
      </p:sp>
      <p:sp>
        <p:nvSpPr>
          <p:cNvPr id="8" name="내용 개체 틀 1"/>
          <p:cNvSpPr>
            <a:spLocks noGrp="1"/>
          </p:cNvSpPr>
          <p:nvPr>
            <p:ph idx="1"/>
          </p:nvPr>
        </p:nvSpPr>
        <p:spPr>
          <a:xfrm>
            <a:off x="287074" y="1124744"/>
            <a:ext cx="5420653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보험사기는 날로 진화 중</a:t>
            </a:r>
            <a:r>
              <a:rPr lang="en-US" altLang="ko-KR" sz="1300" dirty="0"/>
              <a:t>….</a:t>
            </a: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184" y="4221086"/>
            <a:ext cx="5697312" cy="233313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74" y="4221087"/>
            <a:ext cx="2887330" cy="233313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3757F97-5AB9-46B6-9F5E-E360443D7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137118"/>
            <a:ext cx="3384823" cy="299959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FA38066-E064-4F7D-8CA8-8F761888C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772816"/>
            <a:ext cx="3981450" cy="144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38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생각해 볼 문제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166" y="2204863"/>
            <a:ext cx="5172834" cy="3724275"/>
          </a:xfrm>
          <a:prstGeom prst="rect">
            <a:avLst/>
          </a:prstGeom>
        </p:spPr>
      </p:pic>
      <p:sp>
        <p:nvSpPr>
          <p:cNvPr id="8" name="내용 개체 틀 1"/>
          <p:cNvSpPr>
            <a:spLocks noGrp="1"/>
          </p:cNvSpPr>
          <p:nvPr>
            <p:ph idx="1"/>
          </p:nvPr>
        </p:nvSpPr>
        <p:spPr>
          <a:xfrm>
            <a:off x="303475" y="1700808"/>
            <a:ext cx="5420653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사기가 가벼운 범죄</a:t>
            </a:r>
            <a:r>
              <a:rPr lang="en-US" altLang="ko-KR" sz="1300" dirty="0"/>
              <a:t>?  </a:t>
            </a:r>
            <a:endParaRPr lang="en-US" altLang="ko-KR" sz="14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3"/>
            <a:ext cx="3971166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15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733021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생각해 볼 문제</a:t>
            </a:r>
          </a:p>
        </p:txBody>
      </p:sp>
      <p:sp>
        <p:nvSpPr>
          <p:cNvPr id="8" name="내용 개체 틀 1"/>
          <p:cNvSpPr>
            <a:spLocks noGrp="1"/>
          </p:cNvSpPr>
          <p:nvPr>
            <p:ph idx="1"/>
          </p:nvPr>
        </p:nvSpPr>
        <p:spPr>
          <a:xfrm>
            <a:off x="467544" y="1476600"/>
            <a:ext cx="5420653" cy="4925144"/>
          </a:xfrm>
        </p:spPr>
        <p:txBody>
          <a:bodyPr>
            <a:noAutofit/>
          </a:bodyPr>
          <a:lstStyle/>
          <a:p>
            <a:r>
              <a:rPr lang="ko-KR" altLang="en-US" sz="1300" dirty="0"/>
              <a:t>미국의 보험범죄 적발 시스템</a:t>
            </a:r>
            <a:endParaRPr lang="en-US" altLang="ko-KR" sz="14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B33BE6F-6A01-4D44-A339-02999EE01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04864"/>
            <a:ext cx="59817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2178</TotalTime>
  <Words>2767</Words>
  <Application>Microsoft Office PowerPoint</Application>
  <PresentationFormat>화면 슬라이드 쇼(4:3)</PresentationFormat>
  <Paragraphs>176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맑은 고딕</vt:lpstr>
      <vt:lpstr>Arial</vt:lpstr>
      <vt:lpstr>Georgia</vt:lpstr>
      <vt:lpstr>Wingdings</vt:lpstr>
      <vt:lpstr>고구려 벽화</vt:lpstr>
      <vt:lpstr>제12주 경제범죄</vt:lpstr>
      <vt:lpstr>1. 경제범죄 – 조희팔 사건</vt:lpstr>
      <vt:lpstr>1. 경제범죄 – 조희팔 사건</vt:lpstr>
      <vt:lpstr>1. 경제범죄 – 조희팔 사건</vt:lpstr>
      <vt:lpstr>1. 경제범죄 – 조희팔 사건</vt:lpstr>
      <vt:lpstr>1. 경제범죄 – 조희팔 사건</vt:lpstr>
      <vt:lpstr>1. 경제범죄 – 조희팔 사건</vt:lpstr>
      <vt:lpstr>2. 경제범죄 –  신종 보험사기 사건(1): 남양주 니코틴 살인사건</vt:lpstr>
      <vt:lpstr>2. 경제범죄 –  신종 보험사기 사건(1): 남양주 니코틴 살인사건</vt:lpstr>
      <vt:lpstr>2. 경제범죄 –  신종 보험사기 사건(1): 남양주 니코틴 살인사건</vt:lpstr>
      <vt:lpstr>2. 경제범죄 –  신종 보험사기 사건(1): 남양주 니코틴 살인사건</vt:lpstr>
      <vt:lpstr>2. 경제범죄 –  신종 보험사기 사건(1): 남양주 니코틴 살인사건</vt:lpstr>
      <vt:lpstr>2. 경제범죄 –  신종 보험사기 사건(1): 남양주 니코틴 살인사건</vt:lpstr>
      <vt:lpstr>2. 경제범죄 –  신종 보험사기 사건(2): 신혼여행 니코틴 살인사건</vt:lpstr>
      <vt:lpstr>2. 경제범죄 –  신종 보험사기 사건(2): 신혼여행 니코틴 살인사건</vt:lpstr>
      <vt:lpstr>2. 경제범죄 –  신종 보험사기 사건(2): 신혼여행 니코틴 살인사건</vt:lpstr>
      <vt:lpstr>2. 경제범죄 –  신종 보험사기 사건(2): 신혼여행 니코틴 살인사건</vt:lpstr>
      <vt:lpstr>2. 경제범죄 –  신종 보험사기 사건(2): 신혼여행 니코틴 살인사건</vt:lpstr>
      <vt:lpstr>2. 경제범죄 –  신종 보험사기 사건(2): 신혼여행 니코틴 살인사건</vt:lpstr>
      <vt:lpstr>3. 생각해 볼 문제</vt:lpstr>
      <vt:lpstr>3. 생각해 볼 문제</vt:lpstr>
      <vt:lpstr>3. 생각해 볼 문제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남재성</cp:lastModifiedBy>
  <cp:revision>474</cp:revision>
  <dcterms:created xsi:type="dcterms:W3CDTF">2007-09-03T10:00:52Z</dcterms:created>
  <dcterms:modified xsi:type="dcterms:W3CDTF">2021-10-16T06:05:53Z</dcterms:modified>
</cp:coreProperties>
</file>