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300" r:id="rId3"/>
    <p:sldId id="286" r:id="rId4"/>
    <p:sldId id="299" r:id="rId5"/>
    <p:sldId id="301" r:id="rId6"/>
    <p:sldId id="315" r:id="rId7"/>
    <p:sldId id="302" r:id="rId8"/>
    <p:sldId id="303" r:id="rId9"/>
    <p:sldId id="314" r:id="rId10"/>
    <p:sldId id="304" r:id="rId11"/>
    <p:sldId id="305" r:id="rId12"/>
    <p:sldId id="306" r:id="rId13"/>
    <p:sldId id="311" r:id="rId14"/>
    <p:sldId id="307" r:id="rId15"/>
    <p:sldId id="309" r:id="rId16"/>
    <p:sldId id="310" r:id="rId17"/>
    <p:sldId id="313" r:id="rId18"/>
    <p:sldId id="308" r:id="rId19"/>
    <p:sldId id="312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24" autoAdjust="0"/>
  </p:normalViewPr>
  <p:slideViewPr>
    <p:cSldViewPr>
      <p:cViewPr varScale="1">
        <p:scale>
          <a:sx n="114" d="100"/>
          <a:sy n="114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3A85E-CA8E-43AA-989F-2AE4B3228C7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94FDC-BA62-455E-83B7-EE4C0F6F64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3259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942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1075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643866" cy="1500198"/>
          </a:xfrm>
        </p:spPr>
        <p:txBody>
          <a:bodyPr/>
          <a:lstStyle/>
          <a:p>
            <a:r>
              <a:rPr lang="ko-KR" altLang="en-US" dirty="0"/>
              <a:t>제</a:t>
            </a:r>
            <a:r>
              <a:rPr lang="en-US" altLang="ko-KR" dirty="0"/>
              <a:t>11</a:t>
            </a:r>
            <a:r>
              <a:rPr lang="ko-KR" altLang="en-US" dirty="0"/>
              <a:t>주 디지털 성범죄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501" y="3140968"/>
            <a:ext cx="7500990" cy="569224"/>
          </a:xfrm>
        </p:spPr>
        <p:txBody>
          <a:bodyPr>
            <a:normAutofit/>
          </a:bodyPr>
          <a:lstStyle/>
          <a:p>
            <a:r>
              <a:rPr lang="ko-KR" altLang="en-US"/>
              <a:t>디지털 성범죄와 </a:t>
            </a:r>
            <a:r>
              <a:rPr lang="en-US" altLang="ko-KR" dirty="0"/>
              <a:t>N</a:t>
            </a:r>
            <a:r>
              <a:rPr lang="ko-KR" altLang="en-US" dirty="0" err="1"/>
              <a:t>번방</a:t>
            </a:r>
            <a:r>
              <a:rPr lang="ko-KR" altLang="en-US" dirty="0"/>
              <a:t> 사건의 심리 분석</a:t>
            </a:r>
          </a:p>
          <a:p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87824" y="501317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/>
              <a:t>남재성 교수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13382" y="1772816"/>
            <a:ext cx="8364951" cy="38164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600" dirty="0"/>
          </a:p>
          <a:p>
            <a:r>
              <a:rPr lang="ko-KR" altLang="en-US" sz="1600" dirty="0"/>
              <a:t>디지털 기기 및 정보통신기술을 매개로 온</a:t>
            </a:r>
            <a:r>
              <a:rPr lang="en-US" altLang="ko-KR" sz="1600" dirty="0"/>
              <a:t>‧</a:t>
            </a:r>
            <a:r>
              <a:rPr lang="ko-KR" altLang="en-US" sz="1600" dirty="0"/>
              <a:t>오프라인 상에서 발생하는 </a:t>
            </a:r>
            <a:r>
              <a:rPr lang="ko-KR" altLang="en-US" sz="1600" dirty="0" err="1"/>
              <a:t>젠더기반</a:t>
            </a:r>
            <a:r>
              <a:rPr lang="ko-KR" altLang="en-US" sz="1600" dirty="0"/>
              <a:t> 폭력</a:t>
            </a:r>
            <a:r>
              <a:rPr lang="en-US" altLang="ko-KR" sz="1600" dirty="0"/>
              <a:t>.</a:t>
            </a:r>
          </a:p>
          <a:p>
            <a:endParaRPr lang="en-US" altLang="ko-KR" sz="1600" dirty="0"/>
          </a:p>
          <a:p>
            <a:r>
              <a:rPr lang="en-US" altLang="ko-KR" sz="1600" dirty="0"/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동의 없이 상대의 신체를 촬영하거나 유포</a:t>
            </a:r>
            <a:r>
              <a:rPr lang="en-US" altLang="ko-KR" sz="1600" dirty="0">
                <a:solidFill>
                  <a:srgbClr val="FF0000"/>
                </a:solidFill>
              </a:rPr>
              <a:t>·</a:t>
            </a:r>
            <a:r>
              <a:rPr lang="ko-KR" altLang="en-US" sz="1600" dirty="0">
                <a:solidFill>
                  <a:srgbClr val="FF0000"/>
                </a:solidFill>
              </a:rPr>
              <a:t>유포 협박</a:t>
            </a:r>
            <a:r>
              <a:rPr lang="en-US" altLang="ko-KR" sz="1600" dirty="0">
                <a:solidFill>
                  <a:srgbClr val="FF0000"/>
                </a:solidFill>
              </a:rPr>
              <a:t>·</a:t>
            </a:r>
            <a:r>
              <a:rPr lang="ko-KR" altLang="en-US" sz="1600" dirty="0">
                <a:solidFill>
                  <a:srgbClr val="FF0000"/>
                </a:solidFill>
              </a:rPr>
              <a:t>저장</a:t>
            </a:r>
            <a:r>
              <a:rPr lang="en-US" altLang="ko-KR" sz="1600" dirty="0">
                <a:solidFill>
                  <a:srgbClr val="FF0000"/>
                </a:solidFill>
              </a:rPr>
              <a:t>·</a:t>
            </a:r>
            <a:r>
              <a:rPr lang="ko-KR" altLang="en-US" sz="1600" dirty="0">
                <a:solidFill>
                  <a:srgbClr val="FF0000"/>
                </a:solidFill>
              </a:rPr>
              <a:t>전시하는 행위 및 사이버 공간에서 타인의 성적 자율권과 인격권을 침해하는 행위를 포괄</a:t>
            </a:r>
            <a:r>
              <a:rPr lang="ko-KR" altLang="en-US" sz="1600" dirty="0"/>
              <a:t>함</a:t>
            </a:r>
            <a:r>
              <a:rPr lang="en-US" altLang="ko-KR" sz="1600" dirty="0"/>
              <a:t> </a:t>
            </a:r>
          </a:p>
          <a:p>
            <a:endParaRPr lang="en-US" altLang="ko-KR" sz="1600" dirty="0"/>
          </a:p>
          <a:p>
            <a:r>
              <a:rPr lang="ko-KR" altLang="en-US" sz="1600" dirty="0"/>
              <a:t>즉</a:t>
            </a:r>
            <a:r>
              <a:rPr lang="en-US" altLang="ko-KR" sz="1600" dirty="0"/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디지털 성범죄란</a:t>
            </a:r>
            <a:r>
              <a:rPr lang="en-US" altLang="ko-KR" sz="1600" dirty="0"/>
              <a:t>? </a:t>
            </a:r>
            <a:r>
              <a:rPr lang="ko-KR" altLang="en-US" sz="1600" dirty="0"/>
              <a:t>카메라나 그 밖에 이와 유사한 기능을 갖춘 기계장치를 이용하여 성적 욕망 또는 수치심을 유발할 수 있는 사람의 신체를 동의 없이 촬영하거나 불법 </a:t>
            </a:r>
            <a:r>
              <a:rPr lang="ko-KR" altLang="en-US" sz="1600" dirty="0" err="1"/>
              <a:t>촬영물을</a:t>
            </a:r>
            <a:r>
              <a:rPr lang="ko-KR" altLang="en-US" sz="1600" dirty="0"/>
              <a:t> 동의 없이 유포하는 행위 등을 의미함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모든 디지털 성폭력이 현행법상 성범죄로 인정되는 것은 아니며</a:t>
            </a:r>
            <a:r>
              <a:rPr lang="en-US" altLang="ko-KR" sz="1600" dirty="0"/>
              <a:t>, </a:t>
            </a:r>
            <a:r>
              <a:rPr lang="ko-KR" altLang="en-US" sz="1600" dirty="0"/>
              <a:t>현재 범죄로 규정되는 디지털 성폭력은 성적 목적을 위한 불법 촬영</a:t>
            </a:r>
            <a:r>
              <a:rPr lang="en-US" altLang="ko-KR" sz="1600" dirty="0"/>
              <a:t>, </a:t>
            </a:r>
            <a:r>
              <a:rPr lang="ko-KR" altLang="en-US" sz="1600" dirty="0"/>
              <a:t>성적 </a:t>
            </a:r>
            <a:r>
              <a:rPr lang="ko-KR" altLang="en-US" sz="1600" dirty="0" err="1"/>
              <a:t>촬영물</a:t>
            </a:r>
            <a:r>
              <a:rPr lang="ko-KR" altLang="en-US" sz="1600" dirty="0"/>
              <a:t> </a:t>
            </a:r>
            <a:r>
              <a:rPr lang="ko-KR" altLang="en-US" sz="1600" dirty="0" err="1"/>
              <a:t>비동의</a:t>
            </a:r>
            <a:r>
              <a:rPr lang="ko-KR" altLang="en-US" sz="1600" dirty="0"/>
              <a:t> 유포</a:t>
            </a:r>
            <a:r>
              <a:rPr lang="en-US" altLang="ko-KR" sz="1600" dirty="0"/>
              <a:t>, </a:t>
            </a:r>
            <a:r>
              <a:rPr lang="ko-KR" altLang="en-US" sz="1600" dirty="0"/>
              <a:t>통신매체를 이용한 음란행위 등이 있음</a:t>
            </a:r>
            <a:endParaRPr lang="en-US" altLang="ko-KR" sz="1600" dirty="0"/>
          </a:p>
          <a:p>
            <a:pPr marL="0" indent="0">
              <a:buNone/>
            </a:pPr>
            <a:br>
              <a:rPr lang="ko-KR" altLang="en-US" sz="1600" dirty="0"/>
            </a:b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1-1. </a:t>
            </a:r>
            <a:r>
              <a:rPr lang="ko-KR" altLang="en-US" sz="3200" dirty="0"/>
              <a:t>디지털 성범죄란</a:t>
            </a:r>
            <a:r>
              <a:rPr lang="en-US" altLang="ko-KR" sz="3200" dirty="0"/>
              <a:t>?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2719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11560" y="1772816"/>
            <a:ext cx="8424936" cy="3805883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최근 </a:t>
            </a:r>
            <a:r>
              <a:rPr lang="ko-KR" altLang="en-US" sz="1400" dirty="0" err="1"/>
              <a:t>젠더</a:t>
            </a:r>
            <a:r>
              <a:rPr lang="en-US" altLang="ko-KR" sz="1400" dirty="0"/>
              <a:t>(gender)</a:t>
            </a:r>
            <a:r>
              <a:rPr lang="ko-KR" altLang="en-US" sz="1400" dirty="0"/>
              <a:t>에 기반을 둔 폭력으로서의 성폭력이 디지털 기술과 온라인 공간을 만나</a:t>
            </a:r>
            <a:r>
              <a:rPr lang="en-US" altLang="ko-KR" sz="1400" dirty="0"/>
              <a:t>, </a:t>
            </a:r>
            <a:r>
              <a:rPr lang="ko-KR" altLang="en-US" sz="1400" dirty="0"/>
              <a:t>새로운 영역에서 새로운 유형의 범죄가 증가할 뿐 아니라 전통적 유형의 성폭력</a:t>
            </a:r>
            <a:r>
              <a:rPr lang="en-US" altLang="ko-KR" sz="1400" dirty="0"/>
              <a:t>·</a:t>
            </a:r>
            <a:r>
              <a:rPr lang="ko-KR" altLang="en-US" sz="1400" dirty="0" err="1"/>
              <a:t>젠더폭력</a:t>
            </a:r>
            <a:r>
              <a:rPr lang="ko-KR" altLang="en-US" sz="1400" dirty="0"/>
              <a:t> 및 기타 범죄들과 결합하여 범죄가 지속되거나 반복</a:t>
            </a:r>
            <a:r>
              <a:rPr lang="en-US" altLang="ko-KR" sz="1400" dirty="0"/>
              <a:t>, </a:t>
            </a:r>
            <a:r>
              <a:rPr lang="ko-KR" altLang="en-US" sz="1400" dirty="0"/>
              <a:t>확대되고 피해</a:t>
            </a:r>
            <a:r>
              <a:rPr lang="en-US" altLang="ko-KR" sz="1400" dirty="0"/>
              <a:t>, </a:t>
            </a:r>
            <a:r>
              <a:rPr lang="ko-KR" altLang="en-US" sz="1400" dirty="0"/>
              <a:t>가해 규모가 증가하는 사례들이 발생하고 있음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디지털 성범죄의 최근 특성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ko-KR" altLang="en-US" sz="1400" dirty="0"/>
              <a:t>① 행위자들의 불법성 인식이 낮아 위법행위가 널리 발생하고</a:t>
            </a:r>
            <a:r>
              <a:rPr lang="en-US" altLang="ko-KR" sz="1400" dirty="0"/>
              <a:t>,</a:t>
            </a:r>
            <a:br>
              <a:rPr lang="ko-KR" altLang="en-US" sz="1400" dirty="0"/>
            </a:br>
            <a:r>
              <a:rPr lang="ko-KR" altLang="en-US" sz="1400" dirty="0"/>
              <a:t> ② 항상성</a:t>
            </a:r>
            <a:r>
              <a:rPr lang="en-US" altLang="ko-KR" sz="1400" dirty="0"/>
              <a:t>, </a:t>
            </a:r>
            <a:r>
              <a:rPr lang="ko-KR" altLang="en-US" sz="1400" dirty="0"/>
              <a:t>복제가능성</a:t>
            </a:r>
            <a:r>
              <a:rPr lang="en-US" altLang="ko-KR" sz="1400" dirty="0"/>
              <a:t>, </a:t>
            </a:r>
            <a:r>
              <a:rPr lang="ko-KR" altLang="en-US" sz="1400" dirty="0"/>
              <a:t>변형가능성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확산성</a:t>
            </a:r>
            <a:r>
              <a:rPr lang="ko-KR" altLang="en-US" sz="1400" dirty="0"/>
              <a:t> 등 디지털 </a:t>
            </a:r>
            <a:r>
              <a:rPr lang="ko-KR" altLang="en-US" sz="1400" dirty="0" err="1"/>
              <a:t>콘텐츠의</a:t>
            </a:r>
            <a:r>
              <a:rPr lang="ko-KR" altLang="en-US" sz="1400" dirty="0"/>
              <a:t> 특성으로 인하여 디지털 이미지를 이용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한 피해는 무한히 확대될 위험이 있으며</a:t>
            </a:r>
            <a:r>
              <a:rPr lang="en-US" altLang="ko-KR" sz="1400" dirty="0"/>
              <a:t>,</a:t>
            </a:r>
            <a:br>
              <a:rPr lang="ko-KR" altLang="en-US" sz="1400" dirty="0"/>
            </a:br>
            <a:r>
              <a:rPr lang="ko-KR" altLang="en-US" sz="1400" dirty="0"/>
              <a:t>③ 공간의 익명성</a:t>
            </a:r>
            <a:r>
              <a:rPr lang="en-US" altLang="ko-KR" sz="1400" dirty="0"/>
              <a:t>, </a:t>
            </a:r>
            <a:r>
              <a:rPr lang="ko-KR" altLang="en-US" sz="1400" dirty="0"/>
              <a:t>플랫폼의 </a:t>
            </a:r>
            <a:r>
              <a:rPr lang="ko-KR" altLang="en-US" sz="1400" dirty="0" err="1"/>
              <a:t>보안성으로</a:t>
            </a:r>
            <a:r>
              <a:rPr lang="ko-KR" altLang="en-US" sz="1400" dirty="0"/>
              <a:t> 디지털 성폭력의 증거 수립이 어렵고 은폐가 용이함</a:t>
            </a:r>
            <a:br>
              <a:rPr lang="ko-KR" altLang="en-US" sz="1400" dirty="0"/>
            </a:br>
            <a:r>
              <a:rPr lang="ko-KR" altLang="en-US" sz="1400" dirty="0"/>
              <a:t>④ 또한 아동</a:t>
            </a:r>
            <a:r>
              <a:rPr lang="en-US" altLang="ko-KR" sz="1400" dirty="0"/>
              <a:t>·</a:t>
            </a:r>
            <a:r>
              <a:rPr lang="ko-KR" altLang="en-US" sz="1400" dirty="0"/>
              <a:t>청소년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지적장애인</a:t>
            </a:r>
            <a:r>
              <a:rPr lang="ko-KR" altLang="en-US" sz="1400" dirty="0"/>
              <a:t> 또는 </a:t>
            </a:r>
            <a:r>
              <a:rPr lang="ko-KR" altLang="en-US" sz="1400" dirty="0" err="1"/>
              <a:t>경계성</a:t>
            </a:r>
            <a:r>
              <a:rPr lang="ko-KR" altLang="en-US" sz="1400" dirty="0"/>
              <a:t> 장애인 등 피해자의 취약성을 이용한 범죄가 온라인에서도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수월하게 발생하나 발견이 어렵고</a:t>
            </a:r>
            <a:r>
              <a:rPr lang="en-US" altLang="ko-KR" sz="1400" dirty="0"/>
              <a:t>, </a:t>
            </a:r>
            <a:r>
              <a:rPr lang="ko-KR" altLang="en-US" sz="1400" dirty="0"/>
              <a:t>성인 여성의 피해는 상대적으로 사소화됨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/>
              <a:t>원인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디지털 이미지를 이용한 성폭력 범죄는 </a:t>
            </a:r>
            <a:r>
              <a:rPr lang="ko-KR" altLang="en-US" sz="1400" dirty="0">
                <a:solidFill>
                  <a:srgbClr val="FF0000"/>
                </a:solidFill>
              </a:rPr>
              <a:t>여성에 대한 차별적 </a:t>
            </a:r>
            <a:r>
              <a:rPr lang="ko-KR" altLang="en-US" sz="1400" dirty="0" err="1">
                <a:solidFill>
                  <a:srgbClr val="FF0000"/>
                </a:solidFill>
              </a:rPr>
              <a:t>성의식</a:t>
            </a:r>
            <a:r>
              <a:rPr lang="ko-KR" altLang="en-US" sz="1400" dirty="0" err="1"/>
              <a:t>을</a:t>
            </a:r>
            <a:r>
              <a:rPr lang="ko-KR" altLang="en-US" sz="1400" dirty="0"/>
              <a:t> 이용하여 발생하는 것이며 다른 유사사건들과 마찬가지로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텔레그램</a:t>
            </a:r>
            <a:r>
              <a:rPr lang="ko-KR" altLang="en-US" sz="1400" dirty="0"/>
              <a:t> ‘</a:t>
            </a:r>
            <a:r>
              <a:rPr lang="en-US" altLang="ko-KR" sz="1400" dirty="0"/>
              <a:t>n</a:t>
            </a:r>
            <a:r>
              <a:rPr lang="ko-KR" altLang="en-US" sz="1400" dirty="0" err="1"/>
              <a:t>번방</a:t>
            </a:r>
            <a:r>
              <a:rPr lang="ko-KR" altLang="en-US" sz="1400" dirty="0"/>
              <a:t>’ 사건에서도 특정 피의자를 비정상화</a:t>
            </a:r>
            <a:r>
              <a:rPr lang="en-US" altLang="ko-KR" sz="1400" dirty="0"/>
              <a:t>, </a:t>
            </a:r>
            <a:r>
              <a:rPr lang="ko-KR" altLang="en-US" sz="1400" dirty="0"/>
              <a:t>괴물화하면서도</a:t>
            </a:r>
            <a:r>
              <a:rPr lang="en-US" altLang="ko-KR" sz="1400" dirty="0"/>
              <a:t>, </a:t>
            </a:r>
            <a:r>
              <a:rPr lang="ko-KR" altLang="en-US" sz="1400" dirty="0"/>
              <a:t>피해자를 비난하고 피해자 비난을 통해 범죄의 가담을 정당화하는 모순적 상황이 발생하고 있음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 -  ‘n</a:t>
            </a:r>
            <a:r>
              <a:rPr lang="ko-KR" altLang="en-US" sz="1400" dirty="0" err="1"/>
              <a:t>번방</a:t>
            </a:r>
            <a:r>
              <a:rPr lang="ko-KR" altLang="en-US" sz="1400" dirty="0"/>
              <a:t>’ 사건을 통해 주목해야 할 것은 </a:t>
            </a:r>
            <a:r>
              <a:rPr lang="ko-KR" altLang="en-US" sz="1400" dirty="0">
                <a:solidFill>
                  <a:srgbClr val="FF0000"/>
                </a:solidFill>
              </a:rPr>
              <a:t>여성을 성적 대상화하고 성적으로 소비하는 행위를 관대하게 수용해왔던 문화임 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디지털 성범죄의 특성과 원인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1-3. </a:t>
            </a:r>
            <a:r>
              <a:rPr lang="ko-KR" altLang="en-US" sz="3200" dirty="0"/>
              <a:t>디지털 성범죄의 유형</a:t>
            </a:r>
            <a:endParaRPr lang="ko-KR" altLang="en-US" sz="18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506343"/>
            <a:ext cx="7488831" cy="473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55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737777" y="1772816"/>
            <a:ext cx="8140556" cy="3805883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지난 </a:t>
            </a:r>
            <a:r>
              <a:rPr lang="en-US" altLang="ko-KR" sz="1400" dirty="0"/>
              <a:t>2019</a:t>
            </a:r>
            <a:r>
              <a:rPr lang="ko-KR" altLang="en-US" sz="1400" dirty="0"/>
              <a:t>년 기준 총 </a:t>
            </a:r>
            <a:r>
              <a:rPr lang="en-US" altLang="ko-KR" sz="1400" dirty="0"/>
              <a:t>3,368</a:t>
            </a:r>
            <a:r>
              <a:rPr lang="ko-KR" altLang="en-US" sz="1400" dirty="0"/>
              <a:t>건의 디지털 성범죄 피해가 발생하였으며</a:t>
            </a:r>
            <a:r>
              <a:rPr lang="en-US" altLang="ko-KR" sz="1400" dirty="0"/>
              <a:t>, </a:t>
            </a:r>
            <a:r>
              <a:rPr lang="ko-KR" altLang="en-US" sz="1400" dirty="0"/>
              <a:t>가장 많은 비중을 차지한 유형은 유포 및 불법촬영으로 나타남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1-4. </a:t>
            </a:r>
            <a:r>
              <a:rPr lang="ko-KR" altLang="en-US" sz="3200" dirty="0"/>
              <a:t>디지털 성범죄의 실태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16DC817-D907-4334-828B-F11D52296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852936"/>
            <a:ext cx="4886088" cy="230425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80F1C5A-B032-4690-BB7F-22552E653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935" y="2204864"/>
            <a:ext cx="3353398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93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737777" y="1488464"/>
            <a:ext cx="8424936" cy="3805883"/>
          </a:xfrm>
        </p:spPr>
        <p:txBody>
          <a:bodyPr>
            <a:noAutofit/>
          </a:bodyPr>
          <a:lstStyle/>
          <a:p>
            <a:pPr algn="l"/>
            <a:r>
              <a:rPr lang="ko-KR" altLang="en-US" sz="1300" dirty="0">
                <a:latin typeface="+mj-ea"/>
                <a:ea typeface="+mj-ea"/>
              </a:rPr>
              <a:t>지난 </a:t>
            </a:r>
            <a:r>
              <a:rPr lang="en-US" altLang="ko-KR" sz="1300" dirty="0">
                <a:latin typeface="+mj-ea"/>
                <a:ea typeface="+mj-ea"/>
              </a:rPr>
              <a:t>2020</a:t>
            </a:r>
            <a:r>
              <a:rPr lang="ko-KR" altLang="en-US" sz="1300" dirty="0">
                <a:latin typeface="+mj-ea"/>
                <a:ea typeface="+mj-ea"/>
              </a:rPr>
              <a:t>년의 경우 </a:t>
            </a:r>
            <a:r>
              <a:rPr lang="en-US" altLang="ko-KR" sz="1300" dirty="0">
                <a:latin typeface="+mj-ea"/>
                <a:ea typeface="+mj-ea"/>
              </a:rPr>
              <a:t>2019</a:t>
            </a:r>
            <a:r>
              <a:rPr lang="ko-KR" altLang="en-US" sz="1300" dirty="0">
                <a:latin typeface="+mj-ea"/>
                <a:ea typeface="+mj-ea"/>
              </a:rPr>
              <a:t>년 보다 더욱 증가하여 </a:t>
            </a:r>
            <a:r>
              <a:rPr lang="ko-KR" altLang="en-US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아동</a:t>
            </a:r>
            <a:r>
              <a:rPr lang="en-US" altLang="ko-KR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·</a:t>
            </a:r>
            <a:r>
              <a:rPr lang="ko-KR" altLang="en-US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청소년 성 착취물과 같은 디지털 성범죄 피해를 본 사람은 모두 </a:t>
            </a:r>
            <a:r>
              <a:rPr lang="en-US" altLang="ko-KR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4</a:t>
            </a:r>
            <a:r>
              <a:rPr lang="ko-KR" altLang="en-US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천</a:t>
            </a:r>
            <a:r>
              <a:rPr lang="en-US" altLang="ko-KR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973</a:t>
            </a:r>
            <a:r>
              <a:rPr lang="ko-KR" altLang="en-US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명으로 전년의 </a:t>
            </a:r>
            <a:r>
              <a:rPr lang="en-US" altLang="ko-KR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2.4</a:t>
            </a:r>
            <a:r>
              <a:rPr lang="ko-KR" altLang="en-US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배로 증가한 것으로 나타남</a:t>
            </a:r>
            <a:endParaRPr lang="en-US" altLang="ko-KR" sz="1300" b="0" i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algn="l"/>
            <a:r>
              <a:rPr lang="ko-KR" altLang="en-US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피해자의 </a:t>
            </a:r>
            <a:r>
              <a:rPr lang="en-US" altLang="ko-KR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81.4</a:t>
            </a:r>
            <a:r>
              <a:rPr lang="ko-KR" altLang="en-US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％는 여성으로</a:t>
            </a:r>
            <a:r>
              <a:rPr lang="en-US" altLang="ko-KR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, </a:t>
            </a:r>
            <a:r>
              <a:rPr lang="ko-KR" altLang="en-US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여성 피해가 여전히 압도적으로 많았지만</a:t>
            </a:r>
            <a:r>
              <a:rPr lang="en-US" altLang="ko-KR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, </a:t>
            </a:r>
            <a:r>
              <a:rPr lang="ko-KR" altLang="en-US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남성의 피해 신고도 전년보다 </a:t>
            </a:r>
            <a:r>
              <a:rPr lang="en-US" altLang="ko-KR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3.6</a:t>
            </a:r>
            <a:r>
              <a:rPr lang="ko-KR" altLang="en-US" sz="13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배로 빠르게 증가함</a:t>
            </a:r>
            <a:endParaRPr lang="en-US" altLang="ko-KR" sz="1300" b="0" i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1-4. </a:t>
            </a:r>
            <a:r>
              <a:rPr lang="ko-KR" altLang="en-US" sz="3200" dirty="0"/>
              <a:t>디지털 성범죄의 실태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74B256E-8E6B-409C-B7EC-C2520CF00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721" y="2716427"/>
            <a:ext cx="3600400" cy="345638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CEFABD1-77B1-4082-9234-A252A2EDF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245" y="2413612"/>
            <a:ext cx="3658261" cy="406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109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737777" y="1772816"/>
            <a:ext cx="8424936" cy="3805883"/>
          </a:xfrm>
        </p:spPr>
        <p:txBody>
          <a:bodyPr>
            <a:noAutofit/>
          </a:bodyPr>
          <a:lstStyle/>
          <a:p>
            <a:r>
              <a:rPr lang="ko-KR" altLang="en-US" sz="1400" b="1" dirty="0"/>
              <a:t>디지털 성범죄 매개물</a:t>
            </a:r>
            <a:r>
              <a:rPr lang="en-US" altLang="ko-KR" sz="1400" b="1" dirty="0"/>
              <a:t>(</a:t>
            </a:r>
            <a:r>
              <a:rPr lang="ko-KR" altLang="en-US" sz="1400" b="1" dirty="0" err="1"/>
              <a:t>동의없이</a:t>
            </a:r>
            <a:r>
              <a:rPr lang="ko-KR" altLang="en-US" sz="1400" b="1" dirty="0"/>
              <a:t> 찍은 사진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동의 없이 유포한 영상 등</a:t>
            </a:r>
            <a:r>
              <a:rPr lang="en-US" altLang="ko-KR" sz="1400" b="1" dirty="0"/>
              <a:t>)</a:t>
            </a:r>
            <a:r>
              <a:rPr lang="ko-KR" altLang="en-US" sz="1400" b="1" dirty="0"/>
              <a:t>을 </a:t>
            </a:r>
            <a:r>
              <a:rPr lang="ko-KR" altLang="en-US" sz="1400" b="1" dirty="0" err="1"/>
              <a:t>다운로드하거나</a:t>
            </a:r>
            <a:r>
              <a:rPr lang="ko-KR" altLang="en-US" sz="1400" b="1" dirty="0"/>
              <a:t> 보는 것도 죄가 되나요</a:t>
            </a:r>
            <a:r>
              <a:rPr lang="en-US" altLang="ko-KR" sz="1400" b="1" dirty="0"/>
              <a:t>?</a:t>
            </a:r>
          </a:p>
          <a:p>
            <a:pPr marL="0" indent="0">
              <a:buNone/>
            </a:pPr>
            <a:r>
              <a:rPr lang="en-US" altLang="ko-KR" sz="1400" b="1" dirty="0"/>
              <a:t>   - </a:t>
            </a:r>
            <a:r>
              <a:rPr lang="ko-KR" altLang="en-US" sz="1400" dirty="0"/>
              <a:t>아동</a:t>
            </a:r>
            <a:r>
              <a:rPr lang="en-US" altLang="ko-KR" sz="1400" dirty="0"/>
              <a:t>·</a:t>
            </a:r>
            <a:r>
              <a:rPr lang="ko-KR" altLang="en-US" sz="1400" dirty="0" err="1"/>
              <a:t>청소년성보호법에</a:t>
            </a:r>
            <a:r>
              <a:rPr lang="ko-KR" altLang="en-US" sz="1400" dirty="0"/>
              <a:t> 의거 </a:t>
            </a:r>
            <a:r>
              <a:rPr lang="ko-KR" altLang="en-US" sz="1400" dirty="0">
                <a:solidFill>
                  <a:srgbClr val="FF0000"/>
                </a:solidFill>
              </a:rPr>
              <a:t>아동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청소년 대상의 영상은 다운로드 및 소지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보는 것만으로도 처벌받을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수 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아동</a:t>
            </a:r>
            <a:r>
              <a:rPr lang="en-US" altLang="ko-KR" sz="1400" dirty="0"/>
              <a:t>·</a:t>
            </a:r>
            <a:r>
              <a:rPr lang="ko-KR" altLang="en-US" sz="1400" dirty="0"/>
              <a:t>청소년 대상 외의 피해 영상물을 다운로드 받는 행위</a:t>
            </a:r>
            <a:r>
              <a:rPr lang="en-US" altLang="ko-KR" sz="1400" dirty="0"/>
              <a:t>, </a:t>
            </a:r>
            <a:r>
              <a:rPr lang="ko-KR" altLang="en-US" sz="1400" dirty="0"/>
              <a:t>보는 행위는 디지털 성범죄 피해를 확산하는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명백한 </a:t>
            </a:r>
            <a:r>
              <a:rPr lang="en-US" altLang="ko-KR" sz="1400" dirty="0"/>
              <a:t>2</a:t>
            </a:r>
            <a:r>
              <a:rPr lang="ko-KR" altLang="en-US" sz="1400" dirty="0"/>
              <a:t>차 가해임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일례로 </a:t>
            </a:r>
            <a:r>
              <a:rPr lang="ko-KR" altLang="en-US" sz="1400" dirty="0" err="1"/>
              <a:t>토렌트의</a:t>
            </a:r>
            <a:r>
              <a:rPr lang="ko-KR" altLang="en-US" sz="1400" dirty="0"/>
              <a:t> 경우</a:t>
            </a:r>
            <a:r>
              <a:rPr lang="en-US" altLang="ko-KR" sz="1400" dirty="0"/>
              <a:t>, </a:t>
            </a:r>
            <a:r>
              <a:rPr lang="ko-KR" altLang="en-US" sz="1400" dirty="0"/>
              <a:t>파일을 </a:t>
            </a:r>
            <a:r>
              <a:rPr lang="ko-KR" altLang="en-US" sz="1400" dirty="0" err="1"/>
              <a:t>다운로드받으면</a:t>
            </a:r>
            <a:r>
              <a:rPr lang="ko-KR" altLang="en-US" sz="1400" dirty="0"/>
              <a:t> 동시에 해당 파일이 유포되는데</a:t>
            </a:r>
            <a:r>
              <a:rPr lang="en-US" altLang="ko-KR" sz="1400" dirty="0"/>
              <a:t>, </a:t>
            </a:r>
            <a:r>
              <a:rPr lang="ko-KR" altLang="en-US" sz="1400" dirty="0"/>
              <a:t>이처럼 </a:t>
            </a:r>
            <a:r>
              <a:rPr lang="ko-KR" altLang="en-US" sz="1400" dirty="0" err="1"/>
              <a:t>피해촬영물을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다운로드 및 시청하는 행위 모두 범죄임을 인지하여 가담하지 않는 것이 중요합니다</a:t>
            </a:r>
            <a:endParaRPr lang="en-US" altLang="ko-KR" sz="1400" b="1" dirty="0"/>
          </a:p>
          <a:p>
            <a:endParaRPr lang="en-US" altLang="ko-KR" sz="1400" b="1" dirty="0"/>
          </a:p>
          <a:p>
            <a:r>
              <a:rPr lang="ko-KR" altLang="en-US" sz="1400" b="1" dirty="0"/>
              <a:t>촬영에 합의한 성관계 동영상이 유포되었어요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디지털 성범죄 피해자인가요</a:t>
            </a:r>
            <a:r>
              <a:rPr lang="en-US" altLang="ko-KR" sz="1400" b="1" dirty="0"/>
              <a:t>?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동의 없이 성적 </a:t>
            </a:r>
            <a:r>
              <a:rPr lang="ko-KR" altLang="en-US" sz="1400" dirty="0" err="1">
                <a:solidFill>
                  <a:srgbClr val="FF0000"/>
                </a:solidFill>
              </a:rPr>
              <a:t>촬영물이</a:t>
            </a:r>
            <a:r>
              <a:rPr lang="ko-KR" altLang="en-US" sz="1400" dirty="0">
                <a:solidFill>
                  <a:srgbClr val="FF0000"/>
                </a:solidFill>
              </a:rPr>
              <a:t> 유포되었다면 디지털 성범죄임</a:t>
            </a:r>
            <a:r>
              <a:rPr lang="en-US" altLang="ko-KR" sz="1400" dirty="0"/>
              <a:t>. </a:t>
            </a:r>
            <a:r>
              <a:rPr lang="ko-KR" altLang="en-US" sz="1400" dirty="0"/>
              <a:t>촬영에 대한 동의는 결코 유포에 대한 동의를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포함하지 않기 때문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 </a:t>
            </a:r>
            <a:r>
              <a:rPr lang="ko-KR" altLang="en-US" sz="1400" dirty="0"/>
              <a:t>촬영 당시에 동의하였더라도 사후에 의사에 반하여 유포한 경우 성폭력처벌법 제</a:t>
            </a:r>
            <a:r>
              <a:rPr lang="en-US" altLang="ko-KR" sz="1400" dirty="0"/>
              <a:t>14</a:t>
            </a:r>
            <a:r>
              <a:rPr lang="ko-KR" altLang="en-US" sz="1400" dirty="0"/>
              <a:t>조에 의거하여 처벌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할 수 있음</a:t>
            </a:r>
            <a:endParaRPr lang="en-US" altLang="ko-KR" sz="1400" dirty="0"/>
          </a:p>
          <a:p>
            <a:endParaRPr lang="en-US" altLang="ko-KR" sz="1400" b="1" dirty="0"/>
          </a:p>
          <a:p>
            <a:endParaRPr lang="en-US" altLang="ko-KR" sz="1400" b="1" dirty="0"/>
          </a:p>
          <a:p>
            <a:pPr marL="0" indent="0">
              <a:buNone/>
            </a:pPr>
            <a:endParaRPr lang="en-US" altLang="ko-KR" sz="1400" b="1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1-5. </a:t>
            </a:r>
            <a:r>
              <a:rPr lang="ko-KR" altLang="en-US" sz="3200" dirty="0"/>
              <a:t>디지털 성범죄의 올바른 이해</a:t>
            </a:r>
          </a:p>
        </p:txBody>
      </p:sp>
    </p:spTree>
    <p:extLst>
      <p:ext uri="{BB962C8B-B14F-4D97-AF65-F5344CB8AC3E}">
        <p14:creationId xmlns:p14="http://schemas.microsoft.com/office/powerpoint/2010/main" val="2325575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59532" y="1772816"/>
            <a:ext cx="8424936" cy="38058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b="1" dirty="0"/>
          </a:p>
          <a:p>
            <a:r>
              <a:rPr lang="ko-KR" altLang="en-US" sz="1400" b="1" dirty="0"/>
              <a:t>꼭 가해자를 신고해야 하나요</a:t>
            </a:r>
            <a:r>
              <a:rPr lang="en-US" altLang="ko-KR" sz="1400" b="1" dirty="0"/>
              <a:t>?</a:t>
            </a:r>
          </a:p>
          <a:p>
            <a:pPr marL="0" indent="0">
              <a:buNone/>
            </a:pPr>
            <a:r>
              <a:rPr lang="en-US" altLang="ko-KR" sz="1400" b="1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가해자 신고는 필수사항이 아니며</a:t>
            </a:r>
            <a:r>
              <a:rPr lang="en-US" altLang="ko-KR" sz="1400" dirty="0"/>
              <a:t>, </a:t>
            </a:r>
            <a:r>
              <a:rPr lang="ko-KR" altLang="en-US" sz="1400" dirty="0"/>
              <a:t>피해자의 상황과 사정에 따라 가해자 신고 없이도 상담 및 삭제지원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을 받을 수 있음</a:t>
            </a:r>
            <a:r>
              <a:rPr lang="en-US" altLang="ko-KR" sz="1400" dirty="0"/>
              <a:t>(</a:t>
            </a:r>
            <a:r>
              <a:rPr lang="ko-KR" altLang="en-US" sz="1400" b="1" dirty="0"/>
              <a:t>디지털 성범죄 피해지원센터</a:t>
            </a:r>
            <a:r>
              <a:rPr lang="en-US" altLang="ko-KR" sz="1400" b="1" dirty="0"/>
              <a:t>, 02-735-8994)</a:t>
            </a:r>
          </a:p>
          <a:p>
            <a:endParaRPr lang="en-US" altLang="ko-KR" sz="1400" b="1" dirty="0"/>
          </a:p>
          <a:p>
            <a:r>
              <a:rPr lang="ko-KR" altLang="en-US" sz="1400" b="1" dirty="0"/>
              <a:t>완벽한 삭제가 가능한가요</a:t>
            </a:r>
            <a:r>
              <a:rPr lang="en-US" altLang="ko-KR" sz="1400" b="1" dirty="0"/>
              <a:t>?</a:t>
            </a:r>
          </a:p>
          <a:p>
            <a:pPr marL="0" indent="0">
              <a:buNone/>
            </a:pPr>
            <a:r>
              <a:rPr lang="en-US" altLang="ko-KR" sz="1400" b="1" dirty="0"/>
              <a:t>    - </a:t>
            </a:r>
            <a:r>
              <a:rPr lang="ko-KR" altLang="en-US" sz="1400" dirty="0"/>
              <a:t>케이스 마다 피해촬영물 유포 범위의 차이가 있기 때문에 삭제 소요기간이 다름 플랫폼의 성격에 따라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완전한 삭제가 어려운 경우가 발생할 수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디지털 성범죄의 특성상 재유포의 우려도 있기 때문에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>
                <a:solidFill>
                  <a:srgbClr val="FF0000"/>
                </a:solidFill>
              </a:rPr>
              <a:t>지속적인 모니터링이 필요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b="1" dirty="0"/>
          </a:p>
          <a:p>
            <a:r>
              <a:rPr lang="ko-KR" altLang="en-US" sz="1400" b="1" dirty="0"/>
              <a:t>과거에 유포한 가해자를 신고하고 영상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사진</a:t>
            </a:r>
            <a:r>
              <a:rPr lang="en-US" altLang="ko-KR" sz="1400" b="1" dirty="0"/>
              <a:t>)</a:t>
            </a:r>
            <a:r>
              <a:rPr lang="ko-KR" altLang="en-US" sz="1400" b="1" dirty="0"/>
              <a:t>을 삭제했는데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영상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사진</a:t>
            </a:r>
            <a:r>
              <a:rPr lang="en-US" altLang="ko-KR" sz="1400" b="1" dirty="0"/>
              <a:t>)</a:t>
            </a:r>
            <a:r>
              <a:rPr lang="ko-KR" altLang="en-US" sz="1400" b="1" dirty="0"/>
              <a:t>이 또 유포되었어요</a:t>
            </a:r>
            <a:r>
              <a:rPr lang="en-US" altLang="ko-KR" sz="1400" b="1" dirty="0"/>
              <a:t>.</a:t>
            </a:r>
          </a:p>
          <a:p>
            <a:pPr marL="0" indent="0">
              <a:buNone/>
            </a:pPr>
            <a:r>
              <a:rPr lang="en-US" altLang="ko-KR" sz="1400" b="1" dirty="0"/>
              <a:t>     - </a:t>
            </a:r>
            <a:r>
              <a:rPr lang="ko-KR" altLang="en-US" sz="1400" dirty="0"/>
              <a:t>디지털성범죄는 사이버 공간을 매개로 하기 때문에 삭제한 영상이 </a:t>
            </a:r>
            <a:r>
              <a:rPr lang="ko-KR" altLang="en-US" sz="1400" dirty="0" err="1"/>
              <a:t>재유포되는</a:t>
            </a:r>
            <a:r>
              <a:rPr lang="ko-KR" altLang="en-US" sz="1400" dirty="0"/>
              <a:t> 등 피해가 </a:t>
            </a:r>
            <a:r>
              <a:rPr lang="ko-KR" altLang="en-US" sz="1400" dirty="0" err="1"/>
              <a:t>재발생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재확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 err="1"/>
              <a:t>산되는</a:t>
            </a:r>
            <a:r>
              <a:rPr lang="ko-KR" altLang="en-US" sz="1400" dirty="0"/>
              <a:t> 경우가 많으므로 </a:t>
            </a:r>
            <a:r>
              <a:rPr lang="ko-KR" altLang="en-US" sz="1400" dirty="0" err="1">
                <a:solidFill>
                  <a:srgbClr val="FF0000"/>
                </a:solidFill>
              </a:rPr>
              <a:t>재유포</a:t>
            </a:r>
            <a:r>
              <a:rPr lang="ko-KR" altLang="en-US" sz="1400" dirty="0">
                <a:solidFill>
                  <a:srgbClr val="FF0000"/>
                </a:solidFill>
              </a:rPr>
              <a:t> 피해 또한 지원받을 수 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b="1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1-5. </a:t>
            </a:r>
            <a:r>
              <a:rPr lang="ko-KR" altLang="en-US" sz="3200" dirty="0"/>
              <a:t>디지털 성범죄의 올바른 이해</a:t>
            </a:r>
          </a:p>
        </p:txBody>
      </p:sp>
    </p:spTree>
    <p:extLst>
      <p:ext uri="{BB962C8B-B14F-4D97-AF65-F5344CB8AC3E}">
        <p14:creationId xmlns:p14="http://schemas.microsoft.com/office/powerpoint/2010/main" val="1877538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772816"/>
            <a:ext cx="3852936" cy="38058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b="1" dirty="0"/>
          </a:p>
          <a:p>
            <a:r>
              <a:rPr lang="ko-KR" altLang="en-US" sz="1400" b="1" dirty="0"/>
              <a:t>아주 오래 전에 피해를 입었어요</a:t>
            </a:r>
            <a:r>
              <a:rPr lang="en-US" altLang="ko-KR" sz="1400" b="1" dirty="0"/>
              <a:t>. </a:t>
            </a:r>
            <a:r>
              <a:rPr lang="ko-KR" altLang="en-US" sz="1400" b="1" dirty="0"/>
              <a:t>그래도 신고가 될까요</a:t>
            </a:r>
            <a:r>
              <a:rPr lang="en-US" altLang="ko-KR" sz="1400" b="1" dirty="0"/>
              <a:t>?</a:t>
            </a:r>
          </a:p>
          <a:p>
            <a:pPr marL="0" indent="0">
              <a:buNone/>
            </a:pPr>
            <a:r>
              <a:rPr lang="en-US" altLang="ko-KR" sz="1400" b="1" dirty="0"/>
              <a:t>     - </a:t>
            </a:r>
            <a:r>
              <a:rPr lang="ko-KR" altLang="en-US" sz="1400" dirty="0"/>
              <a:t>디지털 성범죄의 특성상 피해 발생 시점이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명확하지 않은 경우가 많음</a:t>
            </a:r>
            <a:r>
              <a:rPr lang="en-US" altLang="ko-KR" sz="1400" dirty="0"/>
              <a:t>. </a:t>
            </a:r>
            <a:r>
              <a:rPr lang="ko-KR" altLang="en-US" sz="1400" dirty="0"/>
              <a:t>만일 </a:t>
            </a:r>
            <a:r>
              <a:rPr lang="ko-KR" altLang="en-US" sz="1400" dirty="0">
                <a:solidFill>
                  <a:srgbClr val="FF0000"/>
                </a:solidFill>
              </a:rPr>
              <a:t>공소시효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</a:t>
            </a:r>
            <a:r>
              <a:rPr lang="ko-KR" altLang="en-US" sz="1400" dirty="0">
                <a:solidFill>
                  <a:srgbClr val="FF0000"/>
                </a:solidFill>
              </a:rPr>
              <a:t>가 지나 신고가 불가능하더라도 디지털 성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범죄 피해자 지원센터에서 상담 및 삭제지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원을 받을 수 있음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1-5. </a:t>
            </a:r>
            <a:r>
              <a:rPr lang="ko-KR" altLang="en-US" sz="3200" dirty="0"/>
              <a:t>디지털 성범죄의 올바른 이해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028" y="1412776"/>
            <a:ext cx="4061279" cy="266429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FF464A0-7A3D-45B8-8B93-F4076E776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920" y="4149080"/>
            <a:ext cx="5009067" cy="247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64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40257" y="1225219"/>
            <a:ext cx="8538076" cy="349992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300" b="1" dirty="0"/>
          </a:p>
          <a:p>
            <a:r>
              <a:rPr lang="en-US" altLang="ko-KR" sz="1300" dirty="0">
                <a:solidFill>
                  <a:srgbClr val="7030A0"/>
                </a:solidFill>
              </a:rPr>
              <a:t>2018</a:t>
            </a:r>
            <a:r>
              <a:rPr lang="ko-KR" altLang="en-US" sz="1300" dirty="0">
                <a:solidFill>
                  <a:srgbClr val="7030A0"/>
                </a:solidFill>
              </a:rPr>
              <a:t>년 하반기부터 </a:t>
            </a:r>
            <a:r>
              <a:rPr lang="ko-KR" altLang="en-US" sz="1300" dirty="0" err="1">
                <a:solidFill>
                  <a:srgbClr val="7030A0"/>
                </a:solidFill>
              </a:rPr>
              <a:t>텔레그램</a:t>
            </a:r>
            <a:r>
              <a:rPr lang="ko-KR" altLang="en-US" sz="1300" dirty="0">
                <a:solidFill>
                  <a:srgbClr val="7030A0"/>
                </a:solidFill>
              </a:rPr>
              <a:t> </a:t>
            </a:r>
            <a:r>
              <a:rPr lang="en-US" altLang="ko-KR" sz="1300" dirty="0">
                <a:solidFill>
                  <a:srgbClr val="7030A0"/>
                </a:solidFill>
              </a:rPr>
              <a:t>n</a:t>
            </a:r>
            <a:r>
              <a:rPr lang="ko-KR" altLang="en-US" sz="1300" dirty="0" err="1">
                <a:solidFill>
                  <a:srgbClr val="7030A0"/>
                </a:solidFill>
              </a:rPr>
              <a:t>번방과</a:t>
            </a:r>
            <a:r>
              <a:rPr lang="ko-KR" altLang="en-US" sz="1300" dirty="0">
                <a:solidFill>
                  <a:srgbClr val="7030A0"/>
                </a:solidFill>
              </a:rPr>
              <a:t> </a:t>
            </a:r>
            <a:r>
              <a:rPr lang="ko-KR" altLang="en-US" sz="1300" dirty="0" err="1">
                <a:solidFill>
                  <a:srgbClr val="7030A0"/>
                </a:solidFill>
              </a:rPr>
              <a:t>박사방에서</a:t>
            </a:r>
            <a:r>
              <a:rPr lang="ko-KR" altLang="en-US" sz="1300" dirty="0">
                <a:solidFill>
                  <a:srgbClr val="7030A0"/>
                </a:solidFill>
              </a:rPr>
              <a:t> 자행된 성 착취 사건</a:t>
            </a:r>
            <a:r>
              <a:rPr lang="ko-KR" altLang="en-US" sz="1300" dirty="0"/>
              <a:t>으로 </a:t>
            </a:r>
            <a:r>
              <a:rPr lang="en-US" altLang="ko-KR" sz="1300" dirty="0"/>
              <a:t>n</a:t>
            </a:r>
            <a:r>
              <a:rPr lang="ko-KR" altLang="en-US" sz="1300" dirty="0" err="1"/>
              <a:t>번방과</a:t>
            </a:r>
            <a:r>
              <a:rPr lang="ko-KR" altLang="en-US" sz="1300" dirty="0"/>
              <a:t> </a:t>
            </a:r>
            <a:r>
              <a:rPr lang="ko-KR" altLang="en-US" sz="1300" dirty="0" err="1"/>
              <a:t>박사방을</a:t>
            </a:r>
            <a:r>
              <a:rPr lang="ko-KR" altLang="en-US" sz="1300" dirty="0"/>
              <a:t> 개설</a:t>
            </a:r>
            <a:r>
              <a:rPr lang="en-US" altLang="ko-KR" sz="1300" dirty="0"/>
              <a:t>·</a:t>
            </a:r>
            <a:r>
              <a:rPr lang="ko-KR" altLang="en-US" sz="1300" dirty="0"/>
              <a:t>운영한 가해자들은 미성년자를 포함한 일반 여성을 대상으로 성 착취 영상을 찍도록 협박하고</a:t>
            </a:r>
            <a:r>
              <a:rPr lang="en-US" altLang="ko-KR" sz="1300" dirty="0"/>
              <a:t>, </a:t>
            </a:r>
            <a:r>
              <a:rPr lang="ko-KR" altLang="en-US" sz="1300" dirty="0"/>
              <a:t>해당 영상을 </a:t>
            </a:r>
            <a:r>
              <a:rPr lang="ko-KR" altLang="en-US" sz="1300" dirty="0" err="1"/>
              <a:t>텔레그램</a:t>
            </a:r>
            <a:r>
              <a:rPr lang="ko-KR" altLang="en-US" sz="1300" dirty="0"/>
              <a:t> 비밀대화방에서 판매하는 잔인한 행각을 저질렀음</a:t>
            </a:r>
            <a:endParaRPr lang="en-US" altLang="ko-KR" sz="1300" dirty="0"/>
          </a:p>
          <a:p>
            <a:endParaRPr lang="en-US" altLang="ko-KR" sz="1300" dirty="0"/>
          </a:p>
          <a:p>
            <a:r>
              <a:rPr lang="en-US" altLang="ko-KR" sz="1300" dirty="0"/>
              <a:t>n</a:t>
            </a:r>
            <a:r>
              <a:rPr lang="ko-KR" altLang="en-US" sz="1300" dirty="0" err="1"/>
              <a:t>번방은</a:t>
            </a:r>
            <a:r>
              <a:rPr lang="ko-KR" altLang="en-US" sz="1300" dirty="0"/>
              <a:t> </a:t>
            </a:r>
            <a:r>
              <a:rPr lang="en-US" altLang="ko-KR" sz="1300" dirty="0"/>
              <a:t>2018</a:t>
            </a:r>
            <a:r>
              <a:rPr lang="ko-KR" altLang="en-US" sz="1300" dirty="0"/>
              <a:t>년 하반기부터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박사방은</a:t>
            </a:r>
            <a:r>
              <a:rPr lang="ko-KR" altLang="en-US" sz="1300" dirty="0"/>
              <a:t> </a:t>
            </a:r>
            <a:r>
              <a:rPr lang="en-US" altLang="ko-KR" sz="1300" dirty="0"/>
              <a:t>2019</a:t>
            </a:r>
            <a:r>
              <a:rPr lang="ko-KR" altLang="en-US" sz="1300" dirty="0"/>
              <a:t>년 </a:t>
            </a:r>
            <a:r>
              <a:rPr lang="en-US" altLang="ko-KR" sz="1300" dirty="0"/>
              <a:t>7</a:t>
            </a:r>
            <a:r>
              <a:rPr lang="ko-KR" altLang="en-US" sz="1300" dirty="0"/>
              <a:t>월부터 운영된 것으로 알려지는데</a:t>
            </a:r>
            <a:r>
              <a:rPr lang="en-US" altLang="ko-KR" sz="1300" dirty="0"/>
              <a:t>, </a:t>
            </a:r>
            <a:r>
              <a:rPr lang="ko-KR" altLang="en-US" sz="1300" dirty="0"/>
              <a:t>해당 </a:t>
            </a:r>
            <a:r>
              <a:rPr lang="ko-KR" altLang="en-US" sz="1300" dirty="0" err="1"/>
              <a:t>채팅방</a:t>
            </a:r>
            <a:r>
              <a:rPr lang="ko-KR" altLang="en-US" sz="1300" dirty="0"/>
              <a:t> 운영자들은 </a:t>
            </a:r>
            <a:r>
              <a:rPr lang="ko-KR" altLang="en-US" sz="1300" dirty="0">
                <a:solidFill>
                  <a:srgbClr val="7030A0"/>
                </a:solidFill>
              </a:rPr>
              <a:t>미성년자를 비롯한 일반 여성을 대상으로 성 착취 영상을 찍도록 협박하고</a:t>
            </a:r>
            <a:r>
              <a:rPr lang="en-US" altLang="ko-KR" sz="1300" dirty="0">
                <a:solidFill>
                  <a:srgbClr val="7030A0"/>
                </a:solidFill>
              </a:rPr>
              <a:t>, </a:t>
            </a:r>
            <a:r>
              <a:rPr lang="ko-KR" altLang="en-US" sz="1300" dirty="0">
                <a:solidFill>
                  <a:srgbClr val="7030A0"/>
                </a:solidFill>
              </a:rPr>
              <a:t>그 영상을 </a:t>
            </a:r>
            <a:r>
              <a:rPr lang="ko-KR" altLang="en-US" sz="1300" dirty="0" err="1">
                <a:solidFill>
                  <a:srgbClr val="7030A0"/>
                </a:solidFill>
              </a:rPr>
              <a:t>텔레그램</a:t>
            </a:r>
            <a:r>
              <a:rPr lang="ko-KR" altLang="en-US" sz="1300" dirty="0">
                <a:solidFill>
                  <a:srgbClr val="7030A0"/>
                </a:solidFill>
              </a:rPr>
              <a:t> 비밀대화방에서 판매</a:t>
            </a:r>
            <a:r>
              <a:rPr lang="ko-KR" altLang="en-US" sz="1300" dirty="0"/>
              <a:t>하는 잔인한 행각을 저질렀음</a:t>
            </a:r>
            <a:endParaRPr lang="en-US" altLang="ko-KR" sz="1300" dirty="0"/>
          </a:p>
          <a:p>
            <a:endParaRPr lang="en-US" altLang="ko-KR" sz="1300" dirty="0"/>
          </a:p>
          <a:p>
            <a:r>
              <a:rPr lang="ko-KR" altLang="en-US" sz="1300" dirty="0"/>
              <a:t>가해자들이 </a:t>
            </a:r>
            <a:r>
              <a:rPr lang="ko-KR" altLang="en-US" sz="1300" dirty="0" err="1"/>
              <a:t>텔레그램을</a:t>
            </a:r>
            <a:r>
              <a:rPr lang="ko-KR" altLang="en-US" sz="1300" dirty="0"/>
              <a:t> 쓴 것은 해외에 서버를 두고 있어 압수수색 등이 어렵고</a:t>
            </a:r>
            <a:r>
              <a:rPr lang="en-US" altLang="ko-KR" sz="1300" dirty="0"/>
              <a:t>, </a:t>
            </a:r>
            <a:r>
              <a:rPr lang="ko-KR" altLang="en-US" sz="1300" dirty="0"/>
              <a:t>대화 내역을 지우는 기능이 있기 때문으로 추정됨</a:t>
            </a:r>
            <a:endParaRPr lang="en-US" altLang="ko-KR" sz="1300" dirty="0"/>
          </a:p>
          <a:p>
            <a:endParaRPr lang="en-US" altLang="ko-KR" sz="1300" dirty="0"/>
          </a:p>
          <a:p>
            <a:r>
              <a:rPr lang="en-US" altLang="ko-KR" sz="1300" dirty="0"/>
              <a:t>n</a:t>
            </a:r>
            <a:r>
              <a:rPr lang="ko-KR" altLang="en-US" sz="1300" dirty="0" err="1"/>
              <a:t>번방이라는</a:t>
            </a:r>
            <a:r>
              <a:rPr lang="ko-KR" altLang="en-US" sz="1300" dirty="0"/>
              <a:t> 명칭은 </a:t>
            </a:r>
            <a:r>
              <a:rPr lang="en-US" altLang="ko-KR" sz="1300" dirty="0"/>
              <a:t>1</a:t>
            </a:r>
            <a:r>
              <a:rPr lang="ko-KR" altLang="en-US" sz="1300" dirty="0"/>
              <a:t>번부터 </a:t>
            </a:r>
            <a:r>
              <a:rPr lang="en-US" altLang="ko-KR" sz="1300" dirty="0"/>
              <a:t>8</a:t>
            </a:r>
            <a:r>
              <a:rPr lang="ko-KR" altLang="en-US" sz="1300" dirty="0"/>
              <a:t>번까지 각각 다른 이름이 붙여진 </a:t>
            </a:r>
            <a:r>
              <a:rPr lang="en-US" altLang="ko-KR" sz="1300" dirty="0"/>
              <a:t>8</a:t>
            </a:r>
            <a:r>
              <a:rPr lang="ko-KR" altLang="en-US" sz="1300" dirty="0"/>
              <a:t>개의 </a:t>
            </a:r>
            <a:r>
              <a:rPr lang="ko-KR" altLang="en-US" sz="1300" dirty="0" err="1"/>
              <a:t>텔레그램</a:t>
            </a:r>
            <a:r>
              <a:rPr lang="ko-KR" altLang="en-US" sz="1300" dirty="0"/>
              <a:t> 비밀대화방에서 방마다 서로 다른 피해 여성들의 신상정보와 성 </a:t>
            </a:r>
            <a:r>
              <a:rPr lang="ko-KR" altLang="en-US" sz="1300" dirty="0" err="1"/>
              <a:t>착취물이</a:t>
            </a:r>
            <a:r>
              <a:rPr lang="ko-KR" altLang="en-US" sz="1300" dirty="0"/>
              <a:t> 올라온 데서 붙은 것이며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박사방은</a:t>
            </a:r>
            <a:r>
              <a:rPr lang="ko-KR" altLang="en-US" sz="1300" dirty="0"/>
              <a:t> </a:t>
            </a:r>
            <a:r>
              <a:rPr lang="en-US" altLang="ko-KR" sz="1300" dirty="0"/>
              <a:t>'</a:t>
            </a:r>
            <a:r>
              <a:rPr lang="ko-KR" altLang="en-US" sz="1300" dirty="0"/>
              <a:t>박사</a:t>
            </a:r>
            <a:r>
              <a:rPr lang="en-US" altLang="ko-KR" sz="1300" dirty="0"/>
              <a:t>'</a:t>
            </a:r>
            <a:r>
              <a:rPr lang="ko-KR" altLang="en-US" sz="1300" dirty="0"/>
              <a:t>라는 닉네임을 가진 인물</a:t>
            </a:r>
            <a:r>
              <a:rPr lang="en-US" altLang="ko-KR" sz="1300" dirty="0"/>
              <a:t>(</a:t>
            </a:r>
            <a:r>
              <a:rPr lang="ko-KR" altLang="en-US" sz="1300" dirty="0" err="1"/>
              <a:t>조주빈</a:t>
            </a:r>
            <a:r>
              <a:rPr lang="en-US" altLang="ko-KR" sz="1300" dirty="0"/>
              <a:t>)</a:t>
            </a:r>
            <a:r>
              <a:rPr lang="ko-KR" altLang="en-US" sz="1300" dirty="0"/>
              <a:t>이 운영한 데서 붙은 이름이라고 함</a:t>
            </a:r>
            <a:endParaRPr lang="en-US" altLang="ko-KR" sz="1300" dirty="0"/>
          </a:p>
          <a:p>
            <a:endParaRPr lang="en-US" altLang="ko-KR" sz="1300" dirty="0"/>
          </a:p>
          <a:p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2-1. n</a:t>
            </a:r>
            <a:r>
              <a:rPr lang="ko-KR" altLang="en-US" sz="3200" dirty="0" err="1"/>
              <a:t>번방</a:t>
            </a:r>
            <a:r>
              <a:rPr lang="en-US" altLang="ko-KR" sz="3200" dirty="0"/>
              <a:t>, </a:t>
            </a:r>
            <a:r>
              <a:rPr lang="ko-KR" altLang="en-US" sz="3200" dirty="0" err="1"/>
              <a:t>박사방</a:t>
            </a:r>
            <a:r>
              <a:rPr lang="ko-KR" altLang="en-US" sz="3200" dirty="0"/>
              <a:t> 사건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055" y="4653136"/>
            <a:ext cx="7143750" cy="186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4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25758" y="1495858"/>
            <a:ext cx="4680520" cy="38058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b="1" dirty="0"/>
          </a:p>
          <a:p>
            <a:r>
              <a:rPr lang="en-US" altLang="ko-KR" sz="1400" dirty="0"/>
              <a:t>n</a:t>
            </a:r>
            <a:r>
              <a:rPr lang="ko-KR" altLang="en-US" sz="1400" dirty="0" err="1"/>
              <a:t>번방과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박사방의</a:t>
            </a:r>
            <a:r>
              <a:rPr lang="ko-KR" altLang="en-US" sz="1400" dirty="0"/>
              <a:t> 가해자들은 피해자들의 성 착취 영상을 올리는 것은 물론 이들의 신상정보까지 모두 공개해</a:t>
            </a:r>
            <a:r>
              <a:rPr lang="en-US" altLang="ko-KR" sz="1400" dirty="0"/>
              <a:t>, </a:t>
            </a:r>
            <a:r>
              <a:rPr lang="ko-KR" altLang="en-US" sz="1400" dirty="0"/>
              <a:t>피해자들이 자신들에 복종할 수밖에 없도록 </a:t>
            </a:r>
            <a:r>
              <a:rPr lang="ko-KR" altLang="en-US" sz="1400" dirty="0">
                <a:solidFill>
                  <a:srgbClr val="7030A0"/>
                </a:solidFill>
              </a:rPr>
              <a:t>극심한 고통을 준 것으로 알려짐</a:t>
            </a:r>
            <a:endParaRPr lang="en-US" altLang="ko-KR" sz="1400" dirty="0">
              <a:solidFill>
                <a:srgbClr val="7030A0"/>
              </a:solidFill>
            </a:endParaRPr>
          </a:p>
          <a:p>
            <a:endParaRPr lang="en-US" altLang="ko-KR" sz="1400" dirty="0"/>
          </a:p>
          <a:p>
            <a:r>
              <a:rPr lang="ko-KR" altLang="en-US" sz="1400" dirty="0"/>
              <a:t>또 가해자들은 문화상품권이나 가상화폐처럼 추적이 어려운 금품을 받은 뒤 방문자들에게 해당 </a:t>
            </a:r>
            <a:r>
              <a:rPr lang="ko-KR" altLang="en-US" sz="1400" dirty="0" err="1"/>
              <a:t>채팅방으로</a:t>
            </a:r>
            <a:r>
              <a:rPr lang="ko-KR" altLang="en-US" sz="1400" dirty="0"/>
              <a:t> 향하는 링크를 공유했는데</a:t>
            </a:r>
            <a:r>
              <a:rPr lang="en-US" altLang="ko-KR" sz="1400" dirty="0"/>
              <a:t>, </a:t>
            </a:r>
            <a:r>
              <a:rPr lang="ko-KR" altLang="en-US" sz="1400" dirty="0"/>
              <a:t>이곳에 </a:t>
            </a:r>
            <a:r>
              <a:rPr lang="ko-KR" altLang="en-US" sz="1400" dirty="0">
                <a:solidFill>
                  <a:srgbClr val="7030A0"/>
                </a:solidFill>
              </a:rPr>
              <a:t>입장한 사람들은 최소 수만 명에서 최대 </a:t>
            </a:r>
            <a:r>
              <a:rPr lang="en-US" altLang="ko-KR" sz="1400" dirty="0">
                <a:solidFill>
                  <a:srgbClr val="7030A0"/>
                </a:solidFill>
              </a:rPr>
              <a:t>26</a:t>
            </a:r>
            <a:r>
              <a:rPr lang="ko-KR" altLang="en-US" sz="1400" dirty="0">
                <a:solidFill>
                  <a:srgbClr val="7030A0"/>
                </a:solidFill>
              </a:rPr>
              <a:t>만 명으로 추정되고 있음</a:t>
            </a:r>
            <a:endParaRPr lang="en-US" altLang="ko-KR" sz="1400" dirty="0">
              <a:solidFill>
                <a:srgbClr val="7030A0"/>
              </a:solidFill>
            </a:endParaRPr>
          </a:p>
          <a:p>
            <a:endParaRPr lang="en-US" altLang="ko-KR" sz="1400" dirty="0"/>
          </a:p>
          <a:p>
            <a:r>
              <a:rPr lang="en-US" altLang="ko-KR" sz="1400" dirty="0"/>
              <a:t> </a:t>
            </a:r>
            <a:r>
              <a:rPr lang="ko-KR" altLang="en-US" sz="1400" dirty="0"/>
              <a:t>아울러 가해자들은 신고와 추적을 피하기 위해 </a:t>
            </a:r>
            <a:r>
              <a:rPr lang="ko-KR" altLang="en-US" sz="1400" dirty="0" err="1"/>
              <a:t>채팅방을</a:t>
            </a:r>
            <a:r>
              <a:rPr lang="ko-KR" altLang="en-US" sz="1400" dirty="0"/>
              <a:t> 수시로 없애고 만드는 일을 반복했으며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이러한 수법을 이용한 유사 </a:t>
            </a:r>
            <a:r>
              <a:rPr lang="en-US" altLang="ko-KR" sz="1400" dirty="0"/>
              <a:t>n</a:t>
            </a:r>
            <a:r>
              <a:rPr lang="ko-KR" altLang="en-US" sz="1400" dirty="0" err="1"/>
              <a:t>번방들까지</a:t>
            </a:r>
            <a:r>
              <a:rPr lang="ko-KR" altLang="en-US" sz="1400" dirty="0"/>
              <a:t> 등장한바 있음</a:t>
            </a:r>
            <a:endParaRPr lang="en-US" altLang="ko-KR" sz="1400" dirty="0"/>
          </a:p>
          <a:p>
            <a:endParaRPr lang="en-US" altLang="ko-KR" sz="1400" dirty="0"/>
          </a:p>
          <a:p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2-1. n</a:t>
            </a:r>
            <a:r>
              <a:rPr lang="ko-KR" altLang="en-US" sz="3200" dirty="0" err="1"/>
              <a:t>번방</a:t>
            </a:r>
            <a:r>
              <a:rPr lang="en-US" altLang="ko-KR" sz="3200" dirty="0"/>
              <a:t>, </a:t>
            </a:r>
            <a:r>
              <a:rPr lang="ko-KR" altLang="en-US" sz="3200" dirty="0" err="1"/>
              <a:t>박사방</a:t>
            </a:r>
            <a:r>
              <a:rPr lang="ko-KR" altLang="en-US" sz="3200" dirty="0"/>
              <a:t> 사건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279" y="1663718"/>
            <a:ext cx="4437722" cy="500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91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2-1. n</a:t>
            </a:r>
            <a:r>
              <a:rPr lang="ko-KR" altLang="en-US" sz="3200" dirty="0" err="1"/>
              <a:t>번방</a:t>
            </a:r>
            <a:r>
              <a:rPr lang="en-US" altLang="ko-KR" sz="3200" dirty="0"/>
              <a:t>, </a:t>
            </a:r>
            <a:r>
              <a:rPr lang="ko-KR" altLang="en-US" sz="3200" dirty="0" err="1"/>
              <a:t>박사방</a:t>
            </a:r>
            <a:r>
              <a:rPr lang="ko-KR" altLang="en-US" sz="3200" dirty="0"/>
              <a:t> 사건</a:t>
            </a:r>
          </a:p>
        </p:txBody>
      </p:sp>
      <p:sp>
        <p:nvSpPr>
          <p:cNvPr id="6" name="내용 개체 틀 1"/>
          <p:cNvSpPr>
            <a:spLocks noGrp="1"/>
          </p:cNvSpPr>
          <p:nvPr>
            <p:ph idx="1"/>
          </p:nvPr>
        </p:nvSpPr>
        <p:spPr>
          <a:xfrm>
            <a:off x="323528" y="1340768"/>
            <a:ext cx="4824536" cy="38058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b="1" dirty="0"/>
          </a:p>
          <a:p>
            <a:r>
              <a:rPr lang="ko-KR" altLang="en-US" sz="1400" dirty="0"/>
              <a:t>생겨난 방들 중 ‘</a:t>
            </a:r>
            <a:r>
              <a:rPr lang="ko-KR" altLang="en-US" sz="1400" dirty="0" err="1"/>
              <a:t>박사방</a:t>
            </a:r>
            <a:r>
              <a:rPr lang="ko-KR" altLang="en-US" sz="1400" dirty="0"/>
              <a:t>’이 가장 유명한데</a:t>
            </a:r>
            <a:r>
              <a:rPr lang="en-US" altLang="ko-KR" sz="1400" dirty="0"/>
              <a:t>, </a:t>
            </a:r>
            <a:r>
              <a:rPr lang="ko-KR" altLang="en-US" sz="1400" dirty="0"/>
              <a:t>성 </a:t>
            </a:r>
            <a:r>
              <a:rPr lang="ko-KR" altLang="en-US" sz="1400" dirty="0" err="1"/>
              <a:t>착취물을</a:t>
            </a:r>
            <a:r>
              <a:rPr lang="ko-KR" altLang="en-US" sz="1400" dirty="0"/>
              <a:t> </a:t>
            </a:r>
            <a:r>
              <a:rPr lang="ko-KR" altLang="en-US" sz="1400" dirty="0" err="1"/>
              <a:t>텔레그램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채팅방을</a:t>
            </a:r>
            <a:r>
              <a:rPr lang="ko-KR" altLang="en-US" sz="1400" dirty="0"/>
              <a:t> 통해 유통하고 암호화폐 결제로만 </a:t>
            </a:r>
            <a:r>
              <a:rPr lang="ko-KR" altLang="en-US" sz="1400" dirty="0" err="1"/>
              <a:t>채팅방에</a:t>
            </a:r>
            <a:r>
              <a:rPr lang="ko-KR" altLang="en-US" sz="1400" dirty="0"/>
              <a:t> 들어갈 수 있는 전문적인 모델을 만들었기 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특히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조주빈은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인스타그램이나</a:t>
            </a:r>
            <a:r>
              <a:rPr lang="ko-KR" altLang="en-US" sz="1400" dirty="0"/>
              <a:t> </a:t>
            </a:r>
            <a:r>
              <a:rPr lang="ko-KR" altLang="en-US" sz="1400" dirty="0" err="1"/>
              <a:t>트위터</a:t>
            </a:r>
            <a:r>
              <a:rPr lang="ko-KR" altLang="en-US" sz="1400" dirty="0"/>
              <a:t> 등</a:t>
            </a:r>
            <a:r>
              <a:rPr lang="en-US" altLang="ko-KR" sz="1400" dirty="0"/>
              <a:t>, </a:t>
            </a:r>
            <a:r>
              <a:rPr lang="ko-KR" altLang="en-US" sz="1400" dirty="0"/>
              <a:t>일반인 여성들에게 </a:t>
            </a:r>
            <a:r>
              <a:rPr lang="en-US" altLang="ko-KR" sz="1400" dirty="0"/>
              <a:t>'</a:t>
            </a:r>
            <a:r>
              <a:rPr lang="ko-KR" altLang="en-US" sz="1400" dirty="0"/>
              <a:t>고액 </a:t>
            </a:r>
            <a:r>
              <a:rPr lang="ko-KR" altLang="en-US" sz="1400" dirty="0" err="1"/>
              <a:t>성매매</a:t>
            </a:r>
            <a:r>
              <a:rPr lang="en-US" altLang="ko-KR" sz="1400" dirty="0"/>
              <a:t> </a:t>
            </a:r>
            <a:r>
              <a:rPr lang="ko-KR" altLang="en-US" sz="1400" dirty="0" err="1"/>
              <a:t>알바를</a:t>
            </a:r>
            <a:r>
              <a:rPr lang="ko-KR" altLang="en-US" sz="1400" dirty="0"/>
              <a:t> 하겠느냐</a:t>
            </a:r>
            <a:r>
              <a:rPr lang="en-US" altLang="ko-KR" sz="1400" dirty="0"/>
              <a:t>'</a:t>
            </a:r>
            <a:r>
              <a:rPr lang="ko-KR" altLang="en-US" sz="1400" dirty="0"/>
              <a:t>며 접근했고</a:t>
            </a:r>
            <a:r>
              <a:rPr lang="en-US" altLang="ko-KR" sz="1400" dirty="0"/>
              <a:t>, </a:t>
            </a:r>
            <a:r>
              <a:rPr lang="ko-KR" altLang="en-US" sz="1400" dirty="0"/>
              <a:t>이에 응한 여성들에게서 </a:t>
            </a:r>
            <a:r>
              <a:rPr lang="ko-KR" altLang="en-US" sz="1400" dirty="0">
                <a:solidFill>
                  <a:srgbClr val="7030A0"/>
                </a:solidFill>
              </a:rPr>
              <a:t>신상정보</a:t>
            </a:r>
            <a:r>
              <a:rPr lang="ko-KR" altLang="en-US" sz="1400" dirty="0"/>
              <a:t>와 누드 사진 등을 얻어낸 뒤 이를 이용하여 </a:t>
            </a:r>
            <a:r>
              <a:rPr lang="ko-KR" altLang="en-US" sz="1400" dirty="0">
                <a:solidFill>
                  <a:srgbClr val="7030A0"/>
                </a:solidFill>
              </a:rPr>
              <a:t>여성들을 협박</a:t>
            </a:r>
            <a:r>
              <a:rPr lang="ko-KR" altLang="en-US" sz="1400" dirty="0"/>
              <a:t>하여 가학적인 사진과 영상을 찍고 올리게 했음 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 err="1"/>
              <a:t>피해자층은</a:t>
            </a:r>
            <a:r>
              <a:rPr lang="ko-KR" altLang="en-US" sz="1400" dirty="0"/>
              <a:t> 주로 </a:t>
            </a:r>
            <a:r>
              <a:rPr lang="en-US" altLang="ko-KR" sz="1400" dirty="0"/>
              <a:t>20~30</a:t>
            </a:r>
            <a:r>
              <a:rPr lang="ko-KR" altLang="en-US" sz="1400" dirty="0"/>
              <a:t>대 여성이나</a:t>
            </a:r>
            <a:r>
              <a:rPr lang="en-US" altLang="ko-KR" sz="1400" dirty="0"/>
              <a:t>, </a:t>
            </a:r>
            <a:r>
              <a:rPr lang="ko-KR" altLang="en-US" sz="1400" dirty="0"/>
              <a:t>중학생이 포함되어 있는 등 다양한 피해자가 나타남</a:t>
            </a:r>
            <a:endParaRPr lang="en-US" altLang="ko-KR" sz="1400" dirty="0"/>
          </a:p>
          <a:p>
            <a:endParaRPr lang="ko-KR" altLang="en-US" sz="14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1700808"/>
            <a:ext cx="3563888" cy="482453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89" y="4503320"/>
            <a:ext cx="5562536" cy="202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292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2-1. n</a:t>
            </a:r>
            <a:r>
              <a:rPr lang="ko-KR" altLang="en-US" sz="3200" dirty="0" err="1"/>
              <a:t>번방</a:t>
            </a:r>
            <a:r>
              <a:rPr lang="en-US" altLang="ko-KR" sz="3200" dirty="0"/>
              <a:t>, </a:t>
            </a:r>
            <a:r>
              <a:rPr lang="ko-KR" altLang="en-US" sz="3200" dirty="0" err="1"/>
              <a:t>박사방</a:t>
            </a:r>
            <a:r>
              <a:rPr lang="ko-KR" altLang="en-US" sz="3200" dirty="0"/>
              <a:t> 사건</a:t>
            </a:r>
          </a:p>
        </p:txBody>
      </p:sp>
      <p:sp>
        <p:nvSpPr>
          <p:cNvPr id="6" name="내용 개체 틀 1"/>
          <p:cNvSpPr>
            <a:spLocks noGrp="1"/>
          </p:cNvSpPr>
          <p:nvPr>
            <p:ph idx="1"/>
          </p:nvPr>
        </p:nvSpPr>
        <p:spPr>
          <a:xfrm>
            <a:off x="19849" y="1832192"/>
            <a:ext cx="4824536" cy="3805883"/>
          </a:xfrm>
        </p:spPr>
        <p:txBody>
          <a:bodyPr>
            <a:noAutofit/>
          </a:bodyPr>
          <a:lstStyle/>
          <a:p>
            <a:r>
              <a:rPr lang="ko-KR" altLang="en-US" sz="1400" dirty="0" err="1"/>
              <a:t>박사방은</a:t>
            </a:r>
            <a:r>
              <a:rPr lang="en-US" altLang="ko-KR" sz="1400" dirty="0"/>
              <a:t> </a:t>
            </a:r>
            <a:r>
              <a:rPr lang="ko-KR" altLang="en-US" sz="1400" dirty="0"/>
              <a:t>등급에 따라 방을 여러 개 개설함</a:t>
            </a:r>
            <a:r>
              <a:rPr lang="en-US" altLang="ko-KR" sz="1400" dirty="0"/>
              <a:t>. </a:t>
            </a:r>
            <a:r>
              <a:rPr lang="ko-KR" altLang="en-US" sz="1400" dirty="0" err="1"/>
              <a:t>유료방인데도</a:t>
            </a:r>
            <a:r>
              <a:rPr lang="ko-KR" altLang="en-US" sz="1400" dirty="0"/>
              <a:t> 많은 곳은 이용자가 </a:t>
            </a:r>
            <a:r>
              <a:rPr lang="en-US" altLang="ko-KR" sz="1400" dirty="0"/>
              <a:t>1</a:t>
            </a:r>
            <a:r>
              <a:rPr lang="ko-KR" altLang="en-US" sz="1400" dirty="0"/>
              <a:t>만 명에 달했고</a:t>
            </a:r>
            <a:r>
              <a:rPr lang="en-US" altLang="ko-KR" sz="1400" dirty="0"/>
              <a:t>,. </a:t>
            </a:r>
            <a:r>
              <a:rPr lang="ko-KR" altLang="en-US" sz="1400" dirty="0" err="1"/>
              <a:t>무료방은</a:t>
            </a:r>
            <a:r>
              <a:rPr lang="ko-KR" altLang="en-US" sz="1400" dirty="0"/>
              <a:t> 최대 접속 인원이 </a:t>
            </a:r>
            <a:r>
              <a:rPr lang="en-US" altLang="ko-KR" sz="1400" dirty="0"/>
              <a:t>2</a:t>
            </a:r>
            <a:r>
              <a:rPr lang="ko-KR" altLang="en-US" sz="1400" dirty="0"/>
              <a:t>만</a:t>
            </a:r>
            <a:r>
              <a:rPr lang="en-US" altLang="ko-KR" sz="1400" dirty="0"/>
              <a:t>3500</a:t>
            </a:r>
            <a:r>
              <a:rPr lang="ko-KR" altLang="en-US" sz="1400" dirty="0"/>
              <a:t>명에 이른 것으로 드러남</a:t>
            </a:r>
            <a:endParaRPr lang="en-US" altLang="ko-KR" sz="1400" dirty="0"/>
          </a:p>
          <a:p>
            <a:r>
              <a:rPr lang="ko-KR" altLang="en-US" sz="1400" dirty="0"/>
              <a:t>이용자들은 적게는 </a:t>
            </a:r>
            <a:r>
              <a:rPr lang="ko-KR" altLang="en-US" sz="1400" dirty="0" err="1"/>
              <a:t>수십만원에서</a:t>
            </a:r>
            <a:r>
              <a:rPr lang="ko-KR" altLang="en-US" sz="1400" dirty="0"/>
              <a:t> 많게는 </a:t>
            </a:r>
            <a:r>
              <a:rPr lang="en-US" altLang="ko-KR" sz="1400" dirty="0"/>
              <a:t>150</a:t>
            </a:r>
            <a:r>
              <a:rPr lang="ko-KR" altLang="en-US" sz="1400" dirty="0"/>
              <a:t>만원까지 입장료를 지불했고</a:t>
            </a:r>
            <a:r>
              <a:rPr lang="en-US" altLang="ko-KR" sz="1400" dirty="0"/>
              <a:t>, </a:t>
            </a:r>
            <a:r>
              <a:rPr lang="ko-KR" altLang="en-US" sz="1400" dirty="0"/>
              <a:t>입장료는 비트코인이나 추적이 불가능한 암호화폐를 이용함</a:t>
            </a:r>
            <a:endParaRPr lang="en-US" altLang="ko-KR" sz="1400" dirty="0"/>
          </a:p>
          <a:p>
            <a:r>
              <a:rPr lang="ko-KR" altLang="en-US" sz="1400" dirty="0" err="1"/>
              <a:t>박사방에서</a:t>
            </a:r>
            <a:r>
              <a:rPr lang="ko-KR" altLang="en-US" sz="1400" dirty="0"/>
              <a:t> 변태적 성욕 분출의 대상인 피해 여성들에게 차마 입에 담을 수 없는 성적 비하가 경쟁적으로 벌어졌고</a:t>
            </a:r>
            <a:r>
              <a:rPr lang="en-US" altLang="ko-KR" sz="1400" dirty="0"/>
              <a:t>, </a:t>
            </a:r>
            <a:r>
              <a:rPr lang="ko-KR" altLang="en-US" sz="1400" dirty="0"/>
              <a:t>그들은 이것을 ‘</a:t>
            </a:r>
            <a:r>
              <a:rPr lang="ko-KR" altLang="en-US" sz="1400" dirty="0" err="1">
                <a:solidFill>
                  <a:srgbClr val="7030A0"/>
                </a:solidFill>
              </a:rPr>
              <a:t>그루밍</a:t>
            </a:r>
            <a:r>
              <a:rPr lang="en-US" altLang="ko-KR" sz="1400" dirty="0">
                <a:solidFill>
                  <a:srgbClr val="7030A0"/>
                </a:solidFill>
              </a:rPr>
              <a:t>(grooming, </a:t>
            </a:r>
            <a:r>
              <a:rPr lang="ko-KR" altLang="en-US" sz="1400" dirty="0">
                <a:solidFill>
                  <a:srgbClr val="7030A0"/>
                </a:solidFill>
              </a:rPr>
              <a:t>길들이기</a:t>
            </a:r>
            <a:r>
              <a:rPr lang="en-US" altLang="ko-KR" sz="1400" dirty="0">
                <a:solidFill>
                  <a:srgbClr val="7030A0"/>
                </a:solidFill>
              </a:rPr>
              <a:t>)</a:t>
            </a:r>
            <a:r>
              <a:rPr lang="en-US" altLang="ko-KR" sz="1400" dirty="0"/>
              <a:t>’</a:t>
            </a:r>
            <a:r>
              <a:rPr lang="ko-KR" altLang="en-US" sz="1400" dirty="0"/>
              <a:t>이라고 불렀음</a:t>
            </a:r>
            <a:endParaRPr lang="en-US" altLang="ko-KR" sz="1400" dirty="0"/>
          </a:p>
          <a:p>
            <a:r>
              <a:rPr lang="ko-KR" altLang="en-US" sz="1400" dirty="0"/>
              <a:t>박사 </a:t>
            </a:r>
            <a:r>
              <a:rPr lang="ko-KR" altLang="en-US" sz="1400" dirty="0" err="1"/>
              <a:t>조주빈은</a:t>
            </a:r>
            <a:r>
              <a:rPr lang="ko-KR" altLang="en-US" sz="1400" dirty="0"/>
              <a:t> 끊임없이 노예를 만들어 자신의 우월적 존재감을 과시했고</a:t>
            </a:r>
            <a:r>
              <a:rPr lang="en-US" altLang="ko-KR" sz="1400" dirty="0"/>
              <a:t> </a:t>
            </a:r>
            <a:r>
              <a:rPr lang="ko-KR" altLang="en-US" sz="1400" dirty="0"/>
              <a:t>피해자에게 특정한 손짓을 하게 해 자기가 만든 노예라는 것을 강조함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996" y="1674284"/>
            <a:ext cx="4272003" cy="449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57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2-1. n</a:t>
            </a:r>
            <a:r>
              <a:rPr lang="ko-KR" altLang="en-US" sz="3200" dirty="0" err="1"/>
              <a:t>번방</a:t>
            </a:r>
            <a:r>
              <a:rPr lang="en-US" altLang="ko-KR" sz="3200" dirty="0"/>
              <a:t>, </a:t>
            </a:r>
            <a:r>
              <a:rPr lang="ko-KR" altLang="en-US" sz="3200" dirty="0" err="1"/>
              <a:t>박사방</a:t>
            </a:r>
            <a:r>
              <a:rPr lang="ko-KR" altLang="en-US" sz="3200" dirty="0"/>
              <a:t> 사건</a:t>
            </a:r>
          </a:p>
        </p:txBody>
      </p:sp>
      <p:sp>
        <p:nvSpPr>
          <p:cNvPr id="6" name="내용 개체 틀 1"/>
          <p:cNvSpPr>
            <a:spLocks noGrp="1"/>
          </p:cNvSpPr>
          <p:nvPr>
            <p:ph idx="1"/>
          </p:nvPr>
        </p:nvSpPr>
        <p:spPr>
          <a:xfrm>
            <a:off x="467544" y="1489829"/>
            <a:ext cx="8208912" cy="38058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b="1" dirty="0"/>
          </a:p>
          <a:p>
            <a:endParaRPr lang="ko-KR" altLang="en-US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444" y="1268760"/>
            <a:ext cx="3346994" cy="3314787"/>
          </a:xfrm>
          <a:prstGeom prst="rect">
            <a:avLst/>
          </a:prstGeom>
        </p:spPr>
      </p:pic>
      <p:sp>
        <p:nvSpPr>
          <p:cNvPr id="9" name="내용 개체 틀 1"/>
          <p:cNvSpPr txBox="1">
            <a:spLocks/>
          </p:cNvSpPr>
          <p:nvPr/>
        </p:nvSpPr>
        <p:spPr>
          <a:xfrm>
            <a:off x="436734" y="1189178"/>
            <a:ext cx="4824536" cy="3805883"/>
          </a:xfrm>
          <a:prstGeom prst="rect">
            <a:avLst/>
          </a:prstGeom>
        </p:spPr>
        <p:txBody>
          <a:bodyPr vert="horz" rtlCol="0">
            <a:noAutofit/>
          </a:bodyPr>
          <a:lstStyle>
            <a:lvl1pPr marL="342900" indent="-342900" algn="l" rtl="0" eaLnBrk="1" latinLnBrk="1" hangingPunct="1">
              <a:spcBef>
                <a:spcPct val="20000"/>
              </a:spcBef>
              <a:buSzPct val="70000"/>
              <a:buFont typeface="Wingdings"/>
              <a:buChar char="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120000"/>
              <a:buFont typeface="Arial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SzPct val="12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endParaRPr lang="en-US" altLang="ko-KR" sz="1200" b="1" dirty="0"/>
          </a:p>
          <a:p>
            <a:r>
              <a:rPr lang="ko-KR" altLang="en-US" sz="1200" dirty="0" err="1"/>
              <a:t>조주빈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등‘박사방’일당들에게는</a:t>
            </a:r>
            <a:r>
              <a:rPr lang="ko-KR" altLang="en-US" sz="1200" dirty="0"/>
              <a:t> 중형이 선고됨</a:t>
            </a:r>
            <a:endParaRPr lang="en-US" altLang="ko-KR" sz="1200" dirty="0"/>
          </a:p>
          <a:p>
            <a:r>
              <a:rPr lang="ko-KR" altLang="en-US" sz="1200" dirty="0"/>
              <a:t>검찰은 </a:t>
            </a:r>
            <a:r>
              <a:rPr lang="ko-KR" altLang="en-US" sz="1200" dirty="0" err="1"/>
              <a:t>조주빈이</a:t>
            </a:r>
            <a:r>
              <a:rPr lang="ko-KR" altLang="en-US" sz="1200" dirty="0"/>
              <a:t> 조사 과정에서 직접 그린 </a:t>
            </a:r>
            <a:r>
              <a:rPr lang="ko-KR" altLang="en-US" sz="1200" dirty="0" err="1"/>
              <a:t>박사방</a:t>
            </a:r>
            <a:r>
              <a:rPr lang="ko-KR" altLang="en-US" sz="1200" dirty="0"/>
              <a:t> 조직도와 </a:t>
            </a:r>
            <a:r>
              <a:rPr lang="ko-KR" altLang="en-US" sz="1200" dirty="0" err="1"/>
              <a:t>텔레그램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채증</a:t>
            </a:r>
            <a:r>
              <a:rPr lang="ko-KR" altLang="en-US" sz="1200" dirty="0"/>
              <a:t> 영상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박사방</a:t>
            </a:r>
            <a:r>
              <a:rPr lang="ko-KR" altLang="en-US" sz="1200" dirty="0"/>
              <a:t> 내 다양한 규율</a:t>
            </a:r>
            <a:r>
              <a:rPr lang="en-US" altLang="ko-KR" sz="1200" dirty="0"/>
              <a:t>, 6</a:t>
            </a:r>
            <a:r>
              <a:rPr lang="ko-KR" altLang="en-US" sz="1200" dirty="0"/>
              <a:t>개월에 이르는 장기간의 범행 지속 시간 등을 근거로 ‘범죄조직’으로 </a:t>
            </a:r>
            <a:r>
              <a:rPr lang="ko-KR" altLang="en-US" sz="1200" dirty="0" err="1"/>
              <a:t>결론내렸음</a:t>
            </a:r>
            <a:endParaRPr lang="en-US" altLang="ko-KR" sz="1200" dirty="0"/>
          </a:p>
          <a:p>
            <a:r>
              <a:rPr lang="ko-KR" altLang="en-US" sz="1200" dirty="0" err="1"/>
              <a:t>범죄단체조직죄</a:t>
            </a:r>
            <a:r>
              <a:rPr lang="ko-KR" altLang="en-US" sz="1200" dirty="0"/>
              <a:t> 적용 여부가 주요 관심사가 된 것은 해당 법률을 적용할 경우 공범들을 전원 최대 ‘무기징역’까지 처벌 가능하기 때문</a:t>
            </a:r>
            <a:endParaRPr lang="en-US" altLang="ko-KR" sz="1200" dirty="0"/>
          </a:p>
          <a:p>
            <a:r>
              <a:rPr lang="en-US" altLang="ko-KR" sz="1200" dirty="0"/>
              <a:t>26</a:t>
            </a:r>
            <a:r>
              <a:rPr lang="ko-KR" altLang="en-US" sz="1200" dirty="0"/>
              <a:t>만명 가입자 전수조사와 신상공개도 가능하나 미진한 상태</a:t>
            </a:r>
            <a:endParaRPr lang="en-US" altLang="ko-KR" sz="1200" dirty="0"/>
          </a:p>
          <a:p>
            <a:pPr marL="0" indent="0">
              <a:buNone/>
            </a:pPr>
            <a:br>
              <a:rPr lang="ko-KR" altLang="en-US" sz="1200" dirty="0"/>
            </a:br>
            <a:endParaRPr lang="ko-KR" altLang="en-US" sz="12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E40F193-B092-4B0A-B87B-9428E369D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140968"/>
            <a:ext cx="3983293" cy="356417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4153912-7B4B-4398-A63B-41B7ABB48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3014" y="4653136"/>
            <a:ext cx="3983293" cy="208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363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556792"/>
            <a:ext cx="4348569" cy="324036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b="1" dirty="0"/>
          </a:p>
          <a:p>
            <a:r>
              <a:rPr lang="en-US" altLang="ko-KR" sz="1400" b="1" dirty="0"/>
              <a:t>‘</a:t>
            </a:r>
            <a:r>
              <a:rPr lang="ko-KR" altLang="en-US" sz="1400" b="1" dirty="0"/>
              <a:t>성폭력처벌법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일명 </a:t>
            </a:r>
            <a:r>
              <a:rPr lang="en-US" altLang="ko-KR" sz="1400" b="1" dirty="0"/>
              <a:t>N</a:t>
            </a:r>
            <a:r>
              <a:rPr lang="ko-KR" altLang="en-US" sz="1400" b="1" dirty="0" err="1"/>
              <a:t>번방</a:t>
            </a:r>
            <a:r>
              <a:rPr lang="ko-KR" altLang="en-US" sz="1400" b="1" dirty="0"/>
              <a:t> 방지법</a:t>
            </a:r>
            <a:r>
              <a:rPr lang="en-US" altLang="ko-KR" sz="1400" b="1" dirty="0"/>
              <a:t>)’</a:t>
            </a:r>
            <a:r>
              <a:rPr lang="ko-KR" altLang="en-US" sz="1400" b="1" dirty="0"/>
              <a:t> 개정</a:t>
            </a:r>
            <a:endParaRPr lang="en-US" altLang="ko-KR" sz="1400" b="1" dirty="0"/>
          </a:p>
          <a:p>
            <a:pPr marL="0" indent="0">
              <a:buNone/>
            </a:pPr>
            <a:r>
              <a:rPr lang="en-US" altLang="ko-KR" sz="1400" b="1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불법 성적 촬영물을 소지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구입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저장 또는 시청한 자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에 대해 </a:t>
            </a:r>
            <a:r>
              <a:rPr lang="en-US" altLang="ko-KR" sz="1400" dirty="0">
                <a:solidFill>
                  <a:srgbClr val="FF0000"/>
                </a:solidFill>
              </a:rPr>
              <a:t>3</a:t>
            </a:r>
            <a:r>
              <a:rPr lang="ko-KR" altLang="en-US" sz="1400" dirty="0">
                <a:solidFill>
                  <a:srgbClr val="FF0000"/>
                </a:solidFill>
              </a:rPr>
              <a:t>년 이하의 징역이나 </a:t>
            </a:r>
            <a:r>
              <a:rPr lang="en-US" altLang="ko-KR" sz="1400" dirty="0">
                <a:solidFill>
                  <a:srgbClr val="FF0000"/>
                </a:solidFill>
              </a:rPr>
              <a:t>3000</a:t>
            </a:r>
            <a:r>
              <a:rPr lang="ko-KR" altLang="en-US" sz="1400" dirty="0">
                <a:solidFill>
                  <a:srgbClr val="FF0000"/>
                </a:solidFill>
              </a:rPr>
              <a:t>만 원 이하의 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금에 처할 수 있는 규정을 신설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성착취물을</a:t>
            </a:r>
            <a:r>
              <a:rPr lang="ko-KR" altLang="en-US" sz="1400" dirty="0"/>
              <a:t> 이용해 </a:t>
            </a:r>
            <a:r>
              <a:rPr lang="ko-KR" altLang="en-US" sz="1400" dirty="0">
                <a:solidFill>
                  <a:srgbClr val="FF0000"/>
                </a:solidFill>
              </a:rPr>
              <a:t>타인을 협박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강요한 사람은 각각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</a:t>
            </a:r>
            <a:r>
              <a:rPr lang="ko-KR" altLang="en-US" sz="1400" dirty="0">
                <a:solidFill>
                  <a:srgbClr val="FF0000"/>
                </a:solidFill>
              </a:rPr>
              <a:t>징역 </a:t>
            </a:r>
            <a:r>
              <a:rPr lang="en-US" altLang="ko-KR" sz="1400" dirty="0">
                <a:solidFill>
                  <a:srgbClr val="FF0000"/>
                </a:solidFill>
              </a:rPr>
              <a:t>1</a:t>
            </a:r>
            <a:r>
              <a:rPr lang="ko-KR" altLang="en-US" sz="1400" dirty="0">
                <a:solidFill>
                  <a:srgbClr val="FF0000"/>
                </a:solidFill>
              </a:rPr>
              <a:t>년 이상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징역 </a:t>
            </a:r>
            <a:r>
              <a:rPr lang="en-US" altLang="ko-KR" sz="1400" dirty="0">
                <a:solidFill>
                  <a:srgbClr val="FF0000"/>
                </a:solidFill>
              </a:rPr>
              <a:t>3</a:t>
            </a:r>
            <a:r>
              <a:rPr lang="ko-KR" altLang="en-US" sz="1400" dirty="0">
                <a:solidFill>
                  <a:srgbClr val="FF0000"/>
                </a:solidFill>
              </a:rPr>
              <a:t>년 이상</a:t>
            </a:r>
            <a:r>
              <a:rPr lang="ko-KR" altLang="en-US" sz="1400" dirty="0"/>
              <a:t>의 형에 </a:t>
            </a:r>
            <a:r>
              <a:rPr lang="ko-KR" altLang="en-US" sz="1400" dirty="0" err="1"/>
              <a:t>처하도록함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특히 자신의 신체를 직접 촬영했더라도 이후 본인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의사에 반해 유포됐다면 처벌한다는 점도 명확히 함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b="1" dirty="0"/>
          </a:p>
          <a:p>
            <a:r>
              <a:rPr lang="en-US" altLang="ko-KR" sz="1400" b="1" dirty="0"/>
              <a:t>‘</a:t>
            </a:r>
            <a:r>
              <a:rPr lang="ko-KR" altLang="en-US" sz="1400" b="1" dirty="0"/>
              <a:t>형법</a:t>
            </a:r>
            <a:r>
              <a:rPr lang="en-US" altLang="ko-KR" sz="1400" b="1" dirty="0"/>
              <a:t>’</a:t>
            </a:r>
            <a:r>
              <a:rPr lang="ko-KR" altLang="en-US" sz="1400" b="1" dirty="0"/>
              <a:t> 개정</a:t>
            </a:r>
            <a:endParaRPr lang="en-US" altLang="ko-KR" sz="1400" b="1" dirty="0"/>
          </a:p>
          <a:p>
            <a:pPr marL="0" indent="0">
              <a:buNone/>
            </a:pPr>
            <a:r>
              <a:rPr lang="en-US" altLang="ko-KR" sz="1400" b="1" dirty="0"/>
              <a:t> - </a:t>
            </a:r>
            <a:r>
              <a:rPr lang="ko-KR" altLang="en-US" sz="1400" dirty="0"/>
              <a:t>미성년자와의 성관계를 미성년자의 </a:t>
            </a:r>
            <a:r>
              <a:rPr lang="ko-KR" altLang="en-US" sz="1400" dirty="0">
                <a:solidFill>
                  <a:srgbClr val="FF0000"/>
                </a:solidFill>
              </a:rPr>
              <a:t>동의 여부에 관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</a:t>
            </a:r>
            <a:r>
              <a:rPr lang="ko-KR" altLang="en-US" sz="1400" dirty="0" err="1">
                <a:solidFill>
                  <a:srgbClr val="FF0000"/>
                </a:solidFill>
              </a:rPr>
              <a:t>계없이</a:t>
            </a:r>
            <a:r>
              <a:rPr lang="ko-KR" altLang="en-US" sz="1400" dirty="0">
                <a:solidFill>
                  <a:srgbClr val="FF0000"/>
                </a:solidFill>
              </a:rPr>
              <a:t> 강간으로 간주하는 의제강간 기준연령을 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</a:t>
            </a:r>
            <a:r>
              <a:rPr lang="ko-KR" altLang="en-US" sz="1400" dirty="0">
                <a:solidFill>
                  <a:srgbClr val="FF0000"/>
                </a:solidFill>
              </a:rPr>
              <a:t>행</a:t>
            </a:r>
            <a:r>
              <a:rPr lang="en-US" altLang="ko-KR" sz="1400" dirty="0">
                <a:solidFill>
                  <a:srgbClr val="FF0000"/>
                </a:solidFill>
              </a:rPr>
              <a:t> 13</a:t>
            </a:r>
            <a:r>
              <a:rPr lang="ko-KR" altLang="en-US" sz="1400" dirty="0">
                <a:solidFill>
                  <a:srgbClr val="FF0000"/>
                </a:solidFill>
              </a:rPr>
              <a:t>세에서 </a:t>
            </a:r>
            <a:r>
              <a:rPr lang="en-US" altLang="ko-KR" sz="1400" dirty="0">
                <a:solidFill>
                  <a:srgbClr val="FF0000"/>
                </a:solidFill>
              </a:rPr>
              <a:t>16</a:t>
            </a:r>
            <a:r>
              <a:rPr lang="ko-KR" altLang="en-US" sz="1400" dirty="0">
                <a:solidFill>
                  <a:srgbClr val="FF0000"/>
                </a:solidFill>
              </a:rPr>
              <a:t>세로 상향</a:t>
            </a:r>
            <a:r>
              <a:rPr lang="en-US" altLang="ko-KR" sz="1400" dirty="0"/>
              <a:t>. </a:t>
            </a:r>
            <a:r>
              <a:rPr lang="ko-KR" altLang="en-US" sz="1400" dirty="0"/>
              <a:t>다만 </a:t>
            </a:r>
            <a:r>
              <a:rPr lang="en-US" altLang="ko-KR" sz="1400" dirty="0"/>
              <a:t>13</a:t>
            </a:r>
            <a:r>
              <a:rPr lang="ko-KR" altLang="en-US" sz="1400" dirty="0"/>
              <a:t>세 이상 </a:t>
            </a:r>
            <a:r>
              <a:rPr lang="en-US" altLang="ko-KR" sz="1400" dirty="0"/>
              <a:t>16</a:t>
            </a:r>
            <a:r>
              <a:rPr lang="ko-KR" altLang="en-US" sz="1400" dirty="0"/>
              <a:t>세 미만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의 미성년자에 대해 성인</a:t>
            </a:r>
            <a:r>
              <a:rPr lang="en-US" altLang="ko-KR" sz="1400" dirty="0"/>
              <a:t>(19</a:t>
            </a:r>
            <a:r>
              <a:rPr lang="ko-KR" altLang="en-US" sz="1400" dirty="0"/>
              <a:t>세 이상</a:t>
            </a:r>
            <a:r>
              <a:rPr lang="en-US" altLang="ko-KR" sz="1400" dirty="0"/>
              <a:t>)</a:t>
            </a:r>
            <a:r>
              <a:rPr lang="ko-KR" altLang="en-US" sz="1400" dirty="0"/>
              <a:t>이 범죄를 저지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른 경우에 한해 처벌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합동강간</a:t>
            </a:r>
            <a:r>
              <a:rPr lang="en-US" altLang="ko-KR" sz="1400" dirty="0"/>
              <a:t>·</a:t>
            </a:r>
            <a:r>
              <a:rPr lang="ko-KR" altLang="en-US" sz="1400" dirty="0"/>
              <a:t>미성년자강간 등 중대한 성범죄는 준비하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거나 모의하기만 해도 처벌하는 예비</a:t>
            </a:r>
            <a:r>
              <a:rPr lang="en-US" altLang="ko-KR" sz="1400" dirty="0"/>
              <a:t>·</a:t>
            </a:r>
            <a:r>
              <a:rPr lang="ko-KR" altLang="en-US" sz="1400" dirty="0"/>
              <a:t>음모죄가 신설</a:t>
            </a:r>
            <a:endParaRPr lang="en-US" altLang="ko-KR" sz="1400" b="1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2-2. n</a:t>
            </a:r>
            <a:r>
              <a:rPr lang="ko-KR" altLang="en-US" sz="3200" dirty="0" err="1"/>
              <a:t>번방</a:t>
            </a:r>
            <a:r>
              <a:rPr lang="en-US" altLang="ko-KR" sz="3200" dirty="0"/>
              <a:t>, </a:t>
            </a:r>
            <a:r>
              <a:rPr lang="ko-KR" altLang="en-US" sz="3200" dirty="0" err="1"/>
              <a:t>박사방</a:t>
            </a:r>
            <a:r>
              <a:rPr lang="ko-KR" altLang="en-US" sz="3200" dirty="0"/>
              <a:t> 사건</a:t>
            </a:r>
            <a:r>
              <a:rPr lang="en-US" altLang="ko-KR" sz="3200" dirty="0"/>
              <a:t> </a:t>
            </a:r>
            <a:r>
              <a:rPr lang="ko-KR" altLang="en-US" sz="3200" dirty="0"/>
              <a:t>이후 </a:t>
            </a:r>
            <a:r>
              <a:rPr lang="en-US" altLang="ko-KR" sz="3200" dirty="0"/>
              <a:t>: </a:t>
            </a:r>
            <a:r>
              <a:rPr lang="ko-KR" altLang="en-US" sz="3200" dirty="0"/>
              <a:t>처벌 법률 강화 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F80F624-B057-4F49-A2B9-0AF49FACF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1772816"/>
            <a:ext cx="3915519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05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89117" y="1488464"/>
            <a:ext cx="8424936" cy="517721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b="1" dirty="0"/>
          </a:p>
          <a:p>
            <a:r>
              <a:rPr lang="en-US" altLang="ko-KR" sz="1400" b="1" dirty="0"/>
              <a:t>‘</a:t>
            </a:r>
            <a:r>
              <a:rPr lang="ko-KR" altLang="en-US" sz="1400" b="1" dirty="0"/>
              <a:t>아동</a:t>
            </a:r>
            <a:r>
              <a:rPr lang="en-US" altLang="ko-KR" sz="1400" b="1" dirty="0"/>
              <a:t>,</a:t>
            </a:r>
            <a:r>
              <a:rPr lang="ko-KR" altLang="en-US" sz="1400" b="1" dirty="0"/>
              <a:t>청소년의 </a:t>
            </a:r>
            <a:r>
              <a:rPr lang="ko-KR" altLang="en-US" sz="1400" b="1" dirty="0" err="1"/>
              <a:t>성보호에</a:t>
            </a:r>
            <a:r>
              <a:rPr lang="ko-KR" altLang="en-US" sz="1400" b="1" dirty="0"/>
              <a:t> 관한 법률</a:t>
            </a:r>
            <a:r>
              <a:rPr lang="en-US" altLang="ko-KR" sz="1400" b="1" dirty="0"/>
              <a:t>’ </a:t>
            </a:r>
            <a:r>
              <a:rPr lang="ko-KR" altLang="en-US" sz="1400" b="1" dirty="0"/>
              <a:t>개정</a:t>
            </a:r>
            <a:endParaRPr lang="en-US" altLang="ko-KR" sz="1400" b="1" dirty="0"/>
          </a:p>
          <a:p>
            <a:pPr marL="0" indent="0">
              <a:buNone/>
            </a:pPr>
            <a:r>
              <a:rPr lang="en-US" altLang="ko-KR" sz="1400" b="1" dirty="0"/>
              <a:t> - </a:t>
            </a:r>
            <a:r>
              <a:rPr lang="ko-KR" altLang="en-US" sz="1400" dirty="0" err="1"/>
              <a:t>성착취</a:t>
            </a:r>
            <a:r>
              <a:rPr lang="ko-KR" altLang="en-US" sz="1400" dirty="0"/>
              <a:t> 영상물 거래 등에서 가해자</a:t>
            </a:r>
            <a:r>
              <a:rPr lang="en-US" altLang="ko-KR" sz="1400" dirty="0"/>
              <a:t>·</a:t>
            </a:r>
            <a:r>
              <a:rPr lang="ko-KR" altLang="en-US" sz="1400" dirty="0"/>
              <a:t>범죄사실이나 개별 범죄와 범죄수익 간 관련성 등에 대한 수사기관의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입증 책임을 완화해 </a:t>
            </a:r>
            <a:r>
              <a:rPr lang="ko-KR" altLang="en-US" sz="1400" dirty="0">
                <a:solidFill>
                  <a:srgbClr val="FF0000"/>
                </a:solidFill>
              </a:rPr>
              <a:t>범죄수익 환수를 촉진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b="1" dirty="0"/>
          </a:p>
          <a:p>
            <a:r>
              <a:rPr lang="en-US" altLang="ko-KR" sz="1400" b="1" dirty="0"/>
              <a:t>‘</a:t>
            </a:r>
            <a:r>
              <a:rPr lang="ko-KR" altLang="en-US" sz="1400" b="1" dirty="0"/>
              <a:t>범죄수익은닉의 규제 및 처벌 등에 관한 법률</a:t>
            </a:r>
            <a:r>
              <a:rPr lang="en-US" altLang="ko-KR" sz="1400" b="1" dirty="0"/>
              <a:t>’ </a:t>
            </a:r>
            <a:r>
              <a:rPr lang="ko-KR" altLang="en-US" sz="1400" b="1" dirty="0"/>
              <a:t>개정</a:t>
            </a:r>
            <a:endParaRPr lang="en-US" altLang="ko-KR" sz="1400" b="1" dirty="0"/>
          </a:p>
          <a:p>
            <a:pPr marL="0" indent="0">
              <a:buNone/>
            </a:pPr>
            <a:r>
              <a:rPr lang="en-US" altLang="ko-KR" sz="1400" b="1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인터넷 사업자들에 디지털 </a:t>
            </a:r>
            <a:r>
              <a:rPr lang="ko-KR" altLang="en-US" sz="1400" dirty="0" err="1">
                <a:solidFill>
                  <a:srgbClr val="FF0000"/>
                </a:solidFill>
              </a:rPr>
              <a:t>성범죄물</a:t>
            </a:r>
            <a:r>
              <a:rPr lang="ko-KR" altLang="en-US" sz="1400" dirty="0">
                <a:solidFill>
                  <a:srgbClr val="FF0000"/>
                </a:solidFill>
              </a:rPr>
              <a:t> 삭제 등 유통방지 조치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기술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관리적 조치 의무를 부과</a:t>
            </a:r>
            <a:r>
              <a:rPr lang="ko-KR" altLang="en-US" sz="1400" dirty="0"/>
              <a:t>하는 내용이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포함됨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여기에 사업자가 불법 </a:t>
            </a:r>
            <a:r>
              <a:rPr lang="ko-KR" altLang="en-US" sz="1400" dirty="0" err="1"/>
              <a:t>촬영물</a:t>
            </a:r>
            <a:r>
              <a:rPr lang="ko-KR" altLang="en-US" sz="1400" dirty="0"/>
              <a:t> 유통방지 책임자를 지정해 정부에 보고서를 제출하도록 한다는 내용도 명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 err="1"/>
              <a:t>시됐으며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만약 사업자가 의무를 다하지 못하면 </a:t>
            </a:r>
            <a:r>
              <a:rPr lang="en-US" altLang="ko-KR" sz="1400" dirty="0">
                <a:solidFill>
                  <a:srgbClr val="FF0000"/>
                </a:solidFill>
              </a:rPr>
              <a:t>3</a:t>
            </a:r>
            <a:r>
              <a:rPr lang="ko-KR" altLang="en-US" sz="1400" dirty="0">
                <a:solidFill>
                  <a:srgbClr val="FF0000"/>
                </a:solidFill>
              </a:rPr>
              <a:t>년 이하 징역이나 </a:t>
            </a:r>
            <a:r>
              <a:rPr lang="en-US" altLang="ko-KR" sz="1400" dirty="0">
                <a:solidFill>
                  <a:srgbClr val="FF0000"/>
                </a:solidFill>
              </a:rPr>
              <a:t>1</a:t>
            </a:r>
            <a:r>
              <a:rPr lang="ko-KR" altLang="en-US" sz="1400" dirty="0">
                <a:solidFill>
                  <a:srgbClr val="FF0000"/>
                </a:solidFill>
              </a:rPr>
              <a:t>억 원 이하 벌금형</a:t>
            </a:r>
            <a:r>
              <a:rPr lang="ko-KR" altLang="en-US" sz="1400" dirty="0"/>
              <a:t>에 처하도록 함</a:t>
            </a:r>
            <a:r>
              <a:rPr lang="en-US" altLang="ko-KR" sz="1400" dirty="0"/>
              <a:t>(</a:t>
            </a:r>
            <a:r>
              <a:rPr lang="ko-KR" altLang="en-US" sz="1400" dirty="0"/>
              <a:t>국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내에서 </a:t>
            </a:r>
            <a:r>
              <a:rPr lang="ko-KR" altLang="en-US" sz="1400" dirty="0" err="1"/>
              <a:t>네이버와</a:t>
            </a:r>
            <a:r>
              <a:rPr lang="ko-KR" altLang="en-US" sz="1400" dirty="0"/>
              <a:t> 카카오 등을 비롯해 온라인 커뮤니티 </a:t>
            </a:r>
            <a:r>
              <a:rPr lang="en-US" altLang="ko-KR" sz="1400" dirty="0"/>
              <a:t>'</a:t>
            </a:r>
            <a:r>
              <a:rPr lang="ko-KR" altLang="en-US" sz="1400" dirty="0" err="1"/>
              <a:t>디시인사이드</a:t>
            </a:r>
            <a:r>
              <a:rPr lang="en-US" altLang="ko-KR" sz="1400" dirty="0"/>
              <a:t>', '</a:t>
            </a:r>
            <a:r>
              <a:rPr lang="ko-KR" altLang="en-US" sz="1400" dirty="0"/>
              <a:t>보배드림</a:t>
            </a:r>
            <a:r>
              <a:rPr lang="en-US" altLang="ko-KR" sz="1400" dirty="0"/>
              <a:t>', '</a:t>
            </a:r>
            <a:r>
              <a:rPr lang="ko-KR" altLang="en-US" sz="1400" dirty="0"/>
              <a:t>일간베스트저장소</a:t>
            </a:r>
            <a:r>
              <a:rPr lang="en-US" altLang="ko-KR" sz="1400" dirty="0"/>
              <a:t>(</a:t>
            </a:r>
            <a:r>
              <a:rPr lang="ko-KR" altLang="en-US" sz="1400" dirty="0"/>
              <a:t>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베</a:t>
            </a:r>
            <a:r>
              <a:rPr lang="en-US" altLang="ko-KR" sz="1400" dirty="0"/>
              <a:t>)', '</a:t>
            </a:r>
            <a:r>
              <a:rPr lang="ko-KR" altLang="en-US" sz="1400" dirty="0" err="1"/>
              <a:t>인벤</a:t>
            </a:r>
            <a:r>
              <a:rPr lang="en-US" altLang="ko-KR" sz="1400" dirty="0"/>
              <a:t>' </a:t>
            </a:r>
            <a:r>
              <a:rPr lang="ko-KR" altLang="en-US" sz="1400" dirty="0"/>
              <a:t>등이 포함됨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en-US" altLang="ko-KR" sz="1400" dirty="0">
                <a:solidFill>
                  <a:srgbClr val="FF0000"/>
                </a:solidFill>
              </a:rPr>
              <a:t>But </a:t>
            </a:r>
            <a:r>
              <a:rPr lang="ko-KR" altLang="en-US" sz="1400" dirty="0" err="1">
                <a:solidFill>
                  <a:srgbClr val="FF0000"/>
                </a:solidFill>
              </a:rPr>
              <a:t>텔레그램</a:t>
            </a:r>
            <a:r>
              <a:rPr lang="ko-KR" altLang="en-US" sz="1400" dirty="0" err="1"/>
              <a:t>은</a:t>
            </a:r>
            <a:r>
              <a:rPr lang="en-US" altLang="ko-KR" sz="1400" dirty="0"/>
              <a:t> </a:t>
            </a:r>
            <a:r>
              <a:rPr lang="ko-KR" altLang="en-US" sz="1400" dirty="0"/>
              <a:t>러시아 기업으로 제재 어려움</a:t>
            </a:r>
            <a:r>
              <a:rPr lang="en-US" altLang="ko-KR" sz="1400" dirty="0"/>
              <a:t>. </a:t>
            </a:r>
            <a:r>
              <a:rPr lang="ko-KR" altLang="en-US" sz="1400" dirty="0"/>
              <a:t>비밀 대화는 전달 기능이 없고 일정 시간 후 메시지를 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동 삭제할 수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최적화된 암호화 기술로 강력한 </a:t>
            </a:r>
            <a:r>
              <a:rPr lang="ko-KR" altLang="en-US" sz="1400" dirty="0" err="1"/>
              <a:t>보안성을</a:t>
            </a:r>
            <a:r>
              <a:rPr lang="ko-KR" altLang="en-US" sz="1400" dirty="0"/>
              <a:t> 갖고 있기 때문에 각종 범죄의 온상이 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고 있음</a:t>
            </a:r>
            <a:r>
              <a:rPr lang="en-US" altLang="ko-KR" sz="1400" dirty="0"/>
              <a:t>. </a:t>
            </a:r>
            <a:r>
              <a:rPr lang="ko-KR" altLang="en-US" sz="1400" dirty="0" err="1"/>
              <a:t>텔레그램</a:t>
            </a:r>
            <a:r>
              <a:rPr lang="ko-KR" altLang="en-US" sz="1400" dirty="0"/>
              <a:t> 측도 이용자 개인 정보에 대해서 만큼은 철저히 보호하는 입장으로 </a:t>
            </a:r>
            <a:r>
              <a:rPr lang="en-US" altLang="ko-KR" sz="1400" dirty="0"/>
              <a:t>'</a:t>
            </a:r>
            <a:r>
              <a:rPr lang="ko-KR" altLang="en-US" sz="1400" dirty="0"/>
              <a:t>제</a:t>
            </a:r>
            <a:r>
              <a:rPr lang="en-US" altLang="ko-KR" sz="1400" dirty="0"/>
              <a:t>2</a:t>
            </a:r>
            <a:r>
              <a:rPr lang="ko-KR" altLang="en-US" sz="1400" dirty="0"/>
              <a:t>의 </a:t>
            </a:r>
            <a:r>
              <a:rPr lang="en-US" altLang="ko-KR" sz="1400" dirty="0"/>
              <a:t>n</a:t>
            </a:r>
            <a:r>
              <a:rPr lang="ko-KR" altLang="en-US" sz="1400" dirty="0" err="1"/>
              <a:t>번방</a:t>
            </a:r>
            <a:r>
              <a:rPr lang="ko-KR" altLang="en-US" sz="1400" dirty="0"/>
              <a:t> 사건</a:t>
            </a:r>
            <a:r>
              <a:rPr lang="en-US" altLang="ko-KR" sz="1400" dirty="0"/>
              <a:t>‘</a:t>
            </a:r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이 발생할 가능성도 배제하기 어려움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ko-KR" altLang="en-US" sz="1400" b="1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2-2. n</a:t>
            </a:r>
            <a:r>
              <a:rPr lang="ko-KR" altLang="en-US" sz="3200" dirty="0" err="1"/>
              <a:t>번방</a:t>
            </a:r>
            <a:r>
              <a:rPr lang="en-US" altLang="ko-KR" sz="3200" dirty="0"/>
              <a:t>, </a:t>
            </a:r>
            <a:r>
              <a:rPr lang="ko-KR" altLang="en-US" sz="3200" dirty="0" err="1"/>
              <a:t>박사방</a:t>
            </a:r>
            <a:r>
              <a:rPr lang="ko-KR" altLang="en-US" sz="3200" dirty="0"/>
              <a:t> 사건</a:t>
            </a:r>
            <a:r>
              <a:rPr lang="en-US" altLang="ko-KR" sz="3200" dirty="0"/>
              <a:t> </a:t>
            </a:r>
            <a:r>
              <a:rPr lang="ko-KR" altLang="en-US" sz="3200" dirty="0"/>
              <a:t>이후 </a:t>
            </a:r>
            <a:r>
              <a:rPr lang="en-US" altLang="ko-KR" sz="3200" dirty="0"/>
              <a:t>: </a:t>
            </a:r>
            <a:r>
              <a:rPr lang="ko-KR" altLang="en-US" sz="3200" dirty="0"/>
              <a:t>처벌 법률 강화 </a:t>
            </a:r>
          </a:p>
        </p:txBody>
      </p:sp>
    </p:spTree>
    <p:extLst>
      <p:ext uri="{BB962C8B-B14F-4D97-AF65-F5344CB8AC3E}">
        <p14:creationId xmlns:p14="http://schemas.microsoft.com/office/powerpoint/2010/main" val="3173661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3397" y="1340768"/>
            <a:ext cx="8424936" cy="38058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b="1" dirty="0"/>
          </a:p>
          <a:p>
            <a:r>
              <a:rPr lang="ko-KR" altLang="en-US" sz="1400" b="1" dirty="0">
                <a:solidFill>
                  <a:srgbClr val="FF0000"/>
                </a:solidFill>
              </a:rPr>
              <a:t>반사회적 인격장애</a:t>
            </a:r>
            <a:endParaRPr lang="en-US" altLang="ko-KR" sz="1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b="1" dirty="0"/>
              <a:t>   - </a:t>
            </a:r>
            <a:r>
              <a:rPr lang="en-US" altLang="ko-KR" sz="1400" dirty="0"/>
              <a:t>'</a:t>
            </a:r>
            <a:r>
              <a:rPr lang="ko-KR" altLang="en-US" sz="1400" dirty="0"/>
              <a:t>낮과 밤</a:t>
            </a:r>
            <a:r>
              <a:rPr lang="en-US" altLang="ko-KR" sz="1400" dirty="0"/>
              <a:t>'</a:t>
            </a:r>
            <a:r>
              <a:rPr lang="ko-KR" altLang="en-US" sz="1400" dirty="0"/>
              <a:t>이 완전히 다른 </a:t>
            </a:r>
            <a:r>
              <a:rPr lang="ko-KR" altLang="en-US" sz="1400" dirty="0" err="1"/>
              <a:t>조주빈의</a:t>
            </a:r>
            <a:r>
              <a:rPr lang="ko-KR" altLang="en-US" sz="1400" dirty="0"/>
              <a:t> 이중성</a:t>
            </a:r>
            <a:r>
              <a:rPr lang="en-US" altLang="ko-KR" sz="1400" dirty="0"/>
              <a:t>, </a:t>
            </a:r>
            <a:r>
              <a:rPr lang="ko-KR" altLang="en-US" sz="1400" dirty="0"/>
              <a:t>즉 </a:t>
            </a:r>
            <a:r>
              <a:rPr lang="ko-KR" altLang="en-US" sz="1400" dirty="0" err="1"/>
              <a:t>성착취</a:t>
            </a:r>
            <a:r>
              <a:rPr lang="ko-KR" altLang="en-US" sz="1400" dirty="0"/>
              <a:t> 영상을 촬영</a:t>
            </a:r>
            <a:r>
              <a:rPr lang="en-US" altLang="ko-KR" sz="1400" dirty="0"/>
              <a:t>·</a:t>
            </a:r>
            <a:r>
              <a:rPr lang="ko-KR" altLang="en-US" sz="1400" dirty="0"/>
              <a:t>유포하는 가운데  보육원과 장애인 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설에서 약자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소수자를</a:t>
            </a:r>
            <a:r>
              <a:rPr lang="ko-KR" altLang="en-US" sz="1400" dirty="0"/>
              <a:t> 돕는 봉사 활동을 통해 보람을 느끼고 일종의 </a:t>
            </a:r>
            <a:r>
              <a:rPr lang="en-US" altLang="ko-KR" sz="1400" dirty="0"/>
              <a:t>'</a:t>
            </a:r>
            <a:r>
              <a:rPr lang="ko-KR" altLang="en-US" sz="1400" dirty="0"/>
              <a:t>면죄부</a:t>
            </a:r>
            <a:r>
              <a:rPr lang="en-US" altLang="ko-KR" sz="1400" dirty="0"/>
              <a:t>'</a:t>
            </a:r>
            <a:r>
              <a:rPr lang="ko-KR" altLang="en-US" sz="1400" dirty="0"/>
              <a:t>를 받았다고 생각할 가능성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도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반사회적 인격장애는 타인</a:t>
            </a:r>
            <a:r>
              <a:rPr lang="en-US" altLang="ko-KR" sz="1400" dirty="0"/>
              <a:t>, </a:t>
            </a:r>
            <a:r>
              <a:rPr lang="ko-KR" altLang="en-US" sz="1400" dirty="0"/>
              <a:t>약자의 고통을 공감하지 못하고 다른 사람을 이용하는데 수단과 방법을 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리지 않음</a:t>
            </a:r>
            <a:r>
              <a:rPr lang="en-US" altLang="ko-KR" sz="1400" dirty="0"/>
              <a:t>. </a:t>
            </a:r>
            <a:r>
              <a:rPr lang="ko-KR" altLang="en-US" sz="1400" dirty="0"/>
              <a:t>이와 같은 사람이 이타적 행위를 하는 것은 정서적 공감에서 비롯된 행위가 아니라 </a:t>
            </a:r>
            <a:r>
              <a:rPr lang="ko-KR" altLang="en-US" sz="1400" dirty="0" err="1"/>
              <a:t>친사회적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행동의 이용가치를 머리로 파악해서 실행한 결과임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b="1" dirty="0"/>
          </a:p>
          <a:p>
            <a:r>
              <a:rPr lang="ko-KR" altLang="en-US" sz="1400" b="1" dirty="0">
                <a:solidFill>
                  <a:srgbClr val="FF0000"/>
                </a:solidFill>
              </a:rPr>
              <a:t>변태성욕</a:t>
            </a:r>
            <a:endParaRPr lang="en-US" altLang="ko-KR" sz="1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b="1" dirty="0"/>
              <a:t>   - </a:t>
            </a:r>
            <a:r>
              <a:rPr lang="ko-KR" altLang="en-US" sz="1400" dirty="0"/>
              <a:t>변태 성욕을 가진 사람은 낮과 밤이 완전히 다른 </a:t>
            </a:r>
            <a:r>
              <a:rPr lang="en-US" altLang="ko-KR" sz="1400" dirty="0"/>
              <a:t>'</a:t>
            </a:r>
            <a:r>
              <a:rPr lang="ko-KR" altLang="en-US" sz="1400" dirty="0"/>
              <a:t>반대 행위</a:t>
            </a:r>
            <a:r>
              <a:rPr lang="en-US" altLang="ko-KR" sz="1400" dirty="0"/>
              <a:t>'</a:t>
            </a:r>
            <a:r>
              <a:rPr lang="ko-KR" altLang="en-US" sz="1400" dirty="0"/>
              <a:t>에 성적 흥분을 느끼는 경우가 많음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변태 성욕 장애에 속하는 대표적인 것이 </a:t>
            </a:r>
            <a:r>
              <a:rPr lang="ko-KR" altLang="en-US" sz="1400" dirty="0" err="1">
                <a:solidFill>
                  <a:srgbClr val="FF0000"/>
                </a:solidFill>
              </a:rPr>
              <a:t>새디즘</a:t>
            </a:r>
            <a:r>
              <a:rPr lang="en-US" altLang="ko-KR" sz="1400" dirty="0">
                <a:solidFill>
                  <a:srgbClr val="FF0000"/>
                </a:solidFill>
              </a:rPr>
              <a:t>(sadism·</a:t>
            </a:r>
            <a:r>
              <a:rPr lang="ko-KR" altLang="en-US" sz="1400" dirty="0">
                <a:solidFill>
                  <a:srgbClr val="FF0000"/>
                </a:solidFill>
              </a:rPr>
              <a:t>성적 가학장애</a:t>
            </a:r>
            <a:r>
              <a:rPr lang="en-US" altLang="ko-KR" sz="1400" dirty="0">
                <a:solidFill>
                  <a:srgbClr val="FF0000"/>
                </a:solidFill>
              </a:rPr>
              <a:t>), </a:t>
            </a:r>
            <a:r>
              <a:rPr lang="ko-KR" altLang="en-US" sz="1400" dirty="0">
                <a:solidFill>
                  <a:srgbClr val="FF0000"/>
                </a:solidFill>
              </a:rPr>
              <a:t>마조히즘</a:t>
            </a:r>
            <a:r>
              <a:rPr lang="en-US" altLang="ko-KR" sz="1400" dirty="0">
                <a:solidFill>
                  <a:srgbClr val="FF0000"/>
                </a:solidFill>
              </a:rPr>
              <a:t>(masochism·</a:t>
            </a:r>
            <a:r>
              <a:rPr lang="ko-KR" altLang="en-US" sz="1400" dirty="0">
                <a:solidFill>
                  <a:srgbClr val="FF0000"/>
                </a:solidFill>
              </a:rPr>
              <a:t>성적 피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 err="1">
                <a:solidFill>
                  <a:srgbClr val="FF0000"/>
                </a:solidFill>
              </a:rPr>
              <a:t>학장애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/>
              <a:t>인데</a:t>
            </a:r>
            <a:r>
              <a:rPr lang="en-US" altLang="ko-KR" sz="1400" dirty="0"/>
              <a:t>, </a:t>
            </a:r>
            <a:r>
              <a:rPr lang="ko-KR" altLang="en-US" sz="1400" dirty="0"/>
              <a:t>성적인 흥분을 얻기 위해서는 평상시와 완전히 다른 모습을 보이는 경우가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 </a:t>
            </a:r>
            <a:r>
              <a:rPr lang="ko-KR" altLang="en-US" sz="1400" dirty="0"/>
              <a:t>예를 들어 권위를 요구하는 직업을 가진 사람이 성적으로 마조히즘 성향을 보이거나</a:t>
            </a:r>
            <a:r>
              <a:rPr lang="en-US" altLang="ko-KR" sz="1400" dirty="0"/>
              <a:t>, </a:t>
            </a:r>
            <a:r>
              <a:rPr lang="ko-KR" altLang="en-US" sz="1400" dirty="0"/>
              <a:t>남성성이 충만한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한 남자가 성적 흥분을 위해 어린 아이 옷이나 여자 옷을 입는 등의 행동을 하는 것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실제로 </a:t>
            </a:r>
            <a:r>
              <a:rPr lang="en-US" altLang="ko-KR" sz="1400" dirty="0"/>
              <a:t>2014</a:t>
            </a:r>
            <a:r>
              <a:rPr lang="ko-KR" altLang="en-US" sz="1400" dirty="0"/>
              <a:t>년 제주지검장의 </a:t>
            </a:r>
            <a:r>
              <a:rPr lang="en-US" altLang="ko-KR" sz="1400" dirty="0"/>
              <a:t>'</a:t>
            </a:r>
            <a:r>
              <a:rPr lang="ko-KR" altLang="en-US" sz="1400" dirty="0" err="1"/>
              <a:t>바바리맨</a:t>
            </a:r>
            <a:r>
              <a:rPr lang="en-US" altLang="ko-KR" sz="1400" dirty="0"/>
              <a:t>(</a:t>
            </a:r>
            <a:r>
              <a:rPr lang="ko-KR" altLang="en-US" sz="1400" dirty="0"/>
              <a:t>공연음란행위</a:t>
            </a:r>
            <a:r>
              <a:rPr lang="en-US" altLang="ko-KR" sz="1400" dirty="0"/>
              <a:t>)' </a:t>
            </a:r>
            <a:r>
              <a:rPr lang="ko-KR" altLang="en-US" sz="1400" dirty="0"/>
              <a:t>사건 역시 명망 있는 사람이 의외의 성적 행동을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보인 사건으로</a:t>
            </a:r>
            <a:r>
              <a:rPr lang="en-US" altLang="ko-KR" sz="1400" dirty="0"/>
              <a:t>, </a:t>
            </a:r>
            <a:r>
              <a:rPr lang="ko-KR" altLang="en-US" sz="1400" dirty="0"/>
              <a:t>공연음란행위</a:t>
            </a:r>
            <a:r>
              <a:rPr lang="en-US" altLang="ko-KR" sz="1400" dirty="0"/>
              <a:t>, </a:t>
            </a:r>
            <a:r>
              <a:rPr lang="ko-KR" altLang="en-US" sz="1400" dirty="0"/>
              <a:t>노출증 등도 변태 성욕 장애의 하나로 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/>
              <a:t>조주빈과</a:t>
            </a:r>
            <a:r>
              <a:rPr lang="ko-KR" altLang="en-US" sz="1400" dirty="0"/>
              <a:t> 같은 </a:t>
            </a:r>
            <a:r>
              <a:rPr lang="ko-KR" altLang="en-US" sz="1400" dirty="0" err="1"/>
              <a:t>성착취</a:t>
            </a:r>
            <a:r>
              <a:rPr lang="ko-KR" altLang="en-US" sz="1400" dirty="0"/>
              <a:t> 범죄는 지나친 성적 흥분과 만족을 위해 타인에게 해를 가하는 행동을 하는 것이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므로</a:t>
            </a:r>
            <a:r>
              <a:rPr lang="en-US" altLang="ko-KR" sz="1400" dirty="0"/>
              <a:t> '</a:t>
            </a:r>
            <a:r>
              <a:rPr lang="ko-KR" altLang="en-US" sz="1400" dirty="0"/>
              <a:t>성</a:t>
            </a:r>
            <a:r>
              <a:rPr lang="en-US" altLang="ko-KR" sz="1400" dirty="0"/>
              <a:t>'</a:t>
            </a:r>
            <a:r>
              <a:rPr lang="ko-KR" altLang="en-US" sz="1400" dirty="0"/>
              <a:t>이 문제가 아니라 </a:t>
            </a:r>
            <a:r>
              <a:rPr lang="en-US" altLang="ko-KR" sz="1400" dirty="0"/>
              <a:t>'</a:t>
            </a:r>
            <a:r>
              <a:rPr lang="ko-KR" altLang="en-US" sz="1400" dirty="0"/>
              <a:t>폭력</a:t>
            </a:r>
            <a:r>
              <a:rPr lang="en-US" altLang="ko-KR" sz="1400" dirty="0"/>
              <a:t>'</a:t>
            </a:r>
            <a:r>
              <a:rPr lang="ko-KR" altLang="en-US" sz="1400" dirty="0"/>
              <a:t>이 문제인 행동임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변태 성욕 장애자 중에 공격성이 심한 사람은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화학적 거세를 고려해야 함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 err="1"/>
              <a:t>조주빈</a:t>
            </a:r>
            <a:r>
              <a:rPr lang="ko-KR" altLang="en-US" sz="3200" dirty="0"/>
              <a:t> 등</a:t>
            </a:r>
            <a:r>
              <a:rPr lang="en-US" altLang="ko-KR" sz="3200" dirty="0"/>
              <a:t> n</a:t>
            </a:r>
            <a:r>
              <a:rPr lang="ko-KR" altLang="en-US" sz="3200" dirty="0" err="1"/>
              <a:t>번방</a:t>
            </a:r>
            <a:r>
              <a:rPr lang="en-US" altLang="ko-KR" sz="3200" dirty="0"/>
              <a:t>, </a:t>
            </a:r>
            <a:r>
              <a:rPr lang="ko-KR" altLang="en-US" sz="3200" dirty="0" err="1"/>
              <a:t>박사방</a:t>
            </a:r>
            <a:r>
              <a:rPr lang="en-US" altLang="ko-KR" sz="3200" dirty="0"/>
              <a:t> </a:t>
            </a:r>
            <a:r>
              <a:rPr lang="ko-KR" altLang="en-US" sz="3200" dirty="0"/>
              <a:t>성범죄자의 심리</a:t>
            </a:r>
          </a:p>
        </p:txBody>
      </p:sp>
    </p:spTree>
    <p:extLst>
      <p:ext uri="{BB962C8B-B14F-4D97-AF65-F5344CB8AC3E}">
        <p14:creationId xmlns:p14="http://schemas.microsoft.com/office/powerpoint/2010/main" val="41490583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991269"/>
            <a:ext cx="8424936" cy="38058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b="1" dirty="0"/>
          </a:p>
          <a:p>
            <a:r>
              <a:rPr lang="ko-KR" altLang="en-US" sz="1400" b="1" dirty="0"/>
              <a:t>그들은 자신들의 존재감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우월감과 쾌감을 원하는 </a:t>
            </a:r>
            <a:r>
              <a:rPr lang="ko-KR" altLang="en-US" sz="1400" b="1" dirty="0">
                <a:solidFill>
                  <a:srgbClr val="FF0000"/>
                </a:solidFill>
              </a:rPr>
              <a:t>진정한  </a:t>
            </a:r>
            <a:r>
              <a:rPr lang="en-US" altLang="ko-KR" sz="1400" b="1" dirty="0">
                <a:solidFill>
                  <a:srgbClr val="FF0000"/>
                </a:solidFill>
              </a:rPr>
              <a:t>‘</a:t>
            </a:r>
            <a:r>
              <a:rPr lang="ko-KR" altLang="en-US" sz="1400" b="1" dirty="0" err="1">
                <a:solidFill>
                  <a:srgbClr val="FF0000"/>
                </a:solidFill>
              </a:rPr>
              <a:t>루저</a:t>
            </a:r>
            <a:r>
              <a:rPr lang="en-US" altLang="ko-KR" sz="1400" b="1" dirty="0">
                <a:solidFill>
                  <a:srgbClr val="FF0000"/>
                </a:solidFill>
              </a:rPr>
              <a:t>’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/>
              <a:t>조주빈은</a:t>
            </a:r>
            <a:r>
              <a:rPr lang="ko-KR" altLang="en-US" sz="1400" dirty="0"/>
              <a:t> 스스로 </a:t>
            </a:r>
            <a:r>
              <a:rPr lang="en-US" altLang="ko-KR" sz="1400" dirty="0"/>
              <a:t>‘</a:t>
            </a:r>
            <a:r>
              <a:rPr lang="ko-KR" altLang="en-US" sz="1400" dirty="0"/>
              <a:t>박사</a:t>
            </a:r>
            <a:r>
              <a:rPr lang="en-US" altLang="ko-KR" sz="1400" dirty="0"/>
              <a:t>’, </a:t>
            </a:r>
            <a:r>
              <a:rPr lang="ko-KR" altLang="en-US" sz="1400" dirty="0"/>
              <a:t>문형욱은 </a:t>
            </a:r>
            <a:r>
              <a:rPr lang="en-US" altLang="ko-KR" sz="1400" dirty="0"/>
              <a:t>‘</a:t>
            </a:r>
            <a:r>
              <a:rPr lang="ko-KR" altLang="en-US" sz="1400" dirty="0" err="1"/>
              <a:t>갓갓</a:t>
            </a:r>
            <a:r>
              <a:rPr lang="en-US" altLang="ko-KR" sz="1400" dirty="0"/>
              <a:t>＇</a:t>
            </a:r>
            <a:r>
              <a:rPr lang="ko-KR" altLang="en-US" sz="1400" dirty="0"/>
              <a:t>이라고 칭함</a:t>
            </a:r>
            <a:r>
              <a:rPr lang="en-US" altLang="ko-KR" sz="1400" dirty="0"/>
              <a:t>.</a:t>
            </a:r>
            <a:r>
              <a:rPr lang="ko-KR" altLang="en-US" sz="1400" dirty="0"/>
              <a:t> 이것은 일종의 범죄에 대한 계급장이라 할 수 </a:t>
            </a:r>
            <a:r>
              <a:rPr lang="ko-KR" altLang="en-US" sz="1400" dirty="0" err="1"/>
              <a:t>있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음</a:t>
            </a:r>
            <a:r>
              <a:rPr lang="en-US" altLang="ko-KR" sz="1400" dirty="0"/>
              <a:t>. </a:t>
            </a:r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/>
              <a:t>이들의 행정을 보면 자기애적 성향이 매우 강하게 나타남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“</a:t>
            </a:r>
            <a:r>
              <a:rPr lang="ko-KR" altLang="en-US" sz="1400" dirty="0"/>
              <a:t>나는 특별한 사람이고 매우 남들보다 우월한 존재</a:t>
            </a:r>
            <a:r>
              <a:rPr lang="en-US" altLang="ko-KR" sz="1400" dirty="0"/>
              <a:t>＇</a:t>
            </a:r>
            <a:r>
              <a:rPr lang="ko-KR" altLang="en-US" sz="1400" dirty="0"/>
              <a:t>라는 인식을 갖고 싶어하므로 사람의 심리를 이용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하거나 조종해 범죄를 저지르는 특징을 가짐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b="1" dirty="0"/>
              <a:t>   -</a:t>
            </a:r>
            <a:r>
              <a:rPr lang="ko-KR" altLang="en-US" sz="1400" b="1" dirty="0"/>
              <a:t>‘</a:t>
            </a:r>
            <a:r>
              <a:rPr lang="ko-KR" altLang="en-US" sz="1400" b="1" dirty="0">
                <a:solidFill>
                  <a:srgbClr val="FF0000"/>
                </a:solidFill>
              </a:rPr>
              <a:t>약한’ 남성일수록 </a:t>
            </a:r>
            <a:r>
              <a:rPr lang="ko-KR" altLang="en-US" sz="1400" b="1" dirty="0" err="1">
                <a:solidFill>
                  <a:srgbClr val="FF0000"/>
                </a:solidFill>
              </a:rPr>
              <a:t>성착취에</a:t>
            </a:r>
            <a:r>
              <a:rPr lang="ko-KR" altLang="en-US" sz="1400" b="1" dirty="0">
                <a:solidFill>
                  <a:srgbClr val="FF0000"/>
                </a:solidFill>
              </a:rPr>
              <a:t> 집착한다</a:t>
            </a:r>
            <a:r>
              <a:rPr lang="en-US" altLang="ko-KR" sz="1400" b="1" dirty="0">
                <a:solidFill>
                  <a:srgbClr val="FF0000"/>
                </a:solidFill>
              </a:rPr>
              <a:t>!</a:t>
            </a:r>
          </a:p>
          <a:p>
            <a:pPr marL="0" indent="0">
              <a:buNone/>
            </a:pPr>
            <a:endParaRPr lang="en-US" altLang="ko-KR" sz="1400" b="1" dirty="0"/>
          </a:p>
          <a:p>
            <a:r>
              <a:rPr lang="ko-KR" altLang="en-US" sz="1400" b="1" dirty="0">
                <a:solidFill>
                  <a:srgbClr val="FF0000"/>
                </a:solidFill>
              </a:rPr>
              <a:t>숨겨진 </a:t>
            </a:r>
            <a:r>
              <a:rPr lang="en-US" altLang="ko-KR" sz="1400" b="1" dirty="0">
                <a:solidFill>
                  <a:srgbClr val="FF0000"/>
                </a:solidFill>
              </a:rPr>
              <a:t>26</a:t>
            </a:r>
            <a:r>
              <a:rPr lang="ko-KR" altLang="en-US" sz="1400" b="1" dirty="0" err="1">
                <a:solidFill>
                  <a:srgbClr val="FF0000"/>
                </a:solidFill>
              </a:rPr>
              <a:t>만명의</a:t>
            </a:r>
            <a:r>
              <a:rPr lang="ko-KR" altLang="en-US" sz="1400" b="1" dirty="0">
                <a:solidFill>
                  <a:srgbClr val="FF0000"/>
                </a:solidFill>
              </a:rPr>
              <a:t> </a:t>
            </a:r>
            <a:r>
              <a:rPr lang="ko-KR" altLang="en-US" sz="1400" b="1" dirty="0" err="1">
                <a:solidFill>
                  <a:srgbClr val="FF0000"/>
                </a:solidFill>
              </a:rPr>
              <a:t>성착취</a:t>
            </a:r>
            <a:r>
              <a:rPr lang="ko-KR" altLang="en-US" sz="1400" b="1" dirty="0">
                <a:solidFill>
                  <a:srgbClr val="FF0000"/>
                </a:solidFill>
              </a:rPr>
              <a:t> 가담자들의 심리는</a:t>
            </a:r>
            <a:r>
              <a:rPr lang="en-US" altLang="ko-KR" sz="1400" b="1" dirty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이들은 </a:t>
            </a:r>
            <a:r>
              <a:rPr lang="en-US" altLang="ko-KR" sz="1400" dirty="0"/>
              <a:t>'</a:t>
            </a:r>
            <a:r>
              <a:rPr lang="ko-KR" altLang="en-US" sz="1400" dirty="0"/>
              <a:t>아직 드러나지 않은 성범죄자</a:t>
            </a:r>
            <a:r>
              <a:rPr lang="en-US" altLang="ko-KR" sz="1400" dirty="0"/>
              <a:t>(undetected rapist)'</a:t>
            </a:r>
            <a:r>
              <a:rPr lang="ko-KR" altLang="en-US" sz="1400" dirty="0"/>
              <a:t>은 </a:t>
            </a:r>
            <a:r>
              <a:rPr lang="en-US" altLang="ko-KR" sz="1400" dirty="0"/>
              <a:t> </a:t>
            </a:r>
            <a:r>
              <a:rPr lang="ko-KR" altLang="en-US" sz="1400" dirty="0" err="1"/>
              <a:t>텔레그램의</a:t>
            </a:r>
            <a:r>
              <a:rPr lang="ko-KR" altLang="en-US" sz="1400" dirty="0"/>
              <a:t> </a:t>
            </a:r>
            <a:r>
              <a:rPr lang="en-US" altLang="ko-KR" sz="1400" dirty="0"/>
              <a:t>26</a:t>
            </a:r>
            <a:r>
              <a:rPr lang="ko-KR" altLang="en-US" sz="1400" dirty="0" err="1"/>
              <a:t>만명</a:t>
            </a:r>
            <a:r>
              <a:rPr lang="en-US" altLang="ko-KR" sz="1400" dirty="0"/>
              <a:t>, </a:t>
            </a:r>
            <a:r>
              <a:rPr lang="ko-KR" altLang="en-US" sz="1400" dirty="0" err="1"/>
              <a:t>소라넷의</a:t>
            </a:r>
            <a:r>
              <a:rPr lang="ko-KR" altLang="en-US" sz="1400" dirty="0"/>
              <a:t> </a:t>
            </a:r>
            <a:r>
              <a:rPr lang="en-US" altLang="ko-KR" sz="1400" dirty="0"/>
              <a:t>100</a:t>
            </a:r>
            <a:r>
              <a:rPr lang="ko-KR" altLang="en-US" sz="1400" dirty="0" err="1"/>
              <a:t>만명</a:t>
            </a:r>
            <a:r>
              <a:rPr lang="ko-KR" altLang="en-US" sz="1400" dirty="0"/>
              <a:t> 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 err="1"/>
              <a:t>럼</a:t>
            </a:r>
            <a:r>
              <a:rPr lang="ko-KR" altLang="en-US" sz="1400" dirty="0"/>
              <a:t> 주로 ‘비슷한 무리’의 비호를 받으며 계속해서 죄책감 없이 범죄를 저지름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‘그저 호기심일 뿐’이라는 자기 변명 속에서 가해에 적극 동참하여 피해자에게 최악의 가해를 가함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이처럼 호기심으로 성범죄를 저질렀다는 변명을 한다는 것 자체가 아직도 성범죄를 유희 정도로 여기는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일부 그릇된 인식이 남성들 사이에 만연</a:t>
            </a:r>
            <a:r>
              <a:rPr lang="ko-KR" altLang="en-US" sz="1400" dirty="0"/>
              <a:t>해 있다는 근거임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80365" y="332656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 err="1"/>
              <a:t>조주빈</a:t>
            </a:r>
            <a:r>
              <a:rPr lang="ko-KR" altLang="en-US" sz="3200" dirty="0"/>
              <a:t> 등</a:t>
            </a:r>
            <a:r>
              <a:rPr lang="en-US" altLang="ko-KR" sz="3200" dirty="0"/>
              <a:t> n</a:t>
            </a:r>
            <a:r>
              <a:rPr lang="ko-KR" altLang="en-US" sz="3200" dirty="0" err="1"/>
              <a:t>번방</a:t>
            </a:r>
            <a:r>
              <a:rPr lang="en-US" altLang="ko-KR" sz="3200" dirty="0"/>
              <a:t>, </a:t>
            </a:r>
            <a:r>
              <a:rPr lang="ko-KR" altLang="en-US" sz="3200" dirty="0" err="1"/>
              <a:t>박사방</a:t>
            </a:r>
            <a:r>
              <a:rPr lang="en-US" altLang="ko-KR" sz="3200" dirty="0"/>
              <a:t> </a:t>
            </a:r>
            <a:r>
              <a:rPr lang="ko-KR" altLang="en-US" sz="3200" dirty="0"/>
              <a:t>성범죄자의 심리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020" y="4653136"/>
            <a:ext cx="6096000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37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3397" y="1628800"/>
            <a:ext cx="8424936" cy="38058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b="1" dirty="0"/>
          </a:p>
          <a:p>
            <a:r>
              <a:rPr lang="ko-KR" altLang="en-US" sz="1400" b="1" dirty="0">
                <a:solidFill>
                  <a:srgbClr val="FF0000"/>
                </a:solidFill>
              </a:rPr>
              <a:t>사회적인 성의 범람 현상에 의한 결과</a:t>
            </a:r>
            <a:endParaRPr lang="en-US" altLang="ko-KR" sz="1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- 1888</a:t>
            </a:r>
            <a:r>
              <a:rPr lang="ko-KR" altLang="en-US" sz="1400" dirty="0"/>
              <a:t>년 심리학자이자 의사인 </a:t>
            </a:r>
            <a:r>
              <a:rPr lang="ko-KR" altLang="en-US" sz="1400" dirty="0" err="1"/>
              <a:t>프로이드</a:t>
            </a:r>
            <a:r>
              <a:rPr lang="en-US" altLang="ko-KR" sz="1400" dirty="0"/>
              <a:t>(Sigmund Freud)</a:t>
            </a:r>
            <a:r>
              <a:rPr lang="ko-KR" altLang="en-US" sz="1400" dirty="0"/>
              <a:t>는 인간이 성욕</a:t>
            </a:r>
            <a:r>
              <a:rPr lang="en-US" altLang="ko-KR" sz="1400" dirty="0"/>
              <a:t>(Libido)</a:t>
            </a:r>
            <a:r>
              <a:rPr lang="ko-KR" altLang="en-US" sz="1400" dirty="0"/>
              <a:t>를 너무 오래 참고 억압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하면 </a:t>
            </a:r>
            <a:r>
              <a:rPr lang="ko-KR" altLang="en-US" sz="1400" dirty="0" err="1"/>
              <a:t>인체내에</a:t>
            </a:r>
            <a:r>
              <a:rPr lang="ko-KR" altLang="en-US" sz="1400" dirty="0"/>
              <a:t> 생화학적 변화가 생겨 심리적 불안</a:t>
            </a:r>
            <a:r>
              <a:rPr lang="en-US" altLang="ko-KR" sz="1400" dirty="0"/>
              <a:t>(anxiety)</a:t>
            </a:r>
            <a:r>
              <a:rPr lang="ko-KR" altLang="en-US" sz="1400" dirty="0"/>
              <a:t>을 낳게 하고 결국 </a:t>
            </a:r>
            <a:r>
              <a:rPr lang="en-US" altLang="ko-KR" sz="1400" dirty="0"/>
              <a:t>‘</a:t>
            </a:r>
            <a:r>
              <a:rPr lang="ko-KR" altLang="en-US" sz="1400" dirty="0"/>
              <a:t>노이로제</a:t>
            </a:r>
            <a:r>
              <a:rPr lang="en-US" altLang="ko-KR" sz="1400" dirty="0"/>
              <a:t>＇</a:t>
            </a:r>
            <a:r>
              <a:rPr lang="ko-KR" altLang="en-US" sz="1400" dirty="0"/>
              <a:t>가 생긴다고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- 1905</a:t>
            </a:r>
            <a:r>
              <a:rPr lang="ko-KR" altLang="en-US" sz="1400" dirty="0"/>
              <a:t>년 </a:t>
            </a:r>
            <a:r>
              <a:rPr lang="en-US" altLang="ko-KR" sz="1400" dirty="0"/>
              <a:t>‘</a:t>
            </a:r>
            <a:r>
              <a:rPr lang="ko-KR" altLang="en-US" sz="1400" dirty="0"/>
              <a:t>성에 대한 </a:t>
            </a:r>
            <a:r>
              <a:rPr lang="en-US" altLang="ko-KR" sz="1400" dirty="0"/>
              <a:t>3</a:t>
            </a:r>
            <a:r>
              <a:rPr lang="ko-KR" altLang="en-US" sz="1400" dirty="0"/>
              <a:t>가지 논문</a:t>
            </a:r>
            <a:r>
              <a:rPr lang="en-US" altLang="ko-KR" sz="1400" dirty="0"/>
              <a:t>＇</a:t>
            </a:r>
            <a:r>
              <a:rPr lang="ko-KR" altLang="en-US" sz="1400" dirty="0"/>
              <a:t>에서 </a:t>
            </a:r>
            <a:r>
              <a:rPr lang="ko-KR" altLang="en-US" sz="1400" dirty="0" err="1"/>
              <a:t>프로이드는</a:t>
            </a:r>
            <a:r>
              <a:rPr lang="ko-KR" altLang="en-US" sz="1400" dirty="0"/>
              <a:t> 유아기 때 부터 성적 쾌감을 느낀다는 점</a:t>
            </a:r>
            <a:r>
              <a:rPr lang="en-US" altLang="ko-KR" sz="1400" dirty="0"/>
              <a:t>, </a:t>
            </a:r>
            <a:r>
              <a:rPr lang="ko-KR" altLang="en-US" sz="1400" dirty="0"/>
              <a:t>또한 청춘기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를 지나 성인기로 들어가면 이성과의 성적 결합을 향하는 성숙된 성이 완성된다는 점</a:t>
            </a:r>
            <a:r>
              <a:rPr lang="en-US" altLang="ko-KR" sz="1400" dirty="0"/>
              <a:t>, </a:t>
            </a:r>
            <a:r>
              <a:rPr lang="ko-KR" altLang="en-US" sz="1400" dirty="0"/>
              <a:t>그리고 이성과의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성을 너무 억압하면 어린 시절에 겪던 변태성욕</a:t>
            </a:r>
            <a:r>
              <a:rPr lang="en-US" altLang="ko-KR" sz="1400" dirty="0"/>
              <a:t>(perversion)</a:t>
            </a:r>
            <a:r>
              <a:rPr lang="ko-KR" altLang="en-US" sz="1400" dirty="0"/>
              <a:t>이 나타난다고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따라서 </a:t>
            </a:r>
            <a:r>
              <a:rPr lang="ko-KR" altLang="en-US" sz="1400" dirty="0" err="1"/>
              <a:t>프로이드는</a:t>
            </a:r>
            <a:r>
              <a:rPr lang="ko-KR" altLang="en-US" sz="1400" dirty="0"/>
              <a:t> 노이로제 환자를 보면서 지나친 성의 억압이 병을 가져오기 때문에 일종의 </a:t>
            </a:r>
            <a:r>
              <a:rPr lang="en-US" altLang="ko-KR" sz="1400" dirty="0"/>
              <a:t>‘</a:t>
            </a:r>
            <a:r>
              <a:rPr lang="ko-KR" altLang="en-US" sz="1400" dirty="0" err="1"/>
              <a:t>성해방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‘ </a:t>
            </a:r>
            <a:r>
              <a:rPr lang="ko-KR" altLang="en-US" sz="1400" dirty="0"/>
              <a:t>운동이 필요하다고 주장했고</a:t>
            </a:r>
            <a:r>
              <a:rPr lang="en-US" altLang="ko-KR" sz="1400" dirty="0"/>
              <a:t>, </a:t>
            </a:r>
            <a:r>
              <a:rPr lang="ko-KR" altLang="en-US" sz="1400" dirty="0"/>
              <a:t>이것이 산업자본주의의 발달과 더불어 매우 부정적으로 작용하여 소위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‘</a:t>
            </a:r>
            <a:r>
              <a:rPr lang="ko-KR" altLang="en-US" sz="1400" dirty="0"/>
              <a:t>성의 상품화</a:t>
            </a:r>
            <a:r>
              <a:rPr lang="en-US" altLang="ko-KR" sz="1400" dirty="0"/>
              <a:t>’, ‘</a:t>
            </a:r>
            <a:r>
              <a:rPr lang="ko-KR" altLang="en-US" sz="1400" dirty="0"/>
              <a:t>성의 범람</a:t>
            </a:r>
            <a:r>
              <a:rPr lang="en-US" altLang="ko-KR" sz="1400" dirty="0"/>
              <a:t>’</a:t>
            </a:r>
            <a:r>
              <a:rPr lang="ko-KR" altLang="en-US" sz="1400" dirty="0"/>
              <a:t>을 야기함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따라서 이와 같은 극단적인 성의 상품화와 성을 사고파는 문화가 여성의 </a:t>
            </a:r>
            <a:r>
              <a:rPr lang="ko-KR" altLang="en-US" sz="1400" dirty="0" err="1"/>
              <a:t>성착취</a:t>
            </a:r>
            <a:r>
              <a:rPr lang="ko-KR" altLang="en-US" sz="1400" dirty="0"/>
              <a:t> 영상을 사고 파는 극단적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현상으로도 </a:t>
            </a:r>
            <a:r>
              <a:rPr lang="ko-KR" altLang="en-US" sz="1400" dirty="0" err="1"/>
              <a:t>나타함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또한</a:t>
            </a:r>
            <a:r>
              <a:rPr lang="en-US" altLang="ko-KR" sz="1400" dirty="0"/>
              <a:t> </a:t>
            </a:r>
            <a:r>
              <a:rPr lang="ko-KR" altLang="en-US" sz="1400" dirty="0"/>
              <a:t>이러한  </a:t>
            </a:r>
            <a:r>
              <a:rPr lang="en-US" altLang="ko-KR" sz="1400" dirty="0"/>
              <a:t>‘</a:t>
            </a:r>
            <a:r>
              <a:rPr lang="ko-KR" altLang="en-US" sz="1400" dirty="0"/>
              <a:t>성의 범람</a:t>
            </a:r>
            <a:r>
              <a:rPr lang="en-US" altLang="ko-KR" sz="1400" dirty="0"/>
              <a:t>＇</a:t>
            </a:r>
            <a:r>
              <a:rPr lang="ko-KR" altLang="en-US" sz="1400" dirty="0"/>
              <a:t>은 관음증</a:t>
            </a:r>
            <a:r>
              <a:rPr lang="en-US" altLang="ko-KR" sz="1400" dirty="0"/>
              <a:t>(voyeurism), </a:t>
            </a:r>
            <a:r>
              <a:rPr lang="ko-KR" altLang="en-US" sz="1400" dirty="0" err="1"/>
              <a:t>새디즘</a:t>
            </a:r>
            <a:r>
              <a:rPr lang="en-US" altLang="ko-KR" sz="1400" dirty="0"/>
              <a:t>(sadism, </a:t>
            </a:r>
            <a:r>
              <a:rPr lang="ko-KR" altLang="en-US" sz="1400" dirty="0" err="1"/>
              <a:t>가학증</a:t>
            </a:r>
            <a:r>
              <a:rPr lang="en-US" altLang="ko-KR" sz="1400" dirty="0"/>
              <a:t>), </a:t>
            </a:r>
            <a:r>
              <a:rPr lang="ko-KR" altLang="en-US" sz="1400" dirty="0" err="1"/>
              <a:t>매조키즘</a:t>
            </a:r>
            <a:r>
              <a:rPr lang="en-US" altLang="ko-KR" sz="1400" dirty="0"/>
              <a:t>(masochism, </a:t>
            </a:r>
            <a:r>
              <a:rPr lang="ko-KR" altLang="en-US" sz="1400" dirty="0"/>
              <a:t>피학증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등의</a:t>
            </a:r>
            <a:r>
              <a:rPr lang="en-US" altLang="ko-KR" sz="1400" dirty="0"/>
              <a:t> </a:t>
            </a:r>
            <a:r>
              <a:rPr lang="ko-KR" altLang="en-US" sz="1400" dirty="0"/>
              <a:t>변태성욕을 야기하고 각종 반 </a:t>
            </a:r>
            <a:r>
              <a:rPr lang="ko-KR" altLang="en-US" sz="1400" dirty="0" err="1"/>
              <a:t>사회적행위를</a:t>
            </a:r>
            <a:r>
              <a:rPr lang="ko-KR" altLang="en-US" sz="1400" dirty="0"/>
              <a:t> 유발함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 err="1"/>
              <a:t>조주빈</a:t>
            </a:r>
            <a:r>
              <a:rPr lang="ko-KR" altLang="en-US" sz="3200" dirty="0"/>
              <a:t> 등</a:t>
            </a:r>
            <a:r>
              <a:rPr lang="en-US" altLang="ko-KR" sz="3200" dirty="0"/>
              <a:t> n</a:t>
            </a:r>
            <a:r>
              <a:rPr lang="ko-KR" altLang="en-US" sz="3200" dirty="0" err="1"/>
              <a:t>번방</a:t>
            </a:r>
            <a:r>
              <a:rPr lang="en-US" altLang="ko-KR" sz="3200" dirty="0"/>
              <a:t>, </a:t>
            </a:r>
            <a:r>
              <a:rPr lang="ko-KR" altLang="en-US" sz="3200" dirty="0" err="1"/>
              <a:t>박사방</a:t>
            </a:r>
            <a:r>
              <a:rPr lang="en-US" altLang="ko-KR" sz="3200" dirty="0"/>
              <a:t> </a:t>
            </a:r>
            <a:r>
              <a:rPr lang="ko-KR" altLang="en-US" sz="3200" dirty="0"/>
              <a:t>성범죄자의 심리</a:t>
            </a:r>
          </a:p>
        </p:txBody>
      </p:sp>
    </p:spTree>
    <p:extLst>
      <p:ext uri="{BB962C8B-B14F-4D97-AF65-F5344CB8AC3E}">
        <p14:creationId xmlns:p14="http://schemas.microsoft.com/office/powerpoint/2010/main" val="1172182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825</TotalTime>
  <Words>2226</Words>
  <Application>Microsoft Office PowerPoint</Application>
  <PresentationFormat>화면 슬라이드 쇼(4:3)</PresentationFormat>
  <Paragraphs>191</Paragraphs>
  <Slides>19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5" baseType="lpstr">
      <vt:lpstr>HY견명조</vt:lpstr>
      <vt:lpstr>맑은 고딕</vt:lpstr>
      <vt:lpstr>Arial</vt:lpstr>
      <vt:lpstr>Georgia</vt:lpstr>
      <vt:lpstr>Wingdings</vt:lpstr>
      <vt:lpstr>고구려 벽화</vt:lpstr>
      <vt:lpstr>제11주 디지털 성범죄</vt:lpstr>
      <vt:lpstr>1-1. 디지털 성범죄란?</vt:lpstr>
      <vt:lpstr>1-2. 디지털 성범죄의 특성과 원인</vt:lpstr>
      <vt:lpstr>1-3. 디지털 성범죄의 유형</vt:lpstr>
      <vt:lpstr>1-4. 디지털 성범죄의 실태</vt:lpstr>
      <vt:lpstr>1-4. 디지털 성범죄의 실태</vt:lpstr>
      <vt:lpstr>1-5. 디지털 성범죄의 올바른 이해</vt:lpstr>
      <vt:lpstr>1-5. 디지털 성범죄의 올바른 이해</vt:lpstr>
      <vt:lpstr>1-5. 디지털 성범죄의 올바른 이해</vt:lpstr>
      <vt:lpstr>2-1. n번방, 박사방 사건</vt:lpstr>
      <vt:lpstr>2-1. n번방, 박사방 사건</vt:lpstr>
      <vt:lpstr>2-1. n번방, 박사방 사건</vt:lpstr>
      <vt:lpstr>2-1. n번방, 박사방 사건</vt:lpstr>
      <vt:lpstr>2-1. n번방, 박사방 사건</vt:lpstr>
      <vt:lpstr>2-2. n번방, 박사방 사건 이후 : 처벌 법률 강화 </vt:lpstr>
      <vt:lpstr>2-2. n번방, 박사방 사건 이후 : 처벌 법률 강화 </vt:lpstr>
      <vt:lpstr>3. 조주빈 등 n번방, 박사방 성범죄자의 심리</vt:lpstr>
      <vt:lpstr>3. 조주빈 등 n번방, 박사방 성범죄자의 심리</vt:lpstr>
      <vt:lpstr>3. 조주빈 등 n번방, 박사방 성범죄자의 심리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형사사법개론 1-2주</dc:title>
  <dc:creator>LG</dc:creator>
  <cp:lastModifiedBy>남재성</cp:lastModifiedBy>
  <cp:revision>167</cp:revision>
  <dcterms:created xsi:type="dcterms:W3CDTF">2007-09-03T10:00:52Z</dcterms:created>
  <dcterms:modified xsi:type="dcterms:W3CDTF">2021-10-16T05:53:01Z</dcterms:modified>
</cp:coreProperties>
</file>