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89" r:id="rId11"/>
    <p:sldId id="265" r:id="rId12"/>
    <p:sldId id="266" r:id="rId13"/>
    <p:sldId id="267" r:id="rId14"/>
    <p:sldId id="268" r:id="rId15"/>
    <p:sldId id="269" r:id="rId16"/>
    <p:sldId id="270" r:id="rId17"/>
    <p:sldId id="277" r:id="rId18"/>
    <p:sldId id="271" r:id="rId19"/>
    <p:sldId id="272" r:id="rId20"/>
    <p:sldId id="273" r:id="rId21"/>
    <p:sldId id="274" r:id="rId22"/>
    <p:sldId id="275" r:id="rId23"/>
    <p:sldId id="290" r:id="rId24"/>
    <p:sldId id="291" r:id="rId25"/>
    <p:sldId id="292" r:id="rId26"/>
    <p:sldId id="276" r:id="rId27"/>
    <p:sldId id="278" r:id="rId28"/>
    <p:sldId id="279" r:id="rId29"/>
    <p:sldId id="280" r:id="rId30"/>
    <p:sldId id="281" r:id="rId31"/>
    <p:sldId id="288" r:id="rId32"/>
    <p:sldId id="282" r:id="rId33"/>
    <p:sldId id="283" r:id="rId34"/>
    <p:sldId id="284" r:id="rId35"/>
    <p:sldId id="285" r:id="rId36"/>
    <p:sldId id="286" r:id="rId37"/>
    <p:sldId id="287" r:id="rId3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5C6A8F-7C2B-483F-A5FD-160C8826212D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9CEF83-5E42-429D-9A41-7637338006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2029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14348" y="2143116"/>
            <a:ext cx="7643866" cy="1500198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85786" y="3786190"/>
            <a:ext cx="7500990" cy="857256"/>
          </a:xfrm>
        </p:spPr>
        <p:txBody>
          <a:bodyPr anchor="t"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1"/>
            <a:ext cx="285720" cy="685800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70000"/>
              <a:buFont typeface="Wingdings"/>
              <a:buChar char=""/>
              <a:defRPr/>
            </a:lvl1pPr>
            <a:lvl2pPr>
              <a:buSzPct val="120000"/>
              <a:defRPr/>
            </a:lvl2pPr>
            <a:lvl3pPr>
              <a:buSzPct val="120000"/>
              <a:defRPr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9"/>
            <a:ext cx="456478" cy="6857999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071810"/>
            <a:ext cx="7715304" cy="1504952"/>
          </a:xfrm>
        </p:spPr>
        <p:txBody>
          <a:bodyPr anchor="ctr"/>
          <a:lstStyle>
            <a:lvl1pPr algn="l">
              <a:defRPr sz="4000" b="0" cap="all"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00034" y="4500570"/>
            <a:ext cx="7715304" cy="1643064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2"/>
                </a:solidFill>
              </a:defRPr>
            </a:lvl2pPr>
            <a:lvl3pPr marL="914400" indent="0">
              <a:buNone/>
              <a:defRPr sz="1600">
                <a:solidFill>
                  <a:schemeClr val="tx2"/>
                </a:solidFill>
              </a:defRPr>
            </a:lvl3pPr>
            <a:lvl4pPr marL="1371600" indent="0">
              <a:buNone/>
              <a:defRPr sz="1400">
                <a:solidFill>
                  <a:schemeClr val="tx2"/>
                </a:solidFill>
              </a:defRPr>
            </a:lvl4pPr>
            <a:lvl5pPr marL="1828800" indent="0">
              <a:buNone/>
              <a:defRPr sz="1400">
                <a:solidFill>
                  <a:schemeClr val="tx2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16" name="직선 연결선 15"/>
          <p:cNvCxnSpPr/>
          <p:nvPr/>
        </p:nvCxnSpPr>
        <p:spPr>
          <a:xfrm>
            <a:off x="500034" y="4429132"/>
            <a:ext cx="7715304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날짜 개체 틀 7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2021-10-16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285728"/>
            <a:ext cx="9144032" cy="114301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 bwMode="invGray">
          <a:xfrm>
            <a:off x="785782" y="1643050"/>
            <a:ext cx="3786218" cy="4429156"/>
          </a:xfrm>
          <a:prstGeom prst="roundRect">
            <a:avLst>
              <a:gd name="adj" fmla="val 5345"/>
            </a:avLst>
          </a:prstGeom>
          <a:solidFill>
            <a:schemeClr val="tx2">
              <a:tint val="50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 bwMode="invGray">
          <a:xfrm>
            <a:off x="4714876" y="1643050"/>
            <a:ext cx="3785616" cy="4429156"/>
          </a:xfrm>
          <a:prstGeom prst="roundRect">
            <a:avLst>
              <a:gd name="adj" fmla="val 6980"/>
            </a:avLst>
          </a:prstGeom>
          <a:solidFill>
            <a:schemeClr val="tx2">
              <a:tint val="75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내용 개체 틀 9"/>
          <p:cNvSpPr>
            <a:spLocks noGrp="1"/>
          </p:cNvSpPr>
          <p:nvPr>
            <p:ph sz="half" idx="2"/>
          </p:nvPr>
        </p:nvSpPr>
        <p:spPr bwMode="invGray">
          <a:xfrm>
            <a:off x="500038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1">
                  <a:shade val="75000"/>
                  <a:alpha val="50000"/>
                </a:schemeClr>
              </a:gs>
              <a:gs pos="100000">
                <a:schemeClr val="accent1">
                  <a:shade val="75000"/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 bwMode="ltGray">
          <a:xfrm>
            <a:off x="500038" y="5429264"/>
            <a:ext cx="4005072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2" name="내용 개체 틀 11"/>
          <p:cNvSpPr>
            <a:spLocks noGrp="1"/>
          </p:cNvSpPr>
          <p:nvPr>
            <p:ph sz="half" idx="4"/>
          </p:nvPr>
        </p:nvSpPr>
        <p:spPr bwMode="invGray">
          <a:xfrm>
            <a:off x="4716932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2">
                  <a:shade val="75000"/>
                  <a:alpha val="50000"/>
                </a:schemeClr>
              </a:gs>
              <a:gs pos="100000">
                <a:schemeClr val="accent2"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 bwMode="ltGray">
          <a:xfrm>
            <a:off x="4714876" y="5429264"/>
            <a:ext cx="4000528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8859915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186766" cy="1143000"/>
          </a:xfrm>
        </p:spPr>
        <p:txBody>
          <a:bodyPr/>
          <a:lstStyle>
            <a:lvl1pPr algn="l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invGray">
          <a:xfrm>
            <a:off x="285720" y="263808"/>
            <a:ext cx="8858280" cy="664862"/>
          </a:xfrm>
          <a:prstGeom prst="rect">
            <a:avLst/>
          </a:prstGeom>
          <a:solidFill>
            <a:schemeClr val="tx1">
              <a:tint val="95000"/>
              <a:alpha val="69804"/>
            </a:scheme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 bwMode="invGray">
          <a:xfrm>
            <a:off x="500034" y="285728"/>
            <a:ext cx="8143932" cy="642942"/>
          </a:xfrm>
          <a:noFill/>
        </p:spPr>
        <p:txBody>
          <a:bodyPr anchor="b">
            <a:noAutofit/>
          </a:bodyPr>
          <a:lstStyle>
            <a:lvl1pPr algn="l">
              <a:defRPr sz="2800" b="1">
                <a:ln w="9525" cmpd="sng">
                  <a:noFill/>
                </a:ln>
                <a:solidFill>
                  <a:schemeClr val="bg1"/>
                </a:solidFill>
                <a:effectLst>
                  <a:outerShdw blurRad="44450" dist="25400" dir="2700000" algn="tl" rotWithShape="0">
                    <a:schemeClr val="tx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1006230"/>
            <a:ext cx="2214578" cy="535172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내용 개체 틀 14"/>
          <p:cNvSpPr>
            <a:spLocks noGrp="1"/>
          </p:cNvSpPr>
          <p:nvPr>
            <p:ph sz="quarter" idx="1"/>
          </p:nvPr>
        </p:nvSpPr>
        <p:spPr>
          <a:xfrm>
            <a:off x="2786064" y="1000108"/>
            <a:ext cx="5857875" cy="5357830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3571876"/>
            <a:ext cx="9144000" cy="3286126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571876"/>
            <a:ext cx="3286148" cy="113824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4714884"/>
            <a:ext cx="3286148" cy="114300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572272"/>
            <a:ext cx="2895600" cy="29775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idx="1"/>
          </p:nvPr>
        </p:nvSpPr>
        <p:spPr>
          <a:xfrm>
            <a:off x="4000496" y="1071546"/>
            <a:ext cx="4214842" cy="4714908"/>
          </a:xfrm>
          <a:solidFill>
            <a:schemeClr val="tx2"/>
          </a:solidFill>
          <a:ln w="152400" cap="rnd">
            <a:solidFill>
              <a:srgbClr val="FFFFFF"/>
            </a:soli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twoPt" dir="t">
              <a:rot lat="0" lon="0" rev="10800000"/>
            </a:lightRig>
          </a:scene3d>
          <a:sp3d contourW="6350">
            <a:bevelT w="50800" h="16510"/>
            <a:contourClr>
              <a:srgbClr val="C0C0C0"/>
            </a:contourClr>
          </a:sp3d>
        </p:spPr>
        <p:txBody>
          <a:bodyPr/>
          <a:lstStyle>
            <a:lvl1pPr marL="0" indent="0">
              <a:buNone/>
              <a:defRPr sz="3200">
                <a:solidFill>
                  <a:schemeClr val="tx2">
                    <a:tint val="10000"/>
                  </a:schemeClr>
                </a:solidFill>
                <a:effectLst>
                  <a:outerShdw blurRad="50800" dist="50800" dir="5400000" algn="tl" rotWithShape="0">
                    <a:srgbClr val="000000">
                      <a:alpha val="58000"/>
                    </a:srgbClr>
                  </a:outerShdw>
                </a:effectLst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ko-KR" altLang="en-US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b"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500175"/>
            <a:ext cx="8229600" cy="4625989"/>
          </a:xfrm>
        </p:spPr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8" name="직선 연결선 7"/>
          <p:cNvCxnSpPr/>
          <p:nvPr/>
        </p:nvCxnSpPr>
        <p:spPr>
          <a:xfrm>
            <a:off x="455646" y="1428736"/>
            <a:ext cx="8215370" cy="1588"/>
          </a:xfrm>
          <a:prstGeom prst="line">
            <a:avLst/>
          </a:prstGeom>
          <a:noFill/>
          <a:ln w="28575" cap="sq" cmpd="sng" algn="ctr">
            <a:solidFill>
              <a:srgbClr val="E49458"/>
            </a:solidFill>
            <a:prstDash val="solid"/>
          </a:ln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rgbClr val="E49458">
                <a:tint val="100000"/>
                <a:shade val="100000"/>
                <a:hueMod val="100000"/>
                <a:satMod val="100000"/>
              </a:srgbClr>
            </a:contour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7643834" y="-15949"/>
            <a:ext cx="1500166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43834" y="285728"/>
            <a:ext cx="1214446" cy="6286546"/>
          </a:xfrm>
          <a:noFill/>
        </p:spPr>
        <p:txBody>
          <a:bodyPr vert="eaVert" anchor="b"/>
          <a:lstStyle>
            <a:lvl1pPr algn="ctr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571481"/>
            <a:ext cx="7115196" cy="5715044"/>
          </a:xfrm>
        </p:spPr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0" y="2380"/>
            <a:ext cx="9144000" cy="283348"/>
          </a:xfrm>
          <a:prstGeom prst="rect">
            <a:avLst/>
          </a:prstGeom>
          <a:solidFill>
            <a:schemeClr val="accent4"/>
          </a:solidFill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12353" y="274638"/>
            <a:ext cx="8545927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/>
              <a:t>둘째 수준</a:t>
            </a:r>
          </a:p>
          <a:p>
            <a:pPr lvl="2" eaLnBrk="1" latinLnBrk="0" hangingPunct="1"/>
            <a:r>
              <a:rPr kumimoji="0" lang="ko-KR" altLang="en-US"/>
              <a:t>셋째 수준</a:t>
            </a:r>
          </a:p>
          <a:p>
            <a:pPr lvl="3" eaLnBrk="1" latinLnBrk="0" hangingPunct="1"/>
            <a:r>
              <a:rPr kumimoji="0" lang="ko-KR" altLang="en-US"/>
              <a:t>넷째 수준</a:t>
            </a:r>
          </a:p>
          <a:p>
            <a:pPr lvl="4" eaLnBrk="1" latinLnBrk="0" hangingPunct="1"/>
            <a:r>
              <a:rPr kumimoji="0"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23683CA5-FA1E-455F-B1A0-7DE62E632B8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572272"/>
            <a:ext cx="2895600" cy="285752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0" kern="1200" spc="100" dirty="0">
          <a:ln w="18000">
            <a:noFill/>
            <a:prstDash val="solid"/>
          </a:ln>
          <a:solidFill>
            <a:schemeClr val="tx1"/>
          </a:solidFill>
          <a:effectLst>
            <a:outerShdw blurRad="44450" dist="25400" dir="2700000" algn="tl" rotWithShape="0">
              <a:schemeClr val="bg1">
                <a:alpha val="51000"/>
              </a:scheme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Font typeface="Arial"/>
        <a:buChar char="•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340768"/>
            <a:ext cx="7848872" cy="1500198"/>
          </a:xfrm>
        </p:spPr>
        <p:txBody>
          <a:bodyPr>
            <a:normAutofit fontScale="90000"/>
          </a:bodyPr>
          <a:lstStyle/>
          <a:p>
            <a:r>
              <a:rPr lang="ko-KR" altLang="en-US" sz="3200" dirty="0"/>
              <a:t>과학수사론 제</a:t>
            </a:r>
            <a:r>
              <a:rPr lang="en-US" altLang="ko-KR" sz="3200"/>
              <a:t>11</a:t>
            </a:r>
            <a:r>
              <a:rPr lang="ko-KR" altLang="en-US" sz="3200"/>
              <a:t>주</a:t>
            </a:r>
            <a:br>
              <a:rPr lang="en-US" altLang="ko-KR" sz="2800" dirty="0"/>
            </a:br>
            <a:br>
              <a:rPr lang="en-US" altLang="ko-KR" sz="2800" dirty="0"/>
            </a:br>
            <a:br>
              <a:rPr lang="en-US" altLang="ko-KR" sz="2800" dirty="0"/>
            </a:br>
            <a:r>
              <a:rPr lang="en-US" altLang="ko-KR" sz="2800" dirty="0"/>
              <a:t>- </a:t>
            </a:r>
            <a:r>
              <a:rPr lang="ko-KR" altLang="en-US" sz="2800" dirty="0"/>
              <a:t>법의학과 과학수사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683568" y="4437112"/>
            <a:ext cx="7500990" cy="857256"/>
          </a:xfrm>
        </p:spPr>
        <p:txBody>
          <a:bodyPr/>
          <a:lstStyle/>
          <a:p>
            <a:r>
              <a:rPr lang="ko-KR" altLang="en-US" dirty="0"/>
              <a:t>남재성 교수</a:t>
            </a:r>
          </a:p>
        </p:txBody>
      </p:sp>
    </p:spTree>
    <p:extLst>
      <p:ext uri="{BB962C8B-B14F-4D97-AF65-F5344CB8AC3E}">
        <p14:creationId xmlns:p14="http://schemas.microsoft.com/office/powerpoint/2010/main" val="2688878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300" dirty="0"/>
              <a:t>1.</a:t>
            </a:r>
            <a:r>
              <a:rPr lang="ko-KR" altLang="en-US" sz="1300" dirty="0"/>
              <a:t>사망의 종류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1) </a:t>
            </a:r>
            <a:r>
              <a:rPr lang="ko-KR" altLang="en-US" sz="1300" dirty="0" err="1">
                <a:solidFill>
                  <a:srgbClr val="FF0000"/>
                </a:solidFill>
              </a:rPr>
              <a:t>내인사</a:t>
            </a:r>
            <a:r>
              <a:rPr lang="en-US" altLang="ko-KR" sz="1300" dirty="0">
                <a:solidFill>
                  <a:srgbClr val="FF0000"/>
                </a:solidFill>
              </a:rPr>
              <a:t>(</a:t>
            </a:r>
            <a:r>
              <a:rPr lang="ko-KR" altLang="en-US" sz="1300" dirty="0">
                <a:solidFill>
                  <a:srgbClr val="FF0000"/>
                </a:solidFill>
              </a:rPr>
              <a:t>병사</a:t>
            </a:r>
            <a:r>
              <a:rPr lang="en-US" altLang="ko-KR" sz="1300" dirty="0">
                <a:solidFill>
                  <a:srgbClr val="FF0000"/>
                </a:solidFill>
              </a:rPr>
              <a:t>)</a:t>
            </a:r>
            <a:endParaRPr lang="ko-KR" altLang="en-US" sz="13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ko-KR" altLang="en-US" sz="1300" dirty="0"/>
              <a:t>    </a:t>
            </a:r>
            <a:r>
              <a:rPr lang="en-US" altLang="ko-KR" sz="1300" dirty="0"/>
              <a:t>- </a:t>
            </a:r>
            <a:r>
              <a:rPr lang="ko-KR" altLang="en-US" sz="1300" dirty="0"/>
              <a:t>질병 등 신체의 내적 원인에 의한 죽음으로 병사</a:t>
            </a:r>
            <a:r>
              <a:rPr lang="en-US" altLang="ko-KR" sz="1300" dirty="0"/>
              <a:t>, </a:t>
            </a:r>
            <a:r>
              <a:rPr lang="ko-KR" altLang="en-US" sz="1300" dirty="0"/>
              <a:t>자연사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2) </a:t>
            </a:r>
            <a:r>
              <a:rPr lang="ko-KR" altLang="en-US" sz="1300" dirty="0" err="1">
                <a:solidFill>
                  <a:srgbClr val="FF0000"/>
                </a:solidFill>
              </a:rPr>
              <a:t>외인사</a:t>
            </a:r>
            <a:endParaRPr lang="ko-KR" altLang="en-US" sz="13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ko-KR" altLang="en-US" sz="1300" dirty="0"/>
              <a:t>    </a:t>
            </a:r>
            <a:r>
              <a:rPr lang="en-US" altLang="ko-KR" sz="1300" dirty="0"/>
              <a:t>- </a:t>
            </a:r>
            <a:r>
              <a:rPr lang="ko-KR" altLang="en-US" sz="1300" dirty="0"/>
              <a:t>자살</a:t>
            </a:r>
            <a:r>
              <a:rPr lang="en-US" altLang="ko-KR" sz="1300" dirty="0"/>
              <a:t>, </a:t>
            </a:r>
            <a:r>
              <a:rPr lang="ko-KR" altLang="en-US" sz="1300" dirty="0"/>
              <a:t>타살</a:t>
            </a:r>
            <a:r>
              <a:rPr lang="en-US" altLang="ko-KR" sz="1300" dirty="0"/>
              <a:t>, </a:t>
            </a:r>
            <a:r>
              <a:rPr lang="ko-KR" altLang="en-US" sz="1300" dirty="0" err="1"/>
              <a:t>사고사</a:t>
            </a:r>
            <a:r>
              <a:rPr lang="en-US" altLang="ko-KR" sz="1300" dirty="0"/>
              <a:t>, </a:t>
            </a:r>
            <a:r>
              <a:rPr lang="ko-KR" altLang="en-US" sz="1300" dirty="0"/>
              <a:t>재해사고 등</a:t>
            </a:r>
          </a:p>
          <a:p>
            <a:pPr fontAlgn="base"/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2. </a:t>
            </a:r>
            <a:r>
              <a:rPr lang="ko-KR" altLang="en-US" sz="1300" dirty="0"/>
              <a:t>사망증명문서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1) </a:t>
            </a:r>
            <a:r>
              <a:rPr lang="ko-KR" altLang="en-US" sz="1300" dirty="0">
                <a:solidFill>
                  <a:srgbClr val="FF0000"/>
                </a:solidFill>
              </a:rPr>
              <a:t>사망진단서</a:t>
            </a:r>
          </a:p>
          <a:p>
            <a:pPr marL="0" indent="0" fontAlgn="base">
              <a:buNone/>
            </a:pPr>
            <a:r>
              <a:rPr lang="ko-KR" altLang="en-US" sz="1300" dirty="0"/>
              <a:t>    </a:t>
            </a:r>
            <a:r>
              <a:rPr lang="en-US" altLang="ko-KR" sz="1300" dirty="0"/>
              <a:t>- </a:t>
            </a:r>
            <a:r>
              <a:rPr lang="ko-KR" altLang="en-US" sz="1300" dirty="0">
                <a:solidFill>
                  <a:srgbClr val="FF0000"/>
                </a:solidFill>
              </a:rPr>
              <a:t>의사가</a:t>
            </a:r>
            <a:r>
              <a:rPr lang="ko-KR" altLang="en-US" sz="1300" dirty="0"/>
              <a:t> 사망 </a:t>
            </a:r>
            <a:r>
              <a:rPr lang="en-US" altLang="ko-KR" sz="1300" dirty="0"/>
              <a:t>48</a:t>
            </a:r>
            <a:r>
              <a:rPr lang="ko-KR" altLang="en-US" sz="1300" dirty="0"/>
              <a:t>시간 전에 사체가 된 사람을 진료한 사실이 있고 </a:t>
            </a:r>
            <a:r>
              <a:rPr lang="ko-KR" altLang="en-US" sz="1300" dirty="0">
                <a:solidFill>
                  <a:srgbClr val="FF0000"/>
                </a:solidFill>
              </a:rPr>
              <a:t>사인을 명백하게 설명할 수 있는 경우</a:t>
            </a:r>
            <a:r>
              <a:rPr lang="ko-KR" altLang="en-US" sz="1300" dirty="0"/>
              <a:t>에 </a:t>
            </a:r>
            <a:r>
              <a:rPr lang="ko-KR" altLang="en-US" sz="1300" dirty="0" err="1"/>
              <a:t>발하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  </a:t>
            </a:r>
            <a:r>
              <a:rPr lang="ko-KR" altLang="en-US" sz="1300" dirty="0"/>
              <a:t>는 문서</a:t>
            </a:r>
          </a:p>
          <a:p>
            <a:pPr marL="0" indent="0" fontAlgn="base">
              <a:buNone/>
            </a:pPr>
            <a:r>
              <a:rPr lang="en-US" altLang="ko-KR" sz="1300" dirty="0"/>
              <a:t>   2) </a:t>
            </a:r>
            <a:r>
              <a:rPr lang="ko-KR" altLang="en-US" sz="1300" dirty="0"/>
              <a:t>사체검안서 </a:t>
            </a:r>
          </a:p>
          <a:p>
            <a:pPr marL="0" indent="0" fontAlgn="base">
              <a:buNone/>
            </a:pPr>
            <a:r>
              <a:rPr lang="ko-KR" altLang="en-US" sz="1300" dirty="0"/>
              <a:t>    </a:t>
            </a:r>
            <a:r>
              <a:rPr lang="en-US" altLang="ko-KR" sz="1300" dirty="0"/>
              <a:t>- </a:t>
            </a:r>
            <a:r>
              <a:rPr lang="ko-KR" altLang="en-US" sz="1300" dirty="0">
                <a:solidFill>
                  <a:srgbClr val="FF0000"/>
                </a:solidFill>
              </a:rPr>
              <a:t>사망진단서를 발부할 수 없는 조건하에서 죽음을 증명</a:t>
            </a:r>
            <a:r>
              <a:rPr lang="ko-KR" altLang="en-US" sz="1300" dirty="0"/>
              <a:t>하기 위한 의사의 문서</a:t>
            </a:r>
          </a:p>
          <a:p>
            <a:pPr marL="0" indent="0" fontAlgn="base">
              <a:buNone/>
            </a:pPr>
            <a:r>
              <a:rPr lang="en-US" altLang="ko-KR" sz="1300" dirty="0"/>
              <a:t>    ※ </a:t>
            </a:r>
            <a:r>
              <a:rPr lang="ko-KR" altLang="en-US" sz="1300" dirty="0"/>
              <a:t>사법경찰관은 검시조서를 작성</a:t>
            </a:r>
          </a:p>
          <a:p>
            <a:pPr marL="0" indent="0" fontAlgn="base">
              <a:buNone/>
            </a:pPr>
            <a:r>
              <a:rPr lang="en-US" altLang="ko-KR" sz="1300" dirty="0"/>
              <a:t>   3) </a:t>
            </a:r>
            <a:r>
              <a:rPr lang="ko-KR" altLang="en-US" sz="1300" dirty="0"/>
              <a:t>사산증명서</a:t>
            </a:r>
          </a:p>
          <a:p>
            <a:pPr marL="0" indent="0" fontAlgn="base">
              <a:buNone/>
            </a:pPr>
            <a:r>
              <a:rPr lang="ko-KR" altLang="en-US" sz="1300" dirty="0"/>
              <a:t>    </a:t>
            </a:r>
            <a:r>
              <a:rPr lang="en-US" altLang="ko-KR" sz="1300" dirty="0"/>
              <a:t>- </a:t>
            </a:r>
            <a:r>
              <a:rPr lang="ko-KR" altLang="en-US" sz="1300" dirty="0"/>
              <a:t>사산에 입회한 의사 또는 조산원에 의해 발부되는 문서로 산전 관리 또는 진료 중이던 </a:t>
            </a:r>
            <a:r>
              <a:rPr lang="ko-KR" altLang="en-US" sz="1300" dirty="0">
                <a:solidFill>
                  <a:srgbClr val="FF0000"/>
                </a:solidFill>
              </a:rPr>
              <a:t>임산부가 임신 </a:t>
            </a:r>
            <a:r>
              <a:rPr lang="en-US" altLang="ko-KR" sz="1300" dirty="0">
                <a:solidFill>
                  <a:srgbClr val="FF0000"/>
                </a:solidFill>
              </a:rPr>
              <a:t>4</a:t>
            </a:r>
            <a:r>
              <a:rPr lang="ko-KR" altLang="en-US" sz="1300" dirty="0">
                <a:solidFill>
                  <a:srgbClr val="FF0000"/>
                </a:solidFill>
              </a:rPr>
              <a:t>개월 </a:t>
            </a:r>
            <a:endParaRPr lang="en-US" altLang="ko-KR" sz="13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300" dirty="0">
                <a:solidFill>
                  <a:srgbClr val="FF0000"/>
                </a:solidFill>
              </a:rPr>
              <a:t>      </a:t>
            </a:r>
            <a:r>
              <a:rPr lang="ko-KR" altLang="en-US" sz="1300" dirty="0" err="1">
                <a:solidFill>
                  <a:srgbClr val="FF0000"/>
                </a:solidFill>
              </a:rPr>
              <a:t>이상된</a:t>
            </a:r>
            <a:r>
              <a:rPr lang="ko-KR" altLang="en-US" sz="1300" dirty="0">
                <a:solidFill>
                  <a:srgbClr val="FF0000"/>
                </a:solidFill>
              </a:rPr>
              <a:t> 태아를 사산하였을 경우</a:t>
            </a:r>
          </a:p>
          <a:p>
            <a:pPr marL="0" indent="0" fontAlgn="base">
              <a:buNone/>
            </a:pPr>
            <a:r>
              <a:rPr lang="en-US" altLang="ko-KR" sz="1300" dirty="0"/>
              <a:t>    4) </a:t>
            </a:r>
            <a:r>
              <a:rPr lang="ko-KR" altLang="en-US" sz="1300" dirty="0"/>
              <a:t>사태증명서</a:t>
            </a:r>
            <a:r>
              <a:rPr lang="en-US" altLang="ko-KR" sz="1300" dirty="0"/>
              <a:t>: </a:t>
            </a:r>
            <a:r>
              <a:rPr lang="ko-KR" altLang="en-US" sz="1300" dirty="0">
                <a:solidFill>
                  <a:srgbClr val="FF0000"/>
                </a:solidFill>
              </a:rPr>
              <a:t>산전관리</a:t>
            </a:r>
            <a:r>
              <a:rPr lang="en-US" altLang="ko-KR" sz="1300" dirty="0">
                <a:solidFill>
                  <a:srgbClr val="FF0000"/>
                </a:solidFill>
              </a:rPr>
              <a:t>, </a:t>
            </a:r>
            <a:r>
              <a:rPr lang="ko-KR" altLang="en-US" sz="1300" dirty="0">
                <a:solidFill>
                  <a:srgbClr val="FF0000"/>
                </a:solidFill>
              </a:rPr>
              <a:t>진료사실이 없는 임산부가 사산</a:t>
            </a:r>
            <a:r>
              <a:rPr lang="ko-KR" altLang="en-US" sz="1300" dirty="0"/>
              <a:t>한 경우 태아의 죽음을 증명하는 문서</a:t>
            </a:r>
          </a:p>
          <a:p>
            <a:pPr marL="0" indent="0" fontAlgn="base">
              <a:buNone/>
            </a:pPr>
            <a:endParaRPr lang="en-US" altLang="ko-KR" sz="1300" dirty="0">
              <a:latin typeface="+mj-ea"/>
              <a:ea typeface="+mj-ea"/>
            </a:endParaRPr>
          </a:p>
          <a:p>
            <a:pPr marL="0" indent="0" fontAlgn="base">
              <a:buNone/>
            </a:pPr>
            <a:endParaRPr lang="ko-KR" altLang="en-US" sz="1300" dirty="0">
              <a:latin typeface="+mj-ea"/>
              <a:ea typeface="+mj-ea"/>
            </a:endParaRPr>
          </a:p>
          <a:p>
            <a:pPr marL="0" indent="0">
              <a:buNone/>
            </a:pPr>
            <a:endParaRPr lang="ko-KR" altLang="en-US" sz="1300" dirty="0">
              <a:latin typeface="+mj-ea"/>
              <a:ea typeface="+mj-ea"/>
            </a:endParaRPr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1. </a:t>
            </a:r>
            <a:r>
              <a:rPr lang="ko-KR" altLang="en-US" sz="3200" dirty="0"/>
              <a:t>사망과 검시</a:t>
            </a:r>
          </a:p>
        </p:txBody>
      </p:sp>
    </p:spTree>
    <p:extLst>
      <p:ext uri="{BB962C8B-B14F-4D97-AF65-F5344CB8AC3E}">
        <p14:creationId xmlns:p14="http://schemas.microsoft.com/office/powerpoint/2010/main" val="28717930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/>
              <a:t>3. </a:t>
            </a:r>
            <a:r>
              <a:rPr lang="ko-KR" altLang="en-US" sz="1400" dirty="0"/>
              <a:t>검시</a:t>
            </a:r>
            <a:r>
              <a:rPr lang="en-US" altLang="ko-KR" sz="1400" dirty="0"/>
              <a:t>(</a:t>
            </a:r>
            <a:r>
              <a:rPr lang="ko-KR" altLang="en-US" sz="1400" dirty="0"/>
              <a:t>檢視</a:t>
            </a:r>
            <a:r>
              <a:rPr lang="en-US" altLang="ko-KR" sz="1400" dirty="0"/>
              <a:t>)</a:t>
            </a:r>
            <a:r>
              <a:rPr lang="ko-KR" altLang="en-US" sz="1400" dirty="0"/>
              <a:t>와 검시</a:t>
            </a:r>
            <a:r>
              <a:rPr lang="en-US" altLang="ko-KR" sz="1400" dirty="0"/>
              <a:t>(</a:t>
            </a:r>
            <a:r>
              <a:rPr lang="ko-KR" altLang="en-US" sz="1400" dirty="0"/>
              <a:t>檢屍</a:t>
            </a:r>
            <a:r>
              <a:rPr lang="en-US" altLang="ko-KR" sz="1400" dirty="0"/>
              <a:t>)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1) </a:t>
            </a:r>
            <a:r>
              <a:rPr lang="ko-KR" altLang="en-US" sz="1400" dirty="0"/>
              <a:t>검시</a:t>
            </a:r>
            <a:r>
              <a:rPr lang="en-US" altLang="ko-KR" sz="1400" dirty="0"/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檢</a:t>
            </a:r>
            <a:r>
              <a:rPr lang="en-US" altLang="ko-KR" sz="1400" dirty="0">
                <a:solidFill>
                  <a:srgbClr val="FF0000"/>
                </a:solidFill>
              </a:rPr>
              <a:t>:</a:t>
            </a:r>
            <a:r>
              <a:rPr lang="ko-KR" altLang="en-US" sz="1400" dirty="0">
                <a:solidFill>
                  <a:srgbClr val="FF0000"/>
                </a:solidFill>
              </a:rPr>
              <a:t>검사할  검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視</a:t>
            </a:r>
            <a:r>
              <a:rPr lang="en-US" altLang="ko-KR" sz="1400" dirty="0">
                <a:solidFill>
                  <a:srgbClr val="FF0000"/>
                </a:solidFill>
              </a:rPr>
              <a:t>: </a:t>
            </a:r>
            <a:r>
              <a:rPr lang="ko-KR" altLang="en-US" sz="1400" dirty="0">
                <a:solidFill>
                  <a:srgbClr val="FF0000"/>
                </a:solidFill>
              </a:rPr>
              <a:t>볼 시</a:t>
            </a:r>
            <a:r>
              <a:rPr lang="en-US" altLang="ko-KR" sz="1400" dirty="0"/>
              <a:t>)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ko-KR" altLang="en-US" sz="1400" dirty="0"/>
              <a:t>    </a:t>
            </a:r>
            <a:r>
              <a:rPr lang="en-US" altLang="ko-KR" sz="1400" dirty="0"/>
              <a:t>- </a:t>
            </a:r>
            <a:r>
              <a:rPr lang="ko-KR" altLang="en-US" sz="1400" dirty="0"/>
              <a:t>변사의 의심 있는 사체에 대하여 범죄의 혐의유무를 판단하기 위하여 </a:t>
            </a:r>
            <a:r>
              <a:rPr lang="ko-KR" altLang="en-US" sz="1400" dirty="0">
                <a:solidFill>
                  <a:srgbClr val="FF0000"/>
                </a:solidFill>
              </a:rPr>
              <a:t>검사 또는 사법경찰관이 죽음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  </a:t>
            </a:r>
            <a:r>
              <a:rPr lang="ko-KR" altLang="en-US" sz="1400" dirty="0">
                <a:solidFill>
                  <a:srgbClr val="FF0000"/>
                </a:solidFill>
              </a:rPr>
              <a:t>에 대한 법률적 판단을 위해 시행하는 것</a:t>
            </a:r>
            <a:r>
              <a:rPr lang="ko-KR" altLang="en-US" sz="1400" dirty="0"/>
              <a:t>으로 사법검시와 행정검시가 있음</a:t>
            </a:r>
            <a:endParaRPr lang="en-US" altLang="ko-KR" sz="1400" dirty="0"/>
          </a:p>
          <a:p>
            <a:pPr marL="0" indent="0" fontAlgn="base">
              <a:buNone/>
            </a:pP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2) </a:t>
            </a:r>
            <a:r>
              <a:rPr lang="ko-KR" altLang="en-US" sz="1400" dirty="0"/>
              <a:t>검시</a:t>
            </a:r>
            <a:r>
              <a:rPr lang="en-US" altLang="ko-KR" sz="1400" dirty="0"/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檢</a:t>
            </a:r>
            <a:r>
              <a:rPr lang="en-US" altLang="ko-KR" sz="1400" dirty="0">
                <a:solidFill>
                  <a:srgbClr val="FF0000"/>
                </a:solidFill>
              </a:rPr>
              <a:t>: </a:t>
            </a:r>
            <a:r>
              <a:rPr lang="ko-KR" altLang="en-US" sz="1400" dirty="0">
                <a:solidFill>
                  <a:srgbClr val="FF0000"/>
                </a:solidFill>
              </a:rPr>
              <a:t>검사할 검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屍</a:t>
            </a:r>
            <a:r>
              <a:rPr lang="en-US" altLang="ko-KR" sz="1400" dirty="0">
                <a:solidFill>
                  <a:srgbClr val="FF0000"/>
                </a:solidFill>
              </a:rPr>
              <a:t>: </a:t>
            </a:r>
            <a:r>
              <a:rPr lang="ko-KR" altLang="en-US" sz="1400" dirty="0">
                <a:solidFill>
                  <a:srgbClr val="FF0000"/>
                </a:solidFill>
              </a:rPr>
              <a:t>주검 시</a:t>
            </a:r>
            <a:r>
              <a:rPr lang="en-US" altLang="ko-KR" sz="1400" dirty="0"/>
              <a:t>)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ko-KR" altLang="en-US" sz="1400" dirty="0"/>
              <a:t>    </a:t>
            </a:r>
            <a:r>
              <a:rPr lang="en-US" altLang="ko-KR" sz="1400" dirty="0"/>
              <a:t>- </a:t>
            </a:r>
            <a:r>
              <a:rPr lang="ko-KR" altLang="en-US" sz="1400" dirty="0">
                <a:solidFill>
                  <a:srgbClr val="FF0000"/>
                </a:solidFill>
              </a:rPr>
              <a:t>의사가 수사기관을 보조하여 자</a:t>
            </a:r>
            <a:r>
              <a:rPr lang="en-US" altLang="ko-KR" sz="1400" dirty="0">
                <a:solidFill>
                  <a:srgbClr val="FF0000"/>
                </a:solidFill>
              </a:rPr>
              <a:t>.</a:t>
            </a:r>
            <a:r>
              <a:rPr lang="ko-KR" altLang="en-US" sz="1400" dirty="0">
                <a:solidFill>
                  <a:srgbClr val="FF0000"/>
                </a:solidFill>
              </a:rPr>
              <a:t>타살 여부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사인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사망 후 경과시간 등 죽음에 대한 의학적 판단</a:t>
            </a:r>
            <a:r>
              <a:rPr lang="ko-KR" altLang="en-US" sz="1400" dirty="0"/>
              <a:t>을 위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</a:t>
            </a:r>
            <a:r>
              <a:rPr lang="ko-KR" altLang="en-US" sz="1400" dirty="0"/>
              <a:t>해 시체에 행하는 처분으로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(1) </a:t>
            </a:r>
            <a:r>
              <a:rPr lang="ko-KR" altLang="en-US" sz="1400" dirty="0">
                <a:solidFill>
                  <a:srgbClr val="FF0000"/>
                </a:solidFill>
              </a:rPr>
              <a:t>검안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檢案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en-US" altLang="ko-KR" sz="1400" dirty="0"/>
              <a:t>: </a:t>
            </a:r>
            <a:r>
              <a:rPr lang="ko-KR" altLang="en-US" sz="1400" dirty="0"/>
              <a:t>사망을 확인하고 개인식별을 위한 시체검사로서 </a:t>
            </a:r>
            <a:r>
              <a:rPr lang="ko-KR" altLang="en-US" sz="1400" dirty="0">
                <a:solidFill>
                  <a:srgbClr val="FF0000"/>
                </a:solidFill>
              </a:rPr>
              <a:t>시체를 손괴함이 없이 </a:t>
            </a:r>
            <a:r>
              <a:rPr lang="ko-KR" altLang="en-US" sz="1400" dirty="0"/>
              <a:t>시행하는 것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                         </a:t>
            </a:r>
            <a:r>
              <a:rPr lang="ko-KR" altLang="en-US" sz="1400" dirty="0"/>
              <a:t>을 원칙으로 함</a:t>
            </a:r>
          </a:p>
          <a:p>
            <a:pPr marL="0" indent="0" fontAlgn="base">
              <a:buNone/>
            </a:pPr>
            <a:r>
              <a:rPr lang="en-US" altLang="ko-KR" sz="1400" dirty="0"/>
              <a:t>      (2)  </a:t>
            </a:r>
            <a:r>
              <a:rPr lang="ko-KR" altLang="en-US" sz="1400" dirty="0">
                <a:solidFill>
                  <a:srgbClr val="FF0000"/>
                </a:solidFill>
              </a:rPr>
              <a:t>부검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剖檢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en-US" altLang="ko-KR" sz="1400" dirty="0"/>
              <a:t>: </a:t>
            </a:r>
            <a:r>
              <a:rPr lang="ko-KR" altLang="en-US" sz="1400" dirty="0"/>
              <a:t>법관의 압수</a:t>
            </a:r>
            <a:r>
              <a:rPr lang="en-US" altLang="ko-KR" sz="1400" dirty="0"/>
              <a:t>. </a:t>
            </a:r>
            <a:r>
              <a:rPr lang="ko-KR" altLang="en-US" sz="1400" dirty="0"/>
              <a:t>수색</a:t>
            </a:r>
            <a:r>
              <a:rPr lang="en-US" altLang="ko-KR" sz="1400" dirty="0"/>
              <a:t>. </a:t>
            </a:r>
            <a:r>
              <a:rPr lang="ko-KR" altLang="en-US" sz="1400" dirty="0"/>
              <a:t>검증영장을 </a:t>
            </a:r>
            <a:r>
              <a:rPr lang="ko-KR" altLang="en-US" sz="1400" dirty="0" err="1"/>
              <a:t>발부받아</a:t>
            </a:r>
            <a:r>
              <a:rPr lang="ko-KR" altLang="en-US" sz="1400" dirty="0"/>
              <a:t> </a:t>
            </a:r>
            <a:r>
              <a:rPr lang="ko-KR" altLang="en-US" sz="1400" dirty="0">
                <a:solidFill>
                  <a:srgbClr val="FF0000"/>
                </a:solidFill>
              </a:rPr>
              <a:t>사체의 해부</a:t>
            </a:r>
            <a:r>
              <a:rPr lang="ko-KR" altLang="en-US" sz="1400" dirty="0"/>
              <a:t>를 통해 범죄여부</a:t>
            </a:r>
            <a:r>
              <a:rPr lang="en-US" altLang="ko-KR" sz="1400" dirty="0"/>
              <a:t>, </a:t>
            </a:r>
            <a:r>
              <a:rPr lang="ko-KR" altLang="en-US" sz="1400" dirty="0"/>
              <a:t>독극물 등 감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ko-KR" altLang="en-US" sz="1400" dirty="0"/>
              <a:t>                                   정을 하는 강제처분</a:t>
            </a:r>
          </a:p>
          <a:p>
            <a:pPr marL="0" indent="0" fontAlgn="base">
              <a:buNone/>
            </a:pPr>
            <a:endParaRPr lang="en-US" altLang="ko-KR" sz="1300" dirty="0">
              <a:latin typeface="+mj-ea"/>
              <a:ea typeface="+mj-ea"/>
            </a:endParaRPr>
          </a:p>
          <a:p>
            <a:pPr marL="0" indent="0" fontAlgn="base">
              <a:buNone/>
            </a:pPr>
            <a:endParaRPr lang="ko-KR" altLang="en-US" sz="1300" dirty="0">
              <a:latin typeface="+mj-ea"/>
              <a:ea typeface="+mj-ea"/>
            </a:endParaRPr>
          </a:p>
          <a:p>
            <a:pPr marL="0" indent="0">
              <a:buNone/>
            </a:pPr>
            <a:endParaRPr lang="ko-KR" altLang="en-US" sz="1300" dirty="0">
              <a:latin typeface="+mj-ea"/>
              <a:ea typeface="+mj-ea"/>
            </a:endParaRPr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1. </a:t>
            </a:r>
            <a:r>
              <a:rPr lang="ko-KR" altLang="en-US" sz="3200" dirty="0"/>
              <a:t>사망과 검시</a:t>
            </a:r>
          </a:p>
        </p:txBody>
      </p:sp>
    </p:spTree>
    <p:extLst>
      <p:ext uri="{BB962C8B-B14F-4D97-AF65-F5344CB8AC3E}">
        <p14:creationId xmlns:p14="http://schemas.microsoft.com/office/powerpoint/2010/main" val="6994403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300" dirty="0"/>
              <a:t>1. </a:t>
            </a:r>
            <a:r>
              <a:rPr lang="ko-KR" altLang="en-US" sz="1300" dirty="0"/>
              <a:t>의의</a:t>
            </a:r>
          </a:p>
          <a:p>
            <a:pPr marL="0" indent="0" fontAlgn="base">
              <a:buNone/>
            </a:pPr>
            <a:r>
              <a:rPr lang="en-US" altLang="ko-KR" sz="1300" dirty="0"/>
              <a:t>    · </a:t>
            </a:r>
            <a:r>
              <a:rPr lang="ko-KR" altLang="en-US" sz="1300" dirty="0"/>
              <a:t>사망으로 생전의 생리작용이 사라지고 시체에만 나타나는 변화로 </a:t>
            </a:r>
            <a:r>
              <a:rPr lang="ko-KR" altLang="en-US" sz="1300" dirty="0">
                <a:solidFill>
                  <a:srgbClr val="FF0000"/>
                </a:solidFill>
              </a:rPr>
              <a:t>사후 시간의 추정이 주목적임</a:t>
            </a:r>
          </a:p>
          <a:p>
            <a:pPr marL="0" indent="0" fontAlgn="base">
              <a:buNone/>
            </a:pPr>
            <a:r>
              <a:rPr lang="en-US" altLang="ko-KR" sz="1300" dirty="0"/>
              <a:t>    · </a:t>
            </a:r>
            <a:r>
              <a:rPr lang="ko-KR" altLang="en-US" sz="1300" dirty="0">
                <a:solidFill>
                  <a:srgbClr val="FF0000"/>
                </a:solidFill>
              </a:rPr>
              <a:t>초기현상</a:t>
            </a:r>
            <a:r>
              <a:rPr lang="en-US" altLang="ko-KR" sz="1300" dirty="0"/>
              <a:t>: </a:t>
            </a:r>
            <a:r>
              <a:rPr lang="ko-KR" altLang="en-US" sz="1300" dirty="0"/>
              <a:t>체온하강</a:t>
            </a:r>
            <a:r>
              <a:rPr lang="en-US" altLang="ko-KR" sz="1300" dirty="0"/>
              <a:t>, </a:t>
            </a:r>
            <a:r>
              <a:rPr lang="ko-KR" altLang="en-US" sz="1300" dirty="0"/>
              <a:t>시체건조</a:t>
            </a:r>
            <a:r>
              <a:rPr lang="en-US" altLang="ko-KR" sz="1300" dirty="0"/>
              <a:t>, </a:t>
            </a:r>
            <a:r>
              <a:rPr lang="ko-KR" altLang="en-US" sz="1300" dirty="0"/>
              <a:t>각막혼탁</a:t>
            </a:r>
            <a:r>
              <a:rPr lang="en-US" altLang="ko-KR" sz="1300" dirty="0"/>
              <a:t>, </a:t>
            </a:r>
            <a:r>
              <a:rPr lang="ko-KR" altLang="en-US" sz="1300" dirty="0"/>
              <a:t>시반</a:t>
            </a:r>
            <a:r>
              <a:rPr lang="en-US" altLang="ko-KR" sz="1300" dirty="0"/>
              <a:t>, </a:t>
            </a:r>
            <a:r>
              <a:rPr lang="ko-KR" altLang="en-US" sz="1300" dirty="0"/>
              <a:t>시체강직</a:t>
            </a:r>
          </a:p>
          <a:p>
            <a:pPr marL="0" indent="0" fontAlgn="base">
              <a:buNone/>
            </a:pPr>
            <a:r>
              <a:rPr lang="en-US" altLang="ko-KR" sz="1300" dirty="0"/>
              <a:t>    · </a:t>
            </a:r>
            <a:r>
              <a:rPr lang="ko-KR" altLang="en-US" sz="1300" dirty="0">
                <a:solidFill>
                  <a:srgbClr val="FF0000"/>
                </a:solidFill>
              </a:rPr>
              <a:t>후기현상</a:t>
            </a:r>
            <a:r>
              <a:rPr lang="en-US" altLang="ko-KR" sz="1300" dirty="0"/>
              <a:t>: </a:t>
            </a:r>
            <a:r>
              <a:rPr lang="ko-KR" altLang="en-US" sz="1300" dirty="0"/>
              <a:t>자가융해</a:t>
            </a:r>
            <a:r>
              <a:rPr lang="en-US" altLang="ko-KR" sz="1300" dirty="0"/>
              <a:t>, </a:t>
            </a:r>
            <a:r>
              <a:rPr lang="ko-KR" altLang="en-US" sz="1300" dirty="0"/>
              <a:t>부패</a:t>
            </a:r>
            <a:r>
              <a:rPr lang="en-US" altLang="ko-KR" sz="1300" dirty="0"/>
              <a:t>, </a:t>
            </a:r>
            <a:r>
              <a:rPr lang="ko-KR" altLang="en-US" sz="1300" dirty="0" err="1"/>
              <a:t>미이라화</a:t>
            </a:r>
            <a:r>
              <a:rPr lang="en-US" altLang="ko-KR" sz="1300" dirty="0"/>
              <a:t>, </a:t>
            </a:r>
            <a:r>
              <a:rPr lang="ko-KR" altLang="en-US" sz="1300" dirty="0"/>
              <a:t>시체밀랍</a:t>
            </a:r>
            <a:r>
              <a:rPr lang="en-US" altLang="ko-KR" sz="1300" dirty="0"/>
              <a:t>, </a:t>
            </a:r>
            <a:r>
              <a:rPr lang="ko-KR" altLang="en-US" sz="1300" dirty="0"/>
              <a:t>백골화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2. </a:t>
            </a:r>
            <a:r>
              <a:rPr lang="ko-KR" altLang="en-US" sz="1300" dirty="0"/>
              <a:t>시체의 초기현상</a:t>
            </a:r>
          </a:p>
          <a:p>
            <a:pPr marL="0" indent="0" fontAlgn="base">
              <a:buNone/>
            </a:pPr>
            <a:r>
              <a:rPr lang="en-US" altLang="ko-KR" sz="1300" dirty="0"/>
              <a:t>    1) </a:t>
            </a:r>
            <a:r>
              <a:rPr lang="ko-KR" altLang="en-US" sz="1300" dirty="0">
                <a:solidFill>
                  <a:srgbClr val="FF0000"/>
                </a:solidFill>
              </a:rPr>
              <a:t>체온하강</a:t>
            </a:r>
          </a:p>
          <a:p>
            <a:pPr marL="0" indent="0" fontAlgn="base">
              <a:buNone/>
            </a:pPr>
            <a:r>
              <a:rPr lang="en-US" altLang="ko-KR" sz="1300" dirty="0"/>
              <a:t>      - </a:t>
            </a:r>
            <a:r>
              <a:rPr lang="ko-KR" altLang="en-US" sz="1300" dirty="0"/>
              <a:t>열에너지 방출정지로 </a:t>
            </a:r>
            <a:r>
              <a:rPr lang="ko-KR" altLang="en-US" sz="1300" dirty="0">
                <a:solidFill>
                  <a:srgbClr val="FF0000"/>
                </a:solidFill>
              </a:rPr>
              <a:t>시간경과와 함께 주위온도와 같아짐</a:t>
            </a:r>
          </a:p>
          <a:p>
            <a:pPr marL="0" indent="0" fontAlgn="base">
              <a:buNone/>
            </a:pPr>
            <a:r>
              <a:rPr lang="en-US" altLang="ko-KR" sz="1300" dirty="0"/>
              <a:t>      - </a:t>
            </a:r>
            <a:r>
              <a:rPr lang="ko-KR" altLang="en-US" sz="1300" dirty="0">
                <a:solidFill>
                  <a:srgbClr val="FF0000"/>
                </a:solidFill>
              </a:rPr>
              <a:t>습도가 낮을수록</a:t>
            </a:r>
            <a:r>
              <a:rPr lang="en-US" altLang="ko-KR" sz="1300" dirty="0">
                <a:solidFill>
                  <a:srgbClr val="FF0000"/>
                </a:solidFill>
              </a:rPr>
              <a:t>, </a:t>
            </a:r>
            <a:r>
              <a:rPr lang="ko-KR" altLang="en-US" sz="1300" dirty="0">
                <a:solidFill>
                  <a:srgbClr val="FF0000"/>
                </a:solidFill>
              </a:rPr>
              <a:t>통풍이 좋을수록</a:t>
            </a:r>
            <a:r>
              <a:rPr lang="en-US" altLang="ko-KR" sz="1300" dirty="0">
                <a:solidFill>
                  <a:srgbClr val="FF0000"/>
                </a:solidFill>
              </a:rPr>
              <a:t>, </a:t>
            </a:r>
            <a:r>
              <a:rPr lang="ko-KR" altLang="en-US" sz="1300" dirty="0">
                <a:solidFill>
                  <a:srgbClr val="FF0000"/>
                </a:solidFill>
              </a:rPr>
              <a:t>하강속도가 빠름</a:t>
            </a:r>
          </a:p>
          <a:p>
            <a:pPr marL="0" indent="0" fontAlgn="base">
              <a:buNone/>
            </a:pPr>
            <a:r>
              <a:rPr lang="en-US" altLang="ko-KR" sz="1300" dirty="0"/>
              <a:t>      - </a:t>
            </a:r>
            <a:r>
              <a:rPr lang="ko-KR" altLang="en-US" sz="1300" dirty="0">
                <a:solidFill>
                  <a:srgbClr val="FF0000"/>
                </a:solidFill>
              </a:rPr>
              <a:t>남자</a:t>
            </a:r>
            <a:r>
              <a:rPr lang="en-US" altLang="ko-KR" sz="1300" dirty="0">
                <a:solidFill>
                  <a:srgbClr val="FF0000"/>
                </a:solidFill>
              </a:rPr>
              <a:t>, </a:t>
            </a:r>
            <a:r>
              <a:rPr lang="ko-KR" altLang="en-US" sz="1300" dirty="0">
                <a:solidFill>
                  <a:srgbClr val="FF0000"/>
                </a:solidFill>
              </a:rPr>
              <a:t>마른 사람</a:t>
            </a:r>
            <a:r>
              <a:rPr lang="en-US" altLang="ko-KR" sz="1300" dirty="0">
                <a:solidFill>
                  <a:srgbClr val="FF0000"/>
                </a:solidFill>
              </a:rPr>
              <a:t>, </a:t>
            </a:r>
            <a:r>
              <a:rPr lang="ko-KR" altLang="en-US" sz="1300" dirty="0">
                <a:solidFill>
                  <a:srgbClr val="FF0000"/>
                </a:solidFill>
              </a:rPr>
              <a:t>어린이</a:t>
            </a:r>
            <a:r>
              <a:rPr lang="en-US" altLang="ko-KR" sz="1300" dirty="0">
                <a:solidFill>
                  <a:srgbClr val="FF0000"/>
                </a:solidFill>
              </a:rPr>
              <a:t>.</a:t>
            </a:r>
            <a:r>
              <a:rPr lang="ko-KR" altLang="en-US" sz="1300" dirty="0">
                <a:solidFill>
                  <a:srgbClr val="FF0000"/>
                </a:solidFill>
              </a:rPr>
              <a:t>노약자</a:t>
            </a:r>
            <a:r>
              <a:rPr lang="en-US" altLang="ko-KR" sz="1300" dirty="0">
                <a:solidFill>
                  <a:srgbClr val="FF0000"/>
                </a:solidFill>
              </a:rPr>
              <a:t>, </a:t>
            </a:r>
            <a:r>
              <a:rPr lang="ko-KR" altLang="en-US" sz="1300" dirty="0">
                <a:solidFill>
                  <a:srgbClr val="FF0000"/>
                </a:solidFill>
              </a:rPr>
              <a:t>만성소모성 질환자가 빠름</a:t>
            </a:r>
          </a:p>
          <a:p>
            <a:pPr marL="0" indent="0" fontAlgn="base">
              <a:buNone/>
            </a:pPr>
            <a:r>
              <a:rPr lang="en-US" altLang="ko-KR" sz="1300" dirty="0"/>
              <a:t>      - </a:t>
            </a:r>
            <a:r>
              <a:rPr lang="ko-KR" altLang="en-US" sz="1300" dirty="0"/>
              <a:t>대체적으로 </a:t>
            </a:r>
            <a:r>
              <a:rPr lang="ko-KR" altLang="en-US" sz="1300" dirty="0">
                <a:solidFill>
                  <a:srgbClr val="FF0000"/>
                </a:solidFill>
              </a:rPr>
              <a:t>사후 </a:t>
            </a:r>
            <a:r>
              <a:rPr lang="en-US" altLang="ko-KR" sz="1300" dirty="0">
                <a:solidFill>
                  <a:srgbClr val="FF0000"/>
                </a:solidFill>
              </a:rPr>
              <a:t>10</a:t>
            </a:r>
            <a:r>
              <a:rPr lang="ko-KR" altLang="en-US" sz="1300" dirty="0">
                <a:solidFill>
                  <a:srgbClr val="FF0000"/>
                </a:solidFill>
              </a:rPr>
              <a:t>시간 이내는 시간당 </a:t>
            </a:r>
            <a:r>
              <a:rPr lang="en-US" altLang="ko-KR" sz="1300" dirty="0">
                <a:solidFill>
                  <a:srgbClr val="FF0000"/>
                </a:solidFill>
              </a:rPr>
              <a:t>1°c</a:t>
            </a:r>
            <a:r>
              <a:rPr lang="ko-KR" altLang="en-US" sz="1300" dirty="0">
                <a:solidFill>
                  <a:srgbClr val="FF0000"/>
                </a:solidFill>
              </a:rPr>
              <a:t>씩</a:t>
            </a:r>
            <a:r>
              <a:rPr lang="en-US" altLang="ko-KR" sz="1300" dirty="0"/>
              <a:t>, </a:t>
            </a:r>
            <a:r>
              <a:rPr lang="ko-KR" altLang="en-US" sz="1300" dirty="0">
                <a:solidFill>
                  <a:srgbClr val="FF0000"/>
                </a:solidFill>
              </a:rPr>
              <a:t>그 후 시간당 </a:t>
            </a:r>
            <a:r>
              <a:rPr lang="en-US" altLang="ko-KR" sz="1300" dirty="0">
                <a:solidFill>
                  <a:srgbClr val="FF0000"/>
                </a:solidFill>
              </a:rPr>
              <a:t>0.5~0.25°</a:t>
            </a:r>
            <a:r>
              <a:rPr lang="ko-KR" altLang="en-US" sz="1300" dirty="0">
                <a:solidFill>
                  <a:srgbClr val="FF0000"/>
                </a:solidFill>
              </a:rPr>
              <a:t>씩 하강</a:t>
            </a:r>
            <a:r>
              <a:rPr lang="ko-KR" altLang="en-US" sz="1300" dirty="0"/>
              <a:t>하고 </a:t>
            </a:r>
            <a:r>
              <a:rPr lang="en-US" altLang="ko-KR" sz="1300" dirty="0">
                <a:solidFill>
                  <a:srgbClr val="FF0000"/>
                </a:solidFill>
              </a:rPr>
              <a:t>48</a:t>
            </a:r>
            <a:r>
              <a:rPr lang="ko-KR" altLang="en-US" sz="1300" dirty="0">
                <a:solidFill>
                  <a:srgbClr val="FF0000"/>
                </a:solidFill>
              </a:rPr>
              <a:t>시간 경과 후 </a:t>
            </a:r>
            <a:r>
              <a:rPr lang="en-US" altLang="ko-KR" sz="1300" dirty="0">
                <a:solidFill>
                  <a:srgbClr val="FF0000"/>
                </a:solidFill>
              </a:rPr>
              <a:t> </a:t>
            </a:r>
            <a:r>
              <a:rPr lang="ko-KR" altLang="en-US" sz="1300" dirty="0">
                <a:solidFill>
                  <a:srgbClr val="FF0000"/>
                </a:solidFill>
              </a:rPr>
              <a:t>주위</a:t>
            </a:r>
            <a:endParaRPr lang="en-US" altLang="ko-KR" sz="13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300" dirty="0">
                <a:solidFill>
                  <a:srgbClr val="FF0000"/>
                </a:solidFill>
              </a:rPr>
              <a:t>        </a:t>
            </a:r>
            <a:r>
              <a:rPr lang="ko-KR" altLang="en-US" sz="1300" dirty="0">
                <a:solidFill>
                  <a:srgbClr val="FF0000"/>
                </a:solidFill>
              </a:rPr>
              <a:t>온도와 같아짐</a:t>
            </a:r>
          </a:p>
          <a:p>
            <a:pPr marL="0" indent="0" fontAlgn="base">
              <a:buNone/>
            </a:pPr>
            <a:endParaRPr lang="ko-KR" altLang="en-US" sz="1300" dirty="0">
              <a:latin typeface="+mj-ea"/>
              <a:ea typeface="+mj-ea"/>
            </a:endParaRPr>
          </a:p>
          <a:p>
            <a:pPr marL="0" indent="0" fontAlgn="base">
              <a:buNone/>
            </a:pPr>
            <a:r>
              <a:rPr lang="en-US" altLang="ko-KR" sz="1300" dirty="0"/>
              <a:t>   ※ </a:t>
            </a:r>
            <a:r>
              <a:rPr lang="ko-KR" altLang="en-US" sz="1300" dirty="0"/>
              <a:t>직장온도 측정방법</a:t>
            </a:r>
          </a:p>
          <a:p>
            <a:pPr marL="0" indent="0" fontAlgn="base">
              <a:buNone/>
            </a:pPr>
            <a:r>
              <a:rPr lang="en-US" altLang="ko-KR" sz="1300" dirty="0"/>
              <a:t>       (1) </a:t>
            </a:r>
            <a:r>
              <a:rPr lang="ko-KR" altLang="en-US" sz="1300" dirty="0" err="1">
                <a:solidFill>
                  <a:srgbClr val="FF0000"/>
                </a:solidFill>
              </a:rPr>
              <a:t>모리츠</a:t>
            </a:r>
            <a:r>
              <a:rPr lang="ko-KR" altLang="en-US" sz="1300" dirty="0">
                <a:solidFill>
                  <a:srgbClr val="FF0000"/>
                </a:solidFill>
              </a:rPr>
              <a:t> 공식</a:t>
            </a:r>
          </a:p>
          <a:p>
            <a:pPr marL="0" indent="0" fontAlgn="base">
              <a:buNone/>
            </a:pPr>
            <a:r>
              <a:rPr lang="ko-KR" altLang="en-US" sz="1300" dirty="0"/>
              <a:t>           </a:t>
            </a:r>
            <a:r>
              <a:rPr lang="en-US" altLang="ko-KR" sz="1300" dirty="0"/>
              <a:t>: </a:t>
            </a:r>
            <a:r>
              <a:rPr lang="ko-KR" altLang="en-US" sz="1300" dirty="0"/>
              <a:t>사후경과시간</a:t>
            </a:r>
            <a:r>
              <a:rPr lang="en-US" altLang="ko-KR" sz="1300" dirty="0"/>
              <a:t>= 37°- </a:t>
            </a:r>
            <a:r>
              <a:rPr lang="ko-KR" altLang="en-US" sz="1300" dirty="0"/>
              <a:t>직장온도</a:t>
            </a:r>
            <a:r>
              <a:rPr lang="en-US" altLang="ko-KR" sz="1300" dirty="0"/>
              <a:t>/0.83 * </a:t>
            </a:r>
            <a:r>
              <a:rPr lang="ko-KR" altLang="en-US" sz="1300" dirty="0"/>
              <a:t>상수 </a:t>
            </a:r>
            <a:r>
              <a:rPr lang="en-US" altLang="ko-KR" sz="1300" dirty="0"/>
              <a:t>(</a:t>
            </a:r>
            <a:r>
              <a:rPr lang="ko-KR" altLang="en-US" sz="1300" dirty="0"/>
              <a:t>봄</a:t>
            </a:r>
            <a:r>
              <a:rPr lang="en-US" altLang="ko-KR" sz="1300" dirty="0"/>
              <a:t>.</a:t>
            </a:r>
            <a:r>
              <a:rPr lang="ko-KR" altLang="en-US" sz="1300" dirty="0"/>
              <a:t>가을</a:t>
            </a:r>
            <a:r>
              <a:rPr lang="en-US" altLang="ko-KR" sz="1300" dirty="0"/>
              <a:t>:1, </a:t>
            </a:r>
            <a:r>
              <a:rPr lang="ko-KR" altLang="en-US" sz="1300" dirty="0"/>
              <a:t>여름</a:t>
            </a:r>
            <a:r>
              <a:rPr lang="en-US" altLang="ko-KR" sz="1300" dirty="0"/>
              <a:t>:1.4, </a:t>
            </a:r>
            <a:r>
              <a:rPr lang="ko-KR" altLang="en-US" sz="1300" dirty="0"/>
              <a:t>겨울</a:t>
            </a:r>
            <a:r>
              <a:rPr lang="en-US" altLang="ko-KR" sz="1300" dirty="0"/>
              <a:t>:0.7)</a:t>
            </a:r>
          </a:p>
          <a:p>
            <a:pPr marL="0" indent="0" fontAlgn="base">
              <a:buNone/>
            </a:pPr>
            <a:r>
              <a:rPr lang="en-US" altLang="ko-KR" sz="1300" dirty="0"/>
              <a:t>       (2) </a:t>
            </a:r>
            <a:r>
              <a:rPr lang="ko-KR" altLang="en-US" sz="1300" dirty="0" err="1">
                <a:solidFill>
                  <a:srgbClr val="FF0000"/>
                </a:solidFill>
              </a:rPr>
              <a:t>헨스게표</a:t>
            </a:r>
            <a:endParaRPr lang="ko-KR" altLang="en-US" sz="13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300" dirty="0"/>
              <a:t>            : </a:t>
            </a:r>
            <a:r>
              <a:rPr lang="ko-KR" altLang="en-US" sz="1300" dirty="0" err="1"/>
              <a:t>모리츠공식보다</a:t>
            </a:r>
            <a:r>
              <a:rPr lang="ko-KR" altLang="en-US" sz="1300" dirty="0"/>
              <a:t> 직장온도에 영향을 미치는 </a:t>
            </a:r>
            <a:r>
              <a:rPr lang="ko-KR" altLang="en-US" sz="1300" dirty="0">
                <a:solidFill>
                  <a:srgbClr val="FF0000"/>
                </a:solidFill>
              </a:rPr>
              <a:t>여러 변수를 상세히 표시</a:t>
            </a:r>
          </a:p>
          <a:p>
            <a:pPr marL="0" indent="0" fontAlgn="base">
              <a:buNone/>
            </a:pPr>
            <a:r>
              <a:rPr lang="en-US" altLang="ko-KR" sz="1300" dirty="0"/>
              <a:t>            :  </a:t>
            </a:r>
            <a:r>
              <a:rPr lang="ko-KR" altLang="en-US" sz="1300" dirty="0">
                <a:solidFill>
                  <a:srgbClr val="FF0000"/>
                </a:solidFill>
              </a:rPr>
              <a:t>주변온도</a:t>
            </a:r>
            <a:r>
              <a:rPr lang="en-US" altLang="ko-KR" sz="1300" dirty="0">
                <a:solidFill>
                  <a:srgbClr val="FF0000"/>
                </a:solidFill>
              </a:rPr>
              <a:t>, </a:t>
            </a:r>
            <a:r>
              <a:rPr lang="ko-KR" altLang="en-US" sz="1300" dirty="0">
                <a:solidFill>
                  <a:srgbClr val="FF0000"/>
                </a:solidFill>
              </a:rPr>
              <a:t>변사자체중</a:t>
            </a:r>
            <a:r>
              <a:rPr lang="en-US" altLang="ko-KR" sz="1300" dirty="0">
                <a:solidFill>
                  <a:srgbClr val="FF0000"/>
                </a:solidFill>
              </a:rPr>
              <a:t>, </a:t>
            </a:r>
            <a:r>
              <a:rPr lang="ko-KR" altLang="en-US" sz="1300" dirty="0">
                <a:solidFill>
                  <a:srgbClr val="FF0000"/>
                </a:solidFill>
              </a:rPr>
              <a:t>체중보정을 위한 각종 변수</a:t>
            </a:r>
            <a:r>
              <a:rPr lang="en-US" altLang="ko-KR" sz="1300" dirty="0"/>
              <a:t>( </a:t>
            </a:r>
            <a:r>
              <a:rPr lang="ko-KR" altLang="en-US" sz="1300" dirty="0"/>
              <a:t>착의상태</a:t>
            </a:r>
            <a:r>
              <a:rPr lang="en-US" altLang="ko-KR" sz="1300" dirty="0"/>
              <a:t>, </a:t>
            </a:r>
            <a:r>
              <a:rPr lang="ko-KR" altLang="en-US" sz="1300" dirty="0"/>
              <a:t>공기흐름 유무</a:t>
            </a:r>
            <a:r>
              <a:rPr lang="en-US" altLang="ko-KR" sz="1300" dirty="0"/>
              <a:t>, </a:t>
            </a:r>
            <a:r>
              <a:rPr lang="ko-KR" altLang="en-US" sz="1300" dirty="0"/>
              <a:t>물에 젖었는지 유무 등</a:t>
            </a:r>
            <a:r>
              <a:rPr lang="en-US" altLang="ko-KR" sz="1300" dirty="0"/>
              <a:t>)</a:t>
            </a:r>
            <a:r>
              <a:rPr lang="ko-KR" altLang="en-US" sz="1300" dirty="0"/>
              <a:t>를 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          </a:t>
            </a:r>
            <a:r>
              <a:rPr lang="ko-KR" altLang="en-US" sz="1300" dirty="0"/>
              <a:t>정확하게 파악하여야 함</a:t>
            </a:r>
          </a:p>
          <a:p>
            <a:pPr marL="0" indent="0" fontAlgn="base">
              <a:buNone/>
            </a:pPr>
            <a:r>
              <a:rPr lang="en-US" altLang="ko-KR" sz="1300" dirty="0"/>
              <a:t>            : </a:t>
            </a:r>
            <a:r>
              <a:rPr lang="ko-KR" altLang="en-US" sz="1300" dirty="0" err="1"/>
              <a:t>헨스게표는</a:t>
            </a:r>
            <a:r>
              <a:rPr lang="ko-KR" altLang="en-US" sz="1300" dirty="0"/>
              <a:t> 주변온도가 </a:t>
            </a:r>
            <a:r>
              <a:rPr lang="en-US" altLang="ko-KR" sz="1300" dirty="0"/>
              <a:t>23°C </a:t>
            </a:r>
            <a:r>
              <a:rPr lang="ko-KR" altLang="en-US" sz="1300" dirty="0"/>
              <a:t>초과일 때 사용하는 것과 </a:t>
            </a:r>
            <a:r>
              <a:rPr lang="en-US" altLang="ko-KR" sz="1300" dirty="0"/>
              <a:t>23°C </a:t>
            </a:r>
            <a:r>
              <a:rPr lang="ko-KR" altLang="en-US" sz="1300" dirty="0"/>
              <a:t>이하일 때 사용하는 것 두 종류가 있음</a:t>
            </a:r>
          </a:p>
          <a:p>
            <a:pPr marL="0" indent="0" fontAlgn="base">
              <a:buNone/>
            </a:pPr>
            <a:endParaRPr lang="ko-KR" altLang="en-US" sz="1300" dirty="0"/>
          </a:p>
          <a:p>
            <a:pPr marL="0" indent="0">
              <a:buNone/>
            </a:pPr>
            <a:endParaRPr lang="ko-KR" altLang="en-US" sz="1300" dirty="0">
              <a:latin typeface="+mj-ea"/>
              <a:ea typeface="+mj-ea"/>
            </a:endParaRPr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2. </a:t>
            </a:r>
            <a:r>
              <a:rPr lang="ko-KR" altLang="en-US" sz="3200" dirty="0"/>
              <a:t>시체현상</a:t>
            </a:r>
          </a:p>
        </p:txBody>
      </p:sp>
    </p:spTree>
    <p:extLst>
      <p:ext uri="{BB962C8B-B14F-4D97-AF65-F5344CB8AC3E}">
        <p14:creationId xmlns:p14="http://schemas.microsoft.com/office/powerpoint/2010/main" val="20032507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2. </a:t>
            </a:r>
            <a:r>
              <a:rPr lang="ko-KR" altLang="en-US" sz="3200" dirty="0"/>
              <a:t>시체현상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011" y="1052737"/>
            <a:ext cx="4392487" cy="2808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91" y="3933056"/>
            <a:ext cx="4486925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196752"/>
            <a:ext cx="4248472" cy="5261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7875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300" dirty="0"/>
              <a:t>2) </a:t>
            </a:r>
            <a:r>
              <a:rPr lang="ko-KR" altLang="en-US" sz="1300" dirty="0">
                <a:solidFill>
                  <a:srgbClr val="FF0000"/>
                </a:solidFill>
              </a:rPr>
              <a:t>시체건조</a:t>
            </a:r>
          </a:p>
          <a:p>
            <a:pPr marL="0" indent="0" fontAlgn="base">
              <a:buNone/>
            </a:pPr>
            <a:r>
              <a:rPr lang="ko-KR" altLang="en-US" sz="1300" dirty="0"/>
              <a:t>   </a:t>
            </a:r>
            <a:r>
              <a:rPr lang="en-US" altLang="ko-KR" sz="1300" dirty="0"/>
              <a:t>- </a:t>
            </a:r>
            <a:r>
              <a:rPr lang="ko-KR" altLang="en-US" sz="1300" dirty="0"/>
              <a:t>피부에 대한 수분보충이 정지되어 건조</a:t>
            </a:r>
            <a:r>
              <a:rPr lang="en-US" altLang="ko-KR" sz="1300" dirty="0"/>
              <a:t>. </a:t>
            </a:r>
            <a:r>
              <a:rPr lang="ko-KR" altLang="en-US" sz="1300" dirty="0">
                <a:solidFill>
                  <a:srgbClr val="FF0000"/>
                </a:solidFill>
              </a:rPr>
              <a:t>피부</a:t>
            </a:r>
            <a:r>
              <a:rPr lang="en-US" altLang="ko-KR" sz="1300" dirty="0">
                <a:solidFill>
                  <a:srgbClr val="FF0000"/>
                </a:solidFill>
              </a:rPr>
              <a:t>. </a:t>
            </a:r>
            <a:r>
              <a:rPr lang="ko-KR" altLang="en-US" sz="1300" dirty="0">
                <a:solidFill>
                  <a:srgbClr val="FF0000"/>
                </a:solidFill>
              </a:rPr>
              <a:t>입술</a:t>
            </a:r>
            <a:r>
              <a:rPr lang="en-US" altLang="ko-KR" sz="1300" dirty="0">
                <a:solidFill>
                  <a:srgbClr val="FF0000"/>
                </a:solidFill>
              </a:rPr>
              <a:t>. </a:t>
            </a:r>
            <a:r>
              <a:rPr lang="ko-KR" altLang="en-US" sz="1300" dirty="0">
                <a:solidFill>
                  <a:srgbClr val="FF0000"/>
                </a:solidFill>
              </a:rPr>
              <a:t>항문 등 외부노출 부분</a:t>
            </a:r>
            <a:r>
              <a:rPr lang="ko-KR" altLang="en-US" sz="1300" dirty="0"/>
              <a:t>의 피혁상 형태와 돌출된 </a:t>
            </a:r>
            <a:r>
              <a:rPr lang="ko-KR" altLang="en-US" sz="1300" dirty="0">
                <a:solidFill>
                  <a:srgbClr val="FF0000"/>
                </a:solidFill>
              </a:rPr>
              <a:t>혀</a:t>
            </a:r>
            <a:r>
              <a:rPr lang="en-US" altLang="ko-KR" sz="1300" dirty="0">
                <a:solidFill>
                  <a:srgbClr val="FF0000"/>
                </a:solidFill>
              </a:rPr>
              <a:t>, </a:t>
            </a:r>
            <a:r>
              <a:rPr lang="ko-KR" altLang="en-US" sz="1300" dirty="0">
                <a:solidFill>
                  <a:srgbClr val="FF0000"/>
                </a:solidFill>
              </a:rPr>
              <a:t>음낭</a:t>
            </a:r>
            <a:r>
              <a:rPr lang="en-US" altLang="ko-KR" sz="1300" dirty="0">
                <a:solidFill>
                  <a:srgbClr val="FF0000"/>
                </a:solidFill>
              </a:rPr>
              <a:t>, </a:t>
            </a:r>
          </a:p>
          <a:p>
            <a:pPr marL="0" indent="0" fontAlgn="base">
              <a:buNone/>
            </a:pPr>
            <a:r>
              <a:rPr lang="en-US" altLang="ko-KR" sz="1300" dirty="0">
                <a:solidFill>
                  <a:srgbClr val="FF0000"/>
                </a:solidFill>
              </a:rPr>
              <a:t>     </a:t>
            </a:r>
            <a:r>
              <a:rPr lang="ko-KR" altLang="en-US" sz="1300" dirty="0">
                <a:solidFill>
                  <a:srgbClr val="FF0000"/>
                </a:solidFill>
              </a:rPr>
              <a:t>표피박탈 부분은 빠르게 진행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3) </a:t>
            </a:r>
            <a:r>
              <a:rPr lang="ko-KR" altLang="en-US" sz="1300" dirty="0">
                <a:solidFill>
                  <a:srgbClr val="FF0000"/>
                </a:solidFill>
              </a:rPr>
              <a:t>각막혼탁</a:t>
            </a:r>
          </a:p>
          <a:p>
            <a:pPr marL="0" indent="0" fontAlgn="base">
              <a:buNone/>
            </a:pPr>
            <a:r>
              <a:rPr lang="ko-KR" altLang="en-US" sz="1300" dirty="0"/>
              <a:t>   </a:t>
            </a:r>
            <a:r>
              <a:rPr lang="en-US" altLang="ko-KR" sz="1300" dirty="0"/>
              <a:t>- </a:t>
            </a:r>
            <a:r>
              <a:rPr lang="ko-KR" altLang="en-US" sz="1300" dirty="0"/>
              <a:t>사후 </a:t>
            </a:r>
            <a:r>
              <a:rPr lang="en-US" altLang="ko-KR" sz="1300" dirty="0">
                <a:solidFill>
                  <a:srgbClr val="FF0000"/>
                </a:solidFill>
              </a:rPr>
              <a:t>12</a:t>
            </a:r>
            <a:r>
              <a:rPr lang="ko-KR" altLang="en-US" sz="1300" dirty="0">
                <a:solidFill>
                  <a:srgbClr val="FF0000"/>
                </a:solidFill>
              </a:rPr>
              <a:t>시간 전후 흐려지고</a:t>
            </a:r>
            <a:r>
              <a:rPr lang="en-US" altLang="ko-KR" sz="1300" dirty="0">
                <a:solidFill>
                  <a:srgbClr val="FF0000"/>
                </a:solidFill>
              </a:rPr>
              <a:t>, 24</a:t>
            </a:r>
            <a:r>
              <a:rPr lang="ko-KR" altLang="en-US" sz="1300" dirty="0">
                <a:solidFill>
                  <a:srgbClr val="FF0000"/>
                </a:solidFill>
              </a:rPr>
              <a:t>시간 후 현저히 흐려지며</a:t>
            </a:r>
            <a:r>
              <a:rPr lang="en-US" altLang="ko-KR" sz="1300" dirty="0">
                <a:solidFill>
                  <a:srgbClr val="FF0000"/>
                </a:solidFill>
              </a:rPr>
              <a:t>, 48</a:t>
            </a:r>
            <a:r>
              <a:rPr lang="ko-KR" altLang="en-US" sz="1300" dirty="0" err="1">
                <a:solidFill>
                  <a:srgbClr val="FF0000"/>
                </a:solidFill>
              </a:rPr>
              <a:t>시간후</a:t>
            </a:r>
            <a:r>
              <a:rPr lang="ko-KR" altLang="en-US" sz="1300" dirty="0">
                <a:solidFill>
                  <a:srgbClr val="FF0000"/>
                </a:solidFill>
              </a:rPr>
              <a:t> 불투명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4) </a:t>
            </a:r>
            <a:r>
              <a:rPr lang="ko-KR" altLang="en-US" sz="1300" dirty="0">
                <a:solidFill>
                  <a:srgbClr val="FF0000"/>
                </a:solidFill>
              </a:rPr>
              <a:t>屍班 </a:t>
            </a:r>
            <a:r>
              <a:rPr lang="en-US" altLang="ko-KR" sz="1300" dirty="0">
                <a:solidFill>
                  <a:srgbClr val="FF0000"/>
                </a:solidFill>
              </a:rPr>
              <a:t>(</a:t>
            </a:r>
            <a:r>
              <a:rPr lang="ko-KR" altLang="en-US" sz="1300" dirty="0">
                <a:solidFill>
                  <a:srgbClr val="FF0000"/>
                </a:solidFill>
              </a:rPr>
              <a:t>시체얼룩</a:t>
            </a:r>
            <a:r>
              <a:rPr lang="en-US" altLang="ko-KR" sz="1300" dirty="0">
                <a:solidFill>
                  <a:srgbClr val="FF0000"/>
                </a:solidFill>
              </a:rPr>
              <a:t>)</a:t>
            </a:r>
            <a:endParaRPr lang="ko-KR" altLang="en-US" sz="13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ko-KR" altLang="en-US" sz="1300" dirty="0"/>
              <a:t>   </a:t>
            </a:r>
            <a:r>
              <a:rPr lang="en-US" altLang="ko-KR" sz="1300" dirty="0"/>
              <a:t>- </a:t>
            </a:r>
            <a:r>
              <a:rPr lang="ko-KR" altLang="en-US" sz="1300" dirty="0"/>
              <a:t>혈액순환이 정지됨에 따라 중력에 의해 </a:t>
            </a:r>
            <a:r>
              <a:rPr lang="ko-KR" altLang="en-US" sz="1300" dirty="0">
                <a:solidFill>
                  <a:srgbClr val="FF0000"/>
                </a:solidFill>
              </a:rPr>
              <a:t>적혈구가 낮은 쪽으로 가라앉는 현상</a:t>
            </a:r>
          </a:p>
          <a:p>
            <a:pPr marL="0" indent="0" fontAlgn="base">
              <a:buNone/>
            </a:pPr>
            <a:r>
              <a:rPr lang="en-US" altLang="ko-KR" sz="1300" dirty="0"/>
              <a:t>   - </a:t>
            </a:r>
            <a:r>
              <a:rPr lang="ko-KR" altLang="en-US" sz="1300" dirty="0"/>
              <a:t>사후 </a:t>
            </a:r>
            <a:r>
              <a:rPr lang="en-US" altLang="ko-KR" sz="1300" dirty="0"/>
              <a:t>30</a:t>
            </a:r>
            <a:r>
              <a:rPr lang="ko-KR" altLang="en-US" sz="1300" dirty="0"/>
              <a:t>분</a:t>
            </a:r>
            <a:r>
              <a:rPr lang="en-US" altLang="ko-KR" sz="1300" dirty="0"/>
              <a:t>~1</a:t>
            </a:r>
            <a:r>
              <a:rPr lang="ko-KR" altLang="en-US" sz="1300" dirty="0"/>
              <a:t>시간 경과 후부터 나타남</a:t>
            </a:r>
          </a:p>
          <a:p>
            <a:pPr marL="0" indent="0" fontAlgn="base">
              <a:buNone/>
            </a:pPr>
            <a:r>
              <a:rPr lang="en-US" altLang="ko-KR" sz="1300" dirty="0"/>
              <a:t>   - 2~3 </a:t>
            </a:r>
            <a:r>
              <a:rPr lang="ko-KR" altLang="en-US" sz="1300" dirty="0"/>
              <a:t>시간 후 현저해지고</a:t>
            </a:r>
          </a:p>
          <a:p>
            <a:pPr marL="0" indent="0" fontAlgn="base">
              <a:buNone/>
            </a:pPr>
            <a:r>
              <a:rPr lang="en-US" altLang="ko-KR" sz="1300" dirty="0"/>
              <a:t>   - </a:t>
            </a:r>
            <a:r>
              <a:rPr lang="en-US" altLang="ko-KR" sz="1300" dirty="0">
                <a:solidFill>
                  <a:srgbClr val="FF0000"/>
                </a:solidFill>
              </a:rPr>
              <a:t>4~5</a:t>
            </a:r>
            <a:r>
              <a:rPr lang="ko-KR" altLang="en-US" sz="1300" dirty="0">
                <a:solidFill>
                  <a:srgbClr val="FF0000"/>
                </a:solidFill>
              </a:rPr>
              <a:t>시간 후 이동성 </a:t>
            </a:r>
            <a:r>
              <a:rPr lang="ko-KR" altLang="en-US" sz="1300" dirty="0" err="1">
                <a:solidFill>
                  <a:srgbClr val="FF0000"/>
                </a:solidFill>
              </a:rPr>
              <a:t>시반형성</a:t>
            </a:r>
            <a:endParaRPr lang="ko-KR" altLang="en-US" sz="13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300" dirty="0"/>
              <a:t>   - </a:t>
            </a:r>
            <a:r>
              <a:rPr lang="en-US" altLang="ko-KR" sz="1300" dirty="0">
                <a:solidFill>
                  <a:srgbClr val="FF0000"/>
                </a:solidFill>
              </a:rPr>
              <a:t>10~12</a:t>
            </a:r>
            <a:r>
              <a:rPr lang="ko-KR" altLang="en-US" sz="1300" dirty="0">
                <a:solidFill>
                  <a:srgbClr val="FF0000"/>
                </a:solidFill>
              </a:rPr>
              <a:t>시간 후부터 </a:t>
            </a:r>
            <a:r>
              <a:rPr lang="ko-KR" altLang="en-US" sz="1300" dirty="0" err="1">
                <a:solidFill>
                  <a:srgbClr val="FF0000"/>
                </a:solidFill>
              </a:rPr>
              <a:t>침윤성</a:t>
            </a:r>
            <a:r>
              <a:rPr lang="ko-KR" altLang="en-US" sz="1300" dirty="0">
                <a:solidFill>
                  <a:srgbClr val="FF0000"/>
                </a:solidFill>
              </a:rPr>
              <a:t> 시체얼룩 형성 </a:t>
            </a:r>
            <a:endParaRPr lang="en-US" altLang="ko-KR" sz="13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300" dirty="0"/>
              <a:t>   - </a:t>
            </a:r>
            <a:r>
              <a:rPr lang="ko-KR" altLang="en-US" sz="1300" dirty="0">
                <a:solidFill>
                  <a:srgbClr val="FF0000"/>
                </a:solidFill>
              </a:rPr>
              <a:t>주위온도가 높을수록</a:t>
            </a:r>
            <a:r>
              <a:rPr lang="ko-KR" altLang="en-US" sz="1300" dirty="0"/>
              <a:t> </a:t>
            </a:r>
            <a:r>
              <a:rPr lang="ko-KR" altLang="en-US" sz="1300" dirty="0" err="1"/>
              <a:t>빠른게</a:t>
            </a:r>
            <a:r>
              <a:rPr lang="ko-KR" altLang="en-US" sz="1300" dirty="0"/>
              <a:t> 진행</a:t>
            </a:r>
            <a:r>
              <a:rPr lang="en-US" altLang="ko-KR" sz="1300" dirty="0"/>
              <a:t>, </a:t>
            </a:r>
            <a:r>
              <a:rPr lang="ko-KR" altLang="en-US" sz="1300" dirty="0">
                <a:solidFill>
                  <a:srgbClr val="FF0000"/>
                </a:solidFill>
              </a:rPr>
              <a:t>급사나 질식사</a:t>
            </a:r>
            <a:r>
              <a:rPr lang="ko-KR" altLang="en-US" sz="1300" dirty="0"/>
              <a:t>는 빠르고</a:t>
            </a:r>
            <a:r>
              <a:rPr lang="en-US" altLang="ko-KR" sz="1300" dirty="0"/>
              <a:t>, </a:t>
            </a:r>
            <a:r>
              <a:rPr lang="ko-KR" altLang="en-US" sz="1300" dirty="0">
                <a:solidFill>
                  <a:srgbClr val="7030A0"/>
                </a:solidFill>
              </a:rPr>
              <a:t>출혈이 많으면 느리게 진행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※ </a:t>
            </a:r>
            <a:r>
              <a:rPr lang="ko-KR" altLang="en-US" sz="1300" dirty="0" err="1"/>
              <a:t>시반의</a:t>
            </a:r>
            <a:r>
              <a:rPr lang="ko-KR" altLang="en-US" sz="1300" dirty="0"/>
              <a:t> 색깔</a:t>
            </a:r>
          </a:p>
          <a:p>
            <a:pPr marL="0" indent="0" fontAlgn="base">
              <a:buNone/>
            </a:pPr>
            <a:r>
              <a:rPr lang="en-US" altLang="ko-KR" sz="1300" dirty="0"/>
              <a:t>   - </a:t>
            </a:r>
            <a:r>
              <a:rPr lang="ko-KR" altLang="en-US" sz="1300" dirty="0"/>
              <a:t>암적색</a:t>
            </a:r>
            <a:r>
              <a:rPr lang="en-US" altLang="ko-KR" sz="1300" dirty="0"/>
              <a:t>: </a:t>
            </a:r>
            <a:r>
              <a:rPr lang="ko-KR" altLang="en-US" sz="1300" dirty="0" err="1"/>
              <a:t>통상목맴</a:t>
            </a:r>
            <a:r>
              <a:rPr lang="ko-KR" altLang="en-US" sz="1300" dirty="0"/>
              <a:t> 등 정상적인 시체</a:t>
            </a:r>
          </a:p>
          <a:p>
            <a:pPr marL="0" indent="0" fontAlgn="base">
              <a:buNone/>
            </a:pPr>
            <a:r>
              <a:rPr lang="en-US" altLang="ko-KR" sz="1300" dirty="0"/>
              <a:t>   - </a:t>
            </a:r>
            <a:r>
              <a:rPr lang="ko-KR" altLang="en-US" sz="1300" dirty="0"/>
              <a:t>선홍색</a:t>
            </a:r>
            <a:r>
              <a:rPr lang="en-US" altLang="ko-KR" sz="1300" dirty="0"/>
              <a:t>: </a:t>
            </a:r>
            <a:r>
              <a:rPr lang="ko-KR" altLang="en-US" sz="1300" dirty="0" err="1"/>
              <a:t>저체온사</a:t>
            </a:r>
            <a:r>
              <a:rPr lang="en-US" altLang="ko-KR" sz="1300" dirty="0"/>
              <a:t>, </a:t>
            </a:r>
            <a:r>
              <a:rPr lang="ko-KR" altLang="en-US" sz="1300" dirty="0"/>
              <a:t>익사체</a:t>
            </a:r>
            <a:r>
              <a:rPr lang="en-US" altLang="ko-KR" sz="1300" dirty="0"/>
              <a:t>, </a:t>
            </a:r>
            <a:r>
              <a:rPr lang="ko-KR" altLang="en-US" sz="1300" dirty="0"/>
              <a:t>일산화탄소 중독</a:t>
            </a:r>
            <a:r>
              <a:rPr lang="en-US" altLang="ko-KR" sz="1300" dirty="0"/>
              <a:t>, </a:t>
            </a:r>
            <a:r>
              <a:rPr lang="ko-KR" altLang="en-US" sz="1300" dirty="0"/>
              <a:t>청산염 </a:t>
            </a:r>
            <a:r>
              <a:rPr lang="ko-KR" altLang="en-US" sz="1300" dirty="0" err="1"/>
              <a:t>중독사</a:t>
            </a:r>
            <a:r>
              <a:rPr lang="ko-KR" altLang="en-US" sz="1300" dirty="0"/>
              <a:t> 등</a:t>
            </a:r>
          </a:p>
          <a:p>
            <a:pPr marL="0" indent="0" fontAlgn="base">
              <a:buNone/>
            </a:pPr>
            <a:r>
              <a:rPr lang="en-US" altLang="ko-KR" sz="1300" dirty="0"/>
              <a:t>   - </a:t>
            </a:r>
            <a:r>
              <a:rPr lang="ko-KR" altLang="en-US" sz="1300" dirty="0"/>
              <a:t>암갈색</a:t>
            </a:r>
            <a:r>
              <a:rPr lang="en-US" altLang="ko-KR" sz="1300" dirty="0"/>
              <a:t>: </a:t>
            </a:r>
            <a:r>
              <a:rPr lang="ko-KR" altLang="en-US" sz="1300" dirty="0" err="1"/>
              <a:t>염소산칼륨</a:t>
            </a:r>
            <a:r>
              <a:rPr lang="en-US" altLang="ko-KR" sz="1300" dirty="0"/>
              <a:t>, </a:t>
            </a:r>
            <a:r>
              <a:rPr lang="ko-KR" altLang="en-US" sz="1300" dirty="0" err="1"/>
              <a:t>아질산소다</a:t>
            </a:r>
            <a:r>
              <a:rPr lang="ko-KR" altLang="en-US" sz="1300" dirty="0"/>
              <a:t> </a:t>
            </a:r>
            <a:r>
              <a:rPr lang="ko-KR" altLang="en-US" sz="1300" dirty="0" err="1"/>
              <a:t>중독사</a:t>
            </a:r>
            <a:endParaRPr lang="ko-KR" altLang="en-US" sz="1300" dirty="0"/>
          </a:p>
          <a:p>
            <a:pPr marL="0" indent="0" fontAlgn="base">
              <a:buNone/>
            </a:pPr>
            <a:r>
              <a:rPr lang="en-US" altLang="ko-KR" sz="1300" dirty="0"/>
              <a:t>   - </a:t>
            </a:r>
            <a:r>
              <a:rPr lang="ko-KR" altLang="en-US" sz="1300" dirty="0"/>
              <a:t>녹갈색</a:t>
            </a:r>
            <a:r>
              <a:rPr lang="en-US" altLang="ko-KR" sz="1300" dirty="0"/>
              <a:t>: </a:t>
            </a:r>
            <a:r>
              <a:rPr lang="ko-KR" altLang="en-US" sz="1300" dirty="0"/>
              <a:t>황화수소가스 </a:t>
            </a:r>
            <a:r>
              <a:rPr lang="ko-KR" altLang="en-US" sz="1300" dirty="0" err="1"/>
              <a:t>중독사</a:t>
            </a:r>
            <a:endParaRPr lang="ko-KR" altLang="en-US" sz="1300" dirty="0"/>
          </a:p>
          <a:p>
            <a:pPr marL="0" indent="0" fontAlgn="base">
              <a:buNone/>
            </a:pPr>
            <a:endParaRPr lang="ko-KR" altLang="en-US" sz="1300" dirty="0"/>
          </a:p>
          <a:p>
            <a:pPr marL="0" indent="0">
              <a:buNone/>
            </a:pPr>
            <a:endParaRPr lang="ko-KR" altLang="en-US" sz="1300" dirty="0">
              <a:latin typeface="+mj-ea"/>
              <a:ea typeface="+mj-ea"/>
            </a:endParaRPr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2. </a:t>
            </a:r>
            <a:r>
              <a:rPr lang="ko-KR" altLang="en-US" sz="3200" dirty="0"/>
              <a:t>시체현상</a:t>
            </a:r>
          </a:p>
        </p:txBody>
      </p:sp>
    </p:spTree>
    <p:extLst>
      <p:ext uri="{BB962C8B-B14F-4D97-AF65-F5344CB8AC3E}">
        <p14:creationId xmlns:p14="http://schemas.microsoft.com/office/powerpoint/2010/main" val="16173753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300" dirty="0"/>
              <a:t>5) </a:t>
            </a:r>
            <a:r>
              <a:rPr lang="ko-KR" altLang="en-US" sz="1300" dirty="0">
                <a:solidFill>
                  <a:srgbClr val="7030A0"/>
                </a:solidFill>
              </a:rPr>
              <a:t>시체경직</a:t>
            </a:r>
          </a:p>
          <a:p>
            <a:pPr marL="0" indent="0" fontAlgn="base">
              <a:buNone/>
            </a:pPr>
            <a:r>
              <a:rPr lang="ko-KR" altLang="en-US" sz="1300" dirty="0"/>
              <a:t>    </a:t>
            </a:r>
            <a:r>
              <a:rPr lang="en-US" altLang="ko-KR" sz="1300" dirty="0"/>
              <a:t>- </a:t>
            </a:r>
            <a:r>
              <a:rPr lang="ko-KR" altLang="en-US" sz="1300" dirty="0"/>
              <a:t>사망 후 일정시간이 경과하면 근육이 경직되어 관절이 고정됨으로 </a:t>
            </a:r>
            <a:r>
              <a:rPr lang="ko-KR" altLang="en-US" sz="1300" dirty="0">
                <a:solidFill>
                  <a:srgbClr val="FF0000"/>
                </a:solidFill>
              </a:rPr>
              <a:t>시체가 뻣뻣해지는 현상</a:t>
            </a:r>
          </a:p>
          <a:p>
            <a:pPr marL="0" indent="0" fontAlgn="base">
              <a:buNone/>
            </a:pPr>
            <a:r>
              <a:rPr lang="en-US" altLang="ko-KR" sz="1300" dirty="0"/>
              <a:t>    - </a:t>
            </a:r>
            <a:r>
              <a:rPr lang="ko-KR" altLang="en-US" sz="1300" dirty="0"/>
              <a:t>사후 </a:t>
            </a:r>
            <a:r>
              <a:rPr lang="en-US" altLang="ko-KR" sz="1300" dirty="0">
                <a:solidFill>
                  <a:srgbClr val="FF0000"/>
                </a:solidFill>
              </a:rPr>
              <a:t>2~3</a:t>
            </a:r>
            <a:r>
              <a:rPr lang="ko-KR" altLang="en-US" sz="1300" dirty="0">
                <a:solidFill>
                  <a:srgbClr val="FF0000"/>
                </a:solidFill>
              </a:rPr>
              <a:t>시간 경과 후 </a:t>
            </a:r>
            <a:r>
              <a:rPr lang="ko-KR" altLang="en-US" sz="1300" dirty="0" err="1">
                <a:solidFill>
                  <a:srgbClr val="FF0000"/>
                </a:solidFill>
              </a:rPr>
              <a:t>턱관절</a:t>
            </a:r>
            <a:r>
              <a:rPr lang="ko-KR" altLang="en-US" sz="1300" dirty="0">
                <a:solidFill>
                  <a:srgbClr val="FF0000"/>
                </a:solidFill>
              </a:rPr>
              <a:t> 부터 </a:t>
            </a:r>
            <a:r>
              <a:rPr lang="ko-KR" altLang="en-US" sz="1300" dirty="0"/>
              <a:t>시작</a:t>
            </a:r>
            <a:r>
              <a:rPr lang="en-US" altLang="ko-KR" sz="1300" dirty="0"/>
              <a:t>, </a:t>
            </a:r>
            <a:r>
              <a:rPr lang="en-US" altLang="ko-KR" sz="1300" dirty="0">
                <a:solidFill>
                  <a:srgbClr val="FF0000"/>
                </a:solidFill>
              </a:rPr>
              <a:t>12</a:t>
            </a:r>
            <a:r>
              <a:rPr lang="ko-KR" altLang="en-US" sz="1300" dirty="0">
                <a:solidFill>
                  <a:srgbClr val="FF0000"/>
                </a:solidFill>
              </a:rPr>
              <a:t>시간 후 전신경직</a:t>
            </a:r>
            <a:r>
              <a:rPr lang="en-US" altLang="ko-KR" sz="1300" dirty="0">
                <a:solidFill>
                  <a:srgbClr val="FF0000"/>
                </a:solidFill>
              </a:rPr>
              <a:t>, 30</a:t>
            </a:r>
            <a:r>
              <a:rPr lang="ko-KR" altLang="en-US" sz="1300" dirty="0">
                <a:solidFill>
                  <a:srgbClr val="FF0000"/>
                </a:solidFill>
              </a:rPr>
              <a:t>시간 이후 풀림</a:t>
            </a:r>
          </a:p>
          <a:p>
            <a:pPr marL="0" indent="0" fontAlgn="base">
              <a:buNone/>
            </a:pPr>
            <a:r>
              <a:rPr lang="en-US" altLang="ko-KR" sz="1300" dirty="0"/>
              <a:t>    - </a:t>
            </a:r>
            <a:r>
              <a:rPr lang="ko-KR" altLang="en-US" sz="1300" dirty="0"/>
              <a:t>순서</a:t>
            </a:r>
            <a:r>
              <a:rPr lang="en-US" altLang="ko-KR" sz="1300" dirty="0"/>
              <a:t>: </a:t>
            </a:r>
            <a:r>
              <a:rPr lang="ko-KR" altLang="en-US" sz="1300" dirty="0" err="1"/>
              <a:t>턱관절</a:t>
            </a:r>
            <a:r>
              <a:rPr lang="ko-KR" altLang="en-US" sz="1300" dirty="0"/>
              <a:t>→어깨관절→팔다리→손가락</a:t>
            </a:r>
            <a:r>
              <a:rPr lang="en-US" altLang="ko-KR" sz="1300" dirty="0"/>
              <a:t>, </a:t>
            </a:r>
            <a:r>
              <a:rPr lang="ko-KR" altLang="en-US" sz="1300" dirty="0"/>
              <a:t>발가락 순</a:t>
            </a:r>
            <a:r>
              <a:rPr lang="en-US" altLang="ko-KR" sz="1300" dirty="0"/>
              <a:t>: </a:t>
            </a:r>
            <a:r>
              <a:rPr lang="en-US" altLang="ko-KR" sz="1300" dirty="0" err="1"/>
              <a:t>Nysten</a:t>
            </a:r>
            <a:r>
              <a:rPr lang="ko-KR" altLang="en-US" sz="1300" dirty="0"/>
              <a:t>법칙</a:t>
            </a:r>
          </a:p>
          <a:p>
            <a:pPr marL="0" indent="0" fontAlgn="base">
              <a:buNone/>
            </a:pPr>
            <a:r>
              <a:rPr lang="en-US" altLang="ko-KR" sz="1300" dirty="0"/>
              <a:t>    - </a:t>
            </a:r>
            <a:r>
              <a:rPr lang="ko-KR" altLang="en-US" sz="1300" dirty="0">
                <a:solidFill>
                  <a:srgbClr val="FF0000"/>
                </a:solidFill>
              </a:rPr>
              <a:t>근육이 발달할수록</a:t>
            </a:r>
            <a:r>
              <a:rPr lang="en-US" altLang="ko-KR" sz="1300" dirty="0">
                <a:solidFill>
                  <a:srgbClr val="FF0000"/>
                </a:solidFill>
              </a:rPr>
              <a:t>, </a:t>
            </a:r>
            <a:r>
              <a:rPr lang="ko-KR" altLang="en-US" sz="1300" dirty="0">
                <a:solidFill>
                  <a:srgbClr val="FF0000"/>
                </a:solidFill>
              </a:rPr>
              <a:t>온도가 높을수록</a:t>
            </a:r>
            <a:r>
              <a:rPr lang="ko-KR" altLang="en-US" sz="1300" dirty="0"/>
              <a:t> 빠르고 강하게 나타남</a:t>
            </a:r>
          </a:p>
          <a:p>
            <a:pPr marL="0" indent="0" fontAlgn="base">
              <a:buNone/>
            </a:pPr>
            <a:r>
              <a:rPr lang="en-US" altLang="ko-KR" sz="1300" dirty="0"/>
              <a:t>    - </a:t>
            </a:r>
            <a:r>
              <a:rPr lang="ko-KR" altLang="en-US" sz="1300" dirty="0" err="1">
                <a:solidFill>
                  <a:srgbClr val="7030A0"/>
                </a:solidFill>
              </a:rPr>
              <a:t>급사체의</a:t>
            </a:r>
            <a:r>
              <a:rPr lang="ko-KR" altLang="en-US" sz="1300" dirty="0">
                <a:solidFill>
                  <a:srgbClr val="7030A0"/>
                </a:solidFill>
              </a:rPr>
              <a:t> 경우 강직의 지속시간이 긴 편임</a:t>
            </a:r>
          </a:p>
          <a:p>
            <a:pPr marL="0" indent="0" fontAlgn="base">
              <a:buNone/>
            </a:pPr>
            <a:endParaRPr lang="ko-KR" altLang="en-US" sz="1300" dirty="0"/>
          </a:p>
          <a:p>
            <a:pPr marL="0" indent="0">
              <a:buNone/>
            </a:pPr>
            <a:endParaRPr lang="ko-KR" altLang="en-US" sz="1300" dirty="0">
              <a:latin typeface="+mj-ea"/>
              <a:ea typeface="+mj-ea"/>
            </a:endParaRPr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2. </a:t>
            </a:r>
            <a:r>
              <a:rPr lang="ko-KR" altLang="en-US" sz="3200" dirty="0"/>
              <a:t>시체현상</a:t>
            </a:r>
          </a:p>
        </p:txBody>
      </p:sp>
    </p:spTree>
    <p:extLst>
      <p:ext uri="{BB962C8B-B14F-4D97-AF65-F5344CB8AC3E}">
        <p14:creationId xmlns:p14="http://schemas.microsoft.com/office/powerpoint/2010/main" val="16581033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300" dirty="0"/>
              <a:t>3. </a:t>
            </a:r>
            <a:r>
              <a:rPr lang="ko-KR" altLang="en-US" sz="1300" dirty="0"/>
              <a:t>시체의 후기현상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1) </a:t>
            </a:r>
            <a:r>
              <a:rPr lang="ko-KR" altLang="en-US" sz="1300" dirty="0">
                <a:solidFill>
                  <a:srgbClr val="FF0000"/>
                </a:solidFill>
              </a:rPr>
              <a:t>자가융해</a:t>
            </a:r>
          </a:p>
          <a:p>
            <a:pPr marL="0" indent="0" fontAlgn="base">
              <a:buNone/>
            </a:pPr>
            <a:r>
              <a:rPr lang="en-US" altLang="ko-KR" sz="1300" dirty="0"/>
              <a:t>     - </a:t>
            </a:r>
            <a:r>
              <a:rPr lang="ko-KR" altLang="en-US" sz="1300" dirty="0"/>
              <a:t>체내에 있는 각종 분해효소가 장기나 뇌 등에 작용하여 단백질</a:t>
            </a:r>
            <a:r>
              <a:rPr lang="en-US" altLang="ko-KR" sz="1300" dirty="0"/>
              <a:t>, </a:t>
            </a:r>
            <a:r>
              <a:rPr lang="ko-KR" altLang="en-US" sz="1300" dirty="0"/>
              <a:t>지방질</a:t>
            </a:r>
            <a:r>
              <a:rPr lang="en-US" altLang="ko-KR" sz="1300" dirty="0"/>
              <a:t>, </a:t>
            </a:r>
            <a:r>
              <a:rPr lang="ko-KR" altLang="en-US" sz="1300" dirty="0"/>
              <a:t>탄수화물 등이 분해되고 나아가 </a:t>
            </a:r>
            <a:r>
              <a:rPr lang="ko-KR" altLang="en-US" sz="1300" dirty="0">
                <a:solidFill>
                  <a:srgbClr val="FF0000"/>
                </a:solidFill>
              </a:rPr>
              <a:t>장기 </a:t>
            </a:r>
            <a:endParaRPr lang="en-US" altLang="ko-KR" sz="13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300" dirty="0">
                <a:solidFill>
                  <a:srgbClr val="FF0000"/>
                </a:solidFill>
              </a:rPr>
              <a:t>        </a:t>
            </a:r>
            <a:r>
              <a:rPr lang="ko-KR" altLang="en-US" sz="1300" dirty="0">
                <a:solidFill>
                  <a:srgbClr val="FF0000"/>
                </a:solidFill>
              </a:rPr>
              <a:t>등의 조직이 분해되는 현상을 말함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2) </a:t>
            </a:r>
            <a:r>
              <a:rPr lang="ko-KR" altLang="en-US" sz="1300" dirty="0"/>
              <a:t>부패</a:t>
            </a:r>
          </a:p>
          <a:p>
            <a:pPr marL="0" indent="0" fontAlgn="base">
              <a:buNone/>
            </a:pPr>
            <a:r>
              <a:rPr lang="ko-KR" altLang="en-US" sz="1300" dirty="0"/>
              <a:t>    </a:t>
            </a:r>
            <a:r>
              <a:rPr lang="en-US" altLang="ko-KR" sz="1300" dirty="0"/>
              <a:t>- </a:t>
            </a:r>
            <a:r>
              <a:rPr lang="ko-KR" altLang="en-US" sz="1300" dirty="0"/>
              <a:t>부패세균의 작용에 의해 일어나는 질소화합물의 분해</a:t>
            </a:r>
          </a:p>
          <a:p>
            <a:pPr marL="0" indent="0" fontAlgn="base">
              <a:buNone/>
            </a:pPr>
            <a:r>
              <a:rPr lang="en-US" altLang="ko-KR" sz="1300" dirty="0"/>
              <a:t>    - </a:t>
            </a:r>
            <a:r>
              <a:rPr lang="ko-KR" altLang="en-US" sz="1300" dirty="0"/>
              <a:t>부패의 </a:t>
            </a:r>
            <a:r>
              <a:rPr lang="en-US" altLang="ko-KR" sz="1300" dirty="0"/>
              <a:t>3</a:t>
            </a:r>
            <a:r>
              <a:rPr lang="ko-KR" altLang="en-US" sz="1300" dirty="0"/>
              <a:t>대 조건 </a:t>
            </a:r>
            <a:r>
              <a:rPr lang="en-US" altLang="ko-KR" sz="1300" dirty="0"/>
              <a:t>:  </a:t>
            </a:r>
            <a:r>
              <a:rPr lang="ko-KR" altLang="en-US" sz="1300" dirty="0">
                <a:solidFill>
                  <a:srgbClr val="FF0000"/>
                </a:solidFill>
              </a:rPr>
              <a:t>공기</a:t>
            </a:r>
            <a:r>
              <a:rPr lang="ko-KR" altLang="en-US" sz="1300" dirty="0"/>
              <a:t>의 유통</a:t>
            </a:r>
            <a:r>
              <a:rPr lang="en-US" altLang="ko-KR" sz="1300" dirty="0"/>
              <a:t>, </a:t>
            </a:r>
            <a:r>
              <a:rPr lang="ko-KR" altLang="en-US" sz="1300" dirty="0">
                <a:solidFill>
                  <a:srgbClr val="FF0000"/>
                </a:solidFill>
              </a:rPr>
              <a:t>온도</a:t>
            </a:r>
            <a:r>
              <a:rPr lang="en-US" altLang="ko-KR" sz="1300" dirty="0"/>
              <a:t>(20~30</a:t>
            </a:r>
            <a:r>
              <a:rPr lang="ko-KR" altLang="en-US" sz="1300" dirty="0"/>
              <a:t>도</a:t>
            </a:r>
            <a:r>
              <a:rPr lang="en-US" altLang="ko-KR" sz="1300" dirty="0"/>
              <a:t>), </a:t>
            </a:r>
            <a:r>
              <a:rPr lang="ko-KR" altLang="en-US" sz="1300" dirty="0">
                <a:solidFill>
                  <a:srgbClr val="FF0000"/>
                </a:solidFill>
              </a:rPr>
              <a:t>습도</a:t>
            </a:r>
            <a:r>
              <a:rPr lang="en-US" altLang="ko-KR" sz="1300" dirty="0"/>
              <a:t>(60~66%)</a:t>
            </a:r>
            <a:endParaRPr lang="ko-KR" altLang="en-US" sz="1300" dirty="0"/>
          </a:p>
          <a:p>
            <a:pPr marL="0" indent="0" fontAlgn="base">
              <a:buNone/>
            </a:pPr>
            <a:r>
              <a:rPr lang="en-US" altLang="ko-KR" sz="1300" dirty="0"/>
              <a:t>    - </a:t>
            </a:r>
            <a:r>
              <a:rPr lang="ko-KR" altLang="en-US" sz="1300" dirty="0">
                <a:solidFill>
                  <a:srgbClr val="FF0000"/>
                </a:solidFill>
              </a:rPr>
              <a:t>곤충 및 동물의 침습</a:t>
            </a:r>
            <a:r>
              <a:rPr lang="en-US" altLang="ko-KR" sz="1300" dirty="0"/>
              <a:t>,  </a:t>
            </a:r>
            <a:r>
              <a:rPr lang="ko-KR" altLang="en-US" sz="1300" dirty="0"/>
              <a:t>우천시 쇠파리가 접근하지 않음</a:t>
            </a:r>
          </a:p>
          <a:p>
            <a:pPr marL="0" indent="0" fontAlgn="base">
              <a:buNone/>
            </a:pPr>
            <a:r>
              <a:rPr lang="en-US" altLang="ko-KR" sz="1300" dirty="0"/>
              <a:t>    - Casper</a:t>
            </a:r>
            <a:r>
              <a:rPr lang="ko-KR" altLang="en-US" sz="1300" dirty="0"/>
              <a:t>의 법칙</a:t>
            </a:r>
            <a:r>
              <a:rPr lang="en-US" altLang="ko-KR" sz="1300" dirty="0"/>
              <a:t>: </a:t>
            </a:r>
            <a:r>
              <a:rPr lang="ko-KR" altLang="en-US" sz="1300" dirty="0">
                <a:solidFill>
                  <a:srgbClr val="FF0000"/>
                </a:solidFill>
              </a:rPr>
              <a:t>공기 중 </a:t>
            </a:r>
            <a:r>
              <a:rPr lang="en-US" altLang="ko-KR" sz="1300" dirty="0">
                <a:solidFill>
                  <a:srgbClr val="FF0000"/>
                </a:solidFill>
              </a:rPr>
              <a:t>1</a:t>
            </a:r>
            <a:r>
              <a:rPr lang="ko-KR" altLang="en-US" sz="1300" dirty="0">
                <a:solidFill>
                  <a:srgbClr val="FF0000"/>
                </a:solidFill>
              </a:rPr>
              <a:t>주일</a:t>
            </a:r>
            <a:r>
              <a:rPr lang="en-US" altLang="ko-KR" sz="1300" dirty="0"/>
              <a:t>, </a:t>
            </a:r>
            <a:r>
              <a:rPr lang="ko-KR" altLang="en-US" sz="1300" dirty="0">
                <a:solidFill>
                  <a:srgbClr val="FF0000"/>
                </a:solidFill>
              </a:rPr>
              <a:t>수중 </a:t>
            </a:r>
            <a:r>
              <a:rPr lang="en-US" altLang="ko-KR" sz="1300" dirty="0">
                <a:solidFill>
                  <a:srgbClr val="FF0000"/>
                </a:solidFill>
              </a:rPr>
              <a:t>2</a:t>
            </a:r>
            <a:r>
              <a:rPr lang="ko-KR" altLang="en-US" sz="1300" dirty="0">
                <a:solidFill>
                  <a:srgbClr val="FF0000"/>
                </a:solidFill>
              </a:rPr>
              <a:t>주</a:t>
            </a:r>
            <a:r>
              <a:rPr lang="en-US" altLang="ko-KR" sz="1300" dirty="0">
                <a:solidFill>
                  <a:srgbClr val="FF0000"/>
                </a:solidFill>
              </a:rPr>
              <a:t>, </a:t>
            </a:r>
            <a:r>
              <a:rPr lang="ko-KR" altLang="en-US" sz="1300" dirty="0">
                <a:solidFill>
                  <a:srgbClr val="FF0000"/>
                </a:solidFill>
              </a:rPr>
              <a:t>흙 속 </a:t>
            </a:r>
            <a:r>
              <a:rPr lang="en-US" altLang="ko-KR" sz="1300" dirty="0">
                <a:solidFill>
                  <a:srgbClr val="FF0000"/>
                </a:solidFill>
              </a:rPr>
              <a:t>8</a:t>
            </a:r>
            <a:r>
              <a:rPr lang="ko-KR" altLang="en-US" sz="1300" dirty="0">
                <a:solidFill>
                  <a:srgbClr val="FF0000"/>
                </a:solidFill>
              </a:rPr>
              <a:t>주 </a:t>
            </a:r>
            <a:endParaRPr lang="en-US" altLang="ko-KR" sz="13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3) </a:t>
            </a:r>
            <a:r>
              <a:rPr lang="ko-KR" altLang="en-US" sz="1300" dirty="0" err="1">
                <a:solidFill>
                  <a:srgbClr val="FF0000"/>
                </a:solidFill>
              </a:rPr>
              <a:t>미이라화</a:t>
            </a:r>
            <a:endParaRPr lang="ko-KR" altLang="en-US" sz="13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300" dirty="0"/>
              <a:t>    - </a:t>
            </a:r>
            <a:r>
              <a:rPr lang="ko-KR" altLang="en-US" sz="1300" dirty="0"/>
              <a:t>고온</a:t>
            </a:r>
            <a:r>
              <a:rPr lang="en-US" altLang="ko-KR" sz="1300" dirty="0"/>
              <a:t>, </a:t>
            </a:r>
            <a:r>
              <a:rPr lang="ko-KR" altLang="en-US" sz="1300" dirty="0"/>
              <a:t>건조한 상황에서 시체의 건조가 부패</a:t>
            </a:r>
            <a:r>
              <a:rPr lang="en-US" altLang="ko-KR" sz="1300" dirty="0"/>
              <a:t>, </a:t>
            </a:r>
            <a:r>
              <a:rPr lang="ko-KR" altLang="en-US" sz="1300" dirty="0"/>
              <a:t>분해보다 빠를 때 부패가 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</a:t>
            </a:r>
            <a:r>
              <a:rPr lang="ko-KR" altLang="en-US" sz="1300" dirty="0"/>
              <a:t>정지되고 시체는 건조되는 현상을 말함</a:t>
            </a:r>
          </a:p>
          <a:p>
            <a:pPr marL="0" indent="0" fontAlgn="base">
              <a:buNone/>
            </a:pPr>
            <a:r>
              <a:rPr lang="en-US" altLang="ko-KR" sz="1300" dirty="0"/>
              <a:t>    - </a:t>
            </a:r>
            <a:r>
              <a:rPr lang="ko-KR" altLang="en-US" sz="1300" dirty="0"/>
              <a:t>주로 사막지역에서 발견되나 땅속환경에 따라 매장된 미라도 발견</a:t>
            </a:r>
          </a:p>
          <a:p>
            <a:pPr marL="0" indent="0" fontAlgn="base">
              <a:buNone/>
            </a:pPr>
            <a:endParaRPr lang="ko-KR" altLang="en-US" sz="1300" dirty="0"/>
          </a:p>
          <a:p>
            <a:pPr marL="0" indent="0">
              <a:buNone/>
            </a:pPr>
            <a:endParaRPr lang="ko-KR" altLang="en-US" sz="1300" dirty="0">
              <a:latin typeface="+mj-ea"/>
              <a:ea typeface="+mj-ea"/>
            </a:endParaRPr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2. </a:t>
            </a:r>
            <a:r>
              <a:rPr lang="ko-KR" altLang="en-US" sz="3200" dirty="0"/>
              <a:t>시체현상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564904"/>
            <a:ext cx="2664296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30038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340768"/>
            <a:ext cx="3672408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300" dirty="0"/>
              <a:t>4) </a:t>
            </a:r>
            <a:r>
              <a:rPr lang="ko-KR" altLang="en-US" sz="1300" dirty="0">
                <a:solidFill>
                  <a:srgbClr val="FF0000"/>
                </a:solidFill>
              </a:rPr>
              <a:t>시체밀랍화</a:t>
            </a:r>
          </a:p>
          <a:p>
            <a:pPr marL="0" indent="0" fontAlgn="base">
              <a:buNone/>
            </a:pPr>
            <a:r>
              <a:rPr lang="en-US" altLang="ko-KR" sz="1300" dirty="0"/>
              <a:t>   - </a:t>
            </a:r>
            <a:r>
              <a:rPr lang="ko-KR" altLang="en-US" sz="1300" dirty="0"/>
              <a:t>시체의 성분이 화학적 분해에 의하여 비누와 </a:t>
            </a:r>
            <a:r>
              <a:rPr lang="en-US" altLang="ko-KR" sz="1300" dirty="0"/>
              <a:t>  </a:t>
            </a:r>
          </a:p>
          <a:p>
            <a:pPr marL="0" indent="0" fontAlgn="base">
              <a:buNone/>
            </a:pPr>
            <a:r>
              <a:rPr lang="en-US" altLang="ko-KR" sz="1300" dirty="0"/>
              <a:t>     </a:t>
            </a:r>
            <a:r>
              <a:rPr lang="ko-KR" altLang="en-US" sz="1300" dirty="0"/>
              <a:t>같은 고체형태의 지방산 혹은 그 화합물로 변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</a:t>
            </a:r>
            <a:r>
              <a:rPr lang="ko-KR" altLang="en-US" sz="1300" dirty="0"/>
              <a:t>화한 상태</a:t>
            </a:r>
          </a:p>
          <a:p>
            <a:pPr marL="0" indent="0" fontAlgn="base">
              <a:buNone/>
            </a:pPr>
            <a:r>
              <a:rPr lang="en-US" altLang="ko-KR" sz="1300" dirty="0"/>
              <a:t>   - </a:t>
            </a:r>
            <a:r>
              <a:rPr lang="ko-KR" altLang="en-US" sz="1300" dirty="0">
                <a:solidFill>
                  <a:srgbClr val="FF0000"/>
                </a:solidFill>
              </a:rPr>
              <a:t>수중 또는 수분이 많은 지중에서 발견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5) </a:t>
            </a:r>
            <a:r>
              <a:rPr lang="ko-KR" altLang="en-US" sz="1300" dirty="0">
                <a:solidFill>
                  <a:srgbClr val="FF0000"/>
                </a:solidFill>
              </a:rPr>
              <a:t>백골화</a:t>
            </a:r>
          </a:p>
          <a:p>
            <a:pPr marL="0" indent="0" fontAlgn="base">
              <a:buNone/>
            </a:pPr>
            <a:r>
              <a:rPr lang="ko-KR" altLang="en-US" sz="1300" dirty="0"/>
              <a:t>   </a:t>
            </a:r>
            <a:r>
              <a:rPr lang="en-US" altLang="ko-KR" sz="1300" dirty="0"/>
              <a:t>- </a:t>
            </a:r>
            <a:r>
              <a:rPr lang="ko-KR" altLang="en-US" sz="1300" dirty="0"/>
              <a:t>뼈만 남은 사체를 말하며</a:t>
            </a:r>
            <a:r>
              <a:rPr lang="en-US" altLang="ko-KR" sz="1300" dirty="0"/>
              <a:t>, </a:t>
            </a:r>
            <a:r>
              <a:rPr lang="ko-KR" altLang="en-US" sz="1300" dirty="0"/>
              <a:t>통상 소아는 사후 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 4~5</a:t>
            </a:r>
            <a:r>
              <a:rPr lang="ko-KR" altLang="en-US" sz="1300" dirty="0"/>
              <a:t>년</a:t>
            </a:r>
            <a:r>
              <a:rPr lang="en-US" altLang="ko-KR" sz="1300" dirty="0"/>
              <a:t>, </a:t>
            </a:r>
            <a:r>
              <a:rPr lang="ko-KR" altLang="en-US" sz="1300" dirty="0"/>
              <a:t>성인은 </a:t>
            </a:r>
            <a:r>
              <a:rPr lang="en-US" altLang="ko-KR" sz="1300" dirty="0"/>
              <a:t>7~10</a:t>
            </a:r>
            <a:r>
              <a:rPr lang="ko-KR" altLang="en-US" sz="1300" dirty="0"/>
              <a:t>년 후 완전 백골화</a:t>
            </a:r>
          </a:p>
          <a:p>
            <a:pPr marL="0" indent="0" fontAlgn="base">
              <a:buNone/>
            </a:pPr>
            <a:endParaRPr lang="ko-KR" altLang="en-US" sz="1300" dirty="0"/>
          </a:p>
          <a:p>
            <a:pPr marL="0" indent="0">
              <a:buNone/>
            </a:pPr>
            <a:endParaRPr lang="ko-KR" altLang="en-US" sz="1300" dirty="0">
              <a:latin typeface="+mj-ea"/>
              <a:ea typeface="+mj-ea"/>
            </a:endParaRPr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2. </a:t>
            </a:r>
            <a:r>
              <a:rPr lang="ko-KR" altLang="en-US" sz="3200" dirty="0"/>
              <a:t>시체현상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5830" y="1196753"/>
            <a:ext cx="2968578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5830" y="3717032"/>
            <a:ext cx="2968578" cy="2700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46311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27812" y="1127940"/>
            <a:ext cx="3672408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300" dirty="0"/>
              <a:t>&lt;</a:t>
            </a:r>
            <a:r>
              <a:rPr lang="ko-KR" altLang="en-US" sz="1300" dirty="0"/>
              <a:t>참고</a:t>
            </a:r>
            <a:r>
              <a:rPr lang="en-US" altLang="ko-KR" sz="1300" dirty="0"/>
              <a:t>&gt; </a:t>
            </a:r>
            <a:r>
              <a:rPr lang="ko-KR" altLang="en-US" sz="1300" dirty="0"/>
              <a:t>사체 변화에 따른 사후 경과시간</a:t>
            </a:r>
            <a:r>
              <a:rPr lang="ko-KR" altLang="en-US" sz="1300" dirty="0">
                <a:latin typeface="+mj-ea"/>
                <a:ea typeface="+mj-ea"/>
              </a:rPr>
              <a:t>의 추정</a:t>
            </a:r>
            <a:endParaRPr lang="ko-KR" altLang="en-US" sz="1300" dirty="0"/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2. </a:t>
            </a:r>
            <a:r>
              <a:rPr lang="ko-KR" altLang="en-US" sz="3200" dirty="0"/>
              <a:t>시체현상</a:t>
            </a:r>
          </a:p>
        </p:txBody>
      </p:sp>
      <p:grpSp>
        <p:nvGrpSpPr>
          <p:cNvPr id="8" name="Group 119"/>
          <p:cNvGrpSpPr>
            <a:grpSpLocks/>
          </p:cNvGrpSpPr>
          <p:nvPr/>
        </p:nvGrpSpPr>
        <p:grpSpPr bwMode="auto">
          <a:xfrm>
            <a:off x="527812" y="1626955"/>
            <a:ext cx="8458200" cy="4869160"/>
            <a:chOff x="-3" y="-3"/>
            <a:chExt cx="2907" cy="6155"/>
          </a:xfrm>
        </p:grpSpPr>
        <p:grpSp>
          <p:nvGrpSpPr>
            <p:cNvPr id="9" name="Group 117"/>
            <p:cNvGrpSpPr>
              <a:grpSpLocks/>
            </p:cNvGrpSpPr>
            <p:nvPr/>
          </p:nvGrpSpPr>
          <p:grpSpPr bwMode="auto">
            <a:xfrm>
              <a:off x="0" y="0"/>
              <a:ext cx="2901" cy="6149"/>
              <a:chOff x="0" y="0"/>
              <a:chExt cx="2901" cy="6149"/>
            </a:xfrm>
          </p:grpSpPr>
          <p:grpSp>
            <p:nvGrpSpPr>
              <p:cNvPr id="11" name="Group 34"/>
              <p:cNvGrpSpPr>
                <a:grpSpLocks/>
              </p:cNvGrpSpPr>
              <p:nvPr/>
            </p:nvGrpSpPr>
            <p:grpSpPr bwMode="auto">
              <a:xfrm>
                <a:off x="0" y="0"/>
                <a:ext cx="545" cy="355"/>
                <a:chOff x="0" y="0"/>
                <a:chExt cx="545" cy="355"/>
              </a:xfrm>
            </p:grpSpPr>
            <p:sp>
              <p:nvSpPr>
                <p:cNvPr id="121" name="Rectangle 5"/>
                <p:cNvSpPr>
                  <a:spLocks noChangeArrowheads="1"/>
                </p:cNvSpPr>
                <p:nvPr/>
              </p:nvSpPr>
              <p:spPr bwMode="auto">
                <a:xfrm>
                  <a:off x="11" y="11"/>
                  <a:ext cx="523" cy="3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9pPr>
                </a:lstStyle>
                <a:p>
                  <a:pPr algn="ctr" eaLnBrk="1" hangingPunct="1"/>
                  <a:r>
                    <a:rPr lang="ko-KR" altLang="en-US" sz="1200" dirty="0">
                      <a:solidFill>
                        <a:schemeClr val="folHlink"/>
                      </a:solidFill>
                      <a:latin typeface="바탕" panose="02030600000101010101" pitchFamily="18" charset="-127"/>
                      <a:ea typeface="HY수평선L,한컴돋움"/>
                      <a:cs typeface="HY수평선L,한컴돋움"/>
                    </a:rPr>
                    <a:t>추정시간</a:t>
                  </a:r>
                  <a:endParaRPr lang="ko-KR" altLang="en-US" sz="1200" dirty="0">
                    <a:solidFill>
                      <a:schemeClr val="folHlink"/>
                    </a:solidFill>
                    <a:latin typeface="바탕" panose="02030600000101010101" pitchFamily="18" charset="-127"/>
                    <a:ea typeface="Asia디나루"/>
                    <a:cs typeface="Asia디나루"/>
                  </a:endParaRPr>
                </a:p>
              </p:txBody>
            </p:sp>
            <p:sp>
              <p:nvSpPr>
                <p:cNvPr id="122" name="Rectangle 33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545" cy="355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</p:grpSp>
          <p:grpSp>
            <p:nvGrpSpPr>
              <p:cNvPr id="12" name="Group 38"/>
              <p:cNvGrpSpPr>
                <a:grpSpLocks/>
              </p:cNvGrpSpPr>
              <p:nvPr/>
            </p:nvGrpSpPr>
            <p:grpSpPr bwMode="auto">
              <a:xfrm>
                <a:off x="545" y="0"/>
                <a:ext cx="2356" cy="399"/>
                <a:chOff x="545" y="0"/>
                <a:chExt cx="2356" cy="399"/>
              </a:xfrm>
            </p:grpSpPr>
            <p:sp>
              <p:nvSpPr>
                <p:cNvPr id="117" name="Rectangle 37"/>
                <p:cNvSpPr>
                  <a:spLocks noChangeArrowheads="1"/>
                </p:cNvSpPr>
                <p:nvPr/>
              </p:nvSpPr>
              <p:spPr bwMode="auto">
                <a:xfrm>
                  <a:off x="545" y="0"/>
                  <a:ext cx="2356" cy="399"/>
                </a:xfrm>
                <a:prstGeom prst="rect">
                  <a:avLst/>
                </a:prstGeom>
                <a:solidFill>
                  <a:srgbClr val="F1F1F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grpSp>
              <p:nvGrpSpPr>
                <p:cNvPr id="118" name="Group 36"/>
                <p:cNvGrpSpPr>
                  <a:grpSpLocks/>
                </p:cNvGrpSpPr>
                <p:nvPr/>
              </p:nvGrpSpPr>
              <p:grpSpPr bwMode="auto">
                <a:xfrm>
                  <a:off x="545" y="0"/>
                  <a:ext cx="2356" cy="355"/>
                  <a:chOff x="545" y="0"/>
                  <a:chExt cx="2356" cy="355"/>
                </a:xfrm>
              </p:grpSpPr>
              <p:sp>
                <p:nvSpPr>
                  <p:cNvPr id="119" name="Rectangle 6"/>
                  <p:cNvSpPr>
                    <a:spLocks noChangeArrowheads="1"/>
                  </p:cNvSpPr>
                  <p:nvPr/>
                </p:nvSpPr>
                <p:spPr bwMode="auto">
                  <a:xfrm>
                    <a:off x="556" y="11"/>
                    <a:ext cx="2334" cy="333"/>
                  </a:xfrm>
                  <a:prstGeom prst="rect">
                    <a:avLst/>
                  </a:prstGeom>
                  <a:solidFill>
                    <a:srgbClr val="F1F1F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1pPr>
                    <a:lvl2pPr marL="742950" indent="-28575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2pPr>
                    <a:lvl3pPr marL="11430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3pPr>
                    <a:lvl4pPr marL="16002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4pPr>
                    <a:lvl5pPr marL="20574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9pPr>
                  </a:lstStyle>
                  <a:p>
                    <a:pPr algn="ctr" eaLnBrk="1" hangingPunct="1"/>
                    <a:endParaRPr lang="en-US" altLang="ko-KR" sz="1200">
                      <a:solidFill>
                        <a:schemeClr val="folHlink"/>
                      </a:solidFill>
                      <a:latin typeface="바탕" panose="02030600000101010101" pitchFamily="18" charset="-127"/>
                      <a:ea typeface="HY수평선L,한컴돋움"/>
                      <a:cs typeface="HY수평선L,한컴돋움"/>
                    </a:endParaRPr>
                  </a:p>
                  <a:p>
                    <a:pPr algn="ctr" eaLnBrk="1" hangingPunct="1"/>
                    <a:r>
                      <a:rPr lang="ko-KR" altLang="en-US" sz="1200">
                        <a:solidFill>
                          <a:schemeClr val="hlink"/>
                        </a:solidFill>
                        <a:latin typeface="바탕" panose="02030600000101010101" pitchFamily="18" charset="-127"/>
                        <a:ea typeface="HY수평선L,한컴돋움"/>
                        <a:cs typeface="HY수평선L,한컴돋움"/>
                      </a:rPr>
                      <a:t>사체변화</a:t>
                    </a:r>
                    <a:endParaRPr lang="ko-KR" altLang="en-US" sz="1200">
                      <a:solidFill>
                        <a:schemeClr val="hlink"/>
                      </a:solidFill>
                      <a:latin typeface="바탕" panose="02030600000101010101" pitchFamily="18" charset="-127"/>
                      <a:ea typeface="Asia디나루"/>
                      <a:cs typeface="Asia디나루"/>
                    </a:endParaRPr>
                  </a:p>
                  <a:p>
                    <a:pPr algn="ctr" latinLnBrk="0"/>
                    <a:endParaRPr lang="en-US" altLang="ko-KR" sz="1200">
                      <a:solidFill>
                        <a:schemeClr val="folHlink"/>
                      </a:solidFill>
                      <a:latin typeface="굴림" panose="020B0600000101010101" pitchFamily="50" charset="-127"/>
                    </a:endParaRPr>
                  </a:p>
                </p:txBody>
              </p:sp>
              <p:sp>
                <p:nvSpPr>
                  <p:cNvPr id="120" name="Rectangle 35"/>
                  <p:cNvSpPr>
                    <a:spLocks noChangeArrowheads="1"/>
                  </p:cNvSpPr>
                  <p:nvPr/>
                </p:nvSpPr>
                <p:spPr bwMode="auto">
                  <a:xfrm>
                    <a:off x="545" y="0"/>
                    <a:ext cx="2356" cy="355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/>
                  <a:lstStyle>
                    <a:lvl1pPr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1pPr>
                    <a:lvl2pPr marL="742950" indent="-28575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2pPr>
                    <a:lvl3pPr marL="11430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3pPr>
                    <a:lvl4pPr marL="16002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4pPr>
                    <a:lvl5pPr marL="20574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9pPr>
                  </a:lstStyle>
                  <a:p>
                    <a:pPr eaLnBrk="1" hangingPunct="1"/>
                    <a:endParaRPr lang="ko-KR" altLang="en-US"/>
                  </a:p>
                </p:txBody>
              </p:sp>
            </p:grpSp>
          </p:grpSp>
          <p:grpSp>
            <p:nvGrpSpPr>
              <p:cNvPr id="13" name="Group 42"/>
              <p:cNvGrpSpPr>
                <a:grpSpLocks/>
              </p:cNvGrpSpPr>
              <p:nvPr/>
            </p:nvGrpSpPr>
            <p:grpSpPr bwMode="auto">
              <a:xfrm>
                <a:off x="0" y="377"/>
                <a:ext cx="545" cy="504"/>
                <a:chOff x="0" y="377"/>
                <a:chExt cx="545" cy="504"/>
              </a:xfrm>
            </p:grpSpPr>
            <p:sp>
              <p:nvSpPr>
                <p:cNvPr id="113" name="Rectangle 41"/>
                <p:cNvSpPr>
                  <a:spLocks noChangeArrowheads="1"/>
                </p:cNvSpPr>
                <p:nvPr/>
              </p:nvSpPr>
              <p:spPr bwMode="auto">
                <a:xfrm>
                  <a:off x="0" y="377"/>
                  <a:ext cx="545" cy="504"/>
                </a:xfrm>
                <a:prstGeom prst="rect">
                  <a:avLst/>
                </a:prstGeom>
                <a:solidFill>
                  <a:srgbClr val="F1F1F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grpSp>
              <p:nvGrpSpPr>
                <p:cNvPr id="114" name="Group 40"/>
                <p:cNvGrpSpPr>
                  <a:grpSpLocks/>
                </p:cNvGrpSpPr>
                <p:nvPr/>
              </p:nvGrpSpPr>
              <p:grpSpPr bwMode="auto">
                <a:xfrm>
                  <a:off x="0" y="377"/>
                  <a:ext cx="545" cy="460"/>
                  <a:chOff x="0" y="377"/>
                  <a:chExt cx="545" cy="460"/>
                </a:xfrm>
              </p:grpSpPr>
              <p:sp>
                <p:nvSpPr>
                  <p:cNvPr id="115" name="Rectangle 7"/>
                  <p:cNvSpPr>
                    <a:spLocks noChangeArrowheads="1"/>
                  </p:cNvSpPr>
                  <p:nvPr/>
                </p:nvSpPr>
                <p:spPr bwMode="auto">
                  <a:xfrm>
                    <a:off x="11" y="388"/>
                    <a:ext cx="523" cy="438"/>
                  </a:xfrm>
                  <a:prstGeom prst="rect">
                    <a:avLst/>
                  </a:prstGeom>
                  <a:solidFill>
                    <a:srgbClr val="F1F1F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1pPr>
                    <a:lvl2pPr marL="742950" indent="-28575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2pPr>
                    <a:lvl3pPr marL="11430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3pPr>
                    <a:lvl4pPr marL="16002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4pPr>
                    <a:lvl5pPr marL="20574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9pPr>
                  </a:lstStyle>
                  <a:p>
                    <a:pPr algn="ctr" eaLnBrk="1" hangingPunct="1"/>
                    <a:r>
                      <a:rPr lang="en-US" altLang="ko-KR" sz="1200">
                        <a:solidFill>
                          <a:schemeClr val="hlink"/>
                        </a:solidFill>
                        <a:latin typeface="바탕" panose="02030600000101010101" pitchFamily="18" charset="-127"/>
                        <a:ea typeface="HY수평선L,한컴돋움"/>
                        <a:cs typeface="HY수평선L,한컴돋움"/>
                      </a:rPr>
                      <a:t>1</a:t>
                    </a:r>
                    <a:r>
                      <a:rPr lang="ko-KR" altLang="en-US" sz="1200">
                        <a:solidFill>
                          <a:schemeClr val="hlink"/>
                        </a:solidFill>
                        <a:latin typeface="바탕" panose="02030600000101010101" pitchFamily="18" charset="-127"/>
                        <a:ea typeface="HY수평선L,한컴돋움"/>
                        <a:cs typeface="HY수평선L,한컴돋움"/>
                      </a:rPr>
                      <a:t>시간 내외</a:t>
                    </a:r>
                    <a:endParaRPr lang="ko-KR" altLang="en-US" sz="1200">
                      <a:solidFill>
                        <a:schemeClr val="hlink"/>
                      </a:solidFill>
                      <a:latin typeface="바탕" panose="02030600000101010101" pitchFamily="18" charset="-127"/>
                      <a:ea typeface="Asia디나루"/>
                      <a:cs typeface="Asia디나루"/>
                    </a:endParaRPr>
                  </a:p>
                  <a:p>
                    <a:pPr algn="ctr" latinLnBrk="0"/>
                    <a:endParaRPr lang="en-US" altLang="ko-KR" sz="1200">
                      <a:solidFill>
                        <a:schemeClr val="hlink"/>
                      </a:solidFill>
                      <a:latin typeface="굴림" panose="020B0600000101010101" pitchFamily="50" charset="-127"/>
                    </a:endParaRPr>
                  </a:p>
                </p:txBody>
              </p:sp>
              <p:sp>
                <p:nvSpPr>
                  <p:cNvPr id="116" name="Rectangle 39"/>
                  <p:cNvSpPr>
                    <a:spLocks noChangeArrowheads="1"/>
                  </p:cNvSpPr>
                  <p:nvPr/>
                </p:nvSpPr>
                <p:spPr bwMode="auto">
                  <a:xfrm>
                    <a:off x="0" y="377"/>
                    <a:ext cx="545" cy="460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/>
                  <a:lstStyle>
                    <a:lvl1pPr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1pPr>
                    <a:lvl2pPr marL="742950" indent="-28575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2pPr>
                    <a:lvl3pPr marL="11430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3pPr>
                    <a:lvl4pPr marL="16002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4pPr>
                    <a:lvl5pPr marL="20574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9pPr>
                  </a:lstStyle>
                  <a:p>
                    <a:pPr eaLnBrk="1" hangingPunct="1"/>
                    <a:endParaRPr lang="ko-KR" altLang="en-US"/>
                  </a:p>
                </p:txBody>
              </p:sp>
            </p:grpSp>
          </p:grpSp>
          <p:grpSp>
            <p:nvGrpSpPr>
              <p:cNvPr id="14" name="Group 44"/>
              <p:cNvGrpSpPr>
                <a:grpSpLocks/>
              </p:cNvGrpSpPr>
              <p:nvPr/>
            </p:nvGrpSpPr>
            <p:grpSpPr bwMode="auto">
              <a:xfrm>
                <a:off x="545" y="377"/>
                <a:ext cx="2356" cy="460"/>
                <a:chOff x="545" y="377"/>
                <a:chExt cx="2356" cy="460"/>
              </a:xfrm>
            </p:grpSpPr>
            <p:sp>
              <p:nvSpPr>
                <p:cNvPr id="111" name="Rectangle 8"/>
                <p:cNvSpPr>
                  <a:spLocks noChangeArrowheads="1"/>
                </p:cNvSpPr>
                <p:nvPr/>
              </p:nvSpPr>
              <p:spPr bwMode="auto">
                <a:xfrm>
                  <a:off x="556" y="388"/>
                  <a:ext cx="2334" cy="4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9pPr>
                </a:lstStyle>
                <a:p>
                  <a:pPr algn="just" eaLnBrk="1" hangingPunct="1"/>
                  <a:endParaRPr lang="en-US" altLang="ko-KR" sz="1200" dirty="0">
                    <a:solidFill>
                      <a:schemeClr val="folHlink"/>
                    </a:solidFill>
                    <a:latin typeface="바탕" panose="02030600000101010101" pitchFamily="18" charset="-127"/>
                    <a:ea typeface="-윤명조130,한컴돋움"/>
                    <a:cs typeface="-윤명조130,한컴돋움"/>
                  </a:endParaRPr>
                </a:p>
                <a:p>
                  <a:pPr algn="just" eaLnBrk="1" hangingPunct="1"/>
                  <a:r>
                    <a:rPr lang="ko-KR" altLang="en-US" sz="1200" dirty="0">
                      <a:solidFill>
                        <a:schemeClr val="folHlink"/>
                      </a:solidFill>
                      <a:latin typeface="바탕" panose="02030600000101010101" pitchFamily="18" charset="-127"/>
                      <a:ea typeface="-윤명조130,한컴돋움"/>
                      <a:cs typeface="-윤명조130,한컴돋움"/>
                    </a:rPr>
                    <a:t>시체얼룩은 약간 나타나 있지만 </a:t>
                  </a:r>
                  <a:r>
                    <a:rPr lang="ko-KR" altLang="en-US" sz="1200" dirty="0" err="1">
                      <a:solidFill>
                        <a:schemeClr val="folHlink"/>
                      </a:solidFill>
                      <a:latin typeface="바탕" panose="02030600000101010101" pitchFamily="18" charset="-127"/>
                      <a:ea typeface="-윤명조130,한컴돋움"/>
                      <a:cs typeface="-윤명조130,한컴돋움"/>
                    </a:rPr>
                    <a:t>사체굳음이</a:t>
                  </a:r>
                  <a:r>
                    <a:rPr lang="ko-KR" altLang="en-US" sz="1200" dirty="0">
                      <a:solidFill>
                        <a:schemeClr val="folHlink"/>
                      </a:solidFill>
                      <a:latin typeface="바탕" panose="02030600000101010101" pitchFamily="18" charset="-127"/>
                      <a:ea typeface="-윤명조130,한컴돋움"/>
                      <a:cs typeface="-윤명조130,한컴돋움"/>
                    </a:rPr>
                    <a:t> 아직 나타나지 않았을 경우</a:t>
                  </a:r>
                  <a:endParaRPr lang="ko-KR" altLang="en-US" sz="1200" dirty="0">
                    <a:solidFill>
                      <a:schemeClr val="folHlink"/>
                    </a:solidFill>
                    <a:latin typeface="바탕" panose="02030600000101010101" pitchFamily="18" charset="-127"/>
                    <a:ea typeface="-윤명조130"/>
                    <a:cs typeface="-윤명조130"/>
                  </a:endParaRPr>
                </a:p>
                <a:p>
                  <a:pPr algn="just" latinLnBrk="0"/>
                  <a:endParaRPr lang="en-US" altLang="ko-KR" sz="1200" dirty="0">
                    <a:solidFill>
                      <a:schemeClr val="folHlink"/>
                    </a:solidFill>
                    <a:latin typeface="굴림" panose="020B0600000101010101" pitchFamily="50" charset="-127"/>
                  </a:endParaRPr>
                </a:p>
              </p:txBody>
            </p:sp>
            <p:sp>
              <p:nvSpPr>
                <p:cNvPr id="112" name="Rectangle 43"/>
                <p:cNvSpPr>
                  <a:spLocks noChangeArrowheads="1"/>
                </p:cNvSpPr>
                <p:nvPr/>
              </p:nvSpPr>
              <p:spPr bwMode="auto">
                <a:xfrm>
                  <a:off x="545" y="377"/>
                  <a:ext cx="2356" cy="46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</p:grpSp>
          <p:grpSp>
            <p:nvGrpSpPr>
              <p:cNvPr id="15" name="Group 48"/>
              <p:cNvGrpSpPr>
                <a:grpSpLocks/>
              </p:cNvGrpSpPr>
              <p:nvPr/>
            </p:nvGrpSpPr>
            <p:grpSpPr bwMode="auto">
              <a:xfrm>
                <a:off x="0" y="859"/>
                <a:ext cx="545" cy="504"/>
                <a:chOff x="0" y="859"/>
                <a:chExt cx="545" cy="504"/>
              </a:xfrm>
            </p:grpSpPr>
            <p:sp>
              <p:nvSpPr>
                <p:cNvPr id="107" name="Rectangle 47"/>
                <p:cNvSpPr>
                  <a:spLocks noChangeArrowheads="1"/>
                </p:cNvSpPr>
                <p:nvPr/>
              </p:nvSpPr>
              <p:spPr bwMode="auto">
                <a:xfrm>
                  <a:off x="0" y="859"/>
                  <a:ext cx="545" cy="504"/>
                </a:xfrm>
                <a:prstGeom prst="rect">
                  <a:avLst/>
                </a:prstGeom>
                <a:solidFill>
                  <a:srgbClr val="F1F1F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grpSp>
              <p:nvGrpSpPr>
                <p:cNvPr id="108" name="Group 46"/>
                <p:cNvGrpSpPr>
                  <a:grpSpLocks/>
                </p:cNvGrpSpPr>
                <p:nvPr/>
              </p:nvGrpSpPr>
              <p:grpSpPr bwMode="auto">
                <a:xfrm>
                  <a:off x="0" y="859"/>
                  <a:ext cx="545" cy="460"/>
                  <a:chOff x="0" y="859"/>
                  <a:chExt cx="545" cy="460"/>
                </a:xfrm>
              </p:grpSpPr>
              <p:sp>
                <p:nvSpPr>
                  <p:cNvPr id="109" name="Rectangle 9"/>
                  <p:cNvSpPr>
                    <a:spLocks noChangeArrowheads="1"/>
                  </p:cNvSpPr>
                  <p:nvPr/>
                </p:nvSpPr>
                <p:spPr bwMode="auto">
                  <a:xfrm>
                    <a:off x="11" y="870"/>
                    <a:ext cx="523" cy="438"/>
                  </a:xfrm>
                  <a:prstGeom prst="rect">
                    <a:avLst/>
                  </a:prstGeom>
                  <a:solidFill>
                    <a:srgbClr val="F1F1F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1pPr>
                    <a:lvl2pPr marL="742950" indent="-28575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2pPr>
                    <a:lvl3pPr marL="11430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3pPr>
                    <a:lvl4pPr marL="16002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4pPr>
                    <a:lvl5pPr marL="20574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9pPr>
                  </a:lstStyle>
                  <a:p>
                    <a:pPr algn="ctr" eaLnBrk="1" hangingPunct="1"/>
                    <a:endParaRPr lang="en-US" altLang="ko-KR" sz="1200">
                      <a:solidFill>
                        <a:schemeClr val="folHlink"/>
                      </a:solidFill>
                      <a:latin typeface="바탕" panose="02030600000101010101" pitchFamily="18" charset="-127"/>
                      <a:ea typeface="HY수평선L,한컴돋움"/>
                      <a:cs typeface="HY수평선L,한컴돋움"/>
                    </a:endParaRPr>
                  </a:p>
                  <a:p>
                    <a:pPr algn="ctr" eaLnBrk="1" hangingPunct="1"/>
                    <a:r>
                      <a:rPr lang="en-US" altLang="ko-KR" sz="1200">
                        <a:solidFill>
                          <a:schemeClr val="hlink"/>
                        </a:solidFill>
                        <a:latin typeface="바탕" panose="02030600000101010101" pitchFamily="18" charset="-127"/>
                        <a:ea typeface="HY수평선L,한컴돋움"/>
                        <a:cs typeface="HY수평선L,한컴돋움"/>
                      </a:rPr>
                      <a:t>2∼3</a:t>
                    </a:r>
                    <a:r>
                      <a:rPr lang="ko-KR" altLang="en-US" sz="1200">
                        <a:solidFill>
                          <a:schemeClr val="hlink"/>
                        </a:solidFill>
                        <a:latin typeface="바탕" panose="02030600000101010101" pitchFamily="18" charset="-127"/>
                        <a:ea typeface="HY수평선L,한컴돋움"/>
                        <a:cs typeface="HY수평선L,한컴돋움"/>
                      </a:rPr>
                      <a:t>시간 내외</a:t>
                    </a:r>
                    <a:endParaRPr lang="ko-KR" altLang="en-US" sz="1200">
                      <a:solidFill>
                        <a:schemeClr val="hlink"/>
                      </a:solidFill>
                      <a:latin typeface="바탕" panose="02030600000101010101" pitchFamily="18" charset="-127"/>
                      <a:ea typeface="Asia디나루"/>
                      <a:cs typeface="Asia디나루"/>
                    </a:endParaRPr>
                  </a:p>
                  <a:p>
                    <a:pPr algn="ctr" latinLnBrk="0"/>
                    <a:endParaRPr lang="en-US" altLang="ko-KR" sz="1200">
                      <a:solidFill>
                        <a:schemeClr val="hlink"/>
                      </a:solidFill>
                      <a:latin typeface="굴림" panose="020B0600000101010101" pitchFamily="50" charset="-127"/>
                    </a:endParaRPr>
                  </a:p>
                </p:txBody>
              </p:sp>
              <p:sp>
                <p:nvSpPr>
                  <p:cNvPr id="110" name="Rectangle 45"/>
                  <p:cNvSpPr>
                    <a:spLocks noChangeArrowheads="1"/>
                  </p:cNvSpPr>
                  <p:nvPr/>
                </p:nvSpPr>
                <p:spPr bwMode="auto">
                  <a:xfrm>
                    <a:off x="0" y="859"/>
                    <a:ext cx="545" cy="460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/>
                  <a:lstStyle>
                    <a:lvl1pPr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1pPr>
                    <a:lvl2pPr marL="742950" indent="-28575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2pPr>
                    <a:lvl3pPr marL="11430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3pPr>
                    <a:lvl4pPr marL="16002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4pPr>
                    <a:lvl5pPr marL="20574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9pPr>
                  </a:lstStyle>
                  <a:p>
                    <a:pPr eaLnBrk="1" hangingPunct="1"/>
                    <a:endParaRPr lang="ko-KR" altLang="en-US"/>
                  </a:p>
                </p:txBody>
              </p:sp>
            </p:grpSp>
          </p:grpSp>
          <p:grpSp>
            <p:nvGrpSpPr>
              <p:cNvPr id="16" name="Group 50"/>
              <p:cNvGrpSpPr>
                <a:grpSpLocks/>
              </p:cNvGrpSpPr>
              <p:nvPr/>
            </p:nvGrpSpPr>
            <p:grpSpPr bwMode="auto">
              <a:xfrm>
                <a:off x="545" y="859"/>
                <a:ext cx="2356" cy="460"/>
                <a:chOff x="545" y="859"/>
                <a:chExt cx="2356" cy="460"/>
              </a:xfrm>
            </p:grpSpPr>
            <p:sp>
              <p:nvSpPr>
                <p:cNvPr id="105" name="Rectangle 10"/>
                <p:cNvSpPr>
                  <a:spLocks noChangeArrowheads="1"/>
                </p:cNvSpPr>
                <p:nvPr/>
              </p:nvSpPr>
              <p:spPr bwMode="auto">
                <a:xfrm>
                  <a:off x="556" y="870"/>
                  <a:ext cx="2334" cy="4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9pPr>
                </a:lstStyle>
                <a:p>
                  <a:pPr algn="just" eaLnBrk="1" hangingPunct="1"/>
                  <a:endParaRPr lang="en-US" altLang="ko-KR" sz="1200">
                    <a:solidFill>
                      <a:schemeClr val="folHlink"/>
                    </a:solidFill>
                    <a:latin typeface="바탕" panose="02030600000101010101" pitchFamily="18" charset="-127"/>
                    <a:ea typeface="-윤명조130,한컴돋움"/>
                    <a:cs typeface="-윤명조130,한컴돋움"/>
                  </a:endParaRPr>
                </a:p>
                <a:p>
                  <a:pPr algn="just" eaLnBrk="1" hangingPunct="1"/>
                  <a:r>
                    <a:rPr lang="ko-KR" altLang="en-US" sz="1200">
                      <a:solidFill>
                        <a:schemeClr val="folHlink"/>
                      </a:solidFill>
                      <a:latin typeface="바탕" panose="02030600000101010101" pitchFamily="18" charset="-127"/>
                      <a:ea typeface="-윤명조130,한컴돋움"/>
                      <a:cs typeface="-윤명조130,한컴돋움"/>
                    </a:rPr>
                    <a:t>시체얼룩은 경미하고 사체굳음이 턱뼈관절과 목뼈관절에만 존재할 때</a:t>
                  </a:r>
                  <a:endParaRPr lang="ko-KR" altLang="en-US" sz="1200">
                    <a:solidFill>
                      <a:schemeClr val="folHlink"/>
                    </a:solidFill>
                    <a:latin typeface="바탕" panose="02030600000101010101" pitchFamily="18" charset="-127"/>
                    <a:ea typeface="-윤명조130"/>
                    <a:cs typeface="-윤명조130"/>
                  </a:endParaRPr>
                </a:p>
                <a:p>
                  <a:pPr algn="just" latinLnBrk="0"/>
                  <a:endParaRPr lang="en-US" altLang="ko-KR" sz="1200">
                    <a:solidFill>
                      <a:schemeClr val="folHlink"/>
                    </a:solidFill>
                    <a:latin typeface="굴림" panose="020B0600000101010101" pitchFamily="50" charset="-127"/>
                  </a:endParaRPr>
                </a:p>
              </p:txBody>
            </p:sp>
            <p:sp>
              <p:nvSpPr>
                <p:cNvPr id="106" name="Rectangle 49"/>
                <p:cNvSpPr>
                  <a:spLocks noChangeArrowheads="1"/>
                </p:cNvSpPr>
                <p:nvPr/>
              </p:nvSpPr>
              <p:spPr bwMode="auto">
                <a:xfrm>
                  <a:off x="545" y="859"/>
                  <a:ext cx="2356" cy="46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</p:grpSp>
          <p:grpSp>
            <p:nvGrpSpPr>
              <p:cNvPr id="17" name="Group 54"/>
              <p:cNvGrpSpPr>
                <a:grpSpLocks/>
              </p:cNvGrpSpPr>
              <p:nvPr/>
            </p:nvGrpSpPr>
            <p:grpSpPr bwMode="auto">
              <a:xfrm>
                <a:off x="0" y="1341"/>
                <a:ext cx="545" cy="504"/>
                <a:chOff x="0" y="1341"/>
                <a:chExt cx="545" cy="504"/>
              </a:xfrm>
            </p:grpSpPr>
            <p:sp>
              <p:nvSpPr>
                <p:cNvPr id="101" name="Rectangle 53"/>
                <p:cNvSpPr>
                  <a:spLocks noChangeArrowheads="1"/>
                </p:cNvSpPr>
                <p:nvPr/>
              </p:nvSpPr>
              <p:spPr bwMode="auto">
                <a:xfrm>
                  <a:off x="0" y="1341"/>
                  <a:ext cx="545" cy="504"/>
                </a:xfrm>
                <a:prstGeom prst="rect">
                  <a:avLst/>
                </a:prstGeom>
                <a:solidFill>
                  <a:srgbClr val="F1F1F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grpSp>
              <p:nvGrpSpPr>
                <p:cNvPr id="102" name="Group 52"/>
                <p:cNvGrpSpPr>
                  <a:grpSpLocks/>
                </p:cNvGrpSpPr>
                <p:nvPr/>
              </p:nvGrpSpPr>
              <p:grpSpPr bwMode="auto">
                <a:xfrm>
                  <a:off x="0" y="1341"/>
                  <a:ext cx="545" cy="460"/>
                  <a:chOff x="0" y="1341"/>
                  <a:chExt cx="545" cy="460"/>
                </a:xfrm>
              </p:grpSpPr>
              <p:sp>
                <p:nvSpPr>
                  <p:cNvPr id="103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11" y="1352"/>
                    <a:ext cx="523" cy="438"/>
                  </a:xfrm>
                  <a:prstGeom prst="rect">
                    <a:avLst/>
                  </a:prstGeom>
                  <a:solidFill>
                    <a:srgbClr val="F1F1F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1pPr>
                    <a:lvl2pPr marL="742950" indent="-28575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2pPr>
                    <a:lvl3pPr marL="11430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3pPr>
                    <a:lvl4pPr marL="16002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4pPr>
                    <a:lvl5pPr marL="20574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9pPr>
                  </a:lstStyle>
                  <a:p>
                    <a:pPr algn="ctr" eaLnBrk="1" hangingPunct="1"/>
                    <a:endParaRPr lang="en-US" altLang="ko-KR" sz="1200">
                      <a:solidFill>
                        <a:schemeClr val="folHlink"/>
                      </a:solidFill>
                      <a:latin typeface="바탕" panose="02030600000101010101" pitchFamily="18" charset="-127"/>
                      <a:ea typeface="HY수평선L,한컴돋움"/>
                      <a:cs typeface="HY수평선L,한컴돋움"/>
                    </a:endParaRPr>
                  </a:p>
                  <a:p>
                    <a:pPr algn="ctr" eaLnBrk="1" hangingPunct="1"/>
                    <a:r>
                      <a:rPr lang="en-US" altLang="ko-KR" sz="1200">
                        <a:solidFill>
                          <a:schemeClr val="hlink"/>
                        </a:solidFill>
                        <a:latin typeface="바탕" panose="02030600000101010101" pitchFamily="18" charset="-127"/>
                        <a:ea typeface="HY수평선L,한컴돋움"/>
                        <a:cs typeface="HY수평선L,한컴돋움"/>
                      </a:rPr>
                      <a:t>4∼5</a:t>
                    </a:r>
                    <a:r>
                      <a:rPr lang="ko-KR" altLang="en-US" sz="1200">
                        <a:solidFill>
                          <a:schemeClr val="hlink"/>
                        </a:solidFill>
                        <a:latin typeface="바탕" panose="02030600000101010101" pitchFamily="18" charset="-127"/>
                        <a:ea typeface="HY수평선L,한컴돋움"/>
                        <a:cs typeface="HY수평선L,한컴돋움"/>
                      </a:rPr>
                      <a:t>시간 내외</a:t>
                    </a:r>
                    <a:endParaRPr lang="ko-KR" altLang="en-US" sz="1200">
                      <a:solidFill>
                        <a:schemeClr val="hlink"/>
                      </a:solidFill>
                      <a:latin typeface="바탕" panose="02030600000101010101" pitchFamily="18" charset="-127"/>
                      <a:ea typeface="Asia디나루"/>
                      <a:cs typeface="Asia디나루"/>
                    </a:endParaRPr>
                  </a:p>
                  <a:p>
                    <a:pPr algn="ctr" latinLnBrk="0"/>
                    <a:endParaRPr lang="en-US" altLang="ko-KR" sz="1200">
                      <a:solidFill>
                        <a:schemeClr val="hlink"/>
                      </a:solidFill>
                      <a:latin typeface="굴림" panose="020B0600000101010101" pitchFamily="50" charset="-127"/>
                    </a:endParaRPr>
                  </a:p>
                </p:txBody>
              </p:sp>
              <p:sp>
                <p:nvSpPr>
                  <p:cNvPr id="104" name="Rectangle 5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1341"/>
                    <a:ext cx="545" cy="460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/>
                  <a:lstStyle>
                    <a:lvl1pPr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1pPr>
                    <a:lvl2pPr marL="742950" indent="-28575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2pPr>
                    <a:lvl3pPr marL="11430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3pPr>
                    <a:lvl4pPr marL="16002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4pPr>
                    <a:lvl5pPr marL="20574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9pPr>
                  </a:lstStyle>
                  <a:p>
                    <a:pPr eaLnBrk="1" hangingPunct="1"/>
                    <a:endParaRPr lang="ko-KR" altLang="en-US"/>
                  </a:p>
                </p:txBody>
              </p:sp>
            </p:grpSp>
          </p:grpSp>
          <p:grpSp>
            <p:nvGrpSpPr>
              <p:cNvPr id="18" name="Group 56"/>
              <p:cNvGrpSpPr>
                <a:grpSpLocks/>
              </p:cNvGrpSpPr>
              <p:nvPr/>
            </p:nvGrpSpPr>
            <p:grpSpPr bwMode="auto">
              <a:xfrm>
                <a:off x="545" y="1341"/>
                <a:ext cx="2356" cy="460"/>
                <a:chOff x="545" y="1341"/>
                <a:chExt cx="2356" cy="460"/>
              </a:xfrm>
            </p:grpSpPr>
            <p:sp>
              <p:nvSpPr>
                <p:cNvPr id="99" name="Rectangle 12"/>
                <p:cNvSpPr>
                  <a:spLocks noChangeArrowheads="1"/>
                </p:cNvSpPr>
                <p:nvPr/>
              </p:nvSpPr>
              <p:spPr bwMode="auto">
                <a:xfrm>
                  <a:off x="556" y="1352"/>
                  <a:ext cx="2334" cy="4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9pPr>
                </a:lstStyle>
                <a:p>
                  <a:pPr algn="just" eaLnBrk="1" hangingPunct="1"/>
                  <a:endParaRPr lang="en-US" altLang="ko-KR" sz="1200">
                    <a:solidFill>
                      <a:schemeClr val="folHlink"/>
                    </a:solidFill>
                    <a:latin typeface="바탕" panose="02030600000101010101" pitchFamily="18" charset="-127"/>
                    <a:ea typeface="-윤명조130,한컴돋움"/>
                    <a:cs typeface="-윤명조130,한컴돋움"/>
                  </a:endParaRPr>
                </a:p>
                <a:p>
                  <a:pPr algn="just" eaLnBrk="1" hangingPunct="1"/>
                  <a:r>
                    <a:rPr lang="ko-KR" altLang="en-US" sz="1200">
                      <a:solidFill>
                        <a:schemeClr val="folHlink"/>
                      </a:solidFill>
                      <a:latin typeface="바탕" panose="02030600000101010101" pitchFamily="18" charset="-127"/>
                      <a:ea typeface="-윤명조130,한컴돋움"/>
                      <a:cs typeface="-윤명조130,한컴돋움"/>
                    </a:rPr>
                    <a:t>시체얼룩이 자리바뀜되고</a:t>
                  </a:r>
                  <a:r>
                    <a:rPr lang="en-US" altLang="ko-KR" sz="1200">
                      <a:solidFill>
                        <a:schemeClr val="folHlink"/>
                      </a:solidFill>
                      <a:latin typeface="바탕" panose="02030600000101010101" pitchFamily="18" charset="-127"/>
                      <a:ea typeface="-윤명조130,한컴돋움"/>
                      <a:cs typeface="-윤명조130,한컴돋움"/>
                    </a:rPr>
                    <a:t>, </a:t>
                  </a:r>
                  <a:r>
                    <a:rPr lang="ko-KR" altLang="en-US" sz="1200">
                      <a:solidFill>
                        <a:schemeClr val="folHlink"/>
                      </a:solidFill>
                      <a:latin typeface="바탕" panose="02030600000101010101" pitchFamily="18" charset="-127"/>
                      <a:ea typeface="-윤명조130,한컴돋움"/>
                      <a:cs typeface="-윤명조130,한컴돋움"/>
                    </a:rPr>
                    <a:t>사체굳음이 팔관절에 나타나며 인공적으로 사체굳음을 소실시켰을 때 재굳음이 일어나는 경우</a:t>
                  </a:r>
                  <a:endParaRPr lang="ko-KR" altLang="en-US" sz="1200">
                    <a:solidFill>
                      <a:schemeClr val="folHlink"/>
                    </a:solidFill>
                    <a:latin typeface="바탕" panose="02030600000101010101" pitchFamily="18" charset="-127"/>
                    <a:ea typeface="-윤명조130"/>
                    <a:cs typeface="-윤명조130"/>
                  </a:endParaRPr>
                </a:p>
                <a:p>
                  <a:pPr algn="just" latinLnBrk="0"/>
                  <a:endParaRPr lang="en-US" altLang="ko-KR" sz="1200">
                    <a:solidFill>
                      <a:schemeClr val="folHlink"/>
                    </a:solidFill>
                    <a:latin typeface="굴림" panose="020B0600000101010101" pitchFamily="50" charset="-127"/>
                  </a:endParaRPr>
                </a:p>
              </p:txBody>
            </p:sp>
            <p:sp>
              <p:nvSpPr>
                <p:cNvPr id="100" name="Rectangle 55"/>
                <p:cNvSpPr>
                  <a:spLocks noChangeArrowheads="1"/>
                </p:cNvSpPr>
                <p:nvPr/>
              </p:nvSpPr>
              <p:spPr bwMode="auto">
                <a:xfrm>
                  <a:off x="545" y="1341"/>
                  <a:ext cx="2356" cy="46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</p:grpSp>
          <p:grpSp>
            <p:nvGrpSpPr>
              <p:cNvPr id="19" name="Group 60"/>
              <p:cNvGrpSpPr>
                <a:grpSpLocks/>
              </p:cNvGrpSpPr>
              <p:nvPr/>
            </p:nvGrpSpPr>
            <p:grpSpPr bwMode="auto">
              <a:xfrm>
                <a:off x="0" y="1823"/>
                <a:ext cx="545" cy="504"/>
                <a:chOff x="0" y="1823"/>
                <a:chExt cx="545" cy="504"/>
              </a:xfrm>
            </p:grpSpPr>
            <p:sp>
              <p:nvSpPr>
                <p:cNvPr id="95" name="Rectangle 59"/>
                <p:cNvSpPr>
                  <a:spLocks noChangeArrowheads="1"/>
                </p:cNvSpPr>
                <p:nvPr/>
              </p:nvSpPr>
              <p:spPr bwMode="auto">
                <a:xfrm>
                  <a:off x="0" y="1823"/>
                  <a:ext cx="545" cy="504"/>
                </a:xfrm>
                <a:prstGeom prst="rect">
                  <a:avLst/>
                </a:prstGeom>
                <a:solidFill>
                  <a:srgbClr val="F1F1F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grpSp>
              <p:nvGrpSpPr>
                <p:cNvPr id="96" name="Group 58"/>
                <p:cNvGrpSpPr>
                  <a:grpSpLocks/>
                </p:cNvGrpSpPr>
                <p:nvPr/>
              </p:nvGrpSpPr>
              <p:grpSpPr bwMode="auto">
                <a:xfrm>
                  <a:off x="0" y="1823"/>
                  <a:ext cx="545" cy="460"/>
                  <a:chOff x="0" y="1823"/>
                  <a:chExt cx="545" cy="460"/>
                </a:xfrm>
              </p:grpSpPr>
              <p:sp>
                <p:nvSpPr>
                  <p:cNvPr id="97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11" y="1834"/>
                    <a:ext cx="523" cy="438"/>
                  </a:xfrm>
                  <a:prstGeom prst="rect">
                    <a:avLst/>
                  </a:prstGeom>
                  <a:solidFill>
                    <a:srgbClr val="F1F1F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1pPr>
                    <a:lvl2pPr marL="742950" indent="-28575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2pPr>
                    <a:lvl3pPr marL="11430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3pPr>
                    <a:lvl4pPr marL="16002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4pPr>
                    <a:lvl5pPr marL="20574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9pPr>
                  </a:lstStyle>
                  <a:p>
                    <a:pPr algn="ctr" eaLnBrk="1" hangingPunct="1"/>
                    <a:endParaRPr lang="en-US" altLang="ko-KR" sz="1200">
                      <a:solidFill>
                        <a:schemeClr val="folHlink"/>
                      </a:solidFill>
                      <a:latin typeface="바탕" panose="02030600000101010101" pitchFamily="18" charset="-127"/>
                      <a:ea typeface="HY수평선L,한컴돋움"/>
                      <a:cs typeface="HY수평선L,한컴돋움"/>
                    </a:endParaRPr>
                  </a:p>
                  <a:p>
                    <a:pPr algn="ctr" eaLnBrk="1" hangingPunct="1"/>
                    <a:r>
                      <a:rPr lang="en-US" altLang="ko-KR" sz="1200">
                        <a:solidFill>
                          <a:schemeClr val="hlink"/>
                        </a:solidFill>
                        <a:latin typeface="바탕" panose="02030600000101010101" pitchFamily="18" charset="-127"/>
                        <a:ea typeface="HY수평선L,한컴돋움"/>
                        <a:cs typeface="HY수평선L,한컴돋움"/>
                      </a:rPr>
                      <a:t>7∼8</a:t>
                    </a:r>
                    <a:r>
                      <a:rPr lang="ko-KR" altLang="en-US" sz="1200">
                        <a:solidFill>
                          <a:schemeClr val="hlink"/>
                        </a:solidFill>
                        <a:latin typeface="바탕" panose="02030600000101010101" pitchFamily="18" charset="-127"/>
                        <a:ea typeface="HY수평선L,한컴돋움"/>
                        <a:cs typeface="HY수평선L,한컴돋움"/>
                      </a:rPr>
                      <a:t>시간 내외</a:t>
                    </a:r>
                    <a:endParaRPr lang="ko-KR" altLang="en-US" sz="1200">
                      <a:solidFill>
                        <a:schemeClr val="hlink"/>
                      </a:solidFill>
                      <a:latin typeface="바탕" panose="02030600000101010101" pitchFamily="18" charset="-127"/>
                      <a:ea typeface="Asia디나루"/>
                      <a:cs typeface="Asia디나루"/>
                    </a:endParaRPr>
                  </a:p>
                  <a:p>
                    <a:pPr algn="ctr" latinLnBrk="0"/>
                    <a:endParaRPr lang="en-US" altLang="ko-KR" sz="1200">
                      <a:solidFill>
                        <a:schemeClr val="hlink"/>
                      </a:solidFill>
                      <a:latin typeface="굴림" panose="020B0600000101010101" pitchFamily="50" charset="-127"/>
                    </a:endParaRPr>
                  </a:p>
                </p:txBody>
              </p:sp>
              <p:sp>
                <p:nvSpPr>
                  <p:cNvPr id="98" name="Rectangle 57"/>
                  <p:cNvSpPr>
                    <a:spLocks noChangeArrowheads="1"/>
                  </p:cNvSpPr>
                  <p:nvPr/>
                </p:nvSpPr>
                <p:spPr bwMode="auto">
                  <a:xfrm>
                    <a:off x="0" y="1823"/>
                    <a:ext cx="545" cy="460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/>
                  <a:lstStyle>
                    <a:lvl1pPr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1pPr>
                    <a:lvl2pPr marL="742950" indent="-28575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2pPr>
                    <a:lvl3pPr marL="11430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3pPr>
                    <a:lvl4pPr marL="16002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4pPr>
                    <a:lvl5pPr marL="20574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9pPr>
                  </a:lstStyle>
                  <a:p>
                    <a:pPr eaLnBrk="1" hangingPunct="1"/>
                    <a:endParaRPr lang="ko-KR" altLang="en-US"/>
                  </a:p>
                </p:txBody>
              </p:sp>
            </p:grpSp>
          </p:grpSp>
          <p:grpSp>
            <p:nvGrpSpPr>
              <p:cNvPr id="20" name="Group 62"/>
              <p:cNvGrpSpPr>
                <a:grpSpLocks/>
              </p:cNvGrpSpPr>
              <p:nvPr/>
            </p:nvGrpSpPr>
            <p:grpSpPr bwMode="auto">
              <a:xfrm>
                <a:off x="545" y="1823"/>
                <a:ext cx="2356" cy="460"/>
                <a:chOff x="545" y="1823"/>
                <a:chExt cx="2356" cy="460"/>
              </a:xfrm>
            </p:grpSpPr>
            <p:sp>
              <p:nvSpPr>
                <p:cNvPr id="93" name="Rectangle 14"/>
                <p:cNvSpPr>
                  <a:spLocks noChangeArrowheads="1"/>
                </p:cNvSpPr>
                <p:nvPr/>
              </p:nvSpPr>
              <p:spPr bwMode="auto">
                <a:xfrm>
                  <a:off x="556" y="1834"/>
                  <a:ext cx="2334" cy="4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9pPr>
                </a:lstStyle>
                <a:p>
                  <a:pPr algn="just" eaLnBrk="1" hangingPunct="1"/>
                  <a:endParaRPr lang="en-US" altLang="ko-KR" sz="1200">
                    <a:solidFill>
                      <a:schemeClr val="folHlink"/>
                    </a:solidFill>
                    <a:latin typeface="바탕" panose="02030600000101010101" pitchFamily="18" charset="-127"/>
                    <a:ea typeface="-윤명조130,한컴돋움"/>
                    <a:cs typeface="-윤명조130,한컴돋움"/>
                  </a:endParaRPr>
                </a:p>
                <a:p>
                  <a:pPr algn="just" eaLnBrk="1" hangingPunct="1"/>
                  <a:r>
                    <a:rPr lang="ko-KR" altLang="en-US" sz="1200">
                      <a:solidFill>
                        <a:schemeClr val="folHlink"/>
                      </a:solidFill>
                      <a:latin typeface="바탕" panose="02030600000101010101" pitchFamily="18" charset="-127"/>
                      <a:ea typeface="-윤명조130,한컴돋움"/>
                      <a:cs typeface="-윤명조130,한컴돋움"/>
                    </a:rPr>
                    <a:t>시체얼룩 및 시체굳음이 강하고</a:t>
                  </a:r>
                  <a:r>
                    <a:rPr lang="en-US" altLang="ko-KR" sz="1200">
                      <a:solidFill>
                        <a:schemeClr val="folHlink"/>
                      </a:solidFill>
                      <a:latin typeface="바탕" panose="02030600000101010101" pitchFamily="18" charset="-127"/>
                      <a:ea typeface="-윤명조130,한컴돋움"/>
                      <a:cs typeface="-윤명조130,한컴돋움"/>
                    </a:rPr>
                    <a:t>, </a:t>
                  </a:r>
                  <a:r>
                    <a:rPr lang="ko-KR" altLang="en-US" sz="1200">
                      <a:solidFill>
                        <a:schemeClr val="folHlink"/>
                      </a:solidFill>
                      <a:latin typeface="바탕" panose="02030600000101010101" pitchFamily="18" charset="-127"/>
                      <a:ea typeface="-윤명조130,한컴돋움"/>
                      <a:cs typeface="-윤명조130,한컴돋움"/>
                    </a:rPr>
                    <a:t>시체얼룩이 압력에 의하여 퇴색되지 않으며</a:t>
                  </a:r>
                  <a:r>
                    <a:rPr lang="en-US" altLang="ko-KR" sz="1200">
                      <a:solidFill>
                        <a:schemeClr val="folHlink"/>
                      </a:solidFill>
                      <a:latin typeface="바탕" panose="02030600000101010101" pitchFamily="18" charset="-127"/>
                      <a:ea typeface="-윤명조130,한컴돋움"/>
                      <a:cs typeface="-윤명조130,한컴돋움"/>
                    </a:rPr>
                    <a:t>, </a:t>
                  </a:r>
                  <a:r>
                    <a:rPr lang="ko-KR" altLang="en-US" sz="1200">
                      <a:solidFill>
                        <a:schemeClr val="folHlink"/>
                      </a:solidFill>
                      <a:latin typeface="바탕" panose="02030600000101010101" pitchFamily="18" charset="-127"/>
                      <a:ea typeface="-윤명조130,한컴돋움"/>
                      <a:cs typeface="-윤명조130,한컴돋움"/>
                    </a:rPr>
                    <a:t>굳음이 다리관절까지 발생하였을 때</a:t>
                  </a:r>
                  <a:endParaRPr lang="ko-KR" altLang="en-US" sz="1200">
                    <a:solidFill>
                      <a:schemeClr val="folHlink"/>
                    </a:solidFill>
                    <a:latin typeface="바탕" panose="02030600000101010101" pitchFamily="18" charset="-127"/>
                    <a:ea typeface="-윤명조130"/>
                    <a:cs typeface="-윤명조130"/>
                  </a:endParaRPr>
                </a:p>
                <a:p>
                  <a:pPr algn="just" latinLnBrk="0"/>
                  <a:endParaRPr lang="en-US" altLang="ko-KR" sz="1200">
                    <a:solidFill>
                      <a:schemeClr val="folHlink"/>
                    </a:solidFill>
                    <a:latin typeface="굴림" panose="020B0600000101010101" pitchFamily="50" charset="-127"/>
                  </a:endParaRPr>
                </a:p>
              </p:txBody>
            </p:sp>
            <p:sp>
              <p:nvSpPr>
                <p:cNvPr id="94" name="Rectangle 61"/>
                <p:cNvSpPr>
                  <a:spLocks noChangeArrowheads="1"/>
                </p:cNvSpPr>
                <p:nvPr/>
              </p:nvSpPr>
              <p:spPr bwMode="auto">
                <a:xfrm>
                  <a:off x="545" y="1823"/>
                  <a:ext cx="2356" cy="46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</p:grpSp>
          <p:grpSp>
            <p:nvGrpSpPr>
              <p:cNvPr id="21" name="Group 66"/>
              <p:cNvGrpSpPr>
                <a:grpSpLocks/>
              </p:cNvGrpSpPr>
              <p:nvPr/>
            </p:nvGrpSpPr>
            <p:grpSpPr bwMode="auto">
              <a:xfrm>
                <a:off x="0" y="2305"/>
                <a:ext cx="545" cy="504"/>
                <a:chOff x="0" y="2305"/>
                <a:chExt cx="545" cy="504"/>
              </a:xfrm>
            </p:grpSpPr>
            <p:sp>
              <p:nvSpPr>
                <p:cNvPr id="89" name="Rectangle 65"/>
                <p:cNvSpPr>
                  <a:spLocks noChangeArrowheads="1"/>
                </p:cNvSpPr>
                <p:nvPr/>
              </p:nvSpPr>
              <p:spPr bwMode="auto">
                <a:xfrm>
                  <a:off x="0" y="2305"/>
                  <a:ext cx="545" cy="504"/>
                </a:xfrm>
                <a:prstGeom prst="rect">
                  <a:avLst/>
                </a:prstGeom>
                <a:solidFill>
                  <a:srgbClr val="F1F1F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grpSp>
              <p:nvGrpSpPr>
                <p:cNvPr id="90" name="Group 64"/>
                <p:cNvGrpSpPr>
                  <a:grpSpLocks/>
                </p:cNvGrpSpPr>
                <p:nvPr/>
              </p:nvGrpSpPr>
              <p:grpSpPr bwMode="auto">
                <a:xfrm>
                  <a:off x="0" y="2305"/>
                  <a:ext cx="545" cy="460"/>
                  <a:chOff x="0" y="2305"/>
                  <a:chExt cx="545" cy="460"/>
                </a:xfrm>
              </p:grpSpPr>
              <p:sp>
                <p:nvSpPr>
                  <p:cNvPr id="91" name="Rectangle 15"/>
                  <p:cNvSpPr>
                    <a:spLocks noChangeArrowheads="1"/>
                  </p:cNvSpPr>
                  <p:nvPr/>
                </p:nvSpPr>
                <p:spPr bwMode="auto">
                  <a:xfrm>
                    <a:off x="11" y="2316"/>
                    <a:ext cx="523" cy="438"/>
                  </a:xfrm>
                  <a:prstGeom prst="rect">
                    <a:avLst/>
                  </a:prstGeom>
                  <a:solidFill>
                    <a:srgbClr val="F1F1F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1pPr>
                    <a:lvl2pPr marL="742950" indent="-28575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2pPr>
                    <a:lvl3pPr marL="11430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3pPr>
                    <a:lvl4pPr marL="16002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4pPr>
                    <a:lvl5pPr marL="20574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9pPr>
                  </a:lstStyle>
                  <a:p>
                    <a:pPr algn="ctr" eaLnBrk="1" hangingPunct="1"/>
                    <a:endParaRPr lang="en-US" altLang="ko-KR" sz="1200">
                      <a:solidFill>
                        <a:schemeClr val="folHlink"/>
                      </a:solidFill>
                      <a:latin typeface="바탕" panose="02030600000101010101" pitchFamily="18" charset="-127"/>
                      <a:ea typeface="HY수평선L,한컴돋움"/>
                      <a:cs typeface="HY수평선L,한컴돋움"/>
                    </a:endParaRPr>
                  </a:p>
                  <a:p>
                    <a:pPr algn="ctr" eaLnBrk="1" hangingPunct="1"/>
                    <a:r>
                      <a:rPr lang="en-US" altLang="ko-KR" sz="1200">
                        <a:solidFill>
                          <a:schemeClr val="hlink"/>
                        </a:solidFill>
                        <a:latin typeface="바탕" panose="02030600000101010101" pitchFamily="18" charset="-127"/>
                        <a:ea typeface="HY수평선L,한컴돋움"/>
                        <a:cs typeface="HY수평선L,한컴돋움"/>
                      </a:rPr>
                      <a:t>10∼12</a:t>
                    </a:r>
                    <a:r>
                      <a:rPr lang="ko-KR" altLang="en-US" sz="1200">
                        <a:solidFill>
                          <a:schemeClr val="hlink"/>
                        </a:solidFill>
                        <a:latin typeface="바탕" panose="02030600000101010101" pitchFamily="18" charset="-127"/>
                        <a:ea typeface="HY수평선L,한컴돋움"/>
                        <a:cs typeface="HY수평선L,한컴돋움"/>
                      </a:rPr>
                      <a:t>시간 내외</a:t>
                    </a:r>
                    <a:endParaRPr lang="ko-KR" altLang="en-US" sz="1200">
                      <a:solidFill>
                        <a:schemeClr val="hlink"/>
                      </a:solidFill>
                      <a:latin typeface="바탕" panose="02030600000101010101" pitchFamily="18" charset="-127"/>
                      <a:ea typeface="Asia디나루"/>
                      <a:cs typeface="Asia디나루"/>
                    </a:endParaRPr>
                  </a:p>
                  <a:p>
                    <a:pPr algn="ctr" latinLnBrk="0"/>
                    <a:endParaRPr lang="en-US" altLang="ko-KR" sz="1200">
                      <a:solidFill>
                        <a:schemeClr val="hlink"/>
                      </a:solidFill>
                      <a:latin typeface="굴림" panose="020B0600000101010101" pitchFamily="50" charset="-127"/>
                    </a:endParaRPr>
                  </a:p>
                </p:txBody>
              </p:sp>
              <p:sp>
                <p:nvSpPr>
                  <p:cNvPr id="92" name="Rectangle 63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305"/>
                    <a:ext cx="545" cy="460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/>
                  <a:lstStyle>
                    <a:lvl1pPr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1pPr>
                    <a:lvl2pPr marL="742950" indent="-28575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2pPr>
                    <a:lvl3pPr marL="11430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3pPr>
                    <a:lvl4pPr marL="16002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4pPr>
                    <a:lvl5pPr marL="20574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9pPr>
                  </a:lstStyle>
                  <a:p>
                    <a:pPr eaLnBrk="1" hangingPunct="1"/>
                    <a:endParaRPr lang="ko-KR" altLang="en-US"/>
                  </a:p>
                </p:txBody>
              </p:sp>
            </p:grpSp>
          </p:grpSp>
          <p:grpSp>
            <p:nvGrpSpPr>
              <p:cNvPr id="22" name="Group 68"/>
              <p:cNvGrpSpPr>
                <a:grpSpLocks/>
              </p:cNvGrpSpPr>
              <p:nvPr/>
            </p:nvGrpSpPr>
            <p:grpSpPr bwMode="auto">
              <a:xfrm>
                <a:off x="545" y="2305"/>
                <a:ext cx="2356" cy="460"/>
                <a:chOff x="545" y="2305"/>
                <a:chExt cx="2356" cy="460"/>
              </a:xfrm>
            </p:grpSpPr>
            <p:sp>
              <p:nvSpPr>
                <p:cNvPr id="87" name="Rectangle 16"/>
                <p:cNvSpPr>
                  <a:spLocks noChangeArrowheads="1"/>
                </p:cNvSpPr>
                <p:nvPr/>
              </p:nvSpPr>
              <p:spPr bwMode="auto">
                <a:xfrm>
                  <a:off x="556" y="2316"/>
                  <a:ext cx="2334" cy="4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9pPr>
                </a:lstStyle>
                <a:p>
                  <a:pPr algn="just" eaLnBrk="1" hangingPunct="1"/>
                  <a:endParaRPr lang="en-US" altLang="ko-KR" sz="1200">
                    <a:solidFill>
                      <a:schemeClr val="folHlink"/>
                    </a:solidFill>
                    <a:latin typeface="바탕" panose="02030600000101010101" pitchFamily="18" charset="-127"/>
                    <a:ea typeface="-윤명조130,한컴돋움"/>
                    <a:cs typeface="-윤명조130,한컴돋움"/>
                  </a:endParaRPr>
                </a:p>
                <a:p>
                  <a:pPr algn="just" eaLnBrk="1" hangingPunct="1"/>
                  <a:r>
                    <a:rPr lang="ko-KR" altLang="en-US" sz="1200">
                      <a:solidFill>
                        <a:schemeClr val="folHlink"/>
                      </a:solidFill>
                      <a:latin typeface="바탕" panose="02030600000101010101" pitchFamily="18" charset="-127"/>
                      <a:ea typeface="-윤명조130,한컴돋움"/>
                      <a:cs typeface="-윤명조130,한컴돋움"/>
                    </a:rPr>
                    <a:t>시체얼룩 및 사체굳음이 현저하고 손가락 관절에도 굳음이 나타나며</a:t>
                  </a:r>
                  <a:r>
                    <a:rPr lang="en-US" altLang="ko-KR" sz="1200">
                      <a:solidFill>
                        <a:schemeClr val="folHlink"/>
                      </a:solidFill>
                      <a:latin typeface="바탕" panose="02030600000101010101" pitchFamily="18" charset="-127"/>
                      <a:ea typeface="-윤명조130,한컴돋움"/>
                      <a:cs typeface="-윤명조130,한컴돋움"/>
                    </a:rPr>
                    <a:t>, </a:t>
                  </a:r>
                  <a:r>
                    <a:rPr lang="ko-KR" altLang="en-US" sz="1200">
                      <a:solidFill>
                        <a:schemeClr val="folHlink"/>
                      </a:solidFill>
                      <a:latin typeface="바탕" panose="02030600000101010101" pitchFamily="18" charset="-127"/>
                      <a:ea typeface="-윤명조130,한컴돋움"/>
                      <a:cs typeface="-윤명조130,한컴돋움"/>
                    </a:rPr>
                    <a:t>각막이 안개처럼 혼탁 되었을 때 </a:t>
                  </a:r>
                  <a:endParaRPr lang="ko-KR" altLang="en-US" sz="1200">
                    <a:solidFill>
                      <a:schemeClr val="folHlink"/>
                    </a:solidFill>
                    <a:latin typeface="바탕" panose="02030600000101010101" pitchFamily="18" charset="-127"/>
                    <a:ea typeface="-윤명조130"/>
                    <a:cs typeface="-윤명조130"/>
                  </a:endParaRPr>
                </a:p>
                <a:p>
                  <a:pPr algn="just" latinLnBrk="0"/>
                  <a:endParaRPr lang="en-US" altLang="ko-KR" sz="1200">
                    <a:solidFill>
                      <a:schemeClr val="folHlink"/>
                    </a:solidFill>
                    <a:latin typeface="굴림" panose="020B0600000101010101" pitchFamily="50" charset="-127"/>
                  </a:endParaRPr>
                </a:p>
              </p:txBody>
            </p:sp>
            <p:sp>
              <p:nvSpPr>
                <p:cNvPr id="88" name="Rectangle 67"/>
                <p:cNvSpPr>
                  <a:spLocks noChangeArrowheads="1"/>
                </p:cNvSpPr>
                <p:nvPr/>
              </p:nvSpPr>
              <p:spPr bwMode="auto">
                <a:xfrm>
                  <a:off x="545" y="2305"/>
                  <a:ext cx="2356" cy="46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</p:grpSp>
          <p:grpSp>
            <p:nvGrpSpPr>
              <p:cNvPr id="23" name="Group 72"/>
              <p:cNvGrpSpPr>
                <a:grpSpLocks/>
              </p:cNvGrpSpPr>
              <p:nvPr/>
            </p:nvGrpSpPr>
            <p:grpSpPr bwMode="auto">
              <a:xfrm>
                <a:off x="0" y="2787"/>
                <a:ext cx="545" cy="504"/>
                <a:chOff x="0" y="2787"/>
                <a:chExt cx="545" cy="504"/>
              </a:xfrm>
            </p:grpSpPr>
            <p:sp>
              <p:nvSpPr>
                <p:cNvPr id="83" name="Rectangle 71"/>
                <p:cNvSpPr>
                  <a:spLocks noChangeArrowheads="1"/>
                </p:cNvSpPr>
                <p:nvPr/>
              </p:nvSpPr>
              <p:spPr bwMode="auto">
                <a:xfrm>
                  <a:off x="0" y="2787"/>
                  <a:ext cx="545" cy="504"/>
                </a:xfrm>
                <a:prstGeom prst="rect">
                  <a:avLst/>
                </a:prstGeom>
                <a:solidFill>
                  <a:srgbClr val="F1F1F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grpSp>
              <p:nvGrpSpPr>
                <p:cNvPr id="84" name="Group 70"/>
                <p:cNvGrpSpPr>
                  <a:grpSpLocks/>
                </p:cNvGrpSpPr>
                <p:nvPr/>
              </p:nvGrpSpPr>
              <p:grpSpPr bwMode="auto">
                <a:xfrm>
                  <a:off x="0" y="2787"/>
                  <a:ext cx="545" cy="460"/>
                  <a:chOff x="0" y="2787"/>
                  <a:chExt cx="545" cy="460"/>
                </a:xfrm>
              </p:grpSpPr>
              <p:sp>
                <p:nvSpPr>
                  <p:cNvPr id="85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11" y="2798"/>
                    <a:ext cx="523" cy="438"/>
                  </a:xfrm>
                  <a:prstGeom prst="rect">
                    <a:avLst/>
                  </a:prstGeom>
                  <a:solidFill>
                    <a:srgbClr val="F1F1F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1pPr>
                    <a:lvl2pPr marL="742950" indent="-28575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2pPr>
                    <a:lvl3pPr marL="11430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3pPr>
                    <a:lvl4pPr marL="16002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4pPr>
                    <a:lvl5pPr marL="20574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9pPr>
                  </a:lstStyle>
                  <a:p>
                    <a:pPr algn="ctr" eaLnBrk="1" hangingPunct="1"/>
                    <a:endParaRPr lang="en-US" altLang="ko-KR" sz="1200">
                      <a:solidFill>
                        <a:schemeClr val="folHlink"/>
                      </a:solidFill>
                      <a:latin typeface="바탕" panose="02030600000101010101" pitchFamily="18" charset="-127"/>
                      <a:ea typeface="HY수평선L,한컴돋움"/>
                      <a:cs typeface="HY수평선L,한컴돋움"/>
                    </a:endParaRPr>
                  </a:p>
                  <a:p>
                    <a:pPr algn="ctr" eaLnBrk="1" hangingPunct="1"/>
                    <a:r>
                      <a:rPr lang="en-US" altLang="ko-KR" sz="1200">
                        <a:solidFill>
                          <a:schemeClr val="hlink"/>
                        </a:solidFill>
                        <a:latin typeface="바탕" panose="02030600000101010101" pitchFamily="18" charset="-127"/>
                        <a:ea typeface="HY수평선L,한컴돋움"/>
                        <a:cs typeface="HY수평선L,한컴돋움"/>
                      </a:rPr>
                      <a:t>24</a:t>
                    </a:r>
                    <a:r>
                      <a:rPr lang="ko-KR" altLang="en-US" sz="1200">
                        <a:solidFill>
                          <a:schemeClr val="hlink"/>
                        </a:solidFill>
                        <a:latin typeface="바탕" panose="02030600000101010101" pitchFamily="18" charset="-127"/>
                        <a:ea typeface="HY수평선L,한컴돋움"/>
                        <a:cs typeface="HY수평선L,한컴돋움"/>
                      </a:rPr>
                      <a:t>시간 내외</a:t>
                    </a:r>
                    <a:endParaRPr lang="ko-KR" altLang="en-US" sz="1200">
                      <a:solidFill>
                        <a:schemeClr val="hlink"/>
                      </a:solidFill>
                      <a:latin typeface="바탕" panose="02030600000101010101" pitchFamily="18" charset="-127"/>
                      <a:ea typeface="Asia디나루"/>
                      <a:cs typeface="Asia디나루"/>
                    </a:endParaRPr>
                  </a:p>
                  <a:p>
                    <a:pPr algn="ctr" latinLnBrk="0"/>
                    <a:endParaRPr lang="en-US" altLang="ko-KR" sz="1200">
                      <a:solidFill>
                        <a:schemeClr val="hlink"/>
                      </a:solidFill>
                      <a:latin typeface="굴림" panose="020B0600000101010101" pitchFamily="50" charset="-127"/>
                    </a:endParaRPr>
                  </a:p>
                </p:txBody>
              </p:sp>
              <p:sp>
                <p:nvSpPr>
                  <p:cNvPr id="86" name="Rectangle 69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787"/>
                    <a:ext cx="545" cy="460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/>
                  <a:lstStyle>
                    <a:lvl1pPr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1pPr>
                    <a:lvl2pPr marL="742950" indent="-28575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2pPr>
                    <a:lvl3pPr marL="11430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3pPr>
                    <a:lvl4pPr marL="16002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4pPr>
                    <a:lvl5pPr marL="20574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9pPr>
                  </a:lstStyle>
                  <a:p>
                    <a:pPr eaLnBrk="1" hangingPunct="1"/>
                    <a:endParaRPr lang="ko-KR" altLang="en-US"/>
                  </a:p>
                </p:txBody>
              </p:sp>
            </p:grpSp>
          </p:grpSp>
          <p:grpSp>
            <p:nvGrpSpPr>
              <p:cNvPr id="24" name="Group 74"/>
              <p:cNvGrpSpPr>
                <a:grpSpLocks/>
              </p:cNvGrpSpPr>
              <p:nvPr/>
            </p:nvGrpSpPr>
            <p:grpSpPr bwMode="auto">
              <a:xfrm>
                <a:off x="545" y="2787"/>
                <a:ext cx="2356" cy="460"/>
                <a:chOff x="545" y="2787"/>
                <a:chExt cx="2356" cy="460"/>
              </a:xfrm>
            </p:grpSpPr>
            <p:sp>
              <p:nvSpPr>
                <p:cNvPr id="81" name="Rectangle 18"/>
                <p:cNvSpPr>
                  <a:spLocks noChangeArrowheads="1"/>
                </p:cNvSpPr>
                <p:nvPr/>
              </p:nvSpPr>
              <p:spPr bwMode="auto">
                <a:xfrm>
                  <a:off x="556" y="2798"/>
                  <a:ext cx="2334" cy="4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9pPr>
                </a:lstStyle>
                <a:p>
                  <a:pPr algn="just" eaLnBrk="1" hangingPunct="1"/>
                  <a:endParaRPr lang="en-US" altLang="ko-KR" sz="1200">
                    <a:solidFill>
                      <a:schemeClr val="folHlink"/>
                    </a:solidFill>
                    <a:latin typeface="바탕" panose="02030600000101010101" pitchFamily="18" charset="-127"/>
                    <a:ea typeface="-윤명조130,한컴돋움"/>
                    <a:cs typeface="-윤명조130,한컴돋움"/>
                  </a:endParaRPr>
                </a:p>
                <a:p>
                  <a:pPr algn="just" eaLnBrk="1" hangingPunct="1"/>
                  <a:r>
                    <a:rPr lang="ko-KR" altLang="en-US" sz="1200">
                      <a:solidFill>
                        <a:schemeClr val="folHlink"/>
                      </a:solidFill>
                      <a:latin typeface="바탕" panose="02030600000101010101" pitchFamily="18" charset="-127"/>
                      <a:ea typeface="-윤명조130,한컴돋움"/>
                      <a:cs typeface="-윤명조130,한컴돋움"/>
                    </a:rPr>
                    <a:t>각막은 혼탁 되어 있으나 동공은 투명하며</a:t>
                  </a:r>
                  <a:r>
                    <a:rPr lang="en-US" altLang="ko-KR" sz="1200">
                      <a:solidFill>
                        <a:schemeClr val="folHlink"/>
                      </a:solidFill>
                      <a:latin typeface="바탕" panose="02030600000101010101" pitchFamily="18" charset="-127"/>
                      <a:ea typeface="-윤명조130,한컴돋움"/>
                      <a:cs typeface="-윤명조130,한컴돋움"/>
                    </a:rPr>
                    <a:t>, </a:t>
                  </a:r>
                  <a:r>
                    <a:rPr lang="ko-KR" altLang="en-US" sz="1200">
                      <a:solidFill>
                        <a:schemeClr val="folHlink"/>
                      </a:solidFill>
                      <a:latin typeface="바탕" panose="02030600000101010101" pitchFamily="18" charset="-127"/>
                      <a:ea typeface="-윤명조130,한컴돋움"/>
                      <a:cs typeface="-윤명조130,한컴돋움"/>
                    </a:rPr>
                    <a:t>복벽에 부패변색이 나타나고 입</a:t>
                  </a:r>
                  <a:r>
                    <a:rPr lang="en-US" altLang="ko-KR" sz="1200">
                      <a:solidFill>
                        <a:schemeClr val="folHlink"/>
                      </a:solidFill>
                      <a:latin typeface="바탕" panose="02030600000101010101" pitchFamily="18" charset="-127"/>
                      <a:ea typeface="-윤명조130,한컴돋움"/>
                      <a:cs typeface="-윤명조130,한컴돋움"/>
                    </a:rPr>
                    <a:t>, </a:t>
                  </a:r>
                  <a:r>
                    <a:rPr lang="ko-KR" altLang="en-US" sz="1200">
                      <a:solidFill>
                        <a:schemeClr val="folHlink"/>
                      </a:solidFill>
                      <a:latin typeface="바탕" panose="02030600000101010101" pitchFamily="18" charset="-127"/>
                      <a:ea typeface="-윤명조130,한컴돋움"/>
                      <a:cs typeface="-윤명조130,한컴돋움"/>
                    </a:rPr>
                    <a:t>코</a:t>
                  </a:r>
                  <a:r>
                    <a:rPr lang="en-US" altLang="ko-KR" sz="1200">
                      <a:solidFill>
                        <a:schemeClr val="folHlink"/>
                      </a:solidFill>
                      <a:latin typeface="바탕" panose="02030600000101010101" pitchFamily="18" charset="-127"/>
                      <a:ea typeface="-윤명조130,한컴돋움"/>
                      <a:cs typeface="-윤명조130,한컴돋움"/>
                    </a:rPr>
                    <a:t>, </a:t>
                  </a:r>
                  <a:r>
                    <a:rPr lang="ko-KR" altLang="en-US" sz="1200">
                      <a:solidFill>
                        <a:schemeClr val="folHlink"/>
                      </a:solidFill>
                      <a:latin typeface="바탕" panose="02030600000101010101" pitchFamily="18" charset="-127"/>
                      <a:ea typeface="-윤명조130,한컴돋움"/>
                      <a:cs typeface="-윤명조130,한컴돋움"/>
                    </a:rPr>
                    <a:t>눈 등에 파리 및 구더기가 생겼을 때</a:t>
                  </a:r>
                  <a:endParaRPr lang="ko-KR" altLang="en-US" sz="1200">
                    <a:solidFill>
                      <a:schemeClr val="folHlink"/>
                    </a:solidFill>
                    <a:latin typeface="바탕" panose="02030600000101010101" pitchFamily="18" charset="-127"/>
                    <a:ea typeface="-윤명조130"/>
                    <a:cs typeface="-윤명조130"/>
                  </a:endParaRPr>
                </a:p>
                <a:p>
                  <a:pPr algn="just" latinLnBrk="0"/>
                  <a:endParaRPr lang="en-US" altLang="ko-KR" sz="1200">
                    <a:solidFill>
                      <a:schemeClr val="folHlink"/>
                    </a:solidFill>
                    <a:latin typeface="굴림" panose="020B0600000101010101" pitchFamily="50" charset="-127"/>
                  </a:endParaRPr>
                </a:p>
              </p:txBody>
            </p:sp>
            <p:sp>
              <p:nvSpPr>
                <p:cNvPr id="82" name="Rectangle 73"/>
                <p:cNvSpPr>
                  <a:spLocks noChangeArrowheads="1"/>
                </p:cNvSpPr>
                <p:nvPr/>
              </p:nvSpPr>
              <p:spPr bwMode="auto">
                <a:xfrm>
                  <a:off x="545" y="2787"/>
                  <a:ext cx="2356" cy="46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</p:grpSp>
          <p:grpSp>
            <p:nvGrpSpPr>
              <p:cNvPr id="25" name="Group 78"/>
              <p:cNvGrpSpPr>
                <a:grpSpLocks/>
              </p:cNvGrpSpPr>
              <p:nvPr/>
            </p:nvGrpSpPr>
            <p:grpSpPr bwMode="auto">
              <a:xfrm>
                <a:off x="0" y="3269"/>
                <a:ext cx="545" cy="418"/>
                <a:chOff x="0" y="3269"/>
                <a:chExt cx="545" cy="418"/>
              </a:xfrm>
            </p:grpSpPr>
            <p:sp>
              <p:nvSpPr>
                <p:cNvPr id="77" name="Rectangle 77"/>
                <p:cNvSpPr>
                  <a:spLocks noChangeArrowheads="1"/>
                </p:cNvSpPr>
                <p:nvPr/>
              </p:nvSpPr>
              <p:spPr bwMode="auto">
                <a:xfrm>
                  <a:off x="0" y="3269"/>
                  <a:ext cx="545" cy="418"/>
                </a:xfrm>
                <a:prstGeom prst="rect">
                  <a:avLst/>
                </a:prstGeom>
                <a:solidFill>
                  <a:srgbClr val="F1F1F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grpSp>
              <p:nvGrpSpPr>
                <p:cNvPr id="78" name="Group 76"/>
                <p:cNvGrpSpPr>
                  <a:grpSpLocks/>
                </p:cNvGrpSpPr>
                <p:nvPr/>
              </p:nvGrpSpPr>
              <p:grpSpPr bwMode="auto">
                <a:xfrm>
                  <a:off x="0" y="3269"/>
                  <a:ext cx="545" cy="374"/>
                  <a:chOff x="0" y="3269"/>
                  <a:chExt cx="545" cy="374"/>
                </a:xfrm>
              </p:grpSpPr>
              <p:sp>
                <p:nvSpPr>
                  <p:cNvPr id="79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11" y="3280"/>
                    <a:ext cx="523" cy="352"/>
                  </a:xfrm>
                  <a:prstGeom prst="rect">
                    <a:avLst/>
                  </a:prstGeom>
                  <a:solidFill>
                    <a:srgbClr val="F1F1F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1pPr>
                    <a:lvl2pPr marL="742950" indent="-28575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2pPr>
                    <a:lvl3pPr marL="11430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3pPr>
                    <a:lvl4pPr marL="16002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4pPr>
                    <a:lvl5pPr marL="20574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9pPr>
                  </a:lstStyle>
                  <a:p>
                    <a:pPr algn="ctr" eaLnBrk="1" hangingPunct="1"/>
                    <a:endParaRPr lang="en-US" altLang="ko-KR" sz="1200">
                      <a:solidFill>
                        <a:schemeClr val="folHlink"/>
                      </a:solidFill>
                      <a:latin typeface="바탕" panose="02030600000101010101" pitchFamily="18" charset="-127"/>
                      <a:ea typeface="HY수평선L,한컴돋움"/>
                      <a:cs typeface="HY수평선L,한컴돋움"/>
                    </a:endParaRPr>
                  </a:p>
                  <a:p>
                    <a:pPr algn="ctr" eaLnBrk="1" hangingPunct="1"/>
                    <a:r>
                      <a:rPr lang="en-US" altLang="ko-KR" sz="1200">
                        <a:solidFill>
                          <a:schemeClr val="hlink"/>
                        </a:solidFill>
                        <a:latin typeface="바탕" panose="02030600000101010101" pitchFamily="18" charset="-127"/>
                        <a:ea typeface="HY수평선L,한컴돋움"/>
                        <a:cs typeface="HY수평선L,한컴돋움"/>
                      </a:rPr>
                      <a:t>30</a:t>
                    </a:r>
                    <a:r>
                      <a:rPr lang="ko-KR" altLang="en-US" sz="1200">
                        <a:solidFill>
                          <a:schemeClr val="hlink"/>
                        </a:solidFill>
                        <a:latin typeface="바탕" panose="02030600000101010101" pitchFamily="18" charset="-127"/>
                        <a:ea typeface="HY수평선L,한컴돋움"/>
                        <a:cs typeface="HY수평선L,한컴돋움"/>
                      </a:rPr>
                      <a:t>시간 내외</a:t>
                    </a:r>
                    <a:endParaRPr lang="ko-KR" altLang="en-US" sz="1200">
                      <a:solidFill>
                        <a:schemeClr val="hlink"/>
                      </a:solidFill>
                      <a:latin typeface="바탕" panose="02030600000101010101" pitchFamily="18" charset="-127"/>
                      <a:ea typeface="Asia디나루"/>
                      <a:cs typeface="Asia디나루"/>
                    </a:endParaRPr>
                  </a:p>
                  <a:p>
                    <a:pPr algn="ctr" latinLnBrk="0"/>
                    <a:endParaRPr lang="en-US" altLang="ko-KR" sz="1200">
                      <a:solidFill>
                        <a:schemeClr val="hlink"/>
                      </a:solidFill>
                      <a:latin typeface="굴림" panose="020B0600000101010101" pitchFamily="50" charset="-127"/>
                    </a:endParaRPr>
                  </a:p>
                </p:txBody>
              </p:sp>
              <p:sp>
                <p:nvSpPr>
                  <p:cNvPr id="80" name="Rectangle 75"/>
                  <p:cNvSpPr>
                    <a:spLocks noChangeArrowheads="1"/>
                  </p:cNvSpPr>
                  <p:nvPr/>
                </p:nvSpPr>
                <p:spPr bwMode="auto">
                  <a:xfrm>
                    <a:off x="0" y="3269"/>
                    <a:ext cx="545" cy="374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/>
                  <a:lstStyle>
                    <a:lvl1pPr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1pPr>
                    <a:lvl2pPr marL="742950" indent="-28575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2pPr>
                    <a:lvl3pPr marL="11430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3pPr>
                    <a:lvl4pPr marL="16002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4pPr>
                    <a:lvl5pPr marL="20574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9pPr>
                  </a:lstStyle>
                  <a:p>
                    <a:pPr eaLnBrk="1" hangingPunct="1"/>
                    <a:endParaRPr lang="ko-KR" altLang="en-US"/>
                  </a:p>
                </p:txBody>
              </p:sp>
            </p:grpSp>
          </p:grpSp>
          <p:grpSp>
            <p:nvGrpSpPr>
              <p:cNvPr id="26" name="Group 80"/>
              <p:cNvGrpSpPr>
                <a:grpSpLocks/>
              </p:cNvGrpSpPr>
              <p:nvPr/>
            </p:nvGrpSpPr>
            <p:grpSpPr bwMode="auto">
              <a:xfrm>
                <a:off x="545" y="3269"/>
                <a:ext cx="2356" cy="374"/>
                <a:chOff x="545" y="3269"/>
                <a:chExt cx="2356" cy="374"/>
              </a:xfrm>
            </p:grpSpPr>
            <p:sp>
              <p:nvSpPr>
                <p:cNvPr id="75" name="Rectangle 20"/>
                <p:cNvSpPr>
                  <a:spLocks noChangeArrowheads="1"/>
                </p:cNvSpPr>
                <p:nvPr/>
              </p:nvSpPr>
              <p:spPr bwMode="auto">
                <a:xfrm>
                  <a:off x="556" y="3280"/>
                  <a:ext cx="2334" cy="3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9pPr>
                </a:lstStyle>
                <a:p>
                  <a:pPr algn="just" eaLnBrk="1" hangingPunct="1"/>
                  <a:endParaRPr lang="en-US" altLang="ko-KR" sz="1200">
                    <a:solidFill>
                      <a:schemeClr val="folHlink"/>
                    </a:solidFill>
                    <a:latin typeface="바탕" panose="02030600000101010101" pitchFamily="18" charset="-127"/>
                    <a:ea typeface="-윤명조130,한컴돋움"/>
                    <a:cs typeface="-윤명조130,한컴돋움"/>
                  </a:endParaRPr>
                </a:p>
                <a:p>
                  <a:pPr algn="just" eaLnBrk="1" hangingPunct="1"/>
                  <a:r>
                    <a:rPr lang="ko-KR" altLang="en-US" sz="1200">
                      <a:solidFill>
                        <a:schemeClr val="folHlink"/>
                      </a:solidFill>
                      <a:latin typeface="바탕" panose="02030600000101010101" pitchFamily="18" charset="-127"/>
                      <a:ea typeface="-윤명조130,한컴돋움"/>
                      <a:cs typeface="-윤명조130,한컴돋움"/>
                    </a:rPr>
                    <a:t>턱뼈관절의 굳음이 풀어지기 시작할 때</a:t>
                  </a:r>
                  <a:endParaRPr lang="ko-KR" altLang="en-US" sz="1200">
                    <a:solidFill>
                      <a:schemeClr val="folHlink"/>
                    </a:solidFill>
                    <a:latin typeface="바탕" panose="02030600000101010101" pitchFamily="18" charset="-127"/>
                    <a:ea typeface="-윤명조130"/>
                    <a:cs typeface="-윤명조130"/>
                  </a:endParaRPr>
                </a:p>
                <a:p>
                  <a:pPr algn="just" latinLnBrk="0"/>
                  <a:endParaRPr lang="en-US" altLang="ko-KR" sz="1200">
                    <a:solidFill>
                      <a:schemeClr val="folHlink"/>
                    </a:solidFill>
                    <a:latin typeface="굴림" panose="020B0600000101010101" pitchFamily="50" charset="-127"/>
                  </a:endParaRPr>
                </a:p>
              </p:txBody>
            </p:sp>
            <p:sp>
              <p:nvSpPr>
                <p:cNvPr id="76" name="Rectangle 79"/>
                <p:cNvSpPr>
                  <a:spLocks noChangeArrowheads="1"/>
                </p:cNvSpPr>
                <p:nvPr/>
              </p:nvSpPr>
              <p:spPr bwMode="auto">
                <a:xfrm>
                  <a:off x="545" y="3269"/>
                  <a:ext cx="2356" cy="37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</p:grpSp>
          <p:grpSp>
            <p:nvGrpSpPr>
              <p:cNvPr id="27" name="Group 84"/>
              <p:cNvGrpSpPr>
                <a:grpSpLocks/>
              </p:cNvGrpSpPr>
              <p:nvPr/>
            </p:nvGrpSpPr>
            <p:grpSpPr bwMode="auto">
              <a:xfrm>
                <a:off x="0" y="3665"/>
                <a:ext cx="545" cy="418"/>
                <a:chOff x="0" y="3665"/>
                <a:chExt cx="545" cy="418"/>
              </a:xfrm>
            </p:grpSpPr>
            <p:sp>
              <p:nvSpPr>
                <p:cNvPr id="71" name="Rectangle 83"/>
                <p:cNvSpPr>
                  <a:spLocks noChangeArrowheads="1"/>
                </p:cNvSpPr>
                <p:nvPr/>
              </p:nvSpPr>
              <p:spPr bwMode="auto">
                <a:xfrm>
                  <a:off x="0" y="3665"/>
                  <a:ext cx="545" cy="418"/>
                </a:xfrm>
                <a:prstGeom prst="rect">
                  <a:avLst/>
                </a:prstGeom>
                <a:solidFill>
                  <a:srgbClr val="F1F1F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grpSp>
              <p:nvGrpSpPr>
                <p:cNvPr id="72" name="Group 82"/>
                <p:cNvGrpSpPr>
                  <a:grpSpLocks/>
                </p:cNvGrpSpPr>
                <p:nvPr/>
              </p:nvGrpSpPr>
              <p:grpSpPr bwMode="auto">
                <a:xfrm>
                  <a:off x="0" y="3665"/>
                  <a:ext cx="545" cy="374"/>
                  <a:chOff x="0" y="3665"/>
                  <a:chExt cx="545" cy="374"/>
                </a:xfrm>
              </p:grpSpPr>
              <p:sp>
                <p:nvSpPr>
                  <p:cNvPr id="73" name="Rectangle 21"/>
                  <p:cNvSpPr>
                    <a:spLocks noChangeArrowheads="1"/>
                  </p:cNvSpPr>
                  <p:nvPr/>
                </p:nvSpPr>
                <p:spPr bwMode="auto">
                  <a:xfrm>
                    <a:off x="11" y="3676"/>
                    <a:ext cx="523" cy="352"/>
                  </a:xfrm>
                  <a:prstGeom prst="rect">
                    <a:avLst/>
                  </a:prstGeom>
                  <a:solidFill>
                    <a:srgbClr val="F1F1F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1pPr>
                    <a:lvl2pPr marL="742950" indent="-28575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2pPr>
                    <a:lvl3pPr marL="11430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3pPr>
                    <a:lvl4pPr marL="16002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4pPr>
                    <a:lvl5pPr marL="20574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9pPr>
                  </a:lstStyle>
                  <a:p>
                    <a:pPr algn="ctr" eaLnBrk="1" hangingPunct="1"/>
                    <a:endParaRPr lang="en-US" altLang="ko-KR" sz="1200">
                      <a:solidFill>
                        <a:schemeClr val="folHlink"/>
                      </a:solidFill>
                      <a:latin typeface="바탕" panose="02030600000101010101" pitchFamily="18" charset="-127"/>
                      <a:ea typeface="HY수평선L,한컴돋움"/>
                      <a:cs typeface="HY수평선L,한컴돋움"/>
                    </a:endParaRPr>
                  </a:p>
                  <a:p>
                    <a:pPr algn="ctr" eaLnBrk="1" hangingPunct="1"/>
                    <a:r>
                      <a:rPr lang="en-US" altLang="ko-KR" sz="1200">
                        <a:solidFill>
                          <a:schemeClr val="hlink"/>
                        </a:solidFill>
                        <a:latin typeface="바탕" panose="02030600000101010101" pitchFamily="18" charset="-127"/>
                        <a:ea typeface="HY수평선L,한컴돋움"/>
                        <a:cs typeface="HY수평선L,한컴돋움"/>
                      </a:rPr>
                      <a:t>36</a:t>
                    </a:r>
                    <a:r>
                      <a:rPr lang="ko-KR" altLang="en-US" sz="1200">
                        <a:solidFill>
                          <a:schemeClr val="hlink"/>
                        </a:solidFill>
                        <a:latin typeface="바탕" panose="02030600000101010101" pitchFamily="18" charset="-127"/>
                        <a:ea typeface="HY수평선L,한컴돋움"/>
                        <a:cs typeface="HY수평선L,한컴돋움"/>
                      </a:rPr>
                      <a:t>시간 내외</a:t>
                    </a:r>
                    <a:endParaRPr lang="ko-KR" altLang="en-US" sz="1200">
                      <a:solidFill>
                        <a:schemeClr val="hlink"/>
                      </a:solidFill>
                      <a:latin typeface="바탕" panose="02030600000101010101" pitchFamily="18" charset="-127"/>
                      <a:ea typeface="Asia디나루"/>
                      <a:cs typeface="Asia디나루"/>
                    </a:endParaRPr>
                  </a:p>
                  <a:p>
                    <a:pPr algn="ctr" latinLnBrk="0"/>
                    <a:endParaRPr lang="en-US" altLang="ko-KR" sz="1200">
                      <a:solidFill>
                        <a:schemeClr val="hlink"/>
                      </a:solidFill>
                      <a:latin typeface="굴림" panose="020B0600000101010101" pitchFamily="50" charset="-127"/>
                    </a:endParaRPr>
                  </a:p>
                </p:txBody>
              </p:sp>
              <p:sp>
                <p:nvSpPr>
                  <p:cNvPr id="74" name="Rectangle 8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3665"/>
                    <a:ext cx="545" cy="374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/>
                  <a:lstStyle>
                    <a:lvl1pPr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1pPr>
                    <a:lvl2pPr marL="742950" indent="-28575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2pPr>
                    <a:lvl3pPr marL="11430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3pPr>
                    <a:lvl4pPr marL="16002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4pPr>
                    <a:lvl5pPr marL="20574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9pPr>
                  </a:lstStyle>
                  <a:p>
                    <a:pPr eaLnBrk="1" hangingPunct="1"/>
                    <a:endParaRPr lang="ko-KR" altLang="en-US"/>
                  </a:p>
                </p:txBody>
              </p:sp>
            </p:grpSp>
          </p:grpSp>
          <p:grpSp>
            <p:nvGrpSpPr>
              <p:cNvPr id="28" name="Group 86"/>
              <p:cNvGrpSpPr>
                <a:grpSpLocks/>
              </p:cNvGrpSpPr>
              <p:nvPr/>
            </p:nvGrpSpPr>
            <p:grpSpPr bwMode="auto">
              <a:xfrm>
                <a:off x="545" y="3665"/>
                <a:ext cx="2356" cy="374"/>
                <a:chOff x="545" y="3665"/>
                <a:chExt cx="2356" cy="374"/>
              </a:xfrm>
            </p:grpSpPr>
            <p:sp>
              <p:nvSpPr>
                <p:cNvPr id="69" name="Rectangle 22"/>
                <p:cNvSpPr>
                  <a:spLocks noChangeArrowheads="1"/>
                </p:cNvSpPr>
                <p:nvPr/>
              </p:nvSpPr>
              <p:spPr bwMode="auto">
                <a:xfrm>
                  <a:off x="556" y="3676"/>
                  <a:ext cx="2334" cy="3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9pPr>
                </a:lstStyle>
                <a:p>
                  <a:pPr algn="just" eaLnBrk="1" hangingPunct="1"/>
                  <a:endParaRPr lang="en-US" altLang="ko-KR" sz="1200">
                    <a:solidFill>
                      <a:schemeClr val="folHlink"/>
                    </a:solidFill>
                    <a:latin typeface="바탕" panose="02030600000101010101" pitchFamily="18" charset="-127"/>
                    <a:ea typeface="-윤명조130,한컴돋움"/>
                    <a:cs typeface="-윤명조130,한컴돋움"/>
                  </a:endParaRPr>
                </a:p>
                <a:p>
                  <a:pPr algn="just" eaLnBrk="1" hangingPunct="1"/>
                  <a:r>
                    <a:rPr lang="ko-KR" altLang="en-US" sz="1200">
                      <a:solidFill>
                        <a:schemeClr val="folHlink"/>
                      </a:solidFill>
                      <a:latin typeface="바탕" panose="02030600000101010101" pitchFamily="18" charset="-127"/>
                      <a:ea typeface="-윤명조130,한컴돋움"/>
                      <a:cs typeface="-윤명조130,한컴돋움"/>
                    </a:rPr>
                    <a:t>팔의 굳음이 풀어지기 시작할 때</a:t>
                  </a:r>
                  <a:endParaRPr lang="ko-KR" altLang="en-US" sz="1200">
                    <a:solidFill>
                      <a:schemeClr val="folHlink"/>
                    </a:solidFill>
                    <a:latin typeface="바탕" panose="02030600000101010101" pitchFamily="18" charset="-127"/>
                    <a:ea typeface="-윤명조130"/>
                    <a:cs typeface="-윤명조130"/>
                  </a:endParaRPr>
                </a:p>
                <a:p>
                  <a:pPr algn="just" latinLnBrk="0"/>
                  <a:endParaRPr lang="en-US" altLang="ko-KR" sz="1200">
                    <a:solidFill>
                      <a:schemeClr val="folHlink"/>
                    </a:solidFill>
                    <a:latin typeface="굴림" panose="020B0600000101010101" pitchFamily="50" charset="-127"/>
                  </a:endParaRPr>
                </a:p>
              </p:txBody>
            </p:sp>
            <p:sp>
              <p:nvSpPr>
                <p:cNvPr id="70" name="Rectangle 85"/>
                <p:cNvSpPr>
                  <a:spLocks noChangeArrowheads="1"/>
                </p:cNvSpPr>
                <p:nvPr/>
              </p:nvSpPr>
              <p:spPr bwMode="auto">
                <a:xfrm>
                  <a:off x="545" y="3665"/>
                  <a:ext cx="2356" cy="37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</p:grpSp>
          <p:grpSp>
            <p:nvGrpSpPr>
              <p:cNvPr id="29" name="Group 90"/>
              <p:cNvGrpSpPr>
                <a:grpSpLocks/>
              </p:cNvGrpSpPr>
              <p:nvPr/>
            </p:nvGrpSpPr>
            <p:grpSpPr bwMode="auto">
              <a:xfrm>
                <a:off x="0" y="4061"/>
                <a:ext cx="545" cy="418"/>
                <a:chOff x="0" y="4061"/>
                <a:chExt cx="545" cy="418"/>
              </a:xfrm>
            </p:grpSpPr>
            <p:sp>
              <p:nvSpPr>
                <p:cNvPr id="65" name="Rectangle 89"/>
                <p:cNvSpPr>
                  <a:spLocks noChangeArrowheads="1"/>
                </p:cNvSpPr>
                <p:nvPr/>
              </p:nvSpPr>
              <p:spPr bwMode="auto">
                <a:xfrm>
                  <a:off x="0" y="4061"/>
                  <a:ext cx="545" cy="418"/>
                </a:xfrm>
                <a:prstGeom prst="rect">
                  <a:avLst/>
                </a:prstGeom>
                <a:solidFill>
                  <a:srgbClr val="F1F1F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grpSp>
              <p:nvGrpSpPr>
                <p:cNvPr id="66" name="Group 88"/>
                <p:cNvGrpSpPr>
                  <a:grpSpLocks/>
                </p:cNvGrpSpPr>
                <p:nvPr/>
              </p:nvGrpSpPr>
              <p:grpSpPr bwMode="auto">
                <a:xfrm>
                  <a:off x="0" y="4061"/>
                  <a:ext cx="545" cy="374"/>
                  <a:chOff x="0" y="4061"/>
                  <a:chExt cx="545" cy="374"/>
                </a:xfrm>
              </p:grpSpPr>
              <p:sp>
                <p:nvSpPr>
                  <p:cNvPr id="67" name="Rectangle 23"/>
                  <p:cNvSpPr>
                    <a:spLocks noChangeArrowheads="1"/>
                  </p:cNvSpPr>
                  <p:nvPr/>
                </p:nvSpPr>
                <p:spPr bwMode="auto">
                  <a:xfrm>
                    <a:off x="11" y="4072"/>
                    <a:ext cx="523" cy="352"/>
                  </a:xfrm>
                  <a:prstGeom prst="rect">
                    <a:avLst/>
                  </a:prstGeom>
                  <a:solidFill>
                    <a:srgbClr val="F1F1F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1pPr>
                    <a:lvl2pPr marL="742950" indent="-28575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2pPr>
                    <a:lvl3pPr marL="11430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3pPr>
                    <a:lvl4pPr marL="16002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4pPr>
                    <a:lvl5pPr marL="20574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9pPr>
                  </a:lstStyle>
                  <a:p>
                    <a:pPr algn="ctr" eaLnBrk="1" hangingPunct="1"/>
                    <a:endParaRPr lang="en-US" altLang="ko-KR" sz="1200">
                      <a:solidFill>
                        <a:schemeClr val="folHlink"/>
                      </a:solidFill>
                      <a:latin typeface="바탕" panose="02030600000101010101" pitchFamily="18" charset="-127"/>
                      <a:ea typeface="HY수평선L,한컴돋움"/>
                      <a:cs typeface="HY수평선L,한컴돋움"/>
                    </a:endParaRPr>
                  </a:p>
                  <a:p>
                    <a:pPr algn="ctr" eaLnBrk="1" hangingPunct="1"/>
                    <a:r>
                      <a:rPr lang="en-US" altLang="ko-KR" sz="1200">
                        <a:solidFill>
                          <a:schemeClr val="hlink"/>
                        </a:solidFill>
                        <a:latin typeface="바탕" panose="02030600000101010101" pitchFamily="18" charset="-127"/>
                        <a:ea typeface="HY수평선L,한컴돋움"/>
                        <a:cs typeface="HY수평선L,한컴돋움"/>
                      </a:rPr>
                      <a:t>48</a:t>
                    </a:r>
                    <a:r>
                      <a:rPr lang="ko-KR" altLang="en-US" sz="1200">
                        <a:solidFill>
                          <a:schemeClr val="hlink"/>
                        </a:solidFill>
                        <a:latin typeface="바탕" panose="02030600000101010101" pitchFamily="18" charset="-127"/>
                        <a:ea typeface="HY수평선L,한컴돋움"/>
                        <a:cs typeface="HY수평선L,한컴돋움"/>
                      </a:rPr>
                      <a:t>시간 내외</a:t>
                    </a:r>
                    <a:endParaRPr lang="ko-KR" altLang="en-US" sz="1200">
                      <a:solidFill>
                        <a:schemeClr val="hlink"/>
                      </a:solidFill>
                      <a:latin typeface="바탕" panose="02030600000101010101" pitchFamily="18" charset="-127"/>
                      <a:ea typeface="Asia디나루"/>
                      <a:cs typeface="Asia디나루"/>
                    </a:endParaRPr>
                  </a:p>
                  <a:p>
                    <a:pPr algn="ctr" latinLnBrk="0"/>
                    <a:endParaRPr lang="en-US" altLang="ko-KR" sz="1200">
                      <a:solidFill>
                        <a:schemeClr val="hlink"/>
                      </a:solidFill>
                      <a:latin typeface="굴림" panose="020B0600000101010101" pitchFamily="50" charset="-127"/>
                    </a:endParaRPr>
                  </a:p>
                </p:txBody>
              </p:sp>
              <p:sp>
                <p:nvSpPr>
                  <p:cNvPr id="68" name="Rectangle 87"/>
                  <p:cNvSpPr>
                    <a:spLocks noChangeArrowheads="1"/>
                  </p:cNvSpPr>
                  <p:nvPr/>
                </p:nvSpPr>
                <p:spPr bwMode="auto">
                  <a:xfrm>
                    <a:off x="0" y="4061"/>
                    <a:ext cx="545" cy="374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/>
                  <a:lstStyle>
                    <a:lvl1pPr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1pPr>
                    <a:lvl2pPr marL="742950" indent="-28575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2pPr>
                    <a:lvl3pPr marL="11430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3pPr>
                    <a:lvl4pPr marL="16002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4pPr>
                    <a:lvl5pPr marL="20574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9pPr>
                  </a:lstStyle>
                  <a:p>
                    <a:pPr eaLnBrk="1" hangingPunct="1"/>
                    <a:endParaRPr lang="ko-KR" altLang="en-US"/>
                  </a:p>
                </p:txBody>
              </p:sp>
            </p:grpSp>
          </p:grpSp>
          <p:grpSp>
            <p:nvGrpSpPr>
              <p:cNvPr id="30" name="Group 92"/>
              <p:cNvGrpSpPr>
                <a:grpSpLocks/>
              </p:cNvGrpSpPr>
              <p:nvPr/>
            </p:nvGrpSpPr>
            <p:grpSpPr bwMode="auto">
              <a:xfrm>
                <a:off x="545" y="4061"/>
                <a:ext cx="2356" cy="374"/>
                <a:chOff x="545" y="4061"/>
                <a:chExt cx="2356" cy="374"/>
              </a:xfrm>
            </p:grpSpPr>
            <p:sp>
              <p:nvSpPr>
                <p:cNvPr id="63" name="Rectangle 24"/>
                <p:cNvSpPr>
                  <a:spLocks noChangeArrowheads="1"/>
                </p:cNvSpPr>
                <p:nvPr/>
              </p:nvSpPr>
              <p:spPr bwMode="auto">
                <a:xfrm>
                  <a:off x="556" y="4072"/>
                  <a:ext cx="2334" cy="3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9pPr>
                </a:lstStyle>
                <a:p>
                  <a:pPr algn="just" eaLnBrk="1" hangingPunct="1"/>
                  <a:endParaRPr lang="en-US" altLang="ko-KR" sz="1200">
                    <a:solidFill>
                      <a:schemeClr val="folHlink"/>
                    </a:solidFill>
                    <a:latin typeface="바탕" panose="02030600000101010101" pitchFamily="18" charset="-127"/>
                    <a:ea typeface="-윤명조130,한컴돋움"/>
                    <a:cs typeface="-윤명조130,한컴돋움"/>
                  </a:endParaRPr>
                </a:p>
                <a:p>
                  <a:pPr algn="just" eaLnBrk="1" hangingPunct="1"/>
                  <a:r>
                    <a:rPr lang="ko-KR" altLang="en-US" sz="1200">
                      <a:solidFill>
                        <a:schemeClr val="folHlink"/>
                      </a:solidFill>
                      <a:latin typeface="바탕" panose="02030600000101010101" pitchFamily="18" charset="-127"/>
                      <a:ea typeface="-윤명조130,한컴돋움"/>
                      <a:cs typeface="-윤명조130,한컴돋움"/>
                    </a:rPr>
                    <a:t>각막이 불투명하고</a:t>
                  </a:r>
                  <a:r>
                    <a:rPr lang="en-US" altLang="ko-KR" sz="1200">
                      <a:solidFill>
                        <a:schemeClr val="folHlink"/>
                      </a:solidFill>
                      <a:latin typeface="바탕" panose="02030600000101010101" pitchFamily="18" charset="-127"/>
                      <a:ea typeface="-윤명조130,한컴돋움"/>
                      <a:cs typeface="-윤명조130,한컴돋움"/>
                    </a:rPr>
                    <a:t>, </a:t>
                  </a:r>
                  <a:r>
                    <a:rPr lang="ko-KR" altLang="en-US" sz="1200">
                      <a:solidFill>
                        <a:schemeClr val="folHlink"/>
                      </a:solidFill>
                      <a:latin typeface="바탕" panose="02030600000101010101" pitchFamily="18" charset="-127"/>
                      <a:ea typeface="-윤명조130,한컴돋움"/>
                      <a:cs typeface="-윤명조130,한컴돋움"/>
                    </a:rPr>
                    <a:t>다리의 굳음이 풀어지기 시작할 때</a:t>
                  </a:r>
                  <a:endParaRPr lang="ko-KR" altLang="en-US" sz="1200">
                    <a:solidFill>
                      <a:schemeClr val="folHlink"/>
                    </a:solidFill>
                    <a:latin typeface="바탕" panose="02030600000101010101" pitchFamily="18" charset="-127"/>
                    <a:ea typeface="-윤명조130"/>
                    <a:cs typeface="-윤명조130"/>
                  </a:endParaRPr>
                </a:p>
                <a:p>
                  <a:pPr algn="just" latinLnBrk="0"/>
                  <a:endParaRPr lang="en-US" altLang="ko-KR" sz="1200">
                    <a:solidFill>
                      <a:schemeClr val="folHlink"/>
                    </a:solidFill>
                    <a:latin typeface="굴림" panose="020B0600000101010101" pitchFamily="50" charset="-127"/>
                  </a:endParaRPr>
                </a:p>
              </p:txBody>
            </p:sp>
            <p:sp>
              <p:nvSpPr>
                <p:cNvPr id="64" name="Rectangle 91"/>
                <p:cNvSpPr>
                  <a:spLocks noChangeArrowheads="1"/>
                </p:cNvSpPr>
                <p:nvPr/>
              </p:nvSpPr>
              <p:spPr bwMode="auto">
                <a:xfrm>
                  <a:off x="545" y="4061"/>
                  <a:ext cx="2356" cy="37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</p:grpSp>
          <p:grpSp>
            <p:nvGrpSpPr>
              <p:cNvPr id="31" name="Group 96"/>
              <p:cNvGrpSpPr>
                <a:grpSpLocks/>
              </p:cNvGrpSpPr>
              <p:nvPr/>
            </p:nvGrpSpPr>
            <p:grpSpPr bwMode="auto">
              <a:xfrm>
                <a:off x="0" y="4457"/>
                <a:ext cx="545" cy="504"/>
                <a:chOff x="0" y="4457"/>
                <a:chExt cx="545" cy="504"/>
              </a:xfrm>
            </p:grpSpPr>
            <p:sp>
              <p:nvSpPr>
                <p:cNvPr id="59" name="Rectangle 95"/>
                <p:cNvSpPr>
                  <a:spLocks noChangeArrowheads="1"/>
                </p:cNvSpPr>
                <p:nvPr/>
              </p:nvSpPr>
              <p:spPr bwMode="auto">
                <a:xfrm>
                  <a:off x="0" y="4457"/>
                  <a:ext cx="545" cy="504"/>
                </a:xfrm>
                <a:prstGeom prst="rect">
                  <a:avLst/>
                </a:prstGeom>
                <a:solidFill>
                  <a:srgbClr val="F1F1F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grpSp>
              <p:nvGrpSpPr>
                <p:cNvPr id="60" name="Group 94"/>
                <p:cNvGrpSpPr>
                  <a:grpSpLocks/>
                </p:cNvGrpSpPr>
                <p:nvPr/>
              </p:nvGrpSpPr>
              <p:grpSpPr bwMode="auto">
                <a:xfrm>
                  <a:off x="0" y="4457"/>
                  <a:ext cx="545" cy="460"/>
                  <a:chOff x="0" y="4457"/>
                  <a:chExt cx="545" cy="460"/>
                </a:xfrm>
              </p:grpSpPr>
              <p:sp>
                <p:nvSpPr>
                  <p:cNvPr id="61" name="Rectangle 25"/>
                  <p:cNvSpPr>
                    <a:spLocks noChangeArrowheads="1"/>
                  </p:cNvSpPr>
                  <p:nvPr/>
                </p:nvSpPr>
                <p:spPr bwMode="auto">
                  <a:xfrm>
                    <a:off x="11" y="4468"/>
                    <a:ext cx="523" cy="438"/>
                  </a:xfrm>
                  <a:prstGeom prst="rect">
                    <a:avLst/>
                  </a:prstGeom>
                  <a:solidFill>
                    <a:srgbClr val="F1F1F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1pPr>
                    <a:lvl2pPr marL="742950" indent="-28575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2pPr>
                    <a:lvl3pPr marL="11430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3pPr>
                    <a:lvl4pPr marL="16002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4pPr>
                    <a:lvl5pPr marL="20574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9pPr>
                  </a:lstStyle>
                  <a:p>
                    <a:pPr algn="ctr" eaLnBrk="1" hangingPunct="1"/>
                    <a:endParaRPr lang="en-US" altLang="ko-KR" sz="1200">
                      <a:solidFill>
                        <a:schemeClr val="folHlink"/>
                      </a:solidFill>
                      <a:latin typeface="바탕" panose="02030600000101010101" pitchFamily="18" charset="-127"/>
                      <a:ea typeface="HY수평선L,한컴돋움"/>
                      <a:cs typeface="HY수평선L,한컴돋움"/>
                    </a:endParaRPr>
                  </a:p>
                  <a:p>
                    <a:pPr algn="ctr" eaLnBrk="1" hangingPunct="1"/>
                    <a:r>
                      <a:rPr lang="en-US" altLang="ko-KR" sz="1200">
                        <a:solidFill>
                          <a:schemeClr val="hlink"/>
                        </a:solidFill>
                        <a:latin typeface="바탕" panose="02030600000101010101" pitchFamily="18" charset="-127"/>
                        <a:ea typeface="HY수평선L,한컴돋움"/>
                        <a:cs typeface="HY수평선L,한컴돋움"/>
                      </a:rPr>
                      <a:t>2∼3</a:t>
                    </a:r>
                    <a:r>
                      <a:rPr lang="ko-KR" altLang="en-US" sz="1200">
                        <a:solidFill>
                          <a:schemeClr val="hlink"/>
                        </a:solidFill>
                        <a:latin typeface="바탕" panose="02030600000101010101" pitchFamily="18" charset="-127"/>
                        <a:ea typeface="HY수평선L,한컴돋움"/>
                        <a:cs typeface="HY수평선L,한컴돋움"/>
                      </a:rPr>
                      <a:t>일 내외</a:t>
                    </a:r>
                    <a:endParaRPr lang="ko-KR" altLang="en-US" sz="1200">
                      <a:solidFill>
                        <a:schemeClr val="hlink"/>
                      </a:solidFill>
                      <a:latin typeface="바탕" panose="02030600000101010101" pitchFamily="18" charset="-127"/>
                      <a:ea typeface="Asia디나루"/>
                      <a:cs typeface="Asia디나루"/>
                    </a:endParaRPr>
                  </a:p>
                  <a:p>
                    <a:pPr algn="ctr" latinLnBrk="0"/>
                    <a:endParaRPr lang="en-US" altLang="ko-KR" sz="1200">
                      <a:solidFill>
                        <a:schemeClr val="hlink"/>
                      </a:solidFill>
                      <a:latin typeface="굴림" panose="020B0600000101010101" pitchFamily="50" charset="-127"/>
                    </a:endParaRPr>
                  </a:p>
                </p:txBody>
              </p:sp>
              <p:sp>
                <p:nvSpPr>
                  <p:cNvPr id="62" name="Rectangle 93"/>
                  <p:cNvSpPr>
                    <a:spLocks noChangeArrowheads="1"/>
                  </p:cNvSpPr>
                  <p:nvPr/>
                </p:nvSpPr>
                <p:spPr bwMode="auto">
                  <a:xfrm>
                    <a:off x="0" y="4457"/>
                    <a:ext cx="545" cy="460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/>
                  <a:lstStyle>
                    <a:lvl1pPr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1pPr>
                    <a:lvl2pPr marL="742950" indent="-28575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2pPr>
                    <a:lvl3pPr marL="11430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3pPr>
                    <a:lvl4pPr marL="16002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4pPr>
                    <a:lvl5pPr marL="20574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9pPr>
                  </a:lstStyle>
                  <a:p>
                    <a:pPr eaLnBrk="1" hangingPunct="1"/>
                    <a:endParaRPr lang="ko-KR" altLang="en-US"/>
                  </a:p>
                </p:txBody>
              </p:sp>
            </p:grpSp>
          </p:grpSp>
          <p:grpSp>
            <p:nvGrpSpPr>
              <p:cNvPr id="32" name="Group 98"/>
              <p:cNvGrpSpPr>
                <a:grpSpLocks/>
              </p:cNvGrpSpPr>
              <p:nvPr/>
            </p:nvGrpSpPr>
            <p:grpSpPr bwMode="auto">
              <a:xfrm>
                <a:off x="545" y="4457"/>
                <a:ext cx="2356" cy="460"/>
                <a:chOff x="545" y="4457"/>
                <a:chExt cx="2356" cy="460"/>
              </a:xfrm>
            </p:grpSpPr>
            <p:sp>
              <p:nvSpPr>
                <p:cNvPr id="57" name="Rectangle 26"/>
                <p:cNvSpPr>
                  <a:spLocks noChangeArrowheads="1"/>
                </p:cNvSpPr>
                <p:nvPr/>
              </p:nvSpPr>
              <p:spPr bwMode="auto">
                <a:xfrm>
                  <a:off x="556" y="4468"/>
                  <a:ext cx="2334" cy="4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9pPr>
                </a:lstStyle>
                <a:p>
                  <a:pPr algn="just" eaLnBrk="1" hangingPunct="1"/>
                  <a:endParaRPr lang="en-US" altLang="ko-KR" sz="1200">
                    <a:solidFill>
                      <a:schemeClr val="folHlink"/>
                    </a:solidFill>
                    <a:latin typeface="바탕" panose="02030600000101010101" pitchFamily="18" charset="-127"/>
                    <a:ea typeface="-윤명조130,한컴돋움"/>
                    <a:cs typeface="-윤명조130,한컴돋움"/>
                  </a:endParaRPr>
                </a:p>
                <a:p>
                  <a:pPr algn="just" eaLnBrk="1" hangingPunct="1"/>
                  <a:r>
                    <a:rPr lang="ko-KR" altLang="en-US" sz="1200">
                      <a:solidFill>
                        <a:schemeClr val="folHlink"/>
                      </a:solidFill>
                      <a:latin typeface="바탕" panose="02030600000101010101" pitchFamily="18" charset="-127"/>
                      <a:ea typeface="-윤명조130,한컴돋움"/>
                      <a:cs typeface="-윤명조130,한컴돋움"/>
                    </a:rPr>
                    <a:t>배꼽 주위 및 사타구니의 피부가 부패로 변색되고 여러 곳에 부패</a:t>
                  </a:r>
                  <a:r>
                    <a:rPr lang="en-US" altLang="ko-KR" sz="1200">
                      <a:solidFill>
                        <a:schemeClr val="folHlink"/>
                      </a:solidFill>
                      <a:latin typeface="바탕" panose="02030600000101010101" pitchFamily="18" charset="-127"/>
                      <a:ea typeface="-윤명조130,한컴돋움"/>
                      <a:cs typeface="-윤명조130,한컴돋움"/>
                    </a:rPr>
                    <a:t>(</a:t>
                  </a:r>
                  <a:r>
                    <a:rPr lang="ko-KR" altLang="en-US" sz="1200">
                      <a:solidFill>
                        <a:schemeClr val="folHlink"/>
                      </a:solidFill>
                      <a:latin typeface="바탕" panose="02030600000101010101" pitchFamily="18" charset="-127"/>
                      <a:ea typeface="-윤명조130,한컴돋움"/>
                      <a:cs typeface="-윤명조130,한컴돋움"/>
                    </a:rPr>
                    <a:t>수</a:t>
                  </a:r>
                  <a:r>
                    <a:rPr lang="en-US" altLang="ko-KR" sz="1200">
                      <a:solidFill>
                        <a:schemeClr val="folHlink"/>
                      </a:solidFill>
                      <a:latin typeface="바탕" panose="02030600000101010101" pitchFamily="18" charset="-127"/>
                      <a:ea typeface="-윤명조130,한컴돋움"/>
                      <a:cs typeface="-윤명조130,한컴돋움"/>
                    </a:rPr>
                    <a:t>)</a:t>
                  </a:r>
                  <a:r>
                    <a:rPr lang="ko-KR" altLang="en-US" sz="1200">
                      <a:solidFill>
                        <a:schemeClr val="folHlink"/>
                      </a:solidFill>
                      <a:latin typeface="바탕" panose="02030600000101010101" pitchFamily="18" charset="-127"/>
                      <a:ea typeface="-윤명조130,한컴돋움"/>
                      <a:cs typeface="-윤명조130,한컴돋움"/>
                    </a:rPr>
                    <a:t>포가 생겼을 때</a:t>
                  </a:r>
                  <a:endParaRPr lang="ko-KR" altLang="en-US" sz="1200">
                    <a:solidFill>
                      <a:schemeClr val="folHlink"/>
                    </a:solidFill>
                    <a:latin typeface="바탕" panose="02030600000101010101" pitchFamily="18" charset="-127"/>
                    <a:ea typeface="-윤명조130"/>
                    <a:cs typeface="-윤명조130"/>
                  </a:endParaRPr>
                </a:p>
                <a:p>
                  <a:pPr algn="just" latinLnBrk="0"/>
                  <a:endParaRPr lang="en-US" altLang="ko-KR" sz="1200">
                    <a:solidFill>
                      <a:schemeClr val="folHlink"/>
                    </a:solidFill>
                    <a:latin typeface="굴림" panose="020B0600000101010101" pitchFamily="50" charset="-127"/>
                  </a:endParaRPr>
                </a:p>
              </p:txBody>
            </p:sp>
            <p:sp>
              <p:nvSpPr>
                <p:cNvPr id="58" name="Rectangle 97"/>
                <p:cNvSpPr>
                  <a:spLocks noChangeArrowheads="1"/>
                </p:cNvSpPr>
                <p:nvPr/>
              </p:nvSpPr>
              <p:spPr bwMode="auto">
                <a:xfrm>
                  <a:off x="545" y="4457"/>
                  <a:ext cx="2356" cy="46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</p:grpSp>
          <p:grpSp>
            <p:nvGrpSpPr>
              <p:cNvPr id="33" name="Group 102"/>
              <p:cNvGrpSpPr>
                <a:grpSpLocks/>
              </p:cNvGrpSpPr>
              <p:nvPr/>
            </p:nvGrpSpPr>
            <p:grpSpPr bwMode="auto">
              <a:xfrm>
                <a:off x="0" y="4939"/>
                <a:ext cx="545" cy="418"/>
                <a:chOff x="0" y="4939"/>
                <a:chExt cx="545" cy="418"/>
              </a:xfrm>
            </p:grpSpPr>
            <p:sp>
              <p:nvSpPr>
                <p:cNvPr id="53" name="Rectangle 101"/>
                <p:cNvSpPr>
                  <a:spLocks noChangeArrowheads="1"/>
                </p:cNvSpPr>
                <p:nvPr/>
              </p:nvSpPr>
              <p:spPr bwMode="auto">
                <a:xfrm>
                  <a:off x="0" y="4939"/>
                  <a:ext cx="545" cy="418"/>
                </a:xfrm>
                <a:prstGeom prst="rect">
                  <a:avLst/>
                </a:prstGeom>
                <a:solidFill>
                  <a:srgbClr val="F1F1F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grpSp>
              <p:nvGrpSpPr>
                <p:cNvPr id="54" name="Group 100"/>
                <p:cNvGrpSpPr>
                  <a:grpSpLocks/>
                </p:cNvGrpSpPr>
                <p:nvPr/>
              </p:nvGrpSpPr>
              <p:grpSpPr bwMode="auto">
                <a:xfrm>
                  <a:off x="0" y="4939"/>
                  <a:ext cx="545" cy="374"/>
                  <a:chOff x="0" y="4939"/>
                  <a:chExt cx="545" cy="374"/>
                </a:xfrm>
              </p:grpSpPr>
              <p:sp>
                <p:nvSpPr>
                  <p:cNvPr id="55" name="Rectangle 27"/>
                  <p:cNvSpPr>
                    <a:spLocks noChangeArrowheads="1"/>
                  </p:cNvSpPr>
                  <p:nvPr/>
                </p:nvSpPr>
                <p:spPr bwMode="auto">
                  <a:xfrm>
                    <a:off x="11" y="4950"/>
                    <a:ext cx="523" cy="352"/>
                  </a:xfrm>
                  <a:prstGeom prst="rect">
                    <a:avLst/>
                  </a:prstGeom>
                  <a:solidFill>
                    <a:srgbClr val="F1F1F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1pPr>
                    <a:lvl2pPr marL="742950" indent="-28575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2pPr>
                    <a:lvl3pPr marL="11430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3pPr>
                    <a:lvl4pPr marL="16002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4pPr>
                    <a:lvl5pPr marL="20574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9pPr>
                  </a:lstStyle>
                  <a:p>
                    <a:pPr algn="ctr" eaLnBrk="1" hangingPunct="1"/>
                    <a:endParaRPr lang="en-US" altLang="ko-KR" sz="1200">
                      <a:solidFill>
                        <a:schemeClr val="folHlink"/>
                      </a:solidFill>
                      <a:latin typeface="바탕" panose="02030600000101010101" pitchFamily="18" charset="-127"/>
                      <a:ea typeface="HY수평선L,한컴돋움"/>
                      <a:cs typeface="HY수평선L,한컴돋움"/>
                    </a:endParaRPr>
                  </a:p>
                  <a:p>
                    <a:pPr algn="ctr" eaLnBrk="1" hangingPunct="1"/>
                    <a:r>
                      <a:rPr lang="en-US" altLang="ko-KR" sz="1200">
                        <a:solidFill>
                          <a:schemeClr val="hlink"/>
                        </a:solidFill>
                        <a:latin typeface="바탕" panose="02030600000101010101" pitchFamily="18" charset="-127"/>
                        <a:ea typeface="HY수평선L,한컴돋움"/>
                        <a:cs typeface="HY수평선L,한컴돋움"/>
                      </a:rPr>
                      <a:t>8</a:t>
                    </a:r>
                    <a:r>
                      <a:rPr lang="ko-KR" altLang="en-US" sz="1200">
                        <a:solidFill>
                          <a:schemeClr val="hlink"/>
                        </a:solidFill>
                        <a:latin typeface="바탕" panose="02030600000101010101" pitchFamily="18" charset="-127"/>
                        <a:ea typeface="HY수평선L,한컴돋움"/>
                        <a:cs typeface="HY수평선L,한컴돋움"/>
                      </a:rPr>
                      <a:t>일 내외</a:t>
                    </a:r>
                    <a:endParaRPr lang="ko-KR" altLang="en-US" sz="1200">
                      <a:solidFill>
                        <a:schemeClr val="hlink"/>
                      </a:solidFill>
                      <a:latin typeface="바탕" panose="02030600000101010101" pitchFamily="18" charset="-127"/>
                      <a:ea typeface="Asia디나루"/>
                      <a:cs typeface="Asia디나루"/>
                    </a:endParaRPr>
                  </a:p>
                  <a:p>
                    <a:pPr algn="ctr" latinLnBrk="0"/>
                    <a:endParaRPr lang="en-US" altLang="ko-KR" sz="1200">
                      <a:solidFill>
                        <a:schemeClr val="hlink"/>
                      </a:solidFill>
                      <a:latin typeface="굴림" panose="020B0600000101010101" pitchFamily="50" charset="-127"/>
                    </a:endParaRPr>
                  </a:p>
                </p:txBody>
              </p:sp>
              <p:sp>
                <p:nvSpPr>
                  <p:cNvPr id="56" name="Rectangle 99"/>
                  <p:cNvSpPr>
                    <a:spLocks noChangeArrowheads="1"/>
                  </p:cNvSpPr>
                  <p:nvPr/>
                </p:nvSpPr>
                <p:spPr bwMode="auto">
                  <a:xfrm>
                    <a:off x="0" y="4939"/>
                    <a:ext cx="545" cy="374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/>
                  <a:lstStyle>
                    <a:lvl1pPr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1pPr>
                    <a:lvl2pPr marL="742950" indent="-28575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2pPr>
                    <a:lvl3pPr marL="11430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3pPr>
                    <a:lvl4pPr marL="16002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4pPr>
                    <a:lvl5pPr marL="20574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9pPr>
                  </a:lstStyle>
                  <a:p>
                    <a:pPr eaLnBrk="1" hangingPunct="1"/>
                    <a:endParaRPr lang="ko-KR" altLang="en-US"/>
                  </a:p>
                </p:txBody>
              </p:sp>
            </p:grpSp>
          </p:grpSp>
          <p:grpSp>
            <p:nvGrpSpPr>
              <p:cNvPr id="34" name="Group 104"/>
              <p:cNvGrpSpPr>
                <a:grpSpLocks/>
              </p:cNvGrpSpPr>
              <p:nvPr/>
            </p:nvGrpSpPr>
            <p:grpSpPr bwMode="auto">
              <a:xfrm>
                <a:off x="545" y="4939"/>
                <a:ext cx="2356" cy="374"/>
                <a:chOff x="545" y="4939"/>
                <a:chExt cx="2356" cy="374"/>
              </a:xfrm>
            </p:grpSpPr>
            <p:sp>
              <p:nvSpPr>
                <p:cNvPr id="51" name="Rectangle 28"/>
                <p:cNvSpPr>
                  <a:spLocks noChangeArrowheads="1"/>
                </p:cNvSpPr>
                <p:nvPr/>
              </p:nvSpPr>
              <p:spPr bwMode="auto">
                <a:xfrm>
                  <a:off x="556" y="4950"/>
                  <a:ext cx="2334" cy="3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9pPr>
                </a:lstStyle>
                <a:p>
                  <a:pPr algn="just" eaLnBrk="1" hangingPunct="1"/>
                  <a:endParaRPr lang="en-US" altLang="ko-KR" sz="1200">
                    <a:solidFill>
                      <a:schemeClr val="folHlink"/>
                    </a:solidFill>
                    <a:latin typeface="바탕" panose="02030600000101010101" pitchFamily="18" charset="-127"/>
                    <a:ea typeface="-윤명조130,한컴돋움"/>
                    <a:cs typeface="-윤명조130,한컴돋움"/>
                  </a:endParaRPr>
                </a:p>
                <a:p>
                  <a:pPr algn="just" eaLnBrk="1" hangingPunct="1"/>
                  <a:r>
                    <a:rPr lang="ko-KR" altLang="en-US" sz="1200">
                      <a:solidFill>
                        <a:schemeClr val="folHlink"/>
                      </a:solidFill>
                      <a:latin typeface="바탕" panose="02030600000101010101" pitchFamily="18" charset="-127"/>
                      <a:ea typeface="-윤명조130,한컴돋움"/>
                      <a:cs typeface="-윤명조130,한컴돋움"/>
                    </a:rPr>
                    <a:t>구더기가 번데기가 되었을 때</a:t>
                  </a:r>
                  <a:endParaRPr lang="ko-KR" altLang="en-US" sz="1200">
                    <a:solidFill>
                      <a:schemeClr val="folHlink"/>
                    </a:solidFill>
                    <a:latin typeface="바탕" panose="02030600000101010101" pitchFamily="18" charset="-127"/>
                    <a:ea typeface="-윤명조130"/>
                    <a:cs typeface="-윤명조130"/>
                  </a:endParaRPr>
                </a:p>
                <a:p>
                  <a:pPr algn="just" latinLnBrk="0"/>
                  <a:endParaRPr lang="en-US" altLang="ko-KR" sz="1200">
                    <a:solidFill>
                      <a:schemeClr val="folHlink"/>
                    </a:solidFill>
                    <a:latin typeface="굴림" panose="020B0600000101010101" pitchFamily="50" charset="-127"/>
                  </a:endParaRPr>
                </a:p>
              </p:txBody>
            </p:sp>
            <p:sp>
              <p:nvSpPr>
                <p:cNvPr id="52" name="Rectangle 103"/>
                <p:cNvSpPr>
                  <a:spLocks noChangeArrowheads="1"/>
                </p:cNvSpPr>
                <p:nvPr/>
              </p:nvSpPr>
              <p:spPr bwMode="auto">
                <a:xfrm>
                  <a:off x="545" y="4939"/>
                  <a:ext cx="2356" cy="37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</p:grpSp>
          <p:grpSp>
            <p:nvGrpSpPr>
              <p:cNvPr id="35" name="Group 108"/>
              <p:cNvGrpSpPr>
                <a:grpSpLocks/>
              </p:cNvGrpSpPr>
              <p:nvPr/>
            </p:nvGrpSpPr>
            <p:grpSpPr bwMode="auto">
              <a:xfrm>
                <a:off x="0" y="5335"/>
                <a:ext cx="545" cy="418"/>
                <a:chOff x="0" y="5335"/>
                <a:chExt cx="545" cy="418"/>
              </a:xfrm>
            </p:grpSpPr>
            <p:sp>
              <p:nvSpPr>
                <p:cNvPr id="47" name="Rectangle 107"/>
                <p:cNvSpPr>
                  <a:spLocks noChangeArrowheads="1"/>
                </p:cNvSpPr>
                <p:nvPr/>
              </p:nvSpPr>
              <p:spPr bwMode="auto">
                <a:xfrm>
                  <a:off x="0" y="5335"/>
                  <a:ext cx="545" cy="418"/>
                </a:xfrm>
                <a:prstGeom prst="rect">
                  <a:avLst/>
                </a:prstGeom>
                <a:solidFill>
                  <a:srgbClr val="F1F1F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grpSp>
              <p:nvGrpSpPr>
                <p:cNvPr id="48" name="Group 106"/>
                <p:cNvGrpSpPr>
                  <a:grpSpLocks/>
                </p:cNvGrpSpPr>
                <p:nvPr/>
              </p:nvGrpSpPr>
              <p:grpSpPr bwMode="auto">
                <a:xfrm>
                  <a:off x="0" y="5335"/>
                  <a:ext cx="545" cy="374"/>
                  <a:chOff x="0" y="5335"/>
                  <a:chExt cx="545" cy="374"/>
                </a:xfrm>
              </p:grpSpPr>
              <p:sp>
                <p:nvSpPr>
                  <p:cNvPr id="49" name="Rectangle 29"/>
                  <p:cNvSpPr>
                    <a:spLocks noChangeArrowheads="1"/>
                  </p:cNvSpPr>
                  <p:nvPr/>
                </p:nvSpPr>
                <p:spPr bwMode="auto">
                  <a:xfrm>
                    <a:off x="11" y="5346"/>
                    <a:ext cx="523" cy="352"/>
                  </a:xfrm>
                  <a:prstGeom prst="rect">
                    <a:avLst/>
                  </a:prstGeom>
                  <a:solidFill>
                    <a:srgbClr val="F1F1F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1pPr>
                    <a:lvl2pPr marL="742950" indent="-28575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2pPr>
                    <a:lvl3pPr marL="11430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3pPr>
                    <a:lvl4pPr marL="16002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4pPr>
                    <a:lvl5pPr marL="20574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9pPr>
                  </a:lstStyle>
                  <a:p>
                    <a:pPr algn="ctr" eaLnBrk="1" hangingPunct="1"/>
                    <a:endParaRPr lang="en-US" altLang="ko-KR" sz="1200">
                      <a:solidFill>
                        <a:schemeClr val="folHlink"/>
                      </a:solidFill>
                      <a:latin typeface="바탕" panose="02030600000101010101" pitchFamily="18" charset="-127"/>
                      <a:ea typeface="HY수평선L,한컴돋움"/>
                      <a:cs typeface="HY수평선L,한컴돋움"/>
                    </a:endParaRPr>
                  </a:p>
                  <a:p>
                    <a:pPr algn="ctr" eaLnBrk="1" hangingPunct="1"/>
                    <a:r>
                      <a:rPr lang="en-US" altLang="ko-KR" sz="1200">
                        <a:solidFill>
                          <a:schemeClr val="hlink"/>
                        </a:solidFill>
                        <a:latin typeface="바탕" panose="02030600000101010101" pitchFamily="18" charset="-127"/>
                        <a:ea typeface="HY수평선L,한컴돋움"/>
                        <a:cs typeface="HY수평선L,한컴돋움"/>
                      </a:rPr>
                      <a:t>3</a:t>
                    </a:r>
                    <a:r>
                      <a:rPr lang="ko-KR" altLang="en-US" sz="1200">
                        <a:solidFill>
                          <a:schemeClr val="hlink"/>
                        </a:solidFill>
                        <a:latin typeface="바탕" panose="02030600000101010101" pitchFamily="18" charset="-127"/>
                        <a:ea typeface="HY수평선L,한컴돋움"/>
                        <a:cs typeface="HY수평선L,한컴돋움"/>
                      </a:rPr>
                      <a:t>주 내외</a:t>
                    </a:r>
                    <a:endParaRPr lang="ko-KR" altLang="en-US" sz="1200">
                      <a:solidFill>
                        <a:schemeClr val="hlink"/>
                      </a:solidFill>
                      <a:latin typeface="바탕" panose="02030600000101010101" pitchFamily="18" charset="-127"/>
                      <a:ea typeface="Asia디나루"/>
                      <a:cs typeface="Asia디나루"/>
                    </a:endParaRPr>
                  </a:p>
                  <a:p>
                    <a:pPr algn="ctr" latinLnBrk="0"/>
                    <a:endParaRPr lang="en-US" altLang="ko-KR" sz="1200">
                      <a:solidFill>
                        <a:schemeClr val="hlink"/>
                      </a:solidFill>
                      <a:latin typeface="굴림" panose="020B0600000101010101" pitchFamily="50" charset="-127"/>
                    </a:endParaRPr>
                  </a:p>
                </p:txBody>
              </p:sp>
              <p:sp>
                <p:nvSpPr>
                  <p:cNvPr id="50" name="Rectangle 105"/>
                  <p:cNvSpPr>
                    <a:spLocks noChangeArrowheads="1"/>
                  </p:cNvSpPr>
                  <p:nvPr/>
                </p:nvSpPr>
                <p:spPr bwMode="auto">
                  <a:xfrm>
                    <a:off x="0" y="5335"/>
                    <a:ext cx="545" cy="374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/>
                  <a:lstStyle>
                    <a:lvl1pPr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1pPr>
                    <a:lvl2pPr marL="742950" indent="-28575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2pPr>
                    <a:lvl3pPr marL="11430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3pPr>
                    <a:lvl4pPr marL="16002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4pPr>
                    <a:lvl5pPr marL="20574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9pPr>
                  </a:lstStyle>
                  <a:p>
                    <a:pPr eaLnBrk="1" hangingPunct="1"/>
                    <a:endParaRPr lang="ko-KR" altLang="en-US"/>
                  </a:p>
                </p:txBody>
              </p:sp>
            </p:grpSp>
          </p:grpSp>
          <p:grpSp>
            <p:nvGrpSpPr>
              <p:cNvPr id="36" name="Group 110"/>
              <p:cNvGrpSpPr>
                <a:grpSpLocks/>
              </p:cNvGrpSpPr>
              <p:nvPr/>
            </p:nvGrpSpPr>
            <p:grpSpPr bwMode="auto">
              <a:xfrm>
                <a:off x="545" y="5335"/>
                <a:ext cx="2356" cy="374"/>
                <a:chOff x="545" y="5335"/>
                <a:chExt cx="2356" cy="374"/>
              </a:xfrm>
            </p:grpSpPr>
            <p:sp>
              <p:nvSpPr>
                <p:cNvPr id="45" name="Rectangle 30"/>
                <p:cNvSpPr>
                  <a:spLocks noChangeArrowheads="1"/>
                </p:cNvSpPr>
                <p:nvPr/>
              </p:nvSpPr>
              <p:spPr bwMode="auto">
                <a:xfrm>
                  <a:off x="556" y="5346"/>
                  <a:ext cx="2334" cy="3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9pPr>
                </a:lstStyle>
                <a:p>
                  <a:pPr algn="just" eaLnBrk="1" hangingPunct="1"/>
                  <a:endParaRPr lang="en-US" altLang="ko-KR" sz="1200">
                    <a:solidFill>
                      <a:schemeClr val="folHlink"/>
                    </a:solidFill>
                    <a:latin typeface="바탕" panose="02030600000101010101" pitchFamily="18" charset="-127"/>
                    <a:ea typeface="-윤명조130,한컴돋움"/>
                    <a:cs typeface="-윤명조130,한컴돋움"/>
                  </a:endParaRPr>
                </a:p>
                <a:p>
                  <a:pPr algn="just" eaLnBrk="1" hangingPunct="1"/>
                  <a:r>
                    <a:rPr lang="ko-KR" altLang="en-US" sz="1200">
                      <a:solidFill>
                        <a:schemeClr val="folHlink"/>
                      </a:solidFill>
                      <a:latin typeface="바탕" panose="02030600000101010101" pitchFamily="18" charset="-127"/>
                      <a:ea typeface="-윤명조130,한컴돋움"/>
                      <a:cs typeface="-윤명조130,한컴돋움"/>
                    </a:rPr>
                    <a:t>번데기가 선탈하였을 때</a:t>
                  </a:r>
                  <a:endParaRPr lang="ko-KR" altLang="en-US" sz="1200">
                    <a:solidFill>
                      <a:schemeClr val="folHlink"/>
                    </a:solidFill>
                    <a:latin typeface="바탕" panose="02030600000101010101" pitchFamily="18" charset="-127"/>
                    <a:ea typeface="-윤명조130"/>
                    <a:cs typeface="-윤명조130"/>
                  </a:endParaRPr>
                </a:p>
                <a:p>
                  <a:pPr algn="just" latinLnBrk="0"/>
                  <a:endParaRPr lang="en-US" altLang="ko-KR" sz="1200">
                    <a:solidFill>
                      <a:schemeClr val="folHlink"/>
                    </a:solidFill>
                    <a:latin typeface="굴림" panose="020B0600000101010101" pitchFamily="50" charset="-127"/>
                  </a:endParaRPr>
                </a:p>
              </p:txBody>
            </p:sp>
            <p:sp>
              <p:nvSpPr>
                <p:cNvPr id="46" name="Rectangle 109"/>
                <p:cNvSpPr>
                  <a:spLocks noChangeArrowheads="1"/>
                </p:cNvSpPr>
                <p:nvPr/>
              </p:nvSpPr>
              <p:spPr bwMode="auto">
                <a:xfrm>
                  <a:off x="545" y="5335"/>
                  <a:ext cx="2356" cy="37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</p:grpSp>
          <p:grpSp>
            <p:nvGrpSpPr>
              <p:cNvPr id="37" name="Group 114"/>
              <p:cNvGrpSpPr>
                <a:grpSpLocks/>
              </p:cNvGrpSpPr>
              <p:nvPr/>
            </p:nvGrpSpPr>
            <p:grpSpPr bwMode="auto">
              <a:xfrm>
                <a:off x="0" y="5731"/>
                <a:ext cx="545" cy="418"/>
                <a:chOff x="0" y="5731"/>
                <a:chExt cx="545" cy="418"/>
              </a:xfrm>
            </p:grpSpPr>
            <p:sp>
              <p:nvSpPr>
                <p:cNvPr id="41" name="Rectangle 113"/>
                <p:cNvSpPr>
                  <a:spLocks noChangeArrowheads="1"/>
                </p:cNvSpPr>
                <p:nvPr/>
              </p:nvSpPr>
              <p:spPr bwMode="auto">
                <a:xfrm>
                  <a:off x="0" y="5731"/>
                  <a:ext cx="545" cy="418"/>
                </a:xfrm>
                <a:prstGeom prst="rect">
                  <a:avLst/>
                </a:prstGeom>
                <a:solidFill>
                  <a:srgbClr val="F1F1F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grpSp>
              <p:nvGrpSpPr>
                <p:cNvPr id="42" name="Group 112"/>
                <p:cNvGrpSpPr>
                  <a:grpSpLocks/>
                </p:cNvGrpSpPr>
                <p:nvPr/>
              </p:nvGrpSpPr>
              <p:grpSpPr bwMode="auto">
                <a:xfrm>
                  <a:off x="0" y="5731"/>
                  <a:ext cx="545" cy="374"/>
                  <a:chOff x="0" y="5731"/>
                  <a:chExt cx="545" cy="374"/>
                </a:xfrm>
              </p:grpSpPr>
              <p:sp>
                <p:nvSpPr>
                  <p:cNvPr id="43" name="Rectangle 31"/>
                  <p:cNvSpPr>
                    <a:spLocks noChangeArrowheads="1"/>
                  </p:cNvSpPr>
                  <p:nvPr/>
                </p:nvSpPr>
                <p:spPr bwMode="auto">
                  <a:xfrm>
                    <a:off x="11" y="5742"/>
                    <a:ext cx="523" cy="352"/>
                  </a:xfrm>
                  <a:prstGeom prst="rect">
                    <a:avLst/>
                  </a:prstGeom>
                  <a:solidFill>
                    <a:srgbClr val="F1F1F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1pPr>
                    <a:lvl2pPr marL="742950" indent="-28575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2pPr>
                    <a:lvl3pPr marL="11430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3pPr>
                    <a:lvl4pPr marL="16002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4pPr>
                    <a:lvl5pPr marL="20574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9pPr>
                  </a:lstStyle>
                  <a:p>
                    <a:pPr algn="ctr" eaLnBrk="1" hangingPunct="1"/>
                    <a:endParaRPr lang="en-US" altLang="ko-KR" sz="1200">
                      <a:solidFill>
                        <a:schemeClr val="folHlink"/>
                      </a:solidFill>
                      <a:latin typeface="바탕" panose="02030600000101010101" pitchFamily="18" charset="-127"/>
                      <a:ea typeface="HY수평선L,한컴돋움"/>
                      <a:cs typeface="HY수평선L,한컴돋움"/>
                    </a:endParaRPr>
                  </a:p>
                  <a:p>
                    <a:pPr algn="ctr" eaLnBrk="1" hangingPunct="1"/>
                    <a:r>
                      <a:rPr lang="ko-KR" altLang="en-US" sz="1200">
                        <a:solidFill>
                          <a:schemeClr val="hlink"/>
                        </a:solidFill>
                        <a:latin typeface="바탕" panose="02030600000101010101" pitchFamily="18" charset="-127"/>
                        <a:ea typeface="HY수평선L,한컴돋움"/>
                        <a:cs typeface="HY수평선L,한컴돋움"/>
                      </a:rPr>
                      <a:t>수개월 이상</a:t>
                    </a:r>
                    <a:endParaRPr lang="ko-KR" altLang="en-US" sz="1200">
                      <a:solidFill>
                        <a:schemeClr val="hlink"/>
                      </a:solidFill>
                      <a:latin typeface="바탕" panose="02030600000101010101" pitchFamily="18" charset="-127"/>
                      <a:ea typeface="Asia디나루"/>
                      <a:cs typeface="Asia디나루"/>
                    </a:endParaRPr>
                  </a:p>
                  <a:p>
                    <a:pPr algn="ctr" latinLnBrk="0"/>
                    <a:endParaRPr lang="en-US" altLang="ko-KR" sz="1200">
                      <a:solidFill>
                        <a:schemeClr val="hlink"/>
                      </a:solidFill>
                      <a:latin typeface="굴림" panose="020B0600000101010101" pitchFamily="50" charset="-127"/>
                    </a:endParaRPr>
                  </a:p>
                </p:txBody>
              </p:sp>
              <p:sp>
                <p:nvSpPr>
                  <p:cNvPr id="44" name="Rectangle 1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5731"/>
                    <a:ext cx="545" cy="374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/>
                  <a:lstStyle>
                    <a:lvl1pPr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1pPr>
                    <a:lvl2pPr marL="742950" indent="-28575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2pPr>
                    <a:lvl3pPr marL="11430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3pPr>
                    <a:lvl4pPr marL="16002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4pPr>
                    <a:lvl5pPr marL="20574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굴림" panose="020B0600000101010101" pitchFamily="50" charset="-127"/>
                      </a:defRPr>
                    </a:lvl9pPr>
                  </a:lstStyle>
                  <a:p>
                    <a:pPr eaLnBrk="1" hangingPunct="1"/>
                    <a:endParaRPr lang="ko-KR" altLang="en-US"/>
                  </a:p>
                </p:txBody>
              </p:sp>
            </p:grpSp>
          </p:grpSp>
          <p:grpSp>
            <p:nvGrpSpPr>
              <p:cNvPr id="38" name="Group 116"/>
              <p:cNvGrpSpPr>
                <a:grpSpLocks/>
              </p:cNvGrpSpPr>
              <p:nvPr/>
            </p:nvGrpSpPr>
            <p:grpSpPr bwMode="auto">
              <a:xfrm>
                <a:off x="545" y="5731"/>
                <a:ext cx="2356" cy="374"/>
                <a:chOff x="545" y="5731"/>
                <a:chExt cx="2356" cy="374"/>
              </a:xfrm>
            </p:grpSpPr>
            <p:sp>
              <p:nvSpPr>
                <p:cNvPr id="39" name="Rectangle 32"/>
                <p:cNvSpPr>
                  <a:spLocks noChangeArrowheads="1"/>
                </p:cNvSpPr>
                <p:nvPr/>
              </p:nvSpPr>
              <p:spPr bwMode="auto">
                <a:xfrm>
                  <a:off x="556" y="5742"/>
                  <a:ext cx="2334" cy="3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9pPr>
                </a:lstStyle>
                <a:p>
                  <a:pPr algn="just" eaLnBrk="1" hangingPunct="1"/>
                  <a:endParaRPr lang="en-US" altLang="ko-KR" sz="1200">
                    <a:solidFill>
                      <a:schemeClr val="folHlink"/>
                    </a:solidFill>
                    <a:latin typeface="바탕" panose="02030600000101010101" pitchFamily="18" charset="-127"/>
                    <a:ea typeface="-윤명조130,한컴돋움"/>
                    <a:cs typeface="-윤명조130,한컴돋움"/>
                  </a:endParaRPr>
                </a:p>
                <a:p>
                  <a:pPr algn="just" eaLnBrk="1" hangingPunct="1"/>
                  <a:r>
                    <a:rPr lang="ko-KR" altLang="en-US" sz="1200">
                      <a:solidFill>
                        <a:schemeClr val="folHlink"/>
                      </a:solidFill>
                      <a:latin typeface="바탕" panose="02030600000101010101" pitchFamily="18" charset="-127"/>
                      <a:ea typeface="-윤명조130,한컴돋움"/>
                      <a:cs typeface="-윤명조130,한컴돋움"/>
                    </a:rPr>
                    <a:t>백골화 또는 시체밀랍 되었을 때</a:t>
                  </a:r>
                  <a:endParaRPr lang="ko-KR" altLang="en-US" sz="1200">
                    <a:solidFill>
                      <a:schemeClr val="folHlink"/>
                    </a:solidFill>
                    <a:latin typeface="바탕" panose="02030600000101010101" pitchFamily="18" charset="-127"/>
                    <a:ea typeface="-윤명조130"/>
                    <a:cs typeface="-윤명조130"/>
                  </a:endParaRPr>
                </a:p>
                <a:p>
                  <a:pPr algn="just" latinLnBrk="0"/>
                  <a:endParaRPr lang="en-US" altLang="ko-KR" sz="1200">
                    <a:solidFill>
                      <a:schemeClr val="folHlink"/>
                    </a:solidFill>
                    <a:latin typeface="굴림" panose="020B0600000101010101" pitchFamily="50" charset="-127"/>
                  </a:endParaRPr>
                </a:p>
              </p:txBody>
            </p:sp>
            <p:sp>
              <p:nvSpPr>
                <p:cNvPr id="40" name="Rectangle 115"/>
                <p:cNvSpPr>
                  <a:spLocks noChangeArrowheads="1"/>
                </p:cNvSpPr>
                <p:nvPr/>
              </p:nvSpPr>
              <p:spPr bwMode="auto">
                <a:xfrm>
                  <a:off x="545" y="5731"/>
                  <a:ext cx="2356" cy="37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</p:grpSp>
        </p:grpSp>
        <p:sp>
          <p:nvSpPr>
            <p:cNvPr id="10" name="Rectangle 118"/>
            <p:cNvSpPr>
              <a:spLocks noChangeArrowheads="1"/>
            </p:cNvSpPr>
            <p:nvPr/>
          </p:nvSpPr>
          <p:spPr bwMode="auto">
            <a:xfrm>
              <a:off x="-3" y="-3"/>
              <a:ext cx="2907" cy="6155"/>
            </a:xfrm>
            <a:prstGeom prst="rect">
              <a:avLst/>
            </a:prstGeom>
            <a:noFill/>
            <a:ln w="9525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873644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300" dirty="0"/>
              <a:t>4. </a:t>
            </a:r>
            <a:r>
              <a:rPr lang="ko-KR" altLang="en-US" sz="1300" dirty="0"/>
              <a:t>질식사</a:t>
            </a:r>
          </a:p>
          <a:p>
            <a:pPr marL="0" indent="0" fontAlgn="base">
              <a:buNone/>
            </a:pPr>
            <a:r>
              <a:rPr lang="ko-KR" altLang="en-US" sz="1300" dirty="0"/>
              <a:t>   </a:t>
            </a:r>
            <a:r>
              <a:rPr lang="en-US" altLang="ko-KR" sz="1300" dirty="0"/>
              <a:t>- </a:t>
            </a:r>
            <a:r>
              <a:rPr lang="ko-KR" altLang="en-US" sz="1300" dirty="0"/>
              <a:t>호흡기에 의한 폐의 산소공급 중단으로 사망에 이르는 현상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1) </a:t>
            </a:r>
            <a:r>
              <a:rPr lang="ko-KR" altLang="en-US" sz="1300" dirty="0">
                <a:solidFill>
                  <a:srgbClr val="FF0000"/>
                </a:solidFill>
              </a:rPr>
              <a:t>질식사의 </a:t>
            </a:r>
            <a:r>
              <a:rPr lang="en-US" altLang="ko-KR" sz="1300" dirty="0">
                <a:solidFill>
                  <a:srgbClr val="FF0000"/>
                </a:solidFill>
              </a:rPr>
              <a:t>3</a:t>
            </a:r>
            <a:r>
              <a:rPr lang="ko-KR" altLang="en-US" sz="1300" dirty="0">
                <a:solidFill>
                  <a:srgbClr val="FF0000"/>
                </a:solidFill>
              </a:rPr>
              <a:t>대 징후</a:t>
            </a:r>
          </a:p>
          <a:p>
            <a:pPr marL="0" indent="0" fontAlgn="base">
              <a:buNone/>
            </a:pPr>
            <a:r>
              <a:rPr lang="en-US" altLang="ko-KR" sz="1300" dirty="0"/>
              <a:t>    - </a:t>
            </a:r>
            <a:r>
              <a:rPr lang="ko-KR" altLang="en-US" sz="1300" dirty="0" err="1">
                <a:solidFill>
                  <a:srgbClr val="FF0000"/>
                </a:solidFill>
              </a:rPr>
              <a:t>일혈점</a:t>
            </a:r>
            <a:r>
              <a:rPr lang="ko-KR" altLang="en-US" sz="1300" dirty="0"/>
              <a:t> </a:t>
            </a:r>
            <a:r>
              <a:rPr lang="en-US" altLang="ko-KR" sz="1300" dirty="0"/>
              <a:t>: </a:t>
            </a:r>
            <a:r>
              <a:rPr lang="ko-KR" altLang="en-US" sz="1300" dirty="0"/>
              <a:t>체중을 </a:t>
            </a:r>
            <a:r>
              <a:rPr lang="en-US" altLang="ko-KR" sz="1300" dirty="0"/>
              <a:t>100% </a:t>
            </a:r>
            <a:r>
              <a:rPr lang="ko-KR" altLang="en-US" sz="1300" dirty="0"/>
              <a:t>다 힘을 실어 목을 맨 경우 </a:t>
            </a:r>
            <a:r>
              <a:rPr lang="ko-KR" altLang="en-US" sz="1300" dirty="0" err="1"/>
              <a:t>추골동맥을</a:t>
            </a:r>
            <a:r>
              <a:rPr lang="ko-KR" altLang="en-US" sz="1300" dirty="0"/>
              <a:t> 포함해서 모든 혈관이 차단되기 때문에 </a:t>
            </a:r>
            <a:r>
              <a:rPr lang="ko-KR" altLang="en-US" sz="1300" dirty="0" err="1"/>
              <a:t>머리부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                  </a:t>
            </a:r>
            <a:r>
              <a:rPr lang="ko-KR" altLang="en-US" sz="1300" dirty="0"/>
              <a:t>분으로 피가 </a:t>
            </a:r>
            <a:r>
              <a:rPr lang="ko-KR" altLang="en-US" sz="1300" dirty="0" err="1"/>
              <a:t>흘러들지</a:t>
            </a:r>
            <a:r>
              <a:rPr lang="ko-KR" altLang="en-US" sz="1300" dirty="0"/>
              <a:t> 않게 되어 </a:t>
            </a:r>
            <a:r>
              <a:rPr lang="ko-KR" altLang="en-US" sz="1300" dirty="0" err="1"/>
              <a:t>일혈점</a:t>
            </a:r>
            <a:r>
              <a:rPr lang="ko-KR" altLang="en-US" sz="1300" dirty="0"/>
              <a:t> 발생</a:t>
            </a:r>
          </a:p>
          <a:p>
            <a:pPr marL="0" indent="0" fontAlgn="base">
              <a:buNone/>
            </a:pPr>
            <a:r>
              <a:rPr lang="en-US" altLang="ko-KR" sz="1300" dirty="0"/>
              <a:t>    - </a:t>
            </a:r>
            <a:r>
              <a:rPr lang="ko-KR" altLang="en-US" sz="1300" dirty="0">
                <a:solidFill>
                  <a:srgbClr val="FF0000"/>
                </a:solidFill>
              </a:rPr>
              <a:t>내장의 울혈</a:t>
            </a:r>
            <a:r>
              <a:rPr lang="en-US" altLang="ko-KR" sz="1300" dirty="0"/>
              <a:t>: </a:t>
            </a:r>
            <a:r>
              <a:rPr lang="ko-KR" altLang="en-US" sz="1300" dirty="0" err="1"/>
              <a:t>내인성</a:t>
            </a:r>
            <a:r>
              <a:rPr lang="ko-KR" altLang="en-US" sz="1300" dirty="0"/>
              <a:t> 급사에도 동일한 현상</a:t>
            </a:r>
          </a:p>
          <a:p>
            <a:pPr marL="0" indent="0" fontAlgn="base">
              <a:buNone/>
            </a:pPr>
            <a:r>
              <a:rPr lang="en-US" altLang="ko-KR" sz="1300" dirty="0"/>
              <a:t>    - </a:t>
            </a:r>
            <a:r>
              <a:rPr lang="ko-KR" altLang="en-US" sz="1300" dirty="0">
                <a:solidFill>
                  <a:srgbClr val="FF0000"/>
                </a:solidFill>
              </a:rPr>
              <a:t>혈액의 암적색 유동성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*</a:t>
            </a:r>
            <a:r>
              <a:rPr lang="ko-KR" altLang="en-US" sz="1300" dirty="0" err="1"/>
              <a:t>일혈점</a:t>
            </a:r>
            <a:endParaRPr lang="ko-KR" altLang="en-US" sz="1300" dirty="0"/>
          </a:p>
          <a:p>
            <a:pPr marL="0" indent="0" fontAlgn="base">
              <a:buNone/>
            </a:pPr>
            <a:endParaRPr lang="ko-KR" altLang="en-US" sz="1300" dirty="0"/>
          </a:p>
          <a:p>
            <a:pPr marL="0" indent="0">
              <a:buNone/>
            </a:pPr>
            <a:endParaRPr lang="ko-KR" altLang="en-US" sz="1300" dirty="0">
              <a:latin typeface="+mj-ea"/>
              <a:ea typeface="+mj-ea"/>
            </a:endParaRPr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2. </a:t>
            </a:r>
            <a:r>
              <a:rPr lang="ko-KR" altLang="en-US" sz="3200" dirty="0"/>
              <a:t>시체현상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506" y="4055957"/>
            <a:ext cx="288032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2850" y="4055957"/>
            <a:ext cx="2808312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186" y="4077072"/>
            <a:ext cx="252028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84497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300" dirty="0"/>
              <a:t> 2) </a:t>
            </a:r>
            <a:r>
              <a:rPr lang="ko-KR" altLang="en-US" sz="1300" dirty="0"/>
              <a:t>질식사의 종류</a:t>
            </a:r>
          </a:p>
          <a:p>
            <a:pPr marL="0" indent="0" fontAlgn="base">
              <a:buNone/>
            </a:pPr>
            <a:r>
              <a:rPr lang="en-US" altLang="ko-KR" sz="1300" dirty="0"/>
              <a:t>   </a:t>
            </a:r>
            <a:r>
              <a:rPr lang="en-US" altLang="ko-KR" sz="1300" dirty="0">
                <a:solidFill>
                  <a:srgbClr val="FF0000"/>
                </a:solidFill>
              </a:rPr>
              <a:t>(1) </a:t>
            </a:r>
            <a:r>
              <a:rPr lang="ko-KR" altLang="en-US" sz="1300" dirty="0">
                <a:solidFill>
                  <a:srgbClr val="FF0000"/>
                </a:solidFill>
              </a:rPr>
              <a:t>의사</a:t>
            </a:r>
            <a:r>
              <a:rPr lang="en-US" altLang="ko-KR" sz="1300" dirty="0">
                <a:solidFill>
                  <a:srgbClr val="FF0000"/>
                </a:solidFill>
              </a:rPr>
              <a:t>( </a:t>
            </a:r>
            <a:r>
              <a:rPr lang="ko-KR" altLang="en-US" sz="1300" dirty="0">
                <a:solidFill>
                  <a:srgbClr val="FF0000"/>
                </a:solidFill>
              </a:rPr>
              <a:t>縊死</a:t>
            </a:r>
            <a:r>
              <a:rPr lang="en-US" altLang="ko-KR" sz="1300" dirty="0">
                <a:solidFill>
                  <a:srgbClr val="FF0000"/>
                </a:solidFill>
              </a:rPr>
              <a:t>)</a:t>
            </a:r>
            <a:endParaRPr lang="ko-KR" altLang="en-US" sz="1300" dirty="0">
              <a:solidFill>
                <a:srgbClr val="FF0000"/>
              </a:solidFill>
            </a:endParaRPr>
          </a:p>
          <a:p>
            <a:pPr marL="0" indent="0" fontAlgn="base" latinLnBrk="0">
              <a:buNone/>
            </a:pPr>
            <a:r>
              <a:rPr lang="en-US" altLang="ko-KR" sz="1300" dirty="0"/>
              <a:t>      - </a:t>
            </a:r>
            <a:r>
              <a:rPr lang="ko-KR" altLang="en-US" sz="1300" dirty="0"/>
              <a:t>끈의 양쪽 끝 또는 한쪽 끝을 </a:t>
            </a:r>
            <a:r>
              <a:rPr lang="ko-KR" altLang="en-US" sz="1300" dirty="0" err="1"/>
              <a:t>현수점에</a:t>
            </a:r>
            <a:r>
              <a:rPr lang="ko-KR" altLang="en-US" sz="1300" dirty="0"/>
              <a:t> 고정시키고 끈을 목에 감아 </a:t>
            </a:r>
            <a:r>
              <a:rPr lang="ko-KR" altLang="en-US" sz="1300" dirty="0">
                <a:solidFill>
                  <a:srgbClr val="FF0000"/>
                </a:solidFill>
              </a:rPr>
              <a:t>스스로의 체중에 의하여 목이 압박</a:t>
            </a:r>
            <a:r>
              <a:rPr lang="ko-KR" altLang="en-US" sz="1300" dirty="0"/>
              <a:t>되어 </a:t>
            </a:r>
            <a:endParaRPr lang="en-US" altLang="ko-KR" sz="1300" dirty="0"/>
          </a:p>
          <a:p>
            <a:pPr marL="0" indent="0" fontAlgn="base" latinLnBrk="0">
              <a:buNone/>
            </a:pPr>
            <a:r>
              <a:rPr lang="en-US" altLang="ko-KR" sz="1300" dirty="0"/>
              <a:t>        </a:t>
            </a:r>
            <a:r>
              <a:rPr lang="ko-KR" altLang="en-US" sz="1300" dirty="0"/>
              <a:t>사망에 이르는 것을 </a:t>
            </a:r>
            <a:r>
              <a:rPr lang="ko-KR" altLang="en-US" sz="1300" dirty="0" err="1"/>
              <a:t>목맴사</a:t>
            </a:r>
            <a:r>
              <a:rPr lang="en-US" altLang="ko-KR" sz="1300" dirty="0"/>
              <a:t>(</a:t>
            </a:r>
            <a:r>
              <a:rPr lang="ko-KR" altLang="en-US" sz="1300" dirty="0"/>
              <a:t>縊死</a:t>
            </a:r>
            <a:r>
              <a:rPr lang="en-US" altLang="ko-KR" sz="1300" dirty="0"/>
              <a:t>)</a:t>
            </a:r>
            <a:r>
              <a:rPr lang="ko-KR" altLang="en-US" sz="1300" dirty="0"/>
              <a:t>함</a:t>
            </a:r>
          </a:p>
          <a:p>
            <a:pPr marL="0" indent="0" fontAlgn="base" latinLnBrk="0">
              <a:buNone/>
            </a:pPr>
            <a:r>
              <a:rPr lang="en-US" altLang="ko-KR" sz="1300" dirty="0"/>
              <a:t>      - </a:t>
            </a:r>
            <a:r>
              <a:rPr lang="ko-KR" altLang="en-US" sz="1300" dirty="0">
                <a:solidFill>
                  <a:srgbClr val="FF0000"/>
                </a:solidFill>
              </a:rPr>
              <a:t>자살이 대부분</a:t>
            </a:r>
          </a:p>
          <a:p>
            <a:pPr marL="0" indent="0" fontAlgn="base" latinLnBrk="0">
              <a:buNone/>
            </a:pPr>
            <a:r>
              <a:rPr lang="en-US" altLang="ko-KR" sz="1300" dirty="0"/>
              <a:t>      - </a:t>
            </a:r>
            <a:r>
              <a:rPr lang="ko-KR" altLang="en-US" sz="1300" dirty="0"/>
              <a:t>끈 자국 형성</a:t>
            </a:r>
            <a:r>
              <a:rPr lang="en-US" altLang="ko-KR" sz="1300" dirty="0"/>
              <a:t>, </a:t>
            </a:r>
            <a:r>
              <a:rPr lang="ko-KR" altLang="en-US" sz="1300" dirty="0"/>
              <a:t>피하출혈</a:t>
            </a:r>
            <a:r>
              <a:rPr lang="en-US" altLang="ko-KR" sz="1300" dirty="0"/>
              <a:t>, </a:t>
            </a:r>
            <a:r>
              <a:rPr lang="ko-KR" altLang="en-US" sz="1300" dirty="0" err="1"/>
              <a:t>피부까짐</a:t>
            </a:r>
            <a:r>
              <a:rPr lang="ko-KR" altLang="en-US" sz="1300" dirty="0"/>
              <a:t> 현상 가능성</a:t>
            </a:r>
          </a:p>
          <a:p>
            <a:pPr marL="0" indent="0" fontAlgn="base" latinLnBrk="0">
              <a:buNone/>
            </a:pPr>
            <a:r>
              <a:rPr lang="en-US" altLang="ko-KR" sz="1300" dirty="0"/>
              <a:t>      - </a:t>
            </a:r>
            <a:r>
              <a:rPr lang="ko-KR" altLang="en-US" sz="1300" dirty="0"/>
              <a:t>혀 돌출</a:t>
            </a:r>
            <a:r>
              <a:rPr lang="en-US" altLang="ko-KR" sz="1300" dirty="0"/>
              <a:t>, </a:t>
            </a:r>
            <a:r>
              <a:rPr lang="ko-KR" altLang="en-US" sz="1300" dirty="0"/>
              <a:t>체액누출 가능성이 있음</a:t>
            </a:r>
          </a:p>
          <a:p>
            <a:pPr marL="0" indent="0" fontAlgn="base" latinLnBrk="0">
              <a:buNone/>
            </a:pPr>
            <a:endParaRPr lang="ko-KR" altLang="en-US" sz="1300" dirty="0"/>
          </a:p>
          <a:p>
            <a:pPr marL="0" indent="0" fontAlgn="base">
              <a:buNone/>
            </a:pPr>
            <a:endParaRPr lang="ko-KR" altLang="en-US" sz="1300" dirty="0"/>
          </a:p>
          <a:p>
            <a:pPr marL="0" indent="0">
              <a:buNone/>
            </a:pPr>
            <a:endParaRPr lang="ko-KR" altLang="en-US" sz="1300" dirty="0">
              <a:latin typeface="+mj-ea"/>
              <a:ea typeface="+mj-ea"/>
            </a:endParaRPr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2. </a:t>
            </a:r>
            <a:r>
              <a:rPr lang="ko-KR" altLang="en-US" sz="3200" dirty="0"/>
              <a:t>시체현상</a:t>
            </a: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167196"/>
              </p:ext>
            </p:extLst>
          </p:nvPr>
        </p:nvGraphicFramePr>
        <p:xfrm>
          <a:off x="899592" y="3140968"/>
          <a:ext cx="7776864" cy="1140116"/>
        </p:xfrm>
        <a:graphic>
          <a:graphicData uri="http://schemas.openxmlformats.org/drawingml/2006/table">
            <a:tbl>
              <a:tblPr/>
              <a:tblGrid>
                <a:gridCol w="15297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71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04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정형적 목맴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0785" marR="60785" marT="16805" marB="168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</a:t>
                      </a: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나뭇가지나 높은 기둥에 끈을 묶어 목을 매어 사망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눈에 </a:t>
                      </a:r>
                      <a:r>
                        <a:rPr lang="ko-KR" altLang="en-US" sz="1100" b="1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점출혈이</a:t>
                      </a: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없음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0785" marR="60785" marT="16805" marB="168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04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불완전 목맴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0785" marR="60785" marT="16805" marB="168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r>
                        <a:rPr lang="ko-KR" altLang="en-US" sz="1100" b="1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문잡이</a:t>
                      </a: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등에 끈을 묶어 상반신을 당겨 사망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눈에 </a:t>
                      </a:r>
                      <a:r>
                        <a:rPr lang="ko-KR" altLang="en-US" sz="1100" b="1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점출혈이</a:t>
                      </a: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뚜렷함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0785" marR="60785" marT="16805" marB="168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293096"/>
            <a:ext cx="6349380" cy="23646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84172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300" dirty="0"/>
              <a:t>※ </a:t>
            </a:r>
            <a:r>
              <a:rPr lang="ko-KR" altLang="en-US" sz="1300" dirty="0" err="1">
                <a:solidFill>
                  <a:srgbClr val="7030A0"/>
                </a:solidFill>
              </a:rPr>
              <a:t>거짓목맴</a:t>
            </a:r>
            <a:r>
              <a:rPr lang="en-US" altLang="ko-KR" sz="1300" dirty="0">
                <a:solidFill>
                  <a:srgbClr val="7030A0"/>
                </a:solidFill>
              </a:rPr>
              <a:t>: </a:t>
            </a:r>
            <a:r>
              <a:rPr lang="ko-KR" altLang="en-US" sz="1300" dirty="0">
                <a:solidFill>
                  <a:srgbClr val="7030A0"/>
                </a:solidFill>
              </a:rPr>
              <a:t>살해 후 목맴으로 위장하는 경우</a:t>
            </a:r>
            <a:endParaRPr lang="en-US" altLang="ko-KR" sz="1300" dirty="0">
              <a:solidFill>
                <a:srgbClr val="7030A0"/>
              </a:solidFill>
            </a:endParaRPr>
          </a:p>
          <a:p>
            <a:pPr marL="0" indent="0" fontAlgn="base">
              <a:buNone/>
            </a:pPr>
            <a:endParaRPr lang="ko-KR" altLang="en-US" sz="1300" dirty="0"/>
          </a:p>
          <a:p>
            <a:pPr marL="0" indent="0" fontAlgn="base">
              <a:buNone/>
            </a:pPr>
            <a:r>
              <a:rPr lang="en-US" altLang="ko-KR" sz="1300" dirty="0"/>
              <a:t>   - </a:t>
            </a:r>
            <a:r>
              <a:rPr lang="ko-KR" altLang="en-US" sz="1300" dirty="0"/>
              <a:t>눈에 </a:t>
            </a:r>
            <a:r>
              <a:rPr lang="ko-KR" altLang="en-US" sz="1300" dirty="0" err="1"/>
              <a:t>점출혈이</a:t>
            </a:r>
            <a:r>
              <a:rPr lang="ko-KR" altLang="en-US" sz="1300" dirty="0"/>
              <a:t> 있다</a:t>
            </a:r>
            <a:r>
              <a:rPr lang="en-US" altLang="ko-KR" sz="1300" dirty="0"/>
              <a:t>.</a:t>
            </a:r>
            <a:endParaRPr lang="ko-KR" altLang="en-US" sz="1300" dirty="0"/>
          </a:p>
          <a:p>
            <a:pPr marL="0" indent="0" fontAlgn="base">
              <a:buNone/>
            </a:pPr>
            <a:r>
              <a:rPr lang="en-US" altLang="ko-KR" sz="1300" dirty="0"/>
              <a:t>   - </a:t>
            </a:r>
            <a:r>
              <a:rPr lang="ko-KR" altLang="en-US" sz="1300" dirty="0"/>
              <a:t>얼굴에 </a:t>
            </a:r>
            <a:r>
              <a:rPr lang="ko-KR" altLang="en-US" sz="1300" dirty="0" err="1"/>
              <a:t>청색증이</a:t>
            </a:r>
            <a:r>
              <a:rPr lang="ko-KR" altLang="en-US" sz="1300" dirty="0"/>
              <a:t> 나타남</a:t>
            </a:r>
          </a:p>
          <a:p>
            <a:pPr marL="0" indent="0" fontAlgn="base">
              <a:buNone/>
            </a:pPr>
            <a:r>
              <a:rPr lang="en-US" altLang="ko-KR" sz="1300" dirty="0"/>
              <a:t>   - </a:t>
            </a:r>
            <a:r>
              <a:rPr lang="ko-KR" altLang="en-US" sz="1300" dirty="0"/>
              <a:t>현장을 과도하게 위장한 흔적</a:t>
            </a:r>
          </a:p>
          <a:p>
            <a:pPr marL="0" indent="0" fontAlgn="base">
              <a:buNone/>
            </a:pPr>
            <a:r>
              <a:rPr lang="en-US" altLang="ko-KR" sz="1300" dirty="0"/>
              <a:t>   - </a:t>
            </a:r>
            <a:r>
              <a:rPr lang="ko-KR" altLang="en-US" sz="1300" dirty="0" err="1"/>
              <a:t>현수점에</a:t>
            </a:r>
            <a:r>
              <a:rPr lang="ko-KR" altLang="en-US" sz="1300" dirty="0"/>
              <a:t> 끈의 일부 성분이 없거나</a:t>
            </a:r>
            <a:r>
              <a:rPr lang="en-US" altLang="ko-KR" sz="1300" dirty="0"/>
              <a:t>, </a:t>
            </a:r>
            <a:r>
              <a:rPr lang="ko-KR" altLang="en-US" sz="1300" dirty="0"/>
              <a:t>끈에 </a:t>
            </a:r>
            <a:r>
              <a:rPr lang="ko-KR" altLang="en-US" sz="1300" dirty="0" err="1"/>
              <a:t>매단점의</a:t>
            </a:r>
            <a:r>
              <a:rPr lang="ko-KR" altLang="en-US" sz="1300" dirty="0"/>
              <a:t> 성분이  미 </a:t>
            </a:r>
            <a:r>
              <a:rPr lang="ko-KR" altLang="en-US" sz="1300" dirty="0" err="1"/>
              <a:t>발견시</a:t>
            </a:r>
            <a:endParaRPr lang="ko-KR" altLang="en-US" sz="1300" dirty="0"/>
          </a:p>
          <a:p>
            <a:pPr marL="0" indent="0" fontAlgn="base">
              <a:buNone/>
            </a:pPr>
            <a:r>
              <a:rPr lang="en-US" altLang="ko-KR" sz="1300" dirty="0"/>
              <a:t>   - </a:t>
            </a:r>
            <a:r>
              <a:rPr lang="ko-KR" altLang="en-US" sz="1300" dirty="0" err="1"/>
              <a:t>끈길이와</a:t>
            </a:r>
            <a:r>
              <a:rPr lang="ko-KR" altLang="en-US" sz="1300" dirty="0"/>
              <a:t> </a:t>
            </a:r>
            <a:r>
              <a:rPr lang="ko-KR" altLang="en-US" sz="1300" dirty="0" err="1"/>
              <a:t>매단점이</a:t>
            </a:r>
            <a:r>
              <a:rPr lang="ko-KR" altLang="en-US" sz="1300" dirty="0"/>
              <a:t> </a:t>
            </a:r>
            <a:r>
              <a:rPr lang="ko-KR" altLang="en-US" sz="1300" dirty="0" err="1"/>
              <a:t>불일치하는</a:t>
            </a:r>
            <a:r>
              <a:rPr lang="ko-KR" altLang="en-US" sz="1300" dirty="0"/>
              <a:t> 경우</a:t>
            </a:r>
          </a:p>
          <a:p>
            <a:pPr marL="0" indent="0" fontAlgn="base">
              <a:buNone/>
            </a:pPr>
            <a:r>
              <a:rPr lang="en-US" altLang="ko-KR" sz="1300" dirty="0"/>
              <a:t>   - </a:t>
            </a:r>
            <a:r>
              <a:rPr lang="ko-KR" altLang="en-US" sz="1300" dirty="0"/>
              <a:t>정형적 목맴의 경우와 시체얼룩이 일치하지 않는 경우</a:t>
            </a:r>
          </a:p>
          <a:p>
            <a:pPr marL="0" indent="0" fontAlgn="base">
              <a:buNone/>
            </a:pPr>
            <a:r>
              <a:rPr lang="en-US" altLang="ko-KR" sz="1300" dirty="0"/>
              <a:t>   - </a:t>
            </a:r>
            <a:r>
              <a:rPr lang="ko-KR" altLang="en-US" sz="1300" dirty="0" err="1"/>
              <a:t>매단곳</a:t>
            </a:r>
            <a:r>
              <a:rPr lang="ko-KR" altLang="en-US" sz="1300" dirty="0"/>
              <a:t> </a:t>
            </a:r>
            <a:r>
              <a:rPr lang="ko-KR" altLang="en-US" sz="1300" dirty="0" err="1"/>
              <a:t>하방에</a:t>
            </a:r>
            <a:r>
              <a:rPr lang="ko-KR" altLang="en-US" sz="1300" dirty="0"/>
              <a:t> 배설물이 없는 경우 등</a:t>
            </a:r>
          </a:p>
          <a:p>
            <a:pPr marL="0" indent="0" fontAlgn="base" latinLnBrk="0">
              <a:buNone/>
            </a:pPr>
            <a:endParaRPr lang="ko-KR" altLang="en-US" sz="1300" dirty="0"/>
          </a:p>
          <a:p>
            <a:pPr marL="0" indent="0" fontAlgn="base">
              <a:buNone/>
            </a:pPr>
            <a:endParaRPr lang="ko-KR" altLang="en-US" sz="1300" dirty="0"/>
          </a:p>
          <a:p>
            <a:pPr marL="0" indent="0">
              <a:buNone/>
            </a:pPr>
            <a:endParaRPr lang="ko-KR" altLang="en-US" sz="1300" dirty="0">
              <a:latin typeface="+mj-ea"/>
              <a:ea typeface="+mj-ea"/>
            </a:endParaRPr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2. </a:t>
            </a:r>
            <a:r>
              <a:rPr lang="ko-KR" altLang="en-US" sz="3200" dirty="0"/>
              <a:t>시체현상</a:t>
            </a:r>
          </a:p>
        </p:txBody>
      </p:sp>
    </p:spTree>
    <p:extLst>
      <p:ext uri="{BB962C8B-B14F-4D97-AF65-F5344CB8AC3E}">
        <p14:creationId xmlns:p14="http://schemas.microsoft.com/office/powerpoint/2010/main" val="14393156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300" dirty="0"/>
              <a:t> (2) </a:t>
            </a:r>
            <a:r>
              <a:rPr lang="ko-KR" altLang="en-US" sz="1300" dirty="0">
                <a:solidFill>
                  <a:srgbClr val="FF0000"/>
                </a:solidFill>
              </a:rPr>
              <a:t>교사</a:t>
            </a:r>
            <a:r>
              <a:rPr lang="en-US" altLang="ko-KR" sz="1300" dirty="0">
                <a:solidFill>
                  <a:srgbClr val="FF0000"/>
                </a:solidFill>
              </a:rPr>
              <a:t>(</a:t>
            </a:r>
            <a:r>
              <a:rPr lang="ko-KR" altLang="en-US" sz="1300" dirty="0" err="1">
                <a:solidFill>
                  <a:srgbClr val="FF0000"/>
                </a:solidFill>
              </a:rPr>
              <a:t>끈졸림사</a:t>
            </a:r>
            <a:r>
              <a:rPr lang="en-US" altLang="ko-KR" sz="1300" dirty="0">
                <a:solidFill>
                  <a:srgbClr val="FF0000"/>
                </a:solidFill>
              </a:rPr>
              <a:t>)</a:t>
            </a:r>
            <a:endParaRPr lang="ko-KR" altLang="en-US" sz="13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300" dirty="0"/>
              <a:t>    - </a:t>
            </a:r>
            <a:r>
              <a:rPr lang="ko-KR" altLang="en-US" sz="1300" dirty="0"/>
              <a:t>목에 감겨진 줄이나 끈에 </a:t>
            </a:r>
            <a:r>
              <a:rPr lang="ko-KR" altLang="en-US" sz="1300" dirty="0">
                <a:solidFill>
                  <a:srgbClr val="FF0000"/>
                </a:solidFill>
              </a:rPr>
              <a:t>자신의 체중 이외의 힘에 졸려서 질식 사망</a:t>
            </a:r>
          </a:p>
          <a:p>
            <a:pPr marL="0" indent="0" fontAlgn="base">
              <a:buNone/>
            </a:pPr>
            <a:r>
              <a:rPr lang="en-US" altLang="ko-KR" sz="1300" dirty="0"/>
              <a:t>    - </a:t>
            </a:r>
            <a:r>
              <a:rPr lang="ko-KR" altLang="en-US" sz="1300" dirty="0">
                <a:solidFill>
                  <a:srgbClr val="FF0000"/>
                </a:solidFill>
              </a:rPr>
              <a:t>거의 대부분이 타살</a:t>
            </a:r>
          </a:p>
          <a:p>
            <a:pPr marL="0" indent="0" fontAlgn="base">
              <a:buNone/>
            </a:pPr>
            <a:r>
              <a:rPr lang="en-US" altLang="ko-KR" sz="1300" dirty="0"/>
              <a:t>    - </a:t>
            </a:r>
            <a:r>
              <a:rPr lang="ko-KR" altLang="en-US" sz="1300" dirty="0"/>
              <a:t>목에 </a:t>
            </a:r>
            <a:r>
              <a:rPr lang="ko-KR" altLang="en-US" sz="1300" dirty="0" err="1">
                <a:solidFill>
                  <a:srgbClr val="FF0000"/>
                </a:solidFill>
              </a:rPr>
              <a:t>끈자국이</a:t>
            </a:r>
            <a:r>
              <a:rPr lang="ko-KR" altLang="en-US" sz="1300" dirty="0"/>
              <a:t> 있으나 </a:t>
            </a:r>
            <a:r>
              <a:rPr lang="ko-KR" altLang="en-US" sz="1300" dirty="0">
                <a:solidFill>
                  <a:srgbClr val="FF0000"/>
                </a:solidFill>
              </a:rPr>
              <a:t>목맴보다 낮은 지점에 위치</a:t>
            </a:r>
          </a:p>
          <a:p>
            <a:pPr marL="0" indent="0" fontAlgn="base">
              <a:buNone/>
            </a:pPr>
            <a:r>
              <a:rPr lang="en-US" altLang="ko-KR" sz="1300" dirty="0"/>
              <a:t>    - </a:t>
            </a:r>
            <a:r>
              <a:rPr lang="ko-KR" altLang="en-US" sz="1300" dirty="0"/>
              <a:t>혀가 튀어나오거나 체액 누설하는 것은 의사와 유사</a:t>
            </a:r>
            <a:r>
              <a:rPr lang="en-US" altLang="ko-KR" sz="1300" dirty="0"/>
              <a:t>, </a:t>
            </a:r>
            <a:r>
              <a:rPr lang="ko-KR" altLang="en-US" sz="1300" dirty="0" err="1"/>
              <a:t>끈자국</a:t>
            </a:r>
            <a:r>
              <a:rPr lang="ko-KR" altLang="en-US" sz="1300" dirty="0"/>
              <a:t> 주변에 손톱자국이 있는 경우가 많음</a:t>
            </a:r>
          </a:p>
          <a:p>
            <a:pPr marL="0" indent="0" fontAlgn="base" latinLnBrk="0">
              <a:buNone/>
            </a:pPr>
            <a:endParaRPr lang="ko-KR" altLang="en-US" sz="1300" dirty="0"/>
          </a:p>
          <a:p>
            <a:pPr marL="0" indent="0" fontAlgn="base">
              <a:buNone/>
            </a:pPr>
            <a:endParaRPr lang="ko-KR" altLang="en-US" sz="1300" dirty="0"/>
          </a:p>
          <a:p>
            <a:pPr marL="0" indent="0">
              <a:buNone/>
            </a:pPr>
            <a:endParaRPr lang="ko-KR" altLang="en-US" sz="1300" dirty="0">
              <a:latin typeface="+mj-ea"/>
              <a:ea typeface="+mj-ea"/>
            </a:endParaRPr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2. </a:t>
            </a:r>
            <a:r>
              <a:rPr lang="ko-KR" altLang="en-US" sz="3200" dirty="0"/>
              <a:t>시체현상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852936"/>
            <a:ext cx="5328592" cy="30636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36305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Autofit/>
          </a:bodyPr>
          <a:lstStyle/>
          <a:p>
            <a:pPr marL="0" indent="0" fontAlgn="base" latinLnBrk="0">
              <a:buNone/>
            </a:pPr>
            <a:endParaRPr lang="ko-KR" altLang="en-US" sz="1300" dirty="0"/>
          </a:p>
          <a:p>
            <a:pPr marL="0" indent="0" fontAlgn="base">
              <a:buNone/>
            </a:pPr>
            <a:r>
              <a:rPr lang="en-US" altLang="ko-KR" sz="1300" dirty="0"/>
              <a:t>(3) </a:t>
            </a:r>
            <a:r>
              <a:rPr lang="ko-KR" altLang="en-US" sz="1300" dirty="0">
                <a:solidFill>
                  <a:srgbClr val="FF0000"/>
                </a:solidFill>
              </a:rPr>
              <a:t>액사</a:t>
            </a:r>
            <a:r>
              <a:rPr lang="en-US" altLang="ko-KR" sz="1300" dirty="0"/>
              <a:t>: </a:t>
            </a:r>
            <a:r>
              <a:rPr lang="ko-KR" altLang="en-US" sz="1300" dirty="0" err="1"/>
              <a:t>목주위를</a:t>
            </a:r>
            <a:r>
              <a:rPr lang="ko-KR" altLang="en-US" sz="1300" dirty="0"/>
              <a:t> </a:t>
            </a:r>
            <a:r>
              <a:rPr lang="ko-KR" altLang="en-US" sz="1300" dirty="0">
                <a:solidFill>
                  <a:srgbClr val="FF0000"/>
                </a:solidFill>
              </a:rPr>
              <a:t>손 또는 팔로 압박</a:t>
            </a:r>
            <a:r>
              <a:rPr lang="ko-KR" altLang="en-US" sz="1300" dirty="0"/>
              <a:t>하여 질식 사망케 하는 살인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(4) </a:t>
            </a:r>
            <a:r>
              <a:rPr lang="ko-KR" altLang="en-US" sz="1300" dirty="0">
                <a:solidFill>
                  <a:srgbClr val="FF0000"/>
                </a:solidFill>
              </a:rPr>
              <a:t>익사</a:t>
            </a:r>
            <a:r>
              <a:rPr lang="en-US" altLang="ko-KR" sz="1300" dirty="0"/>
              <a:t>: </a:t>
            </a:r>
            <a:r>
              <a:rPr lang="ko-KR" altLang="en-US" sz="1300" dirty="0">
                <a:solidFill>
                  <a:srgbClr val="FF0000"/>
                </a:solidFill>
              </a:rPr>
              <a:t>액체가 기도에 흡입</a:t>
            </a:r>
            <a:r>
              <a:rPr lang="ko-KR" altLang="en-US" sz="1300" dirty="0"/>
              <a:t>되어 질식하는 것</a:t>
            </a:r>
          </a:p>
          <a:p>
            <a:pPr marL="0" indent="0" fontAlgn="base">
              <a:buNone/>
            </a:pPr>
            <a:r>
              <a:rPr lang="en-US" altLang="ko-KR" sz="1300" dirty="0"/>
              <a:t>   - </a:t>
            </a:r>
            <a:r>
              <a:rPr lang="ko-KR" altLang="en-US" sz="1300" dirty="0"/>
              <a:t>익사가 일어나기까지의 </a:t>
            </a:r>
            <a:r>
              <a:rPr lang="ko-KR" altLang="en-US" sz="1300" dirty="0">
                <a:solidFill>
                  <a:srgbClr val="FF0000"/>
                </a:solidFill>
              </a:rPr>
              <a:t>시간은 대체로 </a:t>
            </a:r>
            <a:r>
              <a:rPr lang="en-US" altLang="ko-KR" sz="1300" dirty="0">
                <a:solidFill>
                  <a:srgbClr val="FF0000"/>
                </a:solidFill>
              </a:rPr>
              <a:t>5~8</a:t>
            </a:r>
            <a:r>
              <a:rPr lang="ko-KR" altLang="en-US" sz="1300" dirty="0">
                <a:solidFill>
                  <a:srgbClr val="FF0000"/>
                </a:solidFill>
              </a:rPr>
              <a:t>분 소요</a:t>
            </a:r>
          </a:p>
          <a:p>
            <a:pPr marL="0" indent="0" fontAlgn="base">
              <a:buNone/>
            </a:pPr>
            <a:r>
              <a:rPr lang="en-US" altLang="ko-KR" sz="1300" dirty="0"/>
              <a:t>   - </a:t>
            </a:r>
            <a:r>
              <a:rPr lang="ko-KR" altLang="en-US" sz="1300" dirty="0"/>
              <a:t>수중시체의 특이소견은 </a:t>
            </a:r>
            <a:r>
              <a:rPr lang="ko-KR" altLang="en-US" sz="1300" dirty="0">
                <a:solidFill>
                  <a:srgbClr val="FF0000"/>
                </a:solidFill>
              </a:rPr>
              <a:t>거품덩이</a:t>
            </a:r>
            <a:r>
              <a:rPr lang="en-US" altLang="ko-KR" sz="1300" dirty="0">
                <a:solidFill>
                  <a:srgbClr val="FF0000"/>
                </a:solidFill>
              </a:rPr>
              <a:t>, </a:t>
            </a:r>
            <a:r>
              <a:rPr lang="ko-KR" altLang="en-US" sz="1300" dirty="0">
                <a:solidFill>
                  <a:srgbClr val="FF0000"/>
                </a:solidFill>
              </a:rPr>
              <a:t>이물장악</a:t>
            </a:r>
            <a:r>
              <a:rPr lang="en-US" altLang="ko-KR" sz="1300" dirty="0">
                <a:solidFill>
                  <a:srgbClr val="FF0000"/>
                </a:solidFill>
              </a:rPr>
              <a:t>, </a:t>
            </a:r>
            <a:r>
              <a:rPr lang="ko-KR" altLang="en-US" sz="1300" dirty="0">
                <a:solidFill>
                  <a:srgbClr val="FF0000"/>
                </a:solidFill>
              </a:rPr>
              <a:t>부풀은 피부</a:t>
            </a:r>
          </a:p>
          <a:p>
            <a:pPr marL="0" indent="0" fontAlgn="base">
              <a:buNone/>
            </a:pPr>
            <a:r>
              <a:rPr lang="en-US" altLang="ko-KR" sz="1300" dirty="0"/>
              <a:t>   - </a:t>
            </a:r>
            <a:r>
              <a:rPr lang="ko-KR" altLang="en-US" sz="1300" dirty="0"/>
              <a:t>포말로 구성된 </a:t>
            </a:r>
            <a:r>
              <a:rPr lang="ko-KR" altLang="en-US" sz="1300" dirty="0">
                <a:solidFill>
                  <a:srgbClr val="FF0000"/>
                </a:solidFill>
              </a:rPr>
              <a:t>거품이 입과 코에서 버섯모양으로 유출</a:t>
            </a:r>
            <a:r>
              <a:rPr lang="ko-KR" altLang="en-US" sz="1300" dirty="0"/>
              <a:t>되며</a:t>
            </a:r>
            <a:r>
              <a:rPr lang="en-US" altLang="ko-KR" sz="1300" dirty="0"/>
              <a:t>, </a:t>
            </a:r>
            <a:r>
              <a:rPr lang="ko-KR" altLang="en-US" sz="1300" dirty="0"/>
              <a:t>닦아내면 또 형성될 수 있음</a:t>
            </a:r>
            <a:r>
              <a:rPr lang="en-US" altLang="ko-KR" sz="1300" dirty="0"/>
              <a:t>. </a:t>
            </a:r>
            <a:r>
              <a:rPr lang="ko-KR" altLang="en-US" sz="1300" dirty="0"/>
              <a:t>즉 생전에 물에 들어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 </a:t>
            </a:r>
            <a:r>
              <a:rPr lang="ko-KR" altLang="en-US" sz="1300" dirty="0"/>
              <a:t>갔다는 근거가 됨</a:t>
            </a:r>
          </a:p>
          <a:p>
            <a:pPr marL="0" indent="0" fontAlgn="base">
              <a:buNone/>
            </a:pPr>
            <a:r>
              <a:rPr lang="en-US" altLang="ko-KR" sz="1300" dirty="0"/>
              <a:t>   - </a:t>
            </a:r>
            <a:r>
              <a:rPr lang="ko-KR" altLang="en-US" sz="1300" dirty="0"/>
              <a:t>시체얼룩이 미약하고</a:t>
            </a:r>
            <a:r>
              <a:rPr lang="en-US" altLang="ko-KR" sz="1300" dirty="0"/>
              <a:t>, </a:t>
            </a:r>
            <a:r>
              <a:rPr lang="ko-KR" altLang="en-US" sz="1300" dirty="0"/>
              <a:t>닭살 형성</a:t>
            </a:r>
          </a:p>
          <a:p>
            <a:pPr marL="0" indent="0" fontAlgn="base">
              <a:buNone/>
            </a:pPr>
            <a:r>
              <a:rPr lang="en-US" altLang="ko-KR" sz="1300" dirty="0"/>
              <a:t>   - </a:t>
            </a:r>
            <a:r>
              <a:rPr lang="ko-KR" altLang="en-US" sz="1300" dirty="0"/>
              <a:t>수중시체의 체온하강속도는 공기 중에 비해 빠르고</a:t>
            </a:r>
            <a:r>
              <a:rPr lang="en-US" altLang="ko-KR" sz="1300" dirty="0"/>
              <a:t>, </a:t>
            </a:r>
            <a:r>
              <a:rPr lang="ko-KR" altLang="en-US" sz="1300" dirty="0" err="1"/>
              <a:t>고인물</a:t>
            </a:r>
            <a:r>
              <a:rPr lang="ko-KR" altLang="en-US" sz="1300" dirty="0"/>
              <a:t> 보다 흐르는 물속에서 더욱 빠름</a:t>
            </a:r>
          </a:p>
          <a:p>
            <a:pPr marL="0" indent="0" fontAlgn="base">
              <a:buNone/>
            </a:pPr>
            <a:r>
              <a:rPr lang="en-US" altLang="ko-KR" sz="1300" dirty="0"/>
              <a:t>   - </a:t>
            </a:r>
            <a:r>
              <a:rPr lang="ko-KR" altLang="en-US" sz="1300" dirty="0">
                <a:solidFill>
                  <a:srgbClr val="FF0000"/>
                </a:solidFill>
              </a:rPr>
              <a:t>기관 및 폐장 내에 플랑크톤 발견</a:t>
            </a:r>
          </a:p>
          <a:p>
            <a:pPr marL="0" indent="0" fontAlgn="base">
              <a:buNone/>
            </a:pPr>
            <a:r>
              <a:rPr lang="en-US" altLang="ko-KR" sz="1300" dirty="0"/>
              <a:t>   - </a:t>
            </a:r>
            <a:r>
              <a:rPr lang="ko-KR" altLang="en-US" sz="1300" dirty="0"/>
              <a:t>여름은 </a:t>
            </a:r>
            <a:r>
              <a:rPr lang="en-US" altLang="ko-KR" sz="1300" dirty="0"/>
              <a:t>2-3</a:t>
            </a:r>
            <a:r>
              <a:rPr lang="ko-KR" altLang="en-US" sz="1300" dirty="0"/>
              <a:t>일</a:t>
            </a:r>
            <a:r>
              <a:rPr lang="en-US" altLang="ko-KR" sz="1300" dirty="0"/>
              <a:t>, </a:t>
            </a:r>
            <a:r>
              <a:rPr lang="ko-KR" altLang="en-US" sz="1300" dirty="0"/>
              <a:t>겨울은 몇 주</a:t>
            </a:r>
            <a:r>
              <a:rPr lang="en-US" altLang="ko-KR" sz="1300" dirty="0"/>
              <a:t>~3.4</a:t>
            </a:r>
            <a:r>
              <a:rPr lang="ko-KR" altLang="en-US" sz="1300" dirty="0"/>
              <a:t>개월 뒤에 떠오르기도 함</a:t>
            </a:r>
          </a:p>
          <a:p>
            <a:pPr marL="0" indent="0" fontAlgn="base">
              <a:buNone/>
            </a:pPr>
            <a:endParaRPr lang="ko-KR" altLang="en-US" sz="1300" dirty="0"/>
          </a:p>
          <a:p>
            <a:pPr marL="0" indent="0">
              <a:buNone/>
            </a:pPr>
            <a:endParaRPr lang="ko-KR" altLang="en-US" sz="1300" dirty="0">
              <a:latin typeface="+mj-ea"/>
              <a:ea typeface="+mj-ea"/>
            </a:endParaRPr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2. </a:t>
            </a:r>
            <a:r>
              <a:rPr lang="ko-KR" altLang="en-US" sz="3200" dirty="0"/>
              <a:t>시체현상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124744"/>
            <a:ext cx="2362200" cy="16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71953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300" dirty="0"/>
              <a:t>(5)</a:t>
            </a:r>
            <a:r>
              <a:rPr lang="en-US" altLang="ko-KR" sz="1300" dirty="0">
                <a:solidFill>
                  <a:srgbClr val="FF0000"/>
                </a:solidFill>
              </a:rPr>
              <a:t> </a:t>
            </a:r>
            <a:r>
              <a:rPr lang="ko-KR" altLang="en-US" sz="1300" dirty="0" err="1">
                <a:solidFill>
                  <a:srgbClr val="FF0000"/>
                </a:solidFill>
              </a:rPr>
              <a:t>자기색정사</a:t>
            </a:r>
            <a:endParaRPr lang="ko-KR" altLang="en-US" sz="13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300" dirty="0">
                <a:latin typeface="+mj-ea"/>
                <a:ea typeface="+mj-ea"/>
              </a:rPr>
              <a:t> - </a:t>
            </a:r>
            <a:r>
              <a:rPr lang="ko-KR" altLang="en-US" sz="1300" dirty="0"/>
              <a:t>보통 사람은 정상적인 방법으로 자위행위를 하지만 간혹 그렇지 않은 사람이 있음</a:t>
            </a: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 -  </a:t>
            </a:r>
            <a:r>
              <a:rPr lang="ko-KR" altLang="en-US" sz="1300" dirty="0"/>
              <a:t>대표적인 방법이 바로 목을 조르거나 방독면을 뒤집어 쓰는 것인데</a:t>
            </a:r>
            <a:r>
              <a:rPr lang="en-US" altLang="ko-KR" sz="1300" dirty="0"/>
              <a:t>, </a:t>
            </a:r>
            <a:r>
              <a:rPr lang="ko-KR" altLang="en-US" sz="1300" dirty="0"/>
              <a:t>목을 지나는 혈관을 막으면 뇌로 가는 피</a:t>
            </a: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     </a:t>
            </a:r>
            <a:r>
              <a:rPr lang="ko-KR" altLang="en-US" sz="1300" dirty="0"/>
              <a:t>가 줄어들어 저산소증에 빠짐</a:t>
            </a: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 -  </a:t>
            </a:r>
            <a:r>
              <a:rPr lang="ko-KR" altLang="en-US" sz="1300" dirty="0"/>
              <a:t>이 때 </a:t>
            </a:r>
            <a:r>
              <a:rPr lang="ko-KR" altLang="en-US" sz="1300" dirty="0">
                <a:solidFill>
                  <a:srgbClr val="FF0000"/>
                </a:solidFill>
              </a:rPr>
              <a:t>환각 상태에 빠져 성적 흥분</a:t>
            </a:r>
            <a:r>
              <a:rPr lang="ko-KR" altLang="en-US" sz="1300" dirty="0"/>
              <a:t>을 느끼지만 이 상태가 지속되면서 의식을 잃고 목숨을 잃음</a:t>
            </a:r>
            <a:r>
              <a:rPr lang="en-US" altLang="ko-KR" sz="1300" dirty="0"/>
              <a:t>. </a:t>
            </a:r>
            <a:r>
              <a:rPr lang="ko-KR" altLang="en-US" sz="1300" dirty="0"/>
              <a:t>주로 독신 남성</a:t>
            </a: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    </a:t>
            </a:r>
            <a:r>
              <a:rPr lang="ko-KR" altLang="en-US" sz="1300" dirty="0"/>
              <a:t>에게 나타남</a:t>
            </a:r>
          </a:p>
          <a:p>
            <a:pPr marL="0" indent="0">
              <a:buNone/>
            </a:pPr>
            <a:endParaRPr lang="ko-KR" altLang="en-US" sz="1300" dirty="0">
              <a:latin typeface="+mj-ea"/>
              <a:ea typeface="+mj-ea"/>
            </a:endParaRPr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2. </a:t>
            </a:r>
            <a:r>
              <a:rPr lang="ko-KR" altLang="en-US" sz="3200" dirty="0"/>
              <a:t>시체현상</a:t>
            </a: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5442943"/>
              </p:ext>
            </p:extLst>
          </p:nvPr>
        </p:nvGraphicFramePr>
        <p:xfrm>
          <a:off x="827584" y="2996952"/>
          <a:ext cx="7704856" cy="82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048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fontAlgn="base" latinLnBrk="1"/>
                      <a:r>
                        <a:rPr kumimoji="0" lang="en-US" altLang="ko-KR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2012</a:t>
                      </a:r>
                      <a:r>
                        <a:rPr kumimoji="0" lang="ko-KR" altLang="en-US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년 </a:t>
                      </a:r>
                      <a:r>
                        <a:rPr kumimoji="0" lang="en-US" altLang="ko-KR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r>
                        <a:rPr kumimoji="0" lang="ko-KR" altLang="en-US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월 </a:t>
                      </a:r>
                      <a:r>
                        <a:rPr kumimoji="0" lang="en-US" altLang="ko-KR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  <a:r>
                        <a:rPr kumimoji="0" lang="ko-KR" altLang="en-US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일 서울의 한 아파트</a:t>
                      </a:r>
                      <a:r>
                        <a:rPr kumimoji="0" lang="en-US" altLang="ko-KR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현관문을 따고 들어간 경찰은 뒤로 나자빠졌다</a:t>
                      </a:r>
                      <a:r>
                        <a:rPr kumimoji="0" lang="en-US" altLang="ko-KR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집주인 </a:t>
                      </a:r>
                      <a:r>
                        <a:rPr kumimoji="0" lang="en-US" altLang="ko-KR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kumimoji="0" lang="ko-KR" altLang="en-US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씨가 알몸 상태로 머리에 방독면을 쓴 채 침대에 누워 숨져 있었기 때문이다</a:t>
                      </a:r>
                      <a:r>
                        <a:rPr kumimoji="0" lang="en-US" altLang="ko-KR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침대 옆엔 휴지 조각과 음란 영상물이 나뒹굴었다</a:t>
                      </a:r>
                      <a:r>
                        <a:rPr kumimoji="0" lang="en-US" altLang="ko-KR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그러나 타살 흔적은 없었다</a:t>
                      </a:r>
                      <a:r>
                        <a:rPr kumimoji="0" lang="en-US" altLang="ko-KR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경찰은 어안이 벙벙했다</a:t>
                      </a:r>
                      <a:r>
                        <a:rPr kumimoji="0" lang="en-US" altLang="ko-KR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도대체 무슨 상황이란 말인가</a:t>
                      </a:r>
                      <a:r>
                        <a:rPr kumimoji="0" lang="en-US" altLang="ko-KR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!</a:t>
                      </a:r>
                      <a:endParaRPr kumimoji="0" lang="ko-KR" altLang="en-US" sz="12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kumimoji="0" lang="ko-KR" altLang="en-US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이 때 한 법의학자가 등장해 이렇게 말했다</a:t>
                      </a:r>
                      <a:r>
                        <a:rPr kumimoji="0" lang="en-US" altLang="ko-KR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"A</a:t>
                      </a:r>
                      <a:r>
                        <a:rPr kumimoji="0" lang="ko-KR" altLang="en-US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씨는 스스로 죽었습니다</a:t>
                      </a:r>
                      <a:r>
                        <a:rPr kumimoji="0" lang="en-US" altLang="ko-KR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."</a:t>
                      </a:r>
                      <a:endParaRPr kumimoji="0" lang="ko-KR" altLang="en-US" sz="12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8155070"/>
              </p:ext>
            </p:extLst>
          </p:nvPr>
        </p:nvGraphicFramePr>
        <p:xfrm>
          <a:off x="827584" y="4077072"/>
          <a:ext cx="7704856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048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fontAlgn="base" latinLnBrk="1"/>
                      <a:r>
                        <a:rPr kumimoji="0" lang="en-US" altLang="ko-KR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2004</a:t>
                      </a:r>
                      <a:r>
                        <a:rPr kumimoji="0" lang="ko-KR" altLang="en-US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년 여름 서울의 한 원룸</a:t>
                      </a:r>
                      <a:r>
                        <a:rPr kumimoji="0" lang="en-US" altLang="ko-KR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40</a:t>
                      </a:r>
                      <a:r>
                        <a:rPr kumimoji="0" lang="ko-KR" altLang="en-US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대 남성이 여자 옷을 입고 입에 스카프를 잔뜩 물고 쓰러져 있었다</a:t>
                      </a:r>
                      <a:r>
                        <a:rPr kumimoji="0" lang="en-US" altLang="ko-KR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이미 사망한 상태였다</a:t>
                      </a:r>
                      <a:r>
                        <a:rPr kumimoji="0" lang="en-US" altLang="ko-KR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목에는 끈 자국</a:t>
                      </a:r>
                      <a:r>
                        <a:rPr kumimoji="0" lang="en-US" altLang="ko-KR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200" b="1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개목걸이</a:t>
                      </a:r>
                      <a:r>
                        <a:rPr kumimoji="0" lang="en-US" altLang="ko-KR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kumimoji="0" lang="ko-KR" altLang="en-US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이 선명했다</a:t>
                      </a:r>
                      <a:r>
                        <a:rPr kumimoji="0" lang="en-US" altLang="ko-KR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가족은 타살을 의심했다</a:t>
                      </a:r>
                      <a:r>
                        <a:rPr kumimoji="0" lang="en-US" altLang="ko-KR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b="1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부검대에</a:t>
                      </a:r>
                      <a:r>
                        <a:rPr kumimoji="0" lang="ko-KR" altLang="en-US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오른 그의 얼굴과 장기에는 울혈</a:t>
                      </a:r>
                      <a:r>
                        <a:rPr kumimoji="0" lang="en-US" altLang="ko-KR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피가 흐르지 못하고 뭉친 상태</a:t>
                      </a:r>
                      <a:r>
                        <a:rPr kumimoji="0" lang="en-US" altLang="ko-KR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kumimoji="0" lang="ko-KR" altLang="en-US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이 보였다</a:t>
                      </a:r>
                      <a:r>
                        <a:rPr kumimoji="0" lang="en-US" altLang="ko-KR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안구와 눈꺼풀 사이에서는 내출혈로 생기는 </a:t>
                      </a:r>
                      <a:r>
                        <a:rPr kumimoji="0" lang="ko-KR" altLang="en-US" sz="1200" b="1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일혈점이</a:t>
                      </a:r>
                      <a:r>
                        <a:rPr kumimoji="0" lang="ko-KR" altLang="en-US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나타났다</a:t>
                      </a:r>
                      <a:r>
                        <a:rPr kumimoji="0" lang="en-US" altLang="ko-KR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질식사였다</a:t>
                      </a:r>
                      <a:r>
                        <a:rPr kumimoji="0" lang="en-US" altLang="ko-KR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2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kumimoji="0" lang="ko-KR" altLang="en-US" sz="1200" b="1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국과수연구원의</a:t>
                      </a:r>
                      <a:r>
                        <a:rPr kumimoji="0" lang="ko-KR" altLang="en-US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부검 결과는 더 놀라웠다</a:t>
                      </a:r>
                      <a:r>
                        <a:rPr kumimoji="0" lang="en-US" altLang="ko-KR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"</a:t>
                      </a:r>
                      <a:r>
                        <a:rPr kumimoji="0" lang="ko-KR" altLang="en-US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이 남성은 스스로 숨이 막혀 목숨을 잃었습니다</a:t>
                      </a:r>
                      <a:r>
                        <a:rPr kumimoji="0" lang="en-US" altLang="ko-KR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." </a:t>
                      </a:r>
                      <a:r>
                        <a:rPr kumimoji="0" lang="ko-KR" altLang="en-US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과연 그에겐 무슨 일이 있었던 걸까</a:t>
                      </a:r>
                      <a:r>
                        <a:rPr kumimoji="0" lang="en-US" altLang="ko-KR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endParaRPr kumimoji="0" lang="ko-KR" altLang="en-US" sz="12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kumimoji="0" lang="ko-KR" altLang="en-US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진실은 이렇다</a:t>
                      </a:r>
                      <a:r>
                        <a:rPr kumimoji="0" lang="en-US" altLang="ko-KR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이 남성은 자위행위 도중 성적 </a:t>
                      </a:r>
                      <a:r>
                        <a:rPr kumimoji="0" lang="ko-KR" altLang="en-US" sz="1200" b="1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오르가즘을</a:t>
                      </a:r>
                      <a:r>
                        <a:rPr kumimoji="0" lang="ko-KR" altLang="en-US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극대화하려고 자기 목을 조르고 입을 스카프로 막았다</a:t>
                      </a:r>
                      <a:r>
                        <a:rPr kumimoji="0" lang="en-US" altLang="ko-KR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의식이 혼미해지면서 쾌감이 커졌다</a:t>
                      </a:r>
                      <a:r>
                        <a:rPr kumimoji="0" lang="en-US" altLang="ko-KR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그럴수록 그는 더 세게 목을 조르고 입을 틀어막았다</a:t>
                      </a:r>
                      <a:r>
                        <a:rPr kumimoji="0" lang="en-US" altLang="ko-KR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그러다 질식해 사망했다</a:t>
                      </a:r>
                      <a:r>
                        <a:rPr kumimoji="0" lang="en-US" altLang="ko-KR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2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kumimoji="0" lang="ko-KR" altLang="en-US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이런 경우를 법의학 용어로 </a:t>
                      </a:r>
                      <a:r>
                        <a:rPr kumimoji="0" lang="en-US" altLang="ko-KR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'</a:t>
                      </a:r>
                      <a:r>
                        <a:rPr kumimoji="0" lang="ko-KR" altLang="en-US" sz="1200" b="1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자기색정사</a:t>
                      </a:r>
                      <a:r>
                        <a:rPr kumimoji="0" lang="en-US" altLang="ko-KR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'</a:t>
                      </a:r>
                      <a:r>
                        <a:rPr kumimoji="0" lang="ko-KR" altLang="en-US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라 한다</a:t>
                      </a:r>
                      <a:r>
                        <a:rPr kumimoji="0" lang="en-US" altLang="ko-KR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endParaRPr kumimoji="0" lang="ko-KR" altLang="en-US" sz="12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67297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313" y="1357313"/>
            <a:ext cx="6429375" cy="414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93718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196752"/>
            <a:ext cx="8424936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300" dirty="0"/>
              <a:t>5. </a:t>
            </a:r>
            <a:r>
              <a:rPr lang="ko-KR" altLang="en-US" sz="1300" dirty="0"/>
              <a:t>손상사의 종류 및 자</a:t>
            </a:r>
            <a:r>
              <a:rPr lang="en-US" altLang="ko-KR" sz="1300" dirty="0"/>
              <a:t>. </a:t>
            </a:r>
            <a:r>
              <a:rPr lang="ko-KR" altLang="en-US" sz="1300" dirty="0"/>
              <a:t>타살 구별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1) </a:t>
            </a:r>
            <a:r>
              <a:rPr lang="ko-KR" altLang="en-US" sz="1300" dirty="0">
                <a:solidFill>
                  <a:srgbClr val="FF0000"/>
                </a:solidFill>
              </a:rPr>
              <a:t>둔기에 의한 손상</a:t>
            </a:r>
          </a:p>
          <a:p>
            <a:pPr marL="0" indent="0" fontAlgn="base">
              <a:buNone/>
            </a:pPr>
            <a:r>
              <a:rPr lang="ko-KR" altLang="en-US" sz="1300" dirty="0"/>
              <a:t>    </a:t>
            </a:r>
            <a:r>
              <a:rPr lang="en-US" altLang="ko-KR" sz="1300" dirty="0"/>
              <a:t>- </a:t>
            </a:r>
            <a:r>
              <a:rPr lang="ko-KR" altLang="en-US" sz="1300" dirty="0"/>
              <a:t>무딘 물체</a:t>
            </a:r>
            <a:r>
              <a:rPr lang="en-US" altLang="ko-KR" sz="1300" dirty="0"/>
              <a:t>, </a:t>
            </a:r>
            <a:r>
              <a:rPr lang="ko-KR" altLang="en-US" sz="1300" dirty="0">
                <a:solidFill>
                  <a:srgbClr val="FF0000"/>
                </a:solidFill>
              </a:rPr>
              <a:t>예리한 날이 없는 </a:t>
            </a:r>
            <a:r>
              <a:rPr lang="ko-KR" altLang="en-US" sz="1300" dirty="0"/>
              <a:t>물체에 의한 충격으로 형성된 현상</a:t>
            </a:r>
            <a:r>
              <a:rPr lang="en-US" altLang="ko-KR" sz="1300" dirty="0"/>
              <a:t>.</a:t>
            </a:r>
            <a:endParaRPr lang="ko-KR" altLang="en-US" sz="1300" dirty="0"/>
          </a:p>
          <a:p>
            <a:pPr marL="0" indent="0" fontAlgn="base">
              <a:buNone/>
            </a:pPr>
            <a:r>
              <a:rPr lang="ko-KR" altLang="en-US" sz="1300" dirty="0"/>
              <a:t>      예</a:t>
            </a:r>
            <a:r>
              <a:rPr lang="en-US" altLang="ko-KR" sz="1300" dirty="0"/>
              <a:t>) </a:t>
            </a:r>
            <a:r>
              <a:rPr lang="ko-KR" altLang="en-US" sz="1300" dirty="0"/>
              <a:t>철봉</a:t>
            </a:r>
            <a:r>
              <a:rPr lang="en-US" altLang="ko-KR" sz="1300" dirty="0"/>
              <a:t>, </a:t>
            </a:r>
            <a:r>
              <a:rPr lang="ko-KR" altLang="en-US" sz="1300" dirty="0"/>
              <a:t>벽돌</a:t>
            </a:r>
            <a:r>
              <a:rPr lang="en-US" altLang="ko-KR" sz="1300" dirty="0"/>
              <a:t>, </a:t>
            </a:r>
            <a:r>
              <a:rPr lang="ko-KR" altLang="en-US" sz="1300" dirty="0"/>
              <a:t>자동차</a:t>
            </a:r>
            <a:r>
              <a:rPr lang="en-US" altLang="ko-KR" sz="1300" dirty="0"/>
              <a:t>, </a:t>
            </a:r>
            <a:r>
              <a:rPr lang="ko-KR" altLang="en-US" sz="1300" dirty="0" err="1"/>
              <a:t>돌맹이</a:t>
            </a:r>
            <a:r>
              <a:rPr lang="ko-KR" altLang="en-US" sz="1300" dirty="0"/>
              <a:t> 등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(1) </a:t>
            </a:r>
            <a:r>
              <a:rPr lang="ko-KR" altLang="en-US" sz="1300" dirty="0" err="1">
                <a:solidFill>
                  <a:srgbClr val="FF0000"/>
                </a:solidFill>
              </a:rPr>
              <a:t>피부까짐</a:t>
            </a:r>
            <a:endParaRPr lang="ko-KR" altLang="en-US" sz="13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300" dirty="0"/>
              <a:t>       . </a:t>
            </a:r>
            <a:r>
              <a:rPr lang="ko-KR" altLang="en-US" sz="1300" dirty="0">
                <a:solidFill>
                  <a:srgbClr val="FF0000"/>
                </a:solidFill>
              </a:rPr>
              <a:t>피부의 맨 </a:t>
            </a:r>
            <a:r>
              <a:rPr lang="ko-KR" altLang="en-US" sz="1300" dirty="0" err="1">
                <a:solidFill>
                  <a:srgbClr val="FF0000"/>
                </a:solidFill>
              </a:rPr>
              <a:t>바깥층만</a:t>
            </a:r>
            <a:r>
              <a:rPr lang="ko-KR" altLang="en-US" sz="1300" dirty="0">
                <a:solidFill>
                  <a:srgbClr val="FF0000"/>
                </a:solidFill>
              </a:rPr>
              <a:t> 벗겨져 진피가 노출</a:t>
            </a:r>
            <a:r>
              <a:rPr lang="ko-KR" altLang="en-US" sz="1300" dirty="0"/>
              <a:t>되는 손상</a:t>
            </a:r>
          </a:p>
          <a:p>
            <a:pPr marL="0" indent="0" fontAlgn="base">
              <a:buNone/>
            </a:pPr>
            <a:r>
              <a:rPr lang="en-US" altLang="ko-KR" sz="1300" dirty="0"/>
              <a:t>       . </a:t>
            </a:r>
            <a:r>
              <a:rPr lang="ko-KR" altLang="en-US" sz="1300" dirty="0"/>
              <a:t>반드시 물체가 작용한 면의 형상과 작용방향에 일치하여 발생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(2) </a:t>
            </a:r>
            <a:r>
              <a:rPr lang="ko-KR" altLang="en-US" sz="1300" dirty="0">
                <a:solidFill>
                  <a:srgbClr val="FF0000"/>
                </a:solidFill>
              </a:rPr>
              <a:t>타박상</a:t>
            </a:r>
            <a:r>
              <a:rPr lang="en-US" altLang="ko-KR" sz="1300" dirty="0">
                <a:solidFill>
                  <a:srgbClr val="FF0000"/>
                </a:solidFill>
              </a:rPr>
              <a:t>(</a:t>
            </a:r>
            <a:r>
              <a:rPr lang="ko-KR" altLang="en-US" sz="1300" dirty="0">
                <a:solidFill>
                  <a:srgbClr val="FF0000"/>
                </a:solidFill>
              </a:rPr>
              <a:t>피하출혈</a:t>
            </a:r>
            <a:r>
              <a:rPr lang="en-US" altLang="ko-KR" sz="1300" dirty="0">
                <a:solidFill>
                  <a:srgbClr val="FF0000"/>
                </a:solidFill>
              </a:rPr>
              <a:t>, </a:t>
            </a:r>
            <a:r>
              <a:rPr lang="ko-KR" altLang="en-US" sz="1300" dirty="0">
                <a:solidFill>
                  <a:srgbClr val="FF0000"/>
                </a:solidFill>
              </a:rPr>
              <a:t>멍</a:t>
            </a:r>
            <a:r>
              <a:rPr lang="en-US" altLang="ko-KR" sz="1300" dirty="0">
                <a:solidFill>
                  <a:srgbClr val="FF0000"/>
                </a:solidFill>
              </a:rPr>
              <a:t>)</a:t>
            </a:r>
            <a:endParaRPr lang="ko-KR" altLang="en-US" sz="13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300" dirty="0"/>
              <a:t>      . </a:t>
            </a:r>
            <a:r>
              <a:rPr lang="ko-KR" altLang="en-US" sz="1300" dirty="0" err="1"/>
              <a:t>둔력에</a:t>
            </a:r>
            <a:r>
              <a:rPr lang="ko-KR" altLang="en-US" sz="1300" dirty="0"/>
              <a:t> 의하여 피부는 파열되지 않고 모세혈관이 파열되어 피가 출혈하여 응고된 상태</a:t>
            </a:r>
          </a:p>
          <a:p>
            <a:pPr marL="0" indent="0" fontAlgn="base">
              <a:buNone/>
            </a:pPr>
            <a:r>
              <a:rPr lang="en-US" altLang="ko-KR" sz="1300" dirty="0"/>
              <a:t>      . </a:t>
            </a:r>
            <a:r>
              <a:rPr lang="ko-KR" altLang="en-US" sz="1300" dirty="0"/>
              <a:t>일반적으로 외력이 가하여진 부위에 발생하나 때로는 그 주위나 멀 리 떨어진 곳에서도 발생</a:t>
            </a:r>
          </a:p>
          <a:p>
            <a:pPr marL="0" indent="0" fontAlgn="base">
              <a:buNone/>
            </a:pPr>
            <a:r>
              <a:rPr lang="en-US" altLang="ko-KR" sz="1300" dirty="0"/>
              <a:t>      ※ </a:t>
            </a:r>
            <a:r>
              <a:rPr lang="ko-KR" altLang="en-US" sz="1300" dirty="0">
                <a:solidFill>
                  <a:srgbClr val="7030A0"/>
                </a:solidFill>
              </a:rPr>
              <a:t>두줄 출혈</a:t>
            </a:r>
            <a:r>
              <a:rPr lang="en-US" altLang="ko-KR" sz="1300" dirty="0"/>
              <a:t>: </a:t>
            </a:r>
            <a:r>
              <a:rPr lang="ko-KR" altLang="en-US" sz="1300" dirty="0">
                <a:solidFill>
                  <a:srgbClr val="7030A0"/>
                </a:solidFill>
              </a:rPr>
              <a:t>회초리</a:t>
            </a:r>
            <a:r>
              <a:rPr lang="en-US" altLang="ko-KR" sz="1300" dirty="0">
                <a:solidFill>
                  <a:srgbClr val="7030A0"/>
                </a:solidFill>
              </a:rPr>
              <a:t>, </a:t>
            </a:r>
            <a:r>
              <a:rPr lang="ko-KR" altLang="en-US" sz="1300" dirty="0">
                <a:solidFill>
                  <a:srgbClr val="7030A0"/>
                </a:solidFill>
              </a:rPr>
              <a:t>지팡이</a:t>
            </a:r>
            <a:r>
              <a:rPr lang="en-US" altLang="ko-KR" sz="1300" dirty="0">
                <a:solidFill>
                  <a:srgbClr val="7030A0"/>
                </a:solidFill>
              </a:rPr>
              <a:t>, </a:t>
            </a:r>
            <a:r>
              <a:rPr lang="ko-KR" altLang="en-US" sz="1300" dirty="0">
                <a:solidFill>
                  <a:srgbClr val="7030A0"/>
                </a:solidFill>
              </a:rPr>
              <a:t>대나무자</a:t>
            </a:r>
            <a:r>
              <a:rPr lang="en-US" altLang="ko-KR" sz="1300" dirty="0">
                <a:solidFill>
                  <a:srgbClr val="7030A0"/>
                </a:solidFill>
              </a:rPr>
              <a:t>, </a:t>
            </a:r>
            <a:r>
              <a:rPr lang="ko-KR" altLang="en-US" sz="1300" dirty="0">
                <a:solidFill>
                  <a:srgbClr val="7030A0"/>
                </a:solidFill>
              </a:rPr>
              <a:t>채찍 등 </a:t>
            </a:r>
            <a:r>
              <a:rPr lang="ko-KR" altLang="en-US" sz="1300" dirty="0"/>
              <a:t>어느 정도 폭이 있고</a:t>
            </a:r>
            <a:r>
              <a:rPr lang="en-US" altLang="ko-KR" sz="1300" dirty="0"/>
              <a:t>, </a:t>
            </a:r>
            <a:r>
              <a:rPr lang="ko-KR" altLang="en-US" sz="1300" dirty="0"/>
              <a:t>비교적 가벼운 물체로 </a:t>
            </a:r>
            <a:r>
              <a:rPr lang="ko-KR" altLang="en-US" sz="1300" dirty="0" err="1"/>
              <a:t>가격시</a:t>
            </a:r>
            <a:r>
              <a:rPr lang="ko-KR" altLang="en-US" sz="1300" dirty="0"/>
              <a:t> 양측에 출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                          </a:t>
            </a:r>
            <a:r>
              <a:rPr lang="ko-KR" altLang="en-US" sz="1300" dirty="0"/>
              <a:t>혈을 보는 경우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(3) </a:t>
            </a:r>
            <a:r>
              <a:rPr lang="ko-KR" altLang="en-US" sz="1300" dirty="0">
                <a:solidFill>
                  <a:srgbClr val="FF0000"/>
                </a:solidFill>
              </a:rPr>
              <a:t>찧은 상처 </a:t>
            </a:r>
          </a:p>
          <a:p>
            <a:pPr marL="0" indent="0" fontAlgn="base">
              <a:buNone/>
            </a:pPr>
            <a:r>
              <a:rPr lang="en-US" altLang="ko-KR" sz="1300" dirty="0"/>
              <a:t>      . </a:t>
            </a:r>
            <a:r>
              <a:rPr lang="ko-KR" altLang="en-US" sz="1300" dirty="0"/>
              <a:t>견고한 </a:t>
            </a:r>
            <a:r>
              <a:rPr lang="ko-KR" altLang="en-US" sz="1300" dirty="0" err="1"/>
              <a:t>둔체가</a:t>
            </a:r>
            <a:r>
              <a:rPr lang="ko-KR" altLang="en-US" sz="1300" dirty="0"/>
              <a:t> 작용하여 </a:t>
            </a:r>
            <a:r>
              <a:rPr lang="ko-KR" altLang="en-US" sz="1300" dirty="0" err="1"/>
              <a:t>좌멸된</a:t>
            </a:r>
            <a:r>
              <a:rPr lang="ko-KR" altLang="en-US" sz="1300" dirty="0"/>
              <a:t> 손상을 형성</a:t>
            </a:r>
            <a:r>
              <a:rPr lang="en-US" altLang="ko-KR" sz="1300" dirty="0"/>
              <a:t>, </a:t>
            </a:r>
            <a:r>
              <a:rPr lang="ko-KR" altLang="en-US" sz="1300" dirty="0"/>
              <a:t>차량에 받히거나 벽돌</a:t>
            </a:r>
            <a:r>
              <a:rPr lang="en-US" altLang="ko-KR" sz="1300" dirty="0"/>
              <a:t>, </a:t>
            </a:r>
            <a:r>
              <a:rPr lang="ko-KR" altLang="en-US" sz="1300" dirty="0"/>
              <a:t>각목</a:t>
            </a:r>
            <a:r>
              <a:rPr lang="en-US" altLang="ko-KR" sz="1300" dirty="0"/>
              <a:t>, </a:t>
            </a:r>
            <a:r>
              <a:rPr lang="ko-KR" altLang="en-US" sz="1300" dirty="0"/>
              <a:t>등으로 구타당했을 때 형성된 손상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(4) </a:t>
            </a:r>
            <a:r>
              <a:rPr lang="ko-KR" altLang="en-US" sz="1300" dirty="0">
                <a:solidFill>
                  <a:srgbClr val="FF0000"/>
                </a:solidFill>
              </a:rPr>
              <a:t>찧긴 상처</a:t>
            </a:r>
            <a:r>
              <a:rPr lang="en-US" altLang="ko-KR" sz="1300" dirty="0">
                <a:solidFill>
                  <a:srgbClr val="FF0000"/>
                </a:solidFill>
              </a:rPr>
              <a:t>(</a:t>
            </a:r>
            <a:r>
              <a:rPr lang="ko-KR" altLang="en-US" sz="1300" dirty="0">
                <a:solidFill>
                  <a:srgbClr val="FF0000"/>
                </a:solidFill>
              </a:rPr>
              <a:t>열상</a:t>
            </a:r>
            <a:r>
              <a:rPr lang="en-US" altLang="ko-KR" sz="1300" dirty="0">
                <a:solidFill>
                  <a:srgbClr val="FF0000"/>
                </a:solidFill>
              </a:rPr>
              <a:t>)</a:t>
            </a:r>
            <a:endParaRPr lang="ko-KR" altLang="en-US" sz="13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300" dirty="0"/>
              <a:t>     . </a:t>
            </a:r>
            <a:r>
              <a:rPr lang="ko-KR" altLang="en-US" sz="1300" dirty="0" err="1"/>
              <a:t>둔체가</a:t>
            </a:r>
            <a:r>
              <a:rPr lang="ko-KR" altLang="en-US" sz="1300" dirty="0"/>
              <a:t> 신체를 강타하여 그 부위의 피부가 극도로 긴장되어 탄력성의 한계를 넘어 피부가 외력방향에 따라 파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   </a:t>
            </a:r>
            <a:r>
              <a:rPr lang="ko-KR" altLang="en-US" sz="1300" dirty="0" err="1"/>
              <a:t>열된</a:t>
            </a:r>
            <a:r>
              <a:rPr lang="ko-KR" altLang="en-US" sz="1300" dirty="0"/>
              <a:t> 손상</a:t>
            </a:r>
          </a:p>
          <a:p>
            <a:pPr marL="0" indent="0">
              <a:buNone/>
            </a:pPr>
            <a:endParaRPr lang="ko-KR" altLang="en-US" sz="1300" dirty="0">
              <a:latin typeface="+mj-ea"/>
              <a:ea typeface="+mj-ea"/>
            </a:endParaRPr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2. </a:t>
            </a:r>
            <a:r>
              <a:rPr lang="ko-KR" altLang="en-US" sz="3200" dirty="0"/>
              <a:t>시체현상</a:t>
            </a:r>
          </a:p>
        </p:txBody>
      </p:sp>
    </p:spTree>
    <p:extLst>
      <p:ext uri="{BB962C8B-B14F-4D97-AF65-F5344CB8AC3E}">
        <p14:creationId xmlns:p14="http://schemas.microsoft.com/office/powerpoint/2010/main" val="14128334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196752"/>
            <a:ext cx="8424936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300" dirty="0"/>
              <a:t> 2) </a:t>
            </a:r>
            <a:r>
              <a:rPr lang="ko-KR" altLang="en-US" sz="1300" dirty="0">
                <a:solidFill>
                  <a:srgbClr val="FF0000"/>
                </a:solidFill>
              </a:rPr>
              <a:t>예기에 의한 손상</a:t>
            </a:r>
          </a:p>
          <a:p>
            <a:pPr marL="0" indent="0" fontAlgn="base">
              <a:buNone/>
            </a:pPr>
            <a:r>
              <a:rPr lang="en-US" altLang="ko-KR" sz="1300" dirty="0"/>
              <a:t>    . </a:t>
            </a:r>
            <a:r>
              <a:rPr lang="ko-KR" altLang="en-US" sz="1300" dirty="0">
                <a:solidFill>
                  <a:srgbClr val="FF0000"/>
                </a:solidFill>
              </a:rPr>
              <a:t>절창</a:t>
            </a:r>
            <a:r>
              <a:rPr lang="en-US" altLang="ko-KR" sz="1300" dirty="0">
                <a:solidFill>
                  <a:srgbClr val="FF0000"/>
                </a:solidFill>
              </a:rPr>
              <a:t>(</a:t>
            </a:r>
            <a:r>
              <a:rPr lang="ko-KR" altLang="en-US" sz="1300" dirty="0" err="1">
                <a:solidFill>
                  <a:srgbClr val="FF0000"/>
                </a:solidFill>
              </a:rPr>
              <a:t>베인상처</a:t>
            </a:r>
            <a:r>
              <a:rPr lang="en-US" altLang="ko-KR" sz="1300" dirty="0">
                <a:solidFill>
                  <a:srgbClr val="FF0000"/>
                </a:solidFill>
              </a:rPr>
              <a:t>), </a:t>
            </a:r>
            <a:r>
              <a:rPr lang="ko-KR" altLang="en-US" sz="1300" dirty="0" err="1">
                <a:solidFill>
                  <a:srgbClr val="FF0000"/>
                </a:solidFill>
              </a:rPr>
              <a:t>자창</a:t>
            </a:r>
            <a:r>
              <a:rPr lang="en-US" altLang="ko-KR" sz="1300" dirty="0">
                <a:solidFill>
                  <a:srgbClr val="FF0000"/>
                </a:solidFill>
              </a:rPr>
              <a:t>(</a:t>
            </a:r>
            <a:r>
              <a:rPr lang="ko-KR" altLang="en-US" sz="1300" dirty="0" err="1">
                <a:solidFill>
                  <a:srgbClr val="FF0000"/>
                </a:solidFill>
              </a:rPr>
              <a:t>찔린상처</a:t>
            </a:r>
            <a:r>
              <a:rPr lang="en-US" altLang="ko-KR" sz="1300" dirty="0">
                <a:solidFill>
                  <a:srgbClr val="FF0000"/>
                </a:solidFill>
              </a:rPr>
              <a:t>), </a:t>
            </a:r>
            <a:r>
              <a:rPr lang="ko-KR" altLang="en-US" sz="1300" dirty="0" err="1">
                <a:solidFill>
                  <a:srgbClr val="FF0000"/>
                </a:solidFill>
              </a:rPr>
              <a:t>할창</a:t>
            </a:r>
            <a:r>
              <a:rPr lang="en-US" altLang="ko-KR" sz="1300" dirty="0">
                <a:solidFill>
                  <a:srgbClr val="FF0000"/>
                </a:solidFill>
              </a:rPr>
              <a:t>(</a:t>
            </a:r>
            <a:r>
              <a:rPr lang="ko-KR" altLang="en-US" sz="1300" dirty="0">
                <a:solidFill>
                  <a:srgbClr val="FF0000"/>
                </a:solidFill>
              </a:rPr>
              <a:t>큰칼상처</a:t>
            </a:r>
            <a:r>
              <a:rPr lang="en-US" altLang="ko-KR" sz="1300" dirty="0">
                <a:solidFill>
                  <a:srgbClr val="FF0000"/>
                </a:solidFill>
              </a:rPr>
              <a:t>) </a:t>
            </a:r>
            <a:r>
              <a:rPr lang="ko-KR" altLang="en-US" sz="1300" dirty="0"/>
              <a:t>등</a:t>
            </a:r>
          </a:p>
          <a:p>
            <a:pPr marL="0" indent="0" fontAlgn="base">
              <a:buNone/>
            </a:pPr>
            <a:r>
              <a:rPr lang="en-US" altLang="ko-KR" sz="1300" dirty="0"/>
              <a:t>    . </a:t>
            </a:r>
            <a:r>
              <a:rPr lang="ko-KR" altLang="en-US" sz="1300" dirty="0"/>
              <a:t>예기에 의한 </a:t>
            </a:r>
            <a:r>
              <a:rPr lang="ko-KR" altLang="en-US" sz="1300" dirty="0" err="1"/>
              <a:t>공격시</a:t>
            </a:r>
            <a:r>
              <a:rPr lang="ko-KR" altLang="en-US" sz="1300" dirty="0"/>
              <a:t> 팔</a:t>
            </a:r>
            <a:r>
              <a:rPr lang="en-US" altLang="ko-KR" sz="1300" dirty="0"/>
              <a:t>, </a:t>
            </a:r>
            <a:r>
              <a:rPr lang="ko-KR" altLang="en-US" sz="1300" dirty="0"/>
              <a:t>손바닥</a:t>
            </a:r>
            <a:r>
              <a:rPr lang="en-US" altLang="ko-KR" sz="1300" dirty="0"/>
              <a:t>, </a:t>
            </a:r>
            <a:r>
              <a:rPr lang="ko-KR" altLang="en-US" sz="1300" dirty="0"/>
              <a:t>손가락 등에서 </a:t>
            </a:r>
            <a:r>
              <a:rPr lang="ko-KR" altLang="en-US" sz="1300" dirty="0" err="1">
                <a:solidFill>
                  <a:srgbClr val="FF0000"/>
                </a:solidFill>
              </a:rPr>
              <a:t>방어흔이</a:t>
            </a:r>
            <a:r>
              <a:rPr lang="ko-KR" altLang="en-US" sz="1300" dirty="0">
                <a:solidFill>
                  <a:srgbClr val="FF0000"/>
                </a:solidFill>
              </a:rPr>
              <a:t> 발견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(1) </a:t>
            </a:r>
            <a:r>
              <a:rPr lang="ko-KR" altLang="en-US" sz="1300" dirty="0">
                <a:solidFill>
                  <a:srgbClr val="FF0000"/>
                </a:solidFill>
              </a:rPr>
              <a:t>절창</a:t>
            </a:r>
          </a:p>
          <a:p>
            <a:pPr marL="0" indent="0" fontAlgn="base">
              <a:buNone/>
            </a:pPr>
            <a:r>
              <a:rPr lang="en-US" altLang="ko-KR" sz="1300" dirty="0"/>
              <a:t>       . </a:t>
            </a:r>
            <a:r>
              <a:rPr lang="ko-KR" altLang="en-US" sz="1300" dirty="0"/>
              <a:t>면도칼</a:t>
            </a:r>
            <a:r>
              <a:rPr lang="en-US" altLang="ko-KR" sz="1300" dirty="0"/>
              <a:t>, </a:t>
            </a:r>
            <a:r>
              <a:rPr lang="ko-KR" altLang="en-US" sz="1300" dirty="0"/>
              <a:t>나이프</a:t>
            </a:r>
            <a:r>
              <a:rPr lang="en-US" altLang="ko-KR" sz="1300" dirty="0"/>
              <a:t>, </a:t>
            </a:r>
            <a:r>
              <a:rPr lang="ko-KR" altLang="en-US" sz="1300" dirty="0"/>
              <a:t>도자기</a:t>
            </a:r>
            <a:r>
              <a:rPr lang="en-US" altLang="ko-KR" sz="1300" dirty="0"/>
              <a:t>, </a:t>
            </a:r>
            <a:r>
              <a:rPr lang="ko-KR" altLang="en-US" sz="1300" dirty="0"/>
              <a:t>유리파편 등 날이 있는 흉기로 베어 조직의 연결이 끊어진 손상</a:t>
            </a:r>
          </a:p>
          <a:p>
            <a:pPr marL="0" indent="0" fontAlgn="base">
              <a:buNone/>
            </a:pPr>
            <a:r>
              <a:rPr lang="en-US" altLang="ko-KR" sz="1300" dirty="0"/>
              <a:t>       . </a:t>
            </a:r>
            <a:r>
              <a:rPr lang="ko-KR" altLang="en-US" sz="1300" dirty="0">
                <a:solidFill>
                  <a:srgbClr val="FF0000"/>
                </a:solidFill>
              </a:rPr>
              <a:t>상처바닥은 상처구멍의 길이에 비해 대체로 짧다</a:t>
            </a:r>
            <a:r>
              <a:rPr lang="en-US" altLang="ko-KR" sz="1300" dirty="0"/>
              <a:t>.</a:t>
            </a:r>
            <a:endParaRPr lang="ko-KR" altLang="en-US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(2) </a:t>
            </a:r>
            <a:r>
              <a:rPr lang="ko-KR" altLang="en-US" sz="1300" dirty="0" err="1"/>
              <a:t>자창</a:t>
            </a:r>
            <a:r>
              <a:rPr lang="ko-KR" altLang="en-US" sz="1300" dirty="0"/>
              <a:t> </a:t>
            </a:r>
          </a:p>
          <a:p>
            <a:pPr marL="0" indent="0" fontAlgn="base">
              <a:buNone/>
            </a:pPr>
            <a:r>
              <a:rPr lang="en-US" altLang="ko-KR" sz="1300" dirty="0"/>
              <a:t>       . </a:t>
            </a:r>
            <a:r>
              <a:rPr lang="ko-KR" altLang="en-US" sz="1300" dirty="0"/>
              <a:t>송곳같이 끝이 뾰족하고 가늘고 긴 흉기에 의한 신체부위 손상</a:t>
            </a:r>
          </a:p>
          <a:p>
            <a:pPr marL="0" indent="0" fontAlgn="base">
              <a:buNone/>
            </a:pPr>
            <a:r>
              <a:rPr lang="en-US" altLang="ko-KR" sz="1300" dirty="0"/>
              <a:t>       . </a:t>
            </a:r>
            <a:r>
              <a:rPr lang="ko-KR" altLang="en-US" sz="1300" dirty="0">
                <a:solidFill>
                  <a:srgbClr val="FF0000"/>
                </a:solidFill>
              </a:rPr>
              <a:t>상처 가장자리보다 상처의 깊이가 길다</a:t>
            </a:r>
            <a:r>
              <a:rPr lang="en-US" altLang="ko-KR" sz="1300" dirty="0">
                <a:solidFill>
                  <a:srgbClr val="FF0000"/>
                </a:solidFill>
              </a:rPr>
              <a:t>.</a:t>
            </a:r>
            <a:endParaRPr lang="ko-KR" altLang="en-US" sz="13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300" dirty="0"/>
              <a:t>       . </a:t>
            </a:r>
            <a:r>
              <a:rPr lang="ko-KR" altLang="en-US" sz="1300" dirty="0">
                <a:solidFill>
                  <a:srgbClr val="FF0000"/>
                </a:solidFill>
              </a:rPr>
              <a:t>상처입구의 피하출혈 등은 흉기의 손잡이</a:t>
            </a:r>
            <a:r>
              <a:rPr lang="en-US" altLang="ko-KR" sz="1300" dirty="0">
                <a:solidFill>
                  <a:srgbClr val="FF0000"/>
                </a:solidFill>
              </a:rPr>
              <a:t>, </a:t>
            </a:r>
            <a:r>
              <a:rPr lang="ko-KR" altLang="en-US" sz="1300" dirty="0">
                <a:solidFill>
                  <a:srgbClr val="FF0000"/>
                </a:solidFill>
              </a:rPr>
              <a:t>손 등에 의해 발생</a:t>
            </a:r>
            <a:r>
              <a:rPr lang="ko-KR" altLang="en-US" sz="1300" dirty="0"/>
              <a:t>할 가능성이 많으며 날이 전부 피부에 </a:t>
            </a:r>
            <a:r>
              <a:rPr lang="ko-KR" altLang="en-US" sz="1300" dirty="0" err="1"/>
              <a:t>삽입되었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    </a:t>
            </a:r>
            <a:r>
              <a:rPr lang="ko-KR" altLang="en-US" sz="1300" dirty="0"/>
              <a:t>을 가능성이 있음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(3) </a:t>
            </a:r>
            <a:r>
              <a:rPr lang="ko-KR" altLang="en-US" sz="1300" dirty="0" err="1">
                <a:solidFill>
                  <a:srgbClr val="FF0000"/>
                </a:solidFill>
              </a:rPr>
              <a:t>할창</a:t>
            </a:r>
            <a:endParaRPr lang="ko-KR" altLang="en-US" sz="13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300" dirty="0"/>
              <a:t>      . </a:t>
            </a:r>
            <a:r>
              <a:rPr lang="ko-KR" altLang="en-US" sz="1300" dirty="0"/>
              <a:t>도끼</a:t>
            </a:r>
            <a:r>
              <a:rPr lang="en-US" altLang="ko-KR" sz="1300" dirty="0"/>
              <a:t>, </a:t>
            </a:r>
            <a:r>
              <a:rPr lang="ko-KR" altLang="en-US" sz="1300" dirty="0"/>
              <a:t>식도</a:t>
            </a:r>
            <a:r>
              <a:rPr lang="en-US" altLang="ko-KR" sz="1300" dirty="0"/>
              <a:t>, </a:t>
            </a:r>
            <a:r>
              <a:rPr lang="ko-KR" altLang="en-US" sz="1300" dirty="0"/>
              <a:t>낫 등 </a:t>
            </a:r>
            <a:r>
              <a:rPr lang="ko-KR" altLang="en-US" sz="1300" dirty="0">
                <a:solidFill>
                  <a:srgbClr val="FF0000"/>
                </a:solidFill>
              </a:rPr>
              <a:t>비교적 무겁고 날의 폭이 넓은 흉기에 의한 손상</a:t>
            </a:r>
          </a:p>
          <a:p>
            <a:pPr marL="0" indent="0" fontAlgn="base">
              <a:buNone/>
            </a:pPr>
            <a:r>
              <a:rPr lang="en-US" altLang="ko-KR" sz="1300" dirty="0"/>
              <a:t>      . </a:t>
            </a:r>
            <a:r>
              <a:rPr lang="ko-KR" altLang="en-US" sz="1300" dirty="0">
                <a:solidFill>
                  <a:srgbClr val="FF0000"/>
                </a:solidFill>
              </a:rPr>
              <a:t>대부분 타살</a:t>
            </a:r>
          </a:p>
          <a:p>
            <a:pPr marL="0" indent="0" fontAlgn="base">
              <a:buNone/>
            </a:pPr>
            <a:r>
              <a:rPr lang="en-US" altLang="ko-KR" sz="1300" dirty="0"/>
              <a:t>      . </a:t>
            </a:r>
            <a:r>
              <a:rPr lang="ko-KR" altLang="en-US" sz="1300" dirty="0" err="1">
                <a:solidFill>
                  <a:srgbClr val="FF0000"/>
                </a:solidFill>
              </a:rPr>
              <a:t>창저에</a:t>
            </a:r>
            <a:r>
              <a:rPr lang="ko-KR" altLang="en-US" sz="1300" dirty="0">
                <a:solidFill>
                  <a:srgbClr val="FF0000"/>
                </a:solidFill>
              </a:rPr>
              <a:t> 골절이 </a:t>
            </a:r>
            <a:r>
              <a:rPr lang="ko-KR" altLang="en-US" sz="1300" dirty="0"/>
              <a:t>따르는 경우가 많다</a:t>
            </a:r>
            <a:r>
              <a:rPr lang="en-US" altLang="ko-KR" sz="1300" dirty="0"/>
              <a:t>.</a:t>
            </a:r>
            <a:endParaRPr lang="ko-KR" altLang="en-US" sz="1300" dirty="0"/>
          </a:p>
          <a:p>
            <a:pPr marL="0" indent="0">
              <a:buNone/>
            </a:pPr>
            <a:endParaRPr lang="ko-KR" altLang="en-US" sz="1300" dirty="0">
              <a:latin typeface="+mj-ea"/>
              <a:ea typeface="+mj-ea"/>
            </a:endParaRPr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2. </a:t>
            </a:r>
            <a:r>
              <a:rPr lang="ko-KR" altLang="en-US" sz="3200" dirty="0"/>
              <a:t>시체현상</a:t>
            </a:r>
          </a:p>
        </p:txBody>
      </p:sp>
    </p:spTree>
    <p:extLst>
      <p:ext uri="{BB962C8B-B14F-4D97-AF65-F5344CB8AC3E}">
        <p14:creationId xmlns:p14="http://schemas.microsoft.com/office/powerpoint/2010/main" val="31353864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196752"/>
            <a:ext cx="8424936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ko-KR" sz="1200" dirty="0"/>
              <a:t>3) </a:t>
            </a:r>
            <a:r>
              <a:rPr lang="ko-KR" altLang="en-US" sz="1200" dirty="0">
                <a:solidFill>
                  <a:srgbClr val="FF0000"/>
                </a:solidFill>
              </a:rPr>
              <a:t>손상사의 자</a:t>
            </a:r>
            <a:r>
              <a:rPr lang="en-US" altLang="ko-KR" sz="1200" dirty="0">
                <a:solidFill>
                  <a:srgbClr val="FF0000"/>
                </a:solidFill>
              </a:rPr>
              <a:t>. </a:t>
            </a:r>
            <a:r>
              <a:rPr lang="ko-KR" altLang="en-US" sz="1200" dirty="0">
                <a:solidFill>
                  <a:srgbClr val="FF0000"/>
                </a:solidFill>
              </a:rPr>
              <a:t>타살 구별</a:t>
            </a:r>
          </a:p>
          <a:p>
            <a:pPr marL="0" indent="0">
              <a:buNone/>
            </a:pPr>
            <a:endParaRPr lang="ko-KR" altLang="en-US" sz="1200" dirty="0">
              <a:latin typeface="+mj-ea"/>
              <a:ea typeface="+mj-ea"/>
            </a:endParaRPr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2. </a:t>
            </a:r>
            <a:r>
              <a:rPr lang="ko-KR" altLang="en-US" sz="3200" dirty="0"/>
              <a:t>시체현상</a:t>
            </a: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4667513"/>
              </p:ext>
            </p:extLst>
          </p:nvPr>
        </p:nvGraphicFramePr>
        <p:xfrm>
          <a:off x="755576" y="1628800"/>
          <a:ext cx="7776864" cy="4571917"/>
        </p:xfrm>
        <a:graphic>
          <a:graphicData uri="http://schemas.openxmlformats.org/drawingml/2006/table">
            <a:tbl>
              <a:tblPr/>
              <a:tblGrid>
                <a:gridCol w="15661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87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20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815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문체부 돋음체" panose="020B0609000101010101" pitchFamily="49" charset="-127"/>
                        </a:rPr>
                        <a:t>구분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ea typeface="문체부 돋음체" panose="020B0609000101010101" pitchFamily="49" charset="-127"/>
                      </a:endParaRPr>
                    </a:p>
                  </a:txBody>
                  <a:tcPr marL="51737" marR="51737" marT="14304" marB="1430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문체부 돋음체" panose="020B0609000101010101" pitchFamily="49" charset="-127"/>
                        </a:rPr>
                        <a:t>자살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ea typeface="문체부 돋음체" panose="020B0609000101010101" pitchFamily="49" charset="-127"/>
                      </a:endParaRPr>
                    </a:p>
                  </a:txBody>
                  <a:tcPr marL="51737" marR="51737" marT="14304" marB="1430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문체부 돋음체" panose="020B0609000101010101" pitchFamily="49" charset="-127"/>
                        </a:rPr>
                        <a:t>타살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ea typeface="문체부 돋음체" panose="020B0609000101010101" pitchFamily="49" charset="-127"/>
                      </a:endParaRPr>
                    </a:p>
                  </a:txBody>
                  <a:tcPr marL="51737" marR="51737" marT="14304" marB="1430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9794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FF0000"/>
                          </a:solidFill>
                          <a:effectLst/>
                          <a:ea typeface="문체부 돋음체" panose="020B0609000101010101" pitchFamily="49" charset="-127"/>
                        </a:rPr>
                        <a:t>사용흉기</a:t>
                      </a:r>
                      <a:endParaRPr lang="ko-KR" altLang="en-US" sz="1200" kern="0" spc="0" dirty="0">
                        <a:solidFill>
                          <a:srgbClr val="FF0000"/>
                        </a:solidFill>
                        <a:effectLst/>
                        <a:ea typeface="문체부 돋음체" panose="020B0609000101010101" pitchFamily="49" charset="-127"/>
                      </a:endParaRPr>
                    </a:p>
                  </a:txBody>
                  <a:tcPr marL="51737" marR="51737" marT="14304" marB="1430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ea typeface="문체부 돋음체" panose="020B0609000101010101" pitchFamily="49" charset="-127"/>
                        </a:rPr>
                        <a:t>하나의 흉기</a:t>
                      </a:r>
                      <a:r>
                        <a:rPr lang="en-US" altLang="ko-KR" sz="1200" b="1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문체부 돋음체" panose="020B0609000101010101" pitchFamily="49" charset="-127"/>
                        </a:rPr>
                        <a:t>, </a:t>
                      </a: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ea typeface="문체부 돋음체" panose="020B0609000101010101" pitchFamily="49" charset="-127"/>
                        </a:rPr>
                        <a:t>몸 가까이 발견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ea typeface="문체부 돋음체" panose="020B0609000101010101" pitchFamily="49" charset="-127"/>
                      </a:endParaRPr>
                    </a:p>
                  </a:txBody>
                  <a:tcPr marL="51737" marR="51737" marT="14304" marB="1430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문체부 돋음체" panose="020B0609000101010101" pitchFamily="49" charset="-127"/>
                        </a:rPr>
                        <a:t>2</a:t>
                      </a: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ea typeface="문체부 돋음체" panose="020B0609000101010101" pitchFamily="49" charset="-127"/>
                        </a:rPr>
                        <a:t>이상이면 타살</a:t>
                      </a:r>
                      <a:r>
                        <a:rPr lang="en-US" altLang="ko-KR" sz="1200" b="1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문체부 돋음체" panose="020B0609000101010101" pitchFamily="49" charset="-127"/>
                        </a:rPr>
                        <a:t>, </a:t>
                      </a: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ea typeface="문체부 돋음체" panose="020B0609000101010101" pitchFamily="49" charset="-127"/>
                        </a:rPr>
                        <a:t>멀리서 발견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ea typeface="문체부 돋음체" panose="020B0609000101010101" pitchFamily="49" charset="-127"/>
                      </a:endParaRPr>
                    </a:p>
                  </a:txBody>
                  <a:tcPr marL="51737" marR="51737" marT="14304" marB="1430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9794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FF0000"/>
                          </a:solidFill>
                          <a:effectLst/>
                          <a:ea typeface="문체부 돋음체" panose="020B0609000101010101" pitchFamily="49" charset="-127"/>
                        </a:rPr>
                        <a:t>손상부위</a:t>
                      </a:r>
                      <a:endParaRPr lang="ko-KR" altLang="en-US" sz="1200" kern="0" spc="0" dirty="0">
                        <a:solidFill>
                          <a:srgbClr val="FF0000"/>
                        </a:solidFill>
                        <a:effectLst/>
                        <a:ea typeface="문체부 돋음체" panose="020B0609000101010101" pitchFamily="49" charset="-127"/>
                      </a:endParaRPr>
                    </a:p>
                  </a:txBody>
                  <a:tcPr marL="51737" marR="51737" marT="14304" marB="1430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문체부 돋음체" panose="020B0609000101010101" pitchFamily="49" charset="-127"/>
                        </a:rPr>
                        <a:t>급소에서 발견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문체부 돋음체" panose="020B0609000101010101" pitchFamily="49" charset="-127"/>
                        </a:rPr>
                        <a:t>, </a:t>
                      </a:r>
                      <a:r>
                        <a:rPr lang="ko-KR" altLang="en-US" sz="1200" b="1" kern="0" spc="0" dirty="0" err="1">
                          <a:solidFill>
                            <a:srgbClr val="000000"/>
                          </a:solidFill>
                          <a:effectLst/>
                          <a:ea typeface="문체부 돋음체" panose="020B0609000101010101" pitchFamily="49" charset="-127"/>
                        </a:rPr>
                        <a:t>자주쓰는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문체부 돋음체" panose="020B0609000101010101" pitchFamily="49" charset="-127"/>
                        </a:rPr>
                        <a:t> 손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ea typeface="문체부 돋음체" panose="020B0609000101010101" pitchFamily="49" charset="-127"/>
                        </a:rPr>
                        <a:t>(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문체부 돋음체" panose="020B0609000101010101" pitchFamily="49" charset="-127"/>
                        </a:rPr>
                        <a:t>팔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ea typeface="문체부 돋음체" panose="020B0609000101010101" pitchFamily="49" charset="-127"/>
                        </a:rPr>
                        <a:t>)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문체부 돋음체" panose="020B0609000101010101" pitchFamily="49" charset="-127"/>
                        </a:rPr>
                        <a:t>의 반대측에 기점이 있음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ea typeface="문체부 돋음체" panose="020B0609000101010101" pitchFamily="49" charset="-127"/>
                      </a:endParaRPr>
                    </a:p>
                  </a:txBody>
                  <a:tcPr marL="51737" marR="51737" marT="14304" marB="1430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ea typeface="문체부 돋음체" panose="020B0609000101010101" pitchFamily="49" charset="-127"/>
                        </a:rPr>
                        <a:t>신체의 모든 부위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ea typeface="문체부 돋음체" panose="020B0609000101010101" pitchFamily="49" charset="-127"/>
                      </a:endParaRPr>
                    </a:p>
                  </a:txBody>
                  <a:tcPr marL="51737" marR="51737" marT="14304" marB="1430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9644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FF0000"/>
                          </a:solidFill>
                          <a:effectLst/>
                          <a:ea typeface="문체부 돋음체" panose="020B0609000101010101" pitchFamily="49" charset="-127"/>
                        </a:rPr>
                        <a:t>손상수</a:t>
                      </a:r>
                      <a:endParaRPr lang="ko-KR" altLang="en-US" sz="1200" kern="0" spc="0" dirty="0">
                        <a:solidFill>
                          <a:srgbClr val="FF0000"/>
                        </a:solidFill>
                        <a:effectLst/>
                        <a:ea typeface="문체부 돋음체" panose="020B0609000101010101" pitchFamily="49" charset="-127"/>
                      </a:endParaRPr>
                    </a:p>
                  </a:txBody>
                  <a:tcPr marL="51737" marR="51737" marT="14304" marB="1430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ea typeface="문체부 돋음체" panose="020B0609000101010101" pitchFamily="49" charset="-127"/>
                        </a:rPr>
                        <a:t>치명상은 </a:t>
                      </a:r>
                      <a:r>
                        <a:rPr lang="en-US" altLang="ko-KR" sz="1200" b="1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문체부 돋음체" panose="020B0609000101010101" pitchFamily="49" charset="-127"/>
                        </a:rPr>
                        <a:t>1~2</a:t>
                      </a: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ea typeface="문체부 돋음체" panose="020B0609000101010101" pitchFamily="49" charset="-127"/>
                        </a:rPr>
                        <a:t>개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ea typeface="문체부 돋음체" panose="020B0609000101010101" pitchFamily="49" charset="-127"/>
                      </a:endParaRPr>
                    </a:p>
                  </a:txBody>
                  <a:tcPr marL="51737" marR="51737" marT="14304" marB="1430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ea typeface="문체부 돋음체" panose="020B0609000101010101" pitchFamily="49" charset="-127"/>
                        </a:rPr>
                        <a:t>치명상이 여러개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ea typeface="문체부 돋음체" panose="020B0609000101010101" pitchFamily="49" charset="-127"/>
                      </a:endParaRPr>
                    </a:p>
                  </a:txBody>
                  <a:tcPr marL="51737" marR="51737" marT="14304" marB="1430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9644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FF0000"/>
                          </a:solidFill>
                          <a:effectLst/>
                          <a:ea typeface="문체부 돋음체" panose="020B0609000101010101" pitchFamily="49" charset="-127"/>
                        </a:rPr>
                        <a:t>손상방향</a:t>
                      </a:r>
                      <a:endParaRPr lang="ko-KR" altLang="en-US" sz="1200" kern="0" spc="0" dirty="0">
                        <a:solidFill>
                          <a:srgbClr val="FF0000"/>
                        </a:solidFill>
                        <a:effectLst/>
                        <a:ea typeface="문체부 돋음체" panose="020B0609000101010101" pitchFamily="49" charset="-127"/>
                      </a:endParaRPr>
                    </a:p>
                  </a:txBody>
                  <a:tcPr marL="51737" marR="51737" marT="14304" marB="1430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ea typeface="문체부 돋음체" panose="020B0609000101010101" pitchFamily="49" charset="-127"/>
                        </a:rPr>
                        <a:t>비교적 집중</a:t>
                      </a:r>
                      <a:r>
                        <a:rPr lang="en-US" altLang="ko-KR" sz="1200" b="1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문체부 돋음체" panose="020B0609000101010101" pitchFamily="49" charset="-127"/>
                        </a:rPr>
                        <a:t>, </a:t>
                      </a: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ea typeface="문체부 돋음체" panose="020B0609000101010101" pitchFamily="49" charset="-127"/>
                        </a:rPr>
                        <a:t>평행한 방향을 취함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ea typeface="문체부 돋음체" panose="020B0609000101010101" pitchFamily="49" charset="-127"/>
                      </a:endParaRPr>
                    </a:p>
                  </a:txBody>
                  <a:tcPr marL="51737" marR="51737" marT="14304" marB="1430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ea typeface="문체부 돋음체" panose="020B0609000101010101" pitchFamily="49" charset="-127"/>
                        </a:rPr>
                        <a:t>불규칙한 손상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ea typeface="문체부 돋음체" panose="020B0609000101010101" pitchFamily="49" charset="-127"/>
                      </a:endParaRPr>
                    </a:p>
                  </a:txBody>
                  <a:tcPr marL="51737" marR="51737" marT="14304" marB="1430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9644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FF0000"/>
                          </a:solidFill>
                          <a:effectLst/>
                          <a:ea typeface="문체부 돋음체" panose="020B0609000101010101" pitchFamily="49" charset="-127"/>
                        </a:rPr>
                        <a:t>손상형태</a:t>
                      </a:r>
                      <a:endParaRPr lang="ko-KR" altLang="en-US" sz="1200" kern="0" spc="0">
                        <a:solidFill>
                          <a:srgbClr val="FF0000"/>
                        </a:solidFill>
                        <a:effectLst/>
                        <a:ea typeface="문체부 돋음체" panose="020B0609000101010101" pitchFamily="49" charset="-127"/>
                      </a:endParaRPr>
                    </a:p>
                  </a:txBody>
                  <a:tcPr marL="51737" marR="51737" marT="14304" marB="1430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ea typeface="문체부 돋음체" panose="020B0609000101010101" pitchFamily="49" charset="-127"/>
                        </a:rPr>
                        <a:t>벤상처</a:t>
                      </a:r>
                      <a:r>
                        <a:rPr lang="en-US" altLang="ko-KR" sz="1200" b="1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문체부 돋음체" panose="020B0609000101010101" pitchFamily="49" charset="-127"/>
                        </a:rPr>
                        <a:t>, </a:t>
                      </a: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ea typeface="문체부 돋음체" panose="020B0609000101010101" pitchFamily="49" charset="-127"/>
                        </a:rPr>
                        <a:t>찔린상처가 많다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ea typeface="문체부 돋음체" panose="020B0609000101010101" pitchFamily="49" charset="-127"/>
                      </a:endParaRPr>
                    </a:p>
                  </a:txBody>
                  <a:tcPr marL="51737" marR="51737" marT="14304" marB="1430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err="1">
                          <a:solidFill>
                            <a:srgbClr val="000000"/>
                          </a:solidFill>
                          <a:effectLst/>
                          <a:ea typeface="문체부 돋음체" panose="020B0609000101010101" pitchFamily="49" charset="-127"/>
                        </a:rPr>
                        <a:t>자창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ea typeface="문체부 돋음체" panose="020B0609000101010101" pitchFamily="49" charset="-127"/>
                        </a:rPr>
                        <a:t>(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문체부 돋음체" panose="020B0609000101010101" pitchFamily="49" charset="-127"/>
                        </a:rPr>
                        <a:t>찔린 상처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ea typeface="문체부 돋음체" panose="020B0609000101010101" pitchFamily="49" charset="-127"/>
                        </a:rPr>
                        <a:t>)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문체부 돋음체" panose="020B0609000101010101" pitchFamily="49" charset="-127"/>
                        </a:rPr>
                        <a:t>. </a:t>
                      </a:r>
                      <a:r>
                        <a:rPr lang="ko-KR" altLang="en-US" sz="1200" b="1" kern="0" spc="0" dirty="0" err="1">
                          <a:solidFill>
                            <a:srgbClr val="000000"/>
                          </a:solidFill>
                          <a:effectLst/>
                          <a:ea typeface="문체부 돋음체" panose="020B0609000101010101" pitchFamily="49" charset="-127"/>
                        </a:rPr>
                        <a:t>할창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ea typeface="문체부 돋음체" panose="020B0609000101010101" pitchFamily="49" charset="-127"/>
                        </a:rPr>
                        <a:t>(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문체부 돋음체" panose="020B0609000101010101" pitchFamily="49" charset="-127"/>
                        </a:rPr>
                        <a:t>큰 상처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ea typeface="문체부 돋음체" panose="020B0609000101010101" pitchFamily="49" charset="-127"/>
                        </a:rPr>
                        <a:t>)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문체부 돋음체" panose="020B0609000101010101" pitchFamily="49" charset="-127"/>
                        </a:rPr>
                        <a:t> 등 다양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ea typeface="문체부 돋음체" panose="020B0609000101010101" pitchFamily="49" charset="-127"/>
                      </a:endParaRPr>
                    </a:p>
                  </a:txBody>
                  <a:tcPr marL="51737" marR="51737" marT="14304" marB="1430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9644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FF0000"/>
                          </a:solidFill>
                          <a:effectLst/>
                          <a:ea typeface="문체부 돋음체" panose="020B0609000101010101" pitchFamily="49" charset="-127"/>
                        </a:rPr>
                        <a:t>주저</a:t>
                      </a:r>
                      <a:r>
                        <a:rPr lang="en-US" altLang="ko-KR" sz="1200" b="1" kern="0" spc="0" dirty="0">
                          <a:solidFill>
                            <a:srgbClr val="FF0000"/>
                          </a:solidFill>
                          <a:effectLst/>
                          <a:latin typeface="함초롬바탕"/>
                          <a:ea typeface="문체부 돋음체" panose="020B0609000101010101" pitchFamily="49" charset="-127"/>
                        </a:rPr>
                        <a:t>. </a:t>
                      </a:r>
                      <a:r>
                        <a:rPr lang="ko-KR" altLang="en-US" sz="1200" b="1" kern="0" spc="0" dirty="0" err="1">
                          <a:solidFill>
                            <a:srgbClr val="FF0000"/>
                          </a:solidFill>
                          <a:effectLst/>
                          <a:ea typeface="문체부 돋음체" panose="020B0609000101010101" pitchFamily="49" charset="-127"/>
                        </a:rPr>
                        <a:t>방어흔</a:t>
                      </a:r>
                      <a:endParaRPr lang="ko-KR" altLang="en-US" sz="1200" kern="0" spc="0" dirty="0">
                        <a:solidFill>
                          <a:srgbClr val="FF0000"/>
                        </a:solidFill>
                        <a:effectLst/>
                        <a:ea typeface="문체부 돋음체" panose="020B0609000101010101" pitchFamily="49" charset="-127"/>
                      </a:endParaRPr>
                    </a:p>
                  </a:txBody>
                  <a:tcPr marL="51737" marR="51737" marT="14304" marB="1430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ea typeface="문체부 돋음체" panose="020B0609000101010101" pitchFamily="49" charset="-127"/>
                        </a:rPr>
                        <a:t>잘 쓰는 손에 혈액 부착</a:t>
                      </a:r>
                      <a:r>
                        <a:rPr lang="en-US" altLang="ko-KR" sz="1200" b="1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문체부 돋음체" panose="020B0609000101010101" pitchFamily="49" charset="-127"/>
                        </a:rPr>
                        <a:t>, </a:t>
                      </a: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ea typeface="문체부 돋음체" panose="020B0609000101010101" pitchFamily="49" charset="-127"/>
                        </a:rPr>
                        <a:t>주저흔 발견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ea typeface="문체부 돋음체" panose="020B0609000101010101" pitchFamily="49" charset="-127"/>
                      </a:endParaRPr>
                    </a:p>
                  </a:txBody>
                  <a:tcPr marL="51737" marR="51737" marT="14304" marB="1430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ea typeface="문체부 돋음체" panose="020B0609000101010101" pitchFamily="49" charset="-127"/>
                        </a:rPr>
                        <a:t>방어흔 발견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ea typeface="문체부 돋음체" panose="020B0609000101010101" pitchFamily="49" charset="-127"/>
                      </a:endParaRPr>
                    </a:p>
                  </a:txBody>
                  <a:tcPr marL="51737" marR="51737" marT="14304" marB="1430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9644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FF0000"/>
                          </a:solidFill>
                          <a:effectLst/>
                          <a:ea typeface="문체부 돋음체" panose="020B0609000101010101" pitchFamily="49" charset="-127"/>
                        </a:rPr>
                        <a:t>착의와의 관계</a:t>
                      </a:r>
                      <a:endParaRPr lang="ko-KR" altLang="en-US" sz="1200" kern="0" spc="0" dirty="0">
                        <a:solidFill>
                          <a:srgbClr val="FF0000"/>
                        </a:solidFill>
                        <a:effectLst/>
                        <a:ea typeface="문체부 돋음체" panose="020B0609000101010101" pitchFamily="49" charset="-127"/>
                      </a:endParaRPr>
                    </a:p>
                  </a:txBody>
                  <a:tcPr marL="51737" marR="51737" marT="14304" marB="1430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ea typeface="문체부 돋음체" panose="020B0609000101010101" pitchFamily="49" charset="-127"/>
                        </a:rPr>
                        <a:t>옷에는 손상의 흔적이 거의 없음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ea typeface="문체부 돋음체" panose="020B0609000101010101" pitchFamily="49" charset="-127"/>
                      </a:endParaRPr>
                    </a:p>
                  </a:txBody>
                  <a:tcPr marL="51737" marR="51737" marT="14304" marB="1430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문체부 돋음체" panose="020B0609000101010101" pitchFamily="49" charset="-127"/>
                        </a:rPr>
                        <a:t>옷의 손상이 있음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ea typeface="문체부 돋음체" panose="020B0609000101010101" pitchFamily="49" charset="-127"/>
                      </a:endParaRPr>
                    </a:p>
                  </a:txBody>
                  <a:tcPr marL="51737" marR="51737" marT="14304" marB="1430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68875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268760"/>
            <a:ext cx="8424936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300" dirty="0"/>
              <a:t> 6. </a:t>
            </a:r>
            <a:r>
              <a:rPr lang="ko-KR" altLang="en-US" sz="1300" dirty="0"/>
              <a:t>온도이상으로 인한 사망</a:t>
            </a:r>
          </a:p>
          <a:p>
            <a:pPr marL="0" indent="0" fontAlgn="base">
              <a:buNone/>
            </a:pPr>
            <a:r>
              <a:rPr lang="en-US" altLang="ko-KR" sz="1300" dirty="0"/>
              <a:t>  </a:t>
            </a:r>
          </a:p>
          <a:p>
            <a:pPr marL="0" indent="0" fontAlgn="base">
              <a:buNone/>
            </a:pPr>
            <a:r>
              <a:rPr lang="en-US" altLang="ko-KR" sz="1300" dirty="0"/>
              <a:t>  1) </a:t>
            </a:r>
            <a:r>
              <a:rPr lang="ko-KR" altLang="en-US" sz="1300" dirty="0" err="1">
                <a:solidFill>
                  <a:srgbClr val="FF0000"/>
                </a:solidFill>
              </a:rPr>
              <a:t>저체온사</a:t>
            </a:r>
            <a:r>
              <a:rPr lang="ko-KR" altLang="en-US" sz="1300" dirty="0">
                <a:solidFill>
                  <a:srgbClr val="FF0000"/>
                </a:solidFill>
              </a:rPr>
              <a:t> </a:t>
            </a:r>
            <a:r>
              <a:rPr lang="en-US" altLang="ko-KR" sz="1300" dirty="0">
                <a:solidFill>
                  <a:srgbClr val="FF0000"/>
                </a:solidFill>
              </a:rPr>
              <a:t>(</a:t>
            </a:r>
            <a:r>
              <a:rPr lang="ko-KR" altLang="en-US" sz="1300" dirty="0">
                <a:solidFill>
                  <a:srgbClr val="FF0000"/>
                </a:solidFill>
              </a:rPr>
              <a:t>凍死</a:t>
            </a:r>
            <a:r>
              <a:rPr lang="en-US" altLang="ko-KR" sz="1300" dirty="0">
                <a:solidFill>
                  <a:srgbClr val="FF0000"/>
                </a:solidFill>
              </a:rPr>
              <a:t>)</a:t>
            </a:r>
            <a:endParaRPr lang="ko-KR" altLang="en-US" sz="13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ko-KR" altLang="en-US" sz="1300" dirty="0"/>
              <a:t>    </a:t>
            </a:r>
            <a:r>
              <a:rPr lang="en-US" altLang="ko-KR" sz="1300" dirty="0"/>
              <a:t>- </a:t>
            </a:r>
            <a:r>
              <a:rPr lang="ko-KR" altLang="en-US" sz="1300" dirty="0"/>
              <a:t>체온이 조절의 한계를 넘어 신체의 생활현상이 정지되고</a:t>
            </a:r>
            <a:r>
              <a:rPr lang="en-US" altLang="ko-KR" sz="1300" dirty="0"/>
              <a:t>, </a:t>
            </a:r>
            <a:r>
              <a:rPr lang="ko-KR" altLang="en-US" sz="1300" dirty="0"/>
              <a:t>사망에 이르는 현상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(1) </a:t>
            </a:r>
            <a:r>
              <a:rPr lang="ko-KR" altLang="en-US" sz="1300" dirty="0">
                <a:solidFill>
                  <a:srgbClr val="FF0000"/>
                </a:solidFill>
              </a:rPr>
              <a:t>외부요인</a:t>
            </a:r>
          </a:p>
          <a:p>
            <a:pPr marL="0" indent="0" fontAlgn="base">
              <a:buNone/>
            </a:pPr>
            <a:r>
              <a:rPr lang="en-US" altLang="ko-KR" sz="1300" dirty="0"/>
              <a:t>       - </a:t>
            </a:r>
            <a:r>
              <a:rPr lang="ko-KR" altLang="en-US" sz="1300" dirty="0"/>
              <a:t>기온</a:t>
            </a:r>
            <a:r>
              <a:rPr lang="en-US" altLang="ko-KR" sz="1300" dirty="0"/>
              <a:t>: </a:t>
            </a:r>
            <a:r>
              <a:rPr lang="ko-KR" altLang="en-US" sz="1300" dirty="0"/>
              <a:t>일반적으로 </a:t>
            </a:r>
            <a:r>
              <a:rPr lang="en-US" altLang="ko-KR" sz="1300" dirty="0">
                <a:solidFill>
                  <a:srgbClr val="FF0000"/>
                </a:solidFill>
              </a:rPr>
              <a:t>5°C</a:t>
            </a:r>
            <a:r>
              <a:rPr lang="ko-KR" altLang="en-US" sz="1300" dirty="0">
                <a:solidFill>
                  <a:srgbClr val="FF0000"/>
                </a:solidFill>
              </a:rPr>
              <a:t>이하이면 발생가능</a:t>
            </a:r>
            <a:r>
              <a:rPr lang="en-US" altLang="ko-KR" sz="1300" dirty="0">
                <a:solidFill>
                  <a:srgbClr val="FF0000"/>
                </a:solidFill>
              </a:rPr>
              <a:t>, </a:t>
            </a:r>
            <a:r>
              <a:rPr lang="ko-KR" altLang="en-US" sz="1300" dirty="0">
                <a:solidFill>
                  <a:srgbClr val="FF0000"/>
                </a:solidFill>
              </a:rPr>
              <a:t>심장부 체온 </a:t>
            </a:r>
            <a:r>
              <a:rPr lang="en-US" altLang="ko-KR" sz="1300" dirty="0">
                <a:solidFill>
                  <a:srgbClr val="FF0000"/>
                </a:solidFill>
              </a:rPr>
              <a:t>30° </a:t>
            </a:r>
            <a:r>
              <a:rPr lang="ko-KR" altLang="en-US" sz="1300" dirty="0">
                <a:solidFill>
                  <a:srgbClr val="FF0000"/>
                </a:solidFill>
              </a:rPr>
              <a:t>이하가 되면 사망</a:t>
            </a:r>
            <a:r>
              <a:rPr lang="ko-KR" altLang="en-US" sz="1300" dirty="0"/>
              <a:t>에 이름</a:t>
            </a:r>
          </a:p>
          <a:p>
            <a:pPr marL="0" indent="0" fontAlgn="base">
              <a:buNone/>
            </a:pPr>
            <a:r>
              <a:rPr lang="en-US" altLang="ko-KR" sz="1300" dirty="0"/>
              <a:t>       - </a:t>
            </a:r>
            <a:r>
              <a:rPr lang="ko-KR" altLang="en-US" sz="1300" dirty="0"/>
              <a:t>습도</a:t>
            </a:r>
            <a:r>
              <a:rPr lang="en-US" altLang="ko-KR" sz="1300" dirty="0"/>
              <a:t>: </a:t>
            </a:r>
            <a:r>
              <a:rPr lang="ko-KR" altLang="en-US" sz="1300" dirty="0"/>
              <a:t>몸</a:t>
            </a:r>
            <a:r>
              <a:rPr lang="en-US" altLang="ko-KR" sz="1300" dirty="0"/>
              <a:t>, </a:t>
            </a:r>
            <a:r>
              <a:rPr lang="ko-KR" altLang="en-US" sz="1300" dirty="0"/>
              <a:t>의복이 </a:t>
            </a:r>
            <a:r>
              <a:rPr lang="ko-KR" altLang="en-US" sz="1300" dirty="0">
                <a:solidFill>
                  <a:srgbClr val="FF0000"/>
                </a:solidFill>
              </a:rPr>
              <a:t>물에 젖으면 수분증발로 체열 발산 촉진</a:t>
            </a:r>
          </a:p>
          <a:p>
            <a:pPr marL="0" indent="0" fontAlgn="base">
              <a:buNone/>
            </a:pPr>
            <a:r>
              <a:rPr lang="en-US" altLang="ko-KR" sz="1300" dirty="0"/>
              <a:t>       - </a:t>
            </a:r>
            <a:r>
              <a:rPr lang="ko-KR" altLang="en-US" sz="1300" dirty="0"/>
              <a:t>통풍풍속</a:t>
            </a:r>
            <a:r>
              <a:rPr lang="en-US" altLang="ko-KR" sz="1300" dirty="0"/>
              <a:t>: </a:t>
            </a:r>
            <a:r>
              <a:rPr lang="ko-KR" altLang="en-US" sz="1300" dirty="0"/>
              <a:t>개방된 곳</a:t>
            </a:r>
            <a:r>
              <a:rPr lang="en-US" altLang="ko-KR" sz="1300" dirty="0"/>
              <a:t>, </a:t>
            </a:r>
            <a:r>
              <a:rPr lang="ko-KR" altLang="en-US" sz="1300" dirty="0">
                <a:solidFill>
                  <a:srgbClr val="FF0000"/>
                </a:solidFill>
              </a:rPr>
              <a:t>야외인 경우 바람이 셀수록 빨리 발산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(2) </a:t>
            </a:r>
            <a:r>
              <a:rPr lang="ko-KR" altLang="en-US" sz="1300" dirty="0">
                <a:solidFill>
                  <a:srgbClr val="FF0000"/>
                </a:solidFill>
              </a:rPr>
              <a:t>내부요인</a:t>
            </a:r>
          </a:p>
          <a:p>
            <a:pPr marL="0" indent="0" fontAlgn="base">
              <a:buNone/>
            </a:pPr>
            <a:r>
              <a:rPr lang="en-US" altLang="ko-KR" sz="1300" dirty="0"/>
              <a:t>       - </a:t>
            </a:r>
            <a:r>
              <a:rPr lang="ko-KR" altLang="en-US" sz="1300" dirty="0">
                <a:solidFill>
                  <a:srgbClr val="FF0000"/>
                </a:solidFill>
              </a:rPr>
              <a:t>음주</a:t>
            </a:r>
            <a:r>
              <a:rPr lang="en-US" altLang="ko-KR" sz="1300" dirty="0"/>
              <a:t>: </a:t>
            </a:r>
            <a:r>
              <a:rPr lang="ko-KR" altLang="en-US" sz="1300" dirty="0"/>
              <a:t>의식장애로 추위를 덜 느끼며 노숙 중 </a:t>
            </a:r>
            <a:r>
              <a:rPr lang="ko-KR" altLang="en-US" sz="1300" dirty="0" err="1"/>
              <a:t>저체온사됨</a:t>
            </a:r>
            <a:r>
              <a:rPr lang="en-US" altLang="ko-KR" sz="1300" dirty="0"/>
              <a:t>.</a:t>
            </a:r>
            <a:r>
              <a:rPr lang="ko-KR" altLang="en-US" sz="1300" dirty="0"/>
              <a:t> 주정은 피하의 말초혈관을 확장시켜 체열발산 촉진</a:t>
            </a:r>
          </a:p>
          <a:p>
            <a:pPr marL="0" indent="0" fontAlgn="base">
              <a:buNone/>
            </a:pPr>
            <a:r>
              <a:rPr lang="en-US" altLang="ko-KR" sz="1300" dirty="0"/>
              <a:t>       - </a:t>
            </a:r>
            <a:r>
              <a:rPr lang="ko-KR" altLang="en-US" sz="1300" dirty="0">
                <a:solidFill>
                  <a:srgbClr val="FF0000"/>
                </a:solidFill>
              </a:rPr>
              <a:t>피로</a:t>
            </a:r>
            <a:r>
              <a:rPr lang="en-US" altLang="ko-KR" sz="1300" dirty="0">
                <a:solidFill>
                  <a:srgbClr val="FF0000"/>
                </a:solidFill>
              </a:rPr>
              <a:t>, </a:t>
            </a:r>
            <a:r>
              <a:rPr lang="ko-KR" altLang="en-US" sz="1300" dirty="0">
                <a:solidFill>
                  <a:srgbClr val="FF0000"/>
                </a:solidFill>
              </a:rPr>
              <a:t>공복</a:t>
            </a:r>
            <a:r>
              <a:rPr lang="en-US" altLang="ko-KR" sz="1300" dirty="0">
                <a:solidFill>
                  <a:srgbClr val="FF0000"/>
                </a:solidFill>
              </a:rPr>
              <a:t>, </a:t>
            </a:r>
            <a:r>
              <a:rPr lang="ko-KR" altLang="en-US" sz="1300" dirty="0">
                <a:solidFill>
                  <a:srgbClr val="FF0000"/>
                </a:solidFill>
              </a:rPr>
              <a:t>수면부족</a:t>
            </a:r>
            <a:r>
              <a:rPr lang="en-US" altLang="ko-KR" sz="1300" dirty="0">
                <a:solidFill>
                  <a:srgbClr val="FF0000"/>
                </a:solidFill>
              </a:rPr>
              <a:t>, </a:t>
            </a:r>
            <a:r>
              <a:rPr lang="ko-KR" altLang="en-US" sz="1300" dirty="0">
                <a:solidFill>
                  <a:srgbClr val="FF0000"/>
                </a:solidFill>
              </a:rPr>
              <a:t>머리부위 외상</a:t>
            </a:r>
            <a:r>
              <a:rPr lang="en-US" altLang="ko-KR" sz="1300" dirty="0">
                <a:solidFill>
                  <a:srgbClr val="FF0000"/>
                </a:solidFill>
              </a:rPr>
              <a:t>, </a:t>
            </a:r>
            <a:r>
              <a:rPr lang="ko-KR" altLang="en-US" sz="1300" dirty="0">
                <a:solidFill>
                  <a:srgbClr val="FF0000"/>
                </a:solidFill>
              </a:rPr>
              <a:t>약물중독 </a:t>
            </a:r>
            <a:r>
              <a:rPr lang="ko-KR" altLang="en-US" sz="1300" dirty="0"/>
              <a:t>등</a:t>
            </a:r>
          </a:p>
          <a:p>
            <a:pPr marL="0" indent="0" fontAlgn="base">
              <a:buNone/>
            </a:pPr>
            <a:r>
              <a:rPr lang="en-US" altLang="ko-KR" sz="1300" dirty="0"/>
              <a:t>       - </a:t>
            </a:r>
            <a:r>
              <a:rPr lang="ko-KR" altLang="en-US" sz="1300" dirty="0">
                <a:solidFill>
                  <a:srgbClr val="FF0000"/>
                </a:solidFill>
              </a:rPr>
              <a:t>노인</a:t>
            </a:r>
            <a:r>
              <a:rPr lang="en-US" altLang="ko-KR" sz="1300" dirty="0">
                <a:solidFill>
                  <a:srgbClr val="FF0000"/>
                </a:solidFill>
              </a:rPr>
              <a:t>. </a:t>
            </a:r>
            <a:r>
              <a:rPr lang="ko-KR" altLang="en-US" sz="1300" dirty="0">
                <a:solidFill>
                  <a:srgbClr val="FF0000"/>
                </a:solidFill>
              </a:rPr>
              <a:t>어린이</a:t>
            </a:r>
            <a:r>
              <a:rPr lang="ko-KR" altLang="en-US" sz="1300" dirty="0"/>
              <a:t>가 청장년층 보다 취약함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(3) </a:t>
            </a:r>
            <a:r>
              <a:rPr lang="ko-KR" altLang="en-US" sz="1300" dirty="0"/>
              <a:t>특징</a:t>
            </a:r>
          </a:p>
          <a:p>
            <a:pPr marL="0" indent="0" fontAlgn="base">
              <a:buNone/>
            </a:pPr>
            <a:r>
              <a:rPr lang="en-US" altLang="ko-KR" sz="1300" dirty="0"/>
              <a:t>      - </a:t>
            </a:r>
            <a:r>
              <a:rPr lang="ko-KR" altLang="en-US" sz="1300" dirty="0" err="1">
                <a:solidFill>
                  <a:srgbClr val="FF0000"/>
                </a:solidFill>
              </a:rPr>
              <a:t>시반은</a:t>
            </a:r>
            <a:r>
              <a:rPr lang="ko-KR" altLang="en-US" sz="1300" dirty="0">
                <a:solidFill>
                  <a:srgbClr val="FF0000"/>
                </a:solidFill>
              </a:rPr>
              <a:t> 선홍색</a:t>
            </a:r>
          </a:p>
          <a:p>
            <a:pPr marL="0" indent="0" fontAlgn="base">
              <a:buNone/>
            </a:pPr>
            <a:r>
              <a:rPr lang="en-US" altLang="ko-KR" sz="1300" dirty="0"/>
              <a:t>      - </a:t>
            </a:r>
            <a:r>
              <a:rPr lang="ko-KR" altLang="en-US" sz="1300" dirty="0">
                <a:solidFill>
                  <a:srgbClr val="FF0000"/>
                </a:solidFill>
              </a:rPr>
              <a:t>호흡기능의 마비로 인한 </a:t>
            </a:r>
            <a:r>
              <a:rPr lang="ko-KR" altLang="en-US" sz="1300" dirty="0" err="1">
                <a:solidFill>
                  <a:srgbClr val="FF0000"/>
                </a:solidFill>
              </a:rPr>
              <a:t>종말성</a:t>
            </a:r>
            <a:r>
              <a:rPr lang="ko-KR" altLang="en-US" sz="1300" dirty="0">
                <a:solidFill>
                  <a:srgbClr val="FF0000"/>
                </a:solidFill>
              </a:rPr>
              <a:t> 환각</a:t>
            </a:r>
            <a:r>
              <a:rPr lang="en-US" altLang="ko-KR" sz="1300" dirty="0">
                <a:solidFill>
                  <a:srgbClr val="FF0000"/>
                </a:solidFill>
              </a:rPr>
              <a:t>, </a:t>
            </a:r>
            <a:r>
              <a:rPr lang="ko-KR" altLang="en-US" sz="1300" dirty="0" err="1">
                <a:solidFill>
                  <a:srgbClr val="FF0000"/>
                </a:solidFill>
              </a:rPr>
              <a:t>열감으로</a:t>
            </a:r>
            <a:r>
              <a:rPr lang="ko-KR" altLang="en-US" sz="1300" dirty="0">
                <a:solidFill>
                  <a:srgbClr val="FF0000"/>
                </a:solidFill>
              </a:rPr>
              <a:t> 인한 무의식 중 탈의 </a:t>
            </a:r>
            <a:endParaRPr lang="en-US" altLang="ko-KR" sz="13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300" dirty="0"/>
              <a:t>       ※ </a:t>
            </a:r>
            <a:r>
              <a:rPr lang="ko-KR" altLang="en-US" sz="1300" dirty="0"/>
              <a:t>여성의 경우 강간으로 오인할 가능성이 있음</a:t>
            </a:r>
          </a:p>
          <a:p>
            <a:pPr marL="0" indent="0" fontAlgn="base">
              <a:buNone/>
            </a:pPr>
            <a:r>
              <a:rPr lang="en-US" altLang="ko-KR" sz="1300" dirty="0"/>
              <a:t>       </a:t>
            </a:r>
            <a:endParaRPr lang="ko-KR" altLang="en-US" sz="1300" dirty="0">
              <a:latin typeface="+mj-ea"/>
              <a:ea typeface="+mj-ea"/>
            </a:endParaRPr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2. </a:t>
            </a:r>
            <a:r>
              <a:rPr lang="ko-KR" altLang="en-US" sz="3200" dirty="0"/>
              <a:t>시체현상</a:t>
            </a:r>
          </a:p>
        </p:txBody>
      </p:sp>
    </p:spTree>
    <p:extLst>
      <p:ext uri="{BB962C8B-B14F-4D97-AF65-F5344CB8AC3E}">
        <p14:creationId xmlns:p14="http://schemas.microsoft.com/office/powerpoint/2010/main" val="20893587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412776"/>
            <a:ext cx="8424936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300" dirty="0"/>
              <a:t> 2) </a:t>
            </a:r>
            <a:r>
              <a:rPr lang="ko-KR" altLang="en-US" sz="1300" dirty="0" err="1">
                <a:solidFill>
                  <a:srgbClr val="FF0000"/>
                </a:solidFill>
              </a:rPr>
              <a:t>화상사</a:t>
            </a:r>
            <a:endParaRPr lang="ko-KR" altLang="en-US" sz="13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300" dirty="0"/>
              <a:t>   - </a:t>
            </a:r>
            <a:r>
              <a:rPr lang="ko-KR" altLang="en-US" sz="1300" dirty="0"/>
              <a:t>고열이 피부에 작용하여 일어나는 국소적 및 전신적 장애로 인 해 사망에 이르는 현상</a:t>
            </a:r>
          </a:p>
          <a:p>
            <a:pPr marL="0" indent="0" fontAlgn="base">
              <a:buNone/>
            </a:pPr>
            <a:r>
              <a:rPr lang="en-US" altLang="ko-KR" sz="1300" dirty="0"/>
              <a:t>   - </a:t>
            </a:r>
            <a:r>
              <a:rPr lang="ko-KR" altLang="en-US" sz="1300" dirty="0"/>
              <a:t>대부분 </a:t>
            </a:r>
            <a:r>
              <a:rPr lang="ko-KR" altLang="en-US" sz="1300" dirty="0" err="1"/>
              <a:t>사고성으로</a:t>
            </a:r>
            <a:r>
              <a:rPr lang="ko-KR" altLang="en-US" sz="1300" dirty="0"/>
              <a:t> 인한 화염</a:t>
            </a:r>
            <a:r>
              <a:rPr lang="en-US" altLang="ko-KR" sz="1300" dirty="0"/>
              <a:t>, </a:t>
            </a:r>
            <a:r>
              <a:rPr lang="ko-KR" altLang="en-US" sz="1300" dirty="0"/>
              <a:t>뜨거운 물에 의해 발생</a:t>
            </a:r>
          </a:p>
          <a:p>
            <a:pPr marL="0" indent="0" fontAlgn="base">
              <a:buNone/>
            </a:pPr>
            <a:r>
              <a:rPr lang="en-US" altLang="ko-KR" sz="1300" dirty="0"/>
              <a:t>    - </a:t>
            </a:r>
            <a:r>
              <a:rPr lang="ko-KR" altLang="en-US" sz="1300" dirty="0" err="1"/>
              <a:t>소사체는</a:t>
            </a:r>
            <a:r>
              <a:rPr lang="ko-KR" altLang="en-US" sz="1300" dirty="0"/>
              <a:t> </a:t>
            </a:r>
            <a:r>
              <a:rPr lang="ko-KR" altLang="en-US" sz="1300" dirty="0">
                <a:solidFill>
                  <a:srgbClr val="FF0000"/>
                </a:solidFill>
              </a:rPr>
              <a:t>열로 인해 근육이 응고</a:t>
            </a:r>
            <a:r>
              <a:rPr lang="ko-KR" altLang="en-US" sz="1300" dirty="0"/>
              <a:t>되어 마치 권투자세와 흡사하여 ‘ 투사형 자세’라고 함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(1) 1</a:t>
            </a:r>
            <a:r>
              <a:rPr lang="ko-KR" altLang="en-US" sz="1300" dirty="0"/>
              <a:t>도화상</a:t>
            </a:r>
          </a:p>
          <a:p>
            <a:pPr marL="0" indent="0" fontAlgn="base">
              <a:buNone/>
            </a:pPr>
            <a:r>
              <a:rPr lang="ko-KR" altLang="en-US" sz="1300" dirty="0"/>
              <a:t>     </a:t>
            </a:r>
            <a:r>
              <a:rPr lang="en-US" altLang="ko-KR" sz="1300" dirty="0"/>
              <a:t>- </a:t>
            </a:r>
            <a:r>
              <a:rPr lang="ko-KR" altLang="en-US" sz="1300" dirty="0"/>
              <a:t>물집은 형성되지 않으며 표피에만 국한됨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(2) 2</a:t>
            </a:r>
            <a:r>
              <a:rPr lang="ko-KR" altLang="en-US" sz="1300" dirty="0"/>
              <a:t>도화상</a:t>
            </a:r>
          </a:p>
          <a:p>
            <a:pPr marL="0" indent="0" fontAlgn="base">
              <a:buNone/>
            </a:pPr>
            <a:r>
              <a:rPr lang="ko-KR" altLang="en-US" sz="1300" dirty="0"/>
              <a:t>     </a:t>
            </a:r>
            <a:r>
              <a:rPr lang="en-US" altLang="ko-KR" sz="1300" dirty="0"/>
              <a:t>- </a:t>
            </a:r>
            <a:r>
              <a:rPr lang="ko-KR" altLang="en-US" sz="1300" dirty="0"/>
              <a:t>표피와 함께 진피까지 침범되는 현상으로 </a:t>
            </a:r>
            <a:r>
              <a:rPr lang="ko-KR" altLang="en-US" sz="1300" dirty="0" err="1"/>
              <a:t>홍반현상</a:t>
            </a:r>
            <a:r>
              <a:rPr lang="ko-KR" altLang="en-US" sz="1300" dirty="0"/>
              <a:t> 수반</a:t>
            </a:r>
          </a:p>
          <a:p>
            <a:pPr fontAlgn="base"/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(3) 3</a:t>
            </a:r>
            <a:r>
              <a:rPr lang="ko-KR" altLang="en-US" sz="1300" dirty="0"/>
              <a:t>도화상</a:t>
            </a:r>
          </a:p>
          <a:p>
            <a:pPr marL="0" indent="0" fontAlgn="base">
              <a:buNone/>
            </a:pPr>
            <a:r>
              <a:rPr lang="ko-KR" altLang="en-US" sz="1300" dirty="0"/>
              <a:t>     </a:t>
            </a:r>
            <a:r>
              <a:rPr lang="en-US" altLang="ko-KR" sz="1300" dirty="0"/>
              <a:t>- </a:t>
            </a:r>
            <a:r>
              <a:rPr lang="ko-KR" altLang="en-US" sz="1300" dirty="0" err="1"/>
              <a:t>괴사성</a:t>
            </a:r>
            <a:r>
              <a:rPr lang="ko-KR" altLang="en-US" sz="1300" dirty="0"/>
              <a:t> 화상으로 피하지방을 포함한 </a:t>
            </a:r>
            <a:r>
              <a:rPr lang="ko-KR" altLang="en-US" sz="1300" dirty="0" err="1"/>
              <a:t>전층이</a:t>
            </a:r>
            <a:r>
              <a:rPr lang="ko-KR" altLang="en-US" sz="1300" dirty="0"/>
              <a:t> 침범되는 현상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(4) 4</a:t>
            </a:r>
            <a:r>
              <a:rPr lang="ko-KR" altLang="en-US" sz="1300" dirty="0"/>
              <a:t>도화상</a:t>
            </a:r>
          </a:p>
          <a:p>
            <a:pPr marL="0" indent="0" fontAlgn="base">
              <a:buNone/>
            </a:pPr>
            <a:r>
              <a:rPr lang="ko-KR" altLang="en-US" sz="1300" dirty="0"/>
              <a:t>     </a:t>
            </a:r>
            <a:r>
              <a:rPr lang="en-US" altLang="ko-KR" sz="1300" dirty="0"/>
              <a:t>- </a:t>
            </a:r>
            <a:r>
              <a:rPr lang="ko-KR" altLang="en-US" sz="1300" dirty="0"/>
              <a:t>피부의 </a:t>
            </a:r>
            <a:r>
              <a:rPr lang="ko-KR" altLang="en-US" sz="1300" dirty="0" err="1"/>
              <a:t>전층과</a:t>
            </a:r>
            <a:r>
              <a:rPr lang="ko-KR" altLang="en-US" sz="1300" dirty="0"/>
              <a:t> 함께 피하의 근육</a:t>
            </a:r>
            <a:r>
              <a:rPr lang="en-US" altLang="ko-KR" sz="1300" dirty="0"/>
              <a:t>, </a:t>
            </a:r>
            <a:r>
              <a:rPr lang="ko-KR" altLang="en-US" sz="1300" dirty="0"/>
              <a:t>힘줄</a:t>
            </a:r>
            <a:r>
              <a:rPr lang="en-US" altLang="ko-KR" sz="1300" dirty="0"/>
              <a:t>, </a:t>
            </a:r>
            <a:r>
              <a:rPr lang="ko-KR" altLang="en-US" sz="1300" dirty="0"/>
              <a:t>신경 또는 골조직까지 손상 받은 경우를 말함</a:t>
            </a:r>
          </a:p>
          <a:p>
            <a:pPr marL="0" indent="0" fontAlgn="base">
              <a:buNone/>
            </a:pPr>
            <a:endParaRPr lang="ko-KR" altLang="en-US" sz="1300" dirty="0">
              <a:latin typeface="+mj-ea"/>
              <a:ea typeface="+mj-ea"/>
            </a:endParaRPr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2. </a:t>
            </a:r>
            <a:r>
              <a:rPr lang="ko-KR" altLang="en-US" sz="3200" dirty="0"/>
              <a:t>시체현상</a:t>
            </a:r>
          </a:p>
        </p:txBody>
      </p:sp>
    </p:spTree>
    <p:extLst>
      <p:ext uri="{BB962C8B-B14F-4D97-AF65-F5344CB8AC3E}">
        <p14:creationId xmlns:p14="http://schemas.microsoft.com/office/powerpoint/2010/main" val="29898026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&lt;</a:t>
            </a:r>
            <a:r>
              <a:rPr lang="ko-KR" altLang="en-US" sz="3200" dirty="0"/>
              <a:t>참고</a:t>
            </a:r>
            <a:r>
              <a:rPr lang="en-US" altLang="ko-KR" sz="3200" dirty="0"/>
              <a:t>- </a:t>
            </a:r>
            <a:r>
              <a:rPr lang="ko-KR" altLang="en-US" sz="3200" dirty="0"/>
              <a:t>최근의 기법</a:t>
            </a:r>
            <a:r>
              <a:rPr lang="en-US" altLang="ko-KR" sz="3200" dirty="0"/>
              <a:t>&gt;</a:t>
            </a:r>
            <a:endParaRPr lang="ko-KR" altLang="en-US" sz="3200" dirty="0"/>
          </a:p>
        </p:txBody>
      </p:sp>
      <p:sp>
        <p:nvSpPr>
          <p:cNvPr id="4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eaLnBrk="1" hangingPunct="1">
              <a:buFont typeface="Wingdings" pitchFamily="2" charset="2"/>
              <a:buChar char=""/>
              <a:defRPr/>
            </a:pPr>
            <a:r>
              <a:rPr lang="ko-KR" altLang="en-US" sz="1400" b="1" dirty="0">
                <a:solidFill>
                  <a:srgbClr val="FF0000"/>
                </a:solidFill>
                <a:latin typeface="+mn-ea"/>
              </a:rPr>
              <a:t>치과기록 찾아 몇 분 만에 신원 밝혀</a:t>
            </a:r>
            <a:r>
              <a:rPr lang="ko-KR" altLang="en-US" sz="1400" dirty="0">
                <a:solidFill>
                  <a:srgbClr val="FF0000"/>
                </a:solidFill>
                <a:latin typeface="+mn-ea"/>
              </a:rPr>
              <a:t> </a:t>
            </a:r>
            <a:endParaRPr lang="en-US" altLang="ko-KR" sz="1400" dirty="0">
              <a:solidFill>
                <a:srgbClr val="FF0000"/>
              </a:solidFill>
              <a:latin typeface="+mn-ea"/>
            </a:endParaRPr>
          </a:p>
          <a:p>
            <a:pPr eaLnBrk="1" hangingPunct="1">
              <a:buFont typeface="Wingdings" pitchFamily="2" charset="2"/>
              <a:buChar char=""/>
              <a:defRPr/>
            </a:pPr>
            <a:endParaRPr lang="en-US" altLang="ko-KR" sz="1400" dirty="0">
              <a:solidFill>
                <a:srgbClr val="FF0000"/>
              </a:solidFill>
              <a:latin typeface="+mn-ea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ko-KR" sz="1400" dirty="0">
                <a:latin typeface="+mn-ea"/>
              </a:rPr>
              <a:t> - </a:t>
            </a:r>
            <a:r>
              <a:rPr lang="ko-KR" altLang="en-US" sz="1400" dirty="0">
                <a:latin typeface="+mn-ea"/>
              </a:rPr>
              <a:t>치아의 모양으로 사망자의 신원을 확인하는 방법은 로마시대에도 있었을 만큼 오래된 기술로</a:t>
            </a:r>
            <a:r>
              <a:rPr lang="en-US" altLang="ko-KR" sz="1400" dirty="0">
                <a:latin typeface="+mn-ea"/>
              </a:rPr>
              <a:t> </a:t>
            </a:r>
            <a:r>
              <a:rPr lang="ko-KR" altLang="en-US" sz="1400" dirty="0">
                <a:latin typeface="+mn-ea"/>
              </a:rPr>
              <a:t>지금도 많은 국가에서 신원미상 사망자의 치아와 치과 진료기록을 대조해 신원을 밝혀내고 있음</a:t>
            </a:r>
            <a:endParaRPr lang="en-US" altLang="ko-KR" sz="1400" dirty="0">
              <a:latin typeface="+mn-ea"/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en-US" altLang="ko-KR" sz="1400" dirty="0">
              <a:latin typeface="+mn-ea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ko-KR" sz="1400" dirty="0">
                <a:latin typeface="+mn-ea"/>
              </a:rPr>
              <a:t> - </a:t>
            </a:r>
            <a:r>
              <a:rPr lang="ko-KR" altLang="en-US" sz="1400" dirty="0">
                <a:latin typeface="+mn-ea"/>
              </a:rPr>
              <a:t>하지만 기존에는 사망자의 치아 </a:t>
            </a:r>
            <a:r>
              <a:rPr lang="en-US" altLang="ko-KR" sz="1400" dirty="0">
                <a:latin typeface="+mn-ea"/>
              </a:rPr>
              <a:t>X</a:t>
            </a:r>
            <a:r>
              <a:rPr lang="ko-KR" altLang="en-US" sz="1400" dirty="0" err="1">
                <a:latin typeface="+mn-ea"/>
              </a:rPr>
              <a:t>레이</a:t>
            </a:r>
            <a:r>
              <a:rPr lang="ko-KR" altLang="en-US" sz="1400" dirty="0">
                <a:latin typeface="+mn-ea"/>
              </a:rPr>
              <a:t> 사진과 치과기록 데이터베이스를 일일이 수작업으로 대조해야 하는 등 많은 인적자원과 시간을 투입해야 했음</a:t>
            </a:r>
            <a:endParaRPr lang="en-US" altLang="ko-KR" sz="1400" dirty="0">
              <a:latin typeface="+mn-ea"/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en-US" altLang="ko-KR" sz="1400" dirty="0">
              <a:latin typeface="+mn-ea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ko-KR" sz="1400" dirty="0">
                <a:latin typeface="+mn-ea"/>
              </a:rPr>
              <a:t> - </a:t>
            </a:r>
            <a:r>
              <a:rPr lang="ko-KR" altLang="en-US" sz="1400" dirty="0">
                <a:latin typeface="+mn-ea"/>
              </a:rPr>
              <a:t>그러나 최근 일본 </a:t>
            </a:r>
            <a:r>
              <a:rPr lang="ko-KR" altLang="en-US" sz="1400" dirty="0" err="1">
                <a:latin typeface="+mn-ea"/>
              </a:rPr>
              <a:t>가나가와</a:t>
            </a:r>
            <a:r>
              <a:rPr lang="ko-KR" altLang="en-US" sz="1400" dirty="0">
                <a:latin typeface="+mn-ea"/>
              </a:rPr>
              <a:t> </a:t>
            </a:r>
            <a:r>
              <a:rPr lang="ko-KR" altLang="en-US" sz="1400" dirty="0" err="1">
                <a:latin typeface="+mn-ea"/>
              </a:rPr>
              <a:t>치의과대학</a:t>
            </a:r>
            <a:r>
              <a:rPr lang="ko-KR" altLang="en-US" sz="1400" dirty="0">
                <a:latin typeface="+mn-ea"/>
              </a:rPr>
              <a:t> 연구팀이 선보인 치과기록 검색 소프트웨어를 사용하면 이렇게 지루한 과정이 필요 없음</a:t>
            </a:r>
            <a:endParaRPr lang="en-US" altLang="ko-KR" sz="1400" dirty="0">
              <a:latin typeface="+mn-ea"/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en-US" altLang="ko-KR" sz="1400" dirty="0">
              <a:latin typeface="+mn-ea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ko-KR" sz="1400" dirty="0">
                <a:latin typeface="+mn-ea"/>
              </a:rPr>
              <a:t> - </a:t>
            </a:r>
            <a:r>
              <a:rPr lang="ko-KR" altLang="en-US" sz="1400" dirty="0">
                <a:latin typeface="+mn-ea"/>
              </a:rPr>
              <a:t>즉</a:t>
            </a:r>
            <a:r>
              <a:rPr lang="en-US" altLang="ko-KR" sz="1400" dirty="0">
                <a:latin typeface="+mn-ea"/>
              </a:rPr>
              <a:t>, </a:t>
            </a:r>
            <a:r>
              <a:rPr lang="ko-KR" altLang="en-US" sz="1400" dirty="0">
                <a:latin typeface="+mn-ea"/>
              </a:rPr>
              <a:t>컴퓨터가 단 몇 분 만에 진료기록 데이터베이스에서 사망자와 일치하는 치아 </a:t>
            </a:r>
            <a:r>
              <a:rPr lang="en-US" altLang="ko-KR" sz="1400" dirty="0">
                <a:latin typeface="+mn-ea"/>
              </a:rPr>
              <a:t>X</a:t>
            </a:r>
            <a:r>
              <a:rPr lang="ko-KR" altLang="en-US" sz="1400" dirty="0" err="1">
                <a:latin typeface="+mn-ea"/>
              </a:rPr>
              <a:t>레이</a:t>
            </a:r>
            <a:r>
              <a:rPr lang="ko-KR" altLang="en-US" sz="1400" dirty="0">
                <a:latin typeface="+mn-ea"/>
              </a:rPr>
              <a:t> 사진을 찾아주기 때문</a:t>
            </a:r>
            <a:endParaRPr lang="en-US" altLang="ko-KR" sz="1400" dirty="0">
              <a:latin typeface="+mn-ea"/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en-US" altLang="ko-KR" sz="1400" dirty="0">
              <a:latin typeface="+mn-ea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ko-KR" sz="1400" dirty="0">
                <a:latin typeface="+mn-ea"/>
              </a:rPr>
              <a:t> - </a:t>
            </a:r>
            <a:r>
              <a:rPr lang="ko-KR" altLang="en-US" sz="1400" dirty="0">
                <a:latin typeface="+mn-ea"/>
              </a:rPr>
              <a:t>이는 수작업에 비해 무려 </a:t>
            </a:r>
            <a:r>
              <a:rPr lang="en-US" altLang="ko-KR" sz="1400" dirty="0">
                <a:latin typeface="+mn-ea"/>
              </a:rPr>
              <a:t>95%</a:t>
            </a:r>
            <a:r>
              <a:rPr lang="ko-KR" altLang="en-US" sz="1400" dirty="0">
                <a:latin typeface="+mn-ea"/>
              </a:rPr>
              <a:t>나 빠른 속도임</a:t>
            </a:r>
            <a:r>
              <a:rPr lang="en-US" altLang="ko-KR" sz="1400" dirty="0">
                <a:latin typeface="+mn-ea"/>
              </a:rPr>
              <a:t>. </a:t>
            </a:r>
            <a:r>
              <a:rPr lang="ko-KR" altLang="en-US" sz="1400" dirty="0">
                <a:latin typeface="+mn-ea"/>
              </a:rPr>
              <a:t>특히 치아 </a:t>
            </a:r>
            <a:r>
              <a:rPr lang="en-US" altLang="ko-KR" sz="1400" dirty="0">
                <a:latin typeface="+mn-ea"/>
              </a:rPr>
              <a:t>X</a:t>
            </a:r>
            <a:r>
              <a:rPr lang="ko-KR" altLang="en-US" sz="1400" dirty="0" err="1">
                <a:latin typeface="+mn-ea"/>
              </a:rPr>
              <a:t>레이</a:t>
            </a:r>
            <a:r>
              <a:rPr lang="ko-KR" altLang="en-US" sz="1400" dirty="0">
                <a:latin typeface="+mn-ea"/>
              </a:rPr>
              <a:t> 필름에 나타날 수 있는 이미지 왜곡까지 보정해줘 정확도가 육안에 의존하는 것과는 비교가 안 될 정도로 높음</a:t>
            </a:r>
          </a:p>
        </p:txBody>
      </p:sp>
    </p:spTree>
    <p:extLst>
      <p:ext uri="{BB962C8B-B14F-4D97-AF65-F5344CB8AC3E}">
        <p14:creationId xmlns:p14="http://schemas.microsoft.com/office/powerpoint/2010/main" val="20986295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&lt;</a:t>
            </a:r>
            <a:r>
              <a:rPr lang="ko-KR" altLang="en-US" sz="3200" dirty="0"/>
              <a:t>참고</a:t>
            </a:r>
            <a:r>
              <a:rPr lang="en-US" altLang="ko-KR" sz="3200" dirty="0"/>
              <a:t>- </a:t>
            </a:r>
            <a:r>
              <a:rPr lang="ko-KR" altLang="en-US" sz="3200" dirty="0"/>
              <a:t>최근의 기법</a:t>
            </a:r>
            <a:r>
              <a:rPr lang="en-US" altLang="ko-KR" sz="3200" dirty="0"/>
              <a:t>&gt;</a:t>
            </a:r>
            <a:endParaRPr lang="ko-KR" altLang="en-US" sz="3200" dirty="0"/>
          </a:p>
        </p:txBody>
      </p:sp>
      <p:sp>
        <p:nvSpPr>
          <p:cNvPr id="4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"/>
              <a:defRPr/>
            </a:pPr>
            <a:r>
              <a:rPr lang="ko-KR" altLang="en-US" sz="1400" b="1" dirty="0">
                <a:solidFill>
                  <a:srgbClr val="FF0000"/>
                </a:solidFill>
                <a:latin typeface="+mn-ea"/>
              </a:rPr>
              <a:t>뇌를 읽으면 사망시간 보여</a:t>
            </a:r>
            <a:r>
              <a:rPr lang="ko-KR" altLang="en-US" sz="1400" dirty="0">
                <a:solidFill>
                  <a:srgbClr val="FF0000"/>
                </a:solidFill>
                <a:latin typeface="+mn-ea"/>
              </a:rPr>
              <a:t> </a:t>
            </a:r>
            <a:endParaRPr lang="en-US" altLang="ko-KR" sz="1400" dirty="0">
              <a:solidFill>
                <a:srgbClr val="FF0000"/>
              </a:solidFill>
              <a:latin typeface="+mn-ea"/>
            </a:endParaRPr>
          </a:p>
          <a:p>
            <a:pPr>
              <a:buFont typeface="Wingdings" pitchFamily="2" charset="2"/>
              <a:buChar char=""/>
              <a:defRPr/>
            </a:pPr>
            <a:endParaRPr lang="en-US" altLang="ko-KR" sz="1400" dirty="0">
              <a:solidFill>
                <a:srgbClr val="FF0000"/>
              </a:solidFill>
              <a:latin typeface="+mn-ea"/>
            </a:endParaRPr>
          </a:p>
          <a:p>
            <a:pPr>
              <a:buNone/>
              <a:defRPr/>
            </a:pPr>
            <a:r>
              <a:rPr lang="ko-KR" altLang="en-US" sz="1400" dirty="0">
                <a:latin typeface="+mn-ea"/>
              </a:rPr>
              <a:t> </a:t>
            </a:r>
            <a:r>
              <a:rPr lang="en-US" altLang="ko-KR" sz="1400" dirty="0">
                <a:latin typeface="+mn-ea"/>
              </a:rPr>
              <a:t>- </a:t>
            </a:r>
            <a:r>
              <a:rPr lang="ko-KR" altLang="en-US" sz="1400" dirty="0">
                <a:latin typeface="+mn-ea"/>
              </a:rPr>
              <a:t>정확한 사망시각 및 사후경과시간의 추정은 부검의 첫 단계이자 사건 해결의 시발점이 되는 중요한 자료</a:t>
            </a:r>
            <a:endParaRPr lang="en-US" altLang="ko-KR" sz="1400" dirty="0">
              <a:latin typeface="+mn-ea"/>
            </a:endParaRPr>
          </a:p>
          <a:p>
            <a:pPr>
              <a:buNone/>
              <a:defRPr/>
            </a:pPr>
            <a:endParaRPr lang="en-US" altLang="ko-KR" sz="1400" dirty="0">
              <a:latin typeface="+mn-ea"/>
            </a:endParaRPr>
          </a:p>
          <a:p>
            <a:pPr>
              <a:buNone/>
              <a:defRPr/>
            </a:pPr>
            <a:r>
              <a:rPr lang="en-US" altLang="ko-KR" sz="1400" dirty="0">
                <a:latin typeface="+mn-ea"/>
              </a:rPr>
              <a:t> - </a:t>
            </a:r>
            <a:r>
              <a:rPr lang="ko-KR" altLang="en-US" sz="1400" dirty="0">
                <a:latin typeface="+mn-ea"/>
              </a:rPr>
              <a:t>하지만 이는 법의학에서도 가장 까다로운 부분의 하나다</a:t>
            </a:r>
            <a:r>
              <a:rPr lang="en-US" altLang="ko-KR" sz="1400" dirty="0">
                <a:latin typeface="+mn-ea"/>
              </a:rPr>
              <a:t>. </a:t>
            </a:r>
            <a:r>
              <a:rPr lang="ko-KR" altLang="en-US" sz="1400" dirty="0">
                <a:latin typeface="+mn-ea"/>
              </a:rPr>
              <a:t>대개 사망시각과 사후경과시간은 간의 온도</a:t>
            </a:r>
            <a:r>
              <a:rPr lang="en-US" altLang="ko-KR" sz="1400" dirty="0">
                <a:latin typeface="+mn-ea"/>
              </a:rPr>
              <a:t>, </a:t>
            </a:r>
            <a:r>
              <a:rPr lang="ko-KR" altLang="en-US" sz="1400" dirty="0">
                <a:latin typeface="+mn-ea"/>
              </a:rPr>
              <a:t>사체의 경직도</a:t>
            </a:r>
            <a:r>
              <a:rPr lang="en-US" altLang="ko-KR" sz="1400" dirty="0">
                <a:latin typeface="+mn-ea"/>
              </a:rPr>
              <a:t>, </a:t>
            </a:r>
            <a:r>
              <a:rPr lang="ko-KR" altLang="en-US" sz="1400" dirty="0">
                <a:latin typeface="+mn-ea"/>
              </a:rPr>
              <a:t>부패 정도 등을 보고 판단함</a:t>
            </a:r>
            <a:endParaRPr lang="en-US" altLang="ko-KR" sz="1400" dirty="0">
              <a:latin typeface="+mn-ea"/>
            </a:endParaRPr>
          </a:p>
          <a:p>
            <a:pPr>
              <a:buNone/>
              <a:defRPr/>
            </a:pPr>
            <a:endParaRPr lang="en-US" altLang="ko-KR" sz="1400" dirty="0">
              <a:latin typeface="+mn-ea"/>
            </a:endParaRPr>
          </a:p>
          <a:p>
            <a:pPr>
              <a:buNone/>
              <a:defRPr/>
            </a:pPr>
            <a:r>
              <a:rPr lang="en-US" altLang="ko-KR" sz="1400" dirty="0">
                <a:latin typeface="+mn-ea"/>
              </a:rPr>
              <a:t> - </a:t>
            </a:r>
            <a:r>
              <a:rPr lang="ko-KR" altLang="en-US" sz="1400" dirty="0">
                <a:latin typeface="+mn-ea"/>
              </a:rPr>
              <a:t>하지만 이 같은 생체학적 변화들은 주변 온도에 지대한 영향을 받기 때문에 보편타당성이 떨어지는데</a:t>
            </a:r>
            <a:r>
              <a:rPr lang="en-US" altLang="ko-KR" sz="1400" dirty="0">
                <a:latin typeface="+mn-ea"/>
              </a:rPr>
              <a:t>, </a:t>
            </a:r>
            <a:r>
              <a:rPr lang="ko-KR" altLang="en-US" sz="1400" dirty="0">
                <a:latin typeface="+mn-ea"/>
              </a:rPr>
              <a:t>경험이 많은 법의학자조차 사망 후 </a:t>
            </a:r>
            <a:r>
              <a:rPr lang="en-US" altLang="ko-KR" sz="1400" dirty="0">
                <a:latin typeface="+mn-ea"/>
              </a:rPr>
              <a:t>3</a:t>
            </a:r>
            <a:r>
              <a:rPr lang="ko-KR" altLang="en-US" sz="1400" dirty="0">
                <a:latin typeface="+mn-ea"/>
              </a:rPr>
              <a:t>일 이상 지난 사체의 경우 사망시각을 제대로 알아맞히기 어려운 이유가 여기에 있음</a:t>
            </a:r>
            <a:endParaRPr lang="en-US" altLang="ko-KR" sz="1400" dirty="0">
              <a:latin typeface="+mn-ea"/>
            </a:endParaRPr>
          </a:p>
          <a:p>
            <a:pPr>
              <a:buNone/>
              <a:defRPr/>
            </a:pPr>
            <a:endParaRPr lang="en-US" altLang="ko-KR" sz="1400" dirty="0">
              <a:latin typeface="+mn-ea"/>
            </a:endParaRPr>
          </a:p>
          <a:p>
            <a:pPr>
              <a:buNone/>
              <a:defRPr/>
            </a:pPr>
            <a:r>
              <a:rPr lang="en-US" altLang="ko-KR" sz="1400" dirty="0">
                <a:latin typeface="+mn-ea"/>
              </a:rPr>
              <a:t> - </a:t>
            </a:r>
            <a:r>
              <a:rPr lang="ko-KR" altLang="en-US" sz="1400" dirty="0">
                <a:latin typeface="+mn-ea"/>
              </a:rPr>
              <a:t>최근 스위스 </a:t>
            </a:r>
            <a:r>
              <a:rPr lang="ko-KR" altLang="en-US" sz="1400" dirty="0" err="1">
                <a:latin typeface="+mn-ea"/>
              </a:rPr>
              <a:t>베른대학</a:t>
            </a:r>
            <a:r>
              <a:rPr lang="ko-KR" altLang="en-US" sz="1400" dirty="0">
                <a:latin typeface="+mn-ea"/>
              </a:rPr>
              <a:t> 산하 법의학연구소는 자기공명분광</a:t>
            </a:r>
            <a:r>
              <a:rPr lang="en-US" altLang="ko-KR" sz="1400" dirty="0">
                <a:latin typeface="+mn-ea"/>
              </a:rPr>
              <a:t>(MRS) </a:t>
            </a:r>
            <a:r>
              <a:rPr lang="ko-KR" altLang="en-US" sz="1400" dirty="0">
                <a:latin typeface="+mn-ea"/>
              </a:rPr>
              <a:t>영상기술로 이 문제를 해결할 수 있는 방법을 찾아냄</a:t>
            </a:r>
            <a:endParaRPr lang="en-US" altLang="ko-KR" sz="1400" dirty="0">
              <a:latin typeface="+mn-ea"/>
            </a:endParaRPr>
          </a:p>
          <a:p>
            <a:pPr>
              <a:buNone/>
              <a:defRPr/>
            </a:pPr>
            <a:endParaRPr lang="en-US" altLang="ko-KR" sz="1400" dirty="0">
              <a:latin typeface="+mn-ea"/>
            </a:endParaRPr>
          </a:p>
          <a:p>
            <a:pPr>
              <a:buNone/>
              <a:defRPr/>
            </a:pPr>
            <a:r>
              <a:rPr lang="en-US" altLang="ko-KR" sz="1400" dirty="0">
                <a:latin typeface="+mn-ea"/>
              </a:rPr>
              <a:t> - </a:t>
            </a:r>
            <a:r>
              <a:rPr lang="ko-KR" altLang="en-US" sz="1400" dirty="0">
                <a:latin typeface="+mn-ea"/>
              </a:rPr>
              <a:t>즉</a:t>
            </a:r>
            <a:r>
              <a:rPr lang="en-US" altLang="ko-KR" sz="1400" dirty="0">
                <a:latin typeface="+mn-ea"/>
              </a:rPr>
              <a:t>,  </a:t>
            </a:r>
            <a:r>
              <a:rPr lang="ko-KR" altLang="en-US" sz="1400" dirty="0">
                <a:latin typeface="+mn-ea"/>
              </a:rPr>
              <a:t>사망자의 뇌를 </a:t>
            </a:r>
            <a:r>
              <a:rPr lang="en-US" altLang="ko-KR" sz="1400" dirty="0">
                <a:latin typeface="+mn-ea"/>
              </a:rPr>
              <a:t>MRS </a:t>
            </a:r>
            <a:r>
              <a:rPr lang="ko-KR" altLang="en-US" sz="1400" dirty="0">
                <a:latin typeface="+mn-ea"/>
              </a:rPr>
              <a:t>영상장치로 촬영</a:t>
            </a:r>
            <a:r>
              <a:rPr lang="en-US" altLang="ko-KR" sz="1400" dirty="0">
                <a:latin typeface="+mn-ea"/>
              </a:rPr>
              <a:t>, </a:t>
            </a:r>
            <a:r>
              <a:rPr lang="ko-KR" altLang="en-US" sz="1400" dirty="0">
                <a:latin typeface="+mn-ea"/>
              </a:rPr>
              <a:t>뇌 세포의 분해 정도를 판독하는 방식으로 사후경과시간을 추정하는 것</a:t>
            </a:r>
            <a:r>
              <a:rPr lang="en-US" altLang="ko-KR" sz="1400" dirty="0">
                <a:latin typeface="+mn-ea"/>
              </a:rPr>
              <a:t>. </a:t>
            </a:r>
            <a:r>
              <a:rPr lang="ko-KR" altLang="en-US" sz="1400" dirty="0">
                <a:latin typeface="+mn-ea"/>
              </a:rPr>
              <a:t>이렇게 하면 온도라는 변수의 영향을 최소화하면서 최대 사망 후 </a:t>
            </a:r>
            <a:r>
              <a:rPr lang="en-US" altLang="ko-KR" sz="1400" dirty="0">
                <a:latin typeface="+mn-ea"/>
              </a:rPr>
              <a:t>3</a:t>
            </a:r>
            <a:r>
              <a:rPr lang="ko-KR" altLang="en-US" sz="1400" dirty="0">
                <a:latin typeface="+mn-ea"/>
              </a:rPr>
              <a:t>주가 지난 사체의 사망시각까지 정확히 추정할 수 있음</a:t>
            </a:r>
          </a:p>
          <a:p>
            <a:pPr eaLnBrk="1" hangingPunct="1">
              <a:buFont typeface="Wingdings" pitchFamily="2" charset="2"/>
              <a:buChar char=""/>
              <a:defRPr/>
            </a:pPr>
            <a:endParaRPr lang="ko-KR" altLang="en-US" sz="14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59784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&lt;</a:t>
            </a:r>
            <a:r>
              <a:rPr lang="ko-KR" altLang="en-US" sz="3200" dirty="0"/>
              <a:t>참고</a:t>
            </a:r>
            <a:r>
              <a:rPr lang="en-US" altLang="ko-KR" sz="3200" dirty="0"/>
              <a:t>- </a:t>
            </a:r>
            <a:r>
              <a:rPr lang="ko-KR" altLang="en-US" sz="3200" dirty="0"/>
              <a:t>최근의 기법</a:t>
            </a:r>
            <a:r>
              <a:rPr lang="en-US" altLang="ko-KR" sz="3200" dirty="0"/>
              <a:t>&gt;</a:t>
            </a:r>
            <a:endParaRPr lang="ko-KR" altLang="en-US" sz="3200" dirty="0"/>
          </a:p>
        </p:txBody>
      </p:sp>
      <p:sp>
        <p:nvSpPr>
          <p:cNvPr id="4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ko-KR" altLang="en-US" sz="1400" b="1" dirty="0">
                <a:solidFill>
                  <a:srgbClr val="FF0000"/>
                </a:solidFill>
                <a:latin typeface="+mn-ea"/>
              </a:rPr>
              <a:t>출생연도 알려주는 눈</a:t>
            </a:r>
            <a:r>
              <a:rPr lang="ko-KR" altLang="en-US" sz="1400" dirty="0">
                <a:solidFill>
                  <a:srgbClr val="FF0000"/>
                </a:solidFill>
                <a:latin typeface="+mn-ea"/>
              </a:rPr>
              <a:t> </a:t>
            </a:r>
            <a:endParaRPr lang="en-US" altLang="ko-KR" sz="1400" dirty="0">
              <a:solidFill>
                <a:srgbClr val="FF0000"/>
              </a:solidFill>
              <a:latin typeface="+mn-ea"/>
            </a:endParaRPr>
          </a:p>
          <a:p>
            <a:pPr>
              <a:defRPr/>
            </a:pPr>
            <a:endParaRPr lang="en-US" altLang="ko-KR" sz="1400" dirty="0">
              <a:solidFill>
                <a:srgbClr val="FFFF00"/>
              </a:solidFill>
              <a:latin typeface="+mn-ea"/>
            </a:endParaRPr>
          </a:p>
          <a:p>
            <a:pPr>
              <a:buNone/>
              <a:defRPr/>
            </a:pPr>
            <a:r>
              <a:rPr lang="ko-KR" altLang="en-US" sz="1400" dirty="0">
                <a:latin typeface="+mn-ea"/>
              </a:rPr>
              <a:t> </a:t>
            </a:r>
            <a:r>
              <a:rPr lang="en-US" altLang="ko-KR" sz="1400" dirty="0">
                <a:latin typeface="+mn-ea"/>
              </a:rPr>
              <a:t>- </a:t>
            </a:r>
            <a:r>
              <a:rPr lang="ko-KR" altLang="en-US" sz="1400" dirty="0">
                <a:latin typeface="+mn-ea"/>
              </a:rPr>
              <a:t>사망자의 뇌에 사망시각 정보가 담겨 있다면 안구 속에는 출생연도에 대한 비밀이 숨겨져 있음</a:t>
            </a:r>
            <a:endParaRPr lang="en-US" altLang="ko-KR" sz="1400" dirty="0">
              <a:latin typeface="+mn-ea"/>
            </a:endParaRPr>
          </a:p>
          <a:p>
            <a:pPr>
              <a:buNone/>
              <a:defRPr/>
            </a:pPr>
            <a:endParaRPr lang="en-US" altLang="ko-KR" sz="1400" dirty="0">
              <a:latin typeface="+mn-ea"/>
            </a:endParaRPr>
          </a:p>
          <a:p>
            <a:pPr>
              <a:buNone/>
              <a:defRPr/>
            </a:pPr>
            <a:r>
              <a:rPr lang="en-US" altLang="ko-KR" sz="1400" dirty="0">
                <a:latin typeface="+mn-ea"/>
              </a:rPr>
              <a:t> - </a:t>
            </a:r>
            <a:r>
              <a:rPr lang="ko-KR" altLang="en-US" sz="1400" dirty="0">
                <a:latin typeface="+mn-ea"/>
              </a:rPr>
              <a:t>그 비밀의 열쇠를 쥐고 있는 것은 눈의 수정체 렌즈를 구성하고 있는 </a:t>
            </a:r>
            <a:r>
              <a:rPr lang="ko-KR" altLang="en-US" sz="1400" dirty="0" err="1">
                <a:latin typeface="+mn-ea"/>
              </a:rPr>
              <a:t>크리스탈린</a:t>
            </a:r>
            <a:r>
              <a:rPr lang="en-US" altLang="ko-KR" sz="1400" dirty="0">
                <a:latin typeface="+mn-ea"/>
              </a:rPr>
              <a:t>(</a:t>
            </a:r>
            <a:r>
              <a:rPr lang="en-US" altLang="ko-KR" sz="1400" dirty="0" err="1">
                <a:latin typeface="+mn-ea"/>
              </a:rPr>
              <a:t>crystallin</a:t>
            </a:r>
            <a:r>
              <a:rPr lang="en-US" altLang="ko-KR" sz="1400" dirty="0">
                <a:latin typeface="+mn-ea"/>
              </a:rPr>
              <a:t>)</a:t>
            </a:r>
            <a:r>
              <a:rPr lang="ko-KR" altLang="en-US" sz="1400" dirty="0">
                <a:latin typeface="+mn-ea"/>
              </a:rPr>
              <a:t>이라는 투명 단백질과 방사성 동위원소인 탄소</a:t>
            </a:r>
            <a:r>
              <a:rPr lang="en-US" altLang="ko-KR" sz="1400" dirty="0">
                <a:latin typeface="+mn-ea"/>
              </a:rPr>
              <a:t>14</a:t>
            </a:r>
            <a:r>
              <a:rPr lang="ko-KR" altLang="en-US" sz="1400" dirty="0">
                <a:latin typeface="+mn-ea"/>
              </a:rPr>
              <a:t>다</a:t>
            </a:r>
            <a:r>
              <a:rPr lang="en-US" altLang="ko-KR" sz="1400" dirty="0">
                <a:latin typeface="+mn-ea"/>
              </a:rPr>
              <a:t>. </a:t>
            </a:r>
            <a:r>
              <a:rPr lang="ko-KR" altLang="en-US" sz="1400" dirty="0">
                <a:latin typeface="+mn-ea"/>
              </a:rPr>
              <a:t>덴마크 코펜하겐대학 연구팀은 올해 초 대형 핵 가속기를 사용해 </a:t>
            </a:r>
            <a:r>
              <a:rPr lang="ko-KR" altLang="en-US" sz="1400" dirty="0" err="1">
                <a:latin typeface="+mn-ea"/>
              </a:rPr>
              <a:t>크리스탈린</a:t>
            </a:r>
            <a:r>
              <a:rPr lang="ko-KR" altLang="en-US" sz="1400" dirty="0">
                <a:latin typeface="+mn-ea"/>
              </a:rPr>
              <a:t> 속의 탄소</a:t>
            </a:r>
            <a:r>
              <a:rPr lang="en-US" altLang="ko-KR" sz="1400" dirty="0">
                <a:latin typeface="+mn-ea"/>
              </a:rPr>
              <a:t>14</a:t>
            </a:r>
            <a:r>
              <a:rPr lang="ko-KR" altLang="en-US" sz="1400" dirty="0">
                <a:latin typeface="+mn-ea"/>
              </a:rPr>
              <a:t>를 측정</a:t>
            </a:r>
            <a:r>
              <a:rPr lang="en-US" altLang="ko-KR" sz="1400" dirty="0">
                <a:latin typeface="+mn-ea"/>
              </a:rPr>
              <a:t>, </a:t>
            </a:r>
            <a:r>
              <a:rPr lang="ko-KR" altLang="en-US" sz="1400" dirty="0">
                <a:latin typeface="+mn-ea"/>
              </a:rPr>
              <a:t>신원미상 사망자의 나이를 정확히 밝혀내는 기술 개발에 성공함</a:t>
            </a:r>
            <a:endParaRPr lang="en-US" altLang="ko-KR" sz="1400" dirty="0">
              <a:latin typeface="+mn-ea"/>
            </a:endParaRPr>
          </a:p>
          <a:p>
            <a:pPr>
              <a:buNone/>
              <a:defRPr/>
            </a:pPr>
            <a:endParaRPr lang="en-US" altLang="ko-KR" sz="1400" dirty="0">
              <a:latin typeface="+mn-ea"/>
            </a:endParaRPr>
          </a:p>
          <a:p>
            <a:pPr>
              <a:buNone/>
              <a:defRPr/>
            </a:pPr>
            <a:r>
              <a:rPr lang="en-US" altLang="ko-KR" sz="1400" dirty="0">
                <a:latin typeface="+mn-ea"/>
              </a:rPr>
              <a:t> - </a:t>
            </a:r>
            <a:r>
              <a:rPr lang="ko-KR" altLang="en-US" sz="1400" dirty="0">
                <a:latin typeface="+mn-ea"/>
              </a:rPr>
              <a:t>모든 사람은 음식을 통해 소량의 탄소</a:t>
            </a:r>
            <a:r>
              <a:rPr lang="en-US" altLang="ko-KR" sz="1400" dirty="0">
                <a:latin typeface="+mn-ea"/>
              </a:rPr>
              <a:t>14</a:t>
            </a:r>
            <a:r>
              <a:rPr lang="ko-KR" altLang="en-US" sz="1400" dirty="0">
                <a:latin typeface="+mn-ea"/>
              </a:rPr>
              <a:t>를 섭취하는데 대부분의 인체조직은 끊임없이 재생되는 반면 </a:t>
            </a:r>
            <a:r>
              <a:rPr lang="ko-KR" altLang="en-US" sz="1400" dirty="0" err="1">
                <a:latin typeface="+mn-ea"/>
              </a:rPr>
              <a:t>크리스탈린은</a:t>
            </a:r>
            <a:r>
              <a:rPr lang="ko-KR" altLang="en-US" sz="1400" dirty="0">
                <a:latin typeface="+mn-ea"/>
              </a:rPr>
              <a:t> </a:t>
            </a:r>
            <a:r>
              <a:rPr lang="en-US" altLang="ko-KR" sz="1400" dirty="0">
                <a:latin typeface="+mn-ea"/>
              </a:rPr>
              <a:t>1~2</a:t>
            </a:r>
            <a:r>
              <a:rPr lang="ko-KR" altLang="en-US" sz="1400" dirty="0">
                <a:latin typeface="+mn-ea"/>
              </a:rPr>
              <a:t>세 때 한번 생성되면 평생 변하지 않음</a:t>
            </a:r>
            <a:endParaRPr lang="en-US" altLang="ko-KR" sz="1400" dirty="0">
              <a:latin typeface="+mn-ea"/>
            </a:endParaRPr>
          </a:p>
          <a:p>
            <a:pPr>
              <a:buNone/>
              <a:defRPr/>
            </a:pPr>
            <a:endParaRPr lang="en-US" altLang="ko-KR" sz="1400" dirty="0">
              <a:latin typeface="+mn-ea"/>
            </a:endParaRPr>
          </a:p>
          <a:p>
            <a:pPr>
              <a:buNone/>
              <a:defRPr/>
            </a:pPr>
            <a:r>
              <a:rPr lang="en-US" altLang="ko-KR" sz="1400" dirty="0">
                <a:latin typeface="+mn-ea"/>
              </a:rPr>
              <a:t> - </a:t>
            </a:r>
            <a:r>
              <a:rPr lang="ko-KR" altLang="en-US" sz="1400" dirty="0">
                <a:latin typeface="+mn-ea"/>
              </a:rPr>
              <a:t>이 때문에 </a:t>
            </a:r>
            <a:r>
              <a:rPr lang="ko-KR" altLang="en-US" sz="1400" dirty="0" err="1">
                <a:latin typeface="+mn-ea"/>
              </a:rPr>
              <a:t>크리스탈린에</a:t>
            </a:r>
            <a:r>
              <a:rPr lang="ko-KR" altLang="en-US" sz="1400" dirty="0">
                <a:latin typeface="+mn-ea"/>
              </a:rPr>
              <a:t> 축적된 탄소</a:t>
            </a:r>
            <a:r>
              <a:rPr lang="en-US" altLang="ko-KR" sz="1400" dirty="0">
                <a:latin typeface="+mn-ea"/>
              </a:rPr>
              <a:t>14</a:t>
            </a:r>
            <a:r>
              <a:rPr lang="ko-KR" altLang="en-US" sz="1400" dirty="0">
                <a:latin typeface="+mn-ea"/>
              </a:rPr>
              <a:t>의 양을 확인함으로써 정확한 출생연도를 찾아낼 수 있는 것</a:t>
            </a:r>
            <a:endParaRPr lang="en-US" altLang="ko-KR" sz="1400" dirty="0">
              <a:latin typeface="+mn-ea"/>
            </a:endParaRPr>
          </a:p>
          <a:p>
            <a:pPr>
              <a:buNone/>
              <a:defRPr/>
            </a:pPr>
            <a:endParaRPr lang="en-US" altLang="ko-KR" sz="1400" dirty="0">
              <a:latin typeface="+mn-ea"/>
            </a:endParaRPr>
          </a:p>
          <a:p>
            <a:pPr>
              <a:buNone/>
              <a:defRPr/>
            </a:pPr>
            <a:r>
              <a:rPr lang="en-US" altLang="ko-KR" sz="1400" dirty="0">
                <a:latin typeface="+mn-ea"/>
              </a:rPr>
              <a:t> - </a:t>
            </a:r>
            <a:r>
              <a:rPr lang="ko-KR" altLang="en-US" sz="1400" dirty="0">
                <a:latin typeface="+mn-ea"/>
              </a:rPr>
              <a:t>최근 미국 미네소타의 </a:t>
            </a:r>
            <a:r>
              <a:rPr lang="ko-KR" altLang="en-US" sz="1400" dirty="0" err="1">
                <a:latin typeface="+mn-ea"/>
              </a:rPr>
              <a:t>메이요</a:t>
            </a:r>
            <a:r>
              <a:rPr lang="ko-KR" altLang="en-US" sz="1400" dirty="0">
                <a:latin typeface="+mn-ea"/>
              </a:rPr>
              <a:t> </a:t>
            </a:r>
            <a:r>
              <a:rPr lang="ko-KR" altLang="en-US" sz="1400" dirty="0" err="1">
                <a:latin typeface="+mn-ea"/>
              </a:rPr>
              <a:t>클리닉에서는</a:t>
            </a:r>
            <a:r>
              <a:rPr lang="ko-KR" altLang="en-US" sz="1400" dirty="0">
                <a:latin typeface="+mn-ea"/>
              </a:rPr>
              <a:t> 최근 </a:t>
            </a:r>
            <a:r>
              <a:rPr lang="en-US" altLang="ko-KR" sz="1400" dirty="0">
                <a:latin typeface="+mn-ea"/>
              </a:rPr>
              <a:t>40</a:t>
            </a:r>
            <a:r>
              <a:rPr lang="ko-KR" altLang="en-US" sz="1400" dirty="0">
                <a:latin typeface="+mn-ea"/>
              </a:rPr>
              <a:t>세 이상의 </a:t>
            </a:r>
            <a:r>
              <a:rPr lang="ko-KR" altLang="en-US" sz="1400" dirty="0" err="1">
                <a:latin typeface="+mn-ea"/>
              </a:rPr>
              <a:t>돌연사</a:t>
            </a:r>
            <a:r>
              <a:rPr lang="ko-KR" altLang="en-US" sz="1400" dirty="0">
                <a:latin typeface="+mn-ea"/>
              </a:rPr>
              <a:t> 사망자들을 대상으로 한 부검에서 이들 중 </a:t>
            </a:r>
            <a:r>
              <a:rPr lang="en-US" altLang="ko-KR" sz="1400" dirty="0">
                <a:latin typeface="+mn-ea"/>
              </a:rPr>
              <a:t>3</a:t>
            </a:r>
            <a:r>
              <a:rPr lang="ko-KR" altLang="en-US" sz="1400" dirty="0">
                <a:latin typeface="+mn-ea"/>
              </a:rPr>
              <a:t>분의</a:t>
            </a:r>
            <a:r>
              <a:rPr lang="en-US" altLang="ko-KR" sz="1400" dirty="0">
                <a:latin typeface="+mn-ea"/>
              </a:rPr>
              <a:t>1</a:t>
            </a:r>
            <a:r>
              <a:rPr lang="ko-KR" altLang="en-US" sz="1400" dirty="0">
                <a:latin typeface="+mn-ea"/>
              </a:rPr>
              <a:t>의 사망원인이 ‘롱 </a:t>
            </a:r>
            <a:r>
              <a:rPr lang="en-US" altLang="ko-KR" sz="1400" dirty="0">
                <a:latin typeface="+mn-ea"/>
              </a:rPr>
              <a:t>QT </a:t>
            </a:r>
            <a:r>
              <a:rPr lang="ko-KR" altLang="en-US" sz="1400" dirty="0">
                <a:latin typeface="+mn-ea"/>
              </a:rPr>
              <a:t>증후군</a:t>
            </a:r>
            <a:r>
              <a:rPr lang="en-US" altLang="ko-KR" sz="1400" dirty="0">
                <a:latin typeface="+mn-ea"/>
              </a:rPr>
              <a:t>(LQTS)’</a:t>
            </a:r>
            <a:r>
              <a:rPr lang="ko-KR" altLang="en-US" sz="1400" dirty="0">
                <a:latin typeface="+mn-ea"/>
              </a:rPr>
              <a:t>이라고 불리는 유전적 심장질환 때문이었음을 밝혀냄</a:t>
            </a:r>
            <a:r>
              <a:rPr lang="en-US" altLang="ko-KR" sz="1400" dirty="0">
                <a:latin typeface="+mn-ea"/>
              </a:rPr>
              <a:t>. </a:t>
            </a:r>
            <a:r>
              <a:rPr lang="ko-KR" altLang="en-US" sz="1400" dirty="0">
                <a:latin typeface="+mn-ea"/>
              </a:rPr>
              <a:t>이는 부검을 통한 유전성 사인 판독의 새 장을 연 획기적 연구로 평가되고 있는데</a:t>
            </a:r>
            <a:r>
              <a:rPr lang="en-US" altLang="ko-KR" sz="1400" dirty="0">
                <a:latin typeface="+mn-ea"/>
              </a:rPr>
              <a:t>, </a:t>
            </a:r>
            <a:r>
              <a:rPr lang="ko-KR" altLang="en-US" sz="1400" dirty="0">
                <a:latin typeface="+mn-ea"/>
              </a:rPr>
              <a:t>이를 통해 사망자의 가족에게 유전질환의 존재를 알려 또 다른 피해자 발생을 막을 수 있게 되었음</a:t>
            </a:r>
          </a:p>
          <a:p>
            <a:pPr>
              <a:buFont typeface="Wingdings" pitchFamily="2" charset="2"/>
              <a:buChar char=""/>
              <a:defRPr/>
            </a:pPr>
            <a:endParaRPr lang="en-US" altLang="ko-KR" sz="14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861602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412776"/>
            <a:ext cx="8424936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200" dirty="0"/>
              <a:t>  1. </a:t>
            </a:r>
            <a:r>
              <a:rPr lang="ko-KR" altLang="en-US" sz="1200" dirty="0"/>
              <a:t>의의 </a:t>
            </a:r>
          </a:p>
          <a:p>
            <a:pPr marL="0" indent="0" fontAlgn="base">
              <a:buNone/>
            </a:pPr>
            <a:r>
              <a:rPr lang="ko-KR" altLang="en-US" sz="1200" dirty="0"/>
              <a:t>   </a:t>
            </a:r>
            <a:r>
              <a:rPr lang="en-US" altLang="ko-KR" sz="1200" dirty="0"/>
              <a:t>- </a:t>
            </a:r>
            <a:r>
              <a:rPr lang="ko-KR" altLang="en-US" sz="1200" dirty="0">
                <a:solidFill>
                  <a:srgbClr val="FF0000"/>
                </a:solidFill>
              </a:rPr>
              <a:t>협의의 지문</a:t>
            </a:r>
            <a:r>
              <a:rPr lang="en-US" altLang="ko-KR" sz="1200" dirty="0">
                <a:solidFill>
                  <a:srgbClr val="FF0000"/>
                </a:solidFill>
              </a:rPr>
              <a:t>: </a:t>
            </a:r>
            <a:r>
              <a:rPr lang="ko-KR" altLang="en-US" sz="1200" dirty="0">
                <a:solidFill>
                  <a:srgbClr val="FF0000"/>
                </a:solidFill>
              </a:rPr>
              <a:t>손가락 말절부분의 </a:t>
            </a:r>
            <a:r>
              <a:rPr lang="ko-KR" altLang="en-US" sz="1200" dirty="0" err="1">
                <a:solidFill>
                  <a:srgbClr val="FF0000"/>
                </a:solidFill>
              </a:rPr>
              <a:t>융선의</a:t>
            </a:r>
            <a:r>
              <a:rPr lang="ko-KR" altLang="en-US" sz="1200" dirty="0">
                <a:solidFill>
                  <a:srgbClr val="FF0000"/>
                </a:solidFill>
              </a:rPr>
              <a:t> 문형</a:t>
            </a:r>
          </a:p>
          <a:p>
            <a:pPr marL="0" indent="0" fontAlgn="base">
              <a:buNone/>
            </a:pPr>
            <a:r>
              <a:rPr lang="en-US" altLang="ko-KR" sz="1200" dirty="0"/>
              <a:t>   - </a:t>
            </a:r>
            <a:r>
              <a:rPr lang="ko-KR" altLang="en-US" sz="1200" dirty="0">
                <a:solidFill>
                  <a:srgbClr val="FF0000"/>
                </a:solidFill>
              </a:rPr>
              <a:t>지문의 특징</a:t>
            </a:r>
            <a:r>
              <a:rPr lang="en-US" altLang="ko-KR" sz="1200" dirty="0"/>
              <a:t>: </a:t>
            </a:r>
            <a:r>
              <a:rPr lang="ko-KR" altLang="en-US" sz="1200" dirty="0"/>
              <a:t>萬人不同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終生不變</a:t>
            </a:r>
            <a:endParaRPr lang="ko-KR" altLang="en-US" sz="1200" dirty="0"/>
          </a:p>
          <a:p>
            <a:pPr marL="0" indent="0" fontAlgn="base">
              <a:buNone/>
            </a:pPr>
            <a:r>
              <a:rPr lang="en-US" altLang="ko-KR" sz="1200" dirty="0"/>
              <a:t>   - </a:t>
            </a:r>
            <a:r>
              <a:rPr lang="ko-KR" altLang="en-US" sz="1200" dirty="0">
                <a:solidFill>
                  <a:srgbClr val="FF0000"/>
                </a:solidFill>
              </a:rPr>
              <a:t>지문의 효용</a:t>
            </a:r>
          </a:p>
          <a:p>
            <a:pPr marL="0" indent="0" fontAlgn="base">
              <a:buNone/>
            </a:pPr>
            <a:r>
              <a:rPr lang="en-US" altLang="ko-KR" sz="1200" dirty="0"/>
              <a:t>      . </a:t>
            </a:r>
            <a:r>
              <a:rPr lang="ko-KR" altLang="en-US" sz="1200" dirty="0"/>
              <a:t>피의자의 신원확인</a:t>
            </a:r>
          </a:p>
          <a:p>
            <a:pPr marL="0" indent="0" fontAlgn="base">
              <a:buNone/>
            </a:pPr>
            <a:r>
              <a:rPr lang="en-US" altLang="ko-KR" sz="1200" dirty="0"/>
              <a:t>      . </a:t>
            </a:r>
            <a:r>
              <a:rPr lang="ko-KR" altLang="en-US" sz="1200" dirty="0"/>
              <a:t>피의자의 범죄경력 확인</a:t>
            </a:r>
          </a:p>
          <a:p>
            <a:pPr marL="0" indent="0" fontAlgn="base">
              <a:buNone/>
            </a:pPr>
            <a:r>
              <a:rPr lang="en-US" altLang="ko-KR" sz="1200" dirty="0"/>
              <a:t>      . </a:t>
            </a:r>
            <a:r>
              <a:rPr lang="ko-KR" altLang="en-US" sz="1200" dirty="0"/>
              <a:t>변사자의 신원확인 </a:t>
            </a:r>
            <a:r>
              <a:rPr lang="en-US" altLang="ko-KR" sz="1200" dirty="0"/>
              <a:t>,  </a:t>
            </a:r>
            <a:r>
              <a:rPr lang="ko-KR" altLang="en-US" sz="1200" dirty="0"/>
              <a:t>현장지문에 의한 범인의 신원 판명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2. </a:t>
            </a:r>
            <a:r>
              <a:rPr lang="ko-KR" altLang="en-US" sz="1200" dirty="0"/>
              <a:t>지문의 채취방법</a:t>
            </a:r>
          </a:p>
          <a:p>
            <a:pPr marL="0" indent="0" fontAlgn="base">
              <a:buNone/>
            </a:pPr>
            <a:r>
              <a:rPr lang="en-US" altLang="ko-KR" sz="1200" dirty="0"/>
              <a:t>     1) </a:t>
            </a:r>
            <a:r>
              <a:rPr lang="ko-KR" altLang="en-US" sz="1200" dirty="0"/>
              <a:t>채취하기 전 조치사항</a:t>
            </a:r>
          </a:p>
          <a:p>
            <a:pPr marL="0" indent="0" fontAlgn="base">
              <a:buNone/>
            </a:pPr>
            <a:r>
              <a:rPr lang="en-US" altLang="ko-KR" sz="1200" dirty="0"/>
              <a:t>       - </a:t>
            </a:r>
            <a:r>
              <a:rPr lang="ko-KR" altLang="en-US" sz="1200" dirty="0"/>
              <a:t>손을 깨끗이 씻는다</a:t>
            </a:r>
            <a:r>
              <a:rPr lang="en-US" altLang="ko-KR" sz="1200" dirty="0"/>
              <a:t>.</a:t>
            </a:r>
            <a:endParaRPr lang="ko-KR" altLang="en-US" sz="1200" dirty="0"/>
          </a:p>
          <a:p>
            <a:pPr marL="0" indent="0" fontAlgn="base">
              <a:buNone/>
            </a:pPr>
            <a:r>
              <a:rPr lang="en-US" altLang="ko-KR" sz="1200" dirty="0"/>
              <a:t>       - </a:t>
            </a:r>
            <a:r>
              <a:rPr lang="ko-KR" altLang="en-US" sz="1200" dirty="0"/>
              <a:t>수분 완전 제거</a:t>
            </a:r>
          </a:p>
          <a:p>
            <a:pPr marL="0" indent="0" fontAlgn="base">
              <a:buNone/>
            </a:pPr>
            <a:r>
              <a:rPr lang="en-US" altLang="ko-KR" sz="1200" dirty="0"/>
              <a:t>       - </a:t>
            </a:r>
            <a:r>
              <a:rPr lang="ko-KR" altLang="en-US" sz="1200" dirty="0"/>
              <a:t>무좀이나 피부허물 등 물집이 생겼을 시 완전히 제거 후 </a:t>
            </a:r>
            <a:r>
              <a:rPr lang="ko-KR" altLang="en-US" sz="1200" dirty="0" err="1"/>
              <a:t>융선현출</a:t>
            </a:r>
            <a:endParaRPr lang="ko-KR" altLang="en-US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2) </a:t>
            </a:r>
            <a:r>
              <a:rPr lang="ko-KR" altLang="en-US" sz="1200" dirty="0" err="1"/>
              <a:t>채취시</a:t>
            </a:r>
            <a:r>
              <a:rPr lang="ko-KR" altLang="en-US" sz="1200" dirty="0"/>
              <a:t> 유의사항</a:t>
            </a:r>
          </a:p>
          <a:p>
            <a:pPr marL="0" indent="0" fontAlgn="base">
              <a:buNone/>
            </a:pPr>
            <a:r>
              <a:rPr lang="en-US" altLang="ko-KR" sz="1200" dirty="0"/>
              <a:t>       - </a:t>
            </a:r>
            <a:r>
              <a:rPr lang="ko-KR" altLang="en-US" sz="1200" dirty="0"/>
              <a:t>지문잉크를 고르게 칠할 것</a:t>
            </a:r>
          </a:p>
          <a:p>
            <a:pPr marL="0" indent="0" fontAlgn="base">
              <a:buNone/>
            </a:pPr>
            <a:r>
              <a:rPr lang="en-US" altLang="ko-KR" sz="1200" dirty="0"/>
              <a:t>       - </a:t>
            </a:r>
            <a:r>
              <a:rPr lang="ko-KR" altLang="en-US" sz="1200" dirty="0" err="1"/>
              <a:t>잉크칠한</a:t>
            </a:r>
            <a:r>
              <a:rPr lang="ko-KR" altLang="en-US" sz="1200" dirty="0"/>
              <a:t> 부분에 오물 부착 여부 확인</a:t>
            </a:r>
          </a:p>
          <a:p>
            <a:pPr marL="0" indent="0" fontAlgn="base">
              <a:buNone/>
            </a:pPr>
            <a:r>
              <a:rPr lang="en-US" altLang="ko-KR" sz="1200" dirty="0"/>
              <a:t>       - </a:t>
            </a:r>
            <a:r>
              <a:rPr lang="ko-KR" altLang="en-US" sz="1200" dirty="0" err="1"/>
              <a:t>압날시</a:t>
            </a:r>
            <a:r>
              <a:rPr lang="ko-KR" altLang="en-US" sz="1200" dirty="0"/>
              <a:t> 양각이 현출되도록 </a:t>
            </a:r>
            <a:r>
              <a:rPr lang="ko-KR" altLang="en-US" sz="1200" dirty="0" err="1"/>
              <a:t>회전압날</a:t>
            </a:r>
            <a:endParaRPr lang="ko-KR" altLang="en-US" sz="1200" dirty="0"/>
          </a:p>
          <a:p>
            <a:pPr marL="0" indent="0" fontAlgn="base">
              <a:buNone/>
            </a:pPr>
            <a:r>
              <a:rPr lang="en-US" altLang="ko-KR" sz="1200" dirty="0"/>
              <a:t>       - </a:t>
            </a:r>
            <a:r>
              <a:rPr lang="ko-KR" altLang="en-US" sz="1200" dirty="0" err="1"/>
              <a:t>평면압날시</a:t>
            </a:r>
            <a:r>
              <a:rPr lang="ko-KR" altLang="en-US" sz="1200" dirty="0"/>
              <a:t> </a:t>
            </a:r>
            <a:r>
              <a:rPr lang="ko-KR" altLang="en-US" sz="1200" dirty="0" err="1"/>
              <a:t>지간문</a:t>
            </a:r>
            <a:r>
              <a:rPr lang="en-US" altLang="ko-KR" sz="1200" dirty="0"/>
              <a:t>(</a:t>
            </a:r>
            <a:r>
              <a:rPr lang="ko-KR" altLang="en-US" sz="1200" dirty="0"/>
              <a:t>손가락 상반마디와 손바닥 사이</a:t>
            </a:r>
            <a:r>
              <a:rPr lang="en-US" altLang="ko-KR" sz="1200" dirty="0"/>
              <a:t>)</a:t>
            </a:r>
            <a:r>
              <a:rPr lang="ko-KR" altLang="en-US" sz="1200" dirty="0"/>
              <a:t>이 현출되도록 </a:t>
            </a:r>
          </a:p>
          <a:p>
            <a:pPr marL="0" indent="0" fontAlgn="base">
              <a:buNone/>
            </a:pPr>
            <a:r>
              <a:rPr lang="en-US" altLang="ko-KR" sz="1200" dirty="0"/>
              <a:t>       - </a:t>
            </a:r>
            <a:r>
              <a:rPr lang="ko-KR" altLang="en-US" sz="1200" dirty="0"/>
              <a:t>채취순서는 </a:t>
            </a:r>
            <a:r>
              <a:rPr lang="ko-KR" altLang="en-US" sz="1200" dirty="0">
                <a:solidFill>
                  <a:srgbClr val="FF0000"/>
                </a:solidFill>
              </a:rPr>
              <a:t>좌수 시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dirty="0">
                <a:solidFill>
                  <a:srgbClr val="FF0000"/>
                </a:solidFill>
              </a:rPr>
              <a:t>집게손가락</a:t>
            </a:r>
            <a:r>
              <a:rPr lang="en-US" altLang="ko-KR" sz="1200" dirty="0">
                <a:solidFill>
                  <a:srgbClr val="FF0000"/>
                </a:solidFill>
              </a:rPr>
              <a:t>), </a:t>
            </a:r>
            <a:r>
              <a:rPr lang="ko-KR" altLang="en-US" sz="1200" dirty="0">
                <a:solidFill>
                  <a:srgbClr val="FF0000"/>
                </a:solidFill>
              </a:rPr>
              <a:t>중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환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dirty="0" err="1">
                <a:solidFill>
                  <a:srgbClr val="FF0000"/>
                </a:solidFill>
              </a:rPr>
              <a:t>네번째</a:t>
            </a:r>
            <a:r>
              <a:rPr lang="ko-KR" altLang="en-US" sz="1200" dirty="0">
                <a:solidFill>
                  <a:srgbClr val="FF0000"/>
                </a:solidFill>
              </a:rPr>
              <a:t> 손가락</a:t>
            </a:r>
            <a:r>
              <a:rPr lang="en-US" altLang="ko-KR" sz="1200" dirty="0">
                <a:solidFill>
                  <a:srgbClr val="FF0000"/>
                </a:solidFill>
              </a:rPr>
              <a:t>), </a:t>
            </a:r>
            <a:r>
              <a:rPr lang="ko-KR" altLang="en-US" sz="1200" dirty="0">
                <a:solidFill>
                  <a:srgbClr val="FF0000"/>
                </a:solidFill>
              </a:rPr>
              <a:t>소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dirty="0">
                <a:solidFill>
                  <a:srgbClr val="FF0000"/>
                </a:solidFill>
              </a:rPr>
              <a:t>새끼 손가락</a:t>
            </a:r>
            <a:r>
              <a:rPr lang="en-US" altLang="ko-KR" sz="1200" dirty="0">
                <a:solidFill>
                  <a:srgbClr val="FF0000"/>
                </a:solidFill>
              </a:rPr>
              <a:t>), </a:t>
            </a:r>
            <a:r>
              <a:rPr lang="ko-KR" altLang="en-US" sz="1200" dirty="0">
                <a:solidFill>
                  <a:srgbClr val="FF0000"/>
                </a:solidFill>
              </a:rPr>
              <a:t>무지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dirty="0">
                <a:solidFill>
                  <a:srgbClr val="FF0000"/>
                </a:solidFill>
              </a:rPr>
              <a:t>엄지</a:t>
            </a:r>
            <a:r>
              <a:rPr lang="en-US" altLang="ko-KR" sz="1200" dirty="0">
                <a:solidFill>
                  <a:srgbClr val="FF0000"/>
                </a:solidFill>
              </a:rPr>
              <a:t>)</a:t>
            </a:r>
            <a:r>
              <a:rPr lang="ko-KR" altLang="en-US" sz="1200" dirty="0">
                <a:solidFill>
                  <a:srgbClr val="FF0000"/>
                </a:solidFill>
              </a:rPr>
              <a:t>의 순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우수 시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중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환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소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무지</a:t>
            </a:r>
          </a:p>
          <a:p>
            <a:pPr marL="0" indent="0" fontAlgn="base">
              <a:buNone/>
            </a:pPr>
            <a:r>
              <a:rPr lang="en-US" altLang="ko-KR" sz="1200" dirty="0"/>
              <a:t>       - </a:t>
            </a:r>
            <a:r>
              <a:rPr lang="ko-KR" altLang="en-US" sz="1200" dirty="0" err="1"/>
              <a:t>지두절단</a:t>
            </a:r>
            <a:r>
              <a:rPr lang="ko-KR" altLang="en-US" sz="1200" dirty="0"/>
              <a:t> 및 손상으로 </a:t>
            </a:r>
            <a:r>
              <a:rPr lang="ko-KR" altLang="en-US" sz="1200" dirty="0" err="1"/>
              <a:t>채취불능시</a:t>
            </a:r>
            <a:r>
              <a:rPr lang="ko-KR" altLang="en-US" sz="1200" dirty="0"/>
              <a:t> </a:t>
            </a:r>
            <a:r>
              <a:rPr lang="ko-KR" altLang="en-US" sz="1200" dirty="0" err="1"/>
              <a:t>해당란에</a:t>
            </a:r>
            <a:r>
              <a:rPr lang="ko-KR" altLang="en-US" sz="1200" dirty="0"/>
              <a:t> 사유를 기재</a:t>
            </a:r>
          </a:p>
          <a:p>
            <a:pPr marL="0" indent="0" fontAlgn="base">
              <a:buNone/>
            </a:pPr>
            <a:endParaRPr lang="ko-KR" altLang="en-US" sz="1200" dirty="0">
              <a:latin typeface="+mj-ea"/>
              <a:ea typeface="+mj-ea"/>
            </a:endParaRPr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3. </a:t>
            </a:r>
            <a:r>
              <a:rPr lang="ko-KR" altLang="en-US" sz="3200" dirty="0"/>
              <a:t>지문감식</a:t>
            </a:r>
          </a:p>
        </p:txBody>
      </p:sp>
    </p:spTree>
    <p:extLst>
      <p:ext uri="{BB962C8B-B14F-4D97-AF65-F5344CB8AC3E}">
        <p14:creationId xmlns:p14="http://schemas.microsoft.com/office/powerpoint/2010/main" val="8678329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412776"/>
            <a:ext cx="8424936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300" dirty="0"/>
              <a:t>3. </a:t>
            </a:r>
            <a:r>
              <a:rPr lang="ko-KR" altLang="en-US" sz="1300" dirty="0"/>
              <a:t>지문의 종류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1) </a:t>
            </a:r>
            <a:r>
              <a:rPr lang="ko-KR" altLang="en-US" sz="1300" dirty="0">
                <a:solidFill>
                  <a:srgbClr val="FF0000"/>
                </a:solidFill>
              </a:rPr>
              <a:t>현장지문과 </a:t>
            </a:r>
            <a:r>
              <a:rPr lang="ko-KR" altLang="en-US" sz="1300" dirty="0" err="1">
                <a:solidFill>
                  <a:srgbClr val="FF0000"/>
                </a:solidFill>
              </a:rPr>
              <a:t>준현장지문</a:t>
            </a:r>
            <a:endParaRPr lang="ko-KR" altLang="en-US" sz="13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</a:t>
            </a:r>
          </a:p>
          <a:p>
            <a:pPr marL="0" indent="0" fontAlgn="base">
              <a:buNone/>
            </a:pPr>
            <a:r>
              <a:rPr lang="en-US" altLang="ko-KR" sz="1300" dirty="0"/>
              <a:t>   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2) </a:t>
            </a:r>
            <a:r>
              <a:rPr lang="ko-KR" altLang="en-US" sz="1300" dirty="0"/>
              <a:t>현장지문의 유류상태</a:t>
            </a:r>
            <a:endParaRPr lang="en-US" altLang="ko-KR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3) </a:t>
            </a:r>
            <a:r>
              <a:rPr lang="ko-KR" altLang="en-US" sz="1300" dirty="0"/>
              <a:t>관계자 지문과 유류지문</a:t>
            </a:r>
          </a:p>
          <a:p>
            <a:pPr marL="0" indent="0" fontAlgn="base">
              <a:buNone/>
            </a:pPr>
            <a:r>
              <a:rPr lang="en-US" altLang="ko-KR" sz="1300" dirty="0"/>
              <a:t>     - </a:t>
            </a:r>
            <a:r>
              <a:rPr lang="ko-KR" altLang="en-US" sz="1300" dirty="0"/>
              <a:t>유류지문은 범인의 지문으로 추정되는 지문</a:t>
            </a:r>
          </a:p>
          <a:p>
            <a:pPr marL="0" indent="0" fontAlgn="base">
              <a:buNone/>
            </a:pPr>
            <a:r>
              <a:rPr lang="en-US" altLang="ko-KR" sz="1300" dirty="0"/>
              <a:t>     - </a:t>
            </a:r>
            <a:r>
              <a:rPr lang="ko-KR" altLang="en-US" sz="1300" dirty="0"/>
              <a:t>관계자지문은 피해자</a:t>
            </a:r>
            <a:r>
              <a:rPr lang="en-US" altLang="ko-KR" sz="1300" dirty="0"/>
              <a:t>, </a:t>
            </a:r>
            <a:r>
              <a:rPr lang="ko-KR" altLang="en-US" sz="1300" dirty="0"/>
              <a:t>현장출입자 등의 것으로 추정되는 지문</a:t>
            </a:r>
          </a:p>
          <a:p>
            <a:pPr marL="0" indent="0" fontAlgn="base">
              <a:buNone/>
            </a:pPr>
            <a:endParaRPr lang="ko-KR" altLang="en-US" sz="1300" dirty="0"/>
          </a:p>
          <a:p>
            <a:pPr marL="0" indent="0" fontAlgn="base">
              <a:buNone/>
            </a:pPr>
            <a:endParaRPr lang="ko-KR" altLang="en-US" sz="1300" dirty="0">
              <a:latin typeface="+mj-ea"/>
              <a:ea typeface="+mj-ea"/>
            </a:endParaRPr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3. </a:t>
            </a:r>
            <a:r>
              <a:rPr lang="ko-KR" altLang="en-US" sz="3200" dirty="0"/>
              <a:t>지문감식</a:t>
            </a: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0930022"/>
              </p:ext>
            </p:extLst>
          </p:nvPr>
        </p:nvGraphicFramePr>
        <p:xfrm>
          <a:off x="827584" y="2276872"/>
          <a:ext cx="7776864" cy="1078682"/>
        </p:xfrm>
        <a:graphic>
          <a:graphicData uri="http://schemas.openxmlformats.org/drawingml/2006/table">
            <a:tbl>
              <a:tblPr/>
              <a:tblGrid>
                <a:gridCol w="12802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966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6066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문체부 돋음체" panose="020B0609000101010101" pitchFamily="49" charset="-127"/>
                        </a:rPr>
                        <a:t>현장지문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ea typeface="문체부 돋음체" panose="020B0609000101010101" pitchFamily="49" charset="-127"/>
                      </a:endParaRPr>
                    </a:p>
                  </a:txBody>
                  <a:tcPr marL="58174" marR="58174" marT="16083" marB="1608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FF0000"/>
                          </a:solidFill>
                          <a:effectLst/>
                          <a:ea typeface="문체부 돋음체" panose="020B0609000101010101" pitchFamily="49" charset="-127"/>
                        </a:rPr>
                        <a:t>범죄현장에서 범인의 것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문체부 돋음체" panose="020B0609000101010101" pitchFamily="49" charset="-127"/>
                        </a:rPr>
                        <a:t>으로 의심되어 채취한 지문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ea typeface="문체부 돋음체" panose="020B0609000101010101" pitchFamily="49" charset="-127"/>
                      </a:endParaRPr>
                    </a:p>
                  </a:txBody>
                  <a:tcPr marL="58174" marR="58174" marT="16083" marB="1608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2616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err="1">
                          <a:solidFill>
                            <a:srgbClr val="000000"/>
                          </a:solidFill>
                          <a:effectLst/>
                          <a:ea typeface="문체부 돋음체" panose="020B0609000101010101" pitchFamily="49" charset="-127"/>
                        </a:rPr>
                        <a:t>준현장지문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ea typeface="문체부 돋음체" panose="020B0609000101010101" pitchFamily="49" charset="-127"/>
                      </a:endParaRPr>
                    </a:p>
                  </a:txBody>
                  <a:tcPr marL="58174" marR="58174" marT="16083" marB="1608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FF0000"/>
                          </a:solidFill>
                          <a:effectLst/>
                          <a:ea typeface="문체부 돋음체" panose="020B0609000101010101" pitchFamily="49" charset="-127"/>
                        </a:rPr>
                        <a:t>범죄현장과 관련 있는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문체부 돋음체" panose="020B0609000101010101" pitchFamily="49" charset="-127"/>
                        </a:rPr>
                        <a:t>침입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문체부 돋음체" panose="020B0609000101010101" pitchFamily="49" charset="-127"/>
                        </a:rPr>
                        <a:t>.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문체부 돋음체" panose="020B0609000101010101" pitchFamily="49" charset="-127"/>
                        </a:rPr>
                        <a:t>도주경로 등에서 발견된 지문 또는 전당포 등에 비치된 거래대장에 </a:t>
                      </a:r>
                      <a:r>
                        <a:rPr lang="ko-KR" altLang="en-US" sz="1200" b="1" kern="0" spc="0" dirty="0" err="1">
                          <a:solidFill>
                            <a:srgbClr val="000000"/>
                          </a:solidFill>
                          <a:effectLst/>
                          <a:ea typeface="문체부 돋음체" panose="020B0609000101010101" pitchFamily="49" charset="-127"/>
                        </a:rPr>
                        <a:t>압날된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문체부 돋음체" panose="020B0609000101010101" pitchFamily="49" charset="-127"/>
                        </a:rPr>
                        <a:t> 지문 등 </a:t>
                      </a:r>
                      <a:r>
                        <a:rPr lang="ko-KR" altLang="en-US" sz="1200" b="1" kern="0" spc="0" dirty="0">
                          <a:solidFill>
                            <a:srgbClr val="FF0000"/>
                          </a:solidFill>
                          <a:effectLst/>
                          <a:ea typeface="문체부 돋음체" panose="020B0609000101010101" pitchFamily="49" charset="-127"/>
                        </a:rPr>
                        <a:t>범죄현장 이외의 장소에서 채취한 지문</a:t>
                      </a:r>
                      <a:endParaRPr lang="ko-KR" altLang="en-US" sz="1200" kern="0" spc="0" dirty="0">
                        <a:solidFill>
                          <a:srgbClr val="FF0000"/>
                        </a:solidFill>
                        <a:effectLst/>
                        <a:ea typeface="문체부 돋음체" panose="020B0609000101010101" pitchFamily="49" charset="-127"/>
                      </a:endParaRPr>
                    </a:p>
                  </a:txBody>
                  <a:tcPr marL="58174" marR="58174" marT="16083" marB="1608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3391701"/>
              </p:ext>
            </p:extLst>
          </p:nvPr>
        </p:nvGraphicFramePr>
        <p:xfrm>
          <a:off x="827584" y="4005064"/>
          <a:ext cx="7848871" cy="1152128"/>
        </p:xfrm>
        <a:graphic>
          <a:graphicData uri="http://schemas.openxmlformats.org/drawingml/2006/table">
            <a:tbl>
              <a:tblPr/>
              <a:tblGrid>
                <a:gridCol w="12290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197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문체부 돋음체" panose="020B0609000101010101" pitchFamily="49" charset="-127"/>
                        </a:rPr>
                        <a:t>현재지문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ea typeface="문체부 돋음체" panose="020B0609000101010101" pitchFamily="49" charset="-127"/>
                      </a:endParaRPr>
                    </a:p>
                  </a:txBody>
                  <a:tcPr marL="60631" marR="60631" marT="16763" marB="167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문체부 돋음체" panose="020B0609000101010101" pitchFamily="49" charset="-127"/>
                        </a:rPr>
                        <a:t>먼지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문체부 돋음체" panose="020B0609000101010101" pitchFamily="49" charset="-127"/>
                        </a:rPr>
                        <a:t>,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문체부 돋음체" panose="020B0609000101010101" pitchFamily="49" charset="-127"/>
                        </a:rPr>
                        <a:t>혈액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문체부 돋음체" panose="020B0609000101010101" pitchFamily="49" charset="-127"/>
                        </a:rPr>
                        <a:t>,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문체부 돋음체" panose="020B0609000101010101" pitchFamily="49" charset="-127"/>
                        </a:rPr>
                        <a:t>잉크 등 유색물질로 인상되어 가공하지 않고도 </a:t>
                      </a:r>
                      <a:r>
                        <a:rPr lang="ko-KR" altLang="en-US" sz="1200" b="1" kern="0" spc="0" dirty="0">
                          <a:solidFill>
                            <a:srgbClr val="FF0000"/>
                          </a:solidFill>
                          <a:effectLst/>
                          <a:ea typeface="문체부 돋음체" panose="020B0609000101010101" pitchFamily="49" charset="-127"/>
                        </a:rPr>
                        <a:t>육안으로 볼 수 있는 지문</a:t>
                      </a:r>
                      <a:endParaRPr lang="ko-KR" altLang="en-US" sz="1200" kern="0" spc="0" dirty="0">
                        <a:solidFill>
                          <a:srgbClr val="FF0000"/>
                        </a:solidFill>
                        <a:effectLst/>
                        <a:ea typeface="문체부 돋음체" panose="020B0609000101010101" pitchFamily="49" charset="-127"/>
                      </a:endParaRPr>
                    </a:p>
                  </a:txBody>
                  <a:tcPr marL="60631" marR="60631" marT="16763" marB="167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문체부 돋음체" panose="020B0609000101010101" pitchFamily="49" charset="-127"/>
                        </a:rPr>
                        <a:t>잠재지문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ea typeface="문체부 돋음체" panose="020B0609000101010101" pitchFamily="49" charset="-127"/>
                      </a:endParaRPr>
                    </a:p>
                  </a:txBody>
                  <a:tcPr marL="60631" marR="60631" marT="16763" marB="167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err="1">
                          <a:solidFill>
                            <a:srgbClr val="000000"/>
                          </a:solidFill>
                          <a:effectLst/>
                          <a:ea typeface="문체부 돋음체" panose="020B0609000101010101" pitchFamily="49" charset="-127"/>
                        </a:rPr>
                        <a:t>지두의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문체부 돋음체" panose="020B0609000101010101" pitchFamily="49" charset="-127"/>
                        </a:rPr>
                        <a:t> 분비물에 의하여 화학적으로 인상되어 가공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문체부 돋음체" panose="020B0609000101010101" pitchFamily="49" charset="-127"/>
                        </a:rPr>
                        <a:t>.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문체부 돋음체" panose="020B0609000101010101" pitchFamily="49" charset="-127"/>
                        </a:rPr>
                        <a:t>검출하지 않으면 </a:t>
                      </a:r>
                      <a:r>
                        <a:rPr lang="ko-KR" altLang="en-US" sz="1200" b="1" kern="0" spc="0" dirty="0">
                          <a:solidFill>
                            <a:srgbClr val="FF0000"/>
                          </a:solidFill>
                          <a:effectLst/>
                          <a:ea typeface="문체부 돋음체" panose="020B0609000101010101" pitchFamily="49" charset="-127"/>
                        </a:rPr>
                        <a:t>육안으로 보이지 않는 지문</a:t>
                      </a:r>
                      <a:endParaRPr lang="ko-KR" altLang="en-US" sz="1200" kern="0" spc="0" dirty="0">
                        <a:solidFill>
                          <a:srgbClr val="FF0000"/>
                        </a:solidFill>
                        <a:effectLst/>
                        <a:ea typeface="문체부 돋음체" panose="020B0609000101010101" pitchFamily="49" charset="-127"/>
                      </a:endParaRPr>
                    </a:p>
                  </a:txBody>
                  <a:tcPr marL="60631" marR="60631" marT="16763" marB="167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2834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254314"/>
            <a:ext cx="4824536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300" dirty="0"/>
              <a:t> 4. </a:t>
            </a:r>
            <a:r>
              <a:rPr lang="ko-KR" altLang="en-US" sz="1300" dirty="0"/>
              <a:t>지문채취 방법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1) </a:t>
            </a:r>
            <a:r>
              <a:rPr lang="ko-KR" altLang="en-US" sz="1300" dirty="0">
                <a:solidFill>
                  <a:srgbClr val="FF0000"/>
                </a:solidFill>
              </a:rPr>
              <a:t>현재지문 채취방법</a:t>
            </a:r>
          </a:p>
          <a:p>
            <a:pPr marL="0" indent="0" fontAlgn="base">
              <a:buNone/>
            </a:pPr>
            <a:r>
              <a:rPr lang="en-US" altLang="ko-KR" sz="1300" dirty="0"/>
              <a:t>       - </a:t>
            </a:r>
            <a:r>
              <a:rPr lang="ko-KR" altLang="en-US" sz="1300" dirty="0">
                <a:solidFill>
                  <a:srgbClr val="FF0000"/>
                </a:solidFill>
              </a:rPr>
              <a:t>먼지에 인상된 경우</a:t>
            </a:r>
            <a:r>
              <a:rPr lang="en-US" altLang="ko-KR" sz="1300" dirty="0"/>
              <a:t>: </a:t>
            </a:r>
            <a:r>
              <a:rPr lang="ko-KR" altLang="en-US" sz="1300" dirty="0"/>
              <a:t>사진촬영</a:t>
            </a:r>
            <a:r>
              <a:rPr lang="en-US" altLang="ko-KR" sz="1300" dirty="0"/>
              <a:t>, </a:t>
            </a:r>
            <a:r>
              <a:rPr lang="ko-KR" altLang="en-US" sz="1300" dirty="0" err="1"/>
              <a:t>전사판에</a:t>
            </a:r>
            <a:r>
              <a:rPr lang="ko-KR" altLang="en-US" sz="1300" dirty="0"/>
              <a:t> 의한 방법</a:t>
            </a:r>
            <a:r>
              <a:rPr lang="en-US" altLang="ko-KR" sz="1300" dirty="0"/>
              <a:t>, </a:t>
            </a:r>
            <a:r>
              <a:rPr lang="ko-KR" altLang="en-US" sz="1300" dirty="0"/>
              <a:t>실리콘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                                          </a:t>
            </a:r>
            <a:r>
              <a:rPr lang="ko-KR" altLang="en-US" sz="1300" dirty="0" err="1"/>
              <a:t>러버법</a:t>
            </a:r>
            <a:endParaRPr lang="ko-KR" altLang="en-US" sz="1300" dirty="0"/>
          </a:p>
          <a:p>
            <a:pPr marL="0" indent="0" fontAlgn="base">
              <a:buNone/>
            </a:pPr>
            <a:r>
              <a:rPr lang="en-US" altLang="ko-KR" sz="1300" dirty="0"/>
              <a:t>       - </a:t>
            </a:r>
            <a:r>
              <a:rPr lang="ko-KR" altLang="en-US" sz="1300" dirty="0">
                <a:solidFill>
                  <a:srgbClr val="FF0000"/>
                </a:solidFill>
              </a:rPr>
              <a:t>혈액에 인상된 경우</a:t>
            </a:r>
            <a:r>
              <a:rPr lang="en-US" altLang="ko-KR" sz="1300" dirty="0"/>
              <a:t>: </a:t>
            </a:r>
            <a:r>
              <a:rPr lang="ko-KR" altLang="en-US" sz="1300" dirty="0"/>
              <a:t>사진촬영</a:t>
            </a:r>
            <a:r>
              <a:rPr lang="en-US" altLang="ko-KR" sz="1300" dirty="0"/>
              <a:t>, </a:t>
            </a:r>
            <a:r>
              <a:rPr lang="ko-KR" altLang="en-US" sz="1300" dirty="0" err="1"/>
              <a:t>전사판에</a:t>
            </a:r>
            <a:r>
              <a:rPr lang="ko-KR" altLang="en-US" sz="1300" dirty="0"/>
              <a:t> 의한 방법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 * </a:t>
            </a:r>
            <a:r>
              <a:rPr lang="ko-KR" altLang="en-US" sz="1300" dirty="0" err="1"/>
              <a:t>전사판</a:t>
            </a:r>
            <a:r>
              <a:rPr lang="ko-KR" altLang="en-US" sz="1300" dirty="0"/>
              <a:t> </a:t>
            </a:r>
            <a:r>
              <a:rPr lang="en-US" altLang="ko-KR" sz="1300" dirty="0"/>
              <a:t>: </a:t>
            </a:r>
            <a:r>
              <a:rPr lang="ko-KR" altLang="en-US" sz="1200" dirty="0"/>
              <a:t>테이프와 비슷한 용지로 지문을 떠서 지문을 </a:t>
            </a:r>
            <a:r>
              <a:rPr lang="ko-KR" altLang="en-US" sz="1200" dirty="0" err="1"/>
              <a:t>최종적으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                     </a:t>
            </a:r>
            <a:r>
              <a:rPr lang="ko-KR" altLang="en-US" sz="1200" dirty="0"/>
              <a:t>로 채취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 * </a:t>
            </a:r>
            <a:r>
              <a:rPr lang="ko-KR" altLang="en-US" sz="1200" dirty="0" err="1"/>
              <a:t>실리콘러버</a:t>
            </a:r>
            <a:r>
              <a:rPr lang="en-US" altLang="ko-KR" sz="1200" dirty="0"/>
              <a:t>: </a:t>
            </a:r>
            <a:r>
              <a:rPr lang="ko-KR" altLang="en-US" sz="1200" dirty="0"/>
              <a:t>건조된 사체나 </a:t>
            </a:r>
            <a:r>
              <a:rPr lang="ko-KR" altLang="en-US" sz="1200" dirty="0" err="1"/>
              <a:t>공구흔에</a:t>
            </a:r>
            <a:r>
              <a:rPr lang="ko-KR" altLang="en-US" sz="1200" dirty="0"/>
              <a:t> 사용 </a:t>
            </a:r>
            <a:endParaRPr lang="en-US" altLang="ko-KR" sz="12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2) </a:t>
            </a:r>
            <a:r>
              <a:rPr lang="ko-KR" altLang="en-US" sz="1300" dirty="0">
                <a:solidFill>
                  <a:srgbClr val="FF0000"/>
                </a:solidFill>
              </a:rPr>
              <a:t>잠재지문 </a:t>
            </a:r>
            <a:r>
              <a:rPr lang="ko-KR" altLang="en-US" sz="1300" dirty="0" err="1">
                <a:solidFill>
                  <a:srgbClr val="FF0000"/>
                </a:solidFill>
              </a:rPr>
              <a:t>채취법</a:t>
            </a:r>
            <a:endParaRPr lang="ko-KR" altLang="en-US" sz="13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ko-KR" altLang="en-US" sz="1300" dirty="0"/>
              <a:t>       </a:t>
            </a:r>
            <a:r>
              <a:rPr lang="en-US" altLang="ko-KR" sz="1300" dirty="0"/>
              <a:t>- </a:t>
            </a:r>
            <a:r>
              <a:rPr lang="ko-KR" altLang="en-US" sz="1300" dirty="0"/>
              <a:t>먼저 육안으로 식별할 수 있도록 한 다음</a:t>
            </a:r>
            <a:r>
              <a:rPr lang="en-US" altLang="ko-KR" sz="1300" dirty="0"/>
              <a:t>, </a:t>
            </a:r>
            <a:r>
              <a:rPr lang="ko-KR" altLang="en-US" sz="1300" dirty="0"/>
              <a:t>사진촬영법 또는 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     </a:t>
            </a:r>
            <a:r>
              <a:rPr lang="ko-KR" altLang="en-US" sz="1300" dirty="0" err="1"/>
              <a:t>전사판에</a:t>
            </a:r>
            <a:r>
              <a:rPr lang="ko-KR" altLang="en-US" sz="1300" dirty="0"/>
              <a:t> 의한 방법으로 채취</a:t>
            </a:r>
          </a:p>
          <a:p>
            <a:pPr fontAlgn="base"/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 (1) </a:t>
            </a:r>
            <a:r>
              <a:rPr lang="ko-KR" altLang="en-US" sz="1300" dirty="0" err="1"/>
              <a:t>고체법</a:t>
            </a:r>
            <a:r>
              <a:rPr lang="en-US" altLang="ko-KR" sz="1300" dirty="0"/>
              <a:t>(</a:t>
            </a:r>
            <a:r>
              <a:rPr lang="ko-KR" altLang="en-US" sz="1300" dirty="0" err="1"/>
              <a:t>분말법</a:t>
            </a:r>
            <a:r>
              <a:rPr lang="en-US" altLang="ko-KR" sz="1300" dirty="0"/>
              <a:t>)</a:t>
            </a:r>
            <a:endParaRPr lang="ko-KR" altLang="en-US" sz="1300" dirty="0"/>
          </a:p>
          <a:p>
            <a:pPr marL="0" indent="0" fontAlgn="base">
              <a:buNone/>
            </a:pPr>
            <a:r>
              <a:rPr lang="en-US" altLang="ko-KR" sz="1300" dirty="0"/>
              <a:t>         - </a:t>
            </a:r>
            <a:r>
              <a:rPr lang="ko-KR" altLang="en-US" sz="1300" dirty="0"/>
              <a:t>개념</a:t>
            </a:r>
            <a:r>
              <a:rPr lang="en-US" altLang="ko-KR" sz="1300" dirty="0"/>
              <a:t>: </a:t>
            </a:r>
            <a:r>
              <a:rPr lang="ko-KR" altLang="en-US" sz="1300" dirty="0"/>
              <a:t>미세한 분말을 지문이 인상되었다고 생각되는 물체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                 </a:t>
            </a:r>
            <a:r>
              <a:rPr lang="ko-KR" altLang="en-US" sz="1300" dirty="0"/>
              <a:t>에 도포해 서 잠재지문을 현출하는 방법</a:t>
            </a:r>
          </a:p>
          <a:p>
            <a:pPr marL="0" indent="0" fontAlgn="base">
              <a:buNone/>
            </a:pPr>
            <a:r>
              <a:rPr lang="en-US" altLang="ko-KR" sz="1300" dirty="0"/>
              <a:t>         - </a:t>
            </a:r>
            <a:r>
              <a:rPr lang="ko-KR" altLang="en-US" sz="1300" dirty="0"/>
              <a:t>도자기</a:t>
            </a:r>
            <a:r>
              <a:rPr lang="en-US" altLang="ko-KR" sz="1300" dirty="0"/>
              <a:t>, </a:t>
            </a:r>
            <a:r>
              <a:rPr lang="ko-KR" altLang="en-US" sz="1300" dirty="0"/>
              <a:t>창문 등 비교적 매끄러운 경질의 물체에 유류된 지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       </a:t>
            </a:r>
            <a:r>
              <a:rPr lang="ko-KR" altLang="en-US" sz="1300" dirty="0"/>
              <a:t>문 현출 </a:t>
            </a:r>
          </a:p>
          <a:p>
            <a:pPr marL="0" indent="0" fontAlgn="base">
              <a:buNone/>
            </a:pPr>
            <a:r>
              <a:rPr lang="en-US" altLang="ko-KR" sz="1300" dirty="0"/>
              <a:t>         - </a:t>
            </a:r>
            <a:r>
              <a:rPr lang="ko-KR" altLang="en-US" sz="1300" dirty="0"/>
              <a:t>기재</a:t>
            </a:r>
            <a:r>
              <a:rPr lang="en-US" altLang="ko-KR" sz="1300" dirty="0"/>
              <a:t>: </a:t>
            </a:r>
            <a:r>
              <a:rPr lang="ko-KR" altLang="en-US" sz="1300" dirty="0"/>
              <a:t>분말</a:t>
            </a:r>
            <a:r>
              <a:rPr lang="en-US" altLang="ko-KR" sz="1300" dirty="0"/>
              <a:t>(</a:t>
            </a:r>
            <a:r>
              <a:rPr lang="ko-KR" altLang="en-US" sz="1300" dirty="0"/>
              <a:t>탄소가루</a:t>
            </a:r>
            <a:r>
              <a:rPr lang="en-US" altLang="ko-KR" sz="1300" dirty="0"/>
              <a:t>), </a:t>
            </a:r>
            <a:r>
              <a:rPr lang="ko-KR" altLang="en-US" sz="1300" dirty="0"/>
              <a:t>지문채취용 붓</a:t>
            </a:r>
            <a:r>
              <a:rPr lang="en-US" altLang="ko-KR" sz="1300" dirty="0"/>
              <a:t>, </a:t>
            </a:r>
            <a:r>
              <a:rPr lang="ko-KR" altLang="en-US" sz="1300" dirty="0" err="1"/>
              <a:t>전사판</a:t>
            </a:r>
            <a:r>
              <a:rPr lang="en-US" altLang="ko-KR" sz="1300" dirty="0"/>
              <a:t>, </a:t>
            </a:r>
            <a:r>
              <a:rPr lang="ko-KR" altLang="en-US" sz="1300" dirty="0"/>
              <a:t>가위</a:t>
            </a:r>
          </a:p>
          <a:p>
            <a:pPr marL="0" indent="0" fontAlgn="base">
              <a:buNone/>
            </a:pPr>
            <a:r>
              <a:rPr lang="en-US" altLang="ko-KR" sz="1300" dirty="0"/>
              <a:t>         - </a:t>
            </a:r>
            <a:r>
              <a:rPr lang="ko-KR" altLang="en-US" sz="1300" dirty="0"/>
              <a:t>사용방법</a:t>
            </a:r>
          </a:p>
          <a:p>
            <a:pPr marL="0" indent="0" fontAlgn="base">
              <a:buNone/>
            </a:pPr>
            <a:r>
              <a:rPr lang="en-US" altLang="ko-KR" sz="1300" dirty="0"/>
              <a:t>           . </a:t>
            </a:r>
            <a:r>
              <a:rPr lang="ko-KR" altLang="en-US" sz="1300" dirty="0"/>
              <a:t>잠재지문 현출 → 사진촬영 → </a:t>
            </a:r>
            <a:r>
              <a:rPr lang="ko-KR" altLang="en-US" sz="1300" dirty="0" err="1"/>
              <a:t>전사판을</a:t>
            </a:r>
            <a:r>
              <a:rPr lang="ko-KR" altLang="en-US" sz="1300" dirty="0"/>
              <a:t> 붙임</a:t>
            </a:r>
          </a:p>
          <a:p>
            <a:pPr marL="0" indent="0" fontAlgn="base">
              <a:buNone/>
            </a:pPr>
            <a:endParaRPr lang="ko-KR" altLang="en-US" sz="1300" dirty="0">
              <a:latin typeface="+mj-ea"/>
              <a:ea typeface="+mj-ea"/>
            </a:endParaRPr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3. </a:t>
            </a:r>
            <a:r>
              <a:rPr lang="ko-KR" altLang="en-US" sz="3200" dirty="0"/>
              <a:t>지문감식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750587"/>
            <a:ext cx="1656184" cy="1245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412776"/>
            <a:ext cx="1656184" cy="1337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1844824"/>
            <a:ext cx="1987260" cy="1672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2223" y="4149080"/>
            <a:ext cx="2300114" cy="2355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6495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412776"/>
            <a:ext cx="4752528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200" dirty="0"/>
              <a:t>  (2) </a:t>
            </a:r>
            <a:r>
              <a:rPr lang="ko-KR" altLang="en-US" sz="1200" dirty="0" err="1">
                <a:solidFill>
                  <a:srgbClr val="FF0000"/>
                </a:solidFill>
              </a:rPr>
              <a:t>액체법</a:t>
            </a:r>
            <a:endParaRPr lang="ko-KR" altLang="en-US" sz="12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ko-KR" altLang="en-US" sz="1200" dirty="0"/>
              <a:t>    </a:t>
            </a:r>
            <a:r>
              <a:rPr lang="en-US" altLang="ko-KR" sz="1200" dirty="0"/>
              <a:t>- </a:t>
            </a:r>
            <a:r>
              <a:rPr lang="ko-KR" altLang="en-US" sz="1200" dirty="0"/>
              <a:t> </a:t>
            </a:r>
            <a:r>
              <a:rPr lang="ko-KR" altLang="en-US" sz="1200" dirty="0" err="1"/>
              <a:t>지두의</a:t>
            </a:r>
            <a:r>
              <a:rPr lang="ko-KR" altLang="en-US" sz="1200" dirty="0"/>
              <a:t> 분비물 중 </a:t>
            </a:r>
            <a:r>
              <a:rPr lang="ko-KR" altLang="en-US" sz="1200" dirty="0">
                <a:solidFill>
                  <a:srgbClr val="FF0000"/>
                </a:solidFill>
              </a:rPr>
              <a:t>염분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단백질 등에 화학적 반응</a:t>
            </a:r>
            <a:r>
              <a:rPr lang="ko-KR" altLang="en-US" sz="1200" dirty="0"/>
              <a:t>을 일으켜 지문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 </a:t>
            </a:r>
            <a:r>
              <a:rPr lang="ko-KR" altLang="en-US" sz="1200" dirty="0"/>
              <a:t>을 검출하는 방법으로 </a:t>
            </a:r>
            <a:r>
              <a:rPr lang="ko-KR" altLang="en-US" sz="1200" dirty="0">
                <a:solidFill>
                  <a:srgbClr val="FF0000"/>
                </a:solidFill>
              </a:rPr>
              <a:t>‘</a:t>
            </a:r>
            <a:r>
              <a:rPr lang="ko-KR" altLang="en-US" sz="1200" dirty="0" err="1">
                <a:solidFill>
                  <a:srgbClr val="FF0000"/>
                </a:solidFill>
              </a:rPr>
              <a:t>닌히드린용액법</a:t>
            </a:r>
            <a:r>
              <a:rPr lang="ko-KR" altLang="en-US" sz="1200" dirty="0">
                <a:solidFill>
                  <a:srgbClr val="FF0000"/>
                </a:solidFill>
              </a:rPr>
              <a:t>’과  ‘</a:t>
            </a:r>
            <a:r>
              <a:rPr lang="ko-KR" altLang="en-US" sz="1200" dirty="0" err="1">
                <a:solidFill>
                  <a:srgbClr val="FF0000"/>
                </a:solidFill>
              </a:rPr>
              <a:t>초산은용액법</a:t>
            </a:r>
            <a:r>
              <a:rPr lang="ko-KR" altLang="en-US" sz="1200" dirty="0">
                <a:solidFill>
                  <a:srgbClr val="FF0000"/>
                </a:solidFill>
              </a:rPr>
              <a:t>’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200" dirty="0"/>
              <a:t>       </a:t>
            </a:r>
            <a:r>
              <a:rPr lang="ko-KR" altLang="en-US" sz="1200" dirty="0"/>
              <a:t>이 있음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</a:t>
            </a:r>
          </a:p>
          <a:p>
            <a:pPr marL="0" indent="0" fontAlgn="base">
              <a:buNone/>
            </a:pPr>
            <a:r>
              <a:rPr lang="en-US" altLang="ko-KR" sz="1200" dirty="0"/>
              <a:t>      </a:t>
            </a:r>
            <a:r>
              <a:rPr lang="ko-KR" altLang="en-US" sz="1200" dirty="0"/>
              <a:t>㉠ </a:t>
            </a:r>
            <a:r>
              <a:rPr lang="ko-KR" altLang="en-US" sz="1200" dirty="0" err="1">
                <a:solidFill>
                  <a:srgbClr val="FF0000"/>
                </a:solidFill>
              </a:rPr>
              <a:t>닌히드린용액법</a:t>
            </a:r>
            <a:endParaRPr lang="ko-KR" altLang="en-US" sz="12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200" dirty="0"/>
              <a:t>          - </a:t>
            </a:r>
            <a:r>
              <a:rPr lang="ko-KR" altLang="en-US" sz="1200" dirty="0" err="1"/>
              <a:t>땀속에</a:t>
            </a:r>
            <a:r>
              <a:rPr lang="ko-KR" altLang="en-US" sz="1200" dirty="0"/>
              <a:t> 함유되어 있는 아미노산</a:t>
            </a:r>
            <a:r>
              <a:rPr lang="en-US" altLang="ko-KR" sz="1200" dirty="0"/>
              <a:t>(</a:t>
            </a:r>
            <a:r>
              <a:rPr lang="ko-KR" altLang="en-US" sz="1200" dirty="0"/>
              <a:t>단백질</a:t>
            </a:r>
            <a:r>
              <a:rPr lang="en-US" altLang="ko-KR" sz="1200" dirty="0"/>
              <a:t>)</a:t>
            </a:r>
            <a:r>
              <a:rPr lang="ko-KR" altLang="en-US" sz="1200" dirty="0"/>
              <a:t>과의 반응을 이용</a:t>
            </a:r>
            <a:r>
              <a:rPr lang="en-US" altLang="ko-KR" sz="1200" dirty="0"/>
              <a:t>, </a:t>
            </a:r>
            <a:r>
              <a:rPr lang="ko-KR" altLang="en-US" sz="1200" dirty="0">
                <a:solidFill>
                  <a:srgbClr val="7030A0"/>
                </a:solidFill>
              </a:rPr>
              <a:t>자</a:t>
            </a:r>
            <a:endParaRPr lang="en-US" altLang="ko-KR" sz="1200" dirty="0">
              <a:solidFill>
                <a:srgbClr val="7030A0"/>
              </a:solidFill>
            </a:endParaRPr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7030A0"/>
                </a:solidFill>
              </a:rPr>
              <a:t>            </a:t>
            </a:r>
            <a:r>
              <a:rPr lang="ko-KR" altLang="en-US" sz="1200" dirty="0">
                <a:solidFill>
                  <a:srgbClr val="7030A0"/>
                </a:solidFill>
              </a:rPr>
              <a:t>청색의 발색</a:t>
            </a:r>
            <a:r>
              <a:rPr lang="ko-KR" altLang="en-US" sz="1200" dirty="0"/>
              <a:t>반응을 하는 방법으로 </a:t>
            </a:r>
            <a:r>
              <a:rPr lang="ko-KR" altLang="en-US" sz="1200" dirty="0">
                <a:solidFill>
                  <a:srgbClr val="FF0000"/>
                </a:solidFill>
              </a:rPr>
              <a:t>종이류 등에 이용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200" dirty="0"/>
              <a:t>              .</a:t>
            </a:r>
            <a:r>
              <a:rPr lang="ko-KR" altLang="en-US" sz="1200" dirty="0"/>
              <a:t> </a:t>
            </a:r>
            <a:r>
              <a:rPr lang="ko-KR" altLang="en-US" sz="1200" dirty="0" err="1"/>
              <a:t>닌히드린용액을</a:t>
            </a:r>
            <a:r>
              <a:rPr lang="ko-KR" altLang="en-US" sz="1200" dirty="0"/>
              <a:t> </a:t>
            </a:r>
            <a:r>
              <a:rPr lang="ko-KR" altLang="en-US" sz="1200" dirty="0" err="1"/>
              <a:t>스테인레스</a:t>
            </a:r>
            <a:r>
              <a:rPr lang="ko-KR" altLang="en-US" sz="1200" dirty="0"/>
              <a:t> 용기에 부은 후 </a:t>
            </a:r>
            <a:r>
              <a:rPr lang="ko-KR" altLang="en-US" sz="1200" dirty="0" err="1">
                <a:solidFill>
                  <a:srgbClr val="FF0000"/>
                </a:solidFill>
              </a:rPr>
              <a:t>검체를</a:t>
            </a:r>
            <a:r>
              <a:rPr lang="ko-KR" altLang="en-US" sz="1200" dirty="0">
                <a:solidFill>
                  <a:srgbClr val="FF0000"/>
                </a:solidFill>
              </a:rPr>
              <a:t> 담가 적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            </a:t>
            </a:r>
            <a:r>
              <a:rPr lang="ko-KR" altLang="en-US" sz="1200" dirty="0">
                <a:solidFill>
                  <a:srgbClr val="FF0000"/>
                </a:solidFill>
              </a:rPr>
              <a:t>신 후 </a:t>
            </a:r>
            <a:r>
              <a:rPr lang="en-US" altLang="ko-KR" sz="1200" dirty="0">
                <a:solidFill>
                  <a:srgbClr val="FF0000"/>
                </a:solidFill>
              </a:rPr>
              <a:t>2</a:t>
            </a:r>
            <a:r>
              <a:rPr lang="ko-KR" altLang="en-US" sz="1200" dirty="0">
                <a:solidFill>
                  <a:srgbClr val="FF0000"/>
                </a:solidFill>
              </a:rPr>
              <a:t>분 경과하면 용액이 증발</a:t>
            </a:r>
          </a:p>
          <a:p>
            <a:pPr marL="0" indent="0" fontAlgn="base">
              <a:buNone/>
            </a:pPr>
            <a:r>
              <a:rPr lang="en-US" altLang="ko-KR" sz="1200" dirty="0"/>
              <a:t>              . </a:t>
            </a:r>
            <a:r>
              <a:rPr lang="ko-KR" altLang="en-US" sz="1200" dirty="0">
                <a:solidFill>
                  <a:srgbClr val="FF0000"/>
                </a:solidFill>
              </a:rPr>
              <a:t>전기다리미로 약 </a:t>
            </a:r>
            <a:r>
              <a:rPr lang="en-US" altLang="ko-KR" sz="1200" dirty="0">
                <a:solidFill>
                  <a:srgbClr val="FF0000"/>
                </a:solidFill>
              </a:rPr>
              <a:t>1</a:t>
            </a:r>
            <a:r>
              <a:rPr lang="ko-KR" altLang="en-US" sz="1200" dirty="0">
                <a:solidFill>
                  <a:srgbClr val="FF0000"/>
                </a:solidFill>
              </a:rPr>
              <a:t>분간 가열 </a:t>
            </a:r>
            <a:r>
              <a:rPr lang="ko-KR" altLang="en-US" sz="1200" dirty="0"/>
              <a:t>하면 잠재지문 검출</a:t>
            </a:r>
          </a:p>
          <a:p>
            <a:pPr marL="0" indent="0" fontAlgn="base">
              <a:buNone/>
            </a:pPr>
            <a:r>
              <a:rPr lang="en-US" altLang="ko-KR" sz="1200" dirty="0"/>
              <a:t>              . </a:t>
            </a:r>
            <a:r>
              <a:rPr lang="ko-KR" altLang="en-US" sz="1200" dirty="0">
                <a:solidFill>
                  <a:srgbClr val="FF0000"/>
                </a:solidFill>
              </a:rPr>
              <a:t>지문이 검출되면 사진촬영</a:t>
            </a:r>
            <a:r>
              <a:rPr lang="en-US" altLang="ko-KR" sz="1200" dirty="0"/>
              <a:t>(</a:t>
            </a:r>
            <a:r>
              <a:rPr lang="ko-KR" altLang="en-US" sz="1200" dirty="0" err="1">
                <a:solidFill>
                  <a:schemeClr val="tx1"/>
                </a:solidFill>
              </a:rPr>
              <a:t>전사법</a:t>
            </a:r>
            <a:r>
              <a:rPr lang="ko-KR" altLang="en-US" sz="1200" dirty="0">
                <a:solidFill>
                  <a:schemeClr val="tx1"/>
                </a:solidFill>
              </a:rPr>
              <a:t> 활용하지 못함</a:t>
            </a:r>
            <a:r>
              <a:rPr lang="en-US" altLang="ko-KR" sz="1200" dirty="0"/>
              <a:t>)</a:t>
            </a:r>
            <a:endParaRPr lang="ko-KR" altLang="en-US" sz="1200" dirty="0"/>
          </a:p>
          <a:p>
            <a:pPr marL="0" indent="0" fontAlgn="base">
              <a:buNone/>
            </a:pPr>
            <a:endParaRPr lang="ko-KR" altLang="en-US" sz="1200" dirty="0"/>
          </a:p>
          <a:p>
            <a:pPr marL="0" indent="0" fontAlgn="base">
              <a:buNone/>
            </a:pPr>
            <a:r>
              <a:rPr lang="ko-KR" altLang="en-US" sz="1200" dirty="0"/>
              <a:t>      ㉡ </a:t>
            </a:r>
            <a:r>
              <a:rPr lang="ko-KR" altLang="en-US" sz="1200" dirty="0" err="1">
                <a:solidFill>
                  <a:srgbClr val="FF0000"/>
                </a:solidFill>
              </a:rPr>
              <a:t>초산은용액법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dirty="0" err="1">
                <a:solidFill>
                  <a:srgbClr val="FF0000"/>
                </a:solidFill>
              </a:rPr>
              <a:t>질산은용액법</a:t>
            </a:r>
            <a:r>
              <a:rPr lang="en-US" altLang="ko-KR" sz="1200" dirty="0">
                <a:solidFill>
                  <a:srgbClr val="FF0000"/>
                </a:solidFill>
              </a:rPr>
              <a:t>)</a:t>
            </a:r>
            <a:endParaRPr lang="ko-KR" altLang="en-US" sz="12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200" dirty="0"/>
              <a:t>         - </a:t>
            </a:r>
            <a:r>
              <a:rPr lang="ko-KR" altLang="en-US" sz="1200" dirty="0" err="1"/>
              <a:t>지두분비물</a:t>
            </a:r>
            <a:r>
              <a:rPr lang="ko-KR" altLang="en-US" sz="1200" dirty="0"/>
              <a:t> 중 염분과의 반응을 이용</a:t>
            </a:r>
            <a:r>
              <a:rPr lang="en-US" altLang="ko-KR" sz="1200" dirty="0"/>
              <a:t>, </a:t>
            </a:r>
            <a:r>
              <a:rPr lang="ko-KR" altLang="en-US" sz="1200" dirty="0"/>
              <a:t>태양광선에 </a:t>
            </a:r>
            <a:r>
              <a:rPr lang="ko-KR" altLang="en-US" sz="1200" dirty="0" err="1"/>
              <a:t>쬐여서</a:t>
            </a:r>
            <a:r>
              <a:rPr lang="ko-KR" altLang="en-US" sz="1200" dirty="0"/>
              <a:t> </a:t>
            </a:r>
            <a:r>
              <a:rPr lang="ko-KR" altLang="en-US" sz="1200" dirty="0">
                <a:solidFill>
                  <a:srgbClr val="7030A0"/>
                </a:solidFill>
              </a:rPr>
              <a:t>자색</a:t>
            </a:r>
            <a:endParaRPr lang="en-US" altLang="ko-KR" sz="1200" dirty="0">
              <a:solidFill>
                <a:srgbClr val="7030A0"/>
              </a:solidFill>
            </a:endParaRPr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7030A0"/>
                </a:solidFill>
              </a:rPr>
              <a:t>           </a:t>
            </a:r>
            <a:r>
              <a:rPr lang="ko-KR" altLang="en-US" sz="1200" dirty="0">
                <a:solidFill>
                  <a:srgbClr val="7030A0"/>
                </a:solidFill>
              </a:rPr>
              <a:t>으로 지문을 현출하는 방법</a:t>
            </a:r>
            <a:r>
              <a:rPr lang="ko-KR" altLang="en-US" sz="1200" dirty="0"/>
              <a:t>으로 종이류 등에 </a:t>
            </a:r>
            <a:r>
              <a:rPr lang="en-US" altLang="ko-KR" sz="1200" dirty="0"/>
              <a:t> </a:t>
            </a:r>
            <a:r>
              <a:rPr lang="ko-KR" altLang="en-US" sz="1200" dirty="0"/>
              <a:t>이용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        . </a:t>
            </a:r>
            <a:r>
              <a:rPr lang="ko-KR" altLang="en-US" sz="1200" dirty="0"/>
              <a:t>초산은용액을 스테인리스 용기에 붓고 </a:t>
            </a:r>
            <a:r>
              <a:rPr lang="ko-KR" altLang="en-US" sz="1200" dirty="0" err="1">
                <a:solidFill>
                  <a:srgbClr val="FF0000"/>
                </a:solidFill>
              </a:rPr>
              <a:t>검체를</a:t>
            </a:r>
            <a:r>
              <a:rPr lang="ko-KR" altLang="en-US" sz="1200" dirty="0">
                <a:solidFill>
                  <a:srgbClr val="FF0000"/>
                </a:solidFill>
              </a:rPr>
              <a:t> 담가서 적신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            </a:t>
            </a:r>
            <a:r>
              <a:rPr lang="ko-KR" altLang="en-US" sz="1200" dirty="0">
                <a:solidFill>
                  <a:srgbClr val="FF0000"/>
                </a:solidFill>
              </a:rPr>
              <a:t>후 </a:t>
            </a:r>
            <a:r>
              <a:rPr lang="en-US" altLang="ko-KR" sz="1200" dirty="0">
                <a:solidFill>
                  <a:srgbClr val="FF0000"/>
                </a:solidFill>
              </a:rPr>
              <a:t>5~10</a:t>
            </a:r>
            <a:r>
              <a:rPr lang="ko-KR" altLang="en-US" sz="1200" dirty="0">
                <a:solidFill>
                  <a:srgbClr val="FF0000"/>
                </a:solidFill>
              </a:rPr>
              <a:t>분 경과되면 액체의 물방울이 건조</a:t>
            </a:r>
          </a:p>
          <a:p>
            <a:pPr marL="0" indent="0" fontAlgn="base">
              <a:buNone/>
            </a:pPr>
            <a:r>
              <a:rPr lang="en-US" altLang="ko-KR" sz="1200" dirty="0"/>
              <a:t>              . </a:t>
            </a:r>
            <a:r>
              <a:rPr lang="ko-KR" altLang="en-US" sz="1200" dirty="0">
                <a:solidFill>
                  <a:srgbClr val="FF0000"/>
                </a:solidFill>
              </a:rPr>
              <a:t>약 </a:t>
            </a:r>
            <a:r>
              <a:rPr lang="en-US" altLang="ko-KR" sz="1200" dirty="0">
                <a:solidFill>
                  <a:srgbClr val="FF0000"/>
                </a:solidFill>
              </a:rPr>
              <a:t>3~4</a:t>
            </a:r>
            <a:r>
              <a:rPr lang="ko-KR" altLang="en-US" sz="1200" dirty="0">
                <a:solidFill>
                  <a:srgbClr val="FF0000"/>
                </a:solidFill>
              </a:rPr>
              <a:t>분간 햇빛에 쪼이고 </a:t>
            </a:r>
            <a:r>
              <a:rPr lang="ko-KR" altLang="en-US" sz="1200" dirty="0"/>
              <a:t>지문이 현출되면 중지한다</a:t>
            </a:r>
            <a:r>
              <a:rPr lang="en-US" altLang="ko-KR" sz="1200" dirty="0"/>
              <a:t>.</a:t>
            </a:r>
            <a:endParaRPr lang="ko-KR" altLang="en-US" sz="1200" dirty="0"/>
          </a:p>
          <a:p>
            <a:pPr marL="0" indent="0" fontAlgn="base">
              <a:buNone/>
            </a:pPr>
            <a:r>
              <a:rPr lang="en-US" altLang="ko-KR" sz="1200" dirty="0"/>
              <a:t>              . </a:t>
            </a:r>
            <a:r>
              <a:rPr lang="ko-KR" altLang="en-US" sz="1200" dirty="0">
                <a:solidFill>
                  <a:srgbClr val="FF0000"/>
                </a:solidFill>
              </a:rPr>
              <a:t>지문이 검출되면 사진촬영</a:t>
            </a:r>
            <a:r>
              <a:rPr lang="en-US" altLang="ko-KR" sz="1200" dirty="0"/>
              <a:t>(</a:t>
            </a:r>
            <a:r>
              <a:rPr lang="ko-KR" altLang="en-US" sz="1200" dirty="0" err="1">
                <a:solidFill>
                  <a:schemeClr val="tx1"/>
                </a:solidFill>
              </a:rPr>
              <a:t>전사법</a:t>
            </a:r>
            <a:r>
              <a:rPr lang="ko-KR" altLang="en-US" sz="1200" dirty="0">
                <a:solidFill>
                  <a:schemeClr val="tx1"/>
                </a:solidFill>
              </a:rPr>
              <a:t> 활용하지 못함</a:t>
            </a:r>
            <a:r>
              <a:rPr lang="en-US" altLang="ko-KR" sz="1200" dirty="0"/>
              <a:t>)</a:t>
            </a:r>
            <a:endParaRPr lang="ko-KR" altLang="en-US" sz="1200" dirty="0"/>
          </a:p>
          <a:p>
            <a:pPr marL="0" indent="0" fontAlgn="base">
              <a:buNone/>
            </a:pPr>
            <a:endParaRPr lang="ko-KR" altLang="en-US" sz="1200" dirty="0">
              <a:latin typeface="+mj-ea"/>
              <a:ea typeface="+mj-ea"/>
            </a:endParaRPr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3. </a:t>
            </a:r>
            <a:r>
              <a:rPr lang="ko-KR" altLang="en-US" sz="3200" dirty="0"/>
              <a:t>지문감식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1822" y="980728"/>
            <a:ext cx="2448272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1822" y="2492896"/>
            <a:ext cx="2448272" cy="1750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1484" y="4243785"/>
            <a:ext cx="2468609" cy="196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76220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196752"/>
            <a:ext cx="8424936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300" dirty="0"/>
              <a:t> (3) </a:t>
            </a:r>
            <a:r>
              <a:rPr lang="ko-KR" altLang="en-US" sz="1300" dirty="0" err="1">
                <a:solidFill>
                  <a:srgbClr val="FF0000"/>
                </a:solidFill>
              </a:rPr>
              <a:t>기체법</a:t>
            </a:r>
            <a:endParaRPr lang="ko-KR" altLang="en-US" sz="13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ko-KR" altLang="en-US" sz="1300" dirty="0"/>
              <a:t>    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</a:t>
            </a:r>
            <a:r>
              <a:rPr lang="ko-KR" altLang="en-US" sz="1300" dirty="0"/>
              <a:t>㉠ </a:t>
            </a:r>
            <a:r>
              <a:rPr lang="ko-KR" altLang="en-US" sz="1300" dirty="0" err="1">
                <a:solidFill>
                  <a:srgbClr val="FF0000"/>
                </a:solidFill>
              </a:rPr>
              <a:t>옥도가스법</a:t>
            </a:r>
            <a:r>
              <a:rPr lang="en-US" altLang="ko-KR" sz="1300" dirty="0">
                <a:solidFill>
                  <a:srgbClr val="FF0000"/>
                </a:solidFill>
              </a:rPr>
              <a:t>(</a:t>
            </a:r>
            <a:r>
              <a:rPr lang="ko-KR" altLang="en-US" sz="1300" dirty="0">
                <a:solidFill>
                  <a:srgbClr val="FF0000"/>
                </a:solidFill>
              </a:rPr>
              <a:t>요오드가스</a:t>
            </a:r>
            <a:r>
              <a:rPr lang="en-US" altLang="ko-KR" sz="1300" dirty="0">
                <a:solidFill>
                  <a:srgbClr val="FF0000"/>
                </a:solidFill>
              </a:rPr>
              <a:t>)</a:t>
            </a:r>
            <a:endParaRPr lang="ko-KR" altLang="en-US" sz="13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300" dirty="0"/>
              <a:t>       - </a:t>
            </a:r>
            <a:r>
              <a:rPr lang="ko-KR" altLang="en-US" sz="1300" dirty="0" err="1"/>
              <a:t>옥도가스를</a:t>
            </a:r>
            <a:r>
              <a:rPr lang="ko-KR" altLang="en-US" sz="1300" dirty="0"/>
              <a:t> 사용</a:t>
            </a:r>
            <a:r>
              <a:rPr lang="en-US" altLang="ko-KR" sz="1300" dirty="0"/>
              <a:t>, </a:t>
            </a:r>
            <a:r>
              <a:rPr lang="ko-KR" altLang="en-US" sz="1300" dirty="0"/>
              <a:t>분비물의 지방분을 다갈색으로 착색시켜 지문현출</a:t>
            </a:r>
          </a:p>
          <a:p>
            <a:pPr marL="0" indent="0" fontAlgn="base">
              <a:buNone/>
            </a:pPr>
            <a:r>
              <a:rPr lang="en-US" altLang="ko-KR" sz="1300" dirty="0"/>
              <a:t>       - </a:t>
            </a:r>
            <a:r>
              <a:rPr lang="ko-KR" altLang="en-US" sz="1300" dirty="0">
                <a:solidFill>
                  <a:srgbClr val="FF0000"/>
                </a:solidFill>
              </a:rPr>
              <a:t>종이류</a:t>
            </a:r>
            <a:r>
              <a:rPr lang="en-US" altLang="ko-KR" sz="1300" dirty="0">
                <a:solidFill>
                  <a:srgbClr val="FF0000"/>
                </a:solidFill>
              </a:rPr>
              <a:t>, </a:t>
            </a:r>
            <a:r>
              <a:rPr lang="ko-KR" altLang="en-US" sz="1300" dirty="0">
                <a:solidFill>
                  <a:srgbClr val="FF0000"/>
                </a:solidFill>
              </a:rPr>
              <a:t>목재류</a:t>
            </a:r>
            <a:r>
              <a:rPr lang="en-US" altLang="ko-KR" sz="1300" dirty="0">
                <a:solidFill>
                  <a:srgbClr val="FF0000"/>
                </a:solidFill>
              </a:rPr>
              <a:t>, </a:t>
            </a:r>
            <a:r>
              <a:rPr lang="ko-KR" altLang="en-US" sz="1300" dirty="0" err="1">
                <a:solidFill>
                  <a:srgbClr val="FF0000"/>
                </a:solidFill>
              </a:rPr>
              <a:t>초자류</a:t>
            </a:r>
            <a:r>
              <a:rPr lang="en-US" altLang="ko-KR" sz="1300" dirty="0">
                <a:solidFill>
                  <a:srgbClr val="FF0000"/>
                </a:solidFill>
              </a:rPr>
              <a:t>, </a:t>
            </a:r>
            <a:r>
              <a:rPr lang="ko-KR" altLang="en-US" sz="1300" dirty="0">
                <a:solidFill>
                  <a:srgbClr val="FF0000"/>
                </a:solidFill>
              </a:rPr>
              <a:t>도자기류 </a:t>
            </a:r>
            <a:r>
              <a:rPr lang="ko-KR" altLang="en-US" sz="1300" dirty="0"/>
              <a:t>등에 이용</a:t>
            </a:r>
            <a:r>
              <a:rPr lang="en-US" altLang="ko-KR" sz="1300" dirty="0"/>
              <a:t>. </a:t>
            </a:r>
            <a:r>
              <a:rPr lang="ko-KR" altLang="en-US" sz="1300" dirty="0" err="1"/>
              <a:t>전사법</a:t>
            </a:r>
            <a:r>
              <a:rPr lang="ko-KR" altLang="en-US" sz="1300" dirty="0"/>
              <a:t> 활용 못함</a:t>
            </a:r>
          </a:p>
          <a:p>
            <a:pPr marL="0" indent="0" fontAlgn="base">
              <a:buNone/>
            </a:pPr>
            <a:r>
              <a:rPr lang="en-US" altLang="ko-KR" sz="1300" dirty="0"/>
              <a:t>       - </a:t>
            </a:r>
            <a:r>
              <a:rPr lang="ko-KR" altLang="en-US" sz="1300" dirty="0"/>
              <a:t>퇴색 소멸된 후에도 요오드가스를 뿜으면 수회 지문 검출 가능</a:t>
            </a:r>
            <a:endParaRPr lang="en-US" altLang="ko-KR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endParaRPr lang="ko-KR" altLang="en-US" sz="1300" dirty="0"/>
          </a:p>
          <a:p>
            <a:pPr marL="0" indent="0" fontAlgn="base">
              <a:buNone/>
            </a:pPr>
            <a:r>
              <a:rPr lang="ko-KR" altLang="en-US" sz="1300" dirty="0"/>
              <a:t>     </a:t>
            </a:r>
            <a:endParaRPr lang="en-US" altLang="ko-KR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</a:t>
            </a:r>
            <a:r>
              <a:rPr lang="ko-KR" altLang="en-US" sz="1300" dirty="0"/>
              <a:t> ㉡ 강력순간접착제법</a:t>
            </a:r>
            <a:r>
              <a:rPr lang="en-US" altLang="ko-KR" sz="1300" dirty="0"/>
              <a:t>(CA</a:t>
            </a:r>
            <a:r>
              <a:rPr lang="ko-KR" altLang="en-US" sz="1300" dirty="0"/>
              <a:t>법</a:t>
            </a:r>
            <a:r>
              <a:rPr lang="en-US" altLang="ko-KR" sz="1300" dirty="0"/>
              <a:t>, </a:t>
            </a:r>
            <a:r>
              <a:rPr lang="ko-KR" altLang="en-US" sz="1300" dirty="0" err="1"/>
              <a:t>본드법</a:t>
            </a:r>
            <a:r>
              <a:rPr lang="en-US" altLang="ko-KR" sz="1300" dirty="0"/>
              <a:t>)</a:t>
            </a:r>
            <a:endParaRPr lang="ko-KR" altLang="en-US" sz="1300" dirty="0"/>
          </a:p>
          <a:p>
            <a:pPr marL="0" indent="0" fontAlgn="base">
              <a:buNone/>
            </a:pPr>
            <a:r>
              <a:rPr lang="en-US" altLang="ko-KR" sz="1300" dirty="0"/>
              <a:t>        - </a:t>
            </a:r>
            <a:r>
              <a:rPr lang="ko-KR" altLang="en-US" sz="1300" dirty="0"/>
              <a:t>본드의 증기에 의해 지문에 함유되어 있는 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ko-KR" altLang="en-US" sz="1300" dirty="0"/>
              <a:t>        염분</a:t>
            </a:r>
            <a:r>
              <a:rPr lang="en-US" altLang="ko-KR" sz="1300" dirty="0"/>
              <a:t>, </a:t>
            </a:r>
            <a:r>
              <a:rPr lang="ko-KR" altLang="en-US" sz="1300" dirty="0"/>
              <a:t>지방분</a:t>
            </a:r>
            <a:r>
              <a:rPr lang="en-US" altLang="ko-KR" sz="1300" dirty="0"/>
              <a:t>, </a:t>
            </a:r>
            <a:r>
              <a:rPr lang="ko-KR" altLang="en-US" sz="1300" dirty="0"/>
              <a:t>단백질 등과 화학반응을 일으켜 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ko-KR" altLang="en-US" sz="1300" dirty="0"/>
              <a:t>        백색의 잠지지문을 검출</a:t>
            </a:r>
          </a:p>
          <a:p>
            <a:pPr marL="0" indent="0" fontAlgn="base">
              <a:buNone/>
            </a:pPr>
            <a:r>
              <a:rPr lang="en-US" altLang="ko-KR" sz="1300" dirty="0"/>
              <a:t>        - </a:t>
            </a:r>
            <a:r>
              <a:rPr lang="ko-KR" altLang="en-US" sz="1300" dirty="0">
                <a:solidFill>
                  <a:srgbClr val="FF0000"/>
                </a:solidFill>
              </a:rPr>
              <a:t>목재</a:t>
            </a:r>
            <a:r>
              <a:rPr lang="en-US" altLang="ko-KR" sz="1300" dirty="0">
                <a:solidFill>
                  <a:srgbClr val="FF0000"/>
                </a:solidFill>
              </a:rPr>
              <a:t>, </a:t>
            </a:r>
            <a:r>
              <a:rPr lang="ko-KR" altLang="en-US" sz="1300" dirty="0">
                <a:solidFill>
                  <a:srgbClr val="FF0000"/>
                </a:solidFill>
              </a:rPr>
              <a:t>종이류</a:t>
            </a:r>
            <a:r>
              <a:rPr lang="en-US" altLang="ko-KR" sz="1300" dirty="0">
                <a:solidFill>
                  <a:srgbClr val="FF0000"/>
                </a:solidFill>
              </a:rPr>
              <a:t>, </a:t>
            </a:r>
            <a:r>
              <a:rPr lang="ko-KR" altLang="en-US" sz="1300" dirty="0">
                <a:solidFill>
                  <a:srgbClr val="FF0000"/>
                </a:solidFill>
              </a:rPr>
              <a:t>철재</a:t>
            </a:r>
            <a:r>
              <a:rPr lang="en-US" altLang="ko-KR" sz="1300" dirty="0">
                <a:solidFill>
                  <a:srgbClr val="FF0000"/>
                </a:solidFill>
              </a:rPr>
              <a:t>, </a:t>
            </a:r>
            <a:r>
              <a:rPr lang="ko-KR" altLang="en-US" sz="1300" dirty="0" err="1">
                <a:solidFill>
                  <a:srgbClr val="FF0000"/>
                </a:solidFill>
              </a:rPr>
              <a:t>초자류</a:t>
            </a:r>
            <a:r>
              <a:rPr lang="en-US" altLang="ko-KR" sz="1300" dirty="0">
                <a:solidFill>
                  <a:srgbClr val="FF0000"/>
                </a:solidFill>
              </a:rPr>
              <a:t>, </a:t>
            </a:r>
            <a:r>
              <a:rPr lang="ko-KR" altLang="en-US" sz="1300" dirty="0">
                <a:solidFill>
                  <a:srgbClr val="FF0000"/>
                </a:solidFill>
              </a:rPr>
              <a:t>피혁</a:t>
            </a:r>
            <a:r>
              <a:rPr lang="en-US" altLang="ko-KR" sz="1300" dirty="0">
                <a:solidFill>
                  <a:srgbClr val="FF0000"/>
                </a:solidFill>
              </a:rPr>
              <a:t>, </a:t>
            </a:r>
            <a:r>
              <a:rPr lang="ko-KR" altLang="en-US" sz="1300" dirty="0" err="1">
                <a:solidFill>
                  <a:srgbClr val="FF0000"/>
                </a:solidFill>
              </a:rPr>
              <a:t>비닐류</a:t>
            </a:r>
            <a:r>
              <a:rPr lang="ko-KR" altLang="en-US" sz="1300" dirty="0">
                <a:solidFill>
                  <a:srgbClr val="FF0000"/>
                </a:solidFill>
              </a:rPr>
              <a:t> </a:t>
            </a:r>
            <a:endParaRPr lang="en-US" altLang="ko-KR" sz="13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300" dirty="0">
                <a:solidFill>
                  <a:srgbClr val="FF0000"/>
                </a:solidFill>
              </a:rPr>
              <a:t>           </a:t>
            </a:r>
            <a:r>
              <a:rPr lang="ko-KR" altLang="en-US" sz="1300" dirty="0">
                <a:solidFill>
                  <a:srgbClr val="FF0000"/>
                </a:solidFill>
              </a:rPr>
              <a:t>등에 사용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</a:t>
            </a:r>
            <a:endParaRPr lang="ko-KR" altLang="en-US" sz="1300" dirty="0">
              <a:latin typeface="+mj-ea"/>
              <a:ea typeface="+mj-ea"/>
            </a:endParaRPr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3. </a:t>
            </a:r>
            <a:r>
              <a:rPr lang="ko-KR" altLang="en-US" sz="3200" dirty="0"/>
              <a:t>지문감식</a:t>
            </a:r>
          </a:p>
        </p:txBody>
      </p:sp>
      <p:pic>
        <p:nvPicPr>
          <p:cNvPr id="3074" name="Picture 2" descr="옥도가스(Iodine Fuming)에 의한 검출법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663983"/>
            <a:ext cx="2798056" cy="1619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597496"/>
            <a:ext cx="2736304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744" y="4437112"/>
            <a:ext cx="3476600" cy="2080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5509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196752"/>
            <a:ext cx="8424936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</a:t>
            </a:r>
            <a:r>
              <a:rPr lang="ko-KR" altLang="en-US" sz="1300" dirty="0"/>
              <a:t>㉢</a:t>
            </a:r>
            <a:r>
              <a:rPr lang="ko-KR" altLang="en-US" sz="1300" dirty="0" err="1"/>
              <a:t>오스믹산</a:t>
            </a:r>
            <a:r>
              <a:rPr lang="ko-KR" altLang="en-US" sz="1300" dirty="0"/>
              <a:t> </a:t>
            </a:r>
            <a:r>
              <a:rPr lang="ko-KR" altLang="en-US" sz="1300" dirty="0" err="1"/>
              <a:t>용액법</a:t>
            </a:r>
            <a:endParaRPr lang="ko-KR" altLang="en-US" sz="1300" dirty="0"/>
          </a:p>
          <a:p>
            <a:pPr marL="0" indent="0" fontAlgn="base">
              <a:buNone/>
            </a:pPr>
            <a:r>
              <a:rPr lang="en-US" altLang="ko-KR" sz="1300" dirty="0"/>
              <a:t>        - </a:t>
            </a:r>
            <a:r>
              <a:rPr lang="ko-KR" altLang="en-US" sz="1300" dirty="0" err="1"/>
              <a:t>오스믹산</a:t>
            </a:r>
            <a:r>
              <a:rPr lang="ko-KR" altLang="en-US" sz="1300" dirty="0"/>
              <a:t> 증기에 의해 지문의 분비물에 화학반응을 일으켜 흑색의 잠재지문을 검출</a:t>
            </a:r>
          </a:p>
          <a:p>
            <a:pPr marL="0" indent="0" fontAlgn="base">
              <a:buNone/>
            </a:pPr>
            <a:r>
              <a:rPr lang="en-US" altLang="ko-KR" sz="1300" dirty="0"/>
              <a:t>        - </a:t>
            </a:r>
            <a:r>
              <a:rPr lang="ko-KR" altLang="en-US" sz="1300" dirty="0" err="1">
                <a:solidFill>
                  <a:srgbClr val="FF0000"/>
                </a:solidFill>
              </a:rPr>
              <a:t>습기있는</a:t>
            </a:r>
            <a:r>
              <a:rPr lang="ko-KR" altLang="en-US" sz="1300" dirty="0">
                <a:solidFill>
                  <a:srgbClr val="FF0000"/>
                </a:solidFill>
              </a:rPr>
              <a:t> 지류</a:t>
            </a:r>
            <a:r>
              <a:rPr lang="en-US" altLang="ko-KR" sz="1300" dirty="0">
                <a:solidFill>
                  <a:srgbClr val="FF0000"/>
                </a:solidFill>
              </a:rPr>
              <a:t>, </a:t>
            </a:r>
            <a:r>
              <a:rPr lang="ko-KR" altLang="en-US" sz="1300" dirty="0">
                <a:solidFill>
                  <a:srgbClr val="FF0000"/>
                </a:solidFill>
              </a:rPr>
              <a:t>장기간 경과된 지문</a:t>
            </a:r>
            <a:r>
              <a:rPr lang="en-US" altLang="ko-KR" sz="1300" dirty="0">
                <a:solidFill>
                  <a:srgbClr val="FF0000"/>
                </a:solidFill>
              </a:rPr>
              <a:t>, </a:t>
            </a:r>
            <a:r>
              <a:rPr lang="ko-KR" altLang="en-US" sz="1300" dirty="0">
                <a:solidFill>
                  <a:srgbClr val="FF0000"/>
                </a:solidFill>
              </a:rPr>
              <a:t>화장지류</a:t>
            </a:r>
            <a:r>
              <a:rPr lang="en-US" altLang="ko-KR" sz="1300" dirty="0">
                <a:solidFill>
                  <a:srgbClr val="FF0000"/>
                </a:solidFill>
              </a:rPr>
              <a:t>, </a:t>
            </a:r>
            <a:r>
              <a:rPr lang="ko-KR" altLang="en-US" sz="1300" dirty="0" err="1">
                <a:solidFill>
                  <a:srgbClr val="FF0000"/>
                </a:solidFill>
              </a:rPr>
              <a:t>스티포폴류</a:t>
            </a:r>
            <a:r>
              <a:rPr lang="ko-KR" altLang="en-US" sz="1300" dirty="0">
                <a:solidFill>
                  <a:srgbClr val="FF0000"/>
                </a:solidFill>
              </a:rPr>
              <a:t> </a:t>
            </a:r>
            <a:r>
              <a:rPr lang="ko-KR" altLang="en-US" sz="1300" dirty="0"/>
              <a:t>등에 이용</a:t>
            </a:r>
          </a:p>
          <a:p>
            <a:pPr marL="0" indent="0" fontAlgn="base">
              <a:buNone/>
            </a:pPr>
            <a:r>
              <a:rPr lang="en-US" altLang="ko-KR" sz="1300" dirty="0"/>
              <a:t>        - </a:t>
            </a:r>
            <a:r>
              <a:rPr lang="ko-KR" altLang="en-US" sz="1300" dirty="0"/>
              <a:t>사용방법은 본드법과 동일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</a:t>
            </a:r>
            <a:r>
              <a:rPr lang="ko-KR" altLang="en-US" sz="1300" dirty="0"/>
              <a:t>㉣ </a:t>
            </a:r>
            <a:r>
              <a:rPr lang="ko-KR" altLang="en-US" sz="1300" dirty="0" err="1"/>
              <a:t>진공금속지문채취법</a:t>
            </a:r>
            <a:r>
              <a:rPr lang="en-US" altLang="ko-KR" sz="1300" dirty="0"/>
              <a:t>(VMD: Vacuum Metal Deposition)</a:t>
            </a:r>
            <a:endParaRPr lang="ko-KR" altLang="en-US" sz="1300" dirty="0"/>
          </a:p>
          <a:p>
            <a:pPr marL="0" indent="0" fontAlgn="base">
              <a:buNone/>
            </a:pPr>
            <a:r>
              <a:rPr lang="en-US" altLang="ko-KR" sz="1300" dirty="0"/>
              <a:t>        - </a:t>
            </a:r>
            <a:r>
              <a:rPr lang="ko-KR" altLang="en-US" sz="1300" dirty="0"/>
              <a:t>증거물을 </a:t>
            </a:r>
            <a:r>
              <a:rPr lang="ko-KR" altLang="en-US" sz="1300" dirty="0" err="1"/>
              <a:t>진공통에</a:t>
            </a:r>
            <a:r>
              <a:rPr lang="ko-KR" altLang="en-US" sz="1300" dirty="0"/>
              <a:t> 넣고</a:t>
            </a:r>
            <a:r>
              <a:rPr lang="en-US" altLang="ko-KR" sz="1300" dirty="0"/>
              <a:t>, </a:t>
            </a:r>
            <a:r>
              <a:rPr lang="ko-KR" altLang="en-US" sz="1300" dirty="0"/>
              <a:t>금과 아연을 증발시켜 증거물에 도금형식으로 </a:t>
            </a:r>
            <a:r>
              <a:rPr lang="ko-KR" altLang="en-US" sz="1300" dirty="0" err="1"/>
              <a:t>입힘으로서</a:t>
            </a:r>
            <a:r>
              <a:rPr lang="ko-KR" altLang="en-US" sz="1300" dirty="0"/>
              <a:t> 잠재지문을 현출</a:t>
            </a:r>
          </a:p>
          <a:p>
            <a:pPr marL="0" indent="0" fontAlgn="base">
              <a:buNone/>
            </a:pPr>
            <a:r>
              <a:rPr lang="en-US" altLang="ko-KR" sz="1300" dirty="0"/>
              <a:t>        - </a:t>
            </a:r>
            <a:r>
              <a:rPr lang="ko-KR" altLang="en-US" sz="1300" dirty="0">
                <a:solidFill>
                  <a:srgbClr val="FF0000"/>
                </a:solidFill>
              </a:rPr>
              <a:t>매끈하고 흡수성이 없는 표면</a:t>
            </a:r>
            <a:r>
              <a:rPr lang="ko-KR" altLang="en-US" sz="1300" dirty="0"/>
              <a:t> 등에 효과적</a:t>
            </a:r>
          </a:p>
          <a:p>
            <a:pPr marL="0" indent="0" fontAlgn="base">
              <a:buNone/>
            </a:pPr>
            <a:r>
              <a:rPr lang="en-US" altLang="ko-KR" sz="1300" dirty="0"/>
              <a:t>        - </a:t>
            </a:r>
            <a:r>
              <a:rPr lang="ko-KR" altLang="en-US" sz="1300" dirty="0"/>
              <a:t>순간강력접착제보다 효과가 크고 오래된 지문의 현출이 가능</a:t>
            </a:r>
          </a:p>
          <a:p>
            <a:pPr marL="0" indent="0" fontAlgn="base">
              <a:buNone/>
            </a:pPr>
            <a:endParaRPr lang="ko-KR" altLang="en-US" sz="1300" dirty="0">
              <a:latin typeface="+mj-ea"/>
              <a:ea typeface="+mj-ea"/>
            </a:endParaRPr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3. </a:t>
            </a:r>
            <a:r>
              <a:rPr lang="ko-KR" altLang="en-US" sz="3200" dirty="0"/>
              <a:t>지문감식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780828"/>
            <a:ext cx="2232248" cy="2276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3762898"/>
            <a:ext cx="2304256" cy="226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3762897"/>
            <a:ext cx="2247871" cy="226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77077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340768"/>
            <a:ext cx="8424936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300" dirty="0"/>
              <a:t> 4) </a:t>
            </a:r>
            <a:r>
              <a:rPr lang="ko-KR" altLang="en-US" sz="1300" dirty="0"/>
              <a:t>기타 잠재지문 </a:t>
            </a:r>
            <a:r>
              <a:rPr lang="ko-KR" altLang="en-US" sz="1300" dirty="0" err="1"/>
              <a:t>현출법</a:t>
            </a:r>
            <a:endParaRPr lang="ko-KR" altLang="en-US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</a:t>
            </a:r>
            <a:r>
              <a:rPr lang="ko-KR" altLang="en-US" sz="1300" dirty="0"/>
              <a:t>㉠ </a:t>
            </a:r>
            <a:r>
              <a:rPr lang="ko-KR" altLang="en-US" sz="1300" dirty="0" err="1">
                <a:solidFill>
                  <a:srgbClr val="FF0000"/>
                </a:solidFill>
              </a:rPr>
              <a:t>화염법</a:t>
            </a:r>
            <a:endParaRPr lang="ko-KR" altLang="en-US" sz="13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ko-KR" altLang="en-US" sz="1300" dirty="0"/>
              <a:t>      </a:t>
            </a:r>
            <a:r>
              <a:rPr lang="en-US" altLang="ko-KR" sz="1300" dirty="0"/>
              <a:t>- </a:t>
            </a:r>
            <a:r>
              <a:rPr lang="ko-KR" altLang="en-US" sz="1300" dirty="0"/>
              <a:t>송진</a:t>
            </a:r>
            <a:r>
              <a:rPr lang="en-US" altLang="ko-KR" sz="1300" dirty="0"/>
              <a:t>. </a:t>
            </a:r>
            <a:r>
              <a:rPr lang="ko-KR" altLang="en-US" sz="1300" dirty="0"/>
              <a:t>양초 등을 연소시킬 때 생기는 매연을 접촉</a:t>
            </a:r>
            <a:r>
              <a:rPr lang="en-US" altLang="ko-KR" sz="1300" dirty="0"/>
              <a:t>. </a:t>
            </a:r>
            <a:r>
              <a:rPr lang="ko-KR" altLang="en-US" sz="1300" dirty="0"/>
              <a:t>검출시킨 후 사진촬영</a:t>
            </a:r>
            <a:r>
              <a:rPr lang="en-US" altLang="ko-KR" sz="1300" dirty="0"/>
              <a:t>, </a:t>
            </a:r>
            <a:r>
              <a:rPr lang="ko-KR" altLang="en-US" sz="1300" dirty="0" err="1"/>
              <a:t>젤라틴지에</a:t>
            </a:r>
            <a:r>
              <a:rPr lang="ko-KR" altLang="en-US" sz="1300" dirty="0"/>
              <a:t> 전사하는 방법으로 </a:t>
            </a:r>
            <a:r>
              <a:rPr lang="ko-KR" altLang="en-US" sz="1300" dirty="0">
                <a:solidFill>
                  <a:srgbClr val="FF0000"/>
                </a:solidFill>
              </a:rPr>
              <a:t>금속</a:t>
            </a:r>
            <a:endParaRPr lang="en-US" altLang="ko-KR" sz="13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300" dirty="0">
                <a:solidFill>
                  <a:srgbClr val="FF0000"/>
                </a:solidFill>
              </a:rPr>
              <a:t>        </a:t>
            </a:r>
            <a:r>
              <a:rPr lang="ko-KR" altLang="en-US" sz="1300" dirty="0">
                <a:solidFill>
                  <a:srgbClr val="FF0000"/>
                </a:solidFill>
              </a:rPr>
              <a:t>류에 유류된 잠재지문 채취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</a:t>
            </a:r>
            <a:r>
              <a:rPr lang="ko-KR" altLang="en-US" sz="1300" dirty="0"/>
              <a:t>㉡ </a:t>
            </a:r>
            <a:r>
              <a:rPr lang="ko-KR" altLang="en-US" sz="1300" dirty="0" err="1">
                <a:solidFill>
                  <a:srgbClr val="FF0000"/>
                </a:solidFill>
              </a:rPr>
              <a:t>실리콘러버법</a:t>
            </a:r>
            <a:endParaRPr lang="ko-KR" altLang="en-US" sz="13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ko-KR" altLang="en-US" sz="1300" dirty="0"/>
              <a:t>     </a:t>
            </a:r>
            <a:r>
              <a:rPr lang="en-US" altLang="ko-KR" sz="1300" dirty="0"/>
              <a:t>- </a:t>
            </a:r>
            <a:r>
              <a:rPr lang="ko-KR" altLang="en-US" sz="1300" dirty="0">
                <a:solidFill>
                  <a:srgbClr val="FF0000"/>
                </a:solidFill>
              </a:rPr>
              <a:t>부패한 변사체의 지문</a:t>
            </a:r>
            <a:r>
              <a:rPr lang="en-US" altLang="ko-KR" sz="1300" dirty="0">
                <a:solidFill>
                  <a:srgbClr val="FF0000"/>
                </a:solidFill>
              </a:rPr>
              <a:t>, </a:t>
            </a:r>
            <a:r>
              <a:rPr lang="ko-KR" altLang="en-US" sz="1300" dirty="0" err="1">
                <a:solidFill>
                  <a:srgbClr val="FF0000"/>
                </a:solidFill>
              </a:rPr>
              <a:t>공구흔</a:t>
            </a:r>
            <a:r>
              <a:rPr lang="ko-KR" altLang="en-US" sz="1300" dirty="0">
                <a:solidFill>
                  <a:srgbClr val="FF0000"/>
                </a:solidFill>
              </a:rPr>
              <a:t> </a:t>
            </a:r>
            <a:r>
              <a:rPr lang="ko-KR" altLang="en-US" sz="1300" dirty="0"/>
              <a:t>채취에 주로 사용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</a:t>
            </a:r>
            <a:r>
              <a:rPr lang="ko-KR" altLang="en-US" sz="1300" dirty="0"/>
              <a:t>㉢ </a:t>
            </a:r>
            <a:r>
              <a:rPr lang="ko-KR" altLang="en-US" sz="1300" dirty="0">
                <a:solidFill>
                  <a:srgbClr val="FF0000"/>
                </a:solidFill>
              </a:rPr>
              <a:t>사광이용법</a:t>
            </a:r>
          </a:p>
          <a:p>
            <a:pPr marL="0" indent="0" fontAlgn="base">
              <a:buNone/>
            </a:pPr>
            <a:r>
              <a:rPr lang="ko-KR" altLang="en-US" sz="1300" dirty="0"/>
              <a:t>     </a:t>
            </a:r>
            <a:r>
              <a:rPr lang="en-US" altLang="ko-KR" sz="1300" dirty="0"/>
              <a:t>- </a:t>
            </a:r>
            <a:r>
              <a:rPr lang="ko-KR" altLang="en-US" sz="1300" dirty="0">
                <a:solidFill>
                  <a:srgbClr val="FF0000"/>
                </a:solidFill>
              </a:rPr>
              <a:t>금속</a:t>
            </a:r>
            <a:r>
              <a:rPr lang="en-US" altLang="ko-KR" sz="1300" dirty="0">
                <a:solidFill>
                  <a:srgbClr val="FF0000"/>
                </a:solidFill>
              </a:rPr>
              <a:t>, </a:t>
            </a:r>
            <a:r>
              <a:rPr lang="ko-KR" altLang="en-US" sz="1300" dirty="0">
                <a:solidFill>
                  <a:srgbClr val="FF0000"/>
                </a:solidFill>
              </a:rPr>
              <a:t>유리</a:t>
            </a:r>
            <a:r>
              <a:rPr lang="en-US" altLang="ko-KR" sz="1300" dirty="0">
                <a:solidFill>
                  <a:srgbClr val="FF0000"/>
                </a:solidFill>
              </a:rPr>
              <a:t>, </a:t>
            </a:r>
            <a:r>
              <a:rPr lang="ko-KR" altLang="en-US" sz="1300" dirty="0">
                <a:solidFill>
                  <a:srgbClr val="FF0000"/>
                </a:solidFill>
              </a:rPr>
              <a:t>먼지 </a:t>
            </a:r>
            <a:r>
              <a:rPr lang="ko-KR" altLang="en-US" sz="1300" dirty="0"/>
              <a:t>등이 부착된 곳에 찍힌 잠재지문을 사광</a:t>
            </a:r>
            <a:r>
              <a:rPr lang="en-US" altLang="ko-KR" sz="1300" dirty="0"/>
              <a:t>(</a:t>
            </a:r>
            <a:r>
              <a:rPr lang="ko-KR" altLang="en-US" sz="1300" dirty="0"/>
              <a:t>피사체의 옆과 정면 사이 각도에서 사각으로 비추는 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   </a:t>
            </a:r>
            <a:r>
              <a:rPr lang="ko-KR" altLang="en-US" sz="1300" dirty="0"/>
              <a:t>광선</a:t>
            </a:r>
            <a:r>
              <a:rPr lang="en-US" altLang="ko-KR" sz="1300" dirty="0"/>
              <a:t>)</a:t>
            </a:r>
            <a:r>
              <a:rPr lang="ko-KR" altLang="en-US" sz="1300" dirty="0"/>
              <a:t> 이용 발견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</a:t>
            </a:r>
            <a:r>
              <a:rPr lang="ko-KR" altLang="en-US" sz="1300" dirty="0"/>
              <a:t>㉣ </a:t>
            </a:r>
            <a:r>
              <a:rPr lang="ko-KR" altLang="en-US" sz="1300" dirty="0">
                <a:solidFill>
                  <a:srgbClr val="FF0000"/>
                </a:solidFill>
              </a:rPr>
              <a:t>형광촬영법</a:t>
            </a:r>
          </a:p>
          <a:p>
            <a:pPr marL="0" indent="0" fontAlgn="base">
              <a:buNone/>
            </a:pPr>
            <a:r>
              <a:rPr lang="ko-KR" altLang="en-US" sz="1300" dirty="0"/>
              <a:t>     </a:t>
            </a:r>
            <a:r>
              <a:rPr lang="en-US" altLang="ko-KR" sz="1300" dirty="0"/>
              <a:t>- </a:t>
            </a:r>
            <a:r>
              <a:rPr lang="ko-KR" altLang="en-US" sz="1300" dirty="0"/>
              <a:t>형광체가 묻은 손에 의해 찍힌 잠재지문을 자외선을 이용하여 검출하는 방법으로 장파의 자외선을 이용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</a:t>
            </a:r>
            <a:r>
              <a:rPr lang="ko-KR" altLang="en-US" sz="1300" dirty="0"/>
              <a:t>㉤ </a:t>
            </a:r>
            <a:r>
              <a:rPr lang="ko-KR" altLang="en-US" sz="1300" dirty="0">
                <a:solidFill>
                  <a:srgbClr val="FF0000"/>
                </a:solidFill>
              </a:rPr>
              <a:t>자외선촬영법</a:t>
            </a:r>
            <a:r>
              <a:rPr lang="en-US" altLang="ko-KR" sz="1300" dirty="0">
                <a:solidFill>
                  <a:srgbClr val="FF0000"/>
                </a:solidFill>
              </a:rPr>
              <a:t>, </a:t>
            </a:r>
            <a:r>
              <a:rPr lang="ko-KR" altLang="en-US" sz="1300" dirty="0">
                <a:solidFill>
                  <a:srgbClr val="FF0000"/>
                </a:solidFill>
              </a:rPr>
              <a:t>적외선촬영법</a:t>
            </a:r>
            <a:r>
              <a:rPr lang="en-US" altLang="ko-KR" sz="1300" dirty="0">
                <a:solidFill>
                  <a:srgbClr val="FF0000"/>
                </a:solidFill>
              </a:rPr>
              <a:t>, </a:t>
            </a:r>
            <a:r>
              <a:rPr lang="ko-KR" altLang="en-US" sz="1300" dirty="0">
                <a:solidFill>
                  <a:srgbClr val="FF0000"/>
                </a:solidFill>
              </a:rPr>
              <a:t>레이저광선이용법 등</a:t>
            </a:r>
          </a:p>
          <a:p>
            <a:pPr marL="0" indent="0" fontAlgn="base">
              <a:buNone/>
            </a:pPr>
            <a:endParaRPr lang="ko-KR" altLang="en-US" sz="1300" dirty="0">
              <a:latin typeface="+mj-ea"/>
              <a:ea typeface="+mj-ea"/>
            </a:endParaRPr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3. </a:t>
            </a:r>
            <a:r>
              <a:rPr lang="ko-KR" altLang="en-US" sz="3200" dirty="0"/>
              <a:t>지문감식</a:t>
            </a:r>
          </a:p>
        </p:txBody>
      </p:sp>
    </p:spTree>
    <p:extLst>
      <p:ext uri="{BB962C8B-B14F-4D97-AF65-F5344CB8AC3E}">
        <p14:creationId xmlns:p14="http://schemas.microsoft.com/office/powerpoint/2010/main" val="21590555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279301"/>
            <a:ext cx="8424936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300" dirty="0"/>
              <a:t>1. </a:t>
            </a:r>
            <a:r>
              <a:rPr lang="ko-KR" altLang="en-US" sz="1300" dirty="0"/>
              <a:t>일반적인 증거물 채취요령</a:t>
            </a:r>
          </a:p>
          <a:p>
            <a:pPr fontAlgn="base"/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(1) </a:t>
            </a:r>
            <a:r>
              <a:rPr lang="ko-KR" altLang="en-US" sz="1300" dirty="0"/>
              <a:t>모든 증거물은 </a:t>
            </a:r>
            <a:r>
              <a:rPr lang="ko-KR" altLang="en-US" sz="1300" dirty="0">
                <a:solidFill>
                  <a:srgbClr val="FF0000"/>
                </a:solidFill>
              </a:rPr>
              <a:t>가능한 전량을 수집 또는 채취</a:t>
            </a:r>
            <a:r>
              <a:rPr lang="ko-KR" altLang="en-US" sz="1300" dirty="0"/>
              <a:t>해서 충분한 시료를 감정의뢰 해야 한다</a:t>
            </a:r>
            <a:r>
              <a:rPr lang="en-US" altLang="ko-KR" sz="1300" dirty="0"/>
              <a:t>.</a:t>
            </a:r>
            <a:endParaRPr lang="ko-KR" altLang="en-US" sz="1300" dirty="0"/>
          </a:p>
          <a:p>
            <a:pPr marL="0" indent="0" fontAlgn="base">
              <a:buNone/>
            </a:pPr>
            <a:r>
              <a:rPr lang="en-US" altLang="ko-KR" sz="1300" dirty="0"/>
              <a:t>    (2) </a:t>
            </a:r>
            <a:r>
              <a:rPr lang="ko-KR" altLang="en-US" sz="1300" dirty="0"/>
              <a:t>증거물은 파손 또는 오손되지 않도록 </a:t>
            </a:r>
            <a:r>
              <a:rPr lang="ko-KR" altLang="en-US" sz="1300" dirty="0">
                <a:solidFill>
                  <a:srgbClr val="FF0000"/>
                </a:solidFill>
              </a:rPr>
              <a:t>증거물마다 개별 포장</a:t>
            </a:r>
            <a:r>
              <a:rPr lang="ko-KR" altLang="en-US" sz="1300" dirty="0"/>
              <a:t>을 해야 하며 운송 중 파손되지 않도록 견고하게 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     </a:t>
            </a:r>
            <a:r>
              <a:rPr lang="ko-KR" altLang="en-US" sz="1300" dirty="0"/>
              <a:t>전체 포장을 해야 한다</a:t>
            </a:r>
            <a:r>
              <a:rPr lang="en-US" altLang="ko-KR" sz="1300" dirty="0"/>
              <a:t>. </a:t>
            </a:r>
            <a:endParaRPr lang="ko-KR" altLang="en-US" sz="1300" dirty="0"/>
          </a:p>
          <a:p>
            <a:pPr marL="0" indent="0" fontAlgn="base">
              <a:buNone/>
            </a:pPr>
            <a:r>
              <a:rPr lang="en-US" altLang="ko-KR" sz="1300" dirty="0"/>
              <a:t>    (3) </a:t>
            </a:r>
            <a:r>
              <a:rPr lang="ko-KR" altLang="en-US" sz="1300" dirty="0"/>
              <a:t>감정의뢰서 작성은 반드시 의뢰서 양식 규정에 따라 명확한 글자로 정확히 작성되어야 하며</a:t>
            </a:r>
            <a:r>
              <a:rPr lang="en-US" altLang="ko-KR" sz="1300" dirty="0"/>
              <a:t>, </a:t>
            </a:r>
            <a:r>
              <a:rPr lang="ko-KR" altLang="en-US" sz="1300" dirty="0"/>
              <a:t>특히 사건개요 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      </a:t>
            </a:r>
            <a:r>
              <a:rPr lang="ko-KR" altLang="en-US" sz="1300" dirty="0"/>
              <a:t>등을 상세히 기록하고 </a:t>
            </a:r>
            <a:r>
              <a:rPr lang="ko-KR" altLang="en-US" sz="1300" dirty="0" err="1"/>
              <a:t>취급자ㆍ담당자</a:t>
            </a:r>
            <a:r>
              <a:rPr lang="ko-KR" altLang="en-US" sz="1300" dirty="0"/>
              <a:t> 성명을 반드시 명기해야 한다</a:t>
            </a:r>
            <a:r>
              <a:rPr lang="en-US" altLang="ko-KR" sz="1300" dirty="0"/>
              <a:t>.</a:t>
            </a:r>
          </a:p>
          <a:p>
            <a:pPr marL="0" indent="0" fontAlgn="base">
              <a:buNone/>
            </a:pPr>
            <a:endParaRPr lang="ko-KR" altLang="en-US" sz="1300" dirty="0"/>
          </a:p>
          <a:p>
            <a:pPr marL="0" indent="0" fontAlgn="base">
              <a:buNone/>
            </a:pPr>
            <a:r>
              <a:rPr lang="ko-KR" altLang="en-US" sz="1300" dirty="0"/>
              <a:t>   </a:t>
            </a:r>
            <a:r>
              <a:rPr lang="en-US" altLang="ko-KR" sz="1300" dirty="0"/>
              <a:t>(4)</a:t>
            </a:r>
            <a:r>
              <a:rPr lang="ko-KR" altLang="en-US" sz="1300" dirty="0"/>
              <a:t> </a:t>
            </a:r>
            <a:r>
              <a:rPr lang="ko-KR" altLang="en-US" sz="1300" dirty="0" err="1"/>
              <a:t>감정물</a:t>
            </a:r>
            <a:r>
              <a:rPr lang="ko-KR" altLang="en-US" sz="1300" dirty="0"/>
              <a:t> </a:t>
            </a:r>
            <a:r>
              <a:rPr lang="ko-KR" altLang="en-US" sz="1300" dirty="0" err="1"/>
              <a:t>채취시</a:t>
            </a:r>
            <a:r>
              <a:rPr lang="ko-KR" altLang="en-US" sz="1300" dirty="0"/>
              <a:t> 일반적 유의사항</a:t>
            </a:r>
          </a:p>
          <a:p>
            <a:pPr marL="0" indent="0" fontAlgn="base">
              <a:buNone/>
            </a:pPr>
            <a:endParaRPr lang="ko-KR" altLang="en-US" sz="1300" dirty="0">
              <a:latin typeface="+mj-ea"/>
              <a:ea typeface="+mj-ea"/>
            </a:endParaRPr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4. </a:t>
            </a:r>
            <a:r>
              <a:rPr lang="ko-KR" altLang="en-US" sz="3200" dirty="0"/>
              <a:t>증거물 채취요령</a:t>
            </a: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0628706"/>
              </p:ext>
            </p:extLst>
          </p:nvPr>
        </p:nvGraphicFramePr>
        <p:xfrm>
          <a:off x="1043608" y="3645024"/>
          <a:ext cx="7560840" cy="2678684"/>
        </p:xfrm>
        <a:graphic>
          <a:graphicData uri="http://schemas.openxmlformats.org/drawingml/2006/table">
            <a:tbl>
              <a:tblPr/>
              <a:tblGrid>
                <a:gridCol w="8942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665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2006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kern="0" spc="-30" dirty="0">
                          <a:solidFill>
                            <a:schemeClr val="tx1"/>
                          </a:solidFill>
                          <a:effectLst/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시료의 </a:t>
                      </a: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kern="0" spc="-30" dirty="0">
                          <a:solidFill>
                            <a:schemeClr val="tx1"/>
                          </a:solidFill>
                          <a:effectLst/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채취</a:t>
                      </a:r>
                      <a:endParaRPr lang="ko-KR" altLang="en-US" sz="1000" b="1" kern="0" spc="0" dirty="0">
                        <a:solidFill>
                          <a:schemeClr val="tx1"/>
                        </a:solidFill>
                        <a:effectLst/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-30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1. </a:t>
                      </a:r>
                      <a:r>
                        <a:rPr lang="ko-KR" altLang="en-US" sz="1050" kern="0" spc="-30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모든 </a:t>
                      </a:r>
                      <a:r>
                        <a:rPr lang="ko-KR" altLang="en-US" sz="1050" kern="0" spc="-30" dirty="0" err="1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감정물은</a:t>
                      </a:r>
                      <a:r>
                        <a:rPr lang="ko-KR" altLang="en-US" sz="1050" kern="0" spc="-30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 현장의 사정이 허용되는 한 </a:t>
                      </a:r>
                      <a:r>
                        <a:rPr lang="ko-KR" altLang="en-US" sz="1050" kern="0" spc="-30" dirty="0">
                          <a:solidFill>
                            <a:srgbClr val="FF0000"/>
                          </a:solidFill>
                          <a:effectLst/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가급적 전량</a:t>
                      </a:r>
                      <a:r>
                        <a:rPr lang="ko-KR" altLang="en-US" sz="1050" kern="0" spc="-30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을 수집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-30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2. </a:t>
                      </a:r>
                      <a:r>
                        <a:rPr lang="ko-KR" altLang="en-US" sz="1050" kern="0" spc="-30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동일 사건에 있어서 수집</a:t>
                      </a:r>
                      <a:r>
                        <a:rPr lang="en-US" altLang="ko-KR" sz="1050" kern="0" spc="-30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, </a:t>
                      </a:r>
                      <a:r>
                        <a:rPr lang="ko-KR" altLang="en-US" sz="1050" kern="0" spc="-30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채취된 증거물의 물질이 상이할 때에는 서로 섞이지 않도록 </a:t>
                      </a:r>
                      <a:r>
                        <a:rPr lang="ko-KR" altLang="en-US" sz="1050" kern="0" spc="-30" dirty="0">
                          <a:solidFill>
                            <a:srgbClr val="FF0000"/>
                          </a:solidFill>
                          <a:effectLst/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분리하여 채취</a:t>
                      </a:r>
                      <a:r>
                        <a:rPr lang="en-US" altLang="ko-KR" sz="1050" kern="0" spc="-30" dirty="0">
                          <a:solidFill>
                            <a:srgbClr val="FF0000"/>
                          </a:solidFill>
                          <a:effectLst/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, </a:t>
                      </a:r>
                      <a:r>
                        <a:rPr lang="ko-KR" altLang="en-US" sz="1050" kern="0" spc="-30" dirty="0">
                          <a:solidFill>
                            <a:srgbClr val="FF0000"/>
                          </a:solidFill>
                          <a:effectLst/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보관</a:t>
                      </a:r>
                      <a:endParaRPr lang="ko-KR" altLang="en-US" sz="1000" kern="0" spc="0" dirty="0">
                        <a:solidFill>
                          <a:srgbClr val="FF0000"/>
                        </a:solidFill>
                        <a:effectLst/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-30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3. </a:t>
                      </a:r>
                      <a:r>
                        <a:rPr lang="ko-KR" altLang="en-US" sz="1050" kern="0" spc="-30" dirty="0">
                          <a:solidFill>
                            <a:srgbClr val="FF0000"/>
                          </a:solidFill>
                          <a:effectLst/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감정인에게 </a:t>
                      </a:r>
                      <a:r>
                        <a:rPr lang="ko-KR" altLang="en-US" sz="1050" kern="0" spc="-30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증거물을 수집</a:t>
                      </a:r>
                      <a:r>
                        <a:rPr lang="en-US" altLang="ko-KR" sz="1050" kern="0" spc="-30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, </a:t>
                      </a:r>
                      <a:r>
                        <a:rPr lang="ko-KR" altLang="en-US" sz="1050" kern="0" spc="-30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채취한 경과와 그 사건개요를 </a:t>
                      </a:r>
                      <a:r>
                        <a:rPr lang="ko-KR" altLang="en-US" sz="1050" kern="0" spc="-30" dirty="0">
                          <a:solidFill>
                            <a:srgbClr val="FF0000"/>
                          </a:solidFill>
                          <a:effectLst/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자세히 일러 줄 것 </a:t>
                      </a:r>
                      <a:endParaRPr lang="ko-KR" altLang="en-US" sz="1000" kern="0" spc="0" dirty="0">
                        <a:solidFill>
                          <a:srgbClr val="FF0000"/>
                        </a:solidFill>
                        <a:effectLst/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5862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kern="0" spc="-30" dirty="0">
                          <a:solidFill>
                            <a:schemeClr val="tx1"/>
                          </a:solidFill>
                          <a:effectLst/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변질</a:t>
                      </a: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kern="0" spc="-30" dirty="0">
                          <a:solidFill>
                            <a:schemeClr val="tx1"/>
                          </a:solidFill>
                          <a:effectLst/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방지</a:t>
                      </a:r>
                      <a:endParaRPr lang="ko-KR" altLang="en-US" sz="1000" b="1" kern="0" spc="0" dirty="0">
                        <a:solidFill>
                          <a:schemeClr val="tx1"/>
                        </a:solidFill>
                        <a:effectLst/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-30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1. </a:t>
                      </a:r>
                      <a:r>
                        <a:rPr lang="ko-KR" altLang="en-US" sz="1050" kern="0" spc="-30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직사광선을 피할 것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-30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2. </a:t>
                      </a:r>
                      <a:r>
                        <a:rPr lang="ko-KR" altLang="en-US" sz="1050" kern="0" spc="-30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습기가 차지 않도록 건조한 곳에서 다룰 것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-30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3. </a:t>
                      </a:r>
                      <a:r>
                        <a:rPr lang="ko-KR" altLang="en-US" sz="1050" kern="0" spc="-30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손을 대거나 더럽혀지지 않도록 할 것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-30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4. </a:t>
                      </a:r>
                      <a:r>
                        <a:rPr lang="ko-KR" altLang="en-US" sz="1050" kern="0" spc="-30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계절에 따라 부패 또는 변질되기 쉬우므로 </a:t>
                      </a:r>
                      <a:r>
                        <a:rPr lang="ko-KR" altLang="en-US" sz="1050" kern="0" spc="-30" dirty="0" err="1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보관시에는</a:t>
                      </a:r>
                      <a:r>
                        <a:rPr lang="ko-KR" altLang="en-US" sz="1050" kern="0" spc="-30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 </a:t>
                      </a:r>
                      <a:r>
                        <a:rPr lang="ko-KR" altLang="en-US" sz="1050" kern="0" spc="-30" dirty="0">
                          <a:solidFill>
                            <a:srgbClr val="FF0000"/>
                          </a:solidFill>
                          <a:effectLst/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반드시 냉장 보관하여야 하며</a:t>
                      </a:r>
                      <a:r>
                        <a:rPr lang="en-US" altLang="ko-KR" sz="1050" kern="0" spc="-30" dirty="0">
                          <a:solidFill>
                            <a:srgbClr val="FF0000"/>
                          </a:solidFill>
                          <a:effectLst/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, </a:t>
                      </a:r>
                      <a:r>
                        <a:rPr lang="ko-KR" altLang="en-US" sz="1050" kern="0" spc="-30" dirty="0">
                          <a:solidFill>
                            <a:srgbClr val="FF0000"/>
                          </a:solidFill>
                          <a:effectLst/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조직일 경우에는 </a:t>
                      </a:r>
                      <a:r>
                        <a:rPr lang="en-US" altLang="ko-KR" sz="1050" kern="0" spc="-30" dirty="0">
                          <a:solidFill>
                            <a:srgbClr val="FF0000"/>
                          </a:solidFill>
                          <a:effectLst/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10</a:t>
                      </a:r>
                      <a:r>
                        <a:rPr lang="ko-KR" altLang="en-US" sz="1050" kern="0" spc="-30" dirty="0">
                          <a:solidFill>
                            <a:srgbClr val="FF0000"/>
                          </a:solidFill>
                          <a:effectLst/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％</a:t>
                      </a:r>
                      <a:r>
                        <a:rPr lang="ko-KR" altLang="en-US" sz="1050" kern="0" spc="-30" dirty="0" err="1">
                          <a:solidFill>
                            <a:srgbClr val="FF0000"/>
                          </a:solidFill>
                          <a:effectLst/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포르말</a:t>
                      </a:r>
                      <a:endParaRPr lang="en-US" altLang="ko-KR" sz="1050" kern="0" spc="-30" dirty="0">
                        <a:solidFill>
                          <a:srgbClr val="FF0000"/>
                        </a:solidFill>
                        <a:effectLst/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-30" dirty="0">
                          <a:solidFill>
                            <a:srgbClr val="FF0000"/>
                          </a:solidFill>
                          <a:effectLst/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      </a:t>
                      </a:r>
                      <a:r>
                        <a:rPr lang="ko-KR" altLang="en-US" sz="1050" kern="0" spc="-30" dirty="0" err="1">
                          <a:solidFill>
                            <a:srgbClr val="FF0000"/>
                          </a:solidFill>
                          <a:effectLst/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린용액</a:t>
                      </a:r>
                      <a:r>
                        <a:rPr lang="ko-KR" altLang="en-US" sz="1050" kern="0" spc="-30" dirty="0">
                          <a:solidFill>
                            <a:srgbClr val="FF0000"/>
                          </a:solidFill>
                          <a:effectLst/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 또는 </a:t>
                      </a:r>
                      <a:r>
                        <a:rPr lang="ko-KR" altLang="en-US" sz="1050" kern="0" spc="-30" dirty="0" err="1">
                          <a:solidFill>
                            <a:srgbClr val="FF0000"/>
                          </a:solidFill>
                          <a:effectLst/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알콜에</a:t>
                      </a:r>
                      <a:r>
                        <a:rPr lang="ko-KR" altLang="en-US" sz="1050" kern="0" spc="-30" dirty="0">
                          <a:solidFill>
                            <a:srgbClr val="FF0000"/>
                          </a:solidFill>
                          <a:effectLst/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 보관</a:t>
                      </a:r>
                      <a:r>
                        <a:rPr lang="en-US" altLang="ko-KR" sz="1050" kern="0" spc="-30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(</a:t>
                      </a:r>
                      <a:r>
                        <a:rPr lang="ko-KR" altLang="en-US" sz="1050" kern="0" spc="-30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특히</a:t>
                      </a:r>
                      <a:r>
                        <a:rPr lang="ko-KR" altLang="en-US" sz="1000" kern="0" spc="0" baseline="0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 </a:t>
                      </a:r>
                      <a:r>
                        <a:rPr lang="ko-KR" altLang="en-US" sz="1050" kern="0" spc="-30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여름철에 주의</a:t>
                      </a:r>
                      <a:r>
                        <a:rPr lang="en-US" altLang="ko-KR" sz="1050" kern="0" spc="-30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-30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5. </a:t>
                      </a:r>
                      <a:r>
                        <a:rPr lang="ko-KR" altLang="en-US" sz="1050" kern="0" spc="-30" dirty="0">
                          <a:solidFill>
                            <a:srgbClr val="FF0000"/>
                          </a:solidFill>
                          <a:effectLst/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혈액형 및 독물 분석용 시료에는 방부제인 포르말린 용액을 첨가하여서 는 안됨</a:t>
                      </a:r>
                      <a:endParaRPr lang="ko-KR" altLang="en-US" sz="1000" kern="0" spc="0" dirty="0">
                        <a:solidFill>
                          <a:srgbClr val="FF0000"/>
                        </a:solidFill>
                        <a:effectLst/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93941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124744"/>
            <a:ext cx="8424936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300" dirty="0"/>
              <a:t>2. </a:t>
            </a:r>
            <a:r>
              <a:rPr lang="ko-KR" altLang="en-US" sz="1300" dirty="0"/>
              <a:t>감정물의 필요한 최소량</a:t>
            </a:r>
            <a:endParaRPr lang="en-US" altLang="ko-KR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3. </a:t>
            </a:r>
            <a:r>
              <a:rPr lang="ko-KR" altLang="en-US" sz="1400" dirty="0"/>
              <a:t>혈흔</a:t>
            </a:r>
            <a:r>
              <a:rPr lang="en-US" altLang="ko-KR" sz="1400" dirty="0"/>
              <a:t>(</a:t>
            </a:r>
            <a:r>
              <a:rPr lang="ko-KR" altLang="en-US" sz="1400" dirty="0"/>
              <a:t>혈액</a:t>
            </a:r>
            <a:r>
              <a:rPr lang="en-US" altLang="ko-KR" sz="1400" dirty="0"/>
              <a:t>)</a:t>
            </a:r>
            <a:r>
              <a:rPr lang="ko-KR" altLang="en-US" sz="1400" dirty="0"/>
              <a:t>의 </a:t>
            </a:r>
            <a:r>
              <a:rPr lang="ko-KR" altLang="en-US" sz="1400" dirty="0" err="1"/>
              <a:t>수집ㆍ채취요령</a:t>
            </a:r>
            <a:endParaRPr lang="ko-KR" altLang="en-US" sz="1300" dirty="0"/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4. </a:t>
            </a:r>
            <a:r>
              <a:rPr lang="ko-KR" altLang="en-US" sz="3200" dirty="0"/>
              <a:t>증거물 채취요령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7593402"/>
              </p:ext>
            </p:extLst>
          </p:nvPr>
        </p:nvGraphicFramePr>
        <p:xfrm>
          <a:off x="755576" y="1412776"/>
          <a:ext cx="8064897" cy="2008128"/>
        </p:xfrm>
        <a:graphic>
          <a:graphicData uri="http://schemas.openxmlformats.org/drawingml/2006/table">
            <a:tbl>
              <a:tblPr/>
              <a:tblGrid>
                <a:gridCol w="18681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782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51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334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402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#태고딕"/>
                        </a:rPr>
                        <a:t>혈 액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0.5mg </a:t>
                      </a:r>
                      <a:r>
                        <a:rPr lang="ko-KR" altLang="en-US" sz="1000" kern="0" spc="-1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이상</a:t>
                      </a:r>
                      <a:endParaRPr lang="ko-KR" altLang="en-US" sz="1000" kern="0" spc="-1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#태고딕"/>
                        </a:rPr>
                        <a:t>정액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3mg </a:t>
                      </a:r>
                      <a:r>
                        <a:rPr lang="ko-KR" altLang="en-US" sz="1000" kern="0" spc="-1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이상</a:t>
                      </a:r>
                      <a:endParaRPr lang="ko-KR" altLang="en-US" sz="1000" kern="0" spc="-1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402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ea typeface="#태고딕"/>
                        </a:rPr>
                        <a:t>위내용물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#태고딕"/>
                        </a:rPr>
                        <a:t>,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ea typeface="#태고딕"/>
                        </a:rPr>
                        <a:t>뇨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#태고딕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#태고딕"/>
                        </a:rPr>
                        <a:t>담즙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전량</a:t>
                      </a:r>
                      <a:endParaRPr lang="ko-KR" altLang="en-US" sz="1000" kern="0" spc="-1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#태고딕"/>
                        </a:rPr>
                        <a:t>타액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3ml </a:t>
                      </a:r>
                      <a:r>
                        <a:rPr lang="ko-KR" altLang="en-US" sz="1000" kern="0" spc="-1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이상</a:t>
                      </a:r>
                      <a:endParaRPr lang="ko-KR" altLang="en-US" sz="1000" kern="0" spc="-1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02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#태고딕"/>
                        </a:rPr>
                        <a:t>뇌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500g </a:t>
                      </a:r>
                      <a:r>
                        <a:rPr lang="ko-KR" altLang="en-US" sz="1000" kern="0" spc="-1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이상</a:t>
                      </a:r>
                      <a:r>
                        <a:rPr lang="en-US" altLang="ko-KR" sz="1000" kern="0" spc="-1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000" kern="0" spc="-1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반구전체</a:t>
                      </a:r>
                      <a:endParaRPr lang="ko-KR" altLang="en-US" sz="1000" kern="0" spc="-1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#태고딕"/>
                        </a:rPr>
                        <a:t>모발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4cm </a:t>
                      </a:r>
                      <a:r>
                        <a:rPr lang="en-US" sz="1000" kern="0" spc="-1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３</a:t>
                      </a:r>
                      <a:r>
                        <a:rPr lang="ko-KR" altLang="en-US" sz="1000" kern="0" spc="-1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개이상</a:t>
                      </a:r>
                      <a:endParaRPr lang="ko-KR" altLang="en-US" sz="1000" kern="0" spc="-1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02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#태고딕"/>
                        </a:rPr>
                        <a:t>심장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전체</a:t>
                      </a:r>
                      <a:endParaRPr lang="ko-KR" altLang="en-US" sz="1000" kern="0" spc="-1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#태고딕"/>
                        </a:rPr>
                        <a:t>손톱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#태고딕"/>
                        </a:rPr>
                        <a:t>(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#태고딕"/>
                        </a:rPr>
                        <a:t>비소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#태고딕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#태고딕"/>
                        </a:rPr>
                        <a:t>수은중독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#태고딕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10g </a:t>
                      </a:r>
                      <a:r>
                        <a:rPr lang="ko-KR" altLang="en-US" sz="1000" kern="0" spc="-1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이상</a:t>
                      </a:r>
                      <a:endParaRPr lang="ko-KR" altLang="en-US" sz="1000" kern="0" spc="-1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02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#태고딕"/>
                        </a:rPr>
                        <a:t>간장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500g </a:t>
                      </a:r>
                      <a:r>
                        <a:rPr lang="ko-KR" altLang="en-US" sz="1000" kern="0" spc="-1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이상</a:t>
                      </a:r>
                      <a:endParaRPr lang="ko-KR" altLang="en-US" sz="1000" kern="0" spc="-1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#태고딕"/>
                        </a:rPr>
                        <a:t>독물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100g </a:t>
                      </a:r>
                      <a:r>
                        <a:rPr lang="ko-KR" altLang="en-US" sz="1000" kern="0" spc="-1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이상</a:t>
                      </a:r>
                      <a:endParaRPr lang="ko-KR" altLang="en-US" sz="1000" kern="0" spc="-1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02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#태고딕"/>
                        </a:rPr>
                        <a:t>폐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좌우 각</a:t>
                      </a:r>
                      <a:r>
                        <a:rPr lang="en-US" altLang="ko-KR" sz="1000" kern="0" spc="-1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50</a:t>
                      </a:r>
                      <a:r>
                        <a:rPr lang="en-US" sz="1000" kern="0" spc="-1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g</a:t>
                      </a:r>
                      <a:r>
                        <a:rPr lang="ko-KR" altLang="en-US" sz="1000" kern="0" spc="-1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이상</a:t>
                      </a:r>
                      <a:endParaRPr lang="ko-KR" altLang="en-US" sz="1000" kern="0" spc="-1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ea typeface="#태고딕"/>
                        </a:rPr>
                        <a:t>시필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#태고딕"/>
                        </a:rPr>
                        <a:t>(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ea typeface="#태고딕"/>
                        </a:rPr>
                        <a:t>試筆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#태고딕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10</a:t>
                      </a:r>
                      <a:r>
                        <a:rPr lang="ko-KR" altLang="en-US" sz="1000" kern="0" spc="-1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통 이상</a:t>
                      </a:r>
                      <a:endParaRPr lang="ko-KR" altLang="en-US" sz="1000" kern="0" spc="-1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02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#태고딕"/>
                        </a:rPr>
                        <a:t>신장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좌우 각</a:t>
                      </a:r>
                      <a:r>
                        <a:rPr lang="en-US" altLang="ko-KR" sz="1000" kern="0" spc="-1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50</a:t>
                      </a:r>
                      <a:r>
                        <a:rPr lang="en-US" sz="1000" kern="0" spc="-1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g</a:t>
                      </a:r>
                      <a:r>
                        <a:rPr lang="ko-KR" altLang="en-US" sz="1000" kern="0" spc="-1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이상</a:t>
                      </a:r>
                      <a:endParaRPr lang="ko-KR" altLang="en-US" sz="1000" kern="0" spc="-1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#태고딕"/>
                        </a:rPr>
                        <a:t>시인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#태고딕"/>
                        </a:rPr>
                        <a:t>(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#태고딕"/>
                        </a:rPr>
                        <a:t>試印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#태고딕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20</a:t>
                      </a:r>
                      <a:r>
                        <a:rPr lang="ko-KR" altLang="en-US" sz="1000" kern="0" spc="-1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회 이상 날인</a:t>
                      </a:r>
                      <a:endParaRPr lang="ko-KR" altLang="en-US" sz="1000" kern="0" spc="-1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02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#태고딕"/>
                        </a:rPr>
                        <a:t>근육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#태고딕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#태고딕"/>
                        </a:rPr>
                        <a:t>지방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200g </a:t>
                      </a:r>
                      <a:r>
                        <a:rPr lang="ko-KR" altLang="en-US" sz="1000" kern="0" spc="-1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이상</a:t>
                      </a:r>
                      <a:endParaRPr lang="ko-KR" altLang="en-US" sz="1000" kern="0" spc="-1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-1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0364883"/>
              </p:ext>
            </p:extLst>
          </p:nvPr>
        </p:nvGraphicFramePr>
        <p:xfrm>
          <a:off x="755576" y="4077072"/>
          <a:ext cx="8229599" cy="2410548"/>
        </p:xfrm>
        <a:graphic>
          <a:graphicData uri="http://schemas.openxmlformats.org/drawingml/2006/table">
            <a:tbl>
              <a:tblPr/>
              <a:tblGrid>
                <a:gridCol w="648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853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8460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#태고딕"/>
                        </a:rPr>
                        <a:t>유동혈액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855" marR="17855" marT="17855" marB="1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깨끗한 유리병에 담아 외부로 새어나지 않도록 마개를 견고하게 닫는다</a:t>
                      </a:r>
                      <a:r>
                        <a:rPr lang="en-US" altLang="ko-KR" sz="1000" kern="0" spc="-1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.</a:t>
                      </a:r>
                      <a:endParaRPr lang="ko-KR" altLang="en-US" sz="900" kern="0" spc="-1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855" marR="17855" marT="17855" marB="1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8460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#태고딕"/>
                        </a:rPr>
                        <a:t>침윤혈흔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855" marR="17855" marT="17855" marB="1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사건현장 땅바닥에 </a:t>
                      </a:r>
                      <a:r>
                        <a:rPr lang="ko-KR" altLang="en-US" sz="1000" kern="0" spc="-10" dirty="0">
                          <a:solidFill>
                            <a:srgbClr val="FF0000"/>
                          </a:solidFill>
                          <a:effectLst/>
                          <a:ea typeface="한양신명조"/>
                        </a:rPr>
                        <a:t>스며든 혈흔은 그 부분의 흙을 채취하여 그늘에서 건조시킨 다음 포장</a:t>
                      </a:r>
                      <a:r>
                        <a:rPr lang="ko-KR" altLang="en-US" sz="1000" kern="0" spc="-1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한다</a:t>
                      </a:r>
                      <a:r>
                        <a:rPr lang="en-US" altLang="ko-KR" sz="1000" kern="0" spc="-1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.</a:t>
                      </a:r>
                      <a:endParaRPr lang="ko-KR" altLang="en-US" sz="900" kern="0" spc="-1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855" marR="17855" marT="17855" marB="1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8460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#태고딕"/>
                        </a:rPr>
                        <a:t>부착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#태고딕"/>
                        </a:rPr>
                        <a:t>혈흔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855" marR="17855" marT="17855" marB="1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#태고딕"/>
                        </a:rPr>
                        <a:t>의복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#태고딕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#태고딕"/>
                        </a:rPr>
                        <a:t>천 등에 부착된 혈흔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855" marR="17855" marT="17855" marB="1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혈흔 부착부의를 원을 그려 </a:t>
                      </a:r>
                      <a:r>
                        <a:rPr lang="ko-KR" altLang="en-US" sz="1000" kern="0" spc="-10" dirty="0">
                          <a:solidFill>
                            <a:srgbClr val="FF0000"/>
                          </a:solidFill>
                          <a:effectLst/>
                          <a:ea typeface="한양신명조"/>
                        </a:rPr>
                        <a:t>표시하고 깨끗한 종이를 사이사이에 끼워서 혈흔이 다른 부위와 겹치지 않도록 </a:t>
                      </a:r>
                      <a:r>
                        <a:rPr lang="ko-KR" altLang="en-US" sz="1000" kern="0" spc="-1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포장한다</a:t>
                      </a:r>
                      <a:r>
                        <a:rPr lang="en-US" altLang="ko-KR" sz="1000" kern="0" spc="-1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.</a:t>
                      </a:r>
                      <a:endParaRPr lang="ko-KR" altLang="en-US" sz="900" kern="0" spc="-1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855" marR="17855" marT="17855" marB="1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84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#태고딕"/>
                        </a:rPr>
                        <a:t>흉기 등에 부착된 혈흔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855" marR="17855" marT="17855" marB="1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칼날이든</a:t>
                      </a:r>
                      <a:r>
                        <a:rPr lang="en-US" altLang="ko-KR" sz="1000" kern="0" spc="-1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000" kern="0" spc="-1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손잡이든 부착부위를 건조시킨 다음 </a:t>
                      </a:r>
                      <a:r>
                        <a:rPr lang="ko-KR" altLang="en-US" sz="1000" kern="0" spc="-10" dirty="0">
                          <a:solidFill>
                            <a:srgbClr val="FF0000"/>
                          </a:solidFill>
                          <a:effectLst/>
                          <a:ea typeface="한양신명조"/>
                        </a:rPr>
                        <a:t>깨끗한 비닐로 혈흔부위에 너무 밀착되지 않게 포장</a:t>
                      </a:r>
                      <a:r>
                        <a:rPr lang="ko-KR" altLang="en-US" sz="1000" kern="0" spc="-1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한다</a:t>
                      </a:r>
                      <a:r>
                        <a:rPr lang="en-US" altLang="ko-KR" sz="1000" kern="0" spc="-1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. </a:t>
                      </a:r>
                      <a:endParaRPr lang="ko-KR" altLang="en-US" sz="900" kern="0" spc="-1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855" marR="17855" marT="17855" marB="1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041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#태고딕"/>
                        </a:rPr>
                        <a:t>손톱에 부착된 혈흔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855" marR="17855" marT="17855" marB="1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가능한 한 </a:t>
                      </a:r>
                      <a:r>
                        <a:rPr lang="ko-KR" altLang="en-US" sz="1000" kern="0" spc="-10" dirty="0">
                          <a:solidFill>
                            <a:srgbClr val="FF0000"/>
                          </a:solidFill>
                          <a:effectLst/>
                          <a:ea typeface="한양신명조"/>
                        </a:rPr>
                        <a:t>손톱 끝부분에서 안쪽으로 적당한 길이로 잘라 비닐종이에 싸서 포장</a:t>
                      </a:r>
                      <a:r>
                        <a:rPr lang="ko-KR" altLang="en-US" sz="1000" kern="0" spc="-1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한다</a:t>
                      </a:r>
                      <a:r>
                        <a:rPr lang="en-US" altLang="ko-KR" sz="1000" kern="0" spc="-1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. </a:t>
                      </a:r>
                      <a:r>
                        <a:rPr lang="ko-KR" altLang="en-US" sz="1000" kern="0" spc="-1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단</a:t>
                      </a:r>
                      <a:r>
                        <a:rPr lang="en-US" altLang="ko-KR" sz="1000" kern="0" spc="-1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000" kern="0" spc="-1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피해자의 손톱을 너무 깊게 자르면 흔히 피해자의 혈흔이 묻어 나오므로 범인의 혈흔 검출은 불가능 할 수 있으므로 주의요망</a:t>
                      </a:r>
                      <a:r>
                        <a:rPr lang="en-US" altLang="ko-KR" sz="1000" kern="0" spc="-1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.</a:t>
                      </a:r>
                      <a:endParaRPr lang="ko-KR" altLang="en-US" sz="900" kern="0" spc="-1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855" marR="17855" marT="17855" marB="1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6457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279301"/>
            <a:ext cx="8424936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300" dirty="0"/>
              <a:t>3. </a:t>
            </a:r>
            <a:r>
              <a:rPr lang="ko-KR" altLang="en-US" sz="1300" dirty="0"/>
              <a:t>정</a:t>
            </a:r>
            <a:r>
              <a:rPr lang="ko-KR" altLang="en-US" sz="1400" dirty="0"/>
              <a:t>액의 </a:t>
            </a:r>
            <a:r>
              <a:rPr lang="ko-KR" altLang="en-US" sz="1400" dirty="0" err="1"/>
              <a:t>수집ㆍ채취요령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4. </a:t>
            </a:r>
            <a:r>
              <a:rPr lang="ko-KR" altLang="en-US" sz="1400" dirty="0"/>
              <a:t>타액의 </a:t>
            </a:r>
            <a:r>
              <a:rPr lang="ko-KR" altLang="en-US" sz="1400" dirty="0" err="1"/>
              <a:t>수집ㆍ채취요령</a:t>
            </a: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5. DNA</a:t>
            </a:r>
            <a:r>
              <a:rPr lang="ko-KR" altLang="en-US" sz="1400" dirty="0" err="1"/>
              <a:t>분석시</a:t>
            </a:r>
            <a:r>
              <a:rPr lang="ko-KR" altLang="en-US" sz="1400" dirty="0"/>
              <a:t> 시료의 </a:t>
            </a:r>
            <a:r>
              <a:rPr lang="ko-KR" altLang="en-US" sz="1400" dirty="0" err="1"/>
              <a:t>채취량</a:t>
            </a:r>
            <a:endParaRPr lang="ko-KR" altLang="en-US" sz="1400" dirty="0"/>
          </a:p>
          <a:p>
            <a:pPr marL="0" indent="0" fontAlgn="base">
              <a:buNone/>
            </a:pPr>
            <a:endParaRPr lang="ko-KR" altLang="en-US" sz="1400" dirty="0"/>
          </a:p>
          <a:p>
            <a:pPr marL="0" indent="0" fontAlgn="base">
              <a:buNone/>
            </a:pPr>
            <a:endParaRPr lang="ko-KR" altLang="en-US" sz="1300" dirty="0"/>
          </a:p>
          <a:p>
            <a:pPr marL="0" indent="0" fontAlgn="base">
              <a:buNone/>
            </a:pPr>
            <a:endParaRPr lang="ko-KR" altLang="en-US" sz="1300" dirty="0">
              <a:latin typeface="+mj-ea"/>
              <a:ea typeface="+mj-ea"/>
            </a:endParaRPr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4. </a:t>
            </a:r>
            <a:r>
              <a:rPr lang="ko-KR" altLang="en-US" sz="3200" dirty="0"/>
              <a:t>증거물 채취요령</a:t>
            </a: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407700"/>
              </p:ext>
            </p:extLst>
          </p:nvPr>
        </p:nvGraphicFramePr>
        <p:xfrm>
          <a:off x="755576" y="1700808"/>
          <a:ext cx="7704856" cy="1815084"/>
        </p:xfrm>
        <a:graphic>
          <a:graphicData uri="http://schemas.openxmlformats.org/drawingml/2006/table">
            <a:tbl>
              <a:tblPr/>
              <a:tblGrid>
                <a:gridCol w="16418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629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182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#태고딕"/>
                        </a:rPr>
                        <a:t>유동성 정액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깨끗한 유리병에 넣어 </a:t>
                      </a:r>
                      <a:r>
                        <a:rPr lang="ko-KR" altLang="en-US" sz="1000" kern="0" spc="-10" dirty="0">
                          <a:solidFill>
                            <a:srgbClr val="FF0000"/>
                          </a:solidFill>
                          <a:effectLst/>
                          <a:ea typeface="한양신명조"/>
                        </a:rPr>
                        <a:t>얼음상자 등에서 저온상태를 유지</a:t>
                      </a:r>
                      <a:r>
                        <a:rPr lang="ko-KR" altLang="en-US" sz="1000" kern="0" spc="-1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하여 운반하면 부패가 방지된다</a:t>
                      </a:r>
                      <a:r>
                        <a:rPr lang="en-US" altLang="ko-KR" sz="1000" kern="0" spc="-1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.</a:t>
                      </a:r>
                      <a:endParaRPr lang="ko-KR" altLang="en-US" sz="900" kern="0" spc="-1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502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#태고딕"/>
                        </a:rPr>
                        <a:t>부착정액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#태고딕"/>
                        </a:rPr>
                        <a:t>(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ea typeface="#태고딕"/>
                        </a:rPr>
                        <a:t>정액반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#태고딕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" dirty="0">
                          <a:solidFill>
                            <a:srgbClr val="FF0000"/>
                          </a:solidFill>
                          <a:effectLst/>
                          <a:ea typeface="한양신명조"/>
                        </a:rPr>
                        <a:t>정액이 묻었다고 추정되는 의류</a:t>
                      </a:r>
                      <a:r>
                        <a:rPr lang="en-US" altLang="ko-KR" sz="1000" kern="0" spc="-10" dirty="0">
                          <a:solidFill>
                            <a:srgbClr val="FF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000" kern="0" spc="-10" dirty="0">
                          <a:solidFill>
                            <a:srgbClr val="FF0000"/>
                          </a:solidFill>
                          <a:effectLst/>
                          <a:ea typeface="한양신명조"/>
                        </a:rPr>
                        <a:t>휴지</a:t>
                      </a:r>
                      <a:r>
                        <a:rPr lang="en-US" altLang="ko-KR" sz="1000" kern="0" spc="-10" dirty="0">
                          <a:solidFill>
                            <a:srgbClr val="FF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000" kern="0" spc="-10" dirty="0">
                          <a:solidFill>
                            <a:srgbClr val="FF0000"/>
                          </a:solidFill>
                          <a:effectLst/>
                          <a:ea typeface="한양신명조"/>
                        </a:rPr>
                        <a:t>팬티 </a:t>
                      </a:r>
                      <a:r>
                        <a:rPr lang="ko-KR" altLang="en-US" sz="1000" kern="0" spc="-1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등은 정액 부착부위가 서로 접촉되지 않도록 </a:t>
                      </a:r>
                      <a:r>
                        <a:rPr lang="ko-KR" altLang="en-US" sz="1000" kern="0" spc="-10" dirty="0">
                          <a:solidFill>
                            <a:srgbClr val="FF0000"/>
                          </a:solidFill>
                          <a:effectLst/>
                          <a:ea typeface="한양신명조"/>
                        </a:rPr>
                        <a:t>깨끗한 종이를 사이에 끼워 포장을 해야 하며 반드시 증거물 전체를 손상시키지 말고 의뢰</a:t>
                      </a:r>
                      <a:r>
                        <a:rPr lang="ko-KR" altLang="en-US" sz="1000" kern="0" spc="-1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한다</a:t>
                      </a:r>
                      <a:r>
                        <a:rPr lang="en-US" altLang="ko-KR" sz="1000" kern="0" spc="-1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.</a:t>
                      </a:r>
                      <a:endParaRPr lang="ko-KR" altLang="en-US" sz="900" kern="0" spc="-1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822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ea typeface="#태고딕"/>
                        </a:rPr>
                        <a:t>질액과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#태고딕"/>
                        </a:rPr>
                        <a:t> 혼합된 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#태고딕"/>
                        </a:rPr>
                        <a:t>정액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" dirty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여러개의</a:t>
                      </a:r>
                      <a:r>
                        <a:rPr lang="ko-KR" altLang="en-US" sz="1000" kern="0" spc="-1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 면봉을 준비하여 질 심층부위</a:t>
                      </a:r>
                      <a:r>
                        <a:rPr lang="en-US" altLang="ko-KR" sz="1000" kern="0" spc="-1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000" kern="0" spc="-1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중간부위</a:t>
                      </a:r>
                      <a:r>
                        <a:rPr lang="en-US" altLang="ko-KR" sz="1000" kern="0" spc="-1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000" kern="0" spc="-1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질 외벽 등을 고루 묻혀 내면 된다</a:t>
                      </a:r>
                      <a:r>
                        <a:rPr lang="en-US" altLang="ko-KR" sz="1000" kern="0" spc="-1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. </a:t>
                      </a:r>
                      <a:r>
                        <a:rPr lang="ko-KR" altLang="en-US" sz="1000" kern="0" spc="-1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또한 </a:t>
                      </a:r>
                      <a:r>
                        <a:rPr lang="ko-KR" altLang="en-US" sz="1000" kern="0" spc="-10" dirty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질액과</a:t>
                      </a:r>
                      <a:r>
                        <a:rPr lang="ko-KR" altLang="en-US" sz="1000" kern="0" spc="-1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 혼합되어 있는 </a:t>
                      </a:r>
                      <a:r>
                        <a:rPr lang="ko-KR" altLang="en-US" sz="1000" kern="0" spc="-10" dirty="0">
                          <a:solidFill>
                            <a:srgbClr val="FF0000"/>
                          </a:solidFill>
                          <a:effectLst/>
                          <a:ea typeface="한양신명조"/>
                        </a:rPr>
                        <a:t>정액의 혈액형 추정 감별을 필요로 할 때는 반드시 피해자의 혈액을 약 </a:t>
                      </a:r>
                      <a:r>
                        <a:rPr lang="en-US" altLang="ko-KR" sz="1000" kern="0" spc="-10" dirty="0">
                          <a:solidFill>
                            <a:srgbClr val="FF0000"/>
                          </a:solidFill>
                          <a:effectLst/>
                          <a:latin typeface="한양신명조"/>
                        </a:rPr>
                        <a:t>1</a:t>
                      </a:r>
                      <a:r>
                        <a:rPr lang="ko-KR" altLang="en-US" sz="1000" kern="0" spc="-10" dirty="0">
                          <a:solidFill>
                            <a:srgbClr val="FF0000"/>
                          </a:solidFill>
                          <a:effectLst/>
                          <a:ea typeface="한양신명조"/>
                        </a:rPr>
                        <a:t>～</a:t>
                      </a:r>
                      <a:r>
                        <a:rPr lang="en-US" altLang="ko-KR" sz="1000" kern="0" spc="-10" dirty="0">
                          <a:solidFill>
                            <a:srgbClr val="FF0000"/>
                          </a:solidFill>
                          <a:effectLst/>
                          <a:latin typeface="한양신명조"/>
                        </a:rPr>
                        <a:t>2ml </a:t>
                      </a:r>
                      <a:r>
                        <a:rPr lang="ko-KR" altLang="en-US" sz="1000" kern="0" spc="-10" dirty="0">
                          <a:solidFill>
                            <a:srgbClr val="FF0000"/>
                          </a:solidFill>
                          <a:effectLst/>
                          <a:ea typeface="한양신명조"/>
                        </a:rPr>
                        <a:t>채취하여 함께 의뢰</a:t>
                      </a:r>
                      <a:r>
                        <a:rPr lang="ko-KR" altLang="en-US" sz="1000" kern="0" spc="-1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한다</a:t>
                      </a:r>
                      <a:r>
                        <a:rPr lang="en-US" altLang="ko-KR" sz="1000" kern="0" spc="-1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.</a:t>
                      </a:r>
                      <a:endParaRPr lang="ko-KR" altLang="en-US" sz="900" kern="0" spc="-1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6087491"/>
              </p:ext>
            </p:extLst>
          </p:nvPr>
        </p:nvGraphicFramePr>
        <p:xfrm>
          <a:off x="827584" y="4005064"/>
          <a:ext cx="7704856" cy="731520"/>
        </p:xfrm>
        <a:graphic>
          <a:graphicData uri="http://schemas.openxmlformats.org/drawingml/2006/table">
            <a:tbl>
              <a:tblPr/>
              <a:tblGrid>
                <a:gridCol w="15841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#태고딕"/>
                        </a:rPr>
                        <a:t>유동성 타액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2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깨끗한 유리병에 넣어 낮은 온도 즉 </a:t>
                      </a:r>
                      <a:r>
                        <a:rPr lang="ko-KR" altLang="en-US" sz="1000" kern="0" spc="-20" dirty="0">
                          <a:solidFill>
                            <a:srgbClr val="FF0000"/>
                          </a:solidFill>
                          <a:effectLst/>
                          <a:ea typeface="한양신명조"/>
                        </a:rPr>
                        <a:t>얼음상자로 운반하면 부패가 방지</a:t>
                      </a:r>
                      <a:r>
                        <a:rPr lang="ko-KR" altLang="en-US" sz="1000" kern="0" spc="-2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된다</a:t>
                      </a:r>
                      <a:r>
                        <a:rPr lang="en-US" altLang="ko-KR" sz="1000" kern="0" spc="-2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.</a:t>
                      </a:r>
                      <a:endParaRPr lang="ko-KR" altLang="en-US" sz="900" kern="0" spc="-1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#태고딕"/>
                        </a:rPr>
                        <a:t>부착 타액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2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담배꽁초</a:t>
                      </a:r>
                      <a:r>
                        <a:rPr lang="en-US" altLang="ko-KR" sz="1000" kern="0" spc="-2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000" kern="0" spc="-2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휴지 또는 </a:t>
                      </a:r>
                      <a:r>
                        <a:rPr lang="ko-KR" altLang="en-US" sz="1000" kern="0" spc="-20" dirty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헝겁</a:t>
                      </a:r>
                      <a:r>
                        <a:rPr lang="ko-KR" altLang="en-US" sz="1000" kern="0" spc="-2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 등에 부착된 타액은 </a:t>
                      </a:r>
                      <a:r>
                        <a:rPr lang="ko-KR" altLang="en-US" sz="1000" kern="0" spc="-20" dirty="0">
                          <a:solidFill>
                            <a:srgbClr val="FF0000"/>
                          </a:solidFill>
                          <a:effectLst/>
                          <a:ea typeface="한양신명조"/>
                        </a:rPr>
                        <a:t>그늘에서 완전히 건조시킨 다음 포장</a:t>
                      </a:r>
                      <a:r>
                        <a:rPr lang="ko-KR" altLang="en-US" sz="1000" kern="0" spc="-2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한다</a:t>
                      </a:r>
                      <a:r>
                        <a:rPr lang="en-US" altLang="ko-KR" sz="1000" kern="0" spc="-2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.</a:t>
                      </a:r>
                      <a:endParaRPr lang="ko-KR" altLang="en-US" sz="900" kern="0" spc="-1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894693"/>
              </p:ext>
            </p:extLst>
          </p:nvPr>
        </p:nvGraphicFramePr>
        <p:xfrm>
          <a:off x="899592" y="5373216"/>
          <a:ext cx="7704856" cy="1118616"/>
        </p:xfrm>
        <a:graphic>
          <a:graphicData uri="http://schemas.openxmlformats.org/drawingml/2006/table">
            <a:tbl>
              <a:tblPr/>
              <a:tblGrid>
                <a:gridCol w="15121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926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862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#태고딕"/>
                        </a:rPr>
                        <a:t>신선혈흔 및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ea typeface="#태고딕"/>
                        </a:rPr>
                        <a:t>정액반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1cm × 1cm(DNA</a:t>
                      </a:r>
                      <a:r>
                        <a:rPr lang="ko-KR" altLang="en-US" sz="1000" kern="0" spc="-1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증폭실험</a:t>
                      </a:r>
                      <a:r>
                        <a:rPr lang="en-US" altLang="ko-KR" sz="1000" kern="0" spc="-1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)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862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ea typeface="#태고딕"/>
                        </a:rPr>
                        <a:t>모근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#태고딕"/>
                        </a:rPr>
                        <a:t>(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ea typeface="#태고딕"/>
                        </a:rPr>
                        <a:t>毛根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#태고딕"/>
                        </a:rPr>
                        <a:t>)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#태고딕"/>
                        </a:rPr>
                        <a:t>세포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최소한 ３개 이상</a:t>
                      </a:r>
                      <a:endParaRPr lang="ko-KR" altLang="en-US" sz="1000" kern="0" spc="-1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862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#태고딕"/>
                        </a:rPr>
                        <a:t>혈액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2ml </a:t>
                      </a:r>
                      <a:r>
                        <a:rPr lang="ko-KR" altLang="en-US" sz="1000" kern="0" spc="-1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이상</a:t>
                      </a:r>
                      <a:endParaRPr lang="ko-KR" altLang="en-US" sz="1000" kern="0" spc="-1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862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#태고딕"/>
                        </a:rPr>
                        <a:t>인체조직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" dirty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중량 </a:t>
                      </a:r>
                      <a:r>
                        <a:rPr lang="en-US" altLang="ko-KR" sz="1000" kern="0" spc="-1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5</a:t>
                      </a:r>
                      <a:r>
                        <a:rPr lang="en-US" sz="1000" kern="0" spc="-1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g </a:t>
                      </a:r>
                      <a:r>
                        <a:rPr lang="ko-KR" altLang="en-US" sz="1000" kern="0" spc="-10" dirty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이상</a:t>
                      </a:r>
                      <a:endParaRPr lang="ko-KR" altLang="en-US" sz="1000" kern="0" spc="-1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393314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279301"/>
            <a:ext cx="8424936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6. </a:t>
            </a:r>
            <a:r>
              <a:rPr lang="ko-KR" altLang="en-US" sz="1300" dirty="0" err="1"/>
              <a:t>감정의뢰시</a:t>
            </a:r>
            <a:r>
              <a:rPr lang="ko-KR" altLang="en-US" sz="1300" dirty="0"/>
              <a:t> 주의사항</a:t>
            </a:r>
            <a:endParaRPr lang="en-US" altLang="ko-KR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endParaRPr lang="ko-KR" altLang="en-US" sz="1400" dirty="0"/>
          </a:p>
          <a:p>
            <a:pPr marL="0" indent="0" fontAlgn="base">
              <a:buNone/>
            </a:pPr>
            <a:endParaRPr lang="ko-KR" altLang="en-US" sz="1300" dirty="0"/>
          </a:p>
          <a:p>
            <a:pPr marL="0" indent="0" fontAlgn="base">
              <a:buNone/>
            </a:pPr>
            <a:endParaRPr lang="ko-KR" altLang="en-US" sz="1300" dirty="0">
              <a:latin typeface="+mj-ea"/>
              <a:ea typeface="+mj-ea"/>
            </a:endParaRPr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4. </a:t>
            </a:r>
            <a:r>
              <a:rPr lang="ko-KR" altLang="en-US" sz="3200" dirty="0"/>
              <a:t>증거물 채취요령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2004682"/>
              </p:ext>
            </p:extLst>
          </p:nvPr>
        </p:nvGraphicFramePr>
        <p:xfrm>
          <a:off x="827584" y="2060848"/>
          <a:ext cx="7704856" cy="2266188"/>
        </p:xfrm>
        <a:graphic>
          <a:graphicData uri="http://schemas.openxmlformats.org/drawingml/2006/table">
            <a:tbl>
              <a:tblPr/>
              <a:tblGrid>
                <a:gridCol w="10822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226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182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ea typeface="#태고딕"/>
                        </a:rPr>
                        <a:t>감정물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- </a:t>
                      </a:r>
                      <a:r>
                        <a:rPr lang="ko-KR" altLang="en-US" sz="1000" kern="0" spc="-1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흡입사건：신나</a:t>
                      </a:r>
                      <a:r>
                        <a:rPr lang="en-US" altLang="ko-KR" sz="1000" kern="0" spc="-1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000" kern="0" spc="-10" dirty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본드류</a:t>
                      </a:r>
                      <a:r>
                        <a:rPr lang="ko-KR" altLang="en-US" sz="1000" kern="0" spc="-1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 및 각종 </a:t>
                      </a:r>
                      <a:r>
                        <a:rPr lang="ko-KR" altLang="en-US" sz="1000" kern="0" spc="-10" dirty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비닐통</a:t>
                      </a:r>
                      <a:r>
                        <a:rPr lang="ko-KR" altLang="en-US" sz="1000" kern="0" spc="-1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 등 사용된 용기</a:t>
                      </a:r>
                      <a:endParaRPr lang="ko-KR" altLang="en-US" sz="900" kern="0" spc="-1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5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- </a:t>
                      </a:r>
                      <a:r>
                        <a:rPr lang="ko-KR" altLang="en-US" sz="1000" kern="0" spc="-5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변사사건：혈액</a:t>
                      </a:r>
                      <a:r>
                        <a:rPr lang="en-US" altLang="ko-KR" sz="1000" kern="0" spc="-5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000" kern="0" spc="-5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뇌조직 등은 </a:t>
                      </a:r>
                      <a:r>
                        <a:rPr lang="en-US" altLang="ko-KR" sz="1000" kern="0" spc="-5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100g </a:t>
                      </a:r>
                      <a:r>
                        <a:rPr lang="ko-KR" altLang="en-US" sz="1000" kern="0" spc="-5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이상</a:t>
                      </a:r>
                      <a:r>
                        <a:rPr lang="en-US" altLang="ko-KR" sz="1000" kern="0" spc="-5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000" kern="0" spc="-50" dirty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뇨는</a:t>
                      </a:r>
                      <a:r>
                        <a:rPr lang="ko-KR" altLang="en-US" sz="1000" kern="0" spc="-5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 전량 채취 </a:t>
                      </a:r>
                      <a:r>
                        <a:rPr lang="en-US" altLang="ko-KR" sz="1000" kern="0" spc="-5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4</a:t>
                      </a:r>
                      <a:r>
                        <a:rPr lang="ko-KR" altLang="en-US" sz="1000" kern="0" spc="-5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℃ 이하 보존</a:t>
                      </a:r>
                      <a:endParaRPr lang="ko-KR" altLang="en-US" sz="900" kern="0" spc="-1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17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#태고딕"/>
                        </a:rPr>
                        <a:t>감정요령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- </a:t>
                      </a:r>
                      <a:r>
                        <a:rPr lang="ko-KR" altLang="en-US" sz="1000" kern="0" spc="-1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감정용 증거물은 증거물마다 해당사항을 명기한다</a:t>
                      </a:r>
                      <a:r>
                        <a:rPr lang="en-US" altLang="ko-KR" sz="1000" kern="0" spc="-1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.</a:t>
                      </a:r>
                      <a:endParaRPr lang="ko-KR" altLang="en-US" sz="900" kern="0" spc="-1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- </a:t>
                      </a:r>
                      <a:r>
                        <a:rPr lang="ko-KR" altLang="en-US" sz="1000" kern="0" spc="-1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증거물은 변질</a:t>
                      </a:r>
                      <a:r>
                        <a:rPr lang="en-US" altLang="ko-KR" sz="1000" kern="0" spc="-1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000" kern="0" spc="-1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파손 또는 오손되지 않도록 견고히 포장한다</a:t>
                      </a:r>
                      <a:r>
                        <a:rPr lang="en-US" altLang="ko-KR" sz="1000" kern="0" spc="-1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.</a:t>
                      </a:r>
                      <a:endParaRPr lang="ko-KR" altLang="en-US" sz="900" kern="0" spc="-1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- </a:t>
                      </a:r>
                      <a:r>
                        <a:rPr lang="ko-KR" altLang="en-US" sz="1000" kern="0" spc="-1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증거물을 포장할 때는 개별포장을 하여 파손을 방지해야 한다</a:t>
                      </a:r>
                      <a:r>
                        <a:rPr lang="en-US" altLang="ko-KR" sz="1000" kern="0" spc="-1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.</a:t>
                      </a:r>
                      <a:endParaRPr lang="ko-KR" altLang="en-US" sz="900" kern="0" spc="-1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234950" marR="63500" indent="-17145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kern="0" spc="-10" dirty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개별포장된</a:t>
                      </a:r>
                      <a:r>
                        <a:rPr lang="ko-KR" altLang="en-US" sz="1000" kern="0" spc="-1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 것을 다시 포장할 경우는 증거물들의 마찰을 피하기 위해 </a:t>
                      </a:r>
                      <a:r>
                        <a:rPr lang="ko-KR" altLang="en-US" sz="1000" kern="0" spc="-5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가급적 포장된 증거물이 따로 놀지 않도록 틈마다 솜 등을 채워야 한다</a:t>
                      </a:r>
                      <a:r>
                        <a:rPr lang="en-US" altLang="ko-KR" sz="1000" kern="0" spc="-5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.</a:t>
                      </a:r>
                      <a:endParaRPr lang="ko-KR" altLang="en-US" sz="900" kern="0" spc="-1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- </a:t>
                      </a:r>
                      <a:r>
                        <a:rPr lang="ko-KR" altLang="en-US" sz="1000" kern="0" spc="-1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임의채취 승낙동의서를 받아야 한다</a:t>
                      </a:r>
                      <a:r>
                        <a:rPr lang="en-US" altLang="ko-KR" sz="1000" kern="0" spc="-1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.</a:t>
                      </a:r>
                      <a:endParaRPr lang="ko-KR" altLang="en-US" sz="900" kern="0" spc="-1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- </a:t>
                      </a:r>
                      <a:r>
                        <a:rPr lang="ko-KR" altLang="en-US" sz="1000" kern="0" spc="-1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밀봉할 때 입회인의 서명날인을 받아야 한다</a:t>
                      </a:r>
                      <a:r>
                        <a:rPr lang="en-US" altLang="ko-KR" sz="1000" kern="0" spc="-1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. </a:t>
                      </a:r>
                      <a:endParaRPr lang="ko-KR" altLang="en-US" sz="900" kern="0" spc="-1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330002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279301"/>
            <a:ext cx="8424936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400" dirty="0"/>
              <a:t>1. </a:t>
            </a:r>
            <a:r>
              <a:rPr lang="ko-KR" altLang="en-US" sz="1400" dirty="0"/>
              <a:t>의 의</a:t>
            </a:r>
          </a:p>
          <a:p>
            <a:pPr marL="0" indent="0" fontAlgn="base">
              <a:buNone/>
            </a:pPr>
            <a:r>
              <a:rPr lang="ko-KR" altLang="en-US" sz="1400" dirty="0"/>
              <a:t>   </a:t>
            </a:r>
            <a:r>
              <a:rPr lang="en-US" altLang="ko-KR" sz="1400" dirty="0"/>
              <a:t>- </a:t>
            </a:r>
            <a:r>
              <a:rPr lang="ko-KR" altLang="en-US" sz="1400" dirty="0"/>
              <a:t>용의자를 대상으로 거짓말 탐지기를 이용하여 </a:t>
            </a:r>
            <a:r>
              <a:rPr lang="ko-KR" altLang="en-US" sz="1400" dirty="0" err="1"/>
              <a:t>허위진술시</a:t>
            </a:r>
            <a:r>
              <a:rPr lang="ko-KR" altLang="en-US" sz="1400" dirty="0"/>
              <a:t> 혈압</a:t>
            </a:r>
            <a:r>
              <a:rPr lang="en-US" altLang="ko-KR" sz="1400" dirty="0"/>
              <a:t>, </a:t>
            </a:r>
            <a:r>
              <a:rPr lang="ko-KR" altLang="en-US" sz="1400" dirty="0"/>
              <a:t>맥박</a:t>
            </a:r>
            <a:r>
              <a:rPr lang="en-US" altLang="ko-KR" sz="1400" dirty="0"/>
              <a:t>, </a:t>
            </a:r>
            <a:r>
              <a:rPr lang="ko-KR" altLang="en-US" sz="1400" dirty="0"/>
              <a:t>호흡의 변화상태 등을 기록하여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진술의 진위발견을 행하는 수사 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2. </a:t>
            </a:r>
            <a:r>
              <a:rPr lang="ko-KR" altLang="en-US" sz="1400" dirty="0"/>
              <a:t>거짓말 탐지기의 효용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endParaRPr lang="ko-KR" altLang="en-US" sz="1400" dirty="0"/>
          </a:p>
          <a:p>
            <a:pPr marL="0" indent="0" fontAlgn="base">
              <a:buNone/>
            </a:pPr>
            <a:endParaRPr lang="ko-KR" altLang="en-US" sz="1300" dirty="0"/>
          </a:p>
          <a:p>
            <a:pPr marL="0" indent="0" fontAlgn="base">
              <a:buNone/>
            </a:pPr>
            <a:endParaRPr lang="ko-KR" altLang="en-US" sz="1300" dirty="0">
              <a:latin typeface="+mj-ea"/>
              <a:ea typeface="+mj-ea"/>
            </a:endParaRPr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5. </a:t>
            </a:r>
            <a:r>
              <a:rPr lang="ko-KR" altLang="en-US" sz="3200" dirty="0">
                <a:effectLst/>
              </a:rPr>
              <a:t>거짓말 탐지기</a:t>
            </a:r>
            <a:r>
              <a:rPr lang="en-US" altLang="ko-KR" sz="3200" dirty="0">
                <a:effectLst/>
              </a:rPr>
              <a:t>(Polygraph) </a:t>
            </a:r>
            <a:r>
              <a:rPr lang="ko-KR" altLang="en-US" sz="3200" dirty="0">
                <a:effectLst/>
              </a:rPr>
              <a:t>수사</a:t>
            </a:r>
            <a:endParaRPr lang="ko-KR" altLang="en-US" sz="3200" dirty="0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9811353"/>
              </p:ext>
            </p:extLst>
          </p:nvPr>
        </p:nvGraphicFramePr>
        <p:xfrm>
          <a:off x="827584" y="2996952"/>
          <a:ext cx="7776864" cy="1936496"/>
        </p:xfrm>
        <a:graphic>
          <a:graphicData uri="http://schemas.openxmlformats.org/drawingml/2006/table">
            <a:tbl>
              <a:tblPr/>
              <a:tblGrid>
                <a:gridCol w="17202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566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182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#태고딕"/>
                        </a:rPr>
                        <a:t>용의자 범위축소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2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하나의 사건에 용의자가 수명 있을 경우 범행관련 여부를 검사하여 용의자를 축소할 수 있다</a:t>
                      </a:r>
                      <a:r>
                        <a:rPr lang="en-US" altLang="ko-KR" sz="1000" kern="0" spc="-2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.</a:t>
                      </a:r>
                      <a:endParaRPr lang="ko-KR" altLang="en-US" sz="900" kern="0" spc="-1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#태고딕"/>
                        </a:rPr>
                        <a:t>진술의 진위판단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2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피해자ㆍ피의자ㆍ참고인의 진술이 사실인지 여부를 검사에 의하여 확인할 수 있다</a:t>
                      </a:r>
                      <a:r>
                        <a:rPr lang="en-US" altLang="ko-KR" sz="1000" kern="0" spc="-2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.</a:t>
                      </a:r>
                      <a:endParaRPr lang="ko-KR" altLang="en-US" sz="900" kern="0" spc="-1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#태고딕"/>
                        </a:rPr>
                        <a:t>증거 및 단서수집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2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탐지기 검사 결과로 사건과 관련된 증거물을 수집하거나 수사의 단서를 포착할 수 있다</a:t>
                      </a:r>
                      <a:r>
                        <a:rPr lang="en-US" altLang="ko-KR" sz="1000" kern="0" spc="-2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.</a:t>
                      </a:r>
                      <a:endParaRPr lang="ko-KR" altLang="en-US" sz="900" kern="0" spc="-1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69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#태고딕"/>
                        </a:rPr>
                        <a:t>수사방향의 설정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2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탐지기 검사결과를 활용하여 수사방향을 설정할 수 있다</a:t>
                      </a:r>
                      <a:r>
                        <a:rPr lang="en-US" altLang="ko-KR" sz="1000" kern="0" spc="-2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.</a:t>
                      </a:r>
                      <a:endParaRPr lang="ko-KR" altLang="en-US" sz="900" kern="0" spc="-1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#태고딕"/>
                        </a:rPr>
                        <a:t>상반되는 진술의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#태고딕"/>
                        </a:rPr>
                        <a:t>비교 확인 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2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피해자와 피의자의 진술이 서로 상반되는 경우 누구의 진술이 진실인지 비교 확인이 가능하다</a:t>
                      </a:r>
                      <a:r>
                        <a:rPr lang="en-US" altLang="ko-KR" sz="1000" kern="0" spc="-2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.</a:t>
                      </a:r>
                      <a:endParaRPr lang="ko-KR" altLang="en-US" sz="900" kern="0" spc="-1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63121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고구려 벽화">
  <a:themeElements>
    <a:clrScheme name="고구려 벽화">
      <a:dk1>
        <a:sysClr val="windowText" lastClr="000000"/>
      </a:dk1>
      <a:lt1>
        <a:sysClr val="window" lastClr="FFFFFF"/>
      </a:lt1>
      <a:dk2>
        <a:srgbClr val="433021"/>
      </a:dk2>
      <a:lt2>
        <a:srgbClr val="E8D8CA"/>
      </a:lt2>
      <a:accent1>
        <a:srgbClr val="E49458"/>
      </a:accent1>
      <a:accent2>
        <a:srgbClr val="74AD8D"/>
      </a:accent2>
      <a:accent3>
        <a:srgbClr val="D4AC30"/>
      </a:accent3>
      <a:accent4>
        <a:srgbClr val="7BA5BE"/>
      </a:accent4>
      <a:accent5>
        <a:srgbClr val="E4A098"/>
      </a:accent5>
      <a:accent6>
        <a:srgbClr val="70B4B7"/>
      </a:accent6>
      <a:hlink>
        <a:srgbClr val="008685"/>
      </a:hlink>
      <a:folHlink>
        <a:srgbClr val="EA5A23"/>
      </a:folHlink>
    </a:clrScheme>
    <a:fontScheme name="고구려 벽화">
      <a:maj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고구려 벽화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18000">
              <a:schemeClr val="phClr">
                <a:tint val="20000"/>
                <a:shade val="100000"/>
                <a:hueMod val="100000"/>
                <a:satMod val="100000"/>
              </a:schemeClr>
            </a:gs>
            <a:gs pos="87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95000"/>
                <a:hueMod val="100000"/>
                <a:satMod val="100000"/>
              </a:schemeClr>
            </a:gs>
          </a:gsLst>
          <a:lin ang="0" scaled="1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algn="tl">
              <a:srgbClr val="EBE9ED">
                <a:alpha val="0"/>
              </a:srgbClr>
            </a:outerShdw>
          </a:effectLst>
        </a:effectStyle>
        <a:effectStyle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01600" dist="76200" dir="2700000" algn="bl">
              <a:srgbClr val="000000">
                <a:alpha val="30588"/>
              </a:srgbClr>
            </a:outerShdw>
          </a:effectLst>
          <a:scene3d>
            <a:camera prst="orthographicFront" fov="0">
              <a:rot lat="0" lon="0" rev="0"/>
            </a:camera>
            <a:lightRig rig="chilly" dir="t">
              <a:rot lat="0" lon="0" rev="4200000"/>
            </a:lightRig>
          </a:scene3d>
          <a:sp3d contourW="25400" prstMaterial="matte">
            <a:bevelT h="88900"/>
            <a:contourClr>
              <a:srgbClr val="FFFFFF">
                <a:alpha val="0"/>
              </a:srgb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60000">
              <a:schemeClr val="phClr">
                <a:tint val="100000"/>
                <a:shade val="55000"/>
                <a:hueMod val="100000"/>
                <a:satMod val="100000"/>
              </a:schemeClr>
            </a:gs>
          </a:gsLst>
          <a:path path="circle">
            <a:fillToRect l="50000" t="90000" r="50000" b="10000"/>
          </a:path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3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Hunting</Template>
  <TotalTime>1780</TotalTime>
  <Words>4548</Words>
  <Application>Microsoft Office PowerPoint</Application>
  <PresentationFormat>화면 슬라이드 쇼(4:3)</PresentationFormat>
  <Paragraphs>695</Paragraphs>
  <Slides>37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37</vt:i4>
      </vt:variant>
    </vt:vector>
  </HeadingPairs>
  <TitlesOfParts>
    <vt:vector size="51" baseType="lpstr">
      <vt:lpstr>#태고딕</vt:lpstr>
      <vt:lpstr>Arial Unicode MS</vt:lpstr>
      <vt:lpstr>HY견명조</vt:lpstr>
      <vt:lpstr>HY그래픽M</vt:lpstr>
      <vt:lpstr>굴림</vt:lpstr>
      <vt:lpstr>맑은 고딕</vt:lpstr>
      <vt:lpstr>바탕</vt:lpstr>
      <vt:lpstr>한양신명조</vt:lpstr>
      <vt:lpstr>함초롬바탕</vt:lpstr>
      <vt:lpstr>Arial</vt:lpstr>
      <vt:lpstr>Georgia</vt:lpstr>
      <vt:lpstr>Times New Roman</vt:lpstr>
      <vt:lpstr>Wingdings</vt:lpstr>
      <vt:lpstr>고구려 벽화</vt:lpstr>
      <vt:lpstr>과학수사론 제11주   - 법의학과 과학수사</vt:lpstr>
      <vt:lpstr>1. 사망과 검시</vt:lpstr>
      <vt:lpstr>1. 사망과 검시</vt:lpstr>
      <vt:lpstr>2. 시체현상</vt:lpstr>
      <vt:lpstr>2. 시체현상</vt:lpstr>
      <vt:lpstr>2. 시체현상</vt:lpstr>
      <vt:lpstr>2. 시체현상</vt:lpstr>
      <vt:lpstr>2. 시체현상</vt:lpstr>
      <vt:lpstr>2. 시체현상</vt:lpstr>
      <vt:lpstr>2. 시체현상</vt:lpstr>
      <vt:lpstr>2. 시체현상</vt:lpstr>
      <vt:lpstr>2. 시체현상</vt:lpstr>
      <vt:lpstr>2. 시체현상</vt:lpstr>
      <vt:lpstr>2. 시체현상</vt:lpstr>
      <vt:lpstr>2. 시체현상</vt:lpstr>
      <vt:lpstr>2. 시체현상</vt:lpstr>
      <vt:lpstr>PowerPoint 프레젠테이션</vt:lpstr>
      <vt:lpstr>2. 시체현상</vt:lpstr>
      <vt:lpstr>2. 시체현상</vt:lpstr>
      <vt:lpstr>2. 시체현상</vt:lpstr>
      <vt:lpstr>2. 시체현상</vt:lpstr>
      <vt:lpstr>2. 시체현상</vt:lpstr>
      <vt:lpstr>&lt;참고- 최근의 기법&gt;</vt:lpstr>
      <vt:lpstr>&lt;참고- 최근의 기법&gt;</vt:lpstr>
      <vt:lpstr>&lt;참고- 최근의 기법&gt;</vt:lpstr>
      <vt:lpstr>3. 지문감식</vt:lpstr>
      <vt:lpstr>3. 지문감식</vt:lpstr>
      <vt:lpstr>3. 지문감식</vt:lpstr>
      <vt:lpstr>3. 지문감식</vt:lpstr>
      <vt:lpstr>3. 지문감식</vt:lpstr>
      <vt:lpstr>3. 지문감식</vt:lpstr>
      <vt:lpstr>3. 지문감식</vt:lpstr>
      <vt:lpstr>4. 증거물 채취요령</vt:lpstr>
      <vt:lpstr>4. 증거물 채취요령</vt:lpstr>
      <vt:lpstr>4. 증거물 채취요령</vt:lpstr>
      <vt:lpstr>4. 증거물 채취요령</vt:lpstr>
      <vt:lpstr>5. 거짓말 탐지기(Polygraph) 수사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범죄수사론 제2주  - 범죄수사의 개념과 원리</dc:title>
  <dc:creator>Owner</dc:creator>
  <cp:lastModifiedBy>남재성</cp:lastModifiedBy>
  <cp:revision>250</cp:revision>
  <dcterms:created xsi:type="dcterms:W3CDTF">2018-09-03T03:26:21Z</dcterms:created>
  <dcterms:modified xsi:type="dcterms:W3CDTF">2021-10-16T04:53:05Z</dcterms:modified>
</cp:coreProperties>
</file>