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/>
              <a:t>                    과학수사론 제</a:t>
            </a:r>
            <a:r>
              <a:rPr lang="en-US" altLang="ko-KR" sz="3200" dirty="0"/>
              <a:t>6</a:t>
            </a:r>
            <a:r>
              <a:rPr lang="ko-KR" altLang="en-US" sz="3200"/>
              <a:t>주</a:t>
            </a: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수사의</a:t>
            </a:r>
            <a:r>
              <a:rPr lang="en-US" altLang="ko-KR" sz="2800" dirty="0"/>
              <a:t> </a:t>
            </a:r>
            <a:r>
              <a:rPr lang="ko-KR" altLang="en-US" sz="2800" dirty="0"/>
              <a:t>진행 방법 </a:t>
            </a:r>
            <a:r>
              <a:rPr lang="en-US" altLang="ko-KR" sz="2800" dirty="0"/>
              <a:t>: </a:t>
            </a:r>
            <a:r>
              <a:rPr lang="ko-KR" altLang="en-US" sz="2800" dirty="0"/>
              <a:t>현장관찰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>
                <a:latin typeface="+mj-ea"/>
                <a:ea typeface="+mj-ea"/>
              </a:rPr>
              <a:t>1. </a:t>
            </a:r>
            <a:r>
              <a:rPr lang="ko-KR" altLang="en-US" sz="1400" b="1" dirty="0">
                <a:latin typeface="+mj-ea"/>
                <a:ea typeface="+mj-ea"/>
              </a:rPr>
              <a:t>의의</a:t>
            </a:r>
            <a:endParaRPr lang="en-US" altLang="ko-KR" sz="1400" b="1" dirty="0">
              <a:latin typeface="+mj-ea"/>
              <a:ea typeface="+mj-ea"/>
            </a:endParaRPr>
          </a:p>
          <a:p>
            <a:pPr marL="0" indent="0" fontAlgn="base">
              <a:buNone/>
            </a:pPr>
            <a:endParaRPr lang="en-US" altLang="ko-KR" sz="1400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- </a:t>
            </a:r>
            <a:r>
              <a:rPr lang="ko-KR" altLang="en-US" sz="1400" dirty="0">
                <a:latin typeface="+mj-ea"/>
                <a:ea typeface="+mj-ea"/>
              </a:rPr>
              <a:t>현장관찰</a:t>
            </a:r>
            <a:endParaRPr lang="en-US" altLang="ko-KR" sz="1400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   : </a:t>
            </a:r>
            <a:r>
              <a:rPr lang="ko-KR" altLang="en-US" sz="1400" dirty="0">
                <a:latin typeface="+mj-ea"/>
                <a:ea typeface="+mj-ea"/>
              </a:rPr>
              <a:t>범행에 직</a:t>
            </a:r>
            <a:r>
              <a:rPr lang="en-US" altLang="ko-KR" sz="1400" dirty="0">
                <a:latin typeface="+mj-ea"/>
                <a:ea typeface="+mj-ea"/>
              </a:rPr>
              <a:t>·</a:t>
            </a:r>
            <a:r>
              <a:rPr lang="ko-KR" altLang="en-US" sz="1400" dirty="0">
                <a:latin typeface="+mj-ea"/>
                <a:ea typeface="+mj-ea"/>
              </a:rPr>
              <a:t>간접으로 관련되어 있는 유</a:t>
            </a:r>
            <a:r>
              <a:rPr lang="en-US" altLang="ko-KR" sz="1400" dirty="0">
                <a:latin typeface="+mj-ea"/>
                <a:ea typeface="+mj-ea"/>
              </a:rPr>
              <a:t>·</a:t>
            </a:r>
            <a:r>
              <a:rPr lang="ko-KR" altLang="en-US" sz="1400" dirty="0">
                <a:latin typeface="+mj-ea"/>
                <a:ea typeface="+mj-ea"/>
              </a:rPr>
              <a:t>무형의 자료를 발견</a:t>
            </a:r>
            <a:r>
              <a:rPr lang="en-US" altLang="ko-KR" sz="1400" dirty="0">
                <a:latin typeface="+mj-ea"/>
                <a:ea typeface="+mj-ea"/>
              </a:rPr>
              <a:t>·</a:t>
            </a:r>
            <a:r>
              <a:rPr lang="ko-KR" altLang="en-US" sz="1400" dirty="0">
                <a:latin typeface="+mj-ea"/>
                <a:ea typeface="+mj-ea"/>
              </a:rPr>
              <a:t>수집하기 위하여 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범죄현장의 상</a:t>
            </a:r>
            <a:endParaRPr lang="en-US" altLang="ko-KR" sz="14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       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황과 물체의 존재 및 상태를 확인하는 작업 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- </a:t>
            </a:r>
            <a:r>
              <a:rPr lang="ko-KR" altLang="en-US" sz="1400" dirty="0" err="1">
                <a:solidFill>
                  <a:srgbClr val="FF0000"/>
                </a:solidFill>
                <a:latin typeface="+mj-ea"/>
                <a:ea typeface="+mj-ea"/>
              </a:rPr>
              <a:t>초동수사</a:t>
            </a:r>
            <a:r>
              <a:rPr lang="ko-KR" altLang="en-US" sz="1400" dirty="0" err="1">
                <a:latin typeface="+mj-ea"/>
                <a:ea typeface="+mj-ea"/>
              </a:rPr>
              <a:t>를</a:t>
            </a:r>
            <a:r>
              <a:rPr lang="ko-KR" altLang="en-US" sz="1400" dirty="0">
                <a:latin typeface="+mj-ea"/>
                <a:ea typeface="+mj-ea"/>
              </a:rPr>
              <a:t> 통하여 범인을 검거하지 못한 경우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범인을 특정하고 범인 에 관한 단서를 발견하기 </a:t>
            </a:r>
            <a:endParaRPr lang="en-US" altLang="ko-KR" sz="1400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   </a:t>
            </a:r>
            <a:r>
              <a:rPr lang="ko-KR" altLang="en-US" sz="1400" dirty="0">
                <a:latin typeface="+mj-ea"/>
                <a:ea typeface="+mj-ea"/>
              </a:rPr>
              <a:t>위해 현장관찰은 필수적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- </a:t>
            </a:r>
            <a:r>
              <a:rPr lang="ko-KR" altLang="en-US" sz="1400" dirty="0">
                <a:latin typeface="+mj-ea"/>
                <a:ea typeface="+mj-ea"/>
              </a:rPr>
              <a:t>범인검거도 실패하고 현장보존도 제대로 되지 않았다면 현장관찰 또한 제대로 진행될 수 없을 것</a:t>
            </a:r>
            <a:endParaRPr lang="en-US" altLang="ko-KR" sz="1400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   </a:t>
            </a:r>
            <a:r>
              <a:rPr lang="ko-KR" altLang="en-US" sz="1400" dirty="0">
                <a:latin typeface="+mj-ea"/>
                <a:ea typeface="+mj-ea"/>
              </a:rPr>
              <a:t>이며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결국 수사의 장기화 내지는 범인 검거 실패로 이어질 수 있음</a:t>
            </a:r>
          </a:p>
          <a:p>
            <a:pPr marL="0" indent="0" fontAlgn="base">
              <a:buNone/>
            </a:pPr>
            <a:endParaRPr lang="en-US" altLang="ko-KR" sz="1400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b="1" dirty="0">
                <a:latin typeface="+mj-ea"/>
                <a:ea typeface="+mj-ea"/>
              </a:rPr>
              <a:t>2. </a:t>
            </a:r>
            <a:r>
              <a:rPr lang="ko-KR" altLang="en-US" sz="1400" b="1" dirty="0">
                <a:latin typeface="+mj-ea"/>
                <a:ea typeface="+mj-ea"/>
              </a:rPr>
              <a:t>목적</a:t>
            </a:r>
            <a:endParaRPr lang="en-US" altLang="ko-KR" sz="1400" b="1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ko-KR" altLang="en-US" sz="1400" dirty="0">
                <a:latin typeface="+mj-ea"/>
                <a:ea typeface="+mj-ea"/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① 수사자료의 발견</a:t>
            </a: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수집</a:t>
            </a:r>
            <a:endParaRPr lang="en-US" altLang="ko-KR" sz="14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   - </a:t>
            </a:r>
            <a:r>
              <a:rPr lang="ko-KR" altLang="en-US" sz="1400" dirty="0">
                <a:latin typeface="+mj-ea"/>
                <a:ea typeface="+mj-ea"/>
              </a:rPr>
              <a:t>현장에 남겨진 범행의 흔적이나 범인과 관련 된 자료들을 수사자료로서 발견</a:t>
            </a:r>
            <a:r>
              <a:rPr lang="en-US" altLang="ko-KR" sz="1400" dirty="0">
                <a:latin typeface="+mj-ea"/>
                <a:ea typeface="+mj-ea"/>
              </a:rPr>
              <a:t>·</a:t>
            </a:r>
            <a:r>
              <a:rPr lang="ko-KR" altLang="en-US" sz="1400" dirty="0">
                <a:latin typeface="+mj-ea"/>
                <a:ea typeface="+mj-ea"/>
              </a:rPr>
              <a:t>수집</a:t>
            </a:r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   ② 범죄사실의 확인</a:t>
            </a:r>
            <a:endParaRPr lang="en-US" altLang="ko-KR" sz="14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   - </a:t>
            </a:r>
            <a:r>
              <a:rPr lang="ko-KR" altLang="en-US" sz="1400" dirty="0">
                <a:latin typeface="+mj-ea"/>
                <a:ea typeface="+mj-ea"/>
              </a:rPr>
              <a:t>현장의 모양이나 피해상태 등에 의해서 범죄가 저질러진 사실을 확인 </a:t>
            </a:r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   ③ 범행현장의 보존</a:t>
            </a:r>
            <a:endParaRPr lang="en-US" altLang="ko-KR" sz="14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   - </a:t>
            </a:r>
            <a:r>
              <a:rPr lang="ko-KR" altLang="en-US" sz="1400" dirty="0">
                <a:latin typeface="+mj-ea"/>
                <a:ea typeface="+mj-ea"/>
              </a:rPr>
              <a:t>범행현장의 상황을 기록</a:t>
            </a:r>
            <a:r>
              <a:rPr lang="en-US" altLang="ko-KR" sz="1400" dirty="0">
                <a:latin typeface="+mj-ea"/>
                <a:ea typeface="+mj-ea"/>
              </a:rPr>
              <a:t>·</a:t>
            </a:r>
            <a:r>
              <a:rPr lang="ko-KR" altLang="en-US" sz="1400" dirty="0">
                <a:latin typeface="+mj-ea"/>
                <a:ea typeface="+mj-ea"/>
              </a:rPr>
              <a:t>사진촬영 기타의 방법으로 후일을 위해서 보전</a:t>
            </a:r>
          </a:p>
          <a:p>
            <a:pPr marL="0" indent="0" fontAlgn="base">
              <a:buNone/>
            </a:pP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현장관찰의 의의와 목적</a:t>
            </a:r>
          </a:p>
        </p:txBody>
      </p:sp>
    </p:spTree>
    <p:extLst>
      <p:ext uri="{BB962C8B-B14F-4D97-AF65-F5344CB8AC3E}">
        <p14:creationId xmlns:p14="http://schemas.microsoft.com/office/powerpoint/2010/main" val="287179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현장관찰의 순서는 사건마다 현장 상태가 다르기 때문에 차이가 있을 수는 있지만 대체로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 ① </a:t>
            </a:r>
            <a:r>
              <a:rPr lang="ko-KR" altLang="en-US" sz="1400" u="sng" dirty="0"/>
              <a:t>전체에서 부분</a:t>
            </a:r>
            <a:r>
              <a:rPr lang="ko-KR" altLang="en-US" sz="1400" dirty="0"/>
              <a:t>으로 </a:t>
            </a:r>
            <a:r>
              <a:rPr lang="en-US" altLang="ko-KR" sz="1400" dirty="0"/>
              <a:t>, </a:t>
            </a:r>
            <a:r>
              <a:rPr lang="ko-KR" altLang="en-US" sz="1400" dirty="0"/>
              <a:t>② </a:t>
            </a:r>
            <a:r>
              <a:rPr lang="ko-KR" altLang="en-US" sz="1400" u="sng" dirty="0"/>
              <a:t>외부에서 내부</a:t>
            </a:r>
            <a:r>
              <a:rPr lang="ko-KR" altLang="en-US" sz="1400" dirty="0"/>
              <a:t>로</a:t>
            </a:r>
            <a:r>
              <a:rPr lang="en-US" altLang="ko-KR" sz="1400" dirty="0"/>
              <a:t>, </a:t>
            </a:r>
            <a:r>
              <a:rPr lang="ko-KR" altLang="en-US" sz="1400" dirty="0"/>
              <a:t>③ </a:t>
            </a:r>
            <a:r>
              <a:rPr lang="ko-KR" altLang="en-US" sz="1400" u="sng" dirty="0"/>
              <a:t>좌에서 우</a:t>
            </a:r>
            <a:r>
              <a:rPr lang="ko-KR" altLang="en-US" sz="1400" dirty="0"/>
              <a:t>로</a:t>
            </a:r>
            <a:r>
              <a:rPr lang="en-US" altLang="ko-KR" sz="1400" dirty="0"/>
              <a:t>(</a:t>
            </a:r>
            <a:r>
              <a:rPr lang="ko-KR" altLang="en-US" sz="1400" dirty="0"/>
              <a:t>또는 우에서 좌로</a:t>
            </a:r>
            <a:r>
              <a:rPr lang="en-US" altLang="ko-KR" sz="1400" dirty="0"/>
              <a:t>), </a:t>
            </a:r>
            <a:r>
              <a:rPr lang="ko-KR" altLang="en-US" sz="1400" dirty="0"/>
              <a:t>④ </a:t>
            </a:r>
            <a:r>
              <a:rPr lang="ko-KR" altLang="en-US" sz="1400" u="sng" dirty="0"/>
              <a:t>위에서 아래</a:t>
            </a:r>
            <a:r>
              <a:rPr lang="ko-KR" altLang="en-US" sz="1400" dirty="0"/>
              <a:t>로의 행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하는 것이 일반적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b="1" dirty="0">
                <a:solidFill>
                  <a:srgbClr val="FF0000"/>
                </a:solidFill>
              </a:rPr>
              <a:t>    1.  </a:t>
            </a:r>
            <a:r>
              <a:rPr lang="ko-KR" altLang="en-US" sz="1400" b="1" dirty="0">
                <a:solidFill>
                  <a:srgbClr val="FF0000"/>
                </a:solidFill>
              </a:rPr>
              <a:t>현장의  위치 및 부근상황 관찰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범죄현장의 세부를 관찰하기 전에 먼저 현장의 위치</a:t>
            </a:r>
            <a:r>
              <a:rPr lang="en-US" altLang="ko-KR" sz="1400" dirty="0"/>
              <a:t>, </a:t>
            </a:r>
            <a:r>
              <a:rPr lang="ko-KR" altLang="en-US" sz="1400" dirty="0"/>
              <a:t>주요 지점과의 거리관계</a:t>
            </a:r>
            <a:r>
              <a:rPr lang="en-US" altLang="ko-KR" sz="1400" dirty="0"/>
              <a:t>, </a:t>
            </a:r>
            <a:r>
              <a:rPr lang="ko-KR" altLang="en-US" sz="1400" dirty="0"/>
              <a:t>현장주변의 지형</a:t>
            </a:r>
            <a:r>
              <a:rPr lang="en-US" altLang="ko-KR" sz="1400" dirty="0"/>
              <a:t>, </a:t>
            </a:r>
            <a:r>
              <a:rPr lang="ko-KR" altLang="en-US" sz="1400" dirty="0"/>
              <a:t>교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 err="1"/>
              <a:t>통상황</a:t>
            </a:r>
            <a:r>
              <a:rPr lang="en-US" altLang="ko-KR" sz="1400" dirty="0"/>
              <a:t>, </a:t>
            </a:r>
            <a:r>
              <a:rPr lang="ko-KR" altLang="en-US" sz="1400" dirty="0"/>
              <a:t>도로상황</a:t>
            </a:r>
            <a:r>
              <a:rPr lang="en-US" altLang="ko-KR" sz="1400" dirty="0"/>
              <a:t>, </a:t>
            </a:r>
            <a:r>
              <a:rPr lang="ko-KR" altLang="en-US" sz="1400" dirty="0"/>
              <a:t>가옥의 소실상황</a:t>
            </a:r>
            <a:r>
              <a:rPr lang="en-US" altLang="ko-KR" sz="1400" dirty="0"/>
              <a:t>, </a:t>
            </a:r>
            <a:r>
              <a:rPr lang="ko-KR" altLang="en-US" sz="1400" dirty="0"/>
              <a:t>명암 등 현장 부근의 총체적인 상황 파악</a:t>
            </a:r>
          </a:p>
          <a:p>
            <a:pPr marL="0" indent="0">
              <a:buNone/>
            </a:pPr>
            <a:endParaRPr lang="ko-KR" altLang="en-US" sz="1400" dirty="0"/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현장관찰의 일반적 순서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933056"/>
            <a:ext cx="4680520" cy="2322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49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3456384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>
                <a:solidFill>
                  <a:srgbClr val="FF0000"/>
                </a:solidFill>
              </a:rPr>
              <a:t>2.  </a:t>
            </a:r>
            <a:r>
              <a:rPr lang="ko-KR" altLang="en-US" sz="1400" b="1" dirty="0">
                <a:solidFill>
                  <a:srgbClr val="FF0000"/>
                </a:solidFill>
              </a:rPr>
              <a:t>가옥 주변의  관찰</a:t>
            </a:r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범죄현장이 옥내인 경우</a:t>
            </a:r>
            <a:r>
              <a:rPr lang="en-US" altLang="ko-KR" sz="1400" dirty="0"/>
              <a:t>, </a:t>
            </a:r>
            <a:r>
              <a:rPr lang="ko-KR" altLang="en-US" sz="1400" dirty="0"/>
              <a:t>가옥 주변을 좌</a:t>
            </a:r>
            <a:r>
              <a:rPr lang="en-US" altLang="ko-KR" sz="1400" dirty="0"/>
              <a:t>(</a:t>
            </a:r>
            <a:r>
              <a:rPr lang="ko-KR" altLang="en-US" sz="1400" dirty="0"/>
              <a:t>우</a:t>
            </a:r>
            <a:r>
              <a:rPr lang="en-US" altLang="ko-KR" sz="1400" dirty="0"/>
              <a:t>)</a:t>
            </a:r>
            <a:r>
              <a:rPr lang="ko-KR" altLang="en-US" sz="1400" dirty="0"/>
              <a:t>회 하여 상세히 관찰 </a:t>
            </a:r>
            <a:r>
              <a:rPr lang="en-US" altLang="ko-KR" sz="1400" dirty="0"/>
              <a:t>- </a:t>
            </a:r>
            <a:r>
              <a:rPr lang="ko-KR" altLang="en-US" sz="1400" dirty="0"/>
              <a:t>담장이 있는 주택의 경우</a:t>
            </a:r>
            <a:r>
              <a:rPr lang="en-US" altLang="ko-KR" sz="1400" dirty="0"/>
              <a:t>, </a:t>
            </a:r>
            <a:r>
              <a:rPr lang="ko-KR" altLang="en-US" sz="1400" dirty="0"/>
              <a:t>범인의 침입</a:t>
            </a:r>
            <a:r>
              <a:rPr lang="en-US" altLang="ko-KR" sz="1400" dirty="0"/>
              <a:t>, </a:t>
            </a:r>
            <a:r>
              <a:rPr lang="ko-KR" altLang="en-US" sz="1400" dirty="0"/>
              <a:t>도주의 흔적 관찰</a:t>
            </a: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b="1" dirty="0">
                <a:solidFill>
                  <a:srgbClr val="FF0000"/>
                </a:solidFill>
              </a:rPr>
              <a:t>3. </a:t>
            </a:r>
            <a:r>
              <a:rPr lang="ko-KR" altLang="en-US" sz="1400" b="1" dirty="0">
                <a:solidFill>
                  <a:srgbClr val="FF0000"/>
                </a:solidFill>
              </a:rPr>
              <a:t>가옥 외부의  관찰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가옥주변관찰이 끝났다고 즉시 가옥 내부로 들어가지 말고 가옥의 외부둘레 특히 그 외벽을 좌</a:t>
            </a:r>
            <a:r>
              <a:rPr lang="en-US" altLang="ko-KR" sz="1400" dirty="0"/>
              <a:t>(</a:t>
            </a:r>
            <a:r>
              <a:rPr lang="ko-KR" altLang="en-US" sz="1400" dirty="0"/>
              <a:t>우</a:t>
            </a:r>
            <a:r>
              <a:rPr lang="en-US" altLang="ko-KR" sz="1400" dirty="0"/>
              <a:t>)</a:t>
            </a:r>
            <a:r>
              <a:rPr lang="ko-KR" altLang="en-US" sz="1400" dirty="0"/>
              <a:t>회하며 침입</a:t>
            </a:r>
            <a:r>
              <a:rPr lang="en-US" altLang="ko-KR" sz="1400" dirty="0"/>
              <a:t>, </a:t>
            </a:r>
            <a:r>
              <a:rPr lang="ko-KR" altLang="en-US" sz="1400" dirty="0"/>
              <a:t>도주</a:t>
            </a:r>
            <a:r>
              <a:rPr lang="en-US" altLang="ko-KR" sz="1400" dirty="0"/>
              <a:t>, </a:t>
            </a:r>
            <a:r>
              <a:rPr lang="ko-KR" altLang="en-US" sz="1400" dirty="0"/>
              <a:t>기타 범죄에 관계 있는 자료의 발견에 노력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현장관찰의 일반적 순서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12776"/>
            <a:ext cx="3951579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461" y="3933056"/>
            <a:ext cx="3951579" cy="247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7940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 4. </a:t>
            </a:r>
            <a:r>
              <a:rPr lang="ko-KR" altLang="en-US" sz="1400" b="1" dirty="0">
                <a:solidFill>
                  <a:srgbClr val="FF0000"/>
                </a:solidFill>
                <a:latin typeface="+mj-ea"/>
                <a:ea typeface="+mj-ea"/>
              </a:rPr>
              <a:t>현장 내부의 관찰</a:t>
            </a:r>
            <a:endParaRPr lang="en-US" altLang="ko-KR" sz="14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 fontAlgn="base">
              <a:buNone/>
            </a:pPr>
            <a:endParaRPr lang="en-US" altLang="ko-KR" sz="1400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(1) </a:t>
            </a:r>
            <a:r>
              <a:rPr lang="ko-KR" altLang="en-US" sz="1400" dirty="0" err="1">
                <a:latin typeface="+mj-ea"/>
                <a:ea typeface="+mj-ea"/>
              </a:rPr>
              <a:t>침입구에서</a:t>
            </a:r>
            <a:r>
              <a:rPr lang="ko-KR" altLang="en-US" sz="1400" dirty="0">
                <a:latin typeface="+mj-ea"/>
                <a:ea typeface="+mj-ea"/>
              </a:rPr>
              <a:t> 중심부로</a:t>
            </a:r>
            <a:endParaRPr lang="en-US" altLang="ko-KR" sz="1400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 - </a:t>
            </a:r>
            <a:r>
              <a:rPr lang="ko-KR" altLang="en-US" sz="1400" dirty="0">
                <a:latin typeface="+mj-ea"/>
                <a:ea typeface="+mj-ea"/>
              </a:rPr>
              <a:t>가능한 한 침입구로 인정되는 곳으로부터 시작하여 순차로 범행현장 중심부를 향하여 관찰</a:t>
            </a:r>
          </a:p>
          <a:p>
            <a:pPr marL="0" indent="0" fontAlgn="base">
              <a:buNone/>
            </a:pPr>
            <a:endParaRPr lang="en-US" altLang="ko-KR" sz="1400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(2) </a:t>
            </a:r>
            <a:r>
              <a:rPr lang="ko-KR" altLang="en-US" sz="1400" dirty="0">
                <a:latin typeface="+mj-ea"/>
                <a:ea typeface="+mj-ea"/>
              </a:rPr>
              <a:t>가옥 내부의 구체적인 관찰순서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 - </a:t>
            </a:r>
            <a:r>
              <a:rPr lang="ko-KR" altLang="en-US" sz="1400" dirty="0">
                <a:latin typeface="+mj-ea"/>
                <a:ea typeface="+mj-ea"/>
              </a:rPr>
              <a:t>입구를 기점으로 하여 안으로 향하여 좌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우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에서 순차로 우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좌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로 관 찰 → 좌</a:t>
            </a:r>
            <a:r>
              <a:rPr lang="en-US" altLang="ko-KR" sz="1400" dirty="0">
                <a:latin typeface="+mj-ea"/>
                <a:ea typeface="+mj-ea"/>
              </a:rPr>
              <a:t>·</a:t>
            </a:r>
            <a:r>
              <a:rPr lang="ko-KR" altLang="en-US" sz="1400" dirty="0">
                <a:latin typeface="+mj-ea"/>
                <a:ea typeface="+mj-ea"/>
              </a:rPr>
              <a:t>우측 벽을 따라 </a:t>
            </a:r>
            <a:endParaRPr lang="en-US" altLang="ko-KR" sz="1400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    </a:t>
            </a:r>
            <a:r>
              <a:rPr lang="ko-KR" altLang="en-US" sz="1400" dirty="0">
                <a:latin typeface="+mj-ea"/>
                <a:ea typeface="+mj-ea"/>
              </a:rPr>
              <a:t>반복하여 가구의 배치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문단속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 err="1">
                <a:latin typeface="+mj-ea"/>
                <a:ea typeface="+mj-ea"/>
              </a:rPr>
              <a:t>잠금장치상</a:t>
            </a:r>
            <a:r>
              <a:rPr lang="ko-KR" altLang="en-US" sz="1400" dirty="0">
                <a:latin typeface="+mj-ea"/>
                <a:ea typeface="+mj-ea"/>
              </a:rPr>
              <a:t> 황</a:t>
            </a:r>
            <a:r>
              <a:rPr lang="en-US" altLang="ko-KR" sz="1400" dirty="0">
                <a:latin typeface="+mj-ea"/>
                <a:ea typeface="+mj-ea"/>
              </a:rPr>
              <a:t>·</a:t>
            </a:r>
            <a:r>
              <a:rPr lang="ko-KR" altLang="en-US" sz="1400" dirty="0">
                <a:latin typeface="+mj-ea"/>
                <a:ea typeface="+mj-ea"/>
              </a:rPr>
              <a:t>방법을 관찰한 후 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 - </a:t>
            </a:r>
            <a:r>
              <a:rPr lang="ko-KR" altLang="en-US" sz="1400" dirty="0">
                <a:latin typeface="+mj-ea"/>
                <a:ea typeface="+mj-ea"/>
              </a:rPr>
              <a:t>옥내 천장의 상황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조명의 점멸상황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방</a:t>
            </a:r>
            <a:r>
              <a:rPr lang="en-US" altLang="ko-KR" sz="1400" dirty="0">
                <a:latin typeface="+mj-ea"/>
                <a:ea typeface="+mj-ea"/>
              </a:rPr>
              <a:t>·</a:t>
            </a:r>
            <a:r>
              <a:rPr lang="ko-KR" altLang="en-US" sz="1400" dirty="0">
                <a:latin typeface="+mj-ea"/>
                <a:ea typeface="+mj-ea"/>
              </a:rPr>
              <a:t>마루의 상태를 관찰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 - </a:t>
            </a:r>
            <a:r>
              <a:rPr lang="ko-KR" altLang="en-US" sz="1400" dirty="0">
                <a:latin typeface="+mj-ea"/>
                <a:ea typeface="+mj-ea"/>
              </a:rPr>
              <a:t>마지막으로 증거품으로 된 물건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흔적의 상황에 대한 위치</a:t>
            </a:r>
            <a:r>
              <a:rPr lang="en-US" altLang="ko-KR" sz="1400" dirty="0">
                <a:latin typeface="+mj-ea"/>
                <a:ea typeface="+mj-ea"/>
              </a:rPr>
              <a:t>·</a:t>
            </a:r>
            <a:r>
              <a:rPr lang="ko-KR" altLang="en-US" sz="1400" dirty="0">
                <a:latin typeface="+mj-ea"/>
                <a:ea typeface="+mj-ea"/>
              </a:rPr>
              <a:t>형상</a:t>
            </a:r>
            <a:r>
              <a:rPr lang="en-US" altLang="ko-KR" sz="1400" dirty="0">
                <a:latin typeface="+mj-ea"/>
                <a:ea typeface="+mj-ea"/>
              </a:rPr>
              <a:t>·</a:t>
            </a:r>
            <a:r>
              <a:rPr lang="ko-KR" altLang="en-US" sz="1400" dirty="0">
                <a:latin typeface="+mj-ea"/>
                <a:ea typeface="+mj-ea"/>
              </a:rPr>
              <a:t>색채</a:t>
            </a:r>
            <a:r>
              <a:rPr lang="en-US" altLang="ko-KR" sz="1400" dirty="0">
                <a:latin typeface="+mj-ea"/>
                <a:ea typeface="+mj-ea"/>
              </a:rPr>
              <a:t>· </a:t>
            </a:r>
            <a:r>
              <a:rPr lang="ko-KR" altLang="en-US" sz="1400" dirty="0">
                <a:latin typeface="+mj-ea"/>
                <a:ea typeface="+mj-ea"/>
              </a:rPr>
              <a:t>분량</a:t>
            </a:r>
            <a:r>
              <a:rPr lang="en-US" altLang="ko-KR" sz="1400" dirty="0">
                <a:latin typeface="+mj-ea"/>
                <a:ea typeface="+mj-ea"/>
              </a:rPr>
              <a:t>·</a:t>
            </a:r>
            <a:r>
              <a:rPr lang="ko-KR" altLang="en-US" sz="1400" dirty="0">
                <a:latin typeface="+mj-ea"/>
                <a:ea typeface="+mj-ea"/>
              </a:rPr>
              <a:t>성질을 상세히 </a:t>
            </a:r>
            <a:endParaRPr lang="en-US" altLang="ko-KR" sz="1400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    </a:t>
            </a:r>
            <a:r>
              <a:rPr lang="ko-KR" altLang="en-US" sz="1400" dirty="0">
                <a:latin typeface="+mj-ea"/>
                <a:ea typeface="+mj-ea"/>
              </a:rPr>
              <a:t>관찰하는 순서로 행하는 것이 일반적</a:t>
            </a:r>
          </a:p>
          <a:p>
            <a:pPr marL="0" indent="0" fontAlgn="base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현장관찰의 일반적 순서</a:t>
            </a:r>
          </a:p>
        </p:txBody>
      </p:sp>
    </p:spTree>
    <p:extLst>
      <p:ext uri="{BB962C8B-B14F-4D97-AF65-F5344CB8AC3E}">
        <p14:creationId xmlns:p14="http://schemas.microsoft.com/office/powerpoint/2010/main" val="4152485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 err="1">
                <a:solidFill>
                  <a:srgbClr val="FF0000"/>
                </a:solidFill>
              </a:rPr>
              <a:t>참여인이</a:t>
            </a:r>
            <a:r>
              <a:rPr lang="ko-KR" altLang="en-US" sz="1400" dirty="0">
                <a:solidFill>
                  <a:srgbClr val="FF0000"/>
                </a:solidFill>
              </a:rPr>
              <a:t> 참여할 것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현장관찰은 검증 또는 실황조사로 이어지므로 적법절차에 따라 거주자</a:t>
            </a:r>
            <a:r>
              <a:rPr lang="en-US" altLang="ko-KR" sz="1400" dirty="0"/>
              <a:t>· </a:t>
            </a:r>
            <a:r>
              <a:rPr lang="ko-KR" altLang="en-US" sz="1400" dirty="0"/>
              <a:t>관리자</a:t>
            </a:r>
            <a:r>
              <a:rPr lang="en-US" altLang="ko-KR" sz="1400" dirty="0"/>
              <a:t>·</a:t>
            </a:r>
            <a:r>
              <a:rPr lang="ko-KR" altLang="en-US" sz="1400" dirty="0"/>
              <a:t>기타 관계자 등의 참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 err="1"/>
              <a:t>여를</a:t>
            </a:r>
            <a:r>
              <a:rPr lang="ko-KR" altLang="en-US" sz="1400" dirty="0"/>
              <a:t> 얻어서 행하는 것이 </a:t>
            </a:r>
            <a:r>
              <a:rPr lang="ko-KR" altLang="en-US" sz="1400" dirty="0" err="1"/>
              <a:t>바람직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범행 시와 동일한 조건 하에 관찰할 것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범죄현장은 ‘증거의 보고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寶庫</a:t>
            </a:r>
            <a:r>
              <a:rPr lang="en-US" altLang="ko-KR" sz="1400" dirty="0">
                <a:solidFill>
                  <a:srgbClr val="FF0000"/>
                </a:solidFill>
              </a:rPr>
              <a:t>)’</a:t>
            </a:r>
            <a:r>
              <a:rPr lang="ko-KR" altLang="en-US" sz="1400" dirty="0">
                <a:solidFill>
                  <a:srgbClr val="FF0000"/>
                </a:solidFill>
              </a:rPr>
              <a:t>라는 신념을 가질 것</a:t>
            </a:r>
          </a:p>
          <a:p>
            <a:pPr marL="0" indent="0" fontAlgn="base">
              <a:buNone/>
            </a:pPr>
            <a:r>
              <a:rPr lang="en-US" altLang="ko-KR" sz="1400" dirty="0"/>
              <a:t>    ※ </a:t>
            </a:r>
            <a:r>
              <a:rPr lang="ko-KR" altLang="en-US" sz="1400" dirty="0"/>
              <a:t>범죄현장에는 반드시 사건 해결의 실마리가 있다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침착하게 관찰할 것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사회 이목이 집중되었거나 중대한 사건이라고 해서 당황하지 말고 침착하게 임하여 현장관찰을 실시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5. </a:t>
            </a:r>
            <a:r>
              <a:rPr lang="ko-KR" altLang="en-US" sz="1400" dirty="0">
                <a:solidFill>
                  <a:srgbClr val="FF0000"/>
                </a:solidFill>
              </a:rPr>
              <a:t>객관적인 관찰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u="sng" dirty="0">
                <a:solidFill>
                  <a:srgbClr val="FF0000"/>
                </a:solidFill>
              </a:rPr>
              <a:t>수사관의 주관이나 선입견이 개입되어서는 </a:t>
            </a:r>
            <a:r>
              <a:rPr lang="ko-KR" altLang="en-US" sz="1400" u="sng" dirty="0" err="1">
                <a:solidFill>
                  <a:srgbClr val="FF0000"/>
                </a:solidFill>
              </a:rPr>
              <a:t>안된다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현장관찰시</a:t>
            </a:r>
            <a:r>
              <a:rPr lang="ko-KR" altLang="en-US" sz="3200" dirty="0"/>
              <a:t> 유의사항</a:t>
            </a:r>
          </a:p>
        </p:txBody>
      </p:sp>
    </p:spTree>
    <p:extLst>
      <p:ext uri="{BB962C8B-B14F-4D97-AF65-F5344CB8AC3E}">
        <p14:creationId xmlns:p14="http://schemas.microsoft.com/office/powerpoint/2010/main" val="4033340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6. </a:t>
            </a:r>
            <a:r>
              <a:rPr lang="ko-KR" altLang="en-US" sz="1400" dirty="0"/>
              <a:t>질서 있게 관찰할 것</a:t>
            </a:r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현장관찰을 질서정연하게 실시하지 못할 경우 범행현장에서의 단서를 누락시킬 우려가 있으며 이러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한 자료의 누락은 결국 사건의 종합적인 판 단에 오류를 범하게 되고 이는 수사의 실패로 이어질 수 </a:t>
            </a:r>
            <a:r>
              <a:rPr lang="ko-KR" altLang="en-US" sz="1400" dirty="0" err="1"/>
              <a:t>있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7. </a:t>
            </a:r>
            <a:r>
              <a:rPr lang="ko-KR" altLang="en-US" sz="1400" dirty="0">
                <a:solidFill>
                  <a:srgbClr val="FF0000"/>
                </a:solidFill>
              </a:rPr>
              <a:t>광범위하게 관찰할 것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될 수 있는 대로 넓은 범위에서 실시하여 현장주변에 존재하는 자료는 남김없이 발견하여 수집하도록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노력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8. </a:t>
            </a:r>
            <a:r>
              <a:rPr lang="ko-KR" altLang="en-US" sz="1400" dirty="0"/>
              <a:t>치밀하게 반복적 관찰을 실시할 것</a:t>
            </a:r>
          </a:p>
          <a:p>
            <a:pPr marL="0" indent="0" fontAlgn="base">
              <a:buNone/>
            </a:pPr>
            <a:r>
              <a:rPr lang="en-US" altLang="ko-KR" sz="1400" dirty="0"/>
              <a:t>   ※ 1</a:t>
            </a:r>
            <a:r>
              <a:rPr lang="ko-KR" altLang="en-US" sz="1400" dirty="0"/>
              <a:t>회의 개괄적인 방법으로 해서는 안됨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9. </a:t>
            </a:r>
            <a:r>
              <a:rPr lang="ko-KR" altLang="en-US" sz="1400" dirty="0"/>
              <a:t>관찰수단을 모두 활용할 것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현장관찰은 자연적 관찰</a:t>
            </a:r>
            <a:r>
              <a:rPr lang="en-US" altLang="ko-KR" sz="1400" dirty="0"/>
              <a:t>(</a:t>
            </a:r>
            <a:r>
              <a:rPr lang="ko-KR" altLang="en-US" sz="1400" dirty="0"/>
              <a:t>육안 관찰법</a:t>
            </a:r>
            <a:r>
              <a:rPr lang="en-US" altLang="ko-KR" sz="1400" dirty="0"/>
              <a:t>)</a:t>
            </a:r>
            <a:r>
              <a:rPr lang="ko-KR" altLang="en-US" sz="1400" dirty="0"/>
              <a:t>법에 의해서는 안되며</a:t>
            </a:r>
            <a:r>
              <a:rPr lang="en-US" altLang="ko-KR" sz="1400" dirty="0"/>
              <a:t>, </a:t>
            </a:r>
            <a:r>
              <a:rPr lang="ko-KR" altLang="en-US" sz="1400" dirty="0"/>
              <a:t>조명기구</a:t>
            </a:r>
            <a:r>
              <a:rPr lang="en-US" altLang="ko-KR" sz="1400" dirty="0"/>
              <a:t>· </a:t>
            </a:r>
            <a:r>
              <a:rPr lang="ko-KR" altLang="en-US" sz="1400" dirty="0"/>
              <a:t>확대경 같은 것을 사용하는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완전한 관찰을 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10. </a:t>
            </a:r>
            <a:r>
              <a:rPr lang="ko-KR" altLang="en-US" sz="1400" dirty="0"/>
              <a:t>주의력을 집중할 것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현장관찰 중에는 불필요한 대화나 행동을 해서는 안되며</a:t>
            </a:r>
            <a:r>
              <a:rPr lang="en-US" altLang="ko-KR" sz="1400" dirty="0"/>
              <a:t>, </a:t>
            </a:r>
            <a:r>
              <a:rPr lang="ko-KR" altLang="en-US" sz="1400" dirty="0"/>
              <a:t>현장의 모순과 불합리한 점의 발견에도 노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 err="1"/>
              <a:t>력을</a:t>
            </a:r>
            <a:r>
              <a:rPr lang="ko-KR" altLang="en-US" sz="1400" dirty="0"/>
              <a:t> 기울여야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현장관찰시</a:t>
            </a:r>
            <a:r>
              <a:rPr lang="ko-KR" altLang="en-US" sz="3200" dirty="0"/>
              <a:t> 유의사항</a:t>
            </a:r>
          </a:p>
        </p:txBody>
      </p:sp>
    </p:spTree>
    <p:extLst>
      <p:ext uri="{BB962C8B-B14F-4D97-AF65-F5344CB8AC3E}">
        <p14:creationId xmlns:p14="http://schemas.microsoft.com/office/powerpoint/2010/main" val="105056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* </a:t>
            </a:r>
            <a:r>
              <a:rPr lang="ko-KR" altLang="en-US" sz="1200" dirty="0"/>
              <a:t>주요 착안점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범인에 관한 사항</a:t>
            </a:r>
            <a:r>
              <a:rPr lang="en-US" altLang="ko-KR" sz="1200" dirty="0"/>
              <a:t>, </a:t>
            </a:r>
            <a:r>
              <a:rPr lang="ko-KR" altLang="en-US" sz="1200" dirty="0"/>
              <a:t> </a:t>
            </a:r>
            <a:r>
              <a:rPr lang="en-US" altLang="ko-KR" sz="1200" dirty="0"/>
              <a:t> </a:t>
            </a:r>
            <a:r>
              <a:rPr lang="ko-KR" altLang="en-US" sz="1200" dirty="0" err="1"/>
              <a:t>범행일시에</a:t>
            </a:r>
            <a:r>
              <a:rPr lang="ko-KR" altLang="en-US" sz="1200" dirty="0"/>
              <a:t> 관한 사항</a:t>
            </a:r>
            <a:r>
              <a:rPr lang="en-US" altLang="ko-KR" sz="1200" dirty="0"/>
              <a:t>,  </a:t>
            </a:r>
            <a:r>
              <a:rPr lang="ko-KR" altLang="en-US" sz="1200" dirty="0"/>
              <a:t>범죄장소에 관한 사항</a:t>
            </a:r>
            <a:r>
              <a:rPr lang="en-US" altLang="ko-KR" sz="1200" dirty="0"/>
              <a:t>, </a:t>
            </a:r>
            <a:r>
              <a:rPr lang="ko-KR" altLang="en-US" sz="1200" dirty="0"/>
              <a:t> </a:t>
            </a:r>
            <a:r>
              <a:rPr lang="en-US" altLang="ko-KR" sz="1200" dirty="0"/>
              <a:t> </a:t>
            </a:r>
            <a:r>
              <a:rPr lang="ko-KR" altLang="en-US" sz="1200" dirty="0"/>
              <a:t>범행동기에 관한 사항</a:t>
            </a:r>
            <a:r>
              <a:rPr lang="en-US" altLang="ko-KR" sz="1200" dirty="0"/>
              <a:t>,  </a:t>
            </a:r>
            <a:r>
              <a:rPr lang="ko-KR" altLang="en-US" sz="1200" dirty="0"/>
              <a:t>범행방법에 관한 사항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범인에 관한 사항</a:t>
            </a:r>
            <a:endParaRPr lang="en-US" altLang="ko-KR" sz="1400" b="1" dirty="0"/>
          </a:p>
          <a:p>
            <a:pPr marL="228600" indent="-228600" fontAlgn="base">
              <a:buAutoNum type="arabicPeriod"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① 신체적</a:t>
            </a:r>
            <a:r>
              <a:rPr lang="en-US" altLang="ko-KR" sz="1200" dirty="0">
                <a:solidFill>
                  <a:srgbClr val="FF0000"/>
                </a:solidFill>
              </a:rPr>
              <a:t>·</a:t>
            </a:r>
            <a:r>
              <a:rPr lang="ko-KR" altLang="en-US" sz="1200" dirty="0">
                <a:solidFill>
                  <a:srgbClr val="FF0000"/>
                </a:solidFill>
              </a:rPr>
              <a:t>생리적 특징에 관한 사항</a:t>
            </a:r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 - </a:t>
            </a:r>
            <a:r>
              <a:rPr lang="ko-KR" altLang="en-US" sz="1200" dirty="0"/>
              <a:t>지문</a:t>
            </a:r>
            <a:r>
              <a:rPr lang="en-US" altLang="ko-KR" sz="1200" dirty="0"/>
              <a:t>· </a:t>
            </a:r>
            <a:r>
              <a:rPr lang="ko-KR" altLang="en-US" sz="1200" dirty="0"/>
              <a:t>장문</a:t>
            </a:r>
            <a:r>
              <a:rPr lang="en-US" altLang="ko-KR" sz="1200" dirty="0"/>
              <a:t>· </a:t>
            </a:r>
            <a:r>
              <a:rPr lang="ko-KR" altLang="en-US" sz="1200" dirty="0" err="1"/>
              <a:t>족문</a:t>
            </a:r>
            <a:r>
              <a:rPr lang="en-US" altLang="ko-KR" sz="1200" dirty="0"/>
              <a:t>, </a:t>
            </a:r>
            <a:r>
              <a:rPr lang="ko-KR" altLang="en-US" sz="1200" dirty="0"/>
              <a:t>혈액형</a:t>
            </a:r>
            <a:r>
              <a:rPr lang="en-US" altLang="ko-KR" sz="1200" dirty="0"/>
              <a:t>, </a:t>
            </a:r>
            <a:r>
              <a:rPr lang="ko-KR" altLang="en-US" sz="1200" dirty="0"/>
              <a:t>질병유무</a:t>
            </a:r>
            <a:r>
              <a:rPr lang="en-US" altLang="ko-KR" sz="1200" dirty="0"/>
              <a:t>, </a:t>
            </a:r>
            <a:r>
              <a:rPr lang="ko-KR" altLang="en-US" sz="1200" dirty="0"/>
              <a:t>신장 및 체격</a:t>
            </a:r>
            <a:r>
              <a:rPr lang="en-US" altLang="ko-KR" sz="1200" dirty="0"/>
              <a:t>, </a:t>
            </a:r>
            <a:r>
              <a:rPr lang="ko-KR" altLang="en-US" sz="1200" dirty="0"/>
              <a:t>모발</a:t>
            </a:r>
            <a:r>
              <a:rPr lang="en-US" altLang="ko-KR" sz="1200" dirty="0"/>
              <a:t>, </a:t>
            </a:r>
            <a:r>
              <a:rPr lang="ko-KR" altLang="en-US" sz="1200" dirty="0"/>
              <a:t>치아흔적 등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</a:t>
            </a:r>
            <a:r>
              <a:rPr lang="ko-KR" altLang="en-US" sz="1200" dirty="0">
                <a:solidFill>
                  <a:srgbClr val="FF0000"/>
                </a:solidFill>
              </a:rPr>
              <a:t>② 범인의 착의 및 휴대품에 관한 사항</a:t>
            </a: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범인은 범죄행위에서 오는 정신적인 동요와 흥분</a:t>
            </a:r>
            <a:r>
              <a:rPr lang="en-US" altLang="ko-KR" sz="1200" dirty="0"/>
              <a:t>, </a:t>
            </a:r>
            <a:r>
              <a:rPr lang="ko-KR" altLang="en-US" sz="1200" dirty="0"/>
              <a:t>피해자의 저항 등에서 무의식 중 착의</a:t>
            </a:r>
            <a:r>
              <a:rPr lang="en-US" altLang="ko-KR" sz="1200" dirty="0"/>
              <a:t>·</a:t>
            </a:r>
            <a:r>
              <a:rPr lang="ko-KR" altLang="en-US" sz="1200" dirty="0"/>
              <a:t>소지품</a:t>
            </a:r>
            <a:r>
              <a:rPr lang="en-US" altLang="ko-KR" sz="1200" dirty="0"/>
              <a:t>·</a:t>
            </a:r>
            <a:r>
              <a:rPr lang="ko-KR" altLang="en-US" sz="1200" dirty="0"/>
              <a:t>휴대품을 유류하거나 </a:t>
            </a:r>
            <a:r>
              <a:rPr lang="en-US" altLang="ko-KR" sz="1200" dirty="0"/>
              <a:t> </a:t>
            </a:r>
            <a:r>
              <a:rPr lang="ko-KR" altLang="en-US" sz="1200" dirty="0"/>
              <a:t>은닉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 ③ </a:t>
            </a:r>
            <a:r>
              <a:rPr lang="ko-KR" altLang="en-US" sz="1200" u="sng" dirty="0">
                <a:solidFill>
                  <a:srgbClr val="FF0000"/>
                </a:solidFill>
              </a:rPr>
              <a:t>범인의 </a:t>
            </a:r>
            <a:r>
              <a:rPr lang="ko-KR" altLang="en-US" sz="1200" u="sng" dirty="0" err="1">
                <a:solidFill>
                  <a:srgbClr val="FF0000"/>
                </a:solidFill>
              </a:rPr>
              <a:t>교육정도나</a:t>
            </a:r>
            <a:r>
              <a:rPr lang="ko-KR" altLang="en-US" sz="1200" u="sng" dirty="0">
                <a:solidFill>
                  <a:srgbClr val="FF0000"/>
                </a:solidFill>
              </a:rPr>
              <a:t> 특수한 지능</a:t>
            </a:r>
            <a:r>
              <a:rPr lang="ko-KR" altLang="en-US" sz="1200" dirty="0">
                <a:solidFill>
                  <a:srgbClr val="FF0000"/>
                </a:solidFill>
              </a:rPr>
              <a:t>에 관한 사항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현장에 유류된 편지</a:t>
            </a:r>
            <a:r>
              <a:rPr lang="en-US" altLang="ko-KR" sz="1200" dirty="0"/>
              <a:t>·</a:t>
            </a:r>
            <a:r>
              <a:rPr lang="ko-KR" altLang="en-US" sz="1200" dirty="0"/>
              <a:t>협박문서</a:t>
            </a:r>
            <a:r>
              <a:rPr lang="en-US" altLang="ko-KR" sz="1200" dirty="0"/>
              <a:t>·</a:t>
            </a:r>
            <a:r>
              <a:rPr lang="ko-KR" altLang="en-US" sz="1200" dirty="0"/>
              <a:t>낙서 혹은 범행 시 범인의 악담</a:t>
            </a:r>
            <a:r>
              <a:rPr lang="en-US" altLang="ko-KR" sz="1200" dirty="0"/>
              <a:t>·</a:t>
            </a:r>
            <a:r>
              <a:rPr lang="ko-KR" altLang="en-US" sz="1200" dirty="0"/>
              <a:t>설교 등 에서 범인의 지식</a:t>
            </a:r>
            <a:r>
              <a:rPr lang="en-US" altLang="ko-KR" sz="1200" dirty="0"/>
              <a:t>·</a:t>
            </a:r>
            <a:r>
              <a:rPr lang="ko-KR" altLang="en-US" sz="1200" dirty="0" err="1"/>
              <a:t>교양정도</a:t>
            </a:r>
            <a:r>
              <a:rPr lang="en-US" altLang="ko-KR" sz="1200" dirty="0"/>
              <a:t>·</a:t>
            </a:r>
            <a:r>
              <a:rPr lang="ko-KR" altLang="en-US" sz="1200" dirty="0"/>
              <a:t>연령층 등이 추정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 err="1"/>
              <a:t>연고감이나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지리감</a:t>
            </a:r>
            <a:r>
              <a:rPr lang="ko-KR" altLang="en-US" sz="1200" dirty="0"/>
              <a:t> 또는 첨단금고를 열거나 시한장치 폭탄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극약물</a:t>
            </a:r>
            <a:r>
              <a:rPr lang="en-US" altLang="ko-KR" sz="1200" dirty="0"/>
              <a:t>· </a:t>
            </a:r>
            <a:r>
              <a:rPr lang="ko-KR" altLang="en-US" sz="1200" dirty="0"/>
              <a:t>고압선 절도 등 특수한 지식이 없으면 할 수 없는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일이 있다면 이를 통하여 수사방향을 설정하거나 범인을 압축 할 수 있다</a:t>
            </a:r>
            <a:r>
              <a:rPr lang="en-US" altLang="ko-KR" sz="1200" dirty="0"/>
              <a:t>.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④ 범인의 수나 공범의 유무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침입방법</a:t>
            </a:r>
            <a:r>
              <a:rPr lang="en-US" altLang="ko-KR" sz="1200" dirty="0"/>
              <a:t>, </a:t>
            </a:r>
            <a:r>
              <a:rPr lang="ko-KR" altLang="en-US" sz="1200" dirty="0"/>
              <a:t>장물의 운반 방법</a:t>
            </a:r>
            <a:r>
              <a:rPr lang="en-US" altLang="ko-KR" sz="1200" dirty="0"/>
              <a:t>, </a:t>
            </a:r>
            <a:r>
              <a:rPr lang="ko-KR" altLang="en-US" sz="1200" dirty="0"/>
              <a:t>흉기나 유류품으로 추정 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</a:t>
            </a:r>
            <a:r>
              <a:rPr lang="ko-KR" altLang="en-US" sz="1200" dirty="0">
                <a:solidFill>
                  <a:srgbClr val="FF0000"/>
                </a:solidFill>
              </a:rPr>
              <a:t>⑤ 범인의 직업이나 생활환경에 관한 사항</a:t>
            </a: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유류품 냄새</a:t>
            </a:r>
            <a:r>
              <a:rPr lang="en-US" altLang="ko-KR" sz="1200" dirty="0"/>
              <a:t>, </a:t>
            </a:r>
            <a:r>
              <a:rPr lang="ko-KR" altLang="en-US" sz="1200" dirty="0"/>
              <a:t>오염상황</a:t>
            </a:r>
            <a:r>
              <a:rPr lang="en-US" altLang="ko-KR" sz="1200" dirty="0"/>
              <a:t>, </a:t>
            </a:r>
            <a:r>
              <a:rPr lang="ko-KR" altLang="en-US" sz="1200" dirty="0"/>
              <a:t>부착물 등에서 범인의 직업이 추정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⑥ 범인의 전과나 상습성의 유무에 관한 사항</a:t>
            </a:r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u="sng" dirty="0"/>
              <a:t>침입의 수단</a:t>
            </a:r>
            <a:r>
              <a:rPr lang="en-US" altLang="ko-KR" sz="1200" u="sng" dirty="0"/>
              <a:t>· </a:t>
            </a:r>
            <a:r>
              <a:rPr lang="ko-KR" altLang="en-US" sz="1200" u="sng" dirty="0"/>
              <a:t>방법과 물색의 방법을 통하여</a:t>
            </a:r>
            <a:r>
              <a:rPr lang="ko-KR" altLang="en-US" sz="1200" dirty="0"/>
              <a:t> 예컨대</a:t>
            </a:r>
            <a:r>
              <a:rPr lang="en-US" altLang="ko-KR" sz="1200" dirty="0"/>
              <a:t>, </a:t>
            </a:r>
            <a:r>
              <a:rPr lang="ko-KR" altLang="en-US" sz="1200" u="sng" dirty="0"/>
              <a:t>서랍을 아래로부터 순차적으로 위로 열어서 물색</a:t>
            </a: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현장관찰의 착안점과 관찰요령</a:t>
            </a:r>
          </a:p>
        </p:txBody>
      </p:sp>
    </p:spTree>
    <p:extLst>
      <p:ext uri="{BB962C8B-B14F-4D97-AF65-F5344CB8AC3E}">
        <p14:creationId xmlns:p14="http://schemas.microsoft.com/office/powerpoint/2010/main" val="372466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2. </a:t>
            </a:r>
            <a:r>
              <a:rPr lang="ko-KR" altLang="en-US" sz="1400" b="1" dirty="0" err="1"/>
              <a:t>범행일시에</a:t>
            </a:r>
            <a:r>
              <a:rPr lang="ko-KR" altLang="en-US" sz="1400" b="1" dirty="0"/>
              <a:t>  관한  사항</a:t>
            </a:r>
            <a:endParaRPr lang="en-US" altLang="ko-KR" sz="1400" b="1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 err="1"/>
              <a:t>범행일시는</a:t>
            </a:r>
            <a:r>
              <a:rPr lang="ko-KR" altLang="en-US" sz="1200" dirty="0"/>
              <a:t> 피해자나 목격자의 진술로서 확인이 가능하며</a:t>
            </a:r>
            <a:r>
              <a:rPr lang="en-US" altLang="ko-KR" sz="1200" dirty="0"/>
              <a:t>, </a:t>
            </a:r>
            <a:r>
              <a:rPr lang="ko-KR" altLang="en-US" sz="1200" dirty="0"/>
              <a:t>어떠한 사실의 진실성을 뒷받침하기 위해 필요할 뿐만 아니라</a:t>
            </a:r>
            <a:r>
              <a:rPr lang="en-US" altLang="ko-KR" sz="1200" dirty="0"/>
              <a:t>, </a:t>
            </a:r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용의자가 떠올랐을 때 그에 대한 소재수사 및 알리바이수사를 위해서도 필요함</a:t>
            </a:r>
          </a:p>
          <a:p>
            <a:pPr marL="0" indent="0" fontAlgn="base">
              <a:buNone/>
            </a:pPr>
            <a:r>
              <a:rPr lang="en-US" altLang="ko-KR" sz="1200" dirty="0"/>
              <a:t>     ※ </a:t>
            </a:r>
            <a:r>
              <a:rPr lang="ko-KR" altLang="en-US" sz="1200" dirty="0"/>
              <a:t>관악서 김순경 사건</a:t>
            </a:r>
            <a:r>
              <a:rPr lang="en-US" altLang="ko-KR" sz="1200" dirty="0"/>
              <a:t>: </a:t>
            </a:r>
            <a:r>
              <a:rPr lang="ko-KR" altLang="en-US" sz="1200" dirty="0"/>
              <a:t>사망시간 추정 잘못으로 억울한 옥살이</a:t>
            </a:r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① </a:t>
            </a:r>
            <a:r>
              <a:rPr lang="ko-KR" altLang="en-US" sz="1200" dirty="0" err="1">
                <a:solidFill>
                  <a:srgbClr val="FF0000"/>
                </a:solidFill>
              </a:rPr>
              <a:t>범행일시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시계의 정지상태</a:t>
            </a:r>
            <a:r>
              <a:rPr lang="en-US" altLang="ko-KR" sz="1200" dirty="0"/>
              <a:t>, </a:t>
            </a:r>
            <a:r>
              <a:rPr lang="ko-KR" altLang="en-US" sz="1200" dirty="0"/>
              <a:t>달력</a:t>
            </a:r>
            <a:r>
              <a:rPr lang="en-US" altLang="ko-KR" sz="1200" dirty="0"/>
              <a:t>·</a:t>
            </a:r>
            <a:r>
              <a:rPr lang="ko-KR" altLang="en-US" sz="1200" dirty="0"/>
              <a:t>일기</a:t>
            </a:r>
            <a:r>
              <a:rPr lang="en-US" altLang="ko-KR" sz="1200" dirty="0"/>
              <a:t>·</a:t>
            </a:r>
            <a:r>
              <a:rPr lang="ko-KR" altLang="en-US" sz="1200" dirty="0"/>
              <a:t>메모</a:t>
            </a:r>
            <a:r>
              <a:rPr lang="en-US" altLang="ko-KR" sz="1200" dirty="0"/>
              <a:t>·</a:t>
            </a:r>
            <a:r>
              <a:rPr lang="ko-KR" altLang="en-US" sz="1200" dirty="0"/>
              <a:t>금전출납부 등의 기재</a:t>
            </a:r>
            <a:r>
              <a:rPr lang="en-US" altLang="ko-KR" sz="1200" dirty="0"/>
              <a:t>, </a:t>
            </a:r>
            <a:r>
              <a:rPr lang="ko-KR" altLang="en-US" sz="1200" dirty="0"/>
              <a:t>신문</a:t>
            </a:r>
            <a:r>
              <a:rPr lang="en-US" altLang="ko-KR" sz="1200" dirty="0"/>
              <a:t>·</a:t>
            </a:r>
            <a:r>
              <a:rPr lang="ko-KR" altLang="en-US" sz="1200" dirty="0"/>
              <a:t>우편물 의 투입상태</a:t>
            </a:r>
            <a:r>
              <a:rPr lang="en-US" altLang="ko-KR" sz="1200" dirty="0"/>
              <a:t>·</a:t>
            </a:r>
            <a:r>
              <a:rPr lang="ko-KR" altLang="en-US" sz="1200" dirty="0"/>
              <a:t>날씨 등으로 </a:t>
            </a:r>
            <a:r>
              <a:rPr lang="ko-KR" altLang="en-US" sz="1200" dirty="0" err="1"/>
              <a:t>범행일시의</a:t>
            </a:r>
            <a:r>
              <a:rPr lang="ko-KR" altLang="en-US" sz="1200" dirty="0"/>
              <a:t> 추정이 가능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세탁소</a:t>
            </a:r>
            <a:r>
              <a:rPr lang="en-US" altLang="ko-KR" sz="1200" dirty="0"/>
              <a:t>, </a:t>
            </a:r>
            <a:r>
              <a:rPr lang="ko-KR" altLang="en-US" sz="1200" dirty="0"/>
              <a:t>청소</a:t>
            </a:r>
            <a:r>
              <a:rPr lang="en-US" altLang="ko-KR" sz="1200" dirty="0"/>
              <a:t>, </a:t>
            </a:r>
            <a:r>
              <a:rPr lang="ko-KR" altLang="en-US" sz="1200" dirty="0"/>
              <a:t>목욕탕 등의 물의 온도</a:t>
            </a:r>
            <a:r>
              <a:rPr lang="en-US" altLang="ko-KR" sz="1200" dirty="0"/>
              <a:t>, TV, </a:t>
            </a:r>
            <a:r>
              <a:rPr lang="ko-KR" altLang="en-US" sz="1200" dirty="0"/>
              <a:t>라디오 등의 상황 등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② 침입시간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피해자의 착의상태</a:t>
            </a:r>
            <a:r>
              <a:rPr lang="en-US" altLang="ko-KR" sz="1200" dirty="0"/>
              <a:t>, </a:t>
            </a:r>
            <a:r>
              <a:rPr lang="ko-KR" altLang="en-US" sz="1200" dirty="0"/>
              <a:t>식탁의 음식물 상황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부패정도</a:t>
            </a:r>
            <a:r>
              <a:rPr lang="en-US" altLang="ko-KR" sz="1200" dirty="0"/>
              <a:t>, </a:t>
            </a:r>
            <a:r>
              <a:rPr lang="ko-KR" altLang="en-US" sz="1200" dirty="0"/>
              <a:t>혈흔의 </a:t>
            </a:r>
            <a:r>
              <a:rPr lang="ko-KR" altLang="en-US" sz="1200" dirty="0" err="1"/>
              <a:t>변색정도</a:t>
            </a:r>
            <a:r>
              <a:rPr lang="ko-KR" altLang="en-US" sz="1200" dirty="0"/>
              <a:t> 나 응고상태</a:t>
            </a:r>
            <a:r>
              <a:rPr lang="en-US" altLang="ko-KR" sz="1200" dirty="0"/>
              <a:t>, </a:t>
            </a:r>
            <a:r>
              <a:rPr lang="ko-KR" altLang="en-US" sz="1200" dirty="0"/>
              <a:t>피해자의 외출이나 귀가시각</a:t>
            </a:r>
            <a:r>
              <a:rPr lang="en-US" altLang="ko-KR" sz="1200" dirty="0"/>
              <a:t>, </a:t>
            </a:r>
            <a:r>
              <a:rPr lang="ko-KR" altLang="en-US" sz="1200" dirty="0"/>
              <a:t>기차 등의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</a:t>
            </a:r>
            <a:r>
              <a:rPr lang="ko-KR" altLang="en-US" sz="1200" dirty="0"/>
              <a:t>통과시각</a:t>
            </a:r>
            <a:r>
              <a:rPr lang="en-US" altLang="ko-KR" sz="1200" dirty="0"/>
              <a:t>, </a:t>
            </a:r>
            <a:r>
              <a:rPr lang="ko-KR" altLang="en-US" sz="1200" dirty="0"/>
              <a:t>정기 적으로 발생하는 음향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개짓는</a:t>
            </a:r>
            <a:r>
              <a:rPr lang="ko-KR" altLang="en-US" sz="1200" dirty="0"/>
              <a:t> 소리 등을 통하여 범행시간의 추정</a:t>
            </a:r>
          </a:p>
          <a:p>
            <a:pPr marL="0" indent="0" fontAlgn="base">
              <a:buNone/>
            </a:pP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③ 범행소요시간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범행의 소요시간은 침입의 수단</a:t>
            </a:r>
            <a:r>
              <a:rPr lang="en-US" altLang="ko-KR" sz="1200" dirty="0"/>
              <a:t>·</a:t>
            </a:r>
            <a:r>
              <a:rPr lang="ko-KR" altLang="en-US" sz="1200" dirty="0"/>
              <a:t>방법</a:t>
            </a:r>
            <a:r>
              <a:rPr lang="en-US" altLang="ko-KR" sz="1200" dirty="0"/>
              <a:t>, </a:t>
            </a:r>
            <a:r>
              <a:rPr lang="ko-KR" altLang="en-US" sz="1200" dirty="0"/>
              <a:t>실내물색상황</a:t>
            </a:r>
            <a:r>
              <a:rPr lang="en-US" altLang="ko-KR" sz="1200" dirty="0"/>
              <a:t>, </a:t>
            </a:r>
            <a:r>
              <a:rPr lang="ko-KR" altLang="en-US" sz="1200" dirty="0"/>
              <a:t>피해품의 반출상황 등 그 범행의 전 과정을 검토하면 추정이 가능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④ 도주시간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범인의 도주시간을 표시하는 상황은 침입시간을 표시한 상황에서 기술한 족적</a:t>
            </a:r>
            <a:r>
              <a:rPr lang="en-US" altLang="ko-KR" sz="1200" dirty="0"/>
              <a:t>, </a:t>
            </a:r>
            <a:r>
              <a:rPr lang="ko-KR" altLang="en-US" sz="1200" dirty="0"/>
              <a:t>흔적</a:t>
            </a:r>
            <a:r>
              <a:rPr lang="en-US" altLang="ko-KR" sz="1200" dirty="0"/>
              <a:t>, </a:t>
            </a:r>
            <a:r>
              <a:rPr lang="ko-KR" altLang="en-US" sz="1200" dirty="0"/>
              <a:t>혈흔 등에서와 같은 요령에 의하여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추정된다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⑤ </a:t>
            </a:r>
            <a:r>
              <a:rPr lang="ko-KR" altLang="en-US" sz="1200" dirty="0" err="1">
                <a:solidFill>
                  <a:srgbClr val="FF0000"/>
                </a:solidFill>
              </a:rPr>
              <a:t>범행일시를</a:t>
            </a:r>
            <a:r>
              <a:rPr lang="ko-KR" altLang="en-US" sz="1200" dirty="0">
                <a:solidFill>
                  <a:srgbClr val="FF0000"/>
                </a:solidFill>
              </a:rPr>
              <a:t> 선택한 사유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범행일 또는 범행 시를 택한 이유 예컨대</a:t>
            </a:r>
            <a:r>
              <a:rPr lang="en-US" altLang="ko-KR" sz="1200" dirty="0"/>
              <a:t>, </a:t>
            </a:r>
            <a:r>
              <a:rPr lang="ko-KR" altLang="en-US" sz="1200" dirty="0"/>
              <a:t>월급날이나 현금수납일 등을 밝혀냄으로써 범인에 관한 유력한 단서를 얻을 수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도 있음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현장관찰의 착안점과 관찰요령</a:t>
            </a:r>
          </a:p>
        </p:txBody>
      </p:sp>
    </p:spTree>
    <p:extLst>
      <p:ext uri="{BB962C8B-B14F-4D97-AF65-F5344CB8AC3E}">
        <p14:creationId xmlns:p14="http://schemas.microsoft.com/office/powerpoint/2010/main" val="515853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3. </a:t>
            </a:r>
            <a:r>
              <a:rPr lang="ko-KR" altLang="en-US" sz="1400" b="1" dirty="0"/>
              <a:t>범죄장소에 관한 사항</a:t>
            </a:r>
            <a:endParaRPr lang="en-US" altLang="ko-KR" sz="1400" b="1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- ‘</a:t>
            </a:r>
            <a:r>
              <a:rPr lang="ko-KR" altLang="en-US" sz="1200" dirty="0"/>
              <a:t>범죄가 어디에서 저질러졌는가’와 같은  범행장소의 확정은 </a:t>
            </a:r>
            <a:r>
              <a:rPr lang="ko-KR" altLang="en-US" sz="1200" dirty="0" err="1"/>
              <a:t>범행일시의</a:t>
            </a:r>
            <a:r>
              <a:rPr lang="ko-KR" altLang="en-US" sz="1200" dirty="0"/>
              <a:t> 확정과 함께 범죄사실을 명확히 하는데 필수적인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요소임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범죄수법의 특징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연고감</a:t>
            </a:r>
            <a:r>
              <a:rPr lang="en-US" altLang="ko-KR" sz="1200" dirty="0"/>
              <a:t>· </a:t>
            </a:r>
            <a:r>
              <a:rPr lang="ko-KR" altLang="en-US" sz="1200" dirty="0" err="1"/>
              <a:t>지리감</a:t>
            </a:r>
            <a:r>
              <a:rPr lang="ko-KR" altLang="en-US" sz="1200" dirty="0"/>
              <a:t> 유무의 추정하기 위해서도 중요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① 현장의 위치 및 주위상황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범죄현장 주위에서는 족적이나 유류품 등 수사자료가 발견되는 경우가 많으므로 주의 깊게 관찰하는 것이 필요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② 실내구조와 피해품의 소재장소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범행장소가 실내인 경우 현장뿐만 아니라 실내의 구조와 통로 및 </a:t>
            </a:r>
            <a:r>
              <a:rPr lang="ko-KR" altLang="en-US" sz="1200" dirty="0" err="1"/>
              <a:t>방실의</a:t>
            </a:r>
            <a:r>
              <a:rPr lang="ko-KR" altLang="en-US" sz="1200" dirty="0"/>
              <a:t>  </a:t>
            </a:r>
            <a:r>
              <a:rPr lang="ko-KR" altLang="en-US" sz="1200" dirty="0" err="1"/>
              <a:t>잠금상황</a:t>
            </a:r>
            <a:r>
              <a:rPr lang="en-US" altLang="ko-KR" sz="1200" dirty="0"/>
              <a:t>,  </a:t>
            </a:r>
            <a:r>
              <a:rPr lang="ko-KR" altLang="en-US" sz="1200" dirty="0" err="1"/>
              <a:t>피해품이</a:t>
            </a:r>
            <a:r>
              <a:rPr lang="ko-KR" altLang="en-US" sz="1200" dirty="0"/>
              <a:t> 있었던 장소 등에 대하여 자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 err="1"/>
              <a:t>세히</a:t>
            </a:r>
            <a:r>
              <a:rPr lang="ko-KR" altLang="en-US" sz="1200" dirty="0"/>
              <a:t> 관찰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③ 피해자를 지목할 이유가 될 만한 상황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r>
              <a:rPr lang="en-US" altLang="ko-KR" sz="1200" dirty="0"/>
              <a:t>- </a:t>
            </a:r>
            <a:r>
              <a:rPr lang="ko-KR" altLang="en-US" sz="1200" dirty="0"/>
              <a:t>현장의 지리적 상황이나 교통기관의 </a:t>
            </a:r>
            <a:r>
              <a:rPr lang="ko-KR" altLang="en-US" sz="1200" dirty="0" err="1"/>
              <a:t>상황등을</a:t>
            </a:r>
            <a:r>
              <a:rPr lang="ko-KR" altLang="en-US" sz="1200" dirty="0"/>
              <a:t> 종합적으로 검토해 보면 범인이 피해자를 노리게 된 이유를 추정할 수 있다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u="sng" dirty="0" err="1"/>
              <a:t>부자집이</a:t>
            </a:r>
            <a:r>
              <a:rPr lang="ko-KR" altLang="en-US" sz="1200" u="sng" dirty="0"/>
              <a:t> 아님에도 불구하고 그 집을 범행의 목표로 삼았다면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연고감</a:t>
            </a:r>
            <a:r>
              <a:rPr lang="ko-KR" altLang="en-US" sz="1200" dirty="0"/>
              <a:t> 이 있는 자의 소행일 가능성이 높고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범행현장 주위가 어두운 가운데서도 조명기구 없이 용이하게 접근하여 범행을 하였다면 이는 </a:t>
            </a:r>
            <a:r>
              <a:rPr lang="ko-KR" altLang="en-US" sz="1200" dirty="0" err="1"/>
              <a:t>지리감이</a:t>
            </a:r>
            <a:r>
              <a:rPr lang="ko-KR" altLang="en-US" sz="1200" dirty="0"/>
              <a:t> 있는 자의 </a:t>
            </a:r>
            <a:r>
              <a:rPr lang="ko-KR" altLang="en-US" sz="1200" dirty="0" err="1"/>
              <a:t>범행으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</a:t>
            </a:r>
            <a:r>
              <a:rPr lang="ko-KR" altLang="en-US" sz="1200" dirty="0"/>
              <a:t>로 추정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현장관찰의 착안점과 관찰요령</a:t>
            </a:r>
          </a:p>
        </p:txBody>
      </p:sp>
    </p:spTree>
    <p:extLst>
      <p:ext uri="{BB962C8B-B14F-4D97-AF65-F5344CB8AC3E}">
        <p14:creationId xmlns:p14="http://schemas.microsoft.com/office/powerpoint/2010/main" val="3483896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4. </a:t>
            </a:r>
            <a:r>
              <a:rPr lang="ko-KR" altLang="en-US" sz="1400" b="1" dirty="0"/>
              <a:t>범행동기에 관한 사항</a:t>
            </a:r>
            <a:endParaRPr lang="en-US" altLang="ko-KR" sz="1400" b="1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범행의 동기는 용의자 선정과 수사방향을 설정하는데 중요한 요소임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특히 살인</a:t>
            </a:r>
            <a:r>
              <a:rPr lang="en-US" altLang="ko-KR" sz="1200" dirty="0"/>
              <a:t>, </a:t>
            </a:r>
            <a:r>
              <a:rPr lang="ko-KR" altLang="en-US" sz="1200" dirty="0"/>
              <a:t>방화사건의 경우 범행동기를 밝혀내지 못할 경우 </a:t>
            </a:r>
            <a:r>
              <a:rPr lang="ko-KR" altLang="en-US" sz="1200" dirty="0" err="1"/>
              <a:t>수사방</a:t>
            </a:r>
            <a:r>
              <a:rPr lang="ko-KR" altLang="en-US" sz="1200" dirty="0"/>
              <a:t> 침의 수립에 상당한 곤란을 가져옴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① 피해품의 유무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살인사건 현장에서 물색상황이 인정되고 피해금품이 있다면 재물을 노린 범죄로 추정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u="sng" dirty="0"/>
              <a:t>피해금품이 없다면 이는 원한이나 치정에 의한 범행으로 추정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 err="1"/>
              <a:t>피해품이</a:t>
            </a:r>
            <a:r>
              <a:rPr lang="ko-KR" altLang="en-US" sz="1200" dirty="0"/>
              <a:t> 증서나 권리 등 특수한 것은 이해관계인의 범행으로 추정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 err="1"/>
              <a:t>피해품이</a:t>
            </a:r>
            <a:r>
              <a:rPr lang="ko-KR" altLang="en-US" sz="1200" dirty="0"/>
              <a:t> 일반인에게는 무가치하고 피해자에게는 중요한 것이라면 원 한</a:t>
            </a:r>
            <a:r>
              <a:rPr lang="en-US" altLang="ko-KR" sz="1200" dirty="0"/>
              <a:t>, </a:t>
            </a:r>
            <a:r>
              <a:rPr lang="ko-KR" altLang="en-US" sz="1200" dirty="0"/>
              <a:t>고가의 </a:t>
            </a:r>
            <a:r>
              <a:rPr lang="ko-KR" altLang="en-US" sz="1200" dirty="0" err="1"/>
              <a:t>피해품인</a:t>
            </a:r>
            <a:r>
              <a:rPr lang="ko-KR" altLang="en-US" sz="1200" dirty="0"/>
              <a:t> 경우에는 재물을 노린 범죄로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추정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② 신체적 피해상황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원한살인</a:t>
            </a:r>
            <a:r>
              <a:rPr lang="en-US" altLang="ko-KR" sz="1200" dirty="0"/>
              <a:t>: </a:t>
            </a:r>
            <a:r>
              <a:rPr lang="ko-KR" altLang="en-US" sz="1200" dirty="0"/>
              <a:t>얼굴이나 머리부분에 많은 타격</a:t>
            </a:r>
            <a:r>
              <a:rPr lang="en-US" altLang="ko-KR" sz="1200" dirty="0"/>
              <a:t>, </a:t>
            </a:r>
            <a:r>
              <a:rPr lang="ko-KR" altLang="en-US" sz="1200" dirty="0"/>
              <a:t>무수한 창상 등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치정살인</a:t>
            </a:r>
            <a:r>
              <a:rPr lang="en-US" altLang="ko-KR" sz="1200" dirty="0"/>
              <a:t>: </a:t>
            </a:r>
            <a:r>
              <a:rPr lang="ko-KR" altLang="en-US" sz="1200" u="sng" dirty="0"/>
              <a:t>나체나 음부의 손상</a:t>
            </a:r>
            <a:r>
              <a:rPr lang="en-US" altLang="ko-KR" sz="1200" u="sng" dirty="0"/>
              <a:t>, </a:t>
            </a:r>
            <a:r>
              <a:rPr lang="ko-KR" altLang="en-US" sz="1200" u="sng" dirty="0"/>
              <a:t>성교의 흔적</a:t>
            </a:r>
            <a:r>
              <a:rPr lang="en-US" altLang="ko-KR" sz="1200" u="sng" dirty="0"/>
              <a:t>, </a:t>
            </a:r>
            <a:r>
              <a:rPr lang="ko-KR" altLang="en-US" sz="1200" u="sng" dirty="0"/>
              <a:t>토막살해의 경우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미신에 의한 범행</a:t>
            </a:r>
            <a:r>
              <a:rPr lang="en-US" altLang="ko-KR" sz="1200" dirty="0"/>
              <a:t>: </a:t>
            </a:r>
            <a:r>
              <a:rPr lang="ko-KR" altLang="en-US" sz="1200" dirty="0"/>
              <a:t>신체의 내부 장기가 없어진 경우로 다양한 추정이 가능함</a:t>
            </a:r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③ 우발적</a:t>
            </a:r>
            <a:r>
              <a:rPr lang="en-US" altLang="ko-KR" sz="1200" dirty="0">
                <a:solidFill>
                  <a:srgbClr val="FF0000"/>
                </a:solidFill>
              </a:rPr>
              <a:t>·</a:t>
            </a:r>
            <a:r>
              <a:rPr lang="ko-KR" altLang="en-US" sz="1200" dirty="0">
                <a:solidFill>
                  <a:srgbClr val="FF0000"/>
                </a:solidFill>
              </a:rPr>
              <a:t>계획적 범행여부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사용된 </a:t>
            </a:r>
            <a:r>
              <a:rPr lang="ko-KR" altLang="en-US" sz="1200" u="sng" dirty="0"/>
              <a:t>흉기는 사전에 준비된 것인지 현장의 것을 사용했는지</a:t>
            </a:r>
            <a:r>
              <a:rPr lang="ko-KR" altLang="en-US" sz="1200" dirty="0"/>
              <a:t>를 밝힘 </a:t>
            </a:r>
          </a:p>
          <a:p>
            <a:pPr marL="0" indent="0" fontAlgn="base">
              <a:buNone/>
            </a:pPr>
            <a:r>
              <a:rPr lang="en-US" altLang="ko-KR" sz="1200" dirty="0"/>
              <a:t>        ※ </a:t>
            </a:r>
            <a:r>
              <a:rPr lang="ko-KR" altLang="en-US" sz="1200" dirty="0"/>
              <a:t>계획적인 범행인 경우 </a:t>
            </a:r>
            <a:r>
              <a:rPr lang="ko-KR" altLang="en-US" sz="1200" dirty="0" err="1"/>
              <a:t>연고감이나</a:t>
            </a:r>
            <a:r>
              <a:rPr lang="ko-KR" altLang="en-US" sz="1200" dirty="0"/>
              <a:t>  </a:t>
            </a:r>
            <a:r>
              <a:rPr lang="ko-KR" altLang="en-US" sz="1200" dirty="0" err="1"/>
              <a:t>지리감이</a:t>
            </a:r>
            <a:r>
              <a:rPr lang="ko-KR" altLang="en-US" sz="1200" dirty="0"/>
              <a:t> 있는 것이 일반적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현장관찰의 착안점과 관찰요령</a:t>
            </a:r>
          </a:p>
        </p:txBody>
      </p:sp>
    </p:spTree>
    <p:extLst>
      <p:ext uri="{BB962C8B-B14F-4D97-AF65-F5344CB8AC3E}">
        <p14:creationId xmlns:p14="http://schemas.microsoft.com/office/powerpoint/2010/main" val="2219549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5.</a:t>
            </a:r>
            <a:r>
              <a:rPr lang="en-US" altLang="ko-KR" sz="1400" b="1" dirty="0">
                <a:latin typeface="+mj-ea"/>
                <a:ea typeface="+mj-ea"/>
              </a:rPr>
              <a:t> </a:t>
            </a:r>
            <a:r>
              <a:rPr lang="ko-KR" altLang="en-US" sz="1400" b="1" dirty="0"/>
              <a:t>범행방법에 관한 사항</a:t>
            </a:r>
            <a:endParaRPr lang="en-US" altLang="ko-KR" sz="1400" b="1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/>
              <a:t>범행방법을 명확히 한다면 범죄수법자료를 이용하여 직접 범인에게 도 달할 수 있는 가능성을 높일 뿐 아니라 범인검거와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조사에 있어서도 신 중한 접근을 할 수 있다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① 침입방법과 </a:t>
            </a:r>
            <a:r>
              <a:rPr lang="ko-KR" altLang="en-US" sz="1200" dirty="0" err="1">
                <a:solidFill>
                  <a:srgbClr val="FF0000"/>
                </a:solidFill>
              </a:rPr>
              <a:t>침입구의</a:t>
            </a:r>
            <a:r>
              <a:rPr lang="ko-KR" altLang="en-US" sz="1200" dirty="0">
                <a:solidFill>
                  <a:srgbClr val="FF0000"/>
                </a:solidFill>
              </a:rPr>
              <a:t> 특이성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침입수단</a:t>
            </a:r>
            <a:r>
              <a:rPr lang="en-US" altLang="ko-KR" sz="1200" dirty="0"/>
              <a:t>. </a:t>
            </a:r>
            <a:r>
              <a:rPr lang="ko-KR" altLang="en-US" sz="1200" dirty="0"/>
              <a:t>방법이 교묘하다면 </a:t>
            </a:r>
            <a:r>
              <a:rPr lang="ko-KR" altLang="en-US" sz="1200" u="sng" dirty="0"/>
              <a:t>상습범이나 전과자</a:t>
            </a:r>
            <a:r>
              <a:rPr lang="ko-KR" altLang="en-US" sz="1200" dirty="0"/>
              <a:t>의 소행으로 추정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 err="1"/>
              <a:t>침입구의</a:t>
            </a:r>
            <a:r>
              <a:rPr lang="ko-KR" altLang="en-US" sz="1200" dirty="0"/>
              <a:t> 상황과 장소관계를 검토하여 </a:t>
            </a:r>
            <a:r>
              <a:rPr lang="ko-KR" altLang="en-US" sz="1200" dirty="0" err="1"/>
              <a:t>연고감이나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지리감</a:t>
            </a:r>
            <a:r>
              <a:rPr lang="ko-KR" altLang="en-US" sz="1200" dirty="0"/>
              <a:t> 유무 추정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 err="1"/>
              <a:t>침입구의</a:t>
            </a:r>
            <a:r>
              <a:rPr lang="ko-KR" altLang="en-US" sz="1200" dirty="0"/>
              <a:t> 파괴방법으로 범인의 직업을 추정</a:t>
            </a:r>
            <a:r>
              <a:rPr lang="en-US" altLang="ko-KR" sz="1200" dirty="0"/>
              <a:t>, </a:t>
            </a:r>
            <a:r>
              <a:rPr lang="ko-KR" altLang="en-US" sz="1200" dirty="0"/>
              <a:t>침입구가 불명</a:t>
            </a:r>
            <a:r>
              <a:rPr lang="en-US" altLang="ko-KR" sz="1200" dirty="0"/>
              <a:t>.</a:t>
            </a:r>
            <a:r>
              <a:rPr lang="ko-KR" altLang="en-US" sz="1200" dirty="0"/>
              <a:t>침입한 흔적을 발견할 수 없을 때는 내부소행</a:t>
            </a:r>
            <a:r>
              <a:rPr lang="en-US" altLang="ko-KR" sz="1200" dirty="0"/>
              <a:t>. </a:t>
            </a:r>
            <a:r>
              <a:rPr lang="ko-KR" altLang="en-US" sz="1200" dirty="0"/>
              <a:t>내부자가 연관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된 범행으로 추정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② 범행용구의 사용상황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범행도구가 판명이 될 경우</a:t>
            </a:r>
            <a:r>
              <a:rPr lang="en-US" altLang="ko-KR" sz="1200" dirty="0"/>
              <a:t>, </a:t>
            </a:r>
            <a:r>
              <a:rPr lang="ko-KR" altLang="en-US" sz="1200" dirty="0"/>
              <a:t>소지자</a:t>
            </a:r>
            <a:r>
              <a:rPr lang="en-US" altLang="ko-KR" sz="1200" dirty="0"/>
              <a:t>, </a:t>
            </a:r>
            <a:r>
              <a:rPr lang="ko-KR" altLang="en-US" sz="1200" dirty="0"/>
              <a:t>사용자</a:t>
            </a:r>
            <a:r>
              <a:rPr lang="en-US" altLang="ko-KR" sz="1200" dirty="0"/>
              <a:t>, </a:t>
            </a:r>
            <a:r>
              <a:rPr lang="ko-KR" altLang="en-US" sz="1200" dirty="0"/>
              <a:t>제조자 등을 탐문하여 범인을 발견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연속다발하는</a:t>
            </a:r>
            <a:r>
              <a:rPr lang="ko-KR" altLang="en-US" sz="1200" dirty="0"/>
              <a:t> 경우에는 동일범행 여부도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확인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③ 목적물의 특이성</a:t>
            </a:r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dirty="0"/>
              <a:t>상습절도범의 경우 부피가 크거나 대형 물품보다는 현금 또는 처분이나 환금이 용이한 소형의 </a:t>
            </a:r>
            <a:r>
              <a:rPr lang="ko-KR" altLang="en-US" sz="1200" dirty="0" err="1"/>
              <a:t>고가물을</a:t>
            </a:r>
            <a:r>
              <a:rPr lang="ko-KR" altLang="en-US" sz="1200" dirty="0"/>
              <a:t> 주로 범행의 대상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④ 특수한 행동의 유무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수법자료 이용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dirty="0"/>
              <a:t>범행현장 또는 주변에서 범인이 </a:t>
            </a:r>
            <a:r>
              <a:rPr lang="ko-KR" altLang="en-US" sz="1200" u="sng" dirty="0"/>
              <a:t>의식적</a:t>
            </a:r>
            <a:r>
              <a:rPr lang="en-US" altLang="ko-KR" sz="1200" u="sng" dirty="0"/>
              <a:t>·</a:t>
            </a:r>
            <a:r>
              <a:rPr lang="ko-KR" altLang="en-US" sz="1200" u="sng" dirty="0"/>
              <a:t>무의식적으로 행한 특수한 행동 </a:t>
            </a:r>
            <a:r>
              <a:rPr lang="ko-KR" altLang="en-US" sz="1200" dirty="0"/>
              <a:t>을 발견한 경우 범인을 특정하는 자료로 이용할 수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현장관찰의 착안점과 관찰요령</a:t>
            </a:r>
          </a:p>
        </p:txBody>
      </p:sp>
    </p:spTree>
    <p:extLst>
      <p:ext uri="{BB962C8B-B14F-4D97-AF65-F5344CB8AC3E}">
        <p14:creationId xmlns:p14="http://schemas.microsoft.com/office/powerpoint/2010/main" val="1585388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⑤ 피해품의 반출상황</a:t>
            </a:r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dirty="0"/>
              <a:t>피해품의 반출상황은 물품의 종류</a:t>
            </a:r>
            <a:r>
              <a:rPr lang="en-US" altLang="ko-KR" sz="1200" dirty="0"/>
              <a:t>, </a:t>
            </a:r>
            <a:r>
              <a:rPr lang="ko-KR" altLang="en-US" sz="1200" dirty="0"/>
              <a:t>형상</a:t>
            </a:r>
            <a:r>
              <a:rPr lang="en-US" altLang="ko-KR" sz="1200" dirty="0"/>
              <a:t>, </a:t>
            </a:r>
            <a:r>
              <a:rPr lang="ko-KR" altLang="en-US" sz="1200" dirty="0"/>
              <a:t>수량에 따라 각기 다르기 때문에 범행현장에서 </a:t>
            </a:r>
            <a:r>
              <a:rPr lang="ko-KR" altLang="en-US" sz="1200" dirty="0" err="1"/>
              <a:t>도구흔이나</a:t>
            </a:r>
            <a:r>
              <a:rPr lang="ko-KR" altLang="en-US" sz="1200" dirty="0"/>
              <a:t> 차량흔적을 통하여 추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정할 수 있다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⑥ 도주로의 상황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전과자</a:t>
            </a:r>
            <a:r>
              <a:rPr lang="en-US" altLang="ko-KR" sz="1200" dirty="0"/>
              <a:t>, </a:t>
            </a:r>
            <a:r>
              <a:rPr lang="ko-KR" altLang="en-US" sz="1200" dirty="0"/>
              <a:t>상습범인 경우 </a:t>
            </a:r>
            <a:r>
              <a:rPr lang="ko-KR" altLang="en-US" sz="1200" dirty="0" err="1"/>
              <a:t>침입구나</a:t>
            </a:r>
            <a:r>
              <a:rPr lang="ko-KR" altLang="en-US" sz="1200" dirty="0"/>
              <a:t> 도주로가 다른 경우가 많으며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도주 시 도주로 부근에는 유류품이나 흔적 등을 남기는 경우가 있기 때문에 범행현장 뿐만이 아니라 범행현장의 주변에 대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해서도 관찰을 게을리 하지 </a:t>
            </a:r>
            <a:r>
              <a:rPr lang="ko-KR" altLang="en-US" sz="1200" dirty="0" err="1"/>
              <a:t>말아야한다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현장관찰의 착안점과 관찰요령</a:t>
            </a:r>
          </a:p>
        </p:txBody>
      </p:sp>
    </p:spTree>
    <p:extLst>
      <p:ext uri="{BB962C8B-B14F-4D97-AF65-F5344CB8AC3E}">
        <p14:creationId xmlns:p14="http://schemas.microsoft.com/office/powerpoint/2010/main" val="2248625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ko-KR" altLang="en-US" sz="1400" b="1" dirty="0"/>
          </a:p>
          <a:p>
            <a:pPr marL="0" indent="0" fontAlgn="base">
              <a:buNone/>
            </a:pPr>
            <a:r>
              <a:rPr lang="en-US" altLang="ko-KR" sz="1400" b="1" dirty="0"/>
              <a:t>   1. </a:t>
            </a:r>
            <a:r>
              <a:rPr lang="ko-KR" altLang="en-US" sz="1400" b="1" dirty="0"/>
              <a:t>현장관찰기록의  중요성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그때 그때 기록해야 한다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도면이나 조서를 작성한다는 것을 염두에 두고 기억해야 할 사항이나 그 자리에서 알게 된 것은 그때마다 빠짐없이 기록</a:t>
            </a:r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400" b="1" dirty="0">
                <a:solidFill>
                  <a:srgbClr val="FF0000"/>
                </a:solidFill>
              </a:rPr>
              <a:t>   2. </a:t>
            </a:r>
            <a:r>
              <a:rPr lang="ko-KR" altLang="en-US" sz="1400" b="1" dirty="0">
                <a:solidFill>
                  <a:srgbClr val="FF0000"/>
                </a:solidFill>
              </a:rPr>
              <a:t>방법 및 주의사항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① 빠짐없이 기록할 것</a:t>
            </a:r>
          </a:p>
          <a:p>
            <a:pPr marL="0" indent="0" fontAlgn="base">
              <a:buNone/>
            </a:pPr>
            <a:r>
              <a:rPr lang="ko-KR" altLang="en-US" sz="1200" dirty="0"/>
              <a:t>       </a:t>
            </a:r>
            <a:r>
              <a:rPr lang="en-US" altLang="ko-KR" sz="1200" dirty="0"/>
              <a:t>- </a:t>
            </a:r>
            <a:r>
              <a:rPr lang="ko-KR" altLang="en-US" sz="1200" dirty="0"/>
              <a:t>인간 기억에는 한계가 있고 관찰기록은 현장관찰에 참여하지 못한 사건관련 수사관도 보는 것이기 때문에 수시로 빠짐 </a:t>
            </a:r>
            <a:r>
              <a:rPr lang="ko-KR" altLang="en-US" sz="1200" dirty="0" err="1"/>
              <a:t>없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</a:t>
            </a:r>
            <a:r>
              <a:rPr lang="ko-KR" altLang="en-US" sz="1200" dirty="0"/>
              <a:t>이 기록하는 것이 중요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② 시간적 순서에 따를 것</a:t>
            </a:r>
          </a:p>
          <a:p>
            <a:pPr marL="0" indent="0" fontAlgn="base">
              <a:buNone/>
            </a:pPr>
            <a:r>
              <a:rPr lang="ko-KR" altLang="en-US" sz="1200" dirty="0"/>
              <a:t>       </a:t>
            </a:r>
            <a:r>
              <a:rPr lang="en-US" altLang="ko-KR" sz="1200" dirty="0"/>
              <a:t>- </a:t>
            </a:r>
            <a:r>
              <a:rPr lang="ko-KR" altLang="en-US" sz="1200" dirty="0"/>
              <a:t>관찰기록은 수사관 개개인이 관찰하거나 조사한 순서에 따라 기록하는 것이 가장 일반적인 방법</a:t>
            </a:r>
            <a:r>
              <a:rPr lang="en-US" altLang="ko-KR" sz="1200" dirty="0"/>
              <a:t>. </a:t>
            </a:r>
            <a:r>
              <a:rPr lang="ko-KR" altLang="en-US" sz="1200" dirty="0"/>
              <a:t>이때 녹음을 해 두는 것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</a:t>
            </a:r>
            <a:r>
              <a:rPr lang="ko-KR" altLang="en-US" sz="1200" dirty="0"/>
              <a:t>도 좋은 방법이다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③ 부동의 기준점 선정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기록의 대상이 될 사물에 대해서는 먼저 기준점을 지정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기준점은 반드시 부동의 </a:t>
            </a:r>
            <a:r>
              <a:rPr lang="en-US" altLang="ko-KR" sz="1200" dirty="0"/>
              <a:t>2</a:t>
            </a:r>
            <a:r>
              <a:rPr lang="ko-KR" altLang="en-US" sz="1200" dirty="0"/>
              <a:t>개 이상의 지점을 선정하여 그곳으로부터 측정하고 명칭을 알 수 없는 것이 있을 때에는 그 자리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</a:t>
            </a:r>
            <a:r>
              <a:rPr lang="ko-KR" altLang="en-US" sz="1200" dirty="0"/>
              <a:t>에서 참여인 이나 가족들에게 물어서 기록해야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5. </a:t>
            </a:r>
            <a:r>
              <a:rPr lang="ko-KR" altLang="en-US" sz="3200" dirty="0"/>
              <a:t>현장관찰기록 작성 및 작성시 유의사항</a:t>
            </a:r>
          </a:p>
        </p:txBody>
      </p:sp>
    </p:spTree>
    <p:extLst>
      <p:ext uri="{BB962C8B-B14F-4D97-AF65-F5344CB8AC3E}">
        <p14:creationId xmlns:p14="http://schemas.microsoft.com/office/powerpoint/2010/main" val="1362900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200" dirty="0"/>
              <a:t>  ④ 실측을 할 것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물체의 크기나 거리는 반드시 실측하여 정확을 기하고 만약 실측할 수 없을 때에는 목측</a:t>
            </a:r>
            <a:r>
              <a:rPr lang="en-US" altLang="ko-KR" sz="1200" dirty="0"/>
              <a:t>(</a:t>
            </a:r>
            <a:r>
              <a:rPr lang="ko-KR" altLang="en-US" sz="1200" dirty="0"/>
              <a:t>目測</a:t>
            </a:r>
            <a:r>
              <a:rPr lang="en-US" altLang="ko-KR" sz="1200" dirty="0"/>
              <a:t>)</a:t>
            </a:r>
            <a:r>
              <a:rPr lang="ko-KR" altLang="en-US" sz="1200" dirty="0"/>
              <a:t>임을 명백히 해 두어야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※ </a:t>
            </a:r>
            <a:r>
              <a:rPr lang="ko-KR" altLang="en-US" sz="1200" dirty="0"/>
              <a:t>원칙적으로 목측은 안됨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</a:t>
            </a:r>
            <a:r>
              <a:rPr lang="ko-KR" altLang="en-US" sz="1200" dirty="0"/>
              <a:t>⑤ 소극적인 사항도 기록할 것</a:t>
            </a:r>
          </a:p>
          <a:p>
            <a:pPr marL="0" indent="0" fontAlgn="base">
              <a:buNone/>
            </a:pPr>
            <a:r>
              <a:rPr lang="en-US" altLang="ko-KR" sz="1200" dirty="0"/>
              <a:t>     - ‘</a:t>
            </a:r>
            <a:r>
              <a:rPr lang="ko-KR" altLang="en-US" sz="1200" dirty="0"/>
              <a:t>침입구로 생각되는 곳에는 흔적이 없다’</a:t>
            </a:r>
            <a:r>
              <a:rPr lang="en-US" altLang="ko-KR" sz="1200" dirty="0"/>
              <a:t>, </a:t>
            </a:r>
            <a:r>
              <a:rPr lang="ko-KR" altLang="en-US" sz="1200" dirty="0"/>
              <a:t>‘재떨이에 꽁초가 없었다’ 등 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소극적인 사항을 기록하지 않을 경우에는 관찰한 것을 누락시킨 것 인지 여부를 확인할 수 없기 때문이다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5. </a:t>
            </a:r>
            <a:r>
              <a:rPr lang="ko-KR" altLang="en-US" sz="3200" dirty="0"/>
              <a:t>현장관찰기록 작성 및 작성시 유의사항</a:t>
            </a:r>
          </a:p>
        </p:txBody>
      </p:sp>
    </p:spTree>
    <p:extLst>
      <p:ext uri="{BB962C8B-B14F-4D97-AF65-F5344CB8AC3E}">
        <p14:creationId xmlns:p14="http://schemas.microsoft.com/office/powerpoint/2010/main" val="1621516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   1. </a:t>
            </a:r>
            <a:r>
              <a:rPr lang="ko-KR" altLang="en-US" sz="1400" b="1" dirty="0"/>
              <a:t>현장자료의 중요성</a:t>
            </a:r>
            <a:endParaRPr lang="en-US" altLang="ko-KR" sz="1400" b="1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① 범죄사실의 </a:t>
            </a:r>
            <a:r>
              <a:rPr lang="ko-KR" altLang="en-US" sz="1200" dirty="0" err="1"/>
              <a:t>존부확인의</a:t>
            </a:r>
            <a:r>
              <a:rPr lang="ko-KR" altLang="en-US" sz="1200" dirty="0"/>
              <a:t> 근거</a:t>
            </a:r>
          </a:p>
          <a:p>
            <a:pPr marL="0" indent="0" fontAlgn="base">
              <a:buNone/>
            </a:pPr>
            <a:r>
              <a:rPr lang="ko-KR" altLang="en-US" sz="1200" dirty="0"/>
              <a:t>     ② 공판에서 유죄판결을 얻는데 중요한 증거가치</a:t>
            </a:r>
          </a:p>
          <a:p>
            <a:pPr marL="0" indent="0" fontAlgn="base">
              <a:buNone/>
            </a:pPr>
            <a:r>
              <a:rPr lang="ko-KR" altLang="en-US" sz="1200" dirty="0"/>
              <a:t>     ③ 범인의 추정 및 사건의 진상을 밝히는 증거가 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400" b="1" dirty="0"/>
              <a:t>    2. </a:t>
            </a:r>
            <a:r>
              <a:rPr lang="ko-KR" altLang="en-US" sz="1400" b="1" dirty="0"/>
              <a:t>현장자료의 수집요령</a:t>
            </a:r>
            <a:endParaRPr lang="en-US" altLang="ko-KR" sz="1400" b="1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  ① </a:t>
            </a:r>
            <a:r>
              <a:rPr lang="ko-KR" altLang="en-US" sz="1200" dirty="0" err="1">
                <a:solidFill>
                  <a:srgbClr val="FF0000"/>
                </a:solidFill>
              </a:rPr>
              <a:t>증명력</a:t>
            </a:r>
            <a:r>
              <a:rPr lang="ko-KR" altLang="en-US" sz="1200" dirty="0">
                <a:solidFill>
                  <a:srgbClr val="FF0000"/>
                </a:solidFill>
              </a:rPr>
              <a:t> 확보</a:t>
            </a:r>
          </a:p>
          <a:p>
            <a:pPr marL="0" indent="0" fontAlgn="base">
              <a:buNone/>
            </a:pPr>
            <a:r>
              <a:rPr lang="ko-KR" altLang="en-US" sz="1200" dirty="0"/>
              <a:t>         </a:t>
            </a:r>
            <a:r>
              <a:rPr lang="en-US" altLang="ko-KR" sz="1200" dirty="0"/>
              <a:t>- </a:t>
            </a:r>
            <a:r>
              <a:rPr lang="ko-KR" altLang="en-US" sz="1200" dirty="0"/>
              <a:t>자료의 수집 시 </a:t>
            </a:r>
            <a:r>
              <a:rPr lang="ko-KR" altLang="en-US" sz="1200" u="sng" dirty="0" err="1"/>
              <a:t>참여인을</a:t>
            </a:r>
            <a:r>
              <a:rPr lang="ko-KR" altLang="en-US" sz="1200" u="sng" dirty="0"/>
              <a:t> 참여시키고</a:t>
            </a:r>
            <a:r>
              <a:rPr lang="en-US" altLang="ko-KR" sz="1200" u="sng" dirty="0"/>
              <a:t>, </a:t>
            </a:r>
            <a:r>
              <a:rPr lang="ko-KR" altLang="en-US" sz="1200" u="sng" dirty="0"/>
              <a:t>사진촬영</a:t>
            </a:r>
            <a:r>
              <a:rPr lang="en-US" altLang="ko-KR" sz="1200" u="sng" dirty="0"/>
              <a:t>, </a:t>
            </a:r>
            <a:r>
              <a:rPr lang="ko-KR" altLang="en-US" sz="1200" u="sng" dirty="0"/>
              <a:t>자료의 존재상태를 실 </a:t>
            </a:r>
            <a:r>
              <a:rPr lang="ko-KR" altLang="en-US" sz="1200" u="sng" dirty="0" err="1"/>
              <a:t>황조사서</a:t>
            </a:r>
            <a:r>
              <a:rPr lang="en-US" altLang="ko-KR" sz="1200" u="sng" dirty="0"/>
              <a:t>·</a:t>
            </a:r>
            <a:r>
              <a:rPr lang="ko-KR" altLang="en-US" sz="1200" u="sng" dirty="0"/>
              <a:t>검증조서</a:t>
            </a:r>
            <a:r>
              <a:rPr lang="en-US" altLang="ko-KR" sz="1200" u="sng" dirty="0"/>
              <a:t>·</a:t>
            </a:r>
            <a:r>
              <a:rPr lang="ko-KR" altLang="en-US" sz="1200" u="sng" dirty="0"/>
              <a:t>채취 보고서 등 관계서류에 명</a:t>
            </a:r>
            <a:endParaRPr lang="en-US" altLang="ko-KR" sz="1200" u="sng" dirty="0"/>
          </a:p>
          <a:p>
            <a:pPr marL="0" indent="0" fontAlgn="base">
              <a:buNone/>
            </a:pPr>
            <a:r>
              <a:rPr lang="en-US" altLang="ko-KR" sz="1200" dirty="0"/>
              <a:t>         </a:t>
            </a:r>
            <a:r>
              <a:rPr lang="ko-KR" altLang="en-US" sz="1200" u="sng" dirty="0" err="1"/>
              <a:t>백히</a:t>
            </a:r>
            <a:r>
              <a:rPr lang="ko-KR" altLang="en-US" sz="1200" u="sng" dirty="0"/>
              <a:t> 기록</a:t>
            </a:r>
            <a:endParaRPr lang="en-US" altLang="ko-KR" sz="1200" u="sng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  ② 증거가치의 확보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 err="1"/>
              <a:t>채취전</a:t>
            </a:r>
            <a:r>
              <a:rPr lang="ko-KR" altLang="en-US" sz="1200" dirty="0"/>
              <a:t> 반드시 현장책임자 또는 지휘자에 보고</a:t>
            </a:r>
            <a:r>
              <a:rPr lang="en-US" altLang="ko-KR" sz="1200" dirty="0"/>
              <a:t>, </a:t>
            </a:r>
            <a:r>
              <a:rPr lang="ko-KR" altLang="en-US" sz="1200" dirty="0"/>
              <a:t>지휘 받아 채취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자료의 변형</a:t>
            </a:r>
            <a:r>
              <a:rPr lang="en-US" altLang="ko-KR" sz="1200" dirty="0"/>
              <a:t>, </a:t>
            </a:r>
            <a:r>
              <a:rPr lang="ko-KR" altLang="en-US" sz="1200" dirty="0"/>
              <a:t>파괴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멸실이</a:t>
            </a:r>
            <a:r>
              <a:rPr lang="ko-KR" altLang="en-US" sz="1200" dirty="0"/>
              <a:t> 없도록 하고 파괴 </a:t>
            </a:r>
            <a:r>
              <a:rPr lang="ko-KR" altLang="en-US" sz="1200" dirty="0" err="1"/>
              <a:t>우려시</a:t>
            </a:r>
            <a:r>
              <a:rPr lang="ko-KR" altLang="en-US" sz="1200" dirty="0"/>
              <a:t> 자료의 특징</a:t>
            </a:r>
            <a:r>
              <a:rPr lang="en-US" altLang="ko-KR" sz="1200" dirty="0"/>
              <a:t>, </a:t>
            </a:r>
            <a:r>
              <a:rPr lang="ko-KR" altLang="en-US" sz="1200" dirty="0"/>
              <a:t>치수 등을 기록하고 </a:t>
            </a:r>
            <a:r>
              <a:rPr lang="ko-KR" altLang="en-US" sz="1200" dirty="0" err="1"/>
              <a:t>사진촬영해</a:t>
            </a:r>
            <a:r>
              <a:rPr lang="ko-KR" altLang="en-US" sz="1200" dirty="0"/>
              <a:t> 두어야 함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채취한 자료는 </a:t>
            </a:r>
            <a:r>
              <a:rPr lang="ko-KR" altLang="en-US" sz="1200" dirty="0" err="1"/>
              <a:t>사건명</a:t>
            </a:r>
            <a:r>
              <a:rPr lang="en-US" altLang="ko-KR" sz="1200" dirty="0"/>
              <a:t>, </a:t>
            </a:r>
            <a:r>
              <a:rPr lang="ko-KR" altLang="en-US" sz="1200" dirty="0"/>
              <a:t>품명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채취일시</a:t>
            </a:r>
            <a:r>
              <a:rPr lang="en-US" altLang="ko-KR" sz="1200" dirty="0"/>
              <a:t>. </a:t>
            </a:r>
            <a:r>
              <a:rPr lang="ko-KR" altLang="en-US" sz="1200" dirty="0"/>
              <a:t>장소</a:t>
            </a:r>
            <a:r>
              <a:rPr lang="en-US" altLang="ko-KR" sz="1200" dirty="0"/>
              <a:t>, </a:t>
            </a:r>
            <a:r>
              <a:rPr lang="ko-KR" altLang="en-US" sz="1200" dirty="0"/>
              <a:t>입회인을 기록한 쪽지 를 첨부해야 한다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채취한 자료는 신속히 감식부서에 송부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※ </a:t>
            </a:r>
            <a:r>
              <a:rPr lang="ko-KR" altLang="en-US" sz="1200" dirty="0"/>
              <a:t>송부서</a:t>
            </a:r>
            <a:r>
              <a:rPr lang="en-US" altLang="ko-KR" sz="1200" dirty="0"/>
              <a:t>, </a:t>
            </a:r>
            <a:r>
              <a:rPr lang="ko-KR" altLang="en-US" sz="1200" dirty="0"/>
              <a:t>감식의뢰서 첨부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6. </a:t>
            </a:r>
            <a:r>
              <a:rPr lang="ko-KR" altLang="en-US" sz="3200" dirty="0"/>
              <a:t>현장자료의 수집과 보전</a:t>
            </a:r>
          </a:p>
        </p:txBody>
      </p:sp>
    </p:spTree>
    <p:extLst>
      <p:ext uri="{BB962C8B-B14F-4D97-AF65-F5344CB8AC3E}">
        <p14:creationId xmlns:p14="http://schemas.microsoft.com/office/powerpoint/2010/main" val="1386455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   3.  </a:t>
            </a:r>
            <a:r>
              <a:rPr lang="ko-KR" altLang="en-US" sz="1400" b="1" dirty="0" err="1"/>
              <a:t>감정물</a:t>
            </a:r>
            <a:r>
              <a:rPr lang="ko-KR" altLang="en-US" sz="1400" b="1" dirty="0"/>
              <a:t>  </a:t>
            </a:r>
            <a:r>
              <a:rPr lang="ko-KR" altLang="en-US" sz="1400" b="1" dirty="0" err="1"/>
              <a:t>채취시</a:t>
            </a:r>
            <a:r>
              <a:rPr lang="ko-KR" altLang="en-US" sz="1400" b="1" dirty="0"/>
              <a:t> 일반적 유의사항</a:t>
            </a:r>
          </a:p>
          <a:p>
            <a:pPr marL="0" indent="0" fontAlgn="base">
              <a:buNone/>
            </a:pPr>
            <a:r>
              <a:rPr lang="ko-KR" altLang="en-US" sz="1200" dirty="0"/>
              <a:t>     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① 시료채취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- </a:t>
            </a:r>
            <a:r>
              <a:rPr lang="ko-KR" altLang="en-US" sz="1200" dirty="0"/>
              <a:t>모든 </a:t>
            </a:r>
            <a:r>
              <a:rPr lang="ko-KR" altLang="en-US" sz="1200" dirty="0" err="1">
                <a:solidFill>
                  <a:srgbClr val="FF0000"/>
                </a:solidFill>
              </a:rPr>
              <a:t>감정물은</a:t>
            </a:r>
            <a:r>
              <a:rPr lang="ko-KR" altLang="en-US" sz="1200" dirty="0">
                <a:solidFill>
                  <a:srgbClr val="FF0000"/>
                </a:solidFill>
              </a:rPr>
              <a:t> 가급적 전량을 </a:t>
            </a:r>
            <a:r>
              <a:rPr lang="ko-KR" altLang="en-US" sz="1200" dirty="0"/>
              <a:t>수집 또는 채취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- </a:t>
            </a:r>
            <a:r>
              <a:rPr lang="ko-KR" altLang="en-US" sz="1200" dirty="0"/>
              <a:t>수집</a:t>
            </a:r>
            <a:r>
              <a:rPr lang="en-US" altLang="ko-KR" sz="1200" dirty="0"/>
              <a:t>. </a:t>
            </a:r>
            <a:r>
              <a:rPr lang="ko-KR" altLang="en-US" sz="1200" dirty="0"/>
              <a:t>채취된 증거물이 상이할 시 서로 섞이지 않도록 분리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- </a:t>
            </a:r>
            <a:r>
              <a:rPr lang="ko-KR" altLang="en-US" sz="1200" dirty="0"/>
              <a:t>감정인에게 증거물의 수집</a:t>
            </a:r>
            <a:r>
              <a:rPr lang="en-US" altLang="ko-KR" sz="1200" dirty="0"/>
              <a:t>. </a:t>
            </a:r>
            <a:r>
              <a:rPr lang="ko-KR" altLang="en-US" sz="1200" dirty="0"/>
              <a:t>채취 경과와 사건개요를 자세히 통지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② 변질방지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/>
              <a:t>직사광선을 피하고</a:t>
            </a:r>
            <a:r>
              <a:rPr lang="en-US" altLang="ko-KR" sz="1200" dirty="0"/>
              <a:t>, </a:t>
            </a:r>
            <a:r>
              <a:rPr lang="ko-KR" altLang="en-US" sz="1200" dirty="0"/>
              <a:t>습기가 차지 않도록 건조한 곳에서 다룬다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/>
              <a:t>부패</a:t>
            </a:r>
            <a:r>
              <a:rPr lang="en-US" altLang="ko-KR" sz="1200" dirty="0"/>
              <a:t>. </a:t>
            </a:r>
            <a:r>
              <a:rPr lang="ko-KR" altLang="en-US" sz="1200" dirty="0"/>
              <a:t>변질 방지를 위해 </a:t>
            </a:r>
            <a:r>
              <a:rPr lang="ko-KR" altLang="en-US" sz="1200" dirty="0" err="1"/>
              <a:t>보관시</a:t>
            </a:r>
            <a:r>
              <a:rPr lang="ko-KR" altLang="en-US" sz="1200" dirty="0"/>
              <a:t> 냉장 보관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   ※ </a:t>
            </a:r>
            <a:r>
              <a:rPr lang="ko-KR" altLang="en-US" sz="1200" dirty="0"/>
              <a:t>조직일 경우 </a:t>
            </a:r>
            <a:r>
              <a:rPr lang="en-US" altLang="ko-KR" sz="1200" dirty="0"/>
              <a:t>10% </a:t>
            </a:r>
            <a:r>
              <a:rPr lang="ko-KR" altLang="en-US" sz="1200" dirty="0"/>
              <a:t>포르말린 용액 또는 알코올에 보관</a:t>
            </a:r>
          </a:p>
          <a:p>
            <a:pPr marL="0" indent="0" fontAlgn="base">
              <a:buNone/>
            </a:pPr>
            <a:r>
              <a:rPr lang="en-US" altLang="ko-KR" sz="1200" dirty="0"/>
              <a:t>         - </a:t>
            </a:r>
            <a:r>
              <a:rPr lang="ko-KR" altLang="en-US" sz="1200" dirty="0"/>
              <a:t>혈액형 및 독극물 분석용 시료에는 방부제인 포르말린 첨가 금지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③ 증거물의 표기방법 </a:t>
            </a:r>
          </a:p>
          <a:p>
            <a:pPr marL="0" indent="0" fontAlgn="base">
              <a:buNone/>
            </a:pPr>
            <a:r>
              <a:rPr lang="ko-KR" altLang="en-US" sz="1200" dirty="0"/>
              <a:t>        </a:t>
            </a:r>
            <a:r>
              <a:rPr lang="en-US" altLang="ko-KR" sz="1200" dirty="0"/>
              <a:t>- </a:t>
            </a:r>
            <a:r>
              <a:rPr lang="ko-KR" altLang="en-US" sz="1200" dirty="0"/>
              <a:t>감정물의 종류 및 품명</a:t>
            </a:r>
            <a:r>
              <a:rPr lang="en-US" altLang="ko-KR" sz="1200" dirty="0"/>
              <a:t>, </a:t>
            </a:r>
            <a:r>
              <a:rPr lang="ko-KR" altLang="en-US" sz="1200" dirty="0"/>
              <a:t>채취 연월일시 및 장소</a:t>
            </a:r>
            <a:r>
              <a:rPr lang="en-US" altLang="ko-KR" sz="1200" dirty="0"/>
              <a:t>, </a:t>
            </a:r>
            <a:r>
              <a:rPr lang="ko-KR" altLang="en-US" sz="1200" dirty="0"/>
              <a:t>피의자의 성명</a:t>
            </a:r>
            <a:r>
              <a:rPr lang="en-US" altLang="ko-KR" sz="1200" dirty="0"/>
              <a:t>·</a:t>
            </a:r>
            <a:r>
              <a:rPr lang="ko-KR" altLang="en-US" sz="1200" dirty="0"/>
              <a:t>연령</a:t>
            </a:r>
            <a:r>
              <a:rPr lang="en-US" altLang="ko-KR" sz="1200" dirty="0"/>
              <a:t>·</a:t>
            </a:r>
            <a:r>
              <a:rPr lang="ko-KR" altLang="en-US" sz="1200" dirty="0"/>
              <a:t>직 업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사건명</a:t>
            </a:r>
            <a:r>
              <a:rPr lang="en-US" altLang="ko-KR" sz="1200" dirty="0"/>
              <a:t>, </a:t>
            </a:r>
            <a:r>
              <a:rPr lang="ko-KR" altLang="en-US" sz="1200" dirty="0"/>
              <a:t>사건개요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감정물</a:t>
            </a:r>
            <a:r>
              <a:rPr lang="ko-KR" altLang="en-US" sz="1200" dirty="0"/>
              <a:t> 구분 번호</a:t>
            </a:r>
            <a:r>
              <a:rPr lang="en-US" altLang="ko-KR" sz="1200" dirty="0"/>
              <a:t>, </a:t>
            </a:r>
            <a:r>
              <a:rPr lang="ko-KR" altLang="en-US" sz="1200" dirty="0"/>
              <a:t>사건 취급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자의 계급</a:t>
            </a:r>
            <a:r>
              <a:rPr lang="en-US" altLang="ko-KR" sz="1200" dirty="0"/>
              <a:t>·</a:t>
            </a:r>
            <a:r>
              <a:rPr lang="ko-KR" altLang="en-US" sz="1200" dirty="0"/>
              <a:t>성명</a:t>
            </a:r>
            <a:r>
              <a:rPr lang="en-US" altLang="ko-KR" sz="1200" dirty="0"/>
              <a:t>·</a:t>
            </a:r>
            <a:r>
              <a:rPr lang="ko-KR" altLang="en-US" sz="1200" dirty="0"/>
              <a:t>관서 명 등이 기재되어야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④ 자료 발견 시 배회자 파악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자료에 손을 대거나 목격한 자</a:t>
            </a:r>
            <a:r>
              <a:rPr lang="en-US" altLang="ko-KR" sz="1200" dirty="0"/>
              <a:t>, </a:t>
            </a:r>
            <a:r>
              <a:rPr lang="ko-KR" altLang="en-US" sz="1200" dirty="0"/>
              <a:t>배회자 등에 대하여 조사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인적사항</a:t>
            </a:r>
            <a:r>
              <a:rPr lang="ko-KR" altLang="en-US" sz="1200" dirty="0"/>
              <a:t> 을 기록해 두어야 한다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추후 증거물에 대한 시비가 발생할 경우 입증자료로서 이용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6. </a:t>
            </a:r>
            <a:r>
              <a:rPr lang="ko-KR" altLang="en-US" sz="3200" dirty="0"/>
              <a:t>현장자료의 수집과 보전</a:t>
            </a:r>
          </a:p>
        </p:txBody>
      </p:sp>
    </p:spTree>
    <p:extLst>
      <p:ext uri="{BB962C8B-B14F-4D97-AF65-F5344CB8AC3E}">
        <p14:creationId xmlns:p14="http://schemas.microsoft.com/office/powerpoint/2010/main" val="1715675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237931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  4. </a:t>
            </a:r>
            <a:r>
              <a:rPr lang="ko-KR" altLang="en-US" sz="1400" b="1" dirty="0"/>
              <a:t>증거물의 포장 및 송부요령</a:t>
            </a:r>
          </a:p>
          <a:p>
            <a:pPr marL="0" indent="0" fontAlgn="base">
              <a:buNone/>
            </a:pP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① 증거물의 밀봉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</a:t>
            </a:r>
            <a:r>
              <a:rPr lang="ko-KR" altLang="en-US" sz="1200" dirty="0"/>
              <a:t>유리병 또는 플라스틱 병을 사용할 때에는 물로 깨끗이 세척하여 사용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</a:t>
            </a:r>
            <a:r>
              <a:rPr lang="ko-KR" altLang="en-US" sz="1200" dirty="0"/>
              <a:t>깨끗한 코르크마개나 </a:t>
            </a:r>
            <a:r>
              <a:rPr lang="ko-KR" altLang="en-US" sz="1200" dirty="0" err="1"/>
              <a:t>태프론마개로</a:t>
            </a:r>
            <a:r>
              <a:rPr lang="ko-KR" altLang="en-US" sz="1200" dirty="0"/>
              <a:t> 밀봉</a:t>
            </a:r>
            <a:r>
              <a:rPr lang="en-US" altLang="ko-KR" sz="1200" dirty="0"/>
              <a:t>, </a:t>
            </a:r>
            <a:r>
              <a:rPr lang="ko-KR" altLang="en-US" sz="1200" dirty="0"/>
              <a:t>즉시 취급자 또는 책임자가 밀봉한 개소마다 날인을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② 증거물의 포장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감정용 증거물은 </a:t>
            </a:r>
            <a:r>
              <a:rPr lang="ko-KR" altLang="en-US" sz="1200" u="sng" dirty="0"/>
              <a:t>개별 포장을 하여 마멸이나 파괴를 방지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개별 포장된 것을 종합하여 다시 포장할 경우 용기와 용기</a:t>
            </a:r>
            <a:r>
              <a:rPr lang="en-US" altLang="ko-KR" sz="1200" dirty="0"/>
              <a:t>, </a:t>
            </a:r>
            <a:r>
              <a:rPr lang="ko-KR" altLang="en-US" sz="1200" dirty="0"/>
              <a:t>증거물 과 증거물의 마찰을 피하고 증거물이 따로 놀지 않도록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틈마다 솜 또는 천을 끼운다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우송 시에는 책임자가 반드시 완전히 포장되었는지의 여부를 확인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③ 증거물의 송부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수집</a:t>
            </a:r>
            <a:r>
              <a:rPr lang="en-US" altLang="ko-KR" sz="1200" dirty="0"/>
              <a:t>, </a:t>
            </a:r>
            <a:r>
              <a:rPr lang="ko-KR" altLang="en-US" sz="1200" dirty="0"/>
              <a:t>채취된 증거물은 지체 없이 최단시간 내에 송부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부패</a:t>
            </a:r>
            <a:r>
              <a:rPr lang="en-US" altLang="ko-KR" sz="1200" dirty="0"/>
              <a:t>·</a:t>
            </a:r>
            <a:r>
              <a:rPr lang="ko-KR" altLang="en-US" sz="1200" dirty="0"/>
              <a:t>변질이 우려되는 </a:t>
            </a:r>
            <a:r>
              <a:rPr lang="ko-KR" altLang="en-US" sz="1200" dirty="0" err="1"/>
              <a:t>감정물은</a:t>
            </a:r>
            <a:r>
              <a:rPr lang="ko-KR" altLang="en-US" sz="1200" dirty="0"/>
              <a:t> 견고히 포장</a:t>
            </a:r>
            <a:r>
              <a:rPr lang="en-US" altLang="ko-KR" sz="1200" dirty="0"/>
              <a:t>, </a:t>
            </a:r>
            <a:r>
              <a:rPr lang="ko-KR" altLang="en-US" sz="1200" dirty="0"/>
              <a:t>직접 감정의뢰 기관에 제출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특히 여름철에는 가능한 한 신속한 방법으로 송부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부득이 우송하게 될 경우에는 포장된 겉면에 ‘지급</a:t>
            </a:r>
            <a:r>
              <a:rPr lang="en-US" altLang="ko-KR" sz="1200" dirty="0"/>
              <a:t>(</a:t>
            </a:r>
            <a:r>
              <a:rPr lang="ko-KR" altLang="en-US" sz="1200" dirty="0"/>
              <a:t>至急</a:t>
            </a:r>
            <a:r>
              <a:rPr lang="en-US" altLang="ko-KR" sz="1200" dirty="0"/>
              <a:t>)’</a:t>
            </a:r>
            <a:r>
              <a:rPr lang="ko-KR" altLang="en-US" sz="1200"/>
              <a:t>이라고 추서</a:t>
            </a:r>
            <a:r>
              <a:rPr lang="en-US" altLang="ko-KR" sz="1200" dirty="0"/>
              <a:t>(</a:t>
            </a:r>
            <a:r>
              <a:rPr lang="ko-KR" altLang="en-US" sz="1200" dirty="0"/>
              <a:t>追書</a:t>
            </a:r>
            <a:r>
              <a:rPr lang="en-US" altLang="ko-KR" sz="1200" dirty="0"/>
              <a:t>)</a:t>
            </a:r>
            <a:r>
              <a:rPr lang="ko-KR" altLang="en-US" sz="1200" dirty="0"/>
              <a:t>하여 그 포장을 철저히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6. </a:t>
            </a:r>
            <a:r>
              <a:rPr lang="ko-KR" altLang="en-US" sz="3200" dirty="0"/>
              <a:t>현장자료의 수집과 보전</a:t>
            </a:r>
          </a:p>
        </p:txBody>
      </p:sp>
    </p:spTree>
    <p:extLst>
      <p:ext uri="{BB962C8B-B14F-4D97-AF65-F5344CB8AC3E}">
        <p14:creationId xmlns:p14="http://schemas.microsoft.com/office/powerpoint/2010/main" val="25839543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1127</TotalTime>
  <Words>2354</Words>
  <Application>Microsoft Office PowerPoint</Application>
  <PresentationFormat>화면 슬라이드 쇼(4:3)</PresentationFormat>
  <Paragraphs>300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4" baseType="lpstr">
      <vt:lpstr>HY견명조</vt:lpstr>
      <vt:lpstr>맑은 고딕</vt:lpstr>
      <vt:lpstr>Arial</vt:lpstr>
      <vt:lpstr>Georgia</vt:lpstr>
      <vt:lpstr>Wingdings</vt:lpstr>
      <vt:lpstr>고구려 벽화</vt:lpstr>
      <vt:lpstr>                    과학수사론 제6주  - 수사의 진행 방법 : 현장관찰</vt:lpstr>
      <vt:lpstr>1. 현장관찰의 의의와 목적</vt:lpstr>
      <vt:lpstr>2. 현장관찰의 일반적 순서</vt:lpstr>
      <vt:lpstr>2. 현장관찰의 일반적 순서</vt:lpstr>
      <vt:lpstr>2. 현장관찰의 일반적 순서</vt:lpstr>
      <vt:lpstr>3. 현장관찰시 유의사항</vt:lpstr>
      <vt:lpstr>3. 현장관찰시 유의사항</vt:lpstr>
      <vt:lpstr>4. 현장관찰의 착안점과 관찰요령</vt:lpstr>
      <vt:lpstr>4. 현장관찰의 착안점과 관찰요령</vt:lpstr>
      <vt:lpstr>4. 현장관찰의 착안점과 관찰요령</vt:lpstr>
      <vt:lpstr>4. 현장관찰의 착안점과 관찰요령</vt:lpstr>
      <vt:lpstr>4. 현장관찰의 착안점과 관찰요령</vt:lpstr>
      <vt:lpstr>4. 현장관찰의 착안점과 관찰요령</vt:lpstr>
      <vt:lpstr>5. 현장관찰기록 작성 및 작성시 유의사항</vt:lpstr>
      <vt:lpstr>5. 현장관찰기록 작성 및 작성시 유의사항</vt:lpstr>
      <vt:lpstr>6. 현장자료의 수집과 보전</vt:lpstr>
      <vt:lpstr>6. 현장자료의 수집과 보전</vt:lpstr>
      <vt:lpstr>6. 현장자료의 수집과 보전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132</cp:revision>
  <dcterms:created xsi:type="dcterms:W3CDTF">2018-09-03T03:26:21Z</dcterms:created>
  <dcterms:modified xsi:type="dcterms:W3CDTF">2021-08-31T06:26:04Z</dcterms:modified>
</cp:coreProperties>
</file>