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0"/>
  </p:notesMasterIdLst>
  <p:handoutMasterIdLst>
    <p:handoutMasterId r:id="rId31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2021-09-24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2021-09-24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 fontScale="90000"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2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/>
              <a:t>10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범죄원인론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(4) </a:t>
            </a:r>
            <a:b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             : </a:t>
            </a:r>
            <a:r>
              <a:rPr lang="ko-KR" altLang="en-US" sz="3200" dirty="0"/>
              <a:t>사회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학적 </a:t>
            </a:r>
            <a:r>
              <a:rPr lang="ko-KR" altLang="en-US" sz="3200" dirty="0" err="1">
                <a:latin typeface="Malgun Gothic" panose="020B0503020000020004" pitchFamily="50" charset="-127"/>
                <a:ea typeface="Malgun Gothic" panose="020B0503020000020004" pitchFamily="50" charset="-127"/>
              </a:rPr>
              <a:t>원인론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중 사회과정이론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사회과정이론</a:t>
            </a:r>
            <a:r>
              <a:rPr lang="en-US" altLang="ko-KR" dirty="0"/>
              <a:t>(</a:t>
            </a:r>
            <a:r>
              <a:rPr lang="ko-KR" altLang="en-US" dirty="0"/>
              <a:t>미시이론</a:t>
            </a:r>
            <a:r>
              <a:rPr lang="en-US" altLang="ko-KR" dirty="0"/>
              <a:t>)</a:t>
            </a:r>
            <a:r>
              <a:rPr lang="ko-KR" altLang="en-US" dirty="0"/>
              <a:t>의 개요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47918"/>
            <a:ext cx="11029615" cy="3634486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사회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적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학습이론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범죄인이 되는 과정을 </a:t>
            </a:r>
            <a:r>
              <a:rPr lang="ko-KR" altLang="en-US" sz="1400" dirty="0">
                <a:solidFill>
                  <a:srgbClr val="FF0000"/>
                </a:solidFill>
              </a:rPr>
              <a:t>범죄인과의 접촉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교제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/>
              <a:t>을 통해 범행기술을 학습하는 것으로 설명함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사회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적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통제이론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모든 사람들의 범죄적 잠재력을 전제로 하나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사회적 통제수단의 약화</a:t>
            </a:r>
            <a:r>
              <a:rPr lang="ko-KR" altLang="en-US" sz="1400" dirty="0"/>
              <a:t>를 통해 일부만이 범행을 자행한다고 범죄화 과정을 설명함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/>
              <a:t>사회</a:t>
            </a:r>
            <a:r>
              <a:rPr lang="en-US" altLang="ko-KR" sz="1400" dirty="0"/>
              <a:t>(</a:t>
            </a:r>
            <a:r>
              <a:rPr lang="ko-KR" altLang="en-US" sz="1400" dirty="0"/>
              <a:t>적</a:t>
            </a:r>
            <a:r>
              <a:rPr lang="en-US" altLang="ko-KR" sz="1400" dirty="0"/>
              <a:t>)</a:t>
            </a:r>
            <a:r>
              <a:rPr lang="ko-KR" altLang="en-US" sz="1400" dirty="0"/>
              <a:t> 반응이론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규범 위반 행위 자체 보다 법규 생성 및 이러한 </a:t>
            </a:r>
            <a:r>
              <a:rPr lang="ko-KR" altLang="en-US" sz="1400" dirty="0">
                <a:solidFill>
                  <a:srgbClr val="FF0000"/>
                </a:solidFill>
              </a:rPr>
              <a:t>법규를 위반한 개인에게 행해진 낙인</a:t>
            </a:r>
            <a:r>
              <a:rPr lang="ko-KR" altLang="en-US" sz="1400" dirty="0"/>
              <a:t>이나 범죄행위에 대한 통제기관의 반응과 효과를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강조하는 이론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3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572971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</a:t>
            </a:r>
            <a:r>
              <a:rPr lang="en-US" altLang="ko-KR" dirty="0"/>
              <a:t>(</a:t>
            </a:r>
            <a:r>
              <a:rPr lang="ko-KR" altLang="en-US" dirty="0"/>
              <a:t>적</a:t>
            </a:r>
            <a:r>
              <a:rPr lang="en-US" altLang="ko-KR" dirty="0"/>
              <a:t>) </a:t>
            </a:r>
            <a:r>
              <a:rPr lang="ko-KR" altLang="en-US" dirty="0"/>
              <a:t>학습이론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68072"/>
            <a:ext cx="11029615" cy="53209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차별적 접촉 이론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차별적 교제이론</a:t>
            </a:r>
            <a:r>
              <a:rPr lang="en-US" altLang="ko-KR" sz="1400" dirty="0">
                <a:solidFill>
                  <a:srgbClr val="FF0000"/>
                </a:solidFill>
              </a:rPr>
              <a:t>, differential association theory) :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서덜랜드</a:t>
            </a:r>
            <a:r>
              <a:rPr lang="en-US" altLang="ko-KR" sz="1400" dirty="0">
                <a:solidFill>
                  <a:srgbClr val="FF0000"/>
                </a:solidFill>
              </a:rPr>
              <a:t>(Sutherland)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서덜랜드는</a:t>
            </a:r>
            <a:r>
              <a:rPr lang="ko-KR" altLang="en-US" sz="1400" dirty="0"/>
              <a:t> 범죄자는 원래부터 정상인과 다르기 때문에 범죄를 저지르는 것이 아니라</a:t>
            </a:r>
            <a:r>
              <a:rPr lang="en-US" altLang="ko-KR" sz="1400" dirty="0"/>
              <a:t>(</a:t>
            </a:r>
            <a:r>
              <a:rPr lang="ko-KR" altLang="en-US" sz="1400" dirty="0" err="1"/>
              <a:t>소질설</a:t>
            </a:r>
            <a:r>
              <a:rPr lang="ko-KR" altLang="en-US" sz="1400" dirty="0"/>
              <a:t> 비판</a:t>
            </a:r>
            <a:r>
              <a:rPr lang="en-US" altLang="ko-KR" sz="1400" dirty="0"/>
              <a:t>), </a:t>
            </a:r>
            <a:r>
              <a:rPr lang="ko-KR" altLang="en-US" sz="1400" dirty="0"/>
              <a:t>타인들과 교제</a:t>
            </a:r>
            <a:r>
              <a:rPr lang="en-US" altLang="ko-KR" sz="1400" dirty="0"/>
              <a:t>(</a:t>
            </a:r>
            <a:r>
              <a:rPr lang="ko-KR" altLang="en-US" sz="1400" dirty="0"/>
              <a:t>접촉</a:t>
            </a:r>
            <a:r>
              <a:rPr lang="en-US" altLang="ko-KR" sz="1400" dirty="0"/>
              <a:t>)</a:t>
            </a:r>
            <a:r>
              <a:rPr lang="ko-KR" altLang="en-US" sz="1400" dirty="0"/>
              <a:t>하는 과정에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서 범죄행위를 학습하기 때문에 범죄를 저지른다고 보았음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다시 말해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범죄행위에 대해 우호적으로 정의하는 사람들과 비우호적으로 정의하는 </a:t>
            </a:r>
            <a:r>
              <a:rPr lang="ko-KR" altLang="en-US" sz="1400" dirty="0" err="1">
                <a:solidFill>
                  <a:srgbClr val="FF0000"/>
                </a:solidFill>
              </a:rPr>
              <a:t>사람들과의</a:t>
            </a:r>
            <a:r>
              <a:rPr lang="ko-KR" altLang="en-US" sz="1400" dirty="0">
                <a:solidFill>
                  <a:srgbClr val="FF0000"/>
                </a:solidFill>
              </a:rPr>
              <a:t> 교제의 차이</a:t>
            </a:r>
            <a:r>
              <a:rPr lang="ko-KR" altLang="en-US" sz="1400" dirty="0"/>
              <a:t>로 범죄행위를 설명함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2. </a:t>
            </a:r>
            <a:r>
              <a:rPr lang="ko-KR" altLang="en-US" sz="1400" dirty="0"/>
              <a:t>일탈적 사회화에 관련된 사회심리학적 아홉 명제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범죄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일탈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행위는 학습의 산물이다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범죄를 생물학적 내지 심리학적 원인에 의해 설명할 수 있는 것이 아님</a:t>
            </a:r>
            <a:r>
              <a:rPr lang="en-US" altLang="ko-KR" sz="1400" dirty="0"/>
              <a:t>. </a:t>
            </a:r>
            <a:r>
              <a:rPr lang="ko-KR" altLang="en-US" sz="1400" dirty="0"/>
              <a:t>또한 타인과 고립된 상태에서 생겨나는 것도 아님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>
                <a:solidFill>
                  <a:srgbClr val="FF0000"/>
                </a:solidFill>
              </a:rPr>
              <a:t>범죄행위는 의사소통 과정에서 타인과의 상호작용에서 배워진다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개인이 단지 범죄적 환경 속에서 </a:t>
            </a:r>
            <a:r>
              <a:rPr lang="ko-KR" altLang="en-US" sz="1400" dirty="0" err="1"/>
              <a:t>거주한다거나</a:t>
            </a:r>
            <a:r>
              <a:rPr lang="ko-KR" altLang="en-US" sz="1400" dirty="0"/>
              <a:t> 범죄적 성격을 보유하는 것 외에도 안내자 </a:t>
            </a:r>
            <a:r>
              <a:rPr lang="en-US" altLang="ko-KR" sz="1400" dirty="0"/>
              <a:t>· </a:t>
            </a:r>
            <a:r>
              <a:rPr lang="ko-KR" altLang="en-US" sz="1400" dirty="0" err="1"/>
              <a:t>교사로서의</a:t>
            </a:r>
            <a:r>
              <a:rPr lang="ko-KR" altLang="en-US" sz="1400" dirty="0"/>
              <a:t> 역할을 하는 타안과의 </a:t>
            </a:r>
            <a:r>
              <a:rPr lang="ko-KR" altLang="en-US" sz="1400" dirty="0" err="1"/>
              <a:t>상호작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용을 통한 학습 과정이 있어야만 범죄자로 될 수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(3) </a:t>
            </a:r>
            <a:r>
              <a:rPr lang="ko-KR" altLang="en-US" sz="1400" dirty="0">
                <a:solidFill>
                  <a:srgbClr val="FF0000"/>
                </a:solidFill>
              </a:rPr>
              <a:t>범행의 학습은 주로 친밀한 사적 집단 안에서 일어난다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범죄는 </a:t>
            </a:r>
            <a:r>
              <a:rPr lang="ko-KR" altLang="en-US" sz="1400" dirty="0" err="1"/>
              <a:t>누구에게서나</a:t>
            </a:r>
            <a:r>
              <a:rPr lang="ko-KR" altLang="en-US" sz="1400" dirty="0"/>
              <a:t> 배울 수는 있으나</a:t>
            </a:r>
            <a:r>
              <a:rPr lang="en-US" altLang="ko-KR" sz="1400" dirty="0"/>
              <a:t>, TV · </a:t>
            </a:r>
            <a:r>
              <a:rPr lang="ko-KR" altLang="en-US" sz="1400" dirty="0"/>
              <a:t>영화 등의 매체 및 공적 집단보다는 주로 가족 </a:t>
            </a:r>
            <a:r>
              <a:rPr lang="en-US" altLang="ko-KR" sz="1400" dirty="0"/>
              <a:t>· </a:t>
            </a:r>
            <a:r>
              <a:rPr lang="ko-KR" altLang="en-US" sz="1400" dirty="0"/>
              <a:t>동료집단과 같은 친밀한 개인적 </a:t>
            </a:r>
            <a:r>
              <a:rPr lang="en-US" altLang="ko-KR" sz="1400" dirty="0"/>
              <a:t>· </a:t>
            </a:r>
            <a:r>
              <a:rPr lang="ko-KR" altLang="en-US" sz="1400" dirty="0"/>
              <a:t>대면적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접촉이 학습에 큰 영향을 미친다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청소년 비행</a:t>
            </a:r>
            <a:r>
              <a:rPr lang="en-US" altLang="ko-KR" sz="1400" dirty="0"/>
              <a:t>(</a:t>
            </a:r>
            <a:r>
              <a:rPr lang="ko-KR" altLang="en-US" sz="1400" dirty="0"/>
              <a:t>범죄</a:t>
            </a:r>
            <a:r>
              <a:rPr lang="en-US" altLang="ko-KR" sz="1400" dirty="0"/>
              <a:t>)</a:t>
            </a:r>
            <a:r>
              <a:rPr lang="ko-KR" altLang="en-US" sz="1400" dirty="0"/>
              <a:t>의 가장 강력한 원인은 비행친구와의 교제에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893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572971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</a:t>
            </a:r>
            <a:r>
              <a:rPr lang="en-US" altLang="ko-KR" dirty="0"/>
              <a:t>(</a:t>
            </a:r>
            <a:r>
              <a:rPr lang="ko-KR" altLang="en-US" dirty="0"/>
              <a:t>적</a:t>
            </a:r>
            <a:r>
              <a:rPr lang="en-US" altLang="ko-KR" dirty="0"/>
              <a:t>) </a:t>
            </a:r>
            <a:r>
              <a:rPr lang="ko-KR" altLang="en-US" dirty="0"/>
              <a:t>학습이론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68072"/>
            <a:ext cx="11029615" cy="53209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일탈적 사회화에 관련된 차별적 접촉이론의 </a:t>
            </a:r>
            <a:r>
              <a:rPr lang="ko-KR" altLang="en-US" sz="1400" dirty="0" err="1"/>
              <a:t>아홉가지</a:t>
            </a:r>
            <a:r>
              <a:rPr lang="ko-KR" altLang="en-US" sz="1400" dirty="0"/>
              <a:t> 명제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범행의 </a:t>
            </a:r>
            <a:r>
              <a:rPr lang="ko-KR" altLang="en-US" sz="1400" dirty="0" err="1">
                <a:solidFill>
                  <a:srgbClr val="FF0000"/>
                </a:solidFill>
              </a:rPr>
              <a:t>학습시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 학습은</a:t>
            </a:r>
            <a:r>
              <a:rPr lang="en-US" altLang="ko-KR" sz="1400" dirty="0">
                <a:solidFill>
                  <a:srgbClr val="FF0000"/>
                </a:solidFill>
              </a:rPr>
              <a:t> (a)</a:t>
            </a:r>
            <a:r>
              <a:rPr lang="ko-KR" altLang="en-US" sz="1400" dirty="0">
                <a:solidFill>
                  <a:srgbClr val="FF0000"/>
                </a:solidFill>
              </a:rPr>
              <a:t> 때로는 매우 복잡하고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때로는 아주 간단한 범행기술</a:t>
            </a:r>
            <a:r>
              <a:rPr lang="en-US" altLang="ko-KR" sz="1400" dirty="0">
                <a:solidFill>
                  <a:srgbClr val="FF0000"/>
                </a:solidFill>
              </a:rPr>
              <a:t>, (b) </a:t>
            </a:r>
            <a:r>
              <a:rPr lang="ko-KR" altLang="en-US" sz="1400" dirty="0">
                <a:solidFill>
                  <a:srgbClr val="FF0000"/>
                </a:solidFill>
              </a:rPr>
              <a:t>특정한 방향의 동기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충동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합리화 및 태도까지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를 포함</a:t>
            </a:r>
            <a:r>
              <a:rPr lang="ko-KR" altLang="en-US" sz="1400" dirty="0"/>
              <a:t>하므로 범행을 구체적으로 배우게 된다</a:t>
            </a:r>
            <a:r>
              <a:rPr lang="en-US" altLang="ko-KR" sz="1400" dirty="0"/>
              <a:t>. </a:t>
            </a:r>
            <a:r>
              <a:rPr lang="ko-KR" altLang="en-US" sz="1400" dirty="0"/>
              <a:t>이 중에서 특히 구체적인 행위양태의 학습보다는 범행의 동기와 충동 등 관념의 학습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을 중시했다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(5) </a:t>
            </a:r>
            <a:r>
              <a:rPr lang="ko-KR" altLang="en-US" sz="1400" dirty="0">
                <a:solidFill>
                  <a:srgbClr val="FF0000"/>
                </a:solidFill>
              </a:rPr>
              <a:t>범행의 동기나 충동은 법규범을 긍정적으로 정의하는가 아니면 부정적으로 정의하는가에 따라 차별적으로 학습된다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(6) </a:t>
            </a:r>
            <a:r>
              <a:rPr lang="ko-KR" altLang="en-US" sz="1400" dirty="0">
                <a:solidFill>
                  <a:srgbClr val="FF0000"/>
                </a:solidFill>
              </a:rPr>
              <a:t>개인이 범죄자로 된다는 것은 법위반을 호의적인 것으로 규정짓는</a:t>
            </a:r>
            <a:r>
              <a:rPr lang="en-US" altLang="ko-KR" sz="1400" dirty="0">
                <a:solidFill>
                  <a:srgbClr val="FF0000"/>
                </a:solidFill>
              </a:rPr>
              <a:t>(define) </a:t>
            </a:r>
            <a:r>
              <a:rPr lang="ko-KR" altLang="en-US" sz="1400" dirty="0">
                <a:solidFill>
                  <a:srgbClr val="FF0000"/>
                </a:solidFill>
              </a:rPr>
              <a:t>관념이</a:t>
            </a:r>
            <a:r>
              <a:rPr lang="ko-KR" altLang="en-US" sz="1400" dirty="0"/>
              <a:t> 비호의적으로 규정짓는 관념보다 </a:t>
            </a:r>
            <a:r>
              <a:rPr lang="ko-KR" altLang="en-US" sz="1400" dirty="0">
                <a:solidFill>
                  <a:srgbClr val="FF0000"/>
                </a:solidFill>
              </a:rPr>
              <a:t>강하기 때문이다</a:t>
            </a:r>
            <a:r>
              <a:rPr lang="en-US" altLang="ko-KR" sz="1400" dirty="0"/>
              <a:t>.  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이것은 차별적 교제</a:t>
            </a:r>
            <a:r>
              <a:rPr lang="en-US" altLang="ko-KR" sz="1400" dirty="0"/>
              <a:t>(</a:t>
            </a:r>
            <a:r>
              <a:rPr lang="ko-KR" altLang="en-US" sz="1400" dirty="0"/>
              <a:t>접촉</a:t>
            </a:r>
            <a:r>
              <a:rPr lang="en-US" altLang="ko-KR" sz="1400" dirty="0"/>
              <a:t>) </a:t>
            </a:r>
            <a:r>
              <a:rPr lang="ko-KR" altLang="en-US" sz="1400" dirty="0"/>
              <a:t>이론의 핵심적인 논리인데</a:t>
            </a:r>
            <a:r>
              <a:rPr lang="en-US" altLang="ko-KR" sz="1400" dirty="0"/>
              <a:t>, </a:t>
            </a:r>
            <a:r>
              <a:rPr lang="ko-KR" altLang="en-US" sz="1400" dirty="0"/>
              <a:t>범죄행위는 법을 경시 내지 배척하 는 집단과의 교제를 통하여 법을 배척하는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성향이 보다 강하게 학습되어 준법성향을 능가하게 될 때 발생한다고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(7) </a:t>
            </a:r>
            <a:r>
              <a:rPr lang="ko-KR" altLang="en-US" sz="1400" dirty="0">
                <a:solidFill>
                  <a:srgbClr val="FF0000"/>
                </a:solidFill>
              </a:rPr>
              <a:t>교제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접촉의 차이는 빈도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기간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우선순위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시기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및 강도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영향력의 정도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/>
              <a:t>라는 네 가지의 </a:t>
            </a:r>
            <a:r>
              <a:rPr lang="ko-KR" altLang="en-US" sz="1400" dirty="0">
                <a:solidFill>
                  <a:srgbClr val="FF0000"/>
                </a:solidFill>
              </a:rPr>
              <a:t>측면에 따라 다양하게 나타난다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한 개인이 범죄적 </a:t>
            </a:r>
            <a:r>
              <a:rPr lang="en-US" altLang="ko-KR" sz="1400" dirty="0"/>
              <a:t>· </a:t>
            </a:r>
            <a:r>
              <a:rPr lang="ko-KR" altLang="en-US" sz="1400" dirty="0" err="1"/>
              <a:t>준법적</a:t>
            </a:r>
            <a:r>
              <a:rPr lang="ko-KR" altLang="en-US" sz="1400" dirty="0"/>
              <a:t> 가치 또는 사람 및 집단과 이루어지는 교류는 다양하며 그러한 교제의 영향은 사회적 상호작용의 질에 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해 좌우되는데</a:t>
            </a:r>
            <a:r>
              <a:rPr lang="en-US" altLang="ko-KR" sz="1400" dirty="0"/>
              <a:t>, </a:t>
            </a:r>
            <a:r>
              <a:rPr lang="ko-KR" altLang="en-US" sz="1400" dirty="0"/>
              <a:t>그것의 질은 자주</a:t>
            </a:r>
            <a:r>
              <a:rPr lang="en-US" altLang="ko-KR" sz="1400" dirty="0"/>
              <a:t>(</a:t>
            </a:r>
            <a:r>
              <a:rPr lang="ko-KR" altLang="en-US" sz="1400" dirty="0"/>
              <a:t>빈도</a:t>
            </a:r>
            <a:r>
              <a:rPr lang="en-US" altLang="ko-KR" sz="1400" dirty="0"/>
              <a:t>) </a:t>
            </a:r>
            <a:r>
              <a:rPr lang="ko-KR" altLang="en-US" sz="1400" dirty="0"/>
              <a:t>그리고 오랫동안 교류할수록</a:t>
            </a:r>
            <a:r>
              <a:rPr lang="en-US" altLang="ko-KR" sz="1400" dirty="0"/>
              <a:t>(</a:t>
            </a:r>
            <a:r>
              <a:rPr lang="ko-KR" altLang="en-US" sz="1400" dirty="0"/>
              <a:t>기간</a:t>
            </a:r>
            <a:r>
              <a:rPr lang="en-US" altLang="ko-KR" sz="1400" dirty="0"/>
              <a:t>), </a:t>
            </a:r>
            <a:r>
              <a:rPr lang="ko-KR" altLang="en-US" sz="1400" dirty="0"/>
              <a:t>조기에 시작할수록</a:t>
            </a:r>
            <a:r>
              <a:rPr lang="en-US" altLang="ko-KR" sz="1400" dirty="0"/>
              <a:t>(</a:t>
            </a:r>
            <a:r>
              <a:rPr lang="ko-KR" altLang="en-US" sz="1400" dirty="0"/>
              <a:t>우선순위</a:t>
            </a:r>
            <a:r>
              <a:rPr lang="en-US" altLang="ko-KR" sz="1400" dirty="0"/>
              <a:t>), </a:t>
            </a:r>
            <a:r>
              <a:rPr lang="ko-KR" altLang="en-US" sz="1400" dirty="0"/>
              <a:t>중요도가 높고 특혜가 주어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지는 교제일수록</a:t>
            </a:r>
            <a:r>
              <a:rPr lang="en-US" altLang="ko-KR" sz="1400" dirty="0"/>
              <a:t>(</a:t>
            </a:r>
            <a:r>
              <a:rPr lang="ko-KR" altLang="en-US" sz="1400" dirty="0"/>
              <a:t>강도</a:t>
            </a:r>
            <a:r>
              <a:rPr lang="en-US" altLang="ko-KR" sz="1400" dirty="0"/>
              <a:t>) </a:t>
            </a:r>
            <a:r>
              <a:rPr lang="ko-KR" altLang="en-US" sz="1400" dirty="0" err="1"/>
              <a:t>강해짐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668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572971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</a:t>
            </a:r>
            <a:r>
              <a:rPr lang="en-US" altLang="ko-KR" dirty="0"/>
              <a:t>(</a:t>
            </a:r>
            <a:r>
              <a:rPr lang="ko-KR" altLang="en-US" dirty="0"/>
              <a:t>적</a:t>
            </a:r>
            <a:r>
              <a:rPr lang="en-US" altLang="ko-KR" dirty="0"/>
              <a:t>) </a:t>
            </a:r>
            <a:r>
              <a:rPr lang="ko-KR" altLang="en-US" dirty="0"/>
              <a:t>학습이론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102947"/>
            <a:ext cx="11029615" cy="53209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일탈적 사회화에 관련된 차별적 접촉이론의 </a:t>
            </a:r>
            <a:r>
              <a:rPr lang="ko-KR" altLang="en-US" sz="1400" dirty="0" err="1"/>
              <a:t>아홉가지</a:t>
            </a:r>
            <a:r>
              <a:rPr lang="ko-KR" altLang="en-US" sz="1400" dirty="0"/>
              <a:t> 명제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(8) </a:t>
            </a:r>
            <a:r>
              <a:rPr lang="ko-KR" altLang="en-US" sz="1400" dirty="0"/>
              <a:t>범죄적 또는 반범죄적 행동양식과의 교제 </a:t>
            </a:r>
            <a:r>
              <a:rPr lang="en-US" altLang="ko-KR" sz="1400" dirty="0"/>
              <a:t>· </a:t>
            </a:r>
            <a:r>
              <a:rPr lang="ko-KR" altLang="en-US" sz="1400" dirty="0"/>
              <a:t>접촉을 통하여 범행을 배우는 과정은</a:t>
            </a:r>
            <a:r>
              <a:rPr lang="en-US" altLang="ko-KR" sz="1400" dirty="0"/>
              <a:t> </a:t>
            </a:r>
            <a:r>
              <a:rPr lang="ko-KR" altLang="en-US" sz="1400" dirty="0"/>
              <a:t>여타의 </a:t>
            </a:r>
            <a:r>
              <a:rPr lang="ko-KR" altLang="en-US" sz="1400" dirty="0" err="1"/>
              <a:t>준법적</a:t>
            </a:r>
            <a:r>
              <a:rPr lang="ko-KR" altLang="en-US" sz="1400" dirty="0"/>
              <a:t> 행위와 다르지 않으므로 </a:t>
            </a:r>
            <a:r>
              <a:rPr lang="ko-KR" altLang="en-US" sz="1400" dirty="0">
                <a:solidFill>
                  <a:srgbClr val="FF0000"/>
                </a:solidFill>
              </a:rPr>
              <a:t>모든 학습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메커니즘은 동일하다</a:t>
            </a:r>
            <a:r>
              <a:rPr lang="en-US" altLang="ko-KR" sz="1400" dirty="0">
                <a:solidFill>
                  <a:srgbClr val="FF0000"/>
                </a:solidFill>
              </a:rPr>
              <a:t>.  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범죄자와 비범죄자 간의 차이는 학습과정의 차이가 아니라 접촉유형의 차이이다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(9) </a:t>
            </a:r>
            <a:r>
              <a:rPr lang="ko-KR" altLang="en-US" sz="1400" dirty="0">
                <a:solidFill>
                  <a:srgbClr val="FF0000"/>
                </a:solidFill>
              </a:rPr>
              <a:t>범행은</a:t>
            </a:r>
            <a:r>
              <a:rPr lang="ko-KR" altLang="en-US" sz="1400" dirty="0"/>
              <a:t> 일반적 욕구와 가치</a:t>
            </a:r>
            <a:r>
              <a:rPr lang="en-US" altLang="ko-KR" sz="1400" dirty="0"/>
              <a:t>(</a:t>
            </a:r>
            <a:r>
              <a:rPr lang="ko-KR" altLang="en-US" sz="1400" dirty="0"/>
              <a:t>물질적 부 또는 사회적 영향력 등</a:t>
            </a:r>
            <a:r>
              <a:rPr lang="en-US" altLang="ko-KR" sz="1400" dirty="0"/>
              <a:t>)</a:t>
            </a:r>
            <a:r>
              <a:rPr lang="ko-KR" altLang="en-US" sz="1400" dirty="0"/>
              <a:t>추구의 표현이지만 그러한 </a:t>
            </a:r>
            <a:r>
              <a:rPr lang="ko-KR" altLang="en-US" sz="1400" dirty="0">
                <a:solidFill>
                  <a:srgbClr val="FF0000"/>
                </a:solidFill>
              </a:rPr>
              <a:t>일반적인 욕구와 가치추구만으로는 충분히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설명할 수가 없다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왜냐하면 </a:t>
            </a:r>
            <a:r>
              <a:rPr lang="ko-KR" altLang="en-US" sz="1400" dirty="0" err="1"/>
              <a:t>준법적</a:t>
            </a:r>
            <a:r>
              <a:rPr lang="ko-KR" altLang="en-US" sz="1400" dirty="0"/>
              <a:t> 행위도 똑같이 욕구와 가치추구의 표현이긴 하지만 그것들은 구태여 법을 어기지 않고도 욕구와 가치를 달성할 수 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있기 때문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도둑과 정직한 근로자는 둘 다 돈에 대한 욕구는 같지만 수단이 다름</a:t>
            </a:r>
            <a:r>
              <a:rPr lang="en-US" altLang="ko-KR" sz="1400" dirty="0"/>
              <a:t>. </a:t>
            </a:r>
            <a:r>
              <a:rPr lang="ko-KR" altLang="en-US" sz="1400" dirty="0"/>
              <a:t>그러므로 단순히 돈에 대한 욕망 및 그 추구가 왜</a:t>
            </a:r>
            <a:r>
              <a:rPr lang="en-US" altLang="ko-KR" sz="1400" dirty="0"/>
              <a:t>, </a:t>
            </a:r>
            <a:r>
              <a:rPr lang="ko-KR" altLang="en-US" sz="1400" dirty="0"/>
              <a:t>훔치거나 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직하게 일하는지에 대해서까지 설명해 줄 수는 없음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096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601676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차별적 접촉 이론의 수정 </a:t>
            </a:r>
            <a:r>
              <a:rPr lang="en-US" altLang="ko-KR" dirty="0"/>
              <a:t>· </a:t>
            </a:r>
            <a:r>
              <a:rPr lang="ko-KR" altLang="en-US" dirty="0"/>
              <a:t>보완 이론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283516"/>
            <a:ext cx="11029615" cy="45954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사회학습이론</a:t>
            </a:r>
            <a:r>
              <a:rPr lang="en-US" altLang="ko-KR" sz="1400" dirty="0"/>
              <a:t> </a:t>
            </a:r>
            <a:r>
              <a:rPr lang="ko-KR" altLang="en-US" sz="1400" dirty="0"/>
              <a:t>중 </a:t>
            </a:r>
            <a:r>
              <a:rPr lang="ko-KR" altLang="en-US" sz="1400" dirty="0">
                <a:solidFill>
                  <a:srgbClr val="FF0000"/>
                </a:solidFill>
              </a:rPr>
              <a:t>차별적 접촉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강화 이론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차별적 강화 이론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： </a:t>
            </a:r>
            <a:r>
              <a:rPr lang="ko-KR" altLang="en-US" sz="1400" dirty="0" err="1">
                <a:solidFill>
                  <a:srgbClr val="FF0000"/>
                </a:solidFill>
              </a:rPr>
              <a:t>버제스</a:t>
            </a:r>
            <a:r>
              <a:rPr lang="en-US" altLang="ko-KR" sz="1400" dirty="0">
                <a:solidFill>
                  <a:srgbClr val="FF0000"/>
                </a:solidFill>
              </a:rPr>
              <a:t>(Burgess)</a:t>
            </a:r>
            <a:r>
              <a:rPr lang="ko-KR" altLang="en-US" sz="1400" dirty="0">
                <a:solidFill>
                  <a:srgbClr val="FF0000"/>
                </a:solidFill>
              </a:rPr>
              <a:t>와 </a:t>
            </a:r>
            <a:r>
              <a:rPr lang="ko-KR" altLang="en-US" sz="1400" dirty="0" err="1">
                <a:solidFill>
                  <a:srgbClr val="FF0000"/>
                </a:solidFill>
              </a:rPr>
              <a:t>에이커스</a:t>
            </a:r>
            <a:r>
              <a:rPr lang="en-US" altLang="ko-KR" sz="1400" dirty="0">
                <a:solidFill>
                  <a:srgbClr val="FF0000"/>
                </a:solidFill>
              </a:rPr>
              <a:t>(Akers) </a:t>
            </a:r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1) </a:t>
            </a:r>
            <a:r>
              <a:rPr lang="ko-KR" altLang="en-US" sz="1400" dirty="0"/>
              <a:t>등장배경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Burgess </a:t>
            </a:r>
            <a:r>
              <a:rPr lang="ko-KR" altLang="en-US" sz="1400" dirty="0"/>
              <a:t>와 </a:t>
            </a:r>
            <a:r>
              <a:rPr lang="en-US" altLang="ko-KR" sz="1400" dirty="0"/>
              <a:t>Akers</a:t>
            </a:r>
            <a:r>
              <a:rPr lang="ko-KR" altLang="en-US" sz="1400" dirty="0"/>
              <a:t>는 차별적 접촉 이론의 문제점을 보완하기 위하여 행동주의 심리학의 연구성과를 도입하여 보다 일반적인 행동이론으로서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‘차별적 접촉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강화이론’을</a:t>
            </a:r>
            <a:r>
              <a:rPr lang="ko-KR" altLang="en-US" sz="1400" dirty="0"/>
              <a:t> 제시하였음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이러한 성과로 차별적 접촉 이론의 문제점 중 하나인 검증 가능성이 높아졌고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학습과정 설명도 훨씬 명확하게 되었음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2) </a:t>
            </a:r>
            <a:r>
              <a:rPr lang="ko-KR" altLang="en-US" sz="1400" dirty="0"/>
              <a:t>차별적 접촉 </a:t>
            </a:r>
            <a:r>
              <a:rPr lang="en-US" altLang="ko-KR" sz="1400" dirty="0"/>
              <a:t>- </a:t>
            </a:r>
            <a:r>
              <a:rPr lang="ko-KR" altLang="en-US" sz="1400" dirty="0"/>
              <a:t>강화 이론 분석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(I) </a:t>
            </a:r>
            <a:r>
              <a:rPr lang="ko-KR" altLang="en-US" sz="1400" dirty="0">
                <a:solidFill>
                  <a:srgbClr val="FF0000"/>
                </a:solidFill>
              </a:rPr>
              <a:t>인간의 사회화 과정에 대한 가정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 </a:t>
            </a:r>
            <a:r>
              <a:rPr lang="en-US" altLang="ko-KR" sz="1400" dirty="0"/>
              <a:t>(a) </a:t>
            </a:r>
            <a:r>
              <a:rPr lang="ko-KR" altLang="en-US" sz="1400" dirty="0"/>
              <a:t>인간의 행위는 타인의 행위모방</a:t>
            </a:r>
            <a:r>
              <a:rPr lang="en-US" altLang="ko-KR" sz="1400" dirty="0"/>
              <a:t>(</a:t>
            </a:r>
            <a:r>
              <a:rPr lang="ko-KR" altLang="en-US" sz="1400" dirty="0" err="1"/>
              <a:t>서덜랜드의</a:t>
            </a:r>
            <a:r>
              <a:rPr lang="ko-KR" altLang="en-US" sz="1400" dirty="0"/>
              <a:t> 주장</a:t>
            </a:r>
            <a:r>
              <a:rPr lang="en-US" altLang="ko-KR" sz="1400" dirty="0"/>
              <a:t>)</a:t>
            </a:r>
            <a:r>
              <a:rPr lang="ko-KR" altLang="en-US" sz="1400" dirty="0"/>
              <a:t>뿐 아니라</a:t>
            </a:r>
            <a:r>
              <a:rPr lang="en-US" altLang="ko-KR" sz="1400" dirty="0"/>
              <a:t>, </a:t>
            </a:r>
            <a:r>
              <a:rPr lang="ko-KR" altLang="en-US" sz="1400" dirty="0"/>
              <a:t>비사회적 사항</a:t>
            </a:r>
            <a:r>
              <a:rPr lang="en-US" altLang="ko-KR" sz="1400" dirty="0"/>
              <a:t>(</a:t>
            </a:r>
            <a:r>
              <a:rPr lang="ko-KR" altLang="en-US" sz="1400" dirty="0"/>
              <a:t>굶주림</a:t>
            </a:r>
            <a:r>
              <a:rPr lang="en-US" altLang="ko-KR" sz="1400" dirty="0"/>
              <a:t>,</a:t>
            </a:r>
            <a:r>
              <a:rPr lang="ko-KR" altLang="en-US" sz="1400" dirty="0"/>
              <a:t> 갈망</a:t>
            </a:r>
            <a:r>
              <a:rPr lang="en-US" altLang="ko-KR" sz="1400" dirty="0"/>
              <a:t>, </a:t>
            </a:r>
            <a:r>
              <a:rPr lang="ko-KR" altLang="en-US" sz="1400" dirty="0"/>
              <a:t>성적 욕구 등의 해소 등</a:t>
            </a:r>
            <a:r>
              <a:rPr lang="en-US" altLang="ko-KR" sz="1400" dirty="0"/>
              <a:t>) </a:t>
            </a:r>
            <a:r>
              <a:rPr lang="ko-KR" altLang="en-US" sz="1400" dirty="0"/>
              <a:t>및 시행착오적 학습을 통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     해서도 </a:t>
            </a:r>
            <a:r>
              <a:rPr lang="ko-KR" altLang="en-US" sz="1400" dirty="0">
                <a:solidFill>
                  <a:srgbClr val="FF0000"/>
                </a:solidFill>
              </a:rPr>
              <a:t>타인과 무관하게 학습될 수 있음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학습과정에의 탄력성 부여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(b)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특정인은</a:t>
            </a:r>
            <a:r>
              <a:rPr lang="ko-KR" altLang="en-US" sz="1400" dirty="0"/>
              <a:t> 사회를 구성하는 </a:t>
            </a:r>
            <a:r>
              <a:rPr lang="ko-KR" altLang="en-US" sz="1400" dirty="0">
                <a:solidFill>
                  <a:srgbClr val="FF0000"/>
                </a:solidFill>
              </a:rPr>
              <a:t>준법집단 혹은 비행집단과 교제함으로써 각각이 ‘차별적 접촉</a:t>
            </a:r>
            <a:r>
              <a:rPr lang="en-US" altLang="ko-KR" sz="1400" dirty="0">
                <a:solidFill>
                  <a:srgbClr val="FF0000"/>
                </a:solidFill>
              </a:rPr>
              <a:t>’</a:t>
            </a:r>
            <a:r>
              <a:rPr lang="ko-KR" altLang="en-US" sz="1400" dirty="0">
                <a:solidFill>
                  <a:srgbClr val="FF0000"/>
                </a:solidFill>
              </a:rPr>
              <a:t>을 하게 됨</a:t>
            </a:r>
            <a:r>
              <a:rPr lang="en-US" altLang="ko-KR" sz="1400" dirty="0"/>
              <a:t>(</a:t>
            </a:r>
            <a:r>
              <a:rPr lang="ko-KR" altLang="en-US" sz="1400" dirty="0" err="1"/>
              <a:t>서덜랜드</a:t>
            </a:r>
            <a:r>
              <a:rPr lang="ko-KR" altLang="en-US" sz="1400" dirty="0"/>
              <a:t> 논리 계승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  (2) </a:t>
            </a:r>
            <a:r>
              <a:rPr lang="ko-KR" altLang="en-US" sz="1400" dirty="0"/>
              <a:t>비행</a:t>
            </a:r>
            <a:r>
              <a:rPr lang="en-US" altLang="ko-KR" sz="1400" dirty="0"/>
              <a:t>(</a:t>
            </a:r>
            <a:r>
              <a:rPr lang="ko-KR" altLang="en-US" sz="1400" dirty="0"/>
              <a:t>범죄</a:t>
            </a:r>
            <a:r>
              <a:rPr lang="en-US" altLang="ko-KR" sz="1400" dirty="0"/>
              <a:t>)</a:t>
            </a:r>
            <a:r>
              <a:rPr lang="ko-KR" altLang="en-US" sz="1400" dirty="0"/>
              <a:t>화 과정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- Akers </a:t>
            </a:r>
            <a:r>
              <a:rPr lang="ko-KR" altLang="en-US" sz="1400" dirty="0"/>
              <a:t>등은 자신들의 학습과정에서 중요한 네 가지의 개념으로 차별적 교제</a:t>
            </a:r>
            <a:r>
              <a:rPr lang="en-US" altLang="ko-KR" sz="1400" dirty="0"/>
              <a:t>, </a:t>
            </a:r>
            <a:r>
              <a:rPr lang="ko-KR" altLang="en-US" sz="1400" dirty="0"/>
              <a:t>규정 지음</a:t>
            </a:r>
            <a:r>
              <a:rPr lang="en-US" altLang="ko-KR" sz="1400" dirty="0"/>
              <a:t>(definition), </a:t>
            </a:r>
            <a:r>
              <a:rPr lang="ko-KR" altLang="en-US" sz="1400" dirty="0"/>
              <a:t>모방</a:t>
            </a:r>
            <a:r>
              <a:rPr lang="en-US" altLang="ko-KR" sz="1400" dirty="0"/>
              <a:t>, </a:t>
            </a:r>
            <a:r>
              <a:rPr lang="ko-KR" altLang="en-US" sz="1400" dirty="0"/>
              <a:t>차별적 강화를 제시했음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711E8EF-DCB9-4FBC-A8FD-4E3AE36C5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493" y="5942705"/>
            <a:ext cx="5409501" cy="62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695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703792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차별적 접촉 이론의 수정 </a:t>
            </a:r>
            <a:r>
              <a:rPr lang="en-US" altLang="ko-KR" dirty="0"/>
              <a:t>· </a:t>
            </a:r>
            <a:r>
              <a:rPr lang="ko-KR" altLang="en-US" dirty="0"/>
              <a:t>보완 이론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409349"/>
            <a:ext cx="11029615" cy="49327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차별적 강화이론에 대한 평가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차별적 접촉이론의 가장 대표적인 보완 이론으로서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사회학적 변수와 심리학적 변수를 연계시켰다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범죄행위에 대한 처벌이 </a:t>
            </a:r>
            <a:r>
              <a:rPr lang="ko-KR" altLang="en-US" sz="1400" dirty="0" err="1"/>
              <a:t>준법적</a:t>
            </a:r>
            <a:r>
              <a:rPr lang="ko-KR" altLang="en-US" sz="1400" dirty="0"/>
              <a:t> 행위를 조장할 것이라는 점을 제시함으로써 통제의 측면을 강조하는 고전주의 범죄학을 사회학적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이론과 접목시켰다</a:t>
            </a:r>
            <a:r>
              <a:rPr lang="en-US" altLang="ko-KR" sz="1400" dirty="0"/>
              <a:t>. </a:t>
            </a:r>
            <a:r>
              <a:rPr lang="ko-KR" altLang="en-US" sz="1400" dirty="0"/>
              <a:t>또한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처벌</a:t>
            </a:r>
            <a:r>
              <a:rPr lang="en-US" altLang="ko-KR" sz="1400" dirty="0">
                <a:solidFill>
                  <a:srgbClr val="FF0000"/>
                </a:solidFill>
              </a:rPr>
              <a:t>’</a:t>
            </a:r>
            <a:r>
              <a:rPr lang="ko-KR" altLang="en-US" sz="1400" dirty="0">
                <a:solidFill>
                  <a:srgbClr val="FF0000"/>
                </a:solidFill>
              </a:rPr>
              <a:t>이나 ‘보상이라는 개념을 사용하여 범죄과정을 설명함으로써 검증가능성을 높였다</a:t>
            </a:r>
            <a:r>
              <a:rPr lang="en-US" altLang="ko-KR" sz="1400" dirty="0"/>
              <a:t>.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>
                <a:solidFill>
                  <a:srgbClr val="FF0000"/>
                </a:solidFill>
              </a:rPr>
              <a:t>다른 사람과의 교제 이외에 환경에 의해서도 직접 범죄를 학습을 할 수 있다는 점을 제시</a:t>
            </a:r>
            <a:r>
              <a:rPr lang="ko-KR" altLang="en-US" sz="1400" dirty="0"/>
              <a:t>했다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환경 그 자체가 범죄성을 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 err="1"/>
              <a:t>화시킬</a:t>
            </a:r>
            <a:r>
              <a:rPr lang="ko-KR" altLang="en-US" sz="1400" dirty="0"/>
              <a:t> 수 있다고 한다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(4) </a:t>
            </a:r>
            <a:r>
              <a:rPr lang="ko-KR" altLang="en-US" sz="1400" dirty="0">
                <a:solidFill>
                  <a:srgbClr val="FF0000"/>
                </a:solidFill>
              </a:rPr>
              <a:t>친밀한 인간집단 간의 학습은 정상적 학습의 한 부분에 불과하다고 설명</a:t>
            </a:r>
            <a:r>
              <a:rPr lang="ko-KR" altLang="en-US" sz="1400" dirty="0"/>
              <a:t>한다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(5) </a:t>
            </a:r>
            <a:r>
              <a:rPr lang="ko-KR" altLang="en-US" sz="1400" i="1" dirty="0">
                <a:solidFill>
                  <a:srgbClr val="FF0000"/>
                </a:solidFill>
              </a:rPr>
              <a:t>범죄자와 차별적으로 강하게 접촉하여 일차적인 범죄를 행했을 때 처벌이 가해지면 </a:t>
            </a:r>
            <a:r>
              <a:rPr lang="ko-KR" altLang="en-US" sz="1400" i="1" dirty="0" err="1">
                <a:solidFill>
                  <a:srgbClr val="FF0000"/>
                </a:solidFill>
              </a:rPr>
              <a:t>준법적인</a:t>
            </a:r>
            <a:r>
              <a:rPr lang="ko-KR" altLang="en-US" sz="1400" i="1" dirty="0">
                <a:solidFill>
                  <a:srgbClr val="FF0000"/>
                </a:solidFill>
              </a:rPr>
              <a:t> 행동으로 전환되고</a:t>
            </a:r>
            <a:r>
              <a:rPr lang="en-US" altLang="ko-KR" sz="1400" i="1" dirty="0">
                <a:solidFill>
                  <a:srgbClr val="FF0000"/>
                </a:solidFill>
              </a:rPr>
              <a:t>, </a:t>
            </a:r>
            <a:r>
              <a:rPr lang="ko-KR" altLang="en-US" sz="1400" i="1" dirty="0">
                <a:solidFill>
                  <a:srgbClr val="FF0000"/>
                </a:solidFill>
              </a:rPr>
              <a:t>처벌이 모면되고 </a:t>
            </a:r>
            <a:endParaRPr lang="en-US" altLang="ko-KR" sz="14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i="1" dirty="0">
                <a:solidFill>
                  <a:srgbClr val="FF0000"/>
                </a:solidFill>
              </a:rPr>
              <a:t>      </a:t>
            </a:r>
            <a:r>
              <a:rPr lang="ko-KR" altLang="en-US" sz="1400" i="1" dirty="0">
                <a:solidFill>
                  <a:srgbClr val="FF0000"/>
                </a:solidFill>
              </a:rPr>
              <a:t>보상이 주어지면 </a:t>
            </a:r>
            <a:r>
              <a:rPr lang="en-US" altLang="ko-KR" sz="1400" i="1" dirty="0">
                <a:solidFill>
                  <a:srgbClr val="FF0000"/>
                </a:solidFill>
              </a:rPr>
              <a:t>‘</a:t>
            </a:r>
            <a:r>
              <a:rPr lang="ko-KR" altLang="en-US" sz="1400" i="1" dirty="0">
                <a:solidFill>
                  <a:srgbClr val="FF0000"/>
                </a:solidFill>
              </a:rPr>
              <a:t>바늘도둑이 소도둑</a:t>
            </a:r>
            <a:r>
              <a:rPr lang="en-US" altLang="ko-KR" sz="1400" i="1" dirty="0">
                <a:solidFill>
                  <a:srgbClr val="FF0000"/>
                </a:solidFill>
              </a:rPr>
              <a:t>’</a:t>
            </a:r>
            <a:r>
              <a:rPr lang="ko-KR" altLang="en-US" sz="1400" i="1" dirty="0">
                <a:solidFill>
                  <a:srgbClr val="FF0000"/>
                </a:solidFill>
              </a:rPr>
              <a:t>이 되듯이 직업범죄자가 된다는 것을 지적하여 ‘차별적 반응의 문제에 대해서도 설명 할 수 </a:t>
            </a:r>
            <a:r>
              <a:rPr lang="ko-KR" altLang="en-US" sz="1400" i="1" dirty="0" err="1">
                <a:solidFill>
                  <a:srgbClr val="FF0000"/>
                </a:solidFill>
              </a:rPr>
              <a:t>있</a:t>
            </a:r>
            <a:endParaRPr lang="en-US" altLang="ko-KR" sz="14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i="1" dirty="0">
                <a:solidFill>
                  <a:srgbClr val="FF0000"/>
                </a:solidFill>
              </a:rPr>
              <a:t>      </a:t>
            </a:r>
            <a:r>
              <a:rPr lang="ko-KR" altLang="en-US" sz="1400" i="1" dirty="0">
                <a:solidFill>
                  <a:srgbClr val="FF0000"/>
                </a:solidFill>
              </a:rPr>
              <a:t>게 되었다</a:t>
            </a:r>
            <a:r>
              <a:rPr lang="en-US" altLang="ko-KR" sz="1400" i="1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(6) </a:t>
            </a:r>
            <a:r>
              <a:rPr lang="ko-KR" altLang="en-US" sz="1400" dirty="0"/>
              <a:t>사회통제이론의 직접적인 기초를 제공했다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(7) </a:t>
            </a:r>
            <a:r>
              <a:rPr lang="ko-KR" altLang="en-US" sz="1400" dirty="0"/>
              <a:t>다른 사람과의 상징적 상호작용 없이</a:t>
            </a:r>
            <a:r>
              <a:rPr lang="en-US" altLang="ko-KR" sz="1400" dirty="0"/>
              <a:t>, </a:t>
            </a:r>
            <a:r>
              <a:rPr lang="ko-KR" altLang="en-US" sz="1400" dirty="0"/>
              <a:t>다른 사람들이 하는 행동을 관찰하여 모방하는 것도 사회적 학습의 한 내용으로 보았다</a:t>
            </a:r>
            <a:r>
              <a:rPr lang="en-US" altLang="ko-KR" sz="1400" dirty="0"/>
              <a:t>.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765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703792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차별적 접촉 이론의 수정 </a:t>
            </a:r>
            <a:r>
              <a:rPr lang="en-US" altLang="ko-KR" dirty="0"/>
              <a:t>· </a:t>
            </a:r>
            <a:r>
              <a:rPr lang="ko-KR" altLang="en-US" dirty="0"/>
              <a:t>보완 이론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06" y="1726034"/>
            <a:ext cx="11029615" cy="34059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자아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자기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관념</a:t>
            </a:r>
            <a:r>
              <a:rPr lang="en-US" altLang="ko-KR" sz="1400" dirty="0">
                <a:solidFill>
                  <a:srgbClr val="FF0000"/>
                </a:solidFill>
              </a:rPr>
              <a:t>(self-concept) </a:t>
            </a:r>
            <a:r>
              <a:rPr lang="ko-KR" altLang="en-US" sz="1400" dirty="0">
                <a:solidFill>
                  <a:srgbClr val="FF0000"/>
                </a:solidFill>
              </a:rPr>
              <a:t>이론 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 err="1">
                <a:solidFill>
                  <a:srgbClr val="FF0000"/>
                </a:solidFill>
              </a:rPr>
              <a:t>레크레스와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디니츠</a:t>
            </a:r>
            <a:r>
              <a:rPr lang="en-US" altLang="ko-KR" sz="1400" dirty="0">
                <a:solidFill>
                  <a:srgbClr val="FF0000"/>
                </a:solidFill>
              </a:rPr>
              <a:t>(Reckless &amp; Dinitz)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이론은 차별적 접촉이론이 각각의 개인들의 차별적 반응에 대한 문제를 도외시하고 있다는 비판을 근거로</a:t>
            </a:r>
            <a:r>
              <a:rPr lang="en-US" altLang="ko-KR" sz="1400" dirty="0"/>
              <a:t>, "</a:t>
            </a:r>
            <a:r>
              <a:rPr lang="ko-KR" altLang="en-US" sz="1400" dirty="0"/>
              <a:t>범죄적 문화와 접촉한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사람 가운데 어떤 사람은 왜 범죄에 빠지지 </a:t>
            </a:r>
            <a:r>
              <a:rPr lang="ko-KR" altLang="en-US" sz="1400" dirty="0" err="1"/>
              <a:t>않는가”에</a:t>
            </a:r>
            <a:r>
              <a:rPr lang="ko-KR" altLang="en-US" sz="1400" dirty="0"/>
              <a:t> 초점을 맞추어 </a:t>
            </a:r>
            <a:r>
              <a:rPr lang="ko-KR" altLang="en-US" sz="1400" dirty="0">
                <a:solidFill>
                  <a:srgbClr val="FF0000"/>
                </a:solidFill>
              </a:rPr>
              <a:t>각 개인의 개별적 특성을 중시하여 차별적 반응의 문제를 집중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보완한 이론임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긍정적인 자아관념의 정도에 따라 범죄충동의 통제가능성이 차이를 보인다</a:t>
            </a:r>
            <a:r>
              <a:rPr lang="ko-KR" altLang="en-US" sz="1400" dirty="0"/>
              <a:t>고 보기 때문에 통제이론으로 분류되기도 하며</a:t>
            </a:r>
            <a:r>
              <a:rPr lang="en-US" altLang="ko-KR" sz="1400" dirty="0"/>
              <a:t>, </a:t>
            </a:r>
            <a:r>
              <a:rPr lang="ko-KR" altLang="en-US" sz="1400" dirty="0"/>
              <a:t>뒤에 소개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되는 봉쇄</a:t>
            </a:r>
            <a:r>
              <a:rPr lang="en-US" altLang="ko-KR" sz="1400" dirty="0"/>
              <a:t>(</a:t>
            </a:r>
            <a:r>
              <a:rPr lang="ko-KR" altLang="en-US" sz="1400" dirty="0"/>
              <a:t>억제</a:t>
            </a:r>
            <a:r>
              <a:rPr lang="en-US" altLang="ko-KR" sz="1400" dirty="0"/>
              <a:t>)</a:t>
            </a:r>
            <a:r>
              <a:rPr lang="ko-KR" altLang="en-US" sz="1400" dirty="0"/>
              <a:t>이론으로 발전되었음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이론은 차별적 접촉이론의 차별적 반응에 대한 문제를 보완했으나</a:t>
            </a:r>
            <a:r>
              <a:rPr lang="en-US" altLang="ko-KR" sz="1400" dirty="0"/>
              <a:t>, </a:t>
            </a:r>
            <a:r>
              <a:rPr lang="ko-KR" altLang="en-US" sz="1400" dirty="0"/>
              <a:t>차별적으로 자아관념이 어떻게 형성 </a:t>
            </a:r>
            <a:r>
              <a:rPr lang="en-US" altLang="ko-KR" sz="1400" dirty="0"/>
              <a:t>· </a:t>
            </a:r>
            <a:r>
              <a:rPr lang="ko-KR" altLang="en-US" sz="1400" dirty="0"/>
              <a:t>발전되는가를 해명하지는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못하고 있으므로 이에 대한 보완이 요구됨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29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703792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차별적 접촉 이론의 수정 </a:t>
            </a:r>
            <a:r>
              <a:rPr lang="en-US" altLang="ko-KR" dirty="0"/>
              <a:t>· </a:t>
            </a:r>
            <a:r>
              <a:rPr lang="ko-KR" altLang="en-US" dirty="0"/>
              <a:t>보완 이론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409349"/>
            <a:ext cx="11029615" cy="53796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300" dirty="0"/>
              <a:t>3. </a:t>
            </a:r>
            <a:r>
              <a:rPr lang="ko-KR" altLang="en-US" sz="1300" dirty="0">
                <a:solidFill>
                  <a:srgbClr val="FF0000"/>
                </a:solidFill>
              </a:rPr>
              <a:t>차별적 동일시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동일화</a:t>
            </a:r>
            <a:r>
              <a:rPr lang="en-US" altLang="ko-KR" sz="1300" dirty="0">
                <a:solidFill>
                  <a:srgbClr val="FF0000"/>
                </a:solidFill>
              </a:rPr>
              <a:t>) </a:t>
            </a:r>
            <a:r>
              <a:rPr lang="ko-KR" altLang="en-US" sz="1300" dirty="0">
                <a:solidFill>
                  <a:srgbClr val="FF0000"/>
                </a:solidFill>
              </a:rPr>
              <a:t>이론 </a:t>
            </a:r>
            <a:r>
              <a:rPr lang="en-US" altLang="ko-KR" sz="1300" dirty="0">
                <a:solidFill>
                  <a:srgbClr val="FF0000"/>
                </a:solidFill>
              </a:rPr>
              <a:t>: </a:t>
            </a:r>
            <a:r>
              <a:rPr lang="ko-KR" altLang="en-US" sz="1300" dirty="0" err="1">
                <a:solidFill>
                  <a:srgbClr val="FF0000"/>
                </a:solidFill>
              </a:rPr>
              <a:t>글래져</a:t>
            </a:r>
            <a:r>
              <a:rPr lang="en-US" altLang="ko-KR" sz="1300" dirty="0">
                <a:solidFill>
                  <a:srgbClr val="FF0000"/>
                </a:solidFill>
              </a:rPr>
              <a:t>(D. Glaser) 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ko-KR" altLang="en-US" sz="1300" dirty="0"/>
              <a:t> </a:t>
            </a:r>
            <a:r>
              <a:rPr lang="en-US" altLang="ko-KR" sz="1300" dirty="0"/>
              <a:t>(1) </a:t>
            </a:r>
            <a:r>
              <a:rPr lang="ko-KR" altLang="en-US" sz="1300" dirty="0"/>
              <a:t>등장배경 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차별적 접촉이론이 차별적 반응의 문제를 해결하지 못하고</a:t>
            </a:r>
            <a:r>
              <a:rPr lang="en-US" altLang="ko-KR" sz="1300" dirty="0"/>
              <a:t>, </a:t>
            </a:r>
            <a:r>
              <a:rPr lang="ko-KR" altLang="en-US" sz="1300" dirty="0"/>
              <a:t>또한 </a:t>
            </a:r>
            <a:r>
              <a:rPr lang="ko-KR" altLang="en-US" sz="1300" dirty="0">
                <a:solidFill>
                  <a:srgbClr val="FF0000"/>
                </a:solidFill>
              </a:rPr>
              <a:t>범죄의 학습이 반드시 친근한 집단과의 직접적인 접촉을 통해서만 학습되는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</a:t>
            </a:r>
            <a:r>
              <a:rPr lang="ko-KR" altLang="en-US" sz="1300" dirty="0">
                <a:solidFill>
                  <a:srgbClr val="FF0000"/>
                </a:solidFill>
              </a:rPr>
              <a:t>것이 아니라</a:t>
            </a:r>
            <a:r>
              <a:rPr lang="ko-KR" altLang="en-US" sz="1300" dirty="0"/>
              <a:t>는 비판에 대한 대안 으로써 </a:t>
            </a:r>
            <a:r>
              <a:rPr lang="ko-KR" altLang="en-US" sz="1300" dirty="0" err="1"/>
              <a:t>글래져가</a:t>
            </a:r>
            <a:r>
              <a:rPr lang="ko-KR" altLang="en-US" sz="1300" dirty="0"/>
              <a:t> ‘차별적 </a:t>
            </a:r>
            <a:r>
              <a:rPr lang="ko-KR" altLang="en-US" sz="1300" dirty="0" err="1"/>
              <a:t>동일시’라는</a:t>
            </a:r>
            <a:r>
              <a:rPr lang="ko-KR" altLang="en-US" sz="1300" dirty="0"/>
              <a:t> 개념을 제시함</a:t>
            </a:r>
            <a:r>
              <a:rPr lang="en-US" altLang="ko-KR" sz="1300" dirty="0"/>
              <a:t>(</a:t>
            </a:r>
            <a:r>
              <a:rPr lang="ko-KR" altLang="en-US" sz="1300" dirty="0"/>
              <a:t>그는 </a:t>
            </a:r>
            <a:r>
              <a:rPr lang="ko-KR" altLang="en-US" sz="1300" dirty="0">
                <a:solidFill>
                  <a:srgbClr val="FF0000"/>
                </a:solidFill>
              </a:rPr>
              <a:t>친밀한 면접집단을 통한 학습보다는 매스미디어의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</a:t>
            </a:r>
            <a:r>
              <a:rPr lang="ko-KR" altLang="en-US" sz="1300" dirty="0">
                <a:solidFill>
                  <a:srgbClr val="FF0000"/>
                </a:solidFill>
              </a:rPr>
              <a:t>중요성을 강조했음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(2) </a:t>
            </a:r>
            <a:r>
              <a:rPr lang="ko-KR" altLang="en-US" sz="1300" dirty="0"/>
              <a:t>차별적 동일시 이론의 분석 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이 이론도 범죄를 학습의 결과로 보므로 차별적 접촉 이론을 긍정하지만</a:t>
            </a:r>
            <a:r>
              <a:rPr lang="en-US" altLang="ko-KR" sz="1300" dirty="0"/>
              <a:t>, </a:t>
            </a:r>
            <a:r>
              <a:rPr lang="ko-KR" altLang="en-US" sz="1300" dirty="0" err="1">
                <a:solidFill>
                  <a:srgbClr val="FF0000"/>
                </a:solidFill>
              </a:rPr>
              <a:t>서덜랜드가</a:t>
            </a:r>
            <a:r>
              <a:rPr lang="ko-KR" altLang="en-US" sz="1300" dirty="0">
                <a:solidFill>
                  <a:srgbClr val="FF0000"/>
                </a:solidFill>
              </a:rPr>
              <a:t> 사용한 ‘교제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접촉</a:t>
            </a:r>
            <a:r>
              <a:rPr lang="en-US" altLang="ko-KR" sz="1300" dirty="0">
                <a:solidFill>
                  <a:srgbClr val="FF0000"/>
                </a:solidFill>
              </a:rPr>
              <a:t>)’ </a:t>
            </a:r>
            <a:r>
              <a:rPr lang="ko-KR" altLang="en-US" sz="1300" dirty="0">
                <a:solidFill>
                  <a:srgbClr val="FF0000"/>
                </a:solidFill>
              </a:rPr>
              <a:t>대신 ‘동일시</a:t>
            </a:r>
            <a:r>
              <a:rPr lang="en-US" altLang="ko-KR" sz="1300" dirty="0">
                <a:solidFill>
                  <a:srgbClr val="FF0000"/>
                </a:solidFill>
              </a:rPr>
              <a:t>(identification)’</a:t>
            </a:r>
            <a:r>
              <a:rPr lang="ko-KR" altLang="en-US" sz="1300" dirty="0">
                <a:solidFill>
                  <a:srgbClr val="FF0000"/>
                </a:solidFill>
              </a:rPr>
              <a:t>라는 개념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</a:t>
            </a:r>
            <a:r>
              <a:rPr lang="ko-KR" altLang="en-US" sz="1300" dirty="0">
                <a:solidFill>
                  <a:srgbClr val="FF0000"/>
                </a:solidFill>
              </a:rPr>
              <a:t>을 사용하여 특정인이 범죄를 학습할 수 있는 대상을 </a:t>
            </a:r>
            <a:r>
              <a:rPr lang="en-US" altLang="ko-KR" sz="1300" dirty="0">
                <a:solidFill>
                  <a:srgbClr val="FF0000"/>
                </a:solidFill>
              </a:rPr>
              <a:t>TV</a:t>
            </a:r>
            <a:r>
              <a:rPr lang="ko-KR" altLang="en-US" sz="1300" dirty="0">
                <a:solidFill>
                  <a:srgbClr val="FF0000"/>
                </a:solidFill>
              </a:rPr>
              <a:t>나 영화의 주인공처럼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청소년들이 직접 만나거나 교제 한 적이 없는 실재상 </a:t>
            </a:r>
            <a:r>
              <a:rPr lang="en-US" altLang="ko-KR" sz="1300" dirty="0">
                <a:solidFill>
                  <a:srgbClr val="FF0000"/>
                </a:solidFill>
              </a:rPr>
              <a:t>· </a:t>
            </a:r>
            <a:r>
              <a:rPr lang="ko-KR" altLang="en-US" sz="1300" dirty="0">
                <a:solidFill>
                  <a:srgbClr val="FF0000"/>
                </a:solidFill>
              </a:rPr>
              <a:t>관념상의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</a:t>
            </a:r>
            <a:r>
              <a:rPr lang="ko-KR" altLang="en-US" sz="1300" dirty="0" err="1">
                <a:solidFill>
                  <a:srgbClr val="FF0000"/>
                </a:solidFill>
              </a:rPr>
              <a:t>인간으로까지</a:t>
            </a:r>
            <a:r>
              <a:rPr lang="ko-KR" altLang="en-US" sz="1300" dirty="0">
                <a:solidFill>
                  <a:srgbClr val="FF0000"/>
                </a:solidFill>
              </a:rPr>
              <a:t> </a:t>
            </a:r>
            <a:r>
              <a:rPr lang="ko-KR" altLang="en-US" sz="1300" dirty="0" err="1">
                <a:solidFill>
                  <a:srgbClr val="FF0000"/>
                </a:solidFill>
              </a:rPr>
              <a:t>확장</a:t>
            </a:r>
            <a:r>
              <a:rPr lang="ko-KR" altLang="en-US" sz="1300" dirty="0" err="1"/>
              <a:t>함으로서</a:t>
            </a:r>
            <a:r>
              <a:rPr lang="ko-KR" altLang="en-US" sz="1300" dirty="0"/>
              <a:t> 범죄의 학습이 반드시 친근한 집단과의 직접적인 접촉을 통하지 않아도 가능하다는 점을 설명하였음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또한 실제로 </a:t>
            </a:r>
            <a:r>
              <a:rPr lang="ko-KR" altLang="en-US" sz="1300" dirty="0" err="1"/>
              <a:t>범법적</a:t>
            </a:r>
            <a:r>
              <a:rPr lang="ko-KR" altLang="en-US" sz="1300" dirty="0"/>
              <a:t> 경향으로 사람을 특징짓는 교제를 직접 하지 않는 사람이라도 그러한 경향이 기대되는 사람과 동일시한다면 범죄행위의 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반응을 보일 수 있다고 함으로써 각 개인들의 차별적 반응에 대해서도 설명하였음</a:t>
            </a:r>
            <a:r>
              <a:rPr lang="en-US" altLang="ko-KR" sz="1300" dirty="0"/>
              <a:t> </a:t>
            </a: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다시 말해</a:t>
            </a:r>
            <a:r>
              <a:rPr lang="en-US" altLang="ko-KR" sz="1300" dirty="0"/>
              <a:t>, </a:t>
            </a:r>
            <a:r>
              <a:rPr lang="ko-KR" altLang="en-US" sz="1300" dirty="0"/>
              <a:t>어떤 한 특정인은 범죄자와의 직접적인 접촉을 통해서도 범죄학습이 가능하지만</a:t>
            </a:r>
            <a:r>
              <a:rPr lang="en-US" altLang="ko-KR" sz="1300" dirty="0"/>
              <a:t>, </a:t>
            </a:r>
            <a:r>
              <a:rPr lang="ko-KR" altLang="en-US" sz="1300" dirty="0"/>
              <a:t>또한 </a:t>
            </a:r>
            <a:r>
              <a:rPr lang="ko-KR" altLang="en-US" sz="1300" dirty="0">
                <a:solidFill>
                  <a:srgbClr val="FF0000"/>
                </a:solidFill>
              </a:rPr>
              <a:t>대중매체로부터 보고 듣던 사람과의 동일시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300" dirty="0">
                <a:solidFill>
                  <a:srgbClr val="FF0000"/>
                </a:solidFill>
              </a:rPr>
              <a:t>     </a:t>
            </a:r>
            <a:r>
              <a:rPr lang="ko-KR" altLang="en-US" sz="1300" dirty="0" err="1">
                <a:solidFill>
                  <a:srgbClr val="FF0000"/>
                </a:solidFill>
              </a:rPr>
              <a:t>를</a:t>
            </a:r>
            <a:r>
              <a:rPr lang="ko-KR" altLang="en-US" sz="1300" dirty="0">
                <a:solidFill>
                  <a:srgbClr val="FF0000"/>
                </a:solidFill>
              </a:rPr>
              <a:t> 통해서나 스스로 준법세력에 대한 반작용으로서 범법행위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犯法行爲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r>
              <a:rPr lang="ko-KR" altLang="en-US" sz="1300" dirty="0">
                <a:solidFill>
                  <a:srgbClr val="FF0000"/>
                </a:solidFill>
              </a:rPr>
              <a:t>를 추구할 수도 있다는 것임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그리고 범죄자와 접촉하더라도 그 범죄자를 동일시 대상으로 삼지 않으면 범죄에 물들지 않고</a:t>
            </a:r>
            <a:r>
              <a:rPr lang="en-US" altLang="ko-KR" sz="1300" dirty="0"/>
              <a:t>, </a:t>
            </a:r>
            <a:r>
              <a:rPr lang="ko-KR" altLang="en-US" sz="1300" dirty="0"/>
              <a:t>범죄자와 접촉하면서 그 범죄자를 동일시 대상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으로 삼을 때만 범죄에 빠지게 된다고 하여</a:t>
            </a:r>
            <a:r>
              <a:rPr lang="en-US" altLang="ko-KR" sz="1300" dirty="0"/>
              <a:t>, </a:t>
            </a:r>
            <a:r>
              <a:rPr lang="ko-KR" altLang="en-US" sz="1300" dirty="0"/>
              <a:t>차별적 반응의 문제도 보완했음</a:t>
            </a:r>
            <a:endParaRPr lang="en-US" altLang="ko-KR" sz="13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854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703792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차별적 접촉 이론의 수정 </a:t>
            </a:r>
            <a:r>
              <a:rPr lang="en-US" altLang="ko-KR" dirty="0"/>
              <a:t>· </a:t>
            </a:r>
            <a:r>
              <a:rPr lang="ko-KR" altLang="en-US" dirty="0"/>
              <a:t>보완 이론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5" y="1591911"/>
            <a:ext cx="11029615" cy="50145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중화기술이론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中和技術理論</a:t>
            </a:r>
            <a:r>
              <a:rPr lang="en-US" altLang="ko-KR" sz="1400" dirty="0">
                <a:solidFill>
                  <a:srgbClr val="FF0000"/>
                </a:solidFill>
              </a:rPr>
              <a:t>) : </a:t>
            </a:r>
            <a:r>
              <a:rPr lang="ko-KR" altLang="en-US" sz="1400" dirty="0" err="1">
                <a:solidFill>
                  <a:srgbClr val="FF0000"/>
                </a:solidFill>
              </a:rPr>
              <a:t>사이크스와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맛차</a:t>
            </a:r>
            <a:r>
              <a:rPr lang="en-US" altLang="ko-KR" sz="1400" dirty="0">
                <a:solidFill>
                  <a:srgbClr val="FF0000"/>
                </a:solidFill>
              </a:rPr>
              <a:t>(Sykes &amp; Matza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의의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>
                <a:solidFill>
                  <a:srgbClr val="FF0000"/>
                </a:solidFill>
              </a:rPr>
              <a:t>사이크스와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맛차는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모든 인간의 행위는 학습되는 것이며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또한 범행도 학습의 결과라고 규정하는 </a:t>
            </a:r>
            <a:r>
              <a:rPr lang="ko-KR" altLang="en-US" sz="1400" dirty="0" err="1">
                <a:solidFill>
                  <a:srgbClr val="FF0000"/>
                </a:solidFill>
              </a:rPr>
              <a:t>서덜랜드의</a:t>
            </a:r>
            <a:r>
              <a:rPr lang="ko-KR" altLang="en-US" sz="1400" dirty="0">
                <a:solidFill>
                  <a:srgbClr val="FF0000"/>
                </a:solidFill>
              </a:rPr>
              <a:t> 주장에 동조</a:t>
            </a:r>
            <a:r>
              <a:rPr lang="ko-KR" altLang="en-US" sz="1400" dirty="0"/>
              <a:t>하면서</a:t>
            </a:r>
            <a:r>
              <a:rPr lang="en-US" altLang="ko-KR" sz="1400" dirty="0"/>
              <a:t>, </a:t>
            </a:r>
            <a:r>
              <a:rPr lang="ko-KR" altLang="en-US" sz="1400" dirty="0"/>
              <a:t>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 err="1"/>
              <a:t>헨이</a:t>
            </a:r>
            <a:r>
              <a:rPr lang="ko-KR" altLang="en-US" sz="1400" dirty="0"/>
              <a:t> 주장한논리</a:t>
            </a:r>
            <a:r>
              <a:rPr lang="en-US" altLang="ko-KR" sz="1400" dirty="0"/>
              <a:t>, </a:t>
            </a:r>
            <a:r>
              <a:rPr lang="ko-KR" altLang="en-US" sz="1400" dirty="0"/>
              <a:t>즉 청소년 범죄집단은 중류 계층의 규범에 반발하여 공식적 사회규범체계를 대체하는 대항규범</a:t>
            </a:r>
            <a:r>
              <a:rPr lang="en-US" altLang="ko-KR" sz="1400" dirty="0"/>
              <a:t>(</a:t>
            </a:r>
            <a:r>
              <a:rPr lang="ko-KR" altLang="en-US" sz="1400" dirty="0"/>
              <a:t>하위문화규범</a:t>
            </a:r>
            <a:r>
              <a:rPr lang="en-US" altLang="ko-KR" sz="1400" dirty="0"/>
              <a:t>)</a:t>
            </a:r>
            <a:r>
              <a:rPr lang="ko-KR" altLang="en-US" sz="1400" dirty="0"/>
              <a:t>을 만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들어냄으로써 범죄가 발생한다는 견해와 하류계층비행소년들은 원칙적인 생활방식으로 범죄를 행하며 </a:t>
            </a:r>
            <a:r>
              <a:rPr lang="ko-KR" altLang="en-US" sz="1400" dirty="0" err="1"/>
              <a:t>비행적</a:t>
            </a:r>
            <a:r>
              <a:rPr lang="ko-KR" altLang="en-US" sz="1400" dirty="0"/>
              <a:t> 하위문화에서 사회화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된 사람들은 </a:t>
            </a:r>
            <a:r>
              <a:rPr lang="ko-KR" altLang="en-US" sz="1400" dirty="0" err="1"/>
              <a:t>비행적</a:t>
            </a:r>
            <a:r>
              <a:rPr lang="ko-KR" altLang="en-US" sz="1400" dirty="0"/>
              <a:t> 행동방식으로 생활할 수 밖에 없고 </a:t>
            </a:r>
            <a:r>
              <a:rPr lang="ko-KR" altLang="en-US" sz="1400" dirty="0">
                <a:solidFill>
                  <a:srgbClr val="FF0000"/>
                </a:solidFill>
              </a:rPr>
              <a:t>범죄자들은 일반인들과 확연하게 구별되는 특성을 지녔다고 보는 결정론적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이분법적인 사고를 반박하였음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즉</a:t>
            </a:r>
            <a:r>
              <a:rPr lang="en-US" altLang="ko-KR" sz="1400" dirty="0"/>
              <a:t>,</a:t>
            </a:r>
            <a:r>
              <a:rPr lang="ko-KR" altLang="en-US" sz="1400" dirty="0"/>
              <a:t> 차별화와 강제를 지나치게 강조하는 견해를 비판함</a:t>
            </a:r>
            <a:r>
              <a:rPr lang="en-US" altLang="ko-KR" sz="1400" dirty="0"/>
              <a:t>. </a:t>
            </a:r>
            <a:r>
              <a:rPr lang="ko-KR" altLang="en-US" sz="1400" dirty="0"/>
              <a:t>범죄자와 비범죄자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비행하위문화와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준법적인</a:t>
            </a:r>
            <a:r>
              <a:rPr lang="ko-KR" altLang="en-US" sz="1400" dirty="0"/>
              <a:t> 중류문화와 같이</a:t>
            </a:r>
            <a:r>
              <a:rPr lang="en-US" altLang="ko-KR" sz="1400" dirty="0"/>
              <a:t>, </a:t>
            </a:r>
            <a:r>
              <a:rPr lang="ko-KR" altLang="en-US" sz="1400" dirty="0"/>
              <a:t>이분법적으로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확연히 구분될 수 있는 존재가 아니라는 것임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이론은 비행자에게도 이미 학습한 규율이 내면화되어 있어 </a:t>
            </a:r>
            <a:r>
              <a:rPr lang="ko-KR" altLang="en-US" sz="1400" dirty="0">
                <a:solidFill>
                  <a:srgbClr val="FF0000"/>
                </a:solidFill>
              </a:rPr>
              <a:t>범죄자들은 </a:t>
            </a:r>
            <a:r>
              <a:rPr lang="ko-KR" altLang="en-US" sz="1400" dirty="0" err="1">
                <a:solidFill>
                  <a:srgbClr val="FF0000"/>
                </a:solidFill>
              </a:rPr>
              <a:t>범행시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준법적인</a:t>
            </a:r>
            <a:r>
              <a:rPr lang="ko-KR" altLang="en-US" sz="1400" dirty="0">
                <a:solidFill>
                  <a:srgbClr val="FF0000"/>
                </a:solidFill>
              </a:rPr>
              <a:t> 가치와 태도를 유지하고 있지만</a:t>
            </a:r>
            <a:r>
              <a:rPr lang="en-US" altLang="ko-KR" sz="1400" dirty="0"/>
              <a:t>, </a:t>
            </a:r>
            <a:r>
              <a:rPr lang="ko-KR" altLang="en-US" sz="1400" dirty="0"/>
              <a:t>단지 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들은 </a:t>
            </a:r>
            <a:r>
              <a:rPr lang="ko-KR" altLang="en-US" sz="1400" dirty="0">
                <a:solidFill>
                  <a:srgbClr val="FF0000"/>
                </a:solidFill>
              </a:rPr>
              <a:t>일탈행위의 정당화기술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변명기술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을 잘 배워서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학습이론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， 이들에게 내면화되어 있는 규범의식이나 가치관을 마비시킴으로써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범죄에로 나아가게 된다</a:t>
            </a:r>
            <a:r>
              <a:rPr lang="ko-KR" altLang="en-US" sz="1400" dirty="0"/>
              <a:t>는 논리임</a:t>
            </a:r>
            <a:endParaRPr lang="en-US" altLang="ko-KR" sz="13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356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703792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차별적 접촉 이론의 수정 </a:t>
            </a:r>
            <a:r>
              <a:rPr lang="en-US" altLang="ko-KR" dirty="0"/>
              <a:t>· </a:t>
            </a:r>
            <a:r>
              <a:rPr lang="ko-KR" altLang="en-US" dirty="0"/>
              <a:t>보완 이론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5" y="1591912"/>
            <a:ext cx="11029615" cy="13610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/>
              <a:t>중화기술이론</a:t>
            </a:r>
            <a:r>
              <a:rPr lang="en-US" altLang="ko-KR" sz="1400" dirty="0"/>
              <a:t>(</a:t>
            </a:r>
            <a:r>
              <a:rPr lang="ko-KR" altLang="en-US" sz="1400" dirty="0"/>
              <a:t>中和技術理論</a:t>
            </a:r>
            <a:r>
              <a:rPr lang="en-US" altLang="ko-KR" sz="1400" dirty="0"/>
              <a:t>) : </a:t>
            </a:r>
            <a:r>
              <a:rPr lang="ko-KR" altLang="en-US" sz="1400" dirty="0" err="1"/>
              <a:t>사이크스와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맛차</a:t>
            </a:r>
            <a:r>
              <a:rPr lang="en-US" altLang="ko-KR" sz="1400" dirty="0"/>
              <a:t>(Sykes &amp; Matza)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중화기술의 분류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BEDEC598-F12C-4F59-9B3E-0281E4E69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303997"/>
              </p:ext>
            </p:extLst>
          </p:nvPr>
        </p:nvGraphicFramePr>
        <p:xfrm>
          <a:off x="1020049" y="2771077"/>
          <a:ext cx="9788847" cy="3778169"/>
        </p:xfrm>
        <a:graphic>
          <a:graphicData uri="http://schemas.openxmlformats.org/drawingml/2006/table">
            <a:tbl>
              <a:tblPr/>
              <a:tblGrid>
                <a:gridCol w="1592899">
                  <a:extLst>
                    <a:ext uri="{9D8B030D-6E8A-4147-A177-3AD203B41FA5}">
                      <a16:colId xmlns:a16="http://schemas.microsoft.com/office/drawing/2014/main" val="3638088702"/>
                    </a:ext>
                  </a:extLst>
                </a:gridCol>
                <a:gridCol w="8195948">
                  <a:extLst>
                    <a:ext uri="{9D8B030D-6E8A-4147-A177-3AD203B41FA5}">
                      <a16:colId xmlns:a16="http://schemas.microsoft.com/office/drawing/2014/main" val="3057675972"/>
                    </a:ext>
                  </a:extLst>
                </a:gridCol>
              </a:tblGrid>
              <a:tr h="1846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기술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내용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877611"/>
                  </a:ext>
                </a:extLst>
              </a:tr>
              <a:tr h="54783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책임의 부정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범죄자는 자신을 사회상황의 희생자로 여긴다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즉 자기의 주위의 환경이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자신으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로 하여금 범죄를 범하도록 만들었기 때문에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범죄는 자기 잘못이 아니라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는 주장이다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‘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비행자는 상황의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피해자다’라고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합리화하는 논리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1136389"/>
                  </a:ext>
                </a:extLst>
              </a:tr>
              <a:tr h="9116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피해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가해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의 부정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손상의 부인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범죄자는 자기행동을 사회통제기관과 달리 해석한다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예를 들면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기물파괴는 장난이고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자동차질도행위는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빌린 행위이고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불량집단간의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싸움은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사적인 다툼일 뿐이고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방화로 소실된 물건은 보험회사에서 보상해 주므로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자신의 행위는 어떠한 피해도 야기하지 않았다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는 변명이다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‘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어느 누구도 자기행위로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손상당하지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않는다’는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논리 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909806"/>
                  </a:ext>
                </a:extLst>
              </a:tr>
              <a:tr h="7297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피해자의 부정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침해는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피해자가 응당 받아야 할 피해라는 식으로 범죄행동을 정당화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예를 들면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피해자가 범죄를 자초했다고 여기거나 유혹했다고 변명하거나 상대가 나쁜 놈이라서 맞았다고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주장한댜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‘피해는 나쁜 것이 아니고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그것은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발생할만한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상황에서 주어진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것이다’라고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여기는 논리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51549"/>
                  </a:ext>
                </a:extLst>
              </a:tr>
              <a:tr h="5484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비난자에 대한 비난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사회통제기관이나 기성세대를 부패한 자들로 규정하여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자기를 심판할 자격이 없다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고 함으로써 범죄행동을 정당화한다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범죄자는 오히려 자기를 비난하는 자를 위선자나 범죄자라고 부르면서 자신의 죄를 부인하는 논리 </a:t>
                      </a: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9052535"/>
                  </a:ext>
                </a:extLst>
              </a:tr>
              <a:tr h="73042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충성심에의 호소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상위가치에의 호소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주관적으로 높은 가치규범을 끌어들여 자기행동을 정당화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예컨대 형법의 요구보다는 자신이 속한 집단의 연대성이 우위에 있다고 생각하여 범죄를 정당화하거나 민족정기를 수호하기 위해서 매국노를 공격하는 것은 나쁘지 않다고 정당화시키는 경우이다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48325" marR="48325" marT="13361" marB="133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2218197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02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703792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34337"/>
            <a:ext cx="11029615" cy="41532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 err="1"/>
              <a:t>통제론자들의</a:t>
            </a:r>
            <a:r>
              <a:rPr lang="ko-KR" altLang="en-US" sz="1400" dirty="0"/>
              <a:t> 사고의 틀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ko-KR" altLang="en-US" sz="1400" dirty="0"/>
              <a:t> </a:t>
            </a:r>
            <a:r>
              <a:rPr lang="en-US" altLang="ko-KR" sz="1400" dirty="0"/>
              <a:t>(1) </a:t>
            </a:r>
            <a:r>
              <a:rPr lang="ko-KR" altLang="en-US" sz="1400" dirty="0"/>
              <a:t>학습이론과 마찬가지로 개인의 사회화 과정 </a:t>
            </a:r>
            <a:r>
              <a:rPr lang="en-US" altLang="ko-KR" sz="1400" dirty="0"/>
              <a:t>· </a:t>
            </a:r>
            <a:r>
              <a:rPr lang="ko-KR" altLang="en-US" sz="1400" dirty="0"/>
              <a:t>사회의 해체 </a:t>
            </a:r>
            <a:r>
              <a:rPr lang="en-US" altLang="ko-KR" sz="1400" dirty="0"/>
              <a:t>· </a:t>
            </a:r>
            <a:r>
              <a:rPr lang="ko-KR" altLang="en-US" sz="1400" dirty="0"/>
              <a:t>차별적 조직화를 인정하고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학습이론이 범죄를 차별적으로 조직화된 범죄적 집단에 특유한 규범에 대한 ‘성공적</a:t>
            </a:r>
            <a:r>
              <a:rPr lang="en-US" altLang="ko-KR" sz="1400" dirty="0"/>
              <a:t>(</a:t>
            </a:r>
            <a:r>
              <a:rPr lang="ko-KR" altLang="en-US" sz="1400" dirty="0"/>
              <a:t>적극적</a:t>
            </a:r>
            <a:r>
              <a:rPr lang="en-US" altLang="ko-KR" sz="1400" dirty="0"/>
              <a:t>)</a:t>
            </a:r>
            <a:r>
              <a:rPr lang="ko-KR" altLang="en-US" sz="1400" dirty="0"/>
              <a:t>인 사회화</a:t>
            </a:r>
            <a:r>
              <a:rPr lang="en-US" altLang="ko-KR" sz="1400" dirty="0"/>
              <a:t>(</a:t>
            </a:r>
            <a:r>
              <a:rPr lang="ko-KR" altLang="en-US" sz="1400" dirty="0"/>
              <a:t>정상적인 동조적 행위</a:t>
            </a:r>
            <a:r>
              <a:rPr lang="en-US" altLang="ko-KR" sz="1400" dirty="0"/>
              <a:t>)’</a:t>
            </a:r>
            <a:r>
              <a:rPr lang="ko-KR" altLang="en-US" sz="1400" dirty="0"/>
              <a:t>로 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는 반면</a:t>
            </a:r>
            <a:r>
              <a:rPr lang="en-US" altLang="ko-KR" sz="1400" dirty="0"/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통제론자들은</a:t>
            </a:r>
            <a:r>
              <a:rPr lang="ko-KR" altLang="en-US" sz="1400" dirty="0">
                <a:solidFill>
                  <a:srgbClr val="FF0000"/>
                </a:solidFill>
              </a:rPr>
              <a:t> 일반적으로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규범에 대한 결함이 있는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소극적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사회화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통제가 약화된 사회화</a:t>
            </a:r>
            <a:r>
              <a:rPr lang="en-US" altLang="ko-KR" sz="1400" dirty="0">
                <a:solidFill>
                  <a:srgbClr val="FF0000"/>
                </a:solidFill>
              </a:rPr>
              <a:t>)’</a:t>
            </a:r>
            <a:r>
              <a:rPr lang="ko-KR" altLang="en-US" sz="1400" dirty="0">
                <a:solidFill>
                  <a:srgbClr val="FF0000"/>
                </a:solidFill>
              </a:rPr>
              <a:t>로 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/>
              <a:t>인간은 누구나 법을 위반할 수 있는 잠재적 범죄자이므로</a:t>
            </a:r>
            <a:r>
              <a:rPr lang="en-US" altLang="ko-KR" sz="1400" dirty="0"/>
              <a:t>, </a:t>
            </a:r>
            <a:r>
              <a:rPr lang="ko-KR" altLang="en-US" sz="1400" dirty="0"/>
              <a:t>범죄성을 억제하기 위한 통제가 필요함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성악설</a:t>
            </a:r>
            <a:r>
              <a:rPr lang="ko-KR" altLang="en-US" sz="1400" dirty="0"/>
              <a:t>에 바탕을 두고 있음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(4) </a:t>
            </a:r>
            <a:r>
              <a:rPr lang="ko-KR" altLang="en-US" sz="1400" dirty="0"/>
              <a:t>무엇이 인간으로 하여금 범죄를 범하도록 하는가를 해명하는 </a:t>
            </a:r>
            <a:r>
              <a:rPr lang="ko-KR" altLang="en-US" sz="1400" dirty="0">
                <a:solidFill>
                  <a:srgbClr val="FF0000"/>
                </a:solidFill>
              </a:rPr>
              <a:t>동기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원인 연구보다 왜 범죄를 범하지 않는가에 연구의 초점</a:t>
            </a:r>
            <a:r>
              <a:rPr lang="ko-KR" altLang="en-US" sz="1400" dirty="0"/>
              <a:t>을 맞춤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(</a:t>
            </a:r>
            <a:r>
              <a:rPr lang="ko-KR" altLang="en-US" sz="1400" dirty="0"/>
              <a:t>관점의 전환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(5) </a:t>
            </a:r>
            <a:r>
              <a:rPr lang="ko-KR" altLang="en-US" sz="1400" dirty="0"/>
              <a:t>잠재적 범죄성을 지닌 인간들이 대부분 일탈하지 않는 이유는 일탈적 동기가 </a:t>
            </a:r>
            <a:r>
              <a:rPr lang="ko-KR" altLang="en-US" sz="1400" dirty="0" err="1"/>
              <a:t>통제받고</a:t>
            </a:r>
            <a:r>
              <a:rPr lang="ko-KR" altLang="en-US" sz="1400" dirty="0"/>
              <a:t> 있기 때문이며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일부가 범행하는 것은 그 통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제가 약화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붕괴되었기 때문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(6) </a:t>
            </a:r>
            <a:r>
              <a:rPr lang="ko-KR" altLang="en-US" sz="1400" dirty="0"/>
              <a:t>긴장이론을 비판하고 그 대안으로 등장함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(7) </a:t>
            </a:r>
            <a:r>
              <a:rPr lang="ko-KR" altLang="en-US" sz="1400" dirty="0">
                <a:solidFill>
                  <a:srgbClr val="FF0000"/>
                </a:solidFill>
              </a:rPr>
              <a:t>고전주의와 마찬가지로 자유의지적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합리적 인간을 전제로 함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A7D95C1-3FE0-4815-BD93-0DCC16305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916" y="5553498"/>
            <a:ext cx="8051142" cy="102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82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216" y="856239"/>
            <a:ext cx="11029615" cy="4448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2. . </a:t>
            </a:r>
            <a:r>
              <a:rPr lang="ko-KR" altLang="en-US" sz="1200" dirty="0">
                <a:solidFill>
                  <a:srgbClr val="FF0000"/>
                </a:solidFill>
              </a:rPr>
              <a:t>라이스</a:t>
            </a:r>
            <a:r>
              <a:rPr lang="en-US" altLang="ko-KR" sz="1200" dirty="0">
                <a:solidFill>
                  <a:srgbClr val="FF0000"/>
                </a:solidFill>
              </a:rPr>
              <a:t>(A. Reiss)</a:t>
            </a:r>
            <a:r>
              <a:rPr lang="ko-KR" altLang="en-US" sz="1200" dirty="0">
                <a:solidFill>
                  <a:srgbClr val="FF0000"/>
                </a:solidFill>
              </a:rPr>
              <a:t>와 나이</a:t>
            </a:r>
            <a:r>
              <a:rPr lang="en-US" altLang="ko-KR" sz="1200" dirty="0">
                <a:solidFill>
                  <a:srgbClr val="FF0000"/>
                </a:solidFill>
              </a:rPr>
              <a:t>(F. Nye)</a:t>
            </a:r>
            <a:r>
              <a:rPr lang="ko-KR" altLang="en-US" sz="1200" dirty="0">
                <a:solidFill>
                  <a:srgbClr val="FF0000"/>
                </a:solidFill>
              </a:rPr>
              <a:t>의 개인 및 사회통제이론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(1) </a:t>
            </a:r>
            <a:r>
              <a:rPr lang="ko-KR" altLang="en-US" sz="1200" dirty="0"/>
              <a:t>라이스의 통제이론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라이스는 </a:t>
            </a:r>
            <a:r>
              <a:rPr lang="ko-KR" altLang="en-US" sz="1200" dirty="0">
                <a:solidFill>
                  <a:srgbClr val="FF0000"/>
                </a:solidFill>
              </a:rPr>
              <a:t>개인의 자기통제력이 범죄에 미치는 영향에 대해 최초로 연구</a:t>
            </a:r>
            <a:r>
              <a:rPr lang="ko-KR" altLang="en-US" sz="1200" dirty="0"/>
              <a:t>한 초기의 </a:t>
            </a:r>
            <a:r>
              <a:rPr lang="ko-KR" altLang="en-US" sz="1200" dirty="0" err="1"/>
              <a:t>통제이론가임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그의 연구결과 </a:t>
            </a:r>
            <a:r>
              <a:rPr lang="ko-KR" altLang="en-US" sz="1200" dirty="0">
                <a:solidFill>
                  <a:srgbClr val="FF0000"/>
                </a:solidFill>
              </a:rPr>
              <a:t>소년비행자는 자아통제나 초자아적 통제능력이 미비한 심리상태</a:t>
            </a:r>
            <a:r>
              <a:rPr lang="ko-KR" altLang="en-US" sz="1200" dirty="0"/>
              <a:t>를 지니고 있어서 사회의 규범이나 규칙들과 마찰을 일으키지 않고는 자기가 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추구하는 바를 성취하 지 못하기 때문에 비행에 빠져든다고 주장했음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또한 학교와 같이 교육을 담당하는 사회 화기관들이 소년들을 제대로 순응시키지 못함으로써 나타나는 </a:t>
            </a:r>
            <a:r>
              <a:rPr lang="ko-KR" altLang="en-US" sz="1200" dirty="0">
                <a:solidFill>
                  <a:srgbClr val="FF0000"/>
                </a:solidFill>
              </a:rPr>
              <a:t>사회통제력의 약화도 비행의 원인이 된다고 보았음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(2) </a:t>
            </a:r>
            <a:r>
              <a:rPr lang="ko-KR" altLang="en-US" sz="1200" dirty="0"/>
              <a:t>나이의 통제이론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나이는 소년비행 내지 범죄를 억제하는 데에는 가정 내에서의 욕구충족과 이를 바탕으로 형성된 </a:t>
            </a:r>
            <a:r>
              <a:rPr lang="ko-KR" altLang="en-US" sz="1200" dirty="0">
                <a:solidFill>
                  <a:srgbClr val="FF0000"/>
                </a:solidFill>
              </a:rPr>
              <a:t>가정에 의한 간접통제가 범죄억제에 중요하다</a:t>
            </a:r>
            <a:r>
              <a:rPr lang="ko-KR" altLang="en-US" sz="1200" dirty="0"/>
              <a:t>고 주장함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통제의 유형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17CDFA75-A783-4B41-972B-F16678A434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804347"/>
              </p:ext>
            </p:extLst>
          </p:nvPr>
        </p:nvGraphicFramePr>
        <p:xfrm>
          <a:off x="889959" y="4950014"/>
          <a:ext cx="10600426" cy="1721358"/>
        </p:xfrm>
        <a:graphic>
          <a:graphicData uri="http://schemas.openxmlformats.org/drawingml/2006/table">
            <a:tbl>
              <a:tblPr/>
              <a:tblGrid>
                <a:gridCol w="1438944">
                  <a:extLst>
                    <a:ext uri="{9D8B030D-6E8A-4147-A177-3AD203B41FA5}">
                      <a16:colId xmlns:a16="http://schemas.microsoft.com/office/drawing/2014/main" val="3107314518"/>
                    </a:ext>
                  </a:extLst>
                </a:gridCol>
                <a:gridCol w="9161482">
                  <a:extLst>
                    <a:ext uri="{9D8B030D-6E8A-4147-A177-3AD203B41FA5}">
                      <a16:colId xmlns:a16="http://schemas.microsoft.com/office/drawing/2014/main" val="856054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직접통제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비행이나 범죄를 범했을 때 직접적으로 억압적 수단을 부과하든지 아니면 직접 처벌을 가해 범죄를 방지하는 것을 말한다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직접통제는 국가사법기관에 의한 공식적 직접통제와 가정 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학교 등에 의한 비공식적 직접통제로 나누어진다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2387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간접통제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직접적 수단을 사용하는 것이 아니라 범죄 등을 범했을 때 부모나 주위사람들에게 얼마나 큰 실망과 고통을 줄 것인가 하는 점을 자각할 수 있는 의식을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길러줌으로써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범죄 등을 자제하도록 하는 통제방법이다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가정내에서의 욕구 충족 등은 간접통제에 중요한 바탕이 되며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소년비행예방에 가장 효율적인 것은 비공식적 간접통제이다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025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내부통제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행위자 스스로의 법도의식이나 양심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죄책감을 느껴 스스로 범행충동을 통제하는 것을 말한다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21697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8543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710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215" y="1512888"/>
            <a:ext cx="11029615" cy="15868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견제이론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봉쇄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억제이론 </a:t>
            </a:r>
            <a:r>
              <a:rPr lang="en-US" altLang="ko-KR" sz="1400" dirty="0">
                <a:solidFill>
                  <a:srgbClr val="FF0000"/>
                </a:solidFill>
              </a:rPr>
              <a:t>: containment theory) : </a:t>
            </a:r>
            <a:r>
              <a:rPr lang="ko-KR" altLang="en-US" sz="1400" dirty="0" err="1">
                <a:solidFill>
                  <a:srgbClr val="FF0000"/>
                </a:solidFill>
              </a:rPr>
              <a:t>레크레스</a:t>
            </a:r>
            <a:r>
              <a:rPr lang="en-US" altLang="ko-KR" sz="1400" dirty="0">
                <a:solidFill>
                  <a:srgbClr val="FF0000"/>
                </a:solidFill>
              </a:rPr>
              <a:t>(Reckless) </a:t>
            </a: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(1) </a:t>
            </a:r>
            <a:r>
              <a:rPr lang="ko-KR" altLang="en-US" sz="1400" dirty="0">
                <a:solidFill>
                  <a:srgbClr val="FF0000"/>
                </a:solidFill>
              </a:rPr>
              <a:t>범죄조장요소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8543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9E28F1C-8A22-4B16-8C1D-DC5D125E4D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14781"/>
              </p:ext>
            </p:extLst>
          </p:nvPr>
        </p:nvGraphicFramePr>
        <p:xfrm>
          <a:off x="922427" y="2520131"/>
          <a:ext cx="10317192" cy="1586865"/>
        </p:xfrm>
        <a:graphic>
          <a:graphicData uri="http://schemas.openxmlformats.org/drawingml/2006/table">
            <a:tbl>
              <a:tblPr/>
              <a:tblGrid>
                <a:gridCol w="1613739">
                  <a:extLst>
                    <a:ext uri="{9D8B030D-6E8A-4147-A177-3AD203B41FA5}">
                      <a16:colId xmlns:a16="http://schemas.microsoft.com/office/drawing/2014/main" val="2053291426"/>
                    </a:ext>
                  </a:extLst>
                </a:gridCol>
                <a:gridCol w="8703453">
                  <a:extLst>
                    <a:ext uri="{9D8B030D-6E8A-4147-A177-3AD203B41FA5}">
                      <a16:colId xmlns:a16="http://schemas.microsoft.com/office/drawing/2014/main" val="40565835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외적 압력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압력요인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external pressures)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빈곤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실업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사회적 차별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약자신분 등 사람들을 불만족한 조건에 들게 하는 사회조건을 지칭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열악한 생활조건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가족갈등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열등한 신분적 지위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성공기회 박탈 등 거시적 환경요소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거시적 범죄조장요소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 이에 해당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4123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외적 유인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유인요인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(outer pull)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나쁜 친구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우상적 범죄인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비행집단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대중매체의 유혹 등 미시적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상황적 환경요소로서 사람들을 정상적인 조건에서 이탈시키는 조건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79067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내적 강요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배출요인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(internal pushes)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긴장과 좌절감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공격성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격정성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뇌손상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즉시적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쾌락욕구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정신적 결함 등 직접 범죄나 비행을 범하도록 하는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각 개인의 생물학적 또는 심리적 요소를 지칭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018480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A0D3B145-DB09-475C-8486-825146EF9458}"/>
              </a:ext>
            </a:extLst>
          </p:cNvPr>
          <p:cNvSpPr txBox="1">
            <a:spLocks/>
          </p:cNvSpPr>
          <p:nvPr/>
        </p:nvSpPr>
        <p:spPr>
          <a:xfrm>
            <a:off x="623378" y="4445686"/>
            <a:ext cx="11029615" cy="723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1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1pPr>
            <a:lvl2pPr marL="630000" indent="-306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2pPr>
            <a:lvl3pPr marL="900000" indent="-270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3pPr>
            <a:lvl4pPr marL="1242000" indent="-234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4pPr>
            <a:lvl5pPr marL="1602000" indent="-234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5pPr>
            <a:lvl6pPr marL="19000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US" altLang="ko-KR" sz="1400" dirty="0"/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범죄억제요소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en-US" altLang="ko-KR" sz="1400" dirty="0"/>
          </a:p>
          <a:p>
            <a:pPr marL="0" indent="0">
              <a:buFont typeface="Wingdings 2" panose="05020102010507070707" pitchFamily="18" charset="2"/>
              <a:buNone/>
            </a:pPr>
            <a:endParaRPr lang="en-US" altLang="ko-KR" sz="1400" dirty="0"/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1FB61F47-58F6-48F5-8D76-9BE2787DF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086150"/>
              </p:ext>
            </p:extLst>
          </p:nvPr>
        </p:nvGraphicFramePr>
        <p:xfrm>
          <a:off x="922426" y="4743127"/>
          <a:ext cx="10317192" cy="1594358"/>
        </p:xfrm>
        <a:graphic>
          <a:graphicData uri="http://schemas.openxmlformats.org/drawingml/2006/table">
            <a:tbl>
              <a:tblPr/>
              <a:tblGrid>
                <a:gridCol w="2303853">
                  <a:extLst>
                    <a:ext uri="{9D8B030D-6E8A-4147-A177-3AD203B41FA5}">
                      <a16:colId xmlns:a16="http://schemas.microsoft.com/office/drawing/2014/main" val="1549275961"/>
                    </a:ext>
                  </a:extLst>
                </a:gridCol>
                <a:gridCol w="8013339">
                  <a:extLst>
                    <a:ext uri="{9D8B030D-6E8A-4147-A177-3AD203B41FA5}">
                      <a16:colId xmlns:a16="http://schemas.microsoft.com/office/drawing/2014/main" val="28103478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외적 억제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봉쇄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외적 봉쇄요인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outer containment)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가족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지역사회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사회적 평가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지위 및 집단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사회에 대한 소속감 등 가족이나 주위 사람들과 같이 외부적으로 범죄를 차단하는 요인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257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내적 억제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봉쇄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내적 봉쇄요인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inner containment)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좋은 자아관념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자기통제력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목표지향성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현실적 목적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좌절감에 대한 내성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(tolerance of frustration)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， 합법성에 대한 일체감 등에 의해 내부적으로 형성된 범죄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차단력을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말함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 중에서 내적 억제가 제대로 형성되느냐 여부는 자아관념의 정도에 달려 있음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따라서 긍정적안 자아관념은 ‘비행에 대한 절연체’ 로서 가장 중요한 요소임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5656682"/>
                  </a:ext>
                </a:extLst>
              </a:tr>
            </a:tbl>
          </a:graphicData>
        </a:graphic>
      </p:graphicFrame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6758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84280"/>
            <a:ext cx="11029615" cy="29210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견제이론</a:t>
            </a:r>
            <a:r>
              <a:rPr lang="en-US" altLang="ko-KR" sz="1400" dirty="0"/>
              <a:t>(</a:t>
            </a:r>
            <a:r>
              <a:rPr lang="ko-KR" altLang="en-US" sz="1400" dirty="0"/>
              <a:t>봉쇄 </a:t>
            </a:r>
            <a:r>
              <a:rPr lang="en-US" altLang="ko-KR" sz="1400" dirty="0"/>
              <a:t>· </a:t>
            </a:r>
            <a:r>
              <a:rPr lang="ko-KR" altLang="en-US" sz="1400" dirty="0"/>
              <a:t>억제이론 </a:t>
            </a:r>
            <a:r>
              <a:rPr lang="en-US" altLang="ko-KR" sz="1400" dirty="0"/>
              <a:t>: containment theory) : </a:t>
            </a:r>
            <a:r>
              <a:rPr lang="ko-KR" altLang="en-US" sz="1400" dirty="0" err="1"/>
              <a:t>레크레스</a:t>
            </a:r>
            <a:r>
              <a:rPr lang="en-US" altLang="ko-KR" sz="1400" dirty="0"/>
              <a:t>(Reckless)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/>
              <a:t>결론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범죄는 </a:t>
            </a:r>
            <a:r>
              <a:rPr lang="ko-KR" altLang="en-US" sz="1400" dirty="0">
                <a:solidFill>
                  <a:srgbClr val="FF0000"/>
                </a:solidFill>
              </a:rPr>
              <a:t>범죄로 이끄는 힘이 차단하는 힘보다 강하면 발생</a:t>
            </a:r>
            <a:r>
              <a:rPr lang="ko-KR" altLang="en-US" sz="1400" dirty="0"/>
              <a:t>하고</a:t>
            </a:r>
            <a:r>
              <a:rPr lang="en-US" altLang="ko-KR" sz="1400" dirty="0"/>
              <a:t>, </a:t>
            </a:r>
            <a:r>
              <a:rPr lang="ko-KR" altLang="en-US" sz="1400" dirty="0"/>
              <a:t>반면에 </a:t>
            </a:r>
            <a:r>
              <a:rPr lang="ko-KR" altLang="en-US" sz="1400" dirty="0">
                <a:solidFill>
                  <a:srgbClr val="FF0000"/>
                </a:solidFill>
              </a:rPr>
              <a:t>차단하는 힘이 강하면 비록 이끄는 힘이 있었어도 범죄는 발생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하지 않음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따라서 내적 억제</a:t>
            </a:r>
            <a:r>
              <a:rPr lang="en-US" altLang="ko-KR" sz="1400" dirty="0"/>
              <a:t>(</a:t>
            </a:r>
            <a:r>
              <a:rPr lang="ko-KR" altLang="en-US" sz="1400" dirty="0"/>
              <a:t>봉쇄</a:t>
            </a:r>
            <a:r>
              <a:rPr lang="en-US" altLang="ko-KR" sz="1400" dirty="0"/>
              <a:t>)</a:t>
            </a:r>
            <a:r>
              <a:rPr lang="ko-KR" altLang="en-US" sz="1400" dirty="0"/>
              <a:t>요인과 외적 억제</a:t>
            </a:r>
            <a:r>
              <a:rPr lang="en-US" altLang="ko-KR" sz="1400" dirty="0"/>
              <a:t>(</a:t>
            </a:r>
            <a:r>
              <a:rPr lang="ko-KR" altLang="en-US" sz="1400" dirty="0"/>
              <a:t>봉쇄</a:t>
            </a:r>
            <a:r>
              <a:rPr lang="en-US" altLang="ko-KR" sz="1400" dirty="0"/>
              <a:t>)</a:t>
            </a:r>
            <a:r>
              <a:rPr lang="ko-KR" altLang="en-US" sz="1400" dirty="0"/>
              <a:t>요인 중에서 </a:t>
            </a:r>
            <a:r>
              <a:rPr lang="ko-KR" altLang="en-US" sz="1400" dirty="0">
                <a:solidFill>
                  <a:srgbClr val="FF0000"/>
                </a:solidFill>
              </a:rPr>
              <a:t>어느 한 가지라도 작용하면 범죄를 방지할 수 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렉크레스는</a:t>
            </a:r>
            <a:r>
              <a:rPr lang="ko-KR" altLang="en-US" sz="1400" dirty="0"/>
              <a:t> 비행을 두 가지 형태의 통제 즉 </a:t>
            </a:r>
            <a:r>
              <a:rPr lang="ko-KR" altLang="en-US" sz="1400" dirty="0">
                <a:solidFill>
                  <a:srgbClr val="FF0000"/>
                </a:solidFill>
              </a:rPr>
              <a:t>내면적 통제와 외면적 통제</a:t>
            </a:r>
            <a:r>
              <a:rPr lang="ko-KR" altLang="en-US" sz="1400" dirty="0"/>
              <a:t> 간의 상호작용으로 설명했지만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두 가지 가운데 내면적인 것을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보다 중요하다</a:t>
            </a:r>
            <a:r>
              <a:rPr lang="ko-KR" altLang="en-US" sz="1400" dirty="0"/>
              <a:t>고 보았음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8543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9610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84280"/>
            <a:ext cx="11029615" cy="4359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동조성 전념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同調性專念</a:t>
            </a:r>
            <a:r>
              <a:rPr lang="en-US" altLang="ko-KR" sz="1400" dirty="0">
                <a:solidFill>
                  <a:srgbClr val="FF0000"/>
                </a:solidFill>
              </a:rPr>
              <a:t>)(commitment to conformity) </a:t>
            </a:r>
            <a:r>
              <a:rPr lang="ko-KR" altLang="en-US" sz="1400" dirty="0">
                <a:solidFill>
                  <a:srgbClr val="FF0000"/>
                </a:solidFill>
              </a:rPr>
              <a:t>이론 </a:t>
            </a:r>
            <a:r>
              <a:rPr lang="en-US" altLang="ko-KR" sz="1400" dirty="0">
                <a:solidFill>
                  <a:srgbClr val="FF0000"/>
                </a:solidFill>
              </a:rPr>
              <a:t>: Briar</a:t>
            </a:r>
            <a:r>
              <a:rPr lang="ko-KR" altLang="en-US" sz="1400" dirty="0">
                <a:solidFill>
                  <a:srgbClr val="FF0000"/>
                </a:solidFill>
              </a:rPr>
              <a:t>와 </a:t>
            </a:r>
            <a:r>
              <a:rPr lang="en-US" altLang="ko-KR" sz="1400" dirty="0" err="1">
                <a:solidFill>
                  <a:srgbClr val="FF0000"/>
                </a:solidFill>
              </a:rPr>
              <a:t>Pilia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err="1">
                <a:solidFill>
                  <a:srgbClr val="FF0000"/>
                </a:solidFill>
              </a:rPr>
              <a:t>Vln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(1) </a:t>
            </a:r>
            <a:r>
              <a:rPr lang="ko-KR" altLang="en-US" sz="1400" dirty="0"/>
              <a:t>의 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여기서 말하는 </a:t>
            </a:r>
            <a:r>
              <a:rPr lang="ko-KR" altLang="en-US" sz="1400" dirty="0">
                <a:solidFill>
                  <a:srgbClr val="FF0000"/>
                </a:solidFill>
              </a:rPr>
              <a:t>동조성</a:t>
            </a:r>
            <a:r>
              <a:rPr lang="en-US" altLang="ko-KR" sz="1400" dirty="0">
                <a:solidFill>
                  <a:srgbClr val="FF0000"/>
                </a:solidFill>
              </a:rPr>
              <a:t>(conformity)</a:t>
            </a:r>
            <a:r>
              <a:rPr lang="ko-KR" altLang="en-US" sz="1400" dirty="0">
                <a:solidFill>
                  <a:srgbClr val="FF0000"/>
                </a:solidFill>
              </a:rPr>
              <a:t>이란 규범적인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관습적인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생활방식이나 가치관에 일치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순응시키거나 준거하려는 경향</a:t>
            </a:r>
            <a:r>
              <a:rPr lang="ko-KR" altLang="en-US" sz="1400" dirty="0"/>
              <a:t>을 의미하며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전념</a:t>
            </a:r>
            <a:r>
              <a:rPr lang="en-US" altLang="ko-KR" sz="1400" dirty="0"/>
              <a:t>(commitment)</a:t>
            </a:r>
            <a:r>
              <a:rPr lang="ko-KR" altLang="en-US" sz="1400" dirty="0"/>
              <a:t>이란</a:t>
            </a:r>
            <a:r>
              <a:rPr lang="en-US" altLang="ko-KR" sz="1400" dirty="0"/>
              <a:t>, </a:t>
            </a:r>
            <a:r>
              <a:rPr lang="ko-KR" altLang="en-US" sz="1400" dirty="0"/>
              <a:t>관습적인 생활방식과 활동에 투자하는 시간과 정열의 정도를 의미함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그러므로 </a:t>
            </a:r>
            <a:r>
              <a:rPr lang="ko-KR" altLang="en-US" sz="1400" dirty="0">
                <a:solidFill>
                  <a:srgbClr val="FF0000"/>
                </a:solidFill>
              </a:rPr>
              <a:t>‘동조성 </a:t>
            </a:r>
            <a:r>
              <a:rPr lang="ko-KR" altLang="en-US" sz="1400" dirty="0" err="1">
                <a:solidFill>
                  <a:srgbClr val="FF0000"/>
                </a:solidFill>
              </a:rPr>
              <a:t>전념’이란</a:t>
            </a:r>
            <a:r>
              <a:rPr lang="ko-KR" altLang="en-US" sz="1400" dirty="0">
                <a:solidFill>
                  <a:srgbClr val="FF0000"/>
                </a:solidFill>
              </a:rPr>
              <a:t> 자기의 행동이나 가치관이 준거하는 곳에 순응하고자 하는 열망과 의지의 정도</a:t>
            </a:r>
            <a:r>
              <a:rPr lang="ko-KR" altLang="en-US" sz="1400" dirty="0"/>
              <a:t>를 말함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/>
              <a:t>이론분석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(a) </a:t>
            </a:r>
            <a:r>
              <a:rPr lang="ko-KR" altLang="en-US" sz="1400" dirty="0"/>
              <a:t>동일한 상황에 처했을 때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동조성에 대한 강한 전념을 가진 사람은 약한 사람에 비해 범행에 가담할 확률이 낮다</a:t>
            </a:r>
            <a:r>
              <a:rPr lang="ko-KR" altLang="en-US" sz="1400" dirty="0"/>
              <a:t>고 함</a:t>
            </a:r>
            <a:r>
              <a:rPr lang="en-US" altLang="ko-KR" sz="1400" dirty="0"/>
              <a:t>. </a:t>
            </a:r>
            <a:r>
              <a:rPr lang="ko-KR" altLang="en-US" sz="1400" dirty="0"/>
              <a:t>그러나 강한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전념을 가진 사람 일지라도 유혹이 충분하고</a:t>
            </a:r>
            <a:r>
              <a:rPr lang="en-US" altLang="ko-KR" sz="1400" dirty="0"/>
              <a:t>, </a:t>
            </a:r>
            <a:r>
              <a:rPr lang="ko-KR" altLang="en-US" sz="1400" dirty="0"/>
              <a:t>성공 가능성이 높다면 </a:t>
            </a:r>
            <a:r>
              <a:rPr lang="ko-KR" altLang="en-US" sz="1400" dirty="0" err="1"/>
              <a:t>범죄유혹에</a:t>
            </a:r>
            <a:r>
              <a:rPr lang="ko-KR" altLang="en-US" sz="1400" dirty="0"/>
              <a:t> 빠질 수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(b) </a:t>
            </a:r>
            <a:r>
              <a:rPr lang="ko-KR" altLang="en-US" sz="1400" dirty="0"/>
              <a:t>동조성에 관한 전념은 타인과의 중요한 대인관계에서 긍정적인 평가를 얻고 유지하려는 데에서 생김</a:t>
            </a:r>
            <a:r>
              <a:rPr lang="en-US" altLang="ko-KR" sz="1400" dirty="0"/>
              <a:t>. </a:t>
            </a:r>
            <a:r>
              <a:rPr lang="ko-KR" altLang="en-US" sz="1400" dirty="0"/>
              <a:t>그러므로 </a:t>
            </a:r>
            <a:r>
              <a:rPr lang="ko-KR" altLang="en-US" sz="1400" dirty="0">
                <a:solidFill>
                  <a:srgbClr val="FF0000"/>
                </a:solidFill>
              </a:rPr>
              <a:t>부모와 선생님의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관심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사랑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훈육 및 선량한 교우 관계 유지 등이 동조성에 대한 전념도를 높여 일탈행동을 억제해 줌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8543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5349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090735"/>
            <a:ext cx="11029615" cy="21131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5. </a:t>
            </a:r>
            <a:r>
              <a:rPr lang="ko-KR" altLang="en-US" sz="1400" dirty="0">
                <a:solidFill>
                  <a:srgbClr val="FF0000"/>
                </a:solidFill>
              </a:rPr>
              <a:t>사회유대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결속</a:t>
            </a:r>
            <a:r>
              <a:rPr lang="en-US" altLang="ko-KR" sz="1400" dirty="0">
                <a:solidFill>
                  <a:srgbClr val="FF0000"/>
                </a:solidFill>
              </a:rPr>
              <a:t>: social bond) </a:t>
            </a:r>
            <a:r>
              <a:rPr lang="ko-KR" altLang="en-US" sz="1400" dirty="0">
                <a:solidFill>
                  <a:srgbClr val="FF0000"/>
                </a:solidFill>
              </a:rPr>
              <a:t>이론 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 err="1">
                <a:solidFill>
                  <a:srgbClr val="FF0000"/>
                </a:solidFill>
              </a:rPr>
              <a:t>허쉬</a:t>
            </a:r>
            <a:r>
              <a:rPr lang="en-US" altLang="ko-KR" sz="1400" dirty="0">
                <a:solidFill>
                  <a:srgbClr val="FF0000"/>
                </a:solidFill>
              </a:rPr>
              <a:t>(Hirsch)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일탈의 동기는 모든 사람이 잠재적 범죄자이므로 비교적 일정하나</a:t>
            </a:r>
            <a:r>
              <a:rPr lang="en-US" altLang="ko-KR" sz="1400" dirty="0"/>
              <a:t>, </a:t>
            </a:r>
            <a:r>
              <a:rPr lang="ko-KR" altLang="en-US" sz="1400" dirty="0"/>
              <a:t>개인별 결속의 정도는 </a:t>
            </a:r>
            <a:r>
              <a:rPr lang="en-US" altLang="ko-KR" sz="1400" dirty="0">
                <a:solidFill>
                  <a:srgbClr val="FF0000"/>
                </a:solidFill>
              </a:rPr>
              <a:t>(a) </a:t>
            </a:r>
            <a:r>
              <a:rPr lang="ko-KR" altLang="en-US" sz="1400" dirty="0">
                <a:solidFill>
                  <a:srgbClr val="FF0000"/>
                </a:solidFill>
              </a:rPr>
              <a:t>애착</a:t>
            </a:r>
            <a:r>
              <a:rPr lang="en-US" altLang="ko-KR" sz="1400" dirty="0">
                <a:solidFill>
                  <a:srgbClr val="FF0000"/>
                </a:solidFill>
              </a:rPr>
              <a:t>, (b) </a:t>
            </a:r>
            <a:r>
              <a:rPr lang="ko-KR" altLang="en-US" sz="1400" dirty="0">
                <a:solidFill>
                  <a:srgbClr val="FF0000"/>
                </a:solidFill>
              </a:rPr>
              <a:t>전념</a:t>
            </a:r>
            <a:r>
              <a:rPr lang="en-US" altLang="ko-KR" sz="1400" dirty="0">
                <a:solidFill>
                  <a:srgbClr val="FF0000"/>
                </a:solidFill>
              </a:rPr>
              <a:t>, (c) </a:t>
            </a:r>
            <a:r>
              <a:rPr lang="ko-KR" altLang="en-US" sz="1400" dirty="0">
                <a:solidFill>
                  <a:srgbClr val="FF0000"/>
                </a:solidFill>
              </a:rPr>
              <a:t>참여</a:t>
            </a:r>
            <a:r>
              <a:rPr lang="en-US" altLang="ko-KR" sz="1400" dirty="0">
                <a:solidFill>
                  <a:srgbClr val="FF0000"/>
                </a:solidFill>
              </a:rPr>
              <a:t>, (d) </a:t>
            </a:r>
            <a:r>
              <a:rPr lang="ko-KR" altLang="en-US" sz="1400" dirty="0">
                <a:solidFill>
                  <a:srgbClr val="FF0000"/>
                </a:solidFill>
              </a:rPr>
              <a:t>신념</a:t>
            </a:r>
            <a:r>
              <a:rPr lang="ko-KR" altLang="en-US" sz="1400" dirty="0"/>
              <a:t>에 의해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결정되므로 개인별 차이가 크다고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8543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852BF6FD-E1F8-4FB4-A0B2-F3E1C86A6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263333"/>
              </p:ext>
            </p:extLst>
          </p:nvPr>
        </p:nvGraphicFramePr>
        <p:xfrm>
          <a:off x="959100" y="2670985"/>
          <a:ext cx="10445020" cy="3849743"/>
        </p:xfrm>
        <a:graphic>
          <a:graphicData uri="http://schemas.openxmlformats.org/drawingml/2006/table">
            <a:tbl>
              <a:tblPr/>
              <a:tblGrid>
                <a:gridCol w="981843">
                  <a:extLst>
                    <a:ext uri="{9D8B030D-6E8A-4147-A177-3AD203B41FA5}">
                      <a16:colId xmlns:a16="http://schemas.microsoft.com/office/drawing/2014/main" val="2683162001"/>
                    </a:ext>
                  </a:extLst>
                </a:gridCol>
                <a:gridCol w="9463177">
                  <a:extLst>
                    <a:ext uri="{9D8B030D-6E8A-4147-A177-3AD203B41FA5}">
                      <a16:colId xmlns:a16="http://schemas.microsoft.com/office/drawing/2014/main" val="2353849950"/>
                    </a:ext>
                  </a:extLst>
                </a:gridCol>
              </a:tblGrid>
              <a:tr h="106503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애착 </a:t>
                      </a: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attachment) 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애정과 정서적 관심 등을 통하여 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개인이 사회와 맺고 있는 유대의 정도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를 말함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즉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자신에게 중요하고 그들의 의견에 민감한 사람들에 대한 청소년들의 감정적 결속을 의미함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부모나 선량한 친구와의 결속력이 클수록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바행은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억제된다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허쉬는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애착에 의한 사회유대를 가장 강조함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따라서 부모와 가족에게 애착을 가진 소년은 비행을 덜 저지름 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9038810"/>
                  </a:ext>
                </a:extLst>
              </a:tr>
              <a:tr h="106503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전념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헌신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commitment) 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규범준수에 따른 사회적 보상에 관심을 갖는 정도에 의해 맺어지는 유대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를 말함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즉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관습적인 생활방식과 활동에 투자하는 시간과 정열에 대한 보상을 이성적으로 판단해서 생성되는 유대관계를 의미함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장래의 목표 성취와 추구에 대한 열망이 클수록 비행억제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작을수록 비행이 조장됨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따라서 학교에서 공부 잘 하고 모범적인 학생은 비행을 덜 저지른다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규범준수에 따른 사회적 보상에 대한 기대가 클수록 범죄를 적게 저지름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5603237"/>
                  </a:ext>
                </a:extLst>
              </a:tr>
              <a:tr h="76138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참여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관여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Involvement)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전념의 결과로서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실제로 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인습적인 일에 참여하는 행위에 의해 맺어지는 유대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를 의미함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예컨데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장래를 위해 학업에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열중하다보면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비행의 시간과 기회가 적어지나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참여가 없으면 비행의 시간과 기회가 커진다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따라서 바쁜 사람은 비행을 덜 범하나 학교에도 가지 않고 직업도 없는 사람은 비행을 더 저지름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687737"/>
                  </a:ext>
                </a:extLst>
              </a:tr>
              <a:tr h="76138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신념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믿음</a:t>
                      </a: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belief)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 내의 </a:t>
                      </a: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보편적 가치체계에 대한 믿음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인 관습적 신념이 크면 규범을 일탈 할 가능성이 적어지고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관습적 신념이 적으면 규범에 동조할 책무를 느끼지 못해 일탈이 증가함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즉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규범의 내면화를 통하여 개인이 사회와 맺고 있는 유대를 말함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따라서 규범을 지켜야 한다는 생각이 강한 소년은 비행을 덜 저지름</a:t>
                      </a:r>
                    </a:p>
                  </a:txBody>
                  <a:tcPr marL="40329" marR="40329" marT="11150" marB="111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5165750"/>
                  </a:ext>
                </a:extLst>
              </a:tr>
            </a:tbl>
          </a:graphicData>
        </a:graphic>
      </p:graphicFrame>
      <p:sp>
        <p:nvSpPr>
          <p:cNvPr id="11" name="Rectangle 1">
            <a:extLst>
              <a:ext uri="{FF2B5EF4-FFF2-40B4-BE49-F238E27FC236}">
                <a16:creationId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03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090735"/>
            <a:ext cx="11029615" cy="569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6. . </a:t>
            </a:r>
            <a:r>
              <a:rPr lang="ko-KR" altLang="en-US" sz="1400" dirty="0">
                <a:solidFill>
                  <a:srgbClr val="FF0000"/>
                </a:solidFill>
              </a:rPr>
              <a:t>법률적 통제를 강조하는 이론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제지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억제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이론</a:t>
            </a:r>
            <a:r>
              <a:rPr lang="en-US" altLang="ko-KR" sz="1400" dirty="0">
                <a:solidFill>
                  <a:srgbClr val="FF0000"/>
                </a:solidFill>
              </a:rPr>
              <a:t>(deterrence theory)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범죄의 원인보다는 법률적 통제에 역점을 둔다는 점에서 고전주의 범죄학파와 일맥상통함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그러므로 이것은 현대 고전주의 범죄학으로의 회귀경향을 보여주는 예라 할 수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>
                <a:solidFill>
                  <a:srgbClr val="FF0000"/>
                </a:solidFill>
              </a:rPr>
              <a:t>제지의 유형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(a)</a:t>
            </a:r>
            <a:r>
              <a:rPr lang="ko-KR" altLang="en-US" sz="1400" dirty="0"/>
              <a:t> 제지</a:t>
            </a:r>
            <a:r>
              <a:rPr lang="en-US" altLang="ko-KR" sz="1400" dirty="0"/>
              <a:t>(</a:t>
            </a:r>
            <a:r>
              <a:rPr lang="ko-KR" altLang="en-US" sz="1400" dirty="0"/>
              <a:t>억제</a:t>
            </a:r>
            <a:r>
              <a:rPr lang="en-US" altLang="ko-KR" sz="1400" dirty="0"/>
              <a:t>)</a:t>
            </a:r>
            <a:r>
              <a:rPr lang="ko-KR" altLang="en-US" sz="1400" dirty="0"/>
              <a:t>란</a:t>
            </a:r>
            <a:r>
              <a:rPr lang="en-US" altLang="ko-KR" sz="1400" dirty="0"/>
              <a:t>, </a:t>
            </a:r>
            <a:r>
              <a:rPr lang="ko-KR" altLang="en-US" sz="1400" dirty="0"/>
              <a:t>처벌의 위협으로 범행충동을 제지하는 것을 의미하고 일반제지와 특별제지</a:t>
            </a:r>
            <a:r>
              <a:rPr lang="en-US" altLang="ko-KR" sz="1400" dirty="0"/>
              <a:t>, </a:t>
            </a:r>
            <a:r>
              <a:rPr lang="ko-KR" altLang="en-US" sz="1400" dirty="0"/>
              <a:t>절대적 제지와 제한적 제지로 나뉨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(b)</a:t>
            </a:r>
            <a:r>
              <a:rPr lang="ko-KR" altLang="en-US" sz="1400" dirty="0"/>
              <a:t> 억제이론은 일반억제이론과 특별억제이론으로 구별되지만 범죄의 억제 및 예방이라는 공통된 목적을 지니고 있다는 점에서는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일치함</a:t>
            </a:r>
            <a:r>
              <a:rPr lang="en-US" altLang="ko-KR" sz="14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9FC4EA6F-6CF0-4598-8ED4-F315F3AC7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326702"/>
              </p:ext>
            </p:extLst>
          </p:nvPr>
        </p:nvGraphicFramePr>
        <p:xfrm>
          <a:off x="1292570" y="3676053"/>
          <a:ext cx="10016660" cy="1709928"/>
        </p:xfrm>
        <a:graphic>
          <a:graphicData uri="http://schemas.openxmlformats.org/drawingml/2006/table">
            <a:tbl>
              <a:tblPr/>
              <a:tblGrid>
                <a:gridCol w="1269475">
                  <a:extLst>
                    <a:ext uri="{9D8B030D-6E8A-4147-A177-3AD203B41FA5}">
                      <a16:colId xmlns:a16="http://schemas.microsoft.com/office/drawing/2014/main" val="2495931727"/>
                    </a:ext>
                  </a:extLst>
                </a:gridCol>
                <a:gridCol w="8747185">
                  <a:extLst>
                    <a:ext uri="{9D8B030D-6E8A-4147-A177-3AD203B41FA5}">
                      <a16:colId xmlns:a16="http://schemas.microsoft.com/office/drawing/2014/main" val="32209426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일반제지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범죄자에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대한 처벌이 잠재적 범죄자에게 범죄의 비용에 관한 정보를 제공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위하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함으로써 그들의 범행을 억제시키는 것으로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일반억제 효과는 범죄인에게는 나타나지 않고 일반인에게만 나타나는 효과이다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37475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특별제지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범죄자 자신이 경험한 처벌에 대한 고통으로 인해 차후의 범행충동을 억제하는 것으로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교화개선을 통한 범죄인의 재범방지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까지 추구하는 특별예방보다는 좁은 개념이다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3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절대적 제지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다시는 범죄를 범하지 않도록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억제하는 처벌의 효과이다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814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제한적 제지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범행의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빈도를 부분적으로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나마 감소시키는 처벌의 효과이다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0171551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491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3.</a:t>
            </a:r>
            <a:r>
              <a:rPr lang="ko-KR" altLang="en-US" dirty="0"/>
              <a:t> 사회통제이론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216436"/>
            <a:ext cx="11029615" cy="569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6. . </a:t>
            </a:r>
            <a:r>
              <a:rPr lang="ko-KR" altLang="en-US" sz="1400" dirty="0"/>
              <a:t>법률적 통제를 강조하는 이론 </a:t>
            </a:r>
            <a:r>
              <a:rPr lang="en-US" altLang="ko-KR" sz="1400" dirty="0"/>
              <a:t>- </a:t>
            </a:r>
            <a:r>
              <a:rPr lang="ko-KR" altLang="en-US" sz="1400" dirty="0"/>
              <a:t>제지</a:t>
            </a:r>
            <a:r>
              <a:rPr lang="en-US" altLang="ko-KR" sz="1400" dirty="0"/>
              <a:t>(</a:t>
            </a:r>
            <a:r>
              <a:rPr lang="ko-KR" altLang="en-US" sz="1400" dirty="0"/>
              <a:t>억제</a:t>
            </a:r>
            <a:r>
              <a:rPr lang="en-US" altLang="ko-KR" sz="1400" dirty="0"/>
              <a:t>)</a:t>
            </a:r>
            <a:r>
              <a:rPr lang="ko-KR" altLang="en-US" sz="1400" dirty="0"/>
              <a:t>이론</a:t>
            </a:r>
            <a:r>
              <a:rPr lang="en-US" altLang="ko-KR" sz="1400" dirty="0"/>
              <a:t>(deterrence theory)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300" dirty="0"/>
              <a:t>(2) </a:t>
            </a:r>
            <a:r>
              <a:rPr lang="ko-KR" altLang="en-US" sz="1300" dirty="0">
                <a:solidFill>
                  <a:srgbClr val="FF0000"/>
                </a:solidFill>
              </a:rPr>
              <a:t>제지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억제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r>
              <a:rPr lang="ko-KR" altLang="en-US" sz="1300" dirty="0">
                <a:solidFill>
                  <a:srgbClr val="FF0000"/>
                </a:solidFill>
              </a:rPr>
              <a:t>이론의 </a:t>
            </a:r>
            <a:r>
              <a:rPr lang="en-US" altLang="ko-KR" sz="1300" dirty="0">
                <a:solidFill>
                  <a:srgbClr val="FF0000"/>
                </a:solidFill>
              </a:rPr>
              <a:t>3</a:t>
            </a:r>
            <a:r>
              <a:rPr lang="ko-KR" altLang="en-US" sz="1300" dirty="0">
                <a:solidFill>
                  <a:srgbClr val="FF0000"/>
                </a:solidFill>
              </a:rPr>
              <a:t>대 억제요소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/>
              <a:t>  (a) </a:t>
            </a:r>
            <a:r>
              <a:rPr lang="ko-KR" altLang="en-US" sz="1300" dirty="0">
                <a:solidFill>
                  <a:srgbClr val="FF0000"/>
                </a:solidFill>
              </a:rPr>
              <a:t>처벌의 신속성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범행시부터 처벌시까지의 간격이 짧을수록 제지효과가 크다</a:t>
            </a:r>
            <a:r>
              <a:rPr lang="en-US" altLang="ko-KR" sz="1300" dirty="0"/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(b) </a:t>
            </a:r>
            <a:r>
              <a:rPr lang="ko-KR" altLang="en-US" sz="1300" dirty="0">
                <a:solidFill>
                  <a:srgbClr val="FF0000"/>
                </a:solidFill>
              </a:rPr>
              <a:t>처벌의 엄중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격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r>
              <a:rPr lang="ko-KR" altLang="en-US" sz="1300" dirty="0">
                <a:solidFill>
                  <a:srgbClr val="FF0000"/>
                </a:solidFill>
              </a:rPr>
              <a:t>성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엄중한 형벌일수록 범죄제지 효과가 클 것이라는 가설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그러나 지나친 처벌은 오히려 역작용을 야기할 수 있으며</a:t>
            </a:r>
            <a:r>
              <a:rPr lang="en-US" altLang="ko-KR" sz="1300" dirty="0"/>
              <a:t>, </a:t>
            </a:r>
            <a:r>
              <a:rPr lang="ko-KR" altLang="en-US" sz="1300" dirty="0"/>
              <a:t>제지효과가 형벌의 경중과 정비례하는 가에 대해서는 논란의 여지가 있음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(c) </a:t>
            </a:r>
            <a:r>
              <a:rPr lang="ko-KR" altLang="en-US" sz="1300" dirty="0">
                <a:solidFill>
                  <a:srgbClr val="FF0000"/>
                </a:solidFill>
              </a:rPr>
              <a:t>처벌의 확실성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범죄 후 처벌받을 확률이 높을수록 범죄수준이 낮아질 것이라는 가설인 처벌의 확실성과 관련해서는</a:t>
            </a:r>
            <a:r>
              <a:rPr lang="en-US" altLang="ko-KR" sz="1300" dirty="0"/>
              <a:t>, </a:t>
            </a:r>
            <a:r>
              <a:rPr lang="ko-KR" altLang="en-US" sz="1300" dirty="0"/>
              <a:t>처벌의 확실성이 범죄에 미치는 영향도 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 </a:t>
            </a:r>
            <a:r>
              <a:rPr lang="ko-KR" altLang="en-US" sz="1300" dirty="0"/>
              <a:t>일반적으로 인정되지만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범죄율</a:t>
            </a:r>
            <a:r>
              <a:rPr lang="ko-KR" altLang="en-US" sz="1300" dirty="0"/>
              <a:t> 또한 확실성에 영향을 미친다는 점도 인정되고 있음</a:t>
            </a:r>
            <a:r>
              <a:rPr lang="en-US" altLang="ko-KR" sz="1300" dirty="0"/>
              <a:t> </a:t>
            </a:r>
          </a:p>
          <a:p>
            <a:pPr marL="0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즉</a:t>
            </a:r>
            <a:r>
              <a:rPr lang="en-US" altLang="ko-KR" sz="1300" dirty="0"/>
              <a:t>, </a:t>
            </a:r>
            <a:r>
              <a:rPr lang="ko-KR" altLang="en-US" sz="1300" dirty="0"/>
              <a:t>범죄율이 높아지면 형사사법기관이 제대로 범죄를 대처할 수 없게 되는 과부하 상태가 되어 처벌의 확실성이 낮아진다는 것으로 이를 ‘과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 </a:t>
            </a:r>
            <a:r>
              <a:rPr lang="ko-KR" altLang="en-US" sz="1300" dirty="0"/>
              <a:t>부하 가설</a:t>
            </a:r>
            <a:r>
              <a:rPr lang="en-US" altLang="ko-KR" sz="1300" dirty="0"/>
              <a:t>’</a:t>
            </a:r>
            <a:r>
              <a:rPr lang="ko-KR" altLang="en-US" sz="1300" dirty="0"/>
              <a:t>이라고 함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연구결과 처벌의 확실성이 엄중성보다 억제효과가 크다고 함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(e) </a:t>
            </a:r>
            <a:r>
              <a:rPr lang="ko-KR" altLang="en-US" sz="1300" dirty="0"/>
              <a:t>결론 </a:t>
            </a:r>
            <a:endParaRPr lang="en-US" altLang="ko-KR" sz="1300" dirty="0"/>
          </a:p>
          <a:p>
            <a:pPr marL="0" indent="0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/>
              <a:t>처벌이 엄중</a:t>
            </a:r>
            <a:r>
              <a:rPr lang="en-US" altLang="ko-KR" sz="1300" dirty="0"/>
              <a:t>, </a:t>
            </a:r>
            <a:r>
              <a:rPr lang="ko-KR" altLang="en-US" sz="1300" dirty="0"/>
              <a:t>신속</a:t>
            </a:r>
            <a:r>
              <a:rPr lang="en-US" altLang="ko-KR" sz="1300" dirty="0"/>
              <a:t>, </a:t>
            </a:r>
            <a:r>
              <a:rPr lang="ko-KR" altLang="en-US" sz="1300" dirty="0"/>
              <a:t>확실할수록 제지효과가 커진다는 </a:t>
            </a:r>
            <a:r>
              <a:rPr lang="ko-KR" altLang="en-US" sz="1300" dirty="0" err="1"/>
              <a:t>병합적</a:t>
            </a:r>
            <a:r>
              <a:rPr lang="ko-KR" altLang="en-US" sz="1300" dirty="0"/>
              <a:t> 상승효과는 인정 되나</a:t>
            </a:r>
            <a:r>
              <a:rPr lang="en-US" altLang="ko-KR" sz="1300" dirty="0"/>
              <a:t>, </a:t>
            </a:r>
            <a:r>
              <a:rPr lang="ko-KR" altLang="en-US" sz="1300" dirty="0"/>
              <a:t>세 가지 요소가 각각 독립적으로 적용될 때의 상대적 효과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에 대해서는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확실성이 보다 제지효과가 높다고 보고 있음</a:t>
            </a:r>
            <a:endParaRPr lang="en-US" altLang="ko-KR" sz="13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8535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216436"/>
            <a:ext cx="11029615" cy="4550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의의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낙인이론가들은</a:t>
            </a:r>
            <a:r>
              <a:rPr lang="ko-KR" altLang="en-US" sz="1400" dirty="0"/>
              <a:t> </a:t>
            </a:r>
            <a:r>
              <a:rPr lang="en-US" altLang="ko-KR" sz="1400" dirty="0">
                <a:solidFill>
                  <a:srgbClr val="FF0000"/>
                </a:solidFill>
              </a:rPr>
              <a:t>"</a:t>
            </a:r>
            <a:r>
              <a:rPr lang="ko-KR" altLang="en-US" sz="1400" dirty="0">
                <a:solidFill>
                  <a:srgbClr val="FF0000"/>
                </a:solidFill>
              </a:rPr>
              <a:t>본질적으로 범죄적인 행위는 </a:t>
            </a:r>
            <a:r>
              <a:rPr lang="ko-KR" altLang="en-US" sz="1400" dirty="0" err="1">
                <a:solidFill>
                  <a:srgbClr val="FF0000"/>
                </a:solidFill>
              </a:rPr>
              <a:t>없다”</a:t>
            </a:r>
            <a:r>
              <a:rPr lang="ko-KR" altLang="en-US" sz="1400" dirty="0" err="1"/>
              <a:t>고</a:t>
            </a:r>
            <a:r>
              <a:rPr lang="ko-KR" altLang="en-US" sz="1400" dirty="0"/>
              <a:t> 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접근은 구조보다 과정에 초점을 두고 있고</a:t>
            </a:r>
            <a:r>
              <a:rPr lang="en-US" altLang="ko-KR" sz="1400" dirty="0"/>
              <a:t>, </a:t>
            </a:r>
            <a:r>
              <a:rPr lang="ko-KR" altLang="en-US" sz="1400" dirty="0"/>
              <a:t>방법에 있어서도 공식통계의 허점</a:t>
            </a:r>
            <a:r>
              <a:rPr lang="en-US" altLang="ko-KR" sz="1400" dirty="0"/>
              <a:t>(</a:t>
            </a:r>
            <a:r>
              <a:rPr lang="ko-KR" altLang="en-US" sz="1400" dirty="0"/>
              <a:t>暗數의 문제</a:t>
            </a:r>
            <a:r>
              <a:rPr lang="en-US" altLang="ko-KR" sz="1400" dirty="0"/>
              <a:t>)</a:t>
            </a:r>
            <a:r>
              <a:rPr lang="ko-KR" altLang="en-US" sz="1400" dirty="0"/>
              <a:t>을 지적하고 참여적 관찰에 더 의존하며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법집행기관을 낙인의 주체로서 중요시</a:t>
            </a:r>
            <a:r>
              <a:rPr lang="ko-KR" altLang="en-US" sz="1400" dirty="0"/>
              <a:t>하게 되었음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이에 따라 형사입법자나 법집행종사자들의 가치관과 행동양식도 그 연구대상으로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>
                <a:solidFill>
                  <a:srgbClr val="FF0000"/>
                </a:solidFill>
              </a:rPr>
              <a:t>낙인이론가들은</a:t>
            </a:r>
            <a:r>
              <a:rPr lang="ko-KR" altLang="en-US" sz="1400" dirty="0">
                <a:solidFill>
                  <a:srgbClr val="FF0000"/>
                </a:solidFill>
              </a:rPr>
              <a:t> 범죄자에 대한 부정적인 사회반응이 범죄문제를 악화시키는 데 있어 근본적인 원인 이라고 주장함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</a:t>
            </a:r>
            <a:r>
              <a:rPr lang="ko-KR" altLang="en-US" sz="1400" dirty="0">
                <a:solidFill>
                  <a:srgbClr val="FF0000"/>
                </a:solidFill>
              </a:rPr>
              <a:t>이론은 </a:t>
            </a:r>
            <a:r>
              <a:rPr lang="ko-KR" altLang="en-US" sz="1400" dirty="0" err="1">
                <a:solidFill>
                  <a:srgbClr val="FF0000"/>
                </a:solidFill>
              </a:rPr>
              <a:t>탄넨바움의</a:t>
            </a:r>
            <a:r>
              <a:rPr lang="ko-KR" altLang="en-US" sz="1400" dirty="0">
                <a:solidFill>
                  <a:srgbClr val="FF0000"/>
                </a:solidFill>
              </a:rPr>
              <a:t> 「악의 극화」</a:t>
            </a:r>
            <a:r>
              <a:rPr lang="en-US" altLang="ko-KR" sz="1400" dirty="0">
                <a:solidFill>
                  <a:srgbClr val="FF0000"/>
                </a:solidFill>
              </a:rPr>
              <a:t>(1938)</a:t>
            </a:r>
            <a:r>
              <a:rPr lang="ko-KR" altLang="en-US" sz="1400" dirty="0">
                <a:solidFill>
                  <a:srgbClr val="FF0000"/>
                </a:solidFill>
              </a:rPr>
              <a:t>라는 개념에서 출발</a:t>
            </a:r>
            <a:r>
              <a:rPr lang="ko-KR" altLang="en-US" sz="1400" dirty="0"/>
              <a:t>한 것으로</a:t>
            </a:r>
            <a:r>
              <a:rPr lang="en-US" altLang="ko-KR" sz="1400" dirty="0"/>
              <a:t>, </a:t>
            </a:r>
            <a:r>
              <a:rPr lang="ko-KR" altLang="en-US" sz="1400" dirty="0"/>
              <a:t>이것은 규범 위반행위 자체보다 사회법규 및 이러한 법규를 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반한 개인에게 향해진 낙인이나 사회반응의 성격과 효과를 강조했으며</a:t>
            </a:r>
            <a:r>
              <a:rPr lang="en-US" altLang="ko-KR" sz="1400" dirty="0"/>
              <a:t>, </a:t>
            </a:r>
            <a:r>
              <a:rPr lang="ko-KR" altLang="en-US" sz="1400" dirty="0"/>
              <a:t>특히 범죄행위에 대한 통제기관의 반작용에 초점을 두고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</a:t>
            </a:r>
            <a:r>
              <a:rPr lang="ko-KR" altLang="en-US" sz="1400" dirty="0"/>
              <a:t> 낙인이론은 일차적 일탈에 대한 부정적인 사회적 반응을 이차적 일탈의 매개변수로 보며</a:t>
            </a:r>
            <a:r>
              <a:rPr lang="en-US" altLang="ko-KR" sz="1400" dirty="0"/>
              <a:t>, </a:t>
            </a:r>
            <a:r>
              <a:rPr lang="ko-KR" altLang="en-US" sz="1400" dirty="0"/>
              <a:t>대표 연구자는 </a:t>
            </a:r>
            <a:r>
              <a:rPr lang="en-US" altLang="ko-KR" sz="1400" dirty="0"/>
              <a:t>Becker, Lemert, Goffman, </a:t>
            </a: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en-US" altLang="ko-KR" sz="1400" dirty="0" err="1"/>
              <a:t>Scheff</a:t>
            </a:r>
            <a:r>
              <a:rPr lang="en-US" altLang="ko-KR" sz="1400" dirty="0"/>
              <a:t> </a:t>
            </a:r>
            <a:r>
              <a:rPr lang="ko-KR" altLang="en-US" sz="1400" dirty="0"/>
              <a:t>등이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314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216436"/>
            <a:ext cx="11029615" cy="4550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의의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낙인의 주체는 법과 질서 및 관습적 도덕성의 세력을 대변하는 사람들</a:t>
            </a:r>
            <a:r>
              <a:rPr lang="en-US" altLang="ko-KR" sz="1400" dirty="0"/>
              <a:t>(</a:t>
            </a:r>
            <a:r>
              <a:rPr lang="ko-KR" altLang="en-US" sz="1400" dirty="0"/>
              <a:t>도덕적 기업가</a:t>
            </a:r>
            <a:r>
              <a:rPr lang="en-US" altLang="ko-KR" sz="1400" dirty="0"/>
              <a:t>)</a:t>
            </a:r>
            <a:r>
              <a:rPr lang="ko-KR" altLang="en-US" sz="1400" dirty="0"/>
              <a:t>이고</a:t>
            </a:r>
            <a:r>
              <a:rPr lang="en-US" altLang="ko-KR" sz="1400" dirty="0"/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범죄자로서의</a:t>
            </a:r>
            <a:r>
              <a:rPr lang="ko-KR" altLang="en-US" sz="1400" dirty="0">
                <a:solidFill>
                  <a:srgbClr val="FF0000"/>
                </a:solidFill>
              </a:rPr>
              <a:t> 낙인은 도덕적 열등성을 부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과하는 하나의 수단일 뿐 생물학적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심리학적으로 특징 지워지는 것이 아님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생물학적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심리학적 </a:t>
            </a:r>
            <a:r>
              <a:rPr lang="ko-KR" altLang="en-US" sz="1400" dirty="0" err="1">
                <a:solidFill>
                  <a:srgbClr val="FF0000"/>
                </a:solidFill>
              </a:rPr>
              <a:t>열등성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>
                <a:solidFill>
                  <a:srgbClr val="FF0000"/>
                </a:solidFill>
              </a:rPr>
              <a:t>X)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이러한 </a:t>
            </a:r>
            <a:r>
              <a:rPr lang="ko-KR" altLang="en-US" sz="1400" dirty="0" err="1">
                <a:solidFill>
                  <a:srgbClr val="FF0000"/>
                </a:solidFill>
              </a:rPr>
              <a:t>범죄자로서의</a:t>
            </a:r>
            <a:r>
              <a:rPr lang="ko-KR" altLang="en-US" sz="1400" dirty="0">
                <a:solidFill>
                  <a:srgbClr val="FF0000"/>
                </a:solidFill>
              </a:rPr>
              <a:t> 낙인은 </a:t>
            </a:r>
            <a:r>
              <a:rPr lang="ko-KR" altLang="en-US" sz="1400" dirty="0"/>
              <a:t>그를 사회의 감시대상으로 만들고 차별 대우를 받게 하며 범죄자들과 어울리게 하며</a:t>
            </a:r>
            <a:r>
              <a:rPr lang="en-US" altLang="ko-KR" sz="1400" dirty="0"/>
              <a:t>, </a:t>
            </a:r>
            <a:r>
              <a:rPr lang="ko-KR" altLang="en-US" sz="1400" dirty="0"/>
              <a:t>차후에 거역할 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없고 영속적인 또다른 낙인을 초래하고</a:t>
            </a:r>
            <a:r>
              <a:rPr lang="en-US" altLang="ko-KR" sz="1400" dirty="0"/>
              <a:t>, </a:t>
            </a:r>
            <a:r>
              <a:rPr lang="ko-KR" altLang="en-US" sz="1400" dirty="0"/>
              <a:t>스스로를 일탈자로 치부하게 하여 일탈적인 행위를 지속하도록 하는 부정적 자아관념을 형성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시키는 등 </a:t>
            </a:r>
            <a:r>
              <a:rPr lang="ko-KR" altLang="en-US" sz="1400" dirty="0">
                <a:solidFill>
                  <a:srgbClr val="FF0000"/>
                </a:solidFill>
              </a:rPr>
              <a:t>부정적인 결과를 초래함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낙인이론가들은</a:t>
            </a:r>
            <a:r>
              <a:rPr lang="ko-KR" altLang="en-US" sz="1400" dirty="0"/>
              <a:t> 형사사법기관의 역할에 대해 회의적이며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공식적 낙인은 주로 사회적 약자에게 차별적으로 가해질 가능성이 높다</a:t>
            </a:r>
            <a:r>
              <a:rPr lang="ko-KR" altLang="en-US" sz="1400" dirty="0"/>
              <a:t>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보고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 밖에 낙인이론의 특성은 </a:t>
            </a:r>
            <a:r>
              <a:rPr lang="en-US" altLang="ko-KR" sz="1400" dirty="0"/>
              <a:t>(a) </a:t>
            </a:r>
            <a:r>
              <a:rPr lang="ko-KR" altLang="en-US" sz="1400" dirty="0"/>
              <a:t>미시사회학적 이론이다</a:t>
            </a:r>
            <a:r>
              <a:rPr lang="en-US" altLang="ko-KR" sz="1400" dirty="0"/>
              <a:t>. (b) </a:t>
            </a:r>
            <a:r>
              <a:rPr lang="ko-KR" altLang="en-US" sz="1400" dirty="0"/>
              <a:t>범죄개념에 대해 상대주의적 입장을 취한다</a:t>
            </a:r>
            <a:r>
              <a:rPr lang="en-US" altLang="ko-KR" sz="1400" dirty="0"/>
              <a:t>. (c) </a:t>
            </a:r>
            <a:r>
              <a:rPr lang="ko-KR" altLang="en-US" sz="1400" dirty="0">
                <a:solidFill>
                  <a:srgbClr val="FF0000"/>
                </a:solidFill>
              </a:rPr>
              <a:t>범죄의 원인을 </a:t>
            </a:r>
            <a:r>
              <a:rPr lang="ko-KR" altLang="en-US" sz="1400" dirty="0" err="1"/>
              <a:t>전체로서의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사회구조보다는 </a:t>
            </a:r>
            <a:r>
              <a:rPr lang="ko-KR" altLang="en-US" sz="1400" dirty="0">
                <a:solidFill>
                  <a:srgbClr val="FF0000"/>
                </a:solidFill>
              </a:rPr>
              <a:t>범죄자 개인의 심리적 측면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부정적 자아정체성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에서 찾는다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en-US" altLang="ko-KR" sz="1400" dirty="0"/>
              <a:t>(c)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처벌은 범죄의 </a:t>
            </a:r>
            <a:r>
              <a:rPr lang="ko-KR" altLang="en-US" sz="1400" dirty="0" err="1">
                <a:solidFill>
                  <a:srgbClr val="FF0000"/>
                </a:solidFill>
              </a:rPr>
              <a:t>결과라기</a:t>
            </a:r>
            <a:r>
              <a:rPr lang="ko-KR" altLang="en-US" sz="1400" dirty="0">
                <a:solidFill>
                  <a:srgbClr val="FF0000"/>
                </a:solidFill>
              </a:rPr>
              <a:t> 보다는 범죄의 원인이다</a:t>
            </a:r>
            <a:r>
              <a:rPr lang="en-US" altLang="ko-KR" sz="1400" dirty="0"/>
              <a:t>. (d) </a:t>
            </a: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범죄대책으로 </a:t>
            </a:r>
            <a:r>
              <a:rPr lang="ko-KR" altLang="en-US" sz="1400" dirty="0">
                <a:solidFill>
                  <a:srgbClr val="FF0000"/>
                </a:solidFill>
              </a:rPr>
              <a:t>범죄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자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에 대한 관용 및 처벌의 억제를 주장한다</a:t>
            </a:r>
            <a:r>
              <a:rPr lang="en-US" altLang="ko-KR" sz="1400" dirty="0"/>
              <a:t>. (e) </a:t>
            </a:r>
            <a:r>
              <a:rPr lang="ko-KR" altLang="en-US" sz="1400" dirty="0"/>
              <a:t>행위자의 주관적 사고과정을 중심으로 범죄현상을 설명한다 등임</a:t>
            </a:r>
            <a:r>
              <a:rPr lang="en-US" altLang="ko-KR" sz="14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6DDADE2-2DDD-41F8-A5C2-4F96C4579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45" y="5765387"/>
            <a:ext cx="49720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32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216436"/>
            <a:ext cx="11029615" cy="4550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>
                <a:solidFill>
                  <a:srgbClr val="FF0000"/>
                </a:solidFill>
              </a:rPr>
              <a:t>탄넨바움</a:t>
            </a:r>
            <a:r>
              <a:rPr lang="en-US" altLang="ko-KR" sz="1400" dirty="0">
                <a:solidFill>
                  <a:srgbClr val="FF0000"/>
                </a:solidFill>
              </a:rPr>
              <a:t>(Tannenbaum)</a:t>
            </a:r>
            <a:r>
              <a:rPr lang="ko-KR" altLang="en-US" sz="1400" dirty="0">
                <a:solidFill>
                  <a:srgbClr val="FF0000"/>
                </a:solidFill>
              </a:rPr>
              <a:t>의 악의 극화</a:t>
            </a:r>
            <a:r>
              <a:rPr lang="en-US" altLang="ko-KR" sz="1400" dirty="0">
                <a:solidFill>
                  <a:srgbClr val="FF0000"/>
                </a:solidFill>
              </a:rPr>
              <a:t>(dramatization of evil)</a:t>
            </a:r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악의 극화 과정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탄넨바움은</a:t>
            </a:r>
            <a:r>
              <a:rPr lang="ko-KR" altLang="en-US" sz="1400" dirty="0"/>
              <a:t> </a:t>
            </a:r>
            <a:r>
              <a:rPr lang="en-US" altLang="ko-KR" sz="1400" dirty="0"/>
              <a:t>＂</a:t>
            </a:r>
            <a:r>
              <a:rPr lang="ko-KR" altLang="en-US" sz="1400" dirty="0"/>
              <a:t>소년범은 우리가 그를 나쁘다고 규정하고</a:t>
            </a:r>
            <a:r>
              <a:rPr lang="en-US" altLang="ko-KR" sz="1400" dirty="0"/>
              <a:t>, </a:t>
            </a:r>
            <a:r>
              <a:rPr lang="ko-KR" altLang="en-US" sz="1400" dirty="0"/>
              <a:t>그를 선하다고 믿지 않기 때문에 오히려 나쁘게 된다</a:t>
            </a:r>
            <a:r>
              <a:rPr lang="en-US" altLang="ko-KR" sz="1400" dirty="0"/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범죄형성의 과정은 낙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인과정이다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/>
              <a:t>우리가 악에 대해서는 적게 말하면 말할 수록</a:t>
            </a:r>
            <a:r>
              <a:rPr lang="en-US" altLang="ko-KR" sz="1400" dirty="0"/>
              <a:t>,</a:t>
            </a:r>
            <a:r>
              <a:rPr lang="ko-KR" altLang="en-US" sz="1400" dirty="0"/>
              <a:t> 선에 대해서는 많이 말하면 말할수록 </a:t>
            </a:r>
            <a:r>
              <a:rPr lang="ko-KR" altLang="en-US" sz="1400" dirty="0" err="1"/>
              <a:t>좋다”고</a:t>
            </a:r>
            <a:r>
              <a:rPr lang="ko-KR" altLang="en-US" sz="1400" dirty="0"/>
              <a:t>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이러한 일련의 과정</a:t>
            </a:r>
            <a:r>
              <a:rPr lang="en-US" altLang="ko-KR" sz="1400" dirty="0"/>
              <a:t>, </a:t>
            </a:r>
            <a:r>
              <a:rPr lang="ko-KR" altLang="en-US" sz="1400" dirty="0"/>
              <a:t>즉 무해한 비행이 심각한 상습비행으로 전화되어 가는 메커니즘을 </a:t>
            </a:r>
            <a:r>
              <a:rPr lang="ko-KR" altLang="en-US" sz="1400" dirty="0" err="1"/>
              <a:t>탄넨바움은</a:t>
            </a:r>
            <a:r>
              <a:rPr lang="en-US" altLang="ko-KR" sz="1400" dirty="0"/>
              <a:t>, </a:t>
            </a:r>
            <a:r>
              <a:rPr lang="ko-KR" altLang="en-US" sz="1400" dirty="0"/>
              <a:t>마치 일상적인 것이 드라마와 </a:t>
            </a:r>
            <a:r>
              <a:rPr lang="ko-KR" altLang="en-US" sz="1400" dirty="0" err="1"/>
              <a:t>같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이 각색 또는 극화</a:t>
            </a:r>
            <a:r>
              <a:rPr lang="en-US" altLang="ko-KR" sz="1400" dirty="0"/>
              <a:t>(</a:t>
            </a:r>
            <a:r>
              <a:rPr lang="ko-KR" altLang="en-US" sz="1400" dirty="0"/>
              <a:t>僚</a:t>
            </a:r>
            <a:r>
              <a:rPr lang="en-US" altLang="ko-KR" sz="1400" dirty="0"/>
              <a:t>j</a:t>
            </a:r>
            <a:r>
              <a:rPr lang="ko-KR" altLang="en-US" sz="1400" dirty="0"/>
              <a:t>化</a:t>
            </a:r>
            <a:r>
              <a:rPr lang="en-US" altLang="ko-KR" sz="1400" dirty="0"/>
              <a:t>)</a:t>
            </a:r>
            <a:r>
              <a:rPr lang="ko-KR" altLang="en-US" sz="1400" dirty="0"/>
              <a:t>되는 것과 유사하다 고 하여 ‘</a:t>
            </a:r>
            <a:r>
              <a:rPr lang="ko-KR" altLang="en-US" sz="1400" dirty="0">
                <a:solidFill>
                  <a:srgbClr val="FF0000"/>
                </a:solidFill>
              </a:rPr>
              <a:t>악의 극화</a:t>
            </a:r>
            <a:r>
              <a:rPr lang="en-US" altLang="ko-KR" sz="1400" dirty="0"/>
              <a:t>’</a:t>
            </a:r>
            <a:r>
              <a:rPr lang="ko-KR" altLang="en-US" sz="1400" dirty="0"/>
              <a:t>라고 설명함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대책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기성세대나 사회통제기관 등은 </a:t>
            </a:r>
            <a:r>
              <a:rPr lang="ko-KR" altLang="en-US" sz="1400" dirty="0">
                <a:solidFill>
                  <a:srgbClr val="FF0000"/>
                </a:solidFill>
              </a:rPr>
              <a:t>청소년들의 초기 잘못에 대해 과잉 반응하거나 함부로 꼬리표를 붙이지 말아야 ‘악의 </a:t>
            </a:r>
            <a:r>
              <a:rPr lang="ko-KR" altLang="en-US" sz="1400" dirty="0" err="1">
                <a:solidFill>
                  <a:srgbClr val="FF0000"/>
                </a:solidFill>
              </a:rPr>
              <a:t>극화’를</a:t>
            </a:r>
            <a:r>
              <a:rPr lang="ko-KR" altLang="en-US" sz="1400" dirty="0">
                <a:solidFill>
                  <a:srgbClr val="FF0000"/>
                </a:solidFill>
              </a:rPr>
              <a:t> 막을 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있고</a:t>
            </a:r>
            <a:r>
              <a:rPr lang="en-US" altLang="ko-KR" sz="1400" dirty="0"/>
              <a:t>, </a:t>
            </a:r>
            <a:r>
              <a:rPr lang="ko-KR" altLang="en-US" sz="1400" dirty="0"/>
              <a:t>결국은 청소년 자신들도 스스로를 정상적으로 생각하게 되어 비행이나 범죄적 생활로 빠져들지 않게 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/>
              <a:t>악의 극화가 적으면 적을수록 청소년의 심화되는 비행을 방지할 수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4840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301342"/>
            <a:ext cx="11029615" cy="530513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 err="1">
                <a:solidFill>
                  <a:srgbClr val="FF0000"/>
                </a:solidFill>
              </a:rPr>
              <a:t>레머트</a:t>
            </a:r>
            <a:r>
              <a:rPr lang="en-US" altLang="ko-KR" sz="1400" dirty="0">
                <a:solidFill>
                  <a:srgbClr val="FF0000"/>
                </a:solidFill>
              </a:rPr>
              <a:t>(Lemert)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(1) </a:t>
            </a:r>
            <a:r>
              <a:rPr lang="ko-KR" altLang="en-US" sz="1400" dirty="0" err="1"/>
              <a:t>레머트의</a:t>
            </a:r>
            <a:r>
              <a:rPr lang="ko-KR" altLang="en-US" sz="1400" dirty="0"/>
              <a:t> 관점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그의 「</a:t>
            </a:r>
            <a:r>
              <a:rPr lang="ko-KR" altLang="en-US" sz="1400" dirty="0" err="1"/>
              <a:t>사회병리학」이라는</a:t>
            </a:r>
            <a:r>
              <a:rPr lang="ko-KR" altLang="en-US" sz="1400" dirty="0"/>
              <a:t> 저술을 보면</a:t>
            </a:r>
            <a:r>
              <a:rPr lang="en-US" altLang="ko-KR" sz="1400" dirty="0"/>
              <a:t>, </a:t>
            </a:r>
            <a:r>
              <a:rPr lang="ko-KR" altLang="en-US" sz="1400" dirty="0"/>
              <a:t>그는 다원주의적 사회를 가정하고 </a:t>
            </a:r>
            <a:r>
              <a:rPr lang="en-US" altLang="ko-KR" sz="1400" dirty="0"/>
              <a:t>"</a:t>
            </a:r>
            <a:r>
              <a:rPr lang="ko-KR" altLang="en-US" sz="1400" dirty="0"/>
              <a:t>규범과 법은</a:t>
            </a:r>
            <a:r>
              <a:rPr lang="en-US" altLang="ko-KR" sz="1400" dirty="0"/>
              <a:t>, </a:t>
            </a:r>
            <a:r>
              <a:rPr lang="ko-KR" altLang="en-US" sz="1400" dirty="0"/>
              <a:t>다양한 이익집단들이 사회권력과 주도권</a:t>
            </a:r>
            <a:r>
              <a:rPr lang="en-US" altLang="ko-KR" sz="1400" dirty="0"/>
              <a:t>(</a:t>
            </a:r>
            <a:r>
              <a:rPr lang="ko-KR" altLang="en-US" sz="1400" dirty="0"/>
              <a:t>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배</a:t>
            </a:r>
            <a:r>
              <a:rPr lang="en-US" altLang="ko-KR" sz="1400" dirty="0"/>
              <a:t>)</a:t>
            </a:r>
            <a:r>
              <a:rPr lang="ko-KR" altLang="en-US" sz="1400" dirty="0"/>
              <a:t>을 위해 경쟁하고 투쟁하는 사회적 과정에서 생성되는 일시적 </a:t>
            </a:r>
            <a:r>
              <a:rPr lang="ko-KR" altLang="en-US" sz="1400" dirty="0" err="1"/>
              <a:t>산물이다”라고</a:t>
            </a:r>
            <a:r>
              <a:rPr lang="ko-KR" altLang="en-US" sz="1400" dirty="0"/>
              <a:t> 개념화함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이러한 전제하에 </a:t>
            </a:r>
            <a:r>
              <a:rPr lang="ko-KR" altLang="en-US" sz="1400" dirty="0" err="1"/>
              <a:t>레머트는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일차적 일탈과 이차적 일탈을 구분</a:t>
            </a:r>
            <a:r>
              <a:rPr lang="ko-KR" altLang="en-US" sz="1400" dirty="0"/>
              <a:t>하고 ‘일탈이 사회통제를 이끌어 가는 것이 아니라 오히려 통제가 일탈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을 이끌어 </a:t>
            </a:r>
            <a:r>
              <a:rPr lang="ko-KR" altLang="en-US" sz="1400" dirty="0" err="1"/>
              <a:t>간다’고</a:t>
            </a:r>
            <a:r>
              <a:rPr lang="ko-KR" altLang="en-US" sz="1400" dirty="0"/>
              <a:t> 주장함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/>
              <a:t>일차적 일탈과 이차적 일탈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(a) </a:t>
            </a:r>
            <a:r>
              <a:rPr lang="ko-KR" altLang="en-US" sz="1400" dirty="0">
                <a:solidFill>
                  <a:srgbClr val="FF0000"/>
                </a:solidFill>
              </a:rPr>
              <a:t>일차적 일탈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일차적 일탈이란 </a:t>
            </a:r>
            <a:r>
              <a:rPr lang="ko-KR" altLang="en-US" sz="1400" dirty="0">
                <a:solidFill>
                  <a:srgbClr val="FF0000"/>
                </a:solidFill>
              </a:rPr>
              <a:t>아동들이 일시적으로 상점에서 물건을 훔치는 것과 같은 행위</a:t>
            </a:r>
            <a:r>
              <a:rPr lang="ko-KR" altLang="en-US" sz="1400" dirty="0"/>
              <a:t>를 말함</a:t>
            </a:r>
            <a:r>
              <a:rPr lang="en-US" altLang="ko-KR" sz="1400" dirty="0"/>
              <a:t>. </a:t>
            </a:r>
            <a:r>
              <a:rPr lang="ko-KR" altLang="en-US" sz="1400" dirty="0"/>
              <a:t>이것은 개인의 심리적 구조 및 사회적 역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 err="1"/>
              <a:t>할의</a:t>
            </a:r>
            <a:r>
              <a:rPr lang="ko-KR" altLang="en-US" sz="1400" dirty="0"/>
              <a:t> 수행에 영향을 주지 않는 </a:t>
            </a:r>
            <a:r>
              <a:rPr lang="ko-KR" altLang="en-US" sz="1400" dirty="0" err="1"/>
              <a:t>일탈로서</a:t>
            </a:r>
            <a:r>
              <a:rPr lang="en-US" altLang="ko-KR" sz="1400" dirty="0"/>
              <a:t>, </a:t>
            </a:r>
            <a:r>
              <a:rPr lang="ko-KR" altLang="en-US" sz="1400" dirty="0"/>
              <a:t>일시적인 것으로 여러 다양한 사회 </a:t>
            </a:r>
            <a:r>
              <a:rPr lang="en-US" altLang="ko-KR" sz="1400" dirty="0"/>
              <a:t>· </a:t>
            </a:r>
            <a:r>
              <a:rPr lang="ko-KR" altLang="en-US" sz="1400" dirty="0"/>
              <a:t>문화적 </a:t>
            </a:r>
            <a:r>
              <a:rPr lang="en-US" altLang="ko-KR" sz="1400" dirty="0"/>
              <a:t>· </a:t>
            </a:r>
            <a:r>
              <a:rPr lang="ko-KR" altLang="en-US" sz="1400" dirty="0"/>
              <a:t>심리적 </a:t>
            </a:r>
            <a:r>
              <a:rPr lang="en-US" altLang="ko-KR" sz="1400" dirty="0"/>
              <a:t>· </a:t>
            </a:r>
            <a:r>
              <a:rPr lang="ko-KR" altLang="en-US" sz="1400" dirty="0"/>
              <a:t>생물학적 조건에 기인하여 야기됨</a:t>
            </a:r>
            <a:r>
              <a:rPr lang="en-US" altLang="ko-KR" sz="1400" dirty="0"/>
              <a:t>      </a:t>
            </a:r>
          </a:p>
          <a:p>
            <a:pPr marL="0" indent="0">
              <a:buNone/>
            </a:pPr>
            <a:r>
              <a:rPr lang="en-US" altLang="ko-KR" sz="1400" dirty="0"/>
              <a:t>   (b) </a:t>
            </a:r>
            <a:r>
              <a:rPr lang="ko-KR" altLang="en-US" sz="1400" dirty="0">
                <a:solidFill>
                  <a:srgbClr val="FF0000"/>
                </a:solidFill>
              </a:rPr>
              <a:t>이차적 일탈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일차적 일탈에 대한 사회적 반응에 의해 초래되는 여러 가지 문제점 들이나 조건들에 대한 반응으로써 나타나는 일탈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이차적 일탈은 일차적 일탈 에 대한 사회적 반응에 의해 생긴 문제들을 방어하거나</a:t>
            </a:r>
            <a:r>
              <a:rPr lang="en-US" altLang="ko-KR" sz="1400" dirty="0"/>
              <a:t>, </a:t>
            </a:r>
            <a:r>
              <a:rPr lang="ko-KR" altLang="en-US" sz="1400" dirty="0"/>
              <a:t>공격하거나</a:t>
            </a:r>
            <a:r>
              <a:rPr lang="en-US" altLang="ko-KR" sz="1400" dirty="0"/>
              <a:t>, </a:t>
            </a:r>
            <a:r>
              <a:rPr lang="ko-KR" altLang="en-US" sz="1400" dirty="0"/>
              <a:t>또한 그러한 문제에 적응하기 위한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수단으로서 나타난 일탈행위나 사회적 역할들임</a:t>
            </a:r>
            <a:r>
              <a:rPr lang="en-US" altLang="ko-KR" sz="1400" dirty="0"/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이차적 일탈은 낙인의 부작용에 의해 생성되는 상습적이고 중대한 범죄임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8024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90777"/>
            <a:ext cx="11029615" cy="38473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 err="1"/>
              <a:t>레머트</a:t>
            </a:r>
            <a:r>
              <a:rPr lang="en-US" altLang="ko-KR" sz="1400" dirty="0"/>
              <a:t>(Lemert)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>
                <a:solidFill>
                  <a:srgbClr val="FF0000"/>
                </a:solidFill>
              </a:rPr>
              <a:t>일차적 일탈이 이차적 일탈로 이끌어가는 상호작용의 단계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레머트는</a:t>
            </a:r>
            <a:r>
              <a:rPr lang="ko-KR" altLang="en-US" sz="1400" dirty="0"/>
              <a:t> 사회적 반응의 종류를 비공식적 </a:t>
            </a:r>
            <a:r>
              <a:rPr lang="en-US" altLang="ko-KR" sz="1400" dirty="0"/>
              <a:t>· </a:t>
            </a:r>
            <a:r>
              <a:rPr lang="ko-KR" altLang="en-US" sz="1400" dirty="0" err="1"/>
              <a:t>표출적</a:t>
            </a:r>
            <a:r>
              <a:rPr lang="ko-KR" altLang="en-US" sz="1400" dirty="0"/>
              <a:t> 반응과 사법기관의 공식적 반응으로 나누고</a:t>
            </a:r>
            <a:r>
              <a:rPr lang="en-US" altLang="ko-KR" sz="1400" dirty="0"/>
              <a:t>, </a:t>
            </a:r>
            <a:r>
              <a:rPr lang="ko-KR" altLang="en-US" sz="1400" dirty="0"/>
              <a:t>공식적 반응</a:t>
            </a:r>
            <a:r>
              <a:rPr lang="en-US" altLang="ko-KR" sz="1400" dirty="0"/>
              <a:t>(</a:t>
            </a:r>
            <a:r>
              <a:rPr lang="ko-KR" altLang="en-US" sz="1400" dirty="0"/>
              <a:t>낙인</a:t>
            </a:r>
            <a:r>
              <a:rPr lang="en-US" altLang="ko-KR" sz="1400" dirty="0"/>
              <a:t>)</a:t>
            </a:r>
            <a:r>
              <a:rPr lang="ko-KR" altLang="en-US" sz="1400" dirty="0"/>
              <a:t>을 중시하면서 일차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적 일탈자를 이차적 일탈자로 악화시키는 과정을 </a:t>
            </a:r>
            <a:r>
              <a:rPr lang="ko-KR" altLang="en-US" sz="1400" dirty="0">
                <a:solidFill>
                  <a:srgbClr val="FF0000"/>
                </a:solidFill>
              </a:rPr>
              <a:t>다음과 같이 설명했음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이와 같이 </a:t>
            </a:r>
            <a:r>
              <a:rPr lang="ko-KR" altLang="en-US" sz="1400" dirty="0" err="1"/>
              <a:t>레머트는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잘못된 사회적 반응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낙인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은 일차적 일탈자를 보다 심각한 이차적 일탈자로 악화시킨다고 주장</a:t>
            </a:r>
            <a:r>
              <a:rPr lang="ko-KR" altLang="en-US" sz="1400" dirty="0"/>
              <a:t>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778F9FF-5FB9-4C87-908B-DF8060001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460" y="3449062"/>
            <a:ext cx="471487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830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07034"/>
            <a:ext cx="11029615" cy="44598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 err="1">
                <a:solidFill>
                  <a:srgbClr val="FF0000"/>
                </a:solidFill>
              </a:rPr>
              <a:t>베커</a:t>
            </a:r>
            <a:r>
              <a:rPr lang="en-US" altLang="ko-KR" sz="1400" dirty="0">
                <a:solidFill>
                  <a:srgbClr val="FF0000"/>
                </a:solidFill>
              </a:rPr>
              <a:t>(Becker) </a:t>
            </a:r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 err="1"/>
              <a:t>베커의</a:t>
            </a:r>
            <a:r>
              <a:rPr lang="ko-KR" altLang="en-US" sz="1400" dirty="0"/>
              <a:t> 관점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베커는</a:t>
            </a:r>
            <a:r>
              <a:rPr lang="ko-KR" altLang="en-US" sz="1400" dirty="0"/>
              <a:t> </a:t>
            </a:r>
            <a:r>
              <a:rPr lang="en-US" altLang="ko-KR" sz="1400" dirty="0"/>
              <a:t>r</a:t>
            </a:r>
            <a:r>
              <a:rPr lang="ko-KR" altLang="en-US" sz="1400" dirty="0"/>
              <a:t>국외자들」 </a:t>
            </a:r>
            <a:r>
              <a:rPr lang="en-US" altLang="ko-KR" sz="1400" dirty="0"/>
              <a:t>(Outsiders)</a:t>
            </a:r>
            <a:r>
              <a:rPr lang="ko-KR" altLang="en-US" sz="1400" dirty="0"/>
              <a:t>라는 저서에서 대중의 반응과 이차적 일탈의 문제를 가장 종합적으로 다루고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그에 의하면</a:t>
            </a:r>
            <a:r>
              <a:rPr lang="en-US" altLang="ko-KR" sz="1400" dirty="0"/>
              <a:t>, “</a:t>
            </a:r>
            <a:r>
              <a:rPr lang="ko-KR" altLang="en-US" sz="1400" dirty="0"/>
              <a:t>일탈은 행위의 특성이 아니라</a:t>
            </a:r>
            <a:r>
              <a:rPr lang="en-US" altLang="ko-KR" sz="1400" dirty="0"/>
              <a:t>, </a:t>
            </a:r>
            <a:r>
              <a:rPr lang="ko-KR" altLang="en-US" sz="1400" dirty="0"/>
              <a:t>오히려 다른 사람들이 범죄인에게 법과 제재를 적용한 결과이며 준법과 일탈은 상대적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으로 정의될 수밖에 </a:t>
            </a:r>
            <a:r>
              <a:rPr lang="ko-KR" altLang="en-US" sz="1400" dirty="0" err="1"/>
              <a:t>없다”고</a:t>
            </a:r>
            <a:r>
              <a:rPr lang="ko-KR" altLang="en-US" sz="1400" dirty="0"/>
              <a:t> 하면서 </a:t>
            </a:r>
            <a:r>
              <a:rPr lang="ko-KR" altLang="en-US" sz="1400" dirty="0">
                <a:solidFill>
                  <a:srgbClr val="FF0000"/>
                </a:solidFill>
              </a:rPr>
              <a:t>일탈은 객관적이고 고유한 행위의 실체가 아니라 사회집단들이 규칙을 만듦으로써 생성된다</a:t>
            </a:r>
            <a:r>
              <a:rPr lang="ko-KR" altLang="en-US" sz="1400" dirty="0"/>
              <a:t>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보고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규율의 위반과 일탈행위의 구분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그는 </a:t>
            </a:r>
            <a:r>
              <a:rPr lang="en-US" altLang="ko-KR" sz="1400" dirty="0"/>
              <a:t>(a) </a:t>
            </a:r>
            <a:r>
              <a:rPr lang="ko-KR" altLang="en-US" sz="1400" dirty="0"/>
              <a:t>실제로 일탈적인 행위가 아닌 규범에 순응하는 동조적</a:t>
            </a:r>
            <a:r>
              <a:rPr lang="en-US" altLang="ko-KR" sz="1400" dirty="0"/>
              <a:t>(conforming) </a:t>
            </a:r>
            <a:r>
              <a:rPr lang="ko-KR" altLang="en-US" sz="1400" dirty="0"/>
              <a:t>행위</a:t>
            </a:r>
            <a:r>
              <a:rPr lang="en-US" altLang="ko-KR" sz="1400" dirty="0"/>
              <a:t>, (b) </a:t>
            </a:r>
            <a:r>
              <a:rPr lang="ko-KR" altLang="en-US" sz="1400" dirty="0"/>
              <a:t>실제로 일탈행위를 했으나 일탈행위로 </a:t>
            </a:r>
            <a:r>
              <a:rPr lang="ko-KR" altLang="en-US" sz="1400" dirty="0" err="1"/>
              <a:t>밝혀지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지 않은 비밀 일탈</a:t>
            </a:r>
            <a:r>
              <a:rPr lang="en-US" altLang="ko-KR" sz="1400" dirty="0"/>
              <a:t>, (c) </a:t>
            </a:r>
            <a:r>
              <a:rPr lang="ko-KR" altLang="en-US" sz="1400" dirty="0"/>
              <a:t>실제로 일탈행위를 하고 그것이 인식된 경우인 순수 일탈행위</a:t>
            </a:r>
            <a:r>
              <a:rPr lang="en-US" altLang="ko-KR" sz="1400" dirty="0"/>
              <a:t>, (d) </a:t>
            </a:r>
            <a:r>
              <a:rPr lang="ko-KR" altLang="en-US" sz="1400" dirty="0"/>
              <a:t>실제 아무런 규율을 어기지 않았으나 규율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을 어긴 것처럼 인식되는 잘못 비난 받는 행위로 구분하였음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 중에서 </a:t>
            </a:r>
            <a:r>
              <a:rPr lang="en-US" altLang="ko-KR" sz="1400" dirty="0"/>
              <a:t>(b)</a:t>
            </a:r>
            <a:r>
              <a:rPr lang="ko-KR" altLang="en-US" sz="1400" dirty="0"/>
              <a:t>는 단순한 규율위반이지만</a:t>
            </a:r>
            <a:r>
              <a:rPr lang="en-US" altLang="ko-KR" sz="1400" dirty="0"/>
              <a:t>, </a:t>
            </a:r>
            <a:r>
              <a:rPr lang="ko-KR" altLang="en-US" sz="1400" dirty="0"/>
              <a:t>일탈로 </a:t>
            </a:r>
            <a:r>
              <a:rPr lang="ko-KR" altLang="en-US" sz="1400" dirty="0" err="1"/>
              <a:t>낙인된</a:t>
            </a:r>
            <a:r>
              <a:rPr lang="ko-KR" altLang="en-US" sz="1400" dirty="0"/>
              <a:t> 행위는 아니고 </a:t>
            </a:r>
            <a:r>
              <a:rPr lang="en-US" altLang="ko-KR" sz="1400" dirty="0"/>
              <a:t>(c)</a:t>
            </a:r>
            <a:r>
              <a:rPr lang="ko-KR" altLang="en-US" sz="1400" dirty="0"/>
              <a:t>와 </a:t>
            </a:r>
            <a:r>
              <a:rPr lang="en-US" altLang="ko-KR" sz="1400" dirty="0"/>
              <a:t>(d)</a:t>
            </a:r>
            <a:r>
              <a:rPr lang="ko-KR" altLang="en-US" sz="1400" dirty="0"/>
              <a:t>는 일탈로 </a:t>
            </a:r>
            <a:r>
              <a:rPr lang="ko-KR" altLang="en-US" sz="1400" dirty="0" err="1"/>
              <a:t>낙인된</a:t>
            </a:r>
            <a:r>
              <a:rPr lang="ko-KR" altLang="en-US" sz="1400" dirty="0"/>
              <a:t> 행위임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8204638-667A-475B-9DFA-8A04442532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499361"/>
              </p:ext>
            </p:extLst>
          </p:nvPr>
        </p:nvGraphicFramePr>
        <p:xfrm>
          <a:off x="1030091" y="5673030"/>
          <a:ext cx="10425789" cy="782193"/>
        </p:xfrm>
        <a:graphic>
          <a:graphicData uri="http://schemas.openxmlformats.org/drawingml/2006/table">
            <a:tbl>
              <a:tblPr/>
              <a:tblGrid>
                <a:gridCol w="3475263">
                  <a:extLst>
                    <a:ext uri="{9D8B030D-6E8A-4147-A177-3AD203B41FA5}">
                      <a16:colId xmlns:a16="http://schemas.microsoft.com/office/drawing/2014/main" val="2505867567"/>
                    </a:ext>
                  </a:extLst>
                </a:gridCol>
                <a:gridCol w="3475263">
                  <a:extLst>
                    <a:ext uri="{9D8B030D-6E8A-4147-A177-3AD203B41FA5}">
                      <a16:colId xmlns:a16="http://schemas.microsoft.com/office/drawing/2014/main" val="1098426728"/>
                    </a:ext>
                  </a:extLst>
                </a:gridCol>
                <a:gridCol w="3475263">
                  <a:extLst>
                    <a:ext uri="{9D8B030D-6E8A-4147-A177-3AD203B41FA5}">
                      <a16:colId xmlns:a16="http://schemas.microsoft.com/office/drawing/2014/main" val="35739483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규범 준수 행위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규범 위반 행위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36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일탈자로 규정된 경우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(d)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잘못된 소추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(c)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진성 일탈자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12420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일탈자로 규정되지 않은 경우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(a)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규범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준수자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(b)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드러나지 않은 암수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일탈자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9378290"/>
                  </a:ext>
                </a:extLst>
              </a:tr>
            </a:tbl>
          </a:graphicData>
        </a:graphic>
      </p:graphicFrame>
      <p:sp>
        <p:nvSpPr>
          <p:cNvPr id="13" name="Rectangle 1">
            <a:extLst>
              <a:ext uri="{FF2B5EF4-FFF2-40B4-BE49-F238E27FC236}">
                <a16:creationId xmlns:a16="http://schemas.microsoft.com/office/drawing/2014/main" id="{CB78198B-2648-4A68-9E8A-26AB06711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7088" y="37909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7200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07035"/>
            <a:ext cx="11029615" cy="2841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 err="1"/>
              <a:t>베커</a:t>
            </a:r>
            <a:r>
              <a:rPr lang="en-US" altLang="ko-KR" sz="1400" dirty="0"/>
              <a:t>(Becker)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/>
              <a:t>일탈경력의 발전단계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그는 일탈에 대한 종전의 </a:t>
            </a:r>
            <a:r>
              <a:rPr lang="ko-KR" altLang="en-US" sz="1400" dirty="0" err="1"/>
              <a:t>원인론적</a:t>
            </a:r>
            <a:r>
              <a:rPr lang="ko-KR" altLang="en-US" sz="1400" dirty="0"/>
              <a:t> </a:t>
            </a:r>
            <a:r>
              <a:rPr lang="en-US" altLang="ko-KR" sz="1400" dirty="0"/>
              <a:t>· </a:t>
            </a:r>
            <a:r>
              <a:rPr lang="ko-KR" altLang="en-US" sz="1400" dirty="0"/>
              <a:t>실증주의적 이론들을 비판하면서 이들이 기반하고 있는 ‘동시적 모델</a:t>
            </a:r>
            <a:r>
              <a:rPr lang="en-US" altLang="ko-KR" sz="1400" dirty="0"/>
              <a:t>(</a:t>
            </a:r>
            <a:r>
              <a:rPr lang="ko-KR" altLang="en-US" sz="1400" dirty="0"/>
              <a:t>이론</a:t>
            </a:r>
            <a:r>
              <a:rPr lang="en-US" altLang="ko-KR" sz="1400" dirty="0"/>
              <a:t>)’ , </a:t>
            </a:r>
            <a:r>
              <a:rPr lang="ko-KR" altLang="en-US" sz="1400" dirty="0"/>
              <a:t>즉 최초의 범죄발생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원인만을 분석하는 접근방법의 부적절함을 지적하고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재범이나 누범과 같이 지속적으로 범해지는 범죄습관을 설명할 수 있는 ‘단계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적 모델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이론</a:t>
            </a:r>
            <a:r>
              <a:rPr lang="en-US" altLang="ko-KR" sz="1400" dirty="0">
                <a:solidFill>
                  <a:srgbClr val="FF0000"/>
                </a:solidFill>
              </a:rPr>
              <a:t>)’</a:t>
            </a:r>
            <a:r>
              <a:rPr lang="ko-KR" altLang="en-US" sz="1400" dirty="0">
                <a:solidFill>
                  <a:srgbClr val="FF0000"/>
                </a:solidFill>
              </a:rPr>
              <a:t>을 제시했음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CB78198B-2648-4A68-9E8A-26AB06711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7088" y="37909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8141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07035"/>
            <a:ext cx="11029615" cy="2841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5. </a:t>
            </a:r>
            <a:r>
              <a:rPr lang="ko-KR" altLang="en-US" sz="1400" dirty="0" err="1">
                <a:solidFill>
                  <a:srgbClr val="FF0000"/>
                </a:solidFill>
              </a:rPr>
              <a:t>슈어</a:t>
            </a:r>
            <a:r>
              <a:rPr lang="en-US" altLang="ko-KR" sz="1400" dirty="0">
                <a:solidFill>
                  <a:srgbClr val="FF0000"/>
                </a:solidFill>
              </a:rPr>
              <a:t>(E. M. Schur)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슈어는</a:t>
            </a:r>
            <a:r>
              <a:rPr lang="ko-KR" altLang="en-US" sz="1400" dirty="0"/>
              <a:t> 이차적 일탈을</a:t>
            </a:r>
            <a:r>
              <a:rPr lang="en-US" altLang="ko-KR" sz="1400" dirty="0"/>
              <a:t>, </a:t>
            </a:r>
            <a:r>
              <a:rPr lang="ko-KR" altLang="en-US" sz="1400" dirty="0"/>
              <a:t>공식 낙인으로 인하여 사회적 상호작용에 부과된 외적 낙인의 </a:t>
            </a:r>
            <a:r>
              <a:rPr lang="ko-KR" altLang="en-US" sz="1400" dirty="0" err="1"/>
              <a:t>영향이라기</a:t>
            </a:r>
            <a:r>
              <a:rPr lang="ko-KR" altLang="en-US" sz="1400" dirty="0"/>
              <a:t> 보다는 일탈적 자아관념이나 동일시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의 표현이라고 이해하는 입장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슈어는</a:t>
            </a:r>
            <a:r>
              <a:rPr lang="ko-KR" altLang="en-US" sz="1400" dirty="0"/>
              <a:t> 범죄대책과 관련해서는 </a:t>
            </a:r>
            <a:r>
              <a:rPr lang="ko-KR" altLang="en-US" sz="1400" dirty="0">
                <a:solidFill>
                  <a:srgbClr val="FF0000"/>
                </a:solidFill>
              </a:rPr>
              <a:t>‘눈덩이 효과 가설</a:t>
            </a:r>
            <a:r>
              <a:rPr lang="en-US" altLang="ko-KR" sz="1400" dirty="0">
                <a:solidFill>
                  <a:srgbClr val="FF0000"/>
                </a:solidFill>
              </a:rPr>
              <a:t>’</a:t>
            </a:r>
            <a:r>
              <a:rPr lang="ko-KR" altLang="en-US" sz="1400" dirty="0">
                <a:solidFill>
                  <a:srgbClr val="FF0000"/>
                </a:solidFill>
              </a:rPr>
              <a:t>을 바탕으로 급진적 </a:t>
            </a:r>
            <a:r>
              <a:rPr lang="ko-KR" altLang="en-US" sz="1400" dirty="0" err="1">
                <a:solidFill>
                  <a:srgbClr val="FF0000"/>
                </a:solidFill>
              </a:rPr>
              <a:t>불개주의로서</a:t>
            </a:r>
            <a:r>
              <a:rPr lang="ko-KR" altLang="en-US" sz="1400" dirty="0">
                <a:solidFill>
                  <a:srgbClr val="FF0000"/>
                </a:solidFill>
              </a:rPr>
              <a:t>  ‘피해자 없는 범죄에 대한 </a:t>
            </a:r>
            <a:r>
              <a:rPr lang="ko-KR" altLang="en-US" sz="1400" dirty="0" err="1">
                <a:solidFill>
                  <a:srgbClr val="FF0000"/>
                </a:solidFill>
              </a:rPr>
              <a:t>비범죄화’를</a:t>
            </a:r>
            <a:r>
              <a:rPr lang="ko-KR" altLang="en-US" sz="1400" dirty="0">
                <a:solidFill>
                  <a:srgbClr val="FF0000"/>
                </a:solidFill>
              </a:rPr>
              <a:t> 주장</a:t>
            </a:r>
            <a:r>
              <a:rPr lang="ko-KR" altLang="en-US" sz="1400" dirty="0"/>
              <a:t>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CB78198B-2648-4A68-9E8A-26AB06711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7088" y="37909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2061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732862-E920-4865-84A7-E7662825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06838"/>
            <a:ext cx="11029616" cy="572971"/>
          </a:xfrm>
        </p:spPr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 사회적 반응</a:t>
            </a:r>
            <a:r>
              <a:rPr lang="en-US" altLang="ko-KR" dirty="0"/>
              <a:t>(</a:t>
            </a:r>
            <a:r>
              <a:rPr lang="ko-KR" altLang="en-US" dirty="0"/>
              <a:t>반작용</a:t>
            </a:r>
            <a:r>
              <a:rPr lang="en-US" altLang="ko-KR" dirty="0"/>
              <a:t>)</a:t>
            </a:r>
            <a:r>
              <a:rPr lang="ko-KR" altLang="en-US" dirty="0"/>
              <a:t>이론 </a:t>
            </a:r>
            <a:r>
              <a:rPr lang="en-US" altLang="ko-KR" dirty="0"/>
              <a:t>- </a:t>
            </a:r>
            <a:r>
              <a:rPr lang="ko-KR" altLang="en-US" dirty="0"/>
              <a:t>낙인이론</a:t>
            </a:r>
            <a:r>
              <a:rPr lang="en-US" altLang="ko-KR" dirty="0"/>
              <a:t>(labeling theories)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DC43F-E624-4226-AED4-30E2B9AB3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07034"/>
            <a:ext cx="11029615" cy="4844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6. </a:t>
            </a:r>
            <a:r>
              <a:rPr lang="ko-KR" altLang="en-US" sz="1400" dirty="0"/>
              <a:t>낙인이론에 대한 비판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낙인이론은</a:t>
            </a:r>
            <a:r>
              <a:rPr lang="en-US" altLang="ko-KR" sz="1400" dirty="0"/>
              <a:t> </a:t>
            </a:r>
            <a:r>
              <a:rPr lang="ko-KR" altLang="en-US" sz="1400" dirty="0"/>
              <a:t>일탈의 개념규정에 있어서 </a:t>
            </a:r>
            <a:r>
              <a:rPr lang="en-US" altLang="ko-KR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낙인이 없이는 일탈도 없다는 상대주의에 빠져 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ko-KR" altLang="en-US" sz="1400" dirty="0"/>
              <a:t> </a:t>
            </a:r>
            <a:r>
              <a:rPr lang="en-US" altLang="ko-KR" sz="1400" dirty="0"/>
              <a:t>(2) </a:t>
            </a:r>
            <a:r>
              <a:rPr lang="ko-KR" altLang="en-US" sz="1400" dirty="0"/>
              <a:t>낙인이론은 일탈자로 </a:t>
            </a:r>
            <a:r>
              <a:rPr lang="ko-KR" altLang="en-US" sz="1400" dirty="0" err="1">
                <a:solidFill>
                  <a:srgbClr val="FF0000"/>
                </a:solidFill>
              </a:rPr>
              <a:t>낙인되는</a:t>
            </a:r>
            <a:r>
              <a:rPr lang="ko-KR" altLang="en-US" sz="1400" dirty="0">
                <a:solidFill>
                  <a:srgbClr val="FF0000"/>
                </a:solidFill>
              </a:rPr>
              <a:t> 사람과 낙인을 부과하는 사람의 역할을 지나치게 단순화</a:t>
            </a:r>
            <a:r>
              <a:rPr lang="ko-KR" altLang="en-US" sz="1400" dirty="0"/>
              <a:t>하고 있다는 지적을 받는다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>
                <a:solidFill>
                  <a:srgbClr val="FF0000"/>
                </a:solidFill>
              </a:rPr>
              <a:t>낙인되는</a:t>
            </a:r>
            <a:r>
              <a:rPr lang="ko-KR" altLang="en-US" sz="1400" dirty="0">
                <a:solidFill>
                  <a:srgbClr val="FF0000"/>
                </a:solidFill>
              </a:rPr>
              <a:t> 편은 주로 하류계층의 피지배 계층</a:t>
            </a:r>
            <a:r>
              <a:rPr lang="ko-KR" altLang="en-US" sz="1400" dirty="0"/>
              <a:t>이며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낙인을 가하는 편은 지배계층</a:t>
            </a:r>
            <a:r>
              <a:rPr lang="ko-KR" altLang="en-US" sz="1400" dirty="0"/>
              <a:t>으로 보고 있는데</a:t>
            </a:r>
            <a:r>
              <a:rPr lang="en-US" altLang="ko-KR" sz="1400" dirty="0"/>
              <a:t>, </a:t>
            </a:r>
            <a:r>
              <a:rPr lang="ko-KR" altLang="en-US" sz="1400" dirty="0"/>
              <a:t>낙인은 죄질에 기초하여 반응되는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것이지 계층에 따라 반응되는 것이 아님</a:t>
            </a:r>
            <a:r>
              <a:rPr lang="en-US" altLang="ko-KR" sz="1400" dirty="0"/>
              <a:t>. </a:t>
            </a:r>
            <a:r>
              <a:rPr lang="ko-KR" altLang="en-US" sz="1400" dirty="0"/>
              <a:t>실제로도 범죄통계상 사회계층별 차이가 크지 않게 나타나고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/>
              <a:t>그 밖에 일탈자와 사회 간의 상호작용을 지나치게 과장하고 있다는 점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사회통제기관을 너무 비판적으로 인식</a:t>
            </a:r>
            <a:r>
              <a:rPr lang="ko-KR" altLang="en-US" sz="1400" dirty="0"/>
              <a:t>하는 점</a:t>
            </a:r>
            <a:r>
              <a:rPr lang="en-US" altLang="ko-KR" sz="1400" dirty="0"/>
              <a:t>, </a:t>
            </a:r>
            <a:r>
              <a:rPr lang="ko-KR" altLang="en-US" sz="1400" dirty="0"/>
              <a:t>화이트 칼라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범죄와 같은 지배계층의 범죄에 관대한 결과로 된다는 점</a:t>
            </a:r>
            <a:r>
              <a:rPr lang="en-US" altLang="ko-KR" sz="1400" dirty="0"/>
              <a:t>,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사회반작용에</a:t>
            </a:r>
            <a:r>
              <a:rPr lang="ko-KR" altLang="en-US" sz="1400" dirty="0"/>
              <a:t> 중점을 둠으로써 </a:t>
            </a:r>
            <a:r>
              <a:rPr lang="ko-KR" altLang="en-US" sz="1400" dirty="0">
                <a:solidFill>
                  <a:srgbClr val="FF0000"/>
                </a:solidFill>
              </a:rPr>
              <a:t>일탈자에 대한 반교정주의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反橋正主義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로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나아가게 된 다는 점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초범의 범죄원인을 설명할 수 없는 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피해자에 대한 관심이 소홀한 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>
                <a:solidFill>
                  <a:srgbClr val="FF0000"/>
                </a:solidFill>
              </a:rPr>
              <a:t>이론 자체의 </a:t>
            </a:r>
            <a:r>
              <a:rPr lang="ko-KR" altLang="en-US" sz="1400" dirty="0">
                <a:solidFill>
                  <a:srgbClr val="FF0000"/>
                </a:solidFill>
              </a:rPr>
              <a:t>경험적 검증이 불명확</a:t>
            </a:r>
            <a:r>
              <a:rPr lang="ko-KR" altLang="en-US" sz="1400" dirty="0"/>
              <a:t>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점 등이 지적되고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F31362-6977-4A08-AFE4-E303049B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A7B185-7D69-402D-9B23-B1F35693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7F29935-A3BD-44A6-846A-EDA7650CA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664" y="5310065"/>
            <a:ext cx="23825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59AC1-B796-43F7-8155-DD59996F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571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0B6960-8846-44DC-A209-318997D8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816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C9B193B-0E99-4C15-9F0E-E6A65B386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036888"/>
            <a:ext cx="38385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B18BC389-3FE7-4C3B-BC63-C43677DA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CB78198B-2648-4A68-9E8A-26AB06711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7088" y="37909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85611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1540</TotalTime>
  <Words>4788</Words>
  <Application>Microsoft Office PowerPoint</Application>
  <PresentationFormat>와이드스크린</PresentationFormat>
  <Paragraphs>417</Paragraphs>
  <Slides>28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4" baseType="lpstr">
      <vt:lpstr>HY그래픽M</vt:lpstr>
      <vt:lpstr>맑은 고딕</vt:lpstr>
      <vt:lpstr>Calibri</vt:lpstr>
      <vt:lpstr>Franklin Gothic Book</vt:lpstr>
      <vt:lpstr>Wingdings 2</vt:lpstr>
      <vt:lpstr>DividendVTI</vt:lpstr>
      <vt:lpstr>범죄학2 제10주 – 범죄원인론 (4)                : 사회학적 원인론 중 사회과정이론</vt:lpstr>
      <vt:lpstr>1. 사회과정이론(미시이론)의 개요</vt:lpstr>
      <vt:lpstr>2. 사회(적) 학습이론</vt:lpstr>
      <vt:lpstr>2. 사회(적) 학습이론</vt:lpstr>
      <vt:lpstr>2. 사회(적) 학습이론</vt:lpstr>
      <vt:lpstr>3. 차별적 접촉 이론의 수정 · 보완 이론 </vt:lpstr>
      <vt:lpstr>3. 차별적 접촉 이론의 수정 · 보완 이론 </vt:lpstr>
      <vt:lpstr>3. 차별적 접촉 이론의 수정 · 보완 이론 </vt:lpstr>
      <vt:lpstr>3. 차별적 접촉 이론의 수정 · 보완 이론 </vt:lpstr>
      <vt:lpstr>3. 차별적 접촉 이론의 수정 · 보완 이론 </vt:lpstr>
      <vt:lpstr>3. 차별적 접촉 이론의 수정 · 보완 이론 </vt:lpstr>
      <vt:lpstr>3. 사회통제이론</vt:lpstr>
      <vt:lpstr>3. 사회통제이론</vt:lpstr>
      <vt:lpstr>3. 사회통제이론</vt:lpstr>
      <vt:lpstr>3. 사회통제이론</vt:lpstr>
      <vt:lpstr>3. 사회통제이론</vt:lpstr>
      <vt:lpstr>3. 사회통제이론</vt:lpstr>
      <vt:lpstr>3. 사회통제이론</vt:lpstr>
      <vt:lpstr>3. 사회통제이론</vt:lpstr>
      <vt:lpstr>4. 사회적 반응(반작용)이론 - 낙인이론(labeling theories)</vt:lpstr>
      <vt:lpstr>4. 사회적 반응(반작용)이론 - 낙인이론(labeling theories)</vt:lpstr>
      <vt:lpstr>4. 사회적 반응(반작용)이론 - 낙인이론(labeling theories)</vt:lpstr>
      <vt:lpstr>4. 사회적 반응(반작용)이론 - 낙인이론(labeling theories)</vt:lpstr>
      <vt:lpstr>4. 사회적 반응(반작용)이론 - 낙인이론(labeling theories)</vt:lpstr>
      <vt:lpstr>4. 사회적 반응(반작용)이론 - 낙인이론(labeling theories)</vt:lpstr>
      <vt:lpstr>4. 사회적 반응(반작용)이론 - 낙인이론(labeling theories)</vt:lpstr>
      <vt:lpstr>4. 사회적 반응(반작용)이론 - 낙인이론(labeling theories)</vt:lpstr>
      <vt:lpstr>4. 사회적 반응(반작용)이론 - 낙인이론(labeling theories)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남재성</cp:lastModifiedBy>
  <cp:revision>255</cp:revision>
  <dcterms:created xsi:type="dcterms:W3CDTF">2021-08-30T01:51:30Z</dcterms:created>
  <dcterms:modified xsi:type="dcterms:W3CDTF">2021-09-24T08:22:06Z</dcterms:modified>
</cp:coreProperties>
</file>