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9"/>
  </p:notesMasterIdLst>
  <p:sldIdLst>
    <p:sldId id="29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2020-08-21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4708" y="1556792"/>
            <a:ext cx="7643866" cy="1500198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경찰학</a:t>
            </a:r>
            <a:r>
              <a:rPr lang="en-US" altLang="ko-KR" dirty="0" smtClean="0"/>
              <a:t>2</a:t>
            </a:r>
            <a:r>
              <a:rPr lang="ko-KR" altLang="en-US" dirty="0" smtClean="0"/>
              <a:t> </a:t>
            </a:r>
            <a:r>
              <a:rPr lang="ko-KR" altLang="en-US" dirty="0" smtClean="0"/>
              <a:t>제</a:t>
            </a:r>
            <a:r>
              <a:rPr lang="en-US" altLang="ko-KR" dirty="0"/>
              <a:t>5</a:t>
            </a:r>
            <a:r>
              <a:rPr lang="ko-KR" altLang="en-US" smtClean="0"/>
              <a:t>주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범죄의 수사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수사경찰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500990" cy="857256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남재성 교수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799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u="sng" dirty="0" smtClean="0">
                <a:solidFill>
                  <a:srgbClr val="FF0000"/>
                </a:solidFill>
              </a:rPr>
              <a:t>임의수사의 원칙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/>
              <a:t>수사는 원칙적으로 임의적 방법으로 행하고 강제수사는 법률에 규정이 있는 경우에 한해 예외적으로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행하여야 </a:t>
            </a:r>
            <a:r>
              <a:rPr lang="ko-KR" altLang="en-US" sz="1400" dirty="0"/>
              <a:t>한다는 원칙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/>
              <a:t>수사행위는 필요성과 상당성의 요건을 구비하여야 한다는 비례성의 원칙 즉 최소 침해를 실현하는 원</a:t>
            </a:r>
            <a:r>
              <a:rPr lang="ko-KR" altLang="en-US" sz="1400" dirty="0" smtClean="0"/>
              <a:t>칙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2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u="sng" dirty="0" smtClean="0">
                <a:solidFill>
                  <a:srgbClr val="FF0000"/>
                </a:solidFill>
              </a:rPr>
              <a:t>강제수사 법정주의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/>
              <a:t>강제수사는 형사소송법에 특별한 규정이 있는 경우에 한하여 필요한 최소한도 내에서만 </a:t>
            </a:r>
            <a:r>
              <a:rPr lang="ko-KR" altLang="en-US" sz="1400" dirty="0" smtClean="0"/>
              <a:t>가능</a:t>
            </a: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3. </a:t>
            </a:r>
            <a:r>
              <a:rPr lang="ko-KR" altLang="en-US" sz="1400" u="sng" dirty="0" smtClean="0">
                <a:solidFill>
                  <a:srgbClr val="FF0000"/>
                </a:solidFill>
              </a:rPr>
              <a:t>영장주의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수사에 필요한 강제처분은 법관이 발부한 영장에 의해서만 할 수 있다는 원칙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 smtClean="0"/>
              <a:t>1-1.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형사소송법상 수사의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대 원칙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2575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 smtClean="0">
                <a:solidFill>
                  <a:schemeClr val="tx1"/>
                </a:solidFill>
              </a:rPr>
              <a:t>임의수사는 </a:t>
            </a:r>
            <a:r>
              <a:rPr lang="ko-KR" altLang="en-US" sz="1400" dirty="0">
                <a:solidFill>
                  <a:schemeClr val="tx1"/>
                </a:solidFill>
              </a:rPr>
              <a:t>강제력을 행사하지 않고 상대방의 </a:t>
            </a:r>
            <a:r>
              <a:rPr lang="ko-KR" altLang="en-US" sz="1400" dirty="0">
                <a:solidFill>
                  <a:srgbClr val="FF0000"/>
                </a:solidFill>
              </a:rPr>
              <a:t>승낙</a:t>
            </a:r>
            <a:r>
              <a:rPr lang="ko-KR" altLang="en-US" sz="1400" dirty="0">
                <a:solidFill>
                  <a:schemeClr val="tx1"/>
                </a:solidFill>
              </a:rPr>
              <a:t>을 </a:t>
            </a:r>
            <a:r>
              <a:rPr lang="ko-KR" altLang="en-US" sz="1400" dirty="0" smtClean="0">
                <a:solidFill>
                  <a:schemeClr val="tx1"/>
                </a:solidFill>
              </a:rPr>
              <a:t>얻어 하는 수사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>
              <a:buAutoNum type="arabicPeriod"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2. </a:t>
            </a:r>
            <a:r>
              <a:rPr lang="ko-KR" altLang="en-US" sz="1400" dirty="0" smtClean="0">
                <a:solidFill>
                  <a:schemeClr val="tx1"/>
                </a:solidFill>
              </a:rPr>
              <a:t>종류</a:t>
            </a: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 . </a:t>
            </a:r>
            <a:r>
              <a:rPr lang="ko-KR" altLang="en-US" sz="1400" dirty="0">
                <a:solidFill>
                  <a:schemeClr val="tx1"/>
                </a:solidFill>
              </a:rPr>
              <a:t>피의자 또는 피의자 아닌 자에 대한 </a:t>
            </a:r>
            <a:r>
              <a:rPr lang="ko-KR" altLang="en-US" sz="1400" dirty="0">
                <a:solidFill>
                  <a:srgbClr val="FF0000"/>
                </a:solidFill>
              </a:rPr>
              <a:t>출석요구 및 진술청취</a:t>
            </a:r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   . </a:t>
            </a:r>
            <a:r>
              <a:rPr lang="ko-KR" altLang="en-US" sz="1400" dirty="0">
                <a:solidFill>
                  <a:srgbClr val="FF0000"/>
                </a:solidFill>
              </a:rPr>
              <a:t>통역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번역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감정의 위촉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공공단체에 대한 사실조회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실황조사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촉탁 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임의동행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승낙검증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거짓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말탐지기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검사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승낙수색 등</a:t>
            </a: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   ※ </a:t>
            </a:r>
            <a:r>
              <a:rPr lang="ko-KR" altLang="en-US" sz="1400" dirty="0">
                <a:solidFill>
                  <a:schemeClr val="tx1"/>
                </a:solidFill>
              </a:rPr>
              <a:t>승낙체포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승낙유치는 </a:t>
            </a:r>
            <a:r>
              <a:rPr lang="ko-KR" altLang="en-US" sz="1400" dirty="0" smtClean="0">
                <a:solidFill>
                  <a:schemeClr val="tx1"/>
                </a:solidFill>
              </a:rPr>
              <a:t>강제수사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3. </a:t>
            </a:r>
            <a:r>
              <a:rPr lang="ko-KR" altLang="en-US" sz="1400" dirty="0" smtClean="0">
                <a:solidFill>
                  <a:schemeClr val="tx1"/>
                </a:solidFill>
              </a:rPr>
              <a:t>임의수사 중</a:t>
            </a:r>
            <a:r>
              <a:rPr lang="ko-KR" altLang="en-US" sz="1400" dirty="0" smtClean="0">
                <a:solidFill>
                  <a:srgbClr val="FF0000"/>
                </a:solidFill>
              </a:rPr>
              <a:t> 출석요구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/>
              <a:t>수사기관은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</a:t>
            </a:r>
            <a:r>
              <a:rPr lang="ko-KR" altLang="en-US" sz="1400" dirty="0"/>
              <a:t>참고인에 대하여 진술을 </a:t>
            </a:r>
            <a:r>
              <a:rPr lang="ko-KR" altLang="en-US" sz="1400" dirty="0" smtClean="0"/>
              <a:t>듣기 위해 </a:t>
            </a:r>
            <a:r>
              <a:rPr lang="ko-KR" altLang="en-US" sz="1400"/>
              <a:t>출석을 </a:t>
            </a:r>
            <a:r>
              <a:rPr lang="ko-KR" altLang="en-US" sz="1400" smtClean="0"/>
              <a:t>요구할 </a:t>
            </a:r>
            <a:r>
              <a:rPr lang="ko-KR" altLang="en-US" sz="1400" dirty="0"/>
              <a:t>수 있다</a:t>
            </a:r>
            <a:r>
              <a:rPr lang="en-US" altLang="ko-KR" sz="1400" dirty="0"/>
              <a:t>.(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 </a:t>
            </a:r>
            <a:r>
              <a:rPr lang="en-US" altLang="ko-KR" sz="1400" dirty="0"/>
              <a:t>200</a:t>
            </a:r>
            <a:r>
              <a:rPr lang="ko-KR" altLang="en-US" sz="1400" dirty="0"/>
              <a:t>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사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법경찰관리집무규칙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제 </a:t>
            </a:r>
            <a:r>
              <a:rPr lang="en-US" altLang="ko-KR" sz="1400" dirty="0"/>
              <a:t>16</a:t>
            </a:r>
            <a:r>
              <a:rPr lang="ko-KR" altLang="en-US" sz="1400" dirty="0"/>
              <a:t>조 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출석요구는 사법경찰관 명의로 발부하며 </a:t>
            </a:r>
            <a:r>
              <a:rPr lang="ko-KR" altLang="en-US" sz="1400" dirty="0" err="1"/>
              <a:t>필요시</a:t>
            </a:r>
            <a:r>
              <a:rPr lang="ko-KR" altLang="en-US" sz="1400" dirty="0"/>
              <a:t> 전화 등으로 요구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출석한 피의자</a:t>
            </a:r>
            <a:r>
              <a:rPr lang="en-US" altLang="ko-KR" sz="1400" dirty="0"/>
              <a:t>. </a:t>
            </a:r>
            <a:r>
              <a:rPr lang="ko-KR" altLang="en-US" sz="1400" dirty="0"/>
              <a:t>참고인데 대해 지체 없이 진술을 들어야 하며 장시간 기다리는 일이 없도록 하여야 </a:t>
            </a:r>
            <a:r>
              <a:rPr lang="ko-KR" altLang="en-US" sz="1400" dirty="0" smtClean="0"/>
              <a:t>한다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9711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참</a:t>
            </a:r>
            <a:r>
              <a:rPr lang="ko-KR" altLang="en-US" sz="3200" dirty="0"/>
              <a:t>고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- </a:t>
            </a:r>
            <a:r>
              <a:rPr lang="ko-KR" altLang="en-US" sz="3200" dirty="0" smtClean="0"/>
              <a:t>출석요구서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226625"/>
              </p:ext>
            </p:extLst>
          </p:nvPr>
        </p:nvGraphicFramePr>
        <p:xfrm>
          <a:off x="2339752" y="1268760"/>
          <a:ext cx="5276748" cy="5307130"/>
        </p:xfrm>
        <a:graphic>
          <a:graphicData uri="http://schemas.openxmlformats.org/drawingml/2006/table">
            <a:tbl>
              <a:tblPr/>
              <a:tblGrid>
                <a:gridCol w="5276748"/>
              </a:tblGrid>
              <a:tr h="4525963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호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참 고 인 출 석 요 구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 의 자 에 대한 피의사건의 참고인으로 문의할 일이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피내사자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에 대한 내사사건의 참고인으로 문의할 일이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피진정인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에 대한 진정사건의 참고인으로 문의할 일이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있으니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오전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시에 서 팀으로 출석하여 주시기 바랍니다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출석하실 때에는 반드시 출석요구서와 주민등록증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또는 운전면허증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및 도장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그리고 아래 증거자료와 기타 귀하가 필요하다고 생각하는 자료를 가지고 나와 주십시오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85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출석할 수 없는 부득이한 사정이 있거나 사건내용에 관하여 문의할 사항이 있으면 ○○팀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☎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- - 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로 연락하여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출석일시를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협의하거나 사건내용을 문의하시기 바랍니다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58140" marR="127000" indent="-231140" algn="just" fontAlgn="base" latinLnBrk="1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※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질병 등으로 경찰관서 직접 출석이 곤란한 경우에는 우편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FAX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E-mail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등 편리한 매체를 이용한 조사를 받을 수 있으며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,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출장조사도 요청하실 수 있습니다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20 . . .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○ ○ 경 찰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635000" indent="0" algn="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 󰄫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635000" indent="0" algn="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사건담당자 󰄫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187" marR="10187" marT="10187" marB="1018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982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4. </a:t>
            </a:r>
            <a:r>
              <a:rPr lang="ko-KR" altLang="en-US" sz="1400" dirty="0" smtClean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1</a:t>
            </a:r>
            <a:r>
              <a:rPr lang="en-US" altLang="ko-KR" sz="1400" dirty="0"/>
              <a:t>)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검사 또는 사법경찰관이 </a:t>
            </a:r>
            <a:r>
              <a:rPr lang="ko-KR" altLang="en-US" sz="1400" dirty="0">
                <a:solidFill>
                  <a:srgbClr val="FF0000"/>
                </a:solidFill>
              </a:rPr>
              <a:t>피의자를 신문하여 </a:t>
            </a:r>
            <a:r>
              <a:rPr lang="ko-KR" altLang="en-US" sz="1400" dirty="0" smtClean="0">
                <a:solidFill>
                  <a:srgbClr val="FF0000"/>
                </a:solidFill>
              </a:rPr>
              <a:t>진술을 </a:t>
            </a:r>
            <a:r>
              <a:rPr lang="ko-KR" altLang="en-US" sz="1400" dirty="0">
                <a:solidFill>
                  <a:srgbClr val="FF0000"/>
                </a:solidFill>
              </a:rPr>
              <a:t>듣는 것</a:t>
            </a:r>
            <a:r>
              <a:rPr lang="ko-KR" altLang="en-US" sz="1400" dirty="0"/>
              <a:t>을 말한다</a:t>
            </a:r>
            <a:r>
              <a:rPr lang="en-US" altLang="ko-KR" sz="1400" dirty="0"/>
              <a:t>.(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 </a:t>
            </a:r>
            <a:r>
              <a:rPr lang="en-US" altLang="ko-KR" sz="1400" dirty="0" smtClean="0"/>
              <a:t>200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진술거부권이 보장되어 있는 피의자에 대하여 진술을 </a:t>
            </a:r>
            <a:r>
              <a:rPr lang="ko-KR" altLang="en-US" sz="1400" dirty="0">
                <a:solidFill>
                  <a:srgbClr val="FF0000"/>
                </a:solidFill>
              </a:rPr>
              <a:t>강제할 수 없으므로 임의의 진술을 듣는 </a:t>
            </a:r>
            <a:r>
              <a:rPr lang="ko-KR" altLang="en-US" sz="1400" dirty="0" smtClean="0"/>
              <a:t>임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err="1" smtClean="0"/>
              <a:t>의수사에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불과</a:t>
            </a:r>
            <a:r>
              <a:rPr lang="en-US" altLang="ko-KR" sz="1400" dirty="0"/>
              <a:t>(</a:t>
            </a:r>
            <a:r>
              <a:rPr lang="ko-KR" altLang="en-US" sz="1400" dirty="0"/>
              <a:t>통설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2</a:t>
            </a:r>
            <a:r>
              <a:rPr lang="en-US" altLang="ko-KR" sz="1400" dirty="0"/>
              <a:t>) </a:t>
            </a:r>
            <a:r>
              <a:rPr lang="ko-KR" altLang="en-US" sz="1400" dirty="0"/>
              <a:t>임의성 확보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경찰관은 </a:t>
            </a:r>
            <a:r>
              <a:rPr lang="ko-KR" altLang="en-US" sz="1400" dirty="0" err="1"/>
              <a:t>조사시</a:t>
            </a:r>
            <a:r>
              <a:rPr lang="ko-KR" altLang="en-US" sz="1400" dirty="0"/>
              <a:t> 고문</a:t>
            </a:r>
            <a:r>
              <a:rPr lang="en-US" altLang="ko-KR" sz="1400" dirty="0"/>
              <a:t>, </a:t>
            </a:r>
            <a:r>
              <a:rPr lang="ko-KR" altLang="en-US" sz="1400" dirty="0"/>
              <a:t>폭행</a:t>
            </a:r>
            <a:r>
              <a:rPr lang="en-US" altLang="ko-KR" sz="1400" dirty="0"/>
              <a:t>. </a:t>
            </a:r>
            <a:r>
              <a:rPr lang="ko-KR" altLang="en-US" sz="1400" dirty="0"/>
              <a:t>협박</a:t>
            </a:r>
            <a:r>
              <a:rPr lang="en-US" altLang="ko-KR" sz="1400" dirty="0"/>
              <a:t>, </a:t>
            </a:r>
            <a:r>
              <a:rPr lang="ko-KR" altLang="en-US" sz="1400" dirty="0"/>
              <a:t>신체구속의 부당한 장기화 그 밖 에 진술의 임의성에 대하여 </a:t>
            </a:r>
            <a:r>
              <a:rPr lang="ko-KR" altLang="en-US" sz="1400" dirty="0" smtClean="0"/>
              <a:t>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err="1" smtClean="0"/>
              <a:t>심받을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방법을 취해선 안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조사 시 희망하는 진술을 상대방에게 시사하는 등</a:t>
            </a:r>
            <a:r>
              <a:rPr lang="en-US" altLang="ko-KR" sz="1400" dirty="0"/>
              <a:t>, </a:t>
            </a:r>
            <a:r>
              <a:rPr lang="ko-KR" altLang="en-US" sz="1400" dirty="0"/>
              <a:t>진술을 유도하거나 진술의 대가로 이익을 </a:t>
            </a:r>
            <a:r>
              <a:rPr lang="ko-KR" altLang="en-US" sz="1400" dirty="0" smtClean="0"/>
              <a:t>제공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할 </a:t>
            </a:r>
            <a:r>
              <a:rPr lang="ko-KR" altLang="en-US" sz="1400" dirty="0"/>
              <a:t>것을 약속하는 등의 방법 금지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③ </a:t>
            </a:r>
            <a:r>
              <a:rPr lang="ko-KR" altLang="en-US" sz="1400" dirty="0"/>
              <a:t>경찰관은 부득이한 사유가 있는 경우 외에는 심야조사를 피해야 한다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④ </a:t>
            </a:r>
            <a:r>
              <a:rPr lang="ko-KR" altLang="en-US" sz="1400" dirty="0"/>
              <a:t>조사는 소속 경찰관서 사무실에서 해야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부득이한 사유가 있는 경우 소속 경찰관서장의 사전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승인을 </a:t>
            </a:r>
            <a:r>
              <a:rPr lang="ko-KR" altLang="en-US" sz="1400" dirty="0"/>
              <a:t>얻어야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9321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4. </a:t>
            </a:r>
            <a:r>
              <a:rPr lang="ko-KR" altLang="en-US" sz="1400" dirty="0" smtClean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</a:t>
            </a: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진술거부권 등의 고지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  </a:t>
            </a:r>
            <a:r>
              <a:rPr lang="ko-KR" altLang="en-US" sz="1400" dirty="0" smtClean="0">
                <a:solidFill>
                  <a:srgbClr val="7030A0"/>
                </a:solidFill>
              </a:rPr>
              <a:t>① </a:t>
            </a:r>
            <a:r>
              <a:rPr lang="ko-KR" altLang="en-US" sz="1400" dirty="0">
                <a:solidFill>
                  <a:srgbClr val="7030A0"/>
                </a:solidFill>
              </a:rPr>
              <a:t>일체의 진술을 하지 않거나 개개의 질문에 대해 진술을 하지 않을 수 있다는 사실</a:t>
            </a: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7030A0"/>
                </a:solidFill>
              </a:rPr>
              <a:t>        ② </a:t>
            </a:r>
            <a:r>
              <a:rPr lang="ko-KR" altLang="en-US" sz="1400" dirty="0">
                <a:solidFill>
                  <a:srgbClr val="7030A0"/>
                </a:solidFill>
              </a:rPr>
              <a:t>진술을 하지 않더라도 불이익을 받지 아니한다는 사실</a:t>
            </a: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7030A0"/>
                </a:solidFill>
              </a:rPr>
              <a:t>        ③ </a:t>
            </a:r>
            <a:r>
              <a:rPr lang="ko-KR" altLang="en-US" sz="1400" dirty="0">
                <a:solidFill>
                  <a:srgbClr val="7030A0"/>
                </a:solidFill>
              </a:rPr>
              <a:t>진술을 거부할 권리를 포기하고 행한 진술은 법정에서 유죄의 증거로 사용될 수 있다는 사실</a:t>
            </a: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7030A0"/>
                </a:solidFill>
              </a:rPr>
              <a:t>        ④ </a:t>
            </a:r>
            <a:r>
              <a:rPr lang="ko-KR" altLang="en-US" sz="1400" dirty="0" err="1">
                <a:solidFill>
                  <a:srgbClr val="7030A0"/>
                </a:solidFill>
              </a:rPr>
              <a:t>신문시</a:t>
            </a:r>
            <a:r>
              <a:rPr lang="ko-KR" altLang="en-US" sz="1400" dirty="0">
                <a:solidFill>
                  <a:srgbClr val="7030A0"/>
                </a:solidFill>
              </a:rPr>
              <a:t> 변호인을 참여케 하는 등 변호인 조력을 받을 수 있다는 것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4</a:t>
            </a:r>
            <a:r>
              <a:rPr lang="en-US" altLang="ko-KR" sz="1400" dirty="0"/>
              <a:t>) </a:t>
            </a:r>
            <a:r>
              <a:rPr lang="ko-KR" altLang="en-US" sz="1400" dirty="0"/>
              <a:t>위 권리를 행사할 것인지의 여부를 질문하고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이에 대한 피의자의 답변을 조서에 기재해야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※ </a:t>
            </a:r>
            <a:r>
              <a:rPr lang="ko-KR" altLang="en-US" sz="1400" dirty="0"/>
              <a:t>답변은 피의자의 자필 또는 수사관이 답변을 기재한 부분에 </a:t>
            </a:r>
            <a:r>
              <a:rPr lang="ko-KR" altLang="en-US" sz="1400" dirty="0" smtClean="0"/>
              <a:t>기명날인 </a:t>
            </a:r>
            <a:r>
              <a:rPr lang="ko-KR" altLang="en-US" sz="1400" dirty="0"/>
              <a:t>또는 서명하게 해야 한다</a:t>
            </a:r>
            <a:r>
              <a:rPr lang="en-US" altLang="ko-KR" sz="1400" dirty="0" smtClean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5</a:t>
            </a:r>
            <a:r>
              <a:rPr lang="en-US" altLang="ko-KR" sz="1400" dirty="0"/>
              <a:t>) </a:t>
            </a:r>
            <a:r>
              <a:rPr lang="ko-KR" altLang="en-US" sz="1400" dirty="0"/>
              <a:t>위 고지는 조사를 상당기간 중단하였다가 다시 개시할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담당경찰관이 교체된 경우에 다시 </a:t>
            </a:r>
            <a:r>
              <a:rPr lang="ko-KR" altLang="en-US" sz="1400" dirty="0" smtClean="0"/>
              <a:t>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여야 </a:t>
            </a:r>
            <a:r>
              <a:rPr lang="ko-KR" altLang="en-US" sz="1400" dirty="0"/>
              <a:t>한다</a:t>
            </a:r>
            <a:r>
              <a:rPr lang="en-US" altLang="ko-KR" sz="1400" dirty="0" smtClean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6</a:t>
            </a:r>
            <a:r>
              <a:rPr lang="en-US" altLang="ko-KR" sz="1400" dirty="0"/>
              <a:t>) </a:t>
            </a:r>
            <a:r>
              <a:rPr lang="ko-KR" altLang="en-US" sz="1400" dirty="0"/>
              <a:t>조사장소 도착시간</a:t>
            </a:r>
            <a:r>
              <a:rPr lang="en-US" altLang="ko-KR" sz="1400" dirty="0"/>
              <a:t>, </a:t>
            </a:r>
            <a:r>
              <a:rPr lang="ko-KR" altLang="en-US" sz="1400" dirty="0"/>
              <a:t>조사 시작시간</a:t>
            </a:r>
            <a:r>
              <a:rPr lang="en-US" altLang="ko-KR" sz="1400" dirty="0"/>
              <a:t>, </a:t>
            </a:r>
            <a:r>
              <a:rPr lang="ko-KR" altLang="en-US" sz="1400" dirty="0"/>
              <a:t>종료시간 등을 피의자 신문조서에 기재 또는 별도의 서면에 </a:t>
            </a:r>
            <a:r>
              <a:rPr lang="ko-KR" altLang="en-US" sz="1400" dirty="0" smtClean="0"/>
              <a:t>기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err="1" smtClean="0"/>
              <a:t>록</a:t>
            </a:r>
            <a:r>
              <a:rPr lang="ko-KR" altLang="en-US" sz="1400" dirty="0" smtClean="0"/>
              <a:t> </a:t>
            </a:r>
            <a:r>
              <a:rPr lang="ko-KR" altLang="en-US" sz="1400" dirty="0" err="1"/>
              <a:t>편철</a:t>
            </a:r>
            <a:r>
              <a:rPr lang="en-US" altLang="ko-KR" sz="1400" dirty="0"/>
              <a:t>(</a:t>
            </a:r>
            <a:r>
              <a:rPr lang="ko-KR" altLang="en-US" sz="1400" dirty="0"/>
              <a:t>수사과정 확인서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8336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4. </a:t>
            </a:r>
            <a:r>
              <a:rPr lang="ko-KR" altLang="en-US" sz="1400" dirty="0" smtClean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7</a:t>
            </a:r>
            <a:r>
              <a:rPr lang="en-US" altLang="ko-KR" sz="1400" dirty="0"/>
              <a:t>) </a:t>
            </a:r>
            <a:r>
              <a:rPr lang="ko-KR" altLang="en-US" sz="1400" dirty="0"/>
              <a:t>변호인 선임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① </a:t>
            </a:r>
            <a:r>
              <a:rPr lang="ko-KR" altLang="en-US" sz="1400" dirty="0"/>
              <a:t>경찰관은 피의자 또는 사건관계인이 변호인을 선임하는 경우 변호인 과 </a:t>
            </a:r>
            <a:r>
              <a:rPr lang="ko-KR" altLang="en-US" sz="1400" dirty="0" err="1"/>
              <a:t>연명날인한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선임서를</a:t>
            </a:r>
            <a:r>
              <a:rPr lang="ko-KR" altLang="en-US" sz="1400" dirty="0" smtClean="0"/>
              <a:t> 제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err="1" smtClean="0"/>
              <a:t>출케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 ② </a:t>
            </a:r>
            <a:r>
              <a:rPr lang="ko-KR" altLang="en-US" sz="1400" dirty="0"/>
              <a:t>경찰관은 변호인 선임에 관하여 특정 변호인을 </a:t>
            </a:r>
            <a:r>
              <a:rPr lang="ko-KR" altLang="en-US" sz="1400" dirty="0" smtClean="0"/>
              <a:t>시사</a:t>
            </a:r>
            <a:r>
              <a:rPr lang="en-US" altLang="ko-KR" sz="1400" dirty="0"/>
              <a:t>,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추천 금지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/>
              <a:t>   </a:t>
            </a:r>
            <a:r>
              <a:rPr lang="en-US" altLang="ko-KR" sz="1400" dirty="0" smtClean="0">
                <a:solidFill>
                  <a:srgbClr val="FF0000"/>
                </a:solidFill>
              </a:rPr>
              <a:t>8) </a:t>
            </a:r>
            <a:r>
              <a:rPr lang="ko-KR" altLang="en-US" sz="1400" dirty="0">
                <a:solidFill>
                  <a:srgbClr val="FF0000"/>
                </a:solidFill>
              </a:rPr>
              <a:t>변호인 참여</a:t>
            </a:r>
            <a:r>
              <a:rPr lang="en-US" altLang="ko-KR" sz="1400" dirty="0">
                <a:solidFill>
                  <a:srgbClr val="FF0000"/>
                </a:solidFill>
              </a:rPr>
              <a:t>( </a:t>
            </a:r>
            <a:r>
              <a:rPr lang="ko-KR" altLang="en-US" sz="1400" dirty="0" err="1">
                <a:solidFill>
                  <a:srgbClr val="FF0000"/>
                </a:solidFill>
              </a:rPr>
              <a:t>형소법</a:t>
            </a:r>
            <a:r>
              <a:rPr lang="ko-KR" altLang="en-US" sz="1400" dirty="0">
                <a:solidFill>
                  <a:srgbClr val="FF0000"/>
                </a:solidFill>
              </a:rPr>
              <a:t> 제 </a:t>
            </a:r>
            <a:r>
              <a:rPr lang="en-US" altLang="ko-KR" sz="1400" dirty="0">
                <a:solidFill>
                  <a:srgbClr val="FF0000"/>
                </a:solidFill>
              </a:rPr>
              <a:t>243</a:t>
            </a:r>
            <a:r>
              <a:rPr lang="ko-KR" altLang="en-US" sz="1400" dirty="0">
                <a:solidFill>
                  <a:srgbClr val="FF0000"/>
                </a:solidFill>
              </a:rPr>
              <a:t>조 </a:t>
            </a:r>
            <a:r>
              <a:rPr lang="en-US" altLang="ko-KR" sz="1400" dirty="0">
                <a:solidFill>
                  <a:srgbClr val="FF0000"/>
                </a:solidFill>
              </a:rPr>
              <a:t>2)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/>
              <a:t>      ① </a:t>
            </a:r>
            <a:r>
              <a:rPr lang="ko-KR" altLang="en-US" sz="1400" dirty="0"/>
              <a:t>검사</a:t>
            </a:r>
            <a:r>
              <a:rPr lang="en-US" altLang="ko-KR" sz="1400" dirty="0"/>
              <a:t>. </a:t>
            </a:r>
            <a:r>
              <a:rPr lang="ko-KR" altLang="en-US" sz="1400" dirty="0"/>
              <a:t>사법경찰관은 피의자 등의 신청에 따라 변호인을 피의자와 </a:t>
            </a:r>
            <a:r>
              <a:rPr lang="ko-KR" altLang="en-US" sz="1400" dirty="0" smtClean="0"/>
              <a:t>접견하게 </a:t>
            </a:r>
            <a:r>
              <a:rPr lang="ko-KR" altLang="en-US" sz="1400" dirty="0"/>
              <a:t>하거나 정당한 사유가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없는 </a:t>
            </a:r>
            <a:r>
              <a:rPr lang="ko-KR" altLang="en-US" sz="1400" dirty="0"/>
              <a:t>한 피의자에 대한 신문에 </a:t>
            </a:r>
            <a:r>
              <a:rPr lang="ko-KR" altLang="en-US" sz="1400" dirty="0" smtClean="0"/>
              <a:t>참여하게 </a:t>
            </a:r>
            <a:r>
              <a:rPr lang="ko-KR" altLang="en-US" sz="1400" dirty="0"/>
              <a:t>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 ② </a:t>
            </a:r>
            <a:r>
              <a:rPr lang="ko-KR" altLang="en-US" sz="1400" dirty="0"/>
              <a:t>신문에 참여코자 하는 변호인이 </a:t>
            </a:r>
            <a:r>
              <a:rPr lang="en-US" altLang="ko-KR" sz="1400" dirty="0"/>
              <a:t>2</a:t>
            </a:r>
            <a:r>
              <a:rPr lang="ko-KR" altLang="en-US" sz="1400" dirty="0"/>
              <a:t>인 이상인 경우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피의자가 </a:t>
            </a:r>
            <a:r>
              <a:rPr lang="en-US" altLang="ko-KR" sz="1400" dirty="0"/>
              <a:t>1</a:t>
            </a:r>
            <a:r>
              <a:rPr lang="ko-KR" altLang="en-US" sz="1400" dirty="0"/>
              <a:t>인을 지정</a:t>
            </a:r>
            <a:r>
              <a:rPr lang="en-US" altLang="ko-KR" sz="1400" dirty="0"/>
              <a:t>, </a:t>
            </a:r>
            <a:r>
              <a:rPr lang="ko-KR" altLang="en-US" sz="1400" dirty="0"/>
              <a:t>지정이 없는 경우 </a:t>
            </a:r>
            <a:r>
              <a:rPr lang="ko-KR" altLang="en-US" sz="1400" dirty="0" err="1" smtClean="0"/>
              <a:t>사법경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err="1" smtClean="0"/>
              <a:t>찰관이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지정할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 ③ </a:t>
            </a:r>
            <a:r>
              <a:rPr lang="ko-KR" altLang="en-US" sz="1400" dirty="0"/>
              <a:t>신문참여 변호인은 신문 후 의견을 진술할 수 있으며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신문 중 </a:t>
            </a:r>
            <a:r>
              <a:rPr lang="ko-KR" altLang="en-US" sz="1400" dirty="0"/>
              <a:t>부당 한 신문방법에 이의제기와 </a:t>
            </a:r>
            <a:r>
              <a:rPr lang="ko-KR" altLang="en-US" sz="1400" dirty="0" smtClean="0"/>
              <a:t>사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err="1"/>
              <a:t>법</a:t>
            </a:r>
            <a:r>
              <a:rPr lang="ko-KR" altLang="en-US" sz="1400" dirty="0" err="1" smtClean="0"/>
              <a:t>경찰관의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승인을 얻어 의견을 진술 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 ④ </a:t>
            </a:r>
            <a:r>
              <a:rPr lang="ko-KR" altLang="en-US" sz="1400" dirty="0"/>
              <a:t>변호인의 의견이 기재된 피의자신문조서는 변호인에게 열람케 한 후 조서에 기명날인 또는 </a:t>
            </a:r>
            <a:r>
              <a:rPr lang="ko-KR" altLang="en-US" sz="1400" dirty="0" smtClean="0"/>
              <a:t>서명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smtClean="0"/>
              <a:t>하게 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490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참고 </a:t>
            </a:r>
            <a:r>
              <a:rPr lang="en-US" altLang="ko-KR" sz="3200" dirty="0" smtClean="0"/>
              <a:t>- </a:t>
            </a:r>
            <a:r>
              <a:rPr lang="ko-KR" altLang="en-US" sz="3200" dirty="0" smtClean="0"/>
              <a:t>피의자신문조서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36737"/>
              </p:ext>
            </p:extLst>
          </p:nvPr>
        </p:nvGraphicFramePr>
        <p:xfrm>
          <a:off x="1403648" y="1344613"/>
          <a:ext cx="6696744" cy="5482685"/>
        </p:xfrm>
        <a:graphic>
          <a:graphicData uri="http://schemas.openxmlformats.org/drawingml/2006/table">
            <a:tbl>
              <a:tblPr/>
              <a:tblGrid>
                <a:gridCol w="6696744"/>
              </a:tblGrid>
              <a:tr h="3946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신 문 조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635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: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위의 사람에 대한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피의사건에 관하여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에서 사법경찰관 은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사법경찰리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◯◯ ◯◯◯을 참여하게 하고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아래와 같이 피의자임에 틀림없음을 확인하다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0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문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피의자의 성명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주거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등록기준지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등을 말하십시오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930910" algn="just" fontAlgn="base" latinLnBrk="1">
                        <a:lnSpc>
                          <a:spcPct val="200000"/>
                        </a:lnSpc>
                        <a:spcBef>
                          <a:spcPts val="113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답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성명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은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 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직업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은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주거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등록기준지</a:t>
                      </a:r>
                      <a:r>
                        <a:rPr lang="ko-KR" altLang="en-US" sz="800" kern="0" spc="-4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직장주소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연락처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자택전화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휴대전화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384683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직장전화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전자우편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(e-mail)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입니다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6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</a:tr>
              <a:tr h="941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사법경찰관은 피의사건의 요지를 설명하고 사법경찰관의 신문에 대하여 형사소송법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244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조의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3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 규정에 의하여 진술을 거부할 수 있는 권리 및 변호인의 참여 등 조력을 받을 권리가 있음을 피의자에게 알려주고 이를 행사할 것인지 그 의사를 확인하다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017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참고 </a:t>
            </a:r>
            <a:r>
              <a:rPr lang="en-US" altLang="ko-KR" sz="3200" dirty="0" smtClean="0"/>
              <a:t>- </a:t>
            </a:r>
            <a:r>
              <a:rPr lang="ko-KR" altLang="en-US" sz="3200" dirty="0" smtClean="0"/>
              <a:t>피의자신문조서</a:t>
            </a:r>
            <a:endParaRPr lang="ko-KR" altLang="en-US" sz="32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80057"/>
              </p:ext>
            </p:extLst>
          </p:nvPr>
        </p:nvGraphicFramePr>
        <p:xfrm>
          <a:off x="1835697" y="1178138"/>
          <a:ext cx="6336703" cy="426974"/>
        </p:xfrm>
        <a:graphic>
          <a:graphicData uri="http://schemas.openxmlformats.org/drawingml/2006/table">
            <a:tbl>
              <a:tblPr/>
              <a:tblGrid>
                <a:gridCol w="6336703"/>
              </a:tblGrid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진술거부권 및 변호인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조력권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고지 등 확인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862975"/>
              </p:ext>
            </p:extLst>
          </p:nvPr>
        </p:nvGraphicFramePr>
        <p:xfrm>
          <a:off x="1835696" y="1916832"/>
          <a:ext cx="6336704" cy="2398014"/>
        </p:xfrm>
        <a:graphic>
          <a:graphicData uri="http://schemas.openxmlformats.org/drawingml/2006/table">
            <a:tbl>
              <a:tblPr/>
              <a:tblGrid>
                <a:gridCol w="6336704"/>
              </a:tblGrid>
              <a:tr h="2398014">
                <a:tc>
                  <a:txBody>
                    <a:bodyPr/>
                    <a:lstStyle/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귀하는 일체의 진술을 하지 아니하거나 개개의 질문에 대하여 진술을 하지 아니할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진술을 하지 아니하더라도 불이익을 받지 아니합니다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진술을 거부할 권리를 포기하고 행한 진술은 법정에서 유죄의 증거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로 사용될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신문을 받을 때에는 변호인을 참여하게 하는 등 변호인의 조력을 받을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1835696" y="4509120"/>
            <a:ext cx="568863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위와 같은 권리들이 있음을 </a:t>
            </a:r>
            <a:r>
              <a:rPr lang="ko-KR" altLang="en-US" sz="1100" dirty="0" smtClean="0"/>
              <a:t>고지 </a:t>
            </a:r>
            <a:r>
              <a:rPr lang="ko-KR" altLang="en-US" sz="1100" dirty="0" err="1" smtClean="0"/>
              <a:t>받았는가요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진술거부권을 행사할 것인가요</a:t>
            </a:r>
          </a:p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변호인의 조력을 받을 권리를 행사할 것인가요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835696" y="5457245"/>
            <a:ext cx="62646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</a:p>
          <a:p>
            <a:pPr fontAlgn="base"/>
            <a:r>
              <a:rPr lang="ko-KR" altLang="en-US" sz="1100" dirty="0"/>
              <a:t>이에 사법경찰관은 피의사실에 관하여 다음과 같이 피의자를 신문하다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</a:t>
            </a:r>
            <a:r>
              <a:rPr lang="en-US" altLang="ko-KR" sz="1100" dirty="0"/>
              <a:t>: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답</a:t>
            </a:r>
            <a:r>
              <a:rPr lang="en-US" altLang="ko-KR" sz="1100" dirty="0"/>
              <a:t>: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5157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참고 </a:t>
            </a:r>
            <a:r>
              <a:rPr lang="en-US" altLang="ko-KR" sz="3200" dirty="0" smtClean="0"/>
              <a:t>- </a:t>
            </a:r>
            <a:r>
              <a:rPr lang="ko-KR" altLang="en-US" sz="3200" dirty="0" smtClean="0"/>
              <a:t>피의자신문조서</a:t>
            </a:r>
            <a:endParaRPr lang="ko-KR" altLang="en-US" sz="32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02018"/>
              </p:ext>
            </p:extLst>
          </p:nvPr>
        </p:nvGraphicFramePr>
        <p:xfrm>
          <a:off x="1835696" y="1344613"/>
          <a:ext cx="6407658" cy="4294632"/>
        </p:xfrm>
        <a:graphic>
          <a:graphicData uri="http://schemas.openxmlformats.org/drawingml/2006/table">
            <a:tbl>
              <a:tblPr/>
              <a:tblGrid>
                <a:gridCol w="6407658"/>
              </a:tblGrid>
              <a:tr h="1103630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425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위의 조서를 </a:t>
                      </a:r>
                      <a:r>
                        <a:rPr lang="ko-KR" altLang="en-US" sz="1200" kern="0" spc="-60" dirty="0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</a:t>
                      </a:r>
                      <a:r>
                        <a:rPr lang="ko-KR" altLang="en-US" sz="1200" kern="0" spc="-60" dirty="0" err="1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진술자에게</a:t>
                      </a:r>
                      <a:r>
                        <a:rPr lang="ko-KR" altLang="en-US" sz="1200" kern="0" spc="-60" dirty="0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열람하게 하였던 바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읽어준 바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진술한 대로 오기나 </a:t>
                      </a:r>
                      <a:r>
                        <a:rPr lang="ko-KR" altLang="en-US" sz="1200" kern="0" spc="-6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증감ㆍ변경할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것이 없다고 </a:t>
                      </a:r>
                      <a:r>
                        <a:rPr lang="ko-KR" altLang="en-US" sz="1200" kern="0" spc="-60" dirty="0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말하므로 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간인한 </a:t>
                      </a:r>
                      <a:r>
                        <a:rPr lang="ko-KR" altLang="en-US" sz="1200" kern="0" spc="-60" dirty="0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후 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서명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기명날인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하게 </a:t>
                      </a:r>
                      <a:r>
                        <a:rPr lang="ko-KR" altLang="en-US" sz="1200" kern="0" spc="-60" dirty="0" smtClean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하다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91002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 술 자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사법경찰관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		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사법경찰리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 ◯◯◯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95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</a:t>
            </a:r>
            <a:r>
              <a:rPr lang="en-US" altLang="ko-KR" sz="1400" dirty="0" smtClean="0">
                <a:solidFill>
                  <a:srgbClr val="FF0000"/>
                </a:solidFill>
              </a:rPr>
              <a:t>. </a:t>
            </a:r>
            <a:r>
              <a:rPr lang="ko-KR" altLang="en-US" sz="1400" dirty="0" smtClean="0">
                <a:solidFill>
                  <a:srgbClr val="FF0000"/>
                </a:solidFill>
              </a:rPr>
              <a:t>임의수사 중 참고인 조사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출석요구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수사기관이 참고인을 조사하기 위해서는 원칙적으로 ‘참고인출석요구 서’에 의한다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필요한 경우에는 전화</a:t>
            </a:r>
            <a:r>
              <a:rPr lang="en-US" altLang="ko-KR" sz="1400" dirty="0"/>
              <a:t>, </a:t>
            </a:r>
            <a:r>
              <a:rPr lang="ko-KR" altLang="en-US" sz="1400" dirty="0"/>
              <a:t>모사전송</a:t>
            </a:r>
            <a:r>
              <a:rPr lang="en-US" altLang="ko-KR" sz="1400" dirty="0"/>
              <a:t>, </a:t>
            </a:r>
            <a:r>
              <a:rPr lang="ko-KR" altLang="en-US" sz="1400" dirty="0"/>
              <a:t>인편 기타 상당한 방법으로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참고인에게는 </a:t>
            </a:r>
            <a:r>
              <a:rPr lang="ko-KR" altLang="en-US" sz="1400" dirty="0" smtClean="0"/>
              <a:t>출석의무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가 </a:t>
            </a:r>
            <a:r>
              <a:rPr lang="ko-KR" altLang="en-US" sz="1400" dirty="0"/>
              <a:t>없다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출석거부는 수사상 반드시 필요한 참고인일 경우 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증인신문청구의 </a:t>
            </a:r>
            <a:r>
              <a:rPr lang="ko-KR" altLang="en-US" sz="1400" dirty="0" smtClean="0"/>
              <a:t>사유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가 </a:t>
            </a:r>
            <a:r>
              <a:rPr lang="ko-KR" altLang="en-US" sz="1400" dirty="0"/>
              <a:t>되고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국가보안법 위반사건에서는 정당한 </a:t>
            </a:r>
            <a:r>
              <a:rPr lang="ko-KR" altLang="en-US" sz="1400" dirty="0" smtClean="0"/>
              <a:t>사유 없이 </a:t>
            </a:r>
            <a:r>
              <a:rPr lang="en-US" altLang="ko-KR" sz="1400" dirty="0"/>
              <a:t>2</a:t>
            </a:r>
            <a:r>
              <a:rPr lang="ko-KR" altLang="en-US" sz="1400" dirty="0"/>
              <a:t>회 이상 출석요구에 </a:t>
            </a:r>
            <a:r>
              <a:rPr lang="ko-KR" altLang="en-US" sz="1400" dirty="0" err="1"/>
              <a:t>불응시</a:t>
            </a:r>
            <a:r>
              <a:rPr lang="ko-KR" altLang="en-US" sz="1400" dirty="0"/>
              <a:t> 구인의 사유가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en-US" altLang="ko-KR" sz="1400" dirty="0" smtClean="0">
                <a:solidFill>
                  <a:srgbClr val="FF0000"/>
                </a:solidFill>
              </a:rPr>
              <a:t>2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참여 및 진술거부권의 고지여부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참고인조사는 피의자신문과 달리 검찰청 수사관</a:t>
            </a:r>
            <a:r>
              <a:rPr lang="en-US" altLang="ko-KR" sz="1400" dirty="0"/>
              <a:t>, </a:t>
            </a:r>
            <a:r>
              <a:rPr lang="ko-KR" altLang="en-US" sz="1400" dirty="0"/>
              <a:t>서기관 또는 </a:t>
            </a:r>
            <a:r>
              <a:rPr lang="ko-KR" altLang="en-US" sz="1400" dirty="0" smtClean="0"/>
              <a:t>사법경찰관리의 </a:t>
            </a:r>
            <a:r>
              <a:rPr lang="ko-KR" altLang="en-US" sz="1400" dirty="0"/>
              <a:t>참여 없이 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참고인에게 진술거부권을 고지할 필요도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3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참고인 진술조서의 작성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참고인의 </a:t>
            </a:r>
            <a:r>
              <a:rPr lang="ko-KR" altLang="en-US" sz="1400" dirty="0"/>
              <a:t>진술은 조서에 기재하여야 한다</a:t>
            </a:r>
            <a:r>
              <a:rPr lang="en-US" altLang="ko-KR" sz="1400" dirty="0"/>
              <a:t>. </a:t>
            </a:r>
            <a:r>
              <a:rPr lang="ko-KR" altLang="en-US" sz="1400" dirty="0"/>
              <a:t>그 조서는 나중에 공판정에서 증거로 사용된다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6638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6. </a:t>
            </a:r>
            <a:r>
              <a:rPr lang="ko-KR" altLang="en-US" sz="1400" dirty="0" smtClean="0">
                <a:solidFill>
                  <a:srgbClr val="FF0000"/>
                </a:solidFill>
              </a:rPr>
              <a:t>임의수사 중 </a:t>
            </a:r>
            <a:r>
              <a:rPr lang="ko-KR" altLang="en-US" sz="1400" dirty="0">
                <a:solidFill>
                  <a:srgbClr val="FF0000"/>
                </a:solidFill>
              </a:rPr>
              <a:t>감정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통역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번역의 위촉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제</a:t>
            </a:r>
            <a:r>
              <a:rPr lang="en-US" altLang="ko-KR" sz="1400" dirty="0"/>
              <a:t>221</a:t>
            </a:r>
            <a:r>
              <a:rPr lang="ko-KR" altLang="en-US" sz="1400" dirty="0"/>
              <a:t>조 제②항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</a:t>
            </a:r>
            <a:r>
              <a:rPr lang="en-US" altLang="ko-KR" sz="1400" dirty="0" smtClean="0">
                <a:solidFill>
                  <a:srgbClr val="FF0000"/>
                </a:solidFill>
              </a:rPr>
              <a:t>1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감정의 위촉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특별한 학식</a:t>
            </a:r>
            <a:r>
              <a:rPr lang="en-US" altLang="ko-KR" sz="1400" dirty="0"/>
              <a:t>. </a:t>
            </a:r>
            <a:r>
              <a:rPr lang="ko-KR" altLang="en-US" sz="1400" dirty="0"/>
              <a:t>경험이 있는 제 </a:t>
            </a:r>
            <a:r>
              <a:rPr lang="en-US" altLang="ko-KR" sz="1400" dirty="0"/>
              <a:t>3</a:t>
            </a:r>
            <a:r>
              <a:rPr lang="ko-KR" altLang="en-US" sz="1400" dirty="0"/>
              <a:t>자에게 경험법칙의 결과나 구체적 사실에 대한 판단의 결과를 </a:t>
            </a:r>
            <a:r>
              <a:rPr lang="ko-KR" altLang="en-US" sz="1400" dirty="0" err="1" smtClean="0"/>
              <a:t>알려주도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err="1" smtClean="0"/>
              <a:t>록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요청하는 수사방법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감정서의 기재내용을 명백히 </a:t>
            </a:r>
            <a:r>
              <a:rPr lang="ko-KR" altLang="en-US" sz="1400" dirty="0" smtClean="0"/>
              <a:t>하기 위해 </a:t>
            </a:r>
            <a:r>
              <a:rPr lang="ko-KR" altLang="en-US" sz="1400" dirty="0"/>
              <a:t>감정인을 참고인 조사 가능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③ </a:t>
            </a:r>
            <a:r>
              <a:rPr lang="ko-KR" altLang="en-US" sz="1400" dirty="0">
                <a:solidFill>
                  <a:srgbClr val="FF0000"/>
                </a:solidFill>
              </a:rPr>
              <a:t>감정유치처분이 필요한 경우 검사는 판사의 감정처분허가장을 발부 받아 필요한 처분을 할 수 </a:t>
            </a:r>
            <a:r>
              <a:rPr lang="ko-KR" altLang="en-US" sz="1400" dirty="0" smtClean="0">
                <a:solidFill>
                  <a:srgbClr val="FF0000"/>
                </a:solidFill>
              </a:rPr>
              <a:t>있다</a:t>
            </a:r>
            <a:r>
              <a:rPr lang="en-US" altLang="ko-KR" sz="1400" dirty="0" smtClean="0">
                <a:solidFill>
                  <a:srgbClr val="FF0000"/>
                </a:solidFill>
              </a:rPr>
              <a:t>. 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⇒ </a:t>
            </a:r>
            <a:r>
              <a:rPr lang="ko-KR" altLang="en-US" sz="1400" dirty="0">
                <a:solidFill>
                  <a:srgbClr val="FF0000"/>
                </a:solidFill>
              </a:rPr>
              <a:t>강제수사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2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통역의 위촉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외국인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농자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聾者</a:t>
            </a:r>
            <a:r>
              <a:rPr lang="en-US" altLang="ko-KR" sz="1400" dirty="0" smtClean="0"/>
              <a:t>), </a:t>
            </a:r>
            <a:r>
              <a:rPr lang="ko-KR" altLang="en-US" sz="1400" dirty="0" err="1" smtClean="0"/>
              <a:t>아자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啞者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에 </a:t>
            </a:r>
            <a:r>
              <a:rPr lang="ko-KR" altLang="en-US" sz="1400" dirty="0"/>
              <a:t>대하여 피의자 </a:t>
            </a:r>
            <a:r>
              <a:rPr lang="ko-KR" altLang="en-US" sz="1400" dirty="0" err="1"/>
              <a:t>신문시</a:t>
            </a:r>
            <a:r>
              <a:rPr lang="ko-KR" altLang="en-US" sz="1400" dirty="0"/>
              <a:t> 통역을 통해야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 err="1"/>
              <a:t>통역인에</a:t>
            </a:r>
            <a:r>
              <a:rPr lang="ko-KR" altLang="en-US" sz="1400" dirty="0"/>
              <a:t> 대하여는 별도로 참고인진술서를 작성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③ </a:t>
            </a:r>
            <a:r>
              <a:rPr lang="ko-KR" altLang="en-US" sz="1400" dirty="0"/>
              <a:t>참고인진술서 작성시</a:t>
            </a:r>
            <a:r>
              <a:rPr lang="en-US" altLang="ko-KR" sz="1400" dirty="0"/>
              <a:t>, </a:t>
            </a:r>
            <a:r>
              <a:rPr lang="ko-KR" altLang="en-US" sz="1400" dirty="0"/>
              <a:t>통역인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r>
              <a:rPr lang="ko-KR" altLang="en-US" sz="1400" dirty="0"/>
              <a:t>통역가능여부</a:t>
            </a:r>
            <a:r>
              <a:rPr lang="en-US" altLang="ko-KR" sz="1400" dirty="0"/>
              <a:t>, </a:t>
            </a:r>
            <a:r>
              <a:rPr lang="ko-KR" altLang="en-US" sz="1400" dirty="0"/>
              <a:t>통역경험여부</a:t>
            </a:r>
            <a:r>
              <a:rPr lang="en-US" altLang="ko-KR" sz="1400" dirty="0"/>
              <a:t>, </a:t>
            </a:r>
            <a:r>
              <a:rPr lang="ko-KR" altLang="en-US" sz="1400" dirty="0"/>
              <a:t>진실대로 통역하겠다는 </a:t>
            </a:r>
            <a:r>
              <a:rPr lang="ko-KR" altLang="en-US" sz="1400" dirty="0" smtClean="0"/>
              <a:t>진술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이 </a:t>
            </a:r>
            <a:r>
              <a:rPr lang="ko-KR" altLang="en-US" sz="1400" dirty="0"/>
              <a:t>포함되어야 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13414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7.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공무소 등에 사실조회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① </a:t>
            </a:r>
            <a:r>
              <a:rPr lang="ko-KR" altLang="en-US" sz="1400" dirty="0"/>
              <a:t>공무소 기타 공사단체에 조회하여 전과</a:t>
            </a:r>
            <a:r>
              <a:rPr lang="en-US" altLang="ko-KR" sz="1400" dirty="0"/>
              <a:t>, </a:t>
            </a:r>
            <a:r>
              <a:rPr lang="ko-KR" altLang="en-US" sz="1400" dirty="0"/>
              <a:t>신원 등 필요한 사항의 보 고를 요구할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② </a:t>
            </a:r>
            <a:r>
              <a:rPr lang="ko-KR" altLang="en-US" sz="1400" dirty="0"/>
              <a:t>조회를 받은 상대방은 보고의무가 있으나 이행을 강제할 수 없을 뿐 만 아니라 영장에 의할 것을 </a:t>
            </a:r>
            <a:r>
              <a:rPr lang="ko-KR" altLang="en-US" sz="1400" dirty="0" err="1" smtClean="0"/>
              <a:t>요하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지 </a:t>
            </a:r>
            <a:r>
              <a:rPr lang="ko-KR" altLang="en-US" sz="1400" dirty="0"/>
              <a:t>않으므로 임의수사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8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 실황조사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① </a:t>
            </a:r>
            <a:r>
              <a:rPr lang="ko-KR" altLang="en-US" sz="1400" dirty="0"/>
              <a:t>범죄의 현장</a:t>
            </a:r>
            <a:r>
              <a:rPr lang="en-US" altLang="ko-KR" sz="1400" dirty="0"/>
              <a:t>, </a:t>
            </a:r>
            <a:r>
              <a:rPr lang="ko-KR" altLang="en-US" sz="1400" dirty="0"/>
              <a:t>그 밖의 장소</a:t>
            </a:r>
            <a:r>
              <a:rPr lang="en-US" altLang="ko-KR" sz="1400" dirty="0"/>
              <a:t>, </a:t>
            </a:r>
            <a:r>
              <a:rPr lang="ko-KR" altLang="en-US" sz="1400" dirty="0"/>
              <a:t>사람의 신체 또는 물건의 존재</a:t>
            </a:r>
            <a:r>
              <a:rPr lang="en-US" altLang="ko-KR" sz="1400" dirty="0"/>
              <a:t>, </a:t>
            </a:r>
            <a:r>
              <a:rPr lang="ko-KR" altLang="en-US" sz="1400" dirty="0"/>
              <a:t>형태 등 을 오관의 작용으로 직접 실험</a:t>
            </a:r>
            <a:r>
              <a:rPr lang="en-US" altLang="ko-KR" sz="1400" dirty="0"/>
              <a:t>, </a:t>
            </a:r>
            <a:r>
              <a:rPr lang="ko-KR" altLang="en-US" sz="1400" dirty="0"/>
              <a:t>경험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인식하는 </a:t>
            </a:r>
            <a:r>
              <a:rPr lang="ko-KR" altLang="en-US" sz="1400" dirty="0"/>
              <a:t>수사활동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② </a:t>
            </a:r>
            <a:r>
              <a:rPr lang="ko-KR" altLang="en-US" sz="1400" dirty="0"/>
              <a:t>검증과 내용상 차이가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강제력을 수반하지 않는 것이 다름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9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촉탁수사</a:t>
            </a:r>
          </a:p>
          <a:p>
            <a:pPr marL="0" indent="0" fontAlgn="base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① </a:t>
            </a:r>
            <a:r>
              <a:rPr lang="ko-KR" altLang="en-US" sz="1400" dirty="0"/>
              <a:t>공조수사의 일종으로 </a:t>
            </a:r>
            <a:r>
              <a:rPr lang="ko-KR" altLang="en-US" sz="1400" dirty="0" smtClean="0"/>
              <a:t>타 수사기관에 </a:t>
            </a:r>
            <a:r>
              <a:rPr lang="ko-KR" altLang="en-US" sz="1400" dirty="0"/>
              <a:t>일정한 사실의 수사를 의뢰함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촉탁사항에는 제한이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수사상 직접 수사해야 할 필요가 </a:t>
            </a:r>
            <a:r>
              <a:rPr lang="ko-KR" altLang="en-US" sz="1400" dirty="0" smtClean="0"/>
              <a:t>있으면 </a:t>
            </a:r>
            <a:r>
              <a:rPr lang="ko-KR" altLang="en-US" sz="1400" dirty="0"/>
              <a:t>출장수사를 해야 한다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1-2.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개념과 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486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임의동행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피의자신문을 </a:t>
            </a:r>
            <a:r>
              <a:rPr lang="ko-KR" altLang="en-US" sz="1400" dirty="0"/>
              <a:t>위한 보조수단으로서 수사기관이 피의자의 동의를 얻어 수사기관까지 동행하는 것을 </a:t>
            </a:r>
            <a:r>
              <a:rPr lang="ko-KR" altLang="en-US" sz="1400" dirty="0" smtClean="0"/>
              <a:t>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/>
              <a:t>1</a:t>
            </a:r>
            <a:r>
              <a:rPr lang="en-US" altLang="ko-KR" sz="1400" dirty="0"/>
              <a:t>) </a:t>
            </a:r>
            <a:r>
              <a:rPr lang="ko-KR" altLang="en-US" sz="1400" dirty="0"/>
              <a:t>임의동행의 적법성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① </a:t>
            </a:r>
            <a:r>
              <a:rPr lang="ko-KR" altLang="en-US" sz="1400" dirty="0" err="1"/>
              <a:t>임의수사설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임의동행은 상대방의 동의</a:t>
            </a:r>
            <a:r>
              <a:rPr lang="en-US" altLang="ko-KR" sz="1400" dirty="0"/>
              <a:t>, </a:t>
            </a:r>
            <a:r>
              <a:rPr lang="ko-KR" altLang="en-US" sz="1400" dirty="0"/>
              <a:t>승낙이 있는 경우이므로 적법하다는 견해 </a:t>
            </a:r>
            <a:r>
              <a:rPr lang="en-US" altLang="ko-KR" sz="1400" dirty="0"/>
              <a:t>- </a:t>
            </a:r>
            <a:r>
              <a:rPr lang="ko-KR" altLang="en-US" sz="1400" dirty="0"/>
              <a:t>범인의 신병확보가 요구되는 긴박한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err="1" smtClean="0"/>
              <a:t>초동수사의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단계에서 당사자의 동의가 있는 경우까지 굳이 영장청구의 절차를 거쳐야 할 실질상의 필요가 </a:t>
            </a:r>
            <a:r>
              <a:rPr lang="ko-KR" altLang="en-US" sz="1400" dirty="0" err="1" smtClean="0"/>
              <a:t>없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고 </a:t>
            </a:r>
            <a:r>
              <a:rPr lang="ko-KR" altLang="en-US" sz="1400" dirty="0"/>
              <a:t>현실적으로 자유구속이 없는 한 임의수사로 인정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② </a:t>
            </a:r>
            <a:r>
              <a:rPr lang="ko-KR" altLang="en-US" sz="1400" dirty="0" err="1"/>
              <a:t>강제수사설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법적 근거가 없는 임의동행은 </a:t>
            </a:r>
            <a:r>
              <a:rPr lang="ko-KR" altLang="en-US" sz="1400" dirty="0" smtClean="0"/>
              <a:t>위법 하다고 </a:t>
            </a:r>
            <a:r>
              <a:rPr lang="ko-KR" altLang="en-US" sz="1400" dirty="0"/>
              <a:t>본다</a:t>
            </a:r>
            <a:r>
              <a:rPr lang="en-US" altLang="ko-KR" sz="1400" dirty="0"/>
              <a:t>. </a:t>
            </a:r>
            <a:r>
              <a:rPr lang="ko-KR" altLang="en-US" sz="1400" dirty="0"/>
              <a:t>외형상 동의의 </a:t>
            </a:r>
            <a:r>
              <a:rPr lang="ko-KR" altLang="en-US" sz="1400" dirty="0" smtClean="0"/>
              <a:t>형식을 </a:t>
            </a:r>
            <a:r>
              <a:rPr lang="ko-KR" altLang="en-US" sz="1400" dirty="0"/>
              <a:t>취하고 있지만 실질상 신체의 자유가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이미 </a:t>
            </a:r>
            <a:r>
              <a:rPr lang="ko-KR" altLang="en-US" sz="1400" dirty="0"/>
              <a:t>제한되어있는 경우가 대부분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형사소송법이 임의동행과 </a:t>
            </a:r>
            <a:r>
              <a:rPr lang="ko-KR" altLang="en-US" sz="1400" dirty="0" smtClean="0"/>
              <a:t>보호실 유치의 </a:t>
            </a:r>
            <a:r>
              <a:rPr lang="ko-KR" altLang="en-US" sz="1400" dirty="0"/>
              <a:t>관행을 불식시키기 위하여 체포제도를 새롭게 도입한 취지를 </a:t>
            </a:r>
            <a:r>
              <a:rPr lang="ko-KR" altLang="en-US" sz="1400" dirty="0" smtClean="0"/>
              <a:t>보아서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도 </a:t>
            </a:r>
            <a:r>
              <a:rPr lang="ko-KR" altLang="en-US" sz="1400" dirty="0"/>
              <a:t>이를 인정할 수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③ </a:t>
            </a:r>
            <a:r>
              <a:rPr lang="ko-KR" altLang="en-US" sz="1400" dirty="0">
                <a:solidFill>
                  <a:srgbClr val="FF0000"/>
                </a:solidFill>
              </a:rPr>
              <a:t>판례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-“</a:t>
            </a:r>
            <a:r>
              <a:rPr lang="ko-KR" altLang="en-US" sz="1400" dirty="0"/>
              <a:t>이른바 임의동행에 있어서의 </a:t>
            </a:r>
            <a:r>
              <a:rPr lang="ko-KR" altLang="en-US" sz="1400" dirty="0">
                <a:solidFill>
                  <a:srgbClr val="FF0000"/>
                </a:solidFill>
              </a:rPr>
              <a:t>임의성의 판단은 </a:t>
            </a:r>
            <a:r>
              <a:rPr lang="ko-KR" altLang="en-US" sz="1400" dirty="0"/>
              <a:t>동행의 기간과 장소</a:t>
            </a:r>
            <a:r>
              <a:rPr lang="en-US" altLang="ko-KR" sz="1400" dirty="0"/>
              <a:t>, </a:t>
            </a:r>
            <a:r>
              <a:rPr lang="ko-KR" altLang="en-US" sz="1400" dirty="0"/>
              <a:t>동행의 방법과 동행거부의사의 유무</a:t>
            </a:r>
            <a:r>
              <a:rPr lang="en-US" altLang="ko-KR" sz="1400" dirty="0"/>
              <a:t>, </a:t>
            </a:r>
            <a:r>
              <a:rPr lang="ko-KR" altLang="en-US" sz="1400" dirty="0"/>
              <a:t>동행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이후의 </a:t>
            </a:r>
            <a:r>
              <a:rPr lang="ko-KR" altLang="en-US" sz="1400" dirty="0"/>
              <a:t>조사 방법과 퇴거 의사의 유무 등 </a:t>
            </a:r>
            <a:r>
              <a:rPr lang="ko-KR" altLang="en-US" sz="1400" dirty="0">
                <a:solidFill>
                  <a:srgbClr val="FF0000"/>
                </a:solidFill>
              </a:rPr>
              <a:t>여러 사정을 종합하여 객관적인 상황을 </a:t>
            </a:r>
            <a:r>
              <a:rPr lang="ko-KR" altLang="en-US" sz="1400" dirty="0" smtClean="0">
                <a:solidFill>
                  <a:srgbClr val="FF0000"/>
                </a:solidFill>
              </a:rPr>
              <a:t>기준</a:t>
            </a:r>
            <a:r>
              <a:rPr lang="en-US" altLang="ko-KR" sz="1400" dirty="0" smtClean="0"/>
              <a:t>”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-“</a:t>
            </a:r>
            <a:r>
              <a:rPr lang="ko-KR" altLang="en-US" sz="1400" dirty="0">
                <a:solidFill>
                  <a:srgbClr val="7030A0"/>
                </a:solidFill>
              </a:rPr>
              <a:t>경찰관이 임의동행요구에 응하지 않는다 하여 </a:t>
            </a:r>
            <a:r>
              <a:rPr lang="ko-KR" altLang="en-US" sz="1400" dirty="0" smtClean="0">
                <a:solidFill>
                  <a:srgbClr val="7030A0"/>
                </a:solidFill>
              </a:rPr>
              <a:t>강제 연행하려고 </a:t>
            </a:r>
            <a:r>
              <a:rPr lang="ko-KR" altLang="en-US" sz="1400" dirty="0">
                <a:solidFill>
                  <a:srgbClr val="7030A0"/>
                </a:solidFill>
              </a:rPr>
              <a:t>대상 자의 양팔을 </a:t>
            </a:r>
            <a:r>
              <a:rPr lang="ko-KR" altLang="en-US" sz="1400" dirty="0" err="1">
                <a:solidFill>
                  <a:srgbClr val="7030A0"/>
                </a:solidFill>
              </a:rPr>
              <a:t>잡아끈</a:t>
            </a:r>
            <a:r>
              <a:rPr lang="ko-KR" altLang="en-US" sz="1400" dirty="0">
                <a:solidFill>
                  <a:srgbClr val="7030A0"/>
                </a:solidFill>
              </a:rPr>
              <a:t> 행위는 적법한 </a:t>
            </a:r>
            <a:r>
              <a:rPr lang="ko-KR" altLang="en-US" sz="1400" dirty="0" smtClean="0">
                <a:solidFill>
                  <a:srgbClr val="7030A0"/>
                </a:solidFill>
              </a:rPr>
              <a:t>공무</a:t>
            </a:r>
            <a:endParaRPr lang="en-US" altLang="ko-KR" sz="1400" dirty="0" smtClean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en-US" altLang="ko-KR" sz="1400" dirty="0" smtClean="0">
                <a:solidFill>
                  <a:srgbClr val="7030A0"/>
                </a:solidFill>
              </a:rPr>
              <a:t>        </a:t>
            </a:r>
            <a:r>
              <a:rPr lang="ko-KR" altLang="en-US" sz="1400" dirty="0" smtClean="0">
                <a:solidFill>
                  <a:srgbClr val="7030A0"/>
                </a:solidFill>
              </a:rPr>
              <a:t>집행이라고 </a:t>
            </a:r>
            <a:r>
              <a:rPr lang="ko-KR" altLang="en-US" sz="1400" dirty="0">
                <a:solidFill>
                  <a:srgbClr val="7030A0"/>
                </a:solidFill>
              </a:rPr>
              <a:t>할 수 없으므로 </a:t>
            </a:r>
            <a:r>
              <a:rPr lang="ko-KR" altLang="en-US" sz="1400" dirty="0"/>
              <a:t>그 대상자가 이러한 불법연행으로부터 벗어나기 위하여 저항한 행위 는 정당한 </a:t>
            </a:r>
            <a:r>
              <a:rPr lang="ko-KR" altLang="en-US" sz="1400" dirty="0" smtClean="0"/>
              <a:t>행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위</a:t>
            </a:r>
            <a:r>
              <a:rPr lang="ko-KR" altLang="en-US" sz="1400" dirty="0"/>
              <a:t>”라고 하여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임의동행 자체를 부정하지는 않지만 그 임의성에 대하여는 객관적 사정을 종합하여 신중하게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판단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1-3.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임의수사의 한계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0699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강제연행과 구속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임의동행의 형식을 취한 </a:t>
            </a:r>
            <a:r>
              <a:rPr lang="ko-KR" altLang="en-US" sz="1400" dirty="0">
                <a:solidFill>
                  <a:srgbClr val="FF0000"/>
                </a:solidFill>
              </a:rPr>
              <a:t>경우에도 강제의 실질을 갖춘 때에는 그 시 점에서 강제수사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긴급체포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 </a:t>
            </a:r>
            <a:r>
              <a:rPr lang="ko-KR" altLang="en-US" sz="1400" dirty="0" smtClean="0">
                <a:solidFill>
                  <a:srgbClr val="FF0000"/>
                </a:solidFill>
              </a:rPr>
              <a:t>해당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한다고 </a:t>
            </a:r>
            <a:r>
              <a:rPr lang="ko-KR" altLang="en-US" sz="1400" dirty="0"/>
              <a:t>보아야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체포 또는 구속영장이 발부되지 않고 </a:t>
            </a:r>
            <a:r>
              <a:rPr lang="ko-KR" altLang="en-US" sz="1400" dirty="0">
                <a:solidFill>
                  <a:srgbClr val="FF0000"/>
                </a:solidFill>
              </a:rPr>
              <a:t>긴급체포사유가 없음에도 불구 하고 수사기관이 강제력을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행사하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거나 </a:t>
            </a:r>
            <a:r>
              <a:rPr lang="ko-KR" altLang="en-US" sz="1400" dirty="0">
                <a:solidFill>
                  <a:srgbClr val="FF0000"/>
                </a:solidFill>
              </a:rPr>
              <a:t>심리적 압박을 가하여 연행한 때에는 형법상의 </a:t>
            </a:r>
            <a:r>
              <a:rPr lang="ko-KR" altLang="en-US" sz="1400" dirty="0" err="1">
                <a:solidFill>
                  <a:srgbClr val="FF0000"/>
                </a:solidFill>
              </a:rPr>
              <a:t>불법체포죄가</a:t>
            </a:r>
            <a:r>
              <a:rPr lang="ko-KR" altLang="en-US" sz="1400" dirty="0">
                <a:solidFill>
                  <a:srgbClr val="FF0000"/>
                </a:solidFill>
              </a:rPr>
              <a:t> 성립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승낙수색 및 승낙검증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0000"/>
                </a:solidFill>
              </a:rPr>
              <a:t>명백한 </a:t>
            </a:r>
            <a:r>
              <a:rPr lang="ko-KR" altLang="en-US" sz="1400" dirty="0">
                <a:solidFill>
                  <a:srgbClr val="FF0000"/>
                </a:solidFill>
              </a:rPr>
              <a:t>동의나 승낙이 있는 한 </a:t>
            </a:r>
            <a:r>
              <a:rPr lang="ko-KR" altLang="en-US" sz="1400" dirty="0"/>
              <a:t>기본적 인권에 대한 침해가 있었다고 볼 수 없기 때문에 임의수사로서 </a:t>
            </a:r>
            <a:r>
              <a:rPr lang="ko-KR" altLang="en-US" sz="1400" dirty="0" smtClean="0">
                <a:solidFill>
                  <a:srgbClr val="FF0000"/>
                </a:solidFill>
              </a:rPr>
              <a:t>허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용</a:t>
            </a:r>
            <a:r>
              <a:rPr lang="ko-KR" altLang="en-US" sz="1400" dirty="0" err="1" smtClean="0"/>
              <a:t>된다고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보아야 할 것이다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4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 err="1">
                <a:solidFill>
                  <a:srgbClr val="FF0000"/>
                </a:solidFill>
              </a:rPr>
              <a:t>보호실유치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즉결심판 피의자의 정당한 </a:t>
            </a:r>
            <a:r>
              <a:rPr lang="ko-KR" altLang="en-US" sz="1400" dirty="0">
                <a:solidFill>
                  <a:srgbClr val="FF0000"/>
                </a:solidFill>
              </a:rPr>
              <a:t>귀가요청을 거절</a:t>
            </a:r>
            <a:r>
              <a:rPr lang="ko-KR" altLang="en-US" sz="1400" dirty="0"/>
              <a:t>한 채 </a:t>
            </a:r>
            <a:r>
              <a:rPr lang="ko-KR" altLang="en-US" sz="1400" dirty="0" smtClean="0"/>
              <a:t>다음날  즉결심판법정이 </a:t>
            </a:r>
            <a:r>
              <a:rPr lang="ko-KR" altLang="en-US" sz="1400" dirty="0"/>
              <a:t>열릴 때 까지 피의자를 </a:t>
            </a:r>
            <a:r>
              <a:rPr lang="ko-KR" altLang="en-US" sz="1400" dirty="0" smtClean="0"/>
              <a:t>경찰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서 </a:t>
            </a:r>
            <a:r>
              <a:rPr lang="ko-KR" altLang="en-US" sz="1400" dirty="0" err="1"/>
              <a:t>보호실에</a:t>
            </a:r>
            <a:r>
              <a:rPr lang="ko-KR" altLang="en-US" sz="1400" dirty="0"/>
              <a:t> 강제유치 시키려고 </a:t>
            </a:r>
            <a:r>
              <a:rPr lang="ko-KR" altLang="en-US" sz="1400" dirty="0" smtClean="0"/>
              <a:t>즉결피의자 </a:t>
            </a:r>
            <a:r>
              <a:rPr lang="ko-KR" altLang="en-US" sz="1400" dirty="0"/>
              <a:t>대기실에서 </a:t>
            </a:r>
            <a:r>
              <a:rPr lang="en-US" altLang="ko-KR" sz="1400" dirty="0"/>
              <a:t>10~20</a:t>
            </a:r>
            <a:r>
              <a:rPr lang="ko-KR" altLang="en-US" sz="1400" dirty="0"/>
              <a:t>분 동안 있게 한 행위는 </a:t>
            </a:r>
            <a:r>
              <a:rPr lang="ko-KR" altLang="en-US" sz="1400" dirty="0" smtClean="0">
                <a:solidFill>
                  <a:srgbClr val="FF0000"/>
                </a:solidFill>
              </a:rPr>
              <a:t>형법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124</a:t>
            </a:r>
            <a:r>
              <a:rPr lang="ko-KR" altLang="en-US" sz="1400" dirty="0">
                <a:solidFill>
                  <a:srgbClr val="FF0000"/>
                </a:solidFill>
              </a:rPr>
              <a:t>조 </a:t>
            </a:r>
            <a:r>
              <a:rPr lang="ko-KR" altLang="en-US" sz="1400" dirty="0" smtClean="0">
                <a:solidFill>
                  <a:srgbClr val="FF0000"/>
                </a:solidFill>
              </a:rPr>
              <a:t>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①</a:t>
            </a:r>
            <a:r>
              <a:rPr lang="ko-KR" altLang="en-US" sz="1400" dirty="0">
                <a:solidFill>
                  <a:srgbClr val="FF0000"/>
                </a:solidFill>
              </a:rPr>
              <a:t>항의 불법감금죄에 해당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이로 인하여 피의자를 </a:t>
            </a:r>
            <a:r>
              <a:rPr lang="ko-KR" altLang="en-US" sz="1400" dirty="0" err="1"/>
              <a:t>보호실에서</a:t>
            </a:r>
            <a:r>
              <a:rPr lang="ko-KR" altLang="en-US" sz="1400" dirty="0"/>
              <a:t> 밀어 넣으려는 과정에서 </a:t>
            </a:r>
            <a:r>
              <a:rPr lang="ko-KR" altLang="en-US" sz="1400" dirty="0">
                <a:solidFill>
                  <a:srgbClr val="FF0000"/>
                </a:solidFill>
              </a:rPr>
              <a:t>상해를 입게 하였다면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특정범죄가중처벌등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에관한법률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4</a:t>
            </a:r>
            <a:r>
              <a:rPr lang="ko-KR" altLang="en-US" sz="1400" dirty="0">
                <a:solidFill>
                  <a:srgbClr val="FF0000"/>
                </a:solidFill>
              </a:rPr>
              <a:t>조의</a:t>
            </a:r>
            <a:r>
              <a:rPr lang="en-US" altLang="ko-KR" sz="1400" dirty="0">
                <a:solidFill>
                  <a:srgbClr val="FF0000"/>
                </a:solidFill>
              </a:rPr>
              <a:t>2 </a:t>
            </a:r>
            <a:r>
              <a:rPr lang="ko-KR" altLang="en-US" sz="1400" dirty="0">
                <a:solidFill>
                  <a:srgbClr val="FF0000"/>
                </a:solidFill>
              </a:rPr>
              <a:t>제①항 위반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1-3.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임의수사의 한계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94700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35280" cy="485313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거짓말탐지기</a:t>
            </a:r>
            <a:r>
              <a:rPr lang="en-US" altLang="ko-KR" sz="1400" dirty="0">
                <a:solidFill>
                  <a:srgbClr val="FF0000"/>
                </a:solidFill>
              </a:rPr>
              <a:t>(polygraph)</a:t>
            </a:r>
            <a:r>
              <a:rPr lang="ko-KR" altLang="en-US" sz="1400" dirty="0">
                <a:solidFill>
                  <a:srgbClr val="FF0000"/>
                </a:solidFill>
              </a:rPr>
              <a:t>에 의한 검사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거짓말탐지기는 </a:t>
            </a:r>
            <a:r>
              <a:rPr lang="ko-KR" altLang="en-US" sz="1400" dirty="0"/>
              <a:t>피의자를 포함한 피검사자</a:t>
            </a:r>
            <a:r>
              <a:rPr lang="en-US" altLang="ko-KR" sz="1400" dirty="0"/>
              <a:t>(</a:t>
            </a:r>
            <a:r>
              <a:rPr lang="ko-KR" altLang="en-US" sz="1400" dirty="0"/>
              <a:t>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등</a:t>
            </a:r>
            <a:r>
              <a:rPr lang="en-US" altLang="ko-KR" sz="1400" dirty="0"/>
              <a:t>)</a:t>
            </a:r>
            <a:r>
              <a:rPr lang="ko-KR" altLang="en-US" sz="1400" dirty="0"/>
              <a:t>에게 범죄와 관련한 일정한 질문을 하여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피검사자의 </a:t>
            </a:r>
            <a:r>
              <a:rPr lang="ko-KR" altLang="en-US" sz="1400" dirty="0"/>
              <a:t>호흡 </a:t>
            </a:r>
            <a:r>
              <a:rPr lang="en-US" altLang="ko-KR" sz="1400" dirty="0"/>
              <a:t>‧ </a:t>
            </a:r>
            <a:r>
              <a:rPr lang="ko-KR" altLang="en-US" sz="1400" dirty="0"/>
              <a:t>혈압 </a:t>
            </a:r>
            <a:r>
              <a:rPr lang="en-US" altLang="ko-KR" sz="1400" dirty="0"/>
              <a:t>‧ </a:t>
            </a:r>
            <a:r>
              <a:rPr lang="ko-KR" altLang="en-US" sz="1400" dirty="0"/>
              <a:t>맥박 </a:t>
            </a:r>
            <a:r>
              <a:rPr lang="en-US" altLang="ko-KR" sz="1400" dirty="0"/>
              <a:t>‧ </a:t>
            </a:r>
            <a:r>
              <a:rPr lang="ko-KR" altLang="en-US" sz="1400" dirty="0"/>
              <a:t>동공의 변화</a:t>
            </a:r>
            <a:r>
              <a:rPr lang="en-US" altLang="ko-KR" sz="1400" dirty="0"/>
              <a:t>, </a:t>
            </a:r>
            <a:r>
              <a:rPr lang="ko-KR" altLang="en-US" sz="1400" dirty="0"/>
              <a:t>피부전기반사</a:t>
            </a:r>
            <a:r>
              <a:rPr lang="en-US" altLang="ko-KR" sz="1400" dirty="0"/>
              <a:t>(</a:t>
            </a:r>
            <a:r>
              <a:rPr lang="ko-KR" altLang="en-US" sz="1400" dirty="0"/>
              <a:t>땀이나 닭살</a:t>
            </a:r>
            <a:r>
              <a:rPr lang="en-US" altLang="ko-KR" sz="1400" dirty="0"/>
              <a:t>)</a:t>
            </a:r>
            <a:r>
              <a:rPr lang="ko-KR" altLang="en-US" sz="1400" dirty="0"/>
              <a:t>등의 생리적인 변화를 </a:t>
            </a:r>
            <a:r>
              <a:rPr lang="ko-KR" altLang="en-US" sz="1400" dirty="0" err="1" smtClean="0"/>
              <a:t>전류저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항을 </a:t>
            </a:r>
            <a:r>
              <a:rPr lang="ko-KR" altLang="en-US" sz="1400" dirty="0"/>
              <a:t>통하여 측정하는 </a:t>
            </a:r>
            <a:r>
              <a:rPr lang="ko-KR" altLang="en-US" sz="1400" dirty="0" err="1"/>
              <a:t>검사지에</a:t>
            </a:r>
            <a:r>
              <a:rPr lang="ko-KR" altLang="en-US" sz="1400" dirty="0"/>
              <a:t> 기록하는 장치로써 </a:t>
            </a:r>
            <a:r>
              <a:rPr lang="ko-KR" altLang="en-US" sz="1400" dirty="0">
                <a:solidFill>
                  <a:srgbClr val="FF0000"/>
                </a:solidFill>
              </a:rPr>
              <a:t>답변의 진위 또는 피의사실의 인식여부를 판단하는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것으로 </a:t>
            </a:r>
            <a:r>
              <a:rPr lang="ko-KR" altLang="en-US" sz="1400" dirty="0">
                <a:solidFill>
                  <a:srgbClr val="FF0000"/>
                </a:solidFill>
              </a:rPr>
              <a:t>본인의 동의가 전제되므로 </a:t>
            </a:r>
            <a:r>
              <a:rPr lang="ko-KR" altLang="en-US" sz="1400" dirty="0" err="1">
                <a:solidFill>
                  <a:srgbClr val="FF0000"/>
                </a:solidFill>
              </a:rPr>
              <a:t>임의수</a:t>
            </a:r>
            <a:r>
              <a:rPr lang="ko-KR" altLang="en-US" sz="1400" dirty="0" err="1"/>
              <a:t>사을</a:t>
            </a:r>
            <a:r>
              <a:rPr lang="ko-KR" altLang="en-US" sz="1400" dirty="0"/>
              <a:t>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6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마취분석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아미탈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벤도탈</a:t>
            </a:r>
            <a:r>
              <a:rPr lang="ko-KR" altLang="en-US" sz="1400" dirty="0"/>
              <a:t> 등의 약품작용에 의하여 </a:t>
            </a:r>
            <a:r>
              <a:rPr lang="ko-KR" altLang="en-US" sz="1400" dirty="0">
                <a:solidFill>
                  <a:srgbClr val="FF0000"/>
                </a:solidFill>
              </a:rPr>
              <a:t>환각상태에서 질문에 대답</a:t>
            </a:r>
            <a:r>
              <a:rPr lang="ko-KR" altLang="en-US" sz="1400" dirty="0"/>
              <a:t>하게 하는 마취분석에 대하여는 </a:t>
            </a:r>
            <a:r>
              <a:rPr lang="ko-KR" altLang="en-US" sz="1400" dirty="0" smtClean="0"/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당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사자의 </a:t>
            </a:r>
            <a:r>
              <a:rPr lang="ko-KR" altLang="en-US" sz="1400" dirty="0">
                <a:solidFill>
                  <a:srgbClr val="FF0000"/>
                </a:solidFill>
              </a:rPr>
              <a:t>동의여하를 불문하고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인간의 존엄이라는 헌법상의 요청에 반하므로 학설은 일치하여 </a:t>
            </a:r>
            <a:r>
              <a:rPr lang="ko-KR" altLang="en-US" sz="1400" dirty="0" smtClean="0"/>
              <a:t>수사방법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으로서 </a:t>
            </a:r>
            <a:r>
              <a:rPr lang="ko-KR" altLang="en-US" sz="1400" dirty="0">
                <a:solidFill>
                  <a:srgbClr val="FF0000"/>
                </a:solidFill>
              </a:rPr>
              <a:t>허용되지 않는 것</a:t>
            </a:r>
            <a:r>
              <a:rPr lang="ko-KR" altLang="en-US" sz="1400" dirty="0"/>
              <a:t>으로 보고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7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사진촬영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판례는 </a:t>
            </a:r>
            <a:r>
              <a:rPr lang="en-US" altLang="ko-KR" sz="1400" dirty="0"/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누구든지 자기의 얼굴 기타 모습을 함부로 </a:t>
            </a:r>
            <a:r>
              <a:rPr lang="ko-KR" altLang="en-US" sz="1400" dirty="0" smtClean="0">
                <a:solidFill>
                  <a:srgbClr val="FF0000"/>
                </a:solidFill>
              </a:rPr>
              <a:t>촬영 당하지 </a:t>
            </a:r>
            <a:r>
              <a:rPr lang="ko-KR" altLang="en-US" sz="1400" dirty="0">
                <a:solidFill>
                  <a:srgbClr val="FF0000"/>
                </a:solidFill>
              </a:rPr>
              <a:t>않을 자유를 가지나</a:t>
            </a:r>
            <a:r>
              <a:rPr lang="ko-KR" altLang="en-US" sz="1400" dirty="0"/>
              <a:t> 이러한 자유도 </a:t>
            </a:r>
            <a:r>
              <a:rPr lang="ko-KR" altLang="en-US" sz="1400" dirty="0" smtClean="0"/>
              <a:t>국가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권력의 </a:t>
            </a:r>
            <a:r>
              <a:rPr lang="ko-KR" altLang="en-US" sz="1400" dirty="0"/>
              <a:t>행사로부터 무제한으로 </a:t>
            </a:r>
            <a:r>
              <a:rPr lang="ko-KR" altLang="en-US" sz="1400" dirty="0" smtClean="0"/>
              <a:t>보호되는 </a:t>
            </a:r>
            <a:r>
              <a:rPr lang="ko-KR" altLang="en-US" sz="1400" dirty="0"/>
              <a:t>것은 아니고 </a:t>
            </a:r>
            <a:r>
              <a:rPr lang="ko-KR" altLang="en-US" sz="1400" dirty="0">
                <a:solidFill>
                  <a:srgbClr val="FF0000"/>
                </a:solidFill>
              </a:rPr>
              <a:t>국가의 안전보장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질서유지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공공복리를 위하여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필요한 </a:t>
            </a:r>
            <a:r>
              <a:rPr lang="ko-KR" altLang="en-US" sz="1400" dirty="0">
                <a:solidFill>
                  <a:srgbClr val="FF0000"/>
                </a:solidFill>
              </a:rPr>
              <a:t>경우에는 상당한 제한</a:t>
            </a:r>
            <a:r>
              <a:rPr lang="ko-KR" altLang="en-US" sz="1400" dirty="0"/>
              <a:t>이 따르는 것이고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수사기관이 범죄를 수사함에 있어 현재 범행이 행하여지고 있거나 행 하여진 직후</a:t>
            </a:r>
            <a:r>
              <a:rPr lang="en-US" altLang="ko-KR" sz="1400" dirty="0"/>
              <a:t>(</a:t>
            </a:r>
            <a:r>
              <a:rPr lang="ko-KR" altLang="en-US" sz="1400" dirty="0"/>
              <a:t>범죄혐의 명백성</a:t>
            </a:r>
            <a:r>
              <a:rPr lang="en-US" altLang="ko-KR" sz="1400" dirty="0"/>
              <a:t>)</a:t>
            </a:r>
            <a:r>
              <a:rPr lang="ko-KR" altLang="en-US" sz="1400" dirty="0" smtClean="0"/>
              <a:t>이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고</a:t>
            </a:r>
            <a:r>
              <a:rPr lang="en-US" altLang="ko-KR" sz="1400" dirty="0"/>
              <a:t>, </a:t>
            </a:r>
            <a:r>
              <a:rPr lang="ko-KR" altLang="en-US" sz="1400" dirty="0"/>
              <a:t>증거보전의 필요성 및 </a:t>
            </a:r>
            <a:r>
              <a:rPr lang="ko-KR" altLang="en-US" sz="1400" dirty="0" err="1"/>
              <a:t>긴급성</a:t>
            </a:r>
            <a:r>
              <a:rPr lang="en-US" altLang="ko-KR" sz="1400" dirty="0"/>
              <a:t>(</a:t>
            </a:r>
            <a:r>
              <a:rPr lang="ko-KR" altLang="en-US" sz="1400" dirty="0"/>
              <a:t>증 거로서의 필요성과 증거보전의 </a:t>
            </a:r>
            <a:r>
              <a:rPr lang="ko-KR" altLang="en-US" sz="1400" dirty="0" err="1"/>
              <a:t>긴급성</a:t>
            </a:r>
            <a:r>
              <a:rPr lang="en-US" altLang="ko-KR" sz="1400" dirty="0"/>
              <a:t>)</a:t>
            </a:r>
            <a:r>
              <a:rPr lang="ko-KR" altLang="en-US" sz="1400" dirty="0"/>
              <a:t>이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일반적으로 </a:t>
            </a:r>
            <a:r>
              <a:rPr lang="ko-KR" altLang="en-US" sz="1400" dirty="0" smtClean="0"/>
              <a:t>허용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되는 </a:t>
            </a:r>
            <a:r>
              <a:rPr lang="ko-KR" altLang="en-US" sz="1400" dirty="0"/>
              <a:t>상당한 방법에 의하여 촬영 되었으면 이를 </a:t>
            </a:r>
            <a:r>
              <a:rPr lang="ko-KR" altLang="en-US" sz="1400" dirty="0" err="1"/>
              <a:t>위법하다고</a:t>
            </a:r>
            <a:r>
              <a:rPr lang="ko-KR" altLang="en-US" sz="1400" dirty="0"/>
              <a:t> 단정할 수 없다“라고 하면서 </a:t>
            </a:r>
            <a:r>
              <a:rPr lang="ko-KR" altLang="en-US" sz="1400" dirty="0">
                <a:solidFill>
                  <a:srgbClr val="FF0000"/>
                </a:solidFill>
              </a:rPr>
              <a:t>영장 없는 </a:t>
            </a:r>
            <a:r>
              <a:rPr lang="ko-KR" altLang="en-US" sz="1400" dirty="0" smtClean="0">
                <a:solidFill>
                  <a:srgbClr val="FF0000"/>
                </a:solidFill>
              </a:rPr>
              <a:t>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진촬영을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무제한적으로 인정하기보다 는 엄격한 요건 하에서만 사진촬영을 허용</a:t>
            </a:r>
            <a:r>
              <a:rPr lang="ko-KR" altLang="en-US" sz="1400" dirty="0"/>
              <a:t>하고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1-3. </a:t>
            </a:r>
            <a:r>
              <a:rPr lang="ko-KR" altLang="en-US" sz="3200" dirty="0" smtClean="0"/>
              <a:t>임의수사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임의수사의 한계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22462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435280" cy="4565104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1600" dirty="0" smtClean="0"/>
              <a:t>강제수사는 </a:t>
            </a:r>
            <a:r>
              <a:rPr lang="ko-KR" altLang="en-US" sz="1600" dirty="0"/>
              <a:t>상대의 의사를 불문하고 강제로 하는 수사방법으로서 </a:t>
            </a:r>
            <a:r>
              <a:rPr lang="ko-KR" altLang="en-US" sz="1600" dirty="0" smtClean="0"/>
              <a:t>헌법상 </a:t>
            </a:r>
            <a:r>
              <a:rPr lang="ko-KR" altLang="en-US" sz="1600" dirty="0"/>
              <a:t>보장되는 기본적 인권을 침해하므로 법령에 의한 절차와 요건 에 따라 필요최소한도로 행하여야 한다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ko-KR" altLang="en-US" sz="1600" dirty="0" smtClean="0"/>
              <a:t>종류</a:t>
            </a:r>
            <a:r>
              <a:rPr lang="en-US" altLang="ko-KR" sz="1600" dirty="0"/>
              <a:t>: </a:t>
            </a:r>
            <a:r>
              <a:rPr lang="ko-KR" altLang="en-US" sz="1600" dirty="0"/>
              <a:t>체포영장에 의한 체포</a:t>
            </a:r>
            <a:r>
              <a:rPr lang="en-US" altLang="ko-KR" sz="1600" dirty="0"/>
              <a:t>, </a:t>
            </a:r>
            <a:r>
              <a:rPr lang="ko-KR" altLang="en-US" sz="1600" dirty="0"/>
              <a:t>긴급체포</a:t>
            </a:r>
            <a:r>
              <a:rPr lang="en-US" altLang="ko-KR" sz="1600" dirty="0"/>
              <a:t>, </a:t>
            </a:r>
            <a:r>
              <a:rPr lang="ko-KR" altLang="en-US" sz="1600" dirty="0"/>
              <a:t>현행범체포</a:t>
            </a:r>
            <a:r>
              <a:rPr lang="en-US" altLang="ko-KR" sz="1600" dirty="0"/>
              <a:t>, </a:t>
            </a:r>
            <a:r>
              <a:rPr lang="ko-KR" altLang="en-US" sz="1600" dirty="0"/>
              <a:t>피의자의 구속</a:t>
            </a:r>
            <a:r>
              <a:rPr lang="en-US" altLang="ko-KR" sz="1600" dirty="0"/>
              <a:t>, 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압수</a:t>
            </a:r>
            <a:r>
              <a:rPr lang="en-US" altLang="ko-KR" sz="1600" dirty="0"/>
              <a:t>.</a:t>
            </a:r>
            <a:r>
              <a:rPr lang="ko-KR" altLang="en-US" sz="1600" dirty="0"/>
              <a:t>수색</a:t>
            </a:r>
            <a:r>
              <a:rPr lang="en-US" altLang="ko-KR" sz="1600" dirty="0"/>
              <a:t>.</a:t>
            </a:r>
            <a:r>
              <a:rPr lang="ko-KR" altLang="en-US" sz="1600" dirty="0"/>
              <a:t>검증</a:t>
            </a:r>
            <a:r>
              <a:rPr lang="en-US" altLang="ko-KR" sz="1600" dirty="0"/>
              <a:t>, </a:t>
            </a:r>
            <a:r>
              <a:rPr lang="ko-KR" altLang="en-US" sz="1600" dirty="0"/>
              <a:t>통신제한조치</a:t>
            </a:r>
            <a:r>
              <a:rPr lang="en-US" altLang="ko-KR" sz="1600" dirty="0"/>
              <a:t>, </a:t>
            </a:r>
            <a:r>
              <a:rPr lang="ko-KR" altLang="en-US" sz="1600" dirty="0"/>
              <a:t>증거보전</a:t>
            </a:r>
            <a:r>
              <a:rPr lang="en-US" altLang="ko-KR" sz="1600" dirty="0"/>
              <a:t>, </a:t>
            </a:r>
            <a:r>
              <a:rPr lang="ko-KR" altLang="en-US" sz="1600" dirty="0"/>
              <a:t>증인신문청구 등</a:t>
            </a:r>
          </a:p>
          <a:p>
            <a:pPr marL="0" indent="0" fontAlgn="base">
              <a:buNone/>
            </a:pP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2-1. </a:t>
            </a:r>
            <a:r>
              <a:rPr lang="ko-KR" altLang="en-US" sz="3200" dirty="0" smtClean="0"/>
              <a:t>강</a:t>
            </a:r>
            <a:r>
              <a:rPr lang="ko-KR" altLang="en-US" sz="3200" dirty="0"/>
              <a:t>제</a:t>
            </a:r>
            <a:r>
              <a:rPr lang="ko-KR" altLang="en-US" sz="3200" dirty="0" smtClean="0"/>
              <a:t>수사 </a:t>
            </a:r>
            <a:r>
              <a:rPr lang="en-US" altLang="ko-KR" sz="3200" dirty="0" smtClean="0"/>
              <a:t>:</a:t>
            </a:r>
            <a:r>
              <a:rPr lang="ko-KR" altLang="en-US" sz="3200" dirty="0" smtClean="0"/>
              <a:t>개념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2475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1</a:t>
            </a:r>
            <a:r>
              <a:rPr lang="en-US" altLang="ko-KR" sz="1400" dirty="0"/>
              <a:t>) </a:t>
            </a:r>
            <a:r>
              <a:rPr lang="ko-KR" altLang="en-US" sz="1400" dirty="0"/>
              <a:t>체포의 의의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체포란 죄를 범하였다고 의심할 만한 상당한 이유가 있는 피의자를 단시간 동안 일정한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장소에 인치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하는 </a:t>
            </a:r>
            <a:r>
              <a:rPr lang="ko-KR" altLang="en-US" sz="1400" dirty="0"/>
              <a:t>제도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수사초기에 피의자의 신병 확보를 목적으로 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체포시간이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 간을 초과하지 않는 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점에서 구속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과 </a:t>
            </a:r>
            <a:r>
              <a:rPr lang="ko-KR" altLang="en-US" sz="1400" dirty="0">
                <a:solidFill>
                  <a:srgbClr val="FF0000"/>
                </a:solidFill>
              </a:rPr>
              <a:t>구별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2</a:t>
            </a:r>
            <a:r>
              <a:rPr lang="en-US" altLang="ko-KR" sz="1400" dirty="0"/>
              <a:t>) </a:t>
            </a:r>
            <a:r>
              <a:rPr lang="ko-KR" altLang="en-US" sz="1400" dirty="0"/>
              <a:t>요건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① </a:t>
            </a:r>
            <a:r>
              <a:rPr lang="ko-KR" altLang="en-US" sz="1400" dirty="0"/>
              <a:t>피의자가 죄를 범하였다고 의심할 만한 </a:t>
            </a:r>
            <a:r>
              <a:rPr lang="ko-KR" altLang="en-US" sz="1400" dirty="0">
                <a:solidFill>
                  <a:srgbClr val="FF0000"/>
                </a:solidFill>
              </a:rPr>
              <a:t>상당한 이유가 </a:t>
            </a:r>
            <a:r>
              <a:rPr lang="ko-KR" altLang="en-US" sz="1400" dirty="0" smtClean="0">
                <a:solidFill>
                  <a:srgbClr val="FF0000"/>
                </a:solidFill>
              </a:rPr>
              <a:t>있고 정당한 </a:t>
            </a:r>
            <a:r>
              <a:rPr lang="ko-KR" altLang="en-US" sz="1400" dirty="0">
                <a:solidFill>
                  <a:srgbClr val="FF0000"/>
                </a:solidFill>
              </a:rPr>
              <a:t>이유 없이 </a:t>
            </a:r>
            <a:r>
              <a:rPr lang="ko-KR" altLang="en-US" sz="1400" dirty="0" smtClean="0">
                <a:solidFill>
                  <a:srgbClr val="FF0000"/>
                </a:solidFill>
              </a:rPr>
              <a:t>출석요구에 </a:t>
            </a:r>
            <a:r>
              <a:rPr lang="ko-KR" altLang="en-US" sz="1400" dirty="0">
                <a:solidFill>
                  <a:srgbClr val="FF0000"/>
                </a:solidFill>
              </a:rPr>
              <a:t>불응</a:t>
            </a:r>
            <a:r>
              <a:rPr lang="ko-KR" altLang="en-US" sz="1400" dirty="0"/>
              <a:t>하거나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불응할 </a:t>
            </a:r>
            <a:r>
              <a:rPr lang="ko-KR" altLang="en-US" sz="1400" dirty="0"/>
              <a:t>우려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② </a:t>
            </a:r>
            <a:r>
              <a:rPr lang="ko-KR" altLang="en-US" sz="1400" dirty="0"/>
              <a:t>다액 </a:t>
            </a:r>
            <a:r>
              <a:rPr lang="en-US" altLang="ko-KR" sz="1400" dirty="0">
                <a:solidFill>
                  <a:srgbClr val="FF0000"/>
                </a:solidFill>
              </a:rPr>
              <a:t>50</a:t>
            </a:r>
            <a:r>
              <a:rPr lang="ko-KR" altLang="en-US" sz="1400" dirty="0">
                <a:solidFill>
                  <a:srgbClr val="FF0000"/>
                </a:solidFill>
              </a:rPr>
              <a:t>만원 이하의 벌금 또는 과료에 해당하는 사건은 피의자가 일 정한 주거가 없는 경우 또는 </a:t>
            </a:r>
            <a:r>
              <a:rPr lang="ko-KR" altLang="en-US" sz="1400" dirty="0" smtClean="0">
                <a:solidFill>
                  <a:srgbClr val="FF0000"/>
                </a:solidFill>
              </a:rPr>
              <a:t>정당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한 </a:t>
            </a:r>
            <a:r>
              <a:rPr lang="ko-KR" altLang="en-US" sz="1400" dirty="0">
                <a:solidFill>
                  <a:srgbClr val="FF0000"/>
                </a:solidFill>
              </a:rPr>
              <a:t>이유 없이 출석요구에 응하지 않은 경우에 한하여 체</a:t>
            </a:r>
            <a:r>
              <a:rPr lang="ko-KR" altLang="en-US" sz="1400" dirty="0"/>
              <a:t>포할 수 있음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경미범죄특칙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71719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41871"/>
              </p:ext>
            </p:extLst>
          </p:nvPr>
        </p:nvGraphicFramePr>
        <p:xfrm>
          <a:off x="827584" y="2132856"/>
          <a:ext cx="7704856" cy="1056666"/>
        </p:xfrm>
        <a:graphic>
          <a:graphicData uri="http://schemas.openxmlformats.org/drawingml/2006/table">
            <a:tbl>
              <a:tblPr/>
              <a:tblGrid>
                <a:gridCol w="7704856"/>
              </a:tblGrid>
              <a:tr h="9361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체포영장신청서 작성→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체포영장신청부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기재→체포영장신청→체포영장청구→체포영장발부→체포영장제시 및 집행→범죄사실 등 고지→체포영장집행원부 기재→체포통지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→구속영장 신청 또는 석방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(48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845" marR="58845" marT="16269" marB="162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827584" y="3501008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/>
              <a:t>① 사법경찰관이 검사에게 체포영장 신청</a:t>
            </a:r>
            <a:r>
              <a:rPr lang="en-US" altLang="ko-KR" sz="1400" dirty="0"/>
              <a:t>, </a:t>
            </a:r>
            <a:r>
              <a:rPr lang="ko-KR" altLang="en-US" sz="1400" dirty="0"/>
              <a:t>검사가 법관에게 청구</a:t>
            </a:r>
          </a:p>
          <a:p>
            <a:pPr fontAlgn="base"/>
            <a:r>
              <a:rPr lang="ko-KR" altLang="en-US" sz="1400" dirty="0"/>
              <a:t>② 사법경찰관이 체포영장 신청 시 소속 경찰관서장에게 보고</a:t>
            </a:r>
            <a:r>
              <a:rPr lang="en-US" altLang="ko-KR" sz="1400" dirty="0"/>
              <a:t>, </a:t>
            </a:r>
            <a:r>
              <a:rPr lang="ko-KR" altLang="en-US" sz="1400" dirty="0"/>
              <a:t>지휘</a:t>
            </a:r>
          </a:p>
          <a:p>
            <a:pPr fontAlgn="base"/>
            <a:r>
              <a:rPr lang="ko-KR" altLang="en-US" sz="1400" dirty="0"/>
              <a:t>③ 체포영장 </a:t>
            </a:r>
            <a:r>
              <a:rPr lang="ko-KR" altLang="en-US" sz="1400" dirty="0" err="1"/>
              <a:t>신청시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체포영장신청부에</a:t>
            </a:r>
            <a:r>
              <a:rPr lang="ko-KR" altLang="en-US" sz="1400" dirty="0"/>
              <a:t> 사건번호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신청일시</a:t>
            </a:r>
            <a:r>
              <a:rPr lang="en-US" altLang="ko-KR" sz="1400" dirty="0"/>
              <a:t>, </a:t>
            </a:r>
            <a:r>
              <a:rPr lang="ko-KR" altLang="en-US" sz="1400" dirty="0"/>
              <a:t>신청자 관직 및 성명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fontAlgn="base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/>
              <a:t>유효기간 등을 기재</a:t>
            </a:r>
          </a:p>
          <a:p>
            <a:pPr fontAlgn="base"/>
            <a:r>
              <a:rPr lang="ko-KR" altLang="en-US" sz="1400" dirty="0"/>
              <a:t>④ </a:t>
            </a:r>
            <a:r>
              <a:rPr lang="ko-KR" altLang="en-US" sz="1400" dirty="0" err="1"/>
              <a:t>체포시</a:t>
            </a:r>
            <a:r>
              <a:rPr lang="en-US" altLang="ko-KR" sz="1400" dirty="0"/>
              <a:t>,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구속영장 집행원부에 영장번호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영장유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효기간</a:t>
            </a:r>
            <a:r>
              <a:rPr lang="en-US" altLang="ko-KR" sz="1400" dirty="0"/>
              <a:t>, </a:t>
            </a:r>
            <a:r>
              <a:rPr lang="ko-KR" altLang="en-US" sz="1400" dirty="0"/>
              <a:t>처리상황 등을 기재</a:t>
            </a:r>
          </a:p>
          <a:p>
            <a:pPr fontAlgn="base"/>
            <a:r>
              <a:rPr lang="ko-KR" altLang="en-US" sz="1400" dirty="0"/>
              <a:t>⑤ 체포영장 </a:t>
            </a:r>
            <a:r>
              <a:rPr lang="ko-KR" altLang="en-US" sz="1400" dirty="0" err="1"/>
              <a:t>집행시</a:t>
            </a:r>
            <a:r>
              <a:rPr lang="ko-KR" altLang="en-US" sz="1400" dirty="0"/>
              <a:t> 상대방에게 제시하여야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r>
              <a:rPr lang="ko-KR" altLang="en-US" sz="1400" dirty="0"/>
              <a:t>⑥ 긴급집행</a:t>
            </a:r>
            <a:r>
              <a:rPr lang="en-US" altLang="ko-KR" sz="1400" dirty="0"/>
              <a:t>: </a:t>
            </a:r>
            <a:r>
              <a:rPr lang="ko-KR" altLang="en-US" sz="1400" dirty="0"/>
              <a:t>영장은 발부되었으나 소지하고 있지 않은 경우 급속을 요 할 때는 범죄사실의 요지와 </a:t>
            </a:r>
            <a:r>
              <a:rPr lang="ko-KR" altLang="en-US" sz="1400" dirty="0" smtClean="0"/>
              <a:t>체</a:t>
            </a:r>
            <a:endParaRPr lang="en-US" altLang="ko-KR" sz="1400" dirty="0" smtClean="0"/>
          </a:p>
          <a:p>
            <a:pPr fontAlgn="base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포영장이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발부되었음을 고지하고 집 행할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집행 완료 후 신속히 체포영장 원본 </a:t>
            </a:r>
            <a:r>
              <a:rPr lang="ko-KR" altLang="en-US" sz="1400" dirty="0" smtClean="0"/>
              <a:t>제시</a:t>
            </a:r>
            <a:endParaRPr lang="en-US" altLang="ko-KR" sz="1400" dirty="0"/>
          </a:p>
          <a:p>
            <a:pPr fontAlgn="base"/>
            <a:r>
              <a:rPr lang="ko-KR" altLang="en-US" sz="1400" dirty="0"/>
              <a:t>⑦ </a:t>
            </a:r>
            <a:r>
              <a:rPr lang="ko-KR" altLang="en-US" sz="1400" dirty="0" err="1"/>
              <a:t>미란다원칙</a:t>
            </a:r>
            <a:r>
              <a:rPr lang="ko-KR" altLang="en-US" sz="1400" dirty="0"/>
              <a:t> 고지</a:t>
            </a:r>
            <a:r>
              <a:rPr lang="en-US" altLang="ko-KR" sz="1400" dirty="0"/>
              <a:t>: </a:t>
            </a:r>
            <a:r>
              <a:rPr lang="ko-KR" altLang="en-US" sz="1400" dirty="0"/>
              <a:t>체포이유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범죄사실의 요지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변호인을 선임할 수 있음을 고지하고 변명의 기회를 </a:t>
            </a:r>
            <a:endParaRPr lang="en-US" altLang="ko-KR" sz="1400" dirty="0" smtClean="0"/>
          </a:p>
          <a:p>
            <a:pPr fontAlgn="base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준 </a:t>
            </a:r>
            <a:r>
              <a:rPr lang="ko-KR" altLang="en-US" sz="1400" dirty="0"/>
              <a:t>후 확인서를 수사기록에 첨부</a:t>
            </a:r>
          </a:p>
          <a:p>
            <a:pPr fontAlgn="base"/>
            <a:r>
              <a:rPr lang="ko-KR" altLang="en-US" sz="1400" dirty="0"/>
              <a:t>⑧ 인치</a:t>
            </a:r>
          </a:p>
          <a:p>
            <a:pPr fontAlgn="base"/>
            <a:r>
              <a:rPr lang="ko-KR" altLang="en-US" sz="1400" dirty="0"/>
              <a:t>⑨ 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 </a:t>
            </a:r>
            <a:r>
              <a:rPr lang="ko-KR" altLang="en-US" sz="1400" dirty="0" smtClean="0"/>
              <a:t>통지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17171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069655"/>
              </p:ext>
            </p:extLst>
          </p:nvPr>
        </p:nvGraphicFramePr>
        <p:xfrm>
          <a:off x="2483768" y="1519730"/>
          <a:ext cx="5616623" cy="5304803"/>
        </p:xfrm>
        <a:graphic>
          <a:graphicData uri="http://schemas.openxmlformats.org/drawingml/2006/table">
            <a:tbl>
              <a:tblPr/>
              <a:tblGrid>
                <a:gridCol w="995391"/>
                <a:gridCol w="995391"/>
                <a:gridCol w="947478"/>
                <a:gridCol w="2678363"/>
              </a:tblGrid>
              <a:tr h="324149">
                <a:tc gridSpan="4">
                  <a:txBody>
                    <a:bodyPr/>
                    <a:lstStyle/>
                    <a:p>
                      <a:pPr marL="6350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9602" marR="29602" marT="8184" marB="8184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698">
                <a:tc gridSpan="4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체포영장신청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5771">
                <a:tc gridSpan="4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◯◯◯◯◯◯◯에 인치하고 ◯◯◯◯◯◯◯에 구금하려 하니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0000. 00. 00.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까지 유효한 체포영장의 발부를 청구하여 주시기 바랍니다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892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7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체 포 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7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을 넘 는 유 효 기 간 을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둘 이 상 의 영 장 을 신 청 하 는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취 지 와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69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재 신 청 의 취 지 및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9452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현 재 수 사 중 인 다 른 범 죄 사 실 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관 하 여 발 부 된 유 효 한 체 포 영 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존 재 시 그 취 지 및 범 죄 사 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5969">
                <a:tc gridSpan="4">
                  <a:txBody>
                    <a:bodyPr/>
                    <a:lstStyle/>
                    <a:p>
                      <a:endParaRPr lang="ko-KR" altLang="en-US" sz="1000"/>
                    </a:p>
                  </a:txBody>
                  <a:tcPr marL="8184" marR="8184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78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4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83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175043"/>
              </p:ext>
            </p:extLst>
          </p:nvPr>
        </p:nvGraphicFramePr>
        <p:xfrm>
          <a:off x="2627783" y="1199632"/>
          <a:ext cx="6048673" cy="5431289"/>
        </p:xfrm>
        <a:graphic>
          <a:graphicData uri="http://schemas.openxmlformats.org/drawingml/2006/table">
            <a:tbl>
              <a:tblPr/>
              <a:tblGrid>
                <a:gridCol w="618395"/>
                <a:gridCol w="1121736"/>
                <a:gridCol w="950128"/>
                <a:gridCol w="950222"/>
                <a:gridCol w="2408192"/>
              </a:tblGrid>
              <a:tr h="253441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0756">
                <a:tc gridSpan="3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7492" marR="7492" marT="7492" marB="749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0756">
                <a:tc gridSpan="5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귀하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3021">
                <a:tc gridSpan="5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체포ㆍ긴급체포ㆍ현행범인체포ㆍ구속 통지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20927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피의자</a:t>
                      </a:r>
                      <a:endParaRPr lang="ko-KR" altLang="en-US" sz="800" kern="0" spc="-4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성 명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주민등록번호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-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주 거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위 사람을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 00:00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◯◯◯◯◯◯◯◯◯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피의사건으로 체포ㆍ긴급체포ㆍ현행범인체포ㆍ구속하여 ◯◯◯◯◯◯◯◯◯에 인치구금하였으므로 통지합니다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3.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체포ㆍ긴급체포ㆍ현행범인체포ㆍ구속된 피의자의 법정대리인ㆍ배우자ㆍ직계친족ㆍ형제자매는 각각 변호인을 선임할 수 있습니다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4.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체포ㆍ구속된 위 피의자 본인 또는 그 변호인ㆍ법정대리인ㆍ배우자ㆍ직계친족ㆍ형제자매나 가족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동거인 또는 고용주는 ○○지방법원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○○지원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에 체포ㆍ구속의 적부심사를 청구할 수 있습니다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58140" marR="127000" indent="-23114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첨부 </a:t>
                      </a:r>
                      <a:r>
                        <a:rPr lang="en-US" altLang="ko-KR" sz="700" kern="0" spc="-4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: </a:t>
                      </a: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범죄사실의 요지 및 체포ㆍ긴급체포ㆍ현행범인체포ㆍ구속의 이유 </a:t>
                      </a:r>
                      <a:r>
                        <a:rPr lang="en-US" altLang="ko-KR" sz="700" kern="0" spc="-4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</a:t>
                      </a: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3021"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담 당 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소 속 및 연 락 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979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4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1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4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88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84784"/>
            <a:ext cx="8435280" cy="427707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석방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/>
              <a:t>   ① </a:t>
            </a:r>
            <a:r>
              <a:rPr lang="ko-KR" altLang="en-US" sz="1400" dirty="0"/>
              <a:t>체포한 </a:t>
            </a:r>
            <a:r>
              <a:rPr lang="ko-KR" altLang="en-US" sz="1400" dirty="0">
                <a:solidFill>
                  <a:srgbClr val="FF0000"/>
                </a:solidFill>
              </a:rPr>
              <a:t>피의자를 구속하고자 할 때는 체포 시부터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 smtClean="0">
                <a:solidFill>
                  <a:srgbClr val="FF0000"/>
                </a:solidFill>
              </a:rPr>
              <a:t>구속영장을 </a:t>
            </a:r>
            <a:r>
              <a:rPr lang="ko-KR" altLang="en-US" sz="1400" dirty="0">
                <a:solidFill>
                  <a:srgbClr val="FF0000"/>
                </a:solidFill>
              </a:rPr>
              <a:t>청구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영장을 청구하지 아니할 때는 검사의 지휘를 받아 즉시 석방</a:t>
            </a:r>
            <a:r>
              <a:rPr lang="ko-KR" altLang="en-US" sz="1400" dirty="0"/>
              <a:t>해야 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※ </a:t>
            </a:r>
            <a:r>
              <a:rPr lang="ko-KR" altLang="en-US" sz="1400" dirty="0"/>
              <a:t>사법경찰관은 검사에게 </a:t>
            </a:r>
            <a:r>
              <a:rPr lang="en-US" altLang="ko-KR" sz="1400" dirty="0"/>
              <a:t>36</a:t>
            </a:r>
            <a:r>
              <a:rPr lang="ko-KR" altLang="en-US" sz="1400" dirty="0"/>
              <a:t>시간 내에 구속영장 신청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>
                <a:solidFill>
                  <a:srgbClr val="FF0000"/>
                </a:solidFill>
              </a:rPr>
              <a:t>③ </a:t>
            </a:r>
            <a:r>
              <a:rPr lang="ko-KR" altLang="en-US" sz="1400" dirty="0">
                <a:solidFill>
                  <a:srgbClr val="FF0000"/>
                </a:solidFill>
              </a:rPr>
              <a:t>체포된 피의자는 체포적부심사를 법원에 청구할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※ </a:t>
            </a:r>
            <a:r>
              <a:rPr lang="ko-KR" altLang="en-US" sz="1400" dirty="0"/>
              <a:t>판사의 체포영장 기각에 대한 불복은 허용되지 아니함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5425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긴급체포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>
                <a:solidFill>
                  <a:schemeClr val="tx1"/>
                </a:solidFill>
              </a:rPr>
              <a:t>1) </a:t>
            </a:r>
            <a:r>
              <a:rPr lang="ko-KR" altLang="en-US" sz="1200" dirty="0" smtClean="0">
                <a:solidFill>
                  <a:schemeClr val="tx1"/>
                </a:solidFill>
              </a:rPr>
              <a:t>의의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2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 smtClean="0"/>
              <a:t>   (</a:t>
            </a:r>
            <a:r>
              <a:rPr lang="en-US" altLang="ko-KR" sz="1200" dirty="0"/>
              <a:t>1) </a:t>
            </a:r>
            <a:r>
              <a:rPr lang="ko-KR" altLang="en-US" sz="1200" u="sng" dirty="0">
                <a:solidFill>
                  <a:srgbClr val="FF0000"/>
                </a:solidFill>
              </a:rPr>
              <a:t>긴급체포란 사형</a:t>
            </a:r>
            <a:r>
              <a:rPr lang="en-US" altLang="ko-KR" sz="1200" u="sng" dirty="0">
                <a:solidFill>
                  <a:srgbClr val="FF0000"/>
                </a:solidFill>
              </a:rPr>
              <a:t>·</a:t>
            </a:r>
            <a:r>
              <a:rPr lang="ko-KR" altLang="en-US" sz="1200" u="sng" dirty="0">
                <a:solidFill>
                  <a:srgbClr val="FF0000"/>
                </a:solidFill>
              </a:rPr>
              <a:t>무기 또는 장기 </a:t>
            </a:r>
            <a:r>
              <a:rPr lang="en-US" altLang="ko-KR" sz="1200" u="sng" dirty="0">
                <a:solidFill>
                  <a:srgbClr val="FF0000"/>
                </a:solidFill>
              </a:rPr>
              <a:t>3</a:t>
            </a:r>
            <a:r>
              <a:rPr lang="ko-KR" altLang="en-US" sz="1200" u="sng" dirty="0">
                <a:solidFill>
                  <a:srgbClr val="FF0000"/>
                </a:solidFill>
              </a:rPr>
              <a:t>년 이상의 징역이나 금고에 해당하는 죄를 범하였다고 의심할 만한 상당한 이유가 </a:t>
            </a:r>
            <a:r>
              <a:rPr lang="ko-KR" altLang="en-US" sz="1200" u="sng" dirty="0" err="1" smtClean="0">
                <a:solidFill>
                  <a:srgbClr val="FF0000"/>
                </a:solidFill>
              </a:rPr>
              <a:t>있</a:t>
            </a:r>
            <a:endParaRPr lang="en-US" altLang="ko-KR" sz="1200" u="sng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</a:rPr>
              <a:t>        </a:t>
            </a:r>
            <a:r>
              <a:rPr lang="ko-KR" altLang="en-US" sz="1200" u="sng" dirty="0" smtClean="0">
                <a:solidFill>
                  <a:srgbClr val="FF0000"/>
                </a:solidFill>
              </a:rPr>
              <a:t>는 </a:t>
            </a:r>
            <a:r>
              <a:rPr lang="ko-KR" altLang="en-US" sz="1200" u="sng" dirty="0">
                <a:solidFill>
                  <a:srgbClr val="FF0000"/>
                </a:solidFill>
              </a:rPr>
              <a:t>피의자를 수사기관이 일정한 요건 하에 법관의 영장을 발부 받지 않고 체포할 수 있는 제도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  </a:t>
            </a:r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(</a:t>
            </a:r>
            <a:r>
              <a:rPr lang="en-US" altLang="ko-KR" sz="1200" dirty="0"/>
              <a:t>2) </a:t>
            </a:r>
            <a:r>
              <a:rPr lang="ko-KR" altLang="en-US" sz="1200" dirty="0"/>
              <a:t>긴급체포를 인정하는 취지는 영장주의의 원칙을 고수함으로써 중대범죄의 범인을 놓치는 결과를 방지하여 </a:t>
            </a:r>
            <a:r>
              <a:rPr lang="ko-KR" altLang="en-US" sz="1200" dirty="0">
                <a:solidFill>
                  <a:srgbClr val="FF0000"/>
                </a:solidFill>
              </a:rPr>
              <a:t>체포의 </a:t>
            </a:r>
            <a:r>
              <a:rPr lang="ko-KR" altLang="en-US" sz="1200" dirty="0" smtClean="0">
                <a:solidFill>
                  <a:srgbClr val="FF0000"/>
                </a:solidFill>
              </a:rPr>
              <a:t>긴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</a:rPr>
              <a:t>          </a:t>
            </a:r>
            <a:r>
              <a:rPr lang="ko-KR" altLang="en-US" sz="1200" dirty="0" smtClean="0">
                <a:solidFill>
                  <a:srgbClr val="FF0000"/>
                </a:solidFill>
              </a:rPr>
              <a:t>급성에 </a:t>
            </a:r>
            <a:r>
              <a:rPr lang="ko-KR" altLang="en-US" sz="1200" dirty="0">
                <a:solidFill>
                  <a:srgbClr val="FF0000"/>
                </a:solidFill>
              </a:rPr>
              <a:t>대처함으로써 수사의 합목적성을 실현</a:t>
            </a:r>
            <a:r>
              <a:rPr lang="ko-KR" altLang="en-US" sz="1200" dirty="0"/>
              <a:t>하기 위한 제도이다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        ※ </a:t>
            </a:r>
            <a:r>
              <a:rPr lang="ko-KR" altLang="en-US" sz="1200" dirty="0"/>
              <a:t>영장주의의 예외사항</a:t>
            </a:r>
            <a:r>
              <a:rPr lang="en-US" altLang="ko-KR" sz="1200" dirty="0"/>
              <a:t>: </a:t>
            </a:r>
            <a:r>
              <a:rPr lang="ko-KR" altLang="en-US" sz="1200" dirty="0"/>
              <a:t>긴급체포</a:t>
            </a:r>
            <a:r>
              <a:rPr lang="en-US" altLang="ko-KR" sz="1200" dirty="0"/>
              <a:t>, </a:t>
            </a:r>
            <a:r>
              <a:rPr lang="ko-KR" altLang="en-US" sz="1200" dirty="0"/>
              <a:t>현행범체포</a:t>
            </a: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/>
              <a:t>2</a:t>
            </a:r>
            <a:r>
              <a:rPr lang="en-US" altLang="ko-KR" sz="1200" dirty="0"/>
              <a:t>) </a:t>
            </a:r>
            <a:r>
              <a:rPr lang="ko-KR" altLang="en-US" sz="1200" dirty="0"/>
              <a:t>긴급체포의 요건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en-US" altLang="ko-KR" sz="1200" dirty="0">
                <a:solidFill>
                  <a:srgbClr val="FF0000"/>
                </a:solidFill>
              </a:rPr>
              <a:t>1) </a:t>
            </a:r>
            <a:r>
              <a:rPr lang="ko-KR" altLang="en-US" sz="1200" dirty="0">
                <a:solidFill>
                  <a:srgbClr val="FF0000"/>
                </a:solidFill>
              </a:rPr>
              <a:t>범죄의 중대성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피의자가 </a:t>
            </a:r>
            <a:r>
              <a:rPr lang="ko-KR" altLang="en-US" sz="1200" u="sng" dirty="0"/>
              <a:t>사형</a:t>
            </a:r>
            <a:r>
              <a:rPr lang="en-US" altLang="ko-KR" sz="1200" u="sng" dirty="0"/>
              <a:t>·</a:t>
            </a:r>
            <a:r>
              <a:rPr lang="ko-KR" altLang="en-US" sz="1200" u="sng" dirty="0"/>
              <a:t>무기 또는 장기 </a:t>
            </a:r>
            <a:r>
              <a:rPr lang="en-US" altLang="ko-KR" sz="1200" u="sng" dirty="0"/>
              <a:t>3</a:t>
            </a:r>
            <a:r>
              <a:rPr lang="ko-KR" altLang="en-US" sz="1200" u="sng" dirty="0"/>
              <a:t>년 이상의 징역이나 금고</a:t>
            </a:r>
            <a:r>
              <a:rPr lang="ko-KR" altLang="en-US" sz="1200" dirty="0"/>
              <a:t>에 해당하는 죄를 범하였다고 의심할 만한 상당한 이유가 </a:t>
            </a:r>
            <a:r>
              <a:rPr lang="ko-KR" altLang="en-US" sz="1200" dirty="0" err="1" smtClean="0"/>
              <a:t>있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어야 </a:t>
            </a:r>
            <a:r>
              <a:rPr lang="ko-KR" altLang="en-US" sz="1200" dirty="0"/>
              <a:t>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en-US" altLang="ko-KR" sz="1200" dirty="0">
                <a:solidFill>
                  <a:srgbClr val="FF0000"/>
                </a:solidFill>
              </a:rPr>
              <a:t>2) </a:t>
            </a:r>
            <a:r>
              <a:rPr lang="ko-KR" altLang="en-US" sz="1200" dirty="0">
                <a:solidFill>
                  <a:srgbClr val="FF0000"/>
                </a:solidFill>
              </a:rPr>
              <a:t>체포의 필요성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피의자가 </a:t>
            </a:r>
            <a:r>
              <a:rPr lang="ko-KR" altLang="en-US" sz="1200" dirty="0"/>
              <a:t>증거를 인멸할 염려가 있거나</a:t>
            </a:r>
            <a:r>
              <a:rPr lang="en-US" altLang="ko-KR" sz="1200" dirty="0"/>
              <a:t>, </a:t>
            </a:r>
            <a:r>
              <a:rPr lang="ko-KR" altLang="en-US" sz="1200" dirty="0"/>
              <a:t>도망하거나 도망할 우려가 있는 경우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 </a:t>
            </a:r>
            <a:r>
              <a:rPr lang="ko-KR" altLang="en-US" sz="1200" dirty="0"/>
              <a:t>제➀항 제</a:t>
            </a:r>
            <a:r>
              <a:rPr lang="en-US" altLang="ko-KR" sz="1200" dirty="0"/>
              <a:t>1</a:t>
            </a:r>
            <a:r>
              <a:rPr lang="ko-KR" altLang="en-US" sz="1200" dirty="0"/>
              <a:t>호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en-US" altLang="ko-KR" sz="1200" dirty="0">
                <a:solidFill>
                  <a:srgbClr val="FF0000"/>
                </a:solidFill>
              </a:rPr>
              <a:t>3) </a:t>
            </a:r>
            <a:r>
              <a:rPr lang="ko-KR" altLang="en-US" sz="1200" dirty="0">
                <a:solidFill>
                  <a:srgbClr val="FF0000"/>
                </a:solidFill>
              </a:rPr>
              <a:t>체포의 </a:t>
            </a:r>
            <a:r>
              <a:rPr lang="ko-KR" altLang="en-US" sz="1200" dirty="0" err="1">
                <a:solidFill>
                  <a:srgbClr val="FF0000"/>
                </a:solidFill>
              </a:rPr>
              <a:t>긴급성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 smtClean="0"/>
              <a:t>         ① </a:t>
            </a:r>
            <a:r>
              <a:rPr lang="ko-KR" altLang="en-US" sz="1200" dirty="0"/>
              <a:t>긴급을 요하여 지방법원판사의 체포영장을 받을 수 없는 때에는 그 사유를 알리고 영장 없이 피의자를 체포할 수 </a:t>
            </a:r>
            <a:r>
              <a:rPr lang="ko-KR" altLang="en-US" sz="1200" dirty="0" err="1" smtClean="0"/>
              <a:t>있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    </a:t>
            </a:r>
            <a:r>
              <a:rPr lang="ko-KR" altLang="en-US" sz="1200" dirty="0" err="1" smtClean="0"/>
              <a:t>으며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② </a:t>
            </a:r>
            <a:r>
              <a:rPr lang="ko-KR" altLang="en-US" sz="1200" dirty="0"/>
              <a:t>긴급을 요한다 함은 피의자를 우연히 발견한 경우 등과 같이 체포 영장을 받을 시간적 여유가 없는 때를 </a:t>
            </a:r>
            <a:r>
              <a:rPr lang="ko-KR" altLang="en-US" sz="1200" dirty="0" smtClean="0"/>
              <a:t>말한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    </a:t>
            </a:r>
            <a:r>
              <a:rPr lang="ko-KR" altLang="en-US" sz="1200" dirty="0" smtClean="0"/>
              <a:t>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 </a:t>
            </a:r>
            <a:r>
              <a:rPr lang="ko-KR" altLang="en-US" sz="1200" dirty="0"/>
              <a:t>제①항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     (</a:t>
            </a:r>
            <a:r>
              <a:rPr lang="en-US" altLang="ko-KR" sz="1200" dirty="0">
                <a:solidFill>
                  <a:srgbClr val="FF0000"/>
                </a:solidFill>
              </a:rPr>
              <a:t>4) </a:t>
            </a:r>
            <a:r>
              <a:rPr lang="ko-KR" altLang="en-US" sz="1200" dirty="0" err="1">
                <a:solidFill>
                  <a:srgbClr val="FF0000"/>
                </a:solidFill>
              </a:rPr>
              <a:t>재체포의</a:t>
            </a:r>
            <a:r>
              <a:rPr lang="ko-KR" altLang="en-US" sz="1200" dirty="0">
                <a:solidFill>
                  <a:srgbClr val="FF0000"/>
                </a:solidFill>
              </a:rPr>
              <a:t> 제한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긴급체포 </a:t>
            </a:r>
            <a:r>
              <a:rPr lang="ko-KR" altLang="en-US" sz="1200" dirty="0"/>
              <a:t>후 구속영장을 청구하지 아니하거나 </a:t>
            </a:r>
            <a:r>
              <a:rPr lang="ko-KR" altLang="en-US" sz="1200" dirty="0" smtClean="0"/>
              <a:t>발부 받지 </a:t>
            </a:r>
            <a:r>
              <a:rPr lang="ko-KR" altLang="en-US" sz="1200" dirty="0"/>
              <a:t>못하여 석방 한 피의자는 </a:t>
            </a:r>
            <a:r>
              <a:rPr lang="ko-KR" altLang="en-US" sz="1200" u="sng" dirty="0"/>
              <a:t>영장 없이는</a:t>
            </a:r>
            <a:r>
              <a:rPr lang="ko-KR" altLang="en-US" sz="1200" dirty="0"/>
              <a:t> 동일한 범죄사실에 </a:t>
            </a:r>
            <a:r>
              <a:rPr lang="ko-KR" altLang="en-US" sz="1200" dirty="0" smtClean="0"/>
              <a:t>대하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여 </a:t>
            </a:r>
            <a:r>
              <a:rPr lang="ko-KR" altLang="en-US" sz="1200" dirty="0"/>
              <a:t>다시 체포하지 못한다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fontAlgn="base">
              <a:buAutoNum type="arabicParenR"/>
            </a:pPr>
            <a:endParaRPr lang="en-US" altLang="ko-KR" sz="12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35593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긴급체포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① 긴급체포서 </a:t>
            </a:r>
            <a:r>
              <a:rPr lang="ko-KR" altLang="en-US" sz="1400" dirty="0" smtClean="0"/>
              <a:t>작성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사법경찰관이 </a:t>
            </a:r>
            <a:r>
              <a:rPr lang="ko-KR" altLang="en-US" sz="1400" dirty="0"/>
              <a:t>긴급체포를 하였을 때는 즉시 </a:t>
            </a:r>
            <a:r>
              <a:rPr lang="ko-KR" altLang="en-US" sz="1400" dirty="0" smtClean="0"/>
              <a:t>범죄 사실의 </a:t>
            </a:r>
            <a:r>
              <a:rPr lang="ko-KR" altLang="en-US" sz="1400" dirty="0"/>
              <a:t>요지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긴급체포의 사유 등을 기재하여 </a:t>
            </a:r>
            <a:r>
              <a:rPr lang="ko-KR" altLang="en-US" sz="1400" dirty="0" err="1" smtClean="0"/>
              <a:t>긴급체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포서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작성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② </a:t>
            </a:r>
            <a:r>
              <a:rPr lang="ko-KR" altLang="en-US" sz="1400" dirty="0"/>
              <a:t>긴급체포 통지</a:t>
            </a:r>
            <a:r>
              <a:rPr lang="en-US" altLang="ko-KR" sz="1400" dirty="0"/>
              <a:t>: </a:t>
            </a:r>
            <a:r>
              <a:rPr lang="ko-KR" altLang="en-US" sz="1400" dirty="0"/>
              <a:t>영장에 의한 체포와 동일함</a:t>
            </a: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③ </a:t>
            </a:r>
            <a:r>
              <a:rPr lang="ko-KR" altLang="en-US" sz="1400" dirty="0">
                <a:solidFill>
                  <a:srgbClr val="FF0000"/>
                </a:solidFill>
              </a:rPr>
              <a:t>긴급체포 승인건의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긴급체포한</a:t>
            </a:r>
            <a:r>
              <a:rPr lang="ko-KR" altLang="en-US" sz="1400" dirty="0">
                <a:solidFill>
                  <a:srgbClr val="FF0000"/>
                </a:solidFill>
              </a:rPr>
              <a:t> 때부터 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시간 이내 검사에게</a:t>
            </a:r>
            <a:r>
              <a:rPr lang="ko-KR" altLang="en-US" sz="1400" dirty="0"/>
              <a:t> 체포사유</a:t>
            </a:r>
            <a:r>
              <a:rPr lang="en-US" altLang="ko-KR" sz="1400" dirty="0"/>
              <a:t>, </a:t>
            </a:r>
            <a:r>
              <a:rPr lang="ko-KR" altLang="en-US" sz="1400" dirty="0"/>
              <a:t>체포를 계속 하여야 할 사유 등을 ‘</a:t>
            </a:r>
            <a:r>
              <a:rPr lang="ko-KR" altLang="en-US" sz="1400" dirty="0" smtClean="0"/>
              <a:t>긴급체포승인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건의서</a:t>
            </a:r>
            <a:r>
              <a:rPr lang="ko-KR" altLang="en-US" sz="1400" dirty="0"/>
              <a:t>’에 기재하여 건의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기소중지 피의자를 특별시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광역시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도 이외의 지역에서 긴급체포 시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 smtClean="0">
                <a:solidFill>
                  <a:srgbClr val="FF0000"/>
                </a:solidFill>
              </a:rPr>
              <a:t>긴급체포승인건의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를 </a:t>
            </a:r>
            <a:r>
              <a:rPr lang="ko-KR" altLang="en-US" sz="1400" dirty="0"/>
              <a:t>할 수 있음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급속을 요하는 경우 모사전송으로 긴급체포 승인건의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검사가 긴급체포를 승인하지 아니한 때는 사법경찰관은 즉시 피의 자를 석방한 후 </a:t>
            </a:r>
            <a:r>
              <a:rPr lang="ko-KR" altLang="en-US" sz="1400" dirty="0" err="1"/>
              <a:t>석방일시</a:t>
            </a:r>
            <a:r>
              <a:rPr lang="en-US" altLang="ko-KR" sz="1400" dirty="0"/>
              <a:t>. </a:t>
            </a:r>
            <a:r>
              <a:rPr lang="ko-KR" altLang="en-US" sz="1400" dirty="0"/>
              <a:t>사유를 </a:t>
            </a:r>
            <a:r>
              <a:rPr lang="ko-KR" altLang="en-US" sz="1400" dirty="0" smtClean="0"/>
              <a:t>기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재한 </a:t>
            </a:r>
            <a:r>
              <a:rPr lang="ko-KR" altLang="en-US" sz="1400" dirty="0"/>
              <a:t>서면을 사건기록에 </a:t>
            </a:r>
            <a:r>
              <a:rPr lang="ko-KR" altLang="en-US" sz="1400" dirty="0" err="1"/>
              <a:t>편철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61972"/>
              </p:ext>
            </p:extLst>
          </p:nvPr>
        </p:nvGraphicFramePr>
        <p:xfrm>
          <a:off x="755576" y="2132856"/>
          <a:ext cx="7704856" cy="864096"/>
        </p:xfrm>
        <a:graphic>
          <a:graphicData uri="http://schemas.openxmlformats.org/drawingml/2006/table">
            <a:tbl>
              <a:tblPr/>
              <a:tblGrid>
                <a:gridCol w="7704856"/>
              </a:tblGrid>
              <a:tr h="8640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긴급체포→범죄사실 등 고지→긴급체포서 작성→긴급체포원부 기재→긴급체포 통지→긴급체포 승인건의→구속영장 신청 또는 석방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845" marR="58845" marT="16269" marB="162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350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긴급체포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351804"/>
              </p:ext>
            </p:extLst>
          </p:nvPr>
        </p:nvGraphicFramePr>
        <p:xfrm>
          <a:off x="2353876" y="1597854"/>
          <a:ext cx="5458485" cy="4530655"/>
        </p:xfrm>
        <a:graphic>
          <a:graphicData uri="http://schemas.openxmlformats.org/drawingml/2006/table">
            <a:tbl>
              <a:tblPr/>
              <a:tblGrid>
                <a:gridCol w="599519"/>
                <a:gridCol w="2429483"/>
                <a:gridCol w="2429483"/>
              </a:tblGrid>
              <a:tr h="416884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82090" algn="l"/>
                        </a:tabLs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026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)</a:t>
                      </a: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01"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381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위 피의자에 대한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◯◯◯◯◯◯◯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피의사건에 관하여 「형사소송법」 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200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조의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항에 따라 동인을 아래와 같이 긴급체포함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911"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286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의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0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자 의 관 직 및 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005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을 집 행 한 자 의 관 직 및 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501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긴급체포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45215"/>
              </p:ext>
            </p:extLst>
          </p:nvPr>
        </p:nvGraphicFramePr>
        <p:xfrm>
          <a:off x="2775953" y="1553440"/>
          <a:ext cx="5468456" cy="5126496"/>
        </p:xfrm>
        <a:graphic>
          <a:graphicData uri="http://schemas.openxmlformats.org/drawingml/2006/table">
            <a:tbl>
              <a:tblPr/>
              <a:tblGrid>
                <a:gridCol w="836524"/>
                <a:gridCol w="836524"/>
                <a:gridCol w="828326"/>
                <a:gridCol w="828406"/>
                <a:gridCol w="820775"/>
                <a:gridCol w="1317901"/>
              </a:tblGrid>
              <a:tr h="256747"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7451" marR="27451" marT="7589" marB="7589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6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검사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6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긴급체포 승인 건의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768">
                <a:tc gridSpan="6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아래와 같이 긴급체포하였으니 승인하여 주시기 바랍니다</a:t>
                      </a:r>
                      <a:r>
                        <a:rPr lang="en-US" altLang="ko-KR" sz="900" kern="0" spc="-3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36" marR="7536" marT="7536" marB="75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인적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889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4244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자 의 관 직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및 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33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죄 사 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8946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소 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명 자 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683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985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를 계 속 하 여 야 할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0096">
                <a:tc gridSpan="6">
                  <a:txBody>
                    <a:bodyPr/>
                    <a:lstStyle/>
                    <a:p>
                      <a:endParaRPr lang="ko-KR" altLang="en-US" sz="1050"/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6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8530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긴급체포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   ④ </a:t>
            </a:r>
            <a:r>
              <a:rPr lang="ko-KR" altLang="en-US" sz="1400" dirty="0">
                <a:solidFill>
                  <a:srgbClr val="FF0000"/>
                </a:solidFill>
              </a:rPr>
              <a:t>구속영장 청구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err="1"/>
              <a:t>긴급체포서를</a:t>
            </a:r>
            <a:r>
              <a:rPr lang="ko-KR" altLang="en-US" sz="1400" dirty="0"/>
              <a:t> 첨부하여 </a:t>
            </a:r>
            <a:r>
              <a:rPr lang="ko-KR" altLang="en-US" sz="1400" dirty="0" smtClean="0"/>
              <a:t>지체 없이 </a:t>
            </a:r>
            <a:r>
              <a:rPr lang="ko-KR" altLang="en-US" sz="1400" dirty="0"/>
              <a:t>청구</a:t>
            </a:r>
            <a:r>
              <a:rPr lang="en-US" altLang="ko-KR" sz="1400" dirty="0"/>
              <a:t>,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 err="1">
                <a:solidFill>
                  <a:srgbClr val="FF0000"/>
                </a:solidFill>
              </a:rPr>
              <a:t>발부받지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못하거나 </a:t>
            </a:r>
            <a:r>
              <a:rPr lang="ko-KR" altLang="en-US" sz="1400" dirty="0">
                <a:solidFill>
                  <a:srgbClr val="FF0000"/>
                </a:solidFill>
              </a:rPr>
              <a:t>청구하지 아니할 때는 </a:t>
            </a:r>
            <a:r>
              <a:rPr lang="ko-KR" altLang="en-US" sz="1400" dirty="0" smtClean="0">
                <a:solidFill>
                  <a:srgbClr val="FF0000"/>
                </a:solidFill>
              </a:rPr>
              <a:t>검사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지휘를 </a:t>
            </a:r>
            <a:r>
              <a:rPr lang="ko-KR" altLang="en-US" sz="1400" dirty="0">
                <a:solidFill>
                  <a:srgbClr val="FF0000"/>
                </a:solidFill>
              </a:rPr>
              <a:t>받아 피의자를 즉시 석방 </a:t>
            </a:r>
            <a:r>
              <a:rPr lang="ko-KR" altLang="en-US" sz="1400" dirty="0"/>
              <a:t>해야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긴급체포 후 석방된 자 또는 변호인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법정대리인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배우자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직계친족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형제자매는 통지서 및 관련 서류를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열람하거나 </a:t>
            </a:r>
            <a:r>
              <a:rPr lang="ko-KR" altLang="en-US" sz="1400" dirty="0">
                <a:solidFill>
                  <a:srgbClr val="FF0000"/>
                </a:solidFill>
              </a:rPr>
              <a:t>등사</a:t>
            </a:r>
            <a:r>
              <a:rPr lang="ko-KR" altLang="en-US" sz="1400" dirty="0"/>
              <a:t>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사법경찰관은 </a:t>
            </a:r>
            <a:r>
              <a:rPr lang="ko-KR" altLang="en-US" sz="1400" dirty="0" err="1"/>
              <a:t>긴급체포한</a:t>
            </a:r>
            <a:r>
              <a:rPr lang="ko-KR" altLang="en-US" sz="1400" dirty="0"/>
              <a:t> 피의자에 대하여 구속영장을 신청하지 아 </a:t>
            </a:r>
            <a:r>
              <a:rPr lang="ko-KR" altLang="en-US" sz="1400" dirty="0" err="1"/>
              <a:t>니하고</a:t>
            </a:r>
            <a:r>
              <a:rPr lang="ko-KR" altLang="en-US" sz="1400" dirty="0"/>
              <a:t> 석방한 경우 즉시 </a:t>
            </a:r>
            <a:r>
              <a:rPr lang="ko-KR" altLang="en-US" sz="1400" dirty="0" smtClean="0"/>
              <a:t>검사에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게 </a:t>
            </a:r>
            <a:r>
              <a:rPr lang="ko-KR" altLang="en-US" sz="1400" dirty="0"/>
              <a:t>보고하여야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검사는 긴급체포 후 영장을 청구하지 아니하고 석방한 경우 석 방한 날부터 </a:t>
            </a:r>
            <a:r>
              <a:rPr lang="en-US" altLang="ko-KR" sz="1400" dirty="0"/>
              <a:t>30</a:t>
            </a:r>
            <a:r>
              <a:rPr lang="ko-KR" altLang="en-US" sz="1400" dirty="0"/>
              <a:t>일 이내에 서면으로 </a:t>
            </a:r>
            <a:r>
              <a:rPr lang="ko-KR" altLang="en-US" sz="1400" dirty="0" smtClean="0"/>
              <a:t>다음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사항을 </a:t>
            </a:r>
            <a:r>
              <a:rPr lang="ko-KR" altLang="en-US" sz="1400" dirty="0"/>
              <a:t>법원에 통지해야 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※ </a:t>
            </a:r>
            <a:r>
              <a:rPr lang="ko-KR" altLang="en-US" sz="1400" dirty="0"/>
              <a:t>석방된 자의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 일시</a:t>
            </a:r>
            <a:r>
              <a:rPr lang="en-US" altLang="ko-KR" sz="1400" dirty="0"/>
              <a:t>. </a:t>
            </a:r>
            <a:r>
              <a:rPr lang="ko-KR" altLang="en-US" sz="1400" dirty="0"/>
              <a:t>장소</a:t>
            </a:r>
            <a:r>
              <a:rPr lang="en-US" altLang="ko-KR" sz="1400" dirty="0"/>
              <a:t>. </a:t>
            </a:r>
            <a:r>
              <a:rPr lang="ko-KR" altLang="en-US" sz="1400" dirty="0"/>
              <a:t>체포의 구체적 </a:t>
            </a:r>
            <a:r>
              <a:rPr lang="ko-KR" altLang="en-US" sz="1400" dirty="0" smtClean="0"/>
              <a:t>이유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석방일시</a:t>
            </a:r>
            <a:r>
              <a:rPr lang="en-US" altLang="ko-KR" sz="1400" dirty="0"/>
              <a:t>. </a:t>
            </a:r>
            <a:r>
              <a:rPr lang="ko-KR" altLang="en-US" sz="1400" dirty="0"/>
              <a:t>장소 및 사유</a:t>
            </a:r>
            <a:r>
              <a:rPr lang="en-US" altLang="ko-KR" sz="1400" dirty="0"/>
              <a:t>, </a:t>
            </a:r>
            <a:r>
              <a:rPr lang="ko-KR" altLang="en-US" sz="1400" dirty="0"/>
              <a:t>검사 또는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사법경찰관의 </a:t>
            </a:r>
            <a:r>
              <a:rPr lang="ko-KR" altLang="en-US" sz="1400" dirty="0"/>
              <a:t>성명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⑤ </a:t>
            </a:r>
            <a:r>
              <a:rPr lang="ko-KR" altLang="en-US" sz="1400" dirty="0">
                <a:solidFill>
                  <a:srgbClr val="FF0000"/>
                </a:solidFill>
              </a:rPr>
              <a:t>구속적부심사청구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긴급체포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 체포된 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또는 위법하게 체포된 피의자는 체 </a:t>
            </a:r>
            <a:r>
              <a:rPr lang="ko-KR" altLang="en-US" sz="1400" dirty="0" err="1"/>
              <a:t>포적부심사를</a:t>
            </a:r>
            <a:r>
              <a:rPr lang="ko-KR" altLang="en-US" sz="1400" dirty="0"/>
              <a:t> 청구할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err="1" smtClean="0"/>
              <a:t>대인적강제수사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70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 smtClean="0">
                <a:solidFill>
                  <a:srgbClr val="FF0000"/>
                </a:solidFill>
              </a:rPr>
              <a:t>3. </a:t>
            </a:r>
            <a:r>
              <a:rPr lang="ko-KR" altLang="en-US" sz="1300" dirty="0" smtClean="0">
                <a:solidFill>
                  <a:srgbClr val="FF0000"/>
                </a:solidFill>
              </a:rPr>
              <a:t>현행</a:t>
            </a:r>
            <a:r>
              <a:rPr lang="ko-KR" altLang="en-US" sz="1300" dirty="0">
                <a:solidFill>
                  <a:srgbClr val="FF0000"/>
                </a:solidFill>
              </a:rPr>
              <a:t>범</a:t>
            </a:r>
            <a:r>
              <a:rPr lang="ko-KR" altLang="en-US" sz="1300" dirty="0" smtClean="0">
                <a:solidFill>
                  <a:srgbClr val="FF0000"/>
                </a:solidFill>
              </a:rPr>
              <a:t>체포</a:t>
            </a:r>
            <a:endParaRPr lang="en-US" altLang="ko-KR" sz="13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1) </a:t>
            </a:r>
            <a:r>
              <a:rPr lang="ko-KR" altLang="en-US" sz="1300" dirty="0" smtClean="0">
                <a:solidFill>
                  <a:schemeClr val="tx1"/>
                </a:solidFill>
              </a:rPr>
              <a:t>요건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 smtClean="0"/>
              <a:t>  </a:t>
            </a:r>
            <a:r>
              <a:rPr lang="ko-KR" altLang="en-US" sz="1300" dirty="0" smtClean="0">
                <a:solidFill>
                  <a:srgbClr val="FF0000"/>
                </a:solidFill>
              </a:rPr>
              <a:t>① </a:t>
            </a:r>
            <a:r>
              <a:rPr lang="ko-KR" altLang="en-US" sz="1300" dirty="0">
                <a:solidFill>
                  <a:srgbClr val="FF0000"/>
                </a:solidFill>
              </a:rPr>
              <a:t>현행범인</a:t>
            </a: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범죄의 실행중인 자로서 </a:t>
            </a:r>
            <a:r>
              <a:rPr lang="ko-KR" altLang="en-US" sz="1300" dirty="0">
                <a:solidFill>
                  <a:srgbClr val="FF0000"/>
                </a:solidFill>
              </a:rPr>
              <a:t>실행에 착수하여 종료에 이르지 않은 자</a:t>
            </a: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미수는 실행의 착수만 있으면 충분</a:t>
            </a:r>
            <a:r>
              <a:rPr lang="en-US" altLang="ko-KR" sz="1300" dirty="0"/>
              <a:t>, </a:t>
            </a:r>
            <a:r>
              <a:rPr lang="ko-KR" altLang="en-US" sz="1300" dirty="0"/>
              <a:t>교사</a:t>
            </a:r>
            <a:r>
              <a:rPr lang="en-US" altLang="ko-KR" sz="1300" dirty="0"/>
              <a:t>. </a:t>
            </a:r>
            <a:r>
              <a:rPr lang="ko-KR" altLang="en-US" sz="1300" dirty="0"/>
              <a:t>방조범은 정범의 </a:t>
            </a:r>
            <a:r>
              <a:rPr lang="ko-KR" altLang="en-US" sz="1300" dirty="0" err="1"/>
              <a:t>실행행</a:t>
            </a:r>
            <a:r>
              <a:rPr lang="ko-KR" altLang="en-US" sz="1300" dirty="0"/>
              <a:t> 위가 개시되면 실행에 착수한 것으로 </a:t>
            </a:r>
            <a:r>
              <a:rPr lang="ko-KR" altLang="en-US" sz="1300" dirty="0" smtClean="0"/>
              <a:t>본다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실행직후인 자는 범행과의 시간적</a:t>
            </a:r>
            <a:r>
              <a:rPr lang="en-US" altLang="ko-KR" sz="1300" dirty="0"/>
              <a:t>. </a:t>
            </a:r>
            <a:r>
              <a:rPr lang="ko-KR" altLang="en-US" sz="1300" dirty="0"/>
              <a:t>장소적 근접성</a:t>
            </a:r>
            <a:r>
              <a:rPr lang="en-US" altLang="ko-KR" sz="1300" dirty="0"/>
              <a:t>, </a:t>
            </a:r>
            <a:r>
              <a:rPr lang="ko-KR" altLang="en-US" sz="1300" dirty="0"/>
              <a:t>범행후의 경과</a:t>
            </a:r>
            <a:r>
              <a:rPr lang="en-US" altLang="ko-KR" sz="1300" dirty="0"/>
              <a:t>, </a:t>
            </a:r>
            <a:r>
              <a:rPr lang="ko-KR" altLang="en-US" sz="1300" dirty="0"/>
              <a:t>범인의 거동</a:t>
            </a:r>
            <a:r>
              <a:rPr lang="en-US" altLang="ko-KR" sz="1300" dirty="0"/>
              <a:t>, </a:t>
            </a:r>
            <a:r>
              <a:rPr lang="ko-KR" altLang="en-US" sz="1300" dirty="0"/>
              <a:t>등을 고려하여 </a:t>
            </a:r>
            <a:r>
              <a:rPr lang="ko-KR" altLang="en-US" sz="1300" dirty="0" smtClean="0"/>
              <a:t>합리적으로 </a:t>
            </a:r>
            <a:r>
              <a:rPr lang="ko-KR" altLang="en-US" sz="1300" dirty="0"/>
              <a:t>판단</a:t>
            </a: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ko-KR" altLang="en-US" sz="1300" dirty="0" smtClean="0">
                <a:solidFill>
                  <a:srgbClr val="FF0000"/>
                </a:solidFill>
              </a:rPr>
              <a:t>② </a:t>
            </a:r>
            <a:r>
              <a:rPr lang="ko-KR" altLang="en-US" sz="1300" dirty="0" err="1">
                <a:solidFill>
                  <a:srgbClr val="FF0000"/>
                </a:solidFill>
              </a:rPr>
              <a:t>준현행범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범인으로 </a:t>
            </a:r>
            <a:r>
              <a:rPr lang="ko-KR" altLang="en-US" sz="1300" dirty="0" smtClean="0"/>
              <a:t>호칭되어 </a:t>
            </a:r>
            <a:r>
              <a:rPr lang="ko-KR" altLang="en-US" sz="1300" dirty="0"/>
              <a:t>추적되고 있는 자</a:t>
            </a: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장물이나 범죄에 사용되었다고 인정함에 충분한 흉기 기타 물건을 소지하고 있는 자</a:t>
            </a: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신체 또는 의복류에 현저한 </a:t>
            </a:r>
            <a:r>
              <a:rPr lang="ko-KR" altLang="en-US" sz="1300" dirty="0" err="1"/>
              <a:t>증적이</a:t>
            </a:r>
            <a:r>
              <a:rPr lang="ko-KR" altLang="en-US" sz="1300" dirty="0"/>
              <a:t> 있는 자</a:t>
            </a:r>
          </a:p>
          <a:p>
            <a:pPr marL="0" indent="0" fontAlgn="base">
              <a:buNone/>
            </a:pPr>
            <a:r>
              <a:rPr lang="en-US" altLang="ko-KR" sz="1300" dirty="0" smtClean="0"/>
              <a:t>    - </a:t>
            </a:r>
            <a:r>
              <a:rPr lang="ko-KR" altLang="en-US" sz="1300" dirty="0"/>
              <a:t>누구임을 물음에 대하여 도망하려 하는 자</a:t>
            </a: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ko-KR" altLang="en-US" sz="1300" dirty="0" smtClean="0">
                <a:solidFill>
                  <a:srgbClr val="FF0000"/>
                </a:solidFill>
              </a:rPr>
              <a:t>③ </a:t>
            </a:r>
            <a:r>
              <a:rPr lang="ko-KR" altLang="en-US" sz="1300" dirty="0" err="1">
                <a:solidFill>
                  <a:srgbClr val="FF0000"/>
                </a:solidFill>
              </a:rPr>
              <a:t>경미범죄의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 smtClean="0"/>
              <a:t>    </a:t>
            </a:r>
            <a:r>
              <a:rPr lang="en-US" altLang="ko-KR" sz="1300" dirty="0" smtClean="0"/>
              <a:t>- </a:t>
            </a:r>
            <a:r>
              <a:rPr lang="ko-KR" altLang="en-US" sz="1300" dirty="0" smtClean="0"/>
              <a:t>다액 </a:t>
            </a:r>
            <a:r>
              <a:rPr lang="en-US" altLang="ko-KR" sz="1300" dirty="0"/>
              <a:t>50</a:t>
            </a:r>
            <a:r>
              <a:rPr lang="ko-KR" altLang="en-US" sz="1300" dirty="0"/>
              <a:t>만원 이하의 벌금</a:t>
            </a:r>
            <a:r>
              <a:rPr lang="en-US" altLang="ko-KR" sz="1300" dirty="0"/>
              <a:t>, </a:t>
            </a:r>
            <a:r>
              <a:rPr lang="ko-KR" altLang="en-US" sz="1300" dirty="0"/>
              <a:t>구류</a:t>
            </a:r>
            <a:r>
              <a:rPr lang="en-US" altLang="ko-KR" sz="1300" dirty="0"/>
              <a:t>, </a:t>
            </a:r>
            <a:r>
              <a:rPr lang="ko-KR" altLang="en-US" sz="1300" dirty="0"/>
              <a:t>과료에 해당하는 죄의 현행범은 주 거가 분명하지 않은 때에 한하여 </a:t>
            </a:r>
            <a:r>
              <a:rPr lang="ko-KR" altLang="en-US" sz="1300" dirty="0" smtClean="0"/>
              <a:t>체</a:t>
            </a: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</a:t>
            </a:r>
            <a:r>
              <a:rPr lang="ko-KR" altLang="en-US" sz="1300" dirty="0" err="1" smtClean="0"/>
              <a:t>포할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수 있다</a:t>
            </a:r>
            <a:r>
              <a:rPr lang="en-US" altLang="ko-KR" sz="1300" dirty="0" smtClean="0"/>
              <a:t>.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 smtClean="0">
                <a:solidFill>
                  <a:srgbClr val="FF0000"/>
                </a:solidFill>
              </a:rPr>
              <a:t>④ </a:t>
            </a:r>
            <a:r>
              <a:rPr lang="ko-KR" altLang="en-US" sz="1300" dirty="0">
                <a:solidFill>
                  <a:srgbClr val="FF0000"/>
                </a:solidFill>
              </a:rPr>
              <a:t>국회의원의 불체포특권은 현행범인 경우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적용되지 않음</a:t>
            </a: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</a:t>
            </a:r>
            <a:r>
              <a:rPr lang="en-US" altLang="ko-KR" sz="3200" dirty="0" smtClean="0"/>
              <a:t> </a:t>
            </a:r>
            <a:r>
              <a:rPr lang="ko-KR" altLang="en-US" sz="3200" dirty="0" smtClean="0"/>
              <a:t>강</a:t>
            </a:r>
            <a:r>
              <a:rPr lang="ko-KR" altLang="en-US" sz="3200" dirty="0"/>
              <a:t>제</a:t>
            </a:r>
            <a:r>
              <a:rPr lang="ko-KR" altLang="en-US" sz="3200" dirty="0" smtClean="0"/>
              <a:t>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87783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3. </a:t>
            </a:r>
            <a:r>
              <a:rPr lang="ko-KR" altLang="en-US" sz="1300" dirty="0" smtClean="0">
                <a:solidFill>
                  <a:schemeClr val="tx1"/>
                </a:solidFill>
              </a:rPr>
              <a:t>현행</a:t>
            </a:r>
            <a:r>
              <a:rPr lang="ko-KR" altLang="en-US" sz="1300" dirty="0">
                <a:solidFill>
                  <a:schemeClr val="tx1"/>
                </a:solidFill>
              </a:rPr>
              <a:t>범</a:t>
            </a:r>
            <a:r>
              <a:rPr lang="ko-KR" altLang="en-US" sz="1300" dirty="0" smtClean="0">
                <a:solidFill>
                  <a:schemeClr val="tx1"/>
                </a:solidFill>
              </a:rPr>
              <a:t>체포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2) </a:t>
            </a:r>
            <a:r>
              <a:rPr lang="ko-KR" altLang="en-US" sz="1300" dirty="0" smtClean="0">
                <a:solidFill>
                  <a:schemeClr val="tx1"/>
                </a:solidFill>
              </a:rPr>
              <a:t>절차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755576" y="2132856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 smtClean="0">
                <a:solidFill>
                  <a:srgbClr val="FF0000"/>
                </a:solidFill>
              </a:rPr>
              <a:t>① 경찰관이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체포시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r>
              <a:rPr lang="en-US" altLang="ko-KR" sz="1400" dirty="0" smtClean="0">
                <a:solidFill>
                  <a:srgbClr val="FF0000"/>
                </a:solidFill>
              </a:rPr>
              <a:t>② </a:t>
            </a:r>
            <a:r>
              <a:rPr lang="ko-KR" altLang="en-US" sz="1400" dirty="0" smtClean="0">
                <a:solidFill>
                  <a:srgbClr val="FF0000"/>
                </a:solidFill>
              </a:rPr>
              <a:t>사인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체포시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 smtClean="0"/>
          </a:p>
          <a:p>
            <a:pPr fontAlgn="base"/>
            <a:endParaRPr lang="en-US" altLang="ko-KR" sz="1400" dirty="0"/>
          </a:p>
          <a:p>
            <a:pPr fontAlgn="base"/>
            <a:r>
              <a:rPr lang="en-US" altLang="ko-KR" sz="1400" dirty="0"/>
              <a:t>3) </a:t>
            </a:r>
            <a:r>
              <a:rPr lang="ko-KR" altLang="en-US" sz="1400" dirty="0"/>
              <a:t>석방</a:t>
            </a:r>
          </a:p>
          <a:p>
            <a:pPr fontAlgn="base"/>
            <a:r>
              <a:rPr lang="ko-KR" altLang="en-US" sz="1400" dirty="0"/>
              <a:t>① </a:t>
            </a:r>
            <a:r>
              <a:rPr lang="ko-KR" altLang="en-US" sz="1400" dirty="0" smtClean="0"/>
              <a:t>검사</a:t>
            </a:r>
            <a:r>
              <a:rPr lang="en-US" altLang="ko-KR" sz="1400" dirty="0"/>
              <a:t>,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사법경찰관이 </a:t>
            </a:r>
            <a:r>
              <a:rPr lang="ko-KR" altLang="en-US" sz="1400" dirty="0" smtClean="0"/>
              <a:t>현행범 체포한 </a:t>
            </a:r>
            <a:r>
              <a:rPr lang="ko-KR" altLang="en-US" sz="1400" dirty="0"/>
              <a:t>때는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내에 구속영장 청구</a:t>
            </a:r>
            <a:r>
              <a:rPr lang="en-US" altLang="ko-KR" sz="1400" dirty="0" smtClean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구속영장을 </a:t>
            </a:r>
            <a:r>
              <a:rPr lang="ko-KR" altLang="en-US" sz="1400" dirty="0">
                <a:solidFill>
                  <a:srgbClr val="FF0000"/>
                </a:solidFill>
              </a:rPr>
              <a:t>청구하지 않거나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기각되었을 </a:t>
            </a:r>
            <a:r>
              <a:rPr lang="ko-KR" altLang="en-US" sz="1400" dirty="0">
                <a:solidFill>
                  <a:srgbClr val="FF0000"/>
                </a:solidFill>
              </a:rPr>
              <a:t>경우</a:t>
            </a:r>
            <a:r>
              <a:rPr lang="en-US" altLang="ko-KR" sz="1400" dirty="0"/>
              <a:t>, </a:t>
            </a:r>
            <a:r>
              <a:rPr lang="ko-KR" altLang="en-US" sz="1400" dirty="0"/>
              <a:t>검사의 지휘를 받음이 없이 소속경찰관서장의 지휘를 받아 즉시 석방</a:t>
            </a:r>
          </a:p>
          <a:p>
            <a:pPr fontAlgn="base"/>
            <a:r>
              <a:rPr lang="ko-KR" altLang="en-US" sz="1400" dirty="0"/>
              <a:t>② 체포된 현행범인을 석방한 때는 그 사실을 검사에게 보고</a:t>
            </a:r>
            <a:r>
              <a:rPr lang="en-US" altLang="ko-KR" sz="1400" dirty="0"/>
              <a:t>, </a:t>
            </a:r>
            <a:r>
              <a:rPr lang="ko-KR" altLang="en-US" sz="1400" dirty="0"/>
              <a:t>석방사유와 일시를 기재한 서면을 </a:t>
            </a:r>
            <a:r>
              <a:rPr lang="ko-KR" altLang="en-US" sz="1400" dirty="0" smtClean="0"/>
              <a:t>기록</a:t>
            </a:r>
            <a:endParaRPr lang="en-US" altLang="ko-KR" sz="1400" dirty="0" smtClean="0"/>
          </a:p>
          <a:p>
            <a:pPr fontAlgn="base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에 </a:t>
            </a:r>
            <a:r>
              <a:rPr lang="ko-KR" altLang="en-US" sz="1400" dirty="0" err="1" smtClean="0"/>
              <a:t>편철</a:t>
            </a:r>
            <a:endParaRPr lang="ko-KR" altLang="en-US" sz="14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409370"/>
              </p:ext>
            </p:extLst>
          </p:nvPr>
        </p:nvGraphicFramePr>
        <p:xfrm>
          <a:off x="914400" y="2492896"/>
          <a:ext cx="7762056" cy="931971"/>
        </p:xfrm>
        <a:graphic>
          <a:graphicData uri="http://schemas.openxmlformats.org/drawingml/2006/table">
            <a:tbl>
              <a:tblPr/>
              <a:tblGrid>
                <a:gridCol w="7762056"/>
              </a:tblGrid>
              <a:tr h="9319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범죄사실 등 고지→현행범체포서 작성→현행범인 체포원부 기재→체포통지→구속영장 청구 또는 석방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697" marR="59697" marT="16504" marB="165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29031"/>
              </p:ext>
            </p:extLst>
          </p:nvPr>
        </p:nvGraphicFramePr>
        <p:xfrm>
          <a:off x="914400" y="4005064"/>
          <a:ext cx="7762056" cy="939413"/>
        </p:xfrm>
        <a:graphic>
          <a:graphicData uri="http://schemas.openxmlformats.org/drawingml/2006/table">
            <a:tbl>
              <a:tblPr/>
              <a:tblGrid>
                <a:gridCol w="7762056"/>
              </a:tblGrid>
              <a:tr h="9394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현행범인 인도→현행범인 인수서 작성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경찰관서 동행요구 가능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→현행범인 체포원부 기재→체포통지→구속영장 청구 또는 석방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173" marR="60173" marT="16636" marB="166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413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3. </a:t>
            </a:r>
            <a:r>
              <a:rPr lang="ko-KR" altLang="en-US" sz="1300" dirty="0" smtClean="0">
                <a:solidFill>
                  <a:schemeClr val="tx1"/>
                </a:solidFill>
              </a:rPr>
              <a:t>현행</a:t>
            </a:r>
            <a:r>
              <a:rPr lang="ko-KR" altLang="en-US" sz="1300" dirty="0">
                <a:solidFill>
                  <a:schemeClr val="tx1"/>
                </a:solidFill>
              </a:rPr>
              <a:t>범</a:t>
            </a:r>
            <a:r>
              <a:rPr lang="ko-KR" altLang="en-US" sz="1300" dirty="0" smtClean="0">
                <a:solidFill>
                  <a:schemeClr val="tx1"/>
                </a:solidFill>
              </a:rPr>
              <a:t>체포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2) </a:t>
            </a:r>
            <a:r>
              <a:rPr lang="ko-KR" altLang="en-US" sz="1300" dirty="0" smtClean="0">
                <a:solidFill>
                  <a:schemeClr val="tx1"/>
                </a:solidFill>
              </a:rPr>
              <a:t>절차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06945"/>
              </p:ext>
            </p:extLst>
          </p:nvPr>
        </p:nvGraphicFramePr>
        <p:xfrm>
          <a:off x="1043607" y="1988838"/>
          <a:ext cx="7706608" cy="4494959"/>
        </p:xfrm>
        <a:graphic>
          <a:graphicData uri="http://schemas.openxmlformats.org/drawingml/2006/table">
            <a:tbl>
              <a:tblPr/>
              <a:tblGrid>
                <a:gridCol w="714512"/>
                <a:gridCol w="3496048"/>
                <a:gridCol w="3496048"/>
              </a:tblGrid>
              <a:tr h="54014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현행범인체포서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754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)</a:t>
                      </a: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 </a:t>
                      </a: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542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679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위의 피의자에 대한</a:t>
                      </a:r>
                      <a:r>
                        <a:rPr lang="ko-KR" altLang="en-US" sz="900" b="1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피의사건에 관하여「형사소송법」제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212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조에 따라 동인을 아래와 같이 현행범인으로 체포함</a:t>
                      </a:r>
                      <a:endParaRPr lang="ko-KR" altLang="en-US" sz="9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8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20 . . .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 ○ 경 찰 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 󰄫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장 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51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체 포 의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5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자 의 관 직 및 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451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</a:t>
            </a:r>
            <a:r>
              <a:rPr lang="en-US" altLang="ko-KR" sz="1300" dirty="0" smtClean="0">
                <a:solidFill>
                  <a:srgbClr val="FF0000"/>
                </a:solidFill>
              </a:rPr>
              <a:t>. </a:t>
            </a:r>
            <a:r>
              <a:rPr lang="ko-KR" altLang="en-US" sz="1300" dirty="0" smtClean="0">
                <a:solidFill>
                  <a:srgbClr val="FF0000"/>
                </a:solidFill>
              </a:rPr>
              <a:t>구</a:t>
            </a:r>
            <a:r>
              <a:rPr lang="ko-KR" altLang="en-US" sz="1300" dirty="0">
                <a:solidFill>
                  <a:srgbClr val="FF0000"/>
                </a:solidFill>
              </a:rPr>
              <a:t>속</a:t>
            </a:r>
            <a:endParaRPr lang="en-US" altLang="ko-KR" sz="13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1</a:t>
            </a:r>
            <a:r>
              <a:rPr lang="en-US" altLang="ko-KR" sz="1300" dirty="0" smtClean="0">
                <a:solidFill>
                  <a:schemeClr val="tx1"/>
                </a:solidFill>
              </a:rPr>
              <a:t>) </a:t>
            </a:r>
            <a:r>
              <a:rPr lang="ko-KR" altLang="en-US" sz="1300" dirty="0" smtClean="0">
                <a:solidFill>
                  <a:schemeClr val="tx1"/>
                </a:solidFill>
              </a:rPr>
              <a:t>구속의 의의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구속은 </a:t>
            </a:r>
            <a:r>
              <a:rPr lang="ko-KR" altLang="en-US" sz="1400" dirty="0"/>
              <a:t>실효성이 있는 형사절차 즉 형사소송의 원활한 진행과 장래 형벌의 집행을 확보하기 위하여 </a:t>
            </a:r>
            <a:r>
              <a:rPr lang="ko-KR" altLang="en-US" sz="1400" dirty="0" smtClean="0"/>
              <a:t>피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의자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또는 </a:t>
            </a:r>
            <a:r>
              <a:rPr lang="ko-KR" altLang="en-US" sz="1400" dirty="0"/>
              <a:t>피고인의 신체의 자유 를 제한하는 </a:t>
            </a:r>
            <a:r>
              <a:rPr lang="ko-KR" altLang="en-US" sz="1400" dirty="0">
                <a:solidFill>
                  <a:srgbClr val="FF0000"/>
                </a:solidFill>
              </a:rPr>
              <a:t>대인적 강제처분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구인과 구금을 포함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구인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피의자 또는 피고인을 </a:t>
            </a:r>
            <a:r>
              <a:rPr lang="ko-KR" altLang="en-US" sz="1400" dirty="0" smtClean="0">
                <a:solidFill>
                  <a:srgbClr val="FF0000"/>
                </a:solidFill>
              </a:rPr>
              <a:t>법원 기타 </a:t>
            </a:r>
            <a:r>
              <a:rPr lang="ko-KR" altLang="en-US" sz="1400" dirty="0">
                <a:solidFill>
                  <a:srgbClr val="FF0000"/>
                </a:solidFill>
              </a:rPr>
              <a:t>장소에 인치</a:t>
            </a:r>
            <a:r>
              <a:rPr lang="ko-KR" altLang="en-US" sz="1400" dirty="0"/>
              <a:t>하는 </a:t>
            </a:r>
            <a:r>
              <a:rPr lang="ko-KR" altLang="en-US" sz="1400" dirty="0" smtClean="0"/>
              <a:t>강제처분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구금할 </a:t>
            </a:r>
            <a:r>
              <a:rPr lang="ko-KR" altLang="en-US" sz="1400" dirty="0"/>
              <a:t>필요가 없는 때는 그 인치한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</a:t>
            </a:r>
            <a:r>
              <a:rPr lang="ko-KR" altLang="en-US" sz="1400" dirty="0" smtClean="0"/>
              <a:t>때로부터 </a:t>
            </a:r>
            <a:r>
              <a:rPr lang="en-US" altLang="ko-KR" sz="1400" dirty="0"/>
              <a:t>24</a:t>
            </a:r>
            <a:r>
              <a:rPr lang="ko-KR" altLang="en-US" sz="1400" dirty="0"/>
              <a:t>시간 내에 석방 </a:t>
            </a:r>
            <a:r>
              <a:rPr lang="en-US" altLang="ko-KR" sz="1400" dirty="0" smtClean="0"/>
              <a:t>, </a:t>
            </a:r>
            <a:r>
              <a:rPr lang="ko-KR" altLang="en-US" sz="1400" dirty="0" smtClean="0">
                <a:solidFill>
                  <a:srgbClr val="FF0000"/>
                </a:solidFill>
              </a:rPr>
              <a:t>피의자에 </a:t>
            </a:r>
            <a:r>
              <a:rPr lang="ko-KR" altLang="en-US" sz="1400" dirty="0">
                <a:solidFill>
                  <a:srgbClr val="FF0000"/>
                </a:solidFill>
              </a:rPr>
              <a:t>대한 구인은 </a:t>
            </a:r>
            <a:r>
              <a:rPr lang="ko-KR" altLang="en-US" sz="1400" dirty="0" smtClean="0">
                <a:solidFill>
                  <a:srgbClr val="FF0000"/>
                </a:solidFill>
              </a:rPr>
              <a:t>구속 전 피의자심문을  위한  수단으로 </a:t>
            </a:r>
            <a:r>
              <a:rPr lang="ko-KR" altLang="en-US" sz="1400" dirty="0">
                <a:solidFill>
                  <a:srgbClr val="FF0000"/>
                </a:solidFill>
              </a:rPr>
              <a:t>이용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구금</a:t>
            </a:r>
            <a:r>
              <a:rPr lang="en-US" altLang="ko-KR" sz="1400" dirty="0"/>
              <a:t>: </a:t>
            </a:r>
            <a:r>
              <a:rPr lang="ko-KR" altLang="en-US" sz="1400" dirty="0"/>
              <a:t>피의자 또는 피고인을 강제력에 의하여 </a:t>
            </a:r>
            <a:r>
              <a:rPr lang="ko-KR" altLang="en-US" sz="1400" dirty="0">
                <a:solidFill>
                  <a:srgbClr val="FF0000"/>
                </a:solidFill>
              </a:rPr>
              <a:t>구치소 또는 교도소에 구속하는 강제처분으로서 </a:t>
            </a:r>
            <a:r>
              <a:rPr lang="ko-KR" altLang="en-US" sz="1400" dirty="0" smtClean="0">
                <a:solidFill>
                  <a:srgbClr val="FF0000"/>
                </a:solidFill>
              </a:rPr>
              <a:t>미결구금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 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을 </a:t>
            </a:r>
            <a:r>
              <a:rPr lang="ko-KR" altLang="en-US" sz="1400" dirty="0">
                <a:solidFill>
                  <a:srgbClr val="FF0000"/>
                </a:solidFill>
              </a:rPr>
              <a:t>의미</a:t>
            </a: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96776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4</a:t>
            </a:r>
            <a:r>
              <a:rPr lang="en-US" altLang="ko-KR" sz="1300" dirty="0" smtClean="0">
                <a:solidFill>
                  <a:schemeClr val="tx1"/>
                </a:solidFill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</a:rPr>
              <a:t>구</a:t>
            </a:r>
            <a:r>
              <a:rPr lang="ko-KR" altLang="en-US" sz="1300" dirty="0">
                <a:solidFill>
                  <a:schemeClr val="tx1"/>
                </a:solidFill>
              </a:rPr>
              <a:t>속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 smtClean="0"/>
          </a:p>
          <a:p>
            <a:pPr marL="0" indent="0" fontAlgn="base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   2) </a:t>
            </a:r>
            <a:r>
              <a:rPr lang="ko-KR" altLang="en-US" sz="1400" dirty="0"/>
              <a:t>구속의 요건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① </a:t>
            </a:r>
            <a:r>
              <a:rPr lang="ko-KR" altLang="en-US" sz="1400" dirty="0"/>
              <a:t>범죄혐의의 </a:t>
            </a:r>
            <a:r>
              <a:rPr lang="ko-KR" altLang="en-US" sz="1400" dirty="0" err="1"/>
              <a:t>상당성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피의자 </a:t>
            </a:r>
            <a:r>
              <a:rPr lang="ko-KR" altLang="en-US" sz="1400" dirty="0"/>
              <a:t>또는 피고인이 죄를 범하였다고 의심할 만한 </a:t>
            </a:r>
            <a:r>
              <a:rPr lang="ko-KR" altLang="en-US" sz="1400" dirty="0">
                <a:solidFill>
                  <a:srgbClr val="FF0000"/>
                </a:solidFill>
              </a:rPr>
              <a:t>상당한 이유</a:t>
            </a:r>
            <a:r>
              <a:rPr lang="ko-KR" altLang="en-US" sz="1400" dirty="0"/>
              <a:t>가 있어야 한다</a:t>
            </a:r>
            <a:r>
              <a:rPr lang="en-US" altLang="ko-KR" sz="1400" dirty="0"/>
              <a:t>.(</a:t>
            </a:r>
            <a:r>
              <a:rPr lang="ko-KR" altLang="en-US" sz="1400" dirty="0"/>
              <a:t>형사소송법 제</a:t>
            </a:r>
            <a:r>
              <a:rPr lang="en-US" altLang="ko-KR" sz="1400" dirty="0" smtClean="0"/>
              <a:t>201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</a:t>
            </a:r>
            <a:r>
              <a:rPr lang="ko-KR" altLang="en-US" sz="1400" dirty="0" smtClean="0"/>
              <a:t>조 </a:t>
            </a:r>
            <a:r>
              <a:rPr lang="ko-KR" altLang="en-US" sz="1400" dirty="0"/>
              <a:t>제①항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구속사유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  - </a:t>
            </a:r>
            <a:r>
              <a:rPr lang="ko-KR" altLang="en-US" sz="1400" u="sng" dirty="0"/>
              <a:t>일정한 주거가 없는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1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   - </a:t>
            </a:r>
            <a:r>
              <a:rPr lang="ko-KR" altLang="en-US" sz="1400" u="sng" dirty="0"/>
              <a:t>증거를 인멸할 염려가 있는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2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   - </a:t>
            </a:r>
            <a:r>
              <a:rPr lang="ko-KR" altLang="en-US" sz="1400" u="sng" dirty="0"/>
              <a:t>도망하거나 도망할 염려가 있는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3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③ </a:t>
            </a:r>
            <a:r>
              <a:rPr lang="ko-KR" altLang="en-US" sz="1400" dirty="0">
                <a:solidFill>
                  <a:srgbClr val="FF0000"/>
                </a:solidFill>
              </a:rPr>
              <a:t>법원의 필요적 고려사항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  - </a:t>
            </a:r>
            <a:r>
              <a:rPr lang="ko-KR" altLang="en-US" sz="1400" u="sng" dirty="0"/>
              <a:t>범죄의 중대성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재범의 위험성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피해자 및 중요 참고인 등에 </a:t>
            </a:r>
            <a:r>
              <a:rPr lang="ko-KR" altLang="en-US" sz="1400" u="sng" dirty="0" smtClean="0"/>
              <a:t>대한  위해 우려 </a:t>
            </a:r>
            <a:r>
              <a:rPr lang="ko-KR" altLang="en-US" sz="1400" u="sng" dirty="0"/>
              <a:t>등을 고려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</a:t>
            </a:r>
            <a:r>
              <a:rPr lang="ko-KR" altLang="en-US" sz="1400" dirty="0" smtClean="0"/>
              <a:t>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제②항</a:t>
            </a:r>
            <a:r>
              <a:rPr lang="en-US" altLang="ko-KR" sz="1400" dirty="0"/>
              <a:t>)’</a:t>
            </a:r>
            <a:r>
              <a:rPr lang="ko-KR" altLang="en-US" sz="1400" dirty="0"/>
              <a:t>라는 규정을 신설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④ </a:t>
            </a:r>
            <a:r>
              <a:rPr lang="ko-KR" altLang="en-US" sz="1400" dirty="0" err="1">
                <a:solidFill>
                  <a:srgbClr val="FF0000"/>
                </a:solidFill>
              </a:rPr>
              <a:t>경미범죄특칙</a:t>
            </a:r>
            <a:r>
              <a:rPr lang="en-US" altLang="ko-KR" sz="1400" dirty="0"/>
              <a:t>: </a:t>
            </a:r>
            <a:r>
              <a:rPr lang="ko-KR" altLang="en-US" sz="1400" dirty="0"/>
              <a:t>다액 </a:t>
            </a:r>
            <a:r>
              <a:rPr lang="en-US" altLang="ko-KR" sz="1400" dirty="0"/>
              <a:t>50</a:t>
            </a:r>
            <a:r>
              <a:rPr lang="ko-KR" altLang="en-US" sz="1400" dirty="0"/>
              <a:t>만원 이하의 벌금</a:t>
            </a:r>
            <a:r>
              <a:rPr lang="en-US" altLang="ko-KR" sz="1400" dirty="0"/>
              <a:t>, </a:t>
            </a:r>
            <a:r>
              <a:rPr lang="ko-KR" altLang="en-US" sz="1400" dirty="0"/>
              <a:t>구류</a:t>
            </a:r>
            <a:r>
              <a:rPr lang="en-US" altLang="ko-KR" sz="1400" dirty="0"/>
              <a:t>, </a:t>
            </a:r>
            <a:r>
              <a:rPr lang="ko-KR" altLang="en-US" sz="1400" dirty="0"/>
              <a:t>과료에 해당하는 사 건에 관하여는 일정한 주거가 </a:t>
            </a:r>
            <a:r>
              <a:rPr lang="ko-KR" altLang="en-US" sz="1400" dirty="0" err="1" smtClean="0"/>
              <a:t>없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      </a:t>
            </a:r>
            <a:r>
              <a:rPr lang="ko-KR" altLang="en-US" sz="1400" dirty="0" smtClean="0"/>
              <a:t>는 </a:t>
            </a:r>
            <a:r>
              <a:rPr lang="ko-KR" altLang="en-US" sz="1400" dirty="0"/>
              <a:t>때에 한하여 구속할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0728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3) </a:t>
            </a:r>
            <a:r>
              <a:rPr lang="ko-KR" altLang="en-US" sz="1400" dirty="0"/>
              <a:t>구속영장의 기재사항</a:t>
            </a:r>
            <a:r>
              <a:rPr lang="en-US" altLang="ko-KR" sz="1400" dirty="0" smtClean="0"/>
              <a:t>: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성명</a:t>
            </a:r>
            <a:r>
              <a:rPr lang="en-US" altLang="ko-KR" sz="1400" dirty="0"/>
              <a:t>, </a:t>
            </a:r>
            <a:r>
              <a:rPr lang="ko-KR" altLang="en-US" sz="1400" dirty="0"/>
              <a:t>연령</a:t>
            </a:r>
            <a:r>
              <a:rPr lang="en-US" altLang="ko-KR" sz="1400" dirty="0"/>
              <a:t>, </a:t>
            </a:r>
            <a:r>
              <a:rPr lang="ko-KR" altLang="en-US" sz="1400" dirty="0"/>
              <a:t>주거</a:t>
            </a:r>
            <a:r>
              <a:rPr lang="en-US" altLang="ko-KR" sz="1400" dirty="0"/>
              <a:t>, </a:t>
            </a:r>
            <a:r>
              <a:rPr lang="ko-KR" altLang="en-US" sz="1400" dirty="0"/>
              <a:t>직업과 죄명</a:t>
            </a:r>
            <a:r>
              <a:rPr lang="en-US" altLang="ko-KR" sz="1400" dirty="0"/>
              <a:t>, </a:t>
            </a:r>
            <a:r>
              <a:rPr lang="ko-KR" altLang="en-US" sz="1400" dirty="0"/>
              <a:t>구속장소</a:t>
            </a:r>
            <a:r>
              <a:rPr lang="en-US" altLang="ko-KR" sz="1400" dirty="0"/>
              <a:t>, </a:t>
            </a:r>
            <a:r>
              <a:rPr lang="ko-KR" altLang="en-US" sz="1400" dirty="0"/>
              <a:t>영장 의 유효기간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</a:t>
            </a:r>
            <a:r>
              <a:rPr lang="en-US" altLang="ko-KR" sz="1400" dirty="0"/>
              <a:t>(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209</a:t>
            </a:r>
            <a:r>
              <a:rPr lang="ko-KR" altLang="en-US" sz="1400" dirty="0"/>
              <a:t>조</a:t>
            </a:r>
            <a:r>
              <a:rPr lang="en-US" altLang="ko-KR" sz="1400" dirty="0" smtClean="0"/>
              <a:t>)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4) </a:t>
            </a:r>
            <a:r>
              <a:rPr lang="ko-KR" altLang="en-US" sz="1400" dirty="0" smtClean="0"/>
              <a:t>절차</a:t>
            </a: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① </a:t>
            </a:r>
            <a:r>
              <a:rPr lang="en-US" altLang="ko-KR" sz="1400" dirty="0" err="1">
                <a:solidFill>
                  <a:srgbClr val="FF0000"/>
                </a:solidFill>
              </a:rPr>
              <a:t>사전구속영장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② 체포영장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긴급체포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현행범체포에 따른 구속영장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408229"/>
              </p:ext>
            </p:extLst>
          </p:nvPr>
        </p:nvGraphicFramePr>
        <p:xfrm>
          <a:off x="827584" y="3573016"/>
          <a:ext cx="7848872" cy="648072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64807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구속영장 신청서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신청부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작성→구속영장 신청→구속영장청구→구인을 위한 구속영장 발부→구속영장 실질심사→구금을 위한 구속영장 발부→영장제시 및 집행→범죄사실 등 고지→구속영장 집행원부 기재→구속통지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103" marR="57103" marT="15787" marB="1578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782683"/>
              </p:ext>
            </p:extLst>
          </p:nvPr>
        </p:nvGraphicFramePr>
        <p:xfrm>
          <a:off x="827584" y="4869161"/>
          <a:ext cx="7848872" cy="792088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7920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구속영장 신청서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신청부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작성→영장신청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(36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→영장청구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(48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→구속영장 실질심사→영장발부→영장제시 및 집행→범죄사실 등 고지→구속영장 집행원부 기재→구속통지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537" marR="58537" marT="16184" marB="161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399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4) </a:t>
            </a:r>
            <a:r>
              <a:rPr lang="ko-KR" altLang="en-US" sz="1400" dirty="0" smtClean="0"/>
              <a:t>절차</a:t>
            </a: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   ③ </a:t>
            </a:r>
            <a:r>
              <a:rPr lang="ko-KR" altLang="en-US" sz="1400" dirty="0">
                <a:solidFill>
                  <a:srgbClr val="FF0000"/>
                </a:solidFill>
              </a:rPr>
              <a:t>구속영장 발부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검사</a:t>
            </a:r>
            <a:r>
              <a:rPr lang="en-US" altLang="ko-KR" sz="1400" dirty="0"/>
              <a:t>: </a:t>
            </a:r>
            <a:r>
              <a:rPr lang="ko-KR" altLang="en-US" sz="1400" dirty="0"/>
              <a:t>검사의 청구에 의해 판사가 발부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사법경찰관</a:t>
            </a:r>
            <a:r>
              <a:rPr lang="en-US" altLang="ko-KR" sz="1400" dirty="0"/>
              <a:t>: </a:t>
            </a:r>
            <a:r>
              <a:rPr lang="ko-KR" altLang="en-US" sz="1400" dirty="0"/>
              <a:t>검사에게 신청→검사가 판사에게 청구하여 발부 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</a:t>
            </a:r>
            <a:r>
              <a:rPr lang="ko-KR" altLang="en-US" sz="1400" dirty="0" smtClean="0">
                <a:solidFill>
                  <a:srgbClr val="FF0000"/>
                </a:solidFill>
              </a:rPr>
              <a:t>④ </a:t>
            </a:r>
            <a:r>
              <a:rPr lang="ko-KR" altLang="en-US" sz="1400" dirty="0">
                <a:solidFill>
                  <a:srgbClr val="FF0000"/>
                </a:solidFill>
              </a:rPr>
              <a:t>구속영장 신청의 시간적 제한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체포 </a:t>
            </a:r>
            <a:r>
              <a:rPr lang="ko-KR" altLang="en-US" sz="1400" dirty="0"/>
              <a:t>후 </a:t>
            </a:r>
            <a:r>
              <a:rPr lang="en-US" altLang="ko-KR" sz="1400" dirty="0"/>
              <a:t>48</a:t>
            </a:r>
            <a:r>
              <a:rPr lang="ko-KR" altLang="en-US" sz="1400" dirty="0" smtClean="0"/>
              <a:t>시간 내 </a:t>
            </a:r>
            <a:r>
              <a:rPr lang="ko-KR" altLang="en-US" sz="1400" dirty="0"/>
              <a:t>청구</a:t>
            </a:r>
            <a:r>
              <a:rPr lang="en-US" altLang="ko-KR" sz="1400" dirty="0"/>
              <a:t>: </a:t>
            </a:r>
            <a:r>
              <a:rPr lang="ko-KR" altLang="en-US" sz="1400" dirty="0"/>
              <a:t>사법경찰관은 검사에게 </a:t>
            </a:r>
            <a:r>
              <a:rPr lang="en-US" altLang="ko-KR" sz="1400" dirty="0"/>
              <a:t>36</a:t>
            </a:r>
            <a:r>
              <a:rPr lang="ko-KR" altLang="en-US" sz="1400" dirty="0" smtClean="0"/>
              <a:t>시간 내 </a:t>
            </a:r>
            <a:r>
              <a:rPr lang="ko-KR" altLang="en-US" sz="1400" dirty="0"/>
              <a:t>신청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⑤ </a:t>
            </a:r>
            <a:r>
              <a:rPr lang="ko-KR" altLang="en-US" sz="1400" dirty="0"/>
              <a:t>구속영장 </a:t>
            </a:r>
            <a:r>
              <a:rPr lang="ko-KR" altLang="en-US" sz="1400" dirty="0" err="1"/>
              <a:t>청구시</a:t>
            </a:r>
            <a:r>
              <a:rPr lang="ko-KR" altLang="en-US" sz="1400" dirty="0"/>
              <a:t> 첨부서류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체포영장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현행범인수서 등을 첨부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구속이유와 필요성 입증을 위해 체포영장보다 구체적 증거 제출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86694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4) </a:t>
            </a:r>
            <a:r>
              <a:rPr lang="ko-KR" altLang="en-US" sz="1400" dirty="0" smtClean="0"/>
              <a:t>절차</a:t>
            </a: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56202"/>
              </p:ext>
            </p:extLst>
          </p:nvPr>
        </p:nvGraphicFramePr>
        <p:xfrm>
          <a:off x="1691680" y="1268760"/>
          <a:ext cx="6912768" cy="5729544"/>
        </p:xfrm>
        <a:graphic>
          <a:graphicData uri="http://schemas.openxmlformats.org/drawingml/2006/table">
            <a:tbl>
              <a:tblPr/>
              <a:tblGrid>
                <a:gridCol w="1277709"/>
                <a:gridCol w="1277709"/>
                <a:gridCol w="817413"/>
                <a:gridCol w="817494"/>
                <a:gridCol w="2722443"/>
              </a:tblGrid>
              <a:tr h="173933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8255" marR="28255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5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구속영장신청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긴급체포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407">
                <a:tc gridSpan="5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아래와 같이 긴급체포하였는 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동인을 ◯◯◯◯◯◯◯에 구속하려 하니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까지 유효한 구속영장의 발부를 청구하여 주시기 바랍니다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64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  <a:r>
                        <a:rPr lang="ko-KR" altLang="en-US" sz="1100" kern="0" spc="2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견명조"/>
                        </a:rPr>
                        <a:t>○○○○경찰서</a:t>
                      </a:r>
                      <a:endParaRPr lang="ko-KR" altLang="en-US" sz="900" kern="0" spc="-5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32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32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56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구 속 을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65">
                <a:tc rowSpan="2"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적 고 려 사 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범죄의 중대성 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재범의 위험성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피해자ㆍ중요참고인 등에 대한 위해 우려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기타 사유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※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구체적 내용은 별지와 같음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rowSpan="2"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의 지 정 에 따 라 체 포 이 유 등 이 통 지 된 자 의 성 명 및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연 락 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93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재 신 청 의 취 지 및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225">
                <a:tc gridSpan="5">
                  <a:txBody>
                    <a:bodyPr/>
                    <a:lstStyle/>
                    <a:p>
                      <a:endParaRPr lang="ko-KR" altLang="en-US" sz="1050"/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8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8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722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판사의 </a:t>
            </a:r>
            <a:r>
              <a:rPr lang="ko-KR" altLang="en-US" sz="1400" dirty="0" err="1">
                <a:solidFill>
                  <a:srgbClr val="FF0000"/>
                </a:solidFill>
              </a:rPr>
              <a:t>구속전</a:t>
            </a:r>
            <a:r>
              <a:rPr lang="ko-KR" altLang="en-US" sz="1400" dirty="0">
                <a:solidFill>
                  <a:srgbClr val="FF0000"/>
                </a:solidFill>
              </a:rPr>
              <a:t> 피의자심문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구속영장 실질심사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구속영장 청구를 받은 판사가 직접 피의자를 심문</a:t>
            </a:r>
            <a:r>
              <a:rPr lang="en-US" altLang="ko-KR" sz="1400" dirty="0"/>
              <a:t>, </a:t>
            </a:r>
            <a:r>
              <a:rPr lang="ko-KR" altLang="en-US" sz="1400" dirty="0"/>
              <a:t>구속사유 판단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</a:t>
            </a:r>
            <a:r>
              <a:rPr lang="ko-KR" altLang="en-US" sz="1400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dirty="0">
                <a:solidFill>
                  <a:srgbClr val="FF0000"/>
                </a:solidFill>
              </a:rPr>
              <a:t>대상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체포영장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현행범체포에 의한 피의자는 </a:t>
            </a:r>
            <a:r>
              <a:rPr lang="ko-KR" altLang="en-US" sz="1400" dirty="0" smtClean="0"/>
              <a:t>지체 없이 </a:t>
            </a:r>
            <a:r>
              <a:rPr lang="ko-KR" altLang="en-US" sz="1400" dirty="0"/>
              <a:t>심문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※ </a:t>
            </a:r>
            <a:r>
              <a:rPr lang="ko-KR" altLang="en-US" sz="1400" dirty="0"/>
              <a:t>특별한 사정이 없는 한 구속영장 청구된 날의 다음날 까지 심문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smtClean="0"/>
              <a:t>사전 구속영장 청구된 자</a:t>
            </a:r>
            <a:r>
              <a:rPr lang="en-US" altLang="ko-KR" sz="1400" dirty="0"/>
              <a:t>: </a:t>
            </a:r>
            <a:r>
              <a:rPr lang="ko-KR" altLang="en-US" sz="1400" dirty="0"/>
              <a:t>구인을 위한 구속영장 발부</a:t>
            </a:r>
            <a:r>
              <a:rPr lang="en-US" altLang="ko-KR" sz="1400" dirty="0"/>
              <a:t>, </a:t>
            </a:r>
            <a:r>
              <a:rPr lang="ko-KR" altLang="en-US" sz="1400" dirty="0"/>
              <a:t>구인 후 심문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※ </a:t>
            </a:r>
            <a:r>
              <a:rPr lang="ko-KR" altLang="en-US" sz="1400" dirty="0"/>
              <a:t>피의자가 도망 등의 사유로 심문할 수 없는 경우는 예외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② </a:t>
            </a:r>
            <a:r>
              <a:rPr lang="ko-KR" altLang="en-US" sz="1400" dirty="0"/>
              <a:t>방법 및 절차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판사는 체포된 피의자는 즉시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미체포</a:t>
            </a:r>
            <a:r>
              <a:rPr lang="ko-KR" altLang="en-US" sz="1400" dirty="0"/>
              <a:t> 피의자는 피의자를 인치 후 즉시 검사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. </a:t>
            </a:r>
            <a:r>
              <a:rPr lang="ko-KR" altLang="en-US" sz="1400" dirty="0"/>
              <a:t>변호인에게 </a:t>
            </a:r>
            <a:r>
              <a:rPr lang="ko-KR" altLang="en-US" sz="1400" dirty="0" smtClean="0"/>
              <a:t>심문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기일과 </a:t>
            </a:r>
            <a:r>
              <a:rPr lang="ko-KR" altLang="en-US" sz="1400" dirty="0"/>
              <a:t>장소를 통지해야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검사와 변호인은 </a:t>
            </a:r>
            <a:r>
              <a:rPr lang="ko-KR" altLang="en-US" sz="1400" dirty="0" err="1"/>
              <a:t>심문기일에</a:t>
            </a:r>
            <a:r>
              <a:rPr lang="ko-KR" altLang="en-US" sz="1400" dirty="0"/>
              <a:t> 출석하여 의견을 진술할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피의자를 심문하는 경우 법원사무관 등은 심문의 요지를 조서작성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판사는 공범의 분리심문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수사상 비밀보호를 위해 필요한 조치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51848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  6) </a:t>
            </a:r>
            <a:r>
              <a:rPr lang="ko-KR" altLang="en-US" sz="1400" dirty="0" smtClean="0">
                <a:solidFill>
                  <a:srgbClr val="FF0000"/>
                </a:solidFill>
              </a:rPr>
              <a:t>사후절차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dirty="0">
                <a:solidFill>
                  <a:srgbClr val="FF0000"/>
                </a:solidFill>
              </a:rPr>
              <a:t>구속적부심사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동법 제 </a:t>
            </a:r>
            <a:r>
              <a:rPr lang="en-US" altLang="ko-KR" sz="1400" dirty="0">
                <a:solidFill>
                  <a:srgbClr val="FF0000"/>
                </a:solidFill>
              </a:rPr>
              <a:t>214</a:t>
            </a:r>
            <a:r>
              <a:rPr lang="ko-KR" altLang="en-US" sz="1400" dirty="0">
                <a:solidFill>
                  <a:srgbClr val="FF0000"/>
                </a:solidFill>
              </a:rPr>
              <a:t>조의 </a:t>
            </a:r>
            <a:r>
              <a:rPr lang="en-US" altLang="ko-KR" sz="1400" dirty="0">
                <a:solidFill>
                  <a:srgbClr val="FF0000"/>
                </a:solidFill>
              </a:rPr>
              <a:t>2)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구속된 피의자에 대해 법원이 적부여부와 필요성을 심사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</a:t>
            </a:r>
            <a:r>
              <a:rPr lang="en-US" altLang="ko-KR" sz="1400" dirty="0"/>
              <a:t>, </a:t>
            </a:r>
            <a:r>
              <a:rPr lang="ko-KR" altLang="en-US" sz="1400" dirty="0"/>
              <a:t>법정대리인</a:t>
            </a:r>
            <a:r>
              <a:rPr lang="en-US" altLang="ko-KR" sz="1400" dirty="0"/>
              <a:t>, </a:t>
            </a:r>
            <a:r>
              <a:rPr lang="ko-KR" altLang="en-US" sz="1400" dirty="0"/>
              <a:t>배우자</a:t>
            </a:r>
            <a:r>
              <a:rPr lang="en-US" altLang="ko-KR" sz="1400" dirty="0"/>
              <a:t>, </a:t>
            </a:r>
            <a:r>
              <a:rPr lang="ko-KR" altLang="en-US" sz="1400" dirty="0"/>
              <a:t>직계친족</a:t>
            </a:r>
            <a:r>
              <a:rPr lang="en-US" altLang="ko-KR" sz="1400" dirty="0"/>
              <a:t>, </a:t>
            </a:r>
            <a:r>
              <a:rPr lang="ko-KR" altLang="en-US" sz="1400" dirty="0"/>
              <a:t>형제자매</a:t>
            </a:r>
            <a:r>
              <a:rPr lang="en-US" altLang="ko-KR" sz="1400" dirty="0"/>
              <a:t>, </a:t>
            </a:r>
            <a:r>
              <a:rPr lang="ko-KR" altLang="en-US" sz="1400" dirty="0"/>
              <a:t>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 거인 또는 고용주는 관할 법원에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구속의 적부심사를 청구 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구속 등 통지 시에 청구할 수 있음을 알려야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법원은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내에 구속된 피의자 심문</a:t>
            </a:r>
            <a:r>
              <a:rPr lang="en-US" altLang="ko-KR" sz="1400" dirty="0"/>
              <a:t>, </a:t>
            </a:r>
            <a:r>
              <a:rPr lang="ko-KR" altLang="en-US" sz="1400" dirty="0"/>
              <a:t>서류와 증거물 조사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  ※ </a:t>
            </a:r>
            <a:r>
              <a:rPr lang="ko-KR" altLang="en-US" sz="1400" dirty="0" err="1"/>
              <a:t>이유없음</a:t>
            </a:r>
            <a:r>
              <a:rPr lang="en-US" altLang="ko-KR" sz="1400" dirty="0"/>
              <a:t>: </a:t>
            </a:r>
            <a:r>
              <a:rPr lang="ko-KR" altLang="en-US" sz="1400" dirty="0"/>
              <a:t>기각 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이유있을</a:t>
            </a:r>
            <a:r>
              <a:rPr lang="ko-KR" altLang="en-US" sz="1400" dirty="0"/>
              <a:t> 시</a:t>
            </a:r>
            <a:r>
              <a:rPr lang="en-US" altLang="ko-KR" sz="1400" dirty="0"/>
              <a:t>: </a:t>
            </a:r>
            <a:r>
              <a:rPr lang="ko-KR" altLang="en-US" sz="1400" dirty="0"/>
              <a:t>석방을 명함</a:t>
            </a:r>
            <a:r>
              <a:rPr lang="en-US" altLang="ko-KR" sz="1400" dirty="0"/>
              <a:t>, </a:t>
            </a:r>
            <a:r>
              <a:rPr lang="ko-KR" altLang="en-US" sz="1400" dirty="0"/>
              <a:t>항고금지 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검사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청구인은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심문기일에</a:t>
            </a:r>
            <a:r>
              <a:rPr lang="ko-KR" altLang="en-US" sz="1400" dirty="0"/>
              <a:t> 출석</a:t>
            </a:r>
            <a:r>
              <a:rPr lang="en-US" altLang="ko-KR" sz="1400" dirty="0"/>
              <a:t>, </a:t>
            </a:r>
            <a:r>
              <a:rPr lang="ko-KR" altLang="en-US" sz="1400" dirty="0"/>
              <a:t>의견 진술할 수 있음</a:t>
            </a:r>
          </a:p>
          <a:p>
            <a:pPr marL="0" indent="0" fontAlgn="base">
              <a:buNone/>
            </a:pP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구속기간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사법경찰관은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검사는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일이 원칙</a:t>
            </a:r>
            <a:r>
              <a:rPr lang="en-US" altLang="ko-KR" sz="1400" dirty="0">
                <a:solidFill>
                  <a:srgbClr val="FF0000"/>
                </a:solidFill>
              </a:rPr>
              <a:t>, 10</a:t>
            </a:r>
            <a:r>
              <a:rPr lang="ko-KR" altLang="en-US" sz="1400" dirty="0">
                <a:solidFill>
                  <a:srgbClr val="FF0000"/>
                </a:solidFill>
              </a:rPr>
              <a:t>일 연장 가능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     </a:t>
            </a:r>
            <a:r>
              <a:rPr lang="en-US" altLang="ko-KR" sz="1400" dirty="0" smtClean="0"/>
              <a:t>※</a:t>
            </a:r>
            <a:r>
              <a:rPr lang="ko-KR" altLang="en-US" sz="1400" dirty="0" smtClean="0"/>
              <a:t>  국가보안법위반의 </a:t>
            </a:r>
            <a:r>
              <a:rPr lang="ko-KR" altLang="en-US" sz="1400" dirty="0"/>
              <a:t>경우</a:t>
            </a:r>
            <a:r>
              <a:rPr lang="en-US" altLang="ko-KR" sz="1400" dirty="0"/>
              <a:t>, </a:t>
            </a:r>
            <a:r>
              <a:rPr lang="ko-KR" altLang="en-US" sz="1400" dirty="0"/>
              <a:t>경찰</a:t>
            </a:r>
            <a:r>
              <a:rPr lang="en-US" altLang="ko-KR" sz="1400" dirty="0"/>
              <a:t>. </a:t>
            </a:r>
            <a:r>
              <a:rPr lang="ko-KR" altLang="en-US" sz="1400" dirty="0"/>
              <a:t>검사 각 </a:t>
            </a:r>
            <a:r>
              <a:rPr lang="en-US" altLang="ko-KR" sz="1400" dirty="0"/>
              <a:t>10</a:t>
            </a:r>
            <a:r>
              <a:rPr lang="ko-KR" altLang="en-US" sz="1400" dirty="0"/>
              <a:t>일 연장 총 </a:t>
            </a:r>
            <a:r>
              <a:rPr lang="en-US" altLang="ko-KR" sz="1400" dirty="0"/>
              <a:t>50</a:t>
            </a:r>
            <a:r>
              <a:rPr lang="ko-KR" altLang="en-US" sz="1400" dirty="0"/>
              <a:t>일 까지 가능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96172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ko-KR" altLang="en-US" sz="1400" dirty="0">
                <a:solidFill>
                  <a:schemeClr val="tx1"/>
                </a:solidFill>
              </a:rPr>
              <a:t>속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  7) </a:t>
            </a:r>
            <a:r>
              <a:rPr lang="ko-KR" altLang="en-US" sz="1400" dirty="0" smtClean="0">
                <a:solidFill>
                  <a:srgbClr val="FF0000"/>
                </a:solidFill>
              </a:rPr>
              <a:t>재구속 제한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/>
              <a:t>  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dirty="0">
                <a:solidFill>
                  <a:srgbClr val="FF0000"/>
                </a:solidFill>
              </a:rPr>
              <a:t>구속되었다가 석방된 피의자는 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다른 중요한 증거를 발견한 경우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도망하거나 </a:t>
            </a:r>
            <a:r>
              <a:rPr lang="ko-KR" altLang="en-US" sz="1400" dirty="0" err="1"/>
              <a:t>죄증을</a:t>
            </a:r>
            <a:r>
              <a:rPr lang="ko-KR" altLang="en-US" sz="1400" dirty="0"/>
              <a:t> 인멸하는 경우를 제외하고는 동일한 범죄사실 에 관하여 재차 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구속하지 </a:t>
            </a:r>
            <a:r>
              <a:rPr lang="ko-KR" altLang="en-US" sz="1400" dirty="0" smtClean="0"/>
              <a:t>못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smtClean="0"/>
              <a:t>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보증금 납입조건부 석방된 피의자는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피의자가 도망한 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도망하거나 </a:t>
            </a:r>
            <a:r>
              <a:rPr lang="ko-KR" altLang="en-US" sz="1400" dirty="0" err="1"/>
              <a:t>죄증을</a:t>
            </a:r>
            <a:r>
              <a:rPr lang="ko-KR" altLang="en-US" sz="1400" dirty="0"/>
              <a:t> 인멸할 염려가 있다고 믿을 만한 충분한 이유가 있는 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출석요구를 받고 정당한 이유 없이 출석하지 아니한 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 - </a:t>
            </a:r>
            <a:r>
              <a:rPr lang="ko-KR" altLang="en-US" sz="1400" dirty="0"/>
              <a:t>법원의 주거제한 등 조건을 위반한 때를 제외하고는 동일한 사실로 다시 구속하지 못한다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2-2. </a:t>
            </a:r>
            <a:r>
              <a:rPr lang="ko-KR" altLang="en-US" sz="3200" dirty="0" smtClean="0"/>
              <a:t>대인적 강제수사 </a:t>
            </a:r>
            <a:r>
              <a:rPr lang="en-US" altLang="ko-KR" sz="3200" dirty="0" smtClean="0"/>
              <a:t>: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종류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2904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개념</a:t>
            </a:r>
          </a:p>
          <a:p>
            <a:pPr fontAlgn="base"/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dirty="0">
                <a:solidFill>
                  <a:srgbClr val="FF0000"/>
                </a:solidFill>
              </a:rPr>
              <a:t>압수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0000"/>
                </a:solidFill>
              </a:rPr>
              <a:t>증거물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몰수할 것으로 예상되는 물건의 점유를 취득하는 강제처분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압류</a:t>
            </a:r>
            <a:r>
              <a:rPr lang="en-US" altLang="ko-KR" sz="1400" dirty="0"/>
              <a:t>: </a:t>
            </a:r>
            <a:r>
              <a:rPr lang="ko-KR" altLang="en-US" sz="1400" dirty="0"/>
              <a:t>점유를 취득하는 과정에서 강제력이 가하여지는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영장</a:t>
            </a:r>
            <a:r>
              <a:rPr lang="en-US" altLang="ko-KR" sz="1400" dirty="0"/>
              <a:t>)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영치</a:t>
            </a:r>
            <a:r>
              <a:rPr lang="en-US" altLang="ko-KR" sz="1400" dirty="0"/>
              <a:t>: </a:t>
            </a:r>
            <a:r>
              <a:rPr lang="ko-KR" altLang="en-US" sz="1400" dirty="0"/>
              <a:t>유류한 물건을 임의로 제출하여 물건을 점유하는 경우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제출명령</a:t>
            </a:r>
            <a:r>
              <a:rPr lang="en-US" altLang="ko-KR" sz="1400" dirty="0"/>
              <a:t>: </a:t>
            </a:r>
            <a:r>
              <a:rPr lang="ko-KR" altLang="en-US" sz="1400" dirty="0"/>
              <a:t>일정한 물건의 제출을 명하는 처분</a:t>
            </a:r>
            <a:r>
              <a:rPr lang="en-US" altLang="ko-KR" sz="1400" dirty="0"/>
              <a:t>(</a:t>
            </a:r>
            <a:r>
              <a:rPr lang="ko-KR" altLang="en-US" sz="1400" dirty="0"/>
              <a:t>법원의 제출명령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② 수색</a:t>
            </a:r>
            <a:r>
              <a:rPr lang="en-US" altLang="ko-KR" sz="1400" dirty="0" smtClean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en-US" altLang="ko-KR" sz="1400" dirty="0" smtClean="0">
                <a:solidFill>
                  <a:srgbClr val="FF0000"/>
                </a:solidFill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</a:rPr>
              <a:t>증거물 </a:t>
            </a:r>
            <a:r>
              <a:rPr lang="ko-KR" altLang="en-US" sz="1400" dirty="0">
                <a:solidFill>
                  <a:srgbClr val="FF0000"/>
                </a:solidFill>
              </a:rPr>
              <a:t>또는 몰수할 물건을 발견하기 위하여 신체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물건 또는 주거 기타 장소에 대한 강제처분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③ </a:t>
            </a:r>
            <a:r>
              <a:rPr lang="ko-KR" altLang="en-US" sz="1400" dirty="0"/>
              <a:t>압수와 수색은 별개의 처분이지만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실무상 함께 행하여지고 영장도 ‘압수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수색영장’ 한가지로 사용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④ </a:t>
            </a:r>
            <a:r>
              <a:rPr lang="ko-KR" altLang="en-US" sz="1400" dirty="0"/>
              <a:t>범죄의 혐의가 구속의 정도에 이름을 요하지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수사기관의 주관 적 혐의로도 가능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44887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압수의 절차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범죄수사규칙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/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dirty="0">
                <a:solidFill>
                  <a:srgbClr val="FF0000"/>
                </a:solidFill>
              </a:rPr>
              <a:t>영장신청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청구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발부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 규칙 </a:t>
            </a:r>
            <a:r>
              <a:rPr lang="en-US" altLang="ko-KR" sz="1400" dirty="0">
                <a:solidFill>
                  <a:srgbClr val="FF0000"/>
                </a:solidFill>
              </a:rPr>
              <a:t>109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, 110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사법경찰관 명의로 검사에게 신청→검사의 청구로 판사가 발부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 - </a:t>
            </a:r>
            <a:r>
              <a:rPr lang="ko-KR" altLang="en-US" sz="1400" dirty="0"/>
              <a:t>피의자의 신원</a:t>
            </a:r>
            <a:r>
              <a:rPr lang="en-US" altLang="ko-KR" sz="1400" dirty="0"/>
              <a:t>, </a:t>
            </a:r>
            <a:r>
              <a:rPr lang="ko-KR" altLang="en-US" sz="1400" dirty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/>
              <a:t>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수색을 필요로 하는 사유</a:t>
            </a:r>
            <a:r>
              <a:rPr lang="en-US" altLang="ko-KR" sz="1400" dirty="0"/>
              <a:t>, </a:t>
            </a:r>
            <a:r>
              <a:rPr lang="ko-KR" altLang="en-US" sz="1400" dirty="0"/>
              <a:t>영장의 </a:t>
            </a:r>
            <a:r>
              <a:rPr lang="ko-KR" altLang="en-US" sz="1400" dirty="0" smtClean="0"/>
              <a:t>유효조건 </a:t>
            </a:r>
            <a:r>
              <a:rPr lang="ko-KR" altLang="en-US" sz="1400" dirty="0"/>
              <a:t>등을 기재한 소명자료 제출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1072988" y="2877308"/>
          <a:ext cx="6998024" cy="32012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25314"/>
                <a:gridCol w="1225314"/>
                <a:gridCol w="89002"/>
                <a:gridCol w="4458394"/>
              </a:tblGrid>
              <a:tr h="373778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제 </a:t>
                      </a:r>
                      <a:r>
                        <a:rPr lang="en-US" altLang="ko-KR" sz="1200" kern="0" spc="0" dirty="0">
                          <a:effectLst/>
                        </a:rPr>
                        <a:t>0000-00000 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200">
                          <a:effectLst/>
                        </a:rPr>
                        <a:t>○○○○경찰서</a:t>
                      </a:r>
                      <a:r>
                        <a:rPr lang="ko-KR" altLang="en-US" sz="1200" kern="0" spc="0">
                          <a:effectLst/>
                        </a:rPr>
                        <a:t> </a:t>
                      </a:r>
                      <a:r>
                        <a:rPr lang="en-US" altLang="ko-KR" sz="1200" kern="0" spc="0">
                          <a:effectLst/>
                        </a:rPr>
                        <a:t>. . 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</a:tr>
              <a:tr h="316198">
                <a:tc gridSpan="4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1200" kern="0" spc="0" dirty="0">
                          <a:effectLst/>
                        </a:rPr>
                        <a:t>수 신 </a:t>
                      </a:r>
                      <a:r>
                        <a:rPr lang="en-US" altLang="ko-KR" sz="1200" kern="0" spc="0" dirty="0">
                          <a:effectLst/>
                        </a:rPr>
                        <a:t>: </a:t>
                      </a:r>
                      <a:r>
                        <a:rPr lang="ko-KR" altLang="en-US" sz="1200" kern="0" spc="0" dirty="0">
                          <a:effectLst/>
                        </a:rPr>
                        <a:t>◯◯지방검찰청장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제 목 </a:t>
                      </a:r>
                      <a:r>
                        <a:rPr lang="en-US" altLang="ko-KR" sz="1200" kern="0" spc="0">
                          <a:effectLst/>
                        </a:rPr>
                        <a:t>:</a:t>
                      </a:r>
                      <a:r>
                        <a:rPr lang="ko-KR" altLang="en-US" sz="1200" kern="0" spc="0">
                          <a:effectLst/>
                        </a:rPr>
                        <a:t>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검증영장신청</a:t>
                      </a:r>
                      <a:r>
                        <a:rPr lang="en-US" altLang="ko-KR" sz="1200" kern="0" spc="0">
                          <a:effectLst/>
                        </a:rPr>
                        <a:t>(</a:t>
                      </a:r>
                      <a:r>
                        <a:rPr lang="ko-KR" altLang="en-US" sz="1200" kern="0" spc="0">
                          <a:effectLst/>
                        </a:rPr>
                        <a:t>사전</a:t>
                      </a:r>
                      <a:r>
                        <a:rPr lang="en-US" altLang="ko-KR" sz="1200" kern="0" spc="0">
                          <a:effectLst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4053">
                <a:tc gridSpan="4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다음 사람에 대한 죄명 피의사건에 관하여 아래와 같이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검증하려 하니 유효일자까지 유효한 압수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수색</a:t>
                      </a:r>
                      <a:r>
                        <a:rPr lang="en-US" altLang="ko-KR" sz="1200" kern="0" spc="0">
                          <a:effectLst/>
                        </a:rPr>
                        <a:t>․</a:t>
                      </a:r>
                      <a:r>
                        <a:rPr lang="ko-KR" altLang="en-US" sz="1200" kern="0" spc="0">
                          <a:effectLst/>
                        </a:rPr>
                        <a:t>검증영장의 발부를 청구하여 주시기 바랍니다</a:t>
                      </a:r>
                      <a:r>
                        <a:rPr lang="en-US" altLang="ko-KR" sz="1200" kern="0" spc="0">
                          <a:effectLst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피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의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성 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성명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주 민 등 록 번 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주민등록번호 </a:t>
                      </a:r>
                      <a:r>
                        <a:rPr lang="en-US" altLang="ko-KR" sz="1200" kern="0" spc="-50">
                          <a:effectLst/>
                        </a:rPr>
                        <a:t>(</a:t>
                      </a:r>
                      <a:r>
                        <a:rPr lang="ko-KR" altLang="en-US" sz="1200" kern="0" spc="-50">
                          <a:effectLst/>
                        </a:rPr>
                        <a:t>연령세</a:t>
                      </a:r>
                      <a:r>
                        <a:rPr lang="en-US" altLang="ko-KR" sz="1200" kern="0" spc="-50">
                          <a:effectLst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직 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직업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주 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effectLst/>
                        </a:rPr>
                        <a:t>주거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19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0">
                          <a:effectLst/>
                        </a:rPr>
                        <a:t>변 호 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6398" marR="16398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312" marR="59312" marT="16398" marB="16398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8578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755576" y="1588389"/>
          <a:ext cx="8136903" cy="4537071"/>
        </p:xfrm>
        <a:graphic>
          <a:graphicData uri="http://schemas.openxmlformats.org/drawingml/2006/table">
            <a:tbl>
              <a:tblPr/>
              <a:tblGrid>
                <a:gridCol w="1135285"/>
                <a:gridCol w="376883"/>
                <a:gridCol w="3907911"/>
                <a:gridCol w="812603"/>
                <a:gridCol w="812682"/>
                <a:gridCol w="338770"/>
                <a:gridCol w="211009"/>
                <a:gridCol w="541760"/>
              </a:tblGrid>
              <a:tr h="45390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할 물 건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400667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수 색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검 증 할 장 소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신 체 또 는 물 건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압 수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수 색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검 증 을 필 요 로 하 는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7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을 넘 는 유 효 기 간 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43729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둘 이 상 의 영 장 을 신 청 하 는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취</a:t>
                      </a:r>
                      <a:r>
                        <a:rPr lang="ko-KR" altLang="en-US" sz="8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지 와 사 유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57608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출 전 또 는 일 몰 후 집 행 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400667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신 체 검 사 를 받 을 자 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별 </a:t>
                      </a: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․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건 강 상 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0454" marR="10454" marT="10454" marB="1045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646524">
                <a:tc gridSpan="3">
                  <a:txBody>
                    <a:bodyPr/>
                    <a:lstStyle/>
                    <a:p>
                      <a:endParaRPr lang="ko-KR" altLang="en-US" sz="1100"/>
                    </a:p>
                  </a:txBody>
                  <a:tcPr marL="10454" marR="10454" marT="10454" marB="1045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/>
                    </a:p>
                  </a:txBody>
                  <a:tcPr marL="53383" marR="53383" marT="26691" marB="26691"/>
                </a:tc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1543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2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98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454" marR="10454" marT="10454" marB="104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32638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영장제시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동규칙</a:t>
            </a:r>
            <a:r>
              <a:rPr lang="ko-KR" altLang="en-US" sz="1400" dirty="0">
                <a:solidFill>
                  <a:srgbClr val="FF0000"/>
                </a:solidFill>
              </a:rPr>
              <a:t> 제 </a:t>
            </a:r>
            <a:r>
              <a:rPr lang="en-US" altLang="ko-KR" sz="1400" dirty="0">
                <a:solidFill>
                  <a:srgbClr val="FF0000"/>
                </a:solidFill>
              </a:rPr>
              <a:t>113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-  </a:t>
            </a:r>
            <a:r>
              <a:rPr lang="ko-KR" altLang="en-US" sz="1400" dirty="0"/>
              <a:t>해당 처분을 받는 자에게 영장제시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 </a:t>
            </a:r>
            <a:r>
              <a:rPr lang="ko-KR" altLang="en-US" sz="1400" dirty="0"/>
              <a:t>처분을 받는 자에게 제시할 수 없을 때는 </a:t>
            </a:r>
            <a:r>
              <a:rPr lang="ko-KR" altLang="en-US" sz="1400" dirty="0" err="1"/>
              <a:t>참여인에게</a:t>
            </a:r>
            <a:r>
              <a:rPr lang="ko-KR" altLang="en-US" sz="1400" dirty="0"/>
              <a:t> 제시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③ 영장집행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-  </a:t>
            </a:r>
            <a:r>
              <a:rPr lang="ko-KR" altLang="en-US" sz="1400" dirty="0" smtClean="0"/>
              <a:t>부득이한 </a:t>
            </a:r>
            <a:r>
              <a:rPr lang="ko-KR" altLang="en-US" sz="1400" dirty="0"/>
              <a:t>경우 외에는 건조물</a:t>
            </a:r>
            <a:r>
              <a:rPr lang="en-US" altLang="ko-KR" sz="1400" dirty="0"/>
              <a:t>. </a:t>
            </a:r>
            <a:r>
              <a:rPr lang="ko-KR" altLang="en-US" sz="1400" dirty="0"/>
              <a:t>기구 등을 파괴</a:t>
            </a:r>
            <a:r>
              <a:rPr lang="en-US" altLang="ko-KR" sz="1400" dirty="0"/>
              <a:t>, </a:t>
            </a:r>
            <a:r>
              <a:rPr lang="ko-KR" altLang="en-US" sz="1400" dirty="0"/>
              <a:t>서류 기타 물건을 흩어지게 해서는 </a:t>
            </a:r>
            <a:r>
              <a:rPr lang="ko-KR" altLang="en-US" sz="1400" dirty="0" err="1"/>
              <a:t>안된다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④ </a:t>
            </a:r>
            <a:r>
              <a:rPr lang="ko-KR" altLang="en-US" sz="1400" dirty="0">
                <a:solidFill>
                  <a:srgbClr val="FF0000"/>
                </a:solidFill>
              </a:rPr>
              <a:t>압수조서와 압수목록 작성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압수조서에는 압수경위</a:t>
            </a:r>
            <a:r>
              <a:rPr lang="en-US" altLang="ko-KR" sz="1400" dirty="0"/>
              <a:t>, </a:t>
            </a:r>
            <a:r>
              <a:rPr lang="ko-KR" altLang="en-US" sz="1400" dirty="0"/>
              <a:t>압수목록에는 압수물의 특징을 기재</a:t>
            </a:r>
            <a:r>
              <a:rPr lang="en-US" altLang="ko-KR" sz="1400" dirty="0"/>
              <a:t>, </a:t>
            </a:r>
            <a:r>
              <a:rPr lang="ko-KR" altLang="en-US" sz="1400" dirty="0"/>
              <a:t>간인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피의자신문조서</a:t>
            </a:r>
            <a:r>
              <a:rPr lang="en-US" altLang="ko-KR" sz="1400" dirty="0"/>
              <a:t>, </a:t>
            </a:r>
            <a:r>
              <a:rPr lang="ko-KR" altLang="en-US" sz="1400" dirty="0"/>
              <a:t>진술조서</a:t>
            </a:r>
            <a:r>
              <a:rPr lang="en-US" altLang="ko-KR" sz="1400" dirty="0"/>
              <a:t>, </a:t>
            </a:r>
            <a:r>
              <a:rPr lang="ko-KR" altLang="en-US" sz="1400" dirty="0"/>
              <a:t>검증조서</a:t>
            </a:r>
            <a:r>
              <a:rPr lang="en-US" altLang="ko-KR" sz="1400" dirty="0"/>
              <a:t>, </a:t>
            </a:r>
            <a:r>
              <a:rPr lang="ko-KR" altLang="en-US" sz="1400" dirty="0"/>
              <a:t>실황조사서에 압수의 취지를 기재하여 압수조서에 갈음할 수 있음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소유권 포기의사가 있을 경우 소유권 </a:t>
            </a:r>
            <a:r>
              <a:rPr lang="ko-KR" altLang="en-US" sz="1400" dirty="0" err="1"/>
              <a:t>포기서를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수령함</a:t>
            </a:r>
            <a:endParaRPr lang="en-US" altLang="ko-KR" sz="1400" dirty="0" smtClean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⑤ 사후절차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영장은 </a:t>
            </a:r>
            <a:r>
              <a:rPr lang="ko-KR" altLang="en-US" sz="1400" dirty="0" err="1"/>
              <a:t>집행일시와</a:t>
            </a:r>
            <a:r>
              <a:rPr lang="ko-KR" altLang="en-US" sz="1400" dirty="0"/>
              <a:t> 집행자의 이름을 적어 기록에 첨부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⑥ </a:t>
            </a:r>
            <a:r>
              <a:rPr lang="ko-KR" altLang="en-US" sz="1400" dirty="0">
                <a:solidFill>
                  <a:srgbClr val="FF0000"/>
                </a:solidFill>
              </a:rPr>
              <a:t>영장 </a:t>
            </a:r>
            <a:r>
              <a:rPr lang="ko-KR" altLang="en-US" sz="1400" dirty="0" err="1">
                <a:solidFill>
                  <a:srgbClr val="FF0000"/>
                </a:solidFill>
              </a:rPr>
              <a:t>재신청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영장을 신청하였으나 발부를 받지 못했을 경우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/>
              <a:t>영장의 유효기간이 경과한 경우</a:t>
            </a:r>
            <a:r>
              <a:rPr lang="en-US" altLang="ko-KR" sz="1400" dirty="0"/>
              <a:t>(</a:t>
            </a:r>
            <a:r>
              <a:rPr lang="ko-KR" altLang="en-US" sz="1400" dirty="0"/>
              <a:t>영장 반환 후 </a:t>
            </a:r>
            <a:r>
              <a:rPr lang="ko-KR" altLang="en-US" sz="1400" dirty="0" err="1"/>
              <a:t>재신청</a:t>
            </a:r>
            <a:r>
              <a:rPr lang="en-US" altLang="ko-KR" sz="1400" dirty="0"/>
              <a:t>)</a:t>
            </a:r>
            <a:r>
              <a:rPr lang="ko-KR" altLang="en-US" sz="1400" dirty="0"/>
              <a:t>→동일한 범 </a:t>
            </a:r>
            <a:r>
              <a:rPr lang="ko-KR" altLang="en-US" sz="1400" dirty="0" err="1"/>
              <a:t>죄사실에</a:t>
            </a:r>
            <a:r>
              <a:rPr lang="ko-KR" altLang="en-US" sz="1400" dirty="0"/>
              <a:t> 관하여 영장을 </a:t>
            </a:r>
            <a:r>
              <a:rPr lang="ko-KR" altLang="en-US" sz="1400" dirty="0" err="1"/>
              <a:t>재신청할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경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우 </a:t>
            </a:r>
            <a:r>
              <a:rPr lang="ko-KR" altLang="en-US" sz="1400" dirty="0"/>
              <a:t>그 취지를 보고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999428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수색절차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➀ </a:t>
            </a:r>
            <a:r>
              <a:rPr lang="ko-KR" altLang="en-US" sz="1400" dirty="0"/>
              <a:t>영장의 집행은 </a:t>
            </a:r>
            <a:r>
              <a:rPr lang="ko-KR" altLang="en-US" sz="1400" dirty="0">
                <a:solidFill>
                  <a:srgbClr val="FF0000"/>
                </a:solidFill>
              </a:rPr>
              <a:t>검사의 지휘에 의해 사법경찰관이 </a:t>
            </a:r>
            <a:r>
              <a:rPr lang="ko-KR" altLang="en-US" sz="1400" dirty="0" smtClean="0">
                <a:solidFill>
                  <a:srgbClr val="FF0000"/>
                </a:solidFill>
              </a:rPr>
              <a:t>집행함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단 </a:t>
            </a:r>
            <a:r>
              <a:rPr lang="ko-KR" altLang="en-US" sz="1400" dirty="0"/>
              <a:t>필요한 경우 재판장은 법원서기관</a:t>
            </a:r>
            <a:r>
              <a:rPr lang="en-US" altLang="ko-KR" sz="1400" dirty="0"/>
              <a:t>, </a:t>
            </a:r>
            <a:r>
              <a:rPr lang="ko-KR" altLang="en-US" sz="1400" dirty="0"/>
              <a:t>서기에게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집행을 </a:t>
            </a:r>
            <a:r>
              <a:rPr lang="ko-KR" altLang="en-US" sz="1400" dirty="0"/>
              <a:t>명할 수 </a:t>
            </a:r>
            <a:r>
              <a:rPr lang="ko-KR" altLang="en-US" sz="1400" dirty="0" smtClean="0"/>
              <a:t>있음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➁ </a:t>
            </a:r>
            <a:r>
              <a:rPr lang="ko-KR" altLang="en-US" sz="1400" dirty="0"/>
              <a:t>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검증시</a:t>
            </a:r>
            <a:r>
              <a:rPr lang="ko-KR" altLang="en-US" sz="1400" dirty="0"/>
              <a:t> 수사상 특히 </a:t>
            </a:r>
            <a:r>
              <a:rPr lang="ko-KR" altLang="en-US" sz="1400" dirty="0" err="1"/>
              <a:t>필요시</a:t>
            </a:r>
            <a:r>
              <a:rPr lang="ko-KR" altLang="en-US" sz="1400" dirty="0"/>
              <a:t> 피의자 기타 관계인을 </a:t>
            </a:r>
            <a:r>
              <a:rPr lang="ko-KR" altLang="en-US" sz="1400" dirty="0" smtClean="0"/>
              <a:t>참여하게 </a:t>
            </a:r>
            <a:r>
              <a:rPr lang="ko-KR" altLang="en-US" sz="1400" dirty="0"/>
              <a:t>하여야 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➂ </a:t>
            </a:r>
            <a:r>
              <a:rPr lang="ko-KR" altLang="en-US" sz="1400" dirty="0">
                <a:solidFill>
                  <a:srgbClr val="FF0000"/>
                </a:solidFill>
              </a:rPr>
              <a:t>공무소 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타인의 주거지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가옥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건조물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ko-KR" altLang="en-US" sz="1400" dirty="0">
                <a:solidFill>
                  <a:srgbClr val="FF0000"/>
                </a:solidFill>
              </a:rPr>
              <a:t>항공기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선차 안 이외의 장소 인 때에는 되도록 제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자의 참여를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얻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어서 함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➃ </a:t>
            </a:r>
            <a:r>
              <a:rPr lang="ko-KR" altLang="en-US" sz="1400" dirty="0">
                <a:solidFill>
                  <a:srgbClr val="FF0000"/>
                </a:solidFill>
              </a:rPr>
              <a:t>제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자의 참여를 얻지 못할 때는 다른 경찰관을 참여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수색해야 함</a:t>
            </a:r>
          </a:p>
          <a:p>
            <a:pPr fontAlgn="base"/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chemeClr val="tx1"/>
                </a:solidFill>
              </a:rPr>
              <a:t>➄ </a:t>
            </a:r>
            <a:r>
              <a:rPr lang="ko-KR" altLang="en-US" sz="1400" dirty="0">
                <a:solidFill>
                  <a:srgbClr val="FF0000"/>
                </a:solidFill>
              </a:rPr>
              <a:t>참여인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허가자 이외의 자는 그 장소에서 퇴거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출입금지 조치</a:t>
            </a:r>
          </a:p>
          <a:p>
            <a:pPr marL="0" indent="0" fontAlgn="base">
              <a:buNone/>
            </a:pP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/>
              <a:t>➅ </a:t>
            </a:r>
            <a:r>
              <a:rPr lang="ko-KR" altLang="en-US" sz="1400" dirty="0"/>
              <a:t>수색착수 후 일시 중지한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장소폐쇄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간수자를</a:t>
            </a:r>
            <a:r>
              <a:rPr lang="ko-KR" altLang="en-US" sz="1400" dirty="0"/>
              <a:t> 두어 사후 수색에 지장이 없도록 하여야 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➆ </a:t>
            </a:r>
            <a:r>
              <a:rPr lang="ko-KR" altLang="en-US" sz="1400" dirty="0" err="1"/>
              <a:t>수색시</a:t>
            </a:r>
            <a:r>
              <a:rPr lang="en-US" altLang="ko-KR" sz="1400" dirty="0"/>
              <a:t>, </a:t>
            </a:r>
            <a:r>
              <a:rPr lang="ko-KR" altLang="en-US" sz="1400" dirty="0"/>
              <a:t>수색상황과 결과를 명백히 한 수색조서를 작성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696685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050144" y="1594600"/>
          <a:ext cx="5043712" cy="4537164"/>
        </p:xfrm>
        <a:graphic>
          <a:graphicData uri="http://schemas.openxmlformats.org/drawingml/2006/table">
            <a:tbl>
              <a:tblPr/>
              <a:tblGrid>
                <a:gridCol w="510958"/>
                <a:gridCol w="824798"/>
                <a:gridCol w="1475222"/>
                <a:gridCol w="1475222"/>
                <a:gridCol w="757512"/>
              </a:tblGrid>
              <a:tr h="501797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조 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37295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에 대한 피의사건에 관하여 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년 월 일 에서 사법경찰관 은 사법경찰리 을 참여하게 하고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별지 목록의 물건을 다음과 같이 압수하다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348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압 수 경 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82863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401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여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서명 또는 날인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8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416">
                <a:tc gridSpan="5">
                  <a:txBody>
                    <a:bodyPr/>
                    <a:lstStyle/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20 . . .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 ○ 경 찰 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 󰄫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사법경찰리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󰄫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35" marR="11135" marT="11135" marB="1113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968497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압수물의 처리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➀ </a:t>
            </a:r>
            <a:r>
              <a:rPr lang="ko-KR" altLang="en-US" sz="1400" dirty="0">
                <a:solidFill>
                  <a:srgbClr val="FF0000"/>
                </a:solidFill>
              </a:rPr>
              <a:t>자청보관이 원칙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➁ </a:t>
            </a:r>
            <a:r>
              <a:rPr lang="ko-KR" altLang="en-US" sz="1400" dirty="0">
                <a:solidFill>
                  <a:srgbClr val="FF0000"/>
                </a:solidFill>
              </a:rPr>
              <a:t>위탁보관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운반</a:t>
            </a:r>
            <a:r>
              <a:rPr lang="en-US" altLang="ko-KR" sz="1400" dirty="0"/>
              <a:t>. </a:t>
            </a:r>
            <a:r>
              <a:rPr lang="ko-KR" altLang="en-US" sz="1400" dirty="0"/>
              <a:t>보관에 불편한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위탁 보관시킬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보관자는 특별한 약정이 없으면 </a:t>
            </a:r>
            <a:r>
              <a:rPr lang="ko-KR" altLang="en-US" sz="1400" dirty="0" err="1"/>
              <a:t>임치료를</a:t>
            </a:r>
            <a:r>
              <a:rPr lang="ko-KR" altLang="en-US" sz="1400" dirty="0"/>
              <a:t> 청구할 수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➂ </a:t>
            </a:r>
            <a:r>
              <a:rPr lang="ko-KR" altLang="en-US" sz="1400" dirty="0">
                <a:solidFill>
                  <a:srgbClr val="FF0000"/>
                </a:solidFill>
              </a:rPr>
              <a:t>폐기처분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위험발생의 우려가 있는 </a:t>
            </a:r>
            <a:r>
              <a:rPr lang="ko-KR" altLang="en-US" sz="1400" dirty="0" err="1">
                <a:solidFill>
                  <a:srgbClr val="FF0000"/>
                </a:solidFill>
              </a:rPr>
              <a:t>압수물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폐기조서 작성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err="1"/>
              <a:t>사진촬영하여</a:t>
            </a:r>
            <a:r>
              <a:rPr lang="ko-KR" altLang="en-US" sz="1400" dirty="0"/>
              <a:t> 첨부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법령상 생산</a:t>
            </a:r>
            <a:r>
              <a:rPr lang="en-US" altLang="ko-KR" sz="1400" dirty="0"/>
              <a:t>. </a:t>
            </a:r>
            <a:r>
              <a:rPr lang="ko-KR" altLang="en-US" sz="1400" dirty="0"/>
              <a:t>제조</a:t>
            </a:r>
            <a:r>
              <a:rPr lang="en-US" altLang="ko-KR" sz="1400" dirty="0"/>
              <a:t>. </a:t>
            </a:r>
            <a:r>
              <a:rPr lang="ko-KR" altLang="en-US" sz="1400" dirty="0"/>
              <a:t>소지</a:t>
            </a:r>
            <a:r>
              <a:rPr lang="en-US" altLang="ko-KR" sz="1400" dirty="0"/>
              <a:t>. </a:t>
            </a:r>
            <a:r>
              <a:rPr lang="ko-KR" altLang="en-US" sz="1400" dirty="0"/>
              <a:t>유통이 금지된 </a:t>
            </a:r>
            <a:r>
              <a:rPr lang="ko-KR" altLang="en-US" sz="1400" dirty="0" err="1"/>
              <a:t>압수물로</a:t>
            </a:r>
            <a:r>
              <a:rPr lang="ko-KR" altLang="en-US" sz="1400" dirty="0"/>
              <a:t> 부패염려가 있거나 보관이 어려운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소유자 등 동의 후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검사지휘로 </a:t>
            </a:r>
            <a:r>
              <a:rPr lang="ko-KR" altLang="en-US" sz="1400" dirty="0"/>
              <a:t>폐기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➃ </a:t>
            </a:r>
            <a:r>
              <a:rPr lang="ko-KR" altLang="en-US" sz="1400" dirty="0">
                <a:solidFill>
                  <a:srgbClr val="FF0000"/>
                </a:solidFill>
              </a:rPr>
              <a:t>대가보관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몰수해야 할 </a:t>
            </a:r>
            <a:r>
              <a:rPr lang="ko-KR" altLang="en-US" sz="1400" dirty="0" err="1"/>
              <a:t>압수물이</a:t>
            </a:r>
            <a:r>
              <a:rPr lang="ko-KR" altLang="en-US" sz="1400" dirty="0"/>
              <a:t> 멸실</a:t>
            </a:r>
            <a:r>
              <a:rPr lang="en-US" altLang="ko-KR" sz="1400" dirty="0"/>
              <a:t>, </a:t>
            </a:r>
            <a:r>
              <a:rPr lang="ko-KR" altLang="en-US" sz="1400" dirty="0"/>
              <a:t>파손</a:t>
            </a:r>
            <a:r>
              <a:rPr lang="en-US" altLang="ko-KR" sz="1400" dirty="0"/>
              <a:t>, </a:t>
            </a:r>
            <a:r>
              <a:rPr lang="ko-KR" altLang="en-US" sz="1400" dirty="0"/>
              <a:t>부패의 염려가 있거나 보관이 </a:t>
            </a:r>
            <a:r>
              <a:rPr lang="ko-KR" altLang="en-US" sz="1400" dirty="0" smtClean="0"/>
              <a:t>어려울 </a:t>
            </a:r>
            <a:r>
              <a:rPr lang="ko-KR" altLang="en-US" sz="1400" dirty="0"/>
              <a:t>경우 </a:t>
            </a:r>
            <a:r>
              <a:rPr lang="ko-KR" altLang="en-US" sz="1400" dirty="0">
                <a:solidFill>
                  <a:srgbClr val="FF0000"/>
                </a:solidFill>
              </a:rPr>
              <a:t>검사지휘로 매각하여 대가를 </a:t>
            </a:r>
            <a:r>
              <a:rPr lang="ko-KR" altLang="en-US" sz="1400" dirty="0" smtClean="0">
                <a:solidFill>
                  <a:srgbClr val="FF0000"/>
                </a:solidFill>
              </a:rPr>
              <a:t>보관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할 </a:t>
            </a:r>
            <a:r>
              <a:rPr lang="ko-KR" altLang="en-US" sz="1400" dirty="0">
                <a:solidFill>
                  <a:srgbClr val="FF0000"/>
                </a:solidFill>
              </a:rPr>
              <a:t>수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몰수대상인 </a:t>
            </a:r>
            <a:r>
              <a:rPr lang="ko-KR" altLang="en-US" sz="1400" dirty="0" err="1"/>
              <a:t>압수물이</a:t>
            </a:r>
            <a:r>
              <a:rPr lang="ko-KR" altLang="en-US" sz="1400" dirty="0"/>
              <a:t> 증거물인 경우에도 </a:t>
            </a:r>
            <a:r>
              <a:rPr lang="ko-KR" altLang="en-US" sz="1400" dirty="0" err="1"/>
              <a:t>대가보관할</a:t>
            </a:r>
            <a:r>
              <a:rPr lang="ko-KR" altLang="en-US" sz="1400" dirty="0"/>
              <a:t>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환가처분을 할 때는 검사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피고인 또는 변호인에 통지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환부해야 할 </a:t>
            </a:r>
            <a:r>
              <a:rPr lang="ko-KR" altLang="en-US" sz="1400" dirty="0" err="1"/>
              <a:t>압수물</a:t>
            </a:r>
            <a:r>
              <a:rPr lang="ko-KR" altLang="en-US" sz="1400" dirty="0"/>
              <a:t> 중 </a:t>
            </a:r>
            <a:r>
              <a:rPr lang="ko-KR" altLang="en-US" sz="1400" dirty="0" err="1"/>
              <a:t>환부받을</a:t>
            </a:r>
            <a:r>
              <a:rPr lang="ko-KR" altLang="en-US" sz="1400" dirty="0"/>
              <a:t> 자가 누구인지 알 수 없거나 </a:t>
            </a:r>
            <a:r>
              <a:rPr lang="ko-KR" altLang="en-US" sz="1400" dirty="0" smtClean="0"/>
              <a:t>소재가 </a:t>
            </a:r>
            <a:r>
              <a:rPr lang="ko-KR" altLang="en-US" sz="1400" dirty="0"/>
              <a:t>불명한 경우로서 멸실</a:t>
            </a:r>
            <a:r>
              <a:rPr lang="en-US" altLang="ko-KR" sz="1400" dirty="0"/>
              <a:t>. </a:t>
            </a:r>
            <a:r>
              <a:rPr lang="ko-KR" altLang="en-US" sz="1400" dirty="0"/>
              <a:t>파손</a:t>
            </a:r>
            <a:r>
              <a:rPr lang="en-US" altLang="ko-KR" sz="1400" dirty="0"/>
              <a:t>. </a:t>
            </a:r>
            <a:r>
              <a:rPr lang="ko-KR" altLang="en-US" sz="1400" dirty="0"/>
              <a:t>부패 또는 </a:t>
            </a:r>
            <a:r>
              <a:rPr lang="ko-KR" altLang="en-US" sz="1400" dirty="0" smtClean="0"/>
              <a:t>현저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한 </a:t>
            </a:r>
            <a:r>
              <a:rPr lang="ko-KR" altLang="en-US" sz="1400" dirty="0"/>
              <a:t>가치감소의 염려가 있거나 보관하기 어려운 </a:t>
            </a:r>
            <a:r>
              <a:rPr lang="ko-KR" altLang="en-US" sz="1400" dirty="0" err="1"/>
              <a:t>압수물은</a:t>
            </a:r>
            <a:r>
              <a:rPr lang="ko-KR" altLang="en-US" sz="1400" dirty="0"/>
              <a:t> 매각하여 대가를 보관할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20083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압수물의 환부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➀ </a:t>
            </a:r>
            <a:r>
              <a:rPr lang="ko-KR" altLang="en-US" sz="1400" dirty="0">
                <a:solidFill>
                  <a:srgbClr val="FF0000"/>
                </a:solidFill>
              </a:rPr>
              <a:t>개념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압수물을</a:t>
            </a:r>
            <a:r>
              <a:rPr lang="ko-KR" altLang="en-US" sz="1400" dirty="0">
                <a:solidFill>
                  <a:srgbClr val="FF0000"/>
                </a:solidFill>
              </a:rPr>
              <a:t> 종국적으로 소유자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제출자에게 반환하는 법원 또는 수사기관의 처분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  ➁ </a:t>
            </a:r>
            <a:r>
              <a:rPr lang="ko-KR" altLang="en-US" sz="1400" dirty="0">
                <a:solidFill>
                  <a:srgbClr val="FF0000"/>
                </a:solidFill>
              </a:rPr>
              <a:t>절차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소유자 등의 청구가 있을 것을 요하지 않는다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err="1"/>
              <a:t>피압수자가</a:t>
            </a:r>
            <a:r>
              <a:rPr lang="ko-KR" altLang="en-US" sz="1400" dirty="0"/>
              <a:t> 소유권을 포기한 경우에도 법원 또는 수사기관은 환부 결정을 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➂ </a:t>
            </a:r>
            <a:r>
              <a:rPr lang="ko-KR" altLang="en-US" sz="1400" dirty="0">
                <a:solidFill>
                  <a:srgbClr val="FF0000"/>
                </a:solidFill>
              </a:rPr>
              <a:t>필요적 환부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err="1"/>
              <a:t>체포시</a:t>
            </a:r>
            <a:r>
              <a:rPr lang="ko-KR" altLang="en-US" sz="1400" dirty="0"/>
              <a:t> 영장 없이 압수 후 사후 영장을 발부 받지 못한 경우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증거에 공할 물건이 아니거나 몰수대상물이 아닌 물건 등 압수를 계속할 필요가 없다고 인정되는 경우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  ➃ </a:t>
            </a:r>
            <a:r>
              <a:rPr lang="ko-KR" altLang="en-US" sz="1400" dirty="0">
                <a:solidFill>
                  <a:srgbClr val="FF0000"/>
                </a:solidFill>
              </a:rPr>
              <a:t>효력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압수의 효력은 상실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압수를 해제할 뿐이며</a:t>
            </a:r>
            <a:r>
              <a:rPr lang="en-US" altLang="ko-KR" sz="1400" dirty="0"/>
              <a:t>, </a:t>
            </a:r>
            <a:r>
              <a:rPr lang="ko-KR" altLang="en-US" sz="1400" dirty="0"/>
              <a:t>환부를 받은 자에게 실체법상 권리를 </a:t>
            </a:r>
            <a:r>
              <a:rPr lang="ko-KR" altLang="en-US" sz="1400" dirty="0" err="1"/>
              <a:t>확인하</a:t>
            </a:r>
            <a:r>
              <a:rPr lang="ko-KR" altLang="en-US" sz="1400" dirty="0"/>
              <a:t> 는 효력까지 가지는 것은 아니다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➄ </a:t>
            </a:r>
            <a:r>
              <a:rPr lang="ko-KR" altLang="en-US" sz="1400" dirty="0">
                <a:solidFill>
                  <a:srgbClr val="FF0000"/>
                </a:solidFill>
              </a:rPr>
              <a:t>압수장물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피해자에게 환부할 명백한 이유가 있는 때에는 피고사건 종결전이 라도 피해자에게 환부할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인도청구권에 대하여 사실상</a:t>
            </a:r>
            <a:r>
              <a:rPr lang="en-US" altLang="ko-KR" sz="1400" dirty="0"/>
              <a:t>. </a:t>
            </a:r>
            <a:r>
              <a:rPr lang="ko-KR" altLang="en-US" sz="1400" dirty="0"/>
              <a:t>법률상 다소라도 의문이 있는 </a:t>
            </a:r>
            <a:r>
              <a:rPr lang="ko-KR" altLang="en-US" sz="1400" dirty="0" smtClean="0"/>
              <a:t>경우에는 </a:t>
            </a:r>
            <a:r>
              <a:rPr lang="ko-KR" altLang="en-US" sz="1400" dirty="0"/>
              <a:t>환부가 불가능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279375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6) </a:t>
            </a:r>
            <a:r>
              <a:rPr lang="ko-KR" altLang="en-US" sz="1400" dirty="0">
                <a:solidFill>
                  <a:srgbClr val="FF0000"/>
                </a:solidFill>
              </a:rPr>
              <a:t>가환부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  </a:t>
            </a:r>
            <a:r>
              <a:rPr lang="ko-KR" altLang="en-US" sz="1400" dirty="0" smtClean="0">
                <a:solidFill>
                  <a:srgbClr val="FF0000"/>
                </a:solidFill>
              </a:rPr>
              <a:t>➀ </a:t>
            </a:r>
            <a:r>
              <a:rPr lang="ko-KR" altLang="en-US" sz="1400" dirty="0">
                <a:solidFill>
                  <a:srgbClr val="FF0000"/>
                </a:solidFill>
              </a:rPr>
              <a:t>개념</a:t>
            </a:r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압수의 효력을 존속시키면서 소유자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보관자에 잠정적으로 환부하는 제도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압수를 계속할 필요가 있는 </a:t>
            </a:r>
            <a:r>
              <a:rPr lang="ko-KR" altLang="en-US" sz="1400" dirty="0" err="1"/>
              <a:t>압수물이라도</a:t>
            </a:r>
            <a:r>
              <a:rPr lang="ko-KR" altLang="en-US" sz="1400" dirty="0"/>
              <a:t> 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</a:t>
            </a:r>
            <a:r>
              <a:rPr lang="en-US" altLang="ko-KR" sz="1400" dirty="0"/>
              <a:t>. </a:t>
            </a:r>
            <a:r>
              <a:rPr lang="ko-KR" altLang="en-US" sz="1400" dirty="0"/>
              <a:t>보관자</a:t>
            </a:r>
            <a:r>
              <a:rPr lang="en-US" altLang="ko-KR" sz="1400" dirty="0"/>
              <a:t>. </a:t>
            </a:r>
            <a:r>
              <a:rPr lang="ko-KR" altLang="en-US" sz="1400" dirty="0"/>
              <a:t>제출자의 청구에 의하여 가환부할 수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ko-KR" altLang="en-US" sz="1400" dirty="0" smtClean="0"/>
              <a:t>➁ 절차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</a:t>
            </a:r>
            <a:r>
              <a:rPr lang="en-US" altLang="ko-KR" sz="1400" dirty="0"/>
              <a:t>. </a:t>
            </a:r>
            <a:r>
              <a:rPr lang="ko-KR" altLang="en-US" sz="1400" dirty="0"/>
              <a:t>보관자의 청구→검사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</a:t>
            </a:r>
            <a:r>
              <a:rPr lang="en-US" altLang="ko-KR" sz="1400" dirty="0"/>
              <a:t>. </a:t>
            </a:r>
            <a:r>
              <a:rPr lang="ko-KR" altLang="en-US" sz="1400" dirty="0"/>
              <a:t>피고인 또는 변 호인 등 이해관계인에게 통지→법원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또는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수사기관의 </a:t>
            </a:r>
            <a:r>
              <a:rPr lang="ko-KR" altLang="en-US" sz="1400" dirty="0"/>
              <a:t>결정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➂ </a:t>
            </a:r>
            <a:r>
              <a:rPr lang="ko-KR" altLang="en-US" sz="1400" dirty="0"/>
              <a:t>가환부 의무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증거에만  활</a:t>
            </a:r>
            <a:r>
              <a:rPr lang="ko-KR" altLang="en-US" sz="1400" dirty="0"/>
              <a:t>용</a:t>
            </a:r>
            <a:r>
              <a:rPr lang="ko-KR" altLang="en-US" sz="1400" dirty="0" smtClean="0"/>
              <a:t>할 </a:t>
            </a:r>
            <a:r>
              <a:rPr lang="ko-KR" altLang="en-US" sz="1400" dirty="0"/>
              <a:t>목적으로 압수한 물건으로 소유자</a:t>
            </a:r>
            <a:r>
              <a:rPr lang="en-US" altLang="ko-KR" sz="1400" dirty="0"/>
              <a:t>. </a:t>
            </a:r>
            <a:r>
              <a:rPr lang="ko-KR" altLang="en-US" sz="1400" dirty="0"/>
              <a:t>소지자가 계속 사 용하여야 할 물건은 사진촬영 등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/>
              <a:t>원</a:t>
            </a:r>
            <a:r>
              <a:rPr lang="ko-KR" altLang="en-US" sz="1400" dirty="0" smtClean="0"/>
              <a:t>형보존의 조치 후 </a:t>
            </a:r>
            <a:r>
              <a:rPr lang="ko-KR" altLang="en-US" sz="1400" dirty="0"/>
              <a:t>가환부해야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➃ 효력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가환부를 </a:t>
            </a:r>
            <a:r>
              <a:rPr lang="ko-KR" altLang="en-US" sz="1400" dirty="0"/>
              <a:t>받은 자는 </a:t>
            </a:r>
            <a:r>
              <a:rPr lang="ko-KR" altLang="en-US" sz="1400" dirty="0" err="1"/>
              <a:t>압수물에</a:t>
            </a:r>
            <a:r>
              <a:rPr lang="ko-KR" altLang="en-US" sz="1400" dirty="0"/>
              <a:t> 대한 보관의무</a:t>
            </a:r>
            <a:r>
              <a:rPr lang="en-US" altLang="ko-KR" sz="1400" dirty="0"/>
              <a:t>, </a:t>
            </a:r>
            <a:r>
              <a:rPr lang="ko-KR" altLang="en-US" sz="1400" dirty="0"/>
              <a:t>임의로 처분치 못 하고 법원 또는 수사기관의 요구가 </a:t>
            </a:r>
            <a:r>
              <a:rPr lang="ko-KR" altLang="en-US" sz="1400" dirty="0" err="1" smtClean="0"/>
              <a:t>있으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면 </a:t>
            </a:r>
            <a:r>
              <a:rPr lang="ko-KR" altLang="en-US" sz="1400" dirty="0"/>
              <a:t>제출해야 한다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56026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7) </a:t>
            </a:r>
            <a:r>
              <a:rPr lang="ko-KR" altLang="en-US" sz="1400" dirty="0">
                <a:solidFill>
                  <a:srgbClr val="FF0000"/>
                </a:solidFill>
              </a:rPr>
              <a:t>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수색의 제한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➀ </a:t>
            </a:r>
            <a:r>
              <a:rPr lang="ko-KR" altLang="en-US" sz="1400" dirty="0">
                <a:solidFill>
                  <a:srgbClr val="FF0000"/>
                </a:solidFill>
              </a:rPr>
              <a:t>우체물의 압수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피고인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피의자가 발송하였거나 피고인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피의자에게 발송된 </a:t>
            </a:r>
            <a:r>
              <a:rPr lang="ko-KR" altLang="en-US" sz="1400" dirty="0" err="1"/>
              <a:t>우체물</a:t>
            </a:r>
            <a:r>
              <a:rPr lang="ko-KR" altLang="en-US" sz="1400" dirty="0"/>
              <a:t> 또는 전신에 관한 것으로 체신관서 기타가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소지 </a:t>
            </a:r>
            <a:r>
              <a:rPr lang="ko-KR" altLang="en-US" sz="1400" dirty="0"/>
              <a:t>또는 보관하는 물건 의 제출을 명하거나 압수할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위 외에도 피고사건과 관계가 있다고 인정할 수 있는 </a:t>
            </a:r>
            <a:r>
              <a:rPr lang="ko-KR" altLang="en-US" sz="1400" dirty="0" err="1"/>
              <a:t>우체물에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한하</a:t>
            </a:r>
            <a:r>
              <a:rPr lang="ko-KR" altLang="en-US" sz="1400" dirty="0"/>
              <a:t> 여 제출을 명하거나 압수할 수 있음 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➁ </a:t>
            </a:r>
            <a:r>
              <a:rPr lang="ko-KR" altLang="en-US" sz="1400" dirty="0">
                <a:solidFill>
                  <a:srgbClr val="FF0000"/>
                </a:solidFill>
              </a:rPr>
              <a:t>공무상 비밀과 압수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공무원</a:t>
            </a:r>
            <a:r>
              <a:rPr lang="en-US" altLang="ko-KR" sz="1400" dirty="0"/>
              <a:t>, </a:t>
            </a:r>
            <a:r>
              <a:rPr lang="ko-KR" altLang="en-US" sz="1400" dirty="0"/>
              <a:t>공무원이었던 자가 소지</a:t>
            </a:r>
            <a:r>
              <a:rPr lang="en-US" altLang="ko-KR" sz="1400" dirty="0"/>
              <a:t>. </a:t>
            </a:r>
            <a:r>
              <a:rPr lang="ko-KR" altLang="en-US" sz="1400" dirty="0"/>
              <a:t>보관하는 물건은 본인 또는 당해 공무소가 직무상 비밀에 관한 </a:t>
            </a:r>
            <a:r>
              <a:rPr lang="ko-KR" altLang="en-US" sz="1400" dirty="0" smtClean="0"/>
              <a:t>것을 </a:t>
            </a:r>
            <a:r>
              <a:rPr lang="ko-KR" altLang="en-US" sz="1400" dirty="0"/>
              <a:t>신고한 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소속 공무소 또는 감독 관공서의 승낙이 있어야 압수할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※ </a:t>
            </a:r>
            <a:r>
              <a:rPr lang="ko-KR" altLang="en-US" sz="1400" dirty="0"/>
              <a:t>국가의 중대한 이익을 위한 경우 외에는 승낙을 거부하지 못함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➂ </a:t>
            </a:r>
            <a:r>
              <a:rPr lang="ko-KR" altLang="en-US" sz="1400" dirty="0">
                <a:solidFill>
                  <a:srgbClr val="FF0000"/>
                </a:solidFill>
              </a:rPr>
              <a:t>군사상 비밀에 관한 물건과 압수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책임자의 승낙이 있어야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수색이 가능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책임자는 국가의 중대한 이익을 해하는 경우 외에는 거부하지 </a:t>
            </a:r>
            <a:r>
              <a:rPr lang="ko-KR" altLang="en-US" sz="1400" dirty="0" smtClean="0"/>
              <a:t>못함 </a:t>
            </a:r>
            <a:r>
              <a:rPr lang="en-US" altLang="ko-KR" sz="1400" dirty="0" smtClean="0"/>
              <a:t>※ </a:t>
            </a:r>
            <a:r>
              <a:rPr lang="ko-KR" altLang="en-US" sz="1400" dirty="0"/>
              <a:t>청와대에 대한 압수수색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➃ </a:t>
            </a:r>
            <a:r>
              <a:rPr lang="ko-KR" altLang="en-US" sz="1400" dirty="0">
                <a:solidFill>
                  <a:srgbClr val="FF0000"/>
                </a:solidFill>
              </a:rPr>
              <a:t>업무상 비밀에 관한 물건과 압수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변호사</a:t>
            </a:r>
            <a:r>
              <a:rPr lang="en-US" altLang="ko-KR" sz="1400" dirty="0"/>
              <a:t>, </a:t>
            </a:r>
            <a:r>
              <a:rPr lang="ko-KR" altLang="en-US" sz="1400" dirty="0"/>
              <a:t>변리사</a:t>
            </a:r>
            <a:r>
              <a:rPr lang="en-US" altLang="ko-KR" sz="1400" dirty="0"/>
              <a:t>, </a:t>
            </a:r>
            <a:r>
              <a:rPr lang="ko-KR" altLang="en-US" sz="1400" dirty="0"/>
              <a:t>공증인</a:t>
            </a:r>
            <a:r>
              <a:rPr lang="en-US" altLang="ko-KR" sz="1400" dirty="0"/>
              <a:t>, </a:t>
            </a:r>
            <a:r>
              <a:rPr lang="ko-KR" altLang="en-US" sz="1400" dirty="0"/>
              <a:t>공인회계사</a:t>
            </a:r>
            <a:r>
              <a:rPr lang="en-US" altLang="ko-KR" sz="1400" dirty="0"/>
              <a:t>, </a:t>
            </a:r>
            <a:r>
              <a:rPr lang="ko-KR" altLang="en-US" sz="1400" dirty="0"/>
              <a:t>세무사</a:t>
            </a:r>
            <a:r>
              <a:rPr lang="en-US" altLang="ko-KR" sz="1400" dirty="0"/>
              <a:t>, </a:t>
            </a:r>
            <a:r>
              <a:rPr lang="ko-KR" altLang="en-US" sz="1400" dirty="0"/>
              <a:t>대서업자</a:t>
            </a:r>
            <a:r>
              <a:rPr lang="en-US" altLang="ko-KR" sz="1400" dirty="0"/>
              <a:t>, </a:t>
            </a:r>
            <a:r>
              <a:rPr lang="ko-KR" altLang="en-US" sz="1400" dirty="0"/>
              <a:t>의사</a:t>
            </a:r>
            <a:r>
              <a:rPr lang="en-US" altLang="ko-KR" sz="1400" dirty="0"/>
              <a:t>, </a:t>
            </a:r>
            <a:r>
              <a:rPr lang="ko-KR" altLang="en-US" sz="1400" dirty="0"/>
              <a:t>한의사</a:t>
            </a:r>
            <a:r>
              <a:rPr lang="en-US" altLang="ko-KR" sz="1400" dirty="0"/>
              <a:t>, </a:t>
            </a:r>
            <a:r>
              <a:rPr lang="ko-KR" altLang="en-US" sz="1400" dirty="0"/>
              <a:t>치과의사</a:t>
            </a:r>
            <a:r>
              <a:rPr lang="en-US" altLang="ko-KR" sz="1400" dirty="0"/>
              <a:t>, </a:t>
            </a:r>
            <a:r>
              <a:rPr lang="ko-KR" altLang="en-US" sz="1400" dirty="0"/>
              <a:t>약사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약종상</a:t>
            </a:r>
            <a:r>
              <a:rPr lang="en-US" altLang="ko-KR" sz="1400" dirty="0"/>
              <a:t>, </a:t>
            </a:r>
            <a:r>
              <a:rPr lang="ko-KR" altLang="en-US" sz="1400" dirty="0"/>
              <a:t>조산사</a:t>
            </a:r>
            <a:r>
              <a:rPr lang="en-US" altLang="ko-KR" sz="1400" dirty="0"/>
              <a:t>, </a:t>
            </a:r>
            <a:r>
              <a:rPr lang="ko-KR" altLang="en-US" sz="1400" dirty="0"/>
              <a:t>간호사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종교의 </a:t>
            </a:r>
            <a:r>
              <a:rPr lang="ko-KR" altLang="en-US" sz="1400" dirty="0"/>
              <a:t>직에 </a:t>
            </a:r>
            <a:r>
              <a:rPr lang="ko-KR" altLang="en-US" sz="1400" dirty="0" err="1"/>
              <a:t>있는자</a:t>
            </a:r>
            <a:r>
              <a:rPr lang="ko-KR" altLang="en-US" sz="1400" dirty="0"/>
              <a:t> 또는 있었던 자가 업무상 위탁을 받아 소지 또는 보관하는 물건으로 타인 의 비밀에 관한 </a:t>
            </a:r>
            <a:r>
              <a:rPr lang="ko-KR" altLang="en-US" sz="1400" dirty="0" smtClean="0"/>
              <a:t>것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은 </a:t>
            </a:r>
            <a:r>
              <a:rPr lang="ko-KR" altLang="en-US" sz="1400" dirty="0"/>
              <a:t>압수를 거부할 수 있다</a:t>
            </a:r>
            <a:r>
              <a:rPr lang="en-US" altLang="ko-KR" sz="1400" dirty="0" smtClean="0"/>
              <a:t>.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-  </a:t>
            </a:r>
            <a:r>
              <a:rPr lang="ko-KR" altLang="en-US" sz="1400" dirty="0"/>
              <a:t>타인의 승낙이 있거나 공익상 필요가 </a:t>
            </a:r>
            <a:r>
              <a:rPr lang="ko-KR" altLang="en-US" sz="1400" dirty="0" err="1"/>
              <a:t>있을때는</a:t>
            </a:r>
            <a:r>
              <a:rPr lang="ko-KR" altLang="en-US" sz="1400" dirty="0"/>
              <a:t> 예외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73386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➄ 공무소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공용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군용항공기 책임자 참여 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➅ </a:t>
            </a:r>
            <a:r>
              <a:rPr lang="ko-KR" altLang="en-US" sz="1400" dirty="0" err="1">
                <a:solidFill>
                  <a:srgbClr val="FF0000"/>
                </a:solidFill>
              </a:rPr>
              <a:t>주택주</a:t>
            </a:r>
            <a:r>
              <a:rPr lang="ko-KR" altLang="en-US" sz="1400" dirty="0">
                <a:solidFill>
                  <a:srgbClr val="FF0000"/>
                </a:solidFill>
              </a:rPr>
              <a:t> 등의 참여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이웃사람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읍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면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동사무소 직원의 참여</a:t>
            </a:r>
          </a:p>
          <a:p>
            <a:pPr marL="0" indent="0" fontAlgn="base">
              <a:buNone/>
            </a:pP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➆ </a:t>
            </a:r>
            <a:r>
              <a:rPr lang="ko-KR" altLang="en-US" sz="1400" dirty="0">
                <a:solidFill>
                  <a:srgbClr val="FF0000"/>
                </a:solidFill>
              </a:rPr>
              <a:t>여자의 신체수색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err="1"/>
              <a:t>신체수색시</a:t>
            </a:r>
            <a:r>
              <a:rPr lang="en-US" altLang="ko-KR" sz="1400" dirty="0"/>
              <a:t>: </a:t>
            </a:r>
            <a:r>
              <a:rPr lang="ko-KR" altLang="en-US" sz="1400" dirty="0"/>
              <a:t>성년의 여자를 참여하게 하여야 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err="1"/>
              <a:t>신체검사시</a:t>
            </a:r>
            <a:r>
              <a:rPr lang="en-US" altLang="ko-KR" sz="1400" dirty="0"/>
              <a:t>: </a:t>
            </a:r>
            <a:r>
              <a:rPr lang="ko-KR" altLang="en-US" sz="1400" dirty="0"/>
              <a:t>의사 또는 성년의 여자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/>
              <a:t>유치장 </a:t>
            </a:r>
            <a:r>
              <a:rPr lang="ko-KR" altLang="en-US" sz="1400" dirty="0" err="1"/>
              <a:t>입감시</a:t>
            </a:r>
            <a:r>
              <a:rPr lang="ko-KR" altLang="en-US" sz="1400" dirty="0"/>
              <a:t> 신체검사</a:t>
            </a:r>
            <a:r>
              <a:rPr lang="en-US" altLang="ko-KR" sz="1400" dirty="0"/>
              <a:t>: </a:t>
            </a:r>
            <a:r>
              <a:rPr lang="ko-KR" altLang="en-US" sz="1400" dirty="0"/>
              <a:t>성년의 여성근무자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➇ </a:t>
            </a:r>
            <a:r>
              <a:rPr lang="ko-KR" altLang="en-US" sz="1400" dirty="0">
                <a:solidFill>
                  <a:srgbClr val="FF0000"/>
                </a:solidFill>
              </a:rPr>
              <a:t>야간집행의 제한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err="1"/>
              <a:t>일출전</a:t>
            </a:r>
            <a:r>
              <a:rPr lang="en-US" altLang="ko-KR" sz="1400" dirty="0"/>
              <a:t>, </a:t>
            </a:r>
            <a:r>
              <a:rPr lang="ko-KR" altLang="en-US" sz="1400" dirty="0"/>
              <a:t>일몰 후 야간집행을 할 수 있다는 기재가 없으면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 영장 집행을 위해 타인의 주거 등에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들어가지 </a:t>
            </a:r>
            <a:r>
              <a:rPr lang="ko-KR" altLang="en-US" sz="1400" dirty="0"/>
              <a:t>못한다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※ </a:t>
            </a:r>
            <a:r>
              <a:rPr lang="ko-KR" altLang="en-US" sz="1400" dirty="0"/>
              <a:t>야간집행제한의 예외</a:t>
            </a:r>
            <a:r>
              <a:rPr lang="en-US" altLang="ko-KR" sz="1400" dirty="0"/>
              <a:t>: </a:t>
            </a:r>
            <a:r>
              <a:rPr lang="ko-KR" altLang="en-US" sz="1400" dirty="0"/>
              <a:t>도박 기타 풍속에 저해되는 </a:t>
            </a:r>
            <a:r>
              <a:rPr lang="ko-KR" altLang="en-US" sz="1400" dirty="0" smtClean="0"/>
              <a:t>행위의 발생 장소와 여관</a:t>
            </a:r>
            <a:r>
              <a:rPr lang="en-US" altLang="ko-KR" sz="1400" dirty="0"/>
              <a:t>, </a:t>
            </a:r>
            <a:r>
              <a:rPr lang="ko-KR" altLang="en-US" sz="1400" dirty="0"/>
              <a:t>음식점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야간에 </a:t>
            </a:r>
            <a:r>
              <a:rPr lang="ko-KR" altLang="en-US" sz="1400" dirty="0" smtClean="0"/>
              <a:t>공중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</a:t>
            </a:r>
            <a:r>
              <a:rPr lang="ko-KR" altLang="en-US" sz="1400" dirty="0" smtClean="0"/>
              <a:t>이 </a:t>
            </a:r>
            <a:r>
              <a:rPr lang="ko-KR" altLang="en-US" sz="1400" dirty="0"/>
              <a:t>출입할 수 있는 장소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345926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8) </a:t>
            </a:r>
            <a:r>
              <a:rPr lang="ko-KR" altLang="en-US" sz="1400" dirty="0">
                <a:solidFill>
                  <a:srgbClr val="FF0000"/>
                </a:solidFill>
              </a:rPr>
              <a:t>영장에 의하지 아니한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/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➀ </a:t>
            </a:r>
            <a:r>
              <a:rPr lang="ko-KR" altLang="en-US" sz="1400" dirty="0">
                <a:solidFill>
                  <a:srgbClr val="FF0000"/>
                </a:solidFill>
              </a:rPr>
              <a:t>체포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구속현장에서의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구속현장에서 필요한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타인의 주거</a:t>
            </a:r>
            <a:r>
              <a:rPr lang="en-US" altLang="ko-KR" sz="1400" dirty="0"/>
              <a:t>. </a:t>
            </a:r>
            <a:r>
              <a:rPr lang="ko-KR" altLang="en-US" sz="1400" dirty="0"/>
              <a:t>간수하는 가 옥</a:t>
            </a:r>
            <a:r>
              <a:rPr lang="en-US" altLang="ko-KR" sz="1400" dirty="0"/>
              <a:t>, </a:t>
            </a:r>
            <a:r>
              <a:rPr lang="ko-KR" altLang="en-US" sz="1400" dirty="0"/>
              <a:t>건조물</a:t>
            </a:r>
            <a:r>
              <a:rPr lang="en-US" altLang="ko-KR" sz="1400" dirty="0"/>
              <a:t>, </a:t>
            </a:r>
            <a:r>
              <a:rPr lang="ko-KR" altLang="en-US" sz="1400" dirty="0"/>
              <a:t>항공기</a:t>
            </a:r>
            <a:r>
              <a:rPr lang="en-US" altLang="ko-KR" sz="1400" dirty="0"/>
              <a:t>, </a:t>
            </a:r>
            <a:r>
              <a:rPr lang="ko-KR" altLang="en-US" sz="1400" dirty="0"/>
              <a:t>선차 내에서 피의자 </a:t>
            </a:r>
            <a:r>
              <a:rPr lang="ko-KR" altLang="en-US" sz="1400" dirty="0" smtClean="0"/>
              <a:t>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사할 </a:t>
            </a:r>
            <a:r>
              <a:rPr lang="ko-KR" altLang="en-US" sz="1400" dirty="0"/>
              <a:t>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 err="1"/>
              <a:t>주거자나</a:t>
            </a:r>
            <a:r>
              <a:rPr lang="ko-KR" altLang="en-US" sz="1400" dirty="0"/>
              <a:t> 간수자의 </a:t>
            </a:r>
            <a:r>
              <a:rPr lang="ko-KR" altLang="en-US" sz="1400" dirty="0" err="1"/>
              <a:t>참여없이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검증할 수 있음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ko-KR" altLang="en-US" sz="1400" dirty="0" smtClean="0">
                <a:solidFill>
                  <a:srgbClr val="FF0000"/>
                </a:solidFill>
              </a:rPr>
              <a:t>    ➁ </a:t>
            </a:r>
            <a:r>
              <a:rPr lang="ko-KR" altLang="en-US" sz="1400" dirty="0">
                <a:solidFill>
                  <a:srgbClr val="FF0000"/>
                </a:solidFill>
              </a:rPr>
              <a:t>피고인 구속현장에서의 압수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수색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검증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구속현장에서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 가능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결과를 법관에게 보고하거나 </a:t>
            </a:r>
            <a:r>
              <a:rPr lang="ko-KR" altLang="en-US" sz="1400" dirty="0" err="1"/>
              <a:t>압수물을</a:t>
            </a:r>
            <a:r>
              <a:rPr lang="ko-KR" altLang="en-US" sz="1400" dirty="0"/>
              <a:t> 제출할 의무가 없음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- </a:t>
            </a:r>
            <a:r>
              <a:rPr lang="ko-KR" altLang="en-US" sz="1400" dirty="0"/>
              <a:t>증인에 대한 구인장 집행의 경우 해당 없음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➂ 범행 중 </a:t>
            </a:r>
            <a:r>
              <a:rPr lang="ko-KR" altLang="en-US" sz="1400" dirty="0">
                <a:solidFill>
                  <a:srgbClr val="FF0000"/>
                </a:solidFill>
              </a:rPr>
              <a:t>또는 범행직후의 범행장소에서 긴급을 요할 때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사후에 </a:t>
            </a:r>
            <a:r>
              <a:rPr lang="ko-KR" altLang="en-US" sz="1400" dirty="0" err="1"/>
              <a:t>지체없이</a:t>
            </a:r>
            <a:r>
              <a:rPr lang="ko-KR" altLang="en-US" sz="1400" dirty="0"/>
              <a:t> 영장을 발부 받아야 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급속을 요하는 경우 </a:t>
            </a:r>
            <a:r>
              <a:rPr lang="ko-KR" altLang="en-US" sz="1400" dirty="0" err="1"/>
              <a:t>주거주나</a:t>
            </a:r>
            <a:r>
              <a:rPr lang="ko-KR" altLang="en-US" sz="1400" dirty="0"/>
              <a:t> 간수자의 </a:t>
            </a:r>
            <a:r>
              <a:rPr lang="ko-KR" altLang="en-US" sz="1400" dirty="0" err="1"/>
              <a:t>참여없이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검증을 할 수 있고 야간집행의 제한을 받지 않음 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➃ </a:t>
            </a:r>
            <a:r>
              <a:rPr lang="ko-KR" altLang="en-US" sz="1400" dirty="0" err="1">
                <a:solidFill>
                  <a:srgbClr val="FF0000"/>
                </a:solidFill>
              </a:rPr>
              <a:t>긴급체포된</a:t>
            </a:r>
            <a:r>
              <a:rPr lang="ko-KR" altLang="en-US" sz="1400" dirty="0">
                <a:solidFill>
                  <a:srgbClr val="FF0000"/>
                </a:solidFill>
              </a:rPr>
              <a:t> 자가 소유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보관하는 물건에 대하여 압수 </a:t>
            </a:r>
            <a:r>
              <a:rPr lang="ko-KR" altLang="en-US" sz="1400" dirty="0" err="1">
                <a:solidFill>
                  <a:srgbClr val="FF0000"/>
                </a:solidFill>
              </a:rPr>
              <a:t>필요시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체포한 때부터 </a:t>
            </a:r>
            <a:r>
              <a:rPr lang="en-US" altLang="ko-KR" sz="1400" dirty="0"/>
              <a:t>24</a:t>
            </a:r>
            <a:r>
              <a:rPr lang="ko-KR" altLang="en-US" sz="1400" dirty="0"/>
              <a:t>시간 이내에 </a:t>
            </a:r>
            <a:r>
              <a:rPr lang="ko-KR" altLang="en-US" sz="1400" dirty="0" err="1"/>
              <a:t>영장없이</a:t>
            </a:r>
            <a:r>
              <a:rPr lang="ko-KR" altLang="en-US" sz="1400" dirty="0"/>
              <a:t> 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</a:t>
            </a:r>
            <a:r>
              <a:rPr lang="en-US" altLang="ko-KR" sz="1400" dirty="0"/>
              <a:t>. </a:t>
            </a:r>
            <a:r>
              <a:rPr lang="ko-KR" altLang="en-US" sz="1400" dirty="0"/>
              <a:t>검증 가능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압수한 물건을 계속 압수할 필요가 있을 때 </a:t>
            </a:r>
            <a:r>
              <a:rPr lang="ko-KR" altLang="en-US" sz="1400" dirty="0" err="1"/>
              <a:t>지체없이</a:t>
            </a:r>
            <a:r>
              <a:rPr lang="ko-KR" altLang="en-US" sz="1400" dirty="0"/>
              <a:t> 영장 청구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영장을 </a:t>
            </a:r>
            <a:r>
              <a:rPr lang="ko-KR" altLang="en-US" sz="1400" dirty="0" err="1"/>
              <a:t>발부받지</a:t>
            </a:r>
            <a:r>
              <a:rPr lang="ko-KR" altLang="en-US" sz="1400" dirty="0"/>
              <a:t> 못했을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압수한 물건을 즉시 반환해야 함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</a:t>
            </a:r>
            <a:r>
              <a:rPr lang="ko-KR" altLang="en-US" sz="1400" dirty="0" smtClean="0">
                <a:solidFill>
                  <a:srgbClr val="FF0000"/>
                </a:solidFill>
              </a:rPr>
              <a:t>➄ </a:t>
            </a:r>
            <a:r>
              <a:rPr lang="ko-KR" altLang="en-US" sz="1400" dirty="0">
                <a:solidFill>
                  <a:srgbClr val="FF0000"/>
                </a:solidFill>
              </a:rPr>
              <a:t>피의자 기타인의 유류한 물건이나 소유자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소지자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보관자가 임의로 제출한 </a:t>
            </a:r>
            <a:r>
              <a:rPr lang="ko-KR" altLang="en-US" sz="1400" dirty="0" smtClean="0">
                <a:solidFill>
                  <a:srgbClr val="FF0000"/>
                </a:solidFill>
              </a:rPr>
              <a:t>물건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임의성 확보를 위해 </a:t>
            </a:r>
            <a:r>
              <a:rPr lang="ko-KR" altLang="en-US" sz="1400" dirty="0" err="1"/>
              <a:t>임의제출서를</a:t>
            </a:r>
            <a:r>
              <a:rPr lang="ko-KR" altLang="en-US" sz="1400" dirty="0"/>
              <a:t> 제출토록 하여야 함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/>
              <a:t>이 때에도 압수조서와 압수목록을 작성해야 함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3-1.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압수와 수색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08791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3-2.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검증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1) </a:t>
            </a:r>
            <a:r>
              <a:rPr lang="ko-KR" altLang="en-US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endParaRPr lang="en-US" altLang="ko-KR" dirty="0" smtClean="0"/>
          </a:p>
          <a:p>
            <a:pPr marL="0" indent="0" fontAlgn="base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➀ </a:t>
            </a:r>
            <a:r>
              <a:rPr lang="ko-KR" altLang="en-US" dirty="0">
                <a:solidFill>
                  <a:srgbClr val="FF0000"/>
                </a:solidFill>
              </a:rPr>
              <a:t>강제력을 사용하여 사람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장소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물건의 성질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형상을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관의 작용에 의해 인식하는 강제처분</a:t>
            </a:r>
          </a:p>
          <a:p>
            <a:pPr marL="0" indent="0" fontAlgn="base">
              <a:buNone/>
            </a:pP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  </a:t>
            </a:r>
            <a:r>
              <a:rPr lang="ko-KR" altLang="en-US" dirty="0" smtClean="0">
                <a:solidFill>
                  <a:srgbClr val="FF0000"/>
                </a:solidFill>
              </a:rPr>
              <a:t>➁ </a:t>
            </a:r>
            <a:r>
              <a:rPr lang="ko-KR" altLang="en-US" dirty="0">
                <a:solidFill>
                  <a:srgbClr val="FF0000"/>
                </a:solidFill>
              </a:rPr>
              <a:t>법원의 검증은 증거조사의 일종으로 영장불요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수사기관의 검증은 강제처분으로 </a:t>
            </a:r>
            <a:r>
              <a:rPr lang="ko-KR" altLang="en-US" dirty="0" err="1" smtClean="0">
                <a:solidFill>
                  <a:srgbClr val="FF0000"/>
                </a:solidFill>
              </a:rPr>
              <a:t>원칙적으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      </a:t>
            </a:r>
            <a:r>
              <a:rPr lang="ko-KR" altLang="en-US" dirty="0" smtClean="0">
                <a:solidFill>
                  <a:srgbClr val="FF0000"/>
                </a:solidFill>
              </a:rPr>
              <a:t>로 </a:t>
            </a:r>
            <a:r>
              <a:rPr lang="ko-KR" altLang="en-US" dirty="0">
                <a:solidFill>
                  <a:srgbClr val="FF0000"/>
                </a:solidFill>
              </a:rPr>
              <a:t>영장이 요구</a:t>
            </a:r>
          </a:p>
          <a:p>
            <a:pPr marL="0" indent="0" fontAlgn="base">
              <a:buNone/>
            </a:pPr>
            <a:endParaRPr lang="en-US" altLang="ko-KR" dirty="0" smtClean="0"/>
          </a:p>
          <a:p>
            <a:pPr marL="0" indent="0" fontAlgn="base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➂ </a:t>
            </a:r>
            <a:r>
              <a:rPr lang="ko-KR" altLang="en-US" dirty="0"/>
              <a:t>검증은 범죄혐의가 확정적으로 발견된 뒤에 </a:t>
            </a:r>
            <a:r>
              <a:rPr lang="ko-KR" altLang="en-US" dirty="0" smtClean="0"/>
              <a:t>행해짐</a:t>
            </a:r>
            <a:r>
              <a:rPr lang="en-US" altLang="ko-KR" dirty="0" smtClean="0"/>
              <a:t>(</a:t>
            </a:r>
            <a:r>
              <a:rPr lang="ko-KR" altLang="en-US" dirty="0" smtClean="0"/>
              <a:t>따라서 변사자 </a:t>
            </a:r>
            <a:r>
              <a:rPr lang="ko-KR" altLang="en-US" dirty="0"/>
              <a:t>검시와 </a:t>
            </a:r>
            <a:r>
              <a:rPr lang="ko-KR" altLang="en-US" dirty="0" smtClean="0"/>
              <a:t>구별됨</a:t>
            </a:r>
            <a:r>
              <a:rPr lang="en-US" altLang="ko-KR" dirty="0" smtClean="0"/>
              <a:t>)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2</a:t>
            </a:r>
            <a:r>
              <a:rPr lang="en-US" altLang="ko-KR" dirty="0">
                <a:solidFill>
                  <a:srgbClr val="FF0000"/>
                </a:solidFill>
              </a:rPr>
              <a:t>) </a:t>
            </a:r>
            <a:r>
              <a:rPr lang="ko-KR" altLang="en-US" dirty="0">
                <a:solidFill>
                  <a:srgbClr val="FF0000"/>
                </a:solidFill>
              </a:rPr>
              <a:t>검증의 절차</a:t>
            </a:r>
          </a:p>
          <a:p>
            <a:pPr marL="0" indent="0" fontAlgn="base">
              <a:buNone/>
            </a:pPr>
            <a:r>
              <a:rPr lang="ko-KR" altLang="en-US" dirty="0" smtClean="0">
                <a:solidFill>
                  <a:srgbClr val="FF0000"/>
                </a:solidFill>
              </a:rPr>
              <a:t>    ➀ </a:t>
            </a:r>
            <a:r>
              <a:rPr lang="ko-KR" altLang="en-US" dirty="0">
                <a:solidFill>
                  <a:srgbClr val="FF0000"/>
                </a:solidFill>
              </a:rPr>
              <a:t>사전검증영장</a:t>
            </a:r>
          </a:p>
          <a:p>
            <a:pPr marL="0" indent="0" fontAlgn="base">
              <a:buNone/>
            </a:pPr>
            <a:r>
              <a:rPr lang="ko-KR" altLang="en-US" dirty="0" smtClean="0"/>
              <a:t>        </a:t>
            </a:r>
            <a:r>
              <a:rPr lang="en-US" altLang="ko-KR" dirty="0"/>
              <a:t>:</a:t>
            </a:r>
            <a:r>
              <a:rPr lang="ko-KR" altLang="en-US" dirty="0" smtClean="0"/>
              <a:t>영장신청</a:t>
            </a:r>
            <a:r>
              <a:rPr lang="ko-KR" altLang="en-US" dirty="0"/>
              <a:t>→영장청구→영장발부→집행</a:t>
            </a:r>
            <a:r>
              <a:rPr lang="en-US" altLang="ko-KR" dirty="0"/>
              <a:t>(</a:t>
            </a:r>
            <a:r>
              <a:rPr lang="ko-KR" altLang="en-US" dirty="0" err="1"/>
              <a:t>형소법</a:t>
            </a:r>
            <a:r>
              <a:rPr lang="ko-KR" altLang="en-US" dirty="0"/>
              <a:t> 제 </a:t>
            </a:r>
            <a:r>
              <a:rPr lang="en-US" altLang="ko-KR" dirty="0"/>
              <a:t>215</a:t>
            </a:r>
            <a:r>
              <a:rPr lang="ko-KR" altLang="en-US" dirty="0"/>
              <a:t>조</a:t>
            </a:r>
            <a:r>
              <a:rPr lang="en-US" altLang="ko-KR" dirty="0" smtClean="0"/>
              <a:t>)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marL="0" indent="0" fontAlgn="base">
              <a:buNone/>
            </a:pPr>
            <a:r>
              <a:rPr lang="ko-KR" altLang="en-US" dirty="0" smtClean="0">
                <a:solidFill>
                  <a:srgbClr val="FF0000"/>
                </a:solidFill>
              </a:rPr>
              <a:t>    ➁ </a:t>
            </a:r>
            <a:r>
              <a:rPr lang="ko-KR" altLang="en-US" dirty="0">
                <a:solidFill>
                  <a:srgbClr val="FF0000"/>
                </a:solidFill>
              </a:rPr>
              <a:t>사후검증영장</a:t>
            </a:r>
          </a:p>
          <a:p>
            <a:pPr marL="0" indent="0" fontAlgn="base">
              <a:buNone/>
            </a:pPr>
            <a:r>
              <a:rPr lang="en-US" altLang="ko-KR" dirty="0" smtClean="0"/>
              <a:t>        - </a:t>
            </a:r>
            <a:r>
              <a:rPr lang="ko-KR" altLang="en-US" dirty="0" err="1"/>
              <a:t>범행중</a:t>
            </a:r>
            <a:r>
              <a:rPr lang="ko-KR" altLang="en-US" dirty="0"/>
              <a:t> 또는 범행 직후의 범죄 장소에서의 검증</a:t>
            </a:r>
          </a:p>
          <a:p>
            <a:pPr marL="0" indent="0" fontAlgn="base">
              <a:buNone/>
            </a:pPr>
            <a:r>
              <a:rPr lang="en-US" altLang="ko-KR" dirty="0" smtClean="0"/>
              <a:t>        - </a:t>
            </a:r>
            <a:r>
              <a:rPr lang="ko-KR" altLang="en-US" dirty="0"/>
              <a:t>변사자 검시로 범죄의 혐의를 인정하고 긴급을 요할 때</a:t>
            </a:r>
            <a:r>
              <a:rPr lang="en-US" altLang="ko-KR" dirty="0"/>
              <a:t>-</a:t>
            </a:r>
            <a:r>
              <a:rPr lang="ko-KR" altLang="en-US" dirty="0"/>
              <a:t>검사지휘</a:t>
            </a:r>
          </a:p>
          <a:p>
            <a:pPr marL="0" indent="0" fontAlgn="base">
              <a:buNone/>
            </a:pPr>
            <a:endParaRPr lang="en-US" altLang="ko-KR" dirty="0" smtClean="0"/>
          </a:p>
          <a:p>
            <a:pPr marL="0" indent="0" fontAlgn="base">
              <a:buNone/>
            </a:pPr>
            <a:r>
              <a:rPr lang="ko-KR" altLang="en-US" dirty="0" smtClean="0"/>
              <a:t>    </a:t>
            </a:r>
            <a:r>
              <a:rPr lang="ko-KR" altLang="en-US" dirty="0" smtClean="0">
                <a:solidFill>
                  <a:srgbClr val="FF0000"/>
                </a:solidFill>
              </a:rPr>
              <a:t>➂ 영장 없이 </a:t>
            </a:r>
            <a:r>
              <a:rPr lang="ko-KR" altLang="en-US" dirty="0">
                <a:solidFill>
                  <a:srgbClr val="FF0000"/>
                </a:solidFill>
              </a:rPr>
              <a:t>행하는 검증</a:t>
            </a:r>
          </a:p>
          <a:p>
            <a:pPr marL="0" indent="0" fontAlgn="base">
              <a:buNone/>
            </a:pPr>
            <a:r>
              <a:rPr lang="en-US" altLang="ko-KR" dirty="0" smtClean="0"/>
              <a:t>        - </a:t>
            </a:r>
            <a:r>
              <a:rPr lang="ko-KR" altLang="en-US" dirty="0"/>
              <a:t>체포현장에서의 검증</a:t>
            </a:r>
          </a:p>
          <a:p>
            <a:pPr marL="0" indent="0" fontAlgn="base">
              <a:buNone/>
            </a:pPr>
            <a:r>
              <a:rPr lang="en-US" altLang="ko-KR" dirty="0" smtClean="0"/>
              <a:t>        - </a:t>
            </a:r>
            <a:r>
              <a:rPr lang="ko-KR" altLang="en-US" dirty="0" err="1"/>
              <a:t>긴급체포된</a:t>
            </a:r>
            <a:r>
              <a:rPr lang="ko-KR" altLang="en-US" dirty="0"/>
              <a:t> 자의 검증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39501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3-2.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검증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처분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신체검사</a:t>
            </a:r>
            <a:r>
              <a:rPr lang="en-US" altLang="ko-KR" sz="1400" dirty="0"/>
              <a:t>, </a:t>
            </a:r>
            <a:r>
              <a:rPr lang="ko-KR" altLang="en-US" sz="1400" dirty="0"/>
              <a:t>시체해부</a:t>
            </a:r>
            <a:r>
              <a:rPr lang="en-US" altLang="ko-KR" sz="1400" dirty="0"/>
              <a:t>, </a:t>
            </a:r>
            <a:r>
              <a:rPr lang="ko-KR" altLang="en-US" sz="1400" dirty="0"/>
              <a:t>분묘발굴</a:t>
            </a:r>
            <a:r>
              <a:rPr lang="en-US" altLang="ko-KR" sz="1400" dirty="0"/>
              <a:t>, </a:t>
            </a:r>
            <a:r>
              <a:rPr lang="ko-KR" altLang="en-US" sz="1400" dirty="0"/>
              <a:t>물건의 파괴 기타 필요한 처분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4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사후절차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검증결과를 </a:t>
            </a:r>
            <a:r>
              <a:rPr lang="ko-KR" altLang="en-US" sz="1400" dirty="0"/>
              <a:t>기재한 검증조서를 작성해야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5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신체검사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➀ </a:t>
            </a:r>
            <a:r>
              <a:rPr lang="ko-KR" altLang="en-US" sz="1400" dirty="0"/>
              <a:t>원칙적으로 검증으로서의 성질</a:t>
            </a:r>
            <a:r>
              <a:rPr lang="en-US" altLang="ko-KR" sz="1400" dirty="0"/>
              <a:t>: </a:t>
            </a:r>
            <a:r>
              <a:rPr lang="ko-KR" altLang="en-US" sz="1400" dirty="0"/>
              <a:t>신체수색과 구별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➁ </a:t>
            </a:r>
            <a:r>
              <a:rPr lang="ko-KR" altLang="en-US" sz="1400" dirty="0"/>
              <a:t>영장을 요하지 않는 신체검사 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체포현장에서의 신체검사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구속된 피의자에 대한 지문</a:t>
            </a:r>
            <a:r>
              <a:rPr lang="en-US" altLang="ko-KR" sz="1400" dirty="0"/>
              <a:t>.</a:t>
            </a:r>
            <a:r>
              <a:rPr lang="ko-KR" altLang="en-US" sz="1400" dirty="0"/>
              <a:t>족적채취</a:t>
            </a:r>
            <a:r>
              <a:rPr lang="en-US" altLang="ko-KR" sz="1400" dirty="0"/>
              <a:t>. </a:t>
            </a:r>
            <a:r>
              <a:rPr lang="ko-KR" altLang="en-US" sz="1400" dirty="0"/>
              <a:t>신장과 체중</a:t>
            </a:r>
            <a:r>
              <a:rPr lang="en-US" altLang="ko-KR" sz="1400" dirty="0"/>
              <a:t>. </a:t>
            </a:r>
            <a:r>
              <a:rPr lang="ko-KR" altLang="en-US" sz="1400" dirty="0"/>
              <a:t>흉위측정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➂ </a:t>
            </a:r>
            <a:r>
              <a:rPr lang="ko-KR" altLang="en-US" sz="1400" dirty="0"/>
              <a:t>체내 </a:t>
            </a:r>
            <a:r>
              <a:rPr lang="ko-KR" altLang="en-US" sz="1400" dirty="0" smtClean="0"/>
              <a:t>강제수사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 - </a:t>
            </a:r>
            <a:r>
              <a:rPr lang="ko-KR" altLang="en-US" sz="1400" dirty="0" smtClean="0"/>
              <a:t>피검사자의 </a:t>
            </a:r>
            <a:r>
              <a:rPr lang="ko-KR" altLang="en-US" sz="1400" dirty="0"/>
              <a:t>건강을 해치지 않는 범위 내에서 허용 되나 증거물을 찾기 위한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신체에 </a:t>
            </a:r>
            <a:r>
              <a:rPr lang="ko-KR" altLang="en-US" sz="1400" dirty="0"/>
              <a:t>대한 외과적 </a:t>
            </a:r>
            <a:r>
              <a:rPr lang="ko-KR" altLang="en-US" sz="1400" dirty="0" smtClean="0"/>
              <a:t>수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술을 </a:t>
            </a:r>
            <a:r>
              <a:rPr lang="ko-KR" altLang="en-US" sz="1400" dirty="0"/>
              <a:t>허용되지 </a:t>
            </a:r>
            <a:r>
              <a:rPr lang="ko-KR" altLang="en-US" sz="1400" dirty="0" smtClean="0"/>
              <a:t>않음</a:t>
            </a:r>
            <a:r>
              <a:rPr lang="en-US" altLang="ko-KR" sz="1400" dirty="0" smtClean="0"/>
              <a:t>.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- </a:t>
            </a:r>
            <a:r>
              <a:rPr lang="ko-KR" altLang="en-US" sz="1400" dirty="0" smtClean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연하물의 강제배출과 </a:t>
            </a:r>
            <a:r>
              <a:rPr lang="ko-KR" altLang="en-US" sz="1400" dirty="0" err="1"/>
              <a:t>강제채뇨의</a:t>
            </a:r>
            <a:r>
              <a:rPr lang="ko-KR" altLang="en-US" sz="1400" dirty="0"/>
              <a:t> 경우는 </a:t>
            </a:r>
            <a:r>
              <a:rPr lang="ko-KR" altLang="en-US" sz="1400" dirty="0" smtClean="0"/>
              <a:t>원칙적으로 </a:t>
            </a:r>
            <a:r>
              <a:rPr lang="ko-KR" altLang="en-US" sz="1400" dirty="0"/>
              <a:t>영장을 </a:t>
            </a:r>
            <a:r>
              <a:rPr lang="ko-KR" altLang="en-US" sz="1400" dirty="0" err="1" smtClean="0"/>
              <a:t>발부받아</a:t>
            </a:r>
            <a:r>
              <a:rPr lang="ko-KR" altLang="en-US" sz="1400" dirty="0" smtClean="0"/>
              <a:t>  의사로 </a:t>
            </a:r>
            <a:r>
              <a:rPr lang="ko-KR" altLang="en-US" sz="1400" dirty="0"/>
              <a:t>하여금 </a:t>
            </a:r>
            <a:r>
              <a:rPr lang="ko-KR" altLang="en-US" sz="1400" dirty="0" smtClean="0"/>
              <a:t>피검사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자의 </a:t>
            </a:r>
            <a:r>
              <a:rPr lang="ko-KR" altLang="en-US" sz="1400" dirty="0"/>
              <a:t>건강을 해치지 </a:t>
            </a:r>
            <a:r>
              <a:rPr lang="ko-KR" altLang="en-US" sz="1400" dirty="0" err="1"/>
              <a:t>않</a:t>
            </a:r>
            <a:r>
              <a:rPr lang="ko-KR" altLang="en-US" sz="1400" dirty="0"/>
              <a:t> 는 방법으로 가능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046313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3-3. </a:t>
            </a:r>
            <a:r>
              <a:rPr lang="ko-KR" altLang="en-US" sz="3200" dirty="0" smtClean="0"/>
              <a:t>대물적 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수사상 증거보존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ko-KR" altLang="en-US" sz="1400" dirty="0" smtClean="0">
                <a:solidFill>
                  <a:srgbClr val="FF0000"/>
                </a:solidFill>
              </a:rPr>
              <a:t>공판정에서 </a:t>
            </a:r>
            <a:r>
              <a:rPr lang="ko-KR" altLang="en-US" sz="1400" dirty="0">
                <a:solidFill>
                  <a:srgbClr val="FF0000"/>
                </a:solidFill>
              </a:rPr>
              <a:t>정상적인 증거조사를 기다려서는 증거방법의 사용이 불 가능하거나 현저히 곤란하게 될 염려가 있는 경우에 검사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피고인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피의자 또는 변호인의 청구에 의하여 판사가 미리 증거조사를 </a:t>
            </a:r>
            <a:r>
              <a:rPr lang="ko-KR" altLang="en-US" sz="1400" dirty="0" err="1">
                <a:solidFill>
                  <a:srgbClr val="FF0000"/>
                </a:solidFill>
              </a:rPr>
              <a:t>행하</a:t>
            </a:r>
            <a:r>
              <a:rPr lang="ko-KR" altLang="en-US" sz="1400" dirty="0">
                <a:solidFill>
                  <a:srgbClr val="FF0000"/>
                </a:solidFill>
              </a:rPr>
              <a:t> 는 것을 </a:t>
            </a:r>
            <a:r>
              <a:rPr lang="ko-KR" altLang="en-US" sz="1400" dirty="0" smtClean="0">
                <a:solidFill>
                  <a:srgbClr val="FF0000"/>
                </a:solidFill>
              </a:rPr>
              <a:t>말함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 smtClean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</a:t>
            </a:r>
            <a:r>
              <a:rPr lang="ko-KR" altLang="en-US" sz="1400" dirty="0" smtClean="0"/>
              <a:t>인정되며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그 후에는 증거신청방법을 </a:t>
            </a:r>
            <a:r>
              <a:rPr lang="ko-KR" altLang="en-US" sz="1400" dirty="0" smtClean="0"/>
              <a:t>사용하면 됨</a:t>
            </a:r>
            <a:r>
              <a:rPr lang="en-US" altLang="ko-KR" sz="1400" dirty="0" smtClean="0"/>
              <a:t> 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 smtClean="0"/>
              <a:t>공소제기 </a:t>
            </a:r>
            <a:r>
              <a:rPr lang="ko-KR" altLang="en-US" sz="1400" dirty="0"/>
              <a:t>전후는 </a:t>
            </a:r>
            <a:r>
              <a:rPr lang="ko-KR" altLang="en-US" sz="1400" dirty="0" smtClean="0"/>
              <a:t>불문하며</a:t>
            </a:r>
            <a:r>
              <a:rPr lang="en-US" altLang="ko-KR" sz="1400" dirty="0" smtClean="0"/>
              <a:t>,  </a:t>
            </a:r>
            <a:r>
              <a:rPr lang="ko-KR" altLang="en-US" sz="1400" dirty="0"/>
              <a:t>증거보존절차에서 작성된 조서는 법원 또 는 법관의 조서로서 증거능력이 </a:t>
            </a:r>
            <a:r>
              <a:rPr lang="ko-KR" altLang="en-US" sz="1400" dirty="0" smtClean="0"/>
              <a:t>인정됨</a:t>
            </a:r>
            <a:r>
              <a:rPr lang="en-US" altLang="ko-KR" sz="1400" dirty="0" smtClean="0"/>
              <a:t> .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 smtClean="0"/>
              <a:t>증거보전의 </a:t>
            </a:r>
            <a:r>
              <a:rPr lang="ko-KR" altLang="en-US" sz="1400" dirty="0"/>
              <a:t>절차에서 피의 자와 변호인에게 참여의 기회를 주지 않은 때에는 증인신문조서의 증거능력을 </a:t>
            </a:r>
            <a:r>
              <a:rPr lang="ko-KR" altLang="en-US" sz="1400" dirty="0" smtClean="0"/>
              <a:t>부정함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566927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3-4.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증인신문청구제도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참고인이 출석 또는 진술을 거부하거나 전의 진술과 다른 진술을 할 염려가 있는 경우에 제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회 공판기일 전까지 검사의 청구에 의하여 판사가 그를 증인의 자격으로 신문하는 것을 </a:t>
            </a:r>
            <a:r>
              <a:rPr lang="ko-KR" altLang="en-US" sz="1400" dirty="0" smtClean="0">
                <a:solidFill>
                  <a:srgbClr val="FF0000"/>
                </a:solidFill>
              </a:rPr>
              <a:t>말함</a:t>
            </a:r>
            <a:r>
              <a:rPr lang="en-US" altLang="ko-KR" sz="1400" dirty="0" smtClean="0">
                <a:solidFill>
                  <a:srgbClr val="FF0000"/>
                </a:solidFill>
              </a:rPr>
              <a:t>. 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 smtClean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공소제기 전후를 </a:t>
            </a:r>
            <a:r>
              <a:rPr lang="ko-KR" altLang="en-US" sz="1400" dirty="0" smtClean="0"/>
              <a:t>불문함</a:t>
            </a:r>
            <a:endParaRPr lang="ko-KR" altLang="en-US" sz="1400" dirty="0"/>
          </a:p>
          <a:p>
            <a:pPr fontAlgn="base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221074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3-5.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통신제한조치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근거와 범위</a:t>
            </a:r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➀ </a:t>
            </a:r>
            <a:r>
              <a:rPr lang="ko-KR" altLang="en-US" sz="1400" dirty="0"/>
              <a:t>통신비밀보호법 제 </a:t>
            </a:r>
            <a:r>
              <a:rPr lang="en-US" altLang="ko-KR" sz="1400" dirty="0"/>
              <a:t>5,6</a:t>
            </a:r>
            <a:r>
              <a:rPr lang="ko-KR" altLang="en-US" sz="1400" dirty="0"/>
              <a:t>조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➁ </a:t>
            </a:r>
            <a:r>
              <a:rPr lang="ko-KR" altLang="en-US" sz="1400" dirty="0"/>
              <a:t>요건 대상 범죄를 </a:t>
            </a:r>
            <a:r>
              <a:rPr lang="ko-KR" altLang="en-US" sz="1400" dirty="0" smtClean="0"/>
              <a:t>계획</a:t>
            </a:r>
            <a:r>
              <a:rPr lang="en-US" altLang="ko-KR" sz="1400" dirty="0"/>
              <a:t>,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실행하고 있거나 실행하였다고 의심할 만한 충분한 이유가 있고 다른 </a:t>
            </a:r>
            <a:r>
              <a:rPr lang="ko-KR" altLang="en-US" sz="1400" dirty="0" smtClean="0"/>
              <a:t>방법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으로는 </a:t>
            </a:r>
            <a:r>
              <a:rPr lang="ko-KR" altLang="en-US" sz="1400" dirty="0"/>
              <a:t>그 범죄의 실행을 저지하거나 범인의 체포 또는 증거수집이 어려운 때에 한한다</a:t>
            </a:r>
            <a:r>
              <a:rPr lang="en-US" altLang="ko-KR" sz="1400" dirty="0" smtClean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>
                <a:solidFill>
                  <a:srgbClr val="FF0000"/>
                </a:solidFill>
              </a:rPr>
              <a:t> 2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방법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➀ 검열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 err="1" smtClean="0"/>
              <a:t>우체법에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의한 통상 우편물</a:t>
            </a:r>
            <a:r>
              <a:rPr lang="en-US" altLang="ko-KR" sz="1400" dirty="0"/>
              <a:t>, </a:t>
            </a:r>
            <a:r>
              <a:rPr lang="ko-KR" altLang="en-US" sz="1400" dirty="0"/>
              <a:t>소포 우편물을 당사자의 동의 없이 개봉 기 타 방법으로 지득</a:t>
            </a:r>
            <a:r>
              <a:rPr lang="en-US" altLang="ko-KR" sz="1400" dirty="0"/>
              <a:t>. </a:t>
            </a:r>
            <a:r>
              <a:rPr lang="ko-KR" altLang="en-US" sz="1400" dirty="0" smtClean="0"/>
              <a:t>채록</a:t>
            </a:r>
            <a:r>
              <a:rPr lang="en-US" altLang="ko-KR" sz="1400" dirty="0"/>
              <a:t>. </a:t>
            </a:r>
            <a:r>
              <a:rPr lang="ko-KR" altLang="en-US" sz="1400" dirty="0" smtClean="0"/>
              <a:t>유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치하는 </a:t>
            </a:r>
            <a:r>
              <a:rPr lang="ko-KR" altLang="en-US" sz="1400" dirty="0"/>
              <a:t>것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 ➁ 감청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   - </a:t>
            </a:r>
            <a:r>
              <a:rPr lang="ko-KR" altLang="en-US" sz="1400" dirty="0" smtClean="0"/>
              <a:t>유선</a:t>
            </a:r>
            <a:r>
              <a:rPr lang="en-US" altLang="ko-KR" sz="1400" dirty="0"/>
              <a:t>. </a:t>
            </a:r>
            <a:r>
              <a:rPr lang="ko-KR" altLang="en-US" sz="1400" dirty="0"/>
              <a:t>무선 및 전자적 방식에 의하여 음향</a:t>
            </a:r>
            <a:r>
              <a:rPr lang="en-US" altLang="ko-KR" sz="1400" dirty="0"/>
              <a:t>. </a:t>
            </a:r>
            <a:r>
              <a:rPr lang="ko-KR" altLang="en-US" sz="1400" dirty="0"/>
              <a:t>문언</a:t>
            </a:r>
            <a:r>
              <a:rPr lang="en-US" altLang="ko-KR" sz="1400" dirty="0"/>
              <a:t>. </a:t>
            </a:r>
            <a:r>
              <a:rPr lang="ko-KR" altLang="en-US" sz="1400" dirty="0"/>
              <a:t>부호 등을 당사자의 동의 없이 청취하여 그 내용을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지득</a:t>
            </a:r>
            <a:r>
              <a:rPr lang="en-US" altLang="ko-KR" sz="1400" dirty="0"/>
              <a:t>. </a:t>
            </a:r>
            <a:r>
              <a:rPr lang="ko-KR" altLang="en-US" sz="1400" dirty="0"/>
              <a:t>채록</a:t>
            </a:r>
            <a:r>
              <a:rPr lang="en-US" altLang="ko-KR" sz="1400" dirty="0"/>
              <a:t>. </a:t>
            </a:r>
            <a:r>
              <a:rPr lang="ko-KR" altLang="en-US" sz="1400" dirty="0"/>
              <a:t>방해하는 것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843168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3-5. </a:t>
            </a:r>
            <a:r>
              <a:rPr lang="ko-KR" altLang="en-US" sz="3200" dirty="0" smtClean="0"/>
              <a:t>대물적 강제수사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통신제한조치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3) </a:t>
            </a:r>
            <a:r>
              <a:rPr lang="ko-KR" altLang="en-US" sz="1200" dirty="0">
                <a:solidFill>
                  <a:srgbClr val="FF0000"/>
                </a:solidFill>
              </a:rPr>
              <a:t>통신수사의 종류</a:t>
            </a:r>
          </a:p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    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➀ </a:t>
            </a:r>
            <a:r>
              <a:rPr lang="ko-KR" altLang="en-US" sz="1200" dirty="0">
                <a:solidFill>
                  <a:srgbClr val="FF0000"/>
                </a:solidFill>
              </a:rPr>
              <a:t>통신제한 조치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통신비밀보호법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 smtClean="0"/>
              <a:t>     - </a:t>
            </a:r>
            <a:r>
              <a:rPr lang="ko-KR" altLang="en-US" sz="1200" dirty="0"/>
              <a:t>대상</a:t>
            </a:r>
            <a:r>
              <a:rPr lang="en-US" altLang="ko-KR" sz="1200" dirty="0"/>
              <a:t>: 280</a:t>
            </a:r>
            <a:r>
              <a:rPr lang="ko-KR" altLang="en-US" sz="1200" dirty="0"/>
              <a:t>개 범죄 대상으로 검열과 감청으로 행함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절차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범죄수사목적</a:t>
            </a:r>
            <a:r>
              <a:rPr lang="en-US" altLang="ko-KR" sz="1200" dirty="0"/>
              <a:t>: </a:t>
            </a:r>
            <a:r>
              <a:rPr lang="ko-KR" altLang="en-US" sz="1200" dirty="0"/>
              <a:t>법관의 허가 사항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국가안보목적</a:t>
            </a:r>
            <a:r>
              <a:rPr lang="en-US" altLang="ko-KR" sz="1200" dirty="0"/>
              <a:t>: </a:t>
            </a:r>
            <a:r>
              <a:rPr lang="ko-KR" altLang="en-US" sz="1200" dirty="0"/>
              <a:t>고등법원 수석부장판사의 허가 또는 대통령의 승인사항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사후통지의무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긴급처분 가능</a:t>
            </a: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/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➁ </a:t>
            </a:r>
            <a:r>
              <a:rPr lang="ko-KR" altLang="en-US" sz="1200" dirty="0">
                <a:solidFill>
                  <a:srgbClr val="FF0000"/>
                </a:solidFill>
              </a:rPr>
              <a:t>통신사실확인자료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통신비밀보호법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 smtClean="0"/>
              <a:t>      - </a:t>
            </a:r>
            <a:r>
              <a:rPr lang="ko-KR" altLang="en-US" sz="1200" dirty="0"/>
              <a:t>대상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모든 범죄에 대하여 행함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가입자의 전기통신 일시</a:t>
            </a:r>
            <a:r>
              <a:rPr lang="en-US" altLang="ko-KR" sz="1200" dirty="0"/>
              <a:t>. </a:t>
            </a:r>
            <a:r>
              <a:rPr lang="ko-KR" altLang="en-US" sz="1200" dirty="0"/>
              <a:t>통신개시</a:t>
            </a:r>
            <a:r>
              <a:rPr lang="en-US" altLang="ko-KR" sz="1200" dirty="0"/>
              <a:t>. </a:t>
            </a:r>
            <a:r>
              <a:rPr lang="ko-KR" altLang="en-US" sz="1200" dirty="0"/>
              <a:t>종료시간</a:t>
            </a:r>
            <a:r>
              <a:rPr lang="en-US" altLang="ko-KR" sz="1200" dirty="0"/>
              <a:t>, </a:t>
            </a:r>
            <a:r>
              <a:rPr lang="ko-KR" altLang="en-US" sz="1200" dirty="0"/>
              <a:t>착</a:t>
            </a:r>
            <a:r>
              <a:rPr lang="en-US" altLang="ko-KR" sz="1200" dirty="0"/>
              <a:t>.</a:t>
            </a:r>
            <a:r>
              <a:rPr lang="ko-KR" altLang="en-US" sz="1200" dirty="0"/>
              <a:t>발신 통신번호 등 상대방 의 가입자 번호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이용도수</a:t>
            </a:r>
            <a:r>
              <a:rPr lang="en-US" altLang="ko-KR" sz="1200" dirty="0"/>
              <a:t>, </a:t>
            </a:r>
            <a:r>
              <a:rPr lang="ko-KR" altLang="en-US" sz="1200" dirty="0"/>
              <a:t>인터넷 </a:t>
            </a:r>
            <a:r>
              <a:rPr lang="ko-KR" altLang="en-US" sz="1200" dirty="0" smtClean="0"/>
              <a:t>로그기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err="1" smtClean="0"/>
              <a:t>록</a:t>
            </a:r>
            <a:r>
              <a:rPr lang="en-US" altLang="ko-KR" sz="1200" dirty="0"/>
              <a:t>, </a:t>
            </a:r>
            <a:r>
              <a:rPr lang="ko-KR" altLang="en-US" sz="1200" dirty="0"/>
              <a:t>휴대폰 위치추적자료</a:t>
            </a:r>
            <a:r>
              <a:rPr lang="en-US" altLang="ko-KR" sz="1200" dirty="0"/>
              <a:t>, </a:t>
            </a:r>
            <a:r>
              <a:rPr lang="ko-KR" altLang="en-US" sz="1200" dirty="0"/>
              <a:t>인터넷 </a:t>
            </a:r>
            <a:r>
              <a:rPr lang="ko-KR" altLang="en-US" sz="1200" dirty="0" err="1"/>
              <a:t>접속지</a:t>
            </a:r>
            <a:r>
              <a:rPr lang="ko-KR" altLang="en-US" sz="1200" dirty="0"/>
              <a:t> 추적자료 등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- </a:t>
            </a:r>
            <a:r>
              <a:rPr lang="ko-KR" altLang="en-US" sz="1200" dirty="0"/>
              <a:t>절차</a:t>
            </a:r>
            <a:r>
              <a:rPr lang="en-US" altLang="ko-KR" sz="1200" dirty="0"/>
              <a:t>: </a:t>
            </a:r>
            <a:r>
              <a:rPr lang="ko-KR" altLang="en-US" sz="1200" dirty="0"/>
              <a:t>통신제한조치와 동일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. </a:t>
            </a:r>
            <a:r>
              <a:rPr lang="ko-KR" altLang="en-US" sz="1200" dirty="0"/>
              <a:t>예외사항</a:t>
            </a:r>
            <a:r>
              <a:rPr lang="en-US" altLang="ko-KR" sz="1200" dirty="0"/>
              <a:t>: </a:t>
            </a:r>
            <a:r>
              <a:rPr lang="ko-KR" altLang="en-US" sz="1200" dirty="0"/>
              <a:t>일반수사목적일 경우 연장 불가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긴급처분시</a:t>
            </a:r>
            <a:r>
              <a:rPr lang="ko-KR" altLang="en-US" sz="1200" dirty="0"/>
              <a:t>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내 허가</a:t>
            </a: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➂ </a:t>
            </a:r>
            <a:r>
              <a:rPr lang="ko-KR" altLang="en-US" sz="1200" dirty="0">
                <a:solidFill>
                  <a:srgbClr val="FF0000"/>
                </a:solidFill>
              </a:rPr>
              <a:t>통신자료 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전기통신사업법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 smtClean="0"/>
              <a:t>      - </a:t>
            </a:r>
            <a:r>
              <a:rPr lang="ko-KR" altLang="en-US" sz="1200" dirty="0"/>
              <a:t>이용자의 </a:t>
            </a:r>
            <a:r>
              <a:rPr lang="ko-KR" altLang="en-US" sz="1200" dirty="0" err="1"/>
              <a:t>인적사항</a:t>
            </a:r>
            <a:r>
              <a:rPr lang="en-US" altLang="ko-KR" sz="1200" dirty="0"/>
              <a:t>: </a:t>
            </a:r>
            <a:r>
              <a:rPr lang="ko-KR" altLang="en-US" sz="1200" dirty="0"/>
              <a:t>성명</a:t>
            </a:r>
            <a:r>
              <a:rPr lang="en-US" altLang="ko-KR" sz="1200" dirty="0"/>
              <a:t>, </a:t>
            </a:r>
            <a:r>
              <a:rPr lang="ko-KR" altLang="en-US" sz="1200" dirty="0"/>
              <a:t>주민번호</a:t>
            </a:r>
            <a:r>
              <a:rPr lang="en-US" altLang="ko-KR" sz="1200" dirty="0"/>
              <a:t>, </a:t>
            </a:r>
            <a:r>
              <a:rPr lang="ko-KR" altLang="en-US" sz="1200" dirty="0"/>
              <a:t>전화번호</a:t>
            </a:r>
            <a:r>
              <a:rPr lang="en-US" altLang="ko-KR" sz="1200" dirty="0"/>
              <a:t>, ID, </a:t>
            </a:r>
            <a:r>
              <a:rPr lang="ko-KR" altLang="en-US" sz="1200" dirty="0"/>
              <a:t>가입 및 해지 일자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- </a:t>
            </a:r>
            <a:r>
              <a:rPr lang="ko-KR" altLang="en-US" sz="1200" dirty="0"/>
              <a:t>특정시간</a:t>
            </a:r>
            <a:r>
              <a:rPr lang="en-US" altLang="ko-KR" sz="1200" dirty="0"/>
              <a:t>, </a:t>
            </a:r>
            <a:r>
              <a:rPr lang="ko-KR" altLang="en-US" sz="1200" dirty="0"/>
              <a:t>유동</a:t>
            </a:r>
            <a:r>
              <a:rPr lang="en-US" altLang="ko-KR" sz="1200" dirty="0"/>
              <a:t>IP</a:t>
            </a:r>
            <a:r>
              <a:rPr lang="ko-KR" altLang="en-US" sz="1200" dirty="0"/>
              <a:t>를 제시하고 가입자 정보만을 요구하는 경우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- </a:t>
            </a:r>
            <a:r>
              <a:rPr lang="ko-KR" altLang="en-US" sz="1200" dirty="0"/>
              <a:t>절차</a:t>
            </a:r>
            <a:r>
              <a:rPr lang="en-US" altLang="ko-KR" sz="1200" dirty="0"/>
              <a:t>: </a:t>
            </a:r>
            <a:r>
              <a:rPr lang="ko-KR" altLang="en-US" sz="1200" dirty="0"/>
              <a:t>경찰서장</a:t>
            </a:r>
            <a:r>
              <a:rPr lang="en-US" altLang="ko-KR" sz="1200" dirty="0"/>
              <a:t>, </a:t>
            </a:r>
            <a:r>
              <a:rPr lang="ko-KR" altLang="en-US" sz="1200" dirty="0"/>
              <a:t>지방청 과장 이상의 결재를 득해 사법경찰관리 명의로 요청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925115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3-5. </a:t>
            </a:r>
            <a:r>
              <a:rPr lang="ko-KR" altLang="en-US" sz="3200" dirty="0" smtClean="0"/>
              <a:t>대물적 </a:t>
            </a:r>
            <a:r>
              <a:rPr lang="ko-KR" altLang="en-US" sz="3200" dirty="0"/>
              <a:t>강</a:t>
            </a:r>
            <a:r>
              <a:rPr lang="ko-KR" altLang="en-US" sz="3200" dirty="0" smtClean="0"/>
              <a:t>제수사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통신제한조치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4) </a:t>
            </a:r>
            <a:r>
              <a:rPr lang="ko-KR" altLang="en-US" sz="1200" dirty="0">
                <a:solidFill>
                  <a:srgbClr val="FF0000"/>
                </a:solidFill>
              </a:rPr>
              <a:t>통신제한조치의 기간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연장횟수 무제한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 smtClean="0"/>
              <a:t>   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➀ </a:t>
            </a:r>
            <a:r>
              <a:rPr lang="ko-KR" altLang="en-US" sz="1200" dirty="0"/>
              <a:t>수사목적 통신제한조치</a:t>
            </a:r>
            <a:r>
              <a:rPr lang="en-US" altLang="ko-KR" sz="1200" dirty="0"/>
              <a:t>: 2</a:t>
            </a:r>
            <a:r>
              <a:rPr lang="ko-KR" altLang="en-US" sz="1200" dirty="0"/>
              <a:t>개월</a:t>
            </a:r>
            <a:r>
              <a:rPr lang="en-US" altLang="ko-KR" sz="1200" dirty="0"/>
              <a:t>, </a:t>
            </a:r>
            <a:r>
              <a:rPr lang="ko-KR" altLang="en-US" sz="1200" dirty="0"/>
              <a:t>연장 시 허가를 받아야 함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➁ </a:t>
            </a:r>
            <a:r>
              <a:rPr lang="ko-KR" altLang="en-US" sz="1200" dirty="0"/>
              <a:t>국가안보목적 통신제한조치</a:t>
            </a:r>
            <a:r>
              <a:rPr lang="en-US" altLang="ko-KR" sz="1200" dirty="0"/>
              <a:t>: 4</a:t>
            </a:r>
            <a:r>
              <a:rPr lang="ko-KR" altLang="en-US" sz="1200" dirty="0"/>
              <a:t>개월</a:t>
            </a:r>
            <a:r>
              <a:rPr lang="en-US" altLang="ko-KR" sz="1200" dirty="0"/>
              <a:t>, </a:t>
            </a:r>
            <a:r>
              <a:rPr lang="ko-KR" altLang="en-US" sz="1200" dirty="0"/>
              <a:t>연장이 가능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※ </a:t>
            </a:r>
            <a:r>
              <a:rPr lang="ko-KR" altLang="en-US" sz="1200" dirty="0"/>
              <a:t>통신사실확인자료 제공요청은 연장할 수 없음</a:t>
            </a: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5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허가절차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➀ </a:t>
            </a:r>
            <a:r>
              <a:rPr lang="ko-KR" altLang="en-US" sz="1200" dirty="0"/>
              <a:t>각 피의자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피내사자별로</a:t>
            </a:r>
            <a:r>
              <a:rPr lang="ko-KR" altLang="en-US" sz="1200" dirty="0"/>
              <a:t> 검사가 법원에 청구</a:t>
            </a:r>
          </a:p>
          <a:p>
            <a:pPr marL="0" indent="0" fontAlgn="base">
              <a:buNone/>
            </a:pPr>
            <a:r>
              <a:rPr lang="en-US" altLang="ko-KR" sz="1200" dirty="0" smtClean="0"/>
              <a:t>        ※ </a:t>
            </a:r>
            <a:r>
              <a:rPr lang="ko-KR" altLang="en-US" sz="1200" dirty="0"/>
              <a:t>사법경찰관은 검사에 신청</a:t>
            </a:r>
            <a:r>
              <a:rPr lang="en-US" altLang="ko-KR" sz="1200" dirty="0"/>
              <a:t>, </a:t>
            </a:r>
            <a:r>
              <a:rPr lang="ko-KR" altLang="en-US" sz="1200" dirty="0"/>
              <a:t>피의자가 아닌 경우 다수 가입자에 대하여 </a:t>
            </a:r>
            <a:r>
              <a:rPr lang="en-US" altLang="ko-KR" sz="1200" dirty="0"/>
              <a:t>1 </a:t>
            </a:r>
            <a:r>
              <a:rPr lang="ko-KR" altLang="en-US" sz="1200" dirty="0"/>
              <a:t>건의 허가신청서로 요청가능</a:t>
            </a:r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6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긴급처분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➀ </a:t>
            </a:r>
            <a:r>
              <a:rPr lang="ko-KR" altLang="en-US" sz="1200" dirty="0"/>
              <a:t>검사</a:t>
            </a:r>
            <a:r>
              <a:rPr lang="en-US" altLang="ko-KR" sz="1200" dirty="0"/>
              <a:t>. </a:t>
            </a:r>
            <a:r>
              <a:rPr lang="ko-KR" altLang="en-US" sz="1200" dirty="0"/>
              <a:t>사법경찰관</a:t>
            </a:r>
            <a:r>
              <a:rPr lang="en-US" altLang="ko-KR" sz="1200" dirty="0"/>
              <a:t>, </a:t>
            </a:r>
            <a:r>
              <a:rPr lang="ko-KR" altLang="en-US" sz="1200" dirty="0"/>
              <a:t>정보수사기관의 장은 국가안보 위협행위</a:t>
            </a:r>
            <a:r>
              <a:rPr lang="en-US" altLang="ko-KR" sz="1200" dirty="0"/>
              <a:t>, </a:t>
            </a:r>
            <a:r>
              <a:rPr lang="ko-KR" altLang="en-US" sz="1200" dirty="0"/>
              <a:t>직접적인 사망이 나 심각한 상해의 위험을 야기할 수 </a:t>
            </a:r>
            <a:r>
              <a:rPr lang="ko-KR" altLang="en-US" sz="1200" dirty="0" err="1" smtClean="0"/>
              <a:t>있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는 </a:t>
            </a:r>
            <a:r>
              <a:rPr lang="ko-KR" altLang="en-US" sz="1200" dirty="0"/>
              <a:t>범죄</a:t>
            </a:r>
            <a:r>
              <a:rPr lang="en-US" altLang="ko-KR" sz="1200" dirty="0"/>
              <a:t>, </a:t>
            </a:r>
            <a:r>
              <a:rPr lang="ko-KR" altLang="en-US" sz="1200" dirty="0"/>
              <a:t>조직범죄의 계획이나 실행과 같은 긴박한 상황의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법원의 허가</a:t>
            </a:r>
            <a:r>
              <a:rPr lang="en-US" altLang="ko-KR" sz="1200" dirty="0"/>
              <a:t>. </a:t>
            </a:r>
            <a:r>
              <a:rPr lang="ko-KR" altLang="en-US" sz="1200" dirty="0"/>
              <a:t>대통령의 승인 없이 긴급처분 가능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➁ </a:t>
            </a:r>
            <a:r>
              <a:rPr lang="ko-KR" altLang="en-US" sz="1200" dirty="0"/>
              <a:t>이 경우 통신제한조치를 집행한 때부터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이내에 법원</a:t>
            </a:r>
            <a:r>
              <a:rPr lang="en-US" altLang="ko-KR" sz="1200" dirty="0"/>
              <a:t>, </a:t>
            </a:r>
            <a:r>
              <a:rPr lang="ko-KR" altLang="en-US" sz="1200" dirty="0"/>
              <a:t>대통령의 허가를 받아야 하며 법원의 허가를 받지 못한 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때는 </a:t>
            </a:r>
            <a:r>
              <a:rPr lang="ko-KR" altLang="en-US" sz="1200" dirty="0"/>
              <a:t>즉시 통신제한조치 중지 해야 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</a:rPr>
              <a:t>7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국가안보를 위한 통신제한 조치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➀ </a:t>
            </a:r>
            <a:r>
              <a:rPr lang="ko-KR" altLang="en-US" sz="1200" dirty="0"/>
              <a:t>정보수사기관의 장은 국가안전보장에 대한 상당한 위협이 예상되는 경우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➁ </a:t>
            </a:r>
            <a:r>
              <a:rPr lang="ko-KR" altLang="en-US" sz="1200" dirty="0"/>
              <a:t>긴급한 상황으로 대통령의 승인을 얻을 시간적 여유가 없는 때</a:t>
            </a:r>
          </a:p>
          <a:p>
            <a:pPr marL="0" indent="0" fontAlgn="base">
              <a:buNone/>
            </a:pPr>
            <a:r>
              <a:rPr lang="ko-KR" altLang="en-US" sz="1200" dirty="0" smtClean="0"/>
              <a:t>      ➂ </a:t>
            </a:r>
            <a:r>
              <a:rPr lang="en-US" altLang="ko-KR" sz="1200" dirty="0"/>
              <a:t>36</a:t>
            </a:r>
            <a:r>
              <a:rPr lang="ko-KR" altLang="en-US" sz="1200" dirty="0"/>
              <a:t>시간 내에 대통령의 승인을 얻지 못하면 즉시 통신제한조치 중단 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06316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969</TotalTime>
  <Words>7526</Words>
  <Application>Microsoft Office PowerPoint</Application>
  <PresentationFormat>화면 슬라이드 쇼(4:3)</PresentationFormat>
  <Paragraphs>1054</Paragraphs>
  <Slides>57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69" baseType="lpstr">
      <vt:lpstr>HY견명조</vt:lpstr>
      <vt:lpstr>굴림</vt:lpstr>
      <vt:lpstr>맑은 고딕</vt:lpstr>
      <vt:lpstr>한양견고딕</vt:lpstr>
      <vt:lpstr>한양견명조</vt:lpstr>
      <vt:lpstr>한양신명조</vt:lpstr>
      <vt:lpstr>한양중고딕</vt:lpstr>
      <vt:lpstr>Arial</vt:lpstr>
      <vt:lpstr>Georgia</vt:lpstr>
      <vt:lpstr>Wingdings</vt:lpstr>
      <vt:lpstr>한컴바탕</vt:lpstr>
      <vt:lpstr>고구려 벽화</vt:lpstr>
      <vt:lpstr>경찰학2 제5주 :   범죄의 수사, 수사경찰(2)</vt:lpstr>
      <vt:lpstr>1-1. 임의수사 : 형사소송법상 수사의 3대 원칙</vt:lpstr>
      <vt:lpstr>1-2. 임의수사 :개념과 종류</vt:lpstr>
      <vt:lpstr>1-2. 임의수사 :참고 - 출석요구서</vt:lpstr>
      <vt:lpstr>1-2. 임의수사 :개념과 종류</vt:lpstr>
      <vt:lpstr>1-2. 임의수사 :개념과 종류</vt:lpstr>
      <vt:lpstr>1-2. 임의수사 :개념과 종류</vt:lpstr>
      <vt:lpstr>1-2. 임의수사 : 참고 - 피의자신문조서</vt:lpstr>
      <vt:lpstr>1-2. 임의수사 : 참고 - 피의자신문조서</vt:lpstr>
      <vt:lpstr>1-2. 임의수사 : 참고 - 피의자신문조서</vt:lpstr>
      <vt:lpstr>1-2. 임의수사 :개념과 종류</vt:lpstr>
      <vt:lpstr>1-2. 임의수사 :개념과 종류</vt:lpstr>
      <vt:lpstr>1-2. 임의수사 :개념과 종류</vt:lpstr>
      <vt:lpstr>1-3. 임의수사 : 임의수사의 한계</vt:lpstr>
      <vt:lpstr>1-3. 임의수사 : 임의수사의 한계</vt:lpstr>
      <vt:lpstr>1-3. 임의수사 : 임의수사의 한계</vt:lpstr>
      <vt:lpstr>2-1. 강제수사 :개념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2-2. 대인적 강제수사 : 종류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3-1. 대물적 강제수사 : 압수와 수색</vt:lpstr>
      <vt:lpstr>3-2. 대물적 강제수사 : 검증</vt:lpstr>
      <vt:lpstr>3-2. 대물적 강제수사 : 검증</vt:lpstr>
      <vt:lpstr>3-3. 대물적  강제수사 : 수사상 증거보존</vt:lpstr>
      <vt:lpstr>3-4. 대물적 강제수사 : 증인신문청구제도</vt:lpstr>
      <vt:lpstr>3-5. 대물적 강제수사 : 통신제한조치</vt:lpstr>
      <vt:lpstr>3-5. 대물적 강제수사 : 통신제한조치</vt:lpstr>
      <vt:lpstr>3-5. 대물적 강제수사 : 통신제한조치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Owner</cp:lastModifiedBy>
  <cp:revision>86</cp:revision>
  <dcterms:created xsi:type="dcterms:W3CDTF">2018-09-03T03:26:21Z</dcterms:created>
  <dcterms:modified xsi:type="dcterms:W3CDTF">2020-08-21T07:58:22Z</dcterms:modified>
</cp:coreProperties>
</file>