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29" r:id="rId3"/>
    <p:sldId id="312" r:id="rId4"/>
    <p:sldId id="309" r:id="rId5"/>
    <p:sldId id="310" r:id="rId6"/>
    <p:sldId id="311" r:id="rId7"/>
    <p:sldId id="313" r:id="rId8"/>
    <p:sldId id="314" r:id="rId9"/>
    <p:sldId id="315" r:id="rId10"/>
    <p:sldId id="316" r:id="rId11"/>
    <p:sldId id="321" r:id="rId12"/>
    <p:sldId id="322" r:id="rId13"/>
    <p:sldId id="323" r:id="rId14"/>
    <p:sldId id="324" r:id="rId15"/>
    <p:sldId id="317" r:id="rId16"/>
    <p:sldId id="318" r:id="rId17"/>
    <p:sldId id="319" r:id="rId18"/>
    <p:sldId id="320" r:id="rId19"/>
    <p:sldId id="325" r:id="rId20"/>
    <p:sldId id="327" r:id="rId21"/>
    <p:sldId id="326" r:id="rId22"/>
    <p:sldId id="328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24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83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5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714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485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48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882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93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4302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415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312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449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880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528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87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421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879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260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492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914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83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/>
              <a:t>제</a:t>
            </a:r>
            <a:r>
              <a:rPr lang="en-US" altLang="ko-KR" dirty="0"/>
              <a:t>10</a:t>
            </a:r>
            <a:r>
              <a:rPr lang="ko-KR" altLang="en-US" dirty="0"/>
              <a:t>주 </a:t>
            </a:r>
            <a:r>
              <a:rPr lang="ko-KR" altLang="en-US" dirty="0">
                <a:effectLst/>
              </a:rPr>
              <a:t>정신장애와 범죄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>
            <a:noAutofit/>
          </a:bodyPr>
          <a:lstStyle/>
          <a:p>
            <a:r>
              <a:rPr lang="ko-KR" altLang="en-US" sz="2000" dirty="0" err="1"/>
              <a:t>조현병</a:t>
            </a:r>
            <a:r>
              <a:rPr lang="ko-KR" altLang="en-US" sz="2000" dirty="0"/>
              <a:t> 등 정신질환 </a:t>
            </a:r>
            <a:r>
              <a:rPr lang="ko-KR" altLang="en-US" sz="2000"/>
              <a:t>환자들의 범죄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1DB7B4-35E2-439A-AA66-3ABE7359173C}" type="datetime1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36616" y="242088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ts val="0"/>
              </a:spcBef>
              <a:spcAft>
                <a:spcPts val="0"/>
              </a:spcAft>
            </a:pP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본 수업자료는 저작권법 제 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조 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항에 따라 학교 수업을 목적으로 이용되었으므로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본 수업자료를 외부에 공개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게시하는 것을 금지하며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위반하는 경우 저작권 침해로서 관련법에 따라 처벌될 수 있습니다</a:t>
            </a:r>
            <a:r>
              <a:rPr lang="en-US" altLang="ko-KR" b="0" i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0" i="0" spc="0" dirty="0">
              <a:solidFill>
                <a:srgbClr val="000000"/>
              </a:solidFill>
              <a:effectLst/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6878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꾸준히 늘어나는 </a:t>
            </a:r>
            <a:r>
              <a:rPr lang="ko-KR" altLang="en-US" sz="3200" dirty="0" err="1"/>
              <a:t>조현병</a:t>
            </a:r>
            <a:r>
              <a:rPr lang="ko-KR" altLang="en-US" sz="3200" dirty="0"/>
              <a:t> 환자 수와 범죄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47" y="1488464"/>
            <a:ext cx="4104456" cy="295232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167" y="1488464"/>
            <a:ext cx="4316484" cy="295232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6123" y="4509120"/>
            <a:ext cx="5048250" cy="212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9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대만 여아 참수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083249" cy="4464496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개요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- 2016</a:t>
            </a:r>
            <a:r>
              <a:rPr lang="ko-KR" altLang="en-US" sz="1600" dirty="0"/>
              <a:t>년 </a:t>
            </a:r>
            <a:r>
              <a:rPr lang="en-US" altLang="ko-KR" sz="1600" dirty="0"/>
              <a:t>3</a:t>
            </a:r>
            <a:r>
              <a:rPr lang="ko-KR" altLang="en-US" sz="1600" dirty="0"/>
              <a:t>월 </a:t>
            </a:r>
            <a:r>
              <a:rPr lang="en-US" altLang="ko-KR" sz="1600" dirty="0"/>
              <a:t>28</a:t>
            </a:r>
            <a:r>
              <a:rPr lang="ko-KR" altLang="en-US" sz="1600" dirty="0"/>
              <a:t>일</a:t>
            </a:r>
            <a:r>
              <a:rPr lang="en-US" altLang="ko-KR" sz="1600" dirty="0"/>
              <a:t> </a:t>
            </a:r>
            <a:r>
              <a:rPr lang="ko-KR" altLang="en-US" sz="1600" dirty="0"/>
              <a:t>대만 </a:t>
            </a:r>
            <a:r>
              <a:rPr lang="ko-KR" altLang="en-US" sz="1600" dirty="0" err="1"/>
              <a:t>타이베이에서</a:t>
            </a:r>
            <a:r>
              <a:rPr lang="ko-KR" altLang="en-US" sz="1600" dirty="0"/>
              <a:t> 발생한 살인 사건으로</a:t>
            </a:r>
            <a:r>
              <a:rPr lang="en-US" altLang="ko-KR" sz="1600" dirty="0"/>
              <a:t>, </a:t>
            </a:r>
            <a:r>
              <a:rPr lang="ko-KR" altLang="en-US" sz="1600" dirty="0"/>
              <a:t>유모차를 밀던 엄마와 함께 자전거를 타고 골목길을 가던 류</a:t>
            </a:r>
            <a:r>
              <a:rPr lang="en-US" altLang="ko-KR" sz="1600" dirty="0"/>
              <a:t>(</a:t>
            </a:r>
            <a:r>
              <a:rPr lang="ko-KR" altLang="en-US" sz="1600" dirty="0"/>
              <a:t>劉</a:t>
            </a:r>
            <a:r>
              <a:rPr lang="en-US" altLang="ko-KR" sz="1600" dirty="0"/>
              <a:t>) </a:t>
            </a:r>
            <a:r>
              <a:rPr lang="ko-KR" altLang="en-US" sz="1600" dirty="0"/>
              <a:t>모 양</a:t>
            </a:r>
            <a:r>
              <a:rPr lang="en-US" altLang="ko-KR" sz="1600" dirty="0"/>
              <a:t>(</a:t>
            </a:r>
            <a:r>
              <a:rPr lang="ko-KR" altLang="en-US" sz="1600" dirty="0"/>
              <a:t>만 </a:t>
            </a:r>
            <a:r>
              <a:rPr lang="en-US" altLang="ko-KR" sz="1600" dirty="0"/>
              <a:t>4</a:t>
            </a:r>
            <a:r>
              <a:rPr lang="ko-KR" altLang="en-US" sz="1600" dirty="0"/>
              <a:t>세</a:t>
            </a:r>
            <a:r>
              <a:rPr lang="en-US" altLang="ko-KR" sz="1600" dirty="0"/>
              <a:t>)</a:t>
            </a:r>
            <a:r>
              <a:rPr lang="ko-KR" altLang="en-US" sz="1600" dirty="0"/>
              <a:t>의 목을 </a:t>
            </a:r>
            <a:r>
              <a:rPr lang="ko-KR" altLang="en-US" sz="1600" dirty="0" err="1"/>
              <a:t>왕징위</a:t>
            </a:r>
            <a:r>
              <a:rPr lang="en-US" altLang="ko-KR" sz="1600" dirty="0"/>
              <a:t>(</a:t>
            </a:r>
            <a:r>
              <a:rPr lang="ko-KR" altLang="en-US" sz="1600" dirty="0"/>
              <a:t>王景玉</a:t>
            </a:r>
            <a:r>
              <a:rPr lang="en-US" altLang="ko-KR" sz="1600" dirty="0"/>
              <a:t>, 33</a:t>
            </a:r>
            <a:r>
              <a:rPr lang="ko-KR" altLang="en-US" sz="1600" dirty="0"/>
              <a:t>세</a:t>
            </a:r>
            <a:r>
              <a:rPr lang="en-US" altLang="ko-KR" sz="1600" dirty="0"/>
              <a:t>)</a:t>
            </a:r>
            <a:r>
              <a:rPr lang="ko-KR" altLang="en-US" sz="1600" dirty="0"/>
              <a:t>가 뒤에서 중식도로 수 차례 내려쳐 류 양이 그 자리에서 사망한 사건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대만에서는 아이의 애칭을 따서 작은 전구 사건</a:t>
            </a:r>
            <a:r>
              <a:rPr lang="en-US" altLang="ko-KR" sz="1600" dirty="0"/>
              <a:t>(</a:t>
            </a:r>
            <a:r>
              <a:rPr lang="ko-KR" altLang="en-US" sz="1600" dirty="0" err="1"/>
              <a:t>小燈泡事件</a:t>
            </a:r>
            <a:r>
              <a:rPr lang="en-US" altLang="ko-KR" sz="1600" dirty="0"/>
              <a:t>)</a:t>
            </a:r>
            <a:r>
              <a:rPr lang="ko-KR" altLang="en-US" sz="1600" dirty="0"/>
              <a:t>이라고 불린다</a:t>
            </a:r>
            <a:r>
              <a:rPr lang="en-US" altLang="ko-KR" sz="1600" dirty="0"/>
              <a:t>.</a:t>
            </a:r>
            <a:br>
              <a:rPr lang="ko-KR" altLang="en-US" sz="1600" dirty="0"/>
            </a:br>
            <a:br>
              <a:rPr lang="ko-KR" altLang="en-US" sz="1600" dirty="0"/>
            </a:b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당시 엄마와 류 양의 거리는 고작 </a:t>
            </a:r>
            <a:r>
              <a:rPr lang="en-US" altLang="ko-KR" sz="1600" dirty="0"/>
              <a:t>1m </a:t>
            </a:r>
            <a:r>
              <a:rPr lang="ko-KR" altLang="en-US" sz="1600" dirty="0"/>
              <a:t>밖에 안 됐고</a:t>
            </a:r>
            <a:r>
              <a:rPr lang="en-US" altLang="ko-KR" sz="1600" dirty="0"/>
              <a:t>, </a:t>
            </a:r>
            <a:r>
              <a:rPr lang="ko-KR" altLang="en-US" sz="1600" dirty="0"/>
              <a:t>엄마가 범인에게 매달려 떼어내려고 했지만 떼어낼 수 없었음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 </a:t>
            </a:r>
            <a:r>
              <a:rPr lang="ko-KR" altLang="en-US" sz="1600" dirty="0"/>
              <a:t>엄마의 도움을 요청하는 소리를 들은 주변의 시민들이 일제히 달려들어 피의자를 제압했으나</a:t>
            </a:r>
            <a:r>
              <a:rPr lang="en-US" altLang="ko-KR" sz="1600" dirty="0"/>
              <a:t>, </a:t>
            </a:r>
            <a:r>
              <a:rPr lang="ko-KR" altLang="en-US" sz="1600" dirty="0"/>
              <a:t>류 양은 이미 목에 심한 손상을 입고 사망한 상태였음</a:t>
            </a:r>
            <a:r>
              <a:rPr lang="en-US" altLang="ko-KR" sz="1600" dirty="0"/>
              <a:t> </a:t>
            </a:r>
            <a:endParaRPr lang="ko-KR" altLang="en-US" sz="16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772816"/>
            <a:ext cx="3059832" cy="473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27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대만 여아 참수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96863" y="1772816"/>
            <a:ext cx="5227265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범인은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피의자인 </a:t>
            </a:r>
            <a:r>
              <a:rPr lang="ko-KR" altLang="en-US" sz="1400" dirty="0" err="1"/>
              <a:t>왕징위는</a:t>
            </a:r>
            <a:r>
              <a:rPr lang="ko-KR" altLang="en-US" sz="1400" dirty="0"/>
              <a:t> 마약 전과와 병원에 다녔던 과거가 있었으며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평소에도 자신의 부모를 폭행하거나 자기 자신을 황제라고 말하기도 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살해 동기는 망상장애로 </a:t>
            </a:r>
            <a:r>
              <a:rPr lang="en-US" altLang="ko-KR" sz="1400" dirty="0"/>
              <a:t> </a:t>
            </a:r>
            <a:r>
              <a:rPr lang="ko-KR" altLang="en-US" sz="1400" dirty="0" err="1"/>
              <a:t>쓰촨성</a:t>
            </a:r>
            <a:r>
              <a:rPr lang="ko-KR" altLang="en-US" sz="1400" dirty="0"/>
              <a:t> 출신을 죽이는 게 자신의 혈통을 유지하는 방법이라는 망상에 빠져 있었는데 피해자가 </a:t>
            </a:r>
            <a:r>
              <a:rPr lang="ko-KR" altLang="en-US" sz="1400" dirty="0" err="1"/>
              <a:t>쓰촨성</a:t>
            </a:r>
            <a:r>
              <a:rPr lang="ko-KR" altLang="en-US" sz="1400" dirty="0"/>
              <a:t> 출신이라고 생각하고 살해했다고 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왕징위는</a:t>
            </a:r>
            <a:r>
              <a:rPr lang="ko-KR" altLang="en-US" sz="1400" dirty="0"/>
              <a:t> 체포된 뒤에도 전혀 반성하는 기미나 죄책감을 보이지 않았으며</a:t>
            </a:r>
            <a:r>
              <a:rPr lang="en-US" altLang="ko-KR" sz="1400" dirty="0"/>
              <a:t>, 2017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12</a:t>
            </a:r>
            <a:r>
              <a:rPr lang="ko-KR" altLang="en-US" sz="1400" dirty="0"/>
              <a:t>일</a:t>
            </a:r>
            <a:r>
              <a:rPr lang="en-US" altLang="ko-KR" sz="1400" dirty="0"/>
              <a:t> </a:t>
            </a:r>
            <a:r>
              <a:rPr lang="ko-KR" altLang="en-US" sz="1400" dirty="0"/>
              <a:t>담당 판사는 사형이 마땅하나 범인이 망상장애를 앓고 있으며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조현병</a:t>
            </a:r>
            <a:r>
              <a:rPr lang="ko-KR" altLang="en-US" sz="1400" dirty="0"/>
              <a:t> 환자의 범죄에 대한 감형은 판사의 재량이 아니기 때문에 대안으로 </a:t>
            </a:r>
            <a:r>
              <a:rPr lang="ko-KR" altLang="en-US" sz="1400" dirty="0" err="1"/>
              <a:t>선고가능한</a:t>
            </a:r>
            <a:r>
              <a:rPr lang="ko-KR" altLang="en-US" sz="1400" dirty="0"/>
              <a:t> 법정최고형인 무기징역을 선고함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916832"/>
            <a:ext cx="3183523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8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>
                <a:effectLst/>
              </a:rPr>
              <a:t>경남 진주 아파트 방화살인사건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520284"/>
            <a:ext cx="421915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- 2019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17</a:t>
            </a:r>
            <a:r>
              <a:rPr lang="ko-KR" altLang="en-US" sz="1400" dirty="0"/>
              <a:t>일 진주 아파트 방화</a:t>
            </a:r>
            <a:r>
              <a:rPr lang="en-US" altLang="ko-KR" sz="1400" dirty="0"/>
              <a:t>·</a:t>
            </a:r>
            <a:r>
              <a:rPr lang="ko-KR" altLang="en-US" sz="1400" dirty="0"/>
              <a:t>흉기난동 살인 사건으로 범인 </a:t>
            </a:r>
            <a:r>
              <a:rPr lang="ko-KR" altLang="en-US" sz="1400" dirty="0" err="1"/>
              <a:t>안인득은</a:t>
            </a:r>
            <a:r>
              <a:rPr lang="ko-KR" altLang="en-US" sz="1400" dirty="0"/>
              <a:t> </a:t>
            </a:r>
            <a:r>
              <a:rPr lang="en-US" altLang="ko-KR" sz="1400" dirty="0"/>
              <a:t>2019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17</a:t>
            </a:r>
            <a:r>
              <a:rPr lang="ko-KR" altLang="en-US" sz="1400" dirty="0"/>
              <a:t>일 오전 </a:t>
            </a:r>
            <a:r>
              <a:rPr lang="en-US" altLang="ko-KR" sz="1400" dirty="0"/>
              <a:t>4</a:t>
            </a:r>
            <a:r>
              <a:rPr lang="ko-KR" altLang="en-US" sz="1400" dirty="0"/>
              <a:t>시 </a:t>
            </a:r>
            <a:r>
              <a:rPr lang="en-US" altLang="ko-KR" sz="1400" dirty="0"/>
              <a:t>29</a:t>
            </a:r>
            <a:r>
              <a:rPr lang="ko-KR" altLang="en-US" sz="1400" dirty="0"/>
              <a:t>분 자신의 집에 불을 질러 밖으로 나간 뒤 대피하고 있는 주민들을 향해 흉기를 </a:t>
            </a:r>
            <a:r>
              <a:rPr lang="ko-KR" altLang="en-US" sz="1400" dirty="0" err="1"/>
              <a:t>휘둘었음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사건으로 인한 사상자는 총 </a:t>
            </a:r>
            <a:r>
              <a:rPr lang="en-US" altLang="ko-KR" sz="1400" dirty="0"/>
              <a:t>22</a:t>
            </a:r>
            <a:r>
              <a:rPr lang="ko-KR" altLang="en-US" sz="1400" dirty="0"/>
              <a:t>명으로 </a:t>
            </a:r>
            <a:r>
              <a:rPr lang="ko-KR" altLang="en-US" sz="1400" dirty="0" err="1"/>
              <a:t>안인득은</a:t>
            </a:r>
            <a:r>
              <a:rPr lang="ko-KR" altLang="en-US" sz="1400" dirty="0"/>
              <a:t> </a:t>
            </a:r>
            <a:r>
              <a:rPr lang="en-US" altLang="ko-KR" sz="1400" dirty="0"/>
              <a:t>1</a:t>
            </a:r>
            <a:r>
              <a:rPr lang="ko-KR" altLang="en-US" sz="1400" dirty="0"/>
              <a:t>심에서 사형</a:t>
            </a:r>
            <a:r>
              <a:rPr lang="en-US" altLang="ko-KR" sz="1400" dirty="0"/>
              <a:t>, 2</a:t>
            </a:r>
            <a:r>
              <a:rPr lang="ko-KR" altLang="en-US" sz="1400" dirty="0"/>
              <a:t>심에서 심신미약 인정돼 무기징역을 선고 받았음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관련 전과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안인득은</a:t>
            </a:r>
            <a:r>
              <a:rPr lang="ko-KR" altLang="en-US" sz="1400" dirty="0"/>
              <a:t> </a:t>
            </a:r>
            <a:r>
              <a:rPr lang="en-US" altLang="ko-KR" sz="1400" dirty="0"/>
              <a:t>9</a:t>
            </a:r>
            <a:r>
              <a:rPr lang="ko-KR" altLang="en-US" sz="1400" dirty="0"/>
              <a:t>년 전인 </a:t>
            </a:r>
            <a:r>
              <a:rPr lang="en-US" altLang="ko-KR" sz="1400" dirty="0"/>
              <a:t>2010</a:t>
            </a:r>
            <a:r>
              <a:rPr lang="ko-KR" altLang="en-US" sz="1400" dirty="0"/>
              <a:t>년에도 흉기 난동을 벌였다고 그가 이번 살인을 저지른 후 검거 뒤에 밝혀짐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당시 진주 시내 한 골목에 머물다가 대학생들과 쳐다보는 문제로 시비가 붙었으며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차에 있던 </a:t>
            </a:r>
            <a:r>
              <a:rPr lang="ko-KR" altLang="en-US" sz="1400" dirty="0" err="1"/>
              <a:t>안인득이</a:t>
            </a:r>
            <a:r>
              <a:rPr lang="ko-KR" altLang="en-US" sz="1400" dirty="0"/>
              <a:t> 나왔고 고성이 오갔으며 결국 몸싸움이 일어나게 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과정에서 </a:t>
            </a:r>
            <a:r>
              <a:rPr lang="ko-KR" altLang="en-US" sz="1400" dirty="0" err="1"/>
              <a:t>안인득은</a:t>
            </a:r>
            <a:r>
              <a:rPr lang="ko-KR" altLang="en-US" sz="1400" dirty="0"/>
              <a:t> 흉기를 사용했고</a:t>
            </a:r>
            <a:r>
              <a:rPr lang="en-US" altLang="ko-KR" sz="1400" dirty="0"/>
              <a:t>, </a:t>
            </a:r>
            <a:r>
              <a:rPr lang="ko-KR" altLang="en-US" sz="1400" dirty="0"/>
              <a:t>당시 경찰은 폭력 등의 혐의로 그를 구속함</a:t>
            </a:r>
            <a:r>
              <a:rPr lang="en-US" altLang="ko-KR" sz="1400" dirty="0"/>
              <a:t>. 1</a:t>
            </a:r>
            <a:r>
              <a:rPr lang="ko-KR" altLang="en-US" sz="1400" dirty="0"/>
              <a:t>개월 간 정신 감정을 받은 끝에 심신미약이 인정되어 징역 </a:t>
            </a:r>
            <a:r>
              <a:rPr lang="en-US" altLang="ko-KR" sz="1400" dirty="0"/>
              <a:t>2</a:t>
            </a:r>
            <a:r>
              <a:rPr lang="ko-KR" altLang="en-US" sz="1400" dirty="0"/>
              <a:t>년에 집행유예 </a:t>
            </a:r>
            <a:r>
              <a:rPr lang="en-US" altLang="ko-KR" sz="1400" dirty="0"/>
              <a:t>3</a:t>
            </a:r>
            <a:r>
              <a:rPr lang="ko-KR" altLang="en-US" sz="1400" dirty="0"/>
              <a:t>년을 </a:t>
            </a:r>
            <a:r>
              <a:rPr lang="ko-KR" altLang="en-US" sz="1400" dirty="0" err="1"/>
              <a:t>선고받아</a:t>
            </a:r>
            <a:r>
              <a:rPr lang="ko-KR" altLang="en-US" sz="1400" dirty="0"/>
              <a:t> </a:t>
            </a:r>
            <a:r>
              <a:rPr lang="en-US" altLang="ko-KR" sz="1400" dirty="0"/>
              <a:t>3</a:t>
            </a:r>
            <a:r>
              <a:rPr lang="ko-KR" altLang="en-US" sz="1400" dirty="0"/>
              <a:t>년 동안 치료감호소에 생활했고</a:t>
            </a:r>
            <a:r>
              <a:rPr lang="en-US" altLang="ko-KR" sz="1400" dirty="0"/>
              <a:t>, </a:t>
            </a:r>
            <a:r>
              <a:rPr lang="ko-KR" altLang="en-US" sz="1400" dirty="0"/>
              <a:t>이후 </a:t>
            </a:r>
            <a:r>
              <a:rPr lang="en-US" altLang="ko-KR" sz="1400" dirty="0"/>
              <a:t>9</a:t>
            </a:r>
            <a:r>
              <a:rPr lang="ko-KR" altLang="en-US" sz="1400" dirty="0"/>
              <a:t>개월간 진주의 한 정신병원에서 지낸 적도 있었는데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 때 </a:t>
            </a:r>
            <a:r>
              <a:rPr lang="ko-KR" altLang="en-US" sz="1400" dirty="0" err="1"/>
              <a:t>조현병</a:t>
            </a:r>
            <a:r>
              <a:rPr lang="ko-KR" altLang="en-US" sz="1400" dirty="0"/>
              <a:t> 진단을 받았음</a:t>
            </a: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488464"/>
            <a:ext cx="4499992" cy="510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6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>
                <a:effectLst/>
              </a:rPr>
              <a:t>경남 진주 아파트 방화살인사건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32279" y="1628800"/>
            <a:ext cx="4959801" cy="4464496"/>
          </a:xfrm>
        </p:spPr>
        <p:txBody>
          <a:bodyPr>
            <a:noAutofit/>
          </a:bodyPr>
          <a:lstStyle/>
          <a:p>
            <a:r>
              <a:rPr lang="ko-KR" altLang="en-US" sz="1400" dirty="0" err="1"/>
              <a:t>안인득은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안인득은</a:t>
            </a:r>
            <a:r>
              <a:rPr lang="ko-KR" altLang="en-US" sz="1400" dirty="0"/>
              <a:t> 어릴 때부터 가난했고</a:t>
            </a:r>
            <a:r>
              <a:rPr lang="en-US" altLang="ko-KR" sz="1400" dirty="0"/>
              <a:t> </a:t>
            </a:r>
            <a:r>
              <a:rPr lang="ko-KR" altLang="en-US" sz="1400" dirty="0"/>
              <a:t>단칸방을 여러 차례 전전함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초등학교와 중학교 시절 동급생에 의하면“말이 별로 없고</a:t>
            </a:r>
            <a:r>
              <a:rPr lang="en-US" altLang="ko-KR" sz="1400" dirty="0"/>
              <a:t>, </a:t>
            </a:r>
            <a:r>
              <a:rPr lang="ko-KR" altLang="en-US" sz="1400" dirty="0"/>
              <a:t>친구가 많지 않았다</a:t>
            </a:r>
            <a:r>
              <a:rPr lang="en-US" altLang="ko-KR" sz="1400" dirty="0"/>
              <a:t>. </a:t>
            </a:r>
            <a:r>
              <a:rPr lang="ko-KR" altLang="en-US" sz="1400" dirty="0"/>
              <a:t>큰 문제를 일으킨 적은 없고 노래방을 좋아했다”고 진술함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가난한 형편 때문에 </a:t>
            </a:r>
            <a:r>
              <a:rPr lang="en-US" altLang="ko-KR" sz="1400" dirty="0"/>
              <a:t>1993</a:t>
            </a:r>
            <a:r>
              <a:rPr lang="ko-KR" altLang="en-US" sz="1400" dirty="0"/>
              <a:t>년 중학교를 졸업한 뒤 고교 진학을 포기하고 진주의 한 정비공장을 시작으로 공장 근로자로 전전함</a:t>
            </a:r>
            <a:r>
              <a:rPr lang="en-US" altLang="ko-KR" sz="1400" dirty="0"/>
              <a:t>. </a:t>
            </a:r>
            <a:r>
              <a:rPr lang="ko-KR" altLang="en-US" sz="1400" dirty="0"/>
              <a:t>중졸에다 </a:t>
            </a:r>
            <a:r>
              <a:rPr lang="ko-KR" altLang="en-US" sz="1400" dirty="0" err="1"/>
              <a:t>가계곤란자로</a:t>
            </a:r>
            <a:r>
              <a:rPr lang="ko-KR" altLang="en-US" sz="1400" dirty="0"/>
              <a:t> 분류돼 상근예비역을 마쳤음</a:t>
            </a:r>
            <a:r>
              <a:rPr lang="en-US" altLang="ko-KR" sz="1400" dirty="0"/>
              <a:t> </a:t>
            </a:r>
            <a:br>
              <a:rPr lang="ko-KR" altLang="en-US" sz="1400" dirty="0"/>
            </a:br>
            <a:r>
              <a:rPr lang="ko-KR" altLang="en-US" sz="1400" dirty="0"/>
              <a:t>  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- 20</a:t>
            </a:r>
            <a:r>
              <a:rPr lang="ko-KR" altLang="en-US" sz="1400" dirty="0"/>
              <a:t>대 초반 경남 김해의 한 공장에서 허리를 다쳤는데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이때부터 이상 징후가 싹텄음</a:t>
            </a:r>
            <a:r>
              <a:rPr lang="en-US" altLang="ko-KR" sz="1400" dirty="0"/>
              <a:t>.  </a:t>
            </a:r>
            <a:r>
              <a:rPr lang="ko-KR" altLang="en-US" sz="1400" dirty="0"/>
              <a:t>큰형은 “허리를 다치고 나서 산업재해를 인정받으려 했지만 실패했다”고 진술했으며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다른 형제는 “가족을 포함해 주변에서 밥을 주면 ‘나를 죽이려고 하는 게 아니냐’고 고함을 지르면서 물건을 </a:t>
            </a:r>
            <a:r>
              <a:rPr lang="ko-KR" altLang="en-US" sz="1400" dirty="0" err="1"/>
              <a:t>창밖으로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집어던지며</a:t>
            </a:r>
            <a:r>
              <a:rPr lang="ko-KR" altLang="en-US" sz="1400" dirty="0"/>
              <a:t> 난동을 부렸다”고 함</a:t>
            </a:r>
            <a:r>
              <a:rPr lang="en-US" altLang="ko-KR" sz="1400" dirty="0"/>
              <a:t> :  </a:t>
            </a:r>
            <a:r>
              <a:rPr lang="ko-KR" altLang="en-US" sz="1400" dirty="0"/>
              <a:t>강한 피해망상 증세가 시작됨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717032"/>
            <a:ext cx="2895491" cy="282472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914" y="1440755"/>
            <a:ext cx="3411463" cy="22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16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>
                <a:effectLst/>
              </a:rPr>
              <a:t>경남 진주 아파트 방화살인사건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32279" y="1628800"/>
            <a:ext cx="4959801" cy="4464496"/>
          </a:xfrm>
        </p:spPr>
        <p:txBody>
          <a:bodyPr>
            <a:noAutofit/>
          </a:bodyPr>
          <a:lstStyle/>
          <a:p>
            <a:r>
              <a:rPr lang="ko-KR" altLang="en-US" sz="1400" dirty="0" err="1"/>
              <a:t>안인득의</a:t>
            </a:r>
            <a:r>
              <a:rPr lang="ko-KR" altLang="en-US" sz="1400" dirty="0"/>
              <a:t> 삶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en-US" altLang="ko-KR" sz="1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7975" y="131314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  </a:t>
            </a:r>
            <a:b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kumimoji="0" lang="ko-KR" altLang="ko-KR" sz="661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ko-KR" altLang="ko-KR" sz="800" b="0" i="0" u="none" strike="noStrike" cap="none" normalizeH="0" baseline="0">
                <a:ln>
                  <a:noFill/>
                </a:ln>
                <a:solidFill>
                  <a:srgbClr val="3C3E4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[출처: 중앙일보] 안인득 70대 노모 "절대 봐주지 말라, 가장 강한 처벌 줘야"</a:t>
            </a:r>
          </a:p>
        </p:txBody>
      </p:sp>
      <p:pic>
        <p:nvPicPr>
          <p:cNvPr id="2050" name="Picture 2" descr="그래픽=박경민 기자 minn@joongang.co.k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813" y="1488464"/>
            <a:ext cx="5334000" cy="53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67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>
                <a:effectLst/>
              </a:rPr>
              <a:t>천안 이웃 살해사건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32279" y="1628800"/>
            <a:ext cx="560787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- 2015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 </a:t>
            </a:r>
            <a:r>
              <a:rPr lang="en-US" altLang="ko-KR" sz="1400" dirty="0"/>
              <a:t>24</a:t>
            </a:r>
            <a:r>
              <a:rPr lang="ko-KR" altLang="en-US" sz="1400" dirty="0"/>
              <a:t>일 충청남도 천안시 </a:t>
            </a:r>
            <a:r>
              <a:rPr lang="ko-KR" altLang="en-US" sz="1400" dirty="0" err="1"/>
              <a:t>서북구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직산읍</a:t>
            </a:r>
            <a:r>
              <a:rPr lang="ko-KR" altLang="en-US" sz="1400" dirty="0"/>
              <a:t> 에서 발생한  사건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아파트에 이사온 피해자 박모 씨 일가족 </a:t>
            </a:r>
            <a:r>
              <a:rPr lang="en-US" altLang="ko-KR" sz="1400" dirty="0"/>
              <a:t>3</a:t>
            </a:r>
            <a:r>
              <a:rPr lang="ko-KR" altLang="en-US" sz="1400" dirty="0"/>
              <a:t>명은 이사 온 지 하루밖에 안 가정이었는데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아침 </a:t>
            </a:r>
            <a:r>
              <a:rPr lang="en-US" altLang="ko-KR" sz="1400" dirty="0"/>
              <a:t>6</a:t>
            </a:r>
            <a:r>
              <a:rPr lang="ko-KR" altLang="en-US" sz="1400" dirty="0"/>
              <a:t>시 </a:t>
            </a:r>
            <a:r>
              <a:rPr lang="en-US" altLang="ko-KR" sz="1400" dirty="0"/>
              <a:t>50</a:t>
            </a:r>
            <a:r>
              <a:rPr lang="ko-KR" altLang="en-US" sz="1400" dirty="0"/>
              <a:t>분 베란다를 통해 정체불명의 흉기를 든 괴한이 쳐들어옴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박 씨 가족이 이사 온 집은 </a:t>
            </a:r>
            <a:r>
              <a:rPr lang="en-US" altLang="ko-KR" sz="1400" dirty="0"/>
              <a:t>8</a:t>
            </a:r>
            <a:r>
              <a:rPr lang="ko-KR" altLang="en-US" sz="1400" dirty="0"/>
              <a:t>층이었는데 상상도 못한 곳에서 괴한이 등장하여 흉기를 휘둘렀고 결국 아버지 박 씨는 사망</a:t>
            </a:r>
            <a:r>
              <a:rPr lang="en-US" altLang="ko-KR" sz="1400" dirty="0"/>
              <a:t>, </a:t>
            </a:r>
            <a:r>
              <a:rPr lang="ko-KR" altLang="en-US" sz="1400" dirty="0"/>
              <a:t>아내와 딸을 크게 다치게 한 후 괴한은 자신의 집인 </a:t>
            </a:r>
            <a:r>
              <a:rPr lang="en-US" altLang="ko-KR" sz="1400" dirty="0"/>
              <a:t>6</a:t>
            </a:r>
            <a:r>
              <a:rPr lang="ko-KR" altLang="en-US" sz="1400" dirty="0"/>
              <a:t>층으로 내려가 자기 아내에게도 흉기를 휘두름</a:t>
            </a:r>
            <a:r>
              <a:rPr lang="en-US" altLang="ko-KR" sz="1400" dirty="0"/>
              <a:t>. 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가해자는 </a:t>
            </a:r>
            <a:r>
              <a:rPr lang="en-US" altLang="ko-KR" sz="1400" dirty="0"/>
              <a:t>6</a:t>
            </a:r>
            <a:r>
              <a:rPr lang="ko-KR" altLang="en-US" sz="1400" dirty="0"/>
              <a:t>층에 거주하고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피해자는 </a:t>
            </a:r>
            <a:r>
              <a:rPr lang="en-US" altLang="ko-KR" sz="1400" dirty="0"/>
              <a:t>8</a:t>
            </a:r>
            <a:r>
              <a:rPr lang="ko-KR" altLang="en-US" sz="1400" dirty="0"/>
              <a:t>층으로 이사 왔기 때문에 한 층 걸러 떨어져 있는 상태였기 때문에 원인불명의 흉기난동 사건으로  세간을 충격에 빠뜨림</a:t>
            </a:r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832" y="1340768"/>
            <a:ext cx="3193168" cy="52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50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>
                <a:effectLst/>
              </a:rPr>
              <a:t>천안 이웃 살해사건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560787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범인은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범인인 </a:t>
            </a:r>
            <a:r>
              <a:rPr lang="en-US" altLang="ko-KR" sz="1400" dirty="0"/>
              <a:t>31</a:t>
            </a:r>
            <a:r>
              <a:rPr lang="ko-KR" altLang="en-US" sz="1400" dirty="0"/>
              <a:t>살 고 씨는 피해망상 환자로 사건 발생 </a:t>
            </a:r>
            <a:r>
              <a:rPr lang="en-US" altLang="ko-KR" sz="1400" dirty="0"/>
              <a:t>3</a:t>
            </a:r>
            <a:r>
              <a:rPr lang="ko-KR" altLang="en-US" sz="1400" dirty="0"/>
              <a:t>년 전부터 피해망상 증세를 보여왔음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그러나 공식적인 정신치료 병력은 없었던 가운데</a:t>
            </a:r>
            <a:r>
              <a:rPr lang="en-US" altLang="ko-KR" sz="1400" dirty="0"/>
              <a:t>, </a:t>
            </a:r>
            <a:r>
              <a:rPr lang="ko-KR" altLang="en-US" sz="1400" dirty="0"/>
              <a:t>사건 </a:t>
            </a:r>
            <a:r>
              <a:rPr lang="en-US" altLang="ko-KR" sz="1400" dirty="0"/>
              <a:t>3</a:t>
            </a:r>
            <a:r>
              <a:rPr lang="ko-KR" altLang="en-US" sz="1400" dirty="0"/>
              <a:t>일 전부터는 </a:t>
            </a:r>
            <a:r>
              <a:rPr lang="en-US" altLang="ko-KR" sz="1400" dirty="0"/>
              <a:t>"</a:t>
            </a:r>
            <a:r>
              <a:rPr lang="ko-KR" altLang="en-US" sz="1400" dirty="0"/>
              <a:t>국정원이 도청장치를 하고 나를 감시하고 있다</a:t>
            </a:r>
            <a:r>
              <a:rPr lang="en-US" altLang="ko-KR" sz="1400" dirty="0"/>
              <a:t>"</a:t>
            </a:r>
            <a:r>
              <a:rPr lang="ko-KR" altLang="en-US" sz="1400" dirty="0"/>
              <a:t>고 말하고 </a:t>
            </a:r>
            <a:r>
              <a:rPr lang="en-US" altLang="ko-KR" sz="1400" dirty="0"/>
              <a:t>112</a:t>
            </a:r>
            <a:r>
              <a:rPr lang="ko-KR" altLang="en-US" sz="1400" dirty="0"/>
              <a:t>에도 </a:t>
            </a:r>
            <a:r>
              <a:rPr lang="en-US" altLang="ko-KR" sz="1400" dirty="0"/>
              <a:t>6</a:t>
            </a:r>
            <a:r>
              <a:rPr lang="ko-KR" altLang="en-US" sz="1400" dirty="0"/>
              <a:t>차례나 신고해 도지사 뺑소니 사건 때문에 나를 누군가 죽이려 한다거나</a:t>
            </a:r>
            <a:r>
              <a:rPr lang="en-US" altLang="ko-KR" sz="1400" dirty="0"/>
              <a:t>, </a:t>
            </a:r>
            <a:r>
              <a:rPr lang="ko-KR" altLang="en-US" sz="1400" dirty="0"/>
              <a:t>사복 경찰관이 날 찾아왔다며 이해할 수 없는 행동을 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박 씨 일가족이 </a:t>
            </a:r>
            <a:r>
              <a:rPr lang="en-US" altLang="ko-KR" sz="1400" dirty="0"/>
              <a:t>8</a:t>
            </a:r>
            <a:r>
              <a:rPr lang="ko-KR" altLang="en-US" sz="1400" dirty="0"/>
              <a:t>층으로 이사오자 고 씨는 나를 살해하려는 청부업자가 </a:t>
            </a:r>
            <a:r>
              <a:rPr lang="en-US" altLang="ko-KR" sz="1400" dirty="0"/>
              <a:t>8</a:t>
            </a:r>
            <a:r>
              <a:rPr lang="ko-KR" altLang="en-US" sz="1400" dirty="0"/>
              <a:t>층으로 </a:t>
            </a:r>
            <a:r>
              <a:rPr lang="ko-KR" altLang="en-US" sz="1400" dirty="0" err="1"/>
              <a:t>이사왔으며</a:t>
            </a:r>
            <a:r>
              <a:rPr lang="en-US" altLang="ko-KR" sz="1400" dirty="0"/>
              <a:t>, </a:t>
            </a:r>
            <a:r>
              <a:rPr lang="ko-KR" altLang="en-US" sz="1400" dirty="0"/>
              <a:t>그들을 제거해야 내가 살 수 있다고 생각해 </a:t>
            </a:r>
            <a:r>
              <a:rPr lang="en-US" altLang="ko-KR" sz="1400" dirty="0"/>
              <a:t>6</a:t>
            </a:r>
            <a:r>
              <a:rPr lang="ko-KR" altLang="en-US" sz="1400" dirty="0"/>
              <a:t>층에서부터 베란다를 통해 </a:t>
            </a:r>
            <a:r>
              <a:rPr lang="ko-KR" altLang="en-US" sz="1400" dirty="0" err="1"/>
              <a:t>인터넷선을</a:t>
            </a:r>
            <a:r>
              <a:rPr lang="ko-KR" altLang="en-US" sz="1400" dirty="0"/>
              <a:t> 타고 올라가 </a:t>
            </a:r>
            <a:r>
              <a:rPr lang="en-US" altLang="ko-KR" sz="1400" dirty="0"/>
              <a:t>8</a:t>
            </a:r>
            <a:r>
              <a:rPr lang="ko-KR" altLang="en-US" sz="1400" dirty="0"/>
              <a:t>층으로 침입해 흉기난동을 벌였다고 진술함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재판부는 </a:t>
            </a:r>
            <a:r>
              <a:rPr lang="en-US" altLang="ko-KR" sz="1400" dirty="0"/>
              <a:t>1</a:t>
            </a:r>
            <a:r>
              <a:rPr lang="ko-KR" altLang="en-US" sz="1400" dirty="0"/>
              <a:t>심에서 묻지마 살인이므로 엄벌이 필요하지만</a:t>
            </a:r>
            <a:r>
              <a:rPr lang="en-US" altLang="ko-KR" sz="1400" dirty="0"/>
              <a:t>, </a:t>
            </a:r>
            <a:r>
              <a:rPr lang="ko-KR" altLang="en-US" sz="1400" dirty="0"/>
              <a:t>피해망상으로 범죄를 저지른 점을 참작하여 심신미약에 의한 </a:t>
            </a:r>
            <a:r>
              <a:rPr lang="ko-KR" altLang="en-US" sz="1400" dirty="0" err="1"/>
              <a:t>감경</a:t>
            </a:r>
            <a:r>
              <a:rPr lang="ko-KR" altLang="en-US" sz="1400" dirty="0"/>
              <a:t> 사유를 적용해 징역 </a:t>
            </a:r>
            <a:r>
              <a:rPr lang="en-US" altLang="ko-KR" sz="1400" dirty="0"/>
              <a:t>18</a:t>
            </a:r>
            <a:r>
              <a:rPr lang="ko-KR" altLang="en-US" sz="1400" dirty="0"/>
              <a:t>년을 선고하였음</a:t>
            </a:r>
            <a:endParaRPr lang="en-US" altLang="ko-KR" sz="1400" dirty="0"/>
          </a:p>
          <a:p>
            <a:pPr marL="0" indent="0">
              <a:buNone/>
            </a:pP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936" y="4179945"/>
            <a:ext cx="3097036" cy="23063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719" y="1772816"/>
            <a:ext cx="3097036" cy="233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56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광주 모텔 방화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560787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환청과 망상에 시달리던 범인 </a:t>
            </a:r>
            <a:r>
              <a:rPr lang="en-US" altLang="ko-KR" sz="1400" dirty="0"/>
              <a:t>A</a:t>
            </a:r>
            <a:r>
              <a:rPr lang="ko-KR" altLang="en-US" sz="1400" dirty="0"/>
              <a:t>씨</a:t>
            </a:r>
            <a:r>
              <a:rPr lang="en-US" altLang="ko-KR" sz="1400" dirty="0"/>
              <a:t>(39)</a:t>
            </a:r>
            <a:r>
              <a:rPr lang="ko-KR" altLang="en-US" sz="1400" dirty="0"/>
              <a:t>가 </a:t>
            </a:r>
            <a:r>
              <a:rPr lang="en-US" altLang="ko-KR" sz="1400" dirty="0"/>
              <a:t>12</a:t>
            </a:r>
            <a:r>
              <a:rPr lang="ko-KR" altLang="en-US" sz="1400" dirty="0"/>
              <a:t>월</a:t>
            </a:r>
            <a:r>
              <a:rPr lang="en-US" altLang="ko-KR" sz="1400" dirty="0"/>
              <a:t>22</a:t>
            </a:r>
            <a:r>
              <a:rPr lang="ko-KR" altLang="en-US" sz="1400" dirty="0"/>
              <a:t>일 오전 </a:t>
            </a:r>
            <a:r>
              <a:rPr lang="en-US" altLang="ko-KR" sz="1400" dirty="0"/>
              <a:t>5</a:t>
            </a:r>
            <a:r>
              <a:rPr lang="ko-KR" altLang="en-US" sz="1400" dirty="0"/>
              <a:t>시</a:t>
            </a:r>
            <a:r>
              <a:rPr lang="en-US" altLang="ko-KR" sz="1400" dirty="0"/>
              <a:t>45</a:t>
            </a:r>
            <a:r>
              <a:rPr lang="ko-KR" altLang="en-US" sz="1400" dirty="0"/>
              <a:t>분께 광주 북구 </a:t>
            </a:r>
            <a:r>
              <a:rPr lang="ko-KR" altLang="en-US" sz="1400" dirty="0" err="1"/>
              <a:t>두암동</a:t>
            </a:r>
            <a:r>
              <a:rPr lang="ko-KR" altLang="en-US" sz="1400" dirty="0"/>
              <a:t> 모텔 </a:t>
            </a:r>
            <a:r>
              <a:rPr lang="en-US" altLang="ko-KR" sz="1400" dirty="0"/>
              <a:t>3</a:t>
            </a:r>
            <a:r>
              <a:rPr lang="ko-KR" altLang="en-US" sz="1400" dirty="0"/>
              <a:t>층 객실에서 라이터를 이용</a:t>
            </a:r>
            <a:r>
              <a:rPr lang="en-US" altLang="ko-KR" sz="1400" dirty="0"/>
              <a:t>, </a:t>
            </a:r>
            <a:r>
              <a:rPr lang="ko-KR" altLang="en-US" sz="1400" dirty="0"/>
              <a:t>방화하여 투숙객 </a:t>
            </a:r>
            <a:r>
              <a:rPr lang="en-US" altLang="ko-KR" sz="1400" dirty="0"/>
              <a:t>3</a:t>
            </a:r>
            <a:r>
              <a:rPr lang="ko-KR" altLang="en-US" sz="1400" dirty="0"/>
              <a:t>명을 숨지게 하고 </a:t>
            </a:r>
            <a:r>
              <a:rPr lang="en-US" altLang="ko-KR" sz="1400" dirty="0"/>
              <a:t>24</a:t>
            </a:r>
            <a:r>
              <a:rPr lang="ko-KR" altLang="en-US" sz="1400" dirty="0"/>
              <a:t>명을 다치게 한 사건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사건 전개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범인은 </a:t>
            </a:r>
            <a:r>
              <a:rPr lang="en-US" altLang="ko-KR" sz="1400" dirty="0"/>
              <a:t>2019</a:t>
            </a:r>
            <a:r>
              <a:rPr lang="ko-KR" altLang="en-US" sz="1400" dirty="0"/>
              <a:t>년 </a:t>
            </a:r>
            <a:r>
              <a:rPr lang="en-US" altLang="ko-KR" sz="1400" dirty="0"/>
              <a:t>21</a:t>
            </a:r>
            <a:r>
              <a:rPr lang="ko-KR" altLang="en-US" sz="1400" dirty="0"/>
              <a:t>일 오후 </a:t>
            </a:r>
            <a:r>
              <a:rPr lang="en-US" altLang="ko-KR" sz="1400" dirty="0"/>
              <a:t>6</a:t>
            </a:r>
            <a:r>
              <a:rPr lang="ko-KR" altLang="en-US" sz="1400" dirty="0"/>
              <a:t>시 </a:t>
            </a:r>
            <a:r>
              <a:rPr lang="en-US" altLang="ko-KR" sz="1400" dirty="0"/>
              <a:t>7</a:t>
            </a:r>
            <a:r>
              <a:rPr lang="ko-KR" altLang="en-US" sz="1400" dirty="0"/>
              <a:t>분께 북구 </a:t>
            </a:r>
            <a:r>
              <a:rPr lang="ko-KR" altLang="en-US" sz="1400" dirty="0" err="1"/>
              <a:t>용봉동</a:t>
            </a:r>
            <a:r>
              <a:rPr lang="ko-KR" altLang="en-US" sz="1400" dirty="0"/>
              <a:t> 한 모텔에 </a:t>
            </a:r>
            <a:r>
              <a:rPr lang="ko-KR" altLang="en-US" sz="1400" dirty="0" err="1"/>
              <a:t>투숙하</a:t>
            </a:r>
            <a:r>
              <a:rPr lang="ko-KR" altLang="en-US" sz="1400" dirty="0"/>
              <a:t> 후  </a:t>
            </a:r>
            <a:r>
              <a:rPr lang="en-US" altLang="ko-KR" sz="1400" dirty="0"/>
              <a:t>'</a:t>
            </a:r>
            <a:r>
              <a:rPr lang="ko-KR" altLang="en-US" sz="1400" dirty="0"/>
              <a:t>옆방에서 자신의 휴대전화를 해킹하는 것 같다</a:t>
            </a:r>
            <a:r>
              <a:rPr lang="en-US" altLang="ko-KR" sz="1400" dirty="0"/>
              <a:t>. </a:t>
            </a:r>
            <a:r>
              <a:rPr lang="ko-KR" altLang="en-US" sz="1400" dirty="0"/>
              <a:t>나를 공격하려고 </a:t>
            </a:r>
            <a:r>
              <a:rPr lang="en-US" altLang="ko-KR" sz="1400" dirty="0"/>
              <a:t>4</a:t>
            </a:r>
            <a:r>
              <a:rPr lang="ko-KR" altLang="en-US" sz="1400" dirty="0"/>
              <a:t>명이 와 있는 것 같다</a:t>
            </a:r>
            <a:r>
              <a:rPr lang="en-US" altLang="ko-KR" sz="1400" dirty="0"/>
              <a:t>'</a:t>
            </a:r>
            <a:r>
              <a:rPr lang="ko-KR" altLang="en-US" sz="1400" dirty="0"/>
              <a:t>며 </a:t>
            </a:r>
            <a:r>
              <a:rPr lang="en-US" altLang="ko-KR" sz="1400" dirty="0"/>
              <a:t>112</a:t>
            </a:r>
            <a:r>
              <a:rPr lang="ko-KR" altLang="en-US" sz="1400" dirty="0"/>
              <a:t>에 신고함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김씨는 신고를 받고 출동한 경찰로부터 </a:t>
            </a:r>
            <a:r>
              <a:rPr lang="en-US" altLang="ko-KR" sz="1400" dirty="0"/>
              <a:t>'</a:t>
            </a:r>
            <a:r>
              <a:rPr lang="ko-KR" altLang="en-US" sz="1400" dirty="0"/>
              <a:t>신고 내용은 사실이 아니다</a:t>
            </a:r>
            <a:r>
              <a:rPr lang="en-US" altLang="ko-KR" sz="1400" dirty="0"/>
              <a:t>'</a:t>
            </a:r>
            <a:r>
              <a:rPr lang="ko-KR" altLang="en-US" sz="1400" dirty="0"/>
              <a:t>라는 설명을 들은 뒤 대금을 </a:t>
            </a:r>
            <a:r>
              <a:rPr lang="ko-KR" altLang="en-US" sz="1400" dirty="0" err="1"/>
              <a:t>환불받고</a:t>
            </a:r>
            <a:r>
              <a:rPr lang="ko-KR" altLang="en-US" sz="1400" dirty="0"/>
              <a:t> 해당 모텔을 나왔음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이후 김씨는 </a:t>
            </a:r>
            <a:r>
              <a:rPr lang="ko-KR" altLang="en-US" sz="1400" dirty="0" err="1"/>
              <a:t>두암동</a:t>
            </a:r>
            <a:r>
              <a:rPr lang="ko-KR" altLang="en-US" sz="1400" dirty="0"/>
              <a:t> 모텔로 장소를 옮겼으며</a:t>
            </a:r>
            <a:r>
              <a:rPr lang="en-US" altLang="ko-KR" sz="1400" dirty="0"/>
              <a:t>, </a:t>
            </a:r>
            <a:r>
              <a:rPr lang="ko-KR" altLang="en-US" sz="1400" dirty="0"/>
              <a:t>망상과 환청에 사로잡혀 베개 솜과 화장지를 이용해 객실에 불을 질렀음</a:t>
            </a: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690" y="4077072"/>
            <a:ext cx="2771800" cy="245250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673" y="1340768"/>
            <a:ext cx="273981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45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광주 모텔 방화 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560787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범인은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범인은  </a:t>
            </a:r>
            <a:r>
              <a:rPr lang="en-US" altLang="ko-KR" sz="1400" dirty="0"/>
              <a:t>＇</a:t>
            </a:r>
            <a:r>
              <a:rPr lang="ko-KR" altLang="en-US" sz="1400" dirty="0"/>
              <a:t>누군가의 공격과 감시를 받는다</a:t>
            </a:r>
            <a:r>
              <a:rPr lang="en-US" altLang="ko-KR" sz="1400" dirty="0"/>
              <a:t>＇</a:t>
            </a:r>
            <a:r>
              <a:rPr lang="ko-KR" altLang="en-US" sz="1400" dirty="0"/>
              <a:t>라는 망상에 시달렸던 것으로 조사됨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재판부 역시 범인이 범행 직전 망상</a:t>
            </a:r>
            <a:r>
              <a:rPr lang="en-US" altLang="ko-KR" sz="1400" dirty="0"/>
              <a:t>·</a:t>
            </a:r>
            <a:r>
              <a:rPr lang="ko-KR" altLang="en-US" sz="1400" dirty="0"/>
              <a:t>환청</a:t>
            </a:r>
            <a:r>
              <a:rPr lang="en-US" altLang="ko-KR" sz="1400" dirty="0"/>
              <a:t>·</a:t>
            </a:r>
            <a:r>
              <a:rPr lang="ko-KR" altLang="en-US" sz="1400" dirty="0"/>
              <a:t>판단력 손상 등의 정신질환 증상을 보였다고 설명했으며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범인은 명시되지 않는 </a:t>
            </a:r>
            <a:r>
              <a:rPr lang="ko-KR" altLang="en-US" sz="1400" dirty="0" err="1"/>
              <a:t>조현병</a:t>
            </a:r>
            <a:r>
              <a:rPr lang="ko-KR" altLang="en-US" sz="1400" dirty="0"/>
              <a:t> 스펙트럼과 기타 정신병적 장애를 겪는 사람으로</a:t>
            </a:r>
            <a:r>
              <a:rPr lang="en-US" altLang="ko-KR" sz="1400" dirty="0"/>
              <a:t>, </a:t>
            </a:r>
            <a:r>
              <a:rPr lang="ko-KR" altLang="en-US" sz="1400" dirty="0"/>
              <a:t>사물을 변별할 능력이나 의사를 결정할 능력이 미약한 상태에 있었다고 판단함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또한</a:t>
            </a:r>
            <a:r>
              <a:rPr lang="en-US" altLang="ko-KR" sz="1400" dirty="0"/>
              <a:t> </a:t>
            </a:r>
            <a:r>
              <a:rPr lang="ko-KR" altLang="en-US" sz="1400" dirty="0"/>
              <a:t> 재판부는 </a:t>
            </a:r>
            <a:r>
              <a:rPr lang="en-US" altLang="ko-KR" sz="1400" dirty="0"/>
              <a:t>“</a:t>
            </a:r>
            <a:r>
              <a:rPr lang="ko-KR" altLang="en-US" sz="1400" dirty="0"/>
              <a:t>범인에게 망상</a:t>
            </a:r>
            <a:r>
              <a:rPr lang="en-US" altLang="ko-KR" sz="1400" dirty="0"/>
              <a:t>·</a:t>
            </a:r>
            <a:r>
              <a:rPr lang="ko-KR" altLang="en-US" sz="1400" dirty="0"/>
              <a:t>환청 등 정신질환의 증상이 나타난 때는 범행 전날이 처음 이었던 것으로 보인다</a:t>
            </a:r>
            <a:r>
              <a:rPr lang="en-US" altLang="ko-KR" sz="1400" dirty="0"/>
              <a:t>. </a:t>
            </a:r>
            <a:r>
              <a:rPr lang="ko-KR" altLang="en-US" sz="1400" dirty="0"/>
              <a:t>범행 전 자신의 정신질환을 자각하고 이에 대한 적절한 진료를 받을 시간적 기회가 충분하지 않았다</a:t>
            </a:r>
            <a:r>
              <a:rPr lang="en-US" altLang="ko-KR" sz="1400" dirty="0"/>
              <a:t>"</a:t>
            </a:r>
            <a:r>
              <a:rPr lang="ko-KR" altLang="en-US" sz="1400" dirty="0"/>
              <a:t>고 판단함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재판부는 </a:t>
            </a:r>
            <a:r>
              <a:rPr lang="en-US" altLang="ko-KR" sz="1400" dirty="0"/>
              <a:t>"</a:t>
            </a:r>
            <a:r>
              <a:rPr lang="ko-KR" altLang="en-US" sz="1400" dirty="0"/>
              <a:t>심신미약 상태였다는 점을 고려하더라도 피고인의 행위는 비난 가능성이 매우 크다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 </a:t>
            </a:r>
            <a:r>
              <a:rPr lang="en-US" altLang="ko-KR" sz="1400" dirty="0"/>
              <a:t>3</a:t>
            </a:r>
            <a:r>
              <a:rPr lang="ko-KR" altLang="en-US" sz="1400" dirty="0"/>
              <a:t>명은 고귀한 생명을 빼앗겼으며</a:t>
            </a:r>
            <a:r>
              <a:rPr lang="en-US" altLang="ko-KR" sz="1400" dirty="0"/>
              <a:t>, </a:t>
            </a:r>
            <a:r>
              <a:rPr lang="ko-KR" altLang="en-US" sz="1400" dirty="0"/>
              <a:t>목숨을 구한 피해자들도 유독가스 흡입이나 탈출 과정에서 생긴 부상으로 심한 고통에 시달리고 있다</a:t>
            </a:r>
            <a:r>
              <a:rPr lang="en-US" altLang="ko-KR" sz="1400" dirty="0"/>
              <a:t>. </a:t>
            </a:r>
            <a:r>
              <a:rPr lang="ko-KR" altLang="en-US" sz="1400" dirty="0"/>
              <a:t>장기간 사회로부터 격리해 죄질과 범행 결과에 상응하는 엄중한 처벌을 하는 것이 마땅하다</a:t>
            </a:r>
            <a:r>
              <a:rPr lang="en-US" altLang="ko-KR" sz="1400" dirty="0"/>
              <a:t>"</a:t>
            </a:r>
            <a:r>
              <a:rPr lang="ko-KR" altLang="en-US" sz="1400" dirty="0"/>
              <a:t>며 중형을 선고함</a:t>
            </a: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488465"/>
            <a:ext cx="2664296" cy="25116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130" y="4149080"/>
            <a:ext cx="2682366" cy="247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8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창원 </a:t>
            </a:r>
            <a:r>
              <a:rPr lang="en-US" altLang="ko-KR" sz="3200" dirty="0"/>
              <a:t>70</a:t>
            </a:r>
            <a:r>
              <a:rPr lang="ko-KR" altLang="en-US" sz="3200" dirty="0"/>
              <a:t>대 노인 살해사건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7" y="1772816"/>
            <a:ext cx="4795218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범인 </a:t>
            </a:r>
            <a:r>
              <a:rPr lang="en-US" altLang="ko-KR" sz="1400" dirty="0"/>
              <a:t>A</a:t>
            </a:r>
            <a:r>
              <a:rPr lang="ko-KR" altLang="en-US" sz="1400" dirty="0"/>
              <a:t>군은 </a:t>
            </a:r>
            <a:r>
              <a:rPr lang="en-US" altLang="ko-KR" sz="1400" dirty="0"/>
              <a:t>2019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24</a:t>
            </a:r>
            <a:r>
              <a:rPr lang="ko-KR" altLang="en-US" sz="1400" dirty="0"/>
              <a:t>일 오전 </a:t>
            </a:r>
            <a:r>
              <a:rPr lang="en-US" altLang="ko-KR" sz="1400" dirty="0"/>
              <a:t>9</a:t>
            </a:r>
            <a:r>
              <a:rPr lang="ko-KR" altLang="en-US" sz="1400" dirty="0"/>
              <a:t>시 </a:t>
            </a:r>
            <a:r>
              <a:rPr lang="en-US" altLang="ko-KR" sz="1400" dirty="0"/>
              <a:t>5</a:t>
            </a:r>
            <a:r>
              <a:rPr lang="ko-KR" altLang="en-US" sz="1400" dirty="0"/>
              <a:t>분께 창원시 마산합포구 추산동의 한 아파트 </a:t>
            </a:r>
            <a:r>
              <a:rPr lang="en-US" altLang="ko-KR" sz="1400" dirty="0"/>
              <a:t>6</a:t>
            </a:r>
            <a:r>
              <a:rPr lang="ko-KR" altLang="en-US" sz="1400" dirty="0"/>
              <a:t>층 복도에서 외출하러 집을 나선 </a:t>
            </a:r>
            <a:r>
              <a:rPr lang="en-US" altLang="ko-KR" sz="1400" dirty="0"/>
              <a:t>B(74·</a:t>
            </a:r>
            <a:r>
              <a:rPr lang="ko-KR" altLang="en-US" sz="1400" dirty="0"/>
              <a:t>여</a:t>
            </a:r>
            <a:r>
              <a:rPr lang="en-US" altLang="ko-KR" sz="1400" dirty="0"/>
              <a:t>)</a:t>
            </a:r>
            <a:r>
              <a:rPr lang="ko-KR" altLang="en-US" sz="1400" dirty="0"/>
              <a:t>씨를 흉기로 </a:t>
            </a:r>
            <a:r>
              <a:rPr lang="ko-KR" altLang="en-US" sz="1400" dirty="0" err="1"/>
              <a:t>수차례</a:t>
            </a:r>
            <a:r>
              <a:rPr lang="ko-KR" altLang="en-US" sz="1400" dirty="0"/>
              <a:t> 찔러 숨지게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</a:t>
            </a:r>
            <a:r>
              <a:rPr lang="en-US" altLang="ko-KR" sz="1400" dirty="0"/>
              <a:t>A</a:t>
            </a:r>
            <a:r>
              <a:rPr lang="ko-KR" altLang="en-US" sz="1400" dirty="0"/>
              <a:t>군은 이날 오전 </a:t>
            </a:r>
            <a:r>
              <a:rPr lang="en-US" altLang="ko-KR" sz="1400" dirty="0"/>
              <a:t>8</a:t>
            </a:r>
            <a:r>
              <a:rPr lang="ko-KR" altLang="en-US" sz="1400" dirty="0" err="1"/>
              <a:t>시께</a:t>
            </a:r>
            <a:r>
              <a:rPr lang="ko-KR" altLang="en-US" sz="1400" dirty="0"/>
              <a:t> 흉기를 들고 바로 위층의 </a:t>
            </a:r>
            <a:r>
              <a:rPr lang="en-US" altLang="ko-KR" sz="1400" dirty="0"/>
              <a:t>B</a:t>
            </a:r>
            <a:r>
              <a:rPr lang="ko-KR" altLang="en-US" sz="1400" dirty="0"/>
              <a:t>씨 집으로 가서 출입문을 두드렸고</a:t>
            </a:r>
            <a:r>
              <a:rPr lang="en-US" altLang="ko-KR" sz="1400" dirty="0"/>
              <a:t>, A</a:t>
            </a:r>
            <a:r>
              <a:rPr lang="ko-KR" altLang="en-US" sz="1400" dirty="0"/>
              <a:t>군은 </a:t>
            </a:r>
            <a:r>
              <a:rPr lang="en-US" altLang="ko-KR" sz="1400" dirty="0"/>
              <a:t>B</a:t>
            </a:r>
            <a:r>
              <a:rPr lang="ko-KR" altLang="en-US" sz="1400" dirty="0"/>
              <a:t>씨가 집으로 돌아가라고 하자 그 자리를 벗어난 뒤 같은 층 엘리베이터 부근에 있다가</a:t>
            </a:r>
            <a:r>
              <a:rPr lang="en-US" altLang="ko-KR" sz="1400" dirty="0"/>
              <a:t>, </a:t>
            </a:r>
            <a:r>
              <a:rPr lang="ko-KR" altLang="en-US" sz="1400" dirty="0"/>
              <a:t>약 </a:t>
            </a:r>
            <a:r>
              <a:rPr lang="en-US" altLang="ko-KR" sz="1400" dirty="0"/>
              <a:t>1</a:t>
            </a:r>
            <a:r>
              <a:rPr lang="ko-KR" altLang="en-US" sz="1400" dirty="0"/>
              <a:t>시간 뒤 </a:t>
            </a:r>
            <a:r>
              <a:rPr lang="en-US" altLang="ko-KR" sz="1400" dirty="0"/>
              <a:t>B</a:t>
            </a:r>
            <a:r>
              <a:rPr lang="ko-KR" altLang="en-US" sz="1400" dirty="0"/>
              <a:t>씨가 엘리베이터를 타러 나오자 흉기를 휘둘렀음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이후 </a:t>
            </a:r>
            <a:r>
              <a:rPr lang="en-US" altLang="ko-KR" sz="1400" dirty="0"/>
              <a:t>A</a:t>
            </a:r>
            <a:r>
              <a:rPr lang="ko-KR" altLang="en-US" sz="1400" dirty="0"/>
              <a:t>군은 사건 현장에 흉기를 둔 채 아파트 인근 창원시립마산박물관문신미술관 화장실로 가서 손을 씻고 귀가함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자신의 방에 들어가 있던 </a:t>
            </a:r>
            <a:r>
              <a:rPr lang="en-US" altLang="ko-KR" sz="1400" dirty="0"/>
              <a:t>A</a:t>
            </a:r>
            <a:r>
              <a:rPr lang="ko-KR" altLang="en-US" sz="1400" dirty="0"/>
              <a:t>군은 아버지</a:t>
            </a:r>
            <a:r>
              <a:rPr lang="en-US" altLang="ko-KR" sz="1400" dirty="0"/>
              <a:t>(48)</a:t>
            </a:r>
            <a:r>
              <a:rPr lang="ko-KR" altLang="en-US" sz="1400" dirty="0"/>
              <a:t>와 주민들의 신고를 받고 출동한 경찰에 순순히 검거됨</a:t>
            </a:r>
            <a:r>
              <a:rPr lang="en-US" altLang="ko-KR" sz="1400" dirty="0"/>
              <a:t>. </a:t>
            </a:r>
            <a:r>
              <a:rPr lang="ko-KR" altLang="en-US" sz="1400" dirty="0"/>
              <a:t>사건 발생 당시 집에서 자고 있던 </a:t>
            </a:r>
            <a:r>
              <a:rPr lang="en-US" altLang="ko-KR" sz="1400" dirty="0"/>
              <a:t>A</a:t>
            </a:r>
            <a:r>
              <a:rPr lang="ko-KR" altLang="en-US" sz="1400" dirty="0"/>
              <a:t>군의 아버지는 주민들이 웅성거리는 소리를 듣고 사건 현장으로 나갔다가 자신의 집에서 쓰던 물건이 떨어져 있는 것을 발견하고는 아들이 범행을 저질렀다는 것을 인지한 것으로 전해짐</a:t>
            </a:r>
            <a:endParaRPr lang="en-US" altLang="ko-KR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5" y="1916832"/>
            <a:ext cx="3759586" cy="368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79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창원 </a:t>
            </a:r>
            <a:r>
              <a:rPr lang="en-US" altLang="ko-KR" sz="3200" dirty="0"/>
              <a:t>70</a:t>
            </a:r>
            <a:r>
              <a:rPr lang="ko-KR" altLang="en-US" sz="3200" dirty="0"/>
              <a:t>대 노인 살해사건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493923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범행동기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A</a:t>
            </a:r>
            <a:r>
              <a:rPr lang="ko-KR" altLang="en-US" sz="1400" dirty="0"/>
              <a:t>군의 범행이 </a:t>
            </a:r>
            <a:r>
              <a:rPr lang="ko-KR" altLang="en-US" sz="1400" dirty="0" err="1"/>
              <a:t>조현병에</a:t>
            </a:r>
            <a:r>
              <a:rPr lang="ko-KR" altLang="en-US" sz="1400" dirty="0"/>
              <a:t> 따른 것으로 경찰 조사에서 </a:t>
            </a:r>
            <a:r>
              <a:rPr lang="en-US" altLang="ko-KR" sz="1400" dirty="0"/>
              <a:t>A</a:t>
            </a:r>
            <a:r>
              <a:rPr lang="ko-KR" altLang="en-US" sz="1400" dirty="0"/>
              <a:t>군은 ‘할머니가 내 머리에 들어와 움직일 때마다 뼈가 부서질 것처럼 아파 죽여야겠다고 생각했다’고 진술함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A</a:t>
            </a:r>
            <a:r>
              <a:rPr lang="ko-KR" altLang="en-US" sz="1400" dirty="0"/>
              <a:t>군은 고교 </a:t>
            </a:r>
            <a:r>
              <a:rPr lang="en-US" altLang="ko-KR" sz="1400" dirty="0"/>
              <a:t>1</a:t>
            </a:r>
            <a:r>
              <a:rPr lang="ko-KR" altLang="en-US" sz="1400" dirty="0"/>
              <a:t>학년 때 학교에서 이상증세를 보이면서 정신과 상담을 </a:t>
            </a:r>
            <a:r>
              <a:rPr lang="ko-KR" altLang="en-US" sz="1400" dirty="0" err="1"/>
              <a:t>권유받았고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그해</a:t>
            </a:r>
            <a:r>
              <a:rPr lang="ko-KR" altLang="en-US" sz="1400" dirty="0"/>
              <a:t> 자퇴함</a:t>
            </a:r>
            <a:r>
              <a:rPr lang="en-US" altLang="ko-KR" sz="1400" dirty="0"/>
              <a:t>. A</a:t>
            </a:r>
            <a:r>
              <a:rPr lang="ko-KR" altLang="en-US" sz="1400" dirty="0"/>
              <a:t>군은 자퇴 이후 담장을 넘어 학교에 들어갔다가 경비원의 제지를 받고는 몸싸움을 벌이다 전치 </a:t>
            </a:r>
            <a:r>
              <a:rPr lang="en-US" altLang="ko-KR" sz="1400" dirty="0"/>
              <a:t>4</a:t>
            </a:r>
            <a:r>
              <a:rPr lang="ko-KR" altLang="en-US" sz="1400" dirty="0"/>
              <a:t>주의 상해를 입혀 기소유예 처분을 받기도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범인 </a:t>
            </a:r>
            <a:r>
              <a:rPr lang="en-US" altLang="ko-KR" sz="1400" dirty="0"/>
              <a:t>A</a:t>
            </a:r>
            <a:r>
              <a:rPr lang="ko-KR" altLang="en-US" sz="1400" dirty="0"/>
              <a:t>군은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A</a:t>
            </a:r>
            <a:r>
              <a:rPr lang="ko-KR" altLang="en-US" sz="1400" dirty="0"/>
              <a:t>군이 자퇴한 뒤 대학병원을 포함한 여러 병</a:t>
            </a:r>
            <a:r>
              <a:rPr lang="en-US" altLang="ko-KR" sz="1400" dirty="0"/>
              <a:t>·</a:t>
            </a:r>
            <a:r>
              <a:rPr lang="ko-KR" altLang="en-US" sz="1400" dirty="0"/>
              <a:t>의원에서 정신질환 관련 진료를 받았고</a:t>
            </a:r>
            <a:r>
              <a:rPr lang="en-US" altLang="ko-KR" sz="1400" dirty="0"/>
              <a:t>, </a:t>
            </a:r>
            <a:r>
              <a:rPr lang="ko-KR" altLang="en-US" sz="1400" dirty="0"/>
              <a:t>당시 병원 측에서는 입원치료를 권유함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</a:t>
            </a:r>
            <a:r>
              <a:rPr lang="en-US" altLang="ko-KR" sz="1400" dirty="0"/>
              <a:t>A</a:t>
            </a:r>
            <a:r>
              <a:rPr lang="ko-KR" altLang="en-US" sz="1400" dirty="0"/>
              <a:t>군이 강하게 거부하면서 입원치료를 받지는 못했지만</a:t>
            </a:r>
            <a:r>
              <a:rPr lang="en-US" altLang="ko-KR" sz="1400" dirty="0"/>
              <a:t>, </a:t>
            </a:r>
            <a:r>
              <a:rPr lang="ko-KR" altLang="en-US" sz="1400" dirty="0"/>
              <a:t>평소 약을 꾸준히 복용토록 했다고 </a:t>
            </a:r>
            <a:r>
              <a:rPr lang="en-US" altLang="ko-KR" sz="1400" dirty="0"/>
              <a:t>A</a:t>
            </a:r>
            <a:r>
              <a:rPr lang="ko-KR" altLang="en-US" sz="1400" dirty="0"/>
              <a:t>군 아버지는 경찰에 진술함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A</a:t>
            </a:r>
            <a:r>
              <a:rPr lang="ko-KR" altLang="en-US" sz="1400" dirty="0"/>
              <a:t>군은</a:t>
            </a:r>
            <a:r>
              <a:rPr lang="en-US" altLang="ko-KR" sz="1400" dirty="0"/>
              <a:t> </a:t>
            </a:r>
            <a:r>
              <a:rPr lang="ko-KR" altLang="en-US" sz="1400" dirty="0"/>
              <a:t>일상생활에서 일어나기 힘든 망상을 가지고 있고 그 망상에 따라 움직이고</a:t>
            </a:r>
            <a:r>
              <a:rPr lang="en-US" altLang="ko-KR" sz="1400" dirty="0"/>
              <a:t>, </a:t>
            </a:r>
            <a:r>
              <a:rPr lang="ko-KR" altLang="en-US" sz="1400" dirty="0"/>
              <a:t>특정 소리를 듣는 등 이상감각과 함께 사고</a:t>
            </a:r>
            <a:r>
              <a:rPr lang="en-US" altLang="ko-KR" sz="1400" dirty="0"/>
              <a:t>(</a:t>
            </a:r>
            <a:r>
              <a:rPr lang="ko-KR" altLang="en-US" sz="1400" dirty="0"/>
              <a:t>생각</a:t>
            </a:r>
            <a:r>
              <a:rPr lang="en-US" altLang="ko-KR" sz="1400" dirty="0"/>
              <a:t>)</a:t>
            </a:r>
            <a:r>
              <a:rPr lang="ko-KR" altLang="en-US" sz="1400" dirty="0"/>
              <a:t>장애가 있는 등 </a:t>
            </a:r>
            <a:r>
              <a:rPr lang="ko-KR" altLang="en-US" sz="1400" dirty="0" err="1"/>
              <a:t>조현병의</a:t>
            </a:r>
            <a:r>
              <a:rPr lang="ko-KR" altLang="en-US" sz="1400" dirty="0"/>
              <a:t> 전형적인 양상을 보임</a:t>
            </a:r>
            <a:endParaRPr lang="en-US" altLang="ko-KR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746" y="4149080"/>
            <a:ext cx="3327539" cy="239992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824" y="1457250"/>
            <a:ext cx="3327539" cy="254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0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발달장애와 범죄 </a:t>
            </a:r>
            <a:r>
              <a:rPr lang="en-US" altLang="ko-KR" sz="3200" dirty="0"/>
              <a:t>: </a:t>
            </a:r>
            <a:r>
              <a:rPr lang="ko-KR" altLang="en-US" sz="3200" dirty="0"/>
              <a:t>부산 영아 투기 살인사건</a:t>
            </a:r>
            <a:endParaRPr lang="ko-KR" altLang="en-US" sz="1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5607873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- 2014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3</a:t>
            </a:r>
            <a:r>
              <a:rPr lang="ko-KR" altLang="en-US" sz="1400" dirty="0"/>
              <a:t>일 </a:t>
            </a:r>
            <a:r>
              <a:rPr lang="en-US" altLang="ko-KR" sz="1400" dirty="0"/>
              <a:t>16</a:t>
            </a:r>
            <a:r>
              <a:rPr lang="ko-KR" altLang="en-US" sz="1400" dirty="0"/>
              <a:t>시 </a:t>
            </a:r>
            <a:r>
              <a:rPr lang="en-US" altLang="ko-KR" sz="1400" dirty="0"/>
              <a:t>7</a:t>
            </a:r>
            <a:r>
              <a:rPr lang="ko-KR" altLang="en-US" sz="1400" dirty="0"/>
              <a:t>분경 부산시 사하구의 </a:t>
            </a:r>
            <a:r>
              <a:rPr lang="ko-KR" altLang="en-US" sz="1400" dirty="0" err="1"/>
              <a:t>몰운대</a:t>
            </a:r>
            <a:r>
              <a:rPr lang="ko-KR" altLang="en-US" sz="1400" dirty="0"/>
              <a:t> 종합사회복지관에서 </a:t>
            </a:r>
            <a:r>
              <a:rPr lang="en-US" altLang="ko-KR" sz="1400" dirty="0"/>
              <a:t>18</a:t>
            </a:r>
            <a:r>
              <a:rPr lang="ko-KR" altLang="en-US" sz="1400" dirty="0"/>
              <a:t>세의 발달장애인 이 모 군이 만 </a:t>
            </a:r>
            <a:r>
              <a:rPr lang="en-US" altLang="ko-KR" sz="1400" dirty="0"/>
              <a:t>1</a:t>
            </a:r>
            <a:r>
              <a:rPr lang="ko-KR" altLang="en-US" sz="1400" dirty="0"/>
              <a:t>세의 아기 정상윤 군을 떨어뜨려 살해한 사건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심신에 심각한 문제가 있는 자의 행위를 벌할 수 없을 때 누구에게 책임을 물어야 하는가에 대해서 논란이 된 사건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사건전개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사건 당일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 정상윤 군</a:t>
            </a:r>
            <a:r>
              <a:rPr lang="en-US" altLang="ko-KR" sz="1400" dirty="0"/>
              <a:t>(1</a:t>
            </a:r>
            <a:r>
              <a:rPr lang="ko-KR" altLang="en-US" sz="1400" dirty="0"/>
              <a:t>세 </a:t>
            </a:r>
            <a:r>
              <a:rPr lang="en-US" altLang="ko-KR" sz="1400" dirty="0"/>
              <a:t>: </a:t>
            </a:r>
            <a:r>
              <a:rPr lang="ko-KR" altLang="en-US" sz="1400" dirty="0"/>
              <a:t>당시 </a:t>
            </a:r>
            <a:r>
              <a:rPr lang="en-US" altLang="ko-KR" sz="1400" dirty="0"/>
              <a:t>21</a:t>
            </a:r>
            <a:r>
              <a:rPr lang="ko-KR" altLang="en-US" sz="1400" dirty="0"/>
              <a:t>개월</a:t>
            </a:r>
            <a:r>
              <a:rPr lang="en-US" altLang="ko-KR" sz="1400" dirty="0"/>
              <a:t>)</a:t>
            </a:r>
            <a:r>
              <a:rPr lang="ko-KR" altLang="en-US" sz="1400" dirty="0"/>
              <a:t>은 첫째 발달장애를 갖고 있는 형</a:t>
            </a:r>
            <a:r>
              <a:rPr lang="en-US" altLang="ko-KR" sz="1400" dirty="0"/>
              <a:t>(6</a:t>
            </a:r>
            <a:r>
              <a:rPr lang="ko-KR" altLang="en-US" sz="1400" dirty="0"/>
              <a:t>세</a:t>
            </a:r>
            <a:r>
              <a:rPr lang="en-US" altLang="ko-KR" sz="1400" dirty="0"/>
              <a:t>)</a:t>
            </a:r>
            <a:r>
              <a:rPr lang="ko-KR" altLang="en-US" sz="1400" dirty="0"/>
              <a:t>의 치료를 위해 사회복지관에 </a:t>
            </a:r>
            <a:r>
              <a:rPr lang="ko-KR" altLang="en-US" sz="1400" dirty="0" err="1"/>
              <a:t>방문중이었음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형이 치료수업을 받는 동안 정 군은 엄마와 함께 </a:t>
            </a:r>
            <a:r>
              <a:rPr lang="en-US" altLang="ko-KR" sz="1400" dirty="0"/>
              <a:t>3</a:t>
            </a:r>
            <a:r>
              <a:rPr lang="ko-KR" altLang="en-US" sz="1400" dirty="0"/>
              <a:t>층 복도에서 기다리고 있었는데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 때 발달장애 </a:t>
            </a:r>
            <a:r>
              <a:rPr lang="en-US" altLang="ko-KR" sz="1400" dirty="0"/>
              <a:t>1</a:t>
            </a:r>
            <a:r>
              <a:rPr lang="ko-KR" altLang="en-US" sz="1400" dirty="0"/>
              <a:t>급 장애인인 이 모 군</a:t>
            </a:r>
            <a:r>
              <a:rPr lang="en-US" altLang="ko-KR" sz="1400" dirty="0"/>
              <a:t>(</a:t>
            </a:r>
            <a:r>
              <a:rPr lang="ko-KR" altLang="en-US" sz="1400" dirty="0"/>
              <a:t>당시 </a:t>
            </a:r>
            <a:r>
              <a:rPr lang="en-US" altLang="ko-KR" sz="1400" dirty="0"/>
              <a:t>18</a:t>
            </a:r>
            <a:r>
              <a:rPr lang="ko-KR" altLang="en-US" sz="1400" dirty="0"/>
              <a:t>세</a:t>
            </a:r>
            <a:r>
              <a:rPr lang="en-US" altLang="ko-KR" sz="1400" dirty="0"/>
              <a:t>)</a:t>
            </a:r>
            <a:r>
              <a:rPr lang="ko-KR" altLang="en-US" sz="1400" dirty="0"/>
              <a:t>이 나타나 정 군의 손을 끌고 어디론가 이동하기 시작했음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이 군의 안면을 기억하던 정 군의 어머니는 처음에는 대수롭게 여기지 않고 따라가다가 이 군이 갑자기 건물 외부로 통하는 철문을 열자 다급히 제지하려 하였으나 이 군은 그대로 건물 밖으로 나가 정 군을 난간 너머로 들어올린 상태로 정 군의 어머니에게 미소를 지은 후 손을 놓아 떨어뜨렸고 정 군은 어머니의 눈 앞에서 </a:t>
            </a:r>
            <a:r>
              <a:rPr lang="en-US" altLang="ko-KR" sz="1400" dirty="0"/>
              <a:t>9.4</a:t>
            </a:r>
            <a:r>
              <a:rPr lang="ko-KR" altLang="en-US" sz="1400" dirty="0"/>
              <a:t>미터 아래로 추락하여 뇌출혈로 결국 사망함</a:t>
            </a:r>
            <a:br>
              <a:rPr lang="ko-KR" altLang="en-US" sz="1400" dirty="0"/>
            </a:br>
            <a:endParaRPr lang="en-US" altLang="ko-KR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057" y="1988840"/>
            <a:ext cx="270407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84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7" y="1772816"/>
            <a:ext cx="4867226" cy="446449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가해자는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가해자 이 군은 나이는 </a:t>
            </a:r>
            <a:r>
              <a:rPr lang="en-US" altLang="ko-KR" sz="1400" dirty="0"/>
              <a:t>19</a:t>
            </a:r>
            <a:r>
              <a:rPr lang="ko-KR" altLang="en-US" sz="1400" dirty="0"/>
              <a:t>세였지만</a:t>
            </a:r>
            <a:r>
              <a:rPr lang="en-US" altLang="ko-KR" sz="1400" dirty="0"/>
              <a:t>, </a:t>
            </a:r>
            <a:r>
              <a:rPr lang="ko-KR" altLang="en-US" sz="1400" dirty="0"/>
              <a:t>지능은 </a:t>
            </a:r>
            <a:r>
              <a:rPr lang="en-US" altLang="ko-KR" sz="1400" dirty="0"/>
              <a:t>5</a:t>
            </a:r>
            <a:r>
              <a:rPr lang="ko-KR" altLang="en-US" sz="1400" dirty="0"/>
              <a:t>살 수준 이하로 시제와 가정문</a:t>
            </a:r>
            <a:r>
              <a:rPr lang="en-US" altLang="ko-KR" sz="1400" dirty="0"/>
              <a:t>, </a:t>
            </a:r>
            <a:r>
              <a:rPr lang="ko-KR" altLang="en-US" sz="1400" dirty="0"/>
              <a:t>원인과 결과에 대한 문장표현이 </a:t>
            </a:r>
            <a:r>
              <a:rPr lang="ko-KR" altLang="en-US" sz="1400" b="1" dirty="0"/>
              <a:t>불가능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/>
              <a:t>자신이 피해자에게 무슨 일을 했는지조차 모르고 기억도 하지 못함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예컨대 </a:t>
            </a:r>
            <a:r>
              <a:rPr lang="en-US" altLang="ko-KR" sz="1400" dirty="0"/>
              <a:t> ‘</a:t>
            </a:r>
            <a:r>
              <a:rPr lang="ko-KR" altLang="en-US" sz="1400" dirty="0"/>
              <a:t>던졌다’와 ‘놓쳤다’와 ‘떨어졌다’가 무슨 차이인지도 전혀 모르며</a:t>
            </a:r>
            <a:r>
              <a:rPr lang="en-US" altLang="ko-KR" sz="1400" dirty="0"/>
              <a:t>, '</a:t>
            </a:r>
            <a:r>
              <a:rPr lang="ko-KR" altLang="en-US" sz="1400" dirty="0"/>
              <a:t>왜</a:t>
            </a:r>
            <a:r>
              <a:rPr lang="en-US" altLang="ko-KR" sz="1400" dirty="0"/>
              <a:t>?＇</a:t>
            </a:r>
            <a:r>
              <a:rPr lang="ko-KR" altLang="en-US" sz="1400" dirty="0"/>
              <a:t>라고 묻는 화법이나 단어의 뜻도 하나도 모르고</a:t>
            </a:r>
            <a:r>
              <a:rPr lang="en-US" altLang="ko-KR" sz="1400" dirty="0"/>
              <a:t>, </a:t>
            </a:r>
            <a:r>
              <a:rPr lang="ko-KR" altLang="en-US" sz="1400" dirty="0"/>
              <a:t>죽음이라는 개념조차 이해하지 못함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그래서 조사는 물론 재판 과정에서도 의사소통 자체가 거의 불가능한 상황이었으므로 법원도 완전한 심신상실로 판단하고 무죄를 선고함</a:t>
            </a:r>
            <a:endParaRPr lang="en-US" altLang="ko-KR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916832"/>
            <a:ext cx="3029322" cy="3162300"/>
          </a:xfrm>
          <a:prstGeom prst="rect">
            <a:avLst/>
          </a:prstGeom>
        </p:spPr>
      </p:pic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발달장애와 범죄 </a:t>
            </a:r>
            <a:r>
              <a:rPr lang="en-US" altLang="ko-KR" sz="3200" dirty="0"/>
              <a:t>: </a:t>
            </a:r>
            <a:r>
              <a:rPr lang="ko-KR" altLang="en-US" sz="3200" dirty="0"/>
              <a:t>부산 영아 투기 살인사건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51179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8395617" cy="4464496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경과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검찰은 이 군을 구속한 뒤</a:t>
            </a:r>
            <a:r>
              <a:rPr lang="en-US" altLang="ko-KR" sz="1600" dirty="0"/>
              <a:t>, </a:t>
            </a:r>
            <a:r>
              <a:rPr lang="ko-KR" altLang="en-US" sz="1600" dirty="0"/>
              <a:t>치료감호소에서 정신감정을 의뢰한  결과 자폐성 장애 </a:t>
            </a:r>
            <a:r>
              <a:rPr lang="en-US" altLang="ko-KR" sz="1600" dirty="0"/>
              <a:t>1</a:t>
            </a:r>
            <a:r>
              <a:rPr lang="ko-KR" altLang="en-US" sz="1600" dirty="0"/>
              <a:t>급으로 판정되어 심신상실로 결론지음 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그러나 검찰은 이를 받아들이지 않고 심신미약을 적용하여 징역 </a:t>
            </a:r>
            <a:r>
              <a:rPr lang="en-US" altLang="ko-KR" sz="1600" dirty="0"/>
              <a:t>8</a:t>
            </a:r>
            <a:r>
              <a:rPr lang="ko-KR" altLang="en-US" sz="1600" dirty="0"/>
              <a:t>년과 치료감호를 구형했으나 </a:t>
            </a:r>
            <a:r>
              <a:rPr lang="en-US" altLang="ko-KR" sz="1600" dirty="0"/>
              <a:t>2015</a:t>
            </a:r>
            <a:r>
              <a:rPr lang="ko-KR" altLang="en-US" sz="1600" dirty="0"/>
              <a:t>년 </a:t>
            </a:r>
            <a:r>
              <a:rPr lang="en-US" altLang="ko-KR" sz="1600" dirty="0"/>
              <a:t>5</a:t>
            </a:r>
            <a:r>
              <a:rPr lang="ko-KR" altLang="en-US" sz="1600" dirty="0"/>
              <a:t>월 </a:t>
            </a:r>
            <a:r>
              <a:rPr lang="en-US" altLang="ko-KR" sz="1600" dirty="0"/>
              <a:t>18</a:t>
            </a:r>
            <a:r>
              <a:rPr lang="ko-KR" altLang="en-US" sz="1600" dirty="0"/>
              <a:t>일 부산지방법원은 이 군의 혐의에 대해 </a:t>
            </a:r>
            <a:r>
              <a:rPr lang="en-US" altLang="ko-KR" sz="1600" dirty="0"/>
              <a:t>'</a:t>
            </a:r>
            <a:r>
              <a:rPr lang="ko-KR" altLang="en-US" sz="1600" dirty="0"/>
              <a:t>살해행위는 인정되나 심신상실로 처벌대상에 해당하지 않아</a:t>
            </a:r>
            <a:r>
              <a:rPr lang="en-US" altLang="ko-KR" sz="1600" dirty="0"/>
              <a:t>' </a:t>
            </a:r>
            <a:r>
              <a:rPr lang="ko-KR" altLang="en-US" sz="1600" dirty="0"/>
              <a:t>무죄를 선고하며 치료감호 청구마저 기각시킴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이후 항소하긴 했지만 무죄 판결은 달라지지 않았고 단지 치료감호 청구만 인용되었음</a:t>
            </a:r>
            <a:br>
              <a:rPr lang="ko-KR" altLang="en-US" sz="1600" dirty="0"/>
            </a:br>
            <a:br>
              <a:rPr lang="ko-KR" altLang="en-US" sz="1600" dirty="0"/>
            </a:b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검찰 또한 다시 항소하였으나 </a:t>
            </a:r>
            <a:r>
              <a:rPr lang="en-US" altLang="ko-KR" sz="1600" dirty="0"/>
              <a:t>2016</a:t>
            </a:r>
            <a:r>
              <a:rPr lang="ko-KR" altLang="en-US" sz="1600" dirty="0"/>
              <a:t>년 </a:t>
            </a:r>
            <a:r>
              <a:rPr lang="en-US" altLang="ko-KR" sz="1600" dirty="0"/>
              <a:t>11</a:t>
            </a:r>
            <a:r>
              <a:rPr lang="ko-KR" altLang="en-US" sz="1600" dirty="0"/>
              <a:t>월 </a:t>
            </a:r>
            <a:r>
              <a:rPr lang="en-US" altLang="ko-KR" sz="1600" dirty="0"/>
              <a:t>24</a:t>
            </a:r>
            <a:r>
              <a:rPr lang="ko-KR" altLang="en-US" sz="1600" dirty="0"/>
              <a:t>일 대법원에서 가해자 이 군은 법적으로는 심신상실로 무죄라는 </a:t>
            </a:r>
            <a:r>
              <a:rPr lang="en-US" altLang="ko-KR" sz="1600" dirty="0"/>
              <a:t>1</a:t>
            </a:r>
            <a:r>
              <a:rPr lang="ko-KR" altLang="en-US" sz="1600" dirty="0"/>
              <a:t>심 판결이 그대로 확정됨</a:t>
            </a:r>
            <a:endParaRPr lang="en-US" altLang="ko-KR" sz="1600" dirty="0"/>
          </a:p>
          <a:p>
            <a:pPr marL="0" indent="0">
              <a:buNone/>
            </a:pPr>
            <a:br>
              <a:rPr lang="ko-KR" altLang="en-US" sz="1600" dirty="0"/>
            </a:b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결국 이 사건은 아무도 제대로 된 처벌을 받지 않는 형태로 종결되었으며</a:t>
            </a:r>
            <a:r>
              <a:rPr lang="en-US" altLang="ko-KR" sz="1600" dirty="0"/>
              <a:t>, </a:t>
            </a:r>
            <a:r>
              <a:rPr lang="ko-KR" altLang="en-US" sz="1600" dirty="0"/>
              <a:t>누구에게서도 존중 받지 못한 채 사라진 죄 없는 피해 어린이의 생명과 인권</a:t>
            </a:r>
            <a:r>
              <a:rPr lang="en-US" altLang="ko-KR" sz="1600" dirty="0"/>
              <a:t>, </a:t>
            </a:r>
            <a:r>
              <a:rPr lang="ko-KR" altLang="en-US" sz="1600" dirty="0"/>
              <a:t>그리고 평생을 아파하며 살아갈 피해자 가족들의 고통만 남았음</a:t>
            </a:r>
            <a:endParaRPr lang="en-US" altLang="ko-KR" sz="1600" dirty="0"/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352846" y="548680"/>
            <a:ext cx="8554805" cy="939784"/>
          </a:xfrm>
          <a:prstGeom prst="rect">
            <a:avLst/>
          </a:prstGeom>
        </p:spPr>
        <p:txBody>
          <a:bodyPr vert="horz" rtlCol="0" anchor="ctr">
            <a:normAutofit fontScale="97500"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en-US" altLang="ko-KR" sz="3200" dirty="0"/>
              <a:t>6. </a:t>
            </a:r>
            <a:r>
              <a:rPr lang="ko-KR" altLang="en-US" sz="3200" dirty="0"/>
              <a:t>발달장애와 범죄 </a:t>
            </a:r>
            <a:r>
              <a:rPr lang="en-US" altLang="ko-KR" sz="3200" dirty="0"/>
              <a:t>: </a:t>
            </a:r>
            <a:r>
              <a:rPr lang="ko-KR" altLang="en-US" sz="3200" dirty="0"/>
              <a:t>부산 영아 투기 살인사건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24237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8395617" cy="648072"/>
          </a:xfrm>
        </p:spPr>
        <p:txBody>
          <a:bodyPr>
            <a:noAutofit/>
          </a:bodyPr>
          <a:lstStyle/>
          <a:p>
            <a:r>
              <a:rPr lang="ko-KR" altLang="en-US" sz="1600" dirty="0"/>
              <a:t>사건 이후 </a:t>
            </a:r>
            <a:r>
              <a:rPr lang="en-US" altLang="ko-KR" sz="1600" dirty="0"/>
              <a:t>: </a:t>
            </a:r>
            <a:r>
              <a:rPr lang="ko-KR" altLang="en-US" sz="1600" dirty="0"/>
              <a:t>장애인 신문 </a:t>
            </a:r>
            <a:r>
              <a:rPr lang="en-US" altLang="ko-KR" sz="1600" dirty="0"/>
              <a:t>‘Be Minor’ 2018</a:t>
            </a:r>
            <a:r>
              <a:rPr lang="ko-KR" altLang="en-US" sz="1600" dirty="0"/>
              <a:t>년 </a:t>
            </a:r>
            <a:r>
              <a:rPr lang="en-US" altLang="ko-KR" sz="1600" dirty="0"/>
              <a:t>5</a:t>
            </a:r>
            <a:r>
              <a:rPr lang="ko-KR" altLang="en-US" sz="1600" dirty="0"/>
              <a:t>월 </a:t>
            </a:r>
            <a:r>
              <a:rPr lang="en-US" altLang="ko-KR" sz="1600" dirty="0"/>
              <a:t>24</a:t>
            </a:r>
            <a:r>
              <a:rPr lang="ko-KR" altLang="en-US" sz="1600" dirty="0"/>
              <a:t>일자 칼럼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41816" y="2204864"/>
            <a:ext cx="7776863" cy="41857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1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심 재판부는 합리적이었다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그래서 무죄 판결에 치료감호청구도 기각했다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그러나 윤리적이지는 못했다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상윤이 살해에 대해 이 씨는 어떻게 책임 져야 하는가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?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어떤 방식으로 처벌받아야 하는가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?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라는 윤리학적 물음에 대해 재판부는 침묵했다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근대 사법의 법리가 그렇기 때문인데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그게 대중들을 화나게 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어쩌면 그 질문은 여전히 유효하다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상윤이를 죽게 한 이 씨는 자신의 행위에 대해 어떤 처벌을 받아야 하는가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?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발달장애 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1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급이니까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심신상실자니까 처벌할 수 없다고 하는 건 근대 사법과 정신의학의 담론 속으로 숨는 것이다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b="1" dirty="0">
                <a:solidFill>
                  <a:srgbClr val="373A3C"/>
                </a:solidFill>
                <a:latin typeface="Open Sans"/>
              </a:rPr>
              <a:t>이 씨의 부모</a:t>
            </a:r>
            <a:r>
              <a:rPr lang="en-US" altLang="ko-KR" sz="1400" b="1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b="1" dirty="0">
                <a:solidFill>
                  <a:srgbClr val="373A3C"/>
                </a:solidFill>
                <a:latin typeface="Open Sans"/>
              </a:rPr>
              <a:t>그리고 수많은 발달장애인의 부모들은 그 근대 담론의 무능 속에 숨으면 안 된다</a:t>
            </a:r>
            <a:r>
              <a:rPr lang="en-US" altLang="ko-KR" sz="1400" b="1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b="1" dirty="0">
                <a:solidFill>
                  <a:srgbClr val="373A3C"/>
                </a:solidFill>
                <a:latin typeface="Open Sans"/>
              </a:rPr>
              <a:t>용감하게 나와서 발달장애가 뭔지 말해야 했고</a:t>
            </a:r>
            <a:r>
              <a:rPr lang="en-US" altLang="ko-KR" sz="1400" b="1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b="1" dirty="0">
                <a:solidFill>
                  <a:srgbClr val="373A3C"/>
                </a:solidFill>
                <a:latin typeface="Open Sans"/>
              </a:rPr>
              <a:t>발달장애인의 범죄에 대해서 우리 사회는 어떻게 처벌해야 하는지 묻고 토론해야 했다</a:t>
            </a:r>
            <a:r>
              <a:rPr lang="en-US" altLang="ko-KR" sz="1400" b="1" dirty="0">
                <a:solidFill>
                  <a:srgbClr val="373A3C"/>
                </a:solidFill>
                <a:latin typeface="Open Sans"/>
              </a:rPr>
              <a:t>.</a:t>
            </a:r>
            <a:br>
              <a:rPr lang="ko-KR" altLang="en-US" sz="1400" dirty="0"/>
            </a:b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(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중략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)</a:t>
            </a:r>
            <a:br>
              <a:rPr lang="ko-KR" altLang="en-US" sz="1400" dirty="0"/>
            </a:b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‘상윤이 사건’에 대해 발달장애 </a:t>
            </a:r>
            <a:r>
              <a:rPr lang="ko-KR" altLang="en-US" sz="1400" dirty="0" err="1">
                <a:solidFill>
                  <a:srgbClr val="373A3C"/>
                </a:solidFill>
                <a:latin typeface="Open Sans"/>
              </a:rPr>
              <a:t>부모회는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 처음부터 끝까지 관심을 가졌어야 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 과정에서 발달장애인의 특성에 대해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그들의 언어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사고방식에 대해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그들의 충동과 정서에 대해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그들의 </a:t>
            </a:r>
            <a:r>
              <a:rPr lang="ko-KR" altLang="en-US" sz="1400" dirty="0" err="1">
                <a:solidFill>
                  <a:srgbClr val="373A3C"/>
                </a:solidFill>
                <a:latin typeface="Open Sans"/>
              </a:rPr>
              <a:t>도덕감과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 윤리의식에 대해 재판부에 정보를 제공했어야 했고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깊은 고민과 자기 성찰의 언어로 대중들에게도 알려 줬어야 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그리고 발달장애 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1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급인 이 씨가 상윤이의 죽음에 대해 책임지는 방식에 대해 고민하고 의견서를 재판부에 제출했어야 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&lt;</a:t>
            </a:r>
            <a:r>
              <a:rPr lang="ko-KR" altLang="en-US" sz="1400" dirty="0" err="1">
                <a:solidFill>
                  <a:srgbClr val="373A3C"/>
                </a:solidFill>
                <a:latin typeface="Open Sans"/>
              </a:rPr>
              <a:t>비마이너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&gt;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는 상윤이 사건 공판을 밀착 취재하여 그 재판이 발달장애인에 대해 얼마나 무지했는지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장애인권의 선진국의 사례와 비교하며 보도해야 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또한 발달장애인 자녀를 둔 부모의 진솔한 기고문을 싣는 노력도 필요했다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 </a:t>
            </a:r>
            <a:r>
              <a:rPr lang="ko-KR" altLang="en-US" sz="1400" b="1" dirty="0">
                <a:solidFill>
                  <a:srgbClr val="373A3C"/>
                </a:solidFill>
                <a:latin typeface="Open Sans"/>
              </a:rPr>
              <a:t>앞뒤 안 가리고 쏟아지는 혐오의 폭풍에 숨죽이며 웅크리고 있지 말고</a:t>
            </a:r>
            <a:r>
              <a:rPr lang="en-US" altLang="ko-KR" sz="1400" b="1" dirty="0">
                <a:solidFill>
                  <a:srgbClr val="373A3C"/>
                </a:solidFill>
                <a:latin typeface="Open Sans"/>
              </a:rPr>
              <a:t>.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 이해는 하지만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, </a:t>
            </a:r>
            <a:r>
              <a:rPr lang="ko-KR" altLang="en-US" sz="1400" dirty="0">
                <a:solidFill>
                  <a:srgbClr val="373A3C"/>
                </a:solidFill>
                <a:latin typeface="Open Sans"/>
              </a:rPr>
              <a:t>더 큰 용기가 필요했다</a:t>
            </a:r>
            <a:r>
              <a:rPr lang="en-US" altLang="ko-KR" sz="1400" dirty="0">
                <a:solidFill>
                  <a:srgbClr val="373A3C"/>
                </a:solidFill>
                <a:latin typeface="Open Sans"/>
              </a:rPr>
              <a:t>.</a:t>
            </a:r>
            <a:endParaRPr lang="ko-KR" altLang="en-US" sz="1400" dirty="0"/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발달장애와 범죄 </a:t>
            </a:r>
            <a:r>
              <a:rPr lang="en-US" altLang="ko-KR" sz="3200" dirty="0"/>
              <a:t>: </a:t>
            </a:r>
            <a:r>
              <a:rPr lang="ko-KR" altLang="en-US" sz="3200" dirty="0"/>
              <a:t>부산 영아 투기 살인사건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51745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8395617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 err="1"/>
              <a:t>조현병</a:t>
            </a:r>
            <a:r>
              <a:rPr lang="ko-KR" altLang="en-US" sz="3200" dirty="0"/>
              <a:t> 환자를 방치할 것인가</a:t>
            </a:r>
            <a:r>
              <a:rPr lang="en-US" altLang="ko-KR" sz="3200" dirty="0"/>
              <a:t>? </a:t>
            </a:r>
            <a:r>
              <a:rPr lang="ko-KR" altLang="en-US" sz="3200" dirty="0"/>
              <a:t>그들이 문제인가</a:t>
            </a:r>
            <a:r>
              <a:rPr lang="en-US" altLang="ko-KR" sz="3200" dirty="0"/>
              <a:t>?</a:t>
            </a:r>
            <a:endParaRPr lang="ko-KR" altLang="en-US" sz="18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72816"/>
            <a:ext cx="4914613" cy="3571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19672" y="5603094"/>
            <a:ext cx="19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rgbClr val="FF0000"/>
                </a:solidFill>
              </a:rPr>
              <a:t>허술한 관리 실태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194" y="1561431"/>
            <a:ext cx="3831302" cy="252027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38465423-EAB7-4C38-BC14-14AAE9425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6133" y="4149080"/>
            <a:ext cx="3870363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17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8395617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26445" y="360163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 err="1"/>
              <a:t>조현병</a:t>
            </a:r>
            <a:r>
              <a:rPr lang="ko-KR" altLang="en-US" sz="3200" dirty="0"/>
              <a:t> 환자를 방치할 것인가</a:t>
            </a:r>
            <a:r>
              <a:rPr lang="en-US" altLang="ko-KR" sz="3200" dirty="0"/>
              <a:t>? </a:t>
            </a:r>
            <a:r>
              <a:rPr lang="ko-KR" altLang="en-US" sz="3200" dirty="0"/>
              <a:t>그들이 문제인가</a:t>
            </a:r>
            <a:r>
              <a:rPr lang="en-US" altLang="ko-KR" sz="3200" dirty="0"/>
              <a:t>?</a:t>
            </a:r>
            <a:endParaRPr lang="ko-KR" altLang="en-US" sz="1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58" y="4584414"/>
            <a:ext cx="5098421" cy="20764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ECC104B-DC5D-4DF6-ADED-3AF418529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11" y="1206048"/>
            <a:ext cx="3880286" cy="337836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57DE235-F967-4432-9429-1CE9AC563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487" y="1034575"/>
            <a:ext cx="3229130" cy="197090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610CCB-C86D-462C-9666-E426F86CDE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8489" y="3133620"/>
            <a:ext cx="3498007" cy="352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18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352846" y="1772816"/>
            <a:ext cx="8395617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17" y="2268112"/>
            <a:ext cx="2910873" cy="308187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265461"/>
            <a:ext cx="2882099" cy="306869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45" y="1488464"/>
            <a:ext cx="2761486" cy="4728732"/>
          </a:xfrm>
          <a:prstGeom prst="rect">
            <a:avLst/>
          </a:prstGeom>
        </p:spPr>
      </p:pic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 err="1"/>
              <a:t>조현병</a:t>
            </a:r>
            <a:r>
              <a:rPr lang="ko-KR" altLang="en-US" sz="3200" dirty="0"/>
              <a:t> 환자를 방치할 것인가</a:t>
            </a:r>
            <a:r>
              <a:rPr lang="en-US" altLang="ko-KR" sz="3200" dirty="0"/>
              <a:t>? </a:t>
            </a:r>
            <a:r>
              <a:rPr lang="ko-KR" altLang="en-US" sz="3200" dirty="0"/>
              <a:t>그들이 문제인가</a:t>
            </a:r>
            <a:r>
              <a:rPr lang="en-US" altLang="ko-KR" sz="3200" dirty="0"/>
              <a:t>?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39950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5699" y="1754481"/>
            <a:ext cx="8395617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</p:txBody>
      </p:sp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352846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 err="1"/>
              <a:t>조현병</a:t>
            </a:r>
            <a:r>
              <a:rPr lang="ko-KR" altLang="en-US" sz="3200" dirty="0"/>
              <a:t> 환자를 방치할 것인가</a:t>
            </a:r>
            <a:r>
              <a:rPr lang="en-US" altLang="ko-KR" sz="3200" dirty="0"/>
              <a:t>? </a:t>
            </a:r>
            <a:r>
              <a:rPr lang="ko-KR" altLang="en-US" sz="3200" dirty="0"/>
              <a:t>그들이 문제인가</a:t>
            </a:r>
            <a:r>
              <a:rPr lang="en-US" altLang="ko-KR" sz="3200" dirty="0"/>
              <a:t>?</a:t>
            </a:r>
            <a:endParaRPr lang="ko-KR" altLang="en-US" sz="18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470129"/>
            <a:ext cx="4752975" cy="487351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53" y="1886315"/>
            <a:ext cx="4171115" cy="16764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53" y="3847067"/>
            <a:ext cx="417111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00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1493</TotalTime>
  <Words>2241</Words>
  <Application>Microsoft Office PowerPoint</Application>
  <PresentationFormat>화면 슬라이드 쇼(4:3)</PresentationFormat>
  <Paragraphs>137</Paragraphs>
  <Slides>22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0" baseType="lpstr">
      <vt:lpstr>돋움체</vt:lpstr>
      <vt:lpstr>맑은 고딕</vt:lpstr>
      <vt:lpstr>Arial</vt:lpstr>
      <vt:lpstr>Georgia</vt:lpstr>
      <vt:lpstr>Open Sans</vt:lpstr>
      <vt:lpstr>Tahoma</vt:lpstr>
      <vt:lpstr>Wingdings</vt:lpstr>
      <vt:lpstr>고구려 벽화</vt:lpstr>
      <vt:lpstr>제10주 정신장애와 범죄</vt:lpstr>
      <vt:lpstr>PowerPoint 프레젠테이션</vt:lpstr>
      <vt:lpstr>꾸준히 늘어나는 조현병 환자 수와 범죄</vt:lpstr>
      <vt:lpstr>1. 대만 여아 참수 사건</vt:lpstr>
      <vt:lpstr>1. 대만 여아 참수 사건</vt:lpstr>
      <vt:lpstr>2. 경남 진주 아파트 방화살인사건</vt:lpstr>
      <vt:lpstr>2. 경남 진주 아파트 방화살인사건</vt:lpstr>
      <vt:lpstr>2. 경남 진주 아파트 방화살인사건</vt:lpstr>
      <vt:lpstr>3. 천안 이웃 살해사건</vt:lpstr>
      <vt:lpstr>3. 천안 이웃 살해사건</vt:lpstr>
      <vt:lpstr>4. 광주 모텔 방화 사건</vt:lpstr>
      <vt:lpstr>4. 광주 모텔 방화 사건</vt:lpstr>
      <vt:lpstr>5. 창원 70대 노인 살해사건</vt:lpstr>
      <vt:lpstr>5. 창원 70대 노인 살해사건</vt:lpstr>
      <vt:lpstr>6. 발달장애와 범죄 : 부산 영아 투기 살인사건</vt:lpstr>
      <vt:lpstr>6. 발달장애와 범죄 : 부산 영아 투기 살인사건</vt:lpstr>
      <vt:lpstr>PowerPoint 프레젠테이션</vt:lpstr>
      <vt:lpstr>6. 발달장애와 범죄 : 부산 영아 투기 살인사건</vt:lpstr>
      <vt:lpstr>7. 조현병 환자를 방치할 것인가? 그들이 문제인가?</vt:lpstr>
      <vt:lpstr>7. 조현병 환자를 방치할 것인가? 그들이 문제인가?</vt:lpstr>
      <vt:lpstr>7. 조현병 환자를 방치할 것인가? 그들이 문제인가?</vt:lpstr>
      <vt:lpstr>7. 조현병 환자를 방치할 것인가? 그들이 문제인가?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남재성</cp:lastModifiedBy>
  <cp:revision>338</cp:revision>
  <dcterms:created xsi:type="dcterms:W3CDTF">2007-09-03T10:00:52Z</dcterms:created>
  <dcterms:modified xsi:type="dcterms:W3CDTF">2021-10-16T05:29:11Z</dcterms:modified>
</cp:coreProperties>
</file>