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81" r:id="rId8"/>
    <p:sldId id="282" r:id="rId9"/>
    <p:sldId id="283" r:id="rId10"/>
    <p:sldId id="262" r:id="rId11"/>
    <p:sldId id="284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9" r:id="rId26"/>
    <p:sldId id="280" r:id="rId2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FB6881-EB34-4C92-B3F4-0C53F579A2BF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624744-1536-432D-9166-EAE3AB743E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4078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D8E824A1-D4B1-4BFD-8F97-88E3CCDBFB0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1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1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23528" y="1556792"/>
            <a:ext cx="7543800" cy="784498"/>
          </a:xfrm>
        </p:spPr>
        <p:txBody>
          <a:bodyPr/>
          <a:lstStyle/>
          <a:p>
            <a:r>
              <a:rPr lang="ko-KR" altLang="en-US" sz="2400" dirty="0"/>
              <a:t>범죄심리학 제</a:t>
            </a:r>
            <a:r>
              <a:rPr lang="en-US" altLang="ko-KR" sz="2400"/>
              <a:t>12</a:t>
            </a:r>
            <a:r>
              <a:rPr lang="ko-KR" altLang="en-US" sz="2400"/>
              <a:t>주</a:t>
            </a:r>
            <a:endParaRPr lang="ko-KR" altLang="en-US" sz="24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051720" y="3356992"/>
            <a:ext cx="6172200" cy="685800"/>
          </a:xfrm>
        </p:spPr>
        <p:txBody>
          <a:bodyPr>
            <a:noAutofit/>
          </a:bodyPr>
          <a:lstStyle/>
          <a:p>
            <a:r>
              <a:rPr lang="ko-KR" altLang="en-US" sz="3600" dirty="0"/>
              <a:t>살인</a:t>
            </a:r>
            <a:r>
              <a:rPr lang="en-US" altLang="ko-KR" sz="3600" dirty="0"/>
              <a:t>(Homicides)</a:t>
            </a:r>
            <a:endParaRPr lang="ko-KR" altLang="en-US" sz="3600" dirty="0"/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827584" y="5661248"/>
            <a:ext cx="7543800" cy="14481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ko-KR" altLang="en-US" sz="2400" dirty="0"/>
              <a:t>남재성 교수</a:t>
            </a:r>
          </a:p>
        </p:txBody>
      </p:sp>
    </p:spTree>
    <p:extLst>
      <p:ext uri="{BB962C8B-B14F-4D97-AF65-F5344CB8AC3E}">
        <p14:creationId xmlns:p14="http://schemas.microsoft.com/office/powerpoint/2010/main" val="2793565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1. </a:t>
            </a:r>
            <a:r>
              <a:rPr lang="ko-KR" altLang="en-US" sz="2800" dirty="0"/>
              <a:t>살인의</a:t>
            </a:r>
            <a:r>
              <a:rPr lang="en-US" altLang="ko-KR" sz="2800" dirty="0"/>
              <a:t> </a:t>
            </a:r>
            <a:r>
              <a:rPr lang="ko-KR" altLang="en-US" sz="2800" dirty="0"/>
              <a:t>개요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06225" y="1340768"/>
            <a:ext cx="8202555" cy="4248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solidFill>
                  <a:srgbClr val="FFFF00"/>
                </a:solidFill>
                <a:effectLst/>
                <a:latin typeface="+mj-ea"/>
                <a:ea typeface="+mj-ea"/>
              </a:rPr>
              <a:t>살인</a:t>
            </a:r>
            <a:endParaRPr lang="en-US" altLang="ko-KR" sz="14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400" dirty="0">
                <a:solidFill>
                  <a:srgbClr val="FFFF00"/>
                </a:solidFill>
                <a:effectLst/>
                <a:latin typeface="+mj-ea"/>
                <a:ea typeface="+mj-ea"/>
              </a:rPr>
              <a:t>  - </a:t>
            </a:r>
            <a:r>
              <a:rPr lang="ko-KR" altLang="en-US" sz="1400" dirty="0"/>
              <a:t>인간의 생명을 단절시키는 돌이킬 수 없는 결과를 낳는 행위</a:t>
            </a:r>
            <a:endParaRPr lang="en-US" altLang="ko-KR" sz="1400" dirty="0"/>
          </a:p>
          <a:p>
            <a:pPr marL="18288" indent="0">
              <a:buNone/>
            </a:pPr>
            <a:endParaRPr lang="en-US" altLang="ko-KR" sz="14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r>
              <a:rPr lang="ko-KR" altLang="en-US" sz="1400" dirty="0">
                <a:solidFill>
                  <a:srgbClr val="FFFF00"/>
                </a:solidFill>
                <a:effectLst/>
                <a:latin typeface="+mj-ea"/>
                <a:ea typeface="+mj-ea"/>
              </a:rPr>
              <a:t>살인의 유형</a:t>
            </a:r>
            <a:endParaRPr lang="en-US" altLang="ko-KR" sz="14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400" dirty="0">
                <a:solidFill>
                  <a:srgbClr val="FFFF00"/>
                </a:solidFill>
                <a:effectLst/>
                <a:latin typeface="+mj-ea"/>
                <a:ea typeface="+mj-ea"/>
              </a:rPr>
              <a:t>   - </a:t>
            </a:r>
            <a:r>
              <a:rPr lang="ko-KR" altLang="en-US" sz="1400" dirty="0"/>
              <a:t>용서 가능한 살인 행위</a:t>
            </a:r>
            <a:r>
              <a:rPr lang="en-US" altLang="ko-KR" sz="1400" dirty="0"/>
              <a:t>(Excusable Homicides)</a:t>
            </a:r>
          </a:p>
          <a:p>
            <a:pPr marL="18288" indent="0">
              <a:buNone/>
            </a:pPr>
            <a:r>
              <a:rPr lang="en-US" altLang="ko-KR" sz="1400" dirty="0"/>
              <a:t>     : </a:t>
            </a:r>
            <a:r>
              <a:rPr lang="ko-KR" altLang="en-US" sz="1400" dirty="0"/>
              <a:t>상해의 의향이 존재하지 않는 우발적 사고</a:t>
            </a:r>
          </a:p>
          <a:p>
            <a:pPr marL="18288" indent="0">
              <a:buNone/>
            </a:pPr>
            <a:r>
              <a:rPr lang="en-US" altLang="ko-KR" sz="1400" dirty="0"/>
              <a:t>    – </a:t>
            </a:r>
            <a:r>
              <a:rPr lang="ko-KR" altLang="en-US" sz="1400" dirty="0"/>
              <a:t>정당화 가능한 살인 행위</a:t>
            </a:r>
            <a:r>
              <a:rPr lang="en-US" altLang="ko-KR" sz="1400" dirty="0"/>
              <a:t>(Justifiable Homicides)</a:t>
            </a:r>
          </a:p>
          <a:p>
            <a:pPr marL="18288" indent="0">
              <a:buNone/>
            </a:pPr>
            <a:r>
              <a:rPr lang="en-US" altLang="ko-KR" sz="1400" dirty="0"/>
              <a:t>     : </a:t>
            </a:r>
            <a:r>
              <a:rPr lang="ko-KR" altLang="en-US" sz="1400" dirty="0"/>
              <a:t>죽일 의향이 있더라도 어쩔 수 없는 것으로 받아들여질 수 있는 살인</a:t>
            </a:r>
          </a:p>
          <a:p>
            <a:pPr marL="18288" indent="0">
              <a:buNone/>
            </a:pPr>
            <a:r>
              <a:rPr lang="en-US" altLang="ko-KR" sz="1400" dirty="0"/>
              <a:t>   – </a:t>
            </a:r>
            <a:r>
              <a:rPr lang="ko-KR" altLang="en-US" sz="1400" b="1" dirty="0"/>
              <a:t>범죄적 살인 행위</a:t>
            </a:r>
            <a:r>
              <a:rPr lang="en-US" altLang="ko-KR" sz="1400" b="1" dirty="0"/>
              <a:t>(Criminal Homicides)</a:t>
            </a:r>
          </a:p>
          <a:p>
            <a:pPr marL="18288" indent="0">
              <a:buNone/>
            </a:pPr>
            <a:r>
              <a:rPr lang="en-US" altLang="ko-KR" sz="1400" dirty="0"/>
              <a:t>     : </a:t>
            </a:r>
            <a:r>
              <a:rPr lang="ko-KR" altLang="en-US" sz="1400" dirty="0"/>
              <a:t>한 개인이 타인을 불법적으로 죽이는 행위</a:t>
            </a:r>
            <a:endParaRPr lang="en-US" altLang="ko-KR" sz="1400" dirty="0">
              <a:solidFill>
                <a:srgbClr val="FFFF00"/>
              </a:solidFill>
              <a:effectLst/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015710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1. </a:t>
            </a:r>
            <a:r>
              <a:rPr lang="ko-KR" altLang="en-US" sz="2800" dirty="0"/>
              <a:t>살인의</a:t>
            </a:r>
            <a:r>
              <a:rPr lang="en-US" altLang="ko-KR" sz="2800" dirty="0"/>
              <a:t> </a:t>
            </a:r>
            <a:r>
              <a:rPr lang="ko-KR" altLang="en-US" sz="2800" dirty="0"/>
              <a:t>개요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06225" y="1340768"/>
            <a:ext cx="8202555" cy="4248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solidFill>
                  <a:srgbClr val="FFFF00"/>
                </a:solidFill>
                <a:effectLst/>
                <a:latin typeface="+mj-ea"/>
                <a:ea typeface="+mj-ea"/>
              </a:rPr>
              <a:t>살인의 다면적 의미</a:t>
            </a:r>
            <a:endParaRPr lang="en-US" altLang="ko-KR" sz="14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400" dirty="0">
                <a:solidFill>
                  <a:srgbClr val="FFFF00"/>
                </a:solidFill>
                <a:effectLst/>
                <a:latin typeface="+mj-ea"/>
                <a:ea typeface="+mj-ea"/>
              </a:rPr>
              <a:t>  </a:t>
            </a:r>
            <a:r>
              <a:rPr lang="en-US" altLang="ko-KR" sz="1400" dirty="0"/>
              <a:t>  </a:t>
            </a:r>
          </a:p>
          <a:p>
            <a:pPr marL="18288" indent="0">
              <a:buNone/>
            </a:pPr>
            <a:r>
              <a:rPr lang="en-US" altLang="ko-KR" sz="1400" dirty="0"/>
              <a:t>   – </a:t>
            </a:r>
            <a:r>
              <a:rPr lang="ko-KR" altLang="en-US" sz="1400" dirty="0"/>
              <a:t>합법적인지</a:t>
            </a:r>
            <a:r>
              <a:rPr lang="en-US" altLang="ko-KR" sz="1400" dirty="0"/>
              <a:t>, </a:t>
            </a:r>
          </a:p>
          <a:p>
            <a:pPr marL="18288" indent="0">
              <a:buNone/>
            </a:pPr>
            <a:r>
              <a:rPr lang="en-US" altLang="ko-KR" sz="1400" dirty="0"/>
              <a:t>   – </a:t>
            </a:r>
            <a:r>
              <a:rPr lang="ko-KR" altLang="en-US" sz="1400" dirty="0"/>
              <a:t>사회적으로 지탄을 받아야만 하는 일인지</a:t>
            </a:r>
            <a:r>
              <a:rPr lang="en-US" altLang="ko-KR" sz="1400" dirty="0"/>
              <a:t>,</a:t>
            </a:r>
          </a:p>
          <a:p>
            <a:pPr marL="18288" indent="0">
              <a:buNone/>
            </a:pPr>
            <a:r>
              <a:rPr lang="en-US" altLang="ko-KR" sz="1400" dirty="0"/>
              <a:t>   – </a:t>
            </a:r>
            <a:r>
              <a:rPr lang="ko-KR" altLang="en-US" sz="1400" dirty="0"/>
              <a:t>계산된 것인지</a:t>
            </a:r>
            <a:r>
              <a:rPr lang="en-US" altLang="ko-KR" sz="1400" dirty="0"/>
              <a:t>,</a:t>
            </a:r>
          </a:p>
          <a:p>
            <a:pPr marL="18288" indent="0">
              <a:buNone/>
            </a:pPr>
            <a:r>
              <a:rPr lang="en-US" altLang="ko-KR" sz="1400" dirty="0"/>
              <a:t>   – </a:t>
            </a:r>
            <a:r>
              <a:rPr lang="ko-KR" altLang="en-US" sz="1400" dirty="0"/>
              <a:t>예상치 못하게 우연에 의해 발생한 것인지</a:t>
            </a:r>
            <a:endParaRPr lang="en-US" altLang="ko-KR" sz="14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pPr marL="18288" indent="0">
              <a:buNone/>
            </a:pPr>
            <a:endParaRPr lang="en-US" altLang="ko-KR" sz="14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pPr marL="18288" indent="0">
              <a:buNone/>
            </a:pPr>
            <a:endParaRPr lang="en-US" altLang="ko-KR" sz="14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r>
              <a:rPr lang="ko-KR" altLang="en-US" sz="1400" dirty="0">
                <a:solidFill>
                  <a:srgbClr val="FFFF00"/>
                </a:solidFill>
                <a:effectLst/>
                <a:latin typeface="+mj-ea"/>
                <a:ea typeface="+mj-ea"/>
              </a:rPr>
              <a:t>살인범죄를 가장 강력범죄로 다루는 이유</a:t>
            </a:r>
            <a:endParaRPr lang="en-US" altLang="ko-KR" sz="1400" dirty="0">
              <a:solidFill>
                <a:srgbClr val="FFFF00"/>
              </a:solidFill>
              <a:effectLst/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사람의 생명을 앗아가는 생명에 대한 위협뿐만 아니라</a:t>
            </a:r>
            <a:r>
              <a:rPr lang="en-US" altLang="ko-KR" sz="1400" dirty="0"/>
              <a:t>, </a:t>
            </a:r>
            <a:r>
              <a:rPr lang="ko-KR" altLang="en-US" sz="1400" dirty="0"/>
              <a:t>살인의 결과로 초래되는 피해가 영원히 원상</a:t>
            </a: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회복될 수 없을 뿐더러</a:t>
            </a:r>
            <a:r>
              <a:rPr lang="en-US" altLang="ko-KR" sz="1400" dirty="0"/>
              <a:t>, </a:t>
            </a:r>
            <a:r>
              <a:rPr lang="ko-KR" altLang="en-US" sz="1400" dirty="0"/>
              <a:t>살인으로 인한 피해가족들에게 끼치는 갖가지 피해도 엄청나기 때문</a:t>
            </a:r>
            <a:endParaRPr lang="en-US" altLang="ko-KR" sz="1400" dirty="0">
              <a:solidFill>
                <a:srgbClr val="FFFF00"/>
              </a:solidFill>
              <a:effectLst/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772915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1. </a:t>
            </a:r>
            <a:r>
              <a:rPr lang="ko-KR" altLang="en-US" sz="2800" dirty="0"/>
              <a:t>살인의</a:t>
            </a:r>
            <a:r>
              <a:rPr lang="en-US" altLang="ko-KR" sz="2800" dirty="0"/>
              <a:t> </a:t>
            </a:r>
            <a:r>
              <a:rPr lang="ko-KR" altLang="en-US" sz="2800" dirty="0"/>
              <a:t>개요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06225" y="1340768"/>
            <a:ext cx="8202555" cy="4248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>
                <a:solidFill>
                  <a:srgbClr val="FFFF00"/>
                </a:solidFill>
                <a:effectLst/>
                <a:latin typeface="+mj-ea"/>
                <a:ea typeface="+mj-ea"/>
              </a:rPr>
              <a:t>살인 </a:t>
            </a:r>
            <a:r>
              <a:rPr lang="ko-KR" altLang="en-US" sz="1400" dirty="0">
                <a:solidFill>
                  <a:srgbClr val="FFFF00"/>
                </a:solidFill>
              </a:rPr>
              <a:t>피해자와 피의자의 일반화 가정과 동기</a:t>
            </a:r>
          </a:p>
          <a:p>
            <a:pPr marL="18288" indent="0">
              <a:buNone/>
            </a:pPr>
            <a:r>
              <a:rPr lang="en-US" altLang="ko-KR" sz="1400" dirty="0"/>
              <a:t>  </a:t>
            </a:r>
          </a:p>
          <a:p>
            <a:pPr marL="18288" indent="0">
              <a:buNone/>
            </a:pPr>
            <a:r>
              <a:rPr lang="en-US" altLang="ko-KR" sz="1400" dirty="0"/>
              <a:t>  – </a:t>
            </a:r>
            <a:r>
              <a:rPr lang="ko-KR" altLang="en-US" sz="1400" dirty="0"/>
              <a:t>일반적으로 사람들은 살인 사건의 피해자에게 동정심을 가짐</a:t>
            </a:r>
            <a:endParaRPr lang="en-US" altLang="ko-KR" sz="1400" dirty="0"/>
          </a:p>
          <a:p>
            <a:pPr marL="18288" indent="0">
              <a:buNone/>
            </a:pPr>
            <a:r>
              <a:rPr lang="ko-KR" altLang="en-US" sz="1400" dirty="0"/>
              <a:t>    </a:t>
            </a:r>
            <a:r>
              <a:rPr lang="en-US" altLang="ko-KR" sz="1400" dirty="0"/>
              <a:t>: </a:t>
            </a:r>
            <a:r>
              <a:rPr lang="ko-KR" altLang="en-US" sz="1400" dirty="0"/>
              <a:t>대부분의 살인 사건 피해자들은 연약할 뿐 아니라 강하고 공격적인 가해자에 의해 살해되는 것으로 </a:t>
            </a: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간주</a:t>
            </a:r>
          </a:p>
          <a:p>
            <a:pPr marL="18288" indent="0">
              <a:buNone/>
            </a:pP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– </a:t>
            </a:r>
            <a:r>
              <a:rPr lang="ko-KR" altLang="en-US" sz="1400" dirty="0">
                <a:solidFill>
                  <a:srgbClr val="FFFF00"/>
                </a:solidFill>
              </a:rPr>
              <a:t>그러나 일반화 가정이 항상 옳은 것은 아님 </a:t>
            </a: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  : </a:t>
            </a:r>
            <a:r>
              <a:rPr lang="ko-KR" altLang="en-US" sz="1400" dirty="0"/>
              <a:t>보편적 살인 사건에 있어 </a:t>
            </a:r>
            <a:r>
              <a:rPr lang="en-US" altLang="ko-KR" sz="1400" dirty="0"/>
              <a:t>4</a:t>
            </a:r>
            <a:r>
              <a:rPr lang="ko-KR" altLang="en-US" sz="1400" dirty="0"/>
              <a:t> 건 중 한 건은 </a:t>
            </a:r>
            <a:r>
              <a:rPr lang="ko-KR" altLang="en-US" sz="1400" dirty="0">
                <a:solidFill>
                  <a:srgbClr val="FFFF00"/>
                </a:solidFill>
              </a:rPr>
              <a:t>피해자가 먼저 살인범을 공격</a:t>
            </a:r>
            <a:r>
              <a:rPr lang="ko-KR" altLang="en-US" sz="1400" dirty="0"/>
              <a:t>하여 발생한 결과</a:t>
            </a:r>
          </a:p>
          <a:p>
            <a:pPr marL="18288" indent="0">
              <a:buNone/>
            </a:pPr>
            <a:r>
              <a:rPr lang="en-US" altLang="ko-KR" sz="1400" dirty="0"/>
              <a:t>    • Victim-Precipitated Homicides (Wolfgang,1958) : </a:t>
            </a:r>
            <a:r>
              <a:rPr lang="ko-KR" altLang="en-US" sz="1400" dirty="0"/>
              <a:t>자신의 필라델피아 연구에서 </a:t>
            </a:r>
            <a:r>
              <a:rPr lang="en-US" altLang="ko-KR" sz="1400" dirty="0"/>
              <a:t>26%</a:t>
            </a:r>
            <a:r>
              <a:rPr lang="ko-KR" altLang="en-US" sz="1400" dirty="0"/>
              <a:t>의 살인 사건이 </a:t>
            </a: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사실상 피해자에 의해 유발된 것임을 발견</a:t>
            </a:r>
          </a:p>
          <a:p>
            <a:pPr marL="18288" indent="0">
              <a:buNone/>
            </a:pPr>
            <a:r>
              <a:rPr lang="en-US" altLang="ko-KR" sz="1400" dirty="0"/>
              <a:t>    • </a:t>
            </a:r>
            <a:r>
              <a:rPr lang="en-US" altLang="ko-KR" sz="1400" dirty="0" err="1"/>
              <a:t>Luckenbill</a:t>
            </a:r>
            <a:r>
              <a:rPr lang="en-US" altLang="ko-KR" sz="1400" dirty="0"/>
              <a:t>(1977) : </a:t>
            </a:r>
            <a:r>
              <a:rPr lang="ko-KR" altLang="en-US" sz="1400" dirty="0"/>
              <a:t>전체 살인 사건의 무려 </a:t>
            </a:r>
            <a:r>
              <a:rPr lang="en-US" altLang="ko-KR" sz="1400" dirty="0"/>
              <a:t>63%</a:t>
            </a:r>
            <a:r>
              <a:rPr lang="ko-KR" altLang="en-US" sz="1400" dirty="0"/>
              <a:t>가 피해자에 의해서 시작된 것이라 추정</a:t>
            </a:r>
          </a:p>
          <a:p>
            <a:pPr marL="18288" indent="0">
              <a:buNone/>
            </a:pPr>
            <a:r>
              <a:rPr lang="en-US" altLang="ko-KR" sz="1400" dirty="0"/>
              <a:t>    • </a:t>
            </a:r>
            <a:r>
              <a:rPr lang="ko-KR" altLang="en-US" sz="1400" dirty="0"/>
              <a:t>살인의 비상식 같은 상식 중 하나 </a:t>
            </a:r>
            <a:r>
              <a:rPr lang="en-US" altLang="ko-KR" sz="1400" dirty="0"/>
              <a:t>: </a:t>
            </a:r>
            <a:r>
              <a:rPr lang="ko-KR" altLang="en-US" sz="1400" dirty="0"/>
              <a:t>살인이 사소한 다툼에 기인하여 발생</a:t>
            </a:r>
          </a:p>
        </p:txBody>
      </p:sp>
    </p:spTree>
    <p:extLst>
      <p:ext uri="{BB962C8B-B14F-4D97-AF65-F5344CB8AC3E}">
        <p14:creationId xmlns:p14="http://schemas.microsoft.com/office/powerpoint/2010/main" val="1672717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2. </a:t>
            </a:r>
            <a:r>
              <a:rPr lang="ko-KR" altLang="en-US" sz="2800" dirty="0"/>
              <a:t>살인 범죄에 대한 한국의 법률적 내용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683568" y="1916832"/>
            <a:ext cx="8202555" cy="4248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200" dirty="0">
                <a:solidFill>
                  <a:srgbClr val="FFFF00"/>
                </a:solidFill>
                <a:latin typeface="+mj-ea"/>
                <a:ea typeface="+mj-ea"/>
              </a:rPr>
              <a:t>형법 제</a:t>
            </a:r>
            <a:r>
              <a:rPr lang="en-US" altLang="ko-KR" sz="1200" dirty="0">
                <a:solidFill>
                  <a:srgbClr val="FFFF00"/>
                </a:solidFill>
                <a:latin typeface="+mj-ea"/>
                <a:ea typeface="+mj-ea"/>
              </a:rPr>
              <a:t>24</a:t>
            </a:r>
            <a:r>
              <a:rPr lang="ko-KR" altLang="en-US" sz="1200" dirty="0">
                <a:solidFill>
                  <a:srgbClr val="FFFF00"/>
                </a:solidFill>
                <a:latin typeface="+mj-ea"/>
                <a:ea typeface="+mj-ea"/>
              </a:rPr>
              <a:t>장 </a:t>
            </a:r>
            <a:r>
              <a:rPr lang="en-US" altLang="ko-KR" sz="1200" dirty="0">
                <a:solidFill>
                  <a:srgbClr val="FFFF00"/>
                </a:solidFill>
                <a:latin typeface="+mj-ea"/>
                <a:ea typeface="+mj-ea"/>
              </a:rPr>
              <a:t>‘</a:t>
            </a:r>
            <a:r>
              <a:rPr lang="ko-KR" altLang="en-US" sz="1200" dirty="0">
                <a:solidFill>
                  <a:srgbClr val="FFFF00"/>
                </a:solidFill>
                <a:latin typeface="+mj-ea"/>
                <a:ea typeface="+mj-ea"/>
              </a:rPr>
              <a:t>살인의 죄</a:t>
            </a:r>
            <a:r>
              <a:rPr lang="en-US" altLang="ko-KR" sz="1200" dirty="0">
                <a:solidFill>
                  <a:srgbClr val="FFFF00"/>
                </a:solidFill>
                <a:latin typeface="+mj-ea"/>
                <a:ea typeface="+mj-ea"/>
              </a:rPr>
              <a:t>’ </a:t>
            </a:r>
            <a:r>
              <a:rPr lang="ko-KR" altLang="en-US" sz="1200" dirty="0">
                <a:solidFill>
                  <a:srgbClr val="FFFF00"/>
                </a:solidFill>
                <a:latin typeface="+mj-ea"/>
                <a:ea typeface="+mj-ea"/>
              </a:rPr>
              <a:t>관련 내용</a:t>
            </a:r>
            <a:endParaRPr lang="en-US" altLang="ko-KR" sz="1200" dirty="0">
              <a:solidFill>
                <a:srgbClr val="FFFF00"/>
              </a:solidFill>
              <a:latin typeface="+mj-ea"/>
              <a:ea typeface="+mj-ea"/>
            </a:endParaRPr>
          </a:p>
          <a:p>
            <a:pPr marL="18288" indent="0">
              <a:buNone/>
            </a:pPr>
            <a:endParaRPr lang="en-US" altLang="ko-KR" sz="1100" dirty="0"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ko-KR" altLang="en-US" sz="1100" b="1" dirty="0">
                <a:latin typeface="+mj-ea"/>
                <a:ea typeface="+mj-ea"/>
              </a:rPr>
              <a:t>제</a:t>
            </a:r>
            <a:r>
              <a:rPr lang="en-US" altLang="ko-KR" sz="1100" b="1" dirty="0">
                <a:latin typeface="+mj-ea"/>
                <a:ea typeface="+mj-ea"/>
              </a:rPr>
              <a:t>250</a:t>
            </a:r>
            <a:r>
              <a:rPr lang="ko-KR" altLang="en-US" sz="1100" b="1" dirty="0">
                <a:latin typeface="+mj-ea"/>
                <a:ea typeface="+mj-ea"/>
              </a:rPr>
              <a:t>조 </a:t>
            </a:r>
            <a:r>
              <a:rPr lang="en-US" altLang="ko-KR" sz="1100" b="1" dirty="0">
                <a:latin typeface="+mj-ea"/>
                <a:ea typeface="+mj-ea"/>
              </a:rPr>
              <a:t>(</a:t>
            </a:r>
            <a:r>
              <a:rPr lang="ko-KR" altLang="en-US" sz="1100" b="1" dirty="0">
                <a:solidFill>
                  <a:srgbClr val="FFFF00"/>
                </a:solidFill>
                <a:latin typeface="+mj-ea"/>
                <a:ea typeface="+mj-ea"/>
              </a:rPr>
              <a:t>살인</a:t>
            </a:r>
            <a:r>
              <a:rPr lang="en-US" altLang="ko-KR" sz="1100" b="1" dirty="0">
                <a:solidFill>
                  <a:srgbClr val="FFFF00"/>
                </a:solidFill>
                <a:latin typeface="+mj-ea"/>
                <a:ea typeface="+mj-ea"/>
              </a:rPr>
              <a:t>, </a:t>
            </a:r>
            <a:r>
              <a:rPr lang="ko-KR" altLang="en-US" sz="1100" b="1" dirty="0">
                <a:solidFill>
                  <a:srgbClr val="FFFF00"/>
                </a:solidFill>
                <a:latin typeface="+mj-ea"/>
                <a:ea typeface="+mj-ea"/>
              </a:rPr>
              <a:t>존속살해</a:t>
            </a:r>
            <a:r>
              <a:rPr lang="en-US" altLang="ko-KR" sz="1100" b="1" dirty="0">
                <a:latin typeface="+mj-ea"/>
                <a:ea typeface="+mj-ea"/>
              </a:rPr>
              <a:t>)</a:t>
            </a:r>
            <a:r>
              <a:rPr lang="ko-KR" altLang="en-US" sz="1100" dirty="0">
                <a:latin typeface="+mj-ea"/>
                <a:ea typeface="+mj-ea"/>
              </a:rPr>
              <a:t> ①사람을 살해한 자는 사형</a:t>
            </a:r>
            <a:r>
              <a:rPr lang="en-US" altLang="ko-KR" sz="1100" dirty="0">
                <a:latin typeface="+mj-ea"/>
                <a:ea typeface="+mj-ea"/>
              </a:rPr>
              <a:t>, </a:t>
            </a:r>
            <a:r>
              <a:rPr lang="ko-KR" altLang="en-US" sz="1100" dirty="0">
                <a:latin typeface="+mj-ea"/>
                <a:ea typeface="+mj-ea"/>
              </a:rPr>
              <a:t>무기 또는 </a:t>
            </a:r>
            <a:r>
              <a:rPr lang="en-US" altLang="ko-KR" sz="1100" dirty="0">
                <a:latin typeface="+mj-ea"/>
                <a:ea typeface="+mj-ea"/>
              </a:rPr>
              <a:t>5</a:t>
            </a:r>
            <a:r>
              <a:rPr lang="ko-KR" altLang="en-US" sz="1100" dirty="0">
                <a:latin typeface="+mj-ea"/>
                <a:ea typeface="+mj-ea"/>
              </a:rPr>
              <a:t>년 이상의 징역에 처한다</a:t>
            </a:r>
            <a:r>
              <a:rPr lang="en-US" altLang="ko-KR" sz="1100" dirty="0">
                <a:latin typeface="+mj-ea"/>
                <a:ea typeface="+mj-ea"/>
              </a:rPr>
              <a:t>.</a:t>
            </a:r>
          </a:p>
          <a:p>
            <a:pPr marL="18288" indent="0">
              <a:buNone/>
            </a:pPr>
            <a:r>
              <a:rPr lang="en-US" altLang="ko-KR" sz="1100" dirty="0">
                <a:latin typeface="+mj-ea"/>
                <a:ea typeface="+mj-ea"/>
              </a:rPr>
              <a:t>           ②</a:t>
            </a:r>
            <a:r>
              <a:rPr lang="ko-KR" altLang="en-US" sz="1100" dirty="0">
                <a:latin typeface="+mj-ea"/>
                <a:ea typeface="+mj-ea"/>
              </a:rPr>
              <a:t>자기 또는 배우자의 직계존속을 살해한 자는 사형</a:t>
            </a:r>
            <a:r>
              <a:rPr lang="en-US" altLang="ko-KR" sz="1100" dirty="0">
                <a:latin typeface="+mj-ea"/>
                <a:ea typeface="+mj-ea"/>
              </a:rPr>
              <a:t>, </a:t>
            </a:r>
            <a:r>
              <a:rPr lang="ko-KR" altLang="en-US" sz="1100" dirty="0">
                <a:latin typeface="+mj-ea"/>
                <a:ea typeface="+mj-ea"/>
              </a:rPr>
              <a:t>무기 또는 </a:t>
            </a:r>
            <a:r>
              <a:rPr lang="en-US" altLang="ko-KR" sz="1100" dirty="0">
                <a:latin typeface="+mj-ea"/>
                <a:ea typeface="+mj-ea"/>
              </a:rPr>
              <a:t>7</a:t>
            </a:r>
            <a:r>
              <a:rPr lang="ko-KR" altLang="en-US" sz="1100" dirty="0">
                <a:latin typeface="+mj-ea"/>
                <a:ea typeface="+mj-ea"/>
              </a:rPr>
              <a:t>년 이상의 징역에 처한다</a:t>
            </a:r>
            <a:r>
              <a:rPr lang="en-US" altLang="ko-KR" sz="1100" dirty="0">
                <a:latin typeface="+mj-ea"/>
                <a:ea typeface="+mj-ea"/>
              </a:rPr>
              <a:t>.</a:t>
            </a:r>
            <a:br>
              <a:rPr lang="en-US" altLang="ko-KR" sz="1100" dirty="0">
                <a:latin typeface="+mj-ea"/>
                <a:ea typeface="+mj-ea"/>
              </a:rPr>
            </a:br>
            <a:br>
              <a:rPr lang="en-US" altLang="ko-KR" sz="1100" dirty="0">
                <a:latin typeface="+mj-ea"/>
                <a:ea typeface="+mj-ea"/>
              </a:rPr>
            </a:br>
            <a:r>
              <a:rPr lang="ko-KR" altLang="en-US" sz="1100" b="1" dirty="0">
                <a:latin typeface="+mj-ea"/>
                <a:ea typeface="+mj-ea"/>
              </a:rPr>
              <a:t>제</a:t>
            </a:r>
            <a:r>
              <a:rPr lang="en-US" altLang="ko-KR" sz="1100" b="1" dirty="0">
                <a:latin typeface="+mj-ea"/>
                <a:ea typeface="+mj-ea"/>
              </a:rPr>
              <a:t>251</a:t>
            </a:r>
            <a:r>
              <a:rPr lang="ko-KR" altLang="en-US" sz="1100" b="1" dirty="0">
                <a:latin typeface="+mj-ea"/>
                <a:ea typeface="+mj-ea"/>
              </a:rPr>
              <a:t>조 </a:t>
            </a:r>
            <a:r>
              <a:rPr lang="en-US" altLang="ko-KR" sz="1100" b="1" dirty="0">
                <a:latin typeface="+mj-ea"/>
                <a:ea typeface="+mj-ea"/>
              </a:rPr>
              <a:t>(</a:t>
            </a:r>
            <a:r>
              <a:rPr lang="ko-KR" altLang="en-US" sz="1100" b="1" dirty="0">
                <a:solidFill>
                  <a:srgbClr val="FFFF00"/>
                </a:solidFill>
                <a:latin typeface="+mj-ea"/>
                <a:ea typeface="+mj-ea"/>
              </a:rPr>
              <a:t>영아살해</a:t>
            </a:r>
            <a:r>
              <a:rPr lang="en-US" altLang="ko-KR" sz="1100" b="1" dirty="0">
                <a:latin typeface="+mj-ea"/>
                <a:ea typeface="+mj-ea"/>
              </a:rPr>
              <a:t>)</a:t>
            </a:r>
            <a:r>
              <a:rPr lang="ko-KR" altLang="en-US" sz="1100" dirty="0">
                <a:latin typeface="+mj-ea"/>
                <a:ea typeface="+mj-ea"/>
              </a:rPr>
              <a:t> 직계존속이 치욕을 은폐하기 위하거나 양육할 수 없음을 예상하거나 특히 참작할 만한   </a:t>
            </a:r>
            <a:endParaRPr lang="en-US" altLang="ko-KR" sz="1100" dirty="0"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100" dirty="0">
                <a:latin typeface="+mj-ea"/>
                <a:ea typeface="+mj-ea"/>
              </a:rPr>
              <a:t>           </a:t>
            </a:r>
            <a:r>
              <a:rPr lang="ko-KR" altLang="en-US" sz="1100" dirty="0">
                <a:latin typeface="+mj-ea"/>
                <a:ea typeface="+mj-ea"/>
              </a:rPr>
              <a:t>동기로 인하여 분만 중 또는 분만직후의 영아를 살해한 때에는 </a:t>
            </a:r>
            <a:r>
              <a:rPr lang="en-US" altLang="ko-KR" sz="1100" dirty="0">
                <a:latin typeface="+mj-ea"/>
                <a:ea typeface="+mj-ea"/>
              </a:rPr>
              <a:t>10</a:t>
            </a:r>
            <a:r>
              <a:rPr lang="ko-KR" altLang="en-US" sz="1100" dirty="0">
                <a:latin typeface="+mj-ea"/>
                <a:ea typeface="+mj-ea"/>
              </a:rPr>
              <a:t>년 이하의 징역에 처한다</a:t>
            </a:r>
            <a:r>
              <a:rPr lang="en-US" altLang="ko-KR" sz="1100" dirty="0">
                <a:latin typeface="+mj-ea"/>
                <a:ea typeface="+mj-ea"/>
              </a:rPr>
              <a:t>.</a:t>
            </a:r>
            <a:br>
              <a:rPr lang="en-US" altLang="ko-KR" sz="1100" dirty="0">
                <a:latin typeface="+mj-ea"/>
                <a:ea typeface="+mj-ea"/>
              </a:rPr>
            </a:br>
            <a:br>
              <a:rPr lang="en-US" altLang="ko-KR" sz="1100" dirty="0">
                <a:latin typeface="+mj-ea"/>
                <a:ea typeface="+mj-ea"/>
              </a:rPr>
            </a:br>
            <a:r>
              <a:rPr lang="ko-KR" altLang="en-US" sz="1100" b="1" dirty="0">
                <a:latin typeface="+mj-ea"/>
                <a:ea typeface="+mj-ea"/>
              </a:rPr>
              <a:t>제</a:t>
            </a:r>
            <a:r>
              <a:rPr lang="en-US" altLang="ko-KR" sz="1100" b="1" dirty="0">
                <a:latin typeface="+mj-ea"/>
                <a:ea typeface="+mj-ea"/>
              </a:rPr>
              <a:t>252</a:t>
            </a:r>
            <a:r>
              <a:rPr lang="ko-KR" altLang="en-US" sz="1100" b="1" dirty="0">
                <a:latin typeface="+mj-ea"/>
                <a:ea typeface="+mj-ea"/>
              </a:rPr>
              <a:t>조 </a:t>
            </a:r>
            <a:r>
              <a:rPr lang="en-US" altLang="ko-KR" sz="1100" b="1" dirty="0">
                <a:latin typeface="+mj-ea"/>
                <a:ea typeface="+mj-ea"/>
              </a:rPr>
              <a:t>(</a:t>
            </a:r>
            <a:r>
              <a:rPr lang="ko-KR" altLang="en-US" sz="1100" b="1" dirty="0">
                <a:solidFill>
                  <a:srgbClr val="FFFF00"/>
                </a:solidFill>
                <a:latin typeface="+mj-ea"/>
                <a:ea typeface="+mj-ea"/>
              </a:rPr>
              <a:t>촉탁</a:t>
            </a:r>
            <a:r>
              <a:rPr lang="en-US" altLang="ko-KR" sz="1100" b="1" dirty="0">
                <a:solidFill>
                  <a:srgbClr val="FFFF00"/>
                </a:solidFill>
                <a:latin typeface="+mj-ea"/>
                <a:ea typeface="+mj-ea"/>
              </a:rPr>
              <a:t>, </a:t>
            </a:r>
            <a:r>
              <a:rPr lang="ko-KR" altLang="en-US" sz="1100" b="1" dirty="0">
                <a:solidFill>
                  <a:srgbClr val="FFFF00"/>
                </a:solidFill>
                <a:latin typeface="+mj-ea"/>
                <a:ea typeface="+mj-ea"/>
              </a:rPr>
              <a:t>승낙에 의한 살인 등</a:t>
            </a:r>
            <a:r>
              <a:rPr lang="en-US" altLang="ko-KR" sz="1100" b="1" dirty="0">
                <a:latin typeface="+mj-ea"/>
                <a:ea typeface="+mj-ea"/>
              </a:rPr>
              <a:t>)</a:t>
            </a:r>
            <a:r>
              <a:rPr lang="ko-KR" altLang="en-US" sz="1100" dirty="0">
                <a:latin typeface="+mj-ea"/>
                <a:ea typeface="+mj-ea"/>
              </a:rPr>
              <a:t> ①사람의 촉탁 또는 승낙을 받아 그를 살해한 자는 </a:t>
            </a:r>
            <a:r>
              <a:rPr lang="en-US" altLang="ko-KR" sz="1100" dirty="0">
                <a:latin typeface="+mj-ea"/>
                <a:ea typeface="+mj-ea"/>
              </a:rPr>
              <a:t>1</a:t>
            </a:r>
            <a:r>
              <a:rPr lang="ko-KR" altLang="en-US" sz="1100" dirty="0">
                <a:latin typeface="+mj-ea"/>
                <a:ea typeface="+mj-ea"/>
              </a:rPr>
              <a:t>년 이상 </a:t>
            </a:r>
            <a:r>
              <a:rPr lang="en-US" altLang="ko-KR" sz="1100" dirty="0">
                <a:latin typeface="+mj-ea"/>
                <a:ea typeface="+mj-ea"/>
              </a:rPr>
              <a:t>10</a:t>
            </a:r>
            <a:r>
              <a:rPr lang="ko-KR" altLang="en-US" sz="1100" dirty="0">
                <a:latin typeface="+mj-ea"/>
                <a:ea typeface="+mj-ea"/>
              </a:rPr>
              <a:t>년 이하              </a:t>
            </a:r>
            <a:endParaRPr lang="en-US" altLang="ko-KR" sz="1100" dirty="0"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100" dirty="0">
                <a:latin typeface="+mj-ea"/>
                <a:ea typeface="+mj-ea"/>
              </a:rPr>
              <a:t>           </a:t>
            </a:r>
            <a:r>
              <a:rPr lang="ko-KR" altLang="en-US" sz="1100" dirty="0">
                <a:latin typeface="+mj-ea"/>
                <a:ea typeface="+mj-ea"/>
              </a:rPr>
              <a:t>의 징역에 처한다</a:t>
            </a:r>
            <a:r>
              <a:rPr lang="en-US" altLang="ko-KR" sz="1100" dirty="0">
                <a:latin typeface="+mj-ea"/>
                <a:ea typeface="+mj-ea"/>
              </a:rPr>
              <a:t>.</a:t>
            </a:r>
            <a:br>
              <a:rPr lang="ko-KR" altLang="en-US" sz="1100" dirty="0">
                <a:latin typeface="+mj-ea"/>
                <a:ea typeface="+mj-ea"/>
              </a:rPr>
            </a:br>
            <a:endParaRPr lang="en-US" altLang="ko-KR" sz="1100" dirty="0"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100" dirty="0">
                <a:latin typeface="+mj-ea"/>
                <a:ea typeface="+mj-ea"/>
              </a:rPr>
              <a:t>             </a:t>
            </a:r>
            <a:r>
              <a:rPr lang="ko-KR" altLang="en-US" sz="1100" dirty="0">
                <a:latin typeface="+mj-ea"/>
                <a:ea typeface="+mj-ea"/>
              </a:rPr>
              <a:t>②사람을 교사 또는 방조하여 자살하게 한 자도 전항의 형과 같다</a:t>
            </a:r>
            <a:r>
              <a:rPr lang="en-US" altLang="ko-KR" sz="1100" dirty="0">
                <a:latin typeface="+mj-ea"/>
                <a:ea typeface="+mj-ea"/>
              </a:rPr>
              <a:t>.</a:t>
            </a:r>
            <a:br>
              <a:rPr lang="ko-KR" altLang="en-US" sz="1100" dirty="0">
                <a:latin typeface="+mj-ea"/>
                <a:ea typeface="+mj-ea"/>
              </a:rPr>
            </a:br>
            <a:br>
              <a:rPr lang="ko-KR" altLang="en-US" sz="1100" dirty="0">
                <a:latin typeface="+mj-ea"/>
                <a:ea typeface="+mj-ea"/>
              </a:rPr>
            </a:br>
            <a:r>
              <a:rPr lang="ko-KR" altLang="en-US" sz="1100" b="1" dirty="0">
                <a:latin typeface="+mj-ea"/>
                <a:ea typeface="+mj-ea"/>
              </a:rPr>
              <a:t>제</a:t>
            </a:r>
            <a:r>
              <a:rPr lang="en-US" altLang="ko-KR" sz="1100" b="1" dirty="0">
                <a:latin typeface="+mj-ea"/>
                <a:ea typeface="+mj-ea"/>
              </a:rPr>
              <a:t>253</a:t>
            </a:r>
            <a:r>
              <a:rPr lang="ko-KR" altLang="en-US" sz="1100" b="1" dirty="0">
                <a:latin typeface="+mj-ea"/>
                <a:ea typeface="+mj-ea"/>
              </a:rPr>
              <a:t>조</a:t>
            </a:r>
            <a:r>
              <a:rPr lang="en-US" altLang="ko-KR" sz="1100" b="1" dirty="0">
                <a:latin typeface="+mj-ea"/>
                <a:ea typeface="+mj-ea"/>
              </a:rPr>
              <a:t>(</a:t>
            </a:r>
            <a:r>
              <a:rPr lang="ko-KR" altLang="en-US" sz="1100" b="1" dirty="0">
                <a:latin typeface="+mj-ea"/>
                <a:ea typeface="+mj-ea"/>
              </a:rPr>
              <a:t>위계 등에 의한 촉탁살인 등</a:t>
            </a:r>
            <a:r>
              <a:rPr lang="en-US" altLang="ko-KR" sz="1100" b="1" dirty="0">
                <a:latin typeface="+mj-ea"/>
                <a:ea typeface="+mj-ea"/>
              </a:rPr>
              <a:t>)</a:t>
            </a:r>
            <a:r>
              <a:rPr lang="ko-KR" altLang="en-US" sz="1100" dirty="0">
                <a:latin typeface="+mj-ea"/>
                <a:ea typeface="+mj-ea"/>
              </a:rPr>
              <a:t> 전조의 경우에 위계 또는 위력으로써 촉탁 또는 승낙하게 하거나 자살</a:t>
            </a:r>
            <a:endParaRPr lang="en-US" altLang="ko-KR" sz="1100" dirty="0"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100" dirty="0">
                <a:latin typeface="+mj-ea"/>
                <a:ea typeface="+mj-ea"/>
              </a:rPr>
              <a:t>             </a:t>
            </a:r>
            <a:r>
              <a:rPr lang="ko-KR" altLang="en-US" sz="1100" dirty="0">
                <a:latin typeface="+mj-ea"/>
                <a:ea typeface="+mj-ea"/>
              </a:rPr>
              <a:t>을 결의하게 한 때에는 제</a:t>
            </a:r>
            <a:r>
              <a:rPr lang="en-US" altLang="ko-KR" sz="1100" dirty="0">
                <a:latin typeface="+mj-ea"/>
                <a:ea typeface="+mj-ea"/>
              </a:rPr>
              <a:t>250</a:t>
            </a:r>
            <a:r>
              <a:rPr lang="ko-KR" altLang="en-US" sz="1100" dirty="0">
                <a:latin typeface="+mj-ea"/>
                <a:ea typeface="+mj-ea"/>
              </a:rPr>
              <a:t>조의 예에 의한다</a:t>
            </a:r>
            <a:r>
              <a:rPr lang="en-US" altLang="ko-KR" sz="1100" dirty="0">
                <a:latin typeface="+mj-ea"/>
                <a:ea typeface="+mj-ea"/>
              </a:rPr>
              <a:t>.</a:t>
            </a:r>
            <a:br>
              <a:rPr lang="en-US" altLang="ko-KR" sz="1100" dirty="0">
                <a:latin typeface="+mj-ea"/>
                <a:ea typeface="+mj-ea"/>
              </a:rPr>
            </a:br>
            <a:br>
              <a:rPr lang="en-US" altLang="ko-KR" sz="1100" dirty="0">
                <a:latin typeface="+mj-ea"/>
                <a:ea typeface="+mj-ea"/>
              </a:rPr>
            </a:br>
            <a:r>
              <a:rPr lang="ko-KR" altLang="en-US" sz="1100" b="1" dirty="0">
                <a:latin typeface="+mj-ea"/>
                <a:ea typeface="+mj-ea"/>
              </a:rPr>
              <a:t>제</a:t>
            </a:r>
            <a:r>
              <a:rPr lang="en-US" altLang="ko-KR" sz="1100" b="1" dirty="0">
                <a:latin typeface="+mj-ea"/>
                <a:ea typeface="+mj-ea"/>
              </a:rPr>
              <a:t>254</a:t>
            </a:r>
            <a:r>
              <a:rPr lang="ko-KR" altLang="en-US" sz="1100" b="1" dirty="0">
                <a:latin typeface="+mj-ea"/>
                <a:ea typeface="+mj-ea"/>
              </a:rPr>
              <a:t>조</a:t>
            </a:r>
            <a:r>
              <a:rPr lang="en-US" altLang="ko-KR" sz="1100" b="1" dirty="0">
                <a:latin typeface="+mj-ea"/>
                <a:ea typeface="+mj-ea"/>
              </a:rPr>
              <a:t>(</a:t>
            </a:r>
            <a:r>
              <a:rPr lang="ko-KR" altLang="en-US" sz="1100" b="1" dirty="0">
                <a:latin typeface="+mj-ea"/>
                <a:ea typeface="+mj-ea"/>
              </a:rPr>
              <a:t>미수범</a:t>
            </a:r>
            <a:r>
              <a:rPr lang="en-US" altLang="ko-KR" sz="1100" b="1" dirty="0">
                <a:latin typeface="+mj-ea"/>
                <a:ea typeface="+mj-ea"/>
              </a:rPr>
              <a:t>)</a:t>
            </a:r>
            <a:r>
              <a:rPr lang="ko-KR" altLang="en-US" sz="1100" dirty="0">
                <a:latin typeface="+mj-ea"/>
                <a:ea typeface="+mj-ea"/>
              </a:rPr>
              <a:t> 전</a:t>
            </a:r>
            <a:r>
              <a:rPr lang="en-US" altLang="ko-KR" sz="1100" dirty="0">
                <a:latin typeface="+mj-ea"/>
                <a:ea typeface="+mj-ea"/>
              </a:rPr>
              <a:t>4</a:t>
            </a:r>
            <a:r>
              <a:rPr lang="ko-KR" altLang="en-US" sz="1100" dirty="0">
                <a:latin typeface="+mj-ea"/>
                <a:ea typeface="+mj-ea"/>
              </a:rPr>
              <a:t>조의 미수범은 처벌한다</a:t>
            </a:r>
            <a:r>
              <a:rPr lang="en-US" altLang="ko-KR" sz="1100" dirty="0">
                <a:latin typeface="+mj-ea"/>
                <a:ea typeface="+mj-ea"/>
              </a:rPr>
              <a:t>.</a:t>
            </a:r>
            <a:br>
              <a:rPr lang="en-US" altLang="ko-KR" sz="1100" dirty="0">
                <a:latin typeface="+mj-ea"/>
                <a:ea typeface="+mj-ea"/>
              </a:rPr>
            </a:br>
            <a:br>
              <a:rPr lang="en-US" altLang="ko-KR" sz="1100" dirty="0">
                <a:latin typeface="+mj-ea"/>
                <a:ea typeface="+mj-ea"/>
              </a:rPr>
            </a:br>
            <a:r>
              <a:rPr lang="ko-KR" altLang="en-US" sz="1100" b="1" dirty="0">
                <a:latin typeface="+mj-ea"/>
                <a:ea typeface="+mj-ea"/>
              </a:rPr>
              <a:t>제</a:t>
            </a:r>
            <a:r>
              <a:rPr lang="en-US" altLang="ko-KR" sz="1100" b="1" dirty="0">
                <a:latin typeface="+mj-ea"/>
                <a:ea typeface="+mj-ea"/>
              </a:rPr>
              <a:t>255</a:t>
            </a:r>
            <a:r>
              <a:rPr lang="ko-KR" altLang="en-US" sz="1100" b="1" dirty="0">
                <a:latin typeface="+mj-ea"/>
                <a:ea typeface="+mj-ea"/>
              </a:rPr>
              <a:t>조</a:t>
            </a:r>
            <a:r>
              <a:rPr lang="en-US" altLang="ko-KR" sz="1100" b="1" dirty="0">
                <a:latin typeface="+mj-ea"/>
                <a:ea typeface="+mj-ea"/>
              </a:rPr>
              <a:t>(</a:t>
            </a:r>
            <a:r>
              <a:rPr lang="ko-KR" altLang="en-US" sz="1100" b="1" dirty="0">
                <a:latin typeface="+mj-ea"/>
                <a:ea typeface="+mj-ea"/>
              </a:rPr>
              <a:t>예비</a:t>
            </a:r>
            <a:r>
              <a:rPr lang="en-US" altLang="ko-KR" sz="1100" b="1" dirty="0">
                <a:latin typeface="+mj-ea"/>
                <a:ea typeface="+mj-ea"/>
              </a:rPr>
              <a:t>, </a:t>
            </a:r>
            <a:r>
              <a:rPr lang="ko-KR" altLang="en-US" sz="1100" b="1" dirty="0">
                <a:latin typeface="+mj-ea"/>
                <a:ea typeface="+mj-ea"/>
              </a:rPr>
              <a:t>음모</a:t>
            </a:r>
            <a:r>
              <a:rPr lang="en-US" altLang="ko-KR" sz="1100" b="1" dirty="0">
                <a:latin typeface="+mj-ea"/>
                <a:ea typeface="+mj-ea"/>
              </a:rPr>
              <a:t>)</a:t>
            </a:r>
            <a:r>
              <a:rPr lang="ko-KR" altLang="en-US" sz="1100" dirty="0">
                <a:latin typeface="+mj-ea"/>
                <a:ea typeface="+mj-ea"/>
              </a:rPr>
              <a:t> 제</a:t>
            </a:r>
            <a:r>
              <a:rPr lang="en-US" altLang="ko-KR" sz="1100" dirty="0">
                <a:latin typeface="+mj-ea"/>
                <a:ea typeface="+mj-ea"/>
              </a:rPr>
              <a:t>250</a:t>
            </a:r>
            <a:r>
              <a:rPr lang="ko-KR" altLang="en-US" sz="1100" dirty="0">
                <a:latin typeface="+mj-ea"/>
                <a:ea typeface="+mj-ea"/>
              </a:rPr>
              <a:t>조와 제</a:t>
            </a:r>
            <a:r>
              <a:rPr lang="en-US" altLang="ko-KR" sz="1100" dirty="0">
                <a:latin typeface="+mj-ea"/>
                <a:ea typeface="+mj-ea"/>
              </a:rPr>
              <a:t>253</a:t>
            </a:r>
            <a:r>
              <a:rPr lang="ko-KR" altLang="en-US" sz="1100" dirty="0">
                <a:latin typeface="+mj-ea"/>
                <a:ea typeface="+mj-ea"/>
              </a:rPr>
              <a:t>조의 죄를 범할 목적으로 예비 또는 음모한 자는 </a:t>
            </a:r>
            <a:r>
              <a:rPr lang="en-US" altLang="ko-KR" sz="1100" dirty="0">
                <a:latin typeface="+mj-ea"/>
                <a:ea typeface="+mj-ea"/>
              </a:rPr>
              <a:t>10</a:t>
            </a:r>
            <a:r>
              <a:rPr lang="ko-KR" altLang="en-US" sz="1100" dirty="0">
                <a:latin typeface="+mj-ea"/>
                <a:ea typeface="+mj-ea"/>
              </a:rPr>
              <a:t>년 이하의 징역에 </a:t>
            </a:r>
            <a:endParaRPr lang="en-US" altLang="ko-KR" sz="1100" dirty="0"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100" dirty="0">
                <a:latin typeface="+mj-ea"/>
                <a:ea typeface="+mj-ea"/>
              </a:rPr>
              <a:t>             </a:t>
            </a:r>
            <a:r>
              <a:rPr lang="ko-KR" altLang="en-US" sz="1100" dirty="0">
                <a:latin typeface="+mj-ea"/>
                <a:ea typeface="+mj-ea"/>
              </a:rPr>
              <a:t>처한다</a:t>
            </a:r>
            <a:r>
              <a:rPr lang="en-US" altLang="ko-KR" sz="1100" dirty="0">
                <a:latin typeface="+mj-ea"/>
                <a:ea typeface="+mj-ea"/>
              </a:rPr>
              <a:t>.</a:t>
            </a:r>
            <a:br>
              <a:rPr lang="ko-KR" altLang="en-US" sz="1100" dirty="0">
                <a:latin typeface="+mj-ea"/>
                <a:ea typeface="+mj-ea"/>
              </a:rPr>
            </a:br>
            <a:br>
              <a:rPr lang="ko-KR" altLang="en-US" sz="1100" dirty="0">
                <a:latin typeface="+mj-ea"/>
                <a:ea typeface="+mj-ea"/>
              </a:rPr>
            </a:br>
            <a:r>
              <a:rPr lang="ko-KR" altLang="en-US" sz="1100" b="1" dirty="0">
                <a:latin typeface="+mj-ea"/>
                <a:ea typeface="+mj-ea"/>
              </a:rPr>
              <a:t>제</a:t>
            </a:r>
            <a:r>
              <a:rPr lang="en-US" altLang="ko-KR" sz="1100" b="1" dirty="0">
                <a:latin typeface="+mj-ea"/>
                <a:ea typeface="+mj-ea"/>
              </a:rPr>
              <a:t>256</a:t>
            </a:r>
            <a:r>
              <a:rPr lang="ko-KR" altLang="en-US" sz="1100" b="1" dirty="0">
                <a:latin typeface="+mj-ea"/>
                <a:ea typeface="+mj-ea"/>
              </a:rPr>
              <a:t>조</a:t>
            </a:r>
            <a:r>
              <a:rPr lang="en-US" altLang="ko-KR" sz="1100" b="1" dirty="0">
                <a:latin typeface="+mj-ea"/>
                <a:ea typeface="+mj-ea"/>
              </a:rPr>
              <a:t>(</a:t>
            </a:r>
            <a:r>
              <a:rPr lang="ko-KR" altLang="en-US" sz="1100" b="1" dirty="0">
                <a:latin typeface="+mj-ea"/>
                <a:ea typeface="+mj-ea"/>
              </a:rPr>
              <a:t>자격정지의 병과</a:t>
            </a:r>
            <a:r>
              <a:rPr lang="en-US" altLang="ko-KR" sz="1100" b="1" dirty="0">
                <a:latin typeface="+mj-ea"/>
                <a:ea typeface="+mj-ea"/>
              </a:rPr>
              <a:t>)</a:t>
            </a:r>
            <a:r>
              <a:rPr lang="ko-KR" altLang="en-US" sz="1100" dirty="0">
                <a:latin typeface="+mj-ea"/>
                <a:ea typeface="+mj-ea"/>
              </a:rPr>
              <a:t> 제</a:t>
            </a:r>
            <a:r>
              <a:rPr lang="en-US" altLang="ko-KR" sz="1100" dirty="0">
                <a:latin typeface="+mj-ea"/>
                <a:ea typeface="+mj-ea"/>
              </a:rPr>
              <a:t>250</a:t>
            </a:r>
            <a:r>
              <a:rPr lang="ko-KR" altLang="en-US" sz="1100" dirty="0">
                <a:latin typeface="+mj-ea"/>
                <a:ea typeface="+mj-ea"/>
              </a:rPr>
              <a:t>조</a:t>
            </a:r>
            <a:r>
              <a:rPr lang="en-US" altLang="ko-KR" sz="1100" dirty="0">
                <a:latin typeface="+mj-ea"/>
                <a:ea typeface="+mj-ea"/>
              </a:rPr>
              <a:t>, </a:t>
            </a:r>
            <a:r>
              <a:rPr lang="ko-KR" altLang="en-US" sz="1100" dirty="0">
                <a:latin typeface="+mj-ea"/>
                <a:ea typeface="+mj-ea"/>
              </a:rPr>
              <a:t>제</a:t>
            </a:r>
            <a:r>
              <a:rPr lang="en-US" altLang="ko-KR" sz="1100" dirty="0">
                <a:latin typeface="+mj-ea"/>
                <a:ea typeface="+mj-ea"/>
              </a:rPr>
              <a:t>252</a:t>
            </a:r>
            <a:r>
              <a:rPr lang="ko-KR" altLang="en-US" sz="1100" dirty="0">
                <a:latin typeface="+mj-ea"/>
                <a:ea typeface="+mj-ea"/>
              </a:rPr>
              <a:t>조 또는 제</a:t>
            </a:r>
            <a:r>
              <a:rPr lang="en-US" altLang="ko-KR" sz="1100" dirty="0">
                <a:latin typeface="+mj-ea"/>
                <a:ea typeface="+mj-ea"/>
              </a:rPr>
              <a:t>253</a:t>
            </a:r>
            <a:r>
              <a:rPr lang="ko-KR" altLang="en-US" sz="1100" dirty="0">
                <a:latin typeface="+mj-ea"/>
                <a:ea typeface="+mj-ea"/>
              </a:rPr>
              <a:t>조의 경우에 유기징역에 처할 때에는 </a:t>
            </a:r>
            <a:r>
              <a:rPr lang="en-US" altLang="ko-KR" sz="1100" dirty="0">
                <a:latin typeface="+mj-ea"/>
                <a:ea typeface="+mj-ea"/>
              </a:rPr>
              <a:t>10</a:t>
            </a:r>
            <a:r>
              <a:rPr lang="ko-KR" altLang="en-US" sz="1100" dirty="0">
                <a:latin typeface="+mj-ea"/>
                <a:ea typeface="+mj-ea"/>
              </a:rPr>
              <a:t>년 이하의 </a:t>
            </a:r>
            <a:endParaRPr lang="en-US" altLang="ko-KR" sz="1100" dirty="0"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100" dirty="0">
                <a:latin typeface="+mj-ea"/>
                <a:ea typeface="+mj-ea"/>
              </a:rPr>
              <a:t>             </a:t>
            </a:r>
            <a:r>
              <a:rPr lang="ko-KR" altLang="en-US" sz="1100" dirty="0">
                <a:latin typeface="+mj-ea"/>
                <a:ea typeface="+mj-ea"/>
              </a:rPr>
              <a:t>자격정지를 병과할 수 있다</a:t>
            </a:r>
            <a:r>
              <a:rPr lang="en-US" altLang="ko-KR" sz="1100" dirty="0">
                <a:latin typeface="+mj-ea"/>
                <a:ea typeface="+mj-ea"/>
              </a:rPr>
              <a:t>.</a:t>
            </a:r>
          </a:p>
          <a:p>
            <a:pPr marL="18288" indent="0">
              <a:buNone/>
            </a:pPr>
            <a:endParaRPr lang="en-US" altLang="ko-KR" sz="1100" dirty="0"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ko-KR" altLang="en-US" sz="1100" dirty="0">
                <a:effectLst/>
                <a:latin typeface="+mj-ea"/>
                <a:ea typeface="+mj-ea"/>
              </a:rPr>
              <a:t>제</a:t>
            </a:r>
            <a:r>
              <a:rPr lang="en-US" altLang="ko-KR" sz="1100" dirty="0">
                <a:effectLst/>
                <a:latin typeface="+mj-ea"/>
                <a:ea typeface="+mj-ea"/>
              </a:rPr>
              <a:t>301</a:t>
            </a:r>
            <a:r>
              <a:rPr lang="ko-KR" altLang="en-US" sz="1100" dirty="0">
                <a:effectLst/>
                <a:latin typeface="+mj-ea"/>
                <a:ea typeface="+mj-ea"/>
              </a:rPr>
              <a:t>조의</a:t>
            </a:r>
            <a:r>
              <a:rPr lang="en-US" altLang="ko-KR" sz="1100" dirty="0">
                <a:effectLst/>
                <a:latin typeface="+mj-ea"/>
                <a:ea typeface="+mj-ea"/>
              </a:rPr>
              <a:t>2 </a:t>
            </a:r>
            <a:r>
              <a:rPr lang="en-US" altLang="ko-KR" sz="1100" b="1" dirty="0">
                <a:solidFill>
                  <a:srgbClr val="FFFF00"/>
                </a:solidFill>
                <a:effectLst/>
                <a:latin typeface="+mj-ea"/>
                <a:ea typeface="+mj-ea"/>
              </a:rPr>
              <a:t>(</a:t>
            </a:r>
            <a:r>
              <a:rPr lang="ko-KR" altLang="en-US" sz="1100" b="1" dirty="0" err="1">
                <a:solidFill>
                  <a:srgbClr val="FFFF00"/>
                </a:solidFill>
                <a:effectLst/>
                <a:latin typeface="+mj-ea"/>
                <a:ea typeface="+mj-ea"/>
              </a:rPr>
              <a:t>강간등</a:t>
            </a:r>
            <a:r>
              <a:rPr lang="ko-KR" altLang="en-US" sz="1100" b="1" dirty="0">
                <a:solidFill>
                  <a:srgbClr val="FFFF00"/>
                </a:solidFill>
                <a:effectLst/>
                <a:latin typeface="+mj-ea"/>
                <a:ea typeface="+mj-ea"/>
              </a:rPr>
              <a:t> </a:t>
            </a:r>
            <a:r>
              <a:rPr lang="ko-KR" altLang="en-US" sz="1100" b="1" dirty="0" err="1">
                <a:solidFill>
                  <a:srgbClr val="FFFF00"/>
                </a:solidFill>
                <a:effectLst/>
                <a:latin typeface="+mj-ea"/>
                <a:ea typeface="+mj-ea"/>
              </a:rPr>
              <a:t>살인ㆍ치사</a:t>
            </a:r>
            <a:r>
              <a:rPr lang="en-US" altLang="ko-KR" sz="1100" b="1" dirty="0">
                <a:solidFill>
                  <a:srgbClr val="FFFF00"/>
                </a:solidFill>
                <a:effectLst/>
                <a:latin typeface="+mj-ea"/>
                <a:ea typeface="+mj-ea"/>
              </a:rPr>
              <a:t>) </a:t>
            </a:r>
            <a:r>
              <a:rPr lang="ko-KR" altLang="en-US" sz="1100" dirty="0">
                <a:effectLst/>
                <a:latin typeface="+mj-ea"/>
                <a:ea typeface="+mj-ea"/>
              </a:rPr>
              <a:t>제</a:t>
            </a:r>
            <a:r>
              <a:rPr lang="en-US" altLang="ko-KR" sz="1100" dirty="0">
                <a:effectLst/>
                <a:latin typeface="+mj-ea"/>
                <a:ea typeface="+mj-ea"/>
              </a:rPr>
              <a:t>297</a:t>
            </a:r>
            <a:r>
              <a:rPr lang="ko-KR" altLang="en-US" sz="1100" dirty="0">
                <a:effectLst/>
                <a:latin typeface="+mj-ea"/>
                <a:ea typeface="+mj-ea"/>
              </a:rPr>
              <a:t>조</a:t>
            </a:r>
            <a:r>
              <a:rPr lang="en-US" altLang="ko-KR" sz="1100" dirty="0">
                <a:effectLst/>
                <a:latin typeface="+mj-ea"/>
                <a:ea typeface="+mj-ea"/>
              </a:rPr>
              <a:t>, </a:t>
            </a:r>
            <a:r>
              <a:rPr lang="ko-KR" altLang="en-US" sz="1100" dirty="0">
                <a:effectLst/>
                <a:latin typeface="+mj-ea"/>
                <a:ea typeface="+mj-ea"/>
              </a:rPr>
              <a:t>제</a:t>
            </a:r>
            <a:r>
              <a:rPr lang="en-US" altLang="ko-KR" sz="1100" dirty="0">
                <a:effectLst/>
                <a:latin typeface="+mj-ea"/>
                <a:ea typeface="+mj-ea"/>
              </a:rPr>
              <a:t>297</a:t>
            </a:r>
            <a:r>
              <a:rPr lang="ko-KR" altLang="en-US" sz="1100" dirty="0">
                <a:effectLst/>
                <a:latin typeface="+mj-ea"/>
                <a:ea typeface="+mj-ea"/>
              </a:rPr>
              <a:t>조의</a:t>
            </a:r>
            <a:r>
              <a:rPr lang="en-US" altLang="ko-KR" sz="1100" dirty="0">
                <a:effectLst/>
                <a:latin typeface="+mj-ea"/>
                <a:ea typeface="+mj-ea"/>
              </a:rPr>
              <a:t>2 </a:t>
            </a:r>
            <a:r>
              <a:rPr lang="ko-KR" altLang="en-US" sz="1100" dirty="0">
                <a:effectLst/>
                <a:latin typeface="+mj-ea"/>
                <a:ea typeface="+mj-ea"/>
              </a:rPr>
              <a:t>및 제</a:t>
            </a:r>
            <a:r>
              <a:rPr lang="en-US" altLang="ko-KR" sz="1100" dirty="0">
                <a:effectLst/>
                <a:latin typeface="+mj-ea"/>
                <a:ea typeface="+mj-ea"/>
              </a:rPr>
              <a:t>298</a:t>
            </a:r>
            <a:r>
              <a:rPr lang="ko-KR" altLang="en-US" sz="1100" dirty="0">
                <a:effectLst/>
                <a:latin typeface="+mj-ea"/>
                <a:ea typeface="+mj-ea"/>
              </a:rPr>
              <a:t>조부터 제</a:t>
            </a:r>
            <a:r>
              <a:rPr lang="en-US" altLang="ko-KR" sz="1100" dirty="0">
                <a:effectLst/>
                <a:latin typeface="+mj-ea"/>
                <a:ea typeface="+mj-ea"/>
              </a:rPr>
              <a:t>300</a:t>
            </a:r>
            <a:r>
              <a:rPr lang="ko-KR" altLang="en-US" sz="1100" dirty="0">
                <a:effectLst/>
                <a:latin typeface="+mj-ea"/>
                <a:ea typeface="+mj-ea"/>
              </a:rPr>
              <a:t>조까지의 죄를 범한 자가 사람을 살해한 때에는 사 </a:t>
            </a:r>
            <a:endParaRPr lang="en-US" altLang="ko-KR" sz="1100" dirty="0">
              <a:effectLst/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100" dirty="0">
                <a:effectLst/>
                <a:latin typeface="+mj-ea"/>
                <a:ea typeface="+mj-ea"/>
              </a:rPr>
              <a:t>             </a:t>
            </a:r>
            <a:r>
              <a:rPr lang="ko-KR" altLang="en-US" sz="1100" dirty="0">
                <a:effectLst/>
                <a:latin typeface="+mj-ea"/>
                <a:ea typeface="+mj-ea"/>
              </a:rPr>
              <a:t>형 또는 무기징역에 처한다</a:t>
            </a:r>
            <a:r>
              <a:rPr lang="en-US" altLang="ko-KR" sz="1100" dirty="0">
                <a:effectLst/>
                <a:latin typeface="+mj-ea"/>
                <a:ea typeface="+mj-ea"/>
              </a:rPr>
              <a:t>. </a:t>
            </a:r>
            <a:r>
              <a:rPr lang="ko-KR" altLang="en-US" sz="1100" dirty="0">
                <a:effectLst/>
                <a:latin typeface="+mj-ea"/>
                <a:ea typeface="+mj-ea"/>
              </a:rPr>
              <a:t>사망에 이르게 한 때에는 무기 또는 </a:t>
            </a:r>
            <a:r>
              <a:rPr lang="en-US" altLang="ko-KR" sz="1100" dirty="0">
                <a:effectLst/>
                <a:latin typeface="+mj-ea"/>
                <a:ea typeface="+mj-ea"/>
              </a:rPr>
              <a:t>10</a:t>
            </a:r>
            <a:r>
              <a:rPr lang="ko-KR" altLang="en-US" sz="1100" dirty="0">
                <a:effectLst/>
                <a:latin typeface="+mj-ea"/>
                <a:ea typeface="+mj-ea"/>
              </a:rPr>
              <a:t>년 이상의 징역에 처한다</a:t>
            </a:r>
            <a:r>
              <a:rPr lang="en-US" altLang="ko-KR" sz="1100" dirty="0">
                <a:effectLst/>
                <a:latin typeface="+mj-ea"/>
                <a:ea typeface="+mj-ea"/>
              </a:rPr>
              <a:t>.</a:t>
            </a:r>
          </a:p>
          <a:p>
            <a:pPr marL="18288" indent="0">
              <a:buNone/>
            </a:pPr>
            <a:endParaRPr lang="en-US" altLang="ko-KR" sz="1100" dirty="0">
              <a:effectLst/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ko-KR" altLang="en-US" sz="1100" dirty="0">
                <a:effectLst/>
                <a:latin typeface="+mj-ea"/>
                <a:ea typeface="+mj-ea"/>
              </a:rPr>
              <a:t>제</a:t>
            </a:r>
            <a:r>
              <a:rPr lang="en-US" altLang="ko-KR" sz="1100" dirty="0">
                <a:effectLst/>
                <a:latin typeface="+mj-ea"/>
                <a:ea typeface="+mj-ea"/>
              </a:rPr>
              <a:t>338</a:t>
            </a:r>
            <a:r>
              <a:rPr lang="ko-KR" altLang="en-US" sz="1100" dirty="0">
                <a:effectLst/>
                <a:latin typeface="+mj-ea"/>
                <a:ea typeface="+mj-ea"/>
              </a:rPr>
              <a:t>조</a:t>
            </a:r>
            <a:r>
              <a:rPr lang="en-US" altLang="ko-KR" sz="1100" b="1" dirty="0">
                <a:solidFill>
                  <a:srgbClr val="FFFF00"/>
                </a:solidFill>
                <a:effectLst/>
                <a:latin typeface="+mj-ea"/>
                <a:ea typeface="+mj-ea"/>
              </a:rPr>
              <a:t>(</a:t>
            </a:r>
            <a:r>
              <a:rPr lang="ko-KR" altLang="en-US" sz="1100" b="1" dirty="0" err="1">
                <a:solidFill>
                  <a:srgbClr val="FFFF00"/>
                </a:solidFill>
                <a:effectLst/>
                <a:latin typeface="+mj-ea"/>
                <a:ea typeface="+mj-ea"/>
              </a:rPr>
              <a:t>강도살인ㆍ치사</a:t>
            </a:r>
            <a:r>
              <a:rPr lang="en-US" altLang="ko-KR" sz="1100" b="1" dirty="0">
                <a:solidFill>
                  <a:srgbClr val="FFFF00"/>
                </a:solidFill>
                <a:effectLst/>
                <a:latin typeface="+mj-ea"/>
                <a:ea typeface="+mj-ea"/>
              </a:rPr>
              <a:t>)</a:t>
            </a:r>
            <a:r>
              <a:rPr lang="en-US" altLang="ko-KR" sz="1100" dirty="0">
                <a:effectLst/>
                <a:latin typeface="+mj-ea"/>
                <a:ea typeface="+mj-ea"/>
              </a:rPr>
              <a:t> </a:t>
            </a:r>
            <a:r>
              <a:rPr lang="ko-KR" altLang="en-US" sz="1100" dirty="0">
                <a:effectLst/>
                <a:latin typeface="+mj-ea"/>
                <a:ea typeface="+mj-ea"/>
              </a:rPr>
              <a:t>강도가 사람을 살해한 때에는 사형 또는 무기징역에 처한다</a:t>
            </a:r>
            <a:r>
              <a:rPr lang="en-US" altLang="ko-KR" sz="1100" dirty="0">
                <a:effectLst/>
                <a:latin typeface="+mj-ea"/>
                <a:ea typeface="+mj-ea"/>
              </a:rPr>
              <a:t>. </a:t>
            </a:r>
            <a:r>
              <a:rPr lang="ko-KR" altLang="en-US" sz="1100" dirty="0">
                <a:effectLst/>
                <a:latin typeface="+mj-ea"/>
                <a:ea typeface="+mj-ea"/>
              </a:rPr>
              <a:t>사망에 이르게 한 때에는 무기 또는 </a:t>
            </a:r>
            <a:r>
              <a:rPr lang="en-US" altLang="ko-KR" sz="1100" dirty="0">
                <a:effectLst/>
                <a:latin typeface="+mj-ea"/>
                <a:ea typeface="+mj-ea"/>
              </a:rPr>
              <a:t>10</a:t>
            </a:r>
            <a:r>
              <a:rPr lang="ko-KR" altLang="en-US" sz="1100" dirty="0">
                <a:effectLst/>
                <a:latin typeface="+mj-ea"/>
                <a:ea typeface="+mj-ea"/>
              </a:rPr>
              <a:t>년 </a:t>
            </a:r>
            <a:endParaRPr lang="en-US" altLang="ko-KR" sz="1100" dirty="0">
              <a:effectLst/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100" dirty="0">
                <a:effectLst/>
                <a:latin typeface="+mj-ea"/>
                <a:ea typeface="+mj-ea"/>
              </a:rPr>
              <a:t>             </a:t>
            </a:r>
            <a:r>
              <a:rPr lang="ko-KR" altLang="en-US" sz="1100" dirty="0">
                <a:effectLst/>
                <a:latin typeface="+mj-ea"/>
                <a:ea typeface="+mj-ea"/>
              </a:rPr>
              <a:t>이상의 징역에 처한다</a:t>
            </a:r>
            <a:r>
              <a:rPr lang="en-US" altLang="ko-KR" sz="1100" dirty="0">
                <a:effectLst/>
                <a:latin typeface="+mj-ea"/>
                <a:ea typeface="+mj-ea"/>
              </a:rPr>
              <a:t>.</a:t>
            </a:r>
            <a:endParaRPr lang="ko-KR" altLang="en-US" sz="11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717686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2. </a:t>
            </a:r>
            <a:r>
              <a:rPr lang="ko-KR" altLang="en-US" sz="2800" dirty="0"/>
              <a:t>살인 범죄에 대한 미국의 법률적 내용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683568" y="1916832"/>
            <a:ext cx="8202555" cy="4248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/>
              <a:t>살인 </a:t>
            </a:r>
            <a:r>
              <a:rPr lang="en-US" altLang="ko-KR" sz="1400" dirty="0"/>
              <a:t>: </a:t>
            </a:r>
            <a:r>
              <a:rPr lang="ko-KR" altLang="en-US" sz="1400" dirty="0"/>
              <a:t>살의를 품은 사람에 의해 행해지거나 암시되는 한 인간의 불법적인 죽음</a:t>
            </a:r>
            <a:r>
              <a:rPr lang="en-US" altLang="ko-KR" sz="1400" dirty="0"/>
              <a:t>(Black, 1990)</a:t>
            </a: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400" dirty="0">
                <a:solidFill>
                  <a:srgbClr val="FFFF00"/>
                </a:solidFill>
              </a:rPr>
              <a:t>   • 1</a:t>
            </a:r>
            <a:r>
              <a:rPr lang="ko-KR" altLang="en-US" sz="1400" dirty="0">
                <a:solidFill>
                  <a:srgbClr val="FFFF00"/>
                </a:solidFill>
              </a:rPr>
              <a:t>급 살인 </a:t>
            </a:r>
            <a:r>
              <a:rPr lang="en-US" altLang="ko-KR" sz="1400" dirty="0">
                <a:solidFill>
                  <a:srgbClr val="FFFF00"/>
                </a:solidFill>
              </a:rPr>
              <a:t>: </a:t>
            </a:r>
            <a:r>
              <a:rPr lang="ko-KR" altLang="en-US" sz="1400" dirty="0">
                <a:solidFill>
                  <a:srgbClr val="FFFF00"/>
                </a:solidFill>
              </a:rPr>
              <a:t>계획적이고 고의적인 의도로 저질러진 살인</a:t>
            </a:r>
          </a:p>
          <a:p>
            <a:pPr marL="18288" indent="0">
              <a:buNone/>
            </a:pPr>
            <a:r>
              <a:rPr lang="en-US" altLang="ko-KR" sz="1400" dirty="0">
                <a:solidFill>
                  <a:srgbClr val="FFFF00"/>
                </a:solidFill>
              </a:rPr>
              <a:t>   • 2</a:t>
            </a:r>
            <a:r>
              <a:rPr lang="ko-KR" altLang="en-US" sz="1400" dirty="0">
                <a:solidFill>
                  <a:srgbClr val="FFFF00"/>
                </a:solidFill>
              </a:rPr>
              <a:t>급 살인 </a:t>
            </a:r>
            <a:r>
              <a:rPr lang="en-US" altLang="ko-KR" sz="1400" dirty="0">
                <a:solidFill>
                  <a:srgbClr val="FFFF00"/>
                </a:solidFill>
              </a:rPr>
              <a:t>: </a:t>
            </a:r>
            <a:r>
              <a:rPr lang="ko-KR" altLang="en-US" sz="1400" dirty="0">
                <a:solidFill>
                  <a:srgbClr val="FFFF00"/>
                </a:solidFill>
              </a:rPr>
              <a:t>의도적이고 불법적이거나 계획적이지 않은 살인</a:t>
            </a:r>
            <a:r>
              <a:rPr lang="en-US" altLang="ko-KR" sz="1400" dirty="0">
                <a:solidFill>
                  <a:srgbClr val="FFFF00"/>
                </a:solidFill>
              </a:rPr>
              <a:t>(</a:t>
            </a:r>
            <a:r>
              <a:rPr lang="ko-KR" altLang="en-US" sz="1400" dirty="0">
                <a:solidFill>
                  <a:srgbClr val="FFFF00"/>
                </a:solidFill>
              </a:rPr>
              <a:t>충동적 살인 </a:t>
            </a:r>
            <a:r>
              <a:rPr lang="en-US" altLang="ko-KR" sz="1400" dirty="0">
                <a:solidFill>
                  <a:srgbClr val="FFFF00"/>
                </a:solidFill>
              </a:rPr>
              <a:t>crimes of passion)</a:t>
            </a:r>
          </a:p>
          <a:p>
            <a:endParaRPr lang="en-US" altLang="ko-KR" sz="1400" b="1" dirty="0"/>
          </a:p>
          <a:p>
            <a:r>
              <a:rPr lang="ko-KR" altLang="en-US" sz="1400" dirty="0"/>
              <a:t>살인이 전체 범죄에서 차지하는 비율은 낮지만</a:t>
            </a:r>
            <a:r>
              <a:rPr lang="en-US" altLang="ko-KR" sz="1400" dirty="0"/>
              <a:t>, </a:t>
            </a:r>
            <a:r>
              <a:rPr lang="ko-KR" altLang="en-US" sz="1400" dirty="0"/>
              <a:t>살인의 결과는 회복할 수 없는 피해라는 점 때문에 중대한 범죄로 다루고 있음</a:t>
            </a:r>
            <a:endParaRPr lang="en-US" altLang="ko-KR" sz="1400" dirty="0"/>
          </a:p>
          <a:p>
            <a:endParaRPr lang="ko-KR" altLang="en-US" sz="1400" dirty="0"/>
          </a:p>
          <a:p>
            <a:r>
              <a:rPr lang="ko-KR" altLang="en-US" sz="1400" dirty="0"/>
              <a:t>법률적으로는 고의여부가 매우 중요한 판단기준이 될 수 있음</a:t>
            </a:r>
            <a:endParaRPr lang="en-US" altLang="ko-KR" sz="1400" dirty="0"/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640056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3. </a:t>
            </a:r>
            <a:r>
              <a:rPr lang="ko-KR" altLang="en-US" sz="2800" dirty="0"/>
              <a:t>살인 범죄의 일반적 원인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39552" y="1700808"/>
            <a:ext cx="8202555" cy="44284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18288" indent="0">
              <a:buNone/>
            </a:pPr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r>
              <a:rPr lang="ko-KR" altLang="en-US" sz="1400" dirty="0">
                <a:solidFill>
                  <a:srgbClr val="FFFF00"/>
                </a:solidFill>
                <a:latin typeface="+mj-ea"/>
                <a:ea typeface="+mj-ea"/>
              </a:rPr>
              <a:t>정신장애</a:t>
            </a:r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400" dirty="0">
                <a:solidFill>
                  <a:srgbClr val="FFFF00"/>
                </a:solidFill>
                <a:latin typeface="+mj-ea"/>
                <a:ea typeface="+mj-ea"/>
              </a:rPr>
              <a:t>   - </a:t>
            </a:r>
            <a:r>
              <a:rPr lang="ko-KR" altLang="en-US" sz="1400" dirty="0"/>
              <a:t>간혹 망상장애로 인해 살인사건이 벌어지기도 하지만 정신장애 자체가 살인의 일반적인 원인이</a:t>
            </a:r>
          </a:p>
          <a:p>
            <a:pPr marL="18288" indent="0">
              <a:buNone/>
            </a:pPr>
            <a:r>
              <a:rPr lang="ko-KR" altLang="en-US" sz="1400" dirty="0"/>
              <a:t>       됨을 입증한 논문은 단 한 편도 없음</a:t>
            </a:r>
          </a:p>
          <a:p>
            <a:pPr marL="18288" indent="0">
              <a:buNone/>
            </a:pPr>
            <a:r>
              <a:rPr lang="ko-KR" altLang="en-US" sz="1400" dirty="0"/>
              <a:t>    </a:t>
            </a:r>
            <a:r>
              <a:rPr lang="en-US" altLang="ko-KR" sz="1400" dirty="0"/>
              <a:t>- </a:t>
            </a:r>
            <a:r>
              <a:rPr lang="ko-KR" altLang="en-US" sz="1400" dirty="0"/>
              <a:t>따라서 일반적으로 정신장애가 살인의 개인적 이유라고 보기는 어려움</a:t>
            </a:r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pPr marL="18288" indent="0">
              <a:buNone/>
            </a:pPr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r>
              <a:rPr lang="ko-KR" altLang="en-US" sz="1400" dirty="0">
                <a:solidFill>
                  <a:srgbClr val="FFFF00"/>
                </a:solidFill>
                <a:latin typeface="+mj-ea"/>
                <a:ea typeface="+mj-ea"/>
              </a:rPr>
              <a:t>마약</a:t>
            </a:r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400" dirty="0">
                <a:solidFill>
                  <a:srgbClr val="FFFF00"/>
                </a:solidFill>
                <a:latin typeface="+mj-ea"/>
                <a:ea typeface="+mj-ea"/>
              </a:rPr>
              <a:t>   - </a:t>
            </a:r>
            <a:r>
              <a:rPr lang="en-US" altLang="ko-KR" sz="1400" dirty="0"/>
              <a:t>1980</a:t>
            </a:r>
            <a:r>
              <a:rPr lang="ko-KR" altLang="en-US" sz="1400" dirty="0"/>
              <a:t>년대에는 코카인과 관련된 살인 </a:t>
            </a:r>
            <a:r>
              <a:rPr lang="ko-KR" altLang="en-US" sz="1400" dirty="0" err="1"/>
              <a:t>범죄율이</a:t>
            </a:r>
            <a:r>
              <a:rPr lang="ko-KR" altLang="en-US" sz="1400" dirty="0"/>
              <a:t> 증가해 옴</a:t>
            </a: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마약관련 살인은 여러 마약을 사용하는 범죄자들 사이에 일반적</a:t>
            </a:r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pPr marL="18288" indent="0">
              <a:buNone/>
            </a:pPr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r>
              <a:rPr lang="ko-KR" altLang="en-US" sz="1400" dirty="0" err="1">
                <a:solidFill>
                  <a:srgbClr val="FFFF00"/>
                </a:solidFill>
                <a:latin typeface="+mj-ea"/>
                <a:ea typeface="+mj-ea"/>
              </a:rPr>
              <a:t>알콜</a:t>
            </a:r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400" dirty="0">
                <a:solidFill>
                  <a:srgbClr val="FFFF00"/>
                </a:solidFill>
                <a:latin typeface="+mj-ea"/>
                <a:ea typeface="+mj-ea"/>
              </a:rPr>
              <a:t>   - </a:t>
            </a:r>
            <a:r>
              <a:rPr lang="ko-KR" altLang="en-US" sz="1400" dirty="0"/>
              <a:t>마약에 비해 살인과 더 관련성이 있다고 논함</a:t>
            </a:r>
          </a:p>
          <a:p>
            <a:pPr marL="18288" indent="0">
              <a:buNone/>
            </a:pPr>
            <a:r>
              <a:rPr lang="en-US" altLang="ko-KR" sz="1400" dirty="0"/>
              <a:t>    - Parker(1993.1995)</a:t>
            </a:r>
            <a:r>
              <a:rPr lang="ko-KR" altLang="en-US" sz="1400" dirty="0"/>
              <a:t>는 살인으로 치닫는 알코올과 폭력성의 관련성을 이론화</a:t>
            </a:r>
          </a:p>
          <a:p>
            <a:pPr marL="18288" indent="0">
              <a:buNone/>
            </a:pPr>
            <a:r>
              <a:rPr lang="en-US" altLang="ko-KR" sz="1400" dirty="0"/>
              <a:t>    - Fagan(1990)</a:t>
            </a:r>
            <a:r>
              <a:rPr lang="ko-KR" altLang="en-US" sz="1400" dirty="0"/>
              <a:t>은 알코올 중독과 대인관계에서의 공격성에 대해 연구</a:t>
            </a:r>
          </a:p>
          <a:p>
            <a:pPr marL="18288" indent="0">
              <a:buNone/>
            </a:pPr>
            <a:r>
              <a:rPr lang="ko-KR" altLang="en-US" sz="1400" dirty="0"/>
              <a:t>      </a:t>
            </a:r>
            <a:r>
              <a:rPr lang="en-US" altLang="ko-KR" sz="1400" dirty="0"/>
              <a:t>: </a:t>
            </a:r>
            <a:r>
              <a:rPr lang="ko-KR" altLang="en-US" sz="1400" dirty="0"/>
              <a:t>이들의 연구는 알코올이 대인간 폭력행위의 촉매가 될 수 있다는 가정을 확인</a:t>
            </a:r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537825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8064896" cy="914400"/>
          </a:xfrm>
        </p:spPr>
        <p:txBody>
          <a:bodyPr/>
          <a:lstStyle/>
          <a:p>
            <a:r>
              <a:rPr lang="en-US" altLang="ko-KR" sz="2800" dirty="0"/>
              <a:t>3. </a:t>
            </a:r>
            <a:r>
              <a:rPr lang="ko-KR" altLang="en-US" sz="2800" dirty="0"/>
              <a:t>살인 범죄의 일반적 원인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39552" y="1700808"/>
            <a:ext cx="8202555" cy="44284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18288" indent="0">
              <a:buNone/>
            </a:pPr>
            <a:endParaRPr lang="en-US" altLang="ko-KR" sz="1300" dirty="0">
              <a:solidFill>
                <a:srgbClr val="FFFF00"/>
              </a:solidFill>
              <a:latin typeface="+mj-ea"/>
              <a:ea typeface="+mj-ea"/>
            </a:endParaRPr>
          </a:p>
          <a:p>
            <a:r>
              <a:rPr lang="ko-KR" altLang="en-US" sz="1300" dirty="0">
                <a:solidFill>
                  <a:srgbClr val="FFFF00"/>
                </a:solidFill>
                <a:latin typeface="+mj-ea"/>
                <a:ea typeface="+mj-ea"/>
              </a:rPr>
              <a:t>경제적 조건</a:t>
            </a:r>
            <a:endParaRPr lang="en-US" altLang="ko-KR" sz="1300" dirty="0">
              <a:solidFill>
                <a:srgbClr val="FFFF00"/>
              </a:solidFill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300" dirty="0">
                <a:solidFill>
                  <a:srgbClr val="FFFF00"/>
                </a:solidFill>
                <a:latin typeface="+mj-ea"/>
                <a:ea typeface="+mj-ea"/>
              </a:rPr>
              <a:t>   - </a:t>
            </a:r>
            <a:r>
              <a:rPr lang="ko-KR" altLang="en-US" sz="1300" dirty="0"/>
              <a:t>사회학자들은 범죄 형태를 빈부의 격차 또는 경제적 영향과 </a:t>
            </a:r>
            <a:r>
              <a:rPr lang="ko-KR" altLang="en-US" sz="1300" dirty="0" err="1"/>
              <a:t>관련지어</a:t>
            </a:r>
            <a:r>
              <a:rPr lang="ko-KR" altLang="en-US" sz="1300" dirty="0"/>
              <a:t> 설명</a:t>
            </a:r>
          </a:p>
          <a:p>
            <a:pPr marL="18288" indent="0">
              <a:buNone/>
            </a:pPr>
            <a:endParaRPr lang="en-US" altLang="ko-KR" sz="1300" dirty="0"/>
          </a:p>
          <a:p>
            <a:pPr marL="18288" indent="0">
              <a:buNone/>
            </a:pPr>
            <a:r>
              <a:rPr lang="en-US" altLang="ko-KR" sz="1300" dirty="0"/>
              <a:t>    – </a:t>
            </a:r>
            <a:r>
              <a:rPr lang="ko-KR" altLang="en-US" sz="1300" dirty="0"/>
              <a:t>실업과 경제적 불평등</a:t>
            </a:r>
          </a:p>
          <a:p>
            <a:pPr marL="18288" indent="0">
              <a:buNone/>
            </a:pPr>
            <a:r>
              <a:rPr lang="en-US" altLang="ko-KR" sz="1300" dirty="0"/>
              <a:t>     • Brenner(1976)</a:t>
            </a:r>
            <a:r>
              <a:rPr lang="ko-KR" altLang="en-US" sz="1300" dirty="0"/>
              <a:t>은 </a:t>
            </a:r>
            <a:r>
              <a:rPr lang="en-US" altLang="ko-KR" sz="1300" dirty="0"/>
              <a:t>1940</a:t>
            </a:r>
            <a:r>
              <a:rPr lang="ko-KR" altLang="en-US" sz="1300" dirty="0"/>
              <a:t>년부터 </a:t>
            </a:r>
            <a:r>
              <a:rPr lang="en-US" altLang="ko-KR" sz="1300" dirty="0"/>
              <a:t>1973</a:t>
            </a:r>
            <a:r>
              <a:rPr lang="ko-KR" altLang="en-US" sz="1300" dirty="0"/>
              <a:t>년까지 미국의 범죄와 실업에 대한 통계 연구 </a:t>
            </a:r>
            <a:endParaRPr lang="en-US" altLang="ko-KR" sz="1300" dirty="0"/>
          </a:p>
          <a:p>
            <a:pPr marL="18288" indent="0">
              <a:buNone/>
            </a:pPr>
            <a:r>
              <a:rPr lang="en-US" altLang="ko-KR" sz="1300" dirty="0"/>
              <a:t>       :  </a:t>
            </a:r>
            <a:r>
              <a:rPr lang="ko-KR" altLang="en-US" sz="1300" dirty="0">
                <a:solidFill>
                  <a:srgbClr val="FFFF00"/>
                </a:solidFill>
              </a:rPr>
              <a:t>실업률이 </a:t>
            </a:r>
            <a:r>
              <a:rPr lang="en-US" altLang="ko-KR" sz="1300" dirty="0">
                <a:solidFill>
                  <a:srgbClr val="FFFF00"/>
                </a:solidFill>
              </a:rPr>
              <a:t>1%  </a:t>
            </a:r>
            <a:r>
              <a:rPr lang="ko-KR" altLang="en-US" sz="1300" dirty="0">
                <a:solidFill>
                  <a:srgbClr val="FFFF00"/>
                </a:solidFill>
              </a:rPr>
              <a:t>증가할 때마다 살인은 </a:t>
            </a:r>
            <a:r>
              <a:rPr lang="en-US" altLang="ko-KR" sz="1300" dirty="0">
                <a:solidFill>
                  <a:srgbClr val="FFFF00"/>
                </a:solidFill>
              </a:rPr>
              <a:t>5.7% </a:t>
            </a:r>
            <a:r>
              <a:rPr lang="ko-KR" altLang="en-US" sz="1300" dirty="0">
                <a:solidFill>
                  <a:srgbClr val="FFFF00"/>
                </a:solidFill>
              </a:rPr>
              <a:t>증가한다고 확인</a:t>
            </a:r>
          </a:p>
          <a:p>
            <a:pPr marL="18288" indent="0">
              <a:buNone/>
            </a:pPr>
            <a:r>
              <a:rPr lang="en-US" altLang="ko-KR" sz="1300" dirty="0"/>
              <a:t>     • Hsieh</a:t>
            </a:r>
            <a:r>
              <a:rPr lang="ko-KR" altLang="en-US" sz="1300" dirty="0"/>
              <a:t>등은 </a:t>
            </a:r>
            <a:r>
              <a:rPr lang="en-US" altLang="ko-KR" sz="1300" dirty="0"/>
              <a:t>1980</a:t>
            </a:r>
            <a:r>
              <a:rPr lang="ko-KR" altLang="en-US" sz="1300" dirty="0"/>
              <a:t>년부터 </a:t>
            </a:r>
            <a:r>
              <a:rPr lang="en-US" altLang="ko-KR" sz="1300" dirty="0"/>
              <a:t>1991</a:t>
            </a:r>
            <a:r>
              <a:rPr lang="ko-KR" altLang="en-US" sz="1300" dirty="0"/>
              <a:t>년 사이에 발표된 </a:t>
            </a:r>
            <a:r>
              <a:rPr lang="en-US" altLang="ko-KR" sz="1300" dirty="0"/>
              <a:t>34</a:t>
            </a:r>
            <a:r>
              <a:rPr lang="ko-KR" altLang="en-US" sz="1300" dirty="0"/>
              <a:t>개의 연구를 분석</a:t>
            </a:r>
            <a:endParaRPr lang="en-US" altLang="ko-KR" sz="1300" dirty="0"/>
          </a:p>
          <a:p>
            <a:pPr marL="18288" indent="0">
              <a:buNone/>
            </a:pPr>
            <a:r>
              <a:rPr lang="en-US" altLang="ko-KR" sz="1300" dirty="0"/>
              <a:t>       : </a:t>
            </a:r>
            <a:r>
              <a:rPr lang="ko-KR" altLang="en-US" sz="1300" dirty="0"/>
              <a:t>가난과 경제적 불평등 모두가 높은 폭력범죄 수준과 관계 있다고 주장</a:t>
            </a:r>
          </a:p>
          <a:p>
            <a:pPr marL="18288" indent="0">
              <a:buNone/>
            </a:pPr>
            <a:r>
              <a:rPr lang="en-US" altLang="ko-KR" sz="1300" dirty="0"/>
              <a:t>     • Land </a:t>
            </a:r>
            <a:r>
              <a:rPr lang="ko-KR" altLang="en-US" sz="1300" dirty="0"/>
              <a:t>등은 경제적 박탈과 관련된 다른 변수를 통제한다면 실업은 살인과 일관된 반비례 관계에 있다고 주</a:t>
            </a:r>
            <a:endParaRPr lang="en-US" altLang="ko-KR" sz="1300" dirty="0"/>
          </a:p>
          <a:p>
            <a:pPr marL="18288" indent="0">
              <a:buNone/>
            </a:pPr>
            <a:r>
              <a:rPr lang="en-US" altLang="ko-KR" sz="1300" dirty="0"/>
              <a:t>        </a:t>
            </a:r>
            <a:r>
              <a:rPr lang="ko-KR" altLang="en-US" sz="1300" dirty="0"/>
              <a:t>장</a:t>
            </a:r>
            <a:endParaRPr lang="en-US" altLang="ko-KR" sz="1300" dirty="0">
              <a:solidFill>
                <a:srgbClr val="FFFF00"/>
              </a:solidFill>
              <a:latin typeface="+mj-ea"/>
              <a:ea typeface="+mj-ea"/>
            </a:endParaRPr>
          </a:p>
          <a:p>
            <a:pPr marL="18288" indent="0">
              <a:buNone/>
            </a:pPr>
            <a:endParaRPr lang="en-US" altLang="ko-KR" sz="1300" dirty="0">
              <a:solidFill>
                <a:srgbClr val="FFFF00"/>
              </a:solidFill>
              <a:latin typeface="+mj-ea"/>
              <a:ea typeface="+mj-ea"/>
            </a:endParaRPr>
          </a:p>
          <a:p>
            <a:r>
              <a:rPr lang="ko-KR" altLang="en-US" sz="1300" dirty="0">
                <a:solidFill>
                  <a:srgbClr val="FFFF00"/>
                </a:solidFill>
                <a:latin typeface="+mj-ea"/>
                <a:ea typeface="+mj-ea"/>
              </a:rPr>
              <a:t>인종</a:t>
            </a:r>
            <a:r>
              <a:rPr lang="en-US" altLang="ko-KR" sz="1300" dirty="0">
                <a:solidFill>
                  <a:srgbClr val="FFFF00"/>
                </a:solidFill>
                <a:latin typeface="+mj-ea"/>
                <a:ea typeface="+mj-ea"/>
              </a:rPr>
              <a:t>   </a:t>
            </a:r>
          </a:p>
          <a:p>
            <a:pPr marL="18288" indent="0">
              <a:buNone/>
            </a:pPr>
            <a:r>
              <a:rPr lang="en-US" altLang="ko-KR" sz="1300" dirty="0">
                <a:solidFill>
                  <a:srgbClr val="FFFF00"/>
                </a:solidFill>
                <a:latin typeface="+mj-ea"/>
                <a:ea typeface="+mj-ea"/>
              </a:rPr>
              <a:t>  -</a:t>
            </a:r>
            <a:r>
              <a:rPr lang="ko-KR" altLang="en-US" sz="1300" dirty="0"/>
              <a:t>지속적으로 증가하는 인종간 외국인 범죄는 주요한 관심</a:t>
            </a:r>
          </a:p>
          <a:p>
            <a:pPr marL="18288" indent="0">
              <a:buNone/>
            </a:pPr>
            <a:r>
              <a:rPr lang="en-US" altLang="ko-KR" sz="1300" dirty="0"/>
              <a:t>    • </a:t>
            </a:r>
            <a:r>
              <a:rPr lang="ko-KR" altLang="en-US" sz="1300" dirty="0"/>
              <a:t>국제결혼</a:t>
            </a:r>
            <a:r>
              <a:rPr lang="en-US" altLang="ko-KR" sz="1300" dirty="0"/>
              <a:t>, </a:t>
            </a:r>
            <a:r>
              <a:rPr lang="ko-KR" altLang="en-US" sz="1300" dirty="0"/>
              <a:t>취업</a:t>
            </a:r>
            <a:r>
              <a:rPr lang="en-US" altLang="ko-KR" sz="1300" dirty="0"/>
              <a:t>, </a:t>
            </a:r>
            <a:r>
              <a:rPr lang="ko-KR" altLang="en-US" sz="1300" dirty="0"/>
              <a:t>단일 민족이라는 정체성</a:t>
            </a:r>
          </a:p>
          <a:p>
            <a:pPr marL="18288" indent="0">
              <a:buNone/>
            </a:pPr>
            <a:r>
              <a:rPr lang="en-US" altLang="ko-KR" sz="1300" dirty="0"/>
              <a:t>   – </a:t>
            </a:r>
            <a:r>
              <a:rPr lang="en-US" altLang="ko-KR" sz="1300" dirty="0" err="1"/>
              <a:t>LaFree</a:t>
            </a:r>
            <a:r>
              <a:rPr lang="en-US" altLang="ko-KR" sz="1300" dirty="0"/>
              <a:t> </a:t>
            </a:r>
            <a:r>
              <a:rPr lang="ko-KR" altLang="en-US" sz="1300" dirty="0"/>
              <a:t>등</a:t>
            </a:r>
            <a:r>
              <a:rPr lang="en-US" altLang="ko-KR" sz="1300" dirty="0"/>
              <a:t>(1996) </a:t>
            </a:r>
            <a:r>
              <a:rPr lang="ko-KR" altLang="en-US" sz="1300" dirty="0"/>
              <a:t>연구</a:t>
            </a:r>
          </a:p>
          <a:p>
            <a:pPr marL="18288" indent="0">
              <a:buNone/>
            </a:pPr>
            <a:r>
              <a:rPr lang="en-US" altLang="ko-KR" sz="1300" dirty="0"/>
              <a:t>    • </a:t>
            </a:r>
            <a:r>
              <a:rPr lang="ko-KR" altLang="en-US" sz="1300" dirty="0"/>
              <a:t>사회 통계학적요소로 인종은 살인과 강한 상관을 보인다는 것을 밝힘</a:t>
            </a:r>
          </a:p>
          <a:p>
            <a:pPr marL="18288" indent="0">
              <a:buNone/>
            </a:pPr>
            <a:r>
              <a:rPr lang="en-US" altLang="ko-KR" sz="1300" dirty="0"/>
              <a:t>    • </a:t>
            </a:r>
            <a:r>
              <a:rPr lang="ko-KR" altLang="en-US" sz="1300" dirty="0"/>
              <a:t>미국 내에서 </a:t>
            </a:r>
            <a:r>
              <a:rPr lang="ko-KR" altLang="en-US" sz="1300" dirty="0" err="1"/>
              <a:t>아프리카계</a:t>
            </a:r>
            <a:r>
              <a:rPr lang="ko-KR" altLang="en-US" sz="1300" dirty="0"/>
              <a:t> 미국인이 차지하는 비율은 </a:t>
            </a:r>
            <a:r>
              <a:rPr lang="en-US" altLang="ko-KR" sz="1300" dirty="0"/>
              <a:t>12% </a:t>
            </a:r>
            <a:r>
              <a:rPr lang="ko-KR" altLang="en-US" sz="1300" dirty="0"/>
              <a:t>이지만 </a:t>
            </a:r>
            <a:r>
              <a:rPr lang="en-US" altLang="ko-KR" sz="1300" dirty="0"/>
              <a:t>1993</a:t>
            </a:r>
            <a:r>
              <a:rPr lang="ko-KR" altLang="en-US" sz="1300" dirty="0"/>
              <a:t>년 피해자의 </a:t>
            </a:r>
            <a:r>
              <a:rPr lang="en-US" altLang="ko-KR" sz="1300" dirty="0"/>
              <a:t>51%</a:t>
            </a:r>
            <a:r>
              <a:rPr lang="ko-KR" altLang="en-US" sz="1300" dirty="0"/>
              <a:t>와 가해자의 </a:t>
            </a:r>
            <a:r>
              <a:rPr lang="en-US" altLang="ko-KR" sz="1300" dirty="0"/>
              <a:t>56%</a:t>
            </a:r>
            <a:r>
              <a:rPr lang="ko-KR" altLang="en-US" sz="1300" dirty="0"/>
              <a:t>가 </a:t>
            </a:r>
            <a:endParaRPr lang="en-US" altLang="ko-KR" sz="1300" dirty="0"/>
          </a:p>
          <a:p>
            <a:pPr marL="18288" indent="0">
              <a:buNone/>
            </a:pPr>
            <a:r>
              <a:rPr lang="en-US" altLang="ko-KR" sz="1300" dirty="0"/>
              <a:t>        </a:t>
            </a:r>
            <a:r>
              <a:rPr lang="ko-KR" altLang="en-US" sz="1300" dirty="0" err="1"/>
              <a:t>아프리카계</a:t>
            </a:r>
            <a:r>
              <a:rPr lang="ko-KR" altLang="en-US" sz="1300" dirty="0"/>
              <a:t> 미국인이 차지</a:t>
            </a:r>
          </a:p>
          <a:p>
            <a:pPr marL="18288" indent="0">
              <a:buNone/>
            </a:pPr>
            <a:r>
              <a:rPr lang="en-US" altLang="ko-KR" sz="1300" dirty="0"/>
              <a:t>   – </a:t>
            </a:r>
            <a:r>
              <a:rPr lang="en-US" altLang="ko-KR" sz="1300" dirty="0" err="1"/>
              <a:t>Blau</a:t>
            </a:r>
            <a:r>
              <a:rPr lang="en-US" altLang="ko-KR" sz="1300" dirty="0"/>
              <a:t>&amp; </a:t>
            </a:r>
            <a:r>
              <a:rPr lang="en-US" altLang="ko-KR" sz="1300" dirty="0" err="1"/>
              <a:t>Blua</a:t>
            </a:r>
            <a:r>
              <a:rPr lang="en-US" altLang="ko-KR" sz="1300" dirty="0"/>
              <a:t> (1982)</a:t>
            </a:r>
          </a:p>
          <a:p>
            <a:pPr marL="18288" indent="0">
              <a:buNone/>
            </a:pPr>
            <a:r>
              <a:rPr lang="en-US" altLang="ko-KR" sz="1300" dirty="0"/>
              <a:t>    • </a:t>
            </a:r>
            <a:r>
              <a:rPr lang="ko-KR" altLang="en-US" sz="1300" dirty="0"/>
              <a:t>인종 불평등</a:t>
            </a:r>
            <a:r>
              <a:rPr lang="en-US" altLang="ko-KR" sz="1300" dirty="0"/>
              <a:t>(racial inequality)</a:t>
            </a:r>
            <a:r>
              <a:rPr lang="ko-KR" altLang="en-US" sz="1300" dirty="0"/>
              <a:t>과 범죄적 폭력이 의미 있는 관련성이 있다고 주장</a:t>
            </a:r>
          </a:p>
          <a:p>
            <a:pPr marL="18288" indent="0">
              <a:buNone/>
            </a:pPr>
            <a:r>
              <a:rPr lang="en-US" altLang="ko-KR" sz="1300" dirty="0"/>
              <a:t>    • </a:t>
            </a:r>
            <a:r>
              <a:rPr lang="ko-KR" altLang="en-US" sz="1300" dirty="0"/>
              <a:t>이런 불평등이 범죄적 폭력을 저지르게 하며 사회통제가 약해지게 한다고 주장</a:t>
            </a:r>
            <a:endParaRPr lang="en-US" altLang="ko-KR" sz="1300" dirty="0">
              <a:solidFill>
                <a:srgbClr val="FFFF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771652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8064896" cy="914400"/>
          </a:xfrm>
        </p:spPr>
        <p:txBody>
          <a:bodyPr/>
          <a:lstStyle/>
          <a:p>
            <a:r>
              <a:rPr lang="en-US" altLang="ko-KR" sz="2800" dirty="0"/>
              <a:t>3. </a:t>
            </a:r>
            <a:r>
              <a:rPr lang="ko-KR" altLang="en-US" sz="2800" dirty="0"/>
              <a:t>살인 범죄의 일반적 원인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39552" y="1700808"/>
            <a:ext cx="8202555" cy="44284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18288" indent="0">
              <a:buNone/>
            </a:pPr>
            <a:endParaRPr lang="en-US" altLang="ko-KR" sz="1300" dirty="0">
              <a:solidFill>
                <a:srgbClr val="FFFF00"/>
              </a:solidFill>
              <a:latin typeface="+mj-ea"/>
              <a:ea typeface="+mj-ea"/>
            </a:endParaRPr>
          </a:p>
          <a:p>
            <a:r>
              <a:rPr lang="ko-KR" altLang="en-US" sz="1300" dirty="0">
                <a:solidFill>
                  <a:srgbClr val="FFFF00"/>
                </a:solidFill>
                <a:latin typeface="+mj-ea"/>
                <a:ea typeface="+mj-ea"/>
              </a:rPr>
              <a:t>성별</a:t>
            </a:r>
            <a:endParaRPr lang="en-US" altLang="ko-KR" sz="1300" dirty="0">
              <a:solidFill>
                <a:srgbClr val="FFFF00"/>
              </a:solidFill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300" dirty="0">
                <a:solidFill>
                  <a:srgbClr val="FFFF00"/>
                </a:solidFill>
                <a:latin typeface="+mj-ea"/>
                <a:ea typeface="+mj-ea"/>
              </a:rPr>
              <a:t>   </a:t>
            </a:r>
            <a:r>
              <a:rPr lang="en-US" altLang="ko-KR" sz="1400" dirty="0"/>
              <a:t>– </a:t>
            </a:r>
            <a:r>
              <a:rPr lang="ko-KR" altLang="en-US" sz="1400" dirty="0"/>
              <a:t>여성의 경우 사회적 약자이므로 살인 </a:t>
            </a:r>
            <a:r>
              <a:rPr lang="ko-KR" altLang="en-US" sz="1400" dirty="0" err="1"/>
              <a:t>범죄율이나</a:t>
            </a:r>
            <a:r>
              <a:rPr lang="ko-KR" altLang="en-US" sz="1400" dirty="0"/>
              <a:t> 살인 피해율에서 높아야  한다고 생각할 수 있으나</a:t>
            </a:r>
          </a:p>
          <a:p>
            <a:pPr marL="18288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>
                <a:solidFill>
                  <a:srgbClr val="FFFF00"/>
                </a:solidFill>
              </a:rPr>
              <a:t>여성 살인 피해자는 </a:t>
            </a:r>
            <a:r>
              <a:rPr lang="en-US" altLang="ko-KR" sz="1400" dirty="0">
                <a:solidFill>
                  <a:srgbClr val="FFFF00"/>
                </a:solidFill>
              </a:rPr>
              <a:t>23%</a:t>
            </a:r>
            <a:r>
              <a:rPr lang="ko-KR" altLang="en-US" sz="1400" dirty="0">
                <a:solidFill>
                  <a:srgbClr val="FFFF00"/>
                </a:solidFill>
              </a:rPr>
              <a:t>에 불과하고</a:t>
            </a:r>
            <a:r>
              <a:rPr lang="en-US" altLang="ko-KR" sz="1400" dirty="0">
                <a:solidFill>
                  <a:srgbClr val="FFFF00"/>
                </a:solidFill>
              </a:rPr>
              <a:t>, </a:t>
            </a:r>
            <a:r>
              <a:rPr lang="ko-KR" altLang="en-US" sz="1400" dirty="0">
                <a:solidFill>
                  <a:srgbClr val="FFFF00"/>
                </a:solidFill>
              </a:rPr>
              <a:t>살인 가해자는 </a:t>
            </a:r>
            <a:r>
              <a:rPr lang="en-US" altLang="ko-KR" sz="1400" dirty="0">
                <a:solidFill>
                  <a:srgbClr val="FFFF00"/>
                </a:solidFill>
              </a:rPr>
              <a:t>9%</a:t>
            </a:r>
            <a:r>
              <a:rPr lang="ko-KR" altLang="en-US" sz="1400" dirty="0">
                <a:solidFill>
                  <a:srgbClr val="FFFF00"/>
                </a:solidFill>
              </a:rPr>
              <a:t>밖에 미치지 않음</a:t>
            </a:r>
            <a:r>
              <a:rPr lang="ko-KR" altLang="en-US" sz="1400" dirty="0"/>
              <a:t> </a:t>
            </a:r>
            <a:r>
              <a:rPr lang="en-US" altLang="ko-KR" sz="1400" dirty="0"/>
              <a:t>(FBI,1994)</a:t>
            </a:r>
          </a:p>
          <a:p>
            <a:pPr marL="18288" indent="0">
              <a:buNone/>
            </a:pP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 </a:t>
            </a:r>
            <a:r>
              <a:rPr lang="en-US" altLang="ko-KR" sz="1400" dirty="0">
                <a:solidFill>
                  <a:srgbClr val="FFFF00"/>
                </a:solidFill>
              </a:rPr>
              <a:t>– </a:t>
            </a:r>
            <a:r>
              <a:rPr lang="ko-KR" altLang="en-US" sz="1400" dirty="0">
                <a:solidFill>
                  <a:srgbClr val="FFFF00"/>
                </a:solidFill>
              </a:rPr>
              <a:t>양적으로도 살인은 외국이나 한국에서도 남성에 의한 범죄라는 경향성이 짙음</a:t>
            </a:r>
          </a:p>
          <a:p>
            <a:pPr marL="18288" indent="0">
              <a:buNone/>
            </a:pP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 – </a:t>
            </a:r>
            <a:r>
              <a:rPr lang="ko-KR" altLang="en-US" sz="1400" dirty="0"/>
              <a:t>진화심리학에서는 </a:t>
            </a:r>
            <a:r>
              <a:rPr lang="ko-KR" altLang="en-US" sz="1400" dirty="0">
                <a:solidFill>
                  <a:srgbClr val="FFFF00"/>
                </a:solidFill>
              </a:rPr>
              <a:t>양육 투자이론과 성 선택이론</a:t>
            </a:r>
            <a:r>
              <a:rPr lang="ko-KR" altLang="en-US" sz="1400" dirty="0"/>
              <a:t>을 제시 </a:t>
            </a: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   • Daly</a:t>
            </a:r>
            <a:r>
              <a:rPr lang="ko-KR" altLang="en-US" sz="1400" dirty="0"/>
              <a:t>등</a:t>
            </a:r>
            <a:r>
              <a:rPr lang="en-US" altLang="ko-KR" sz="1400" dirty="0"/>
              <a:t>(1996)</a:t>
            </a:r>
            <a:r>
              <a:rPr lang="ko-KR" altLang="en-US" sz="1400" dirty="0"/>
              <a:t>은 살인사건의 데이터를 근거로 가난하고 결혼을 못한 남자들이 돈 많고 결혼한</a:t>
            </a:r>
          </a:p>
          <a:p>
            <a:pPr marL="18288" indent="0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남자들을 죽일 가능성이 높다고 가정 </a:t>
            </a:r>
            <a:endParaRPr lang="en-US" altLang="ko-KR" sz="1400" dirty="0"/>
          </a:p>
          <a:p>
            <a:pPr marL="18288" indent="0">
              <a:buNone/>
            </a:pP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>
                <a:solidFill>
                  <a:srgbClr val="FFFF00"/>
                </a:solidFill>
              </a:rPr>
              <a:t>여성 공격성의 특성</a:t>
            </a:r>
          </a:p>
          <a:p>
            <a:pPr marL="18288" indent="0">
              <a:buNone/>
            </a:pPr>
            <a:r>
              <a:rPr lang="en-US" altLang="ko-KR" sz="1400" dirty="0"/>
              <a:t>      • Campbell(1999)</a:t>
            </a:r>
            <a:r>
              <a:rPr lang="ko-KR" altLang="en-US" sz="1400" dirty="0"/>
              <a:t>은 여성들도 공격성을 보인다고 주장</a:t>
            </a:r>
            <a:r>
              <a:rPr lang="en-US" altLang="ko-KR" sz="1400" dirty="0"/>
              <a:t>, </a:t>
            </a:r>
            <a:r>
              <a:rPr lang="ko-KR" altLang="en-US" sz="1400" dirty="0"/>
              <a:t>그 희생자 역시 같은 여성인 경우가 많으며</a:t>
            </a:r>
            <a:r>
              <a:rPr lang="en-US" altLang="ko-KR" sz="1400" dirty="0"/>
              <a:t>, </a:t>
            </a:r>
          </a:p>
          <a:p>
            <a:pPr marL="18288" indent="0">
              <a:buNone/>
            </a:pPr>
            <a:r>
              <a:rPr lang="en-US" altLang="ko-KR" sz="1400" dirty="0"/>
              <a:t>        </a:t>
            </a:r>
            <a:r>
              <a:rPr lang="ko-KR" altLang="en-US" sz="1400" dirty="0"/>
              <a:t>물리적 공격보다 언어적 공격에 머무는 경우가 많음</a:t>
            </a:r>
          </a:p>
          <a:p>
            <a:pPr marL="18288" indent="0">
              <a:buNone/>
            </a:pP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   – </a:t>
            </a:r>
            <a:r>
              <a:rPr lang="ko-KR" altLang="en-US" sz="1400" dirty="0">
                <a:solidFill>
                  <a:srgbClr val="FFFF00"/>
                </a:solidFill>
              </a:rPr>
              <a:t>살인 동기에 있어서의 성별 차이</a:t>
            </a:r>
          </a:p>
          <a:p>
            <a:pPr marL="18288" indent="0">
              <a:buNone/>
            </a:pPr>
            <a:r>
              <a:rPr lang="en-US" altLang="ko-KR" sz="1400" dirty="0"/>
              <a:t>      • </a:t>
            </a:r>
            <a:r>
              <a:rPr lang="en-US" altLang="ko-KR" sz="1400" dirty="0" err="1"/>
              <a:t>Svalastoga</a:t>
            </a:r>
            <a:r>
              <a:rPr lang="en-US" altLang="ko-KR" sz="1400" dirty="0"/>
              <a:t>(1956)</a:t>
            </a:r>
            <a:r>
              <a:rPr lang="ko-KR" altLang="en-US" sz="1400" dirty="0"/>
              <a:t>은 가해자가 남성인 경우와 여성인 경우 비교하여 살인의 성별 특징 설명</a:t>
            </a:r>
          </a:p>
          <a:p>
            <a:pPr marL="18288" indent="0">
              <a:buNone/>
            </a:pPr>
            <a:r>
              <a:rPr lang="en-US" altLang="ko-KR" sz="1400" dirty="0"/>
              <a:t>         : </a:t>
            </a:r>
            <a:r>
              <a:rPr lang="ko-KR" altLang="en-US" sz="1400" dirty="0"/>
              <a:t>남성의 경우에는 격정이나 싸움</a:t>
            </a:r>
            <a:r>
              <a:rPr lang="en-US" altLang="ko-KR" sz="1400" dirty="0"/>
              <a:t>, </a:t>
            </a:r>
            <a:r>
              <a:rPr lang="ko-KR" altLang="en-US" sz="1400" dirty="0"/>
              <a:t>말다툼에 의한 기회적인 살인이 많은 반면</a:t>
            </a:r>
          </a:p>
          <a:p>
            <a:pPr marL="18288" indent="0">
              <a:buNone/>
            </a:pPr>
            <a:r>
              <a:rPr lang="en-US" altLang="ko-KR" sz="1400" dirty="0"/>
              <a:t>         : </a:t>
            </a:r>
            <a:r>
              <a:rPr lang="ko-KR" altLang="en-US" sz="1400" dirty="0"/>
              <a:t>여성 살인의 경우 가족 간의 불화나 원한</a:t>
            </a:r>
            <a:r>
              <a:rPr lang="en-US" altLang="ko-KR" sz="1400" dirty="0"/>
              <a:t>, </a:t>
            </a:r>
            <a:r>
              <a:rPr lang="ko-KR" altLang="en-US" sz="1400" dirty="0"/>
              <a:t>분노에 의해 보다 많이 발생한다고 주장 </a:t>
            </a:r>
            <a:r>
              <a:rPr lang="en-US" altLang="ko-KR" sz="1400" dirty="0"/>
              <a:t>(</a:t>
            </a:r>
            <a:r>
              <a:rPr lang="ko-KR" altLang="en-US" sz="1400" dirty="0"/>
              <a:t>여성 가해자의</a:t>
            </a:r>
          </a:p>
          <a:p>
            <a:pPr marL="18288" indent="0">
              <a:buNone/>
            </a:pPr>
            <a:r>
              <a:rPr lang="ko-KR" altLang="en-US" sz="1400" dirty="0"/>
              <a:t>           경우 남편</a:t>
            </a:r>
            <a:r>
              <a:rPr lang="en-US" altLang="ko-KR" sz="1400" dirty="0"/>
              <a:t>, </a:t>
            </a:r>
            <a:r>
              <a:rPr lang="ko-KR" altLang="en-US" sz="1400" dirty="0"/>
              <a:t>자녀</a:t>
            </a:r>
            <a:r>
              <a:rPr lang="en-US" altLang="ko-KR" sz="1400" dirty="0"/>
              <a:t>, </a:t>
            </a:r>
            <a:r>
              <a:rPr lang="ko-KR" altLang="en-US" sz="1400" dirty="0"/>
              <a:t>애인 등의 피해자가 많은 것이 특징</a:t>
            </a:r>
            <a:r>
              <a:rPr lang="en-US" altLang="ko-KR" sz="1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30576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4. </a:t>
            </a:r>
            <a:r>
              <a:rPr lang="ko-KR" altLang="en-US" sz="2800" dirty="0"/>
              <a:t>살인 범죄의 발생추이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461914" y="1106504"/>
            <a:ext cx="8202555" cy="4248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/>
              <a:t>살인범죄의 발생 및 검거추이</a:t>
            </a:r>
            <a:r>
              <a:rPr lang="en-US" altLang="ko-KR" sz="1400" dirty="0"/>
              <a:t>(2009</a:t>
            </a:r>
            <a:r>
              <a:rPr lang="ko-KR" altLang="en-US" sz="1400" dirty="0"/>
              <a:t>년</a:t>
            </a:r>
            <a:r>
              <a:rPr lang="en-US" altLang="ko-KR" sz="1400" dirty="0"/>
              <a:t>~2018</a:t>
            </a:r>
            <a:r>
              <a:rPr lang="ko-KR" altLang="en-US" sz="1400" dirty="0"/>
              <a:t>년</a:t>
            </a:r>
            <a:r>
              <a:rPr lang="en-US" altLang="ko-KR" sz="1400" dirty="0"/>
              <a:t>)</a:t>
            </a: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400" dirty="0">
                <a:solidFill>
                  <a:srgbClr val="FFFF00"/>
                </a:solidFill>
                <a:latin typeface="+mj-ea"/>
                <a:ea typeface="+mj-ea"/>
              </a:rPr>
              <a:t> </a:t>
            </a:r>
            <a:r>
              <a:rPr lang="en-US" altLang="ko-KR" sz="1600" dirty="0">
                <a:solidFill>
                  <a:srgbClr val="FFFF00"/>
                </a:solidFill>
                <a:latin typeface="+mj-ea"/>
                <a:ea typeface="+mj-ea"/>
              </a:rPr>
              <a:t>- </a:t>
            </a:r>
            <a:r>
              <a:rPr lang="en-US" altLang="ko-KR" sz="1200" dirty="0"/>
              <a:t>2019</a:t>
            </a:r>
            <a:r>
              <a:rPr lang="ko-KR" altLang="en-US" sz="1200" dirty="0"/>
              <a:t>년 살인범죄의 발생건수는 </a:t>
            </a:r>
            <a:r>
              <a:rPr lang="en-US" altLang="ko-KR" sz="1200" dirty="0"/>
              <a:t>847</a:t>
            </a:r>
            <a:r>
              <a:rPr lang="ko-KR" altLang="en-US" sz="1200" dirty="0"/>
              <a:t>건</a:t>
            </a:r>
            <a:r>
              <a:rPr lang="en-US" altLang="ko-KR" sz="1200" dirty="0"/>
              <a:t>, </a:t>
            </a:r>
            <a:r>
              <a:rPr lang="ko-KR" altLang="en-US" sz="1200" dirty="0"/>
              <a:t>인구 </a:t>
            </a:r>
            <a:r>
              <a:rPr lang="en-US" altLang="ko-KR" sz="1200" dirty="0"/>
              <a:t>10</a:t>
            </a:r>
            <a:r>
              <a:rPr lang="ko-KR" altLang="en-US" sz="1200" dirty="0"/>
              <a:t>만명당 </a:t>
            </a:r>
            <a:r>
              <a:rPr lang="en-US" altLang="ko-KR" sz="1200" dirty="0"/>
              <a:t>1.6</a:t>
            </a:r>
            <a:r>
              <a:rPr lang="ko-KR" altLang="en-US" sz="1200" dirty="0"/>
              <a:t>건의 범죄가 발생하였음</a:t>
            </a:r>
            <a:endParaRPr lang="en-US" altLang="ko-KR" sz="1200" dirty="0"/>
          </a:p>
          <a:p>
            <a:pPr marL="18288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살인범죄의 발생비는 </a:t>
            </a:r>
            <a:r>
              <a:rPr lang="en-US" altLang="ko-KR" sz="1200" dirty="0"/>
              <a:t>2018</a:t>
            </a:r>
            <a:r>
              <a:rPr lang="ko-KR" altLang="en-US" sz="1200" dirty="0"/>
              <a:t>년 대비 </a:t>
            </a:r>
            <a:r>
              <a:rPr lang="en-US" altLang="ko-KR" sz="1200" dirty="0"/>
              <a:t>0.3%(0.005</a:t>
            </a:r>
            <a:r>
              <a:rPr lang="ko-KR" altLang="en-US" sz="1200" dirty="0"/>
              <a:t>건</a:t>
            </a:r>
            <a:r>
              <a:rPr lang="en-US" altLang="ko-KR" sz="1200" dirty="0"/>
              <a:t>) </a:t>
            </a:r>
            <a:r>
              <a:rPr lang="ko-KR" altLang="en-US" sz="1200" dirty="0"/>
              <a:t>감소하였으며</a:t>
            </a:r>
            <a:r>
              <a:rPr lang="en-US" altLang="ko-KR" sz="1200" dirty="0"/>
              <a:t>, </a:t>
            </a:r>
            <a:r>
              <a:rPr lang="ko-KR" altLang="en-US" sz="1200" dirty="0"/>
              <a:t>지난 </a:t>
            </a:r>
            <a:r>
              <a:rPr lang="en-US" altLang="ko-KR" sz="1200" dirty="0"/>
              <a:t>10</a:t>
            </a:r>
            <a:r>
              <a:rPr lang="ko-KR" altLang="en-US" sz="1200" dirty="0"/>
              <a:t>년 동안 </a:t>
            </a:r>
            <a:r>
              <a:rPr lang="en-US" altLang="ko-KR" sz="1200" dirty="0"/>
              <a:t>34.6%(0.9</a:t>
            </a:r>
            <a:r>
              <a:rPr lang="ko-KR" altLang="en-US" sz="1200" dirty="0"/>
              <a:t>건</a:t>
            </a:r>
            <a:r>
              <a:rPr lang="en-US" altLang="ko-KR" sz="1200" dirty="0"/>
              <a:t>) </a:t>
            </a:r>
            <a:r>
              <a:rPr lang="ko-KR" altLang="en-US" sz="1200" dirty="0"/>
              <a:t>감소하였으며</a:t>
            </a:r>
            <a:r>
              <a:rPr lang="en-US" altLang="ko-KR" sz="1200" dirty="0"/>
              <a:t>, </a:t>
            </a:r>
            <a:r>
              <a:rPr lang="ko-KR" altLang="en-US" sz="1200" dirty="0"/>
              <a:t>지난 </a:t>
            </a:r>
            <a:r>
              <a:rPr lang="en-US" altLang="ko-KR" sz="1200" dirty="0"/>
              <a:t>10</a:t>
            </a:r>
            <a:r>
              <a:rPr lang="ko-KR" altLang="en-US" sz="1200" dirty="0"/>
              <a:t>년  </a:t>
            </a:r>
            <a:endParaRPr lang="en-US" altLang="ko-KR" sz="1200" dirty="0"/>
          </a:p>
          <a:p>
            <a:pPr marL="18288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간 연도별 살인범죄의 </a:t>
            </a:r>
            <a:r>
              <a:rPr lang="ko-KR" altLang="en-US" sz="1200" dirty="0" err="1"/>
              <a:t>발생비</a:t>
            </a:r>
            <a:r>
              <a:rPr lang="ko-KR" altLang="en-US" sz="1200" dirty="0"/>
              <a:t> 추이를 살펴보면</a:t>
            </a:r>
            <a:r>
              <a:rPr lang="en-US" altLang="ko-KR" sz="1200" dirty="0"/>
              <a:t>, 2010</a:t>
            </a:r>
            <a:r>
              <a:rPr lang="ko-KR" altLang="en-US" sz="1200" dirty="0"/>
              <a:t>년부터 지속적으로 감소하였음</a:t>
            </a:r>
            <a:endParaRPr lang="en-US" altLang="ko-KR" sz="16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280A573-CD90-45D6-A808-28F9EA89C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3219149"/>
            <a:ext cx="5181600" cy="269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828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4. </a:t>
            </a:r>
            <a:r>
              <a:rPr lang="ko-KR" altLang="en-US" sz="2800" dirty="0"/>
              <a:t>살인 범죄의 발생추이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470722" y="1052736"/>
            <a:ext cx="8202555" cy="4248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/>
              <a:t>살인범죄의 발생 및 검거추이</a:t>
            </a:r>
            <a:r>
              <a:rPr lang="en-US" altLang="ko-KR" sz="1400" dirty="0"/>
              <a:t>(2009</a:t>
            </a:r>
            <a:r>
              <a:rPr lang="ko-KR" altLang="en-US" sz="1400" dirty="0"/>
              <a:t>년</a:t>
            </a:r>
            <a:r>
              <a:rPr lang="en-US" altLang="ko-KR" sz="1400" dirty="0"/>
              <a:t>~2018</a:t>
            </a:r>
            <a:r>
              <a:rPr lang="ko-KR" altLang="en-US" sz="1400" dirty="0"/>
              <a:t>년</a:t>
            </a:r>
            <a:r>
              <a:rPr lang="en-US" altLang="ko-KR" sz="1400" dirty="0"/>
              <a:t>)</a:t>
            </a: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pPr marL="18288" indent="0">
              <a:buNone/>
            </a:pPr>
            <a:r>
              <a:rPr lang="en-US" altLang="ko-KR" sz="1400" dirty="0">
                <a:solidFill>
                  <a:srgbClr val="FFFF00"/>
                </a:solidFill>
                <a:latin typeface="+mj-ea"/>
                <a:ea typeface="+mj-ea"/>
              </a:rPr>
              <a:t> - </a:t>
            </a:r>
            <a:r>
              <a:rPr lang="ko-KR" altLang="en-US" sz="1100" dirty="0"/>
              <a:t>살인범죄에는 실제 피해자가 사망한 사건 이외에도 미수</a:t>
            </a:r>
            <a:r>
              <a:rPr lang="en-US" altLang="ko-KR" sz="1100" dirty="0"/>
              <a:t>, </a:t>
            </a:r>
            <a:r>
              <a:rPr lang="ko-KR" altLang="en-US" sz="1100" dirty="0"/>
              <a:t>예비</a:t>
            </a:r>
            <a:r>
              <a:rPr lang="en-US" altLang="ko-KR" sz="1100" dirty="0"/>
              <a:t>, </a:t>
            </a:r>
            <a:r>
              <a:rPr lang="ko-KR" altLang="en-US" sz="1100" dirty="0"/>
              <a:t>음모</a:t>
            </a:r>
            <a:r>
              <a:rPr lang="en-US" altLang="ko-KR" sz="1100" dirty="0"/>
              <a:t>, </a:t>
            </a:r>
            <a:r>
              <a:rPr lang="ko-KR" altLang="en-US" sz="1100" dirty="0"/>
              <a:t>방조 등과 같은 유형을 모두 포함하고 있음</a:t>
            </a:r>
            <a:endParaRPr lang="en-US" altLang="ko-KR" sz="1100" dirty="0"/>
          </a:p>
          <a:p>
            <a:pPr marL="18288" indent="0">
              <a:buNone/>
            </a:pPr>
            <a:r>
              <a:rPr lang="en-US" altLang="ko-KR" sz="1100" dirty="0"/>
              <a:t>  - </a:t>
            </a:r>
            <a:r>
              <a:rPr lang="ko-KR" altLang="en-US" sz="1100" dirty="0"/>
              <a:t>이러한 점을 고려하여 살인범죄를 기수범죄와 미수 등의 범죄로 나누어 살펴보면</a:t>
            </a:r>
            <a:r>
              <a:rPr lang="en-US" altLang="ko-KR" sz="1100" dirty="0"/>
              <a:t>, 2019</a:t>
            </a:r>
            <a:r>
              <a:rPr lang="ko-KR" altLang="en-US" sz="1100" dirty="0"/>
              <a:t>년에는 전체 </a:t>
            </a:r>
            <a:r>
              <a:rPr lang="en-US" altLang="ko-KR" sz="1100" dirty="0"/>
              <a:t>847</a:t>
            </a:r>
            <a:r>
              <a:rPr lang="ko-KR" altLang="en-US" sz="1100" dirty="0"/>
              <a:t>건 중 살인기수범죄가 </a:t>
            </a:r>
            <a:r>
              <a:rPr lang="en-US" altLang="ko-KR" sz="1100" dirty="0"/>
              <a:t>323</a:t>
            </a:r>
          </a:p>
          <a:p>
            <a:pPr marL="18288" indent="0">
              <a:buNone/>
            </a:pPr>
            <a:r>
              <a:rPr lang="en-US" altLang="ko-KR" sz="1100" dirty="0"/>
              <a:t>    </a:t>
            </a:r>
            <a:r>
              <a:rPr lang="ko-KR" altLang="en-US" sz="1100" dirty="0"/>
              <a:t>건</a:t>
            </a:r>
            <a:r>
              <a:rPr lang="en-US" altLang="ko-KR" sz="1100" dirty="0"/>
              <a:t>(38.1%)</a:t>
            </a:r>
            <a:r>
              <a:rPr lang="ko-KR" altLang="en-US" sz="1100" dirty="0"/>
              <a:t>이며</a:t>
            </a:r>
            <a:r>
              <a:rPr lang="en-US" altLang="ko-KR" sz="1100" dirty="0"/>
              <a:t>, </a:t>
            </a:r>
            <a:r>
              <a:rPr lang="ko-KR" altLang="en-US" sz="1100" dirty="0"/>
              <a:t>나머지 </a:t>
            </a:r>
            <a:r>
              <a:rPr lang="en-US" altLang="ko-KR" sz="1100" dirty="0"/>
              <a:t>524</a:t>
            </a:r>
            <a:r>
              <a:rPr lang="ko-KR" altLang="en-US" sz="1100" dirty="0"/>
              <a:t>건</a:t>
            </a:r>
            <a:r>
              <a:rPr lang="en-US" altLang="ko-KR" sz="1100" dirty="0"/>
              <a:t>(61.9%)</a:t>
            </a:r>
            <a:r>
              <a:rPr lang="ko-KR" altLang="en-US" sz="1100" dirty="0"/>
              <a:t>은 살인 미수 등의 범죄인 것으로 나타나 실제 피해자가 사망한 사건의 비율은 </a:t>
            </a:r>
            <a:r>
              <a:rPr lang="en-US" altLang="ko-KR" sz="1100" dirty="0"/>
              <a:t>40% </a:t>
            </a:r>
            <a:r>
              <a:rPr lang="ko-KR" altLang="en-US" sz="1100" dirty="0"/>
              <a:t>미만임</a:t>
            </a:r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5EAF815F-C2C0-494B-8951-64FEC9257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199" y="3188069"/>
            <a:ext cx="51816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7373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4. </a:t>
            </a:r>
            <a:r>
              <a:rPr lang="ko-KR" altLang="en-US" sz="2800" dirty="0"/>
              <a:t>살인 범죄의 발생추이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34824" y="764704"/>
            <a:ext cx="8202555" cy="4248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/>
              <a:t>살인범죄자 성별 연령 분포</a:t>
            </a:r>
            <a:endParaRPr lang="en-US" altLang="ko-KR" sz="1400" dirty="0"/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C99F7B9-FF6A-489D-B2FD-1B79CA70ED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250" y="1502774"/>
            <a:ext cx="5153025" cy="2638425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6ED894D0-BAE3-49AB-8F2F-7C58BD969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3249" y="4237629"/>
            <a:ext cx="5153025" cy="246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931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4. </a:t>
            </a:r>
            <a:r>
              <a:rPr lang="ko-KR" altLang="en-US" sz="2800" dirty="0"/>
              <a:t>살인 범죄의 발생추이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34824" y="764704"/>
            <a:ext cx="8202555" cy="4248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/>
              <a:t>살인범죄자 성별 전과횟수 분포</a:t>
            </a:r>
            <a:endParaRPr lang="en-US" altLang="ko-KR" sz="1400" dirty="0"/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966" y="1521845"/>
            <a:ext cx="5976664" cy="2734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668" y="4323483"/>
            <a:ext cx="5976664" cy="249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85342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4. </a:t>
            </a:r>
            <a:r>
              <a:rPr lang="ko-KR" altLang="en-US" sz="2800" dirty="0"/>
              <a:t>살인 범죄의 발생추이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34824" y="764704"/>
            <a:ext cx="8202555" cy="4248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/>
              <a:t>살인범죄 피해자 성별 연령별 분포</a:t>
            </a:r>
            <a:endParaRPr lang="en-US" altLang="ko-KR" sz="1400" dirty="0"/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844824"/>
            <a:ext cx="6937187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52072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4. </a:t>
            </a:r>
            <a:r>
              <a:rPr lang="ko-KR" altLang="en-US" sz="2800" dirty="0"/>
              <a:t>살인 범죄의 발생추이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34824" y="764704"/>
            <a:ext cx="8202555" cy="4248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/>
              <a:t>살인범죄 피해자 성별 연령별 분포</a:t>
            </a:r>
            <a:endParaRPr lang="en-US" altLang="ko-KR" sz="1400" dirty="0"/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61601"/>
            <a:ext cx="7465587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71197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-99392"/>
            <a:ext cx="7543800" cy="914400"/>
          </a:xfrm>
        </p:spPr>
        <p:txBody>
          <a:bodyPr/>
          <a:lstStyle/>
          <a:p>
            <a:r>
              <a:rPr lang="en-US" altLang="ko-KR" sz="2800" dirty="0"/>
              <a:t>4. </a:t>
            </a:r>
            <a:r>
              <a:rPr lang="ko-KR" altLang="en-US" sz="2800" dirty="0"/>
              <a:t>살인 범죄의 발생추이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55976" y="548680"/>
            <a:ext cx="8202555" cy="4248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/>
              <a:t>살인범죄 발생시간 분포</a:t>
            </a:r>
            <a:endParaRPr lang="en-US" altLang="ko-KR" sz="1400" dirty="0"/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653" y="1304764"/>
            <a:ext cx="7167197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653" y="4062910"/>
            <a:ext cx="7167197" cy="2750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67543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-99392"/>
            <a:ext cx="7543800" cy="914400"/>
          </a:xfrm>
        </p:spPr>
        <p:txBody>
          <a:bodyPr/>
          <a:lstStyle/>
          <a:p>
            <a:r>
              <a:rPr lang="en-US" altLang="ko-KR" sz="2800" dirty="0"/>
              <a:t>4. </a:t>
            </a:r>
            <a:r>
              <a:rPr lang="ko-KR" altLang="en-US" sz="2800" dirty="0"/>
              <a:t>살인 범죄의 발생추이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55976" y="548680"/>
            <a:ext cx="8202555" cy="4248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/>
              <a:t>살인범죄 발생장소 분포</a:t>
            </a:r>
            <a:endParaRPr lang="en-US" altLang="ko-KR" sz="1400" dirty="0"/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72816"/>
            <a:ext cx="7488832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34804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16632"/>
            <a:ext cx="7543800" cy="914400"/>
          </a:xfrm>
        </p:spPr>
        <p:txBody>
          <a:bodyPr/>
          <a:lstStyle/>
          <a:p>
            <a:r>
              <a:rPr lang="en-US" altLang="ko-KR" sz="2800" dirty="0"/>
              <a:t>4. </a:t>
            </a:r>
            <a:r>
              <a:rPr lang="ko-KR" altLang="en-US" sz="2800" dirty="0"/>
              <a:t>살인 범죄의 발생추이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55976" y="692696"/>
            <a:ext cx="8202555" cy="4248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/>
              <a:t>살인범죄 발생장소 분포</a:t>
            </a:r>
            <a:endParaRPr lang="en-US" altLang="ko-KR" sz="1400" dirty="0"/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04" y="1757286"/>
            <a:ext cx="7678991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52802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16632"/>
            <a:ext cx="7543800" cy="914400"/>
          </a:xfrm>
        </p:spPr>
        <p:txBody>
          <a:bodyPr/>
          <a:lstStyle/>
          <a:p>
            <a:r>
              <a:rPr lang="en-US" altLang="ko-KR" sz="2800" dirty="0"/>
              <a:t>4. </a:t>
            </a:r>
            <a:r>
              <a:rPr lang="ko-KR" altLang="en-US" sz="2800" dirty="0"/>
              <a:t>살인 범죄의 발생추이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55976" y="692696"/>
            <a:ext cx="8202555" cy="4248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/>
              <a:t>살인범죄자  </a:t>
            </a:r>
            <a:r>
              <a:rPr lang="ko-KR" altLang="en-US" sz="1400" dirty="0" err="1"/>
              <a:t>범행시</a:t>
            </a:r>
            <a:r>
              <a:rPr lang="ko-KR" altLang="en-US" sz="1400" dirty="0"/>
              <a:t> 정신상태</a:t>
            </a:r>
            <a:endParaRPr lang="en-US" altLang="ko-KR" sz="1400" dirty="0"/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755" y="1583174"/>
            <a:ext cx="7066850" cy="194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1" y="3717032"/>
            <a:ext cx="7079676" cy="2701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21812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16632"/>
            <a:ext cx="7543800" cy="914400"/>
          </a:xfrm>
        </p:spPr>
        <p:txBody>
          <a:bodyPr/>
          <a:lstStyle/>
          <a:p>
            <a:r>
              <a:rPr lang="en-US" altLang="ko-KR" sz="2800" dirty="0"/>
              <a:t>4. </a:t>
            </a:r>
            <a:r>
              <a:rPr lang="ko-KR" altLang="en-US" sz="2800" dirty="0"/>
              <a:t>살인 범죄의 발생추이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55976" y="692696"/>
            <a:ext cx="8202555" cy="4248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/>
              <a:t>살인범죄자  피해자와의 관계</a:t>
            </a:r>
            <a:endParaRPr lang="en-US" altLang="ko-KR" sz="1400" dirty="0"/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66850"/>
            <a:ext cx="7543800" cy="2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221088"/>
            <a:ext cx="7543800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1474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16632"/>
            <a:ext cx="7543800" cy="914400"/>
          </a:xfrm>
        </p:spPr>
        <p:txBody>
          <a:bodyPr/>
          <a:lstStyle/>
          <a:p>
            <a:r>
              <a:rPr lang="en-US" altLang="ko-KR" sz="2800" dirty="0"/>
              <a:t>4. </a:t>
            </a:r>
            <a:r>
              <a:rPr lang="ko-KR" altLang="en-US" sz="2800" dirty="0"/>
              <a:t>살인 범죄의 발생추이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55976" y="692696"/>
            <a:ext cx="8202555" cy="4248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/>
              <a:t>살인범죄 범행도구</a:t>
            </a:r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76" y="1700808"/>
            <a:ext cx="7976464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44974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16632"/>
            <a:ext cx="7543800" cy="914400"/>
          </a:xfrm>
        </p:spPr>
        <p:txBody>
          <a:bodyPr/>
          <a:lstStyle/>
          <a:p>
            <a:r>
              <a:rPr lang="en-US" altLang="ko-KR" sz="2800" dirty="0"/>
              <a:t>4. </a:t>
            </a:r>
            <a:r>
              <a:rPr lang="ko-KR" altLang="en-US" sz="2800" dirty="0"/>
              <a:t>살인 범죄의 발생추이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55976" y="692696"/>
            <a:ext cx="8202555" cy="4248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/>
              <a:t>살인범죄 성별 범행동기 분포</a:t>
            </a:r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72816"/>
            <a:ext cx="7543800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13178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16632"/>
            <a:ext cx="7543800" cy="914400"/>
          </a:xfrm>
        </p:spPr>
        <p:txBody>
          <a:bodyPr/>
          <a:lstStyle/>
          <a:p>
            <a:r>
              <a:rPr lang="en-US" altLang="ko-KR" sz="2800" dirty="0"/>
              <a:t>4. </a:t>
            </a:r>
            <a:r>
              <a:rPr lang="ko-KR" altLang="en-US" sz="2800" dirty="0"/>
              <a:t>살인 범죄의 발생추이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279756" y="980728"/>
            <a:ext cx="3583975" cy="4248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/>
              <a:t>살인 미수 범죄 성별 범행동기 분포</a:t>
            </a:r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4" y="908720"/>
            <a:ext cx="3584575" cy="424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988841"/>
            <a:ext cx="4392488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45990"/>
            <a:ext cx="4176464" cy="3471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44987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16632"/>
            <a:ext cx="7543800" cy="914400"/>
          </a:xfrm>
        </p:spPr>
        <p:txBody>
          <a:bodyPr/>
          <a:lstStyle/>
          <a:p>
            <a:r>
              <a:rPr lang="en-US" altLang="ko-KR" sz="2800" dirty="0"/>
              <a:t>4. </a:t>
            </a:r>
            <a:r>
              <a:rPr lang="ko-KR" altLang="en-US" sz="2800" dirty="0"/>
              <a:t>살인 범죄의 발생추이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279756" y="980728"/>
            <a:ext cx="3583975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r>
              <a:rPr lang="ko-KR" altLang="en-US" sz="1400" dirty="0"/>
              <a:t>살인 범죄자 성별 국적 분포</a:t>
            </a:r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  <a:p>
            <a:endParaRPr lang="en-US" altLang="ko-KR" sz="1400" dirty="0">
              <a:solidFill>
                <a:srgbClr val="FFFF00"/>
              </a:solidFill>
              <a:latin typeface="+mj-ea"/>
              <a:ea typeface="+mj-ea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1700808"/>
            <a:ext cx="7992887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67356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8064896" cy="914400"/>
          </a:xfrm>
        </p:spPr>
        <p:txBody>
          <a:bodyPr/>
          <a:lstStyle/>
          <a:p>
            <a:r>
              <a:rPr lang="en-US" altLang="ko-KR" sz="2800" dirty="0"/>
              <a:t>5. </a:t>
            </a:r>
            <a:r>
              <a:rPr lang="ko-KR" altLang="en-US" sz="2800" dirty="0"/>
              <a:t>살인 범죄의 대책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39552" y="1700808"/>
            <a:ext cx="8202555" cy="44284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18288" indent="0">
              <a:buNone/>
            </a:pPr>
            <a:r>
              <a:rPr lang="en-US" altLang="ko-KR" sz="1400" dirty="0">
                <a:solidFill>
                  <a:srgbClr val="FFFF00"/>
                </a:solidFill>
              </a:rPr>
              <a:t>    – </a:t>
            </a:r>
            <a:r>
              <a:rPr lang="ko-KR" altLang="en-US" sz="1400" dirty="0">
                <a:solidFill>
                  <a:srgbClr val="FFFF00"/>
                </a:solidFill>
              </a:rPr>
              <a:t>일반 예방책</a:t>
            </a:r>
          </a:p>
          <a:p>
            <a:pPr marL="18288" indent="0">
              <a:buNone/>
            </a:pPr>
            <a:r>
              <a:rPr lang="en-US" altLang="ko-KR" sz="1400" dirty="0"/>
              <a:t>     • </a:t>
            </a:r>
            <a:r>
              <a:rPr lang="ko-KR" altLang="en-US" sz="1400" dirty="0"/>
              <a:t>일반적인 정신건강</a:t>
            </a:r>
          </a:p>
          <a:p>
            <a:pPr marL="18288" indent="0">
              <a:buNone/>
            </a:pPr>
            <a:r>
              <a:rPr lang="en-US" altLang="ko-KR" sz="1400" dirty="0"/>
              <a:t>     • </a:t>
            </a:r>
            <a:r>
              <a:rPr lang="ko-KR" altLang="en-US" sz="1400" dirty="0"/>
              <a:t>욕구불만에 대한 인내성이나 사회적으로 용인된 감정의 </a:t>
            </a:r>
            <a:r>
              <a:rPr lang="ko-KR" altLang="en-US" sz="1400" dirty="0" err="1"/>
              <a:t>발산법</a:t>
            </a:r>
            <a:endParaRPr lang="en-US" altLang="ko-KR" sz="1400" dirty="0"/>
          </a:p>
          <a:p>
            <a:pPr marL="18288" indent="0">
              <a:buNone/>
            </a:pPr>
            <a:r>
              <a:rPr lang="ko-KR" altLang="en-US" sz="1400" dirty="0"/>
              <a:t>       </a:t>
            </a:r>
            <a:r>
              <a:rPr lang="en-US" altLang="ko-KR" sz="1400" dirty="0"/>
              <a:t>: </a:t>
            </a:r>
            <a:r>
              <a:rPr lang="ko-KR" altLang="en-US" sz="1400" dirty="0"/>
              <a:t>유아 초기에 있어서 건전한 가정환경에서의 적절한 사회화</a:t>
            </a:r>
          </a:p>
          <a:p>
            <a:pPr marL="18288" indent="0">
              <a:buNone/>
            </a:pPr>
            <a:r>
              <a:rPr lang="en-US" altLang="ko-KR" sz="1400" dirty="0"/>
              <a:t>       : </a:t>
            </a:r>
            <a:r>
              <a:rPr lang="ko-KR" altLang="en-US" sz="1400" dirty="0"/>
              <a:t>열등감이나 소외감에 시달리는 사람들의 삶의 보람과 연대감 회복</a:t>
            </a:r>
          </a:p>
          <a:p>
            <a:pPr marL="18288" indent="0">
              <a:buNone/>
            </a:pP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>
                <a:solidFill>
                  <a:srgbClr val="FFFF00"/>
                </a:solidFill>
              </a:rPr>
              <a:t>    – </a:t>
            </a:r>
            <a:r>
              <a:rPr lang="ko-KR" altLang="en-US" sz="1400" dirty="0">
                <a:solidFill>
                  <a:srgbClr val="FFFF00"/>
                </a:solidFill>
              </a:rPr>
              <a:t>형사 정책상 관점</a:t>
            </a:r>
          </a:p>
          <a:p>
            <a:pPr marL="18288" indent="0">
              <a:buNone/>
            </a:pPr>
            <a:r>
              <a:rPr lang="en-US" altLang="ko-KR" sz="1400" dirty="0"/>
              <a:t>     • </a:t>
            </a:r>
            <a:r>
              <a:rPr lang="ko-KR" altLang="en-US" sz="1400" dirty="0"/>
              <a:t>강력한 처벌의 적용</a:t>
            </a:r>
          </a:p>
          <a:p>
            <a:pPr marL="18288" indent="0">
              <a:buNone/>
            </a:pPr>
            <a:r>
              <a:rPr lang="en-US" altLang="ko-KR" sz="1400" dirty="0"/>
              <a:t>     • </a:t>
            </a:r>
            <a:r>
              <a:rPr lang="ko-KR" altLang="en-US" sz="1400" dirty="0"/>
              <a:t>무기류의 통제</a:t>
            </a:r>
            <a:r>
              <a:rPr lang="en-US" altLang="ko-KR" sz="1400" dirty="0"/>
              <a:t>- </a:t>
            </a:r>
            <a:r>
              <a:rPr lang="ko-KR" altLang="en-US" sz="1400" dirty="0"/>
              <a:t>단속 강화</a:t>
            </a:r>
          </a:p>
          <a:p>
            <a:pPr marL="18288" indent="0">
              <a:buNone/>
            </a:pP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>
                <a:solidFill>
                  <a:srgbClr val="FFFF00"/>
                </a:solidFill>
              </a:rPr>
              <a:t>    – </a:t>
            </a:r>
            <a:r>
              <a:rPr lang="ko-KR" altLang="en-US" sz="1400" dirty="0">
                <a:solidFill>
                  <a:srgbClr val="FFFF00"/>
                </a:solidFill>
              </a:rPr>
              <a:t>기타</a:t>
            </a:r>
          </a:p>
          <a:p>
            <a:pPr marL="18288" indent="0">
              <a:buNone/>
            </a:pPr>
            <a:r>
              <a:rPr lang="en-US" altLang="ko-KR" sz="1400" dirty="0"/>
              <a:t>     • </a:t>
            </a:r>
            <a:r>
              <a:rPr lang="ko-KR" altLang="en-US" sz="1400" dirty="0"/>
              <a:t>알코올 중독과 같은 충동적 물질의 악습 방지</a:t>
            </a:r>
          </a:p>
          <a:p>
            <a:pPr marL="18288" indent="0">
              <a:buNone/>
            </a:pPr>
            <a:r>
              <a:rPr lang="en-US" altLang="ko-KR" sz="1400" dirty="0"/>
              <a:t>     • </a:t>
            </a:r>
            <a:r>
              <a:rPr lang="ko-KR" altLang="en-US" sz="1400" dirty="0"/>
              <a:t>폭력적인 </a:t>
            </a:r>
            <a:r>
              <a:rPr lang="en-US" altLang="ko-KR" sz="1400" dirty="0"/>
              <a:t>TV</a:t>
            </a:r>
            <a:r>
              <a:rPr lang="ko-KR" altLang="en-US" sz="1400" dirty="0"/>
              <a:t>나 영화 등 매스컴의 규제</a:t>
            </a:r>
            <a:endParaRPr lang="en-US" altLang="ko-KR" sz="1400" dirty="0"/>
          </a:p>
          <a:p>
            <a:pPr marL="18288" indent="0">
              <a:buNone/>
            </a:pP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>
                <a:solidFill>
                  <a:srgbClr val="FFFF00"/>
                </a:solidFill>
              </a:rPr>
              <a:t>    - </a:t>
            </a:r>
            <a:r>
              <a:rPr lang="ko-KR" altLang="en-US" sz="1400" dirty="0">
                <a:solidFill>
                  <a:srgbClr val="FFFF00"/>
                </a:solidFill>
                <a:latin typeface="MalgunGothicRegular"/>
              </a:rPr>
              <a:t>사형제도  </a:t>
            </a:r>
            <a:endParaRPr lang="en-US" altLang="ko-KR" sz="1400" dirty="0">
              <a:solidFill>
                <a:srgbClr val="FFFF00"/>
              </a:solidFill>
              <a:latin typeface="MalgunGothicRegular"/>
            </a:endParaRPr>
          </a:p>
          <a:p>
            <a:pPr marL="18288" indent="0">
              <a:buNone/>
            </a:pPr>
            <a:r>
              <a:rPr lang="en-US" altLang="ko-KR" sz="1400" dirty="0">
                <a:latin typeface="MalgunGothicRegular"/>
              </a:rPr>
              <a:t>   </a:t>
            </a:r>
            <a:r>
              <a:rPr lang="en-US" altLang="ko-KR" sz="1400" dirty="0">
                <a:latin typeface="ArialMT"/>
              </a:rPr>
              <a:t>• </a:t>
            </a:r>
            <a:r>
              <a:rPr lang="en-US" altLang="ko-KR" sz="1400" dirty="0">
                <a:latin typeface="Calibri"/>
              </a:rPr>
              <a:t>1980</a:t>
            </a:r>
            <a:r>
              <a:rPr lang="ko-KR" altLang="en-US" sz="1400" dirty="0">
                <a:latin typeface="MalgunGothicRegular"/>
              </a:rPr>
              <a:t>년부터 </a:t>
            </a:r>
            <a:r>
              <a:rPr lang="en-US" altLang="ko-KR" sz="1400" dirty="0">
                <a:latin typeface="Calibri"/>
              </a:rPr>
              <a:t>1995</a:t>
            </a:r>
            <a:r>
              <a:rPr lang="ko-KR" altLang="en-US" sz="1400" dirty="0">
                <a:latin typeface="MalgunGothicRegular"/>
              </a:rPr>
              <a:t>년까지 미국의 사형제가 존속된 주와 폐지된 주의 살인 발생 비율</a:t>
            </a:r>
          </a:p>
          <a:p>
            <a:pPr marL="18288" indent="0">
              <a:buNone/>
            </a:pPr>
            <a:r>
              <a:rPr lang="en-US" altLang="ko-KR" sz="1400" dirty="0">
                <a:latin typeface="ArialMT"/>
              </a:rPr>
              <a:t>    • </a:t>
            </a:r>
            <a:r>
              <a:rPr lang="ko-KR" altLang="en-US" sz="1400" dirty="0">
                <a:latin typeface="MalgunGothicRegular"/>
              </a:rPr>
              <a:t>동일한 주에서 사형제도가 있었던 때와 폐지되었던 때</a:t>
            </a:r>
            <a:r>
              <a:rPr lang="en-US" altLang="ko-KR" sz="1400" dirty="0">
                <a:latin typeface="Calibri"/>
              </a:rPr>
              <a:t>, </a:t>
            </a:r>
            <a:r>
              <a:rPr lang="ko-KR" altLang="en-US" sz="1400" dirty="0">
                <a:latin typeface="MalgunGothicRegular"/>
              </a:rPr>
              <a:t>그리고 다시 존치된 시기별로도 살인 사</a:t>
            </a:r>
            <a:endParaRPr lang="en-US" altLang="ko-KR" sz="1400" dirty="0">
              <a:latin typeface="MalgunGothicRegular"/>
            </a:endParaRPr>
          </a:p>
          <a:p>
            <a:pPr marL="18288" indent="0">
              <a:buNone/>
            </a:pPr>
            <a:r>
              <a:rPr lang="en-US" altLang="ko-KR" sz="1400" dirty="0">
                <a:latin typeface="MalgunGothicRegular"/>
              </a:rPr>
              <a:t>      </a:t>
            </a:r>
            <a:r>
              <a:rPr lang="ko-KR" altLang="en-US" sz="1400" dirty="0">
                <a:latin typeface="MalgunGothicRegular"/>
              </a:rPr>
              <a:t>건의 발생률에는 큰 변화와 차이가 없었음</a:t>
            </a:r>
            <a:endParaRPr lang="en-US" altLang="ko-KR" sz="1400" dirty="0"/>
          </a:p>
          <a:p>
            <a:pPr marL="18288" indent="0">
              <a:buNone/>
            </a:pPr>
            <a:endParaRPr lang="en-US" altLang="ko-KR" sz="1400" dirty="0"/>
          </a:p>
        </p:txBody>
      </p:sp>
    </p:spTree>
    <p:extLst>
      <p:ext uri="{BB962C8B-B14F-4D97-AF65-F5344CB8AC3E}">
        <p14:creationId xmlns:p14="http://schemas.microsoft.com/office/powerpoint/2010/main" val="26905002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8064896" cy="914400"/>
          </a:xfrm>
        </p:spPr>
        <p:txBody>
          <a:bodyPr/>
          <a:lstStyle/>
          <a:p>
            <a:r>
              <a:rPr lang="en-US" altLang="ko-KR" sz="2800" dirty="0"/>
              <a:t>5. </a:t>
            </a:r>
            <a:r>
              <a:rPr lang="ko-KR" altLang="en-US" sz="2800" dirty="0"/>
              <a:t>살인 범죄의 대책</a:t>
            </a: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32104" y="1368051"/>
            <a:ext cx="8202555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18288" indent="0">
              <a:buNone/>
            </a:pPr>
            <a:r>
              <a:rPr lang="en-US" altLang="ko-KR" sz="1400" dirty="0"/>
              <a:t>    – </a:t>
            </a:r>
            <a:r>
              <a:rPr lang="ko-KR" altLang="en-US" sz="1400" dirty="0"/>
              <a:t>살인 등 폭력범죄 억제를 위한 통합적 대책 수립</a:t>
            </a:r>
            <a:endParaRPr lang="en-US" altLang="ko-KR" sz="1400" dirty="0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799" y="1728091"/>
            <a:ext cx="8136904" cy="4479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1529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요소">
  <a:themeElements>
    <a:clrScheme name="요소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요소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요소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915</TotalTime>
  <Words>1584</Words>
  <Application>Microsoft Office PowerPoint</Application>
  <PresentationFormat>화면 슬라이드 쇼(4:3)</PresentationFormat>
  <Paragraphs>334</Paragraphs>
  <Slides>26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26</vt:i4>
      </vt:variant>
    </vt:vector>
  </HeadingPairs>
  <TitlesOfParts>
    <vt:vector size="33" baseType="lpstr">
      <vt:lpstr>ArialMT</vt:lpstr>
      <vt:lpstr>MalgunGothicRegular</vt:lpstr>
      <vt:lpstr>맑은 고딕</vt:lpstr>
      <vt:lpstr>Calibri</vt:lpstr>
      <vt:lpstr>Palatino Linotype</vt:lpstr>
      <vt:lpstr>Wingdings</vt:lpstr>
      <vt:lpstr>요소</vt:lpstr>
      <vt:lpstr>범죄심리학 제12주</vt:lpstr>
      <vt:lpstr>1. 살인의 개요</vt:lpstr>
      <vt:lpstr>1. 살인의 개요</vt:lpstr>
      <vt:lpstr>1. 살인의 개요</vt:lpstr>
      <vt:lpstr>2. 살인 범죄에 대한 한국의 법률적 내용</vt:lpstr>
      <vt:lpstr>2. 살인 범죄에 대한 미국의 법률적 내용</vt:lpstr>
      <vt:lpstr>3. 살인 범죄의 일반적 원인</vt:lpstr>
      <vt:lpstr>3. 살인 범죄의 일반적 원인</vt:lpstr>
      <vt:lpstr>3. 살인 범죄의 일반적 원인</vt:lpstr>
      <vt:lpstr>4. 살인 범죄의 발생추이</vt:lpstr>
      <vt:lpstr>4. 살인 범죄의 발생추이</vt:lpstr>
      <vt:lpstr>4. 살인 범죄의 발생추이</vt:lpstr>
      <vt:lpstr>4. 살인 범죄의 발생추이</vt:lpstr>
      <vt:lpstr>4. 살인 범죄의 발생추이</vt:lpstr>
      <vt:lpstr>4. 살인 범죄의 발생추이</vt:lpstr>
      <vt:lpstr>4. 살인 범죄의 발생추이</vt:lpstr>
      <vt:lpstr>4. 살인 범죄의 발생추이</vt:lpstr>
      <vt:lpstr>4. 살인 범죄의 발생추이</vt:lpstr>
      <vt:lpstr>4. 살인 범죄의 발생추이</vt:lpstr>
      <vt:lpstr>4. 살인 범죄의 발생추이</vt:lpstr>
      <vt:lpstr>4. 살인 범죄의 발생추이</vt:lpstr>
      <vt:lpstr>4. 살인 범죄의 발생추이</vt:lpstr>
      <vt:lpstr>4. 살인 범죄의 발생추이</vt:lpstr>
      <vt:lpstr>4. 살인 범죄의 발생추이</vt:lpstr>
      <vt:lpstr>5. 살인 범죄의 대책</vt:lpstr>
      <vt:lpstr>5. 살인 범죄의 대책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범죄심리학 제2주</dc:title>
  <dc:creator>Owner</dc:creator>
  <cp:lastModifiedBy>남재성</cp:lastModifiedBy>
  <cp:revision>140</cp:revision>
  <dcterms:created xsi:type="dcterms:W3CDTF">2018-09-03T02:08:30Z</dcterms:created>
  <dcterms:modified xsi:type="dcterms:W3CDTF">2021-10-16T05:15:44Z</dcterms:modified>
</cp:coreProperties>
</file>