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7"/>
  </p:notesMasterIdLst>
  <p:handoutMasterIdLst>
    <p:handoutMasterId r:id="rId3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2021-10-01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2021-10-01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=""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=""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=""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=""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=""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=""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=""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=""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=""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=""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=""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=""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="" xmlns:a16="http://schemas.microsoft.com/office/drawing/2014/main" id="{D6D7A0BC-0046-4CAA-8E7F-DCAFE511E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13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범죄대책론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(2)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-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공소제기와 범죄정책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소년사법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정책론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E7C6334F-6411-41EC-AD7D-179EDD8B58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E6B02CEE-3AF8-4349-9B3E-8970E6DF62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AAA01CF0-3FB5-44EB-B7DE-F2E86374C2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=""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/>
              <a:t>기소유예제도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22083"/>
            <a:ext cx="11029615" cy="3634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개념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기소유예란 공소를 제기하기에 </a:t>
            </a:r>
            <a:r>
              <a:rPr lang="ko-KR" altLang="en-US" sz="1400" dirty="0">
                <a:solidFill>
                  <a:srgbClr val="FF0000"/>
                </a:solidFill>
              </a:rPr>
              <a:t>충분한 범죄혐의</a:t>
            </a:r>
            <a:r>
              <a:rPr lang="ko-KR" altLang="en-US" sz="1400" dirty="0"/>
              <a:t>가 있고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소송조건도 구비</a:t>
            </a:r>
            <a:r>
              <a:rPr lang="ko-KR" altLang="en-US" sz="1400" dirty="0"/>
              <a:t>되어 있는 </a:t>
            </a:r>
            <a:r>
              <a:rPr lang="ko-KR" altLang="en-US" sz="1400" dirty="0" smtClean="0"/>
              <a:t>경우이지만 </a:t>
            </a:r>
            <a:r>
              <a:rPr lang="ko-KR" altLang="en-US" sz="1400" dirty="0">
                <a:solidFill>
                  <a:srgbClr val="FF0000"/>
                </a:solidFill>
              </a:rPr>
              <a:t>검사의 재량으로 기소하지 않는 처분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기소유예는 형법 제</a:t>
            </a:r>
            <a:r>
              <a:rPr lang="en-US" altLang="ko-KR" sz="1400" dirty="0"/>
              <a:t>51</a:t>
            </a:r>
            <a:r>
              <a:rPr lang="ko-KR" altLang="en-US" sz="1400" dirty="0"/>
              <a:t>조의 양형의 조건을 참작하여 </a:t>
            </a:r>
            <a:r>
              <a:rPr lang="ko-KR" altLang="en-US" sz="1400" dirty="0">
                <a:solidFill>
                  <a:srgbClr val="FF0000"/>
                </a:solidFill>
              </a:rPr>
              <a:t>검사가 결정하는 행정처분</a:t>
            </a:r>
            <a:r>
              <a:rPr lang="ko-KR" altLang="en-US" sz="1400" dirty="0"/>
              <a:t>으로 현행 형사소송법은 </a:t>
            </a:r>
            <a:r>
              <a:rPr lang="ko-KR" altLang="en-US" sz="1400" dirty="0">
                <a:solidFill>
                  <a:srgbClr val="FF0000"/>
                </a:solidFill>
              </a:rPr>
              <a:t>검사의 기소편의주의</a:t>
            </a:r>
            <a:r>
              <a:rPr lang="ko-KR" altLang="en-US" sz="1400" dirty="0"/>
              <a:t>를 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택하고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smtClean="0"/>
              <a:t>기소유예 처분에 </a:t>
            </a:r>
            <a:r>
              <a:rPr lang="ko-KR" altLang="en-US" sz="1400" dirty="0"/>
              <a:t>대해서 피의자는 불복할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검사는 기소유예처분을 재기</a:t>
            </a:r>
            <a:r>
              <a:rPr lang="en-US" altLang="ko-KR" sz="1400" dirty="0"/>
              <a:t>(</a:t>
            </a:r>
            <a:r>
              <a:rPr lang="ko-KR" altLang="en-US" sz="1400" dirty="0"/>
              <a:t>再起</a:t>
            </a:r>
            <a:r>
              <a:rPr lang="en-US" altLang="ko-KR" sz="1400" dirty="0"/>
              <a:t>)</a:t>
            </a:r>
            <a:r>
              <a:rPr lang="ko-KR" altLang="en-US" sz="1400" dirty="0"/>
              <a:t>하여 공소를 제기할 수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7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/>
              <a:t>기소유예제도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기소유예 제도의 형사정책적 의의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장점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기소에 대한 형사정책적 고려를 하여 기소를 유예할 수 있으므로 </a:t>
            </a:r>
            <a:r>
              <a:rPr lang="ko-KR" altLang="en-US" sz="1400" dirty="0">
                <a:solidFill>
                  <a:srgbClr val="FF0000"/>
                </a:solidFill>
              </a:rPr>
              <a:t>기소법정주의에 따른 형사사법의 경직성을 피할 수 있고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단기자유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형의 폐해를 예방</a:t>
            </a:r>
            <a:r>
              <a:rPr lang="ko-KR" altLang="en-US" sz="1400" dirty="0"/>
              <a:t>할 수 있음</a:t>
            </a:r>
            <a:r>
              <a:rPr lang="en-US" altLang="ko-KR" sz="1400" dirty="0"/>
              <a:t>(</a:t>
            </a:r>
            <a:r>
              <a:rPr lang="ko-KR" altLang="en-US" sz="1400" dirty="0"/>
              <a:t>단기 자유형의 폐해 예방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/>
              <a:t>기소유예제도 하에서는 개별적 </a:t>
            </a:r>
            <a:r>
              <a:rPr lang="en-US" altLang="ko-KR" sz="1400" dirty="0"/>
              <a:t>· </a:t>
            </a:r>
            <a:r>
              <a:rPr lang="ko-KR" altLang="en-US" sz="1400" dirty="0"/>
              <a:t>구체적 사정을 고려하여 </a:t>
            </a:r>
            <a:r>
              <a:rPr lang="ko-KR" altLang="en-US" sz="1400" dirty="0">
                <a:solidFill>
                  <a:srgbClr val="FF0000"/>
                </a:solidFill>
              </a:rPr>
              <a:t>기소여부를 탄력적으로 결정할 수 있으므로 구체적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실질적으로 정의 실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현</a:t>
            </a:r>
            <a:r>
              <a:rPr lang="ko-KR" altLang="en-US" sz="1400" dirty="0"/>
              <a:t>이 가능함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/>
              <a:t>이 제도하에서는 공소제기에 대한 구체적 타당성을 기할 수 있으므로 </a:t>
            </a:r>
            <a:r>
              <a:rPr lang="ko-KR" altLang="en-US" sz="1400" dirty="0" smtClean="0">
                <a:solidFill>
                  <a:srgbClr val="FF0000"/>
                </a:solidFill>
              </a:rPr>
              <a:t>형사사법절차에 </a:t>
            </a:r>
            <a:r>
              <a:rPr lang="ko-KR" altLang="en-US" sz="1400" dirty="0">
                <a:solidFill>
                  <a:srgbClr val="FF0000"/>
                </a:solidFill>
              </a:rPr>
              <a:t>대한 사회일반의 신뢰</a:t>
            </a:r>
            <a:r>
              <a:rPr lang="ko-KR" altLang="en-US" sz="1400" dirty="0"/>
              <a:t>를 높일 수 있으며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공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소제기 자체에 의한 일반예방효과와 특별예방효과를 증진</a:t>
            </a:r>
            <a:r>
              <a:rPr lang="ko-KR" altLang="en-US" sz="1400" dirty="0"/>
              <a:t>시킬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 smtClean="0"/>
              <a:t>경미 범죄자에 </a:t>
            </a:r>
            <a:r>
              <a:rPr lang="ko-KR" altLang="en-US" sz="1400" dirty="0"/>
              <a:t>대해 불필요한 구금을 억제할 수 있으므로 </a:t>
            </a:r>
            <a:r>
              <a:rPr lang="ko-KR" altLang="en-US" sz="1400" dirty="0">
                <a:solidFill>
                  <a:srgbClr val="FF0000"/>
                </a:solidFill>
              </a:rPr>
              <a:t>법원 및 교정시설의 </a:t>
            </a:r>
            <a:r>
              <a:rPr lang="ko-KR" altLang="en-US" sz="1400" dirty="0" smtClean="0">
                <a:solidFill>
                  <a:srgbClr val="FF0000"/>
                </a:solidFill>
              </a:rPr>
              <a:t>부담을 </a:t>
            </a:r>
            <a:r>
              <a:rPr lang="ko-KR" altLang="en-US" sz="1400" dirty="0">
                <a:solidFill>
                  <a:srgbClr val="FF0000"/>
                </a:solidFill>
              </a:rPr>
              <a:t>경감</a:t>
            </a:r>
            <a:r>
              <a:rPr lang="ko-KR" altLang="en-US" sz="1400" dirty="0"/>
              <a:t>시켜 사법절차의 경제를 도모할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(e) </a:t>
            </a:r>
            <a:r>
              <a:rPr lang="ko-KR" altLang="en-US" sz="1400" dirty="0" smtClean="0">
                <a:solidFill>
                  <a:srgbClr val="FF0000"/>
                </a:solidFill>
              </a:rPr>
              <a:t>경미 범죄인의 </a:t>
            </a:r>
            <a:r>
              <a:rPr lang="ko-KR" altLang="en-US" sz="1400" dirty="0">
                <a:solidFill>
                  <a:srgbClr val="FF0000"/>
                </a:solidFill>
              </a:rPr>
              <a:t>조속한 사회복귀</a:t>
            </a:r>
            <a:r>
              <a:rPr lang="ko-KR" altLang="en-US" sz="1400" dirty="0"/>
              <a:t>에 도움이 됨</a:t>
            </a:r>
            <a:r>
              <a:rPr lang="en-US" altLang="ko-KR" sz="1400" dirty="0"/>
              <a:t>. </a:t>
            </a:r>
            <a:r>
              <a:rPr lang="ko-KR" altLang="en-US" sz="1400" dirty="0"/>
              <a:t>기소유예는 범죄인의 조기</a:t>
            </a:r>
            <a:r>
              <a:rPr lang="en-US" altLang="ko-KR" sz="1400" dirty="0"/>
              <a:t>(</a:t>
            </a:r>
            <a:r>
              <a:rPr lang="ko-KR" altLang="en-US" sz="1400" dirty="0"/>
              <a:t>早期</a:t>
            </a:r>
            <a:r>
              <a:rPr lang="en-US" altLang="ko-KR" sz="1400" dirty="0"/>
              <a:t>) </a:t>
            </a:r>
            <a:r>
              <a:rPr lang="ko-KR" altLang="en-US" sz="1400" dirty="0"/>
              <a:t>사회복귀라는 특별예방적 관점이나 또는 경미한 사건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의 신속한 처리라는 소송경제적 관점에서 인정되는 제도임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31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/>
              <a:t>기소유예제도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기소유예 제도의 형사정책적 의의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단점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법원에 의한 사법적 판단을 받아야 할 범죄성립 여부가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검사의 행정처분에 의하여 사실상 유죄로 판단되는 것은 불합리</a:t>
            </a:r>
            <a:r>
              <a:rPr lang="ko-KR" altLang="en-US" sz="1400" dirty="0"/>
              <a:t>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검사의 기소재량권이 </a:t>
            </a:r>
            <a:r>
              <a:rPr lang="ko-KR" altLang="en-US" sz="1400" dirty="0"/>
              <a:t>피의자의 개선 </a:t>
            </a:r>
            <a:r>
              <a:rPr lang="en-US" altLang="ko-KR" sz="1400" dirty="0"/>
              <a:t>· </a:t>
            </a:r>
            <a:r>
              <a:rPr lang="ko-KR" altLang="en-US" sz="1400" dirty="0"/>
              <a:t>교회를</a:t>
            </a:r>
            <a:r>
              <a:rPr lang="en-US" altLang="ko-KR" sz="1400" dirty="0"/>
              <a:t> </a:t>
            </a:r>
            <a:r>
              <a:rPr lang="ko-KR" altLang="en-US" sz="1400" dirty="0"/>
              <a:t>충분히 고려하지 않고 </a:t>
            </a:r>
            <a:r>
              <a:rPr lang="ko-KR" altLang="en-US" sz="1400" dirty="0">
                <a:solidFill>
                  <a:srgbClr val="FF0000"/>
                </a:solidFill>
              </a:rPr>
              <a:t>자의적으로 행사</a:t>
            </a:r>
            <a:r>
              <a:rPr lang="ko-KR" altLang="en-US" sz="1400" dirty="0"/>
              <a:t>될 위험성이 높음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정치적 남용의 우려</a:t>
            </a:r>
            <a:r>
              <a:rPr lang="ko-KR" altLang="en-US" sz="1400" dirty="0"/>
              <a:t>가 있고 부당한 불기소처분이 우려됨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>
                <a:solidFill>
                  <a:srgbClr val="FF0000"/>
                </a:solidFill>
              </a:rPr>
              <a:t>법적 안정성을 약화</a:t>
            </a:r>
            <a:r>
              <a:rPr lang="ko-KR" altLang="en-US" sz="1400" dirty="0"/>
              <a:t>시킬 수 있음</a:t>
            </a:r>
            <a:r>
              <a:rPr lang="en-US" altLang="ko-KR" sz="1400" dirty="0"/>
              <a:t> 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22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>
                <a:solidFill>
                  <a:srgbClr val="FF0000"/>
                </a:solidFill>
              </a:rPr>
              <a:t>선고유예제도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47381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집행유예와의 비교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일반적으로 </a:t>
            </a:r>
            <a:r>
              <a:rPr lang="ko-KR" altLang="en-US" sz="1400" dirty="0">
                <a:solidFill>
                  <a:srgbClr val="FF0000"/>
                </a:solidFill>
              </a:rPr>
              <a:t>선고유예는 </a:t>
            </a:r>
            <a:r>
              <a:rPr lang="ko-KR" altLang="en-US" sz="1400" dirty="0" err="1">
                <a:solidFill>
                  <a:srgbClr val="FF0000"/>
                </a:solidFill>
              </a:rPr>
              <a:t>범정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犯</a:t>
            </a:r>
            <a:r>
              <a:rPr lang="en-US" altLang="ko-KR" sz="1400" dirty="0">
                <a:solidFill>
                  <a:srgbClr val="FF0000"/>
                </a:solidFill>
              </a:rPr>
              <a:t>[</a:t>
            </a:r>
            <a:r>
              <a:rPr lang="ko-KR" altLang="en-US" sz="1400" dirty="0">
                <a:solidFill>
                  <a:srgbClr val="FF0000"/>
                </a:solidFill>
              </a:rPr>
              <a:t>靑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이 비교적 경미한 사례에 적용</a:t>
            </a:r>
            <a:r>
              <a:rPr lang="ko-KR" altLang="en-US" sz="1400" dirty="0"/>
              <a:t>되고</a:t>
            </a:r>
            <a:r>
              <a:rPr lang="en-US" altLang="ko-KR" sz="1400" dirty="0"/>
              <a:t>, </a:t>
            </a:r>
            <a:r>
              <a:rPr lang="ko-KR" altLang="en-US" sz="1400" dirty="0"/>
              <a:t>집행유예는 </a:t>
            </a:r>
            <a:r>
              <a:rPr lang="ko-KR" altLang="en-US" sz="1400" dirty="0" smtClean="0"/>
              <a:t>비교적 </a:t>
            </a:r>
            <a:r>
              <a:rPr lang="ko-KR" altLang="en-US" sz="1400" dirty="0"/>
              <a:t>중한 사례에 적합한 처분임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선고유예는 </a:t>
            </a:r>
            <a:r>
              <a:rPr lang="ko-KR" altLang="en-US" sz="1400" dirty="0">
                <a:solidFill>
                  <a:srgbClr val="FF0000"/>
                </a:solidFill>
              </a:rPr>
              <a:t>집행유예처럼 형의 선고를 수반하지 않음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2. </a:t>
            </a:r>
            <a:r>
              <a:rPr lang="ko-KR" altLang="en-US" sz="1400" dirty="0">
                <a:solidFill>
                  <a:srgbClr val="FF0000"/>
                </a:solidFill>
              </a:rPr>
              <a:t>선고유예의 요건</a:t>
            </a:r>
            <a:r>
              <a:rPr lang="en-US" altLang="ko-KR" sz="1400" dirty="0"/>
              <a:t>(</a:t>
            </a:r>
            <a:r>
              <a:rPr lang="ko-KR" altLang="en-US" sz="1400" dirty="0"/>
              <a:t>형법 제</a:t>
            </a:r>
            <a:r>
              <a:rPr lang="en-US" altLang="ko-KR" sz="1400" dirty="0"/>
              <a:t>59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년 이하의 징역이나 금고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자격정지 또는 벌금의 형을 선고할 경우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선고유예를 할 수 있는 형이란 주형과 부가형을 포함한 처단형 전부를 의미하므로</a:t>
            </a:r>
            <a:r>
              <a:rPr lang="en-US" altLang="ko-KR" sz="1400" dirty="0"/>
              <a:t>, </a:t>
            </a:r>
            <a:r>
              <a:rPr lang="ko-KR" altLang="en-US" sz="1400" dirty="0"/>
              <a:t>주형 을 </a:t>
            </a:r>
            <a:r>
              <a:rPr lang="ko-KR" altLang="en-US" sz="1400" dirty="0" err="1"/>
              <a:t>선고유예하는</a:t>
            </a:r>
            <a:r>
              <a:rPr lang="ko-KR" altLang="en-US" sz="1400" dirty="0"/>
              <a:t> 경우에 몰수 또는 추징도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선고 유예할 수 있으나</a:t>
            </a:r>
            <a:r>
              <a:rPr lang="en-US" altLang="ko-KR" sz="1400" dirty="0"/>
              <a:t>, </a:t>
            </a:r>
            <a:r>
              <a:rPr lang="ko-KR" altLang="en-US" sz="1400" dirty="0"/>
              <a:t>주형에 대하여 선고 를 유예하지 않으면서 이에 부가할 추징에 대해서만 선고를 유예할 수는 없다</a:t>
            </a:r>
            <a:r>
              <a:rPr lang="en-US" altLang="ko-KR" sz="1400" dirty="0"/>
              <a:t>(</a:t>
            </a:r>
            <a:r>
              <a:rPr lang="ko-KR" altLang="en-US" sz="1400" dirty="0"/>
              <a:t>大判</a:t>
            </a:r>
            <a:r>
              <a:rPr lang="en-US" altLang="ko-KR" sz="1400" dirty="0"/>
              <a:t>). </a:t>
            </a:r>
            <a:r>
              <a:rPr lang="ko-KR" altLang="en-US" sz="1400" dirty="0"/>
              <a:t>그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러나 형을 병과할 때에는 그 일부 또는 전부에 대하여 선고를 유예할 수 있으므로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59</a:t>
            </a:r>
            <a:r>
              <a:rPr lang="ko-KR" altLang="en-US" sz="1400" dirty="0"/>
              <a:t>조 제</a:t>
            </a:r>
            <a:r>
              <a:rPr lang="en-US" altLang="ko-KR" sz="1400" dirty="0"/>
              <a:t>2</a:t>
            </a:r>
            <a:r>
              <a:rPr lang="ko-KR" altLang="en-US" sz="1400" dirty="0"/>
              <a:t>항</a:t>
            </a:r>
            <a:r>
              <a:rPr lang="en-US" altLang="ko-KR" sz="1400" dirty="0"/>
              <a:t>), </a:t>
            </a:r>
            <a:r>
              <a:rPr lang="ko-KR" altLang="en-US" sz="1400" dirty="0"/>
              <a:t>징역형과 벌금형을 병과하면서 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느</a:t>
            </a:r>
            <a:r>
              <a:rPr lang="ko-KR" altLang="en-US" sz="1400" dirty="0"/>
              <a:t> 한쪽에 대해서만 선고유예를 할 수도 있고 혹은 징역형은 집행유예를 하고 벌금형은 선고유예를 할 수도 있다</a:t>
            </a:r>
            <a:r>
              <a:rPr lang="en-US" altLang="ko-KR" sz="1400" dirty="0"/>
              <a:t>(</a:t>
            </a:r>
            <a:r>
              <a:rPr lang="ko-KR" altLang="en-US" sz="1400" dirty="0"/>
              <a:t>대판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개전의 정상이 현저할 것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개전의 </a:t>
            </a:r>
            <a:r>
              <a:rPr lang="ko-KR" altLang="en-US" sz="1400" dirty="0"/>
              <a:t>정상이 현저하다고 말할 수 있으려면 판결 선고시를 기준하여 볼 때 행위자에게 형을 선고하지 </a:t>
            </a:r>
            <a:r>
              <a:rPr lang="ko-KR" altLang="en-US" sz="1400" dirty="0" smtClean="0"/>
              <a:t>않아도 </a:t>
            </a:r>
            <a:r>
              <a:rPr lang="ko-KR" altLang="en-US" sz="1400" dirty="0"/>
              <a:t>재범의가 없다고 인정되어야 </a:t>
            </a:r>
            <a:r>
              <a:rPr lang="ko-KR" altLang="en-US" sz="1400" dirty="0" smtClean="0"/>
              <a:t>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다</a:t>
            </a:r>
            <a:r>
              <a:rPr lang="en-US" altLang="ko-KR" sz="1400" dirty="0"/>
              <a:t>. </a:t>
            </a:r>
            <a:r>
              <a:rPr lang="ko-KR" altLang="en-US" sz="1400" dirty="0"/>
              <a:t>그 판단기준은 형법 제</a:t>
            </a:r>
            <a:r>
              <a:rPr lang="en-US" altLang="ko-KR" sz="1400" dirty="0"/>
              <a:t>51</a:t>
            </a:r>
            <a:r>
              <a:rPr lang="ko-KR" altLang="en-US" sz="1400" dirty="0"/>
              <a:t>조의 </a:t>
            </a:r>
            <a:r>
              <a:rPr lang="ko-KR" altLang="en-US" sz="1400" dirty="0" err="1"/>
              <a:t>양형조건이다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>
                <a:solidFill>
                  <a:srgbClr val="FF0000"/>
                </a:solidFill>
              </a:rPr>
              <a:t>자격정지 이상의 형을 받은 전과가 없을 것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선고유예는 </a:t>
            </a:r>
            <a:r>
              <a:rPr lang="ko-KR" altLang="en-US" sz="1400" dirty="0"/>
              <a:t>현행법상 가장 경한 유죄판결로서 재범의 위험이 가장 적은 </a:t>
            </a:r>
            <a:r>
              <a:rPr lang="ko-KR" altLang="en-US" sz="1400" dirty="0" err="1" smtClean="0"/>
              <a:t>초범자에게만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인정될 수 있다는 의미이다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630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>
                <a:solidFill>
                  <a:srgbClr val="FF0000"/>
                </a:solidFill>
              </a:rPr>
              <a:t>선고유예제도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47381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조건부 부담처분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형의 선고를 유예하는 경우에 재범방지를 위하여 지도 또는 원호가 필요한 때에는 </a:t>
            </a:r>
            <a:r>
              <a:rPr lang="ko-KR" altLang="en-US" sz="1400" dirty="0" smtClean="0"/>
              <a:t>보호관찰을 </a:t>
            </a:r>
            <a:r>
              <a:rPr lang="ko-KR" altLang="en-US" sz="1400" dirty="0"/>
              <a:t>받을 것을 명할 수 있다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59</a:t>
            </a:r>
            <a:r>
              <a:rPr lang="ko-KR" altLang="en-US" sz="1400" dirty="0"/>
              <a:t>조의</a:t>
            </a:r>
            <a:r>
              <a:rPr lang="en-US" altLang="ko-KR" sz="1400" dirty="0"/>
              <a:t>2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).</a:t>
            </a:r>
            <a:r>
              <a:rPr lang="ko-KR" altLang="en-US" sz="1400" dirty="0"/>
              <a:t> 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만 </a:t>
            </a:r>
            <a:r>
              <a:rPr lang="ko-KR" altLang="en-US" sz="1400" dirty="0" smtClean="0">
                <a:solidFill>
                  <a:srgbClr val="FF0000"/>
                </a:solidFill>
              </a:rPr>
              <a:t>집행유예에서와는 달리 보호관찰만을 조건부 부담처분으로</a:t>
            </a:r>
            <a:r>
              <a:rPr lang="ko-KR" altLang="en-US" sz="1400" dirty="0" smtClean="0"/>
              <a:t> 하고 </a:t>
            </a:r>
            <a:r>
              <a:rPr lang="ko-KR" altLang="en-US" sz="1400" dirty="0"/>
              <a:t>있다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보호관찰의 </a:t>
            </a:r>
            <a:r>
              <a:rPr lang="ko-KR" altLang="en-US" sz="1400" dirty="0" smtClean="0">
                <a:solidFill>
                  <a:srgbClr val="FF0000"/>
                </a:solidFill>
              </a:rPr>
              <a:t>기간은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년</a:t>
            </a:r>
            <a:r>
              <a:rPr lang="ko-KR" altLang="en-US" sz="1400" dirty="0"/>
              <a:t>으로 한다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59</a:t>
            </a:r>
            <a:r>
              <a:rPr lang="ko-KR" altLang="en-US" sz="1400" dirty="0"/>
              <a:t>조의</a:t>
            </a:r>
            <a:r>
              <a:rPr lang="en-US" altLang="ko-KR" sz="1400" dirty="0"/>
              <a:t>2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선고유예의 효과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선고유예의 판결 여부는 법원의 재량에 의한다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선고유예도 일종의 </a:t>
            </a:r>
            <a:r>
              <a:rPr lang="ko-KR" altLang="en-US" sz="1400" dirty="0" err="1">
                <a:solidFill>
                  <a:srgbClr val="FF0000"/>
                </a:solidFill>
              </a:rPr>
              <a:t>유죄판결</a:t>
            </a:r>
            <a:r>
              <a:rPr lang="ko-KR" altLang="en-US" sz="1400" dirty="0" err="1"/>
              <a:t>이므로</a:t>
            </a:r>
            <a:r>
              <a:rPr lang="ko-KR" altLang="en-US" sz="1400" dirty="0"/>
              <a:t> 그 범죄 사실과 선고할 형을 정해서 내려야 한다</a:t>
            </a:r>
            <a:r>
              <a:rPr lang="en-US" altLang="ko-KR" sz="1400" dirty="0"/>
              <a:t>.  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형의 선고유예를 받은 날로부터 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년을 경과하면 면소된 것으로 간주</a:t>
            </a:r>
            <a:r>
              <a:rPr lang="ko-KR" altLang="en-US" sz="1400" dirty="0"/>
              <a:t>한다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60</a:t>
            </a:r>
            <a:r>
              <a:rPr lang="ko-KR" altLang="en-US" sz="1400" dirty="0"/>
              <a:t>조</a:t>
            </a:r>
            <a:r>
              <a:rPr lang="en-US" altLang="ko-KR" sz="1400" dirty="0"/>
              <a:t>). </a:t>
            </a:r>
            <a:r>
              <a:rPr lang="ko-KR" altLang="en-US" sz="1400" dirty="0"/>
              <a:t>여기서 면소는 </a:t>
            </a:r>
            <a:r>
              <a:rPr lang="ko-KR" altLang="en-US" sz="1400" dirty="0">
                <a:solidFill>
                  <a:srgbClr val="FF0000"/>
                </a:solidFill>
              </a:rPr>
              <a:t>무죄와는 구별되고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전과자로도 되지 않는다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선고유예의 실효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필요적 실효 형의 선고유예를 받은 자가 </a:t>
            </a:r>
            <a:r>
              <a:rPr lang="ko-KR" altLang="en-US" sz="1400" dirty="0">
                <a:solidFill>
                  <a:srgbClr val="FF0000"/>
                </a:solidFill>
              </a:rPr>
              <a:t>유예기간 중 자격정지 이상의 형에 대한 판결이 </a:t>
            </a:r>
            <a:r>
              <a:rPr lang="ko-KR" altLang="en-US" sz="1400" dirty="0" smtClean="0">
                <a:solidFill>
                  <a:srgbClr val="FF0000"/>
                </a:solidFill>
              </a:rPr>
              <a:t>확정되든가</a:t>
            </a:r>
            <a:r>
              <a:rPr lang="en-US" altLang="ko-KR" sz="1400" dirty="0" smtClean="0">
                <a:solidFill>
                  <a:srgbClr val="FF0000"/>
                </a:solidFill>
              </a:rPr>
              <a:t>,</a:t>
            </a:r>
            <a:r>
              <a:rPr lang="ko-KR" altLang="en-US" sz="1400" dirty="0" smtClean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자격정지 이상의 형에 대한 전과가 발견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된 경우에는 </a:t>
            </a:r>
            <a:r>
              <a:rPr lang="ko-KR" altLang="en-US" sz="1400" dirty="0">
                <a:solidFill>
                  <a:srgbClr val="FF0000"/>
                </a:solidFill>
              </a:rPr>
              <a:t>유예한 형을 선고</a:t>
            </a:r>
            <a:r>
              <a:rPr lang="ko-KR" altLang="en-US" sz="1400" dirty="0"/>
              <a:t>한다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61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임의적 실효 보호관찰을 명한 선고유예를 받은 자가 </a:t>
            </a:r>
            <a:r>
              <a:rPr lang="ko-KR" altLang="en-US" sz="1400" dirty="0">
                <a:solidFill>
                  <a:srgbClr val="FF0000"/>
                </a:solidFill>
              </a:rPr>
              <a:t>보호관찰기간 중에 준수사항을 위반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그 </a:t>
            </a:r>
            <a:r>
              <a:rPr lang="ko-KR" altLang="en-US" sz="1400" dirty="0" smtClean="0"/>
              <a:t>정도가 </a:t>
            </a:r>
            <a:r>
              <a:rPr lang="ko-KR" altLang="en-US" sz="1400" dirty="0"/>
              <a:t>무거운 때에는 </a:t>
            </a:r>
            <a:r>
              <a:rPr lang="ko-KR" altLang="en-US" sz="1400" dirty="0">
                <a:solidFill>
                  <a:srgbClr val="FF0000"/>
                </a:solidFill>
              </a:rPr>
              <a:t>유예한 형을 선고</a:t>
            </a:r>
            <a:r>
              <a:rPr lang="ko-KR" altLang="en-US" sz="1400" dirty="0"/>
              <a:t>할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 수 있다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61</a:t>
            </a:r>
            <a:r>
              <a:rPr lang="ko-KR" altLang="en-US" sz="1400" dirty="0"/>
              <a:t>조 제</a:t>
            </a:r>
            <a:r>
              <a:rPr lang="en-US" altLang="ko-KR" sz="1400" dirty="0"/>
              <a:t>2</a:t>
            </a:r>
            <a:r>
              <a:rPr lang="ko-KR" altLang="en-US" sz="1400" dirty="0"/>
              <a:t>항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938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>
                <a:solidFill>
                  <a:srgbClr val="FF0000"/>
                </a:solidFill>
              </a:rPr>
              <a:t>집행유예제도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47381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집행유예의 요건</a:t>
            </a:r>
            <a:r>
              <a:rPr lang="en-US" altLang="ko-KR" sz="1400" dirty="0"/>
              <a:t>(</a:t>
            </a:r>
            <a:r>
              <a:rPr lang="ko-KR" altLang="en-US" sz="1400" dirty="0"/>
              <a:t>형법 제</a:t>
            </a:r>
            <a:r>
              <a:rPr lang="en-US" altLang="ko-KR" sz="1400" dirty="0"/>
              <a:t>62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년 이하의 징역 또는 금고 또는 </a:t>
            </a:r>
            <a:r>
              <a:rPr lang="en-US" altLang="ko-KR" sz="1400" dirty="0">
                <a:solidFill>
                  <a:srgbClr val="FF0000"/>
                </a:solidFill>
              </a:rPr>
              <a:t>500</a:t>
            </a:r>
            <a:r>
              <a:rPr lang="ko-KR" altLang="en-US" sz="1400" dirty="0">
                <a:solidFill>
                  <a:srgbClr val="FF0000"/>
                </a:solidFill>
              </a:rPr>
              <a:t>만원 이하의 벌금의 형을 선고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선고형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할 경우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/>
              <a:t>징역 또는 금고의 형을 신고할 때에만 집행유예를 할 수 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</a:t>
            </a:r>
            <a:r>
              <a:rPr lang="en-US" altLang="ko-KR" sz="1400" dirty="0"/>
              <a:t>, </a:t>
            </a:r>
            <a:r>
              <a:rPr lang="ko-KR" altLang="en-US" sz="1400" dirty="0"/>
              <a:t>벌금형을 선고할 때에는 집행유예를 할 수 있다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/>
              <a:t>선고할 형은 </a:t>
            </a:r>
            <a:r>
              <a:rPr lang="en-US" altLang="ko-KR" sz="1400" dirty="0"/>
              <a:t>3</a:t>
            </a:r>
            <a:r>
              <a:rPr lang="ko-KR" altLang="en-US" sz="1400" dirty="0"/>
              <a:t>년 이하의 징역 또는 금고 및 </a:t>
            </a:r>
            <a:r>
              <a:rPr lang="en-US" altLang="ko-KR" sz="1400" dirty="0"/>
              <a:t>500</a:t>
            </a:r>
            <a:r>
              <a:rPr lang="ko-KR" altLang="en-US" sz="1400" dirty="0"/>
              <a:t>만원 이하의 벌금형이어야 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정상에 참작할 만한 사유가 있을 것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금고 이상의 형을 선고한 판결이 확정된 때부터 그 집행을 종료하거나 면제된 후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년까지 기간에 범한 죄가 아닐 것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‘금고 이상의 형을 선고받은 때</a:t>
            </a:r>
            <a:r>
              <a:rPr lang="en-US" altLang="ko-KR" sz="1400" dirty="0"/>
              <a:t>'</a:t>
            </a:r>
            <a:r>
              <a:rPr lang="ko-KR" altLang="en-US" sz="1400" dirty="0"/>
              <a:t>란 실형의 </a:t>
            </a:r>
            <a:r>
              <a:rPr lang="ko-KR" altLang="en-US" sz="1400" dirty="0" err="1"/>
              <a:t>선고뿐만</a:t>
            </a:r>
            <a:r>
              <a:rPr lang="ko-KR" altLang="en-US" sz="1400" dirty="0"/>
              <a:t> 아니라 형의 집행유예의 선고도 포함 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>
                <a:solidFill>
                  <a:srgbClr val="FF0000"/>
                </a:solidFill>
              </a:rPr>
              <a:t>특정강력범죄처벌에 관한 특례법 제</a:t>
            </a:r>
            <a:r>
              <a:rPr lang="en-US" altLang="ko-KR" sz="1400" dirty="0">
                <a:solidFill>
                  <a:srgbClr val="FF0000"/>
                </a:solidFill>
              </a:rPr>
              <a:t>5</a:t>
            </a:r>
            <a:r>
              <a:rPr lang="ko-KR" altLang="en-US" sz="1400" dirty="0">
                <a:solidFill>
                  <a:srgbClr val="FF0000"/>
                </a:solidFill>
              </a:rPr>
              <a:t>조의 </a:t>
            </a:r>
            <a:r>
              <a:rPr lang="ko-KR" altLang="en-US" sz="1400" dirty="0" err="1">
                <a:solidFill>
                  <a:srgbClr val="FF0000"/>
                </a:solidFill>
              </a:rPr>
              <a:t>특칙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특정강력범죄로 </a:t>
            </a:r>
            <a:r>
              <a:rPr lang="ko-KR" altLang="en-US" sz="1400" dirty="0">
                <a:solidFill>
                  <a:srgbClr val="FF0000"/>
                </a:solidFill>
              </a:rPr>
              <a:t>형의 선고를 받아 그 집행이 종료하거나 면제받은 후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년을 경과하지 않은 자가 다시 특정강력범죄를 범한 때</a:t>
            </a:r>
            <a:r>
              <a:rPr lang="ko-KR" altLang="en-US" sz="1400" dirty="0"/>
              <a:t>에는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집행유예가 금지된다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113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>
                <a:solidFill>
                  <a:srgbClr val="FF0000"/>
                </a:solidFill>
              </a:rPr>
              <a:t>집행유예제도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3388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집행유예와 </a:t>
            </a:r>
            <a:r>
              <a:rPr lang="ko-KR" altLang="en-US" sz="1400" dirty="0" smtClean="0">
                <a:solidFill>
                  <a:srgbClr val="FF0000"/>
                </a:solidFill>
              </a:rPr>
              <a:t>조건부 부담처분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/>
              <a:t>형법 제</a:t>
            </a:r>
            <a:r>
              <a:rPr lang="en-US" altLang="ko-KR" sz="1400" dirty="0"/>
              <a:t>62</a:t>
            </a:r>
            <a:r>
              <a:rPr lang="ko-KR" altLang="en-US" sz="1400" dirty="0"/>
              <a:t>조의</a:t>
            </a:r>
            <a:r>
              <a:rPr lang="en-US" altLang="ko-KR" sz="1400" dirty="0"/>
              <a:t>2)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형의 집행을 유예할 경우 보호관찰이나 사회봉사 또는 수강을 명할 수 있다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세가지 부담 처분은 상호 선택적이며 또한 임의처분으로 규정되어 있다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규정과 관련해서는 법문 </a:t>
            </a:r>
            <a:r>
              <a:rPr lang="ko-KR" altLang="en-US" sz="1400" dirty="0" smtClean="0"/>
              <a:t>그대로 </a:t>
            </a:r>
            <a:r>
              <a:rPr lang="ko-KR" altLang="en-US" sz="1400" dirty="0"/>
              <a:t>해석하여 보호관찰에 사회봉사 </a:t>
            </a:r>
            <a:r>
              <a:rPr lang="en-US" altLang="ko-KR" sz="1400" dirty="0"/>
              <a:t>· </a:t>
            </a:r>
            <a:r>
              <a:rPr lang="ko-KR" altLang="en-US" sz="1400" dirty="0"/>
              <a:t>수강명령을 병과할 수 없다는 입장과 병과할 있다는 입장이 대립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되고 있으나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대법원은 집행유예시 보호관찰을 명할 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사회봉사 또는 수강을 </a:t>
            </a:r>
            <a:r>
              <a:rPr lang="ko-KR" altLang="en-US" sz="1400" dirty="0" smtClean="0">
                <a:solidFill>
                  <a:srgbClr val="FF0000"/>
                </a:solidFill>
              </a:rPr>
              <a:t>동시에 </a:t>
            </a:r>
            <a:r>
              <a:rPr lang="ko-KR" altLang="en-US" sz="1400" dirty="0">
                <a:solidFill>
                  <a:srgbClr val="FF0000"/>
                </a:solidFill>
              </a:rPr>
              <a:t>명할 수 있다고 본다</a:t>
            </a:r>
            <a:r>
              <a:rPr lang="en-US" altLang="ko-KR" sz="1400" dirty="0"/>
              <a:t>(</a:t>
            </a:r>
            <a:r>
              <a:rPr lang="ko-KR" altLang="en-US" sz="1400" dirty="0"/>
              <a:t>대판 </a:t>
            </a:r>
            <a:r>
              <a:rPr lang="en-US" altLang="ko-KR" sz="1400" dirty="0"/>
              <a:t>98.4.24, 98</a:t>
            </a:r>
            <a:r>
              <a:rPr lang="ko-KR" altLang="en-US" sz="1400" dirty="0"/>
              <a:t>도</a:t>
            </a:r>
            <a:r>
              <a:rPr lang="en-US" altLang="ko-KR" sz="1400" dirty="0"/>
              <a:t>98).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84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공소제기와 범죄정책 </a:t>
            </a:r>
            <a:r>
              <a:rPr lang="en-US" altLang="ko-KR" dirty="0"/>
              <a:t>- </a:t>
            </a:r>
            <a:r>
              <a:rPr lang="ko-KR" altLang="en-US" dirty="0">
                <a:solidFill>
                  <a:srgbClr val="FF0000"/>
                </a:solidFill>
              </a:rPr>
              <a:t>집행유예제도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21766"/>
            <a:ext cx="11029615" cy="50982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집행유예의 효과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집행유예 선고 후 그 선고가 </a:t>
            </a:r>
            <a:r>
              <a:rPr lang="ko-KR" altLang="en-US" sz="1400" dirty="0">
                <a:solidFill>
                  <a:srgbClr val="FF0000"/>
                </a:solidFill>
              </a:rPr>
              <a:t>실효 또는 취소됨이 없이 유예기간을 경과한 때에는 형의 </a:t>
            </a:r>
            <a:r>
              <a:rPr lang="ko-KR" altLang="en-US" sz="1400" dirty="0" smtClean="0">
                <a:solidFill>
                  <a:srgbClr val="FF0000"/>
                </a:solidFill>
              </a:rPr>
              <a:t>선고는 </a:t>
            </a:r>
            <a:r>
              <a:rPr lang="ko-KR" altLang="en-US" sz="1400" dirty="0">
                <a:solidFill>
                  <a:srgbClr val="FF0000"/>
                </a:solidFill>
              </a:rPr>
              <a:t>효력을 잃으므로</a:t>
            </a:r>
            <a:r>
              <a:rPr lang="ko-KR" altLang="en-US" sz="1400" dirty="0"/>
              <a:t> 전과자로 되지 </a:t>
            </a:r>
            <a:r>
              <a:rPr lang="ko-KR" altLang="en-US" sz="1400" dirty="0" smtClean="0"/>
              <a:t>않는다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조건부 유죄판결주의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집행유예의 실효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유예기간 중 고의로 범한 죄로 금고 이상의 실형을 선고</a:t>
            </a:r>
            <a:r>
              <a:rPr lang="ko-KR" altLang="en-US" sz="1400" dirty="0"/>
              <a:t>받아 그 판결이 확정된 때에는 </a:t>
            </a:r>
            <a:r>
              <a:rPr lang="ko-KR" altLang="en-US" sz="1400" dirty="0">
                <a:solidFill>
                  <a:srgbClr val="FF0000"/>
                </a:solidFill>
              </a:rPr>
              <a:t>집행 유예의 선고는 효력을 잃는다</a:t>
            </a:r>
            <a:r>
              <a:rPr lang="en-US" altLang="ko-KR" sz="1400" dirty="0"/>
              <a:t>. ‘</a:t>
            </a:r>
            <a:r>
              <a:rPr lang="ko-KR" altLang="en-US" sz="1400" dirty="0"/>
              <a:t>확정된 때</a:t>
            </a:r>
            <a:r>
              <a:rPr lang="en-US" altLang="ko-KR" sz="1400" dirty="0"/>
              <a:t>’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효력상실효과가 나타나므로 항소한 경우에도 효 력은 그대로 유지된다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효력상실의 경우에는 유예된 형이 집행</a:t>
            </a:r>
            <a:r>
              <a:rPr lang="ko-KR" altLang="en-US" sz="1400" dirty="0"/>
              <a:t>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집행유예의 취소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>
                <a:solidFill>
                  <a:srgbClr val="FF0000"/>
                </a:solidFill>
              </a:rPr>
              <a:t>필요적 취소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집행유예선고 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형법 제</a:t>
            </a:r>
            <a:r>
              <a:rPr lang="en-US" altLang="ko-KR" sz="1400" dirty="0">
                <a:solidFill>
                  <a:srgbClr val="FF0000"/>
                </a:solidFill>
              </a:rPr>
              <a:t>62</a:t>
            </a:r>
            <a:r>
              <a:rPr lang="ko-KR" altLang="en-US" sz="1400" dirty="0">
                <a:solidFill>
                  <a:srgbClr val="FF0000"/>
                </a:solidFill>
              </a:rPr>
              <a:t>조 단서의 사유</a:t>
            </a:r>
            <a:r>
              <a:rPr lang="en-US" altLang="ko-KR" sz="1400" dirty="0"/>
              <a:t>(</a:t>
            </a:r>
            <a:r>
              <a:rPr lang="ko-KR" altLang="en-US" sz="1400" dirty="0"/>
              <a:t>금고 이상의 형을 받아 집행을 종료한 후 또는 집행이 면제된 후로부터 </a:t>
            </a:r>
            <a:r>
              <a:rPr lang="en-US" altLang="ko-KR" sz="1400" dirty="0"/>
              <a:t>3</a:t>
            </a:r>
            <a:r>
              <a:rPr lang="ko-KR" altLang="en-US" sz="1400" dirty="0"/>
              <a:t>년이 경과하지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아니한 사실의 발각</a:t>
            </a:r>
            <a:r>
              <a:rPr lang="en-US" altLang="ko-KR" sz="1400" dirty="0"/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가 있으면 집행유예의 선고를 </a:t>
            </a:r>
            <a:r>
              <a:rPr lang="ko-KR" altLang="en-US" sz="1400" dirty="0" smtClean="0">
                <a:solidFill>
                  <a:srgbClr val="FF0000"/>
                </a:solidFill>
              </a:rPr>
              <a:t>필요적으로 </a:t>
            </a:r>
            <a:r>
              <a:rPr lang="ko-KR" altLang="en-US" sz="1400" dirty="0">
                <a:solidFill>
                  <a:srgbClr val="FF0000"/>
                </a:solidFill>
              </a:rPr>
              <a:t>취소</a:t>
            </a:r>
            <a:r>
              <a:rPr lang="en-US" altLang="ko-KR" sz="1400" dirty="0"/>
              <a:t>, </a:t>
            </a:r>
            <a:r>
              <a:rPr lang="ko-KR" altLang="en-US" sz="1400" dirty="0"/>
              <a:t>이 경우에는 유예된 형 집행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임의적 취소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보호관찰이나 사회봉사 또는 수강명령을 받은 자가 준수사항이나 명령을 위반하고 그 정도가 무거운 때에는 집행유예 선고를 </a:t>
            </a:r>
            <a:r>
              <a:rPr lang="ko-KR" altLang="en-US" sz="1400" dirty="0" smtClean="0">
                <a:solidFill>
                  <a:srgbClr val="FF0000"/>
                </a:solidFill>
              </a:rPr>
              <a:t>취소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할 </a:t>
            </a:r>
            <a:r>
              <a:rPr lang="ko-KR" altLang="en-US" sz="1400" dirty="0"/>
              <a:t>수 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90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전환</a:t>
            </a:r>
            <a:r>
              <a:rPr lang="en-US" altLang="ko-KR" dirty="0"/>
              <a:t>(Diversion)</a:t>
            </a:r>
            <a:r>
              <a:rPr lang="ko-KR" altLang="en-US" dirty="0"/>
              <a:t>제도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 err="1">
                <a:solidFill>
                  <a:srgbClr val="FF0000"/>
                </a:solidFill>
              </a:rPr>
              <a:t>다이버전의</a:t>
            </a:r>
            <a:r>
              <a:rPr lang="ko-KR" altLang="en-US" sz="1400" dirty="0">
                <a:solidFill>
                  <a:srgbClr val="FF0000"/>
                </a:solidFill>
              </a:rPr>
              <a:t> 의의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정규의 </a:t>
            </a:r>
            <a:r>
              <a:rPr lang="ko-KR" altLang="en-US" sz="1400" dirty="0" smtClean="0">
                <a:solidFill>
                  <a:srgbClr val="FF0000"/>
                </a:solidFill>
              </a:rPr>
              <a:t>사법처리과정에서 </a:t>
            </a:r>
            <a:r>
              <a:rPr lang="ko-KR" altLang="en-US" sz="1400" dirty="0">
                <a:solidFill>
                  <a:srgbClr val="FF0000"/>
                </a:solidFill>
              </a:rPr>
              <a:t>우회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분리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이탈</a:t>
            </a:r>
            <a:r>
              <a:rPr lang="ko-KR" altLang="en-US" sz="1400" dirty="0"/>
              <a:t>한다는 의미를 지닌 </a:t>
            </a:r>
            <a:r>
              <a:rPr lang="ko-KR" altLang="en-US" sz="1400" dirty="0" err="1"/>
              <a:t>다이버전은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형사절차의 중간단계 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일반적으로 기소단계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에서 </a:t>
            </a:r>
            <a:r>
              <a:rPr lang="ko-KR" altLang="en-US" sz="1400" dirty="0" err="1">
                <a:solidFill>
                  <a:srgbClr val="FF0000"/>
                </a:solidFill>
              </a:rPr>
              <a:t>절차진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행을 중지하고 비공식적 절차에 의해 범죄인을 처리하는 제도</a:t>
            </a:r>
            <a:r>
              <a:rPr lang="ko-KR" altLang="en-US" sz="1400" dirty="0"/>
              <a:t>를 의미함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</a:t>
            </a:r>
            <a:r>
              <a:rPr lang="ko-KR" altLang="en-US" sz="1400" dirty="0"/>
              <a:t> 즉 범죄자가 </a:t>
            </a:r>
            <a:r>
              <a:rPr lang="ko-KR" altLang="en-US" sz="1400" dirty="0" err="1">
                <a:solidFill>
                  <a:srgbClr val="FF0000"/>
                </a:solidFill>
              </a:rPr>
              <a:t>사회내처우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교육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상담 등 다른 개선프로그램에 자발적으로 참여하는 조건으로 구속이나 기소를 회피하는 제도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다이버전은</a:t>
            </a:r>
            <a:r>
              <a:rPr lang="ko-KR" altLang="en-US" sz="1400" dirty="0"/>
              <a:t> 비공식적 개입여부에 따라 ‘ 단순형 </a:t>
            </a:r>
            <a:r>
              <a:rPr lang="ko-KR" altLang="en-US" sz="1400" dirty="0" err="1"/>
              <a:t>다이버전과</a:t>
            </a:r>
            <a:r>
              <a:rPr lang="ko-KR" altLang="en-US" sz="1400" dirty="0"/>
              <a:t> 개입을 수반하는 </a:t>
            </a:r>
            <a:r>
              <a:rPr lang="ko-KR" altLang="en-US" sz="1400" dirty="0" err="1"/>
              <a:t>다이버전으로</a:t>
            </a:r>
            <a:r>
              <a:rPr lang="ko-KR" altLang="en-US" sz="1400" dirty="0"/>
              <a:t> 나눌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또한 진행단계별로 분류하면 </a:t>
            </a:r>
            <a:r>
              <a:rPr lang="ko-KR" altLang="en-US" sz="1400" dirty="0" smtClean="0">
                <a:solidFill>
                  <a:srgbClr val="FF0000"/>
                </a:solidFill>
              </a:rPr>
              <a:t>체포 전 </a:t>
            </a:r>
            <a:r>
              <a:rPr lang="ko-KR" altLang="en-US" sz="1400" dirty="0" err="1">
                <a:solidFill>
                  <a:srgbClr val="FF0000"/>
                </a:solidFill>
              </a:rPr>
              <a:t>다이버전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기소 전 </a:t>
            </a:r>
            <a:r>
              <a:rPr lang="ko-KR" altLang="en-US" sz="1400" dirty="0" err="1">
                <a:solidFill>
                  <a:srgbClr val="FF0000"/>
                </a:solidFill>
              </a:rPr>
              <a:t>다이버전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공판개시 전 </a:t>
            </a:r>
            <a:r>
              <a:rPr lang="ko-KR" altLang="en-US" sz="1400" dirty="0" err="1">
                <a:solidFill>
                  <a:srgbClr val="FF0000"/>
                </a:solidFill>
              </a:rPr>
              <a:t>다이버전</a:t>
            </a:r>
            <a:r>
              <a:rPr lang="ko-KR" altLang="en-US" sz="1400" dirty="0" err="1"/>
              <a:t>으로</a:t>
            </a:r>
            <a:r>
              <a:rPr lang="ko-KR" altLang="en-US" sz="1400" dirty="0"/>
              <a:t> 분류 될 수 있으며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주체에 따라 경찰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검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사</a:t>
            </a:r>
            <a:r>
              <a:rPr lang="en-US" altLang="ko-KR" sz="1400" dirty="0" smtClean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법원에 </a:t>
            </a:r>
            <a:r>
              <a:rPr lang="ko-KR" altLang="en-US" sz="1400" dirty="0">
                <a:solidFill>
                  <a:srgbClr val="FF0000"/>
                </a:solidFill>
              </a:rPr>
              <a:t>의한 </a:t>
            </a:r>
            <a:r>
              <a:rPr lang="ko-KR" altLang="en-US" sz="1400" dirty="0" err="1">
                <a:solidFill>
                  <a:srgbClr val="FF0000"/>
                </a:solidFill>
              </a:rPr>
              <a:t>다이버전</a:t>
            </a:r>
            <a:r>
              <a:rPr lang="ko-KR" altLang="en-US" sz="1400" dirty="0" err="1"/>
              <a:t>으로</a:t>
            </a:r>
            <a:r>
              <a:rPr lang="ko-KR" altLang="en-US" sz="1400" dirty="0"/>
              <a:t> 나눌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다이버전에는</a:t>
            </a:r>
            <a:r>
              <a:rPr lang="ko-KR" altLang="en-US" sz="1400" dirty="0"/>
              <a:t> </a:t>
            </a:r>
            <a:r>
              <a:rPr lang="ko-KR" altLang="en-US" sz="1400" i="1" dirty="0">
                <a:solidFill>
                  <a:srgbClr val="FF0000"/>
                </a:solidFill>
              </a:rPr>
              <a:t>경찰의 훈방</a:t>
            </a:r>
            <a:r>
              <a:rPr lang="en-US" altLang="ko-KR" sz="1400" i="1" dirty="0">
                <a:solidFill>
                  <a:srgbClr val="FF0000"/>
                </a:solidFill>
              </a:rPr>
              <a:t>, </a:t>
            </a:r>
            <a:r>
              <a:rPr lang="ko-KR" altLang="en-US" sz="1400" i="1" dirty="0">
                <a:solidFill>
                  <a:srgbClr val="FF0000"/>
                </a:solidFill>
              </a:rPr>
              <a:t>기소유예</a:t>
            </a:r>
            <a:r>
              <a:rPr lang="en-US" altLang="ko-KR" sz="1400" i="1" dirty="0">
                <a:solidFill>
                  <a:srgbClr val="FF0000"/>
                </a:solidFill>
              </a:rPr>
              <a:t>, </a:t>
            </a:r>
            <a:r>
              <a:rPr lang="ko-KR" altLang="en-US" sz="1400" i="1" dirty="0">
                <a:solidFill>
                  <a:srgbClr val="FF0000"/>
                </a:solidFill>
              </a:rPr>
              <a:t>선도조건부 기소유예</a:t>
            </a:r>
            <a:r>
              <a:rPr lang="en-US" altLang="ko-KR" sz="1400" i="1" dirty="0">
                <a:solidFill>
                  <a:srgbClr val="FF0000"/>
                </a:solidFill>
              </a:rPr>
              <a:t>, </a:t>
            </a:r>
            <a:r>
              <a:rPr lang="ko-KR" altLang="en-US" sz="1400" i="1" dirty="0">
                <a:solidFill>
                  <a:srgbClr val="FF0000"/>
                </a:solidFill>
              </a:rPr>
              <a:t>선고유예</a:t>
            </a:r>
            <a:r>
              <a:rPr lang="en-US" altLang="ko-KR" sz="1400" i="1" dirty="0">
                <a:solidFill>
                  <a:srgbClr val="FF0000"/>
                </a:solidFill>
              </a:rPr>
              <a:t>, </a:t>
            </a:r>
            <a:r>
              <a:rPr lang="ko-KR" altLang="en-US" sz="1400" i="1" dirty="0">
                <a:solidFill>
                  <a:srgbClr val="FF0000"/>
                </a:solidFill>
              </a:rPr>
              <a:t>집행유예 </a:t>
            </a:r>
            <a:r>
              <a:rPr lang="ko-KR" altLang="en-US" sz="1400" dirty="0"/>
              <a:t>등이 있음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보석이나 구속적부심사제도는 통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상의 형사절차에 해당하므로 </a:t>
            </a:r>
            <a:r>
              <a:rPr lang="ko-KR" altLang="en-US" sz="1400" dirty="0" err="1"/>
              <a:t>다이버전이라고</a:t>
            </a:r>
            <a:r>
              <a:rPr lang="ko-KR" altLang="en-US" sz="1400" dirty="0"/>
              <a:t> 할 수 없음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396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전환</a:t>
            </a:r>
            <a:r>
              <a:rPr lang="en-US" altLang="ko-KR" dirty="0"/>
              <a:t>(Diversion)</a:t>
            </a:r>
            <a:r>
              <a:rPr lang="ko-KR" altLang="en-US" dirty="0"/>
              <a:t>제도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70077"/>
            <a:ext cx="11029615" cy="4208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이론적 배경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>
                <a:solidFill>
                  <a:srgbClr val="FF0000"/>
                </a:solidFill>
              </a:rPr>
              <a:t>낙인이론가</a:t>
            </a:r>
            <a:r>
              <a:rPr lang="ko-KR" altLang="en-US" sz="1400" dirty="0" err="1"/>
              <a:t>들은</a:t>
            </a:r>
            <a:r>
              <a:rPr lang="ko-KR" altLang="en-US" sz="1400" dirty="0"/>
              <a:t> 형사처벌이 오히려 </a:t>
            </a:r>
            <a:r>
              <a:rPr lang="ko-KR" altLang="en-US" sz="1400" dirty="0">
                <a:solidFill>
                  <a:srgbClr val="FF0000"/>
                </a:solidFill>
              </a:rPr>
              <a:t>낙인의 부작용을 야기하여 상습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누범화를 초래</a:t>
            </a:r>
            <a:r>
              <a:rPr lang="ko-KR" altLang="en-US" sz="1400" dirty="0"/>
              <a:t>하므로 경미한 범죄에 대해서는 형사제재를 회피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하는 것이 바람직하다고 하여 </a:t>
            </a:r>
            <a:r>
              <a:rPr lang="ko-KR" altLang="en-US" sz="1400" dirty="0" err="1"/>
              <a:t>다이버전을</a:t>
            </a:r>
            <a:r>
              <a:rPr lang="ko-KR" altLang="en-US" sz="1400" dirty="0"/>
              <a:t> 강조했음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제도는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사회통제 수단으로서의 </a:t>
            </a:r>
            <a:r>
              <a:rPr lang="ko-KR" altLang="en-US" sz="1400" dirty="0"/>
              <a:t>형벌이 갖는 기능상의 한계로 인식되는 범죄통제에 대한 낮은 효율성과 형사처벌의 과잉으로 인한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문제점을 극복하기 위해 주장되었음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우리나라 </a:t>
            </a:r>
            <a:r>
              <a:rPr lang="ko-KR" altLang="en-US" sz="1400" dirty="0">
                <a:solidFill>
                  <a:srgbClr val="FF0000"/>
                </a:solidFill>
              </a:rPr>
              <a:t>선도조건부 기소유예제도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우리나라에서 </a:t>
            </a:r>
            <a:r>
              <a:rPr lang="ko-KR" altLang="en-US" sz="1400" dirty="0">
                <a:solidFill>
                  <a:srgbClr val="FF0000"/>
                </a:solidFill>
              </a:rPr>
              <a:t>가장 대표적인 개입형 </a:t>
            </a:r>
            <a:r>
              <a:rPr lang="ko-KR" altLang="en-US" sz="1400" dirty="0" err="1">
                <a:solidFill>
                  <a:srgbClr val="FF0000"/>
                </a:solidFill>
              </a:rPr>
              <a:t>다이버전의</a:t>
            </a:r>
            <a:r>
              <a:rPr lang="ko-KR" altLang="en-US" sz="1400" dirty="0">
                <a:solidFill>
                  <a:srgbClr val="FF0000"/>
                </a:solidFill>
              </a:rPr>
              <a:t> 예시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이것은 외국의 </a:t>
            </a:r>
            <a:r>
              <a:rPr lang="ko-KR" altLang="en-US" sz="1400" dirty="0" err="1"/>
              <a:t>입법례나</a:t>
            </a:r>
            <a:r>
              <a:rPr lang="en-US" altLang="ko-KR" sz="1400" dirty="0"/>
              <a:t>, </a:t>
            </a:r>
            <a:r>
              <a:rPr lang="ko-KR" altLang="en-US" sz="1400" dirty="0"/>
              <a:t>형사정책 운용상 그 유례를 찾아볼 수 없는 우리나라 특유의 소년보호 대책이라는 높은 평가를 받고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437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전환</a:t>
            </a:r>
            <a:r>
              <a:rPr lang="en-US" altLang="ko-KR" dirty="0"/>
              <a:t>(Diversion)</a:t>
            </a:r>
            <a:r>
              <a:rPr lang="ko-KR" altLang="en-US" dirty="0"/>
              <a:t>제도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전환제도의 </a:t>
            </a:r>
            <a:r>
              <a:rPr lang="ko-KR" altLang="en-US" sz="1400" dirty="0">
                <a:solidFill>
                  <a:srgbClr val="FF0000"/>
                </a:solidFill>
              </a:rPr>
              <a:t>형사정책적 의의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 err="1">
                <a:solidFill>
                  <a:srgbClr val="FF0000"/>
                </a:solidFill>
              </a:rPr>
              <a:t>재판전</a:t>
            </a:r>
            <a:r>
              <a:rPr lang="ko-KR" altLang="en-US" sz="1400" dirty="0">
                <a:solidFill>
                  <a:srgbClr val="FF0000"/>
                </a:solidFill>
              </a:rPr>
              <a:t> 조정제도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전환제도는 공식적인 </a:t>
            </a:r>
            <a:r>
              <a:rPr lang="ko-KR" altLang="en-US" sz="1400" dirty="0" err="1"/>
              <a:t>범죄처리로부터</a:t>
            </a:r>
            <a:r>
              <a:rPr lang="ko-KR" altLang="en-US" sz="1400" dirty="0"/>
              <a:t> 전환 </a:t>
            </a:r>
            <a:r>
              <a:rPr lang="en-US" altLang="ko-KR" sz="1400" dirty="0"/>
              <a:t>· </a:t>
            </a:r>
            <a:r>
              <a:rPr lang="ko-KR" altLang="en-US" sz="1400" dirty="0"/>
              <a:t>우회하여 형사사법절차상의 개입을 최소화 하려는 제도이기 때문에 </a:t>
            </a:r>
            <a:r>
              <a:rPr lang="en-US" altLang="ko-KR" sz="1400" dirty="0" smtClean="0"/>
              <a:t>‘</a:t>
            </a:r>
            <a:r>
              <a:rPr lang="ko-KR" altLang="en-US" sz="1400" dirty="0" err="1" smtClean="0"/>
              <a:t>재판전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조정제도’라고 불리움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낙인화의 역기능 방지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전환은 유무죄가 확정되지 않은 상태에서 이루어지기 때문에 전환제도의 대상자들은 실질적으로 범죄자가 아님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범죄에 대한 비공식적 대응 확대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전환제도는 형사소추기관이 비공식적으로 범죄행위에 대응하려 할 때 주로 이루어짐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이 제도는 기본적으로 검 </a:t>
            </a:r>
            <a:r>
              <a:rPr lang="en-US" altLang="ko-KR" sz="1400" dirty="0"/>
              <a:t>· </a:t>
            </a:r>
            <a:r>
              <a:rPr lang="ko-KR" altLang="en-US" sz="1400" dirty="0"/>
              <a:t>경의 재량권 행사를 전제로 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경찰은 범죄자의 </a:t>
            </a:r>
            <a:r>
              <a:rPr lang="ko-KR" altLang="en-US" sz="1400" dirty="0" smtClean="0">
                <a:solidFill>
                  <a:srgbClr val="FF0000"/>
                </a:solidFill>
              </a:rPr>
              <a:t>체포여부를 </a:t>
            </a:r>
            <a:r>
              <a:rPr lang="ko-KR" altLang="en-US" sz="1400" dirty="0">
                <a:solidFill>
                  <a:srgbClr val="FF0000"/>
                </a:solidFill>
              </a:rPr>
              <a:t>결정하는 데 있어서 재량권을 행사</a:t>
            </a:r>
            <a:r>
              <a:rPr lang="ko-KR" altLang="en-US" sz="1400" dirty="0"/>
              <a:t>하며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검찰은 기소여부에 재량권을 행사</a:t>
            </a:r>
            <a:r>
              <a:rPr lang="ko-KR" altLang="en-US" sz="1400" dirty="0"/>
              <a:t>하는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(4) </a:t>
            </a:r>
            <a:r>
              <a:rPr lang="ko-KR" altLang="en-US" sz="1400" dirty="0">
                <a:solidFill>
                  <a:srgbClr val="FF0000"/>
                </a:solidFill>
              </a:rPr>
              <a:t>형사사법의 개별화 실천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</a:t>
            </a:r>
            <a:r>
              <a:rPr lang="ko-KR" altLang="en-US" sz="1400" dirty="0"/>
              <a:t> 공식적인 형사절차에의 투입여부는 </a:t>
            </a:r>
            <a:r>
              <a:rPr lang="ko-KR" altLang="en-US" sz="1400" dirty="0">
                <a:solidFill>
                  <a:srgbClr val="FF0000"/>
                </a:solidFill>
              </a:rPr>
              <a:t>범죄자 개인의 문제와 욕구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범죄의 영향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지역사회의 </a:t>
            </a:r>
            <a:r>
              <a:rPr lang="ko-KR" altLang="en-US" sz="1400" dirty="0">
                <a:solidFill>
                  <a:srgbClr val="FF0000"/>
                </a:solidFill>
              </a:rPr>
              <a:t>기대의 측면을 고려</a:t>
            </a:r>
            <a:r>
              <a:rPr lang="ko-KR" altLang="en-US" sz="1400" dirty="0"/>
              <a:t>해서 판단하는 것이므로 형사사법행정에 신축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성을 부여함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5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전환</a:t>
            </a:r>
            <a:r>
              <a:rPr lang="en-US" altLang="ko-KR" dirty="0"/>
              <a:t>(Diversion)</a:t>
            </a:r>
            <a:r>
              <a:rPr lang="ko-KR" altLang="en-US" dirty="0"/>
              <a:t>제도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전환제도의 효과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>
                <a:solidFill>
                  <a:srgbClr val="FF0000"/>
                </a:solidFill>
              </a:rPr>
              <a:t>낙인화의 방지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경미범죄를 형사사법절차에 의하지 않고 처리함으로써 낙인효과를 줄일 수 있음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인도주의적인 처우 실현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>
                <a:solidFill>
                  <a:srgbClr val="FF0000"/>
                </a:solidFill>
              </a:rPr>
              <a:t>구금의 비효율성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비생산성에 대한 대안제공</a:t>
            </a:r>
            <a:r>
              <a:rPr lang="ko-KR" altLang="en-US" sz="1400" dirty="0"/>
              <a:t> 및 </a:t>
            </a:r>
            <a:r>
              <a:rPr lang="ko-KR" altLang="en-US" sz="1400" dirty="0" smtClean="0"/>
              <a:t>비공식적 </a:t>
            </a:r>
            <a:r>
              <a:rPr lang="ko-KR" altLang="en-US" sz="1400" dirty="0"/>
              <a:t>환경으로의 대체를 실현하며 경제적인 방법으로 범죄문제 처리 가능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(4) </a:t>
            </a:r>
            <a:r>
              <a:rPr lang="ko-KR" altLang="en-US" sz="1400" dirty="0">
                <a:solidFill>
                  <a:srgbClr val="FF0000"/>
                </a:solidFill>
              </a:rPr>
              <a:t>비용절감효과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(5) </a:t>
            </a:r>
            <a:r>
              <a:rPr lang="ko-KR" altLang="en-US" sz="1400" dirty="0">
                <a:solidFill>
                  <a:srgbClr val="FF0000"/>
                </a:solidFill>
              </a:rPr>
              <a:t>형사사법제도에 대한 신축성 부여</a:t>
            </a:r>
            <a:r>
              <a:rPr lang="ko-KR" altLang="en-US" sz="1400" dirty="0"/>
              <a:t>로 형사사법기관의 업무경감 및 능률성 제고로 상대적으로 중요한 범죄에 집중 대응할 수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65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전환</a:t>
            </a:r>
            <a:r>
              <a:rPr lang="en-US" altLang="ko-KR" dirty="0"/>
              <a:t>(Diversion)</a:t>
            </a:r>
            <a:r>
              <a:rPr lang="ko-KR" altLang="en-US" dirty="0"/>
              <a:t>제도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6. </a:t>
            </a:r>
            <a:r>
              <a:rPr lang="ko-KR" altLang="en-US" sz="1400" dirty="0">
                <a:solidFill>
                  <a:srgbClr val="FF0000"/>
                </a:solidFill>
              </a:rPr>
              <a:t>전환제도의 문제점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사회적 통제의 강화</a:t>
            </a:r>
            <a:r>
              <a:rPr lang="en-US" altLang="ko-KR" sz="1400" dirty="0"/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형사사법망의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확대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다이버전의</a:t>
            </a:r>
            <a:r>
              <a:rPr lang="ko-KR" altLang="en-US" sz="1400" dirty="0"/>
              <a:t> 등장으로 인하여 형사사법의 대상조차 되지 않던 문제가 국가의 규제대상이 되었음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형벌의 고통감소로 인한 </a:t>
            </a:r>
            <a:r>
              <a:rPr lang="ko-KR" altLang="en-US" sz="1400" dirty="0">
                <a:solidFill>
                  <a:srgbClr val="FF0000"/>
                </a:solidFill>
              </a:rPr>
              <a:t>재범가능성 증대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 smtClean="0">
                <a:solidFill>
                  <a:srgbClr val="FF0000"/>
                </a:solidFill>
              </a:rPr>
              <a:t>범죄원인 제거에는 </a:t>
            </a:r>
            <a:r>
              <a:rPr lang="ko-KR" altLang="en-US" sz="1400" dirty="0">
                <a:solidFill>
                  <a:srgbClr val="FF0000"/>
                </a:solidFill>
              </a:rPr>
              <a:t>큰 효과가 없음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>
                <a:solidFill>
                  <a:srgbClr val="FF0000"/>
                </a:solidFill>
              </a:rPr>
              <a:t>형사사법의 불평등 야기 </a:t>
            </a:r>
            <a:r>
              <a:rPr lang="ko-KR" altLang="en-US" sz="1400" dirty="0"/>
              <a:t>위험성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(5) </a:t>
            </a:r>
            <a:r>
              <a:rPr lang="ko-KR" altLang="en-US" sz="1400" dirty="0" err="1"/>
              <a:t>다이버전은</a:t>
            </a:r>
            <a:r>
              <a:rPr lang="ko-KR" altLang="en-US" sz="1400" dirty="0"/>
              <a:t> 재판 전 형사사법 개입 프로그램이므로 </a:t>
            </a:r>
            <a:r>
              <a:rPr lang="ko-KR" altLang="en-US" sz="1400" dirty="0">
                <a:solidFill>
                  <a:srgbClr val="FF0000"/>
                </a:solidFill>
              </a:rPr>
              <a:t>또 하나의 </a:t>
            </a:r>
            <a:r>
              <a:rPr lang="ko-KR" altLang="en-US" sz="1400" dirty="0" smtClean="0">
                <a:solidFill>
                  <a:srgbClr val="FF0000"/>
                </a:solidFill>
              </a:rPr>
              <a:t>형사사법 절차의 </a:t>
            </a:r>
            <a:r>
              <a:rPr lang="ko-KR" altLang="en-US" sz="1400" dirty="0">
                <a:solidFill>
                  <a:srgbClr val="FF0000"/>
                </a:solidFill>
              </a:rPr>
              <a:t>창출일 뿐</a:t>
            </a:r>
            <a:r>
              <a:rPr lang="ko-KR" altLang="en-US" sz="1400" dirty="0"/>
              <a:t>이라는 비판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(6) </a:t>
            </a:r>
            <a:r>
              <a:rPr lang="ko-KR" altLang="en-US" sz="1400" dirty="0">
                <a:solidFill>
                  <a:srgbClr val="FF0000"/>
                </a:solidFill>
              </a:rPr>
              <a:t>사실상 유죄추정에 근거</a:t>
            </a:r>
            <a:r>
              <a:rPr lang="ko-KR" altLang="en-US" sz="1400" dirty="0"/>
              <a:t>하여 </a:t>
            </a:r>
            <a:r>
              <a:rPr lang="ko-KR" altLang="en-US" sz="1400" dirty="0" err="1" smtClean="0"/>
              <a:t>부담부</a:t>
            </a:r>
            <a:r>
              <a:rPr lang="ko-KR" altLang="en-US" sz="1400" dirty="0" smtClean="0"/>
              <a:t> 조건을 </a:t>
            </a:r>
            <a:r>
              <a:rPr lang="ko-KR" altLang="en-US" sz="1400" dirty="0"/>
              <a:t>부과하므로 </a:t>
            </a:r>
            <a:r>
              <a:rPr lang="ko-KR" altLang="en-US" sz="1400" dirty="0">
                <a:solidFill>
                  <a:srgbClr val="FF0000"/>
                </a:solidFill>
              </a:rPr>
              <a:t>헌법상의 자유와 권리보장에 충실하지 못함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44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소년사법정책론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소년사법</a:t>
            </a:r>
            <a:r>
              <a:rPr lang="en-US" altLang="ko-KR" sz="1400" dirty="0"/>
              <a:t>(</a:t>
            </a:r>
            <a:r>
              <a:rPr lang="ko-KR" altLang="en-US" sz="1400" dirty="0"/>
              <a:t>少年司法</a:t>
            </a:r>
            <a:r>
              <a:rPr lang="en-US" altLang="ko-KR" sz="1400" dirty="0"/>
              <a:t>) </a:t>
            </a:r>
            <a:r>
              <a:rPr lang="ko-KR" altLang="en-US" sz="1400" dirty="0"/>
              <a:t>분야에서는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소년은 인격이 미완성상태에 있고 범죄나 비행에 쉽게 물드는 한편 개선 가능성도 크기 때문에 </a:t>
            </a:r>
            <a:r>
              <a:rPr lang="ko-KR" altLang="en-US" sz="1400" dirty="0"/>
              <a:t>중대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한 범죄행위를 하였더라도 다소 개선의 조짐이 보이는 소년에 대하여는 형 벌을 가하기보다는 궁극적으로 건전한 육성을 기하고 그 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 err="1"/>
              <a:t>보호성</a:t>
            </a:r>
            <a:r>
              <a:rPr lang="ko-KR" altLang="en-US" sz="1400" dirty="0"/>
              <a:t> </a:t>
            </a:r>
            <a:r>
              <a:rPr lang="en-US" altLang="ko-KR" sz="1400" dirty="0"/>
              <a:t>(</a:t>
            </a:r>
            <a:r>
              <a:rPr lang="ko-KR" altLang="en-US" sz="1400" dirty="0"/>
              <a:t>비행 </a:t>
            </a:r>
            <a:r>
              <a:rPr lang="en-US" altLang="ko-KR" sz="1400" dirty="0"/>
              <a:t>· </a:t>
            </a:r>
            <a:r>
              <a:rPr lang="ko-KR" altLang="en-US" sz="1400" dirty="0"/>
              <a:t>범죄의 위험요인</a:t>
            </a:r>
            <a:r>
              <a:rPr lang="en-US" altLang="ko-KR" sz="1400" dirty="0"/>
              <a:t>)</a:t>
            </a:r>
            <a:r>
              <a:rPr lang="ko-KR" altLang="en-US" sz="1400" dirty="0"/>
              <a:t>을 제거하여 </a:t>
            </a:r>
            <a:r>
              <a:rPr lang="ko-KR" altLang="en-US" sz="1400" dirty="0">
                <a:solidFill>
                  <a:srgbClr val="FF0000"/>
                </a:solidFill>
              </a:rPr>
              <a:t>소년과 사회를 범죄로부터 보호하여야 한다는 ‘보호주의’ 를 이념으로 중시</a:t>
            </a:r>
            <a:r>
              <a:rPr lang="ko-KR" altLang="en-US" sz="1400" dirty="0"/>
              <a:t>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우리나라 소년법의 주요 특징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소년사건을 보호사건과 형사사건으로 나누고 그 중 </a:t>
            </a:r>
            <a:r>
              <a:rPr lang="ko-KR" altLang="en-US" sz="1400" dirty="0">
                <a:solidFill>
                  <a:srgbClr val="FF0000"/>
                </a:solidFill>
              </a:rPr>
              <a:t>소년보호사건을 서울가정법원 및 지방법원 소년부의 관할</a:t>
            </a:r>
            <a:r>
              <a:rPr lang="ko-KR" altLang="en-US" sz="1400" dirty="0"/>
              <a:t>로 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소년보호의 대상을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 이상 </a:t>
            </a:r>
            <a:r>
              <a:rPr lang="en-US" altLang="ko-KR" sz="1400" dirty="0">
                <a:solidFill>
                  <a:srgbClr val="FF0000"/>
                </a:solidFill>
              </a:rPr>
              <a:t>19</a:t>
            </a:r>
            <a:r>
              <a:rPr lang="ko-KR" altLang="en-US" sz="1400" dirty="0">
                <a:solidFill>
                  <a:srgbClr val="FF0000"/>
                </a:solidFill>
              </a:rPr>
              <a:t>세 미만의 우범소년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촉법소년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 소년 등으로 규정</a:t>
            </a:r>
            <a:r>
              <a:rPr lang="ko-KR" altLang="en-US" sz="1400" dirty="0"/>
              <a:t> 하였음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검사선의주의를 채택하여 소년사건의 분류기능을 검사에게 맡기고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>
                <a:solidFill>
                  <a:srgbClr val="FF0000"/>
                </a:solidFill>
              </a:rPr>
              <a:t>보호처분의 다양화와 항고제를 인정</a:t>
            </a:r>
            <a:r>
              <a:rPr lang="ko-KR" altLang="en-US" sz="1400" dirty="0"/>
              <a:t>하고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(5) </a:t>
            </a:r>
            <a:r>
              <a:rPr lang="ko-KR" altLang="en-US" sz="1400" dirty="0"/>
              <a:t>소년형사사건의 </a:t>
            </a:r>
            <a:r>
              <a:rPr lang="ko-KR" altLang="en-US" sz="1400" dirty="0" err="1"/>
              <a:t>특칙을</a:t>
            </a:r>
            <a:r>
              <a:rPr lang="ko-KR" altLang="en-US" sz="1400" dirty="0"/>
              <a:t> 규정하여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범죄소년에 대해서는 형사처분도 할 수 있도록 하고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소년형사사건의 관할은 성인과 </a:t>
            </a:r>
            <a:r>
              <a:rPr lang="ko-KR" altLang="en-US" sz="1400" dirty="0" err="1"/>
              <a:t>마찬가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지로 일반형사법원이지만</a:t>
            </a:r>
            <a:r>
              <a:rPr lang="en-US" altLang="ko-KR" sz="1400" dirty="0"/>
              <a:t>,  </a:t>
            </a:r>
            <a:r>
              <a:rPr lang="ko-KR" altLang="en-US" sz="1400" dirty="0">
                <a:solidFill>
                  <a:srgbClr val="FF0000"/>
                </a:solidFill>
              </a:rPr>
              <a:t>소년형사사건에서는 일반예방보다는 교육적인 교화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육성 및 특별예방이 특히 강조</a:t>
            </a:r>
            <a:r>
              <a:rPr lang="ko-KR" altLang="en-US" sz="1400" dirty="0"/>
              <a:t>됨</a:t>
            </a:r>
            <a:endParaRPr lang="en-US" altLang="ko-KR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054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소년사법정책론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보호처분규정과 형사사건에 관한 규정의 이원화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>
                <a:solidFill>
                  <a:srgbClr val="FF0000"/>
                </a:solidFill>
              </a:rPr>
              <a:t>소년법상 보호처분의 규정은 보호사건에 대한 </a:t>
            </a:r>
            <a:r>
              <a:rPr lang="ko-KR" altLang="en-US" sz="1400" dirty="0" err="1">
                <a:solidFill>
                  <a:srgbClr val="FF0000"/>
                </a:solidFill>
              </a:rPr>
              <a:t>일반법적인</a:t>
            </a:r>
            <a:r>
              <a:rPr lang="ko-KR" altLang="en-US" sz="1400" dirty="0">
                <a:solidFill>
                  <a:srgbClr val="FF0000"/>
                </a:solidFill>
              </a:rPr>
              <a:t> 성격을 띠고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형사사건 </a:t>
            </a:r>
            <a:r>
              <a:rPr lang="ko-KR" altLang="en-US" sz="1400" dirty="0" err="1">
                <a:solidFill>
                  <a:srgbClr val="FF0000"/>
                </a:solidFill>
              </a:rPr>
              <a:t>특칙은</a:t>
            </a:r>
            <a:r>
              <a:rPr lang="ko-KR" altLang="en-US" sz="1400" dirty="0">
                <a:solidFill>
                  <a:srgbClr val="FF0000"/>
                </a:solidFill>
              </a:rPr>
              <a:t> 형사법에 대한 특별법적 성격을 지님</a:t>
            </a:r>
            <a:r>
              <a:rPr lang="en-US" altLang="ko-KR" sz="1400" dirty="0"/>
              <a:t>. </a:t>
            </a:r>
            <a:r>
              <a:rPr lang="ko-KR" altLang="en-US" sz="1400" dirty="0"/>
              <a:t>따라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서 소년법은 실체법과 절차법적 성격을 공유하고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보호사건절차와 형사사건절차의 차이점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>
                <a:solidFill>
                  <a:srgbClr val="7030A0"/>
                </a:solidFill>
              </a:rPr>
              <a:t>보호사건절차에는 형사소송법이 적용되지 않는다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>
                <a:solidFill>
                  <a:srgbClr val="7030A0"/>
                </a:solidFill>
              </a:rPr>
              <a:t>보호사건절차에는 적법절차원칙의 완화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직권주의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심리의 </a:t>
            </a:r>
            <a:r>
              <a:rPr lang="ko-KR" altLang="en-US" sz="1400" dirty="0">
                <a:solidFill>
                  <a:srgbClr val="7030A0"/>
                </a:solidFill>
              </a:rPr>
              <a:t>비</a:t>
            </a:r>
            <a:r>
              <a:rPr lang="ko-KR" altLang="en-US" sz="1400" dirty="0" smtClean="0">
                <a:solidFill>
                  <a:srgbClr val="7030A0"/>
                </a:solidFill>
              </a:rPr>
              <a:t>공개 </a:t>
            </a:r>
            <a:r>
              <a:rPr lang="ko-KR" altLang="en-US" sz="1400" dirty="0" err="1">
                <a:solidFill>
                  <a:srgbClr val="7030A0"/>
                </a:solidFill>
              </a:rPr>
              <a:t>특칙이</a:t>
            </a:r>
            <a:r>
              <a:rPr lang="ko-KR" altLang="en-US" sz="1400" dirty="0">
                <a:solidFill>
                  <a:srgbClr val="7030A0"/>
                </a:solidFill>
              </a:rPr>
              <a:t> 적용된다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(c) </a:t>
            </a:r>
            <a:r>
              <a:rPr lang="ko-KR" altLang="en-US" sz="1400" dirty="0">
                <a:solidFill>
                  <a:srgbClr val="7030A0"/>
                </a:solidFill>
              </a:rPr>
              <a:t>보호사건은 형사법원에서 관할하지 않는다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(d) </a:t>
            </a:r>
            <a:r>
              <a:rPr lang="ko-KR" altLang="en-US" sz="1400" dirty="0">
                <a:solidFill>
                  <a:srgbClr val="7030A0"/>
                </a:solidFill>
              </a:rPr>
              <a:t>보호처분을 집행하는 시설은 소년교도소가 아니라 소년원이다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(e) </a:t>
            </a:r>
            <a:r>
              <a:rPr lang="ko-KR" altLang="en-US" sz="1400" dirty="0">
                <a:solidFill>
                  <a:srgbClr val="7030A0"/>
                </a:solidFill>
              </a:rPr>
              <a:t>보호처분을 받았다고 해도 전과자가 되지 않는다</a:t>
            </a:r>
            <a:r>
              <a:rPr lang="en-US" altLang="ko-KR" sz="1400" dirty="0"/>
              <a:t>. </a:t>
            </a:r>
            <a:r>
              <a:rPr lang="ko-KR" altLang="en-US" sz="1400" dirty="0"/>
              <a:t>보호처분은 해당소년의 장래 신상에 대해 어떤 불이익도 주어서는 안된다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090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2-2-1. </a:t>
            </a:r>
            <a:r>
              <a:rPr lang="ko-KR" altLang="en-US" dirty="0"/>
              <a:t>소년사법절차</a:t>
            </a:r>
            <a:r>
              <a:rPr lang="en-US" altLang="ko-KR" dirty="0"/>
              <a:t> - </a:t>
            </a:r>
            <a:r>
              <a:rPr lang="ko-KR" altLang="en-US" dirty="0">
                <a:solidFill>
                  <a:srgbClr val="7030A0"/>
                </a:solidFill>
              </a:rPr>
              <a:t>범죄소년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 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종전에는 </a:t>
            </a:r>
            <a:r>
              <a:rPr lang="en-US" altLang="ko-KR" sz="1400" dirty="0">
                <a:solidFill>
                  <a:srgbClr val="7030A0"/>
                </a:solidFill>
              </a:rPr>
              <a:t>14</a:t>
            </a:r>
            <a:r>
              <a:rPr lang="ko-KR" altLang="en-US" sz="1400" dirty="0">
                <a:solidFill>
                  <a:srgbClr val="7030A0"/>
                </a:solidFill>
              </a:rPr>
              <a:t>세 이상</a:t>
            </a:r>
            <a:r>
              <a:rPr lang="ko-KR" altLang="en-US" sz="1400" dirty="0"/>
              <a:t>자로 형사책임능력이 있고 </a:t>
            </a:r>
            <a:r>
              <a:rPr lang="en-US" altLang="ko-KR" sz="1400" dirty="0"/>
              <a:t>20</a:t>
            </a:r>
            <a:r>
              <a:rPr lang="ko-KR" altLang="en-US" sz="1400" dirty="0"/>
              <a:t>세 미만자로서 죄를 범한 소년을 범죄소년’ 이라 했으나 그 후 개정에서 </a:t>
            </a:r>
            <a:r>
              <a:rPr lang="en-US" altLang="ko-KR" sz="1400" dirty="0">
                <a:solidFill>
                  <a:srgbClr val="7030A0"/>
                </a:solidFill>
              </a:rPr>
              <a:t>19</a:t>
            </a:r>
            <a:r>
              <a:rPr lang="ko-KR" altLang="en-US" sz="1400" dirty="0">
                <a:solidFill>
                  <a:srgbClr val="7030A0"/>
                </a:solidFill>
              </a:rPr>
              <a:t>세 </a:t>
            </a:r>
            <a:r>
              <a:rPr lang="ko-KR" altLang="en-US" sz="1400" dirty="0" err="1">
                <a:solidFill>
                  <a:srgbClr val="7030A0"/>
                </a:solidFill>
              </a:rPr>
              <a:t>미만</a:t>
            </a:r>
            <a:r>
              <a:rPr lang="ko-KR" altLang="en-US" sz="1400" dirty="0" err="1"/>
              <a:t>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로 낮추었음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소년법은 사실심 </a:t>
            </a:r>
            <a:r>
              <a:rPr lang="ko-KR" altLang="en-US" sz="1400" dirty="0" err="1"/>
              <a:t>판결선고시</a:t>
            </a:r>
            <a:r>
              <a:rPr lang="ko-KR" altLang="en-US" sz="1400" dirty="0"/>
              <a:t> </a:t>
            </a:r>
            <a:r>
              <a:rPr lang="en-US" altLang="ko-KR" sz="1400" dirty="0"/>
              <a:t>19</a:t>
            </a:r>
            <a:r>
              <a:rPr lang="ko-KR" altLang="en-US" sz="1400" dirty="0"/>
              <a:t>세 미만자에게 적용되므로 항소심 계속 중 </a:t>
            </a:r>
            <a:r>
              <a:rPr lang="en-US" altLang="ko-KR" sz="1400" dirty="0"/>
              <a:t>19</a:t>
            </a:r>
            <a:r>
              <a:rPr lang="ko-KR" altLang="en-US" sz="1400" dirty="0"/>
              <a:t>세가 되면 적용할 수 없음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상고심에는 영향을 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치지 않음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처리과정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검사 선의주의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先議主義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범죄소년을 </a:t>
            </a:r>
            <a:r>
              <a:rPr lang="ko-KR" altLang="en-US" sz="1400" dirty="0">
                <a:solidFill>
                  <a:srgbClr val="FF0000"/>
                </a:solidFill>
              </a:rPr>
              <a:t>보호사건으로 다룰 것인가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형사사건으로 다룰 것인가의 제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차적인 결정권을 검사에게 부여</a:t>
            </a:r>
            <a:r>
              <a:rPr lang="ko-KR" altLang="en-US" sz="1400" dirty="0"/>
              <a:t>하여 사회방위를 중시하고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범죄소년에 대한 보호자 등의 통고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보호자 또는 학교와 사회복리시설의 장도 범죄소년을 소년부에 통고할 수 있음</a:t>
            </a:r>
            <a:r>
              <a:rPr lang="en-US" altLang="ko-KR" sz="1400" dirty="0"/>
              <a:t>(</a:t>
            </a:r>
            <a:r>
              <a:rPr lang="ko-KR" altLang="en-US" sz="1400" dirty="0"/>
              <a:t>경찰서장은 송치 불가</a:t>
            </a:r>
            <a:r>
              <a:rPr lang="en-US" altLang="ko-KR" sz="1400" dirty="0"/>
              <a:t>)(</a:t>
            </a:r>
            <a:r>
              <a:rPr lang="ko-KR" altLang="en-US" sz="1400" dirty="0"/>
              <a:t>제</a:t>
            </a:r>
            <a:r>
              <a:rPr lang="en-US" altLang="ko-KR" sz="1400" dirty="0"/>
              <a:t>4</a:t>
            </a:r>
            <a:r>
              <a:rPr lang="ko-KR" altLang="en-US" sz="1400" dirty="0"/>
              <a:t>조제</a:t>
            </a:r>
            <a:r>
              <a:rPr lang="en-US" altLang="ko-KR" sz="1400" dirty="0"/>
              <a:t>3</a:t>
            </a:r>
            <a:r>
              <a:rPr lang="ko-KR" altLang="en-US" sz="1400" dirty="0"/>
              <a:t>항</a:t>
            </a:r>
            <a:r>
              <a:rPr lang="en-US" altLang="ko-KR" sz="1400" dirty="0"/>
              <a:t>)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경우를 ‘</a:t>
            </a:r>
            <a:r>
              <a:rPr lang="ko-KR" altLang="en-US" sz="1400" dirty="0">
                <a:solidFill>
                  <a:srgbClr val="FF0000"/>
                </a:solidFill>
              </a:rPr>
              <a:t>보호자 </a:t>
            </a:r>
            <a:r>
              <a:rPr lang="ko-KR" altLang="en-US" sz="1400" dirty="0" err="1">
                <a:solidFill>
                  <a:srgbClr val="FF0000"/>
                </a:solidFill>
              </a:rPr>
              <a:t>통고사건’이라고</a:t>
            </a:r>
            <a:r>
              <a:rPr lang="ko-KR" altLang="en-US" sz="1400" dirty="0">
                <a:solidFill>
                  <a:srgbClr val="FF0000"/>
                </a:solidFill>
              </a:rPr>
              <a:t> 부르는데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우리나라에서는 그 예가 극소수임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700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2-2-2. </a:t>
            </a:r>
            <a:r>
              <a:rPr lang="ko-KR" altLang="en-US" dirty="0"/>
              <a:t>소년사법절차</a:t>
            </a:r>
            <a:r>
              <a:rPr lang="en-US" altLang="ko-KR" dirty="0"/>
              <a:t> – </a:t>
            </a:r>
            <a:r>
              <a:rPr lang="ko-KR" altLang="en-US" dirty="0" err="1">
                <a:solidFill>
                  <a:srgbClr val="FF0000"/>
                </a:solidFill>
              </a:rPr>
              <a:t>촉법소년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우범소년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 err="1">
                <a:solidFill>
                  <a:srgbClr val="FF0000"/>
                </a:solidFill>
              </a:rPr>
              <a:t>촉법소년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4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 제</a:t>
            </a:r>
            <a:r>
              <a:rPr lang="en-US" altLang="ko-KR" sz="1400" dirty="0"/>
              <a:t>2</a:t>
            </a:r>
            <a:r>
              <a:rPr lang="ko-KR" altLang="en-US" sz="1400" dirty="0"/>
              <a:t>호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종전에는 형벌법령에 저촉되는 행위를 하였으나 </a:t>
            </a:r>
            <a:r>
              <a:rPr lang="ko-KR" altLang="en-US" sz="1400" dirty="0" err="1"/>
              <a:t>형사미성년자로서</a:t>
            </a:r>
            <a:r>
              <a:rPr lang="ko-KR" altLang="en-US" sz="1400" dirty="0"/>
              <a:t> 형벌을 적용할 수 없는 </a:t>
            </a:r>
            <a:r>
              <a:rPr lang="en-US" altLang="ko-KR" sz="1400" dirty="0"/>
              <a:t>12</a:t>
            </a:r>
            <a:r>
              <a:rPr lang="ko-KR" altLang="en-US" sz="1400" dirty="0"/>
              <a:t>세 이상 </a:t>
            </a:r>
            <a:r>
              <a:rPr lang="en-US" altLang="ko-KR" sz="1400" dirty="0"/>
              <a:t>14</a:t>
            </a:r>
            <a:r>
              <a:rPr lang="ko-KR" altLang="en-US" sz="1400" dirty="0"/>
              <a:t>세 미만의 소년을 </a:t>
            </a:r>
            <a:r>
              <a:rPr lang="ko-KR" altLang="en-US" sz="1400" dirty="0" err="1"/>
              <a:t>촉법소년이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라 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 후 소년범죄의 </a:t>
            </a:r>
            <a:r>
              <a:rPr lang="ko-KR" altLang="en-US" sz="1400" dirty="0" err="1"/>
              <a:t>저연령화</a:t>
            </a:r>
            <a:r>
              <a:rPr lang="ko-KR" altLang="en-US" sz="1400" dirty="0"/>
              <a:t> 경향을 감안해서 </a:t>
            </a:r>
            <a:r>
              <a:rPr lang="en-US" altLang="ko-KR" sz="1400" dirty="0"/>
              <a:t>2007</a:t>
            </a:r>
            <a:r>
              <a:rPr lang="ko-KR" altLang="en-US" sz="1400" dirty="0"/>
              <a:t>년 개정을 통하여 </a:t>
            </a:r>
            <a:r>
              <a:rPr lang="ko-KR" altLang="en-US" sz="1400" dirty="0" err="1"/>
              <a:t>촉법</a:t>
            </a:r>
            <a:r>
              <a:rPr lang="ko-KR" altLang="en-US" sz="1400" dirty="0"/>
              <a:t> 및 우범 소년의 연령을 </a:t>
            </a:r>
            <a:r>
              <a:rPr lang="en-US" altLang="ko-KR" sz="1400" dirty="0"/>
              <a:t>12</a:t>
            </a:r>
            <a:r>
              <a:rPr lang="ko-KR" altLang="en-US" sz="1400" dirty="0"/>
              <a:t>세 이상에서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 이상으로 하한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연령을 낮추었음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- 10~13</a:t>
            </a:r>
            <a:r>
              <a:rPr lang="ko-KR" altLang="en-US" sz="1400" dirty="0"/>
              <a:t>세 소년은 범죄성립요건인 책임능력이 없어 형벌을 부과할 수는 없지만</a:t>
            </a:r>
            <a:r>
              <a:rPr lang="en-US" altLang="ko-KR" sz="1400" dirty="0"/>
              <a:t>, </a:t>
            </a:r>
            <a:r>
              <a:rPr lang="ko-KR" altLang="en-US" sz="1400" dirty="0"/>
              <a:t>환경조정과 성행교정을 내용으로 하는 </a:t>
            </a:r>
            <a:r>
              <a:rPr lang="ko-KR" altLang="en-US" sz="1400" dirty="0">
                <a:solidFill>
                  <a:srgbClr val="FF0000"/>
                </a:solidFill>
              </a:rPr>
              <a:t>보호처분을 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과할 수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또한 </a:t>
            </a:r>
            <a:r>
              <a:rPr lang="ko-KR" altLang="en-US" sz="1400" dirty="0" err="1">
                <a:solidFill>
                  <a:srgbClr val="FF0000"/>
                </a:solidFill>
              </a:rPr>
              <a:t>촉법소년에</a:t>
            </a:r>
            <a:r>
              <a:rPr lang="ko-KR" altLang="en-US" sz="1400" dirty="0">
                <a:solidFill>
                  <a:srgbClr val="FF0000"/>
                </a:solidFill>
              </a:rPr>
              <a:t> 대해서 검사는 책임무능력을 이유로 </a:t>
            </a:r>
            <a:r>
              <a:rPr lang="ko-KR" altLang="en-US" sz="1400" dirty="0" err="1">
                <a:solidFill>
                  <a:srgbClr val="FF0000"/>
                </a:solidFill>
              </a:rPr>
              <a:t>불기소하거나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보호대상으로 판단하여 소년법원에 송치할 수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042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2-2-2. </a:t>
            </a:r>
            <a:r>
              <a:rPr lang="ko-KR" altLang="en-US" dirty="0"/>
              <a:t>소년사법절차</a:t>
            </a:r>
            <a:r>
              <a:rPr lang="en-US" altLang="ko-KR" dirty="0"/>
              <a:t> – </a:t>
            </a:r>
            <a:r>
              <a:rPr lang="ko-KR" altLang="en-US" dirty="0" err="1"/>
              <a:t>촉법소년</a:t>
            </a:r>
            <a:r>
              <a:rPr lang="en-US" altLang="ko-KR" dirty="0"/>
              <a:t>, </a:t>
            </a:r>
            <a:r>
              <a:rPr lang="ko-KR" altLang="en-US" dirty="0"/>
              <a:t>우범소년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우범소년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범죄를 아직 범하지는 않았으나</a:t>
            </a:r>
            <a:r>
              <a:rPr lang="en-US" altLang="ko-KR" sz="1400" dirty="0"/>
              <a:t>, </a:t>
            </a:r>
            <a:r>
              <a:rPr lang="ko-KR" altLang="en-US" sz="1400" dirty="0"/>
              <a:t>다음에 해당하는 사유가 있고 그의 </a:t>
            </a:r>
            <a:r>
              <a:rPr lang="ko-KR" altLang="en-US" sz="1400" dirty="0">
                <a:solidFill>
                  <a:srgbClr val="FF0000"/>
                </a:solidFill>
              </a:rPr>
              <a:t>성격 또는 환경에 비추어 장래 형벌법령에 저촉되는 행위를 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우려가 있는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이상의 소년</a:t>
            </a:r>
            <a:r>
              <a:rPr lang="ko-KR" altLang="en-US" sz="1400" dirty="0"/>
              <a:t>을 말함</a:t>
            </a:r>
            <a:r>
              <a:rPr lang="en-US" altLang="ko-KR" sz="1400" dirty="0"/>
              <a:t>. </a:t>
            </a:r>
            <a:r>
              <a:rPr lang="ko-KR" altLang="en-US" sz="1400" dirty="0"/>
              <a:t>우범소년에 대해서까지 소년법원에서 관할하는 것은 </a:t>
            </a:r>
            <a:r>
              <a:rPr lang="ko-KR" altLang="en-US" sz="1400" dirty="0" err="1"/>
              <a:t>국친사상을</a:t>
            </a:r>
            <a:r>
              <a:rPr lang="ko-KR" altLang="en-US" sz="1400" dirty="0"/>
              <a:t> 바탕으로 한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우범소년에 대한 보호처분에 대하여는 법치국가원리에 위배된다는 비판이 제기되고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왜냐하면</a:t>
            </a:r>
            <a:r>
              <a:rPr lang="en-US" altLang="ko-KR" sz="1400" dirty="0"/>
              <a:t>, </a:t>
            </a:r>
            <a:r>
              <a:rPr lang="ko-KR" altLang="en-US" sz="1400" dirty="0"/>
              <a:t>법을 위반하지도 않았는데 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순히</a:t>
            </a:r>
            <a:r>
              <a:rPr lang="ko-KR" altLang="en-US" sz="1400" dirty="0"/>
              <a:t> 범죄위험성을 기준으로 강제조치를 행하는 것은 부당한 인권침해에 해당할 수 있기 때문임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해당사유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(a) </a:t>
            </a:r>
            <a:r>
              <a:rPr lang="ko-KR" altLang="en-US" sz="1400" dirty="0"/>
              <a:t>집단적으로 몰려다니며 주위 사람들에게 불안감을 조성하는 성벽</a:t>
            </a:r>
            <a:r>
              <a:rPr lang="en-US" altLang="ko-KR" sz="1400" dirty="0"/>
              <a:t>(</a:t>
            </a:r>
            <a:r>
              <a:rPr lang="ko-KR" altLang="en-US" sz="1400" dirty="0"/>
              <a:t>性群</a:t>
            </a:r>
            <a:r>
              <a:rPr lang="en-US" altLang="ko-KR" sz="1400" dirty="0"/>
              <a:t>)</a:t>
            </a:r>
            <a:r>
              <a:rPr lang="ko-KR" altLang="en-US" sz="1400" dirty="0"/>
              <a:t>이 있는 것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(b) </a:t>
            </a:r>
            <a:r>
              <a:rPr lang="ko-KR" altLang="en-US" sz="1400" dirty="0"/>
              <a:t>정당한 이유 없이 가출하는 것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(c) </a:t>
            </a:r>
            <a:r>
              <a:rPr lang="ko-KR" altLang="en-US" sz="1400" dirty="0"/>
              <a:t>술을 마시고 소란을 피우거나 유해환경에 접하는 성벽이 있는 것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91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2-2-2. </a:t>
            </a:r>
            <a:r>
              <a:rPr lang="ko-KR" altLang="en-US" dirty="0"/>
              <a:t>소년사법절차</a:t>
            </a:r>
            <a:r>
              <a:rPr lang="en-US" altLang="ko-KR" dirty="0"/>
              <a:t> – </a:t>
            </a:r>
            <a:r>
              <a:rPr lang="ko-KR" altLang="en-US" dirty="0" err="1"/>
              <a:t>촉법소년</a:t>
            </a:r>
            <a:r>
              <a:rPr lang="en-US" altLang="ko-KR" dirty="0"/>
              <a:t>, </a:t>
            </a:r>
            <a:r>
              <a:rPr lang="ko-KR" altLang="en-US" dirty="0"/>
              <a:t>우범소년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473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우범소년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우범성의 개념 정의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(a) </a:t>
            </a:r>
            <a:r>
              <a:rPr lang="ko-KR" altLang="en-US" sz="1400" dirty="0"/>
              <a:t>개 </a:t>
            </a:r>
            <a:r>
              <a:rPr lang="ko-KR" altLang="en-US" sz="1400" dirty="0" err="1"/>
              <a:t>념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일정한 범죄 또는 형벌법령에 위반할 가능성이 객관적 또는 주관적 조건에 비추어 </a:t>
            </a:r>
            <a:r>
              <a:rPr lang="ko-KR" altLang="en-US" sz="1400" dirty="0">
                <a:solidFill>
                  <a:srgbClr val="FF0000"/>
                </a:solidFill>
              </a:rPr>
              <a:t>인과적으로 예측가능한 상태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(b) </a:t>
            </a:r>
            <a:r>
              <a:rPr lang="ko-KR" altLang="en-US" sz="1400" dirty="0"/>
              <a:t>판단기준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우범사유 뿐만 아니라 소년의 성격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환경 </a:t>
            </a:r>
            <a:r>
              <a:rPr lang="ko-KR" altLang="en-US" sz="1400" dirty="0" smtClean="0">
                <a:solidFill>
                  <a:srgbClr val="FF0000"/>
                </a:solidFill>
              </a:rPr>
              <a:t>등을 </a:t>
            </a:r>
            <a:r>
              <a:rPr lang="ko-KR" altLang="en-US" sz="1400" dirty="0">
                <a:solidFill>
                  <a:srgbClr val="FF0000"/>
                </a:solidFill>
              </a:rPr>
              <a:t>고려하여 경험적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과학적으로 판단</a:t>
            </a:r>
            <a:r>
              <a:rPr lang="ko-KR" altLang="en-US" sz="1400" dirty="0"/>
              <a:t>해야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법질서를 침해할 위험성이 있다는 정도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의 일반적 위험성만으로는 부족하고 특정한 범죄</a:t>
            </a:r>
            <a:r>
              <a:rPr lang="en-US" altLang="ko-KR" sz="1400" dirty="0"/>
              <a:t>(</a:t>
            </a:r>
            <a:r>
              <a:rPr lang="ko-KR" altLang="en-US" sz="1400" dirty="0"/>
              <a:t>강도 </a:t>
            </a:r>
            <a:r>
              <a:rPr lang="en-US" altLang="ko-KR" sz="1400" dirty="0"/>
              <a:t>· </a:t>
            </a:r>
            <a:r>
              <a:rPr lang="ko-KR" altLang="en-US" sz="1400" dirty="0"/>
              <a:t>강간 등</a:t>
            </a:r>
            <a:r>
              <a:rPr lang="en-US" altLang="ko-KR" sz="1400" dirty="0"/>
              <a:t>)</a:t>
            </a:r>
            <a:r>
              <a:rPr lang="ko-KR" altLang="en-US" sz="1400" dirty="0"/>
              <a:t>에 어느 정도 </a:t>
            </a:r>
            <a:r>
              <a:rPr lang="ko-KR" altLang="en-US" sz="1400" dirty="0" err="1"/>
              <a:t>유형화된</a:t>
            </a:r>
            <a:r>
              <a:rPr lang="ko-KR" altLang="en-US" sz="1400" dirty="0"/>
              <a:t> 구체적 위험성이 있을 때 인정됨</a:t>
            </a:r>
            <a:r>
              <a:rPr lang="en-US" altLang="ko-KR" sz="1400" dirty="0"/>
              <a:t>(</a:t>
            </a:r>
            <a:r>
              <a:rPr lang="ko-KR" altLang="en-US" sz="1400" dirty="0"/>
              <a:t>통설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(c) </a:t>
            </a:r>
            <a:r>
              <a:rPr lang="ko-KR" altLang="en-US" sz="1400" dirty="0"/>
              <a:t>연령의 판단시점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행위시가 아니라 결정시임</a:t>
            </a:r>
            <a:r>
              <a:rPr lang="en-US" altLang="ko-KR" sz="1400" dirty="0"/>
              <a:t>. </a:t>
            </a:r>
            <a:r>
              <a:rPr lang="ko-KR" altLang="en-US" sz="1400" dirty="0"/>
              <a:t>소년의 연령이 심리개시후 처분결정시까지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 이상 </a:t>
            </a:r>
            <a:r>
              <a:rPr lang="en-US" altLang="ko-KR" sz="1400" dirty="0">
                <a:solidFill>
                  <a:srgbClr val="FF0000"/>
                </a:solidFill>
              </a:rPr>
              <a:t>19</a:t>
            </a:r>
            <a:r>
              <a:rPr lang="ko-KR" altLang="en-US" sz="1400" dirty="0">
                <a:solidFill>
                  <a:srgbClr val="FF0000"/>
                </a:solidFill>
              </a:rPr>
              <a:t>세</a:t>
            </a:r>
            <a:r>
              <a:rPr lang="en-US" altLang="ko-KR" sz="1400" dirty="0">
                <a:solidFill>
                  <a:srgbClr val="FF0000"/>
                </a:solidFill>
              </a:rPr>
              <a:t>(2007. </a:t>
            </a:r>
            <a:r>
              <a:rPr lang="ko-KR" altLang="en-US" sz="1400" dirty="0">
                <a:solidFill>
                  <a:srgbClr val="FF0000"/>
                </a:solidFill>
              </a:rPr>
              <a:t>개정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미만</a:t>
            </a:r>
            <a:r>
              <a:rPr lang="ko-KR" altLang="en-US" sz="1400" dirty="0"/>
              <a:t>이면 우범소년으로서 </a:t>
            </a:r>
            <a:r>
              <a:rPr lang="ko-KR" altLang="en-US" sz="1400" dirty="0" err="1"/>
              <a:t>소년보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호절차의 대상이 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66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소년보호사건</a:t>
            </a:r>
            <a:r>
              <a:rPr lang="en-US" altLang="ko-KR" dirty="0"/>
              <a:t> –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09"/>
            <a:ext cx="11029615" cy="51032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보안처분의 일종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반사회적 위험성을 기초로 자유 박탈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제한적 조치</a:t>
            </a:r>
            <a:r>
              <a:rPr lang="ko-KR" altLang="en-US" sz="1400" dirty="0"/>
              <a:t>로 범죄자의 개선 </a:t>
            </a:r>
            <a:r>
              <a:rPr lang="en-US" altLang="ko-KR" sz="1400" dirty="0"/>
              <a:t>· </a:t>
            </a:r>
            <a:r>
              <a:rPr lang="ko-KR" altLang="en-US" sz="1400" dirty="0"/>
              <a:t>갱생을 도모하고</a:t>
            </a:r>
            <a:r>
              <a:rPr lang="en-US" altLang="ko-KR" sz="1400" dirty="0"/>
              <a:t>, </a:t>
            </a:r>
            <a:r>
              <a:rPr lang="ko-KR" altLang="en-US" sz="1400" dirty="0"/>
              <a:t>사회방위를 고려하며</a:t>
            </a:r>
            <a:r>
              <a:rPr lang="en-US" altLang="ko-KR" sz="1400" dirty="0"/>
              <a:t>, </a:t>
            </a:r>
            <a:r>
              <a:rPr lang="ko-KR" altLang="en-US" sz="1400" dirty="0"/>
              <a:t>처우기간이 부정기적이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라는 점에서 보안처분의 일종으로 볼 수 있음</a:t>
            </a:r>
            <a:r>
              <a:rPr lang="en-US" altLang="ko-KR" sz="1400" dirty="0"/>
              <a:t>(</a:t>
            </a:r>
            <a:r>
              <a:rPr lang="ko-KR" altLang="en-US" sz="1400" dirty="0"/>
              <a:t>형사정책적 </a:t>
            </a:r>
            <a:r>
              <a:rPr lang="en-US" altLang="ko-KR" sz="1400" dirty="0"/>
              <a:t>· </a:t>
            </a:r>
            <a:r>
              <a:rPr lang="ko-KR" altLang="en-US" sz="1400" dirty="0"/>
              <a:t>사법적 성격 내포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소년보호사법의 특징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보호처분은 사회방위보다는 요보호성을 핵심으로 하고 있으므로 소년의 보호라는 </a:t>
            </a:r>
            <a:r>
              <a:rPr lang="ko-KR" altLang="en-US" sz="1400" dirty="0">
                <a:solidFill>
                  <a:srgbClr val="FF0000"/>
                </a:solidFill>
              </a:rPr>
              <a:t>보호주의 사상</a:t>
            </a:r>
            <a:r>
              <a:rPr lang="ko-KR" altLang="en-US" sz="1400" dirty="0"/>
              <a:t>과 소년의 건전한 육성이라는 </a:t>
            </a:r>
            <a:r>
              <a:rPr lang="ko-KR" altLang="en-US" sz="1400" dirty="0" smtClean="0">
                <a:solidFill>
                  <a:srgbClr val="FF0000"/>
                </a:solidFill>
              </a:rPr>
              <a:t>복지사상에 근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거</a:t>
            </a:r>
            <a:r>
              <a:rPr lang="ko-KR" altLang="en-US" sz="1400" dirty="0" smtClean="0"/>
              <a:t>를 </a:t>
            </a:r>
            <a:r>
              <a:rPr lang="ko-KR" altLang="en-US" sz="1400" dirty="0"/>
              <a:t>두고 있음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보호처분우선주의 적용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보호처분의 본질은 교육적 </a:t>
            </a:r>
            <a:r>
              <a:rPr lang="en-US" altLang="ko-KR" sz="1400" dirty="0"/>
              <a:t>· </a:t>
            </a:r>
            <a:r>
              <a:rPr lang="ko-KR" altLang="en-US" sz="1400" dirty="0"/>
              <a:t>복지형성적인 합목적적인 조치임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일사부재리의 원칙 적용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소년법 제</a:t>
            </a:r>
            <a:r>
              <a:rPr lang="en-US" altLang="ko-KR" sz="1400" dirty="0"/>
              <a:t>53</a:t>
            </a:r>
            <a:r>
              <a:rPr lang="ko-KR" altLang="en-US" sz="1400" dirty="0"/>
              <a:t>조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>
                <a:solidFill>
                  <a:srgbClr val="FF0000"/>
                </a:solidFill>
              </a:rPr>
              <a:t>형사정책적 본질과 복지형성적 본질은 </a:t>
            </a:r>
            <a:r>
              <a:rPr lang="ko-KR" altLang="en-US" sz="1400" dirty="0"/>
              <a:t>상호 배타적인 것이 아니라 </a:t>
            </a:r>
            <a:r>
              <a:rPr lang="ko-KR" altLang="en-US" sz="1400" dirty="0">
                <a:solidFill>
                  <a:srgbClr val="FF0000"/>
                </a:solidFill>
              </a:rPr>
              <a:t>상호보완적임</a:t>
            </a:r>
            <a:r>
              <a:rPr lang="en-US" altLang="ko-KR" sz="1400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보안처분과 보호처분의 차이점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보안처분은 사회방위가 主이니 보호처분은 복지적 요청위주이다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보안처분은 형벌의 보완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대체수단이나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보호처분은 형벌 회피 수단이다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보안처분은 반사회적 위험성 교정이 주목적이나 보호처분은 소년의 건전한 육성이 주목적이다</a:t>
            </a:r>
            <a:r>
              <a:rPr lang="en-US" altLang="ko-KR" sz="14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568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3-2. </a:t>
            </a:r>
            <a:r>
              <a:rPr lang="ko-KR" altLang="en-US" dirty="0"/>
              <a:t>소년보호사건</a:t>
            </a:r>
            <a:r>
              <a:rPr lang="en-US" altLang="ko-KR" dirty="0"/>
              <a:t> – </a:t>
            </a:r>
            <a:r>
              <a:rPr lang="ko-KR" altLang="en-US" dirty="0"/>
              <a:t>대상</a:t>
            </a:r>
            <a:r>
              <a:rPr lang="en-US" altLang="ko-KR" dirty="0"/>
              <a:t> </a:t>
            </a:r>
            <a:r>
              <a:rPr lang="ko-KR" altLang="en-US" dirty="0"/>
              <a:t>및 관할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0"/>
            <a:ext cx="11029615" cy="37083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대상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 smtClean="0"/>
              <a:t>비행소년 </a:t>
            </a:r>
            <a:r>
              <a:rPr lang="en-US" altLang="ko-KR" sz="1400" dirty="0" smtClean="0"/>
              <a:t>: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소년법상의 비행소년이란 </a:t>
            </a:r>
            <a:r>
              <a:rPr lang="ko-KR" altLang="en-US" sz="1400" dirty="0">
                <a:solidFill>
                  <a:srgbClr val="FF0000"/>
                </a:solidFill>
              </a:rPr>
              <a:t>형벌법규 위반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범죄소년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촉법소년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또는 형벌법규 위반의 우려</a:t>
            </a:r>
            <a:r>
              <a:rPr lang="en-US" altLang="ko-KR" sz="1400" dirty="0"/>
              <a:t>(</a:t>
            </a:r>
            <a:r>
              <a:rPr lang="ko-KR" altLang="en-US" sz="1400" dirty="0"/>
              <a:t>우범소년</a:t>
            </a:r>
            <a:r>
              <a:rPr lang="en-US" altLang="ko-KR" sz="1400" dirty="0"/>
              <a:t>)</a:t>
            </a:r>
            <a:r>
              <a:rPr lang="ko-KR" altLang="en-US" sz="1400" dirty="0"/>
              <a:t>가 있는 소년의 의미로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범위가 한정되어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관할 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당해 소년의 </a:t>
            </a:r>
            <a:r>
              <a:rPr lang="ko-KR" altLang="en-US" sz="1400" dirty="0" err="1">
                <a:solidFill>
                  <a:srgbClr val="FF0000"/>
                </a:solidFill>
              </a:rPr>
              <a:t>행위지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거주지 또는 현재지의 가정법원 소년부 또는 지방법원의 소년부</a:t>
            </a:r>
            <a:r>
              <a:rPr lang="ko-KR" altLang="en-US" sz="1400" dirty="0"/>
              <a:t>에 속하며</a:t>
            </a:r>
            <a:r>
              <a:rPr lang="en-US" altLang="ko-KR" sz="1400" dirty="0"/>
              <a:t>, </a:t>
            </a:r>
            <a:r>
              <a:rPr lang="ko-KR" altLang="en-US" sz="1400" dirty="0"/>
              <a:t>심리와 처분의 결정은 소년부 </a:t>
            </a:r>
            <a:r>
              <a:rPr lang="ko-KR" altLang="en-US" sz="1400" dirty="0" err="1"/>
              <a:t>단독판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사가 행함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786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0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소년보호사건</a:t>
            </a:r>
            <a:r>
              <a:rPr lang="en-US" altLang="ko-KR" dirty="0"/>
              <a:t> – </a:t>
            </a:r>
            <a:r>
              <a:rPr lang="ko-KR" altLang="en-US" dirty="0"/>
              <a:t>처리절차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219903"/>
            <a:ext cx="11029615" cy="5386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송 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송치강제주의</a:t>
            </a:r>
            <a:r>
              <a:rPr lang="ko-KR" altLang="en-US" sz="1200" dirty="0"/>
              <a:t> </a:t>
            </a:r>
            <a:endParaRPr lang="en-US" altLang="ko-KR" sz="1200" dirty="0" smtClean="0"/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</a:t>
            </a:r>
            <a:r>
              <a:rPr lang="ko-KR" altLang="en-US" sz="1200" dirty="0" smtClean="0">
                <a:solidFill>
                  <a:srgbClr val="FF0000"/>
                </a:solidFill>
              </a:rPr>
              <a:t>범죄소년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 err="1">
                <a:solidFill>
                  <a:srgbClr val="FF0000"/>
                </a:solidFill>
              </a:rPr>
              <a:t>촉법소년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우범소년에 해당하는 소년은 소년부의 보호사건으로 심리한다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</a:t>
            </a:r>
            <a:r>
              <a:rPr lang="ko-KR" altLang="en-US" sz="1200" dirty="0"/>
              <a:t>조</a:t>
            </a:r>
            <a:r>
              <a:rPr lang="en-US" altLang="ko-KR" sz="1200" dirty="0"/>
              <a:t>).</a:t>
            </a: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>
                <a:solidFill>
                  <a:srgbClr val="FF0000"/>
                </a:solidFill>
              </a:rPr>
              <a:t>검사의 송치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검사는 소년에 대한 피의사건을 수사한 결과 보호처분에 해당하는 사 유가 있다고 인정한 경우에는 사건을 관할 소년부에 송치하여야 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49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>
                <a:solidFill>
                  <a:srgbClr val="FF0000"/>
                </a:solidFill>
              </a:rPr>
              <a:t>경찰서장의 송치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경찰서장의 송치대상은 </a:t>
            </a:r>
            <a:r>
              <a:rPr lang="ko-KR" altLang="en-US" sz="1200" dirty="0" err="1"/>
              <a:t>촉법</a:t>
            </a:r>
            <a:r>
              <a:rPr lang="ko-KR" altLang="en-US" sz="1200" dirty="0"/>
              <a:t> </a:t>
            </a:r>
            <a:r>
              <a:rPr lang="en-US" altLang="ko-KR" sz="1200" dirty="0"/>
              <a:t>· </a:t>
            </a:r>
            <a:r>
              <a:rPr lang="ko-KR" altLang="en-US" sz="1200" dirty="0"/>
              <a:t>우범소년에 한하고 범죄소년은 대상이 되지 않는다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</a:t>
            </a:r>
            <a:r>
              <a:rPr lang="ko-KR" altLang="en-US" sz="1200" dirty="0"/>
              <a:t>조 제</a:t>
            </a:r>
            <a:r>
              <a:rPr lang="en-US" altLang="ko-KR" sz="1200" dirty="0"/>
              <a:t>2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>
                <a:solidFill>
                  <a:srgbClr val="FF0000"/>
                </a:solidFill>
              </a:rPr>
              <a:t>검사에게 송치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소년부는 송치된 사건에 대해 그 죄질이 금고 이상의 형사처분을 할 필요가 있다고 인정할 때에는 결정으로 해당 경찰청 검사에게 송치할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49 </a:t>
            </a:r>
            <a:r>
              <a:rPr lang="ko-KR" altLang="en-US" sz="1200" dirty="0"/>
              <a:t>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(d) </a:t>
            </a:r>
            <a:r>
              <a:rPr lang="ko-KR" altLang="en-US" sz="1200" dirty="0">
                <a:solidFill>
                  <a:srgbClr val="FF0000"/>
                </a:solidFill>
              </a:rPr>
              <a:t>형사법원의 송치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형사법원은 소년에 대한 피고사건을 심리한 결과 보호처분에 해당 할 사유가 있다고 인정하면 결정으로써 사건을 관할 소년부에 송치해야 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50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통고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법원의 권한 행사를 촉구하는 통지행위 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: </a:t>
            </a:r>
            <a:r>
              <a:rPr lang="ko-KR" altLang="en-US" sz="1200" dirty="0" smtClean="0"/>
              <a:t>송치기관 </a:t>
            </a:r>
            <a:r>
              <a:rPr lang="ko-KR" altLang="en-US" sz="1200" dirty="0"/>
              <a:t>이외에 통고자가 소년법원에 통고할 수 있는 이원체계로서의 의의가 있다</a:t>
            </a:r>
            <a:r>
              <a:rPr lang="en-US" altLang="ko-KR" sz="1200" dirty="0"/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보호자 또는 학교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smtClean="0">
                <a:solidFill>
                  <a:srgbClr val="FF0000"/>
                </a:solidFill>
              </a:rPr>
              <a:t>사회복지시설의 </a:t>
            </a:r>
            <a:r>
              <a:rPr lang="ko-KR" altLang="en-US" sz="1200" dirty="0">
                <a:solidFill>
                  <a:srgbClr val="FF0000"/>
                </a:solidFill>
              </a:rPr>
              <a:t>장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보호관찰소의 장은 범죄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err="1">
                <a:solidFill>
                  <a:srgbClr val="FF0000"/>
                </a:solidFill>
              </a:rPr>
              <a:t>촉법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</a:rPr>
              <a:t>    </a:t>
            </a:r>
            <a:r>
              <a:rPr lang="en-US" altLang="ko-KR" sz="1200" dirty="0" smtClean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우범소년에 대한 </a:t>
            </a:r>
            <a:r>
              <a:rPr lang="ko-KR" altLang="en-US" sz="1200" dirty="0" err="1">
                <a:solidFill>
                  <a:srgbClr val="FF0000"/>
                </a:solidFill>
              </a:rPr>
              <a:t>통고권자</a:t>
            </a:r>
            <a:r>
              <a:rPr lang="ko-KR" altLang="en-US" sz="1200" dirty="0" err="1"/>
              <a:t>이다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711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소년보호사건</a:t>
            </a:r>
            <a:r>
              <a:rPr lang="en-US" altLang="ko-KR" dirty="0"/>
              <a:t> – </a:t>
            </a:r>
            <a:r>
              <a:rPr lang="ko-KR" altLang="en-US" dirty="0"/>
              <a:t>소년법원의 결정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1"/>
            <a:ext cx="11029615" cy="4480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소년법원의 결정의 종류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중간결정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심리개시 결정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</a:t>
            </a:r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 smtClean="0"/>
              <a:t>심리 중 </a:t>
            </a:r>
            <a:r>
              <a:rPr lang="ko-KR" altLang="en-US" sz="1200" dirty="0">
                <a:solidFill>
                  <a:srgbClr val="FF0000"/>
                </a:solidFill>
              </a:rPr>
              <a:t>소년부 판사는</a:t>
            </a:r>
            <a:r>
              <a:rPr lang="ko-KR" altLang="en-US" sz="1200" dirty="0"/>
              <a:t> 피해자 또는 그 법정대리인 </a:t>
            </a:r>
            <a:r>
              <a:rPr lang="en-US" altLang="ko-KR" sz="1200" dirty="0"/>
              <a:t>· </a:t>
            </a:r>
            <a:r>
              <a:rPr lang="ko-KR" altLang="en-US" sz="1200" dirty="0"/>
              <a:t>변호인 </a:t>
            </a:r>
            <a:r>
              <a:rPr lang="en-US" altLang="ko-KR" sz="1200" dirty="0"/>
              <a:t>· </a:t>
            </a:r>
            <a:r>
              <a:rPr lang="ko-KR" altLang="en-US" sz="1200" dirty="0"/>
              <a:t>배우자 </a:t>
            </a:r>
            <a:r>
              <a:rPr lang="en-US" altLang="ko-KR" sz="1200" dirty="0"/>
              <a:t>· </a:t>
            </a:r>
            <a:r>
              <a:rPr lang="ko-KR" altLang="en-US" sz="1200" dirty="0"/>
              <a:t>직계친족 </a:t>
            </a:r>
            <a:r>
              <a:rPr lang="en-US" altLang="ko-KR" sz="1200" dirty="0"/>
              <a:t>· </a:t>
            </a:r>
            <a:r>
              <a:rPr lang="ko-KR" altLang="en-US" sz="1200" dirty="0" smtClean="0"/>
              <a:t>형제자매가 </a:t>
            </a:r>
            <a:r>
              <a:rPr lang="ko-KR" altLang="en-US" sz="1200" dirty="0"/>
              <a:t>의견진술을 신청한 때에는 </a:t>
            </a:r>
            <a:r>
              <a:rPr lang="ko-KR" altLang="en-US" sz="1200" dirty="0">
                <a:solidFill>
                  <a:srgbClr val="FF0000"/>
                </a:solidFill>
              </a:rPr>
              <a:t>피해자나 그 대리인 등에게 심리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기일에 의견을 진술할 기회를 주어야 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25</a:t>
            </a:r>
            <a:r>
              <a:rPr lang="ko-KR" altLang="en-US" sz="1200" dirty="0"/>
              <a:t>조의</a:t>
            </a:r>
            <a:r>
              <a:rPr lang="en-US" altLang="ko-KR" sz="1200" dirty="0"/>
              <a:t>2).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(b) </a:t>
            </a:r>
            <a:r>
              <a:rPr lang="ko-KR" altLang="en-US" sz="1200" dirty="0">
                <a:solidFill>
                  <a:srgbClr val="FF0000"/>
                </a:solidFill>
              </a:rPr>
              <a:t>소년부 판사는</a:t>
            </a:r>
            <a:r>
              <a:rPr lang="ko-KR" altLang="en-US" sz="1200" dirty="0"/>
              <a:t> 소년의 품행을 교정하고 피해자를 보호하기 위하여 필요하다고 인정하면 소년에게 피해변상 등 </a:t>
            </a:r>
            <a:r>
              <a:rPr lang="ko-KR" altLang="en-US" sz="1200" dirty="0">
                <a:solidFill>
                  <a:srgbClr val="FF0000"/>
                </a:solidFill>
              </a:rPr>
              <a:t>피해자와의 화해를 권고할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25</a:t>
            </a:r>
            <a:r>
              <a:rPr lang="ko-KR" altLang="en-US" sz="1200" dirty="0"/>
              <a:t>조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의</a:t>
            </a:r>
            <a:r>
              <a:rPr lang="en-US" altLang="ko-KR" sz="1200" dirty="0"/>
              <a:t>3).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종국결정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>
                <a:solidFill>
                  <a:srgbClr val="FF0000"/>
                </a:solidFill>
              </a:rPr>
              <a:t>심리불개시결정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불처분결정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형사법원으로의 이송 결정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보호처분 결정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39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소년보호사건</a:t>
            </a:r>
            <a:r>
              <a:rPr lang="en-US" altLang="ko-KR" dirty="0"/>
              <a:t> – </a:t>
            </a:r>
            <a:r>
              <a:rPr lang="ko-KR" altLang="en-US" dirty="0"/>
              <a:t>소년법원의 결정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5811"/>
            <a:ext cx="11029615" cy="4480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종국결정의 종류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 err="1">
                <a:solidFill>
                  <a:srgbClr val="FF0000"/>
                </a:solidFill>
              </a:rPr>
              <a:t>심리불개시의</a:t>
            </a:r>
            <a:r>
              <a:rPr lang="ko-KR" altLang="en-US" sz="1200" dirty="0">
                <a:solidFill>
                  <a:srgbClr val="FF0000"/>
                </a:solidFill>
              </a:rPr>
              <a:t> 결정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19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</a:t>
            </a:r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>
                <a:solidFill>
                  <a:srgbClr val="FF0000"/>
                </a:solidFill>
              </a:rPr>
              <a:t>형식적 </a:t>
            </a:r>
            <a:r>
              <a:rPr lang="ko-KR" altLang="en-US" sz="1200" dirty="0" err="1">
                <a:solidFill>
                  <a:srgbClr val="FF0000"/>
                </a:solidFill>
              </a:rPr>
              <a:t>심리불개시</a:t>
            </a:r>
            <a:r>
              <a:rPr lang="ko-KR" altLang="en-US" sz="1200" dirty="0">
                <a:solidFill>
                  <a:srgbClr val="FF0000"/>
                </a:solidFill>
              </a:rPr>
              <a:t> 결정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심리개시요건의 결여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심판권이 없을 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소년이 실재하지 않을 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소년이 </a:t>
            </a:r>
            <a:r>
              <a:rPr lang="en-US" altLang="ko-KR" sz="1200" dirty="0"/>
              <a:t>10</a:t>
            </a:r>
            <a:r>
              <a:rPr lang="ko-KR" altLang="en-US" sz="1200" dirty="0"/>
              <a:t>세 미만이거나 </a:t>
            </a:r>
            <a:r>
              <a:rPr lang="en-US" altLang="ko-KR" sz="1200" dirty="0"/>
              <a:t>19</a:t>
            </a:r>
            <a:r>
              <a:rPr lang="ko-KR" altLang="en-US" sz="1200" dirty="0"/>
              <a:t>세 이상인 때</a:t>
            </a:r>
            <a:r>
              <a:rPr lang="en-US" altLang="ko-KR" sz="1200" dirty="0"/>
              <a:t>(2007, </a:t>
            </a:r>
            <a:r>
              <a:rPr lang="ko-KR" altLang="en-US" sz="1200" dirty="0"/>
              <a:t>개정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소년의 소재불명 및 심리진행이 불가능한 경우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</a:t>
            </a:r>
            <a:r>
              <a:rPr lang="en-US" altLang="ko-KR" sz="1200" dirty="0" smtClean="0"/>
              <a:t>(b) </a:t>
            </a:r>
            <a:r>
              <a:rPr lang="ko-KR" altLang="en-US" sz="1200" dirty="0">
                <a:solidFill>
                  <a:srgbClr val="FF0000"/>
                </a:solidFill>
              </a:rPr>
              <a:t>실질적 </a:t>
            </a:r>
            <a:r>
              <a:rPr lang="ko-KR" altLang="en-US" sz="1200" dirty="0" err="1">
                <a:solidFill>
                  <a:srgbClr val="FF0000"/>
                </a:solidFill>
              </a:rPr>
              <a:t>심리불개시</a:t>
            </a:r>
            <a:r>
              <a:rPr lang="ko-KR" altLang="en-US" sz="1200" dirty="0">
                <a:solidFill>
                  <a:srgbClr val="FF0000"/>
                </a:solidFill>
              </a:rPr>
              <a:t> 결정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심리개시요건은 충족되나 요보호성에 대한 개연성이 없는 경우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en-US" altLang="ko-KR" sz="1200" dirty="0"/>
              <a:t>-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사안</a:t>
            </a:r>
            <a:r>
              <a:rPr lang="ko-KR" altLang="en-US" sz="1200" dirty="0"/>
              <a:t>이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경미한 경우 </a:t>
            </a:r>
            <a:r>
              <a:rPr lang="en-US" altLang="ko-KR" sz="1200" dirty="0"/>
              <a:t>: </a:t>
            </a:r>
            <a:r>
              <a:rPr lang="ko-KR" altLang="en-US" sz="1200" dirty="0"/>
              <a:t>소년에 대한 훈계나 보호자에 대한 엄격한 관리 </a:t>
            </a:r>
            <a:r>
              <a:rPr lang="en-US" altLang="ko-KR" sz="1200" dirty="0"/>
              <a:t>· </a:t>
            </a:r>
            <a:r>
              <a:rPr lang="ko-KR" altLang="en-US" sz="1200" dirty="0"/>
              <a:t>교육 고지 가능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en-US" altLang="ko-KR" sz="1200" dirty="0"/>
              <a:t>-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처분의 선행으로 재차 보호처분을 할 필요가 없는 경우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33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소년보호사건</a:t>
            </a:r>
            <a:r>
              <a:rPr lang="en-US" altLang="ko-KR" dirty="0"/>
              <a:t> – </a:t>
            </a:r>
            <a:r>
              <a:rPr lang="ko-KR" altLang="en-US" dirty="0"/>
              <a:t>소년법원의 결정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9358"/>
            <a:ext cx="11029615" cy="518711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종국결정의 종류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(2) </a:t>
            </a:r>
            <a:r>
              <a:rPr lang="ko-KR" altLang="en-US" sz="1200" dirty="0">
                <a:solidFill>
                  <a:srgbClr val="FF0000"/>
                </a:solidFill>
              </a:rPr>
              <a:t>불처분결정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형식적 불처분 결정과 실질적 불처분 결정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형사법원으로의 이송 결정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51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소년부판사는 법원으로부터 </a:t>
            </a:r>
            <a:r>
              <a:rPr lang="ko-KR" altLang="en-US" sz="1200" dirty="0" err="1"/>
              <a:t>송치받은</a:t>
            </a:r>
            <a:r>
              <a:rPr lang="ko-KR" altLang="en-US" sz="1200" dirty="0"/>
              <a:t> 사건을 조사 </a:t>
            </a:r>
            <a:r>
              <a:rPr lang="en-US" altLang="ko-KR" sz="1200" dirty="0"/>
              <a:t>· </a:t>
            </a:r>
            <a:r>
              <a:rPr lang="ko-KR" altLang="en-US" sz="1200" dirty="0"/>
              <a:t>심리해 본 결과 </a:t>
            </a:r>
            <a:r>
              <a:rPr lang="en-US" altLang="ko-KR" sz="1200" dirty="0"/>
              <a:t>19</a:t>
            </a:r>
            <a:r>
              <a:rPr lang="ko-KR" altLang="en-US" sz="1200" dirty="0"/>
              <a:t>세 이상임이 판명 되면 송치한 법원에 다시 이송</a:t>
            </a:r>
            <a:r>
              <a:rPr lang="en-US" altLang="ko-KR" sz="1200" dirty="0"/>
              <a:t>, 19</a:t>
            </a:r>
            <a:r>
              <a:rPr lang="ko-KR" altLang="en-US" sz="1200" dirty="0"/>
              <a:t>세 이상인가의 여부는 결정시를 기준으로 판단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(4) </a:t>
            </a:r>
            <a:r>
              <a:rPr lang="ko-KR" altLang="en-US" sz="1200" dirty="0">
                <a:solidFill>
                  <a:srgbClr val="FF0000"/>
                </a:solidFill>
              </a:rPr>
              <a:t>보호처분의 결정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32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1. </a:t>
            </a:r>
            <a:r>
              <a:rPr lang="ko-KR" altLang="en-US" sz="1200" dirty="0"/>
              <a:t>보호자 또는 보호자를 대신하여 소년을 보호할 수 있는 자에게 감호 위탁</a:t>
            </a:r>
            <a:r>
              <a:rPr lang="en-US" altLang="ko-KR" sz="1200" dirty="0"/>
              <a:t>(6</a:t>
            </a:r>
            <a:r>
              <a:rPr lang="ko-KR" altLang="en-US" sz="1200" dirty="0"/>
              <a:t>월</a:t>
            </a:r>
            <a:r>
              <a:rPr lang="en-US" altLang="ko-KR" sz="1200" dirty="0"/>
              <a:t>, 6</a:t>
            </a:r>
            <a:r>
              <a:rPr lang="ko-KR" altLang="en-US" sz="1200" dirty="0"/>
              <a:t>월 범위내에서 </a:t>
            </a:r>
            <a:r>
              <a:rPr lang="en-US" altLang="ko-KR" sz="1200" dirty="0"/>
              <a:t>1</a:t>
            </a:r>
            <a:r>
              <a:rPr lang="ko-KR" altLang="en-US" sz="1200" dirty="0" err="1"/>
              <a:t>차연장</a:t>
            </a:r>
            <a:r>
              <a:rPr lang="ko-KR" altLang="en-US" sz="1200" dirty="0"/>
              <a:t> 司</a:t>
            </a:r>
            <a:r>
              <a:rPr lang="en-US" altLang="ko-KR" sz="1200" dirty="0"/>
              <a:t>) </a:t>
            </a:r>
            <a:r>
              <a:rPr lang="ko-KR" altLang="en-US" sz="1200" dirty="0"/>
              <a:t>－ 집에서 </a:t>
            </a:r>
            <a:r>
              <a:rPr lang="en-US" altLang="ko-KR" sz="1200" dirty="0"/>
              <a:t>6</a:t>
            </a:r>
            <a:r>
              <a:rPr lang="ko-KR" altLang="en-US" sz="1200" dirty="0"/>
              <a:t>개월간 보호자 책임아래 계도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2. </a:t>
            </a:r>
            <a:r>
              <a:rPr lang="ko-KR" altLang="en-US" sz="1200" dirty="0"/>
              <a:t>수강명령</a:t>
            </a:r>
            <a:r>
              <a:rPr lang="en-US" altLang="ko-KR" sz="1200" dirty="0"/>
              <a:t>(100</a:t>
            </a:r>
            <a:r>
              <a:rPr lang="ko-KR" altLang="en-US" sz="1200" dirty="0"/>
              <a:t>시간 이내</a:t>
            </a:r>
            <a:r>
              <a:rPr lang="en-US" altLang="ko-KR" sz="1200" dirty="0"/>
              <a:t>) </a:t>
            </a:r>
            <a:r>
              <a:rPr lang="ko-KR" altLang="en-US" sz="1200" dirty="0"/>
              <a:t>－ 보호관찰소에서 교정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3. </a:t>
            </a:r>
            <a:r>
              <a:rPr lang="ko-KR" altLang="en-US" sz="1200" dirty="0"/>
              <a:t>사회봉사명령</a:t>
            </a:r>
            <a:r>
              <a:rPr lang="en-US" altLang="ko-KR" sz="1200" dirty="0"/>
              <a:t>(200</a:t>
            </a:r>
            <a:r>
              <a:rPr lang="ko-KR" altLang="en-US" sz="1200" dirty="0"/>
              <a:t>시간 이내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4. </a:t>
            </a:r>
            <a:r>
              <a:rPr lang="ko-KR" altLang="en-US" sz="1200" dirty="0"/>
              <a:t>보호관찰관의 단기</a:t>
            </a:r>
            <a:r>
              <a:rPr lang="en-US" altLang="ko-KR" sz="1200" dirty="0"/>
              <a:t>(</a:t>
            </a:r>
            <a:r>
              <a:rPr lang="ko-KR" altLang="en-US" sz="1200" dirty="0"/>
              <a:t>短期</a:t>
            </a:r>
            <a:r>
              <a:rPr lang="en-US" altLang="ko-KR" sz="1200" dirty="0"/>
              <a:t>) </a:t>
            </a:r>
            <a:r>
              <a:rPr lang="ko-KR" altLang="en-US" sz="1200" dirty="0"/>
              <a:t>보호관찰</a:t>
            </a:r>
            <a:r>
              <a:rPr lang="en-US" altLang="ko-KR" sz="1200" dirty="0"/>
              <a:t>(1</a:t>
            </a:r>
            <a:r>
              <a:rPr lang="ko-KR" altLang="en-US" sz="1200" dirty="0"/>
              <a:t>년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5. </a:t>
            </a:r>
            <a:r>
              <a:rPr lang="ko-KR" altLang="en-US" sz="1200" dirty="0"/>
              <a:t>보호관찰관의 장기</a:t>
            </a:r>
            <a:r>
              <a:rPr lang="en-US" altLang="ko-KR" sz="1200" dirty="0"/>
              <a:t>(</a:t>
            </a:r>
            <a:r>
              <a:rPr lang="ko-KR" altLang="en-US" sz="1200" dirty="0"/>
              <a:t>長期</a:t>
            </a:r>
            <a:r>
              <a:rPr lang="en-US" altLang="ko-KR" sz="1200" dirty="0"/>
              <a:t>) </a:t>
            </a:r>
            <a:r>
              <a:rPr lang="ko-KR" altLang="en-US" sz="1200" dirty="0"/>
              <a:t>보호관찰</a:t>
            </a:r>
            <a:r>
              <a:rPr lang="en-US" altLang="ko-KR" sz="1200" dirty="0"/>
              <a:t>(2</a:t>
            </a:r>
            <a:r>
              <a:rPr lang="ko-KR" altLang="en-US" sz="1200" dirty="0"/>
              <a:t>년</a:t>
            </a:r>
            <a:r>
              <a:rPr lang="en-US" altLang="ko-KR" sz="1200" dirty="0"/>
              <a:t>, 1</a:t>
            </a:r>
            <a:r>
              <a:rPr lang="ko-KR" altLang="en-US" sz="1200" dirty="0"/>
              <a:t>년 범위내에서 </a:t>
            </a:r>
            <a:r>
              <a:rPr lang="en-US" altLang="ko-KR" sz="1200" dirty="0"/>
              <a:t>1</a:t>
            </a:r>
            <a:r>
              <a:rPr lang="ko-KR" altLang="en-US" sz="1200" dirty="0"/>
              <a:t>차 연장 司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6. ‘</a:t>
            </a:r>
            <a:r>
              <a:rPr lang="ko-KR" altLang="en-US" sz="1200" dirty="0"/>
              <a:t>아동복지법</a:t>
            </a:r>
            <a:r>
              <a:rPr lang="en-US" altLang="ko-KR" sz="1200" dirty="0"/>
              <a:t>’ </a:t>
            </a:r>
            <a:r>
              <a:rPr lang="ko-KR" altLang="en-US" sz="1200" dirty="0"/>
              <a:t>상의 아동복지시설이나 그 밖의 소년보호시설에 감호위탁</a:t>
            </a:r>
            <a:r>
              <a:rPr lang="en-US" altLang="ko-KR" sz="1200" dirty="0"/>
              <a:t>(6</a:t>
            </a:r>
            <a:r>
              <a:rPr lang="ko-KR" altLang="en-US" sz="1200" dirty="0"/>
              <a:t>월</a:t>
            </a:r>
            <a:r>
              <a:rPr lang="en-US" altLang="ko-KR" sz="1200" dirty="0"/>
              <a:t>, 6</a:t>
            </a:r>
            <a:r>
              <a:rPr lang="ko-KR" altLang="en-US" sz="1200" dirty="0"/>
              <a:t>월 범위내에서 </a:t>
            </a:r>
            <a:r>
              <a:rPr lang="en-US" altLang="ko-KR" sz="1200" dirty="0"/>
              <a:t>1</a:t>
            </a:r>
            <a:r>
              <a:rPr lang="ko-KR" altLang="en-US" sz="1200" dirty="0"/>
              <a:t>차 연장 司</a:t>
            </a:r>
            <a:r>
              <a:rPr lang="en-US" altLang="ko-KR" sz="1200" dirty="0"/>
              <a:t>) - 6</a:t>
            </a:r>
            <a:r>
              <a:rPr lang="ko-KR" altLang="en-US" sz="1200" dirty="0"/>
              <a:t>개월간 보호 복지시설에 위탁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7. </a:t>
            </a:r>
            <a:r>
              <a:rPr lang="ko-KR" altLang="en-US" sz="1200" dirty="0"/>
              <a:t>병원</a:t>
            </a:r>
            <a:r>
              <a:rPr lang="en-US" altLang="ko-KR" sz="1200" dirty="0"/>
              <a:t>, </a:t>
            </a:r>
            <a:r>
              <a:rPr lang="ko-KR" altLang="en-US" sz="1200" dirty="0"/>
              <a:t>요양소 또는 </a:t>
            </a:r>
            <a:r>
              <a:rPr lang="en-US" altLang="ko-KR" sz="1200" dirty="0"/>
              <a:t>r</a:t>
            </a:r>
            <a:r>
              <a:rPr lang="ko-KR" altLang="en-US" sz="1200" dirty="0"/>
              <a:t>보호소년 등의 처우에 관한 법률」 상의 소년의료보호시설에 위탁</a:t>
            </a:r>
            <a:r>
              <a:rPr lang="en-US" altLang="ko-KR" sz="1200" dirty="0"/>
              <a:t>(6</a:t>
            </a:r>
            <a:r>
              <a:rPr lang="ko-KR" altLang="en-US" sz="1200" dirty="0"/>
              <a:t>월</a:t>
            </a:r>
            <a:r>
              <a:rPr lang="en-US" altLang="ko-KR" sz="1200" dirty="0"/>
              <a:t>, 6</a:t>
            </a:r>
            <a:r>
              <a:rPr lang="ko-KR" altLang="en-US" sz="1200" dirty="0"/>
              <a:t>월 범위 내에서 </a:t>
            </a:r>
            <a:r>
              <a:rPr lang="en-US" altLang="ko-KR" sz="1200" dirty="0"/>
              <a:t>1 </a:t>
            </a:r>
            <a:r>
              <a:rPr lang="ko-KR" altLang="en-US" sz="1200" dirty="0"/>
              <a:t>차 연장 司</a:t>
            </a:r>
            <a:r>
              <a:rPr lang="en-US" altLang="ko-KR" sz="1200" dirty="0"/>
              <a:t>) - 6</a:t>
            </a:r>
            <a:r>
              <a:rPr lang="ko-KR" altLang="en-US" sz="1200" dirty="0"/>
              <a:t>개월 간 의료소년원 위탁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8. 1</a:t>
            </a:r>
            <a:r>
              <a:rPr lang="ko-KR" altLang="en-US" sz="1200" dirty="0"/>
              <a:t>개월 이내의 소년원 송치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9. </a:t>
            </a:r>
            <a:r>
              <a:rPr lang="ko-KR" altLang="en-US" sz="1200" dirty="0"/>
              <a:t>단기 소년원 송치</a:t>
            </a:r>
            <a:r>
              <a:rPr lang="en-US" altLang="ko-KR" sz="1200" dirty="0"/>
              <a:t>(6</a:t>
            </a:r>
            <a:r>
              <a:rPr lang="ko-KR" altLang="en-US" sz="1200" dirty="0"/>
              <a:t>월 이내</a:t>
            </a:r>
            <a:r>
              <a:rPr lang="en-US" altLang="ko-KR" sz="1200" dirty="0"/>
              <a:t>) - 1~6</a:t>
            </a:r>
            <a:r>
              <a:rPr lang="ko-KR" altLang="en-US" sz="1200" dirty="0"/>
              <a:t>개월 소년원 송치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10. </a:t>
            </a:r>
            <a:r>
              <a:rPr lang="ko-KR" altLang="en-US" sz="1200" dirty="0"/>
              <a:t>장기 소년원 송치</a:t>
            </a:r>
            <a:r>
              <a:rPr lang="en-US" altLang="ko-KR" sz="1200" dirty="0"/>
              <a:t>(2</a:t>
            </a:r>
            <a:r>
              <a:rPr lang="ko-KR" altLang="en-US" sz="1200" dirty="0"/>
              <a:t>년 이내</a:t>
            </a:r>
            <a:r>
              <a:rPr lang="en-US" altLang="ko-KR" sz="1200" dirty="0"/>
              <a:t>) - 6</a:t>
            </a:r>
            <a:r>
              <a:rPr lang="ko-KR" altLang="en-US" sz="1200" dirty="0"/>
              <a:t>개월</a:t>
            </a:r>
            <a:r>
              <a:rPr lang="en-US" altLang="ko-KR" sz="1200" dirty="0"/>
              <a:t>~2</a:t>
            </a:r>
            <a:r>
              <a:rPr lang="ko-KR" altLang="en-US" sz="1200" dirty="0"/>
              <a:t>년 소년원 송치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97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소년보호사건</a:t>
            </a:r>
            <a:r>
              <a:rPr lang="en-US" altLang="ko-KR" dirty="0"/>
              <a:t> – </a:t>
            </a:r>
            <a:r>
              <a:rPr lang="ko-KR" altLang="en-US" dirty="0"/>
              <a:t>소년법원의 결정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9357"/>
            <a:ext cx="11029615" cy="22550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(5) </a:t>
            </a:r>
            <a:r>
              <a:rPr lang="ko-KR" altLang="en-US" sz="1200" dirty="0">
                <a:solidFill>
                  <a:srgbClr val="FF0000"/>
                </a:solidFill>
              </a:rPr>
              <a:t>검사의 처분결정 전 사전조사제 도입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49</a:t>
            </a:r>
            <a:r>
              <a:rPr lang="ko-KR" altLang="en-US" sz="1200" dirty="0"/>
              <a:t>조의</a:t>
            </a:r>
            <a:r>
              <a:rPr lang="en-US" altLang="ko-KR" sz="1200" dirty="0"/>
              <a:t>2)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수사단계에서 소년사건을 적정하게 처리하기 위한 소년의 품행 및 환경의 조사가 미흡 하다는 지적이 </a:t>
            </a:r>
            <a:r>
              <a:rPr lang="ko-KR" altLang="en-US" sz="1200" dirty="0" smtClean="0"/>
              <a:t>있었음</a:t>
            </a:r>
            <a:r>
              <a:rPr lang="en-US" altLang="ko-KR" sz="1200" dirty="0" smtClean="0"/>
              <a:t>. </a:t>
            </a:r>
            <a:r>
              <a:rPr lang="ko-KR" altLang="en-US" sz="1200" dirty="0"/>
              <a:t>이를 보완하기 위해 </a:t>
            </a:r>
            <a:r>
              <a:rPr lang="ko-KR" altLang="en-US" sz="1200" dirty="0">
                <a:solidFill>
                  <a:srgbClr val="FF0000"/>
                </a:solidFill>
              </a:rPr>
              <a:t>검사가 소년사건을 처리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할 때에 </a:t>
            </a:r>
            <a:r>
              <a:rPr lang="ko-KR" altLang="en-US" sz="1200" dirty="0"/>
              <a:t>분류심사관</a:t>
            </a:r>
            <a:r>
              <a:rPr lang="en-US" altLang="ko-KR" sz="1200" dirty="0"/>
              <a:t>, </a:t>
            </a:r>
            <a:r>
              <a:rPr lang="ko-KR" altLang="en-US" sz="1200" dirty="0"/>
              <a:t>보호관찰관 등 전문가가 조사한 소년의 품행 </a:t>
            </a:r>
            <a:r>
              <a:rPr lang="en-US" altLang="ko-KR" sz="1200" dirty="0"/>
              <a:t>· </a:t>
            </a:r>
            <a:r>
              <a:rPr lang="ko-KR" altLang="en-US" sz="1200" dirty="0"/>
              <a:t>환경 등 </a:t>
            </a:r>
            <a:r>
              <a:rPr lang="ko-KR" altLang="en-US" sz="1200" dirty="0">
                <a:solidFill>
                  <a:srgbClr val="FF0000"/>
                </a:solidFill>
              </a:rPr>
              <a:t>분석자료를 토대로 사건을 </a:t>
            </a:r>
            <a:r>
              <a:rPr lang="ko-KR" altLang="en-US" sz="1200" dirty="0" smtClean="0">
                <a:solidFill>
                  <a:srgbClr val="FF0000"/>
                </a:solidFill>
              </a:rPr>
              <a:t>처리하는 </a:t>
            </a:r>
            <a:r>
              <a:rPr lang="ko-KR" altLang="en-US" sz="1200" dirty="0">
                <a:solidFill>
                  <a:srgbClr val="FF0000"/>
                </a:solidFill>
              </a:rPr>
              <a:t>처분결정 전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사전조사제</a:t>
            </a:r>
            <a:r>
              <a:rPr lang="en-US" altLang="ko-KR" sz="1200" dirty="0" smtClean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49</a:t>
            </a:r>
            <a:r>
              <a:rPr lang="ko-KR" altLang="en-US" sz="1200" dirty="0"/>
              <a:t>조의</a:t>
            </a:r>
            <a:r>
              <a:rPr lang="en-US" altLang="ko-KR" sz="1200" dirty="0"/>
              <a:t>2)</a:t>
            </a:r>
            <a:r>
              <a:rPr lang="ko-KR" altLang="en-US" sz="1200" dirty="0"/>
              <a:t>를 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 smtClean="0"/>
              <a:t>입하였음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이로 인해 소년사건의 처리의 전문성 향상 및 내실화로 소년범의 교정 </a:t>
            </a:r>
            <a:r>
              <a:rPr lang="en-US" altLang="ko-KR" sz="1200" dirty="0"/>
              <a:t>· </a:t>
            </a:r>
            <a:r>
              <a:rPr lang="ko-KR" altLang="en-US" sz="1200" dirty="0"/>
              <a:t>교화에 도움이 될 것으로 기대된다</a:t>
            </a:r>
            <a:r>
              <a:rPr lang="en-US" altLang="ko-KR" sz="1200" dirty="0"/>
              <a:t>. </a:t>
            </a:r>
          </a:p>
          <a:p>
            <a:pPr marL="0" indent="0" algn="ctr">
              <a:buNone/>
            </a:pPr>
            <a:endParaRPr lang="en-US" altLang="ko-KR" sz="1200" b="1" dirty="0"/>
          </a:p>
          <a:p>
            <a:pPr marL="0" indent="0" algn="ctr">
              <a:buNone/>
            </a:pPr>
            <a:r>
              <a:rPr lang="en-US" altLang="ko-KR" sz="1200" b="1" dirty="0"/>
              <a:t>&lt;</a:t>
            </a:r>
            <a:r>
              <a:rPr lang="ko-KR" altLang="en-US" sz="1200" b="1" dirty="0">
                <a:solidFill>
                  <a:srgbClr val="FF0000"/>
                </a:solidFill>
              </a:rPr>
              <a:t>소년원과 소년교도소의 비교</a:t>
            </a:r>
            <a:r>
              <a:rPr lang="en-US" altLang="ko-KR" sz="1200" b="1" dirty="0"/>
              <a:t>&gt;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FA243BB7-1776-4982-931A-E57ED1EEC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65563"/>
              </p:ext>
            </p:extLst>
          </p:nvPr>
        </p:nvGraphicFramePr>
        <p:xfrm>
          <a:off x="1000664" y="3712714"/>
          <a:ext cx="10437962" cy="2776539"/>
        </p:xfrm>
        <a:graphic>
          <a:graphicData uri="http://schemas.openxmlformats.org/drawingml/2006/table">
            <a:tbl>
              <a:tblPr/>
              <a:tblGrid>
                <a:gridCol w="1215560">
                  <a:extLst>
                    <a:ext uri="{9D8B030D-6E8A-4147-A177-3AD203B41FA5}">
                      <a16:colId xmlns="" xmlns:a16="http://schemas.microsoft.com/office/drawing/2014/main" val="1717140130"/>
                    </a:ext>
                  </a:extLst>
                </a:gridCol>
                <a:gridCol w="4529633">
                  <a:extLst>
                    <a:ext uri="{9D8B030D-6E8A-4147-A177-3AD203B41FA5}">
                      <a16:colId xmlns="" xmlns:a16="http://schemas.microsoft.com/office/drawing/2014/main" val="3427804454"/>
                    </a:ext>
                  </a:extLst>
                </a:gridCol>
                <a:gridCol w="4692769">
                  <a:extLst>
                    <a:ext uri="{9D8B030D-6E8A-4147-A177-3AD203B41FA5}">
                      <a16:colId xmlns="" xmlns:a16="http://schemas.microsoft.com/office/drawing/2014/main" val="882514858"/>
                    </a:ext>
                  </a:extLst>
                </a:gridCol>
              </a:tblGrid>
              <a:tr h="2703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소년교도소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50706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수용결정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가정법원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지방법원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소년부 결정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일반형사법원의 정식 형사재판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80258360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보호소년등의처우에관한법률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형의 집행 및 수용자의 처우에 관한 법률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65404588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제재의 종류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보호처분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형사처분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10699559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수용경력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전과자 아님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전과자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0552155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범죄소년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촉법소년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우범소년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범죄소년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(14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이상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19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미만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33045351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6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월 이내 또는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년 이내 또는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22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도달 시까지의 부정기간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자유형 형기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26741109"/>
                  </a:ext>
                </a:extLst>
              </a:tr>
              <a:tr h="8189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수용종료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만기퇴원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교정목적의 달성 또는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22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도달 또는 수용상한기간 도달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가퇴원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교육훈련성적이 양호하고 재범의 위험성이 없다고 인정되는 경우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만기석방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형기종료시 도는 만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23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도달 후 성인교도소로 이송</a:t>
                      </a:r>
                    </a:p>
                    <a:p>
                      <a:pPr marL="171450" marR="0" indent="-1714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가석방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행상이 양호하여 개전의 정이 현저하고 재범의 위험성이 없고 사회생활 적응가능성이 인정되는 경우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8929495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67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4-1. </a:t>
            </a:r>
            <a:r>
              <a:rPr lang="ko-KR" altLang="en-US" dirty="0"/>
              <a:t>소년법상 형사처분 </a:t>
            </a:r>
            <a:r>
              <a:rPr lang="en-US" altLang="ko-KR" dirty="0"/>
              <a:t>– </a:t>
            </a:r>
            <a:r>
              <a:rPr lang="ko-KR" altLang="en-US" dirty="0">
                <a:solidFill>
                  <a:srgbClr val="FF0000"/>
                </a:solidFill>
              </a:rPr>
              <a:t>형사처분</a:t>
            </a:r>
            <a:r>
              <a:rPr lang="ko-KR" altLang="en-US" dirty="0"/>
              <a:t>의 의의 및 준거법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9357"/>
            <a:ext cx="11029615" cy="4929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 smtClean="0"/>
              <a:t>1. </a:t>
            </a:r>
            <a:r>
              <a:rPr lang="ko-KR" altLang="en-US" sz="1400" dirty="0" smtClean="0"/>
              <a:t>의 </a:t>
            </a:r>
            <a:r>
              <a:rPr lang="ko-KR" altLang="en-US" sz="1400" dirty="0"/>
              <a:t>의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소년법상 </a:t>
            </a:r>
            <a:r>
              <a:rPr lang="ko-KR" altLang="en-US" sz="1400" dirty="0">
                <a:solidFill>
                  <a:srgbClr val="FF0000"/>
                </a:solidFill>
              </a:rPr>
              <a:t>형사처분이란 보호처분과는 별개의 성격을 지니는 소년범죄대책</a:t>
            </a:r>
            <a:r>
              <a:rPr lang="ko-KR" altLang="en-US" sz="1400" dirty="0"/>
              <a:t>으로서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원칙적으로 </a:t>
            </a:r>
            <a:r>
              <a:rPr lang="ko-KR" altLang="en-US" sz="1400" dirty="0"/>
              <a:t>죄를 범한 소년에 대하여 </a:t>
            </a:r>
            <a:r>
              <a:rPr lang="ko-KR" altLang="en-US" sz="1400" dirty="0">
                <a:solidFill>
                  <a:srgbClr val="FF0000"/>
                </a:solidFill>
              </a:rPr>
              <a:t>형벌에 의한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제재를 </a:t>
            </a:r>
            <a:r>
              <a:rPr lang="ko-KR" altLang="en-US" sz="1400" dirty="0">
                <a:solidFill>
                  <a:srgbClr val="FF0000"/>
                </a:solidFill>
              </a:rPr>
              <a:t>과할 목적으로 행해지는 소년형사대책</a:t>
            </a:r>
            <a:r>
              <a:rPr lang="ko-KR" altLang="en-US" sz="1400" dirty="0"/>
              <a:t>을 </a:t>
            </a:r>
            <a:r>
              <a:rPr lang="ko-KR" altLang="en-US" sz="1400" dirty="0" smtClean="0"/>
              <a:t>말함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일반형사사건과 </a:t>
            </a:r>
            <a:r>
              <a:rPr lang="ko-KR" altLang="en-US" sz="1400" dirty="0"/>
              <a:t>본질은 같으나</a:t>
            </a:r>
            <a:r>
              <a:rPr lang="en-US" altLang="ko-KR" sz="1400" dirty="0"/>
              <a:t>, </a:t>
            </a:r>
            <a:r>
              <a:rPr lang="ko-KR" altLang="en-US" sz="1400" dirty="0"/>
              <a:t>다만 그 </a:t>
            </a:r>
            <a:r>
              <a:rPr lang="ko-KR" altLang="en-US" sz="1400" dirty="0">
                <a:solidFill>
                  <a:srgbClr val="FF0000"/>
                </a:solidFill>
              </a:rPr>
              <a:t>대상이 소년이라는 점에서 특별규정에 </a:t>
            </a:r>
            <a:r>
              <a:rPr lang="ko-KR" altLang="en-US" sz="1400" dirty="0" smtClean="0">
                <a:solidFill>
                  <a:srgbClr val="FF0000"/>
                </a:solidFill>
              </a:rPr>
              <a:t>의한 </a:t>
            </a:r>
            <a:r>
              <a:rPr lang="ko-KR" altLang="en-US" sz="1400" dirty="0" err="1">
                <a:solidFill>
                  <a:srgbClr val="FF0000"/>
                </a:solidFill>
              </a:rPr>
              <a:t>특칙이</a:t>
            </a:r>
            <a:r>
              <a:rPr lang="ko-KR" altLang="en-US" sz="1400" dirty="0">
                <a:solidFill>
                  <a:srgbClr val="FF0000"/>
                </a:solidFill>
              </a:rPr>
              <a:t> 인정될 </a:t>
            </a:r>
            <a:r>
              <a:rPr lang="ko-KR" altLang="en-US" sz="1400" dirty="0" smtClean="0">
                <a:solidFill>
                  <a:srgbClr val="FF0000"/>
                </a:solidFill>
              </a:rPr>
              <a:t>뿐임</a:t>
            </a:r>
            <a:r>
              <a:rPr lang="en-US" altLang="ko-KR" sz="1400" dirty="0" smtClean="0"/>
              <a:t>. </a:t>
            </a:r>
            <a:r>
              <a:rPr lang="ko-KR" altLang="en-US" sz="1400" dirty="0"/>
              <a:t>따라서 적법절차의 원리가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철저하게 적용됨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2</a:t>
            </a:r>
            <a:r>
              <a:rPr lang="en-US" altLang="ko-KR" sz="1400" dirty="0"/>
              <a:t>. </a:t>
            </a:r>
            <a:r>
              <a:rPr lang="ko-KR" altLang="en-US" sz="1400" dirty="0"/>
              <a:t>준거법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48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소년에 </a:t>
            </a:r>
            <a:r>
              <a:rPr lang="ko-KR" altLang="en-US" sz="1400" dirty="0"/>
              <a:t>대한 형사사건에 관하여는 소년법에 특별한 </a:t>
            </a:r>
            <a:r>
              <a:rPr lang="ko-KR" altLang="en-US" sz="1400" dirty="0" smtClean="0"/>
              <a:t>규정이 </a:t>
            </a:r>
            <a:r>
              <a:rPr lang="ko-KR" altLang="en-US" sz="1400" dirty="0"/>
              <a:t>없으면 일반형사사건의 예에 의 한다고 규정되어 있으므로 </a:t>
            </a:r>
            <a:r>
              <a:rPr lang="ko-KR" altLang="en-US" sz="1400" dirty="0">
                <a:solidFill>
                  <a:srgbClr val="FF0000"/>
                </a:solidFill>
              </a:rPr>
              <a:t>형법이나 </a:t>
            </a:r>
            <a:r>
              <a:rPr lang="ko-KR" altLang="en-US" sz="1400" dirty="0" smtClean="0">
                <a:solidFill>
                  <a:srgbClr val="FF0000"/>
                </a:solidFill>
              </a:rPr>
              <a:t>형사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소송법도 </a:t>
            </a:r>
            <a:r>
              <a:rPr lang="ko-KR" altLang="en-US" sz="1400" dirty="0">
                <a:solidFill>
                  <a:srgbClr val="FF0000"/>
                </a:solidFill>
              </a:rPr>
              <a:t>적용될 여지가 </a:t>
            </a:r>
            <a:r>
              <a:rPr lang="ko-KR" altLang="en-US" sz="1400" dirty="0" smtClean="0">
                <a:solidFill>
                  <a:srgbClr val="FF0000"/>
                </a:solidFill>
              </a:rPr>
              <a:t>있음</a:t>
            </a:r>
            <a:endParaRPr lang="en-US" altLang="ko-KR" sz="1400" b="1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422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4-2. </a:t>
            </a:r>
            <a:r>
              <a:rPr lang="ko-KR" altLang="en-US" dirty="0"/>
              <a:t>소년법상 </a:t>
            </a:r>
            <a:r>
              <a:rPr lang="ko-KR" altLang="en-US" dirty="0">
                <a:solidFill>
                  <a:srgbClr val="FF0000"/>
                </a:solidFill>
              </a:rPr>
              <a:t>형사처분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 smtClean="0">
                <a:solidFill>
                  <a:srgbClr val="FF0000"/>
                </a:solidFill>
              </a:rPr>
              <a:t>절차상의 </a:t>
            </a:r>
            <a:r>
              <a:rPr lang="ko-KR" altLang="en-US" dirty="0" err="1" smtClean="0">
                <a:solidFill>
                  <a:srgbClr val="FF0000"/>
                </a:solidFill>
              </a:rPr>
              <a:t>특칙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9357"/>
            <a:ext cx="11029615" cy="5438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 smtClean="0"/>
              <a:t>1. </a:t>
            </a:r>
            <a:r>
              <a:rPr lang="ko-KR" altLang="en-US" sz="1400" dirty="0" smtClean="0">
                <a:solidFill>
                  <a:srgbClr val="FF0000"/>
                </a:solidFill>
              </a:rPr>
              <a:t>사건의 </a:t>
            </a:r>
            <a:r>
              <a:rPr lang="ko-KR" altLang="en-US" sz="1400" dirty="0">
                <a:solidFill>
                  <a:srgbClr val="FF0000"/>
                </a:solidFill>
              </a:rPr>
              <a:t>수사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(</a:t>
            </a:r>
            <a:r>
              <a:rPr lang="en-US" altLang="ko-KR" sz="1400" dirty="0"/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금고 이상의 형사처분을 할 필요가 있다고 인정되는 소년이 그 대상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49</a:t>
            </a:r>
            <a:r>
              <a:rPr lang="ko-KR" altLang="en-US" sz="1400" dirty="0"/>
              <a:t>조의 반대해석</a:t>
            </a:r>
            <a:r>
              <a:rPr lang="en-US" altLang="ko-KR" sz="1400" dirty="0"/>
              <a:t>)</a:t>
            </a:r>
            <a:r>
              <a:rPr lang="ko-KR" altLang="en-US" sz="1400" dirty="0"/>
              <a:t>이 </a:t>
            </a:r>
            <a:r>
              <a:rPr lang="ko-KR" altLang="en-US" sz="1400" dirty="0" smtClean="0"/>
              <a:t>됨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(</a:t>
            </a:r>
            <a:r>
              <a:rPr lang="en-US" altLang="ko-KR" sz="1400" dirty="0"/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구속영장의 제한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55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 smtClean="0"/>
              <a:t>   (a) </a:t>
            </a:r>
            <a:r>
              <a:rPr lang="ko-KR" altLang="en-US" sz="1400" dirty="0" smtClean="0"/>
              <a:t>부득이한 </a:t>
            </a:r>
            <a:r>
              <a:rPr lang="ko-KR" altLang="en-US" sz="1400" dirty="0"/>
              <a:t>경우가 아니면 발부가 금지된다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(b) </a:t>
            </a:r>
            <a:r>
              <a:rPr lang="ko-KR" altLang="en-US" sz="1400" dirty="0"/>
              <a:t>구속하는 경우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분리수용함이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원칙이다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(</a:t>
            </a:r>
            <a:r>
              <a:rPr lang="en-US" altLang="ko-KR" sz="1400" dirty="0"/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조건부 기소유예제도 도입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49</a:t>
            </a:r>
            <a:r>
              <a:rPr lang="ko-KR" altLang="en-US" sz="1400" dirty="0"/>
              <a:t>조의</a:t>
            </a:r>
            <a:r>
              <a:rPr lang="en-US" altLang="ko-KR" sz="1400" dirty="0"/>
              <a:t>3)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소년범에 </a:t>
            </a:r>
            <a:r>
              <a:rPr lang="ko-KR" altLang="en-US" sz="1400" dirty="0"/>
              <a:t>대하여 </a:t>
            </a:r>
            <a:r>
              <a:rPr lang="ko-KR" altLang="en-US" sz="1400" dirty="0">
                <a:solidFill>
                  <a:srgbClr val="FF0000"/>
                </a:solidFill>
              </a:rPr>
              <a:t>사법절차 회부로 인한 낙인효과를 차단하면서 선도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보호를 하는 </a:t>
            </a:r>
            <a:r>
              <a:rPr lang="ko-KR" altLang="en-US" sz="1400" dirty="0" smtClean="0">
                <a:solidFill>
                  <a:srgbClr val="FF0000"/>
                </a:solidFill>
              </a:rPr>
              <a:t>선도조건부 </a:t>
            </a:r>
            <a:r>
              <a:rPr lang="ko-KR" altLang="en-US" sz="1400" dirty="0">
                <a:solidFill>
                  <a:srgbClr val="FF0000"/>
                </a:solidFill>
              </a:rPr>
              <a:t>기소유예</a:t>
            </a:r>
            <a:r>
              <a:rPr lang="ko-KR" altLang="en-US" sz="1400" dirty="0"/>
              <a:t>가 실무상 행하여 지고 </a:t>
            </a:r>
            <a:r>
              <a:rPr lang="ko-KR" altLang="en-US" sz="1400" dirty="0" err="1" smtClean="0"/>
              <a:t>있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err="1" smtClean="0"/>
              <a:t>으나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그 법적 근거가 약하다는 지적이 </a:t>
            </a:r>
            <a:r>
              <a:rPr lang="ko-KR" altLang="en-US" sz="1400" dirty="0" smtClean="0"/>
              <a:t>있었음</a:t>
            </a:r>
            <a:r>
              <a:rPr lang="en-US" altLang="ko-KR" sz="1400" dirty="0" smtClean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그래서 </a:t>
            </a:r>
            <a:r>
              <a:rPr lang="ko-KR" altLang="en-US" sz="1400" dirty="0"/>
              <a:t>선도조건부 기소유예의 근거를 소년법에 명문화함과 동시에 조건부 </a:t>
            </a:r>
            <a:r>
              <a:rPr lang="ko-KR" altLang="en-US" sz="1400" dirty="0" err="1"/>
              <a:t>기소유예시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반드시 </a:t>
            </a:r>
            <a:r>
              <a:rPr lang="ko-KR" altLang="en-US" sz="1400" dirty="0"/>
              <a:t>소년 및 법정대리인의 동의를 </a:t>
            </a:r>
            <a:r>
              <a:rPr lang="ko-KR" altLang="en-US" sz="1400" dirty="0" err="1" smtClean="0"/>
              <a:t>받로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err="1" smtClean="0"/>
              <a:t>록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선도의 내용을 범죄예방자원봉사위원 </a:t>
            </a:r>
            <a:r>
              <a:rPr lang="ko-KR" altLang="en-US" sz="1400" dirty="0" smtClean="0"/>
              <a:t>선도</a:t>
            </a:r>
            <a:r>
              <a:rPr lang="en-US" altLang="ko-KR" sz="1400" dirty="0"/>
              <a:t>, </a:t>
            </a:r>
            <a:r>
              <a:rPr lang="ko-KR" altLang="en-US" sz="1400" dirty="0"/>
              <a:t>소년 선도 </a:t>
            </a:r>
            <a:r>
              <a:rPr lang="en-US" altLang="ko-KR" sz="1400" dirty="0"/>
              <a:t>· </a:t>
            </a:r>
            <a:r>
              <a:rPr lang="ko-KR" altLang="en-US" sz="1400" dirty="0"/>
              <a:t>교육과 관련된 단체 </a:t>
            </a:r>
            <a:r>
              <a:rPr lang="en-US" altLang="ko-KR" sz="1400" dirty="0"/>
              <a:t>· </a:t>
            </a:r>
            <a:r>
              <a:rPr lang="ko-KR" altLang="en-US" sz="1400" dirty="0"/>
              <a:t>시설에서의 상담 </a:t>
            </a:r>
            <a:r>
              <a:rPr lang="en-US" altLang="ko-KR" sz="1400" dirty="0"/>
              <a:t>· </a:t>
            </a:r>
            <a:r>
              <a:rPr lang="ko-KR" altLang="en-US" sz="1400" dirty="0"/>
              <a:t>교육 등으로 </a:t>
            </a:r>
            <a:r>
              <a:rPr lang="ko-KR" altLang="en-US" sz="1400" dirty="0" smtClean="0"/>
              <a:t>다양화함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/>
              <a:t>이로 인해 사안이 비교적 경미한 소년범에 대하여 사법절차 회부 및 재판의 장기화로 인한 </a:t>
            </a:r>
            <a:r>
              <a:rPr lang="ko-KR" altLang="en-US" sz="1400" dirty="0" smtClean="0"/>
              <a:t>낙인효과를 </a:t>
            </a:r>
            <a:r>
              <a:rPr lang="ko-KR" altLang="en-US" sz="1400" dirty="0"/>
              <a:t>차단하면서 선도 </a:t>
            </a:r>
            <a:r>
              <a:rPr lang="en-US" altLang="ko-KR" sz="1400" dirty="0"/>
              <a:t>· </a:t>
            </a:r>
            <a:r>
              <a:rPr lang="ko-KR" altLang="en-US" sz="1400" dirty="0"/>
              <a:t>보호를 </a:t>
            </a:r>
            <a:r>
              <a:rPr lang="ko-KR" altLang="en-US" sz="1400" dirty="0" smtClean="0"/>
              <a:t>통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하여 비행예방에 </a:t>
            </a:r>
            <a:r>
              <a:rPr lang="ko-KR" altLang="en-US" sz="1400" dirty="0"/>
              <a:t>기여할 것으로 </a:t>
            </a:r>
            <a:r>
              <a:rPr lang="ko-KR" altLang="en-US" sz="1400" dirty="0" smtClean="0"/>
              <a:t>기대됨</a:t>
            </a:r>
            <a:endParaRPr lang="en-US" altLang="ko-KR" sz="14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130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4-2. </a:t>
            </a:r>
            <a:r>
              <a:rPr lang="ko-KR" altLang="en-US" dirty="0"/>
              <a:t>소년법상 </a:t>
            </a:r>
            <a:r>
              <a:rPr lang="ko-KR" altLang="en-US" dirty="0">
                <a:solidFill>
                  <a:srgbClr val="FF0000"/>
                </a:solidFill>
              </a:rPr>
              <a:t>형사처분 </a:t>
            </a:r>
            <a:r>
              <a:rPr lang="en-US" altLang="ko-KR" dirty="0">
                <a:solidFill>
                  <a:srgbClr val="FF0000"/>
                </a:solidFill>
              </a:rPr>
              <a:t>– </a:t>
            </a:r>
            <a:r>
              <a:rPr lang="ko-KR" altLang="en-US" dirty="0" smtClean="0">
                <a:solidFill>
                  <a:srgbClr val="FF0000"/>
                </a:solidFill>
              </a:rPr>
              <a:t>절차상의 </a:t>
            </a:r>
            <a:r>
              <a:rPr lang="ko-KR" altLang="en-US" dirty="0" err="1" smtClean="0">
                <a:solidFill>
                  <a:srgbClr val="FF0000"/>
                </a:solidFill>
              </a:rPr>
              <a:t>특칙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9357"/>
            <a:ext cx="11029615" cy="5438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공판심리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(</a:t>
            </a:r>
            <a:r>
              <a:rPr lang="en-US" altLang="ko-KR" sz="1400" dirty="0"/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거의 모든 절차는 성인형사재판과 동일</a:t>
            </a:r>
            <a:r>
              <a:rPr lang="ko-KR" altLang="en-US" sz="1400" dirty="0"/>
              <a:t>하다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소년보호의 견지에서 몇 가지 </a:t>
            </a:r>
            <a:r>
              <a:rPr lang="ko-KR" altLang="en-US" sz="1400" dirty="0" err="1" smtClean="0"/>
              <a:t>특칙만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규정하고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(</a:t>
            </a:r>
            <a:r>
              <a:rPr lang="en-US" altLang="ko-KR" sz="1400" dirty="0"/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조사의 임의적 위촉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56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>
                <a:solidFill>
                  <a:srgbClr val="FF0000"/>
                </a:solidFill>
              </a:rPr>
              <a:t>필요사항의 </a:t>
            </a:r>
            <a:r>
              <a:rPr lang="ko-KR" altLang="en-US" sz="1400" dirty="0">
                <a:solidFill>
                  <a:srgbClr val="FF0000"/>
                </a:solidFill>
              </a:rPr>
              <a:t>조사를 조사관에게 위촉</a:t>
            </a:r>
            <a:r>
              <a:rPr lang="ko-KR" altLang="en-US" sz="1400" dirty="0"/>
              <a:t>할 수 </a:t>
            </a:r>
            <a:r>
              <a:rPr lang="ko-KR" altLang="en-US" sz="1400" dirty="0" smtClean="0"/>
              <a:t>있음</a:t>
            </a:r>
            <a:r>
              <a:rPr lang="en-US" altLang="ko-KR" sz="1400" dirty="0"/>
              <a:t>(</a:t>
            </a:r>
            <a:r>
              <a:rPr lang="ko-KR" altLang="en-US" sz="1400" dirty="0" smtClean="0"/>
              <a:t>판결전조사의 </a:t>
            </a:r>
            <a:r>
              <a:rPr lang="ko-KR" altLang="en-US" sz="1400" dirty="0"/>
              <a:t>형태</a:t>
            </a:r>
            <a:r>
              <a:rPr lang="en-US" altLang="ko-KR" sz="1400" dirty="0"/>
              <a:t>).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(</a:t>
            </a:r>
            <a:r>
              <a:rPr lang="en-US" altLang="ko-KR" sz="1400" dirty="0"/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심리의 분리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57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>
                <a:solidFill>
                  <a:srgbClr val="FF0000"/>
                </a:solidFill>
              </a:rPr>
              <a:t>다른 </a:t>
            </a:r>
            <a:r>
              <a:rPr lang="ko-KR" altLang="en-US" sz="1400" dirty="0">
                <a:solidFill>
                  <a:srgbClr val="FF0000"/>
                </a:solidFill>
              </a:rPr>
              <a:t>피의사건과 관련된 경우에도 심리에 지장이 없으면 그 절차를 분리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(</a:t>
            </a:r>
            <a:r>
              <a:rPr lang="en-US" altLang="ko-KR" sz="1400" dirty="0"/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심리의 방침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58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err="1" smtClean="0"/>
              <a:t>친철하고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온화하게 하여야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소년의 </a:t>
            </a:r>
            <a:r>
              <a:rPr lang="ko-KR" altLang="en-US" sz="1400" dirty="0"/>
              <a:t>심신상태</a:t>
            </a:r>
            <a:r>
              <a:rPr lang="en-US" altLang="ko-KR" sz="1400" dirty="0"/>
              <a:t>, </a:t>
            </a:r>
            <a:r>
              <a:rPr lang="ko-KR" altLang="en-US" sz="1400" dirty="0"/>
              <a:t>성행 경력</a:t>
            </a:r>
            <a:r>
              <a:rPr lang="en-US" altLang="ko-KR" sz="1400" dirty="0"/>
              <a:t>, </a:t>
            </a:r>
            <a:r>
              <a:rPr lang="ko-KR" altLang="en-US" sz="1400" dirty="0"/>
              <a:t>가정상황</a:t>
            </a:r>
            <a:r>
              <a:rPr lang="en-US" altLang="ko-KR" sz="1400" dirty="0"/>
              <a:t>, </a:t>
            </a:r>
            <a:r>
              <a:rPr lang="ko-KR" altLang="en-US" sz="1400" dirty="0"/>
              <a:t>기타 환경에 대하여 정확한 사실을 </a:t>
            </a:r>
            <a:r>
              <a:rPr lang="ko-KR" altLang="en-US" sz="1400" dirty="0" smtClean="0"/>
              <a:t>규명함에 </a:t>
            </a:r>
            <a:r>
              <a:rPr lang="ko-KR" altLang="en-US" sz="1400" dirty="0"/>
              <a:t>유의하여야 함</a:t>
            </a:r>
            <a:endParaRPr lang="en-US" altLang="ko-KR" sz="14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9114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4-3. </a:t>
            </a:r>
            <a:r>
              <a:rPr lang="ko-KR" altLang="en-US" dirty="0"/>
              <a:t>소년법상 </a:t>
            </a:r>
            <a:r>
              <a:rPr lang="ko-KR" altLang="en-US" dirty="0">
                <a:solidFill>
                  <a:srgbClr val="FF0000"/>
                </a:solidFill>
              </a:rPr>
              <a:t>형사처분 </a:t>
            </a:r>
            <a:r>
              <a:rPr lang="en-US" altLang="ko-KR" dirty="0">
                <a:solidFill>
                  <a:srgbClr val="FF0000"/>
                </a:solidFill>
              </a:rPr>
              <a:t>– </a:t>
            </a:r>
            <a:r>
              <a:rPr lang="ko-KR" altLang="en-US" dirty="0" smtClean="0">
                <a:solidFill>
                  <a:srgbClr val="FF0000"/>
                </a:solidFill>
              </a:rPr>
              <a:t>처분상의 </a:t>
            </a:r>
            <a:r>
              <a:rPr lang="ko-KR" altLang="en-US" dirty="0" err="1" smtClean="0">
                <a:solidFill>
                  <a:srgbClr val="FF0000"/>
                </a:solidFill>
              </a:rPr>
              <a:t>특칙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9357"/>
            <a:ext cx="11029615" cy="5438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 smtClean="0"/>
              <a:t>(1) </a:t>
            </a:r>
            <a:r>
              <a:rPr lang="ko-KR" altLang="en-US" sz="1400" dirty="0" smtClean="0">
                <a:solidFill>
                  <a:srgbClr val="FF0000"/>
                </a:solidFill>
              </a:rPr>
              <a:t>사형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무기형의 </a:t>
            </a:r>
            <a:r>
              <a:rPr lang="ko-KR" altLang="en-US" sz="1400" dirty="0" smtClean="0">
                <a:solidFill>
                  <a:srgbClr val="FF0000"/>
                </a:solidFill>
              </a:rPr>
              <a:t>완화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제</a:t>
            </a:r>
            <a:r>
              <a:rPr lang="en-US" altLang="ko-KR" sz="1400" dirty="0"/>
              <a:t>59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죄를 </a:t>
            </a:r>
            <a:r>
              <a:rPr lang="ko-KR" altLang="en-US" sz="1400" dirty="0"/>
              <a:t>범할 때에 </a:t>
            </a:r>
            <a:r>
              <a:rPr lang="en-US" altLang="ko-KR" sz="1400" dirty="0"/>
              <a:t>18</a:t>
            </a:r>
            <a:r>
              <a:rPr lang="ko-KR" altLang="en-US" sz="1400" dirty="0"/>
              <a:t>세 미만인 소년에 대하여 사형 </a:t>
            </a:r>
            <a:r>
              <a:rPr lang="en-US" altLang="ko-KR" sz="1400" dirty="0"/>
              <a:t>· </a:t>
            </a:r>
            <a:r>
              <a:rPr lang="ko-KR" altLang="en-US" sz="1400" dirty="0"/>
              <a:t>무기형을 처할 것일 때에는 </a:t>
            </a:r>
            <a:r>
              <a:rPr lang="en-US" altLang="ko-KR" sz="1400" dirty="0">
                <a:solidFill>
                  <a:srgbClr val="FF0000"/>
                </a:solidFill>
              </a:rPr>
              <a:t>15</a:t>
            </a:r>
            <a:r>
              <a:rPr lang="ko-KR" altLang="en-US" sz="1400" dirty="0">
                <a:solidFill>
                  <a:srgbClr val="FF0000"/>
                </a:solidFill>
              </a:rPr>
              <a:t>년의 </a:t>
            </a:r>
            <a:r>
              <a:rPr lang="ko-KR" altLang="en-US" sz="1400" dirty="0" smtClean="0">
                <a:solidFill>
                  <a:srgbClr val="FF0000"/>
                </a:solidFill>
              </a:rPr>
              <a:t>유기징역</a:t>
            </a:r>
            <a:r>
              <a:rPr lang="ko-KR" altLang="en-US" sz="1400" dirty="0" smtClean="0"/>
              <a:t>으로 </a:t>
            </a:r>
            <a:r>
              <a:rPr lang="ko-KR" altLang="en-US" sz="1400" dirty="0"/>
              <a:t>한다</a:t>
            </a:r>
            <a:r>
              <a:rPr lang="en-US" altLang="ko-KR" sz="1400" dirty="0"/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특정강력범죄의처벌에관한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특례법상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4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에서는 </a:t>
            </a:r>
            <a:r>
              <a:rPr lang="en-US" altLang="ko-KR" sz="1400" dirty="0" smtClean="0">
                <a:solidFill>
                  <a:srgbClr val="FF0000"/>
                </a:solidFill>
              </a:rPr>
              <a:t>20</a:t>
            </a:r>
            <a:r>
              <a:rPr lang="ko-KR" altLang="en-US" sz="1400" dirty="0" smtClean="0">
                <a:solidFill>
                  <a:srgbClr val="FF0000"/>
                </a:solidFill>
              </a:rPr>
              <a:t>년의 </a:t>
            </a:r>
            <a:r>
              <a:rPr lang="ko-KR" altLang="en-US" sz="1400" dirty="0">
                <a:solidFill>
                  <a:srgbClr val="FF0000"/>
                </a:solidFill>
              </a:rPr>
              <a:t>유기징역으로 </a:t>
            </a:r>
            <a:r>
              <a:rPr lang="ko-KR" altLang="en-US" sz="1400" dirty="0" smtClean="0">
                <a:solidFill>
                  <a:srgbClr val="FF0000"/>
                </a:solidFill>
              </a:rPr>
              <a:t>처함</a:t>
            </a:r>
            <a:r>
              <a:rPr lang="en-US" altLang="ko-KR" sz="1400" dirty="0" smtClean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(</a:t>
            </a:r>
            <a:r>
              <a:rPr lang="en-US" altLang="ko-KR" sz="1400" dirty="0"/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상대적 부정기형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60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(a) </a:t>
            </a:r>
            <a:r>
              <a:rPr lang="ko-KR" altLang="en-US" sz="1400" dirty="0" err="1">
                <a:solidFill>
                  <a:srgbClr val="FF0000"/>
                </a:solidFill>
              </a:rPr>
              <a:t>법정형</a:t>
            </a:r>
            <a:r>
              <a:rPr lang="ko-KR" altLang="en-US" sz="1400" dirty="0">
                <a:solidFill>
                  <a:srgbClr val="FF0000"/>
                </a:solidFill>
              </a:rPr>
              <a:t> 장기 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년 이상의 유기형에 해당하는 죄를 범한 때</a:t>
            </a:r>
            <a:r>
              <a:rPr lang="ko-KR" altLang="en-US" sz="1400" dirty="0"/>
              <a:t>는 그 형의 </a:t>
            </a:r>
            <a:r>
              <a:rPr lang="ko-KR" altLang="en-US" sz="1400" dirty="0" smtClean="0"/>
              <a:t>범위 안에서 </a:t>
            </a:r>
            <a:r>
              <a:rPr lang="ko-KR" altLang="en-US" sz="1400" dirty="0">
                <a:solidFill>
                  <a:srgbClr val="FF0000"/>
                </a:solidFill>
              </a:rPr>
              <a:t>장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단기를 선고</a:t>
            </a:r>
            <a:r>
              <a:rPr lang="ko-KR" altLang="en-US" sz="1400" dirty="0"/>
              <a:t>한다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장기는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단기는 </a:t>
            </a:r>
            <a:r>
              <a:rPr lang="en-US" altLang="ko-KR" sz="1400" dirty="0" smtClean="0">
                <a:solidFill>
                  <a:srgbClr val="FF0000"/>
                </a:solidFill>
              </a:rPr>
              <a:t>5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년을 </a:t>
            </a:r>
            <a:r>
              <a:rPr lang="ko-KR" altLang="en-US" sz="1400" dirty="0">
                <a:solidFill>
                  <a:srgbClr val="FF0000"/>
                </a:solidFill>
              </a:rPr>
              <a:t>초과하지 못한다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)(</a:t>
            </a:r>
            <a:r>
              <a:rPr lang="ko-KR" altLang="en-US" sz="1400" dirty="0" smtClean="0"/>
              <a:t>특정강력범죄처벌에 </a:t>
            </a:r>
            <a:r>
              <a:rPr lang="ko-KR" altLang="en-US" sz="1400" dirty="0"/>
              <a:t>관한 특례법에서는 장기 </a:t>
            </a:r>
            <a:r>
              <a:rPr lang="en-US" altLang="ko-KR" sz="1400" dirty="0"/>
              <a:t>15</a:t>
            </a:r>
            <a:r>
              <a:rPr lang="ko-KR" altLang="en-US" sz="1400" dirty="0"/>
              <a:t>년 단기 </a:t>
            </a:r>
            <a:r>
              <a:rPr lang="en-US" altLang="ko-KR" sz="1400" dirty="0"/>
              <a:t>7</a:t>
            </a:r>
            <a:r>
              <a:rPr lang="ko-KR" altLang="en-US" sz="1400" dirty="0"/>
              <a:t>년 초과 금지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4</a:t>
            </a:r>
            <a:r>
              <a:rPr lang="ko-KR" altLang="en-US" sz="1400" dirty="0"/>
              <a:t>조 제</a:t>
            </a:r>
            <a:r>
              <a:rPr lang="en-US" altLang="ko-KR" sz="1400" dirty="0"/>
              <a:t>2</a:t>
            </a:r>
            <a:r>
              <a:rPr lang="ko-KR" altLang="en-US" sz="1400" dirty="0"/>
              <a:t>항</a:t>
            </a:r>
            <a:r>
              <a:rPr lang="en-US" altLang="ko-KR" sz="1400" dirty="0"/>
              <a:t>))</a:t>
            </a:r>
            <a:r>
              <a:rPr lang="ko-KR" altLang="en-US" sz="1400" dirty="0"/>
              <a:t>． </a:t>
            </a:r>
            <a:r>
              <a:rPr lang="ko-KR" altLang="en-US" sz="1400" dirty="0" smtClean="0"/>
              <a:t>무기형을 법정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형으로 </a:t>
            </a:r>
            <a:r>
              <a:rPr lang="ko-KR" altLang="en-US" sz="1400" dirty="0"/>
              <a:t>선택한 경우는 정기형이 적용된다</a:t>
            </a:r>
            <a:r>
              <a:rPr lang="en-US" altLang="ko-KR" sz="1400" dirty="0"/>
              <a:t>. </a:t>
            </a:r>
            <a:r>
              <a:rPr lang="ko-KR" altLang="en-US" sz="1400" dirty="0"/>
              <a:t>이 경우 </a:t>
            </a:r>
            <a:r>
              <a:rPr lang="ko-KR" altLang="en-US" sz="1400" dirty="0" err="1"/>
              <a:t>감경시에도</a:t>
            </a:r>
            <a:r>
              <a:rPr lang="ko-KR" altLang="en-US" sz="1400" dirty="0"/>
              <a:t> 정기형이 </a:t>
            </a:r>
            <a:r>
              <a:rPr lang="ko-KR" altLang="en-US" sz="1400" dirty="0" smtClean="0"/>
              <a:t>적용된다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(b) </a:t>
            </a:r>
            <a:r>
              <a:rPr lang="ko-KR" altLang="en-US" sz="1400" dirty="0"/>
              <a:t>소년의 특성에 비추어 상당하다고 인정되는 경우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형을 </a:t>
            </a:r>
            <a:r>
              <a:rPr lang="ko-KR" altLang="en-US" sz="1400" dirty="0" err="1">
                <a:solidFill>
                  <a:srgbClr val="FF0000"/>
                </a:solidFill>
              </a:rPr>
              <a:t>감경할</a:t>
            </a:r>
            <a:r>
              <a:rPr lang="ko-KR" altLang="en-US" sz="1400" dirty="0">
                <a:solidFill>
                  <a:srgbClr val="FF0000"/>
                </a:solidFill>
              </a:rPr>
              <a:t> 수 </a:t>
            </a:r>
            <a:r>
              <a:rPr lang="ko-KR" altLang="en-US" sz="1400" dirty="0" smtClean="0">
                <a:solidFill>
                  <a:srgbClr val="FF0000"/>
                </a:solidFill>
              </a:rPr>
              <a:t>있다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항</a:t>
            </a:r>
            <a:r>
              <a:rPr lang="en-US" altLang="ko-KR" sz="1400" dirty="0"/>
              <a:t>).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en-US" altLang="ko-KR" sz="1400" dirty="0" smtClean="0"/>
              <a:t>(</a:t>
            </a:r>
            <a:r>
              <a:rPr lang="en-US" altLang="ko-KR" sz="1400" dirty="0" smtClean="0"/>
              <a:t>c) </a:t>
            </a:r>
            <a:r>
              <a:rPr lang="ko-KR" altLang="en-US" sz="1400" dirty="0"/>
              <a:t>형의 </a:t>
            </a:r>
            <a:r>
              <a:rPr lang="ko-KR" altLang="en-US" sz="1400" dirty="0">
                <a:solidFill>
                  <a:srgbClr val="FF0000"/>
                </a:solidFill>
              </a:rPr>
              <a:t>집행유예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선고유예를 선고할 때에는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상대적 부정기형을 선고하지 아니한다 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항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 smtClean="0"/>
              <a:t>   (d) </a:t>
            </a:r>
            <a:r>
              <a:rPr lang="ko-KR" altLang="en-US" sz="1400" dirty="0" smtClean="0"/>
              <a:t>소년에 </a:t>
            </a:r>
            <a:r>
              <a:rPr lang="ko-KR" altLang="en-US" sz="1400" dirty="0"/>
              <a:t>대한 </a:t>
            </a:r>
            <a:r>
              <a:rPr lang="ko-KR" altLang="en-US" sz="1400" dirty="0">
                <a:solidFill>
                  <a:srgbClr val="FF0000"/>
                </a:solidFill>
              </a:rPr>
              <a:t>부정기형을 집행하는 기관의 장은 형의 단기가 지난 소년범의 행형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行刑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성적이 양호하고 교정의 목적을 </a:t>
            </a:r>
            <a:r>
              <a:rPr lang="ko-KR" altLang="en-US" sz="1400" dirty="0" smtClean="0">
                <a:solidFill>
                  <a:srgbClr val="FF0000"/>
                </a:solidFill>
              </a:rPr>
              <a:t>달성하였다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고 </a:t>
            </a:r>
            <a:r>
              <a:rPr lang="ko-KR" altLang="en-US" sz="1400" dirty="0">
                <a:solidFill>
                  <a:srgbClr val="FF0000"/>
                </a:solidFill>
              </a:rPr>
              <a:t>인정</a:t>
            </a:r>
            <a:r>
              <a:rPr lang="ko-KR" altLang="en-US" sz="1400" dirty="0"/>
              <a:t>되는 경우에는 관할 검찰청 검사의 지휘에 따라 </a:t>
            </a:r>
            <a:r>
              <a:rPr lang="ko-KR" altLang="en-US" sz="1400" dirty="0">
                <a:solidFill>
                  <a:srgbClr val="FF0000"/>
                </a:solidFill>
              </a:rPr>
              <a:t>그 형의 집행을 종료시킬 수 있다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4</a:t>
            </a:r>
            <a:r>
              <a:rPr lang="ko-KR" altLang="en-US" sz="1400" dirty="0"/>
              <a:t>항</a:t>
            </a:r>
            <a:r>
              <a:rPr lang="en-US" altLang="ko-KR" sz="1400" dirty="0"/>
              <a:t>). </a:t>
            </a:r>
            <a:endParaRPr lang="en-US" altLang="ko-KR" sz="14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85193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4-3. </a:t>
            </a:r>
            <a:r>
              <a:rPr lang="ko-KR" altLang="en-US" dirty="0"/>
              <a:t>소년법상 형사처분 </a:t>
            </a:r>
            <a:r>
              <a:rPr lang="en-US" altLang="ko-KR" dirty="0"/>
              <a:t>– </a:t>
            </a:r>
            <a:r>
              <a:rPr lang="ko-KR" altLang="en-US" dirty="0" smtClean="0"/>
              <a:t>처분상의 </a:t>
            </a:r>
            <a:r>
              <a:rPr lang="ko-KR" altLang="en-US" dirty="0" err="1" smtClean="0"/>
              <a:t>특칙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9358"/>
            <a:ext cx="11029615" cy="3507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 smtClean="0"/>
              <a:t>미결 구금일수의 </a:t>
            </a:r>
            <a:r>
              <a:rPr lang="ko-KR" altLang="en-US" sz="1400" dirty="0"/>
              <a:t>산입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>
                <a:solidFill>
                  <a:srgbClr val="FF0000"/>
                </a:solidFill>
              </a:rPr>
              <a:t>소년분류심사원의 </a:t>
            </a:r>
            <a:r>
              <a:rPr lang="ko-KR" altLang="en-US" sz="1400" dirty="0">
                <a:solidFill>
                  <a:srgbClr val="FF0000"/>
                </a:solidFill>
              </a:rPr>
              <a:t>위탁기간은 </a:t>
            </a:r>
            <a:r>
              <a:rPr lang="ko-KR" altLang="en-US" sz="1400" dirty="0" smtClean="0">
                <a:solidFill>
                  <a:srgbClr val="FF0000"/>
                </a:solidFill>
              </a:rPr>
              <a:t>판결선고 전 </a:t>
            </a:r>
            <a:r>
              <a:rPr lang="ko-KR" altLang="en-US" sz="1400" dirty="0">
                <a:solidFill>
                  <a:srgbClr val="FF0000"/>
                </a:solidFill>
              </a:rPr>
              <a:t>구금일수로 본다</a:t>
            </a:r>
            <a:r>
              <a:rPr lang="en-US" altLang="ko-KR" sz="1400" dirty="0" smtClean="0"/>
              <a:t>.</a:t>
            </a:r>
          </a:p>
          <a:p>
            <a:pPr marL="0" indent="0">
              <a:buNone/>
            </a:pPr>
            <a:endParaRPr lang="en-US" altLang="ko-KR" sz="1400" b="1" dirty="0"/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환형처분의 금지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62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 smtClean="0"/>
              <a:t>  -  </a:t>
            </a:r>
            <a:r>
              <a:rPr lang="ko-KR" altLang="en-US" sz="1400" dirty="0"/>
              <a:t>원칙 </a:t>
            </a:r>
            <a:r>
              <a:rPr lang="en-US" altLang="ko-KR" sz="1400" dirty="0" smtClean="0"/>
              <a:t>: </a:t>
            </a:r>
            <a:r>
              <a:rPr lang="en-US" altLang="ko-KR" sz="1400" dirty="0" smtClean="0">
                <a:solidFill>
                  <a:srgbClr val="FF0000"/>
                </a:solidFill>
              </a:rPr>
              <a:t>8</a:t>
            </a:r>
            <a:r>
              <a:rPr lang="ko-KR" altLang="en-US" sz="1400" dirty="0">
                <a:solidFill>
                  <a:srgbClr val="FF0000"/>
                </a:solidFill>
              </a:rPr>
              <a:t>세 미만 소년</a:t>
            </a:r>
            <a:r>
              <a:rPr lang="ko-KR" altLang="en-US" sz="1400" dirty="0"/>
              <a:t>에 대해서는 형법 제</a:t>
            </a:r>
            <a:r>
              <a:rPr lang="en-US" altLang="ko-KR" sz="1400" dirty="0"/>
              <a:t>70</a:t>
            </a:r>
            <a:r>
              <a:rPr lang="ko-KR" altLang="en-US" sz="1400" dirty="0"/>
              <a:t>조의 규정에 의한 </a:t>
            </a:r>
            <a:r>
              <a:rPr lang="ko-KR" altLang="en-US" sz="1400" dirty="0" smtClean="0">
                <a:solidFill>
                  <a:srgbClr val="FF0000"/>
                </a:solidFill>
              </a:rPr>
              <a:t>노역장유치 선고가 </a:t>
            </a:r>
            <a:r>
              <a:rPr lang="ko-KR" altLang="en-US" sz="1400" dirty="0">
                <a:solidFill>
                  <a:srgbClr val="FF0000"/>
                </a:solidFill>
              </a:rPr>
              <a:t>금지</a:t>
            </a:r>
            <a:r>
              <a:rPr lang="ko-KR" altLang="en-US" sz="1400" dirty="0"/>
              <a:t> 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 smtClean="0"/>
              <a:t>예외 </a:t>
            </a:r>
            <a:r>
              <a:rPr lang="en-US" altLang="ko-KR" sz="1400" dirty="0"/>
              <a:t>: </a:t>
            </a:r>
            <a:r>
              <a:rPr lang="ko-KR" altLang="en-US" sz="1400" dirty="0"/>
              <a:t>판결선고 전 구속되었거나 소년분류심사원에 위탁된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그 기간은 노역장 에 유치된 것으로 보아 형법 제</a:t>
            </a:r>
            <a:r>
              <a:rPr lang="en-US" altLang="ko-KR" sz="1400" dirty="0"/>
              <a:t>57</a:t>
            </a:r>
            <a:r>
              <a:rPr lang="ko-KR" altLang="en-US" sz="1400" dirty="0"/>
              <a:t>조의 규정을 </a:t>
            </a:r>
            <a:r>
              <a:rPr lang="ko-KR" altLang="en-US" sz="1400" dirty="0" smtClean="0"/>
              <a:t>적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</a:t>
            </a:r>
            <a:r>
              <a:rPr lang="ko-KR" altLang="en-US" sz="1400" dirty="0" smtClean="0"/>
              <a:t>용할 </a:t>
            </a:r>
            <a:r>
              <a:rPr lang="ko-KR" altLang="en-US" sz="1400" dirty="0"/>
              <a:t>수 있다</a:t>
            </a:r>
            <a:endParaRPr lang="en-US" altLang="ko-KR" sz="14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151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4-4. </a:t>
            </a:r>
            <a:r>
              <a:rPr lang="ko-KR" altLang="en-US" dirty="0"/>
              <a:t>소년법상 </a:t>
            </a:r>
            <a:r>
              <a:rPr lang="ko-KR" altLang="en-US" dirty="0">
                <a:solidFill>
                  <a:srgbClr val="FF0000"/>
                </a:solidFill>
              </a:rPr>
              <a:t>형사처분 </a:t>
            </a:r>
            <a:r>
              <a:rPr lang="en-US" altLang="ko-KR" dirty="0">
                <a:solidFill>
                  <a:srgbClr val="FF0000"/>
                </a:solidFill>
              </a:rPr>
              <a:t>– </a:t>
            </a:r>
            <a:r>
              <a:rPr lang="ko-KR" altLang="en-US" dirty="0" smtClean="0">
                <a:solidFill>
                  <a:srgbClr val="FF0000"/>
                </a:solidFill>
              </a:rPr>
              <a:t>행형상의 </a:t>
            </a:r>
            <a:r>
              <a:rPr lang="ko-KR" altLang="en-US" dirty="0" err="1" smtClean="0">
                <a:solidFill>
                  <a:srgbClr val="FF0000"/>
                </a:solidFill>
              </a:rPr>
              <a:t>특칙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72" y="1570278"/>
            <a:ext cx="11029615" cy="50879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 smtClean="0"/>
              <a:t>(1) </a:t>
            </a:r>
            <a:r>
              <a:rPr lang="ko-KR" altLang="en-US" sz="1400" dirty="0" smtClean="0">
                <a:solidFill>
                  <a:srgbClr val="FF0000"/>
                </a:solidFill>
              </a:rPr>
              <a:t>자유형의 </a:t>
            </a:r>
            <a:r>
              <a:rPr lang="ko-KR" altLang="en-US" sz="1400" dirty="0">
                <a:solidFill>
                  <a:srgbClr val="FF0000"/>
                </a:solidFill>
              </a:rPr>
              <a:t>집행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분리주의 또는 분계주의</a:t>
            </a:r>
            <a:r>
              <a:rPr lang="en-US" altLang="ko-KR" sz="1400" dirty="0" smtClean="0"/>
              <a:t>)(</a:t>
            </a:r>
            <a:r>
              <a:rPr lang="ko-KR" altLang="en-US" sz="1400" dirty="0" smtClean="0"/>
              <a:t>제</a:t>
            </a:r>
            <a:r>
              <a:rPr lang="en-US" altLang="ko-KR" sz="1400" dirty="0"/>
              <a:t>63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r>
              <a:rPr lang="en-US" altLang="ko-KR" sz="1400" dirty="0" smtClean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</a:t>
            </a:r>
            <a:r>
              <a:rPr lang="en-US" altLang="ko-KR" sz="1400" dirty="0"/>
              <a:t>a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특히 </a:t>
            </a:r>
            <a:r>
              <a:rPr lang="ko-KR" altLang="en-US" sz="1400" dirty="0"/>
              <a:t>설치된 교도소</a:t>
            </a:r>
            <a:r>
              <a:rPr lang="en-US" altLang="ko-KR" sz="1400" dirty="0"/>
              <a:t>(</a:t>
            </a:r>
            <a:r>
              <a:rPr lang="ko-KR" altLang="en-US" sz="1400" dirty="0"/>
              <a:t>분리주의</a:t>
            </a:r>
            <a:r>
              <a:rPr lang="en-US" altLang="ko-KR" sz="1400" dirty="0"/>
              <a:t>) </a:t>
            </a:r>
            <a:r>
              <a:rPr lang="ko-KR" altLang="en-US" sz="1400" dirty="0"/>
              <a:t>또는 일반교도소 내에 특히 </a:t>
            </a:r>
            <a:r>
              <a:rPr lang="ko-KR" altLang="en-US" sz="1400" dirty="0" err="1"/>
              <a:t>분계된</a:t>
            </a:r>
            <a:r>
              <a:rPr lang="ko-KR" altLang="en-US" sz="1400" dirty="0"/>
              <a:t> 장소</a:t>
            </a:r>
            <a:r>
              <a:rPr lang="en-US" altLang="ko-KR" sz="1400" dirty="0"/>
              <a:t>(</a:t>
            </a:r>
            <a:r>
              <a:rPr lang="ko-KR" altLang="en-US" sz="1400" dirty="0"/>
              <a:t>분계주의</a:t>
            </a:r>
            <a:r>
              <a:rPr lang="en-US" altLang="ko-KR" sz="1400" dirty="0"/>
              <a:t>)</a:t>
            </a:r>
            <a:r>
              <a:rPr lang="ko-KR" altLang="en-US" sz="1400" dirty="0"/>
              <a:t>에서 형을 집행한다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(b) </a:t>
            </a:r>
            <a:r>
              <a:rPr lang="ko-KR" altLang="en-US" sz="1400" dirty="0"/>
              <a:t>다만 집행 중 </a:t>
            </a:r>
            <a:r>
              <a:rPr lang="en-US" altLang="ko-KR" sz="1400" dirty="0">
                <a:solidFill>
                  <a:srgbClr val="FF0000"/>
                </a:solidFill>
              </a:rPr>
              <a:t>23</a:t>
            </a:r>
            <a:r>
              <a:rPr lang="ko-KR" altLang="en-US" sz="1400" dirty="0">
                <a:solidFill>
                  <a:srgbClr val="FF0000"/>
                </a:solidFill>
              </a:rPr>
              <a:t>세에 달한 때에는 일반교도소에서 집행</a:t>
            </a:r>
            <a:r>
              <a:rPr lang="ko-KR" altLang="en-US" sz="1400" dirty="0"/>
              <a:t>할 수 있다</a:t>
            </a:r>
            <a:r>
              <a:rPr lang="en-US" altLang="ko-KR" sz="1400" dirty="0"/>
              <a:t>(</a:t>
            </a:r>
            <a:r>
              <a:rPr lang="ko-KR" altLang="en-US" sz="1400" dirty="0"/>
              <a:t>집행해야 한다</a:t>
            </a:r>
            <a:r>
              <a:rPr lang="en-US" altLang="ko-KR" sz="1400" dirty="0"/>
              <a:t>(x)).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(</a:t>
            </a:r>
            <a:r>
              <a:rPr lang="en-US" altLang="ko-KR" sz="1400" dirty="0"/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보호처분과 형의 집행의 순서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64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>
                <a:solidFill>
                  <a:srgbClr val="FF0000"/>
                </a:solidFill>
              </a:rPr>
              <a:t>보호처분의 </a:t>
            </a:r>
            <a:r>
              <a:rPr lang="ko-KR" altLang="en-US" sz="1400" dirty="0">
                <a:solidFill>
                  <a:srgbClr val="FF0000"/>
                </a:solidFill>
              </a:rPr>
              <a:t>계속 중에 징역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금고 또는 구류의 선고를 받은 소년에 대하여는 먼저 그 </a:t>
            </a:r>
            <a:r>
              <a:rPr lang="ko-KR" altLang="en-US" sz="1400" dirty="0" smtClean="0">
                <a:solidFill>
                  <a:srgbClr val="FF0000"/>
                </a:solidFill>
              </a:rPr>
              <a:t>형을 </a:t>
            </a:r>
            <a:r>
              <a:rPr lang="ko-KR" altLang="en-US" sz="1400" dirty="0">
                <a:solidFill>
                  <a:srgbClr val="FF0000"/>
                </a:solidFill>
              </a:rPr>
              <a:t>집행</a:t>
            </a:r>
            <a:r>
              <a:rPr lang="ko-KR" altLang="en-US" sz="1400" dirty="0"/>
              <a:t>한다</a:t>
            </a:r>
            <a:r>
              <a:rPr lang="en-US" altLang="ko-KR" sz="1400" dirty="0"/>
              <a:t>(</a:t>
            </a:r>
            <a:r>
              <a:rPr lang="ko-KR" altLang="en-US" sz="1400" dirty="0"/>
              <a:t>보호처분을 보안처분의 일종으로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본다면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이것은 </a:t>
            </a:r>
            <a:r>
              <a:rPr lang="ko-KR" altLang="en-US" sz="1400" dirty="0" err="1"/>
              <a:t>보안처분론의</a:t>
            </a:r>
            <a:r>
              <a:rPr lang="ko-KR" altLang="en-US" sz="1400" dirty="0"/>
              <a:t> 이원주의에 </a:t>
            </a:r>
            <a:r>
              <a:rPr lang="ko-KR" altLang="en-US" sz="1400" dirty="0" smtClean="0"/>
              <a:t>근거 한다고 볼 수 </a:t>
            </a:r>
            <a:r>
              <a:rPr lang="ko-KR" altLang="en-US" sz="1400" dirty="0"/>
              <a:t>있다</a:t>
            </a:r>
            <a:r>
              <a:rPr lang="en-US" altLang="ko-KR" sz="1400" dirty="0"/>
              <a:t>).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(</a:t>
            </a:r>
            <a:r>
              <a:rPr lang="en-US" altLang="ko-KR" sz="1400" dirty="0"/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가석방의 </a:t>
            </a:r>
            <a:r>
              <a:rPr lang="ko-KR" altLang="en-US" sz="1400" dirty="0" smtClean="0">
                <a:solidFill>
                  <a:srgbClr val="FF0000"/>
                </a:solidFill>
              </a:rPr>
              <a:t>완화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제</a:t>
            </a:r>
            <a:r>
              <a:rPr lang="en-US" altLang="ko-KR" sz="1400" dirty="0"/>
              <a:t>65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무기형 </a:t>
            </a:r>
            <a:r>
              <a:rPr lang="en-US" altLang="ko-KR" sz="1400" dirty="0">
                <a:solidFill>
                  <a:srgbClr val="FF0000"/>
                </a:solidFill>
              </a:rPr>
              <a:t>: 5</a:t>
            </a:r>
            <a:r>
              <a:rPr lang="ko-KR" altLang="en-US" sz="1400" dirty="0">
                <a:solidFill>
                  <a:srgbClr val="FF0000"/>
                </a:solidFill>
              </a:rPr>
              <a:t>년</a:t>
            </a:r>
            <a:r>
              <a:rPr lang="en-US" altLang="ko-KR" sz="1400" dirty="0"/>
              <a:t>(</a:t>
            </a:r>
            <a:r>
              <a:rPr lang="ko-KR" altLang="en-US" sz="1400" dirty="0"/>
              <a:t>성인의 경우는 </a:t>
            </a:r>
            <a:r>
              <a:rPr lang="en-US" altLang="ko-KR" sz="1400" dirty="0"/>
              <a:t>20</a:t>
            </a:r>
            <a:r>
              <a:rPr lang="ko-KR" altLang="en-US" sz="1400" dirty="0"/>
              <a:t>년임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(b) </a:t>
            </a:r>
            <a:r>
              <a:rPr lang="en-US" altLang="ko-KR" sz="1400" dirty="0">
                <a:solidFill>
                  <a:srgbClr val="FF0000"/>
                </a:solidFill>
              </a:rPr>
              <a:t>15</a:t>
            </a:r>
            <a:r>
              <a:rPr lang="ko-KR" altLang="en-US" sz="1400" dirty="0">
                <a:solidFill>
                  <a:srgbClr val="FF0000"/>
                </a:solidFill>
              </a:rPr>
              <a:t>년의 유기형 </a:t>
            </a:r>
            <a:r>
              <a:rPr lang="en-US" altLang="ko-KR" sz="1400" dirty="0">
                <a:solidFill>
                  <a:srgbClr val="FF0000"/>
                </a:solidFill>
              </a:rPr>
              <a:t>: 3</a:t>
            </a:r>
            <a:r>
              <a:rPr lang="ko-KR" altLang="en-US" sz="1400" dirty="0">
                <a:solidFill>
                  <a:srgbClr val="FF0000"/>
                </a:solidFill>
              </a:rPr>
              <a:t>년</a:t>
            </a:r>
            <a:r>
              <a:rPr lang="en-US" altLang="ko-KR" sz="1400" dirty="0"/>
              <a:t>(</a:t>
            </a:r>
            <a:r>
              <a:rPr lang="ko-KR" altLang="en-US" sz="1400" dirty="0"/>
              <a:t>성인의 경우는 </a:t>
            </a:r>
            <a:r>
              <a:rPr lang="ko-KR" altLang="en-US" sz="1400" dirty="0" smtClean="0"/>
              <a:t>유기 형기의 </a:t>
            </a:r>
            <a:r>
              <a:rPr lang="en-US" altLang="ko-KR" sz="1400" dirty="0"/>
              <a:t>3</a:t>
            </a:r>
            <a:r>
              <a:rPr lang="ko-KR" altLang="en-US" sz="1400" dirty="0"/>
              <a:t>분 </a:t>
            </a:r>
            <a:r>
              <a:rPr lang="en-US" altLang="ko-KR" sz="1400" dirty="0"/>
              <a:t>1 </a:t>
            </a:r>
            <a:r>
              <a:rPr lang="ko-KR" altLang="en-US" sz="1400" dirty="0"/>
              <a:t>경과 요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(c)  </a:t>
            </a:r>
            <a:r>
              <a:rPr lang="ko-KR" altLang="en-US" sz="1400" dirty="0">
                <a:solidFill>
                  <a:srgbClr val="FF0000"/>
                </a:solidFill>
              </a:rPr>
              <a:t>부정기형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단기의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분의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이 경과</a:t>
            </a:r>
            <a:r>
              <a:rPr lang="ko-KR" altLang="en-US" sz="1400" dirty="0"/>
              <a:t>하면 가석방을 허가할 수 있다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(d) </a:t>
            </a:r>
            <a:r>
              <a:rPr lang="ko-KR" altLang="en-US" sz="1400" dirty="0"/>
              <a:t>가석방 후 그 처분이 취소되지 아니하고 가석방 전에 집행을 받은 기간과 동일한 </a:t>
            </a:r>
            <a:r>
              <a:rPr lang="ko-KR" altLang="en-US" sz="1400" dirty="0" smtClean="0"/>
              <a:t>기간을 </a:t>
            </a:r>
            <a:r>
              <a:rPr lang="ko-KR" altLang="en-US" sz="1400" dirty="0"/>
              <a:t>경과한 때에는 형의 집행을 종료한 </a:t>
            </a:r>
            <a:r>
              <a:rPr lang="ko-KR" altLang="en-US" sz="1400" dirty="0" err="1" smtClean="0"/>
              <a:t>것으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로 한다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제</a:t>
            </a:r>
            <a:r>
              <a:rPr lang="en-US" altLang="ko-KR" sz="1400" dirty="0"/>
              <a:t>59</a:t>
            </a:r>
            <a:r>
              <a:rPr lang="ko-KR" altLang="en-US" sz="1400" dirty="0"/>
              <a:t>조에 의한 </a:t>
            </a:r>
            <a:r>
              <a:rPr lang="en-US" altLang="ko-KR" sz="1400" dirty="0" smtClean="0"/>
              <a:t>15</a:t>
            </a:r>
            <a:r>
              <a:rPr lang="ko-KR" altLang="en-US" sz="1400" dirty="0" smtClean="0"/>
              <a:t>년의 </a:t>
            </a:r>
            <a:r>
              <a:rPr lang="ko-KR" altLang="en-US" sz="1400" dirty="0"/>
              <a:t>유기징역이나 제</a:t>
            </a:r>
            <a:r>
              <a:rPr lang="en-US" altLang="ko-KR" sz="1400" dirty="0"/>
              <a:t>60</a:t>
            </a:r>
            <a:r>
              <a:rPr lang="ko-KR" altLang="en-US" sz="1400" dirty="0"/>
              <a:t>조에 의한 장기의 형이 먼저 경과한 때에는 그 때에 형의 집행을 종료한 </a:t>
            </a:r>
            <a:r>
              <a:rPr lang="ko-KR" altLang="en-US" sz="1400" dirty="0" smtClean="0"/>
              <a:t>것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으로 </a:t>
            </a:r>
            <a:r>
              <a:rPr lang="ko-KR" altLang="en-US" sz="1400" dirty="0"/>
              <a:t>한다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66</a:t>
            </a:r>
            <a:r>
              <a:rPr lang="ko-KR" altLang="en-US" sz="1400" dirty="0"/>
              <a:t>조</a:t>
            </a:r>
            <a:r>
              <a:rPr lang="en-US" altLang="ko-KR" sz="1400" dirty="0"/>
              <a:t>).</a:t>
            </a:r>
            <a:endParaRPr lang="en-US" altLang="ko-KR" sz="14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7598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4-5. </a:t>
            </a:r>
            <a:r>
              <a:rPr lang="ko-KR" altLang="en-US" dirty="0"/>
              <a:t>소년법상 </a:t>
            </a:r>
            <a:r>
              <a:rPr lang="ko-KR" altLang="en-US" dirty="0">
                <a:solidFill>
                  <a:srgbClr val="FF0000"/>
                </a:solidFill>
              </a:rPr>
              <a:t>형사처분 </a:t>
            </a:r>
            <a:r>
              <a:rPr lang="en-US" altLang="ko-KR" dirty="0" smtClean="0">
                <a:solidFill>
                  <a:srgbClr val="FF0000"/>
                </a:solidFill>
              </a:rPr>
              <a:t>– </a:t>
            </a:r>
            <a:r>
              <a:rPr lang="ko-KR" altLang="en-US" dirty="0" smtClean="0">
                <a:solidFill>
                  <a:srgbClr val="FF0000"/>
                </a:solidFill>
              </a:rPr>
              <a:t>기타 </a:t>
            </a:r>
            <a:r>
              <a:rPr lang="ko-KR" altLang="en-US" dirty="0" err="1" smtClean="0">
                <a:solidFill>
                  <a:srgbClr val="FF0000"/>
                </a:solidFill>
              </a:rPr>
              <a:t>특칙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72" y="1570278"/>
            <a:ext cx="11029615" cy="5087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 smtClean="0"/>
              <a:t>1. </a:t>
            </a:r>
            <a:r>
              <a:rPr lang="ko-KR" altLang="en-US" sz="1400" dirty="0" smtClean="0">
                <a:solidFill>
                  <a:srgbClr val="FF0000"/>
                </a:solidFill>
              </a:rPr>
              <a:t>자격에 </a:t>
            </a:r>
            <a:r>
              <a:rPr lang="ko-KR" altLang="en-US" sz="1400" dirty="0">
                <a:solidFill>
                  <a:srgbClr val="FF0000"/>
                </a:solidFill>
              </a:rPr>
              <a:t>관한 법령의 적용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67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>
                <a:solidFill>
                  <a:srgbClr val="FF0000"/>
                </a:solidFill>
              </a:rPr>
              <a:t>형의 </a:t>
            </a:r>
            <a:r>
              <a:rPr lang="ko-KR" altLang="en-US" sz="1400" dirty="0">
                <a:solidFill>
                  <a:srgbClr val="FF0000"/>
                </a:solidFill>
              </a:rPr>
              <a:t>선고를 받은 자가 그 집행을 종료하거나 집행의 면제를 받은 때</a:t>
            </a:r>
            <a:r>
              <a:rPr lang="ko-KR" altLang="en-US" sz="1400" dirty="0"/>
              <a:t>에는 자격에 관한 </a:t>
            </a:r>
            <a:r>
              <a:rPr lang="ko-KR" altLang="en-US" sz="1400" dirty="0" smtClean="0"/>
              <a:t>법령의 </a:t>
            </a:r>
            <a:r>
              <a:rPr lang="ko-KR" altLang="en-US" sz="1400" dirty="0"/>
              <a:t>적용에 있어서는 장래에 향하여 </a:t>
            </a:r>
            <a:r>
              <a:rPr lang="ko-KR" altLang="en-US" sz="1400" dirty="0">
                <a:solidFill>
                  <a:srgbClr val="FF0000"/>
                </a:solidFill>
              </a:rPr>
              <a:t>형의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선고를 </a:t>
            </a:r>
            <a:r>
              <a:rPr lang="ko-KR" altLang="en-US" sz="1400" dirty="0">
                <a:solidFill>
                  <a:srgbClr val="FF0000"/>
                </a:solidFill>
              </a:rPr>
              <a:t>받지 아니한 것으로 본다</a:t>
            </a:r>
            <a:r>
              <a:rPr lang="en-US" altLang="ko-KR" sz="1400" dirty="0"/>
              <a:t>(</a:t>
            </a:r>
            <a:r>
              <a:rPr lang="ko-KR" altLang="en-US" sz="1400" dirty="0"/>
              <a:t>형법 제</a:t>
            </a:r>
            <a:r>
              <a:rPr lang="en-US" altLang="ko-KR" sz="1400" dirty="0"/>
              <a:t>43</a:t>
            </a:r>
            <a:r>
              <a:rPr lang="ko-KR" altLang="en-US" sz="1400" dirty="0"/>
              <a:t>조의 </a:t>
            </a:r>
            <a:r>
              <a:rPr lang="ko-KR" altLang="en-US" sz="1400" dirty="0" err="1"/>
              <a:t>특칙</a:t>
            </a:r>
            <a:r>
              <a:rPr lang="en-US" altLang="ko-KR" sz="1400" dirty="0"/>
              <a:t>).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2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보도금지강화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68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>
                <a:solidFill>
                  <a:srgbClr val="FF0000"/>
                </a:solidFill>
              </a:rPr>
              <a:t>조사 </a:t>
            </a:r>
            <a:r>
              <a:rPr lang="ko-KR" altLang="en-US" sz="1400" dirty="0">
                <a:solidFill>
                  <a:srgbClr val="FF0000"/>
                </a:solidFill>
              </a:rPr>
              <a:t>또는 심리 중</a:t>
            </a:r>
            <a:r>
              <a:rPr lang="ko-KR" altLang="en-US" sz="1400" dirty="0"/>
              <a:t>에 있는 보호사건 또는 형사사건에 대하여 </a:t>
            </a:r>
            <a:r>
              <a:rPr lang="ko-KR" altLang="en-US" sz="1400" dirty="0">
                <a:solidFill>
                  <a:srgbClr val="FF0000"/>
                </a:solidFill>
              </a:rPr>
              <a:t>해당 본인으로서 추지할 수 있는 정도의 사진이나 사실의 보도는 </a:t>
            </a:r>
            <a:r>
              <a:rPr lang="ko-KR" altLang="en-US" sz="1400" dirty="0" smtClean="0">
                <a:solidFill>
                  <a:srgbClr val="FF0000"/>
                </a:solidFill>
              </a:rPr>
              <a:t>금지</a:t>
            </a:r>
            <a:r>
              <a:rPr lang="ko-KR" altLang="en-US" sz="1400" dirty="0" smtClean="0"/>
              <a:t>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다</a:t>
            </a:r>
            <a:r>
              <a:rPr lang="en-US" altLang="ko-KR" sz="1400" dirty="0"/>
              <a:t>(</a:t>
            </a:r>
            <a:r>
              <a:rPr lang="ko-KR" altLang="en-US" sz="1400" dirty="0"/>
              <a:t>보호사건의 경우는 심리비공개이나 형사사건은 심리공개</a:t>
            </a:r>
            <a:r>
              <a:rPr lang="en-US" altLang="ko-KR" sz="1400" dirty="0" smtClean="0"/>
              <a:t>).</a:t>
            </a:r>
          </a:p>
          <a:p>
            <a:pPr marL="342900" indent="-342900">
              <a:buAutoNum type="arabicPeriod"/>
            </a:pPr>
            <a:endParaRPr lang="en-US" altLang="ko-KR" sz="1400" b="1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조회응답금지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70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>
                <a:solidFill>
                  <a:srgbClr val="FF0000"/>
                </a:solidFill>
              </a:rPr>
              <a:t>소년보호사건과 관계 있는 </a:t>
            </a:r>
            <a:r>
              <a:rPr lang="ko-KR" altLang="en-US" sz="1400" dirty="0">
                <a:solidFill>
                  <a:srgbClr val="FF0000"/>
                </a:solidFill>
              </a:rPr>
              <a:t>기관은 그 사건내용에 관하여 </a:t>
            </a:r>
            <a:r>
              <a:rPr lang="ko-KR" altLang="en-US" sz="1400" dirty="0" smtClean="0">
                <a:solidFill>
                  <a:srgbClr val="FF0000"/>
                </a:solidFill>
              </a:rPr>
              <a:t>재판</a:t>
            </a:r>
            <a:r>
              <a:rPr lang="en-US" altLang="ko-KR" sz="1400" dirty="0" smtClean="0">
                <a:solidFill>
                  <a:srgbClr val="FF0000"/>
                </a:solidFill>
              </a:rPr>
              <a:t>·</a:t>
            </a:r>
            <a:r>
              <a:rPr lang="ko-KR" altLang="en-US" sz="1400" dirty="0" smtClean="0">
                <a:solidFill>
                  <a:srgbClr val="FF0000"/>
                </a:solidFill>
              </a:rPr>
              <a:t>수사 </a:t>
            </a:r>
            <a:r>
              <a:rPr lang="ko-KR" altLang="en-US" sz="1400" dirty="0">
                <a:solidFill>
                  <a:srgbClr val="FF0000"/>
                </a:solidFill>
              </a:rPr>
              <a:t>또는 군사상 필요한 </a:t>
            </a:r>
            <a:r>
              <a:rPr lang="ko-KR" altLang="en-US" sz="1400" dirty="0" smtClean="0">
                <a:solidFill>
                  <a:srgbClr val="FF0000"/>
                </a:solidFill>
              </a:rPr>
              <a:t>경우 </a:t>
            </a:r>
            <a:r>
              <a:rPr lang="ko-KR" altLang="en-US" sz="1400" dirty="0">
                <a:solidFill>
                  <a:srgbClr val="FF0000"/>
                </a:solidFill>
              </a:rPr>
              <a:t>외의 어떠한 조회에도 응해서는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안된다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4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연령의 허위진술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69</a:t>
            </a:r>
            <a:r>
              <a:rPr lang="ko-KR" altLang="en-US" sz="1400" dirty="0"/>
              <a:t>조</a:t>
            </a:r>
            <a:r>
              <a:rPr lang="en-US" altLang="ko-KR" sz="1400" dirty="0"/>
              <a:t>)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>
                <a:solidFill>
                  <a:srgbClr val="FF0000"/>
                </a:solidFill>
              </a:rPr>
              <a:t>성인인 </a:t>
            </a:r>
            <a:r>
              <a:rPr lang="ko-KR" altLang="en-US" sz="1400" dirty="0">
                <a:solidFill>
                  <a:srgbClr val="FF0000"/>
                </a:solidFill>
              </a:rPr>
              <a:t>자가 고의로 연령을 </a:t>
            </a:r>
            <a:r>
              <a:rPr lang="ko-KR" altLang="en-US" sz="1400" dirty="0" smtClean="0">
                <a:solidFill>
                  <a:srgbClr val="FF0000"/>
                </a:solidFill>
              </a:rPr>
              <a:t>허위진술 하여 </a:t>
            </a:r>
            <a:r>
              <a:rPr lang="ko-KR" altLang="en-US" sz="1400" dirty="0">
                <a:solidFill>
                  <a:srgbClr val="FF0000"/>
                </a:solidFill>
              </a:rPr>
              <a:t>보호처분 또는 소년형사처분을 받은 때에는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년 이하의 징역에 처한다</a:t>
            </a:r>
            <a:r>
              <a:rPr lang="en-US" altLang="ko-KR" sz="1400" dirty="0"/>
              <a:t>.</a:t>
            </a:r>
            <a:endParaRPr lang="en-US" altLang="ko-KR" sz="14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478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E18FFEC-6EA7-4E31-B6F4-4BEBF774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961"/>
            <a:ext cx="11029616" cy="1188720"/>
          </a:xfrm>
        </p:spPr>
        <p:txBody>
          <a:bodyPr/>
          <a:lstStyle/>
          <a:p>
            <a:r>
              <a:rPr lang="en-US" altLang="ko-KR" dirty="0" smtClean="0"/>
              <a:t>4-5. </a:t>
            </a:r>
            <a:r>
              <a:rPr lang="ko-KR" altLang="en-US" dirty="0"/>
              <a:t>소년법상 </a:t>
            </a:r>
            <a:r>
              <a:rPr lang="ko-KR" altLang="en-US" dirty="0" smtClean="0"/>
              <a:t>형사처분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기타 </a:t>
            </a:r>
            <a:r>
              <a:rPr lang="ko-KR" altLang="en-US" dirty="0" err="1" smtClean="0"/>
              <a:t>특칙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87758224-50BB-4659-934C-C2C1A8579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72" y="1661868"/>
            <a:ext cx="11029615" cy="3739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1400" b="1" dirty="0" smtClean="0"/>
              <a:t>&lt;</a:t>
            </a:r>
            <a:r>
              <a:rPr lang="ko-KR" altLang="en-US" sz="1400" b="1" dirty="0">
                <a:solidFill>
                  <a:srgbClr val="FF0000"/>
                </a:solidFill>
              </a:rPr>
              <a:t>소년보호사건과 일반 형사사건의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비교</a:t>
            </a:r>
            <a:r>
              <a:rPr lang="en-US" altLang="ko-KR" sz="1400" b="1" dirty="0" smtClean="0"/>
              <a:t>&gt;</a:t>
            </a:r>
            <a:endParaRPr lang="en-US" altLang="ko-KR" sz="14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938235C-AF6B-4AFC-BBAD-F771FAA8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9DC273C3-D6FB-4EC7-A23A-3C217600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2439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318514"/>
              </p:ext>
            </p:extLst>
          </p:nvPr>
        </p:nvGraphicFramePr>
        <p:xfrm>
          <a:off x="1171851" y="2292709"/>
          <a:ext cx="10040646" cy="4194760"/>
        </p:xfrm>
        <a:graphic>
          <a:graphicData uri="http://schemas.openxmlformats.org/drawingml/2006/table">
            <a:tbl>
              <a:tblPr/>
              <a:tblGrid>
                <a:gridCol w="3346882"/>
                <a:gridCol w="3346882"/>
                <a:gridCol w="3346882"/>
              </a:tblGrid>
              <a:tr h="3173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구별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보호처분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형사처분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적용연령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10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이상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19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미만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14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 이상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9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심리대상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요보호성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소년의 상태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성격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범죄사실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9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제재의 성질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보호처분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보호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후견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치료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관할법원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가정법원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지방법원 소년부 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형사법원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심리원칙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직권주의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당사자주의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검사의 재판관여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관여하지 않음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당사자로 관여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심리의 공개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비공개 원칙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공개주의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9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적용법률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소년법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형소법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원칙적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적용안됨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소년법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형법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형소법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적법절차원리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다소 완화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철저히 인정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전과경력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전과자 아님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전과자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교정시설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소년원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소년교도소</a:t>
                      </a:r>
                    </a:p>
                  </a:txBody>
                  <a:tcPr marL="62717" marR="62717" marT="17339" marB="173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95238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2015</TotalTime>
  <Words>4803</Words>
  <Application>Microsoft Office PowerPoint</Application>
  <PresentationFormat>와이드스크린</PresentationFormat>
  <Paragraphs>541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3" baseType="lpstr">
      <vt:lpstr>HY그래픽M</vt:lpstr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범죄학2 제13주 – 범죄대책론(2)         - 공소제기와 범죄정책, 소년사법 정책론</vt:lpstr>
      <vt:lpstr>1-1. 공소제기와 범죄정책 - 기소유예제도</vt:lpstr>
      <vt:lpstr>1-1. 공소제기와 범죄정책 - 기소유예제도</vt:lpstr>
      <vt:lpstr>1-1. 공소제기와 범죄정책 - 기소유예제도</vt:lpstr>
      <vt:lpstr>1-2. 공소제기와 범죄정책 - 선고유예제도</vt:lpstr>
      <vt:lpstr>1-2. 공소제기와 범죄정책 - 선고유예제도</vt:lpstr>
      <vt:lpstr>1-3. 공소제기와 범죄정책 - 집행유예제도</vt:lpstr>
      <vt:lpstr>1-3. 공소제기와 범죄정책 - 집행유예제도</vt:lpstr>
      <vt:lpstr>1-3. 공소제기와 범죄정책 - 집행유예제도</vt:lpstr>
      <vt:lpstr>1-4. 전환(Diversion)제도  </vt:lpstr>
      <vt:lpstr>1-4. 전환(Diversion)제도  </vt:lpstr>
      <vt:lpstr>1-4. 전환(Diversion)제도  </vt:lpstr>
      <vt:lpstr>1-4. 전환(Diversion)제도  </vt:lpstr>
      <vt:lpstr>1-4. 전환(Diversion)제도  </vt:lpstr>
      <vt:lpstr>2-1. 소년사법정책론</vt:lpstr>
      <vt:lpstr>2-1. 소년사법정책론</vt:lpstr>
      <vt:lpstr>2-2-1. 소년사법절차 - 범죄소년</vt:lpstr>
      <vt:lpstr>2-2-2. 소년사법절차 – 촉법소년, 우범소년</vt:lpstr>
      <vt:lpstr>2-2-2. 소년사법절차 – 촉법소년, 우범소년</vt:lpstr>
      <vt:lpstr>2-2-2. 소년사법절차 – 촉법소년, 우범소년</vt:lpstr>
      <vt:lpstr>3-1. 소년보호사건 – 의의</vt:lpstr>
      <vt:lpstr>3-2. 소년보호사건 – 대상 및 관할</vt:lpstr>
      <vt:lpstr>3-3. 소년보호사건 – 처리절차</vt:lpstr>
      <vt:lpstr>3-4. 소년보호사건 – 소년법원의 결정</vt:lpstr>
      <vt:lpstr>3-4. 소년보호사건 – 소년법원의 결정</vt:lpstr>
      <vt:lpstr>3-4. 소년보호사건 – 소년법원의 결정</vt:lpstr>
      <vt:lpstr>3-4. 소년보호사건 – 소년법원의 결정</vt:lpstr>
      <vt:lpstr>4-1. 소년법상 형사처분 – 형사처분의 의의 및 준거법</vt:lpstr>
      <vt:lpstr>4-2. 소년법상 형사처분 – 절차상의 특칙</vt:lpstr>
      <vt:lpstr>4-2. 소년법상 형사처분 – 절차상의 특칙</vt:lpstr>
      <vt:lpstr>4-3. 소년법상 형사처분 – 처분상의 특칙</vt:lpstr>
      <vt:lpstr>4-3. 소년법상 형사처분 – 처분상의 특칙</vt:lpstr>
      <vt:lpstr>4-4. 소년법상 형사처분 – 행형상의 특칙</vt:lpstr>
      <vt:lpstr>4-5. 소년법상 형사처분 – 기타 특칙</vt:lpstr>
      <vt:lpstr>4-5. 소년법상 형사처분 – 기타 특칙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367</cp:revision>
  <dcterms:created xsi:type="dcterms:W3CDTF">2021-08-30T01:51:30Z</dcterms:created>
  <dcterms:modified xsi:type="dcterms:W3CDTF">2021-10-01T05:04:43Z</dcterms:modified>
</cp:coreProperties>
</file>