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95" r:id="rId6"/>
    <p:sldId id="308" r:id="rId7"/>
    <p:sldId id="309" r:id="rId8"/>
    <p:sldId id="310" r:id="rId9"/>
    <p:sldId id="311" r:id="rId10"/>
    <p:sldId id="260" r:id="rId11"/>
    <p:sldId id="305" r:id="rId12"/>
    <p:sldId id="291" r:id="rId13"/>
    <p:sldId id="306" r:id="rId14"/>
    <p:sldId id="312" r:id="rId15"/>
    <p:sldId id="313" r:id="rId16"/>
    <p:sldId id="314" r:id="rId17"/>
    <p:sldId id="315" r:id="rId18"/>
    <p:sldId id="316" r:id="rId19"/>
    <p:sldId id="317" r:id="rId20"/>
    <p:sldId id="277" r:id="rId21"/>
    <p:sldId id="290" r:id="rId22"/>
    <p:sldId id="265" r:id="rId23"/>
    <p:sldId id="268" r:id="rId24"/>
    <p:sldId id="278" r:id="rId25"/>
    <p:sldId id="279" r:id="rId26"/>
    <p:sldId id="280" r:id="rId27"/>
    <p:sldId id="281" r:id="rId28"/>
    <p:sldId id="287" r:id="rId29"/>
    <p:sldId id="282" r:id="rId30"/>
    <p:sldId id="304" r:id="rId31"/>
    <p:sldId id="286" r:id="rId32"/>
    <p:sldId id="283" r:id="rId33"/>
    <p:sldId id="267" r:id="rId34"/>
    <p:sldId id="269" r:id="rId35"/>
    <p:sldId id="285" r:id="rId36"/>
    <p:sldId id="303" r:id="rId3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585" autoAdjust="0"/>
  </p:normalViewPr>
  <p:slideViewPr>
    <p:cSldViewPr>
      <p:cViewPr varScale="1">
        <p:scale>
          <a:sx n="110" d="100"/>
          <a:sy n="110" d="100"/>
        </p:scale>
        <p:origin x="162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8545-0C53-4C83-B5B2-021D267F7412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6D64-27BD-4251-8C56-FC7AAFA01F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8545-0C53-4C83-B5B2-021D267F7412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6D64-27BD-4251-8C56-FC7AAFA01FD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6D64-27BD-4251-8C56-FC7AAFA01FD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70F8545-0C53-4C83-B5B2-021D267F7412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8545-0C53-4C83-B5B2-021D267F7412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6D64-27BD-4251-8C56-FC7AAFA01F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8545-0C53-4C83-B5B2-021D267F7412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6D64-27BD-4251-8C56-FC7AAFA01FD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8545-0C53-4C83-B5B2-021D267F7412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6D64-27BD-4251-8C56-FC7AAFA01F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8545-0C53-4C83-B5B2-021D267F7412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6D64-27BD-4251-8C56-FC7AAFA01F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8545-0C53-4C83-B5B2-021D267F7412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6D64-27BD-4251-8C56-FC7AAFA01FD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8545-0C53-4C83-B5B2-021D267F7412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6D64-27BD-4251-8C56-FC7AAFA01FD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8545-0C53-4C83-B5B2-021D267F7412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6D64-27BD-4251-8C56-FC7AAFA01FD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8545-0C53-4C83-B5B2-021D267F7412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6D64-27BD-4251-8C56-FC7AAFA01F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70F8545-0C53-4C83-B5B2-021D267F7412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7E56D64-27BD-4251-8C56-FC7AAFA01F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aw.go.kr/LSW/admRulInfoP.do?admRulSeq=2100000061536#AJAX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err="1" smtClean="0"/>
              <a:t>경찰생활안전론</a:t>
            </a:r>
            <a:r>
              <a:rPr lang="ko-KR" altLang="en-US" dirty="0" smtClean="0"/>
              <a:t> </a:t>
            </a:r>
            <a:r>
              <a:rPr lang="ko-KR" altLang="en-US" dirty="0"/>
              <a:t>제</a:t>
            </a:r>
            <a:r>
              <a:rPr lang="en-US" altLang="ko-KR" dirty="0"/>
              <a:t>2</a:t>
            </a:r>
            <a:r>
              <a:rPr lang="ko-KR" altLang="en-US" dirty="0"/>
              <a:t>주 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생활안전경찰의 의의와 </a:t>
            </a:r>
            <a:r>
              <a:rPr lang="ko-KR" altLang="en-US" dirty="0" err="1"/>
              <a:t>지역경찰제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경찰의 종류를 사법</a:t>
            </a:r>
            <a:r>
              <a:rPr lang="en-US" altLang="ko-KR" sz="1800" dirty="0"/>
              <a:t>(</a:t>
            </a:r>
            <a:r>
              <a:rPr lang="ko-KR" altLang="en-US" sz="1800" dirty="0"/>
              <a:t>司法</a:t>
            </a:r>
            <a:r>
              <a:rPr lang="en-US" altLang="ko-KR" sz="1800" dirty="0"/>
              <a:t>)</a:t>
            </a:r>
            <a:r>
              <a:rPr lang="ko-KR" altLang="en-US" sz="1800" dirty="0"/>
              <a:t>경찰과 행정경찰로 분류할 때</a:t>
            </a:r>
            <a:r>
              <a:rPr lang="en-US" altLang="ko-KR" sz="1800" dirty="0"/>
              <a:t>, </a:t>
            </a:r>
            <a:r>
              <a:rPr lang="ko-KR" altLang="en-US" sz="1800" dirty="0">
                <a:solidFill>
                  <a:srgbClr val="FF0000"/>
                </a:solidFill>
              </a:rPr>
              <a:t>생활안전경찰은 행정경찰</a:t>
            </a:r>
            <a:r>
              <a:rPr lang="en-US" altLang="ko-KR" sz="1800" dirty="0">
                <a:solidFill>
                  <a:srgbClr val="FF0000"/>
                </a:solidFill>
              </a:rPr>
              <a:t>.</a:t>
            </a:r>
          </a:p>
          <a:p>
            <a:endParaRPr lang="en-US" altLang="ko-KR" sz="1800" dirty="0"/>
          </a:p>
          <a:p>
            <a:r>
              <a:rPr lang="en-US" altLang="ko-KR" sz="1800" dirty="0"/>
              <a:t> </a:t>
            </a:r>
            <a:r>
              <a:rPr lang="ko-KR" altLang="en-US" sz="1800" dirty="0"/>
              <a:t>행정경찰을 다시 보안경찰과 협의의 행정경찰로 구분했을 때</a:t>
            </a:r>
            <a:r>
              <a:rPr lang="en-US" altLang="ko-KR" sz="1800" dirty="0"/>
              <a:t>, </a:t>
            </a:r>
            <a:r>
              <a:rPr lang="ko-KR" altLang="en-US" sz="1800" dirty="0">
                <a:solidFill>
                  <a:srgbClr val="FF0000"/>
                </a:solidFill>
              </a:rPr>
              <a:t>생활안전경찰은 보안경찰</a:t>
            </a:r>
            <a:r>
              <a:rPr lang="en-US" altLang="ko-KR" sz="1800" dirty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r>
              <a:rPr lang="en-US" altLang="ko-KR" sz="1800" dirty="0"/>
              <a:t> </a:t>
            </a:r>
          </a:p>
          <a:p>
            <a:r>
              <a:rPr lang="en-US" altLang="ko-KR" sz="1800" dirty="0"/>
              <a:t> </a:t>
            </a:r>
            <a:r>
              <a:rPr lang="ko-KR" altLang="en-US" sz="1800" dirty="0"/>
              <a:t>범죄발생을 기준으로 하여 예방경찰과 진압경찰로 분류할 때</a:t>
            </a:r>
            <a:r>
              <a:rPr lang="en-US" altLang="ko-KR" sz="1800" dirty="0"/>
              <a:t>, </a:t>
            </a:r>
            <a:r>
              <a:rPr lang="ko-KR" altLang="en-US" sz="1800" dirty="0">
                <a:solidFill>
                  <a:srgbClr val="FF0000"/>
                </a:solidFill>
              </a:rPr>
              <a:t>생활안전경찰은 예방경찰</a:t>
            </a:r>
            <a:r>
              <a:rPr lang="en-US" altLang="ko-KR" sz="1800" dirty="0">
                <a:solidFill>
                  <a:srgbClr val="FF0000"/>
                </a:solidFill>
              </a:rPr>
              <a:t>.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554805" cy="939784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생활안전경찰의 개념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642910" y="1357298"/>
          <a:ext cx="7929618" cy="4755198"/>
        </p:xfrm>
        <a:graphic>
          <a:graphicData uri="http://schemas.openxmlformats.org/drawingml/2006/table">
            <a:tbl>
              <a:tblPr/>
              <a:tblGrid>
                <a:gridCol w="15327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968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435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예방경찰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경찰활동의 대상이 되는 모든 범죄를 미연에 방지하는 활동이다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205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업무의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비긴박성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비즉효성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생활안전경찰은 범죄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사고의 예방이 기본업무로 되어 있어 수사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경비 등에서와 같은 긴박성과 즉효성은 지니지 않는다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2659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대상의 복잡성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다양성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경찰대상 중 수사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정보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교통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경비 등 전담부서가 담당하는 특정분야를 제외한 경찰업무 전반이 생활안전경찰의 대상이 되므로 매우 복잡하고 광범위하다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820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대상의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유동성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사회정세와 국민의식의 변화에 즉응한 지도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단속이 요구되므로 대상분야가 일정하지 않고 유동성을 지닌다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3205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관계법령의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다양성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전문성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생활안전경찰이 관장하는 법령은 종류가 다양하고 내용도 전문적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기술적인 것이 많다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8372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주민과의 접촉성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생활안전경찰은 주민의 일상생활의 안녕과 질서를 보호함을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주임무로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하고 있어 다른 경찰분야에 비해 주민과 가장 밀접하게 접촉하고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7820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타부문에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대한 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지원성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생활안전경찰활동은 경찰업무 전체와 직결되어 있고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타 분야 경찰의 업무를 줄이는 등 지원의 성격이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생활안전경찰의 특성</a:t>
            </a: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4732331"/>
              </p:ext>
            </p:extLst>
          </p:nvPr>
        </p:nvGraphicFramePr>
        <p:xfrm>
          <a:off x="485299" y="1628800"/>
          <a:ext cx="8372981" cy="4286280"/>
        </p:xfrm>
        <a:graphic>
          <a:graphicData uri="http://schemas.openxmlformats.org/drawingml/2006/table">
            <a:tbl>
              <a:tblPr/>
              <a:tblGrid>
                <a:gridCol w="15255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474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0061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생활안전 분야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경찰법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경찰관직무집행법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유실물법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경범죄처벌법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즉결심판에관한절차법 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061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총포</a:t>
                      </a:r>
                      <a:r>
                        <a:rPr lang="en-US" altLang="ko-KR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화약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분야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총포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도검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화약류 등의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안전관리에 관한 법률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6189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 풍속분야 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풍속영업의규제에관한법률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음반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비디오물및게임물에관한법률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식품위생법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사행행위등규제및처벌특례법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형법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공중위생관련법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공연법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2316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소년업무분야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청소년보호법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청소년의성보호에관한법률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아동복지법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소년법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근로기준법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직업안정법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학교보건법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마약류관리에관한법률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학원의설립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운영에관한법률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청소년보호법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청소년의성보호에관한법률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생활안전경찰의 근거법규</a:t>
            </a: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6843" y="708702"/>
            <a:ext cx="3557323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생활안전경찰의 조직과 </a:t>
            </a:r>
            <a:r>
              <a:rPr lang="ko-KR" altLang="en-US" sz="2800" dirty="0" smtClean="0"/>
              <a:t>임무</a:t>
            </a:r>
            <a:r>
              <a:rPr lang="en-US" altLang="ko-KR" sz="2800" dirty="0"/>
              <a:t> 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>- </a:t>
            </a:r>
            <a:r>
              <a:rPr lang="ko-KR" altLang="en-US" sz="2800" dirty="0" smtClean="0"/>
              <a:t>국가경찰조직 </a:t>
            </a:r>
            <a:endParaRPr lang="ko-KR" altLang="en-US" sz="2800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48880"/>
            <a:ext cx="3063875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061" y="-32676"/>
            <a:ext cx="5075238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061" y="3374099"/>
            <a:ext cx="5075238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763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6189" y="457200"/>
            <a:ext cx="8311621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생활안전경찰의 조직과 </a:t>
            </a:r>
            <a:r>
              <a:rPr lang="ko-KR" altLang="en-US" sz="2800" dirty="0" smtClean="0"/>
              <a:t>임무</a:t>
            </a:r>
            <a:r>
              <a:rPr lang="en-US" altLang="ko-KR" sz="2800" dirty="0"/>
              <a:t> 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>- </a:t>
            </a:r>
            <a:r>
              <a:rPr lang="ko-KR" altLang="en-US" sz="2800" dirty="0" smtClean="0"/>
              <a:t>시도경찰조직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서울경찰청</a:t>
            </a:r>
            <a:r>
              <a:rPr lang="en-US" altLang="ko-KR" sz="2800" dirty="0"/>
              <a:t>)</a:t>
            </a:r>
            <a:r>
              <a:rPr lang="ko-KR" altLang="en-US" sz="2800" dirty="0" smtClean="0"/>
              <a:t> </a:t>
            </a:r>
            <a:endParaRPr lang="ko-KR" altLang="en-US" sz="2800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00200"/>
            <a:ext cx="4249738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600200"/>
            <a:ext cx="4265612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6938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6189" y="457200"/>
            <a:ext cx="8311621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생활안전경찰의 조직과 </a:t>
            </a:r>
            <a:r>
              <a:rPr lang="ko-KR" altLang="en-US" sz="2800" dirty="0" smtClean="0"/>
              <a:t>임무</a:t>
            </a:r>
            <a:r>
              <a:rPr lang="en-US" altLang="ko-KR" sz="2800" dirty="0"/>
              <a:t> 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>- </a:t>
            </a:r>
            <a:r>
              <a:rPr lang="ko-KR" altLang="en-US" sz="2800" dirty="0" smtClean="0"/>
              <a:t>시도경찰조직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강원경찰청</a:t>
            </a:r>
            <a:r>
              <a:rPr lang="en-US" altLang="ko-KR" sz="2800" dirty="0"/>
              <a:t>)</a:t>
            </a:r>
            <a:r>
              <a:rPr lang="ko-KR" altLang="en-US" sz="2800" dirty="0" smtClean="0"/>
              <a:t> </a:t>
            </a:r>
            <a:endParaRPr lang="ko-KR" altLang="en-US" sz="2800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49" y="1484784"/>
            <a:ext cx="4635500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6676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6189" y="457200"/>
            <a:ext cx="8311621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생활안전경찰의 조직과 </a:t>
            </a:r>
            <a:r>
              <a:rPr lang="ko-KR" altLang="en-US" sz="2800" dirty="0" smtClean="0"/>
              <a:t>임무</a:t>
            </a:r>
            <a:r>
              <a:rPr lang="en-US" altLang="ko-KR" sz="2800" dirty="0"/>
              <a:t> 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>- </a:t>
            </a:r>
            <a:r>
              <a:rPr lang="ko-KR" altLang="en-US" sz="2800" dirty="0" smtClean="0"/>
              <a:t>시도경찰조직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제주특별자치도</a:t>
            </a:r>
            <a:r>
              <a:rPr lang="en-US" altLang="ko-KR" sz="2800" dirty="0" smtClean="0"/>
              <a:t>)</a:t>
            </a:r>
            <a:r>
              <a:rPr lang="ko-KR" altLang="en-US" sz="2800" dirty="0" smtClean="0"/>
              <a:t> </a:t>
            </a:r>
            <a:endParaRPr lang="ko-KR" altLang="en-US" sz="2800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6" y="1988840"/>
            <a:ext cx="4468813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1772816"/>
            <a:ext cx="4464496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708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6189" y="457200"/>
            <a:ext cx="8311621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생활안전경찰의 조직과 </a:t>
            </a:r>
            <a:r>
              <a:rPr lang="ko-KR" altLang="en-US" sz="2800" dirty="0" smtClean="0"/>
              <a:t>임무</a:t>
            </a:r>
            <a:r>
              <a:rPr lang="en-US" altLang="ko-KR" sz="2800" dirty="0"/>
              <a:t> 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>- </a:t>
            </a:r>
            <a:r>
              <a:rPr lang="ko-KR" altLang="en-US" sz="2800" dirty="0" smtClean="0"/>
              <a:t>경찰서</a:t>
            </a:r>
            <a:endParaRPr lang="ko-KR" altLang="en-US" sz="2800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8" y="1585913"/>
            <a:ext cx="4446587" cy="463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1565275" y="6286500"/>
            <a:ext cx="18716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400"/>
              <a:t>서울 강남경찰서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6372200" y="6258735"/>
            <a:ext cx="18716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400" dirty="0"/>
              <a:t>원주경찰서</a:t>
            </a:r>
          </a:p>
        </p:txBody>
      </p:sp>
      <p:pic>
        <p:nvPicPr>
          <p:cNvPr id="12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585913"/>
            <a:ext cx="4384675" cy="463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850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18912"/>
          </a:xfrm>
        </p:spPr>
        <p:txBody>
          <a:bodyPr>
            <a:normAutofit/>
          </a:bodyPr>
          <a:lstStyle/>
          <a:p>
            <a:r>
              <a:rPr lang="ko-KR" altLang="en-US" sz="1800" dirty="0" err="1" smtClean="0"/>
              <a:t>범죄예방대응국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범죄예방정책과</a:t>
            </a:r>
            <a:r>
              <a:rPr lang="en-US" altLang="ko-KR" sz="1800" dirty="0"/>
              <a:t>(</a:t>
            </a:r>
            <a:r>
              <a:rPr lang="ko-KR" altLang="en-US" sz="1800" dirty="0"/>
              <a:t>경찰청사무분장규칙</a:t>
            </a:r>
            <a:r>
              <a:rPr lang="en-US" altLang="ko-KR" sz="1800" dirty="0"/>
              <a:t>)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생활안전경찰의 조직과 임무 </a:t>
            </a:r>
            <a:r>
              <a:rPr lang="en-US" altLang="ko-KR" sz="2800" dirty="0"/>
              <a:t>- </a:t>
            </a:r>
            <a:r>
              <a:rPr lang="ko-KR" altLang="en-US" sz="2800" dirty="0"/>
              <a:t>경찰청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468788"/>
              </p:ext>
            </p:extLst>
          </p:nvPr>
        </p:nvGraphicFramePr>
        <p:xfrm>
          <a:off x="899592" y="1844824"/>
          <a:ext cx="7704856" cy="3963571"/>
        </p:xfrm>
        <a:graphic>
          <a:graphicData uri="http://schemas.openxmlformats.org/drawingml/2006/table">
            <a:tbl>
              <a:tblPr/>
              <a:tblGrid>
                <a:gridCol w="1384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20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44216">
                <a:tc>
                  <a:txBody>
                    <a:bodyPr/>
                    <a:lstStyle/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 범죄예방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기획업무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범죄예방ㆍ대응에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관한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기획ㆍ조정ㆍ연구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범죄예방ㆍ대응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관련 예산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편성ㆍ운영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범죄예방ㆍ대응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관련 법률 및 하위법령 사무 총괄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범죄예방ㆍ대응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관련 계획 수립 및 지도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기동순찰대 등 특수목적경찰대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운영ㆍ지도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 밖에 국 내 서무와 다른 과의 주관에 속하지 아니하는 사항 </a:t>
                      </a:r>
                    </a:p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19355">
                <a:tc>
                  <a:txBody>
                    <a:bodyPr/>
                    <a:lstStyle/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 범죄예방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운영업무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범죄예방진단팀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기획 및 운영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환경설계를 통한 범죄예방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(CPTED)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기획 및 운영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범죄예방강화구역 등 범죄취약지역 관리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자율방범대 관리 및 운영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협력방범에 관한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기획ㆍ연구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협업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경비업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관련업무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범죄예방대응홍보에 관한 연구 및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지도ㆍ협업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관련기관 및 단체가 참여하는 협력방범체계 구축 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8571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18912"/>
          </a:xfrm>
        </p:spPr>
        <p:txBody>
          <a:bodyPr>
            <a:normAutofit/>
          </a:bodyPr>
          <a:lstStyle/>
          <a:p>
            <a:r>
              <a:rPr lang="ko-KR" altLang="en-US" sz="1800" dirty="0" err="1" smtClean="0"/>
              <a:t>범죄예방대응국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범죄예방정책과</a:t>
            </a:r>
            <a:r>
              <a:rPr lang="en-US" altLang="ko-KR" sz="1800" dirty="0"/>
              <a:t>(</a:t>
            </a:r>
            <a:r>
              <a:rPr lang="ko-KR" altLang="en-US" sz="1800" dirty="0"/>
              <a:t>경찰청사무분장규칙</a:t>
            </a:r>
            <a:r>
              <a:rPr lang="en-US" altLang="ko-KR" sz="1800" dirty="0"/>
              <a:t>)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생활안전경찰의 조직과 임무 </a:t>
            </a:r>
            <a:r>
              <a:rPr lang="en-US" altLang="ko-KR" sz="2800" dirty="0"/>
              <a:t>- </a:t>
            </a:r>
            <a:r>
              <a:rPr lang="ko-KR" altLang="en-US" sz="2800" dirty="0"/>
              <a:t>경찰청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301630"/>
              </p:ext>
            </p:extLst>
          </p:nvPr>
        </p:nvGraphicFramePr>
        <p:xfrm>
          <a:off x="899592" y="1844824"/>
          <a:ext cx="7704856" cy="4462368"/>
        </p:xfrm>
        <a:graphic>
          <a:graphicData uri="http://schemas.openxmlformats.org/drawingml/2006/table">
            <a:tbl>
              <a:tblPr/>
              <a:tblGrid>
                <a:gridCol w="1384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20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232248">
                <a:tc>
                  <a:txBody>
                    <a:bodyPr/>
                    <a:lstStyle/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 </a:t>
                      </a:r>
                      <a:r>
                        <a:rPr lang="ko-KR" altLang="en-US" sz="14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범죄예방</a:t>
                      </a:r>
                      <a:endParaRPr lang="en-US" altLang="ko-KR" sz="1400" b="0" i="0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질서업무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풍속ㆍ성매매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아동ㆍ청소년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대상 </a:t>
                      </a:r>
                      <a:r>
                        <a:rPr kumimoji="0" lang="ko-KR" altLang="en-US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성매매는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제외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사범에 관한 지도 </a:t>
                      </a:r>
                      <a:endParaRPr kumimoji="0" lang="en-US" altLang="ko-KR" sz="16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및 단속 </a:t>
                      </a:r>
                    </a:p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사행행위 영업의 지도단속 </a:t>
                      </a:r>
                    </a:p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기초질서 업무지도 </a:t>
                      </a:r>
                    </a:p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즉결심판업무의 지도 </a:t>
                      </a:r>
                    </a:p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경범통고처분 업무의 관리지도 </a:t>
                      </a:r>
                    </a:p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유실물 처리업무의 지도 </a:t>
                      </a:r>
                    </a:p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보호조치업무의 지도 </a:t>
                      </a:r>
                      <a:endParaRPr kumimoji="0" lang="ko-KR" altLang="en-US" sz="16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19355">
                <a:tc>
                  <a:txBody>
                    <a:bodyPr/>
                    <a:lstStyle/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 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총포화약업무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총포ㆍ도검ㆍ분사기ㆍ전자충격기ㆍ석궁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등의 허가 및 지도단속 </a:t>
                      </a:r>
                    </a:p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화약류의 허가 및 지도단속 </a:t>
                      </a:r>
                    </a:p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수렵총기 안전관리 </a:t>
                      </a:r>
                    </a:p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불법무기류 자진신고 및 색출단속 </a:t>
                      </a:r>
                    </a:p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폭발물 사고방지 및 경호안전 지도 </a:t>
                      </a:r>
                    </a:p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총포ㆍ화약안전기술협회의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임직원 채용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사업ㆍ예산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검토 등 지도</a:t>
                      </a:r>
                      <a:endParaRPr kumimoji="0" lang="en-US" altLang="ko-KR" sz="16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감독 </a:t>
                      </a:r>
                    </a:p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사격장 안전관리 </a:t>
                      </a:r>
                    </a:p>
                    <a:p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</a:t>
                      </a:r>
                      <a:r>
                        <a:rPr kumimoji="0"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총포ㆍ화약관련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안전사고의 예방에 관한 </a:t>
                      </a:r>
                      <a:r>
                        <a:rPr kumimoji="0" lang="ko-KR" altLang="en-US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기획ㆍ지도</a:t>
                      </a:r>
                      <a:r>
                        <a:rPr kumimoji="0"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ko-KR" altLang="en-US" sz="16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5749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18912"/>
          </a:xfrm>
        </p:spPr>
        <p:txBody>
          <a:bodyPr>
            <a:normAutofit/>
          </a:bodyPr>
          <a:lstStyle/>
          <a:p>
            <a:r>
              <a:rPr lang="ko-KR" altLang="en-US" sz="1800" dirty="0" err="1" smtClean="0"/>
              <a:t>범죄예방대응국</a:t>
            </a:r>
            <a:r>
              <a:rPr lang="ko-KR" altLang="en-US" sz="1800" dirty="0" smtClean="0"/>
              <a:t> 지역경찰운영과</a:t>
            </a:r>
            <a:r>
              <a:rPr lang="en-US" altLang="ko-KR" sz="1800" dirty="0"/>
              <a:t>(</a:t>
            </a:r>
            <a:r>
              <a:rPr lang="ko-KR" altLang="en-US" sz="1800" dirty="0"/>
              <a:t>경찰청사무분장규칙</a:t>
            </a:r>
            <a:r>
              <a:rPr lang="en-US" altLang="ko-KR" sz="1800" dirty="0"/>
              <a:t>)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3. </a:t>
            </a:r>
            <a:r>
              <a:rPr lang="ko-KR" altLang="en-US" sz="3600" dirty="0"/>
              <a:t>생활안전경찰의 조직과 임무 </a:t>
            </a:r>
            <a:r>
              <a:rPr lang="en-US" altLang="ko-KR" sz="3600" dirty="0"/>
              <a:t>- </a:t>
            </a:r>
            <a:r>
              <a:rPr lang="ko-KR" altLang="en-US" sz="3600" dirty="0"/>
              <a:t>경찰청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150618"/>
              </p:ext>
            </p:extLst>
          </p:nvPr>
        </p:nvGraphicFramePr>
        <p:xfrm>
          <a:off x="827584" y="1916832"/>
          <a:ext cx="7272808" cy="4124960"/>
        </p:xfrm>
        <a:graphic>
          <a:graphicData uri="http://schemas.openxmlformats.org/drawingml/2006/table">
            <a:tbl>
              <a:tblPr/>
              <a:tblGrid>
                <a:gridCol w="12592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135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5204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지역경찰 </a:t>
                      </a:r>
                      <a:endParaRPr lang="en-US" altLang="ko-KR" sz="1200" b="0" i="0" spc="5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기획업무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지역경찰관서 운영체계의 기획 및 관리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지역경찰관서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정원ㆍ인사ㆍ복무ㆍ복지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정책 수립 및 제도 개선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지구대ㆍ파출소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제도에 관한 연구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지역경찰의 근무형태 수립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 운영 관련 예산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편성ㆍ운영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성과평가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기획ㆍ운영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특별승진ㆍ승급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 포상 계획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수립ㆍ운영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지역경찰관서 시설 관리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정책ㆍ제도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이행실태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점검ㆍ환류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지역경찰포털 관리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 관련 통계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작성ㆍ관리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6389">
                <a:tc>
                  <a:txBody>
                    <a:bodyPr/>
                    <a:lstStyle/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지역경찰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운영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업무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 외근활동 기획 및 운영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현장대응 지침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수립ㆍ개선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각종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사건ㆍ사고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발생시 지역경찰 현장조치 적정성 여부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검토ㆍ점검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무기ㆍ경찰장구ㆍ기동장비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등의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운영ㆍ관리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 운영실태 현장점검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 운영 관련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타부처ㆍ타기능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협업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지역경찰활동 중 안전관리 총괄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지역경찰활동 홍보 업무 총괄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 의무위반 대책 수립 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135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18912"/>
          </a:xfrm>
        </p:spPr>
        <p:txBody>
          <a:bodyPr>
            <a:normAutofit/>
          </a:bodyPr>
          <a:lstStyle/>
          <a:p>
            <a:r>
              <a:rPr lang="ko-KR" altLang="en-US" sz="1800" dirty="0" err="1" smtClean="0"/>
              <a:t>범죄예방대응국</a:t>
            </a:r>
            <a:r>
              <a:rPr lang="ko-KR" altLang="en-US" sz="1800" dirty="0" smtClean="0"/>
              <a:t> </a:t>
            </a:r>
            <a:r>
              <a:rPr lang="ko-KR" altLang="en-US" sz="1800" dirty="0" err="1" smtClean="0"/>
              <a:t>지역경찰역량강화과</a:t>
            </a:r>
            <a:r>
              <a:rPr lang="en-US" altLang="ko-KR" sz="1800" dirty="0"/>
              <a:t>(</a:t>
            </a:r>
            <a:r>
              <a:rPr lang="ko-KR" altLang="en-US" sz="1800" dirty="0"/>
              <a:t>경찰청사무분장규칙</a:t>
            </a:r>
            <a:r>
              <a:rPr lang="en-US" altLang="ko-KR" sz="1800" dirty="0"/>
              <a:t>)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3. </a:t>
            </a:r>
            <a:r>
              <a:rPr lang="ko-KR" altLang="en-US" sz="3600" dirty="0"/>
              <a:t>생활안전경찰의 조직과 임무 </a:t>
            </a:r>
            <a:r>
              <a:rPr lang="en-US" altLang="ko-KR" sz="3600" dirty="0"/>
              <a:t>- </a:t>
            </a:r>
            <a:r>
              <a:rPr lang="ko-KR" altLang="en-US" sz="3600" dirty="0"/>
              <a:t>경찰청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330007"/>
              </p:ext>
            </p:extLst>
          </p:nvPr>
        </p:nvGraphicFramePr>
        <p:xfrm>
          <a:off x="827584" y="1916832"/>
          <a:ext cx="7272808" cy="3888432"/>
        </p:xfrm>
        <a:graphic>
          <a:graphicData uri="http://schemas.openxmlformats.org/drawingml/2006/table">
            <a:tbl>
              <a:tblPr/>
              <a:tblGrid>
                <a:gridCol w="12592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135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5204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지역경찰 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-윤고딕130"/>
                        </a:rPr>
                        <a:t>역량강화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-윤고딕130"/>
                        </a:rPr>
                        <a:t>정책업무</a:t>
                      </a:r>
                      <a:endParaRPr lang="en-US" altLang="ko-KR" sz="1200" b="0" i="0" spc="5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교육ㆍ훈련에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관한 정책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수립ㆍ조정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교육ㆍ훈련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예산 및 경비의 관리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현장 대응역량 강화를 위한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실무교재ㆍ매뉴얼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총괄ㆍ조정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관리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사이버 교육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컨텐츠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기획 및 제작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 동료강사 선발 및 육성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 실무역량 평가제도 연구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 전문직위 및 역량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인증제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도입ㆍ운영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6389">
                <a:tc>
                  <a:txBody>
                    <a:bodyPr/>
                    <a:lstStyle/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지역경찰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역량강화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운영업무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지역경찰에 대한 실무역량 진단 및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교육ㆍ훈련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운영ㆍ관리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상황별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FTX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계획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수립ㆍ시행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상시교육훈련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제도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운영ㆍ개선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상시교육학습장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운영ㆍ관리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 교육 관련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타부처ㆍ타기능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협업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해외연수 등 역량강화 프로그램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수립ㆍ시행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 현장 대응역량 강화를 위한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정책ㆍ제도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운영실태 점검 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849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18912"/>
          </a:xfrm>
        </p:spPr>
        <p:txBody>
          <a:bodyPr>
            <a:normAutofit/>
          </a:bodyPr>
          <a:lstStyle/>
          <a:p>
            <a:r>
              <a:rPr lang="ko-KR" altLang="en-US" sz="1800" dirty="0" err="1" smtClean="0"/>
              <a:t>범죄예방대응국</a:t>
            </a:r>
            <a:r>
              <a:rPr lang="ko-KR" altLang="en-US" sz="1800" dirty="0" smtClean="0"/>
              <a:t> 치안상황과</a:t>
            </a:r>
            <a:r>
              <a:rPr lang="en-US" altLang="ko-KR" sz="1800" dirty="0"/>
              <a:t>(</a:t>
            </a:r>
            <a:r>
              <a:rPr lang="ko-KR" altLang="en-US" sz="1800" dirty="0"/>
              <a:t>경찰청사무분장규칙</a:t>
            </a:r>
            <a:r>
              <a:rPr lang="en-US" altLang="ko-KR" sz="1800" dirty="0"/>
              <a:t>)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3. </a:t>
            </a:r>
            <a:r>
              <a:rPr lang="ko-KR" altLang="en-US" sz="3600" dirty="0"/>
              <a:t>생활안전경찰의 조직과 임무 </a:t>
            </a:r>
            <a:r>
              <a:rPr lang="en-US" altLang="ko-KR" sz="3600" dirty="0"/>
              <a:t>- </a:t>
            </a:r>
            <a:r>
              <a:rPr lang="ko-KR" altLang="en-US" sz="3600" dirty="0"/>
              <a:t>경찰청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462288"/>
              </p:ext>
            </p:extLst>
          </p:nvPr>
        </p:nvGraphicFramePr>
        <p:xfrm>
          <a:off x="827584" y="1916832"/>
          <a:ext cx="7272808" cy="4105549"/>
        </p:xfrm>
        <a:graphic>
          <a:graphicData uri="http://schemas.openxmlformats.org/drawingml/2006/table">
            <a:tbl>
              <a:tblPr/>
              <a:tblGrid>
                <a:gridCol w="12592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135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5204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112 </a:t>
                      </a: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상황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기획업무</a:t>
                      </a:r>
                      <a:endParaRPr lang="en-US" altLang="ko-KR" sz="1200" b="0" i="0" spc="5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치안상황의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접수ㆍ상황판단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전파 및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초동조치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등에 관한 사항의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기획ㆍ</a:t>
                      </a:r>
                      <a:endParaRPr kumimoji="0" lang="en-US" altLang="ko-KR" sz="14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112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신고 제도의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기획ㆍ운영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연구ㆍ개선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112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ㆍ치안상황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관련 예산의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편성ㆍ운영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법률ㆍ하위법령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사무 총괄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112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치안종합상황실 운영에 관한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기획ㆍ지도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총괄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112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치안종합상황실의 성과평가 기획 및 운영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112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요원의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인사ㆍ복무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교육ㆍ훈련에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관한 업무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112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전문통역 제도에 관한 사항 총괄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112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관련 대국민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홍보ㆍ교육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총괄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긴급신고대응기관 등 유관기관과의 협력 업무 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6389">
                <a:tc>
                  <a:txBody>
                    <a:bodyPr/>
                    <a:lstStyle/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112</a:t>
                      </a: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시스템 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운영업무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전국표준 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시스템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유ㆍ무선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연구ㆍ기획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운영ㆍ관리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상황관리시스템 등 상황관리 관련 시스템의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연구ㆍ기획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운영ㆍ관리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긴급신고대응기관 간 시스템 연계 및 공동활용 업무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경찰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내ㆍ외부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시스템과의 연계 및 공동활용 업무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치안상황실 및 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치안종합상황실의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장비ㆍ시스템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운영 및 관리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순찰차캠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상황판 등 영상관제시스템의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연구ㆍ개선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운영ㆍ관리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치안상황ㆍ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신고처리 관련 기록 관리 및 통계분석 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0699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18912"/>
          </a:xfrm>
        </p:spPr>
        <p:txBody>
          <a:bodyPr>
            <a:normAutofit/>
          </a:bodyPr>
          <a:lstStyle/>
          <a:p>
            <a:r>
              <a:rPr lang="ko-KR" altLang="en-US" sz="1800" dirty="0" smtClean="0"/>
              <a:t>생활안전교통국 자치경찰과</a:t>
            </a:r>
            <a:r>
              <a:rPr lang="en-US" altLang="ko-KR" sz="1800" dirty="0"/>
              <a:t>(</a:t>
            </a:r>
            <a:r>
              <a:rPr lang="ko-KR" altLang="en-US" sz="1800" dirty="0"/>
              <a:t>경찰청사무분장규칙</a:t>
            </a:r>
            <a:r>
              <a:rPr lang="en-US" altLang="ko-KR" sz="1800" dirty="0"/>
              <a:t>)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3. </a:t>
            </a:r>
            <a:r>
              <a:rPr lang="ko-KR" altLang="en-US" sz="3600" dirty="0"/>
              <a:t>생활안전경찰의 조직과 임무 </a:t>
            </a:r>
            <a:r>
              <a:rPr lang="en-US" altLang="ko-KR" sz="3600" dirty="0"/>
              <a:t>- </a:t>
            </a:r>
            <a:r>
              <a:rPr lang="ko-KR" altLang="en-US" sz="3600" dirty="0"/>
              <a:t>경찰청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869538"/>
              </p:ext>
            </p:extLst>
          </p:nvPr>
        </p:nvGraphicFramePr>
        <p:xfrm>
          <a:off x="827584" y="1916832"/>
          <a:ext cx="7272808" cy="3888432"/>
        </p:xfrm>
        <a:graphic>
          <a:graphicData uri="http://schemas.openxmlformats.org/drawingml/2006/table">
            <a:tbl>
              <a:tblPr/>
              <a:tblGrid>
                <a:gridCol w="12592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135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5204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자치경찰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기획업무</a:t>
                      </a:r>
                      <a:endParaRPr lang="en-US" altLang="ko-KR" sz="1200" b="0" i="0" spc="5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관련 각종 정책과 계획의 수립 및 조정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자치경찰제도의 연구 및 개선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시범운영에 관한 사항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관련 그 밖에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청내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다른 담당관 및 과의 주관에 속하지 아니하는 사항 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6389">
                <a:tc>
                  <a:txBody>
                    <a:bodyPr/>
                    <a:lstStyle/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자치경찰법제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운영업무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시ㆍ도자치경찰위원회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사무기구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조직ㆍ정원ㆍ운영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협의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관련 성과관리에 관한 각종 계획의 수립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자치경찰사무 관련 유관기관 정책 협의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관련 법령에 대한 사무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관련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조례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제ㆍ개정에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관한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협의ㆍ조정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국가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자치경찰사무 및 수사사무 수행 부서 간 의견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조율ㆍ조정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관련 법령정보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수집ㆍ연구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관련 업무매뉴얼 운영 및 관리 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930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18912"/>
          </a:xfrm>
        </p:spPr>
        <p:txBody>
          <a:bodyPr>
            <a:normAutofit/>
          </a:bodyPr>
          <a:lstStyle/>
          <a:p>
            <a:r>
              <a:rPr lang="ko-KR" altLang="en-US" sz="1800" dirty="0" smtClean="0"/>
              <a:t>생활안전교통국 자치경찰과</a:t>
            </a:r>
            <a:r>
              <a:rPr lang="en-US" altLang="ko-KR" sz="1800" dirty="0"/>
              <a:t>(</a:t>
            </a:r>
            <a:r>
              <a:rPr lang="ko-KR" altLang="en-US" sz="1800" dirty="0"/>
              <a:t>경찰청사무분장규칙</a:t>
            </a:r>
            <a:r>
              <a:rPr lang="en-US" altLang="ko-KR" sz="1800" dirty="0"/>
              <a:t>)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3. </a:t>
            </a:r>
            <a:r>
              <a:rPr lang="ko-KR" altLang="en-US" sz="3600" dirty="0"/>
              <a:t>생활안전경찰의 조직과 임무 </a:t>
            </a:r>
            <a:r>
              <a:rPr lang="en-US" altLang="ko-KR" sz="3600" dirty="0"/>
              <a:t>- </a:t>
            </a:r>
            <a:r>
              <a:rPr lang="ko-KR" altLang="en-US" sz="3600" dirty="0"/>
              <a:t>경찰청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398992"/>
              </p:ext>
            </p:extLst>
          </p:nvPr>
        </p:nvGraphicFramePr>
        <p:xfrm>
          <a:off x="827584" y="1916832"/>
          <a:ext cx="7272808" cy="2664296"/>
        </p:xfrm>
        <a:graphic>
          <a:graphicData uri="http://schemas.openxmlformats.org/drawingml/2006/table">
            <a:tbl>
              <a:tblPr/>
              <a:tblGrid>
                <a:gridCol w="12592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135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6429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자치경찰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재정협력업무</a:t>
                      </a:r>
                      <a:endParaRPr lang="en-US" altLang="ko-KR" sz="1200" b="0" i="0" spc="5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재정기획 등 재정 관련 총괄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예산 관련 중기사업계획 수립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예산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편성ㆍ집행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배정ㆍ이월ㆍ교부ㆍ실적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관리 포함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예산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결산ㆍ성과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관리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관련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시ㆍ도별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치안정책 수립 지원 및 운영현황 관리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관련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시ㆍ도자치경찰위원회와의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협력 업무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시ㆍ도자치경찰위원회와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시ㆍ도경찰청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간 실무협의회 운영 지원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지역치안협의회 지원 및 관리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관련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교육ㆍ홍보에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관한 사항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자치경찰제도 관련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시스템ㆍ장비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지원 </a:t>
                      </a:r>
                    </a:p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카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 밖에 자치경찰제도 관련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협력ㆍ지원에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관한 사항 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874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18912"/>
          </a:xfrm>
        </p:spPr>
        <p:txBody>
          <a:bodyPr>
            <a:normAutofit/>
          </a:bodyPr>
          <a:lstStyle/>
          <a:p>
            <a:r>
              <a:rPr lang="ko-KR" altLang="en-US" sz="1800" dirty="0" smtClean="0"/>
              <a:t>생활안전교통국 여성안전기획과</a:t>
            </a:r>
            <a:r>
              <a:rPr lang="en-US" altLang="ko-KR" sz="1800" dirty="0"/>
              <a:t>(</a:t>
            </a:r>
            <a:r>
              <a:rPr lang="ko-KR" altLang="en-US" sz="1800" dirty="0"/>
              <a:t>경찰청사무분장규칙</a:t>
            </a:r>
            <a:r>
              <a:rPr lang="en-US" altLang="ko-KR" sz="1800" dirty="0"/>
              <a:t>)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3. </a:t>
            </a:r>
            <a:r>
              <a:rPr lang="ko-KR" altLang="en-US" sz="3600" dirty="0"/>
              <a:t>생활안전경찰의 조직과 임무 </a:t>
            </a:r>
            <a:r>
              <a:rPr lang="en-US" altLang="ko-KR" sz="3600" dirty="0"/>
              <a:t>- </a:t>
            </a:r>
            <a:r>
              <a:rPr lang="ko-KR" altLang="en-US" sz="3600" dirty="0"/>
              <a:t>경찰청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474308"/>
              </p:ext>
            </p:extLst>
          </p:nvPr>
        </p:nvGraphicFramePr>
        <p:xfrm>
          <a:off x="827584" y="1916833"/>
          <a:ext cx="7272808" cy="3972788"/>
        </p:xfrm>
        <a:graphic>
          <a:graphicData uri="http://schemas.openxmlformats.org/drawingml/2006/table">
            <a:tbl>
              <a:tblPr/>
              <a:tblGrid>
                <a:gridCol w="12592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135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5148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여성폭력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정책업무</a:t>
                      </a:r>
                      <a:endParaRPr lang="en-US" altLang="ko-KR" sz="1200" b="0" i="0" spc="5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범죄피해자 및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여성ㆍ아동ㆍ청소년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 사회적 약자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이하 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사회적 약자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 한다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대</a:t>
                      </a:r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상으로 한 주요 대책의 총괄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수립ㆍ지도ㆍ조정과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성폭력범죄 및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성매매범죄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예방ㆍ피</a:t>
                      </a:r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해자 보호 대책 수립 및 관리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사회적 약자와 성폭력 및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성매매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관련 법령의 연구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제ㆍ개정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지침 수립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사회적 약자와 성폭력 및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성매매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관련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유관기관ㆍ단체와의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협력 업무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사회적 약자와 성폭력 및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성매매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관련 교육 및 홍보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사회적 약자 관련 예산의 편성 및 운영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여성청소년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여성안전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과 운영에 관한 사항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성폭력범죄자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「성폭력범죄의 처벌 등에 관한 특례법」 제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조에 따른 신상정보 등록대상자 등 성범죄자 관리업무 포함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재범방지 대책 수립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성폭력담당경찰관 운영에 관한 사항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「여성폭력방지 기본법」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「인신매매방지법」에 따른 각종 위원회 참여 및 경찰청 </a:t>
                      </a:r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계획의 총괄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수립ㆍ지도ㆍ조정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 밖에 사회적 약자 관련 사무에 관한 사항 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76908">
                <a:tc>
                  <a:txBody>
                    <a:bodyPr/>
                    <a:lstStyle/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가정폭력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정책업무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가정폭력범죄와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아동ㆍ노인ㆍ장애인학대범죄의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예방ㆍ피해자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보호대책 수립 및 관리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가정폭력과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아동ㆍ노인ㆍ장애인학대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관련 법령의 연구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제ㆍ개정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지침 수립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가정폭력과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아동ㆍ노인ㆍ장애인학대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관련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기관ㆍ단체와의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협력 업무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가정폭력과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아동ㆍ노인ㆍ장애인학대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관련 교육 및 홍보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가정폭력ㆍ학대담당경찰관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운영에 관한 사항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사회적 약자 관련 정보시스템 운영에 관한 사항 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337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18912"/>
          </a:xfrm>
        </p:spPr>
        <p:txBody>
          <a:bodyPr>
            <a:normAutofit/>
          </a:bodyPr>
          <a:lstStyle/>
          <a:p>
            <a:r>
              <a:rPr lang="ko-KR" altLang="en-US" sz="1800" dirty="0" smtClean="0"/>
              <a:t>생활안전교통국 여성안전기획과</a:t>
            </a:r>
            <a:r>
              <a:rPr lang="en-US" altLang="ko-KR" sz="1800" dirty="0"/>
              <a:t>(</a:t>
            </a:r>
            <a:r>
              <a:rPr lang="ko-KR" altLang="en-US" sz="1800" dirty="0"/>
              <a:t>경찰청사무분장규칙</a:t>
            </a:r>
            <a:r>
              <a:rPr lang="en-US" altLang="ko-KR" sz="1800" dirty="0"/>
              <a:t>)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3. </a:t>
            </a:r>
            <a:r>
              <a:rPr lang="ko-KR" altLang="en-US" sz="3600" dirty="0"/>
              <a:t>생활안전경찰의 조직과 임무 </a:t>
            </a:r>
            <a:r>
              <a:rPr lang="en-US" altLang="ko-KR" sz="3600" dirty="0"/>
              <a:t>- </a:t>
            </a:r>
            <a:r>
              <a:rPr lang="ko-KR" altLang="en-US" sz="3600" dirty="0"/>
              <a:t>경찰청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489320"/>
              </p:ext>
            </p:extLst>
          </p:nvPr>
        </p:nvGraphicFramePr>
        <p:xfrm>
          <a:off x="827584" y="1916833"/>
          <a:ext cx="7272808" cy="3528391"/>
        </p:xfrm>
        <a:graphic>
          <a:graphicData uri="http://schemas.openxmlformats.org/drawingml/2006/table">
            <a:tbl>
              <a:tblPr/>
              <a:tblGrid>
                <a:gridCol w="12592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135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5148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err="1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스토킹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정책업무</a:t>
                      </a:r>
                      <a:endParaRPr lang="en-US" altLang="ko-KR" sz="1200" b="0" i="0" spc="5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스토킹범죄와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데이트폭력의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예방ㆍ피해자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보호대책 수립 및 관리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스토킹과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데이트폭력 관련 법령의 연구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제ㆍ개정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지침 수립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스토킹과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데이트폭력 관련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기관ㆍ단체와의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협력 업무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스토킹과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데이트폭력 관련 교육 및 홍보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스토킹ㆍ데이트폭력담당경찰관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운영에 관한 사항 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76908">
                <a:tc>
                  <a:txBody>
                    <a:bodyPr/>
                    <a:lstStyle/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범죄피해자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보호업무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범죄피해자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보호ㆍ지원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대책의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수립ㆍ지도ㆍ조정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범죄피해자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보호ㆍ지원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관련 법령의 연구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제ㆍ개정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지침 수립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범죄피해자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보호ㆍ지원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관련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기관ㆍ단체와의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협력 및 기금 운영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범죄피해자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보호ㆍ지원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관련 교육 및 홍보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범죄피해자 안전조치 관련 대책 수립 및 관리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범죄피해자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보호ㆍ지원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활동에 대한 지도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피해자심리전문요원 및 피해자담당경찰관 운영에 관한 사항 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987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18912"/>
          </a:xfrm>
        </p:spPr>
        <p:txBody>
          <a:bodyPr>
            <a:normAutofit/>
          </a:bodyPr>
          <a:lstStyle/>
          <a:p>
            <a:r>
              <a:rPr lang="ko-KR" altLang="en-US" sz="1800" dirty="0" smtClean="0"/>
              <a:t>생활안전교통국 </a:t>
            </a:r>
            <a:r>
              <a:rPr lang="ko-KR" altLang="en-US" sz="1800" dirty="0" err="1" smtClean="0"/>
              <a:t>청소년보호과</a:t>
            </a:r>
            <a:r>
              <a:rPr lang="en-US" altLang="ko-KR" sz="1800" dirty="0"/>
              <a:t>(</a:t>
            </a:r>
            <a:r>
              <a:rPr lang="ko-KR" altLang="en-US" sz="1800" dirty="0"/>
              <a:t>경찰청사무분장규칙</a:t>
            </a:r>
            <a:r>
              <a:rPr lang="en-US" altLang="ko-KR" sz="1800" dirty="0"/>
              <a:t>)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3. </a:t>
            </a:r>
            <a:r>
              <a:rPr lang="ko-KR" altLang="en-US" sz="3600" dirty="0"/>
              <a:t>생활안전경찰의 조직과 임무 </a:t>
            </a:r>
            <a:r>
              <a:rPr lang="en-US" altLang="ko-KR" sz="3600" dirty="0"/>
              <a:t>- </a:t>
            </a:r>
            <a:r>
              <a:rPr lang="ko-KR" altLang="en-US" sz="3600" dirty="0"/>
              <a:t>경찰청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659344"/>
              </p:ext>
            </p:extLst>
          </p:nvPr>
        </p:nvGraphicFramePr>
        <p:xfrm>
          <a:off x="827584" y="1916833"/>
          <a:ext cx="7272808" cy="3832963"/>
        </p:xfrm>
        <a:graphic>
          <a:graphicData uri="http://schemas.openxmlformats.org/drawingml/2006/table">
            <a:tbl>
              <a:tblPr/>
              <a:tblGrid>
                <a:gridCol w="12592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135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5148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청소년</a:t>
                      </a:r>
                      <a:endParaRPr lang="en-US" altLang="ko-KR" sz="1200" b="0" i="0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보호업무</a:t>
                      </a:r>
                      <a:endParaRPr lang="en-US" altLang="ko-KR" sz="1200" b="0" i="0" spc="5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 비행방지 대책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 유해환경 단속 등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수립 및 관리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학교폭력 예방대책 수립 및 관리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학교전담경찰관 운영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117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학교폭력 신고센터 운영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선도ㆍ보호대책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수립 및 관리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청소년경찰학교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운영ㆍ관리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 단체와의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협력ㆍ지원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아동ㆍ청소년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 사회적 약자 보호 대책 수립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사회적 약자를 대상으로 한 범죄 관련 예</a:t>
                      </a:r>
                      <a:endParaRPr kumimoji="0" lang="en-US" altLang="ko-KR" sz="12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산 및 경비의 관리 </a:t>
                      </a:r>
                    </a:p>
                    <a:p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 관련 법령의 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연구ㆍ개정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지침 수립 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76908">
                <a:tc>
                  <a:txBody>
                    <a:bodyPr/>
                    <a:lstStyle/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u="none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실종</a:t>
                      </a:r>
                      <a:endParaRPr lang="en-US" altLang="ko-KR" sz="1200" b="0" i="0" u="none" spc="50" dirty="0" smtClean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u="none" spc="50" dirty="0" smtClean="0">
                          <a:solidFill>
                            <a:srgbClr val="FF0000"/>
                          </a:solidFill>
                          <a:latin typeface="휴먼명조,한컴돋움"/>
                        </a:rPr>
                        <a:t>정책업무</a:t>
                      </a:r>
                      <a:endParaRPr lang="ko-KR" altLang="en-US" sz="1200" b="0" i="0" u="none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실종아동등의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보호 및 지원에 관한 법률」에 따른 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실종아동 등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및 경찰청 예규「실</a:t>
                      </a:r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종아동등ㆍ가출인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업무처리규칙」에 따른 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가출인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조속한 발견과 복귀를 위한 정</a:t>
                      </a:r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책 수립 및 관리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예방ㆍ홍보에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관한 정책 수립 및 관리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 신고 체계의 구축과 「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실종아동찾기센터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」 운영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「실종아동 등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프로파일링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시스템」 운영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아동안전지킴이ㆍ아동안전지킴이집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운영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 및 아동 관련 법령의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연구ㆍ개정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지침 수립 </a:t>
                      </a:r>
                    </a:p>
                    <a:p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「안전드림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홈페이지ㆍ앱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」 운영</a:t>
                      </a:r>
                      <a:endParaRPr kumimoji="0" lang="ko-KR" altLang="en-US" sz="1200" b="0" i="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96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6077" y="1772816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지난 </a:t>
            </a:r>
            <a:r>
              <a:rPr lang="en-US" altLang="ko-KR" sz="1800" dirty="0"/>
              <a:t>2003</a:t>
            </a:r>
            <a:r>
              <a:rPr lang="ko-KR" altLang="en-US" sz="1800" dirty="0"/>
              <a:t>년 이후 실시되고 있는 </a:t>
            </a:r>
            <a:r>
              <a:rPr lang="ko-KR" altLang="en-US" sz="1800" dirty="0" err="1"/>
              <a:t>지역경찰제는</a:t>
            </a:r>
            <a:r>
              <a:rPr lang="ko-KR" altLang="en-US" sz="1800" dirty="0"/>
              <a:t> 이전의 파출소 </a:t>
            </a:r>
            <a:r>
              <a:rPr lang="en-US" altLang="ko-KR" sz="1800" dirty="0"/>
              <a:t>3~4</a:t>
            </a:r>
            <a:r>
              <a:rPr lang="ko-KR" altLang="en-US" sz="1800" dirty="0"/>
              <a:t>개를 통합하여 순찰지구대나 파출소</a:t>
            </a:r>
            <a:r>
              <a:rPr lang="en-US" altLang="ko-KR" sz="1800" dirty="0"/>
              <a:t>, </a:t>
            </a:r>
            <a:r>
              <a:rPr lang="ko-KR" altLang="en-US" sz="1800" dirty="0"/>
              <a:t>치안센터 등으로 인력 및 조직 구조를 개편함으로써 관련 자원을 효율적으로 활용하고</a:t>
            </a:r>
            <a:r>
              <a:rPr lang="en-US" altLang="ko-KR" sz="1800" dirty="0"/>
              <a:t>, </a:t>
            </a:r>
            <a:r>
              <a:rPr lang="ko-KR" altLang="en-US" sz="1800" dirty="0"/>
              <a:t>현장대응능력을 강화함과 동시에 지역사회와의 관계를 향상시키기 위한 일련의 경찰활동</a:t>
            </a:r>
            <a:r>
              <a:rPr lang="en-US" altLang="ko-KR" sz="1800" dirty="0"/>
              <a:t>. </a:t>
            </a:r>
          </a:p>
          <a:p>
            <a:endParaRPr lang="en-US" altLang="ko-KR" sz="1800" dirty="0"/>
          </a:p>
          <a:p>
            <a:r>
              <a:rPr lang="ko-KR" altLang="en-US" sz="1800" dirty="0"/>
              <a:t>현행 「지역경찰 조직 및 운영에 관한 규칙」 제</a:t>
            </a:r>
            <a:r>
              <a:rPr lang="en-US" altLang="ko-KR" sz="1800" dirty="0"/>
              <a:t>2</a:t>
            </a:r>
            <a:r>
              <a:rPr lang="ko-KR" altLang="en-US" sz="1800" dirty="0"/>
              <a:t>조와 제</a:t>
            </a:r>
            <a:r>
              <a:rPr lang="en-US" altLang="ko-KR" sz="1800" dirty="0"/>
              <a:t>3</a:t>
            </a:r>
            <a:r>
              <a:rPr lang="ko-KR" altLang="en-US" sz="1800" dirty="0"/>
              <a:t>조에서는 관할지역의 실태를 파악하여 그에 </a:t>
            </a:r>
            <a:r>
              <a:rPr lang="ko-KR" altLang="en-US" sz="1800" dirty="0" err="1"/>
              <a:t>알맞는</a:t>
            </a:r>
            <a:r>
              <a:rPr lang="ko-KR" altLang="en-US" sz="1800" dirty="0"/>
              <a:t> 활동을 하고</a:t>
            </a:r>
            <a:r>
              <a:rPr lang="en-US" altLang="ko-KR" sz="1800" dirty="0"/>
              <a:t>, </a:t>
            </a:r>
            <a:r>
              <a:rPr lang="ko-KR" altLang="en-US" sz="1800" dirty="0"/>
              <a:t>항상 즉응체제를 유지하여 경찰업무 전반에 걸쳐 </a:t>
            </a:r>
            <a:r>
              <a:rPr lang="ko-KR" altLang="en-US" sz="1800" dirty="0" err="1"/>
              <a:t>초동조치를</a:t>
            </a:r>
            <a:r>
              <a:rPr lang="ko-KR" altLang="en-US" sz="1800" dirty="0"/>
              <a:t> 함으로써 주민생활의 안전과 평온을 확보함과 동시에 주민에 대한 적극적인 봉사 및 원활한 관계유지에 노력하기 위해 지구대</a:t>
            </a:r>
            <a:r>
              <a:rPr lang="en-US" altLang="ko-KR" sz="1800" dirty="0"/>
              <a:t>, </a:t>
            </a:r>
            <a:r>
              <a:rPr lang="ko-KR" altLang="en-US" sz="1800" dirty="0"/>
              <a:t>파출소</a:t>
            </a:r>
            <a:r>
              <a:rPr lang="en-US" altLang="ko-KR" sz="1800" dirty="0"/>
              <a:t>, </a:t>
            </a:r>
            <a:r>
              <a:rPr lang="ko-KR" altLang="en-US" sz="1800" dirty="0"/>
              <a:t>치안센터</a:t>
            </a:r>
            <a:r>
              <a:rPr lang="en-US" altLang="ko-KR" sz="1800" dirty="0"/>
              <a:t>, </a:t>
            </a:r>
            <a:r>
              <a:rPr lang="ko-KR" altLang="en-US" sz="1800" dirty="0"/>
              <a:t>분소</a:t>
            </a:r>
            <a:r>
              <a:rPr lang="en-US" altLang="ko-KR" sz="1800" dirty="0"/>
              <a:t>, </a:t>
            </a:r>
            <a:r>
              <a:rPr lang="ko-KR" altLang="en-US" sz="1800" dirty="0"/>
              <a:t>초소 등을 설치하도록 규정하고 있음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4" y="404664"/>
            <a:ext cx="8554805" cy="939784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지역경찰활동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6077" y="1772816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sz="1400" dirty="0"/>
              <a:t>"</a:t>
            </a:r>
            <a:r>
              <a:rPr lang="ko-KR" altLang="en-US" sz="1400" dirty="0"/>
              <a:t>지역경찰관서</a:t>
            </a:r>
            <a:r>
              <a:rPr lang="en-US" altLang="ko-KR" sz="1400" dirty="0">
                <a:hlinkClick r:id="rId2" tooltip="팝업으로 이동"/>
              </a:rPr>
              <a:t>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「경찰법」제</a:t>
            </a:r>
            <a:r>
              <a:rPr lang="en-US" altLang="ko-KR" sz="1400" dirty="0"/>
              <a:t>17</a:t>
            </a:r>
            <a:r>
              <a:rPr lang="ko-KR" altLang="en-US" sz="1400" dirty="0"/>
              <a:t>조 및 「경찰청과 그 소속기관 직제」 제</a:t>
            </a:r>
            <a:r>
              <a:rPr lang="en-US" altLang="ko-KR" sz="1400" dirty="0"/>
              <a:t>44</a:t>
            </a:r>
            <a:r>
              <a:rPr lang="ko-KR" altLang="en-US" sz="1400" dirty="0"/>
              <a:t>조에 규정된 지구대 및 파출소를 말함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en-US" altLang="ko-KR" sz="1400" dirty="0"/>
              <a:t>"</a:t>
            </a:r>
            <a:r>
              <a:rPr lang="ko-KR" altLang="en-US" sz="1400" dirty="0"/>
              <a:t>지역경찰</a:t>
            </a:r>
            <a:r>
              <a:rPr lang="en-US" altLang="ko-KR" sz="1400" dirty="0"/>
              <a:t>“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지역경찰관서 소속 경찰공무원 및 전투경찰순경을 말한다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en-US" altLang="ko-KR" sz="1400" dirty="0"/>
              <a:t>"</a:t>
            </a:r>
            <a:r>
              <a:rPr lang="ko-KR" altLang="en-US" sz="1400" dirty="0"/>
              <a:t>지역경찰업무 담당부서</a:t>
            </a:r>
            <a:r>
              <a:rPr lang="en-US" altLang="ko-KR" sz="1400" dirty="0"/>
              <a:t>“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지역경찰관서 및 지역경찰과 관련된 사무를 처리하는 경찰청</a:t>
            </a:r>
            <a:r>
              <a:rPr lang="en-US" altLang="ko-KR" sz="1400" dirty="0"/>
              <a:t>, </a:t>
            </a:r>
            <a:r>
              <a:rPr lang="ko-KR" altLang="en-US" sz="1400" dirty="0"/>
              <a:t>시도경찰청</a:t>
            </a:r>
            <a:r>
              <a:rPr lang="en-US" altLang="ko-KR" sz="1400" dirty="0"/>
              <a:t>, </a:t>
            </a:r>
            <a:r>
              <a:rPr lang="ko-KR" altLang="en-US" sz="1400" dirty="0"/>
              <a:t>경찰서 소속의 모든 부서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를 말한다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en-US" altLang="ko-KR" sz="1400" dirty="0"/>
              <a:t>"</a:t>
            </a:r>
            <a:r>
              <a:rPr lang="ko-KR" altLang="en-US" sz="1400" dirty="0" err="1"/>
              <a:t>일근근무</a:t>
            </a:r>
            <a:r>
              <a:rPr lang="en-US" altLang="ko-KR" sz="1400" dirty="0">
                <a:hlinkClick r:id="rId2" tooltip="팝업으로 이동"/>
              </a:rPr>
              <a:t>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「국가공무원 복무규정」제</a:t>
            </a:r>
            <a:r>
              <a:rPr lang="en-US" altLang="ko-KR" sz="1400" dirty="0"/>
              <a:t>9</a:t>
            </a:r>
            <a:r>
              <a:rPr lang="ko-KR" altLang="en-US" sz="1400" dirty="0"/>
              <a:t>조제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(“</a:t>
            </a:r>
            <a:r>
              <a:rPr lang="ko-KR" altLang="en-US" sz="1400" dirty="0"/>
              <a:t>공무원의 </a:t>
            </a:r>
            <a:r>
              <a:rPr lang="en-US" altLang="ko-KR" sz="1400" dirty="0"/>
              <a:t>1</a:t>
            </a:r>
            <a:r>
              <a:rPr lang="ko-KR" altLang="en-US" sz="1400" dirty="0"/>
              <a:t>주간 근무시간은 점심시간을 제외하고 </a:t>
            </a:r>
            <a:r>
              <a:rPr lang="en-US" altLang="ko-KR" sz="1400" dirty="0"/>
              <a:t>40</a:t>
            </a:r>
            <a:r>
              <a:rPr lang="ko-KR" altLang="en-US" sz="1400" dirty="0"/>
              <a:t>시간으로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하며</a:t>
            </a:r>
            <a:r>
              <a:rPr lang="en-US" altLang="ko-KR" sz="1400" dirty="0"/>
              <a:t>, </a:t>
            </a:r>
            <a:r>
              <a:rPr lang="ko-KR" altLang="en-US" sz="1400" dirty="0"/>
              <a:t>토요일은 휴무</a:t>
            </a:r>
            <a:r>
              <a:rPr lang="en-US" altLang="ko-KR" sz="1400" dirty="0"/>
              <a:t>(</a:t>
            </a:r>
            <a:r>
              <a:rPr lang="ko-KR" altLang="en-US" sz="1400" dirty="0"/>
              <a:t>休務</a:t>
            </a:r>
            <a:r>
              <a:rPr lang="en-US" altLang="ko-KR" sz="1400" dirty="0"/>
              <a:t>)</a:t>
            </a:r>
            <a:r>
              <a:rPr lang="ko-KR" altLang="en-US" sz="1400" dirty="0"/>
              <a:t>함을 원칙으로 한다</a:t>
            </a:r>
            <a:r>
              <a:rPr lang="en-US" altLang="ko-KR" sz="1400" dirty="0"/>
              <a:t>.”)</a:t>
            </a:r>
            <a:r>
              <a:rPr lang="ko-KR" altLang="en-US" sz="1400" dirty="0"/>
              <a:t>에 규정된 근무형태를 말한다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en-US" altLang="ko-KR" sz="1400" dirty="0"/>
              <a:t>"</a:t>
            </a:r>
            <a:r>
              <a:rPr lang="ko-KR" altLang="en-US" sz="1400" dirty="0"/>
              <a:t>상시</a:t>
            </a:r>
            <a:r>
              <a:rPr lang="en-US" altLang="ko-KR" sz="1400" dirty="0"/>
              <a:t>·</a:t>
            </a:r>
            <a:r>
              <a:rPr lang="ko-KR" altLang="en-US" sz="1400" dirty="0"/>
              <a:t>교대근무</a:t>
            </a:r>
            <a:r>
              <a:rPr lang="en-US" altLang="ko-KR" sz="1400" dirty="0"/>
              <a:t>“  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 「경찰기관 </a:t>
            </a:r>
            <a:r>
              <a:rPr lang="ko-KR" altLang="en-US" sz="1400" dirty="0" err="1"/>
              <a:t>상시근무</a:t>
            </a:r>
            <a:r>
              <a:rPr lang="ko-KR" altLang="en-US" sz="1400" dirty="0"/>
              <a:t> 공무원의 근무시간 등에 관한 규칙」제</a:t>
            </a:r>
            <a:r>
              <a:rPr lang="en-US" altLang="ko-KR" sz="1400" dirty="0"/>
              <a:t>2</a:t>
            </a:r>
            <a:r>
              <a:rPr lang="ko-KR" altLang="en-US" sz="1400" dirty="0"/>
              <a:t>조에 규정된 </a:t>
            </a:r>
            <a:r>
              <a:rPr lang="en-US" altLang="ko-KR" sz="1400" dirty="0"/>
              <a:t>"</a:t>
            </a:r>
            <a:r>
              <a:rPr lang="ko-KR" altLang="en-US" sz="1400" dirty="0" err="1"/>
              <a:t>상시근무</a:t>
            </a:r>
            <a:r>
              <a:rPr lang="en-US" altLang="ko-KR" sz="1400" dirty="0"/>
              <a:t>"</a:t>
            </a:r>
            <a:r>
              <a:rPr lang="ko-KR" altLang="en-US" sz="1400" dirty="0"/>
              <a:t>와 </a:t>
            </a:r>
            <a:r>
              <a:rPr lang="en-US" altLang="ko-KR" sz="1400" dirty="0"/>
              <a:t>"</a:t>
            </a:r>
            <a:r>
              <a:rPr lang="ko-KR" altLang="en-US" sz="1400" dirty="0"/>
              <a:t>교대근무</a:t>
            </a:r>
            <a:r>
              <a:rPr lang="en-US" altLang="ko-KR" sz="1400" dirty="0"/>
              <a:t>“</a:t>
            </a:r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를 포괄하는 형태의 근무를 말한다</a:t>
            </a:r>
          </a:p>
          <a:p>
            <a:endParaRPr lang="ko-KR" altLang="en-US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4" y="404664"/>
            <a:ext cx="8554805" cy="939784"/>
          </a:xfrm>
        </p:spPr>
        <p:txBody>
          <a:bodyPr/>
          <a:lstStyle/>
          <a:p>
            <a:r>
              <a:rPr lang="en-US" altLang="ko-KR" dirty="0"/>
              <a:t>&lt;</a:t>
            </a:r>
            <a:r>
              <a:rPr lang="ko-KR" altLang="en-US" dirty="0"/>
              <a:t>참고</a:t>
            </a:r>
            <a:r>
              <a:rPr lang="en-US" altLang="ko-KR" dirty="0"/>
              <a:t>&gt; </a:t>
            </a:r>
            <a:r>
              <a:rPr lang="ko-KR" altLang="en-US" dirty="0"/>
              <a:t>지역경찰활동 용어 정의</a:t>
            </a:r>
          </a:p>
        </p:txBody>
      </p:sp>
    </p:spTree>
    <p:extLst>
      <p:ext uri="{BB962C8B-B14F-4D97-AF65-F5344CB8AC3E}">
        <p14:creationId xmlns:p14="http://schemas.microsoft.com/office/powerpoint/2010/main" val="2484865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4-1. </a:t>
            </a:r>
            <a:r>
              <a:rPr lang="ko-KR" altLang="en-US" sz="3200" dirty="0"/>
              <a:t>지역경찰의 조직 및 구성 </a:t>
            </a:r>
            <a:r>
              <a:rPr lang="en-US" altLang="ko-KR" sz="3200" dirty="0"/>
              <a:t/>
            </a:r>
            <a:br>
              <a:rPr lang="en-US" altLang="ko-KR" sz="3200" dirty="0"/>
            </a:br>
            <a:r>
              <a:rPr lang="en-US" altLang="ko-KR" sz="3200" dirty="0"/>
              <a:t>- </a:t>
            </a:r>
            <a:r>
              <a:rPr lang="ko-KR" altLang="en-US" sz="3200" dirty="0"/>
              <a:t>지역경찰관서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996825"/>
              </p:ext>
            </p:extLst>
          </p:nvPr>
        </p:nvGraphicFramePr>
        <p:xfrm>
          <a:off x="539552" y="1511240"/>
          <a:ext cx="8208912" cy="4477596"/>
        </p:xfrm>
        <a:graphic>
          <a:graphicData uri="http://schemas.openxmlformats.org/drawingml/2006/table">
            <a:tbl>
              <a:tblPr/>
              <a:tblGrid>
                <a:gridCol w="9037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051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20703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설치 및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폐지</a:t>
                      </a:r>
                    </a:p>
                  </a:txBody>
                  <a:tcPr marL="13526" marR="13526" marT="13526" marB="13526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63500" indent="-7874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spc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시도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경찰청장은 인구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면적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행정구역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교통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지리적 여건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각종 사건사고 발생 등을 고려하여 경찰서의 관할구역을 나누어 지역경찰관서를 설치한다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지역경찰관서의 명칭은 “○○경찰서 ○○지구대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파출소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)”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로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526" marR="13526" marT="13526" marB="1352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7056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지역경찰관서장</a:t>
                      </a:r>
                    </a:p>
                  </a:txBody>
                  <a:tcPr marL="13526" marR="13526" marT="13526" marB="13526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․</a:t>
                      </a:r>
                      <a:r>
                        <a:rPr lang="en-US" altLang="ko-KR" sz="1400" b="0" i="0" spc="50" baseline="0" dirty="0">
                          <a:solidFill>
                            <a:srgbClr val="FF0000"/>
                          </a:solidFill>
                          <a:latin typeface="-윤고딕110"/>
                        </a:rPr>
                        <a:t>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지역경찰관서의 사무를 통할하고 소속 지역경찰을 지휘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감독하기 위해 지역경찰관서에 지구대장 및 파출소장을 둔다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 중에서 지구대장은 경정 또는 경감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파출소장은 경감 또는 경위로 보한다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지역경찰관서장은 다음의 직무를 수행한다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가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관내 치안상황의 분석 및 대책 수립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나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지역경찰관서의 시설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예산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장비의 관리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소속 지역경찰의 근무와 관련된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제반사항에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지휘 및 감독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라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경찰 중요 시책의 홍보 및 협력치안 활동</a:t>
                      </a: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526" marR="13526" marT="13526" marB="13526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136285"/>
              </p:ext>
            </p:extLst>
          </p:nvPr>
        </p:nvGraphicFramePr>
        <p:xfrm>
          <a:off x="455875" y="1700808"/>
          <a:ext cx="8292589" cy="4344236"/>
        </p:xfrm>
        <a:graphic>
          <a:graphicData uri="http://schemas.openxmlformats.org/drawingml/2006/table">
            <a:tbl>
              <a:tblPr/>
              <a:tblGrid>
                <a:gridCol w="11039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886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22852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하부조직</a:t>
                      </a:r>
                    </a:p>
                  </a:txBody>
                  <a:tcPr marL="17182" marR="17182" marT="17182" marB="17182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지역경찰관서에는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관리팀과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상시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교대근무로 운영하는 복수의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순찰팀을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둔다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순찰팀의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수는 지역 치안수요 및 인력여건 등을 고려하여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시도경찰청장이 결정한다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관리팀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순찰팀의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인원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은 지역 치안수요 및 인력여건 등을 고려하여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경찰서장이 결정한다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관리팀</a:t>
                      </a: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관리팀은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문서의 접수 및 처리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시설 및 장비의 관리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예산의 집행 등 지역경찰관서의 행정업무를 담당한다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순찰팀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순찰팀은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범죄예방 순찰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각종 사건사고에 대한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초동조치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등 현장 치안활동을 담당하며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팀장은 경감 또는 경위로 보한다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순찰팀장은 다음의 직무를 수행한다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ko-KR" altLang="en-US" sz="1400" b="0" i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altLang="ko-KR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kumimoji="0" lang="ko-KR" altLang="en-US" sz="1400" b="0" i="0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근무교대시</a:t>
                      </a:r>
                      <a:r>
                        <a:rPr kumimoji="0" lang="ko-KR" altLang="en-US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주요 취급사항 및 장비 등의 인수인계 확인 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2. </a:t>
                      </a:r>
                      <a:r>
                        <a:rPr kumimoji="0" lang="ko-KR" altLang="en-US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관리팀원 및 순찰팀원에 대한 </a:t>
                      </a:r>
                      <a:r>
                        <a:rPr kumimoji="0" lang="ko-KR" altLang="en-US" sz="1400" b="0" i="0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일일근무</a:t>
                      </a:r>
                      <a:r>
                        <a:rPr kumimoji="0" lang="ko-KR" altLang="en-US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지정 및 </a:t>
                      </a:r>
                      <a:r>
                        <a:rPr kumimoji="0" lang="ko-KR" altLang="en-US" sz="1400" b="0" i="0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지휘ㆍ감독</a:t>
                      </a:r>
                      <a:r>
                        <a:rPr kumimoji="0" lang="ko-KR" altLang="en-US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3. </a:t>
                      </a:r>
                      <a:r>
                        <a:rPr kumimoji="0" lang="ko-KR" altLang="en-US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관내 중요 사건 발생시 현장 지휘 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4. </a:t>
                      </a:r>
                      <a:r>
                        <a:rPr kumimoji="0" lang="ko-KR" altLang="en-US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지역경찰관서장 </a:t>
                      </a:r>
                      <a:r>
                        <a:rPr kumimoji="0" lang="ko-KR" altLang="en-US" sz="1400" b="0" i="0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부재시</a:t>
                      </a:r>
                      <a:r>
                        <a:rPr kumimoji="0" lang="ko-KR" altLang="en-US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업무 대행 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5. </a:t>
                      </a:r>
                      <a:r>
                        <a:rPr kumimoji="0" lang="ko-KR" altLang="en-US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순찰팀원의 업무역량 향상을 위한 교육 </a:t>
                      </a:r>
                      <a:endParaRPr kumimoji="0" lang="en-US" altLang="ko-KR" sz="1400" b="0" i="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한편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순찰팀장을 보좌하고 순찰팀장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부재시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업무를 대행하기 위해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순찰팀별로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부팀장을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둘 수 있다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182" marR="17182" marT="17182" marB="1718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제목 2"/>
          <p:cNvSpPr txBox="1">
            <a:spLocks/>
          </p:cNvSpPr>
          <p:nvPr/>
        </p:nvSpPr>
        <p:spPr>
          <a:xfrm>
            <a:off x="455875" y="438128"/>
            <a:ext cx="8554805" cy="939784"/>
          </a:xfrm>
          <a:prstGeom prst="rect">
            <a:avLst/>
          </a:prstGeom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100" normalizeH="0" baseline="0" noProof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4-1. </a:t>
            </a:r>
            <a:r>
              <a:rPr kumimoji="0" lang="ko-KR" altLang="en-US" sz="3200" b="0" i="0" u="none" strike="noStrike" kern="1200" cap="none" spc="100" normalizeH="0" baseline="0" noProof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지역경찰의 조직 및 구성 </a:t>
            </a:r>
            <a:r>
              <a:rPr kumimoji="0" lang="en-US" altLang="ko-KR" sz="3200" b="0" i="0" u="none" strike="noStrike" kern="1200" cap="none" spc="100" normalizeH="0" baseline="0" noProof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ko-KR" sz="3200" b="0" i="0" u="none" strike="noStrike" kern="1200" cap="none" spc="100" normalizeH="0" baseline="0" noProof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ko-KR" sz="3200" b="0" i="0" u="none" strike="noStrike" kern="1200" cap="none" spc="100" normalizeH="0" baseline="0" noProof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ko-KR" altLang="en-US" sz="3200" b="0" i="0" u="none" strike="noStrike" kern="1200" cap="none" spc="100" normalizeH="0" baseline="0" noProof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지역경찰관서</a:t>
            </a:r>
            <a:endParaRPr kumimoji="0" lang="ko-KR" altLang="en-US" sz="3200" b="0" i="0" u="none" strike="noStrike" kern="1200" cap="none" spc="100" normalizeH="0" baseline="0" noProof="0" dirty="0">
              <a:ln w="18000">
                <a:noFill/>
                <a:prstDash val="solid"/>
              </a:ln>
              <a:solidFill>
                <a:schemeClr val="tx1"/>
              </a:solidFill>
              <a:effectLst>
                <a:outerShdw blurRad="44450" dist="25400" dir="2700000" algn="tl" rotWithShape="0">
                  <a:schemeClr val="bg1">
                    <a:alpha val="51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215902"/>
              </p:ext>
            </p:extLst>
          </p:nvPr>
        </p:nvGraphicFramePr>
        <p:xfrm>
          <a:off x="467544" y="1397000"/>
          <a:ext cx="8390736" cy="4532330"/>
        </p:xfrm>
        <a:graphic>
          <a:graphicData uri="http://schemas.openxmlformats.org/drawingml/2006/table">
            <a:tbl>
              <a:tblPr/>
              <a:tblGrid>
                <a:gridCol w="14600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307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5323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지휘 및 감독</a:t>
                      </a:r>
                    </a:p>
                  </a:txBody>
                  <a:tcPr marL="17182" marR="17182" marT="17182" marB="17182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경찰서장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경찰서장은 지역경찰관서의 운영에 관하여 총괄 지휘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감독한다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경찰서 각 과장 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경찰서 각 과장은 각 과의 소관업무와 관련된 지역경찰의 업무에 관하여 지휘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감독한다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지역경찰관서장 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지역경찰관서장은 지역경찰관서의 시설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장비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예산 및 소속 지역경찰의 근무에 관한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제반사항을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지휘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감독한다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순찰팀장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 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순찰팀장은 근무시간 중 소속 지역경찰을 지휘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감독한다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182" marR="17182" marT="17182" marB="1718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4-1. </a:t>
            </a:r>
            <a:r>
              <a:rPr lang="ko-KR" altLang="en-US" sz="3200" dirty="0"/>
              <a:t>지역경찰의 조직 및 구성 </a:t>
            </a:r>
            <a:r>
              <a:rPr lang="en-US" altLang="ko-KR" sz="3200" dirty="0"/>
              <a:t/>
            </a:r>
            <a:br>
              <a:rPr lang="en-US" altLang="ko-KR" sz="3200" dirty="0"/>
            </a:br>
            <a:r>
              <a:rPr lang="en-US" altLang="ko-KR" sz="3200" dirty="0"/>
              <a:t>- </a:t>
            </a:r>
            <a:r>
              <a:rPr lang="ko-KR" altLang="en-US" sz="3200" dirty="0"/>
              <a:t>지역경찰관서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204743"/>
              </p:ext>
            </p:extLst>
          </p:nvPr>
        </p:nvGraphicFramePr>
        <p:xfrm>
          <a:off x="539552" y="1397000"/>
          <a:ext cx="8318728" cy="5153748"/>
        </p:xfrm>
        <a:graphic>
          <a:graphicData uri="http://schemas.openxmlformats.org/drawingml/2006/table">
            <a:tbl>
              <a:tblPr/>
              <a:tblGrid>
                <a:gridCol w="14474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712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064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설치 및 폐지</a:t>
                      </a:r>
                    </a:p>
                  </a:txBody>
                  <a:tcPr marL="17182" marR="17182" marT="17182" marB="17182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시도경찰청장은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지역치안을 효율적으로 수행하기 위하여 지역경찰관서장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소속하에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치안센터를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설치할 수 있다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치안센터의 명칭은 “○○지구대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파출소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○○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치안센터”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로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2" marR="17182" marT="17182" marB="1718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064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소속 및 관할</a:t>
                      </a:r>
                    </a:p>
                  </a:txBody>
                  <a:tcPr marL="17182" marR="17182" marT="17182" marB="17182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치안센터는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지역경찰관서장의 소속 하에 두며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치안센터의 인원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장비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예산 등은 지역경찰관서에서 통합 관리한다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치안센터의 관할구역은 소속 지역경찰관서 관할구역의 일부로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치안센터 관할구역의 크기는 설치목적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배치 인원 및 장비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교통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지리적 요건 등을 고려하여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경찰서장이 정한다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2" marR="17182" marT="17182" marB="1718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0646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운영시간</a:t>
                      </a:r>
                    </a:p>
                  </a:txBody>
                  <a:tcPr marL="17182" marR="17182" marT="17182" marB="17182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치안센터는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시간 상시 운영을 원칙으로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경찰서장은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지역 치안여건 및 인원여건을 고려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운영시간을 탄력적으로 조정할 수 있다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2" marR="17182" marT="17182" marB="1718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064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근무자의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배치</a:t>
                      </a:r>
                    </a:p>
                  </a:txBody>
                  <a:tcPr marL="17182" marR="17182" marT="17182" marB="17182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치안센터 운영시간에는 치안센터 관할구역에 근무자를 배치함을 원칙으로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경찰서장은 치안센터의 종류 및 지리적 여건 등을 고려하여 필요한 경우 치안센터에 전담근무자를 배치할 수 있다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2" marR="17182" marT="17182" marB="1718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0646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치안센터장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182" marR="17182" marT="17182" marB="17182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경찰서장은 치안센터에 전담근무자를 배치하는 경우 전담근무자 중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명을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치안센터장으로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지정할 수 있으며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치안센터장의 임무는 다음과 같다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kumimoji="0" lang="ko-KR" altLang="en-US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경찰 민원 접수 및 처리 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kumimoji="0" lang="ko-KR" altLang="en-US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관할지역 내 주민 여론 수렴 및 보고 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kumimoji="0" lang="ko-KR" altLang="en-US" sz="1400" b="0" i="0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타기관</a:t>
                      </a:r>
                      <a:r>
                        <a:rPr kumimoji="0" lang="ko-KR" altLang="en-US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협조 등 협력방범활동 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kumimoji="0" lang="ko-KR" altLang="en-US" sz="1400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기타 치안센터 운영과 관련된 문제점 및 개선대책 수립 및 보고 </a:t>
                      </a:r>
                    </a:p>
                  </a:txBody>
                  <a:tcPr marL="17182" marR="17182" marT="17182" marB="1718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4-2. </a:t>
            </a:r>
            <a:r>
              <a:rPr lang="ko-KR" altLang="en-US" sz="3200" dirty="0"/>
              <a:t>지역경찰의 조직 및 구성 </a:t>
            </a:r>
            <a:r>
              <a:rPr lang="en-US" altLang="ko-KR" sz="3200" dirty="0"/>
              <a:t/>
            </a:r>
            <a:br>
              <a:rPr lang="en-US" altLang="ko-KR" sz="3200" dirty="0"/>
            </a:br>
            <a:r>
              <a:rPr lang="en-US" altLang="ko-KR" sz="3200" dirty="0"/>
              <a:t>-</a:t>
            </a:r>
            <a:r>
              <a:rPr lang="ko-KR" altLang="en-US" sz="3200" dirty="0"/>
              <a:t>치안센터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782884"/>
              </p:ext>
            </p:extLst>
          </p:nvPr>
        </p:nvGraphicFramePr>
        <p:xfrm>
          <a:off x="467544" y="1397000"/>
          <a:ext cx="8390736" cy="4987364"/>
        </p:xfrm>
        <a:graphic>
          <a:graphicData uri="http://schemas.openxmlformats.org/drawingml/2006/table">
            <a:tbl>
              <a:tblPr/>
              <a:tblGrid>
                <a:gridCol w="12241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66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9843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치안센터의 </a:t>
                      </a:r>
                      <a:endParaRPr kumimoji="0" lang="en-US" altLang="ko-KR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종류 </a:t>
                      </a:r>
                    </a:p>
                  </a:txBody>
                  <a:tcPr marL="17182" marR="17182" marT="17182" marB="17182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3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검문소형 치안센터 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적의 침투 </a:t>
                      </a:r>
                      <a:r>
                        <a:rPr kumimoji="0" lang="ko-KR" altLang="en-US" sz="13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예상로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또는 주요 간선도로의 취약요소 등에  교통통제  요소 등</a:t>
                      </a:r>
                      <a:endParaRPr kumimoji="0" lang="en-US" altLang="ko-KR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을 고려하여 설치되며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근무자는 다음의 임무를 수행함</a:t>
                      </a:r>
                      <a:endParaRPr kumimoji="0" lang="en-US" altLang="ko-KR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거점 형성에 의한 지역 경계 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불심검문 및 범법자의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단속ㆍ검거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지역경찰관서에서 즉시 출동하기 어려운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사건ㆍ사고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발생 시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초동조치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en-US" altLang="ko-KR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3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출장소형 치안센터 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지역 치안활동의 효율성 및 주민 편의 등을 고려하여 필요한 지역에 설치되</a:t>
                      </a:r>
                      <a:endParaRPr kumimoji="0" lang="en-US" altLang="ko-KR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며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근무자는 다음의 임무를 수행함</a:t>
                      </a:r>
                      <a:endParaRPr kumimoji="0" lang="en-US" altLang="ko-KR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관할 내 주민여론 청취 등 지역사회 경찰활동 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방문 민원 접수 및 처리 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범죄예방 순찰 및 위험발생 방지 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지역경찰관서에서 즉시 출동하기 어려운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사건ㆍ사고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발생 시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초동조치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3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직주일체형</a:t>
                      </a:r>
                      <a:r>
                        <a:rPr kumimoji="0" lang="ko-KR" altLang="en-US" sz="13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치안센터 </a:t>
                      </a:r>
                      <a:endParaRPr kumimoji="0" lang="en-US" altLang="ko-KR" sz="13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①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직주일체형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치안센터는 출장소형 치안센터 중 근무자가 치안센터 내에서 거주하면서 근</a:t>
                      </a: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무하는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형태의 치안센터를 말한다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②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직주일체형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치안센터에는 배우자와 함께 거주함을 원칙으로 하며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배우자는 근무자 부</a:t>
                      </a: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재시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방문 민원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접수ㆍ처리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 보조 역할을 수행한다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</a:p>
                    <a:p>
                      <a:r>
                        <a:rPr kumimoji="0" lang="en-US" altLang="ko-KR" sz="14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③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직주일체형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치안센터에 배치된 근무자는 근무 종료 후에도 관할구역 내에 위치하며 지</a:t>
                      </a: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역경찰관서와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연락체계를 유지하여야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휴무일은 제외한다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3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경찰서장은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직주일체형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치안센터에서 거주하는 근무자의 배우자에게 조력사례금을 지급하여야 </a:t>
                      </a:r>
                      <a:endParaRPr kumimoji="0" lang="en-US" altLang="ko-KR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하며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직주일체형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치안센터 근무자의 근무기간은 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이상으로 하며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임기를 마친 경찰관은 희망</a:t>
                      </a:r>
                      <a:endParaRPr kumimoji="0" lang="en-US" altLang="ko-KR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부서로 배치하고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차기 경비부서의 차출순서에서 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 면제한다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2" marR="17182" marT="17182" marB="1718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4-2. </a:t>
            </a:r>
            <a:r>
              <a:rPr lang="ko-KR" altLang="en-US" sz="3200" dirty="0"/>
              <a:t>지역경찰의 조직 및 구성 </a:t>
            </a:r>
            <a:r>
              <a:rPr lang="en-US" altLang="ko-KR" sz="3200" dirty="0"/>
              <a:t/>
            </a:r>
            <a:br>
              <a:rPr lang="en-US" altLang="ko-KR" sz="3200" dirty="0"/>
            </a:br>
            <a:r>
              <a:rPr lang="en-US" altLang="ko-KR" sz="3200" dirty="0"/>
              <a:t>-</a:t>
            </a:r>
            <a:r>
              <a:rPr lang="ko-KR" altLang="en-US" sz="3200" dirty="0"/>
              <a:t>치안센터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4-3. </a:t>
            </a:r>
            <a:r>
              <a:rPr lang="ko-KR" altLang="en-US" dirty="0"/>
              <a:t>지역경찰관의 근무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951736"/>
              </p:ext>
            </p:extLst>
          </p:nvPr>
        </p:nvGraphicFramePr>
        <p:xfrm>
          <a:off x="539552" y="1412776"/>
          <a:ext cx="8208912" cy="4968552"/>
        </p:xfrm>
        <a:graphic>
          <a:graphicData uri="http://schemas.openxmlformats.org/drawingml/2006/table">
            <a:tbl>
              <a:tblPr/>
              <a:tblGrid>
                <a:gridCol w="12961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127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96855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/>
                        <a:t>근무형태 및 </a:t>
                      </a:r>
                      <a:endParaRPr lang="en-US" altLang="ko-KR" sz="1400" dirty="0"/>
                    </a:p>
                    <a:p>
                      <a:pPr algn="ctr"/>
                      <a:r>
                        <a:rPr lang="ko-KR" altLang="en-US" sz="1400" dirty="0"/>
                        <a:t>시간</a:t>
                      </a:r>
                    </a:p>
                  </a:txBody>
                  <a:tcPr marL="17182" marR="17182" marT="17182" marB="17182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지역경찰관서장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지역경찰관서장은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일근근무를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원칙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으로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경찰서장은 필요하다고 인정되는 경우에는 지역경찰관서장의 근무시간을 조정하거나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시간외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휴일 근무 등을 명할 수 있다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관리팀</a:t>
                      </a: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관리팀은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일근근무를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원칙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으로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지역경찰관서장은 필요하다고 인정되는 경우에는 근무시간을 조정하거나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시간외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휴일 근무 등을 명할 수 있다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순찰팀장 및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순찰팀</a:t>
                      </a: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순찰팀장 및 순찰팀원은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상시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교대근무를 원칙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으로 하며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근무교대 시간 및 휴게시간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휴무횟수 등 구체적인 사항은 「국가공무원 복무규정」 및 「경찰기관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상시근무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공무원의 근무시간 등에 관한 규칙」이 규정한 범위 안에서 시도경찰청장이 정한다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치안센터 전담근무자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치안센터 전담근무자의 근무형태 및 근무시간은 치안센터의 종류 및 운영시간 등을 고려하여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경찰서장이 정한다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ko-KR" altLang="en-US" sz="1400" dirty="0"/>
                    </a:p>
                  </a:txBody>
                  <a:tcPr marL="17182" marR="17182" marT="17182" marB="1718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4-3. </a:t>
            </a:r>
            <a:r>
              <a:rPr lang="ko-KR" altLang="en-US" dirty="0"/>
              <a:t>지역경찰관의 근무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539552" y="1412776"/>
          <a:ext cx="8136904" cy="4968552"/>
        </p:xfrm>
        <a:graphic>
          <a:graphicData uri="http://schemas.openxmlformats.org/drawingml/2006/table">
            <a:tbl>
              <a:tblPr/>
              <a:tblGrid>
                <a:gridCol w="14158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210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96855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/>
                        <a:t>근무의 종류</a:t>
                      </a:r>
                    </a:p>
                  </a:txBody>
                  <a:tcPr marL="17182" marR="17182" marT="17182" marB="17182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행정근무</a:t>
                      </a:r>
                    </a:p>
                    <a:p>
                      <a:pPr algn="l"/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㉠ 문서의 접수 및 처리</a:t>
                      </a:r>
                    </a:p>
                    <a:p>
                      <a:pPr algn="l"/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㉡ 시설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장비의 관리 및 예산의 집행</a:t>
                      </a:r>
                    </a:p>
                    <a:p>
                      <a:pPr algn="l"/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㉢ 각종 현황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통계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자료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부책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관리</a:t>
                      </a:r>
                    </a:p>
                    <a:p>
                      <a:pPr algn="l"/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㉣ 기타 행정업무 및 지역경찰관서장이 지시한 업무</a:t>
                      </a:r>
                    </a:p>
                    <a:p>
                      <a:pPr algn="l"/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상황 근무</a:t>
                      </a:r>
                    </a:p>
                    <a:p>
                      <a:pPr algn="l"/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㉠ 시설 및 장비의 작동여부 확인</a:t>
                      </a:r>
                    </a:p>
                    <a:p>
                      <a:pPr algn="l"/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㉡ 방문민원 및 각종 신고사건의 접수 및 처리</a:t>
                      </a:r>
                    </a:p>
                    <a:p>
                      <a:pPr algn="l"/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㉢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요보호자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또는 피의자에 대한 보호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감시</a:t>
                      </a:r>
                    </a:p>
                    <a:p>
                      <a:pPr algn="l"/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㉣ 중요 사건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사고 발생시 보고 및 전파</a:t>
                      </a:r>
                    </a:p>
                    <a:p>
                      <a:pPr algn="l"/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㉤ 기타 필요한 문서의 작성</a:t>
                      </a:r>
                    </a:p>
                    <a:p>
                      <a:pPr algn="l"/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순찰근무</a:t>
                      </a:r>
                    </a:p>
                    <a:p>
                      <a:pPr algn="l"/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순찰근무는 그 수단에 따라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112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순찰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방범오토바이 순찰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자전거 순찰 및 도보 순찰 등으로 구분한다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112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순찰근무 및 야간 순찰근무는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반드시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인 이상 합동으로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지정하여야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en-US" altLang="ko-KR" sz="11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2" marR="17182" marT="17182" marB="1718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4-3. </a:t>
            </a:r>
            <a:r>
              <a:rPr lang="ko-KR" altLang="en-US" dirty="0"/>
              <a:t>지역경찰관의 근무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539552" y="1412776"/>
          <a:ext cx="8136904" cy="4968552"/>
        </p:xfrm>
        <a:graphic>
          <a:graphicData uri="http://schemas.openxmlformats.org/drawingml/2006/table">
            <a:tbl>
              <a:tblPr/>
              <a:tblGrid>
                <a:gridCol w="14158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210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96855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/>
                        <a:t>근무의 종류</a:t>
                      </a:r>
                    </a:p>
                  </a:txBody>
                  <a:tcPr marL="17182" marR="17182" marT="17182" marB="17182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0" lang="en-US" altLang="ko-KR" sz="11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경계근무 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경계근무는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반드시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인 이상 합동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으로 지정하여야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경계근무를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지정받은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지역경찰은 지정된 장소에서 다음의 업무를 수행한다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㉠ 불순분자 및 범법자 등 색출을 위한 통행인 및 차량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선박 등에 대한 검문검색 및 후속조치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㉡ 비상 및 작전사태 등 발생시 차량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선박 등의 통행 통제</a:t>
                      </a:r>
                    </a:p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대기근무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대기 근무는 「경찰기관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상시근무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공무원의 근무시간 등에 관한 규칙」 제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호의 “대기”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를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뜻한다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대기근무의 장소는 지역경찰관서 및 치안센터 내로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단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식사시간을 대기 근무로 지정한 경우에는 식사 장소를 대기 근무 장소로 지정할 수 있다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대기근무를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지정받은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지역경찰은 지정된 장소에서 휴식을 취하되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무전기를 청취하며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분 이내 출동이 가능한 상태를 유지하여야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기타근무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기타근무는 치안상황에 효과적으로 대응하기 위하여 지역경찰 관리자가 지정하는 근무로써 근무내용 및 방법 등은 지역경찰관리자가 정한다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82" marR="17182" marT="17182" marB="17182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600200"/>
            <a:ext cx="376446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400" dirty="0"/>
              <a:t> ① 지역경찰관서장은 지역경찰관서 및 치안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센터의 설치목적</a:t>
            </a:r>
            <a:r>
              <a:rPr lang="en-US" altLang="ko-KR" sz="1400" dirty="0"/>
              <a:t>, </a:t>
            </a:r>
            <a:r>
              <a:rPr lang="ko-KR" altLang="en-US" sz="1400" dirty="0"/>
              <a:t>근무인원</a:t>
            </a:r>
            <a:r>
              <a:rPr lang="en-US" altLang="ko-KR" sz="1400" dirty="0"/>
              <a:t>, </a:t>
            </a:r>
            <a:r>
              <a:rPr lang="ko-KR" altLang="en-US" sz="1400" dirty="0"/>
              <a:t>치안수요</a:t>
            </a:r>
            <a:r>
              <a:rPr lang="en-US" altLang="ko-KR" sz="1400" dirty="0"/>
              <a:t>, </a:t>
            </a:r>
            <a:r>
              <a:rPr lang="ko-KR" altLang="en-US" sz="1400" dirty="0"/>
              <a:t>기타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업무량 등을 고려하여 근무의 종류 및 실시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기준을 정한다</a:t>
            </a:r>
            <a:r>
              <a:rPr lang="en-US" altLang="ko-KR" sz="1400" dirty="0"/>
              <a:t>. </a:t>
            </a:r>
          </a:p>
          <a:p>
            <a:pPr marL="0" indent="0">
              <a:buNone/>
            </a:pPr>
            <a:r>
              <a:rPr lang="ko-KR" altLang="en-US" sz="1400" dirty="0"/>
              <a:t>② 순찰팀장은 제</a:t>
            </a:r>
            <a:r>
              <a:rPr lang="en-US" altLang="ko-KR" sz="1400" dirty="0"/>
              <a:t>1</a:t>
            </a:r>
            <a:r>
              <a:rPr lang="ko-KR" altLang="en-US" sz="1400" dirty="0"/>
              <a:t>항에 따라 지역경찰관서장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이 정한 기준을 준수하여 당해 근무시간 내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관리팀원</a:t>
            </a:r>
            <a:r>
              <a:rPr lang="en-US" altLang="ko-KR" sz="1400" dirty="0"/>
              <a:t>, </a:t>
            </a:r>
            <a:r>
              <a:rPr lang="ko-KR" altLang="en-US" sz="1400" dirty="0"/>
              <a:t>순찰팀원 및 치안센터 전담근무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자의 개인별 근무 종류</a:t>
            </a:r>
            <a:r>
              <a:rPr lang="en-US" altLang="ko-KR" sz="1400" dirty="0"/>
              <a:t>, </a:t>
            </a:r>
            <a:r>
              <a:rPr lang="ko-KR" altLang="en-US" sz="1400" dirty="0"/>
              <a:t>근무 장소</a:t>
            </a:r>
            <a:r>
              <a:rPr lang="en-US" altLang="ko-KR" sz="1400" dirty="0"/>
              <a:t>, </a:t>
            </a:r>
            <a:r>
              <a:rPr lang="ko-KR" altLang="en-US" sz="1400" dirty="0"/>
              <a:t>중점 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 err="1"/>
              <a:t>무사항</a:t>
            </a:r>
            <a:r>
              <a:rPr lang="ko-KR" altLang="en-US" sz="1400" dirty="0"/>
              <a:t> 등을</a:t>
            </a:r>
            <a:r>
              <a:rPr lang="ko-KR" altLang="en-US" sz="1400" u="sng" dirty="0"/>
              <a:t> </a:t>
            </a:r>
            <a:r>
              <a:rPr lang="ko-KR" altLang="en-US" sz="1400" dirty="0"/>
              <a:t>근무일지</a:t>
            </a:r>
            <a:r>
              <a:rPr lang="en-US" altLang="ko-KR" sz="1400" dirty="0"/>
              <a:t>(</a:t>
            </a:r>
            <a:r>
              <a:rPr lang="ko-KR" altLang="en-US" sz="1400" dirty="0" err="1"/>
              <a:t>갑지</a:t>
            </a:r>
            <a:r>
              <a:rPr lang="en-US" altLang="ko-KR" sz="1400" dirty="0"/>
              <a:t>)</a:t>
            </a:r>
            <a:r>
              <a:rPr lang="ko-KR" altLang="en-US" sz="1400" dirty="0"/>
              <a:t>에  구체적으로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지정하여야 한다</a:t>
            </a:r>
            <a:r>
              <a:rPr lang="en-US" altLang="ko-KR" sz="1400" dirty="0"/>
              <a:t>. 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&lt;</a:t>
            </a:r>
            <a:r>
              <a:rPr lang="ko-KR" altLang="en-US" sz="3200" dirty="0"/>
              <a:t>참고 </a:t>
            </a:r>
            <a:r>
              <a:rPr lang="en-US" altLang="ko-KR" sz="3200" dirty="0"/>
              <a:t>: </a:t>
            </a:r>
            <a:r>
              <a:rPr lang="ko-KR" altLang="en-US" sz="3200" dirty="0" err="1"/>
              <a:t>일일근무</a:t>
            </a:r>
            <a:r>
              <a:rPr lang="ko-KR" altLang="en-US" sz="3200" dirty="0"/>
              <a:t> 지정</a:t>
            </a:r>
            <a:r>
              <a:rPr lang="en-US" altLang="ko-KR" sz="3200" dirty="0"/>
              <a:t>&gt;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1196752"/>
            <a:ext cx="4773706" cy="522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848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지역경찰 운영지침</a:t>
            </a:r>
            <a:endParaRPr lang="en-US" altLang="ko-KR" sz="1800" dirty="0"/>
          </a:p>
          <a:p>
            <a:endParaRPr lang="en-US" altLang="ko-KR" sz="1800" dirty="0"/>
          </a:p>
          <a:p>
            <a:pPr>
              <a:buNone/>
            </a:pPr>
            <a:r>
              <a:rPr lang="ko-KR" altLang="en-US" sz="1800" dirty="0"/>
              <a:t>㉠ </a:t>
            </a:r>
            <a:r>
              <a:rPr lang="ko-KR" altLang="en-US" sz="1800" dirty="0">
                <a:solidFill>
                  <a:srgbClr val="FF0000"/>
                </a:solidFill>
              </a:rPr>
              <a:t>지역경찰의 정원을 다른 부서에 우선해서 충원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endParaRPr lang="ko-KR" altLang="en-US" sz="1800" dirty="0"/>
          </a:p>
          <a:p>
            <a:pPr>
              <a:buNone/>
            </a:pPr>
            <a:r>
              <a:rPr lang="ko-KR" altLang="en-US" sz="1800" dirty="0"/>
              <a:t>㉡ 지역경찰의 근무방법 등을 표준화하여 능률적으로 수행</a:t>
            </a:r>
            <a:endParaRPr lang="en-US" altLang="ko-KR" sz="1800" dirty="0"/>
          </a:p>
          <a:p>
            <a:pPr>
              <a:buNone/>
            </a:pPr>
            <a:endParaRPr lang="ko-KR" altLang="en-US" sz="1800" dirty="0"/>
          </a:p>
          <a:p>
            <a:pPr>
              <a:buNone/>
            </a:pPr>
            <a:r>
              <a:rPr lang="ko-KR" altLang="en-US" sz="1800" dirty="0"/>
              <a:t>㉢ 지역경찰의 직무수행능력 향상을 위해 필요한 교육 실시</a:t>
            </a:r>
            <a:endParaRPr lang="en-US" altLang="ko-KR" sz="1800" dirty="0"/>
          </a:p>
          <a:p>
            <a:pPr>
              <a:buNone/>
            </a:pPr>
            <a:endParaRPr lang="ko-KR" altLang="en-US" sz="1800" dirty="0"/>
          </a:p>
          <a:p>
            <a:pPr>
              <a:buNone/>
            </a:pPr>
            <a:r>
              <a:rPr lang="ko-KR" altLang="en-US" sz="1800" dirty="0"/>
              <a:t>㉣ 지역경찰관의 자율적이고 적극적인 근무자세 및 의욕 고취</a:t>
            </a:r>
            <a:endParaRPr lang="en-US" altLang="ko-KR" sz="1800" dirty="0"/>
          </a:p>
          <a:p>
            <a:pPr>
              <a:buNone/>
            </a:pPr>
            <a:endParaRPr lang="ko-KR" altLang="en-US" sz="1800" dirty="0"/>
          </a:p>
          <a:p>
            <a:pPr>
              <a:buNone/>
            </a:pPr>
            <a:r>
              <a:rPr lang="ko-KR" altLang="en-US" sz="1800" dirty="0"/>
              <a:t>㉤ 지역경찰활동의 적정수행 및 고충해소를 위한 지도방문 실시 </a:t>
            </a:r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4-4. </a:t>
            </a:r>
            <a:r>
              <a:rPr lang="ko-KR" altLang="en-US" dirty="0"/>
              <a:t>지역경찰의 동원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지역경찰관의 동원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① 시도경찰청장 또는 경찰서장은 다음 각호에 정한 사유에 해당하는 경우로서 특히 필요하다고 인정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되는 때에 한하여 지역경찰의 기본근무에 지장을 초래하지 않는 범위 내에서 지역경찰을 다른 근무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에 동원할 수 있다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  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1. </a:t>
            </a:r>
            <a:r>
              <a:rPr lang="ko-KR" altLang="en-US" sz="1400" dirty="0">
                <a:solidFill>
                  <a:srgbClr val="FF0000"/>
                </a:solidFill>
              </a:rPr>
              <a:t>다중범죄 진압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대간첩작전</a:t>
            </a:r>
            <a:r>
              <a:rPr lang="ko-KR" altLang="en-US" sz="1400" dirty="0">
                <a:solidFill>
                  <a:srgbClr val="FF0000"/>
                </a:solidFill>
              </a:rPr>
              <a:t> 기타의 비상사태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2. </a:t>
            </a:r>
            <a:r>
              <a:rPr lang="ko-KR" altLang="en-US" sz="1400" dirty="0">
                <a:solidFill>
                  <a:srgbClr val="FF0000"/>
                </a:solidFill>
              </a:rPr>
              <a:t>경호경비 또는 각종 집회 및 행사의 경비 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3. </a:t>
            </a:r>
            <a:r>
              <a:rPr lang="ko-KR" altLang="en-US" sz="1400" dirty="0">
                <a:solidFill>
                  <a:srgbClr val="FF0000"/>
                </a:solidFill>
              </a:rPr>
              <a:t>중요범인의 체포를 위한 긴급배치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4. </a:t>
            </a:r>
            <a:r>
              <a:rPr lang="ko-KR" altLang="en-US" sz="1400" dirty="0">
                <a:solidFill>
                  <a:srgbClr val="FF0000"/>
                </a:solidFill>
              </a:rPr>
              <a:t>화재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폭발물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풍수설해 등 중요사고의 발생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5. </a:t>
            </a:r>
            <a:r>
              <a:rPr lang="ko-KR" altLang="en-US" sz="1400" dirty="0">
                <a:solidFill>
                  <a:srgbClr val="FF0000"/>
                </a:solidFill>
              </a:rPr>
              <a:t>기타 다수 경찰관의 동원을 필요로 하는 행사 또는 업무</a:t>
            </a:r>
          </a:p>
          <a:p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② 지역경찰 동원은 근무자 동원을 원칙으로 하되</a:t>
            </a:r>
            <a:r>
              <a:rPr lang="en-US" altLang="ko-KR" sz="1400" dirty="0"/>
              <a:t>, </a:t>
            </a:r>
            <a:r>
              <a:rPr lang="ko-KR" altLang="en-US" sz="1400" dirty="0"/>
              <a:t>불가피한 경우에 한하여 </a:t>
            </a:r>
            <a:r>
              <a:rPr lang="ko-KR" altLang="en-US" sz="1400" dirty="0" err="1"/>
              <a:t>휴무자를</a:t>
            </a:r>
            <a:r>
              <a:rPr lang="ko-KR" altLang="en-US" sz="1400" dirty="0"/>
              <a:t> 동원할 수 있다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③ </a:t>
            </a:r>
            <a:r>
              <a:rPr lang="ko-KR" altLang="en-US" sz="1400" dirty="0"/>
              <a:t>시도경찰청장 또는 경찰서장은 </a:t>
            </a:r>
            <a:r>
              <a:rPr lang="ko-KR" altLang="en-US" sz="1400" dirty="0" err="1"/>
              <a:t>휴무자를</a:t>
            </a:r>
            <a:r>
              <a:rPr lang="ko-KR" altLang="en-US" sz="1400" dirty="0"/>
              <a:t> 동원한 때에는 「경찰기관 </a:t>
            </a:r>
            <a:r>
              <a:rPr lang="ko-KR" altLang="en-US" sz="1400" dirty="0" err="1"/>
              <a:t>상시근무</a:t>
            </a:r>
            <a:r>
              <a:rPr lang="ko-KR" altLang="en-US" sz="1400" dirty="0"/>
              <a:t> 공무원의 근무시간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등에 관한 규칙」제</a:t>
            </a:r>
            <a:r>
              <a:rPr lang="en-US" altLang="ko-KR" sz="1400" dirty="0"/>
              <a:t>5</a:t>
            </a:r>
            <a:r>
              <a:rPr lang="ko-KR" altLang="en-US" sz="1400" dirty="0"/>
              <a:t>조가 정하는 바에 따라 초과근무수당을 지급하거나 추가 휴무를 부여하여야 한다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4-5. </a:t>
            </a:r>
            <a:r>
              <a:rPr lang="ko-KR" altLang="en-US" dirty="0"/>
              <a:t>지역경찰의 동원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304862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순찰의 의의 </a:t>
            </a:r>
            <a:r>
              <a:rPr lang="en-US" altLang="ko-KR" sz="1600" dirty="0"/>
              <a:t>: </a:t>
            </a:r>
            <a:r>
              <a:rPr lang="ko-KR" altLang="en-US" sz="1600" dirty="0"/>
              <a:t>순찰이란 외근경찰관이 개괄적인 경찰임무의 수행과 관내정황을 파악하기 위하여 관내의 일정한 지역을 </a:t>
            </a:r>
            <a:r>
              <a:rPr lang="ko-KR" altLang="en-US" sz="1600" dirty="0" err="1"/>
              <a:t>순회시찰하는</a:t>
            </a:r>
            <a:r>
              <a:rPr lang="ko-KR" altLang="en-US" sz="1600" dirty="0"/>
              <a:t> 외근활동을 말한다</a:t>
            </a:r>
            <a:r>
              <a:rPr lang="en-US" altLang="ko-KR" sz="1600" dirty="0"/>
              <a:t>. </a:t>
            </a:r>
            <a:r>
              <a:rPr lang="ko-KR" altLang="en-US" sz="1600" dirty="0"/>
              <a:t>순찰은 외근근무 중에서도 가장 대표적이며 기본적인 근무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r>
              <a:rPr lang="en-US" altLang="ko-KR" sz="1600" dirty="0"/>
              <a:t> </a:t>
            </a:r>
            <a:r>
              <a:rPr lang="ko-KR" altLang="en-US" sz="1600" dirty="0"/>
              <a:t>순찰의 기능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4-6. </a:t>
            </a:r>
            <a:r>
              <a:rPr lang="ko-KR" altLang="en-US" sz="3600" dirty="0"/>
              <a:t>지역경찰의 순찰근무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410845"/>
              </p:ext>
            </p:extLst>
          </p:nvPr>
        </p:nvGraphicFramePr>
        <p:xfrm>
          <a:off x="971600" y="3068960"/>
          <a:ext cx="7715200" cy="2714644"/>
        </p:xfrm>
        <a:graphic>
          <a:graphicData uri="http://schemas.openxmlformats.org/drawingml/2006/table">
            <a:tbl>
              <a:tblPr/>
              <a:tblGrid>
                <a:gridCol w="12804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347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5732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C. D. Hale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6350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순찰의 기능을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5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가지로 구분하면서 모든 경찰활동의 목적이 순찰을 통해 달성된다고 보았다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범죄예방과 범인검거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법집행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질서유지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대민서비스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제공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교통지도단속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5732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S. Walker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63500" indent="-787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순찰이 경찰활동의 핵심이라고 보고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특히 잠재적 범죄자의 범죄를 억제하고 지역주민들에게 심리적 안정감을 주기 위해서는 가시적 순찰이 필요함을 강조하였다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범죄의 억제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공공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안전감의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증진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대민서비스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제공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600" dirty="0"/>
              <a:t> </a:t>
            </a:r>
            <a:r>
              <a:rPr lang="ko-KR" altLang="en-US" sz="1600" dirty="0"/>
              <a:t>순찰근무는 그 수단에 따라 </a:t>
            </a:r>
            <a:r>
              <a:rPr lang="en-US" altLang="ko-KR" sz="1600" dirty="0"/>
              <a:t>112 </a:t>
            </a:r>
            <a:r>
              <a:rPr lang="ko-KR" altLang="en-US" sz="1600" dirty="0"/>
              <a:t>순찰</a:t>
            </a:r>
            <a:r>
              <a:rPr lang="en-US" altLang="ko-KR" sz="1600" dirty="0"/>
              <a:t>, </a:t>
            </a:r>
            <a:r>
              <a:rPr lang="ko-KR" altLang="en-US" sz="1600" dirty="0"/>
              <a:t>방범오토바이 순찰</a:t>
            </a:r>
            <a:r>
              <a:rPr lang="en-US" altLang="ko-KR" sz="1600" dirty="0"/>
              <a:t>, </a:t>
            </a:r>
            <a:r>
              <a:rPr lang="ko-KR" altLang="en-US" sz="1600" dirty="0"/>
              <a:t>자전거 순찰 및 도보 순찰 등으로 구분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 dirty="0"/>
              <a:t> 112 </a:t>
            </a:r>
            <a:r>
              <a:rPr lang="ko-KR" altLang="en-US" sz="1600" dirty="0"/>
              <a:t>순찰근무 및 야간 순찰근무는 반드시 </a:t>
            </a:r>
            <a:r>
              <a:rPr lang="en-US" altLang="ko-KR" sz="1600" dirty="0"/>
              <a:t>2</a:t>
            </a:r>
            <a:r>
              <a:rPr lang="ko-KR" altLang="en-US" sz="1600" dirty="0"/>
              <a:t>인 이상 합동으로 지정하여야 함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순찰근무를 </a:t>
            </a:r>
            <a:r>
              <a:rPr lang="ko-KR" altLang="en-US" sz="1600" dirty="0" err="1"/>
              <a:t>지정받은</a:t>
            </a:r>
            <a:r>
              <a:rPr lang="ko-KR" altLang="en-US" sz="1600" dirty="0"/>
              <a:t> 지역경찰은 지정된 근무구역에서 다음의 업무를 수행함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 1. </a:t>
            </a:r>
            <a:r>
              <a:rPr lang="ko-KR" altLang="en-US" sz="1600" dirty="0"/>
              <a:t>주민여론 및 범죄첩보 수집 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 2. </a:t>
            </a:r>
            <a:r>
              <a:rPr lang="ko-KR" altLang="en-US" sz="1600" dirty="0"/>
              <a:t>각종 사건사고 발생시 </a:t>
            </a:r>
            <a:r>
              <a:rPr lang="ko-KR" altLang="en-US" sz="1600" dirty="0" err="1"/>
              <a:t>초동조치</a:t>
            </a:r>
            <a:r>
              <a:rPr lang="ko-KR" altLang="en-US" sz="1600" dirty="0"/>
              <a:t> 및 보고</a:t>
            </a:r>
            <a:r>
              <a:rPr lang="en-US" altLang="ko-KR" sz="1600" dirty="0"/>
              <a:t>, </a:t>
            </a:r>
            <a:r>
              <a:rPr lang="ko-KR" altLang="en-US" sz="1600" dirty="0"/>
              <a:t>전파 </a:t>
            </a:r>
          </a:p>
          <a:p>
            <a:pPr marL="0" indent="0">
              <a:buNone/>
            </a:pPr>
            <a:r>
              <a:rPr lang="en-US" altLang="ko-KR" sz="1600" dirty="0"/>
              <a:t>      3. </a:t>
            </a:r>
            <a:r>
              <a:rPr lang="ko-KR" altLang="en-US" sz="1600" dirty="0"/>
              <a:t>범죄 예방 및 위험발생 방지 활동 </a:t>
            </a:r>
          </a:p>
          <a:p>
            <a:pPr marL="0" indent="0">
              <a:buNone/>
            </a:pPr>
            <a:r>
              <a:rPr lang="en-US" altLang="ko-KR" sz="1600" dirty="0"/>
              <a:t>      4. </a:t>
            </a:r>
            <a:r>
              <a:rPr lang="ko-KR" altLang="en-US" sz="1600" dirty="0"/>
              <a:t>범법자의 단속 및 검거 </a:t>
            </a:r>
          </a:p>
          <a:p>
            <a:pPr marL="0" indent="0">
              <a:buNone/>
            </a:pPr>
            <a:r>
              <a:rPr lang="en-US" altLang="ko-KR" sz="1600" dirty="0"/>
              <a:t>      5. </a:t>
            </a:r>
            <a:r>
              <a:rPr lang="ko-KR" altLang="en-US" sz="1600" dirty="0"/>
              <a:t>경찰방문 및 방범진단 </a:t>
            </a:r>
          </a:p>
          <a:p>
            <a:pPr marL="0" indent="0">
              <a:buNone/>
            </a:pPr>
            <a:r>
              <a:rPr lang="en-US" altLang="ko-KR" sz="1600" dirty="0"/>
              <a:t>      6. </a:t>
            </a:r>
            <a:r>
              <a:rPr lang="ko-KR" altLang="en-US" sz="1600" dirty="0"/>
              <a:t>통행인 및 차량에 대한 검문검색 등 </a:t>
            </a:r>
          </a:p>
          <a:p>
            <a:pPr marL="0" indent="0">
              <a:buNone/>
            </a:pPr>
            <a:endParaRPr lang="en-US" altLang="ko-KR" sz="1600" dirty="0"/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4-6. </a:t>
            </a:r>
            <a:r>
              <a:rPr lang="ko-KR" altLang="en-US" dirty="0"/>
              <a:t>지역경찰 중 순찰근무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4-7. </a:t>
            </a:r>
            <a:r>
              <a:rPr lang="ko-KR" altLang="en-US" dirty="0"/>
              <a:t>대표적인 순찰실험 결과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="" xmlns:a16="http://schemas.microsoft.com/office/drawing/2014/main" id="{6D2A5965-870E-4C09-963D-D5867EE0E3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773168"/>
              </p:ext>
            </p:extLst>
          </p:nvPr>
        </p:nvGraphicFramePr>
        <p:xfrm>
          <a:off x="611560" y="1554982"/>
          <a:ext cx="8390736" cy="4826346"/>
        </p:xfrm>
        <a:graphic>
          <a:graphicData uri="http://schemas.openxmlformats.org/drawingml/2006/table">
            <a:tbl>
              <a:tblPr/>
              <a:tblGrid>
                <a:gridCol w="1152128">
                  <a:extLst>
                    <a:ext uri="{9D8B030D-6E8A-4147-A177-3AD203B41FA5}">
                      <a16:colId xmlns="" xmlns:a16="http://schemas.microsoft.com/office/drawing/2014/main" val="1750578067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5065635"/>
                    </a:ext>
                  </a:extLst>
                </a:gridCol>
                <a:gridCol w="6806560">
                  <a:extLst>
                    <a:ext uri="{9D8B030D-6E8A-4147-A177-3AD203B41FA5}">
                      <a16:colId xmlns="" xmlns:a16="http://schemas.microsoft.com/office/drawing/2014/main" val="38937509"/>
                    </a:ext>
                  </a:extLst>
                </a:gridCol>
              </a:tblGrid>
              <a:tr h="446530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뉴욕경찰의 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25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구역 순찰실험</a:t>
                      </a:r>
                      <a:endParaRPr lang="en-US" altLang="ko-KR" sz="11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(1954-1966)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범죄다발지역인 뉴욕 동부 맨해튼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25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구역에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개월간 순찰근무 경찰관의 수를 두 배 증원하여 배치함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34239278"/>
                  </a:ext>
                </a:extLst>
              </a:tr>
              <a:tr h="1088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평가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순찰의 효과를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과학적으로 측정하고자 했던 최초의 연구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순찰 횟수가 증가할수록 범죄가 감소한다는 상관관계를 밝혔으나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과학적 연구가 갖추어야 할 기본적인 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조건들을 갖추지 못한 불완전한 상태의 실험이었음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46055558"/>
                  </a:ext>
                </a:extLst>
              </a:tr>
              <a:tr h="716218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Kansas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시 </a:t>
                      </a:r>
                      <a:endParaRPr lang="en-US" altLang="ko-KR" sz="11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예방순찰실험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(1972)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차량순찰을 증가해도 범죄는 감소하지 않고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일상적인 순찰을 생략해도 범죄는 증가하지 않았으며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대부분의 시민들은 순찰수준의 변화조차 인식하지 못함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06621713"/>
                  </a:ext>
                </a:extLst>
              </a:tr>
              <a:tr h="25755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평가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차량순찰의 효과가 과장되어 있고 매우 비효율적이라는 점을 시사한 실험이었음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차량순찰의 증감은 범죄율과 관련성이 없음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③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차량순찰은 시민의 안전감에 긍정적인 영향을 미치지 못함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④ 사무엘 워커는 순찰의 기능 중 하나로 주민의 심리적 안전감을 제고할 수 있다는 측면을 언급한 바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있으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캔사스시의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차량 예방순찰 실험에서는 해당 주장이 지지 받지 못함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⑤ 차량순찰의 증감이 범죄율과 시민의 안전감에 영향을 미치지 못한다는 결과를 도출하여 경찰의 순찰활동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전략을 재고하게 만든 최초의 과학적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연구라는데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의의가 있음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4208573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BE13645B-E05E-45BA-99A9-1F5F8B88B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5638" y="15843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4-7. </a:t>
            </a:r>
            <a:r>
              <a:rPr lang="ko-KR" altLang="en-US" dirty="0"/>
              <a:t>대표적인 순찰실험 결과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="" xmlns:a16="http://schemas.microsoft.com/office/drawing/2014/main" id="{6D2A5965-870E-4C09-963D-D5867EE0E3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469871"/>
              </p:ext>
            </p:extLst>
          </p:nvPr>
        </p:nvGraphicFramePr>
        <p:xfrm>
          <a:off x="487271" y="1598382"/>
          <a:ext cx="8390736" cy="4494914"/>
        </p:xfrm>
        <a:graphic>
          <a:graphicData uri="http://schemas.openxmlformats.org/drawingml/2006/table">
            <a:tbl>
              <a:tblPr/>
              <a:tblGrid>
                <a:gridCol w="1152128">
                  <a:extLst>
                    <a:ext uri="{9D8B030D-6E8A-4147-A177-3AD203B41FA5}">
                      <a16:colId xmlns="" xmlns:a16="http://schemas.microsoft.com/office/drawing/2014/main" val="1750578067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5065635"/>
                    </a:ext>
                  </a:extLst>
                </a:gridCol>
                <a:gridCol w="6806560">
                  <a:extLst>
                    <a:ext uri="{9D8B030D-6E8A-4147-A177-3AD203B41FA5}">
                      <a16:colId xmlns="" xmlns:a16="http://schemas.microsoft.com/office/drawing/2014/main" val="38937509"/>
                    </a:ext>
                  </a:extLst>
                </a:gridCol>
              </a:tblGrid>
              <a:tr h="549027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Newark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시 </a:t>
                      </a:r>
                      <a:endParaRPr lang="en-US" altLang="ko-KR" sz="11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도보순찰</a:t>
                      </a:r>
                      <a:endParaRPr lang="en-US" altLang="ko-KR" sz="11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(1978-1979)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도보순찰을 하는 지역과 도보순찰을 하지 않는 지역으로 구분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하여 비교하는 실험을 실시함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11527185"/>
                  </a:ext>
                </a:extLst>
              </a:tr>
              <a:tr h="13378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평가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도보순찰을 증가하여도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범죄발생은 감소되지 않았으나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주민들은 자신들의 구역 내에서 범죄가 줄어들고 </a:t>
                      </a:r>
                      <a:endParaRPr lang="en-US" altLang="ko-KR" sz="11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있다고 생각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함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도보순찰은 주민과 경찰 모두에게 심리적으로 매우 긍정적인 효과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가 있었음을 입증함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41800423"/>
                  </a:ext>
                </a:extLst>
              </a:tr>
              <a:tr h="423403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Flint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도보순찰실험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(1979)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순찰구역을 도보순찰과 자동차순찰로 다양하게 나누어 실시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1590004"/>
                  </a:ext>
                </a:extLst>
              </a:tr>
              <a:tr h="8806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특이사항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실험기간 중 일부 실험 지역에서 범죄발생 건수가 증가했음에도 불구하고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도보순찰 결과 시민들은 더 안전하다고 느끼고 있었음 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50316434"/>
                  </a:ext>
                </a:extLst>
              </a:tr>
              <a:tr h="4234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평가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도보순찰의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심리적 효과를 긍정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한 사례임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46937092"/>
                  </a:ext>
                </a:extLst>
              </a:tr>
              <a:tr h="88062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도보순찰 공통점</a:t>
                      </a: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뉴왁시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도보순찰 실험과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플린트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도보순찰 프로그램 모두에서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도보순찰이 주민의 심리적 안전감에는 긍정적인 영향을 미치나 실제 </a:t>
                      </a:r>
                      <a:r>
                        <a:rPr lang="ko-KR" altLang="en-US" sz="1100" kern="0" spc="0" dirty="0" err="1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범죄율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감소에도 긍정적인 영향을 미치지 않는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것으로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밝혀짐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8586" marR="38586" marT="10668" marB="1066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248663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BE13645B-E05E-45BA-99A9-1F5F8B88B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5638" y="15843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21741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732</TotalTime>
  <Words>1853</Words>
  <Application>Microsoft Office PowerPoint</Application>
  <PresentationFormat>화면 슬라이드 쇼(4:3)</PresentationFormat>
  <Paragraphs>514</Paragraphs>
  <Slides>36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7" baseType="lpstr">
      <vt:lpstr>HY견명조</vt:lpstr>
      <vt:lpstr>굴림</vt:lpstr>
      <vt:lpstr>-윤고딕110</vt:lpstr>
      <vt:lpstr>-윤고딕110,한컴돋움</vt:lpstr>
      <vt:lpstr>-윤고딕130</vt:lpstr>
      <vt:lpstr>휴먼명조,한컴돋움</vt:lpstr>
      <vt:lpstr>Arial</vt:lpstr>
      <vt:lpstr>Georgia</vt:lpstr>
      <vt:lpstr>Tahoma</vt:lpstr>
      <vt:lpstr>Wingdings</vt:lpstr>
      <vt:lpstr>고구려 벽화</vt:lpstr>
      <vt:lpstr>경찰생활안전론 제2주 </vt:lpstr>
      <vt:lpstr>1-1. 생활안전경찰의 개념</vt:lpstr>
      <vt:lpstr>1-2. 생활안전경찰의 특성</vt:lpstr>
      <vt:lpstr>2. 생활안전경찰의 근거법규</vt:lpstr>
      <vt:lpstr>3. 생활안전경찰의 조직과 임무  - 국가경찰조직 </vt:lpstr>
      <vt:lpstr>3. 생활안전경찰의 조직과 임무  - 시도경찰조직(서울경찰청) </vt:lpstr>
      <vt:lpstr>3. 생활안전경찰의 조직과 임무  - 시도경찰조직(강원경찰청) </vt:lpstr>
      <vt:lpstr>3. 생활안전경찰의 조직과 임무  - 시도경찰조직(제주특별자치도) </vt:lpstr>
      <vt:lpstr>3. 생활안전경찰의 조직과 임무  - 경찰서</vt:lpstr>
      <vt:lpstr>3. 생활안전경찰의 조직과 임무 - 경찰청</vt:lpstr>
      <vt:lpstr>3. 생활안전경찰의 조직과 임무 - 경찰청</vt:lpstr>
      <vt:lpstr>3. 생활안전경찰의 조직과 임무 - 경찰청</vt:lpstr>
      <vt:lpstr>3. 생활안전경찰의 조직과 임무 - 경찰청</vt:lpstr>
      <vt:lpstr>3. 생활안전경찰의 조직과 임무 - 경찰청</vt:lpstr>
      <vt:lpstr>3. 생활안전경찰의 조직과 임무 - 경찰청</vt:lpstr>
      <vt:lpstr>3. 생활안전경찰의 조직과 임무 - 경찰청</vt:lpstr>
      <vt:lpstr>3. 생활안전경찰의 조직과 임무 - 경찰청</vt:lpstr>
      <vt:lpstr>3. 생활안전경찰의 조직과 임무 - 경찰청</vt:lpstr>
      <vt:lpstr>3. 생활안전경찰의 조직과 임무 - 경찰청</vt:lpstr>
      <vt:lpstr>4. 지역경찰활동</vt:lpstr>
      <vt:lpstr>&lt;참고&gt; 지역경찰활동 용어 정의</vt:lpstr>
      <vt:lpstr>4-1. 지역경찰의 조직 및 구성  - 지역경찰관서</vt:lpstr>
      <vt:lpstr>PowerPoint 프레젠테이션</vt:lpstr>
      <vt:lpstr>4-1. 지역경찰의 조직 및 구성  - 지역경찰관서</vt:lpstr>
      <vt:lpstr>4-2. 지역경찰의 조직 및 구성  -치안센터</vt:lpstr>
      <vt:lpstr>4-2. 지역경찰의 조직 및 구성  -치안센터</vt:lpstr>
      <vt:lpstr>4-3. 지역경찰관의 근무</vt:lpstr>
      <vt:lpstr>4-3. 지역경찰관의 근무</vt:lpstr>
      <vt:lpstr>4-3. 지역경찰관의 근무</vt:lpstr>
      <vt:lpstr>&lt;참고 : 일일근무 지정&gt;</vt:lpstr>
      <vt:lpstr>4-4. 지역경찰의 동원</vt:lpstr>
      <vt:lpstr>4-5. 지역경찰의 동원</vt:lpstr>
      <vt:lpstr>4-6. 지역경찰의 순찰근무</vt:lpstr>
      <vt:lpstr>4-6. 지역경찰 중 순찰근무</vt:lpstr>
      <vt:lpstr>4-7. 대표적인 순찰실험 결과</vt:lpstr>
      <vt:lpstr>4-7. 대표적인 순찰실험 결과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경찰학각론 2주 </dc:title>
  <dc:creator>LG</dc:creator>
  <cp:lastModifiedBy>user</cp:lastModifiedBy>
  <cp:revision>87</cp:revision>
  <dcterms:created xsi:type="dcterms:W3CDTF">2007-09-11T04:00:03Z</dcterms:created>
  <dcterms:modified xsi:type="dcterms:W3CDTF">2025-02-21T05:38:54Z</dcterms:modified>
</cp:coreProperties>
</file>