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3936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29" r:id="rId45"/>
    <p:sldId id="306" r:id="rId46"/>
    <p:sldId id="330" r:id="rId47"/>
    <p:sldId id="331" r:id="rId48"/>
    <p:sldId id="332" r:id="rId49"/>
    <p:sldId id="333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 autoAdjust="0"/>
    <p:restoredTop sz="94660"/>
  </p:normalViewPr>
  <p:slideViewPr>
    <p:cSldViewPr>
      <p:cViewPr varScale="1">
        <p:scale>
          <a:sx n="108" d="100"/>
          <a:sy n="108" d="100"/>
        </p:scale>
        <p:origin x="168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9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016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02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382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36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80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77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367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2873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601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7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>
                <a:solidFill>
                  <a:prstClr val="black"/>
                </a:solidFill>
              </a:rPr>
              <a:pPr/>
              <a:t>2021-09-06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5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4708" y="1556792"/>
            <a:ext cx="7643866" cy="1500198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4</a:t>
            </a:r>
            <a:r>
              <a:rPr lang="ko-KR" altLang="en-US" dirty="0"/>
              <a:t>주 </a:t>
            </a:r>
            <a:r>
              <a:rPr lang="en-US" altLang="ko-KR" dirty="0"/>
              <a:t>: </a:t>
            </a:r>
            <a:br>
              <a:rPr lang="en-US" altLang="ko-KR"/>
            </a:br>
            <a:r>
              <a:rPr lang="en-US" altLang="ko-KR"/>
              <a:t> </a:t>
            </a:r>
            <a:br>
              <a:rPr lang="en-US" altLang="ko-KR" dirty="0"/>
            </a:br>
            <a:r>
              <a:rPr lang="ko-KR" altLang="en-US" dirty="0"/>
              <a:t>범죄의 수사</a:t>
            </a:r>
            <a:r>
              <a:rPr lang="en-US" altLang="ko-KR" dirty="0"/>
              <a:t>, </a:t>
            </a:r>
            <a:r>
              <a:rPr lang="ko-KR" altLang="en-US" dirty="0"/>
              <a:t>수사경찰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500990" cy="857256"/>
          </a:xfrm>
        </p:spPr>
        <p:txBody>
          <a:bodyPr>
            <a:normAutofit/>
          </a:bodyPr>
          <a:lstStyle/>
          <a:p>
            <a:r>
              <a:rPr lang="ko-KR" altLang="en-US" dirty="0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1194" y="1844824"/>
            <a:ext cx="8229600" cy="3993307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1400" dirty="0">
                <a:latin typeface="신명조"/>
              </a:rPr>
              <a:t>형사사건에 관하여 </a:t>
            </a:r>
            <a:r>
              <a:rPr lang="ko-KR" altLang="en-US" sz="1400" dirty="0">
                <a:solidFill>
                  <a:srgbClr val="FF0000"/>
                </a:solidFill>
                <a:latin typeface="신명조"/>
              </a:rPr>
              <a:t>범죄혐의 유무를 명백히 하여 공소제기여부를 결정하고 제기된 공소를 유지</a:t>
            </a:r>
            <a:r>
              <a:rPr lang="en-US" altLang="ko-KR" sz="1400" dirty="0">
                <a:solidFill>
                  <a:srgbClr val="FF0000"/>
                </a:solidFill>
                <a:latin typeface="신명조"/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  <a:latin typeface="신명조"/>
              </a:rPr>
              <a:t>수행하기 위한 </a:t>
            </a:r>
            <a:r>
              <a:rPr lang="ko-KR" altLang="en-US" sz="1400" dirty="0">
                <a:latin typeface="신명조"/>
              </a:rPr>
              <a:t>수사기관의 일련의 활동</a:t>
            </a:r>
          </a:p>
          <a:p>
            <a:pPr marL="0" indent="0" fontAlgn="base">
              <a:buNone/>
            </a:pPr>
            <a:endParaRPr lang="en-US" altLang="ko-KR" sz="1400" dirty="0">
              <a:latin typeface="신명조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1) </a:t>
            </a:r>
            <a:r>
              <a:rPr lang="ko-KR" altLang="en-US" sz="1400" dirty="0">
                <a:latin typeface="신명조"/>
              </a:rPr>
              <a:t>수사는 수사기관의 활동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   (1) </a:t>
            </a:r>
            <a:r>
              <a:rPr lang="ko-KR" altLang="en-US" sz="1400" dirty="0">
                <a:latin typeface="신명조"/>
              </a:rPr>
              <a:t>형사의 범죄유류품수사</a:t>
            </a:r>
            <a:r>
              <a:rPr lang="en-US" altLang="ko-KR" sz="1400" dirty="0">
                <a:latin typeface="신명조"/>
              </a:rPr>
              <a:t>, </a:t>
            </a:r>
            <a:r>
              <a:rPr lang="ko-KR" altLang="en-US" sz="1400" dirty="0">
                <a:latin typeface="신명조"/>
              </a:rPr>
              <a:t>피의자 조사 등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   (2) </a:t>
            </a:r>
            <a:r>
              <a:rPr lang="ko-KR" altLang="en-US" sz="1400" u="sng" dirty="0">
                <a:solidFill>
                  <a:srgbClr val="FF0000"/>
                </a:solidFill>
                <a:latin typeface="신명조"/>
              </a:rPr>
              <a:t>수사기관의 활동 인정되지 않는 사례</a:t>
            </a:r>
            <a:endParaRPr lang="ko-KR" altLang="en-US" sz="1400" dirty="0">
              <a:solidFill>
                <a:srgbClr val="FF0000"/>
              </a:solidFill>
              <a:latin typeface="신명조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① 검사가 소송당사자로 하는 피고인 신문 및 증인 신문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② 사인</a:t>
            </a:r>
            <a:r>
              <a:rPr lang="en-US" altLang="ko-KR" sz="1400" dirty="0">
                <a:latin typeface="신명조"/>
              </a:rPr>
              <a:t>(</a:t>
            </a:r>
            <a:r>
              <a:rPr lang="ko-KR" altLang="en-US" sz="1400" dirty="0">
                <a:latin typeface="신명조"/>
              </a:rPr>
              <a:t>私人</a:t>
            </a:r>
            <a:r>
              <a:rPr lang="en-US" altLang="ko-KR" sz="1400" dirty="0">
                <a:latin typeface="신명조"/>
              </a:rPr>
              <a:t>)</a:t>
            </a:r>
            <a:r>
              <a:rPr lang="ko-KR" altLang="en-US" sz="1400" dirty="0">
                <a:latin typeface="신명조"/>
              </a:rPr>
              <a:t>의 현행범 체포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③ 피의자와 변호인이 행하는 각종 증거수집활동</a:t>
            </a:r>
          </a:p>
          <a:p>
            <a:endParaRPr lang="en-US" altLang="ko-KR" sz="1400" dirty="0">
              <a:latin typeface="신명조"/>
            </a:endParaRPr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수사는 수사기관이 범죄의 혐의가 있다고 인정할 때에 개시</a:t>
            </a:r>
          </a:p>
          <a:p>
            <a:pPr marL="0" indent="0" fontAlgn="base">
              <a:buNone/>
            </a:pPr>
            <a:r>
              <a:rPr lang="en-US" altLang="ko-KR" sz="1400" dirty="0"/>
              <a:t>    (1) </a:t>
            </a:r>
            <a:r>
              <a:rPr lang="ko-KR" altLang="en-US" sz="1400" dirty="0"/>
              <a:t>수사개시의 단서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① 현행범인의 체포</a:t>
            </a:r>
            <a:r>
              <a:rPr lang="en-US" altLang="ko-KR" sz="1400" dirty="0"/>
              <a:t>, </a:t>
            </a:r>
            <a:r>
              <a:rPr lang="ko-KR" altLang="en-US" sz="1400" dirty="0"/>
              <a:t>② 변사자의 검시</a:t>
            </a:r>
            <a:r>
              <a:rPr lang="en-US" altLang="ko-KR" sz="1400" dirty="0"/>
              <a:t>, </a:t>
            </a:r>
            <a:r>
              <a:rPr lang="ko-KR" altLang="en-US" sz="1400" dirty="0"/>
              <a:t>③ 고소</a:t>
            </a:r>
            <a:r>
              <a:rPr lang="en-US" altLang="ko-KR" sz="1400" dirty="0"/>
              <a:t>, </a:t>
            </a:r>
            <a:r>
              <a:rPr lang="ko-KR" altLang="en-US" sz="1400" dirty="0"/>
              <a:t> ④고발</a:t>
            </a:r>
            <a:r>
              <a:rPr lang="en-US" altLang="ko-KR" sz="1400" dirty="0"/>
              <a:t>, </a:t>
            </a:r>
            <a:r>
              <a:rPr lang="ko-KR" altLang="en-US" sz="1400" dirty="0"/>
              <a:t>⑤ 자수</a:t>
            </a:r>
            <a:r>
              <a:rPr lang="en-US" altLang="ko-KR" sz="1400" dirty="0"/>
              <a:t>, </a:t>
            </a:r>
            <a:r>
              <a:rPr lang="ko-KR" altLang="en-US" sz="1400" dirty="0"/>
              <a:t>⑥ 기사</a:t>
            </a:r>
            <a:r>
              <a:rPr lang="en-US" altLang="ko-KR" sz="1400" dirty="0"/>
              <a:t>, </a:t>
            </a:r>
            <a:r>
              <a:rPr lang="ko-KR" altLang="en-US" sz="1400" dirty="0"/>
              <a:t>⑦ 풍설</a:t>
            </a:r>
            <a:r>
              <a:rPr lang="en-US" altLang="ko-KR" sz="1400" dirty="0"/>
              <a:t>, </a:t>
            </a:r>
            <a:r>
              <a:rPr lang="ko-KR" altLang="en-US" sz="1400" dirty="0"/>
              <a:t>⑧ 범죄신고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(2) </a:t>
            </a:r>
            <a:r>
              <a:rPr lang="ko-KR" altLang="en-US" sz="1400" dirty="0"/>
              <a:t>수사개시이전의 활동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>
                <a:solidFill>
                  <a:srgbClr val="FF0000"/>
                </a:solidFill>
              </a:rPr>
              <a:t>내사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불심검문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변사체의 검시는 수사개시의 단서는 되지만 수사 자체는 아님</a:t>
            </a:r>
          </a:p>
          <a:p>
            <a:pPr marL="0" indent="0">
              <a:buNone/>
            </a:pPr>
            <a:endParaRPr lang="ko-KR" altLang="en-US" sz="1400" dirty="0">
              <a:latin typeface="신명조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수사의 개념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67544" y="1244889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b="1" dirty="0">
                <a:solidFill>
                  <a:srgbClr val="7030A0"/>
                </a:solidFill>
              </a:rPr>
              <a:t>* </a:t>
            </a:r>
            <a:r>
              <a:rPr lang="ko-KR" altLang="en-US" b="1" dirty="0">
                <a:solidFill>
                  <a:srgbClr val="7030A0"/>
                </a:solidFill>
              </a:rPr>
              <a:t>일반적 절차 </a:t>
            </a:r>
            <a:r>
              <a:rPr lang="en-US" altLang="ko-KR" b="1" dirty="0">
                <a:solidFill>
                  <a:srgbClr val="7030A0"/>
                </a:solidFill>
              </a:rPr>
              <a:t>: </a:t>
            </a:r>
            <a:r>
              <a:rPr lang="ko-KR" altLang="en-US" b="1" dirty="0">
                <a:solidFill>
                  <a:srgbClr val="7030A0"/>
                </a:solidFill>
              </a:rPr>
              <a:t>범죄발생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수사활동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공소제기 및 유지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재판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 err="1">
                <a:solidFill>
                  <a:srgbClr val="7030A0"/>
                </a:solidFill>
              </a:rPr>
              <a:t>형집행</a:t>
            </a:r>
            <a:endParaRPr lang="ko-KR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4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2777" y="1988840"/>
            <a:ext cx="8229600" cy="39933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수사는 주로 공소제기 전에</a:t>
            </a:r>
            <a:r>
              <a:rPr lang="ko-KR" altLang="en-US" sz="1400" dirty="0"/>
              <a:t> 행하여진다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피의자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임의제출물의 압수 등도 수사의 일종</a:t>
            </a:r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공소제기 후 여죄발견 시 검사의 보강수사지시가 있을 때 등 일정한 한도 내에서 임의수사는 인정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수사는 피의사건에 대하여 공소제기 여부를 결정함을 목적으로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불기소처분에 의하여 종결되는 경우도 수사 </a:t>
            </a:r>
            <a:r>
              <a:rPr lang="en-US" altLang="ko-KR" sz="1400" dirty="0"/>
              <a:t>- </a:t>
            </a:r>
            <a:r>
              <a:rPr lang="ko-KR" altLang="en-US" sz="1400" u="sng" dirty="0" err="1"/>
              <a:t>혐의없음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죄가 안됨</a:t>
            </a:r>
            <a:r>
              <a:rPr lang="en-US" altLang="ko-KR" sz="1400" u="sng" dirty="0"/>
              <a:t>, </a:t>
            </a:r>
            <a:r>
              <a:rPr lang="ko-KR" altLang="en-US" sz="1400" u="sng" dirty="0" err="1"/>
              <a:t>공소권없음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기소유예 처분</a:t>
            </a:r>
            <a:r>
              <a:rPr lang="ko-KR" altLang="en-US" sz="1400" dirty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양형 또는 소송조건의 </a:t>
            </a:r>
            <a:r>
              <a:rPr lang="ko-KR" altLang="en-US" sz="1400" dirty="0" err="1"/>
              <a:t>존부에</a:t>
            </a:r>
            <a:r>
              <a:rPr lang="ko-KR" altLang="en-US" sz="1400" dirty="0"/>
              <a:t>  관한  조사도 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舊 간통죄에  있어서 소를  취하한  경우  소송조건의  결여로 수사가  종결되나</a:t>
            </a:r>
            <a:r>
              <a:rPr lang="en-US" altLang="ko-KR" sz="1400" dirty="0"/>
              <a:t>,</a:t>
            </a:r>
            <a:r>
              <a:rPr lang="ko-KR" altLang="en-US" sz="1400" dirty="0"/>
              <a:t> 고소취하의 존재여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부에 관하여는 조사할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신명조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수사의 개념</a:t>
            </a:r>
          </a:p>
        </p:txBody>
      </p:sp>
    </p:spTree>
    <p:extLst>
      <p:ext uri="{BB962C8B-B14F-4D97-AF65-F5344CB8AC3E}">
        <p14:creationId xmlns:p14="http://schemas.microsoft.com/office/powerpoint/2010/main" val="305246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1) </a:t>
            </a:r>
            <a:r>
              <a:rPr lang="ko-KR" altLang="en-US" sz="1600" dirty="0">
                <a:solidFill>
                  <a:srgbClr val="FF0000"/>
                </a:solidFill>
              </a:rPr>
              <a:t>형식적 의미의 수사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>
                <a:solidFill>
                  <a:srgbClr val="7030A0"/>
                </a:solidFill>
              </a:rPr>
              <a:t>범죄에 대해 형사소추를 위한 법률적 절차행위</a:t>
            </a:r>
            <a:r>
              <a:rPr lang="en-US" altLang="ko-KR" sz="1600" dirty="0"/>
              <a:t>, </a:t>
            </a:r>
            <a:r>
              <a:rPr lang="ko-KR" altLang="en-US" sz="1600" dirty="0"/>
              <a:t>즉 범죄사실을 확인하여 이를 법관 앞에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입증하는 방법과 절차로써 </a:t>
            </a:r>
            <a:r>
              <a:rPr lang="ko-KR" altLang="en-US" sz="1600" u="sng" dirty="0"/>
              <a:t>“어떤 수단과 방법을 선택할 것인가” 하는 절차적 측면</a:t>
            </a:r>
            <a:r>
              <a:rPr lang="ko-KR" altLang="en-US" sz="1600" dirty="0"/>
              <a:t>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고려한 것</a:t>
            </a:r>
            <a:r>
              <a:rPr lang="en-US" altLang="ko-KR" sz="1600" dirty="0"/>
              <a:t>(</a:t>
            </a:r>
            <a:r>
              <a:rPr lang="ko-KR" altLang="en-US" sz="1600" dirty="0"/>
              <a:t>영장청구 등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/>
              <a:t>합법성을 요구</a:t>
            </a:r>
            <a:r>
              <a:rPr lang="ko-KR" altLang="en-US" sz="1600" dirty="0"/>
              <a:t>하며 형사소송법의 절차적 이념인 </a:t>
            </a:r>
            <a:r>
              <a:rPr lang="ko-KR" altLang="en-US" sz="1600" u="sng" dirty="0"/>
              <a:t>인권보장과 공공복리와의 조화를 추구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2) </a:t>
            </a:r>
            <a:r>
              <a:rPr lang="ko-KR" altLang="en-US" sz="1600" dirty="0">
                <a:solidFill>
                  <a:srgbClr val="FF0000"/>
                </a:solidFill>
              </a:rPr>
              <a:t>실질적 의미의 수사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>
                <a:solidFill>
                  <a:srgbClr val="7030A0"/>
                </a:solidFill>
              </a:rPr>
              <a:t>범인을 발견하고 증거를 수집하는 활동</a:t>
            </a:r>
            <a:r>
              <a:rPr lang="ko-KR" altLang="en-US" sz="1600" dirty="0"/>
              <a:t>으로서 범죄성립의 여부</a:t>
            </a:r>
            <a:r>
              <a:rPr lang="en-US" altLang="ko-KR" sz="1600" dirty="0"/>
              <a:t>, </a:t>
            </a:r>
            <a:r>
              <a:rPr lang="ko-KR" altLang="en-US" sz="1600" dirty="0"/>
              <a:t>범인과 범행의 동기</a:t>
            </a:r>
            <a:r>
              <a:rPr lang="en-US" altLang="ko-KR" sz="1600" dirty="0"/>
              <a:t>·</a:t>
            </a:r>
            <a:r>
              <a:rPr lang="ko-KR" altLang="en-US" sz="1600" dirty="0"/>
              <a:t>경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위 </a:t>
            </a:r>
            <a:r>
              <a:rPr lang="en-US" altLang="ko-KR" sz="1600" dirty="0"/>
              <a:t> </a:t>
            </a:r>
            <a:r>
              <a:rPr lang="ko-KR" altLang="en-US" sz="1600" dirty="0"/>
              <a:t>등을 밝히는 수사활동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/>
              <a:t>범인은 누구인가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동기는 무엇인가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용의자로 지목된 자가 진범인가</a:t>
            </a:r>
            <a:r>
              <a:rPr lang="ko-KR" altLang="en-US" sz="1600" dirty="0"/>
              <a:t> 등에 대 한 수사활동</a:t>
            </a:r>
            <a:r>
              <a:rPr lang="en-US" altLang="ko-KR" sz="1600" dirty="0"/>
              <a:t>, </a:t>
            </a: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u="sng" dirty="0"/>
              <a:t>합리성 또는 합목적성을 요구하고 실체적 진실발견을 추구</a:t>
            </a:r>
            <a:endParaRPr lang="ko-KR" altLang="en-US" sz="1600" dirty="0"/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84052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형식적 의의의 수사와 실질적 의의의 수사</a:t>
            </a:r>
          </a:p>
        </p:txBody>
      </p:sp>
    </p:spTree>
    <p:extLst>
      <p:ext uri="{BB962C8B-B14F-4D97-AF65-F5344CB8AC3E}">
        <p14:creationId xmlns:p14="http://schemas.microsoft.com/office/powerpoint/2010/main" val="343876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/>
              <a:t>3) </a:t>
            </a:r>
            <a:r>
              <a:rPr lang="ko-KR" altLang="en-US" sz="1600" dirty="0"/>
              <a:t>타 활동과의 구별개념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➀ 일반경찰활동과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사전 범죄예방과 사회질서유지를 임무로 하는 행정경찰활동과 달리 범죄 수사는 이미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발생한 범죄의 진압을 목적으로 하는 사후적인 사법경찰작용</a:t>
            </a:r>
          </a:p>
          <a:p>
            <a:pPr marL="0" indent="0" fontAlgn="base">
              <a:buNone/>
            </a:pP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➁ 행정기관의 조사행위와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수사기관의 조사행위는 국가형벌권실현을 목적으로 하나 행정기관의 조사 행위는 행정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목적 수행을 위한 행위인 점에서 구별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➂ 공소제기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재판과 같은 순수한 소송절차와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대상이 되는 사건은 그 자체가 특정되어 있지 않고</a:t>
            </a:r>
            <a:r>
              <a:rPr lang="en-US" altLang="ko-KR" sz="1600" dirty="0"/>
              <a:t>, </a:t>
            </a:r>
            <a:r>
              <a:rPr lang="ko-KR" altLang="en-US" sz="1600" dirty="0"/>
              <a:t>효과적인 수사 를 위해서는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탄력성</a:t>
            </a:r>
            <a:r>
              <a:rPr lang="en-US" altLang="ko-KR" sz="1600" dirty="0"/>
              <a:t>. </a:t>
            </a:r>
            <a:r>
              <a:rPr lang="ko-KR" altLang="en-US" sz="1600" dirty="0"/>
              <a:t>기동성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광역성</a:t>
            </a:r>
            <a:r>
              <a:rPr lang="ko-KR" altLang="en-US" sz="1600" dirty="0"/>
              <a:t> 등이 요구되어 수사절차는 </a:t>
            </a:r>
            <a:r>
              <a:rPr lang="ko-KR" altLang="en-US" sz="1600" dirty="0" err="1"/>
              <a:t>법적안정</a:t>
            </a:r>
            <a:r>
              <a:rPr lang="ko-KR" altLang="en-US" sz="1600" dirty="0"/>
              <a:t> 성보다는 합목적성이 강조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됨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84976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형식적 의의의 수사와 실질적 의의의 수사</a:t>
            </a:r>
          </a:p>
        </p:txBody>
      </p:sp>
    </p:spTree>
    <p:extLst>
      <p:ext uri="{BB962C8B-B14F-4D97-AF65-F5344CB8AC3E}">
        <p14:creationId xmlns:p14="http://schemas.microsoft.com/office/powerpoint/2010/main" val="37071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1) </a:t>
            </a:r>
            <a:r>
              <a:rPr lang="ko-KR" altLang="en-US" sz="1600" dirty="0">
                <a:solidFill>
                  <a:srgbClr val="FF0000"/>
                </a:solidFill>
              </a:rPr>
              <a:t>피의사건의 진상파악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단서를 통하여 범죄에 대한 주관적 혐의점을 발견하고</a:t>
            </a:r>
            <a:r>
              <a:rPr lang="en-US" altLang="ko-KR" sz="1600" dirty="0"/>
              <a:t>,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범인 및 범죄사실에 관한 진위를 명백히 하여 객관적 혐의로 발전시킴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2) </a:t>
            </a:r>
            <a:r>
              <a:rPr lang="ko-KR" altLang="en-US" sz="1600" dirty="0">
                <a:solidFill>
                  <a:srgbClr val="FF0000"/>
                </a:solidFill>
              </a:rPr>
              <a:t>기소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불기소의 결정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피의사건의 진상을 통하여 이에 대한 법률적 평가를 거쳐 기소여부 결정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u="sng" dirty="0">
                <a:solidFill>
                  <a:srgbClr val="FF0000"/>
                </a:solidFill>
              </a:rPr>
              <a:t>3) </a:t>
            </a:r>
            <a:r>
              <a:rPr lang="ko-KR" altLang="en-US" sz="1600" u="sng" dirty="0">
                <a:solidFill>
                  <a:srgbClr val="FF0000"/>
                </a:solidFill>
              </a:rPr>
              <a:t>공소제기 및 유지 </a:t>
            </a:r>
            <a:r>
              <a:rPr lang="en-US" altLang="ko-KR" sz="1600" u="sng" dirty="0">
                <a:solidFill>
                  <a:srgbClr val="FF0000"/>
                </a:solidFill>
              </a:rPr>
              <a:t>- </a:t>
            </a:r>
            <a:r>
              <a:rPr lang="ko-KR" altLang="en-US" sz="1600" u="sng" dirty="0">
                <a:solidFill>
                  <a:srgbClr val="FF0000"/>
                </a:solidFill>
              </a:rPr>
              <a:t>범죄수사의 제 </a:t>
            </a:r>
            <a:r>
              <a:rPr lang="en-US" altLang="ko-KR" sz="1600" u="sng" dirty="0">
                <a:solidFill>
                  <a:srgbClr val="FF0000"/>
                </a:solidFill>
              </a:rPr>
              <a:t>1</a:t>
            </a:r>
            <a:r>
              <a:rPr lang="ko-KR" altLang="en-US" sz="1600" u="sng" dirty="0">
                <a:solidFill>
                  <a:srgbClr val="FF0000"/>
                </a:solidFill>
              </a:rPr>
              <a:t>차적 목적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범인과 수집된 증거를 토대로 공소제기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필요시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공소유지위한</a:t>
            </a:r>
            <a:r>
              <a:rPr lang="ko-KR" altLang="en-US" sz="1600" dirty="0"/>
              <a:t> 보강수사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u="sng" dirty="0">
                <a:solidFill>
                  <a:srgbClr val="FF0000"/>
                </a:solidFill>
              </a:rPr>
              <a:t>4) </a:t>
            </a:r>
            <a:r>
              <a:rPr lang="ko-KR" altLang="en-US" sz="1600" u="sng" dirty="0">
                <a:solidFill>
                  <a:srgbClr val="FF0000"/>
                </a:solidFill>
              </a:rPr>
              <a:t>유죄판결 </a:t>
            </a:r>
            <a:r>
              <a:rPr lang="en-US" altLang="ko-KR" sz="1600" u="sng" dirty="0">
                <a:solidFill>
                  <a:srgbClr val="FF0000"/>
                </a:solidFill>
              </a:rPr>
              <a:t>- </a:t>
            </a:r>
            <a:r>
              <a:rPr lang="ko-KR" altLang="en-US" sz="1600" u="sng" dirty="0">
                <a:solidFill>
                  <a:srgbClr val="FF0000"/>
                </a:solidFill>
              </a:rPr>
              <a:t>범죄수사의 궁극적 목적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5) </a:t>
            </a:r>
            <a:r>
              <a:rPr lang="ko-KR" altLang="en-US" sz="1600" dirty="0">
                <a:solidFill>
                  <a:srgbClr val="FF0000"/>
                </a:solidFill>
              </a:rPr>
              <a:t>형사소송법의 목적 실현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형소법의</a:t>
            </a:r>
            <a:r>
              <a:rPr lang="ko-KR" altLang="en-US" sz="1600" dirty="0"/>
              <a:t> 절차적 목적인 공공의 복리와 기본적 인 </a:t>
            </a:r>
            <a:r>
              <a:rPr lang="ko-KR" altLang="en-US" sz="1600" dirty="0" err="1"/>
              <a:t>권보장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관한 목적인 실체적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진실발견은 범죄수사에 있어서도 해당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수사의 목적</a:t>
            </a:r>
          </a:p>
        </p:txBody>
      </p:sp>
    </p:spTree>
    <p:extLst>
      <p:ext uri="{BB962C8B-B14F-4D97-AF65-F5344CB8AC3E}">
        <p14:creationId xmlns:p14="http://schemas.microsoft.com/office/powerpoint/2010/main" val="421372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1) </a:t>
            </a:r>
            <a:r>
              <a:rPr lang="ko-KR" altLang="en-US" sz="1600" dirty="0"/>
              <a:t>수사의 성질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</a:t>
            </a:r>
            <a:r>
              <a:rPr lang="en-US" altLang="ko-KR" sz="1600" dirty="0">
                <a:solidFill>
                  <a:srgbClr val="FF0000"/>
                </a:solidFill>
              </a:rPr>
              <a:t>(1)</a:t>
            </a:r>
            <a:r>
              <a:rPr lang="ko-KR" altLang="en-US" sz="1600" dirty="0">
                <a:solidFill>
                  <a:srgbClr val="FF0000"/>
                </a:solidFill>
              </a:rPr>
              <a:t>형사소송절차의 일환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수사는 ‘범죄발생 </a:t>
            </a:r>
            <a:r>
              <a:rPr lang="en-US" altLang="ko-KR" sz="1600" dirty="0"/>
              <a:t>-&gt; </a:t>
            </a:r>
            <a:r>
              <a:rPr lang="ko-KR" altLang="en-US" sz="1600" dirty="0"/>
              <a:t>수사활동 </a:t>
            </a:r>
            <a:r>
              <a:rPr lang="en-US" altLang="ko-KR" sz="1600" dirty="0"/>
              <a:t>-&gt; </a:t>
            </a:r>
            <a:r>
              <a:rPr lang="ko-KR" altLang="en-US" sz="1600" dirty="0"/>
              <a:t>공소제기 및 유지 </a:t>
            </a:r>
            <a:r>
              <a:rPr lang="en-US" altLang="ko-KR" sz="1600" dirty="0"/>
              <a:t>-&gt; </a:t>
            </a:r>
            <a:r>
              <a:rPr lang="ko-KR" altLang="en-US" sz="1600" dirty="0"/>
              <a:t>재판 </a:t>
            </a:r>
            <a:r>
              <a:rPr lang="en-US" altLang="ko-KR" sz="1600" dirty="0"/>
              <a:t>-&gt; </a:t>
            </a:r>
            <a:r>
              <a:rPr lang="ko-KR" altLang="en-US" sz="1600" dirty="0" err="1"/>
              <a:t>형집행</a:t>
            </a:r>
            <a:r>
              <a:rPr lang="ko-KR" altLang="en-US" sz="1600" dirty="0"/>
              <a:t>’ 단계를 구성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하는 과정 중 </a:t>
            </a:r>
            <a:r>
              <a:rPr lang="ko-KR" altLang="en-US" sz="1600" dirty="0">
                <a:solidFill>
                  <a:srgbClr val="7030A0"/>
                </a:solidFill>
              </a:rPr>
              <a:t>공소제기 및 재판수행을 위한 준비활동인 동시에 국가형벌권 행사를 위한 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</a:t>
            </a:r>
            <a:r>
              <a:rPr lang="ko-KR" altLang="en-US" sz="1600" dirty="0">
                <a:solidFill>
                  <a:srgbClr val="7030A0"/>
                </a:solidFill>
              </a:rPr>
              <a:t>것</a:t>
            </a:r>
            <a:r>
              <a:rPr lang="ko-KR" altLang="en-US" sz="1600" dirty="0"/>
              <a:t>으로 주로 공소제기 전에 행하여지는 것이 일반적이나 공소제기 후에도 가능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(2) </a:t>
            </a:r>
            <a:r>
              <a:rPr lang="ko-KR" altLang="en-US" sz="1600" dirty="0">
                <a:solidFill>
                  <a:srgbClr val="FF0000"/>
                </a:solidFill>
              </a:rPr>
              <a:t>범죄사실의 진상을 탐지하는 활동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사실의 진상을 탐지</a:t>
            </a:r>
            <a:r>
              <a:rPr lang="en-US" altLang="ko-KR" sz="1600" dirty="0"/>
              <a:t>, </a:t>
            </a:r>
            <a:r>
              <a:rPr lang="ko-KR" altLang="en-US" sz="1600" dirty="0"/>
              <a:t>그 사실에 적용할 형벌법령을 규명하는 활동으로 </a:t>
            </a:r>
            <a:r>
              <a:rPr lang="ko-KR" altLang="en-US" sz="1600" dirty="0">
                <a:solidFill>
                  <a:srgbClr val="7030A0"/>
                </a:solidFill>
              </a:rPr>
              <a:t>범죄행위의 존재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 </a:t>
            </a:r>
            <a:r>
              <a:rPr lang="ko-KR" altLang="en-US" sz="1600" dirty="0">
                <a:solidFill>
                  <a:srgbClr val="7030A0"/>
                </a:solidFill>
              </a:rPr>
              <a:t>뿐만 아니라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그 </a:t>
            </a:r>
            <a:r>
              <a:rPr lang="ko-KR" altLang="en-US" sz="1600" dirty="0" err="1">
                <a:solidFill>
                  <a:srgbClr val="7030A0"/>
                </a:solidFill>
              </a:rPr>
              <a:t>부존재를</a:t>
            </a:r>
            <a:r>
              <a:rPr lang="ko-KR" altLang="en-US" sz="1600" dirty="0">
                <a:solidFill>
                  <a:srgbClr val="7030A0"/>
                </a:solidFill>
              </a:rPr>
              <a:t> 밝히는 것도 수사의 본질적인 임무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범죄사실의 진상은 진실에 매우 근접하는 개념으로서 누구에게도 의심을 불러일으키지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않고 수긍할 정도의 것이며</a:t>
            </a:r>
            <a:r>
              <a:rPr lang="en-US" altLang="ko-KR" sz="1600" dirty="0"/>
              <a:t>, </a:t>
            </a:r>
            <a:r>
              <a:rPr lang="ko-KR" altLang="en-US" sz="1600" dirty="0"/>
              <a:t>범죄수사는 이러한 인간행위의 진실을 밝히는데 그 목적이 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있음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351863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fontScale="925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</a:t>
            </a:r>
            <a:r>
              <a:rPr lang="en-US" altLang="ko-KR" sz="1600" dirty="0">
                <a:solidFill>
                  <a:srgbClr val="FF0000"/>
                </a:solidFill>
              </a:rPr>
              <a:t>(3) </a:t>
            </a:r>
            <a:r>
              <a:rPr lang="ko-KR" altLang="en-US" sz="1600" dirty="0">
                <a:solidFill>
                  <a:srgbClr val="FF0000"/>
                </a:solidFill>
              </a:rPr>
              <a:t>자신의 심증형성을 지향하는 활동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하강과정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-</a:t>
            </a:r>
            <a:r>
              <a:rPr lang="ko-KR" altLang="en-US" sz="1600" dirty="0"/>
              <a:t>  수사의 목적달성을 위해서는 그 수사에 의해 수사관이 얻은 종국적 판단이 법관의 심증  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을 획득할 수 있어야 하므로 범죄수사는 사안의 진상에 대하여 </a:t>
            </a:r>
            <a:r>
              <a:rPr lang="ko-KR" altLang="en-US" sz="1600" u="sng" dirty="0"/>
              <a:t>수사관 자신의 심증형성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을 지향하는 활동</a:t>
            </a:r>
            <a:endParaRPr lang="en-US" altLang="ko-KR" sz="1600" u="sng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(4) </a:t>
            </a:r>
            <a:r>
              <a:rPr lang="ko-KR" altLang="en-US" sz="1600" dirty="0">
                <a:solidFill>
                  <a:srgbClr val="FF0000"/>
                </a:solidFill>
              </a:rPr>
              <a:t>형성된 심증을 증명하는 활동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상승과정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수사관 자신이 심증을 굳혔을 때에는 그것을 형사절차로 이행시키기 위해 그 심증을 증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거에 의해 증명하지 않으면 안되고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수사관의 그러한 심증이 증명될 때에 검사의 심증을 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굳혀 공소제기가 행해지고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다시 법관의 심증에 영향을 미쳐 유죄판결을 이끌어 냄으로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써 범죄사실을 증명할 수 있는 증거를 요하는 과정</a:t>
            </a:r>
            <a:r>
              <a:rPr lang="ko-KR" altLang="en-US" sz="1600" dirty="0"/>
              <a:t>으로 진행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(5) </a:t>
            </a:r>
            <a:r>
              <a:rPr lang="ko-KR" altLang="en-US" sz="1600" dirty="0">
                <a:solidFill>
                  <a:srgbClr val="FF0000"/>
                </a:solidFill>
              </a:rPr>
              <a:t>진실발견을 위한 창조적인 활동</a:t>
            </a: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수사관 자신들의 예리하고 다양한 수사활동을 통해 없었던 자료들을 발견하고 검증과정을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반복해서 실제의 사실에 맞는 진실발견을 위한 창조적인 활동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3020973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2) </a:t>
            </a:r>
            <a:r>
              <a:rPr lang="ko-KR" altLang="en-US" sz="1600" dirty="0"/>
              <a:t>수사의 </a:t>
            </a:r>
            <a:r>
              <a:rPr lang="en-US" altLang="ko-KR" sz="1600" dirty="0"/>
              <a:t>2</a:t>
            </a:r>
            <a:r>
              <a:rPr lang="ko-KR" altLang="en-US" sz="1600" dirty="0"/>
              <a:t>과정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(1) </a:t>
            </a:r>
            <a:r>
              <a:rPr lang="ko-KR" altLang="en-US" sz="1600" dirty="0">
                <a:solidFill>
                  <a:srgbClr val="FF0000"/>
                </a:solidFill>
              </a:rPr>
              <a:t>하강과정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>
                <a:solidFill>
                  <a:srgbClr val="7030A0"/>
                </a:solidFill>
              </a:rPr>
              <a:t>수사관 자신이 범죄사실의 진상을 파악하여 심증을 형성하는 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엄격한 의미의 증거는 필요로 하지 않으며 자유로운 수사활동이 가능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범죄사실의 탐지</a:t>
            </a:r>
            <a:r>
              <a:rPr lang="en-US" altLang="ko-KR" sz="1600" dirty="0"/>
              <a:t>, </a:t>
            </a:r>
            <a:r>
              <a:rPr lang="ko-KR" altLang="en-US" sz="1600" dirty="0"/>
              <a:t>범행의 재현</a:t>
            </a:r>
            <a:r>
              <a:rPr lang="en-US" altLang="ko-KR" sz="1600" dirty="0"/>
              <a:t>, </a:t>
            </a:r>
            <a:r>
              <a:rPr lang="ko-KR" altLang="en-US" sz="1600" dirty="0"/>
              <a:t>적용할 형벌법령의 규명활동 등을 통한 용 의자 수사가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해당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하강과정은 하나의 사실로서 다수의 가능한 사실을 추론하는 </a:t>
            </a:r>
            <a:r>
              <a:rPr lang="ko-KR" altLang="en-US" sz="1600" u="sng" dirty="0"/>
              <a:t>연역적</a:t>
            </a:r>
            <a:r>
              <a:rPr lang="ko-KR" altLang="en-US" sz="1600" dirty="0"/>
              <a:t> 혹은 </a:t>
            </a:r>
            <a:r>
              <a:rPr lang="ko-KR" altLang="en-US" sz="1600" u="sng" dirty="0"/>
              <a:t>전개적 추리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의 방법</a:t>
            </a:r>
            <a:r>
              <a:rPr lang="ko-KR" altLang="en-US" sz="1600" dirty="0"/>
              <a:t>이 사용</a:t>
            </a:r>
            <a:r>
              <a:rPr lang="en-US" altLang="ko-KR" sz="1600" dirty="0"/>
              <a:t>.</a:t>
            </a:r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(2) </a:t>
            </a:r>
            <a:r>
              <a:rPr lang="ko-KR" altLang="en-US" sz="1600" dirty="0">
                <a:solidFill>
                  <a:srgbClr val="FF0000"/>
                </a:solidFill>
              </a:rPr>
              <a:t>상승과정</a:t>
            </a: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- </a:t>
            </a:r>
            <a:r>
              <a:rPr lang="ko-KR" altLang="en-US" sz="1600" dirty="0">
                <a:solidFill>
                  <a:srgbClr val="7030A0"/>
                </a:solidFill>
              </a:rPr>
              <a:t>수사관이 획득한 판단을 형사절차에 따라 검사</a:t>
            </a:r>
            <a:r>
              <a:rPr lang="en-US" altLang="ko-KR" sz="1600" dirty="0">
                <a:solidFill>
                  <a:srgbClr val="7030A0"/>
                </a:solidFill>
              </a:rPr>
              <a:t>·</a:t>
            </a:r>
            <a:r>
              <a:rPr lang="ko-KR" altLang="en-US" sz="1600" dirty="0">
                <a:solidFill>
                  <a:srgbClr val="7030A0"/>
                </a:solidFill>
              </a:rPr>
              <a:t>법관에게 입증하기 위하여 필요한 증거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 </a:t>
            </a:r>
            <a:r>
              <a:rPr lang="ko-KR" altLang="en-US" sz="1600" dirty="0">
                <a:solidFill>
                  <a:srgbClr val="7030A0"/>
                </a:solidFill>
              </a:rPr>
              <a:t>를 수집하는 활동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상승과정은 검사</a:t>
            </a:r>
            <a:r>
              <a:rPr lang="en-US" altLang="ko-KR" sz="1600" dirty="0"/>
              <a:t>·</a:t>
            </a:r>
            <a:r>
              <a:rPr lang="ko-KR" altLang="en-US" sz="1600" dirty="0"/>
              <a:t>법관에게 유죄의 심증을 갖도록 하는 것이므로 엄격한 증명을 요함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다수의 사실로서 하나의 결론을 추론하는 </a:t>
            </a:r>
            <a:r>
              <a:rPr lang="ko-KR" altLang="en-US" sz="1600" u="sng" dirty="0"/>
              <a:t>귀납적</a:t>
            </a:r>
            <a:r>
              <a:rPr lang="en-US" altLang="ko-KR" sz="1600" u="sng" dirty="0"/>
              <a:t>,</a:t>
            </a:r>
            <a:r>
              <a:rPr lang="ko-KR" altLang="en-US" sz="1600" dirty="0"/>
              <a:t> </a:t>
            </a:r>
            <a:r>
              <a:rPr lang="ko-KR" altLang="en-US" sz="1600" u="sng" dirty="0"/>
              <a:t>집중적 추리의 방법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84721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(3) </a:t>
            </a:r>
            <a:r>
              <a:rPr lang="ko-KR" altLang="en-US" sz="1600" dirty="0"/>
              <a:t>하강과정과 상승과정과의 관계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ko-KR" altLang="en-US" sz="1600" dirty="0"/>
              <a:t>     ➀ 원칙</a:t>
            </a:r>
            <a:r>
              <a:rPr lang="en-US" altLang="ko-KR" sz="1600" dirty="0"/>
              <a:t>: </a:t>
            </a:r>
            <a:r>
              <a:rPr lang="ko-KR" altLang="en-US" sz="1600" dirty="0"/>
              <a:t>수사의 전개과정은 </a:t>
            </a:r>
            <a:r>
              <a:rPr lang="ko-KR" altLang="en-US" sz="1600" dirty="0">
                <a:solidFill>
                  <a:srgbClr val="FF0000"/>
                </a:solidFill>
              </a:rPr>
              <a:t>일반적으로 하강과정</a:t>
            </a:r>
            <a:r>
              <a:rPr lang="ko-KR" altLang="en-US" sz="1600" dirty="0"/>
              <a:t>을 거쳐서 상승과정으로 진행되나 </a:t>
            </a:r>
            <a:r>
              <a:rPr lang="ko-KR" altLang="en-US" sz="1600" u="sng" dirty="0">
                <a:solidFill>
                  <a:srgbClr val="FF0000"/>
                </a:solidFill>
              </a:rPr>
              <a:t>반</a:t>
            </a:r>
            <a:endParaRPr lang="en-US" altLang="ko-KR" sz="16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   </a:t>
            </a:r>
            <a:r>
              <a:rPr lang="ko-KR" altLang="en-US" sz="1600" u="sng" dirty="0" err="1">
                <a:solidFill>
                  <a:srgbClr val="FF0000"/>
                </a:solidFill>
              </a:rPr>
              <a:t>드시</a:t>
            </a:r>
            <a:r>
              <a:rPr lang="ko-KR" altLang="en-US" sz="1600" u="sng" dirty="0">
                <a:solidFill>
                  <a:srgbClr val="FF0000"/>
                </a:solidFill>
              </a:rPr>
              <a:t> 고정적인 것은 아님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➁ 예외</a:t>
            </a:r>
            <a:r>
              <a:rPr lang="en-US" altLang="ko-KR" sz="1600" dirty="0"/>
              <a:t>: </a:t>
            </a:r>
            <a:r>
              <a:rPr lang="ko-KR" altLang="en-US" sz="1600" dirty="0"/>
              <a:t>현행범 체포</a:t>
            </a:r>
            <a:r>
              <a:rPr lang="en-US" altLang="ko-KR" sz="1600" dirty="0"/>
              <a:t>, </a:t>
            </a:r>
            <a:r>
              <a:rPr lang="ko-KR" altLang="en-US" sz="1600" dirty="0"/>
              <a:t>고소</a:t>
            </a:r>
            <a:r>
              <a:rPr lang="en-US" altLang="ko-KR" sz="1600" dirty="0"/>
              <a:t>. </a:t>
            </a:r>
            <a:r>
              <a:rPr lang="ko-KR" altLang="en-US" sz="1600" dirty="0"/>
              <a:t>고발사건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※ </a:t>
            </a:r>
            <a:r>
              <a:rPr lang="ko-KR" altLang="en-US" sz="1600" dirty="0">
                <a:solidFill>
                  <a:srgbClr val="FF0000"/>
                </a:solidFill>
              </a:rPr>
              <a:t>하강과정의 수사는 상승과정의 수사를 진행하지 않을 경우에는 아무런 의미가 </a:t>
            </a:r>
            <a:r>
              <a:rPr lang="ko-KR" altLang="en-US" sz="1600" dirty="0" err="1">
                <a:solidFill>
                  <a:srgbClr val="FF0000"/>
                </a:solidFill>
              </a:rPr>
              <a:t>없으므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dirty="0">
                <a:solidFill>
                  <a:srgbClr val="FF0000"/>
                </a:solidFill>
              </a:rPr>
              <a:t>로</a:t>
            </a:r>
            <a:r>
              <a:rPr lang="ko-KR" altLang="en-US" sz="1600" dirty="0"/>
              <a:t> 하강과정 없는 수사는 있을 수 있지만</a:t>
            </a:r>
            <a:r>
              <a:rPr lang="en-US" altLang="ko-KR" sz="1600" dirty="0"/>
              <a:t>, </a:t>
            </a:r>
            <a:r>
              <a:rPr lang="ko-KR" altLang="en-US" sz="1600" dirty="0"/>
              <a:t>상승과정의 없는 수사는 있을 수 없다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※ </a:t>
            </a:r>
            <a:r>
              <a:rPr lang="ko-KR" altLang="en-US" sz="1600" dirty="0"/>
              <a:t>수사의 </a:t>
            </a:r>
            <a:r>
              <a:rPr lang="ko-KR" altLang="en-US" sz="1600" dirty="0" err="1"/>
              <a:t>종결권은</a:t>
            </a:r>
            <a:r>
              <a:rPr lang="ko-KR" altLang="en-US" sz="1600" dirty="0"/>
              <a:t> 검사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유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  <a:r>
              <a:rPr lang="ko-KR" altLang="en-US" sz="1600" dirty="0">
                <a:solidFill>
                  <a:srgbClr val="FF0000"/>
                </a:solidFill>
              </a:rPr>
              <a:t>무죄판결은 법원이 하므로 상승은 필히 존재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343932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fontAlgn="base">
              <a:buAutoNum type="arabicParenR"/>
            </a:pPr>
            <a:r>
              <a:rPr lang="ko-KR" altLang="en-US" sz="1300" dirty="0"/>
              <a:t>개념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</a:t>
            </a:r>
            <a:r>
              <a:rPr lang="en-US" altLang="ko-KR" sz="1300" dirty="0"/>
              <a:t>- </a:t>
            </a:r>
            <a:r>
              <a:rPr lang="ko-KR" altLang="en-US" sz="1300" dirty="0"/>
              <a:t>범죄수사를 통하여 명확히 해야 하는 범죄의 실체면</a:t>
            </a:r>
            <a:r>
              <a:rPr lang="en-US" altLang="ko-KR" sz="1300" dirty="0"/>
              <a:t>, </a:t>
            </a:r>
            <a:r>
              <a:rPr lang="ko-KR" altLang="en-US" sz="1300" dirty="0"/>
              <a:t>즉 </a:t>
            </a:r>
            <a:r>
              <a:rPr lang="ko-KR" altLang="en-US" sz="1300" dirty="0">
                <a:solidFill>
                  <a:srgbClr val="FF0000"/>
                </a:solidFill>
              </a:rPr>
              <a:t>사실적 내용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사실적 실체면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과 법률적 </a:t>
            </a:r>
            <a:r>
              <a:rPr lang="ko-KR" altLang="en-US" sz="1300" dirty="0" err="1">
                <a:solidFill>
                  <a:srgbClr val="FF0000"/>
                </a:solidFill>
              </a:rPr>
              <a:t>실체면</a:t>
            </a:r>
            <a:r>
              <a:rPr lang="ko-KR" altLang="en-US" sz="1300" dirty="0" err="1"/>
              <a:t>이</a:t>
            </a:r>
            <a:r>
              <a:rPr lang="ko-KR" altLang="en-US" sz="1300" dirty="0"/>
              <a:t> 있음</a:t>
            </a:r>
            <a:r>
              <a:rPr lang="en-US" altLang="ko-KR" sz="1300" dirty="0"/>
              <a:t>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수사의 사실적 내용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사실적 실체면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➀ 개념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범인과 범죄행위를 밝혀내는 과정으로서 수사기관이 범죄현장에 임장하여 범인의 침입시기</a:t>
            </a:r>
            <a:r>
              <a:rPr lang="en-US" altLang="ko-KR" sz="1300" dirty="0"/>
              <a:t>·</a:t>
            </a:r>
            <a:r>
              <a:rPr lang="ko-KR" altLang="en-US" sz="1300" dirty="0" err="1"/>
              <a:t>칩입로와</a:t>
            </a:r>
            <a:r>
              <a:rPr lang="ko-KR" altLang="en-US" sz="1300" dirty="0"/>
              <a:t> 피해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정도 등을 확인하는 과정</a:t>
            </a:r>
            <a:r>
              <a:rPr lang="en-US" altLang="ko-KR" sz="1300" dirty="0"/>
              <a:t>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u="sng" dirty="0">
                <a:solidFill>
                  <a:srgbClr val="FF0000"/>
                </a:solidFill>
              </a:rPr>
              <a:t>범죄현장에 남겨진 흔적들을 토대로 과거의 범행을 재현하는 과정</a:t>
            </a:r>
            <a:r>
              <a:rPr lang="ko-KR" altLang="en-US" sz="1300" dirty="0"/>
              <a:t>을 의미</a:t>
            </a:r>
            <a:r>
              <a:rPr lang="en-US" altLang="ko-KR" sz="1300" dirty="0"/>
              <a:t>, - </a:t>
            </a:r>
            <a:r>
              <a:rPr lang="ko-KR" altLang="en-US" sz="1300" dirty="0"/>
              <a:t>과거의 범행을 재현하기 위해서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는 </a:t>
            </a:r>
            <a:r>
              <a:rPr lang="ko-KR" altLang="en-US" sz="1300" u="sng" dirty="0"/>
              <a:t>수사요소의 충족</a:t>
            </a:r>
            <a:r>
              <a:rPr lang="en-US" altLang="ko-KR" sz="1300" dirty="0"/>
              <a:t>, </a:t>
            </a:r>
            <a:r>
              <a:rPr lang="ko-KR" altLang="en-US" sz="1300" u="sng" dirty="0"/>
              <a:t>행위의 필연성</a:t>
            </a:r>
            <a:r>
              <a:rPr lang="en-US" altLang="ko-KR" sz="1300" dirty="0"/>
              <a:t>, </a:t>
            </a:r>
            <a:r>
              <a:rPr lang="ko-KR" altLang="en-US" sz="1300" u="sng" dirty="0"/>
              <a:t>사건 </a:t>
            </a:r>
            <a:r>
              <a:rPr lang="ko-KR" altLang="en-US" sz="1300" dirty="0"/>
              <a:t>의 형태성이라는 </a:t>
            </a:r>
            <a:r>
              <a:rPr lang="en-US" altLang="ko-KR" sz="1300" dirty="0"/>
              <a:t>3</a:t>
            </a:r>
            <a:r>
              <a:rPr lang="ko-KR" altLang="en-US" sz="1300" dirty="0"/>
              <a:t>가지 요건이 구비되어야  함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➁ 범행재연의 </a:t>
            </a:r>
            <a:r>
              <a:rPr lang="en-US" altLang="ko-KR" sz="1300" dirty="0"/>
              <a:t>3</a:t>
            </a:r>
            <a:r>
              <a:rPr lang="ko-KR" altLang="en-US" sz="1300" dirty="0"/>
              <a:t>요소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㉠ 수사요소의 충족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</a:t>
            </a:r>
            <a:r>
              <a:rPr lang="ko-KR" altLang="en-US" sz="1300" dirty="0"/>
              <a:t>과거의 범행이 재현되려면 수사요소가 충족되어야 함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소송절차에서 </a:t>
            </a:r>
            <a:r>
              <a:rPr lang="ko-KR" altLang="en-US" sz="1300" dirty="0" err="1"/>
              <a:t>요증사실이라</a:t>
            </a:r>
            <a:r>
              <a:rPr lang="ko-KR" altLang="en-US" sz="1300" dirty="0"/>
              <a:t> 하며 </a:t>
            </a:r>
            <a:r>
              <a:rPr lang="en-US" altLang="ko-KR" sz="1300" dirty="0"/>
              <a:t>4</a:t>
            </a:r>
            <a:r>
              <a:rPr lang="ko-KR" altLang="en-US" sz="1300" dirty="0"/>
              <a:t>하</a:t>
            </a:r>
            <a:r>
              <a:rPr lang="en-US" altLang="ko-KR" sz="1300" dirty="0"/>
              <a:t>, 6</a:t>
            </a:r>
            <a:r>
              <a:rPr lang="ko-KR" altLang="en-US" sz="1300" dirty="0"/>
              <a:t>하</a:t>
            </a:r>
            <a:r>
              <a:rPr lang="en-US" altLang="ko-KR" sz="1300" dirty="0"/>
              <a:t>, 8</a:t>
            </a:r>
            <a:r>
              <a:rPr lang="ko-KR" altLang="en-US" sz="1300" dirty="0"/>
              <a:t>하 원칙이 있음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㉡ 행위의 필연성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범행이 관념적으로 재현되려면 수사요소가 구비됨과 동시에 그러한 요소 들은 현실성을 가지고 있어야  함</a:t>
            </a:r>
            <a:r>
              <a:rPr lang="en-US" altLang="ko-KR" sz="1300" dirty="0"/>
              <a:t>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행위의 필연성이란 수사요소들이 범행재현에 필요한 요소들로만 구성되어 범행의 재현으로 이어질 수밖에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없는 조건을 만들어 가는 과정임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㉢ 사건의 형태성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행위의 필연성에 의해 수집된 자료들이 질서정연하게 정리되어 사건이 전체적으로 집약되어 사건의 전모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가 드러나는 것을 사건의 형태성이라 함</a:t>
            </a:r>
          </a:p>
          <a:p>
            <a:pPr marL="0" indent="0" fontAlgn="base">
              <a:buNone/>
            </a:pP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수사의 대상</a:t>
            </a:r>
          </a:p>
        </p:txBody>
      </p:sp>
    </p:spTree>
    <p:extLst>
      <p:ext uri="{BB962C8B-B14F-4D97-AF65-F5344CB8AC3E}">
        <p14:creationId xmlns:p14="http://schemas.microsoft.com/office/powerpoint/2010/main" val="2525843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040560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3) </a:t>
            </a:r>
            <a:r>
              <a:rPr lang="ko-KR" altLang="en-US" sz="1600" dirty="0">
                <a:solidFill>
                  <a:srgbClr val="FF0000"/>
                </a:solidFill>
              </a:rPr>
              <a:t>수사의 법률적 내용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법률적 실체면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➀ 개념</a:t>
            </a:r>
          </a:p>
          <a:p>
            <a:pPr marL="0" indent="0" fontAlgn="base">
              <a:buNone/>
            </a:pPr>
            <a:r>
              <a:rPr lang="en-US" altLang="ko-KR" sz="1600" dirty="0"/>
              <a:t>      - </a:t>
            </a:r>
            <a:r>
              <a:rPr lang="ko-KR" altLang="en-US" sz="1600" dirty="0"/>
              <a:t>수사의  사실적  </a:t>
            </a:r>
            <a:r>
              <a:rPr lang="ko-KR" altLang="en-US" sz="1600" dirty="0" err="1"/>
              <a:t>실체면을</a:t>
            </a:r>
            <a:r>
              <a:rPr lang="ko-KR" altLang="en-US" sz="1600" dirty="0"/>
              <a:t>  통해서  범인  및  범행에  대한  사건 전모가  밝혀진  후  그 행위에 </a:t>
            </a:r>
            <a:r>
              <a:rPr lang="en-US" altLang="ko-KR" sz="1600" dirty="0"/>
              <a:t> </a:t>
            </a:r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r>
              <a:rPr lang="ko-KR" altLang="en-US" sz="1600" dirty="0"/>
              <a:t>대하여  </a:t>
            </a:r>
            <a:r>
              <a:rPr lang="ko-KR" altLang="en-US" sz="1600" dirty="0">
                <a:solidFill>
                  <a:srgbClr val="FF0000"/>
                </a:solidFill>
              </a:rPr>
              <a:t>범죄가  성립되는지의  여부와  적용할  형벌법령은  무엇인지를  탐색하는 과정</a:t>
            </a:r>
            <a:r>
              <a:rPr lang="ko-KR" altLang="en-US" sz="1600" dirty="0"/>
              <a:t> </a:t>
            </a:r>
            <a:r>
              <a:rPr lang="en-US" altLang="ko-KR" sz="1600" dirty="0"/>
              <a:t> </a:t>
            </a:r>
            <a:r>
              <a:rPr lang="ko-KR" altLang="en-US" sz="1600" dirty="0"/>
              <a:t> </a:t>
            </a:r>
          </a:p>
          <a:p>
            <a:pPr marL="0" indent="0" fontAlgn="base">
              <a:buNone/>
            </a:pPr>
            <a:r>
              <a:rPr lang="en-US" altLang="ko-KR" sz="1600" dirty="0"/>
              <a:t>      - </a:t>
            </a:r>
            <a:r>
              <a:rPr lang="ko-KR" altLang="en-US" sz="1600" dirty="0"/>
              <a:t>수사를  개시하는데  있어서도  반드시  법률적으로  범죄성립의  평가를  먼저  받아야만 하는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r>
              <a:rPr lang="ko-KR" altLang="en-US" sz="1600" dirty="0"/>
              <a:t>것은 아님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 ➁ 범죄성립요건의 검토</a:t>
            </a: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ko-KR" altLang="en-US" sz="1600" dirty="0">
                <a:solidFill>
                  <a:srgbClr val="7030A0"/>
                </a:solidFill>
              </a:rPr>
              <a:t>㉠ 구성요건  </a:t>
            </a:r>
            <a:r>
              <a:rPr lang="ko-KR" altLang="en-US" sz="1600" dirty="0" err="1">
                <a:solidFill>
                  <a:srgbClr val="7030A0"/>
                </a:solidFill>
              </a:rPr>
              <a:t>해당성</a:t>
            </a:r>
            <a:r>
              <a:rPr lang="ko-KR" altLang="en-US" sz="1600" dirty="0">
                <a:solidFill>
                  <a:srgbClr val="7030A0"/>
                </a:solidFill>
              </a:rPr>
              <a:t> 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㉡ 위법성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 ㉢ 책임성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 ㉣ </a:t>
            </a:r>
            <a:r>
              <a:rPr lang="ko-KR" altLang="en-US" sz="1600" dirty="0" err="1">
                <a:solidFill>
                  <a:srgbClr val="7030A0"/>
                </a:solidFill>
              </a:rPr>
              <a:t>가벌성</a:t>
            </a:r>
            <a:r>
              <a:rPr lang="ko-KR" altLang="en-US" sz="1600" dirty="0">
                <a:solidFill>
                  <a:srgbClr val="7030A0"/>
                </a:solidFill>
              </a:rPr>
              <a:t> </a:t>
            </a:r>
            <a:r>
              <a:rPr lang="en-US" altLang="ko-KR" sz="1600" dirty="0">
                <a:solidFill>
                  <a:srgbClr val="7030A0"/>
                </a:solidFill>
              </a:rPr>
              <a:t>– </a:t>
            </a:r>
            <a:r>
              <a:rPr lang="ko-KR" altLang="en-US" sz="1600" dirty="0">
                <a:solidFill>
                  <a:srgbClr val="7030A0"/>
                </a:solidFill>
              </a:rPr>
              <a:t>처벌조건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4)  </a:t>
            </a:r>
            <a:r>
              <a:rPr lang="ko-KR" altLang="en-US" sz="1600" dirty="0">
                <a:solidFill>
                  <a:srgbClr val="FF0000"/>
                </a:solidFill>
              </a:rPr>
              <a:t>사실적 </a:t>
            </a:r>
            <a:r>
              <a:rPr lang="ko-KR" altLang="en-US" sz="1600" dirty="0" err="1">
                <a:solidFill>
                  <a:srgbClr val="FF0000"/>
                </a:solidFill>
              </a:rPr>
              <a:t>실체면과</a:t>
            </a:r>
            <a:r>
              <a:rPr lang="ko-KR" altLang="en-US" sz="1600" dirty="0">
                <a:solidFill>
                  <a:srgbClr val="FF0000"/>
                </a:solidFill>
              </a:rPr>
              <a:t>  법률적  </a:t>
            </a:r>
            <a:r>
              <a:rPr lang="ko-KR" altLang="en-US" sz="1600" dirty="0" err="1">
                <a:solidFill>
                  <a:srgbClr val="FF0000"/>
                </a:solidFill>
              </a:rPr>
              <a:t>실체면의</a:t>
            </a:r>
            <a:r>
              <a:rPr lang="ko-KR" altLang="en-US" sz="1600" dirty="0">
                <a:solidFill>
                  <a:srgbClr val="FF0000"/>
                </a:solidFill>
              </a:rPr>
              <a:t>  관계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일반적으로 범죄수사는 </a:t>
            </a:r>
            <a:r>
              <a:rPr lang="ko-KR" altLang="en-US" sz="1600" u="sng" dirty="0">
                <a:solidFill>
                  <a:srgbClr val="7030A0"/>
                </a:solidFill>
              </a:rPr>
              <a:t>사실적 </a:t>
            </a:r>
            <a:r>
              <a:rPr lang="ko-KR" altLang="en-US" sz="1600" u="sng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u="sng" dirty="0">
                <a:solidFill>
                  <a:srgbClr val="7030A0"/>
                </a:solidFill>
              </a:rPr>
              <a:t> 대한 조사가 먼저 이루어지고</a:t>
            </a:r>
            <a:r>
              <a:rPr lang="ko-KR" altLang="en-US" sz="1600" dirty="0"/>
              <a:t> 이를 바탕으로 </a:t>
            </a:r>
            <a:r>
              <a:rPr lang="en-US" altLang="ko-KR" sz="1600" dirty="0"/>
              <a:t> </a:t>
            </a:r>
            <a:r>
              <a:rPr lang="ko-KR" altLang="en-US" sz="1600" dirty="0" err="1"/>
              <a:t>드러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난 사건의 전모를 통해 </a:t>
            </a:r>
            <a:r>
              <a:rPr lang="ko-KR" altLang="en-US" sz="1600" dirty="0">
                <a:solidFill>
                  <a:srgbClr val="7030A0"/>
                </a:solidFill>
              </a:rPr>
              <a:t>법률적 평가가 이루지는 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현행범 체포의 경우처럼 처음부터 사실적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대한 부분이 명확한 경우 에는 곧바로 법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 err="1"/>
              <a:t>률적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대한 평가를 할 수 있음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fontAlgn="base"/>
            <a:r>
              <a:rPr lang="ko-KR" altLang="en-US" sz="1600" dirty="0"/>
              <a:t>따라서 </a:t>
            </a:r>
            <a:r>
              <a:rPr lang="ko-KR" altLang="en-US" sz="1600" dirty="0">
                <a:solidFill>
                  <a:srgbClr val="7030A0"/>
                </a:solidFill>
              </a:rPr>
              <a:t>법률적 </a:t>
            </a:r>
            <a:r>
              <a:rPr lang="ko-KR" altLang="en-US" sz="1600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dirty="0">
                <a:solidFill>
                  <a:srgbClr val="7030A0"/>
                </a:solidFill>
              </a:rPr>
              <a:t> 대한 평가를 위해서 반드시 사실적 </a:t>
            </a:r>
            <a:r>
              <a:rPr lang="ko-KR" altLang="en-US" sz="1600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dirty="0">
                <a:solidFill>
                  <a:srgbClr val="7030A0"/>
                </a:solidFill>
              </a:rPr>
              <a:t> 대한 평가가 선행되어야 하는 것은 아님</a:t>
            </a:r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수사의 대상</a:t>
            </a:r>
          </a:p>
        </p:txBody>
      </p:sp>
    </p:spTree>
    <p:extLst>
      <p:ext uri="{BB962C8B-B14F-4D97-AF65-F5344CB8AC3E}">
        <p14:creationId xmlns:p14="http://schemas.microsoft.com/office/powerpoint/2010/main" val="154515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u="sng" dirty="0">
                <a:solidFill>
                  <a:srgbClr val="FF0000"/>
                </a:solidFill>
              </a:rPr>
              <a:t>수사개시의 조건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u="sng" dirty="0">
                <a:solidFill>
                  <a:srgbClr val="FF0000"/>
                </a:solidFill>
              </a:rPr>
              <a:t>수사실행 조건</a:t>
            </a:r>
            <a:r>
              <a:rPr lang="en-US" altLang="ko-KR" sz="1400" u="sng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이는 </a:t>
            </a:r>
            <a:r>
              <a:rPr lang="ko-KR" altLang="en-US" sz="1400" u="sng" dirty="0">
                <a:solidFill>
                  <a:srgbClr val="FF0000"/>
                </a:solidFill>
              </a:rPr>
              <a:t>수사의 필요성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u="sng" dirty="0">
                <a:solidFill>
                  <a:srgbClr val="FF0000"/>
                </a:solidFill>
              </a:rPr>
              <a:t>상당성</a:t>
            </a:r>
            <a:r>
              <a:rPr lang="ko-KR" altLang="en-US" sz="1400" dirty="0">
                <a:solidFill>
                  <a:srgbClr val="FF0000"/>
                </a:solidFill>
              </a:rPr>
              <a:t>의 문제로 직결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u="sng" dirty="0"/>
              <a:t>수사를 진행함에 있어서 일정한 제약을 가할 필요성을 의미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범죄수사의 일반적 조건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필요성</a:t>
            </a:r>
            <a:r>
              <a:rPr lang="en-US" altLang="ko-KR" sz="1400" dirty="0"/>
              <a:t>(</a:t>
            </a:r>
            <a:r>
              <a:rPr lang="ko-KR" altLang="en-US" sz="1400" dirty="0"/>
              <a:t>① </a:t>
            </a:r>
            <a:r>
              <a:rPr lang="ko-KR" altLang="en-US" sz="1400" u="sng" dirty="0"/>
              <a:t>범죄의 혐의와 수사</a:t>
            </a:r>
            <a:r>
              <a:rPr lang="en-US" altLang="ko-KR" sz="1400" dirty="0"/>
              <a:t>, </a:t>
            </a:r>
            <a:r>
              <a:rPr lang="ko-KR" altLang="en-US" sz="1400" dirty="0"/>
              <a:t>② </a:t>
            </a:r>
            <a:r>
              <a:rPr lang="ko-KR" altLang="en-US" sz="1400" u="sng" dirty="0"/>
              <a:t>소송조건과 수사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수사는 수사의 목적을 달성하기 위하여 </a:t>
            </a:r>
            <a:r>
              <a:rPr lang="ko-KR" altLang="en-US" sz="1400" u="sng" dirty="0">
                <a:solidFill>
                  <a:srgbClr val="FF0000"/>
                </a:solidFill>
              </a:rPr>
              <a:t>필요한 경우에만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수사의 필요성은 </a:t>
            </a:r>
            <a:r>
              <a:rPr lang="en-US" altLang="ko-KR" sz="1400" dirty="0"/>
              <a:t> </a:t>
            </a:r>
            <a:r>
              <a:rPr lang="ko-KR" altLang="en-US" sz="1400" dirty="0"/>
              <a:t>임의수사와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강제수사 모두의 조건 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① 범죄의 혐의와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수사는 </a:t>
            </a:r>
            <a:r>
              <a:rPr lang="ko-KR" altLang="en-US" sz="1400" u="sng" dirty="0">
                <a:solidFill>
                  <a:srgbClr val="FF0000"/>
                </a:solidFill>
              </a:rPr>
              <a:t>수사기관의 주관적 혐의에 의해서 개시됨</a:t>
            </a:r>
            <a:r>
              <a:rPr lang="en-US" altLang="ko-KR" sz="1400" u="sng" dirty="0"/>
              <a:t>. </a:t>
            </a:r>
            <a:r>
              <a:rPr lang="en-US" altLang="ko-KR" sz="1400" dirty="0"/>
              <a:t> </a:t>
            </a:r>
            <a:r>
              <a:rPr lang="ko-KR" altLang="en-US" sz="1400" dirty="0"/>
              <a:t>주관적  혐의란  </a:t>
            </a:r>
            <a:r>
              <a:rPr lang="ko-KR" altLang="en-US" sz="1400" dirty="0">
                <a:solidFill>
                  <a:srgbClr val="7030A0"/>
                </a:solidFill>
              </a:rPr>
              <a:t>구체적  사실에  근거</a:t>
            </a:r>
            <a:r>
              <a:rPr lang="ko-KR" altLang="en-US" sz="1400" dirty="0"/>
              <a:t>를  둔 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기관의 혐의를 의미하는 것이며</a:t>
            </a:r>
            <a:r>
              <a:rPr lang="en-US" altLang="ko-KR" sz="1400" dirty="0"/>
              <a:t>(</a:t>
            </a:r>
            <a:r>
              <a:rPr lang="ko-KR" altLang="en-US" sz="1400" dirty="0"/>
              <a:t>수사개시의 조건</a:t>
            </a:r>
            <a:r>
              <a:rPr lang="en-US" altLang="ko-KR" sz="1400" dirty="0"/>
              <a:t>),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주관적 혐의만으로  수사를  인정할  경우  자칫  수사기관의  자의를  허용하는  결과가  되기  때문에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이러한 </a:t>
            </a:r>
            <a:r>
              <a:rPr lang="ko-KR" altLang="en-US" sz="1400" dirty="0">
                <a:solidFill>
                  <a:srgbClr val="7030A0"/>
                </a:solidFill>
              </a:rPr>
              <a:t>주관적 혐의에 대한 해석은 엄격해야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 등 대물적 강제처분 가능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② 소송조건과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수사는 </a:t>
            </a:r>
            <a:r>
              <a:rPr lang="ko-KR" altLang="en-US" sz="1400" u="sng" dirty="0">
                <a:solidFill>
                  <a:srgbClr val="FF0000"/>
                </a:solidFill>
              </a:rPr>
              <a:t>공소제기의 가능성이 있음을 요건</a:t>
            </a:r>
            <a:r>
              <a:rPr lang="ko-KR" altLang="en-US" sz="1400" dirty="0"/>
              <a:t>으로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수사와  공소제기는  별개의  절차가  아니므로  처음부터  공소제기의  가능성이  없을 때에는 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도  허용되지 않음</a:t>
            </a:r>
            <a:r>
              <a:rPr lang="en-US" altLang="ko-KR" sz="1400" dirty="0"/>
              <a:t>.  </a:t>
            </a:r>
            <a:r>
              <a:rPr lang="ko-KR" altLang="en-US" sz="1400" dirty="0"/>
              <a:t>친고죄</a:t>
            </a:r>
            <a:r>
              <a:rPr lang="en-US" altLang="ko-KR" sz="1400" dirty="0"/>
              <a:t>,  </a:t>
            </a:r>
            <a:r>
              <a:rPr lang="ko-KR" altLang="en-US" sz="1400" dirty="0" err="1"/>
              <a:t>반의사불벌죄에서</a:t>
            </a:r>
            <a:r>
              <a:rPr lang="ko-KR" altLang="en-US" sz="1400" dirty="0"/>
              <a:t> 고소</a:t>
            </a:r>
            <a:r>
              <a:rPr lang="en-US" altLang="ko-KR" sz="1400" dirty="0"/>
              <a:t>,  </a:t>
            </a:r>
            <a:r>
              <a:rPr lang="ko-KR" altLang="en-US" sz="1400" dirty="0"/>
              <a:t>처벌 희망  가능성이  있으면  수사가능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13917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86130" y="1556792"/>
            <a:ext cx="8229600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 err="1">
                <a:solidFill>
                  <a:srgbClr val="FF0000"/>
                </a:solidFill>
              </a:rPr>
              <a:t>상당성</a:t>
            </a:r>
            <a:r>
              <a:rPr lang="en-US" altLang="ko-KR" sz="1400" dirty="0"/>
              <a:t>(</a:t>
            </a:r>
            <a:r>
              <a:rPr lang="ko-KR" altLang="en-US" sz="1400" dirty="0"/>
              <a:t>① </a:t>
            </a:r>
            <a:r>
              <a:rPr lang="ko-KR" altLang="en-US" sz="1400" u="sng" dirty="0"/>
              <a:t>수사비례의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② </a:t>
            </a:r>
            <a:r>
              <a:rPr lang="ko-KR" altLang="en-US" sz="1400" u="sng" dirty="0"/>
              <a:t>수사의 </a:t>
            </a:r>
            <a:r>
              <a:rPr lang="ko-KR" altLang="en-US" sz="1400" u="sng" dirty="0" err="1"/>
              <a:t>신의칙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수사의 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상당성이란</a:t>
            </a:r>
            <a:r>
              <a:rPr lang="ko-KR" altLang="en-US" sz="1400" u="sng" dirty="0">
                <a:solidFill>
                  <a:srgbClr val="FF0000"/>
                </a:solidFill>
              </a:rPr>
              <a:t>  수사의  필요성이  인정되는  경우에도  수사의  수단은  수사의  목적을  달성하는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en-US" altLang="ko-KR" sz="1400" u="sng" dirty="0">
                <a:solidFill>
                  <a:srgbClr val="FF0000"/>
                </a:solidFill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</a:rPr>
              <a:t>데 있어서  적절해야  한다는  원칙</a:t>
            </a:r>
            <a:r>
              <a:rPr lang="ko-KR" altLang="en-US" sz="1400" dirty="0"/>
              <a:t>을  말하며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수사비례의  원칙과  </a:t>
            </a:r>
            <a:r>
              <a:rPr lang="ko-KR" altLang="en-US" sz="1400" u="sng" dirty="0" err="1"/>
              <a:t>신의칙을</a:t>
            </a:r>
            <a:r>
              <a:rPr lang="ko-KR" altLang="en-US" sz="1400" u="sng" dirty="0"/>
              <a:t>  그 내용</a:t>
            </a:r>
            <a:r>
              <a:rPr lang="ko-KR" altLang="en-US" sz="1400" dirty="0"/>
              <a:t>으로  함</a:t>
            </a:r>
            <a:r>
              <a:rPr lang="en-US" altLang="ko-KR" sz="1400" dirty="0"/>
              <a:t>.  </a:t>
            </a:r>
            <a:r>
              <a:rPr lang="ko-KR" altLang="en-US" sz="1400" dirty="0"/>
              <a:t>수사의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상당성은  수사에  대한  실질적인  한계가  됨으로써  국가권력의  남용을  제한하고  피의자의  기본권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침해를 가능한 한 </a:t>
            </a:r>
            <a:r>
              <a:rPr lang="en-US" altLang="ko-KR" sz="1400" dirty="0"/>
              <a:t> </a:t>
            </a:r>
            <a:r>
              <a:rPr lang="ko-KR" altLang="en-US" sz="1400" dirty="0"/>
              <a:t>축소시키는  역할을 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① </a:t>
            </a:r>
            <a:r>
              <a:rPr lang="ko-KR" altLang="en-US" sz="1400" u="sng" dirty="0">
                <a:solidFill>
                  <a:srgbClr val="FF0000"/>
                </a:solidFill>
              </a:rPr>
              <a:t>수사비례의 원칙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수사처분은  그  목적을  달성하기  위한  </a:t>
            </a:r>
            <a:r>
              <a:rPr lang="ko-KR" altLang="en-US" sz="1400" dirty="0">
                <a:solidFill>
                  <a:srgbClr val="7030A0"/>
                </a:solidFill>
              </a:rPr>
              <a:t>최소한도에  그쳐야  한다는  원칙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적합성의  원칙 </a:t>
            </a:r>
            <a:r>
              <a:rPr lang="en-US" altLang="ko-KR" sz="1400" dirty="0"/>
              <a:t>:  </a:t>
            </a:r>
            <a:r>
              <a:rPr lang="ko-KR" altLang="en-US" sz="1400" dirty="0"/>
              <a:t>수사처분은  수사의  목적달성에  적합해야  하고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최소침해의  원칙 </a:t>
            </a:r>
            <a:r>
              <a:rPr lang="en-US" altLang="ko-KR" sz="1400" dirty="0"/>
              <a:t>:  </a:t>
            </a:r>
            <a:r>
              <a:rPr lang="ko-KR" altLang="en-US" sz="1400" dirty="0"/>
              <a:t>목적을  달성하기  위해  필요최소한의  범위 내에서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 </a:t>
            </a:r>
            <a:r>
              <a:rPr lang="ko-KR" altLang="en-US" sz="1400" dirty="0"/>
              <a:t>균형성의 원칙</a:t>
            </a:r>
            <a:r>
              <a:rPr lang="en-US" altLang="ko-KR" sz="1400" dirty="0"/>
              <a:t>:  </a:t>
            </a:r>
            <a:r>
              <a:rPr lang="ko-KR" altLang="en-US" sz="1400" dirty="0"/>
              <a:t>수사처분을  통한  침해와  </a:t>
            </a:r>
            <a:r>
              <a:rPr lang="ko-KR" altLang="en-US" sz="1400" dirty="0" err="1"/>
              <a:t>이익사이에</a:t>
            </a:r>
            <a:r>
              <a:rPr lang="ko-KR" altLang="en-US" sz="1400" dirty="0"/>
              <a:t>  균형이  유지되어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② 수사의 </a:t>
            </a:r>
            <a:r>
              <a:rPr lang="ko-KR" altLang="en-US" sz="1400" dirty="0" err="1"/>
              <a:t>신의칙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수사처분은  </a:t>
            </a:r>
            <a:r>
              <a:rPr lang="ko-KR" altLang="en-US" sz="1400" dirty="0">
                <a:solidFill>
                  <a:srgbClr val="7030A0"/>
                </a:solidFill>
              </a:rPr>
              <a:t>사회통념상  용인되는  수단에  의해야  한다는  원칙</a:t>
            </a:r>
            <a:r>
              <a:rPr lang="ko-KR" altLang="en-US" sz="1400" dirty="0"/>
              <a:t>을  의미하며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이와  관련하여  특히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문제가  되는  것이  함정수사의  적법성의  문제임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55699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0851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3) </a:t>
            </a:r>
            <a:r>
              <a:rPr lang="ko-KR" altLang="en-US" sz="1400" b="1" dirty="0"/>
              <a:t>수사조건 위반의 효과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b="1" dirty="0"/>
          </a:p>
          <a:p>
            <a:pPr marL="0" indent="0" fontAlgn="base">
              <a:buNone/>
            </a:pPr>
            <a:r>
              <a:rPr lang="en-US" altLang="ko-KR" sz="1400" b="1" dirty="0"/>
              <a:t>    -  </a:t>
            </a:r>
            <a:r>
              <a:rPr lang="ko-KR" altLang="en-US" sz="1400" b="1" dirty="0"/>
              <a:t>위법수집 증거의  배제법칙에  의해  증거능력  부정</a:t>
            </a:r>
            <a:r>
              <a:rPr lang="en-US" altLang="ko-KR" sz="1400" b="1" dirty="0"/>
              <a:t>,  </a:t>
            </a:r>
            <a:r>
              <a:rPr lang="ko-KR" altLang="en-US" sz="1400" b="1" dirty="0" err="1"/>
              <a:t>준항고의</a:t>
            </a:r>
            <a:r>
              <a:rPr lang="ko-KR" altLang="en-US" sz="1400" b="1" dirty="0"/>
              <a:t> 대상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b="1" dirty="0"/>
              <a:t>    </a:t>
            </a:r>
          </a:p>
          <a:p>
            <a:pPr marL="0" indent="0" fontAlgn="base">
              <a:buNone/>
            </a:pPr>
            <a:r>
              <a:rPr lang="en-US" altLang="ko-KR" sz="1400" b="1" dirty="0"/>
              <a:t>     - </a:t>
            </a:r>
            <a:r>
              <a:rPr lang="ko-KR" altLang="en-US" sz="1400" b="1" dirty="0"/>
              <a:t>소송절차상  구속적부심사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구속취소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구속장소 감찰 등에 의한 구제  대상</a:t>
            </a:r>
            <a:endParaRPr lang="ko-KR" altLang="en-US" sz="1400" dirty="0"/>
          </a:p>
          <a:p>
            <a:pPr fontAlgn="base"/>
            <a:endParaRPr lang="en-US" altLang="ko-KR" sz="1400" b="1" dirty="0"/>
          </a:p>
          <a:p>
            <a:pPr marL="0" indent="0" fontAlgn="base">
              <a:buNone/>
            </a:pPr>
            <a:r>
              <a:rPr lang="en-US" altLang="ko-KR" sz="1400" b="1" dirty="0"/>
              <a:t>     - </a:t>
            </a:r>
            <a:r>
              <a:rPr lang="ko-KR" altLang="en-US" sz="1400" b="1" dirty="0"/>
              <a:t>손해배상청구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국가배상청구에 의한 구제  대상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0519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1. </a:t>
            </a:r>
            <a:r>
              <a:rPr lang="ko-KR" altLang="en-US" sz="1400" dirty="0">
                <a:latin typeface="+mj-lt"/>
              </a:rPr>
              <a:t>범죄수사의 가능성</a:t>
            </a:r>
            <a:endParaRPr lang="en-US" altLang="ko-KR" sz="1400" dirty="0">
              <a:latin typeface="+mj-lt"/>
            </a:endParaRPr>
          </a:p>
          <a:p>
            <a:pPr>
              <a:lnSpc>
                <a:spcPts val="1680"/>
              </a:lnSpc>
              <a:buAutoNum type="arabicPeriod"/>
            </a:pP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범죄의 흔적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➀ 모든 범죄행위는 그 과정에 반드시 흔적을 남김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완전범죄는 없음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➁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범죄수사는  </a:t>
            </a:r>
            <a:r>
              <a:rPr lang="ko-KR" altLang="en-US" sz="1400" dirty="0" err="1">
                <a:solidFill>
                  <a:srgbClr val="FF0000"/>
                </a:solidFill>
                <a:latin typeface="+mj-lt"/>
              </a:rPr>
              <a:t>범적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흔적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을 통하여</a:t>
            </a:r>
            <a:r>
              <a:rPr lang="ko-KR" altLang="en-US" sz="1400" dirty="0">
                <a:latin typeface="+mj-lt"/>
              </a:rPr>
              <a:t> 사건의 전부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또는 일부를 추리하고 추 리에 대한 사실확인 과정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으로 이루어지며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범죄와  흔적 사이에는  인과법칙 이 존재하므로  정상인이  추리로  범인의  행동과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정을 추리해 나감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2)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범죄수사  가능성의  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대 근간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</a:t>
            </a:r>
            <a:r>
              <a:rPr lang="ko-KR" altLang="en-US" sz="1400" dirty="0">
                <a:latin typeface="+mj-lt"/>
              </a:rPr>
              <a:t>➀ 범죄는 인간의 행위이다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인간의 생물학적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심리학적 특징이 징표로 남아 이를 단서로 수사 진행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혈액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정액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수법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동기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언    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어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인상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습관 등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latin typeface="+mj-lt"/>
              </a:rPr>
              <a:t>➁ 범죄는 사회적 행동이다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사회적 법칙에 따른 흔적이 징표로 남아 이를 단서로 수사 진행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목격자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도구입수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인심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소문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성명 등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latin typeface="+mj-lt"/>
              </a:rPr>
              <a:t>➂ 범죄는 물건 기타 자연현상을 수반한다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범죄는 자연현상 속에서 이루어지며 필연적으로 자연과학적 법칙에 따른 흔적이 징표로 남아 이를 단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서로 수사 진행</a:t>
            </a:r>
            <a:r>
              <a:rPr lang="en-US" altLang="ko-KR" sz="1400" dirty="0">
                <a:latin typeface="+mj-lt"/>
              </a:rPr>
              <a:t> (</a:t>
            </a:r>
            <a:r>
              <a:rPr lang="ko-KR" altLang="en-US" sz="1400" dirty="0">
                <a:latin typeface="+mj-lt"/>
              </a:rPr>
              <a:t>현장의 변화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사체변화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지문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족적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물건의 이동 등</a:t>
            </a:r>
            <a:r>
              <a:rPr lang="en-US" altLang="ko-KR" sz="1400" dirty="0">
                <a:latin typeface="+mj-lt"/>
              </a:rPr>
              <a:t>)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1175859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>
              <a:lnSpc>
                <a:spcPts val="1680"/>
              </a:lnSpc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범죄의 징표</a:t>
            </a:r>
            <a:endParaRPr lang="en-US" altLang="ko-KR" sz="1400" dirty="0"/>
          </a:p>
          <a:p>
            <a:pPr marL="0" indent="0">
              <a:lnSpc>
                <a:spcPts val="1680"/>
              </a:lnSpc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범죄징표의 의의와 기능</a:t>
            </a: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      -  </a:t>
            </a:r>
            <a:r>
              <a:rPr lang="ko-KR" altLang="en-US" sz="1400" u="sng" dirty="0">
                <a:solidFill>
                  <a:srgbClr val="FF0000"/>
                </a:solidFill>
              </a:rPr>
              <a:t>범죄징표란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</a:rPr>
              <a:t>범죄행위에 수반하여 나타나는 내적</a:t>
            </a:r>
            <a:r>
              <a:rPr lang="en-US" altLang="ko-KR" sz="1400" u="sng" dirty="0">
                <a:solidFill>
                  <a:srgbClr val="FF0000"/>
                </a:solidFill>
              </a:rPr>
              <a:t>·</a:t>
            </a:r>
            <a:r>
              <a:rPr lang="ko-KR" altLang="en-US" sz="1400" u="sng" dirty="0">
                <a:solidFill>
                  <a:srgbClr val="FF0000"/>
                </a:solidFill>
              </a:rPr>
              <a:t>외적 현상의 일체</a:t>
            </a:r>
            <a:r>
              <a:rPr lang="ko-KR" altLang="en-US" sz="1400" dirty="0"/>
              <a:t>를 말하며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범죄의 외적 현상을 범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죄의 흔적 또는 </a:t>
            </a:r>
            <a:r>
              <a:rPr lang="ko-KR" altLang="en-US" sz="1400" dirty="0" err="1"/>
              <a:t>범적이라고</a:t>
            </a:r>
            <a:r>
              <a:rPr lang="ko-KR" altLang="en-US" sz="1400" dirty="0"/>
              <a:t>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범죄징표는 범인 및 범죄사실의 발견을 </a:t>
            </a:r>
            <a:r>
              <a:rPr lang="ko-KR" altLang="en-US" sz="1400" dirty="0">
                <a:solidFill>
                  <a:srgbClr val="FF0000"/>
                </a:solidFill>
              </a:rPr>
              <a:t>위한 </a:t>
            </a: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수사자료로서의 기능을 가질 뿐 아니라</a:t>
            </a:r>
            <a:r>
              <a:rPr lang="en-US" altLang="ko-KR" sz="1400" dirty="0">
                <a:solidFill>
                  <a:srgbClr val="FF0000"/>
                </a:solidFill>
              </a:rPr>
              <a:t>, 2) </a:t>
            </a:r>
            <a:r>
              <a:rPr lang="ko-KR" altLang="en-US" sz="1400" dirty="0">
                <a:solidFill>
                  <a:srgbClr val="FF0000"/>
                </a:solidFill>
              </a:rPr>
              <a:t>범인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일시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범행장소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물건 등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수사의 요소를 확정하는 데에도 이용됨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범죄징표의 형태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생물학적 특징에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인상</a:t>
            </a:r>
            <a:r>
              <a:rPr lang="en-US" altLang="ko-KR" sz="1400" dirty="0"/>
              <a:t>, </a:t>
            </a:r>
            <a:r>
              <a:rPr lang="ko-KR" altLang="en-US" sz="1400" dirty="0"/>
              <a:t>② 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③ 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④ </a:t>
            </a:r>
            <a:r>
              <a:rPr lang="en-US" altLang="ko-KR" sz="1400" dirty="0"/>
              <a:t>DNA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⑤ 기타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심리적 특징에 의한 징표</a:t>
            </a:r>
            <a:r>
              <a:rPr lang="en-US" altLang="ko-KR" sz="1400" dirty="0"/>
              <a:t>- </a:t>
            </a:r>
            <a:r>
              <a:rPr lang="ko-KR" altLang="en-US" sz="1400" dirty="0"/>
              <a:t>① 범죄심리의 수사에의 응용</a:t>
            </a:r>
            <a:r>
              <a:rPr lang="en-US" altLang="ko-KR" sz="1400" dirty="0"/>
              <a:t>, </a:t>
            </a:r>
            <a:r>
              <a:rPr lang="ko-KR" altLang="en-US" sz="1400" dirty="0"/>
              <a:t>② 범죄자의 성격</a:t>
            </a:r>
            <a:r>
              <a:rPr lang="en-US" altLang="ko-KR" sz="1400" dirty="0"/>
              <a:t>,</a:t>
            </a:r>
            <a:r>
              <a:rPr lang="ko-KR" altLang="en-US" sz="1400" dirty="0"/>
              <a:t> ③ 범죄자의 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사회관계에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사회적 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②사회적 파문이나 소문</a:t>
            </a:r>
            <a:r>
              <a:rPr lang="en-US" altLang="ko-KR" sz="1400" dirty="0"/>
              <a:t>, </a:t>
            </a:r>
            <a:r>
              <a:rPr lang="ko-KR" altLang="en-US" sz="1400" dirty="0"/>
              <a:t> ③ 지능범수사와 사회관계</a:t>
            </a:r>
          </a:p>
          <a:p>
            <a:pPr marL="0" indent="0" fontAlgn="base">
              <a:buNone/>
            </a:pPr>
            <a:r>
              <a:rPr lang="en-US" altLang="ko-KR" sz="1400" dirty="0"/>
              <a:t>       (4) </a:t>
            </a:r>
            <a:r>
              <a:rPr lang="ko-KR" altLang="en-US" sz="1400" dirty="0"/>
              <a:t>자연현상에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일시의 확정</a:t>
            </a:r>
            <a:r>
              <a:rPr lang="en-US" altLang="ko-KR" sz="1400" dirty="0"/>
              <a:t>, </a:t>
            </a:r>
            <a:r>
              <a:rPr lang="ko-KR" altLang="en-US" sz="1400" dirty="0"/>
              <a:t>② 물건의 특정</a:t>
            </a:r>
            <a:r>
              <a:rPr lang="en-US" altLang="ko-KR" sz="1400" dirty="0"/>
              <a:t>, </a:t>
            </a:r>
            <a:r>
              <a:rPr lang="ko-KR" altLang="en-US" sz="1400" dirty="0"/>
              <a:t>③ 물건의 이동</a:t>
            </a:r>
            <a:r>
              <a:rPr lang="en-US" altLang="ko-KR" sz="1400" dirty="0"/>
              <a:t>, </a:t>
            </a:r>
            <a:r>
              <a:rPr lang="ko-KR" altLang="en-US" sz="1400" dirty="0"/>
              <a:t>④ 기타</a:t>
            </a:r>
          </a:p>
          <a:p>
            <a:pPr marL="0" indent="0" fontAlgn="base">
              <a:buNone/>
            </a:pPr>
            <a:r>
              <a:rPr lang="en-US" altLang="ko-KR" sz="1400" dirty="0"/>
              <a:t>       (5) </a:t>
            </a:r>
            <a:r>
              <a:rPr lang="ko-KR" altLang="en-US" sz="1400" dirty="0"/>
              <a:t>문서에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지질감정 ② 사용잉크의 감정 ③ 문자의 감정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2191776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생물학적 특징에 의한 징표 </a:t>
            </a:r>
          </a:p>
          <a:p>
            <a:pPr fontAlgn="base"/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</a:t>
            </a:r>
            <a:r>
              <a:rPr lang="ko-KR" altLang="en-US" sz="1400" dirty="0">
                <a:latin typeface="+mj-lt"/>
              </a:rPr>
              <a:t>① 인상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사진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 err="1">
                <a:latin typeface="+mj-lt"/>
              </a:rPr>
              <a:t>몽타쥬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 err="1">
                <a:latin typeface="+mj-lt"/>
              </a:rPr>
              <a:t>선면수사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</a:t>
            </a:r>
            <a:r>
              <a:rPr lang="ko-KR" altLang="en-US" sz="1400" dirty="0">
                <a:latin typeface="+mj-lt"/>
              </a:rPr>
              <a:t>얼굴모양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안색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머리모양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머리색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눈모양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눈썹형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수염 등 사람의 특징을 통하여 수배 또는 범죄수법</a:t>
            </a:r>
            <a:br>
              <a:rPr lang="en-US" altLang="ko-KR" sz="1400" dirty="0">
                <a:latin typeface="+mj-lt"/>
              </a:rPr>
            </a:br>
            <a:r>
              <a:rPr lang="en-US" altLang="ko-KR" sz="1400" dirty="0">
                <a:latin typeface="+mj-lt"/>
              </a:rPr>
              <a:t>        </a:t>
            </a:r>
            <a:r>
              <a:rPr lang="ko-KR" altLang="en-US" sz="1400" dirty="0">
                <a:latin typeface="+mj-lt"/>
              </a:rPr>
              <a:t>자료로 이용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② 지문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만인부동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 err="1">
                <a:latin typeface="+mj-lt"/>
              </a:rPr>
              <a:t>종생불변의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2</a:t>
            </a:r>
            <a:r>
              <a:rPr lang="ko-KR" altLang="en-US" sz="1400" dirty="0">
                <a:latin typeface="+mj-lt"/>
              </a:rPr>
              <a:t>대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가장 효과적이며 적극적인 동일인 증명기능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③ 혈액형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동일인이 아니라는 소극적인 증명의 기능만을 가질 뿐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④ </a:t>
            </a:r>
            <a:r>
              <a:rPr lang="en-US" altLang="ko-KR" sz="1400" dirty="0">
                <a:latin typeface="+mj-lt"/>
              </a:rPr>
              <a:t>DNA</a:t>
            </a:r>
            <a:r>
              <a:rPr lang="ko-KR" altLang="en-US" sz="1400" dirty="0">
                <a:latin typeface="+mj-lt"/>
              </a:rPr>
              <a:t>지문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DNA </a:t>
            </a:r>
            <a:r>
              <a:rPr lang="ko-KR" altLang="en-US" sz="1400" dirty="0">
                <a:latin typeface="+mj-lt"/>
              </a:rPr>
              <a:t>각 부위는 극도의 개인편차로 인해 정확한 개인식별이 가능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</a:t>
            </a:r>
            <a:r>
              <a:rPr lang="ko-KR" altLang="en-US" sz="1400" dirty="0">
                <a:latin typeface="+mj-lt"/>
              </a:rPr>
              <a:t>지문과 같은 대조자료가 보관되어 있지 않으면 확인이 어려움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 ※ </a:t>
            </a:r>
            <a:r>
              <a:rPr lang="ko-KR" altLang="en-US" sz="1400" dirty="0">
                <a:latin typeface="+mj-lt"/>
              </a:rPr>
              <a:t>일란성 쌍둥이는 동일함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</a:t>
            </a:r>
            <a:r>
              <a:rPr lang="ko-KR" altLang="en-US" sz="1400" dirty="0">
                <a:latin typeface="+mj-lt"/>
              </a:rPr>
              <a:t>⑤ 기타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신체의 불구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치아의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모발의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음성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동작 등도 생물학적 특징에 의한 징표로서 수사에 활용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4149055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심리적 특징에 의한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① 범죄심리의 수사에의 응용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원한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복수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치정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등이며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범행시</a:t>
            </a:r>
            <a:r>
              <a:rPr lang="ko-KR" altLang="en-US" sz="1400" dirty="0"/>
              <a:t> 행위객체에 대한 타격의 부위와 횟수</a:t>
            </a:r>
            <a:r>
              <a:rPr lang="en-US" altLang="ko-KR" sz="1400" dirty="0"/>
              <a:t>, </a:t>
            </a:r>
            <a:r>
              <a:rPr lang="ko-KR" altLang="en-US" sz="1400" dirty="0"/>
              <a:t>손상 의 정도 및 형태를 통해서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추정이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범죄심리에 관한 지식은 범죄징표의 발견은 물론 진술</a:t>
            </a:r>
            <a:r>
              <a:rPr lang="en-US" altLang="ko-KR" sz="1400" dirty="0"/>
              <a:t>, </a:t>
            </a:r>
            <a:r>
              <a:rPr lang="ko-KR" altLang="en-US" sz="1400" dirty="0"/>
              <a:t>도주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증거인멸</a:t>
            </a:r>
            <a:r>
              <a:rPr lang="en-US" altLang="ko-KR" sz="1400" dirty="0"/>
              <a:t>, </a:t>
            </a:r>
            <a:r>
              <a:rPr lang="ko-KR" altLang="en-US" sz="1400" dirty="0"/>
              <a:t>위 장 등의 심리를 포착하는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수사수단으로 활용할 수 있음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② 범죄자의 성격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가정환경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교육정도</a:t>
            </a:r>
            <a:r>
              <a:rPr lang="en-US" altLang="ko-KR" sz="1400" dirty="0"/>
              <a:t>, </a:t>
            </a:r>
            <a:r>
              <a:rPr lang="ko-KR" altLang="en-US" sz="1400" dirty="0"/>
              <a:t>직업관계</a:t>
            </a:r>
            <a:r>
              <a:rPr lang="en-US" altLang="ko-KR" sz="1400" dirty="0"/>
              <a:t>, </a:t>
            </a:r>
            <a:r>
              <a:rPr lang="ko-KR" altLang="en-US" sz="1400" dirty="0"/>
              <a:t>집단관계 등의 수사자료를 제공하여 수사관의 추리를 용이하게 해줌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언행과 동작</a:t>
            </a:r>
            <a:r>
              <a:rPr lang="en-US" altLang="ko-KR" sz="1400" dirty="0"/>
              <a:t>, </a:t>
            </a:r>
            <a:r>
              <a:rPr lang="ko-KR" altLang="en-US" sz="1400" dirty="0"/>
              <a:t>범행수법 등에는 사람의 성격적 특징이 나타나므로 수 </a:t>
            </a:r>
            <a:r>
              <a:rPr lang="ko-KR" altLang="en-US" sz="1400" dirty="0" err="1"/>
              <a:t>사과정에서</a:t>
            </a:r>
            <a:r>
              <a:rPr lang="ko-KR" altLang="en-US" sz="1400" dirty="0"/>
              <a:t> 수집된 이러한 자료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를 이용하여 범인을 특정하는데 이용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192850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③ 범죄자의 심리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보통심리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정상인의 심리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범행동기</a:t>
            </a:r>
            <a:r>
              <a:rPr lang="en-US" altLang="ko-KR" sz="1400" dirty="0"/>
              <a:t>: </a:t>
            </a:r>
            <a:r>
              <a:rPr lang="ko-KR" altLang="en-US" sz="1400" dirty="0"/>
              <a:t>정상심리로서 원한</a:t>
            </a:r>
            <a:r>
              <a:rPr lang="en-US" altLang="ko-KR" sz="1400" dirty="0"/>
              <a:t>, </a:t>
            </a:r>
            <a:r>
              <a:rPr lang="ko-KR" altLang="en-US" sz="1400" dirty="0"/>
              <a:t>치정</a:t>
            </a:r>
            <a:r>
              <a:rPr lang="en-US" altLang="ko-KR" sz="1400" dirty="0"/>
              <a:t>, </a:t>
            </a:r>
            <a:r>
              <a:rPr lang="ko-KR" altLang="en-US" sz="1400" dirty="0"/>
              <a:t>미신</a:t>
            </a:r>
            <a:r>
              <a:rPr lang="en-US" altLang="ko-KR" sz="1400" dirty="0"/>
              <a:t>, </a:t>
            </a:r>
            <a:r>
              <a:rPr lang="ko-KR" altLang="en-US" sz="1400" dirty="0"/>
              <a:t>이욕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범행결의 단계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 </a:t>
            </a:r>
            <a:r>
              <a:rPr lang="en-US" altLang="ko-KR" sz="1400" dirty="0"/>
              <a:t>: </a:t>
            </a:r>
            <a:r>
              <a:rPr lang="ko-KR" altLang="en-US" sz="1400" dirty="0"/>
              <a:t>정상인은 징표로서 불안</a:t>
            </a:r>
            <a:r>
              <a:rPr lang="en-US" altLang="ko-KR" sz="1400" dirty="0"/>
              <a:t>, </a:t>
            </a:r>
            <a:r>
              <a:rPr lang="ko-KR" altLang="en-US" sz="1400" dirty="0"/>
              <a:t>초조</a:t>
            </a:r>
            <a:r>
              <a:rPr lang="en-US" altLang="ko-KR" sz="1400" dirty="0"/>
              <a:t>, </a:t>
            </a:r>
            <a:r>
              <a:rPr lang="ko-KR" altLang="en-US" sz="1400" dirty="0"/>
              <a:t>친지와의 상담 등 심리적 갈등과 흉기</a:t>
            </a:r>
            <a:r>
              <a:rPr lang="en-US" altLang="ko-KR" sz="1400" dirty="0"/>
              <a:t>. </a:t>
            </a:r>
            <a:r>
              <a:rPr lang="ko-KR" altLang="en-US" sz="1400" dirty="0"/>
              <a:t>용구의 준비</a:t>
            </a:r>
            <a:r>
              <a:rPr lang="en-US" altLang="ko-KR" sz="1400" dirty="0"/>
              <a:t>, </a:t>
            </a:r>
            <a:r>
              <a:rPr lang="ko-KR" altLang="en-US" sz="1400" dirty="0"/>
              <a:t>현장답사</a:t>
            </a:r>
            <a:r>
              <a:rPr lang="en-US" altLang="ko-KR" sz="1400" dirty="0"/>
              <a:t>, </a:t>
            </a:r>
            <a:r>
              <a:rPr lang="ko-KR" altLang="en-US" sz="1400" dirty="0"/>
              <a:t>알리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</a:t>
            </a:r>
            <a:r>
              <a:rPr lang="ko-KR" altLang="en-US" sz="1400" dirty="0" err="1"/>
              <a:t>바이</a:t>
            </a:r>
            <a:r>
              <a:rPr lang="ko-KR" altLang="en-US" sz="1400" dirty="0"/>
              <a:t> 공작 등 범죄실행을 위한 준비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범행의 심리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: </a:t>
            </a:r>
            <a:r>
              <a:rPr lang="ko-KR" altLang="en-US" sz="1400" dirty="0"/>
              <a:t>목적달성에 필요하고 용이한 방법이용</a:t>
            </a:r>
            <a:r>
              <a:rPr lang="en-US" altLang="ko-KR" sz="1400" dirty="0"/>
              <a:t>, </a:t>
            </a:r>
            <a:r>
              <a:rPr lang="ko-KR" altLang="en-US" sz="1400" dirty="0"/>
              <a:t>범행에 익숙한 방법과 기술 활용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범행후의 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/>
              <a:t>범행 후 흥분과 긴장의 해소로 일시적 안도감을 가지나</a:t>
            </a:r>
            <a:r>
              <a:rPr lang="en-US" altLang="ko-KR" sz="1400" dirty="0"/>
              <a:t>, </a:t>
            </a:r>
            <a:r>
              <a:rPr lang="ko-KR" altLang="en-US" sz="1400" dirty="0"/>
              <a:t>곧 후회와 체포에 대한 공포로 특수한 꿈</a:t>
            </a:r>
            <a:r>
              <a:rPr lang="en-US" altLang="ko-KR" sz="1400" dirty="0"/>
              <a:t>, </a:t>
            </a:r>
            <a:r>
              <a:rPr lang="ko-KR" altLang="en-US" sz="1400" dirty="0"/>
              <a:t>피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해자에 대한 위로</a:t>
            </a:r>
            <a:r>
              <a:rPr lang="en-US" altLang="ko-KR" sz="1400" dirty="0"/>
              <a:t>(</a:t>
            </a:r>
            <a:r>
              <a:rPr lang="ko-KR" altLang="en-US" sz="1400" dirty="0"/>
              <a:t>장례참석 등</a:t>
            </a:r>
            <a:r>
              <a:rPr lang="en-US" altLang="ko-KR" sz="1400" dirty="0"/>
              <a:t>), </a:t>
            </a:r>
            <a:r>
              <a:rPr lang="ko-KR" altLang="en-US" sz="1400" dirty="0"/>
              <a:t>친지에의 고백</a:t>
            </a:r>
            <a:r>
              <a:rPr lang="en-US" altLang="ko-KR" sz="1400" dirty="0"/>
              <a:t>, </a:t>
            </a:r>
            <a:r>
              <a:rPr lang="ko-KR" altLang="en-US" sz="1400" dirty="0"/>
              <a:t>자살</a:t>
            </a:r>
            <a:r>
              <a:rPr lang="en-US" altLang="ko-KR" sz="1400" dirty="0"/>
              <a:t>, </a:t>
            </a:r>
            <a:r>
              <a:rPr lang="ko-KR" altLang="en-US" sz="1400" dirty="0"/>
              <a:t>도주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증거인멸</a:t>
            </a:r>
            <a:r>
              <a:rPr lang="en-US" altLang="ko-KR" sz="1400" dirty="0"/>
              <a:t>, </a:t>
            </a:r>
            <a:r>
              <a:rPr lang="ko-KR" altLang="en-US" sz="1400" dirty="0"/>
              <a:t>공작</a:t>
            </a:r>
            <a:r>
              <a:rPr lang="en-US" altLang="ko-KR" sz="1400" dirty="0"/>
              <a:t>(</a:t>
            </a:r>
            <a:r>
              <a:rPr lang="ko-KR" altLang="en-US" sz="1400" dirty="0"/>
              <a:t>알리바이 위장 등</a:t>
            </a:r>
            <a:r>
              <a:rPr lang="en-US" altLang="ko-KR" sz="1400" dirty="0"/>
              <a:t>), </a:t>
            </a:r>
            <a:r>
              <a:rPr lang="ko-KR" altLang="en-US" sz="1400" dirty="0"/>
              <a:t>변명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준비 등 심리적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이상심리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범행의 심리과정에서 합리적인 일관성을 결한 것으로 정신병자</a:t>
            </a:r>
            <a:r>
              <a:rPr lang="en-US" altLang="ko-KR" sz="1400" dirty="0"/>
              <a:t>, </a:t>
            </a:r>
            <a:r>
              <a:rPr lang="ko-KR" altLang="en-US" sz="1400" dirty="0"/>
              <a:t>이상성격 자의 심리를 말하며 정상인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의 범행에 비하여 범행의 동기</a:t>
            </a:r>
            <a:r>
              <a:rPr lang="en-US" altLang="ko-KR" sz="1400" dirty="0"/>
              <a:t>, </a:t>
            </a:r>
            <a:r>
              <a:rPr lang="ko-KR" altLang="en-US" sz="1400" dirty="0"/>
              <a:t>범행과정</a:t>
            </a:r>
            <a:r>
              <a:rPr lang="en-US" altLang="ko-KR" sz="1400" dirty="0"/>
              <a:t>, </a:t>
            </a:r>
            <a:r>
              <a:rPr lang="ko-KR" altLang="en-US" sz="1400" dirty="0"/>
              <a:t>범행 후 행동 등에 대하여 추리를 하기가 쉽지 않다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범죄현장 및 주변을 통해서 수집된 자료를 바탕으로 종합적이고 면밀한 검토를 한 결과 일련의 범죄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과정에 </a:t>
            </a:r>
            <a:r>
              <a:rPr lang="ko-KR" altLang="en-US" sz="1400" dirty="0">
                <a:solidFill>
                  <a:srgbClr val="FF0000"/>
                </a:solidFill>
              </a:rPr>
              <a:t>합리적인 일관성이 결여되어 있다고 판단이 되면 </a:t>
            </a:r>
            <a:r>
              <a:rPr lang="ko-KR" altLang="en-US" sz="1400" dirty="0"/>
              <a:t>이상심리 소유자의 범행이 아닌가를 우선적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으로 검토해야 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3508204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사회관계에 의한 징표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① 의의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사회관계는 범행의 동기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범인의 성격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범인의 도주로 등에 영향을 미치나 반대로 범죄가 사회관계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에 영향을 미쳐 파문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소문</a:t>
            </a:r>
            <a:r>
              <a:rPr lang="en-US" altLang="ko-KR" sz="1400" dirty="0">
                <a:latin typeface="+mj-lt"/>
              </a:rPr>
              <a:t>)</a:t>
            </a:r>
            <a:r>
              <a:rPr lang="ko-KR" altLang="en-US" sz="1400" dirty="0">
                <a:latin typeface="+mj-lt"/>
              </a:rPr>
              <a:t>의 형태로 </a:t>
            </a:r>
            <a:r>
              <a:rPr lang="ko-KR" altLang="en-US" sz="1400" dirty="0" err="1">
                <a:latin typeface="+mj-lt"/>
              </a:rPr>
              <a:t>범적을</a:t>
            </a:r>
            <a:r>
              <a:rPr lang="ko-KR" altLang="en-US" sz="1400" dirty="0">
                <a:latin typeface="+mj-lt"/>
              </a:rPr>
              <a:t> 남김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② 사회적 지문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사회연대관계는 과거의 사회와 관련된 </a:t>
            </a:r>
            <a:r>
              <a:rPr lang="ko-KR" altLang="en-US" sz="1400" dirty="0" err="1">
                <a:latin typeface="+mj-lt"/>
              </a:rPr>
              <a:t>종적관계와</a:t>
            </a:r>
            <a:r>
              <a:rPr lang="ko-KR" altLang="en-US" sz="1400" dirty="0">
                <a:latin typeface="+mj-lt"/>
              </a:rPr>
              <a:t> 현재의 사회와 관련된 </a:t>
            </a:r>
            <a:r>
              <a:rPr lang="ko-KR" altLang="en-US" sz="1400" dirty="0" err="1">
                <a:latin typeface="+mj-lt"/>
              </a:rPr>
              <a:t>횡적관계가</a:t>
            </a:r>
            <a:r>
              <a:rPr lang="ko-KR" altLang="en-US" sz="1400" dirty="0">
                <a:latin typeface="+mj-lt"/>
              </a:rPr>
              <a:t>   있으며 이를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사람이 일생을 살아가는 동안 쉽게 혹은 수시로 변화하지 않기 때문에 사회적 지문이라고도 부름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사회적 지문을 구성하는 요소로는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성명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주소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가족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주거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경력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일반경력 과 비행경력 포함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직업 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등</a:t>
            </a:r>
            <a:r>
              <a:rPr lang="ko-KR" altLang="en-US" sz="1400" dirty="0">
                <a:latin typeface="+mj-lt"/>
              </a:rPr>
              <a:t>이 있음</a:t>
            </a:r>
            <a:r>
              <a:rPr lang="en-US" altLang="ko-KR" sz="1400" dirty="0">
                <a:latin typeface="+mj-lt"/>
              </a:rPr>
              <a:t>. 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직업을 추정할 수 있는 자료</a:t>
            </a:r>
            <a:r>
              <a:rPr lang="en-US" altLang="ko-KR" sz="1400" dirty="0">
                <a:latin typeface="+mj-lt"/>
              </a:rPr>
              <a:t>: </a:t>
            </a:r>
            <a:r>
              <a:rPr lang="ko-KR" altLang="en-US" sz="1400" dirty="0">
                <a:latin typeface="+mj-lt"/>
              </a:rPr>
              <a:t>범인의 착의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머리모양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화술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범행의 방법 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③ 사회적 파문이나 소문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소문은 범죄수사의 단서로 또는 수사의 자료로서 중요한 의미를 갖는다</a:t>
            </a:r>
            <a:r>
              <a:rPr lang="en-US" altLang="ko-KR" sz="1400" dirty="0">
                <a:latin typeface="+mj-lt"/>
              </a:rPr>
              <a:t>. 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④ 지능범수사와 사회관계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지능범은 사회의 발전에 편승하는 교묘한 범죄로서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지능범을 수사 하기 위 해서는 사회조직과 생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 err="1">
                <a:latin typeface="+mj-lt"/>
              </a:rPr>
              <a:t>활양식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정치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경제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교통 등에 관하여 광범한 지식과 자료를 수집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>
                <a:latin typeface="+mj-lt"/>
              </a:rPr>
              <a:t>정리해두어야 함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4261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자연현상에 의한 징표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① 일시의 확정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살인사건</a:t>
            </a:r>
            <a:r>
              <a:rPr lang="en-US" altLang="ko-KR" sz="1400" dirty="0"/>
              <a:t>, </a:t>
            </a:r>
            <a:r>
              <a:rPr lang="ko-KR" altLang="en-US" sz="1400" dirty="0"/>
              <a:t>방화사건</a:t>
            </a:r>
            <a:r>
              <a:rPr lang="en-US" altLang="ko-KR" sz="1400" dirty="0"/>
              <a:t>, </a:t>
            </a:r>
            <a:r>
              <a:rPr lang="ko-KR" altLang="en-US" sz="1400" dirty="0"/>
              <a:t>알리바이에 다툼이 있는 사건 등 반증을 요하는 경우 절대적으로 일시의 확정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이 필요함</a:t>
            </a:r>
            <a:r>
              <a:rPr lang="en-US" altLang="ko-KR" sz="1400" dirty="0"/>
              <a:t>. 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일력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신문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일몰</a:t>
            </a:r>
            <a:r>
              <a:rPr lang="en-US" altLang="ko-KR" sz="1400" dirty="0">
                <a:solidFill>
                  <a:srgbClr val="FF0000"/>
                </a:solidFill>
              </a:rPr>
              <a:t>, TV</a:t>
            </a:r>
            <a:r>
              <a:rPr lang="ko-KR" altLang="en-US" sz="1400" dirty="0">
                <a:solidFill>
                  <a:srgbClr val="FF0000"/>
                </a:solidFill>
              </a:rPr>
              <a:t>프로 정기배달물의 배달상태 </a:t>
            </a:r>
            <a:r>
              <a:rPr lang="ko-KR" altLang="en-US" sz="1400" dirty="0"/>
              <a:t>등과 같은 자료에 대한 면밀한 관찰도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매우 중요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7030A0"/>
                </a:solidFill>
              </a:rPr>
              <a:t>가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상식에 의한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</a:t>
            </a:r>
            <a:r>
              <a:rPr lang="ko-KR" altLang="en-US" sz="1400" dirty="0"/>
              <a:t>시계</a:t>
            </a:r>
            <a:r>
              <a:rPr lang="en-US" altLang="ko-KR" sz="1400" dirty="0"/>
              <a:t>, </a:t>
            </a:r>
            <a:r>
              <a:rPr lang="ko-KR" altLang="en-US" sz="1400" dirty="0"/>
              <a:t>안경</a:t>
            </a:r>
            <a:r>
              <a:rPr lang="en-US" altLang="ko-KR" sz="1400" dirty="0"/>
              <a:t>, </a:t>
            </a:r>
            <a:r>
              <a:rPr lang="ko-KR" altLang="en-US" sz="1400" dirty="0"/>
              <a:t>양복지의 품종</a:t>
            </a:r>
            <a:r>
              <a:rPr lang="en-US" altLang="ko-KR" sz="1400" dirty="0"/>
              <a:t>, </a:t>
            </a:r>
            <a:r>
              <a:rPr lang="ko-KR" altLang="en-US" sz="1400" dirty="0"/>
              <a:t>부속품 명칭 등 물건의 종류 및 명칭에 대한 광범위한 상식을 이용하여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물건을 특정할 수 있음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7030A0"/>
                </a:solidFill>
              </a:rPr>
              <a:t>나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특징에 의한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</a:t>
            </a:r>
            <a:r>
              <a:rPr lang="ko-KR" altLang="en-US" sz="1400" dirty="0"/>
              <a:t>대량 생산품이 아닌 골동품</a:t>
            </a:r>
            <a:r>
              <a:rPr lang="en-US" altLang="ko-KR" sz="1400" dirty="0"/>
              <a:t>·</a:t>
            </a:r>
            <a:r>
              <a:rPr lang="ko-KR" altLang="en-US" sz="1400" dirty="0"/>
              <a:t>공예품 등에 대한 제조자 및 판매자의 확인과 시계번호</a:t>
            </a:r>
            <a:r>
              <a:rPr lang="en-US" altLang="ko-KR" sz="1400" dirty="0"/>
              <a:t>, </a:t>
            </a:r>
            <a:r>
              <a:rPr lang="ko-KR" altLang="en-US" sz="1400" dirty="0"/>
              <a:t>등록번호</a:t>
            </a:r>
            <a:r>
              <a:rPr lang="en-US" altLang="ko-KR" sz="1400" dirty="0"/>
              <a:t>, </a:t>
            </a:r>
            <a:r>
              <a:rPr lang="ko-KR" altLang="en-US" sz="1400" dirty="0"/>
              <a:t>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석의 종류</a:t>
            </a:r>
            <a:r>
              <a:rPr lang="en-US" altLang="ko-KR" sz="1400" dirty="0"/>
              <a:t>, </a:t>
            </a:r>
            <a:r>
              <a:rPr lang="ko-KR" altLang="en-US" sz="1400" dirty="0"/>
              <a:t>자동차 엔진번호</a:t>
            </a:r>
            <a:r>
              <a:rPr lang="en-US" altLang="ko-KR" sz="1400" dirty="0"/>
              <a:t>, </a:t>
            </a:r>
            <a:r>
              <a:rPr lang="ko-KR" altLang="en-US" sz="1400" dirty="0"/>
              <a:t>반지의 마크 등을 통하여 물건에 대한 어느 정도의 특정이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ko-KR" altLang="en-US" sz="1400" dirty="0">
                <a:solidFill>
                  <a:srgbClr val="7030A0"/>
                </a:solidFill>
              </a:rPr>
              <a:t>다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사회적 부가물에 의한 물건의 특징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 </a:t>
            </a:r>
            <a:r>
              <a:rPr lang="ko-KR" altLang="en-US" sz="1400" dirty="0"/>
              <a:t>소지자의 성명표시</a:t>
            </a:r>
            <a:r>
              <a:rPr lang="en-US" altLang="ko-KR" sz="1400" dirty="0"/>
              <a:t>, </a:t>
            </a:r>
            <a:r>
              <a:rPr lang="ko-KR" altLang="en-US" sz="1400" dirty="0"/>
              <a:t>사용자의 습벽의 흔적</a:t>
            </a:r>
            <a:r>
              <a:rPr lang="en-US" altLang="ko-KR" sz="1400" dirty="0"/>
              <a:t>, </a:t>
            </a:r>
            <a:r>
              <a:rPr lang="ko-KR" altLang="en-US" sz="1400" dirty="0"/>
              <a:t>의복의 주름</a:t>
            </a:r>
            <a:r>
              <a:rPr lang="en-US" altLang="ko-KR" sz="1400" dirty="0"/>
              <a:t>, </a:t>
            </a:r>
            <a:r>
              <a:rPr lang="ko-KR" altLang="en-US" sz="1400" dirty="0"/>
              <a:t>모자 접는 방식</a:t>
            </a:r>
            <a:r>
              <a:rPr lang="en-US" altLang="ko-KR" sz="1400" dirty="0"/>
              <a:t>, </a:t>
            </a:r>
            <a:r>
              <a:rPr lang="ko-KR" altLang="en-US" sz="1400" dirty="0"/>
              <a:t>구두뒤축의 마모상태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인체에서 분리된 혈액</a:t>
            </a:r>
            <a:r>
              <a:rPr lang="en-US" altLang="ko-KR" sz="1400" dirty="0"/>
              <a:t>·</a:t>
            </a:r>
            <a:r>
              <a:rPr lang="ko-KR" altLang="en-US" sz="1400" dirty="0"/>
              <a:t>정액</a:t>
            </a:r>
            <a:r>
              <a:rPr lang="en-US" altLang="ko-KR" sz="1400" dirty="0"/>
              <a:t>·</a:t>
            </a:r>
            <a:r>
              <a:rPr lang="ko-KR" altLang="en-US" sz="1400" dirty="0"/>
              <a:t>체액</a:t>
            </a:r>
            <a:r>
              <a:rPr lang="en-US" altLang="ko-KR" sz="1400" dirty="0"/>
              <a:t>·</a:t>
            </a:r>
            <a:r>
              <a:rPr lang="ko-KR" altLang="en-US" sz="1400" dirty="0"/>
              <a:t>분뇨  등</a:t>
            </a:r>
            <a:r>
              <a:rPr lang="en-US" altLang="ko-KR" sz="1400" dirty="0"/>
              <a:t>(</a:t>
            </a:r>
            <a:r>
              <a:rPr lang="ko-KR" altLang="en-US" sz="1400" dirty="0"/>
              <a:t>장애인의 걸음걸이</a:t>
            </a:r>
            <a:r>
              <a:rPr lang="en-US" altLang="ko-KR" sz="1400" dirty="0"/>
              <a:t>, </a:t>
            </a:r>
            <a:r>
              <a:rPr lang="ko-KR" altLang="en-US" sz="1400" dirty="0"/>
              <a:t>공사장의 인부의 바닥 마모형태에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의한 추리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4869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/>
              <a:t>③ 물건의 이동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물건의 이동에 중심을 두는 수사는 도범사건의 장물수사이다</a:t>
            </a:r>
            <a:r>
              <a:rPr lang="en-US" altLang="ko-KR" sz="1400" dirty="0"/>
              <a:t>. </a:t>
            </a:r>
            <a:r>
              <a:rPr lang="ko-KR" altLang="en-US" sz="1400" dirty="0"/>
              <a:t>장물수사 는 장물의 처분 및 은닉장소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대한 수사가 필요하며 이를 위해 장물 발견을 위한 이동 경로를 밝히는 수사가 우선 진행이 됨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④ 기타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지문</a:t>
            </a:r>
            <a:r>
              <a:rPr lang="en-US" altLang="ko-KR" sz="1400" dirty="0"/>
              <a:t>·</a:t>
            </a:r>
            <a:r>
              <a:rPr lang="ko-KR" altLang="en-US" sz="1400" dirty="0"/>
              <a:t>족적</a:t>
            </a:r>
            <a:r>
              <a:rPr lang="en-US" altLang="ko-KR" sz="1400" dirty="0"/>
              <a:t>·</a:t>
            </a:r>
            <a:r>
              <a:rPr lang="ko-KR" altLang="en-US" sz="1400" dirty="0"/>
              <a:t>음식물의 소화상태 등으로 </a:t>
            </a:r>
            <a:r>
              <a:rPr lang="ko-KR" altLang="en-US" sz="1400" dirty="0" err="1"/>
              <a:t>범행일시나</a:t>
            </a:r>
            <a:r>
              <a:rPr lang="ko-KR" altLang="en-US" sz="1400" dirty="0"/>
              <a:t> 공범유무를 추리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5220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문서에 의한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➀ 문자</a:t>
            </a:r>
            <a:r>
              <a:rPr lang="en-US" altLang="ko-KR" sz="1400" dirty="0"/>
              <a:t>: </a:t>
            </a:r>
            <a:r>
              <a:rPr lang="ko-KR" altLang="en-US" sz="1400" dirty="0"/>
              <a:t>필적감정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➁ 잉크</a:t>
            </a:r>
            <a:r>
              <a:rPr lang="en-US" altLang="ko-KR" sz="1400" dirty="0"/>
              <a:t>: </a:t>
            </a:r>
            <a:r>
              <a:rPr lang="ko-KR" altLang="en-US" sz="1400" dirty="0"/>
              <a:t>제조회사</a:t>
            </a:r>
            <a:r>
              <a:rPr lang="en-US" altLang="ko-KR" sz="1400" dirty="0"/>
              <a:t>, </a:t>
            </a:r>
            <a:r>
              <a:rPr lang="ko-KR" altLang="en-US" sz="1400" dirty="0"/>
              <a:t>제조연도 추정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➂ 종이의 질</a:t>
            </a:r>
            <a:r>
              <a:rPr lang="en-US" altLang="ko-KR" sz="1400" dirty="0"/>
              <a:t>: </a:t>
            </a:r>
            <a:r>
              <a:rPr lang="ko-KR" altLang="en-US" sz="1400" dirty="0"/>
              <a:t>지폐</a:t>
            </a:r>
            <a:r>
              <a:rPr lang="en-US" altLang="ko-KR" sz="1400" dirty="0"/>
              <a:t>, </a:t>
            </a:r>
            <a:r>
              <a:rPr lang="ko-KR" altLang="en-US" sz="1400" dirty="0"/>
              <a:t>각종 인쇄물은 용도에 따라 종이의 질이 다름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 이러한 수사를 진행하기 위해서는 특히 문서의 </a:t>
            </a:r>
            <a:r>
              <a:rPr lang="ko-KR" altLang="en-US" sz="1400" dirty="0" err="1"/>
              <a:t>작성권자</a:t>
            </a:r>
            <a:r>
              <a:rPr lang="en-US" altLang="ko-KR" sz="1400" dirty="0"/>
              <a:t>, </a:t>
            </a:r>
            <a:r>
              <a:rPr lang="ko-KR" altLang="en-US" sz="1400" dirty="0"/>
              <a:t>절차</a:t>
            </a:r>
            <a:r>
              <a:rPr lang="en-US" altLang="ko-KR" sz="1400" dirty="0"/>
              <a:t>, </a:t>
            </a:r>
            <a:r>
              <a:rPr lang="ko-KR" altLang="en-US" sz="1400" dirty="0"/>
              <a:t>형식</a:t>
            </a:r>
            <a:r>
              <a:rPr lang="en-US" altLang="ko-KR" sz="1400" dirty="0"/>
              <a:t>, </a:t>
            </a:r>
            <a:r>
              <a:rPr lang="ko-KR" altLang="en-US" sz="1400" dirty="0"/>
              <a:t>결재 </a:t>
            </a:r>
            <a:r>
              <a:rPr lang="ko-KR" altLang="en-US" sz="1400" dirty="0" err="1"/>
              <a:t>권자</a:t>
            </a:r>
            <a:r>
              <a:rPr lang="en-US" altLang="ko-KR" sz="1400" dirty="0"/>
              <a:t>, </a:t>
            </a:r>
            <a:r>
              <a:rPr lang="ko-KR" altLang="en-US" sz="1400" dirty="0"/>
              <a:t>장부기입 등에 관한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광범위한 지식이 필요함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6386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3. </a:t>
            </a:r>
            <a:r>
              <a:rPr lang="ko-KR" altLang="en-US" sz="1400" dirty="0">
                <a:latin typeface="+mj-lt"/>
              </a:rPr>
              <a:t>수사선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 err="1">
                <a:latin typeface="+mj-lt"/>
              </a:rPr>
              <a:t>수사선이란</a:t>
            </a:r>
            <a:r>
              <a:rPr lang="ko-KR" altLang="en-US" sz="1400" dirty="0">
                <a:latin typeface="+mj-lt"/>
              </a:rPr>
              <a:t>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범죄현장에서의  자료수집</a:t>
            </a:r>
            <a:r>
              <a:rPr lang="en-US" altLang="ko-KR" sz="1400" u="sng" dirty="0">
                <a:solidFill>
                  <a:srgbClr val="FF0000"/>
                </a:solidFill>
                <a:latin typeface="+mj-lt"/>
              </a:rPr>
              <a:t>,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탐문  등  수집된  자료를  바탕으로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추리한  결과  </a:t>
            </a:r>
            <a:r>
              <a:rPr lang="ko-KR" altLang="en-US" sz="1400" dirty="0" err="1">
                <a:solidFill>
                  <a:srgbClr val="FF0000"/>
                </a:solidFill>
                <a:latin typeface="+mj-lt"/>
              </a:rPr>
              <a:t>대략적으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로 파악되는  수사의  대상  및  수사방향의  선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 err="1">
                <a:latin typeface="+mj-lt"/>
              </a:rPr>
              <a:t>범죄수</a:t>
            </a:r>
            <a:r>
              <a:rPr lang="ko-KR" altLang="en-US" sz="1400" dirty="0">
                <a:latin typeface="+mj-lt"/>
              </a:rPr>
              <a:t> 사의 대상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>
                <a:latin typeface="+mj-lt"/>
              </a:rPr>
              <a:t>방향으로 추리되는 범위</a:t>
            </a:r>
            <a:r>
              <a:rPr lang="en-US" altLang="ko-KR" sz="1400" dirty="0">
                <a:latin typeface="+mj-lt"/>
              </a:rPr>
              <a:t>)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>
                <a:latin typeface="+mj-lt"/>
              </a:rPr>
              <a:t>수사는  단서로서  알게  된  기초사실에  의하여  수사자료가  수집되고  그  자료를  기초로  무수한  추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</a:t>
            </a:r>
            <a:r>
              <a:rPr lang="ko-KR" altLang="en-US" sz="1400" dirty="0">
                <a:latin typeface="+mj-lt"/>
              </a:rPr>
              <a:t>리를 전개하여 그 추리의 선을 쫓아 진전되는 것</a:t>
            </a: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>
                <a:latin typeface="+mj-lt"/>
              </a:rPr>
              <a:t>범죄사실에  공통되는  추리의  선으로  특정인이  수사선상에  올랐다는  것은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구체적  인물이  동일선</a:t>
            </a:r>
            <a:endParaRPr lang="en-US" altLang="ko-KR" sz="1400" u="sng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상의  추리대상이  되었다는  것을  의미</a:t>
            </a:r>
            <a:r>
              <a:rPr lang="ko-KR" altLang="en-US" sz="1400" dirty="0">
                <a:latin typeface="+mj-lt"/>
              </a:rPr>
              <a:t>하는데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이것이 바로 수사선임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010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>
                <a:latin typeface="+mj-lt"/>
              </a:rPr>
              <a:t>종류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개인의 특징에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신체적 특징</a:t>
            </a:r>
            <a:r>
              <a:rPr lang="en-US" altLang="ko-KR" sz="1400" dirty="0"/>
              <a:t>: </a:t>
            </a:r>
            <a:r>
              <a:rPr lang="ko-KR" altLang="en-US" sz="1400" dirty="0"/>
              <a:t>인상</a:t>
            </a:r>
            <a:r>
              <a:rPr lang="en-US" altLang="ko-KR" sz="1400" dirty="0"/>
              <a:t>, 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성별</a:t>
            </a:r>
            <a:r>
              <a:rPr lang="en-US" altLang="ko-KR" sz="1400" dirty="0"/>
              <a:t>, </a:t>
            </a:r>
            <a:r>
              <a:rPr lang="ko-KR" altLang="en-US" sz="1400" dirty="0"/>
              <a:t>연령 등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심리적 특징</a:t>
            </a:r>
            <a:r>
              <a:rPr lang="en-US" altLang="ko-KR" sz="1400" dirty="0"/>
              <a:t>: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/>
              <a:t>습관</a:t>
            </a:r>
            <a:r>
              <a:rPr lang="en-US" altLang="ko-KR" sz="1400" dirty="0"/>
              <a:t>, </a:t>
            </a:r>
            <a:r>
              <a:rPr lang="ko-KR" altLang="en-US" sz="1400" dirty="0"/>
              <a:t>동기</a:t>
            </a:r>
            <a:r>
              <a:rPr lang="en-US" altLang="ko-KR" sz="1400" dirty="0"/>
              <a:t>, </a:t>
            </a:r>
            <a:r>
              <a:rPr lang="ko-KR" altLang="en-US" sz="1400" dirty="0"/>
              <a:t>범행 후의 행동</a:t>
            </a:r>
            <a:r>
              <a:rPr lang="en-US" altLang="ko-KR" sz="1400" dirty="0"/>
              <a:t>, </a:t>
            </a:r>
            <a:r>
              <a:rPr lang="ko-KR" altLang="en-US" sz="1400" dirty="0"/>
              <a:t>언어</a:t>
            </a:r>
            <a:r>
              <a:rPr lang="en-US" altLang="ko-KR" sz="1400" dirty="0"/>
              <a:t>, </a:t>
            </a:r>
            <a:r>
              <a:rPr lang="ko-KR" altLang="en-US" sz="1400" dirty="0"/>
              <a:t>성격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목격자에 의한 인상을 몽타주로 작성</a:t>
            </a:r>
            <a:r>
              <a:rPr lang="en-US" altLang="ko-KR" sz="1400" dirty="0"/>
              <a:t>, </a:t>
            </a:r>
            <a:r>
              <a:rPr lang="ko-KR" altLang="en-US" sz="1400" dirty="0"/>
              <a:t>현장지문을 지문자동검색기로 검색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사회관계에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주거 및 </a:t>
            </a:r>
            <a:r>
              <a:rPr lang="ko-KR" altLang="en-US" sz="1400" dirty="0" err="1"/>
              <a:t>배회처</a:t>
            </a:r>
            <a:r>
              <a:rPr lang="en-US" altLang="ko-KR" sz="1400" dirty="0"/>
              <a:t>, </a:t>
            </a:r>
            <a:r>
              <a:rPr lang="ko-KR" altLang="en-US" sz="1400" dirty="0"/>
              <a:t>성명</a:t>
            </a:r>
            <a:r>
              <a:rPr lang="en-US" altLang="ko-KR" sz="1400" dirty="0"/>
              <a:t>, </a:t>
            </a:r>
            <a:r>
              <a:rPr lang="ko-KR" altLang="en-US" sz="1400" dirty="0"/>
              <a:t>직업</a:t>
            </a:r>
            <a:r>
              <a:rPr lang="en-US" altLang="ko-KR" sz="1400" dirty="0"/>
              <a:t>, </a:t>
            </a:r>
            <a:r>
              <a:rPr lang="ko-KR" altLang="en-US" sz="1400" dirty="0"/>
              <a:t>비행경력</a:t>
            </a:r>
            <a:r>
              <a:rPr lang="en-US" altLang="ko-KR" sz="1400" dirty="0"/>
              <a:t>, </a:t>
            </a:r>
            <a:r>
              <a:rPr lang="ko-KR" altLang="en-US" sz="1400" dirty="0"/>
              <a:t>혼인관계</a:t>
            </a:r>
            <a:r>
              <a:rPr lang="en-US" altLang="ko-KR" sz="1400" dirty="0"/>
              <a:t>, </a:t>
            </a:r>
            <a:r>
              <a:rPr lang="ko-KR" altLang="en-US" sz="1400" dirty="0"/>
              <a:t>교우관계의 사회환경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행적</a:t>
            </a:r>
            <a:r>
              <a:rPr lang="en-US" altLang="ko-KR" sz="1400" dirty="0"/>
              <a:t>,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집단성</a:t>
            </a:r>
            <a:r>
              <a:rPr lang="en-US" altLang="ko-KR" sz="1400" dirty="0"/>
              <a:t>, </a:t>
            </a:r>
            <a:r>
              <a:rPr lang="ko-KR" altLang="en-US" sz="1400" dirty="0"/>
              <a:t>행동방식</a:t>
            </a:r>
            <a:r>
              <a:rPr lang="en-US" altLang="ko-KR" sz="1400" dirty="0"/>
              <a:t>, </a:t>
            </a:r>
            <a:r>
              <a:rPr lang="ko-KR" altLang="en-US" sz="1400" dirty="0"/>
              <a:t>사용물건</a:t>
            </a:r>
            <a:r>
              <a:rPr lang="en-US" altLang="ko-KR" sz="1400" dirty="0"/>
              <a:t>, </a:t>
            </a:r>
            <a:r>
              <a:rPr lang="ko-KR" altLang="en-US" sz="1400" dirty="0"/>
              <a:t>문서</a:t>
            </a:r>
            <a:r>
              <a:rPr lang="en-US" altLang="ko-KR" sz="1400" dirty="0"/>
              <a:t>, </a:t>
            </a:r>
            <a:r>
              <a:rPr lang="ko-KR" altLang="en-US" sz="1400" dirty="0"/>
              <a:t>상거래 절차 등의 </a:t>
            </a:r>
            <a:r>
              <a:rPr lang="ko-KR" altLang="en-US" sz="1400" u="sng" dirty="0">
                <a:solidFill>
                  <a:srgbClr val="FF0000"/>
                </a:solidFill>
              </a:rPr>
              <a:t>행동유형</a:t>
            </a: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동기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사회적배경</a:t>
            </a:r>
            <a:r>
              <a:rPr lang="en-US" altLang="ko-KR" sz="1400" dirty="0"/>
              <a:t>, </a:t>
            </a:r>
            <a:r>
              <a:rPr lang="ko-KR" altLang="en-US" sz="1400" dirty="0"/>
              <a:t>풍설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민심의 동향 등 </a:t>
            </a:r>
            <a:r>
              <a:rPr lang="ko-KR" altLang="en-US" sz="1400" u="sng" dirty="0">
                <a:solidFill>
                  <a:srgbClr val="FF0000"/>
                </a:solidFill>
              </a:rPr>
              <a:t>어떠한 범죄에 대한 사회적 파문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자연과학에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제조자</a:t>
            </a:r>
            <a:r>
              <a:rPr lang="en-US" altLang="ko-KR" sz="1400" dirty="0"/>
              <a:t>·</a:t>
            </a:r>
            <a:r>
              <a:rPr lang="ko-KR" altLang="en-US" sz="1400" dirty="0"/>
              <a:t>판매자</a:t>
            </a:r>
            <a:r>
              <a:rPr lang="en-US" altLang="ko-KR" sz="1400" dirty="0"/>
              <a:t>·</a:t>
            </a:r>
            <a:r>
              <a:rPr lang="ko-KR" altLang="en-US" sz="1400" dirty="0"/>
              <a:t>소지자</a:t>
            </a:r>
            <a:r>
              <a:rPr lang="en-US" altLang="ko-KR" sz="1400" dirty="0"/>
              <a:t>, </a:t>
            </a:r>
            <a:r>
              <a:rPr lang="ko-KR" altLang="en-US" sz="1400" dirty="0"/>
              <a:t>물건에 대한 이화학적 검사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물건과 사회관계 등 물건의 특징과 물건의 소재장소 및 이동경로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이동</a:t>
            </a:r>
            <a:r>
              <a:rPr lang="en-US" altLang="ko-KR" sz="1400" dirty="0"/>
              <a:t>, </a:t>
            </a:r>
            <a:r>
              <a:rPr lang="ko-KR" altLang="en-US" sz="1400" dirty="0"/>
              <a:t>현장의 형상</a:t>
            </a:r>
            <a:r>
              <a:rPr lang="en-US" altLang="ko-KR" sz="1400" dirty="0"/>
              <a:t>, </a:t>
            </a:r>
            <a:r>
              <a:rPr lang="ko-KR" altLang="en-US" sz="1400" dirty="0"/>
              <a:t>유류된 물건</a:t>
            </a:r>
            <a:r>
              <a:rPr lang="en-US" altLang="ko-KR" sz="1400" dirty="0"/>
              <a:t>, </a:t>
            </a:r>
            <a:r>
              <a:rPr lang="ko-KR" altLang="en-US" sz="1400" dirty="0"/>
              <a:t>지리관계 등의 현장관찰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특징</a:t>
            </a:r>
            <a:r>
              <a:rPr lang="en-US" altLang="ko-KR" sz="1400" dirty="0"/>
              <a:t>·</a:t>
            </a:r>
            <a:r>
              <a:rPr lang="ko-KR" altLang="en-US" sz="1400" dirty="0"/>
              <a:t>내용</a:t>
            </a:r>
            <a:r>
              <a:rPr lang="en-US" altLang="ko-KR" sz="1400" dirty="0"/>
              <a:t>·</a:t>
            </a:r>
            <a:r>
              <a:rPr lang="ko-KR" altLang="en-US" sz="1400" dirty="0"/>
              <a:t>문서이동</a:t>
            </a:r>
            <a:r>
              <a:rPr lang="en-US" altLang="ko-KR" sz="1400" dirty="0"/>
              <a:t>, </a:t>
            </a:r>
            <a:r>
              <a:rPr lang="ko-KR" altLang="en-US" sz="1400" dirty="0"/>
              <a:t>인영 그리고 일시의 결정</a:t>
            </a:r>
            <a:r>
              <a:rPr lang="en-US" altLang="ko-KR" sz="1400" dirty="0"/>
              <a:t>, </a:t>
            </a:r>
            <a:r>
              <a:rPr lang="ko-KR" altLang="en-US" sz="1400" dirty="0"/>
              <a:t>기상</a:t>
            </a:r>
            <a:r>
              <a:rPr lang="en-US" altLang="ko-KR" sz="1400" dirty="0"/>
              <a:t>, </a:t>
            </a:r>
            <a:r>
              <a:rPr lang="ko-KR" altLang="en-US" sz="1400" dirty="0"/>
              <a:t>조류</a:t>
            </a:r>
            <a:r>
              <a:rPr lang="en-US" altLang="ko-KR" sz="1400" dirty="0"/>
              <a:t>, </a:t>
            </a:r>
            <a:r>
              <a:rPr lang="ko-KR" altLang="en-US" sz="1400" dirty="0"/>
              <a:t>지형</a:t>
            </a:r>
            <a:r>
              <a:rPr lang="en-US" altLang="ko-KR" sz="1400" dirty="0"/>
              <a:t>, </a:t>
            </a:r>
            <a:r>
              <a:rPr lang="ko-KR" altLang="en-US" sz="1400" dirty="0"/>
              <a:t>전기현상</a:t>
            </a:r>
            <a:r>
              <a:rPr lang="en-US" altLang="ko-KR" sz="1400" dirty="0"/>
              <a:t>, </a:t>
            </a:r>
            <a:r>
              <a:rPr lang="ko-KR" altLang="en-US" sz="1400" dirty="0"/>
              <a:t>폭발연료</a:t>
            </a:r>
            <a:r>
              <a:rPr lang="en-US" altLang="ko-KR" sz="1400" dirty="0"/>
              <a:t>, </a:t>
            </a:r>
            <a:r>
              <a:rPr lang="ko-KR" altLang="en-US" sz="1400" dirty="0"/>
              <a:t>법의학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적 현상 등 자연현상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9982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/>
              <a:t>범죄징표와 수사선의 관계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범죄징표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u="sng" dirty="0">
                <a:solidFill>
                  <a:srgbClr val="FF0000"/>
                </a:solidFill>
              </a:rPr>
              <a:t>합리적  지식에  기초한  이론적인  측면이  강하며</a:t>
            </a:r>
            <a:r>
              <a:rPr lang="en-US" altLang="ko-KR" sz="1400" dirty="0"/>
              <a:t>,  </a:t>
            </a:r>
            <a:r>
              <a:rPr lang="ko-KR" altLang="en-US" sz="1400" dirty="0"/>
              <a:t>수집된  여러 가지  </a:t>
            </a:r>
            <a:r>
              <a:rPr lang="ko-KR" altLang="en-US" sz="1400" dirty="0" err="1"/>
              <a:t>범적이</a:t>
            </a:r>
            <a:r>
              <a:rPr lang="ko-KR" altLang="en-US" sz="1400" dirty="0"/>
              <a:t>  범인  및  범죄사실의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어떤 것을  </a:t>
            </a:r>
            <a:r>
              <a:rPr lang="ko-KR" altLang="en-US" sz="1400" dirty="0" err="1"/>
              <a:t>징표하는가를</a:t>
            </a:r>
            <a:r>
              <a:rPr lang="ko-KR" altLang="en-US" sz="1400" dirty="0"/>
              <a:t>  수사지식을  기초로  하여  이 </a:t>
            </a:r>
            <a:r>
              <a:rPr lang="ko-KR" altLang="en-US" sz="1400" dirty="0" err="1"/>
              <a:t>론적으로</a:t>
            </a:r>
            <a:r>
              <a:rPr lang="ko-KR" altLang="en-US" sz="1400" dirty="0"/>
              <a:t>  정리한 것임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범죄의  결과로  존재하는 ‘범행에서 징표로’의 이론적 체계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2) </a:t>
            </a:r>
            <a:r>
              <a:rPr lang="ko-KR" altLang="en-US" sz="1400" u="sng" dirty="0">
                <a:solidFill>
                  <a:srgbClr val="FF0000"/>
                </a:solidFill>
              </a:rPr>
              <a:t>수사선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구체적으로  수집된  </a:t>
            </a:r>
            <a:r>
              <a:rPr lang="ko-KR" altLang="en-US" sz="1400" dirty="0" err="1"/>
              <a:t>범적을</a:t>
            </a:r>
            <a:r>
              <a:rPr lang="ko-KR" altLang="en-US" sz="1400" dirty="0"/>
              <a:t>  기초로  범죄징표 이론을  응용하여  범인  및  범죄 사실을  추리하는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선을 의미하는 것으로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범죄징표 이론을  특정사건  수사에  응용하는  것</a:t>
            </a:r>
            <a:r>
              <a:rPr lang="ko-KR" altLang="en-US" sz="1400" dirty="0"/>
              <a:t>임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‘</a:t>
            </a:r>
            <a:r>
              <a:rPr lang="ko-KR" altLang="en-US" sz="1400" dirty="0"/>
              <a:t>범죄징표에서 범죄로’의 추리의 체계화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1613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4. </a:t>
            </a:r>
            <a:r>
              <a:rPr lang="ko-KR" altLang="en-US" sz="1400" dirty="0">
                <a:latin typeface="+mj-lt"/>
              </a:rPr>
              <a:t>수사의 수단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- </a:t>
            </a:r>
            <a:r>
              <a:rPr lang="ko-KR" altLang="en-US" sz="1400" dirty="0"/>
              <a:t>이미 발생한 사건에 대하여 범죄의 흔적으로서 남겨진 징표를 수사기관이 입수하는 방법</a:t>
            </a:r>
            <a:r>
              <a:rPr lang="en-US" altLang="ko-KR" sz="1400" dirty="0"/>
              <a:t>, </a:t>
            </a:r>
            <a:r>
              <a:rPr lang="ko-KR" altLang="en-US" sz="1400" dirty="0"/>
              <a:t>즉  </a:t>
            </a:r>
            <a:r>
              <a:rPr lang="ko-KR" altLang="en-US" sz="1400" dirty="0">
                <a:solidFill>
                  <a:srgbClr val="FF0000"/>
                </a:solidFill>
              </a:rPr>
              <a:t>수사에 필요한 자료를 입수하는 방법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>
                <a:latin typeface="+mj-lt"/>
              </a:rPr>
              <a:t>종류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듣는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범죄를 직접 경험했거나 또는 타인의 경험을 전문한 자의 기억을 증거화 하는 수사수단으로서 주로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u="sng" dirty="0">
                <a:solidFill>
                  <a:srgbClr val="FF0000"/>
                </a:solidFill>
              </a:rPr>
              <a:t>사람에 대한 조사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※ </a:t>
            </a:r>
            <a:r>
              <a:rPr lang="ko-KR" altLang="en-US" sz="1400" dirty="0"/>
              <a:t>용의자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조사</a:t>
            </a:r>
            <a:r>
              <a:rPr lang="en-US" altLang="ko-KR" sz="1400" dirty="0"/>
              <a:t>, </a:t>
            </a:r>
            <a:r>
              <a:rPr lang="ko-KR" altLang="en-US" sz="1400" dirty="0"/>
              <a:t>풍설의 탐문 등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보는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수사자료를 입수하여 증거화하는 수사수단으로서 광의의 현장관찰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증거물의 발견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물건 또는 장소의 현상관찰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감식 등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(3) </a:t>
            </a:r>
            <a:r>
              <a:rPr lang="ko-KR" altLang="en-US" sz="1400" dirty="0"/>
              <a:t>추리수사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추리의 선에 따라 수사자료를 입수하는 수사수단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보는 수사와 듣는 수사를 전후해서 </a:t>
            </a:r>
            <a:r>
              <a:rPr lang="ko-KR" altLang="en-US" sz="1400" u="sng" dirty="0">
                <a:solidFill>
                  <a:srgbClr val="FF0000"/>
                </a:solidFill>
              </a:rPr>
              <a:t>양자를 보완</a:t>
            </a:r>
            <a:r>
              <a:rPr lang="en-US" altLang="ko-KR" sz="1400" u="sng" dirty="0">
                <a:solidFill>
                  <a:srgbClr val="FF0000"/>
                </a:solidFill>
              </a:rPr>
              <a:t>·</a:t>
            </a:r>
            <a:r>
              <a:rPr lang="ko-KR" altLang="en-US" sz="1400" u="sng" dirty="0">
                <a:solidFill>
                  <a:srgbClr val="FF0000"/>
                </a:solidFill>
              </a:rPr>
              <a:t>보충하는 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7471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수사수단의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방향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(1) </a:t>
            </a:r>
            <a:r>
              <a:rPr lang="ko-KR" altLang="en-US" sz="1400" dirty="0" err="1">
                <a:solidFill>
                  <a:srgbClr val="FF0000"/>
                </a:solidFill>
              </a:rPr>
              <a:t>횡적수사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수사자료수집을 위한 수사로서 폭을 넓혀 나가는 수사활동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>
                <a:solidFill>
                  <a:srgbClr val="7030A0"/>
                </a:solidFill>
              </a:rPr>
              <a:t>널리 범행에 </a:t>
            </a:r>
            <a:r>
              <a:rPr lang="ko-KR" altLang="en-US" sz="1400" dirty="0" err="1">
                <a:solidFill>
                  <a:srgbClr val="7030A0"/>
                </a:solidFill>
              </a:rPr>
              <a:t>관계있</a:t>
            </a:r>
            <a:r>
              <a:rPr lang="ko-KR" altLang="en-US" sz="1400" dirty="0">
                <a:solidFill>
                  <a:srgbClr val="7030A0"/>
                </a:solidFill>
              </a:rPr>
              <a:t> 는 모든 자료의 발견</a:t>
            </a:r>
            <a:r>
              <a:rPr lang="en-US" altLang="ko-KR" sz="1400" dirty="0">
                <a:solidFill>
                  <a:srgbClr val="7030A0"/>
                </a:solidFill>
              </a:rPr>
              <a:t>·</a:t>
            </a:r>
            <a:r>
              <a:rPr lang="ko-KR" altLang="en-US" sz="1400" dirty="0">
                <a:solidFill>
                  <a:srgbClr val="7030A0"/>
                </a:solidFill>
              </a:rPr>
              <a:t>수집을 목적으로 함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※ </a:t>
            </a:r>
            <a:r>
              <a:rPr lang="ko-KR" altLang="en-US" sz="1400" dirty="0">
                <a:solidFill>
                  <a:srgbClr val="7030A0"/>
                </a:solidFill>
              </a:rPr>
              <a:t>현장관찰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탐문수사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행적수사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잠복감시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미행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수색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감</a:t>
            </a:r>
            <a:r>
              <a:rPr lang="en-US" altLang="ko-KR" sz="1400" dirty="0">
                <a:solidFill>
                  <a:srgbClr val="7030A0"/>
                </a:solidFill>
              </a:rPr>
              <a:t>(</a:t>
            </a:r>
            <a:r>
              <a:rPr lang="ko-KR" altLang="en-US" sz="1400" dirty="0">
                <a:solidFill>
                  <a:srgbClr val="7030A0"/>
                </a:solidFill>
              </a:rPr>
              <a:t>별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  <a:r>
              <a:rPr lang="ko-KR" altLang="en-US" sz="1400" dirty="0">
                <a:solidFill>
                  <a:srgbClr val="7030A0"/>
                </a:solidFill>
              </a:rPr>
              <a:t>수사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장점</a:t>
            </a:r>
            <a:r>
              <a:rPr lang="en-US" altLang="ko-KR" sz="1400" dirty="0"/>
              <a:t>: </a:t>
            </a:r>
            <a:r>
              <a:rPr lang="ko-KR" altLang="en-US" sz="1400" dirty="0"/>
              <a:t>광범위한 자료수집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사건의 신중한 판단 및 수사의 확실성을 기함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단점</a:t>
            </a:r>
            <a:r>
              <a:rPr lang="en-US" altLang="ko-KR" sz="1400" dirty="0"/>
              <a:t>: </a:t>
            </a:r>
            <a:r>
              <a:rPr lang="ko-KR" altLang="en-US" sz="1400" dirty="0"/>
              <a:t>소요되는 노력과 시간에 비해 비경제적임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 err="1">
                <a:solidFill>
                  <a:srgbClr val="FF0000"/>
                </a:solidFill>
              </a:rPr>
              <a:t>종적수사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수사자료에 의한 수사로서 </a:t>
            </a:r>
            <a:r>
              <a:rPr lang="ko-KR" altLang="en-US" sz="1400" dirty="0">
                <a:solidFill>
                  <a:srgbClr val="FF0000"/>
                </a:solidFill>
              </a:rPr>
              <a:t>수집된 특정자료의 성질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이동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특징 등을 깊이 관찰하여 범인에 </a:t>
            </a:r>
            <a:r>
              <a:rPr lang="ko-KR" altLang="en-US" sz="1400" dirty="0" err="1">
                <a:solidFill>
                  <a:srgbClr val="FF0000"/>
                </a:solidFill>
              </a:rPr>
              <a:t>도달</a:t>
            </a:r>
            <a:r>
              <a:rPr lang="ko-KR" altLang="en-US" sz="1400" dirty="0" err="1"/>
              <a:t>하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는 수사활동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※ </a:t>
            </a:r>
            <a:r>
              <a:rPr lang="ko-KR" altLang="en-US" sz="1400" u="sng" dirty="0"/>
              <a:t>장물수사</a:t>
            </a:r>
            <a:r>
              <a:rPr lang="en-US" altLang="ko-KR" sz="1400" u="sng" dirty="0"/>
              <a:t>,</a:t>
            </a:r>
            <a:r>
              <a:rPr lang="ko-KR" altLang="en-US" sz="1400" dirty="0"/>
              <a:t> 인상특징수사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유류품수사</a:t>
            </a:r>
            <a:r>
              <a:rPr lang="en-US" altLang="ko-KR" sz="1400" dirty="0"/>
              <a:t>, </a:t>
            </a:r>
            <a:r>
              <a:rPr lang="ko-KR" altLang="en-US" sz="1400" dirty="0"/>
              <a:t>수법수사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수배수사등</a:t>
            </a: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3032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5. </a:t>
            </a:r>
            <a:r>
              <a:rPr lang="ko-KR" altLang="en-US" sz="1400" dirty="0">
                <a:latin typeface="+mj-lt"/>
              </a:rPr>
              <a:t>수사자료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/>
              <a:t>범인 및 범죄사실을 밝히고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범죄와 범인과의 관계를 추리</a:t>
            </a:r>
            <a:r>
              <a:rPr lang="en-US" altLang="ko-KR" sz="1400" dirty="0"/>
              <a:t>․</a:t>
            </a:r>
            <a:r>
              <a:rPr lang="ko-KR" altLang="en-US" sz="1400" dirty="0"/>
              <a:t>판단하기 위하여 </a:t>
            </a:r>
            <a:r>
              <a:rPr lang="ko-KR" altLang="en-US" sz="1400" u="sng" dirty="0">
                <a:solidFill>
                  <a:srgbClr val="FF0000"/>
                </a:solidFill>
              </a:rPr>
              <a:t>수집되는 유형</a:t>
            </a:r>
            <a:r>
              <a:rPr lang="en-US" altLang="ko-KR" sz="1400" u="sng" dirty="0">
                <a:solidFill>
                  <a:srgbClr val="FF0000"/>
                </a:solidFill>
              </a:rPr>
              <a:t>․</a:t>
            </a:r>
            <a:r>
              <a:rPr lang="ko-KR" altLang="en-US" sz="1400" u="sng" dirty="0">
                <a:solidFill>
                  <a:srgbClr val="FF0000"/>
                </a:solidFill>
              </a:rPr>
              <a:t>무형의 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u="sng" dirty="0">
                <a:solidFill>
                  <a:srgbClr val="FF0000"/>
                </a:solidFill>
              </a:rPr>
              <a:t>증거가치 있는 자료와 수사활동에 도움이 되는 모든 자료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u="sng" dirty="0"/>
          </a:p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특징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범죄수사의 주요대상이다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수사과정에서 범인 및 범죄사실을 명백히 하는데 이용되는 자료이다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소송절차에서 증거자료로 이용</a:t>
            </a:r>
            <a:r>
              <a:rPr lang="en-US" altLang="ko-KR" sz="1400" dirty="0"/>
              <a:t>: </a:t>
            </a:r>
            <a:r>
              <a:rPr lang="ko-KR" altLang="en-US" sz="1400" dirty="0"/>
              <a:t>증언</a:t>
            </a:r>
            <a:r>
              <a:rPr lang="en-US" altLang="ko-KR" sz="1400" dirty="0"/>
              <a:t>. </a:t>
            </a:r>
            <a:r>
              <a:rPr lang="ko-KR" altLang="en-US" sz="1400" dirty="0"/>
              <a:t>증거물</a:t>
            </a:r>
          </a:p>
          <a:p>
            <a:pPr marL="0" indent="0" fontAlgn="base">
              <a:buNone/>
            </a:pPr>
            <a:r>
              <a:rPr lang="en-US" altLang="ko-KR" sz="1400" dirty="0"/>
              <a:t>       (4) </a:t>
            </a:r>
            <a:r>
              <a:rPr lang="ko-KR" altLang="en-US" sz="1400" dirty="0"/>
              <a:t>특정의 구체적 사건자료에 국한되지 않는다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수사자료의 가치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공판에서 증거로 제출되는 경우</a:t>
            </a:r>
            <a:r>
              <a:rPr lang="en-US" altLang="ko-KR" sz="1400" dirty="0"/>
              <a:t>: </a:t>
            </a:r>
            <a:r>
              <a:rPr lang="ko-KR" altLang="en-US" sz="1400" dirty="0"/>
              <a:t>법관의 심증형성을 위한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수사의 목적에 제공되는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휴대폰 위치 추적자료 등 범인발견을 위한 자료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(3) </a:t>
            </a:r>
            <a:r>
              <a:rPr lang="ko-KR" altLang="en-US" sz="1400" dirty="0"/>
              <a:t>사실의  소명 자료로  제공되는  경우</a:t>
            </a:r>
            <a:r>
              <a:rPr lang="en-US" altLang="ko-KR" sz="1400" dirty="0"/>
              <a:t>(</a:t>
            </a:r>
            <a:r>
              <a:rPr lang="ko-KR" altLang="en-US" sz="1400" dirty="0"/>
              <a:t>구속영장 상 주거부정 소명자료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114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/>
              <a:t>수사자료의 종류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기초자료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구체적인 사건수사와 관계없이 </a:t>
            </a:r>
            <a:r>
              <a:rPr lang="ko-KR" altLang="en-US" sz="1400" dirty="0">
                <a:solidFill>
                  <a:srgbClr val="7030A0"/>
                </a:solidFill>
              </a:rPr>
              <a:t>평소의 수사 활동을 통하여 수집해 놓은 자료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※ </a:t>
            </a:r>
            <a:r>
              <a:rPr lang="ko-KR" altLang="en-US" sz="1400" dirty="0"/>
              <a:t>범죄와  관계 있는</a:t>
            </a:r>
            <a:r>
              <a:rPr lang="en-US" altLang="ko-KR" sz="1400" dirty="0"/>
              <a:t>  </a:t>
            </a:r>
            <a:r>
              <a:rPr lang="ko-KR" altLang="en-US" sz="1400" dirty="0"/>
              <a:t>범죄통계</a:t>
            </a:r>
            <a:r>
              <a:rPr lang="en-US" altLang="ko-KR" sz="1400" dirty="0"/>
              <a:t>, </a:t>
            </a:r>
            <a:r>
              <a:rPr lang="ko-KR" altLang="en-US" sz="1400" dirty="0"/>
              <a:t>우범자 동향 파악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통계  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사건자료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7030A0"/>
                </a:solidFill>
              </a:rPr>
              <a:t>구체적인 범죄사건 수사와 관련하여 </a:t>
            </a:r>
            <a:r>
              <a:rPr lang="ko-KR" altLang="en-US" sz="1400" dirty="0"/>
              <a:t>그 사건의 수사방침수립과 범인 및 범 </a:t>
            </a:r>
            <a:r>
              <a:rPr lang="ko-KR" altLang="en-US" sz="1400" dirty="0" err="1"/>
              <a:t>죄사실의</a:t>
            </a:r>
            <a:r>
              <a:rPr lang="ko-KR" altLang="en-US" sz="1400" dirty="0"/>
              <a:t> 발견을 위하여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수집되는 모든 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➀ 유형자료</a:t>
            </a:r>
            <a:r>
              <a:rPr lang="en-US" altLang="ko-KR" sz="1400" dirty="0"/>
              <a:t>: </a:t>
            </a:r>
            <a:r>
              <a:rPr lang="ko-KR" altLang="en-US" sz="1400" dirty="0"/>
              <a:t>유류품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유류물</a:t>
            </a:r>
            <a:r>
              <a:rPr lang="ko-KR" altLang="en-US" sz="1400" dirty="0"/>
              <a:t> 등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➁ 무형자료</a:t>
            </a:r>
            <a:r>
              <a:rPr lang="en-US" altLang="ko-KR" sz="1400" dirty="0"/>
              <a:t>: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/>
              <a:t>구술</a:t>
            </a:r>
            <a:r>
              <a:rPr lang="en-US" altLang="ko-KR" sz="1400" dirty="0"/>
              <a:t>, </a:t>
            </a:r>
            <a:r>
              <a:rPr lang="ko-KR" altLang="en-US" sz="1400" dirty="0"/>
              <a:t>냄새 등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➂ 내탐자료</a:t>
            </a:r>
            <a:r>
              <a:rPr lang="en-US" altLang="ko-KR" sz="1400" dirty="0"/>
              <a:t>: </a:t>
            </a:r>
            <a:r>
              <a:rPr lang="ko-KR" altLang="en-US" sz="1400" dirty="0"/>
              <a:t>탐문</a:t>
            </a:r>
            <a:r>
              <a:rPr lang="en-US" altLang="ko-KR" sz="1400" dirty="0"/>
              <a:t>, </a:t>
            </a:r>
            <a:r>
              <a:rPr lang="ko-KR" altLang="en-US" sz="1400" dirty="0"/>
              <a:t>미행</a:t>
            </a:r>
            <a:r>
              <a:rPr lang="en-US" altLang="ko-KR" sz="1400" dirty="0"/>
              <a:t>, </a:t>
            </a:r>
            <a:r>
              <a:rPr lang="ko-KR" altLang="en-US" sz="1400" dirty="0"/>
              <a:t>잠복</a:t>
            </a:r>
            <a:r>
              <a:rPr lang="en-US" altLang="ko-KR" sz="1400" dirty="0"/>
              <a:t>, </a:t>
            </a:r>
            <a:r>
              <a:rPr lang="ko-KR" altLang="en-US" sz="1400" dirty="0"/>
              <a:t>파수 등의 결과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(3) </a:t>
            </a:r>
            <a:r>
              <a:rPr lang="ko-KR" altLang="en-US" sz="1400" dirty="0">
                <a:solidFill>
                  <a:srgbClr val="FF0000"/>
                </a:solidFill>
              </a:rPr>
              <a:t>감식자료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수사를 과학적으로 추진하기 위하여 </a:t>
            </a:r>
            <a:r>
              <a:rPr lang="ko-KR" altLang="en-US" sz="1400" dirty="0">
                <a:solidFill>
                  <a:srgbClr val="7030A0"/>
                </a:solidFill>
              </a:rPr>
              <a:t>과학적 감식기술과 지식을 이용해서 범인의 발견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범죄의 증명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</a:t>
            </a:r>
            <a:r>
              <a:rPr lang="ko-KR" altLang="en-US" sz="1400" dirty="0">
                <a:solidFill>
                  <a:srgbClr val="7030A0"/>
                </a:solidFill>
              </a:rPr>
              <a:t>에 활용되는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 ※ 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유전자</a:t>
            </a:r>
            <a:r>
              <a:rPr lang="en-US" altLang="ko-KR" sz="1400" dirty="0"/>
              <a:t>, </a:t>
            </a:r>
            <a:r>
              <a:rPr lang="ko-KR" altLang="en-US" sz="1400" dirty="0"/>
              <a:t>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사진</a:t>
            </a:r>
            <a:r>
              <a:rPr lang="en-US" altLang="ko-KR" sz="1400" dirty="0"/>
              <a:t>, </a:t>
            </a:r>
            <a:r>
              <a:rPr lang="ko-KR" altLang="en-US" sz="1400" dirty="0"/>
              <a:t>수법 등의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참고자료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수사과정의 반성</a:t>
            </a:r>
            <a:r>
              <a:rPr lang="en-US" altLang="ko-KR" sz="1400" dirty="0"/>
              <a:t>․</a:t>
            </a:r>
            <a:r>
              <a:rPr lang="ko-KR" altLang="en-US" sz="1400" dirty="0"/>
              <a:t>분석</a:t>
            </a:r>
            <a:r>
              <a:rPr lang="en-US" altLang="ko-KR" sz="1400" dirty="0"/>
              <a:t>․</a:t>
            </a:r>
            <a:r>
              <a:rPr lang="ko-KR" altLang="en-US" sz="1400" dirty="0"/>
              <a:t>검토를 통하여 얻어진 자료로서</a:t>
            </a:r>
            <a:r>
              <a:rPr lang="en-US" altLang="ko-KR" sz="1400" dirty="0"/>
              <a:t>, </a:t>
            </a:r>
            <a:r>
              <a:rPr lang="ko-KR" altLang="en-US" sz="1400" dirty="0"/>
              <a:t>사후의 수사에 활용될 수 있는 자료 </a:t>
            </a:r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신종수법</a:t>
            </a:r>
            <a:r>
              <a:rPr lang="en-US" altLang="ko-KR" sz="1400" dirty="0"/>
              <a:t>, </a:t>
            </a:r>
            <a:r>
              <a:rPr lang="ko-KR" altLang="en-US" sz="1400" dirty="0"/>
              <a:t>수사비망록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수사사례집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4185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6. </a:t>
            </a:r>
            <a:r>
              <a:rPr lang="ko-KR" altLang="en-US" sz="1200" dirty="0"/>
              <a:t>범죄수사의 추리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1) </a:t>
            </a:r>
            <a:r>
              <a:rPr lang="ko-KR" altLang="en-US" sz="1200" dirty="0"/>
              <a:t>개념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추리란 보는 수사와 </a:t>
            </a:r>
            <a:r>
              <a:rPr lang="ko-KR" altLang="en-US" sz="1200" dirty="0" err="1"/>
              <a:t>듣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는수사를</a:t>
            </a:r>
            <a:r>
              <a:rPr lang="ko-KR" altLang="en-US" sz="1200" dirty="0"/>
              <a:t> 통해 </a:t>
            </a:r>
            <a:r>
              <a:rPr lang="ko-KR" altLang="en-US" sz="1200" dirty="0">
                <a:solidFill>
                  <a:srgbClr val="FF0000"/>
                </a:solidFill>
              </a:rPr>
              <a:t>수집된 자료를 인간의 사고과정에 대입시킴으로써 새로운 사실을 창조해 내는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과정</a:t>
            </a:r>
            <a:r>
              <a:rPr lang="ko-KR" altLang="en-US" sz="1200" dirty="0"/>
              <a:t>을 의미함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u="sng" dirty="0">
                <a:solidFill>
                  <a:srgbClr val="FF0000"/>
                </a:solidFill>
              </a:rPr>
              <a:t>추리의 대상</a:t>
            </a:r>
            <a:r>
              <a:rPr lang="en-US" altLang="ko-KR" sz="1200" u="sng" dirty="0"/>
              <a:t>:</a:t>
            </a:r>
            <a:r>
              <a:rPr lang="ko-KR" altLang="en-US" sz="1200" dirty="0"/>
              <a:t> 범죄의 사실적 내용을 이루는 </a:t>
            </a:r>
            <a:r>
              <a:rPr lang="ko-KR" altLang="en-US" sz="1200" dirty="0">
                <a:solidFill>
                  <a:srgbClr val="FF0000"/>
                </a:solidFill>
              </a:rPr>
              <a:t>범인과 범죄사실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추리의 방법</a:t>
            </a:r>
            <a:r>
              <a:rPr lang="en-US" altLang="ko-KR" sz="1200" dirty="0"/>
              <a:t>: 4</a:t>
            </a:r>
            <a:r>
              <a:rPr lang="ko-KR" altLang="en-US" sz="1200" dirty="0"/>
              <a:t>하</a:t>
            </a:r>
            <a:r>
              <a:rPr lang="en-US" altLang="ko-KR" sz="1200" dirty="0"/>
              <a:t>, 6</a:t>
            </a:r>
            <a:r>
              <a:rPr lang="ko-KR" altLang="en-US" sz="1200" dirty="0"/>
              <a:t>하</a:t>
            </a:r>
            <a:r>
              <a:rPr lang="en-US" altLang="ko-KR" sz="1200" dirty="0"/>
              <a:t>, 8</a:t>
            </a:r>
            <a:r>
              <a:rPr lang="ko-KR" altLang="en-US" sz="1200" dirty="0"/>
              <a:t>하의 요소가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그 내용은 범인의 주체</a:t>
            </a:r>
            <a:r>
              <a:rPr lang="en-US" altLang="ko-KR" sz="1200" dirty="0"/>
              <a:t>·</a:t>
            </a:r>
            <a:r>
              <a:rPr lang="ko-KR" altLang="en-US" sz="1200" dirty="0"/>
              <a:t>일 시</a:t>
            </a:r>
            <a:r>
              <a:rPr lang="en-US" altLang="ko-KR" sz="1200" dirty="0"/>
              <a:t>·</a:t>
            </a:r>
            <a:r>
              <a:rPr lang="ko-KR" altLang="en-US" sz="1200" dirty="0"/>
              <a:t>장소</a:t>
            </a:r>
            <a:r>
              <a:rPr lang="en-US" altLang="ko-KR" sz="1200" dirty="0"/>
              <a:t>·</a:t>
            </a:r>
            <a:r>
              <a:rPr lang="ko-KR" altLang="en-US" sz="1200" dirty="0"/>
              <a:t>동기</a:t>
            </a:r>
            <a:r>
              <a:rPr lang="en-US" altLang="ko-KR" sz="1200" dirty="0"/>
              <a:t>·</a:t>
            </a:r>
            <a:r>
              <a:rPr lang="ko-KR" altLang="en-US" sz="1200" dirty="0"/>
              <a:t>행동 또는 방법</a:t>
            </a:r>
            <a:r>
              <a:rPr lang="en-US" altLang="ko-KR" sz="1200" dirty="0"/>
              <a:t>·</a:t>
            </a:r>
            <a:r>
              <a:rPr lang="ko-KR" altLang="en-US" sz="1200" dirty="0"/>
              <a:t>결과 그리고 공범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              </a:t>
            </a:r>
            <a:r>
              <a:rPr lang="ko-KR" altLang="en-US" sz="1200" dirty="0"/>
              <a:t>과 객체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2) </a:t>
            </a:r>
            <a:r>
              <a:rPr lang="ko-KR" altLang="en-US" sz="1200" dirty="0"/>
              <a:t>추리의 종류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FF0000"/>
                </a:solidFill>
              </a:rPr>
              <a:t>(1) </a:t>
            </a:r>
            <a:r>
              <a:rPr lang="ko-KR" altLang="en-US" sz="1200" dirty="0">
                <a:solidFill>
                  <a:srgbClr val="FF0000"/>
                </a:solidFill>
              </a:rPr>
              <a:t>연역적 추리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전개적 추리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하나의 범죄사실로 다수의 용의자를 상정</a:t>
            </a:r>
            <a:r>
              <a:rPr lang="en-US" altLang="ko-KR" sz="1200" dirty="0"/>
              <a:t>, </a:t>
            </a:r>
            <a:r>
              <a:rPr lang="ko-KR" altLang="en-US" sz="1200" dirty="0"/>
              <a:t>합리성 있은 추리 전개 방법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>
                <a:solidFill>
                  <a:srgbClr val="FF0000"/>
                </a:solidFill>
              </a:rPr>
              <a:t>하강적 수사과정에서 주로 이용됨 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예</a:t>
            </a:r>
            <a:r>
              <a:rPr lang="en-US" altLang="ko-KR" sz="1200" dirty="0"/>
              <a:t>) </a:t>
            </a:r>
            <a:r>
              <a:rPr lang="ko-KR" altLang="en-US" sz="1200" dirty="0"/>
              <a:t>토막살해사건 현장을 관찰한 후 범인은 피해자와 원한 내지 치정이 있는 사람으로 판단을 하고   피해자와 평소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</a:t>
            </a:r>
            <a:r>
              <a:rPr lang="ko-KR" altLang="en-US" sz="1200" dirty="0"/>
              <a:t>원한이나 내연의 관계에 있었던 甲</a:t>
            </a:r>
            <a:r>
              <a:rPr lang="en-US" altLang="ko-KR" sz="1200" dirty="0"/>
              <a:t>, </a:t>
            </a:r>
            <a:r>
              <a:rPr lang="ko-KR" altLang="en-US" sz="1200" dirty="0"/>
              <a:t>乙</a:t>
            </a:r>
            <a:r>
              <a:rPr lang="en-US" altLang="ko-KR" sz="1200" dirty="0"/>
              <a:t>, </a:t>
            </a:r>
            <a:r>
              <a:rPr lang="ko-KR" altLang="en-US" sz="1200" dirty="0"/>
              <a:t>丙을 용의자로 상정하는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(2) </a:t>
            </a:r>
            <a:r>
              <a:rPr lang="ko-KR" altLang="en-US" sz="1200" dirty="0">
                <a:solidFill>
                  <a:srgbClr val="FF0000"/>
                </a:solidFill>
              </a:rPr>
              <a:t>귀납적 추리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집중적 추리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u="sng" dirty="0">
                <a:solidFill>
                  <a:srgbClr val="FF0000"/>
                </a:solidFill>
              </a:rPr>
              <a:t>다수의 사실로서 하나의 결론을 추론하는 것</a:t>
            </a:r>
            <a:r>
              <a:rPr lang="ko-KR" altLang="en-US" sz="1200" dirty="0"/>
              <a:t>을 말함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상승과정의 수사에 있어서 입증하려는 사실을 초점으로 수집된 증거들을 제 시하고 그러한 증거들을 바탕으로 하나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의 결론에 도달하려는 추리의 방법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예</a:t>
            </a:r>
            <a:r>
              <a:rPr lang="en-US" altLang="ko-KR" sz="1200" dirty="0"/>
              <a:t>) </a:t>
            </a:r>
            <a:r>
              <a:rPr lang="ko-KR" altLang="en-US" sz="1200" dirty="0"/>
              <a:t>살인사건의 용의자 甲</a:t>
            </a:r>
            <a:r>
              <a:rPr lang="en-US" altLang="ko-KR" sz="1200" dirty="0"/>
              <a:t>,</a:t>
            </a:r>
            <a:r>
              <a:rPr lang="ko-KR" altLang="en-US" sz="1200" dirty="0"/>
              <a:t>乙</a:t>
            </a:r>
            <a:r>
              <a:rPr lang="en-US" altLang="ko-KR" sz="1200" dirty="0"/>
              <a:t>,</a:t>
            </a:r>
            <a:r>
              <a:rPr lang="ko-KR" altLang="en-US" sz="1200" dirty="0"/>
              <a:t>丙 중 사건 현장의 모든 증거물과 목격자 등을 상대로 수사를 한 결과 사건의 진범은 乙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</a:t>
            </a:r>
            <a:r>
              <a:rPr lang="ko-KR" altLang="en-US" sz="1200" dirty="0"/>
              <a:t>이라고 결론을 내리는 과정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>
              <a:buNone/>
            </a:pPr>
            <a:endParaRPr lang="en-US" altLang="ko-KR" sz="1200" dirty="0">
              <a:latin typeface="+mj-lt"/>
            </a:endParaRPr>
          </a:p>
          <a:p>
            <a:pPr marL="0" indent="0">
              <a:buNone/>
            </a:pPr>
            <a:r>
              <a:rPr lang="en-US" altLang="ko-KR" sz="12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5375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3) </a:t>
            </a:r>
            <a:r>
              <a:rPr lang="ko-KR" altLang="en-US" sz="1200" dirty="0"/>
              <a:t>추리의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추리의 방법에는 어떤 정형이 있는 것이 아니며</a:t>
            </a:r>
            <a:r>
              <a:rPr lang="en-US" altLang="ko-KR" sz="1200" dirty="0"/>
              <a:t>, </a:t>
            </a:r>
            <a:r>
              <a:rPr lang="ko-KR" altLang="en-US" sz="1200" dirty="0"/>
              <a:t>객관적인 증거의 수집을 통 하여 그 추리의 과정을 전개하면 충분함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수사자료 완전 수집의 원칙→ 수사자료 감식검토의 원칙 → 적절한 추리 의 원칙 → 감식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검토의 과정</a:t>
            </a:r>
            <a:r>
              <a:rPr lang="ko-KR" altLang="en-US" sz="1200" dirty="0"/>
              <a:t>에서 직감이나 상상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을 기록해 두었다가 후에 의문점을 보다 깊이 파헤치는 자세가 필요하며</a:t>
            </a:r>
            <a:r>
              <a:rPr lang="en-US" altLang="ko-KR" sz="1200" dirty="0"/>
              <a:t>, </a:t>
            </a:r>
            <a:r>
              <a:rPr lang="ko-KR" altLang="en-US" sz="1200" dirty="0"/>
              <a:t>과거에 취급한 동종 혹은 유사한 사건도 참작할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필요가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4) </a:t>
            </a:r>
            <a:r>
              <a:rPr lang="ko-KR" altLang="en-US" sz="1200" dirty="0">
                <a:solidFill>
                  <a:srgbClr val="FF0000"/>
                </a:solidFill>
              </a:rPr>
              <a:t>사실상의 추정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어떠한 사실이 합리적인 의심을 넘어설 만큼 신빙성이 있는 경우에 </a:t>
            </a:r>
            <a:r>
              <a:rPr lang="ko-KR" altLang="en-US" sz="1200" dirty="0" err="1"/>
              <a:t>형사소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송법상</a:t>
            </a:r>
            <a:r>
              <a:rPr lang="ko-KR" altLang="en-US" sz="1200" dirty="0"/>
              <a:t> 증명을 요하지 아니하는 사실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불요증</a:t>
            </a:r>
            <a:r>
              <a:rPr lang="en-US" altLang="ko-KR" sz="1200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사실</a:t>
            </a:r>
            <a:r>
              <a:rPr lang="en-US" altLang="ko-KR" sz="1200" dirty="0"/>
              <a:t>)</a:t>
            </a:r>
            <a:r>
              <a:rPr lang="ko-KR" altLang="en-US" sz="1200" dirty="0"/>
              <a:t>을 말함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➀ 사람은 특별한 사정이 없으면 정상인으로 추정</a:t>
            </a:r>
            <a:r>
              <a:rPr lang="en-US" altLang="ko-KR" sz="1200" dirty="0"/>
              <a:t>(</a:t>
            </a:r>
            <a:r>
              <a:rPr lang="ko-KR" altLang="en-US" sz="1200" dirty="0"/>
              <a:t>인간의 </a:t>
            </a:r>
            <a:r>
              <a:rPr lang="ko-KR" altLang="en-US" sz="1200" dirty="0" err="1"/>
              <a:t>정상성</a:t>
            </a:r>
            <a:r>
              <a:rPr lang="ko-KR" altLang="en-US" sz="1200" dirty="0"/>
              <a:t> 추정</a:t>
            </a:r>
            <a:r>
              <a:rPr lang="en-US" altLang="ko-KR" sz="1200" dirty="0"/>
              <a:t>),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➁ </a:t>
            </a:r>
            <a:r>
              <a:rPr lang="en-US" altLang="ko-KR" sz="1200" dirty="0"/>
              <a:t>21~ 23</a:t>
            </a:r>
            <a:r>
              <a:rPr lang="ko-KR" altLang="en-US" sz="1200" dirty="0"/>
              <a:t>시에 술이 취한 사람은 그 사이 </a:t>
            </a:r>
            <a:r>
              <a:rPr lang="en-US" altLang="ko-KR" sz="1200" dirty="0"/>
              <a:t>22</a:t>
            </a:r>
            <a:r>
              <a:rPr lang="ko-KR" altLang="en-US" sz="1200" dirty="0"/>
              <a:t>시에도 술이 취해 있었다고 추 정</a:t>
            </a:r>
            <a:r>
              <a:rPr lang="en-US" altLang="ko-KR" sz="1200" dirty="0"/>
              <a:t>, </a:t>
            </a:r>
            <a:r>
              <a:rPr lang="ko-KR" altLang="en-US" sz="1200" dirty="0"/>
              <a:t>사물의 시작과 끝이 확정되면 중간상태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는 추정</a:t>
            </a:r>
            <a:r>
              <a:rPr lang="en-US" altLang="ko-KR" sz="1200" dirty="0"/>
              <a:t>(</a:t>
            </a:r>
            <a:r>
              <a:rPr lang="ko-KR" altLang="en-US" sz="1200" dirty="0"/>
              <a:t>중간상태의 추정</a:t>
            </a:r>
            <a:r>
              <a:rPr lang="en-US" altLang="ko-KR" sz="1200" dirty="0"/>
              <a:t>).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➂ 피해와 소지가 시간적으로 근접되어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소지가 타인의 개입을 허용 치 않으며 </a:t>
            </a:r>
            <a:r>
              <a:rPr lang="ko-KR" altLang="en-US" sz="1200" dirty="0" err="1"/>
              <a:t>도품</a:t>
            </a:r>
            <a:r>
              <a:rPr lang="ko-KR" altLang="en-US" sz="1200" dirty="0"/>
              <a:t> 입수경로에 대해서 합리적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인 설명을 못할 경우 그 소지 자는 절도범으로 추정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➃ 사적 관계의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상거래의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만성질병의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교우관계의 계속 등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➄ 정규의 우편물은 반송이나 특별한 배달불능</a:t>
            </a:r>
            <a:r>
              <a:rPr lang="en-US" altLang="ko-KR" sz="1200" dirty="0"/>
              <a:t>(</a:t>
            </a:r>
            <a:r>
              <a:rPr lang="ko-KR" altLang="en-US" sz="1200" dirty="0"/>
              <a:t>천재지변</a:t>
            </a:r>
            <a:r>
              <a:rPr lang="en-US" altLang="ko-KR" sz="1200" dirty="0"/>
              <a:t>)</a:t>
            </a:r>
            <a:r>
              <a:rPr lang="ko-KR" altLang="en-US" sz="1200" dirty="0"/>
              <a:t>의 사유가 없었다 면 그 우편물은 배달된 것으로 추정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➅ 이웃사람은 보통 이웃집의 사정을 잘 알 것으로 추정된다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>
              <a:buNone/>
            </a:pPr>
            <a:endParaRPr lang="en-US" altLang="ko-KR" sz="1200" dirty="0">
              <a:latin typeface="+mj-lt"/>
            </a:endParaRPr>
          </a:p>
          <a:p>
            <a:pPr marL="0" indent="0">
              <a:buNone/>
            </a:pPr>
            <a:r>
              <a:rPr lang="en-US" altLang="ko-KR" sz="12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4810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u="sng" dirty="0">
                <a:solidFill>
                  <a:srgbClr val="FF0000"/>
                </a:solidFill>
              </a:rPr>
              <a:t>실체적 진실발견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-</a:t>
            </a:r>
            <a:r>
              <a:rPr lang="ko-KR" altLang="en-US" sz="1600" dirty="0"/>
              <a:t> 사건의 실체에 관하여 객관적 진실을 발견하여 사안의 진상을 명백히 하는 것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기본적 인권의 보장과 함께 수사절차</a:t>
            </a:r>
            <a:r>
              <a:rPr lang="en-US" altLang="ko-KR" sz="1600" dirty="0"/>
              <a:t>, </a:t>
            </a:r>
            <a:r>
              <a:rPr lang="ko-KR" altLang="en-US" sz="1600" dirty="0"/>
              <a:t>형사소송의 최고의 이념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u="sng" dirty="0">
                <a:solidFill>
                  <a:srgbClr val="FF0000"/>
                </a:solidFill>
              </a:rPr>
              <a:t>기본적 인권보장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증거수집</a:t>
            </a:r>
            <a:r>
              <a:rPr lang="en-US" altLang="ko-KR" sz="1600" dirty="0"/>
              <a:t>, </a:t>
            </a:r>
            <a:r>
              <a:rPr lang="ko-KR" altLang="en-US" sz="1600" dirty="0"/>
              <a:t>범인의 신병확보 과정에서 필연적으로 기본권 제약이 수반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헌법과 형사소송법은 임의수사를 원칙으로 하면서 강제수사는 법에 특별 한 규정이 있을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때에만 예외적으로 진행할 수 있도록 규정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범죄수사의 기본 이념</a:t>
            </a:r>
          </a:p>
        </p:txBody>
      </p:sp>
    </p:spTree>
    <p:extLst>
      <p:ext uri="{BB962C8B-B14F-4D97-AF65-F5344CB8AC3E}">
        <p14:creationId xmlns:p14="http://schemas.microsoft.com/office/powerpoint/2010/main" val="2922281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실체적 진실주의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1) </a:t>
            </a:r>
            <a:r>
              <a:rPr lang="ko-KR" altLang="en-US" sz="1600" dirty="0"/>
              <a:t>의의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>
                <a:solidFill>
                  <a:srgbClr val="FF0000"/>
                </a:solidFill>
              </a:rPr>
              <a:t>사건에 대하여 객관적 진실을 발견하여 사안의 진상을 명백히 하자는 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다양한 수사기법과 과학수사 장비를 활용</a:t>
            </a:r>
            <a:r>
              <a:rPr lang="en-US" altLang="ko-KR" sz="1600" dirty="0"/>
              <a:t>, </a:t>
            </a:r>
            <a:r>
              <a:rPr lang="ko-KR" altLang="en-US" sz="1600" dirty="0"/>
              <a:t>사안의 진상을 규명하여 객관적 진실을 발견하려는 수사의 원리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2) </a:t>
            </a:r>
            <a:r>
              <a:rPr lang="ko-KR" altLang="en-US" sz="1600" dirty="0"/>
              <a:t>한계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가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사실상의 제약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수사관 개개인도 인간인 이상 완전무결한 실체적 진실의 발견은 불가능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사실인정에 있어서는 ‘합리적 의심 없는’ 또는 ‘고도의 개연성’이라는 사실상의 제약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나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제도상의 제약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수사권 발동은 곧 인권침해로 이어질 수 있으므로 실체적 진실발견도 헌법과 형사소송법 등에 의해 제약이 가해질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   </a:t>
            </a:r>
            <a:r>
              <a:rPr lang="ko-KR" altLang="en-US" sz="1600" dirty="0"/>
              <a:t>수밖에는 없다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다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 err="1">
                <a:solidFill>
                  <a:srgbClr val="FF0000"/>
                </a:solidFill>
              </a:rPr>
              <a:t>초소송법적</a:t>
            </a:r>
            <a:r>
              <a:rPr lang="ko-KR" altLang="en-US" sz="1600" dirty="0">
                <a:solidFill>
                  <a:srgbClr val="FF0000"/>
                </a:solidFill>
              </a:rPr>
              <a:t> 이익에 의한 제약 </a:t>
            </a:r>
            <a:r>
              <a:rPr lang="en-US" altLang="ko-KR" sz="1600" dirty="0">
                <a:solidFill>
                  <a:srgbClr val="FF0000"/>
                </a:solidFill>
              </a:rPr>
              <a:t>:</a:t>
            </a:r>
            <a:r>
              <a:rPr lang="en-US" altLang="ko-KR" sz="1600" dirty="0"/>
              <a:t> </a:t>
            </a:r>
            <a:r>
              <a:rPr lang="ko-KR" altLang="en-US" sz="1600" dirty="0" err="1"/>
              <a:t>형소법</a:t>
            </a:r>
            <a:r>
              <a:rPr lang="ko-KR" altLang="en-US" sz="1600" dirty="0"/>
              <a:t> 제 </a:t>
            </a:r>
            <a:r>
              <a:rPr lang="en-US" altLang="ko-KR" sz="1600" dirty="0"/>
              <a:t>110~112</a:t>
            </a:r>
            <a:r>
              <a:rPr lang="ko-KR" altLang="en-US" sz="1600" dirty="0"/>
              <a:t>조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국가적</a:t>
            </a:r>
            <a:r>
              <a:rPr lang="en-US" altLang="ko-KR" sz="1600" dirty="0"/>
              <a:t>·</a:t>
            </a:r>
            <a:r>
              <a:rPr lang="ko-KR" altLang="en-US" sz="1600" dirty="0"/>
              <a:t>사회적</a:t>
            </a:r>
            <a:r>
              <a:rPr lang="en-US" altLang="ko-KR" sz="1600" dirty="0"/>
              <a:t>·</a:t>
            </a:r>
            <a:r>
              <a:rPr lang="ko-KR" altLang="en-US" sz="1600" dirty="0"/>
              <a:t>개인적 이익에 의해서 제한을 받는 경우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군사상</a:t>
            </a:r>
            <a:r>
              <a:rPr lang="en-US" altLang="ko-KR" sz="1600" dirty="0"/>
              <a:t>·</a:t>
            </a:r>
            <a:r>
              <a:rPr lang="ko-KR" altLang="en-US" sz="1600" dirty="0"/>
              <a:t>공무상</a:t>
            </a:r>
            <a:r>
              <a:rPr lang="en-US" altLang="ko-KR" sz="1600" dirty="0"/>
              <a:t>·</a:t>
            </a:r>
            <a:r>
              <a:rPr lang="ko-KR" altLang="en-US" sz="1600" dirty="0"/>
              <a:t>업무상 비밀에 속하는 장소</a:t>
            </a:r>
            <a:r>
              <a:rPr lang="en-US" altLang="ko-KR" sz="1600" dirty="0"/>
              <a:t>,</a:t>
            </a:r>
            <a:r>
              <a:rPr lang="ko-KR" altLang="en-US" sz="1600" dirty="0"/>
              <a:t>물건에 대한 압수</a:t>
            </a:r>
            <a:r>
              <a:rPr lang="en-US" altLang="ko-KR" sz="1600" dirty="0"/>
              <a:t>· </a:t>
            </a:r>
            <a:r>
              <a:rPr lang="ko-KR" altLang="en-US" sz="1600" dirty="0"/>
              <a:t>수색제한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공무상 또는 업무상 비밀에 속하는 사항과 근친자의 형사책임에 </a:t>
            </a:r>
            <a:r>
              <a:rPr lang="ko-KR" altLang="en-US" sz="1600" dirty="0" err="1"/>
              <a:t>불이익한</a:t>
            </a:r>
            <a:r>
              <a:rPr lang="ko-KR" altLang="en-US" sz="1600" dirty="0"/>
              <a:t> 사항에 대한 증언 거부 규정 등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수사의 지도원리</a:t>
            </a:r>
          </a:p>
        </p:txBody>
      </p:sp>
    </p:spTree>
    <p:extLst>
      <p:ext uri="{BB962C8B-B14F-4D97-AF65-F5344CB8AC3E}">
        <p14:creationId xmlns:p14="http://schemas.microsoft.com/office/powerpoint/2010/main" val="3091194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무죄추정의 법리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피고인 또는 피의자는 유죄판결이 확정될 때까지 무죄로 추정된다는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현행법상 임의수사의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구속적부심사제도</a:t>
            </a:r>
            <a:r>
              <a:rPr lang="en-US" altLang="ko-KR" sz="1400" dirty="0"/>
              <a:t>, </a:t>
            </a:r>
            <a:r>
              <a:rPr lang="ko-KR" altLang="en-US" sz="1400" dirty="0"/>
              <a:t>접견교통권의 보장</a:t>
            </a:r>
            <a:r>
              <a:rPr lang="en-US" altLang="ko-KR" sz="1400" dirty="0"/>
              <a:t>, </a:t>
            </a:r>
            <a:r>
              <a:rPr lang="ko-KR" altLang="en-US" sz="1400" dirty="0"/>
              <a:t>고문의 절대적 금지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등은 무죄추정 법리의 제도적 표현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필요최소한도의 법리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수사는 강제수사뿐만 아니라 임의수사에 있어서도 인권 제한적 처분이기 때문에 필요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한 범위 내에서만 허용되어야 한다는 법리로서 수사의 조건에 관한 이론적 근거 내지는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실정법상 수사비례의 원칙으로 나타난다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적정절차의 법리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공정한 법적 절차에 의하여 형벌권이 실현되어야 한다는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공정한 재판의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비례의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피고인 보호의 원칙 등이 이 원칙의 제 도적 표현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수사의 지도원리</a:t>
            </a:r>
          </a:p>
        </p:txBody>
      </p:sp>
    </p:spTree>
    <p:extLst>
      <p:ext uri="{BB962C8B-B14F-4D97-AF65-F5344CB8AC3E}">
        <p14:creationId xmlns:p14="http://schemas.microsoft.com/office/powerpoint/2010/main" val="1871928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>
                <a:solidFill>
                  <a:srgbClr val="FF0000"/>
                </a:solidFill>
              </a:rPr>
              <a:t>임의수사의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임의적인 조사에 의한 수사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즉 강제력을 행사하지 않고 상대방의 동의나 승 낙을 받아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서 행하는 수사</a:t>
            </a:r>
            <a:r>
              <a:rPr lang="ko-KR" altLang="en-US" sz="1600" dirty="0"/>
              <a:t>를 말한다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형사소송법 제</a:t>
            </a:r>
            <a:r>
              <a:rPr lang="en-US" altLang="ko-KR" sz="1600" dirty="0"/>
              <a:t>199</a:t>
            </a:r>
            <a:r>
              <a:rPr lang="ko-KR" altLang="en-US" sz="1600" dirty="0"/>
              <a:t>조 제</a:t>
            </a:r>
            <a:r>
              <a:rPr lang="en-US" altLang="ko-KR" sz="1600" dirty="0"/>
              <a:t>1</a:t>
            </a:r>
            <a:r>
              <a:rPr lang="ko-KR" altLang="en-US" sz="1600" dirty="0" err="1"/>
              <a:t>항는</a:t>
            </a:r>
            <a:r>
              <a:rPr lang="ko-KR" altLang="en-US" sz="1600" dirty="0"/>
              <a:t> “</a:t>
            </a:r>
            <a:r>
              <a:rPr lang="ko-KR" altLang="en-US" sz="1600" u="sng" dirty="0"/>
              <a:t>수사에 관하여는 그 목적을 달성하기 위하여 필요한 조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사를 할 수 있다”</a:t>
            </a:r>
            <a:r>
              <a:rPr lang="ko-KR" altLang="en-US" sz="1600" dirty="0"/>
              <a:t>라고 규정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수사비례의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수사를 통해서 얻을 수 있는 이익과 수사로 인한 법익의 침해가 부당하게 균 형을 잃어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서는 </a:t>
            </a:r>
            <a:r>
              <a:rPr lang="ko-KR" altLang="en-US" sz="1600" dirty="0" err="1"/>
              <a:t>안된다는</a:t>
            </a:r>
            <a:r>
              <a:rPr lang="ko-KR" altLang="en-US" sz="1600" dirty="0"/>
              <a:t> 원칙 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경미한 범죄에 대하여 수사권을 발동하는 것은 이 원칙에 위배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수사비공개의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수사밀행의 원칙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수사의 개시와 실행은 공개하지 않는다는 원칙</a:t>
            </a:r>
            <a:r>
              <a:rPr lang="en-US" altLang="ko-KR" sz="1600" dirty="0"/>
              <a:t>. </a:t>
            </a:r>
            <a:r>
              <a:rPr lang="ko-KR" altLang="en-US" sz="1600" dirty="0"/>
              <a:t>공판절차 공개주의와 대조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범인의 발견</a:t>
            </a:r>
            <a:r>
              <a:rPr lang="en-US" altLang="ko-KR" sz="1600" dirty="0"/>
              <a:t>, </a:t>
            </a:r>
            <a:r>
              <a:rPr lang="ko-KR" altLang="en-US" sz="1600" dirty="0"/>
              <a:t>검거</a:t>
            </a:r>
            <a:r>
              <a:rPr lang="en-US" altLang="ko-KR" sz="1600" dirty="0"/>
              <a:t>, </a:t>
            </a:r>
            <a:r>
              <a:rPr lang="ko-KR" altLang="en-US" sz="1600" dirty="0"/>
              <a:t>증거의 수집</a:t>
            </a:r>
            <a:r>
              <a:rPr lang="en-US" altLang="ko-KR" sz="1600" dirty="0"/>
              <a:t>·</a:t>
            </a:r>
            <a:r>
              <a:rPr lang="ko-KR" altLang="en-US" sz="1600" dirty="0"/>
              <a:t>발견</a:t>
            </a:r>
            <a:r>
              <a:rPr lang="en-US" altLang="ko-KR" sz="1600" dirty="0"/>
              <a:t>·</a:t>
            </a:r>
            <a:r>
              <a:rPr lang="ko-KR" altLang="en-US" sz="1600" dirty="0"/>
              <a:t>보전을 위하여 요구되며 관계자의 개 인적 비밀</a:t>
            </a:r>
            <a:r>
              <a:rPr lang="en-US" altLang="ko-KR" sz="1600" dirty="0"/>
              <a:t>, </a:t>
            </a:r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사생활</a:t>
            </a:r>
            <a:r>
              <a:rPr lang="en-US" altLang="ko-KR" sz="1600" dirty="0"/>
              <a:t>, </a:t>
            </a:r>
            <a:r>
              <a:rPr lang="ko-KR" altLang="en-US" sz="1600" dirty="0"/>
              <a:t>명예 등 인권의 보호를 위해서도 중요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2-3. </a:t>
            </a:r>
            <a:r>
              <a:rPr lang="ko-KR" altLang="en-US" sz="3200" dirty="0"/>
              <a:t>실정법상 수사의 기본 원칙</a:t>
            </a:r>
          </a:p>
        </p:txBody>
      </p:sp>
    </p:spTree>
    <p:extLst>
      <p:ext uri="{BB962C8B-B14F-4D97-AF65-F5344CB8AC3E}">
        <p14:creationId xmlns:p14="http://schemas.microsoft.com/office/powerpoint/2010/main" val="421857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dirty="0" err="1">
                <a:solidFill>
                  <a:srgbClr val="FF0000"/>
                </a:solidFill>
              </a:rPr>
              <a:t>자기부죄강요금지의</a:t>
            </a:r>
            <a:r>
              <a:rPr lang="ko-KR" altLang="en-US" sz="1600" dirty="0">
                <a:solidFill>
                  <a:srgbClr val="FF0000"/>
                </a:solidFill>
              </a:rPr>
              <a:t>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자신이 저지른 범죄에 대하여 자백을 강요 받지  않는다는 원칙</a:t>
            </a:r>
            <a:r>
              <a:rPr lang="en-US" altLang="ko-KR" sz="1600" u="sng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헌법은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거부의 특권을 명시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 제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), </a:t>
            </a:r>
            <a:r>
              <a:rPr lang="ko-KR" altLang="en-US" sz="1600" dirty="0"/>
              <a:t>피의자의 진술거부권</a:t>
            </a:r>
            <a:r>
              <a:rPr lang="en-US" altLang="ko-KR" sz="1600" dirty="0"/>
              <a:t>, </a:t>
            </a:r>
            <a:r>
              <a:rPr lang="ko-KR" altLang="en-US" sz="1600" dirty="0"/>
              <a:t>고문의 절대금지 원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 err="1"/>
              <a:t>칙은</a:t>
            </a:r>
            <a:r>
              <a:rPr lang="ko-KR" altLang="en-US" sz="1600" dirty="0"/>
              <a:t> 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거부의 제도적 표현임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5. </a:t>
            </a:r>
            <a:r>
              <a:rPr lang="ko-KR" altLang="en-US" sz="1600" dirty="0">
                <a:solidFill>
                  <a:srgbClr val="FF0000"/>
                </a:solidFill>
              </a:rPr>
              <a:t>강제수사 법정주의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강제처분</a:t>
            </a:r>
            <a:r>
              <a:rPr lang="en-US" altLang="ko-KR" sz="1600" dirty="0"/>
              <a:t>: </a:t>
            </a:r>
            <a:r>
              <a:rPr lang="ko-KR" altLang="en-US" sz="1600" dirty="0"/>
              <a:t>소송의 진행과 형벌의 집행을 확보하기 위하여 개인의 기본권을 제한하는 강제력을 사용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하는 처분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수사기관의 강제처분은 법률에 특별한 규정이 있는 경우에 한해서 예외적 으로 허용된다는 </a:t>
            </a:r>
            <a:r>
              <a:rPr lang="en-US" altLang="ko-KR" sz="1600" dirty="0"/>
              <a:t> </a:t>
            </a:r>
            <a:r>
              <a:rPr lang="ko-KR" altLang="en-US" sz="1600" dirty="0"/>
              <a:t>원칙을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강제수사 법정주의</a:t>
            </a:r>
            <a:r>
              <a:rPr lang="en-US" altLang="ko-KR" sz="1600" dirty="0"/>
              <a:t>, </a:t>
            </a:r>
            <a:r>
              <a:rPr lang="ko-KR" altLang="en-US" sz="1600" dirty="0"/>
              <a:t>헌법상의 원칙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6. </a:t>
            </a:r>
            <a:r>
              <a:rPr lang="ko-KR" altLang="en-US" sz="1600" dirty="0">
                <a:solidFill>
                  <a:srgbClr val="FF0000"/>
                </a:solidFill>
              </a:rPr>
              <a:t>영장주의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영장주의란 법원 또는 법관이 발부한 적법한 영장에 의하지 않으면 형사 절 차상의 강제처분을 할 수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없다는 원칙 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 제</a:t>
            </a:r>
            <a:r>
              <a:rPr lang="en-US" altLang="ko-KR" sz="1600" dirty="0"/>
              <a:t>3</a:t>
            </a:r>
            <a:r>
              <a:rPr lang="ko-KR" altLang="en-US" sz="1600" dirty="0"/>
              <a:t>항</a:t>
            </a:r>
            <a:r>
              <a:rPr lang="en-US" altLang="ko-KR" sz="1600" dirty="0"/>
              <a:t>).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  ※ </a:t>
            </a:r>
            <a:r>
              <a:rPr lang="ko-KR" altLang="en-US" sz="1600" dirty="0"/>
              <a:t>헌법상 원칙</a:t>
            </a:r>
            <a:r>
              <a:rPr lang="en-US" altLang="ko-KR" sz="1600" dirty="0"/>
              <a:t>: </a:t>
            </a:r>
            <a:r>
              <a:rPr lang="ko-KR" altLang="en-US" sz="1600" dirty="0"/>
              <a:t>강제수사 법정주의</a:t>
            </a:r>
            <a:r>
              <a:rPr lang="en-US" altLang="ko-KR" sz="1600" dirty="0"/>
              <a:t>, </a:t>
            </a:r>
            <a:r>
              <a:rPr lang="ko-KR" altLang="en-US" sz="1600" dirty="0"/>
              <a:t>영장주의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강요 금지의 원칙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7. </a:t>
            </a:r>
            <a:r>
              <a:rPr lang="ko-KR" altLang="en-US" sz="1600" dirty="0">
                <a:solidFill>
                  <a:srgbClr val="FF0000"/>
                </a:solidFill>
              </a:rPr>
              <a:t>제출인 환부의 원칙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수사기관이  </a:t>
            </a:r>
            <a:r>
              <a:rPr lang="ko-KR" altLang="en-US" sz="1600" u="sng" dirty="0" err="1"/>
              <a:t>압수물을</a:t>
            </a:r>
            <a:r>
              <a:rPr lang="ko-KR" altLang="en-US" sz="1600" u="sng" dirty="0"/>
              <a:t>  환부할  경우에는  </a:t>
            </a:r>
            <a:r>
              <a:rPr lang="ko-KR" altLang="en-US" sz="1600" u="sng" dirty="0" err="1"/>
              <a:t>피압수자에게</a:t>
            </a:r>
            <a:r>
              <a:rPr lang="ko-KR" altLang="en-US" sz="1600" u="sng" dirty="0"/>
              <a:t>  돌려주는 것을 원칙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다만 압수한 장물이 피해자에게 환부를 해야 할 이유가 명백한 때에는 피고 사건의 종결전이라 </a:t>
            </a:r>
            <a:r>
              <a:rPr lang="ko-KR" altLang="en-US" sz="1600" dirty="0" err="1"/>
              <a:t>하더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라고 결정으로 피해자에게 환부를 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2-3. </a:t>
            </a:r>
            <a:r>
              <a:rPr lang="ko-KR" altLang="en-US" sz="3200" dirty="0"/>
              <a:t>실정법상 수사의 기본 원칙</a:t>
            </a:r>
          </a:p>
        </p:txBody>
      </p:sp>
    </p:spTree>
    <p:extLst>
      <p:ext uri="{BB962C8B-B14F-4D97-AF65-F5344CB8AC3E}">
        <p14:creationId xmlns:p14="http://schemas.microsoft.com/office/powerpoint/2010/main" val="7883723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>
                <a:solidFill>
                  <a:srgbClr val="FF0000"/>
                </a:solidFill>
              </a:rPr>
              <a:t>신속착수의  원칙</a:t>
            </a:r>
            <a:r>
              <a:rPr lang="en-US" altLang="ko-KR" sz="1600" dirty="0">
                <a:solidFill>
                  <a:srgbClr val="FF0000"/>
                </a:solidFill>
              </a:rPr>
              <a:t>(Speedy initiation)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모든  범죄수사는  가능한  빨리  착수하여  </a:t>
            </a:r>
            <a:r>
              <a:rPr lang="ko-KR" altLang="en-US" sz="1600" dirty="0" err="1"/>
              <a:t>죄증이</a:t>
            </a:r>
            <a:r>
              <a:rPr lang="ko-KR" altLang="en-US" sz="1600" dirty="0"/>
              <a:t>  인멸되기  전에  수사를  수행</a:t>
            </a:r>
            <a:r>
              <a:rPr lang="en-US" altLang="ko-KR" sz="1600" dirty="0"/>
              <a:t>·</a:t>
            </a:r>
            <a:r>
              <a:rPr lang="ko-KR" altLang="en-US" sz="1600" dirty="0" err="1"/>
              <a:t>종결지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어야 </a:t>
            </a:r>
            <a:r>
              <a:rPr lang="en-US" altLang="ko-KR" sz="1600" dirty="0"/>
              <a:t> </a:t>
            </a:r>
            <a:r>
              <a:rPr lang="ko-KR" altLang="en-US" sz="1600" dirty="0"/>
              <a:t>한다는 원칙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현장보존의  원칙</a:t>
            </a:r>
            <a:r>
              <a:rPr lang="en-US" altLang="ko-KR" sz="1600" dirty="0">
                <a:solidFill>
                  <a:srgbClr val="FF0000"/>
                </a:solidFill>
              </a:rPr>
              <a:t>(Scene Preservation)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범죄현장은  증거의  보고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임장수사를  요하는  살인</a:t>
            </a:r>
            <a:r>
              <a:rPr lang="en-US" altLang="ko-KR" sz="1600" dirty="0"/>
              <a:t>, </a:t>
            </a:r>
            <a:r>
              <a:rPr lang="ko-KR" altLang="en-US" sz="1600" dirty="0"/>
              <a:t>방화</a:t>
            </a:r>
            <a:r>
              <a:rPr lang="en-US" altLang="ko-KR" sz="1600" dirty="0"/>
              <a:t>, </a:t>
            </a:r>
            <a:r>
              <a:rPr lang="ko-KR" altLang="en-US" sz="1600" dirty="0"/>
              <a:t>강도의 경우에는  수사의 성패를 좌우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공중협력의 원칙</a:t>
            </a:r>
            <a:r>
              <a:rPr lang="en-US" altLang="ko-KR" sz="1600" dirty="0">
                <a:solidFill>
                  <a:srgbClr val="FF0000"/>
                </a:solidFill>
              </a:rPr>
              <a:t>(Support by the public)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범죄의  흔적은  목격자나  전문자의  기억에  오래  남는  것이므로  이들이  살고 있는  사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회는 ‘증거의 바다’라고 할 수 있음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평상시에도  공중  협력을  얻을  수  있도록  노력 </a:t>
            </a:r>
            <a:r>
              <a:rPr lang="en-US" altLang="ko-KR" sz="1600" dirty="0"/>
              <a:t>(</a:t>
            </a:r>
            <a:r>
              <a:rPr lang="ko-KR" altLang="en-US" sz="1600" dirty="0"/>
              <a:t>범죄첩보수집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참고인</a:t>
            </a:r>
            <a:r>
              <a:rPr lang="en-US" altLang="ko-KR" sz="1600" dirty="0"/>
              <a:t>, </a:t>
            </a:r>
            <a:r>
              <a:rPr lang="ko-KR" altLang="en-US" sz="1600" dirty="0"/>
              <a:t>목격자 확보 등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2-4. </a:t>
            </a:r>
            <a:r>
              <a:rPr lang="ko-KR" altLang="en-US" sz="3200" dirty="0"/>
              <a:t>범죄수사의 </a:t>
            </a:r>
            <a:r>
              <a:rPr lang="en-US" altLang="ko-KR" sz="3200" dirty="0"/>
              <a:t>3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28228768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 err="1">
                <a:solidFill>
                  <a:srgbClr val="FF0000"/>
                </a:solidFill>
              </a:rPr>
              <a:t>선증후포의</a:t>
            </a:r>
            <a:r>
              <a:rPr lang="ko-KR" altLang="en-US" sz="1600" dirty="0">
                <a:solidFill>
                  <a:srgbClr val="FF0000"/>
                </a:solidFill>
              </a:rPr>
              <a:t>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먼저 증거를 확보한 후에 범인을 체포</a:t>
            </a:r>
          </a:p>
          <a:p>
            <a:pPr fontAlgn="base"/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법령준수의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수사권의 남용은 피의자의 자유와 권리를 불법</a:t>
            </a:r>
            <a:r>
              <a:rPr lang="en-US" altLang="ko-KR" sz="1600" dirty="0"/>
              <a:t>·</a:t>
            </a:r>
            <a:r>
              <a:rPr lang="ko-KR" altLang="en-US" sz="1600" dirty="0"/>
              <a:t>부당하게 침해할 위험성을 내포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수사와 관련된 일체의 실체법령 등은 반드시 지켜야 한다는 원칙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민사사건 </a:t>
            </a:r>
            <a:r>
              <a:rPr lang="ko-KR" altLang="en-US" sz="1600" dirty="0" err="1">
                <a:solidFill>
                  <a:srgbClr val="FF0000"/>
                </a:solidFill>
              </a:rPr>
              <a:t>불관여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민사관계 불간섭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수사와 관련이 없는 민사사건에 관하여는 일절 간섭해서는 안됨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dirty="0">
                <a:solidFill>
                  <a:srgbClr val="FF0000"/>
                </a:solidFill>
              </a:rPr>
              <a:t>종합수사의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모든 지식과 정보를 활용</a:t>
            </a:r>
            <a:r>
              <a:rPr lang="en-US" altLang="ko-KR" sz="1600" dirty="0"/>
              <a:t>, </a:t>
            </a:r>
            <a:r>
              <a:rPr lang="ko-KR" altLang="en-US" sz="1600" dirty="0"/>
              <a:t>개개인의 공명심에 치우치는 일이 없도록 하고</a:t>
            </a:r>
            <a:r>
              <a:rPr lang="en-US" altLang="ko-KR" sz="1600" dirty="0"/>
              <a:t>, </a:t>
            </a:r>
            <a:r>
              <a:rPr lang="ko-KR" altLang="en-US" sz="1600" dirty="0"/>
              <a:t>언제나 상호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협력을 통한 조직 수사를 진행하여야 한다는 원칙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2-5. </a:t>
            </a:r>
            <a:r>
              <a:rPr lang="ko-KR" altLang="en-US" sz="3200" dirty="0"/>
              <a:t>범죄수사상 준수 원칙</a:t>
            </a:r>
          </a:p>
        </p:txBody>
      </p:sp>
    </p:spTree>
    <p:extLst>
      <p:ext uri="{BB962C8B-B14F-4D97-AF65-F5344CB8AC3E}">
        <p14:creationId xmlns:p14="http://schemas.microsoft.com/office/powerpoint/2010/main" val="41236447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u="sng" dirty="0">
                <a:solidFill>
                  <a:srgbClr val="FF0000"/>
                </a:solidFill>
              </a:rPr>
              <a:t>수사자료 완전 수집의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1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범죄수사의 출발은 사건과 관련된 자료를 가급적 많이 수집하는 것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기초자료의 정비와 자료의 수집은 성공적인 수사를 위한 출발</a:t>
            </a:r>
            <a:r>
              <a:rPr lang="en-US" altLang="ko-KR" sz="1600" dirty="0"/>
              <a:t>, </a:t>
            </a:r>
            <a:r>
              <a:rPr lang="ko-KR" altLang="en-US" sz="1600" dirty="0"/>
              <a:t>조건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u="sng" dirty="0">
                <a:solidFill>
                  <a:srgbClr val="FF0000"/>
                </a:solidFill>
              </a:rPr>
              <a:t>수사자료 감식검토의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2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단계의 수사를 통하여 수사자료가 완전히 수집→ 수집된 자료에 대하여 감식과 검토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의 과정을 거치게 됨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감식과 검토는 과학적인 지식과 기술을 활용하여 정확성을 기해야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결 코 수사관의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상식적인 검토나 경험적인 판단에 의존하는 일이 있어서는 안됨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u="sng" dirty="0">
                <a:solidFill>
                  <a:srgbClr val="FF0000"/>
                </a:solidFill>
              </a:rPr>
              <a:t>적절한 추리의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3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en-US" altLang="ko-KR" sz="1600" u="sng" dirty="0"/>
              <a:t>- </a:t>
            </a:r>
            <a:r>
              <a:rPr lang="ko-KR" altLang="en-US" sz="1600" u="sng" dirty="0"/>
              <a:t>수집된 자료에 대한 감식과 검토의 과정 후 → 적절한 추리를 통하여 새로운 사실의 가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 err="1"/>
              <a:t>능성을</a:t>
            </a:r>
            <a:r>
              <a:rPr lang="ko-KR" altLang="en-US" sz="1600" u="sng" dirty="0"/>
              <a:t> 다양한 각도에서 도출해 내며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이러한 모든 가능성은 수사방향과 범인의 </a:t>
            </a:r>
            <a:r>
              <a:rPr lang="ko-KR" altLang="en-US" sz="1600" u="sng" dirty="0" err="1"/>
              <a:t>특정하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는 데 있어서 중요한 기능</a:t>
            </a:r>
            <a:r>
              <a:rPr lang="ko-KR" altLang="en-US" sz="1600" dirty="0"/>
              <a:t>을 하게 됨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2-6. </a:t>
            </a:r>
            <a:r>
              <a:rPr lang="ko-KR" altLang="en-US" sz="3200" dirty="0"/>
              <a:t>성공적인 수사실행의 </a:t>
            </a:r>
            <a:r>
              <a:rPr lang="en-US" altLang="ko-KR" sz="3200" dirty="0"/>
              <a:t>5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4268727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u="sng" dirty="0">
                <a:solidFill>
                  <a:srgbClr val="FF0000"/>
                </a:solidFill>
              </a:rPr>
              <a:t>검증적 수사의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4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추리를 통해 도출한 모든 가능성은 아직 입증되지 않은 </a:t>
            </a:r>
            <a:r>
              <a:rPr lang="ko-KR" altLang="en-US" sz="1600" u="sng" dirty="0"/>
              <a:t>가정에 불과함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반드시 검증과정을 통하여 확인하는 과정을 거침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수사사항의 결정 → 수사방침 수립 → 수사의 실행의 단계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5. </a:t>
            </a:r>
            <a:r>
              <a:rPr lang="ko-KR" altLang="en-US" sz="1600" dirty="0">
                <a:solidFill>
                  <a:srgbClr val="FF0000"/>
                </a:solidFill>
              </a:rPr>
              <a:t>사실판단증명의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5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추리의 검증을 통하여 밝혀진 결과는 누구에 대해서도 그 판단이 진실 이라는 것을 객관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적으로 증명하여야 하는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객관적 증명의 원칙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2-6. </a:t>
            </a:r>
            <a:r>
              <a:rPr lang="ko-KR" altLang="en-US" sz="3200" dirty="0"/>
              <a:t>성공적인 수사실행의 </a:t>
            </a:r>
            <a:r>
              <a:rPr lang="en-US" altLang="ko-KR" sz="3200" dirty="0"/>
              <a:t>5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3524655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0508" y="1556792"/>
            <a:ext cx="8661013" cy="44644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수사기관이란 </a:t>
            </a:r>
            <a:r>
              <a:rPr lang="ko-KR" altLang="en-US" sz="1200" u="sng" dirty="0"/>
              <a:t>법률상 수사를 할 수 있는 권한이 인정되는 자</a:t>
            </a:r>
            <a:r>
              <a:rPr lang="ko-KR" altLang="en-US" sz="1200" dirty="0"/>
              <a:t>를 말한다</a:t>
            </a:r>
            <a:r>
              <a:rPr lang="en-US" altLang="ko-KR" sz="1200" dirty="0"/>
              <a:t>. </a:t>
            </a:r>
            <a:r>
              <a:rPr lang="ko-KR" altLang="en-US" sz="1200" dirty="0"/>
              <a:t>현행법상 인정되는 수사기관으로 </a:t>
            </a:r>
            <a:r>
              <a:rPr lang="ko-KR" altLang="en-US" sz="1200" u="sng" dirty="0"/>
              <a:t>검사와 사법경찰</a:t>
            </a:r>
            <a:endParaRPr lang="en-US" altLang="ko-KR" sz="1200" u="sng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u="sng" dirty="0"/>
              <a:t>관리</a:t>
            </a:r>
            <a:r>
              <a:rPr lang="ko-KR" altLang="en-US" sz="1200" dirty="0"/>
              <a:t>가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사법경찰관리에는 일반사법경찰관리와 특별사법경찰관리가 있다</a:t>
            </a:r>
            <a:r>
              <a:rPr lang="en-US" altLang="ko-KR" sz="1200" dirty="0"/>
              <a:t>.</a:t>
            </a:r>
          </a:p>
          <a:p>
            <a:pPr marL="0" indent="0" fontAlgn="base">
              <a:buNone/>
            </a:pPr>
            <a:r>
              <a:rPr lang="en-US" altLang="ko-KR" sz="1200" dirty="0"/>
              <a:t>   - ‘</a:t>
            </a:r>
            <a:r>
              <a:rPr lang="ko-KR" altLang="en-US" sz="1200" dirty="0"/>
              <a:t>형사소송법</a:t>
            </a:r>
            <a:r>
              <a:rPr lang="en-US" altLang="ko-KR" sz="1200" dirty="0"/>
              <a:t>’ </a:t>
            </a:r>
            <a:r>
              <a:rPr lang="ko-KR" altLang="en-US" sz="1200" dirty="0"/>
              <a:t> </a:t>
            </a:r>
            <a:r>
              <a:rPr lang="ko-KR" altLang="en-US" sz="1200" b="1" dirty="0"/>
              <a:t>제</a:t>
            </a:r>
            <a:r>
              <a:rPr lang="en-US" altLang="ko-KR" sz="1200" b="1" dirty="0"/>
              <a:t>195</a:t>
            </a:r>
            <a:r>
              <a:rPr lang="ko-KR" altLang="en-US" sz="1200" b="1" dirty="0"/>
              <a:t>조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검사와 사법경찰관의 관계 등</a:t>
            </a:r>
            <a:r>
              <a:rPr lang="en-US" altLang="ko-KR" sz="1200" b="1" dirty="0"/>
              <a:t>)</a:t>
            </a:r>
            <a:r>
              <a:rPr lang="ko-KR" altLang="en-US" sz="1200" dirty="0"/>
              <a:t> ① 검사와 사법경찰관은 수사</a:t>
            </a:r>
            <a:r>
              <a:rPr lang="en-US" altLang="ko-KR" sz="1200" dirty="0"/>
              <a:t>, </a:t>
            </a:r>
            <a:r>
              <a:rPr lang="ko-KR" altLang="en-US" sz="1200" dirty="0"/>
              <a:t>공소제기 및 공소유지에 관하여 서로 </a:t>
            </a:r>
            <a:r>
              <a:rPr lang="ko-KR" altLang="en-US" sz="1200" dirty="0" err="1"/>
              <a:t>협</a:t>
            </a:r>
            <a:r>
              <a:rPr lang="ko-KR" altLang="en-US" sz="1200" dirty="0"/>
              <a:t>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 err="1"/>
              <a:t>력하여야</a:t>
            </a:r>
            <a:r>
              <a:rPr lang="ko-KR" altLang="en-US" sz="1200" dirty="0"/>
              <a:t>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따른 수사를 위하여 준수하여야 하는 일반적 수사준칙에 관한 사항은 대통령령으로 정한다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종류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검사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검사는 범죄의 혐의가 있다고 사료하는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증거를 수사한다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196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2) </a:t>
            </a:r>
            <a:r>
              <a:rPr lang="ko-KR" altLang="en-US" sz="1200" dirty="0">
                <a:solidFill>
                  <a:srgbClr val="FF0000"/>
                </a:solidFill>
              </a:rPr>
              <a:t>사법경찰관리</a:t>
            </a:r>
            <a:r>
              <a:rPr lang="ko-KR" altLang="en-US" sz="1200" dirty="0"/>
              <a:t>   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 ① 경무관</a:t>
            </a:r>
            <a:r>
              <a:rPr lang="en-US" altLang="ko-KR" sz="1200" dirty="0"/>
              <a:t>, </a:t>
            </a:r>
            <a:r>
              <a:rPr lang="ko-KR" altLang="en-US" sz="1200" dirty="0"/>
              <a:t>총경</a:t>
            </a:r>
            <a:r>
              <a:rPr lang="en-US" altLang="ko-KR" sz="1200" dirty="0"/>
              <a:t>, </a:t>
            </a:r>
            <a:r>
              <a:rPr lang="ko-KR" altLang="en-US" sz="1200" dirty="0"/>
              <a:t>경정</a:t>
            </a:r>
            <a:r>
              <a:rPr lang="en-US" altLang="ko-KR" sz="1200" dirty="0"/>
              <a:t>, </a:t>
            </a:r>
            <a:r>
              <a:rPr lang="ko-KR" altLang="en-US" sz="1200" dirty="0"/>
              <a:t>경감</a:t>
            </a:r>
            <a:r>
              <a:rPr lang="en-US" altLang="ko-KR" sz="1200" dirty="0"/>
              <a:t>, </a:t>
            </a:r>
            <a:r>
              <a:rPr lang="ko-KR" altLang="en-US" sz="1200" dirty="0"/>
              <a:t>경위는 사법경찰관으로서 범죄의 혐의가 있다고 사료하는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증거를 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</a:t>
            </a:r>
            <a:r>
              <a:rPr lang="ko-KR" altLang="en-US" sz="1200" dirty="0"/>
              <a:t>사한다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4.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>
              <a:buNone/>
            </a:pPr>
            <a:r>
              <a:rPr lang="ko-KR" altLang="en-US" sz="1200" dirty="0"/>
              <a:t>        ② 경사</a:t>
            </a:r>
            <a:r>
              <a:rPr lang="en-US" altLang="ko-KR" sz="1200" dirty="0"/>
              <a:t>, </a:t>
            </a:r>
            <a:r>
              <a:rPr lang="ko-KR" altLang="en-US" sz="1200" dirty="0"/>
              <a:t>경장</a:t>
            </a:r>
            <a:r>
              <a:rPr lang="en-US" altLang="ko-KR" sz="1200" dirty="0"/>
              <a:t>, </a:t>
            </a:r>
            <a:r>
              <a:rPr lang="ko-KR" altLang="en-US" sz="1200" dirty="0"/>
              <a:t>순경은 </a:t>
            </a:r>
            <a:r>
              <a:rPr lang="ko-KR" altLang="en-US" sz="1200" dirty="0" err="1"/>
              <a:t>사법경찰리로서</a:t>
            </a:r>
            <a:r>
              <a:rPr lang="ko-KR" altLang="en-US" sz="1200" dirty="0"/>
              <a:t> 수사의 보조를 하여야 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4.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380725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5865" y="1069253"/>
            <a:ext cx="8661013" cy="532859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보완수사 요구</a:t>
            </a:r>
          </a:p>
          <a:p>
            <a:pPr marL="0" indent="0">
              <a:buNone/>
            </a:pPr>
            <a:r>
              <a:rPr lang="ko-KR" altLang="en-US" sz="1200" dirty="0"/>
              <a:t>     ① 검사는 다음 각 호의 어느 하나에 해당하는 경우에 사법경찰관에게 보완수사를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  1. </a:t>
            </a:r>
            <a:r>
              <a:rPr lang="ko-KR" altLang="en-US" sz="1200" dirty="0"/>
              <a:t>송치사건의 공소제기 여부 결정 또는 공소의 유지에 관하여 필요한 경우</a:t>
            </a:r>
          </a:p>
          <a:p>
            <a:pPr marL="0" indent="0">
              <a:buNone/>
            </a:pPr>
            <a:r>
              <a:rPr lang="en-US" altLang="ko-KR" sz="1200" dirty="0"/>
              <a:t>        2. </a:t>
            </a:r>
            <a:r>
              <a:rPr lang="ko-KR" altLang="en-US" sz="1200" dirty="0"/>
              <a:t>사법경찰관이 신청한 영장의 청구 여부 결정에 관하여 필요한 경우</a:t>
            </a:r>
          </a:p>
          <a:p>
            <a:pPr marL="0" indent="0">
              <a:buNone/>
            </a:pPr>
            <a:r>
              <a:rPr lang="ko-KR" altLang="en-US" sz="1200" dirty="0"/>
              <a:t>    ② 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요구가 있는 때에는 정당한 이유가 없는 한 지체 없이 이를 이행하고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결과를 검사에게 통보하여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③ </a:t>
            </a:r>
            <a:r>
              <a:rPr lang="ko-KR" altLang="en-US" sz="1200" dirty="0"/>
              <a:t>검찰총장 또는 각급 검찰청 검사장은 사법경찰관이 정당한 이유 없이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요구에 따르지 아니하는 때에는 권한 있는 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람에게</a:t>
            </a:r>
            <a:r>
              <a:rPr lang="ko-KR" altLang="en-US" sz="1200" dirty="0"/>
              <a:t> 해당 사법경찰관의 직무배제 또는 징계를 요구할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징계 절차는 「공무원 징계령」 또는 「경찰공무원 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계령</a:t>
            </a:r>
            <a:r>
              <a:rPr lang="ko-KR" altLang="en-US" sz="1200" dirty="0"/>
              <a:t>」에 따른다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시정조치 요구 등</a:t>
            </a:r>
          </a:p>
          <a:p>
            <a:pPr marL="0" indent="0">
              <a:buNone/>
            </a:pPr>
            <a:r>
              <a:rPr lang="ko-KR" altLang="en-US" sz="1200" dirty="0"/>
              <a:t>   ① 검사는 사법경찰관리의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의심되는 사실의 신고가 있거나 그러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한 사실을 인식하게 된 경우에는 사법경찰관에게 사건기록 등본의 송부를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송부 요구를 받은 사법경찰관은 지체 없이 검사에게 사건기록 등본을 송부하여야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항의 송부를 받은 검사는 필요하다고 인정되는 경우에는 사법경찰관에게 시정조치를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3</a:t>
            </a:r>
            <a:r>
              <a:rPr lang="ko-KR" altLang="en-US" sz="1200" dirty="0"/>
              <a:t>항의 시정조치 요구가 있는 때에는 정당한 이유가 없으면 지체 없이 이를 이행하고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결과를 검사에게 통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보하여야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⑤ 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항의 통보를 받은 검사는 제</a:t>
            </a:r>
            <a:r>
              <a:rPr lang="en-US" altLang="ko-KR" sz="1200" dirty="0"/>
              <a:t>3</a:t>
            </a:r>
            <a:r>
              <a:rPr lang="ko-KR" altLang="en-US" sz="1200" dirty="0"/>
              <a:t>항에 따른 시정조치 요구가 정당한 이유 없이 이행되지 않았다고 인정되는 경우에는 사법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경찰관에게 사건을 송치할 것을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⑥ </a:t>
            </a:r>
            <a:r>
              <a:rPr lang="ko-KR" altLang="en-US" sz="1200" dirty="0"/>
              <a:t>제</a:t>
            </a:r>
            <a:r>
              <a:rPr lang="en-US" altLang="ko-KR" sz="1200" dirty="0"/>
              <a:t>5</a:t>
            </a:r>
            <a:r>
              <a:rPr lang="ko-KR" altLang="en-US" sz="1200" dirty="0"/>
              <a:t>항의 송치 요구를 받은 사법경찰관은 검사에게 사건을 송치하여야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⑦ </a:t>
            </a:r>
            <a:r>
              <a:rPr lang="ko-KR" altLang="en-US" sz="1200" dirty="0"/>
              <a:t>검찰총장 또는 각급 검찰청 검사장은 사법경찰관리의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있었던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때에는 권한 있는 사람에게 해당 사법경찰관리의 징계를 요구할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징계 절차는 「공무원 징계령」 또는 「</a:t>
            </a:r>
            <a:r>
              <a:rPr lang="ko-KR" altLang="en-US" sz="1200" dirty="0" err="1"/>
              <a:t>경찰공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무원 징계령」에 따른다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⑧ </a:t>
            </a:r>
            <a:r>
              <a:rPr lang="ko-KR" altLang="en-US" sz="1200" dirty="0"/>
              <a:t>사법경찰관은 피의자를 신문하기 전에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있는 경우 검사에게 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제를 신청할 수 있음을 피의자에게 알려주어야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89739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5865" y="1412776"/>
            <a:ext cx="8661013" cy="49850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수사의 경합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① 검사는 사법경찰관과 동일한 범죄사실을 수사하게 된 때에는 사법경찰관에게 사건을 송치할 것을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요구를 받은 사법경찰관은 지체 없이 검사에게 사건을 송치하여야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검사가 영장을 청구하기 전에 동일한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범죄사실에 관하여 사법경찰관이 영장을 신청한 경우에는 해당 영장에 기재된 범죄사실을 계속 수사할 수 있다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사법경찰관이 신청한 영장의 청구 여부에 대한 심의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① 검사가 사법경찰관이 신청한 영장을 정당한 이유 없이 판사에게 청구하지 아니한 경우 사법경찰관은 그 검사 소속의 </a:t>
            </a:r>
            <a:r>
              <a:rPr lang="ko-KR" altLang="en-US" sz="1200" dirty="0" err="1"/>
              <a:t>지방검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찰청</a:t>
            </a:r>
            <a:r>
              <a:rPr lang="ko-KR" altLang="en-US" sz="1200" dirty="0"/>
              <a:t> 소재지를 관할하는 고등검찰청에 영장 청구 여부에 대한 심의를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관한 사항을 심의하기 위하여 각 고등검찰청에 영장심의위원회를 둔다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/>
              <a:t>심의위원회는 위원장 </a:t>
            </a:r>
            <a:r>
              <a:rPr lang="en-US" altLang="ko-KR" sz="1200" dirty="0"/>
              <a:t>1</a:t>
            </a:r>
            <a:r>
              <a:rPr lang="ko-KR" altLang="en-US" sz="1200" dirty="0"/>
              <a:t>명을 포함한 </a:t>
            </a:r>
            <a:r>
              <a:rPr lang="en-US" altLang="ko-KR" sz="1200" dirty="0"/>
              <a:t>10</a:t>
            </a:r>
            <a:r>
              <a:rPr lang="ko-KR" altLang="en-US" sz="1200" dirty="0"/>
              <a:t>명 이내의 외부 위원으로 구성하고</a:t>
            </a:r>
            <a:r>
              <a:rPr lang="en-US" altLang="ko-KR" sz="1200" dirty="0"/>
              <a:t>, </a:t>
            </a:r>
            <a:r>
              <a:rPr lang="ko-KR" altLang="en-US" sz="1200" dirty="0"/>
              <a:t>위원은 각 고등검찰청 검사장이 위촉한다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사법경찰관은 심의위원회에 출석하여 의견을 개진할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⑤ </a:t>
            </a:r>
            <a:r>
              <a:rPr lang="ko-KR" altLang="en-US" sz="1200" dirty="0"/>
              <a:t>심의위원회의 구성 및 운영 등 그 밖에 필요한 사항은 </a:t>
            </a:r>
            <a:r>
              <a:rPr lang="ko-KR" altLang="en-US" sz="1200" dirty="0" err="1"/>
              <a:t>법무부령으로</a:t>
            </a:r>
            <a:r>
              <a:rPr lang="ko-KR" altLang="en-US" sz="1200" dirty="0"/>
              <a:t> 정한다</a:t>
            </a:r>
            <a:r>
              <a:rPr lang="en-US" altLang="ko-KR" sz="1200" dirty="0"/>
              <a:t>. 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06211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3123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7. </a:t>
            </a:r>
            <a:r>
              <a:rPr lang="ko-KR" altLang="en-US" sz="1200" dirty="0">
                <a:solidFill>
                  <a:srgbClr val="FF0000"/>
                </a:solidFill>
              </a:rPr>
              <a:t>사법경찰관의 사건 송치 등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사법경찰관은 고소</a:t>
            </a:r>
            <a:r>
              <a:rPr lang="en-US" altLang="ko-KR" sz="1200" dirty="0"/>
              <a:t>·</a:t>
            </a:r>
            <a:r>
              <a:rPr lang="ko-KR" altLang="en-US" sz="1200" dirty="0"/>
              <a:t>고발 사건을 포함하여 범죄를 수사한 때에는 다음 각 호의 구분에 따른다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1. </a:t>
            </a:r>
            <a:r>
              <a:rPr lang="ko-KR" altLang="en-US" sz="1200" dirty="0"/>
              <a:t>범죄의 혐의가 있다고 인정되는 경우에는 지체 없이 검사에게 사건을 송치하고</a:t>
            </a:r>
            <a:r>
              <a:rPr lang="en-US" altLang="ko-KR" sz="1200" dirty="0"/>
              <a:t>, </a:t>
            </a:r>
            <a:r>
              <a:rPr lang="ko-KR" altLang="en-US" sz="1200" dirty="0"/>
              <a:t>관계 서류와 증거물을 검사에게 송부하여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2. </a:t>
            </a:r>
            <a:r>
              <a:rPr lang="ko-KR" altLang="en-US" sz="1200" dirty="0"/>
              <a:t>그 밖의 경우에는 그 이유를 명시한 서면과 함께 관계 서류와 증거물을 지체 없이 검사에게 송부하여야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 경우 검사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는 </a:t>
            </a:r>
            <a:r>
              <a:rPr lang="ko-KR" altLang="en-US" sz="1200" dirty="0" err="1"/>
              <a:t>송부받은</a:t>
            </a:r>
            <a:r>
              <a:rPr lang="ko-KR" altLang="en-US" sz="1200" dirty="0"/>
              <a:t> 날부터 </a:t>
            </a:r>
            <a:r>
              <a:rPr lang="en-US" altLang="ko-KR" sz="1200" dirty="0"/>
              <a:t>90</a:t>
            </a:r>
            <a:r>
              <a:rPr lang="ko-KR" altLang="en-US" sz="1200" dirty="0"/>
              <a:t>일 이내에 사법경찰관에게 반환하여야 한다</a:t>
            </a:r>
            <a:r>
              <a:rPr lang="en-US" altLang="ko-KR" sz="1200" dirty="0"/>
              <a:t>. 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8. </a:t>
            </a:r>
            <a:r>
              <a:rPr lang="ko-KR" altLang="en-US" sz="1200" dirty="0">
                <a:solidFill>
                  <a:srgbClr val="FF0000"/>
                </a:solidFill>
              </a:rPr>
              <a:t>고소인 등에 대한 송부 통지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경우에는 그 송부한 날부터 </a:t>
            </a:r>
            <a:r>
              <a:rPr lang="en-US" altLang="ko-KR" sz="1200" dirty="0"/>
              <a:t>7</a:t>
            </a:r>
            <a:r>
              <a:rPr lang="ko-KR" altLang="en-US" sz="1200" dirty="0"/>
              <a:t>일 이내에 서면으로 고소인</a:t>
            </a:r>
            <a:r>
              <a:rPr lang="en-US" altLang="ko-KR" sz="1200" dirty="0"/>
              <a:t>·</a:t>
            </a:r>
            <a:r>
              <a:rPr lang="ko-KR" altLang="en-US" sz="1200" dirty="0"/>
              <a:t>고발인</a:t>
            </a:r>
            <a:r>
              <a:rPr lang="en-US" altLang="ko-KR" sz="1200" dirty="0"/>
              <a:t>·</a:t>
            </a:r>
            <a:r>
              <a:rPr lang="ko-KR" altLang="en-US" sz="1200" dirty="0"/>
              <a:t>피해자 또는 그 법정대리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인</a:t>
            </a:r>
            <a:r>
              <a:rPr lang="en-US" altLang="ko-KR" sz="1200" dirty="0"/>
              <a:t>(</a:t>
            </a:r>
            <a:r>
              <a:rPr lang="ko-KR" altLang="en-US" sz="1200" dirty="0"/>
              <a:t>피해자가 사망한 경우에는 그 배우자</a:t>
            </a:r>
            <a:r>
              <a:rPr lang="en-US" altLang="ko-KR" sz="1200" dirty="0"/>
              <a:t>·</a:t>
            </a:r>
            <a:r>
              <a:rPr lang="ko-KR" altLang="en-US" sz="1200" dirty="0"/>
              <a:t>직계친족</a:t>
            </a:r>
            <a:r>
              <a:rPr lang="en-US" altLang="ko-KR" sz="1200" dirty="0"/>
              <a:t>·</a:t>
            </a:r>
            <a:r>
              <a:rPr lang="ko-KR" altLang="en-US" sz="1200" dirty="0"/>
              <a:t>형제자매를 포함한다</a:t>
            </a:r>
            <a:r>
              <a:rPr lang="en-US" altLang="ko-KR" sz="1200" dirty="0"/>
              <a:t>)</a:t>
            </a:r>
            <a:r>
              <a:rPr lang="ko-KR" altLang="en-US" sz="1200" dirty="0"/>
              <a:t>에게 사건을 검사에게 송치하지 아니하는 취지와 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이유를 통지하여야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9. </a:t>
            </a:r>
            <a:r>
              <a:rPr lang="ko-KR" altLang="en-US" sz="1200" dirty="0">
                <a:solidFill>
                  <a:srgbClr val="FF0000"/>
                </a:solidFill>
              </a:rPr>
              <a:t>고소인 등의 이의신청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en-US" altLang="ko-KR" sz="1200" dirty="0"/>
              <a:t> </a:t>
            </a:r>
            <a:r>
              <a:rPr lang="ko-KR" altLang="en-US" sz="1200" dirty="0"/>
              <a:t>①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</a:t>
            </a:r>
            <a:r>
              <a:rPr lang="ko-KR" altLang="en-US" sz="1200" dirty="0"/>
              <a:t>의 통지를 받은 사람은 해당 사법경찰관의 소속 관서의 장에게 이의를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신청이 있는 때에는 지체 없이 검사에게 사건을 송치하고 관계 서류와 증거물을 송부하여야 하며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처리결과와 그 이유를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신청인에게 통지하여야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14485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10. </a:t>
            </a:r>
            <a:r>
              <a:rPr lang="ko-KR" altLang="en-US" sz="1200" dirty="0">
                <a:solidFill>
                  <a:srgbClr val="FF0000"/>
                </a:solidFill>
              </a:rPr>
              <a:t>고소인 등의 이의신청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①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</a:t>
            </a:r>
            <a:r>
              <a:rPr lang="ko-KR" altLang="en-US" sz="1200" dirty="0"/>
              <a:t>의 통지를 받은 사람은 해당 사법경찰관의 소속 관서의 장에게 이의를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신청이 있는 때에는 지체 없이 검사에게 사건을 송치하고 관계 서류와 증거물을 송부하여야 하며</a:t>
            </a:r>
            <a:r>
              <a:rPr lang="en-US" altLang="ko-KR" sz="1200" dirty="0"/>
              <a:t>, </a:t>
            </a:r>
            <a:r>
              <a:rPr lang="ko-KR" altLang="en-US" sz="1200" dirty="0"/>
              <a:t>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 err="1"/>
              <a:t>리결과와</a:t>
            </a:r>
            <a:r>
              <a:rPr lang="ko-KR" altLang="en-US" sz="1200" dirty="0"/>
              <a:t> 그 이유를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신청인에게 통지하여야 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7,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11. </a:t>
            </a:r>
            <a:r>
              <a:rPr lang="ko-KR" altLang="en-US" sz="1200" dirty="0">
                <a:solidFill>
                  <a:srgbClr val="FF0000"/>
                </a:solidFill>
              </a:rPr>
              <a:t>재수사 요청 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① 검사는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경우에 사법경찰관이 사건을 송치하지 아니한 것이 위법 또는 부당한 때에는 그 이유를 문서로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명시하여 사법경찰관에게 재수사를 요청할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요청이 있는 때에는 사건을 재수사하여야 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12.  </a:t>
            </a:r>
            <a:r>
              <a:rPr lang="ko-KR" altLang="en-US" sz="1200" dirty="0">
                <a:solidFill>
                  <a:srgbClr val="FF0000"/>
                </a:solidFill>
              </a:rPr>
              <a:t>검찰청 직원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① 검찰청 직원으로서 사법경찰관리의 직무를 행하는 자와 그 직무의 범위는 법률로 정한다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사법경찰관의 직무를 행하는 검찰청 직원은 검사의 지휘를 받아 수사하여야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 err="1"/>
              <a:t>사법경찰리의</a:t>
            </a:r>
            <a:r>
              <a:rPr lang="ko-KR" altLang="en-US" sz="1200" dirty="0"/>
              <a:t> 직무를 행하는 검찰청 직원은 검사 또는 사법경찰관의 직무를 행하는 검찰청 직원의 수사를 보조하여야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사법경찰관리의 직무를 행하는 검찰청 직원에 대하여는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4</a:t>
            </a:r>
            <a:r>
              <a:rPr lang="ko-KR" altLang="en-US" sz="1200" dirty="0"/>
              <a:t>까지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/>
              <a:t>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부터 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</a:t>
            </a:r>
            <a:r>
              <a:rPr lang="ko-KR" altLang="en-US" sz="1200" dirty="0"/>
              <a:t>까지의 규정을 적용하지 아니한다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9,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67065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13. </a:t>
            </a:r>
            <a:r>
              <a:rPr lang="ko-KR" altLang="en-US" sz="1200" dirty="0">
                <a:solidFill>
                  <a:srgbClr val="FF0000"/>
                </a:solidFill>
              </a:rPr>
              <a:t>특별사법경찰관리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① 삼림</a:t>
            </a:r>
            <a:r>
              <a:rPr lang="en-US" altLang="ko-KR" sz="1200" dirty="0"/>
              <a:t>, </a:t>
            </a:r>
            <a:r>
              <a:rPr lang="ko-KR" altLang="en-US" sz="1200" dirty="0"/>
              <a:t>해사</a:t>
            </a:r>
            <a:r>
              <a:rPr lang="en-US" altLang="ko-KR" sz="1200" dirty="0"/>
              <a:t>, </a:t>
            </a:r>
            <a:r>
              <a:rPr lang="ko-KR" altLang="en-US" sz="1200" dirty="0"/>
              <a:t>전매</a:t>
            </a:r>
            <a:r>
              <a:rPr lang="en-US" altLang="ko-KR" sz="1200" dirty="0"/>
              <a:t>, </a:t>
            </a:r>
            <a:r>
              <a:rPr lang="ko-KR" altLang="en-US" sz="1200" dirty="0"/>
              <a:t>세무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군수사기관</a:t>
            </a:r>
            <a:r>
              <a:rPr lang="en-US" altLang="ko-KR" sz="1200" dirty="0"/>
              <a:t>, </a:t>
            </a:r>
            <a:r>
              <a:rPr lang="ko-KR" altLang="en-US" sz="1200" dirty="0"/>
              <a:t>그 밖에 특별한 사항에 관하여 사법경찰관리의 직무를 행할 특별사법경찰관리와 그 직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무의 범위는 법률로 정한다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② </a:t>
            </a:r>
            <a:r>
              <a:rPr lang="ko-KR" altLang="en-US" sz="1200" dirty="0"/>
              <a:t>특별사법경찰관은 모든 수사에 관하여 검사의 지휘를 받는다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③ </a:t>
            </a:r>
            <a:r>
              <a:rPr lang="ko-KR" altLang="en-US" sz="1200" dirty="0"/>
              <a:t>특별사법경찰관은 범죄의 혐의가 있다고 인식하는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증거에 관하여 수사를 개시</a:t>
            </a:r>
            <a:r>
              <a:rPr lang="en-US" altLang="ko-KR" sz="1200" dirty="0"/>
              <a:t>·</a:t>
            </a:r>
            <a:r>
              <a:rPr lang="ko-KR" altLang="en-US" sz="1200" dirty="0"/>
              <a:t>진행하여야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④ </a:t>
            </a:r>
            <a:r>
              <a:rPr lang="ko-KR" altLang="en-US" sz="1200" dirty="0"/>
              <a:t>특별사법경찰관리는 검사의 지휘가 있는 때에는 이에 따라야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검사의 지휘에 관한 구체적 사항은 </a:t>
            </a:r>
            <a:r>
              <a:rPr lang="ko-KR" altLang="en-US" sz="1200" dirty="0" err="1"/>
              <a:t>법무부령으로</a:t>
            </a:r>
            <a:r>
              <a:rPr lang="ko-KR" altLang="en-US" sz="1200" dirty="0"/>
              <a:t> 정한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⑤ </a:t>
            </a:r>
            <a:r>
              <a:rPr lang="ko-KR" altLang="en-US" sz="1200" dirty="0"/>
              <a:t>특별사법경찰관은 범죄를 수사한 때에는 지체 없이 검사에게 사건을 송치하고</a:t>
            </a:r>
            <a:r>
              <a:rPr lang="en-US" altLang="ko-KR" sz="1200" dirty="0"/>
              <a:t>, </a:t>
            </a:r>
            <a:r>
              <a:rPr lang="ko-KR" altLang="en-US" sz="1200" dirty="0"/>
              <a:t>관계 서류와 증거물을 송부하여야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⑥ </a:t>
            </a:r>
            <a:r>
              <a:rPr lang="ko-KR" altLang="en-US" sz="1200" dirty="0"/>
              <a:t>특별사법경찰관리에 대하여는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4</a:t>
            </a:r>
            <a:r>
              <a:rPr lang="ko-KR" altLang="en-US" sz="1200" dirty="0"/>
              <a:t>까지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/>
              <a:t>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</a:t>
            </a:r>
            <a:r>
              <a:rPr lang="ko-KR" altLang="en-US" sz="1200" dirty="0"/>
              <a:t>까지의 규정을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적용하지 아니한다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10,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935187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개념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범죄수사란 범죄를 저지른 범인을 찾아서 법정에 세워 자신이 범한 죄 에 대한 응분의 대가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를 </a:t>
            </a:r>
            <a:r>
              <a:rPr lang="en-US" altLang="ko-KR" sz="1600" dirty="0"/>
              <a:t> </a:t>
            </a:r>
            <a:r>
              <a:rPr lang="ko-KR" altLang="en-US" sz="1600" dirty="0"/>
              <a:t>받게 하는 과정</a:t>
            </a:r>
            <a:r>
              <a:rPr lang="en-US" altLang="ko-KR" sz="1600" dirty="0"/>
              <a:t>(</a:t>
            </a:r>
            <a:r>
              <a:rPr lang="ko-KR" altLang="en-US" sz="1600" dirty="0"/>
              <a:t>광의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단계에서 시작하여 공소제기까지의 시기</a:t>
            </a:r>
            <a:r>
              <a:rPr lang="en-US" altLang="ko-KR" sz="1600" dirty="0"/>
              <a:t>(</a:t>
            </a:r>
            <a:r>
              <a:rPr lang="ko-KR" altLang="en-US" sz="1600" dirty="0"/>
              <a:t>협의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* 수사의 전개과정</a:t>
            </a:r>
          </a:p>
          <a:p>
            <a:pPr marL="0" indent="0" fontAlgn="base">
              <a:buNone/>
            </a:pPr>
            <a:r>
              <a:rPr lang="ko-KR" altLang="en-US" sz="1600" dirty="0"/>
              <a:t>        </a:t>
            </a:r>
            <a:r>
              <a:rPr lang="ko-KR" altLang="en-US" sz="1600" dirty="0">
                <a:solidFill>
                  <a:srgbClr val="FF0000"/>
                </a:solidFill>
              </a:rPr>
              <a:t>단서→내사→수사착수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범죄인지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→수사의 개시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입건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→수사의 실행→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현장관찰 등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→사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 </a:t>
            </a:r>
            <a:r>
              <a:rPr lang="ko-KR" altLang="en-US" sz="1600" dirty="0" err="1">
                <a:solidFill>
                  <a:srgbClr val="FF0000"/>
                </a:solidFill>
              </a:rPr>
              <a:t>건송치</a:t>
            </a:r>
            <a:r>
              <a:rPr lang="ko-KR" altLang="en-US" sz="1600" dirty="0">
                <a:solidFill>
                  <a:srgbClr val="FF0000"/>
                </a:solidFill>
              </a:rPr>
              <a:t>→송치 후 수사→수사의 종결</a:t>
            </a:r>
          </a:p>
          <a:p>
            <a:pPr fontAlgn="base">
              <a:buAutoNum type="arabicPeriod"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진행절차</a:t>
            </a:r>
          </a:p>
        </p:txBody>
      </p:sp>
    </p:spTree>
    <p:extLst>
      <p:ext uri="{BB962C8B-B14F-4D97-AF65-F5344CB8AC3E}">
        <p14:creationId xmlns:p14="http://schemas.microsoft.com/office/powerpoint/2010/main" val="2336454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수사의 단서</a:t>
            </a:r>
          </a:p>
          <a:p>
            <a:pPr marL="0" indent="0" fontAlgn="base">
              <a:buNone/>
            </a:pPr>
            <a:r>
              <a:rPr lang="ko-KR" altLang="en-US" sz="1400" dirty="0"/>
              <a:t>   ➀ 수사기관이 범죄를 인지하여 수사를 개시하게 되는 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➁ </a:t>
            </a:r>
            <a:r>
              <a:rPr lang="ko-KR" altLang="en-US" sz="1400" dirty="0" err="1"/>
              <a:t>형소법은</a:t>
            </a:r>
            <a:r>
              <a:rPr lang="ko-KR" altLang="en-US" sz="1400" dirty="0"/>
              <a:t> 변사자검시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</a:t>
            </a:r>
            <a:r>
              <a:rPr lang="en-US" altLang="ko-KR" sz="1400" dirty="0"/>
              <a:t>, </a:t>
            </a:r>
            <a:r>
              <a:rPr lang="ko-KR" altLang="en-US" sz="1400" dirty="0"/>
              <a:t>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</a:t>
            </a:r>
            <a:r>
              <a:rPr lang="en-US" altLang="ko-KR" sz="1400" dirty="0"/>
              <a:t>, </a:t>
            </a:r>
            <a:r>
              <a:rPr lang="ko-KR" altLang="en-US" sz="1400" dirty="0"/>
              <a:t>자수를 규정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피해신고</a:t>
            </a:r>
            <a:r>
              <a:rPr lang="en-US" altLang="ko-KR" sz="1400" dirty="0"/>
              <a:t>, </a:t>
            </a:r>
            <a:r>
              <a:rPr lang="ko-KR" altLang="en-US" sz="1400" dirty="0"/>
              <a:t>밀고</a:t>
            </a:r>
            <a:r>
              <a:rPr lang="en-US" altLang="ko-KR" sz="1400" dirty="0"/>
              <a:t>, </a:t>
            </a:r>
            <a:r>
              <a:rPr lang="ko-KR" altLang="en-US" sz="1400" dirty="0"/>
              <a:t>투서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소문 등도 수사의 단서임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내사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수사의 전 단계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 수사 개시의 전</a:t>
            </a:r>
            <a:r>
              <a:rPr lang="en-US" altLang="ko-KR" sz="1400" dirty="0"/>
              <a:t>(</a:t>
            </a:r>
            <a:r>
              <a:rPr lang="ko-KR" altLang="en-US" sz="1400" dirty="0"/>
              <a:t>前</a:t>
            </a:r>
            <a:r>
              <a:rPr lang="en-US" altLang="ko-KR" sz="1400" dirty="0"/>
              <a:t>)</a:t>
            </a:r>
            <a:r>
              <a:rPr lang="ko-KR" altLang="en-US" sz="1400" dirty="0"/>
              <a:t>단계로서 신문 등 출판물의 기사</a:t>
            </a:r>
            <a:r>
              <a:rPr lang="en-US" altLang="ko-KR" sz="1400" dirty="0"/>
              <a:t>, </a:t>
            </a:r>
            <a:r>
              <a:rPr lang="ko-KR" altLang="en-US" sz="1400" dirty="0"/>
              <a:t>익명의 신고</a:t>
            </a:r>
            <a:r>
              <a:rPr lang="en-US" altLang="ko-KR" sz="1400" dirty="0"/>
              <a:t>, </a:t>
            </a:r>
            <a:r>
              <a:rPr lang="ko-KR" altLang="en-US" sz="1400" dirty="0"/>
              <a:t>소문 등에 의하여 </a:t>
            </a:r>
            <a:r>
              <a:rPr lang="ko-KR" altLang="en-US" sz="1400" u="sng" dirty="0"/>
              <a:t>범죄혐의 유무를 </a:t>
            </a: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u="sng" dirty="0"/>
              <a:t>조사할 만한 가치가 있는 내용이 있을 때 그 진상을 밝히기 위하여 입건하지 아니하고 조사</a:t>
            </a:r>
            <a:r>
              <a:rPr lang="ko-KR" altLang="en-US" sz="1400" dirty="0"/>
              <a:t>하는 단계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사법경찰관은 내사</a:t>
            </a:r>
            <a:r>
              <a:rPr lang="en-US" altLang="ko-KR" sz="1400" dirty="0"/>
              <a:t>(</a:t>
            </a:r>
            <a:r>
              <a:rPr lang="ko-KR" altLang="en-US" sz="1400" dirty="0"/>
              <a:t>內査</a:t>
            </a:r>
            <a:r>
              <a:rPr lang="en-US" altLang="ko-KR" sz="1400" dirty="0"/>
              <a:t>) </a:t>
            </a:r>
            <a:r>
              <a:rPr lang="ko-KR" altLang="en-US" sz="1400" dirty="0"/>
              <a:t>결과 범죄혐의가 없다고 인정될 때에는 경찰서장에게 보고한 </a:t>
            </a:r>
            <a:r>
              <a:rPr lang="en-US" altLang="ko-KR" sz="1400" dirty="0"/>
              <a:t> </a:t>
            </a:r>
            <a:r>
              <a:rPr lang="ko-KR" altLang="en-US" sz="1400" dirty="0"/>
              <a:t>후 지시를 받아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내사사건 종결 </a:t>
            </a:r>
            <a:r>
              <a:rPr lang="ko-KR" altLang="en-US" sz="1400" dirty="0" err="1"/>
              <a:t>처리부에</a:t>
            </a:r>
            <a:r>
              <a:rPr lang="ko-KR" altLang="en-US" sz="1400" dirty="0"/>
              <a:t> 기재 하여 내사종결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수사의 착수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범죄인지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➀ 수사기관이 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</a:t>
            </a:r>
            <a:r>
              <a:rPr lang="en-US" altLang="ko-KR" sz="1400" dirty="0"/>
              <a:t>. </a:t>
            </a:r>
            <a:r>
              <a:rPr lang="ko-KR" altLang="en-US" sz="1400" dirty="0"/>
              <a:t>자수</a:t>
            </a:r>
            <a:r>
              <a:rPr lang="en-US" altLang="ko-KR" sz="1400" dirty="0"/>
              <a:t>. </a:t>
            </a:r>
            <a:r>
              <a:rPr lang="ko-KR" altLang="en-US" sz="1400" dirty="0"/>
              <a:t>수사지휘 이외의 원인에 의하여 직접 범죄혐의를 인정하고 </a:t>
            </a:r>
            <a:r>
              <a:rPr lang="en-US" altLang="ko-KR" sz="1400" dirty="0"/>
              <a:t> </a:t>
            </a:r>
            <a:r>
              <a:rPr lang="ko-KR" altLang="en-US" sz="1400" dirty="0"/>
              <a:t>수사에 착수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하는 절차 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실무상 수사를 먼저 진행하고 사후에 인지보고서 작성</a:t>
            </a:r>
            <a:r>
              <a:rPr lang="en-US" altLang="ko-KR" sz="1400" dirty="0"/>
              <a:t>. </a:t>
            </a:r>
            <a:r>
              <a:rPr lang="ko-KR" altLang="en-US" sz="1400" dirty="0"/>
              <a:t>보고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5750706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수사의 개시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입건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➀ 수사기관이 사건을 수리하여 수사를 개시하는 단계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사건을 접수 또는 수리하여 </a:t>
            </a:r>
            <a:r>
              <a:rPr lang="ko-KR" altLang="en-US" sz="1400" dirty="0" err="1"/>
              <a:t>범죄사건부에</a:t>
            </a:r>
            <a:r>
              <a:rPr lang="ko-KR" altLang="en-US" sz="1400" dirty="0"/>
              <a:t> 기록하는 단계로서 용의자 →피의자로 지위 전환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</a:t>
            </a:r>
            <a:r>
              <a:rPr lang="ko-KR" altLang="en-US" sz="1400" dirty="0">
                <a:solidFill>
                  <a:srgbClr val="FF0000"/>
                </a:solidFill>
              </a:rPr>
              <a:t> 현장관찰→기초수사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현장중심수사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피해자중심수사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피해품</a:t>
            </a:r>
            <a:r>
              <a:rPr lang="ko-KR" altLang="en-US" sz="1400" dirty="0">
                <a:solidFill>
                  <a:srgbClr val="FF0000"/>
                </a:solidFill>
              </a:rPr>
              <a:t> 중심수사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→수사방침수립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수사회의를 통해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서 방침수립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6. </a:t>
            </a:r>
            <a:r>
              <a:rPr lang="ko-KR" altLang="en-US" sz="1400" dirty="0">
                <a:solidFill>
                  <a:srgbClr val="FF0000"/>
                </a:solidFill>
              </a:rPr>
              <a:t>수사의 실행</a:t>
            </a:r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수사해야 할 사항 </a:t>
            </a:r>
            <a:r>
              <a:rPr lang="en-US" altLang="ko-KR" sz="1400" dirty="0"/>
              <a:t>: </a:t>
            </a:r>
            <a:r>
              <a:rPr lang="ko-KR" altLang="en-US" sz="1400" dirty="0"/>
              <a:t>범인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</a:t>
            </a:r>
            <a:r>
              <a:rPr lang="en-US" altLang="ko-KR" sz="1400" dirty="0"/>
              <a:t>, </a:t>
            </a:r>
            <a:r>
              <a:rPr lang="ko-KR" altLang="en-US" sz="1400" dirty="0"/>
              <a:t>증거</a:t>
            </a:r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수사기간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(1)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일반 형사범 </a:t>
            </a:r>
            <a:r>
              <a:rPr lang="en-US" altLang="ko-KR" sz="1400" dirty="0"/>
              <a:t>: </a:t>
            </a:r>
            <a:r>
              <a:rPr lang="ko-KR" altLang="en-US" sz="1400" dirty="0"/>
              <a:t>체포는 </a:t>
            </a:r>
            <a:r>
              <a:rPr lang="en-US" altLang="ko-KR" sz="1400" dirty="0"/>
              <a:t>48</a:t>
            </a:r>
            <a:r>
              <a:rPr lang="ko-KR" altLang="en-US" sz="1400" dirty="0"/>
              <a:t>시간을 초과할 수 없고 구속의 경우 경찰에서는 체포 또는 </a:t>
            </a:r>
            <a:r>
              <a:rPr lang="ko-KR" altLang="en-US" sz="1400" dirty="0">
                <a:solidFill>
                  <a:srgbClr val="7030A0"/>
                </a:solidFill>
              </a:rPr>
              <a:t>구속한 날로부터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    10</a:t>
            </a:r>
            <a:r>
              <a:rPr lang="ko-KR" altLang="en-US" sz="1400" dirty="0">
                <a:solidFill>
                  <a:srgbClr val="7030A0"/>
                </a:solidFill>
              </a:rPr>
              <a:t>일 이내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검사는 </a:t>
            </a:r>
            <a:r>
              <a:rPr lang="en-US" altLang="ko-KR" sz="1400" dirty="0">
                <a:solidFill>
                  <a:srgbClr val="7030A0"/>
                </a:solidFill>
              </a:rPr>
              <a:t>1</a:t>
            </a:r>
            <a:r>
              <a:rPr lang="ko-KR" altLang="en-US" sz="1400" dirty="0">
                <a:solidFill>
                  <a:srgbClr val="7030A0"/>
                </a:solidFill>
              </a:rPr>
              <a:t>차 </a:t>
            </a:r>
            <a:r>
              <a:rPr lang="en-US" altLang="ko-KR" sz="1400" dirty="0">
                <a:solidFill>
                  <a:srgbClr val="7030A0"/>
                </a:solidFill>
              </a:rPr>
              <a:t>10</a:t>
            </a:r>
            <a:r>
              <a:rPr lang="ko-KR" altLang="en-US" sz="1400" dirty="0">
                <a:solidFill>
                  <a:srgbClr val="7030A0"/>
                </a:solidFill>
              </a:rPr>
              <a:t>일을 연장하여 수사기관에서는 최대 </a:t>
            </a:r>
            <a:r>
              <a:rPr lang="en-US" altLang="ko-KR" sz="1400" dirty="0">
                <a:solidFill>
                  <a:srgbClr val="7030A0"/>
                </a:solidFill>
              </a:rPr>
              <a:t>30</a:t>
            </a:r>
            <a:r>
              <a:rPr lang="ko-KR" altLang="en-US" sz="1400" dirty="0">
                <a:solidFill>
                  <a:srgbClr val="7030A0"/>
                </a:solidFill>
              </a:rPr>
              <a:t>일까지 구속할 수 있다</a:t>
            </a:r>
            <a:r>
              <a:rPr lang="en-US" altLang="ko-KR" sz="1400" dirty="0">
                <a:solidFill>
                  <a:srgbClr val="7030A0"/>
                </a:solidFill>
              </a:rPr>
              <a:t>.</a:t>
            </a:r>
            <a:endParaRPr lang="ko-KR" altLang="en-US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>
                <a:solidFill>
                  <a:srgbClr val="7030A0"/>
                </a:solidFill>
              </a:rPr>
              <a:t>고소 </a:t>
            </a:r>
            <a:r>
              <a:rPr lang="en-US" altLang="ko-KR" sz="1400" dirty="0">
                <a:solidFill>
                  <a:srgbClr val="7030A0"/>
                </a:solidFill>
              </a:rPr>
              <a:t>· </a:t>
            </a:r>
            <a:r>
              <a:rPr lang="ko-KR" altLang="en-US" sz="1400" dirty="0">
                <a:solidFill>
                  <a:srgbClr val="7030A0"/>
                </a:solidFill>
              </a:rPr>
              <a:t>고발사건</a:t>
            </a:r>
            <a:r>
              <a:rPr lang="ko-KR" altLang="en-US" sz="1400" dirty="0"/>
              <a:t>은 수리한 때로부터 </a:t>
            </a:r>
            <a:r>
              <a:rPr lang="en-US" altLang="ko-KR" sz="1400" dirty="0">
                <a:solidFill>
                  <a:srgbClr val="7030A0"/>
                </a:solidFill>
              </a:rPr>
              <a:t>2</a:t>
            </a:r>
            <a:r>
              <a:rPr lang="ko-KR" altLang="en-US" sz="1400" dirty="0">
                <a:solidFill>
                  <a:srgbClr val="7030A0"/>
                </a:solidFill>
              </a:rPr>
              <a:t>개월 이내에 수사를 완료</a:t>
            </a:r>
            <a:r>
              <a:rPr lang="ko-KR" altLang="en-US" sz="1400" dirty="0"/>
              <a:t>하여야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기간 내에 완료하지 못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한 경우에는 검사의 지휘를 받아야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>
                <a:solidFill>
                  <a:srgbClr val="7030A0"/>
                </a:solidFill>
              </a:rPr>
              <a:t>국가보안법 위반사범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경찰에서는 </a:t>
            </a:r>
            <a:r>
              <a:rPr lang="en-US" altLang="ko-KR" sz="1400" dirty="0"/>
              <a:t>1</a:t>
            </a:r>
            <a:r>
              <a:rPr lang="ko-KR" altLang="en-US" sz="1400" dirty="0"/>
              <a:t>차 </a:t>
            </a:r>
            <a:r>
              <a:rPr lang="en-US" altLang="ko-KR" sz="1400" dirty="0"/>
              <a:t>10</a:t>
            </a:r>
            <a:r>
              <a:rPr lang="ko-KR" altLang="en-US" sz="1400" dirty="0"/>
              <a:t>일 연장이 가능하고 검사는 </a:t>
            </a:r>
            <a:r>
              <a:rPr lang="en-US" altLang="ko-KR" sz="1400" dirty="0"/>
              <a:t>2</a:t>
            </a:r>
            <a:r>
              <a:rPr lang="ko-KR" altLang="en-US" sz="1400" dirty="0"/>
              <a:t>차에 한하여 </a:t>
            </a:r>
            <a:r>
              <a:rPr lang="en-US" altLang="ko-KR" sz="1400" dirty="0"/>
              <a:t>20</a:t>
            </a:r>
            <a:r>
              <a:rPr lang="ko-KR" altLang="en-US" sz="1400" dirty="0"/>
              <a:t>일을 연장할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수 있어 </a:t>
            </a:r>
            <a:r>
              <a:rPr lang="ko-KR" altLang="en-US" sz="1400" dirty="0">
                <a:solidFill>
                  <a:srgbClr val="7030A0"/>
                </a:solidFill>
              </a:rPr>
              <a:t>최대 </a:t>
            </a:r>
            <a:r>
              <a:rPr lang="en-US" altLang="ko-KR" sz="1400" dirty="0">
                <a:solidFill>
                  <a:srgbClr val="7030A0"/>
                </a:solidFill>
              </a:rPr>
              <a:t>50</a:t>
            </a:r>
            <a:r>
              <a:rPr lang="ko-KR" altLang="en-US" sz="1400" dirty="0">
                <a:solidFill>
                  <a:srgbClr val="7030A0"/>
                </a:solidFill>
              </a:rPr>
              <a:t>일까지 구속이 가능</a:t>
            </a:r>
            <a:r>
              <a:rPr lang="ko-KR" altLang="en-US" sz="1400" dirty="0"/>
              <a:t>하다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7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찬양 </a:t>
            </a:r>
            <a:r>
              <a:rPr lang="en-US" altLang="ko-KR" sz="1400" dirty="0"/>
              <a:t>· </a:t>
            </a:r>
            <a:r>
              <a:rPr lang="ko-KR" altLang="en-US" sz="1400" dirty="0"/>
              <a:t>고무 등</a:t>
            </a:r>
            <a:r>
              <a:rPr lang="en-US" altLang="ko-KR" sz="1400" dirty="0"/>
              <a:t>), </a:t>
            </a:r>
            <a:r>
              <a:rPr lang="ko-KR" altLang="en-US" sz="1400" dirty="0"/>
              <a:t>제 </a:t>
            </a:r>
            <a:r>
              <a:rPr lang="en-US" altLang="ko-KR" sz="1400" dirty="0"/>
              <a:t>10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불고지</a:t>
            </a:r>
            <a:r>
              <a:rPr lang="en-US" altLang="ko-KR" sz="1400" dirty="0"/>
              <a:t>)</a:t>
            </a:r>
            <a:r>
              <a:rPr lang="ko-KR" altLang="en-US" sz="1400" dirty="0"/>
              <a:t>의 경우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일반 형사범 구속기간과 동일하여 </a:t>
            </a:r>
            <a:r>
              <a:rPr lang="en-US" altLang="ko-KR" sz="1400" dirty="0"/>
              <a:t>30</a:t>
            </a:r>
            <a:r>
              <a:rPr lang="ko-KR" altLang="en-US" sz="1400" dirty="0"/>
              <a:t>일까지 구속할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범죄수사의단계적</a:t>
            </a:r>
            <a:r>
              <a:rPr lang="ko-KR" altLang="en-US" sz="3200" dirty="0"/>
              <a:t> 고찰</a:t>
            </a:r>
          </a:p>
        </p:txBody>
      </p:sp>
    </p:spTree>
    <p:extLst>
      <p:ext uri="{BB962C8B-B14F-4D97-AF65-F5344CB8AC3E}">
        <p14:creationId xmlns:p14="http://schemas.microsoft.com/office/powerpoint/2010/main" val="24156545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7. </a:t>
            </a:r>
            <a:r>
              <a:rPr lang="ko-KR" altLang="en-US" sz="1400" dirty="0">
                <a:solidFill>
                  <a:srgbClr val="FF0000"/>
                </a:solidFill>
              </a:rPr>
              <a:t>사건송치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사법경찰관은 사건에 대하여 진상을 파악하고 적용할 법령과 처리의견을 제시할 수 있을 정도가 되면 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건을 검찰청에 송치한다</a:t>
            </a:r>
            <a:r>
              <a:rPr lang="en-US" altLang="ko-KR" sz="1400" dirty="0"/>
              <a:t>. </a:t>
            </a:r>
            <a:r>
              <a:rPr lang="ko-KR" altLang="en-US" sz="1400" dirty="0"/>
              <a:t>사건을 송치함으로써 경찰의 수사는 일단 종결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8. </a:t>
            </a:r>
            <a:r>
              <a:rPr lang="ko-KR" altLang="en-US" sz="1400" dirty="0">
                <a:solidFill>
                  <a:srgbClr val="FF0000"/>
                </a:solidFill>
              </a:rPr>
              <a:t>송치 후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➀ 피의자의 여죄가 발견되면 주임검사에게 보고 후 지휘를 받아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➁ 검사의 공소제기 또는 공소유지를 위한 보강수사 지시가 있을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9. </a:t>
            </a:r>
            <a:r>
              <a:rPr lang="ko-KR" altLang="en-US" sz="1400" dirty="0">
                <a:solidFill>
                  <a:srgbClr val="FF0000"/>
                </a:solidFill>
              </a:rPr>
              <a:t>수사의 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의의 </a:t>
            </a:r>
            <a:r>
              <a:rPr lang="en-US" altLang="ko-KR" sz="1400" dirty="0"/>
              <a:t>:  </a:t>
            </a:r>
            <a:r>
              <a:rPr lang="ko-KR" altLang="en-US" sz="1400" dirty="0"/>
              <a:t>현행법상 수사의 </a:t>
            </a:r>
            <a:r>
              <a:rPr lang="ko-KR" altLang="en-US" sz="1400" dirty="0" err="1"/>
              <a:t>종결권은</a:t>
            </a:r>
            <a:r>
              <a:rPr lang="ko-KR" altLang="en-US" sz="1400" dirty="0"/>
              <a:t> 검사에게만 인정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20</a:t>
            </a:r>
            <a:r>
              <a:rPr lang="ko-KR" altLang="en-US" sz="1400" dirty="0"/>
              <a:t>만원 이하의 벌금 또는 구류</a:t>
            </a:r>
            <a:r>
              <a:rPr lang="en-US" altLang="ko-KR" sz="1400" dirty="0"/>
              <a:t>, </a:t>
            </a:r>
            <a:r>
              <a:rPr lang="ko-KR" altLang="en-US" sz="1400" dirty="0"/>
              <a:t>과료에 처할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</a:t>
            </a:r>
            <a:r>
              <a:rPr lang="ko-KR" altLang="en-US" sz="1400" dirty="0"/>
              <a:t>사건은 즉결심판에 의하여 관할경찰서장이 종결 및 기소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종 류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➀ 공소제기 </a:t>
            </a:r>
            <a:r>
              <a:rPr lang="en-US" altLang="ko-KR" sz="1400" dirty="0"/>
              <a:t>: </a:t>
            </a:r>
            <a:r>
              <a:rPr lang="ko-KR" altLang="en-US" sz="1400" dirty="0"/>
              <a:t>피의사건에 관하여 범죄의 객관적 혐의가 충분하고 소송조건 및 처벌조건을 구비하여 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</a:t>
            </a:r>
            <a:r>
              <a:rPr lang="ko-KR" altLang="en-US" sz="1400" dirty="0"/>
              <a:t>죄의 판결을 얻을 수 있는 경우에 검사는 공소를 제기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4198538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➁ </a:t>
            </a:r>
            <a:r>
              <a:rPr lang="en-US" altLang="ko-KR" sz="1400" dirty="0" err="1">
                <a:solidFill>
                  <a:srgbClr val="FF0000"/>
                </a:solidFill>
              </a:rPr>
              <a:t>협의의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err="1">
                <a:solidFill>
                  <a:srgbClr val="FF0000"/>
                </a:solidFill>
              </a:rPr>
              <a:t>불기소처분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200" dirty="0"/>
              <a:t>※ </a:t>
            </a:r>
            <a:r>
              <a:rPr lang="ko-KR" altLang="en-US" sz="1200" dirty="0"/>
              <a:t>기소유예는 협의의 불기소처분에 해당하지 않는다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➂ 기소유예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피의사건에 대하여 범죄의 혐의가 인정되고 소송조건이 구비되었으나 형법 제 </a:t>
            </a:r>
            <a:r>
              <a:rPr lang="en-US" altLang="ko-KR" sz="1400" dirty="0"/>
              <a:t>51</a:t>
            </a:r>
            <a:r>
              <a:rPr lang="ko-KR" altLang="en-US" sz="1400" dirty="0"/>
              <a:t>조 참작 범인의 연령</a:t>
            </a:r>
            <a:r>
              <a:rPr lang="en-US" altLang="ko-KR" sz="1400" dirty="0"/>
              <a:t>, </a:t>
            </a:r>
            <a:r>
              <a:rPr lang="ko-KR" altLang="en-US" sz="1400" dirty="0"/>
              <a:t>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행</a:t>
            </a:r>
            <a:r>
              <a:rPr lang="en-US" altLang="ko-KR" sz="1400" dirty="0"/>
              <a:t>, </a:t>
            </a:r>
            <a:r>
              <a:rPr lang="ko-KR" altLang="en-US" sz="1400" dirty="0"/>
              <a:t>지능과 환경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피해자에 대한 관계</a:t>
            </a:r>
            <a:r>
              <a:rPr lang="en-US" altLang="ko-KR" sz="1400" dirty="0"/>
              <a:t>, </a:t>
            </a:r>
            <a:r>
              <a:rPr lang="ko-KR" altLang="en-US" sz="1400" dirty="0"/>
              <a:t>범행의 동기 </a:t>
            </a:r>
            <a:r>
              <a:rPr lang="en-US" altLang="ko-KR" sz="1400" dirty="0"/>
              <a:t>· </a:t>
            </a:r>
            <a:r>
              <a:rPr lang="ko-KR" altLang="en-US" sz="1400" dirty="0"/>
              <a:t>수단의 결과</a:t>
            </a:r>
            <a:r>
              <a:rPr lang="en-US" altLang="ko-KR" sz="1400" dirty="0"/>
              <a:t>, </a:t>
            </a:r>
            <a:r>
              <a:rPr lang="ko-KR" altLang="en-US" sz="1400" dirty="0"/>
              <a:t>범행후의 정황 등을 참작하여 공소를 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기하지 아니하는 경우를 말한다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제</a:t>
            </a:r>
            <a:r>
              <a:rPr lang="en-US" altLang="ko-KR" sz="1400" dirty="0"/>
              <a:t>247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11560" y="1844825"/>
          <a:ext cx="7992888" cy="2187814"/>
        </p:xfrm>
        <a:graphic>
          <a:graphicData uri="http://schemas.openxmlformats.org/drawingml/2006/table">
            <a:tbl>
              <a:tblPr/>
              <a:tblGrid>
                <a:gridCol w="989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3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18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혐의 없음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공소를 제기함에 충분한 범죄의 객 관적 혐의가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유죄판결을 받기에는 증거가 불충분한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피의자의 자백에 대하여 보강증거가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피의사실을 특정할 수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죄가 안됨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피의사실이 범죄구성요건에 해당하나 위법성조각사유나 책임조각사유가 있는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59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공소권 없음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형 면제의 사유가 있는 경우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소송조건이 결여된 경우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2375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➃ 기소중지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피의자의 소재가 판명되지 않은 경우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-  </a:t>
            </a:r>
            <a:r>
              <a:rPr lang="ko-KR" altLang="en-US" sz="1400" dirty="0"/>
              <a:t>기소중지는 잠정적인 수사종결 이라는 점에서 협의의 불기소처분과 구별된다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➄ 공소보류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검사는 국가보안법위반의 죄를 범한 자에 대하여 형법 제</a:t>
            </a:r>
            <a:r>
              <a:rPr lang="en-US" altLang="ko-KR" sz="1400" dirty="0"/>
              <a:t>51</a:t>
            </a:r>
            <a:r>
              <a:rPr lang="ko-KR" altLang="en-US" sz="1400" dirty="0"/>
              <a:t>조의 사항을 참작하여 공소제기를 보류할 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공소보류를 받은 자가 공소의 제기 없이 </a:t>
            </a:r>
            <a:r>
              <a:rPr lang="en-US" altLang="ko-KR" sz="1400" dirty="0"/>
              <a:t>2</a:t>
            </a:r>
            <a:r>
              <a:rPr lang="ko-KR" altLang="en-US" sz="1400" dirty="0"/>
              <a:t>년을 경 과한 후에는 소추할 수 없다</a:t>
            </a:r>
            <a:r>
              <a:rPr lang="en-US" altLang="ko-KR" sz="1400" dirty="0"/>
              <a:t>(</a:t>
            </a:r>
            <a:r>
              <a:rPr lang="ko-KR" altLang="en-US" sz="1400" dirty="0"/>
              <a:t>국가보안법 제</a:t>
            </a:r>
            <a:r>
              <a:rPr lang="en-US" altLang="ko-KR" sz="1400" dirty="0"/>
              <a:t>20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➅ 타관송치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경찰의견은 이송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검사는 사건이 그 소속 검찰청에 대응한 법원의 관할에 속하지 아니한 때에는 사건을 서류 </a:t>
            </a:r>
            <a:r>
              <a:rPr lang="en-US" altLang="ko-KR" sz="1400" dirty="0"/>
              <a:t>· </a:t>
            </a:r>
            <a:r>
              <a:rPr lang="ko-KR" altLang="en-US" sz="1400" dirty="0"/>
              <a:t>증거물과 함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께 관할법원에 대등하는 검찰청의 검사에게 송치하여야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※ </a:t>
            </a:r>
            <a:r>
              <a:rPr lang="ko-KR" altLang="en-US" sz="1400" dirty="0" err="1"/>
              <a:t>각하사유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불기소처분의 일종으로 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고발사건에 한하여 시행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37276810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내사의 개념 및 근거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범죄혐의 유무를 확인하기 위하여 입건전의 단계에서 수행하는 수사기관의 조사활동</a:t>
            </a:r>
            <a:r>
              <a:rPr lang="ko-KR" altLang="en-US" sz="1400" dirty="0"/>
              <a:t>으로 범죄수사규칙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경찰내사처리규칙 등이 있음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</a:t>
            </a:r>
            <a:r>
              <a:rPr lang="ko-KR" altLang="en-US" sz="1400" dirty="0"/>
              <a:t>내사의 종류</a:t>
            </a:r>
          </a:p>
          <a:p>
            <a:pPr marL="0" indent="0" fontAlgn="base">
              <a:buNone/>
            </a:pPr>
            <a:r>
              <a:rPr lang="ko-KR" altLang="en-US" sz="1400" dirty="0"/>
              <a:t>    ➀ 첩보내사</a:t>
            </a:r>
            <a:r>
              <a:rPr lang="en-US" altLang="ko-KR" sz="1400" dirty="0"/>
              <a:t>: </a:t>
            </a:r>
            <a:r>
              <a:rPr lang="ko-KR" altLang="en-US" sz="1400" dirty="0"/>
              <a:t>범죄첩보에 대한 내사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탄원내사</a:t>
            </a:r>
            <a:r>
              <a:rPr lang="en-US" altLang="ko-KR" sz="1400" dirty="0"/>
              <a:t>: </a:t>
            </a:r>
            <a:r>
              <a:rPr lang="ko-KR" altLang="en-US" sz="1400" dirty="0"/>
              <a:t>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탄원서에 대한 내사</a:t>
            </a:r>
          </a:p>
          <a:p>
            <a:pPr marL="0" indent="0" fontAlgn="base">
              <a:buNone/>
            </a:pPr>
            <a:r>
              <a:rPr lang="ko-KR" altLang="en-US" sz="1400" dirty="0"/>
              <a:t>    ➂ 일반내사</a:t>
            </a:r>
            <a:r>
              <a:rPr lang="en-US" altLang="ko-KR" sz="1400" dirty="0"/>
              <a:t>: </a:t>
            </a:r>
            <a:r>
              <a:rPr lang="ko-KR" altLang="en-US" sz="1400" dirty="0"/>
              <a:t>첩보내사와 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탄원내사를 제외한 내사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내사의 단서와 수사의 단서</a:t>
            </a:r>
            <a:r>
              <a:rPr lang="en-US" altLang="ko-KR" sz="1400" dirty="0"/>
              <a:t>(</a:t>
            </a:r>
            <a:r>
              <a:rPr lang="ko-KR" altLang="en-US" sz="1400" dirty="0"/>
              <a:t>동일함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내사의 단서</a:t>
            </a:r>
            <a:r>
              <a:rPr lang="en-US" altLang="ko-KR" sz="1400" dirty="0"/>
              <a:t>: </a:t>
            </a:r>
            <a:r>
              <a:rPr lang="ko-KR" altLang="en-US" sz="1400" dirty="0"/>
              <a:t>단서 내용이 혐의유무를 먼저 밝힐 필요가 있을 경우 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수사의 단서</a:t>
            </a:r>
            <a:r>
              <a:rPr lang="en-US" altLang="ko-KR" sz="1400" dirty="0"/>
              <a:t>: </a:t>
            </a:r>
            <a:r>
              <a:rPr lang="ko-KR" altLang="en-US" sz="1400" dirty="0"/>
              <a:t>이미 혐의가 있다고 판단되어 수사를 할 필요가 있을 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내사</a:t>
            </a:r>
          </a:p>
        </p:txBody>
      </p:sp>
    </p:spTree>
    <p:extLst>
      <p:ext uri="{BB962C8B-B14F-4D97-AF65-F5344CB8AC3E}">
        <p14:creationId xmlns:p14="http://schemas.microsoft.com/office/powerpoint/2010/main" val="5256971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내사의 진행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 err="1"/>
              <a:t>피내사자</a:t>
            </a:r>
            <a:r>
              <a:rPr lang="ko-KR" altLang="en-US" sz="1400" dirty="0"/>
              <a:t> 조사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임의수사원칙이 준용되며 진술거부권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 접견교통권 등 인권보장과 </a:t>
            </a:r>
            <a:r>
              <a:rPr lang="ko-KR" altLang="en-US" sz="1400" dirty="0" err="1"/>
              <a:t>방어권을</a:t>
            </a:r>
            <a:r>
              <a:rPr lang="ko-KR" altLang="en-US" sz="1400" dirty="0"/>
              <a:t> 위한 권리가 보장됨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대물적 강제조치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 등 대인적 강제조치는 불가하나 </a:t>
            </a:r>
            <a:r>
              <a:rPr lang="ko-KR" altLang="en-US" sz="1400" dirty="0">
                <a:solidFill>
                  <a:srgbClr val="FF0000"/>
                </a:solidFill>
              </a:rPr>
              <a:t>대물적 강제조치는 가능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내사의 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입건하지 않는 내사처리와 입건하는 내사처리</a:t>
            </a:r>
          </a:p>
          <a:p>
            <a:pPr marL="0" indent="0" fontAlgn="base">
              <a:buNone/>
            </a:pPr>
            <a:r>
              <a:rPr lang="ko-KR" altLang="en-US" sz="1400" dirty="0"/>
              <a:t>     ➀ </a:t>
            </a:r>
            <a:r>
              <a:rPr lang="ko-KR" altLang="en-US" sz="1400" dirty="0">
                <a:solidFill>
                  <a:srgbClr val="FF0000"/>
                </a:solidFill>
              </a:rPr>
              <a:t>내사결과 범죄혐의가 있고 입건의 필요와 가치가 있으면 내사종결 후  </a:t>
            </a:r>
            <a:r>
              <a:rPr lang="ko-KR" altLang="en-US" sz="1400" dirty="0" err="1">
                <a:solidFill>
                  <a:srgbClr val="FF0000"/>
                </a:solidFill>
              </a:rPr>
              <a:t>범죄사건부에</a:t>
            </a:r>
            <a:r>
              <a:rPr lang="ko-KR" altLang="en-US" sz="1400" dirty="0">
                <a:solidFill>
                  <a:srgbClr val="FF0000"/>
                </a:solidFill>
              </a:rPr>
              <a:t>  등재하여 입건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수사착수</a:t>
            </a:r>
          </a:p>
          <a:p>
            <a:pPr marL="0" indent="0" fontAlgn="base">
              <a:buNone/>
            </a:pPr>
            <a:r>
              <a:rPr lang="ko-KR" altLang="en-US" sz="1400" dirty="0"/>
              <a:t>     ➁ 혐의가 없으면 경찰서장의 결재 후 내사종결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처분결과 통지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 등  </a:t>
            </a:r>
            <a:r>
              <a:rPr lang="ko-KR" altLang="en-US" sz="1400" dirty="0" err="1"/>
              <a:t>내사종결시</a:t>
            </a:r>
            <a:r>
              <a:rPr lang="ko-KR" altLang="en-US" sz="1400" dirty="0"/>
              <a:t> 종결한 날로부터 </a:t>
            </a:r>
            <a:r>
              <a:rPr lang="en-US" altLang="ko-KR" sz="1400" dirty="0"/>
              <a:t>7</a:t>
            </a:r>
            <a:r>
              <a:rPr lang="ko-KR" altLang="en-US" sz="1400" dirty="0"/>
              <a:t>일 이내에 처분결과 통지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내사</a:t>
            </a:r>
          </a:p>
        </p:txBody>
      </p:sp>
    </p:spTree>
    <p:extLst>
      <p:ext uri="{BB962C8B-B14F-4D97-AF65-F5344CB8AC3E}">
        <p14:creationId xmlns:p14="http://schemas.microsoft.com/office/powerpoint/2010/main" val="42508069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의의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</a:t>
            </a:r>
            <a:r>
              <a:rPr lang="ko-KR" altLang="en-US" sz="1300" dirty="0"/>
              <a:t>개념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수사기관이 최초로 사건을 수리하여 수사를 개시하는 것을 의미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>
                <a:solidFill>
                  <a:srgbClr val="FF0000"/>
                </a:solidFill>
              </a:rPr>
              <a:t>실무상 </a:t>
            </a:r>
            <a:r>
              <a:rPr lang="ko-KR" altLang="en-US" sz="1300" dirty="0" err="1">
                <a:solidFill>
                  <a:srgbClr val="FF0000"/>
                </a:solidFill>
              </a:rPr>
              <a:t>범죄사건부에</a:t>
            </a:r>
            <a:r>
              <a:rPr lang="ko-KR" altLang="en-US" sz="1300" dirty="0">
                <a:solidFill>
                  <a:srgbClr val="FF0000"/>
                </a:solidFill>
              </a:rPr>
              <a:t> 기재하고 사건번호를 부여함을 의미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2)</a:t>
            </a:r>
            <a:r>
              <a:rPr lang="ko-KR" altLang="en-US" sz="1300" dirty="0"/>
              <a:t>구별개념</a:t>
            </a: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(1)</a:t>
            </a:r>
            <a:r>
              <a:rPr lang="ko-KR" altLang="en-US" sz="1300" dirty="0"/>
              <a:t>범죄인지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범죄인지라 함은 </a:t>
            </a:r>
            <a:r>
              <a:rPr lang="ko-KR" altLang="en-US" sz="1300" dirty="0">
                <a:solidFill>
                  <a:srgbClr val="FF0000"/>
                </a:solidFill>
              </a:rPr>
              <a:t>수사기관이 고소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고발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자수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수사지휘 이외의 원인에 의하여 </a:t>
            </a:r>
            <a:r>
              <a:rPr lang="ko-KR" altLang="en-US" sz="1300" u="sng" dirty="0"/>
              <a:t>직접 범죄혐의를 인정하고 수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u="sng" dirty="0"/>
              <a:t>사를 착수하는 것으로 사법경찰관리가 수사의 단서를 얻어 수사에 착수한 때에 범죄인지 보고</a:t>
            </a:r>
            <a:r>
              <a:rPr lang="ko-KR" altLang="en-US" sz="1300" dirty="0"/>
              <a:t>서를 작성한다</a:t>
            </a:r>
            <a:r>
              <a:rPr lang="en-US" altLang="ko-KR" sz="1300" dirty="0"/>
              <a:t>. 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</a:p>
          <a:p>
            <a:pPr marL="0" indent="0" fontAlgn="base">
              <a:buNone/>
            </a:pPr>
            <a:r>
              <a:rPr lang="en-US" altLang="ko-KR" sz="1300" dirty="0"/>
              <a:t>     (2) </a:t>
            </a:r>
            <a:r>
              <a:rPr lang="ko-KR" altLang="en-US" sz="1300" dirty="0"/>
              <a:t>사건수리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수사개시와 관계없이 수사관서에 </a:t>
            </a:r>
            <a:r>
              <a:rPr lang="ko-KR" altLang="en-US" sz="1300" dirty="0">
                <a:solidFill>
                  <a:srgbClr val="FF0000"/>
                </a:solidFill>
              </a:rPr>
              <a:t>사건이 접수되는 모든 것을 총칭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원인 및 효과</a:t>
            </a:r>
          </a:p>
          <a:p>
            <a:pPr marL="0" indent="0" fontAlgn="base">
              <a:buNone/>
            </a:pPr>
            <a:r>
              <a:rPr lang="en-US" altLang="ko-KR" sz="1300" dirty="0"/>
              <a:t>   1)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원인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일반적으로 </a:t>
            </a:r>
            <a:r>
              <a:rPr lang="ko-KR" altLang="en-US" sz="1300" dirty="0">
                <a:solidFill>
                  <a:srgbClr val="FF0000"/>
                </a:solidFill>
              </a:rPr>
              <a:t>내사를 통한 범죄의 인지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고소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고발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현행범체포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변사체 검시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검사의 수사지휘</a:t>
            </a:r>
            <a:r>
              <a:rPr lang="ko-KR" altLang="en-US" sz="1300" dirty="0"/>
              <a:t>가 있을 때 수사를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개시함</a:t>
            </a:r>
          </a:p>
          <a:p>
            <a:pPr marL="0" indent="0" fontAlgn="base">
              <a:buNone/>
            </a:pPr>
            <a:r>
              <a:rPr lang="en-US" altLang="ko-KR" sz="1300" dirty="0"/>
              <a:t>   2)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효과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입건과 동시에 용의자에서 피의자로 신분전환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사법경찰관은 수사종결의무 발생하며 의견서 작성하여 </a:t>
            </a:r>
            <a:r>
              <a:rPr lang="ko-KR" altLang="en-US" sz="1300" dirty="0" err="1">
                <a:solidFill>
                  <a:srgbClr val="FF0000"/>
                </a:solidFill>
              </a:rPr>
              <a:t>송치하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여야 함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개시</a:t>
            </a:r>
          </a:p>
        </p:txBody>
      </p:sp>
    </p:spTree>
    <p:extLst>
      <p:ext uri="{BB962C8B-B14F-4D97-AF65-F5344CB8AC3E}">
        <p14:creationId xmlns:p14="http://schemas.microsoft.com/office/powerpoint/2010/main" val="29814741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수사기관의 직접인지 또는 자신의 체험에 의한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 </a:t>
            </a:r>
            <a:r>
              <a:rPr lang="ko-KR" altLang="en-US" sz="1400" dirty="0">
                <a:solidFill>
                  <a:srgbClr val="7030A0"/>
                </a:solidFill>
              </a:rPr>
              <a:t>범죄첩보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불심검문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현행범체포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변사자 검시 등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</a:t>
            </a:r>
            <a:r>
              <a:rPr lang="en-US" altLang="ko-KR" sz="1400" dirty="0"/>
              <a:t>1) </a:t>
            </a:r>
            <a:r>
              <a:rPr lang="ko-KR" altLang="en-US" sz="1400" dirty="0"/>
              <a:t>범죄첩보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수사첩보의 한 내용으로 범죄수사상 참고가 될 만한 제반 사항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범죄첩보의 종류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➀ 수사 첩보</a:t>
            </a:r>
            <a:r>
              <a:rPr lang="en-US" altLang="ko-KR" sz="1400" dirty="0"/>
              <a:t>: </a:t>
            </a:r>
            <a:r>
              <a:rPr lang="ko-KR" altLang="en-US" sz="1400" dirty="0"/>
              <a:t>수사와 관련된 각종 보고자료로서 범죄첩보와 정책첩보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➁ 범죄첩보</a:t>
            </a:r>
            <a:r>
              <a:rPr lang="en-US" altLang="ko-KR" sz="1400" dirty="0"/>
              <a:t>: </a:t>
            </a:r>
            <a:r>
              <a:rPr lang="ko-KR" altLang="en-US" sz="1400" dirty="0"/>
              <a:t>범죄내사첩보와 범죄동향첩보를 포함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➂ 기획첩보</a:t>
            </a:r>
            <a:r>
              <a:rPr lang="en-US" altLang="ko-KR" sz="1400" dirty="0"/>
              <a:t>: </a:t>
            </a:r>
            <a:r>
              <a:rPr lang="ko-KR" altLang="en-US" sz="1400" dirty="0"/>
              <a:t>일정기간 집중적으로 수집이 필요한 내사단서 자료		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➃ 정책첩보</a:t>
            </a:r>
            <a:r>
              <a:rPr lang="en-US" altLang="ko-KR" sz="1400" dirty="0"/>
              <a:t>: </a:t>
            </a:r>
            <a:r>
              <a:rPr lang="ko-KR" altLang="en-US" sz="1400" dirty="0"/>
              <a:t>수사제도 및 형사정책 개선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범죄예방 및 검거대책 자료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첩보의 평가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➀ 특보</a:t>
            </a:r>
            <a:r>
              <a:rPr lang="en-US" altLang="ko-KR" sz="1400" dirty="0"/>
              <a:t>(10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전국적으로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➁ 중보</a:t>
            </a:r>
            <a:r>
              <a:rPr lang="en-US" altLang="ko-KR" sz="1400" dirty="0"/>
              <a:t>(5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지방청 단위에서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➂ 통보</a:t>
            </a:r>
            <a:r>
              <a:rPr lang="en-US" altLang="ko-KR" sz="1400" dirty="0"/>
              <a:t>(2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경찰서 단위에서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➃ 기록</a:t>
            </a:r>
            <a:r>
              <a:rPr lang="en-US" altLang="ko-KR" sz="1400" dirty="0"/>
              <a:t>(1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추후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➄ 참고</a:t>
            </a:r>
            <a:r>
              <a:rPr lang="en-US" altLang="ko-KR" sz="1400" dirty="0"/>
              <a:t>(0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단순히 수사업무에 참고가 될 뿐 사용가치가 적은 첩보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수집기준량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수사</a:t>
            </a:r>
            <a:r>
              <a:rPr lang="en-US" altLang="ko-KR" sz="1400" dirty="0"/>
              <a:t>.</a:t>
            </a:r>
            <a:r>
              <a:rPr lang="ko-KR" altLang="en-US" sz="1400" dirty="0"/>
              <a:t>형사 외근요원은 월 </a:t>
            </a:r>
            <a:r>
              <a:rPr lang="en-US" altLang="ko-KR" sz="1400" dirty="0"/>
              <a:t>4</a:t>
            </a:r>
            <a:r>
              <a:rPr lang="ko-KR" altLang="en-US" sz="1400" dirty="0"/>
              <a:t>건</a:t>
            </a:r>
            <a:r>
              <a:rPr lang="en-US" altLang="ko-KR" sz="1400" dirty="0"/>
              <a:t>, </a:t>
            </a:r>
            <a:r>
              <a:rPr lang="ko-KR" altLang="en-US" sz="1400" dirty="0"/>
              <a:t>수사내근</a:t>
            </a:r>
            <a:r>
              <a:rPr lang="en-US" altLang="ko-KR" sz="1400" dirty="0"/>
              <a:t>, </a:t>
            </a:r>
            <a:r>
              <a:rPr lang="ko-KR" altLang="en-US" sz="1400" dirty="0"/>
              <a:t>지구대는 </a:t>
            </a:r>
            <a:r>
              <a:rPr lang="ko-KR" altLang="en-US" sz="1400" dirty="0" err="1"/>
              <a:t>수사첩</a:t>
            </a:r>
            <a:r>
              <a:rPr lang="ko-KR" altLang="en-US" sz="1400" dirty="0"/>
              <a:t> 보 </a:t>
            </a:r>
            <a:r>
              <a:rPr lang="en-US" altLang="ko-KR" sz="1400" dirty="0"/>
              <a:t>1</a:t>
            </a:r>
            <a:r>
              <a:rPr lang="ko-KR" altLang="en-US" sz="1400" dirty="0"/>
              <a:t>건을 포함한 월 </a:t>
            </a:r>
            <a:r>
              <a:rPr lang="en-US" altLang="ko-KR" sz="1400" dirty="0"/>
              <a:t>2</a:t>
            </a:r>
            <a:r>
              <a:rPr lang="ko-KR" altLang="en-US" sz="1400" dirty="0"/>
              <a:t>건 이상 제출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42730230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/>
              <a:t>불심검문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(1) </a:t>
            </a:r>
            <a:r>
              <a:rPr lang="ko-KR" altLang="en-US" sz="1300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경찰관이 거동이 수상한 자를 발견하였을 때 정지시켜 질문하는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불심검문을 통해 범죄혐의를 확인하면 수사가 개시된다는 점에서 수 사의 단서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근거</a:t>
            </a:r>
            <a:r>
              <a:rPr lang="en-US" altLang="ko-KR" sz="1300" dirty="0"/>
              <a:t>: </a:t>
            </a:r>
            <a:r>
              <a:rPr lang="ko-KR" altLang="en-US" sz="1300" dirty="0"/>
              <a:t>경직법제 </a:t>
            </a:r>
            <a:r>
              <a:rPr lang="en-US" altLang="ko-KR" sz="1300" dirty="0"/>
              <a:t>3</a:t>
            </a:r>
            <a:r>
              <a:rPr lang="ko-KR" altLang="en-US" sz="1300" dirty="0"/>
              <a:t>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형소법</a:t>
            </a:r>
            <a:r>
              <a:rPr lang="ko-KR" altLang="en-US" sz="1300" dirty="0"/>
              <a:t> 제</a:t>
            </a:r>
            <a:r>
              <a:rPr lang="en-US" altLang="ko-KR" sz="1300" dirty="0"/>
              <a:t>199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임의수사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(2) </a:t>
            </a:r>
            <a:r>
              <a:rPr lang="ko-KR" altLang="en-US" sz="1300" dirty="0">
                <a:solidFill>
                  <a:srgbClr val="FF0000"/>
                </a:solidFill>
              </a:rPr>
              <a:t>대상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경찰관은 수상한 거동 기타 주위사정을 합리적으로 판단하여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</a:t>
            </a:r>
            <a:r>
              <a:rPr lang="ko-KR" altLang="en-US" sz="1300" i="1" dirty="0"/>
              <a:t>➀ 죄를 범하였다고 의심할 만한 상당한 이유가 </a:t>
            </a:r>
            <a:r>
              <a:rPr lang="ko-KR" altLang="en-US" sz="1300" i="1" dirty="0" err="1"/>
              <a:t>있는자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용의자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r>
              <a:rPr lang="ko-KR" altLang="en-US" sz="1300" i="1" dirty="0"/>
              <a:t>           ➁ 죄를 </a:t>
            </a:r>
            <a:r>
              <a:rPr lang="ko-KR" altLang="en-US" sz="1300" i="1" dirty="0" err="1"/>
              <a:t>범하려하고</a:t>
            </a:r>
            <a:r>
              <a:rPr lang="ko-KR" altLang="en-US" sz="1300" i="1" dirty="0"/>
              <a:t> 있다고 의심할 만한 상당한 이유가 </a:t>
            </a:r>
            <a:r>
              <a:rPr lang="ko-KR" altLang="en-US" sz="1300" i="1" dirty="0" err="1"/>
              <a:t>있는자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우범자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r>
              <a:rPr lang="ko-KR" altLang="en-US" sz="1300" i="1" dirty="0"/>
              <a:t>           ➂ 이미 행하여진 범죄 혹은 행하여지려고 하는 범죄에 관하여 그 사실 을 안다고 인정 되는 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목격자</a:t>
            </a:r>
            <a:r>
              <a:rPr lang="en-US" altLang="ko-KR" sz="1300" i="1" dirty="0"/>
              <a:t>.</a:t>
            </a:r>
            <a:r>
              <a:rPr lang="ko-KR" altLang="en-US" sz="1300" i="1" dirty="0"/>
              <a:t>참고인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(3) </a:t>
            </a:r>
            <a:r>
              <a:rPr lang="ko-KR" altLang="en-US" sz="1300" dirty="0">
                <a:solidFill>
                  <a:srgbClr val="FF0000"/>
                </a:solidFill>
              </a:rPr>
              <a:t>불심검문의 수단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방법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</a:t>
            </a:r>
            <a:r>
              <a:rPr lang="ko-KR" altLang="en-US" sz="1300" dirty="0">
                <a:solidFill>
                  <a:srgbClr val="FF0000"/>
                </a:solidFill>
              </a:rPr>
              <a:t>➀ 정지</a:t>
            </a:r>
            <a:r>
              <a:rPr lang="en-US" altLang="ko-KR" sz="1300" dirty="0">
                <a:solidFill>
                  <a:srgbClr val="FF0000"/>
                </a:solidFill>
              </a:rPr>
              <a:t>․</a:t>
            </a:r>
            <a:r>
              <a:rPr lang="ko-KR" altLang="en-US" sz="1300" dirty="0">
                <a:solidFill>
                  <a:srgbClr val="FF0000"/>
                </a:solidFill>
              </a:rPr>
              <a:t>질문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직무질문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불심검문은 수사의 단서를 얻기 위한 임의수단이므로 강제에 이르지 </a:t>
            </a:r>
            <a:r>
              <a:rPr lang="ko-KR" altLang="en-US" sz="1300" dirty="0" err="1"/>
              <a:t>않</a:t>
            </a:r>
            <a:r>
              <a:rPr lang="ko-KR" altLang="en-US" sz="1300" dirty="0"/>
              <a:t> 는 정도의 </a:t>
            </a:r>
            <a:r>
              <a:rPr lang="ko-KR" altLang="en-US" sz="1300" dirty="0" err="1"/>
              <a:t>유형력의</a:t>
            </a:r>
            <a:r>
              <a:rPr lang="ko-KR" altLang="en-US" sz="1300" dirty="0"/>
              <a:t> 행사는 가능함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</a:t>
            </a:r>
            <a:r>
              <a:rPr lang="ko-KR" altLang="en-US" sz="1300" dirty="0">
                <a:solidFill>
                  <a:srgbClr val="FF0000"/>
                </a:solidFill>
              </a:rPr>
              <a:t> ➁ 소지품검사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- </a:t>
            </a:r>
            <a:r>
              <a:rPr lang="ko-KR" altLang="en-US" sz="1300" dirty="0"/>
              <a:t>흉기조사는 </a:t>
            </a:r>
            <a:r>
              <a:rPr lang="ko-KR" altLang="en-US" sz="1300" dirty="0" err="1"/>
              <a:t>경직법</a:t>
            </a:r>
            <a:r>
              <a:rPr lang="ko-KR" altLang="en-US" sz="1300" dirty="0"/>
              <a:t> 제 </a:t>
            </a:r>
            <a:r>
              <a:rPr lang="en-US" altLang="ko-KR" sz="1300" dirty="0"/>
              <a:t>3</a:t>
            </a:r>
            <a:r>
              <a:rPr lang="ko-KR" altLang="en-US" sz="1300" dirty="0"/>
              <a:t>조에 근거가 있으나 일반소지품 검사도 불심 검문의 안전과 질문의 효율성을 위해 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</a:t>
            </a:r>
            <a:r>
              <a:rPr lang="ko-KR" altLang="en-US" sz="1300" dirty="0"/>
              <a:t>수하는 행위로 허용이 유력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  ※ stop </a:t>
            </a:r>
            <a:r>
              <a:rPr lang="ko-KR" altLang="en-US" sz="1300" dirty="0"/>
              <a:t>＆ </a:t>
            </a:r>
            <a:r>
              <a:rPr lang="en-US" altLang="ko-KR" sz="1300" dirty="0"/>
              <a:t>frisk: </a:t>
            </a:r>
            <a:r>
              <a:rPr lang="ko-KR" altLang="en-US" sz="1300" dirty="0" err="1"/>
              <a:t>몸위로</a:t>
            </a:r>
            <a:r>
              <a:rPr lang="ko-KR" altLang="en-US" sz="1300" dirty="0"/>
              <a:t> 재빨리 더듬는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       </a:t>
            </a:r>
            <a:r>
              <a:rPr lang="en-US" altLang="ko-KR" sz="1300" dirty="0" err="1"/>
              <a:t>sibron</a:t>
            </a:r>
            <a:r>
              <a:rPr lang="ko-KR" altLang="en-US" sz="1300" dirty="0"/>
              <a:t>사건</a:t>
            </a:r>
            <a:r>
              <a:rPr lang="en-US" altLang="ko-KR" sz="1300" dirty="0"/>
              <a:t>: </a:t>
            </a:r>
            <a:r>
              <a:rPr lang="ko-KR" altLang="en-US" sz="1300" dirty="0"/>
              <a:t>주머니에 손을 넣어 마약 발견한 것은 위법판결 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15285761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➂ 신체수색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흉기의 소지유무를 조사하는데 그쳐야 하며</a:t>
            </a:r>
            <a:r>
              <a:rPr lang="en-US" altLang="ko-KR" sz="1300" dirty="0"/>
              <a:t>, </a:t>
            </a:r>
            <a:r>
              <a:rPr lang="ko-KR" altLang="en-US" sz="1300" dirty="0"/>
              <a:t>상대방의 승낙이 필요</a:t>
            </a:r>
          </a:p>
          <a:p>
            <a:pPr marL="0" indent="0" fontAlgn="base">
              <a:buNone/>
            </a:pPr>
            <a:r>
              <a:rPr lang="en-US" altLang="ko-KR" sz="1300" dirty="0"/>
              <a:t>       ※ </a:t>
            </a:r>
            <a:r>
              <a:rPr lang="ko-KR" altLang="en-US" sz="1300" dirty="0"/>
              <a:t>여자의 신체수색</a:t>
            </a:r>
            <a:r>
              <a:rPr lang="en-US" altLang="ko-KR" sz="1300" dirty="0"/>
              <a:t>: </a:t>
            </a:r>
            <a:r>
              <a:rPr lang="ko-KR" altLang="en-US" sz="1300" dirty="0"/>
              <a:t>성년의 여자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 여자의 신체검사</a:t>
            </a:r>
            <a:r>
              <a:rPr lang="en-US" altLang="ko-KR" sz="1300" dirty="0"/>
              <a:t>: </a:t>
            </a:r>
            <a:r>
              <a:rPr lang="ko-KR" altLang="en-US" sz="1300" dirty="0"/>
              <a:t>의사나 성년의 여자 참여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➃ 임의동행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현장에서 질문하는 것이 </a:t>
            </a:r>
            <a:r>
              <a:rPr lang="ko-KR" altLang="en-US" sz="1300" dirty="0" err="1"/>
              <a:t>당해인에게</a:t>
            </a:r>
            <a:r>
              <a:rPr lang="ko-KR" altLang="en-US" sz="1300" dirty="0"/>
              <a:t> 불리하거나 교통방해가 된다고 판단되면 부근의 경찰관서에 임의동행 요구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임의동행 </a:t>
            </a:r>
            <a:r>
              <a:rPr lang="ko-KR" altLang="en-US" sz="1300" dirty="0" err="1"/>
              <a:t>요구시</a:t>
            </a:r>
            <a:r>
              <a:rPr lang="ko-KR" altLang="en-US" sz="1300" dirty="0"/>
              <a:t> 동행을 거부할 수 있는 권리가 있으며</a:t>
            </a:r>
            <a:r>
              <a:rPr lang="en-US" altLang="ko-KR" sz="1300" dirty="0"/>
              <a:t>, </a:t>
            </a:r>
            <a:r>
              <a:rPr lang="ko-KR" altLang="en-US" sz="1300" dirty="0"/>
              <a:t>언제든지 </a:t>
            </a:r>
            <a:r>
              <a:rPr lang="ko-KR" altLang="en-US" sz="1300" dirty="0" err="1"/>
              <a:t>퇴</a:t>
            </a:r>
            <a:r>
              <a:rPr lang="ko-KR" altLang="en-US" sz="1300" dirty="0"/>
              <a:t> 거할 수 있음을 고지하여야 함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동행 후 질문한 결과 인지한 범죄사실은 수사의 단서 및 체포 등 형사절차로 전환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유의사항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경찰관은 </a:t>
            </a:r>
            <a:r>
              <a:rPr lang="ko-KR" altLang="en-US" sz="1300" dirty="0" err="1"/>
              <a:t>당해인을</a:t>
            </a:r>
            <a:r>
              <a:rPr lang="ko-KR" altLang="en-US" sz="1300" dirty="0"/>
              <a:t> </a:t>
            </a:r>
            <a:r>
              <a:rPr lang="en-US" altLang="ko-KR" sz="1300" dirty="0"/>
              <a:t>6</a:t>
            </a:r>
            <a:r>
              <a:rPr lang="ko-KR" altLang="en-US" sz="1300" dirty="0"/>
              <a:t>시간 초과하여 경찰관서에 머무르게 할 수 없음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강제연행 및 도주에 주의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법률에 의하지 아니하고 신체구속이나 답변을 강요당하지 않음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질문은 피의자 신문이 아니므로 진술거부권 고지 불요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➄ 자동차검문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</a:t>
            </a:r>
            <a:r>
              <a:rPr lang="ko-KR" altLang="en-US" sz="1300" dirty="0"/>
              <a:t> 운행중인 자동차를 정지시키고 차내 또는 승객에게 질문 및 내부조사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교통검문</a:t>
            </a:r>
            <a:r>
              <a:rPr lang="en-US" altLang="ko-KR" sz="1300" dirty="0"/>
              <a:t>: </a:t>
            </a:r>
            <a:r>
              <a:rPr lang="ko-KR" altLang="en-US" sz="1300" dirty="0"/>
              <a:t>도로교통법 단속 목적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경계검문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불특정한</a:t>
            </a:r>
            <a:r>
              <a:rPr lang="ko-KR" altLang="en-US" sz="1300" dirty="0"/>
              <a:t> 일반범죄의 예방과 검거 목적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긴급수배검문</a:t>
            </a:r>
            <a:r>
              <a:rPr lang="en-US" altLang="ko-KR" sz="1300" dirty="0"/>
              <a:t>: </a:t>
            </a:r>
            <a:r>
              <a:rPr lang="ko-KR" altLang="en-US" sz="1300" dirty="0"/>
              <a:t>특정범죄수사와 관련하여 범인 및 수사정보 수집 목적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37439119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4644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현행범인</a:t>
            </a:r>
            <a:r>
              <a:rPr lang="en-US" altLang="ko-KR" sz="1400" dirty="0">
                <a:solidFill>
                  <a:srgbClr val="FF0000"/>
                </a:solidFill>
              </a:rPr>
              <a:t>․ </a:t>
            </a:r>
            <a:r>
              <a:rPr lang="ko-KR" altLang="en-US" sz="1400" dirty="0" err="1">
                <a:solidFill>
                  <a:srgbClr val="FF0000"/>
                </a:solidFill>
              </a:rPr>
              <a:t>준현행범인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400" dirty="0"/>
              <a:t>(1)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➀ 현행범</a:t>
            </a:r>
            <a:r>
              <a:rPr lang="en-US" altLang="ko-KR" sz="1400" dirty="0"/>
              <a:t>: </a:t>
            </a:r>
            <a:r>
              <a:rPr lang="ko-KR" altLang="en-US" sz="1400" dirty="0"/>
              <a:t>현재 범죄를 실행 중이거나  실행 직후인자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➁ </a:t>
            </a:r>
            <a:r>
              <a:rPr lang="ko-KR" altLang="en-US" sz="1400" dirty="0" err="1"/>
              <a:t>준현행범</a:t>
            </a:r>
            <a:r>
              <a:rPr lang="en-US" altLang="ko-KR" sz="1400" dirty="0"/>
              <a:t>: </a:t>
            </a:r>
            <a:r>
              <a:rPr lang="ko-KR" altLang="en-US" sz="1400" dirty="0"/>
              <a:t>현행범은 아니나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현행범으로 간주되는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범인으로 호칭되어 추적 중에 있는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장물이나 범죄에 사용되었다고 인정함에 충분한 흉기 기타 물건 소지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신체 또는 의복에 현저한  </a:t>
            </a:r>
            <a:r>
              <a:rPr lang="ko-KR" altLang="en-US" sz="1400" dirty="0" err="1"/>
              <a:t>증적이</a:t>
            </a:r>
            <a:r>
              <a:rPr lang="ko-KR" altLang="en-US" sz="1400" dirty="0"/>
              <a:t> 있는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누구임을 물음에 도망가려 하는 자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</a:t>
            </a:r>
            <a:r>
              <a:rPr lang="ko-KR" altLang="en-US" sz="1400" dirty="0">
                <a:solidFill>
                  <a:srgbClr val="FF0000"/>
                </a:solidFill>
              </a:rPr>
              <a:t>현행범인의 처리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누구든지 영장 없이 체포할 수 있는 영장주의의 예외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체포경위서 작성과 현행범 인수서 작성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계속 구금의 필요성이 </a:t>
            </a:r>
            <a:r>
              <a:rPr lang="ko-KR" altLang="en-US" sz="1400" dirty="0" err="1"/>
              <a:t>있을시</a:t>
            </a:r>
            <a:r>
              <a:rPr lang="ko-KR" altLang="en-US" sz="1400" dirty="0"/>
              <a:t> 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내에 구속영장 청구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32709088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4) </a:t>
            </a:r>
            <a:r>
              <a:rPr lang="ko-KR" altLang="en-US" sz="1300" dirty="0">
                <a:solidFill>
                  <a:srgbClr val="FF0000"/>
                </a:solidFill>
              </a:rPr>
              <a:t>변사자 검시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1) </a:t>
            </a:r>
            <a:r>
              <a:rPr lang="ko-KR" altLang="en-US" sz="1300" dirty="0"/>
              <a:t>개념</a:t>
            </a:r>
          </a:p>
          <a:p>
            <a:pPr marL="0" indent="0" fontAlgn="base">
              <a:buNone/>
            </a:pPr>
            <a:r>
              <a:rPr lang="ko-KR" altLang="en-US" sz="1300" dirty="0"/>
              <a:t>    ➀ 변사자</a:t>
            </a:r>
            <a:r>
              <a:rPr lang="en-US" altLang="ko-KR" sz="1300" dirty="0"/>
              <a:t>: </a:t>
            </a:r>
            <a:r>
              <a:rPr lang="ko-KR" altLang="en-US" sz="1300" dirty="0"/>
              <a:t>병사 등 자연사 이외의 부자연사에 의한 사체</a:t>
            </a:r>
          </a:p>
          <a:p>
            <a:pPr marL="0" indent="0" fontAlgn="base">
              <a:buNone/>
            </a:pPr>
            <a:r>
              <a:rPr lang="ko-KR" altLang="en-US" sz="1300" dirty="0"/>
              <a:t>    ➁ 검시</a:t>
            </a:r>
            <a:r>
              <a:rPr lang="en-US" altLang="ko-KR" sz="1300" dirty="0"/>
              <a:t>(</a:t>
            </a:r>
            <a:r>
              <a:rPr lang="ko-KR" altLang="en-US" sz="1300" dirty="0"/>
              <a:t>檢視</a:t>
            </a:r>
            <a:r>
              <a:rPr lang="en-US" altLang="ko-KR" sz="1300" dirty="0"/>
              <a:t>): </a:t>
            </a:r>
            <a:r>
              <a:rPr lang="ko-KR" altLang="en-US" sz="1300" dirty="0"/>
              <a:t>수사기관이 사망의 원인에 대하여 법률적 판단을 하는 것</a:t>
            </a:r>
          </a:p>
          <a:p>
            <a:pPr marL="0" indent="0" fontAlgn="base">
              <a:buNone/>
            </a:pPr>
            <a:r>
              <a:rPr lang="ko-KR" altLang="en-US" sz="1300" dirty="0"/>
              <a:t>    ➂ 검시</a:t>
            </a:r>
            <a:r>
              <a:rPr lang="en-US" altLang="ko-KR" sz="1300" dirty="0"/>
              <a:t>(</a:t>
            </a:r>
            <a:r>
              <a:rPr lang="ko-KR" altLang="en-US" sz="1300" dirty="0"/>
              <a:t>檢屍</a:t>
            </a:r>
            <a:r>
              <a:rPr lang="en-US" altLang="ko-KR" sz="1300" dirty="0"/>
              <a:t>): </a:t>
            </a:r>
            <a:r>
              <a:rPr lang="ko-KR" altLang="en-US" sz="1300" dirty="0"/>
              <a:t>의사가 사망의 원인에 대하여 의학적 판단을 하는 것 </a:t>
            </a:r>
            <a:r>
              <a:rPr lang="en-US" altLang="ko-KR" sz="1300" dirty="0"/>
              <a:t>- </a:t>
            </a:r>
            <a:r>
              <a:rPr lang="ko-KR" altLang="en-US" sz="1300" dirty="0"/>
              <a:t>검안</a:t>
            </a:r>
            <a:r>
              <a:rPr lang="en-US" altLang="ko-KR" sz="1300" dirty="0"/>
              <a:t>(</a:t>
            </a:r>
            <a:r>
              <a:rPr lang="ko-KR" altLang="en-US" sz="1300" dirty="0"/>
              <a:t>檢案</a:t>
            </a:r>
            <a:r>
              <a:rPr lang="en-US" altLang="ko-KR" sz="1300" dirty="0"/>
              <a:t>)</a:t>
            </a:r>
            <a:r>
              <a:rPr lang="ko-KR" altLang="en-US" sz="1300" dirty="0"/>
              <a:t>과 부검</a:t>
            </a:r>
            <a:r>
              <a:rPr lang="en-US" altLang="ko-KR" sz="1300" dirty="0"/>
              <a:t>(</a:t>
            </a:r>
            <a:r>
              <a:rPr lang="ko-KR" altLang="en-US" sz="1300" dirty="0"/>
              <a:t>剖檢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/>
              <a:t>변사사건 처리목적</a:t>
            </a:r>
          </a:p>
          <a:p>
            <a:pPr marL="0" indent="0" fontAlgn="base">
              <a:buNone/>
            </a:pPr>
            <a:r>
              <a:rPr lang="ko-KR" altLang="en-US" sz="1300" dirty="0"/>
              <a:t>    ➀ 사인을 규명하여 자</a:t>
            </a:r>
            <a:r>
              <a:rPr lang="en-US" altLang="ko-KR" sz="1300" dirty="0"/>
              <a:t>.</a:t>
            </a:r>
            <a:r>
              <a:rPr lang="ko-KR" altLang="en-US" sz="1300" dirty="0"/>
              <a:t>타살 여부를 명확히 하고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범죄 </a:t>
            </a:r>
            <a:r>
              <a:rPr lang="ko-KR" altLang="en-US" sz="1300" dirty="0" err="1">
                <a:solidFill>
                  <a:srgbClr val="FF0000"/>
                </a:solidFill>
              </a:rPr>
              <a:t>의심시</a:t>
            </a:r>
            <a:r>
              <a:rPr lang="ko-KR" altLang="en-US" sz="1300" dirty="0">
                <a:solidFill>
                  <a:srgbClr val="FF0000"/>
                </a:solidFill>
              </a:rPr>
              <a:t> 수사단서</a:t>
            </a:r>
          </a:p>
          <a:p>
            <a:pPr marL="0" indent="0" fontAlgn="base">
              <a:buNone/>
            </a:pPr>
            <a:r>
              <a:rPr lang="ko-KR" altLang="en-US" sz="1300" dirty="0"/>
              <a:t>    ➁ 신원불상 변사체의 신원파악</a:t>
            </a:r>
            <a:r>
              <a:rPr lang="en-US" altLang="ko-KR" sz="1300" dirty="0"/>
              <a:t>, </a:t>
            </a:r>
            <a:r>
              <a:rPr lang="ko-KR" altLang="en-US" sz="1300" dirty="0"/>
              <a:t>수사 및 사체 유가족 인도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3) </a:t>
            </a:r>
            <a:r>
              <a:rPr lang="ko-KR" altLang="en-US" sz="1300" dirty="0"/>
              <a:t>변사사건 처리절차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ko-KR" altLang="en-US" sz="1300" dirty="0">
                <a:solidFill>
                  <a:srgbClr val="FF0000"/>
                </a:solidFill>
              </a:rPr>
              <a:t>➀ 변사체의 발견보고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u="sng" dirty="0"/>
              <a:t>경찰관은 변사체 발견 시 즉시 경찰서장에게 보고</a:t>
            </a:r>
            <a:r>
              <a:rPr lang="en-US" altLang="ko-KR" sz="1300" u="sng" dirty="0"/>
              <a:t>,  </a:t>
            </a:r>
            <a:r>
              <a:rPr lang="ko-KR" altLang="en-US" sz="1300" u="sng" dirty="0"/>
              <a:t>사법경찰관은 관할 지방검찰청 검사에게 보고</a:t>
            </a:r>
            <a:r>
              <a:rPr lang="en-US" altLang="ko-KR" sz="1300" u="sng" dirty="0"/>
              <a:t>,</a:t>
            </a:r>
            <a:r>
              <a:rPr lang="ko-KR" altLang="en-US" sz="1300" u="sng" dirty="0"/>
              <a:t> 지휘 받음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ko-KR" altLang="en-US" sz="1300" dirty="0">
                <a:solidFill>
                  <a:srgbClr val="FF0000"/>
                </a:solidFill>
              </a:rPr>
              <a:t>➁ 검시의 대행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변사자 </a:t>
            </a:r>
            <a:r>
              <a:rPr lang="ko-KR" altLang="en-US" sz="1300" dirty="0">
                <a:solidFill>
                  <a:srgbClr val="FF0000"/>
                </a:solidFill>
              </a:rPr>
              <a:t>검시의 주체는 검사</a:t>
            </a:r>
            <a:r>
              <a:rPr lang="ko-KR" altLang="en-US" sz="1300" dirty="0"/>
              <a:t>이나</a:t>
            </a:r>
            <a:r>
              <a:rPr lang="en-US" altLang="ko-KR" sz="1300" dirty="0"/>
              <a:t>, </a:t>
            </a:r>
            <a:r>
              <a:rPr lang="ko-KR" altLang="en-US" sz="1300" dirty="0"/>
              <a:t>사법경찰관이 검사로부터 처분 지휘를 받을 때는 직접 검시해야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➂ 검시 중 주의사항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검시 전 사체의 위치</a:t>
            </a:r>
            <a:r>
              <a:rPr lang="en-US" altLang="ko-KR" sz="1300" dirty="0"/>
              <a:t>. </a:t>
            </a:r>
            <a:r>
              <a:rPr lang="ko-KR" altLang="en-US" sz="1300" dirty="0"/>
              <a:t>상태 등이 변하지 않도록 현장보존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수사상 </a:t>
            </a:r>
            <a:r>
              <a:rPr lang="ko-KR" altLang="en-US" sz="1300" dirty="0" err="1"/>
              <a:t>필요시</a:t>
            </a:r>
            <a:r>
              <a:rPr lang="ko-KR" altLang="en-US" sz="1300" dirty="0"/>
              <a:t> 변사자의 소지금품 등 유족 인계치 않고 보존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잠재지문과 변사자 지문채취에 유의</a:t>
            </a:r>
            <a:r>
              <a:rPr lang="en-US" altLang="ko-KR" sz="1300" dirty="0"/>
              <a:t>, </a:t>
            </a:r>
            <a:r>
              <a:rPr lang="ko-KR" altLang="en-US" sz="1300" dirty="0"/>
              <a:t>의사의 사체검안서 작성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자살</a:t>
            </a:r>
            <a:r>
              <a:rPr lang="en-US" altLang="ko-KR" sz="1300" dirty="0"/>
              <a:t>. </a:t>
            </a:r>
            <a:r>
              <a:rPr lang="ko-KR" altLang="en-US" sz="1300" dirty="0"/>
              <a:t>자살의심자의 사체 </a:t>
            </a:r>
            <a:r>
              <a:rPr lang="ko-KR" altLang="en-US" sz="1300" dirty="0" err="1"/>
              <a:t>검시시</a:t>
            </a:r>
            <a:r>
              <a:rPr lang="ko-KR" altLang="en-US" sz="1300" dirty="0"/>
              <a:t> 교사</a:t>
            </a:r>
            <a:r>
              <a:rPr lang="en-US" altLang="ko-KR" sz="1300" dirty="0"/>
              <a:t>. </a:t>
            </a:r>
            <a:r>
              <a:rPr lang="ko-KR" altLang="en-US" sz="1300" dirty="0"/>
              <a:t>방조자 유무 및 유서진위조사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33730798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200" dirty="0"/>
              <a:t>➃ 검시에 연속된 수사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보고 및 수사개시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사망이 범죄에 기인 시 경찰서장과 검사에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압수</a:t>
            </a:r>
            <a:r>
              <a:rPr lang="en-US" altLang="ko-KR" sz="1200" dirty="0"/>
              <a:t>․</a:t>
            </a:r>
            <a:r>
              <a:rPr lang="ko-KR" altLang="en-US" sz="1200" dirty="0"/>
              <a:t>수색</a:t>
            </a:r>
            <a:r>
              <a:rPr lang="en-US" altLang="ko-KR" sz="1200" dirty="0"/>
              <a:t>․</a:t>
            </a:r>
            <a:r>
              <a:rPr lang="ko-KR" altLang="en-US" sz="1200" dirty="0"/>
              <a:t>검증</a:t>
            </a:r>
            <a:r>
              <a:rPr lang="en-US" altLang="ko-KR" sz="1200" dirty="0"/>
              <a:t>: </a:t>
            </a:r>
            <a:r>
              <a:rPr lang="ko-KR" altLang="en-US" sz="1200" dirty="0"/>
              <a:t>영장을  발부 받아 사체해부 위촉</a:t>
            </a:r>
            <a:r>
              <a:rPr lang="en-US" altLang="ko-KR" sz="1200" dirty="0"/>
              <a:t>, </a:t>
            </a:r>
            <a:r>
              <a:rPr lang="ko-KR" altLang="en-US" sz="1200" dirty="0"/>
              <a:t>긴급을 요할 시 영장 없이 검증 가능하나 사후에 지체 없이 영장을 발부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받아야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사체해부 후 검증을 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검시조서의 작성을 생략하고 검증조서와 감정서만을 작성할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➄ 사체의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변사체 검시 결과 사망원인이 범죄가 아니면</a:t>
            </a:r>
            <a:r>
              <a:rPr lang="en-US" altLang="ko-KR" sz="1200" dirty="0"/>
              <a:t>, </a:t>
            </a:r>
            <a:r>
              <a:rPr lang="ko-KR" altLang="en-US" sz="1200" dirty="0"/>
              <a:t>검사의 지휘를 받아 소지금품과 사체를 신속히 유족에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사체를 인수할 자가 없거나 신원이 판명되지 않은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사체가 현존하는 지역의 시장</a:t>
            </a:r>
            <a:r>
              <a:rPr lang="en-US" altLang="ko-KR" sz="1200" dirty="0"/>
              <a:t>, </a:t>
            </a:r>
            <a:r>
              <a:rPr lang="ko-KR" altLang="en-US" sz="1200" dirty="0"/>
              <a:t>군수</a:t>
            </a:r>
            <a:r>
              <a:rPr lang="en-US" altLang="ko-KR" sz="1200" dirty="0"/>
              <a:t>, </a:t>
            </a:r>
            <a:r>
              <a:rPr lang="ko-KR" altLang="en-US" sz="1200" dirty="0"/>
              <a:t>구청장</a:t>
            </a:r>
            <a:r>
              <a:rPr lang="en-US" altLang="ko-KR" sz="1200" dirty="0"/>
              <a:t>, </a:t>
            </a:r>
            <a:r>
              <a:rPr lang="ko-KR" altLang="en-US" sz="1200" dirty="0"/>
              <a:t>읍</a:t>
            </a:r>
            <a:r>
              <a:rPr lang="en-US" altLang="ko-KR" sz="1200" dirty="0"/>
              <a:t>. </a:t>
            </a:r>
            <a:r>
              <a:rPr lang="ko-KR" altLang="en-US" sz="1200" dirty="0"/>
              <a:t>면장에게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 인도 시 </a:t>
            </a:r>
            <a:r>
              <a:rPr lang="ko-KR" altLang="en-US" sz="1200" dirty="0" err="1"/>
              <a:t>인수자로</a:t>
            </a:r>
            <a:r>
              <a:rPr lang="ko-KR" altLang="en-US" sz="1200" dirty="0"/>
              <a:t> 부터 사체 및 소지금품 </a:t>
            </a:r>
            <a:r>
              <a:rPr lang="ko-KR" altLang="en-US" sz="1200" dirty="0" err="1"/>
              <a:t>인수서를</a:t>
            </a:r>
            <a:r>
              <a:rPr lang="ko-KR" altLang="en-US" sz="1200" dirty="0"/>
              <a:t> 받아야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변사체는 후일을 위해 매장이 원칙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➅ 변사자 수배요령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변사사건 수배는 긴급사건 수배요령에 준하여 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긴급수배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신원 </a:t>
            </a:r>
            <a:r>
              <a:rPr lang="ko-KR" altLang="en-US" sz="1200" dirty="0" err="1"/>
              <a:t>미발견</a:t>
            </a:r>
            <a:r>
              <a:rPr lang="ko-KR" altLang="en-US" sz="1200" dirty="0"/>
              <a:t> 사건으로 계속 수사 </a:t>
            </a:r>
            <a:r>
              <a:rPr lang="ko-KR" altLang="en-US" sz="1200" dirty="0" err="1"/>
              <a:t>필요시</a:t>
            </a:r>
            <a:r>
              <a:rPr lang="ko-KR" altLang="en-US" sz="1200" dirty="0"/>
              <a:t> 변사자수배카드 작성</a:t>
            </a:r>
            <a:r>
              <a:rPr lang="en-US" altLang="ko-KR" sz="1200" dirty="0"/>
              <a:t>. </a:t>
            </a:r>
            <a:r>
              <a:rPr lang="ko-KR" altLang="en-US" sz="1200" dirty="0"/>
              <a:t>관리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변사자 발생 경찰서</a:t>
            </a:r>
            <a:r>
              <a:rPr lang="en-US" altLang="ko-KR" sz="1200" dirty="0"/>
              <a:t>: </a:t>
            </a:r>
            <a:r>
              <a:rPr lang="ko-KR" altLang="en-US" sz="1200" dirty="0"/>
              <a:t>지문규칙 제</a:t>
            </a:r>
            <a:r>
              <a:rPr lang="en-US" altLang="ko-KR" sz="1200" dirty="0"/>
              <a:t>8</a:t>
            </a:r>
            <a:r>
              <a:rPr lang="ko-KR" altLang="en-US" sz="1200" dirty="0"/>
              <a:t>조에 의거 </a:t>
            </a:r>
            <a:r>
              <a:rPr lang="ko-KR" altLang="en-US" sz="1200" dirty="0" err="1"/>
              <a:t>십지지문</a:t>
            </a:r>
            <a:r>
              <a:rPr lang="ko-KR" altLang="en-US" sz="1200" dirty="0"/>
              <a:t> 채취</a:t>
            </a:r>
            <a:r>
              <a:rPr lang="en-US" altLang="ko-KR" sz="1200" dirty="0"/>
              <a:t>, </a:t>
            </a:r>
            <a:r>
              <a:rPr lang="ko-KR" altLang="en-US" sz="1200" dirty="0"/>
              <a:t>경찰청 과학수사센터에 조회하여 신원파악과 동시에 변사자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의 인상과 특징 등 사진 촬영하여 변사자 수배카드 작성</a:t>
            </a:r>
            <a:r>
              <a:rPr lang="en-US" altLang="ko-KR" sz="1200" dirty="0"/>
              <a:t>. </a:t>
            </a:r>
            <a:r>
              <a:rPr lang="ko-KR" altLang="en-US" sz="1200" dirty="0"/>
              <a:t>활용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25528741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4) </a:t>
            </a:r>
            <a:r>
              <a:rPr lang="ko-KR" altLang="en-US" sz="1200" dirty="0">
                <a:solidFill>
                  <a:srgbClr val="FF0000"/>
                </a:solidFill>
              </a:rPr>
              <a:t>행정검시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➀ 의의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범죄와 관련이 없는 사체에 대한 처리를 간소화하여 국민편익 도모와 업무의 신속을 기함이 목적</a:t>
            </a:r>
          </a:p>
          <a:p>
            <a:pPr marL="0" indent="0" fontAlgn="base"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➁ 대상</a:t>
            </a:r>
            <a:r>
              <a:rPr lang="en-US" altLang="ko-KR" sz="1200" dirty="0"/>
              <a:t>(</a:t>
            </a:r>
            <a:r>
              <a:rPr lang="ko-KR" altLang="en-US" sz="1200" dirty="0"/>
              <a:t>행정검시규칙 제</a:t>
            </a:r>
            <a:r>
              <a:rPr lang="en-US" altLang="ko-KR" sz="1200" dirty="0"/>
              <a:t>2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수재</a:t>
            </a:r>
            <a:r>
              <a:rPr lang="en-US" altLang="ko-KR" sz="1200" dirty="0"/>
              <a:t>. </a:t>
            </a:r>
            <a:r>
              <a:rPr lang="ko-KR" altLang="en-US" sz="1200" dirty="0"/>
              <a:t>낙뢰</a:t>
            </a:r>
            <a:r>
              <a:rPr lang="en-US" altLang="ko-KR" sz="1200" dirty="0"/>
              <a:t>. </a:t>
            </a:r>
            <a:r>
              <a:rPr lang="ko-KR" altLang="en-US" sz="1200" dirty="0"/>
              <a:t>파선 등 자연재해로 인한 사망자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행려병사자로서 범죄에 기인되지 아니한 것이 명백한 사체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➂ 절차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지구대장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파출소장은 관내 변사체 </a:t>
            </a:r>
            <a:r>
              <a:rPr lang="ko-KR" altLang="en-US" sz="1200" dirty="0" err="1">
                <a:solidFill>
                  <a:srgbClr val="FF0000"/>
                </a:solidFill>
              </a:rPr>
              <a:t>발견시</a:t>
            </a:r>
            <a:r>
              <a:rPr lang="ko-KR" altLang="en-US" sz="1200" dirty="0">
                <a:solidFill>
                  <a:srgbClr val="FF0000"/>
                </a:solidFill>
              </a:rPr>
              <a:t> 즉시 경찰서장에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행정검시 대상 해당 시 경찰서장은 지구대장에게 행정검시 명령 → 의사의 검안을 거쳐 행정검시조서 작성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사체는 즉시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유족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발생보고→행정검시명령→행정검시</a:t>
            </a:r>
            <a:r>
              <a:rPr lang="en-US" altLang="ko-KR" sz="1200" dirty="0"/>
              <a:t>. </a:t>
            </a:r>
            <a:r>
              <a:rPr lang="ko-KR" altLang="en-US" sz="1200" dirty="0"/>
              <a:t>검안</a:t>
            </a:r>
            <a:r>
              <a:rPr lang="en-US" altLang="ko-KR" sz="1200" dirty="0"/>
              <a:t>. </a:t>
            </a:r>
            <a:r>
              <a:rPr lang="ko-KR" altLang="en-US" sz="1200" dirty="0"/>
              <a:t>유족인도</a:t>
            </a:r>
            <a:r>
              <a:rPr lang="en-US" altLang="ko-KR" sz="1200" dirty="0"/>
              <a:t>(</a:t>
            </a:r>
            <a:r>
              <a:rPr lang="ko-KR" altLang="en-US" sz="1200" dirty="0"/>
              <a:t>즉시</a:t>
            </a:r>
            <a:r>
              <a:rPr lang="en-US" altLang="ko-KR" sz="1200" dirty="0"/>
              <a:t>)</a:t>
            </a:r>
            <a:r>
              <a:rPr lang="ko-KR" altLang="en-US" sz="1200" dirty="0"/>
              <a:t>→종결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행정검시의 주체는 경찰서장이다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지구대장</a:t>
            </a:r>
            <a:r>
              <a:rPr lang="en-US" altLang="ko-KR" sz="1200" dirty="0"/>
              <a:t>, </a:t>
            </a:r>
            <a:r>
              <a:rPr lang="ko-KR" altLang="en-US" sz="1200" dirty="0"/>
              <a:t>파출소장은 행정검시 도중 사체가 범죄에 기인한 것으로 의심될 경우 지체 없이 경찰서장에게 보고</a:t>
            </a:r>
            <a:r>
              <a:rPr lang="en-US" altLang="ko-KR" sz="1200" dirty="0"/>
              <a:t>, </a:t>
            </a:r>
            <a:r>
              <a:rPr lang="ko-KR" altLang="en-US" sz="1200" dirty="0"/>
              <a:t>수사에 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수해야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29734900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2. </a:t>
            </a:r>
            <a:r>
              <a:rPr lang="ko-KR" altLang="en-US" sz="1300" dirty="0">
                <a:solidFill>
                  <a:srgbClr val="FF0000"/>
                </a:solidFill>
              </a:rPr>
              <a:t>타인의 체험에 의한 경우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1)</a:t>
            </a:r>
            <a:r>
              <a:rPr lang="ko-KR" altLang="en-US" sz="1300" dirty="0">
                <a:solidFill>
                  <a:srgbClr val="FF0000"/>
                </a:solidFill>
              </a:rPr>
              <a:t>고소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(1) </a:t>
            </a:r>
            <a:r>
              <a:rPr lang="ko-KR" altLang="en-US" sz="1300" dirty="0">
                <a:solidFill>
                  <a:srgbClr val="FF0000"/>
                </a:solidFill>
              </a:rPr>
              <a:t>고소의 의의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범죄의 피해자</a:t>
            </a:r>
            <a:r>
              <a:rPr lang="en-US" altLang="ko-KR" sz="1300" dirty="0"/>
              <a:t>, </a:t>
            </a:r>
            <a:r>
              <a:rPr lang="ko-KR" altLang="en-US" sz="1300" dirty="0"/>
              <a:t>그와 일정한 관계에 있는 고소권자가 수사기관에 대 하여 범죄사실을 신고하여 범인의 처벌을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구하는 의사표시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 err="1"/>
              <a:t>비친고죄는</a:t>
            </a:r>
            <a:r>
              <a:rPr lang="ko-KR" altLang="en-US" sz="1300" dirty="0"/>
              <a:t> 수사의 단서이나 친고죄는 수사의 단서이자 소송조건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( 2) </a:t>
            </a:r>
            <a:r>
              <a:rPr lang="ko-KR" altLang="en-US" sz="1300" dirty="0">
                <a:solidFill>
                  <a:srgbClr val="FF0000"/>
                </a:solidFill>
              </a:rPr>
              <a:t>친고죄와 고소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고소가 소송조건이므로</a:t>
            </a:r>
            <a:r>
              <a:rPr lang="en-US" altLang="ko-KR" sz="1300" dirty="0"/>
              <a:t>, </a:t>
            </a:r>
            <a:r>
              <a:rPr lang="ko-KR" altLang="en-US" sz="1300" dirty="0"/>
              <a:t>고소의 가능성이 있으면 수사 가능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고소기간의 경과</a:t>
            </a:r>
            <a:r>
              <a:rPr lang="en-US" altLang="ko-KR" sz="1300" dirty="0"/>
              <a:t>, </a:t>
            </a:r>
            <a:r>
              <a:rPr lang="ko-KR" altLang="en-US" sz="1300" dirty="0"/>
              <a:t>고소하지 않겠다는 명백한 의사표시 등 고소의 가능성이 없는 경우는 불허</a:t>
            </a:r>
          </a:p>
          <a:p>
            <a:pPr marL="0" indent="0" fontAlgn="base">
              <a:buNone/>
            </a:pPr>
            <a:r>
              <a:rPr lang="en-US" altLang="ko-KR" sz="1300" dirty="0"/>
              <a:t>       ※ </a:t>
            </a:r>
            <a:r>
              <a:rPr lang="ko-KR" altLang="en-US" sz="1300" dirty="0"/>
              <a:t>친고죄</a:t>
            </a:r>
            <a:r>
              <a:rPr lang="en-US" altLang="ko-KR" sz="1300" dirty="0"/>
              <a:t>: </a:t>
            </a:r>
            <a:r>
              <a:rPr lang="ko-KR" altLang="en-US" sz="1300" dirty="0"/>
              <a:t>피해자의 명예보호와 침해이익의 경미성을 감안</a:t>
            </a:r>
            <a:r>
              <a:rPr lang="en-US" altLang="ko-KR" sz="1300" dirty="0"/>
              <a:t>, </a:t>
            </a:r>
            <a:r>
              <a:rPr lang="ko-KR" altLang="en-US" sz="1300" dirty="0"/>
              <a:t>피해자의 처벌희망의 의사표시가 있을 때 비로소 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사 및 공소제기가 가능한 범죄</a:t>
            </a:r>
            <a:r>
              <a:rPr lang="en-US" altLang="ko-KR" sz="1300" dirty="0"/>
              <a:t>: (</a:t>
            </a:r>
            <a:r>
              <a:rPr lang="ko-KR" altLang="en-US" sz="1300" dirty="0"/>
              <a:t>예</a:t>
            </a:r>
            <a:r>
              <a:rPr lang="en-US" altLang="ko-KR" sz="1300" dirty="0"/>
              <a:t>) </a:t>
            </a:r>
            <a:r>
              <a:rPr lang="ko-KR" altLang="en-US" sz="1300" dirty="0"/>
              <a:t>구 법률에서 강간죄</a:t>
            </a:r>
            <a:r>
              <a:rPr lang="en-US" altLang="ko-KR" sz="1300" dirty="0"/>
              <a:t>. </a:t>
            </a:r>
            <a:r>
              <a:rPr lang="ko-KR" altLang="en-US" sz="1300" dirty="0"/>
              <a:t>간통죄</a:t>
            </a:r>
            <a:r>
              <a:rPr lang="en-US" altLang="ko-KR" sz="1300" dirty="0"/>
              <a:t>, </a:t>
            </a:r>
            <a:r>
              <a:rPr lang="ko-KR" altLang="en-US" sz="1300" dirty="0"/>
              <a:t>사자명예훼손죄</a:t>
            </a:r>
            <a:r>
              <a:rPr lang="en-US" altLang="ko-KR" sz="1300" dirty="0"/>
              <a:t>, </a:t>
            </a:r>
            <a:r>
              <a:rPr lang="ko-KR" altLang="en-US" sz="1300" dirty="0"/>
              <a:t>모욕죄 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(3) </a:t>
            </a:r>
            <a:r>
              <a:rPr lang="ko-KR" altLang="en-US" sz="1300" dirty="0">
                <a:solidFill>
                  <a:srgbClr val="FF0000"/>
                </a:solidFill>
              </a:rPr>
              <a:t>고소권자</a:t>
            </a:r>
          </a:p>
          <a:p>
            <a:pPr marL="0" indent="0" fontAlgn="base">
              <a:buNone/>
            </a:pPr>
            <a:r>
              <a:rPr lang="ko-KR" altLang="en-US" sz="1300" dirty="0"/>
              <a:t>        ➀ 범죄로 인한 피해자</a:t>
            </a:r>
            <a:r>
              <a:rPr lang="en-US" altLang="ko-KR" sz="1300" dirty="0"/>
              <a:t>, </a:t>
            </a:r>
            <a:r>
              <a:rPr lang="ko-KR" altLang="en-US" sz="1300" dirty="0"/>
              <a:t> ➁ 피해자의 법정대리인</a:t>
            </a:r>
            <a:r>
              <a:rPr lang="en-US" altLang="ko-KR" sz="1300" dirty="0"/>
              <a:t>,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➂ 피해자가 사망한 경우에 그 배우자</a:t>
            </a:r>
            <a:r>
              <a:rPr lang="en-US" altLang="ko-KR" sz="1300" dirty="0"/>
              <a:t>, </a:t>
            </a:r>
            <a:r>
              <a:rPr lang="ko-KR" altLang="en-US" sz="1300" dirty="0"/>
              <a:t>직계친족</a:t>
            </a:r>
            <a:r>
              <a:rPr lang="en-US" altLang="ko-KR" sz="1300" dirty="0"/>
              <a:t>, </a:t>
            </a:r>
            <a:r>
              <a:rPr lang="ko-KR" altLang="en-US" sz="1300" dirty="0"/>
              <a:t>형제자매</a:t>
            </a:r>
            <a:r>
              <a:rPr lang="en-US" altLang="ko-KR" sz="1300" dirty="0"/>
              <a:t>, </a:t>
            </a:r>
            <a:r>
              <a:rPr lang="ko-KR" altLang="en-US" sz="1300" dirty="0"/>
              <a:t>단 피해자 의 명시한 의사에 반하지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➃ 피해자의 법정대리인이 피의자이거나 법정대리인의 친족이 피의자인 경우 피해자의 친족이 독립하여 고소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가능</a:t>
            </a:r>
            <a:r>
              <a:rPr lang="en-US" altLang="ko-KR" sz="1300" dirty="0"/>
              <a:t>(※ </a:t>
            </a:r>
            <a:r>
              <a:rPr lang="ko-KR" altLang="en-US" sz="1300" dirty="0"/>
              <a:t>아버지가 딸을 강제추행 시 피해자의 생모가 고소할 수 있음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➄ 사자명예훼손죄의 경우 그 친족이나 자손이 고소권자임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40041354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(4) </a:t>
            </a:r>
            <a:r>
              <a:rPr lang="ko-KR" altLang="en-US" sz="1300" dirty="0">
                <a:solidFill>
                  <a:srgbClr val="FF0000"/>
                </a:solidFill>
              </a:rPr>
              <a:t>고소의 제한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자기 또는 배우자의 직계친족은 고소하지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➁ 단</a:t>
            </a:r>
            <a:r>
              <a:rPr lang="en-US" altLang="ko-KR" sz="1300" dirty="0"/>
              <a:t>,</a:t>
            </a:r>
            <a:r>
              <a:rPr lang="ko-KR" altLang="en-US" sz="1300" dirty="0"/>
              <a:t> 성폭력특별법에 의한 성폭력범죄와 가정폭력에 대해서는 고소할 수 있음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(5) </a:t>
            </a:r>
            <a:r>
              <a:rPr lang="ko-KR" altLang="en-US" sz="1300" dirty="0">
                <a:solidFill>
                  <a:srgbClr val="FF0000"/>
                </a:solidFill>
              </a:rPr>
              <a:t>고소기간의 제한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</a:t>
            </a:r>
            <a:r>
              <a:rPr lang="ko-KR" altLang="en-US" sz="1300" dirty="0" err="1"/>
              <a:t>비친고죄는</a:t>
            </a:r>
            <a:r>
              <a:rPr lang="ko-KR" altLang="en-US" sz="1300" dirty="0"/>
              <a:t> 고소기간의 제한이 없음</a:t>
            </a:r>
            <a:r>
              <a:rPr lang="en-US" altLang="ko-KR" sz="1300" dirty="0"/>
              <a:t>: </a:t>
            </a:r>
            <a:r>
              <a:rPr lang="ko-KR" altLang="en-US" sz="1300" dirty="0"/>
              <a:t>소송조건이 아니라 수사단서</a:t>
            </a:r>
          </a:p>
          <a:p>
            <a:pPr marL="0" indent="0" fontAlgn="base">
              <a:buNone/>
            </a:pPr>
            <a:r>
              <a:rPr lang="ko-KR" altLang="en-US" sz="1300" dirty="0"/>
              <a:t>     ➁ 친고죄는 범인을 알게 된 날로부터 </a:t>
            </a:r>
            <a:r>
              <a:rPr lang="en-US" altLang="ko-KR" sz="1300" dirty="0"/>
              <a:t>6</a:t>
            </a:r>
            <a:r>
              <a:rPr lang="ko-KR" altLang="en-US" sz="1300" dirty="0"/>
              <a:t>개월을 경과하면 고소하지 못함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* </a:t>
            </a:r>
            <a:r>
              <a:rPr lang="ko-KR" altLang="en-US" sz="1300" dirty="0"/>
              <a:t>단</a:t>
            </a:r>
            <a:r>
              <a:rPr lang="en-US" altLang="ko-KR" sz="1300" dirty="0"/>
              <a:t>, </a:t>
            </a:r>
            <a:r>
              <a:rPr lang="ko-KR" altLang="en-US" sz="1300" dirty="0"/>
              <a:t>성폭력범죄의 경우 친고죄</a:t>
            </a:r>
            <a:r>
              <a:rPr lang="en-US" altLang="ko-KR" sz="1300" dirty="0"/>
              <a:t>, </a:t>
            </a:r>
            <a:r>
              <a:rPr lang="ko-KR" altLang="en-US" sz="1300" dirty="0"/>
              <a:t>고소기간의 폐지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(6) </a:t>
            </a:r>
            <a:r>
              <a:rPr lang="ko-KR" altLang="en-US" sz="1300" dirty="0">
                <a:solidFill>
                  <a:srgbClr val="FF0000"/>
                </a:solidFill>
              </a:rPr>
              <a:t>고소사건처리와 고소의 취소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구술 및 대리고소가 가능</a:t>
            </a:r>
            <a:r>
              <a:rPr lang="en-US" altLang="ko-KR" sz="1300" dirty="0"/>
              <a:t>(</a:t>
            </a:r>
            <a:r>
              <a:rPr lang="ko-KR" altLang="en-US" sz="1300" dirty="0"/>
              <a:t>위임장</a:t>
            </a:r>
            <a:r>
              <a:rPr lang="en-US" altLang="ko-KR" sz="1300" dirty="0"/>
              <a:t>)</a:t>
            </a:r>
            <a:r>
              <a:rPr lang="ko-KR" altLang="en-US" sz="1300" dirty="0"/>
              <a:t>하며</a:t>
            </a:r>
            <a:r>
              <a:rPr lang="en-US" altLang="ko-KR" sz="1300" dirty="0"/>
              <a:t>, </a:t>
            </a:r>
            <a:r>
              <a:rPr lang="ko-KR" altLang="en-US" sz="1300" dirty="0"/>
              <a:t>처리기간은 </a:t>
            </a:r>
            <a:r>
              <a:rPr lang="en-US" altLang="ko-KR" sz="1300" dirty="0"/>
              <a:t>2</a:t>
            </a:r>
            <a:r>
              <a:rPr lang="ko-KR" altLang="en-US" sz="1300" dirty="0"/>
              <a:t>개월</a:t>
            </a:r>
          </a:p>
          <a:p>
            <a:pPr marL="0" indent="0" fontAlgn="base">
              <a:buNone/>
            </a:pPr>
            <a:r>
              <a:rPr lang="ko-KR" altLang="en-US" sz="1300" dirty="0"/>
              <a:t>     ➁ </a:t>
            </a:r>
            <a:r>
              <a:rPr lang="en-US" altLang="ko-KR" sz="1300" dirty="0"/>
              <a:t>1</a:t>
            </a:r>
            <a:r>
              <a:rPr lang="ko-KR" altLang="en-US" sz="1300" dirty="0"/>
              <a:t>심 판결 선고 전까지 취소할 수 있고</a:t>
            </a:r>
            <a:r>
              <a:rPr lang="en-US" altLang="ko-KR" sz="1300" dirty="0"/>
              <a:t>, </a:t>
            </a:r>
            <a:r>
              <a:rPr lang="ko-KR" altLang="en-US" sz="1300" dirty="0"/>
              <a:t>다시 고소하지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(7) </a:t>
            </a:r>
            <a:r>
              <a:rPr lang="ko-KR" altLang="en-US" sz="1300" dirty="0">
                <a:solidFill>
                  <a:srgbClr val="FF0000"/>
                </a:solidFill>
              </a:rPr>
              <a:t>고소의 효력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주관적 불가분의 원칙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친고죄의 </a:t>
            </a:r>
            <a:r>
              <a:rPr lang="ko-KR" altLang="en-US" sz="1300" dirty="0" err="1"/>
              <a:t>공범중</a:t>
            </a:r>
            <a:r>
              <a:rPr lang="ko-KR" altLang="en-US" sz="1300" dirty="0"/>
              <a:t> </a:t>
            </a:r>
            <a:r>
              <a:rPr lang="en-US" altLang="ko-KR" sz="1300" dirty="0"/>
              <a:t>1</a:t>
            </a:r>
            <a:r>
              <a:rPr lang="ko-KR" altLang="en-US" sz="1300" dirty="0"/>
              <a:t>인 또는 수인에 대한 고소 및 그 취소는 다른 공 범자에 대해서도 그 효력이 미친다는 </a:t>
            </a:r>
            <a:r>
              <a:rPr lang="ko-KR" altLang="en-US" sz="1300" dirty="0" err="1"/>
              <a:t>원칙으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dirty="0"/>
              <a:t>로 고소권자의 자의에 의한 불공평한 결과를 피하기 위한 제도임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➁ 객관적 불가분의 원칙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친고죄의 경우 한 개의 범죄사실의 일부에 대하여 고소하거나 이를 취소한 때에는 그 범죄사실의 전체에 대하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여 고소가 있는 것으로 또는 고소의 취소가 있는 것으로 본다는 원칙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※ </a:t>
            </a:r>
            <a:r>
              <a:rPr lang="ko-KR" altLang="en-US" sz="1300" dirty="0"/>
              <a:t>강간죄에 대하여 폭행으로 고소가 제기되었을 때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1627298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고발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고소권자와 범인 이외의 제 </a:t>
            </a:r>
            <a:r>
              <a:rPr lang="en-US" altLang="ko-KR" sz="1300" dirty="0"/>
              <a:t>3</a:t>
            </a:r>
            <a:r>
              <a:rPr lang="ko-KR" altLang="en-US" sz="1300" dirty="0"/>
              <a:t>자가 수사기관에 대하여 범죄사실을 신 고하여 범인의 처벌을 구하는 의사표시를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고소와 고발의 비교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3) </a:t>
            </a:r>
            <a:r>
              <a:rPr lang="ko-KR" altLang="en-US" sz="1300" dirty="0"/>
              <a:t>자수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범인 스스로 수사기관에 대하여 범죄사실을 신고하여 그 수사와 소 추를 구하는 의사표시로 반드시 수사기관에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함을 요함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4) </a:t>
            </a:r>
            <a:r>
              <a:rPr lang="ko-KR" altLang="en-US" sz="1300" dirty="0"/>
              <a:t>피해신고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범죄의 피해자 또는 이해관계자가 수사기관에 피해사실을 신고하는 것 으로 </a:t>
            </a:r>
            <a:r>
              <a:rPr lang="ko-KR" altLang="en-US" sz="1300" u="sng" dirty="0"/>
              <a:t>범인의 소추를 구하는 의사표시가 </a:t>
            </a:r>
            <a:r>
              <a:rPr lang="ko-KR" altLang="en-US" sz="1300" u="sng" dirty="0" err="1"/>
              <a:t>없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u="sng" dirty="0"/>
              <a:t>는 점에서 고소</a:t>
            </a:r>
            <a:r>
              <a:rPr lang="en-US" altLang="ko-KR" sz="1300" u="sng" dirty="0"/>
              <a:t>, </a:t>
            </a:r>
            <a:r>
              <a:rPr lang="ko-KR" altLang="en-US" sz="1300" u="sng" dirty="0"/>
              <a:t>고발과 구별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5) </a:t>
            </a:r>
            <a:r>
              <a:rPr lang="ko-KR" altLang="en-US" sz="1300" dirty="0"/>
              <a:t>익명의 신고</a:t>
            </a:r>
            <a:r>
              <a:rPr lang="en-US" altLang="ko-KR" sz="1300" dirty="0"/>
              <a:t>(</a:t>
            </a:r>
            <a:r>
              <a:rPr lang="ko-KR" altLang="en-US" sz="1300" dirty="0"/>
              <a:t>투서</a:t>
            </a:r>
            <a:r>
              <a:rPr lang="en-US" altLang="ko-KR" sz="1300" dirty="0"/>
              <a:t>․</a:t>
            </a:r>
            <a:r>
              <a:rPr lang="ko-KR" altLang="en-US" sz="1300" dirty="0"/>
              <a:t>밀고</a:t>
            </a:r>
            <a:r>
              <a:rPr lang="en-US" altLang="ko-KR" sz="1300" dirty="0"/>
              <a:t>) </a:t>
            </a:r>
            <a:r>
              <a:rPr lang="ko-KR" altLang="en-US" sz="1300" dirty="0"/>
              <a:t>및 보도</a:t>
            </a:r>
            <a:r>
              <a:rPr lang="en-US" altLang="ko-KR" sz="1300" dirty="0"/>
              <a:t>․</a:t>
            </a:r>
            <a:r>
              <a:rPr lang="ko-KR" altLang="en-US" sz="1300" dirty="0"/>
              <a:t>풍설 등</a:t>
            </a:r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자기의 주소</a:t>
            </a:r>
            <a:r>
              <a:rPr lang="en-US" altLang="ko-KR" sz="1300" dirty="0"/>
              <a:t>. </a:t>
            </a:r>
            <a:r>
              <a:rPr lang="ko-KR" altLang="en-US" sz="1300" dirty="0"/>
              <a:t>성명을 기재하지 않고 전화 또는 편지로 범죄신고를 하는 경우도 수사의 단서가 되나 신고사실의 진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 err="1"/>
              <a:t>위여부를</a:t>
            </a:r>
            <a:r>
              <a:rPr lang="ko-KR" altLang="en-US" sz="1300" dirty="0"/>
              <a:t> 확인하는 과정에서 신중을 기해야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27584" y="2132856"/>
          <a:ext cx="7787208" cy="1617520"/>
        </p:xfrm>
        <a:graphic>
          <a:graphicData uri="http://schemas.openxmlformats.org/drawingml/2006/table">
            <a:tbl>
              <a:tblPr/>
              <a:tblGrid>
                <a:gridCol w="1480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0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5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주체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범죄의 피해자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법정대리인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고소권자 및 범인 이외의 제 </a:t>
                      </a:r>
                      <a:r>
                        <a:rPr lang="en-US" altLang="ko-KR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ko-KR" altLang="en-US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자</a:t>
                      </a:r>
                      <a:endParaRPr lang="ko-KR" altLang="en-US" sz="1200" b="0" kern="0" spc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기간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친고죄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: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범인을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알게된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날로부터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개 월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제한 없음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대리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허용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고발은 대리로 할 수 없음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취소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심 판결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선고전까지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가능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제한없음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취소후에도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다시 고발 가능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4538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400" dirty="0"/>
              <a:t>1. . </a:t>
            </a:r>
            <a:r>
              <a:rPr lang="ko-KR" altLang="en-US" sz="1400" dirty="0"/>
              <a:t>수사의 방침수립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사법경찰관은 수사의 실행 전에 현장에서 수집된 각종 자료와 증거를 검토한 후 수사방향을 결정해야 함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수사의 실행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임의수사의 원칙과 법령준수로 범인의 행적수사</a:t>
            </a:r>
            <a:r>
              <a:rPr lang="en-US" altLang="ko-KR" sz="1400" dirty="0"/>
              <a:t>, </a:t>
            </a:r>
            <a:r>
              <a:rPr lang="ko-KR" altLang="en-US" sz="1400" dirty="0"/>
              <a:t>유류품수사</a:t>
            </a:r>
            <a:r>
              <a:rPr lang="en-US" altLang="ko-KR" sz="1400" dirty="0"/>
              <a:t>, </a:t>
            </a:r>
            <a:r>
              <a:rPr lang="ko-KR" altLang="en-US" sz="1400" dirty="0"/>
              <a:t>감별수사</a:t>
            </a:r>
            <a:r>
              <a:rPr lang="en-US" altLang="ko-KR" sz="1400" dirty="0"/>
              <a:t>, </a:t>
            </a:r>
            <a:r>
              <a:rPr lang="ko-KR" altLang="en-US" sz="1400" dirty="0"/>
              <a:t>수법수사</a:t>
            </a:r>
            <a:r>
              <a:rPr lang="en-US" altLang="ko-KR" sz="1400" dirty="0"/>
              <a:t>, </a:t>
            </a:r>
            <a:r>
              <a:rPr lang="ko-KR" altLang="en-US" sz="1400" dirty="0"/>
              <a:t>감식수사</a:t>
            </a:r>
            <a:r>
              <a:rPr lang="en-US" altLang="ko-KR" sz="1400" dirty="0"/>
              <a:t>, </a:t>
            </a:r>
            <a:r>
              <a:rPr lang="ko-KR" altLang="en-US" sz="1400" dirty="0"/>
              <a:t>탐문수사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등을 통하여 범인을 체포하고 증거를 수집하는 제반 활동을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4-2-4.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실행</a:t>
            </a:r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619944" y="1493168"/>
            <a:ext cx="8507288" cy="4752528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Wingdings"/>
              <a:buNone/>
            </a:pP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1746100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93168"/>
            <a:ext cx="8507288" cy="46001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개념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400" dirty="0"/>
              <a:t>사건에 대하여 사안의 진상을 파악하고 법령을 적용하여 검사에게 처리 의견을 건의할 수 있을 정도가 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때에는 수사서류와 피의자</a:t>
            </a:r>
            <a:r>
              <a:rPr lang="en-US" altLang="ko-KR" sz="1400" dirty="0"/>
              <a:t>. </a:t>
            </a:r>
            <a:r>
              <a:rPr lang="ko-KR" altLang="en-US" sz="1400" dirty="0"/>
              <a:t>증거자료 일체를 검찰에 송치하는데 여기서 일단 수사가 종결된 것으로 본다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종결의 종류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400" dirty="0"/>
              <a:t>혐의 없음 </a:t>
            </a:r>
            <a:r>
              <a:rPr lang="en-US" altLang="ko-KR" sz="1400" dirty="0"/>
              <a:t>: </a:t>
            </a:r>
            <a:r>
              <a:rPr lang="ko-KR" altLang="en-US" sz="1400" dirty="0"/>
              <a:t>구성요건 해당 없음</a:t>
            </a:r>
            <a:r>
              <a:rPr lang="en-US" altLang="ko-KR" sz="1400" dirty="0"/>
              <a:t>, </a:t>
            </a:r>
            <a:r>
              <a:rPr lang="ko-KR" altLang="en-US" sz="1400" dirty="0"/>
              <a:t>증거불충분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죄안됨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위법성</a:t>
            </a:r>
            <a:r>
              <a:rPr lang="en-US" altLang="ko-KR" sz="1400" dirty="0"/>
              <a:t>, </a:t>
            </a:r>
            <a:r>
              <a:rPr lang="ko-KR" altLang="en-US" sz="1400" dirty="0"/>
              <a:t>책임성 없음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공소권 없음 </a:t>
            </a:r>
            <a:r>
              <a:rPr lang="en-US" altLang="ko-KR" sz="1400" dirty="0"/>
              <a:t>: </a:t>
            </a:r>
            <a:r>
              <a:rPr lang="ko-KR" altLang="en-US" sz="1400" dirty="0"/>
              <a:t>친고죄의 고소취소 등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4-2-5.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종결</a:t>
            </a:r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619944" y="1493168"/>
            <a:ext cx="8507288" cy="4752528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Wingdings"/>
              <a:buNone/>
            </a:pP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773495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770</TotalTime>
  <Words>9892</Words>
  <Application>Microsoft Office PowerPoint</Application>
  <PresentationFormat>화면 슬라이드 쇼(4:3)</PresentationFormat>
  <Paragraphs>1218</Paragraphs>
  <Slides>69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69</vt:i4>
      </vt:variant>
    </vt:vector>
  </HeadingPairs>
  <TitlesOfParts>
    <vt:vector size="76" baseType="lpstr">
      <vt:lpstr>맑은 고딕</vt:lpstr>
      <vt:lpstr>신명조</vt:lpstr>
      <vt:lpstr>Arial</vt:lpstr>
      <vt:lpstr>Georgia</vt:lpstr>
      <vt:lpstr>Wingdings</vt:lpstr>
      <vt:lpstr>고구려 벽화</vt:lpstr>
      <vt:lpstr>1_고구려 벽화</vt:lpstr>
      <vt:lpstr>경찰학2 제4주 :    범죄의 수사, 수사경찰</vt:lpstr>
      <vt:lpstr>1-1. 수사의 개념</vt:lpstr>
      <vt:lpstr>1-1. 수사의 개념</vt:lpstr>
      <vt:lpstr>1-2. 형식적 의의의 수사와 실질적 의의의 수사</vt:lpstr>
      <vt:lpstr>1-2. 형식적 의의의 수사와 실질적 의의의 수사</vt:lpstr>
      <vt:lpstr>1-3. 수사의 목적</vt:lpstr>
      <vt:lpstr>1-4. 수사의 성질 및 과정</vt:lpstr>
      <vt:lpstr>1-4. 수사의 성질 및 과정</vt:lpstr>
      <vt:lpstr>1-4. 수사의 성질 및 과정</vt:lpstr>
      <vt:lpstr>1-4. 수사의 성질 및 과정</vt:lpstr>
      <vt:lpstr>1-5. 수사의 대상</vt:lpstr>
      <vt:lpstr>1-5. 수사의 대상</vt:lpstr>
      <vt:lpstr>1-6. 수사의조건</vt:lpstr>
      <vt:lpstr>1-6. 수사의조건</vt:lpstr>
      <vt:lpstr>1-6. 수사의조건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1-7. 범죄수사의 기본원리</vt:lpstr>
      <vt:lpstr>2-1. 범죄수사의 기본 이념</vt:lpstr>
      <vt:lpstr>2-2. 수사의 지도원리</vt:lpstr>
      <vt:lpstr>2-2. 수사의 지도원리</vt:lpstr>
      <vt:lpstr>2-3. 실정법상 수사의 기본 원칙</vt:lpstr>
      <vt:lpstr>2-3. 실정법상 수사의 기본 원칙</vt:lpstr>
      <vt:lpstr>2-4. 범죄수사의 3대 원칙</vt:lpstr>
      <vt:lpstr>2-5. 범죄수사상 준수 원칙</vt:lpstr>
      <vt:lpstr>2-6. 성공적인 수사실행의 5대 원칙</vt:lpstr>
      <vt:lpstr>2-6. 성공적인 수사실행의 5대 원칙</vt:lpstr>
      <vt:lpstr>3. 수사기관(개정 형사소송법 주요내용)</vt:lpstr>
      <vt:lpstr>3. 수사기관(개정 형사소송법 주요내용)</vt:lpstr>
      <vt:lpstr>3. 수사기관(개정 형사소송법 주요내용)</vt:lpstr>
      <vt:lpstr>3. 수사기관(개정 형사소송법 주요내용)</vt:lpstr>
      <vt:lpstr>3. 수사기관(개정 형사소송법 주요내용)</vt:lpstr>
      <vt:lpstr>3. 수사기관(개정 형사소송법 주요내용)</vt:lpstr>
      <vt:lpstr>4-1. 수사의 과정 – 수사의 진행절차</vt:lpstr>
      <vt:lpstr>4-2. 수사의 과정 – 범죄수사의 단계적 고찰</vt:lpstr>
      <vt:lpstr>4-2. 수사의 과정 – 범죄수사의단계적 고찰</vt:lpstr>
      <vt:lpstr>4-2. 수사의 과정 – 범죄수사의 단계적 고찰</vt:lpstr>
      <vt:lpstr>4-2. 수사의 과정 – 범죄수사의 단계적 고찰</vt:lpstr>
      <vt:lpstr>4-2. 수사의 과정 – 범죄수사의 단계적 고찰</vt:lpstr>
      <vt:lpstr>4-2-1. 수사의 과정 – 내사</vt:lpstr>
      <vt:lpstr>4-2-1. 수사의 과정 – 내사</vt:lpstr>
      <vt:lpstr>4-2-2. 수사의 과정 – 수사의 개시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4-2-3. 수사의 과정 – 수사의 단서</vt:lpstr>
      <vt:lpstr>4-2-4. 수사의 과정 – 수사의 실행</vt:lpstr>
      <vt:lpstr>4-2-5. 수사의 과정 – 수사의 종결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경찰사범의 단속</dc:title>
  <dc:creator>LG</dc:creator>
  <cp:lastModifiedBy>남재성</cp:lastModifiedBy>
  <cp:revision>118</cp:revision>
  <dcterms:created xsi:type="dcterms:W3CDTF">2007-09-17T10:39:21Z</dcterms:created>
  <dcterms:modified xsi:type="dcterms:W3CDTF">2021-09-06T09:44:37Z</dcterms:modified>
</cp:coreProperties>
</file>