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05" r:id="rId3"/>
    <p:sldId id="306" r:id="rId4"/>
    <p:sldId id="307" r:id="rId5"/>
    <p:sldId id="283" r:id="rId6"/>
    <p:sldId id="284" r:id="rId7"/>
    <p:sldId id="285" r:id="rId8"/>
    <p:sldId id="286" r:id="rId9"/>
    <p:sldId id="287" r:id="rId10"/>
    <p:sldId id="257" r:id="rId11"/>
    <p:sldId id="258" r:id="rId12"/>
    <p:sldId id="259" r:id="rId13"/>
    <p:sldId id="260" r:id="rId14"/>
    <p:sldId id="292" r:id="rId15"/>
    <p:sldId id="293" r:id="rId16"/>
    <p:sldId id="304" r:id="rId17"/>
    <p:sldId id="261" r:id="rId18"/>
    <p:sldId id="262" r:id="rId19"/>
    <p:sldId id="263" r:id="rId20"/>
    <p:sldId id="288" r:id="rId21"/>
    <p:sldId id="264" r:id="rId22"/>
    <p:sldId id="266" r:id="rId23"/>
    <p:sldId id="267" r:id="rId24"/>
    <p:sldId id="265" r:id="rId25"/>
    <p:sldId id="268" r:id="rId26"/>
    <p:sldId id="269" r:id="rId27"/>
    <p:sldId id="270" r:id="rId28"/>
    <p:sldId id="271" r:id="rId29"/>
    <p:sldId id="272" r:id="rId30"/>
    <p:sldId id="273" r:id="rId31"/>
    <p:sldId id="275" r:id="rId32"/>
    <p:sldId id="274" r:id="rId33"/>
    <p:sldId id="276" r:id="rId34"/>
    <p:sldId id="277" r:id="rId35"/>
    <p:sldId id="278" r:id="rId36"/>
    <p:sldId id="279" r:id="rId37"/>
    <p:sldId id="295" r:id="rId38"/>
    <p:sldId id="296" r:id="rId39"/>
    <p:sldId id="282" r:id="rId40"/>
    <p:sldId id="280" r:id="rId41"/>
    <p:sldId id="289" r:id="rId42"/>
    <p:sldId id="290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291" r:id="rId5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밝은 스타일 2 - 강조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48" y="2143116"/>
            <a:ext cx="7643866" cy="1500198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85786" y="3786190"/>
            <a:ext cx="7500990" cy="857256"/>
          </a:xfrm>
        </p:spPr>
        <p:txBody>
          <a:bodyPr anchor="t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C840E-431E-4C01-809F-89D0CECC73C4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91757-0BE2-49F3-B610-89C99B9C11F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1"/>
            <a:ext cx="285720" cy="685800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70000"/>
              <a:buFont typeface="Wingdings"/>
              <a:buChar char=""/>
              <a:defRPr/>
            </a:lvl1pPr>
            <a:lvl2pPr>
              <a:buSzPct val="120000"/>
              <a:defRPr/>
            </a:lvl2pPr>
            <a:lvl3pPr>
              <a:buSzPct val="120000"/>
              <a:defRPr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C840E-431E-4C01-809F-89D0CECC73C4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91757-0BE2-49F3-B610-89C99B9C11F9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9"/>
            <a:ext cx="456478" cy="6857999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071810"/>
            <a:ext cx="7715304" cy="1504952"/>
          </a:xfrm>
        </p:spPr>
        <p:txBody>
          <a:bodyPr anchor="ctr"/>
          <a:lstStyle>
            <a:lvl1pPr algn="l">
              <a:defRPr sz="4000" b="0" cap="all"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00034" y="4500570"/>
            <a:ext cx="7715304" cy="1643064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600">
                <a:solidFill>
                  <a:schemeClr val="tx2"/>
                </a:solidFill>
              </a:defRPr>
            </a:lvl3pPr>
            <a:lvl4pPr marL="1371600" indent="0">
              <a:buNone/>
              <a:defRPr sz="1400">
                <a:solidFill>
                  <a:schemeClr val="tx2"/>
                </a:solidFill>
              </a:defRPr>
            </a:lvl4pPr>
            <a:lvl5pPr marL="1828800" indent="0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91757-0BE2-49F3-B610-89C99B9C11F9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16" name="직선 연결선 15"/>
          <p:cNvCxnSpPr/>
          <p:nvPr/>
        </p:nvCxnSpPr>
        <p:spPr>
          <a:xfrm>
            <a:off x="500034" y="4429132"/>
            <a:ext cx="7715304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날짜 개체 틀 7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75DC840E-431E-4C01-809F-89D0CECC73C4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285728"/>
            <a:ext cx="9144032" cy="114301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 bwMode="invGray">
          <a:xfrm>
            <a:off x="785782" y="1643050"/>
            <a:ext cx="3786218" cy="4429156"/>
          </a:xfrm>
          <a:prstGeom prst="roundRect">
            <a:avLst>
              <a:gd name="adj" fmla="val 5345"/>
            </a:avLst>
          </a:prstGeom>
          <a:solidFill>
            <a:schemeClr val="tx2">
              <a:tint val="50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 bwMode="invGray">
          <a:xfrm>
            <a:off x="4714876" y="1643050"/>
            <a:ext cx="3785616" cy="4429156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C840E-431E-4C01-809F-89D0CECC73C4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91757-0BE2-49F3-B610-89C99B9C11F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C840E-431E-4C01-809F-89D0CECC73C4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91757-0BE2-49F3-B610-89C99B9C11F9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내용 개체 틀 9"/>
          <p:cNvSpPr>
            <a:spLocks noGrp="1"/>
          </p:cNvSpPr>
          <p:nvPr>
            <p:ph sz="half" idx="2"/>
          </p:nvPr>
        </p:nvSpPr>
        <p:spPr bwMode="invGray">
          <a:xfrm>
            <a:off x="500038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1">
                  <a:shade val="75000"/>
                  <a:alpha val="50000"/>
                </a:schemeClr>
              </a:gs>
              <a:gs pos="100000">
                <a:schemeClr val="accent1">
                  <a:shade val="75000"/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 bwMode="ltGray">
          <a:xfrm>
            <a:off x="500038" y="5429264"/>
            <a:ext cx="4005072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half" idx="4"/>
          </p:nvPr>
        </p:nvSpPr>
        <p:spPr bwMode="invGray">
          <a:xfrm>
            <a:off x="4716932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2">
                  <a:shade val="75000"/>
                  <a:alpha val="50000"/>
                </a:schemeClr>
              </a:gs>
              <a:gs pos="100000">
                <a:schemeClr val="accent2"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 bwMode="ltGray">
          <a:xfrm>
            <a:off x="4714876" y="5429264"/>
            <a:ext cx="4000528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8859915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186766" cy="1143000"/>
          </a:xfrm>
        </p:spPr>
        <p:txBody>
          <a:bodyPr/>
          <a:lstStyle>
            <a:lvl1pPr algn="l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C840E-431E-4C01-809F-89D0CECC73C4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91757-0BE2-49F3-B610-89C99B9C11F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C840E-431E-4C01-809F-89D0CECC73C4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91757-0BE2-49F3-B610-89C99B9C11F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invGray">
          <a:xfrm>
            <a:off x="285720" y="263808"/>
            <a:ext cx="8858280" cy="664862"/>
          </a:xfrm>
          <a:prstGeom prst="rect">
            <a:avLst/>
          </a:prstGeom>
          <a:solidFill>
            <a:schemeClr val="tx1">
              <a:tint val="95000"/>
              <a:alpha val="69804"/>
            </a:scheme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 bwMode="invGray">
          <a:xfrm>
            <a:off x="500034" y="285728"/>
            <a:ext cx="8143932" cy="642942"/>
          </a:xfrm>
          <a:noFill/>
        </p:spPr>
        <p:txBody>
          <a:bodyPr anchor="b">
            <a:noAutofit/>
          </a:bodyPr>
          <a:lstStyle>
            <a:lvl1pPr algn="l">
              <a:defRPr sz="2800" b="1">
                <a:ln w="9525" cmpd="sng">
                  <a:noFill/>
                </a:ln>
                <a:solidFill>
                  <a:schemeClr val="bg1"/>
                </a:solidFill>
                <a:effectLst>
                  <a:outerShdw blurRad="44450" dist="25400" dir="2700000" algn="tl" rotWithShape="0">
                    <a:schemeClr val="tx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1006230"/>
            <a:ext cx="2214578" cy="535172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C840E-431E-4C01-809F-89D0CECC73C4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91757-0BE2-49F3-B610-89C99B9C11F9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5" name="내용 개체 틀 14"/>
          <p:cNvSpPr>
            <a:spLocks noGrp="1"/>
          </p:cNvSpPr>
          <p:nvPr>
            <p:ph sz="quarter" idx="1"/>
          </p:nvPr>
        </p:nvSpPr>
        <p:spPr>
          <a:xfrm>
            <a:off x="2786064" y="1000108"/>
            <a:ext cx="5857875" cy="5357830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3571876"/>
            <a:ext cx="9144000" cy="3286126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571876"/>
            <a:ext cx="3286148" cy="113824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4714884"/>
            <a:ext cx="3286148" cy="11430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C840E-431E-4C01-809F-89D0CECC73C4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572272"/>
            <a:ext cx="2895600" cy="2977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91757-0BE2-49F3-B610-89C99B9C11F9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idx="1"/>
          </p:nvPr>
        </p:nvSpPr>
        <p:spPr>
          <a:xfrm>
            <a:off x="4000496" y="1071546"/>
            <a:ext cx="4214842" cy="4714908"/>
          </a:xfrm>
          <a:solidFill>
            <a:schemeClr val="tx2"/>
          </a:solidFill>
          <a:ln w="152400" cap="rnd">
            <a:solidFill>
              <a:srgbClr val="FFFFFF"/>
            </a:soli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twoPt" dir="t">
              <a:rot lat="0" lon="0" rev="10800000"/>
            </a:lightRig>
          </a:scene3d>
          <a:sp3d contourW="6350">
            <a:bevelT w="50800" h="16510"/>
            <a:contourClr>
              <a:srgbClr val="C0C0C0"/>
            </a:contourClr>
          </a:sp3d>
        </p:spPr>
        <p:txBody>
          <a:bodyPr/>
          <a:lstStyle>
            <a:lvl1pPr marL="0" indent="0">
              <a:buNone/>
              <a:defRPr sz="3200">
                <a:solidFill>
                  <a:schemeClr val="tx2">
                    <a:tint val="10000"/>
                  </a:schemeClr>
                </a:solidFill>
                <a:effectLst>
                  <a:outerShdw blurRad="50800" dist="50800" dir="5400000" algn="tl" rotWithShape="0">
                    <a:srgbClr val="000000">
                      <a:alpha val="58000"/>
                    </a:srgbClr>
                  </a:outerShdw>
                </a:effectLst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ko-KR" altLang="en-US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b"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00175"/>
            <a:ext cx="8229600" cy="4625989"/>
          </a:xfrm>
        </p:spPr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C840E-431E-4C01-809F-89D0CECC73C4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91757-0BE2-49F3-B610-89C99B9C11F9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455646" y="1428736"/>
            <a:ext cx="8215370" cy="1588"/>
          </a:xfrm>
          <a:prstGeom prst="line">
            <a:avLst/>
          </a:prstGeom>
          <a:noFill/>
          <a:ln w="28575" cap="sq" cmpd="sng" algn="ctr">
            <a:solidFill>
              <a:srgbClr val="E49458"/>
            </a:solidFill>
            <a:prstDash val="solid"/>
          </a:ln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rgbClr val="E49458">
                <a:tint val="100000"/>
                <a:shade val="100000"/>
                <a:hueMod val="100000"/>
                <a:satMod val="100000"/>
              </a:srgbClr>
            </a:contour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7643834" y="-15949"/>
            <a:ext cx="1500166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43834" y="285728"/>
            <a:ext cx="1214446" cy="6286546"/>
          </a:xfrm>
          <a:noFill/>
        </p:spPr>
        <p:txBody>
          <a:bodyPr vert="eaVert" anchor="b"/>
          <a:lstStyle>
            <a:lvl1pPr algn="ctr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571481"/>
            <a:ext cx="7115196" cy="5715044"/>
          </a:xfrm>
        </p:spPr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C840E-431E-4C01-809F-89D0CECC73C4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91757-0BE2-49F3-B610-89C99B9C11F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0" y="2380"/>
            <a:ext cx="9144000" cy="283348"/>
          </a:xfrm>
          <a:prstGeom prst="rect">
            <a:avLst/>
          </a:prstGeom>
          <a:solidFill>
            <a:schemeClr val="accent4"/>
          </a:solidFill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12353" y="274638"/>
            <a:ext cx="8545927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/>
              <a:t>둘째 수준</a:t>
            </a:r>
          </a:p>
          <a:p>
            <a:pPr lvl="2" eaLnBrk="1" latinLnBrk="0" hangingPunct="1"/>
            <a:r>
              <a:rPr kumimoji="0" lang="ko-KR" altLang="en-US"/>
              <a:t>셋째 수준</a:t>
            </a:r>
          </a:p>
          <a:p>
            <a:pPr lvl="3" eaLnBrk="1" latinLnBrk="0" hangingPunct="1"/>
            <a:r>
              <a:rPr kumimoji="0" lang="ko-KR" altLang="en-US"/>
              <a:t>넷째 수준</a:t>
            </a:r>
          </a:p>
          <a:p>
            <a:pPr lvl="4" eaLnBrk="1" latinLnBrk="0" hangingPunct="1"/>
            <a:r>
              <a:rPr kumimoji="0"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75DC840E-431E-4C01-809F-89D0CECC73C4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572272"/>
            <a:ext cx="2895600" cy="285752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3FC91757-0BE2-49F3-B610-89C99B9C11F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0" kern="1200" spc="100" dirty="0">
          <a:ln w="18000">
            <a:noFill/>
            <a:prstDash val="solid"/>
          </a:ln>
          <a:solidFill>
            <a:schemeClr val="tx1"/>
          </a:solidFill>
          <a:effectLst>
            <a:outerShdw blurRad="44450" dist="25400" dir="2700000" algn="tl" rotWithShape="0">
              <a:schemeClr val="bg1">
                <a:alpha val="51000"/>
              </a:scheme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Font typeface="Arial"/>
        <a:buChar char="•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경찰학</a:t>
            </a:r>
            <a:r>
              <a:rPr lang="en-US" altLang="ko-KR" dirty="0"/>
              <a:t>2</a:t>
            </a:r>
            <a:r>
              <a:rPr lang="ko-KR" altLang="en-US" dirty="0"/>
              <a:t> 제</a:t>
            </a:r>
            <a:r>
              <a:rPr lang="en-US" altLang="ko-KR" dirty="0"/>
              <a:t>11, 12</a:t>
            </a:r>
            <a:r>
              <a:rPr lang="ko-KR" altLang="en-US" dirty="0"/>
              <a:t>주</a:t>
            </a:r>
            <a:br>
              <a:rPr lang="en-US" altLang="ko-KR" dirty="0"/>
            </a:br>
            <a:r>
              <a:rPr lang="en-US" altLang="ko-KR" dirty="0"/>
              <a:t> - </a:t>
            </a:r>
            <a:r>
              <a:rPr lang="ko-KR" altLang="en-US" dirty="0"/>
              <a:t>안보경찰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EF00DC42-7F6E-4866-B6B6-73156F760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3600" dirty="0"/>
              <a:t>참고 </a:t>
            </a:r>
            <a:r>
              <a:rPr lang="en-US" altLang="ko-KR" sz="3600" dirty="0"/>
              <a:t>– </a:t>
            </a:r>
            <a:r>
              <a:rPr lang="ko-KR" altLang="en-US" sz="3600" dirty="0"/>
              <a:t>경찰청 안보경찰조직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C188A176-F728-44E2-A318-08B2D457D2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610729"/>
            <a:ext cx="8640960" cy="3636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24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EF00DC42-7F6E-4866-B6B6-73156F760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3600" dirty="0"/>
              <a:t>참고 </a:t>
            </a:r>
            <a:r>
              <a:rPr lang="en-US" altLang="ko-KR" sz="3600" dirty="0"/>
              <a:t>– </a:t>
            </a:r>
            <a:r>
              <a:rPr lang="ko-KR" altLang="en-US" sz="3600" dirty="0"/>
              <a:t>강원경찰청 안보경찰조직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B37F0C97-C56E-43AE-90CA-6F2D80A94F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1124744"/>
            <a:ext cx="6120680" cy="554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3333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EF00DC42-7F6E-4866-B6B6-73156F760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3600" dirty="0"/>
              <a:t>참고 </a:t>
            </a:r>
            <a:r>
              <a:rPr lang="en-US" altLang="ko-KR" sz="3600" dirty="0"/>
              <a:t>– </a:t>
            </a:r>
            <a:r>
              <a:rPr lang="ko-KR" altLang="en-US" sz="3600" dirty="0"/>
              <a:t>원주경찰서 안보경찰조직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33603625-71AE-439B-925B-C592DA222E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712" y="1225512"/>
            <a:ext cx="6886575" cy="5308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4945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600" dirty="0">
                <a:solidFill>
                  <a:srgbClr val="FF0000"/>
                </a:solidFill>
              </a:rPr>
              <a:t>의의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국가안보란 국가의 사활적 가치</a:t>
            </a:r>
            <a:r>
              <a:rPr lang="en-US" altLang="ko-KR" sz="1600" dirty="0"/>
              <a:t>(vital values)</a:t>
            </a:r>
            <a:r>
              <a:rPr lang="ko-KR" altLang="en-US" sz="1600" dirty="0"/>
              <a:t>를 보존하는 것이며</a:t>
            </a:r>
            <a:r>
              <a:rPr lang="en-US" altLang="ko-KR" sz="1600" dirty="0"/>
              <a:t>, </a:t>
            </a:r>
            <a:r>
              <a:rPr lang="ko-KR" altLang="en-US" sz="1600" dirty="0"/>
              <a:t>국가의 사활적 가치란 국가의 생존</a:t>
            </a:r>
            <a:r>
              <a:rPr lang="en-US" altLang="ko-KR" sz="1600" dirty="0"/>
              <a:t>, </a:t>
            </a:r>
            <a:r>
              <a:rPr lang="ko-KR" altLang="en-US" sz="1600" dirty="0"/>
              <a:t>번영</a:t>
            </a:r>
            <a:r>
              <a:rPr lang="en-US" altLang="ko-KR" sz="1600" dirty="0"/>
              <a:t>, </a:t>
            </a:r>
            <a:r>
              <a:rPr lang="ko-KR" altLang="en-US" sz="1600" dirty="0"/>
              <a:t>위신</a:t>
            </a:r>
            <a:r>
              <a:rPr lang="en-US" altLang="ko-KR" sz="1600" dirty="0"/>
              <a:t>, </a:t>
            </a:r>
            <a:r>
              <a:rPr lang="ko-KR" altLang="en-US" sz="1600" dirty="0"/>
              <a:t>안정 등을 의미</a:t>
            </a:r>
            <a:r>
              <a:rPr lang="en-US" altLang="ko-KR" sz="1600" dirty="0"/>
              <a:t>(but, </a:t>
            </a:r>
            <a:r>
              <a:rPr lang="ko-KR" altLang="en-US" sz="1600" dirty="0"/>
              <a:t>절대적인 것은 아니며</a:t>
            </a:r>
            <a:r>
              <a:rPr lang="en-US" altLang="ko-KR" sz="1600" dirty="0"/>
              <a:t>, </a:t>
            </a:r>
            <a:r>
              <a:rPr lang="ko-KR" altLang="en-US" sz="1600" dirty="0"/>
              <a:t>군사</a:t>
            </a:r>
            <a:r>
              <a:rPr lang="en-US" altLang="ko-KR" sz="1600" dirty="0"/>
              <a:t>, </a:t>
            </a:r>
            <a:r>
              <a:rPr lang="ko-KR" altLang="en-US" sz="1600" dirty="0"/>
              <a:t>경제</a:t>
            </a:r>
            <a:r>
              <a:rPr lang="en-US" altLang="ko-KR" sz="1600" dirty="0"/>
              <a:t>, </a:t>
            </a:r>
            <a:r>
              <a:rPr lang="ko-KR" altLang="en-US" sz="1600" dirty="0"/>
              <a:t>사회 등 다원적 측면에서 접근할 필요가 있음</a:t>
            </a:r>
            <a:r>
              <a:rPr lang="en-US" altLang="ko-KR" sz="1600" dirty="0"/>
              <a:t>)</a:t>
            </a:r>
          </a:p>
          <a:p>
            <a:pPr>
              <a:buNone/>
            </a:pPr>
            <a:endParaRPr lang="en-US" altLang="ko-KR" sz="1600" dirty="0"/>
          </a:p>
          <a:p>
            <a:r>
              <a:rPr lang="ko-KR" altLang="en-US" sz="1600" dirty="0">
                <a:solidFill>
                  <a:srgbClr val="FF0000"/>
                </a:solidFill>
              </a:rPr>
              <a:t>국가의 구성요소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en-US" altLang="ko-KR" sz="1600" dirty="0" err="1"/>
              <a:t>Bary</a:t>
            </a:r>
            <a:r>
              <a:rPr lang="en-US" altLang="ko-KR" sz="1600" dirty="0"/>
              <a:t> </a:t>
            </a:r>
            <a:r>
              <a:rPr lang="en-US" altLang="ko-KR" sz="1600" dirty="0" err="1"/>
              <a:t>Buzan</a:t>
            </a:r>
            <a:r>
              <a:rPr lang="ko-KR" altLang="en-US" sz="1600" dirty="0"/>
              <a:t>의 국가구성 </a:t>
            </a:r>
            <a:r>
              <a:rPr lang="en-US" altLang="ko-KR" sz="1600" dirty="0"/>
              <a:t>3</a:t>
            </a:r>
            <a:r>
              <a:rPr lang="ko-KR" altLang="en-US" sz="1600" dirty="0"/>
              <a:t>요소 </a:t>
            </a:r>
            <a:r>
              <a:rPr lang="en-US" altLang="ko-KR" sz="1600" dirty="0"/>
              <a:t>: </a:t>
            </a:r>
            <a:r>
              <a:rPr lang="ko-KR" altLang="en-US" sz="1600" dirty="0"/>
              <a:t>물리적 기초</a:t>
            </a:r>
            <a:r>
              <a:rPr lang="en-US" altLang="ko-KR" sz="1600" dirty="0"/>
              <a:t>(</a:t>
            </a:r>
            <a:r>
              <a:rPr lang="ko-KR" altLang="en-US" sz="1600" dirty="0"/>
              <a:t>인구</a:t>
            </a:r>
            <a:r>
              <a:rPr lang="en-US" altLang="ko-KR" sz="1600" dirty="0"/>
              <a:t>, </a:t>
            </a:r>
            <a:r>
              <a:rPr lang="ko-KR" altLang="en-US" sz="1600" dirty="0"/>
              <a:t>영토</a:t>
            </a:r>
            <a:r>
              <a:rPr lang="en-US" altLang="ko-KR" sz="1600" dirty="0"/>
              <a:t>, </a:t>
            </a:r>
            <a:r>
              <a:rPr lang="ko-KR" altLang="en-US" sz="1600" dirty="0"/>
              <a:t>천연자원 등</a:t>
            </a:r>
            <a:r>
              <a:rPr lang="en-US" altLang="ko-KR" sz="1600" dirty="0"/>
              <a:t>), </a:t>
            </a:r>
            <a:r>
              <a:rPr lang="ko-KR" altLang="en-US" sz="1600" dirty="0"/>
              <a:t>국가기관</a:t>
            </a:r>
            <a:r>
              <a:rPr lang="en-US" altLang="ko-KR" sz="1600" dirty="0"/>
              <a:t>(</a:t>
            </a:r>
            <a:r>
              <a:rPr lang="ko-KR" altLang="en-US" sz="1600" dirty="0"/>
              <a:t>입법</a:t>
            </a:r>
            <a:r>
              <a:rPr lang="en-US" altLang="ko-KR" sz="1600" dirty="0"/>
              <a:t>, </a:t>
            </a:r>
            <a:r>
              <a:rPr lang="ko-KR" altLang="en-US" sz="1600" dirty="0"/>
              <a:t>행정</a:t>
            </a:r>
            <a:r>
              <a:rPr lang="en-US" altLang="ko-KR" sz="1600" dirty="0"/>
              <a:t>, </a:t>
            </a:r>
            <a:r>
              <a:rPr lang="ko-KR" altLang="en-US" sz="1600" dirty="0"/>
              <a:t>사법</a:t>
            </a:r>
            <a:r>
              <a:rPr lang="en-US" altLang="ko-KR" sz="1600" dirty="0"/>
              <a:t>), </a:t>
            </a:r>
            <a:r>
              <a:rPr lang="ko-KR" altLang="en-US" sz="1600" dirty="0"/>
              <a:t>국가이념</a:t>
            </a:r>
            <a:r>
              <a:rPr lang="en-US" altLang="ko-KR" sz="1600" dirty="0"/>
              <a:t>(</a:t>
            </a:r>
            <a:r>
              <a:rPr lang="ko-KR" altLang="en-US" sz="1600" dirty="0"/>
              <a:t>조직 이데올로기</a:t>
            </a:r>
            <a:r>
              <a:rPr lang="en-US" altLang="ko-KR" sz="1600" dirty="0"/>
              <a:t>)</a:t>
            </a:r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헌법상 국가 구성요소</a:t>
            </a:r>
            <a:r>
              <a:rPr lang="en-US" altLang="ko-KR" sz="1600" dirty="0"/>
              <a:t>, </a:t>
            </a:r>
            <a:r>
              <a:rPr lang="ko-KR" altLang="en-US" sz="1600" dirty="0"/>
              <a:t>국민</a:t>
            </a:r>
            <a:r>
              <a:rPr lang="en-US" altLang="ko-KR" sz="1600" dirty="0"/>
              <a:t>, </a:t>
            </a:r>
            <a:r>
              <a:rPr lang="ko-KR" altLang="en-US" sz="1600" dirty="0"/>
              <a:t>주권</a:t>
            </a:r>
            <a:r>
              <a:rPr lang="en-US" altLang="ko-KR" sz="1600" dirty="0"/>
              <a:t>, </a:t>
            </a:r>
            <a:r>
              <a:rPr lang="ko-KR" altLang="en-US" sz="1600" dirty="0"/>
              <a:t>영토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1-1. </a:t>
            </a:r>
            <a:r>
              <a:rPr lang="ko-KR" altLang="en-US" dirty="0"/>
              <a:t>국가안전보장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600" dirty="0">
                <a:solidFill>
                  <a:srgbClr val="FF0000"/>
                </a:solidFill>
              </a:rPr>
              <a:t>탈냉전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미</a:t>
            </a:r>
            <a:r>
              <a:rPr lang="en-US" altLang="ko-KR" sz="1600" dirty="0"/>
              <a:t>, </a:t>
            </a:r>
            <a:r>
              <a:rPr lang="ko-KR" altLang="en-US" sz="1600" dirty="0"/>
              <a:t>소간의 냉전 붕괴 후</a:t>
            </a:r>
            <a:r>
              <a:rPr lang="en-US" altLang="ko-KR" sz="1600" dirty="0"/>
              <a:t> </a:t>
            </a:r>
            <a:r>
              <a:rPr lang="ko-KR" altLang="en-US" sz="1600" dirty="0"/>
              <a:t>테러나 </a:t>
            </a:r>
            <a:r>
              <a:rPr lang="ko-KR" altLang="en-US" sz="1600" dirty="0" err="1"/>
              <a:t>대량살살무기</a:t>
            </a:r>
            <a:r>
              <a:rPr lang="ko-KR" altLang="en-US" sz="1600" dirty="0"/>
              <a:t> 등 안보개념 다양화</a:t>
            </a: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r>
              <a:rPr lang="ko-KR" altLang="en-US" sz="1600" dirty="0">
                <a:solidFill>
                  <a:srgbClr val="FF0000"/>
                </a:solidFill>
              </a:rPr>
              <a:t>세계화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600" dirty="0"/>
              <a:t> - NGO, </a:t>
            </a:r>
            <a:r>
              <a:rPr lang="ko-KR" altLang="en-US" sz="1600" dirty="0"/>
              <a:t>투기성 국제자본 등 새로운 행위자의 확산으로 주권 국가만이 안보위협의 원천이 아님</a:t>
            </a: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r>
              <a:rPr lang="ko-KR" altLang="en-US" sz="1600" dirty="0">
                <a:solidFill>
                  <a:srgbClr val="FF0000"/>
                </a:solidFill>
              </a:rPr>
              <a:t>과학혁명과 정보화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민간부분의 정보력이 정부부문을 앞서는 등 국가안보에 위협요인이 가중됨</a:t>
            </a:r>
            <a:r>
              <a:rPr lang="en-US" altLang="ko-KR" sz="1600" dirty="0"/>
              <a:t>(</a:t>
            </a:r>
            <a:r>
              <a:rPr lang="ko-KR" altLang="en-US" sz="1600" dirty="0"/>
              <a:t>무선통신위선</a:t>
            </a:r>
            <a:r>
              <a:rPr lang="en-US" altLang="ko-KR" sz="1600" dirty="0"/>
              <a:t>, </a:t>
            </a:r>
            <a:r>
              <a:rPr lang="ko-KR" altLang="en-US" sz="1600" dirty="0"/>
              <a:t>소형 저비용 정찰위성 등</a:t>
            </a:r>
            <a:r>
              <a:rPr lang="en-US" altLang="ko-KR" sz="1600" dirty="0"/>
              <a:t>)</a:t>
            </a:r>
          </a:p>
          <a:p>
            <a:pPr>
              <a:buNone/>
            </a:pPr>
            <a:endParaRPr lang="en-US" altLang="ko-KR" sz="1600" dirty="0"/>
          </a:p>
          <a:p>
            <a:r>
              <a:rPr lang="ko-KR" altLang="en-US" sz="1600" dirty="0">
                <a:solidFill>
                  <a:srgbClr val="FF0000"/>
                </a:solidFill>
              </a:rPr>
              <a:t>민주통제의 강화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세계적으로 민주화의 확산으로 국가안보정책에 대한 견제와 통제가 강화됨</a:t>
            </a:r>
            <a:r>
              <a:rPr lang="en-US" altLang="ko-KR" sz="1600" dirty="0"/>
              <a:t>(ex : </a:t>
            </a:r>
            <a:r>
              <a:rPr lang="ko-KR" altLang="en-US" sz="1600" dirty="0"/>
              <a:t>미국의 의회 내 </a:t>
            </a:r>
            <a:r>
              <a:rPr lang="en-US" altLang="ko-KR" sz="1600" dirty="0"/>
              <a:t>‘</a:t>
            </a:r>
            <a:r>
              <a:rPr lang="ko-KR" altLang="en-US" sz="1600" dirty="0"/>
              <a:t>정보위원회</a:t>
            </a:r>
            <a:r>
              <a:rPr lang="en-US" altLang="ko-KR" sz="1600" dirty="0"/>
              <a:t>’ </a:t>
            </a:r>
            <a:r>
              <a:rPr lang="ko-KR" altLang="en-US" sz="1600" dirty="0"/>
              <a:t>설치</a:t>
            </a:r>
            <a:r>
              <a:rPr lang="en-US" altLang="ko-KR" sz="1600" dirty="0"/>
              <a:t>, </a:t>
            </a:r>
            <a:r>
              <a:rPr lang="ko-KR" altLang="en-US" sz="1600" dirty="0"/>
              <a:t>캐나다 의회의 </a:t>
            </a:r>
            <a:r>
              <a:rPr lang="en-US" altLang="ko-KR" sz="1600" dirty="0"/>
              <a:t>‘</a:t>
            </a:r>
            <a:r>
              <a:rPr lang="ko-KR" altLang="en-US" sz="1600" dirty="0"/>
              <a:t>보안정보검토위원회</a:t>
            </a:r>
            <a:r>
              <a:rPr lang="en-US" altLang="ko-KR" sz="1600" dirty="0"/>
              <a:t>’ </a:t>
            </a:r>
            <a:r>
              <a:rPr lang="ko-KR" altLang="en-US" sz="1600" dirty="0"/>
              <a:t>설치</a:t>
            </a:r>
            <a:r>
              <a:rPr lang="en-US" altLang="ko-KR" sz="1600" dirty="0"/>
              <a:t>)</a:t>
            </a:r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1-2. </a:t>
            </a:r>
            <a:r>
              <a:rPr lang="ko-KR" altLang="en-US" dirty="0"/>
              <a:t>국가안전보장의 패러다임 변화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600" dirty="0">
                <a:solidFill>
                  <a:srgbClr val="FF0000"/>
                </a:solidFill>
              </a:rPr>
              <a:t>대통령 직속의 국정원이 가장 대표적인 국가안전보장기관</a:t>
            </a:r>
            <a:endParaRPr lang="en-US" altLang="ko-KR" sz="1600" dirty="0">
              <a:solidFill>
                <a:srgbClr val="FF0000"/>
              </a:solidFill>
            </a:endParaRPr>
          </a:p>
          <a:p>
            <a:endParaRPr lang="en-US" altLang="ko-KR" sz="1600" dirty="0"/>
          </a:p>
          <a:p>
            <a:r>
              <a:rPr lang="ko-KR" altLang="en-US" sz="1600" dirty="0">
                <a:solidFill>
                  <a:srgbClr val="FF0000"/>
                </a:solidFill>
              </a:rPr>
              <a:t>국정원의 조정을 받는 대상기관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통일부 </a:t>
            </a:r>
            <a:r>
              <a:rPr lang="en-US" altLang="ko-KR" sz="1600" dirty="0"/>
              <a:t>: </a:t>
            </a:r>
            <a:r>
              <a:rPr lang="ko-KR" altLang="en-US" sz="1600" dirty="0"/>
              <a:t>남북대회</a:t>
            </a:r>
            <a:r>
              <a:rPr lang="en-US" altLang="ko-KR" sz="1600" dirty="0"/>
              <a:t>, </a:t>
            </a:r>
            <a:r>
              <a:rPr lang="ko-KR" altLang="en-US" sz="1600" dirty="0"/>
              <a:t>통일에 관한 국내외 정세분석 등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외교부 </a:t>
            </a:r>
            <a:r>
              <a:rPr lang="en-US" altLang="ko-KR" sz="1600" dirty="0"/>
              <a:t>: </a:t>
            </a:r>
            <a:r>
              <a:rPr lang="ko-KR" altLang="en-US" sz="1600" dirty="0"/>
              <a:t>국외 정보수집</a:t>
            </a:r>
            <a:r>
              <a:rPr lang="en-US" altLang="ko-KR" sz="1600" dirty="0"/>
              <a:t>, </a:t>
            </a:r>
            <a:r>
              <a:rPr lang="ko-KR" altLang="en-US" sz="1600" dirty="0"/>
              <a:t>출입국자의 보안 등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 err="1"/>
              <a:t>행정안전부</a:t>
            </a:r>
            <a:r>
              <a:rPr lang="en-US" altLang="ko-KR" sz="1600" dirty="0"/>
              <a:t>(</a:t>
            </a:r>
            <a:r>
              <a:rPr lang="ko-KR" altLang="en-US" sz="1600" dirty="0"/>
              <a:t>경찰청</a:t>
            </a:r>
            <a:r>
              <a:rPr lang="en-US" altLang="ko-KR" sz="1600" dirty="0"/>
              <a:t>) : </a:t>
            </a:r>
            <a:r>
              <a:rPr lang="ko-KR" altLang="en-US" sz="1600" dirty="0"/>
              <a:t>국내 정보수집</a:t>
            </a:r>
            <a:r>
              <a:rPr lang="en-US" altLang="ko-KR" sz="1600" dirty="0"/>
              <a:t>, </a:t>
            </a:r>
            <a:r>
              <a:rPr lang="ko-KR" altLang="en-US" sz="1600" dirty="0"/>
              <a:t>안보사범 수사</a:t>
            </a:r>
            <a:r>
              <a:rPr lang="en-US" altLang="ko-KR" sz="1600" dirty="0"/>
              <a:t>, </a:t>
            </a:r>
            <a:r>
              <a:rPr lang="ko-KR" altLang="en-US" sz="1600" dirty="0"/>
              <a:t>신원조사 업무 등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법무부 </a:t>
            </a:r>
            <a:r>
              <a:rPr lang="en-US" altLang="ko-KR" sz="1600" dirty="0"/>
              <a:t>: </a:t>
            </a:r>
            <a:r>
              <a:rPr lang="ko-KR" altLang="en-US" sz="1600" dirty="0" err="1"/>
              <a:t>공소보류된</a:t>
            </a:r>
            <a:r>
              <a:rPr lang="ko-KR" altLang="en-US" sz="1600" dirty="0"/>
              <a:t> 자의 신병처리</a:t>
            </a:r>
            <a:r>
              <a:rPr lang="en-US" altLang="ko-KR" sz="1600" dirty="0"/>
              <a:t>, </a:t>
            </a:r>
            <a:r>
              <a:rPr lang="ko-KR" altLang="en-US" sz="1600" dirty="0"/>
              <a:t>출입국자의 보안 등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국방부 </a:t>
            </a:r>
            <a:r>
              <a:rPr lang="en-US" altLang="ko-KR" sz="1600" dirty="0"/>
              <a:t>: </a:t>
            </a:r>
            <a:r>
              <a:rPr lang="ko-KR" altLang="en-US" sz="1600" dirty="0"/>
              <a:t>국내외 군 관련 정보수집</a:t>
            </a:r>
            <a:r>
              <a:rPr lang="en-US" altLang="ko-KR" sz="1600" dirty="0"/>
              <a:t>, </a:t>
            </a:r>
            <a:r>
              <a:rPr lang="ko-KR" altLang="en-US" sz="1600" dirty="0"/>
              <a:t>정보사범 수사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문화체육관광부 </a:t>
            </a:r>
            <a:r>
              <a:rPr lang="en-US" altLang="ko-KR" sz="1600" dirty="0"/>
              <a:t>: </a:t>
            </a:r>
            <a:r>
              <a:rPr lang="ko-KR" altLang="en-US" sz="1600" dirty="0"/>
              <a:t>공연물 및 영화의 검열</a:t>
            </a:r>
            <a:r>
              <a:rPr lang="en-US" altLang="ko-KR" sz="1600" dirty="0"/>
              <a:t>, </a:t>
            </a:r>
            <a:r>
              <a:rPr lang="ko-KR" altLang="en-US" sz="1600" dirty="0"/>
              <a:t>조사</a:t>
            </a:r>
            <a:r>
              <a:rPr lang="en-US" altLang="ko-KR" sz="1600" dirty="0"/>
              <a:t>, </a:t>
            </a:r>
            <a:r>
              <a:rPr lang="ko-KR" altLang="en-US" sz="1600" dirty="0"/>
              <a:t>분석 등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해양수산부</a:t>
            </a:r>
            <a:r>
              <a:rPr lang="en-US" altLang="ko-KR" sz="1600" dirty="0"/>
              <a:t>(</a:t>
            </a:r>
            <a:r>
              <a:rPr lang="ko-KR" altLang="en-US" sz="1600" dirty="0"/>
              <a:t>해양경찰청</a:t>
            </a:r>
            <a:r>
              <a:rPr lang="en-US" altLang="ko-KR" sz="1600" dirty="0"/>
              <a:t>)</a:t>
            </a:r>
            <a:r>
              <a:rPr lang="ko-KR" altLang="en-US" sz="1600" dirty="0"/>
              <a:t> </a:t>
            </a:r>
            <a:r>
              <a:rPr lang="en-US" altLang="ko-KR" sz="1600" dirty="0"/>
              <a:t>: </a:t>
            </a:r>
            <a:r>
              <a:rPr lang="ko-KR" altLang="en-US" sz="1600" dirty="0"/>
              <a:t>국내 보안정보 수집</a:t>
            </a:r>
            <a:r>
              <a:rPr lang="en-US" altLang="ko-KR" sz="1600" dirty="0"/>
              <a:t>, </a:t>
            </a:r>
            <a:r>
              <a:rPr lang="ko-KR" altLang="en-US" sz="1600" dirty="0"/>
              <a:t>정보사범 수사</a:t>
            </a:r>
            <a:endParaRPr lang="en-US" altLang="ko-KR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1-3. </a:t>
            </a:r>
            <a:r>
              <a:rPr lang="ko-KR" altLang="en-US" dirty="0"/>
              <a:t>한국의 국가안전보장기관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sz="1600" dirty="0">
                <a:solidFill>
                  <a:srgbClr val="FF0000"/>
                </a:solidFill>
              </a:rPr>
              <a:t>일본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내각정보조사실 </a:t>
            </a:r>
            <a:r>
              <a:rPr lang="en-US" altLang="ko-KR" sz="1600" dirty="0"/>
              <a:t>: </a:t>
            </a:r>
            <a:r>
              <a:rPr lang="ko-KR" altLang="en-US" sz="1600" dirty="0"/>
              <a:t>경제 및 치안관계 정보</a:t>
            </a:r>
            <a:r>
              <a:rPr lang="en-US" altLang="ko-KR" sz="1600" dirty="0"/>
              <a:t>, </a:t>
            </a:r>
            <a:r>
              <a:rPr lang="ko-KR" altLang="en-US" sz="1600" dirty="0"/>
              <a:t>내각의 중요정책 관련 정보수집</a:t>
            </a:r>
            <a:r>
              <a:rPr lang="en-US" altLang="ko-KR" sz="1600" dirty="0"/>
              <a:t>, </a:t>
            </a:r>
            <a:r>
              <a:rPr lang="ko-KR" altLang="en-US" sz="1600" dirty="0"/>
              <a:t>보고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방위청 </a:t>
            </a:r>
            <a:r>
              <a:rPr lang="en-US" altLang="ko-KR" sz="1600" dirty="0"/>
              <a:t>: </a:t>
            </a:r>
            <a:r>
              <a:rPr lang="ko-KR" altLang="en-US" sz="1600" dirty="0"/>
              <a:t>군사전략 정보기관</a:t>
            </a:r>
            <a:r>
              <a:rPr lang="en-US" altLang="ko-KR" sz="1600" dirty="0"/>
              <a:t>, </a:t>
            </a:r>
            <a:r>
              <a:rPr lang="ko-KR" altLang="en-US" sz="1600" dirty="0"/>
              <a:t>군사관계 첩보수집</a:t>
            </a:r>
            <a:r>
              <a:rPr lang="en-US" altLang="ko-KR" sz="1600" dirty="0"/>
              <a:t>, </a:t>
            </a:r>
            <a:r>
              <a:rPr lang="ko-KR" altLang="en-US" sz="1600" dirty="0"/>
              <a:t>분석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 err="1"/>
              <a:t>공안조사청</a:t>
            </a:r>
            <a:r>
              <a:rPr lang="ko-KR" altLang="en-US" sz="1600" dirty="0"/>
              <a:t> </a:t>
            </a:r>
            <a:r>
              <a:rPr lang="en-US" altLang="ko-KR" sz="1600" dirty="0"/>
              <a:t>: </a:t>
            </a:r>
            <a:r>
              <a:rPr lang="ko-KR" altLang="en-US" sz="1600" dirty="0"/>
              <a:t>폭력주의적 파괴단체에 대한 조사 및 해산업무</a:t>
            </a:r>
            <a:r>
              <a:rPr lang="en-US" altLang="ko-KR" sz="1600" dirty="0"/>
              <a:t>, </a:t>
            </a:r>
            <a:r>
              <a:rPr lang="ko-KR" altLang="en-US" sz="1600" dirty="0"/>
              <a:t>북한 및 중국에 대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                         </a:t>
            </a:r>
            <a:r>
              <a:rPr lang="ko-KR" altLang="en-US" sz="1600" dirty="0"/>
              <a:t>한 정보수집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경시청 </a:t>
            </a:r>
            <a:r>
              <a:rPr lang="en-US" altLang="ko-KR" sz="1600" dirty="0"/>
              <a:t>: </a:t>
            </a:r>
            <a:r>
              <a:rPr lang="ko-KR" altLang="en-US" sz="1600" dirty="0"/>
              <a:t>경비경찰로 불리는 공안부서가 정보</a:t>
            </a:r>
            <a:r>
              <a:rPr lang="en-US" altLang="ko-KR" sz="1600" dirty="0"/>
              <a:t>, </a:t>
            </a:r>
            <a:r>
              <a:rPr lang="ko-KR" altLang="en-US" sz="1600" dirty="0"/>
              <a:t>보안기능 수행</a:t>
            </a: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r>
              <a:rPr lang="ko-KR" altLang="en-US" sz="1600" dirty="0">
                <a:solidFill>
                  <a:srgbClr val="FF0000"/>
                </a:solidFill>
              </a:rPr>
              <a:t>미국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중앙정보국</a:t>
            </a:r>
            <a:r>
              <a:rPr lang="en-US" altLang="ko-KR" sz="1600" dirty="0"/>
              <a:t>(CIA) : 1947</a:t>
            </a:r>
            <a:r>
              <a:rPr lang="ko-KR" altLang="en-US" sz="1600" dirty="0"/>
              <a:t>년 창설</a:t>
            </a:r>
            <a:r>
              <a:rPr lang="en-US" altLang="ko-KR" sz="1600" dirty="0"/>
              <a:t>, </a:t>
            </a:r>
            <a:r>
              <a:rPr lang="ko-KR" altLang="en-US" sz="1600" dirty="0"/>
              <a:t>국가안전보장에 관련된 국외정보를 제공하며</a:t>
            </a:r>
            <a:r>
              <a:rPr lang="en-US" altLang="ko-KR" sz="1600" dirty="0"/>
              <a:t>, </a:t>
            </a:r>
            <a:r>
              <a:rPr lang="ko-KR" altLang="en-US" sz="1600" dirty="0"/>
              <a:t>방첩 및 특별공작활동</a:t>
            </a:r>
            <a:r>
              <a:rPr lang="en-US" altLang="ko-KR" sz="1600" dirty="0"/>
              <a:t>, </a:t>
            </a:r>
            <a:r>
              <a:rPr lang="ko-KR" altLang="en-US" sz="1600" dirty="0"/>
              <a:t>국외정보 및 국가안전보장과 관련된 기능 수행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 err="1"/>
              <a:t>국가정찰국</a:t>
            </a:r>
            <a:r>
              <a:rPr lang="en-US" altLang="ko-KR" sz="1600" dirty="0"/>
              <a:t>(NRO) : </a:t>
            </a:r>
            <a:r>
              <a:rPr lang="ko-KR" altLang="en-US" sz="1600" dirty="0"/>
              <a:t>첩보</a:t>
            </a:r>
            <a:r>
              <a:rPr lang="en-US" altLang="ko-KR" sz="1600" dirty="0"/>
              <a:t>, </a:t>
            </a:r>
            <a:r>
              <a:rPr lang="ko-KR" altLang="en-US" sz="1600" dirty="0"/>
              <a:t>정찰위성을 총괄</a:t>
            </a:r>
            <a:r>
              <a:rPr lang="en-US" altLang="ko-KR" sz="1600" dirty="0"/>
              <a:t>, </a:t>
            </a:r>
            <a:r>
              <a:rPr lang="ko-KR" altLang="en-US" sz="1600" dirty="0"/>
              <a:t>제작</a:t>
            </a:r>
            <a:r>
              <a:rPr lang="en-US" altLang="ko-KR" sz="1600" dirty="0"/>
              <a:t>, </a:t>
            </a:r>
            <a:r>
              <a:rPr lang="ko-KR" altLang="en-US" sz="1600" dirty="0"/>
              <a:t>관리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 err="1"/>
              <a:t>국가안보국</a:t>
            </a:r>
            <a:r>
              <a:rPr lang="en-US" altLang="ko-KR" sz="1600" dirty="0"/>
              <a:t>(NSA) : </a:t>
            </a:r>
            <a:r>
              <a:rPr lang="ko-KR" altLang="en-US" sz="1600" dirty="0"/>
              <a:t>도청</a:t>
            </a:r>
            <a:r>
              <a:rPr lang="en-US" altLang="ko-KR" sz="1600" dirty="0"/>
              <a:t>, </a:t>
            </a:r>
            <a:r>
              <a:rPr lang="ko-KR" altLang="en-US" sz="1600" dirty="0"/>
              <a:t>암호해독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국방정보국</a:t>
            </a:r>
            <a:r>
              <a:rPr lang="en-US" altLang="ko-KR" sz="1600" dirty="0"/>
              <a:t>(DIA) : </a:t>
            </a:r>
            <a:r>
              <a:rPr lang="ko-KR" altLang="en-US" sz="1600" dirty="0"/>
              <a:t>국방부 산하의 전 정보조직 총괄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 err="1"/>
              <a:t>정보조사국</a:t>
            </a:r>
            <a:r>
              <a:rPr lang="en-US" altLang="ko-KR" sz="1600" dirty="0"/>
              <a:t>(I </a:t>
            </a:r>
            <a:r>
              <a:rPr lang="ko-KR" altLang="en-US" sz="1600" dirty="0"/>
              <a:t>＆ </a:t>
            </a:r>
            <a:r>
              <a:rPr lang="en-US" altLang="ko-KR" sz="1600" dirty="0"/>
              <a:t>R) : </a:t>
            </a:r>
            <a:r>
              <a:rPr lang="ko-KR" altLang="en-US" sz="1600" dirty="0"/>
              <a:t>국무부의 대외정책에 필요한 정보수집</a:t>
            </a:r>
            <a:r>
              <a:rPr lang="en-US" altLang="ko-KR" sz="1600" dirty="0"/>
              <a:t>, </a:t>
            </a:r>
            <a:r>
              <a:rPr lang="ko-KR" altLang="en-US" sz="1600" dirty="0"/>
              <a:t>분석</a:t>
            </a:r>
            <a:r>
              <a:rPr lang="en-US" altLang="ko-KR" sz="1600" dirty="0"/>
              <a:t>, </a:t>
            </a:r>
            <a:r>
              <a:rPr lang="ko-KR" altLang="en-US" sz="1600" dirty="0"/>
              <a:t>평가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연방수사국</a:t>
            </a:r>
            <a:r>
              <a:rPr lang="en-US" altLang="ko-KR" sz="1600" dirty="0"/>
              <a:t>(FBI) : </a:t>
            </a:r>
            <a:r>
              <a:rPr lang="ko-KR" altLang="en-US" sz="1600" dirty="0"/>
              <a:t>스파이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사보타지</a:t>
            </a:r>
            <a:r>
              <a:rPr lang="en-US" altLang="ko-KR" sz="1600" dirty="0"/>
              <a:t>, </a:t>
            </a:r>
            <a:r>
              <a:rPr lang="ko-KR" altLang="en-US" sz="1600" dirty="0"/>
              <a:t>정부전복 등에 대한 수사 및 첩보수집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 err="1"/>
              <a:t>국토안보부</a:t>
            </a:r>
            <a:r>
              <a:rPr lang="en-US" altLang="ko-KR" sz="1600" dirty="0"/>
              <a:t>(DHS) : 9.11 </a:t>
            </a:r>
            <a:r>
              <a:rPr lang="ko-KR" altLang="en-US" sz="1600" dirty="0"/>
              <a:t>이후</a:t>
            </a:r>
            <a:r>
              <a:rPr lang="en-US" altLang="ko-KR" sz="1600" dirty="0"/>
              <a:t> </a:t>
            </a:r>
            <a:r>
              <a:rPr lang="ko-KR" altLang="en-US" sz="1600" dirty="0"/>
              <a:t>신설</a:t>
            </a:r>
            <a:r>
              <a:rPr lang="en-US" altLang="ko-KR" sz="1600" dirty="0"/>
              <a:t>, </a:t>
            </a:r>
            <a:r>
              <a:rPr lang="ko-KR" altLang="en-US" sz="1600" dirty="0"/>
              <a:t>미국본토의 안전을 지키는 임무</a:t>
            </a:r>
          </a:p>
          <a:p>
            <a:pPr>
              <a:buNone/>
            </a:pPr>
            <a:endParaRPr lang="en-US" altLang="ko-KR" sz="1600" dirty="0"/>
          </a:p>
          <a:p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1-4. </a:t>
            </a:r>
            <a:r>
              <a:rPr lang="ko-KR" altLang="en-US" dirty="0"/>
              <a:t>외국의 관련 기관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800" dirty="0">
                <a:solidFill>
                  <a:srgbClr val="FF0000"/>
                </a:solidFill>
              </a:rPr>
              <a:t>영국</a:t>
            </a:r>
            <a:endParaRPr lang="en-US" altLang="ko-KR" sz="18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800" dirty="0"/>
              <a:t> - </a:t>
            </a:r>
            <a:r>
              <a:rPr lang="ko-KR" altLang="en-US" sz="1800" dirty="0" err="1"/>
              <a:t>보안국</a:t>
            </a:r>
            <a:r>
              <a:rPr lang="en-US" altLang="ko-KR" sz="1800" dirty="0"/>
              <a:t>(SS) : </a:t>
            </a:r>
            <a:r>
              <a:rPr lang="ko-KR" altLang="en-US" sz="1800" dirty="0"/>
              <a:t>간첩</a:t>
            </a:r>
            <a:r>
              <a:rPr lang="en-US" altLang="ko-KR" sz="1800" dirty="0"/>
              <a:t>, </a:t>
            </a:r>
            <a:r>
              <a:rPr lang="ko-KR" altLang="en-US" sz="1800" dirty="0"/>
              <a:t>태업</a:t>
            </a:r>
            <a:r>
              <a:rPr lang="en-US" altLang="ko-KR" sz="1800" dirty="0"/>
              <a:t>, </a:t>
            </a:r>
            <a:r>
              <a:rPr lang="ko-KR" altLang="en-US" sz="1800" dirty="0"/>
              <a:t>정부전복음모 탐지</a:t>
            </a:r>
            <a:r>
              <a:rPr lang="en-US" altLang="ko-KR" sz="1800" dirty="0"/>
              <a:t>, </a:t>
            </a:r>
            <a:r>
              <a:rPr lang="ko-KR" altLang="en-US" sz="1800" dirty="0"/>
              <a:t>국내의 지하공작임무 수행</a:t>
            </a:r>
            <a:r>
              <a:rPr lang="en-US" altLang="ko-KR" sz="1800" dirty="0"/>
              <a:t>(</a:t>
            </a:r>
            <a:r>
              <a:rPr lang="ko-KR" altLang="en-US" sz="1800" dirty="0"/>
              <a:t>법 집행 권한은 없음</a:t>
            </a:r>
            <a:r>
              <a:rPr lang="en-US" altLang="ko-KR" sz="1800" dirty="0"/>
              <a:t>. </a:t>
            </a:r>
            <a:r>
              <a:rPr lang="ko-KR" altLang="en-US" sz="1800" dirty="0"/>
              <a:t>경찰과 협조하여 임무 수행</a:t>
            </a:r>
            <a:r>
              <a:rPr lang="en-US" altLang="ko-KR" sz="1800" dirty="0"/>
              <a:t>)</a:t>
            </a:r>
          </a:p>
          <a:p>
            <a:pPr>
              <a:buNone/>
            </a:pPr>
            <a:r>
              <a:rPr lang="en-US" altLang="ko-KR" sz="1800" dirty="0"/>
              <a:t> - </a:t>
            </a:r>
            <a:r>
              <a:rPr lang="ko-KR" altLang="en-US" sz="1800" dirty="0"/>
              <a:t>비밀정보국</a:t>
            </a:r>
            <a:r>
              <a:rPr lang="en-US" altLang="ko-KR" sz="1800" dirty="0"/>
              <a:t>(SIS) : </a:t>
            </a:r>
            <a:r>
              <a:rPr lang="ko-KR" altLang="en-US" sz="1800" dirty="0"/>
              <a:t>국가안보</a:t>
            </a:r>
            <a:r>
              <a:rPr lang="en-US" altLang="ko-KR" sz="1800" dirty="0"/>
              <a:t>, </a:t>
            </a:r>
            <a:r>
              <a:rPr lang="ko-KR" altLang="en-US" sz="1800" dirty="0"/>
              <a:t>국방</a:t>
            </a:r>
            <a:r>
              <a:rPr lang="en-US" altLang="ko-KR" sz="1800" dirty="0"/>
              <a:t>, </a:t>
            </a:r>
            <a:r>
              <a:rPr lang="ko-KR" altLang="en-US" sz="1800" dirty="0"/>
              <a:t>외교</a:t>
            </a:r>
            <a:r>
              <a:rPr lang="en-US" altLang="ko-KR" sz="1800" dirty="0"/>
              <a:t>, </a:t>
            </a:r>
            <a:r>
              <a:rPr lang="ko-KR" altLang="en-US" sz="1800" dirty="0"/>
              <a:t>경제정책 등에 대한 비밀정보 수집</a:t>
            </a:r>
            <a:endParaRPr lang="en-US" altLang="ko-KR" sz="1800" dirty="0"/>
          </a:p>
          <a:p>
            <a:pPr>
              <a:buNone/>
            </a:pPr>
            <a:r>
              <a:rPr lang="en-US" altLang="ko-KR" sz="1800" dirty="0"/>
              <a:t> - </a:t>
            </a:r>
            <a:r>
              <a:rPr lang="ko-KR" altLang="en-US" sz="1800" dirty="0"/>
              <a:t>통신정보처</a:t>
            </a:r>
            <a:r>
              <a:rPr lang="en-US" altLang="ko-KR" sz="1800" dirty="0"/>
              <a:t>(GCHQ) : </a:t>
            </a:r>
            <a:r>
              <a:rPr lang="ko-KR" altLang="en-US" sz="1800" dirty="0"/>
              <a:t>도청</a:t>
            </a:r>
            <a:r>
              <a:rPr lang="en-US" altLang="ko-KR" sz="1800" dirty="0"/>
              <a:t>, </a:t>
            </a:r>
            <a:r>
              <a:rPr lang="ko-KR" altLang="en-US" sz="1800" dirty="0"/>
              <a:t>암호해독</a:t>
            </a:r>
            <a:r>
              <a:rPr lang="en-US" altLang="ko-KR" sz="1800" dirty="0"/>
              <a:t>, </a:t>
            </a:r>
            <a:r>
              <a:rPr lang="ko-KR" altLang="en-US" sz="1800" dirty="0"/>
              <a:t>정보전달체계의 암호화 작업</a:t>
            </a:r>
            <a:endParaRPr lang="en-US" altLang="ko-KR" sz="1800" dirty="0"/>
          </a:p>
          <a:p>
            <a:pPr>
              <a:buNone/>
            </a:pPr>
            <a:r>
              <a:rPr lang="en-US" altLang="ko-KR" sz="1800" dirty="0"/>
              <a:t> - </a:t>
            </a:r>
            <a:r>
              <a:rPr lang="ko-KR" altLang="en-US" sz="1800" dirty="0"/>
              <a:t>국방정보참모부</a:t>
            </a:r>
            <a:r>
              <a:rPr lang="en-US" altLang="ko-KR" sz="1800" dirty="0"/>
              <a:t>(DIS)</a:t>
            </a:r>
            <a:r>
              <a:rPr lang="ko-KR" altLang="en-US" sz="1800" dirty="0"/>
              <a:t> </a:t>
            </a:r>
            <a:r>
              <a:rPr lang="en-US" altLang="ko-KR" sz="1800" dirty="0"/>
              <a:t>: </a:t>
            </a:r>
            <a:r>
              <a:rPr lang="ko-KR" altLang="en-US" sz="1800" dirty="0"/>
              <a:t>군사정보</a:t>
            </a:r>
            <a:r>
              <a:rPr lang="en-US" altLang="ko-KR" sz="1800" dirty="0"/>
              <a:t> </a:t>
            </a:r>
            <a:r>
              <a:rPr lang="ko-KR" altLang="en-US" sz="1800" dirty="0"/>
              <a:t>수집</a:t>
            </a:r>
            <a:r>
              <a:rPr lang="en-US" altLang="ko-KR" sz="1800" dirty="0"/>
              <a:t>, </a:t>
            </a:r>
            <a:r>
              <a:rPr lang="ko-KR" altLang="en-US" sz="1800" dirty="0"/>
              <a:t>분석</a:t>
            </a:r>
            <a:r>
              <a:rPr lang="en-US" altLang="ko-KR" sz="1800" dirty="0"/>
              <a:t>, </a:t>
            </a:r>
            <a:r>
              <a:rPr lang="ko-KR" altLang="en-US" sz="1800" dirty="0"/>
              <a:t>방첩활동</a:t>
            </a:r>
            <a:endParaRPr lang="en-US" altLang="ko-KR" sz="1800" dirty="0"/>
          </a:p>
          <a:p>
            <a:pPr>
              <a:buNone/>
            </a:pPr>
            <a:r>
              <a:rPr lang="en-US" altLang="ko-KR" sz="1800" dirty="0"/>
              <a:t> - </a:t>
            </a:r>
            <a:r>
              <a:rPr lang="ko-KR" altLang="en-US" sz="1800" dirty="0"/>
              <a:t>런던경찰청 특수부서</a:t>
            </a:r>
            <a:r>
              <a:rPr lang="en-US" altLang="ko-KR" sz="1800" dirty="0"/>
              <a:t>(Special Branch) : </a:t>
            </a:r>
            <a:r>
              <a:rPr lang="ko-KR" altLang="en-US" sz="1800" dirty="0"/>
              <a:t>요인경호</a:t>
            </a:r>
            <a:r>
              <a:rPr lang="en-US" altLang="ko-KR" sz="1800" dirty="0"/>
              <a:t>, </a:t>
            </a:r>
            <a:r>
              <a:rPr lang="ko-KR" altLang="en-US" sz="1800" dirty="0"/>
              <a:t>아일랜드 공화국군 관련 업무</a:t>
            </a:r>
            <a:r>
              <a:rPr lang="en-US" altLang="ko-KR" sz="1800" dirty="0"/>
              <a:t>, </a:t>
            </a:r>
            <a:r>
              <a:rPr lang="ko-KR" altLang="en-US" sz="1800" dirty="0"/>
              <a:t>좌익단체 및 우익단체 관련 업무 수행</a:t>
            </a:r>
            <a:endParaRPr lang="en-US" altLang="ko-KR" sz="1800" dirty="0"/>
          </a:p>
          <a:p>
            <a:pPr>
              <a:buNone/>
            </a:pPr>
            <a:endParaRPr lang="en-US" altLang="ko-KR" sz="1800" dirty="0"/>
          </a:p>
          <a:p>
            <a:r>
              <a:rPr lang="ko-KR" altLang="en-US" sz="1800" dirty="0">
                <a:solidFill>
                  <a:srgbClr val="FF0000"/>
                </a:solidFill>
              </a:rPr>
              <a:t>프랑스</a:t>
            </a:r>
            <a:endParaRPr lang="en-US" altLang="ko-KR" sz="18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800" dirty="0"/>
              <a:t> - </a:t>
            </a:r>
            <a:r>
              <a:rPr lang="ko-KR" altLang="en-US" sz="1800" dirty="0"/>
              <a:t>해외안전총국</a:t>
            </a:r>
            <a:r>
              <a:rPr lang="en-US" altLang="ko-KR" sz="1800" dirty="0"/>
              <a:t>(DGSE) : </a:t>
            </a:r>
            <a:r>
              <a:rPr lang="ko-KR" altLang="en-US" sz="1800" dirty="0"/>
              <a:t>국외정보수집 및 간첩</a:t>
            </a:r>
            <a:r>
              <a:rPr lang="en-US" altLang="ko-KR" sz="1800" dirty="0"/>
              <a:t>, </a:t>
            </a:r>
            <a:r>
              <a:rPr lang="ko-KR" altLang="en-US" sz="1800" dirty="0"/>
              <a:t>반국가사범</a:t>
            </a:r>
            <a:r>
              <a:rPr lang="en-US" altLang="ko-KR" sz="1800" dirty="0"/>
              <a:t>, </a:t>
            </a:r>
            <a:r>
              <a:rPr lang="ko-KR" altLang="en-US" sz="1800" dirty="0"/>
              <a:t>테러범 수사</a:t>
            </a:r>
            <a:endParaRPr lang="en-US" altLang="ko-KR" sz="1800" dirty="0"/>
          </a:p>
          <a:p>
            <a:pPr>
              <a:buNone/>
            </a:pPr>
            <a:r>
              <a:rPr lang="en-US" altLang="ko-KR" sz="1800" dirty="0"/>
              <a:t> - </a:t>
            </a:r>
            <a:r>
              <a:rPr lang="ko-KR" altLang="en-US" sz="1800" dirty="0"/>
              <a:t>국토감시국</a:t>
            </a:r>
            <a:r>
              <a:rPr lang="en-US" altLang="ko-KR" sz="1800" dirty="0"/>
              <a:t>(DST)  : </a:t>
            </a:r>
            <a:r>
              <a:rPr lang="ko-KR" altLang="en-US" sz="1800" dirty="0"/>
              <a:t>국가안전보장을 위한 국내정보수집</a:t>
            </a:r>
            <a:r>
              <a:rPr lang="en-US" altLang="ko-KR" sz="1800" dirty="0"/>
              <a:t>, </a:t>
            </a:r>
            <a:r>
              <a:rPr lang="ko-KR" altLang="en-US" sz="1800" dirty="0"/>
              <a:t>간첩 색출 등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1-4. </a:t>
            </a:r>
            <a:r>
              <a:rPr lang="ko-KR" altLang="en-US" dirty="0"/>
              <a:t>외국의 관련 기관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28596" y="1357298"/>
            <a:ext cx="8229600" cy="5143536"/>
          </a:xfrm>
        </p:spPr>
        <p:txBody>
          <a:bodyPr>
            <a:normAutofit/>
          </a:bodyPr>
          <a:lstStyle/>
          <a:p>
            <a:r>
              <a:rPr lang="ko-KR" altLang="en-US" sz="1600" dirty="0"/>
              <a:t>보안</a:t>
            </a:r>
            <a:r>
              <a:rPr lang="en-US" altLang="ko-KR" sz="1600" dirty="0"/>
              <a:t>, </a:t>
            </a:r>
            <a:r>
              <a:rPr lang="ko-KR" altLang="en-US" sz="1600" dirty="0"/>
              <a:t>즉 </a:t>
            </a:r>
            <a:r>
              <a:rPr lang="ko-KR" altLang="en-US" sz="1600" dirty="0" err="1"/>
              <a:t>안보란</a:t>
            </a:r>
            <a:r>
              <a:rPr lang="ko-KR" altLang="en-US" sz="1600" dirty="0"/>
              <a:t> 국가안전보장에 관련되는 비밀이나 인원</a:t>
            </a:r>
            <a:r>
              <a:rPr lang="en-US" altLang="ko-KR" sz="1600" dirty="0"/>
              <a:t>․</a:t>
            </a:r>
            <a:r>
              <a:rPr lang="ko-KR" altLang="en-US" sz="1600" dirty="0"/>
              <a:t>문서</a:t>
            </a:r>
            <a:r>
              <a:rPr lang="en-US" altLang="ko-KR" sz="1600" dirty="0"/>
              <a:t>․</a:t>
            </a:r>
            <a:r>
              <a:rPr lang="ko-KR" altLang="en-US" sz="1600" dirty="0"/>
              <a:t>자재</a:t>
            </a:r>
            <a:r>
              <a:rPr lang="en-US" altLang="ko-KR" sz="1600" dirty="0"/>
              <a:t>․</a:t>
            </a:r>
            <a:r>
              <a:rPr lang="ko-KR" altLang="en-US" sz="1600" dirty="0"/>
              <a:t>시설 및 지역을 간첩 등 불순분자나 </a:t>
            </a:r>
            <a:r>
              <a:rPr lang="ko-KR" altLang="en-US" sz="1600" dirty="0" err="1"/>
              <a:t>비인가자로부터</a:t>
            </a:r>
            <a:r>
              <a:rPr lang="ko-KR" altLang="en-US" sz="1600" dirty="0"/>
              <a:t> 보호하기 위하여 취하는 적극적</a:t>
            </a:r>
            <a:r>
              <a:rPr lang="en-US" altLang="ko-KR" sz="1600" dirty="0"/>
              <a:t>․</a:t>
            </a:r>
            <a:r>
              <a:rPr lang="ko-KR" altLang="en-US" sz="1600" dirty="0"/>
              <a:t>소극적 사전예방활동</a:t>
            </a:r>
            <a:endParaRPr lang="en-US" altLang="ko-KR" sz="1600" dirty="0"/>
          </a:p>
          <a:p>
            <a:endParaRPr lang="en-US" altLang="ko-KR" sz="1600" dirty="0"/>
          </a:p>
          <a:p>
            <a:r>
              <a:rPr lang="ko-KR" altLang="en-US" sz="1600" dirty="0"/>
              <a:t>따라서 안보경찰은 국가안전보장을 위태롭게 하는 간첩활동과 모든 반국가 활동세력 등에 대한 첩보를 수집</a:t>
            </a:r>
            <a:r>
              <a:rPr lang="en-US" altLang="ko-KR" sz="1600" dirty="0"/>
              <a:t>, </a:t>
            </a:r>
            <a:r>
              <a:rPr lang="ko-KR" altLang="en-US" sz="1600" dirty="0"/>
              <a:t>분석하여 안보사범</a:t>
            </a:r>
            <a:r>
              <a:rPr lang="en-US" altLang="ko-KR" sz="1600" dirty="0"/>
              <a:t>(</a:t>
            </a:r>
            <a:r>
              <a:rPr lang="ko-KR" altLang="en-US" sz="1600" dirty="0"/>
              <a:t>정보사범</a:t>
            </a:r>
            <a:r>
              <a:rPr lang="en-US" altLang="ko-KR" sz="1600" dirty="0"/>
              <a:t>)</a:t>
            </a:r>
            <a:r>
              <a:rPr lang="ko-KR" altLang="en-US" sz="1600" dirty="0"/>
              <a:t>을 수사하고</a:t>
            </a:r>
            <a:r>
              <a:rPr lang="en-US" altLang="ko-KR" sz="1600" dirty="0"/>
              <a:t>, </a:t>
            </a:r>
            <a:r>
              <a:rPr lang="ko-KR" altLang="en-US" sz="1600" dirty="0"/>
              <a:t>북한이탈주민의 신변보호를 비롯한 국가안보와 관련된 업무를 담당하는 경찰을 말함</a:t>
            </a:r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r>
              <a:rPr lang="ko-KR" altLang="en-US" sz="1600" dirty="0"/>
              <a:t>보안</a:t>
            </a:r>
            <a:r>
              <a:rPr lang="en-US" altLang="ko-KR" sz="1600" dirty="0"/>
              <a:t>(</a:t>
            </a:r>
            <a:r>
              <a:rPr lang="ko-KR" altLang="en-US" sz="1600" dirty="0"/>
              <a:t>안보</a:t>
            </a:r>
            <a:r>
              <a:rPr lang="en-US" altLang="ko-KR" sz="1600" dirty="0"/>
              <a:t>)</a:t>
            </a:r>
            <a:r>
              <a:rPr lang="ko-KR" altLang="en-US" sz="1600" dirty="0"/>
              <a:t>의 대상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보안</a:t>
            </a:r>
            <a:r>
              <a:rPr lang="en-US" altLang="ko-KR" sz="1600" dirty="0"/>
              <a:t>(</a:t>
            </a:r>
            <a:r>
              <a:rPr lang="ko-KR" altLang="en-US" sz="1600" dirty="0"/>
              <a:t>안보</a:t>
            </a:r>
            <a:r>
              <a:rPr lang="en-US" altLang="ko-KR" sz="1600" dirty="0"/>
              <a:t>)</a:t>
            </a:r>
            <a:r>
              <a:rPr lang="ko-KR" altLang="en-US" sz="1600" dirty="0"/>
              <a:t>을 요하는 대상</a:t>
            </a: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</a:t>
            </a:r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안보경찰의 개념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0789632"/>
              </p:ext>
            </p:extLst>
          </p:nvPr>
        </p:nvGraphicFramePr>
        <p:xfrm>
          <a:off x="750067" y="4293096"/>
          <a:ext cx="7643866" cy="1852424"/>
        </p:xfrm>
        <a:graphic>
          <a:graphicData uri="http://schemas.openxmlformats.org/drawingml/2006/table">
            <a:tbl>
              <a:tblPr/>
              <a:tblGrid>
                <a:gridCol w="12192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245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653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인원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국가의 안전이나 이익에 관련되는 중요인물로서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(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지위고하를 불문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)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보호가 요구되는 자를 말한다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내한중인 외국인도 포함된다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58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문서 및 자재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내용의 중요성과 자치의 정도에 따라 각 등급으로 분류되어진 문서 및 자재를 말한다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54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시설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국가 중요시설로서 특별히 보호가 요청되는 시설을 말한다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(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公用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私用불문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). 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653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지역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국가안전보장상 특별히 보호를 요하는 지역을 말한다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국경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영공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해상선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군요충지역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수원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(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水原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)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지역 등이 포함된다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  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28596" y="1500174"/>
            <a:ext cx="8229600" cy="50006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ko-KR" sz="1800" dirty="0"/>
              <a:t>- </a:t>
            </a:r>
            <a:r>
              <a:rPr lang="ko-KR" altLang="en-US" sz="1800" dirty="0"/>
              <a:t>경계를 요하는 대상</a:t>
            </a:r>
          </a:p>
          <a:p>
            <a:endParaRPr lang="ko-KR" altLang="en-US" sz="18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안보경찰의 개념</a:t>
            </a: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4830611"/>
              </p:ext>
            </p:extLst>
          </p:nvPr>
        </p:nvGraphicFramePr>
        <p:xfrm>
          <a:off x="714348" y="2071678"/>
          <a:ext cx="7572428" cy="3357586"/>
        </p:xfrm>
        <a:graphic>
          <a:graphicData uri="http://schemas.openxmlformats.org/drawingml/2006/table">
            <a:tbl>
              <a:tblPr/>
              <a:tblGrid>
                <a:gridCol w="9755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968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9596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인원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보호를 요하는 보안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(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안보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)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대상에 대하여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위해를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가할 우려가 있는 자 및 북한의 공작원과 국내의 각종 불순분자 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211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행위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비밀수집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파괴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선전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허위정보살포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조직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암살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부패온상의 조성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내란 및 폭동조성행위 등 국가의 안전에 위해를 가할 우려가 있는 행위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177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단체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반국가단체 또는 각종 사회단체 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596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각종 사회운동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법질서를 문란시키거나 불순분자가 침투될 위험이 예상되는 시위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쟁의행위 등 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177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기타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각종 도청장치와 폭발물을 사용하여 보안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(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안보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)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대상에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위해를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가하는 행위 등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785786" y="1643050"/>
          <a:ext cx="7572428" cy="4786346"/>
        </p:xfrm>
        <a:graphic>
          <a:graphicData uri="http://schemas.openxmlformats.org/drawingml/2006/table">
            <a:tbl>
              <a:tblPr/>
              <a:tblGrid>
                <a:gridCol w="12295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428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4391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종속이론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종속이론은 자본주의 선진국과 저개발국의 경제적 관계를 지배와 종속의 관계로 규정하여 저개발국은 영원히 저개발에서 탈피할 수 없다고 주장하면서 정치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경제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사회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문화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사상 등의 모순을 비판하는 것을 핵심으로 하고 있다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083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 err="1">
                          <a:solidFill>
                            <a:srgbClr val="FF0000"/>
                          </a:solidFill>
                          <a:latin typeface="-윤고딕130"/>
                        </a:rPr>
                        <a:t>뉴레프트이론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(</a:t>
                      </a:r>
                      <a:r>
                        <a:rPr lang="ko-KR" altLang="en-US" sz="1400" b="0" i="0" spc="50" dirty="0" err="1">
                          <a:solidFill>
                            <a:srgbClr val="FF0000"/>
                          </a:solidFill>
                          <a:latin typeface="-윤고딕130"/>
                        </a:rPr>
                        <a:t>신좌파운동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)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뉴레프트운동은 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1960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년대에 기존 체제와 질서를 부정하면서도 마르크스주의 노선에 입각한 기존 좌익조직의 행동규율에 반기를 들고 행동하는 새로운 좌익행동파의 집단을 지칭한다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075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유로</a:t>
                      </a: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 err="1">
                          <a:solidFill>
                            <a:srgbClr val="FF0000"/>
                          </a:solidFill>
                          <a:latin typeface="-윤고딕130"/>
                        </a:rPr>
                        <a:t>코뮤니즘</a:t>
                      </a:r>
                      <a:endParaRPr lang="ko-KR" altLang="en-US" sz="14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유로코뮤니즘은 서구 공산주의를 가리키는 말로 네오마르크시즘의 한 분파로 지칭되기도 하는데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1970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년대 자본주의 국가의 발전과 공산주의 국가에서의 모순점 등장으로 기성 공산주의에 대한 근본적인 회의와 재검토가 필요하게 되자 프롤레타리아독재 폐지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자유와 민주주의 가치 중시를 표방하고 의회활동을 통한 사회제도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법률 등의 개선으로 공산주의에 도달할 수 있다고 보는 서구 공산주의 운동사조이다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083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네오마르크시즘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네오마르크시즘은 마르크스주의와 산업자본주의를 인본주의적 입장에서 동시에 비판하고 마르크스주의에 대한 재해석을 내용으로 하여 휴머니즘 강조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전세계의 공산화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사회혁명을 제시하고 있다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좌익이론</a:t>
            </a:r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107504" y="1222251"/>
            <a:ext cx="8229600" cy="5257800"/>
          </a:xfrm>
        </p:spPr>
        <p:txBody>
          <a:bodyPr>
            <a:normAutofit/>
          </a:bodyPr>
          <a:lstStyle/>
          <a:p>
            <a:endParaRPr lang="en-US" altLang="ko-KR" sz="1800" dirty="0"/>
          </a:p>
          <a:p>
            <a:endParaRPr lang="en-US" altLang="ko-KR" sz="18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3-1. </a:t>
            </a:r>
            <a:r>
              <a:rPr lang="ko-KR" altLang="en-US" dirty="0"/>
              <a:t>북한의 대남공작기구</a:t>
            </a: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568728"/>
              </p:ext>
            </p:extLst>
          </p:nvPr>
        </p:nvGraphicFramePr>
        <p:xfrm>
          <a:off x="179512" y="1340767"/>
          <a:ext cx="720080" cy="5040560"/>
        </p:xfrm>
        <a:graphic>
          <a:graphicData uri="http://schemas.openxmlformats.org/drawingml/2006/table">
            <a:tbl>
              <a:tblPr/>
              <a:tblGrid>
                <a:gridCol w="720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4056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개편</a:t>
                      </a:r>
                      <a:r>
                        <a:rPr lang="ko-KR" altLang="en-US" sz="1000" b="0" i="0" spc="50" baseline="0" dirty="0">
                          <a:solidFill>
                            <a:srgbClr val="000000"/>
                          </a:solidFill>
                          <a:latin typeface="신명 신명조"/>
                        </a:rPr>
                        <a:t> </a:t>
                      </a:r>
                      <a:r>
                        <a:rPr lang="ko-KR" altLang="en-US" sz="11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전</a:t>
                      </a:r>
                      <a:endParaRPr lang="ko-KR" altLang="en-US" sz="1000" b="0" i="0" spc="50" dirty="0">
                        <a:solidFill>
                          <a:srgbClr val="000000"/>
                        </a:solidFill>
                        <a:latin typeface="신명 신명조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2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 </a:t>
                      </a:r>
                      <a:endParaRPr lang="ko-KR" altLang="en-US" sz="1000" b="0" i="0" spc="50" dirty="0">
                        <a:solidFill>
                          <a:srgbClr val="000000"/>
                        </a:solidFill>
                        <a:latin typeface="신명 신명조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2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 </a:t>
                      </a:r>
                      <a:endParaRPr lang="ko-KR" altLang="en-US" sz="1000" b="0" i="0" spc="50" dirty="0">
                        <a:solidFill>
                          <a:srgbClr val="000000"/>
                        </a:solidFill>
                        <a:latin typeface="신명 신명조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⇩</a:t>
                      </a:r>
                      <a:endParaRPr lang="ko-KR" altLang="en-US" sz="1000" b="0" i="0" spc="50" dirty="0">
                        <a:solidFill>
                          <a:srgbClr val="000000"/>
                        </a:solidFill>
                        <a:latin typeface="신명 신명조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100" b="0" i="0" spc="20" dirty="0">
                        <a:solidFill>
                          <a:srgbClr val="000000"/>
                        </a:solidFill>
                        <a:latin typeface="휴먼명조,한컴돋움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100" b="0" i="0" spc="20" dirty="0">
                        <a:solidFill>
                          <a:srgbClr val="000000"/>
                        </a:solidFill>
                        <a:latin typeface="휴먼명조,한컴돋움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100" b="0" i="0" spc="20" dirty="0">
                        <a:solidFill>
                          <a:srgbClr val="000000"/>
                        </a:solidFill>
                        <a:latin typeface="휴먼명조,한컴돋움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100" b="0" i="0" spc="20" dirty="0">
                        <a:solidFill>
                          <a:srgbClr val="000000"/>
                        </a:solidFill>
                        <a:latin typeface="휴먼명조,한컴돋움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100" b="0" i="0" spc="20" dirty="0">
                        <a:solidFill>
                          <a:srgbClr val="000000"/>
                        </a:solidFill>
                        <a:latin typeface="휴먼명조,한컴돋움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100" b="0" i="0" spc="20" dirty="0">
                        <a:solidFill>
                          <a:srgbClr val="000000"/>
                        </a:solidFill>
                        <a:latin typeface="휴먼명조,한컴돋움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100" b="0" i="0" spc="20" dirty="0">
                        <a:solidFill>
                          <a:srgbClr val="000000"/>
                        </a:solidFill>
                        <a:latin typeface="휴먼명조,한컴돋움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100" b="0" i="0" spc="20" dirty="0">
                        <a:solidFill>
                          <a:srgbClr val="000000"/>
                        </a:solidFill>
                        <a:latin typeface="휴먼명조,한컴돋움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2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 </a:t>
                      </a:r>
                      <a:endParaRPr lang="ko-KR" altLang="en-US" sz="1000" b="0" i="0" spc="50" dirty="0">
                        <a:solidFill>
                          <a:srgbClr val="000000"/>
                        </a:solidFill>
                        <a:latin typeface="신명 신명조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 </a:t>
                      </a:r>
                      <a:endParaRPr lang="ko-KR" altLang="en-US" sz="1000" b="0" i="0" spc="50" dirty="0">
                        <a:solidFill>
                          <a:srgbClr val="000000"/>
                        </a:solidFill>
                        <a:latin typeface="신명 신명조"/>
                      </a:endParaRP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개편</a:t>
                      </a:r>
                      <a:r>
                        <a:rPr lang="ko-KR" altLang="en-US" sz="1000" b="0" i="0" spc="50" baseline="0" dirty="0">
                          <a:solidFill>
                            <a:srgbClr val="000000"/>
                          </a:solidFill>
                          <a:latin typeface="신명 신명조"/>
                        </a:rPr>
                        <a:t> </a:t>
                      </a:r>
                      <a:r>
                        <a:rPr lang="ko-KR" altLang="en-US" sz="11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후</a:t>
                      </a:r>
                      <a:endParaRPr lang="ko-KR" altLang="en-US" sz="1000" b="0" i="0" spc="50" dirty="0">
                        <a:solidFill>
                          <a:srgbClr val="000000"/>
                        </a:solidFill>
                        <a:latin typeface="신명 신명조"/>
                      </a:endParaRP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 </a:t>
                      </a:r>
                      <a:endParaRPr lang="ko-KR" altLang="en-US" sz="1000" b="0" i="0" spc="50" dirty="0">
                        <a:solidFill>
                          <a:srgbClr val="000000"/>
                        </a:solidFill>
                        <a:latin typeface="신명 신명조"/>
                      </a:endParaRP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 </a:t>
                      </a:r>
                      <a:endParaRPr lang="ko-KR" altLang="en-US" sz="1000" b="0" i="0" spc="50" dirty="0">
                        <a:solidFill>
                          <a:srgbClr val="000000"/>
                        </a:solidFill>
                        <a:latin typeface="신명 신명조"/>
                      </a:endParaRPr>
                    </a:p>
                  </a:txBody>
                  <a:tcPr marL="16559" marR="16559" marT="16559" marB="16559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4280" y="1357883"/>
            <a:ext cx="4667250" cy="1584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1" y="3140969"/>
            <a:ext cx="5472608" cy="331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9" y="3352991"/>
            <a:ext cx="2592287" cy="288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ko-KR" altLang="en-US" sz="1600" dirty="0">
                <a:solidFill>
                  <a:srgbClr val="FF0000"/>
                </a:solidFill>
              </a:rPr>
              <a:t>내각 소속 </a:t>
            </a:r>
            <a:r>
              <a:rPr lang="ko-KR" altLang="en-US" sz="1600" dirty="0" err="1">
                <a:solidFill>
                  <a:srgbClr val="FF0000"/>
                </a:solidFill>
              </a:rPr>
              <a:t>문화교류국</a:t>
            </a:r>
            <a:r>
              <a:rPr lang="en-US" altLang="ko-KR" sz="1600" dirty="0">
                <a:solidFill>
                  <a:srgbClr val="FF0000"/>
                </a:solidFill>
              </a:rPr>
              <a:t>(</a:t>
            </a:r>
            <a:r>
              <a:rPr lang="ko-KR" altLang="en-US" sz="1600" dirty="0">
                <a:solidFill>
                  <a:srgbClr val="FF0000"/>
                </a:solidFill>
              </a:rPr>
              <a:t>구 </a:t>
            </a:r>
            <a:r>
              <a:rPr lang="ko-KR" altLang="en-US" sz="1600" dirty="0" err="1">
                <a:solidFill>
                  <a:srgbClr val="FF0000"/>
                </a:solidFill>
              </a:rPr>
              <a:t>대외연락부</a:t>
            </a:r>
            <a:r>
              <a:rPr lang="en-US" altLang="ko-KR" sz="1600" dirty="0">
                <a:solidFill>
                  <a:srgbClr val="FF0000"/>
                </a:solidFill>
              </a:rPr>
              <a:t>, </a:t>
            </a:r>
            <a:r>
              <a:rPr lang="ko-KR" altLang="en-US" sz="1600" dirty="0">
                <a:solidFill>
                  <a:srgbClr val="FF0000"/>
                </a:solidFill>
              </a:rPr>
              <a:t>구 </a:t>
            </a:r>
            <a:r>
              <a:rPr lang="en-US" altLang="ko-KR" sz="1600" dirty="0">
                <a:solidFill>
                  <a:srgbClr val="FF0000"/>
                </a:solidFill>
              </a:rPr>
              <a:t>225</a:t>
            </a:r>
            <a:r>
              <a:rPr lang="ko-KR" altLang="en-US" sz="1600" dirty="0">
                <a:solidFill>
                  <a:srgbClr val="FF0000"/>
                </a:solidFill>
              </a:rPr>
              <a:t>국</a:t>
            </a:r>
            <a:r>
              <a:rPr lang="en-US" altLang="ko-KR" sz="1600" dirty="0">
                <a:solidFill>
                  <a:srgbClr val="FF0000"/>
                </a:solidFill>
              </a:rPr>
              <a:t>)</a:t>
            </a:r>
            <a:r>
              <a:rPr lang="ko-KR" altLang="en-US" sz="1600" dirty="0">
                <a:solidFill>
                  <a:srgbClr val="FF0000"/>
                </a:solidFill>
              </a:rPr>
              <a:t> </a:t>
            </a:r>
          </a:p>
          <a:p>
            <a:pPr>
              <a:buNone/>
            </a:pPr>
            <a:r>
              <a:rPr lang="ko-KR" altLang="en-US" sz="1600" dirty="0"/>
              <a:t>   </a:t>
            </a:r>
            <a:r>
              <a:rPr lang="en-US" altLang="ko-KR" sz="1600" dirty="0"/>
              <a:t>- </a:t>
            </a:r>
            <a:r>
              <a:rPr lang="ko-KR" altLang="en-US" sz="1600" dirty="0"/>
              <a:t>주로 공작원의 밀봉교육</a:t>
            </a:r>
            <a:r>
              <a:rPr lang="en-US" altLang="ko-KR" sz="1600" dirty="0"/>
              <a:t>, </a:t>
            </a:r>
            <a:r>
              <a:rPr lang="ko-KR" altLang="en-US" sz="1600" dirty="0"/>
              <a:t>남파</a:t>
            </a:r>
            <a:r>
              <a:rPr lang="en-US" altLang="ko-KR" sz="1600" dirty="0"/>
              <a:t>, </a:t>
            </a:r>
            <a:r>
              <a:rPr lang="ko-KR" altLang="en-US" sz="1600" dirty="0"/>
              <a:t>남한 내 지하당 구축공작 및 해외공작 전담</a:t>
            </a:r>
            <a:r>
              <a:rPr lang="en-US" altLang="ko-KR" sz="1600" dirty="0"/>
              <a:t>. </a:t>
            </a:r>
            <a:r>
              <a:rPr lang="ko-KR" altLang="en-US" sz="1600" dirty="0"/>
              <a:t>단</a:t>
            </a:r>
            <a:r>
              <a:rPr lang="en-US" altLang="ko-KR" sz="1600" dirty="0"/>
              <a:t>, </a:t>
            </a:r>
            <a:r>
              <a:rPr lang="ko-KR" altLang="en-US" sz="1600" dirty="0"/>
              <a:t>필요한 경우에는 테러와 암살 등 특수공작 임무도 수행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 - 1995</a:t>
            </a:r>
            <a:r>
              <a:rPr lang="ko-KR" altLang="en-US" sz="1600" dirty="0"/>
              <a:t>년 부여 김동식</a:t>
            </a:r>
            <a:r>
              <a:rPr lang="en-US" altLang="ko-KR" sz="1600" dirty="0"/>
              <a:t>, 1997</a:t>
            </a:r>
            <a:r>
              <a:rPr lang="ko-KR" altLang="en-US" sz="1600" dirty="0"/>
              <a:t>년 최정남과 관련</a:t>
            </a:r>
          </a:p>
          <a:p>
            <a:endParaRPr lang="en-US" altLang="ko-KR" sz="1600" dirty="0"/>
          </a:p>
          <a:p>
            <a:r>
              <a:rPr lang="ko-KR" altLang="en-US" sz="1600" dirty="0">
                <a:solidFill>
                  <a:srgbClr val="FF0000"/>
                </a:solidFill>
              </a:rPr>
              <a:t>노동당 산하 </a:t>
            </a:r>
            <a:r>
              <a:rPr lang="ko-KR" altLang="en-US" sz="1600" dirty="0" err="1">
                <a:solidFill>
                  <a:srgbClr val="FF0000"/>
                </a:solidFill>
              </a:rPr>
              <a:t>통일전선부</a:t>
            </a:r>
            <a:endParaRPr lang="ko-KR" altLang="en-US" sz="16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ko-KR" altLang="en-US" sz="1600" dirty="0"/>
              <a:t>   </a:t>
            </a:r>
            <a:r>
              <a:rPr lang="en-US" altLang="ko-KR" sz="1600" dirty="0"/>
              <a:t>- 1977</a:t>
            </a:r>
            <a:r>
              <a:rPr lang="ko-KR" altLang="en-US" sz="1600" dirty="0"/>
              <a:t>년 김일성의 교시에 따라 설치된 대남사업부서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선전</a:t>
            </a:r>
            <a:r>
              <a:rPr lang="en-US" altLang="ko-KR" sz="1600" dirty="0"/>
              <a:t>, </a:t>
            </a:r>
            <a:r>
              <a:rPr lang="ko-KR" altLang="en-US" sz="1600" dirty="0"/>
              <a:t>선동</a:t>
            </a:r>
            <a:r>
              <a:rPr lang="en-US" altLang="ko-KR" sz="1600" dirty="0"/>
              <a:t>, </a:t>
            </a:r>
            <a:r>
              <a:rPr lang="ko-KR" altLang="en-US" sz="1600" dirty="0"/>
              <a:t>대남방송</a:t>
            </a:r>
            <a:r>
              <a:rPr lang="en-US" altLang="ko-KR" sz="1600" dirty="0"/>
              <a:t>, </a:t>
            </a:r>
            <a:r>
              <a:rPr lang="ko-KR" altLang="en-US" sz="1600" dirty="0"/>
              <a:t>삐라살포</a:t>
            </a:r>
            <a:r>
              <a:rPr lang="en-US" altLang="ko-KR" sz="1600" dirty="0"/>
              <a:t>, </a:t>
            </a:r>
            <a:r>
              <a:rPr lang="ko-KR" altLang="en-US" sz="1600" dirty="0"/>
              <a:t>친북조직 관리 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 외곽단체로는 조국평화통일위원회</a:t>
            </a:r>
            <a:r>
              <a:rPr lang="en-US" altLang="ko-KR" sz="1600" dirty="0"/>
              <a:t>(</a:t>
            </a:r>
            <a:r>
              <a:rPr lang="ko-KR" altLang="en-US" sz="1600" dirty="0" err="1"/>
              <a:t>조평통</a:t>
            </a:r>
            <a:r>
              <a:rPr lang="en-US" altLang="ko-KR" sz="1600" dirty="0"/>
              <a:t>), </a:t>
            </a:r>
            <a:r>
              <a:rPr lang="ko-KR" altLang="en-US" sz="1600" dirty="0"/>
              <a:t>조국통일민주주의전선</a:t>
            </a:r>
            <a:r>
              <a:rPr lang="en-US" altLang="ko-KR" sz="1600" dirty="0"/>
              <a:t>(</a:t>
            </a:r>
            <a:r>
              <a:rPr lang="ko-KR" altLang="en-US" sz="1600" dirty="0"/>
              <a:t>조국전선</a:t>
            </a:r>
            <a:r>
              <a:rPr lang="en-US" altLang="ko-KR" sz="1600" dirty="0"/>
              <a:t>), </a:t>
            </a:r>
            <a:r>
              <a:rPr lang="ko-KR" altLang="en-US" sz="1600" dirty="0"/>
              <a:t>반제민족민주전선</a:t>
            </a:r>
            <a:r>
              <a:rPr lang="en-US" altLang="ko-KR" sz="1600" dirty="0"/>
              <a:t>(</a:t>
            </a:r>
            <a:r>
              <a:rPr lang="ko-KR" altLang="en-US" sz="1600" dirty="0" err="1"/>
              <a:t>반제민전</a:t>
            </a:r>
            <a:r>
              <a:rPr lang="en-US" altLang="ko-KR" sz="1600" dirty="0"/>
              <a:t>), </a:t>
            </a:r>
            <a:r>
              <a:rPr lang="ko-KR" altLang="en-US" sz="1600" dirty="0"/>
              <a:t>조선아세아태평양평화위원회</a:t>
            </a:r>
            <a:r>
              <a:rPr lang="en-US" altLang="ko-KR" sz="1600" dirty="0"/>
              <a:t>(</a:t>
            </a:r>
            <a:r>
              <a:rPr lang="ko-KR" altLang="en-US" sz="1600" dirty="0" err="1"/>
              <a:t>아태평화위</a:t>
            </a:r>
            <a:r>
              <a:rPr lang="en-US" altLang="ko-KR" sz="1600" dirty="0"/>
              <a:t>) </a:t>
            </a:r>
            <a:r>
              <a:rPr lang="ko-KR" altLang="en-US" sz="1600" dirty="0"/>
              <a:t>등이 있다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   </a:t>
            </a:r>
          </a:p>
          <a:p>
            <a:pPr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   ※ </a:t>
            </a:r>
            <a:r>
              <a:rPr lang="ko-KR" altLang="en-US" sz="1600" dirty="0">
                <a:solidFill>
                  <a:srgbClr val="FF0000"/>
                </a:solidFill>
              </a:rPr>
              <a:t>반제민족민주전선</a:t>
            </a:r>
            <a:r>
              <a:rPr lang="en-US" altLang="ko-KR" sz="1600" dirty="0">
                <a:solidFill>
                  <a:srgbClr val="FF0000"/>
                </a:solidFill>
              </a:rPr>
              <a:t>(</a:t>
            </a:r>
            <a:r>
              <a:rPr lang="ko-KR" altLang="en-US" sz="1600" dirty="0" err="1">
                <a:solidFill>
                  <a:srgbClr val="FF0000"/>
                </a:solidFill>
              </a:rPr>
              <a:t>반제민전</a:t>
            </a:r>
            <a:r>
              <a:rPr lang="en-US" altLang="ko-KR" sz="1600" dirty="0">
                <a:solidFill>
                  <a:srgbClr val="FF0000"/>
                </a:solidFill>
              </a:rPr>
              <a:t>)</a:t>
            </a:r>
            <a:endParaRPr lang="ko-KR" altLang="en-US" sz="16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ko-KR" altLang="en-US" sz="1600" dirty="0"/>
              <a:t>     </a:t>
            </a:r>
            <a:r>
              <a:rPr lang="en-US" altLang="ko-KR" sz="1600" dirty="0"/>
              <a:t>- </a:t>
            </a:r>
            <a:r>
              <a:rPr lang="ko-KR" altLang="en-US" sz="1600" dirty="0"/>
              <a:t>남한 내 지하당인 것처럼 선전하고 있는 대남혁명투쟁의 전위조직으로</a:t>
            </a:r>
            <a:r>
              <a:rPr lang="en-US" altLang="ko-KR" sz="1600" dirty="0"/>
              <a:t>, </a:t>
            </a:r>
            <a:r>
              <a:rPr lang="ko-KR" altLang="en-US" sz="1600" dirty="0"/>
              <a:t>북한은 </a:t>
            </a:r>
            <a:r>
              <a:rPr lang="en-US" altLang="ko-KR" sz="1600" dirty="0"/>
              <a:t>1964</a:t>
            </a:r>
            <a:r>
              <a:rPr lang="ko-KR" altLang="en-US" sz="1600" dirty="0"/>
              <a:t>년 통일혁명당</a:t>
            </a:r>
            <a:r>
              <a:rPr lang="en-US" altLang="ko-KR" sz="1600" dirty="0"/>
              <a:t>(</a:t>
            </a:r>
            <a:r>
              <a:rPr lang="ko-KR" altLang="en-US" sz="1600" dirty="0" err="1"/>
              <a:t>통혁당</a:t>
            </a:r>
            <a:r>
              <a:rPr lang="en-US" altLang="ko-KR" sz="1600" dirty="0"/>
              <a:t>) </a:t>
            </a:r>
            <a:r>
              <a:rPr lang="ko-KR" altLang="en-US" sz="1600" dirty="0" err="1"/>
              <a:t>창당준비위를</a:t>
            </a:r>
            <a:r>
              <a:rPr lang="ko-KR" altLang="en-US" sz="1600" dirty="0"/>
              <a:t> 조직하였고</a:t>
            </a:r>
            <a:r>
              <a:rPr lang="en-US" altLang="ko-KR" sz="1600" dirty="0"/>
              <a:t>, 1985</a:t>
            </a:r>
            <a:r>
              <a:rPr lang="ko-KR" altLang="en-US" sz="1600" dirty="0"/>
              <a:t>년 명칭을 한국민족민주전선으로 개칭하고 ‘</a:t>
            </a:r>
            <a:r>
              <a:rPr lang="ko-KR" altLang="en-US" sz="1600" dirty="0" err="1"/>
              <a:t>통혁당</a:t>
            </a:r>
            <a:r>
              <a:rPr lang="ko-KR" altLang="en-US" sz="1600" dirty="0"/>
              <a:t> 목소리 방송’도 ‘구국의 소리 방송’</a:t>
            </a:r>
            <a:r>
              <a:rPr lang="ko-KR" altLang="en-US" sz="1600" dirty="0" err="1"/>
              <a:t>으로</a:t>
            </a:r>
            <a:r>
              <a:rPr lang="ko-KR" altLang="en-US" sz="1600" dirty="0"/>
              <a:t> 개명하였으며</a:t>
            </a:r>
            <a:r>
              <a:rPr lang="en-US" altLang="ko-KR" sz="1600" dirty="0"/>
              <a:t>, 2005.3.25 </a:t>
            </a:r>
            <a:r>
              <a:rPr lang="ko-KR" altLang="en-US" sz="1600" dirty="0"/>
              <a:t>명칭을 반제민족민주전선</a:t>
            </a:r>
            <a:r>
              <a:rPr lang="en-US" altLang="ko-KR" sz="1600" dirty="0"/>
              <a:t>(</a:t>
            </a:r>
            <a:r>
              <a:rPr lang="ko-KR" altLang="en-US" sz="1600" dirty="0" err="1"/>
              <a:t>반제민전</a:t>
            </a:r>
            <a:r>
              <a:rPr lang="en-US" altLang="ko-KR" sz="1600" dirty="0"/>
              <a:t>)</a:t>
            </a:r>
            <a:r>
              <a:rPr lang="ko-KR" altLang="en-US" sz="1600" dirty="0"/>
              <a:t>으로 개명하는 등 주로  심리전의 흑색선전과 관련된 단체이다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endParaRPr lang="ko-KR" altLang="en-US" sz="1600" dirty="0"/>
          </a:p>
          <a:p>
            <a:endParaRPr lang="en-US" altLang="ko-KR" sz="1600" dirty="0"/>
          </a:p>
          <a:p>
            <a:endParaRPr lang="en-US" altLang="ko-KR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3-1. </a:t>
            </a:r>
            <a:r>
              <a:rPr lang="ko-KR" altLang="en-US" dirty="0"/>
              <a:t>북한의 대남공작기구</a:t>
            </a: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637112"/>
          </a:xfrm>
        </p:spPr>
        <p:txBody>
          <a:bodyPr>
            <a:noAutofit/>
          </a:bodyPr>
          <a:lstStyle/>
          <a:p>
            <a:r>
              <a:rPr lang="ko-KR" altLang="en-US" sz="1200" dirty="0">
                <a:solidFill>
                  <a:srgbClr val="FF0000"/>
                </a:solidFill>
              </a:rPr>
              <a:t>정찰총국 제</a:t>
            </a:r>
            <a:r>
              <a:rPr lang="en-US" altLang="ko-KR" sz="1200" dirty="0">
                <a:solidFill>
                  <a:srgbClr val="FF0000"/>
                </a:solidFill>
              </a:rPr>
              <a:t>1</a:t>
            </a:r>
            <a:r>
              <a:rPr lang="ko-KR" altLang="en-US" sz="1200" dirty="0">
                <a:solidFill>
                  <a:srgbClr val="FF0000"/>
                </a:solidFill>
              </a:rPr>
              <a:t>국 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 err="1">
                <a:solidFill>
                  <a:srgbClr val="FF0000"/>
                </a:solidFill>
              </a:rPr>
              <a:t>작전국</a:t>
            </a:r>
            <a:r>
              <a:rPr lang="en-US" altLang="ko-KR" sz="1200" dirty="0">
                <a:solidFill>
                  <a:srgbClr val="FF0000"/>
                </a:solidFill>
              </a:rPr>
              <a:t>)</a:t>
            </a:r>
            <a:endParaRPr lang="ko-KR" altLang="en-US" sz="12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ko-KR" altLang="en-US" sz="1200" dirty="0"/>
              <a:t>    </a:t>
            </a:r>
            <a:r>
              <a:rPr lang="en-US" altLang="ko-KR" sz="1200" dirty="0"/>
              <a:t>- </a:t>
            </a:r>
            <a:r>
              <a:rPr lang="ko-KR" altLang="en-US" sz="1200" dirty="0"/>
              <a:t>간첩의 양성 및 침투를 담당</a:t>
            </a:r>
            <a:r>
              <a:rPr lang="en-US" altLang="ko-KR" sz="1200" dirty="0"/>
              <a:t>. </a:t>
            </a:r>
            <a:r>
              <a:rPr lang="ko-KR" altLang="en-US" sz="1200" dirty="0"/>
              <a:t>침투공작원 호송</a:t>
            </a:r>
            <a:r>
              <a:rPr lang="en-US" altLang="ko-KR" sz="1200" dirty="0"/>
              <a:t>․</a:t>
            </a:r>
            <a:r>
              <a:rPr lang="ko-KR" altLang="en-US" sz="1200" dirty="0"/>
              <a:t>안내</a:t>
            </a:r>
            <a:r>
              <a:rPr lang="en-US" altLang="ko-KR" sz="1200" dirty="0"/>
              <a:t>, </a:t>
            </a:r>
            <a:r>
              <a:rPr lang="ko-KR" altLang="en-US" sz="1200" dirty="0"/>
              <a:t>복귀</a:t>
            </a:r>
            <a:r>
              <a:rPr lang="en-US" altLang="ko-KR" sz="1200" dirty="0"/>
              <a:t>, </a:t>
            </a:r>
            <a:r>
              <a:rPr lang="ko-KR" altLang="en-US" sz="1200" dirty="0"/>
              <a:t>대남 테러공작 및 대남 침투로 개척 등을 </a:t>
            </a:r>
            <a:r>
              <a:rPr lang="ko-KR" altLang="en-US" sz="1200" dirty="0" err="1"/>
              <a:t>주임무로</a:t>
            </a:r>
            <a:r>
              <a:rPr lang="ko-KR" altLang="en-US" sz="1200" dirty="0"/>
              <a:t> 함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pPr>
              <a:buNone/>
            </a:pPr>
            <a:r>
              <a:rPr lang="ko-KR" altLang="en-US" sz="1200" dirty="0"/>
              <a:t>    </a:t>
            </a:r>
            <a:r>
              <a:rPr lang="en-US" altLang="ko-KR" sz="1200" dirty="0"/>
              <a:t>- 1998</a:t>
            </a:r>
            <a:r>
              <a:rPr lang="ko-KR" altLang="en-US" sz="1200" dirty="0"/>
              <a:t>년 </a:t>
            </a:r>
            <a:r>
              <a:rPr lang="ko-KR" altLang="en-US" sz="1200" dirty="0" err="1"/>
              <a:t>유고급</a:t>
            </a:r>
            <a:r>
              <a:rPr lang="ko-KR" altLang="en-US" sz="1200" dirty="0"/>
              <a:t> 잠수정으로 속초지역으로 침투한 바 있음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endParaRPr lang="en-US" altLang="ko-KR" sz="1200" dirty="0">
              <a:solidFill>
                <a:srgbClr val="FF0000"/>
              </a:solidFill>
            </a:endParaRPr>
          </a:p>
          <a:p>
            <a:r>
              <a:rPr lang="ko-KR" altLang="en-US" sz="1200" dirty="0">
                <a:solidFill>
                  <a:srgbClr val="FF0000"/>
                </a:solidFill>
              </a:rPr>
              <a:t>정찰총국 제</a:t>
            </a:r>
            <a:r>
              <a:rPr lang="en-US" altLang="ko-KR" sz="1200" dirty="0">
                <a:solidFill>
                  <a:srgbClr val="FF0000"/>
                </a:solidFill>
              </a:rPr>
              <a:t>2</a:t>
            </a:r>
            <a:r>
              <a:rPr lang="ko-KR" altLang="en-US" sz="1200" dirty="0">
                <a:solidFill>
                  <a:srgbClr val="FF0000"/>
                </a:solidFill>
              </a:rPr>
              <a:t>국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 err="1">
                <a:solidFill>
                  <a:srgbClr val="FF0000"/>
                </a:solidFill>
              </a:rPr>
              <a:t>정찰국</a:t>
            </a:r>
            <a:r>
              <a:rPr lang="en-US" altLang="ko-KR" sz="1200" dirty="0">
                <a:solidFill>
                  <a:srgbClr val="FF0000"/>
                </a:solidFill>
              </a:rPr>
              <a:t>)</a:t>
            </a:r>
          </a:p>
          <a:p>
            <a:pPr>
              <a:buNone/>
            </a:pPr>
            <a:r>
              <a:rPr lang="ko-KR" altLang="en-US" sz="1200" dirty="0"/>
              <a:t>    </a:t>
            </a:r>
            <a:r>
              <a:rPr lang="en-US" altLang="ko-KR" sz="1200" dirty="0"/>
              <a:t>- </a:t>
            </a:r>
            <a:r>
              <a:rPr lang="ko-KR" altLang="en-US" sz="1200" dirty="0"/>
              <a:t>남한 주요시설 타격</a:t>
            </a:r>
            <a:r>
              <a:rPr lang="en-US" altLang="ko-KR" sz="1200" dirty="0"/>
              <a:t>, </a:t>
            </a:r>
            <a:r>
              <a:rPr lang="ko-KR" altLang="en-US" sz="1200" dirty="0"/>
              <a:t>납치</a:t>
            </a:r>
            <a:r>
              <a:rPr lang="en-US" altLang="ko-KR" sz="1200" dirty="0"/>
              <a:t>, </a:t>
            </a:r>
            <a:r>
              <a:rPr lang="ko-KR" altLang="en-US" sz="1200" dirty="0"/>
              <a:t>암살</a:t>
            </a:r>
            <a:r>
              <a:rPr lang="en-US" altLang="ko-KR" sz="1200" dirty="0"/>
              <a:t>, </a:t>
            </a:r>
            <a:r>
              <a:rPr lang="ko-KR" altLang="en-US" sz="1200" dirty="0"/>
              <a:t>폭파 등의 테러를 담당</a:t>
            </a:r>
            <a:endParaRPr lang="en-US" altLang="ko-KR" sz="1200" dirty="0"/>
          </a:p>
          <a:p>
            <a:pPr>
              <a:buNone/>
            </a:pPr>
            <a:r>
              <a:rPr lang="en-US" altLang="ko-KR" sz="1200" dirty="0"/>
              <a:t>    - 1996</a:t>
            </a:r>
            <a:r>
              <a:rPr lang="ko-KR" altLang="en-US" sz="1200" dirty="0"/>
              <a:t>년 강릉무장공비사건 자행</a:t>
            </a:r>
            <a:endParaRPr lang="en-US" altLang="ko-KR" sz="1200" dirty="0"/>
          </a:p>
          <a:p>
            <a:pPr>
              <a:buNone/>
            </a:pPr>
            <a:endParaRPr lang="en-US" altLang="ko-KR" sz="1200" dirty="0">
              <a:solidFill>
                <a:srgbClr val="FF0000"/>
              </a:solidFill>
            </a:endParaRPr>
          </a:p>
          <a:p>
            <a:r>
              <a:rPr lang="ko-KR" altLang="en-US" sz="1200" dirty="0">
                <a:solidFill>
                  <a:srgbClr val="FF0000"/>
                </a:solidFill>
                <a:latin typeface="+mn-ea"/>
              </a:rPr>
              <a:t>정찰총국 제</a:t>
            </a:r>
            <a:r>
              <a:rPr lang="en-US" altLang="ko-KR" sz="1200" dirty="0">
                <a:solidFill>
                  <a:srgbClr val="FF0000"/>
                </a:solidFill>
                <a:latin typeface="+mn-ea"/>
              </a:rPr>
              <a:t>3</a:t>
            </a:r>
            <a:r>
              <a:rPr lang="ko-KR" altLang="en-US" sz="1200" dirty="0">
                <a:solidFill>
                  <a:srgbClr val="FF0000"/>
                </a:solidFill>
                <a:latin typeface="+mn-ea"/>
              </a:rPr>
              <a:t>국</a:t>
            </a:r>
            <a:r>
              <a:rPr lang="en-US" altLang="ko-KR" sz="1200" dirty="0">
                <a:solidFill>
                  <a:srgbClr val="FF0000"/>
                </a:solidFill>
                <a:latin typeface="+mn-ea"/>
              </a:rPr>
              <a:t>(</a:t>
            </a:r>
            <a:r>
              <a:rPr lang="ko-KR" altLang="en-US" sz="1200" dirty="0" err="1">
                <a:solidFill>
                  <a:srgbClr val="FF0000"/>
                </a:solidFill>
                <a:latin typeface="+mn-ea"/>
              </a:rPr>
              <a:t>전자정찰국</a:t>
            </a:r>
            <a:r>
              <a:rPr lang="en-US" altLang="ko-KR" sz="1200" dirty="0">
                <a:solidFill>
                  <a:srgbClr val="FF0000"/>
                </a:solidFill>
                <a:latin typeface="+mn-ea"/>
              </a:rPr>
              <a:t>)</a:t>
            </a:r>
            <a:endParaRPr lang="ko-KR" altLang="en-US" sz="1200" dirty="0">
              <a:solidFill>
                <a:srgbClr val="FF0000"/>
              </a:solidFill>
              <a:latin typeface="+mn-ea"/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    -  </a:t>
            </a:r>
            <a:r>
              <a:rPr lang="ko-KR" altLang="en-US" sz="1200" dirty="0"/>
              <a:t>사이버 테러와 침투장비 개발</a:t>
            </a:r>
            <a:r>
              <a:rPr lang="en-US" altLang="ko-KR" sz="1200" dirty="0"/>
              <a:t>,</a:t>
            </a:r>
            <a:r>
              <a:rPr lang="ko-KR" altLang="en-US" sz="1200" dirty="0"/>
              <a:t> 실제 </a:t>
            </a:r>
            <a:r>
              <a:rPr lang="ko-KR" altLang="en-US" sz="1200" dirty="0" err="1"/>
              <a:t>사이버전을</a:t>
            </a:r>
            <a:r>
              <a:rPr lang="ko-KR" altLang="en-US" sz="1200" dirty="0"/>
              <a:t> 수행</a:t>
            </a:r>
          </a:p>
          <a:p>
            <a:pPr marL="0" indent="0">
              <a:buNone/>
            </a:pPr>
            <a:r>
              <a:rPr lang="en-US" altLang="ko-KR" sz="1200" dirty="0">
                <a:solidFill>
                  <a:schemeClr val="tx1"/>
                </a:solidFill>
              </a:rPr>
              <a:t>     </a:t>
            </a:r>
            <a:r>
              <a:rPr lang="en-US" altLang="ko-KR" sz="1200" dirty="0"/>
              <a:t>- 121</a:t>
            </a:r>
            <a:r>
              <a:rPr lang="ko-KR" altLang="en-US" sz="1200" dirty="0"/>
              <a:t>국</a:t>
            </a:r>
            <a:r>
              <a:rPr lang="en-US" altLang="ko-KR" sz="1200" dirty="0"/>
              <a:t>(</a:t>
            </a:r>
            <a:r>
              <a:rPr lang="ko-KR" altLang="en-US" sz="1200" dirty="0" err="1"/>
              <a:t>사이버전</a:t>
            </a:r>
            <a:r>
              <a:rPr lang="ko-KR" altLang="en-US" sz="1200" dirty="0"/>
              <a:t> 지도국</a:t>
            </a:r>
            <a:r>
              <a:rPr lang="en-US" altLang="ko-KR" sz="1200" dirty="0"/>
              <a:t>) : </a:t>
            </a:r>
            <a:r>
              <a:rPr lang="ko-KR" altLang="en-US" sz="1200" dirty="0"/>
              <a:t>해킹 및 </a:t>
            </a:r>
            <a:r>
              <a:rPr lang="ko-KR" altLang="en-US" sz="1200" dirty="0" err="1"/>
              <a:t>사이버전</a:t>
            </a:r>
            <a:r>
              <a:rPr lang="ko-KR" altLang="en-US" sz="1200" dirty="0"/>
              <a:t> 전담부대</a:t>
            </a:r>
            <a:br>
              <a:rPr lang="ko-KR" altLang="en-US" sz="1200" dirty="0"/>
            </a:br>
            <a:r>
              <a:rPr lang="ko-KR" altLang="en-US" sz="1200" dirty="0"/>
              <a:t>     </a:t>
            </a:r>
            <a:r>
              <a:rPr lang="en-US" altLang="ko-KR" sz="1200" dirty="0"/>
              <a:t>- 91</a:t>
            </a:r>
            <a:r>
              <a:rPr lang="ko-KR" altLang="en-US" sz="1200" dirty="0"/>
              <a:t>소 </a:t>
            </a:r>
            <a:r>
              <a:rPr lang="en-US" altLang="ko-KR" sz="1200" dirty="0"/>
              <a:t>: </a:t>
            </a:r>
            <a:r>
              <a:rPr lang="ko-KR" altLang="en-US" sz="1200" dirty="0"/>
              <a:t>해커부대</a:t>
            </a:r>
            <a:br>
              <a:rPr lang="ko-KR" altLang="en-US" sz="1200" dirty="0"/>
            </a:br>
            <a:r>
              <a:rPr lang="ko-KR" altLang="en-US" sz="1200" dirty="0"/>
              <a:t>     </a:t>
            </a:r>
            <a:r>
              <a:rPr lang="en-US" altLang="ko-KR" sz="1200" dirty="0"/>
              <a:t>- 110</a:t>
            </a:r>
            <a:r>
              <a:rPr lang="ko-KR" altLang="en-US" sz="1200" dirty="0"/>
              <a:t>호 연구소 </a:t>
            </a:r>
            <a:r>
              <a:rPr lang="en-US" altLang="ko-KR" sz="1200" dirty="0"/>
              <a:t>: </a:t>
            </a:r>
            <a:r>
              <a:rPr lang="ko-KR" altLang="en-US" sz="1200" dirty="0"/>
              <a:t>군</a:t>
            </a:r>
            <a:r>
              <a:rPr lang="en-US" altLang="ko-KR" sz="1200" dirty="0"/>
              <a:t>, </a:t>
            </a:r>
            <a:r>
              <a:rPr lang="ko-KR" altLang="en-US" sz="1200" dirty="0"/>
              <a:t>전략기관 사이버 공격</a:t>
            </a:r>
            <a:r>
              <a:rPr lang="en-US" altLang="ko-KR" sz="1200" dirty="0"/>
              <a:t>(</a:t>
            </a:r>
            <a:r>
              <a:rPr lang="ko-KR" altLang="en-US" sz="1200" dirty="0"/>
              <a:t>해킹 등 담당</a:t>
            </a:r>
            <a:r>
              <a:rPr lang="en-US" altLang="ko-KR" sz="1200" dirty="0"/>
              <a:t>)</a:t>
            </a:r>
            <a:br>
              <a:rPr lang="ko-KR" altLang="en-US" sz="1200" dirty="0"/>
            </a:br>
            <a:endParaRPr lang="en-US" altLang="ko-KR" sz="1200" dirty="0">
              <a:solidFill>
                <a:schemeClr val="tx1"/>
              </a:solidFill>
            </a:endParaRPr>
          </a:p>
          <a:p>
            <a:r>
              <a:rPr lang="ko-KR" altLang="en-US" sz="1200" dirty="0">
                <a:solidFill>
                  <a:srgbClr val="FF0000"/>
                </a:solidFill>
              </a:rPr>
              <a:t>정찰총국 제</a:t>
            </a:r>
            <a:r>
              <a:rPr lang="en-US" altLang="ko-KR" sz="1200" dirty="0">
                <a:solidFill>
                  <a:srgbClr val="FF0000"/>
                </a:solidFill>
              </a:rPr>
              <a:t>5</a:t>
            </a:r>
            <a:r>
              <a:rPr lang="ko-KR" altLang="en-US" sz="1200" dirty="0">
                <a:solidFill>
                  <a:srgbClr val="FF0000"/>
                </a:solidFill>
              </a:rPr>
              <a:t>국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>
                <a:solidFill>
                  <a:srgbClr val="FF0000"/>
                </a:solidFill>
              </a:rPr>
              <a:t>해외정보국</a:t>
            </a:r>
            <a:r>
              <a:rPr lang="en-US" altLang="ko-KR" sz="1200" dirty="0">
                <a:solidFill>
                  <a:srgbClr val="FF0000"/>
                </a:solidFill>
              </a:rPr>
              <a:t>)</a:t>
            </a:r>
            <a:endParaRPr lang="ko-KR" altLang="en-US" sz="12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ko-KR" altLang="en-US" sz="1200" dirty="0"/>
              <a:t>    </a:t>
            </a:r>
            <a:r>
              <a:rPr lang="en-US" altLang="ko-KR" sz="1200" dirty="0"/>
              <a:t>- </a:t>
            </a:r>
            <a:r>
              <a:rPr lang="ko-KR" altLang="en-US" sz="1200" dirty="0"/>
              <a:t>대한민국 및 해외의 정보수집</a:t>
            </a:r>
            <a:endParaRPr lang="en-US" altLang="ko-KR" sz="1200" dirty="0"/>
          </a:p>
          <a:p>
            <a:pPr>
              <a:buNone/>
            </a:pPr>
            <a:r>
              <a:rPr lang="en-US" altLang="ko-KR" sz="1200" dirty="0"/>
              <a:t>    - 1987</a:t>
            </a:r>
            <a:r>
              <a:rPr lang="ko-KR" altLang="en-US" sz="1200" dirty="0"/>
              <a:t>년 </a:t>
            </a:r>
            <a:r>
              <a:rPr lang="en-US" altLang="ko-KR" sz="1200" dirty="0"/>
              <a:t>KAL 858</a:t>
            </a:r>
            <a:r>
              <a:rPr lang="ko-KR" altLang="en-US" sz="1200" dirty="0"/>
              <a:t>기 공중폭파테러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아웅산테러를</a:t>
            </a:r>
            <a:r>
              <a:rPr lang="ko-KR" altLang="en-US" sz="1200" dirty="0"/>
              <a:t> 자행</a:t>
            </a:r>
            <a:endParaRPr lang="en-US" altLang="ko-KR" sz="1200" dirty="0"/>
          </a:p>
          <a:p>
            <a:endParaRPr lang="en-US" altLang="ko-KR" sz="1200" dirty="0">
              <a:solidFill>
                <a:srgbClr val="FF0000"/>
              </a:solidFill>
            </a:endParaRPr>
          </a:p>
          <a:p>
            <a:r>
              <a:rPr lang="ko-KR" altLang="en-US" sz="1200" dirty="0">
                <a:solidFill>
                  <a:srgbClr val="FF0000"/>
                </a:solidFill>
              </a:rPr>
              <a:t>정찰총국 제</a:t>
            </a:r>
            <a:r>
              <a:rPr lang="en-US" altLang="ko-KR" sz="1200" dirty="0">
                <a:solidFill>
                  <a:srgbClr val="FF0000"/>
                </a:solidFill>
              </a:rPr>
              <a:t>6</a:t>
            </a:r>
            <a:r>
              <a:rPr lang="ko-KR" altLang="en-US" sz="1200" dirty="0">
                <a:solidFill>
                  <a:srgbClr val="FF0000"/>
                </a:solidFill>
              </a:rPr>
              <a:t>국 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 err="1">
                <a:solidFill>
                  <a:srgbClr val="FF0000"/>
                </a:solidFill>
              </a:rPr>
              <a:t>대적협상국</a:t>
            </a:r>
            <a:r>
              <a:rPr lang="en-US" altLang="ko-KR" sz="1200" dirty="0">
                <a:solidFill>
                  <a:srgbClr val="FF0000"/>
                </a:solidFill>
              </a:rPr>
              <a:t>)</a:t>
            </a:r>
            <a:endParaRPr lang="ko-KR" altLang="en-US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ko-KR" altLang="en-US" sz="1200" dirty="0"/>
              <a:t>    </a:t>
            </a:r>
            <a:r>
              <a:rPr lang="en-US" altLang="ko-KR" sz="1200" dirty="0"/>
              <a:t>- </a:t>
            </a:r>
            <a:r>
              <a:rPr lang="ko-KR" altLang="en-US" sz="1200" dirty="0"/>
              <a:t>대남 군사정책과 군사회담 전략 수립</a:t>
            </a:r>
          </a:p>
          <a:p>
            <a:pPr>
              <a:buNone/>
            </a:pPr>
            <a:endParaRPr lang="en-US" altLang="ko-KR" sz="1200" dirty="0">
              <a:solidFill>
                <a:srgbClr val="FF0000"/>
              </a:solidFill>
            </a:endParaRPr>
          </a:p>
          <a:p>
            <a:r>
              <a:rPr lang="ko-KR" altLang="en-US" sz="1200" dirty="0">
                <a:solidFill>
                  <a:srgbClr val="FF0000"/>
                </a:solidFill>
              </a:rPr>
              <a:t>정찰총국 </a:t>
            </a:r>
            <a:r>
              <a:rPr lang="en-US" altLang="ko-KR" sz="1200" dirty="0">
                <a:solidFill>
                  <a:srgbClr val="FF0000"/>
                </a:solidFill>
              </a:rPr>
              <a:t>7</a:t>
            </a:r>
            <a:r>
              <a:rPr lang="ko-KR" altLang="en-US" sz="1200" dirty="0">
                <a:solidFill>
                  <a:srgbClr val="FF0000"/>
                </a:solidFill>
              </a:rPr>
              <a:t>국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>
                <a:solidFill>
                  <a:srgbClr val="FF0000"/>
                </a:solidFill>
              </a:rPr>
              <a:t>후방지원국</a:t>
            </a:r>
            <a:r>
              <a:rPr lang="en-US" altLang="ko-KR" sz="1200" dirty="0">
                <a:solidFill>
                  <a:srgbClr val="FF0000"/>
                </a:solidFill>
              </a:rPr>
              <a:t>)</a:t>
            </a:r>
          </a:p>
          <a:p>
            <a:endParaRPr lang="en-US" altLang="ko-KR" sz="1200" dirty="0">
              <a:solidFill>
                <a:srgbClr val="FF0000"/>
              </a:solidFill>
              <a:latin typeface="+mn-ea"/>
            </a:endParaRPr>
          </a:p>
          <a:p>
            <a:r>
              <a:rPr lang="ko-KR" altLang="en-US" sz="1200" dirty="0">
                <a:solidFill>
                  <a:srgbClr val="FF0000"/>
                </a:solidFill>
                <a:latin typeface="+mn-ea"/>
              </a:rPr>
              <a:t>연락소</a:t>
            </a:r>
            <a:r>
              <a:rPr lang="en-US" altLang="ko-KR" sz="1200" dirty="0">
                <a:solidFill>
                  <a:srgbClr val="FF0000"/>
                </a:solidFill>
                <a:latin typeface="+mn-ea"/>
              </a:rPr>
              <a:t>(</a:t>
            </a:r>
            <a:r>
              <a:rPr lang="en-US" altLang="ko-KR" sz="1200" dirty="0">
                <a:solidFill>
                  <a:srgbClr val="FF0000"/>
                </a:solidFill>
              </a:rPr>
              <a:t>128, 198, 314, 907) 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 - </a:t>
            </a:r>
            <a:r>
              <a:rPr lang="en-US" altLang="ko-KR" sz="1200" dirty="0"/>
              <a:t> </a:t>
            </a:r>
            <a:r>
              <a:rPr lang="ko-KR" altLang="en-US" sz="1200" dirty="0"/>
              <a:t>간첩을 직접 침투시키는 부대</a:t>
            </a:r>
          </a:p>
          <a:p>
            <a:pPr>
              <a:buNone/>
            </a:pPr>
            <a:endParaRPr lang="en-US" altLang="ko-KR" sz="1200" dirty="0"/>
          </a:p>
          <a:p>
            <a:pPr>
              <a:buNone/>
            </a:pPr>
            <a:endParaRPr lang="ko-KR" altLang="en-US" sz="1200" dirty="0"/>
          </a:p>
          <a:p>
            <a:pPr>
              <a:buNone/>
            </a:pPr>
            <a:endParaRPr lang="en-US" altLang="ko-KR" sz="12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3-1. </a:t>
            </a:r>
            <a:r>
              <a:rPr lang="ko-KR" altLang="en-US" dirty="0"/>
              <a:t>북한의 대남공작기구</a:t>
            </a: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37112"/>
          </a:xfrm>
        </p:spPr>
        <p:txBody>
          <a:bodyPr>
            <a:normAutofit/>
          </a:bodyPr>
          <a:lstStyle/>
          <a:p>
            <a:r>
              <a:rPr lang="ko-KR" altLang="en-US" sz="1400" dirty="0">
                <a:solidFill>
                  <a:srgbClr val="FF0000"/>
                </a:solidFill>
              </a:rPr>
              <a:t>조선인민군 </a:t>
            </a:r>
            <a:r>
              <a:rPr lang="ko-KR" altLang="en-US" sz="1400" dirty="0" err="1">
                <a:solidFill>
                  <a:srgbClr val="FF0000"/>
                </a:solidFill>
              </a:rPr>
              <a:t>총정치국</a:t>
            </a:r>
            <a:r>
              <a:rPr lang="ko-KR" altLang="en-US" sz="1400" dirty="0">
                <a:solidFill>
                  <a:srgbClr val="FF0000"/>
                </a:solidFill>
              </a:rPr>
              <a:t> 예하의 </a:t>
            </a:r>
            <a:r>
              <a:rPr lang="ko-KR" altLang="en-US" sz="1400" dirty="0" err="1">
                <a:solidFill>
                  <a:srgbClr val="FF0000"/>
                </a:solidFill>
              </a:rPr>
              <a:t>적군와해공작국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대남 방송과 전단 살포 임무를 수행</a:t>
            </a:r>
            <a:r>
              <a:rPr lang="en-US" altLang="ko-KR" sz="1400" dirty="0"/>
              <a:t>, </a:t>
            </a:r>
            <a:r>
              <a:rPr lang="ko-KR" altLang="en-US" sz="1400" dirty="0"/>
              <a:t>중국과 동남아 해외활동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>
              <a:solidFill>
                <a:srgbClr val="FF0000"/>
              </a:solidFill>
            </a:endParaRPr>
          </a:p>
          <a:p>
            <a:r>
              <a:rPr lang="ko-KR" altLang="en-US" sz="1400" dirty="0" err="1">
                <a:solidFill>
                  <a:srgbClr val="FF0000"/>
                </a:solidFill>
                <a:latin typeface="+mn-ea"/>
              </a:rPr>
              <a:t>조선인민국</a:t>
            </a:r>
            <a:r>
              <a:rPr lang="ko-KR" altLang="en-US" sz="1400" dirty="0">
                <a:solidFill>
                  <a:srgbClr val="FF0000"/>
                </a:solidFill>
                <a:latin typeface="+mn-ea"/>
              </a:rPr>
              <a:t> </a:t>
            </a:r>
            <a:r>
              <a:rPr lang="ko-KR" altLang="en-US" sz="1400" dirty="0" err="1">
                <a:solidFill>
                  <a:srgbClr val="FF0000"/>
                </a:solidFill>
                <a:latin typeface="+mn-ea"/>
              </a:rPr>
              <a:t>보위국</a:t>
            </a:r>
            <a:endParaRPr lang="en-US" altLang="ko-KR" sz="1400" dirty="0">
              <a:solidFill>
                <a:srgbClr val="FF0000"/>
              </a:solidFill>
              <a:latin typeface="+mn-ea"/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  <a:latin typeface="+mn-ea"/>
              </a:rPr>
              <a:t>   -  </a:t>
            </a:r>
            <a:r>
              <a:rPr lang="ko-KR" altLang="en-US" sz="1400" dirty="0"/>
              <a:t>북한군 내부 감시</a:t>
            </a:r>
            <a:r>
              <a:rPr lang="en-US" altLang="ko-KR" sz="1400" dirty="0"/>
              <a:t>, </a:t>
            </a:r>
            <a:r>
              <a:rPr lang="ko-KR" altLang="en-US" sz="1400" dirty="0"/>
              <a:t>탈북자를 이용한 공작 등을 수행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>
              <a:solidFill>
                <a:srgbClr val="FF0000"/>
              </a:solidFill>
              <a:latin typeface="+mn-ea"/>
            </a:endParaRPr>
          </a:p>
          <a:p>
            <a:r>
              <a:rPr lang="ko-KR" altLang="en-US" sz="1400" dirty="0">
                <a:solidFill>
                  <a:srgbClr val="FF0000"/>
                </a:solidFill>
                <a:latin typeface="+mn-ea"/>
              </a:rPr>
              <a:t>국무위원회 직속 </a:t>
            </a:r>
            <a:r>
              <a:rPr lang="ko-KR" altLang="en-US" sz="1400" dirty="0" err="1">
                <a:solidFill>
                  <a:srgbClr val="FF0000"/>
                </a:solidFill>
                <a:latin typeface="+mn-ea"/>
              </a:rPr>
              <a:t>국가보위성</a:t>
            </a:r>
            <a:endParaRPr lang="en-US" altLang="ko-KR" sz="1400" dirty="0">
              <a:solidFill>
                <a:srgbClr val="FF0000"/>
              </a:solidFill>
              <a:latin typeface="+mn-ea"/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   - </a:t>
            </a:r>
            <a:r>
              <a:rPr lang="ko-KR" altLang="en-US" sz="1400" dirty="0"/>
              <a:t>반혁명분자 색출과 해외 곳곳에 정보원을 파견</a:t>
            </a:r>
            <a:endParaRPr lang="en-US" altLang="ko-KR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3-1. </a:t>
            </a:r>
            <a:r>
              <a:rPr lang="ko-KR" altLang="en-US" dirty="0"/>
              <a:t>북한의 대남공작기구</a:t>
            </a: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51165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600" dirty="0" err="1"/>
              <a:t>안보경찰이란</a:t>
            </a:r>
            <a:r>
              <a:rPr lang="en-US" altLang="ko-KR" sz="1600" dirty="0"/>
              <a:t>, </a:t>
            </a:r>
            <a:r>
              <a:rPr lang="ko-KR" altLang="en-US" sz="1600" dirty="0"/>
              <a:t>국가안전보장을 위태롭게 하는 간첩활동 및 제 반</a:t>
            </a:r>
            <a:r>
              <a:rPr lang="en-US" altLang="ko-KR" sz="1600" dirty="0"/>
              <a:t>(</a:t>
            </a:r>
            <a:r>
              <a:rPr lang="ko-KR" altLang="en-US" sz="1600" dirty="0"/>
              <a:t>反</a:t>
            </a:r>
            <a:r>
              <a:rPr lang="en-US" altLang="ko-KR" sz="1600" dirty="0"/>
              <a:t>)</a:t>
            </a:r>
            <a:r>
              <a:rPr lang="ko-KR" altLang="en-US" sz="1600" dirty="0"/>
              <a:t>국가활동세력에 대비하는 국가적 대공 취약점에 대한 첩보수집</a:t>
            </a:r>
            <a:r>
              <a:rPr lang="en-US" altLang="ko-KR" sz="1600" dirty="0"/>
              <a:t>․</a:t>
            </a:r>
            <a:r>
              <a:rPr lang="ko-KR" altLang="en-US" sz="1600" dirty="0"/>
              <a:t>분석</a:t>
            </a:r>
            <a:r>
              <a:rPr lang="en-US" altLang="ko-KR" sz="1600" dirty="0"/>
              <a:t>․</a:t>
            </a:r>
            <a:r>
              <a:rPr lang="ko-KR" altLang="en-US" sz="1600" dirty="0"/>
              <a:t>판단과 안보사범</a:t>
            </a:r>
            <a:r>
              <a:rPr lang="en-US" altLang="ko-KR" sz="1600" dirty="0"/>
              <a:t>(</a:t>
            </a:r>
            <a:r>
              <a:rPr lang="ko-KR" altLang="en-US" sz="1600" dirty="0"/>
              <a:t>정보사범</a:t>
            </a:r>
            <a:r>
              <a:rPr lang="en-US" altLang="ko-KR" sz="1600" dirty="0"/>
              <a:t>)</a:t>
            </a:r>
            <a:r>
              <a:rPr lang="ko-KR" altLang="en-US" sz="1600" dirty="0"/>
              <a:t>수사를 전담하는 경찰을 말함</a:t>
            </a:r>
            <a:r>
              <a:rPr lang="en-US" altLang="ko-KR" sz="1600" dirty="0"/>
              <a:t>.</a:t>
            </a:r>
          </a:p>
          <a:p>
            <a:pPr>
              <a:buNone/>
            </a:pPr>
            <a:endParaRPr lang="en-US" altLang="ko-KR" sz="1600" dirty="0"/>
          </a:p>
          <a:p>
            <a:r>
              <a:rPr lang="ko-KR" altLang="en-US" sz="1600" dirty="0">
                <a:solidFill>
                  <a:srgbClr val="FF0000"/>
                </a:solidFill>
              </a:rPr>
              <a:t>안보경찰의 특징</a:t>
            </a:r>
          </a:p>
          <a:p>
            <a:pPr>
              <a:buNone/>
            </a:pPr>
            <a:r>
              <a:rPr lang="ko-KR" altLang="en-US" sz="1600" dirty="0"/>
              <a:t>    ① 안보경찰은 정보경찰과 마찬가지로 국가안전과 사회공공의 안녕</a:t>
            </a:r>
            <a:r>
              <a:rPr lang="en-US" altLang="ko-KR" sz="1600" dirty="0"/>
              <a:t>․</a:t>
            </a:r>
            <a:r>
              <a:rPr lang="ko-KR" altLang="en-US" sz="1600" dirty="0"/>
              <a:t>질서유지를 직접목적으로 하는 점에서 국민의 생명</a:t>
            </a:r>
            <a:r>
              <a:rPr lang="en-US" altLang="ko-KR" sz="1600" dirty="0"/>
              <a:t>․</a:t>
            </a:r>
            <a:r>
              <a:rPr lang="ko-KR" altLang="en-US" sz="1600" dirty="0"/>
              <a:t>신체</a:t>
            </a:r>
            <a:r>
              <a:rPr lang="en-US" altLang="ko-KR" sz="1600" dirty="0"/>
              <a:t>․</a:t>
            </a:r>
            <a:r>
              <a:rPr lang="ko-KR" altLang="en-US" sz="1600" dirty="0"/>
              <a:t>재산의 보호를 목적으로 하는 보통경찰과 다르다</a:t>
            </a:r>
            <a:r>
              <a:rPr lang="en-US" altLang="ko-KR" sz="1600" dirty="0"/>
              <a:t>.  </a:t>
            </a:r>
          </a:p>
          <a:p>
            <a:pPr>
              <a:buNone/>
            </a:pPr>
            <a:r>
              <a:rPr lang="en-US" altLang="ko-KR" sz="1600" dirty="0"/>
              <a:t>    ② </a:t>
            </a:r>
            <a:r>
              <a:rPr lang="ko-KR" altLang="en-US" sz="1600" dirty="0"/>
              <a:t>정보경찰과 같이 안보경찰도 국가적</a:t>
            </a:r>
            <a:r>
              <a:rPr lang="en-US" altLang="ko-KR" sz="1600" dirty="0"/>
              <a:t>․</a:t>
            </a:r>
            <a:r>
              <a:rPr lang="ko-KR" altLang="en-US" sz="1600" dirty="0"/>
              <a:t>사회적 법익을 침해하는 범죄가 그 대상이나 그 중에서도 대공에 관한 사항을 취급한다</a:t>
            </a:r>
            <a:r>
              <a:rPr lang="en-US" altLang="ko-KR" sz="1600" dirty="0"/>
              <a:t>. </a:t>
            </a:r>
          </a:p>
          <a:p>
            <a:pPr>
              <a:buNone/>
            </a:pPr>
            <a:r>
              <a:rPr lang="en-US" altLang="ko-KR" sz="1600" dirty="0"/>
              <a:t>    ③ </a:t>
            </a:r>
            <a:r>
              <a:rPr lang="ko-KR" altLang="en-US" sz="1600" dirty="0"/>
              <a:t>안보경찰활동은 직접 국가안전보장에 관련되는 범죄를 대상으로 하기 때문에 고도의 보안을 요하는 비공개활동이다</a:t>
            </a:r>
            <a:r>
              <a:rPr lang="en-US" altLang="ko-KR" sz="1600" dirty="0"/>
              <a:t>. </a:t>
            </a:r>
          </a:p>
          <a:p>
            <a:pPr>
              <a:buNone/>
            </a:pPr>
            <a:r>
              <a:rPr lang="en-US" altLang="ko-KR" sz="1600" dirty="0"/>
              <a:t>    ④ </a:t>
            </a:r>
            <a:r>
              <a:rPr lang="ko-KR" altLang="en-US" sz="1600" dirty="0"/>
              <a:t>안보경찰은 정보 및 보안업무 기획조정규정에 의하여 방첩공작시 국가정보원장의 조정을 받는다</a:t>
            </a:r>
            <a:r>
              <a:rPr lang="en-US" altLang="ko-KR" sz="1600" dirty="0"/>
              <a:t>. </a:t>
            </a:r>
          </a:p>
          <a:p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4-1. </a:t>
            </a:r>
            <a:r>
              <a:rPr lang="ko-KR" altLang="en-US" dirty="0"/>
              <a:t>안보경찰활동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00034" y="1428736"/>
            <a:ext cx="8229600" cy="2900369"/>
          </a:xfrm>
        </p:spPr>
        <p:txBody>
          <a:bodyPr>
            <a:normAutofit/>
          </a:bodyPr>
          <a:lstStyle/>
          <a:p>
            <a:r>
              <a:rPr lang="ko-KR" altLang="en-US" sz="1600" dirty="0"/>
              <a:t>방첩이란 기밀유지</a:t>
            </a:r>
            <a:r>
              <a:rPr lang="en-US" altLang="ko-KR" sz="1600" dirty="0"/>
              <a:t>, </a:t>
            </a:r>
            <a:r>
              <a:rPr lang="ko-KR" altLang="en-US" sz="1600" dirty="0"/>
              <a:t>보안유지라고도 하는데 상대로 하여금 우리측의 의도를 간파하지 못하게 하고</a:t>
            </a:r>
            <a:r>
              <a:rPr lang="en-US" altLang="ko-KR" sz="1600" dirty="0"/>
              <a:t>, </a:t>
            </a:r>
            <a:r>
              <a:rPr lang="ko-KR" altLang="en-US" sz="1600" dirty="0"/>
              <a:t>우리측의 어떤 상황도 상대에게 노출되지 않도록 하는 방책</a:t>
            </a:r>
          </a:p>
          <a:p>
            <a:r>
              <a:rPr lang="ko-KR" altLang="en-US" sz="1600" dirty="0">
                <a:solidFill>
                  <a:srgbClr val="FF0000"/>
                </a:solidFill>
              </a:rPr>
              <a:t>방첩의 대상 </a:t>
            </a:r>
            <a:r>
              <a:rPr lang="en-US" altLang="ko-KR" sz="1600" dirty="0">
                <a:solidFill>
                  <a:srgbClr val="FF0000"/>
                </a:solidFill>
              </a:rPr>
              <a:t>: </a:t>
            </a:r>
            <a:r>
              <a:rPr lang="ko-KR" altLang="en-US" sz="1600" dirty="0">
                <a:solidFill>
                  <a:srgbClr val="FF0000"/>
                </a:solidFill>
              </a:rPr>
              <a:t>간첩</a:t>
            </a:r>
            <a:r>
              <a:rPr lang="en-US" altLang="ko-KR" sz="1600" dirty="0">
                <a:solidFill>
                  <a:srgbClr val="FF0000"/>
                </a:solidFill>
              </a:rPr>
              <a:t>, </a:t>
            </a:r>
            <a:r>
              <a:rPr lang="ko-KR" altLang="en-US" sz="1600" dirty="0">
                <a:solidFill>
                  <a:srgbClr val="FF0000"/>
                </a:solidFill>
              </a:rPr>
              <a:t>태업</a:t>
            </a:r>
            <a:r>
              <a:rPr lang="en-US" altLang="ko-KR" sz="1600" dirty="0">
                <a:solidFill>
                  <a:srgbClr val="FF0000"/>
                </a:solidFill>
              </a:rPr>
              <a:t>, </a:t>
            </a:r>
            <a:r>
              <a:rPr lang="ko-KR" altLang="en-US" sz="1600" dirty="0">
                <a:solidFill>
                  <a:srgbClr val="FF0000"/>
                </a:solidFill>
              </a:rPr>
              <a:t>전복</a:t>
            </a:r>
          </a:p>
          <a:p>
            <a:pPr>
              <a:buNone/>
            </a:pPr>
            <a:r>
              <a:rPr lang="ko-KR" altLang="en-US" sz="1600" dirty="0"/>
              <a:t>  ① 간 첩</a:t>
            </a:r>
            <a:r>
              <a:rPr lang="en-US" altLang="ko-KR" sz="1600" dirty="0"/>
              <a:t>(Spy)</a:t>
            </a:r>
          </a:p>
          <a:p>
            <a:pPr>
              <a:buNone/>
            </a:pPr>
            <a:r>
              <a:rPr lang="en-US" altLang="ko-KR" sz="1600" dirty="0"/>
              <a:t>    : </a:t>
            </a:r>
            <a:r>
              <a:rPr lang="ko-KR" altLang="en-US" sz="1600" dirty="0"/>
              <a:t>한 국가 또는 정치집단의 이익을 위하여 비밀리에 첩보수집을 하거나 태업</a:t>
            </a:r>
            <a:r>
              <a:rPr lang="en-US" altLang="ko-KR" sz="1600" dirty="0"/>
              <a:t>․</a:t>
            </a:r>
            <a:r>
              <a:rPr lang="ko-KR" altLang="en-US" sz="1600" dirty="0"/>
              <a:t>전복활동을 목적으로 대상국 내에 잠입한 자 또는 이를 지원</a:t>
            </a:r>
            <a:r>
              <a:rPr lang="en-US" altLang="ko-KR" sz="1600" dirty="0"/>
              <a:t>․</a:t>
            </a:r>
            <a:r>
              <a:rPr lang="ko-KR" altLang="en-US" sz="1600" dirty="0"/>
              <a:t>동조 및 협조하는 모든 조직적 구성분자를 말한다</a:t>
            </a:r>
            <a:r>
              <a:rPr lang="en-US" altLang="ko-KR" sz="1600" dirty="0"/>
              <a:t>.</a:t>
            </a:r>
          </a:p>
          <a:p>
            <a:pPr>
              <a:buNone/>
            </a:pPr>
            <a:r>
              <a:rPr lang="en-US" altLang="ko-KR" sz="1600" dirty="0"/>
              <a:t>    </a:t>
            </a:r>
          </a:p>
          <a:p>
            <a:pPr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   * </a:t>
            </a:r>
            <a:r>
              <a:rPr lang="ko-KR" altLang="en-US" sz="1600" dirty="0">
                <a:solidFill>
                  <a:srgbClr val="FF0000"/>
                </a:solidFill>
              </a:rPr>
              <a:t>간첩의 종류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ko-KR" altLang="en-US" sz="1600" dirty="0"/>
              <a:t>    ⓐ 임무에 의한 분류</a:t>
            </a:r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z="3600" dirty="0"/>
              <a:t>4-2. </a:t>
            </a:r>
            <a:r>
              <a:rPr lang="ko-KR" altLang="en-US" sz="3600" dirty="0"/>
              <a:t>안보경찰의 주요활동 </a:t>
            </a:r>
            <a:r>
              <a:rPr lang="en-US" altLang="ko-KR" sz="3600" dirty="0"/>
              <a:t>– (1) </a:t>
            </a:r>
            <a:r>
              <a:rPr lang="ko-KR" altLang="en-US" sz="3600" dirty="0"/>
              <a:t>방첩활동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857224" y="4357694"/>
          <a:ext cx="7500990" cy="1967992"/>
        </p:xfrm>
        <a:graphic>
          <a:graphicData uri="http://schemas.openxmlformats.org/drawingml/2006/table">
            <a:tbl>
              <a:tblPr/>
              <a:tblGrid>
                <a:gridCol w="6881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128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일반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간첩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우리나라에 잠입한 대다수의 간첩으로 일반적인 정보를 수집하거나 또는 태업공작</a:t>
                      </a:r>
                      <a:r>
                        <a:rPr lang="en-US" altLang="ko-KR" sz="13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전복공작을 전개하는 간첩 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증원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간첩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간첩요원의 보충</a:t>
                      </a:r>
                      <a:r>
                        <a:rPr lang="en-US" altLang="ko-KR" sz="13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유인</a:t>
                      </a:r>
                      <a:r>
                        <a:rPr lang="en-US" altLang="ko-KR" sz="13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납치 등 인적자원의 확보를 위하여 파견되는 간첩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보급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간첩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간첩을 파견함에 필요한 일정한 장소에서 토대를 구축하고 남파간첩의 공작활동에 필요한 공작금품</a:t>
                      </a:r>
                      <a:r>
                        <a:rPr lang="en-US" altLang="ko-KR" sz="13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장비</a:t>
                      </a:r>
                      <a:r>
                        <a:rPr lang="en-US" altLang="ko-KR" sz="13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증명서원본 등 물적지원의 사명을 수행하는 간첩</a:t>
                      </a:r>
                      <a:r>
                        <a:rPr lang="en-US" altLang="ko-KR" sz="13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일본 등지에 거점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무장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간첩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적지에 침투하여 암살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파괴를 하거나 간첩의 호송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연락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안내 또는 </a:t>
                      </a:r>
                      <a:r>
                        <a:rPr lang="ko-KR" altLang="en-US" sz="13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호송로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개척을 위하여 특별히 무장한 간첩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00034" y="1428736"/>
            <a:ext cx="8229600" cy="450059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ko-KR" sz="1600" dirty="0"/>
              <a:t>   * </a:t>
            </a:r>
            <a:r>
              <a:rPr lang="ko-KR" altLang="en-US" sz="1600" dirty="0"/>
              <a:t>간첩의 종류</a:t>
            </a:r>
            <a:endParaRPr lang="en-US" altLang="ko-KR" sz="1600" dirty="0"/>
          </a:p>
          <a:p>
            <a:pPr>
              <a:buNone/>
            </a:pPr>
            <a:r>
              <a:rPr lang="ko-KR" altLang="en-US" sz="1600" dirty="0"/>
              <a:t> ⓑ 활동방법에 의한 분류</a:t>
            </a:r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r>
              <a:rPr lang="ko-KR" altLang="en-US" sz="1600" dirty="0"/>
              <a:t>ⓒ 활동범위에 의한 분류</a:t>
            </a:r>
          </a:p>
          <a:p>
            <a:pPr>
              <a:buNone/>
            </a:pPr>
            <a:endParaRPr lang="ko-KR" altLang="en-US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z="3600" dirty="0"/>
              <a:t>4-2. </a:t>
            </a:r>
            <a:r>
              <a:rPr lang="ko-KR" altLang="en-US" sz="3600" dirty="0"/>
              <a:t>안보경찰의 주요활동 </a:t>
            </a:r>
            <a:r>
              <a:rPr lang="en-US" altLang="ko-KR" sz="3600" dirty="0"/>
              <a:t>– (1) </a:t>
            </a:r>
            <a:r>
              <a:rPr lang="ko-KR" altLang="en-US" sz="3600" dirty="0"/>
              <a:t>방첩활동</a:t>
            </a:r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928662" y="2143116"/>
          <a:ext cx="7500990" cy="2135221"/>
        </p:xfrm>
        <a:graphic>
          <a:graphicData uri="http://schemas.openxmlformats.org/drawingml/2006/table">
            <a:tbl>
              <a:tblPr/>
              <a:tblGrid>
                <a:gridCol w="6336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673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818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30"/>
                        </a:rPr>
                        <a:t>고정</a:t>
                      </a: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30"/>
                        </a:rPr>
                        <a:t>간첩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일정한 지역 내에서 영구적으로 간첩행위를 하도록 임무를 부여받고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활동을 하는 간첩을 말한다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지역적 연고권과 생업을 유지하며 합법적으로 보장된 신분을 구비하고 있다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158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30"/>
                        </a:rPr>
                        <a:t>배회간첩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일정한 공작기간이 설정되어 있는 점이 주된 특징으로서 일정한 주거 없이 전국을 배회하면서 임무를 수행하는 간첩을 말한다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049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30"/>
                        </a:rPr>
                        <a:t>공행</a:t>
                      </a: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30"/>
                        </a:rPr>
                        <a:t>간첩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외교관 등과 같이 타국에 공용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(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公用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)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의 명목하에 입국하여 합법적인 신분을 갖고 이를 기화로 상대국에 대한 각종 정보를 수집하는 것을 목적으로 하는 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간첩을 말한다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1000100" y="5214950"/>
          <a:ext cx="7429552" cy="1214446"/>
        </p:xfrm>
        <a:graphic>
          <a:graphicData uri="http://schemas.openxmlformats.org/drawingml/2006/table">
            <a:tbl>
              <a:tblPr/>
              <a:tblGrid>
                <a:gridCol w="11364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930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722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30"/>
                        </a:rPr>
                        <a:t>대량형간첩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주로 전시에 파견되어 특수한 대상의 지목도 없이 광범위한 분야에서 정보를 수집하는 간첩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722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30"/>
                        </a:rPr>
                        <a:t>지명형간첩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특정한 목표와 임무를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부여받아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특수한 정보를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수집토록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개별적으로 지명하여 파견된 간첩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00034" y="1428736"/>
            <a:ext cx="8229600" cy="450059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ko-KR" sz="1600" dirty="0"/>
              <a:t>   * </a:t>
            </a:r>
            <a:r>
              <a:rPr lang="ko-KR" altLang="en-US" sz="1600" dirty="0"/>
              <a:t>간첩의 종류</a:t>
            </a: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r>
              <a:rPr lang="ko-KR" altLang="en-US" sz="1600" dirty="0"/>
              <a:t>ⓓ 간첩망의 형태에 의한 분류</a:t>
            </a:r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endParaRPr lang="ko-KR" altLang="en-US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z="3600" dirty="0"/>
              <a:t>4-2. </a:t>
            </a:r>
            <a:r>
              <a:rPr lang="ko-KR" altLang="en-US" sz="3600" dirty="0"/>
              <a:t>안보경찰의 주요활동 </a:t>
            </a:r>
            <a:r>
              <a:rPr lang="en-US" altLang="ko-KR" sz="3600" dirty="0"/>
              <a:t>– (1) </a:t>
            </a:r>
            <a:r>
              <a:rPr lang="ko-KR" altLang="en-US" sz="3600" dirty="0"/>
              <a:t>방첩활동</a:t>
            </a:r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0271233"/>
              </p:ext>
            </p:extLst>
          </p:nvPr>
        </p:nvGraphicFramePr>
        <p:xfrm>
          <a:off x="857224" y="2571744"/>
          <a:ext cx="7929618" cy="3665568"/>
        </p:xfrm>
        <a:graphic>
          <a:graphicData uri="http://schemas.openxmlformats.org/drawingml/2006/table">
            <a:tbl>
              <a:tblPr/>
              <a:tblGrid>
                <a:gridCol w="16596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699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8253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 dirty="0">
                          <a:solidFill>
                            <a:srgbClr val="FF0000"/>
                          </a:solidFill>
                          <a:latin typeface="바탕"/>
                        </a:rPr>
                        <a:t> 삼각형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바탕"/>
                        </a:rPr>
                        <a:t> 간첩이 </a:t>
                      </a:r>
                      <a:r>
                        <a:rPr lang="en-US" altLang="ko-KR" sz="1400" b="0" i="0" spc="0" dirty="0">
                          <a:solidFill>
                            <a:srgbClr val="000000"/>
                          </a:solidFill>
                          <a:latin typeface="바탕"/>
                        </a:rPr>
                        <a:t>3</a:t>
                      </a: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바탕"/>
                        </a:rPr>
                        <a:t>명 이내의 공작원을 포섭하여 지휘</a:t>
                      </a:r>
                      <a:r>
                        <a:rPr lang="en-US" altLang="ko-KR" sz="1400" b="0" i="0" spc="0" dirty="0">
                          <a:solidFill>
                            <a:srgbClr val="000000"/>
                          </a:solidFill>
                          <a:latin typeface="바탕"/>
                        </a:rPr>
                        <a:t>. </a:t>
                      </a: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바탕"/>
                        </a:rPr>
                        <a:t>공작원 간 횡적 연락 차단</a:t>
                      </a:r>
                      <a:r>
                        <a:rPr lang="en-US" altLang="ko-KR" sz="1400" b="0" i="0" spc="0" dirty="0">
                          <a:solidFill>
                            <a:srgbClr val="000000"/>
                          </a:solidFill>
                          <a:latin typeface="바탕"/>
                        </a:rPr>
                        <a:t>(</a:t>
                      </a: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바탕"/>
                        </a:rPr>
                        <a:t>지하당 구축에 많이 사용</a:t>
                      </a:r>
                      <a:r>
                        <a:rPr lang="en-US" altLang="ko-KR" sz="1400" b="0" i="0" spc="0" dirty="0">
                          <a:solidFill>
                            <a:srgbClr val="000000"/>
                          </a:solidFill>
                          <a:latin typeface="바탕"/>
                        </a:rPr>
                        <a:t>) – </a:t>
                      </a: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바탕"/>
                        </a:rPr>
                        <a:t>보안유지가 잘 되지만</a:t>
                      </a:r>
                      <a:r>
                        <a:rPr lang="en-US" altLang="ko-KR" sz="1400" b="0" i="0" spc="0" dirty="0">
                          <a:solidFill>
                            <a:srgbClr val="000000"/>
                          </a:solidFill>
                          <a:latin typeface="바탕"/>
                        </a:rPr>
                        <a:t>, </a:t>
                      </a: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바탕"/>
                        </a:rPr>
                        <a:t>활동범위가 좁고 공작원 </a:t>
                      </a:r>
                      <a:r>
                        <a:rPr lang="ko-KR" altLang="en-US" sz="1400" b="0" i="0" spc="0" dirty="0" err="1">
                          <a:solidFill>
                            <a:srgbClr val="000000"/>
                          </a:solidFill>
                          <a:latin typeface="바탕"/>
                        </a:rPr>
                        <a:t>검거시</a:t>
                      </a: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바탕"/>
                        </a:rPr>
                        <a:t> 간첩 전체가 쉽게 노출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253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 dirty="0">
                          <a:solidFill>
                            <a:srgbClr val="FF0000"/>
                          </a:solidFill>
                          <a:latin typeface="바탕"/>
                        </a:rPr>
                        <a:t> </a:t>
                      </a:r>
                      <a:r>
                        <a:rPr lang="ko-KR" altLang="en-US" sz="1400" b="0" i="0" spc="0" dirty="0" err="1">
                          <a:solidFill>
                            <a:srgbClr val="FF0000"/>
                          </a:solidFill>
                          <a:latin typeface="바탕"/>
                        </a:rPr>
                        <a:t>써클형</a:t>
                      </a:r>
                      <a:endParaRPr lang="ko-KR" altLang="en-US" sz="1400" b="0" i="0" spc="0" dirty="0">
                        <a:solidFill>
                          <a:srgbClr val="FF0000"/>
                        </a:solidFill>
                        <a:latin typeface="바탕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바탕"/>
                        </a:rPr>
                        <a:t> 합법적 신분을 이용</a:t>
                      </a:r>
                      <a:r>
                        <a:rPr lang="en-US" altLang="ko-KR" sz="1400" b="0" i="0" spc="0" dirty="0">
                          <a:solidFill>
                            <a:srgbClr val="000000"/>
                          </a:solidFill>
                          <a:latin typeface="바탕"/>
                        </a:rPr>
                        <a:t>, </a:t>
                      </a: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바탕"/>
                        </a:rPr>
                        <a:t>침투</a:t>
                      </a:r>
                      <a:r>
                        <a:rPr lang="en-US" altLang="ko-KR" sz="1400" b="0" i="0" spc="0" dirty="0">
                          <a:solidFill>
                            <a:srgbClr val="000000"/>
                          </a:solidFill>
                          <a:latin typeface="바탕"/>
                        </a:rPr>
                        <a:t>. </a:t>
                      </a: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바탕"/>
                        </a:rPr>
                        <a:t>적국의 이념이나 사상에 동조토록 유도</a:t>
                      </a:r>
                      <a:r>
                        <a:rPr lang="en-US" altLang="ko-KR" sz="1400" b="0" i="0" spc="0" dirty="0">
                          <a:solidFill>
                            <a:srgbClr val="000000"/>
                          </a:solidFill>
                          <a:latin typeface="바탕"/>
                        </a:rPr>
                        <a:t>(</a:t>
                      </a: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바탕"/>
                        </a:rPr>
                        <a:t>첩보전에서 많이 활용</a:t>
                      </a:r>
                      <a:r>
                        <a:rPr lang="en-US" altLang="ko-KR" sz="1400" b="0" i="0" spc="0" dirty="0">
                          <a:solidFill>
                            <a:srgbClr val="000000"/>
                          </a:solidFill>
                          <a:latin typeface="바탕"/>
                        </a:rPr>
                        <a:t>) – </a:t>
                      </a: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바탕"/>
                        </a:rPr>
                        <a:t>간첩활동이 자유롭고 대중적 조직과 동원이 가능한 반면</a:t>
                      </a:r>
                      <a:r>
                        <a:rPr lang="en-US" altLang="ko-KR" sz="1400" b="0" i="0" spc="0" dirty="0">
                          <a:solidFill>
                            <a:srgbClr val="000000"/>
                          </a:solidFill>
                          <a:latin typeface="바탕"/>
                        </a:rPr>
                        <a:t>, </a:t>
                      </a:r>
                      <a:r>
                        <a:rPr lang="ko-KR" altLang="en-US" sz="1400" b="0" i="0" spc="0" dirty="0" err="1">
                          <a:solidFill>
                            <a:srgbClr val="000000"/>
                          </a:solidFill>
                          <a:latin typeface="바탕"/>
                        </a:rPr>
                        <a:t>간첩폭로시</a:t>
                      </a: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바탕"/>
                        </a:rPr>
                        <a:t> 외교문제 야기 가능성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542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 dirty="0">
                          <a:solidFill>
                            <a:srgbClr val="FF0000"/>
                          </a:solidFill>
                          <a:latin typeface="바탕"/>
                        </a:rPr>
                        <a:t> 단일형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바탕"/>
                        </a:rPr>
                        <a:t> 단독활동 </a:t>
                      </a:r>
                      <a:r>
                        <a:rPr lang="en-US" altLang="ko-KR" sz="1400" b="0" i="0" spc="0" dirty="0">
                          <a:solidFill>
                            <a:srgbClr val="000000"/>
                          </a:solidFill>
                          <a:latin typeface="바탕"/>
                        </a:rPr>
                        <a:t>– </a:t>
                      </a: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바탕"/>
                        </a:rPr>
                        <a:t>보안유지 및 신속한 활동이 가능하지만</a:t>
                      </a:r>
                      <a:r>
                        <a:rPr lang="en-US" altLang="ko-KR" sz="1400" b="0" i="0" spc="0" dirty="0">
                          <a:solidFill>
                            <a:srgbClr val="000000"/>
                          </a:solidFill>
                          <a:latin typeface="바탕"/>
                        </a:rPr>
                        <a:t>, </a:t>
                      </a: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바탕"/>
                        </a:rPr>
                        <a:t>활동범위가 좁고 공작성과가 비교적 낮음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253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 dirty="0">
                          <a:solidFill>
                            <a:srgbClr val="FF0000"/>
                          </a:solidFill>
                          <a:latin typeface="바탕"/>
                        </a:rPr>
                        <a:t> 피라미드형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바탕"/>
                        </a:rPr>
                        <a:t> </a:t>
                      </a:r>
                      <a:r>
                        <a:rPr lang="ko-KR" altLang="en-US" sz="1400" b="0" i="0" spc="0" dirty="0" err="1">
                          <a:solidFill>
                            <a:srgbClr val="000000"/>
                          </a:solidFill>
                          <a:latin typeface="바탕"/>
                        </a:rPr>
                        <a:t>갑첩이</a:t>
                      </a: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바탕"/>
                        </a:rPr>
                        <a:t> </a:t>
                      </a:r>
                      <a:r>
                        <a:rPr lang="ko-KR" altLang="en-US" sz="1400" b="0" i="0" spc="0" dirty="0" err="1">
                          <a:solidFill>
                            <a:srgbClr val="000000"/>
                          </a:solidFill>
                          <a:latin typeface="바탕"/>
                        </a:rPr>
                        <a:t>주공작원</a:t>
                      </a: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바탕"/>
                        </a:rPr>
                        <a:t> </a:t>
                      </a:r>
                      <a:r>
                        <a:rPr lang="en-US" altLang="ko-KR" sz="1400" b="0" i="0" spc="0" dirty="0">
                          <a:solidFill>
                            <a:srgbClr val="000000"/>
                          </a:solidFill>
                          <a:latin typeface="바탕"/>
                        </a:rPr>
                        <a:t>2~3</a:t>
                      </a: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바탕"/>
                        </a:rPr>
                        <a:t>명을 두고 그 밑에 각각 </a:t>
                      </a:r>
                      <a:r>
                        <a:rPr lang="en-US" altLang="ko-KR" sz="1400" b="0" i="0" spc="0" dirty="0">
                          <a:solidFill>
                            <a:srgbClr val="000000"/>
                          </a:solidFill>
                          <a:latin typeface="바탕"/>
                        </a:rPr>
                        <a:t>2~3</a:t>
                      </a: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바탕"/>
                        </a:rPr>
                        <a:t>명 </a:t>
                      </a:r>
                      <a:r>
                        <a:rPr lang="ko-KR" altLang="en-US" sz="1400" b="0" i="0" spc="0" dirty="0" err="1">
                          <a:solidFill>
                            <a:srgbClr val="000000"/>
                          </a:solidFill>
                          <a:latin typeface="바탕"/>
                        </a:rPr>
                        <a:t>행동원을</a:t>
                      </a: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바탕"/>
                        </a:rPr>
                        <a:t> 둠 </a:t>
                      </a:r>
                      <a:r>
                        <a:rPr lang="en-US" altLang="ko-KR" sz="1400" b="0" i="0" spc="0" dirty="0">
                          <a:solidFill>
                            <a:srgbClr val="000000"/>
                          </a:solidFill>
                          <a:latin typeface="바탕"/>
                        </a:rPr>
                        <a:t>– </a:t>
                      </a: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바탕"/>
                        </a:rPr>
                        <a:t>많은 공작을 수행할 수 </a:t>
                      </a:r>
                      <a:r>
                        <a:rPr lang="ko-KR" altLang="en-US" sz="1400" b="0" i="0" spc="0" dirty="0" err="1">
                          <a:solidFill>
                            <a:srgbClr val="000000"/>
                          </a:solidFill>
                          <a:latin typeface="바탕"/>
                        </a:rPr>
                        <a:t>있도</a:t>
                      </a: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바탕"/>
                        </a:rPr>
                        <a:t> 활동범위가 넓지만</a:t>
                      </a:r>
                      <a:r>
                        <a:rPr lang="en-US" altLang="ko-KR" sz="1400" b="0" i="0" spc="0" dirty="0">
                          <a:solidFill>
                            <a:srgbClr val="000000"/>
                          </a:solidFill>
                          <a:latin typeface="바탕"/>
                        </a:rPr>
                        <a:t>, </a:t>
                      </a: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바탕"/>
                        </a:rPr>
                        <a:t>노출이 쉽고 일망타진 가능성이 높으며 조직구성에 많은 시간 소요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253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 dirty="0">
                          <a:solidFill>
                            <a:srgbClr val="FF0000"/>
                          </a:solidFill>
                          <a:latin typeface="바탕"/>
                        </a:rPr>
                        <a:t> </a:t>
                      </a:r>
                      <a:r>
                        <a:rPr lang="ko-KR" altLang="en-US" sz="1400" b="0" i="0" spc="0" dirty="0" err="1">
                          <a:solidFill>
                            <a:srgbClr val="FF0000"/>
                          </a:solidFill>
                          <a:latin typeface="바탕"/>
                        </a:rPr>
                        <a:t>레포형</a:t>
                      </a:r>
                      <a:endParaRPr lang="ko-KR" altLang="en-US" sz="1400" b="0" i="0" spc="0" dirty="0">
                        <a:solidFill>
                          <a:srgbClr val="FF0000"/>
                        </a:solidFill>
                        <a:latin typeface="바탕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바탕"/>
                        </a:rPr>
                        <a:t> 피라미드형 조직에 있어서 간첩과 </a:t>
                      </a:r>
                      <a:r>
                        <a:rPr lang="ko-KR" altLang="en-US" sz="1400" b="0" i="0" spc="0" dirty="0" err="1">
                          <a:solidFill>
                            <a:srgbClr val="000000"/>
                          </a:solidFill>
                          <a:latin typeface="바탕"/>
                        </a:rPr>
                        <a:t>주공작원</a:t>
                      </a: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바탕"/>
                        </a:rPr>
                        <a:t> 간</a:t>
                      </a:r>
                      <a:r>
                        <a:rPr lang="en-US" altLang="ko-KR" sz="1400" b="0" i="0" spc="0" dirty="0">
                          <a:solidFill>
                            <a:srgbClr val="000000"/>
                          </a:solidFill>
                          <a:latin typeface="바탕"/>
                        </a:rPr>
                        <a:t>, </a:t>
                      </a: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바탕"/>
                        </a:rPr>
                        <a:t>행동공작원 상호간에 </a:t>
                      </a:r>
                      <a:r>
                        <a:rPr lang="ko-KR" altLang="en-US" sz="1400" b="0" i="0" spc="0" dirty="0" err="1">
                          <a:solidFill>
                            <a:srgbClr val="000000"/>
                          </a:solidFill>
                          <a:latin typeface="바탕"/>
                        </a:rPr>
                        <a:t>연락원을</a:t>
                      </a: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바탕"/>
                        </a:rPr>
                        <a:t> 두고 종횡으로 연결하는 방식</a:t>
                      </a:r>
                      <a:endParaRPr lang="en-US" altLang="ko-KR" sz="14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0" dirty="0">
                          <a:solidFill>
                            <a:srgbClr val="000000"/>
                          </a:solidFill>
                          <a:latin typeface="바탕"/>
                        </a:rPr>
                        <a:t>* </a:t>
                      </a:r>
                      <a:r>
                        <a:rPr lang="ko-KR" altLang="en-US" sz="1400" b="0" i="0" spc="0" dirty="0" err="1">
                          <a:solidFill>
                            <a:srgbClr val="000000"/>
                          </a:solidFill>
                          <a:latin typeface="바탕"/>
                        </a:rPr>
                        <a:t>레포</a:t>
                      </a: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바탕"/>
                        </a:rPr>
                        <a:t> </a:t>
                      </a:r>
                      <a:r>
                        <a:rPr lang="en-US" altLang="ko-KR" sz="1400" b="0" i="0" spc="0" dirty="0">
                          <a:solidFill>
                            <a:srgbClr val="000000"/>
                          </a:solidFill>
                          <a:latin typeface="바탕"/>
                        </a:rPr>
                        <a:t>: </a:t>
                      </a: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바탕"/>
                        </a:rPr>
                        <a:t>연락</a:t>
                      </a:r>
                      <a:r>
                        <a:rPr lang="en-US" altLang="ko-KR" sz="1400" b="0" i="0" spc="0" dirty="0">
                          <a:solidFill>
                            <a:srgbClr val="000000"/>
                          </a:solidFill>
                          <a:latin typeface="바탕"/>
                        </a:rPr>
                        <a:t>, </a:t>
                      </a:r>
                      <a:r>
                        <a:rPr lang="ko-KR" altLang="en-US" sz="1400" b="0" i="0" spc="0" dirty="0" err="1">
                          <a:solidFill>
                            <a:srgbClr val="000000"/>
                          </a:solidFill>
                          <a:latin typeface="바탕"/>
                        </a:rPr>
                        <a:t>연락원을</a:t>
                      </a: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바탕"/>
                        </a:rPr>
                        <a:t> 뜻하는 공산당 용어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600" dirty="0">
                <a:solidFill>
                  <a:srgbClr val="FF0000"/>
                </a:solidFill>
              </a:rPr>
              <a:t>손자의 간첩분류</a:t>
            </a:r>
            <a:endParaRPr lang="en-US" altLang="ko-KR" sz="1600" dirty="0">
              <a:solidFill>
                <a:srgbClr val="FF0000"/>
              </a:solidFill>
            </a:endParaRPr>
          </a:p>
          <a:p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향간</a:t>
            </a:r>
            <a:r>
              <a:rPr lang="en-US" altLang="ko-KR" sz="1600" dirty="0"/>
              <a:t>(</a:t>
            </a:r>
            <a:r>
              <a:rPr lang="ko-KR" altLang="en-US" sz="1600" dirty="0"/>
              <a:t>鄕間</a:t>
            </a:r>
            <a:r>
              <a:rPr lang="en-US" altLang="ko-KR" sz="1600" dirty="0"/>
              <a:t>) : </a:t>
            </a:r>
            <a:r>
              <a:rPr lang="ko-KR" altLang="en-US" sz="1600" dirty="0"/>
              <a:t>적국의 시민을 사용하여 정보활동을 하는 것</a:t>
            </a:r>
          </a:p>
          <a:p>
            <a:pPr>
              <a:buNone/>
            </a:pPr>
            <a:r>
              <a:rPr lang="ko-KR" altLang="en-US" sz="1600" dirty="0"/>
              <a:t> </a:t>
            </a:r>
            <a:r>
              <a:rPr lang="en-US" altLang="ko-KR" sz="1600" dirty="0"/>
              <a:t>- </a:t>
            </a:r>
            <a:r>
              <a:rPr lang="ko-KR" altLang="en-US" sz="1600" dirty="0"/>
              <a:t>내간</a:t>
            </a:r>
            <a:r>
              <a:rPr lang="en-US" altLang="ko-KR" sz="1600" dirty="0"/>
              <a:t>(</a:t>
            </a:r>
            <a:r>
              <a:rPr lang="ko-KR" altLang="en-US" sz="1600" dirty="0"/>
              <a:t>內間</a:t>
            </a:r>
            <a:r>
              <a:rPr lang="en-US" altLang="ko-KR" sz="1600" dirty="0"/>
              <a:t>) : </a:t>
            </a:r>
            <a:r>
              <a:rPr lang="ko-KR" altLang="en-US" sz="1600" dirty="0"/>
              <a:t>적의 관리를 매수하여 정보활동을 시키는 것</a:t>
            </a:r>
          </a:p>
          <a:p>
            <a:pPr>
              <a:buNone/>
            </a:pPr>
            <a:r>
              <a:rPr lang="ko-KR" altLang="en-US" sz="1600" dirty="0"/>
              <a:t> </a:t>
            </a:r>
            <a:r>
              <a:rPr lang="en-US" altLang="ko-KR" sz="1600" dirty="0"/>
              <a:t>- </a:t>
            </a:r>
            <a:r>
              <a:rPr lang="ko-KR" altLang="en-US" sz="1600" dirty="0"/>
              <a:t>반간</a:t>
            </a:r>
            <a:r>
              <a:rPr lang="en-US" altLang="ko-KR" sz="1600" dirty="0"/>
              <a:t>(</a:t>
            </a:r>
            <a:r>
              <a:rPr lang="ko-KR" altLang="en-US" sz="1600" dirty="0"/>
              <a:t>反間</a:t>
            </a:r>
            <a:r>
              <a:rPr lang="en-US" altLang="ko-KR" sz="1600" dirty="0"/>
              <a:t>) : </a:t>
            </a:r>
            <a:r>
              <a:rPr lang="ko-KR" altLang="en-US" sz="1600" dirty="0"/>
              <a:t>적의 간첩을 역으로 이용하여 아군을 위하여 활동   </a:t>
            </a:r>
          </a:p>
          <a:p>
            <a:pPr>
              <a:buNone/>
            </a:pPr>
            <a:r>
              <a:rPr lang="ko-KR" altLang="en-US" sz="1600" dirty="0"/>
              <a:t>       시키는 것</a:t>
            </a:r>
          </a:p>
          <a:p>
            <a:pPr>
              <a:buNone/>
            </a:pPr>
            <a:r>
              <a:rPr lang="ko-KR" altLang="en-US" sz="1600" dirty="0"/>
              <a:t> </a:t>
            </a:r>
            <a:r>
              <a:rPr lang="en-US" altLang="ko-KR" sz="1600" dirty="0"/>
              <a:t>- </a:t>
            </a:r>
            <a:r>
              <a:rPr lang="ko-KR" altLang="en-US" sz="1600" dirty="0"/>
              <a:t>사간</a:t>
            </a:r>
            <a:r>
              <a:rPr lang="en-US" altLang="ko-KR" sz="1600" dirty="0"/>
              <a:t>(</a:t>
            </a:r>
            <a:r>
              <a:rPr lang="ko-KR" altLang="en-US" sz="1600" dirty="0"/>
              <a:t>死間</a:t>
            </a:r>
            <a:r>
              <a:rPr lang="en-US" altLang="ko-KR" sz="1600" dirty="0"/>
              <a:t>) : </a:t>
            </a:r>
            <a:r>
              <a:rPr lang="ko-KR" altLang="en-US" sz="1600" dirty="0"/>
              <a:t>고의로 허위를 조작하여 배반할 염려가 있는 아군을  간첩으로 하여금 그것을 사실로 알고 적에게 전언 또는 누설하게 하는 것</a:t>
            </a:r>
          </a:p>
          <a:p>
            <a:pPr>
              <a:buNone/>
            </a:pPr>
            <a:r>
              <a:rPr lang="ko-KR" altLang="en-US" sz="1600" dirty="0"/>
              <a:t> </a:t>
            </a:r>
            <a:r>
              <a:rPr lang="en-US" altLang="ko-KR" sz="1600" dirty="0"/>
              <a:t>- </a:t>
            </a:r>
            <a:r>
              <a:rPr lang="ko-KR" altLang="en-US" sz="1600" dirty="0"/>
              <a:t>생간</a:t>
            </a:r>
            <a:r>
              <a:rPr lang="en-US" altLang="ko-KR" sz="1600" dirty="0"/>
              <a:t>(</a:t>
            </a:r>
            <a:r>
              <a:rPr lang="ko-KR" altLang="en-US" sz="1600" dirty="0"/>
              <a:t>生間</a:t>
            </a:r>
            <a:r>
              <a:rPr lang="en-US" altLang="ko-KR" sz="1600" dirty="0"/>
              <a:t>) : </a:t>
            </a:r>
            <a:r>
              <a:rPr lang="ko-KR" altLang="en-US" sz="1600" dirty="0" err="1"/>
              <a:t>적국내에</a:t>
            </a:r>
            <a:r>
              <a:rPr lang="ko-KR" altLang="en-US" sz="1600" dirty="0"/>
              <a:t> 잠입하여 정보활동을 하고 돌아와 보고하는 간첩</a:t>
            </a:r>
          </a:p>
          <a:p>
            <a:pPr>
              <a:buNone/>
            </a:pPr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z="3600" dirty="0"/>
              <a:t>4-2. </a:t>
            </a:r>
            <a:r>
              <a:rPr lang="ko-KR" altLang="en-US" sz="3600" dirty="0"/>
              <a:t>안보경찰의 주요활동 </a:t>
            </a:r>
            <a:r>
              <a:rPr lang="en-US" altLang="ko-KR" sz="3600" dirty="0"/>
              <a:t>– (1) </a:t>
            </a:r>
            <a:r>
              <a:rPr lang="ko-KR" altLang="en-US" sz="3600" dirty="0"/>
              <a:t>방첩활동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00034" y="1428736"/>
            <a:ext cx="8229600" cy="2900369"/>
          </a:xfrm>
        </p:spPr>
        <p:txBody>
          <a:bodyPr>
            <a:normAutofit/>
          </a:bodyPr>
          <a:lstStyle/>
          <a:p>
            <a:r>
              <a:rPr lang="ko-KR" altLang="en-US" sz="1600" dirty="0"/>
              <a:t>방첩의 대상 </a:t>
            </a:r>
            <a:r>
              <a:rPr lang="en-US" altLang="ko-KR" sz="1600" dirty="0"/>
              <a:t>: </a:t>
            </a:r>
            <a:r>
              <a:rPr lang="ko-KR" altLang="en-US" sz="1600" dirty="0"/>
              <a:t>간첩</a:t>
            </a:r>
            <a:r>
              <a:rPr lang="en-US" altLang="ko-KR" sz="1600" dirty="0"/>
              <a:t>, </a:t>
            </a:r>
            <a:r>
              <a:rPr lang="ko-KR" altLang="en-US" sz="1600" dirty="0"/>
              <a:t>태업</a:t>
            </a:r>
            <a:r>
              <a:rPr lang="en-US" altLang="ko-KR" sz="1600" dirty="0"/>
              <a:t>, </a:t>
            </a:r>
            <a:r>
              <a:rPr lang="ko-KR" altLang="en-US" sz="1600" dirty="0"/>
              <a:t>전복</a:t>
            </a:r>
          </a:p>
          <a:p>
            <a:pPr>
              <a:buNone/>
            </a:pPr>
            <a:r>
              <a:rPr lang="ko-KR" altLang="en-US" sz="1600" dirty="0">
                <a:solidFill>
                  <a:srgbClr val="FF0000"/>
                </a:solidFill>
              </a:rPr>
              <a:t>    ② 태 업</a:t>
            </a:r>
            <a:r>
              <a:rPr lang="en-US" altLang="ko-KR" sz="1600" dirty="0">
                <a:solidFill>
                  <a:srgbClr val="FF0000"/>
                </a:solidFill>
              </a:rPr>
              <a:t>(Sabotage</a:t>
            </a:r>
            <a:r>
              <a:rPr lang="en-US" altLang="ko-KR" sz="1600" dirty="0"/>
              <a:t>)</a:t>
            </a:r>
          </a:p>
          <a:p>
            <a:pPr>
              <a:buNone/>
            </a:pPr>
            <a:r>
              <a:rPr lang="ko-KR" altLang="en-US" sz="1600" dirty="0"/>
              <a:t>      </a:t>
            </a:r>
            <a:r>
              <a:rPr lang="en-US" altLang="ko-KR" sz="1600" dirty="0"/>
              <a:t>: </a:t>
            </a:r>
            <a:r>
              <a:rPr lang="ko-KR" altLang="en-US" sz="1600" dirty="0"/>
              <a:t>국가의 방위력 또는 전쟁수행능력을 물리적 또는 심리적 방법으로 파괴 또는 약화시키기 위하여 취하여지는 모든 행위를 말한다</a:t>
            </a:r>
            <a:r>
              <a:rPr lang="en-US" altLang="ko-KR" sz="1600" dirty="0"/>
              <a:t>.</a:t>
            </a:r>
          </a:p>
          <a:p>
            <a:pPr>
              <a:buNone/>
            </a:pPr>
            <a:r>
              <a:rPr lang="en-US" altLang="ko-KR" sz="1600" dirty="0"/>
              <a:t> </a:t>
            </a:r>
          </a:p>
          <a:p>
            <a:pPr>
              <a:buNone/>
            </a:pPr>
            <a:r>
              <a:rPr lang="en-US" altLang="ko-KR" sz="1600" dirty="0"/>
              <a:t>     - </a:t>
            </a:r>
            <a:r>
              <a:rPr lang="ko-KR" altLang="en-US" sz="1600" dirty="0"/>
              <a:t>태업의</a:t>
            </a:r>
            <a:r>
              <a:rPr lang="en-US" altLang="ko-KR" sz="1600" dirty="0"/>
              <a:t> </a:t>
            </a:r>
            <a:r>
              <a:rPr lang="ko-KR" altLang="en-US" sz="1600" dirty="0"/>
              <a:t>형태</a:t>
            </a: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r>
              <a:rPr lang="ko-KR" altLang="en-US" sz="1600" dirty="0"/>
              <a:t>       ⓐ 물리적 태업</a:t>
            </a:r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z="3600" dirty="0"/>
              <a:t>4-2. </a:t>
            </a:r>
            <a:r>
              <a:rPr lang="ko-KR" altLang="en-US" sz="3600" dirty="0"/>
              <a:t>안보경찰의 주요활동 </a:t>
            </a:r>
            <a:r>
              <a:rPr lang="en-US" altLang="ko-KR" sz="3600" dirty="0"/>
              <a:t>– (1) </a:t>
            </a:r>
            <a:r>
              <a:rPr lang="ko-KR" altLang="en-US" sz="3600" dirty="0"/>
              <a:t>방첩활동</a:t>
            </a:r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1000100" y="3786190"/>
          <a:ext cx="7429552" cy="2095500"/>
        </p:xfrm>
        <a:graphic>
          <a:graphicData uri="http://schemas.openxmlformats.org/drawingml/2006/table">
            <a:tbl>
              <a:tblPr/>
              <a:tblGrid>
                <a:gridCol w="9498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796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9532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30"/>
                        </a:rPr>
                        <a:t>방화태업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성냥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유류 등 인화물질로 목표물에 화재를 발생케 하는 태업방법이다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197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>
                          <a:solidFill>
                            <a:srgbClr val="000000"/>
                          </a:solidFill>
                          <a:latin typeface="-윤고딕130"/>
                        </a:rPr>
                        <a:t>폭파태업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TNT․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다이너마이트 등 폭발물을 사용하여 목표물을 파괴하는 방법이다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>
                          <a:solidFill>
                            <a:srgbClr val="000000"/>
                          </a:solidFill>
                          <a:latin typeface="-윤고딕130"/>
                        </a:rPr>
                        <a:t>기계태업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철물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2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설탕물을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기계 내에 투입하여 사용이 불가능하게 하거나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전철기로 열차를 탈선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2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전복케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하는 등 기계류의 조작에 의한 태업이다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00034" y="1428736"/>
            <a:ext cx="8429684" cy="50006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ko-KR" sz="1600" dirty="0"/>
              <a:t>- </a:t>
            </a:r>
            <a:r>
              <a:rPr lang="ko-KR" altLang="en-US" sz="1600" dirty="0"/>
              <a:t>태업의</a:t>
            </a:r>
            <a:r>
              <a:rPr lang="en-US" altLang="ko-KR" sz="1600" dirty="0"/>
              <a:t> </a:t>
            </a:r>
            <a:r>
              <a:rPr lang="ko-KR" altLang="en-US" sz="1600" dirty="0"/>
              <a:t>형태</a:t>
            </a: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r>
              <a:rPr lang="ko-KR" altLang="en-US" sz="1600" dirty="0"/>
              <a:t>ⓑ 심리적 태업 </a:t>
            </a: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r>
              <a:rPr lang="ko-KR" altLang="en-US" sz="1600" dirty="0"/>
              <a:t>   </a:t>
            </a:r>
            <a:r>
              <a:rPr lang="ko-KR" altLang="en-US" sz="1600" dirty="0">
                <a:solidFill>
                  <a:srgbClr val="FF0000"/>
                </a:solidFill>
              </a:rPr>
              <a:t>③ 전 복</a:t>
            </a:r>
            <a:r>
              <a:rPr lang="en-US" altLang="ko-KR" sz="1600" dirty="0">
                <a:solidFill>
                  <a:srgbClr val="FF0000"/>
                </a:solidFill>
              </a:rPr>
              <a:t>(</a:t>
            </a:r>
            <a:r>
              <a:rPr lang="en-US" altLang="ko-KR" sz="1600" dirty="0" err="1">
                <a:solidFill>
                  <a:srgbClr val="FF0000"/>
                </a:solidFill>
              </a:rPr>
              <a:t>Subvesion</a:t>
            </a:r>
            <a:r>
              <a:rPr lang="en-US" altLang="ko-KR" sz="1600" dirty="0">
                <a:solidFill>
                  <a:srgbClr val="FF0000"/>
                </a:solidFill>
              </a:rPr>
              <a:t>)</a:t>
            </a:r>
          </a:p>
          <a:p>
            <a:pPr>
              <a:buNone/>
            </a:pPr>
            <a:r>
              <a:rPr lang="en-US" altLang="ko-KR" sz="1600" dirty="0"/>
              <a:t>   :    </a:t>
            </a:r>
            <a:r>
              <a:rPr lang="ko-KR" altLang="en-US" sz="1600" dirty="0"/>
              <a:t>위헌적인 방법으로 국가를 변혁시키거나 국가기능을 소멸시키거나 정권을 탈취하는 모든 행위를 말한다</a:t>
            </a:r>
            <a:r>
              <a:rPr lang="en-US" altLang="ko-KR" sz="1600" dirty="0"/>
              <a:t>. </a:t>
            </a:r>
            <a:r>
              <a:rPr lang="ko-KR" altLang="en-US" sz="1600" dirty="0"/>
              <a:t>전복의 수단에는 전위당 조직</a:t>
            </a:r>
            <a:r>
              <a:rPr lang="en-US" altLang="ko-KR" sz="1600" dirty="0"/>
              <a:t>, </a:t>
            </a:r>
            <a:r>
              <a:rPr lang="ko-KR" altLang="en-US" sz="1600" dirty="0"/>
              <a:t>통일전선 구축</a:t>
            </a:r>
            <a:r>
              <a:rPr lang="en-US" altLang="ko-KR" sz="1600" dirty="0"/>
              <a:t>, </a:t>
            </a:r>
            <a:r>
              <a:rPr lang="ko-KR" altLang="en-US" sz="1600" dirty="0"/>
              <a:t>선전과 선동</a:t>
            </a:r>
            <a:r>
              <a:rPr lang="en-US" altLang="ko-KR" sz="1600" dirty="0"/>
              <a:t>, </a:t>
            </a:r>
            <a:r>
              <a:rPr lang="ko-KR" altLang="en-US" sz="1600" dirty="0"/>
              <a:t>파업과 폭동</a:t>
            </a:r>
            <a:r>
              <a:rPr lang="en-US" altLang="ko-KR" sz="1600" dirty="0"/>
              <a:t>, </a:t>
            </a:r>
            <a:r>
              <a:rPr lang="ko-KR" altLang="en-US" sz="1600" dirty="0"/>
              <a:t>게릴라 전술</a:t>
            </a:r>
            <a:r>
              <a:rPr lang="en-US" altLang="ko-KR" sz="1600" dirty="0"/>
              <a:t>, </a:t>
            </a:r>
            <a:r>
              <a:rPr lang="ko-KR" altLang="en-US" sz="1600" dirty="0"/>
              <a:t>테러 전술 등이 있다</a:t>
            </a:r>
            <a:r>
              <a:rPr lang="en-US" altLang="ko-KR" sz="1600" dirty="0"/>
              <a:t>.</a:t>
            </a:r>
          </a:p>
          <a:p>
            <a:pPr>
              <a:buNone/>
            </a:pPr>
            <a:endParaRPr lang="ko-KR" altLang="en-US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z="3600" dirty="0"/>
              <a:t>4-2. </a:t>
            </a:r>
            <a:r>
              <a:rPr lang="ko-KR" altLang="en-US" sz="3600" dirty="0"/>
              <a:t>안보경찰의 주요활동 </a:t>
            </a:r>
            <a:r>
              <a:rPr lang="en-US" altLang="ko-KR" sz="3600" dirty="0"/>
              <a:t>– (1) </a:t>
            </a:r>
            <a:r>
              <a:rPr lang="ko-KR" altLang="en-US" sz="3600" dirty="0"/>
              <a:t>방첩활동</a:t>
            </a:r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928662" y="2571744"/>
          <a:ext cx="7500990" cy="1837374"/>
        </p:xfrm>
        <a:graphic>
          <a:graphicData uri="http://schemas.openxmlformats.org/drawingml/2006/table">
            <a:tbl>
              <a:tblPr/>
              <a:tblGrid>
                <a:gridCol w="9783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22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30"/>
                        </a:rPr>
                        <a:t>선전태업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허위사실 또는 유언비어 등을 유포시키든지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혹은 반국가적 선전을 함으로써 국민의 사기를 저하시키고 여론을 혼란하게 하여 전투수행능력에 영향을 미치게 하는 행위이다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30"/>
                        </a:rPr>
                        <a:t>경제태업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60">
                          <a:solidFill>
                            <a:srgbClr val="000000"/>
                          </a:solidFill>
                          <a:latin typeface="-윤고딕110"/>
                        </a:rPr>
                        <a:t>증권</a:t>
                      </a:r>
                      <a:r>
                        <a:rPr lang="en-US" altLang="ko-KR" sz="1400" b="0" i="0" spc="6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60">
                          <a:solidFill>
                            <a:srgbClr val="000000"/>
                          </a:solidFill>
                          <a:latin typeface="-윤고딕110"/>
                        </a:rPr>
                        <a:t>은행권 등을 위조</a:t>
                      </a:r>
                      <a:r>
                        <a:rPr lang="en-US" altLang="ko-KR" sz="1400" b="0" i="0" spc="6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60">
                          <a:solidFill>
                            <a:srgbClr val="000000"/>
                          </a:solidFill>
                          <a:latin typeface="-윤고딕110"/>
                        </a:rPr>
                        <a:t>남발하여 신용을 떨어뜨린다든가</a:t>
                      </a:r>
                      <a:r>
                        <a:rPr lang="en-US" altLang="ko-KR" sz="1400" b="0" i="0" spc="6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60">
                          <a:solidFill>
                            <a:srgbClr val="000000"/>
                          </a:solidFill>
                          <a:latin typeface="-윤고딕110"/>
                        </a:rPr>
                        <a:t>혹은 노동쟁의 행위를 야기시킴으로써 전쟁수행 능력에 영향을 미치게 하는 행위이다</a:t>
                      </a:r>
                      <a:r>
                        <a:rPr lang="en-US" altLang="ko-KR" sz="1400" b="0" i="0" spc="6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  <a:endParaRPr lang="ko-KR" altLang="en-US" sz="14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30"/>
                        </a:rPr>
                        <a:t>정치태업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부당한 시책을 하든가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정상적 개선과 개량을 방해한다든가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또는 부당하게 정</a:t>
                      </a:r>
                      <a:r>
                        <a:rPr lang="ko-KR" altLang="en-US" sz="1400" b="0" i="0" spc="70" dirty="0">
                          <a:solidFill>
                            <a:srgbClr val="000000"/>
                          </a:solidFill>
                          <a:latin typeface="-윤고딕110"/>
                        </a:rPr>
                        <a:t>치적 물의를 야기시킴으로써 전쟁수행 능력에 영향을 미치게 하는 행위이다</a:t>
                      </a:r>
                      <a:r>
                        <a:rPr lang="en-US" altLang="ko-KR" sz="1400" b="0" i="0" spc="7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28596" y="1214422"/>
            <a:ext cx="8229600" cy="4525963"/>
          </a:xfrm>
        </p:spPr>
        <p:txBody>
          <a:bodyPr/>
          <a:lstStyle/>
          <a:p>
            <a:r>
              <a:rPr lang="ko-KR" altLang="en-US" sz="1600" dirty="0"/>
              <a:t>방첩의 기본원칙</a:t>
            </a:r>
            <a:endParaRPr lang="en-US" altLang="ko-KR" sz="1600" dirty="0"/>
          </a:p>
          <a:p>
            <a:endParaRPr lang="en-US" altLang="ko-KR" sz="2000" dirty="0"/>
          </a:p>
          <a:p>
            <a:endParaRPr lang="en-US" altLang="ko-KR" sz="2000" dirty="0"/>
          </a:p>
          <a:p>
            <a:endParaRPr lang="en-US" altLang="ko-KR" sz="2000" dirty="0"/>
          </a:p>
          <a:p>
            <a:endParaRPr lang="en-US" altLang="ko-KR" sz="2000" dirty="0"/>
          </a:p>
          <a:p>
            <a:endParaRPr lang="en-US" altLang="ko-KR" sz="2000" dirty="0"/>
          </a:p>
          <a:p>
            <a:pPr>
              <a:buNone/>
            </a:pPr>
            <a:endParaRPr lang="en-US" altLang="ko-KR" sz="2000" dirty="0"/>
          </a:p>
          <a:p>
            <a:pPr>
              <a:buNone/>
            </a:pPr>
            <a:endParaRPr lang="en-US" altLang="ko-KR" sz="2000" dirty="0"/>
          </a:p>
          <a:p>
            <a:r>
              <a:rPr lang="ko-KR" altLang="en-US" sz="1600" dirty="0"/>
              <a:t>방첩의 수단</a:t>
            </a:r>
          </a:p>
          <a:p>
            <a:endParaRPr lang="ko-KR" altLang="en-US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z="3600" dirty="0"/>
              <a:t>4-2. </a:t>
            </a:r>
            <a:r>
              <a:rPr lang="ko-KR" altLang="en-US" sz="3600" dirty="0"/>
              <a:t>안보경찰의 주요활동 </a:t>
            </a:r>
            <a:r>
              <a:rPr lang="en-US" altLang="ko-KR" sz="3600" dirty="0"/>
              <a:t>– (1) </a:t>
            </a:r>
            <a:r>
              <a:rPr lang="ko-KR" altLang="en-US" sz="3600" dirty="0"/>
              <a:t>방첩활동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1174754"/>
              </p:ext>
            </p:extLst>
          </p:nvPr>
        </p:nvGraphicFramePr>
        <p:xfrm>
          <a:off x="785786" y="1571612"/>
          <a:ext cx="7572428" cy="2349438"/>
        </p:xfrm>
        <a:graphic>
          <a:graphicData uri="http://schemas.openxmlformats.org/drawingml/2006/table">
            <a:tbl>
              <a:tblPr/>
              <a:tblGrid>
                <a:gridCol w="12144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79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862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완전협조</a:t>
                      </a: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의 원칙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일반국민의 적극적 협력 없이 방첩기관만으로 방첩의 사명을 완수할 수 없으므로 전담기관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보조기관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국민이 삼위일체가 되어 긴밀히 상호 협조하여야만 방첩목표를 달성할 수 있다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치 밀 의</a:t>
                      </a: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원칙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적에 대한 정확한 정보판단과 전략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전술의 완전한 분석 등으로 보다 치밀한 계획과 준비로서 방첩활동을 수행하여야 한다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계속접촉의 </a:t>
                      </a:r>
                      <a:endParaRPr lang="en-US" altLang="ko-KR" sz="14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원칙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방첩기관이 간첩용의자를 발견하였다고 해서 즉시 검거해서는 안되며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조직망 전체가 완전히 파악될 때까지 계속해서 유형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무형의 접촉을 해야 한다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계속접촉의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유지단계는 탐지 → 판명 → 주시 → 이용 → 검진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(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타진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)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단계로 이루어진다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785786" y="4447032"/>
          <a:ext cx="7572428" cy="1837374"/>
        </p:xfrm>
        <a:graphic>
          <a:graphicData uri="http://schemas.openxmlformats.org/drawingml/2006/table">
            <a:tbl>
              <a:tblPr/>
              <a:tblGrid>
                <a:gridCol w="12144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79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862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적극적 수단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침투된 적과 적의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공작망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분쇄를 위하여 취하는 공격적 수단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  <a:r>
                        <a:rPr lang="en-US" altLang="ko-KR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 </a:t>
                      </a:r>
                      <a:r>
                        <a:rPr lang="ko-KR" altLang="en-US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첩보수집</a:t>
                      </a:r>
                      <a:r>
                        <a:rPr lang="en-US" altLang="ko-KR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첩보공작 분석</a:t>
                      </a:r>
                      <a:r>
                        <a:rPr lang="en-US" altLang="ko-KR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대상인 감시</a:t>
                      </a:r>
                      <a:r>
                        <a:rPr lang="en-US" altLang="ko-KR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침투공작</a:t>
                      </a:r>
                      <a:r>
                        <a:rPr lang="en-US" altLang="ko-KR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간첩신문</a:t>
                      </a:r>
                      <a:r>
                        <a:rPr lang="en-US" altLang="ko-KR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역용공작 등</a:t>
                      </a:r>
                      <a:endParaRPr lang="en-US" altLang="ko-KR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소극적 수단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아방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(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我方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)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을 보호하기 위해 자체보안 기능을 발휘하는 방어적 조치수단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  <a:r>
                        <a:rPr lang="en-US" altLang="ko-KR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 </a:t>
                      </a:r>
                      <a:r>
                        <a:rPr lang="ko-KR" altLang="en-US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정보</a:t>
                      </a:r>
                      <a:r>
                        <a:rPr lang="en-US" altLang="ko-KR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자재 보안의 확립</a:t>
                      </a:r>
                      <a:r>
                        <a:rPr lang="en-US" altLang="ko-KR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인원 및 시설보안의 확립</a:t>
                      </a:r>
                      <a:r>
                        <a:rPr lang="en-US" altLang="ko-KR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보안업무 규정화</a:t>
                      </a:r>
                      <a:r>
                        <a:rPr lang="en-US" altLang="ko-KR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입법사항 건의 등</a:t>
                      </a:r>
                      <a:endParaRPr lang="en-US" altLang="ko-KR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기만적 수단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비밀이 노출될 가능성이 있는 상황하에서 아방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(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我方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)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이 기도한 바를 적어 오인하도록 방해조치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  <a:r>
                        <a:rPr lang="en-US" altLang="ko-KR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 </a:t>
                      </a:r>
                      <a:r>
                        <a:rPr lang="ko-KR" altLang="en-US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허위정보 유포</a:t>
                      </a:r>
                      <a:r>
                        <a:rPr lang="en-US" altLang="ko-KR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baseline="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양동간계시위</a:t>
                      </a:r>
                      <a:r>
                        <a:rPr lang="en-US" altLang="ko-KR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유언비어 유포 등</a:t>
                      </a:r>
                      <a:endParaRPr lang="en-US" altLang="ko-KR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600" dirty="0"/>
              <a:t>비밀공작이란</a:t>
            </a:r>
            <a:r>
              <a:rPr lang="en-US" altLang="ko-KR" sz="1600" dirty="0"/>
              <a:t>, </a:t>
            </a:r>
            <a:r>
              <a:rPr lang="ko-KR" altLang="en-US" sz="1600" dirty="0"/>
              <a:t>정보기관이 어떠한 </a:t>
            </a:r>
            <a:r>
              <a:rPr lang="ko-KR" altLang="en-US" sz="1600" dirty="0" err="1"/>
              <a:t>목적하에</a:t>
            </a:r>
            <a:r>
              <a:rPr lang="ko-KR" altLang="en-US" sz="1600" dirty="0"/>
              <a:t> 주어진 목표에 대하여 계획적으로 수행하는 비밀활동으로서 </a:t>
            </a:r>
            <a:r>
              <a:rPr lang="ko-KR" altLang="en-US" sz="1600" dirty="0" err="1"/>
              <a:t>가장술</a:t>
            </a:r>
            <a:r>
              <a:rPr lang="en-US" altLang="ko-KR" sz="1600" dirty="0"/>
              <a:t>, </a:t>
            </a:r>
            <a:r>
              <a:rPr lang="ko-KR" altLang="en-US" sz="1600" dirty="0"/>
              <a:t>비밀통신</a:t>
            </a:r>
            <a:r>
              <a:rPr lang="en-US" altLang="ko-KR" sz="1600" dirty="0"/>
              <a:t>, </a:t>
            </a:r>
            <a:r>
              <a:rPr lang="ko-KR" altLang="en-US" sz="1600" dirty="0"/>
              <a:t>사전정찰</a:t>
            </a:r>
            <a:r>
              <a:rPr lang="en-US" altLang="ko-KR" sz="1600" dirty="0"/>
              <a:t>, </a:t>
            </a:r>
            <a:r>
              <a:rPr lang="ko-KR" altLang="en-US" sz="1600" dirty="0"/>
              <a:t>미행감시 등이 요구된다</a:t>
            </a:r>
            <a:r>
              <a:rPr lang="en-US" altLang="ko-KR" sz="1600" dirty="0"/>
              <a:t>. </a:t>
            </a:r>
            <a:r>
              <a:rPr lang="ko-KR" altLang="en-US" sz="1600" dirty="0"/>
              <a:t>여기서 비밀활동이란 대적</a:t>
            </a:r>
            <a:r>
              <a:rPr lang="en-US" altLang="ko-KR" sz="1600" dirty="0"/>
              <a:t>(</a:t>
            </a:r>
            <a:r>
              <a:rPr lang="ko-KR" altLang="en-US" sz="1600" dirty="0"/>
              <a:t>對敵</a:t>
            </a:r>
            <a:r>
              <a:rPr lang="en-US" altLang="ko-KR" sz="1600" dirty="0"/>
              <a:t>)</a:t>
            </a:r>
            <a:r>
              <a:rPr lang="ko-KR" altLang="en-US" sz="1600" dirty="0"/>
              <a:t>을 무릅쓰고 적의 면전에서 수행되는 비밀사업으로서 이에는 첩보수집활동</a:t>
            </a:r>
            <a:r>
              <a:rPr lang="en-US" altLang="ko-KR" sz="1600" dirty="0"/>
              <a:t>, </a:t>
            </a:r>
            <a:r>
              <a:rPr lang="ko-KR" altLang="en-US" sz="1600" dirty="0"/>
              <a:t>파괴공작활동</a:t>
            </a:r>
            <a:r>
              <a:rPr lang="en-US" altLang="ko-KR" sz="1600" dirty="0"/>
              <a:t>, </a:t>
            </a:r>
            <a:r>
              <a:rPr lang="ko-KR" altLang="en-US" sz="1600" dirty="0"/>
              <a:t>선전</a:t>
            </a:r>
            <a:r>
              <a:rPr lang="en-US" altLang="ko-KR" sz="1600" dirty="0"/>
              <a:t>․</a:t>
            </a:r>
            <a:r>
              <a:rPr lang="ko-KR" altLang="en-US" sz="1600" dirty="0"/>
              <a:t>선동 등을 포함</a:t>
            </a:r>
            <a:endParaRPr lang="en-US" altLang="ko-KR" sz="1600" dirty="0"/>
          </a:p>
          <a:p>
            <a:endParaRPr lang="ko-KR" altLang="en-US" sz="1600" dirty="0"/>
          </a:p>
          <a:p>
            <a:r>
              <a:rPr lang="ko-KR" altLang="en-US" sz="1600" dirty="0"/>
              <a:t>공작의 분류</a:t>
            </a:r>
          </a:p>
          <a:p>
            <a:endParaRPr lang="ko-KR" altLang="en-US" sz="18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z="3600" dirty="0"/>
              <a:t>4-2. </a:t>
            </a:r>
            <a:r>
              <a:rPr lang="ko-KR" altLang="en-US" sz="3600" dirty="0"/>
              <a:t>안보경찰의 주요활동 </a:t>
            </a:r>
            <a:r>
              <a:rPr lang="en-US" altLang="ko-KR" sz="3600" dirty="0"/>
              <a:t>– (2) </a:t>
            </a:r>
            <a:r>
              <a:rPr lang="ko-KR" altLang="en-US" sz="3600" dirty="0"/>
              <a:t>비밀공작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6263281"/>
              </p:ext>
            </p:extLst>
          </p:nvPr>
        </p:nvGraphicFramePr>
        <p:xfrm>
          <a:off x="901820" y="3421357"/>
          <a:ext cx="7358114" cy="2071701"/>
        </p:xfrm>
        <a:graphic>
          <a:graphicData uri="http://schemas.openxmlformats.org/drawingml/2006/table">
            <a:tbl>
              <a:tblPr/>
              <a:tblGrid>
                <a:gridCol w="12613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7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9056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공작운영기구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통합공작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(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연락공작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연합공작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),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합동공작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056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공작대상지역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대북공작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대공산권공작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대우방국공작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056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공작목적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첩보수집공작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태업공작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지원공작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와해모략공작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(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심리전공작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)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등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6077" y="1844824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1600" dirty="0"/>
              <a:t>안보수사</a:t>
            </a:r>
            <a:endParaRPr lang="en-US" altLang="ko-KR" sz="1600" dirty="0"/>
          </a:p>
          <a:p>
            <a:pPr>
              <a:buNone/>
            </a:pPr>
            <a:r>
              <a:rPr lang="ko-KR" altLang="en-US" sz="1600" dirty="0"/>
              <a:t> </a:t>
            </a:r>
            <a:r>
              <a:rPr lang="en-US" altLang="ko-KR" sz="1600" dirty="0"/>
              <a:t>: </a:t>
            </a:r>
            <a:r>
              <a:rPr lang="ko-KR" altLang="en-US" sz="1600" dirty="0"/>
              <a:t>안보수사란</a:t>
            </a:r>
            <a:r>
              <a:rPr lang="en-US" altLang="ko-KR" sz="1600" dirty="0"/>
              <a:t>, </a:t>
            </a:r>
            <a:r>
              <a:rPr lang="ko-KR" altLang="en-US" sz="1600" dirty="0"/>
              <a:t>국가존립의 기본질서를 위태롭게 하는 국가안전보장과 관련되는 반국가사범</a:t>
            </a:r>
            <a:r>
              <a:rPr lang="en-US" altLang="ko-KR" sz="1600" dirty="0"/>
              <a:t>, </a:t>
            </a:r>
            <a:r>
              <a:rPr lang="ko-KR" altLang="en-US" sz="1600" dirty="0"/>
              <a:t>즉 안보사범</a:t>
            </a:r>
            <a:r>
              <a:rPr lang="en-US" altLang="ko-KR" sz="1600" dirty="0"/>
              <a:t>(</a:t>
            </a:r>
            <a:r>
              <a:rPr lang="ko-KR" altLang="en-US" sz="1600" dirty="0"/>
              <a:t>정보사범</a:t>
            </a:r>
            <a:r>
              <a:rPr lang="en-US" altLang="ko-KR" sz="1600" dirty="0"/>
              <a:t>)</a:t>
            </a:r>
            <a:r>
              <a:rPr lang="ko-KR" altLang="en-US" sz="1600" dirty="0"/>
              <a:t>을 인지</a:t>
            </a:r>
            <a:r>
              <a:rPr lang="en-US" altLang="ko-KR" sz="1600" dirty="0"/>
              <a:t>․</a:t>
            </a:r>
            <a:r>
              <a:rPr lang="ko-KR" altLang="en-US" sz="1600" dirty="0"/>
              <a:t>색출</a:t>
            </a:r>
            <a:r>
              <a:rPr lang="en-US" altLang="ko-KR" sz="1600" dirty="0"/>
              <a:t>․</a:t>
            </a:r>
            <a:r>
              <a:rPr lang="ko-KR" altLang="en-US" sz="1600" dirty="0"/>
              <a:t>검거</a:t>
            </a:r>
            <a:r>
              <a:rPr lang="en-US" altLang="ko-KR" sz="1600" dirty="0"/>
              <a:t>․</a:t>
            </a:r>
            <a:r>
              <a:rPr lang="ko-KR" altLang="en-US" sz="1600" dirty="0"/>
              <a:t>신문하는 일련의 활동</a:t>
            </a:r>
          </a:p>
          <a:p>
            <a:endParaRPr lang="en-US" altLang="ko-KR" sz="1600" dirty="0"/>
          </a:p>
          <a:p>
            <a:r>
              <a:rPr lang="ko-KR" altLang="en-US" sz="1600" dirty="0"/>
              <a:t>안보사범</a:t>
            </a:r>
            <a:r>
              <a:rPr lang="en-US" altLang="ko-KR" sz="1600" dirty="0"/>
              <a:t>(</a:t>
            </a:r>
            <a:r>
              <a:rPr lang="ko-KR" altLang="en-US" sz="1600" dirty="0"/>
              <a:t>정보사범</a:t>
            </a:r>
            <a:r>
              <a:rPr lang="en-US" altLang="ko-KR" sz="1600" dirty="0"/>
              <a:t>)</a:t>
            </a:r>
          </a:p>
          <a:p>
            <a:pPr>
              <a:buNone/>
            </a:pPr>
            <a:r>
              <a:rPr lang="ko-KR" altLang="en-US" sz="1600" dirty="0"/>
              <a:t> </a:t>
            </a:r>
            <a:r>
              <a:rPr lang="en-US" altLang="ko-KR" sz="1600" dirty="0"/>
              <a:t>: </a:t>
            </a:r>
            <a:r>
              <a:rPr lang="ko-KR" altLang="en-US" sz="1600" dirty="0"/>
              <a:t>안보</a:t>
            </a:r>
            <a:r>
              <a:rPr lang="en-US" altLang="ko-KR" sz="1600" dirty="0"/>
              <a:t>(</a:t>
            </a:r>
            <a:r>
              <a:rPr lang="ko-KR" altLang="en-US" sz="1600" dirty="0"/>
              <a:t>정보</a:t>
            </a:r>
            <a:r>
              <a:rPr lang="en-US" altLang="ko-KR" sz="1600" dirty="0"/>
              <a:t>)</a:t>
            </a:r>
            <a:r>
              <a:rPr lang="ko-KR" altLang="en-US" sz="1600" dirty="0"/>
              <a:t>사범이란 국가존립과 직결되는 기본질서를 위태롭게 하는 반국가적 범죄를 말한다</a:t>
            </a:r>
            <a:r>
              <a:rPr lang="en-US" altLang="ko-KR" sz="1600" dirty="0"/>
              <a:t>. </a:t>
            </a:r>
          </a:p>
          <a:p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z="3600" dirty="0"/>
              <a:t>4-2. </a:t>
            </a:r>
            <a:r>
              <a:rPr lang="ko-KR" altLang="en-US" sz="3600" dirty="0"/>
              <a:t>안보경찰의 주요활동 </a:t>
            </a:r>
            <a:r>
              <a:rPr lang="en-US" altLang="ko-KR" sz="3600" dirty="0"/>
              <a:t>– (3) </a:t>
            </a:r>
            <a:r>
              <a:rPr lang="ko-KR" altLang="en-US" sz="3600" dirty="0"/>
              <a:t>안보수사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800" dirty="0"/>
              <a:t>안보사범</a:t>
            </a:r>
            <a:r>
              <a:rPr lang="en-US" altLang="ko-KR" sz="1800" dirty="0"/>
              <a:t>(</a:t>
            </a:r>
            <a:r>
              <a:rPr lang="ko-KR" altLang="en-US" sz="1800" dirty="0"/>
              <a:t>정보사범</a:t>
            </a:r>
            <a:r>
              <a:rPr lang="en-US" altLang="ko-KR" sz="1800" dirty="0"/>
              <a:t>)</a:t>
            </a:r>
            <a:r>
              <a:rPr lang="ko-KR" altLang="en-US" sz="1800" dirty="0"/>
              <a:t>의 특성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z="3600" dirty="0"/>
              <a:t>4-2. </a:t>
            </a:r>
            <a:r>
              <a:rPr lang="ko-KR" altLang="en-US" sz="3600" dirty="0"/>
              <a:t>안보경찰의 주요활동 </a:t>
            </a:r>
            <a:r>
              <a:rPr lang="en-US" altLang="ko-KR" sz="3600" dirty="0"/>
              <a:t>– (3) </a:t>
            </a:r>
            <a:r>
              <a:rPr lang="ko-KR" altLang="en-US" sz="3600" dirty="0"/>
              <a:t>안보수사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031914"/>
              </p:ext>
            </p:extLst>
          </p:nvPr>
        </p:nvGraphicFramePr>
        <p:xfrm>
          <a:off x="683568" y="2143116"/>
          <a:ext cx="8174712" cy="4286281"/>
        </p:xfrm>
        <a:graphic>
          <a:graphicData uri="http://schemas.openxmlformats.org/drawingml/2006/table">
            <a:tbl>
              <a:tblPr/>
              <a:tblGrid>
                <a:gridCol w="17281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46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5649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 err="1">
                          <a:solidFill>
                            <a:srgbClr val="FF0000"/>
                          </a:solidFill>
                          <a:latin typeface="-윤고딕130"/>
                        </a:rPr>
                        <a:t>추상적위험범</a:t>
                      </a:r>
                      <a:endParaRPr lang="ko-KR" altLang="en-US" sz="14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안보사범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(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정보사범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)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은 국가의 안전을 위태롭게 하는 행위를 함으로써 범죄가 성립하고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현실적으로 국가의 안전이 그 침해되거나 침해의 구체적 위험이 있을 것을 요하지 않는다는 점에서 추상적 위험범에 속한다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649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 err="1">
                          <a:solidFill>
                            <a:srgbClr val="FF0000"/>
                          </a:solidFill>
                          <a:latin typeface="-윤고딕130"/>
                        </a:rPr>
                        <a:t>확신범적성향</a:t>
                      </a:r>
                      <a:endParaRPr lang="ko-KR" altLang="en-US" sz="14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안보사범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(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정보사범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)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은 자신의 행위가 정당하다고 믿는 확신범적 성향이 매우 강하다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확신범은 자기가 지키는 규범이나 질서를 현행 국가의 질서보다 상위의 것으로 평가하고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범행을 수행할 의무가 있다고 확신하는 것이다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1631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조직적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계획적 범행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안보범죄를 특정조직을 갖추고 치밀한 계획 하에 실행한다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649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 err="1">
                          <a:solidFill>
                            <a:srgbClr val="FF0000"/>
                          </a:solidFill>
                          <a:latin typeface="-윤고딕130"/>
                        </a:rPr>
                        <a:t>철저한보안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 및 </a:t>
                      </a:r>
                      <a:r>
                        <a:rPr lang="ko-KR" altLang="en-US" sz="1400" b="0" i="0" spc="50" dirty="0" err="1">
                          <a:solidFill>
                            <a:srgbClr val="FF0000"/>
                          </a:solidFill>
                          <a:latin typeface="-윤고딕130"/>
                        </a:rPr>
                        <a:t>비노출성</a:t>
                      </a:r>
                      <a:endParaRPr lang="ko-KR" altLang="en-US" sz="14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안보사범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(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정보사범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)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은 자체 보안에 특별한 대책을 수립하고 행동할 뿐만 아니라 지하조직에 의해 은밀하게 비노출적으로 범죄를 실행한다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따라서 일반형사범과 달리 범행의 결과가 쉽게 노출되지 않는다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677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정치성 범행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정치적 문제나 특정 이데올로기를 배경으로 하는 정치적 성향이 강하다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677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동족간의 범죄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분단국가라는 우리나라의 특수상황으로 동족간에 이루어지는 범죄이다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1631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비인도적 범행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안보사범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(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정보사범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)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은 목적달성을 위해 수단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방법을 가리지 않기 때문에 살인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방화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폭행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폭파 등 비인도적 범행을 자행하고도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태연자약하는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특성을 가진다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z="3600" dirty="0"/>
              <a:t>4-2. </a:t>
            </a:r>
            <a:r>
              <a:rPr lang="ko-KR" altLang="en-US" sz="3600" dirty="0"/>
              <a:t>안보경찰의 주요활동 </a:t>
            </a:r>
            <a:r>
              <a:rPr lang="en-US" altLang="ko-KR" sz="3600" dirty="0"/>
              <a:t>– (4) </a:t>
            </a:r>
            <a:r>
              <a:rPr lang="ko-KR" altLang="en-US" sz="3600" dirty="0"/>
              <a:t>국가보안법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928662" y="1428736"/>
          <a:ext cx="7715305" cy="4857783"/>
        </p:xfrm>
        <a:graphic>
          <a:graphicData uri="http://schemas.openxmlformats.org/drawingml/2006/table">
            <a:tbl>
              <a:tblPr/>
              <a:tblGrid>
                <a:gridCol w="9669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476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006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835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30"/>
                        </a:rPr>
                        <a:t>목적</a:t>
                      </a:r>
                    </a:p>
                  </a:txBody>
                  <a:tcPr marL="15172" marR="15172" marT="15172" marB="15172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국가보안법은 국가의 안전을 위태롭게 하는 반국가활동을 규제함으로써 국가의 안전과 국민의 생존 및 자유의 확보를 목적으로 한다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(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제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1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조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).</a:t>
                      </a:r>
                    </a:p>
                  </a:txBody>
                  <a:tcPr marL="15172" marR="15172" marT="15172" marB="15172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4118">
                <a:tc rowSpan="4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>
                          <a:solidFill>
                            <a:srgbClr val="000000"/>
                          </a:solidFill>
                          <a:latin typeface="-윤고딕130"/>
                        </a:rPr>
                        <a:t>법적성격</a:t>
                      </a:r>
                    </a:p>
                  </a:txBody>
                  <a:tcPr marL="15172" marR="15172" marT="15172" marB="15172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공법</a:t>
                      </a:r>
                      <a:r>
                        <a:rPr lang="en-US" altLang="ko-KR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(</a:t>
                      </a: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公法</a:t>
                      </a:r>
                      <a:r>
                        <a:rPr lang="en-US" altLang="ko-KR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)</a:t>
                      </a:r>
                    </a:p>
                  </a:txBody>
                  <a:tcPr marL="15172" marR="15172" marT="15172" marB="15172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국가보안법은 국가가 그 구성원인 국민에 대한 특정한 행위의 금지를 요구하는 내용으로 국가와 국민간의 법률관계를 규율하는 법으로서 공법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(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公法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)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에 속한다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</a:txBody>
                  <a:tcPr marL="15172" marR="15172" marT="15172" marB="15172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411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 err="1">
                          <a:solidFill>
                            <a:srgbClr val="FF0000"/>
                          </a:solidFill>
                          <a:latin typeface="-윤고딕130"/>
                        </a:rPr>
                        <a:t>형사사법법</a:t>
                      </a:r>
                      <a:endParaRPr lang="ko-KR" altLang="en-US" sz="12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(</a:t>
                      </a:r>
                      <a:r>
                        <a:rPr lang="ko-KR" altLang="en-US" sz="1200" b="0" i="0" spc="50" dirty="0" err="1">
                          <a:solidFill>
                            <a:srgbClr val="FF0000"/>
                          </a:solidFill>
                          <a:latin typeface="-윤고딕130"/>
                        </a:rPr>
                        <a:t>刑事司法法</a:t>
                      </a:r>
                      <a:r>
                        <a:rPr lang="en-US" altLang="ko-KR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)</a:t>
                      </a:r>
                    </a:p>
                  </a:txBody>
                  <a:tcPr marL="15172" marR="15172" marT="15172" marB="15172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 국가보안법은 반국가적 행위에 대한 재판의 준거가 되는 법률이며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국가형벌권의 실현을 목적으로 하는 형사사법법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(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刑事司法法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)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이다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</a:txBody>
                  <a:tcPr marL="15172" marR="15172" marT="15172" marB="15172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639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형사특별법</a:t>
                      </a:r>
                    </a:p>
                  </a:txBody>
                  <a:tcPr marL="15172" marR="15172" marT="15172" marB="15172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국가보안법은 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'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反국가활동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'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이라는 특정한 행위에 대하여 특별한 처벌규정과 절차를 두고 있는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(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실체적규정과 절차적규정이 혼재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),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일반형법과 형사소송법에 대한 형사특별법이다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따라서 국가보안법에 특별한 규정이 없는 경우에는 형법과 형사소송법이 그대로 적용되나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상충되는 경우에는 특별법 우선의 원칙에 따라 국가보안법의 규정이 우선 적용된다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</a:txBody>
                  <a:tcPr marL="15172" marR="15172" marT="15172" marB="15172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4723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 err="1">
                          <a:solidFill>
                            <a:srgbClr val="FF0000"/>
                          </a:solidFill>
                          <a:latin typeface="-윤고딕130"/>
                        </a:rPr>
                        <a:t>남북교류협력에관한법률과의</a:t>
                      </a: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 관계</a:t>
                      </a:r>
                    </a:p>
                  </a:txBody>
                  <a:tcPr marL="15172" marR="15172" marT="15172" marB="15172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남북한간의 왕래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교역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협력사업과 통신역무의 제공 등 남북교류와 협력을 목적으로 하는 행위에 관하여는 정당하다고 인정되는 범위 안에서 다른 법률에 우선해서 </a:t>
                      </a:r>
                      <a:r>
                        <a:rPr lang="ko-KR" altLang="en-US" sz="12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남북교류협력에관한법률이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적용되므로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(</a:t>
                      </a:r>
                      <a:r>
                        <a:rPr lang="ko-KR" altLang="en-US" sz="12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남북교류협력에관한법률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제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3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조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) </a:t>
                      </a:r>
                      <a:r>
                        <a:rPr lang="ko-KR" altLang="en-US" sz="12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남북교류협력에관한법률은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국가보안법에 </a:t>
                      </a:r>
                      <a:r>
                        <a:rPr lang="ko-KR" altLang="en-US" sz="12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우선적용되는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특별법이다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</a:txBody>
                  <a:tcPr marL="15172" marR="15172" marT="15172" marB="15172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00200"/>
            <a:ext cx="8291264" cy="4525963"/>
          </a:xfrm>
        </p:spPr>
        <p:txBody>
          <a:bodyPr>
            <a:normAutofit/>
          </a:bodyPr>
          <a:lstStyle/>
          <a:p>
            <a:r>
              <a:rPr lang="ko-KR" altLang="en-US" sz="1600" dirty="0">
                <a:solidFill>
                  <a:srgbClr val="FF0000"/>
                </a:solidFill>
              </a:rPr>
              <a:t>국가보안법의 특성</a:t>
            </a:r>
            <a:r>
              <a:rPr lang="en-US" altLang="ko-KR" sz="1600" dirty="0">
                <a:solidFill>
                  <a:srgbClr val="FF0000"/>
                </a:solidFill>
              </a:rPr>
              <a:t>(</a:t>
            </a:r>
            <a:r>
              <a:rPr lang="ko-KR" altLang="en-US" sz="1600" dirty="0">
                <a:solidFill>
                  <a:srgbClr val="FF0000"/>
                </a:solidFill>
              </a:rPr>
              <a:t>형법</a:t>
            </a:r>
            <a:r>
              <a:rPr lang="en-US" altLang="ko-KR" sz="1600" dirty="0">
                <a:solidFill>
                  <a:srgbClr val="FF0000"/>
                </a:solidFill>
              </a:rPr>
              <a:t>, </a:t>
            </a:r>
            <a:r>
              <a:rPr lang="ko-KR" altLang="en-US" sz="1600" dirty="0">
                <a:solidFill>
                  <a:srgbClr val="FF0000"/>
                </a:solidFill>
              </a:rPr>
              <a:t>형사소송법과의 비교</a:t>
            </a:r>
            <a:r>
              <a:rPr lang="en-US" altLang="ko-KR" sz="1600" dirty="0">
                <a:solidFill>
                  <a:srgbClr val="FF0000"/>
                </a:solidFill>
              </a:rPr>
              <a:t>)</a:t>
            </a:r>
          </a:p>
          <a:p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  </a:t>
            </a:r>
            <a:r>
              <a:rPr lang="ko-KR" altLang="en-US" sz="1400" dirty="0"/>
              <a:t>㉠ 고의범만 처벌</a:t>
            </a:r>
          </a:p>
          <a:p>
            <a:pPr>
              <a:buNone/>
            </a:pPr>
            <a:r>
              <a:rPr lang="ko-KR" altLang="en-US" sz="1400" dirty="0"/>
              <a:t>      과실행위도 처벌하는 형법과는 달리 국가보안법은 고의범만 처벌한다</a:t>
            </a:r>
            <a:r>
              <a:rPr lang="en-US" altLang="ko-KR" sz="1400" dirty="0"/>
              <a:t>.</a:t>
            </a:r>
          </a:p>
          <a:p>
            <a:pPr>
              <a:buNone/>
            </a:pPr>
            <a:r>
              <a:rPr lang="en-US" altLang="ko-KR" sz="1400" dirty="0"/>
              <a:t>   </a:t>
            </a:r>
            <a:r>
              <a:rPr lang="ko-KR" altLang="en-US" sz="1400" dirty="0"/>
              <a:t>㉡ 예비</a:t>
            </a:r>
            <a:r>
              <a:rPr lang="en-US" altLang="ko-KR" sz="1400" dirty="0"/>
              <a:t>․</a:t>
            </a:r>
            <a:r>
              <a:rPr lang="ko-KR" altLang="en-US" sz="1400" dirty="0"/>
              <a:t>음모범위의 확장</a:t>
            </a:r>
          </a:p>
          <a:p>
            <a:pPr>
              <a:buNone/>
            </a:pPr>
            <a:r>
              <a:rPr lang="ko-KR" altLang="en-US" sz="1400" dirty="0"/>
              <a:t>      형법은 중대한 범죄에 한하여 예비</a:t>
            </a:r>
            <a:r>
              <a:rPr lang="en-US" altLang="ko-KR" sz="1400" dirty="0"/>
              <a:t>․</a:t>
            </a:r>
            <a:r>
              <a:rPr lang="ko-KR" altLang="en-US" sz="1400" dirty="0"/>
              <a:t>음모</a:t>
            </a:r>
            <a:r>
              <a:rPr lang="en-US" altLang="ko-KR" sz="1400" dirty="0"/>
              <a:t>․</a:t>
            </a:r>
            <a:r>
              <a:rPr lang="ko-KR" altLang="en-US" sz="1400" dirty="0"/>
              <a:t>미수를 벌함에 반하여</a:t>
            </a:r>
            <a:r>
              <a:rPr lang="en-US" altLang="ko-KR" sz="1400" dirty="0"/>
              <a:t>, </a:t>
            </a:r>
            <a:r>
              <a:rPr lang="ko-KR" altLang="en-US" sz="1400" dirty="0"/>
              <a:t>국가보안법은 예비</a:t>
            </a:r>
            <a:r>
              <a:rPr lang="en-US" altLang="ko-KR" sz="1400" dirty="0"/>
              <a:t>․</a:t>
            </a:r>
            <a:r>
              <a:rPr lang="ko-KR" altLang="en-US" sz="1400" dirty="0"/>
              <a:t>음모를 처벌하는 범위가 넓다</a:t>
            </a:r>
            <a:r>
              <a:rPr lang="en-US" altLang="ko-KR" sz="1400" dirty="0"/>
              <a:t>(</a:t>
            </a:r>
            <a:r>
              <a:rPr lang="ko-KR" altLang="en-US" sz="1400" dirty="0"/>
              <a:t>예비</a:t>
            </a:r>
            <a:r>
              <a:rPr lang="en-US" altLang="ko-KR" sz="1400" dirty="0"/>
              <a:t>․</a:t>
            </a:r>
            <a:r>
              <a:rPr lang="ko-KR" altLang="en-US" sz="1400" dirty="0"/>
              <a:t>음모</a:t>
            </a:r>
            <a:r>
              <a:rPr lang="en-US" altLang="ko-KR" sz="1400" dirty="0"/>
              <a:t>․</a:t>
            </a:r>
            <a:r>
              <a:rPr lang="ko-KR" altLang="en-US" sz="1400" dirty="0"/>
              <a:t>미수죄가 원칙적으로 적용되고</a:t>
            </a:r>
            <a:r>
              <a:rPr lang="en-US" altLang="ko-KR" sz="1400" dirty="0"/>
              <a:t>, </a:t>
            </a:r>
            <a:r>
              <a:rPr lang="ko-KR" altLang="en-US" sz="1400" dirty="0"/>
              <a:t>불고지죄</a:t>
            </a:r>
            <a:r>
              <a:rPr lang="en-US" altLang="ko-KR" sz="1400" dirty="0"/>
              <a:t>․</a:t>
            </a:r>
            <a:r>
              <a:rPr lang="ko-KR" altLang="en-US" sz="1400" dirty="0"/>
              <a:t>특수직무유기죄 등 일부 죄에만 적용되지 않는다</a:t>
            </a:r>
            <a:r>
              <a:rPr lang="en-US" altLang="ko-KR" sz="1400" dirty="0"/>
              <a:t>).</a:t>
            </a:r>
            <a:endParaRPr lang="ko-KR" altLang="en-US" sz="1400" dirty="0"/>
          </a:p>
          <a:p>
            <a:pPr>
              <a:buNone/>
            </a:pPr>
            <a:r>
              <a:rPr lang="ko-KR" altLang="en-US" sz="1400" dirty="0"/>
              <a:t>   ㉢ 불고지에 대한 처벌</a:t>
            </a:r>
          </a:p>
          <a:p>
            <a:pPr>
              <a:buNone/>
            </a:pPr>
            <a:r>
              <a:rPr lang="ko-KR" altLang="en-US" sz="1400" dirty="0"/>
              <a:t>      특정인이 아닌 모든 국민에 대하여 범죄에 대한 고지의무를 부과하고 이를 위반한 경우에는 처벌한다</a:t>
            </a:r>
            <a:r>
              <a:rPr lang="en-US" altLang="ko-KR" sz="1400" dirty="0"/>
              <a:t>(</a:t>
            </a:r>
            <a:r>
              <a:rPr lang="ko-KR" altLang="en-US" sz="1400" dirty="0"/>
              <a:t>불고지죄</a:t>
            </a:r>
            <a:r>
              <a:rPr lang="en-US" altLang="ko-KR" sz="1400" dirty="0"/>
              <a:t>).</a:t>
            </a:r>
          </a:p>
          <a:p>
            <a:pPr>
              <a:buNone/>
            </a:pPr>
            <a:r>
              <a:rPr lang="en-US" altLang="ko-KR" sz="1400" dirty="0"/>
              <a:t>   </a:t>
            </a:r>
            <a:r>
              <a:rPr lang="ko-KR" altLang="en-US" sz="1400" dirty="0"/>
              <a:t>㉣ 형법상 종범</a:t>
            </a:r>
            <a:r>
              <a:rPr lang="en-US" altLang="ko-KR" sz="1400" dirty="0"/>
              <a:t>․</a:t>
            </a:r>
            <a:r>
              <a:rPr lang="ko-KR" altLang="en-US" sz="1400" dirty="0"/>
              <a:t>교사범에 해당하는 행위를 정범으로 처벌</a:t>
            </a:r>
            <a:r>
              <a:rPr lang="en-US" altLang="ko-KR" sz="1400" dirty="0"/>
              <a:t>(</a:t>
            </a:r>
            <a:r>
              <a:rPr lang="ko-KR" altLang="en-US" sz="1400" dirty="0"/>
              <a:t>제</a:t>
            </a:r>
            <a:r>
              <a:rPr lang="en-US" altLang="ko-KR" sz="1400" dirty="0"/>
              <a:t>9</a:t>
            </a:r>
            <a:r>
              <a:rPr lang="ko-KR" altLang="en-US" sz="1400" dirty="0"/>
              <a:t>조</a:t>
            </a:r>
            <a:r>
              <a:rPr lang="en-US" altLang="ko-KR" sz="1400" dirty="0"/>
              <a:t>, </a:t>
            </a:r>
            <a:r>
              <a:rPr lang="ko-KR" altLang="en-US" sz="1400" dirty="0"/>
              <a:t>제</a:t>
            </a:r>
            <a:r>
              <a:rPr lang="en-US" altLang="ko-KR" sz="1400" dirty="0"/>
              <a:t>3</a:t>
            </a:r>
            <a:r>
              <a:rPr lang="ko-KR" altLang="en-US" sz="1400" dirty="0"/>
              <a:t>조</a:t>
            </a:r>
            <a:r>
              <a:rPr lang="en-US" altLang="ko-KR" sz="1400" dirty="0"/>
              <a:t>2</a:t>
            </a:r>
            <a:r>
              <a:rPr lang="ko-KR" altLang="en-US" sz="1400" dirty="0"/>
              <a:t>항</a:t>
            </a:r>
            <a:r>
              <a:rPr lang="en-US" altLang="ko-KR" sz="1400" dirty="0"/>
              <a:t>, </a:t>
            </a:r>
            <a:r>
              <a:rPr lang="ko-KR" altLang="en-US" sz="1400" dirty="0"/>
              <a:t>제</a:t>
            </a:r>
            <a:r>
              <a:rPr lang="en-US" altLang="ko-KR" sz="1400" dirty="0"/>
              <a:t>4</a:t>
            </a:r>
            <a:r>
              <a:rPr lang="ko-KR" altLang="en-US" sz="1400" dirty="0"/>
              <a:t>조</a:t>
            </a:r>
            <a:r>
              <a:rPr lang="en-US" altLang="ko-KR" sz="1400" dirty="0"/>
              <a:t>1</a:t>
            </a:r>
            <a:r>
              <a:rPr lang="ko-KR" altLang="en-US" sz="1400" dirty="0"/>
              <a:t>항</a:t>
            </a:r>
            <a:r>
              <a:rPr lang="en-US" altLang="ko-KR" sz="1400" dirty="0"/>
              <a:t>, </a:t>
            </a:r>
            <a:r>
              <a:rPr lang="ko-KR" altLang="en-US" sz="1400" dirty="0"/>
              <a:t>제</a:t>
            </a:r>
            <a:r>
              <a:rPr lang="en-US" altLang="ko-KR" sz="1400" dirty="0"/>
              <a:t>7</a:t>
            </a:r>
            <a:r>
              <a:rPr lang="ko-KR" altLang="en-US" sz="1400" dirty="0"/>
              <a:t>조</a:t>
            </a:r>
            <a:r>
              <a:rPr lang="en-US" altLang="ko-KR" sz="1400" dirty="0"/>
              <a:t>) </a:t>
            </a:r>
          </a:p>
          <a:p>
            <a:pPr>
              <a:buNone/>
            </a:pPr>
            <a:r>
              <a:rPr lang="en-US" altLang="ko-KR" sz="1400" dirty="0"/>
              <a:t>     - </a:t>
            </a:r>
            <a:r>
              <a:rPr lang="ko-KR" altLang="en-US" sz="1400" dirty="0" err="1"/>
              <a:t>편의제공죄</a:t>
            </a:r>
            <a:endParaRPr lang="ko-KR" altLang="en-US" sz="1400" dirty="0"/>
          </a:p>
          <a:p>
            <a:pPr>
              <a:buNone/>
            </a:pPr>
            <a:r>
              <a:rPr lang="ko-KR" altLang="en-US" sz="1400" dirty="0"/>
              <a:t>   </a:t>
            </a:r>
            <a:r>
              <a:rPr lang="en-US" altLang="ko-KR" sz="1400" dirty="0"/>
              <a:t>  - </a:t>
            </a:r>
            <a:r>
              <a:rPr lang="ko-KR" altLang="en-US" sz="1400" dirty="0"/>
              <a:t>선동</a:t>
            </a:r>
            <a:r>
              <a:rPr lang="en-US" altLang="ko-KR" sz="1400" dirty="0"/>
              <a:t>․</a:t>
            </a:r>
            <a:r>
              <a:rPr lang="ko-KR" altLang="en-US" sz="1400" dirty="0"/>
              <a:t>선전 및 </a:t>
            </a:r>
            <a:r>
              <a:rPr lang="ko-KR" altLang="en-US" sz="1400" dirty="0" err="1"/>
              <a:t>권유죄</a:t>
            </a:r>
            <a:r>
              <a:rPr lang="en-US" altLang="ko-KR" sz="1400" dirty="0"/>
              <a:t>(</a:t>
            </a:r>
            <a:r>
              <a:rPr lang="ko-KR" altLang="en-US" sz="1400" dirty="0"/>
              <a:t>반국가단체 가입권유죄</a:t>
            </a:r>
            <a:r>
              <a:rPr lang="en-US" altLang="ko-KR" sz="1400" dirty="0"/>
              <a:t>, </a:t>
            </a:r>
            <a:r>
              <a:rPr lang="ko-KR" altLang="en-US" sz="1400" dirty="0"/>
              <a:t>목적수행을 위한 선전</a:t>
            </a:r>
            <a:r>
              <a:rPr lang="en-US" altLang="ko-KR" sz="1400" dirty="0"/>
              <a:t>․</a:t>
            </a:r>
            <a:r>
              <a:rPr lang="ko-KR" altLang="en-US" sz="1400" dirty="0" err="1"/>
              <a:t>선동행위죄</a:t>
            </a:r>
            <a:r>
              <a:rPr lang="en-US" altLang="ko-KR" sz="1400" dirty="0"/>
              <a:t>, </a:t>
            </a:r>
            <a:r>
              <a:rPr lang="ko-KR" altLang="en-US" sz="1400" dirty="0"/>
              <a:t>국가변란 선전</a:t>
            </a:r>
            <a:r>
              <a:rPr lang="en-US" altLang="ko-KR" sz="1400" dirty="0"/>
              <a:t>․</a:t>
            </a:r>
            <a:r>
              <a:rPr lang="ko-KR" altLang="en-US" sz="1400" dirty="0" err="1"/>
              <a:t>선동행위죄</a:t>
            </a:r>
            <a:r>
              <a:rPr lang="en-US" altLang="ko-KR" sz="1400" dirty="0"/>
              <a:t>)</a:t>
            </a:r>
          </a:p>
          <a:p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4-2. </a:t>
            </a:r>
            <a:r>
              <a:rPr lang="ko-KR" altLang="en-US" sz="3200" dirty="0"/>
              <a:t>안보경찰의 주요활동 </a:t>
            </a:r>
            <a:r>
              <a:rPr lang="en-US" altLang="ko-KR" sz="3200" dirty="0"/>
              <a:t>– (4) </a:t>
            </a:r>
            <a:r>
              <a:rPr lang="ko-KR" altLang="en-US" sz="3200" dirty="0"/>
              <a:t>국가보안법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400" dirty="0">
                <a:solidFill>
                  <a:srgbClr val="FF0000"/>
                </a:solidFill>
              </a:rPr>
              <a:t>국가보안법의 특성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형법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형사소송법과의 비교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</a:p>
          <a:p>
            <a:endParaRPr lang="en-US" altLang="ko-KR" sz="1400" dirty="0"/>
          </a:p>
          <a:p>
            <a:pPr>
              <a:buNone/>
            </a:pPr>
            <a:r>
              <a:rPr lang="ko-KR" altLang="en-US" sz="1400" dirty="0"/>
              <a:t>   ㉤ 자격정지의 병과</a:t>
            </a:r>
            <a:r>
              <a:rPr lang="en-US" altLang="ko-KR" sz="1400" dirty="0"/>
              <a:t>(</a:t>
            </a:r>
            <a:r>
              <a:rPr lang="ko-KR" altLang="en-US" sz="1400" dirty="0"/>
              <a:t>제</a:t>
            </a:r>
            <a:r>
              <a:rPr lang="en-US" altLang="ko-KR" sz="1400" dirty="0"/>
              <a:t>14</a:t>
            </a:r>
            <a:r>
              <a:rPr lang="ko-KR" altLang="en-US" sz="1400" dirty="0"/>
              <a:t>조</a:t>
            </a:r>
            <a:r>
              <a:rPr lang="en-US" altLang="ko-KR" sz="1400" dirty="0"/>
              <a:t>)</a:t>
            </a:r>
          </a:p>
          <a:p>
            <a:pPr>
              <a:buNone/>
            </a:pPr>
            <a:r>
              <a:rPr lang="en-US" altLang="ko-KR" sz="1400" dirty="0"/>
              <a:t>      </a:t>
            </a:r>
            <a:r>
              <a:rPr lang="ko-KR" altLang="en-US" sz="1400" dirty="0"/>
              <a:t>국가보안법 위반범죄에 관하여 유기징역형을 선고할 때에는 그 형의 </a:t>
            </a:r>
            <a:r>
              <a:rPr lang="ko-KR" altLang="en-US" sz="1400" dirty="0" err="1"/>
              <a:t>장기이하의</a:t>
            </a:r>
            <a:r>
              <a:rPr lang="ko-KR" altLang="en-US" sz="1400" dirty="0"/>
              <a:t> 자격정지를 병과할 수 있다</a:t>
            </a:r>
            <a:r>
              <a:rPr lang="en-US" altLang="ko-KR" sz="1400" dirty="0"/>
              <a:t>.</a:t>
            </a:r>
          </a:p>
          <a:p>
            <a:pPr>
              <a:buNone/>
            </a:pPr>
            <a:r>
              <a:rPr lang="en-US" altLang="ko-KR" sz="1400" dirty="0"/>
              <a:t>   </a:t>
            </a:r>
            <a:r>
              <a:rPr lang="ko-KR" altLang="en-US" sz="1400" dirty="0"/>
              <a:t>㉥ 재범자의 특수가중</a:t>
            </a:r>
            <a:r>
              <a:rPr lang="en-US" altLang="ko-KR" sz="1400" dirty="0"/>
              <a:t>(</a:t>
            </a:r>
            <a:r>
              <a:rPr lang="ko-KR" altLang="en-US" sz="1400" dirty="0"/>
              <a:t>제</a:t>
            </a:r>
            <a:r>
              <a:rPr lang="en-US" altLang="ko-KR" sz="1400" dirty="0"/>
              <a:t>13</a:t>
            </a:r>
            <a:r>
              <a:rPr lang="ko-KR" altLang="en-US" sz="1400" dirty="0"/>
              <a:t>조</a:t>
            </a:r>
            <a:r>
              <a:rPr lang="en-US" altLang="ko-KR" sz="1400" dirty="0"/>
              <a:t>)</a:t>
            </a:r>
          </a:p>
          <a:p>
            <a:pPr>
              <a:buNone/>
            </a:pPr>
            <a:r>
              <a:rPr lang="en-US" altLang="ko-KR" sz="1400" dirty="0"/>
              <a:t>      </a:t>
            </a:r>
            <a:r>
              <a:rPr lang="ko-KR" altLang="en-US" sz="1400" dirty="0"/>
              <a:t>국가보안법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군형법</a:t>
            </a:r>
            <a:r>
              <a:rPr lang="ko-KR" altLang="en-US" sz="1400" dirty="0"/>
              <a:t> 기타 형법에 규정된 반국가적 범죄로서 금고 이상의 형을 </a:t>
            </a:r>
            <a:r>
              <a:rPr lang="ko-KR" altLang="en-US" sz="1400" dirty="0" err="1"/>
              <a:t>선고받고</a:t>
            </a:r>
            <a:r>
              <a:rPr lang="ko-KR" altLang="en-US" sz="1400" dirty="0"/>
              <a:t> 그 형의 집행을 종료하지 아니한 자 또는 그 집행을 종료하거나 집행을 받지 않기로 확정된 후 </a:t>
            </a:r>
            <a:r>
              <a:rPr lang="en-US" altLang="ko-KR" sz="1400" dirty="0"/>
              <a:t>5</a:t>
            </a:r>
            <a:r>
              <a:rPr lang="ko-KR" altLang="en-US" sz="1400" dirty="0"/>
              <a:t>년이 경과하지 아니한 자가 재차 특정한 범죄를 범하였을 때에는 최고형을 일률적으로 사형으로 정하고 있다</a:t>
            </a:r>
            <a:r>
              <a:rPr lang="en-US" altLang="ko-KR" sz="1400" dirty="0"/>
              <a:t>(</a:t>
            </a:r>
            <a:r>
              <a:rPr lang="ko-KR" altLang="en-US" sz="1400" dirty="0"/>
              <a:t>제</a:t>
            </a:r>
            <a:r>
              <a:rPr lang="en-US" altLang="ko-KR" sz="1400" dirty="0"/>
              <a:t>13</a:t>
            </a:r>
            <a:r>
              <a:rPr lang="ko-KR" altLang="en-US" sz="1400" dirty="0"/>
              <a:t>조</a:t>
            </a:r>
            <a:r>
              <a:rPr lang="en-US" altLang="ko-KR" sz="1400" dirty="0"/>
              <a:t>).</a:t>
            </a:r>
          </a:p>
          <a:p>
            <a:pPr>
              <a:buNone/>
            </a:pPr>
            <a:r>
              <a:rPr lang="ko-KR" altLang="en-US" sz="1400" dirty="0"/>
              <a:t>   ㉦ 몰수</a:t>
            </a:r>
            <a:r>
              <a:rPr lang="en-US" altLang="ko-KR" sz="1400" dirty="0"/>
              <a:t>․</a:t>
            </a:r>
            <a:r>
              <a:rPr lang="ko-KR" altLang="en-US" sz="1400" dirty="0"/>
              <a:t>추징 및 압수물의 특별처분</a:t>
            </a:r>
            <a:r>
              <a:rPr lang="en-US" altLang="ko-KR" sz="1400" dirty="0"/>
              <a:t>(</a:t>
            </a:r>
            <a:r>
              <a:rPr lang="ko-KR" altLang="en-US" sz="1400" dirty="0"/>
              <a:t>제</a:t>
            </a:r>
            <a:r>
              <a:rPr lang="en-US" altLang="ko-KR" sz="1400" dirty="0"/>
              <a:t>15</a:t>
            </a:r>
            <a:r>
              <a:rPr lang="ko-KR" altLang="en-US" sz="1400" dirty="0"/>
              <a:t>조</a:t>
            </a:r>
            <a:r>
              <a:rPr lang="en-US" altLang="ko-KR" sz="1400" dirty="0"/>
              <a:t>) </a:t>
            </a:r>
          </a:p>
          <a:p>
            <a:pPr>
              <a:buNone/>
            </a:pPr>
            <a:r>
              <a:rPr lang="en-US" altLang="ko-KR" sz="1400" dirty="0"/>
              <a:t>       </a:t>
            </a:r>
            <a:r>
              <a:rPr lang="ko-KR" altLang="en-US" sz="1400" dirty="0"/>
              <a:t>본법의 범인이 범행의 보수를 받았을 때에는 필요적으로 몰수하고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몰수불능시에는</a:t>
            </a:r>
            <a:r>
              <a:rPr lang="ko-KR" altLang="en-US" sz="1400" dirty="0"/>
              <a:t> 상당가액을 추징토록 하였으며</a:t>
            </a:r>
            <a:r>
              <a:rPr lang="en-US" altLang="ko-KR" sz="1400" dirty="0"/>
              <a:t>, </a:t>
            </a:r>
            <a:r>
              <a:rPr lang="ko-KR" altLang="en-US" sz="1400" dirty="0"/>
              <a:t>불기소처분</a:t>
            </a:r>
            <a:r>
              <a:rPr lang="en-US" altLang="ko-KR" sz="1400" dirty="0"/>
              <a:t>(</a:t>
            </a:r>
            <a:r>
              <a:rPr lang="ko-KR" altLang="en-US" sz="1400" dirty="0"/>
              <a:t>공소보류 포함</a:t>
            </a:r>
            <a:r>
              <a:rPr lang="en-US" altLang="ko-KR" sz="1400" dirty="0"/>
              <a:t>)</a:t>
            </a:r>
            <a:r>
              <a:rPr lang="ko-KR" altLang="en-US" sz="1400" dirty="0"/>
              <a:t>시에도 </a:t>
            </a:r>
            <a:r>
              <a:rPr lang="ko-KR" altLang="en-US" sz="1400" dirty="0" err="1"/>
              <a:t>압수물</a:t>
            </a:r>
            <a:r>
              <a:rPr lang="en-US" altLang="ko-KR" sz="1400" dirty="0"/>
              <a:t>(</a:t>
            </a:r>
            <a:r>
              <a:rPr lang="ko-KR" altLang="en-US" sz="1400" dirty="0"/>
              <a:t>서류 또는 물품</a:t>
            </a:r>
            <a:r>
              <a:rPr lang="en-US" altLang="ko-KR" sz="1400" dirty="0"/>
              <a:t>)</a:t>
            </a:r>
            <a:r>
              <a:rPr lang="ko-KR" altLang="en-US" sz="1400" dirty="0"/>
              <a:t>의 폐기 또는 국고귀속을 명할 수 있도록 하였다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>
              <a:buNone/>
            </a:pPr>
            <a:r>
              <a:rPr lang="ko-KR" altLang="en-US" sz="1400" dirty="0"/>
              <a:t>   ㉧ 형의 특별감면</a:t>
            </a:r>
            <a:r>
              <a:rPr lang="en-US" altLang="ko-KR" sz="1400" dirty="0"/>
              <a:t>(</a:t>
            </a:r>
            <a:r>
              <a:rPr lang="ko-KR" altLang="en-US" sz="1400" dirty="0"/>
              <a:t>제</a:t>
            </a:r>
            <a:r>
              <a:rPr lang="en-US" altLang="ko-KR" sz="1400" dirty="0"/>
              <a:t>16</a:t>
            </a:r>
            <a:r>
              <a:rPr lang="ko-KR" altLang="en-US" sz="1400" dirty="0"/>
              <a:t>조</a:t>
            </a:r>
            <a:r>
              <a:rPr lang="en-US" altLang="ko-KR" sz="1400" dirty="0"/>
              <a:t>)</a:t>
            </a:r>
          </a:p>
          <a:p>
            <a:pPr>
              <a:buNone/>
            </a:pPr>
            <a:r>
              <a:rPr lang="en-US" altLang="ko-KR" sz="1400" dirty="0"/>
              <a:t>       </a:t>
            </a:r>
            <a:r>
              <a:rPr lang="ko-KR" altLang="en-US" sz="1400" dirty="0"/>
              <a:t>국가보안법에 해당하는 범인이 다른 범인을 고발하였을 때와 타인의 범행을 방해하였을 때</a:t>
            </a:r>
            <a:r>
              <a:rPr lang="en-US" altLang="ko-KR" sz="1400" dirty="0"/>
              <a:t>, </a:t>
            </a:r>
            <a:r>
              <a:rPr lang="ko-KR" altLang="en-US" sz="1400" dirty="0"/>
              <a:t>그리고 범인이 자수하였을 때</a:t>
            </a:r>
            <a:r>
              <a:rPr lang="en-US" altLang="ko-KR" sz="1400" dirty="0"/>
              <a:t>(</a:t>
            </a:r>
            <a:r>
              <a:rPr lang="ko-KR" altLang="en-US" sz="1400" dirty="0"/>
              <a:t>범인이 자수한 경우 형법은 임의적 감면으로 함</a:t>
            </a:r>
            <a:r>
              <a:rPr lang="en-US" altLang="ko-KR" sz="1400" dirty="0"/>
              <a:t>)</a:t>
            </a:r>
            <a:r>
              <a:rPr lang="ko-KR" altLang="en-US" sz="1400" dirty="0"/>
              <a:t>는 그 형을 감경 또는 면제한다</a:t>
            </a:r>
            <a:r>
              <a:rPr lang="en-US" altLang="ko-KR" sz="1400" dirty="0"/>
              <a:t>(</a:t>
            </a:r>
            <a:r>
              <a:rPr lang="ko-KR" altLang="en-US" sz="1400" dirty="0"/>
              <a:t>필요적 감면</a:t>
            </a:r>
            <a:r>
              <a:rPr lang="en-US" altLang="ko-KR" sz="1400" dirty="0"/>
              <a:t>).</a:t>
            </a:r>
          </a:p>
          <a:p>
            <a:pPr>
              <a:buNone/>
            </a:pPr>
            <a:endParaRPr lang="en-US" altLang="ko-KR" sz="1400" dirty="0"/>
          </a:p>
          <a:p>
            <a:pPr>
              <a:buNone/>
            </a:pP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4-2. </a:t>
            </a:r>
            <a:r>
              <a:rPr lang="ko-KR" altLang="en-US" sz="3200" dirty="0"/>
              <a:t>안보경찰의 주요활동 </a:t>
            </a:r>
            <a:r>
              <a:rPr lang="en-US" altLang="ko-KR" sz="3200" dirty="0"/>
              <a:t>– (4) </a:t>
            </a:r>
            <a:r>
              <a:rPr lang="ko-KR" altLang="en-US" sz="3200" dirty="0"/>
              <a:t>국가보안법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lnSpcReduction="10000"/>
          </a:bodyPr>
          <a:lstStyle/>
          <a:p>
            <a:r>
              <a:rPr lang="ko-KR" altLang="en-US" sz="1400" dirty="0">
                <a:solidFill>
                  <a:srgbClr val="FF0000"/>
                </a:solidFill>
              </a:rPr>
              <a:t>국가보안법의 특성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형법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형사소송법과의 비교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</a:p>
          <a:p>
            <a:pPr>
              <a:buNone/>
            </a:pPr>
            <a:endParaRPr lang="en-US" altLang="ko-KR" sz="1400" dirty="0"/>
          </a:p>
          <a:p>
            <a:pPr>
              <a:buNone/>
            </a:pPr>
            <a:r>
              <a:rPr lang="ko-KR" altLang="en-US" sz="1400" dirty="0"/>
              <a:t>    ㉨ 참고인의 구인과 유치</a:t>
            </a:r>
            <a:r>
              <a:rPr lang="en-US" altLang="ko-KR" sz="1400" dirty="0"/>
              <a:t>(</a:t>
            </a:r>
            <a:r>
              <a:rPr lang="ko-KR" altLang="en-US" sz="1400" dirty="0"/>
              <a:t>제</a:t>
            </a:r>
            <a:r>
              <a:rPr lang="en-US" altLang="ko-KR" sz="1400" dirty="0"/>
              <a:t>18</a:t>
            </a:r>
            <a:r>
              <a:rPr lang="ko-KR" altLang="en-US" sz="1400" dirty="0"/>
              <a:t>조</a:t>
            </a:r>
            <a:r>
              <a:rPr lang="en-US" altLang="ko-KR" sz="1400" dirty="0"/>
              <a:t>)</a:t>
            </a:r>
          </a:p>
          <a:p>
            <a:pPr>
              <a:buNone/>
            </a:pPr>
            <a:r>
              <a:rPr lang="en-US" altLang="ko-KR" sz="1400" dirty="0"/>
              <a:t>       ․</a:t>
            </a:r>
            <a:r>
              <a:rPr lang="ko-KR" altLang="en-US" sz="1400" dirty="0"/>
              <a:t>검사 또는 사법경찰관으로부터 본법에 규정된 죄의 참고인으로 소환을 받은 자가 정당한 </a:t>
            </a:r>
            <a:r>
              <a:rPr lang="ko-KR" altLang="en-US" sz="1400" dirty="0" err="1"/>
              <a:t>이유없이</a:t>
            </a:r>
            <a:r>
              <a:rPr lang="ko-KR" altLang="en-US" sz="1400" dirty="0"/>
              <a:t> </a:t>
            </a:r>
            <a:r>
              <a:rPr lang="en-US" altLang="ko-KR" sz="1400" dirty="0"/>
              <a:t>2</a:t>
            </a:r>
            <a:r>
              <a:rPr lang="ko-KR" altLang="en-US" sz="1400" dirty="0"/>
              <a:t>회 이상 소환에 불응할 때에는 지방법원판사의 구속영장을 받아 구인할 수 있다</a:t>
            </a:r>
            <a:r>
              <a:rPr lang="en-US" altLang="ko-KR" sz="1400" dirty="0"/>
              <a:t>.</a:t>
            </a:r>
          </a:p>
          <a:p>
            <a:pPr>
              <a:buNone/>
            </a:pPr>
            <a:r>
              <a:rPr lang="en-US" altLang="ko-KR" sz="1400" dirty="0"/>
              <a:t>       ․</a:t>
            </a:r>
            <a:r>
              <a:rPr lang="ko-KR" altLang="en-US" sz="1400" dirty="0"/>
              <a:t>구속영장의 집행을 받은 참고인을 구인하는 경우에 필요할 때에는 가장 근접한 경찰서나 기타 적당한 장소에 임의로 유치할 수 있다</a:t>
            </a:r>
            <a:r>
              <a:rPr lang="en-US" altLang="ko-KR" sz="1400" dirty="0"/>
              <a:t>.</a:t>
            </a:r>
          </a:p>
          <a:p>
            <a:pPr>
              <a:buNone/>
            </a:pPr>
            <a:r>
              <a:rPr lang="en-US" altLang="ko-KR" sz="1400" dirty="0"/>
              <a:t>    </a:t>
            </a:r>
            <a:r>
              <a:rPr lang="ko-KR" altLang="en-US" sz="1400" dirty="0"/>
              <a:t>㉩ 피의자 구속기간의 연장</a:t>
            </a:r>
            <a:r>
              <a:rPr lang="en-US" altLang="ko-KR" sz="1400" dirty="0"/>
              <a:t>(</a:t>
            </a:r>
            <a:r>
              <a:rPr lang="ko-KR" altLang="en-US" sz="1400" dirty="0"/>
              <a:t>제</a:t>
            </a:r>
            <a:r>
              <a:rPr lang="en-US" altLang="ko-KR" sz="1400" dirty="0"/>
              <a:t>19</a:t>
            </a:r>
            <a:r>
              <a:rPr lang="ko-KR" altLang="en-US" sz="1400" dirty="0"/>
              <a:t>조</a:t>
            </a:r>
            <a:r>
              <a:rPr lang="en-US" altLang="ko-KR" sz="1400" dirty="0"/>
              <a:t>)</a:t>
            </a:r>
          </a:p>
          <a:p>
            <a:pPr>
              <a:buNone/>
            </a:pPr>
            <a:r>
              <a:rPr lang="en-US" altLang="ko-KR" sz="1400" dirty="0"/>
              <a:t>        </a:t>
            </a:r>
            <a:r>
              <a:rPr lang="ko-KR" altLang="en-US" sz="1400" dirty="0"/>
              <a:t>지방법원판사는 제</a:t>
            </a:r>
            <a:r>
              <a:rPr lang="en-US" altLang="ko-KR" sz="1400" dirty="0"/>
              <a:t>3</a:t>
            </a:r>
            <a:r>
              <a:rPr lang="ko-KR" altLang="en-US" sz="1400" dirty="0"/>
              <a:t>조 내지 제</a:t>
            </a:r>
            <a:r>
              <a:rPr lang="en-US" altLang="ko-KR" sz="1400" dirty="0"/>
              <a:t>10</a:t>
            </a:r>
            <a:r>
              <a:rPr lang="ko-KR" altLang="en-US" sz="1400" dirty="0"/>
              <a:t>조에 해당하는 범죄로서 수사를 계속함에 상당한 이유가 있다고 인정될 때에는 사법경찰관의 구속기간은 </a:t>
            </a:r>
            <a:r>
              <a:rPr lang="en-US" altLang="ko-KR" sz="1400" dirty="0"/>
              <a:t>1</a:t>
            </a:r>
            <a:r>
              <a:rPr lang="ko-KR" altLang="en-US" sz="1400" dirty="0"/>
              <a:t>차</a:t>
            </a:r>
            <a:r>
              <a:rPr lang="en-US" altLang="ko-KR" sz="1400" dirty="0"/>
              <a:t>, </a:t>
            </a:r>
            <a:r>
              <a:rPr lang="ko-KR" altLang="en-US" sz="1400" dirty="0"/>
              <a:t>검사의 구속기간은 </a:t>
            </a:r>
            <a:r>
              <a:rPr lang="en-US" altLang="ko-KR" sz="1400" dirty="0"/>
              <a:t>2</a:t>
            </a:r>
            <a:r>
              <a:rPr lang="ko-KR" altLang="en-US" sz="1400" dirty="0"/>
              <a:t>차에 한하여 연장을 허가할 수 있다</a:t>
            </a:r>
            <a:r>
              <a:rPr lang="en-US" altLang="ko-KR" sz="1400" dirty="0"/>
              <a:t>. </a:t>
            </a:r>
            <a:r>
              <a:rPr lang="ko-KR" altLang="en-US" sz="1400" dirty="0"/>
              <a:t>따라서 사법경찰관은 최장 </a:t>
            </a:r>
            <a:r>
              <a:rPr lang="en-US" altLang="ko-KR" sz="1400" dirty="0"/>
              <a:t>20</a:t>
            </a:r>
            <a:r>
              <a:rPr lang="ko-KR" altLang="en-US" sz="1400" dirty="0"/>
              <a:t>일</a:t>
            </a:r>
            <a:r>
              <a:rPr lang="en-US" altLang="ko-KR" sz="1400" dirty="0"/>
              <a:t>, </a:t>
            </a:r>
            <a:r>
              <a:rPr lang="ko-KR" altLang="en-US" sz="1400" dirty="0"/>
              <a:t>검사는 최장 </a:t>
            </a:r>
            <a:r>
              <a:rPr lang="en-US" altLang="ko-KR" sz="1400" dirty="0"/>
              <a:t>30</a:t>
            </a:r>
            <a:r>
              <a:rPr lang="ko-KR" altLang="en-US" sz="1400" dirty="0"/>
              <a:t>일 구속할 수 있어 도합 </a:t>
            </a:r>
            <a:r>
              <a:rPr lang="en-US" altLang="ko-KR" sz="1400" dirty="0"/>
              <a:t>50</a:t>
            </a:r>
            <a:r>
              <a:rPr lang="ko-KR" altLang="en-US" sz="1400" dirty="0"/>
              <a:t>일간 구속수사가 가능하다</a:t>
            </a:r>
            <a:r>
              <a:rPr lang="en-US" altLang="ko-KR" sz="1400" dirty="0"/>
              <a:t>. </a:t>
            </a:r>
          </a:p>
          <a:p>
            <a:pPr>
              <a:buNone/>
            </a:pPr>
            <a:r>
              <a:rPr lang="en-US" altLang="ko-KR" sz="1400" dirty="0"/>
              <a:t>    </a:t>
            </a:r>
            <a:r>
              <a:rPr lang="ko-KR" altLang="en-US" sz="1400" dirty="0"/>
              <a:t>㉪ 공소보류</a:t>
            </a:r>
            <a:r>
              <a:rPr lang="en-US" altLang="ko-KR" sz="1400" dirty="0"/>
              <a:t>(</a:t>
            </a:r>
            <a:r>
              <a:rPr lang="ko-KR" altLang="en-US" sz="1400" dirty="0"/>
              <a:t>제</a:t>
            </a:r>
            <a:r>
              <a:rPr lang="en-US" altLang="ko-KR" sz="1400" dirty="0"/>
              <a:t>20</a:t>
            </a:r>
            <a:r>
              <a:rPr lang="ko-KR" altLang="en-US" sz="1400" dirty="0"/>
              <a:t>조</a:t>
            </a:r>
            <a:r>
              <a:rPr lang="en-US" altLang="ko-KR" sz="1400" dirty="0"/>
              <a:t>)</a:t>
            </a:r>
          </a:p>
          <a:p>
            <a:pPr>
              <a:buNone/>
            </a:pPr>
            <a:r>
              <a:rPr lang="en-US" altLang="ko-KR" sz="1400" dirty="0"/>
              <a:t>       ․</a:t>
            </a:r>
            <a:r>
              <a:rPr lang="ko-KR" altLang="en-US" sz="1400" dirty="0"/>
              <a:t>검사는 이 법의 죄를 범한 자에 대하여 형법 제</a:t>
            </a:r>
            <a:r>
              <a:rPr lang="en-US" altLang="ko-KR" sz="1400" dirty="0"/>
              <a:t>51</a:t>
            </a:r>
            <a:r>
              <a:rPr lang="ko-KR" altLang="en-US" sz="1400" dirty="0"/>
              <a:t>조의 사항</a:t>
            </a:r>
            <a:r>
              <a:rPr lang="en-US" altLang="ko-KR" sz="1400" dirty="0"/>
              <a:t>(</a:t>
            </a:r>
            <a:r>
              <a:rPr lang="ko-KR" altLang="en-US" sz="1400" dirty="0"/>
              <a:t>범인의 연령</a:t>
            </a:r>
            <a:r>
              <a:rPr lang="en-US" altLang="ko-KR" sz="1400" dirty="0"/>
              <a:t>, </a:t>
            </a:r>
            <a:r>
              <a:rPr lang="ko-KR" altLang="en-US" sz="1400" dirty="0"/>
              <a:t>성행</a:t>
            </a:r>
            <a:r>
              <a:rPr lang="en-US" altLang="ko-KR" sz="1400" dirty="0"/>
              <a:t>, </a:t>
            </a:r>
            <a:r>
              <a:rPr lang="ko-KR" altLang="en-US" sz="1400" dirty="0"/>
              <a:t>지능과 환경</a:t>
            </a:r>
            <a:r>
              <a:rPr lang="en-US" altLang="ko-KR" sz="1400" dirty="0"/>
              <a:t>, </a:t>
            </a:r>
            <a:r>
              <a:rPr lang="ko-KR" altLang="en-US" sz="1400" dirty="0"/>
              <a:t>피해자에 대한 관계</a:t>
            </a:r>
            <a:r>
              <a:rPr lang="en-US" altLang="ko-KR" sz="1400" dirty="0"/>
              <a:t>, </a:t>
            </a:r>
            <a:r>
              <a:rPr lang="ko-KR" altLang="en-US" sz="1400" dirty="0"/>
              <a:t>범행의 동기</a:t>
            </a:r>
            <a:r>
              <a:rPr lang="en-US" altLang="ko-KR" sz="1400" dirty="0"/>
              <a:t>․</a:t>
            </a:r>
            <a:r>
              <a:rPr lang="ko-KR" altLang="en-US" sz="1400" dirty="0"/>
              <a:t>수단</a:t>
            </a:r>
            <a:r>
              <a:rPr lang="en-US" altLang="ko-KR" sz="1400" dirty="0"/>
              <a:t>)</a:t>
            </a:r>
            <a:r>
              <a:rPr lang="ko-KR" altLang="en-US" sz="1400" dirty="0"/>
              <a:t>을 참작하여 공소제기를 보류할 수 있다</a:t>
            </a:r>
            <a:r>
              <a:rPr lang="en-US" altLang="ko-KR" sz="1400" dirty="0"/>
              <a:t>.</a:t>
            </a:r>
          </a:p>
          <a:p>
            <a:pPr>
              <a:buNone/>
            </a:pPr>
            <a:r>
              <a:rPr lang="en-US" altLang="ko-KR" sz="1400" dirty="0"/>
              <a:t>       ․</a:t>
            </a:r>
            <a:r>
              <a:rPr lang="ko-KR" altLang="en-US" sz="1400" dirty="0"/>
              <a:t>전항에 의하여 공소보류를 받은 자가 공소의 </a:t>
            </a:r>
            <a:r>
              <a:rPr lang="ko-KR" altLang="en-US" sz="1400" dirty="0" err="1"/>
              <a:t>제기없이</a:t>
            </a:r>
            <a:r>
              <a:rPr lang="ko-KR" altLang="en-US" sz="1400" dirty="0"/>
              <a:t> </a:t>
            </a:r>
            <a:r>
              <a:rPr lang="en-US" altLang="ko-KR" sz="1400" dirty="0"/>
              <a:t>2</a:t>
            </a:r>
            <a:r>
              <a:rPr lang="ko-KR" altLang="en-US" sz="1400" dirty="0"/>
              <a:t>년을 경과한 때에는 소추할 수 없다</a:t>
            </a:r>
            <a:r>
              <a:rPr lang="en-US" altLang="ko-KR" sz="1400" dirty="0"/>
              <a:t>.</a:t>
            </a:r>
          </a:p>
          <a:p>
            <a:pPr>
              <a:buNone/>
            </a:pPr>
            <a:r>
              <a:rPr lang="en-US" altLang="ko-KR" sz="1400" dirty="0"/>
              <a:t>       ․</a:t>
            </a:r>
            <a:r>
              <a:rPr lang="ko-KR" altLang="en-US" sz="1400" dirty="0"/>
              <a:t>공소보류를 받은 자가 법무부장관이 정한 감시</a:t>
            </a:r>
            <a:r>
              <a:rPr lang="en-US" altLang="ko-KR" sz="1400" dirty="0"/>
              <a:t>․</a:t>
            </a:r>
            <a:r>
              <a:rPr lang="ko-KR" altLang="en-US" sz="1400" dirty="0"/>
              <a:t>보도에 관한 규칙에 위반한 때에는 공소보류를 취소할 수 있다</a:t>
            </a:r>
            <a:r>
              <a:rPr lang="en-US" altLang="ko-KR" sz="1400" dirty="0"/>
              <a:t>.</a:t>
            </a:r>
          </a:p>
          <a:p>
            <a:pPr>
              <a:buNone/>
            </a:pPr>
            <a:r>
              <a:rPr lang="en-US" altLang="ko-KR" sz="1400" dirty="0"/>
              <a:t>       ․</a:t>
            </a:r>
            <a:r>
              <a:rPr lang="ko-KR" altLang="en-US" sz="1400" dirty="0"/>
              <a:t>전항에 의하여 공소보류가 취소된 경우에는 형사소송법 제</a:t>
            </a:r>
            <a:r>
              <a:rPr lang="en-US" altLang="ko-KR" sz="1400" dirty="0"/>
              <a:t>208</a:t>
            </a:r>
            <a:r>
              <a:rPr lang="ko-KR" altLang="en-US" sz="1400" dirty="0"/>
              <a:t>조의 규정에 불구하고 동일한 범죄사실로 </a:t>
            </a:r>
            <a:r>
              <a:rPr lang="ko-KR" altLang="en-US" sz="1400" dirty="0" err="1"/>
              <a:t>재구속할</a:t>
            </a:r>
            <a:r>
              <a:rPr lang="ko-KR" altLang="en-US" sz="1400" dirty="0"/>
              <a:t> 수 있다</a:t>
            </a:r>
            <a:r>
              <a:rPr lang="en-US" altLang="ko-KR" sz="1400" dirty="0"/>
              <a:t>.</a:t>
            </a:r>
          </a:p>
          <a:p>
            <a:pPr>
              <a:buNone/>
            </a:pPr>
            <a:r>
              <a:rPr lang="en-US" altLang="ko-KR" sz="1400" dirty="0"/>
              <a:t>       ․</a:t>
            </a:r>
            <a:r>
              <a:rPr lang="ko-KR" altLang="en-US" sz="1400" dirty="0"/>
              <a:t>공소보류의 기간은 해당 범죄에 대한 공소시효에 따른 차이는 없다</a:t>
            </a:r>
            <a:r>
              <a:rPr lang="en-US" altLang="ko-KR" sz="1400" dirty="0"/>
              <a:t>.</a:t>
            </a:r>
          </a:p>
          <a:p>
            <a:pPr>
              <a:buNone/>
            </a:pPr>
            <a:endParaRPr lang="en-US" altLang="ko-KR" sz="1400" dirty="0"/>
          </a:p>
          <a:p>
            <a:pPr>
              <a:buNone/>
            </a:pP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4-2. </a:t>
            </a:r>
            <a:r>
              <a:rPr lang="ko-KR" altLang="en-US" sz="3200" dirty="0"/>
              <a:t>안보경찰의 주요활동 </a:t>
            </a:r>
            <a:r>
              <a:rPr lang="en-US" altLang="ko-KR" sz="3200" dirty="0"/>
              <a:t>– (4) </a:t>
            </a:r>
            <a:r>
              <a:rPr lang="ko-KR" altLang="en-US" sz="3200" dirty="0"/>
              <a:t>국가보안법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00200"/>
            <a:ext cx="8401080" cy="4525963"/>
          </a:xfrm>
        </p:spPr>
        <p:txBody>
          <a:bodyPr>
            <a:normAutofit/>
          </a:bodyPr>
          <a:lstStyle/>
          <a:p>
            <a:r>
              <a:rPr lang="ko-KR" altLang="en-US" sz="1600" dirty="0"/>
              <a:t>보안관찰이란</a:t>
            </a:r>
            <a:r>
              <a:rPr lang="en-US" altLang="ko-KR" sz="1600" dirty="0"/>
              <a:t>, </a:t>
            </a:r>
            <a:r>
              <a:rPr lang="ko-KR" altLang="en-US" sz="1600" dirty="0"/>
              <a:t>행위자의 장래 위험성을 예방하고 행위자의 치료</a:t>
            </a:r>
            <a:r>
              <a:rPr lang="en-US" altLang="ko-KR" sz="1600" dirty="0"/>
              <a:t>․</a:t>
            </a:r>
            <a:r>
              <a:rPr lang="ko-KR" altLang="en-US" sz="1600" dirty="0"/>
              <a:t>교육</a:t>
            </a:r>
            <a:r>
              <a:rPr lang="en-US" altLang="ko-KR" sz="1600" dirty="0"/>
              <a:t>․</a:t>
            </a:r>
            <a:r>
              <a:rPr lang="ko-KR" altLang="en-US" sz="1600" dirty="0" err="1"/>
              <a:t>재사회화를</a:t>
            </a:r>
            <a:r>
              <a:rPr lang="ko-KR" altLang="en-US" sz="1600" dirty="0"/>
              <a:t> 위한 개선과 사회방위를 주목적으로 하여 과하여지는 형벌 이외의 형사제재를 말한다</a:t>
            </a:r>
            <a:r>
              <a:rPr lang="en-US" altLang="ko-KR" sz="1600" dirty="0"/>
              <a:t>.</a:t>
            </a:r>
          </a:p>
          <a:p>
            <a:r>
              <a:rPr lang="ko-KR" altLang="en-US" sz="1600" dirty="0"/>
              <a:t>보안관찰대상자</a:t>
            </a:r>
            <a:r>
              <a:rPr lang="en-US" altLang="ko-KR" sz="1600" dirty="0"/>
              <a:t>: </a:t>
            </a:r>
            <a:r>
              <a:rPr lang="ko-KR" altLang="en-US" sz="1600" dirty="0"/>
              <a:t>보안관찰해당범죄</a:t>
            </a:r>
            <a:r>
              <a:rPr lang="en-US" altLang="ko-KR" sz="1600" dirty="0"/>
              <a:t> </a:t>
            </a:r>
            <a:r>
              <a:rPr lang="ko-KR" altLang="en-US" sz="1600" dirty="0"/>
              <a:t>또는 이와 경합된 범죄로</a:t>
            </a:r>
            <a:r>
              <a:rPr lang="en-US" altLang="ko-KR" sz="1600" dirty="0"/>
              <a:t> </a:t>
            </a:r>
            <a:r>
              <a:rPr lang="ko-KR" altLang="en-US" sz="1600" dirty="0"/>
              <a:t>금고이상의 형의 선고를 받고 그</a:t>
            </a:r>
            <a:r>
              <a:rPr lang="en-US" altLang="ko-KR" sz="1600" dirty="0"/>
              <a:t> </a:t>
            </a:r>
            <a:r>
              <a:rPr lang="ko-KR" altLang="en-US" sz="1600" dirty="0"/>
              <a:t>형기 합계가 </a:t>
            </a:r>
            <a:r>
              <a:rPr lang="en-US" altLang="ko-KR" sz="1600" dirty="0"/>
              <a:t>3</a:t>
            </a:r>
            <a:r>
              <a:rPr lang="ko-KR" altLang="en-US" sz="1600" dirty="0"/>
              <a:t>년 이상인 자로서</a:t>
            </a:r>
            <a:r>
              <a:rPr lang="en-US" altLang="ko-KR" sz="1600" dirty="0"/>
              <a:t> </a:t>
            </a:r>
            <a:r>
              <a:rPr lang="ko-KR" altLang="en-US" sz="1600" dirty="0"/>
              <a:t>형의 일부 또는 전부를 집행</a:t>
            </a:r>
            <a:endParaRPr lang="en-US" altLang="ko-KR" sz="1600" dirty="0"/>
          </a:p>
          <a:p>
            <a:endParaRPr lang="en-US" altLang="ko-KR" sz="1600" dirty="0"/>
          </a:p>
          <a:p>
            <a:r>
              <a:rPr lang="ko-KR" altLang="en-US" sz="1600" dirty="0"/>
              <a:t>보안관찰의 해당 범죄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z="3600" dirty="0"/>
              <a:t>4-2. </a:t>
            </a:r>
            <a:r>
              <a:rPr lang="ko-KR" altLang="en-US" sz="3600" dirty="0"/>
              <a:t>안보경찰의 주요활동 </a:t>
            </a:r>
            <a:r>
              <a:rPr lang="en-US" altLang="ko-KR" sz="3600" dirty="0"/>
              <a:t>– (5) </a:t>
            </a:r>
            <a:r>
              <a:rPr lang="ko-KR" altLang="en-US" sz="3600" dirty="0"/>
              <a:t>보안관찰</a:t>
            </a: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5401424"/>
              </p:ext>
            </p:extLst>
          </p:nvPr>
        </p:nvGraphicFramePr>
        <p:xfrm>
          <a:off x="857224" y="3500438"/>
          <a:ext cx="7929618" cy="2562960"/>
        </p:xfrm>
        <a:graphic>
          <a:graphicData uri="http://schemas.openxmlformats.org/drawingml/2006/table">
            <a:tbl>
              <a:tblPr/>
              <a:tblGrid>
                <a:gridCol w="11129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166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7124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형법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 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내란목적살인죄   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  </a:t>
                      </a:r>
                      <a:r>
                        <a:rPr lang="ko-KR" altLang="en-US" sz="12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외환유치죄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       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  </a:t>
                      </a:r>
                      <a:r>
                        <a:rPr lang="ko-KR" altLang="en-US" sz="12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여적죄</a:t>
                      </a:r>
                      <a:r>
                        <a:rPr lang="ko-KR" altLang="en-US" sz="12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               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 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모병이적죄</a:t>
                      </a:r>
                      <a:endParaRPr lang="en-US" altLang="ko-KR" sz="12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 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시설제공이적죄   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 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시설파괴이적죄  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 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물건제공이적죄   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 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간첩죄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※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제외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: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내란죄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일반이적죄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2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전시군수계약불이행죄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제외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124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 err="1">
                          <a:solidFill>
                            <a:srgbClr val="FF0000"/>
                          </a:solidFill>
                          <a:latin typeface="-윤고딕130"/>
                        </a:rPr>
                        <a:t>군형법</a:t>
                      </a:r>
                      <a:endParaRPr lang="ko-KR" altLang="en-US" sz="14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 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반란죄                  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 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반란목적의 </a:t>
                      </a:r>
                      <a:r>
                        <a:rPr lang="ko-KR" altLang="en-US" sz="12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군용물탈취죄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  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 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군대 및 </a:t>
                      </a:r>
                      <a:r>
                        <a:rPr lang="ko-KR" altLang="en-US" sz="12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군용시설제공죄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 </a:t>
                      </a:r>
                      <a:endParaRPr lang="en-US" altLang="ko-KR" sz="12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  </a:t>
                      </a:r>
                      <a:r>
                        <a:rPr lang="ko-KR" altLang="en-US" sz="12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군용시설등파괴죄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    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 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간첩죄                         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 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일반이적죄     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 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적을 이롭게 할 목적의 </a:t>
                      </a:r>
                      <a:r>
                        <a:rPr lang="ko-KR" altLang="en-US" sz="12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반란불보고죄</a:t>
                      </a:r>
                      <a:endParaRPr lang="en-US" altLang="ko-KR" sz="12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※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제외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: </a:t>
                      </a:r>
                      <a:r>
                        <a:rPr lang="ko-KR" altLang="en-US" sz="12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단순반란불보고죄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제외</a:t>
                      </a:r>
                      <a:endParaRPr lang="en-US" altLang="ko-KR" sz="12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538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국가보안법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  </a:t>
                      </a:r>
                      <a:r>
                        <a:rPr lang="ko-KR" altLang="en-US" sz="12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목적수행죄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             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  </a:t>
                      </a:r>
                      <a:r>
                        <a:rPr lang="ko-KR" altLang="en-US" sz="12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자진지원죄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        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 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금품수수죄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 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잠입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  </a:t>
                      </a:r>
                      <a:r>
                        <a:rPr lang="ko-KR" altLang="en-US" sz="12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탈출죄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          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 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총포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 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탄약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 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무기 등 </a:t>
                      </a:r>
                      <a:r>
                        <a:rPr lang="ko-KR" altLang="en-US" sz="12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편의제공죄</a:t>
                      </a:r>
                      <a:endParaRPr lang="en-US" altLang="ko-KR" sz="12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※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제외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: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반국가단체 구성가입권유</a:t>
                      </a:r>
                      <a:r>
                        <a:rPr lang="en-US" altLang="ko-KR" sz="105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(</a:t>
                      </a:r>
                      <a:r>
                        <a:rPr lang="ko-KR" altLang="en-US" sz="105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제</a:t>
                      </a:r>
                      <a:r>
                        <a:rPr lang="en-US" altLang="ko-KR" sz="105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3</a:t>
                      </a:r>
                      <a:r>
                        <a:rPr lang="ko-KR" altLang="en-US" sz="105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조</a:t>
                      </a:r>
                      <a:r>
                        <a:rPr lang="en-US" altLang="ko-KR" sz="105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)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찬양고무</a:t>
                      </a:r>
                      <a:r>
                        <a:rPr lang="en-US" altLang="ko-KR" sz="105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(</a:t>
                      </a:r>
                      <a:r>
                        <a:rPr lang="ko-KR" altLang="en-US" sz="105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제</a:t>
                      </a:r>
                      <a:r>
                        <a:rPr lang="en-US" altLang="ko-KR" sz="105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7</a:t>
                      </a:r>
                      <a:r>
                        <a:rPr lang="ko-KR" altLang="en-US" sz="105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조</a:t>
                      </a:r>
                      <a:r>
                        <a:rPr lang="en-US" altLang="ko-KR" sz="105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),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회합통신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(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제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8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조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),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기타편의제공</a:t>
                      </a:r>
                      <a:r>
                        <a:rPr lang="en-US" altLang="ko-KR" sz="105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(</a:t>
                      </a:r>
                      <a:r>
                        <a:rPr lang="ko-KR" altLang="en-US" sz="105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제</a:t>
                      </a:r>
                      <a:r>
                        <a:rPr lang="en-US" altLang="ko-KR" sz="105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9</a:t>
                      </a:r>
                      <a:r>
                        <a:rPr lang="ko-KR" altLang="en-US" sz="105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조</a:t>
                      </a:r>
                      <a:r>
                        <a:rPr lang="en-US" altLang="ko-KR" sz="105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2</a:t>
                      </a:r>
                      <a:r>
                        <a:rPr lang="ko-KR" altLang="en-US" sz="105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항</a:t>
                      </a:r>
                      <a:r>
                        <a:rPr lang="en-US" altLang="ko-KR" sz="105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),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불고지죄</a:t>
                      </a:r>
                      <a:r>
                        <a:rPr lang="en-US" altLang="ko-KR" sz="105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(</a:t>
                      </a:r>
                      <a:r>
                        <a:rPr lang="ko-KR" altLang="en-US" sz="105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제</a:t>
                      </a:r>
                      <a:r>
                        <a:rPr lang="en-US" altLang="ko-KR" sz="105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10</a:t>
                      </a:r>
                      <a:r>
                        <a:rPr lang="ko-KR" altLang="en-US" sz="105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조</a:t>
                      </a:r>
                      <a:r>
                        <a:rPr lang="en-US" altLang="ko-KR" sz="105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),</a:t>
                      </a:r>
                      <a:r>
                        <a:rPr lang="ko-KR" altLang="en-US" sz="105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특수직무유기</a:t>
                      </a:r>
                      <a:r>
                        <a:rPr lang="en-US" altLang="ko-KR" sz="105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(</a:t>
                      </a:r>
                      <a:r>
                        <a:rPr lang="ko-KR" altLang="en-US" sz="105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제</a:t>
                      </a:r>
                      <a:r>
                        <a:rPr lang="en-US" altLang="ko-KR" sz="105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11</a:t>
                      </a:r>
                      <a:r>
                        <a:rPr lang="ko-KR" altLang="en-US" sz="105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조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), </a:t>
                      </a:r>
                      <a:r>
                        <a:rPr lang="ko-KR" altLang="en-US" sz="12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무고날조죄</a:t>
                      </a:r>
                      <a:r>
                        <a:rPr lang="en-US" altLang="ko-KR" sz="105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(</a:t>
                      </a:r>
                      <a:r>
                        <a:rPr lang="ko-KR" altLang="en-US" sz="105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제</a:t>
                      </a:r>
                      <a:r>
                        <a:rPr lang="en-US" altLang="ko-KR" sz="105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12</a:t>
                      </a:r>
                      <a:r>
                        <a:rPr lang="ko-KR" altLang="en-US" sz="105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조</a:t>
                      </a:r>
                      <a:r>
                        <a:rPr lang="en-US" altLang="ko-KR" sz="105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)</a:t>
                      </a:r>
                      <a:endParaRPr lang="ko-KR" altLang="en-US" sz="12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1800" dirty="0"/>
              <a:t>보안관찰 처분 대상자의 신고</a:t>
            </a:r>
            <a:endParaRPr lang="en-US" altLang="ko-KR" sz="1800" dirty="0"/>
          </a:p>
          <a:p>
            <a:endParaRPr lang="en-US" altLang="ko-KR" sz="1800" dirty="0"/>
          </a:p>
          <a:p>
            <a:endParaRPr lang="en-US" altLang="ko-KR" sz="1800" dirty="0"/>
          </a:p>
          <a:p>
            <a:endParaRPr lang="en-US" altLang="ko-KR" sz="1800" dirty="0"/>
          </a:p>
          <a:p>
            <a:endParaRPr lang="en-US" altLang="ko-KR" sz="1800" dirty="0"/>
          </a:p>
          <a:p>
            <a:endParaRPr lang="en-US" altLang="ko-KR" sz="1800" dirty="0"/>
          </a:p>
          <a:p>
            <a:pPr marL="0" indent="0">
              <a:buNone/>
            </a:pPr>
            <a:endParaRPr lang="en-US" altLang="ko-KR" sz="1800" dirty="0"/>
          </a:p>
          <a:p>
            <a:r>
              <a:rPr lang="ko-KR" altLang="en-US" sz="1800" dirty="0" err="1"/>
              <a:t>피보안관찰자의</a:t>
            </a:r>
            <a:r>
              <a:rPr lang="ko-KR" altLang="en-US" sz="1800" dirty="0"/>
              <a:t> 신고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z="3600" dirty="0"/>
              <a:t>4-2. </a:t>
            </a:r>
            <a:r>
              <a:rPr lang="ko-KR" altLang="en-US" sz="3600" dirty="0"/>
              <a:t>안보경찰의 주요활동 </a:t>
            </a:r>
            <a:r>
              <a:rPr lang="en-US" altLang="ko-KR" sz="3600" dirty="0"/>
              <a:t>– (5) </a:t>
            </a:r>
            <a:r>
              <a:rPr lang="ko-KR" altLang="en-US" sz="3600" dirty="0"/>
              <a:t>보안관찰</a:t>
            </a:r>
          </a:p>
        </p:txBody>
      </p:sp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0872028"/>
              </p:ext>
            </p:extLst>
          </p:nvPr>
        </p:nvGraphicFramePr>
        <p:xfrm>
          <a:off x="827584" y="1628800"/>
          <a:ext cx="7776864" cy="1757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6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80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>
                          <a:solidFill>
                            <a:srgbClr val="FF0000"/>
                          </a:solidFill>
                        </a:rPr>
                        <a:t>대상자 신고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/>
                        <a:t>보안관찰처분대상자는 대통령령이 정하는 바에 따라 그 형의 집행을 받고 있는 교도소</a:t>
                      </a:r>
                      <a:r>
                        <a:rPr lang="en-US" altLang="ko-KR" sz="1300" dirty="0"/>
                        <a:t>,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소년교도소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구치소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유치장 또는 군교도소</a:t>
                      </a:r>
                      <a:r>
                        <a:rPr lang="ko-KR" altLang="en-US" sz="1300" dirty="0"/>
                        <a:t> 등에서 출소</a:t>
                      </a:r>
                      <a:r>
                        <a:rPr lang="ko-KR" altLang="en-US" sz="1300" baseline="0" dirty="0"/>
                        <a:t> 전에 거주예정지 기타 대통령령이 정하는 사항을 교도소 등의 장을 경유하여 거주예정지 관할 경찰서장에게 신고하여야 한다</a:t>
                      </a:r>
                      <a:r>
                        <a:rPr lang="en-US" altLang="ko-KR" sz="1300" baseline="0" dirty="0"/>
                        <a:t>.</a:t>
                      </a:r>
                      <a:endParaRPr lang="ko-KR" altLang="en-US" sz="1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>
                          <a:solidFill>
                            <a:srgbClr val="FF0000"/>
                          </a:solidFill>
                        </a:rPr>
                        <a:t>출소사실 신고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/>
                        <a:t>출소 후 </a:t>
                      </a:r>
                      <a:r>
                        <a:rPr lang="en-US" altLang="ko-KR" sz="1300" dirty="0">
                          <a:solidFill>
                            <a:srgbClr val="FF0000"/>
                          </a:solidFill>
                        </a:rPr>
                        <a:t>7</a:t>
                      </a:r>
                      <a:r>
                        <a:rPr lang="ko-KR" altLang="en-US" sz="1300" dirty="0">
                          <a:solidFill>
                            <a:srgbClr val="FF0000"/>
                          </a:solidFill>
                        </a:rPr>
                        <a:t>일 이내에 </a:t>
                      </a:r>
                      <a:r>
                        <a:rPr lang="ko-KR" altLang="en-US" sz="1300" dirty="0"/>
                        <a:t>거주예정지 관찰 경찰서장에게 출소사실을 신고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>
                          <a:solidFill>
                            <a:srgbClr val="FF0000"/>
                          </a:solidFill>
                        </a:rPr>
                        <a:t>변동사항 신고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/>
                        <a:t>보안관찰 처분 대상자는 교도소 등에서</a:t>
                      </a:r>
                      <a:r>
                        <a:rPr lang="ko-KR" altLang="en-US" sz="1300" baseline="0" dirty="0"/>
                        <a:t> 출소한 후 신고사항에 변동이 있을 때에는 변동이 있는 날 </a:t>
                      </a:r>
                      <a:r>
                        <a:rPr lang="ko-KR" altLang="en-US" sz="1300" baseline="0" dirty="0" err="1"/>
                        <a:t>부터</a:t>
                      </a:r>
                      <a:r>
                        <a:rPr lang="ko-KR" altLang="en-US" sz="1300" baseline="0" dirty="0"/>
                        <a:t> </a:t>
                      </a:r>
                      <a:r>
                        <a:rPr lang="en-US" altLang="ko-KR" sz="1300" baseline="0" dirty="0">
                          <a:solidFill>
                            <a:srgbClr val="FF0000"/>
                          </a:solidFill>
                        </a:rPr>
                        <a:t>7</a:t>
                      </a:r>
                      <a:r>
                        <a:rPr lang="ko-KR" altLang="en-US" sz="1300" baseline="0" dirty="0">
                          <a:solidFill>
                            <a:srgbClr val="FF0000"/>
                          </a:solidFill>
                        </a:rPr>
                        <a:t>일 이내에 </a:t>
                      </a:r>
                      <a:r>
                        <a:rPr lang="ko-KR" altLang="en-US" sz="1300" baseline="0" dirty="0"/>
                        <a:t>그 변동된 사항을 관할 경찰서장에게 신고</a:t>
                      </a:r>
                      <a:endParaRPr lang="ko-KR" altLang="en-US" sz="1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3068785"/>
              </p:ext>
            </p:extLst>
          </p:nvPr>
        </p:nvGraphicFramePr>
        <p:xfrm>
          <a:off x="827584" y="4005064"/>
          <a:ext cx="7776864" cy="2346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6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80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err="1">
                          <a:solidFill>
                            <a:srgbClr val="FF0000"/>
                          </a:solidFill>
                        </a:rPr>
                        <a:t>피보안관찰자</a:t>
                      </a:r>
                      <a:r>
                        <a:rPr lang="ko-KR" altLang="en-US" sz="1300" dirty="0">
                          <a:solidFill>
                            <a:srgbClr val="FF0000"/>
                          </a:solidFill>
                        </a:rPr>
                        <a:t> 신고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 err="1"/>
                        <a:t>피보안관찰자는</a:t>
                      </a:r>
                      <a:r>
                        <a:rPr lang="ko-KR" altLang="en-US" sz="1300" dirty="0"/>
                        <a:t> 보안관찰처분 결정고지를 받은 날로 </a:t>
                      </a:r>
                      <a:r>
                        <a:rPr lang="ko-KR" altLang="en-US" sz="1300" dirty="0" err="1"/>
                        <a:t>부터</a:t>
                      </a:r>
                      <a:r>
                        <a:rPr lang="ko-KR" altLang="en-US" sz="1300" dirty="0"/>
                        <a:t> </a:t>
                      </a:r>
                      <a:r>
                        <a:rPr lang="en-US" altLang="ko-KR" sz="1300" dirty="0">
                          <a:solidFill>
                            <a:srgbClr val="FF0000"/>
                          </a:solidFill>
                        </a:rPr>
                        <a:t>7</a:t>
                      </a:r>
                      <a:r>
                        <a:rPr lang="ko-KR" altLang="en-US" sz="1300" dirty="0">
                          <a:solidFill>
                            <a:srgbClr val="FF0000"/>
                          </a:solidFill>
                        </a:rPr>
                        <a:t>일 이내에</a:t>
                      </a:r>
                      <a:r>
                        <a:rPr lang="ko-KR" altLang="en-US" sz="1300" dirty="0"/>
                        <a:t> 일정한 사항을 주거지를 관할하는 관할 경찰서장에게 신고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>
                          <a:solidFill>
                            <a:srgbClr val="FF0000"/>
                          </a:solidFill>
                        </a:rPr>
                        <a:t>정기신고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 err="1"/>
                        <a:t>피보안관찰자는</a:t>
                      </a:r>
                      <a:r>
                        <a:rPr lang="ko-KR" altLang="en-US" sz="1300" dirty="0"/>
                        <a:t> 보안관찰처분결정고지를 받은 날이 속한 달 </a:t>
                      </a:r>
                      <a:r>
                        <a:rPr lang="ko-KR" altLang="en-US" sz="1300" dirty="0" err="1"/>
                        <a:t>부터</a:t>
                      </a:r>
                      <a:r>
                        <a:rPr lang="ko-KR" altLang="en-US" sz="1300" dirty="0"/>
                        <a:t> </a:t>
                      </a:r>
                      <a:r>
                        <a:rPr lang="ko-KR" altLang="en-US" sz="1300" dirty="0">
                          <a:solidFill>
                            <a:srgbClr val="FF0000"/>
                          </a:solidFill>
                        </a:rPr>
                        <a:t>매 </a:t>
                      </a:r>
                      <a:r>
                        <a:rPr lang="en-US" altLang="ko-KR" sz="1300" dirty="0">
                          <a:solidFill>
                            <a:srgbClr val="FF0000"/>
                          </a:solidFill>
                        </a:rPr>
                        <a:t>3</a:t>
                      </a:r>
                      <a:r>
                        <a:rPr lang="ko-KR" altLang="en-US" sz="1300" dirty="0">
                          <a:solidFill>
                            <a:srgbClr val="FF0000"/>
                          </a:solidFill>
                        </a:rPr>
                        <a:t>월이 되는 달의 말일까지 </a:t>
                      </a:r>
                      <a:r>
                        <a:rPr lang="en-US" altLang="ko-KR" sz="1300" dirty="0">
                          <a:solidFill>
                            <a:srgbClr val="FF0000"/>
                          </a:solidFill>
                        </a:rPr>
                        <a:t>3</a:t>
                      </a:r>
                      <a:r>
                        <a:rPr lang="ko-KR" altLang="en-US" sz="1300" dirty="0">
                          <a:solidFill>
                            <a:srgbClr val="FF0000"/>
                          </a:solidFill>
                        </a:rPr>
                        <a:t>월간의 주요활동사항 </a:t>
                      </a:r>
                      <a:r>
                        <a:rPr lang="ko-KR" altLang="en-US" sz="1300" dirty="0"/>
                        <a:t>등을 관할 경찰서장에게 신고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>
                          <a:solidFill>
                            <a:srgbClr val="FF0000"/>
                          </a:solidFill>
                        </a:rPr>
                        <a:t>변동사항 신고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sz="1300" dirty="0" err="1"/>
                        <a:t>피보안관찰자는</a:t>
                      </a:r>
                      <a:r>
                        <a:rPr lang="ko-KR" altLang="en-US" sz="1300" dirty="0"/>
                        <a:t> 신고사항에 변동이 있을 때에는 </a:t>
                      </a:r>
                      <a:r>
                        <a:rPr lang="en-US" altLang="ko-KR" sz="1300" dirty="0">
                          <a:solidFill>
                            <a:srgbClr val="FF0000"/>
                          </a:solidFill>
                        </a:rPr>
                        <a:t>7</a:t>
                      </a:r>
                      <a:r>
                        <a:rPr lang="ko-KR" altLang="en-US" sz="1300" dirty="0">
                          <a:solidFill>
                            <a:srgbClr val="FF0000"/>
                          </a:solidFill>
                        </a:rPr>
                        <a:t>일 이내에 </a:t>
                      </a:r>
                      <a:r>
                        <a:rPr lang="ko-KR" altLang="en-US" sz="1300" dirty="0"/>
                        <a:t>관할 경찰서장에게 신고</a:t>
                      </a:r>
                      <a:endParaRPr lang="en-US" altLang="ko-KR" sz="1300" dirty="0"/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sz="1300" dirty="0" err="1"/>
                        <a:t>피보안관찰자가</a:t>
                      </a:r>
                      <a:r>
                        <a:rPr lang="ko-KR" altLang="en-US" sz="1300" dirty="0"/>
                        <a:t> 신고를 한 후 거소제공을 받거나 거소가 변경된 때에는 제공</a:t>
                      </a:r>
                      <a:r>
                        <a:rPr lang="en-US" altLang="ko-KR" sz="1300" dirty="0"/>
                        <a:t>, </a:t>
                      </a:r>
                      <a:r>
                        <a:rPr lang="ko-KR" altLang="en-US" sz="1300" dirty="0"/>
                        <a:t>변경된 거소로 이전한 후 </a:t>
                      </a:r>
                      <a:r>
                        <a:rPr lang="en-US" altLang="ko-KR" sz="1300" dirty="0">
                          <a:solidFill>
                            <a:srgbClr val="FF0000"/>
                          </a:solidFill>
                        </a:rPr>
                        <a:t>7</a:t>
                      </a:r>
                      <a:r>
                        <a:rPr lang="ko-KR" altLang="en-US" sz="1300" dirty="0">
                          <a:solidFill>
                            <a:srgbClr val="FF0000"/>
                          </a:solidFill>
                        </a:rPr>
                        <a:t>일 이내에 </a:t>
                      </a:r>
                      <a:r>
                        <a:rPr lang="ko-KR" altLang="en-US" sz="1300" dirty="0"/>
                        <a:t>관할 경찰서장에게 신고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>
                          <a:solidFill>
                            <a:srgbClr val="FF0000"/>
                          </a:solidFill>
                        </a:rPr>
                        <a:t>주거지 이전</a:t>
                      </a:r>
                      <a:r>
                        <a:rPr lang="en-US" altLang="ko-KR" sz="1300" dirty="0">
                          <a:solidFill>
                            <a:srgbClr val="FF0000"/>
                          </a:solidFill>
                        </a:rPr>
                        <a:t>, </a:t>
                      </a:r>
                      <a:r>
                        <a:rPr lang="ko-KR" altLang="en-US" sz="1300" dirty="0">
                          <a:solidFill>
                            <a:srgbClr val="FF0000"/>
                          </a:solidFill>
                        </a:rPr>
                        <a:t>여행신고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 err="1"/>
                        <a:t>피보안관찰자가</a:t>
                      </a:r>
                      <a:r>
                        <a:rPr lang="ko-KR" altLang="en-US" sz="1300" dirty="0"/>
                        <a:t> 주거지를 이전하거나 국외여행 또는 </a:t>
                      </a:r>
                      <a:r>
                        <a:rPr lang="en-US" altLang="ko-KR" sz="1300" dirty="0">
                          <a:solidFill>
                            <a:srgbClr val="FF0000"/>
                          </a:solidFill>
                        </a:rPr>
                        <a:t>10</a:t>
                      </a:r>
                      <a:r>
                        <a:rPr lang="ko-KR" altLang="en-US" sz="1300" dirty="0">
                          <a:solidFill>
                            <a:srgbClr val="FF0000"/>
                          </a:solidFill>
                        </a:rPr>
                        <a:t>일 이상 주거를 </a:t>
                      </a:r>
                      <a:r>
                        <a:rPr lang="ko-KR" altLang="en-US" sz="1300" dirty="0" err="1">
                          <a:solidFill>
                            <a:srgbClr val="FF0000"/>
                          </a:solidFill>
                        </a:rPr>
                        <a:t>이탈아여</a:t>
                      </a:r>
                      <a:r>
                        <a:rPr lang="ko-KR" altLang="en-US" sz="1300" dirty="0"/>
                        <a:t> 여행하고자 하는 경우 미리 거주예정지</a:t>
                      </a:r>
                      <a:r>
                        <a:rPr lang="en-US" altLang="ko-KR" sz="1300" dirty="0"/>
                        <a:t>, </a:t>
                      </a:r>
                      <a:r>
                        <a:rPr lang="ko-KR" altLang="en-US" sz="1300" dirty="0"/>
                        <a:t>여행예정지 등을 관할 경찰서장에게 신고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600" dirty="0"/>
              <a:t>보안관찰처분 및 그 기간</a:t>
            </a:r>
            <a:r>
              <a:rPr lang="en-US" altLang="ko-KR" sz="1600" dirty="0"/>
              <a:t>(</a:t>
            </a:r>
            <a:r>
              <a:rPr lang="ko-KR" altLang="en-US" sz="1600" dirty="0"/>
              <a:t>동법 제</a:t>
            </a:r>
            <a:r>
              <a:rPr lang="en-US" altLang="ko-KR" sz="1600" dirty="0"/>
              <a:t>4</a:t>
            </a:r>
            <a:r>
              <a:rPr lang="ko-KR" altLang="en-US" sz="1600" dirty="0"/>
              <a:t>조</a:t>
            </a:r>
            <a:r>
              <a:rPr lang="en-US" altLang="ko-KR" sz="1600" dirty="0"/>
              <a:t>, 5</a:t>
            </a:r>
            <a:r>
              <a:rPr lang="ko-KR" altLang="en-US" sz="1600" dirty="0"/>
              <a:t>조</a:t>
            </a:r>
            <a:r>
              <a:rPr lang="en-US" altLang="ko-KR" sz="1600" dirty="0"/>
              <a:t>)   </a:t>
            </a:r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r>
              <a:rPr lang="ko-KR" altLang="en-US" sz="1600" dirty="0"/>
              <a:t> ① 보안관찰처분대상자 중 보안관찰해당범죄를 다시 범할 위험성이 있다고 인정할 충분한 이유가 있어 재범의 방지를 위한 관찰이 필요한 자에 대하여는 보안관찰처분을 한다</a:t>
            </a:r>
            <a:r>
              <a:rPr lang="en-US" altLang="ko-KR" sz="1600" dirty="0"/>
              <a:t>. </a:t>
            </a:r>
            <a:r>
              <a:rPr lang="ko-KR" altLang="en-US" sz="1600" dirty="0"/>
              <a:t>보안관찰처분을 받은 자는 소정의 사항을 주거지 관할 경찰서장에게 신고하고</a:t>
            </a:r>
            <a:r>
              <a:rPr lang="en-US" altLang="ko-KR" sz="1600" dirty="0"/>
              <a:t>, </a:t>
            </a:r>
            <a:r>
              <a:rPr lang="ko-KR" altLang="en-US" sz="1600" dirty="0"/>
              <a:t>재범방지에 필요한 범위 안에서 그 지시에 따라 보안관찰을 받아야 한다</a:t>
            </a:r>
            <a:r>
              <a:rPr lang="en-US" altLang="ko-KR" sz="1600" dirty="0"/>
              <a:t>.</a:t>
            </a:r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  ② </a:t>
            </a:r>
            <a:r>
              <a:rPr lang="ko-KR" altLang="en-US" sz="1600" dirty="0"/>
              <a:t>보안관찰처분의 기간은 </a:t>
            </a:r>
            <a:r>
              <a:rPr lang="en-US" altLang="ko-KR" sz="1600" dirty="0"/>
              <a:t>2</a:t>
            </a:r>
            <a:r>
              <a:rPr lang="ko-KR" altLang="en-US" sz="1600" dirty="0"/>
              <a:t>년으로 한다</a:t>
            </a:r>
            <a:r>
              <a:rPr lang="en-US" altLang="ko-KR" sz="1600" dirty="0"/>
              <a:t>. </a:t>
            </a:r>
            <a:r>
              <a:rPr lang="ko-KR" altLang="en-US" sz="1600" dirty="0"/>
              <a:t>법무부장관은 검사의 청구가 있는 때에는 보안관찰처분심의위원회의 의결을 거쳐 그 기간을 </a:t>
            </a:r>
            <a:r>
              <a:rPr lang="ko-KR" altLang="en-US" sz="1600" dirty="0">
                <a:solidFill>
                  <a:srgbClr val="FF0000"/>
                </a:solidFill>
              </a:rPr>
              <a:t>횟수 제한 없이 갱신할 수 있다</a:t>
            </a:r>
            <a:r>
              <a:rPr lang="en-US" altLang="ko-KR" sz="1600" dirty="0">
                <a:solidFill>
                  <a:srgbClr val="FF0000"/>
                </a:solidFill>
              </a:rPr>
              <a:t>. </a:t>
            </a:r>
          </a:p>
          <a:p>
            <a:pPr>
              <a:buNone/>
            </a:pPr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z="3600" dirty="0"/>
              <a:t>4-2. </a:t>
            </a:r>
            <a:r>
              <a:rPr lang="ko-KR" altLang="en-US" sz="3600" dirty="0"/>
              <a:t>안보경찰의 주요활동 </a:t>
            </a:r>
            <a:r>
              <a:rPr lang="en-US" altLang="ko-KR" sz="3600" dirty="0"/>
              <a:t>– (5) </a:t>
            </a:r>
            <a:r>
              <a:rPr lang="ko-KR" altLang="en-US" sz="3600" dirty="0"/>
              <a:t>보안관찰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28596" y="1214422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1800" dirty="0"/>
              <a:t>보안관찰처분의 절차 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z="3600" dirty="0"/>
              <a:t>4-2. </a:t>
            </a:r>
            <a:r>
              <a:rPr lang="ko-KR" altLang="en-US" sz="3600" dirty="0"/>
              <a:t>안보경찰의 주요활동 </a:t>
            </a:r>
            <a:r>
              <a:rPr lang="en-US" altLang="ko-KR" sz="3600" dirty="0"/>
              <a:t>– (5) </a:t>
            </a:r>
            <a:r>
              <a:rPr lang="ko-KR" altLang="en-US" sz="3600" dirty="0"/>
              <a:t>보안관찰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1746547"/>
              </p:ext>
            </p:extLst>
          </p:nvPr>
        </p:nvGraphicFramePr>
        <p:xfrm>
          <a:off x="785786" y="1714488"/>
          <a:ext cx="7786742" cy="4870950"/>
        </p:xfrm>
        <a:graphic>
          <a:graphicData uri="http://schemas.openxmlformats.org/drawingml/2006/table">
            <a:tbl>
              <a:tblPr/>
              <a:tblGrid>
                <a:gridCol w="17003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863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2395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① 보안관찰처분의 </a:t>
                      </a:r>
                      <a:endParaRPr lang="en-US" altLang="ko-KR" sz="12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청구</a:t>
                      </a:r>
                      <a:endParaRPr lang="en-US" altLang="ko-KR" sz="12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(</a:t>
                      </a: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동법 제</a:t>
                      </a:r>
                      <a:r>
                        <a:rPr lang="en-US" altLang="ko-KR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7</a:t>
                      </a: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조</a:t>
                      </a:r>
                      <a:r>
                        <a:rPr lang="en-US" altLang="ko-KR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,8</a:t>
                      </a: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조</a:t>
                      </a:r>
                      <a:r>
                        <a:rPr lang="en-US" altLang="ko-KR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,9</a:t>
                      </a: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조</a:t>
                      </a:r>
                      <a:r>
                        <a:rPr lang="en-US" altLang="ko-KR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)</a:t>
                      </a:r>
                    </a:p>
                  </a:txBody>
                  <a:tcPr marL="15916" marR="15916" marT="15916" marB="15916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㉠ 보안관찰처분의 청구는 </a:t>
                      </a: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검사가 법무부장관에게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행한다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  <a:p>
                      <a:pPr marL="227330" marR="63500" indent="-16383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㉡ 검사가 일정사항을 기재한 보안관찰처분청구서를 법무부장관에게 제출함으로써 행하고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검사는 청구 후 </a:t>
                      </a:r>
                      <a:r>
                        <a:rPr lang="ko-KR" altLang="en-US" sz="12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지체없이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처분청구서등본을 </a:t>
                      </a:r>
                      <a:r>
                        <a:rPr lang="ko-KR" altLang="en-US" sz="12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피청구자에게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송달하여야 한다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</a:t>
                      </a:r>
                      <a:endParaRPr lang="ko-KR" altLang="en-US" sz="12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218440" marR="63500" indent="-15494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㉢ 검사와 사법경찰관리는 보안관찰처분청구를 위하여 필요한 때에는 처분대상자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청구의 원인이 되는 사실과 보안관찰처분을 필요로 하는 자료를 조사할 수 있다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</a:t>
                      </a:r>
                      <a:endParaRPr lang="ko-KR" altLang="en-US" sz="12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5916" marR="15916" marT="15916" marB="15916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5026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② 심사</a:t>
                      </a: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(</a:t>
                      </a: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동법 제</a:t>
                      </a:r>
                      <a:r>
                        <a:rPr lang="en-US" altLang="ko-KR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10</a:t>
                      </a: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조</a:t>
                      </a:r>
                      <a:r>
                        <a:rPr lang="en-US" altLang="ko-KR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)</a:t>
                      </a:r>
                    </a:p>
                  </a:txBody>
                  <a:tcPr marL="15916" marR="15916" marT="15916" marB="15916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217170" marR="63500" indent="-15367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㉠ </a:t>
                      </a: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법무부장관은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처분청구서와 자료에 의하여 청구된 사안을 심사한다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</a:t>
                      </a:r>
                      <a:endParaRPr lang="ko-KR" altLang="en-US" sz="12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218440" marR="63500" indent="-15494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㉡ 법무부장관은 심사를 위하여 필요한 때에는 법무부소속공무원으로 하여금 조사하게 할 수 있다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</a:t>
                      </a:r>
                      <a:endParaRPr lang="ko-KR" altLang="en-US" sz="12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5916" marR="15916" marT="15916" marB="15916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5016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③ 보안관찰처분의 면제</a:t>
                      </a:r>
                      <a:r>
                        <a:rPr lang="en-US" altLang="ko-KR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(</a:t>
                      </a: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동법 제</a:t>
                      </a:r>
                      <a:r>
                        <a:rPr lang="en-US" altLang="ko-KR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11</a:t>
                      </a: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조</a:t>
                      </a:r>
                      <a:r>
                        <a:rPr lang="en-US" altLang="ko-KR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)</a:t>
                      </a:r>
                    </a:p>
                  </a:txBody>
                  <a:tcPr marL="15916" marR="15916" marT="15916" marB="15916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224790" marR="63500" indent="-16129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㉠ </a:t>
                      </a: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법무부장관은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보안관찰처분대상자 중 다음의 요건을 갖춘 자에 대하여는 보안관찰처분을 하지 아니하는 결정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(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면제결정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)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을 할 수 있다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</a:t>
                      </a:r>
                      <a:endParaRPr lang="ko-KR" altLang="en-US" sz="12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 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1.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준법정신이 확립되어 있을 것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 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2.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일정한 주거와 생업이 있을 것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 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3.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대통령령이 정하는 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2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인 이상의 신원보증이 있을 것</a:t>
                      </a:r>
                    </a:p>
                    <a:p>
                      <a:pPr marL="218440" marR="63500" indent="-15494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㉡ 법무부장관은 요건을 갖춘 보안관찰처분대상자의 신청이 있을 때에는 부득이한 사유가 있는 경우를 제외하고는 </a:t>
                      </a:r>
                      <a:r>
                        <a:rPr lang="en-US" altLang="ko-KR" sz="12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3</a:t>
                      </a: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월내에 면제여부를 결정하여야 한다</a:t>
                      </a:r>
                      <a:r>
                        <a:rPr lang="en-US" altLang="ko-KR" sz="12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.</a:t>
                      </a:r>
                      <a:endParaRPr lang="ko-KR" altLang="en-US" sz="1200" b="0" i="0" spc="50" dirty="0">
                        <a:solidFill>
                          <a:srgbClr val="FF0000"/>
                        </a:solidFill>
                        <a:latin typeface="-윤고딕110"/>
                      </a:endParaRPr>
                    </a:p>
                    <a:p>
                      <a:pPr marL="218440" marR="63500" indent="-15494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㉢ 검사는 요건을 갖춘 보안관찰처분대상자의 정상을 참작하여 위험성이 없다고 인정되는 때에는 법무부장관에게 면제결정을 청구할 수 있다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</a:t>
                      </a:r>
                      <a:endParaRPr lang="ko-KR" altLang="en-US" sz="12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224790" marR="63500" indent="-16129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㉣ 면제결정을 받은 자는 그 때부터 보안관찰법에 의한 보안관찰처분대상자 또는 </a:t>
                      </a:r>
                      <a:r>
                        <a:rPr lang="ko-KR" altLang="en-US" sz="12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피보안관찰자로서의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의무를 면한다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</a:t>
                      </a:r>
                      <a:endParaRPr lang="ko-KR" altLang="en-US" sz="12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218440" marR="63500" indent="-15494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㉤ </a:t>
                      </a: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면제결정을 받은 자가 그 면제결정요건에 해당하지 아니하게 된 때에는 검사의 청구에 의하여 법무부장관은 면제결정을 취소할 수 있다</a:t>
                      </a:r>
                      <a:r>
                        <a:rPr lang="en-US" altLang="ko-KR" sz="12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. </a:t>
                      </a:r>
                      <a:endParaRPr lang="ko-KR" altLang="en-US" sz="1200" b="0" i="0" spc="50" dirty="0">
                        <a:solidFill>
                          <a:srgbClr val="FF0000"/>
                        </a:solidFill>
                        <a:latin typeface="-윤고딕110"/>
                      </a:endParaRPr>
                    </a:p>
                  </a:txBody>
                  <a:tcPr marL="15916" marR="15916" marT="15916" marB="15916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28596" y="1214422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1800" dirty="0"/>
              <a:t>보안관찰처분의 절차 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z="3600" dirty="0"/>
              <a:t>4-2. </a:t>
            </a:r>
            <a:r>
              <a:rPr lang="ko-KR" altLang="en-US" sz="3600" dirty="0"/>
              <a:t>안보경찰의 주요활동 </a:t>
            </a:r>
            <a:r>
              <a:rPr lang="en-US" altLang="ko-KR" sz="3600" dirty="0"/>
              <a:t>– (5) </a:t>
            </a:r>
            <a:r>
              <a:rPr lang="ko-KR" altLang="en-US" sz="3600" dirty="0"/>
              <a:t>보안관찰</a:t>
            </a:r>
          </a:p>
        </p:txBody>
      </p:sp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3332775"/>
              </p:ext>
            </p:extLst>
          </p:nvPr>
        </p:nvGraphicFramePr>
        <p:xfrm>
          <a:off x="857224" y="1857364"/>
          <a:ext cx="7572428" cy="3885630"/>
        </p:xfrm>
        <a:graphic>
          <a:graphicData uri="http://schemas.openxmlformats.org/drawingml/2006/table">
            <a:tbl>
              <a:tblPr/>
              <a:tblGrid>
                <a:gridCol w="16535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188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0965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④ 결정</a:t>
                      </a: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(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동법 제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14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조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) 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231140" marR="63500" indent="-16764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㉠ 보안관찰처분에 관한 사안을 심의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의결하기 위하여 법무부에 보안관찰 처분심의위원회의를 둔다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227330" marR="63500" indent="-16383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㉡ 보안관찰처분에 관한 결정은 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보안관찰처분심의위원회의 의결을 거쳐 법무부장관이 행한다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.</a:t>
                      </a:r>
                      <a:endParaRPr lang="ko-KR" altLang="en-US" sz="1400" b="0" i="0" spc="50" dirty="0">
                        <a:solidFill>
                          <a:srgbClr val="FF0000"/>
                        </a:solidFill>
                        <a:latin typeface="-윤고딕110"/>
                      </a:endParaRPr>
                    </a:p>
                    <a:p>
                      <a:pPr marL="217170" marR="63500" indent="-15367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㉢ 법무부장관은 위원회의 의결과 다른 결정을 할 수 없다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다만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보안관찰처분대상자에 대하여 위원회의 의결보다 유리한 결정을 하는 때에는 그러하지 아니하다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⑤ 결정의 취소 등</a:t>
                      </a: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(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동법 제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16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조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)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검사는 법무부장관에게 보안관찰처분의 취소 또는 기간의 갱신을 청구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할 수 있으며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청구를 받은 법무부장관은 위원회의 의결을 거쳐 이를 심사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결정하여야 한다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007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⑥ 보안관찰처분의 집행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(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동법 제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17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조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)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218440" marR="63500" indent="-15494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㉠ </a:t>
                      </a:r>
                      <a:r>
                        <a:rPr lang="ko-KR" altLang="en-US" sz="1400" b="0" i="0" spc="9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보안관찰처분의 집행은 </a:t>
                      </a:r>
                      <a:r>
                        <a:rPr lang="ko-KR" altLang="en-US" sz="1400" b="0" i="0" spc="9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검사가</a:t>
                      </a:r>
                      <a:r>
                        <a:rPr lang="ko-KR" altLang="en-US" sz="1400" b="0" i="0" spc="9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결정서등본을 첨부한 서면으로 </a:t>
                      </a:r>
                      <a:r>
                        <a:rPr lang="ko-KR" altLang="en-US" sz="1400" b="0" i="0" spc="9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지휘</a:t>
                      </a:r>
                      <a:r>
                        <a:rPr lang="ko-KR" altLang="en-US" sz="1400" b="0" i="0" spc="9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한다</a:t>
                      </a:r>
                      <a:r>
                        <a:rPr lang="en-US" altLang="ko-KR" sz="1400" b="0" i="0" spc="9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232410" marR="63500" indent="-16891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㉡ 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검사는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피보안관찰자가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도주하거나 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1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월 이상 소재가 불명한 때에는 보안관찰처분의 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집행중지 결정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을 할 수 있다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그 사유가 소멸된 때에 는 지체 없이 그 결정을 취소하여야 한다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382930"/>
          </a:xfrm>
        </p:spPr>
        <p:txBody>
          <a:bodyPr>
            <a:normAutofit fontScale="85000" lnSpcReduction="20000"/>
          </a:bodyPr>
          <a:lstStyle/>
          <a:p>
            <a:r>
              <a:rPr lang="ko-KR" altLang="en-US" sz="1800" dirty="0">
                <a:solidFill>
                  <a:srgbClr val="FF0000"/>
                </a:solidFill>
              </a:rPr>
              <a:t>지도</a:t>
            </a:r>
            <a:r>
              <a:rPr lang="en-US" altLang="ko-KR" sz="1800" dirty="0">
                <a:solidFill>
                  <a:srgbClr val="FF0000"/>
                </a:solidFill>
              </a:rPr>
              <a:t>(</a:t>
            </a:r>
            <a:r>
              <a:rPr lang="ko-KR" altLang="en-US" sz="1800" dirty="0">
                <a:solidFill>
                  <a:srgbClr val="FF0000"/>
                </a:solidFill>
              </a:rPr>
              <a:t>동법 제</a:t>
            </a:r>
            <a:r>
              <a:rPr lang="en-US" altLang="ko-KR" sz="1800" dirty="0">
                <a:solidFill>
                  <a:srgbClr val="FF0000"/>
                </a:solidFill>
              </a:rPr>
              <a:t>19</a:t>
            </a:r>
            <a:r>
              <a:rPr lang="ko-KR" altLang="en-US" sz="1800" dirty="0">
                <a:solidFill>
                  <a:srgbClr val="FF0000"/>
                </a:solidFill>
              </a:rPr>
              <a:t>조</a:t>
            </a:r>
            <a:r>
              <a:rPr lang="en-US" altLang="ko-KR" sz="1800" dirty="0">
                <a:solidFill>
                  <a:srgbClr val="FF0000"/>
                </a:solidFill>
              </a:rPr>
              <a:t>)</a:t>
            </a:r>
          </a:p>
          <a:p>
            <a:pPr>
              <a:buNone/>
            </a:pPr>
            <a:r>
              <a:rPr lang="en-US" altLang="ko-KR" sz="1800" dirty="0"/>
              <a:t>   - </a:t>
            </a:r>
            <a:r>
              <a:rPr lang="ko-KR" altLang="en-US" sz="1800" dirty="0"/>
              <a:t>검사 및 사법경찰관리는 </a:t>
            </a:r>
            <a:r>
              <a:rPr lang="ko-KR" altLang="en-US" sz="1800" dirty="0" err="1"/>
              <a:t>피보안관찰자의</a:t>
            </a:r>
            <a:r>
              <a:rPr lang="ko-KR" altLang="en-US" sz="1800" dirty="0"/>
              <a:t> 재범방지를 위하여 특히 필요한 경우에는 보안관찰 해당범죄를 범한 자와의 회합</a:t>
            </a:r>
            <a:r>
              <a:rPr lang="en-US" altLang="ko-KR" sz="1800" dirty="0"/>
              <a:t>․</a:t>
            </a:r>
            <a:r>
              <a:rPr lang="ko-KR" altLang="en-US" sz="1800" dirty="0"/>
              <a:t>통신을 금지하는 것</a:t>
            </a:r>
            <a:r>
              <a:rPr lang="en-US" altLang="ko-KR" sz="1800" dirty="0"/>
              <a:t>, </a:t>
            </a:r>
            <a:r>
              <a:rPr lang="ko-KR" altLang="en-US" sz="1800" dirty="0"/>
              <a:t>집단적인 폭행</a:t>
            </a:r>
            <a:r>
              <a:rPr lang="en-US" altLang="ko-KR" sz="1800" dirty="0"/>
              <a:t>, </a:t>
            </a:r>
            <a:r>
              <a:rPr lang="ko-KR" altLang="en-US" sz="1800" dirty="0"/>
              <a:t>협박</a:t>
            </a:r>
            <a:r>
              <a:rPr lang="en-US" altLang="ko-KR" sz="1800" dirty="0"/>
              <a:t>, </a:t>
            </a:r>
            <a:r>
              <a:rPr lang="ko-KR" altLang="en-US" sz="1800" dirty="0"/>
              <a:t>손괴</a:t>
            </a:r>
            <a:r>
              <a:rPr lang="en-US" altLang="ko-KR" sz="1800" dirty="0"/>
              <a:t>, </a:t>
            </a:r>
            <a:r>
              <a:rPr lang="ko-KR" altLang="en-US" sz="1800" dirty="0"/>
              <a:t>방화 등으로 공공의 안녕</a:t>
            </a:r>
            <a:r>
              <a:rPr lang="en-US" altLang="ko-KR" sz="1800" dirty="0"/>
              <a:t>․</a:t>
            </a:r>
            <a:r>
              <a:rPr lang="ko-KR" altLang="en-US" sz="1800" dirty="0"/>
              <a:t>질서에 직접적인 위협을 가할 것이 명백한 집회 또는 시위장소에의 출입을 금지하는 것</a:t>
            </a:r>
            <a:r>
              <a:rPr lang="en-US" altLang="ko-KR" sz="1800" dirty="0"/>
              <a:t>, </a:t>
            </a:r>
            <a:r>
              <a:rPr lang="ko-KR" altLang="en-US" sz="1800" dirty="0" err="1"/>
              <a:t>피보안관찰자의</a:t>
            </a:r>
            <a:r>
              <a:rPr lang="ko-KR" altLang="en-US" sz="1800" dirty="0"/>
              <a:t> 보호 또는 조사를 위하여 특정장소에의 출석을 요구하는 것 등을 할 수 있다</a:t>
            </a:r>
            <a:r>
              <a:rPr lang="en-US" altLang="ko-KR" sz="1800" dirty="0"/>
              <a:t>.</a:t>
            </a:r>
          </a:p>
          <a:p>
            <a:pPr>
              <a:buNone/>
            </a:pPr>
            <a:endParaRPr lang="en-US" altLang="ko-KR" sz="1800" dirty="0"/>
          </a:p>
          <a:p>
            <a:r>
              <a:rPr lang="ko-KR" altLang="en-US" sz="1800" dirty="0">
                <a:solidFill>
                  <a:srgbClr val="FF0000"/>
                </a:solidFill>
              </a:rPr>
              <a:t>보호</a:t>
            </a:r>
            <a:r>
              <a:rPr lang="en-US" altLang="ko-KR" sz="1800" dirty="0">
                <a:solidFill>
                  <a:srgbClr val="FF0000"/>
                </a:solidFill>
              </a:rPr>
              <a:t>(</a:t>
            </a:r>
            <a:r>
              <a:rPr lang="ko-KR" altLang="en-US" sz="1800" dirty="0">
                <a:solidFill>
                  <a:srgbClr val="FF0000"/>
                </a:solidFill>
              </a:rPr>
              <a:t>동법 제</a:t>
            </a:r>
            <a:r>
              <a:rPr lang="en-US" altLang="ko-KR" sz="1800" dirty="0">
                <a:solidFill>
                  <a:srgbClr val="FF0000"/>
                </a:solidFill>
              </a:rPr>
              <a:t>20</a:t>
            </a:r>
            <a:r>
              <a:rPr lang="ko-KR" altLang="en-US" sz="1800" dirty="0">
                <a:solidFill>
                  <a:srgbClr val="FF0000"/>
                </a:solidFill>
              </a:rPr>
              <a:t>조</a:t>
            </a:r>
            <a:r>
              <a:rPr lang="en-US" altLang="ko-KR" sz="1800" dirty="0">
                <a:solidFill>
                  <a:srgbClr val="FF0000"/>
                </a:solidFill>
              </a:rPr>
              <a:t>)</a:t>
            </a:r>
          </a:p>
          <a:p>
            <a:pPr>
              <a:buNone/>
            </a:pPr>
            <a:r>
              <a:rPr lang="en-US" altLang="ko-KR" sz="1800" dirty="0">
                <a:solidFill>
                  <a:srgbClr val="FF0000"/>
                </a:solidFill>
              </a:rPr>
              <a:t>  </a:t>
            </a:r>
            <a:r>
              <a:rPr lang="en-US" altLang="ko-KR" sz="1800" dirty="0"/>
              <a:t> - </a:t>
            </a:r>
            <a:r>
              <a:rPr lang="ko-KR" altLang="en-US" sz="1800" dirty="0"/>
              <a:t>주거 또는 취업을 알선하는 것</a:t>
            </a:r>
            <a:r>
              <a:rPr lang="en-US" altLang="ko-KR" sz="1800" dirty="0"/>
              <a:t>, </a:t>
            </a:r>
            <a:r>
              <a:rPr lang="ko-KR" altLang="en-US" sz="1800" dirty="0"/>
              <a:t>직업훈련의 기회를 제공하는 것</a:t>
            </a:r>
            <a:r>
              <a:rPr lang="en-US" altLang="ko-KR" sz="1800" dirty="0"/>
              <a:t>, </a:t>
            </a:r>
            <a:r>
              <a:rPr lang="ko-KR" altLang="en-US" sz="1800" dirty="0"/>
              <a:t>환경을 개선하는 것</a:t>
            </a:r>
            <a:r>
              <a:rPr lang="en-US" altLang="ko-KR" sz="1800" dirty="0"/>
              <a:t>, </a:t>
            </a:r>
            <a:r>
              <a:rPr lang="ko-KR" altLang="en-US" sz="1800" dirty="0"/>
              <a:t>기타 본인의 건전한 사회복귀를 위하여 필요한 원조를 하는 것</a:t>
            </a:r>
            <a:r>
              <a:rPr lang="en-US" altLang="ko-KR" sz="1800" dirty="0"/>
              <a:t>, </a:t>
            </a:r>
            <a:r>
              <a:rPr lang="ko-KR" altLang="en-US" sz="1800" dirty="0" err="1"/>
              <a:t>피보안관찰자의</a:t>
            </a:r>
            <a:r>
              <a:rPr lang="ko-KR" altLang="en-US" sz="1800" dirty="0"/>
              <a:t> 보호 또는 조사를 위하여 특정장소에의 출석을 요구하는 것 등이 가능</a:t>
            </a:r>
            <a:r>
              <a:rPr lang="en-US" altLang="ko-KR" sz="1800" dirty="0">
                <a:solidFill>
                  <a:srgbClr val="FF0000"/>
                </a:solidFill>
              </a:rPr>
              <a:t> </a:t>
            </a:r>
          </a:p>
          <a:p>
            <a:pPr>
              <a:buNone/>
            </a:pPr>
            <a:endParaRPr lang="en-US" altLang="ko-KR" sz="1800" dirty="0">
              <a:solidFill>
                <a:srgbClr val="FF0000"/>
              </a:solidFill>
            </a:endParaRPr>
          </a:p>
          <a:p>
            <a:r>
              <a:rPr lang="ko-KR" altLang="en-US" sz="1800" dirty="0">
                <a:solidFill>
                  <a:srgbClr val="FF0000"/>
                </a:solidFill>
              </a:rPr>
              <a:t>응급구호</a:t>
            </a:r>
            <a:r>
              <a:rPr lang="en-US" altLang="ko-KR" sz="1800" dirty="0">
                <a:solidFill>
                  <a:srgbClr val="FF0000"/>
                </a:solidFill>
              </a:rPr>
              <a:t>(</a:t>
            </a:r>
            <a:r>
              <a:rPr lang="ko-KR" altLang="en-US" sz="1800" dirty="0">
                <a:solidFill>
                  <a:srgbClr val="FF0000"/>
                </a:solidFill>
              </a:rPr>
              <a:t>동법 제</a:t>
            </a:r>
            <a:r>
              <a:rPr lang="en-US" altLang="ko-KR" sz="1800" dirty="0">
                <a:solidFill>
                  <a:srgbClr val="FF0000"/>
                </a:solidFill>
              </a:rPr>
              <a:t>21</a:t>
            </a:r>
            <a:r>
              <a:rPr lang="ko-KR" altLang="en-US" sz="1800" dirty="0">
                <a:solidFill>
                  <a:srgbClr val="FF0000"/>
                </a:solidFill>
              </a:rPr>
              <a:t>조</a:t>
            </a:r>
            <a:r>
              <a:rPr lang="en-US" altLang="ko-KR" sz="1800" dirty="0">
                <a:solidFill>
                  <a:srgbClr val="FF0000"/>
                </a:solidFill>
              </a:rPr>
              <a:t>) </a:t>
            </a:r>
          </a:p>
          <a:p>
            <a:pPr>
              <a:buNone/>
            </a:pPr>
            <a:r>
              <a:rPr lang="en-US" altLang="ko-KR" sz="1800" dirty="0">
                <a:solidFill>
                  <a:srgbClr val="FF0000"/>
                </a:solidFill>
              </a:rPr>
              <a:t>   -   </a:t>
            </a:r>
            <a:r>
              <a:rPr lang="ko-KR" altLang="en-US" sz="1800" dirty="0"/>
              <a:t>검사 및 사법경찰관리는 </a:t>
            </a:r>
            <a:r>
              <a:rPr lang="ko-KR" altLang="en-US" sz="1800" dirty="0" err="1"/>
              <a:t>피보안관찰자에게</a:t>
            </a:r>
            <a:r>
              <a:rPr lang="ko-KR" altLang="en-US" sz="1800" dirty="0"/>
              <a:t> 부상</a:t>
            </a:r>
            <a:r>
              <a:rPr lang="en-US" altLang="ko-KR" sz="1800" dirty="0"/>
              <a:t>․</a:t>
            </a:r>
            <a:r>
              <a:rPr lang="ko-KR" altLang="en-US" sz="1800" dirty="0"/>
              <a:t>질병 기타 긴급한 사유가 발생하였을 때에는 대통령령이 정하는 바에 따라 필요한 구호를 할 수 있다</a:t>
            </a:r>
            <a:r>
              <a:rPr lang="en-US" altLang="ko-KR" sz="1800" dirty="0"/>
              <a:t>.</a:t>
            </a:r>
          </a:p>
          <a:p>
            <a:pPr>
              <a:buNone/>
            </a:pPr>
            <a:endParaRPr lang="en-US" altLang="ko-KR" sz="1800" dirty="0">
              <a:solidFill>
                <a:srgbClr val="FF0000"/>
              </a:solidFill>
            </a:endParaRPr>
          </a:p>
          <a:p>
            <a:r>
              <a:rPr lang="ko-KR" altLang="en-US" sz="1800" dirty="0">
                <a:solidFill>
                  <a:srgbClr val="FF0000"/>
                </a:solidFill>
              </a:rPr>
              <a:t>결정의 취소</a:t>
            </a:r>
            <a:endParaRPr lang="en-US" altLang="ko-KR" sz="18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800" dirty="0">
                <a:solidFill>
                  <a:srgbClr val="FF0000"/>
                </a:solidFill>
              </a:rPr>
              <a:t>   - </a:t>
            </a:r>
            <a:r>
              <a:rPr lang="ko-KR" altLang="en-US" sz="1600" dirty="0"/>
              <a:t>검사 및 사법경찰관리는 </a:t>
            </a:r>
            <a:r>
              <a:rPr lang="ko-KR" altLang="en-US" sz="1600" dirty="0" err="1"/>
              <a:t>피보안관찰자가</a:t>
            </a:r>
            <a:r>
              <a:rPr lang="ko-KR" altLang="en-US" sz="1600" dirty="0"/>
              <a:t> 의무를 위반하였거나 위반할 위험성이 있다고 의심할 상당한 이유가 있는 때에는 그 이행을 촉구하고 형사처벌 등 </a:t>
            </a:r>
            <a:r>
              <a:rPr lang="ko-KR" altLang="en-US" sz="1600" dirty="0" err="1"/>
              <a:t>불이익한</a:t>
            </a:r>
            <a:r>
              <a:rPr lang="ko-KR" altLang="en-US" sz="1600" dirty="0"/>
              <a:t> 처분을 받을 수 있음을 경고할 수 있다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>
              <a:buNone/>
            </a:pPr>
            <a:endParaRPr lang="en-US" altLang="ko-KR" sz="1800" dirty="0">
              <a:solidFill>
                <a:srgbClr val="FF0000"/>
              </a:solidFill>
            </a:endParaRPr>
          </a:p>
          <a:p>
            <a:endParaRPr lang="ko-KR" altLang="en-US" sz="1800" dirty="0">
              <a:solidFill>
                <a:srgbClr val="FF0000"/>
              </a:solidFill>
            </a:endParaRPr>
          </a:p>
          <a:p>
            <a:pPr>
              <a:buNone/>
            </a:pPr>
            <a:endParaRPr lang="ko-KR" altLang="en-US" sz="1800" dirty="0"/>
          </a:p>
          <a:p>
            <a:pPr>
              <a:buNone/>
            </a:pPr>
            <a:r>
              <a:rPr lang="ko-KR" altLang="en-US" sz="1800" dirty="0"/>
              <a:t>  </a:t>
            </a:r>
          </a:p>
          <a:p>
            <a:endParaRPr lang="ko-KR" altLang="en-US" sz="18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z="3600" dirty="0"/>
              <a:t>4-2. </a:t>
            </a:r>
            <a:r>
              <a:rPr lang="ko-KR" altLang="en-US" sz="3600" dirty="0"/>
              <a:t>안보경찰의 주요활동 </a:t>
            </a:r>
            <a:r>
              <a:rPr lang="en-US" altLang="ko-KR" sz="3600" dirty="0"/>
              <a:t>– (5) </a:t>
            </a:r>
            <a:r>
              <a:rPr lang="ko-KR" altLang="en-US" sz="3600" dirty="0"/>
              <a:t>보안관찰</a:t>
            </a:r>
          </a:p>
        </p:txBody>
      </p:sp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28596" y="1628800"/>
            <a:ext cx="8229600" cy="4968552"/>
          </a:xfrm>
        </p:spPr>
        <p:txBody>
          <a:bodyPr>
            <a:normAutofit/>
          </a:bodyPr>
          <a:lstStyle/>
          <a:p>
            <a:r>
              <a:rPr lang="ko-KR" altLang="en-US" sz="1800" dirty="0">
                <a:solidFill>
                  <a:srgbClr val="FF0000"/>
                </a:solidFill>
              </a:rPr>
              <a:t>관찰 및 동태보고</a:t>
            </a:r>
            <a:r>
              <a:rPr lang="en-US" altLang="ko-KR" sz="1800" dirty="0">
                <a:solidFill>
                  <a:srgbClr val="FF0000"/>
                </a:solidFill>
              </a:rPr>
              <a:t>(</a:t>
            </a:r>
            <a:r>
              <a:rPr lang="ko-KR" altLang="en-US" sz="1800" dirty="0">
                <a:solidFill>
                  <a:srgbClr val="FF0000"/>
                </a:solidFill>
              </a:rPr>
              <a:t>동법시행령 제</a:t>
            </a:r>
            <a:r>
              <a:rPr lang="en-US" altLang="ko-KR" sz="1800" dirty="0">
                <a:solidFill>
                  <a:srgbClr val="FF0000"/>
                </a:solidFill>
              </a:rPr>
              <a:t>4</a:t>
            </a:r>
            <a:r>
              <a:rPr lang="ko-KR" altLang="en-US" sz="1800" dirty="0">
                <a:solidFill>
                  <a:srgbClr val="FF0000"/>
                </a:solidFill>
              </a:rPr>
              <a:t>조</a:t>
            </a:r>
            <a:r>
              <a:rPr lang="en-US" altLang="ko-KR" sz="1800" dirty="0">
                <a:solidFill>
                  <a:srgbClr val="FF0000"/>
                </a:solidFill>
              </a:rPr>
              <a:t>, 5</a:t>
            </a:r>
            <a:r>
              <a:rPr lang="ko-KR" altLang="en-US" sz="1800" dirty="0">
                <a:solidFill>
                  <a:srgbClr val="FF0000"/>
                </a:solidFill>
              </a:rPr>
              <a:t>조</a:t>
            </a:r>
            <a:r>
              <a:rPr lang="en-US" altLang="ko-KR" sz="1800" dirty="0">
                <a:solidFill>
                  <a:srgbClr val="FF0000"/>
                </a:solidFill>
              </a:rPr>
              <a:t>)</a:t>
            </a:r>
            <a:endParaRPr lang="ko-KR" altLang="en-US" sz="18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ko-KR" altLang="en-US" sz="1800" dirty="0"/>
              <a:t>   </a:t>
            </a:r>
            <a:r>
              <a:rPr lang="en-US" altLang="ko-KR" sz="1800" dirty="0"/>
              <a:t>- </a:t>
            </a:r>
            <a:r>
              <a:rPr lang="ko-KR" altLang="en-US" sz="1800" dirty="0" err="1"/>
              <a:t>피보안관찰자의</a:t>
            </a:r>
            <a:r>
              <a:rPr lang="ko-KR" altLang="en-US" sz="1800" dirty="0"/>
              <a:t> 주거지를 관할하는 경찰서장은 </a:t>
            </a:r>
            <a:r>
              <a:rPr lang="ko-KR" altLang="en-US" sz="1800" dirty="0" err="1"/>
              <a:t>피보안관찰자의</a:t>
            </a:r>
            <a:r>
              <a:rPr lang="ko-KR" altLang="en-US" sz="1800" dirty="0"/>
              <a:t> 동태를 관찰하고 사회에 복귀하도록 선도하여 보안관찰해당범죄를 다시 범하지 아니하도록 예방하여야 한다</a:t>
            </a:r>
            <a:r>
              <a:rPr lang="en-US" altLang="ko-KR" sz="1800" dirty="0"/>
              <a:t>. </a:t>
            </a:r>
            <a:r>
              <a:rPr lang="ko-KR" altLang="en-US" sz="1800" dirty="0"/>
              <a:t>관할경찰서장은 보안관찰부를 작성</a:t>
            </a:r>
            <a:r>
              <a:rPr lang="en-US" altLang="ko-KR" sz="1800" dirty="0"/>
              <a:t>․</a:t>
            </a:r>
            <a:r>
              <a:rPr lang="ko-KR" altLang="en-US" sz="1800" dirty="0"/>
              <a:t>비치하고 매월 </a:t>
            </a:r>
            <a:r>
              <a:rPr lang="en-US" altLang="ko-KR" sz="1800" dirty="0"/>
              <a:t>1</a:t>
            </a:r>
            <a:r>
              <a:rPr lang="ko-KR" altLang="en-US" sz="1800" dirty="0"/>
              <a:t>회 이상 </a:t>
            </a:r>
            <a:r>
              <a:rPr lang="ko-KR" altLang="en-US" sz="1800" dirty="0" err="1"/>
              <a:t>피보안관찰자의</a:t>
            </a:r>
            <a:r>
              <a:rPr lang="ko-KR" altLang="en-US" sz="1800" dirty="0"/>
              <a:t> 동태를 관찰하여 그 결과를 보안관찰부에 기재하여야 한다</a:t>
            </a:r>
            <a:r>
              <a:rPr lang="en-US" altLang="ko-KR" sz="1800" dirty="0"/>
              <a:t>.</a:t>
            </a:r>
            <a:endParaRPr lang="ko-KR" altLang="en-US" sz="1800" dirty="0"/>
          </a:p>
          <a:p>
            <a:endParaRPr lang="en-US" altLang="ko-KR" sz="1800" dirty="0"/>
          </a:p>
          <a:p>
            <a:pPr>
              <a:buNone/>
            </a:pPr>
            <a:r>
              <a:rPr lang="en-US" altLang="ko-KR" sz="1800" dirty="0"/>
              <a:t>    - </a:t>
            </a:r>
            <a:r>
              <a:rPr lang="ko-KR" altLang="en-US" sz="1800" dirty="0"/>
              <a:t>관할 경찰서장은 매 </a:t>
            </a:r>
            <a:r>
              <a:rPr lang="en-US" altLang="ko-KR" sz="1800" dirty="0"/>
              <a:t>3</a:t>
            </a:r>
            <a:r>
              <a:rPr lang="ko-KR" altLang="en-US" sz="1800" dirty="0"/>
              <a:t>월마다 </a:t>
            </a:r>
            <a:r>
              <a:rPr lang="ko-KR" altLang="en-US" sz="1800" dirty="0" err="1"/>
              <a:t>피보안관찰자의</a:t>
            </a:r>
            <a:r>
              <a:rPr lang="ko-KR" altLang="en-US" sz="1800" dirty="0"/>
              <a:t> 주요동태</a:t>
            </a:r>
            <a:r>
              <a:rPr lang="en-US" altLang="ko-KR" sz="1800" dirty="0"/>
              <a:t>, </a:t>
            </a:r>
            <a:r>
              <a:rPr lang="ko-KR" altLang="en-US" sz="1800" dirty="0"/>
              <a:t>신고사항 변동여부</a:t>
            </a:r>
            <a:r>
              <a:rPr lang="en-US" altLang="ko-KR" sz="1800" dirty="0"/>
              <a:t>, </a:t>
            </a:r>
            <a:r>
              <a:rPr lang="ko-KR" altLang="en-US" sz="1800" dirty="0"/>
              <a:t>재범방지조치</a:t>
            </a:r>
            <a:r>
              <a:rPr lang="en-US" altLang="ko-KR" sz="1800" dirty="0"/>
              <a:t>, </a:t>
            </a:r>
            <a:r>
              <a:rPr lang="ko-KR" altLang="en-US" sz="1800" dirty="0"/>
              <a:t>경고사항의 준수여부 등을 검사에게 보고하여야 하고</a:t>
            </a:r>
            <a:r>
              <a:rPr lang="en-US" altLang="ko-KR" sz="1800" dirty="0"/>
              <a:t>(</a:t>
            </a:r>
            <a:r>
              <a:rPr lang="ko-KR" altLang="en-US" sz="1800" dirty="0"/>
              <a:t>정기 동태보고</a:t>
            </a:r>
            <a:r>
              <a:rPr lang="en-US" altLang="ko-KR" sz="1800" dirty="0"/>
              <a:t>), </a:t>
            </a:r>
            <a:r>
              <a:rPr lang="ko-KR" altLang="en-US" sz="1800" dirty="0" err="1"/>
              <a:t>피보안관찰자가</a:t>
            </a:r>
            <a:r>
              <a:rPr lang="ko-KR" altLang="en-US" sz="1800" dirty="0"/>
              <a:t> 죄를 범하거나 사망한 때 등 특이동향 발생시 수시로 검사에게 보고하여야 한다</a:t>
            </a:r>
            <a:r>
              <a:rPr lang="en-US" altLang="ko-KR" sz="1800" dirty="0"/>
              <a:t>(</a:t>
            </a:r>
            <a:r>
              <a:rPr lang="ko-KR" altLang="en-US" sz="1800" dirty="0"/>
              <a:t>수시 동태보고</a:t>
            </a:r>
            <a:r>
              <a:rPr lang="en-US" altLang="ko-KR" sz="1800" dirty="0"/>
              <a:t>).</a:t>
            </a:r>
            <a:endParaRPr lang="ko-KR" altLang="en-US" sz="1800" dirty="0"/>
          </a:p>
          <a:p>
            <a:endParaRPr lang="en-US" altLang="ko-KR" sz="1800" dirty="0">
              <a:solidFill>
                <a:srgbClr val="FF0000"/>
              </a:solidFill>
            </a:endParaRPr>
          </a:p>
          <a:p>
            <a:endParaRPr lang="ko-KR" altLang="en-US" sz="1800" dirty="0">
              <a:solidFill>
                <a:srgbClr val="FF0000"/>
              </a:solidFill>
            </a:endParaRPr>
          </a:p>
          <a:p>
            <a:pPr>
              <a:buNone/>
            </a:pPr>
            <a:endParaRPr lang="ko-KR" altLang="en-US" sz="1800" dirty="0"/>
          </a:p>
          <a:p>
            <a:pPr>
              <a:buNone/>
            </a:pPr>
            <a:r>
              <a:rPr lang="ko-KR" altLang="en-US" sz="1800" dirty="0"/>
              <a:t>  </a:t>
            </a:r>
          </a:p>
          <a:p>
            <a:endParaRPr lang="ko-KR" altLang="en-US" sz="18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z="3600" dirty="0"/>
              <a:t>4-2. </a:t>
            </a:r>
            <a:r>
              <a:rPr lang="ko-KR" altLang="en-US" sz="3600" dirty="0"/>
              <a:t>안보경찰의 주요활동 </a:t>
            </a:r>
            <a:r>
              <a:rPr lang="en-US" altLang="ko-KR" sz="3600" dirty="0"/>
              <a:t>– (5) </a:t>
            </a:r>
            <a:r>
              <a:rPr lang="ko-KR" altLang="en-US" sz="3600" dirty="0"/>
              <a:t>보안관찰</a:t>
            </a:r>
          </a:p>
        </p:txBody>
      </p:sp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28596" y="1357298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1800" dirty="0"/>
              <a:t>보안관찰처분의 내용 </a:t>
            </a:r>
            <a:r>
              <a:rPr lang="en-US" altLang="ko-KR" sz="1800" dirty="0"/>
              <a:t>– </a:t>
            </a:r>
            <a:r>
              <a:rPr lang="ko-KR" altLang="en-US" sz="1800" dirty="0">
                <a:solidFill>
                  <a:srgbClr val="FF0000"/>
                </a:solidFill>
              </a:rPr>
              <a:t>행정소송</a:t>
            </a:r>
            <a:r>
              <a:rPr lang="en-US" altLang="ko-KR" sz="1800" dirty="0"/>
              <a:t>(</a:t>
            </a:r>
            <a:r>
              <a:rPr lang="ko-KR" altLang="en-US" sz="1800" dirty="0"/>
              <a:t>동법 제</a:t>
            </a:r>
            <a:r>
              <a:rPr lang="en-US" altLang="ko-KR" sz="1800" dirty="0"/>
              <a:t>23</a:t>
            </a:r>
            <a:r>
              <a:rPr lang="ko-KR" altLang="en-US" sz="1800" dirty="0"/>
              <a:t>조</a:t>
            </a:r>
            <a:r>
              <a:rPr lang="en-US" altLang="ko-KR" sz="1800" dirty="0"/>
              <a:t>)</a:t>
            </a:r>
          </a:p>
          <a:p>
            <a:pPr>
              <a:buNone/>
            </a:pPr>
            <a:endParaRPr lang="en-US" altLang="ko-KR" sz="1800" dirty="0"/>
          </a:p>
          <a:p>
            <a:pPr>
              <a:buNone/>
            </a:pPr>
            <a:r>
              <a:rPr lang="en-US" altLang="ko-KR" sz="1800" dirty="0"/>
              <a:t>    </a:t>
            </a:r>
            <a:r>
              <a:rPr lang="ko-KR" altLang="en-US" sz="1800" dirty="0"/>
              <a:t>① 보안관찰법에 의한 법무부장관의 결정을 받은 자가 그 결정에 이의가 있을 때에는 행정소송법이 정하는 바에 따라 그 결정이 집행된 날부터 </a:t>
            </a:r>
            <a:r>
              <a:rPr lang="en-US" altLang="ko-KR" sz="1800" dirty="0"/>
              <a:t>60</a:t>
            </a:r>
            <a:r>
              <a:rPr lang="ko-KR" altLang="en-US" sz="1800" dirty="0"/>
              <a:t>일 이내에 </a:t>
            </a:r>
            <a:r>
              <a:rPr lang="ko-KR" altLang="en-US" sz="1800" dirty="0">
                <a:solidFill>
                  <a:srgbClr val="FF0000"/>
                </a:solidFill>
              </a:rPr>
              <a:t>서울고등법원</a:t>
            </a:r>
            <a:r>
              <a:rPr lang="ko-KR" altLang="en-US" sz="1800" dirty="0"/>
              <a:t>에 소를 제기할 수 있다</a:t>
            </a:r>
            <a:r>
              <a:rPr lang="en-US" altLang="ko-KR" sz="1800" dirty="0"/>
              <a:t>.</a:t>
            </a:r>
          </a:p>
          <a:p>
            <a:endParaRPr lang="en-US" altLang="ko-KR" sz="1800" dirty="0"/>
          </a:p>
          <a:p>
            <a:pPr>
              <a:buNone/>
            </a:pPr>
            <a:r>
              <a:rPr lang="en-US" altLang="ko-KR" sz="1800" dirty="0"/>
              <a:t>    ② </a:t>
            </a:r>
            <a:r>
              <a:rPr lang="ko-KR" altLang="en-US" sz="1800" dirty="0"/>
              <a:t>면제결정 신청에 대한 기각결정을 받은 자가 그 결정에 이의가 있을 때에는 그 결정이 있는 날부터 </a:t>
            </a:r>
            <a:r>
              <a:rPr lang="en-US" altLang="ko-KR" sz="1800" dirty="0"/>
              <a:t>60</a:t>
            </a:r>
            <a:r>
              <a:rPr lang="ko-KR" altLang="en-US" sz="1800" dirty="0"/>
              <a:t>일 이내에 서울고등법원에 소를 제기할 수 있다</a:t>
            </a:r>
            <a:r>
              <a:rPr lang="en-US" altLang="ko-KR" sz="1800" dirty="0"/>
              <a:t>.</a:t>
            </a:r>
          </a:p>
          <a:p>
            <a:endParaRPr lang="ko-KR" altLang="en-US" sz="18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z="3600" dirty="0"/>
              <a:t>4-2. </a:t>
            </a:r>
            <a:r>
              <a:rPr lang="ko-KR" altLang="en-US" sz="3600" dirty="0"/>
              <a:t>안보경찰의 주요활동 </a:t>
            </a:r>
            <a:r>
              <a:rPr lang="en-US" altLang="ko-KR" sz="3600" dirty="0"/>
              <a:t>– (5) </a:t>
            </a:r>
            <a:r>
              <a:rPr lang="ko-KR" altLang="en-US" sz="3600" dirty="0"/>
              <a:t>보안관찰</a:t>
            </a:r>
          </a:p>
        </p:txBody>
      </p:sp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600" dirty="0"/>
              <a:t>목적 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   : </a:t>
            </a:r>
            <a:r>
              <a:rPr lang="ko-KR" altLang="en-US" sz="1600" dirty="0"/>
              <a:t>군사분계선 이남지역</a:t>
            </a:r>
            <a:r>
              <a:rPr lang="en-US" altLang="ko-KR" sz="1600" dirty="0"/>
              <a:t>(</a:t>
            </a:r>
            <a:r>
              <a:rPr lang="ko-KR" altLang="en-US" sz="1600" dirty="0"/>
              <a:t>남한</a:t>
            </a:r>
            <a:r>
              <a:rPr lang="en-US" altLang="ko-KR" sz="1600" dirty="0"/>
              <a:t>)</a:t>
            </a:r>
            <a:r>
              <a:rPr lang="ko-KR" altLang="en-US" sz="1600" dirty="0"/>
              <a:t>과 그 이북지역</a:t>
            </a:r>
            <a:r>
              <a:rPr lang="en-US" altLang="ko-KR" sz="1600" dirty="0"/>
              <a:t>(</a:t>
            </a:r>
            <a:r>
              <a:rPr lang="ko-KR" altLang="en-US" sz="1600" dirty="0"/>
              <a:t>북한</a:t>
            </a:r>
            <a:r>
              <a:rPr lang="en-US" altLang="ko-KR" sz="1600" dirty="0"/>
              <a:t>)</a:t>
            </a:r>
            <a:r>
              <a:rPr lang="ko-KR" altLang="en-US" sz="1600" dirty="0"/>
              <a:t>간의 상호교류와 협력을 촉진하기 위하여 필요한 사항을 규정</a:t>
            </a:r>
          </a:p>
          <a:p>
            <a:endParaRPr lang="en-US" altLang="ko-KR" sz="1600" dirty="0"/>
          </a:p>
          <a:p>
            <a:r>
              <a:rPr lang="ko-KR" altLang="en-US" sz="1600" dirty="0"/>
              <a:t> 타법과의 관계</a:t>
            </a:r>
          </a:p>
          <a:p>
            <a:pPr>
              <a:buNone/>
            </a:pPr>
            <a:r>
              <a:rPr lang="ko-KR" altLang="en-US" sz="1600" dirty="0"/>
              <a:t>    </a:t>
            </a:r>
            <a:r>
              <a:rPr lang="en-US" altLang="ko-KR" sz="1600" dirty="0"/>
              <a:t>: </a:t>
            </a:r>
            <a:r>
              <a:rPr lang="ko-KR" altLang="en-US" sz="1600" dirty="0"/>
              <a:t>   남한과 북한의 왕래</a:t>
            </a:r>
            <a:r>
              <a:rPr lang="en-US" altLang="ko-KR" sz="1600" dirty="0"/>
              <a:t>․</a:t>
            </a:r>
            <a:r>
              <a:rPr lang="ko-KR" altLang="en-US" sz="1600" dirty="0"/>
              <a:t>교역</a:t>
            </a:r>
            <a:r>
              <a:rPr lang="en-US" altLang="ko-KR" sz="1600" dirty="0"/>
              <a:t>․</a:t>
            </a:r>
            <a:r>
              <a:rPr lang="ko-KR" altLang="en-US" sz="1600" dirty="0"/>
              <a:t>협력사업 및 통신역무의 제공 등 남북교류와 협력을 목적으로 하는 행위에 관하여는 정당하다고 인정되는 범위 안에서 </a:t>
            </a:r>
            <a:r>
              <a:rPr lang="ko-KR" altLang="en-US" sz="1600" dirty="0">
                <a:solidFill>
                  <a:srgbClr val="FF0000"/>
                </a:solidFill>
              </a:rPr>
              <a:t>다른 법률에 우선하여 이 법을 적용</a:t>
            </a:r>
          </a:p>
          <a:p>
            <a:endParaRPr lang="en-US" altLang="ko-KR" sz="1600" dirty="0"/>
          </a:p>
          <a:p>
            <a:r>
              <a:rPr lang="ko-KR" altLang="en-US" sz="1600" dirty="0"/>
              <a:t>남북한의 왕래</a:t>
            </a:r>
            <a:r>
              <a:rPr lang="en-US" altLang="ko-KR" sz="1600" dirty="0"/>
              <a:t>(</a:t>
            </a:r>
            <a:r>
              <a:rPr lang="ko-KR" altLang="en-US" sz="1600" dirty="0"/>
              <a:t>남북교류협력에 관한 법률 제</a:t>
            </a:r>
            <a:r>
              <a:rPr lang="en-US" altLang="ko-KR" sz="1600" dirty="0"/>
              <a:t>9</a:t>
            </a:r>
            <a:r>
              <a:rPr lang="ko-KR" altLang="en-US" sz="1600" dirty="0"/>
              <a:t>조</a:t>
            </a:r>
            <a:r>
              <a:rPr lang="en-US" altLang="ko-KR" sz="1600" dirty="0"/>
              <a:t>, </a:t>
            </a:r>
            <a:r>
              <a:rPr lang="ko-KR" altLang="en-US" sz="1600" dirty="0"/>
              <a:t>제</a:t>
            </a:r>
            <a:r>
              <a:rPr lang="en-US" altLang="ko-KR" sz="1600" dirty="0"/>
              <a:t>10</a:t>
            </a:r>
            <a:r>
              <a:rPr lang="ko-KR" altLang="en-US" sz="1600" dirty="0"/>
              <a:t>조</a:t>
            </a:r>
            <a:r>
              <a:rPr lang="en-US" altLang="ko-KR" sz="1600" dirty="0"/>
              <a:t>)</a:t>
            </a:r>
          </a:p>
          <a:p>
            <a:pPr>
              <a:buNone/>
            </a:pPr>
            <a:r>
              <a:rPr lang="ko-KR" altLang="en-US" sz="1600" dirty="0"/>
              <a:t>     </a:t>
            </a:r>
            <a:r>
              <a:rPr lang="en-US" altLang="ko-KR" sz="1600" dirty="0"/>
              <a:t>:</a:t>
            </a:r>
            <a:r>
              <a:rPr lang="ko-KR" altLang="en-US" sz="1600" dirty="0"/>
              <a:t> 남한과 북한의 주민이 남한과 북한을 왕래하고자 할 때에는 대통령령이 정하는 바에 의하여 </a:t>
            </a:r>
            <a:r>
              <a:rPr lang="ko-KR" altLang="en-US" sz="1600" dirty="0">
                <a:solidFill>
                  <a:srgbClr val="FF0000"/>
                </a:solidFill>
              </a:rPr>
              <a:t>통일부장관이 발급한 증명서를 소지하여야 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endParaRPr lang="en-US" altLang="ko-KR" sz="1600" dirty="0"/>
          </a:p>
          <a:p>
            <a:r>
              <a:rPr lang="ko-KR" altLang="en-US" sz="1600" dirty="0"/>
              <a:t>남북한의 교역</a:t>
            </a:r>
            <a:r>
              <a:rPr lang="en-US" altLang="ko-KR" sz="1600" dirty="0"/>
              <a:t>․</a:t>
            </a:r>
            <a:r>
              <a:rPr lang="ko-KR" altLang="en-US" sz="1600" dirty="0"/>
              <a:t>협력사업</a:t>
            </a:r>
            <a:r>
              <a:rPr lang="en-US" altLang="ko-KR" sz="1600" dirty="0"/>
              <a:t>(</a:t>
            </a:r>
            <a:r>
              <a:rPr lang="ko-KR" altLang="en-US" sz="1600" dirty="0"/>
              <a:t>제</a:t>
            </a:r>
            <a:r>
              <a:rPr lang="en-US" altLang="ko-KR" sz="1600" dirty="0"/>
              <a:t>13</a:t>
            </a:r>
            <a:r>
              <a:rPr lang="ko-KR" altLang="en-US" sz="1600" dirty="0"/>
              <a:t>조</a:t>
            </a:r>
            <a:r>
              <a:rPr lang="en-US" altLang="ko-KR" sz="1600" dirty="0"/>
              <a:t>, </a:t>
            </a:r>
            <a:r>
              <a:rPr lang="ko-KR" altLang="en-US" sz="1600" dirty="0"/>
              <a:t>제</a:t>
            </a:r>
            <a:r>
              <a:rPr lang="en-US" altLang="ko-KR" sz="1600" dirty="0"/>
              <a:t>17</a:t>
            </a:r>
            <a:r>
              <a:rPr lang="ko-KR" altLang="en-US" sz="1600" dirty="0"/>
              <a:t>조</a:t>
            </a:r>
            <a:r>
              <a:rPr lang="en-US" altLang="ko-KR" sz="1600" dirty="0"/>
              <a:t>, </a:t>
            </a:r>
            <a:r>
              <a:rPr lang="ko-KR" altLang="en-US" sz="1600" dirty="0"/>
              <a:t>제</a:t>
            </a:r>
            <a:r>
              <a:rPr lang="en-US" altLang="ko-KR" sz="1600" dirty="0"/>
              <a:t>20</a:t>
            </a:r>
            <a:r>
              <a:rPr lang="ko-KR" altLang="en-US" sz="1600" dirty="0"/>
              <a:t>조</a:t>
            </a:r>
            <a:r>
              <a:rPr lang="en-US" altLang="ko-KR" sz="1600" dirty="0"/>
              <a:t>, </a:t>
            </a:r>
            <a:r>
              <a:rPr lang="ko-KR" altLang="en-US" sz="1600" dirty="0"/>
              <a:t>제</a:t>
            </a:r>
            <a:r>
              <a:rPr lang="en-US" altLang="ko-KR" sz="1600" dirty="0"/>
              <a:t>26</a:t>
            </a:r>
            <a:r>
              <a:rPr lang="ko-KR" altLang="en-US" sz="1600" dirty="0"/>
              <a:t>조</a:t>
            </a:r>
            <a:r>
              <a:rPr lang="en-US" altLang="ko-KR" sz="1600" dirty="0"/>
              <a:t>)</a:t>
            </a:r>
          </a:p>
          <a:p>
            <a:pPr>
              <a:buNone/>
            </a:pPr>
            <a:r>
              <a:rPr lang="ko-KR" altLang="en-US" sz="1600" dirty="0"/>
              <a:t>     </a:t>
            </a:r>
            <a:r>
              <a:rPr lang="en-US" altLang="ko-KR" sz="1600" dirty="0"/>
              <a:t>: </a:t>
            </a:r>
            <a:r>
              <a:rPr lang="ko-KR" altLang="en-US" sz="1600" dirty="0"/>
              <a:t>교역당사자가 물품의 반출</a:t>
            </a:r>
            <a:r>
              <a:rPr lang="en-US" altLang="ko-KR" sz="1600" dirty="0"/>
              <a:t>․</a:t>
            </a:r>
            <a:r>
              <a:rPr lang="ko-KR" altLang="en-US" sz="1600" dirty="0"/>
              <a:t>반입을 하고자 할 때에는 대통령령이 정하는 바에 의하여 당해 물품 또는 거래형태</a:t>
            </a:r>
            <a:r>
              <a:rPr lang="en-US" altLang="ko-KR" sz="1600" dirty="0"/>
              <a:t>․</a:t>
            </a:r>
            <a:r>
              <a:rPr lang="ko-KR" altLang="en-US" sz="1600" dirty="0"/>
              <a:t>대금결제방법에 관하여 </a:t>
            </a:r>
            <a:r>
              <a:rPr lang="ko-KR" altLang="en-US" sz="1600" dirty="0">
                <a:solidFill>
                  <a:srgbClr val="FF0000"/>
                </a:solidFill>
              </a:rPr>
              <a:t>통일부장관의 승인을 받아야 한다</a:t>
            </a:r>
            <a:r>
              <a:rPr lang="en-US" altLang="ko-KR" sz="1600" dirty="0">
                <a:solidFill>
                  <a:srgbClr val="FF0000"/>
                </a:solidFill>
              </a:rPr>
              <a:t>.</a:t>
            </a:r>
          </a:p>
          <a:p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800" dirty="0"/>
              <a:t>4-2. </a:t>
            </a:r>
            <a:r>
              <a:rPr lang="ko-KR" altLang="en-US" sz="2800" dirty="0"/>
              <a:t>안보경찰의 주요활동 </a:t>
            </a:r>
            <a:r>
              <a:rPr lang="en-US" altLang="ko-KR" sz="2800" dirty="0"/>
              <a:t>– </a:t>
            </a:r>
            <a:br>
              <a:rPr lang="en-US" altLang="ko-KR" sz="2800" dirty="0"/>
            </a:br>
            <a:r>
              <a:rPr lang="en-US" altLang="ko-KR" sz="2800" dirty="0"/>
              <a:t>(6) </a:t>
            </a:r>
            <a:r>
              <a:rPr lang="ko-KR" altLang="en-US" sz="2800" dirty="0"/>
              <a:t>남북교류협력에 관한 법률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400" dirty="0" err="1">
                <a:solidFill>
                  <a:srgbClr val="FF0000"/>
                </a:solidFill>
              </a:rPr>
              <a:t>탈북원인과</a:t>
            </a:r>
            <a:r>
              <a:rPr lang="ko-KR" altLang="en-US" sz="1400" dirty="0">
                <a:solidFill>
                  <a:srgbClr val="FF0000"/>
                </a:solidFill>
              </a:rPr>
              <a:t> 문제점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최악의 경제난</a:t>
            </a:r>
            <a:r>
              <a:rPr lang="en-US" altLang="ko-KR" sz="1400" dirty="0"/>
              <a:t>, </a:t>
            </a:r>
            <a:r>
              <a:rPr lang="ko-KR" altLang="en-US" sz="1400" dirty="0"/>
              <a:t>외부 정보의 북한사회 유입</a:t>
            </a:r>
            <a:r>
              <a:rPr lang="en-US" altLang="ko-KR" sz="1400" dirty="0"/>
              <a:t>, </a:t>
            </a:r>
            <a:r>
              <a:rPr lang="ko-KR" altLang="en-US" sz="1400" dirty="0"/>
              <a:t>자본주의에 대한 북한주민의 가치관 변화 </a:t>
            </a:r>
            <a:endParaRPr lang="en-US" altLang="ko-KR" sz="1400" dirty="0"/>
          </a:p>
          <a:p>
            <a:pPr>
              <a:buNone/>
            </a:pPr>
            <a:endParaRPr lang="en-US" altLang="ko-KR" sz="1400" dirty="0"/>
          </a:p>
          <a:p>
            <a:r>
              <a:rPr lang="ko-KR" altLang="en-US" sz="1400" dirty="0">
                <a:solidFill>
                  <a:srgbClr val="FF0000"/>
                </a:solidFill>
              </a:rPr>
              <a:t>북한이탈주민 입국에 따른 문제점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이들에 의한 범죄행위 증가</a:t>
            </a:r>
            <a:r>
              <a:rPr lang="en-US" altLang="ko-KR" sz="1400" dirty="0"/>
              <a:t>, </a:t>
            </a:r>
            <a:r>
              <a:rPr lang="ko-KR" altLang="en-US" sz="1400" dirty="0"/>
              <a:t>대정부 불만표출</a:t>
            </a:r>
            <a:r>
              <a:rPr lang="en-US" altLang="ko-KR" sz="1400" dirty="0"/>
              <a:t>, </a:t>
            </a:r>
            <a:r>
              <a:rPr lang="ko-KR" altLang="en-US" sz="1400" dirty="0"/>
              <a:t>사회통합 저해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위장탈북의</a:t>
            </a:r>
            <a:r>
              <a:rPr lang="ko-KR" altLang="en-US" sz="1400" dirty="0"/>
              <a:t> 가능성을 전혀 배제할 수 없는 등의 문제점 대두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z="2800" dirty="0"/>
              <a:t>4-2. </a:t>
            </a:r>
            <a:r>
              <a:rPr lang="ko-KR" altLang="en-US" sz="2800" dirty="0"/>
              <a:t>안보경찰의 주요활동 </a:t>
            </a:r>
            <a:r>
              <a:rPr lang="en-US" altLang="ko-KR" sz="2800" dirty="0"/>
              <a:t>– (7) </a:t>
            </a:r>
            <a:r>
              <a:rPr lang="ko-KR" altLang="en-US" sz="2800" dirty="0"/>
              <a:t>북한이탈주민 대책</a:t>
            </a:r>
            <a:br>
              <a:rPr lang="en-US" altLang="ko-KR" sz="2800" dirty="0"/>
            </a:br>
            <a:r>
              <a:rPr lang="en-US" altLang="ko-KR" sz="2800" dirty="0"/>
              <a:t> </a:t>
            </a:r>
            <a:endParaRPr lang="ko-KR" altLang="en-US" sz="28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28596" y="1428736"/>
            <a:ext cx="8229600" cy="5686452"/>
          </a:xfrm>
        </p:spPr>
        <p:txBody>
          <a:bodyPr>
            <a:normAutofit/>
          </a:bodyPr>
          <a:lstStyle/>
          <a:p>
            <a:r>
              <a:rPr lang="ko-KR" altLang="en-US" sz="1400" dirty="0">
                <a:solidFill>
                  <a:srgbClr val="FF0000"/>
                </a:solidFill>
              </a:rPr>
              <a:t>안보경찰의 신변보호 업무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북한이탈주민 담당관 지정 </a:t>
            </a:r>
            <a:r>
              <a:rPr lang="en-US" altLang="ko-KR" sz="1400" dirty="0"/>
              <a:t>: </a:t>
            </a:r>
            <a:r>
              <a:rPr lang="ko-KR" altLang="en-US" sz="1400" dirty="0"/>
              <a:t>각 거주지 관할 경찰서에서 담당관을 지정하며</a:t>
            </a:r>
            <a:r>
              <a:rPr lang="en-US" altLang="ko-KR" sz="1400" dirty="0"/>
              <a:t>, </a:t>
            </a:r>
            <a:r>
              <a:rPr lang="ko-KR" altLang="en-US" sz="1400" dirty="0"/>
              <a:t>이들은 북한이탈주민의 신변보호 및 상담업무 수행</a:t>
            </a:r>
            <a:endParaRPr lang="en-US" altLang="ko-KR" sz="1400" dirty="0"/>
          </a:p>
          <a:p>
            <a:endParaRPr lang="en-US" altLang="ko-KR" sz="1400" dirty="0"/>
          </a:p>
          <a:p>
            <a:r>
              <a:rPr lang="ko-KR" altLang="en-US" sz="1400" dirty="0"/>
              <a:t>북한이탈주민 관련 정책</a:t>
            </a:r>
            <a:endParaRPr lang="en-US" altLang="ko-KR" sz="1400" dirty="0"/>
          </a:p>
          <a:p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정책방향 </a:t>
            </a:r>
            <a:r>
              <a:rPr lang="en-US" altLang="ko-KR" sz="1400" dirty="0"/>
              <a:t>: </a:t>
            </a:r>
            <a:r>
              <a:rPr lang="ko-KR" altLang="en-US" sz="1400" dirty="0"/>
              <a:t>국내법과 </a:t>
            </a:r>
            <a:r>
              <a:rPr lang="en-US" altLang="ko-KR" sz="1400" dirty="0"/>
              <a:t>UN </a:t>
            </a:r>
            <a:r>
              <a:rPr lang="ko-KR" altLang="en-US" sz="1400" dirty="0"/>
              <a:t>난민협약 등에 의해 북한이탈주민을 보호하고 국내 수용</a:t>
            </a:r>
            <a:endParaRPr lang="en-US" altLang="ko-KR" sz="1400" dirty="0"/>
          </a:p>
          <a:p>
            <a:pPr>
              <a:buNone/>
            </a:pP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국내에 입국한 북한 이탈주민은 </a:t>
            </a:r>
            <a:r>
              <a:rPr lang="ko-KR" altLang="en-US" sz="1400" dirty="0" err="1"/>
              <a:t>하나원에</a:t>
            </a:r>
            <a:r>
              <a:rPr lang="ko-KR" altLang="en-US" sz="1400" dirty="0"/>
              <a:t> 입소</a:t>
            </a:r>
            <a:r>
              <a:rPr lang="en-US" altLang="ko-KR" sz="1400" dirty="0"/>
              <a:t>, 8</a:t>
            </a:r>
            <a:r>
              <a:rPr lang="ko-KR" altLang="en-US" sz="1400" dirty="0"/>
              <a:t>주간 사회적응 교육을 받고 주거알선</a:t>
            </a:r>
            <a:r>
              <a:rPr lang="en-US" altLang="ko-KR" sz="1400" dirty="0"/>
              <a:t>, </a:t>
            </a:r>
            <a:r>
              <a:rPr lang="ko-KR" altLang="en-US" sz="1400" dirty="0"/>
              <a:t>취업알선 기회 제공받음</a:t>
            </a:r>
            <a:endParaRPr lang="en-US" altLang="ko-KR" sz="1400" dirty="0"/>
          </a:p>
          <a:p>
            <a:pPr>
              <a:buNone/>
            </a:pP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정착지원</a:t>
            </a: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  (1) </a:t>
            </a:r>
            <a:r>
              <a:rPr lang="ko-KR" altLang="en-US" sz="1400" dirty="0"/>
              <a:t>초기 정착금 지금 </a:t>
            </a:r>
            <a:r>
              <a:rPr lang="en-US" altLang="ko-KR" sz="1400" dirty="0"/>
              <a:t>:</a:t>
            </a:r>
            <a:r>
              <a:rPr lang="ko-KR" altLang="en-US" sz="1400" dirty="0"/>
              <a:t> 정착기본금</a:t>
            </a:r>
            <a:r>
              <a:rPr lang="en-US" altLang="ko-KR" sz="1400" dirty="0"/>
              <a:t>(1</a:t>
            </a:r>
            <a:r>
              <a:rPr lang="ko-KR" altLang="en-US" sz="1400" dirty="0"/>
              <a:t>인 </a:t>
            </a:r>
            <a:r>
              <a:rPr lang="en-US" altLang="ko-KR" sz="1400" dirty="0"/>
              <a:t>1,900</a:t>
            </a:r>
            <a:r>
              <a:rPr lang="ko-KR" altLang="en-US" sz="1400" dirty="0"/>
              <a:t>만원</a:t>
            </a:r>
            <a:r>
              <a:rPr lang="en-US" altLang="ko-KR" sz="1400" dirty="0"/>
              <a:t>~7</a:t>
            </a:r>
            <a:r>
              <a:rPr lang="ko-KR" altLang="en-US" sz="1400" dirty="0"/>
              <a:t>인 </a:t>
            </a:r>
            <a:r>
              <a:rPr lang="en-US" altLang="ko-KR" sz="1400" dirty="0"/>
              <a:t>5,100</a:t>
            </a:r>
            <a:r>
              <a:rPr lang="ko-KR" altLang="en-US" sz="1400" dirty="0"/>
              <a:t>만원</a:t>
            </a:r>
            <a:r>
              <a:rPr lang="en-US" altLang="ko-KR" sz="1400" dirty="0"/>
              <a:t>)</a:t>
            </a:r>
          </a:p>
          <a:p>
            <a:pPr>
              <a:buNone/>
            </a:pPr>
            <a:r>
              <a:rPr lang="en-US" altLang="ko-KR" sz="1400" dirty="0"/>
              <a:t>   (2) </a:t>
            </a:r>
            <a:r>
              <a:rPr lang="ko-KR" altLang="en-US" sz="1400" dirty="0"/>
              <a:t>주택지원 </a:t>
            </a:r>
            <a:r>
              <a:rPr lang="en-US" altLang="ko-KR" sz="1400" dirty="0"/>
              <a:t>: </a:t>
            </a:r>
            <a:r>
              <a:rPr lang="ko-KR" altLang="en-US" sz="1400" dirty="0"/>
              <a:t>공공임대주택 알선 및 주거지원금 지급</a:t>
            </a:r>
            <a:r>
              <a:rPr lang="en-US" altLang="ko-KR" sz="1400" dirty="0"/>
              <a:t>(1</a:t>
            </a:r>
            <a:r>
              <a:rPr lang="ko-KR" altLang="en-US" sz="1400" dirty="0"/>
              <a:t>인 세대 </a:t>
            </a:r>
            <a:r>
              <a:rPr lang="en-US" altLang="ko-KR" sz="1400" dirty="0"/>
              <a:t>1,300</a:t>
            </a:r>
            <a:r>
              <a:rPr lang="ko-KR" altLang="en-US" sz="1400" dirty="0"/>
              <a:t>만원 </a:t>
            </a:r>
            <a:r>
              <a:rPr lang="en-US" altLang="ko-KR" sz="1400" dirty="0"/>
              <a:t>~ 5</a:t>
            </a:r>
            <a:r>
              <a:rPr lang="ko-KR" altLang="en-US" sz="1400" dirty="0"/>
              <a:t>인 이상 세대 </a:t>
            </a:r>
            <a:r>
              <a:rPr lang="en-US" altLang="ko-KR" sz="1400" dirty="0"/>
              <a:t>2,000</a:t>
            </a:r>
            <a:r>
              <a:rPr lang="ko-KR" altLang="en-US" sz="1400" dirty="0"/>
              <a:t>만원</a:t>
            </a:r>
            <a:r>
              <a:rPr lang="en-US" altLang="ko-KR" sz="1400" dirty="0"/>
              <a:t>)</a:t>
            </a:r>
          </a:p>
          <a:p>
            <a:pPr>
              <a:buNone/>
            </a:pPr>
            <a:r>
              <a:rPr lang="en-US" altLang="ko-KR" sz="1400" dirty="0"/>
              <a:t>   (3) </a:t>
            </a:r>
            <a:r>
              <a:rPr lang="ko-KR" altLang="en-US" sz="1400" dirty="0"/>
              <a:t>취업지원</a:t>
            </a: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  (4) </a:t>
            </a:r>
            <a:r>
              <a:rPr lang="ko-KR" altLang="en-US" sz="1400" dirty="0"/>
              <a:t>사업장 알선 및 북한 이탈주민 맞춤 취업박람회 개최</a:t>
            </a: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  (5) </a:t>
            </a:r>
            <a:r>
              <a:rPr lang="ko-KR" altLang="en-US" sz="1400" dirty="0"/>
              <a:t>북한 이탈주민 고용 사업주에게 </a:t>
            </a:r>
            <a:r>
              <a:rPr lang="en-US" altLang="ko-KR" sz="1400" dirty="0"/>
              <a:t>3</a:t>
            </a:r>
            <a:r>
              <a:rPr lang="ko-KR" altLang="en-US" sz="1400" dirty="0"/>
              <a:t>년간 임금의 </a:t>
            </a:r>
            <a:r>
              <a:rPr lang="en-US" altLang="ko-KR" sz="1400" dirty="0"/>
              <a:t>½</a:t>
            </a:r>
            <a:r>
              <a:rPr lang="ko-KR" altLang="en-US" sz="1400" dirty="0"/>
              <a:t>을 고용지원금으로 교부</a:t>
            </a:r>
            <a:endParaRPr lang="en-US" altLang="ko-KR" sz="1400" dirty="0"/>
          </a:p>
          <a:p>
            <a:pPr>
              <a:buNone/>
            </a:pP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</a:t>
            </a: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/>
              <a:t>4-2. </a:t>
            </a:r>
            <a:r>
              <a:rPr lang="ko-KR" altLang="en-US" sz="2800" dirty="0"/>
              <a:t>안보경찰의 주요활동 </a:t>
            </a:r>
            <a:r>
              <a:rPr lang="en-US" altLang="ko-KR" sz="2800" dirty="0"/>
              <a:t>– (7) </a:t>
            </a:r>
            <a:r>
              <a:rPr lang="ko-KR" altLang="en-US" sz="2800" dirty="0"/>
              <a:t>북한이탈주민 대책</a:t>
            </a:r>
            <a:r>
              <a:rPr lang="en-US" altLang="ko-KR" sz="2800" dirty="0"/>
              <a:t> </a:t>
            </a:r>
            <a:endParaRPr lang="ko-KR" altLang="en-US" sz="28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4525963"/>
          </a:xfrm>
        </p:spPr>
        <p:txBody>
          <a:bodyPr>
            <a:noAutofit/>
          </a:bodyPr>
          <a:lstStyle/>
          <a:p>
            <a:r>
              <a:rPr lang="ko-KR" altLang="en-US" sz="1400" dirty="0">
                <a:solidFill>
                  <a:srgbClr val="FF0000"/>
                </a:solidFill>
              </a:rPr>
              <a:t>의의</a:t>
            </a:r>
          </a:p>
          <a:p>
            <a:pPr>
              <a:buNone/>
            </a:pPr>
            <a:r>
              <a:rPr lang="ko-KR" altLang="en-US" sz="1400" dirty="0"/>
              <a:t>   </a:t>
            </a:r>
            <a:r>
              <a:rPr lang="en-US" altLang="ko-KR" sz="1400" dirty="0"/>
              <a:t>- </a:t>
            </a:r>
            <a:r>
              <a:rPr lang="ko-KR" altLang="en-US" sz="1400" dirty="0"/>
              <a:t>군사분계선 이북지역에서 벗어나 대한민국의 보호를 받으려는 군사분계선 이북지역의 주민이 정치</a:t>
            </a:r>
            <a:r>
              <a:rPr lang="en-US" altLang="ko-KR" sz="1400" dirty="0"/>
              <a:t>, </a:t>
            </a:r>
            <a:r>
              <a:rPr lang="ko-KR" altLang="en-US" sz="1400" dirty="0"/>
              <a:t>경제</a:t>
            </a:r>
            <a:r>
              <a:rPr lang="en-US" altLang="ko-KR" sz="1400" dirty="0"/>
              <a:t>, </a:t>
            </a:r>
            <a:r>
              <a:rPr lang="ko-KR" altLang="en-US" sz="1400" dirty="0"/>
              <a:t>사회</a:t>
            </a:r>
            <a:r>
              <a:rPr lang="en-US" altLang="ko-KR" sz="1400" dirty="0"/>
              <a:t>, </a:t>
            </a:r>
            <a:r>
              <a:rPr lang="ko-KR" altLang="en-US" sz="1400" dirty="0"/>
              <a:t>문화 등 모든 생활 영역에서 신속히 적응</a:t>
            </a:r>
            <a:r>
              <a:rPr lang="en-US" altLang="ko-KR" sz="1400" dirty="0"/>
              <a:t>·</a:t>
            </a:r>
            <a:r>
              <a:rPr lang="ko-KR" altLang="en-US" sz="1400" dirty="0"/>
              <a:t>정착하는 데 필요한 보호 및 지원에 관한 사항을 규정함을 목적으로 한다</a:t>
            </a:r>
            <a:r>
              <a:rPr lang="en-US" altLang="ko-KR" sz="1400" dirty="0"/>
              <a:t>.</a:t>
            </a:r>
          </a:p>
          <a:p>
            <a:pPr>
              <a:buNone/>
            </a:pPr>
            <a:endParaRPr lang="ko-KR" altLang="en-US" sz="1400" dirty="0"/>
          </a:p>
          <a:p>
            <a:r>
              <a:rPr lang="ko-KR" altLang="en-US" sz="1400" dirty="0">
                <a:solidFill>
                  <a:srgbClr val="FF0000"/>
                </a:solidFill>
              </a:rPr>
              <a:t>용어의 정의</a:t>
            </a:r>
          </a:p>
          <a:p>
            <a:pPr>
              <a:buNone/>
            </a:pPr>
            <a:endParaRPr lang="ko-KR" altLang="en-US" sz="1400" dirty="0"/>
          </a:p>
          <a:p>
            <a:pPr>
              <a:buNone/>
            </a:pPr>
            <a:r>
              <a:rPr lang="en-US" altLang="ko-KR" sz="1400" dirty="0"/>
              <a:t>(1) </a:t>
            </a:r>
            <a:r>
              <a:rPr lang="ko-KR" altLang="en-US" sz="1400" dirty="0"/>
              <a:t>북한이탈주민</a:t>
            </a:r>
          </a:p>
          <a:p>
            <a:pPr>
              <a:buNone/>
            </a:pPr>
            <a:r>
              <a:rPr lang="ko-KR" altLang="en-US" sz="1400" dirty="0"/>
              <a:t>군사분계선 이북지역</a:t>
            </a:r>
            <a:r>
              <a:rPr lang="en-US" altLang="ko-KR" sz="1400" dirty="0"/>
              <a:t>(</a:t>
            </a:r>
            <a:r>
              <a:rPr lang="ko-KR" altLang="en-US" sz="1400" dirty="0"/>
              <a:t>북한</a:t>
            </a:r>
            <a:r>
              <a:rPr lang="en-US" altLang="ko-KR" sz="1400" dirty="0"/>
              <a:t>)</a:t>
            </a:r>
            <a:r>
              <a:rPr lang="ko-KR" altLang="en-US" sz="1400" dirty="0"/>
              <a:t>에 주소</a:t>
            </a:r>
            <a:r>
              <a:rPr lang="en-US" altLang="ko-KR" sz="1400" dirty="0"/>
              <a:t>, </a:t>
            </a:r>
            <a:r>
              <a:rPr lang="ko-KR" altLang="en-US" sz="1400" dirty="0"/>
              <a:t>직계가족</a:t>
            </a:r>
            <a:r>
              <a:rPr lang="en-US" altLang="ko-KR" sz="1400" dirty="0"/>
              <a:t>, </a:t>
            </a:r>
            <a:r>
              <a:rPr lang="ko-KR" altLang="en-US" sz="1400" dirty="0"/>
              <a:t>배우자</a:t>
            </a:r>
            <a:r>
              <a:rPr lang="en-US" altLang="ko-KR" sz="1400" dirty="0"/>
              <a:t>, </a:t>
            </a:r>
            <a:r>
              <a:rPr lang="ko-KR" altLang="en-US" sz="1400" dirty="0"/>
              <a:t>직장 등을 두고 있는 사람으로서 북한을 벗어난 후 외국 국적을 취득하지 아니한 사람을 말한다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>
              <a:buNone/>
            </a:pPr>
            <a:endParaRPr lang="ko-KR" altLang="en-US" sz="1400" dirty="0"/>
          </a:p>
          <a:p>
            <a:pPr>
              <a:buNone/>
            </a:pPr>
            <a:r>
              <a:rPr lang="en-US" altLang="ko-KR" sz="1400" dirty="0"/>
              <a:t>(2) </a:t>
            </a:r>
            <a:r>
              <a:rPr lang="ko-KR" altLang="en-US" sz="1400" dirty="0"/>
              <a:t>보호대상자</a:t>
            </a:r>
          </a:p>
          <a:p>
            <a:pPr>
              <a:buNone/>
            </a:pPr>
            <a:r>
              <a:rPr lang="ko-KR" altLang="en-US" sz="1400" dirty="0"/>
              <a:t>이 법에 따라 보호 및 지원을 받는 북한이탈주민을 말한다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>
              <a:buNone/>
            </a:pPr>
            <a:endParaRPr lang="ko-KR" altLang="en-US" sz="1400" dirty="0"/>
          </a:p>
          <a:p>
            <a:pPr>
              <a:buNone/>
            </a:pPr>
            <a:r>
              <a:rPr lang="en-US" altLang="ko-KR" sz="1400" dirty="0"/>
              <a:t>(3) </a:t>
            </a:r>
            <a:r>
              <a:rPr lang="ko-KR" altLang="en-US" sz="1400" dirty="0"/>
              <a:t>정착지원시설</a:t>
            </a:r>
          </a:p>
          <a:p>
            <a:pPr>
              <a:buNone/>
            </a:pPr>
            <a:r>
              <a:rPr lang="ko-KR" altLang="en-US" sz="1400" dirty="0"/>
              <a:t>보호대상자의 보호 및 정착지원을 위하여 설치</a:t>
            </a:r>
            <a:r>
              <a:rPr lang="en-US" altLang="ko-KR" sz="1400" dirty="0"/>
              <a:t>·</a:t>
            </a:r>
            <a:r>
              <a:rPr lang="ko-KR" altLang="en-US" sz="1400" dirty="0"/>
              <a:t>운영하는 시설을 말한다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>
              <a:buNone/>
            </a:pPr>
            <a:endParaRPr lang="ko-KR" altLang="en-US" sz="1400" dirty="0"/>
          </a:p>
          <a:p>
            <a:pPr>
              <a:buNone/>
            </a:pPr>
            <a:r>
              <a:rPr lang="en-US" altLang="ko-KR" sz="1400" dirty="0"/>
              <a:t>(4) </a:t>
            </a:r>
            <a:r>
              <a:rPr lang="ko-KR" altLang="en-US" sz="1400" dirty="0"/>
              <a:t>보호금품</a:t>
            </a:r>
          </a:p>
          <a:p>
            <a:pPr>
              <a:buNone/>
            </a:pPr>
            <a:r>
              <a:rPr lang="ko-KR" altLang="en-US" sz="1400" dirty="0"/>
              <a:t>이 법에 따라 보호대상자에게 지급하거나 빌려주는 금전 또는 물품을 말한다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400" dirty="0"/>
              <a:t>4-2. </a:t>
            </a:r>
            <a:r>
              <a:rPr lang="ko-KR" altLang="en-US" sz="2400" dirty="0"/>
              <a:t>안보경찰의 주요활동 </a:t>
            </a:r>
            <a:r>
              <a:rPr lang="en-US" altLang="ko-KR" sz="2400" dirty="0"/>
              <a:t>– </a:t>
            </a:r>
            <a:br>
              <a:rPr lang="en-US" altLang="ko-KR" sz="2400" dirty="0"/>
            </a:br>
            <a:r>
              <a:rPr lang="en-US" altLang="ko-KR" sz="2400" dirty="0"/>
              <a:t>(8)</a:t>
            </a:r>
            <a:r>
              <a:rPr lang="ko-KR" altLang="en-US" sz="2400" dirty="0"/>
              <a:t> 「북한이탈주민의 보호 및 정착지원에 관한 법률」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6077" y="1628800"/>
            <a:ext cx="8229600" cy="4525963"/>
          </a:xfrm>
        </p:spPr>
        <p:txBody>
          <a:bodyPr>
            <a:noAutofit/>
          </a:bodyPr>
          <a:lstStyle/>
          <a:p>
            <a:r>
              <a:rPr lang="ko-KR" altLang="en-US" sz="1300" dirty="0">
                <a:solidFill>
                  <a:srgbClr val="FF0000"/>
                </a:solidFill>
              </a:rPr>
              <a:t>적용범위</a:t>
            </a:r>
          </a:p>
          <a:p>
            <a:pPr>
              <a:buNone/>
            </a:pPr>
            <a:r>
              <a:rPr lang="ko-KR" altLang="en-US" sz="1300" dirty="0"/>
              <a:t>   </a:t>
            </a:r>
            <a:r>
              <a:rPr lang="en-US" altLang="ko-KR" sz="1300" dirty="0"/>
              <a:t>- </a:t>
            </a:r>
            <a:r>
              <a:rPr lang="ko-KR" altLang="en-US" sz="1300" dirty="0"/>
              <a:t> 대한민국의 보호를 받으려는 의사를 표시한 북한이탈주민에 대하여 적용한다</a:t>
            </a:r>
            <a:r>
              <a:rPr lang="en-US" altLang="ko-KR" sz="1300" dirty="0"/>
              <a:t>.</a:t>
            </a:r>
          </a:p>
          <a:p>
            <a:pPr>
              <a:buNone/>
            </a:pPr>
            <a:endParaRPr lang="ko-KR" altLang="en-US" sz="1300" dirty="0"/>
          </a:p>
          <a:p>
            <a:r>
              <a:rPr lang="ko-KR" altLang="en-US" sz="1300" dirty="0">
                <a:solidFill>
                  <a:srgbClr val="FF0000"/>
                </a:solidFill>
              </a:rPr>
              <a:t>기본원칙</a:t>
            </a:r>
            <a:endParaRPr lang="en-US" altLang="ko-KR" sz="13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300" dirty="0"/>
              <a:t>    (1) </a:t>
            </a:r>
            <a:r>
              <a:rPr lang="ko-KR" altLang="en-US" sz="1300" dirty="0"/>
              <a:t>대한민국은 보호대상자를 인도주의에 입각하여 특별히 보호한다</a:t>
            </a:r>
            <a:r>
              <a:rPr lang="en-US" altLang="ko-KR" sz="1300" dirty="0"/>
              <a:t>.</a:t>
            </a:r>
            <a:endParaRPr lang="ko-KR" altLang="en-US" sz="1300" dirty="0"/>
          </a:p>
          <a:p>
            <a:pPr>
              <a:buNone/>
            </a:pPr>
            <a:r>
              <a:rPr lang="en-US" altLang="ko-KR" sz="1300" dirty="0"/>
              <a:t>    (2) </a:t>
            </a:r>
            <a:r>
              <a:rPr lang="ko-KR" altLang="en-US" sz="1300" dirty="0"/>
              <a:t>대한민국은 외국에 체류하고 있는 북한이탈주민의 보호 및 지원 등을 위하여 외교적 노력을 다하여야 한다</a:t>
            </a:r>
            <a:r>
              <a:rPr lang="en-US" altLang="ko-KR" sz="1300" dirty="0"/>
              <a:t>.</a:t>
            </a:r>
            <a:endParaRPr lang="ko-KR" altLang="en-US" sz="1300" dirty="0"/>
          </a:p>
          <a:p>
            <a:pPr>
              <a:buNone/>
            </a:pPr>
            <a:r>
              <a:rPr lang="en-US" altLang="ko-KR" sz="1300" dirty="0"/>
              <a:t>    (3) </a:t>
            </a:r>
            <a:r>
              <a:rPr lang="ko-KR" altLang="en-US" sz="1300" dirty="0"/>
              <a:t>보호대상자는 대한민국의 자유민주적 법질서에 적응하여 건강하고 문화적인 생활을 할 수 있도록 노력하여야 한다</a:t>
            </a:r>
            <a:r>
              <a:rPr lang="en-US" altLang="ko-KR" sz="1300" dirty="0"/>
              <a:t>.</a:t>
            </a:r>
            <a:endParaRPr lang="ko-KR" altLang="en-US" sz="1300" dirty="0"/>
          </a:p>
          <a:p>
            <a:pPr>
              <a:buNone/>
            </a:pPr>
            <a:r>
              <a:rPr lang="en-US" altLang="ko-KR" sz="1300" dirty="0"/>
              <a:t>    (4) </a:t>
            </a:r>
            <a:r>
              <a:rPr lang="ko-KR" altLang="en-US" sz="1300" dirty="0"/>
              <a:t>통일부장관은 북한이탈주민에 대한 보호 및 지원 등을 위하여 북한이탈주민의 실태를 파악하고</a:t>
            </a:r>
            <a:r>
              <a:rPr lang="en-US" altLang="ko-KR" sz="1300" dirty="0"/>
              <a:t>, </a:t>
            </a:r>
            <a:r>
              <a:rPr lang="ko-KR" altLang="en-US" sz="1300" dirty="0"/>
              <a:t>그 결과를 정책에 반영하여야 한다</a:t>
            </a:r>
            <a:r>
              <a:rPr lang="en-US" altLang="ko-KR" sz="1300" dirty="0"/>
              <a:t>.</a:t>
            </a:r>
            <a:br>
              <a:rPr lang="ko-KR" altLang="en-US" sz="1300" dirty="0"/>
            </a:br>
            <a:endParaRPr lang="ko-KR" altLang="en-US" sz="1300" dirty="0"/>
          </a:p>
          <a:p>
            <a:r>
              <a:rPr lang="ko-KR" altLang="en-US" sz="1300" dirty="0">
                <a:solidFill>
                  <a:srgbClr val="FF0000"/>
                </a:solidFill>
              </a:rPr>
              <a:t>보호결정의 기준</a:t>
            </a:r>
          </a:p>
          <a:p>
            <a:pPr>
              <a:buNone/>
            </a:pPr>
            <a:r>
              <a:rPr lang="ko-KR" altLang="en-US" sz="1300" dirty="0"/>
              <a:t>   </a:t>
            </a:r>
            <a:r>
              <a:rPr lang="en-US" altLang="ko-KR" sz="1300" dirty="0"/>
              <a:t>- </a:t>
            </a:r>
            <a:r>
              <a:rPr lang="ko-KR" altLang="en-US" sz="1300" dirty="0"/>
              <a:t>보호 여부를 결정할 때 </a:t>
            </a:r>
            <a:r>
              <a:rPr lang="ko-KR" altLang="en-US" sz="1300" dirty="0">
                <a:solidFill>
                  <a:srgbClr val="FF0000"/>
                </a:solidFill>
              </a:rPr>
              <a:t>다음에 해당하는 사람은 보호대상자로 결정하지 아니할 수 있다</a:t>
            </a:r>
            <a:r>
              <a:rPr lang="en-US" altLang="ko-KR" sz="1300" dirty="0">
                <a:solidFill>
                  <a:srgbClr val="FF0000"/>
                </a:solidFill>
              </a:rPr>
              <a:t>.</a:t>
            </a:r>
            <a:br>
              <a:rPr lang="ko-KR" altLang="en-US" sz="1300" dirty="0"/>
            </a:br>
            <a:endParaRPr lang="ko-KR" altLang="en-US" sz="1300" dirty="0"/>
          </a:p>
          <a:p>
            <a:pPr>
              <a:buNone/>
            </a:pPr>
            <a:r>
              <a:rPr lang="en-US" altLang="ko-KR" sz="1300" dirty="0"/>
              <a:t>       (1) </a:t>
            </a:r>
            <a:r>
              <a:rPr lang="ko-KR" altLang="en-US" sz="1300" dirty="0"/>
              <a:t>항공기 납치</a:t>
            </a:r>
            <a:r>
              <a:rPr lang="en-US" altLang="ko-KR" sz="1300" dirty="0"/>
              <a:t>, </a:t>
            </a:r>
            <a:r>
              <a:rPr lang="ko-KR" altLang="en-US" sz="1300" dirty="0"/>
              <a:t>마약거래</a:t>
            </a:r>
            <a:r>
              <a:rPr lang="en-US" altLang="ko-KR" sz="1300" dirty="0"/>
              <a:t>, </a:t>
            </a:r>
            <a:r>
              <a:rPr lang="ko-KR" altLang="en-US" sz="1300" dirty="0"/>
              <a:t>테러</a:t>
            </a:r>
            <a:r>
              <a:rPr lang="en-US" altLang="ko-KR" sz="1300" dirty="0"/>
              <a:t>, </a:t>
            </a:r>
            <a:r>
              <a:rPr lang="ko-KR" altLang="en-US" sz="1300" dirty="0"/>
              <a:t>집단살해 등 국제형사범죄자</a:t>
            </a:r>
          </a:p>
          <a:p>
            <a:pPr>
              <a:buNone/>
            </a:pPr>
            <a:r>
              <a:rPr lang="en-US" altLang="ko-KR" sz="1300" dirty="0"/>
              <a:t>       (2) </a:t>
            </a:r>
            <a:r>
              <a:rPr lang="ko-KR" altLang="en-US" sz="1300" dirty="0"/>
              <a:t>살인 등 중대한 비정치적 범죄자</a:t>
            </a:r>
          </a:p>
          <a:p>
            <a:pPr>
              <a:buNone/>
            </a:pPr>
            <a:r>
              <a:rPr lang="en-US" altLang="ko-KR" sz="1300" dirty="0"/>
              <a:t>       (3) </a:t>
            </a:r>
            <a:r>
              <a:rPr lang="ko-KR" altLang="en-US" sz="1300" dirty="0"/>
              <a:t>위장탈출 혐의자</a:t>
            </a:r>
          </a:p>
          <a:p>
            <a:pPr>
              <a:buNone/>
            </a:pPr>
            <a:r>
              <a:rPr lang="en-US" altLang="ko-KR" sz="1300" dirty="0"/>
              <a:t>       (4)</a:t>
            </a:r>
            <a:r>
              <a:rPr lang="ko-KR" altLang="en-US" sz="1300" dirty="0"/>
              <a:t> 국내 입국 후 </a:t>
            </a:r>
            <a:r>
              <a:rPr lang="en-US" altLang="ko-KR" sz="1300" dirty="0"/>
              <a:t>3</a:t>
            </a:r>
            <a:r>
              <a:rPr lang="ko-KR" altLang="en-US" sz="1300" dirty="0"/>
              <a:t>년이 지나서 보호신청한 사람</a:t>
            </a:r>
          </a:p>
          <a:p>
            <a:pPr>
              <a:buNone/>
            </a:pPr>
            <a:r>
              <a:rPr lang="en-US" altLang="ko-KR" sz="1300" dirty="0"/>
              <a:t>       </a:t>
            </a:r>
            <a:r>
              <a:rPr lang="en-US" altLang="ko-KR" sz="1300" dirty="0">
                <a:latin typeface="+mj-ea"/>
                <a:ea typeface="+mj-ea"/>
              </a:rPr>
              <a:t>(5) </a:t>
            </a:r>
            <a:r>
              <a:rPr lang="ko-KR" altLang="en-US" sz="13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그 밖에 </a:t>
            </a:r>
            <a:r>
              <a:rPr lang="ko-KR" altLang="en-US" sz="1300" b="0" i="0" dirty="0" err="1">
                <a:solidFill>
                  <a:srgbClr val="444444"/>
                </a:solidFill>
                <a:effectLst/>
                <a:latin typeface="+mj-ea"/>
                <a:ea typeface="+mj-ea"/>
              </a:rPr>
              <a:t>국가안전보장ㆍ질서유지ㆍ공공복리에</a:t>
            </a:r>
            <a:r>
              <a:rPr lang="ko-KR" altLang="en-US" sz="13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 대한 중대한 위해 발생 우려</a:t>
            </a:r>
            <a:r>
              <a:rPr lang="en-US" altLang="ko-KR" sz="13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, </a:t>
            </a:r>
            <a:r>
              <a:rPr lang="ko-KR" altLang="en-US" sz="13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보호신청자의 경제적 능력 및 해외체류 여건 등을 고려하여 보호대상자로 정하는 것이 부적당하거나 보호 필요성이 현저히 부족하다고 </a:t>
            </a:r>
            <a:r>
              <a:rPr lang="ko-KR" altLang="en-US" sz="1300" dirty="0">
                <a:solidFill>
                  <a:srgbClr val="444444"/>
                </a:solidFill>
                <a:latin typeface="+mj-ea"/>
                <a:ea typeface="+mj-ea"/>
              </a:rPr>
              <a:t>대통령령</a:t>
            </a:r>
            <a:r>
              <a:rPr lang="ko-KR" altLang="en-US" sz="13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으로 정하는 사람</a:t>
            </a:r>
            <a:endParaRPr lang="ko-KR" altLang="en-US" sz="1300" dirty="0">
              <a:latin typeface="+mj-ea"/>
              <a:ea typeface="+mj-ea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400" dirty="0"/>
              <a:t>4-2. </a:t>
            </a:r>
            <a:r>
              <a:rPr lang="ko-KR" altLang="en-US" sz="2400" dirty="0"/>
              <a:t>안보경찰의 주요활동 </a:t>
            </a:r>
            <a:r>
              <a:rPr lang="en-US" altLang="ko-KR" sz="2400" dirty="0"/>
              <a:t>– </a:t>
            </a:r>
            <a:br>
              <a:rPr lang="en-US" altLang="ko-KR" sz="2400" dirty="0"/>
            </a:br>
            <a:r>
              <a:rPr lang="en-US" altLang="ko-KR" sz="2400" dirty="0"/>
              <a:t>(8)</a:t>
            </a:r>
            <a:r>
              <a:rPr lang="ko-KR" altLang="en-US" sz="2400" dirty="0"/>
              <a:t> 「북한이탈주민의 보호 및 정착지원에 관한 법률」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4525963"/>
          </a:xfrm>
        </p:spPr>
        <p:txBody>
          <a:bodyPr>
            <a:noAutofit/>
          </a:bodyPr>
          <a:lstStyle/>
          <a:p>
            <a:r>
              <a:rPr lang="ko-KR" altLang="en-US" sz="1400" dirty="0">
                <a:solidFill>
                  <a:srgbClr val="FF0000"/>
                </a:solidFill>
              </a:rPr>
              <a:t>「북한이탈주민의 보호 및 정착지원에 관한 법률」상 북한이탈주민 보호제도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>
              <a:buNone/>
            </a:pPr>
            <a:endParaRPr lang="en-US" altLang="ko-KR" sz="1400" dirty="0"/>
          </a:p>
          <a:p>
            <a:pPr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(1) </a:t>
            </a:r>
            <a:r>
              <a:rPr lang="ko-KR" altLang="en-US" sz="1400" dirty="0">
                <a:solidFill>
                  <a:srgbClr val="FF0000"/>
                </a:solidFill>
              </a:rPr>
              <a:t>정착지원시설에서의 보호</a:t>
            </a:r>
          </a:p>
          <a:p>
            <a:pPr>
              <a:buNone/>
            </a:pPr>
            <a:r>
              <a:rPr lang="ko-KR" altLang="en-US" sz="1400" dirty="0"/>
              <a:t>     정착지원시설을 설치</a:t>
            </a:r>
            <a:r>
              <a:rPr lang="en-US" altLang="ko-KR" sz="1400" dirty="0"/>
              <a:t>·</a:t>
            </a:r>
            <a:r>
              <a:rPr lang="ko-KR" altLang="en-US" sz="1400" dirty="0"/>
              <a:t>운영하는 기관의 장은 보호대상자가 거주지로 전출할 때까지 정착지원시설에서 보호하여야 한다</a:t>
            </a:r>
            <a:r>
              <a:rPr lang="en-US" altLang="ko-KR" sz="1400" dirty="0"/>
              <a:t>.</a:t>
            </a:r>
          </a:p>
          <a:p>
            <a:pPr>
              <a:buNone/>
            </a:pPr>
            <a:endParaRPr lang="ko-KR" altLang="en-US" sz="1400" dirty="0"/>
          </a:p>
          <a:p>
            <a:pPr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(2) </a:t>
            </a:r>
            <a:r>
              <a:rPr lang="ko-KR" altLang="en-US" sz="1400" dirty="0">
                <a:solidFill>
                  <a:srgbClr val="FF0000"/>
                </a:solidFill>
              </a:rPr>
              <a:t>학력인정</a:t>
            </a:r>
          </a:p>
          <a:p>
            <a:pPr>
              <a:buNone/>
            </a:pPr>
            <a:r>
              <a:rPr lang="ko-KR" altLang="en-US" sz="1400" dirty="0"/>
              <a:t>    보호대상자는 대통령령으로 정하는 바에 따라 북한이나 외국에서 이수한 학교 교육의 과정에 상응하는 학력을 인정받을 수 있다</a:t>
            </a:r>
            <a:r>
              <a:rPr lang="en-US" altLang="ko-KR" sz="1400" dirty="0"/>
              <a:t>.</a:t>
            </a:r>
          </a:p>
          <a:p>
            <a:pPr>
              <a:buNone/>
            </a:pPr>
            <a:endParaRPr lang="ko-KR" altLang="en-US" sz="1400" dirty="0"/>
          </a:p>
          <a:p>
            <a:pPr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(3) </a:t>
            </a:r>
            <a:r>
              <a:rPr lang="ko-KR" altLang="en-US" sz="1400" dirty="0">
                <a:solidFill>
                  <a:srgbClr val="FF0000"/>
                </a:solidFill>
              </a:rPr>
              <a:t>자격인정</a:t>
            </a:r>
          </a:p>
          <a:p>
            <a:pPr>
              <a:buNone/>
            </a:pPr>
            <a:r>
              <a:rPr lang="ko-KR" altLang="en-US" sz="1400" dirty="0"/>
              <a:t>      보호대상자는 관계 법령에서 정하는 바에 따라 북한이나 외국에서 취득한 자격에 상응하는 자격 또는 그 자격의 일부를 인정받을 수 있다</a:t>
            </a:r>
            <a:r>
              <a:rPr lang="en-US" altLang="ko-KR" sz="1400" dirty="0"/>
              <a:t>. </a:t>
            </a:r>
            <a:endParaRPr lang="ko-KR" altLang="en-US" sz="1400" dirty="0"/>
          </a:p>
          <a:p>
            <a:pPr>
              <a:buNone/>
            </a:pPr>
            <a:endParaRPr lang="en-US" altLang="ko-KR" sz="1400" dirty="0"/>
          </a:p>
          <a:p>
            <a:pPr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(4) </a:t>
            </a:r>
            <a:r>
              <a:rPr lang="ko-KR" altLang="en-US" sz="1400" dirty="0">
                <a:solidFill>
                  <a:srgbClr val="FF0000"/>
                </a:solidFill>
              </a:rPr>
              <a:t>사회적응 교육</a:t>
            </a:r>
          </a:p>
          <a:p>
            <a:pPr>
              <a:buNone/>
            </a:pPr>
            <a:r>
              <a:rPr lang="ko-KR" altLang="en-US" sz="1400" dirty="0"/>
              <a:t>      통일부장관은 보호대상자가 대한민국에 정착하는 데 필요한 기본교육을 실시하여야 한다</a:t>
            </a:r>
            <a:r>
              <a:rPr lang="en-US" altLang="ko-KR" sz="1400" dirty="0"/>
              <a:t>.</a:t>
            </a:r>
          </a:p>
          <a:p>
            <a:pPr>
              <a:buNone/>
            </a:pPr>
            <a:endParaRPr lang="en-US" altLang="ko-KR" sz="1400" dirty="0"/>
          </a:p>
          <a:p>
            <a:pPr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(5) </a:t>
            </a:r>
            <a:r>
              <a:rPr lang="ko-KR" altLang="en-US" sz="1400" dirty="0">
                <a:solidFill>
                  <a:srgbClr val="FF0000"/>
                </a:solidFill>
              </a:rPr>
              <a:t>직업훈련</a:t>
            </a:r>
          </a:p>
          <a:p>
            <a:pPr>
              <a:buNone/>
            </a:pPr>
            <a:r>
              <a:rPr lang="ko-KR" altLang="en-US" sz="1400" dirty="0"/>
              <a:t>        통일부장관은 직업훈련을 희망하는 보호대상자 또는 보호대상자이었던 사람에 대하여 대통령령으로 정하는 바에 따라 직업훈련을 실시할 수 있다</a:t>
            </a:r>
            <a:r>
              <a:rPr lang="en-US" altLang="ko-KR" sz="1400" dirty="0"/>
              <a:t>. </a:t>
            </a:r>
            <a:r>
              <a:rPr lang="ko-KR" altLang="en-US" sz="1400" dirty="0"/>
              <a:t>직업훈련의 실시기간은 대상자의 직무능력 등을 고려하여 </a:t>
            </a:r>
            <a:r>
              <a:rPr lang="en-US" altLang="ko-KR" sz="1400" dirty="0"/>
              <a:t>3</a:t>
            </a:r>
            <a:r>
              <a:rPr lang="ko-KR" altLang="en-US" sz="1400" dirty="0"/>
              <a:t>개월 이상이 되도록 노력하여야 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>
              <a:buNone/>
            </a:pPr>
            <a:endParaRPr lang="ko-KR" altLang="en-US" sz="1400" dirty="0"/>
          </a:p>
          <a:p>
            <a:pPr>
              <a:buNone/>
            </a:pP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400" dirty="0"/>
              <a:t>4-2. </a:t>
            </a:r>
            <a:r>
              <a:rPr lang="ko-KR" altLang="en-US" sz="2400" dirty="0"/>
              <a:t>안보경찰의 주요활동 </a:t>
            </a:r>
            <a:r>
              <a:rPr lang="en-US" altLang="ko-KR" sz="2400" dirty="0"/>
              <a:t>– </a:t>
            </a:r>
            <a:br>
              <a:rPr lang="en-US" altLang="ko-KR" sz="2400" dirty="0"/>
            </a:br>
            <a:r>
              <a:rPr lang="en-US" altLang="ko-KR" sz="2400" dirty="0"/>
              <a:t>(8)</a:t>
            </a:r>
            <a:r>
              <a:rPr lang="ko-KR" altLang="en-US" sz="2400" dirty="0"/>
              <a:t> 「북한이탈주민의 보호 및 정착지원에 관한 법률」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4525963"/>
          </a:xfrm>
        </p:spPr>
        <p:txBody>
          <a:bodyPr>
            <a:noAutofit/>
          </a:bodyPr>
          <a:lstStyle/>
          <a:p>
            <a:r>
              <a:rPr lang="ko-KR" altLang="en-US" sz="1400" dirty="0">
                <a:solidFill>
                  <a:srgbClr val="FF0000"/>
                </a:solidFill>
              </a:rPr>
              <a:t>「북한이탈주민의 보호 및 정착지원에 관한 법률」상 북한이탈주민 보호제도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>
              <a:buNone/>
            </a:pPr>
            <a:endParaRPr lang="en-US" altLang="ko-KR" sz="1400" dirty="0"/>
          </a:p>
          <a:p>
            <a:pPr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(6) </a:t>
            </a:r>
            <a:r>
              <a:rPr lang="ko-KR" altLang="en-US" sz="1400" dirty="0">
                <a:solidFill>
                  <a:srgbClr val="FF0000"/>
                </a:solidFill>
              </a:rPr>
              <a:t>취업보호 등</a:t>
            </a:r>
          </a:p>
          <a:p>
            <a:pPr>
              <a:buNone/>
            </a:pPr>
            <a:r>
              <a:rPr lang="ko-KR" altLang="en-US" sz="1400" dirty="0"/>
              <a:t>        통일부장관은 보호대상자가 정착지원시설로부터 그의 거주지로 전입한 후 대통령령으로 정하는 바에 따라 </a:t>
            </a:r>
            <a:r>
              <a:rPr lang="ko-KR" altLang="en-US" sz="1400" dirty="0">
                <a:solidFill>
                  <a:srgbClr val="FF0000"/>
                </a:solidFill>
              </a:rPr>
              <a:t>최초로 취업한 날부터 </a:t>
            </a:r>
            <a:r>
              <a:rPr lang="en-US" altLang="ko-KR" sz="1400" dirty="0">
                <a:solidFill>
                  <a:srgbClr val="FF0000"/>
                </a:solidFill>
              </a:rPr>
              <a:t>3</a:t>
            </a:r>
            <a:r>
              <a:rPr lang="ko-KR" altLang="en-US" sz="1400" dirty="0">
                <a:solidFill>
                  <a:srgbClr val="FF0000"/>
                </a:solidFill>
              </a:rPr>
              <a:t>년간 취업보호</a:t>
            </a:r>
            <a:r>
              <a:rPr lang="ko-KR" altLang="en-US" sz="1400" dirty="0"/>
              <a:t>를 실시한다</a:t>
            </a:r>
            <a:r>
              <a:rPr lang="en-US" altLang="ko-KR" sz="1400" dirty="0"/>
              <a:t>. </a:t>
            </a:r>
            <a:r>
              <a:rPr lang="ko-KR" altLang="en-US" sz="1400" dirty="0"/>
              <a:t>다만</a:t>
            </a:r>
            <a:r>
              <a:rPr lang="en-US" altLang="ko-KR" sz="1400" dirty="0"/>
              <a:t>, </a:t>
            </a:r>
            <a:r>
              <a:rPr lang="ko-KR" altLang="en-US" sz="1400" dirty="0"/>
              <a:t>사회적 취약계층</a:t>
            </a:r>
            <a:r>
              <a:rPr lang="en-US" altLang="ko-KR" sz="1400" dirty="0"/>
              <a:t>, </a:t>
            </a:r>
            <a:r>
              <a:rPr lang="ko-KR" altLang="en-US" sz="1400" dirty="0"/>
              <a:t>장기근속자 등 취업보호 기간을 연장할 필요가 있는 경우로서 대통령령으로 정하는 사유에 해당하는 경우에는 </a:t>
            </a:r>
            <a:r>
              <a:rPr lang="en-US" altLang="ko-KR" sz="1400" dirty="0"/>
              <a:t>1</a:t>
            </a:r>
            <a:r>
              <a:rPr lang="ko-KR" altLang="en-US" sz="1400" dirty="0"/>
              <a:t>년의 범위에서 취업보호 기간을 연장할 수 있다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>
              <a:buNone/>
            </a:pPr>
            <a:endParaRPr lang="ko-KR" altLang="en-US" sz="1400" dirty="0"/>
          </a:p>
          <a:p>
            <a:pPr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(7) </a:t>
            </a:r>
            <a:r>
              <a:rPr lang="ko-KR" altLang="en-US" sz="1400" dirty="0">
                <a:solidFill>
                  <a:srgbClr val="FF0000"/>
                </a:solidFill>
              </a:rPr>
              <a:t>특별임용</a:t>
            </a:r>
          </a:p>
          <a:p>
            <a:pPr>
              <a:buNone/>
            </a:pPr>
            <a:r>
              <a:rPr lang="ko-KR" altLang="en-US" sz="1400" dirty="0"/>
              <a:t>         북한에서의 자격이나 경력이 있는 사람 등 북한이탈주민으로서 공무원으로 채용하는 것이 필요하다고 인정되는 사람에 대하여는 북한을 벗어나기 전의 자격</a:t>
            </a:r>
            <a:r>
              <a:rPr lang="en-US" altLang="ko-KR" sz="1400" dirty="0"/>
              <a:t>·</a:t>
            </a:r>
            <a:r>
              <a:rPr lang="ko-KR" altLang="en-US" sz="1400" dirty="0"/>
              <a:t>경력 등을 고려하여 </a:t>
            </a:r>
            <a:r>
              <a:rPr lang="ko-KR" altLang="en-US" sz="1400" dirty="0">
                <a:solidFill>
                  <a:srgbClr val="FF0000"/>
                </a:solidFill>
              </a:rPr>
              <a:t>국가공무원 또는 지방공무원으로 </a:t>
            </a:r>
            <a:r>
              <a:rPr lang="ko-KR" altLang="en-US" sz="1400" dirty="0" err="1">
                <a:solidFill>
                  <a:srgbClr val="FF0000"/>
                </a:solidFill>
              </a:rPr>
              <a:t>특별임용</a:t>
            </a:r>
            <a:r>
              <a:rPr lang="ko-KR" altLang="en-US" sz="1400" dirty="0" err="1"/>
              <a:t>할</a:t>
            </a:r>
            <a:r>
              <a:rPr lang="ko-KR" altLang="en-US" sz="1400" dirty="0"/>
              <a:t> 수 있다</a:t>
            </a:r>
            <a:r>
              <a:rPr lang="en-US" altLang="ko-KR" sz="1400" dirty="0"/>
              <a:t>. </a:t>
            </a:r>
            <a:r>
              <a:rPr lang="ko-KR" altLang="en-US" sz="1400" dirty="0"/>
              <a:t>북한의 군인이었던 보호대상자가 국군에 편입되기를 희망하면 북한을 벗어나기 전의 계급</a:t>
            </a:r>
            <a:r>
              <a:rPr lang="en-US" altLang="ko-KR" sz="1400" dirty="0"/>
              <a:t>, </a:t>
            </a:r>
            <a:r>
              <a:rPr lang="ko-KR" altLang="en-US" sz="1400" dirty="0"/>
              <a:t>직책 및 경력 등을 고려하여 </a:t>
            </a:r>
            <a:r>
              <a:rPr lang="ko-KR" altLang="en-US" sz="1400" dirty="0">
                <a:solidFill>
                  <a:srgbClr val="FF0000"/>
                </a:solidFill>
              </a:rPr>
              <a:t>국군으로 </a:t>
            </a:r>
            <a:r>
              <a:rPr lang="ko-KR" altLang="en-US" sz="1400" dirty="0" err="1">
                <a:solidFill>
                  <a:srgbClr val="FF0000"/>
                </a:solidFill>
              </a:rPr>
              <a:t>특별임용</a:t>
            </a:r>
            <a:r>
              <a:rPr lang="ko-KR" altLang="en-US" sz="1400" dirty="0" err="1"/>
              <a:t>할</a:t>
            </a:r>
            <a:r>
              <a:rPr lang="ko-KR" altLang="en-US" sz="1400" dirty="0"/>
              <a:t> 수 있다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>
              <a:buNone/>
            </a:pPr>
            <a:endParaRPr lang="en-US" altLang="ko-KR" sz="14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(8) </a:t>
            </a:r>
            <a:r>
              <a:rPr lang="ko-KR" altLang="en-US" sz="1400" dirty="0">
                <a:solidFill>
                  <a:srgbClr val="FF0000"/>
                </a:solidFill>
              </a:rPr>
              <a:t>주거지원</a:t>
            </a:r>
          </a:p>
          <a:p>
            <a:pPr>
              <a:buNone/>
            </a:pPr>
            <a:r>
              <a:rPr lang="ko-KR" altLang="en-US" sz="1400" dirty="0"/>
              <a:t>         통일부장관은 보호대상자에게 대통령령으로 정하는 바에 따라 주거지원을 할 수 있다</a:t>
            </a:r>
            <a:r>
              <a:rPr lang="en-US" altLang="ko-KR" sz="1400" dirty="0"/>
              <a:t>.</a:t>
            </a:r>
          </a:p>
          <a:p>
            <a:pPr>
              <a:buNone/>
            </a:pPr>
            <a:endParaRPr lang="en-US" altLang="ko-KR" sz="1400" dirty="0"/>
          </a:p>
          <a:p>
            <a:pPr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(9) </a:t>
            </a:r>
            <a:r>
              <a:rPr lang="ko-KR" altLang="en-US" sz="1400" dirty="0">
                <a:solidFill>
                  <a:srgbClr val="FF0000"/>
                </a:solidFill>
              </a:rPr>
              <a:t>정착금 등의 지급</a:t>
            </a:r>
          </a:p>
          <a:p>
            <a:pPr>
              <a:buNone/>
            </a:pPr>
            <a:r>
              <a:rPr lang="ko-KR" altLang="en-US" sz="1400" dirty="0"/>
              <a:t>         통일부장관은 보호대상자의 정착 여건 및 생계유지 능력 등을 고려하여 정착금이나 그에 상응하는 가액의 물품을 지급할 수 있다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>
              <a:buNone/>
            </a:pPr>
            <a:endParaRPr lang="ko-KR" altLang="en-US" sz="1400" dirty="0"/>
          </a:p>
          <a:p>
            <a:pPr>
              <a:buNone/>
            </a:pP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400" dirty="0"/>
              <a:t>4-2. </a:t>
            </a:r>
            <a:r>
              <a:rPr lang="ko-KR" altLang="en-US" sz="2400" dirty="0"/>
              <a:t>안보경찰의 주요활동 </a:t>
            </a:r>
            <a:r>
              <a:rPr lang="en-US" altLang="ko-KR" sz="2400" dirty="0"/>
              <a:t>– </a:t>
            </a:r>
            <a:br>
              <a:rPr lang="en-US" altLang="ko-KR" sz="2400" dirty="0"/>
            </a:br>
            <a:r>
              <a:rPr lang="en-US" altLang="ko-KR" sz="2400" dirty="0"/>
              <a:t>(8)</a:t>
            </a:r>
            <a:r>
              <a:rPr lang="ko-KR" altLang="en-US" sz="2400" dirty="0"/>
              <a:t> 「북한이탈주민의 보호 및 정착지원에 관한 법률」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4525963"/>
          </a:xfrm>
        </p:spPr>
        <p:txBody>
          <a:bodyPr>
            <a:noAutofit/>
          </a:bodyPr>
          <a:lstStyle/>
          <a:p>
            <a:r>
              <a:rPr lang="ko-KR" altLang="en-US" sz="1400" dirty="0">
                <a:solidFill>
                  <a:srgbClr val="FF0000"/>
                </a:solidFill>
              </a:rPr>
              <a:t>「북한이탈주민의 보호 및 정착지원에 관한 법률」상 북한이탈주민 보호제도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>
              <a:buNone/>
            </a:pPr>
            <a:endParaRPr lang="en-US" altLang="ko-KR" sz="1400" dirty="0"/>
          </a:p>
          <a:p>
            <a:pPr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 (10) </a:t>
            </a:r>
            <a:r>
              <a:rPr lang="ko-KR" altLang="en-US" sz="1400" dirty="0">
                <a:solidFill>
                  <a:srgbClr val="FF0000"/>
                </a:solidFill>
              </a:rPr>
              <a:t>거주지 보호</a:t>
            </a:r>
          </a:p>
          <a:p>
            <a:pPr>
              <a:buNone/>
            </a:pPr>
            <a:r>
              <a:rPr lang="ko-KR" altLang="en-US" sz="1400" dirty="0"/>
              <a:t>         통일부장관은 보호대상자가 정착지원시설로부터 그의 거주지로 전입한 후 정착하여 스스로 생활하는 데 장애가 되는 사항을 해결하거나 그 밖에 자립</a:t>
            </a:r>
            <a:r>
              <a:rPr lang="en-US" altLang="ko-KR" sz="1400" dirty="0"/>
              <a:t>·</a:t>
            </a:r>
            <a:r>
              <a:rPr lang="ko-KR" altLang="en-US" sz="1400" dirty="0"/>
              <a:t>정착에 필요한 보호를 할 수 있다</a:t>
            </a:r>
            <a:r>
              <a:rPr lang="en-US" altLang="ko-KR" sz="1400" dirty="0"/>
              <a:t>. </a:t>
            </a:r>
            <a:r>
              <a:rPr lang="ko-KR" altLang="en-US" sz="1400" dirty="0"/>
              <a:t>통일부장관은 보호 업무를 </a:t>
            </a:r>
            <a:r>
              <a:rPr lang="ko-KR" altLang="en-US" sz="1400" dirty="0" err="1"/>
              <a:t>행정안전부장관과</a:t>
            </a:r>
            <a:r>
              <a:rPr lang="ko-KR" altLang="en-US" sz="1400" dirty="0"/>
              <a:t> 협의하여 보호대상자의 거주지를 관할하는 지방자치단체의 장에게 위임할 수 있다</a:t>
            </a:r>
            <a:r>
              <a:rPr lang="en-US" altLang="ko-KR" sz="1400" dirty="0"/>
              <a:t>.</a:t>
            </a:r>
            <a:br>
              <a:rPr lang="ko-KR" altLang="en-US" sz="1400" dirty="0"/>
            </a:br>
            <a:endParaRPr lang="ko-KR" altLang="en-US" sz="1400" dirty="0"/>
          </a:p>
          <a:p>
            <a:pPr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 (11) </a:t>
            </a:r>
            <a:r>
              <a:rPr lang="ko-KR" altLang="en-US" sz="1400" dirty="0">
                <a:solidFill>
                  <a:srgbClr val="FF0000"/>
                </a:solidFill>
              </a:rPr>
              <a:t>기타</a:t>
            </a:r>
          </a:p>
          <a:p>
            <a:pPr>
              <a:buNone/>
            </a:pPr>
            <a:r>
              <a:rPr lang="ko-KR" altLang="en-US" sz="1400" dirty="0"/>
              <a:t>         이 외에도 북한이탈주민에 대하여 예비학교 설립</a:t>
            </a:r>
            <a:r>
              <a:rPr lang="en-US" altLang="ko-KR" sz="1400" dirty="0"/>
              <a:t>, </a:t>
            </a:r>
            <a:r>
              <a:rPr lang="ko-KR" altLang="en-US" sz="1400" dirty="0"/>
              <a:t>의료급여 제공</a:t>
            </a:r>
            <a:r>
              <a:rPr lang="en-US" altLang="ko-KR" sz="1400" dirty="0"/>
              <a:t>, </a:t>
            </a:r>
            <a:r>
              <a:rPr lang="ko-KR" altLang="en-US" sz="1400" dirty="0"/>
              <a:t>생활보호</a:t>
            </a:r>
            <a:r>
              <a:rPr lang="en-US" altLang="ko-KR" sz="1400" dirty="0"/>
              <a:t>, </a:t>
            </a:r>
            <a:r>
              <a:rPr lang="ko-KR" altLang="en-US" sz="1400" dirty="0"/>
              <a:t>국민연금에 대한 특례</a:t>
            </a:r>
            <a:r>
              <a:rPr lang="en-US" altLang="ko-KR" sz="1400" dirty="0"/>
              <a:t>, </a:t>
            </a:r>
            <a:r>
              <a:rPr lang="ko-KR" altLang="en-US" sz="1400" dirty="0"/>
              <a:t>생업비원</a:t>
            </a:r>
            <a:r>
              <a:rPr lang="en-US" altLang="ko-KR" sz="1400" dirty="0"/>
              <a:t>, </a:t>
            </a:r>
            <a:r>
              <a:rPr lang="ko-KR" altLang="en-US" sz="1400" dirty="0"/>
              <a:t>자금대여 등을 제공하고 있다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>
              <a:buNone/>
            </a:pPr>
            <a:endParaRPr lang="ko-KR" altLang="en-US" sz="1400" dirty="0"/>
          </a:p>
          <a:p>
            <a:pPr>
              <a:buNone/>
            </a:pP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400" dirty="0"/>
              <a:t>4-2. </a:t>
            </a:r>
            <a:r>
              <a:rPr lang="ko-KR" altLang="en-US" sz="2400" dirty="0"/>
              <a:t>안보경찰의 주요활동 </a:t>
            </a:r>
            <a:r>
              <a:rPr lang="en-US" altLang="ko-KR" sz="2400" dirty="0"/>
              <a:t>– </a:t>
            </a:r>
            <a:br>
              <a:rPr lang="en-US" altLang="ko-KR" sz="2400" dirty="0"/>
            </a:br>
            <a:r>
              <a:rPr lang="en-US" altLang="ko-KR" sz="2400" dirty="0"/>
              <a:t>(8)</a:t>
            </a:r>
            <a:r>
              <a:rPr lang="ko-KR" altLang="en-US" sz="2400" dirty="0"/>
              <a:t> 「북한이탈주민의 보호 및 정착지원에 관한 법률」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4525963"/>
          </a:xfrm>
        </p:spPr>
        <p:txBody>
          <a:bodyPr>
            <a:noAutofit/>
          </a:bodyPr>
          <a:lstStyle/>
          <a:p>
            <a:r>
              <a:rPr lang="ko-KR" altLang="en-US" sz="1400" dirty="0">
                <a:solidFill>
                  <a:srgbClr val="FF0000"/>
                </a:solidFill>
              </a:rPr>
              <a:t>기타 경찰의 지원제도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ko-KR" altLang="en-US" sz="1400" dirty="0"/>
              <a:t> </a:t>
            </a: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「북한이탈주민보호 및 정착지원에 관한 법률시행령」제</a:t>
            </a:r>
            <a:r>
              <a:rPr lang="en-US" altLang="ko-KR" sz="1400" dirty="0"/>
              <a:t>42</a:t>
            </a:r>
            <a:r>
              <a:rPr lang="ko-KR" altLang="en-US" sz="1400" dirty="0"/>
              <a:t>조</a:t>
            </a:r>
            <a:r>
              <a:rPr lang="en-US" altLang="ko-KR" sz="1400" dirty="0"/>
              <a:t>(</a:t>
            </a:r>
            <a:r>
              <a:rPr lang="ko-KR" altLang="en-US" sz="1400" dirty="0"/>
              <a:t>거주지에서의 신변보호</a:t>
            </a:r>
            <a:r>
              <a:rPr lang="en-US" altLang="ko-KR" sz="1400" dirty="0"/>
              <a:t>)</a:t>
            </a:r>
            <a:r>
              <a:rPr lang="ko-KR" altLang="en-US" sz="1400" dirty="0"/>
              <a:t>에 따르면 </a:t>
            </a:r>
            <a:r>
              <a:rPr lang="ko-KR" altLang="en-US" sz="1400" dirty="0">
                <a:solidFill>
                  <a:srgbClr val="FF0000"/>
                </a:solidFill>
              </a:rPr>
              <a:t>통일부 장관은 거주지로 전입한 보호대상자의 신변안전을 위하여 경찰청장에게 협조를 요청</a:t>
            </a:r>
            <a:r>
              <a:rPr lang="ko-KR" altLang="en-US" sz="1400" dirty="0"/>
              <a:t>할 수 있으며</a:t>
            </a:r>
            <a:r>
              <a:rPr lang="en-US" altLang="ko-KR" sz="1400" dirty="0"/>
              <a:t>, </a:t>
            </a:r>
            <a:r>
              <a:rPr lang="ko-KR" altLang="en-US" sz="1400" dirty="0"/>
              <a:t>협조요청을 받은 경찰청장은 이에 응하도록 규정되어 있다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endParaRPr lang="en-US" altLang="ko-KR" sz="1400" dirty="0"/>
          </a:p>
          <a:p>
            <a:pPr>
              <a:buNone/>
            </a:pPr>
            <a:r>
              <a:rPr lang="ko-KR" altLang="en-US" sz="1400" dirty="0"/>
              <a:t>   </a:t>
            </a:r>
            <a:r>
              <a:rPr lang="en-US" altLang="ko-KR" sz="1400" dirty="0"/>
              <a:t>- </a:t>
            </a:r>
            <a:r>
              <a:rPr lang="ko-KR" altLang="en-US" sz="1400" dirty="0"/>
              <a:t>그리고 「북한이탈주민 거주지 신변보호지침」제</a:t>
            </a:r>
            <a:r>
              <a:rPr lang="en-US" altLang="ko-KR" sz="1400" dirty="0"/>
              <a:t>4</a:t>
            </a:r>
            <a:r>
              <a:rPr lang="ko-KR" altLang="en-US" sz="1400" dirty="0"/>
              <a:t>조에 따르면 해당 지방경찰청장은 거주지에 편입한 대상자의 신변보호 관서를 지정하게 되며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신변보호 관서로 지정된 당해 경찰서장은 신변보호의 종류에 따라 담당관을 지정하고 ‘가’급 및 ‘나’급 대상자에 대한 신변보호 계획을 수립</a:t>
            </a:r>
            <a:r>
              <a:rPr lang="ko-KR" altLang="en-US" sz="1400" dirty="0"/>
              <a:t>하여야 한다</a:t>
            </a:r>
            <a:r>
              <a:rPr lang="en-US" altLang="ko-KR" sz="1400" dirty="0"/>
              <a:t>. </a:t>
            </a:r>
          </a:p>
          <a:p>
            <a:endParaRPr lang="ko-KR" altLang="en-US" sz="1400" dirty="0"/>
          </a:p>
          <a:p>
            <a:pPr>
              <a:buNone/>
            </a:pPr>
            <a:r>
              <a:rPr lang="ko-KR" altLang="en-US" sz="1400" dirty="0"/>
              <a:t>   </a:t>
            </a:r>
            <a:r>
              <a:rPr lang="en-US" altLang="ko-KR" sz="1400" dirty="0"/>
              <a:t>-  </a:t>
            </a:r>
            <a:r>
              <a:rPr lang="ko-KR" altLang="en-US" sz="1400" dirty="0"/>
              <a:t>이 가운데</a:t>
            </a:r>
            <a:r>
              <a:rPr lang="en-US" altLang="ko-KR" sz="1400" dirty="0"/>
              <a:t>, </a:t>
            </a:r>
            <a:r>
              <a:rPr lang="en-US" altLang="ko-KR" sz="1400" dirty="0">
                <a:solidFill>
                  <a:srgbClr val="FF0000"/>
                </a:solidFill>
              </a:rPr>
              <a:t>‘</a:t>
            </a:r>
            <a:r>
              <a:rPr lang="ko-KR" altLang="en-US" sz="1400" dirty="0">
                <a:solidFill>
                  <a:srgbClr val="FF0000"/>
                </a:solidFill>
              </a:rPr>
              <a:t>가’급 대상자는 재북시 고위직 종사자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북한의 테러기도 등 신변의 </a:t>
            </a:r>
            <a:r>
              <a:rPr lang="ko-KR" altLang="en-US" sz="1400" dirty="0" err="1">
                <a:solidFill>
                  <a:srgbClr val="FF0000"/>
                </a:solidFill>
              </a:rPr>
              <a:t>위해가능성이</a:t>
            </a:r>
            <a:r>
              <a:rPr lang="ko-KR" altLang="en-US" sz="1400" dirty="0">
                <a:solidFill>
                  <a:srgbClr val="FF0000"/>
                </a:solidFill>
              </a:rPr>
              <a:t> 상당한 자</a:t>
            </a:r>
            <a:r>
              <a:rPr lang="ko-KR" altLang="en-US" sz="1400" dirty="0"/>
              <a:t>를 말하며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7030A0"/>
                </a:solidFill>
              </a:rPr>
              <a:t>보호경찰관 </a:t>
            </a:r>
            <a:r>
              <a:rPr lang="en-US" altLang="ko-KR" sz="1400" dirty="0">
                <a:solidFill>
                  <a:srgbClr val="7030A0"/>
                </a:solidFill>
              </a:rPr>
              <a:t>1</a:t>
            </a:r>
            <a:r>
              <a:rPr lang="ko-KR" altLang="en-US" sz="1400" dirty="0">
                <a:solidFill>
                  <a:srgbClr val="7030A0"/>
                </a:solidFill>
              </a:rPr>
              <a:t>명 이상이 상시적으로 보호</a:t>
            </a:r>
            <a:r>
              <a:rPr lang="ko-KR" altLang="en-US" sz="1400" dirty="0"/>
              <a:t>한다</a:t>
            </a:r>
            <a:r>
              <a:rPr lang="en-US" altLang="ko-KR" sz="1400" dirty="0"/>
              <a:t>.  </a:t>
            </a:r>
            <a:r>
              <a:rPr lang="en-US" altLang="ko-KR" sz="1400" dirty="0">
                <a:solidFill>
                  <a:srgbClr val="FF0000"/>
                </a:solidFill>
              </a:rPr>
              <a:t>‘</a:t>
            </a:r>
            <a:r>
              <a:rPr lang="ko-KR" altLang="en-US" sz="1400" dirty="0">
                <a:solidFill>
                  <a:srgbClr val="FF0000"/>
                </a:solidFill>
              </a:rPr>
              <a:t>나’급은 재북시 중요한 직책에 종사하여 </a:t>
            </a:r>
            <a:r>
              <a:rPr lang="ko-KR" altLang="en-US" sz="1400" dirty="0" err="1">
                <a:solidFill>
                  <a:srgbClr val="FF0000"/>
                </a:solidFill>
              </a:rPr>
              <a:t>신변위해를</a:t>
            </a:r>
            <a:r>
              <a:rPr lang="ko-KR" altLang="en-US" sz="1400" dirty="0">
                <a:solidFill>
                  <a:srgbClr val="FF0000"/>
                </a:solidFill>
              </a:rPr>
              <a:t> 당할 잠재적 우려가 있는 자와 사회정착생활이 심히 불안정하여 특별한 관찰과 계도가 필요한 자</a:t>
            </a:r>
            <a:r>
              <a:rPr lang="ko-KR" altLang="en-US" sz="1400" dirty="0"/>
              <a:t>를 말한다</a:t>
            </a:r>
            <a:r>
              <a:rPr lang="en-US" altLang="ko-KR" sz="1400" dirty="0"/>
              <a:t>.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400" dirty="0"/>
              <a:t>4-2. </a:t>
            </a:r>
            <a:r>
              <a:rPr lang="ko-KR" altLang="en-US" sz="2400" dirty="0"/>
              <a:t>안보경찰의 주요활동 </a:t>
            </a:r>
            <a:r>
              <a:rPr lang="en-US" altLang="ko-KR" sz="2400" dirty="0"/>
              <a:t>– </a:t>
            </a:r>
            <a:br>
              <a:rPr lang="en-US" altLang="ko-KR" sz="2400" dirty="0"/>
            </a:br>
            <a:r>
              <a:rPr lang="en-US" altLang="ko-KR" sz="2400" dirty="0"/>
              <a:t>(8)</a:t>
            </a:r>
            <a:r>
              <a:rPr lang="ko-KR" altLang="en-US" sz="2400" dirty="0"/>
              <a:t> 「북한이탈주민의 보호 및 정착지원에 관한 법률」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4525963"/>
          </a:xfrm>
        </p:spPr>
        <p:txBody>
          <a:bodyPr>
            <a:noAutofit/>
          </a:bodyPr>
          <a:lstStyle/>
          <a:p>
            <a:r>
              <a:rPr lang="ko-KR" altLang="en-US" sz="1400" dirty="0">
                <a:solidFill>
                  <a:srgbClr val="FF0000"/>
                </a:solidFill>
              </a:rPr>
              <a:t>기타 경찰의 지원제도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ko-KR" altLang="en-US" sz="1400" dirty="0"/>
              <a:t> </a:t>
            </a: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또한 제</a:t>
            </a:r>
            <a:r>
              <a:rPr lang="en-US" altLang="ko-KR" sz="1400" dirty="0"/>
              <a:t>5</a:t>
            </a:r>
            <a:r>
              <a:rPr lang="ko-KR" altLang="en-US" sz="1400" dirty="0"/>
              <a:t>조에서는 </a:t>
            </a:r>
            <a:r>
              <a:rPr lang="ko-KR" altLang="en-US" sz="1400" dirty="0">
                <a:solidFill>
                  <a:srgbClr val="7030A0"/>
                </a:solidFill>
              </a:rPr>
              <a:t>신변보호의 내용</a:t>
            </a:r>
            <a:r>
              <a:rPr lang="ko-KR" altLang="en-US" sz="1400" dirty="0"/>
              <a:t>을 규정하고 있는데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7030A0"/>
                </a:solidFill>
              </a:rPr>
              <a:t>첫째</a:t>
            </a:r>
            <a:r>
              <a:rPr lang="en-US" altLang="ko-KR" sz="1400" dirty="0"/>
              <a:t>, </a:t>
            </a:r>
            <a:r>
              <a:rPr lang="ko-KR" altLang="en-US" sz="1400" dirty="0"/>
              <a:t>보호대상자의 신변 위해 정보수집 및 </a:t>
            </a:r>
            <a:r>
              <a:rPr lang="ko-KR" altLang="en-US" sz="1400" dirty="0" err="1"/>
              <a:t>위해로부터</a:t>
            </a:r>
            <a:r>
              <a:rPr lang="ko-KR" altLang="en-US" sz="1400" dirty="0"/>
              <a:t> 신변을 보호해야 하고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7030A0"/>
                </a:solidFill>
              </a:rPr>
              <a:t>둘째</a:t>
            </a:r>
            <a:r>
              <a:rPr lang="en-US" altLang="ko-KR" sz="1400" dirty="0"/>
              <a:t>, </a:t>
            </a:r>
            <a:r>
              <a:rPr lang="ko-KR" altLang="en-US" sz="1400" dirty="0"/>
              <a:t>북한이탈주민들의 사회정착에 중요한 변화를 초래할 수 있는 신변변동 사항 및 범죄가담 등 관련 정보를 수집해야 하며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7030A0"/>
                </a:solidFill>
              </a:rPr>
              <a:t>셋째</a:t>
            </a:r>
            <a:r>
              <a:rPr lang="en-US" altLang="ko-KR" sz="1400" dirty="0"/>
              <a:t>, </a:t>
            </a:r>
            <a:r>
              <a:rPr lang="ko-KR" altLang="en-US" sz="1400" dirty="0"/>
              <a:t>보호대상자가 물의를 일으키지 않고 건전한 민주시민으로 한국 사회에 정착할 수 있도록 규정하고 있다</a:t>
            </a:r>
            <a:r>
              <a:rPr lang="en-US" altLang="ko-KR" sz="1400" dirty="0"/>
              <a:t>. </a:t>
            </a:r>
            <a:endParaRPr lang="ko-KR" altLang="en-US" sz="1400" dirty="0"/>
          </a:p>
          <a:p>
            <a:pPr>
              <a:buNone/>
            </a:pPr>
            <a:endParaRPr lang="en-US" altLang="ko-KR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400" dirty="0"/>
              <a:t>4-2. </a:t>
            </a:r>
            <a:r>
              <a:rPr lang="ko-KR" altLang="en-US" sz="2400" dirty="0"/>
              <a:t>안보경찰의 주요활동 </a:t>
            </a:r>
            <a:r>
              <a:rPr lang="en-US" altLang="ko-KR" sz="2400" dirty="0"/>
              <a:t>– </a:t>
            </a:r>
            <a:br>
              <a:rPr lang="en-US" altLang="ko-KR" sz="2400" dirty="0"/>
            </a:br>
            <a:r>
              <a:rPr lang="en-US" altLang="ko-KR" sz="2400" dirty="0"/>
              <a:t>(8)</a:t>
            </a:r>
            <a:r>
              <a:rPr lang="ko-KR" altLang="en-US" sz="2400" dirty="0"/>
              <a:t> 「북한이탈주민의 보호 및 정착지원에 관한 법률」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600" dirty="0"/>
              <a:t>개념 </a:t>
            </a:r>
            <a:r>
              <a:rPr lang="en-US" altLang="ko-KR" sz="1600" dirty="0"/>
              <a:t>: </a:t>
            </a:r>
            <a:r>
              <a:rPr lang="ko-KR" altLang="en-US" sz="1600" dirty="0"/>
              <a:t>산업활동에 유용한 기술상</a:t>
            </a:r>
            <a:r>
              <a:rPr lang="en-US" altLang="ko-KR" sz="1600" dirty="0"/>
              <a:t>, </a:t>
            </a:r>
            <a:r>
              <a:rPr lang="ko-KR" altLang="en-US" sz="1600" dirty="0"/>
              <a:t>경영상의 모든 정보나 인원</a:t>
            </a:r>
            <a:r>
              <a:rPr lang="en-US" altLang="ko-KR" sz="1600" dirty="0"/>
              <a:t>, </a:t>
            </a:r>
            <a:r>
              <a:rPr lang="ko-KR" altLang="en-US" sz="1600" dirty="0"/>
              <a:t>문서</a:t>
            </a:r>
            <a:r>
              <a:rPr lang="en-US" altLang="ko-KR" sz="1600" dirty="0"/>
              <a:t>, </a:t>
            </a:r>
            <a:r>
              <a:rPr lang="ko-KR" altLang="en-US" sz="1600" dirty="0"/>
              <a:t>시설</a:t>
            </a:r>
            <a:r>
              <a:rPr lang="en-US" altLang="ko-KR" sz="1600" dirty="0"/>
              <a:t>, </a:t>
            </a:r>
            <a:r>
              <a:rPr lang="ko-KR" altLang="en-US" sz="1600" dirty="0"/>
              <a:t>자재</a:t>
            </a:r>
            <a:r>
              <a:rPr lang="en-US" altLang="ko-KR" sz="1600" dirty="0"/>
              <a:t> </a:t>
            </a:r>
            <a:r>
              <a:rPr lang="ko-KR" altLang="en-US" sz="1600" dirty="0"/>
              <a:t>등을 산업스파이나 경쟁기업은 물론이고 무관계자에게 누설 또는 침해 당하지 않도록 보호</a:t>
            </a:r>
            <a:r>
              <a:rPr lang="en-US" altLang="ko-KR" sz="1600" dirty="0"/>
              <a:t>, </a:t>
            </a:r>
            <a:r>
              <a:rPr lang="ko-KR" altLang="en-US" sz="1600" dirty="0"/>
              <a:t>관리하기 위한 대책이나 활동</a:t>
            </a:r>
            <a:endParaRPr lang="en-US" altLang="ko-KR" sz="1600" dirty="0"/>
          </a:p>
          <a:p>
            <a:endParaRPr lang="en-US" altLang="ko-KR" sz="1600" dirty="0"/>
          </a:p>
          <a:p>
            <a:r>
              <a:rPr lang="ko-KR" altLang="en-US" sz="1600" dirty="0">
                <a:solidFill>
                  <a:srgbClr val="FF0000"/>
                </a:solidFill>
              </a:rPr>
              <a:t>관련 법령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영업비밀 유출행위에 대한 가중벌금 제도 </a:t>
            </a:r>
            <a:r>
              <a:rPr lang="en-US" altLang="ko-KR" sz="1600" dirty="0"/>
              <a:t>: </a:t>
            </a:r>
            <a:r>
              <a:rPr lang="ko-KR" altLang="en-US" sz="1600" dirty="0"/>
              <a:t>국외 </a:t>
            </a:r>
            <a:r>
              <a:rPr lang="ko-KR" altLang="en-US" sz="1600" dirty="0" err="1"/>
              <a:t>유출시</a:t>
            </a:r>
            <a:r>
              <a:rPr lang="ko-KR" altLang="en-US" sz="1600" dirty="0"/>
              <a:t> </a:t>
            </a:r>
            <a:r>
              <a:rPr lang="en-US" altLang="ko-KR" sz="1600" dirty="0"/>
              <a:t>7</a:t>
            </a:r>
            <a:r>
              <a:rPr lang="ko-KR" altLang="en-US" sz="1600" dirty="0"/>
              <a:t>년 이하의 징역 또는 그 재산상 이득의 </a:t>
            </a:r>
            <a:r>
              <a:rPr lang="en-US" altLang="ko-KR" sz="1600" dirty="0"/>
              <a:t>2</a:t>
            </a:r>
            <a:r>
              <a:rPr lang="ko-KR" altLang="en-US" sz="1600" dirty="0"/>
              <a:t>배</a:t>
            </a:r>
            <a:r>
              <a:rPr lang="en-US" altLang="ko-KR" sz="1600" dirty="0"/>
              <a:t>~10</a:t>
            </a:r>
            <a:r>
              <a:rPr lang="ko-KR" altLang="en-US" sz="1600" dirty="0"/>
              <a:t>배의 벌금</a:t>
            </a:r>
            <a:r>
              <a:rPr lang="en-US" altLang="ko-KR" sz="1600" dirty="0"/>
              <a:t>, </a:t>
            </a:r>
            <a:r>
              <a:rPr lang="ko-KR" altLang="en-US" sz="1600" dirty="0"/>
              <a:t>국내 </a:t>
            </a:r>
            <a:r>
              <a:rPr lang="ko-KR" altLang="en-US" sz="1600" dirty="0" err="1"/>
              <a:t>유출시</a:t>
            </a:r>
            <a:r>
              <a:rPr lang="ko-KR" altLang="en-US" sz="1600" dirty="0"/>
              <a:t> 징역 </a:t>
            </a:r>
            <a:r>
              <a:rPr lang="en-US" altLang="ko-KR" sz="1600" dirty="0"/>
              <a:t>5</a:t>
            </a:r>
            <a:r>
              <a:rPr lang="ko-KR" altLang="en-US" sz="1600" dirty="0"/>
              <a:t>년 이하 도는 그 재산상 이득의 </a:t>
            </a:r>
            <a:r>
              <a:rPr lang="en-US" altLang="ko-KR" sz="1600" dirty="0"/>
              <a:t>2</a:t>
            </a:r>
            <a:r>
              <a:rPr lang="ko-KR" altLang="en-US" sz="1600" dirty="0"/>
              <a:t>배</a:t>
            </a:r>
            <a:r>
              <a:rPr lang="en-US" altLang="ko-KR" sz="1600" dirty="0"/>
              <a:t>~10</a:t>
            </a:r>
            <a:r>
              <a:rPr lang="ko-KR" altLang="en-US" sz="1600" dirty="0"/>
              <a:t>배 벌금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영업비밀의 침해 주체 </a:t>
            </a:r>
            <a:r>
              <a:rPr lang="en-US" altLang="ko-KR" sz="1600" dirty="0"/>
              <a:t>: </a:t>
            </a:r>
            <a:r>
              <a:rPr lang="ko-KR" altLang="en-US" sz="1600" dirty="0"/>
              <a:t>침해주체는 누구든지 가능하므로 </a:t>
            </a:r>
            <a:r>
              <a:rPr lang="ko-KR" altLang="en-US" sz="1600" dirty="0" err="1"/>
              <a:t>비신분범이고</a:t>
            </a:r>
            <a:r>
              <a:rPr lang="ko-KR" altLang="en-US" sz="1600" dirty="0"/>
              <a:t> 미수</a:t>
            </a:r>
            <a:r>
              <a:rPr lang="en-US" altLang="ko-KR" sz="1600" dirty="0"/>
              <a:t>, </a:t>
            </a:r>
            <a:r>
              <a:rPr lang="ko-KR" altLang="en-US" sz="1600" dirty="0"/>
              <a:t>예비</a:t>
            </a:r>
            <a:r>
              <a:rPr lang="en-US" altLang="ko-KR" sz="1600" dirty="0"/>
              <a:t>, </a:t>
            </a:r>
            <a:r>
              <a:rPr lang="ko-KR" altLang="en-US" sz="1600" dirty="0"/>
              <a:t>음모도 처벌하며 기업에 의한 </a:t>
            </a:r>
            <a:r>
              <a:rPr lang="ko-KR" altLang="en-US" sz="1600" dirty="0" err="1"/>
              <a:t>침해시</a:t>
            </a:r>
            <a:r>
              <a:rPr lang="ko-KR" altLang="en-US" sz="1600" dirty="0"/>
              <a:t> </a:t>
            </a:r>
            <a:r>
              <a:rPr lang="ko-KR" altLang="en-US" sz="1600" dirty="0" err="1"/>
              <a:t>양벌규정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영업비밀 보호범위 </a:t>
            </a:r>
            <a:r>
              <a:rPr lang="en-US" altLang="ko-KR" sz="1600" dirty="0"/>
              <a:t>: </a:t>
            </a:r>
            <a:r>
              <a:rPr lang="ko-KR" altLang="en-US" sz="1600" dirty="0"/>
              <a:t>판매전략이나 해외 거래선 등 보호범위가 크게 확장되었으며</a:t>
            </a:r>
            <a:r>
              <a:rPr lang="en-US" altLang="ko-KR" sz="1600" dirty="0"/>
              <a:t>, </a:t>
            </a:r>
            <a:r>
              <a:rPr lang="ko-KR" altLang="en-US" sz="1600" dirty="0"/>
              <a:t>사이버공간에서 부정한 목적으로 타인의 상표 등 표지를 인터넷 도메인 이름으로 등록</a:t>
            </a:r>
            <a:r>
              <a:rPr lang="en-US" altLang="ko-KR" sz="1600" dirty="0"/>
              <a:t>, </a:t>
            </a:r>
            <a:r>
              <a:rPr lang="ko-KR" altLang="en-US" sz="1600" dirty="0"/>
              <a:t>보유</a:t>
            </a:r>
            <a:r>
              <a:rPr lang="en-US" altLang="ko-KR" sz="1600" dirty="0"/>
              <a:t>, </a:t>
            </a:r>
            <a:r>
              <a:rPr lang="ko-KR" altLang="en-US" sz="1600" dirty="0"/>
              <a:t>사용하는 사이버 </a:t>
            </a:r>
            <a:r>
              <a:rPr lang="ko-KR" altLang="en-US" sz="1600" dirty="0" err="1"/>
              <a:t>스쿼팅</a:t>
            </a:r>
            <a:r>
              <a:rPr lang="en-US" altLang="ko-KR" sz="1600" dirty="0"/>
              <a:t>(Cyber-Squatting)</a:t>
            </a:r>
            <a:r>
              <a:rPr lang="ko-KR" altLang="en-US" sz="1600" dirty="0"/>
              <a:t>도 부정경쟁행위 유형으로 규정</a:t>
            </a:r>
            <a:endParaRPr lang="en-US" altLang="ko-KR" sz="1600" dirty="0"/>
          </a:p>
          <a:p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4-2. </a:t>
            </a:r>
            <a:r>
              <a:rPr lang="ko-KR" altLang="en-US" sz="3200" dirty="0"/>
              <a:t>안보경찰의 주요활동 </a:t>
            </a:r>
            <a:r>
              <a:rPr lang="en-US" altLang="ko-KR" sz="3200" dirty="0"/>
              <a:t>– (9) </a:t>
            </a:r>
            <a:r>
              <a:rPr lang="ko-KR" altLang="en-US" sz="3200" dirty="0"/>
              <a:t>산업보안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고구려 벽화">
  <a:themeElements>
    <a:clrScheme name="고구려 벽화">
      <a:dk1>
        <a:sysClr val="windowText" lastClr="000000"/>
      </a:dk1>
      <a:lt1>
        <a:sysClr val="window" lastClr="FFFFFF"/>
      </a:lt1>
      <a:dk2>
        <a:srgbClr val="433021"/>
      </a:dk2>
      <a:lt2>
        <a:srgbClr val="E8D8CA"/>
      </a:lt2>
      <a:accent1>
        <a:srgbClr val="E49458"/>
      </a:accent1>
      <a:accent2>
        <a:srgbClr val="74AD8D"/>
      </a:accent2>
      <a:accent3>
        <a:srgbClr val="D4AC30"/>
      </a:accent3>
      <a:accent4>
        <a:srgbClr val="7BA5BE"/>
      </a:accent4>
      <a:accent5>
        <a:srgbClr val="E4A098"/>
      </a:accent5>
      <a:accent6>
        <a:srgbClr val="70B4B7"/>
      </a:accent6>
      <a:hlink>
        <a:srgbClr val="008685"/>
      </a:hlink>
      <a:folHlink>
        <a:srgbClr val="EA5A23"/>
      </a:folHlink>
    </a:clrScheme>
    <a:fontScheme name="고구려 벽화">
      <a:maj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고구려 벽화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18000">
              <a:schemeClr val="phClr">
                <a:tint val="20000"/>
                <a:shade val="100000"/>
                <a:hueMod val="100000"/>
                <a:satMod val="100000"/>
              </a:schemeClr>
            </a:gs>
            <a:gs pos="87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95000"/>
                <a:hueMod val="100000"/>
                <a:satMod val="100000"/>
              </a:schemeClr>
            </a:gs>
          </a:gsLst>
          <a:lin ang="0" scaled="1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algn="tl">
              <a:srgbClr val="EBE9ED">
                <a:alpha val="0"/>
              </a:srgbClr>
            </a:outerShdw>
          </a:effectLst>
        </a:effectStyle>
        <a:effectStyle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01600" dist="76200" dir="2700000" algn="bl">
              <a:srgbClr val="000000">
                <a:alpha val="30588"/>
              </a:srgbClr>
            </a:outerShdw>
          </a:effectLst>
          <a:scene3d>
            <a:camera prst="orthographicFront" fov="0">
              <a:rot lat="0" lon="0" rev="0"/>
            </a:camera>
            <a:lightRig rig="chilly" dir="t">
              <a:rot lat="0" lon="0" rev="4200000"/>
            </a:lightRig>
          </a:scene3d>
          <a:sp3d contourW="25400" prstMaterial="matte">
            <a:bevelT h="88900"/>
            <a:contourClr>
              <a:srgbClr val="FFFFFF">
                <a:alpha val="0"/>
              </a:srgb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60000">
              <a:schemeClr val="phClr">
                <a:tint val="100000"/>
                <a:shade val="55000"/>
                <a:hueMod val="100000"/>
                <a:satMod val="100000"/>
              </a:schemeClr>
            </a:gs>
          </a:gsLst>
          <a:path path="circle">
            <a:fillToRect l="50000" t="90000" r="50000" b="10000"/>
          </a:path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3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Hunting</Template>
  <TotalTime>271</TotalTime>
  <Words>6200</Words>
  <Application>Microsoft Office PowerPoint</Application>
  <PresentationFormat>화면 슬라이드 쇼(4:3)</PresentationFormat>
  <Paragraphs>648</Paragraphs>
  <Slides>50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50</vt:i4>
      </vt:variant>
    </vt:vector>
  </HeadingPairs>
  <TitlesOfParts>
    <vt:vector size="62" baseType="lpstr">
      <vt:lpstr>HY견명조</vt:lpstr>
      <vt:lpstr>굴림</vt:lpstr>
      <vt:lpstr>바탕</vt:lpstr>
      <vt:lpstr>신명 신명조</vt:lpstr>
      <vt:lpstr>-윤고딕110</vt:lpstr>
      <vt:lpstr>-윤고딕110,한컴돋움</vt:lpstr>
      <vt:lpstr>-윤고딕130</vt:lpstr>
      <vt:lpstr>휴먼명조,한컴돋움</vt:lpstr>
      <vt:lpstr>Arial</vt:lpstr>
      <vt:lpstr>Georgia</vt:lpstr>
      <vt:lpstr>Wingdings</vt:lpstr>
      <vt:lpstr>고구려 벽화</vt:lpstr>
      <vt:lpstr>경찰학2 제11, 12주  - 안보경찰</vt:lpstr>
      <vt:lpstr>참고 – 경찰청 안보경찰조직</vt:lpstr>
      <vt:lpstr>참고 – 강원경찰청 안보경찰조직</vt:lpstr>
      <vt:lpstr>참고 – 원주경찰서 안보경찰조직</vt:lpstr>
      <vt:lpstr>1-1. 국가안전보장</vt:lpstr>
      <vt:lpstr>1-2. 국가안전보장의 패러다임 변화</vt:lpstr>
      <vt:lpstr>1-3. 한국의 국가안전보장기관</vt:lpstr>
      <vt:lpstr>1-4. 외국의 관련 기관</vt:lpstr>
      <vt:lpstr>1-4. 외국의 관련 기관</vt:lpstr>
      <vt:lpstr>2. 안보경찰의 개념</vt:lpstr>
      <vt:lpstr>2. 안보경찰의 개념</vt:lpstr>
      <vt:lpstr>3. 좌익이론</vt:lpstr>
      <vt:lpstr>3-1. 북한의 대남공작기구</vt:lpstr>
      <vt:lpstr>3-1. 북한의 대남공작기구</vt:lpstr>
      <vt:lpstr>3-1. 북한의 대남공작기구</vt:lpstr>
      <vt:lpstr>3-1. 북한의 대남공작기구</vt:lpstr>
      <vt:lpstr>4-1. 안보경찰활동</vt:lpstr>
      <vt:lpstr>4-2. 안보경찰의 주요활동 – (1) 방첩활동</vt:lpstr>
      <vt:lpstr>4-2. 안보경찰의 주요활동 – (1) 방첩활동</vt:lpstr>
      <vt:lpstr>4-2. 안보경찰의 주요활동 – (1) 방첩활동</vt:lpstr>
      <vt:lpstr>4-2. 안보경찰의 주요활동 – (1) 방첩활동</vt:lpstr>
      <vt:lpstr>4-2. 안보경찰의 주요활동 – (1) 방첩활동</vt:lpstr>
      <vt:lpstr>4-2. 안보경찰의 주요활동 – (1) 방첩활동</vt:lpstr>
      <vt:lpstr>4-2. 안보경찰의 주요활동 – (1) 방첩활동</vt:lpstr>
      <vt:lpstr>4-2. 안보경찰의 주요활동 – (2) 비밀공작</vt:lpstr>
      <vt:lpstr>4-2. 안보경찰의 주요활동 – (3) 안보수사</vt:lpstr>
      <vt:lpstr>4-2. 안보경찰의 주요활동 – (3) 안보수사</vt:lpstr>
      <vt:lpstr>4-2. 안보경찰의 주요활동 – (4) 국가보안법</vt:lpstr>
      <vt:lpstr>4-2. 안보경찰의 주요활동 – (4) 국가보안법</vt:lpstr>
      <vt:lpstr>4-2. 안보경찰의 주요활동 – (4) 국가보안법</vt:lpstr>
      <vt:lpstr>4-2. 안보경찰의 주요활동 – (4) 국가보안법</vt:lpstr>
      <vt:lpstr>4-2. 안보경찰의 주요활동 – (5) 보안관찰</vt:lpstr>
      <vt:lpstr>4-2. 안보경찰의 주요활동 – (5) 보안관찰</vt:lpstr>
      <vt:lpstr>4-2. 안보경찰의 주요활동 – (5) 보안관찰</vt:lpstr>
      <vt:lpstr>4-2. 안보경찰의 주요활동 – (5) 보안관찰</vt:lpstr>
      <vt:lpstr>4-2. 안보경찰의 주요활동 – (5) 보안관찰</vt:lpstr>
      <vt:lpstr>4-2. 안보경찰의 주요활동 – (5) 보안관찰</vt:lpstr>
      <vt:lpstr>4-2. 안보경찰의 주요활동 – (5) 보안관찰</vt:lpstr>
      <vt:lpstr>4-2. 안보경찰의 주요활동 – (5) 보안관찰</vt:lpstr>
      <vt:lpstr>4-2. 안보경찰의 주요활동 –  (6) 남북교류협력에 관한 법률</vt:lpstr>
      <vt:lpstr>4-2. 안보경찰의 주요활동 – (7) 북한이탈주민 대책  </vt:lpstr>
      <vt:lpstr>4-2. 안보경찰의 주요활동 – (7) 북한이탈주민 대책 </vt:lpstr>
      <vt:lpstr>4-2. 안보경찰의 주요활동 –  (8) 「북한이탈주민의 보호 및 정착지원에 관한 법률」</vt:lpstr>
      <vt:lpstr>4-2. 안보경찰의 주요활동 –  (8) 「북한이탈주민의 보호 및 정착지원에 관한 법률」</vt:lpstr>
      <vt:lpstr>4-2. 안보경찰의 주요활동 –  (8) 「북한이탈주민의 보호 및 정착지원에 관한 법률」</vt:lpstr>
      <vt:lpstr>4-2. 안보경찰의 주요활동 –  (8) 「북한이탈주민의 보호 및 정착지원에 관한 법률」</vt:lpstr>
      <vt:lpstr>4-2. 안보경찰의 주요활동 –  (8) 「북한이탈주민의 보호 및 정착지원에 관한 법률」</vt:lpstr>
      <vt:lpstr>4-2. 안보경찰의 주요활동 –  (8) 「북한이탈주민의 보호 및 정착지원에 관한 법률」</vt:lpstr>
      <vt:lpstr>4-2. 안보경찰의 주요활동 –  (8) 「북한이탈주민의 보호 및 정착지원에 관한 법률」</vt:lpstr>
      <vt:lpstr>4-2. 안보경찰의 주요활동 – (9) 산업보안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경찰학각론(8주) - 보안경찰</dc:title>
  <dc:creator>LG</dc:creator>
  <cp:lastModifiedBy>남재성</cp:lastModifiedBy>
  <cp:revision>75</cp:revision>
  <dcterms:created xsi:type="dcterms:W3CDTF">2007-11-26T01:30:17Z</dcterms:created>
  <dcterms:modified xsi:type="dcterms:W3CDTF">2021-10-16T04:28:38Z</dcterms:modified>
</cp:coreProperties>
</file>