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700808"/>
            <a:ext cx="7643866" cy="1500198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경찰학</a:t>
            </a:r>
            <a:r>
              <a:rPr lang="en-US" altLang="ko-KR" sz="4000" dirty="0"/>
              <a:t> </a:t>
            </a:r>
            <a:r>
              <a:rPr lang="ko-KR" altLang="en-US" sz="4000" dirty="0"/>
              <a:t> 제</a:t>
            </a:r>
            <a:r>
              <a:rPr lang="en-US" altLang="ko-KR" sz="4000" dirty="0"/>
              <a:t>12</a:t>
            </a:r>
            <a:r>
              <a:rPr lang="ko-KR" altLang="en-US" sz="4000" dirty="0"/>
              <a:t>주 </a:t>
            </a:r>
            <a:r>
              <a:rPr lang="en-US" altLang="ko-KR" sz="4000" dirty="0"/>
              <a:t/>
            </a:r>
            <a:br>
              <a:rPr lang="en-US" altLang="ko-KR" sz="4000" dirty="0"/>
            </a:br>
            <a:r>
              <a:rPr lang="en-US" altLang="ko-KR" sz="4000" dirty="0"/>
              <a:t>: </a:t>
            </a:r>
            <a:r>
              <a:rPr lang="ko-KR" altLang="en-US" sz="4000" dirty="0"/>
              <a:t>조직관리  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 재 성 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준</a:t>
            </a:r>
            <a:r>
              <a:rPr lang="en-US" altLang="ko-KR" sz="1400" dirty="0"/>
              <a:t>(</a:t>
            </a:r>
            <a:r>
              <a:rPr lang="ko-KR" altLang="en-US" sz="1400" dirty="0"/>
              <a:t>準</a:t>
            </a:r>
            <a:r>
              <a:rPr lang="en-US" altLang="ko-KR" sz="1400" dirty="0"/>
              <a:t>)</a:t>
            </a:r>
            <a:r>
              <a:rPr lang="ko-KR" altLang="en-US" sz="1400" dirty="0"/>
              <a:t>군사적 조직체계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경찰관은 제복을 착용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군대와 유사한 형식의 지휘체계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수직적 지휘구조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명령을 수행하지 못한 경우의 처벌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무기 소지 및 물리력 행사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* </a:t>
            </a:r>
            <a:r>
              <a:rPr lang="ko-KR" altLang="en-US" sz="1400" dirty="0"/>
              <a:t>그러나 경찰은 외부의 적이 아닌 내부의 신민에 대한 봉사</a:t>
            </a:r>
            <a:r>
              <a:rPr lang="en-US" altLang="ko-KR" sz="1400" dirty="0"/>
              <a:t>, </a:t>
            </a:r>
            <a:r>
              <a:rPr lang="ko-KR" altLang="en-US" sz="1400" dirty="0"/>
              <a:t>생명과 신체 등을 보호하기 위한 전문적 서비스의 제공</a:t>
            </a:r>
            <a:r>
              <a:rPr lang="en-US" altLang="ko-KR" sz="1400" dirty="0"/>
              <a:t>, </a:t>
            </a:r>
            <a:r>
              <a:rPr lang="ko-KR" altLang="en-US" sz="1400" dirty="0"/>
              <a:t>시민의 권리보호</a:t>
            </a:r>
            <a:r>
              <a:rPr lang="en-US" altLang="ko-KR" sz="1400" dirty="0"/>
              <a:t>, </a:t>
            </a:r>
            <a:r>
              <a:rPr lang="ko-KR" altLang="en-US" sz="1400" dirty="0"/>
              <a:t>경찰관 개개인의 적절한 판단이 필요하다는 점에서 군대와 차이점을 보임</a:t>
            </a:r>
            <a:endParaRPr lang="en-US" altLang="ko-KR" sz="1400" dirty="0"/>
          </a:p>
          <a:p>
            <a:pPr>
              <a:buFont typeface="Arial" charset="0"/>
              <a:buChar char="•"/>
            </a:pPr>
            <a:endParaRPr lang="en-US" altLang="ko-KR" sz="1400" dirty="0"/>
          </a:p>
          <a:p>
            <a:r>
              <a:rPr lang="ko-KR" altLang="en-US" sz="1400" dirty="0"/>
              <a:t>관료제로서의 경찰조직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외부의 변화에 둔감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의사소통의 결여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내부적 시각이 강조되어 일반 사회와 유리되는 소외의 문제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성문화된 규칙과 규정으로 창의성을 저해한다는 </a:t>
            </a:r>
            <a:r>
              <a:rPr lang="ko-KR" altLang="en-US" sz="1400" dirty="0" err="1"/>
              <a:t>비판점이</a:t>
            </a:r>
            <a:r>
              <a:rPr lang="ko-KR" altLang="en-US" sz="1400" dirty="0"/>
              <a:t> 제기됨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경찰조직의 특성</a:t>
            </a:r>
          </a:p>
        </p:txBody>
      </p:sp>
    </p:spTree>
    <p:extLst>
      <p:ext uri="{BB962C8B-B14F-4D97-AF65-F5344CB8AC3E}">
        <p14:creationId xmlns:p14="http://schemas.microsoft.com/office/powerpoint/2010/main" val="1372041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경찰조직의 지도원리</a:t>
            </a:r>
            <a:r>
              <a:rPr lang="en-US" altLang="ko-KR" sz="1600" dirty="0">
                <a:latin typeface="+mj-ea"/>
                <a:ea typeface="+mj-ea"/>
              </a:rPr>
              <a:t>(</a:t>
            </a:r>
            <a:r>
              <a:rPr lang="ko-KR" altLang="en-US" sz="1600" dirty="0">
                <a:latin typeface="+mj-ea"/>
                <a:ea typeface="+mj-ea"/>
              </a:rPr>
              <a:t>이념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</a:p>
          <a:p>
            <a:pPr>
              <a:buNone/>
            </a:pPr>
            <a:endParaRPr lang="en-US" altLang="ko-KR" sz="1600" dirty="0">
              <a:latin typeface="+mj-ea"/>
              <a:ea typeface="+mj-ea"/>
            </a:endParaRPr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(1) </a:t>
            </a:r>
            <a:r>
              <a:rPr lang="ko-KR" altLang="en-US" sz="1600" b="1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국가경찰과 자치경찰의 조직 및 운영에 관한 법률</a:t>
            </a:r>
          </a:p>
          <a:p>
            <a:pPr>
              <a:buNone/>
            </a:pPr>
            <a:endParaRPr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buNone/>
            </a:pPr>
            <a:r>
              <a:rPr lang="ko-KR" altLang="en-US" sz="1600" dirty="0">
                <a:latin typeface="+mj-ea"/>
                <a:ea typeface="+mj-ea"/>
              </a:rPr>
              <a:t> </a:t>
            </a:r>
            <a:r>
              <a:rPr lang="en-US" altLang="ko-KR" sz="1600" dirty="0">
                <a:latin typeface="+mj-ea"/>
                <a:ea typeface="+mj-ea"/>
              </a:rPr>
              <a:t>- </a:t>
            </a:r>
            <a:r>
              <a:rPr lang="ko-KR" altLang="en-US" sz="1600" dirty="0">
                <a:latin typeface="+mj-ea"/>
                <a:ea typeface="+mj-ea"/>
              </a:rPr>
              <a:t>종래는 능률성 또는 효율성에 치중하였고 민주성은 소홀히 여겨져 왔음</a:t>
            </a:r>
            <a:endParaRPr lang="en-US" altLang="ko-KR" sz="1600" dirty="0">
              <a:latin typeface="+mj-ea"/>
              <a:ea typeface="+mj-ea"/>
            </a:endParaRPr>
          </a:p>
          <a:p>
            <a:pPr>
              <a:buNone/>
            </a:pPr>
            <a:r>
              <a:rPr lang="en-US" altLang="ko-KR" sz="1600" dirty="0">
                <a:latin typeface="+mj-ea"/>
                <a:ea typeface="+mj-ea"/>
              </a:rPr>
              <a:t> - </a:t>
            </a:r>
            <a:r>
              <a:rPr lang="ko-KR" altLang="en-US" sz="1600" dirty="0">
                <a:latin typeface="+mj-ea"/>
                <a:ea typeface="+mj-ea"/>
              </a:rPr>
              <a:t>그러나 현행 경찰법 제</a:t>
            </a:r>
            <a:r>
              <a:rPr lang="en-US" altLang="ko-KR" sz="1600" dirty="0">
                <a:latin typeface="+mj-ea"/>
                <a:ea typeface="+mj-ea"/>
              </a:rPr>
              <a:t>1</a:t>
            </a:r>
            <a:r>
              <a:rPr lang="ko-KR" altLang="en-US" sz="1600" dirty="0">
                <a:latin typeface="+mj-ea"/>
                <a:ea typeface="+mj-ea"/>
              </a:rPr>
              <a:t>조는 “</a:t>
            </a:r>
            <a:r>
              <a:rPr lang="ko-KR" altLang="en-US" sz="16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이 법은 경찰의 민주적인 </a:t>
            </a:r>
            <a:r>
              <a:rPr lang="ko-KR" altLang="en-US" sz="16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관리ㆍ운영과</a:t>
            </a:r>
            <a:r>
              <a:rPr lang="ko-KR" altLang="en-US" sz="16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효율적인 임무수행을 위하여 경찰의 기본조직 및 직무 범위와 그 밖에 필요한 사항을 규정함을 목적으로 한다</a:t>
            </a:r>
            <a:r>
              <a:rPr lang="en-US" altLang="ko-KR" sz="16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”고 함으로써 민주성과 효율성의 조화를 천명하고 있음</a:t>
            </a:r>
            <a:endParaRPr lang="en-US" altLang="ko-KR" sz="1600" dirty="0">
              <a:latin typeface="+mj-ea"/>
              <a:ea typeface="+mj-ea"/>
            </a:endParaRPr>
          </a:p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경찰조직관리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(2) </a:t>
            </a:r>
            <a:r>
              <a:rPr lang="ko-KR" altLang="en-US" sz="1600" dirty="0"/>
              <a:t>경찰조직의 지도원리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 ① </a:t>
            </a:r>
            <a:r>
              <a:rPr lang="ko-KR" altLang="en-US" sz="1600" dirty="0">
                <a:solidFill>
                  <a:srgbClr val="FF0000"/>
                </a:solidFill>
              </a:rPr>
              <a:t>민주성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경찰작용은 권력적 수단이므로 경찰조직의 민주성 확보가 강력히 요구된다</a:t>
            </a:r>
            <a:r>
              <a:rPr lang="en-US" altLang="ko-KR" sz="1600" dirty="0"/>
              <a:t>.  </a:t>
            </a:r>
            <a:r>
              <a:rPr lang="ko-KR" altLang="en-US" sz="1600" dirty="0"/>
              <a:t>현행 경찰위원회는 민주적 통제장치이다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② </a:t>
            </a:r>
            <a:r>
              <a:rPr lang="ko-KR" altLang="en-US" sz="1600" dirty="0">
                <a:solidFill>
                  <a:srgbClr val="FF0000"/>
                </a:solidFill>
              </a:rPr>
              <a:t>효율성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/>
              <a:t>경찰은 사회안전과 질서유지라는 신속을 요하는 작용임을 그 특징으로 하기 때문에 경찰조직은 능률성과 기동성을 요구한다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 ③ </a:t>
            </a:r>
            <a:r>
              <a:rPr lang="ko-KR" altLang="en-US" sz="1600" dirty="0">
                <a:solidFill>
                  <a:srgbClr val="FF0000"/>
                </a:solidFill>
              </a:rPr>
              <a:t>정치적 중립성 </a:t>
            </a:r>
            <a:r>
              <a:rPr lang="en-US" altLang="ko-KR" sz="1600" dirty="0"/>
              <a:t>: </a:t>
            </a:r>
            <a:r>
              <a:rPr lang="ko-KR" altLang="en-US" sz="1600" dirty="0"/>
              <a:t>경찰조직은 불편부당</a:t>
            </a:r>
            <a:r>
              <a:rPr lang="en-US" altLang="ko-KR" sz="1600" dirty="0"/>
              <a:t>, </a:t>
            </a:r>
            <a:r>
              <a:rPr lang="ko-KR" altLang="en-US" sz="1600" dirty="0"/>
              <a:t>공평중립을 요하는 경찰의 본질상 당연히 정치적 중립성의 보장을 필요로 한다</a:t>
            </a:r>
          </a:p>
          <a:p>
            <a:endParaRPr lang="ko-KR" altLang="en-US" sz="16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경찰조직관리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9668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관료제란 계층제적 구조를 가진 복잡한 합리적</a:t>
            </a:r>
            <a:r>
              <a:rPr lang="en-US" altLang="ko-KR" sz="1400" dirty="0"/>
              <a:t>․</a:t>
            </a:r>
            <a:r>
              <a:rPr lang="ko-KR" altLang="en-US" sz="1400" dirty="0"/>
              <a:t>능률적 관리조직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관료제의 특성 </a:t>
            </a:r>
            <a:r>
              <a:rPr lang="en-US" altLang="ko-KR" sz="1400" dirty="0"/>
              <a:t>: </a:t>
            </a:r>
            <a:r>
              <a:rPr lang="ko-KR" altLang="en-US" sz="1400" dirty="0"/>
              <a:t> </a:t>
            </a:r>
            <a:r>
              <a:rPr lang="en-US" altLang="ko-KR" sz="1400" dirty="0" err="1"/>
              <a:t>M.Weber</a:t>
            </a:r>
            <a:r>
              <a:rPr lang="ko-KR" altLang="en-US" sz="1400" dirty="0"/>
              <a:t>는 근대 관료제의 주요 특징을 다음과 같이 지적하고 있음</a:t>
            </a:r>
            <a:r>
              <a:rPr lang="en-US" altLang="ko-KR" sz="1400" dirty="0"/>
              <a:t>. </a:t>
            </a:r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조직관리에 있어서의 관료제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70770"/>
              </p:ext>
            </p:extLst>
          </p:nvPr>
        </p:nvGraphicFramePr>
        <p:xfrm>
          <a:off x="797054" y="2492896"/>
          <a:ext cx="7951410" cy="3286148"/>
        </p:xfrm>
        <a:graphic>
          <a:graphicData uri="http://schemas.openxmlformats.org/drawingml/2006/table">
            <a:tbl>
              <a:tblPr/>
              <a:tblGrid>
                <a:gridCol w="11826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87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548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법규의 지배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223520" marR="63500" indent="-1600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① 관료제의 성립은 합법적 절차에 따라 제정된 법규에 근거를 두고 있으며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법규의 지배가 확립되고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관료제의 지배원리는 전통이나 개인적 자질에 의한 카리스마가 아니라 합리적 절차에 따라 제정된 법규 또는 규칙에 따른다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② 관료의 권한과 직무범위는 법규에 의하여 규정된다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  <a:p>
                      <a:pPr marL="222250" marR="63500" indent="-1587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③ 경찰조직도 그 조직에 관한 기본법인 경찰법에 의하여 조직의 직무범위가 정해져 있으며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경찰작용에 관한 기본법인 경찰관직무집행법에 의하여 그 권한이 구체화되어 있다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12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직무조직의 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계층제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직무조직은 계층제적 구조로 되어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계층제는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상명하복의 질서정연한 체제이다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경찰의 경우 직무상 경찰청에서부터 지방경찰청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경찰서로 이어지는 계층을 이루고 있으며 순경으로부터 치안총감에 이르기까지 계급구분이 명백하여 지시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명령자와 집행자가 명확히 구분되어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42883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조직관리에 있어서의 관료제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971954"/>
              </p:ext>
            </p:extLst>
          </p:nvPr>
        </p:nvGraphicFramePr>
        <p:xfrm>
          <a:off x="755576" y="1571612"/>
          <a:ext cx="8102704" cy="4357716"/>
        </p:xfrm>
        <a:graphic>
          <a:graphicData uri="http://schemas.openxmlformats.org/drawingml/2006/table">
            <a:tbl>
              <a:tblPr/>
              <a:tblGrid>
                <a:gridCol w="14357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669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58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문서주의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관료제에 있어서의 직무수행은 구두가 아니라 문서에 의하여 행하는 것을 원칙으로 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그 결과도 문서로 기록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보존된다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53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공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사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公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私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구별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직무수행과정에 있어서 개인적 감정에 의하지 않고 법규에 따라 공정하게 임무를 수행하고 인정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비합리성이 지배하는 가족관계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사적관계는 배제된다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48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전문적 자격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모든 직무는 전문적 지식과 기술을 가진 관료가 담당하며 이들은 시험 또는 자격 등에 의하여 공개적으로 채용된다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또한 관료들은 지속적인 교육훈련을 통해 전문적 능력을 기르고 관료직을 평생의 직업으로 여기고 전념한다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58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보수의 지급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직무수행의 대가로 관료는 일정한 급료를 받고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승진 및 퇴직금 등의 직업적 보상을 받는다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58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고용의 자유계약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관료제에서 고용관계는 전통적인 신분관계가 아닌 평등한 관계에서 고용의 자유계약이 허용된다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34076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계층제의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계층제는</a:t>
            </a:r>
            <a:r>
              <a:rPr lang="ko-KR" altLang="en-US" sz="1400" dirty="0"/>
              <a:t> 권한과 책임의 종적 분업관계를 의미하는 것으로 상위로 갈수록 권한과 책임이 무거운 임무를 수행하도록 조직을 편성하는 것</a:t>
            </a:r>
          </a:p>
          <a:p>
            <a:endParaRPr lang="en-US" altLang="ko-KR" sz="1400" dirty="0">
              <a:solidFill>
                <a:srgbClr val="FF0000"/>
              </a:solidFill>
            </a:endParaRPr>
          </a:p>
          <a:p>
            <a:r>
              <a:rPr lang="ko-KR" altLang="en-US" sz="1400" dirty="0">
                <a:solidFill>
                  <a:srgbClr val="FF0000"/>
                </a:solidFill>
              </a:rPr>
              <a:t>통솔범위의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- 1</a:t>
            </a:r>
            <a:r>
              <a:rPr lang="ko-KR" altLang="en-US" sz="1400" dirty="0"/>
              <a:t>인의 상관 또는 감독자가 효과적으로 직접 통솔할 수 있는 부하의 수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명령통일의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조직의 구성원간에 지시나 보고를 주고받는 과정에서 지시를 한 사람만이 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보고도 한 사람에게만 하여야 한다는 원칙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분업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전문화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업무를 </a:t>
            </a:r>
            <a:r>
              <a:rPr lang="ko-KR" altLang="en-US" sz="1400" dirty="0" err="1"/>
              <a:t>성질별로</a:t>
            </a:r>
            <a:r>
              <a:rPr lang="ko-KR" altLang="en-US" sz="1400" dirty="0"/>
              <a:t> 구분하여 조직구성원에게 가능한 한 가지의 주관 업무를 분담시킴으로써 조직 관리상의 능률을 향상시키려는 것</a:t>
            </a:r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조정의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공동의 목표를 달성하기 위하여 행동의 통일을 이루도록 집단적 노력을 질서정연하게 배열하여 가는 과정</a:t>
            </a:r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경찰조직편성의 원리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계층제의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경찰조직편성의 원리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xmlns="" id="{C93F1A09-67B9-4739-829A-1850628C5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637929"/>
              </p:ext>
            </p:extLst>
          </p:nvPr>
        </p:nvGraphicFramePr>
        <p:xfrm>
          <a:off x="611560" y="1828801"/>
          <a:ext cx="8280920" cy="4914564"/>
        </p:xfrm>
        <a:graphic>
          <a:graphicData uri="http://schemas.openxmlformats.org/drawingml/2006/table">
            <a:tbl>
              <a:tblPr/>
              <a:tblGrid>
                <a:gridCol w="842307">
                  <a:extLst>
                    <a:ext uri="{9D8B030D-6E8A-4147-A177-3AD203B41FA5}">
                      <a16:colId xmlns:a16="http://schemas.microsoft.com/office/drawing/2014/main" xmlns="" val="2564009664"/>
                    </a:ext>
                  </a:extLst>
                </a:gridCol>
                <a:gridCol w="7438613">
                  <a:extLst>
                    <a:ext uri="{9D8B030D-6E8A-4147-A177-3AD203B41FA5}">
                      <a16:colId xmlns:a16="http://schemas.microsoft.com/office/drawing/2014/main" xmlns="" val="931076211"/>
                    </a:ext>
                  </a:extLst>
                </a:gridCol>
              </a:tblGrid>
              <a:tr h="4618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개념</a:t>
                      </a:r>
                    </a:p>
                  </a:txBody>
                  <a:tcPr marL="52164" marR="52164" marT="14422" marB="144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구성원의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임무를 책임과 난이도에 따라 상하로 나누어 배치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상위로 갈수록 권한과 책임이 무거운 임무를 수행하도록 편성하는 것</a:t>
                      </a:r>
                    </a:p>
                  </a:txBody>
                  <a:tcPr marL="52164" marR="52164" marT="14422" marB="144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0792861"/>
                  </a:ext>
                </a:extLst>
              </a:tr>
              <a:tr h="18641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장점</a:t>
                      </a:r>
                    </a:p>
                  </a:txBody>
                  <a:tcPr marL="52164" marR="52164" marT="14422" marB="144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① 공식적 의사전달 경로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상의하달 명령의 통로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명령과 지시를 거의 여과 없이 수행하도록 하는데 적합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권한의 위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임이나 의사소통의 통로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② 지휘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감독을 통한 조직의 질서와 통일성 유지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지휘계통을 확립하고 대규모 경찰조직이 업무수행에 질서와 통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일성을 확보하고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안정성과 일체감 확보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③ 신중한 업무처리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권한과 책임을 계층에 따라 배분하여 의사결정의 검토가 이루어져 신중한 업무처리가 가능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④ 조직 내의 분쟁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갈등의 해결 및 조정과 내부통제의 확보수단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⑤ 책임의 명확화와 책임소재의 규명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⑥ 승진을 통한 사기의 양양</a:t>
                      </a:r>
                    </a:p>
                  </a:txBody>
                  <a:tcPr marL="52164" marR="52164" marT="14422" marB="144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055865"/>
                  </a:ext>
                </a:extLst>
              </a:tr>
              <a:tr h="17224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단점</a:t>
                      </a:r>
                    </a:p>
                  </a:txBody>
                  <a:tcPr marL="52164" marR="52164" marT="14422" marB="144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① 의사전달의 지연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의사소통의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;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단계가 늘어나 업무의 흐름이 차단되거나 처리시간이 지연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② 업무처리과정의 지연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업무처리과정의 지연은 관리비용의 증가와 계층 간의 갈들을 야기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③ 조직의 경직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융통성 있는 인간관계 저해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환경변화에 대한 신축성 저하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새로운 지식과 기술의 신속한 도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 곤란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④ 비인간성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구성원의 인격 상실 등 비민주적 관리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참여의 제한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상하 간 권력 불균형으로 인한 근무의욕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사기저하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⑤ 조직 간 갈등 초래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수직적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종적 서열주의를 중시하여 조직 간 수평적 협력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조정 곤란과 할거주의 초래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⑥ 의존성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지배와 통제의 비합리적 수단화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능률향상의 수단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최고 책임자에의 의존성으로 인해 창의성 있는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업무수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행 곤란</a:t>
                      </a:r>
                    </a:p>
                  </a:txBody>
                  <a:tcPr marL="52164" marR="52164" marT="14422" marB="144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6745052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42E1BD54-8AA9-4222-8568-1C2D6ED55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99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6" y="76470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통솔범위의 원리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5524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경찰조직편성의 원리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42E1BD54-8AA9-4222-8568-1C2D6ED55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DE7B611B-2667-48E2-AF1F-FF84565E0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71745"/>
              </p:ext>
            </p:extLst>
          </p:nvPr>
        </p:nvGraphicFramePr>
        <p:xfrm>
          <a:off x="674274" y="1124744"/>
          <a:ext cx="8102704" cy="5446542"/>
        </p:xfrm>
        <a:graphic>
          <a:graphicData uri="http://schemas.openxmlformats.org/drawingml/2006/table">
            <a:tbl>
              <a:tblPr/>
              <a:tblGrid>
                <a:gridCol w="576064">
                  <a:extLst>
                    <a:ext uri="{9D8B030D-6E8A-4147-A177-3AD203B41FA5}">
                      <a16:colId xmlns:a16="http://schemas.microsoft.com/office/drawing/2014/main" xmlns="" val="371487707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525282255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xmlns="" val="913832225"/>
                    </a:ext>
                  </a:extLst>
                </a:gridCol>
                <a:gridCol w="3206160">
                  <a:extLst>
                    <a:ext uri="{9D8B030D-6E8A-4147-A177-3AD203B41FA5}">
                      <a16:colId xmlns:a16="http://schemas.microsoft.com/office/drawing/2014/main" xmlns="" val="1172700807"/>
                    </a:ext>
                  </a:extLst>
                </a:gridCol>
              </a:tblGrid>
              <a:tr h="1080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개념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한 사람의 상관이 직접 통솔할 수 있는 부하의 합리적인 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통솔범위는 계층의 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업무의 단순성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시간적 요인과 공간적 요인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부하의 능력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감독자의 리더십 등에 따라 달라지게 되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는데 이러한 통솔범위를 재검토함으로써 직급조정과 인력재배치 작업으로 연결되기 때문에 최근 부각되는 구조조정의 문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제와 관련성이 깊다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대부분의 조직은 상관보다는 부하가 많기 때문에 조직표는 사다리 모양 보다는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피라미드 모양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으로 나타난다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033460"/>
                  </a:ext>
                </a:extLst>
              </a:tr>
              <a:tr h="419223">
                <a:tc rowSpan="9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통솔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범위의 결정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결정요인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통솔범위의 확대요인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통솔범위의 축소요인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7839299"/>
                  </a:ext>
                </a:extLst>
              </a:tr>
              <a:tr h="1823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시간적 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기존 조직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역사가 오래된 조직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신설조직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3897380"/>
                  </a:ext>
                </a:extLst>
              </a:tr>
              <a:tr h="72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공간적 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지리적으로 집중된 조직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감독관이 부하와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동일 장소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 존재 → 청사의 규모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건물의 크기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와 통솔범위는 직접적인 관련성이 없다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지리적으로 분산된 조직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감독관이 부하와 분산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분리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된 장소에 존재하는 경우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19408626"/>
                  </a:ext>
                </a:extLst>
              </a:tr>
              <a:tr h="361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조직의 크기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조직의 규모가 작을수록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통솔범위 확대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조직의 규모가 클수록 통솔범위 감소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07306183"/>
                  </a:ext>
                </a:extLst>
              </a:tr>
              <a:tr h="1823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계층의 수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계층의 수가 적은 경우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계층의 수가 많은 경우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3109796"/>
                  </a:ext>
                </a:extLst>
              </a:tr>
              <a:tr h="361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직무의 성질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단순하고 반복적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동질적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정형적인 직무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복잡하고 전문적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이질적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비정형적인 직무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48308115"/>
                  </a:ext>
                </a:extLst>
              </a:tr>
              <a:tr h="10803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인적 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감독자나 피감독자가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유능할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감독자가 부하로부터 받는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신임도가 높은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부하의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사기가 높은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막료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참모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조직의 발달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감독자나 피감독자가 무능할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감독자가 부하로부터 받는 신임도가 낮은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부하의 사기가 낮은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④막료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참모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조직의 미발달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3392258"/>
                  </a:ext>
                </a:extLst>
              </a:tr>
              <a:tr h="1823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기술적 요인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교통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정보통신기술 발달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교통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정보통신기술의 미발달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597373"/>
                  </a:ext>
                </a:extLst>
              </a:tr>
              <a:tr h="1823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작업 조건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위기상황일 경우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정상적인 상황일 경우</a:t>
                      </a:r>
                    </a:p>
                  </a:txBody>
                  <a:tcPr marL="45409" marR="45409" marT="12554" marB="125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732874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86178B7C-3251-4E9B-80A0-5B9B55E88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18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6" y="148478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분업화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전문화의 원리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9469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경찰조직편성의 원리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42E1BD54-8AA9-4222-8568-1C2D6ED55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86178B7C-3251-4E9B-80A0-5B9B55E88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2F21EADA-C286-4338-BE91-AF141A5E5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718781"/>
              </p:ext>
            </p:extLst>
          </p:nvPr>
        </p:nvGraphicFramePr>
        <p:xfrm>
          <a:off x="611560" y="2107553"/>
          <a:ext cx="8229600" cy="2693047"/>
        </p:xfrm>
        <a:graphic>
          <a:graphicData uri="http://schemas.openxmlformats.org/drawingml/2006/table">
            <a:tbl>
              <a:tblPr/>
              <a:tblGrid>
                <a:gridCol w="915780">
                  <a:extLst>
                    <a:ext uri="{9D8B030D-6E8A-4147-A177-3AD203B41FA5}">
                      <a16:colId xmlns:a16="http://schemas.microsoft.com/office/drawing/2014/main" xmlns="" val="254675009"/>
                    </a:ext>
                  </a:extLst>
                </a:gridCol>
                <a:gridCol w="3332692">
                  <a:extLst>
                    <a:ext uri="{9D8B030D-6E8A-4147-A177-3AD203B41FA5}">
                      <a16:colId xmlns:a16="http://schemas.microsoft.com/office/drawing/2014/main" xmlns="" val="560401508"/>
                    </a:ext>
                  </a:extLst>
                </a:gridCol>
                <a:gridCol w="3981128">
                  <a:extLst>
                    <a:ext uri="{9D8B030D-6E8A-4147-A177-3AD203B41FA5}">
                      <a16:colId xmlns:a16="http://schemas.microsoft.com/office/drawing/2014/main" xmlns="" val="3425820524"/>
                    </a:ext>
                  </a:extLst>
                </a:gridCol>
              </a:tblGrid>
              <a:tr h="771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개념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조직의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종류와 성질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그리고 업무의 전문화의 정도에 따라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기관별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개인별로 업무를 분담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시키는 원리를 말한다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7819583"/>
                  </a:ext>
                </a:extLst>
              </a:tr>
              <a:tr h="771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기능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다수가 일을 함에 있어서 각자의 임무를 나누어서 분명하게 부과하고 협력을 하도록 하는 것은 인간능력의 한계를 극복하고 업무를 효율적으로 수행하기 위한 것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5939460"/>
                  </a:ext>
                </a:extLst>
              </a:tr>
              <a:tr h="77179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유형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수평적 분업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기능적 분업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업무성질과 종류의 동질성을 기준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경과와 특기제도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27512217"/>
                  </a:ext>
                </a:extLst>
              </a:tr>
              <a:tr h="377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수직적 분업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조직계층에 따라 종적 조직 편성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계급제도</a:t>
                      </a:r>
                    </a:p>
                  </a:txBody>
                  <a:tcPr marL="63328" marR="63328" marT="17508" marB="175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2822640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D6232A97-9FEF-42D3-920B-626AB5C83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1077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939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6" y="148478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명령통일의 원리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9469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경찰조직편성의 원리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42E1BD54-8AA9-4222-8568-1C2D6ED55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86178B7C-3251-4E9B-80A0-5B9B55E88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D6232A97-9FEF-42D3-920B-626AB5C83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1077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F6432A81-5875-4B5C-9E12-36F810E02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390247"/>
              </p:ext>
            </p:extLst>
          </p:nvPr>
        </p:nvGraphicFramePr>
        <p:xfrm>
          <a:off x="769798" y="1982875"/>
          <a:ext cx="8103678" cy="4207110"/>
        </p:xfrm>
        <a:graphic>
          <a:graphicData uri="http://schemas.openxmlformats.org/drawingml/2006/table">
            <a:tbl>
              <a:tblPr/>
              <a:tblGrid>
                <a:gridCol w="777866">
                  <a:extLst>
                    <a:ext uri="{9D8B030D-6E8A-4147-A177-3AD203B41FA5}">
                      <a16:colId xmlns:a16="http://schemas.microsoft.com/office/drawing/2014/main" xmlns="" val="1209105043"/>
                    </a:ext>
                  </a:extLst>
                </a:gridCol>
                <a:gridCol w="7325812">
                  <a:extLst>
                    <a:ext uri="{9D8B030D-6E8A-4147-A177-3AD203B41FA5}">
                      <a16:colId xmlns:a16="http://schemas.microsoft.com/office/drawing/2014/main" xmlns="" val="1338207453"/>
                    </a:ext>
                  </a:extLst>
                </a:gridCol>
              </a:tblGrid>
              <a:tr h="2980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개념</a:t>
                      </a:r>
                    </a:p>
                  </a:txBody>
                  <a:tcPr marL="34303" marR="34303" marT="9484" marB="94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 구성원 누구나 한 사람의 상관에게 보고하며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 사람의 상관으로부터 명령을 받아야 한다는 원리</a:t>
                      </a:r>
                    </a:p>
                  </a:txBody>
                  <a:tcPr marL="34303" marR="34303" marT="9484" marB="94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3317624"/>
                  </a:ext>
                </a:extLst>
              </a:tr>
              <a:tr h="12878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기능</a:t>
                      </a:r>
                    </a:p>
                  </a:txBody>
                  <a:tcPr marL="34303" marR="34303" marT="9484" marB="94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업무의 효율성 확보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둘 이상의 사람으로부터 지시나 명령을 받는 경우 모순된 지시 등으로 업무수행의 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혼성과 비능률이 발생할 수 있는데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명령통일의 원리는 이를 막아주는 기능을 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책임한계의 명확화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판단이나 행동상의 잘못에 대한 책임을 명백히 함으로써 부하에 대한 통제를 가능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케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303" marR="34303" marT="9484" marB="94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1710174"/>
                  </a:ext>
                </a:extLst>
              </a:tr>
              <a:tr h="26076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한계</a:t>
                      </a:r>
                    </a:p>
                  </a:txBody>
                  <a:tcPr marL="34303" marR="34303" marT="9484" marB="94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업무의 공백과 혼란 초래 가능성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명령통일의 원리를 너무 철저히 지킨다면 관리자가 사고나 다른 이유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로 인해 지휘의 공백이 생기면 적정한 지시를 할 수 없어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 관리자의 공백으로 인해 모든 업무가 마비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될 수 있다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보완제도 필요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관리자의 사고나 기타 관리자가 적정한 지휘 통솔을 할 수 없을 때에는 관리기능을 대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행하는 체제를 갖출 필요가 있다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대행체제 구축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대리 또는 대행자를 미리 지정해두고 관리자의 유고시에는 정해진 순서에 따라 유고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관리자의 임무를 대행하도록 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권한의 대리나 위임제도로 보완할 수 있다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4303" marR="34303" marT="9484" marB="94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3048753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8FB9B83D-EE63-4A0F-849C-6B652A71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827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6" y="148478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조정과 통합의 원리 </a:t>
            </a:r>
            <a:r>
              <a:rPr lang="en-US" altLang="ko-KR" sz="1400" dirty="0">
                <a:solidFill>
                  <a:srgbClr val="FF0000"/>
                </a:solidFill>
              </a:rPr>
              <a:t>– </a:t>
            </a:r>
            <a:r>
              <a:rPr lang="ko-KR" altLang="en-US" sz="1400" dirty="0">
                <a:solidFill>
                  <a:srgbClr val="FF0000"/>
                </a:solidFill>
              </a:rPr>
              <a:t>조직의 제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원리이며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가장 최종적 원리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9469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경찰조직편성의 원리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42E1BD54-8AA9-4222-8568-1C2D6ED55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86178B7C-3251-4E9B-80A0-5B9B55E88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D6232A97-9FEF-42D3-920B-626AB5C83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1077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8FB9B83D-EE63-4A0F-849C-6B652A71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B2351C1E-B394-40CA-B5AD-D6FB31A14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420138"/>
              </p:ext>
            </p:extLst>
          </p:nvPr>
        </p:nvGraphicFramePr>
        <p:xfrm>
          <a:off x="788563" y="1828800"/>
          <a:ext cx="8084913" cy="4408511"/>
        </p:xfrm>
        <a:graphic>
          <a:graphicData uri="http://schemas.openxmlformats.org/drawingml/2006/table">
            <a:tbl>
              <a:tblPr/>
              <a:tblGrid>
                <a:gridCol w="1119141">
                  <a:extLst>
                    <a:ext uri="{9D8B030D-6E8A-4147-A177-3AD203B41FA5}">
                      <a16:colId xmlns:a16="http://schemas.microsoft.com/office/drawing/2014/main" xmlns="" val="1705543587"/>
                    </a:ext>
                  </a:extLst>
                </a:gridCol>
                <a:gridCol w="6965772">
                  <a:extLst>
                    <a:ext uri="{9D8B030D-6E8A-4147-A177-3AD203B41FA5}">
                      <a16:colId xmlns:a16="http://schemas.microsoft.com/office/drawing/2014/main" xmlns="" val="2767560636"/>
                    </a:ext>
                  </a:extLst>
                </a:gridCol>
              </a:tblGrid>
              <a:tr h="6110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개념</a:t>
                      </a:r>
                    </a:p>
                  </a:txBody>
                  <a:tcPr marL="31598" marR="31598" marT="8736" marB="87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구성원이나 단위기관의 활동을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전체적인 관점에서 통일하여 조직의 목표달성도를 높이기 위해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조직체 각 부분 간 협동이 통일적으로 이루어지도록 집단적 노력을 질서정연하게 배열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결합하는 과정</a:t>
                      </a:r>
                    </a:p>
                  </a:txBody>
                  <a:tcPr marL="31598" marR="31598" marT="8736" marB="87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20352294"/>
                  </a:ext>
                </a:extLst>
              </a:tr>
              <a:tr h="9329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저해요인</a:t>
                      </a:r>
                    </a:p>
                  </a:txBody>
                  <a:tcPr marL="31598" marR="31598" marT="8736" marB="87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계층의 증대와 기능의 다원화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행정의 전문화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기술화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할거주의</a:t>
                      </a:r>
                    </a:p>
                  </a:txBody>
                  <a:tcPr marL="31598" marR="31598" marT="8736" marB="87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5813713"/>
                  </a:ext>
                </a:extLst>
              </a:tr>
              <a:tr h="28644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조정과 통합의 방법</a:t>
                      </a:r>
                    </a:p>
                  </a:txBody>
                  <a:tcPr marL="31598" marR="31598" marT="8736" marB="87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 갈등의 원인을 진단하고 문제를 해결하는 방법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갈등의 원인이 세분화된 업무처리에 있는 경우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업무처리과정을 통합 한다든지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연결하는 장치나 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대화채널을 확보하여 전문화보다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조정에 더 힘쓴다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부서 간의 갈등이 일어나고 있는 경우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더 높은 상위목표를 서로 이해하고 양보하도록 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한정된 인력이나 예산을 가지고 갈등이 생기는 경우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가능하면 예산과 인력을 확보하고 관리자가 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업무추진의 우선순위를 정해준다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단기적 해결방안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대화를 통해 갈등을 완화시키거나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양자 간의 타협을 도출하거나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관리자가 갈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등을 초래할 수 있는 결정을 보류 또는 회피하는 방식을 사용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장기적 대응방안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장기적으로 조직의 구조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보상체계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인사 등의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제도개선과 조직원 행태 개선</a:t>
                      </a:r>
                    </a:p>
                  </a:txBody>
                  <a:tcPr marL="31598" marR="31598" marT="8736" marB="87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5427700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xmlns="" id="{AA0570A7-82C2-4D4D-97FE-AA9D66E9A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8275" y="1544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532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176</TotalTime>
  <Words>1391</Words>
  <Application>Microsoft Office PowerPoint</Application>
  <PresentationFormat>화면 슬라이드 쇼(4:3)</PresentationFormat>
  <Paragraphs>184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HY견명조</vt:lpstr>
      <vt:lpstr>-윤고딕110</vt:lpstr>
      <vt:lpstr>-윤고딕110,한컴돋움</vt:lpstr>
      <vt:lpstr>-윤고딕130</vt:lpstr>
      <vt:lpstr>Arial</vt:lpstr>
      <vt:lpstr>Georgia</vt:lpstr>
      <vt:lpstr>Wingdings</vt:lpstr>
      <vt:lpstr>고구려 벽화</vt:lpstr>
      <vt:lpstr>경찰학  제12주  : 조직관리  </vt:lpstr>
      <vt:lpstr>1. 경찰조직의 특성</vt:lpstr>
      <vt:lpstr>2. 경찰조직관리</vt:lpstr>
      <vt:lpstr>2. 경찰조직관리</vt:lpstr>
      <vt:lpstr>2-1. 조직관리에 있어서의 관료제</vt:lpstr>
      <vt:lpstr>2-1. 조직관리에 있어서의 관료제</vt:lpstr>
      <vt:lpstr>2-2. 경찰조직편성의 원리</vt:lpstr>
      <vt:lpstr>2-2. 경찰조직편성의 원리</vt:lpstr>
      <vt:lpstr>2-2. 경찰조직편성의 원리</vt:lpstr>
      <vt:lpstr>2-2. 경찰조직편성의 원리</vt:lpstr>
      <vt:lpstr>2-2. 경찰조직편성의 원리</vt:lpstr>
      <vt:lpstr>2-2. 경찰조직편성의 원리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경찰학총론 제11주</dc:title>
  <dc:creator>LG</dc:creator>
  <cp:lastModifiedBy>user</cp:lastModifiedBy>
  <cp:revision>57</cp:revision>
  <dcterms:created xsi:type="dcterms:W3CDTF">2008-06-02T00:42:41Z</dcterms:created>
  <dcterms:modified xsi:type="dcterms:W3CDTF">2025-02-20T06:46:33Z</dcterms:modified>
</cp:coreProperties>
</file>