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8"/>
  </p:notesMasterIdLst>
  <p:sldIdLst>
    <p:sldId id="256" r:id="rId2"/>
    <p:sldId id="278" r:id="rId3"/>
    <p:sldId id="280" r:id="rId4"/>
    <p:sldId id="257" r:id="rId5"/>
    <p:sldId id="261" r:id="rId6"/>
    <p:sldId id="262" r:id="rId7"/>
    <p:sldId id="281" r:id="rId8"/>
    <p:sldId id="279" r:id="rId9"/>
    <p:sldId id="260" r:id="rId10"/>
    <p:sldId id="258" r:id="rId11"/>
    <p:sldId id="259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2" r:id="rId21"/>
    <p:sldId id="271" r:id="rId22"/>
    <p:sldId id="273" r:id="rId23"/>
    <p:sldId id="274" r:id="rId24"/>
    <p:sldId id="275" r:id="rId25"/>
    <p:sldId id="276" r:id="rId26"/>
    <p:sldId id="277" r:id="rId2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B6881-EB34-4C92-B3F4-0C53F579A2BF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24744-1536-432D-9166-EAE3AB743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07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3516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1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1556792"/>
            <a:ext cx="7543800" cy="784498"/>
          </a:xfrm>
        </p:spPr>
        <p:txBody>
          <a:bodyPr/>
          <a:lstStyle/>
          <a:p>
            <a:r>
              <a:rPr lang="ko-KR" altLang="en-US" sz="2400" dirty="0" smtClean="0"/>
              <a:t>범죄심리학 제</a:t>
            </a:r>
            <a:r>
              <a:rPr lang="en-US" altLang="ko-KR" sz="2400" dirty="0"/>
              <a:t>6</a:t>
            </a:r>
            <a:r>
              <a:rPr lang="ko-KR" altLang="en-US" sz="2400" dirty="0" smtClean="0"/>
              <a:t>주</a:t>
            </a:r>
            <a:endParaRPr lang="ko-KR" altLang="en-US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051720" y="3356992"/>
            <a:ext cx="6172200" cy="685800"/>
          </a:xfrm>
        </p:spPr>
        <p:txBody>
          <a:bodyPr>
            <a:noAutofit/>
          </a:bodyPr>
          <a:lstStyle/>
          <a:p>
            <a:r>
              <a:rPr lang="ko-KR" altLang="en-US" sz="4000" dirty="0" smtClean="0"/>
              <a:t>정신병질</a:t>
            </a:r>
            <a:r>
              <a:rPr lang="en-US" altLang="ko-KR" sz="4000" dirty="0"/>
              <a:t>(Psychopathy)</a:t>
            </a:r>
            <a:r>
              <a:rPr lang="en-US" altLang="ko-KR" sz="4000" dirty="0" smtClean="0"/>
              <a:t>  </a:t>
            </a:r>
            <a:endParaRPr lang="ko-KR" altLang="en-US" sz="40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827584" y="5661248"/>
            <a:ext cx="7543800" cy="1448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ko-KR" altLang="en-US" sz="2400" dirty="0" smtClean="0"/>
              <a:t>남재성 교수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9356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정신병질</a:t>
            </a:r>
            <a:r>
              <a:rPr lang="en-US" altLang="ko-KR" sz="2800" dirty="0" smtClean="0"/>
              <a:t>(</a:t>
            </a:r>
            <a:r>
              <a:rPr lang="en-US" altLang="ko-KR" sz="2800" dirty="0" smtClean="0">
                <a:effectLst/>
              </a:rPr>
              <a:t>psychopathy)</a:t>
            </a:r>
            <a:r>
              <a:rPr lang="ko-KR" altLang="en-US" sz="2800" dirty="0" smtClean="0"/>
              <a:t>의 개념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256510" y="1052736"/>
            <a:ext cx="8496944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300" dirty="0">
                <a:effectLst/>
              </a:rPr>
              <a:t>성격이상</a:t>
            </a:r>
            <a:r>
              <a:rPr lang="en-US" altLang="ko-KR" sz="1300" dirty="0">
                <a:effectLst/>
              </a:rPr>
              <a:t>·</a:t>
            </a:r>
            <a:r>
              <a:rPr lang="ko-KR" altLang="en-US" sz="1300" dirty="0">
                <a:effectLst/>
              </a:rPr>
              <a:t>정신병적 성격</a:t>
            </a:r>
            <a:r>
              <a:rPr lang="en-US" altLang="ko-KR" sz="1300" dirty="0">
                <a:effectLst/>
              </a:rPr>
              <a:t>·</a:t>
            </a:r>
            <a:r>
              <a:rPr lang="ko-KR" altLang="en-US" sz="1300" dirty="0">
                <a:effectLst/>
              </a:rPr>
              <a:t>정신병증이라고도 한다</a:t>
            </a:r>
            <a:r>
              <a:rPr lang="en-US" altLang="ko-KR" sz="1300" dirty="0">
                <a:effectLst/>
              </a:rPr>
              <a:t>. </a:t>
            </a:r>
            <a:r>
              <a:rPr lang="ko-KR" altLang="en-US" sz="1300" dirty="0">
                <a:effectLst/>
              </a:rPr>
              <a:t>정신병질의 분류에는 시대와 국가와 학자에 따라서 여러 분류법이 있으나 최근 </a:t>
            </a:r>
            <a:r>
              <a:rPr lang="ko-KR" altLang="en-US" sz="1300" dirty="0">
                <a:solidFill>
                  <a:srgbClr val="FFFF00"/>
                </a:solidFill>
                <a:effectLst/>
              </a:rPr>
              <a:t>미국의 분류법 </a:t>
            </a:r>
            <a:r>
              <a:rPr lang="en-US" altLang="ko-KR" sz="1300" dirty="0">
                <a:solidFill>
                  <a:srgbClr val="FFFF00"/>
                </a:solidFill>
                <a:effectLst/>
              </a:rPr>
              <a:t>DSM</a:t>
            </a:r>
            <a:r>
              <a:rPr lang="ko-KR" altLang="en-US" sz="1300" dirty="0">
                <a:solidFill>
                  <a:srgbClr val="FFFF00"/>
                </a:solidFill>
                <a:effectLst/>
              </a:rPr>
              <a:t>에 따르면 다음과 </a:t>
            </a:r>
            <a:r>
              <a:rPr lang="ko-KR" altLang="en-US" sz="1300" dirty="0" smtClean="0">
                <a:solidFill>
                  <a:srgbClr val="FFFF00"/>
                </a:solidFill>
                <a:effectLst/>
              </a:rPr>
              <a:t>같음</a:t>
            </a:r>
            <a:endParaRPr lang="en-US" altLang="ko-KR" sz="1300" dirty="0" smtClean="0">
              <a:solidFill>
                <a:srgbClr val="FFFF00"/>
              </a:solidFill>
              <a:effectLst/>
            </a:endParaRPr>
          </a:p>
          <a:p>
            <a:pPr marL="18288" indent="0">
              <a:buNone/>
            </a:pPr>
            <a:endParaRPr lang="en-US" altLang="ko-KR" sz="1300" dirty="0">
              <a:solidFill>
                <a:srgbClr val="FF0000"/>
              </a:solidFill>
              <a:effectLst/>
            </a:endParaRPr>
          </a:p>
          <a:p>
            <a:pPr marL="18288" indent="0">
              <a:buNone/>
            </a:pPr>
            <a:r>
              <a:rPr lang="ko-KR" altLang="en-US" sz="1300" dirty="0">
                <a:solidFill>
                  <a:srgbClr val="92D050"/>
                </a:solidFill>
                <a:effectLst/>
              </a:rPr>
              <a:t>① 망상성</a:t>
            </a:r>
            <a:r>
              <a:rPr lang="en-US" altLang="ko-KR" sz="1300" dirty="0">
                <a:solidFill>
                  <a:srgbClr val="92D050"/>
                </a:solidFill>
                <a:effectLst/>
              </a:rPr>
              <a:t>(</a:t>
            </a:r>
            <a:r>
              <a:rPr lang="ko-KR" altLang="en-US" sz="1300" dirty="0">
                <a:solidFill>
                  <a:srgbClr val="92D050"/>
                </a:solidFill>
                <a:effectLst/>
              </a:rPr>
              <a:t>妄想 또는 偏執</a:t>
            </a:r>
            <a:r>
              <a:rPr lang="en-US" altLang="ko-KR" sz="1300" dirty="0">
                <a:solidFill>
                  <a:srgbClr val="92D050"/>
                </a:solidFill>
                <a:effectLst/>
              </a:rPr>
              <a:t>) </a:t>
            </a:r>
            <a:r>
              <a:rPr lang="ko-KR" altLang="en-US" sz="1300" dirty="0">
                <a:solidFill>
                  <a:srgbClr val="92D050"/>
                </a:solidFill>
                <a:effectLst/>
              </a:rPr>
              <a:t>인격장애 </a:t>
            </a:r>
            <a:endParaRPr lang="en-US" altLang="ko-KR" sz="1300" dirty="0" smtClean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다른 </a:t>
            </a:r>
            <a:r>
              <a:rPr lang="ko-KR" altLang="en-US" sz="1300" dirty="0">
                <a:effectLst/>
              </a:rPr>
              <a:t>사람에 대해서 지속적인 의심과 불신을 품고 있으며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 smtClean="0">
                <a:effectLst/>
              </a:rPr>
              <a:t>남으로부터 </a:t>
            </a:r>
            <a:r>
              <a:rPr lang="ko-KR" altLang="en-US" sz="1300" dirty="0">
                <a:effectLst/>
              </a:rPr>
              <a:t>피해를 입는다는 의식이 </a:t>
            </a:r>
            <a:r>
              <a:rPr lang="ko-KR" altLang="en-US" sz="1300" dirty="0" smtClean="0">
                <a:effectLst/>
              </a:rPr>
              <a:t>밑에 </a:t>
            </a:r>
            <a:r>
              <a:rPr lang="ko-KR" altLang="en-US" sz="1300" dirty="0">
                <a:effectLst/>
              </a:rPr>
              <a:t>깔려 </a:t>
            </a:r>
            <a:r>
              <a:rPr lang="ko-KR" altLang="en-US" sz="1300" dirty="0" smtClean="0">
                <a:effectLst/>
              </a:rPr>
              <a:t> </a:t>
            </a:r>
            <a:r>
              <a:rPr lang="ko-KR" altLang="en-US" sz="1300" dirty="0" smtClean="0">
                <a:effectLst/>
              </a:rPr>
              <a:t>있는 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err="1" smtClean="0">
                <a:effectLst/>
              </a:rPr>
              <a:t>성격자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자신의 </a:t>
            </a:r>
            <a:r>
              <a:rPr lang="ko-KR" altLang="en-US" sz="1300" dirty="0">
                <a:effectLst/>
              </a:rPr>
              <a:t>느낌에 대한 책임을 회피하며 자기의 편파된 판단이 </a:t>
            </a:r>
            <a:r>
              <a:rPr lang="ko-KR" altLang="en-US" sz="1300" dirty="0" smtClean="0">
                <a:effectLst/>
              </a:rPr>
              <a:t>옳다고 </a:t>
            </a:r>
            <a:r>
              <a:rPr lang="ko-KR" altLang="en-US" sz="1300" dirty="0">
                <a:effectLst/>
              </a:rPr>
              <a:t>믿고 </a:t>
            </a:r>
            <a:r>
              <a:rPr lang="ko-KR" altLang="en-US" sz="1300" dirty="0" smtClean="0">
                <a:effectLst/>
              </a:rPr>
              <a:t>있음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-  </a:t>
            </a:r>
            <a:r>
              <a:rPr lang="ko-KR" altLang="en-US" sz="1300" dirty="0" err="1">
                <a:effectLst/>
              </a:rPr>
              <a:t>남보기에</a:t>
            </a:r>
            <a:r>
              <a:rPr lang="ko-KR" altLang="en-US" sz="1300" dirty="0">
                <a:effectLst/>
              </a:rPr>
              <a:t> 성격이 괴팍하고 고집이 세며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배우자에 대해 의처증 </a:t>
            </a:r>
            <a:r>
              <a:rPr lang="en-US" altLang="ko-KR" sz="1300" dirty="0" smtClean="0">
                <a:effectLst/>
              </a:rPr>
              <a:t>·</a:t>
            </a:r>
            <a:r>
              <a:rPr lang="ko-KR" altLang="en-US" sz="1300" dirty="0" smtClean="0">
                <a:effectLst/>
              </a:rPr>
              <a:t>의부증 </a:t>
            </a:r>
            <a:r>
              <a:rPr lang="ko-KR" altLang="en-US" sz="1300" dirty="0">
                <a:effectLst/>
              </a:rPr>
              <a:t>등 병적 질투심을 </a:t>
            </a:r>
            <a:r>
              <a:rPr lang="en-US" altLang="ko-KR" sz="1300" dirty="0" smtClean="0">
                <a:effectLst/>
              </a:rPr>
              <a:t> </a:t>
            </a:r>
            <a:r>
              <a:rPr lang="ko-KR" altLang="en-US" sz="1300" dirty="0" smtClean="0">
                <a:effectLst/>
              </a:rPr>
              <a:t>갖는 </a:t>
            </a:r>
            <a:r>
              <a:rPr lang="ko-KR" altLang="en-US" sz="1300" dirty="0">
                <a:effectLst/>
              </a:rPr>
              <a:t>수가 </a:t>
            </a:r>
            <a:r>
              <a:rPr lang="ko-KR" altLang="en-US" sz="1300" dirty="0" smtClean="0">
                <a:effectLst/>
              </a:rPr>
              <a:t>많으며</a:t>
            </a:r>
            <a:r>
              <a:rPr lang="en-US" altLang="ko-KR" sz="1300" dirty="0" smtClean="0">
                <a:effectLst/>
              </a:rPr>
              <a:t>, </a:t>
            </a:r>
            <a:r>
              <a:rPr lang="ko-KR" altLang="en-US" sz="1300" dirty="0" smtClean="0">
                <a:effectLst/>
              </a:rPr>
              <a:t>또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smtClean="0">
                <a:effectLst/>
              </a:rPr>
              <a:t>는 </a:t>
            </a:r>
            <a:r>
              <a:rPr lang="ko-KR" altLang="en-US" sz="1300" dirty="0">
                <a:effectLst/>
              </a:rPr>
              <a:t>남에게서 </a:t>
            </a:r>
            <a:r>
              <a:rPr lang="ko-KR" altLang="en-US" sz="1300" dirty="0" smtClean="0">
                <a:effectLst/>
              </a:rPr>
              <a:t>피해를 </a:t>
            </a:r>
            <a:r>
              <a:rPr lang="ko-KR" altLang="en-US" sz="1300" dirty="0">
                <a:effectLst/>
              </a:rPr>
              <a:t>입었다고 믿기 때문에 사소한 일로 소송을 제기하는 수가 </a:t>
            </a:r>
            <a:r>
              <a:rPr lang="ko-KR" altLang="en-US" sz="1300" dirty="0" smtClean="0">
                <a:effectLst/>
              </a:rPr>
              <a:t>많</a:t>
            </a:r>
            <a:r>
              <a:rPr lang="ko-KR" altLang="en-US" sz="1300" dirty="0">
                <a:effectLst/>
              </a:rPr>
              <a:t>음</a:t>
            </a:r>
            <a:endParaRPr lang="en-US" altLang="ko-KR" sz="1300" dirty="0">
              <a:effectLst/>
            </a:endParaRPr>
          </a:p>
          <a:p>
            <a:pPr marL="18288" indent="0">
              <a:buNone/>
            </a:pP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solidFill>
                  <a:srgbClr val="92D050"/>
                </a:solidFill>
                <a:effectLst/>
              </a:rPr>
              <a:t> </a:t>
            </a:r>
            <a:r>
              <a:rPr lang="en-US" altLang="ko-KR" sz="1300" dirty="0" smtClean="0">
                <a:solidFill>
                  <a:srgbClr val="92D050"/>
                </a:solidFill>
                <a:effectLst/>
              </a:rPr>
              <a:t> </a:t>
            </a:r>
            <a:endParaRPr lang="ko-KR" altLang="en-US" sz="13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0968"/>
            <a:ext cx="3600663" cy="371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559" y="3146460"/>
            <a:ext cx="4320480" cy="371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27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정신병질</a:t>
            </a:r>
            <a:r>
              <a:rPr lang="en-US" altLang="ko-KR" sz="2800" dirty="0" smtClean="0"/>
              <a:t>(</a:t>
            </a:r>
            <a:r>
              <a:rPr lang="en-US" altLang="ko-KR" sz="2800" dirty="0" smtClean="0">
                <a:effectLst/>
              </a:rPr>
              <a:t>psychopathy)</a:t>
            </a:r>
            <a:r>
              <a:rPr lang="ko-KR" altLang="en-US" sz="2800" dirty="0" smtClean="0"/>
              <a:t>의 개념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611560" y="1484784"/>
            <a:ext cx="7992888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solidFill>
                  <a:srgbClr val="92D050"/>
                </a:solidFill>
                <a:effectLst/>
              </a:rPr>
              <a:t> </a:t>
            </a:r>
            <a:r>
              <a:rPr lang="en-US" altLang="ko-KR" sz="1300" dirty="0" smtClean="0">
                <a:solidFill>
                  <a:srgbClr val="92D050"/>
                </a:solidFill>
                <a:effectLst/>
              </a:rPr>
              <a:t> ② </a:t>
            </a:r>
            <a:r>
              <a:rPr lang="ko-KR" altLang="en-US" sz="1300" dirty="0" err="1">
                <a:solidFill>
                  <a:srgbClr val="92D050"/>
                </a:solidFill>
                <a:effectLst/>
              </a:rPr>
              <a:t>정신분열성</a:t>
            </a:r>
            <a:r>
              <a:rPr lang="ko-KR" altLang="en-US" sz="1300" dirty="0">
                <a:solidFill>
                  <a:srgbClr val="92D050"/>
                </a:solidFill>
                <a:effectLst/>
              </a:rPr>
              <a:t> 인격장애 </a:t>
            </a:r>
            <a:r>
              <a:rPr lang="en-US" altLang="ko-KR" sz="1300" dirty="0" smtClean="0">
                <a:solidFill>
                  <a:srgbClr val="92D050"/>
                </a:solidFill>
                <a:effectLst/>
              </a:rPr>
              <a:t> </a:t>
            </a: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타인과 </a:t>
            </a:r>
            <a:r>
              <a:rPr lang="ko-KR" altLang="en-US" sz="1300" dirty="0">
                <a:effectLst/>
              </a:rPr>
              <a:t>의사소통은 하지만 타인에 대해서 따뜻한 감정의 소통이 없고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타인의 감정이나 칭찬</a:t>
            </a:r>
            <a:r>
              <a:rPr lang="en-US" altLang="ko-KR" sz="1300" dirty="0">
                <a:effectLst/>
              </a:rPr>
              <a:t>·</a:t>
            </a:r>
            <a:r>
              <a:rPr lang="ko-KR" altLang="en-US" sz="1300" dirty="0">
                <a:effectLst/>
              </a:rPr>
              <a:t>비난에 </a:t>
            </a:r>
            <a:r>
              <a:rPr lang="ko-KR" altLang="en-US" sz="1300" dirty="0" smtClean="0">
                <a:effectLst/>
              </a:rPr>
              <a:t>무관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smtClean="0">
                <a:effectLst/>
              </a:rPr>
              <a:t>심함</a:t>
            </a:r>
            <a:r>
              <a:rPr lang="en-US" altLang="ko-KR" sz="1300" dirty="0" smtClean="0">
                <a:effectLst/>
              </a:rPr>
              <a:t> </a:t>
            </a: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친밀한 </a:t>
            </a:r>
            <a:r>
              <a:rPr lang="ko-KR" altLang="en-US" sz="1300" dirty="0">
                <a:effectLst/>
              </a:rPr>
              <a:t>친구가 적으며 고독을 </a:t>
            </a:r>
            <a:r>
              <a:rPr lang="ko-KR" altLang="en-US" sz="1300" dirty="0" smtClean="0">
                <a:effectLst/>
              </a:rPr>
              <a:t>즐김</a:t>
            </a:r>
            <a:r>
              <a:rPr lang="en-US" altLang="ko-KR" sz="1300" dirty="0" smtClean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유머감각이 </a:t>
            </a:r>
            <a:r>
              <a:rPr lang="ko-KR" altLang="en-US" sz="1300" dirty="0">
                <a:effectLst/>
              </a:rPr>
              <a:t>없고 정서가 불합리하다</a:t>
            </a:r>
            <a:r>
              <a:rPr lang="en-US" altLang="ko-KR" sz="1300" dirty="0">
                <a:effectLst/>
              </a:rPr>
              <a:t>. </a:t>
            </a:r>
            <a:r>
              <a:rPr lang="ko-KR" altLang="en-US" sz="1300" dirty="0">
                <a:effectLst/>
              </a:rPr>
              <a:t>남에 대한 </a:t>
            </a:r>
            <a:r>
              <a:rPr lang="ko-KR" altLang="en-US" sz="1300" dirty="0" smtClean="0">
                <a:effectLst/>
              </a:rPr>
              <a:t>적대감이나 </a:t>
            </a:r>
            <a:r>
              <a:rPr lang="ko-KR" altLang="en-US" sz="1300" dirty="0" smtClean="0">
                <a:effectLst/>
              </a:rPr>
              <a:t>공격성을 </a:t>
            </a:r>
            <a:r>
              <a:rPr lang="ko-KR" altLang="en-US" sz="1300" dirty="0">
                <a:effectLst/>
              </a:rPr>
              <a:t>표시하지 못하는 수가 많고 </a:t>
            </a:r>
            <a:r>
              <a:rPr lang="ko-KR" altLang="en-US" sz="1300" dirty="0" smtClean="0">
                <a:effectLst/>
              </a:rPr>
              <a:t>이성교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smtClean="0">
                <a:effectLst/>
              </a:rPr>
              <a:t>제가 </a:t>
            </a:r>
            <a:r>
              <a:rPr lang="ko-KR" altLang="en-US" sz="1300" dirty="0">
                <a:effectLst/>
              </a:rPr>
              <a:t>잘 안되며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사회적 관계 형성이 </a:t>
            </a:r>
            <a:r>
              <a:rPr lang="ko-KR" altLang="en-US" sz="1300" dirty="0" smtClean="0">
                <a:effectLst/>
              </a:rPr>
              <a:t>어려움</a:t>
            </a:r>
            <a:r>
              <a:rPr lang="en-US" altLang="ko-KR" sz="1300" dirty="0" smtClean="0">
                <a:effectLst/>
              </a:rPr>
              <a:t> </a:t>
            </a:r>
            <a:endParaRPr lang="en-US" altLang="ko-KR" sz="1300" dirty="0">
              <a:effectLst/>
            </a:endParaRPr>
          </a:p>
          <a:p>
            <a:pPr marL="18288" indent="0">
              <a:buNone/>
            </a:pP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</a:t>
            </a:r>
            <a:endParaRPr lang="ko-KR" altLang="en-US" sz="13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51" y="3248410"/>
            <a:ext cx="3810000" cy="257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65389"/>
            <a:ext cx="38100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19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정신병질</a:t>
            </a:r>
            <a:r>
              <a:rPr lang="en-US" altLang="ko-KR" sz="2800" dirty="0" smtClean="0"/>
              <a:t>(</a:t>
            </a:r>
            <a:r>
              <a:rPr lang="en-US" altLang="ko-KR" sz="2800" dirty="0" smtClean="0">
                <a:effectLst/>
              </a:rPr>
              <a:t>psychopathy)</a:t>
            </a:r>
            <a:r>
              <a:rPr lang="ko-KR" altLang="en-US" sz="2800" dirty="0" smtClean="0"/>
              <a:t>의 개념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251521" y="1556792"/>
            <a:ext cx="5472608" cy="48965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</a:t>
            </a:r>
            <a:r>
              <a:rPr lang="ko-KR" altLang="en-US" sz="1300" dirty="0" smtClean="0">
                <a:solidFill>
                  <a:srgbClr val="92D050"/>
                </a:solidFill>
                <a:effectLst/>
              </a:rPr>
              <a:t>③ </a:t>
            </a:r>
            <a:r>
              <a:rPr lang="ko-KR" altLang="en-US" sz="1300" dirty="0" err="1">
                <a:solidFill>
                  <a:srgbClr val="92D050"/>
                </a:solidFill>
                <a:effectLst/>
              </a:rPr>
              <a:t>정신분열형</a:t>
            </a:r>
            <a:r>
              <a:rPr lang="ko-KR" altLang="en-US" sz="1300" dirty="0">
                <a:solidFill>
                  <a:srgbClr val="92D050"/>
                </a:solidFill>
                <a:effectLst/>
              </a:rPr>
              <a:t> 인격장애 </a:t>
            </a:r>
            <a:endParaRPr lang="en-US" altLang="ko-KR" sz="1300" dirty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300" dirty="0" smtClean="0">
                <a:effectLst/>
              </a:rPr>
              <a:t>    - </a:t>
            </a:r>
            <a:r>
              <a:rPr lang="ko-KR" altLang="en-US" sz="1300" dirty="0" err="1" smtClean="0">
                <a:effectLst/>
              </a:rPr>
              <a:t>조현병</a:t>
            </a:r>
            <a:r>
              <a:rPr lang="en-US" altLang="ko-KR" sz="1300" dirty="0">
                <a:effectLst/>
              </a:rPr>
              <a:t>(</a:t>
            </a:r>
            <a:r>
              <a:rPr lang="ko-KR" altLang="en-US" sz="1300" dirty="0" err="1">
                <a:effectLst/>
              </a:rPr>
              <a:t>정신분열병</a:t>
            </a:r>
            <a:r>
              <a:rPr lang="en-US" altLang="ko-KR" sz="1300" dirty="0">
                <a:effectLst/>
              </a:rPr>
              <a:t>)</a:t>
            </a:r>
            <a:r>
              <a:rPr lang="ko-KR" altLang="en-US" sz="1300" dirty="0">
                <a:effectLst/>
              </a:rPr>
              <a:t>이라고 할 수는 없지만 언어와 사고가 괴상하여 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smtClean="0">
                <a:effectLst/>
              </a:rPr>
              <a:t>정상인과 </a:t>
            </a:r>
            <a:r>
              <a:rPr lang="ko-KR" altLang="en-US" sz="1300" dirty="0" smtClean="0">
                <a:effectLst/>
              </a:rPr>
              <a:t>다름</a:t>
            </a:r>
            <a:r>
              <a:rPr lang="en-US" altLang="ko-KR" sz="1300" dirty="0" smtClean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사고내용도 </a:t>
            </a:r>
            <a:r>
              <a:rPr lang="ko-KR" altLang="en-US" sz="1300" dirty="0">
                <a:effectLst/>
              </a:rPr>
              <a:t>미신</a:t>
            </a:r>
            <a:r>
              <a:rPr lang="en-US" altLang="ko-KR" sz="1300" dirty="0" smtClean="0">
                <a:effectLst/>
              </a:rPr>
              <a:t>·</a:t>
            </a:r>
            <a:r>
              <a:rPr lang="ko-KR" altLang="en-US" sz="1300" dirty="0" smtClean="0">
                <a:effectLst/>
              </a:rPr>
              <a:t>육감</a:t>
            </a:r>
            <a:r>
              <a:rPr lang="en-US" altLang="ko-KR" sz="1300" dirty="0">
                <a:effectLst/>
              </a:rPr>
              <a:t>·</a:t>
            </a:r>
            <a:r>
              <a:rPr lang="ko-KR" altLang="en-US" sz="1300" dirty="0">
                <a:effectLst/>
              </a:rPr>
              <a:t>텔레파시</a:t>
            </a:r>
            <a:r>
              <a:rPr lang="en-US" altLang="ko-KR" sz="1300" dirty="0">
                <a:effectLst/>
              </a:rPr>
              <a:t>·</a:t>
            </a:r>
            <a:r>
              <a:rPr lang="ko-KR" altLang="en-US" sz="1300" dirty="0">
                <a:effectLst/>
              </a:rPr>
              <a:t>독심술 등의 마술적 사고에 심취하고</a:t>
            </a:r>
            <a:r>
              <a:rPr lang="en-US" altLang="ko-KR" sz="1300" dirty="0">
                <a:effectLst/>
              </a:rPr>
              <a:t>, 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smtClean="0">
                <a:effectLst/>
              </a:rPr>
              <a:t>이상한 </a:t>
            </a:r>
            <a:r>
              <a:rPr lang="ko-KR" altLang="en-US" sz="1300" dirty="0">
                <a:effectLst/>
              </a:rPr>
              <a:t>유사종교에 심취하기도 </a:t>
            </a:r>
            <a:r>
              <a:rPr lang="ko-KR" altLang="en-US" sz="1300" dirty="0" smtClean="0">
                <a:effectLst/>
              </a:rPr>
              <a:t>함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>
                <a:effectLst/>
              </a:rPr>
              <a:t>사회적으로 </a:t>
            </a:r>
            <a:r>
              <a:rPr lang="ko-KR" altLang="en-US" sz="1300" dirty="0" smtClean="0">
                <a:effectLst/>
              </a:rPr>
              <a:t>고립하고 </a:t>
            </a:r>
            <a:r>
              <a:rPr lang="ko-KR" altLang="en-US" sz="1300" dirty="0">
                <a:effectLst/>
              </a:rPr>
              <a:t>모든 주변 일을 자기와 </a:t>
            </a:r>
            <a:r>
              <a:rPr lang="ko-KR" altLang="en-US" sz="1300" dirty="0" smtClean="0">
                <a:effectLst/>
              </a:rPr>
              <a:t>관련 지으려는 </a:t>
            </a:r>
            <a:r>
              <a:rPr lang="ko-KR" altLang="en-US" sz="1300" dirty="0">
                <a:effectLst/>
              </a:rPr>
              <a:t>경향이 </a:t>
            </a:r>
            <a:r>
              <a:rPr lang="ko-KR" altLang="en-US" sz="1300" dirty="0" smtClean="0">
                <a:effectLst/>
              </a:rPr>
              <a:t>뚜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err="1" smtClean="0">
                <a:effectLst/>
              </a:rPr>
              <a:t>렷함</a:t>
            </a:r>
            <a:r>
              <a:rPr lang="en-US" altLang="ko-KR" sz="1300" dirty="0" smtClean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타인에 </a:t>
            </a:r>
            <a:r>
              <a:rPr lang="ko-KR" altLang="en-US" sz="1300" dirty="0">
                <a:effectLst/>
              </a:rPr>
              <a:t>대하여 냉담하고 불충분한 </a:t>
            </a:r>
            <a:r>
              <a:rPr lang="ko-KR" altLang="en-US" sz="1300" dirty="0" smtClean="0">
                <a:effectLst/>
              </a:rPr>
              <a:t>감정소통을 </a:t>
            </a:r>
            <a:r>
              <a:rPr lang="ko-KR" altLang="en-US" sz="1300" dirty="0">
                <a:effectLst/>
              </a:rPr>
              <a:t>하며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 err="1">
                <a:effectLst/>
              </a:rPr>
              <a:t>편집성</a:t>
            </a:r>
            <a:r>
              <a:rPr lang="ko-KR" altLang="en-US" sz="1300" dirty="0">
                <a:effectLst/>
              </a:rPr>
              <a:t> 사고</a:t>
            </a:r>
            <a:r>
              <a:rPr lang="en-US" altLang="ko-KR" sz="1300" dirty="0">
                <a:effectLst/>
              </a:rPr>
              <a:t>(</a:t>
            </a:r>
            <a:r>
              <a:rPr lang="ko-KR" altLang="en-US" sz="1300" dirty="0" smtClean="0">
                <a:effectLst/>
              </a:rPr>
              <a:t>偏執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smtClean="0">
                <a:effectLst/>
              </a:rPr>
              <a:t>性思考</a:t>
            </a:r>
            <a:r>
              <a:rPr lang="en-US" altLang="ko-KR" sz="1300" dirty="0">
                <a:effectLst/>
              </a:rPr>
              <a:t>)</a:t>
            </a:r>
            <a:r>
              <a:rPr lang="ko-KR" altLang="en-US" sz="1300" dirty="0">
                <a:effectLst/>
              </a:rPr>
              <a:t>를 하고 지나치게 사회적 </a:t>
            </a:r>
            <a:r>
              <a:rPr lang="en-US" altLang="ko-KR" sz="1300" dirty="0" smtClean="0">
                <a:effectLst/>
              </a:rPr>
              <a:t> </a:t>
            </a:r>
            <a:r>
              <a:rPr lang="ko-KR" altLang="en-US" sz="1300" dirty="0" smtClean="0">
                <a:effectLst/>
              </a:rPr>
              <a:t>불안을 느낌</a:t>
            </a:r>
            <a:r>
              <a:rPr lang="en-US" altLang="ko-KR" sz="1300" dirty="0" smtClean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그렇지만 </a:t>
            </a:r>
            <a:r>
              <a:rPr lang="ko-KR" altLang="en-US" sz="1300" dirty="0" err="1">
                <a:effectLst/>
              </a:rPr>
              <a:t>조현병</a:t>
            </a:r>
            <a:r>
              <a:rPr lang="en-US" altLang="ko-KR" sz="1300" dirty="0">
                <a:effectLst/>
              </a:rPr>
              <a:t>(</a:t>
            </a:r>
            <a:r>
              <a:rPr lang="ko-KR" altLang="en-US" sz="1300" dirty="0" err="1" smtClean="0">
                <a:effectLst/>
              </a:rPr>
              <a:t>정신분열병</a:t>
            </a:r>
            <a:r>
              <a:rPr lang="en-US" altLang="ko-KR" sz="1300" dirty="0">
                <a:effectLst/>
              </a:rPr>
              <a:t>)</a:t>
            </a:r>
            <a:r>
              <a:rPr lang="ko-KR" altLang="en-US" sz="1300" dirty="0">
                <a:effectLst/>
              </a:rPr>
              <a:t>의 증세는 </a:t>
            </a:r>
            <a:r>
              <a:rPr lang="ko-KR" altLang="en-US" sz="1300" dirty="0" smtClean="0">
                <a:effectLst/>
              </a:rPr>
              <a:t>없음</a:t>
            </a:r>
            <a:r>
              <a:rPr lang="en-US" altLang="ko-KR" sz="1300" dirty="0" smtClean="0">
                <a:effectLst/>
              </a:rPr>
              <a:t> 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endParaRPr lang="en-US" altLang="ko-KR" sz="1300" dirty="0">
              <a:effectLst/>
            </a:endParaRPr>
          </a:p>
          <a:p>
            <a:pPr marL="18288" indent="0">
              <a:buNone/>
            </a:pPr>
            <a:endParaRPr lang="en-US" altLang="ko-KR" sz="1300" dirty="0">
              <a:effectLst/>
            </a:endParaRPr>
          </a:p>
          <a:p>
            <a:pPr marL="18288" indent="0">
              <a:buNone/>
            </a:pPr>
            <a:r>
              <a:rPr lang="ko-KR" altLang="en-US" sz="1300" dirty="0" smtClean="0">
                <a:solidFill>
                  <a:srgbClr val="92D050"/>
                </a:solidFill>
                <a:effectLst/>
              </a:rPr>
              <a:t>  ④ </a:t>
            </a:r>
            <a:r>
              <a:rPr lang="ko-KR" altLang="en-US" sz="1300" dirty="0" err="1">
                <a:solidFill>
                  <a:srgbClr val="92D050"/>
                </a:solidFill>
                <a:effectLst/>
              </a:rPr>
              <a:t>히스테리성</a:t>
            </a:r>
            <a:r>
              <a:rPr lang="ko-KR" altLang="en-US" sz="1300" dirty="0">
                <a:solidFill>
                  <a:srgbClr val="92D050"/>
                </a:solidFill>
                <a:effectLst/>
              </a:rPr>
              <a:t> 인격장애 </a:t>
            </a:r>
            <a:endParaRPr lang="en-US" altLang="ko-KR" sz="1300" dirty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  - </a:t>
            </a:r>
            <a:r>
              <a:rPr lang="ko-KR" altLang="en-US" sz="1300" dirty="0">
                <a:effectLst/>
              </a:rPr>
              <a:t>외부에 대한 반응이 과민하여 자기를 실제 이상으로 과시하는 경향이 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</a:t>
            </a:r>
            <a:r>
              <a:rPr lang="ko-KR" altLang="en-US" sz="1300" dirty="0" smtClean="0">
                <a:effectLst/>
              </a:rPr>
              <a:t>있음</a:t>
            </a:r>
            <a:r>
              <a:rPr lang="en-US" altLang="ko-KR" sz="1300" dirty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  - </a:t>
            </a:r>
            <a:r>
              <a:rPr lang="ko-KR" altLang="en-US" sz="1300" dirty="0">
                <a:effectLst/>
              </a:rPr>
              <a:t>대인관계도 피상적이고 불성실하여 사회생활에 지장을 초래하며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 err="1" smtClean="0">
                <a:effectLst/>
              </a:rPr>
              <a:t>특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</a:t>
            </a:r>
            <a:r>
              <a:rPr lang="ko-KR" altLang="en-US" sz="1300" dirty="0" smtClean="0">
                <a:effectLst/>
              </a:rPr>
              <a:t>히 </a:t>
            </a:r>
            <a:r>
              <a:rPr lang="ko-KR" altLang="en-US" sz="1300" dirty="0">
                <a:effectLst/>
              </a:rPr>
              <a:t>성심리</a:t>
            </a:r>
            <a:r>
              <a:rPr lang="en-US" altLang="ko-KR" sz="1300" dirty="0">
                <a:effectLst/>
              </a:rPr>
              <a:t>(</a:t>
            </a:r>
            <a:r>
              <a:rPr lang="ko-KR" altLang="en-US" sz="1300" dirty="0">
                <a:effectLst/>
              </a:rPr>
              <a:t>性心理</a:t>
            </a:r>
            <a:r>
              <a:rPr lang="en-US" altLang="ko-KR" sz="1300" dirty="0">
                <a:effectLst/>
              </a:rPr>
              <a:t>)</a:t>
            </a:r>
            <a:r>
              <a:rPr lang="ko-KR" altLang="en-US" sz="1300" dirty="0">
                <a:effectLst/>
              </a:rPr>
              <a:t>가 미숙한 것이 </a:t>
            </a:r>
            <a:r>
              <a:rPr lang="ko-KR" altLang="en-US" sz="1300" dirty="0" err="1">
                <a:effectLst/>
              </a:rPr>
              <a:t>특</a:t>
            </a:r>
            <a:endParaRPr lang="en-US" altLang="ko-KR" sz="1300" dirty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    </a:t>
            </a:r>
            <a:r>
              <a:rPr lang="ko-KR" altLang="en-US" sz="1300" dirty="0">
                <a:effectLst/>
              </a:rPr>
              <a:t>징이며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감정을 노출시키고 이기적이며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쉽게 흥분하고 쉽사리 </a:t>
            </a:r>
            <a:r>
              <a:rPr lang="ko-KR" altLang="en-US" sz="1300" dirty="0" smtClean="0">
                <a:effectLst/>
              </a:rPr>
              <a:t>우울해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</a:t>
            </a:r>
            <a:r>
              <a:rPr lang="ko-KR" altLang="en-US" sz="1300" dirty="0" smtClean="0">
                <a:effectLst/>
              </a:rPr>
              <a:t>짐</a:t>
            </a:r>
            <a:r>
              <a:rPr lang="en-US" altLang="ko-KR" sz="1300" dirty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  - </a:t>
            </a:r>
            <a:r>
              <a:rPr lang="ko-KR" altLang="en-US" sz="1300" dirty="0">
                <a:effectLst/>
              </a:rPr>
              <a:t>언어나 행동이 이기적이고 연극적이고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약물중독에 잘 빠지고 연극적 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</a:t>
            </a:r>
            <a:r>
              <a:rPr lang="ko-KR" altLang="en-US" sz="1300" dirty="0" smtClean="0">
                <a:effectLst/>
              </a:rPr>
              <a:t>자살기도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우울증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일과성 정신병을 </a:t>
            </a:r>
            <a:r>
              <a:rPr lang="ko-KR" altLang="en-US" sz="1300" dirty="0" smtClean="0">
                <a:effectLst/>
              </a:rPr>
              <a:t>잘 </a:t>
            </a:r>
            <a:r>
              <a:rPr lang="ko-KR" altLang="en-US" sz="1300" dirty="0">
                <a:effectLst/>
              </a:rPr>
              <a:t>일으킴</a:t>
            </a:r>
            <a:endParaRPr lang="en-US" altLang="ko-KR" sz="1300" dirty="0">
              <a:effectLst/>
            </a:endParaRPr>
          </a:p>
          <a:p>
            <a:pPr marL="18288" indent="0">
              <a:buNone/>
            </a:pPr>
            <a:endParaRPr lang="en-US" altLang="ko-KR" sz="1300" dirty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/>
            </a:r>
            <a:br>
              <a:rPr lang="en-US" altLang="ko-KR" sz="1300" dirty="0">
                <a:effectLst/>
              </a:rPr>
            </a:br>
            <a:endParaRPr lang="ko-KR" altLang="en-US" sz="13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48680"/>
            <a:ext cx="3024336" cy="612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71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정신병질</a:t>
            </a:r>
            <a:r>
              <a:rPr lang="en-US" altLang="ko-KR" sz="2800" dirty="0" smtClean="0"/>
              <a:t>(</a:t>
            </a:r>
            <a:r>
              <a:rPr lang="en-US" altLang="ko-KR" sz="2800" dirty="0" smtClean="0">
                <a:effectLst/>
              </a:rPr>
              <a:t>psychopathy) </a:t>
            </a:r>
            <a:r>
              <a:rPr lang="ko-KR" altLang="en-US" sz="2800" dirty="0" smtClean="0"/>
              <a:t>의 개념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1412776"/>
            <a:ext cx="7992888" cy="4752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altLang="ko-KR" sz="1300" dirty="0" smtClean="0">
                <a:effectLst/>
              </a:rPr>
              <a:t> </a:t>
            </a:r>
            <a:endParaRPr lang="en-US" altLang="ko-KR" sz="1300" dirty="0">
              <a:effectLst/>
            </a:endParaRPr>
          </a:p>
          <a:p>
            <a:pPr marL="18288" indent="0">
              <a:buNone/>
            </a:pPr>
            <a:r>
              <a:rPr lang="en-US" altLang="ko-KR" sz="1300" dirty="0" smtClean="0">
                <a:effectLst/>
              </a:rPr>
              <a:t> </a:t>
            </a:r>
            <a:r>
              <a:rPr lang="en-US" altLang="ko-KR" sz="1300" dirty="0" smtClean="0">
                <a:solidFill>
                  <a:srgbClr val="92D050"/>
                </a:solidFill>
                <a:effectLst/>
              </a:rPr>
              <a:t>⑤ </a:t>
            </a:r>
            <a:r>
              <a:rPr lang="ko-KR" altLang="en-US" sz="1300" dirty="0">
                <a:solidFill>
                  <a:srgbClr val="92D050"/>
                </a:solidFill>
                <a:effectLst/>
              </a:rPr>
              <a:t>자기애적 인격장애</a:t>
            </a:r>
            <a:r>
              <a:rPr lang="en-US" altLang="ko-KR" sz="1300" dirty="0">
                <a:solidFill>
                  <a:srgbClr val="92D050"/>
                </a:solidFill>
                <a:effectLst/>
              </a:rPr>
              <a:t>(</a:t>
            </a:r>
            <a:r>
              <a:rPr lang="ko-KR" altLang="en-US" sz="1300" dirty="0" err="1">
                <a:solidFill>
                  <a:srgbClr val="92D050"/>
                </a:solidFill>
                <a:effectLst/>
              </a:rPr>
              <a:t>自己愛的人格障碍</a:t>
            </a:r>
            <a:r>
              <a:rPr lang="en-US" altLang="ko-KR" sz="1300" dirty="0">
                <a:solidFill>
                  <a:srgbClr val="92D050"/>
                </a:solidFill>
                <a:effectLst/>
              </a:rPr>
              <a:t>) </a:t>
            </a:r>
          </a:p>
          <a:p>
            <a:pPr marL="18288" indent="0">
              <a:buNone/>
            </a:pPr>
            <a:r>
              <a:rPr lang="en-US" altLang="ko-KR" sz="1300" dirty="0" smtClean="0">
                <a:effectLst/>
              </a:rPr>
              <a:t>    - </a:t>
            </a:r>
            <a:r>
              <a:rPr lang="ko-KR" altLang="en-US" sz="1300" dirty="0" smtClean="0">
                <a:effectLst/>
              </a:rPr>
              <a:t>자기만을 </a:t>
            </a:r>
            <a:r>
              <a:rPr lang="ko-KR" altLang="en-US" sz="1300" dirty="0">
                <a:effectLst/>
              </a:rPr>
              <a:t>생각하고 자기만을 사랑하며 가족이나 주위 사람의 관심과 사랑과 칭찬을 독점하려는 </a:t>
            </a:r>
            <a:r>
              <a:rPr lang="ko-KR" altLang="en-US" sz="1300" dirty="0" smtClean="0">
                <a:effectLst/>
              </a:rPr>
              <a:t>경향이 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smtClean="0">
                <a:effectLst/>
              </a:rPr>
              <a:t>짙으며</a:t>
            </a:r>
            <a:r>
              <a:rPr lang="en-US" altLang="ko-KR" sz="1300" dirty="0" smtClean="0">
                <a:effectLst/>
              </a:rPr>
              <a:t>, </a:t>
            </a:r>
            <a:r>
              <a:rPr lang="ko-KR" altLang="en-US" sz="1300" dirty="0">
                <a:effectLst/>
              </a:rPr>
              <a:t>타인에 대한 약속도 잘 지키지 </a:t>
            </a:r>
            <a:r>
              <a:rPr lang="ko-KR" altLang="en-US" sz="1300" dirty="0" smtClean="0">
                <a:effectLst/>
              </a:rPr>
              <a:t>않고</a:t>
            </a:r>
            <a:r>
              <a:rPr lang="en-US" altLang="ko-KR" sz="1300" dirty="0" smtClean="0">
                <a:effectLst/>
              </a:rPr>
              <a:t>, </a:t>
            </a:r>
            <a:r>
              <a:rPr lang="ko-KR" altLang="en-US" sz="1300" dirty="0">
                <a:effectLst/>
              </a:rPr>
              <a:t>타인의 권리나 사정을 이해하려 하지 </a:t>
            </a:r>
            <a:r>
              <a:rPr lang="ko-KR" altLang="en-US" sz="1300" dirty="0" smtClean="0">
                <a:effectLst/>
              </a:rPr>
              <a:t>않음</a:t>
            </a:r>
            <a:r>
              <a:rPr lang="en-US" altLang="ko-KR" sz="1300" dirty="0" smtClean="0">
                <a:effectLst/>
              </a:rPr>
              <a:t> </a:t>
            </a: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이 </a:t>
            </a:r>
            <a:r>
              <a:rPr lang="ko-KR" altLang="en-US" sz="1300" dirty="0" err="1">
                <a:effectLst/>
              </a:rPr>
              <a:t>성격자는</a:t>
            </a:r>
            <a:r>
              <a:rPr lang="ko-KR" altLang="en-US" sz="1300" dirty="0">
                <a:effectLst/>
              </a:rPr>
              <a:t> </a:t>
            </a:r>
            <a:r>
              <a:rPr lang="ko-KR" altLang="en-US" sz="1300" dirty="0" err="1">
                <a:effectLst/>
              </a:rPr>
              <a:t>히스테리성</a:t>
            </a:r>
            <a:r>
              <a:rPr lang="ko-KR" altLang="en-US" sz="1300" dirty="0">
                <a:effectLst/>
              </a:rPr>
              <a:t> 인격장애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 err="1">
                <a:effectLst/>
              </a:rPr>
              <a:t>경계성</a:t>
            </a:r>
            <a:r>
              <a:rPr lang="ko-KR" altLang="en-US" sz="1300" dirty="0">
                <a:effectLst/>
              </a:rPr>
              <a:t> 인격장애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반사회적 인격장애와 겹치는 수도 </a:t>
            </a:r>
            <a:r>
              <a:rPr lang="ko-KR" altLang="en-US" sz="1300" dirty="0" smtClean="0">
                <a:effectLst/>
              </a:rPr>
              <a:t>많음</a:t>
            </a:r>
            <a:r>
              <a:rPr lang="en-US" altLang="ko-KR" sz="1300" dirty="0" smtClean="0">
                <a:effectLst/>
              </a:rPr>
              <a:t> </a:t>
            </a:r>
            <a:endParaRPr lang="en-US" altLang="ko-KR" sz="1300" dirty="0">
              <a:effectLst/>
            </a:endParaRPr>
          </a:p>
          <a:p>
            <a:pPr marL="18288" indent="0">
              <a:buNone/>
            </a:pP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solidFill>
                  <a:srgbClr val="92D050"/>
                </a:solidFill>
                <a:effectLst/>
              </a:rPr>
              <a:t> </a:t>
            </a:r>
            <a:r>
              <a:rPr lang="en-US" altLang="ko-KR" sz="1300" dirty="0" smtClean="0">
                <a:solidFill>
                  <a:srgbClr val="92D050"/>
                </a:solidFill>
                <a:effectLst/>
              </a:rPr>
              <a:t>⑥ </a:t>
            </a:r>
            <a:r>
              <a:rPr lang="ko-KR" altLang="en-US" sz="1300" dirty="0">
                <a:solidFill>
                  <a:srgbClr val="92D050"/>
                </a:solidFill>
                <a:effectLst/>
              </a:rPr>
              <a:t>반사회적 </a:t>
            </a:r>
            <a:r>
              <a:rPr lang="ko-KR" altLang="en-US" sz="1300" dirty="0" smtClean="0">
                <a:solidFill>
                  <a:srgbClr val="92D050"/>
                </a:solidFill>
                <a:effectLst/>
              </a:rPr>
              <a:t>인격장애</a:t>
            </a:r>
            <a:r>
              <a:rPr lang="en-US" altLang="ko-KR" sz="1300" dirty="0" smtClean="0">
                <a:solidFill>
                  <a:srgbClr val="92D050"/>
                </a:solidFill>
                <a:effectLst/>
              </a:rPr>
              <a:t>(</a:t>
            </a:r>
            <a:r>
              <a:rPr lang="en-US" altLang="ko-KR" sz="1400" dirty="0" smtClean="0">
                <a:solidFill>
                  <a:srgbClr val="92D050"/>
                </a:solidFill>
              </a:rPr>
              <a:t>psychopath) </a:t>
            </a:r>
            <a:endParaRPr lang="en-US" altLang="ko-KR" sz="1300" dirty="0" smtClean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사회의 </a:t>
            </a:r>
            <a:r>
              <a:rPr lang="ko-KR" altLang="en-US" sz="1300" dirty="0">
                <a:effectLst/>
              </a:rPr>
              <a:t>규율과 도덕률</a:t>
            </a:r>
            <a:r>
              <a:rPr lang="en-US" altLang="ko-KR" sz="1300" dirty="0">
                <a:effectLst/>
              </a:rPr>
              <a:t>(</a:t>
            </a:r>
            <a:r>
              <a:rPr lang="ko-KR" altLang="en-US" sz="1300" dirty="0">
                <a:effectLst/>
              </a:rPr>
              <a:t>道德律</a:t>
            </a:r>
            <a:r>
              <a:rPr lang="en-US" altLang="ko-KR" sz="1300" dirty="0">
                <a:effectLst/>
              </a:rPr>
              <a:t>)</a:t>
            </a:r>
            <a:r>
              <a:rPr lang="ko-KR" altLang="en-US" sz="1300" dirty="0">
                <a:effectLst/>
              </a:rPr>
              <a:t>에 반항하여 사회질서의 파괴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타인의 권익을 침해하는 </a:t>
            </a:r>
            <a:r>
              <a:rPr lang="ko-KR" altLang="en-US" sz="1300" dirty="0" err="1" smtClean="0">
                <a:effectLst/>
              </a:rPr>
              <a:t>성격자</a:t>
            </a:r>
            <a:r>
              <a:rPr lang="en-US" altLang="ko-KR" sz="1300" dirty="0" smtClean="0">
                <a:effectLst/>
              </a:rPr>
              <a:t> </a:t>
            </a: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반사회적 </a:t>
            </a:r>
            <a:r>
              <a:rPr lang="ko-KR" altLang="en-US" sz="1300" dirty="0">
                <a:effectLst/>
              </a:rPr>
              <a:t>행동은 대개 </a:t>
            </a:r>
            <a:r>
              <a:rPr lang="en-US" altLang="ko-KR" sz="1300" dirty="0">
                <a:effectLst/>
              </a:rPr>
              <a:t>15</a:t>
            </a:r>
            <a:r>
              <a:rPr lang="ko-KR" altLang="en-US" sz="1300" dirty="0">
                <a:effectLst/>
              </a:rPr>
              <a:t>세 이전에 나타나기 </a:t>
            </a:r>
            <a:r>
              <a:rPr lang="ko-KR" altLang="en-US" sz="1300" dirty="0" smtClean="0">
                <a:effectLst/>
              </a:rPr>
              <a:t>쉬운</a:t>
            </a:r>
            <a:r>
              <a:rPr lang="ko-KR" altLang="en-US" sz="1300" dirty="0">
                <a:effectLst/>
              </a:rPr>
              <a:t>데</a:t>
            </a:r>
            <a:r>
              <a:rPr lang="en-US" altLang="ko-KR" sz="1300" dirty="0" smtClean="0">
                <a:effectLst/>
              </a:rPr>
              <a:t> </a:t>
            </a:r>
            <a:r>
              <a:rPr lang="ko-KR" altLang="en-US" sz="1300" dirty="0">
                <a:effectLst/>
              </a:rPr>
              <a:t>사회에 물의를 일으키므로 정신과적 진료대상이 </a:t>
            </a:r>
            <a:r>
              <a:rPr lang="ko-KR" altLang="en-US" sz="1300" dirty="0" smtClean="0">
                <a:effectLst/>
              </a:rPr>
              <a:t>되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smtClean="0">
                <a:effectLst/>
              </a:rPr>
              <a:t>며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 smtClean="0">
                <a:effectLst/>
              </a:rPr>
              <a:t>그런 </a:t>
            </a:r>
            <a:r>
              <a:rPr lang="ko-KR" altLang="en-US" sz="1300" dirty="0">
                <a:effectLst/>
              </a:rPr>
              <a:t>행동의 반복으로 경찰서나 </a:t>
            </a:r>
            <a:r>
              <a:rPr lang="ko-KR" altLang="en-US" sz="1300" dirty="0" smtClean="0">
                <a:effectLst/>
              </a:rPr>
              <a:t>교도소 </a:t>
            </a:r>
            <a:r>
              <a:rPr lang="ko-KR" altLang="en-US" sz="1300" dirty="0">
                <a:effectLst/>
              </a:rPr>
              <a:t>출입을 하는 수가 </a:t>
            </a:r>
            <a:r>
              <a:rPr lang="ko-KR" altLang="en-US" sz="1300" dirty="0" smtClean="0">
                <a:effectLst/>
              </a:rPr>
              <a:t>많음</a:t>
            </a:r>
            <a:r>
              <a:rPr lang="en-US" altLang="ko-KR" sz="1300" dirty="0" smtClean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범법자의 </a:t>
            </a:r>
            <a:r>
              <a:rPr lang="en-US" altLang="ko-KR" sz="1300" dirty="0">
                <a:effectLst/>
              </a:rPr>
              <a:t>60%</a:t>
            </a:r>
            <a:r>
              <a:rPr lang="ko-KR" altLang="en-US" sz="1300" dirty="0">
                <a:effectLst/>
              </a:rPr>
              <a:t>가 반사회적 성격자라는 </a:t>
            </a:r>
            <a:r>
              <a:rPr lang="ko-KR" altLang="en-US" sz="1300" dirty="0" smtClean="0">
                <a:effectLst/>
              </a:rPr>
              <a:t>통계도 있는데</a:t>
            </a:r>
            <a:r>
              <a:rPr lang="en-US" altLang="ko-KR" sz="1300" dirty="0" smtClean="0">
                <a:effectLst/>
              </a:rPr>
              <a:t>, </a:t>
            </a:r>
            <a:r>
              <a:rPr lang="ko-KR" altLang="en-US" sz="1300" dirty="0">
                <a:effectLst/>
              </a:rPr>
              <a:t>학교에 다닐 때에도 </a:t>
            </a:r>
            <a:r>
              <a:rPr lang="ko-KR" altLang="en-US" sz="1300" dirty="0" smtClean="0">
                <a:effectLst/>
              </a:rPr>
              <a:t>이유 없이 </a:t>
            </a:r>
            <a:r>
              <a:rPr lang="ko-KR" altLang="en-US" sz="1300" dirty="0">
                <a:effectLst/>
              </a:rPr>
              <a:t>잦은 결석</a:t>
            </a:r>
            <a:r>
              <a:rPr lang="en-US" altLang="ko-KR" sz="1300" dirty="0">
                <a:effectLst/>
              </a:rPr>
              <a:t>·</a:t>
            </a:r>
            <a:r>
              <a:rPr lang="ko-KR" altLang="en-US" sz="1300" dirty="0">
                <a:effectLst/>
              </a:rPr>
              <a:t>가출</a:t>
            </a:r>
            <a:r>
              <a:rPr lang="en-US" altLang="ko-KR" sz="1300" dirty="0">
                <a:effectLst/>
              </a:rPr>
              <a:t>·</a:t>
            </a:r>
            <a:r>
              <a:rPr lang="ko-KR" altLang="en-US" sz="1300" dirty="0">
                <a:effectLst/>
              </a:rPr>
              <a:t>폭행</a:t>
            </a:r>
            <a:r>
              <a:rPr lang="en-US" altLang="ko-KR" sz="1300" dirty="0">
                <a:effectLst/>
              </a:rPr>
              <a:t>, 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smtClean="0">
                <a:effectLst/>
              </a:rPr>
              <a:t>무분별한 </a:t>
            </a:r>
            <a:r>
              <a:rPr lang="ko-KR" altLang="en-US" sz="1300" dirty="0">
                <a:effectLst/>
              </a:rPr>
              <a:t>성행위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담배 및 약물남용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절도 </a:t>
            </a:r>
            <a:r>
              <a:rPr lang="ko-KR" altLang="en-US" sz="1300" dirty="0" smtClean="0">
                <a:effectLst/>
              </a:rPr>
              <a:t>등을 </a:t>
            </a:r>
            <a:r>
              <a:rPr lang="ko-KR" altLang="en-US" sz="1300" dirty="0">
                <a:effectLst/>
              </a:rPr>
              <a:t>일삼고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성인이 된 후에도 직업에 적응하지 못하고 자주 </a:t>
            </a:r>
            <a:r>
              <a:rPr lang="ko-KR" altLang="en-US" sz="1300" dirty="0" smtClean="0">
                <a:effectLst/>
              </a:rPr>
              <a:t>바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smtClean="0">
                <a:effectLst/>
              </a:rPr>
              <a:t>꾸며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결혼생활에서도 별거</a:t>
            </a:r>
            <a:r>
              <a:rPr lang="en-US" altLang="ko-KR" sz="1300" dirty="0">
                <a:effectLst/>
              </a:rPr>
              <a:t>·</a:t>
            </a:r>
            <a:r>
              <a:rPr lang="ko-KR" altLang="en-US" sz="1300" dirty="0">
                <a:effectLst/>
              </a:rPr>
              <a:t>이혼을 자주 함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반사회적 </a:t>
            </a:r>
            <a:r>
              <a:rPr lang="ko-KR" altLang="en-US" sz="1300" dirty="0">
                <a:effectLst/>
              </a:rPr>
              <a:t>행동에 대해 나빴다고 시인하지 않고 자기행위를 정당화시키려고 </a:t>
            </a:r>
            <a:r>
              <a:rPr lang="ko-KR" altLang="en-US" sz="1300" dirty="0" smtClean="0">
                <a:effectLst/>
              </a:rPr>
              <a:t>변명하며</a:t>
            </a:r>
            <a:r>
              <a:rPr lang="en-US" altLang="ko-KR" sz="1300" dirty="0" smtClean="0">
                <a:effectLst/>
              </a:rPr>
              <a:t> </a:t>
            </a:r>
            <a:r>
              <a:rPr lang="ko-KR" altLang="en-US" sz="1300" dirty="0">
                <a:effectLst/>
              </a:rPr>
              <a:t>성장한 </a:t>
            </a:r>
            <a:r>
              <a:rPr lang="ko-KR" altLang="en-US" sz="1300" dirty="0" smtClean="0">
                <a:effectLst/>
              </a:rPr>
              <a:t>뒤에도 직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smtClean="0">
                <a:effectLst/>
              </a:rPr>
              <a:t>업에의 </a:t>
            </a:r>
            <a:r>
              <a:rPr lang="ko-KR" altLang="en-US" sz="1300" dirty="0">
                <a:effectLst/>
              </a:rPr>
              <a:t>적응실패를 거듭하며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책임감이 없고</a:t>
            </a:r>
            <a:r>
              <a:rPr lang="en-US" altLang="ko-KR" sz="1300" dirty="0">
                <a:effectLst/>
              </a:rPr>
              <a:t>, </a:t>
            </a:r>
            <a:r>
              <a:rPr lang="ko-KR" altLang="en-US" sz="1300" dirty="0">
                <a:effectLst/>
              </a:rPr>
              <a:t>결혼생활에 파탄을 일으키기 </a:t>
            </a:r>
            <a:r>
              <a:rPr lang="ko-KR" altLang="en-US" sz="1300" dirty="0" smtClean="0">
                <a:effectLst/>
              </a:rPr>
              <a:t>쉬움</a:t>
            </a:r>
            <a:r>
              <a:rPr lang="en-US" altLang="ko-KR" sz="1300" dirty="0" smtClean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- </a:t>
            </a:r>
            <a:r>
              <a:rPr lang="ko-KR" altLang="en-US" sz="1300" dirty="0" smtClean="0">
                <a:effectLst/>
              </a:rPr>
              <a:t>이런 </a:t>
            </a:r>
            <a:r>
              <a:rPr lang="ko-KR" altLang="en-US" sz="1300" dirty="0">
                <a:effectLst/>
              </a:rPr>
              <a:t>자의 반사회적 </a:t>
            </a:r>
            <a:r>
              <a:rPr lang="ko-KR" altLang="en-US" sz="1300" dirty="0" smtClean="0">
                <a:effectLst/>
              </a:rPr>
              <a:t>행동이 </a:t>
            </a:r>
            <a:r>
              <a:rPr lang="ko-KR" altLang="en-US" sz="1300" dirty="0">
                <a:effectLst/>
              </a:rPr>
              <a:t>정신지체</a:t>
            </a:r>
            <a:r>
              <a:rPr lang="en-US" altLang="ko-KR" sz="1300" dirty="0">
                <a:effectLst/>
              </a:rPr>
              <a:t>(</a:t>
            </a:r>
            <a:r>
              <a:rPr lang="ko-KR" altLang="en-US" sz="1300" dirty="0">
                <a:effectLst/>
              </a:rPr>
              <a:t>정신박약</a:t>
            </a:r>
            <a:r>
              <a:rPr lang="en-US" altLang="ko-KR" sz="1300" dirty="0">
                <a:effectLst/>
              </a:rPr>
              <a:t>)·</a:t>
            </a:r>
            <a:r>
              <a:rPr lang="ko-KR" altLang="en-US" sz="1300" dirty="0" err="1">
                <a:effectLst/>
              </a:rPr>
              <a:t>조현병</a:t>
            </a:r>
            <a:r>
              <a:rPr lang="en-US" altLang="ko-KR" sz="1300" dirty="0">
                <a:effectLst/>
              </a:rPr>
              <a:t>(</a:t>
            </a:r>
            <a:r>
              <a:rPr lang="ko-KR" altLang="en-US" sz="1300" dirty="0" err="1">
                <a:effectLst/>
              </a:rPr>
              <a:t>정신분열병</a:t>
            </a:r>
            <a:r>
              <a:rPr lang="en-US" altLang="ko-KR" sz="1300" dirty="0">
                <a:effectLst/>
              </a:rPr>
              <a:t>) </a:t>
            </a:r>
            <a:r>
              <a:rPr lang="ko-KR" altLang="en-US" sz="1300" dirty="0">
                <a:effectLst/>
              </a:rPr>
              <a:t>또는 </a:t>
            </a:r>
            <a:r>
              <a:rPr lang="ko-KR" altLang="en-US" sz="1300" dirty="0" err="1">
                <a:effectLst/>
              </a:rPr>
              <a:t>조병</a:t>
            </a:r>
            <a:r>
              <a:rPr lang="en-US" altLang="ko-KR" sz="1300" dirty="0">
                <a:effectLst/>
              </a:rPr>
              <a:t>(</a:t>
            </a:r>
            <a:r>
              <a:rPr lang="ko-KR" altLang="en-US" sz="1300" dirty="0" err="1">
                <a:effectLst/>
              </a:rPr>
              <a:t>躁病</a:t>
            </a:r>
            <a:r>
              <a:rPr lang="en-US" altLang="ko-KR" sz="1300" dirty="0">
                <a:effectLst/>
              </a:rPr>
              <a:t>)</a:t>
            </a:r>
            <a:r>
              <a:rPr lang="ko-KR" altLang="en-US" sz="1300" dirty="0">
                <a:effectLst/>
              </a:rPr>
              <a:t>에 기인하지 않는 </a:t>
            </a:r>
            <a:r>
              <a:rPr lang="ko-KR" altLang="en-US" sz="1300" dirty="0" smtClean="0">
                <a:effectLst/>
              </a:rPr>
              <a:t>경</a:t>
            </a:r>
            <a:endParaRPr lang="en-US" altLang="ko-KR" sz="13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> </a:t>
            </a:r>
            <a:r>
              <a:rPr lang="en-US" altLang="ko-KR" sz="1300" dirty="0" smtClean="0">
                <a:effectLst/>
              </a:rPr>
              <a:t>     </a:t>
            </a:r>
            <a:r>
              <a:rPr lang="ko-KR" altLang="en-US" sz="1300" dirty="0" smtClean="0">
                <a:effectLst/>
              </a:rPr>
              <a:t>우만 </a:t>
            </a:r>
            <a:r>
              <a:rPr lang="ko-KR" altLang="en-US" sz="1300" dirty="0">
                <a:effectLst/>
              </a:rPr>
              <a:t>여기에 </a:t>
            </a:r>
            <a:r>
              <a:rPr lang="ko-KR" altLang="en-US" sz="1300" dirty="0" smtClean="0">
                <a:effectLst/>
              </a:rPr>
              <a:t>속함</a:t>
            </a:r>
            <a:r>
              <a:rPr lang="en-US" altLang="ko-KR" sz="1300" dirty="0" smtClean="0">
                <a:effectLst/>
              </a:rPr>
              <a:t> </a:t>
            </a:r>
            <a:endParaRPr lang="en-US" altLang="ko-KR" sz="1300" dirty="0">
              <a:effectLst/>
            </a:endParaRPr>
          </a:p>
          <a:p>
            <a:pPr marL="18288" indent="0">
              <a:buNone/>
            </a:pPr>
            <a:r>
              <a:rPr lang="en-US" altLang="ko-KR" sz="1300" dirty="0">
                <a:effectLst/>
              </a:rPr>
              <a:t/>
            </a:r>
            <a:br>
              <a:rPr lang="en-US" altLang="ko-KR" sz="1300" dirty="0">
                <a:effectLst/>
              </a:rPr>
            </a:br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55067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정신병질</a:t>
            </a:r>
            <a:r>
              <a:rPr lang="en-US" altLang="ko-KR" sz="2800" dirty="0" smtClean="0"/>
              <a:t>(</a:t>
            </a:r>
            <a:r>
              <a:rPr lang="en-US" altLang="ko-KR" sz="2800" dirty="0" smtClean="0">
                <a:effectLst/>
              </a:rPr>
              <a:t>psychopathy) </a:t>
            </a:r>
            <a:r>
              <a:rPr lang="ko-KR" altLang="en-US" sz="2800" dirty="0" smtClean="0"/>
              <a:t>의 개념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107504" y="1484784"/>
            <a:ext cx="4320480" cy="4608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⑦ </a:t>
            </a:r>
            <a:r>
              <a:rPr lang="ko-KR" altLang="en-US" sz="1200" dirty="0" err="1">
                <a:solidFill>
                  <a:srgbClr val="92D050"/>
                </a:solidFill>
                <a:effectLst/>
              </a:rPr>
              <a:t>경계성</a:t>
            </a:r>
            <a:r>
              <a:rPr lang="en-US" altLang="ko-KR" sz="1200" dirty="0">
                <a:solidFill>
                  <a:srgbClr val="92D050"/>
                </a:solidFill>
                <a:effectLst/>
              </a:rPr>
              <a:t>(</a:t>
            </a:r>
            <a:r>
              <a:rPr lang="ko-KR" altLang="en-US" sz="1200" dirty="0" err="1">
                <a:solidFill>
                  <a:srgbClr val="92D050"/>
                </a:solidFill>
                <a:effectLst/>
              </a:rPr>
              <a:t>境界性</a:t>
            </a:r>
            <a:r>
              <a:rPr lang="en-US" altLang="ko-KR" sz="1200" dirty="0">
                <a:solidFill>
                  <a:srgbClr val="92D050"/>
                </a:solidFill>
                <a:effectLst/>
              </a:rPr>
              <a:t>)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인격장애 </a:t>
            </a:r>
            <a:endParaRPr lang="en-US" altLang="ko-KR" sz="1200" dirty="0" smtClean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endParaRPr lang="en-US" altLang="ko-KR" sz="1200" dirty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effectLst/>
              </a:rPr>
              <a:t>    - </a:t>
            </a:r>
            <a:r>
              <a:rPr lang="ko-KR" altLang="en-US" sz="1200" dirty="0" smtClean="0">
                <a:effectLst/>
              </a:rPr>
              <a:t>기분이나 </a:t>
            </a:r>
            <a:r>
              <a:rPr lang="ko-KR" altLang="en-US" sz="1200" dirty="0">
                <a:effectLst/>
              </a:rPr>
              <a:t>행동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대인관계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자기에 대한 평가나 느낌이 </a:t>
            </a:r>
            <a:r>
              <a:rPr lang="ko-KR" altLang="en-US" sz="1200" dirty="0" err="1" smtClean="0">
                <a:effectLst/>
              </a:rPr>
              <a:t>꾸준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smtClean="0">
                <a:effectLst/>
              </a:rPr>
              <a:t>하지 </a:t>
            </a:r>
            <a:r>
              <a:rPr lang="ko-KR" altLang="en-US" sz="1200" dirty="0">
                <a:effectLst/>
              </a:rPr>
              <a:t>못하고 </a:t>
            </a:r>
            <a:r>
              <a:rPr lang="ko-KR" altLang="en-US" sz="1200" dirty="0" smtClean="0">
                <a:effectLst/>
              </a:rPr>
              <a:t>변덕을 </a:t>
            </a:r>
            <a:r>
              <a:rPr lang="ko-KR" altLang="en-US" sz="1200" dirty="0">
                <a:effectLst/>
              </a:rPr>
              <a:t>잘 </a:t>
            </a:r>
            <a:r>
              <a:rPr lang="ko-KR" altLang="en-US" sz="1200" dirty="0" smtClean="0">
                <a:effectLst/>
              </a:rPr>
              <a:t>부림</a:t>
            </a:r>
            <a:r>
              <a:rPr lang="en-US" altLang="ko-KR" sz="1200" dirty="0" smtClean="0">
                <a:effectLst/>
              </a:rPr>
              <a:t>.</a:t>
            </a: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-  </a:t>
            </a:r>
            <a:r>
              <a:rPr lang="ko-KR" altLang="en-US" sz="1200" dirty="0">
                <a:effectLst/>
              </a:rPr>
              <a:t>대인관계는 </a:t>
            </a:r>
            <a:r>
              <a:rPr lang="ko-KR" altLang="en-US" sz="1200" dirty="0" smtClean="0">
                <a:effectLst/>
              </a:rPr>
              <a:t>지나친 기대에서 </a:t>
            </a:r>
            <a:r>
              <a:rPr lang="ko-KR" altLang="en-US" sz="1200" dirty="0">
                <a:effectLst/>
              </a:rPr>
              <a:t>가깝게 접근했다가 금방 </a:t>
            </a:r>
            <a:r>
              <a:rPr lang="ko-KR" altLang="en-US" sz="1200" dirty="0" smtClean="0">
                <a:effectLst/>
              </a:rPr>
              <a:t>원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smtClean="0">
                <a:effectLst/>
              </a:rPr>
              <a:t>망하며 떨어져나가는 </a:t>
            </a:r>
            <a:r>
              <a:rPr lang="ko-KR" altLang="en-US" sz="1200" dirty="0">
                <a:effectLst/>
              </a:rPr>
              <a:t>극단적인 양상을 반복한다</a:t>
            </a:r>
            <a:r>
              <a:rPr lang="en-US" altLang="ko-KR" sz="1200" dirty="0">
                <a:effectLst/>
              </a:rPr>
              <a:t>. </a:t>
            </a:r>
            <a:r>
              <a:rPr lang="ko-KR" altLang="en-US" sz="1200" dirty="0">
                <a:effectLst/>
              </a:rPr>
              <a:t>행동은 </a:t>
            </a:r>
            <a:r>
              <a:rPr lang="ko-KR" altLang="en-US" sz="1200" dirty="0" smtClean="0">
                <a:effectLst/>
              </a:rPr>
              <a:t>즉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  </a:t>
            </a:r>
            <a:r>
              <a:rPr lang="ko-KR" altLang="en-US" sz="1200" dirty="0" err="1" smtClean="0">
                <a:effectLst/>
              </a:rPr>
              <a:t>흥적이고</a:t>
            </a:r>
            <a:r>
              <a:rPr lang="ko-KR" altLang="en-US" sz="1200" dirty="0" smtClean="0">
                <a:effectLst/>
              </a:rPr>
              <a:t> </a:t>
            </a:r>
            <a:r>
              <a:rPr lang="ko-KR" altLang="en-US" sz="1200" dirty="0">
                <a:effectLst/>
              </a:rPr>
              <a:t>기분은 변동이 </a:t>
            </a:r>
            <a:r>
              <a:rPr lang="ko-KR" altLang="en-US" sz="1200" dirty="0" smtClean="0">
                <a:effectLst/>
              </a:rPr>
              <a:t>심하여 </a:t>
            </a:r>
            <a:r>
              <a:rPr lang="ko-KR" altLang="en-US" sz="1200" dirty="0">
                <a:effectLst/>
              </a:rPr>
              <a:t>정상적인 기분으로부터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smtClean="0">
                <a:effectLst/>
              </a:rPr>
              <a:t>곧 </a:t>
            </a:r>
            <a:r>
              <a:rPr lang="ko-KR" altLang="en-US" sz="1200" dirty="0">
                <a:effectLst/>
              </a:rPr>
              <a:t>우울과 분노 </a:t>
            </a:r>
            <a:r>
              <a:rPr lang="ko-KR" altLang="en-US" sz="1200" dirty="0" smtClean="0">
                <a:effectLst/>
              </a:rPr>
              <a:t>사이를 </a:t>
            </a:r>
            <a:r>
              <a:rPr lang="ko-KR" altLang="en-US" sz="1200" dirty="0" smtClean="0">
                <a:effectLst/>
              </a:rPr>
              <a:t>왔다 갔다 함</a:t>
            </a:r>
            <a:r>
              <a:rPr lang="en-US" altLang="ko-KR" sz="1200" dirty="0" smtClean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- </a:t>
            </a:r>
            <a:r>
              <a:rPr lang="ko-KR" altLang="en-US" sz="1200" dirty="0" smtClean="0">
                <a:effectLst/>
              </a:rPr>
              <a:t>신체적 자해행위를 </a:t>
            </a:r>
            <a:r>
              <a:rPr lang="ko-KR" altLang="en-US" sz="1200" dirty="0">
                <a:effectLst/>
              </a:rPr>
              <a:t>하며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인생의 목표와 </a:t>
            </a:r>
            <a:r>
              <a:rPr lang="ko-KR" altLang="en-US" sz="1200" dirty="0" smtClean="0">
                <a:effectLst/>
              </a:rPr>
              <a:t>가치관에 </a:t>
            </a:r>
            <a:r>
              <a:rPr lang="ko-KR" altLang="en-US" sz="1200" dirty="0">
                <a:effectLst/>
              </a:rPr>
              <a:t>대해 </a:t>
            </a:r>
            <a:r>
              <a:rPr lang="ko-KR" altLang="en-US" sz="1200" dirty="0" smtClean="0">
                <a:effectLst/>
              </a:rPr>
              <a:t>주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err="1" smtClean="0">
                <a:effectLst/>
              </a:rPr>
              <a:t>체성을</a:t>
            </a:r>
            <a:r>
              <a:rPr lang="ko-KR" altLang="en-US" sz="1200" dirty="0" smtClean="0">
                <a:effectLst/>
              </a:rPr>
              <a:t> 찾으려고 </a:t>
            </a:r>
            <a:r>
              <a:rPr lang="ko-KR" altLang="en-US" sz="1200" dirty="0">
                <a:effectLst/>
              </a:rPr>
              <a:t>노력하나 늘 혼란해져서 항상 공허감</a:t>
            </a:r>
            <a:r>
              <a:rPr lang="en-US" altLang="ko-KR" sz="1200" dirty="0">
                <a:effectLst/>
              </a:rPr>
              <a:t>·</a:t>
            </a:r>
            <a:r>
              <a:rPr lang="ko-KR" altLang="en-US" sz="1200" dirty="0" smtClean="0">
                <a:effectLst/>
              </a:rPr>
              <a:t>권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effectLst/>
              </a:rPr>
              <a:t>     </a:t>
            </a:r>
            <a:r>
              <a:rPr lang="ko-KR" altLang="en-US" sz="1200" dirty="0" err="1" smtClean="0">
                <a:effectLst/>
              </a:rPr>
              <a:t>태감에</a:t>
            </a:r>
            <a:r>
              <a:rPr lang="ko-KR" altLang="en-US" sz="1200" dirty="0" smtClean="0">
                <a:effectLst/>
              </a:rPr>
              <a:t> 사로잡혀 있음</a:t>
            </a:r>
            <a:r>
              <a:rPr lang="en-US" altLang="ko-KR" sz="1200" dirty="0" smtClean="0">
                <a:effectLst/>
              </a:rPr>
              <a:t>.</a:t>
            </a:r>
          </a:p>
          <a:p>
            <a:pPr marL="18288" indent="0">
              <a:buNone/>
            </a:pP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endParaRPr lang="en-US" altLang="ko-KR" sz="1200" dirty="0" smtClean="0">
              <a:solidFill>
                <a:srgbClr val="92D050"/>
              </a:solidFill>
              <a:effectLst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268760"/>
            <a:ext cx="4536504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04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정신병질</a:t>
            </a:r>
            <a:r>
              <a:rPr lang="en-US" altLang="ko-KR" sz="2800" dirty="0" smtClean="0"/>
              <a:t>(</a:t>
            </a:r>
            <a:r>
              <a:rPr lang="en-US" altLang="ko-KR" sz="2800" dirty="0" smtClean="0">
                <a:effectLst/>
              </a:rPr>
              <a:t>psychopathy) </a:t>
            </a:r>
            <a:r>
              <a:rPr lang="ko-KR" altLang="en-US" sz="2800" dirty="0" smtClean="0"/>
              <a:t>의 개념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95486" y="1628800"/>
            <a:ext cx="8208912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altLang="ko-KR" sz="1200" dirty="0" smtClean="0">
                <a:solidFill>
                  <a:srgbClr val="92D050"/>
                </a:solidFill>
                <a:effectLst/>
              </a:rPr>
              <a:t>⑧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회피성 인격장애 </a:t>
            </a:r>
            <a:endParaRPr lang="en-US" altLang="ko-KR" sz="1200" dirty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effectLst/>
              </a:rPr>
              <a:t>    - </a:t>
            </a:r>
            <a:r>
              <a:rPr lang="ko-KR" altLang="en-US" sz="1200" dirty="0" smtClean="0">
                <a:effectLst/>
              </a:rPr>
              <a:t>타인이 </a:t>
            </a:r>
            <a:r>
              <a:rPr lang="ko-KR" altLang="en-US" sz="1200" dirty="0">
                <a:effectLst/>
              </a:rPr>
              <a:t>자기를 싫어하고 거부하지 않을까 하는 데에 </a:t>
            </a:r>
            <a:r>
              <a:rPr lang="ko-KR" altLang="en-US" sz="1200" dirty="0" smtClean="0">
                <a:effectLst/>
              </a:rPr>
              <a:t>너무 정신을 곤두세워 </a:t>
            </a:r>
            <a:r>
              <a:rPr lang="ko-KR" altLang="en-US" sz="1200" dirty="0">
                <a:effectLst/>
              </a:rPr>
              <a:t>원만한 대인관계나 사회적 </a:t>
            </a:r>
            <a:r>
              <a:rPr lang="ko-KR" altLang="en-US" sz="1200" dirty="0" smtClean="0">
                <a:effectLst/>
              </a:rPr>
              <a:t>관계를 </a:t>
            </a:r>
            <a:r>
              <a:rPr lang="ko-KR" altLang="en-US" sz="1200" dirty="0" smtClean="0">
                <a:effectLst/>
              </a:rPr>
              <a:t>유지하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effectLst/>
              </a:rPr>
              <a:t>     </a:t>
            </a:r>
            <a:r>
              <a:rPr lang="ko-KR" altLang="en-US" sz="1200" dirty="0" smtClean="0">
                <a:effectLst/>
              </a:rPr>
              <a:t>지 못하는 </a:t>
            </a:r>
            <a:r>
              <a:rPr lang="ko-KR" altLang="en-US" sz="1200" dirty="0" err="1" smtClean="0">
                <a:effectLst/>
              </a:rPr>
              <a:t>성격자를</a:t>
            </a:r>
            <a:r>
              <a:rPr lang="ko-KR" altLang="en-US" sz="1200" dirty="0" smtClean="0">
                <a:effectLst/>
              </a:rPr>
              <a:t> 말함</a:t>
            </a:r>
            <a:r>
              <a:rPr lang="en-US" altLang="ko-KR" sz="1200" dirty="0" smtClean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200" dirty="0" smtClean="0">
                <a:effectLst/>
              </a:rPr>
              <a:t>    </a:t>
            </a:r>
            <a:r>
              <a:rPr lang="en-US" altLang="ko-KR" sz="1200" dirty="0" smtClean="0">
                <a:effectLst/>
              </a:rPr>
              <a:t>- </a:t>
            </a:r>
            <a:r>
              <a:rPr lang="ko-KR" altLang="en-US" sz="1200" dirty="0" smtClean="0">
                <a:effectLst/>
              </a:rPr>
              <a:t>남이 </a:t>
            </a:r>
            <a:r>
              <a:rPr lang="ko-KR" altLang="en-US" sz="1200" dirty="0">
                <a:effectLst/>
              </a:rPr>
              <a:t>자기를 어떻게 평가할 것인가에 대해서 예민하여 </a:t>
            </a:r>
            <a:r>
              <a:rPr lang="ko-KR" altLang="en-US" sz="1200" dirty="0" smtClean="0">
                <a:effectLst/>
              </a:rPr>
              <a:t>사소한 </a:t>
            </a:r>
            <a:r>
              <a:rPr lang="ko-KR" altLang="en-US" sz="1200" dirty="0" smtClean="0">
                <a:effectLst/>
              </a:rPr>
              <a:t>일에 </a:t>
            </a:r>
            <a:r>
              <a:rPr lang="ko-KR" altLang="en-US" sz="1200" dirty="0" smtClean="0">
                <a:effectLst/>
              </a:rPr>
              <a:t>모욕감과 </a:t>
            </a:r>
            <a:r>
              <a:rPr lang="ko-KR" altLang="en-US" sz="1200" dirty="0">
                <a:effectLst/>
              </a:rPr>
              <a:t>실망감을 </a:t>
            </a:r>
            <a:r>
              <a:rPr lang="ko-KR" altLang="en-US" sz="1200" dirty="0" smtClean="0">
                <a:effectLst/>
              </a:rPr>
              <a:t>느끼고 </a:t>
            </a:r>
            <a:r>
              <a:rPr lang="en-US" altLang="ko-KR" sz="1200" dirty="0" smtClean="0">
                <a:effectLst/>
              </a:rPr>
              <a:t> </a:t>
            </a:r>
            <a:r>
              <a:rPr lang="ko-KR" altLang="en-US" sz="1200" dirty="0">
                <a:effectLst/>
              </a:rPr>
              <a:t>자존심이 약하여 </a:t>
            </a:r>
            <a:r>
              <a:rPr lang="ko-KR" altLang="en-US" sz="1200" dirty="0" smtClean="0">
                <a:effectLst/>
              </a:rPr>
              <a:t>사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err="1" smtClean="0">
                <a:effectLst/>
              </a:rPr>
              <a:t>회참여가</a:t>
            </a:r>
            <a:r>
              <a:rPr lang="ko-KR" altLang="en-US" sz="1200" dirty="0" smtClean="0">
                <a:effectLst/>
              </a:rPr>
              <a:t> 어렵고 직업에 실패하는 수가 많음</a:t>
            </a:r>
            <a:r>
              <a:rPr lang="en-US" altLang="ko-KR" sz="1200" dirty="0" smtClean="0">
                <a:effectLst/>
              </a:rPr>
              <a:t>, 18</a:t>
            </a:r>
            <a:r>
              <a:rPr lang="ko-KR" altLang="en-US" sz="1200" dirty="0" smtClean="0">
                <a:effectLst/>
              </a:rPr>
              <a:t>세 이하는 여기에 포함하지 않음</a:t>
            </a:r>
            <a:r>
              <a:rPr lang="en-US" altLang="ko-KR" sz="1200" dirty="0" smtClean="0">
                <a:effectLst/>
              </a:rPr>
              <a:t> </a:t>
            </a:r>
          </a:p>
          <a:p>
            <a:pPr marL="18288" indent="0">
              <a:buNone/>
            </a:pPr>
            <a:endParaRPr lang="en-US" altLang="ko-KR" sz="1200" dirty="0" smtClean="0">
              <a:solidFill>
                <a:srgbClr val="92D050"/>
              </a:solidFill>
              <a:effectLst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0968"/>
            <a:ext cx="2952328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45805"/>
            <a:ext cx="49434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44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정신병질</a:t>
            </a:r>
            <a:r>
              <a:rPr lang="en-US" altLang="ko-KR" sz="2800" dirty="0" smtClean="0"/>
              <a:t>(</a:t>
            </a:r>
            <a:r>
              <a:rPr lang="en-US" altLang="ko-KR" sz="2800" dirty="0" smtClean="0">
                <a:effectLst/>
              </a:rPr>
              <a:t>psychopathy) </a:t>
            </a:r>
            <a:r>
              <a:rPr lang="ko-KR" altLang="en-US" sz="2800" dirty="0" smtClean="0"/>
              <a:t>의 개념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16342" y="1556792"/>
            <a:ext cx="8143261" cy="38164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altLang="ko-KR" sz="1200" dirty="0" smtClean="0">
                <a:solidFill>
                  <a:srgbClr val="92D050"/>
                </a:solidFill>
                <a:effectLst/>
              </a:rPr>
              <a:t>⑨ </a:t>
            </a:r>
            <a:r>
              <a:rPr lang="ko-KR" altLang="en-US" sz="1200" dirty="0" err="1">
                <a:solidFill>
                  <a:srgbClr val="92D050"/>
                </a:solidFill>
                <a:effectLst/>
              </a:rPr>
              <a:t>강박성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 인격장애 </a:t>
            </a:r>
            <a:endParaRPr lang="en-US" altLang="ko-KR" sz="1200" dirty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effectLst/>
              </a:rPr>
              <a:t>    - </a:t>
            </a:r>
            <a:r>
              <a:rPr lang="ko-KR" altLang="en-US" sz="1200" dirty="0" smtClean="0">
                <a:effectLst/>
              </a:rPr>
              <a:t>만사를 </a:t>
            </a:r>
            <a:r>
              <a:rPr lang="ko-KR" altLang="en-US" sz="1200" dirty="0">
                <a:effectLst/>
              </a:rPr>
              <a:t>질서</a:t>
            </a:r>
            <a:r>
              <a:rPr lang="en-US" altLang="ko-KR" sz="1200" dirty="0">
                <a:effectLst/>
              </a:rPr>
              <a:t>·</a:t>
            </a:r>
            <a:r>
              <a:rPr lang="ko-KR" altLang="en-US" sz="1200" dirty="0">
                <a:effectLst/>
              </a:rPr>
              <a:t>규칙</a:t>
            </a:r>
            <a:r>
              <a:rPr lang="en-US" altLang="ko-KR" sz="1200" dirty="0">
                <a:effectLst/>
              </a:rPr>
              <a:t>·</a:t>
            </a:r>
            <a:r>
              <a:rPr lang="ko-KR" altLang="en-US" sz="1200" dirty="0">
                <a:effectLst/>
              </a:rPr>
              <a:t>정확성</a:t>
            </a:r>
            <a:r>
              <a:rPr lang="en-US" altLang="ko-KR" sz="1200" dirty="0">
                <a:effectLst/>
              </a:rPr>
              <a:t>·</a:t>
            </a:r>
            <a:r>
              <a:rPr lang="ko-KR" altLang="en-US" sz="1200" dirty="0">
                <a:effectLst/>
              </a:rPr>
              <a:t>완벽성에 너무 집착하며 인정사정이 없는 </a:t>
            </a:r>
            <a:r>
              <a:rPr lang="ko-KR" altLang="en-US" sz="1200" dirty="0" err="1" smtClean="0">
                <a:effectLst/>
              </a:rPr>
              <a:t>성격자로</a:t>
            </a:r>
            <a:r>
              <a:rPr lang="en-US" altLang="ko-KR" sz="1200" dirty="0" smtClean="0">
                <a:effectLst/>
              </a:rPr>
              <a:t> </a:t>
            </a:r>
            <a:r>
              <a:rPr lang="ko-KR" altLang="en-US" sz="1200" dirty="0">
                <a:effectLst/>
              </a:rPr>
              <a:t>융통성이 적으며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 smtClean="0">
                <a:effectLst/>
              </a:rPr>
              <a:t>합리적이고 형식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 </a:t>
            </a:r>
            <a:r>
              <a:rPr lang="ko-KR" altLang="en-US" sz="1200" dirty="0" smtClean="0">
                <a:effectLst/>
              </a:rPr>
              <a:t>적이어서 </a:t>
            </a:r>
            <a:r>
              <a:rPr lang="ko-KR" altLang="en-US" sz="1200" dirty="0">
                <a:effectLst/>
              </a:rPr>
              <a:t>대인관계는 지배와 복종관계를 </a:t>
            </a:r>
            <a:r>
              <a:rPr lang="ko-KR" altLang="en-US" sz="1200" dirty="0" smtClean="0">
                <a:effectLst/>
              </a:rPr>
              <a:t>찾음</a:t>
            </a:r>
            <a:endParaRPr lang="en-US" altLang="ko-KR" sz="1200" dirty="0">
              <a:effectLst/>
            </a:endParaRPr>
          </a:p>
          <a:p>
            <a:pPr marL="18288" indent="0">
              <a:buNone/>
            </a:pP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solidFill>
                  <a:srgbClr val="92D050"/>
                </a:solidFill>
                <a:effectLst/>
              </a:rPr>
              <a:t>⑩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피동공격성</a:t>
            </a:r>
            <a:r>
              <a:rPr lang="en-US" altLang="ko-KR" sz="1200" dirty="0">
                <a:solidFill>
                  <a:srgbClr val="92D050"/>
                </a:solidFill>
                <a:effectLst/>
              </a:rPr>
              <a:t>(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被動攻擊性</a:t>
            </a:r>
            <a:r>
              <a:rPr lang="en-US" altLang="ko-KR" sz="1200" dirty="0">
                <a:solidFill>
                  <a:srgbClr val="92D050"/>
                </a:solidFill>
                <a:effectLst/>
              </a:rPr>
              <a:t>)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인격장애 </a:t>
            </a:r>
            <a:endParaRPr lang="en-US" altLang="ko-KR" sz="1200" dirty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effectLst/>
              </a:rPr>
              <a:t>    - </a:t>
            </a:r>
            <a:r>
              <a:rPr lang="ko-KR" altLang="en-US" sz="1200" dirty="0" smtClean="0">
                <a:effectLst/>
              </a:rPr>
              <a:t>자기욕구가 </a:t>
            </a:r>
            <a:r>
              <a:rPr lang="ko-KR" altLang="en-US" sz="1200" dirty="0">
                <a:effectLst/>
              </a:rPr>
              <a:t>만족되지 못할 때 직선적으로 요구하지 못하고 삐뚤어지고 음성적인 반항이나 </a:t>
            </a:r>
            <a:r>
              <a:rPr lang="ko-KR" altLang="en-US" sz="1200" dirty="0" err="1" smtClean="0">
                <a:effectLst/>
              </a:rPr>
              <a:t>사보타지</a:t>
            </a:r>
            <a:r>
              <a:rPr lang="en-US" altLang="ko-KR" sz="1200" dirty="0" smtClean="0">
                <a:effectLst/>
              </a:rPr>
              <a:t>(</a:t>
            </a:r>
            <a:r>
              <a:rPr lang="ko-KR" altLang="en-US" sz="1200" dirty="0" smtClean="0">
                <a:effectLst/>
              </a:rPr>
              <a:t>태업</a:t>
            </a:r>
            <a:r>
              <a:rPr lang="en-US" altLang="ko-KR" sz="1200" dirty="0" smtClean="0">
                <a:effectLst/>
              </a:rPr>
              <a:t>)</a:t>
            </a:r>
            <a:r>
              <a:rPr lang="ko-KR" altLang="en-US" sz="1200" dirty="0" smtClean="0">
                <a:effectLst/>
              </a:rPr>
              <a:t>를 하는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 </a:t>
            </a:r>
            <a:r>
              <a:rPr lang="ko-KR" altLang="en-US" sz="1200" dirty="0" err="1" smtClean="0">
                <a:effectLst/>
              </a:rPr>
              <a:t>성격자로</a:t>
            </a:r>
            <a:r>
              <a:rPr lang="en-US" altLang="ko-KR" sz="1200" dirty="0" smtClean="0">
                <a:effectLst/>
              </a:rPr>
              <a:t> </a:t>
            </a:r>
            <a:r>
              <a:rPr lang="ko-KR" altLang="en-US" sz="1200" dirty="0">
                <a:effectLst/>
              </a:rPr>
              <a:t>이런 </a:t>
            </a:r>
            <a:r>
              <a:rPr lang="ko-KR" altLang="en-US" sz="1200" dirty="0" err="1">
                <a:effectLst/>
              </a:rPr>
              <a:t>성격자는</a:t>
            </a:r>
            <a:r>
              <a:rPr lang="ko-KR" altLang="en-US" sz="1200" dirty="0">
                <a:effectLst/>
              </a:rPr>
              <a:t> 우울증이나 알코올중독에 빠지는 수가 </a:t>
            </a:r>
            <a:r>
              <a:rPr lang="ko-KR" altLang="en-US" sz="1200" dirty="0" smtClean="0">
                <a:effectLst/>
              </a:rPr>
              <a:t>많음</a:t>
            </a:r>
            <a:r>
              <a:rPr lang="en-US" altLang="ko-KR" sz="1200" dirty="0" smtClean="0">
                <a:effectLst/>
              </a:rPr>
              <a:t>.</a:t>
            </a:r>
            <a:endParaRPr lang="en-US" altLang="ko-KR" sz="1200" dirty="0">
              <a:effectLst/>
            </a:endParaRPr>
          </a:p>
          <a:p>
            <a:pPr marL="18288" indent="0">
              <a:buNone/>
            </a:pP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solidFill>
                  <a:srgbClr val="92D050"/>
                </a:solidFill>
                <a:effectLst/>
              </a:rPr>
              <a:t>⑪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혼합형 </a:t>
            </a:r>
            <a:endParaRPr lang="en-US" altLang="ko-KR" sz="1200" dirty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effectLst/>
              </a:rPr>
              <a:t>    - </a:t>
            </a:r>
            <a:r>
              <a:rPr lang="ko-KR" altLang="en-US" sz="1200" dirty="0" smtClean="0">
                <a:effectLst/>
              </a:rPr>
              <a:t>위에 </a:t>
            </a:r>
            <a:r>
              <a:rPr lang="ko-KR" altLang="en-US" sz="1200" dirty="0">
                <a:effectLst/>
              </a:rPr>
              <a:t>말한 어떤 형에도 속하지 않거나 또는 여러 인격장애가 섞여 있는 </a:t>
            </a:r>
            <a:r>
              <a:rPr lang="ko-KR" altLang="en-US" sz="1200" dirty="0" err="1" smtClean="0">
                <a:effectLst/>
              </a:rPr>
              <a:t>성격자</a:t>
            </a:r>
            <a:endParaRPr lang="en-US" altLang="ko-KR" sz="1200" dirty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/>
            </a:r>
            <a:br>
              <a:rPr lang="en-US" altLang="ko-KR" sz="1200" dirty="0">
                <a:effectLst/>
              </a:rPr>
            </a:b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53735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2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정신병질과 </a:t>
            </a:r>
            <a:r>
              <a:rPr lang="ko-KR" altLang="en-US" sz="2800" dirty="0" err="1" smtClean="0"/>
              <a:t>사이코패스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844824"/>
            <a:ext cx="7992888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solidFill>
                  <a:srgbClr val="FFFF00"/>
                </a:solidFill>
              </a:rPr>
              <a:t>19</a:t>
            </a:r>
            <a:r>
              <a:rPr lang="ko-KR" altLang="en-US" sz="1400" dirty="0">
                <a:solidFill>
                  <a:srgbClr val="FFFF00"/>
                </a:solidFill>
              </a:rPr>
              <a:t>세기 </a:t>
            </a:r>
            <a:r>
              <a:rPr lang="ko-KR" altLang="en-US" sz="1400" dirty="0" smtClean="0">
                <a:solidFill>
                  <a:srgbClr val="FFFF00"/>
                </a:solidFill>
              </a:rPr>
              <a:t>초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 smtClean="0"/>
              <a:t>마음</a:t>
            </a:r>
            <a:r>
              <a:rPr lang="en-US" altLang="ko-KR" sz="1400" dirty="0"/>
              <a:t>=</a:t>
            </a:r>
            <a:r>
              <a:rPr lang="ko-KR" altLang="en-US" sz="1400" dirty="0"/>
              <a:t>이성</a:t>
            </a:r>
            <a:r>
              <a:rPr lang="en-US" altLang="ko-KR" sz="1400" dirty="0"/>
              <a:t>(</a:t>
            </a:r>
            <a:r>
              <a:rPr lang="ko-KR" altLang="en-US" sz="1400" dirty="0"/>
              <a:t>이상한 행동</a:t>
            </a:r>
            <a:r>
              <a:rPr lang="en-US" altLang="ko-KR" sz="1400" dirty="0"/>
              <a:t>=‘</a:t>
            </a:r>
            <a:r>
              <a:rPr lang="ko-KR" altLang="en-US" sz="1400" dirty="0"/>
              <a:t>이성에 </a:t>
            </a:r>
            <a:r>
              <a:rPr lang="ko-KR" altLang="en-US" sz="1400" dirty="0" smtClean="0"/>
              <a:t>결함이 생겨서 </a:t>
            </a:r>
            <a:r>
              <a:rPr lang="ko-KR" altLang="en-US" sz="1400" dirty="0"/>
              <a:t>한 행동’이라 하여 미쳤다라고 간주</a:t>
            </a:r>
            <a:r>
              <a:rPr lang="en-US" altLang="ko-KR" sz="1400" dirty="0"/>
              <a:t>)</a:t>
            </a:r>
          </a:p>
          <a:p>
            <a:endParaRPr lang="en-US" altLang="ko-KR" sz="1400" dirty="0"/>
          </a:p>
          <a:p>
            <a:r>
              <a:rPr lang="en-US" altLang="ko-KR" sz="1400" dirty="0" err="1" smtClean="0">
                <a:solidFill>
                  <a:srgbClr val="FFFF00"/>
                </a:solidFill>
              </a:rPr>
              <a:t>Pinel</a:t>
            </a:r>
            <a:r>
              <a:rPr lang="en-US" altLang="ko-KR" sz="1400" dirty="0" smtClean="0">
                <a:solidFill>
                  <a:srgbClr val="FFFF00"/>
                </a:solidFill>
              </a:rPr>
              <a:t>(1809</a:t>
            </a:r>
            <a:r>
              <a:rPr lang="en-US" altLang="ko-KR" sz="1400" dirty="0">
                <a:solidFill>
                  <a:srgbClr val="FFFF00"/>
                </a:solidFill>
              </a:rPr>
              <a:t>) </a:t>
            </a:r>
            <a:r>
              <a:rPr lang="ko-KR" altLang="en-US" sz="1400" dirty="0">
                <a:solidFill>
                  <a:srgbClr val="FFFF00"/>
                </a:solidFill>
              </a:rPr>
              <a:t>범죄행동의 정의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- 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‘습관적으로 이기적</a:t>
            </a:r>
            <a:r>
              <a:rPr lang="en-US" altLang="ko-KR" sz="1400" dirty="0"/>
              <a:t>, </a:t>
            </a:r>
            <a:r>
              <a:rPr lang="ko-KR" altLang="en-US" sz="1400" dirty="0"/>
              <a:t>반사회적 행동을 하지만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그런 상황이 </a:t>
            </a:r>
            <a:r>
              <a:rPr lang="ko-KR" altLang="en-US" sz="1400" dirty="0"/>
              <a:t>정신적 질병의 징후를 나타내지 않는</a:t>
            </a:r>
          </a:p>
          <a:p>
            <a:pPr marL="18288" indent="0">
              <a:buNone/>
            </a:pPr>
            <a:r>
              <a:rPr lang="ko-KR" altLang="en-US" sz="1400" dirty="0" smtClean="0"/>
              <a:t>       사람들</a:t>
            </a:r>
            <a:r>
              <a:rPr lang="ko-KR" altLang="en-US" sz="1400" dirty="0"/>
              <a:t>’을 구별하여 잔혹하고 무책임하며 </a:t>
            </a:r>
            <a:r>
              <a:rPr lang="ko-KR" altLang="en-US" sz="1400" dirty="0" smtClean="0"/>
              <a:t>도덕심이 없는 </a:t>
            </a:r>
            <a:r>
              <a:rPr lang="ko-KR" altLang="en-US" sz="1400" dirty="0"/>
              <a:t>특징을 가지고 있으나 정신착란과 같은</a:t>
            </a:r>
          </a:p>
          <a:p>
            <a:pPr marL="18288" indent="0">
              <a:buNone/>
            </a:pPr>
            <a:r>
              <a:rPr lang="ko-KR" altLang="en-US" sz="1400" dirty="0" smtClean="0"/>
              <a:t>       격앙됨이 </a:t>
            </a:r>
            <a:r>
              <a:rPr lang="ko-KR" altLang="en-US" sz="1400" dirty="0"/>
              <a:t>없는 </a:t>
            </a:r>
            <a:r>
              <a:rPr lang="ko-KR" altLang="en-US" sz="1400" dirty="0" err="1" smtClean="0"/>
              <a:t>조증상태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/>
          </a:p>
          <a:p>
            <a:r>
              <a:rPr lang="en-US" altLang="ko-KR" sz="1400" dirty="0">
                <a:solidFill>
                  <a:srgbClr val="FFFF00"/>
                </a:solidFill>
              </a:rPr>
              <a:t>1952 </a:t>
            </a:r>
            <a:r>
              <a:rPr lang="ko-KR" altLang="en-US" sz="1400" dirty="0" smtClean="0">
                <a:solidFill>
                  <a:srgbClr val="FFFF00"/>
                </a:solidFill>
              </a:rPr>
              <a:t>미국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정신의학회</a:t>
            </a:r>
            <a:r>
              <a:rPr lang="en-US" altLang="ko-KR" sz="1400" dirty="0">
                <a:solidFill>
                  <a:srgbClr val="FFFF00"/>
                </a:solidFill>
              </a:rPr>
              <a:t>: </a:t>
            </a:r>
            <a:r>
              <a:rPr lang="ko-KR" altLang="en-US" sz="1400" dirty="0" err="1">
                <a:solidFill>
                  <a:srgbClr val="FFFF00"/>
                </a:solidFill>
              </a:rPr>
              <a:t>사회병질</a:t>
            </a:r>
            <a:r>
              <a:rPr lang="en-US" altLang="ko-KR" sz="1400" dirty="0">
                <a:solidFill>
                  <a:srgbClr val="FFFF00"/>
                </a:solidFill>
              </a:rPr>
              <a:t>(sociopathy)</a:t>
            </a:r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 </a:t>
            </a:r>
            <a:r>
              <a:rPr lang="en-US" altLang="ko-KR" sz="1400" dirty="0" smtClean="0"/>
              <a:t>‐ </a:t>
            </a:r>
            <a:r>
              <a:rPr lang="ko-KR" altLang="en-US" sz="1400" dirty="0"/>
              <a:t>반복적으로 범죄행동을 하는 사람을 통칭</a:t>
            </a:r>
          </a:p>
          <a:p>
            <a:endParaRPr lang="en-US" altLang="ko-KR" sz="1400" dirty="0"/>
          </a:p>
          <a:p>
            <a:r>
              <a:rPr lang="en-US" altLang="ko-KR" sz="1400" dirty="0" smtClean="0">
                <a:solidFill>
                  <a:srgbClr val="FFFF00"/>
                </a:solidFill>
              </a:rPr>
              <a:t> </a:t>
            </a:r>
            <a:r>
              <a:rPr lang="en-US" altLang="ko-KR" sz="1400" dirty="0">
                <a:solidFill>
                  <a:srgbClr val="FFFF00"/>
                </a:solidFill>
              </a:rPr>
              <a:t>1968</a:t>
            </a:r>
            <a:r>
              <a:rPr lang="ko-KR" altLang="en-US" sz="1400" dirty="0">
                <a:solidFill>
                  <a:srgbClr val="FFFF00"/>
                </a:solidFill>
              </a:rPr>
              <a:t>년 </a:t>
            </a:r>
            <a:r>
              <a:rPr lang="en-US" altLang="ko-KR" sz="1400" dirty="0">
                <a:solidFill>
                  <a:srgbClr val="FFFF00"/>
                </a:solidFill>
              </a:rPr>
              <a:t>DSM‐Ⅳ : </a:t>
            </a:r>
            <a:r>
              <a:rPr lang="ko-KR" altLang="en-US" sz="1400" dirty="0">
                <a:solidFill>
                  <a:srgbClr val="FFFF00"/>
                </a:solidFill>
              </a:rPr>
              <a:t>반사회적인 인격장애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‐ </a:t>
            </a:r>
            <a:r>
              <a:rPr lang="ko-KR" altLang="en-US" sz="1400" dirty="0"/>
              <a:t>자신의 이득을 위해 타인의 권리를 쉽게 </a:t>
            </a:r>
            <a:r>
              <a:rPr lang="ko-KR" altLang="en-US" sz="1400" dirty="0" smtClean="0"/>
              <a:t>무시 혹은 </a:t>
            </a:r>
            <a:r>
              <a:rPr lang="ko-KR" altLang="en-US" sz="1400" dirty="0"/>
              <a:t>침해하는 경향으로 아동기 혹은 청소년기</a:t>
            </a:r>
          </a:p>
          <a:p>
            <a:pPr marL="18288" indent="0">
              <a:buNone/>
            </a:pPr>
            <a:r>
              <a:rPr lang="ko-KR" altLang="en-US" sz="1400" dirty="0" smtClean="0"/>
              <a:t>       초기부터 </a:t>
            </a:r>
            <a:r>
              <a:rPr lang="ko-KR" altLang="en-US" sz="1400" dirty="0"/>
              <a:t>꾸준히 발현</a:t>
            </a:r>
          </a:p>
        </p:txBody>
      </p:sp>
    </p:spTree>
    <p:extLst>
      <p:ext uri="{BB962C8B-B14F-4D97-AF65-F5344CB8AC3E}">
        <p14:creationId xmlns:p14="http://schemas.microsoft.com/office/powerpoint/2010/main" val="203018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2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정신병질과 </a:t>
            </a:r>
            <a:r>
              <a:rPr lang="ko-KR" altLang="en-US" sz="2800" dirty="0" err="1" smtClean="0"/>
              <a:t>사이코패스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844824"/>
            <a:ext cx="7992888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형사사법 </a:t>
            </a:r>
            <a:r>
              <a:rPr lang="ko-KR" altLang="en-US" sz="1400" dirty="0" smtClean="0">
                <a:solidFill>
                  <a:srgbClr val="FFFF00"/>
                </a:solidFill>
              </a:rPr>
              <a:t>현장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범죄나 </a:t>
            </a:r>
            <a:r>
              <a:rPr lang="ko-KR" altLang="en-US" sz="1400" dirty="0"/>
              <a:t>비행행동이 주요 </a:t>
            </a:r>
            <a:r>
              <a:rPr lang="ko-KR" altLang="en-US" sz="1400" dirty="0" err="1"/>
              <a:t>진단준거가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되는 순환논리적 </a:t>
            </a:r>
            <a:r>
              <a:rPr lang="ko-KR" altLang="en-US" sz="1400" dirty="0"/>
              <a:t>모순이라는 점으로 인해 </a:t>
            </a:r>
            <a:r>
              <a:rPr lang="ko-KR" altLang="en-US" sz="1400" dirty="0" smtClean="0"/>
              <a:t>사후 설명적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판단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방법보다는 </a:t>
            </a:r>
            <a:r>
              <a:rPr lang="ko-KR" altLang="en-US" sz="1400" dirty="0"/>
              <a:t>잠재적 특질을 토대</a:t>
            </a:r>
            <a:r>
              <a:rPr lang="en-US" altLang="ko-KR" sz="1400" dirty="0"/>
              <a:t>(</a:t>
            </a:r>
            <a:r>
              <a:rPr lang="ko-KR" altLang="en-US" sz="1400" dirty="0"/>
              <a:t>재범예측 등 </a:t>
            </a:r>
            <a:r>
              <a:rPr lang="ko-KR" altLang="en-US" sz="1400" dirty="0" smtClean="0"/>
              <a:t>미래의 행동가능성을 </a:t>
            </a:r>
            <a:r>
              <a:rPr lang="ko-KR" altLang="en-US" sz="1400" dirty="0"/>
              <a:t>평가하는 방법의 필요로 인해</a:t>
            </a:r>
            <a:r>
              <a:rPr lang="en-US" altLang="ko-KR" sz="1400" dirty="0" smtClean="0"/>
              <a:t>)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로 정신병질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사이코패시</a:t>
            </a:r>
            <a:r>
              <a:rPr lang="en-US" altLang="ko-KR" sz="1400" dirty="0"/>
              <a:t>, psychopathy)</a:t>
            </a:r>
            <a:r>
              <a:rPr lang="ko-KR" altLang="en-US" sz="1400" dirty="0"/>
              <a:t>이라는 </a:t>
            </a:r>
            <a:r>
              <a:rPr lang="ko-KR" altLang="en-US" sz="1400" dirty="0" smtClean="0"/>
              <a:t>개념이 유행</a:t>
            </a:r>
            <a:endParaRPr lang="en-US" altLang="ko-KR" sz="1400" dirty="0" smtClean="0"/>
          </a:p>
          <a:p>
            <a:endParaRPr lang="ko-KR" altLang="en-US" sz="1400" dirty="0">
              <a:solidFill>
                <a:srgbClr val="FFFF00"/>
              </a:solidFill>
            </a:endParaRPr>
          </a:p>
          <a:p>
            <a:r>
              <a:rPr lang="ko-KR" altLang="en-US" sz="1400" dirty="0" err="1" smtClean="0">
                <a:solidFill>
                  <a:srgbClr val="FFFF00"/>
                </a:solidFill>
              </a:rPr>
              <a:t>사이코패스</a:t>
            </a:r>
            <a:r>
              <a:rPr lang="ko-KR" altLang="en-US" sz="1400" dirty="0" smtClean="0">
                <a:solidFill>
                  <a:srgbClr val="FFFF00"/>
                </a:solidFill>
              </a:rPr>
              <a:t> 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외관상으로 </a:t>
            </a:r>
            <a:r>
              <a:rPr lang="ko-KR" altLang="en-US" sz="1400" dirty="0"/>
              <a:t>정상적이고 보통 수준이상의 </a:t>
            </a:r>
            <a:r>
              <a:rPr lang="ko-KR" altLang="en-US" sz="1400" dirty="0" smtClean="0"/>
              <a:t>지능을 지니나</a:t>
            </a:r>
            <a:r>
              <a:rPr lang="en-US" altLang="ko-KR" sz="1400" dirty="0"/>
              <a:t>, </a:t>
            </a:r>
            <a:r>
              <a:rPr lang="ko-KR" altLang="en-US" sz="1400" dirty="0"/>
              <a:t>극단적으로 이기적이고 타인을 </a:t>
            </a:r>
            <a:r>
              <a:rPr lang="ko-KR" altLang="en-US" sz="1400" dirty="0" smtClean="0"/>
              <a:t>목적 달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성의 도구로 이용</a:t>
            </a:r>
            <a:r>
              <a:rPr lang="en-US" altLang="ko-KR" sz="1400" dirty="0"/>
              <a:t>, </a:t>
            </a:r>
            <a:r>
              <a:rPr lang="ko-KR" altLang="en-US" sz="1400" dirty="0"/>
              <a:t>무책임</a:t>
            </a:r>
            <a:r>
              <a:rPr lang="en-US" altLang="ko-KR" sz="1400" dirty="0"/>
              <a:t>, </a:t>
            </a:r>
            <a:r>
              <a:rPr lang="ko-KR" altLang="en-US" sz="1400" dirty="0"/>
              <a:t>냉담</a:t>
            </a:r>
            <a:r>
              <a:rPr lang="en-US" altLang="ko-KR" sz="1400" dirty="0"/>
              <a:t>, </a:t>
            </a:r>
            <a:r>
              <a:rPr lang="ko-KR" altLang="en-US" sz="1400" dirty="0"/>
              <a:t>거짓말하는 특성</a:t>
            </a:r>
          </a:p>
        </p:txBody>
      </p:sp>
    </p:spTree>
    <p:extLst>
      <p:ext uri="{BB962C8B-B14F-4D97-AF65-F5344CB8AC3E}">
        <p14:creationId xmlns:p14="http://schemas.microsoft.com/office/powerpoint/2010/main" val="346802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3. </a:t>
            </a:r>
            <a:r>
              <a:rPr lang="ko-KR" altLang="en-US" sz="2800" dirty="0" err="1" smtClean="0"/>
              <a:t>사이코패스의</a:t>
            </a:r>
            <a:r>
              <a:rPr lang="ko-KR" altLang="en-US" sz="2800" dirty="0" smtClean="0"/>
              <a:t> 특징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844824"/>
            <a:ext cx="7992888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err="1">
                <a:solidFill>
                  <a:srgbClr val="FFFF00"/>
                </a:solidFill>
              </a:rPr>
              <a:t>정신병질자</a:t>
            </a:r>
            <a:r>
              <a:rPr lang="en-US" altLang="ko-KR" sz="1400" dirty="0">
                <a:solidFill>
                  <a:srgbClr val="FFFF00"/>
                </a:solidFill>
              </a:rPr>
              <a:t>(</a:t>
            </a:r>
            <a:r>
              <a:rPr lang="ko-KR" altLang="en-US" sz="1400" dirty="0" err="1">
                <a:solidFill>
                  <a:srgbClr val="FFFF00"/>
                </a:solidFill>
              </a:rPr>
              <a:t>사이코패스</a:t>
            </a:r>
            <a:r>
              <a:rPr lang="en-US" altLang="ko-KR" sz="1400" dirty="0" smtClean="0">
                <a:solidFill>
                  <a:srgbClr val="FFFF00"/>
                </a:solidFill>
              </a:rPr>
              <a:t>)</a:t>
            </a:r>
          </a:p>
          <a:p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사랑할 </a:t>
            </a:r>
            <a:r>
              <a:rPr lang="ko-KR" altLang="en-US" sz="1400" dirty="0"/>
              <a:t>능력이나 타인에 대한 이타심의 부재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극단적 이기주의</a:t>
            </a:r>
            <a:r>
              <a:rPr lang="en-US" altLang="ko-KR" sz="1400" dirty="0"/>
              <a:t>, </a:t>
            </a:r>
            <a:r>
              <a:rPr lang="ko-KR" altLang="en-US" sz="1400" dirty="0"/>
              <a:t>공감능력 결핍</a:t>
            </a:r>
            <a:r>
              <a:rPr lang="en-US" altLang="ko-KR" sz="1400" dirty="0"/>
              <a:t>, </a:t>
            </a:r>
            <a:r>
              <a:rPr lang="ko-KR" altLang="en-US" sz="1400" dirty="0"/>
              <a:t>죄책감 및 양심의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가책 </a:t>
            </a:r>
            <a:r>
              <a:rPr lang="ko-KR" altLang="en-US" sz="1400" dirty="0"/>
              <a:t>결여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smtClean="0"/>
              <a:t>자신의 </a:t>
            </a:r>
            <a:r>
              <a:rPr lang="ko-KR" altLang="en-US" sz="1400" dirty="0"/>
              <a:t>마음상태를 언어적으로 표시할 수 </a:t>
            </a:r>
            <a:r>
              <a:rPr lang="ko-KR" altLang="en-US" sz="1400" dirty="0" smtClean="0"/>
              <a:t>있으나 감정적으로 </a:t>
            </a:r>
            <a:r>
              <a:rPr lang="ko-KR" altLang="en-US" sz="1400" dirty="0"/>
              <a:t>깊이가 없는 사람들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smtClean="0"/>
              <a:t>인지행동적</a:t>
            </a:r>
            <a:r>
              <a:rPr lang="en-US" altLang="ko-KR" sz="1400" dirty="0"/>
              <a:t>, </a:t>
            </a:r>
            <a:r>
              <a:rPr lang="ko-KR" altLang="en-US" sz="1400" dirty="0"/>
              <a:t>신경심리적으로 독특한 특성</a:t>
            </a:r>
            <a:r>
              <a:rPr lang="en-US" altLang="ko-KR" sz="1400" dirty="0"/>
              <a:t>: </a:t>
            </a:r>
            <a:r>
              <a:rPr lang="ko-KR" altLang="en-US" sz="1400" dirty="0"/>
              <a:t>회피학습 </a:t>
            </a:r>
            <a:r>
              <a:rPr lang="ko-KR" altLang="en-US" sz="1400" dirty="0" smtClean="0"/>
              <a:t>능력 부족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정상인과 </a:t>
            </a:r>
            <a:r>
              <a:rPr lang="ko-KR" altLang="en-US" sz="1400" dirty="0"/>
              <a:t>인지구조 비교</a:t>
            </a:r>
            <a:r>
              <a:rPr lang="en-US" altLang="ko-KR" sz="1400" dirty="0"/>
              <a:t>: </a:t>
            </a:r>
            <a:r>
              <a:rPr lang="ko-KR" altLang="en-US" sz="1400" dirty="0"/>
              <a:t>고정된 인지구조 수정 불가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대인관계에서 </a:t>
            </a:r>
            <a:r>
              <a:rPr lang="ko-KR" altLang="en-US" sz="1400" dirty="0"/>
              <a:t>위협적 상황에 대한 인지적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왜곡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불안상황을 분노유발상황으로 </a:t>
            </a:r>
            <a:r>
              <a:rPr lang="ko-KR" altLang="en-US" sz="1400" dirty="0"/>
              <a:t>지각</a:t>
            </a:r>
          </a:p>
        </p:txBody>
      </p:sp>
    </p:spTree>
    <p:extLst>
      <p:ext uri="{BB962C8B-B14F-4D97-AF65-F5344CB8AC3E}">
        <p14:creationId xmlns:p14="http://schemas.microsoft.com/office/powerpoint/2010/main" val="365444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3. </a:t>
            </a:r>
            <a:r>
              <a:rPr lang="ko-KR" altLang="en-US" sz="2800" dirty="0" err="1" smtClean="0"/>
              <a:t>사이코패스의</a:t>
            </a:r>
            <a:r>
              <a:rPr lang="ko-KR" altLang="en-US" sz="2800" dirty="0" smtClean="0"/>
              <a:t> 특징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844824"/>
            <a:ext cx="7992888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대인관계 상의 결함</a:t>
            </a:r>
            <a:r>
              <a:rPr lang="en-US" altLang="ko-KR" sz="1400" dirty="0">
                <a:solidFill>
                  <a:srgbClr val="FFFF00"/>
                </a:solidFill>
              </a:rPr>
              <a:t>: </a:t>
            </a:r>
            <a:r>
              <a:rPr lang="ko-KR" altLang="en-US" sz="1400" dirty="0">
                <a:solidFill>
                  <a:srgbClr val="FFFF00"/>
                </a:solidFill>
              </a:rPr>
              <a:t>정서적인 </a:t>
            </a:r>
            <a:r>
              <a:rPr lang="ko-KR" altLang="en-US" sz="1400" dirty="0" smtClean="0">
                <a:solidFill>
                  <a:srgbClr val="FFFF00"/>
                </a:solidFill>
              </a:rPr>
              <a:t>결함 </a:t>
            </a:r>
            <a:r>
              <a:rPr lang="en-US" altLang="ko-KR" sz="1400" dirty="0" smtClean="0">
                <a:solidFill>
                  <a:srgbClr val="FFFF00"/>
                </a:solidFill>
              </a:rPr>
              <a:t>= </a:t>
            </a:r>
            <a:r>
              <a:rPr lang="ko-KR" altLang="en-US" sz="1400" dirty="0" smtClean="0">
                <a:solidFill>
                  <a:srgbClr val="FFFF00"/>
                </a:solidFill>
              </a:rPr>
              <a:t>의미 실어증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smtClean="0"/>
              <a:t>글은 </a:t>
            </a:r>
            <a:r>
              <a:rPr lang="ko-KR" altLang="en-US" sz="1400" dirty="0"/>
              <a:t>알고 있으나 깊은 의미는 파악불가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정서관련 처리과정의 기능저하</a:t>
            </a:r>
            <a:r>
              <a:rPr lang="en-US" altLang="ko-KR" sz="1400" dirty="0"/>
              <a:t>: </a:t>
            </a:r>
            <a:r>
              <a:rPr lang="ko-KR" altLang="en-US" sz="1400" dirty="0"/>
              <a:t>의미론적 점화과제는 </a:t>
            </a:r>
            <a:r>
              <a:rPr lang="ko-KR" altLang="en-US" sz="1400" dirty="0" smtClean="0"/>
              <a:t>정상인과 비슷하나</a:t>
            </a:r>
            <a:r>
              <a:rPr lang="en-US" altLang="ko-KR" sz="1400" dirty="0"/>
              <a:t>, </a:t>
            </a:r>
            <a:r>
              <a:rPr lang="ko-KR" altLang="en-US" sz="1400" dirty="0"/>
              <a:t>정서적 점화는 저조한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수행을 </a:t>
            </a:r>
            <a:r>
              <a:rPr lang="ko-KR" altLang="en-US" sz="1400" dirty="0"/>
              <a:t>보임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 </a:t>
            </a:r>
            <a:r>
              <a:rPr lang="en-US" altLang="ko-KR" sz="1400" dirty="0" err="1"/>
              <a:t>Fullam</a:t>
            </a:r>
            <a:r>
              <a:rPr lang="en-US" altLang="ko-KR" sz="1400" dirty="0"/>
              <a:t>‐Dolan(2006</a:t>
            </a:r>
            <a:r>
              <a:rPr lang="en-US" altLang="ko-KR" sz="1400" dirty="0" smtClean="0"/>
              <a:t>) 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: </a:t>
            </a:r>
            <a:r>
              <a:rPr lang="ko-KR" altLang="en-US" sz="1400" dirty="0"/>
              <a:t>특정정서</a:t>
            </a:r>
            <a:r>
              <a:rPr lang="en-US" altLang="ko-KR" sz="1400" dirty="0"/>
              <a:t>(</a:t>
            </a:r>
            <a:r>
              <a:rPr lang="ko-KR" altLang="en-US" sz="1400" dirty="0"/>
              <a:t>슬픔</a:t>
            </a:r>
            <a:r>
              <a:rPr lang="en-US" altLang="ko-KR" sz="1400" dirty="0"/>
              <a:t>)</a:t>
            </a:r>
            <a:r>
              <a:rPr lang="ko-KR" altLang="en-US" sz="1400" dirty="0"/>
              <a:t>과 관련된 정보처리 불능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폭력성 </a:t>
            </a:r>
            <a:r>
              <a:rPr lang="ko-KR" altLang="en-US" sz="1400" dirty="0"/>
              <a:t>제지 메커니즘</a:t>
            </a:r>
            <a:r>
              <a:rPr lang="en-US" altLang="ko-KR" sz="1400" dirty="0"/>
              <a:t>(VIM)</a:t>
            </a:r>
            <a:r>
              <a:rPr lang="ko-KR" altLang="en-US" sz="1400" dirty="0"/>
              <a:t>에 이상이 생겨 슬픔에 </a:t>
            </a:r>
            <a:r>
              <a:rPr lang="ko-KR" altLang="en-US" sz="1400" dirty="0" smtClean="0"/>
              <a:t>대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한 </a:t>
            </a:r>
            <a:r>
              <a:rPr lang="ko-KR" altLang="en-US" sz="1400" dirty="0"/>
              <a:t>정보가 </a:t>
            </a:r>
            <a:r>
              <a:rPr lang="ko-KR" altLang="en-US" sz="1400" dirty="0" smtClean="0"/>
              <a:t>잘못 인식되어 </a:t>
            </a:r>
            <a:r>
              <a:rPr lang="ko-KR" altLang="en-US" sz="1400" dirty="0"/>
              <a:t>자신의 폭력행위에 대한 </a:t>
            </a:r>
            <a:r>
              <a:rPr lang="ko-KR" altLang="en-US" sz="1400" dirty="0" err="1" smtClean="0"/>
              <a:t>제지력이</a:t>
            </a:r>
            <a:r>
              <a:rPr lang="ko-KR" altLang="en-US" sz="1400" dirty="0" smtClean="0"/>
              <a:t>  </a:t>
            </a:r>
            <a:r>
              <a:rPr lang="ko-KR" altLang="en-US" sz="1400" dirty="0"/>
              <a:t>발휘되지 않음</a:t>
            </a:r>
          </a:p>
        </p:txBody>
      </p:sp>
    </p:spTree>
    <p:extLst>
      <p:ext uri="{BB962C8B-B14F-4D97-AF65-F5344CB8AC3E}">
        <p14:creationId xmlns:p14="http://schemas.microsoft.com/office/powerpoint/2010/main" val="214297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4</a:t>
            </a:r>
            <a:r>
              <a:rPr lang="en-US" altLang="ko-KR" sz="2800" dirty="0" smtClean="0"/>
              <a:t>. </a:t>
            </a:r>
            <a:r>
              <a:rPr lang="ko-KR" altLang="en-US" sz="2800" dirty="0" err="1" smtClean="0"/>
              <a:t>사이코패스의</a:t>
            </a:r>
            <a:r>
              <a:rPr lang="ko-KR" altLang="en-US" sz="2800" dirty="0" smtClean="0"/>
              <a:t> 형사책임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844824"/>
            <a:ext cx="7992888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뇌의 이상징후라고 할 때 형사책임에서 </a:t>
            </a:r>
            <a:r>
              <a:rPr lang="ko-KR" altLang="en-US" sz="1400" dirty="0" err="1">
                <a:solidFill>
                  <a:srgbClr val="FFFF00"/>
                </a:solidFill>
              </a:rPr>
              <a:t>감경사유</a:t>
            </a:r>
            <a:r>
              <a:rPr lang="en-US" altLang="ko-KR" sz="1400" dirty="0">
                <a:solidFill>
                  <a:srgbClr val="FFFF00"/>
                </a:solidFill>
              </a:rPr>
              <a:t>?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en-US" altLang="ko-KR" sz="1400" dirty="0"/>
              <a:t>‐ </a:t>
            </a:r>
            <a:r>
              <a:rPr lang="ko-KR" altLang="en-US" sz="1400" dirty="0" err="1"/>
              <a:t>사이코패스의</a:t>
            </a:r>
            <a:r>
              <a:rPr lang="ko-KR" altLang="en-US" sz="1400" dirty="0"/>
              <a:t> 이상징후는 극히 국한된 범위 내에 </a:t>
            </a:r>
            <a:r>
              <a:rPr lang="ko-KR" altLang="en-US" sz="1400" dirty="0" smtClean="0"/>
              <a:t>특정한 자극에 </a:t>
            </a:r>
            <a:r>
              <a:rPr lang="ko-KR" altLang="en-US" sz="1400" dirty="0"/>
              <a:t>대해 출현하므로 범죄 발생 </a:t>
            </a:r>
            <a:r>
              <a:rPr lang="ko-KR" altLang="en-US" sz="1400" dirty="0" smtClean="0"/>
              <a:t>당시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의 </a:t>
            </a:r>
            <a:r>
              <a:rPr lang="ko-KR" altLang="en-US" sz="1400" dirty="0"/>
              <a:t>상태 전반에 </a:t>
            </a:r>
            <a:r>
              <a:rPr lang="ko-KR" altLang="en-US" sz="1400" dirty="0" smtClean="0"/>
              <a:t>관하여 정신장애를 </a:t>
            </a:r>
            <a:r>
              <a:rPr lang="ko-KR" altLang="en-US" sz="1400" dirty="0"/>
              <a:t>내리기 어려움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  ‐ </a:t>
            </a:r>
            <a:r>
              <a:rPr lang="ko-KR" altLang="en-US" sz="1400" dirty="0"/>
              <a:t>법정의 정신장애 개념</a:t>
            </a:r>
            <a:r>
              <a:rPr lang="en-US" altLang="ko-KR" sz="1400" dirty="0"/>
              <a:t>: </a:t>
            </a:r>
            <a:r>
              <a:rPr lang="ko-KR" altLang="en-US" sz="1400" dirty="0"/>
              <a:t>자신의 행위에 대한 옳고 </a:t>
            </a:r>
            <a:r>
              <a:rPr lang="ko-KR" altLang="en-US" sz="1400" dirty="0" smtClean="0"/>
              <a:t>그름을 판단할 </a:t>
            </a:r>
            <a:r>
              <a:rPr lang="ko-KR" altLang="en-US" sz="1400" dirty="0"/>
              <a:t>수 없는 상태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 smtClean="0"/>
              <a:t>    ‐ </a:t>
            </a:r>
            <a:r>
              <a:rPr lang="ko-KR" altLang="en-US" sz="1400" dirty="0"/>
              <a:t>환청이나 망상 등 현실감각에 심각한 손상이 동반되지 </a:t>
            </a:r>
            <a:r>
              <a:rPr lang="ko-KR" altLang="en-US" sz="1400" dirty="0" smtClean="0"/>
              <a:t>않는 성격장애인 </a:t>
            </a:r>
            <a:r>
              <a:rPr lang="ko-KR" altLang="en-US" sz="1400" dirty="0" err="1"/>
              <a:t>사이코패스는</a:t>
            </a:r>
            <a:r>
              <a:rPr lang="ko-KR" altLang="en-US" sz="1400" dirty="0"/>
              <a:t> 뇌기능이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저하되긴 </a:t>
            </a:r>
            <a:r>
              <a:rPr lang="ko-KR" altLang="en-US" sz="1400" dirty="0"/>
              <a:t>하나 </a:t>
            </a:r>
            <a:r>
              <a:rPr lang="ko-KR" altLang="en-US" sz="1400" dirty="0" smtClean="0"/>
              <a:t>자신의 행위 </a:t>
            </a:r>
            <a:r>
              <a:rPr lang="ko-KR" altLang="en-US" sz="1400" dirty="0"/>
              <a:t>결과를 이해하여 범죄행위를 계획하고 통제할 </a:t>
            </a:r>
            <a:r>
              <a:rPr lang="ko-KR" altLang="en-US" sz="1400" dirty="0" smtClean="0"/>
              <a:t>수 있으므로 면책사유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가 </a:t>
            </a:r>
            <a:r>
              <a:rPr lang="ko-KR" altLang="en-US" sz="1400" dirty="0"/>
              <a:t>되지 않음</a:t>
            </a:r>
          </a:p>
        </p:txBody>
      </p:sp>
    </p:spTree>
    <p:extLst>
      <p:ext uri="{BB962C8B-B14F-4D97-AF65-F5344CB8AC3E}">
        <p14:creationId xmlns:p14="http://schemas.microsoft.com/office/powerpoint/2010/main" val="275532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5.1. </a:t>
            </a:r>
            <a:r>
              <a:rPr lang="ko-KR" altLang="en-US" sz="2800" dirty="0" smtClean="0"/>
              <a:t>정신병질의 형성 및 발달 </a:t>
            </a:r>
            <a:r>
              <a:rPr lang="en-US" altLang="ko-KR" sz="2800" dirty="0" smtClean="0"/>
              <a:t>- ADHD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412776"/>
            <a:ext cx="7992888" cy="5040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smtClean="0">
                <a:solidFill>
                  <a:srgbClr val="FFFF00"/>
                </a:solidFill>
              </a:rPr>
              <a:t>ADHD(</a:t>
            </a:r>
            <a:r>
              <a:rPr lang="en-US" altLang="ko-KR" sz="1400" dirty="0" smtClean="0">
                <a:solidFill>
                  <a:srgbClr val="FFFF00"/>
                </a:solidFill>
                <a:effectLst/>
              </a:rPr>
              <a:t>Attention </a:t>
            </a:r>
            <a:r>
              <a:rPr lang="en-US" altLang="ko-KR" sz="1400" dirty="0">
                <a:solidFill>
                  <a:srgbClr val="FFFF00"/>
                </a:solidFill>
                <a:effectLst/>
              </a:rPr>
              <a:t>deficit hyperactivity </a:t>
            </a:r>
            <a:r>
              <a:rPr lang="en-US" altLang="ko-KR" sz="1400" dirty="0" smtClean="0">
                <a:solidFill>
                  <a:srgbClr val="FFFF00"/>
                </a:solidFill>
                <a:effectLst/>
              </a:rPr>
              <a:t>disorder, </a:t>
            </a:r>
            <a:r>
              <a:rPr lang="ko-KR" altLang="en-US" sz="1400" dirty="0" smtClean="0">
                <a:solidFill>
                  <a:srgbClr val="FFFF00"/>
                </a:solidFill>
                <a:effectLst/>
              </a:rPr>
              <a:t>주의력결핍 과잉행동장애</a:t>
            </a:r>
            <a:r>
              <a:rPr lang="en-US" altLang="ko-KR" sz="1400" dirty="0" smtClean="0">
                <a:solidFill>
                  <a:srgbClr val="FFFF00"/>
                </a:solidFill>
                <a:effectLst/>
              </a:rPr>
              <a:t>)</a:t>
            </a:r>
            <a:r>
              <a:rPr lang="ko-KR" altLang="en-US" sz="1400" dirty="0" smtClean="0">
                <a:solidFill>
                  <a:srgbClr val="FFFF00"/>
                </a:solidFill>
              </a:rPr>
              <a:t>와 </a:t>
            </a:r>
            <a:r>
              <a:rPr lang="ko-KR" altLang="en-US" sz="1400" dirty="0">
                <a:solidFill>
                  <a:srgbClr val="FFFF00"/>
                </a:solidFill>
              </a:rPr>
              <a:t>신경생리학적 </a:t>
            </a:r>
            <a:r>
              <a:rPr lang="ko-KR" altLang="en-US" sz="1400" dirty="0" smtClean="0">
                <a:solidFill>
                  <a:srgbClr val="FFFF00"/>
                </a:solidFill>
              </a:rPr>
              <a:t>특성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주의력 </a:t>
            </a:r>
            <a:r>
              <a:rPr lang="ko-KR" altLang="en-US" sz="1400" dirty="0"/>
              <a:t>결핍 및 과잉행동장애</a:t>
            </a:r>
            <a:r>
              <a:rPr lang="en-US" altLang="ko-KR" sz="1400" dirty="0"/>
              <a:t>, </a:t>
            </a:r>
            <a:r>
              <a:rPr lang="ko-KR" altLang="en-US" sz="1400" dirty="0"/>
              <a:t>반항장애</a:t>
            </a:r>
            <a:r>
              <a:rPr lang="en-US" altLang="ko-KR" sz="1400" dirty="0"/>
              <a:t>/</a:t>
            </a:r>
            <a:r>
              <a:rPr lang="ko-KR" altLang="en-US" sz="1400" dirty="0"/>
              <a:t>품행장애</a:t>
            </a:r>
            <a:r>
              <a:rPr lang="en-US" altLang="ko-KR" sz="1400" dirty="0"/>
              <a:t>(ODD/CD)</a:t>
            </a:r>
            <a:r>
              <a:rPr lang="ko-KR" altLang="en-US" sz="1400" dirty="0" smtClean="0"/>
              <a:t>와 높은 </a:t>
            </a:r>
            <a:r>
              <a:rPr lang="ko-KR" altLang="en-US" sz="1400" dirty="0"/>
              <a:t>상관</a:t>
            </a:r>
            <a:r>
              <a:rPr lang="en-US" altLang="ko-KR" sz="1400" dirty="0"/>
              <a:t>, </a:t>
            </a:r>
            <a:r>
              <a:rPr lang="ko-KR" altLang="en-US" sz="1400" dirty="0"/>
              <a:t>정신병질의 </a:t>
            </a:r>
            <a:r>
              <a:rPr lang="ko-KR" altLang="en-US" sz="1400" dirty="0" smtClean="0"/>
              <a:t>전조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/>
          </a:p>
          <a:p>
            <a:r>
              <a:rPr lang="en-US" altLang="ko-KR" sz="1400" dirty="0">
                <a:effectLst/>
              </a:rPr>
              <a:t>ADHD</a:t>
            </a:r>
            <a:r>
              <a:rPr lang="ko-KR" altLang="en-US" sz="1400" dirty="0">
                <a:effectLst/>
              </a:rPr>
              <a:t>는 주로 주의력 부족</a:t>
            </a:r>
            <a:r>
              <a:rPr lang="en-US" altLang="ko-KR" sz="1400" dirty="0">
                <a:effectLst/>
              </a:rPr>
              <a:t>, </a:t>
            </a:r>
            <a:r>
              <a:rPr lang="ko-KR" altLang="en-US" sz="1400" dirty="0">
                <a:effectLst/>
              </a:rPr>
              <a:t>충동성</a:t>
            </a:r>
            <a:r>
              <a:rPr lang="en-US" altLang="ko-KR" sz="1400" dirty="0">
                <a:effectLst/>
              </a:rPr>
              <a:t>, </a:t>
            </a:r>
            <a:r>
              <a:rPr lang="ko-KR" altLang="en-US" sz="1400" dirty="0">
                <a:effectLst/>
              </a:rPr>
              <a:t>과잉행동이 핵심 증상이지만 사실은 집중 효율성의 저하나 반응 </a:t>
            </a:r>
            <a:r>
              <a:rPr lang="ko-KR" altLang="en-US" sz="1400" dirty="0" smtClean="0">
                <a:effectLst/>
              </a:rPr>
              <a:t>억</a:t>
            </a:r>
            <a:r>
              <a:rPr lang="en-US" altLang="ko-KR" sz="1400" dirty="0" smtClean="0">
                <a:effectLst/>
              </a:rPr>
              <a:t> </a:t>
            </a:r>
            <a:r>
              <a:rPr lang="ko-KR" altLang="en-US" sz="1400" dirty="0" smtClean="0">
                <a:effectLst/>
              </a:rPr>
              <a:t>제의 어려</a:t>
            </a:r>
            <a:endParaRPr lang="en-US" altLang="ko-KR" sz="14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</a:rPr>
              <a:t> </a:t>
            </a:r>
            <a:r>
              <a:rPr lang="en-US" altLang="ko-KR" sz="1400" dirty="0" smtClean="0">
                <a:effectLst/>
              </a:rPr>
              <a:t>     </a:t>
            </a:r>
            <a:r>
              <a:rPr lang="ko-KR" altLang="en-US" sz="1400" dirty="0" smtClean="0">
                <a:effectLst/>
              </a:rPr>
              <a:t>움 </a:t>
            </a:r>
            <a:r>
              <a:rPr lang="ko-KR" altLang="en-US" sz="1400" dirty="0">
                <a:effectLst/>
              </a:rPr>
              <a:t>등과 같은 ‘실행 기능</a:t>
            </a:r>
            <a:r>
              <a:rPr lang="en-US" altLang="ko-KR" sz="1400" dirty="0">
                <a:effectLst/>
              </a:rPr>
              <a:t>(</a:t>
            </a:r>
            <a:r>
              <a:rPr lang="ko-KR" altLang="en-US" sz="1400" dirty="0" err="1" smtClean="0">
                <a:effectLst/>
              </a:rPr>
              <a:t>전두엽의</a:t>
            </a:r>
            <a:r>
              <a:rPr lang="ko-KR" altLang="en-US" sz="1400" dirty="0" smtClean="0">
                <a:effectLst/>
              </a:rPr>
              <a:t> 기능</a:t>
            </a:r>
            <a:r>
              <a:rPr lang="en-US" altLang="ko-KR" sz="1400" dirty="0" smtClean="0">
                <a:effectLst/>
              </a:rPr>
              <a:t>)</a:t>
            </a:r>
            <a:r>
              <a:rPr lang="ko-KR" altLang="en-US" sz="1400" dirty="0">
                <a:effectLst/>
              </a:rPr>
              <a:t>의 저하’가 가장 특징</a:t>
            </a:r>
            <a:endParaRPr lang="en-US" altLang="ko-KR" sz="1400" dirty="0">
              <a:effectLst/>
            </a:endParaRPr>
          </a:p>
          <a:p>
            <a:endParaRPr lang="en-US" altLang="ko-KR" sz="1400" dirty="0">
              <a:effectLst/>
            </a:endParaRPr>
          </a:p>
          <a:p>
            <a:r>
              <a:rPr lang="ko-KR" altLang="en-US" sz="1400" dirty="0">
                <a:effectLst/>
              </a:rPr>
              <a:t>우리의 행동에 대해서 실행 지시를 내리는 </a:t>
            </a:r>
            <a:r>
              <a:rPr lang="ko-KR" altLang="en-US" sz="1400" dirty="0" err="1">
                <a:effectLst/>
              </a:rPr>
              <a:t>전두엽의</a:t>
            </a:r>
            <a:r>
              <a:rPr lang="ko-KR" altLang="en-US" sz="1400" dirty="0">
                <a:effectLst/>
              </a:rPr>
              <a:t> 기능에 이상이 있기 때문에 </a:t>
            </a:r>
            <a:r>
              <a:rPr lang="en-US" altLang="ko-KR" sz="1400" dirty="0">
                <a:effectLst/>
              </a:rPr>
              <a:t>ADHD</a:t>
            </a:r>
            <a:r>
              <a:rPr lang="ko-KR" altLang="en-US" sz="1400" dirty="0">
                <a:effectLst/>
              </a:rPr>
              <a:t>는 단순히 </a:t>
            </a:r>
            <a:r>
              <a:rPr lang="ko-KR" altLang="en-US" sz="1400" dirty="0" smtClean="0">
                <a:effectLst/>
              </a:rPr>
              <a:t>집중력이 부족</a:t>
            </a:r>
            <a:endParaRPr lang="en-US" altLang="ko-KR" sz="14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400" dirty="0" smtClean="0">
                <a:effectLst/>
              </a:rPr>
              <a:t>       </a:t>
            </a:r>
            <a:r>
              <a:rPr lang="ko-KR" altLang="en-US" sz="1400" dirty="0" smtClean="0">
                <a:effectLst/>
              </a:rPr>
              <a:t>하거나 </a:t>
            </a:r>
            <a:r>
              <a:rPr lang="ko-KR" altLang="en-US" sz="1400" dirty="0">
                <a:effectLst/>
              </a:rPr>
              <a:t>행동이 부산스러운 것 이외에 다양한 모습들이 있음</a:t>
            </a:r>
            <a:r>
              <a:rPr lang="en-US" altLang="ko-KR" sz="1400" dirty="0">
                <a:effectLst/>
              </a:rPr>
              <a:t>.</a:t>
            </a:r>
          </a:p>
          <a:p>
            <a:endParaRPr lang="en-US" altLang="ko-KR" sz="1400" dirty="0">
              <a:effectLst/>
            </a:endParaRPr>
          </a:p>
          <a:p>
            <a:r>
              <a:rPr lang="ko-KR" altLang="en-US" sz="1400" dirty="0">
                <a:effectLst/>
              </a:rPr>
              <a:t>이를테면 ▲매사에 급하고 참을성과 인내심이 부족한 모습</a:t>
            </a:r>
            <a:r>
              <a:rPr lang="en-US" altLang="ko-KR" sz="1400" dirty="0">
                <a:effectLst/>
              </a:rPr>
              <a:t>, ▲</a:t>
            </a:r>
            <a:r>
              <a:rPr lang="ko-KR" altLang="en-US" sz="1400" dirty="0">
                <a:effectLst/>
              </a:rPr>
              <a:t>중요한 일이 무엇인지 모르고 당장 눈앞에 </a:t>
            </a:r>
            <a:r>
              <a:rPr lang="ko-KR" altLang="en-US" sz="1400" dirty="0" smtClean="0">
                <a:effectLst/>
              </a:rPr>
              <a:t>하고 </a:t>
            </a:r>
            <a:r>
              <a:rPr lang="ko-KR" altLang="en-US" sz="1400" dirty="0" err="1" smtClean="0">
                <a:effectLst/>
              </a:rPr>
              <a:t>싶</a:t>
            </a:r>
            <a:endParaRPr lang="en-US" altLang="ko-KR" sz="14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400" dirty="0" smtClean="0">
                <a:effectLst/>
              </a:rPr>
              <a:t>       </a:t>
            </a:r>
            <a:r>
              <a:rPr lang="ko-KR" altLang="en-US" sz="1400" dirty="0" smtClean="0">
                <a:effectLst/>
              </a:rPr>
              <a:t>은 </a:t>
            </a:r>
            <a:r>
              <a:rPr lang="ko-KR" altLang="en-US" sz="1400" dirty="0">
                <a:effectLst/>
              </a:rPr>
              <a:t>일만 하여 중요한 일을 마치지 못하는 것</a:t>
            </a:r>
            <a:r>
              <a:rPr lang="en-US" altLang="ko-KR" sz="1400" dirty="0">
                <a:effectLst/>
              </a:rPr>
              <a:t>, ▲</a:t>
            </a:r>
            <a:r>
              <a:rPr lang="ko-KR" altLang="en-US" sz="1400" dirty="0">
                <a:effectLst/>
              </a:rPr>
              <a:t>정서적으로 미숙해서 감정과 충동 조절이 어려운 </a:t>
            </a:r>
            <a:r>
              <a:rPr lang="ko-KR" altLang="en-US" sz="1400" dirty="0" smtClean="0">
                <a:effectLst/>
              </a:rPr>
              <a:t>모습</a:t>
            </a:r>
            <a:r>
              <a:rPr lang="en-US" altLang="ko-KR" sz="1400" dirty="0">
                <a:effectLst/>
              </a:rPr>
              <a:t>, ▲</a:t>
            </a:r>
            <a:r>
              <a:rPr lang="ko-KR" altLang="en-US" sz="1400" dirty="0" smtClean="0">
                <a:effectLst/>
              </a:rPr>
              <a:t>정리정돈</a:t>
            </a:r>
            <a:endParaRPr lang="en-US" altLang="ko-KR" sz="14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</a:rPr>
              <a:t> </a:t>
            </a:r>
            <a:r>
              <a:rPr lang="en-US" altLang="ko-KR" sz="1400" dirty="0" smtClean="0">
                <a:effectLst/>
              </a:rPr>
              <a:t>      </a:t>
            </a:r>
            <a:r>
              <a:rPr lang="ko-KR" altLang="en-US" sz="1400" dirty="0" smtClean="0">
                <a:effectLst/>
              </a:rPr>
              <a:t>이 </a:t>
            </a:r>
            <a:r>
              <a:rPr lang="ko-KR" altLang="en-US" sz="1400" dirty="0">
                <a:effectLst/>
              </a:rPr>
              <a:t>잘 안되고 제한된 시간 안에 일을 마치지 못하는 모습들이 있다</a:t>
            </a:r>
            <a:r>
              <a:rPr lang="en-US" altLang="ko-KR" sz="1400" dirty="0">
                <a:effectLst/>
              </a:rPr>
              <a:t>. </a:t>
            </a:r>
            <a:r>
              <a:rPr lang="ko-KR" altLang="en-US" sz="1400" dirty="0">
                <a:effectLst/>
              </a:rPr>
              <a:t>또한 ▲무언가를 </a:t>
            </a:r>
            <a:r>
              <a:rPr lang="ko-KR" altLang="en-US" sz="1400" dirty="0" smtClean="0">
                <a:effectLst/>
              </a:rPr>
              <a:t>시작하려는 </a:t>
            </a:r>
            <a:r>
              <a:rPr lang="ko-KR" altLang="en-US" sz="1400" dirty="0">
                <a:effectLst/>
              </a:rPr>
              <a:t>동기를 가지기가 </a:t>
            </a:r>
            <a:endParaRPr lang="en-US" altLang="ko-KR" sz="14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</a:rPr>
              <a:t> </a:t>
            </a:r>
            <a:r>
              <a:rPr lang="en-US" altLang="ko-KR" sz="1400" dirty="0" smtClean="0">
                <a:effectLst/>
              </a:rPr>
              <a:t>      </a:t>
            </a:r>
            <a:r>
              <a:rPr lang="ko-KR" altLang="en-US" sz="1400" dirty="0" smtClean="0">
                <a:effectLst/>
              </a:rPr>
              <a:t>어렵고 </a:t>
            </a:r>
            <a:r>
              <a:rPr lang="ko-KR" altLang="en-US" sz="1400" dirty="0">
                <a:effectLst/>
              </a:rPr>
              <a:t>▲자신의 행동의 문제가 무엇인지 모르며</a:t>
            </a:r>
            <a:r>
              <a:rPr lang="en-US" altLang="ko-KR" sz="1400" dirty="0">
                <a:effectLst/>
              </a:rPr>
              <a:t>, ▲</a:t>
            </a:r>
            <a:r>
              <a:rPr lang="ko-KR" altLang="en-US" sz="1400" dirty="0">
                <a:effectLst/>
              </a:rPr>
              <a:t>문제의식이 없고 하나의 </a:t>
            </a:r>
            <a:r>
              <a:rPr lang="ko-KR" altLang="en-US" sz="1400" dirty="0" smtClean="0">
                <a:effectLst/>
              </a:rPr>
              <a:t>목표를 </a:t>
            </a:r>
            <a:r>
              <a:rPr lang="ko-KR" altLang="en-US" sz="1400" dirty="0">
                <a:effectLst/>
              </a:rPr>
              <a:t>위해 다른 일을 끝내지 </a:t>
            </a:r>
            <a:r>
              <a:rPr lang="ko-KR" altLang="en-US" sz="1400" dirty="0" err="1" smtClean="0">
                <a:effectLst/>
              </a:rPr>
              <a:t>못하</a:t>
            </a:r>
            <a:endParaRPr lang="en-US" altLang="ko-KR" sz="14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</a:rPr>
              <a:t> </a:t>
            </a:r>
            <a:r>
              <a:rPr lang="en-US" altLang="ko-KR" sz="1400" dirty="0" smtClean="0">
                <a:effectLst/>
              </a:rPr>
              <a:t>      </a:t>
            </a:r>
            <a:r>
              <a:rPr lang="ko-KR" altLang="en-US" sz="1400" dirty="0" smtClean="0">
                <a:effectLst/>
              </a:rPr>
              <a:t>는 </a:t>
            </a:r>
            <a:r>
              <a:rPr lang="ko-KR" altLang="en-US" sz="1400" dirty="0">
                <a:effectLst/>
              </a:rPr>
              <a:t>등과 같은 여러 가지의 모습도 포함</a:t>
            </a:r>
            <a:endParaRPr lang="en-US" altLang="ko-KR" sz="1400" dirty="0">
              <a:effectLst/>
            </a:endParaRPr>
          </a:p>
          <a:p>
            <a:endParaRPr lang="en-US" altLang="ko-KR" sz="1400" dirty="0">
              <a:effectLst/>
            </a:endParaRPr>
          </a:p>
          <a:p>
            <a:r>
              <a:rPr lang="ko-KR" altLang="en-US" sz="1400" dirty="0">
                <a:effectLst/>
              </a:rPr>
              <a:t>단순히 ‘산만한 것’만의 문제가 아니라 이런 인지</a:t>
            </a:r>
            <a:r>
              <a:rPr lang="en-US" altLang="ko-KR" sz="1400" dirty="0">
                <a:effectLst/>
              </a:rPr>
              <a:t>, </a:t>
            </a:r>
            <a:r>
              <a:rPr lang="ko-KR" altLang="en-US" sz="1400" dirty="0">
                <a:effectLst/>
              </a:rPr>
              <a:t>정서</a:t>
            </a:r>
            <a:r>
              <a:rPr lang="en-US" altLang="ko-KR" sz="1400" dirty="0">
                <a:effectLst/>
              </a:rPr>
              <a:t>, </a:t>
            </a:r>
            <a:r>
              <a:rPr lang="ko-KR" altLang="en-US" sz="1400" dirty="0">
                <a:effectLst/>
              </a:rPr>
              <a:t>행동 조절과 관련된 전반에서 어려움을 보이는 </a:t>
            </a:r>
            <a:r>
              <a:rPr lang="ko-KR" altLang="en-US" sz="1400" dirty="0" smtClean="0">
                <a:effectLst/>
              </a:rPr>
              <a:t>것이 </a:t>
            </a:r>
            <a:r>
              <a:rPr lang="en-US" altLang="ko-KR" sz="1400" dirty="0" smtClean="0">
                <a:effectLst/>
              </a:rPr>
              <a:t>ADH </a:t>
            </a:r>
          </a:p>
          <a:p>
            <a:pPr marL="18288" indent="0">
              <a:buNone/>
            </a:pPr>
            <a:r>
              <a:rPr lang="en-US" altLang="ko-KR" sz="1400" dirty="0" smtClean="0">
                <a:effectLst/>
              </a:rPr>
              <a:t>       D</a:t>
            </a:r>
            <a:r>
              <a:rPr lang="ko-KR" altLang="en-US" sz="1400" dirty="0">
                <a:effectLst/>
              </a:rPr>
              <a:t>의 증상들로 </a:t>
            </a:r>
            <a:r>
              <a:rPr lang="en-US" altLang="ko-KR" sz="1400" dirty="0">
                <a:effectLst/>
              </a:rPr>
              <a:t> </a:t>
            </a:r>
            <a:r>
              <a:rPr lang="en-US" altLang="ko-KR" sz="1400" dirty="0" smtClean="0">
                <a:solidFill>
                  <a:srgbClr val="FFFF00"/>
                </a:solidFill>
                <a:effectLst/>
              </a:rPr>
              <a:t>ADHD</a:t>
            </a:r>
            <a:r>
              <a:rPr lang="ko-KR" altLang="en-US" sz="1400" dirty="0" smtClean="0">
                <a:solidFill>
                  <a:srgbClr val="FFFF00"/>
                </a:solidFill>
                <a:effectLst/>
              </a:rPr>
              <a:t> </a:t>
            </a:r>
            <a:r>
              <a:rPr lang="ko-KR" altLang="en-US" sz="1400" dirty="0">
                <a:solidFill>
                  <a:srgbClr val="FFFF00"/>
                </a:solidFill>
                <a:effectLst/>
              </a:rPr>
              <a:t>발생은 </a:t>
            </a:r>
            <a:r>
              <a:rPr lang="en-US" altLang="ko-KR" sz="1400" dirty="0">
                <a:solidFill>
                  <a:srgbClr val="FFFF00"/>
                </a:solidFill>
                <a:effectLst/>
              </a:rPr>
              <a:t>70%</a:t>
            </a:r>
            <a:r>
              <a:rPr lang="ko-KR" altLang="en-US" sz="1400" dirty="0">
                <a:solidFill>
                  <a:srgbClr val="FFFF00"/>
                </a:solidFill>
                <a:effectLst/>
              </a:rPr>
              <a:t>가량은 유전적 원인</a:t>
            </a:r>
            <a:r>
              <a:rPr lang="en-US" altLang="ko-KR" sz="1400" dirty="0">
                <a:solidFill>
                  <a:srgbClr val="FFFF00"/>
                </a:solidFill>
                <a:effectLst/>
              </a:rPr>
              <a:t>, 30%</a:t>
            </a:r>
            <a:r>
              <a:rPr lang="ko-KR" altLang="en-US" sz="1400" dirty="0">
                <a:solidFill>
                  <a:srgbClr val="FFFF00"/>
                </a:solidFill>
                <a:effectLst/>
              </a:rPr>
              <a:t>가량은 환경적 원인과 관련되어 </a:t>
            </a:r>
            <a:r>
              <a:rPr lang="ko-KR" altLang="en-US" sz="1400" dirty="0" smtClean="0">
                <a:solidFill>
                  <a:srgbClr val="FFFF00"/>
                </a:solidFill>
                <a:effectLst/>
              </a:rPr>
              <a:t>있음</a:t>
            </a:r>
            <a:endParaRPr lang="en-US" altLang="ko-KR" sz="1400" dirty="0">
              <a:solidFill>
                <a:srgbClr val="FFFF00"/>
              </a:solidFill>
              <a:effectLst/>
            </a:endParaRPr>
          </a:p>
          <a:p>
            <a:endParaRPr lang="en-US" altLang="ko-KR" sz="1400" dirty="0">
              <a:effectLst/>
            </a:endParaRPr>
          </a:p>
          <a:p>
            <a:r>
              <a:rPr lang="en-US" altLang="ko-KR" sz="1400" dirty="0">
                <a:solidFill>
                  <a:srgbClr val="FFFF00"/>
                </a:solidFill>
                <a:effectLst/>
              </a:rPr>
              <a:t>ADHD</a:t>
            </a:r>
            <a:r>
              <a:rPr lang="ko-KR" altLang="en-US" sz="1400" dirty="0">
                <a:solidFill>
                  <a:srgbClr val="FFFF00"/>
                </a:solidFill>
                <a:effectLst/>
              </a:rPr>
              <a:t>와 </a:t>
            </a:r>
            <a:r>
              <a:rPr lang="ko-KR" altLang="en-US" sz="1400" dirty="0" err="1">
                <a:solidFill>
                  <a:srgbClr val="FFFF00"/>
                </a:solidFill>
                <a:effectLst/>
              </a:rPr>
              <a:t>전두엽</a:t>
            </a:r>
            <a:endParaRPr lang="en-US" altLang="ko-KR" sz="1400" dirty="0">
              <a:solidFill>
                <a:srgbClr val="FFFF0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</a:rPr>
              <a:t>   - </a:t>
            </a:r>
            <a:r>
              <a:rPr lang="ko-KR" altLang="en-US" sz="1400" dirty="0">
                <a:effectLst/>
              </a:rPr>
              <a:t> </a:t>
            </a:r>
            <a:r>
              <a:rPr lang="ko-KR" altLang="en-US" sz="1400" dirty="0" err="1">
                <a:effectLst/>
              </a:rPr>
              <a:t>전두엽은</a:t>
            </a:r>
            <a:r>
              <a:rPr lang="ko-KR" altLang="en-US" sz="1400" dirty="0">
                <a:effectLst/>
              </a:rPr>
              <a:t> 오케스트라의 지휘자와 같은 역할을 하는 뇌의 한 부위로 사람을 가장 사람답게 만드는 </a:t>
            </a:r>
            <a:r>
              <a:rPr lang="ko-KR" altLang="en-US" sz="1400" dirty="0" smtClean="0">
                <a:effectLst/>
              </a:rPr>
              <a:t>실행기능을 </a:t>
            </a:r>
            <a:r>
              <a:rPr lang="ko-KR" altLang="en-US" sz="1400" dirty="0">
                <a:effectLst/>
              </a:rPr>
              <a:t>담당</a:t>
            </a:r>
            <a:r>
              <a:rPr lang="en-US" altLang="ko-KR" sz="1400" dirty="0">
                <a:effectLst/>
              </a:rPr>
              <a:t> </a:t>
            </a:r>
          </a:p>
          <a:p>
            <a:pPr marL="18288" indent="0">
              <a:buNone/>
            </a:pPr>
            <a:r>
              <a:rPr lang="en-US" altLang="ko-KR" sz="1400" dirty="0">
                <a:effectLst/>
              </a:rPr>
              <a:t>   - </a:t>
            </a:r>
            <a:r>
              <a:rPr lang="ko-KR" altLang="en-US" sz="1400" dirty="0" err="1">
                <a:effectLst/>
              </a:rPr>
              <a:t>전두엽은</a:t>
            </a:r>
            <a:r>
              <a:rPr lang="ko-KR" altLang="en-US" sz="1400" dirty="0">
                <a:effectLst/>
              </a:rPr>
              <a:t> </a:t>
            </a:r>
            <a:r>
              <a:rPr lang="en-US" altLang="ko-KR" sz="1400" dirty="0">
                <a:effectLst/>
              </a:rPr>
              <a:t>20</a:t>
            </a:r>
            <a:r>
              <a:rPr lang="ko-KR" altLang="en-US" sz="1400" dirty="0">
                <a:effectLst/>
              </a:rPr>
              <a:t>대 초반까지 꾸준히 자라면서 발달하는데</a:t>
            </a:r>
            <a:r>
              <a:rPr lang="en-US" altLang="ko-KR" sz="1400" dirty="0">
                <a:effectLst/>
              </a:rPr>
              <a:t>,  </a:t>
            </a:r>
            <a:r>
              <a:rPr lang="ko-KR" altLang="en-US" sz="1400" dirty="0">
                <a:effectLst/>
              </a:rPr>
              <a:t>최근의 연구 결과들을 보면 </a:t>
            </a:r>
            <a:r>
              <a:rPr lang="en-US" altLang="ko-KR" sz="1400" dirty="0">
                <a:effectLst/>
              </a:rPr>
              <a:t>ADHD</a:t>
            </a:r>
            <a:r>
              <a:rPr lang="ko-KR" altLang="en-US" sz="1400" dirty="0">
                <a:effectLst/>
              </a:rPr>
              <a:t>가 다양하고 </a:t>
            </a:r>
            <a:r>
              <a:rPr lang="ko-KR" altLang="en-US" sz="1400" dirty="0" smtClean="0">
                <a:effectLst/>
              </a:rPr>
              <a:t>복합적인 </a:t>
            </a:r>
            <a:endParaRPr lang="en-US" altLang="ko-KR" sz="14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</a:rPr>
              <a:t> </a:t>
            </a:r>
            <a:r>
              <a:rPr lang="en-US" altLang="ko-KR" sz="1400" dirty="0" smtClean="0">
                <a:effectLst/>
              </a:rPr>
              <a:t>    </a:t>
            </a:r>
            <a:r>
              <a:rPr lang="ko-KR" altLang="en-US" sz="1400" dirty="0" smtClean="0">
                <a:effectLst/>
              </a:rPr>
              <a:t>원인에 </a:t>
            </a:r>
            <a:r>
              <a:rPr lang="ko-KR" altLang="en-US" sz="1400" dirty="0">
                <a:effectLst/>
              </a:rPr>
              <a:t>의해 생기지만 뇌의 기능적</a:t>
            </a:r>
            <a:r>
              <a:rPr lang="en-US" altLang="ko-KR" sz="1400" dirty="0">
                <a:effectLst/>
              </a:rPr>
              <a:t>, </a:t>
            </a:r>
            <a:r>
              <a:rPr lang="ko-KR" altLang="en-US" sz="1400" dirty="0">
                <a:effectLst/>
              </a:rPr>
              <a:t>구조적인 차이와 연관되고 뇌 발달의 성숙 지연</a:t>
            </a:r>
            <a:r>
              <a:rPr lang="en-US" altLang="ko-KR" sz="1400" dirty="0">
                <a:effectLst/>
              </a:rPr>
              <a:t>, </a:t>
            </a:r>
            <a:r>
              <a:rPr lang="ko-KR" altLang="en-US" sz="1400" dirty="0">
                <a:effectLst/>
              </a:rPr>
              <a:t>특히 </a:t>
            </a:r>
            <a:r>
              <a:rPr lang="ko-KR" altLang="en-US" sz="1400" dirty="0" err="1" smtClean="0">
                <a:effectLst/>
              </a:rPr>
              <a:t>전두엽</a:t>
            </a:r>
            <a:r>
              <a:rPr lang="ko-KR" altLang="en-US" sz="1400" dirty="0" smtClean="0">
                <a:effectLst/>
              </a:rPr>
              <a:t> 발달의 </a:t>
            </a:r>
            <a:r>
              <a:rPr lang="ko-KR" altLang="en-US" sz="1400" dirty="0">
                <a:effectLst/>
              </a:rPr>
              <a:t>성숙 </a:t>
            </a:r>
            <a:r>
              <a:rPr lang="ko-KR" altLang="en-US" sz="1400" dirty="0" smtClean="0">
                <a:effectLst/>
              </a:rPr>
              <a:t>지연</a:t>
            </a:r>
            <a:endParaRPr lang="en-US" altLang="ko-KR" sz="14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</a:rPr>
              <a:t> </a:t>
            </a:r>
            <a:r>
              <a:rPr lang="en-US" altLang="ko-KR" sz="1400" dirty="0" smtClean="0">
                <a:effectLst/>
              </a:rPr>
              <a:t>    </a:t>
            </a:r>
            <a:r>
              <a:rPr lang="ko-KR" altLang="en-US" sz="1400" dirty="0" smtClean="0">
                <a:effectLst/>
              </a:rPr>
              <a:t>과 </a:t>
            </a:r>
            <a:r>
              <a:rPr lang="ko-KR" altLang="en-US" sz="1400" dirty="0">
                <a:effectLst/>
              </a:rPr>
              <a:t>관련되어 있음</a:t>
            </a:r>
            <a:r>
              <a:rPr lang="en-US" altLang="ko-KR" sz="1400" dirty="0">
                <a:effectLst/>
              </a:rPr>
              <a:t> </a:t>
            </a:r>
          </a:p>
          <a:p>
            <a:pPr marL="18288" indent="0">
              <a:buNone/>
            </a:pPr>
            <a:r>
              <a:rPr lang="en-US" altLang="ko-KR" sz="1400" dirty="0">
                <a:effectLst/>
              </a:rPr>
              <a:t>   - </a:t>
            </a:r>
            <a:r>
              <a:rPr lang="ko-KR" altLang="en-US" sz="1400" dirty="0">
                <a:effectLst/>
              </a:rPr>
              <a:t>즉</a:t>
            </a:r>
            <a:r>
              <a:rPr lang="en-US" altLang="ko-KR" sz="1400" dirty="0">
                <a:effectLst/>
              </a:rPr>
              <a:t>, </a:t>
            </a:r>
            <a:r>
              <a:rPr lang="ko-KR" altLang="en-US" sz="1400" dirty="0">
                <a:effectLst/>
              </a:rPr>
              <a:t>실행센터 노릇을 하는 </a:t>
            </a:r>
            <a:r>
              <a:rPr lang="ko-KR" altLang="en-US" sz="1400" dirty="0" err="1">
                <a:effectLst/>
              </a:rPr>
              <a:t>전두엽은</a:t>
            </a:r>
            <a:r>
              <a:rPr lang="ko-KR" altLang="en-US" sz="1400" dirty="0">
                <a:effectLst/>
              </a:rPr>
              <a:t> 계획을 세우고</a:t>
            </a:r>
            <a:r>
              <a:rPr lang="en-US" altLang="ko-KR" sz="1400" dirty="0">
                <a:effectLst/>
              </a:rPr>
              <a:t>, </a:t>
            </a:r>
            <a:r>
              <a:rPr lang="ko-KR" altLang="en-US" sz="1400" dirty="0">
                <a:effectLst/>
              </a:rPr>
              <a:t>여러 가지 일에 우선순위를 세워 처리하고</a:t>
            </a:r>
            <a:r>
              <a:rPr lang="en-US" altLang="ko-KR" sz="1400" dirty="0">
                <a:effectLst/>
              </a:rPr>
              <a:t>, </a:t>
            </a:r>
            <a:r>
              <a:rPr lang="ko-KR" altLang="en-US" sz="1400" dirty="0">
                <a:effectLst/>
              </a:rPr>
              <a:t>시간을 </a:t>
            </a:r>
            <a:r>
              <a:rPr lang="ko-KR" altLang="en-US" sz="1400" dirty="0" smtClean="0">
                <a:effectLst/>
              </a:rPr>
              <a:t>관리하고</a:t>
            </a:r>
            <a:r>
              <a:rPr lang="en-US" altLang="ko-KR" sz="1400" dirty="0">
                <a:effectLst/>
              </a:rPr>
              <a:t>, </a:t>
            </a:r>
            <a:r>
              <a:rPr lang="ko-KR" altLang="en-US" sz="1400" dirty="0" smtClean="0">
                <a:effectLst/>
              </a:rPr>
              <a:t>충</a:t>
            </a:r>
            <a:endParaRPr lang="en-US" altLang="ko-KR" sz="14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</a:rPr>
              <a:t> </a:t>
            </a:r>
            <a:r>
              <a:rPr lang="en-US" altLang="ko-KR" sz="1400" dirty="0" smtClean="0">
                <a:effectLst/>
              </a:rPr>
              <a:t>    </a:t>
            </a:r>
            <a:r>
              <a:rPr lang="ko-KR" altLang="en-US" sz="1400" dirty="0" smtClean="0">
                <a:effectLst/>
              </a:rPr>
              <a:t>동과 </a:t>
            </a:r>
            <a:r>
              <a:rPr lang="ko-KR" altLang="en-US" sz="1400" dirty="0">
                <a:effectLst/>
              </a:rPr>
              <a:t>감정을 조절하고</a:t>
            </a:r>
            <a:r>
              <a:rPr lang="en-US" altLang="ko-KR" sz="1400" dirty="0">
                <a:effectLst/>
              </a:rPr>
              <a:t>, </a:t>
            </a:r>
            <a:r>
              <a:rPr lang="ko-KR" altLang="en-US" sz="1400" dirty="0">
                <a:effectLst/>
              </a:rPr>
              <a:t>반응을 억제하는 등 다양한 실행 기능과 관련되어 </a:t>
            </a:r>
            <a:r>
              <a:rPr lang="ko-KR" altLang="en-US" sz="1400" dirty="0" smtClean="0">
                <a:effectLst/>
              </a:rPr>
              <a:t>있음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62480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5.2. </a:t>
            </a:r>
            <a:r>
              <a:rPr lang="ko-KR" altLang="en-US" sz="2800" dirty="0" smtClean="0"/>
              <a:t>정신병질의 형성 및 발달 </a:t>
            </a:r>
            <a:r>
              <a:rPr lang="en-US" altLang="ko-KR" sz="2800" dirty="0" smtClean="0"/>
              <a:t>–</a:t>
            </a:r>
            <a:r>
              <a:rPr lang="ko-KR" altLang="en-US" sz="2800" dirty="0" smtClean="0"/>
              <a:t>유전적 소양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412776"/>
            <a:ext cx="7992888" cy="5040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유전적 영향</a:t>
            </a:r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</a:t>
            </a:r>
            <a:r>
              <a:rPr lang="en-US" altLang="ko-KR" sz="1400" dirty="0" smtClean="0"/>
              <a:t>‐ </a:t>
            </a:r>
            <a:r>
              <a:rPr lang="ko-KR" altLang="en-US" sz="1400" dirty="0"/>
              <a:t>반사회적 </a:t>
            </a:r>
            <a:r>
              <a:rPr lang="ko-KR" altLang="en-US" sz="1400" dirty="0" err="1"/>
              <a:t>성격장애군에</a:t>
            </a:r>
            <a:r>
              <a:rPr lang="ko-KR" altLang="en-US" sz="1400" dirty="0"/>
              <a:t> 대한 </a:t>
            </a:r>
            <a:r>
              <a:rPr lang="ko-KR" altLang="en-US" sz="1400" dirty="0" err="1"/>
              <a:t>일치율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</a:t>
            </a:r>
            <a:r>
              <a:rPr lang="en-US" altLang="ko-KR" sz="1400" dirty="0"/>
              <a:t> </a:t>
            </a:r>
            <a:r>
              <a:rPr lang="en-US" altLang="ko-KR" sz="1400" dirty="0" smtClean="0"/>
              <a:t> :  </a:t>
            </a:r>
            <a:r>
              <a:rPr lang="ko-KR" altLang="en-US" sz="1400" dirty="0" smtClean="0"/>
              <a:t>일란성 </a:t>
            </a:r>
            <a:r>
              <a:rPr lang="ko-KR" altLang="en-US" sz="1400" dirty="0"/>
              <a:t>쌍생아의 경우 </a:t>
            </a:r>
            <a:r>
              <a:rPr lang="en-US" altLang="ko-KR" sz="1400" dirty="0"/>
              <a:t>52%, </a:t>
            </a:r>
            <a:r>
              <a:rPr lang="ko-KR" altLang="en-US" sz="1400" dirty="0"/>
              <a:t>이란성 쌍생아의 경우 </a:t>
            </a:r>
            <a:r>
              <a:rPr lang="en-US" altLang="ko-KR" sz="1400" dirty="0"/>
              <a:t>23%</a:t>
            </a:r>
            <a:r>
              <a:rPr lang="ko-KR" altLang="en-US" sz="1400" dirty="0"/>
              <a:t>의 </a:t>
            </a:r>
            <a:r>
              <a:rPr lang="ko-KR" altLang="en-US" sz="1400" dirty="0" err="1"/>
              <a:t>일치율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  </a:t>
            </a:r>
            <a:r>
              <a:rPr lang="en-US" altLang="ko-KR" sz="1400" dirty="0" smtClean="0"/>
              <a:t>: </a:t>
            </a:r>
            <a:r>
              <a:rPr lang="ko-KR" altLang="en-US" sz="1400" dirty="0"/>
              <a:t>유전자의 영향 </a:t>
            </a:r>
            <a:r>
              <a:rPr lang="en-US" altLang="ko-KR" sz="1400" dirty="0"/>
              <a:t>54%, </a:t>
            </a:r>
            <a:r>
              <a:rPr lang="ko-KR" altLang="en-US" sz="1400" dirty="0"/>
              <a:t>환경의 영향 </a:t>
            </a:r>
            <a:r>
              <a:rPr lang="en-US" altLang="ko-KR" sz="1400" dirty="0"/>
              <a:t>20%(</a:t>
            </a:r>
            <a:r>
              <a:rPr lang="en-US" altLang="ko-KR" sz="1400" dirty="0" err="1"/>
              <a:t>Cloniger</a:t>
            </a:r>
            <a:r>
              <a:rPr lang="ko-KR" altLang="en-US" sz="1400" dirty="0"/>
              <a:t>와 </a:t>
            </a:r>
            <a:r>
              <a:rPr lang="en-US" altLang="ko-KR" sz="1400" dirty="0"/>
              <a:t>Gottesman,1987)</a:t>
            </a:r>
          </a:p>
          <a:p>
            <a:endParaRPr lang="en-US" altLang="ko-KR" sz="1400" dirty="0" smtClean="0">
              <a:solidFill>
                <a:srgbClr val="FFFF00"/>
              </a:solidFill>
            </a:endParaRPr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공통 </a:t>
            </a:r>
            <a:r>
              <a:rPr lang="ko-KR" altLang="en-US" sz="1400" dirty="0">
                <a:solidFill>
                  <a:srgbClr val="FFFF00"/>
                </a:solidFill>
              </a:rPr>
              <a:t>환경의 영향</a:t>
            </a:r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</a:t>
            </a:r>
            <a:r>
              <a:rPr lang="en-US" altLang="ko-KR" sz="1400" dirty="0" smtClean="0"/>
              <a:t>‐ </a:t>
            </a:r>
            <a:r>
              <a:rPr lang="en-US" altLang="ko-KR" sz="1400" dirty="0"/>
              <a:t>15</a:t>
            </a:r>
            <a:r>
              <a:rPr lang="ko-KR" altLang="en-US" sz="1400" dirty="0"/>
              <a:t>세 이하 품행장애 연구에는 </a:t>
            </a:r>
            <a:r>
              <a:rPr lang="en-US" altLang="ko-KR" sz="1400" dirty="0"/>
              <a:t>15</a:t>
            </a:r>
            <a:r>
              <a:rPr lang="ko-KR" altLang="en-US" sz="1400" dirty="0"/>
              <a:t>세 이하의 경우 </a:t>
            </a:r>
            <a:r>
              <a:rPr lang="ko-KR" altLang="en-US" sz="1400" dirty="0" smtClean="0"/>
              <a:t>유전 보다 공통환경의 </a:t>
            </a:r>
            <a:r>
              <a:rPr lang="ko-KR" altLang="en-US" sz="1400" dirty="0"/>
              <a:t>영향이 더 크게 나타남</a:t>
            </a:r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</a:t>
            </a:r>
            <a:r>
              <a:rPr lang="en-US" altLang="ko-KR" sz="1400" dirty="0" smtClean="0"/>
              <a:t>‐ </a:t>
            </a:r>
            <a:r>
              <a:rPr lang="ko-KR" altLang="en-US" sz="1400" dirty="0"/>
              <a:t>청소년기 비행이나 반사회적 행동에 있어서 환경의 </a:t>
            </a:r>
            <a:r>
              <a:rPr lang="ko-KR" altLang="en-US" sz="1400" dirty="0" smtClean="0"/>
              <a:t>영향이 중요하나 </a:t>
            </a:r>
            <a:r>
              <a:rPr lang="ko-KR" altLang="en-US" sz="1400" dirty="0"/>
              <a:t>성인기로 접어들면 유전적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소인이 </a:t>
            </a:r>
            <a:r>
              <a:rPr lang="ko-KR" altLang="en-US" sz="1400" dirty="0"/>
              <a:t>있는 사람들이 </a:t>
            </a:r>
            <a:r>
              <a:rPr lang="ko-KR" altLang="en-US" sz="1400" dirty="0" smtClean="0"/>
              <a:t>반사회적 행동을 </a:t>
            </a:r>
            <a:r>
              <a:rPr lang="ko-KR" altLang="en-US" sz="1400" dirty="0"/>
              <a:t>할 가능성이 높아지게 됨</a:t>
            </a:r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</a:t>
            </a:r>
            <a:r>
              <a:rPr lang="en-US" altLang="ko-KR" sz="1400" dirty="0" smtClean="0"/>
              <a:t>‐ </a:t>
            </a:r>
            <a:r>
              <a:rPr lang="ko-KR" altLang="en-US" sz="1400" dirty="0"/>
              <a:t>환경요인</a:t>
            </a:r>
            <a:r>
              <a:rPr lang="en-US" altLang="ko-KR" sz="1400" dirty="0"/>
              <a:t>: </a:t>
            </a:r>
            <a:r>
              <a:rPr lang="ko-KR" altLang="en-US" sz="1400" dirty="0"/>
              <a:t>유년기 환경</a:t>
            </a:r>
            <a:r>
              <a:rPr lang="en-US" altLang="ko-KR" sz="1400" dirty="0"/>
              <a:t>, </a:t>
            </a:r>
            <a:r>
              <a:rPr lang="ko-KR" altLang="en-US" sz="1400" dirty="0"/>
              <a:t>낮은 </a:t>
            </a:r>
            <a:r>
              <a:rPr lang="en-US" altLang="ko-KR" sz="1400" dirty="0"/>
              <a:t>SES, </a:t>
            </a:r>
            <a:r>
              <a:rPr lang="ko-KR" altLang="en-US" sz="1400" dirty="0"/>
              <a:t>불안정한 입양</a:t>
            </a:r>
            <a:r>
              <a:rPr lang="en-US" altLang="ko-KR" sz="1400" dirty="0"/>
              <a:t>, </a:t>
            </a:r>
            <a:r>
              <a:rPr lang="ko-KR" altLang="en-US" sz="1400" dirty="0"/>
              <a:t>수용기관 체류기간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도시입양</a:t>
            </a:r>
            <a:r>
              <a:rPr lang="en-US" altLang="ko-KR" sz="1400" dirty="0"/>
              <a:t>, </a:t>
            </a:r>
            <a:r>
              <a:rPr lang="ko-KR" altLang="en-US" sz="1400" dirty="0"/>
              <a:t>양부모의 </a:t>
            </a:r>
            <a:r>
              <a:rPr lang="ko-KR" altLang="en-US" sz="1400" dirty="0" smtClean="0"/>
              <a:t>정신질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환 </a:t>
            </a:r>
            <a:r>
              <a:rPr lang="ko-KR" altLang="en-US" sz="1400" dirty="0"/>
              <a:t>등이 포함됨</a:t>
            </a:r>
          </a:p>
          <a:p>
            <a:pPr marL="18288" indent="0">
              <a:buNone/>
            </a:pP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268097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5.3. </a:t>
            </a:r>
            <a:r>
              <a:rPr lang="ko-KR" altLang="en-US" sz="2800" dirty="0" smtClean="0"/>
              <a:t>정신병질의 형성 및 발달 </a:t>
            </a:r>
            <a:r>
              <a:rPr lang="en-US" altLang="ko-KR" sz="2800" dirty="0" smtClean="0"/>
              <a:t>–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부모결핍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412776"/>
            <a:ext cx="7992888" cy="5040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초기 가족환경의 실패로 인해 ‘잘못된 것이 무엇’</a:t>
            </a:r>
            <a:r>
              <a:rPr lang="ko-KR" altLang="en-US" sz="1400" dirty="0" smtClean="0"/>
              <a:t>인지 해석하는 </a:t>
            </a:r>
            <a:r>
              <a:rPr lang="ko-KR" altLang="en-US" sz="1400" dirty="0"/>
              <a:t>학습 </a:t>
            </a:r>
            <a:r>
              <a:rPr lang="ko-KR" altLang="en-US" sz="1400" dirty="0" smtClean="0"/>
              <a:t>실패</a:t>
            </a:r>
            <a:endParaRPr lang="en-US" altLang="ko-KR" sz="1400" dirty="0" smtClean="0"/>
          </a:p>
          <a:p>
            <a:endParaRPr lang="ko-KR" altLang="en-US" sz="1400" dirty="0"/>
          </a:p>
          <a:p>
            <a:r>
              <a:rPr lang="ko-KR" altLang="en-US" sz="1400" dirty="0" smtClean="0"/>
              <a:t>부모상실은 </a:t>
            </a:r>
            <a:r>
              <a:rPr lang="ko-KR" altLang="en-US" sz="1400" dirty="0"/>
              <a:t>여자 </a:t>
            </a:r>
            <a:r>
              <a:rPr lang="ko-KR" altLang="en-US" sz="1400" dirty="0" err="1"/>
              <a:t>정신병질자에게</a:t>
            </a:r>
            <a:r>
              <a:rPr lang="ko-KR" altLang="en-US" sz="1400" dirty="0"/>
              <a:t> 의미 있게 나타남</a:t>
            </a:r>
            <a:r>
              <a:rPr lang="en-US" altLang="ko-KR" sz="1400" dirty="0"/>
              <a:t>(5</a:t>
            </a:r>
            <a:r>
              <a:rPr lang="ko-KR" altLang="en-US" sz="1400" dirty="0"/>
              <a:t>세 </a:t>
            </a:r>
            <a:r>
              <a:rPr lang="ko-KR" altLang="en-US" sz="1400" dirty="0" smtClean="0"/>
              <a:t>전 부모를 </a:t>
            </a:r>
            <a:r>
              <a:rPr lang="ko-KR" altLang="en-US" sz="1400" dirty="0"/>
              <a:t>잃었고</a:t>
            </a:r>
            <a:r>
              <a:rPr lang="en-US" altLang="ko-KR" sz="1400" dirty="0"/>
              <a:t>, </a:t>
            </a:r>
            <a:r>
              <a:rPr lang="ko-KR" altLang="en-US" sz="1400" dirty="0"/>
              <a:t>양쪽 부모상실이 더 </a:t>
            </a:r>
            <a:r>
              <a:rPr lang="ko-KR" altLang="en-US" sz="1400" dirty="0" err="1" smtClean="0"/>
              <a:t>많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음</a:t>
            </a:r>
            <a:r>
              <a:rPr lang="en-US" altLang="ko-KR" sz="1400" dirty="0" smtClean="0"/>
              <a:t>)</a:t>
            </a:r>
          </a:p>
          <a:p>
            <a:pPr marL="18288" indent="0">
              <a:buNone/>
            </a:pPr>
            <a:endParaRPr lang="en-US" altLang="ko-KR" sz="1400" dirty="0"/>
          </a:p>
          <a:p>
            <a:r>
              <a:rPr lang="en-US" altLang="ko-KR" sz="1400" dirty="0" smtClean="0"/>
              <a:t> </a:t>
            </a:r>
            <a:r>
              <a:rPr lang="en-US" altLang="ko-KR" sz="1400" dirty="0"/>
              <a:t>‘</a:t>
            </a:r>
            <a:r>
              <a:rPr lang="ko-KR" altLang="en-US" sz="1400" dirty="0"/>
              <a:t>아이에게 거리감을 두고 냉정하게 대하는 부모’와 ‘훈육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보상과 </a:t>
            </a:r>
            <a:r>
              <a:rPr lang="ko-KR" altLang="en-US" sz="1400" dirty="0"/>
              <a:t>처벌에 일관성이 없고 </a:t>
            </a:r>
            <a:r>
              <a:rPr lang="ko-KR" altLang="en-US" sz="1400" dirty="0" err="1" smtClean="0"/>
              <a:t>변덕스러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운 </a:t>
            </a:r>
            <a:r>
              <a:rPr lang="ko-KR" altLang="en-US" sz="1400" dirty="0"/>
              <a:t>부모’의 두 </a:t>
            </a:r>
            <a:r>
              <a:rPr lang="ko-KR" altLang="en-US" sz="1400" dirty="0" smtClean="0"/>
              <a:t>가지 부모 </a:t>
            </a:r>
            <a:r>
              <a:rPr lang="ko-KR" altLang="en-US" sz="1400" dirty="0"/>
              <a:t>행동 유형이 정신병질 성향을 키울 수 </a:t>
            </a:r>
            <a:r>
              <a:rPr lang="ko-KR" altLang="en-US" sz="1400" dirty="0" smtClean="0"/>
              <a:t>있음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적절한 </a:t>
            </a:r>
            <a:r>
              <a:rPr lang="ko-KR" altLang="en-US" sz="1400" dirty="0">
                <a:solidFill>
                  <a:srgbClr val="FFFF00"/>
                </a:solidFill>
              </a:rPr>
              <a:t>모델의 결여</a:t>
            </a:r>
            <a:r>
              <a:rPr lang="en-US" altLang="ko-KR" sz="1400" dirty="0">
                <a:solidFill>
                  <a:srgbClr val="FFFF00"/>
                </a:solidFill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</a:rPr>
              <a:t>부모의 부재 등 전반적으로 </a:t>
            </a:r>
            <a:r>
              <a:rPr lang="ko-KR" altLang="en-US" sz="1400" dirty="0" smtClean="0">
                <a:solidFill>
                  <a:srgbClr val="FFFF00"/>
                </a:solidFill>
              </a:rPr>
              <a:t>불분명한 부모반응이 정신병질 성향을 부축이게 됨</a:t>
            </a:r>
          </a:p>
        </p:txBody>
      </p:sp>
    </p:spTree>
    <p:extLst>
      <p:ext uri="{BB962C8B-B14F-4D97-AF65-F5344CB8AC3E}">
        <p14:creationId xmlns:p14="http://schemas.microsoft.com/office/powerpoint/2010/main" val="326536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9001000" cy="914400"/>
          </a:xfrm>
        </p:spPr>
        <p:txBody>
          <a:bodyPr/>
          <a:lstStyle/>
          <a:p>
            <a:r>
              <a:rPr lang="en-US" altLang="ko-KR" sz="2800" dirty="0" smtClean="0"/>
              <a:t>5.4. </a:t>
            </a:r>
            <a:r>
              <a:rPr lang="ko-KR" altLang="en-US" sz="2800" dirty="0" smtClean="0"/>
              <a:t>정신병질의 형성 및 발달 </a:t>
            </a:r>
            <a:r>
              <a:rPr lang="en-US" altLang="ko-KR" sz="2800" dirty="0" smtClean="0"/>
              <a:t>–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학습으로 인한 행동습관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412776"/>
            <a:ext cx="7992888" cy="5040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반사회적 행동 촉진 학습과정에서 습득된 </a:t>
            </a:r>
            <a:r>
              <a:rPr lang="ko-KR" altLang="en-US" sz="1400" dirty="0" smtClean="0"/>
              <a:t>행동패턴으로 인해 </a:t>
            </a:r>
            <a:r>
              <a:rPr lang="ko-KR" altLang="en-US" sz="1400" dirty="0"/>
              <a:t>반사회적 공격행동 증가</a:t>
            </a:r>
          </a:p>
          <a:p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품행장애였던 </a:t>
            </a:r>
            <a:r>
              <a:rPr lang="ko-KR" altLang="en-US" sz="1400" dirty="0">
                <a:solidFill>
                  <a:srgbClr val="FFFF00"/>
                </a:solidFill>
              </a:rPr>
              <a:t>아동의 </a:t>
            </a:r>
            <a:r>
              <a:rPr lang="en-US" altLang="ko-KR" sz="1400" dirty="0">
                <a:solidFill>
                  <a:srgbClr val="FFFF00"/>
                </a:solidFill>
              </a:rPr>
              <a:t>40%</a:t>
            </a:r>
            <a:r>
              <a:rPr lang="ko-KR" altLang="en-US" sz="1400" dirty="0">
                <a:solidFill>
                  <a:srgbClr val="FFFF00"/>
                </a:solidFill>
              </a:rPr>
              <a:t>가 성인기에 </a:t>
            </a:r>
            <a:r>
              <a:rPr lang="ko-KR" altLang="en-US" sz="1400" dirty="0" smtClean="0">
                <a:solidFill>
                  <a:srgbClr val="FFFF00"/>
                </a:solidFill>
              </a:rPr>
              <a:t>반사회적 성격장애 </a:t>
            </a:r>
            <a:r>
              <a:rPr lang="ko-KR" altLang="en-US" sz="1400" dirty="0">
                <a:solidFill>
                  <a:srgbClr val="FFFF00"/>
                </a:solidFill>
              </a:rPr>
              <a:t>진단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아동기의 </a:t>
            </a:r>
            <a:r>
              <a:rPr lang="ko-KR" altLang="en-US" sz="1400" dirty="0"/>
              <a:t>문제행동 및 일탈행동이 반사회적 </a:t>
            </a:r>
            <a:r>
              <a:rPr lang="ko-KR" altLang="en-US" sz="1400" dirty="0" smtClean="0"/>
              <a:t>범죄를 설명할 </a:t>
            </a:r>
            <a:r>
              <a:rPr lang="ko-KR" altLang="en-US" sz="1400" dirty="0"/>
              <a:t>수 있음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부모의 </a:t>
            </a:r>
            <a:r>
              <a:rPr lang="ko-KR" altLang="en-US" sz="1400" dirty="0"/>
              <a:t>양육기술</a:t>
            </a:r>
            <a:r>
              <a:rPr lang="en-US" altLang="ko-KR" sz="1400" dirty="0"/>
              <a:t>, </a:t>
            </a:r>
            <a:r>
              <a:rPr lang="ko-KR" altLang="en-US" sz="1400" dirty="0"/>
              <a:t>부모의 감시</a:t>
            </a:r>
            <a:r>
              <a:rPr lang="en-US" altLang="ko-KR" sz="1400" dirty="0"/>
              <a:t>, </a:t>
            </a:r>
            <a:r>
              <a:rPr lang="ko-KR" altLang="en-US" sz="1400" dirty="0"/>
              <a:t>태도</a:t>
            </a:r>
            <a:r>
              <a:rPr lang="en-US" altLang="ko-KR" sz="1400" dirty="0"/>
              <a:t>, </a:t>
            </a:r>
            <a:r>
              <a:rPr lang="ko-KR" altLang="en-US" sz="1400" dirty="0"/>
              <a:t>간섭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환경적 어려움</a:t>
            </a:r>
            <a:r>
              <a:rPr lang="en-US" altLang="ko-KR" sz="1400" dirty="0"/>
              <a:t>, </a:t>
            </a:r>
            <a:r>
              <a:rPr lang="ko-KR" altLang="en-US" sz="1400" dirty="0"/>
              <a:t>유전 특징</a:t>
            </a:r>
            <a:r>
              <a:rPr lang="en-US" altLang="ko-KR" sz="1400" dirty="0"/>
              <a:t>, </a:t>
            </a:r>
            <a:r>
              <a:rPr lang="ko-KR" altLang="en-US" sz="1400" dirty="0"/>
              <a:t>가족 모델링</a:t>
            </a:r>
            <a:r>
              <a:rPr lang="en-US" altLang="ko-KR" sz="1400" dirty="0"/>
              <a:t>, </a:t>
            </a:r>
            <a:r>
              <a:rPr lang="ko-KR" altLang="en-US" sz="1400" dirty="0"/>
              <a:t>심리 사회적 </a:t>
            </a:r>
            <a:r>
              <a:rPr lang="ko-KR" altLang="en-US" sz="1400" dirty="0" err="1" smtClean="0"/>
              <a:t>스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err="1" smtClean="0"/>
              <a:t>트레스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등이 </a:t>
            </a:r>
            <a:r>
              <a:rPr lang="ko-KR" altLang="en-US" sz="1400" dirty="0"/>
              <a:t>유관요인</a:t>
            </a:r>
            <a:endParaRPr lang="ko-KR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365813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9001000" cy="914400"/>
          </a:xfrm>
        </p:spPr>
        <p:txBody>
          <a:bodyPr/>
          <a:lstStyle/>
          <a:p>
            <a:r>
              <a:rPr lang="en-US" altLang="ko-KR" sz="2800" dirty="0" smtClean="0"/>
              <a:t>5.5. </a:t>
            </a:r>
            <a:r>
              <a:rPr lang="ko-KR" altLang="en-US" sz="2800" dirty="0" smtClean="0"/>
              <a:t>정신병질의 형성 및 발달 </a:t>
            </a:r>
            <a:r>
              <a:rPr lang="en-US" altLang="ko-KR" sz="2800" dirty="0" smtClean="0"/>
              <a:t>–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문화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412776"/>
            <a:ext cx="7992888" cy="3960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문화권에 따라 아동이 공격행동을 표출하도록 </a:t>
            </a:r>
            <a:r>
              <a:rPr lang="ko-KR" altLang="en-US" sz="1400" dirty="0" smtClean="0">
                <a:solidFill>
                  <a:srgbClr val="FFFF00"/>
                </a:solidFill>
              </a:rPr>
              <a:t>하는 문화인가 </a:t>
            </a:r>
            <a:r>
              <a:rPr lang="ko-KR" altLang="en-US" sz="1400" dirty="0">
                <a:solidFill>
                  <a:srgbClr val="FFFF00"/>
                </a:solidFill>
              </a:rPr>
              <a:t>억제하도록 하는 문화인가 하는 </a:t>
            </a:r>
            <a:r>
              <a:rPr lang="ko-KR" altLang="en-US" sz="1400" dirty="0" smtClean="0">
                <a:solidFill>
                  <a:srgbClr val="FFFF00"/>
                </a:solidFill>
              </a:rPr>
              <a:t>사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</a:t>
            </a:r>
            <a:r>
              <a:rPr lang="en-US" altLang="ko-KR" sz="1400" dirty="0" smtClean="0">
                <a:solidFill>
                  <a:srgbClr val="FFFF00"/>
                </a:solidFill>
              </a:rPr>
              <a:t>    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회문화적</a:t>
            </a:r>
            <a:r>
              <a:rPr lang="ko-KR" altLang="en-US" sz="1400" dirty="0">
                <a:solidFill>
                  <a:srgbClr val="FFFF00"/>
                </a:solidFill>
              </a:rPr>
              <a:t> </a:t>
            </a:r>
            <a:r>
              <a:rPr lang="ko-KR" altLang="en-US" sz="1400" dirty="0" smtClean="0">
                <a:solidFill>
                  <a:srgbClr val="FFFF00"/>
                </a:solidFill>
              </a:rPr>
              <a:t>환경의 </a:t>
            </a:r>
            <a:r>
              <a:rPr lang="ko-KR" altLang="en-US" sz="1400" dirty="0">
                <a:solidFill>
                  <a:srgbClr val="FFFF00"/>
                </a:solidFill>
              </a:rPr>
              <a:t>차이</a:t>
            </a:r>
          </a:p>
          <a:p>
            <a:pPr marL="18288" indent="0">
              <a:buNone/>
            </a:pPr>
            <a:endParaRPr lang="en-US" altLang="ko-KR" sz="1400" dirty="0" smtClean="0"/>
          </a:p>
          <a:p>
            <a:r>
              <a:rPr lang="ko-KR" altLang="en-US" sz="1400" dirty="0" smtClean="0"/>
              <a:t>반사회적 </a:t>
            </a:r>
            <a:r>
              <a:rPr lang="ko-KR" altLang="en-US" sz="1400" dirty="0"/>
              <a:t>행동이 나타나는 데는 유전적 요인이나 </a:t>
            </a:r>
            <a:r>
              <a:rPr lang="ko-KR" altLang="en-US" sz="1400" dirty="0" smtClean="0"/>
              <a:t>기질적 요인이 </a:t>
            </a:r>
            <a:r>
              <a:rPr lang="ko-KR" altLang="en-US" sz="1400" dirty="0"/>
              <a:t>선행요인으로 작용하고</a:t>
            </a:r>
            <a:r>
              <a:rPr lang="en-US" altLang="ko-KR" sz="1400" dirty="0"/>
              <a:t>, </a:t>
            </a:r>
            <a:r>
              <a:rPr lang="ko-KR" altLang="en-US" sz="1400" dirty="0"/>
              <a:t>여기에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환경이 작용하여 반사회적 </a:t>
            </a:r>
            <a:r>
              <a:rPr lang="ko-KR" altLang="en-US" sz="1400" dirty="0"/>
              <a:t>행동이 드러나거나 드러나지 </a:t>
            </a:r>
            <a:r>
              <a:rPr lang="ko-KR" altLang="en-US" sz="1400" dirty="0" smtClean="0"/>
              <a:t>않기도 함</a:t>
            </a:r>
            <a:r>
              <a:rPr lang="en-US" altLang="ko-KR" sz="1400" dirty="0"/>
              <a:t>(</a:t>
            </a:r>
            <a:r>
              <a:rPr lang="ko-KR" altLang="en-US" sz="1400" dirty="0"/>
              <a:t>반사회적 행동의 잠재적 특성</a:t>
            </a:r>
            <a:r>
              <a:rPr lang="en-US" altLang="ko-KR" sz="1400" dirty="0"/>
              <a:t>)</a:t>
            </a:r>
            <a:endParaRPr lang="ko-KR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91829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9001000" cy="914400"/>
          </a:xfrm>
        </p:spPr>
        <p:txBody>
          <a:bodyPr/>
          <a:lstStyle/>
          <a:p>
            <a:r>
              <a:rPr lang="en-US" altLang="ko-KR" sz="2800" dirty="0"/>
              <a:t>6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정신병질 중 </a:t>
            </a:r>
            <a:r>
              <a:rPr lang="ko-KR" altLang="en-US" sz="2800" dirty="0" err="1" smtClean="0"/>
              <a:t>사이코패스의</a:t>
            </a:r>
            <a:r>
              <a:rPr lang="ko-KR" altLang="en-US" sz="2800" dirty="0" smtClean="0"/>
              <a:t> 측정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412776"/>
            <a:ext cx="7992888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solidFill>
                  <a:srgbClr val="FFFF00"/>
                </a:solidFill>
              </a:rPr>
              <a:t>PCR‐R(Psychopathy Chechlist,Hare,1991</a:t>
            </a:r>
            <a:r>
              <a:rPr lang="en-US" altLang="ko-KR" sz="1400" dirty="0" smtClean="0">
                <a:solidFill>
                  <a:srgbClr val="FFFF00"/>
                </a:solidFill>
              </a:rPr>
              <a:t>)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err="1" smtClean="0"/>
              <a:t>반구조화된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인터뷰 </a:t>
            </a:r>
            <a:r>
              <a:rPr lang="ko-KR" altLang="en-US" sz="1400" dirty="0"/>
              <a:t>기법을 적용하여 정신병질의 핵심 특성인 </a:t>
            </a:r>
            <a:r>
              <a:rPr lang="en-US" altLang="ko-KR" sz="1400" dirty="0"/>
              <a:t>20</a:t>
            </a:r>
            <a:r>
              <a:rPr lang="ko-KR" altLang="en-US" sz="1400" dirty="0" smtClean="0"/>
              <a:t>개 항목들에 </a:t>
            </a:r>
            <a:r>
              <a:rPr lang="ko-KR" altLang="en-US" sz="1400" dirty="0"/>
              <a:t>대해 평가하도록 </a:t>
            </a:r>
            <a:r>
              <a:rPr lang="ko-KR" altLang="en-US" sz="1400" dirty="0" smtClean="0"/>
              <a:t>제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     </a:t>
            </a:r>
            <a:r>
              <a:rPr lang="ko-KR" altLang="en-US" sz="1400" dirty="0" smtClean="0"/>
              <a:t>안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 smtClean="0"/>
          </a:p>
          <a:p>
            <a:r>
              <a:rPr lang="en-US" altLang="ko-KR" sz="1400" dirty="0" smtClean="0"/>
              <a:t>20</a:t>
            </a:r>
            <a:r>
              <a:rPr lang="ko-KR" altLang="en-US" sz="1400" dirty="0"/>
              <a:t>가지 기준요건에 대한 평가 시 학교 생활기록부</a:t>
            </a:r>
            <a:r>
              <a:rPr lang="en-US" altLang="ko-KR" sz="1400" dirty="0"/>
              <a:t>, </a:t>
            </a:r>
            <a:r>
              <a:rPr lang="ko-KR" altLang="en-US" sz="1400" dirty="0"/>
              <a:t>경찰기록</a:t>
            </a:r>
            <a:r>
              <a:rPr lang="en-US" altLang="ko-KR" sz="1400" dirty="0"/>
              <a:t>, </a:t>
            </a:r>
            <a:r>
              <a:rPr lang="ko-KR" altLang="en-US" sz="1400" dirty="0"/>
              <a:t>소년전과</a:t>
            </a:r>
            <a:r>
              <a:rPr lang="en-US" altLang="ko-KR" sz="1400" dirty="0"/>
              <a:t>, </a:t>
            </a:r>
            <a:r>
              <a:rPr lang="ko-KR" altLang="en-US" sz="1400" dirty="0"/>
              <a:t>교도소 혹은 구치소에서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의 생활태도</a:t>
            </a:r>
            <a:r>
              <a:rPr lang="en-US" altLang="ko-KR" sz="1400" dirty="0"/>
              <a:t>, </a:t>
            </a:r>
            <a:r>
              <a:rPr lang="ko-KR" altLang="en-US" sz="1400" dirty="0"/>
              <a:t>분류심사결과</a:t>
            </a:r>
            <a:r>
              <a:rPr lang="en-US" altLang="ko-KR" sz="1400" dirty="0"/>
              <a:t>, </a:t>
            </a:r>
            <a:r>
              <a:rPr lang="ko-KR" altLang="en-US" sz="1400" dirty="0"/>
              <a:t>가족 및 친지들에 대한 방문 인터뷰 등의 모든 정보가 확보되었을 경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우 문항에 대한 평가가 가능</a:t>
            </a:r>
          </a:p>
          <a:p>
            <a:pPr marL="18288" indent="0">
              <a:buNone/>
            </a:pPr>
            <a:endParaRPr lang="ko-KR" altLang="en-US" sz="1400" dirty="0"/>
          </a:p>
          <a:p>
            <a:r>
              <a:rPr lang="en-US" altLang="ko-KR" sz="1400" dirty="0"/>
              <a:t>PCL‐R</a:t>
            </a:r>
            <a:r>
              <a:rPr lang="ko-KR" altLang="en-US" sz="1400" dirty="0"/>
              <a:t>의 </a:t>
            </a:r>
            <a:r>
              <a:rPr lang="en-US" altLang="ko-KR" sz="1400" dirty="0"/>
              <a:t>4</a:t>
            </a:r>
            <a:r>
              <a:rPr lang="ko-KR" altLang="en-US" sz="1400" dirty="0"/>
              <a:t>요인 모형</a:t>
            </a:r>
          </a:p>
          <a:p>
            <a:endParaRPr lang="en-US" altLang="ko-KR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3645024"/>
            <a:ext cx="7488833" cy="30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765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9001000" cy="914400"/>
          </a:xfrm>
        </p:spPr>
        <p:txBody>
          <a:bodyPr/>
          <a:lstStyle/>
          <a:p>
            <a:r>
              <a:rPr lang="en-US" altLang="ko-KR" sz="2800" dirty="0"/>
              <a:t>6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정신병질 중 </a:t>
            </a:r>
            <a:r>
              <a:rPr lang="ko-KR" altLang="en-US" sz="2800" dirty="0" err="1" smtClean="0"/>
              <a:t>사이코패스의</a:t>
            </a:r>
            <a:r>
              <a:rPr lang="ko-KR" altLang="en-US" sz="2800" dirty="0" smtClean="0"/>
              <a:t> 측정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412776"/>
            <a:ext cx="799288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해당요인이 명시되지 않은 것은 어떤 요인에도 해당되지 않음</a:t>
            </a:r>
            <a:endParaRPr lang="ko-KR" altLang="en-US" sz="1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94" y="1988840"/>
            <a:ext cx="755303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62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9001000" cy="914400"/>
          </a:xfrm>
        </p:spPr>
        <p:txBody>
          <a:bodyPr/>
          <a:lstStyle/>
          <a:p>
            <a:r>
              <a:rPr lang="en-US" altLang="ko-KR" sz="2800" dirty="0"/>
              <a:t>6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정신병질 중 </a:t>
            </a:r>
            <a:r>
              <a:rPr lang="ko-KR" altLang="en-US" sz="2800" dirty="0" err="1" smtClean="0"/>
              <a:t>사이코패스의</a:t>
            </a:r>
            <a:r>
              <a:rPr lang="ko-KR" altLang="en-US" sz="2800" dirty="0" smtClean="0"/>
              <a:t> 측정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412776"/>
            <a:ext cx="799288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해당요인이 명시되지 않은 것은 어떤 요인에도 해당되지 않음</a:t>
            </a:r>
            <a:endParaRPr lang="ko-KR" altLang="en-US" sz="1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2060848"/>
            <a:ext cx="7488833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68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9001000" cy="914400"/>
          </a:xfrm>
        </p:spPr>
        <p:txBody>
          <a:bodyPr/>
          <a:lstStyle/>
          <a:p>
            <a:r>
              <a:rPr lang="en-US" altLang="ko-KR" sz="2800" dirty="0"/>
              <a:t>6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정신병질 중 </a:t>
            </a:r>
            <a:r>
              <a:rPr lang="ko-KR" altLang="en-US" sz="2800" dirty="0" err="1" smtClean="0"/>
              <a:t>사이코패스의</a:t>
            </a:r>
            <a:r>
              <a:rPr lang="ko-KR" altLang="en-US" sz="2800" dirty="0" smtClean="0"/>
              <a:t> 측정 </a:t>
            </a:r>
            <a:r>
              <a:rPr lang="en-US" altLang="ko-KR" sz="2800" dirty="0"/>
              <a:t>:</a:t>
            </a:r>
            <a:r>
              <a:rPr lang="en-US" altLang="ko-KR" sz="2800" dirty="0" smtClean="0"/>
              <a:t> PCL-R</a:t>
            </a:r>
            <a:r>
              <a:rPr lang="ko-KR" altLang="en-US" sz="2800" dirty="0" smtClean="0"/>
              <a:t>의 세부문항</a:t>
            </a:r>
            <a:endParaRPr lang="ko-KR" altLang="en-US" sz="2800" dirty="0"/>
          </a:p>
        </p:txBody>
      </p:sp>
      <p:sp>
        <p:nvSpPr>
          <p:cNvPr id="2" name="직사각형 1"/>
          <p:cNvSpPr/>
          <p:nvPr/>
        </p:nvSpPr>
        <p:spPr>
          <a:xfrm>
            <a:off x="827584" y="1340768"/>
            <a:ext cx="77768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/>
              <a:t>01. </a:t>
            </a:r>
            <a:r>
              <a:rPr lang="ko-KR" altLang="en-US" sz="1200" dirty="0"/>
              <a:t>말 잘하는 것을 매력이라고 생각한다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02. </a:t>
            </a:r>
            <a:r>
              <a:rPr lang="ko-KR" altLang="en-US" sz="1200" dirty="0"/>
              <a:t>자기의 가치에 대해 자랑하고 다닌다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03. </a:t>
            </a:r>
            <a:r>
              <a:rPr lang="ko-KR" altLang="en-US" sz="1200" dirty="0"/>
              <a:t>거짓말을 입에 달고 산다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04. </a:t>
            </a:r>
            <a:r>
              <a:rPr lang="ko-KR" altLang="en-US" sz="1200" dirty="0"/>
              <a:t>속임수를 경멸하거나 극단적으로 싫어한다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05. </a:t>
            </a:r>
            <a:r>
              <a:rPr lang="ko-KR" altLang="en-US" sz="1200" dirty="0"/>
              <a:t>범죄를 저질러도 양심의 가책을 느끼지 않는다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06. </a:t>
            </a:r>
            <a:r>
              <a:rPr lang="ko-KR" altLang="en-US" sz="1200" dirty="0"/>
              <a:t>감동적인 것을 봐도 감동인지 모른다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07. </a:t>
            </a:r>
            <a:r>
              <a:rPr lang="ko-KR" altLang="en-US" sz="1200" dirty="0"/>
              <a:t>매사에 냉담하고 남이 말하는 것에 공감하지 않는다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08. </a:t>
            </a:r>
            <a:r>
              <a:rPr lang="ko-KR" altLang="en-US" sz="1200" dirty="0"/>
              <a:t>책임감이 없거나 부족하다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09. </a:t>
            </a:r>
            <a:r>
              <a:rPr lang="ko-KR" altLang="en-US" sz="1200" dirty="0"/>
              <a:t>일상 생활에서 많은 정신적 자극이 필요하고 지루함이 많다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10. </a:t>
            </a:r>
            <a:r>
              <a:rPr lang="ko-KR" altLang="en-US" sz="1200" dirty="0"/>
              <a:t>기생충처럼 남에게 빌붙어 산다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11. </a:t>
            </a:r>
            <a:r>
              <a:rPr lang="ko-KR" altLang="en-US" sz="1200" dirty="0"/>
              <a:t>나쁜 행동을 자제한 능력이 부족하다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12. </a:t>
            </a:r>
            <a:r>
              <a:rPr lang="ko-KR" altLang="en-US" sz="1200" dirty="0"/>
              <a:t>소년비행을 경험하거나 영유아기 때 잔인한 짓을 많이 하였다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13. </a:t>
            </a:r>
            <a:r>
              <a:rPr lang="ko-KR" altLang="en-US" sz="1200" dirty="0"/>
              <a:t>현실성이 부족한 목표를 길게 끌며</a:t>
            </a:r>
            <a:r>
              <a:rPr lang="en-US" altLang="ko-KR" sz="1200" dirty="0"/>
              <a:t>, </a:t>
            </a:r>
            <a:r>
              <a:rPr lang="ko-KR" altLang="en-US" sz="1200" dirty="0"/>
              <a:t>그것을 할 수 있다고 믿는다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14. </a:t>
            </a:r>
            <a:r>
              <a:rPr lang="ko-KR" altLang="en-US" sz="1200" dirty="0"/>
              <a:t>매사에 충동적이다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15. </a:t>
            </a:r>
            <a:r>
              <a:rPr lang="ko-KR" altLang="en-US" sz="1200" dirty="0"/>
              <a:t>무책임 하다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16. </a:t>
            </a:r>
            <a:r>
              <a:rPr lang="ko-KR" altLang="en-US" sz="1200" dirty="0" smtClean="0"/>
              <a:t>소년비행을 자발적으로 해본 적이 있다</a:t>
            </a:r>
            <a:r>
              <a:rPr lang="en-US" altLang="ko-KR" sz="1200" dirty="0" smtClean="0"/>
              <a:t>.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en-US" altLang="ko-KR" sz="1200" dirty="0"/>
              <a:t>17. </a:t>
            </a:r>
            <a:r>
              <a:rPr lang="ko-KR" altLang="en-US" sz="1200" dirty="0"/>
              <a:t>약속을 잘 깬다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18. </a:t>
            </a:r>
            <a:r>
              <a:rPr lang="ko-KR" altLang="en-US" sz="1200" dirty="0"/>
              <a:t>아무데서나 성적인 행동을 </a:t>
            </a:r>
            <a:r>
              <a:rPr lang="ko-KR" altLang="en-US" sz="1200" dirty="0" err="1"/>
              <a:t>서슴치</a:t>
            </a:r>
            <a:r>
              <a:rPr lang="ko-KR" altLang="en-US" sz="1200" dirty="0"/>
              <a:t> 않는다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19. </a:t>
            </a:r>
            <a:r>
              <a:rPr lang="ko-KR" altLang="en-US" sz="1200" dirty="0"/>
              <a:t>많고 </a:t>
            </a:r>
            <a:r>
              <a:rPr lang="ko-KR" altLang="en-US" sz="1200" dirty="0" smtClean="0"/>
              <a:t>짧은 </a:t>
            </a:r>
            <a:r>
              <a:rPr lang="ko-KR" altLang="en-US" sz="1200" dirty="0"/>
              <a:t>연애를 한다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20. </a:t>
            </a:r>
            <a:r>
              <a:rPr lang="ko-KR" altLang="en-US" sz="1200" dirty="0"/>
              <a:t>범죄적인 재능이 타고났거나</a:t>
            </a:r>
            <a:r>
              <a:rPr lang="en-US" altLang="ko-KR" sz="1200" dirty="0"/>
              <a:t>, </a:t>
            </a:r>
            <a:r>
              <a:rPr lang="ko-KR" altLang="en-US" sz="1200" dirty="0"/>
              <a:t>재능을 범죄에 이용하려고 한다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직사각형 3"/>
          <p:cNvSpPr/>
          <p:nvPr/>
        </p:nvSpPr>
        <p:spPr>
          <a:xfrm>
            <a:off x="1016504" y="5301208"/>
            <a:ext cx="73990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* 40</a:t>
            </a:r>
            <a:r>
              <a:rPr lang="ko-KR" altLang="en-US" sz="1200" b="1" dirty="0" smtClean="0"/>
              <a:t>점 만점 </a:t>
            </a:r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한국은 </a:t>
            </a:r>
            <a:r>
              <a:rPr lang="en-US" altLang="ko-KR" sz="1200" b="1" dirty="0" smtClean="0"/>
              <a:t>24</a:t>
            </a:r>
            <a:r>
              <a:rPr lang="ko-KR" altLang="en-US" sz="1200" b="1" dirty="0" smtClean="0"/>
              <a:t>점 이상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미국은 </a:t>
            </a:r>
            <a:r>
              <a:rPr lang="en-US" altLang="ko-KR" sz="1200" b="1" dirty="0" smtClean="0"/>
              <a:t>20</a:t>
            </a:r>
            <a:r>
              <a:rPr lang="ko-KR" altLang="en-US" sz="1200" b="1" dirty="0" smtClean="0"/>
              <a:t>점 이상 </a:t>
            </a:r>
            <a:r>
              <a:rPr lang="ko-KR" altLang="en-US" sz="1200" b="1" dirty="0" err="1" smtClean="0"/>
              <a:t>사이코패스</a:t>
            </a:r>
            <a:r>
              <a:rPr lang="ko-KR" altLang="en-US" sz="1200" b="1" dirty="0" smtClean="0"/>
              <a:t> 진단 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전혀 </a:t>
            </a:r>
            <a:r>
              <a:rPr lang="ko-KR" altLang="en-US" sz="1200" b="1" dirty="0"/>
              <a:t>그렇지 않다 </a:t>
            </a:r>
            <a:r>
              <a:rPr lang="en-US" altLang="ko-KR" sz="1200" b="1" dirty="0"/>
              <a:t>- 0</a:t>
            </a:r>
            <a:r>
              <a:rPr lang="ko-KR" altLang="en-US" sz="1200" b="1" dirty="0"/>
              <a:t>점</a:t>
            </a:r>
            <a:endParaRPr lang="ko-KR" altLang="en-US" sz="1200" dirty="0"/>
          </a:p>
          <a:p>
            <a:r>
              <a:rPr lang="ko-KR" altLang="en-US" sz="1200" b="1" dirty="0"/>
              <a:t>조금 그렇다 </a:t>
            </a:r>
            <a:r>
              <a:rPr lang="en-US" altLang="ko-KR" sz="1200" b="1" dirty="0"/>
              <a:t>- 1</a:t>
            </a:r>
            <a:r>
              <a:rPr lang="ko-KR" altLang="en-US" sz="1200" b="1" dirty="0"/>
              <a:t>점</a:t>
            </a:r>
            <a:endParaRPr lang="ko-KR" altLang="en-US" sz="1200" dirty="0"/>
          </a:p>
          <a:p>
            <a:r>
              <a:rPr lang="ko-KR" altLang="en-US" sz="1200" b="1" dirty="0"/>
              <a:t>정말 그렇다 </a:t>
            </a:r>
            <a:r>
              <a:rPr lang="en-US" altLang="ko-KR" sz="1200" b="1" dirty="0"/>
              <a:t>- 2</a:t>
            </a:r>
            <a:r>
              <a:rPr lang="ko-KR" altLang="en-US" sz="1200" b="1" dirty="0" smtClean="0"/>
              <a:t>점</a:t>
            </a:r>
            <a:endParaRPr lang="en-US" altLang="ko-KR" sz="1200" b="1" dirty="0" smtClean="0"/>
          </a:p>
          <a:p>
            <a:endParaRPr lang="en-US" altLang="ko-KR" sz="1200" b="1" dirty="0">
              <a:effectLst/>
            </a:endParaRPr>
          </a:p>
          <a:p>
            <a:r>
              <a:rPr lang="en-US" altLang="ko-KR" sz="1200" dirty="0" smtClean="0"/>
              <a:t>* </a:t>
            </a:r>
            <a:r>
              <a:rPr lang="ko-KR" altLang="en-US" sz="1200" dirty="0" smtClean="0"/>
              <a:t>사례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엄인숙 </a:t>
            </a:r>
            <a:r>
              <a:rPr lang="en-US" altLang="ko-KR" sz="1200" dirty="0" smtClean="0"/>
              <a:t>40</a:t>
            </a:r>
            <a:r>
              <a:rPr lang="ko-KR" altLang="en-US" sz="1200" dirty="0" smtClean="0"/>
              <a:t>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유영철 </a:t>
            </a:r>
            <a:r>
              <a:rPr lang="en-US" altLang="ko-KR" sz="1200" dirty="0"/>
              <a:t>38</a:t>
            </a:r>
            <a:r>
              <a:rPr lang="ko-KR" altLang="en-US" sz="1200" dirty="0"/>
              <a:t>점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조두순은 </a:t>
            </a:r>
            <a:r>
              <a:rPr lang="en-US" altLang="ko-KR" sz="1200" dirty="0"/>
              <a:t>29</a:t>
            </a:r>
            <a:r>
              <a:rPr lang="ko-KR" altLang="en-US" sz="1200" dirty="0"/>
              <a:t>점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강호순 </a:t>
            </a:r>
            <a:r>
              <a:rPr lang="en-US" altLang="ko-KR" sz="1200" dirty="0"/>
              <a:t>27</a:t>
            </a:r>
            <a:r>
              <a:rPr lang="ko-KR" altLang="en-US" sz="1200" dirty="0" smtClean="0"/>
              <a:t>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이영학 </a:t>
            </a:r>
            <a:r>
              <a:rPr lang="en-US" altLang="ko-KR" sz="1200" dirty="0"/>
              <a:t>25</a:t>
            </a:r>
            <a:r>
              <a:rPr lang="ko-KR" altLang="en-US" sz="1200" dirty="0"/>
              <a:t>점</a:t>
            </a:r>
            <a:endParaRPr lang="ko-KR" altLang="en-US" sz="1200" dirty="0">
              <a:effectLst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73016"/>
            <a:ext cx="3222526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직선 화살표 연결선 5"/>
          <p:cNvCxnSpPr/>
          <p:nvPr/>
        </p:nvCxnSpPr>
        <p:spPr>
          <a:xfrm flipV="1">
            <a:off x="2195736" y="5661248"/>
            <a:ext cx="345638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762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9001000" cy="914400"/>
          </a:xfrm>
        </p:spPr>
        <p:txBody>
          <a:bodyPr/>
          <a:lstStyle/>
          <a:p>
            <a:r>
              <a:rPr lang="en-US" altLang="ko-KR" sz="2800" dirty="0"/>
              <a:t>6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정신병질 중 </a:t>
            </a:r>
            <a:r>
              <a:rPr lang="ko-KR" altLang="en-US" sz="2800" dirty="0" err="1" smtClean="0"/>
              <a:t>사이코패스의</a:t>
            </a:r>
            <a:r>
              <a:rPr lang="ko-KR" altLang="en-US" sz="2800" dirty="0" smtClean="0"/>
              <a:t> 측정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>: </a:t>
            </a:r>
            <a:r>
              <a:rPr lang="ko-KR" altLang="en-US" sz="2800" dirty="0" smtClean="0"/>
              <a:t>기타 경찰청 측정 문항</a:t>
            </a:r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484784"/>
            <a:ext cx="792088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>
                <a:solidFill>
                  <a:schemeClr val="bg1"/>
                </a:solidFill>
              </a:rPr>
              <a:t>당신이 </a:t>
            </a:r>
            <a:r>
              <a:rPr lang="ko-KR" altLang="en-US" sz="1200" dirty="0">
                <a:solidFill>
                  <a:schemeClr val="bg1"/>
                </a:solidFill>
              </a:rPr>
              <a:t>잠이 </a:t>
            </a:r>
            <a:r>
              <a:rPr lang="ko-KR" altLang="en-US" sz="1200" dirty="0" err="1">
                <a:solidFill>
                  <a:schemeClr val="bg1"/>
                </a:solidFill>
              </a:rPr>
              <a:t>안오길래</a:t>
            </a:r>
            <a:r>
              <a:rPr lang="en-US" altLang="ko-KR" sz="1200" dirty="0">
                <a:solidFill>
                  <a:schemeClr val="bg1"/>
                </a:solidFill>
              </a:rPr>
              <a:t>, </a:t>
            </a:r>
            <a:r>
              <a:rPr lang="ko-KR" altLang="en-US" sz="1200" dirty="0">
                <a:solidFill>
                  <a:schemeClr val="bg1"/>
                </a:solidFill>
              </a:rPr>
              <a:t>아파트 베란다에 나왔다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 smtClean="0">
                <a:solidFill>
                  <a:schemeClr val="bg1"/>
                </a:solidFill>
              </a:rPr>
              <a:t>창 밖을 </a:t>
            </a:r>
            <a:r>
              <a:rPr lang="ko-KR" altLang="en-US" sz="1200" dirty="0">
                <a:solidFill>
                  <a:schemeClr val="bg1"/>
                </a:solidFill>
              </a:rPr>
              <a:t>바라보니 어떤 남자가 한 여자를 </a:t>
            </a:r>
            <a:r>
              <a:rPr lang="ko-KR" altLang="en-US" sz="1200" dirty="0" smtClean="0">
                <a:solidFill>
                  <a:schemeClr val="bg1"/>
                </a:solidFill>
              </a:rPr>
              <a:t>칼로 찌르고 </a:t>
            </a:r>
            <a:r>
              <a:rPr lang="ko-KR" altLang="en-US" sz="1200" dirty="0">
                <a:solidFill>
                  <a:schemeClr val="bg1"/>
                </a:solidFill>
              </a:rPr>
              <a:t>죽였다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 smtClean="0">
                <a:solidFill>
                  <a:schemeClr val="bg1"/>
                </a:solidFill>
              </a:rPr>
              <a:t>당신이 </a:t>
            </a:r>
            <a:r>
              <a:rPr lang="ko-KR" altLang="en-US" sz="1200" dirty="0">
                <a:solidFill>
                  <a:schemeClr val="bg1"/>
                </a:solidFill>
              </a:rPr>
              <a:t>그 모습을 보고 신고하려 </a:t>
            </a:r>
            <a:r>
              <a:rPr lang="ko-KR" altLang="en-US" sz="1200" dirty="0" smtClean="0">
                <a:solidFill>
                  <a:schemeClr val="bg1"/>
                </a:solidFill>
              </a:rPr>
              <a:t>핸드폰을 </a:t>
            </a:r>
            <a:r>
              <a:rPr lang="ko-KR" altLang="en-US" sz="1200" dirty="0">
                <a:solidFill>
                  <a:schemeClr val="bg1"/>
                </a:solidFill>
              </a:rPr>
              <a:t>귀에 </a:t>
            </a:r>
            <a:r>
              <a:rPr lang="ko-KR" altLang="en-US" sz="1200" dirty="0" smtClean="0">
                <a:solidFill>
                  <a:schemeClr val="bg1"/>
                </a:solidFill>
              </a:rPr>
              <a:t>가져다 대었는데</a:t>
            </a:r>
            <a:r>
              <a:rPr lang="en-US" altLang="ko-KR" sz="1200" dirty="0">
                <a:solidFill>
                  <a:schemeClr val="bg1"/>
                </a:solidFill>
              </a:rPr>
              <a:t>, </a:t>
            </a:r>
            <a:r>
              <a:rPr lang="ko-KR" altLang="en-US" sz="1200" dirty="0">
                <a:solidFill>
                  <a:schemeClr val="bg1"/>
                </a:solidFill>
              </a:rPr>
              <a:t>그 남자와 </a:t>
            </a:r>
            <a:r>
              <a:rPr lang="ko-KR" altLang="en-US" sz="1200" dirty="0" smtClean="0">
                <a:solidFill>
                  <a:schemeClr val="bg1"/>
                </a:solidFill>
              </a:rPr>
              <a:t>눈이 마주쳤다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그 남자가 당신 아파트 쪽으로 손을 일정하게 움직이며 가리켰다면 왜 그랬을까</a:t>
            </a:r>
            <a:r>
              <a:rPr lang="en-US" altLang="ko-KR" sz="1200" dirty="0">
                <a:solidFill>
                  <a:schemeClr val="bg1"/>
                </a:solidFill>
              </a:rPr>
              <a:t>?</a:t>
            </a:r>
            <a:endParaRPr lang="en-US" altLang="ko-KR" sz="1200" dirty="0">
              <a:solidFill>
                <a:schemeClr val="bg1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2420888"/>
            <a:ext cx="792088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2.</a:t>
            </a:r>
            <a:r>
              <a:rPr lang="ko-KR" altLang="en-US" sz="1200" dirty="0">
                <a:solidFill>
                  <a:schemeClr val="bg1"/>
                </a:solidFill>
              </a:rPr>
              <a:t> 당신이 당신과 절친한 </a:t>
            </a:r>
            <a:r>
              <a:rPr lang="ko-KR" altLang="en-US" sz="1200" dirty="0" err="1">
                <a:solidFill>
                  <a:schemeClr val="bg1"/>
                </a:solidFill>
              </a:rPr>
              <a:t>친여동생과</a:t>
            </a:r>
            <a:r>
              <a:rPr lang="ko-KR" altLang="en-US" sz="1200" dirty="0">
                <a:solidFill>
                  <a:schemeClr val="bg1"/>
                </a:solidFill>
              </a:rPr>
              <a:t> 할머니의 장례식에 갔다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그 곳에서 한 검은색 머리의 검은 </a:t>
            </a:r>
            <a:r>
              <a:rPr lang="ko-KR" altLang="en-US" sz="1200" dirty="0" err="1" smtClean="0">
                <a:solidFill>
                  <a:schemeClr val="bg1"/>
                </a:solidFill>
              </a:rPr>
              <a:t>수트를</a:t>
            </a:r>
            <a:r>
              <a:rPr lang="ko-KR" altLang="en-US" sz="1200" dirty="0" smtClean="0">
                <a:solidFill>
                  <a:schemeClr val="bg1"/>
                </a:solidFill>
              </a:rPr>
              <a:t> 입고 </a:t>
            </a:r>
            <a:r>
              <a:rPr lang="ko-KR" altLang="en-US" sz="1200" dirty="0">
                <a:solidFill>
                  <a:schemeClr val="bg1"/>
                </a:solidFill>
              </a:rPr>
              <a:t>검은 </a:t>
            </a:r>
            <a:r>
              <a:rPr lang="ko-KR" altLang="en-US" sz="1200" dirty="0" smtClean="0">
                <a:solidFill>
                  <a:schemeClr val="bg1"/>
                </a:solidFill>
              </a:rPr>
              <a:t>구</a:t>
            </a:r>
            <a:endParaRPr lang="en-US" altLang="ko-KR" sz="1200" dirty="0" smtClean="0">
              <a:solidFill>
                <a:schemeClr val="bg1"/>
              </a:solidFill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</a:rPr>
              <a:t>   </a:t>
            </a:r>
            <a:r>
              <a:rPr lang="ko-KR" altLang="en-US" sz="1200" dirty="0" smtClean="0">
                <a:solidFill>
                  <a:schemeClr val="bg1"/>
                </a:solidFill>
              </a:rPr>
              <a:t>두를 </a:t>
            </a:r>
            <a:r>
              <a:rPr lang="ko-KR" altLang="en-US" sz="1200" dirty="0">
                <a:solidFill>
                  <a:schemeClr val="bg1"/>
                </a:solidFill>
              </a:rPr>
              <a:t>신은 남자에게 반했다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근데 그 남자는 당신과 </a:t>
            </a:r>
            <a:r>
              <a:rPr lang="ko-KR" altLang="en-US" sz="1200" dirty="0" smtClean="0">
                <a:solidFill>
                  <a:schemeClr val="bg1"/>
                </a:solidFill>
              </a:rPr>
              <a:t>당신 여동생의 </a:t>
            </a:r>
            <a:r>
              <a:rPr lang="ko-KR" altLang="en-US" sz="1200" dirty="0">
                <a:solidFill>
                  <a:schemeClr val="bg1"/>
                </a:solidFill>
              </a:rPr>
              <a:t>이상형이다</a:t>
            </a:r>
            <a:r>
              <a:rPr lang="en-US" altLang="ko-KR" sz="1200" dirty="0" smtClean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그리고 그 다음날 당신은 당신의 여동생을 죽였다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왜 그랬을까</a:t>
            </a:r>
            <a:r>
              <a:rPr lang="en-US" altLang="ko-KR" sz="1200" dirty="0" smtClean="0">
                <a:solidFill>
                  <a:schemeClr val="bg1"/>
                </a:solidFill>
              </a:rPr>
              <a:t>? </a:t>
            </a:r>
            <a:endParaRPr lang="en-US" altLang="ko-KR" sz="1200" dirty="0">
              <a:solidFill>
                <a:schemeClr val="bg1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1206" y="3356992"/>
            <a:ext cx="792088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3. </a:t>
            </a:r>
            <a:r>
              <a:rPr lang="ko-KR" altLang="en-US" sz="1200" dirty="0" smtClean="0">
                <a:solidFill>
                  <a:schemeClr val="bg1"/>
                </a:solidFill>
              </a:rPr>
              <a:t>당신은 </a:t>
            </a:r>
            <a:r>
              <a:rPr lang="ko-KR" altLang="en-US" sz="1200" dirty="0">
                <a:solidFill>
                  <a:schemeClr val="bg1"/>
                </a:solidFill>
              </a:rPr>
              <a:t>도둑이다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당신이 집을 털고 있는데 그 집주인이 잠에서 깨어나 당신의 얼굴을 보았다</a:t>
            </a:r>
            <a:r>
              <a:rPr lang="en-US" altLang="ko-KR" sz="1200" dirty="0" smtClean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그리고는 당신이 보는 앞에서 잠기지 않는 옷장으로 들어가 </a:t>
            </a:r>
            <a:r>
              <a:rPr lang="ko-KR" altLang="en-US" sz="1200" dirty="0" smtClean="0">
                <a:solidFill>
                  <a:schemeClr val="bg1"/>
                </a:solidFill>
              </a:rPr>
              <a:t>숨었다</a:t>
            </a:r>
            <a:r>
              <a:rPr lang="en-US" altLang="ko-KR" sz="1200" dirty="0" smtClean="0">
                <a:solidFill>
                  <a:schemeClr val="bg1"/>
                </a:solidFill>
              </a:rPr>
              <a:t>.</a:t>
            </a:r>
            <a:r>
              <a:rPr lang="en-US" altLang="ko-KR" sz="1200" dirty="0">
                <a:solidFill>
                  <a:schemeClr val="bg1"/>
                </a:solidFill>
              </a:rPr>
              <a:t>  </a:t>
            </a:r>
            <a:r>
              <a:rPr lang="ko-KR" altLang="en-US" sz="1200" dirty="0">
                <a:solidFill>
                  <a:schemeClr val="bg1"/>
                </a:solidFill>
              </a:rPr>
              <a:t>당신에게 칼이 있다면 어떻게 죽일 것인가</a:t>
            </a:r>
            <a:r>
              <a:rPr lang="en-US" altLang="ko-KR" sz="1200" dirty="0">
                <a:solidFill>
                  <a:schemeClr val="bg1"/>
                </a:solidFill>
              </a:rPr>
              <a:t>?</a:t>
            </a:r>
            <a:endParaRPr lang="en-US" altLang="ko-KR" sz="1200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1206" y="4149080"/>
            <a:ext cx="792088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4.</a:t>
            </a:r>
            <a:r>
              <a:rPr lang="ko-KR" altLang="en-US" sz="1200" dirty="0">
                <a:solidFill>
                  <a:schemeClr val="bg1"/>
                </a:solidFill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</a:rPr>
              <a:t> 산타클로스가 </a:t>
            </a:r>
            <a:r>
              <a:rPr lang="ko-KR" altLang="en-US" sz="1200" dirty="0">
                <a:solidFill>
                  <a:schemeClr val="bg1"/>
                </a:solidFill>
              </a:rPr>
              <a:t>남자아이에게 축구공과 자전거를 주었다</a:t>
            </a:r>
            <a:r>
              <a:rPr lang="en-US" altLang="ko-KR" sz="1200" dirty="0">
                <a:solidFill>
                  <a:schemeClr val="bg1"/>
                </a:solidFill>
              </a:rPr>
              <a:t>.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     </a:t>
            </a:r>
            <a:r>
              <a:rPr lang="ko-KR" altLang="en-US" sz="1200" dirty="0">
                <a:solidFill>
                  <a:schemeClr val="bg1"/>
                </a:solidFill>
              </a:rPr>
              <a:t>그런데 그 남자아이는 기뻐하지 않았다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왜 그랬을까</a:t>
            </a:r>
            <a:r>
              <a:rPr lang="en-US" altLang="ko-KR" sz="1200" dirty="0" smtClean="0">
                <a:solidFill>
                  <a:schemeClr val="bg1"/>
                </a:solidFill>
              </a:rPr>
              <a:t>? </a:t>
            </a:r>
            <a:endParaRPr lang="en-US" altLang="ko-KR" sz="1200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840" y="4869160"/>
            <a:ext cx="792088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5. </a:t>
            </a:r>
            <a:r>
              <a:rPr lang="ko-KR" altLang="en-US" sz="1200" dirty="0" smtClean="0">
                <a:solidFill>
                  <a:schemeClr val="bg1"/>
                </a:solidFill>
              </a:rPr>
              <a:t>당신 </a:t>
            </a:r>
            <a:r>
              <a:rPr lang="ko-KR" altLang="en-US" sz="1200" dirty="0">
                <a:solidFill>
                  <a:schemeClr val="bg1"/>
                </a:solidFill>
              </a:rPr>
              <a:t>앞에 자판기가 있다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목이 말라 음료를 뽑아 마시려는데 그 자판기는 </a:t>
            </a:r>
            <a:r>
              <a:rPr lang="ko-KR" altLang="en-US" sz="1200" dirty="0" smtClean="0">
                <a:solidFill>
                  <a:schemeClr val="bg1"/>
                </a:solidFill>
              </a:rPr>
              <a:t>이상하게도 </a:t>
            </a:r>
            <a:r>
              <a:rPr lang="ko-KR" altLang="en-US" sz="1200" dirty="0">
                <a:solidFill>
                  <a:schemeClr val="bg1"/>
                </a:solidFill>
              </a:rPr>
              <a:t>음료수의 이름이 전혀 </a:t>
            </a:r>
            <a:r>
              <a:rPr lang="ko-KR" altLang="en-US" sz="1200" dirty="0" smtClean="0">
                <a:solidFill>
                  <a:schemeClr val="bg1"/>
                </a:solidFill>
              </a:rPr>
              <a:t>적혀</a:t>
            </a:r>
            <a:endParaRPr lang="en-US" altLang="ko-KR" sz="1200" dirty="0" smtClean="0">
              <a:solidFill>
                <a:schemeClr val="bg1"/>
              </a:solidFill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</a:rPr>
              <a:t>   </a:t>
            </a:r>
            <a:r>
              <a:rPr lang="ko-KR" altLang="en-US" sz="1200" dirty="0" smtClean="0">
                <a:solidFill>
                  <a:schemeClr val="bg1"/>
                </a:solidFill>
              </a:rPr>
              <a:t>있지 </a:t>
            </a:r>
            <a:r>
              <a:rPr lang="ko-KR" altLang="en-US" sz="1200" dirty="0">
                <a:solidFill>
                  <a:schemeClr val="bg1"/>
                </a:solidFill>
              </a:rPr>
              <a:t>않았다</a:t>
            </a:r>
            <a:r>
              <a:rPr lang="en-US" altLang="ko-KR" sz="1200" dirty="0">
                <a:solidFill>
                  <a:schemeClr val="bg1"/>
                </a:solidFill>
              </a:rPr>
              <a:t>.</a:t>
            </a:r>
            <a:r>
              <a:rPr lang="ko-KR" altLang="en-US" sz="1200" dirty="0">
                <a:solidFill>
                  <a:schemeClr val="bg1"/>
                </a:solidFill>
              </a:rPr>
              <a:t> 그래서 당신은 손이 </a:t>
            </a:r>
            <a:r>
              <a:rPr lang="ko-KR" altLang="en-US" sz="1200" dirty="0" smtClean="0">
                <a:solidFill>
                  <a:schemeClr val="bg1"/>
                </a:solidFill>
              </a:rPr>
              <a:t>가는 대로 아무거나 </a:t>
            </a:r>
            <a:r>
              <a:rPr lang="ko-KR" altLang="en-US" sz="1200" dirty="0">
                <a:solidFill>
                  <a:schemeClr val="bg1"/>
                </a:solidFill>
              </a:rPr>
              <a:t>뽑아 마셨다</a:t>
            </a:r>
            <a:r>
              <a:rPr lang="en-US" altLang="ko-KR" sz="1200" dirty="0">
                <a:solidFill>
                  <a:schemeClr val="bg1"/>
                </a:solidFill>
              </a:rPr>
              <a:t>.</a:t>
            </a:r>
            <a:r>
              <a:rPr lang="ko-KR" altLang="en-US" sz="1200" dirty="0">
                <a:solidFill>
                  <a:schemeClr val="bg1"/>
                </a:solidFill>
              </a:rPr>
              <a:t> 그 음료의 색은 </a:t>
            </a:r>
            <a:r>
              <a:rPr lang="ko-KR" altLang="en-US" sz="1200" dirty="0" smtClean="0">
                <a:solidFill>
                  <a:schemeClr val="bg1"/>
                </a:solidFill>
              </a:rPr>
              <a:t>무</a:t>
            </a:r>
            <a:r>
              <a:rPr lang="ko-KR" altLang="en-US" sz="1200" dirty="0">
                <a:solidFill>
                  <a:schemeClr val="bg1"/>
                </a:solidFill>
              </a:rPr>
              <a:t>엇</a:t>
            </a:r>
            <a:r>
              <a:rPr lang="ko-KR" altLang="en-US" sz="1200" dirty="0" smtClean="0">
                <a:solidFill>
                  <a:schemeClr val="bg1"/>
                </a:solidFill>
              </a:rPr>
              <a:t>일까</a:t>
            </a:r>
            <a:r>
              <a:rPr lang="en-US" altLang="ko-KR" sz="1200" dirty="0">
                <a:solidFill>
                  <a:schemeClr val="bg1"/>
                </a:solidFill>
              </a:rPr>
              <a:t>? (</a:t>
            </a:r>
            <a:r>
              <a:rPr lang="ko-KR" altLang="en-US" sz="1200" dirty="0" err="1">
                <a:solidFill>
                  <a:schemeClr val="bg1"/>
                </a:solidFill>
              </a:rPr>
              <a:t>음료수캔의</a:t>
            </a:r>
            <a:r>
              <a:rPr lang="ko-KR" altLang="en-US" sz="1200" dirty="0">
                <a:solidFill>
                  <a:schemeClr val="bg1"/>
                </a:solidFill>
              </a:rPr>
              <a:t> 색이 </a:t>
            </a:r>
            <a:r>
              <a:rPr lang="ko-KR" altLang="en-US" sz="1200" dirty="0" smtClean="0">
                <a:solidFill>
                  <a:schemeClr val="bg1"/>
                </a:solidFill>
              </a:rPr>
              <a:t>아  </a:t>
            </a:r>
            <a:endParaRPr lang="en-US" altLang="ko-KR" sz="1200" dirty="0" smtClean="0">
              <a:solidFill>
                <a:schemeClr val="bg1"/>
              </a:solidFill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</a:rPr>
              <a:t>   </a:t>
            </a:r>
            <a:r>
              <a:rPr lang="ko-KR" altLang="en-US" sz="1200" dirty="0" err="1" smtClean="0">
                <a:solidFill>
                  <a:schemeClr val="bg1"/>
                </a:solidFill>
              </a:rPr>
              <a:t>닌</a:t>
            </a:r>
            <a:r>
              <a:rPr lang="ko-KR" altLang="en-US" sz="1200" dirty="0" smtClean="0">
                <a:solidFill>
                  <a:schemeClr val="bg1"/>
                </a:solidFill>
              </a:rPr>
              <a:t> </a:t>
            </a:r>
            <a:r>
              <a:rPr lang="ko-KR" altLang="en-US" sz="1200" dirty="0">
                <a:solidFill>
                  <a:schemeClr val="bg1"/>
                </a:solidFill>
              </a:rPr>
              <a:t>그 음료의 색</a:t>
            </a:r>
            <a:r>
              <a:rPr lang="en-US" altLang="ko-KR" sz="1200" dirty="0">
                <a:solidFill>
                  <a:schemeClr val="bg1"/>
                </a:solidFill>
              </a:rPr>
              <a:t>)</a:t>
            </a:r>
            <a:endParaRPr lang="ko-KR" altLang="en-US" sz="1200" dirty="0">
              <a:solidFill>
                <a:schemeClr val="bg1"/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840" y="5805264"/>
            <a:ext cx="792088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6</a:t>
            </a:r>
            <a:r>
              <a:rPr lang="en-US" altLang="ko-KR" sz="1200" dirty="0" smtClean="0">
                <a:solidFill>
                  <a:schemeClr val="bg1"/>
                </a:solidFill>
              </a:rPr>
              <a:t>.</a:t>
            </a:r>
            <a:r>
              <a:rPr lang="ko-KR" altLang="en-US" sz="1200" dirty="0">
                <a:solidFill>
                  <a:schemeClr val="bg1"/>
                </a:solidFill>
              </a:rPr>
              <a:t> 당신 앞에 전쟁하다 다친 군인의 초상화가 걸려져 있다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어디를 다쳤을까</a:t>
            </a:r>
            <a:r>
              <a:rPr lang="en-US" altLang="ko-KR" sz="1200" dirty="0">
                <a:solidFill>
                  <a:schemeClr val="bg1"/>
                </a:solidFill>
              </a:rPr>
              <a:t>? (2</a:t>
            </a:r>
            <a:r>
              <a:rPr lang="ko-KR" altLang="en-US" sz="1200" dirty="0">
                <a:solidFill>
                  <a:schemeClr val="bg1"/>
                </a:solidFill>
              </a:rPr>
              <a:t>군데</a:t>
            </a:r>
            <a:r>
              <a:rPr lang="en-US" altLang="ko-KR" sz="1200" dirty="0">
                <a:solidFill>
                  <a:schemeClr val="bg1"/>
                </a:solidFill>
              </a:rPr>
              <a:t>)</a:t>
            </a:r>
            <a:r>
              <a:rPr lang="en-US" altLang="ko-KR" sz="1200" dirty="0" smtClean="0">
                <a:solidFill>
                  <a:schemeClr val="bg1"/>
                </a:solidFill>
              </a:rPr>
              <a:t> </a:t>
            </a:r>
            <a:endParaRPr lang="ko-KR" altLang="en-US" sz="12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384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9001000" cy="914400"/>
          </a:xfrm>
        </p:spPr>
        <p:txBody>
          <a:bodyPr/>
          <a:lstStyle/>
          <a:p>
            <a:r>
              <a:rPr lang="en-US" altLang="ko-KR" sz="2800" dirty="0"/>
              <a:t>6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정신병질 중 </a:t>
            </a:r>
            <a:r>
              <a:rPr lang="ko-KR" altLang="en-US" sz="2800" dirty="0" err="1" smtClean="0"/>
              <a:t>사이코패스의</a:t>
            </a:r>
            <a:r>
              <a:rPr lang="ko-KR" altLang="en-US" sz="2800" dirty="0" smtClean="0"/>
              <a:t> 측정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>: </a:t>
            </a:r>
            <a:r>
              <a:rPr lang="ko-KR" altLang="en-US" sz="2800" dirty="0" smtClean="0"/>
              <a:t>기타 경찰청 측정 문항</a:t>
            </a:r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484784"/>
            <a:ext cx="792088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28600" indent="-228600">
              <a:buAutoNum type="arabicPeriod" startAt="7"/>
            </a:pPr>
            <a:r>
              <a:rPr lang="ko-KR" altLang="en-US" sz="1200" dirty="0" smtClean="0">
                <a:solidFill>
                  <a:schemeClr val="bg1"/>
                </a:solidFill>
              </a:rPr>
              <a:t>당신이 </a:t>
            </a:r>
            <a:r>
              <a:rPr lang="ko-KR" altLang="en-US" sz="1200" dirty="0">
                <a:solidFill>
                  <a:schemeClr val="bg1"/>
                </a:solidFill>
              </a:rPr>
              <a:t>죽여야 할 원수가 당신 앞에서 낭떠러지에 매달려 겨우 </a:t>
            </a:r>
            <a:r>
              <a:rPr lang="ko-KR" altLang="en-US" sz="1200" dirty="0" err="1">
                <a:solidFill>
                  <a:schemeClr val="bg1"/>
                </a:solidFill>
              </a:rPr>
              <a:t>봉같은</a:t>
            </a:r>
            <a:r>
              <a:rPr lang="ko-KR" altLang="en-US" sz="1200" dirty="0">
                <a:solidFill>
                  <a:schemeClr val="bg1"/>
                </a:solidFill>
              </a:rPr>
              <a:t> 막대기만 잡고 </a:t>
            </a:r>
            <a:r>
              <a:rPr lang="ko-KR" altLang="en-US" sz="1200" dirty="0" smtClean="0">
                <a:solidFill>
                  <a:schemeClr val="bg1"/>
                </a:solidFill>
              </a:rPr>
              <a:t>목숨을 부지하고 </a:t>
            </a:r>
            <a:r>
              <a:rPr lang="ko-KR" altLang="en-US" sz="1200" dirty="0">
                <a:solidFill>
                  <a:schemeClr val="bg1"/>
                </a:solidFill>
              </a:rPr>
              <a:t>있다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그럼 </a:t>
            </a:r>
            <a:endParaRPr lang="en-US" altLang="ko-KR" sz="1200" dirty="0" smtClean="0">
              <a:solidFill>
                <a:schemeClr val="bg1"/>
              </a:solidFill>
            </a:endParaRPr>
          </a:p>
          <a:p>
            <a:r>
              <a:rPr lang="en-US" altLang="ko-KR" sz="1200" dirty="0" smtClean="0">
                <a:solidFill>
                  <a:schemeClr val="bg1"/>
                </a:solidFill>
              </a:rPr>
              <a:t>      </a:t>
            </a:r>
            <a:r>
              <a:rPr lang="ko-KR" altLang="en-US" sz="1200" dirty="0" smtClean="0">
                <a:solidFill>
                  <a:schemeClr val="bg1"/>
                </a:solidFill>
              </a:rPr>
              <a:t>당신은 </a:t>
            </a:r>
            <a:r>
              <a:rPr lang="ko-KR" altLang="en-US" sz="1200" dirty="0">
                <a:solidFill>
                  <a:schemeClr val="bg1"/>
                </a:solidFill>
              </a:rPr>
              <a:t>그 손을 어떻게 해서 그 원수를 낭떠러지 밑으로 떨어 </a:t>
            </a:r>
            <a:r>
              <a:rPr lang="ko-KR" altLang="en-US" sz="1200" dirty="0" err="1">
                <a:solidFill>
                  <a:schemeClr val="bg1"/>
                </a:solidFill>
              </a:rPr>
              <a:t>뜨릴까</a:t>
            </a:r>
            <a:r>
              <a:rPr lang="en-US" altLang="ko-KR" sz="1200" dirty="0" smtClean="0">
                <a:solidFill>
                  <a:schemeClr val="bg1"/>
                </a:solidFill>
              </a:rPr>
              <a:t>? </a:t>
            </a:r>
            <a:endParaRPr lang="en-US" altLang="ko-KR" sz="1200" dirty="0">
              <a:solidFill>
                <a:schemeClr val="bg1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2420888"/>
            <a:ext cx="792088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8. </a:t>
            </a:r>
            <a:r>
              <a:rPr lang="ko-KR" altLang="en-US" sz="1200" dirty="0" smtClean="0">
                <a:solidFill>
                  <a:schemeClr val="bg1"/>
                </a:solidFill>
              </a:rPr>
              <a:t>집에 </a:t>
            </a:r>
            <a:r>
              <a:rPr lang="ko-KR" altLang="en-US" sz="1200" dirty="0">
                <a:solidFill>
                  <a:schemeClr val="bg1"/>
                </a:solidFill>
              </a:rPr>
              <a:t>당신이 혼자 있는데 누군가 찾아왔다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당신이 문을 열었더니 택배 배달원이었다</a:t>
            </a:r>
            <a:r>
              <a:rPr lang="en-US" altLang="ko-KR" sz="1200" dirty="0" smtClean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그런데 그 택배 배달원이 </a:t>
            </a:r>
            <a:r>
              <a:rPr lang="ko-KR" altLang="en-US" sz="1200" dirty="0" smtClean="0">
                <a:solidFill>
                  <a:schemeClr val="bg1"/>
                </a:solidFill>
              </a:rPr>
              <a:t>칼</a:t>
            </a:r>
            <a:endParaRPr lang="en-US" altLang="ko-KR" sz="1200" dirty="0" smtClean="0">
              <a:solidFill>
                <a:schemeClr val="bg1"/>
              </a:solidFill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</a:rPr>
              <a:t>   </a:t>
            </a:r>
            <a:r>
              <a:rPr lang="ko-KR" altLang="en-US" sz="1200" dirty="0" smtClean="0">
                <a:solidFill>
                  <a:schemeClr val="bg1"/>
                </a:solidFill>
              </a:rPr>
              <a:t>을 </a:t>
            </a:r>
            <a:r>
              <a:rPr lang="ko-KR" altLang="en-US" sz="1200" dirty="0">
                <a:solidFill>
                  <a:schemeClr val="bg1"/>
                </a:solidFill>
              </a:rPr>
              <a:t>들고 있었다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당신은 어떻게 할까</a:t>
            </a:r>
            <a:r>
              <a:rPr lang="en-US" altLang="ko-KR" sz="1200" dirty="0">
                <a:solidFill>
                  <a:schemeClr val="bg1"/>
                </a:solidFill>
              </a:rPr>
              <a:t>?</a:t>
            </a:r>
            <a:endParaRPr lang="en-US" altLang="ko-KR" sz="1200" dirty="0">
              <a:solidFill>
                <a:schemeClr val="bg1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1206" y="3356992"/>
            <a:ext cx="792088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9. </a:t>
            </a:r>
            <a:r>
              <a:rPr lang="ko-KR" altLang="en-US" sz="1200" dirty="0" smtClean="0">
                <a:solidFill>
                  <a:schemeClr val="bg1"/>
                </a:solidFill>
              </a:rPr>
              <a:t>당신은 </a:t>
            </a:r>
            <a:r>
              <a:rPr lang="ko-KR" altLang="en-US" sz="1200" dirty="0">
                <a:solidFill>
                  <a:schemeClr val="bg1"/>
                </a:solidFill>
              </a:rPr>
              <a:t>연쇄살인범이다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당신은 창문이 있는 엘리베이터에서만 사람을 칼로 찌르고 도망간다</a:t>
            </a:r>
            <a:r>
              <a:rPr lang="en-US" altLang="ko-KR" sz="1200" dirty="0" smtClean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왜 </a:t>
            </a:r>
            <a:r>
              <a:rPr lang="ko-KR" altLang="en-US" sz="1200" dirty="0" err="1">
                <a:solidFill>
                  <a:schemeClr val="bg1"/>
                </a:solidFill>
              </a:rPr>
              <a:t>그런걸까</a:t>
            </a:r>
            <a:r>
              <a:rPr lang="en-US" altLang="ko-KR" sz="1200" dirty="0">
                <a:solidFill>
                  <a:schemeClr val="bg1"/>
                </a:solidFill>
              </a:rPr>
              <a:t>?</a:t>
            </a:r>
            <a:endParaRPr lang="en-US" altLang="ko-KR" sz="1200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1206" y="4005064"/>
            <a:ext cx="792088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10. </a:t>
            </a:r>
            <a:r>
              <a:rPr lang="ko-KR" altLang="en-US" sz="1200" dirty="0" smtClean="0">
                <a:solidFill>
                  <a:schemeClr val="bg1"/>
                </a:solidFill>
              </a:rPr>
              <a:t>당신은 </a:t>
            </a:r>
            <a:r>
              <a:rPr lang="ko-KR" altLang="en-US" sz="1200" dirty="0">
                <a:solidFill>
                  <a:schemeClr val="bg1"/>
                </a:solidFill>
              </a:rPr>
              <a:t>온통 나무로 둘러싸여진 깊은 산 속에 있다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당신의 눈 앞에 편히 쉴 수 있는 정자가 있는데</a:t>
            </a:r>
            <a:r>
              <a:rPr lang="en-US" altLang="ko-KR" sz="1200" dirty="0">
                <a:solidFill>
                  <a:schemeClr val="bg1"/>
                </a:solidFill>
              </a:rPr>
              <a:t>, </a:t>
            </a:r>
            <a:r>
              <a:rPr lang="ko-KR" altLang="en-US" sz="1200" dirty="0">
                <a:solidFill>
                  <a:schemeClr val="bg1"/>
                </a:solidFill>
              </a:rPr>
              <a:t>그 </a:t>
            </a:r>
            <a:r>
              <a:rPr lang="ko-KR" altLang="en-US" sz="1200" dirty="0" smtClean="0">
                <a:solidFill>
                  <a:schemeClr val="bg1"/>
                </a:solidFill>
              </a:rPr>
              <a:t>정자 뒤로 </a:t>
            </a:r>
            <a:endParaRPr lang="en-US" altLang="ko-KR" sz="1200" dirty="0" smtClean="0">
              <a:solidFill>
                <a:schemeClr val="bg1"/>
              </a:solidFill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</a:rPr>
              <a:t>    </a:t>
            </a:r>
            <a:r>
              <a:rPr lang="ko-KR" altLang="en-US" sz="1200" dirty="0" smtClean="0">
                <a:solidFill>
                  <a:schemeClr val="bg1"/>
                </a:solidFill>
              </a:rPr>
              <a:t>무언가가 </a:t>
            </a:r>
            <a:r>
              <a:rPr lang="ko-KR" altLang="en-US" sz="1200" dirty="0">
                <a:solidFill>
                  <a:schemeClr val="bg1"/>
                </a:solidFill>
              </a:rPr>
              <a:t>휙 하고 지나갔다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과연 그것은 무엇일까</a:t>
            </a:r>
            <a:r>
              <a:rPr lang="en-US" altLang="ko-KR" sz="1200" dirty="0">
                <a:solidFill>
                  <a:schemeClr val="bg1"/>
                </a:solidFill>
              </a:rPr>
              <a:t>?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     (1</a:t>
            </a:r>
            <a:r>
              <a:rPr lang="ko-KR" altLang="en-US" sz="1200" dirty="0">
                <a:solidFill>
                  <a:schemeClr val="bg1"/>
                </a:solidFill>
              </a:rPr>
              <a:t>번</a:t>
            </a:r>
            <a:r>
              <a:rPr lang="en-US" altLang="ko-KR" sz="1200" dirty="0">
                <a:solidFill>
                  <a:schemeClr val="bg1"/>
                </a:solidFill>
              </a:rPr>
              <a:t>:</a:t>
            </a:r>
            <a:r>
              <a:rPr lang="ko-KR" altLang="en-US" sz="1200" dirty="0">
                <a:solidFill>
                  <a:schemeClr val="bg1"/>
                </a:solidFill>
              </a:rPr>
              <a:t>개  </a:t>
            </a:r>
            <a:r>
              <a:rPr lang="en-US" altLang="ko-KR" sz="1200" dirty="0">
                <a:solidFill>
                  <a:schemeClr val="bg1"/>
                </a:solidFill>
              </a:rPr>
              <a:t>2</a:t>
            </a:r>
            <a:r>
              <a:rPr lang="ko-KR" altLang="en-US" sz="1200" dirty="0">
                <a:solidFill>
                  <a:schemeClr val="bg1"/>
                </a:solidFill>
              </a:rPr>
              <a:t>번</a:t>
            </a:r>
            <a:r>
              <a:rPr lang="en-US" altLang="ko-KR" sz="1200" dirty="0">
                <a:solidFill>
                  <a:schemeClr val="bg1"/>
                </a:solidFill>
              </a:rPr>
              <a:t>:</a:t>
            </a:r>
            <a:r>
              <a:rPr lang="ko-KR" altLang="en-US" sz="1200" dirty="0">
                <a:solidFill>
                  <a:schemeClr val="bg1"/>
                </a:solidFill>
              </a:rPr>
              <a:t>귀신  </a:t>
            </a:r>
            <a:r>
              <a:rPr lang="en-US" altLang="ko-KR" sz="1200" dirty="0">
                <a:solidFill>
                  <a:schemeClr val="bg1"/>
                </a:solidFill>
              </a:rPr>
              <a:t>3</a:t>
            </a:r>
            <a:r>
              <a:rPr lang="ko-KR" altLang="en-US" sz="1200" dirty="0">
                <a:solidFill>
                  <a:schemeClr val="bg1"/>
                </a:solidFill>
              </a:rPr>
              <a:t>번</a:t>
            </a:r>
            <a:r>
              <a:rPr lang="en-US" altLang="ko-KR" sz="1200" dirty="0">
                <a:solidFill>
                  <a:schemeClr val="bg1"/>
                </a:solidFill>
              </a:rPr>
              <a:t>:</a:t>
            </a:r>
            <a:r>
              <a:rPr lang="ko-KR" altLang="en-US" sz="1200" dirty="0" smtClean="0">
                <a:solidFill>
                  <a:schemeClr val="bg1"/>
                </a:solidFill>
              </a:rPr>
              <a:t>낙엽</a:t>
            </a:r>
            <a:r>
              <a:rPr lang="ko-KR" altLang="en-US" sz="1200" dirty="0">
                <a:solidFill>
                  <a:schemeClr val="bg1"/>
                </a:solidFill>
              </a:rPr>
              <a:t>  </a:t>
            </a:r>
            <a:r>
              <a:rPr lang="en-US" altLang="ko-KR" sz="1200" dirty="0">
                <a:solidFill>
                  <a:schemeClr val="bg1"/>
                </a:solidFill>
              </a:rPr>
              <a:t>4</a:t>
            </a:r>
            <a:r>
              <a:rPr lang="ko-KR" altLang="en-US" sz="1200" dirty="0">
                <a:solidFill>
                  <a:schemeClr val="bg1"/>
                </a:solidFill>
              </a:rPr>
              <a:t>번</a:t>
            </a:r>
            <a:r>
              <a:rPr lang="en-US" altLang="ko-KR" sz="1200" dirty="0">
                <a:solidFill>
                  <a:schemeClr val="bg1"/>
                </a:solidFill>
              </a:rPr>
              <a:t>:</a:t>
            </a:r>
            <a:r>
              <a:rPr lang="ko-KR" altLang="en-US" sz="1200" dirty="0">
                <a:solidFill>
                  <a:schemeClr val="bg1"/>
                </a:solidFill>
              </a:rPr>
              <a:t>들짐승  </a:t>
            </a:r>
            <a:r>
              <a:rPr lang="en-US" altLang="ko-KR" sz="1200" dirty="0">
                <a:solidFill>
                  <a:schemeClr val="bg1"/>
                </a:solidFill>
              </a:rPr>
              <a:t>5</a:t>
            </a:r>
            <a:r>
              <a:rPr lang="ko-KR" altLang="en-US" sz="1200" dirty="0">
                <a:solidFill>
                  <a:schemeClr val="bg1"/>
                </a:solidFill>
              </a:rPr>
              <a:t>번</a:t>
            </a:r>
            <a:r>
              <a:rPr lang="en-US" altLang="ko-KR" sz="1200" dirty="0">
                <a:solidFill>
                  <a:schemeClr val="bg1"/>
                </a:solidFill>
              </a:rPr>
              <a:t>:</a:t>
            </a:r>
            <a:r>
              <a:rPr lang="ko-KR" altLang="en-US" sz="1200" dirty="0">
                <a:solidFill>
                  <a:schemeClr val="bg1"/>
                </a:solidFill>
              </a:rPr>
              <a:t>사람</a:t>
            </a:r>
            <a:r>
              <a:rPr lang="en-US" altLang="ko-KR" sz="1200" dirty="0">
                <a:solidFill>
                  <a:schemeClr val="bg1"/>
                </a:solidFill>
              </a:rPr>
              <a:t>)</a:t>
            </a:r>
            <a:endParaRPr lang="en-US" altLang="ko-KR" sz="12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3420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9001000" cy="914400"/>
          </a:xfrm>
        </p:spPr>
        <p:txBody>
          <a:bodyPr/>
          <a:lstStyle/>
          <a:p>
            <a:r>
              <a:rPr lang="en-US" altLang="ko-KR" sz="2800" dirty="0"/>
              <a:t>7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정신병질 평가도구의 형사사법적 활용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5" y="1412776"/>
            <a:ext cx="7992888" cy="3960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solidFill>
                  <a:srgbClr val="FFFF00"/>
                </a:solidFill>
              </a:rPr>
              <a:t>FBI </a:t>
            </a:r>
            <a:r>
              <a:rPr lang="ko-KR" altLang="en-US" sz="1400" dirty="0">
                <a:solidFill>
                  <a:srgbClr val="FFFF00"/>
                </a:solidFill>
              </a:rPr>
              <a:t>범죄수사 분야에서 범죄 </a:t>
            </a:r>
            <a:r>
              <a:rPr lang="ko-KR" altLang="en-US" sz="1400" dirty="0" err="1">
                <a:solidFill>
                  <a:srgbClr val="FFFF00"/>
                </a:solidFill>
              </a:rPr>
              <a:t>프로파일링의</a:t>
            </a:r>
            <a:r>
              <a:rPr lang="ko-KR" altLang="en-US" sz="1400" dirty="0">
                <a:solidFill>
                  <a:srgbClr val="FFFF00"/>
                </a:solidFill>
              </a:rPr>
              <a:t> 주요 </a:t>
            </a:r>
            <a:r>
              <a:rPr lang="ko-KR" altLang="en-US" sz="1400" dirty="0" smtClean="0">
                <a:solidFill>
                  <a:srgbClr val="FFFF00"/>
                </a:solidFill>
              </a:rPr>
              <a:t>기준으로 채택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‐ </a:t>
            </a:r>
            <a:r>
              <a:rPr lang="ko-KR" altLang="en-US" sz="1400" dirty="0"/>
              <a:t>범죄자의 유형을 </a:t>
            </a:r>
            <a:r>
              <a:rPr lang="ko-KR" altLang="en-US" sz="1400" dirty="0" smtClean="0"/>
              <a:t>정신병질적 </a:t>
            </a:r>
            <a:r>
              <a:rPr lang="ko-KR" altLang="en-US" sz="1400" dirty="0"/>
              <a:t>유형으로 </a:t>
            </a:r>
            <a:r>
              <a:rPr lang="ko-KR" altLang="en-US" sz="1400" dirty="0" smtClean="0"/>
              <a:t>구분  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법정에서 </a:t>
            </a:r>
            <a:r>
              <a:rPr lang="ko-KR" altLang="en-US" sz="1400" dirty="0">
                <a:solidFill>
                  <a:srgbClr val="FFFF00"/>
                </a:solidFill>
              </a:rPr>
              <a:t>사용되는 평가도구 적합도 여부</a:t>
            </a:r>
          </a:p>
          <a:p>
            <a:pPr marL="18288" indent="0">
              <a:buNone/>
            </a:pPr>
            <a:r>
              <a:rPr lang="en-US" altLang="ko-KR" sz="1400" dirty="0" smtClean="0"/>
              <a:t>    ‐ </a:t>
            </a:r>
            <a:r>
              <a:rPr lang="ko-KR" altLang="en-US" sz="1400" dirty="0"/>
              <a:t>성폭력 위험 평가도구에서 강력추천으로 </a:t>
            </a:r>
            <a:r>
              <a:rPr lang="en-US" altLang="ko-KR" sz="1400" dirty="0"/>
              <a:t>62%, </a:t>
            </a:r>
            <a:r>
              <a:rPr lang="ko-KR" altLang="en-US" sz="1400" dirty="0" smtClean="0"/>
              <a:t>적합으로 </a:t>
            </a:r>
            <a:r>
              <a:rPr lang="en-US" altLang="ko-KR" sz="1400" dirty="0" smtClean="0"/>
              <a:t>91</a:t>
            </a:r>
            <a:r>
              <a:rPr lang="en-US" altLang="ko-KR" sz="1400" dirty="0"/>
              <a:t>%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‐ </a:t>
            </a:r>
            <a:r>
              <a:rPr lang="ko-KR" altLang="en-US" sz="1400" dirty="0"/>
              <a:t>폭력 위험성 평가도구에서 강력추천으로 </a:t>
            </a:r>
            <a:r>
              <a:rPr lang="en-US" altLang="ko-KR" sz="1400" dirty="0"/>
              <a:t>63%, </a:t>
            </a:r>
            <a:r>
              <a:rPr lang="ko-KR" altLang="en-US" sz="1400" dirty="0" smtClean="0"/>
              <a:t>적합으로 </a:t>
            </a:r>
            <a:r>
              <a:rPr lang="en-US" altLang="ko-KR" sz="1400" dirty="0" smtClean="0"/>
              <a:t>88</a:t>
            </a:r>
            <a:r>
              <a:rPr lang="en-US" altLang="ko-KR" sz="1400" dirty="0"/>
              <a:t>%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결과</a:t>
            </a:r>
            <a:r>
              <a:rPr lang="en-US" altLang="ko-KR" sz="1400" dirty="0"/>
              <a:t>: </a:t>
            </a:r>
            <a:r>
              <a:rPr lang="ko-KR" altLang="en-US" sz="1400" dirty="0"/>
              <a:t>성폭력과 폭력의 위험성에 대해 적합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이유</a:t>
            </a:r>
            <a:r>
              <a:rPr lang="en-US" altLang="ko-KR" sz="1400" dirty="0"/>
              <a:t>: </a:t>
            </a:r>
            <a:r>
              <a:rPr lang="ko-KR" altLang="en-US" sz="1400" dirty="0" smtClean="0"/>
              <a:t>전문 </a:t>
            </a:r>
            <a:r>
              <a:rPr lang="ko-KR" altLang="en-US" sz="1400" dirty="0" err="1" smtClean="0"/>
              <a:t>평가자에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의한 </a:t>
            </a:r>
            <a:r>
              <a:rPr lang="ko-KR" altLang="en-US" sz="1400" dirty="0" err="1"/>
              <a:t>평정치들이</a:t>
            </a:r>
            <a:r>
              <a:rPr lang="ko-KR" altLang="en-US" sz="1400" dirty="0"/>
              <a:t> 범죄자의 </a:t>
            </a:r>
            <a:r>
              <a:rPr lang="ko-KR" altLang="en-US" sz="1400" dirty="0" smtClean="0"/>
              <a:t>의도적 왜곡가능성으로부터 </a:t>
            </a:r>
            <a:r>
              <a:rPr lang="ko-KR" altLang="en-US" sz="1400" dirty="0"/>
              <a:t>자유롭게 정신병질의 </a:t>
            </a:r>
            <a:r>
              <a:rPr lang="ko-KR" altLang="en-US" sz="1400" dirty="0" smtClean="0"/>
              <a:t>위험특질을 평가 하는 것이 가능하므로</a:t>
            </a:r>
          </a:p>
        </p:txBody>
      </p:sp>
    </p:spTree>
    <p:extLst>
      <p:ext uri="{BB962C8B-B14F-4D97-AF65-F5344CB8AC3E}">
        <p14:creationId xmlns:p14="http://schemas.microsoft.com/office/powerpoint/2010/main" val="206792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9001000" cy="914400"/>
          </a:xfrm>
        </p:spPr>
        <p:txBody>
          <a:bodyPr/>
          <a:lstStyle/>
          <a:p>
            <a:r>
              <a:rPr lang="en-US" altLang="ko-KR" sz="2800" dirty="0"/>
              <a:t>7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정신병질 평가도구의 형사사법적 활용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47764" y="1412776"/>
            <a:ext cx="8144715" cy="5040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국내 형사사법 현장에서의 </a:t>
            </a:r>
            <a:r>
              <a:rPr lang="en-US" altLang="ko-KR" sz="1400" dirty="0" smtClean="0">
                <a:solidFill>
                  <a:srgbClr val="FFFF00"/>
                </a:solidFill>
              </a:rPr>
              <a:t>PCL-R </a:t>
            </a:r>
            <a:r>
              <a:rPr lang="ko-KR" altLang="en-US" sz="1400" dirty="0" smtClean="0">
                <a:solidFill>
                  <a:srgbClr val="FFFF00"/>
                </a:solidFill>
              </a:rPr>
              <a:t>활용 가능성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  -  </a:t>
            </a:r>
            <a:r>
              <a:rPr lang="ko-KR" altLang="en-US" sz="1400" dirty="0"/>
              <a:t>형사사법 현장에서 피고</a:t>
            </a:r>
            <a:r>
              <a:rPr lang="en-US" altLang="ko-KR" sz="1400" dirty="0"/>
              <a:t>, </a:t>
            </a:r>
            <a:r>
              <a:rPr lang="ko-KR" altLang="en-US" sz="1400" dirty="0"/>
              <a:t>교도소 수감자</a:t>
            </a:r>
            <a:r>
              <a:rPr lang="en-US" altLang="ko-KR" sz="1400" dirty="0"/>
              <a:t>, </a:t>
            </a:r>
            <a:r>
              <a:rPr lang="ko-KR" altLang="en-US" sz="1400" dirty="0"/>
              <a:t>보호관찰 대상자들의 위험성 평가</a:t>
            </a:r>
          </a:p>
          <a:p>
            <a:pPr marL="18288" indent="0">
              <a:buNone/>
            </a:pPr>
            <a:r>
              <a:rPr lang="en-US" altLang="ko-KR" sz="1400" dirty="0"/>
              <a:t>     -  </a:t>
            </a:r>
            <a:r>
              <a:rPr lang="ko-KR" altLang="en-US" sz="1400" dirty="0"/>
              <a:t>예방단계</a:t>
            </a:r>
            <a:r>
              <a:rPr lang="en-US" altLang="ko-KR" sz="1400" dirty="0"/>
              <a:t>, </a:t>
            </a:r>
            <a:r>
              <a:rPr lang="ko-KR" altLang="en-US" sz="1400" dirty="0"/>
              <a:t>수사단계</a:t>
            </a:r>
            <a:r>
              <a:rPr lang="en-US" altLang="ko-KR" sz="1400" dirty="0"/>
              <a:t>, </a:t>
            </a:r>
            <a:r>
              <a:rPr lang="ko-KR" altLang="en-US" sz="1400" dirty="0"/>
              <a:t>재판단계</a:t>
            </a:r>
            <a:r>
              <a:rPr lang="en-US" altLang="ko-KR" sz="1400" dirty="0"/>
              <a:t>, </a:t>
            </a:r>
            <a:r>
              <a:rPr lang="ko-KR" altLang="en-US" sz="1400" dirty="0"/>
              <a:t>교정단계 등 모든 형사사법 단계에서 피의자 면담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판결전조사</a:t>
            </a:r>
            <a:r>
              <a:rPr lang="en-US" altLang="ko-KR" sz="1400" dirty="0"/>
              <a:t>, </a:t>
            </a:r>
          </a:p>
          <a:p>
            <a:pPr marL="18288" indent="0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수형자 분류심사</a:t>
            </a:r>
            <a:r>
              <a:rPr lang="en-US" altLang="ko-KR" sz="1400" dirty="0"/>
              <a:t>, </a:t>
            </a:r>
            <a:r>
              <a:rPr lang="ko-KR" altLang="en-US" sz="1400" dirty="0"/>
              <a:t>가석방 심사</a:t>
            </a:r>
            <a:r>
              <a:rPr lang="en-US" altLang="ko-KR" sz="1400" dirty="0"/>
              <a:t>, </a:t>
            </a:r>
            <a:r>
              <a:rPr lang="ko-KR" altLang="en-US" sz="1400" dirty="0"/>
              <a:t>재범예측 등의 결정은 범죄자에 대한 위험성 평가를 토대로 이루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 err="1"/>
              <a:t>어짐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/>
              <a:t>     - MMPI</a:t>
            </a:r>
            <a:r>
              <a:rPr lang="ko-KR" altLang="en-US" sz="1400" dirty="0"/>
              <a:t>나 </a:t>
            </a:r>
            <a:r>
              <a:rPr lang="en-US" altLang="ko-KR" sz="1400" dirty="0"/>
              <a:t>PAI </a:t>
            </a:r>
            <a:r>
              <a:rPr lang="ko-KR" altLang="en-US" sz="1400" dirty="0"/>
              <a:t>등 자기보고식 종합심리검사 외에 재범의 위험성을 평가할 수 있는 별다른 도구가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없는 실정</a:t>
            </a:r>
          </a:p>
          <a:p>
            <a:pPr marL="18288" indent="0">
              <a:buNone/>
            </a:pPr>
            <a:r>
              <a:rPr lang="en-US" altLang="ko-KR" sz="1400" dirty="0"/>
              <a:t>     - PCL‐R</a:t>
            </a:r>
            <a:r>
              <a:rPr lang="ko-KR" altLang="en-US" sz="1400" dirty="0"/>
              <a:t>과  같은 재범에 대한 예언타당도가 확보된 도구의 도입이 절실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재범 예측 도구로서의 </a:t>
            </a:r>
            <a:r>
              <a:rPr lang="en-US" altLang="ko-KR" sz="1400" dirty="0" smtClean="0">
                <a:solidFill>
                  <a:srgbClr val="FFFF00"/>
                </a:solidFill>
              </a:rPr>
              <a:t>PCL-R</a:t>
            </a:r>
          </a:p>
          <a:p>
            <a:pPr marL="18288" indent="0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재범가능성 예측력이 좋은 것으로 </a:t>
            </a:r>
            <a:r>
              <a:rPr lang="ko-KR" altLang="en-US" sz="1400" dirty="0" smtClean="0"/>
              <a:t>알려짐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폭력성 </a:t>
            </a:r>
            <a:r>
              <a:rPr lang="ko-KR" altLang="en-US" sz="1400" dirty="0"/>
              <a:t>전반에 걸친 일반적인 평균예측력</a:t>
            </a:r>
            <a:r>
              <a:rPr lang="en-US" altLang="ko-KR" sz="1400" dirty="0"/>
              <a:t>(AUC)</a:t>
            </a:r>
            <a:r>
              <a:rPr lang="ko-KR" altLang="en-US" sz="1400" dirty="0"/>
              <a:t>은 약 </a:t>
            </a:r>
            <a:r>
              <a:rPr lang="en-US" altLang="ko-KR" sz="1400" dirty="0"/>
              <a:t>.68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신체적인 </a:t>
            </a:r>
            <a:r>
              <a:rPr lang="ko-KR" altLang="en-US" sz="1400" dirty="0"/>
              <a:t>폭력에 대한 </a:t>
            </a:r>
            <a:r>
              <a:rPr lang="ko-KR" altLang="en-US" sz="1400" dirty="0" smtClean="0"/>
              <a:t>평균예측</a:t>
            </a:r>
            <a:r>
              <a:rPr lang="ko-KR" altLang="en-US" sz="1400" dirty="0"/>
              <a:t>력</a:t>
            </a:r>
            <a:r>
              <a:rPr lang="ko-KR" altLang="en-US" sz="1400" dirty="0" smtClean="0"/>
              <a:t>은  </a:t>
            </a:r>
            <a:r>
              <a:rPr lang="en-US" altLang="ko-KR" sz="1400" dirty="0" smtClean="0"/>
              <a:t>.</a:t>
            </a:r>
            <a:r>
              <a:rPr lang="en-US" altLang="ko-KR" sz="1400" dirty="0"/>
              <a:t>73,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성폭력에 관한 평균예측력은 </a:t>
            </a:r>
            <a:r>
              <a:rPr lang="en-US" altLang="ko-KR" sz="1400" dirty="0"/>
              <a:t>.69</a:t>
            </a:r>
            <a:r>
              <a:rPr lang="ko-KR" altLang="en-US" sz="1400" dirty="0"/>
              <a:t>라고 보고됨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전과 </a:t>
            </a:r>
            <a:r>
              <a:rPr lang="ko-KR" altLang="en-US" sz="1400" dirty="0"/>
              <a:t>등의 범죄력 자료의 재범예측력이 </a:t>
            </a:r>
            <a:r>
              <a:rPr lang="en-US" altLang="ko-KR" sz="1400" dirty="0"/>
              <a:t>.60</a:t>
            </a:r>
            <a:r>
              <a:rPr lang="ko-KR" altLang="en-US" sz="1400" dirty="0"/>
              <a:t>정도 </a:t>
            </a:r>
            <a:r>
              <a:rPr lang="ko-KR" altLang="en-US" sz="1400" dirty="0" smtClean="0"/>
              <a:t>상회하여 유의하게 </a:t>
            </a:r>
            <a:r>
              <a:rPr lang="ko-KR" altLang="en-US" sz="1400" dirty="0"/>
              <a:t>높은 수준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</a:p>
          <a:p>
            <a:pPr marL="18288" indent="0">
              <a:buNone/>
            </a:pPr>
            <a:r>
              <a:rPr lang="en-US" altLang="ko-KR" sz="1400" dirty="0" smtClean="0"/>
              <a:t>     </a:t>
            </a:r>
            <a:endParaRPr lang="ko-KR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207240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요소">
  <a:themeElements>
    <a:clrScheme name="요소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요소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요소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620</TotalTime>
  <Words>2566</Words>
  <Application>Microsoft Office PowerPoint</Application>
  <PresentationFormat>화면 슬라이드 쇼(4:3)</PresentationFormat>
  <Paragraphs>293</Paragraphs>
  <Slides>26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요소</vt:lpstr>
      <vt:lpstr>범죄심리학 제6주</vt:lpstr>
      <vt:lpstr>1. 정신병질(psychopathy)의 개념</vt:lpstr>
      <vt:lpstr>1. 정신병질(psychopathy)의 개념</vt:lpstr>
      <vt:lpstr>1. 정신병질(psychopathy)의 개념</vt:lpstr>
      <vt:lpstr>1. 정신병질(psychopathy) 의 개념</vt:lpstr>
      <vt:lpstr>1. 정신병질(psychopathy) 의 개념</vt:lpstr>
      <vt:lpstr>1. 정신병질(psychopathy) 의 개념</vt:lpstr>
      <vt:lpstr>1. 정신병질(psychopathy) 의 개념</vt:lpstr>
      <vt:lpstr>2. 정신병질과 사이코패스</vt:lpstr>
      <vt:lpstr>2. 정신병질과 사이코패스</vt:lpstr>
      <vt:lpstr>3. 사이코패스의 특징</vt:lpstr>
      <vt:lpstr>3. 사이코패스의 특징</vt:lpstr>
      <vt:lpstr>4. 사이코패스의 형사책임</vt:lpstr>
      <vt:lpstr>5.1. 정신병질의 형성 및 발달 - ADHD</vt:lpstr>
      <vt:lpstr>5.2. 정신병질의 형성 및 발달 –유전적 소양</vt:lpstr>
      <vt:lpstr>5.3. 정신병질의 형성 및 발달 – 부모결핍</vt:lpstr>
      <vt:lpstr>5.4. 정신병질의 형성 및 발달 – 학습으로 인한 행동습관</vt:lpstr>
      <vt:lpstr>5.5. 정신병질의 형성 및 발달 – 문화</vt:lpstr>
      <vt:lpstr>6. 정신병질 중 사이코패스의 측정</vt:lpstr>
      <vt:lpstr>6. 정신병질 중 사이코패스의 측정</vt:lpstr>
      <vt:lpstr>6. 정신병질 중 사이코패스의 측정</vt:lpstr>
      <vt:lpstr>6. 정신병질 중 사이코패스의 측정 : PCL-R의 세부문항</vt:lpstr>
      <vt:lpstr>6. 정신병질 중 사이코패스의 측정  : 기타 경찰청 측정 문항</vt:lpstr>
      <vt:lpstr>6. 정신병질 중 사이코패스의 측정  : 기타 경찰청 측정 문항</vt:lpstr>
      <vt:lpstr>7. 정신병질 평가도구의 형사사법적 활용</vt:lpstr>
      <vt:lpstr>7. 정신병질 평가도구의 형사사법적 활용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범죄심리학 제2주</dc:title>
  <dc:creator>Owner</dc:creator>
  <cp:lastModifiedBy>Owner</cp:lastModifiedBy>
  <cp:revision>88</cp:revision>
  <dcterms:created xsi:type="dcterms:W3CDTF">2018-09-03T02:08:30Z</dcterms:created>
  <dcterms:modified xsi:type="dcterms:W3CDTF">2018-12-21T06:32:18Z</dcterms:modified>
</cp:coreProperties>
</file>