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8" r:id="rId6"/>
    <p:sldId id="279" r:id="rId7"/>
    <p:sldId id="273" r:id="rId8"/>
    <p:sldId id="274" r:id="rId9"/>
    <p:sldId id="261" r:id="rId10"/>
    <p:sldId id="280" r:id="rId11"/>
    <p:sldId id="263" r:id="rId12"/>
    <p:sldId id="276" r:id="rId13"/>
    <p:sldId id="277" r:id="rId14"/>
    <p:sldId id="282" r:id="rId15"/>
    <p:sldId id="281" r:id="rId16"/>
    <p:sldId id="266" r:id="rId17"/>
    <p:sldId id="267" r:id="rId18"/>
    <p:sldId id="275" r:id="rId19"/>
    <p:sldId id="268" r:id="rId20"/>
    <p:sldId id="269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4744-1536-432D-9166-EAE3AB743EB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73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2018-12-21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 smtClean="0"/>
              <a:t>범죄심리학 제</a:t>
            </a:r>
            <a:r>
              <a:rPr lang="en-US" altLang="ko-KR" sz="2400" dirty="0"/>
              <a:t>7</a:t>
            </a:r>
            <a:r>
              <a:rPr lang="ko-KR" altLang="en-US" sz="2400" dirty="0" smtClean="0"/>
              <a:t>주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4000" dirty="0" smtClean="0"/>
              <a:t>정신장애와 </a:t>
            </a:r>
            <a:r>
              <a:rPr lang="ko-KR" altLang="en-US" sz="4000" dirty="0" smtClean="0"/>
              <a:t>범죄</a:t>
            </a:r>
            <a:endParaRPr lang="en-US" altLang="ko-KR" sz="4000" dirty="0" smtClean="0"/>
          </a:p>
          <a:p>
            <a:r>
              <a:rPr lang="en-US" altLang="ko-KR" sz="3600" dirty="0" smtClean="0"/>
              <a:t>(</a:t>
            </a:r>
            <a:r>
              <a:rPr lang="en-US" altLang="ko-KR" sz="3600" dirty="0"/>
              <a:t>Mental </a:t>
            </a:r>
            <a:r>
              <a:rPr lang="en-US" altLang="ko-KR" sz="3600" dirty="0" smtClean="0"/>
              <a:t>Disorders &amp; Crimes)</a:t>
            </a:r>
            <a:endParaRPr lang="ko-KR" altLang="en-US" sz="3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 smtClean="0"/>
              <a:t>남재성 교수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정신장애의 개념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70080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정신질환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</a:t>
            </a:r>
            <a:r>
              <a:rPr lang="en-US" altLang="ko-KR" sz="1400" dirty="0" smtClean="0">
                <a:effectLst/>
                <a:latin typeface="+mj-ea"/>
                <a:ea typeface="+mj-ea"/>
              </a:rPr>
              <a:t>   - </a:t>
            </a:r>
            <a:r>
              <a:rPr lang="ko-KR" altLang="en-US" sz="1400" dirty="0">
                <a:latin typeface="+mj-ea"/>
                <a:ea typeface="+mj-ea"/>
              </a:rPr>
              <a:t>개인의 삶과 일생을 살아가는데 충분히 방해가 </a:t>
            </a:r>
            <a:r>
              <a:rPr lang="ko-KR" altLang="en-US" sz="1400" dirty="0" smtClean="0">
                <a:latin typeface="+mj-ea"/>
                <a:ea typeface="+mj-ea"/>
              </a:rPr>
              <a:t>된다고 전문적으로 </a:t>
            </a:r>
            <a:r>
              <a:rPr lang="ko-KR" altLang="en-US" sz="1400" dirty="0">
                <a:latin typeface="+mj-ea"/>
                <a:ea typeface="+mj-ea"/>
              </a:rPr>
              <a:t>판명된 정신장애</a:t>
            </a:r>
            <a:endParaRPr lang="en-US" altLang="ko-KR" sz="1400" dirty="0">
              <a:effectLst/>
              <a:latin typeface="+mj-ea"/>
              <a:ea typeface="+mj-ea"/>
            </a:endParaRPr>
          </a:p>
          <a:p>
            <a:endParaRPr lang="en-US" altLang="ko-KR" sz="1400" dirty="0" smtClean="0">
              <a:effectLst/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정신장애</a:t>
            </a:r>
            <a:endParaRPr lang="en-US" altLang="ko-KR" sz="1400" dirty="0" smtClean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 smtClean="0">
                <a:effectLst/>
                <a:latin typeface="+mj-ea"/>
                <a:ea typeface="+mj-ea"/>
              </a:rPr>
              <a:t>    -  </a:t>
            </a:r>
            <a:r>
              <a:rPr lang="ko-KR" altLang="en-US" sz="1400" dirty="0" smtClean="0">
                <a:effectLst/>
                <a:latin typeface="+mj-ea"/>
                <a:ea typeface="+mj-ea"/>
              </a:rPr>
              <a:t>정신질환 판정 이전의 </a:t>
            </a:r>
            <a:r>
              <a:rPr lang="ko-KR" altLang="en-US" sz="1400" dirty="0" smtClean="0">
                <a:latin typeface="+mj-ea"/>
                <a:ea typeface="+mj-ea"/>
              </a:rPr>
              <a:t>개인에게 </a:t>
            </a:r>
            <a:r>
              <a:rPr lang="ko-KR" altLang="en-US" sz="1400" dirty="0">
                <a:latin typeface="+mj-ea"/>
                <a:ea typeface="+mj-ea"/>
              </a:rPr>
              <a:t>일어나는 임상적으로 유의미한 행동적</a:t>
            </a:r>
            <a:r>
              <a:rPr lang="en-US" altLang="ko-KR" sz="1400" dirty="0">
                <a:latin typeface="+mj-ea"/>
                <a:ea typeface="+mj-ea"/>
              </a:rPr>
              <a:t>,</a:t>
            </a:r>
            <a:r>
              <a:rPr lang="ko-KR" altLang="en-US" sz="1400" dirty="0">
                <a:latin typeface="+mj-ea"/>
                <a:ea typeface="+mj-ea"/>
              </a:rPr>
              <a:t>심리적 증후군</a:t>
            </a:r>
            <a:endParaRPr lang="en-US" altLang="ko-KR" sz="1400" dirty="0" smtClean="0">
              <a:effectLst/>
              <a:latin typeface="+mj-ea"/>
              <a:ea typeface="+mj-ea"/>
            </a:endParaRPr>
          </a:p>
          <a:p>
            <a:endParaRPr lang="en-US" altLang="ko-KR" sz="1400" dirty="0">
              <a:effectLst/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차이점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effectLst/>
                <a:latin typeface="+mj-ea"/>
                <a:ea typeface="+mj-ea"/>
              </a:rPr>
              <a:t> </a:t>
            </a:r>
            <a:r>
              <a:rPr lang="en-US" altLang="ko-KR" sz="1400" dirty="0" smtClean="0">
                <a:effectLst/>
                <a:latin typeface="+mj-ea"/>
                <a:ea typeface="+mj-ea"/>
              </a:rPr>
              <a:t>   - </a:t>
            </a:r>
            <a:r>
              <a:rPr lang="ko-KR" altLang="en-US" sz="1400" dirty="0">
                <a:latin typeface="+mj-ea"/>
                <a:ea typeface="+mj-ea"/>
              </a:rPr>
              <a:t>정신질환은 병으로 간주하여 환자의 행동에 관대하게 대해야 </a:t>
            </a:r>
            <a:r>
              <a:rPr lang="ko-KR" altLang="en-US" sz="1400" dirty="0" smtClean="0">
                <a:latin typeface="+mj-ea"/>
                <a:ea typeface="+mj-ea"/>
              </a:rPr>
              <a:t>한다고 </a:t>
            </a:r>
            <a:r>
              <a:rPr lang="ko-KR" altLang="en-US" sz="1400" dirty="0">
                <a:latin typeface="+mj-ea"/>
                <a:ea typeface="+mj-ea"/>
              </a:rPr>
              <a:t>여겨지나 정신장애는 </a:t>
            </a:r>
            <a:r>
              <a:rPr lang="ko-KR" altLang="en-US" sz="1400" dirty="0" smtClean="0">
                <a:latin typeface="+mj-ea"/>
                <a:ea typeface="+mj-ea"/>
              </a:rPr>
              <a:t>행동</a:t>
            </a:r>
            <a:endParaRPr lang="en-US" altLang="ko-KR" sz="1400" dirty="0" smtClean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   </a:t>
            </a:r>
            <a:r>
              <a:rPr lang="ko-KR" altLang="en-US" sz="1400" dirty="0" smtClean="0">
                <a:latin typeface="+mj-ea"/>
                <a:ea typeface="+mj-ea"/>
              </a:rPr>
              <a:t>에 </a:t>
            </a:r>
            <a:r>
              <a:rPr lang="ko-KR" altLang="en-US" sz="1400" dirty="0">
                <a:latin typeface="+mj-ea"/>
                <a:ea typeface="+mj-ea"/>
              </a:rPr>
              <a:t>책임을 </a:t>
            </a:r>
            <a:r>
              <a:rPr lang="ko-KR" altLang="en-US" sz="1400" dirty="0" smtClean="0">
                <a:latin typeface="+mj-ea"/>
                <a:ea typeface="+mj-ea"/>
              </a:rPr>
              <a:t>경감하는데 그치거나 동정심을 가지지 않음</a:t>
            </a:r>
            <a:endParaRPr lang="en-US" altLang="ko-KR" sz="1400" dirty="0">
              <a:effectLst/>
              <a:latin typeface="+mj-ea"/>
              <a:ea typeface="+mj-ea"/>
            </a:endParaRPr>
          </a:p>
          <a:p>
            <a:endParaRPr lang="en-US" altLang="ko-KR" sz="1400" dirty="0" smtClean="0">
              <a:effectLst/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effectLst/>
                <a:latin typeface="+mj-ea"/>
                <a:ea typeface="+mj-ea"/>
              </a:rPr>
              <a:t>정신장애 범죄자</a:t>
            </a:r>
            <a:r>
              <a:rPr lang="en-US" altLang="ko-KR" sz="1400" dirty="0">
                <a:effectLst/>
                <a:latin typeface="+mj-ea"/>
                <a:ea typeface="+mj-ea"/>
              </a:rPr>
              <a:t/>
            </a:r>
            <a:br>
              <a:rPr lang="en-US" altLang="ko-KR" sz="1400" dirty="0">
                <a:effectLst/>
                <a:latin typeface="+mj-ea"/>
                <a:ea typeface="+mj-ea"/>
              </a:rPr>
            </a:br>
            <a:r>
              <a:rPr lang="en-US" altLang="ko-KR" sz="1400" dirty="0" smtClean="0">
                <a:effectLst/>
                <a:latin typeface="+mj-ea"/>
                <a:ea typeface="+mj-ea"/>
              </a:rPr>
              <a:t>     - </a:t>
            </a:r>
            <a:r>
              <a:rPr lang="ko-KR" altLang="en-US" sz="1400" dirty="0">
                <a:latin typeface="+mj-ea"/>
                <a:ea typeface="+mj-ea"/>
              </a:rPr>
              <a:t>정신장애가 있으며 불법적인 행동에 연루된 개인</a:t>
            </a:r>
          </a:p>
        </p:txBody>
      </p:sp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정신장애의 위험성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700808"/>
            <a:ext cx="8202555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폭력이 정신병 진단의 </a:t>
            </a:r>
            <a:r>
              <a:rPr lang="ko-KR" altLang="en-US" sz="1400" dirty="0" smtClean="0"/>
              <a:t>필요증상일  </a:t>
            </a:r>
            <a:r>
              <a:rPr lang="ko-KR" altLang="en-US" sz="1400" dirty="0"/>
              <a:t>수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endParaRPr lang="en-US" altLang="ko-KR" sz="1400" dirty="0">
              <a:latin typeface="+mj-ea"/>
              <a:ea typeface="+mj-ea"/>
            </a:endParaRPr>
          </a:p>
          <a:p>
            <a:r>
              <a:rPr lang="ko-KR" altLang="en-US" sz="1400" dirty="0" smtClean="0"/>
              <a:t>정신과적 약물이 폭력적인 행동 </a:t>
            </a:r>
            <a:r>
              <a:rPr lang="ko-KR" altLang="en-US" sz="1400" dirty="0"/>
              <a:t>유발 </a:t>
            </a:r>
            <a:r>
              <a:rPr lang="ko-KR" altLang="en-US" sz="1400" dirty="0" smtClean="0"/>
              <a:t>가능</a:t>
            </a:r>
            <a:endParaRPr lang="en-US" altLang="ko-KR" sz="1400" dirty="0" smtClean="0"/>
          </a:p>
          <a:p>
            <a:endParaRPr lang="en-US" altLang="ko-KR" sz="1400" dirty="0">
              <a:latin typeface="+mj-ea"/>
              <a:ea typeface="+mj-ea"/>
            </a:endParaRPr>
          </a:p>
          <a:p>
            <a:r>
              <a:rPr lang="ko-KR" altLang="en-US" sz="1400" dirty="0" smtClean="0"/>
              <a:t>폭력적 특성의 정신장애자에 대한 </a:t>
            </a:r>
            <a:r>
              <a:rPr lang="ko-KR" altLang="en-US" sz="1400" dirty="0"/>
              <a:t>연구 </a:t>
            </a:r>
            <a:r>
              <a:rPr lang="ko-KR" altLang="en-US" sz="1400" dirty="0" smtClean="0"/>
              <a:t>편향</a:t>
            </a:r>
            <a:endParaRPr lang="en-US" altLang="ko-KR" sz="1400" dirty="0" smtClean="0"/>
          </a:p>
          <a:p>
            <a:endParaRPr lang="en-US" altLang="ko-KR" sz="1400" dirty="0">
              <a:latin typeface="+mj-ea"/>
              <a:ea typeface="+mj-ea"/>
            </a:endParaRPr>
          </a:p>
          <a:p>
            <a:r>
              <a:rPr lang="ko-KR" altLang="en-US" sz="1400" dirty="0" smtClean="0"/>
              <a:t>정신병 관련  범죄기록에서 폭력을 강조</a:t>
            </a:r>
            <a:endParaRPr lang="en-US" altLang="ko-KR" sz="1400" dirty="0" smtClean="0"/>
          </a:p>
          <a:p>
            <a:endParaRPr lang="en-US" altLang="ko-KR" sz="1400" dirty="0">
              <a:latin typeface="+mj-ea"/>
              <a:ea typeface="+mj-ea"/>
            </a:endParaRPr>
          </a:p>
          <a:p>
            <a:r>
              <a:rPr lang="ko-KR" altLang="en-US" sz="1400" dirty="0" smtClean="0"/>
              <a:t>미국의 </a:t>
            </a:r>
            <a:r>
              <a:rPr lang="ko-KR" altLang="en-US" sz="1400" b="1" dirty="0" smtClean="0"/>
              <a:t>‘</a:t>
            </a:r>
            <a:r>
              <a:rPr lang="ko-KR" altLang="en-US" sz="1400" dirty="0"/>
              <a:t>탈 </a:t>
            </a:r>
            <a:r>
              <a:rPr lang="ko-KR" altLang="en-US" sz="1400" dirty="0" smtClean="0"/>
              <a:t>시설화 정책</a:t>
            </a:r>
            <a:r>
              <a:rPr lang="ko-KR" altLang="en-US" sz="1400" b="1" dirty="0"/>
              <a:t>’</a:t>
            </a:r>
            <a:r>
              <a:rPr lang="ko-KR" altLang="en-US" sz="1400" dirty="0" smtClean="0"/>
              <a:t>의  영향</a:t>
            </a:r>
            <a:endParaRPr lang="ko-KR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0858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892480" cy="914400"/>
          </a:xfrm>
        </p:spPr>
        <p:txBody>
          <a:bodyPr/>
          <a:lstStyle/>
          <a:p>
            <a:r>
              <a:rPr lang="en-US" altLang="ko-KR" sz="2800" dirty="0" smtClean="0"/>
              <a:t>3.1.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200" dirty="0" smtClean="0"/>
              <a:t>정신분열 장애</a:t>
            </a:r>
            <a:r>
              <a:rPr lang="en-US" altLang="ko-KR" sz="2200" dirty="0" smtClean="0"/>
              <a:t>(schizophrenic disorders)</a:t>
            </a:r>
            <a:endParaRPr lang="ko-KR" altLang="en-US" sz="22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988840"/>
            <a:ext cx="8202555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정의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 - </a:t>
            </a:r>
            <a:r>
              <a:rPr lang="ko-KR" altLang="en-US" sz="1400" dirty="0"/>
              <a:t>지각적 변질</a:t>
            </a:r>
            <a:r>
              <a:rPr lang="en-US" altLang="ko-KR" sz="1400" dirty="0"/>
              <a:t>(</a:t>
            </a:r>
            <a:r>
              <a:rPr lang="ko-KR" altLang="en-US" sz="1400" dirty="0"/>
              <a:t>환각 또는 망상</a:t>
            </a:r>
            <a:r>
              <a:rPr lang="en-US" altLang="ko-KR" sz="1400" dirty="0"/>
              <a:t>)</a:t>
            </a:r>
            <a:r>
              <a:rPr lang="ko-KR" altLang="en-US" sz="1400" dirty="0"/>
              <a:t>에 의해 잘못된 </a:t>
            </a:r>
            <a:r>
              <a:rPr lang="ko-KR" altLang="en-US" sz="1400" dirty="0" smtClean="0"/>
              <a:t>추론을 하게 </a:t>
            </a:r>
            <a:r>
              <a:rPr lang="ko-KR" altLang="en-US" sz="1400" dirty="0"/>
              <a:t>되고 이를 사실이라고 믿는 정신병적 장애</a:t>
            </a:r>
            <a:endParaRPr lang="en-US" altLang="ko-KR" sz="1400" dirty="0">
              <a:latin typeface="+mj-ea"/>
              <a:ea typeface="+mj-ea"/>
            </a:endParaRPr>
          </a:p>
          <a:p>
            <a:endParaRPr lang="en-US" altLang="ko-KR" sz="1400" dirty="0" smtClean="0"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진단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 - </a:t>
            </a:r>
            <a:r>
              <a:rPr lang="ko-KR" altLang="en-US" sz="1400" dirty="0"/>
              <a:t>특징적인 증상 </a:t>
            </a:r>
            <a:r>
              <a:rPr lang="en-US" altLang="ko-KR" sz="1400" dirty="0"/>
              <a:t>2</a:t>
            </a:r>
            <a:r>
              <a:rPr lang="ko-KR" altLang="en-US" sz="1400" dirty="0"/>
              <a:t>개 이상</a:t>
            </a:r>
            <a:r>
              <a:rPr lang="en-US" altLang="ko-KR" sz="1400" dirty="0"/>
              <a:t>,1</a:t>
            </a:r>
            <a:r>
              <a:rPr lang="ko-KR" altLang="en-US" sz="1400" dirty="0"/>
              <a:t>개월 이상의 활동기와 전구기</a:t>
            </a:r>
            <a:r>
              <a:rPr lang="en-US" altLang="ko-KR" sz="1400" dirty="0"/>
              <a:t>,</a:t>
            </a:r>
            <a:r>
              <a:rPr lang="ko-KR" altLang="en-US" sz="1400" dirty="0" smtClean="0"/>
              <a:t>잔류기를 포함하여 </a:t>
            </a:r>
            <a:r>
              <a:rPr lang="en-US" altLang="ko-KR" sz="1400" dirty="0"/>
              <a:t>6</a:t>
            </a:r>
            <a:r>
              <a:rPr lang="ko-KR" altLang="en-US" sz="1400" dirty="0"/>
              <a:t>개월 이상의 징후가 </a:t>
            </a:r>
            <a:r>
              <a:rPr lang="ko-KR" altLang="en-US" sz="1400" dirty="0" smtClean="0"/>
              <a:t>지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속 되어야 함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>
              <a:latin typeface="+mj-ea"/>
              <a:ea typeface="+mj-ea"/>
            </a:endParaRPr>
          </a:p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  <a:ea typeface="+mj-ea"/>
              </a:rPr>
              <a:t>증상</a:t>
            </a:r>
            <a:endParaRPr lang="en-US" altLang="ko-KR" sz="1400" dirty="0" smtClean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 smtClean="0">
                <a:latin typeface="+mj-ea"/>
                <a:ea typeface="+mj-ea"/>
              </a:rPr>
              <a:t>   - </a:t>
            </a:r>
            <a:r>
              <a:rPr lang="ko-KR" altLang="en-US" sz="1400" dirty="0"/>
              <a:t>망상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환각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와해된 </a:t>
            </a:r>
            <a:r>
              <a:rPr lang="ko-KR" altLang="en-US" sz="1400" dirty="0"/>
              <a:t>언어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심각하게 </a:t>
            </a:r>
            <a:r>
              <a:rPr lang="ko-KR" altLang="en-US" sz="1400" dirty="0"/>
              <a:t>와해된 행동 </a:t>
            </a:r>
            <a:r>
              <a:rPr lang="ko-KR" altLang="en-US" sz="1400" dirty="0" smtClean="0"/>
              <a:t>이나 </a:t>
            </a:r>
            <a:r>
              <a:rPr lang="ko-KR" altLang="en-US" sz="1400" dirty="0" err="1" smtClean="0"/>
              <a:t>긴장증적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행동</a:t>
            </a:r>
            <a:r>
              <a:rPr lang="en-US" altLang="ko-KR" sz="1400" dirty="0"/>
              <a:t>,</a:t>
            </a:r>
            <a:r>
              <a:rPr lang="ko-KR" altLang="en-US" sz="1400" dirty="0"/>
              <a:t>음성증상</a:t>
            </a:r>
            <a:r>
              <a:rPr lang="en-US" altLang="ko-KR" sz="1400" dirty="0"/>
              <a:t>(</a:t>
            </a:r>
            <a:r>
              <a:rPr lang="ko-KR" altLang="en-US" sz="1400" dirty="0"/>
              <a:t>정서적 </a:t>
            </a:r>
            <a:r>
              <a:rPr lang="ko-KR" altLang="en-US" sz="1400" dirty="0" err="1"/>
              <a:t>둔마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무논리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증 또는 </a:t>
            </a:r>
            <a:r>
              <a:rPr lang="ko-KR" altLang="en-US" sz="1400" dirty="0" err="1"/>
              <a:t>무욕증</a:t>
            </a:r>
            <a:r>
              <a:rPr lang="en-US" altLang="ko-KR" sz="1400" dirty="0" smtClean="0"/>
              <a:t>)</a:t>
            </a:r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en-US" altLang="ko-KR" sz="1400" dirty="0" smtClean="0">
                <a:solidFill>
                  <a:srgbClr val="FFFF00"/>
                </a:solidFill>
              </a:rPr>
              <a:t>* </a:t>
            </a:r>
            <a:r>
              <a:rPr lang="ko-KR" altLang="en-US" sz="1400" dirty="0" err="1">
                <a:solidFill>
                  <a:srgbClr val="FFFF00"/>
                </a:solidFill>
                <a:effectLst/>
              </a:rPr>
              <a:t>조현병</a:t>
            </a:r>
            <a:r>
              <a:rPr lang="en-US" altLang="ko-KR" sz="1400" dirty="0">
                <a:solidFill>
                  <a:srgbClr val="FFFF00"/>
                </a:solidFill>
                <a:effectLst/>
              </a:rPr>
              <a:t>(</a:t>
            </a:r>
            <a:r>
              <a:rPr lang="ko-KR" altLang="en-US" sz="1400" dirty="0" err="1">
                <a:solidFill>
                  <a:srgbClr val="FFFF00"/>
                </a:solidFill>
                <a:effectLst/>
              </a:rPr>
              <a:t>調絃病</a:t>
            </a:r>
            <a:r>
              <a:rPr lang="en-US" altLang="ko-KR" sz="1400" dirty="0" smtClean="0">
                <a:solidFill>
                  <a:srgbClr val="FFFF00"/>
                </a:solidFill>
                <a:effectLst/>
              </a:rPr>
              <a:t>) </a:t>
            </a:r>
            <a:r>
              <a:rPr lang="en-US" altLang="ko-KR" sz="1400" dirty="0" smtClean="0">
                <a:effectLst/>
              </a:rPr>
              <a:t>: </a:t>
            </a:r>
            <a:r>
              <a:rPr lang="en-US" altLang="ko-KR" sz="1400" dirty="0">
                <a:effectLst/>
              </a:rPr>
              <a:t>2011</a:t>
            </a:r>
            <a:r>
              <a:rPr lang="ko-KR" altLang="en-US" sz="1400" dirty="0">
                <a:effectLst/>
              </a:rPr>
              <a:t>년에 </a:t>
            </a:r>
            <a:r>
              <a:rPr lang="ko-KR" altLang="en-US" sz="1400" dirty="0" err="1">
                <a:effectLst/>
              </a:rPr>
              <a:t>정신분열병</a:t>
            </a:r>
            <a:r>
              <a:rPr lang="en-US" altLang="ko-KR" sz="1400" dirty="0">
                <a:effectLst/>
              </a:rPr>
              <a:t>(</a:t>
            </a:r>
            <a:r>
              <a:rPr lang="ko-KR" altLang="en-US" sz="1400" dirty="0">
                <a:effectLst/>
              </a:rPr>
              <a:t>정신분열증</a:t>
            </a:r>
            <a:r>
              <a:rPr lang="en-US" altLang="ko-KR" sz="1400" dirty="0">
                <a:effectLst/>
              </a:rPr>
              <a:t>)</a:t>
            </a:r>
            <a:r>
              <a:rPr lang="ko-KR" altLang="en-US" sz="1400" dirty="0">
                <a:effectLst/>
              </a:rPr>
              <a:t>이란 병명이 바뀐 </a:t>
            </a:r>
            <a:r>
              <a:rPr lang="ko-KR" altLang="en-US" sz="1400" dirty="0" smtClean="0">
                <a:effectLst/>
              </a:rPr>
              <a:t>것</a:t>
            </a:r>
            <a:r>
              <a:rPr lang="en-US" altLang="ko-KR" sz="1400" dirty="0" smtClean="0">
                <a:effectLst/>
              </a:rPr>
              <a:t>. </a:t>
            </a:r>
            <a:r>
              <a:rPr lang="ko-KR" altLang="en-US" sz="1400" dirty="0" err="1">
                <a:effectLst/>
              </a:rPr>
              <a:t>정신분열병</a:t>
            </a:r>
            <a:r>
              <a:rPr lang="en-US" altLang="ko-KR" sz="1400" dirty="0">
                <a:effectLst/>
              </a:rPr>
              <a:t>(</a:t>
            </a:r>
            <a:r>
              <a:rPr lang="ko-KR" altLang="en-US" sz="1400" dirty="0">
                <a:effectLst/>
              </a:rPr>
              <a:t>정신분열증</a:t>
            </a:r>
            <a:r>
              <a:rPr lang="en-US" altLang="ko-KR" sz="1400" dirty="0" smtClean="0">
                <a:effectLst/>
              </a:rPr>
              <a:t>)</a:t>
            </a:r>
          </a:p>
          <a:p>
            <a:pPr marL="18288" indent="0">
              <a:buNone/>
            </a:pPr>
            <a:r>
              <a:rPr lang="en-US" altLang="ko-KR" sz="1400" dirty="0">
                <a:effectLst/>
              </a:rPr>
              <a:t> </a:t>
            </a:r>
            <a:r>
              <a:rPr lang="en-US" altLang="ko-KR" sz="1400" dirty="0" smtClean="0">
                <a:effectLst/>
              </a:rPr>
              <a:t>      </a:t>
            </a:r>
            <a:r>
              <a:rPr lang="ko-KR" altLang="en-US" sz="1400" dirty="0" smtClean="0">
                <a:effectLst/>
              </a:rPr>
              <a:t>이란 </a:t>
            </a:r>
            <a:r>
              <a:rPr lang="ko-KR" altLang="en-US" sz="1400" dirty="0">
                <a:effectLst/>
              </a:rPr>
              <a:t>병명이 사회적인 이질감과 거부감을 불러일으킨다는 이유로</a:t>
            </a:r>
            <a:r>
              <a:rPr lang="en-US" altLang="ko-KR" sz="1400" dirty="0">
                <a:effectLst/>
              </a:rPr>
              <a:t>, </a:t>
            </a:r>
            <a:r>
              <a:rPr lang="ko-KR" altLang="en-US" sz="1400" dirty="0">
                <a:effectLst/>
              </a:rPr>
              <a:t>편견을 없애기 위하여 개명된 </a:t>
            </a:r>
            <a:r>
              <a:rPr lang="ko-KR" altLang="en-US" sz="1400" dirty="0" smtClean="0">
                <a:effectLst/>
              </a:rPr>
              <a:t>것</a:t>
            </a:r>
            <a:endParaRPr lang="ko-KR" alt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053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3.1.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정신분열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1" y="1268760"/>
            <a:ext cx="8202555" cy="5445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</a:rPr>
              <a:t>종류</a:t>
            </a:r>
            <a:r>
              <a:rPr lang="en-US" altLang="ko-KR" sz="1200" dirty="0" smtClean="0">
                <a:solidFill>
                  <a:srgbClr val="FFFF00"/>
                </a:solidFill>
              </a:rPr>
              <a:t>(</a:t>
            </a:r>
            <a:r>
              <a:rPr lang="ko-KR" altLang="en-US" sz="1200" dirty="0" smtClean="0">
                <a:solidFill>
                  <a:srgbClr val="FFFF00"/>
                </a:solidFill>
              </a:rPr>
              <a:t>보통 두 가지 이상의 유형이 복합적으로 나타남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- </a:t>
            </a:r>
            <a:r>
              <a:rPr lang="ko-KR" altLang="en-US" sz="1200" dirty="0">
                <a:effectLst/>
              </a:rPr>
              <a:t>정신분열증을 </a:t>
            </a:r>
            <a:r>
              <a:rPr lang="ko-KR" altLang="en-US" sz="1200" dirty="0" err="1">
                <a:effectLst/>
              </a:rPr>
              <a:t>조발성</a:t>
            </a:r>
            <a:r>
              <a:rPr lang="ko-KR" altLang="en-US" sz="1200" dirty="0">
                <a:effectLst/>
              </a:rPr>
              <a:t> 치매라고 불렀던 </a:t>
            </a:r>
            <a:r>
              <a:rPr lang="ko-KR" altLang="en-US" sz="1200" dirty="0" err="1">
                <a:effectLst/>
              </a:rPr>
              <a:t>크레펠린</a:t>
            </a:r>
            <a:r>
              <a:rPr lang="en-US" altLang="ko-KR" sz="1200" dirty="0">
                <a:effectLst/>
              </a:rPr>
              <a:t>(</a:t>
            </a:r>
            <a:r>
              <a:rPr lang="en-US" altLang="ko-KR" sz="1200" dirty="0" err="1">
                <a:effectLst/>
              </a:rPr>
              <a:t>Kraepelin</a:t>
            </a:r>
            <a:r>
              <a:rPr lang="en-US" altLang="ko-KR" sz="1200" dirty="0">
                <a:effectLst/>
              </a:rPr>
              <a:t>)</a:t>
            </a:r>
            <a:r>
              <a:rPr lang="ko-KR" altLang="en-US" sz="1200" dirty="0">
                <a:effectLst/>
              </a:rPr>
              <a:t>은 하위 유형으로 긴장형</a:t>
            </a:r>
            <a:r>
              <a:rPr lang="en-US" altLang="ko-KR" sz="1200" dirty="0">
                <a:effectLst/>
              </a:rPr>
              <a:t>(catatonic), </a:t>
            </a:r>
            <a:r>
              <a:rPr lang="ko-KR" altLang="en-US" sz="1200" dirty="0" err="1">
                <a:effectLst/>
              </a:rPr>
              <a:t>파과형</a:t>
            </a:r>
            <a:r>
              <a:rPr lang="en-US" altLang="ko-KR" sz="1200" dirty="0">
                <a:effectLst/>
              </a:rPr>
              <a:t>(</a:t>
            </a:r>
            <a:r>
              <a:rPr lang="ko-KR" altLang="en-US" sz="1200" dirty="0" err="1">
                <a:effectLst/>
              </a:rPr>
              <a:t>破瓜型</a:t>
            </a:r>
            <a:r>
              <a:rPr lang="en-US" altLang="ko-KR" sz="1200" dirty="0">
                <a:effectLst/>
              </a:rPr>
              <a:t>,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hebephrenic</a:t>
            </a:r>
            <a:r>
              <a:rPr lang="en-US" altLang="ko-KR" sz="1200" dirty="0">
                <a:effectLst/>
              </a:rPr>
              <a:t>), </a:t>
            </a:r>
            <a:r>
              <a:rPr lang="ko-KR" altLang="en-US" sz="1200" dirty="0" err="1">
                <a:effectLst/>
              </a:rPr>
              <a:t>망상형</a:t>
            </a:r>
            <a:r>
              <a:rPr lang="en-US" altLang="ko-KR" sz="1200" dirty="0">
                <a:effectLst/>
              </a:rPr>
              <a:t>(paranoid)</a:t>
            </a:r>
            <a:r>
              <a:rPr lang="ko-KR" altLang="en-US" sz="1200" dirty="0">
                <a:effectLst/>
              </a:rPr>
              <a:t>으로 </a:t>
            </a:r>
            <a:r>
              <a:rPr lang="ko-KR" altLang="en-US" sz="1200" dirty="0" smtClean="0">
                <a:effectLst/>
              </a:rPr>
              <a:t>분류함</a:t>
            </a:r>
            <a:r>
              <a:rPr lang="en-US" altLang="ko-KR" sz="1200" dirty="0" smtClean="0">
                <a:effectLst/>
              </a:rPr>
              <a:t>. </a:t>
            </a:r>
            <a:r>
              <a:rPr lang="ko-KR" altLang="en-US" sz="1200" dirty="0">
                <a:effectLst/>
              </a:rPr>
              <a:t>이러한 분류는 국제 질병 분류 </a:t>
            </a:r>
            <a:r>
              <a:rPr lang="en-US" altLang="ko-KR" sz="1200" dirty="0">
                <a:effectLst/>
              </a:rPr>
              <a:t>10(International Statistical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Classification </a:t>
            </a:r>
            <a:r>
              <a:rPr lang="en-US" altLang="ko-KR" sz="1200" dirty="0">
                <a:effectLst/>
              </a:rPr>
              <a:t>of Disease of 10th edition, ICD-10)</a:t>
            </a:r>
            <a:r>
              <a:rPr lang="ko-KR" altLang="en-US" sz="1200" dirty="0">
                <a:effectLst/>
              </a:rPr>
              <a:t>에 그대로 반영되어 있으며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정신장애 분류체계 </a:t>
            </a:r>
            <a:r>
              <a:rPr lang="en-US" altLang="ko-KR" sz="1200" dirty="0">
                <a:effectLst/>
              </a:rPr>
              <a:t>IV(Diagnostic and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Statistical </a:t>
            </a:r>
            <a:r>
              <a:rPr lang="en-US" altLang="ko-KR" sz="1200" dirty="0">
                <a:effectLst/>
              </a:rPr>
              <a:t>Manual of Mental Disorder of 4th edition, DSM-IV)</a:t>
            </a:r>
            <a:r>
              <a:rPr lang="ko-KR" altLang="en-US" sz="1200" dirty="0">
                <a:effectLst/>
              </a:rPr>
              <a:t>에서는 </a:t>
            </a:r>
            <a:r>
              <a:rPr lang="ko-KR" altLang="en-US" sz="1200" dirty="0" err="1">
                <a:effectLst/>
              </a:rPr>
              <a:t>파과형을</a:t>
            </a:r>
            <a:r>
              <a:rPr lang="ko-KR" altLang="en-US" sz="1200" dirty="0">
                <a:effectLst/>
              </a:rPr>
              <a:t> </a:t>
            </a:r>
            <a:r>
              <a:rPr lang="ko-KR" altLang="en-US" sz="1200" dirty="0" err="1">
                <a:effectLst/>
              </a:rPr>
              <a:t>와해형</a:t>
            </a:r>
            <a:r>
              <a:rPr lang="en-US" altLang="ko-KR" sz="1200" dirty="0">
                <a:effectLst/>
              </a:rPr>
              <a:t>(disorganized)</a:t>
            </a:r>
            <a:r>
              <a:rPr lang="ko-KR" altLang="en-US" sz="1200" dirty="0">
                <a:effectLst/>
              </a:rPr>
              <a:t>으로 </a:t>
            </a:r>
            <a:r>
              <a:rPr lang="ko-KR" altLang="en-US" sz="1200" dirty="0" smtClean="0">
                <a:effectLst/>
              </a:rPr>
              <a:t>지칭함</a:t>
            </a:r>
            <a:endParaRPr lang="en-US" altLang="ko-KR" sz="1200" dirty="0">
              <a:effectLst/>
            </a:endParaRPr>
          </a:p>
          <a:p>
            <a:pPr marL="18288" indent="0">
              <a:buNone/>
            </a:pPr>
            <a:endParaRPr lang="en-US" altLang="ko-KR" sz="1200" b="1" dirty="0" smtClean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(1) </a:t>
            </a:r>
            <a:r>
              <a:rPr lang="ko-KR" altLang="en-US" sz="1200" b="1" dirty="0" err="1" smtClean="0">
                <a:solidFill>
                  <a:srgbClr val="92D050"/>
                </a:solidFill>
              </a:rPr>
              <a:t>파괴형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 또는 </a:t>
            </a:r>
            <a:r>
              <a:rPr lang="ko-KR" altLang="en-US" sz="1200" b="1" dirty="0" err="1" smtClean="0">
                <a:solidFill>
                  <a:srgbClr val="92D050"/>
                </a:solidFill>
              </a:rPr>
              <a:t>와해형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- </a:t>
            </a:r>
            <a:r>
              <a:rPr lang="ko-KR" altLang="en-US" sz="1200" dirty="0">
                <a:effectLst/>
              </a:rPr>
              <a:t>와해된 언어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와해된 행동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정서적 </a:t>
            </a:r>
            <a:r>
              <a:rPr lang="ko-KR" altLang="en-US" sz="1200" dirty="0" err="1">
                <a:effectLst/>
              </a:rPr>
              <a:t>둔마</a:t>
            </a:r>
            <a:r>
              <a:rPr lang="ko-KR" altLang="en-US" sz="1200" dirty="0">
                <a:effectLst/>
              </a:rPr>
              <a:t> 또는 부적절한 감정 반응과 같은 음성 증상을 주로 나타내며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다양하고 기괴한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망상과 </a:t>
            </a:r>
            <a:r>
              <a:rPr lang="ko-KR" altLang="en-US" sz="1200" dirty="0">
                <a:effectLst/>
              </a:rPr>
              <a:t>환각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조리에 맞지 않는 말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어린애 같은 행동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외모나 위생에 무관심함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상황에 맞지 않게 킥킥거리는 행동 등의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증상이 특징적임</a:t>
            </a:r>
            <a:r>
              <a:rPr lang="en-US" altLang="ko-KR" sz="1200" dirty="0" smtClean="0">
                <a:effectLst/>
              </a:rPr>
              <a:t>. </a:t>
            </a:r>
            <a:r>
              <a:rPr lang="ko-KR" altLang="en-US" sz="1200" dirty="0">
                <a:effectLst/>
              </a:rPr>
              <a:t>이 유형은 다른 유형에 비해 일찍 발병하며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장애의 정도가 심각하고 예후가 나쁘지만 발병 빈도는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낮음</a:t>
            </a:r>
            <a:endParaRPr lang="en-US" altLang="ko-KR" sz="1200" dirty="0">
              <a:effectLst/>
            </a:endParaRPr>
          </a:p>
          <a:p>
            <a:pPr marL="18288" indent="0">
              <a:buNone/>
            </a:pPr>
            <a:endParaRPr lang="en-US" altLang="ko-KR" sz="1200" b="1" dirty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(2) 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긴장형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 - </a:t>
            </a:r>
            <a:r>
              <a:rPr lang="ko-KR" altLang="en-US" sz="1200" dirty="0">
                <a:effectLst/>
              </a:rPr>
              <a:t>근육 운동의 장애가 주요한 </a:t>
            </a:r>
            <a:r>
              <a:rPr lang="ko-KR" altLang="en-US" sz="1200" dirty="0" smtClean="0">
                <a:effectLst/>
              </a:rPr>
              <a:t>증상으로</a:t>
            </a:r>
            <a:r>
              <a:rPr lang="en-US" altLang="ko-KR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예를 들어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긴장된 자세로 오랜 시간 움직이지 않는 </a:t>
            </a:r>
            <a:r>
              <a:rPr lang="ko-KR" altLang="en-US" sz="1200" dirty="0" err="1">
                <a:effectLst/>
              </a:rPr>
              <a:t>강직증과</a:t>
            </a:r>
            <a:r>
              <a:rPr lang="ko-KR" altLang="en-US" sz="1200" dirty="0">
                <a:effectLst/>
              </a:rPr>
              <a:t> </a:t>
            </a:r>
            <a:r>
              <a:rPr lang="ko-KR" altLang="en-US" sz="1200" dirty="0" err="1">
                <a:effectLst/>
              </a:rPr>
              <a:t>부동증이</a:t>
            </a:r>
            <a:r>
              <a:rPr lang="ko-KR" altLang="en-US" sz="1200" dirty="0">
                <a:effectLst/>
              </a:rPr>
              <a:t> </a:t>
            </a:r>
            <a:r>
              <a:rPr lang="ko-KR" altLang="en-US" sz="1200" dirty="0" smtClean="0">
                <a:effectLst/>
              </a:rPr>
              <a:t>나타나기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도 </a:t>
            </a:r>
            <a:r>
              <a:rPr lang="ko-KR" altLang="en-US" sz="1200" dirty="0">
                <a:effectLst/>
              </a:rPr>
              <a:t>하고 반대로 흥분 상태에서는 고함을 계속 지르거나 벽이나 바닥에 몸을 부딪치는 등의 극심한 요동과 흥분 행동이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특징임</a:t>
            </a:r>
            <a:endParaRPr lang="en-US" altLang="ko-KR" sz="1200" b="1" dirty="0" smtClean="0"/>
          </a:p>
          <a:p>
            <a:pPr marL="18288" indent="0">
              <a:buNone/>
            </a:pPr>
            <a:endParaRPr lang="en-US" altLang="ko-KR" sz="1200" b="1" dirty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(3) </a:t>
            </a:r>
            <a:r>
              <a:rPr lang="ko-KR" altLang="en-US" sz="1200" b="1" dirty="0" err="1" smtClean="0">
                <a:solidFill>
                  <a:srgbClr val="92D050"/>
                </a:solidFill>
              </a:rPr>
              <a:t>망상형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 - </a:t>
            </a:r>
            <a:r>
              <a:rPr lang="ko-KR" altLang="en-US" sz="1200" dirty="0">
                <a:effectLst/>
              </a:rPr>
              <a:t>정신과 입원 환자 중 가장 많은 수를 차지하는 유형으로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하나 이상의 분명한 망상을 지니고 있으며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지속적이고 </a:t>
            </a:r>
            <a:r>
              <a:rPr lang="ko-KR" altLang="en-US" sz="1200" dirty="0" smtClean="0">
                <a:effectLst/>
              </a:rPr>
              <a:t>편집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err="1" smtClean="0">
                <a:effectLst/>
              </a:rPr>
              <a:t>증적인</a:t>
            </a:r>
            <a:r>
              <a:rPr lang="ko-KR" altLang="en-US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의심 등 인지 기능 장애를 </a:t>
            </a:r>
            <a:r>
              <a:rPr lang="ko-KR" altLang="en-US" sz="1200" dirty="0" smtClean="0">
                <a:effectLst/>
              </a:rPr>
              <a:t>보</a:t>
            </a:r>
            <a:r>
              <a:rPr lang="ko-KR" altLang="en-US" sz="1200" dirty="0">
                <a:effectLst/>
              </a:rPr>
              <a:t>임</a:t>
            </a:r>
            <a:r>
              <a:rPr lang="en-US" altLang="ko-KR" sz="12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- </a:t>
            </a:r>
            <a:r>
              <a:rPr lang="ko-KR" altLang="en-US" sz="1200" dirty="0" smtClean="0">
                <a:effectLst/>
              </a:rPr>
              <a:t>심각한 </a:t>
            </a:r>
            <a:r>
              <a:rPr lang="ko-KR" altLang="en-US" sz="1200" dirty="0">
                <a:effectLst/>
              </a:rPr>
              <a:t>경우에는 사고 장애가 나타나지만 정서 반응이 경직 둔화되었다 하더라도 지적 능력이 망상에 의해 손상되지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않는다면 </a:t>
            </a:r>
            <a:r>
              <a:rPr lang="ko-KR" altLang="en-US" sz="1200" dirty="0">
                <a:effectLst/>
              </a:rPr>
              <a:t>상황에 따라 적응적인 손상을 동반하지 않는 경우도 </a:t>
            </a:r>
            <a:r>
              <a:rPr lang="ko-KR" altLang="en-US" sz="1200" dirty="0" smtClean="0">
                <a:effectLst/>
              </a:rPr>
              <a:t>있음</a:t>
            </a:r>
            <a:r>
              <a:rPr lang="en-US" altLang="ko-KR" sz="1200" dirty="0" smtClean="0">
                <a:effectLst/>
              </a:rPr>
              <a:t>. </a:t>
            </a:r>
            <a:r>
              <a:rPr lang="ko-KR" altLang="en-US" sz="1200" dirty="0">
                <a:effectLst/>
              </a:rPr>
              <a:t>이들이 가장 많이 보이는 망상은 피해 망상과 </a:t>
            </a:r>
            <a:r>
              <a:rPr lang="ko-KR" altLang="en-US" sz="1200" dirty="0" smtClean="0">
                <a:effectLst/>
              </a:rPr>
              <a:t>과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대 </a:t>
            </a:r>
            <a:r>
              <a:rPr lang="ko-KR" altLang="en-US" sz="1200" dirty="0">
                <a:effectLst/>
              </a:rPr>
              <a:t>망상이며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이러한 망상에 휩싸여 있을 때는 두려움과 초조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혼란에 빠지고 빈번한 환청 경험을 하는 것이 특징</a:t>
            </a:r>
          </a:p>
          <a:p>
            <a:pPr marL="18288" indent="0">
              <a:buNone/>
            </a:pPr>
            <a:endParaRPr lang="en-US" altLang="ko-KR" sz="1200" b="1" dirty="0"/>
          </a:p>
        </p:txBody>
      </p:sp>
    </p:spTree>
    <p:extLst>
      <p:ext uri="{BB962C8B-B14F-4D97-AF65-F5344CB8AC3E}">
        <p14:creationId xmlns:p14="http://schemas.microsoft.com/office/powerpoint/2010/main" val="30311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3.1.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정신분열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1" y="1196752"/>
            <a:ext cx="8202555" cy="53285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</a:rPr>
              <a:t>원인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b="1" dirty="0"/>
              <a:t> </a:t>
            </a:r>
            <a:endParaRPr lang="en-US" altLang="ko-KR" sz="1200" b="1" dirty="0" smtClean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(1) 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생물학적 관점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- </a:t>
            </a:r>
            <a:r>
              <a:rPr lang="ko-KR" altLang="en-US" sz="1200" dirty="0" smtClean="0">
                <a:effectLst/>
              </a:rPr>
              <a:t>정신분열증을 </a:t>
            </a:r>
            <a:r>
              <a:rPr lang="ko-KR" altLang="en-US" sz="1200" dirty="0">
                <a:effectLst/>
              </a:rPr>
              <a:t>뇌의 질병으로 규정하고 유전적 요인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뇌의 구조적 또는 기능적 결함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신경 전달 물질</a:t>
            </a:r>
            <a:r>
              <a:rPr lang="en-US" altLang="ko-KR" sz="1200" dirty="0">
                <a:effectLst/>
              </a:rPr>
              <a:t>(</a:t>
            </a:r>
            <a:r>
              <a:rPr lang="ko-KR" altLang="en-US" sz="1200" dirty="0" err="1">
                <a:effectLst/>
              </a:rPr>
              <a:t>도파민</a:t>
            </a:r>
            <a:r>
              <a:rPr lang="en-US" altLang="ko-KR" sz="1200" dirty="0">
                <a:effectLst/>
              </a:rPr>
              <a:t>-</a:t>
            </a:r>
            <a:r>
              <a:rPr lang="ko-KR" altLang="en-US" sz="1200" dirty="0" err="1">
                <a:effectLst/>
              </a:rPr>
              <a:t>세로토닌</a:t>
            </a:r>
            <a:r>
              <a:rPr lang="en-US" altLang="ko-KR" sz="1200" dirty="0" smtClean="0">
                <a:effectLst/>
              </a:rPr>
              <a:t>-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err="1" smtClean="0">
                <a:effectLst/>
              </a:rPr>
              <a:t>노르아드레날린</a:t>
            </a:r>
            <a:r>
              <a:rPr lang="en-US" altLang="ko-KR" sz="1200" dirty="0">
                <a:effectLst/>
              </a:rPr>
              <a:t>)</a:t>
            </a:r>
            <a:r>
              <a:rPr lang="ko-KR" altLang="en-US" sz="1200" dirty="0">
                <a:effectLst/>
              </a:rPr>
              <a:t>의 이상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출생 전후의 생물학적 환경 등의 관련성을 밝히는 연구를 진행하고 </a:t>
            </a:r>
            <a:r>
              <a:rPr lang="ko-KR" altLang="en-US" sz="1200" dirty="0" smtClean="0">
                <a:effectLst/>
              </a:rPr>
              <a:t>있음</a:t>
            </a:r>
            <a:r>
              <a:rPr lang="en-US" altLang="ko-KR" sz="12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- </a:t>
            </a:r>
            <a:r>
              <a:rPr lang="ko-KR" altLang="en-US" sz="1200" dirty="0" smtClean="0">
                <a:effectLst/>
              </a:rPr>
              <a:t>이렇게 </a:t>
            </a:r>
            <a:r>
              <a:rPr lang="ko-KR" altLang="en-US" sz="1200" dirty="0">
                <a:effectLst/>
              </a:rPr>
              <a:t>접근하는 연구자들은 정신분열증이 유전과 환경 요인의 영향을 받아 생기며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 smtClean="0">
                <a:effectLst/>
              </a:rPr>
              <a:t>가계 </a:t>
            </a:r>
            <a:r>
              <a:rPr lang="ko-KR" altLang="en-US" sz="1200" dirty="0">
                <a:effectLst/>
              </a:rPr>
              <a:t>연구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쌍생아 연구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입양 </a:t>
            </a:r>
            <a:r>
              <a:rPr lang="ko-KR" altLang="en-US" sz="1200" dirty="0" smtClean="0">
                <a:effectLst/>
              </a:rPr>
              <a:t>연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구를 </a:t>
            </a:r>
            <a:r>
              <a:rPr lang="ko-KR" altLang="en-US" sz="1200" dirty="0">
                <a:effectLst/>
              </a:rPr>
              <a:t>통해 정신분열증이 적어도 일정 부분은 유전적 요인에 의해 결정된다는 증거를 </a:t>
            </a:r>
            <a:r>
              <a:rPr lang="ko-KR" altLang="en-US" sz="1200" dirty="0" smtClean="0">
                <a:effectLst/>
              </a:rPr>
              <a:t>제시했음</a:t>
            </a:r>
            <a:endParaRPr lang="en-US" altLang="ko-KR" sz="1200" dirty="0">
              <a:effectLst/>
            </a:endParaRPr>
          </a:p>
          <a:p>
            <a:pPr marL="18288" indent="0">
              <a:buNone/>
            </a:pPr>
            <a:endParaRPr lang="en-US" altLang="ko-KR" sz="1200" b="1" dirty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(2) 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인지적 관점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 - </a:t>
            </a:r>
            <a:r>
              <a:rPr lang="ko-KR" altLang="en-US" sz="1200" dirty="0">
                <a:effectLst/>
              </a:rPr>
              <a:t>정신분열증 환자들의 사고 장애는 주의 기능의 손상에 기인한다고 </a:t>
            </a:r>
            <a:r>
              <a:rPr lang="ko-KR" altLang="en-US" sz="1200" dirty="0" smtClean="0">
                <a:effectLst/>
              </a:rPr>
              <a:t>설명함</a:t>
            </a:r>
            <a:r>
              <a:rPr lang="en-US" altLang="ko-KR" sz="12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- </a:t>
            </a:r>
            <a:r>
              <a:rPr lang="ko-KR" altLang="en-US" sz="1200" dirty="0" smtClean="0">
                <a:effectLst/>
              </a:rPr>
              <a:t>이렇게 </a:t>
            </a:r>
            <a:r>
              <a:rPr lang="ko-KR" altLang="en-US" sz="1200" dirty="0">
                <a:effectLst/>
              </a:rPr>
              <a:t>접근하는 연구자들은 정신분열증 환자들이 인지적 과제의 수행 저하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추론 능력 저하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계획 및 집행 기능 저하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등의 </a:t>
            </a:r>
            <a:r>
              <a:rPr lang="ko-KR" altLang="en-US" sz="1200" dirty="0">
                <a:effectLst/>
              </a:rPr>
              <a:t>다양한 인지적 기능의 결함을 보인다고 보고하면서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최근에는 인지적 기능의 결함과 뇌의 </a:t>
            </a:r>
            <a:r>
              <a:rPr lang="ko-KR" altLang="en-US" sz="1200" dirty="0" err="1">
                <a:effectLst/>
              </a:rPr>
              <a:t>전두엽과</a:t>
            </a:r>
            <a:r>
              <a:rPr lang="ko-KR" altLang="en-US" sz="1200" dirty="0">
                <a:effectLst/>
              </a:rPr>
              <a:t> 관련성에 </a:t>
            </a:r>
            <a:r>
              <a:rPr lang="ko-KR" altLang="en-US" sz="1200" dirty="0" smtClean="0">
                <a:effectLst/>
              </a:rPr>
              <a:t>대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한 </a:t>
            </a:r>
            <a:r>
              <a:rPr lang="ko-KR" altLang="en-US" sz="1200" dirty="0">
                <a:effectLst/>
              </a:rPr>
              <a:t>연구들을 진행하고 </a:t>
            </a:r>
            <a:r>
              <a:rPr lang="ko-KR" altLang="en-US" sz="1200" dirty="0" smtClean="0">
                <a:effectLst/>
              </a:rPr>
              <a:t>있음</a:t>
            </a:r>
            <a:endParaRPr lang="ko-KR" altLang="en-US" sz="1200" dirty="0">
              <a:effectLst/>
            </a:endParaRPr>
          </a:p>
          <a:p>
            <a:pPr marL="18288" indent="0">
              <a:buNone/>
            </a:pPr>
            <a:endParaRPr lang="en-US" altLang="ko-KR" sz="1200" b="1" dirty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(3) 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정신분석적 관점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 smtClean="0"/>
              <a:t>   -</a:t>
            </a:r>
            <a:r>
              <a:rPr lang="ko-KR" altLang="en-US" sz="1200" dirty="0">
                <a:effectLst/>
              </a:rPr>
              <a:t>통합된 자아가 발달하기 이전 단계의 심리적 갈등과 결손에 의해 생겨나는 장애로 </a:t>
            </a:r>
            <a:r>
              <a:rPr lang="ko-KR" altLang="en-US" sz="1200" dirty="0" smtClean="0">
                <a:effectLst/>
              </a:rPr>
              <a:t>판단</a:t>
            </a:r>
            <a:r>
              <a:rPr lang="ko-KR" altLang="en-US" sz="1200" dirty="0">
                <a:effectLst/>
              </a:rPr>
              <a:t>함</a:t>
            </a:r>
            <a:r>
              <a:rPr lang="en-US" altLang="ko-KR" sz="1200" dirty="0" smtClean="0">
                <a:effectLst/>
              </a:rPr>
              <a:t>. </a:t>
            </a: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- </a:t>
            </a:r>
            <a:r>
              <a:rPr lang="ko-KR" altLang="en-US" sz="1200" dirty="0" smtClean="0">
                <a:effectLst/>
              </a:rPr>
              <a:t>가족관계 </a:t>
            </a:r>
            <a:r>
              <a:rPr lang="ko-KR" altLang="en-US" sz="1200" dirty="0">
                <a:effectLst/>
              </a:rPr>
              <a:t>및 사회환경적 요인 또한 정신분열증의 원인이 되는데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부모의 양육 태도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가족 간의 의사소통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부모와 </a:t>
            </a:r>
            <a:r>
              <a:rPr lang="ko-KR" altLang="en-US" sz="1200" dirty="0" smtClean="0">
                <a:effectLst/>
              </a:rPr>
              <a:t>자녀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 </a:t>
            </a:r>
            <a:r>
              <a:rPr lang="ko-KR" altLang="en-US" sz="1200" dirty="0" smtClean="0">
                <a:effectLst/>
              </a:rPr>
              <a:t>의 </a:t>
            </a:r>
            <a:r>
              <a:rPr lang="ko-KR" altLang="en-US" sz="1200" dirty="0">
                <a:effectLst/>
              </a:rPr>
              <a:t>의사소통 방식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부모의 부부관계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사회경제적 위치 등이 병의 발병과 경과에 중요한 영향을 미칠 수 있다고 </a:t>
            </a:r>
            <a:r>
              <a:rPr lang="ko-KR" altLang="en-US" sz="1200" dirty="0" smtClean="0">
                <a:effectLst/>
              </a:rPr>
              <a:t>설명함</a:t>
            </a:r>
            <a:endParaRPr lang="ko-KR" altLang="en-US" sz="1200" dirty="0">
              <a:effectLst/>
            </a:endParaRPr>
          </a:p>
          <a:p>
            <a:pPr marL="18288" indent="0">
              <a:buNone/>
            </a:pPr>
            <a:endParaRPr lang="en-US" altLang="ko-KR" sz="1200" b="1" dirty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srgbClr val="92D050"/>
                </a:solidFill>
              </a:rPr>
              <a:t>(4) 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취약성 </a:t>
            </a:r>
            <a:r>
              <a:rPr lang="en-US" altLang="ko-KR" sz="1200" b="1" dirty="0" smtClean="0">
                <a:solidFill>
                  <a:srgbClr val="92D050"/>
                </a:solidFill>
              </a:rPr>
              <a:t>– </a:t>
            </a:r>
            <a:r>
              <a:rPr lang="ko-KR" altLang="en-US" sz="1200" b="1" dirty="0" smtClean="0">
                <a:solidFill>
                  <a:srgbClr val="92D050"/>
                </a:solidFill>
              </a:rPr>
              <a:t>스트레스 모델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 - </a:t>
            </a:r>
            <a:r>
              <a:rPr lang="ko-KR" altLang="en-US" sz="1200" dirty="0">
                <a:effectLst/>
              </a:rPr>
              <a:t>어느 하나만이 정신분열증을 완벽하게 설명한다고 보기는 어렵다는 관점으로 유전적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생물학적 취약성을 지닌 </a:t>
            </a:r>
            <a:r>
              <a:rPr lang="ko-KR" altLang="en-US" sz="1200" dirty="0" smtClean="0">
                <a:effectLst/>
              </a:rPr>
              <a:t>사람에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게 </a:t>
            </a:r>
            <a:r>
              <a:rPr lang="ko-KR" altLang="en-US" sz="1200" dirty="0">
                <a:effectLst/>
              </a:rPr>
              <a:t>환경적으로 스트레스 사건이 발생하여 그 부담이 일정한 수준을 넘으면 정신분열증이 발병할 수 있다고 </a:t>
            </a:r>
            <a:r>
              <a:rPr lang="ko-KR" altLang="en-US" sz="1200" dirty="0" smtClean="0">
                <a:effectLst/>
              </a:rPr>
              <a:t>설명함</a:t>
            </a:r>
            <a:endParaRPr lang="en-US" altLang="ko-KR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208574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3.1.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정신분열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844824"/>
            <a:ext cx="8202555" cy="4253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정신분열 장애</a:t>
            </a:r>
            <a:r>
              <a:rPr lang="en-US" altLang="ko-KR" sz="1400" dirty="0" smtClean="0">
                <a:solidFill>
                  <a:srgbClr val="FFFF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조현병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  <a:r>
              <a:rPr lang="ko-KR" altLang="en-US" sz="1400" dirty="0" smtClean="0">
                <a:solidFill>
                  <a:srgbClr val="FFFF00"/>
                </a:solidFill>
              </a:rPr>
              <a:t>와 범죄 사례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</a:rPr>
              <a:t> -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2009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년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7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월 과대망상과 정서 불안정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,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환청 등의 증상을 보이는 </a:t>
            </a:r>
            <a:r>
              <a:rPr lang="ko-KR" altLang="en-US" sz="1200" dirty="0" err="1">
                <a:solidFill>
                  <a:srgbClr val="92D050"/>
                </a:solidFill>
                <a:effectLst/>
              </a:rPr>
              <a:t>조현병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 진단을 받고 장기간 약물을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복용하면서 입원치료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solidFill>
                  <a:srgbClr val="92D050"/>
                </a:solidFill>
                <a:effectLst/>
              </a:rPr>
              <a:t> </a:t>
            </a: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를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받기도 했던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30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대 남성이 수원의 자택에서 계모를 </a:t>
            </a:r>
            <a:r>
              <a:rPr lang="ko-KR" altLang="en-US" sz="1200" dirty="0" err="1">
                <a:solidFill>
                  <a:srgbClr val="92D050"/>
                </a:solidFill>
                <a:effectLst/>
              </a:rPr>
              <a:t>수차례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 둔기로 내리쳐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 살해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(</a:t>
            </a:r>
            <a:r>
              <a:rPr lang="ko-KR" altLang="en-US" sz="1200" dirty="0" smtClean="0">
                <a:effectLst/>
              </a:rPr>
              <a:t>살인을 </a:t>
            </a:r>
            <a:r>
              <a:rPr lang="ko-KR" altLang="en-US" sz="1200" dirty="0">
                <a:effectLst/>
              </a:rPr>
              <a:t>저지른 피의자에 의하면 어머니가 마귀이고 사탄이니 죽이지 않으면 네가 죽는다는 환청이 </a:t>
            </a:r>
            <a:r>
              <a:rPr lang="ko-KR" altLang="en-US" sz="1200" dirty="0" smtClean="0">
                <a:effectLst/>
              </a:rPr>
              <a:t> 들려 </a:t>
            </a:r>
            <a:r>
              <a:rPr lang="ko-KR" altLang="en-US" sz="1200" dirty="0">
                <a:effectLst/>
              </a:rPr>
              <a:t>바로 </a:t>
            </a:r>
            <a:r>
              <a:rPr lang="ko-KR" altLang="en-US" sz="1200" dirty="0" smtClean="0">
                <a:effectLst/>
              </a:rPr>
              <a:t>범행</a:t>
            </a:r>
            <a:r>
              <a:rPr lang="en-US" altLang="ko-KR" sz="1200" dirty="0" smtClean="0">
                <a:effectLst/>
              </a:rPr>
              <a:t>)</a:t>
            </a:r>
          </a:p>
          <a:p>
            <a:pPr marL="18288" indent="0">
              <a:buNone/>
            </a:pP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</a:rPr>
              <a:t> -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평범한 복장을 하고 있던 한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40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대 남성이 약국에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들어와 일을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하고 있던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약사 </a:t>
            </a: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2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명 살해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(2~3</a:t>
            </a:r>
            <a:r>
              <a:rPr lang="ko-KR" altLang="en-US" sz="1200" dirty="0">
                <a:effectLst/>
              </a:rPr>
              <a:t>년 전 약사가 자신에게 욕을 했고 앙심을 품고 있었다고 </a:t>
            </a:r>
            <a:r>
              <a:rPr lang="ko-KR" altLang="en-US" sz="1200" dirty="0" smtClean="0">
                <a:effectLst/>
              </a:rPr>
              <a:t>밝혔지만 </a:t>
            </a:r>
            <a:r>
              <a:rPr lang="ko-KR" altLang="en-US" sz="1200" dirty="0">
                <a:effectLst/>
              </a:rPr>
              <a:t>두 사람은 서로 일면식이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없는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처음 </a:t>
            </a:r>
            <a:r>
              <a:rPr lang="ko-KR" altLang="en-US" sz="1200" dirty="0">
                <a:effectLst/>
              </a:rPr>
              <a:t>본 사이며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정신질환으로 </a:t>
            </a:r>
            <a:r>
              <a:rPr lang="ko-KR" altLang="en-US" sz="1200" dirty="0">
                <a:effectLst/>
              </a:rPr>
              <a:t>병원에서 치료를 받았던 과거 병력이 있었음이 경찰 조사에서 </a:t>
            </a:r>
            <a:r>
              <a:rPr lang="ko-KR" altLang="en-US" sz="1200" dirty="0" smtClean="0">
                <a:effectLst/>
              </a:rPr>
              <a:t>밝혀짐</a:t>
            </a:r>
            <a:r>
              <a:rPr lang="en-US" altLang="ko-KR" sz="1200" dirty="0" smtClean="0">
                <a:effectLst/>
              </a:rPr>
              <a:t>)</a:t>
            </a:r>
          </a:p>
          <a:p>
            <a:pPr marL="18288" indent="0">
              <a:buNone/>
            </a:pPr>
            <a:endParaRPr lang="en-US" altLang="ko-KR" sz="1200" dirty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 - 20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대 남성이 자신의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원룸에서 함께 살던 여자친구 복부를 심하게 구타해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살해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ko-KR" altLang="en-US" sz="1200" dirty="0" smtClean="0">
                <a:effectLst/>
              </a:rPr>
              <a:t>   </a:t>
            </a:r>
            <a:r>
              <a:rPr lang="en-US" altLang="ko-KR" sz="1200" dirty="0" smtClean="0">
                <a:effectLst/>
              </a:rPr>
              <a:t>(</a:t>
            </a:r>
            <a:r>
              <a:rPr lang="ko-KR" altLang="en-US" sz="1200" dirty="0" err="1" smtClean="0">
                <a:effectLst/>
              </a:rPr>
              <a:t>조현병</a:t>
            </a:r>
            <a:r>
              <a:rPr lang="ko-KR" altLang="en-US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등에 의한 심신미약을 인정해 징역 </a:t>
            </a:r>
            <a:r>
              <a:rPr lang="en-US" altLang="ko-KR" sz="1200" dirty="0">
                <a:effectLst/>
              </a:rPr>
              <a:t>4</a:t>
            </a:r>
            <a:r>
              <a:rPr lang="ko-KR" altLang="en-US" sz="1200" dirty="0">
                <a:effectLst/>
              </a:rPr>
              <a:t>년과 치료감호를 </a:t>
            </a:r>
            <a:r>
              <a:rPr lang="ko-KR" altLang="en-US" sz="1200" dirty="0" smtClean="0">
                <a:effectLst/>
              </a:rPr>
              <a:t>선고</a:t>
            </a:r>
            <a:r>
              <a:rPr lang="en-US" altLang="ko-KR" sz="1200" dirty="0" smtClean="0">
                <a:effectLst/>
              </a:rPr>
              <a:t>)</a:t>
            </a:r>
          </a:p>
          <a:p>
            <a:pPr marL="18288" indent="0">
              <a:buNone/>
            </a:pPr>
            <a:endParaRPr lang="en-US" altLang="ko-KR" sz="1200" dirty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 - 20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대 남성이 한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오피스텔의 관리사무소에서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60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대 경비원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2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명을 이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흉기로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수 차례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찔려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살해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(</a:t>
            </a:r>
            <a:r>
              <a:rPr lang="ko-KR" altLang="en-US" sz="1200" dirty="0" smtClean="0">
                <a:effectLst/>
              </a:rPr>
              <a:t>피의자는 </a:t>
            </a:r>
            <a:r>
              <a:rPr lang="ko-KR" altLang="en-US" sz="1200" dirty="0">
                <a:effectLst/>
              </a:rPr>
              <a:t>불안 증세로 </a:t>
            </a:r>
            <a:r>
              <a:rPr lang="ko-KR" altLang="en-US" sz="1200" dirty="0" err="1">
                <a:effectLst/>
              </a:rPr>
              <a:t>수차례</a:t>
            </a:r>
            <a:r>
              <a:rPr lang="ko-KR" altLang="en-US" sz="1200" dirty="0">
                <a:effectLst/>
              </a:rPr>
              <a:t> 정신과 진료를 받은 이력이 있고 본인 역시 정신병으로 약을 </a:t>
            </a:r>
            <a:r>
              <a:rPr lang="ko-KR" altLang="en-US" sz="1200" dirty="0" smtClean="0">
                <a:effectLst/>
              </a:rPr>
              <a:t>먹어왔으며 </a:t>
            </a:r>
            <a:r>
              <a:rPr lang="ko-KR" altLang="en-US" sz="1200" dirty="0">
                <a:effectLst/>
              </a:rPr>
              <a:t>환청이 </a:t>
            </a:r>
            <a:r>
              <a:rPr lang="ko-KR" altLang="en-US" sz="1200" dirty="0" smtClean="0">
                <a:effectLst/>
              </a:rPr>
              <a:t>들린다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는 </a:t>
            </a:r>
            <a:r>
              <a:rPr lang="ko-KR" altLang="en-US" sz="1200" dirty="0">
                <a:effectLst/>
              </a:rPr>
              <a:t>등의 </a:t>
            </a:r>
            <a:r>
              <a:rPr lang="ko-KR" altLang="en-US" sz="1200" dirty="0" smtClean="0">
                <a:effectLst/>
              </a:rPr>
              <a:t>주장</a:t>
            </a:r>
            <a:r>
              <a:rPr lang="en-US" altLang="ko-KR" sz="1200" dirty="0" smtClean="0">
                <a:effectLst/>
              </a:rPr>
              <a:t>)</a:t>
            </a:r>
          </a:p>
          <a:p>
            <a:pPr marL="18288" indent="0">
              <a:buNone/>
            </a:pPr>
            <a:endParaRPr lang="en-US" altLang="ko-KR" sz="1200" dirty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  <a:effectLst/>
              </a:rPr>
              <a:t>  - </a:t>
            </a:r>
            <a:r>
              <a:rPr lang="ko-KR" altLang="en-US" sz="1200" dirty="0" err="1">
                <a:solidFill>
                  <a:srgbClr val="92D050"/>
                </a:solidFill>
                <a:effectLst/>
              </a:rPr>
              <a:t>조현병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 환자인 </a:t>
            </a:r>
            <a:r>
              <a:rPr lang="en-US" altLang="ko-KR" sz="1200" dirty="0">
                <a:solidFill>
                  <a:srgbClr val="92D050"/>
                </a:solidFill>
                <a:effectLst/>
              </a:rPr>
              <a:t>40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대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남성이 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친부를 흉기로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수 차례 </a:t>
            </a:r>
            <a:r>
              <a:rPr lang="ko-KR" altLang="en-US" sz="1200" dirty="0">
                <a:solidFill>
                  <a:srgbClr val="92D050"/>
                </a:solidFill>
                <a:effectLst/>
              </a:rPr>
              <a:t>찔러 </a:t>
            </a:r>
            <a:r>
              <a:rPr lang="ko-KR" altLang="en-US" sz="1200" dirty="0" smtClean="0">
                <a:solidFill>
                  <a:srgbClr val="92D050"/>
                </a:solidFill>
                <a:effectLst/>
              </a:rPr>
              <a:t>살해</a:t>
            </a:r>
            <a:endParaRPr lang="en-US" altLang="ko-KR" sz="1200" dirty="0" smtClean="0">
              <a:solidFill>
                <a:srgbClr val="92D050"/>
              </a:solidFill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(</a:t>
            </a:r>
            <a:r>
              <a:rPr lang="ko-KR" altLang="en-US" sz="1200" dirty="0" smtClean="0">
                <a:effectLst/>
              </a:rPr>
              <a:t>당시에 </a:t>
            </a:r>
            <a:r>
              <a:rPr lang="ko-KR" altLang="en-US" sz="1200" dirty="0">
                <a:effectLst/>
              </a:rPr>
              <a:t>‘우리 아버지는 간첩이다</a:t>
            </a:r>
            <a:r>
              <a:rPr lang="en-US" altLang="ko-KR" sz="1200" dirty="0">
                <a:effectLst/>
              </a:rPr>
              <a:t>. </a:t>
            </a:r>
            <a:r>
              <a:rPr lang="ko-KR" altLang="en-US" sz="1200" dirty="0">
                <a:effectLst/>
              </a:rPr>
              <a:t>간첩은 죽여도 된다고 배웠다’라고 </a:t>
            </a:r>
            <a:r>
              <a:rPr lang="ko-KR" altLang="en-US" sz="1200" dirty="0" smtClean="0">
                <a:effectLst/>
              </a:rPr>
              <a:t>진술</a:t>
            </a:r>
            <a:r>
              <a:rPr lang="en-US" altLang="ko-KR" sz="1200" dirty="0" smtClean="0">
                <a:effectLst/>
              </a:rPr>
              <a:t> .</a:t>
            </a:r>
            <a:r>
              <a:rPr lang="ko-KR" altLang="en-US" sz="1200" dirty="0" smtClean="0">
                <a:effectLst/>
              </a:rPr>
              <a:t>그는 </a:t>
            </a:r>
            <a:r>
              <a:rPr lang="en-US" altLang="ko-KR" sz="1200" dirty="0">
                <a:effectLst/>
              </a:rPr>
              <a:t>6</a:t>
            </a:r>
            <a:r>
              <a:rPr lang="ko-KR" altLang="en-US" sz="1200" dirty="0">
                <a:effectLst/>
              </a:rPr>
              <a:t>년 동안 </a:t>
            </a:r>
            <a:r>
              <a:rPr lang="ko-KR" altLang="en-US" sz="1200" dirty="0" err="1">
                <a:effectLst/>
              </a:rPr>
              <a:t>조현병을</a:t>
            </a:r>
            <a:r>
              <a:rPr lang="ko-KR" altLang="en-US" sz="1200" dirty="0">
                <a:effectLst/>
              </a:rPr>
              <a:t> </a:t>
            </a:r>
            <a:r>
              <a:rPr lang="ko-KR" altLang="en-US" sz="1200" dirty="0" smtClean="0">
                <a:effectLst/>
              </a:rPr>
              <a:t>앓아왔고 </a:t>
            </a:r>
            <a:r>
              <a:rPr lang="ko-KR" altLang="en-US" sz="1200" dirty="0">
                <a:effectLst/>
              </a:rPr>
              <a:t>망상에 </a:t>
            </a:r>
            <a:r>
              <a:rPr lang="ko-KR" altLang="en-US" sz="1200" dirty="0" err="1" smtClean="0">
                <a:effectLst/>
              </a:rPr>
              <a:t>빠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 </a:t>
            </a:r>
            <a:r>
              <a:rPr lang="ko-KR" altLang="en-US" sz="1200" dirty="0" smtClean="0">
                <a:effectLst/>
              </a:rPr>
              <a:t>져 </a:t>
            </a:r>
            <a:r>
              <a:rPr lang="ko-KR" altLang="en-US" sz="1200" dirty="0">
                <a:effectLst/>
              </a:rPr>
              <a:t>범행을 저지른 점 등 심신미약을 이유로 실형 대신 치료감호 </a:t>
            </a:r>
            <a:r>
              <a:rPr lang="ko-KR" altLang="en-US" sz="1200" dirty="0" smtClean="0">
                <a:effectLst/>
              </a:rPr>
              <a:t>처분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86544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3.1.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정신분열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67544" y="1844824"/>
            <a:ext cx="8274563" cy="4253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dirty="0" smtClean="0">
                <a:solidFill>
                  <a:srgbClr val="FFFF00"/>
                </a:solidFill>
              </a:rPr>
              <a:t>정신분열 장애</a:t>
            </a:r>
            <a:r>
              <a:rPr lang="en-US" altLang="ko-KR" sz="1300" dirty="0" smtClean="0">
                <a:solidFill>
                  <a:srgbClr val="FFFF00"/>
                </a:solidFill>
              </a:rPr>
              <a:t>(</a:t>
            </a:r>
            <a:r>
              <a:rPr lang="ko-KR" altLang="en-US" sz="1300" dirty="0" err="1" smtClean="0">
                <a:solidFill>
                  <a:srgbClr val="FFFF00"/>
                </a:solidFill>
              </a:rPr>
              <a:t>조현병</a:t>
            </a:r>
            <a:r>
              <a:rPr lang="en-US" altLang="ko-KR" sz="1300" dirty="0" smtClean="0">
                <a:solidFill>
                  <a:srgbClr val="FFFF00"/>
                </a:solidFill>
              </a:rPr>
              <a:t>)</a:t>
            </a:r>
            <a:r>
              <a:rPr lang="ko-KR" altLang="en-US" sz="1300" dirty="0" smtClean="0">
                <a:solidFill>
                  <a:srgbClr val="FFFF00"/>
                </a:solidFill>
              </a:rPr>
              <a:t>와 범죄의 관련성</a:t>
            </a:r>
            <a:endParaRPr lang="en-US" altLang="ko-KR" sz="13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-  </a:t>
            </a:r>
            <a:r>
              <a:rPr lang="ko-KR" altLang="en-US" sz="1300" dirty="0" err="1"/>
              <a:t>전두엽에</a:t>
            </a:r>
            <a:r>
              <a:rPr lang="ko-KR" altLang="en-US" sz="1300" dirty="0"/>
              <a:t> 문제가 생기기 때문으로 알려져 있는데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전두엽</a:t>
            </a:r>
            <a:r>
              <a:rPr lang="ko-KR" altLang="en-US" sz="1300" dirty="0"/>
              <a:t> 기능이 떨어지면 이성적인 판단을 하거나 </a:t>
            </a:r>
            <a:r>
              <a:rPr lang="ko-KR" altLang="en-US" sz="1300" dirty="0" smtClean="0"/>
              <a:t>충동을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</a:t>
            </a:r>
            <a:r>
              <a:rPr lang="ko-KR" altLang="en-US" sz="1300" dirty="0" smtClean="0"/>
              <a:t>조절하는 </a:t>
            </a:r>
            <a:r>
              <a:rPr lang="ko-KR" altLang="en-US" sz="1300" dirty="0"/>
              <a:t>게 </a:t>
            </a:r>
            <a:r>
              <a:rPr lang="ko-KR" altLang="en-US" sz="1300" dirty="0" smtClean="0"/>
              <a:t>어려워짐</a:t>
            </a:r>
            <a:r>
              <a:rPr lang="en-US" altLang="ko-KR" sz="1300" dirty="0" smtClean="0"/>
              <a:t>. </a:t>
            </a: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- </a:t>
            </a:r>
            <a:r>
              <a:rPr lang="ko-KR" altLang="en-US" sz="1300" dirty="0" smtClean="0"/>
              <a:t>사회적으로 </a:t>
            </a:r>
            <a:r>
              <a:rPr lang="ko-KR" altLang="en-US" sz="1300" dirty="0"/>
              <a:t>고립된 상태가 </a:t>
            </a:r>
            <a:r>
              <a:rPr lang="ko-KR" altLang="en-US" sz="1300" dirty="0" smtClean="0"/>
              <a:t>지속되어 </a:t>
            </a:r>
            <a:r>
              <a:rPr lang="en-US" altLang="ko-KR" sz="1300" dirty="0" smtClean="0"/>
              <a:t> </a:t>
            </a:r>
            <a:r>
              <a:rPr lang="ko-KR" altLang="en-US" sz="1300" dirty="0"/>
              <a:t>불특정 다수에 대한 </a:t>
            </a:r>
            <a:r>
              <a:rPr lang="ko-KR" altLang="en-US" sz="1300" dirty="0" err="1"/>
              <a:t>분노감이</a:t>
            </a:r>
            <a:r>
              <a:rPr lang="ko-KR" altLang="en-US" sz="1300" dirty="0"/>
              <a:t> 쌓일 </a:t>
            </a:r>
            <a:r>
              <a:rPr lang="ko-KR" altLang="en-US" sz="1300" dirty="0" smtClean="0"/>
              <a:t>수록 망상 </a:t>
            </a:r>
            <a:r>
              <a:rPr lang="ko-KR" altLang="en-US" sz="1300" dirty="0"/>
              <a:t>속에서 자신을 </a:t>
            </a:r>
            <a:r>
              <a:rPr lang="ko-KR" altLang="en-US" sz="1300" dirty="0" smtClean="0"/>
              <a:t>해치려 하는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사람들로부터 </a:t>
            </a:r>
            <a:r>
              <a:rPr lang="ko-KR" altLang="en-US" sz="1300" dirty="0"/>
              <a:t>자기를 보호하기 위해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분노감을</a:t>
            </a:r>
            <a:r>
              <a:rPr lang="ko-KR" altLang="en-US" sz="1300" dirty="0"/>
              <a:t> 조절하지 못하는 등의 이유로 타인을 </a:t>
            </a:r>
            <a:r>
              <a:rPr lang="ko-KR" altLang="en-US" sz="1300" dirty="0" smtClean="0"/>
              <a:t>공격하는 </a:t>
            </a:r>
            <a:r>
              <a:rPr lang="ko-KR" altLang="en-US" sz="1300" dirty="0"/>
              <a:t>일이 </a:t>
            </a:r>
            <a:r>
              <a:rPr lang="ko-KR" altLang="en-US" sz="1300" dirty="0" smtClean="0"/>
              <a:t>벌어짐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 smtClean="0"/>
              <a:t>  - </a:t>
            </a:r>
            <a:r>
              <a:rPr lang="ko-KR" altLang="en-US" sz="1300" dirty="0" smtClean="0"/>
              <a:t>연구에 </a:t>
            </a:r>
            <a:r>
              <a:rPr lang="ko-KR" altLang="en-US" sz="1300" dirty="0"/>
              <a:t>따라 다르지만</a:t>
            </a:r>
            <a:r>
              <a:rPr lang="en-US" altLang="ko-KR" sz="1300" dirty="0"/>
              <a:t>, </a:t>
            </a:r>
            <a:r>
              <a:rPr lang="ko-KR" altLang="en-US" sz="1300" dirty="0"/>
              <a:t>폭력성을 보이는 경우가 일반인보다 </a:t>
            </a:r>
            <a:r>
              <a:rPr lang="ko-KR" altLang="en-US" sz="1300" dirty="0" err="1"/>
              <a:t>조현병</a:t>
            </a:r>
            <a:r>
              <a:rPr lang="ko-KR" altLang="en-US" sz="1300" dirty="0"/>
              <a:t> 환자에게서 더 많다는 보고가 </a:t>
            </a:r>
            <a:r>
              <a:rPr lang="ko-KR" altLang="en-US" sz="1300" dirty="0" smtClean="0"/>
              <a:t>최근 </a:t>
            </a:r>
            <a:r>
              <a:rPr lang="ko-KR" altLang="en-US" sz="1300" dirty="0"/>
              <a:t>많이 </a:t>
            </a:r>
            <a:r>
              <a:rPr lang="ko-KR" altLang="en-US" sz="1300" dirty="0" smtClean="0"/>
              <a:t>나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오고 있음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</a:t>
            </a:r>
          </a:p>
          <a:p>
            <a:pPr marL="18288" indent="0">
              <a:buNone/>
            </a:pPr>
            <a:r>
              <a:rPr lang="en-US" altLang="ko-KR" sz="1300" dirty="0" smtClean="0">
                <a:solidFill>
                  <a:srgbClr val="FFFF00"/>
                </a:solidFill>
              </a:rPr>
              <a:t>*  </a:t>
            </a:r>
            <a:r>
              <a:rPr lang="ko-KR" altLang="en-US" sz="1300" dirty="0" smtClean="0">
                <a:solidFill>
                  <a:srgbClr val="FFFF00"/>
                </a:solidFill>
              </a:rPr>
              <a:t>최근 연구에서 나타나는 </a:t>
            </a:r>
            <a:r>
              <a:rPr lang="ko-KR" altLang="en-US" sz="1300" dirty="0" err="1" smtClean="0">
                <a:solidFill>
                  <a:srgbClr val="FFFF00"/>
                </a:solidFill>
              </a:rPr>
              <a:t>조현병</a:t>
            </a:r>
            <a:r>
              <a:rPr lang="ko-KR" altLang="en-US" sz="1300" dirty="0" smtClean="0">
                <a:solidFill>
                  <a:srgbClr val="FFFF00"/>
                </a:solidFill>
              </a:rPr>
              <a:t> 환자의 범죄 원인</a:t>
            </a:r>
            <a:endParaRPr lang="en-US" altLang="ko-KR" sz="13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92D050"/>
                </a:solidFill>
              </a:rPr>
              <a:t> </a:t>
            </a:r>
            <a:r>
              <a:rPr lang="en-US" altLang="ko-KR" sz="1300" dirty="0" smtClean="0">
                <a:solidFill>
                  <a:srgbClr val="92D050"/>
                </a:solidFill>
              </a:rPr>
              <a:t>   (1) </a:t>
            </a:r>
            <a:r>
              <a:rPr lang="ko-KR" altLang="en-US" sz="1300" dirty="0" smtClean="0">
                <a:solidFill>
                  <a:srgbClr val="92D050"/>
                </a:solidFill>
              </a:rPr>
              <a:t> </a:t>
            </a:r>
            <a:r>
              <a:rPr lang="ko-KR" altLang="en-US" sz="1300" dirty="0">
                <a:solidFill>
                  <a:srgbClr val="92D050"/>
                </a:solidFill>
              </a:rPr>
              <a:t>병의 증상</a:t>
            </a:r>
            <a:r>
              <a:rPr lang="en-US" altLang="ko-KR" sz="1300" dirty="0">
                <a:solidFill>
                  <a:srgbClr val="92D050"/>
                </a:solidFill>
              </a:rPr>
              <a:t>(</a:t>
            </a:r>
            <a:r>
              <a:rPr lang="ko-KR" altLang="en-US" sz="1300" dirty="0">
                <a:solidFill>
                  <a:srgbClr val="92D050"/>
                </a:solidFill>
              </a:rPr>
              <a:t>망상</a:t>
            </a:r>
            <a:r>
              <a:rPr lang="en-US" altLang="ko-KR" sz="1300" dirty="0">
                <a:solidFill>
                  <a:srgbClr val="92D050"/>
                </a:solidFill>
              </a:rPr>
              <a:t>·</a:t>
            </a:r>
            <a:r>
              <a:rPr lang="ko-KR" altLang="en-US" sz="1300" dirty="0">
                <a:solidFill>
                  <a:srgbClr val="92D050"/>
                </a:solidFill>
              </a:rPr>
              <a:t>환청 등</a:t>
            </a:r>
            <a:r>
              <a:rPr lang="en-US" altLang="ko-KR" sz="1300" dirty="0">
                <a:solidFill>
                  <a:srgbClr val="92D050"/>
                </a:solidFill>
              </a:rPr>
              <a:t>) </a:t>
            </a:r>
            <a:r>
              <a:rPr lang="ko-KR" altLang="en-US" sz="1300" dirty="0">
                <a:solidFill>
                  <a:srgbClr val="92D050"/>
                </a:solidFill>
              </a:rPr>
              <a:t>때문에 범죄를 일으킨 </a:t>
            </a:r>
            <a:r>
              <a:rPr lang="ko-KR" altLang="en-US" sz="1300" dirty="0" smtClean="0">
                <a:solidFill>
                  <a:srgbClr val="92D050"/>
                </a:solidFill>
              </a:rPr>
              <a:t>경우</a:t>
            </a:r>
            <a:r>
              <a:rPr lang="en-US" altLang="ko-KR" sz="1300" dirty="0" smtClean="0">
                <a:solidFill>
                  <a:srgbClr val="92D050"/>
                </a:solidFill>
              </a:rPr>
              <a:t> </a:t>
            </a: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- </a:t>
            </a:r>
            <a:r>
              <a:rPr lang="ko-KR" altLang="en-US" sz="1300" dirty="0" smtClean="0"/>
              <a:t>수감된 </a:t>
            </a:r>
            <a:r>
              <a:rPr lang="ko-KR" altLang="en-US" sz="1300" dirty="0" err="1"/>
              <a:t>조현병</a:t>
            </a:r>
            <a:r>
              <a:rPr lang="ko-KR" altLang="en-US" sz="1300" dirty="0"/>
              <a:t> 환자의 절반 정도를 차지하는데</a:t>
            </a:r>
            <a:r>
              <a:rPr lang="en-US" altLang="ko-KR" sz="1300" dirty="0"/>
              <a:t>, '</a:t>
            </a:r>
            <a:r>
              <a:rPr lang="ko-KR" altLang="en-US" sz="1300" dirty="0"/>
              <a:t>저 사람을 해치지 않으면 네가 다친다</a:t>
            </a:r>
            <a:r>
              <a:rPr lang="en-US" altLang="ko-KR" sz="1300" dirty="0"/>
              <a:t>' </a:t>
            </a:r>
            <a:r>
              <a:rPr lang="ko-KR" altLang="en-US" sz="1300" dirty="0"/>
              <a:t>같은 </a:t>
            </a:r>
            <a:r>
              <a:rPr lang="ko-KR" altLang="en-US" sz="1300" dirty="0" smtClean="0"/>
              <a:t>환청을 </a:t>
            </a:r>
            <a:r>
              <a:rPr lang="ko-KR" altLang="en-US" sz="1300" dirty="0"/>
              <a:t>듣거나</a:t>
            </a:r>
            <a:r>
              <a:rPr lang="en-US" altLang="ko-KR" sz="1300" dirty="0"/>
              <a:t>, 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'</a:t>
            </a:r>
            <a:r>
              <a:rPr lang="ko-KR" altLang="en-US" sz="1300" dirty="0"/>
              <a:t>저 사람이 나를 해치려 한다</a:t>
            </a:r>
            <a:r>
              <a:rPr lang="en-US" altLang="ko-KR" sz="1300" dirty="0"/>
              <a:t>'</a:t>
            </a:r>
            <a:r>
              <a:rPr lang="ko-KR" altLang="en-US" sz="1300" dirty="0"/>
              <a:t>는 피해망상 때문에 살인 등을 저질렀다고 함</a:t>
            </a:r>
            <a:r>
              <a:rPr lang="en-US" altLang="ko-KR" sz="1300" dirty="0" smtClean="0"/>
              <a:t> </a:t>
            </a: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(</a:t>
            </a:r>
            <a:r>
              <a:rPr lang="en-US" altLang="ko-KR" sz="1300" dirty="0" smtClean="0">
                <a:solidFill>
                  <a:srgbClr val="92D050"/>
                </a:solidFill>
              </a:rPr>
              <a:t>2)</a:t>
            </a:r>
            <a:r>
              <a:rPr lang="ko-KR" altLang="en-US" sz="1300" dirty="0" smtClean="0">
                <a:solidFill>
                  <a:srgbClr val="92D050"/>
                </a:solidFill>
              </a:rPr>
              <a:t> </a:t>
            </a:r>
            <a:r>
              <a:rPr lang="ko-KR" altLang="en-US" sz="1300" dirty="0" err="1">
                <a:solidFill>
                  <a:srgbClr val="92D050"/>
                </a:solidFill>
              </a:rPr>
              <a:t>조현병과는</a:t>
            </a:r>
            <a:r>
              <a:rPr lang="ko-KR" altLang="en-US" sz="1300" dirty="0">
                <a:solidFill>
                  <a:srgbClr val="92D050"/>
                </a:solidFill>
              </a:rPr>
              <a:t> 별개로 반사회적 성격장애</a:t>
            </a:r>
            <a:r>
              <a:rPr lang="en-US" altLang="ko-KR" sz="1300" dirty="0">
                <a:solidFill>
                  <a:srgbClr val="92D050"/>
                </a:solidFill>
              </a:rPr>
              <a:t>(</a:t>
            </a:r>
            <a:r>
              <a:rPr lang="ko-KR" altLang="en-US" sz="1300" dirty="0" err="1">
                <a:solidFill>
                  <a:srgbClr val="92D050"/>
                </a:solidFill>
              </a:rPr>
              <a:t>사이코패스</a:t>
            </a:r>
            <a:r>
              <a:rPr lang="en-US" altLang="ko-KR" sz="1300" dirty="0">
                <a:solidFill>
                  <a:srgbClr val="92D050"/>
                </a:solidFill>
              </a:rPr>
              <a:t>·</a:t>
            </a:r>
            <a:r>
              <a:rPr lang="ko-KR" altLang="en-US" sz="1300" dirty="0" err="1">
                <a:solidFill>
                  <a:srgbClr val="92D050"/>
                </a:solidFill>
              </a:rPr>
              <a:t>소시오패스</a:t>
            </a:r>
            <a:r>
              <a:rPr lang="ko-KR" altLang="en-US" sz="1300" dirty="0">
                <a:solidFill>
                  <a:srgbClr val="92D050"/>
                </a:solidFill>
              </a:rPr>
              <a:t> 등</a:t>
            </a:r>
            <a:r>
              <a:rPr lang="en-US" altLang="ko-KR" sz="1300" dirty="0">
                <a:solidFill>
                  <a:srgbClr val="92D050"/>
                </a:solidFill>
              </a:rPr>
              <a:t>)</a:t>
            </a:r>
            <a:r>
              <a:rPr lang="ko-KR" altLang="en-US" sz="1300" dirty="0">
                <a:solidFill>
                  <a:srgbClr val="92D050"/>
                </a:solidFill>
              </a:rPr>
              <a:t>를 같이 가져 범죄를 일으킨 </a:t>
            </a:r>
            <a:r>
              <a:rPr lang="ko-KR" altLang="en-US" sz="1300" dirty="0" smtClean="0">
                <a:solidFill>
                  <a:srgbClr val="92D050"/>
                </a:solidFill>
              </a:rPr>
              <a:t>경우 </a:t>
            </a:r>
            <a:endParaRPr lang="en-US" altLang="ko-KR" sz="1300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-  </a:t>
            </a:r>
            <a:r>
              <a:rPr lang="ko-KR" altLang="en-US" sz="1300" dirty="0"/>
              <a:t>이 경우에는 일면식이 없는 사람에게 범죄를 저지르는 사례가 </a:t>
            </a:r>
            <a:r>
              <a:rPr lang="ko-KR" altLang="en-US" sz="1300" dirty="0" smtClean="0"/>
              <a:t>많음</a:t>
            </a:r>
            <a:endParaRPr lang="en-US" altLang="ko-KR" sz="1300" dirty="0" smtClean="0"/>
          </a:p>
          <a:p>
            <a:pPr marL="18288" indent="0">
              <a:buNone/>
            </a:pPr>
            <a:r>
              <a:rPr lang="en-US" altLang="ko-KR" sz="1300" dirty="0">
                <a:solidFill>
                  <a:srgbClr val="92D050"/>
                </a:solidFill>
              </a:rPr>
              <a:t> </a:t>
            </a:r>
            <a:r>
              <a:rPr lang="en-US" altLang="ko-KR" sz="1300" dirty="0" smtClean="0">
                <a:solidFill>
                  <a:srgbClr val="92D050"/>
                </a:solidFill>
              </a:rPr>
              <a:t>   (3) </a:t>
            </a:r>
            <a:r>
              <a:rPr lang="ko-KR" altLang="en-US" sz="1300" dirty="0">
                <a:solidFill>
                  <a:srgbClr val="92D050"/>
                </a:solidFill>
              </a:rPr>
              <a:t>나머지는 보호자에게 폭력을 행사하거나 살인을 저지르는 </a:t>
            </a:r>
            <a:r>
              <a:rPr lang="ko-KR" altLang="en-US" sz="1300" dirty="0" smtClean="0">
                <a:solidFill>
                  <a:srgbClr val="92D050"/>
                </a:solidFill>
              </a:rPr>
              <a:t>경우</a:t>
            </a:r>
            <a:endParaRPr lang="en-US" altLang="ko-KR" sz="1300" dirty="0" smtClean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- </a:t>
            </a:r>
            <a:r>
              <a:rPr lang="ko-KR" altLang="en-US" sz="1300" dirty="0" smtClean="0"/>
              <a:t>환자를 </a:t>
            </a:r>
            <a:r>
              <a:rPr lang="ko-KR" altLang="en-US" sz="1300" dirty="0"/>
              <a:t>관리해주는 가족을 </a:t>
            </a:r>
            <a:r>
              <a:rPr lang="en-US" altLang="ko-KR" sz="1300" dirty="0"/>
              <a:t>'</a:t>
            </a:r>
            <a:r>
              <a:rPr lang="ko-KR" altLang="en-US" sz="1300" dirty="0"/>
              <a:t>구속하는 사람</a:t>
            </a:r>
            <a:r>
              <a:rPr lang="en-US" altLang="ko-KR" sz="1300" dirty="0"/>
              <a:t>'</a:t>
            </a:r>
            <a:r>
              <a:rPr lang="ko-KR" altLang="en-US" sz="1300" dirty="0"/>
              <a:t>이나 </a:t>
            </a:r>
            <a:r>
              <a:rPr lang="en-US" altLang="ko-KR" sz="1300" dirty="0"/>
              <a:t>'</a:t>
            </a:r>
            <a:r>
              <a:rPr lang="ko-KR" altLang="en-US" sz="1300" dirty="0"/>
              <a:t>방해물</a:t>
            </a:r>
            <a:r>
              <a:rPr lang="en-US" altLang="ko-KR" sz="1300" dirty="0"/>
              <a:t>'</a:t>
            </a:r>
            <a:r>
              <a:rPr lang="ko-KR" altLang="en-US" sz="1300" dirty="0"/>
              <a:t>로 여기고 이를 참지 못 해 범죄를 </a:t>
            </a:r>
            <a:r>
              <a:rPr lang="ko-KR" altLang="en-US" sz="1300" dirty="0" smtClean="0"/>
              <a:t>저지름</a:t>
            </a:r>
            <a:endParaRPr lang="en-US" altLang="ko-KR" sz="1300" dirty="0"/>
          </a:p>
          <a:p>
            <a:pPr marL="18288" indent="0">
              <a:buNone/>
            </a:pPr>
            <a:endParaRPr lang="en-US" altLang="ko-KR" sz="1300" dirty="0" smtClean="0"/>
          </a:p>
        </p:txBody>
      </p:sp>
    </p:spTree>
    <p:extLst>
      <p:ext uri="{BB962C8B-B14F-4D97-AF65-F5344CB8AC3E}">
        <p14:creationId xmlns:p14="http://schemas.microsoft.com/office/powerpoint/2010/main" val="282955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3.2.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망</a:t>
            </a:r>
            <a:r>
              <a:rPr lang="ko-KR" altLang="en-US" sz="2800" dirty="0"/>
              <a:t>상</a:t>
            </a:r>
            <a:r>
              <a:rPr lang="ko-KR" altLang="en-US" sz="2800" dirty="0" smtClean="0"/>
              <a:t>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988840"/>
            <a:ext cx="8202555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증상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 </a:t>
            </a:r>
            <a:r>
              <a:rPr lang="en-US" altLang="ko-KR" sz="1400" dirty="0"/>
              <a:t>1</a:t>
            </a:r>
            <a:r>
              <a:rPr lang="ko-KR" altLang="en-US" sz="1400" dirty="0"/>
              <a:t>개월 동안 한 개 또는 그 이상의 기괴하지 않은 </a:t>
            </a:r>
            <a:r>
              <a:rPr lang="ko-KR" altLang="en-US" sz="1400" dirty="0" smtClean="0"/>
              <a:t>망상을 보이며 </a:t>
            </a:r>
            <a:r>
              <a:rPr lang="ko-KR" altLang="en-US" sz="1400" dirty="0"/>
              <a:t>망상체계의 해석에 따라 정신 분열과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구분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종류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/>
              <a:t>피해망상</a:t>
            </a:r>
            <a:r>
              <a:rPr lang="en-US" altLang="ko-KR" sz="1400" dirty="0"/>
              <a:t>, </a:t>
            </a:r>
            <a:r>
              <a:rPr lang="ko-KR" altLang="en-US" sz="1400" dirty="0"/>
              <a:t>과대망상</a:t>
            </a:r>
            <a:r>
              <a:rPr lang="en-US" altLang="ko-KR" sz="1400" dirty="0"/>
              <a:t>, </a:t>
            </a:r>
            <a:r>
              <a:rPr lang="ko-KR" altLang="en-US" sz="1400" dirty="0"/>
              <a:t>신체망상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색적망상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관계망상등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피해망상은 폭력적 범죄행동과 가장 밀접</a:t>
            </a:r>
            <a:r>
              <a:rPr lang="en-US" altLang="ko-KR" sz="1400" dirty="0"/>
              <a:t>)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특징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/>
              <a:t>은둔적 범죄행위</a:t>
            </a:r>
            <a:r>
              <a:rPr lang="en-US" altLang="ko-KR" sz="1400" dirty="0"/>
              <a:t>, </a:t>
            </a:r>
            <a:r>
              <a:rPr lang="ko-KR" altLang="en-US" sz="1400" dirty="0"/>
              <a:t>초기발견 어려움</a:t>
            </a:r>
            <a:r>
              <a:rPr lang="en-US" altLang="ko-KR" sz="1400" dirty="0"/>
              <a:t>, </a:t>
            </a:r>
            <a:r>
              <a:rPr lang="ko-KR" altLang="en-US" sz="1400" dirty="0"/>
              <a:t>인격이 비교적 안정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161319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6112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3.3.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기</a:t>
            </a:r>
            <a:r>
              <a:rPr lang="ko-KR" altLang="en-US" sz="2800" dirty="0"/>
              <a:t>분</a:t>
            </a:r>
            <a:r>
              <a:rPr lang="ko-KR" altLang="en-US" sz="2800" dirty="0" smtClean="0"/>
              <a:t>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395536" y="1412776"/>
            <a:ext cx="8568952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</a:rPr>
              <a:t>증상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- </a:t>
            </a:r>
            <a:r>
              <a:rPr lang="ko-KR" altLang="en-US" sz="1200" dirty="0" smtClean="0"/>
              <a:t>어떤 </a:t>
            </a:r>
            <a:r>
              <a:rPr lang="ko-KR" altLang="en-US" sz="1200" dirty="0"/>
              <a:t>기간 우울하거나</a:t>
            </a:r>
            <a:r>
              <a:rPr lang="en-US" altLang="ko-KR" sz="1200" dirty="0"/>
              <a:t>, </a:t>
            </a:r>
            <a:r>
              <a:rPr lang="ko-KR" altLang="en-US" sz="1200" dirty="0"/>
              <a:t>들뜨는 기분의 장애가 </a:t>
            </a:r>
            <a:r>
              <a:rPr lang="ko-KR" altLang="en-US" sz="1200" dirty="0" smtClean="0"/>
              <a:t>주축인 </a:t>
            </a:r>
            <a:r>
              <a:rPr lang="ko-KR" altLang="en-US" sz="1200" dirty="0"/>
              <a:t>일련의 </a:t>
            </a:r>
            <a:r>
              <a:rPr lang="ko-KR" altLang="en-US" sz="1200" dirty="0" smtClean="0"/>
              <a:t>정신장애 망상</a:t>
            </a:r>
            <a:r>
              <a:rPr lang="en-US" altLang="ko-KR" sz="1200" dirty="0"/>
              <a:t>,</a:t>
            </a:r>
            <a:r>
              <a:rPr lang="ko-KR" altLang="en-US" sz="1200" dirty="0"/>
              <a:t>환각</a:t>
            </a:r>
            <a:r>
              <a:rPr lang="en-US" altLang="ko-KR" sz="1200" dirty="0"/>
              <a:t>,</a:t>
            </a:r>
            <a:r>
              <a:rPr lang="ko-KR" altLang="en-US" sz="1200" dirty="0"/>
              <a:t>혼동</a:t>
            </a:r>
            <a:r>
              <a:rPr lang="en-US" altLang="ko-KR" sz="1200" dirty="0"/>
              <a:t>,</a:t>
            </a:r>
            <a:r>
              <a:rPr lang="ko-KR" altLang="en-US" sz="1200" dirty="0"/>
              <a:t>자신에 대한 </a:t>
            </a:r>
            <a:r>
              <a:rPr lang="ko-KR" altLang="en-US" sz="1200" dirty="0" smtClean="0"/>
              <a:t>그릇된 </a:t>
            </a:r>
            <a:r>
              <a:rPr lang="ko-KR" altLang="en-US" sz="1200" dirty="0"/>
              <a:t>태도</a:t>
            </a:r>
            <a:r>
              <a:rPr lang="en-US" altLang="ko-KR" sz="1200" dirty="0"/>
              <a:t>,</a:t>
            </a:r>
            <a:r>
              <a:rPr lang="ko-KR" altLang="en-US" sz="1200" dirty="0"/>
              <a:t>지각이나 </a:t>
            </a:r>
            <a:r>
              <a:rPr lang="ko-KR" altLang="en-US" sz="1200" dirty="0" smtClean="0"/>
              <a:t>행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동의 </a:t>
            </a:r>
            <a:r>
              <a:rPr lang="ko-KR" altLang="en-US" sz="1200" dirty="0"/>
              <a:t>장애가 </a:t>
            </a:r>
            <a:r>
              <a:rPr lang="ko-KR" altLang="en-US" sz="1200" dirty="0" smtClean="0"/>
              <a:t>따름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/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종류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(1) </a:t>
            </a:r>
            <a:r>
              <a:rPr lang="ko-KR" altLang="en-US" sz="1200" dirty="0" smtClean="0"/>
              <a:t>우울 장애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- 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체중감소나 증가</a:t>
            </a:r>
            <a:r>
              <a:rPr lang="en-US" altLang="ko-KR" sz="1200" dirty="0"/>
              <a:t>,</a:t>
            </a:r>
            <a:r>
              <a:rPr lang="ko-KR" altLang="en-US" sz="1200" dirty="0"/>
              <a:t>수면문제</a:t>
            </a:r>
            <a:r>
              <a:rPr lang="en-US" altLang="ko-KR" sz="1200" dirty="0"/>
              <a:t>,</a:t>
            </a:r>
            <a:r>
              <a:rPr lang="ko-KR" altLang="en-US" sz="1200" dirty="0"/>
              <a:t>초조하거나 처진 </a:t>
            </a:r>
            <a:r>
              <a:rPr lang="ko-KR" altLang="en-US" sz="1200" dirty="0" smtClean="0"/>
              <a:t>행동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피로감 </a:t>
            </a:r>
            <a:r>
              <a:rPr lang="ko-KR" altLang="en-US" sz="1200" dirty="0"/>
              <a:t>명확하게 생각할 수 없음</a:t>
            </a:r>
            <a:r>
              <a:rPr lang="en-US" altLang="ko-KR" sz="1200" dirty="0"/>
              <a:t>, </a:t>
            </a:r>
            <a:r>
              <a:rPr lang="ko-KR" altLang="en-US" sz="1200" dirty="0" err="1" smtClean="0"/>
              <a:t>무가치감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죽음과  자살에 </a:t>
            </a:r>
            <a:r>
              <a:rPr lang="ko-KR" altLang="en-US" sz="1200" dirty="0"/>
              <a:t>대한 잦은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생각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 smtClean="0"/>
              <a:t>    (2) </a:t>
            </a:r>
            <a:r>
              <a:rPr lang="ko-KR" altLang="en-US" sz="1200" dirty="0" err="1" smtClean="0"/>
              <a:t>양극성</a:t>
            </a:r>
            <a:r>
              <a:rPr lang="ko-KR" altLang="en-US" sz="1200" dirty="0" smtClean="0"/>
              <a:t> 장애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- </a:t>
            </a:r>
            <a:r>
              <a:rPr lang="ko-KR" altLang="en-US" sz="1200" dirty="0" err="1"/>
              <a:t>조증과</a:t>
            </a:r>
            <a:r>
              <a:rPr lang="ko-KR" altLang="en-US" sz="1200" dirty="0"/>
              <a:t> 우울증이 교대로 나타나는 </a:t>
            </a:r>
            <a:r>
              <a:rPr lang="ko-KR" altLang="en-US" sz="1200" dirty="0" smtClean="0"/>
              <a:t>장애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/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특징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200" dirty="0"/>
              <a:t> </a:t>
            </a:r>
            <a:r>
              <a:rPr lang="ko-KR" altLang="en-US" sz="1200" dirty="0" smtClean="0"/>
              <a:t>   </a:t>
            </a:r>
            <a:r>
              <a:rPr lang="en-US" altLang="ko-KR" sz="1200" dirty="0" smtClean="0"/>
              <a:t> - </a:t>
            </a:r>
            <a:r>
              <a:rPr lang="ko-KR" altLang="en-US" sz="1200" dirty="0"/>
              <a:t>범죄와 연관이 적다는 주장</a:t>
            </a:r>
            <a:r>
              <a:rPr lang="en-US" altLang="ko-KR" sz="1200" dirty="0"/>
              <a:t>. </a:t>
            </a:r>
            <a:r>
              <a:rPr lang="ko-KR" altLang="en-US" sz="1200" dirty="0"/>
              <a:t>우울증이 </a:t>
            </a:r>
            <a:r>
              <a:rPr lang="ko-KR" altLang="en-US" sz="1200" dirty="0" err="1"/>
              <a:t>조증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보다 범죄 </a:t>
            </a:r>
            <a:r>
              <a:rPr lang="ko-KR" altLang="en-US" sz="1200" dirty="0"/>
              <a:t>연관성이 높다는 주장</a:t>
            </a:r>
            <a:r>
              <a:rPr lang="en-US" altLang="ko-KR" sz="1200" dirty="0"/>
              <a:t>. </a:t>
            </a:r>
            <a:r>
              <a:rPr lang="ko-KR" altLang="en-US" sz="1200" dirty="0"/>
              <a:t>절도죄가 </a:t>
            </a:r>
            <a:r>
              <a:rPr lang="ko-KR" altLang="en-US" sz="1200" dirty="0" smtClean="0"/>
              <a:t>가장 흔함</a:t>
            </a:r>
            <a:endParaRPr lang="en-US" altLang="ko-KR" sz="1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77072"/>
            <a:ext cx="345638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77072"/>
            <a:ext cx="359092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22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914400"/>
          </a:xfrm>
        </p:spPr>
        <p:txBody>
          <a:bodyPr/>
          <a:lstStyle/>
          <a:p>
            <a:r>
              <a:rPr lang="en-US" altLang="ko-KR" sz="2800" dirty="0" smtClean="0"/>
              <a:t>3.4.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다중성격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인격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장애</a:t>
            </a:r>
            <a:r>
              <a:rPr lang="en-US" altLang="ko-KR" sz="2800" dirty="0" smtClean="0"/>
              <a:t>(MPD)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3" y="1644749"/>
            <a:ext cx="4752528" cy="4536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</a:rPr>
              <a:t>개념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prstClr val="white"/>
                </a:solidFill>
              </a:rPr>
              <a:t>  - </a:t>
            </a:r>
            <a:r>
              <a:rPr lang="ko-KR" altLang="en-US" sz="1200" dirty="0" err="1"/>
              <a:t>해리성</a:t>
            </a:r>
            <a:r>
              <a:rPr lang="ko-KR" altLang="en-US" sz="1200" dirty="0"/>
              <a:t> 장애</a:t>
            </a:r>
            <a:r>
              <a:rPr lang="en-US" altLang="ko-KR" sz="1200" dirty="0"/>
              <a:t>(dissociative disorder)</a:t>
            </a:r>
            <a:r>
              <a:rPr lang="ko-KR" altLang="en-US" sz="1200" dirty="0"/>
              <a:t>의 하나로</a:t>
            </a:r>
            <a:r>
              <a:rPr lang="en-US" altLang="ko-KR" sz="1200" dirty="0"/>
              <a:t>, </a:t>
            </a:r>
            <a:r>
              <a:rPr lang="ko-KR" altLang="en-US" sz="1200" dirty="0"/>
              <a:t>한 개인이 가지는 </a:t>
            </a:r>
            <a:r>
              <a:rPr lang="ko-KR" altLang="en-US" sz="1200" dirty="0" smtClean="0"/>
              <a:t>정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err="1" smtClean="0"/>
              <a:t>체성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내에서 </a:t>
            </a:r>
            <a:r>
              <a:rPr lang="ko-KR" altLang="en-US" sz="1200" dirty="0" err="1"/>
              <a:t>의식ㆍ기억ㆍ정체감ㆍ환경</a:t>
            </a:r>
            <a:r>
              <a:rPr lang="ko-KR" altLang="en-US" sz="1200" dirty="0"/>
              <a:t> 등의 통합적 정신기능에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대한 </a:t>
            </a:r>
            <a:r>
              <a:rPr lang="ko-KR" altLang="en-US" sz="1200" dirty="0"/>
              <a:t>지각이 붕괴되면서 개인의 활동이 각각 구별되는 다수의 </a:t>
            </a:r>
            <a:r>
              <a:rPr lang="ko-KR" altLang="en-US" sz="1200" dirty="0" smtClean="0"/>
              <a:t>정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체감이나 </a:t>
            </a:r>
            <a:r>
              <a:rPr lang="ko-KR" altLang="en-US" sz="1200" dirty="0"/>
              <a:t>인격이 반복적으로 조절되면서 나타나는 </a:t>
            </a:r>
            <a:r>
              <a:rPr lang="ko-KR" altLang="en-US" sz="1200" dirty="0" smtClean="0"/>
              <a:t>증상을 의미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>
              <a:solidFill>
                <a:prstClr val="white"/>
              </a:solidFill>
            </a:endParaRPr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증상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>
                <a:solidFill>
                  <a:prstClr val="white"/>
                </a:solidFill>
              </a:rPr>
              <a:t> </a:t>
            </a:r>
            <a:r>
              <a:rPr lang="en-US" altLang="ko-KR" sz="1200" dirty="0" smtClean="0">
                <a:solidFill>
                  <a:prstClr val="white"/>
                </a:solidFill>
              </a:rPr>
              <a:t>  - </a:t>
            </a:r>
            <a:r>
              <a:rPr lang="ko-KR" altLang="en-US" sz="1200" dirty="0"/>
              <a:t>한 사람 안에 두 개 이상의 성격이 </a:t>
            </a:r>
            <a:r>
              <a:rPr lang="ko-KR" altLang="en-US" sz="1200" dirty="0" smtClean="0"/>
              <a:t>존재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>
              <a:solidFill>
                <a:prstClr val="white"/>
              </a:solidFill>
            </a:endParaRPr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특징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>
                <a:solidFill>
                  <a:prstClr val="white"/>
                </a:solidFill>
              </a:rPr>
              <a:t> </a:t>
            </a:r>
            <a:r>
              <a:rPr lang="en-US" altLang="ko-KR" sz="1200" dirty="0" smtClean="0">
                <a:solidFill>
                  <a:prstClr val="white"/>
                </a:solidFill>
              </a:rPr>
              <a:t>  - </a:t>
            </a:r>
            <a:r>
              <a:rPr lang="ko-KR" altLang="en-US" sz="1200" dirty="0"/>
              <a:t>여성에게 </a:t>
            </a:r>
            <a:r>
              <a:rPr lang="en-US" altLang="ko-KR" sz="1200" dirty="0"/>
              <a:t>3~9</a:t>
            </a:r>
            <a:r>
              <a:rPr lang="ko-KR" altLang="en-US" sz="1200" dirty="0"/>
              <a:t>배 많고 </a:t>
            </a:r>
            <a:r>
              <a:rPr lang="ko-KR" altLang="en-US" sz="1200" dirty="0" err="1"/>
              <a:t>피암시성이</a:t>
            </a:r>
            <a:r>
              <a:rPr lang="ko-KR" altLang="en-US" sz="1200" dirty="0"/>
              <a:t> 높고 감수성이 예민한 </a:t>
            </a:r>
            <a:r>
              <a:rPr lang="ko-KR" altLang="en-US" sz="1200" dirty="0" smtClean="0"/>
              <a:t>사람들이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경험을 함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범죄책임을 </a:t>
            </a:r>
            <a:r>
              <a:rPr lang="ko-KR" altLang="en-US" sz="1200" dirty="0"/>
              <a:t>감면 받기 </a:t>
            </a:r>
            <a:r>
              <a:rPr lang="ko-KR" altLang="en-US" sz="1200" dirty="0" smtClean="0"/>
              <a:t>위해 </a:t>
            </a:r>
            <a:r>
              <a:rPr lang="ko-KR" altLang="en-US" sz="1200" dirty="0"/>
              <a:t>빈번히 </a:t>
            </a:r>
            <a:r>
              <a:rPr lang="ko-KR" altLang="en-US" sz="1200" dirty="0" smtClean="0"/>
              <a:t>사용</a:t>
            </a:r>
            <a:endParaRPr lang="en-US" altLang="ko-KR" sz="1200" dirty="0" smtClean="0">
              <a:solidFill>
                <a:prstClr val="white"/>
              </a:solidFill>
            </a:endParaRPr>
          </a:p>
          <a:p>
            <a:endParaRPr lang="en-US" altLang="ko-KR" sz="1200" dirty="0" smtClean="0">
              <a:solidFill>
                <a:prstClr val="white"/>
              </a:solidFill>
            </a:endParaRPr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죄를 감면 받기 위해 이용되는 </a:t>
            </a:r>
            <a:r>
              <a:rPr lang="en-US" altLang="ko-KR" sz="1200" dirty="0" smtClean="0">
                <a:solidFill>
                  <a:srgbClr val="FFFF00"/>
                </a:solidFill>
              </a:rPr>
              <a:t>MPD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200" dirty="0" smtClean="0">
                <a:solidFill>
                  <a:srgbClr val="92D050"/>
                </a:solidFill>
              </a:rPr>
              <a:t>   </a:t>
            </a:r>
            <a:r>
              <a:rPr lang="en-US" altLang="ko-KR" sz="1200" dirty="0" smtClean="0">
                <a:solidFill>
                  <a:srgbClr val="92D050"/>
                </a:solidFill>
              </a:rPr>
              <a:t> - </a:t>
            </a:r>
            <a:r>
              <a:rPr lang="ko-KR" altLang="en-US" sz="1200" dirty="0" err="1" smtClean="0">
                <a:solidFill>
                  <a:srgbClr val="92D050"/>
                </a:solidFill>
              </a:rPr>
              <a:t>케네스</a:t>
            </a:r>
            <a:r>
              <a:rPr lang="ko-KR" altLang="en-US" sz="1200" dirty="0" smtClean="0">
                <a:solidFill>
                  <a:srgbClr val="92D050"/>
                </a:solidFill>
              </a:rPr>
              <a:t> </a:t>
            </a:r>
            <a:r>
              <a:rPr lang="ko-KR" altLang="en-US" sz="1200" dirty="0" err="1" smtClean="0">
                <a:solidFill>
                  <a:srgbClr val="92D050"/>
                </a:solidFill>
              </a:rPr>
              <a:t>비안치</a:t>
            </a:r>
            <a:r>
              <a:rPr lang="en-US" altLang="ko-KR" sz="1200" dirty="0" smtClean="0">
                <a:solidFill>
                  <a:srgbClr val="92D050"/>
                </a:solidFill>
              </a:rPr>
              <a:t>(Kenneth Bianchi)</a:t>
            </a:r>
            <a:endParaRPr lang="en-US" altLang="ko-KR" sz="1200" dirty="0">
              <a:solidFill>
                <a:srgbClr val="92D05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 </a:t>
            </a:r>
            <a:r>
              <a:rPr lang="en-US" altLang="ko-KR" sz="1200" dirty="0"/>
              <a:t>'</a:t>
            </a:r>
            <a:r>
              <a:rPr lang="ko-KR" altLang="en-US" sz="1200" dirty="0"/>
              <a:t>언덕의 </a:t>
            </a:r>
            <a:r>
              <a:rPr lang="ko-KR" altLang="en-US" sz="1200" dirty="0" err="1"/>
              <a:t>교살범</a:t>
            </a:r>
            <a:r>
              <a:rPr lang="en-US" altLang="ko-KR" sz="1200" dirty="0"/>
              <a:t>' </a:t>
            </a:r>
            <a:r>
              <a:rPr lang="ko-KR" altLang="en-US" sz="1200" dirty="0"/>
              <a:t>중 하나</a:t>
            </a:r>
            <a:r>
              <a:rPr lang="en-US" altLang="ko-KR" sz="1200" dirty="0"/>
              <a:t>.</a:t>
            </a:r>
          </a:p>
          <a:p>
            <a:pPr marL="18288" indent="0">
              <a:buNone/>
            </a:pPr>
            <a:r>
              <a:rPr lang="en-US" altLang="ko-KR" sz="1200" dirty="0" smtClean="0"/>
              <a:t>    - 1970</a:t>
            </a:r>
            <a:r>
              <a:rPr lang="ko-KR" altLang="en-US" sz="1200" dirty="0"/>
              <a:t>년대에 </a:t>
            </a:r>
            <a:r>
              <a:rPr lang="ko-KR" altLang="en-US" sz="1200" dirty="0" smtClean="0"/>
              <a:t>로스앤젤레스 지역에서 </a:t>
            </a:r>
            <a:r>
              <a:rPr lang="en-US" altLang="ko-KR" sz="1200" dirty="0"/>
              <a:t>12</a:t>
            </a:r>
            <a:r>
              <a:rPr lang="ko-KR" altLang="en-US" sz="1200" dirty="0"/>
              <a:t>명의 </a:t>
            </a:r>
            <a:r>
              <a:rPr lang="ko-KR" altLang="en-US" sz="1200" dirty="0" smtClean="0"/>
              <a:t>여성을 강간</a:t>
            </a:r>
            <a:r>
              <a:rPr lang="en-US" altLang="ko-KR" sz="1200" dirty="0"/>
              <a:t>, </a:t>
            </a:r>
            <a:r>
              <a:rPr lang="ko-KR" altLang="en-US" sz="1200" dirty="0"/>
              <a:t>고문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살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해함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 smtClean="0"/>
              <a:t>‘</a:t>
            </a:r>
            <a:r>
              <a:rPr lang="ko-KR" altLang="en-US" sz="1200" dirty="0" err="1"/>
              <a:t>스티브</a:t>
            </a:r>
            <a:r>
              <a:rPr lang="ko-KR" altLang="en-US" sz="1200" dirty="0"/>
              <a:t>’의 인격일 </a:t>
            </a:r>
            <a:r>
              <a:rPr lang="ko-KR" altLang="en-US" sz="1200" dirty="0" smtClean="0"/>
              <a:t>때 범행한 </a:t>
            </a:r>
            <a:r>
              <a:rPr lang="ko-KR" altLang="en-US" sz="1200" dirty="0"/>
              <a:t>것으로 꾸며 </a:t>
            </a:r>
            <a:r>
              <a:rPr lang="ko-KR" altLang="en-US" sz="1200" dirty="0" smtClean="0"/>
              <a:t>여러 전문가를 속임</a:t>
            </a:r>
            <a:endParaRPr lang="en-US" altLang="ko-KR" sz="1200" dirty="0" smtClean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572" y="2132856"/>
            <a:ext cx="2924175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46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914400"/>
          </a:xfrm>
        </p:spPr>
        <p:txBody>
          <a:bodyPr/>
          <a:lstStyle/>
          <a:p>
            <a:r>
              <a:rPr lang="en-US" altLang="ko-KR" sz="2800" dirty="0" smtClean="0"/>
              <a:t>3.4.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다중성격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인격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장애</a:t>
            </a:r>
            <a:r>
              <a:rPr lang="en-US" altLang="ko-KR" sz="2800" dirty="0" smtClean="0"/>
              <a:t>(MPD)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3" y="1988840"/>
            <a:ext cx="4752528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rgbClr val="92D050"/>
                </a:solidFill>
              </a:rPr>
              <a:t>빌리 밀리건</a:t>
            </a:r>
            <a:r>
              <a:rPr lang="en-US" altLang="ko-KR" sz="1200" b="1" dirty="0" smtClean="0">
                <a:solidFill>
                  <a:srgbClr val="92D050"/>
                </a:solidFill>
              </a:rPr>
              <a:t>(</a:t>
            </a:r>
            <a:r>
              <a:rPr lang="en-US" altLang="ko-KR" sz="1200" b="1" dirty="0">
                <a:solidFill>
                  <a:srgbClr val="92D050"/>
                </a:solidFill>
              </a:rPr>
              <a:t>William "Billy" Stanley </a:t>
            </a:r>
            <a:r>
              <a:rPr lang="en-US" altLang="ko-KR" sz="1200" b="1" dirty="0" smtClean="0">
                <a:solidFill>
                  <a:srgbClr val="92D050"/>
                </a:solidFill>
              </a:rPr>
              <a:t>Milligan)</a:t>
            </a:r>
          </a:p>
          <a:p>
            <a:endParaRPr lang="en-US" altLang="ko-KR" sz="1200" b="1" dirty="0" smtClean="0"/>
          </a:p>
          <a:p>
            <a:pPr marL="18288" indent="0">
              <a:buNone/>
            </a:pPr>
            <a:r>
              <a:rPr lang="en-US" altLang="ko-KR" sz="1200" b="1" dirty="0">
                <a:solidFill>
                  <a:prstClr val="white"/>
                </a:solidFill>
              </a:rPr>
              <a:t> </a:t>
            </a:r>
            <a:r>
              <a:rPr lang="en-US" altLang="ko-KR" sz="1200" b="1" dirty="0" smtClean="0">
                <a:solidFill>
                  <a:prstClr val="white"/>
                </a:solidFill>
              </a:rPr>
              <a:t> - </a:t>
            </a:r>
            <a:r>
              <a:rPr lang="en-US" altLang="ko-KR" sz="1200" dirty="0"/>
              <a:t>1977</a:t>
            </a:r>
            <a:r>
              <a:rPr lang="ko-KR" altLang="en-US" sz="1200" dirty="0"/>
              <a:t>년 미국 </a:t>
            </a:r>
            <a:r>
              <a:rPr lang="ko-KR" altLang="en-US" sz="1200" dirty="0" err="1"/>
              <a:t>오하이오</a:t>
            </a:r>
            <a:r>
              <a:rPr lang="ko-KR" altLang="en-US" sz="1200" dirty="0"/>
              <a:t> 대학가에서 성폭행 용의자로 체포되었는데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수사과정에서 </a:t>
            </a:r>
            <a:r>
              <a:rPr lang="ko-KR" altLang="en-US" sz="1200" dirty="0"/>
              <a:t>무려 </a:t>
            </a:r>
            <a:r>
              <a:rPr lang="en-US" altLang="ko-KR" sz="1200" dirty="0"/>
              <a:t>24</a:t>
            </a:r>
            <a:r>
              <a:rPr lang="ko-KR" altLang="en-US" sz="1200" dirty="0"/>
              <a:t>명의 인격이 존재하는 것으로 </a:t>
            </a:r>
            <a:r>
              <a:rPr lang="ko-KR" altLang="en-US" sz="1200" dirty="0" smtClean="0"/>
              <a:t>알려짐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또한 </a:t>
            </a:r>
            <a:r>
              <a:rPr lang="ko-KR" altLang="en-US" sz="1200" dirty="0"/>
              <a:t>다중인격으로서 존재를 인정받고 최초로 무죄를 </a:t>
            </a:r>
            <a:r>
              <a:rPr lang="ko-KR" altLang="en-US" sz="1200" dirty="0" err="1" smtClean="0"/>
              <a:t>선고받은</a:t>
            </a:r>
            <a:r>
              <a:rPr lang="ko-KR" altLang="en-US" sz="1200" dirty="0" smtClean="0"/>
              <a:t> 덕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에 </a:t>
            </a:r>
            <a:r>
              <a:rPr lang="ko-KR" altLang="en-US" sz="1200" dirty="0"/>
              <a:t>언론계와 </a:t>
            </a:r>
            <a:r>
              <a:rPr lang="ko-KR" altLang="en-US" sz="1200" dirty="0" smtClean="0"/>
              <a:t>심리학계 등의 </a:t>
            </a:r>
            <a:r>
              <a:rPr lang="ko-KR" altLang="en-US" sz="1200" dirty="0"/>
              <a:t>세간에서 주목을 받게 됨</a:t>
            </a:r>
            <a:r>
              <a:rPr lang="en-US" altLang="ko-KR" sz="1200" dirty="0" smtClean="0"/>
              <a:t> </a:t>
            </a:r>
          </a:p>
          <a:p>
            <a:pPr marL="18288" indent="0">
              <a:buNone/>
            </a:pP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b="1" dirty="0" smtClean="0">
                <a:solidFill>
                  <a:prstClr val="white"/>
                </a:solidFill>
              </a:rPr>
              <a:t> - </a:t>
            </a:r>
            <a:r>
              <a:rPr lang="ko-KR" altLang="en-US" sz="1200" dirty="0">
                <a:effectLst/>
              </a:rPr>
              <a:t>어렸을 때 양부로부터 성적 학대에 시달린 빌리 </a:t>
            </a:r>
            <a:r>
              <a:rPr lang="ko-KR" altLang="en-US" sz="1200" dirty="0" err="1" smtClean="0">
                <a:effectLst/>
              </a:rPr>
              <a:t>밀리건</a:t>
            </a:r>
            <a:r>
              <a:rPr lang="ko-KR" altLang="en-US" sz="1200" dirty="0" err="1">
                <a:effectLst/>
              </a:rPr>
              <a:t>은</a:t>
            </a:r>
            <a:r>
              <a:rPr lang="ko-KR" altLang="en-US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고통스런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상황에서 </a:t>
            </a:r>
            <a:r>
              <a:rPr lang="ko-KR" altLang="en-US" sz="1200" dirty="0">
                <a:effectLst/>
              </a:rPr>
              <a:t>벗어나기 위해 양부를 죽이는 게 삶의 목표인 </a:t>
            </a:r>
            <a:r>
              <a:rPr lang="ko-KR" altLang="en-US" sz="1200" dirty="0" err="1">
                <a:effectLst/>
              </a:rPr>
              <a:t>에이프릴</a:t>
            </a:r>
            <a:r>
              <a:rPr lang="en-US" altLang="ko-KR" sz="1200" dirty="0">
                <a:effectLst/>
              </a:rPr>
              <a:t>,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육체파 </a:t>
            </a:r>
            <a:r>
              <a:rPr lang="ko-KR" altLang="en-US" sz="1200" dirty="0">
                <a:effectLst/>
              </a:rPr>
              <a:t>행동주의자 </a:t>
            </a:r>
            <a:r>
              <a:rPr lang="ko-KR" altLang="en-US" sz="1200" dirty="0" err="1">
                <a:effectLst/>
              </a:rPr>
              <a:t>레이건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마약에 찌든 절도범 </a:t>
            </a:r>
            <a:r>
              <a:rPr lang="ko-KR" altLang="en-US" sz="1200" dirty="0" err="1">
                <a:effectLst/>
              </a:rPr>
              <a:t>케빈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영국 신사 </a:t>
            </a:r>
            <a:r>
              <a:rPr lang="ko-KR" altLang="en-US" sz="1200" dirty="0" smtClean="0">
                <a:effectLst/>
              </a:rPr>
              <a:t>아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서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사기꾼 </a:t>
            </a:r>
            <a:r>
              <a:rPr lang="ko-KR" altLang="en-US" sz="1200" dirty="0" err="1">
                <a:effectLst/>
              </a:rPr>
              <a:t>앨런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애정에 굶주린 레즈비언 </a:t>
            </a:r>
            <a:r>
              <a:rPr lang="ko-KR" altLang="en-US" sz="1200" dirty="0" err="1">
                <a:effectLst/>
              </a:rPr>
              <a:t>에이들라나</a:t>
            </a:r>
            <a:r>
              <a:rPr lang="en-US" altLang="ko-KR" sz="1200" dirty="0">
                <a:effectLst/>
              </a:rPr>
              <a:t>, 3</a:t>
            </a:r>
            <a:r>
              <a:rPr lang="ko-KR" altLang="en-US" sz="1200" dirty="0">
                <a:effectLst/>
              </a:rPr>
              <a:t>세의 영국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소녀 </a:t>
            </a:r>
            <a:r>
              <a:rPr lang="ko-KR" altLang="en-US" sz="1200" dirty="0" err="1">
                <a:effectLst/>
              </a:rPr>
              <a:t>크리스틴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예술가 </a:t>
            </a:r>
            <a:r>
              <a:rPr lang="ko-KR" altLang="en-US" sz="1200" dirty="0" err="1">
                <a:effectLst/>
              </a:rPr>
              <a:t>타미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뉴욕 출신의 폭력배 </a:t>
            </a:r>
            <a:r>
              <a:rPr lang="ko-KR" altLang="en-US" sz="1200" dirty="0" err="1">
                <a:effectLst/>
              </a:rPr>
              <a:t>필립</a:t>
            </a:r>
            <a:r>
              <a:rPr lang="ko-KR" altLang="en-US" sz="1200" dirty="0">
                <a:effectLst/>
              </a:rPr>
              <a:t> 등 다양한 </a:t>
            </a:r>
            <a:r>
              <a:rPr lang="ko-KR" altLang="en-US" sz="1200" dirty="0" smtClean="0">
                <a:effectLst/>
              </a:rPr>
              <a:t>연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err="1" smtClean="0">
                <a:effectLst/>
              </a:rPr>
              <a:t>령대와</a:t>
            </a:r>
            <a:r>
              <a:rPr lang="ko-KR" altLang="en-US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성을 가진 </a:t>
            </a:r>
            <a:r>
              <a:rPr lang="en-US" altLang="ko-KR" sz="1200" dirty="0">
                <a:effectLst/>
              </a:rPr>
              <a:t>24</a:t>
            </a:r>
            <a:r>
              <a:rPr lang="ko-KR" altLang="en-US" sz="1200" dirty="0">
                <a:effectLst/>
              </a:rPr>
              <a:t>개의 인격으로 </a:t>
            </a:r>
            <a:r>
              <a:rPr lang="ko-KR" altLang="en-US" sz="1200" dirty="0" smtClean="0">
                <a:effectLst/>
              </a:rPr>
              <a:t>분열되었음</a:t>
            </a:r>
            <a:r>
              <a:rPr lang="en-US" altLang="ko-KR" sz="1200" dirty="0" smtClean="0">
                <a:effectLst/>
              </a:rPr>
              <a:t> </a:t>
            </a: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b="1" dirty="0">
                <a:solidFill>
                  <a:prstClr val="white"/>
                </a:solidFill>
                <a:effectLst/>
              </a:rPr>
              <a:t> </a:t>
            </a:r>
            <a:r>
              <a:rPr lang="en-US" altLang="ko-KR" sz="1200" b="1" dirty="0" smtClean="0">
                <a:solidFill>
                  <a:prstClr val="white"/>
                </a:solidFill>
                <a:effectLst/>
              </a:rPr>
              <a:t> - </a:t>
            </a:r>
            <a:r>
              <a:rPr lang="en-US" altLang="ko-KR" sz="1200" b="1" dirty="0">
                <a:effectLst/>
              </a:rPr>
              <a:t>[23 </a:t>
            </a:r>
            <a:r>
              <a:rPr lang="ko-KR" altLang="en-US" sz="1200" b="1" dirty="0" err="1">
                <a:effectLst/>
              </a:rPr>
              <a:t>아이덴티티</a:t>
            </a:r>
            <a:r>
              <a:rPr lang="en-US" altLang="ko-KR" sz="1200" b="1" dirty="0" smtClean="0">
                <a:effectLst/>
              </a:rPr>
              <a:t>] </a:t>
            </a:r>
            <a:r>
              <a:rPr lang="ko-KR" altLang="en-US" sz="1200" b="1" dirty="0" smtClean="0">
                <a:effectLst/>
              </a:rPr>
              <a:t>라는 제목으로 영화화 </a:t>
            </a:r>
            <a:r>
              <a:rPr lang="ko-KR" altLang="en-US" sz="1200" b="1" dirty="0">
                <a:effectLst/>
              </a:rPr>
              <a:t>됨</a:t>
            </a:r>
            <a:endParaRPr lang="en-US" altLang="ko-KR" sz="1200" b="1" dirty="0" smtClean="0">
              <a:solidFill>
                <a:prstClr val="whit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49" y="1412776"/>
            <a:ext cx="237837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263" y="3861048"/>
            <a:ext cx="237626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914400"/>
          </a:xfrm>
        </p:spPr>
        <p:txBody>
          <a:bodyPr/>
          <a:lstStyle/>
          <a:p>
            <a:r>
              <a:rPr lang="en-US" altLang="ko-KR" sz="2800" dirty="0" smtClean="0"/>
              <a:t>3.4.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 </a:t>
            </a:r>
            <a:r>
              <a:rPr lang="ko-KR" altLang="en-US" sz="2800" dirty="0" smtClean="0"/>
              <a:t>다중성격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인격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장애</a:t>
            </a:r>
            <a:r>
              <a:rPr lang="en-US" altLang="ko-KR" sz="2800" dirty="0" smtClean="0"/>
              <a:t>(MPD)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3" y="2204864"/>
            <a:ext cx="4752528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rgbClr val="92D050"/>
                </a:solidFill>
              </a:rPr>
              <a:t>인천 여아 살인사건</a:t>
            </a:r>
            <a:endParaRPr lang="en-US" altLang="ko-KR" sz="1200" b="1" dirty="0" smtClean="0">
              <a:solidFill>
                <a:srgbClr val="92D050"/>
              </a:solidFill>
            </a:endParaRPr>
          </a:p>
          <a:p>
            <a:endParaRPr lang="en-US" altLang="ko-KR" sz="1200" b="1" dirty="0" smtClean="0">
              <a:solidFill>
                <a:prstClr val="white"/>
              </a:solidFill>
            </a:endParaRPr>
          </a:p>
          <a:p>
            <a:pPr marL="18288" indent="0">
              <a:buNone/>
            </a:pPr>
            <a:r>
              <a:rPr lang="en-US" altLang="ko-KR" sz="1200" b="1" dirty="0">
                <a:solidFill>
                  <a:prstClr val="white"/>
                </a:solidFill>
              </a:rPr>
              <a:t> </a:t>
            </a:r>
            <a:r>
              <a:rPr lang="en-US" altLang="ko-KR" sz="1200" b="1" dirty="0" smtClean="0">
                <a:solidFill>
                  <a:prstClr val="white"/>
                </a:solidFill>
              </a:rPr>
              <a:t> - </a:t>
            </a:r>
            <a:r>
              <a:rPr lang="en-US" altLang="ko-KR" sz="1200" dirty="0">
                <a:effectLst/>
              </a:rPr>
              <a:t>8</a:t>
            </a:r>
            <a:r>
              <a:rPr lang="ko-KR" altLang="en-US" sz="1200" dirty="0">
                <a:effectLst/>
              </a:rPr>
              <a:t>살 초등학생을 잔혹하게 살해한 ‘인천 여아 살해사건’ 재판에서 </a:t>
            </a:r>
            <a:br>
              <a:rPr lang="ko-KR" altLang="en-US" sz="1200" dirty="0">
                <a:effectLst/>
              </a:rPr>
            </a:b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주범인 </a:t>
            </a:r>
            <a:r>
              <a:rPr lang="ko-KR" altLang="en-US" sz="1200" dirty="0">
                <a:effectLst/>
              </a:rPr>
              <a:t>김모</a:t>
            </a:r>
            <a:r>
              <a:rPr lang="en-US" altLang="ko-KR" sz="1200" dirty="0">
                <a:effectLst/>
              </a:rPr>
              <a:t>(17)</a:t>
            </a:r>
            <a:r>
              <a:rPr lang="ko-KR" altLang="en-US" sz="1200" dirty="0">
                <a:effectLst/>
              </a:rPr>
              <a:t>양의 정신상태가 쟁점으로 </a:t>
            </a:r>
            <a:r>
              <a:rPr lang="ko-KR" altLang="en-US" sz="1200" dirty="0" smtClean="0">
                <a:effectLst/>
              </a:rPr>
              <a:t>떠오름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-  </a:t>
            </a:r>
            <a:r>
              <a:rPr lang="ko-KR" altLang="en-US" sz="1200" dirty="0">
                <a:effectLst/>
              </a:rPr>
              <a:t>전문가들은 김양의 증세를 자폐성 장애의 일종인 ‘</a:t>
            </a:r>
            <a:r>
              <a:rPr lang="ko-KR" altLang="en-US" sz="1200" dirty="0" err="1">
                <a:effectLst/>
              </a:rPr>
              <a:t>아스퍼거</a:t>
            </a:r>
            <a:r>
              <a:rPr lang="ko-KR" altLang="en-US" sz="1200" dirty="0">
                <a:effectLst/>
              </a:rPr>
              <a:t> </a:t>
            </a:r>
            <a:r>
              <a:rPr lang="ko-KR" altLang="en-US" sz="1200" dirty="0" smtClean="0">
                <a:effectLst/>
              </a:rPr>
              <a:t>증후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군</a:t>
            </a:r>
            <a:r>
              <a:rPr lang="ko-KR" altLang="en-US" sz="1200" dirty="0">
                <a:effectLst/>
              </a:rPr>
              <a:t>’으로 </a:t>
            </a:r>
            <a:r>
              <a:rPr lang="ko-KR" altLang="en-US" sz="1200" dirty="0" smtClean="0">
                <a:effectLst/>
              </a:rPr>
              <a:t>추측</a:t>
            </a:r>
            <a:r>
              <a:rPr lang="en-US" altLang="ko-KR" sz="1200" dirty="0" smtClean="0">
                <a:effectLst/>
              </a:rPr>
              <a:t>. </a:t>
            </a:r>
            <a:r>
              <a:rPr lang="ko-KR" altLang="en-US" sz="1200" dirty="0" err="1">
                <a:effectLst/>
              </a:rPr>
              <a:t>아스퍼거</a:t>
            </a:r>
            <a:r>
              <a:rPr lang="ko-KR" altLang="en-US" sz="1200" dirty="0">
                <a:effectLst/>
              </a:rPr>
              <a:t> 증후군은 언어 능력과 사회 적응에 문제를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보이고 </a:t>
            </a:r>
            <a:r>
              <a:rPr lang="ko-KR" altLang="en-US" sz="1200" dirty="0">
                <a:effectLst/>
              </a:rPr>
              <a:t>어떤 특정한 사항에 집착하는 경향을 보이는 </a:t>
            </a:r>
            <a:r>
              <a:rPr lang="ko-KR" altLang="en-US" sz="1200" dirty="0" smtClean="0">
                <a:effectLst/>
              </a:rPr>
              <a:t>것</a:t>
            </a:r>
            <a:r>
              <a:rPr lang="en-US" altLang="ko-KR" sz="1200" dirty="0" smtClean="0">
                <a:effectLst/>
              </a:rPr>
              <a:t> </a:t>
            </a:r>
            <a:r>
              <a:rPr lang="en-US" altLang="ko-KR" sz="1200" dirty="0">
                <a:effectLst/>
              </a:rPr>
              <a:t> 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/>
            </a:r>
            <a:br>
              <a:rPr lang="en-US" altLang="ko-KR" sz="1200" dirty="0">
                <a:effectLst/>
              </a:rPr>
            </a:br>
            <a:r>
              <a:rPr lang="en-US" altLang="ko-KR" sz="1200" dirty="0" smtClean="0">
                <a:effectLst/>
              </a:rPr>
              <a:t>  - </a:t>
            </a:r>
            <a:r>
              <a:rPr lang="ko-KR" altLang="en-US" sz="1200" dirty="0" smtClean="0">
                <a:effectLst/>
              </a:rPr>
              <a:t>김양은 재판에서 </a:t>
            </a:r>
            <a:r>
              <a:rPr lang="ko-KR" altLang="en-US" sz="1200" dirty="0">
                <a:effectLst/>
              </a:rPr>
              <a:t>“나는 다중인격을 가지고 있다</a:t>
            </a:r>
            <a:r>
              <a:rPr lang="en-US" altLang="ko-KR" sz="1200" dirty="0">
                <a:effectLst/>
              </a:rPr>
              <a:t>. </a:t>
            </a:r>
            <a:r>
              <a:rPr lang="ko-KR" altLang="en-US" sz="1200" dirty="0">
                <a:effectLst/>
              </a:rPr>
              <a:t>본래의 내가 있고 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나 </a:t>
            </a:r>
            <a:r>
              <a:rPr lang="ko-KR" altLang="en-US" sz="1200" dirty="0">
                <a:effectLst/>
              </a:rPr>
              <a:t>이외에 </a:t>
            </a:r>
            <a:r>
              <a:rPr lang="en-US" altLang="ko-KR" sz="1200" dirty="0">
                <a:effectLst/>
              </a:rPr>
              <a:t>J</a:t>
            </a:r>
            <a:r>
              <a:rPr lang="ko-KR" altLang="en-US" sz="1200" dirty="0">
                <a:effectLst/>
              </a:rPr>
              <a:t>이라는 인격체가 내 속에 자리하고 있는데 그 </a:t>
            </a:r>
            <a:r>
              <a:rPr lang="en-US" altLang="ko-KR" sz="1200" dirty="0">
                <a:effectLst/>
              </a:rPr>
              <a:t>J</a:t>
            </a:r>
            <a:r>
              <a:rPr lang="ko-KR" altLang="en-US" sz="1200" dirty="0">
                <a:effectLst/>
              </a:rPr>
              <a:t>를 </a:t>
            </a:r>
            <a:r>
              <a:rPr lang="ko-KR" altLang="en-US" sz="1200" dirty="0" smtClean="0">
                <a:effectLst/>
              </a:rPr>
              <a:t>박양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이 </a:t>
            </a:r>
            <a:r>
              <a:rPr lang="ko-KR" altLang="en-US" sz="1200" dirty="0">
                <a:effectLst/>
              </a:rPr>
              <a:t>자꾸 일깨웠다</a:t>
            </a:r>
            <a:r>
              <a:rPr lang="en-US" altLang="ko-KR" sz="1200" dirty="0">
                <a:effectLst/>
              </a:rPr>
              <a:t>. </a:t>
            </a:r>
            <a:r>
              <a:rPr lang="ko-KR" altLang="en-US" sz="1200" dirty="0">
                <a:effectLst/>
              </a:rPr>
              <a:t>그래서 살인을 교사해서 살인을 하게 된 </a:t>
            </a:r>
            <a:r>
              <a:rPr lang="ko-KR" altLang="en-US" sz="1200" dirty="0" smtClean="0">
                <a:effectLst/>
              </a:rPr>
              <a:t>것이다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  </a:t>
            </a:r>
            <a:r>
              <a:rPr lang="ko-KR" altLang="en-US" sz="1200" dirty="0" smtClean="0">
                <a:effectLst/>
              </a:rPr>
              <a:t>라고 주장</a:t>
            </a:r>
            <a:r>
              <a:rPr lang="en-US" altLang="ko-KR" sz="1200" dirty="0">
                <a:effectLst/>
              </a:rPr>
              <a:t> 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  -  </a:t>
            </a:r>
            <a:r>
              <a:rPr lang="ko-KR" altLang="en-US" sz="1200" dirty="0" smtClean="0">
                <a:effectLst/>
              </a:rPr>
              <a:t>그러나 </a:t>
            </a:r>
            <a:r>
              <a:rPr lang="en-US" altLang="ko-KR" sz="1200" dirty="0" smtClean="0">
                <a:effectLst/>
              </a:rPr>
              <a:t>2018</a:t>
            </a:r>
            <a:r>
              <a:rPr lang="ko-KR" altLang="en-US" sz="1200" dirty="0" smtClean="0">
                <a:effectLst/>
              </a:rPr>
              <a:t>년 </a:t>
            </a:r>
            <a:r>
              <a:rPr lang="en-US" altLang="ko-KR" sz="1200" dirty="0" smtClean="0">
                <a:effectLst/>
              </a:rPr>
              <a:t>9</a:t>
            </a:r>
            <a:r>
              <a:rPr lang="ko-KR" altLang="en-US" sz="1200" dirty="0">
                <a:effectLst/>
              </a:rPr>
              <a:t>월</a:t>
            </a:r>
            <a:r>
              <a:rPr lang="ko-KR" altLang="en-US" sz="1200" dirty="0" smtClean="0">
                <a:effectLst/>
              </a:rPr>
              <a:t> </a:t>
            </a:r>
            <a:r>
              <a:rPr lang="en-US" altLang="ko-KR" sz="1200" dirty="0" smtClean="0">
                <a:effectLst/>
              </a:rPr>
              <a:t>13</a:t>
            </a:r>
            <a:r>
              <a:rPr lang="ko-KR" altLang="en-US" sz="1200" dirty="0">
                <a:effectLst/>
              </a:rPr>
              <a:t>일 살인 혐의 등으로 기소된 김양과 박씨의 상고심에서 각각 징역 </a:t>
            </a:r>
            <a:r>
              <a:rPr lang="en-US" altLang="ko-KR" sz="1200" dirty="0">
                <a:effectLst/>
              </a:rPr>
              <a:t>20</a:t>
            </a:r>
            <a:r>
              <a:rPr lang="ko-KR" altLang="en-US" sz="1200" dirty="0">
                <a:effectLst/>
              </a:rPr>
              <a:t>년과 </a:t>
            </a:r>
            <a:r>
              <a:rPr lang="en-US" altLang="ko-KR" sz="1200" dirty="0">
                <a:effectLst/>
              </a:rPr>
              <a:t>13</a:t>
            </a:r>
            <a:r>
              <a:rPr lang="ko-KR" altLang="en-US" sz="1200" dirty="0">
                <a:effectLst/>
              </a:rPr>
              <a:t>년을 선고한 </a:t>
            </a:r>
            <a:r>
              <a:rPr lang="ko-KR" altLang="en-US" sz="1200" dirty="0" smtClean="0">
                <a:effectLst/>
              </a:rPr>
              <a:t>원심판결 확정</a:t>
            </a:r>
            <a:endParaRPr lang="en-US" altLang="ko-KR" sz="1200" dirty="0" smtClean="0">
              <a:effectLst/>
            </a:endParaRPr>
          </a:p>
          <a:p>
            <a:pPr marL="18288" indent="0">
              <a:buNone/>
            </a:pPr>
            <a:endParaRPr lang="en-US" altLang="ko-KR" sz="1200" dirty="0">
              <a:effectLst/>
            </a:endParaRPr>
          </a:p>
          <a:p>
            <a:pPr marL="18288" indent="0">
              <a:buNone/>
            </a:pPr>
            <a:r>
              <a:rPr lang="en-US" altLang="ko-KR" sz="1200" dirty="0" smtClean="0">
                <a:effectLst/>
              </a:rPr>
              <a:t>* </a:t>
            </a:r>
            <a:r>
              <a:rPr lang="ko-KR" altLang="en-US" sz="1200" dirty="0" smtClean="0">
                <a:effectLst/>
              </a:rPr>
              <a:t>이들은 </a:t>
            </a:r>
            <a:r>
              <a:rPr lang="ko-KR" altLang="en-US" sz="1200" dirty="0">
                <a:effectLst/>
              </a:rPr>
              <a:t>지난해 </a:t>
            </a:r>
            <a:r>
              <a:rPr lang="en-US" altLang="ko-KR" sz="1200" dirty="0">
                <a:effectLst/>
              </a:rPr>
              <a:t>3</a:t>
            </a:r>
            <a:r>
              <a:rPr lang="ko-KR" altLang="en-US" sz="1200" dirty="0">
                <a:effectLst/>
              </a:rPr>
              <a:t>월 인천시 연수구 한 공원에서 같은 아파트 단지에 사는 초등학교 </a:t>
            </a:r>
            <a:r>
              <a:rPr lang="en-US" altLang="ko-KR" sz="1200" dirty="0">
                <a:effectLst/>
              </a:rPr>
              <a:t>2</a:t>
            </a:r>
            <a:r>
              <a:rPr lang="ko-KR" altLang="en-US" sz="1200" dirty="0">
                <a:effectLst/>
              </a:rPr>
              <a:t>학년생 </a:t>
            </a:r>
            <a:r>
              <a:rPr lang="en-US" altLang="ko-KR" sz="1200" dirty="0">
                <a:effectLst/>
              </a:rPr>
              <a:t>A(</a:t>
            </a:r>
            <a:r>
              <a:rPr lang="ko-KR" altLang="en-US" sz="1200" dirty="0">
                <a:effectLst/>
              </a:rPr>
              <a:t>당시 </a:t>
            </a:r>
            <a:r>
              <a:rPr lang="en-US" altLang="ko-KR" sz="1200" dirty="0">
                <a:effectLst/>
              </a:rPr>
              <a:t>8</a:t>
            </a:r>
            <a:r>
              <a:rPr lang="ko-KR" altLang="en-US" sz="1200" dirty="0">
                <a:effectLst/>
              </a:rPr>
              <a:t>세</a:t>
            </a:r>
            <a:r>
              <a:rPr lang="en-US" altLang="ko-KR" sz="1200" dirty="0">
                <a:effectLst/>
              </a:rPr>
              <a:t>)</a:t>
            </a:r>
            <a:r>
              <a:rPr lang="ko-KR" altLang="en-US" sz="1200" dirty="0">
                <a:effectLst/>
              </a:rPr>
              <a:t>양을 자신의 집으로 유괴해 살해한 뒤 시신을 훼손하고 유기한 혐의로 </a:t>
            </a:r>
            <a:r>
              <a:rPr lang="ko-KR" altLang="en-US" sz="1200" dirty="0" smtClean="0">
                <a:effectLst/>
              </a:rPr>
              <a:t>기소되었음</a:t>
            </a:r>
            <a:r>
              <a:rPr lang="en-US" altLang="ko-KR" sz="1200" dirty="0">
                <a:effectLst/>
              </a:rPr>
              <a:t/>
            </a:r>
            <a:br>
              <a:rPr lang="en-US" altLang="ko-KR" sz="1200" dirty="0">
                <a:effectLst/>
              </a:rPr>
            </a:br>
            <a:r>
              <a:rPr lang="en-US" altLang="ko-KR" sz="1200" dirty="0" smtClean="0">
                <a:effectLst/>
              </a:rPr>
              <a:t>* </a:t>
            </a:r>
            <a:r>
              <a:rPr lang="ko-KR" altLang="en-US" sz="1200" dirty="0" smtClean="0">
                <a:effectLst/>
              </a:rPr>
              <a:t>주범 </a:t>
            </a:r>
            <a:r>
              <a:rPr lang="ko-KR" altLang="en-US" sz="1200" dirty="0">
                <a:effectLst/>
              </a:rPr>
              <a:t>김양과 공범 박모</a:t>
            </a:r>
            <a:r>
              <a:rPr lang="en-US" altLang="ko-KR" sz="1200" dirty="0">
                <a:effectLst/>
              </a:rPr>
              <a:t>(18)</a:t>
            </a:r>
            <a:r>
              <a:rPr lang="ko-KR" altLang="en-US" sz="1200" dirty="0">
                <a:effectLst/>
              </a:rPr>
              <a:t>양은 인터넷 사이트 ‘마피아 커뮤니티’를 통해 </a:t>
            </a:r>
            <a:r>
              <a:rPr lang="ko-KR" altLang="en-US" sz="1200" dirty="0" smtClean="0">
                <a:effectLst/>
              </a:rPr>
              <a:t>만남</a:t>
            </a:r>
            <a:r>
              <a:rPr lang="en-US" altLang="ko-KR" sz="1200" dirty="0" smtClean="0">
                <a:effectLst/>
              </a:rPr>
              <a:t>. </a:t>
            </a:r>
            <a:r>
              <a:rPr lang="ko-KR" altLang="en-US" sz="1200" dirty="0">
                <a:effectLst/>
              </a:rPr>
              <a:t>이는 각각 적대세력끼리 서로 살해하면서 각 지역을 점령하는 </a:t>
            </a:r>
            <a:r>
              <a:rPr lang="ko-KR" altLang="en-US" sz="1200" dirty="0" smtClean="0">
                <a:effectLst/>
              </a:rPr>
              <a:t>프로그램으로 </a:t>
            </a:r>
            <a:r>
              <a:rPr lang="en-US" altLang="ko-KR" sz="1200" dirty="0" smtClean="0">
                <a:effectLst/>
              </a:rPr>
              <a:t> </a:t>
            </a:r>
            <a:r>
              <a:rPr lang="ko-KR" altLang="en-US" sz="1200" dirty="0">
                <a:effectLst/>
              </a:rPr>
              <a:t>커뮤니티 상에서 박양은 마피아의 중간보스</a:t>
            </a:r>
            <a:r>
              <a:rPr lang="en-US" altLang="ko-KR" sz="1200" dirty="0">
                <a:effectLst/>
              </a:rPr>
              <a:t>, </a:t>
            </a:r>
            <a:r>
              <a:rPr lang="ko-KR" altLang="en-US" sz="1200" dirty="0">
                <a:effectLst/>
              </a:rPr>
              <a:t>김양은 오른팔 조직원 역할을 </a:t>
            </a:r>
            <a:r>
              <a:rPr lang="ko-KR" altLang="en-US" sz="1200" dirty="0" smtClean="0">
                <a:effectLst/>
              </a:rPr>
              <a:t>했음</a:t>
            </a:r>
            <a:r>
              <a:rPr lang="en-US" altLang="ko-KR" sz="1200" dirty="0">
                <a:effectLst/>
              </a:rPr>
              <a:t/>
            </a:r>
            <a:br>
              <a:rPr lang="en-US" altLang="ko-KR" sz="1200" dirty="0">
                <a:effectLst/>
              </a:rPr>
            </a:br>
            <a:r>
              <a:rPr lang="en-US" altLang="ko-KR" sz="1200" dirty="0">
                <a:effectLst/>
              </a:rPr>
              <a:t/>
            </a:r>
            <a:br>
              <a:rPr lang="en-US" altLang="ko-KR" sz="1200" dirty="0">
                <a:effectLst/>
              </a:rPr>
            </a:br>
            <a:r>
              <a:rPr lang="en-US" altLang="ko-KR" sz="1200" dirty="0">
                <a:effectLst/>
              </a:rPr>
              <a:t/>
            </a:r>
            <a:br>
              <a:rPr lang="en-US" altLang="ko-KR" sz="1200" dirty="0">
                <a:effectLst/>
              </a:rPr>
            </a:br>
            <a:r>
              <a:rPr lang="ko-KR" altLang="en-US" sz="1200" dirty="0">
                <a:effectLst/>
              </a:rPr>
              <a:t/>
            </a:r>
            <a:br>
              <a:rPr lang="ko-KR" altLang="en-US" sz="1200" dirty="0">
                <a:effectLst/>
              </a:rPr>
            </a:br>
            <a:endParaRPr lang="en-US" altLang="ko-KR" sz="1200" b="1" dirty="0" smtClean="0">
              <a:solidFill>
                <a:prstClr val="white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72" y="1988840"/>
            <a:ext cx="3384376" cy="377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12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3.5.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</a:t>
            </a:r>
            <a:r>
              <a:rPr lang="ko-KR" altLang="en-US" sz="2800" dirty="0" smtClean="0"/>
              <a:t>약물 관련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988840"/>
            <a:ext cx="8202555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물질의존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정의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임상적으로 </a:t>
            </a:r>
            <a:r>
              <a:rPr lang="ko-KR" altLang="en-US" sz="1400" dirty="0"/>
              <a:t>유의한 수준의 손상이나 고통을 유발하는 </a:t>
            </a:r>
            <a:r>
              <a:rPr lang="ko-KR" altLang="en-US" sz="1400" dirty="0" err="1"/>
              <a:t>비적응적인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양상의 물질사용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진단기준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약물에 </a:t>
            </a:r>
            <a:r>
              <a:rPr lang="ko-KR" altLang="en-US" sz="1400" dirty="0"/>
              <a:t>대한 내성</a:t>
            </a:r>
            <a:r>
              <a:rPr lang="en-US" altLang="ko-KR" sz="1400" dirty="0"/>
              <a:t>, </a:t>
            </a:r>
            <a:r>
              <a:rPr lang="ko-KR" altLang="en-US" sz="1400" dirty="0"/>
              <a:t>금단</a:t>
            </a:r>
            <a:r>
              <a:rPr lang="en-US" altLang="ko-KR" sz="1400" dirty="0"/>
              <a:t>, </a:t>
            </a:r>
            <a:r>
              <a:rPr lang="ko-KR" altLang="en-US" sz="1400" dirty="0"/>
              <a:t>강박적 사용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물질남용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정의 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임상적으로 상당한 장애 또는 곤란을 가져오면서 증상이 </a:t>
            </a:r>
            <a:r>
              <a:rPr lang="ko-KR" altLang="en-US" sz="1400" dirty="0" smtClean="0"/>
              <a:t>발현되며 물질 </a:t>
            </a:r>
            <a:r>
              <a:rPr lang="ko-KR" altLang="en-US" sz="1400" dirty="0"/>
              <a:t>사용의 부적응 양상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진단기준 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심리적인 문제들이나 </a:t>
            </a:r>
            <a:r>
              <a:rPr lang="ko-KR" altLang="en-US" sz="1400" dirty="0" err="1"/>
              <a:t>비적응적인</a:t>
            </a:r>
            <a:r>
              <a:rPr lang="ko-KR" altLang="en-US" sz="1400" dirty="0"/>
              <a:t> 행동</a:t>
            </a:r>
            <a:r>
              <a:rPr lang="en-US" altLang="ko-KR" sz="1400" dirty="0"/>
              <a:t>(</a:t>
            </a:r>
            <a:r>
              <a:rPr lang="ko-KR" altLang="en-US" sz="1400" dirty="0"/>
              <a:t>사회적</a:t>
            </a:r>
            <a:r>
              <a:rPr lang="en-US" altLang="ko-KR" sz="1400" dirty="0"/>
              <a:t>,</a:t>
            </a:r>
            <a:r>
              <a:rPr lang="ko-KR" altLang="en-US" sz="1400" dirty="0"/>
              <a:t>직업상 </a:t>
            </a:r>
            <a:r>
              <a:rPr lang="ko-KR" altLang="en-US" sz="1400" dirty="0" smtClean="0"/>
              <a:t>책임을 다하지 </a:t>
            </a:r>
            <a:r>
              <a:rPr lang="ko-KR" altLang="en-US" sz="1400" dirty="0"/>
              <a:t>못하는 것</a:t>
            </a:r>
            <a:r>
              <a:rPr lang="en-US" altLang="ko-KR" sz="1400" dirty="0"/>
              <a:t>)</a:t>
            </a:r>
            <a:r>
              <a:rPr lang="ko-KR" altLang="en-US" sz="1400" dirty="0"/>
              <a:t>이 </a:t>
            </a:r>
            <a:r>
              <a:rPr lang="ko-KR" altLang="en-US" sz="1400" dirty="0" smtClean="0"/>
              <a:t>필수적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</a:t>
            </a:r>
            <a:r>
              <a:rPr lang="ko-KR" altLang="en-US" sz="1400" dirty="0" smtClean="0"/>
              <a:t>으로 </a:t>
            </a:r>
            <a:r>
              <a:rPr lang="ko-KR" altLang="en-US" sz="1400" dirty="0"/>
              <a:t>포함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FF00"/>
                </a:solidFill>
              </a:rPr>
              <a:t>약물남용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범죄는 대개 지속적으로 약물을 구입하기 위한 재산범죄가 주를 이루며 난폭한 범죄는 </a:t>
            </a:r>
            <a:r>
              <a:rPr lang="ko-KR" altLang="en-US" sz="1400" dirty="0" err="1"/>
              <a:t>드뭄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17801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3.5. </a:t>
            </a:r>
            <a:r>
              <a:rPr lang="ko-KR" altLang="en-US" sz="2800" dirty="0" smtClean="0"/>
              <a:t>정신장애의 유형 </a:t>
            </a:r>
            <a:r>
              <a:rPr lang="en-US" altLang="ko-KR" sz="2800" dirty="0" smtClean="0"/>
              <a:t>–</a:t>
            </a:r>
            <a:r>
              <a:rPr lang="ko-KR" altLang="en-US" sz="2800" dirty="0" smtClean="0"/>
              <a:t>약물 관련 장애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179512" y="1196752"/>
            <a:ext cx="4320479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endParaRPr lang="en-US" altLang="ko-KR" sz="1200" dirty="0" smtClean="0"/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술</a:t>
            </a:r>
            <a:r>
              <a:rPr lang="en-US" altLang="ko-KR" sz="1200" dirty="0" smtClean="0">
                <a:solidFill>
                  <a:srgbClr val="FFFF00"/>
                </a:solidFill>
              </a:rPr>
              <a:t>(</a:t>
            </a:r>
            <a:r>
              <a:rPr lang="ko-KR" altLang="en-US" sz="1200" dirty="0" smtClean="0">
                <a:solidFill>
                  <a:srgbClr val="FFFF00"/>
                </a:solidFill>
              </a:rPr>
              <a:t>알코올</a:t>
            </a:r>
            <a:r>
              <a:rPr lang="en-US" altLang="ko-KR" sz="1200" dirty="0" smtClean="0">
                <a:solidFill>
                  <a:srgbClr val="FFFF00"/>
                </a:solidFill>
              </a:rPr>
              <a:t>)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200" dirty="0" smtClean="0"/>
              <a:t>   </a:t>
            </a:r>
            <a:r>
              <a:rPr lang="en-US" altLang="ko-KR" sz="1200" dirty="0" smtClean="0"/>
              <a:t> - </a:t>
            </a:r>
            <a:r>
              <a:rPr lang="ko-KR" altLang="en-US" sz="1200" dirty="0"/>
              <a:t>미국 중죄인의 </a:t>
            </a:r>
            <a:r>
              <a:rPr lang="en-US" altLang="ko-KR" sz="1200" dirty="0"/>
              <a:t>72%</a:t>
            </a:r>
            <a:r>
              <a:rPr lang="ko-KR" altLang="en-US" sz="1200" dirty="0"/>
              <a:t>가 </a:t>
            </a:r>
            <a:r>
              <a:rPr lang="ko-KR" altLang="en-US" sz="1200" dirty="0" err="1"/>
              <a:t>범행당시</a:t>
            </a:r>
            <a:r>
              <a:rPr lang="ko-KR" altLang="en-US" sz="1200" dirty="0"/>
              <a:t> 술의 영향하에 있었으며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살인자들 중 </a:t>
            </a:r>
            <a:r>
              <a:rPr lang="en-US" altLang="ko-KR" sz="1200" dirty="0" smtClean="0"/>
              <a:t>64</a:t>
            </a:r>
            <a:r>
              <a:rPr lang="en-US" altLang="ko-KR" sz="1200" dirty="0"/>
              <a:t>%</a:t>
            </a:r>
            <a:r>
              <a:rPr lang="ko-KR" altLang="en-US" sz="1200" dirty="0"/>
              <a:t>가 </a:t>
            </a:r>
            <a:r>
              <a:rPr lang="ko-KR" altLang="en-US" sz="1200" dirty="0" err="1"/>
              <a:t>범행전에</a:t>
            </a:r>
            <a:r>
              <a:rPr lang="ko-KR" altLang="en-US" sz="1200" dirty="0"/>
              <a:t> 술을 </a:t>
            </a:r>
            <a:r>
              <a:rPr lang="ko-KR" altLang="en-US" sz="1200" dirty="0" smtClean="0"/>
              <a:t>마셨다고 </a:t>
            </a:r>
            <a:r>
              <a:rPr lang="ko-KR" altLang="en-US" sz="1200" dirty="0"/>
              <a:t>함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 smtClean="0"/>
              <a:t>술에 </a:t>
            </a:r>
            <a:r>
              <a:rPr lang="ko-KR" altLang="en-US" sz="1200" dirty="0"/>
              <a:t>의해 유발되지는 않는다고 </a:t>
            </a:r>
            <a:r>
              <a:rPr lang="ko-KR" altLang="en-US" sz="1200" dirty="0" smtClean="0"/>
              <a:t>하더라도 쉽게 행사하게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한다는 견해</a:t>
            </a:r>
            <a:endParaRPr lang="en-US" altLang="ko-KR" sz="1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38724"/>
            <a:ext cx="4680520" cy="518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39" y="2852936"/>
            <a:ext cx="3915322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8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928" cy="914400"/>
          </a:xfrm>
        </p:spPr>
        <p:txBody>
          <a:bodyPr/>
          <a:lstStyle/>
          <a:p>
            <a:r>
              <a:rPr lang="en-US" altLang="ko-KR" sz="2400" dirty="0" smtClean="0"/>
              <a:t>4.1</a:t>
            </a:r>
            <a:r>
              <a:rPr lang="en-US" altLang="ko-KR" sz="2400" smtClean="0"/>
              <a:t>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정신장애 항변의 판단기준</a:t>
            </a:r>
            <a:endParaRPr lang="ko-KR" altLang="en-US" sz="24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2420888"/>
            <a:ext cx="8202555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피고인의 의무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/>
              <a:t>정신장애를 주장한다면 법적 책임에 대한 반증을 하기 위해 </a:t>
            </a:r>
            <a:r>
              <a:rPr lang="ko-KR" altLang="en-US" sz="1400" dirty="0" smtClean="0"/>
              <a:t>증거를 보여줘야 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법적 이슈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고의성이나 불법적인 행동에 대한 특성이나 질을 알고 있는 </a:t>
            </a:r>
            <a:r>
              <a:rPr lang="ko-KR" altLang="en-US" sz="1400" dirty="0" smtClean="0"/>
              <a:t>정신상태에 대한 </a:t>
            </a:r>
            <a:r>
              <a:rPr lang="ko-KR" altLang="en-US" sz="1400" dirty="0"/>
              <a:t>평가</a:t>
            </a:r>
            <a:endParaRPr lang="en-US" altLang="ko-KR" sz="1400" dirty="0" smtClean="0"/>
          </a:p>
          <a:p>
            <a:pPr marL="18288" indent="0">
              <a:buNone/>
            </a:pPr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정신항변의 기준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비합리성과 충동을 표준을 기초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개인이 범행 당시에 자신의 비합리적인 정신가정을 통제하지 못했고</a:t>
            </a:r>
            <a:r>
              <a:rPr lang="en-US" altLang="ko-KR" sz="1400" dirty="0"/>
              <a:t>, </a:t>
            </a:r>
            <a:r>
              <a:rPr lang="ko-KR" altLang="en-US" sz="1400" dirty="0"/>
              <a:t>충동에 의해 자신의 행동을 통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제하지 못했다면 그 개인의 죄에 대한 어느 정도</a:t>
            </a:r>
            <a:r>
              <a:rPr lang="en-US" altLang="ko-KR" sz="1400" dirty="0"/>
              <a:t>, </a:t>
            </a:r>
            <a:r>
              <a:rPr lang="ko-KR" altLang="en-US" sz="1400" dirty="0"/>
              <a:t>또는 모든 책임을 면제할 수 있는 근거가 된다고 볼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수 있다</a:t>
            </a:r>
            <a:r>
              <a:rPr lang="en-US" altLang="ko-KR" sz="1400" dirty="0" smtClean="0"/>
              <a:t>.</a:t>
            </a:r>
          </a:p>
          <a:p>
            <a:pPr marL="18288" indent="0">
              <a:buNone/>
            </a:pPr>
            <a:endParaRPr lang="en-US" altLang="ko-KR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미국 연방대법원의 재판능력 판단기준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“</a:t>
            </a:r>
            <a:r>
              <a:rPr lang="ko-KR" altLang="en-US" sz="1400" dirty="0" smtClean="0"/>
              <a:t>어느 정도의 합리적인 이해를 가지고 변호사와 상담할 능력을 보이고 또한 실제의 절차에 대해서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합리적으로 이해할 수 있는 경우</a:t>
            </a:r>
            <a:r>
              <a:rPr lang="ko-KR" altLang="en-US" sz="1400" dirty="0"/>
              <a:t>” </a:t>
            </a:r>
            <a:r>
              <a:rPr lang="en-US" altLang="ko-KR" sz="1400" dirty="0"/>
              <a:t>(Dusky v. U. S., 1960)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형사 피고인이 재판을 받을 능력의 결여</a:t>
            </a:r>
            <a:r>
              <a:rPr lang="en-US" altLang="ko-KR" sz="1400" dirty="0"/>
              <a:t>(incompetent to stand trial: IST)</a:t>
            </a:r>
          </a:p>
          <a:p>
            <a:pPr marL="18288" indent="0">
              <a:buNone/>
            </a:pPr>
            <a:r>
              <a:rPr lang="ko-KR" altLang="en-US" sz="1400" dirty="0" smtClean="0"/>
              <a:t>    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원칙적으로 그들이 소송절차의 상황을 이해할 수 있는가 혹은 사실상 재판에  참가할 수 없다고 인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err="1" smtClean="0"/>
              <a:t>정되는</a:t>
            </a:r>
            <a:r>
              <a:rPr lang="ko-KR" altLang="en-US" sz="1400" dirty="0" smtClean="0"/>
              <a:t> 경우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266505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928" cy="914400"/>
          </a:xfrm>
        </p:spPr>
        <p:txBody>
          <a:bodyPr/>
          <a:lstStyle/>
          <a:p>
            <a:r>
              <a:rPr lang="en-US" altLang="ko-KR" sz="2400" dirty="0" smtClean="0"/>
              <a:t>4.2</a:t>
            </a:r>
            <a:r>
              <a:rPr lang="en-US" altLang="ko-KR" sz="2400" smtClean="0"/>
              <a:t>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정신장애 항변의 판단 원칙</a:t>
            </a:r>
            <a:endParaRPr lang="ko-KR" altLang="en-US" sz="24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43000" y="1844824"/>
            <a:ext cx="8202555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 err="1">
                <a:solidFill>
                  <a:srgbClr val="FFFF00"/>
                </a:solidFill>
              </a:rPr>
              <a:t>McNaughten</a:t>
            </a:r>
            <a:r>
              <a:rPr lang="en-US" altLang="ko-KR" sz="1200" dirty="0">
                <a:solidFill>
                  <a:srgbClr val="FFFF00"/>
                </a:solidFill>
              </a:rPr>
              <a:t> </a:t>
            </a:r>
            <a:r>
              <a:rPr lang="ko-KR" altLang="en-US" sz="1200" dirty="0">
                <a:solidFill>
                  <a:srgbClr val="FFFF00"/>
                </a:solidFill>
              </a:rPr>
              <a:t>원칙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- </a:t>
            </a:r>
            <a:r>
              <a:rPr lang="ko-KR" altLang="en-US" sz="1200" dirty="0" smtClean="0"/>
              <a:t>범행 </a:t>
            </a:r>
            <a:r>
              <a:rPr lang="ko-KR" altLang="en-US" sz="1200" dirty="0"/>
              <a:t>당시 옳고 그름을 판단하는 인지능력 고려</a:t>
            </a: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- </a:t>
            </a:r>
            <a:r>
              <a:rPr lang="ko-KR" altLang="en-US" sz="1200" dirty="0" smtClean="0"/>
              <a:t>비판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범죄행위를 </a:t>
            </a:r>
            <a:r>
              <a:rPr lang="ko-KR" altLang="en-US" sz="1200" dirty="0"/>
              <a:t>할 수 있는 능력 및 통제 의지를 고려하지 않음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/>
          </a:p>
          <a:p>
            <a:r>
              <a:rPr lang="en-US" altLang="ko-KR" sz="1200" dirty="0">
                <a:solidFill>
                  <a:srgbClr val="FFFF00"/>
                </a:solidFill>
              </a:rPr>
              <a:t>Durham </a:t>
            </a:r>
            <a:r>
              <a:rPr lang="ko-KR" altLang="en-US" sz="1200" dirty="0">
                <a:solidFill>
                  <a:srgbClr val="FFFF00"/>
                </a:solidFill>
              </a:rPr>
              <a:t>원칙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- </a:t>
            </a:r>
            <a:r>
              <a:rPr lang="ko-KR" altLang="en-US" sz="1200" dirty="0" smtClean="0"/>
              <a:t>불법행위가 </a:t>
            </a:r>
            <a:r>
              <a:rPr lang="ko-KR" altLang="en-US" sz="1200" dirty="0"/>
              <a:t>정신질환이나 결함의 산물이라면 책임을 지우지 않는다</a:t>
            </a: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- </a:t>
            </a:r>
            <a:r>
              <a:rPr lang="ko-KR" altLang="en-US" sz="1200" dirty="0" smtClean="0"/>
              <a:t>비판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애매한 </a:t>
            </a:r>
            <a:r>
              <a:rPr lang="ko-KR" altLang="en-US" sz="1200" dirty="0"/>
              <a:t>정신장애의 정의</a:t>
            </a:r>
            <a:r>
              <a:rPr lang="en-US" altLang="ko-KR" sz="1200" dirty="0"/>
              <a:t>, </a:t>
            </a:r>
            <a:r>
              <a:rPr lang="ko-KR" altLang="en-US" sz="1200" dirty="0"/>
              <a:t>재판결과가 정신의학자에 의해 좌우됨</a:t>
            </a: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- </a:t>
            </a:r>
            <a:r>
              <a:rPr lang="ko-KR" altLang="en-US" sz="1200" dirty="0" smtClean="0"/>
              <a:t>형사책임능력을 </a:t>
            </a:r>
            <a:r>
              <a:rPr lang="ko-KR" altLang="en-US" sz="1200" dirty="0"/>
              <a:t>판단하는 확고한 기준이 없음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/>
          </a:p>
          <a:p>
            <a:r>
              <a:rPr lang="en-US" altLang="ko-KR" sz="1200" dirty="0" err="1">
                <a:solidFill>
                  <a:srgbClr val="FFFF00"/>
                </a:solidFill>
              </a:rPr>
              <a:t>Brawner</a:t>
            </a:r>
            <a:r>
              <a:rPr lang="en-US" altLang="ko-KR" sz="1200" dirty="0">
                <a:solidFill>
                  <a:srgbClr val="FFFF00"/>
                </a:solidFill>
              </a:rPr>
              <a:t> </a:t>
            </a:r>
            <a:r>
              <a:rPr lang="ko-KR" altLang="en-US" sz="1200" dirty="0" smtClean="0">
                <a:solidFill>
                  <a:srgbClr val="FFFF00"/>
                </a:solidFill>
              </a:rPr>
              <a:t>원칙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/>
              <a:t>정신질환 또는 결함으로 인해 자신의 행위의 본성과 질을 인식</a:t>
            </a:r>
            <a:r>
              <a:rPr lang="en-US" altLang="ko-KR" sz="1200" dirty="0"/>
              <a:t>(</a:t>
            </a:r>
            <a:r>
              <a:rPr lang="ko-KR" altLang="en-US" sz="1200" dirty="0"/>
              <a:t>감지</a:t>
            </a:r>
            <a:r>
              <a:rPr lang="en-US" altLang="ko-KR" sz="1200" dirty="0"/>
              <a:t>) </a:t>
            </a:r>
            <a:r>
              <a:rPr lang="ko-KR" altLang="en-US" sz="1200" dirty="0"/>
              <a:t>하지 </a:t>
            </a:r>
            <a:r>
              <a:rPr lang="ko-KR" altLang="en-US" sz="1200" dirty="0" smtClean="0"/>
              <a:t>못했다면 책임을 </a:t>
            </a:r>
            <a:r>
              <a:rPr lang="ko-KR" altLang="en-US" sz="1200" dirty="0"/>
              <a:t>지지 않</a:t>
            </a:r>
            <a:r>
              <a:rPr lang="ko-KR" altLang="en-US" sz="1200" dirty="0" smtClean="0"/>
              <a:t>는다</a:t>
            </a:r>
            <a:r>
              <a:rPr lang="en-US" altLang="ko-KR" sz="1200" dirty="0"/>
              <a:t>.</a:t>
            </a: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 smtClean="0"/>
              <a:t>사물변별능력과 </a:t>
            </a:r>
            <a:r>
              <a:rPr lang="ko-KR" altLang="en-US" sz="1200" dirty="0"/>
              <a:t>의사결정능력 모두 포함</a:t>
            </a:r>
            <a:endParaRPr lang="en-US" altLang="ko-KR" sz="1200" dirty="0"/>
          </a:p>
          <a:p>
            <a:endParaRPr lang="en-US" altLang="ko-KR" sz="1200" dirty="0" smtClean="0"/>
          </a:p>
          <a:p>
            <a:r>
              <a:rPr lang="en-US" altLang="ko-KR" sz="1200" dirty="0" err="1" smtClean="0">
                <a:solidFill>
                  <a:srgbClr val="FFFF00"/>
                </a:solidFill>
              </a:rPr>
              <a:t>Gilty</a:t>
            </a:r>
            <a:r>
              <a:rPr lang="en-US" altLang="ko-KR" sz="1200" dirty="0" smtClean="0">
                <a:solidFill>
                  <a:srgbClr val="FFFF00"/>
                </a:solidFill>
              </a:rPr>
              <a:t>  but  Mentally </a:t>
            </a:r>
            <a:r>
              <a:rPr lang="ko-KR" altLang="en-US" sz="1200" dirty="0">
                <a:solidFill>
                  <a:srgbClr val="FFFF00"/>
                </a:solidFill>
              </a:rPr>
              <a:t>원칙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200" dirty="0" smtClean="0"/>
              <a:t>    </a:t>
            </a:r>
            <a:r>
              <a:rPr lang="en-US" altLang="ko-KR" sz="1200" dirty="0" smtClean="0"/>
              <a:t>- </a:t>
            </a:r>
            <a:r>
              <a:rPr lang="ko-KR" altLang="en-US" sz="1200" dirty="0"/>
              <a:t>유죄이지만 정신장애적인 상태</a:t>
            </a:r>
            <a:r>
              <a:rPr lang="en-US" altLang="ko-KR" sz="1200" dirty="0"/>
              <a:t>(GBMI)</a:t>
            </a:r>
          </a:p>
          <a:p>
            <a:pPr marL="18288" indent="0">
              <a:buNone/>
            </a:pPr>
            <a:r>
              <a:rPr lang="en-US" altLang="ko-KR" sz="1200" dirty="0" smtClean="0"/>
              <a:t>    - </a:t>
            </a:r>
            <a:r>
              <a:rPr lang="ko-KR" altLang="en-US" sz="1200" dirty="0" smtClean="0"/>
              <a:t>형을 </a:t>
            </a:r>
            <a:r>
              <a:rPr lang="ko-KR" altLang="en-US" sz="1200" dirty="0" err="1"/>
              <a:t>언도받고</a:t>
            </a:r>
            <a:r>
              <a:rPr lang="ko-KR" altLang="en-US" sz="1200" dirty="0"/>
              <a:t> 그 형을 병원에서 시작하여 치료가 </a:t>
            </a:r>
            <a:r>
              <a:rPr lang="ko-KR" altLang="en-US" sz="1200" dirty="0" smtClean="0"/>
              <a:t>완치되면 교도소로 </a:t>
            </a:r>
            <a:r>
              <a:rPr lang="ko-KR" altLang="en-US" sz="1200" dirty="0"/>
              <a:t>이송되어 남은 기간 복역</a:t>
            </a: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 smtClean="0"/>
              <a:t>비판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정신항변을 </a:t>
            </a:r>
            <a:r>
              <a:rPr lang="ko-KR" altLang="en-US" sz="1200" dirty="0"/>
              <a:t>하지 않는 피고는 </a:t>
            </a:r>
            <a:r>
              <a:rPr lang="en-US" altLang="ko-KR" sz="1200" dirty="0"/>
              <a:t>GBMI</a:t>
            </a:r>
            <a:r>
              <a:rPr lang="ko-KR" altLang="en-US" sz="1200" dirty="0"/>
              <a:t>로 판결 받을 수 </a:t>
            </a:r>
            <a:r>
              <a:rPr lang="ko-KR" altLang="en-US" sz="1200" dirty="0" smtClean="0"/>
              <a:t>없고 정신장애를 </a:t>
            </a:r>
            <a:r>
              <a:rPr lang="ko-KR" altLang="en-US" sz="1200" dirty="0"/>
              <a:t>가지고 있는 개인은 </a:t>
            </a:r>
            <a:r>
              <a:rPr lang="ko-KR" altLang="en-US" sz="1200" dirty="0" smtClean="0"/>
              <a:t>범죄의도를 </a:t>
            </a:r>
            <a:r>
              <a:rPr lang="ko-KR" altLang="en-US" sz="1200" dirty="0"/>
              <a:t>가질 수 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       </a:t>
            </a:r>
            <a:r>
              <a:rPr lang="ko-KR" altLang="en-US" sz="1200" dirty="0" smtClean="0"/>
              <a:t>없고 행동에 </a:t>
            </a:r>
            <a:r>
              <a:rPr lang="ko-KR" altLang="en-US" sz="1200" dirty="0"/>
              <a:t>책임을 질 수 없기 때문에 논리적으로 맞지 </a:t>
            </a:r>
            <a:r>
              <a:rPr lang="ko-KR" altLang="en-US" sz="1200" dirty="0" smtClean="0"/>
              <a:t>않는다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- </a:t>
            </a:r>
            <a:r>
              <a:rPr lang="ko-KR" altLang="en-US" sz="1200" dirty="0" smtClean="0"/>
              <a:t>판결의 종류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무죄</a:t>
            </a:r>
            <a:r>
              <a:rPr lang="en-US" altLang="ko-KR" sz="1200" dirty="0" smtClean="0"/>
              <a:t>, </a:t>
            </a:r>
            <a:r>
              <a:rPr lang="en-US" altLang="ko-KR" sz="1200" dirty="0"/>
              <a:t>NGRI(</a:t>
            </a:r>
            <a:r>
              <a:rPr lang="ko-KR" altLang="en-US" sz="1200" dirty="0"/>
              <a:t>정신이상으로 인한 무죄</a:t>
            </a:r>
            <a:r>
              <a:rPr lang="en-US" altLang="ko-KR" sz="1200" dirty="0" smtClean="0"/>
              <a:t>), </a:t>
            </a:r>
            <a:r>
              <a:rPr lang="en-US" altLang="ko-KR" sz="1200" dirty="0"/>
              <a:t>GBMI(</a:t>
            </a:r>
            <a:r>
              <a:rPr lang="ko-KR" altLang="en-US" sz="1200" dirty="0"/>
              <a:t>유죄이지만 정신적인 상태</a:t>
            </a:r>
            <a:r>
              <a:rPr lang="en-US" altLang="ko-KR" sz="1200" dirty="0"/>
              <a:t>)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39607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928" cy="914400"/>
          </a:xfrm>
        </p:spPr>
        <p:txBody>
          <a:bodyPr/>
          <a:lstStyle/>
          <a:p>
            <a:r>
              <a:rPr lang="en-US" altLang="ko-KR" sz="2400" dirty="0" smtClean="0"/>
              <a:t>4.2</a:t>
            </a:r>
            <a:r>
              <a:rPr lang="en-US" altLang="ko-KR" sz="2400" smtClean="0"/>
              <a:t>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정신장애 항변의 판단 원칙</a:t>
            </a:r>
            <a:endParaRPr lang="ko-KR" altLang="en-US" sz="24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42999" y="1268760"/>
            <a:ext cx="8202555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</a:rPr>
              <a:t>영국 법원의  판단 기준</a:t>
            </a:r>
            <a:endParaRPr lang="en-US" altLang="ko-KR" sz="1200" dirty="0" smtClean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8132986" cy="4917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08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94035" cy="914400"/>
          </a:xfrm>
        </p:spPr>
        <p:txBody>
          <a:bodyPr/>
          <a:lstStyle/>
          <a:p>
            <a:r>
              <a:rPr lang="en-US" altLang="ko-KR" sz="2400" dirty="0" smtClean="0"/>
              <a:t>4.4.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정신장애 항변에 대한 최근의 비판</a:t>
            </a:r>
            <a:endParaRPr lang="ko-KR" altLang="en-US" sz="24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42999" y="1340768"/>
            <a:ext cx="8202555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</a:rPr>
              <a:t>범죄자들을 병원으로 보내고 그것을 이용해 자유롭게 </a:t>
            </a:r>
            <a:r>
              <a:rPr lang="ko-KR" altLang="en-US" sz="1400" dirty="0" smtClean="0">
                <a:solidFill>
                  <a:srgbClr val="FFFF00"/>
                </a:solidFill>
              </a:rPr>
              <a:t>될 수 있다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</a:t>
            </a:r>
            <a:r>
              <a:rPr lang="ko-KR" altLang="en-US" sz="1400" dirty="0"/>
              <a:t>정신장애의 항변이 사회정의에 대한 </a:t>
            </a:r>
            <a:r>
              <a:rPr lang="ko-KR" altLang="en-US" sz="1400" dirty="0" smtClean="0"/>
              <a:t>위협이 되기도 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증상을 </a:t>
            </a:r>
            <a:r>
              <a:rPr lang="ko-KR" altLang="en-US" sz="1400" dirty="0"/>
              <a:t>보이지 않을 때가지 병원에 있게 </a:t>
            </a:r>
            <a:r>
              <a:rPr lang="ko-KR" altLang="en-US" sz="1400" dirty="0" smtClean="0"/>
              <a:t>되면 정신병을 </a:t>
            </a:r>
            <a:r>
              <a:rPr lang="ko-KR" altLang="en-US" sz="1400" dirty="0"/>
              <a:t>가진 사람들의 권리를 지나치게 위반하게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된다</a:t>
            </a:r>
            <a:r>
              <a:rPr lang="en-US" altLang="ko-KR" sz="1400" dirty="0"/>
              <a:t>.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부자들을 </a:t>
            </a:r>
            <a:r>
              <a:rPr lang="ko-KR" altLang="en-US" sz="1400" dirty="0">
                <a:solidFill>
                  <a:srgbClr val="FFFF00"/>
                </a:solidFill>
              </a:rPr>
              <a:t>위한 것이다</a:t>
            </a:r>
            <a:r>
              <a:rPr lang="en-US" altLang="ko-KR" sz="1400" dirty="0">
                <a:solidFill>
                  <a:srgbClr val="FFFF00"/>
                </a:solidFill>
              </a:rPr>
              <a:t>. 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</a:t>
            </a:r>
            <a:r>
              <a:rPr lang="ko-KR" altLang="en-US" sz="1400" dirty="0"/>
              <a:t>전문가를 고용할 능력이 </a:t>
            </a:r>
            <a:r>
              <a:rPr lang="ko-KR" altLang="en-US" sz="1400" dirty="0" smtClean="0"/>
              <a:t>있는 피고인이 유리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정신과적 </a:t>
            </a:r>
            <a:r>
              <a:rPr lang="ko-KR" altLang="en-US" sz="1400" dirty="0">
                <a:solidFill>
                  <a:srgbClr val="FFFF00"/>
                </a:solidFill>
              </a:rPr>
              <a:t>전문가에게 너무 많이 </a:t>
            </a:r>
            <a:r>
              <a:rPr lang="ko-KR" altLang="en-US" sz="1400" dirty="0" smtClean="0">
                <a:solidFill>
                  <a:srgbClr val="FFFF00"/>
                </a:solidFill>
              </a:rPr>
              <a:t>의지한다</a:t>
            </a:r>
            <a:r>
              <a:rPr lang="en-US" altLang="ko-KR" sz="1400" dirty="0" smtClean="0">
                <a:solidFill>
                  <a:srgbClr val="FFFF00"/>
                </a:solidFill>
              </a:rPr>
              <a:t>.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 </a:t>
            </a:r>
            <a:r>
              <a:rPr lang="ko-KR" altLang="en-US" sz="1400" dirty="0"/>
              <a:t>한 </a:t>
            </a:r>
            <a:r>
              <a:rPr lang="ko-KR" altLang="en-US" sz="1400" dirty="0" smtClean="0"/>
              <a:t>사람의 정신상태에 </a:t>
            </a:r>
            <a:r>
              <a:rPr lang="ko-KR" altLang="en-US" sz="1400" dirty="0"/>
              <a:t>대해 위험한 행동의 가능성이 </a:t>
            </a:r>
            <a:r>
              <a:rPr lang="ko-KR" altLang="en-US" sz="1400" dirty="0" err="1" smtClean="0"/>
              <a:t>있는지와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범죄행동에 </a:t>
            </a:r>
            <a:r>
              <a:rPr lang="ko-KR" altLang="en-US" sz="1400" dirty="0"/>
              <a:t>대한 책임을 정확히 </a:t>
            </a:r>
            <a:r>
              <a:rPr lang="ko-KR" altLang="en-US" sz="1400" dirty="0" smtClean="0"/>
              <a:t>고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err="1" smtClean="0"/>
              <a:t>려할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수 </a:t>
            </a:r>
            <a:r>
              <a:rPr lang="ko-KR" altLang="en-US" sz="1400" dirty="0" smtClean="0"/>
              <a:t>있는지에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대해 분명히 </a:t>
            </a:r>
            <a:r>
              <a:rPr lang="ko-KR" altLang="en-US" sz="1400" dirty="0"/>
              <a:t>표현하도록 강요 받는다</a:t>
            </a:r>
            <a:r>
              <a:rPr lang="en-US" altLang="ko-KR" sz="1400" dirty="0"/>
              <a:t>.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20444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94035" cy="914400"/>
          </a:xfrm>
        </p:spPr>
        <p:txBody>
          <a:bodyPr/>
          <a:lstStyle/>
          <a:p>
            <a:r>
              <a:rPr lang="en-US" altLang="ko-KR" sz="2400" dirty="0" smtClean="0"/>
              <a:t>4.5.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형사책임 평가도구</a:t>
            </a:r>
            <a:endParaRPr lang="ko-KR" alt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04" y="1196752"/>
            <a:ext cx="604867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67" y="3933056"/>
            <a:ext cx="819259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85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94035" cy="914400"/>
          </a:xfrm>
        </p:spPr>
        <p:txBody>
          <a:bodyPr/>
          <a:lstStyle/>
          <a:p>
            <a:r>
              <a:rPr lang="en-US" altLang="ko-KR" sz="2400" dirty="0" smtClean="0"/>
              <a:t>4.6.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우리나라 형법상 책임능력</a:t>
            </a:r>
            <a:endParaRPr lang="ko-KR" altLang="en-US" sz="2400" dirty="0"/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542998" y="1484784"/>
            <a:ext cx="8202555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</a:rPr>
              <a:t>형법에서의 책임능력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- </a:t>
            </a:r>
            <a:r>
              <a:rPr lang="ko-KR" altLang="en-US" sz="1200" dirty="0"/>
              <a:t>행위의 불법을 통찰하고 이에 따라 행위를 조정할 수 있는 행위자의 능력</a:t>
            </a:r>
            <a:endParaRPr lang="en-US" altLang="ko-KR" sz="1200" dirty="0"/>
          </a:p>
          <a:p>
            <a:endParaRPr lang="en-US" altLang="ko-KR" sz="1200" dirty="0" smtClean="0"/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형법 </a:t>
            </a:r>
            <a:r>
              <a:rPr lang="ko-KR" altLang="en-US" sz="1200" dirty="0">
                <a:solidFill>
                  <a:srgbClr val="FFFF00"/>
                </a:solidFill>
              </a:rPr>
              <a:t>제</a:t>
            </a:r>
            <a:r>
              <a:rPr lang="en-US" altLang="ko-KR" sz="1200" dirty="0">
                <a:solidFill>
                  <a:srgbClr val="FFFF00"/>
                </a:solidFill>
              </a:rPr>
              <a:t>10</a:t>
            </a:r>
            <a:r>
              <a:rPr lang="ko-KR" altLang="en-US" sz="1200" dirty="0">
                <a:solidFill>
                  <a:srgbClr val="FFFF00"/>
                </a:solidFill>
              </a:rPr>
              <a:t>조 제</a:t>
            </a:r>
            <a:r>
              <a:rPr lang="en-US" altLang="ko-KR" sz="1200" dirty="0">
                <a:solidFill>
                  <a:srgbClr val="FFFF00"/>
                </a:solidFill>
              </a:rPr>
              <a:t>1</a:t>
            </a:r>
            <a:r>
              <a:rPr lang="ko-KR" altLang="en-US" sz="1200" dirty="0">
                <a:solidFill>
                  <a:srgbClr val="FFFF00"/>
                </a:solidFill>
              </a:rPr>
              <a:t>항</a:t>
            </a:r>
            <a:r>
              <a:rPr lang="en-US" altLang="ko-KR" sz="1200" dirty="0">
                <a:solidFill>
                  <a:srgbClr val="FFFF00"/>
                </a:solidFill>
              </a:rPr>
              <a:t> </a:t>
            </a:r>
          </a:p>
          <a:p>
            <a:pPr marL="18288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심신장애로 인하여 사물을 변별할 능력이 없거나 의사를 결정할 능력이 없는 자의 행위는 벌하지 </a:t>
            </a:r>
            <a:r>
              <a:rPr lang="ko-KR" altLang="en-US" sz="1200" dirty="0" smtClean="0"/>
              <a:t>아니한다</a:t>
            </a:r>
            <a:r>
              <a:rPr lang="en-US" altLang="ko-KR" sz="1200" dirty="0"/>
              <a:t>.</a:t>
            </a:r>
          </a:p>
          <a:p>
            <a:pPr marL="18288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심신장애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병적 정신장애  </a:t>
            </a:r>
            <a:r>
              <a:rPr lang="en-US" altLang="ko-KR" sz="1200" dirty="0"/>
              <a:t>- </a:t>
            </a:r>
            <a:r>
              <a:rPr lang="ko-KR" altLang="en-US" sz="1200" dirty="0"/>
              <a:t>정신분열증</a:t>
            </a:r>
            <a:r>
              <a:rPr lang="en-US" altLang="ko-KR" sz="1200" dirty="0"/>
              <a:t>,</a:t>
            </a:r>
            <a:r>
              <a:rPr lang="ko-KR" altLang="en-US" sz="1200" dirty="0"/>
              <a:t>조울증</a:t>
            </a:r>
            <a:r>
              <a:rPr lang="en-US" altLang="ko-KR" sz="1200" dirty="0"/>
              <a:t>,</a:t>
            </a:r>
            <a:r>
              <a:rPr lang="ko-KR" altLang="en-US" sz="1200" dirty="0"/>
              <a:t>간질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뇌손상</a:t>
            </a:r>
            <a:r>
              <a:rPr lang="en-US" altLang="ko-KR" sz="1200" dirty="0"/>
              <a:t>,</a:t>
            </a:r>
            <a:r>
              <a:rPr lang="ko-KR" altLang="en-US" sz="1200" dirty="0"/>
              <a:t>알코올에 의한 중독</a:t>
            </a:r>
            <a:r>
              <a:rPr lang="en-US" altLang="ko-KR" sz="1200" dirty="0"/>
              <a:t>, </a:t>
            </a:r>
            <a:r>
              <a:rPr lang="ko-KR" altLang="en-US" sz="1200" dirty="0"/>
              <a:t>기타감염성 정신장애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   : </a:t>
            </a:r>
            <a:r>
              <a:rPr lang="ko-KR" altLang="en-US" sz="1200" dirty="0"/>
              <a:t>심한 의식장애</a:t>
            </a:r>
            <a:r>
              <a:rPr lang="en-US" altLang="ko-KR" sz="1200" dirty="0"/>
              <a:t> - </a:t>
            </a:r>
            <a:r>
              <a:rPr lang="ko-KR" altLang="en-US" sz="1200" dirty="0" err="1"/>
              <a:t>최면성</a:t>
            </a:r>
            <a:r>
              <a:rPr lang="ko-KR" altLang="en-US" sz="1200" dirty="0"/>
              <a:t> 혼수상태</a:t>
            </a:r>
            <a:r>
              <a:rPr lang="en-US" altLang="ko-KR" sz="1200" dirty="0"/>
              <a:t>,</a:t>
            </a:r>
            <a:r>
              <a:rPr lang="ko-KR" altLang="en-US" sz="1200" dirty="0"/>
              <a:t>심한 흥분이나 충격</a:t>
            </a:r>
            <a:r>
              <a:rPr lang="en-US" altLang="ko-KR" sz="1200" dirty="0"/>
              <a:t>, </a:t>
            </a:r>
            <a:r>
              <a:rPr lang="ko-KR" altLang="en-US" sz="1200" dirty="0"/>
              <a:t>심한 과로상태</a:t>
            </a:r>
            <a:r>
              <a:rPr lang="en-US" altLang="ko-KR" sz="1200" dirty="0"/>
              <a:t>, </a:t>
            </a:r>
            <a:r>
              <a:rPr lang="ko-KR" altLang="en-US" sz="1200" dirty="0"/>
              <a:t>음주에 의한 </a:t>
            </a:r>
            <a:r>
              <a:rPr lang="ko-KR" altLang="en-US" sz="1200" dirty="0" err="1"/>
              <a:t>명정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   : </a:t>
            </a:r>
            <a:r>
              <a:rPr lang="ko-KR" altLang="en-US" sz="1200" dirty="0"/>
              <a:t>정신박약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    : </a:t>
            </a:r>
            <a:r>
              <a:rPr lang="ko-KR" altLang="en-US" sz="1200" dirty="0"/>
              <a:t>기타 심한 정신변성 </a:t>
            </a:r>
            <a:r>
              <a:rPr lang="en-US" altLang="ko-KR" sz="1200" dirty="0"/>
              <a:t>: </a:t>
            </a:r>
            <a:r>
              <a:rPr lang="ko-KR" altLang="en-US" sz="1200" dirty="0"/>
              <a:t>정신병질</a:t>
            </a:r>
            <a:r>
              <a:rPr lang="en-US" altLang="ko-KR" sz="1200" dirty="0"/>
              <a:t>, </a:t>
            </a:r>
            <a:r>
              <a:rPr lang="ko-KR" altLang="en-US" sz="1200" dirty="0"/>
              <a:t>심한 신경쇠약</a:t>
            </a:r>
            <a:r>
              <a:rPr lang="en-US" altLang="ko-KR" sz="1200" dirty="0"/>
              <a:t>, </a:t>
            </a:r>
            <a:r>
              <a:rPr lang="ko-KR" altLang="en-US" sz="1200" dirty="0"/>
              <a:t>충동장애</a:t>
            </a:r>
            <a:endParaRPr lang="en-US" altLang="ko-KR" sz="1200" dirty="0"/>
          </a:p>
          <a:p>
            <a:pPr marL="18288" indent="0">
              <a:buNone/>
            </a:pPr>
            <a:endParaRPr lang="en-US" altLang="ko-KR" sz="1200" dirty="0"/>
          </a:p>
          <a:p>
            <a:r>
              <a:rPr lang="ko-KR" altLang="en-US" sz="1200" dirty="0" smtClean="0">
                <a:solidFill>
                  <a:srgbClr val="FFFF00"/>
                </a:solidFill>
              </a:rPr>
              <a:t>책임능력의 규정</a:t>
            </a:r>
            <a:endParaRPr lang="en-US" altLang="ko-KR" sz="12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200" dirty="0" smtClean="0"/>
              <a:t>     </a:t>
            </a:r>
            <a:r>
              <a:rPr lang="en-US" altLang="ko-KR" sz="1200" dirty="0">
                <a:solidFill>
                  <a:srgbClr val="92D050"/>
                </a:solidFill>
              </a:rPr>
              <a:t>1.</a:t>
            </a:r>
            <a:r>
              <a:rPr lang="ko-KR" altLang="en-US" sz="1200" dirty="0">
                <a:solidFill>
                  <a:srgbClr val="92D050"/>
                </a:solidFill>
              </a:rPr>
              <a:t>생물학적 규정</a:t>
            </a:r>
          </a:p>
          <a:p>
            <a:pPr marL="18288" indent="0">
              <a:buNone/>
            </a:pPr>
            <a:r>
              <a:rPr lang="ko-KR" altLang="en-US" sz="1200" dirty="0" smtClean="0"/>
              <a:t> 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비정상적인 </a:t>
            </a:r>
            <a:r>
              <a:rPr lang="ko-KR" altLang="en-US" sz="1200" dirty="0"/>
              <a:t>생물학적 상태가 인정되면 책임무능력을 인정</a:t>
            </a: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</a:rPr>
              <a:t>     2</a:t>
            </a:r>
            <a:r>
              <a:rPr lang="en-US" altLang="ko-KR" sz="1200" dirty="0">
                <a:solidFill>
                  <a:srgbClr val="92D050"/>
                </a:solidFill>
              </a:rPr>
              <a:t>.</a:t>
            </a:r>
            <a:r>
              <a:rPr lang="ko-KR" altLang="en-US" sz="1200" dirty="0">
                <a:solidFill>
                  <a:srgbClr val="92D050"/>
                </a:solidFill>
              </a:rPr>
              <a:t>심리학적 방법</a:t>
            </a:r>
          </a:p>
          <a:p>
            <a:pPr marL="18288" indent="0">
              <a:buNone/>
            </a:pPr>
            <a:r>
              <a:rPr lang="ko-KR" altLang="en-US" sz="1200" dirty="0" smtClean="0"/>
              <a:t>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사물을 </a:t>
            </a:r>
            <a:r>
              <a:rPr lang="ko-KR" altLang="en-US" sz="1200" dirty="0"/>
              <a:t>변별하거나 의사를 결정할 능력이 없었다면 책임무능력이라는 견해</a:t>
            </a:r>
          </a:p>
          <a:p>
            <a:pPr marL="18288" indent="0">
              <a:buNone/>
            </a:pPr>
            <a:r>
              <a:rPr lang="en-US" altLang="ko-KR" sz="1200" dirty="0" smtClean="0">
                <a:solidFill>
                  <a:srgbClr val="92D050"/>
                </a:solidFill>
              </a:rPr>
              <a:t>     3</a:t>
            </a:r>
            <a:r>
              <a:rPr lang="en-US" altLang="ko-KR" sz="1200" dirty="0">
                <a:solidFill>
                  <a:srgbClr val="92D050"/>
                </a:solidFill>
              </a:rPr>
              <a:t>.</a:t>
            </a:r>
            <a:r>
              <a:rPr lang="ko-KR" altLang="en-US" sz="1200" dirty="0">
                <a:solidFill>
                  <a:srgbClr val="92D050"/>
                </a:solidFill>
              </a:rPr>
              <a:t>혼합적 방법</a:t>
            </a:r>
          </a:p>
          <a:p>
            <a:pPr marL="18288" indent="0">
              <a:buNone/>
            </a:pPr>
            <a:r>
              <a:rPr lang="ko-KR" altLang="en-US" sz="1200" dirty="0" smtClean="0"/>
              <a:t>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행위자의 </a:t>
            </a:r>
            <a:r>
              <a:rPr lang="ko-KR" altLang="en-US" sz="1200" dirty="0"/>
              <a:t>비정상적인 심리상태를 책임무능력으로 생물학적 요소로 </a:t>
            </a:r>
            <a:r>
              <a:rPr lang="ko-KR" altLang="en-US" sz="1200" dirty="0" smtClean="0"/>
              <a:t>규정하고 이 </a:t>
            </a:r>
            <a:r>
              <a:rPr lang="ko-KR" altLang="en-US" sz="1200" dirty="0"/>
              <a:t>요소가 행위자의 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변별능력이나 의</a:t>
            </a:r>
            <a:endParaRPr lang="en-US" altLang="ko-KR" sz="1200" dirty="0" smtClean="0"/>
          </a:p>
          <a:p>
            <a:pPr marL="18288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</a:t>
            </a:r>
            <a:r>
              <a:rPr lang="ko-KR" altLang="en-US" sz="1200" dirty="0" err="1" smtClean="0"/>
              <a:t>사결정능력에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어떠한 영향을 </a:t>
            </a:r>
            <a:r>
              <a:rPr lang="ko-KR" altLang="en-US" sz="1200" dirty="0" smtClean="0"/>
              <a:t>미쳤는가를 심리학적 </a:t>
            </a:r>
            <a:r>
              <a:rPr lang="ko-KR" altLang="en-US" sz="1200" dirty="0"/>
              <a:t>요소로 심사하는 방</a:t>
            </a:r>
            <a:r>
              <a:rPr lang="ko-KR" altLang="en-US" sz="1200" dirty="0" smtClean="0"/>
              <a:t>법</a:t>
            </a:r>
            <a:endParaRPr lang="ko-KR" altLang="en-US" sz="1200" dirty="0"/>
          </a:p>
          <a:p>
            <a:pPr marL="18288" indent="0">
              <a:buNone/>
            </a:pPr>
            <a:r>
              <a:rPr lang="ko-KR" altLang="en-US" sz="1200" dirty="0" smtClean="0"/>
              <a:t>    </a:t>
            </a:r>
            <a:r>
              <a:rPr lang="en-US" altLang="ko-KR" sz="1200" dirty="0" smtClean="0"/>
              <a:t>* </a:t>
            </a:r>
            <a:r>
              <a:rPr lang="ko-KR" altLang="en-US" sz="1200" dirty="0" smtClean="0"/>
              <a:t>혼합하는 </a:t>
            </a:r>
            <a:r>
              <a:rPr lang="ko-KR" altLang="en-US" sz="1200" dirty="0"/>
              <a:t>방법</a:t>
            </a:r>
          </a:p>
          <a:p>
            <a:pPr marL="18288" indent="0">
              <a:buNone/>
            </a:pPr>
            <a:r>
              <a:rPr lang="ko-KR" altLang="en-US" sz="1200" dirty="0" smtClean="0"/>
              <a:t>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정신장애와 </a:t>
            </a:r>
            <a:r>
              <a:rPr lang="ko-KR" altLang="en-US" sz="1200" dirty="0"/>
              <a:t>변별능력 결합</a:t>
            </a:r>
          </a:p>
          <a:p>
            <a:pPr marL="18288" indent="0">
              <a:buNone/>
            </a:pPr>
            <a:r>
              <a:rPr lang="ko-KR" altLang="en-US" sz="1200" dirty="0" smtClean="0"/>
              <a:t>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정신장애와 </a:t>
            </a:r>
            <a:r>
              <a:rPr lang="ko-KR" altLang="en-US" sz="1200" dirty="0"/>
              <a:t>의사결정능력 혹은 억제능력 결합</a:t>
            </a:r>
          </a:p>
          <a:p>
            <a:pPr marL="18288" indent="0">
              <a:buNone/>
            </a:pPr>
            <a:r>
              <a:rPr lang="ko-KR" altLang="en-US" sz="1200" dirty="0" smtClean="0"/>
              <a:t>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정신장애와 </a:t>
            </a:r>
            <a:r>
              <a:rPr lang="ko-KR" altLang="en-US" sz="1200" dirty="0"/>
              <a:t>변별능력</a:t>
            </a:r>
            <a:r>
              <a:rPr lang="en-US" altLang="ko-KR" sz="1200" dirty="0" smtClean="0"/>
              <a:t>,  </a:t>
            </a:r>
            <a:r>
              <a:rPr lang="ko-KR" altLang="en-US" sz="1200" dirty="0" smtClean="0"/>
              <a:t>의사결정능력 </a:t>
            </a:r>
            <a:r>
              <a:rPr lang="ko-KR" altLang="en-US" sz="1200" dirty="0"/>
              <a:t>결합</a:t>
            </a:r>
            <a:endParaRPr lang="en-US" altLang="ko-KR" sz="1200" dirty="0" smtClean="0"/>
          </a:p>
          <a:p>
            <a:pPr marL="18288" indent="0">
              <a:buNone/>
            </a:pP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330472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94035" cy="914400"/>
          </a:xfrm>
        </p:spPr>
        <p:txBody>
          <a:bodyPr/>
          <a:lstStyle/>
          <a:p>
            <a:r>
              <a:rPr lang="en-US" altLang="ko-KR" sz="2400" dirty="0" smtClean="0"/>
              <a:t>4.7. </a:t>
            </a:r>
            <a:r>
              <a:rPr lang="ko-KR" altLang="en-US" sz="2400" dirty="0" smtClean="0"/>
              <a:t>정신장애와 형사책임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우리나라의 정신감정</a:t>
            </a:r>
            <a:endParaRPr lang="ko-KR" altLang="en-US" sz="2400" dirty="0"/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542998" y="1484784"/>
            <a:ext cx="8202555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필요성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법관이 판단에만 맡기는 </a:t>
            </a:r>
            <a:r>
              <a:rPr lang="ko-KR" altLang="en-US" sz="1400" dirty="0" smtClean="0"/>
              <a:t>것은 잘못된 </a:t>
            </a:r>
            <a:r>
              <a:rPr lang="ko-KR" altLang="en-US" sz="1400" dirty="0"/>
              <a:t>판단을 내릴 가능성이 있음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절차</a:t>
            </a:r>
            <a:r>
              <a:rPr lang="en-US" altLang="ko-KR" sz="1400" dirty="0" smtClean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방법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 </a:t>
            </a:r>
            <a:r>
              <a:rPr lang="ko-KR" altLang="en-US" sz="1400" dirty="0"/>
              <a:t>‘현재 및 범죄행위시의 정신상태 내지 판단능력’ </a:t>
            </a:r>
            <a:r>
              <a:rPr lang="ko-KR" altLang="en-US" sz="1400" dirty="0" smtClean="0"/>
              <a:t>감정 </a:t>
            </a:r>
            <a:r>
              <a:rPr lang="en-US" altLang="ko-KR" sz="1400" dirty="0" smtClean="0"/>
              <a:t>30</a:t>
            </a:r>
            <a:r>
              <a:rPr lang="ko-KR" altLang="en-US" sz="1400" dirty="0"/>
              <a:t>일 이내</a:t>
            </a:r>
            <a:r>
              <a:rPr lang="en-US" altLang="ko-KR" sz="1400" dirty="0"/>
              <a:t>, </a:t>
            </a:r>
            <a:r>
              <a:rPr lang="ko-KR" altLang="en-US" sz="1400" dirty="0"/>
              <a:t>국공립병원의 </a:t>
            </a:r>
            <a:r>
              <a:rPr lang="ko-KR" altLang="en-US" sz="1400" dirty="0" err="1"/>
              <a:t>추천자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실제 판결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/>
              <a:t>최근 연구 결과 정신감정서와 재판결과가 같은 경우 </a:t>
            </a:r>
            <a:r>
              <a:rPr lang="en-US" altLang="ko-KR" sz="1400" dirty="0"/>
              <a:t>90%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14081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19" y="188640"/>
            <a:ext cx="8494035" cy="914400"/>
          </a:xfrm>
        </p:spPr>
        <p:txBody>
          <a:bodyPr/>
          <a:lstStyle/>
          <a:p>
            <a:r>
              <a:rPr lang="en-US" altLang="ko-KR" sz="2400" dirty="0"/>
              <a:t>5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정신장애 범죄자의 치료</a:t>
            </a:r>
            <a:endParaRPr lang="ko-KR" altLang="en-US" sz="2400" dirty="0"/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527287" y="1206418"/>
            <a:ext cx="8202555" cy="5534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FFFF00"/>
                </a:solidFill>
              </a:rPr>
              <a:t>정신병적 증상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pPr marL="18288" indent="0">
              <a:buNone/>
            </a:pPr>
            <a:endParaRPr lang="en-US" altLang="ko-KR" sz="1400" b="1" dirty="0" smtClean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기분장애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endParaRPr lang="en-US" altLang="ko-KR" sz="1400" b="1" dirty="0"/>
          </a:p>
          <a:p>
            <a:endParaRPr lang="en-US" altLang="ko-KR" sz="1400" b="1" dirty="0" smtClean="0"/>
          </a:p>
          <a:p>
            <a:pPr marL="18288" indent="0">
              <a:buNone/>
            </a:pPr>
            <a:endParaRPr lang="en-US" altLang="ko-KR" sz="1400" b="1" dirty="0" smtClean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약물관련 장애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endParaRPr lang="en-US" altLang="ko-KR" sz="1400" b="1" dirty="0"/>
          </a:p>
          <a:p>
            <a:endParaRPr lang="en-US" altLang="ko-KR" sz="1400" b="1" dirty="0" smtClean="0"/>
          </a:p>
          <a:p>
            <a:endParaRPr lang="en-US" altLang="ko-KR" sz="1400" b="1" dirty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치료 공동체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endParaRPr lang="en-US" altLang="ko-KR" sz="1400" b="1" dirty="0"/>
          </a:p>
          <a:p>
            <a:endParaRPr lang="en-US" altLang="ko-KR" sz="1400" b="1" dirty="0" smtClean="0"/>
          </a:p>
          <a:p>
            <a:endParaRPr lang="en-US" altLang="ko-KR" sz="1400" b="1" dirty="0"/>
          </a:p>
          <a:p>
            <a:pPr marL="18288" indent="0">
              <a:buNone/>
            </a:pPr>
            <a:endParaRPr lang="en-US" altLang="ko-KR" sz="14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18" y="1772816"/>
            <a:ext cx="722866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69837"/>
            <a:ext cx="722866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55" y="4509120"/>
            <a:ext cx="7232925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54" y="5517232"/>
            <a:ext cx="7224399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5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753</TotalTime>
  <Words>2513</Words>
  <Application>Microsoft Office PowerPoint</Application>
  <PresentationFormat>화면 슬라이드 쇼(4:3)</PresentationFormat>
  <Paragraphs>330</Paragraphs>
  <Slides>23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요소</vt:lpstr>
      <vt:lpstr>범죄심리학 제7주</vt:lpstr>
      <vt:lpstr>1. 정신장애의 개념</vt:lpstr>
      <vt:lpstr>2. 정신장애의 위험성</vt:lpstr>
      <vt:lpstr>3.1. 정신장애의 유형 – 정신분열 장애(schizophrenic disorders)</vt:lpstr>
      <vt:lpstr>3.1. 정신장애의 유형 – 정신분열 장애</vt:lpstr>
      <vt:lpstr>3.1. 정신장애의 유형 – 정신분열 장애</vt:lpstr>
      <vt:lpstr>3.1. 정신장애의 유형 – 정신분열 장애</vt:lpstr>
      <vt:lpstr>3.1. 정신장애의 유형 – 정신분열 장애</vt:lpstr>
      <vt:lpstr>3.2. 정신장애의 유형 – 망상 장애</vt:lpstr>
      <vt:lpstr>3.3. 정신장애의 유형 – 기분 장애</vt:lpstr>
      <vt:lpstr>3.4. 정신장애의 유형 – 다중성격(인격) 장애(MPD)</vt:lpstr>
      <vt:lpstr>3.4. 정신장애의 유형 – 다중성격(인격) 장애(MPD)</vt:lpstr>
      <vt:lpstr>3.4. 정신장애의 유형 – 다중성격(인격) 장애(MPD)</vt:lpstr>
      <vt:lpstr>3.5. 정신장애의 유형 –약물 관련 장애</vt:lpstr>
      <vt:lpstr>3.5. 정신장애의 유형 –약물 관련 장애</vt:lpstr>
      <vt:lpstr>4.1. 정신장애와 형사책임 – 정신장애 항변의 판단기준</vt:lpstr>
      <vt:lpstr>4.2. 정신장애와 형사책임 – 정신장애 항변의 판단 원칙</vt:lpstr>
      <vt:lpstr>4.2. 정신장애와 형사책임 – 정신장애 항변의 판단 원칙</vt:lpstr>
      <vt:lpstr>4.4. 정신장애와 형사책임 – 정신장애 항변에 대한 최근의 비판</vt:lpstr>
      <vt:lpstr>4.5. 정신장애와 형사책임 – 형사책임 평가도구</vt:lpstr>
      <vt:lpstr>4.6. 정신장애와 형사책임 – 우리나라 형법상 책임능력</vt:lpstr>
      <vt:lpstr>4.7. 정신장애와 형사책임 – 우리나라의 정신감정</vt:lpstr>
      <vt:lpstr>5. 정신장애 범죄자의 치료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Owner</cp:lastModifiedBy>
  <cp:revision>116</cp:revision>
  <dcterms:created xsi:type="dcterms:W3CDTF">2018-09-03T02:08:30Z</dcterms:created>
  <dcterms:modified xsi:type="dcterms:W3CDTF">2018-12-21T08:18:41Z</dcterms:modified>
</cp:coreProperties>
</file>