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6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/>
              <a:t>10-1</a:t>
            </a:r>
            <a:r>
              <a:rPr lang="ko-KR" altLang="en-US" sz="3200" dirty="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조사와</a:t>
            </a:r>
            <a:r>
              <a:rPr lang="en-US" altLang="ko-KR" sz="2800" dirty="0"/>
              <a:t> </a:t>
            </a:r>
            <a:r>
              <a:rPr lang="ko-KR" altLang="en-US" sz="2800" dirty="0"/>
              <a:t>수사서류 작성요령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범죄사실을 확정하기 위하여 피의자 기타 사건 관계인들을 만나 질문하여 임의로 그 </a:t>
            </a:r>
            <a:r>
              <a:rPr lang="ko-KR" altLang="en-US" sz="1400" dirty="0">
                <a:solidFill>
                  <a:srgbClr val="FF0000"/>
                </a:solidFill>
              </a:rPr>
              <a:t>진술을 듣고 </a:t>
            </a:r>
            <a:r>
              <a:rPr lang="ko-KR" altLang="en-US" sz="1400" u="sng" dirty="0">
                <a:solidFill>
                  <a:srgbClr val="FF0000"/>
                </a:solidFill>
              </a:rPr>
              <a:t>사건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u="sng" dirty="0">
                <a:solidFill>
                  <a:srgbClr val="FF0000"/>
                </a:solidFill>
              </a:rPr>
              <a:t>의 진상</a:t>
            </a:r>
            <a:r>
              <a:rPr lang="ko-KR" altLang="en-US" sz="1400" dirty="0">
                <a:solidFill>
                  <a:srgbClr val="FF0000"/>
                </a:solidFill>
              </a:rPr>
              <a:t>을 발견하는 수사기관의 활동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조사의 목적 </a:t>
            </a:r>
          </a:p>
          <a:p>
            <a:pPr marL="0" indent="0" fontAlgn="base">
              <a:buNone/>
            </a:pPr>
            <a:r>
              <a:rPr lang="en-US" altLang="ko-KR" sz="1400" dirty="0"/>
              <a:t>    (1) </a:t>
            </a:r>
            <a:r>
              <a:rPr lang="ko-KR" altLang="en-US" sz="1400" dirty="0"/>
              <a:t>수사 결과로 얻어진 추측되는 사실을 면담을 통하여 확인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범죄의 주관적 요건</a:t>
            </a:r>
            <a:r>
              <a:rPr lang="en-US" altLang="ko-KR" sz="1400" dirty="0"/>
              <a:t>(</a:t>
            </a:r>
            <a:r>
              <a:rPr lang="ko-KR" altLang="en-US" sz="1400" dirty="0"/>
              <a:t>고의</a:t>
            </a:r>
            <a:r>
              <a:rPr lang="en-US" altLang="ko-KR" sz="1400" dirty="0"/>
              <a:t>, </a:t>
            </a:r>
            <a:r>
              <a:rPr lang="ko-KR" altLang="en-US" sz="1400" dirty="0"/>
              <a:t>동기</a:t>
            </a:r>
            <a:r>
              <a:rPr lang="en-US" altLang="ko-KR" sz="1400" dirty="0"/>
              <a:t>, </a:t>
            </a:r>
            <a:r>
              <a:rPr lang="ko-KR" altLang="en-US" sz="1400" dirty="0"/>
              <a:t>목적 등</a:t>
            </a:r>
            <a:r>
              <a:rPr lang="en-US" altLang="ko-KR" sz="1400" dirty="0"/>
              <a:t>) </a:t>
            </a:r>
            <a:r>
              <a:rPr lang="ko-KR" altLang="en-US" sz="1400" dirty="0"/>
              <a:t>확인 </a:t>
            </a:r>
            <a:r>
              <a:rPr lang="en-US" altLang="ko-KR" sz="1400" dirty="0"/>
              <a:t>- </a:t>
            </a:r>
            <a:r>
              <a:rPr lang="ko-KR" altLang="en-US" sz="1400" dirty="0"/>
              <a:t>미필적 고의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목적범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(3) </a:t>
            </a:r>
            <a:r>
              <a:rPr lang="ko-KR" altLang="en-US" sz="1400" dirty="0"/>
              <a:t>면담을 통하여 다른 수사자료 획득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조사의 근거</a:t>
            </a:r>
          </a:p>
          <a:p>
            <a:pPr marL="0" indent="0" fontAlgn="base">
              <a:buNone/>
            </a:pPr>
            <a:r>
              <a:rPr lang="en-US" altLang="ko-KR" sz="1400" dirty="0"/>
              <a:t>    (1) </a:t>
            </a:r>
            <a:r>
              <a:rPr lang="ko-KR" altLang="en-US" sz="1400" dirty="0"/>
              <a:t>피의자조사권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199</a:t>
            </a:r>
            <a:r>
              <a:rPr lang="ko-KR" altLang="en-US" sz="1400" dirty="0"/>
              <a:t>조 ①항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200</a:t>
            </a:r>
            <a:r>
              <a:rPr lang="ko-KR" altLang="en-US" sz="1400" dirty="0"/>
              <a:t>조 ①항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참고인조사권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221</a:t>
            </a:r>
            <a:r>
              <a:rPr lang="ko-KR" altLang="en-US" sz="1400" dirty="0"/>
              <a:t>조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조사의 요령 </a:t>
            </a:r>
            <a:r>
              <a:rPr lang="en-US" altLang="ko-KR" sz="3200" dirty="0"/>
              <a:t>- </a:t>
            </a:r>
            <a:r>
              <a:rPr lang="ko-KR" altLang="en-US" sz="3200" dirty="0"/>
              <a:t>개관</a:t>
            </a:r>
          </a:p>
        </p:txBody>
      </p:sp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1.  </a:t>
            </a:r>
            <a:r>
              <a:rPr lang="ko-KR" altLang="en-US" sz="1200" dirty="0"/>
              <a:t>기본적인 태도와 마음가짐</a:t>
            </a:r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기본적 태도</a:t>
            </a:r>
          </a:p>
          <a:p>
            <a:pPr marL="0" indent="0" fontAlgn="base">
              <a:buNone/>
            </a:pPr>
            <a:r>
              <a:rPr lang="ko-KR" altLang="en-US" sz="1200" dirty="0"/>
              <a:t>      ① 진상을 밝힐 수 있다는 </a:t>
            </a:r>
            <a:r>
              <a:rPr lang="ko-KR" altLang="en-US" sz="1200" dirty="0" err="1"/>
              <a:t>자신있는</a:t>
            </a:r>
            <a:r>
              <a:rPr lang="ko-KR" altLang="en-US" sz="1200" dirty="0"/>
              <a:t> 태도</a:t>
            </a:r>
          </a:p>
          <a:p>
            <a:pPr marL="0" indent="0" fontAlgn="base">
              <a:buNone/>
            </a:pPr>
            <a:r>
              <a:rPr lang="ko-KR" altLang="en-US" sz="1200" dirty="0"/>
              <a:t>      ② 피조사자의 불손한 태도에도 냉정</a:t>
            </a:r>
            <a:r>
              <a:rPr lang="en-US" altLang="ko-KR" sz="1200" dirty="0"/>
              <a:t>, </a:t>
            </a:r>
            <a:r>
              <a:rPr lang="ko-KR" altLang="en-US" sz="1200" dirty="0"/>
              <a:t>침착성 유지</a:t>
            </a:r>
          </a:p>
          <a:p>
            <a:pPr marL="0" indent="0" fontAlgn="base">
              <a:buNone/>
            </a:pPr>
            <a:r>
              <a:rPr lang="ko-KR" altLang="en-US" sz="1200" dirty="0"/>
              <a:t>      ③ 단정한 용모 복장</a:t>
            </a:r>
            <a:r>
              <a:rPr lang="en-US" altLang="ko-KR" sz="1200" dirty="0"/>
              <a:t>(</a:t>
            </a:r>
            <a:r>
              <a:rPr lang="ko-KR" altLang="en-US" sz="1200" dirty="0"/>
              <a:t>정장</a:t>
            </a:r>
            <a:r>
              <a:rPr lang="en-US" altLang="ko-KR" sz="1200" dirty="0"/>
              <a:t>)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마음가짐</a:t>
            </a:r>
            <a:r>
              <a:rPr lang="en-US" altLang="ko-KR" sz="1200" dirty="0"/>
              <a:t>(</a:t>
            </a:r>
            <a:r>
              <a:rPr lang="ko-KR" altLang="en-US" sz="1200" dirty="0"/>
              <a:t>심적 태도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선입감 배제</a:t>
            </a:r>
            <a:r>
              <a:rPr lang="en-US" altLang="ko-KR" sz="1200" dirty="0"/>
              <a:t>, </a:t>
            </a:r>
            <a:r>
              <a:rPr lang="ko-KR" altLang="en-US" sz="1200" dirty="0"/>
              <a:t>피조사자 심리상태 이해</a:t>
            </a:r>
            <a:r>
              <a:rPr lang="en-US" altLang="ko-KR" sz="1200" dirty="0"/>
              <a:t>, </a:t>
            </a:r>
            <a:r>
              <a:rPr lang="ko-KR" altLang="en-US" sz="1200" dirty="0"/>
              <a:t>상대의 명예와 자존심 존중</a:t>
            </a:r>
            <a:r>
              <a:rPr lang="en-US" altLang="ko-KR" sz="1200" dirty="0"/>
              <a:t>, </a:t>
            </a:r>
            <a:r>
              <a:rPr lang="ko-KR" altLang="en-US" sz="1200" dirty="0"/>
              <a:t>확실한 신념</a:t>
            </a:r>
            <a:r>
              <a:rPr lang="en-US" altLang="ko-KR" sz="1200" dirty="0"/>
              <a:t>, </a:t>
            </a:r>
            <a:r>
              <a:rPr lang="ko-KR" altLang="en-US" sz="1200" dirty="0"/>
              <a:t>조급하게 서둘지 말 것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2. </a:t>
            </a:r>
            <a:r>
              <a:rPr lang="ko-KR" altLang="en-US" sz="1200" dirty="0"/>
              <a:t>조사의 준비</a:t>
            </a:r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조사자료 및 조사방법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관계법령 및 판례연구</a:t>
            </a:r>
            <a:r>
              <a:rPr lang="en-US" altLang="ko-KR" sz="1200" dirty="0"/>
              <a:t>, </a:t>
            </a:r>
            <a:r>
              <a:rPr lang="ko-KR" altLang="en-US" sz="1200" dirty="0"/>
              <a:t>피조사자에 대한 자료수집</a:t>
            </a:r>
            <a:r>
              <a:rPr lang="en-US" altLang="ko-KR" sz="1200" dirty="0"/>
              <a:t>(</a:t>
            </a:r>
            <a:r>
              <a:rPr lang="ko-KR" altLang="en-US" sz="1200" dirty="0"/>
              <a:t>예비지식</a:t>
            </a:r>
            <a:r>
              <a:rPr lang="en-US" altLang="ko-KR" sz="1200" dirty="0"/>
              <a:t>). </a:t>
            </a:r>
            <a:r>
              <a:rPr lang="ko-KR" altLang="en-US" sz="1200" dirty="0"/>
              <a:t>조사의 목적 확정 후 질문할 </a:t>
            </a:r>
            <a:r>
              <a:rPr lang="ko-KR" altLang="en-US" sz="1200" dirty="0" err="1"/>
              <a:t>항목ㆍ순서ㆍ방법</a:t>
            </a:r>
            <a:r>
              <a:rPr lang="ko-KR" altLang="en-US" sz="1200" dirty="0"/>
              <a:t>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조사장소의 선택</a:t>
            </a:r>
          </a:p>
          <a:p>
            <a:pPr marL="0" indent="0" fontAlgn="base">
              <a:buNone/>
            </a:pPr>
            <a:r>
              <a:rPr lang="ko-KR" altLang="en-US" sz="1200" dirty="0"/>
              <a:t>       ① </a:t>
            </a:r>
            <a:r>
              <a:rPr lang="ko-KR" altLang="en-US" sz="1200" dirty="0">
                <a:solidFill>
                  <a:srgbClr val="FF0000"/>
                </a:solidFill>
              </a:rPr>
              <a:t>솔직한 진술을 하기 쉬운 장소</a:t>
            </a:r>
            <a:r>
              <a:rPr lang="ko-KR" altLang="en-US" sz="1200" dirty="0"/>
              <a:t>：표정관찰 가능한 밝은 곳</a:t>
            </a:r>
            <a:r>
              <a:rPr lang="en-US" altLang="ko-KR" sz="1200" dirty="0"/>
              <a:t>, </a:t>
            </a:r>
            <a:r>
              <a:rPr lang="ko-KR" altLang="en-US" sz="1200" dirty="0"/>
              <a:t>창문에는 얇은 커튼 등 쳐서 조사실 내부에서 밖을 내다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볼 수 없도록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② </a:t>
            </a:r>
            <a:r>
              <a:rPr lang="ko-KR" altLang="en-US" sz="1200" dirty="0">
                <a:solidFill>
                  <a:srgbClr val="FF0000"/>
                </a:solidFill>
              </a:rPr>
              <a:t>임의성이 확보된 장소</a:t>
            </a:r>
            <a:r>
              <a:rPr lang="ko-KR" altLang="en-US" sz="1200" dirty="0"/>
              <a:t>：무도장</a:t>
            </a:r>
            <a:r>
              <a:rPr lang="en-US" altLang="ko-KR" sz="1200" dirty="0"/>
              <a:t>, </a:t>
            </a:r>
            <a:r>
              <a:rPr lang="ko-KR" altLang="en-US" sz="1200" dirty="0"/>
              <a:t>지하실 등은 피하고 부녀자 조사할 때 성년 여자 참여시키는 것이 좋다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③ </a:t>
            </a:r>
            <a:r>
              <a:rPr lang="ko-KR" altLang="en-US" sz="1200" dirty="0">
                <a:solidFill>
                  <a:srgbClr val="FF0000"/>
                </a:solidFill>
              </a:rPr>
              <a:t>사고를 미연에 방지할 수 있는 장소</a:t>
            </a:r>
            <a:r>
              <a:rPr lang="ko-KR" altLang="en-US" sz="1200" dirty="0"/>
              <a:t>：자해</a:t>
            </a:r>
            <a:r>
              <a:rPr lang="en-US" altLang="ko-KR" sz="1200" dirty="0"/>
              <a:t>, </a:t>
            </a:r>
            <a:r>
              <a:rPr lang="ko-KR" altLang="en-US" sz="1200" dirty="0"/>
              <a:t>도주 등 사고방지를 위하여 피조사자를 창가나 출입문에서 떨어진 곳에       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</a:t>
            </a:r>
            <a:r>
              <a:rPr lang="ko-KR" altLang="en-US" sz="1200" dirty="0"/>
              <a:t>앉혀야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(3) </a:t>
            </a:r>
            <a:r>
              <a:rPr lang="ko-KR" altLang="en-US" sz="1200" dirty="0"/>
              <a:t>조사요원의 수</a:t>
            </a:r>
          </a:p>
          <a:p>
            <a:pPr marL="0" indent="0" fontAlgn="base">
              <a:buNone/>
            </a:pPr>
            <a:r>
              <a:rPr lang="ko-KR" altLang="en-US" sz="1200" dirty="0"/>
              <a:t>       ① 조사관과 피조사자는 １대 １이 원칙이나 </a:t>
            </a:r>
            <a:r>
              <a:rPr lang="ko-KR" altLang="en-US" sz="1200" dirty="0" err="1"/>
              <a:t>피의자신문시에는</a:t>
            </a:r>
            <a:r>
              <a:rPr lang="ko-KR" altLang="en-US" sz="1200" dirty="0"/>
              <a:t> 다른 사법경찰관리를 참여시켜야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② 경우에 따라서는 호흡이 잘 맞는 보조자를 두는 것이 좋다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③ 피의자 </a:t>
            </a:r>
            <a:r>
              <a:rPr lang="ko-KR" altLang="en-US" sz="1200" dirty="0" err="1"/>
              <a:t>신문시</a:t>
            </a:r>
            <a:r>
              <a:rPr lang="ko-KR" altLang="en-US" sz="1200" dirty="0"/>
              <a:t> 변호인 참여 요구가 있어 경찰서장이 허가한 경우는 변호인을 참여 시켜야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(4) </a:t>
            </a:r>
            <a:r>
              <a:rPr lang="ko-KR" altLang="en-US" sz="1200" dirty="0"/>
              <a:t>조사관 선정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상대가 고급공무원일 경우 조사간부가 담당하고 전과자일 경우 경험 많은 조사관이 담당</a:t>
            </a:r>
          </a:p>
          <a:p>
            <a:pPr marL="0" indent="0" fontAlgn="base">
              <a:buNone/>
            </a:pPr>
            <a:endParaRPr lang="ko-KR" altLang="en-US" sz="1200" dirty="0">
              <a:latin typeface="+mj-ea"/>
              <a:ea typeface="+mj-ea"/>
            </a:endParaRPr>
          </a:p>
          <a:p>
            <a:pPr fontAlgn="base"/>
            <a:endParaRPr lang="ko-KR" altLang="en-US" sz="12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3245855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3. </a:t>
            </a:r>
            <a:r>
              <a:rPr lang="ko-KR" altLang="en-US" sz="1300" dirty="0"/>
              <a:t>피의자 조사요령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(1) </a:t>
            </a:r>
            <a:r>
              <a:rPr lang="ko-KR" altLang="en-US" sz="1300" dirty="0"/>
              <a:t>일반적 유의사항</a:t>
            </a:r>
          </a:p>
          <a:p>
            <a:pPr marL="0" indent="0" fontAlgn="base">
              <a:buNone/>
            </a:pPr>
            <a:r>
              <a:rPr lang="ko-KR" altLang="en-US" sz="1300" dirty="0"/>
              <a:t>      ① 개개 사건에 따라 조사방법을 달리할 것：일률적인 정형</a:t>
            </a:r>
            <a:r>
              <a:rPr lang="en-US" altLang="ko-KR" sz="1300" dirty="0"/>
              <a:t>(</a:t>
            </a:r>
            <a:r>
              <a:rPr lang="ko-KR" altLang="en-US" sz="1300" dirty="0"/>
              <a:t>定型</a:t>
            </a:r>
            <a:r>
              <a:rPr lang="en-US" altLang="ko-KR" sz="1300" dirty="0"/>
              <a:t>)</a:t>
            </a:r>
            <a:r>
              <a:rPr lang="ko-KR" altLang="en-US" sz="1300" dirty="0"/>
              <a:t>이 없다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② 용어사용에 유의：피조사자의 연령</a:t>
            </a:r>
            <a:r>
              <a:rPr lang="en-US" altLang="ko-KR" sz="1300" dirty="0"/>
              <a:t>, </a:t>
            </a:r>
            <a:r>
              <a:rPr lang="ko-KR" altLang="en-US" sz="1300" dirty="0"/>
              <a:t>직업</a:t>
            </a:r>
            <a:r>
              <a:rPr lang="en-US" altLang="ko-KR" sz="1300" dirty="0"/>
              <a:t>, </a:t>
            </a:r>
            <a:r>
              <a:rPr lang="ko-KR" altLang="en-US" sz="1300" dirty="0"/>
              <a:t>사회적 지위에 상응한 언어를 사용하고 법률용어</a:t>
            </a:r>
            <a:r>
              <a:rPr lang="en-US" altLang="ko-KR" sz="1300" dirty="0"/>
              <a:t>, </a:t>
            </a:r>
            <a:r>
              <a:rPr lang="ko-KR" altLang="en-US" sz="1300" dirty="0"/>
              <a:t>전문용어 사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                      </a:t>
            </a:r>
            <a:r>
              <a:rPr lang="ko-KR" altLang="en-US" sz="1300" dirty="0"/>
              <a:t>용 지양</a:t>
            </a:r>
          </a:p>
          <a:p>
            <a:pPr marL="0" indent="0" fontAlgn="base">
              <a:buNone/>
            </a:pPr>
            <a:r>
              <a:rPr lang="ko-KR" altLang="en-US" sz="1300" dirty="0"/>
              <a:t>      ③ 기억을 환기하기 쉬운 순서로 질문：사건의 원인⇒ 동기⇒ 준비행위⇒ 실행행위 ⇒ 사후행위의 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en-US" altLang="ko-KR" sz="1300" dirty="0">
                <a:solidFill>
                  <a:srgbClr val="7030A0"/>
                </a:solidFill>
              </a:rPr>
              <a:t>ex : 00</a:t>
            </a:r>
            <a:r>
              <a:rPr lang="ko-KR" altLang="en-US" sz="1300" dirty="0">
                <a:solidFill>
                  <a:srgbClr val="7030A0"/>
                </a:solidFill>
              </a:rPr>
              <a:t>이 평소 술 좋아하지</a:t>
            </a:r>
            <a:r>
              <a:rPr lang="en-US" altLang="ko-KR" sz="1300" dirty="0">
                <a:solidFill>
                  <a:srgbClr val="7030A0"/>
                </a:solidFill>
              </a:rPr>
              <a:t>? – </a:t>
            </a:r>
            <a:r>
              <a:rPr lang="ko-KR" altLang="en-US" sz="1300" dirty="0">
                <a:solidFill>
                  <a:srgbClr val="7030A0"/>
                </a:solidFill>
              </a:rPr>
              <a:t>그날은 여자친구랑 왜 </a:t>
            </a:r>
            <a:r>
              <a:rPr lang="ko-KR" altLang="en-US" sz="1300" dirty="0" err="1">
                <a:solidFill>
                  <a:srgbClr val="7030A0"/>
                </a:solidFill>
              </a:rPr>
              <a:t>싸운거야</a:t>
            </a:r>
            <a:r>
              <a:rPr lang="en-US" altLang="ko-KR" sz="1300" dirty="0">
                <a:solidFill>
                  <a:srgbClr val="7030A0"/>
                </a:solidFill>
              </a:rPr>
              <a:t>? </a:t>
            </a:r>
            <a:r>
              <a:rPr lang="ko-KR" altLang="en-US" sz="1300" dirty="0">
                <a:solidFill>
                  <a:srgbClr val="7030A0"/>
                </a:solidFill>
              </a:rPr>
              <a:t>그래서 술을 한 잔 하고 싶었어</a:t>
            </a:r>
            <a:r>
              <a:rPr lang="en-US" altLang="ko-KR" sz="1300" dirty="0">
                <a:solidFill>
                  <a:srgbClr val="7030A0"/>
                </a:solidFill>
              </a:rPr>
              <a:t>? – </a:t>
            </a:r>
            <a:r>
              <a:rPr lang="ko-KR" altLang="en-US" sz="1300" dirty="0">
                <a:solidFill>
                  <a:srgbClr val="7030A0"/>
                </a:solidFill>
              </a:rPr>
              <a:t>근데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7030A0"/>
                </a:solidFill>
              </a:rPr>
              <a:t>                 </a:t>
            </a:r>
            <a:r>
              <a:rPr lang="ko-KR" altLang="en-US" sz="1300" dirty="0">
                <a:solidFill>
                  <a:srgbClr val="7030A0"/>
                </a:solidFill>
              </a:rPr>
              <a:t>한잔 하려면 돈이 필요하잖아</a:t>
            </a:r>
            <a:r>
              <a:rPr lang="en-US" altLang="ko-KR" sz="1300" dirty="0">
                <a:solidFill>
                  <a:srgbClr val="7030A0"/>
                </a:solidFill>
              </a:rPr>
              <a:t>? </a:t>
            </a:r>
            <a:r>
              <a:rPr lang="ko-KR" altLang="en-US" sz="1300" dirty="0">
                <a:solidFill>
                  <a:srgbClr val="7030A0"/>
                </a:solidFill>
              </a:rPr>
              <a:t>그리고 같이 먹을 사람도</a:t>
            </a:r>
            <a:r>
              <a:rPr lang="en-US" altLang="ko-KR" sz="1300" dirty="0">
                <a:solidFill>
                  <a:srgbClr val="7030A0"/>
                </a:solidFill>
              </a:rPr>
              <a:t>…. – </a:t>
            </a:r>
            <a:r>
              <a:rPr lang="ko-KR" altLang="en-US" sz="1300" dirty="0">
                <a:solidFill>
                  <a:srgbClr val="7030A0"/>
                </a:solidFill>
              </a:rPr>
              <a:t>그래서 </a:t>
            </a:r>
            <a:r>
              <a:rPr lang="ko-KR" altLang="en-US" sz="1300">
                <a:solidFill>
                  <a:srgbClr val="7030A0"/>
                </a:solidFill>
              </a:rPr>
              <a:t>그날 </a:t>
            </a:r>
            <a:r>
              <a:rPr lang="en-US" altLang="ko-KR" sz="1300">
                <a:solidFill>
                  <a:srgbClr val="7030A0"/>
                </a:solidFill>
              </a:rPr>
              <a:t>000</a:t>
            </a:r>
            <a:r>
              <a:rPr lang="ko-KR" altLang="en-US" sz="1300" dirty="0">
                <a:solidFill>
                  <a:srgbClr val="7030A0"/>
                </a:solidFill>
              </a:rPr>
              <a:t>한테 다음에 내가 </a:t>
            </a:r>
            <a:r>
              <a:rPr lang="ko-KR" altLang="en-US" sz="1300" dirty="0" err="1">
                <a:solidFill>
                  <a:srgbClr val="7030A0"/>
                </a:solidFill>
              </a:rPr>
              <a:t>살테</a:t>
            </a:r>
            <a:endParaRPr lang="en-US" altLang="ko-KR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7030A0"/>
                </a:solidFill>
              </a:rPr>
              <a:t>                 </a:t>
            </a:r>
            <a:r>
              <a:rPr lang="ko-KR" altLang="en-US" sz="1300" dirty="0">
                <a:solidFill>
                  <a:srgbClr val="7030A0"/>
                </a:solidFill>
              </a:rPr>
              <a:t>니 오늘만 좀 사달하고 </a:t>
            </a:r>
            <a:r>
              <a:rPr lang="ko-KR" altLang="en-US" sz="1300" dirty="0" err="1">
                <a:solidFill>
                  <a:srgbClr val="7030A0"/>
                </a:solidFill>
              </a:rPr>
              <a:t>한거지</a:t>
            </a:r>
            <a:r>
              <a:rPr lang="en-US" altLang="ko-KR" sz="1300" dirty="0">
                <a:solidFill>
                  <a:srgbClr val="7030A0"/>
                </a:solidFill>
              </a:rPr>
              <a:t>? – </a:t>
            </a:r>
            <a:r>
              <a:rPr lang="ko-KR" altLang="en-US" sz="1300" dirty="0">
                <a:solidFill>
                  <a:srgbClr val="7030A0"/>
                </a:solidFill>
              </a:rPr>
              <a:t>둘이 얼마나 </a:t>
            </a:r>
            <a:r>
              <a:rPr lang="ko-KR" altLang="en-US" sz="1300" dirty="0" err="1">
                <a:solidFill>
                  <a:srgbClr val="7030A0"/>
                </a:solidFill>
              </a:rPr>
              <a:t>먹은거야</a:t>
            </a:r>
            <a:r>
              <a:rPr lang="en-US" altLang="ko-KR" sz="1300" dirty="0">
                <a:solidFill>
                  <a:srgbClr val="7030A0"/>
                </a:solidFill>
              </a:rPr>
              <a:t>? </a:t>
            </a:r>
            <a:r>
              <a:rPr lang="ko-KR" altLang="en-US" sz="1300" dirty="0">
                <a:solidFill>
                  <a:srgbClr val="7030A0"/>
                </a:solidFill>
              </a:rPr>
              <a:t>필름 끊길 정도로 많이 먹었다고 하던데</a:t>
            </a:r>
            <a:r>
              <a:rPr lang="en-US" altLang="ko-KR" sz="1300" dirty="0">
                <a:solidFill>
                  <a:srgbClr val="7030A0"/>
                </a:solidFill>
              </a:rPr>
              <a:t>? – </a:t>
            </a:r>
            <a:r>
              <a:rPr lang="ko-KR" altLang="en-US" sz="1300" dirty="0">
                <a:solidFill>
                  <a:srgbClr val="7030A0"/>
                </a:solidFill>
              </a:rPr>
              <a:t>그             </a:t>
            </a:r>
            <a:endParaRPr lang="en-US" altLang="ko-KR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7030A0"/>
                </a:solidFill>
              </a:rPr>
              <a:t>                </a:t>
            </a:r>
            <a:r>
              <a:rPr lang="ko-KR" altLang="en-US" sz="1300" dirty="0">
                <a:solidFill>
                  <a:srgbClr val="7030A0"/>
                </a:solidFill>
              </a:rPr>
              <a:t>래서 수업을 빠진 후 심정은 어땠어</a:t>
            </a:r>
            <a:r>
              <a:rPr lang="en-US" altLang="ko-KR" sz="1300" dirty="0">
                <a:solidFill>
                  <a:srgbClr val="7030A0"/>
                </a:solidFill>
              </a:rPr>
              <a:t>?</a:t>
            </a:r>
            <a:endParaRPr lang="ko-KR" altLang="en-US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④ 요점을 파악한 질문：한꺼번에 많은 질문을 하면 피조사자가 혼란</a:t>
            </a:r>
          </a:p>
          <a:p>
            <a:pPr marL="0" indent="0" fontAlgn="base">
              <a:buNone/>
            </a:pPr>
            <a:r>
              <a:rPr lang="ko-KR" altLang="en-US" sz="1300" dirty="0"/>
              <a:t>      ⑤ 진술이 애매할 때는 후에 번복할 염려가 있으므로 그 진의를 확인할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⑥ 조사의 중점을 노출시키지 말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⑦ 피조사자에게 유리한 사항도 충분히 </a:t>
            </a:r>
            <a:r>
              <a:rPr lang="ko-KR" altLang="en-US" sz="1300" dirty="0" err="1"/>
              <a:t>청취ㆍ기록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⑧ 진술을 도중에 막지 말 것</a:t>
            </a:r>
            <a:r>
              <a:rPr lang="en-US" altLang="ko-KR" sz="1300" dirty="0"/>
              <a:t>(</a:t>
            </a:r>
            <a:r>
              <a:rPr lang="ko-KR" altLang="en-US" sz="1300" dirty="0"/>
              <a:t>특히 </a:t>
            </a:r>
            <a:r>
              <a:rPr lang="ko-KR" altLang="en-US" sz="1300" dirty="0" err="1"/>
              <a:t>자백시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(2) </a:t>
            </a:r>
            <a:r>
              <a:rPr lang="ko-KR" altLang="en-US" sz="1300" dirty="0"/>
              <a:t>신문방식</a:t>
            </a:r>
            <a:r>
              <a:rPr lang="en-US" altLang="ko-KR" sz="1300" dirty="0"/>
              <a:t>(</a:t>
            </a:r>
            <a:r>
              <a:rPr lang="ko-KR" altLang="en-US" sz="1300" dirty="0"/>
              <a:t>질문방식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① 전체법과 </a:t>
            </a:r>
            <a:r>
              <a:rPr lang="ko-KR" altLang="en-US" sz="1300" dirty="0" err="1"/>
              <a:t>일문일답법</a:t>
            </a:r>
            <a:r>
              <a:rPr lang="ko-KR" altLang="en-US" sz="1300" dirty="0"/>
              <a:t> </a:t>
            </a:r>
          </a:p>
          <a:p>
            <a:pPr marL="0" indent="0" fontAlgn="base">
              <a:buNone/>
            </a:pPr>
            <a:r>
              <a:rPr lang="ko-KR" altLang="en-US" sz="1300" dirty="0"/>
              <a:t>      ② 자유응답법과 </a:t>
            </a:r>
            <a:r>
              <a:rPr lang="ko-KR" altLang="en-US" sz="1300" dirty="0" err="1"/>
              <a:t>선택응답법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③ 부정문과 긍정문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fontAlgn="base"/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221202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(3) </a:t>
            </a:r>
            <a:r>
              <a:rPr lang="ko-KR" altLang="en-US" sz="1300" dirty="0"/>
              <a:t>일반적 조사방법</a:t>
            </a: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    ① 모순을 추궁하는 방법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㉠ </a:t>
            </a:r>
            <a:r>
              <a:rPr lang="ko-KR" altLang="en-US" sz="1300" dirty="0" err="1"/>
              <a:t>소문다답</a:t>
            </a:r>
            <a:r>
              <a:rPr lang="en-US" altLang="ko-KR" sz="1300" dirty="0"/>
              <a:t>(</a:t>
            </a:r>
            <a:r>
              <a:rPr lang="ko-KR" altLang="en-US" sz="1300" dirty="0" err="1"/>
              <a:t>단문장답</a:t>
            </a:r>
            <a:r>
              <a:rPr lang="en-US" altLang="ko-KR" sz="1300" dirty="0"/>
              <a:t>), </a:t>
            </a:r>
            <a:r>
              <a:rPr lang="ko-KR" altLang="en-US" sz="1300" dirty="0"/>
              <a:t>세밀하게 반복 질문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㉡ 모순</a:t>
            </a:r>
            <a:r>
              <a:rPr lang="en-US" altLang="ko-KR" sz="1300" dirty="0"/>
              <a:t>, </a:t>
            </a:r>
            <a:r>
              <a:rPr lang="ko-KR" altLang="en-US" sz="1300" dirty="0"/>
              <a:t>불 </a:t>
            </a:r>
            <a:r>
              <a:rPr lang="ko-KR" altLang="en-US" sz="1300" dirty="0" err="1"/>
              <a:t>합리한</a:t>
            </a:r>
            <a:r>
              <a:rPr lang="ko-KR" altLang="en-US" sz="1300" dirty="0"/>
              <a:t> 점 </a:t>
            </a:r>
            <a:r>
              <a:rPr lang="ko-KR" altLang="en-US" sz="1300" dirty="0" err="1"/>
              <a:t>발견시</a:t>
            </a:r>
            <a:r>
              <a:rPr lang="ko-KR" altLang="en-US" sz="1300" dirty="0"/>
              <a:t> 즉시 추궁하지 말고 기회를 보아 한꺼번에 추궁하는 것이 효과적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㉢ 모순추궁의 효과적 시기는 피조사자에게 뉘우치는 표정이나 정신적 동요가 보일 때이다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② </a:t>
            </a:r>
            <a:r>
              <a:rPr lang="ko-KR" altLang="en-US" sz="1300" u="sng" dirty="0">
                <a:solidFill>
                  <a:srgbClr val="FF0000"/>
                </a:solidFill>
              </a:rPr>
              <a:t>급소를 찌르는 방법</a:t>
            </a:r>
            <a:r>
              <a:rPr lang="ko-KR" altLang="en-US" sz="1300" dirty="0"/>
              <a:t>：</a:t>
            </a:r>
            <a:r>
              <a:rPr lang="ko-KR" altLang="en-US" sz="1300" dirty="0">
                <a:solidFill>
                  <a:srgbClr val="FF0000"/>
                </a:solidFill>
              </a:rPr>
              <a:t>단순 경미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명백한 증거 있고 여죄가 없는 피의자 대상</a:t>
            </a:r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    ③ 힌트를 주는 방법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fontAlgn="base"/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38668"/>
              </p:ext>
            </p:extLst>
          </p:nvPr>
        </p:nvGraphicFramePr>
        <p:xfrm>
          <a:off x="1043608" y="3356992"/>
          <a:ext cx="7200800" cy="2331974"/>
        </p:xfrm>
        <a:graphic>
          <a:graphicData uri="http://schemas.openxmlformats.org/drawingml/2006/table">
            <a:tbl>
              <a:tblPr/>
              <a:tblGrid>
                <a:gridCol w="820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0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4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피조사자가 조사관은 아직 아무것도 모르고 있다고 오인하고 계속 부인할 경우</a:t>
                      </a: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자백할 기미를 보이다가 다시 부인할 경우</a:t>
                      </a: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기간의 경과 등으로 기억하지 못하여 진술하지 못하는 것이 분명한 경우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구체적으로 표현하지 말고 애매하게 흘려준다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핵심을 직접 집어주지 말고 간접적으로 느끼게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범행일시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등을 확실하게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하지말고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그 윤곽만을 표현한다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사건의 핵심에 영향을 주는 말로 직접적인 힌트를 주는 것은 피하여야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90500" marR="0" indent="-127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힌트의 범위를 넘어서게 되면 결국 유도신문이 되어 자백의 임의성을 의심받게 되기 때문에 어떤 일정한 선을 그어두는 것이 필요하다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99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300" dirty="0"/>
              <a:t>   ④ 증거제시의 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   ㉠ 증거제시의 시기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피의자가 범행을 자백하고 그것이 </a:t>
            </a:r>
            <a:r>
              <a:rPr lang="ko-KR" altLang="en-US" sz="1300" dirty="0">
                <a:solidFill>
                  <a:srgbClr val="FF0000"/>
                </a:solidFill>
              </a:rPr>
              <a:t>진실이라고 확인된 후 </a:t>
            </a:r>
            <a:r>
              <a:rPr lang="ko-KR" altLang="en-US" sz="1300" dirty="0"/>
              <a:t>제시 하는 것이 원칙이다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㉡ 증거제시의 방법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확신이 가는 것만 제시</a:t>
            </a:r>
            <a:r>
              <a:rPr lang="en-US" altLang="ko-KR" sz="1300" dirty="0"/>
              <a:t>. </a:t>
            </a:r>
            <a:r>
              <a:rPr lang="ko-KR" altLang="en-US" sz="1300" dirty="0"/>
              <a:t>여죄가 있는 경우에는 처음부터 제시하지 말고 자백의 가능성이 있는 경우에만 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시하는 것이 좋다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⑤ 여죄의 조사요령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   ㉠ 여죄조사상 유의 사항：여죄 </a:t>
            </a:r>
            <a:r>
              <a:rPr lang="ko-KR" altLang="en-US" sz="1300" dirty="0" err="1"/>
              <a:t>자백시</a:t>
            </a:r>
            <a:r>
              <a:rPr lang="ko-KR" altLang="en-US" sz="1300" dirty="0"/>
              <a:t> 정숙한 분위기 유지</a:t>
            </a:r>
          </a:p>
          <a:p>
            <a:pPr marL="0" indent="0" fontAlgn="base">
              <a:buNone/>
            </a:pPr>
            <a:r>
              <a:rPr lang="ko-KR" altLang="en-US" sz="1300" dirty="0"/>
              <a:t>      ㉡ 여죄의 추궁의 방법：</a:t>
            </a:r>
            <a:r>
              <a:rPr lang="ko-KR" altLang="en-US" sz="1300" dirty="0" err="1"/>
              <a:t>피해통보표를</a:t>
            </a:r>
            <a:r>
              <a:rPr lang="ko-KR" altLang="en-US" sz="1300" dirty="0"/>
              <a:t> 기초로 추궁</a:t>
            </a:r>
            <a:r>
              <a:rPr lang="en-US" altLang="ko-KR" sz="1300" dirty="0"/>
              <a:t>, </a:t>
            </a:r>
            <a:r>
              <a:rPr lang="ko-KR" altLang="en-US" sz="1300" dirty="0"/>
              <a:t>생활비나 유흥비 등 과다지출 상 황을 파악하여 추궁</a:t>
            </a:r>
          </a:p>
          <a:p>
            <a:pPr marL="0" indent="0" fontAlgn="base">
              <a:buNone/>
            </a:pPr>
            <a:r>
              <a:rPr lang="ko-KR" altLang="en-US" sz="1300" dirty="0"/>
              <a:t>      ㉢ 변명에 대한 조사요령 </a:t>
            </a:r>
            <a:r>
              <a:rPr lang="en-US" altLang="ko-KR" sz="1300" dirty="0"/>
              <a:t>: </a:t>
            </a:r>
            <a:r>
              <a:rPr lang="ko-KR" altLang="en-US" sz="1300" dirty="0"/>
              <a:t>피조사자의 변명은 끝까지 청취하는 것이 좋다</a:t>
            </a:r>
            <a:r>
              <a:rPr lang="en-US" altLang="ko-KR" sz="1300" dirty="0"/>
              <a:t>.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   ⑥ </a:t>
            </a:r>
            <a:r>
              <a:rPr lang="ko-KR" altLang="en-US" sz="1300" dirty="0">
                <a:solidFill>
                  <a:srgbClr val="FF0000"/>
                </a:solidFill>
              </a:rPr>
              <a:t>부인하는 피의자 조사요령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부인 진술을 경청：모순</a:t>
            </a:r>
            <a:r>
              <a:rPr lang="en-US" altLang="ko-KR" sz="1300" dirty="0"/>
              <a:t>, </a:t>
            </a:r>
            <a:r>
              <a:rPr lang="ko-KR" altLang="en-US" sz="1300" dirty="0"/>
              <a:t>불합리한 점 발견 나중에 한꺼번에 추궁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범죄 정당화 심리를 이해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성의와 설득으로 자연적 진술 유도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인격의 존중：권위</a:t>
            </a:r>
            <a:r>
              <a:rPr lang="en-US" altLang="ko-KR" sz="1300" dirty="0"/>
              <a:t>, </a:t>
            </a:r>
            <a:r>
              <a:rPr lang="ko-KR" altLang="en-US" sz="1300" dirty="0"/>
              <a:t>협박적인 조사태도는 지양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변명에 대한 확인 수사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사전조사 철저로 면책이 불가능한 관념을 인식시킴：피조사자의 경력</a:t>
            </a:r>
            <a:r>
              <a:rPr lang="en-US" altLang="ko-KR" sz="1300" dirty="0"/>
              <a:t>, </a:t>
            </a:r>
            <a:r>
              <a:rPr lang="ko-KR" altLang="en-US" sz="1300" dirty="0"/>
              <a:t>신변 등 조사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375020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(4) </a:t>
            </a:r>
            <a:r>
              <a:rPr lang="ko-KR" altLang="en-US" sz="1300" dirty="0"/>
              <a:t>자백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자백은 임의성이 있어야 증거능력이 인정되고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진실성을 인정받아야 실질적 증거가치인 </a:t>
            </a:r>
            <a:r>
              <a:rPr lang="ko-KR" altLang="en-US" sz="1300" dirty="0" err="1">
                <a:solidFill>
                  <a:srgbClr val="FF0000"/>
                </a:solidFill>
              </a:rPr>
              <a:t>증명력이</a:t>
            </a:r>
            <a:r>
              <a:rPr lang="ko-KR" altLang="en-US" sz="1300" dirty="0">
                <a:solidFill>
                  <a:srgbClr val="FF0000"/>
                </a:solidFill>
              </a:rPr>
              <a:t> 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①</a:t>
            </a:r>
            <a:r>
              <a:rPr lang="en-US" altLang="ko-KR" sz="1300" dirty="0"/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자백의 임의성 검토</a:t>
            </a:r>
            <a:r>
              <a:rPr lang="ko-KR" altLang="en-US" sz="1300" dirty="0"/>
              <a:t>：진술거부권 고지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심야ㆍ장기간ㆍ강압수사</a:t>
            </a:r>
            <a:r>
              <a:rPr lang="ko-KR" altLang="en-US" sz="1300" dirty="0"/>
              <a:t> 금지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②</a:t>
            </a:r>
            <a:r>
              <a:rPr lang="en-US" altLang="ko-KR" sz="1300" dirty="0"/>
              <a:t> </a:t>
            </a:r>
            <a:r>
              <a:rPr lang="ko-KR" altLang="en-US" sz="1300" dirty="0"/>
              <a:t>자백 전의 </a:t>
            </a:r>
            <a:r>
              <a:rPr lang="ko-KR" altLang="en-US" sz="1300" dirty="0" err="1"/>
              <a:t>행동ㆍ표정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 용변을 호소한다</a:t>
            </a:r>
            <a:r>
              <a:rPr lang="en-US" altLang="ko-KR" sz="1300" dirty="0"/>
              <a:t>.                 - </a:t>
            </a:r>
            <a:r>
              <a:rPr lang="ko-KR" altLang="en-US" sz="1300" dirty="0"/>
              <a:t>물을 달라고 한다</a:t>
            </a:r>
            <a:r>
              <a:rPr lang="en-US" altLang="ko-KR" sz="1300" dirty="0"/>
              <a:t>(</a:t>
            </a:r>
            <a:r>
              <a:rPr lang="ko-KR" altLang="en-US" sz="1300" dirty="0"/>
              <a:t>목이 마름</a:t>
            </a:r>
            <a:r>
              <a:rPr lang="en-US" altLang="ko-KR" sz="1300" dirty="0"/>
              <a:t>)                  - </a:t>
            </a:r>
            <a:r>
              <a:rPr lang="ko-KR" altLang="en-US" sz="1300" dirty="0"/>
              <a:t>말을 하지 않는다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얼굴빛이 변한다</a:t>
            </a:r>
            <a:r>
              <a:rPr lang="en-US" altLang="ko-KR" sz="1300" dirty="0"/>
              <a:t>.                  - </a:t>
            </a:r>
            <a:r>
              <a:rPr lang="ko-KR" altLang="en-US" sz="1300" dirty="0"/>
              <a:t>땀을 흘리거나 몸을 떤다</a:t>
            </a:r>
            <a:r>
              <a:rPr lang="en-US" altLang="ko-KR" sz="1300" dirty="0"/>
              <a:t>.                        - </a:t>
            </a:r>
            <a:r>
              <a:rPr lang="ko-KR" altLang="en-US" sz="1300" dirty="0"/>
              <a:t>정면을 향한다</a:t>
            </a:r>
            <a:r>
              <a:rPr lang="en-US" altLang="ko-KR" sz="1300" dirty="0"/>
              <a:t>.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</a:t>
            </a:r>
            <a:r>
              <a:rPr lang="ko-KR" altLang="en-US" sz="1300" dirty="0"/>
              <a:t> 발을 뻗고 앉아서 운다</a:t>
            </a:r>
            <a:r>
              <a:rPr lang="en-US" altLang="ko-KR" sz="1300" dirty="0"/>
              <a:t>.        - </a:t>
            </a:r>
            <a:r>
              <a:rPr lang="ko-KR" altLang="en-US" sz="1300" dirty="0"/>
              <a:t>입술이 하얗게 변한다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③</a:t>
            </a:r>
            <a:r>
              <a:rPr lang="en-US" altLang="ko-KR" sz="1300" dirty="0"/>
              <a:t> </a:t>
            </a:r>
            <a:r>
              <a:rPr lang="ko-KR" altLang="en-US" sz="1300" dirty="0"/>
              <a:t>자백 후의 </a:t>
            </a:r>
            <a:r>
              <a:rPr lang="ko-KR" altLang="en-US" sz="1300" dirty="0" err="1"/>
              <a:t>행동ㆍ표정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안심하는 기색이 보인다</a:t>
            </a:r>
            <a:r>
              <a:rPr lang="en-US" altLang="ko-KR" sz="1300" dirty="0"/>
              <a:t>. </a:t>
            </a: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얼굴빛이 좋아진다</a:t>
            </a:r>
            <a:r>
              <a:rPr lang="en-US" altLang="ko-KR" sz="1300" dirty="0"/>
              <a:t>. </a:t>
            </a:r>
            <a:r>
              <a:rPr lang="ko-KR" altLang="en-US" sz="1300" dirty="0"/>
              <a:t>                        </a:t>
            </a:r>
            <a:r>
              <a:rPr lang="en-US" altLang="ko-KR" sz="1300" dirty="0"/>
              <a:t>-</a:t>
            </a:r>
            <a:r>
              <a:rPr lang="ko-KR" altLang="en-US" sz="1300" dirty="0"/>
              <a:t> 조사관에게 친근감을 갖고 농담도 한다</a:t>
            </a:r>
            <a:r>
              <a:rPr lang="en-US" altLang="ko-KR" sz="1300" dirty="0"/>
              <a:t>.     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</a:t>
            </a:r>
            <a:r>
              <a:rPr lang="ko-KR" altLang="en-US" sz="1300" dirty="0"/>
              <a:t> 식욕이 좋아진다</a:t>
            </a:r>
            <a:r>
              <a:rPr lang="en-US" altLang="ko-KR" sz="1300" dirty="0"/>
              <a:t>.                    -</a:t>
            </a:r>
            <a:r>
              <a:rPr lang="ko-KR" altLang="en-US" sz="1300" dirty="0"/>
              <a:t> 잠을 잘 자게 된다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④</a:t>
            </a:r>
            <a:r>
              <a:rPr lang="en-US" altLang="ko-KR" sz="1300" dirty="0"/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자백의 진실성 검토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진위여부 판단</a:t>
            </a:r>
            <a:r>
              <a:rPr lang="en-US" altLang="ko-KR" sz="1300" dirty="0">
                <a:solidFill>
                  <a:srgbClr val="FF0000"/>
                </a:solidFill>
              </a:rPr>
              <a:t>)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 피조사자만이 알 수 있는 사실의 자백：범행용구 구입처</a:t>
            </a:r>
            <a:r>
              <a:rPr lang="en-US" altLang="ko-KR" sz="1300" dirty="0"/>
              <a:t>, </a:t>
            </a:r>
            <a:r>
              <a:rPr lang="ko-KR" altLang="en-US" sz="1300" dirty="0"/>
              <a:t>은닉장소</a:t>
            </a:r>
            <a:r>
              <a:rPr lang="en-US" altLang="ko-KR" sz="1300" dirty="0"/>
              <a:t>, </a:t>
            </a:r>
            <a:r>
              <a:rPr lang="ko-KR" altLang="en-US" sz="1300" dirty="0"/>
              <a:t>장물의 처분장소 등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객관적 사실과 부합할 경우 진실일 가능성 많다：실황조사 또는 검증 내용과 부합 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</a:t>
            </a:r>
            <a:r>
              <a:rPr lang="ko-KR" altLang="en-US" sz="1300" dirty="0"/>
              <a:t> 진술의 일관성：범행방법 등에 관하여 전후 진술이 논리적인가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행동의 필연성：피의자가 범행을 하기에 이른 동기</a:t>
            </a:r>
            <a:r>
              <a:rPr lang="en-US" altLang="ko-KR" sz="1300" dirty="0"/>
              <a:t>, </a:t>
            </a:r>
            <a:r>
              <a:rPr lang="ko-KR" altLang="en-US" sz="1300" dirty="0"/>
              <a:t>객관적 상황 등에 비추어 그 자백한 행동이 필연성이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                 </a:t>
            </a:r>
            <a:r>
              <a:rPr lang="ko-KR" altLang="en-US" sz="1300" dirty="0"/>
              <a:t>있는가 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</a:t>
            </a:r>
            <a:r>
              <a:rPr lang="ko-KR" altLang="en-US" sz="1300" dirty="0"/>
              <a:t> 자백에 이르게 된 경위：</a:t>
            </a:r>
            <a:r>
              <a:rPr lang="ko-KR" altLang="en-US" sz="1300" dirty="0" err="1"/>
              <a:t>후회ㆍ반성</a:t>
            </a:r>
            <a:r>
              <a:rPr lang="ko-KR" altLang="en-US" sz="1300" dirty="0"/>
              <a:t> 등에 의한 자백은 신빙성이 높다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유치장 내의 행동관찰：진실을 자백하지 않은 피의자는 식사를 잘 하지 않거나</a:t>
            </a:r>
            <a:r>
              <a:rPr lang="en-US" altLang="ko-KR" sz="1300" dirty="0"/>
              <a:t>, </a:t>
            </a:r>
            <a:r>
              <a:rPr lang="ko-KR" altLang="en-US" sz="1300" dirty="0"/>
              <a:t>잠을 설치며 잠꼬대를 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                               </a:t>
            </a:r>
            <a:r>
              <a:rPr lang="ko-KR" altLang="en-US" sz="1300" dirty="0"/>
              <a:t>거나</a:t>
            </a:r>
            <a:r>
              <a:rPr lang="en-US" altLang="ko-KR" sz="1300" dirty="0"/>
              <a:t>, </a:t>
            </a:r>
            <a:r>
              <a:rPr lang="ko-KR" altLang="en-US" sz="1300" dirty="0"/>
              <a:t>무언가 심각하게 생각하는 듯한 태도를 보인다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778215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(5) </a:t>
            </a:r>
            <a:r>
              <a:rPr lang="ko-KR" altLang="en-US" sz="1300" dirty="0"/>
              <a:t>피의자 신문 요령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167072"/>
              </p:ext>
            </p:extLst>
          </p:nvPr>
        </p:nvGraphicFramePr>
        <p:xfrm>
          <a:off x="755576" y="1844824"/>
          <a:ext cx="7704856" cy="4203954"/>
        </p:xfrm>
        <a:graphic>
          <a:graphicData uri="http://schemas.openxmlformats.org/drawingml/2006/table">
            <a:tbl>
              <a:tblPr/>
              <a:tblGrid>
                <a:gridCol w="1418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6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8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범죄혐의가 인정되는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경우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혐의가 명백한 데 대한 확신있는 태도를 보여야 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고소인 또는 피해자가 사실을 과장하고 있을 가능성을 강조한다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피의자에게 나타나는 생리적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심리적 징후를 스스로 알아차리게 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피의자에게 동정을 표시한다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죄의식을 가볍게 하거나 자존심에 호소하여 범행을 자인하는 실마리를 찾는다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피의자의 혐의를 밝힐 수 있는 증거의 일부를 지적한다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범죄혐의가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불확실한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경우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신문받는 이유를 알고 있는지 물어본다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피의자로 하여금 사건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피해자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의심스런 인물에 대하여 알고 있는대로 모두 말하게 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피의자가 거짓말을 하는지 시험해 보아야 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8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정서적인 자와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비정서적인 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정서적인 자에게는 신문 도중 발생하는 생리적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심리적 증후군 등 의 태도에 주의하여 그때그때 필요한 질문을 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254000" marR="0" indent="-2349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비정서적인 자에게는 저항해야 쓸 데 없는 일이라는 것을 지적하고 그의 자존심을 세워주고 친절하게 하여 자진 진술토록 유도하고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때로는 신문 중 급소를 찌르는 질문으로 자백하도록 유도한다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17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300" dirty="0"/>
              <a:t> </a:t>
            </a:r>
            <a:r>
              <a:rPr lang="en-US" altLang="ko-KR" sz="1400" dirty="0"/>
              <a:t>4. </a:t>
            </a:r>
            <a:r>
              <a:rPr lang="ko-KR" altLang="en-US" sz="1400" dirty="0"/>
              <a:t>참고인 조사요령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피의자가 아닌 제３자를 참고인이라 한다</a:t>
            </a:r>
            <a:r>
              <a:rPr lang="en-US" altLang="ko-KR" sz="1400" dirty="0"/>
              <a:t>. (</a:t>
            </a:r>
            <a:r>
              <a:rPr lang="ko-KR" altLang="en-US" sz="1400" dirty="0"/>
              <a:t>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고소인</a:t>
            </a:r>
            <a:r>
              <a:rPr lang="en-US" altLang="ko-KR" sz="1400" dirty="0"/>
              <a:t>, </a:t>
            </a:r>
            <a:r>
              <a:rPr lang="ko-KR" altLang="en-US" sz="1400" dirty="0"/>
              <a:t>고발인</a:t>
            </a:r>
            <a:r>
              <a:rPr lang="en-US" altLang="ko-KR" sz="1400" dirty="0"/>
              <a:t>, </a:t>
            </a:r>
            <a:r>
              <a:rPr lang="ko-KR" altLang="en-US" sz="1400" dirty="0"/>
              <a:t>목격자</a:t>
            </a:r>
            <a:r>
              <a:rPr lang="en-US" altLang="ko-KR" sz="1400" dirty="0"/>
              <a:t>, </a:t>
            </a:r>
            <a:r>
              <a:rPr lang="ko-KR" altLang="en-US" sz="1400" dirty="0"/>
              <a:t>감정인</a:t>
            </a:r>
            <a:r>
              <a:rPr lang="en-US" altLang="ko-KR" sz="1400" dirty="0"/>
              <a:t>, </a:t>
            </a:r>
            <a:r>
              <a:rPr lang="ko-KR" altLang="en-US" sz="1400" dirty="0"/>
              <a:t>통역인 등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(1) </a:t>
            </a:r>
            <a:r>
              <a:rPr lang="ko-KR" altLang="en-US" sz="1400" dirty="0"/>
              <a:t>조사요령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① 조사 장소는 경찰서나 참고인 사정에 따라 방문조사 등 편리한 장소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② 진술거부권 고지 불요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③ 출석 요구는 출석요구서를 발송하거나 </a:t>
            </a:r>
            <a:r>
              <a:rPr lang="ko-KR" altLang="en-US" sz="1400" dirty="0" err="1"/>
              <a:t>전화ㆍ구두ㆍ인편</a:t>
            </a:r>
            <a:r>
              <a:rPr lang="ko-KR" altLang="en-US" sz="1400" dirty="0"/>
              <a:t> 등으로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(2) </a:t>
            </a:r>
            <a:r>
              <a:rPr lang="ko-KR" altLang="en-US" sz="1400" dirty="0"/>
              <a:t>참고인 </a:t>
            </a:r>
            <a:r>
              <a:rPr lang="ko-KR" altLang="en-US" sz="1400" dirty="0" err="1"/>
              <a:t>조사시</a:t>
            </a:r>
            <a:r>
              <a:rPr lang="ko-KR" altLang="en-US" sz="1400" dirty="0"/>
              <a:t> 출석 편의도모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① 시차제 출석요구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② </a:t>
            </a:r>
            <a:r>
              <a:rPr lang="ko-KR" altLang="en-US" sz="1400" dirty="0" err="1"/>
              <a:t>우편진술제</a:t>
            </a:r>
            <a:r>
              <a:rPr lang="ko-KR" altLang="en-US" sz="1400" dirty="0"/>
              <a:t> 실시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③ 절도피해자 소환억제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④ 공조제도 활용：참고인이 타 경찰관서에 거주하는 경우 거주지에서 조사하게 하여 참고인의 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</a:t>
            </a:r>
            <a:r>
              <a:rPr lang="ko-KR" altLang="en-US" sz="1400" dirty="0"/>
              <a:t>의를 도모하게 하는 제도 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33352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(3) </a:t>
            </a:r>
            <a:r>
              <a:rPr lang="ko-KR" altLang="en-US" sz="1300" dirty="0"/>
              <a:t>참고인이 협력을 거부할 경우 조사요령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참고인 여비의 지급</a:t>
            </a:r>
          </a:p>
          <a:p>
            <a:pPr marL="0" indent="0" fontAlgn="base">
              <a:buNone/>
            </a:pPr>
            <a:r>
              <a:rPr lang="ko-KR" altLang="en-US" sz="1400" dirty="0"/>
              <a:t>      ① 참고인 여비의 내용은 출석한 </a:t>
            </a:r>
            <a:r>
              <a:rPr lang="ko-KR" altLang="en-US" sz="1400" dirty="0">
                <a:solidFill>
                  <a:srgbClr val="FF0000"/>
                </a:solidFill>
              </a:rPr>
              <a:t>참고인의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여비ㆍ일당ㆍ숙박료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등으로 여비는 조사 종료 후 즉시 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급하여야 하고 수령인의 서명날인을 받아야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② 참고인이 허위진술을 하였다고 할만한 상당한 이유가 있거나 진술을 거부하였을 때에는 지급하지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않아도 좋다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660504"/>
              </p:ext>
            </p:extLst>
          </p:nvPr>
        </p:nvGraphicFramePr>
        <p:xfrm>
          <a:off x="683568" y="1700808"/>
          <a:ext cx="8064896" cy="2583180"/>
        </p:xfrm>
        <a:graphic>
          <a:graphicData uri="http://schemas.openxmlformats.org/drawingml/2006/table">
            <a:tbl>
              <a:tblPr/>
              <a:tblGrid>
                <a:gridCol w="3474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0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출석이 귀찮거나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가해자ㆍ피해자와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모두 친분이 있거나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제３자의 일에 관여하기 싫은 경우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ㆍ사회 구성원으로서의 정의감에 호소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ㆍ피의자의 반사회성을 부각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보복이 두려운 경우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ㆍ책임지고 보호하겠다는 뜻을 밝힌다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ㆍ사후 보복은 특별한 경우에나 있을 수 있는 일이라는 것을 강조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ㆍ진술하지 않으면 나중에 법정에서 공개 적으로 진술해야 하니 그럴 바에는 미리 진 술함이 좋다고 인식시킨다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4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피의자를 옹호하거나 수사에 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반감을 가진 경우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905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ㆍ참고인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자신을 범인시하는 신문방법도 때로는 효과적이다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ㆍ범인과의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관계를 추궁하는 한편 범인의 배신행위를 확신시키고 그 관계를 단절 하도록 노력한다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5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5. </a:t>
            </a:r>
            <a:r>
              <a:rPr lang="ko-KR" altLang="en-US" sz="1400" dirty="0" err="1"/>
              <a:t>고소ㆍ고발사건</a:t>
            </a:r>
            <a:r>
              <a:rPr lang="ko-KR" altLang="en-US" sz="1400" dirty="0"/>
              <a:t> 조사요령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수사기간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１개월이 원칙⇒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서장의 연장허가 득하여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２개월⇒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검사의 연장승인 득하여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３개월</a:t>
            </a:r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고소사건 </a:t>
            </a:r>
            <a:r>
              <a:rPr lang="ko-KR" altLang="en-US" sz="1400" dirty="0" err="1"/>
              <a:t>접수시</a:t>
            </a:r>
            <a:r>
              <a:rPr lang="ko-KR" altLang="en-US" sz="1400" dirty="0"/>
              <a:t> 유의사항</a:t>
            </a:r>
          </a:p>
          <a:p>
            <a:pPr marL="0" indent="0" fontAlgn="base">
              <a:buNone/>
            </a:pPr>
            <a:r>
              <a:rPr lang="ko-KR" altLang="en-US" sz="1400" dirty="0"/>
              <a:t>      ① </a:t>
            </a:r>
            <a:r>
              <a:rPr lang="ko-KR" altLang="en-US" sz="1400" dirty="0" err="1"/>
              <a:t>고소권</a:t>
            </a:r>
            <a:r>
              <a:rPr lang="ko-KR" altLang="en-US" sz="1400" dirty="0"/>
              <a:t> 유무</a:t>
            </a:r>
            <a:r>
              <a:rPr lang="en-US" altLang="ko-KR" sz="1400" dirty="0"/>
              <a:t>, </a:t>
            </a:r>
            <a:r>
              <a:rPr lang="ko-KR" altLang="en-US" sz="1400" dirty="0"/>
              <a:t>직계존속에 대한 고소여부</a:t>
            </a:r>
            <a:r>
              <a:rPr lang="en-US" altLang="ko-KR" sz="1400" dirty="0"/>
              <a:t>, </a:t>
            </a:r>
            <a:r>
              <a:rPr lang="ko-KR" altLang="en-US" sz="1400" dirty="0"/>
              <a:t>고소기간 경과 여부</a:t>
            </a:r>
            <a:r>
              <a:rPr lang="en-US" altLang="ko-KR" sz="1400" dirty="0"/>
              <a:t>, </a:t>
            </a:r>
            <a:r>
              <a:rPr lang="ko-KR" altLang="en-US" sz="1400" dirty="0"/>
              <a:t>간통죄에 </a:t>
            </a:r>
            <a:r>
              <a:rPr lang="ko-KR" altLang="en-US" sz="1400"/>
              <a:t>있어서 소정의 </a:t>
            </a:r>
            <a:r>
              <a:rPr lang="ko-KR" altLang="en-US" sz="1400" dirty="0"/>
              <a:t>요건 구비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여부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반의사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불벌죄에서</a:t>
            </a:r>
            <a:r>
              <a:rPr lang="ko-KR" altLang="en-US" sz="1400" dirty="0"/>
              <a:t> 처벌 희망여부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친족 </a:t>
            </a:r>
            <a:r>
              <a:rPr lang="ko-KR" altLang="en-US" sz="1400" dirty="0" err="1"/>
              <a:t>상도례에서</a:t>
            </a:r>
            <a:r>
              <a:rPr lang="ko-KR" altLang="en-US" sz="1400" dirty="0"/>
              <a:t> 신분관계 등 조사</a:t>
            </a:r>
          </a:p>
          <a:p>
            <a:pPr marL="0" indent="0" fontAlgn="base">
              <a:buNone/>
            </a:pPr>
            <a:r>
              <a:rPr lang="ko-KR" altLang="en-US" sz="1400" dirty="0"/>
              <a:t>      ② 범죄 피해자 이외의 제３자는 누구든지 고발할 수 있으나</a:t>
            </a:r>
            <a:r>
              <a:rPr lang="en-US" altLang="ko-KR" sz="1400" dirty="0"/>
              <a:t>, </a:t>
            </a:r>
            <a:r>
              <a:rPr lang="ko-KR" altLang="en-US" sz="1400" dirty="0"/>
              <a:t>대리인에 의한 고발은 인정되지 않는다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조사의 요령</a:t>
            </a:r>
          </a:p>
        </p:txBody>
      </p:sp>
    </p:spTree>
    <p:extLst>
      <p:ext uri="{BB962C8B-B14F-4D97-AF65-F5344CB8AC3E}">
        <p14:creationId xmlns:p14="http://schemas.microsoft.com/office/powerpoint/2010/main" val="3743554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협의의 수사서류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수사기관 스스로</a:t>
            </a:r>
            <a:r>
              <a:rPr lang="ko-KR" altLang="en-US" sz="1400" dirty="0">
                <a:solidFill>
                  <a:srgbClr val="FF0000"/>
                </a:solidFill>
              </a:rPr>
              <a:t> 작성한 서류 및 </a:t>
            </a:r>
            <a:r>
              <a:rPr lang="ko-KR" altLang="en-US" sz="1400" u="sng" dirty="0">
                <a:solidFill>
                  <a:srgbClr val="FF0000"/>
                </a:solidFill>
              </a:rPr>
              <a:t>수사기관 이외의 자</a:t>
            </a:r>
            <a:r>
              <a:rPr lang="en-US" altLang="ko-KR" sz="1400" u="sng" dirty="0">
                <a:solidFill>
                  <a:srgbClr val="FF0000"/>
                </a:solidFill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</a:rPr>
              <a:t>私人</a:t>
            </a:r>
            <a:r>
              <a:rPr lang="en-US" altLang="ko-KR" sz="1400" u="sng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가 작성한 서류</a:t>
            </a:r>
            <a:r>
              <a:rPr lang="ko-KR" altLang="en-US" sz="1400" dirty="0"/>
              <a:t>로서 수사기관이 수집한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서류 중 내용적 의미만으로 증거가 되는 것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광의의 수사서류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협의의 수사서류 </a:t>
            </a:r>
            <a:r>
              <a:rPr lang="en-US" altLang="ko-KR" sz="1400" dirty="0"/>
              <a:t>+ </a:t>
            </a:r>
            <a:r>
              <a:rPr lang="ko-KR" altLang="en-US" sz="1400" dirty="0"/>
              <a:t>범죄혐의가 없어 </a:t>
            </a:r>
            <a:r>
              <a:rPr lang="ko-KR" altLang="en-US" sz="1400" dirty="0" err="1"/>
              <a:t>내사종결하는</a:t>
            </a:r>
            <a:r>
              <a:rPr lang="ko-KR" altLang="en-US" sz="1400" dirty="0"/>
              <a:t> 서류</a:t>
            </a:r>
            <a:r>
              <a:rPr lang="en-US" altLang="ko-KR" sz="1400" dirty="0"/>
              <a:t>, </a:t>
            </a:r>
            <a:r>
              <a:rPr lang="ko-KR" altLang="en-US" sz="1400" dirty="0"/>
              <a:t>수사 행정서류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(3) </a:t>
            </a:r>
            <a:r>
              <a:rPr lang="ko-KR" altLang="en-US" sz="1400" dirty="0"/>
              <a:t>증거물인 서면과 수사서류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개관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431243"/>
              </p:ext>
            </p:extLst>
          </p:nvPr>
        </p:nvGraphicFramePr>
        <p:xfrm>
          <a:off x="1043608" y="3861048"/>
          <a:ext cx="7560840" cy="2088232"/>
        </p:xfrm>
        <a:graphic>
          <a:graphicData uri="http://schemas.openxmlformats.org/drawingml/2006/table">
            <a:tbl>
              <a:tblPr/>
              <a:tblGrid>
                <a:gridCol w="989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38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증거물인 서면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수사서류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증거능력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내용적 의의와 물리적인 존재 모두 증거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ex)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위조죄의 위조문서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i="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협박죄의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협박문서</a:t>
                      </a: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내용적 의의만이 증거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ex)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진술조서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고소장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고발장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피해신고서 </a:t>
                      </a: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3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보관방법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i="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압수하여 보관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수사기록에 </a:t>
                      </a:r>
                      <a:r>
                        <a:rPr lang="ko-KR" altLang="en-US" sz="1200" i="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편철</a:t>
                      </a:r>
                      <a:endParaRPr lang="ko-KR" altLang="en-US" sz="1200" i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증 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조사방법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제시＋요지의 고지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낭독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198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중요성</a:t>
            </a:r>
            <a:r>
              <a:rPr lang="en-US" altLang="ko-KR" sz="1400" dirty="0"/>
              <a:t>(</a:t>
            </a:r>
            <a:r>
              <a:rPr lang="ko-KR" altLang="en-US" sz="1400" dirty="0"/>
              <a:t>용도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(1) </a:t>
            </a:r>
            <a:r>
              <a:rPr lang="ko-KR" altLang="en-US" sz="1400" dirty="0"/>
              <a:t>당해 수사절차가 적정하게 이루어졌다는 사실을 증명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공소자료 및 </a:t>
            </a:r>
            <a:r>
              <a:rPr lang="ko-KR" altLang="en-US" sz="1400" dirty="0" err="1"/>
              <a:t>공판시</a:t>
            </a:r>
            <a:r>
              <a:rPr lang="ko-KR" altLang="en-US" sz="1400" dirty="0"/>
              <a:t> 증거로 이용되어 범죄의 증명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성격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보고적 성격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수사서류의 종류 ： 수사기관이 작성</a:t>
            </a:r>
            <a:r>
              <a:rPr lang="en-US" altLang="ko-KR" sz="1400" dirty="0"/>
              <a:t>, </a:t>
            </a:r>
            <a:r>
              <a:rPr lang="ko-KR" altLang="en-US" sz="1400" dirty="0"/>
              <a:t>수사기관 이외의 자 </a:t>
            </a:r>
            <a:r>
              <a:rPr lang="en-US" altLang="ko-KR" sz="1400" dirty="0"/>
              <a:t>(</a:t>
            </a:r>
            <a:r>
              <a:rPr lang="ko-KR" altLang="en-US" sz="1400" dirty="0"/>
              <a:t>私人</a:t>
            </a:r>
            <a:r>
              <a:rPr lang="en-US" altLang="ko-KR" sz="1400" dirty="0"/>
              <a:t>) </a:t>
            </a:r>
            <a:r>
              <a:rPr lang="ko-KR" altLang="en-US" sz="1400" dirty="0"/>
              <a:t>작성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개관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23633"/>
              </p:ext>
            </p:extLst>
          </p:nvPr>
        </p:nvGraphicFramePr>
        <p:xfrm>
          <a:off x="827584" y="3645024"/>
          <a:ext cx="7704856" cy="2155698"/>
        </p:xfrm>
        <a:graphic>
          <a:graphicData uri="http://schemas.openxmlformats.org/drawingml/2006/table">
            <a:tbl>
              <a:tblPr/>
              <a:tblGrid>
                <a:gridCol w="94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작성주체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수사기관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진술서류：피해자진술조서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참고인진술조서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피의자신문조서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대질조서 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보고서류：범죄인지보고서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현행범인체포서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수사보고서 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기타서류：압수조서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각종 건의서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사실조회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촉탁서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수사협조의뢰서 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공ㆍ사인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고소장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고발장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피해신고서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진술서 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사실조회에 대한 회보서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등본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초본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사본류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961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수사서류 작성순서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원칙 ： 피해자나 목격자 등의 참고인 진술조서를 먼저 작성하고 피의자 신문조서를 작성한다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작성순서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개관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01417"/>
              </p:ext>
            </p:extLst>
          </p:nvPr>
        </p:nvGraphicFramePr>
        <p:xfrm>
          <a:off x="971600" y="2852936"/>
          <a:ext cx="7488832" cy="2376678"/>
        </p:xfrm>
        <a:graphic>
          <a:graphicData uri="http://schemas.openxmlformats.org/drawingml/2006/table">
            <a:tbl>
              <a:tblPr/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570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신고자 진술조서 작성 및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채증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피의자진술서 작성 및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채증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범죄인지보고서 작성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참고인진술조서 작성 및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채증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사실조회 또는 수사협력 의뢰에 의한 회보검토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피의자신문 및 압수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공범자신문 및 압수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현장검증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현장검증은 현장변경 가능성이 있으면 우선 실시할 수 있다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21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1. </a:t>
            </a:r>
            <a:r>
              <a:rPr lang="ko-KR" altLang="en-US" sz="1200" dirty="0"/>
              <a:t>의 의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수사에 관계 있는 사항을 상사에게 보고하는 서면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2. </a:t>
            </a:r>
            <a:r>
              <a:rPr lang="ko-KR" altLang="en-US" sz="1200" dirty="0"/>
              <a:t>중요성</a:t>
            </a:r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조직적 수사가능 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수사서류간 연결명확</a:t>
            </a:r>
          </a:p>
          <a:p>
            <a:pPr marL="0" indent="0" fontAlgn="base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/>
              <a:t>수사간부 등이 사건의 </a:t>
            </a:r>
            <a:r>
              <a:rPr lang="ko-KR" altLang="en-US" sz="1200" dirty="0" err="1"/>
              <a:t>전모파악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/>
              <a:t>수사의 합리성 증명</a:t>
            </a:r>
          </a:p>
          <a:p>
            <a:pPr marL="0" indent="0" fontAlgn="base">
              <a:buNone/>
            </a:pPr>
            <a:r>
              <a:rPr lang="en-US" altLang="ko-KR" sz="1200" dirty="0"/>
              <a:t>    (5) </a:t>
            </a:r>
            <a:r>
              <a:rPr lang="ko-KR" altLang="en-US" sz="1200" dirty="0"/>
              <a:t>영장신청의 유력한 소명자료 역할</a:t>
            </a:r>
            <a:r>
              <a:rPr lang="en-US" altLang="ko-KR" sz="1200" dirty="0"/>
              <a:t>(</a:t>
            </a:r>
            <a:r>
              <a:rPr lang="ko-KR" altLang="en-US" sz="1200" dirty="0"/>
              <a:t>판사의 심증형성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수사보고서 내용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수사의 단서 및 진상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피의자의 변명에 대한 진위여부</a:t>
            </a:r>
          </a:p>
          <a:p>
            <a:pPr marL="0" indent="0" fontAlgn="base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/>
              <a:t>불심검문이나 임의동행의 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/>
              <a:t>탐문</a:t>
            </a:r>
            <a:r>
              <a:rPr lang="en-US" altLang="ko-KR" sz="1200" dirty="0"/>
              <a:t>, </a:t>
            </a:r>
            <a:r>
              <a:rPr lang="ko-KR" altLang="en-US" sz="1200" dirty="0"/>
              <a:t>소문 등의 수사결과</a:t>
            </a:r>
          </a:p>
          <a:p>
            <a:pPr marL="0" indent="0" fontAlgn="base">
              <a:buNone/>
            </a:pPr>
            <a:r>
              <a:rPr lang="en-US" altLang="ko-KR" sz="1200" dirty="0"/>
              <a:t>    (5) </a:t>
            </a:r>
            <a:r>
              <a:rPr lang="ko-KR" altLang="en-US" sz="1200" dirty="0"/>
              <a:t>장물 등의 발견</a:t>
            </a:r>
            <a:r>
              <a:rPr lang="en-US" altLang="ko-KR" sz="1200" dirty="0"/>
              <a:t>, </a:t>
            </a:r>
            <a:r>
              <a:rPr lang="ko-KR" altLang="en-US" sz="1200" dirty="0"/>
              <a:t>처분상황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(6) </a:t>
            </a:r>
            <a:r>
              <a:rPr lang="ko-KR" altLang="en-US" sz="1200" dirty="0"/>
              <a:t>수사나 사건의 전반에 관한 상황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</a:p>
          <a:p>
            <a:pPr marL="0" indent="0" fontAlgn="base">
              <a:buNone/>
            </a:pPr>
            <a:r>
              <a:rPr lang="en-US" altLang="ko-KR" sz="1200" dirty="0"/>
              <a:t> *</a:t>
            </a:r>
            <a:r>
              <a:rPr lang="ko-KR" altLang="en-US" sz="1200" dirty="0"/>
              <a:t> 실무상 수사보고서의 유형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수사보고서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74427"/>
              </p:ext>
            </p:extLst>
          </p:nvPr>
        </p:nvGraphicFramePr>
        <p:xfrm>
          <a:off x="827584" y="5589240"/>
          <a:ext cx="7920880" cy="999092"/>
        </p:xfrm>
        <a:graphic>
          <a:graphicData uri="http://schemas.openxmlformats.org/drawingml/2006/table">
            <a:tbl>
              <a:tblPr/>
              <a:tblGrid>
                <a:gridCol w="100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9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수사진행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관련보고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불심검문 결과보고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변명에 대한 진위여부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용의자ㆍ피의자ㆍ참고인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소재수사보고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장물ㆍ유류품에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관한 상황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여죄수사의 결과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탐문ㆍ소문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지시된 사항에 대한 수사보고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피해상황 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지문ㆍ족적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등의 채취결과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조서작성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관련보고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출석요구서 반송보고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출석불응ㆍ조사불능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미상전과ㆍ수형사실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확인 결과보고 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083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1. </a:t>
            </a:r>
            <a:r>
              <a:rPr lang="ko-KR" altLang="en-US" sz="1200" dirty="0"/>
              <a:t>의 의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수사에 관계 있는 사항을 상사에게 보고하는 서면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2. </a:t>
            </a:r>
            <a:r>
              <a:rPr lang="ko-KR" altLang="en-US" sz="1200" dirty="0"/>
              <a:t>중요성</a:t>
            </a:r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조직적 수사가능 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수사서류간 연결명확</a:t>
            </a:r>
          </a:p>
          <a:p>
            <a:pPr marL="0" indent="0" fontAlgn="base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/>
              <a:t>수사간부 등이 사건의 </a:t>
            </a:r>
            <a:r>
              <a:rPr lang="ko-KR" altLang="en-US" sz="1200" dirty="0" err="1"/>
              <a:t>전모파악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/>
              <a:t>수사의 합리성 증명</a:t>
            </a:r>
          </a:p>
          <a:p>
            <a:pPr marL="0" indent="0" fontAlgn="base">
              <a:buNone/>
            </a:pPr>
            <a:r>
              <a:rPr lang="en-US" altLang="ko-KR" sz="1200" dirty="0"/>
              <a:t>    (5) </a:t>
            </a:r>
            <a:r>
              <a:rPr lang="ko-KR" altLang="en-US" sz="1200" dirty="0"/>
              <a:t>영장신청의 유력한 소명자료 역할</a:t>
            </a:r>
            <a:r>
              <a:rPr lang="en-US" altLang="ko-KR" sz="1200" dirty="0"/>
              <a:t>(</a:t>
            </a:r>
            <a:r>
              <a:rPr lang="ko-KR" altLang="en-US" sz="1200" dirty="0"/>
              <a:t>판사의 심증형성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수사보고서 내용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수사의 단서 및 진상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피의자의 변명에 대한 진위여부</a:t>
            </a:r>
          </a:p>
          <a:p>
            <a:pPr marL="0" indent="0" fontAlgn="base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/>
              <a:t>불심검문이나 임의동행의 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/>
              <a:t>탐문</a:t>
            </a:r>
            <a:r>
              <a:rPr lang="en-US" altLang="ko-KR" sz="1200" dirty="0"/>
              <a:t>, </a:t>
            </a:r>
            <a:r>
              <a:rPr lang="ko-KR" altLang="en-US" sz="1200" dirty="0"/>
              <a:t>소문 등의 수사결과</a:t>
            </a:r>
          </a:p>
          <a:p>
            <a:pPr marL="0" indent="0" fontAlgn="base">
              <a:buNone/>
            </a:pPr>
            <a:r>
              <a:rPr lang="en-US" altLang="ko-KR" sz="1200" dirty="0"/>
              <a:t>    (5) </a:t>
            </a:r>
            <a:r>
              <a:rPr lang="ko-KR" altLang="en-US" sz="1200" dirty="0"/>
              <a:t>장물 등의 발견</a:t>
            </a:r>
            <a:r>
              <a:rPr lang="en-US" altLang="ko-KR" sz="1200" dirty="0"/>
              <a:t>, </a:t>
            </a:r>
            <a:r>
              <a:rPr lang="ko-KR" altLang="en-US" sz="1200" dirty="0"/>
              <a:t>처분상황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(6) </a:t>
            </a:r>
            <a:r>
              <a:rPr lang="ko-KR" altLang="en-US" sz="1200" dirty="0"/>
              <a:t>수사나 사건의 전반에 관한 상황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</a:p>
          <a:p>
            <a:pPr marL="0" indent="0" fontAlgn="base">
              <a:buNone/>
            </a:pPr>
            <a:r>
              <a:rPr lang="en-US" altLang="ko-KR" sz="1200" dirty="0"/>
              <a:t> *</a:t>
            </a:r>
            <a:r>
              <a:rPr lang="ko-KR" altLang="en-US" sz="1200" dirty="0"/>
              <a:t> 실무상 수사보고서의 유형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수사보고서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20945"/>
              </p:ext>
            </p:extLst>
          </p:nvPr>
        </p:nvGraphicFramePr>
        <p:xfrm>
          <a:off x="827584" y="5589240"/>
          <a:ext cx="7920880" cy="999092"/>
        </p:xfrm>
        <a:graphic>
          <a:graphicData uri="http://schemas.openxmlformats.org/drawingml/2006/table">
            <a:tbl>
              <a:tblPr/>
              <a:tblGrid>
                <a:gridCol w="100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9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수사진행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관련보고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불심검문 결과보고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변명에 대한 진위여부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용의자ㆍ피의자ㆍ참고인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소재수사보고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장물ㆍ유류품에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관한 상황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여죄수사의 결과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탐문ㆍ소문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지시된 사항에 대한 수사보고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피해상황 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지문ㆍ족적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등의 채취결과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조서작성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관련보고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출석요구서 반송보고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출석불응ㆍ조사불능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미상전과ㆍ수형사실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확인 결과보고 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274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수사보고서 작성요령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법령상 규정된 양식은 없으므로 조사 확인한 내용을 사실 그대로 작성해도 되지만 실무상으로는 정부공문서 규정에 따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 err="1"/>
              <a:t>른</a:t>
            </a:r>
            <a:r>
              <a:rPr lang="ko-KR" altLang="en-US" sz="1200" dirty="0"/>
              <a:t> 문서양식 원용하여 작성하는 것이 관례이다</a:t>
            </a:r>
            <a:r>
              <a:rPr lang="en-US" altLang="ko-KR" sz="1200" dirty="0"/>
              <a:t>. </a:t>
            </a:r>
            <a:r>
              <a:rPr lang="ko-KR" altLang="en-US" sz="1200" dirty="0"/>
              <a:t>즉</a:t>
            </a:r>
            <a:r>
              <a:rPr lang="en-US" altLang="ko-KR" sz="1200" dirty="0"/>
              <a:t>, </a:t>
            </a:r>
            <a:r>
              <a:rPr lang="ko-KR" altLang="en-US" sz="1200" dirty="0"/>
              <a:t>상단 중앙에는 작성자의 소속 </a:t>
            </a:r>
            <a:r>
              <a:rPr lang="ko-KR" altLang="en-US" sz="1200" dirty="0" err="1"/>
              <a:t>기관명</a:t>
            </a:r>
            <a:r>
              <a:rPr lang="en-US" altLang="ko-KR" sz="1200" dirty="0"/>
              <a:t>, </a:t>
            </a:r>
            <a:r>
              <a:rPr lang="ko-KR" altLang="en-US" sz="1200" dirty="0"/>
              <a:t>우측상단에 작성 </a:t>
            </a:r>
            <a:r>
              <a:rPr lang="ko-KR" altLang="en-US" sz="1200" dirty="0" err="1"/>
              <a:t>연ㆍ월ㆍ일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을 먼저 기재하고 그 다음에는 수신</a:t>
            </a:r>
            <a:r>
              <a:rPr lang="en-US" altLang="ko-KR" sz="1200" dirty="0"/>
              <a:t>, </a:t>
            </a:r>
            <a:r>
              <a:rPr lang="ko-KR" altLang="en-US" sz="1200" dirty="0"/>
              <a:t>제목</a:t>
            </a:r>
            <a:r>
              <a:rPr lang="en-US" altLang="ko-KR" sz="1200" dirty="0"/>
              <a:t>, </a:t>
            </a:r>
            <a:r>
              <a:rPr lang="ko-KR" altLang="en-US" sz="1200" dirty="0"/>
              <a:t>전문</a:t>
            </a:r>
            <a:r>
              <a:rPr lang="en-US" altLang="ko-KR" sz="1200" dirty="0"/>
              <a:t>, </a:t>
            </a:r>
            <a:r>
              <a:rPr lang="ko-KR" altLang="en-US" sz="1200" dirty="0"/>
              <a:t>본문</a:t>
            </a:r>
            <a:r>
              <a:rPr lang="en-US" altLang="ko-KR" sz="1200" dirty="0"/>
              <a:t>, </a:t>
            </a:r>
            <a:r>
              <a:rPr lang="ko-KR" altLang="en-US" sz="1200" dirty="0"/>
              <a:t>작성자의 </a:t>
            </a:r>
            <a:r>
              <a:rPr lang="ko-KR" altLang="en-US" sz="1200" dirty="0" err="1"/>
              <a:t>소속ㆍ계급ㆍ성명을</a:t>
            </a:r>
            <a:r>
              <a:rPr lang="ko-KR" altLang="en-US" sz="1200" dirty="0"/>
              <a:t> 기재한 후 날인한다</a:t>
            </a:r>
            <a:r>
              <a:rPr lang="en-US" altLang="ko-KR" sz="1200" dirty="0"/>
              <a:t>. 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5. </a:t>
            </a:r>
            <a:r>
              <a:rPr lang="ko-KR" altLang="en-US" sz="1200" dirty="0"/>
              <a:t>작성상 유의사항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직접 수사에 종사한 자가 작성</a:t>
            </a:r>
          </a:p>
          <a:p>
            <a:pPr marL="0" indent="0" fontAlgn="base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수사보고서의 진실성</a:t>
            </a:r>
          </a:p>
          <a:p>
            <a:pPr marL="0" indent="0" fontAlgn="base">
              <a:buNone/>
            </a:pPr>
            <a:r>
              <a:rPr lang="en-US" altLang="ko-KR" sz="1200" dirty="0"/>
              <a:t>   (3) </a:t>
            </a:r>
            <a:r>
              <a:rPr lang="ko-KR" altLang="en-US" sz="1200" dirty="0"/>
              <a:t>수사를 할 때마다 작성</a:t>
            </a:r>
          </a:p>
          <a:p>
            <a:pPr marL="0" indent="0" fontAlgn="base">
              <a:buNone/>
            </a:pPr>
            <a:r>
              <a:rPr lang="en-US" altLang="ko-KR" sz="1200" dirty="0"/>
              <a:t>   (4) </a:t>
            </a:r>
            <a:r>
              <a:rPr lang="ko-KR" altLang="en-US" sz="1200" dirty="0"/>
              <a:t>내용 검토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수사서류 작성요령 </a:t>
            </a:r>
            <a:r>
              <a:rPr lang="en-US" altLang="ko-KR" sz="3200" dirty="0"/>
              <a:t>- </a:t>
            </a:r>
            <a:r>
              <a:rPr lang="ko-KR" altLang="en-US" sz="3200" dirty="0"/>
              <a:t>수사보고서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29902"/>
              </p:ext>
            </p:extLst>
          </p:nvPr>
        </p:nvGraphicFramePr>
        <p:xfrm>
          <a:off x="827584" y="2420888"/>
          <a:ext cx="7704856" cy="1414780"/>
        </p:xfrm>
        <a:graphic>
          <a:graphicData uri="http://schemas.openxmlformats.org/drawingml/2006/table">
            <a:tbl>
              <a:tblPr/>
              <a:tblGrid>
                <a:gridCol w="722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2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 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한눈에 보고내용의 취지를 알 수 있도록 간결하게 제목을 붙인다</a:t>
                      </a:r>
                      <a:r>
                        <a:rPr lang="en-US" altLang="ko-KR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예컨대“용의자</a:t>
                      </a:r>
                      <a:r>
                        <a:rPr lang="en-US" altLang="ko-KR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ООО</a:t>
                      </a: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살인사건 수사보고”</a:t>
                      </a:r>
                      <a:r>
                        <a:rPr lang="en-US" altLang="ko-KR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“</a:t>
                      </a: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금은방 절도사건 피해품 발견보고” 등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前 文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수사의 경과와 보고하려는 내용이 식별될 수 있도록 요령있게 간단히 기재</a:t>
                      </a:r>
                      <a:r>
                        <a:rPr lang="en-US" altLang="ko-KR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경우에 따라서는 전문기재 없이 본문으로 들어가기도 한다</a:t>
                      </a:r>
                      <a:r>
                        <a:rPr lang="en-US" altLang="ko-KR" sz="105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本 文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내용이 단순한 경우에는 </a:t>
                      </a:r>
                      <a:r>
                        <a:rPr lang="ko-KR" altLang="en-US" sz="1050" kern="0" spc="-2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서술식으로</a:t>
                      </a:r>
                      <a:r>
                        <a:rPr lang="ko-KR" altLang="en-US" sz="105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간명하게 기재하고</a:t>
                      </a:r>
                      <a:r>
                        <a:rPr lang="en-US" altLang="ko-KR" sz="105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복잡한 경우에는 </a:t>
                      </a:r>
                      <a:r>
                        <a:rPr lang="ko-KR" altLang="en-US" sz="1050" u="sng" kern="0" spc="-2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항목별로 구분</a:t>
                      </a:r>
                      <a:r>
                        <a:rPr lang="ko-KR" altLang="en-US" sz="105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하여 상세히 작성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범죄인지보고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의의</a:t>
            </a: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228600" indent="-228600" fontAlgn="base">
              <a:buAutoNum type="arabicParenBoth"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(2) </a:t>
            </a:r>
            <a:r>
              <a:rPr lang="ko-KR" altLang="en-US" sz="1200" dirty="0"/>
              <a:t>기재사항 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체포보고서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2-3. </a:t>
            </a:r>
            <a:r>
              <a:rPr lang="ko-KR" altLang="en-US" sz="3200" dirty="0"/>
              <a:t>수사서류 작성요령 </a:t>
            </a:r>
            <a:br>
              <a:rPr lang="en-US" altLang="ko-KR" sz="3200" dirty="0"/>
            </a:br>
            <a:r>
              <a:rPr lang="en-US" altLang="ko-KR" sz="3100" dirty="0"/>
              <a:t>- </a:t>
            </a:r>
            <a:r>
              <a:rPr lang="ko-KR" altLang="en-US" sz="3100" dirty="0"/>
              <a:t>범죄인지보고서</a:t>
            </a:r>
            <a:r>
              <a:rPr lang="en-US" altLang="ko-KR" sz="3100" dirty="0"/>
              <a:t>, </a:t>
            </a:r>
            <a:r>
              <a:rPr lang="ko-KR" altLang="en-US" sz="3100" dirty="0">
                <a:effectLst/>
              </a:rPr>
              <a:t>체포보고서</a:t>
            </a:r>
            <a:endParaRPr lang="ko-KR" altLang="en-US" sz="31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974925"/>
              </p:ext>
            </p:extLst>
          </p:nvPr>
        </p:nvGraphicFramePr>
        <p:xfrm>
          <a:off x="755576" y="2204864"/>
          <a:ext cx="8064896" cy="1685036"/>
        </p:xfrm>
        <a:graphic>
          <a:graphicData uri="http://schemas.openxmlformats.org/drawingml/2006/table">
            <a:tbl>
              <a:tblPr/>
              <a:tblGrid>
                <a:gridCol w="778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실무상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최초 범죄혐의를 발견한 경찰관이 작성하는 보고서이다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인지경위 즉 수사의 단서를 상세히 기록하여야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8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절차상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수사의 단서에 의하여 현실로 범죄로 인정할 수 있을 단계가 되면 범죄를 인지하고 인지보고서를 작성하여 상사의 결재를 득한 후 </a:t>
                      </a:r>
                      <a:r>
                        <a:rPr lang="ko-KR" altLang="en-US" sz="1050" kern="0" spc="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범죄사건부에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접수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입건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함으로써 용의자에서 피의자로 수사의 대상이 된다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인지한 사건은 전부 수사 종결하여 기소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불기소 여부를 확정하여 송치하여야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‘고소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고발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자수는 범죄인지보고서를 작성하지 않는다’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878087"/>
              </p:ext>
            </p:extLst>
          </p:nvPr>
        </p:nvGraphicFramePr>
        <p:xfrm>
          <a:off x="683568" y="4437112"/>
          <a:ext cx="8136904" cy="568960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기재사항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범죄수사규칙</a:t>
                      </a:r>
                      <a:r>
                        <a:rPr lang="ko-KR" altLang="en-US" sz="1000" kern="0" spc="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74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피의자의 성명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주민등록번호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직업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범죄경력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죄명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범죄사실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적용법조를 기재하고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2.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범죄사실에는 범죄의 일시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방법 등을 명시하고 특히 수사의 단서 및 인지하게 된 경위를 명백하게 기재하여야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20206"/>
              </p:ext>
            </p:extLst>
          </p:nvPr>
        </p:nvGraphicFramePr>
        <p:xfrm>
          <a:off x="683568" y="5661248"/>
          <a:ext cx="8136904" cy="751332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628">
                <a:tc>
                  <a:txBody>
                    <a:bodyPr/>
                    <a:lstStyle/>
                    <a:p>
                      <a:pPr marL="1270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체포보고서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사전영장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체포영장에 의한 체포시 작성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1270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현행범인 체포서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현행범인 체포시 작성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1270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피의자 긴급체포서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긴급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체포시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작성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32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피의자신문조서의 작성요령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275059"/>
              </p:ext>
            </p:extLst>
          </p:nvPr>
        </p:nvGraphicFramePr>
        <p:xfrm>
          <a:off x="755576" y="2060848"/>
          <a:ext cx="7776864" cy="3456384"/>
        </p:xfrm>
        <a:graphic>
          <a:graphicData uri="http://schemas.openxmlformats.org/drawingml/2006/table">
            <a:tbl>
              <a:tblPr/>
              <a:tblGrid>
                <a:gridCol w="97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7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피의자를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특정하는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사항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성명은 호적에 기재된 이름을 기재할 것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그러나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구명ㆍ개명ㆍ이명ㆍ별명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등이 있는 경우에는 괄호를 하고 표시 </a:t>
                      </a: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연령은 생년월일과 함께 기재</a:t>
                      </a: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주민등록번호는 주민등록증에 정해진 번호를 기재한다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주거란 민법의 이른바 주소 또는 거소의 뜻이며 어떤 경우에도 현재의 그것을 기재하여야 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본적이란 호적의 소재장소를 말한다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전적한 자는 본적을 기재한 다음 괄호를 하고 원적을 기재하는 것이 좋다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직업은 조사 당시의 직업을 되도록 구체적으로 기재하여야 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6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전문에 기재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피의자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성명ㆍ피의사건명ㆍ조서작성연월일ㆍ조서작성장소를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기재</a:t>
                      </a: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조서작성자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계급ㆍ성명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참여경찰관의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계급ㆍ성명을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기재</a:t>
                      </a: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피의자를 특정하는 사항을 기재한 다음 피의자에게 사건의 요지를 설명 한 다음에 반드시 진술거부권을 고지해야 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0" marR="0" indent="-22225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변호인 참여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신청시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참여변호인 성명을 기재한다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조서말미에 변호인의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서명ㆍ날인을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받는다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770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피의자신문조서의 작성요령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68008"/>
              </p:ext>
            </p:extLst>
          </p:nvPr>
        </p:nvGraphicFramePr>
        <p:xfrm>
          <a:off x="2627784" y="1412777"/>
          <a:ext cx="6281750" cy="3576828"/>
        </p:xfrm>
        <a:graphic>
          <a:graphicData uri="http://schemas.openxmlformats.org/drawingml/2006/table">
            <a:tbl>
              <a:tblPr/>
              <a:tblGrid>
                <a:gridCol w="1130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1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837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피 의 자 신 문 조 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52">
                <a:tc gridSpan="2"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아래 피의자에 대한 업무상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과실치상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 피의사건에 관하여 ＯＯ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.4. 7.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동부경찰서에서 사법경찰관 경위 김ＯＯ는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사법경찰리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 경장 박ＯＯ를 참여시키고 피의사건의 요지를 설명하고 신문에 대하여는 형사소송법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조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항의 규정에 의하여 진술을 거부할 수 있음을 알려준 즉 피의자는 신문에 따라 임의로 진술하겠다 하므로 다음과 같이 신문하다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+mn-ea"/>
                        </a:rPr>
                        <a:t>.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문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답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성 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강 ＯＯ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한자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: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姜 ＯＯ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주민등록번호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800000-1000000 (</a:t>
                      </a: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직 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회사원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ＯＯ주식회사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전화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: 02-000-0000)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주 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서울 ＯＯ구 ＯＯ동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+mn-ea"/>
                        </a:rPr>
                        <a:t>00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 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전화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: 02-000-0000)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본 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경기도 ＯＯ군 ＯＯ면 ＯＯ리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9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전과 및 검찰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처분 관계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3. 24.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절도죄로 서울가정법원에 송치되어 보호자에게 위탁하는 보호처분을 받은 일이 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9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상 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연 금 관 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없습니다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547664" y="5013176"/>
            <a:ext cx="9236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100" dirty="0"/>
              <a:t>※ </a:t>
            </a:r>
            <a:r>
              <a:rPr lang="ko-KR" altLang="en-US" sz="1100" dirty="0"/>
              <a:t>조서말미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05246"/>
              </p:ext>
            </p:extLst>
          </p:nvPr>
        </p:nvGraphicFramePr>
        <p:xfrm>
          <a:off x="2627784" y="4653136"/>
          <a:ext cx="6264696" cy="1986534"/>
        </p:xfrm>
        <a:graphic>
          <a:graphicData uri="http://schemas.openxmlformats.org/drawingml/2006/table">
            <a:tbl>
              <a:tblPr/>
              <a:tblGrid>
                <a:gridCol w="6264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구속전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 피의자심문 신청여부에 대하여는 별지로 작성하게 하여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편철한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 다음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위의 조서를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진술자에게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열람하게 하였던 바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읽어준바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진술한대로 오기나 </a:t>
                      </a:r>
                      <a:r>
                        <a:rPr lang="ko-KR" altLang="en-US" sz="8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증감변경할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것이 전혀 없다고 하므로 간인한 후 서명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무인하게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                                                          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ea typeface="한양신명조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진 술 자  Ｏ  Ｏ  Ｏ 인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서기 ＯＯ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ＯＯ경찰서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경 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경 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456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8" y="321622"/>
            <a:ext cx="453650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09" y="3485108"/>
            <a:ext cx="4428988" cy="302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074" y="332656"/>
            <a:ext cx="4436523" cy="315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64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2. </a:t>
            </a:r>
            <a:r>
              <a:rPr lang="ko-KR" altLang="en-US" sz="1400" dirty="0">
                <a:solidFill>
                  <a:srgbClr val="FF0000"/>
                </a:solidFill>
              </a:rPr>
              <a:t>진술조서 작성요령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① 참고인에게는 진술거부권 고지 불필요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② 피해자의 진술조서에는 반드시 피해회복 여부와 처벌희망 여부 물어야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③ 상해를 입은 피해자에 대해서는 </a:t>
            </a:r>
            <a:r>
              <a:rPr lang="ko-KR" altLang="en-US" sz="1400" dirty="0" err="1"/>
              <a:t>진술당시의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치료정도를</a:t>
            </a:r>
            <a:r>
              <a:rPr lang="ko-KR" altLang="en-US" sz="1400" dirty="0"/>
              <a:t> 물어 치료기간을 확인하고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상해발생 당시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작성된 진단서에만 의존하는 일이 없도록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④ </a:t>
            </a:r>
            <a:r>
              <a:rPr lang="ko-KR" altLang="en-US" sz="1400" dirty="0" err="1"/>
              <a:t>증인격인</a:t>
            </a:r>
            <a:r>
              <a:rPr lang="ko-KR" altLang="en-US" sz="1400" dirty="0"/>
              <a:t> 참고인에 대해서는 피의자 또는 피해자와의 관계</a:t>
            </a:r>
            <a:r>
              <a:rPr lang="en-US" altLang="ko-KR" sz="1400" dirty="0"/>
              <a:t>, </a:t>
            </a:r>
            <a:r>
              <a:rPr lang="ko-KR" altLang="en-US" sz="1400" dirty="0"/>
              <a:t>기타 그 사건과의 이해관계를 명백히 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후 진술을 듣도록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</p:spTree>
    <p:extLst>
      <p:ext uri="{BB962C8B-B14F-4D97-AF65-F5344CB8AC3E}">
        <p14:creationId xmlns:p14="http://schemas.microsoft.com/office/powerpoint/2010/main" val="296284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진술서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</a:t>
            </a:r>
            <a:r>
              <a:rPr lang="ko-KR" altLang="en-US" sz="1400" dirty="0" err="1"/>
              <a:t>피고인ㆍ피의자</a:t>
            </a:r>
            <a:r>
              <a:rPr lang="ko-KR" altLang="en-US" sz="1400" dirty="0"/>
              <a:t> 또는 참고인이 스스로 자기의 의사</a:t>
            </a:r>
            <a:r>
              <a:rPr lang="en-US" altLang="ko-KR" sz="1400" dirty="0"/>
              <a:t>, </a:t>
            </a:r>
            <a:r>
              <a:rPr lang="ko-KR" altLang="en-US" sz="1400" dirty="0"/>
              <a:t>사상</a:t>
            </a:r>
            <a:r>
              <a:rPr lang="en-US" altLang="ko-KR" sz="1400" dirty="0"/>
              <a:t>, </a:t>
            </a:r>
            <a:r>
              <a:rPr lang="ko-KR" altLang="en-US" sz="1400" dirty="0"/>
              <a:t>관념 및 사실관계 등을 기재한 서면으로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서 진술서</a:t>
            </a:r>
            <a:r>
              <a:rPr lang="en-US" altLang="ko-KR" sz="1400" dirty="0"/>
              <a:t>, </a:t>
            </a:r>
            <a:r>
              <a:rPr lang="ko-KR" altLang="en-US" sz="1400" dirty="0"/>
              <a:t>자술서</a:t>
            </a:r>
            <a:r>
              <a:rPr lang="en-US" altLang="ko-KR" sz="1400" dirty="0"/>
              <a:t>, </a:t>
            </a:r>
            <a:r>
              <a:rPr lang="ko-KR" altLang="en-US" sz="1400" dirty="0"/>
              <a:t>시말서 등 명칭의 여하는 불문한다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작성의 시기와 장소도 묻지 않아서 사건과 관계없이 작성된 메모나 일기 등도 여기에 포함된다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작성요령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진술사항이 복잡하거나 </a:t>
            </a:r>
            <a:r>
              <a:rPr lang="ko-KR" altLang="en-US" sz="1400" dirty="0" err="1"/>
              <a:t>진술인이</a:t>
            </a:r>
            <a:r>
              <a:rPr lang="ko-KR" altLang="en-US" sz="1400" dirty="0"/>
              <a:t> 서면진술을 원하는 경우에는 진술서를 작성하여 제출하게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</a:t>
            </a:r>
            <a:r>
              <a:rPr lang="ko-KR" altLang="en-US" sz="1400" dirty="0" err="1"/>
              <a:t>진술인이</a:t>
            </a:r>
            <a:r>
              <a:rPr lang="ko-KR" altLang="en-US" sz="1400" dirty="0"/>
              <a:t> 사용하는 어휘가 법률전문용어가 아닐 경우 어려운 법률용어를 불러주어 받아쓰도록 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는 경우 재판에서 임의성과 신빙성을 의심받을 경우가 있으므로 주의한다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③ 여러 사람들로부터 동종의 사건에 대하여 같은 종류의 진술을 얻어야 할 경우에는 일정한 양식을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만들어 그 양식에 따라 기재하여 제출케 하는 것도 좋은 방법이다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④ 진술서를 제출 받았을 경우에도 </a:t>
            </a:r>
            <a:r>
              <a:rPr lang="ko-KR" altLang="en-US" sz="1400" dirty="0" err="1"/>
              <a:t>진술인을</a:t>
            </a:r>
            <a:r>
              <a:rPr lang="ko-KR" altLang="en-US" sz="1400" dirty="0"/>
              <a:t> 바로 귀가시키지 말고 그 자리에서 내용을 검토하여 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건처리에</a:t>
            </a:r>
            <a:r>
              <a:rPr lang="ko-KR" altLang="en-US" sz="1400" dirty="0"/>
              <a:t> 영향을 미칠 중요한 내용이라면 진술을 번복할 경우에 대비하여 </a:t>
            </a:r>
            <a:r>
              <a:rPr lang="ko-KR" altLang="en-US" sz="1400" u="sng" dirty="0"/>
              <a:t>진술조서</a:t>
            </a:r>
            <a:r>
              <a:rPr lang="ko-KR" altLang="en-US" sz="1400" dirty="0"/>
              <a:t>를 작성해야 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</p:spTree>
    <p:extLst>
      <p:ext uri="{BB962C8B-B14F-4D97-AF65-F5344CB8AC3E}">
        <p14:creationId xmlns:p14="http://schemas.microsoft.com/office/powerpoint/2010/main" val="2682540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67333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4. </a:t>
            </a:r>
            <a:r>
              <a:rPr lang="ko-KR" altLang="en-US" sz="1300" dirty="0">
                <a:solidFill>
                  <a:srgbClr val="FF0000"/>
                </a:solidFill>
              </a:rPr>
              <a:t>검증조서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(1) </a:t>
            </a:r>
            <a:r>
              <a:rPr lang="ko-KR" altLang="en-US" sz="1300" dirty="0"/>
              <a:t>의 의</a:t>
            </a:r>
          </a:p>
          <a:p>
            <a:pPr marL="0" indent="0" fontAlgn="base">
              <a:buNone/>
            </a:pPr>
            <a:r>
              <a:rPr lang="ko-KR" altLang="en-US" sz="1300" dirty="0"/>
              <a:t>   ① 검증조서란 </a:t>
            </a:r>
            <a:r>
              <a:rPr lang="ko-KR" altLang="en-US" sz="1300" dirty="0">
                <a:solidFill>
                  <a:srgbClr val="FF0000"/>
                </a:solidFill>
              </a:rPr>
              <a:t>수사기관이 검증의 상황 및 결과를 명백히 기재한 서면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즉 오관의 작용에 의하여 검증 대상물의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존재와 상태에 대하여 인식한 것을 기재한 서면을 말한다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② 형사소송법 제</a:t>
            </a:r>
            <a:r>
              <a:rPr lang="en-US" altLang="ko-KR" sz="1300" dirty="0"/>
              <a:t>215</a:t>
            </a:r>
            <a:r>
              <a:rPr lang="ko-KR" altLang="en-US" sz="1300" dirty="0"/>
              <a:t>조에 의한 강제절차인 점에서 형사소송법 제</a:t>
            </a:r>
            <a:r>
              <a:rPr lang="en-US" altLang="ko-KR" sz="1300" dirty="0"/>
              <a:t>199</a:t>
            </a:r>
            <a:r>
              <a:rPr lang="ko-KR" altLang="en-US" sz="1300" dirty="0"/>
              <a:t>조에 의한 임의절차인 실황조사와 구별된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(2) </a:t>
            </a:r>
            <a:r>
              <a:rPr lang="ko-KR" altLang="en-US" sz="1300" dirty="0"/>
              <a:t>증거능력</a:t>
            </a:r>
          </a:p>
          <a:p>
            <a:pPr marL="0" indent="0" fontAlgn="base">
              <a:buNone/>
            </a:pPr>
            <a:r>
              <a:rPr lang="ko-KR" altLang="en-US" sz="1300" dirty="0"/>
              <a:t>    ① 공판단계에서 원 진술자의 진술에 의하여 </a:t>
            </a:r>
            <a:r>
              <a:rPr lang="ko-KR" altLang="en-US" sz="1300" dirty="0">
                <a:solidFill>
                  <a:srgbClr val="FF0000"/>
                </a:solidFill>
              </a:rPr>
              <a:t>성립의 진정이 인정된 때 한하여 증거능력이 있다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② 성립의 진정이란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u="sng" dirty="0">
                <a:solidFill>
                  <a:srgbClr val="FF0000"/>
                </a:solidFill>
              </a:rPr>
              <a:t>형식적 성립의 진정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서명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날인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간인 등 형식요소의 진정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en-US" altLang="ko-KR" sz="1300" dirty="0">
                <a:solidFill>
                  <a:srgbClr val="FF0000"/>
                </a:solidFill>
              </a:rPr>
              <a:t>+ </a:t>
            </a:r>
            <a:r>
              <a:rPr lang="ko-KR" altLang="en-US" sz="1300" u="sng" dirty="0">
                <a:solidFill>
                  <a:srgbClr val="FF0000"/>
                </a:solidFill>
              </a:rPr>
              <a:t>내용적 성립의 진정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조서의 기재내용이 진술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  </a:t>
            </a:r>
            <a:r>
              <a:rPr lang="ko-KR" altLang="en-US" sz="1300" dirty="0">
                <a:solidFill>
                  <a:srgbClr val="FF0000"/>
                </a:solidFill>
              </a:rPr>
              <a:t>자의 진술내용과 일치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(3) </a:t>
            </a:r>
            <a:r>
              <a:rPr lang="ko-KR" altLang="en-US" sz="1300" dirty="0"/>
              <a:t>검증조서 작성상 유의사항</a:t>
            </a:r>
          </a:p>
          <a:p>
            <a:pPr marL="0" indent="0" fontAlgn="base">
              <a:buNone/>
            </a:pPr>
            <a:r>
              <a:rPr lang="ko-KR" altLang="en-US" sz="1300" dirty="0"/>
              <a:t>    ① 꾸밈없이 사실 그대로 기재</a:t>
            </a:r>
          </a:p>
          <a:p>
            <a:pPr marL="0" indent="0" fontAlgn="base">
              <a:buNone/>
            </a:pPr>
            <a:r>
              <a:rPr lang="ko-KR" altLang="en-US" sz="1300" dirty="0"/>
              <a:t>    ② 관찰하고 실험한 사실만을 기재하여야지 주관적 의견이나 추측을 기재해서는 </a:t>
            </a:r>
            <a:r>
              <a:rPr lang="ko-KR" altLang="en-US" sz="1300" dirty="0" err="1"/>
              <a:t>안된다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③ 이미 작성된 검증조서를 고치는 등 작위</a:t>
            </a:r>
            <a:r>
              <a:rPr lang="en-US" altLang="ko-KR" sz="1300" dirty="0"/>
              <a:t>(</a:t>
            </a:r>
            <a:r>
              <a:rPr lang="ko-KR" altLang="en-US" sz="1300" dirty="0"/>
              <a:t>作爲</a:t>
            </a:r>
            <a:r>
              <a:rPr lang="en-US" altLang="ko-KR" sz="1300" dirty="0"/>
              <a:t>)</a:t>
            </a:r>
            <a:r>
              <a:rPr lang="ko-KR" altLang="en-US" sz="1300" dirty="0"/>
              <a:t>를 가하지 말아야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④ “다수”</a:t>
            </a:r>
            <a:r>
              <a:rPr lang="en-US" altLang="ko-KR" sz="1300" dirty="0"/>
              <a:t>, “</a:t>
            </a:r>
            <a:r>
              <a:rPr lang="ko-KR" altLang="en-US" sz="1300" dirty="0"/>
              <a:t>비교적”</a:t>
            </a:r>
            <a:r>
              <a:rPr lang="en-US" altLang="ko-KR" sz="1300" dirty="0"/>
              <a:t>, “</a:t>
            </a:r>
            <a:r>
              <a:rPr lang="ko-KR" altLang="en-US" sz="1300" dirty="0"/>
              <a:t>상당히” 등과 같이 해석에 따라 결과를 달리하는 모호한 말은 사용하지 말아야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⑤ 소극적 사항도 기재하여야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</p:spTree>
    <p:extLst>
      <p:ext uri="{BB962C8B-B14F-4D97-AF65-F5344CB8AC3E}">
        <p14:creationId xmlns:p14="http://schemas.microsoft.com/office/powerpoint/2010/main" val="781823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67333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검증조서의 작성요령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(5) </a:t>
            </a:r>
            <a:r>
              <a:rPr lang="ko-KR" altLang="en-US" sz="1400" u="sng" dirty="0"/>
              <a:t>기재순서</a:t>
            </a:r>
            <a:r>
              <a:rPr lang="en-US" altLang="ko-KR" sz="1400" u="sng" dirty="0"/>
              <a:t>(</a:t>
            </a:r>
            <a:r>
              <a:rPr lang="ko-KR" altLang="en-US" sz="1400" u="sng" dirty="0"/>
              <a:t>관찰순서</a:t>
            </a:r>
            <a:r>
              <a:rPr lang="en-US" altLang="ko-KR" sz="1400" u="sng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① 전체에서 부분으로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② 상태</a:t>
            </a:r>
            <a:r>
              <a:rPr lang="en-US" altLang="ko-KR" sz="1400" dirty="0"/>
              <a:t>(</a:t>
            </a:r>
            <a:r>
              <a:rPr lang="ko-KR" altLang="en-US" sz="1400" dirty="0"/>
              <a:t>常態</a:t>
            </a:r>
            <a:r>
              <a:rPr lang="en-US" altLang="ko-KR" sz="1400" dirty="0"/>
              <a:t>)</a:t>
            </a:r>
            <a:r>
              <a:rPr lang="ko-KR" altLang="en-US" sz="1400" dirty="0"/>
              <a:t>에서 변태</a:t>
            </a:r>
            <a:r>
              <a:rPr lang="en-US" altLang="ko-KR" sz="1400" dirty="0"/>
              <a:t>(</a:t>
            </a:r>
            <a:r>
              <a:rPr lang="ko-KR" altLang="en-US" sz="1400" dirty="0"/>
              <a:t>變態</a:t>
            </a:r>
            <a:r>
              <a:rPr lang="en-US" altLang="ko-KR" sz="1400" dirty="0"/>
              <a:t>)</a:t>
            </a:r>
            <a:r>
              <a:rPr lang="ko-KR" altLang="en-US" sz="1400" dirty="0"/>
              <a:t>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③ 동종</a:t>
            </a:r>
            <a:r>
              <a:rPr lang="en-US" altLang="ko-KR" sz="1400" dirty="0"/>
              <a:t>(</a:t>
            </a:r>
            <a:r>
              <a:rPr lang="ko-KR" altLang="en-US" sz="1400" dirty="0"/>
              <a:t>同種</a:t>
            </a:r>
            <a:r>
              <a:rPr lang="en-US" altLang="ko-KR" sz="1400" dirty="0"/>
              <a:t>)</a:t>
            </a:r>
            <a:r>
              <a:rPr lang="ko-KR" altLang="en-US" sz="1400" dirty="0"/>
              <a:t>에서 이종</a:t>
            </a:r>
            <a:r>
              <a:rPr lang="en-US" altLang="ko-KR" sz="1400" dirty="0"/>
              <a:t>(</a:t>
            </a:r>
            <a:r>
              <a:rPr lang="ko-KR" altLang="en-US" sz="1400" dirty="0"/>
              <a:t>異種</a:t>
            </a:r>
            <a:r>
              <a:rPr lang="en-US" altLang="ko-KR" sz="1400" dirty="0"/>
              <a:t>)</a:t>
            </a:r>
            <a:r>
              <a:rPr lang="ko-KR" altLang="en-US" sz="1400" dirty="0"/>
              <a:t>으로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④ 위에서 아래로 </a:t>
            </a:r>
            <a:r>
              <a:rPr lang="en-US" altLang="ko-KR" sz="1400" dirty="0"/>
              <a:t>(</a:t>
            </a:r>
            <a:r>
              <a:rPr lang="ko-KR" altLang="en-US" sz="1400" dirty="0"/>
              <a:t>화재사건에서는 아래에서 위로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484453"/>
              </p:ext>
            </p:extLst>
          </p:nvPr>
        </p:nvGraphicFramePr>
        <p:xfrm>
          <a:off x="1187624" y="1988840"/>
          <a:ext cx="6984776" cy="2485644"/>
        </p:xfrm>
        <a:graphic>
          <a:graphicData uri="http://schemas.openxmlformats.org/drawingml/2006/table">
            <a:tbl>
              <a:tblPr/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형식적 기재사항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실질적 기재사항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1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ㆍ피의자 성명과 피의 사건명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ㆍ작성연월일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ㆍ조서 작성자의 서명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날인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ㆍ검증의 일시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장소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</a:t>
                      </a:r>
                      <a:r>
                        <a:rPr lang="ko-KR" altLang="en-US" sz="11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</a:rPr>
                        <a:t>검증의 목적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ㆍ검증의 참여인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ㆍ검증의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조건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ㆍ현장의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ㆍ현장부근의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상황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ㆍ현장의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모양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ㆍ피해상황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ㆍ증거자료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ㆍ참고인의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지시설명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ㆍ도면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사진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260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67333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5. </a:t>
            </a:r>
            <a:r>
              <a:rPr lang="ko-KR" altLang="en-US" sz="1300" dirty="0"/>
              <a:t>실황조사서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(1) </a:t>
            </a:r>
            <a:r>
              <a:rPr lang="ko-KR" altLang="en-US" sz="1300" dirty="0"/>
              <a:t>의 의</a:t>
            </a:r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수사기관이 수사상 필요에 의하여 범죄현장 및 기타 장소에서 </a:t>
            </a:r>
            <a:r>
              <a:rPr lang="ko-KR" altLang="en-US" sz="1300" b="1" dirty="0"/>
              <a:t>실황</a:t>
            </a:r>
            <a:r>
              <a:rPr lang="ko-KR" altLang="en-US" sz="1300" dirty="0"/>
              <a:t>을 조사하고 그 </a:t>
            </a:r>
            <a:r>
              <a:rPr lang="ko-KR" altLang="en-US" sz="1300" b="1" dirty="0"/>
              <a:t>실황</a:t>
            </a:r>
            <a:r>
              <a:rPr lang="ko-KR" altLang="en-US" sz="1300" dirty="0"/>
              <a:t>조사의 경위와 결과를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기재한 문서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검증조서와 같으나</a:t>
            </a:r>
            <a:r>
              <a:rPr lang="en-US" altLang="ko-KR" sz="1300" dirty="0"/>
              <a:t>, </a:t>
            </a:r>
            <a:r>
              <a:rPr lang="ko-KR" altLang="en-US" sz="1300" dirty="0"/>
              <a:t>다만 임의절차인 점이 다름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(2) </a:t>
            </a:r>
            <a:r>
              <a:rPr lang="ko-KR" altLang="en-US" sz="1300" dirty="0"/>
              <a:t>증거능력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- </a:t>
            </a:r>
            <a:r>
              <a:rPr lang="ko-KR" altLang="en-US" sz="1300" dirty="0"/>
              <a:t>형사소송법 제</a:t>
            </a:r>
            <a:r>
              <a:rPr lang="en-US" altLang="ko-KR" sz="1300" dirty="0"/>
              <a:t>312</a:t>
            </a:r>
            <a:r>
              <a:rPr lang="ko-KR" altLang="en-US" sz="1300" dirty="0"/>
              <a:t>조 제</a:t>
            </a:r>
            <a:r>
              <a:rPr lang="en-US" altLang="ko-KR" sz="1300" dirty="0"/>
              <a:t>1</a:t>
            </a:r>
            <a:r>
              <a:rPr lang="ko-KR" altLang="en-US" sz="1300" dirty="0"/>
              <a:t>항을 준용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- </a:t>
            </a:r>
            <a:r>
              <a:rPr lang="ko-KR" altLang="en-US" sz="1300" dirty="0"/>
              <a:t>실황조사서는 공판준비 또는 </a:t>
            </a:r>
            <a:r>
              <a:rPr lang="ko-KR" altLang="en-US" sz="1300" dirty="0" err="1"/>
              <a:t>공판기일에서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원진술자의</a:t>
            </a:r>
            <a:r>
              <a:rPr lang="ko-KR" altLang="en-US" sz="1300" dirty="0"/>
              <a:t> 진술에 의하여 성립의 진정</a:t>
            </a:r>
            <a:r>
              <a:rPr lang="en-US" altLang="ko-KR" sz="1300" dirty="0"/>
              <a:t>(</a:t>
            </a:r>
            <a:r>
              <a:rPr lang="ko-KR" altLang="en-US" sz="1300" dirty="0"/>
              <a:t>형식</a:t>
            </a:r>
            <a:r>
              <a:rPr lang="en-US" altLang="ko-KR" sz="1300" dirty="0"/>
              <a:t>+</a:t>
            </a:r>
            <a:r>
              <a:rPr lang="ko-KR" altLang="en-US" sz="1300" dirty="0"/>
              <a:t>내용</a:t>
            </a:r>
            <a:r>
              <a:rPr lang="en-US" altLang="ko-KR" sz="1300" dirty="0"/>
              <a:t>)</a:t>
            </a:r>
            <a:r>
              <a:rPr lang="ko-KR" altLang="en-US" sz="1300" dirty="0"/>
              <a:t>이 인정된 때에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한하여 증거능력이 있음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(3)  </a:t>
            </a:r>
            <a:r>
              <a:rPr lang="ko-KR" altLang="en-US" sz="1300" dirty="0"/>
              <a:t>작성목적</a:t>
            </a:r>
          </a:p>
          <a:p>
            <a:pPr marL="0" indent="0" fontAlgn="base">
              <a:buNone/>
            </a:pPr>
            <a:r>
              <a:rPr lang="ko-KR" altLang="en-US" sz="1300" dirty="0"/>
              <a:t>    ① 범인 및 증거의 발견 </a:t>
            </a:r>
            <a:r>
              <a:rPr lang="en-US" altLang="ko-KR" sz="1300" dirty="0"/>
              <a:t>: </a:t>
            </a:r>
            <a:r>
              <a:rPr lang="ko-KR" altLang="en-US" sz="1300" dirty="0"/>
              <a:t>범죄는 발견되었으나 범인이 불명이거나 증거를 발견하지 못한 경우</a:t>
            </a:r>
          </a:p>
          <a:p>
            <a:pPr marL="0" indent="0" fontAlgn="base">
              <a:buNone/>
            </a:pPr>
            <a:r>
              <a:rPr lang="ko-KR" altLang="en-US" sz="1300" dirty="0"/>
              <a:t>    ② 범인의 도주경로를 명백히 하는 자료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범인은 누구인지 판명되었으나 체포하지 못하였을 경우</a:t>
            </a:r>
          </a:p>
          <a:p>
            <a:pPr marL="0" indent="0" fontAlgn="base">
              <a:buNone/>
            </a:pPr>
            <a:r>
              <a:rPr lang="ko-KR" altLang="en-US" sz="1300" dirty="0"/>
              <a:t>    ③ 범죄사실의 입증자료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범인은 검거되었으나 범행을 부인하는 경우</a:t>
            </a:r>
          </a:p>
          <a:p>
            <a:pPr marL="0" indent="0" fontAlgn="base">
              <a:buNone/>
            </a:pPr>
            <a:r>
              <a:rPr lang="ko-KR" altLang="en-US" sz="1300" dirty="0"/>
              <a:t>    ④ 자백의 진위를 명백히 하는 자료로 사용하기 위하여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(4) </a:t>
            </a:r>
            <a:r>
              <a:rPr lang="ko-KR" altLang="en-US" sz="1300" dirty="0"/>
              <a:t>작성요령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형식적 기재사항</a:t>
            </a:r>
            <a:r>
              <a:rPr lang="en-US" altLang="ko-KR" sz="1300" dirty="0"/>
              <a:t>, </a:t>
            </a:r>
            <a:r>
              <a:rPr lang="ko-KR" altLang="en-US" sz="1300" dirty="0"/>
              <a:t>실질적 기재사항 등 검증조서의 경우와 대체로 동일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2800" dirty="0" err="1">
                <a:effectLst/>
              </a:rPr>
              <a:t>피의자신문조서ㆍ진술조서ㆍ진술서ㆍ검증조서ㆍ실황조사서</a:t>
            </a:r>
            <a:endParaRPr lang="ko-KR" altLang="en-US" sz="3100" dirty="0"/>
          </a:p>
        </p:txBody>
      </p:sp>
    </p:spTree>
    <p:extLst>
      <p:ext uri="{BB962C8B-B14F-4D97-AF65-F5344CB8AC3E}">
        <p14:creationId xmlns:p14="http://schemas.microsoft.com/office/powerpoint/2010/main" val="817073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작성요령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(1) </a:t>
            </a:r>
            <a:r>
              <a:rPr lang="ko-KR" altLang="en-US" sz="1300" dirty="0"/>
              <a:t>범죄사실 기재요령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 ① 미수범은 </a:t>
            </a:r>
            <a:r>
              <a:rPr lang="ko-KR" altLang="en-US" sz="1300" dirty="0">
                <a:solidFill>
                  <a:srgbClr val="7030A0"/>
                </a:solidFill>
              </a:rPr>
              <a:t>장애미수</a:t>
            </a:r>
            <a:r>
              <a:rPr lang="en-US" altLang="ko-KR" sz="1300" dirty="0">
                <a:solidFill>
                  <a:srgbClr val="7030A0"/>
                </a:solidFill>
              </a:rPr>
              <a:t>(</a:t>
            </a:r>
            <a:r>
              <a:rPr lang="ko-KR" altLang="en-US" sz="1300" dirty="0">
                <a:solidFill>
                  <a:srgbClr val="7030A0"/>
                </a:solidFill>
              </a:rPr>
              <a:t>자유의사가 아닌 외부 사정에 따라 완료에 이르지 못함</a:t>
            </a:r>
            <a:r>
              <a:rPr lang="en-US" altLang="ko-KR" sz="1300" dirty="0">
                <a:solidFill>
                  <a:srgbClr val="7030A0"/>
                </a:solidFill>
              </a:rPr>
              <a:t>-</a:t>
            </a:r>
            <a:r>
              <a:rPr lang="ko-KR" altLang="en-US" sz="1300" dirty="0">
                <a:solidFill>
                  <a:srgbClr val="7030A0"/>
                </a:solidFill>
              </a:rPr>
              <a:t>형법 제</a:t>
            </a:r>
            <a:r>
              <a:rPr lang="en-US" altLang="ko-KR" sz="1300" dirty="0">
                <a:solidFill>
                  <a:srgbClr val="7030A0"/>
                </a:solidFill>
              </a:rPr>
              <a:t>25</a:t>
            </a:r>
            <a:r>
              <a:rPr lang="ko-KR" altLang="en-US" sz="1300" dirty="0">
                <a:solidFill>
                  <a:srgbClr val="7030A0"/>
                </a:solidFill>
              </a:rPr>
              <a:t>조 </a:t>
            </a:r>
            <a:r>
              <a:rPr lang="en-US" altLang="ko-KR" sz="1300" dirty="0">
                <a:solidFill>
                  <a:srgbClr val="7030A0"/>
                </a:solidFill>
              </a:rPr>
              <a:t>2</a:t>
            </a:r>
            <a:r>
              <a:rPr lang="ko-KR" altLang="en-US" sz="1300" dirty="0">
                <a:solidFill>
                  <a:srgbClr val="7030A0"/>
                </a:solidFill>
              </a:rPr>
              <a:t>항 </a:t>
            </a:r>
            <a:r>
              <a:rPr lang="en-US" altLang="ko-KR" sz="1300" dirty="0">
                <a:solidFill>
                  <a:srgbClr val="7030A0"/>
                </a:solidFill>
              </a:rPr>
              <a:t>‘</a:t>
            </a:r>
            <a:r>
              <a:rPr lang="ko-KR" altLang="en-US" sz="1300" dirty="0">
                <a:solidFill>
                  <a:srgbClr val="7030A0"/>
                </a:solidFill>
              </a:rPr>
              <a:t>법관의 임의적 </a:t>
            </a:r>
            <a:endParaRPr lang="en-US" altLang="ko-KR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7030A0"/>
                </a:solidFill>
              </a:rPr>
              <a:t>        </a:t>
            </a:r>
            <a:r>
              <a:rPr lang="ko-KR" altLang="en-US" sz="1300" dirty="0" err="1">
                <a:solidFill>
                  <a:srgbClr val="7030A0"/>
                </a:solidFill>
              </a:rPr>
              <a:t>감경사유</a:t>
            </a:r>
            <a:r>
              <a:rPr lang="en-US" altLang="ko-KR" sz="1300" dirty="0">
                <a:solidFill>
                  <a:srgbClr val="7030A0"/>
                </a:solidFill>
              </a:rPr>
              <a:t>’)</a:t>
            </a:r>
            <a:r>
              <a:rPr lang="ko-KR" altLang="en-US" sz="1300" dirty="0">
                <a:solidFill>
                  <a:srgbClr val="7030A0"/>
                </a:solidFill>
              </a:rPr>
              <a:t>와 중지미수</a:t>
            </a:r>
            <a:r>
              <a:rPr lang="en-US" altLang="ko-KR" sz="1300" dirty="0">
                <a:solidFill>
                  <a:srgbClr val="7030A0"/>
                </a:solidFill>
              </a:rPr>
              <a:t>(</a:t>
            </a:r>
            <a:r>
              <a:rPr lang="ko-KR" altLang="en-US" sz="1300" dirty="0">
                <a:solidFill>
                  <a:srgbClr val="7030A0"/>
                </a:solidFill>
              </a:rPr>
              <a:t>자유의사</a:t>
            </a:r>
            <a:r>
              <a:rPr lang="en-US" altLang="ko-KR" sz="1300" dirty="0">
                <a:solidFill>
                  <a:srgbClr val="7030A0"/>
                </a:solidFill>
              </a:rPr>
              <a:t>- </a:t>
            </a:r>
            <a:r>
              <a:rPr lang="ko-KR" altLang="en-US" sz="1300" dirty="0">
                <a:solidFill>
                  <a:srgbClr val="7030A0"/>
                </a:solidFill>
              </a:rPr>
              <a:t>형법 제</a:t>
            </a:r>
            <a:r>
              <a:rPr lang="en-US" altLang="ko-KR" sz="1300" dirty="0">
                <a:solidFill>
                  <a:srgbClr val="7030A0"/>
                </a:solidFill>
              </a:rPr>
              <a:t>26</a:t>
            </a:r>
            <a:r>
              <a:rPr lang="ko-KR" altLang="en-US" sz="1300" dirty="0">
                <a:solidFill>
                  <a:srgbClr val="7030A0"/>
                </a:solidFill>
              </a:rPr>
              <a:t>조 </a:t>
            </a:r>
            <a:r>
              <a:rPr lang="en-US" altLang="ko-KR" sz="1300" dirty="0">
                <a:solidFill>
                  <a:srgbClr val="7030A0"/>
                </a:solidFill>
              </a:rPr>
              <a:t>‘</a:t>
            </a:r>
            <a:r>
              <a:rPr lang="ko-KR" altLang="en-US" sz="1300" dirty="0">
                <a:solidFill>
                  <a:srgbClr val="7030A0"/>
                </a:solidFill>
              </a:rPr>
              <a:t>필요적 </a:t>
            </a:r>
            <a:r>
              <a:rPr lang="ko-KR" altLang="en-US" sz="1300" dirty="0" err="1">
                <a:solidFill>
                  <a:srgbClr val="7030A0"/>
                </a:solidFill>
              </a:rPr>
              <a:t>감경사유</a:t>
            </a:r>
            <a:r>
              <a:rPr lang="en-US" altLang="ko-KR" sz="1300" dirty="0">
                <a:solidFill>
                  <a:srgbClr val="7030A0"/>
                </a:solidFill>
              </a:rPr>
              <a:t>’)</a:t>
            </a:r>
            <a:r>
              <a:rPr lang="ko-KR" altLang="en-US" sz="1300" dirty="0">
                <a:solidFill>
                  <a:srgbClr val="7030A0"/>
                </a:solidFill>
              </a:rPr>
              <a:t>가 뚜렷이 구별되도록 기재</a:t>
            </a:r>
          </a:p>
          <a:p>
            <a:pPr marL="0" indent="0" fontAlgn="base">
              <a:buNone/>
            </a:pPr>
            <a:r>
              <a:rPr lang="ko-KR" altLang="en-US" sz="1300" dirty="0"/>
              <a:t>    ② 예비</a:t>
            </a:r>
            <a:r>
              <a:rPr lang="en-US" altLang="ko-KR" sz="1300" dirty="0"/>
              <a:t>, </a:t>
            </a:r>
            <a:r>
              <a:rPr lang="ko-KR" altLang="en-US" sz="1300" dirty="0"/>
              <a:t>음모는 그 자체가 특별구성요건이므로 예비</a:t>
            </a:r>
            <a:r>
              <a:rPr lang="en-US" altLang="ko-KR" sz="1300" dirty="0"/>
              <a:t>, </a:t>
            </a:r>
            <a:r>
              <a:rPr lang="ko-KR" altLang="en-US" sz="1300" dirty="0"/>
              <a:t>음모행위를 구체적으로 기재한다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③ </a:t>
            </a:r>
            <a:r>
              <a:rPr lang="ko-KR" altLang="en-US" sz="1300" dirty="0">
                <a:solidFill>
                  <a:srgbClr val="7030A0"/>
                </a:solidFill>
              </a:rPr>
              <a:t>공동정범에서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고의범일 경우는 “피의자들은 공모하여</a:t>
            </a:r>
            <a:r>
              <a:rPr lang="en-US" altLang="ko-KR" sz="1300" dirty="0"/>
              <a:t>…</a:t>
            </a:r>
            <a:r>
              <a:rPr lang="ko-KR" altLang="en-US" sz="1300" dirty="0"/>
              <a:t>”</a:t>
            </a:r>
            <a:r>
              <a:rPr lang="en-US" altLang="ko-KR" sz="1300" dirty="0"/>
              <a:t>,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과실범일 경우에 “피의자들은 공동하여</a:t>
            </a:r>
            <a:r>
              <a:rPr lang="en-US" altLang="ko-KR" sz="1300" dirty="0"/>
              <a:t>…</a:t>
            </a:r>
            <a:r>
              <a:rPr lang="ko-KR" altLang="en-US" sz="1300" dirty="0"/>
              <a:t>”라고 기재하고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 err="1"/>
              <a:t>합동범이거나</a:t>
            </a:r>
            <a:r>
              <a:rPr lang="ko-KR" altLang="en-US" sz="1300" dirty="0"/>
              <a:t> </a:t>
            </a:r>
            <a:r>
              <a:rPr lang="ko-KR" altLang="en-US" sz="1300" dirty="0" err="1"/>
              <a:t>폭력행위등처벌에관한법률</a:t>
            </a:r>
            <a:r>
              <a:rPr lang="ko-KR" altLang="en-US" sz="1300" dirty="0"/>
              <a:t> 위반인 경우에는 법문상 “합동하여” 또는 “공동하여” 라고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특히 규정되어 있는 경우에는 그 법문대로 기재함</a:t>
            </a:r>
          </a:p>
          <a:p>
            <a:pPr marL="0" indent="0" fontAlgn="base">
              <a:buNone/>
            </a:pPr>
            <a:r>
              <a:rPr lang="ko-KR" altLang="en-US" sz="1300" dirty="0"/>
              <a:t>    ④ 교사범</a:t>
            </a:r>
            <a:r>
              <a:rPr lang="en-US" altLang="ko-KR" sz="1300" dirty="0"/>
              <a:t>, </a:t>
            </a:r>
            <a:r>
              <a:rPr lang="ko-KR" altLang="en-US" sz="1300" dirty="0"/>
              <a:t>방조범에 대하여는 통설</a:t>
            </a:r>
            <a:r>
              <a:rPr lang="en-US" altLang="ko-KR" sz="1300" dirty="0"/>
              <a:t>, </a:t>
            </a:r>
            <a:r>
              <a:rPr lang="ko-KR" altLang="en-US" sz="1300" dirty="0"/>
              <a:t>판례가 공범 </a:t>
            </a:r>
            <a:r>
              <a:rPr lang="ko-KR" altLang="en-US" sz="1300" dirty="0" err="1"/>
              <a:t>종속성설을</a:t>
            </a:r>
            <a:r>
              <a:rPr lang="ko-KR" altLang="en-US" sz="1300" dirty="0"/>
              <a:t> 채택하고 있으므로 </a:t>
            </a:r>
            <a:r>
              <a:rPr lang="ko-KR" altLang="en-US" sz="1300" dirty="0">
                <a:solidFill>
                  <a:srgbClr val="7030A0"/>
                </a:solidFill>
              </a:rPr>
              <a:t>정범의 범죄사실까지 전부 구</a:t>
            </a:r>
            <a:endParaRPr lang="en-US" altLang="ko-KR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7030A0"/>
                </a:solidFill>
              </a:rPr>
              <a:t>        </a:t>
            </a:r>
            <a:r>
              <a:rPr lang="ko-KR" altLang="en-US" sz="1300" dirty="0">
                <a:solidFill>
                  <a:srgbClr val="7030A0"/>
                </a:solidFill>
              </a:rPr>
              <a:t>체적으로 기재해야 함</a:t>
            </a:r>
            <a:r>
              <a:rPr lang="en-US" altLang="ko-KR" sz="1300" dirty="0">
                <a:solidFill>
                  <a:srgbClr val="7030A0"/>
                </a:solidFill>
              </a:rPr>
              <a:t>.</a:t>
            </a:r>
            <a:r>
              <a:rPr lang="en-US" altLang="ko-KR" sz="1300" dirty="0"/>
              <a:t> </a:t>
            </a:r>
            <a:r>
              <a:rPr lang="ko-KR" altLang="en-US" sz="1300" dirty="0"/>
              <a:t>이 때 교사범의 경우는 본 범과의 관계를 구체적으로 표시하여 본 범의 범행이 교사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행위로 인하여 실행되었다는 취지를 기재해야 함</a:t>
            </a:r>
            <a:r>
              <a:rPr lang="en-US" altLang="ko-KR" sz="1300" dirty="0"/>
              <a:t>. </a:t>
            </a:r>
            <a:r>
              <a:rPr lang="ko-KR" altLang="en-US" sz="1300" dirty="0"/>
              <a:t>물론 문장의 주어는 교사범이어야 하며</a:t>
            </a:r>
            <a:r>
              <a:rPr lang="en-US" altLang="ko-KR" sz="1300" dirty="0"/>
              <a:t>, </a:t>
            </a:r>
            <a:r>
              <a:rPr lang="ko-KR" altLang="en-US" sz="1300" dirty="0"/>
              <a:t>방조범 역시 주어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는 방조범이어야 함</a:t>
            </a:r>
          </a:p>
          <a:p>
            <a:pPr marL="0" indent="0" fontAlgn="base">
              <a:buNone/>
            </a:pPr>
            <a:r>
              <a:rPr lang="en-US" altLang="ko-KR" sz="1300" dirty="0"/>
              <a:t> (2) </a:t>
            </a:r>
            <a:r>
              <a:rPr lang="ko-KR" altLang="en-US" sz="1300" dirty="0"/>
              <a:t>정상</a:t>
            </a:r>
            <a:r>
              <a:rPr lang="en-US" altLang="ko-KR" sz="1300" dirty="0"/>
              <a:t>(</a:t>
            </a:r>
            <a:r>
              <a:rPr lang="ko-KR" altLang="en-US" sz="1300" dirty="0"/>
              <a:t>情狀</a:t>
            </a:r>
            <a:r>
              <a:rPr lang="en-US" altLang="ko-KR" sz="1300" dirty="0"/>
              <a:t>)</a:t>
            </a:r>
            <a:r>
              <a:rPr lang="ko-KR" altLang="en-US" sz="1300" dirty="0"/>
              <a:t>에 관한 의견의 기재요령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수사과정에서 파악된 피의자의 성행</a:t>
            </a:r>
            <a:r>
              <a:rPr lang="en-US" altLang="ko-KR" sz="1300" dirty="0"/>
              <a:t>, </a:t>
            </a:r>
            <a:r>
              <a:rPr lang="ko-KR" altLang="en-US" sz="1300" dirty="0"/>
              <a:t>가정사항</a:t>
            </a:r>
            <a:r>
              <a:rPr lang="en-US" altLang="ko-KR" sz="1300" dirty="0"/>
              <a:t>, </a:t>
            </a:r>
            <a:r>
              <a:rPr lang="ko-KR" altLang="en-US" sz="1300" dirty="0"/>
              <a:t>개전의 정</a:t>
            </a:r>
            <a:r>
              <a:rPr lang="en-US" altLang="ko-KR" sz="1300" dirty="0"/>
              <a:t>, </a:t>
            </a:r>
            <a:r>
              <a:rPr lang="ko-KR" altLang="en-US" sz="1300" dirty="0"/>
              <a:t>재범의 우려 등을 종합하여 검사가 </a:t>
            </a:r>
            <a:r>
              <a:rPr lang="ko-KR" altLang="en-US" sz="1300" dirty="0" err="1"/>
              <a:t>기소ㆍ불기소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를 결정하는데 참고될 만한 사항을 들어 </a:t>
            </a:r>
            <a:r>
              <a:rPr lang="ko-KR" altLang="en-US" sz="1300" dirty="0">
                <a:solidFill>
                  <a:srgbClr val="FF0000"/>
                </a:solidFill>
              </a:rPr>
              <a:t>사건처분에 관한 수사경찰관의 견해를 기재함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유의사항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(1) </a:t>
            </a:r>
            <a:r>
              <a:rPr lang="ko-KR" altLang="en-US" sz="1300" dirty="0"/>
              <a:t>간명한 기재</a:t>
            </a:r>
            <a:r>
              <a:rPr lang="en-US" altLang="ko-KR" sz="1300" dirty="0"/>
              <a:t>, (2) </a:t>
            </a:r>
            <a:r>
              <a:rPr lang="ko-KR" altLang="en-US" sz="1300" dirty="0"/>
              <a:t>기록내용과 일치 </a:t>
            </a:r>
            <a:r>
              <a:rPr lang="en-US" altLang="ko-KR" sz="1300" dirty="0"/>
              <a:t>(3) </a:t>
            </a:r>
            <a:r>
              <a:rPr lang="ko-KR" altLang="en-US" sz="1300" dirty="0"/>
              <a:t>항목배열 </a:t>
            </a:r>
            <a:r>
              <a:rPr lang="en-US" altLang="ko-KR" sz="1300" dirty="0"/>
              <a:t>- </a:t>
            </a:r>
            <a:r>
              <a:rPr lang="ko-KR" altLang="en-US" sz="1300" dirty="0"/>
              <a:t>의견서의 내용은 </a:t>
            </a:r>
            <a:r>
              <a:rPr lang="ko-KR" altLang="en-US" sz="1300" dirty="0" err="1"/>
              <a:t>피의자ㆍ공범별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죄명별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범행일시</a:t>
            </a:r>
            <a:r>
              <a:rPr lang="ko-KR" altLang="en-US" sz="1300" dirty="0"/>
              <a:t> 순으로 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</a:t>
            </a:r>
            <a:r>
              <a:rPr lang="ko-KR" altLang="en-US" sz="1300" dirty="0"/>
              <a:t>나누어 배열하여 알아보기 편하도록 기재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2-5.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 </a:t>
            </a:r>
            <a:r>
              <a:rPr lang="ko-KR" altLang="en-US" sz="3100" dirty="0"/>
              <a:t>의견서</a:t>
            </a:r>
          </a:p>
        </p:txBody>
      </p:sp>
    </p:spTree>
    <p:extLst>
      <p:ext uri="{BB962C8B-B14F-4D97-AF65-F5344CB8AC3E}">
        <p14:creationId xmlns:p14="http://schemas.microsoft.com/office/powerpoint/2010/main" val="553403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송치서류의 </a:t>
            </a:r>
            <a:r>
              <a:rPr lang="ko-KR" altLang="en-US" sz="1300" dirty="0" err="1"/>
              <a:t>편철순서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en-US" altLang="ko-KR" sz="1300" dirty="0"/>
              <a:t>: </a:t>
            </a:r>
            <a:r>
              <a:rPr lang="ko-KR" altLang="en-US" sz="1300" dirty="0"/>
              <a:t>사건송치서⇒ </a:t>
            </a:r>
            <a:r>
              <a:rPr lang="ko-KR" altLang="en-US" sz="1300" dirty="0" err="1"/>
              <a:t>압수물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총목록</a:t>
            </a:r>
            <a:r>
              <a:rPr lang="ko-KR" altLang="en-US" sz="1300" dirty="0"/>
              <a:t>⇒ 기록목록⇒ 의견서⇒ 기타서류 </a:t>
            </a:r>
            <a:r>
              <a:rPr lang="en-US" altLang="ko-KR" sz="1300" dirty="0"/>
              <a:t>(</a:t>
            </a:r>
            <a:r>
              <a:rPr lang="ko-KR" altLang="en-US" sz="1300" dirty="0"/>
              <a:t>작성순서대로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① 기록목록은 송치할 사건에 대한 일건 수사기록의 </a:t>
            </a:r>
            <a:r>
              <a:rPr lang="ko-KR" altLang="en-US" sz="1300" dirty="0" err="1"/>
              <a:t>색인표이다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② 수사서류의 </a:t>
            </a:r>
            <a:r>
              <a:rPr lang="ko-KR" altLang="en-US" sz="1300" dirty="0" err="1"/>
              <a:t>편철은</a:t>
            </a:r>
            <a:r>
              <a:rPr lang="ko-KR" altLang="en-US" sz="1300" dirty="0"/>
              <a:t> 접수 또는 작성한 순서에 따라 빠짐없이 </a:t>
            </a:r>
            <a:r>
              <a:rPr lang="ko-KR" altLang="en-US" sz="1300" dirty="0" err="1"/>
              <a:t>편철한다</a:t>
            </a:r>
            <a:r>
              <a:rPr lang="en-US" altLang="ko-KR" sz="1300" dirty="0"/>
              <a:t>.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양식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2-6. </a:t>
            </a:r>
            <a:r>
              <a:rPr lang="ko-KR" altLang="en-US" sz="3200" dirty="0"/>
              <a:t>수사서류 작성요령 </a:t>
            </a:r>
            <a:r>
              <a:rPr lang="en-US" altLang="ko-KR" sz="3100" dirty="0"/>
              <a:t>-</a:t>
            </a:r>
            <a:r>
              <a:rPr lang="ko-KR" altLang="en-US" sz="3100" dirty="0"/>
              <a:t>송치서류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873962"/>
              </p:ext>
            </p:extLst>
          </p:nvPr>
        </p:nvGraphicFramePr>
        <p:xfrm>
          <a:off x="1763688" y="2348880"/>
          <a:ext cx="6984778" cy="4220692"/>
        </p:xfrm>
        <a:graphic>
          <a:graphicData uri="http://schemas.openxmlformats.org/drawingml/2006/table">
            <a:tbl>
              <a:tblPr/>
              <a:tblGrid>
                <a:gridCol w="177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7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0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67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3718">
                <a:tc rowSpan="2"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ＯＯ지 방 검 찰 청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Ｏ Ｏ 지 청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사건과장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주임</a:t>
                      </a:r>
                      <a:endParaRPr lang="en-US" altLang="ko-KR" sz="700" kern="0" spc="0" dirty="0">
                        <a:solidFill>
                          <a:srgbClr val="000000"/>
                        </a:solidFill>
                        <a:effectLst/>
                        <a:ea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차장검사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지청장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7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734">
                <a:tc gridSpan="8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 Ｏ 경 찰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호 ＯＯ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1. 20.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수신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: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ＯＯ지방검찰청ＯＯ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지청장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제목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: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 건 송 치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다음 사건을 송치합니다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1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피 의 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수 사 자 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료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작 성 번 호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 속 영 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 구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2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홍색 구 속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김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金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청색 불구속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김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金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청색 불구속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최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崔 Ｏ Ｏ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34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35</a:t>
                      </a:r>
                      <a:endParaRPr 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36</a:t>
                      </a:r>
                      <a:endParaRPr 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죄 명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폭력행위등처벌에관한법률위반 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수죄일 경우 重한 순으로 가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 표기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042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발각원인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인지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), 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고소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고발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자수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(</a:t>
                      </a: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합의</a:t>
                      </a:r>
                      <a:r>
                        <a:rPr lang="en-US" altLang="ko-KR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수리전산입력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28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접수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</a:t>
                      </a:r>
                      <a:r>
                        <a:rPr 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1. 10.</a:t>
                      </a: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감식담당자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확인날인 받은 후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상사결재 받을 것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028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구속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</a:t>
                      </a:r>
                      <a:r>
                        <a:rPr 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1. 10.</a:t>
                      </a: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15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석방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</a:t>
                      </a:r>
                      <a:r>
                        <a:rPr 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028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의견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1. 2.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각 기소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3. 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혐의없음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죄가 안됨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공소권 없음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각하 등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028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증거품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없음 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있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 음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송치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가환부 등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372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비고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검사기각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판사기각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ＯＯＯ검사 지휘사건 등등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63500" indent="-190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※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기소중지 송치 경우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영장유효기간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지명수배입력필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지명통보 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입력필로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구분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표기 要 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(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3718">
                <a:tc gridSpan="8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○ ○ 경 찰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 총경 홍 길 동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7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관서장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직인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455" marR="8455" marT="8455" marB="84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420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4" y="620688"/>
            <a:ext cx="393845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6"/>
            <a:ext cx="4176463" cy="3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15817"/>
            <a:ext cx="4176463" cy="332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724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1633</TotalTime>
  <Words>4176</Words>
  <Application>Microsoft Office PowerPoint</Application>
  <PresentationFormat>화면 슬라이드 쇼(4:3)</PresentationFormat>
  <Paragraphs>639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6" baseType="lpstr">
      <vt:lpstr>HY견명조</vt:lpstr>
      <vt:lpstr>맑은 고딕</vt:lpstr>
      <vt:lpstr>한양신명조</vt:lpstr>
      <vt:lpstr>Arial</vt:lpstr>
      <vt:lpstr>Georgia</vt:lpstr>
      <vt:lpstr>Wingdings</vt:lpstr>
      <vt:lpstr>고구려 벽화</vt:lpstr>
      <vt:lpstr>                    과학수사론 제10-1주   - 조사와 수사서류 작성요령</vt:lpstr>
      <vt:lpstr>1-1. 조사의 요령 - 개관</vt:lpstr>
      <vt:lpstr>1-2. 조사의 요령</vt:lpstr>
      <vt:lpstr>1-2. 조사의 요령</vt:lpstr>
      <vt:lpstr>1-2. 조사의 요령</vt:lpstr>
      <vt:lpstr>1-2. 조사의 요령</vt:lpstr>
      <vt:lpstr>1-2. 조사의 요령</vt:lpstr>
      <vt:lpstr>1-2. 조사의 요령</vt:lpstr>
      <vt:lpstr>1-2. 조사의 요령</vt:lpstr>
      <vt:lpstr>1-2. 조사의 요령</vt:lpstr>
      <vt:lpstr>1-2. 조사의 요령</vt:lpstr>
      <vt:lpstr>2-1. 수사서류 작성요령 - 개관</vt:lpstr>
      <vt:lpstr>2-1. 수사서류 작성요령 - 개관</vt:lpstr>
      <vt:lpstr>2-1. 수사서류 작성요령 - 개관</vt:lpstr>
      <vt:lpstr>2-2. 수사서류 작성요령 - 수사보고서</vt:lpstr>
      <vt:lpstr>2-2. 수사서류 작성요령 - 수사보고서</vt:lpstr>
      <vt:lpstr>2-2. 수사서류 작성요령 - 수사보고서</vt:lpstr>
      <vt:lpstr>2-3. 수사서류 작성요령  - 범죄인지보고서, 체포보고서</vt:lpstr>
      <vt:lpstr>2-4. 수사서류 작성요령 - 피의자신문조서ㆍ진술조서ㆍ진술서ㆍ검증조서ㆍ실황조사서</vt:lpstr>
      <vt:lpstr>2-4. 수사서류 작성요령 - 피의자신문조서ㆍ진술조서ㆍ진술서ㆍ검증조서ㆍ실황조사서</vt:lpstr>
      <vt:lpstr>PowerPoint 프레젠테이션</vt:lpstr>
      <vt:lpstr>2-4. 수사서류 작성요령 - 피의자신문조서ㆍ진술조서ㆍ진술서ㆍ검증조서ㆍ실황조사서</vt:lpstr>
      <vt:lpstr>2-4. 수사서류 작성요령 - 피의자신문조서ㆍ진술조서ㆍ진술서ㆍ검증조서ㆍ실황조사서</vt:lpstr>
      <vt:lpstr>2-4. 수사서류 작성요령 - 피의자신문조서ㆍ진술조서ㆍ진술서ㆍ검증조서ㆍ실황조사서</vt:lpstr>
      <vt:lpstr>2-4. 수사서류 작성요령 - 피의자신문조서ㆍ진술조서ㆍ진술서ㆍ검증조서ㆍ실황조사서</vt:lpstr>
      <vt:lpstr>2-4. 수사서류 작성요령 - 피의자신문조서ㆍ진술조서ㆍ진술서ㆍ검증조서ㆍ실황조사서</vt:lpstr>
      <vt:lpstr>2-5. 수사서류 작성요령 - 의견서</vt:lpstr>
      <vt:lpstr>2-6. 수사서류 작성요령 -송치서류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215</cp:revision>
  <dcterms:created xsi:type="dcterms:W3CDTF">2018-09-03T03:26:21Z</dcterms:created>
  <dcterms:modified xsi:type="dcterms:W3CDTF">2021-08-31T06:27:01Z</dcterms:modified>
</cp:coreProperties>
</file>