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25"/>
  </p:notes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882" autoAdjust="0"/>
  </p:normalViewPr>
  <p:slideViewPr>
    <p:cSldViewPr>
      <p:cViewPr varScale="1">
        <p:scale>
          <a:sx n="104" d="100"/>
          <a:sy n="104" d="100"/>
        </p:scale>
        <p:origin x="17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10EB6-C929-4FEF-AE04-A6292923E515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F501E-6FF9-4389-A224-7304AE8F59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372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5F501E-6FF9-4389-A224-7304AE8F594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069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39EE-BEB1-4CBB-8E7E-2426E34F2543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2F29-946C-4093-A02D-0DCF3D1FDF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39EE-BEB1-4CBB-8E7E-2426E34F2543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2F29-946C-4093-A02D-0DCF3D1FDF5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2F29-946C-4093-A02D-0DCF3D1FDF5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94539EE-BEB1-4CBB-8E7E-2426E34F2543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39EE-BEB1-4CBB-8E7E-2426E34F2543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2F29-946C-4093-A02D-0DCF3D1FDF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39EE-BEB1-4CBB-8E7E-2426E34F2543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2F29-946C-4093-A02D-0DCF3D1FDF5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39EE-BEB1-4CBB-8E7E-2426E34F2543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2F29-946C-4093-A02D-0DCF3D1FDF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39EE-BEB1-4CBB-8E7E-2426E34F2543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2F29-946C-4093-A02D-0DCF3D1FDF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39EE-BEB1-4CBB-8E7E-2426E34F2543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2F29-946C-4093-A02D-0DCF3D1FDF5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39EE-BEB1-4CBB-8E7E-2426E34F2543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2F29-946C-4093-A02D-0DCF3D1FDF5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39EE-BEB1-4CBB-8E7E-2426E34F2543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2F29-946C-4093-A02D-0DCF3D1FDF5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39EE-BEB1-4CBB-8E7E-2426E34F2543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F2F29-946C-4093-A02D-0DCF3D1FDF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94539EE-BEB1-4CBB-8E7E-2426E34F2543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C0F2F29-946C-4093-A02D-0DCF3D1FDF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err="1"/>
              <a:t>경찰생활안전론</a:t>
            </a:r>
            <a:r>
              <a:rPr lang="ko-KR" altLang="en-US" dirty="0"/>
              <a:t> 제</a:t>
            </a:r>
            <a:r>
              <a:rPr lang="en-US" altLang="ko-KR" dirty="0"/>
              <a:t>5</a:t>
            </a:r>
            <a:r>
              <a:rPr lang="ko-KR" altLang="en-US"/>
              <a:t>주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범죄예방의 </a:t>
            </a:r>
            <a:r>
              <a:rPr lang="ko-KR" altLang="en-US" dirty="0" err="1"/>
              <a:t>구조모델론과</a:t>
            </a:r>
            <a:r>
              <a:rPr lang="ko-KR" altLang="en-US" dirty="0"/>
              <a:t> 피해자학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23850" y="548680"/>
            <a:ext cx="7989888" cy="523875"/>
            <a:chOff x="315" y="709"/>
            <a:chExt cx="5033" cy="330"/>
          </a:xfrm>
        </p:grpSpPr>
        <p:sp>
          <p:nvSpPr>
            <p:cNvPr id="123918" name="AutoShape 14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23916" name="Oval 12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917" name="AutoShape 13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23906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48680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           1-1.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구조모델론의</a:t>
            </a:r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개념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3929" name="Rectangle 25"/>
          <p:cNvSpPr>
            <a:spLocks noChangeArrowheads="1"/>
          </p:cNvSpPr>
          <p:nvPr/>
        </p:nvSpPr>
        <p:spPr bwMode="auto">
          <a:xfrm>
            <a:off x="457200" y="1805980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14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123930" name="Text Box 26"/>
          <p:cNvSpPr txBox="1">
            <a:spLocks noChangeArrowheads="1"/>
          </p:cNvSpPr>
          <p:nvPr/>
        </p:nvSpPr>
        <p:spPr bwMode="auto">
          <a:xfrm>
            <a:off x="733424" y="1511850"/>
            <a:ext cx="7953375" cy="42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범죄예방의 </a:t>
            </a:r>
            <a:r>
              <a:rPr lang="ko-KR" altLang="en-US" sz="1400" b="0" dirty="0" err="1">
                <a:latin typeface="굴림" charset="-127"/>
              </a:rPr>
              <a:t>구조모델</a:t>
            </a:r>
            <a:r>
              <a:rPr lang="ko-KR" altLang="en-US" sz="1400" b="0" dirty="0" err="1">
                <a:solidFill>
                  <a:srgbClr val="FF0000"/>
                </a:solidFill>
                <a:latin typeface="굴림" charset="-127"/>
              </a:rPr>
              <a:t>은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 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1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차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, 2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차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, 3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차 예방이론으로 체계화</a:t>
            </a:r>
            <a:endParaRPr lang="en-US" altLang="ko-KR" sz="1400" dirty="0">
              <a:solidFill>
                <a:srgbClr val="FF0000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400" b="0" dirty="0">
              <a:solidFill>
                <a:srgbClr val="FF0000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이러한 다양한 예방개념은 질병예방과 의학적 치료를 위한 의료적 모델</a:t>
            </a:r>
            <a:r>
              <a:rPr lang="en-US" altLang="ko-KR" sz="1400" b="0" dirty="0">
                <a:latin typeface="굴림" charset="-127"/>
              </a:rPr>
              <a:t>(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1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차 예방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: </a:t>
            </a:r>
            <a:r>
              <a:rPr lang="ko-KR" altLang="en-US" sz="1400" b="0" dirty="0" err="1">
                <a:solidFill>
                  <a:srgbClr val="FF0000"/>
                </a:solidFill>
                <a:latin typeface="굴림" charset="-127"/>
              </a:rPr>
              <a:t>질병원인의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 사전조치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, 2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차 예방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: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질병에 감염될 </a:t>
            </a:r>
            <a:r>
              <a:rPr lang="ko-KR" altLang="en-US" sz="1400" b="0" dirty="0" err="1">
                <a:solidFill>
                  <a:srgbClr val="FF0000"/>
                </a:solidFill>
                <a:latin typeface="굴림" charset="-127"/>
              </a:rPr>
              <a:t>기회제거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 또는 억제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, 3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차 예방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: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질병의 재발방지</a:t>
            </a:r>
            <a:r>
              <a:rPr lang="en-US" altLang="ko-KR" sz="1400" b="0" dirty="0">
                <a:latin typeface="굴림" charset="-127"/>
              </a:rPr>
              <a:t>)</a:t>
            </a:r>
            <a:r>
              <a:rPr lang="ko-KR" altLang="en-US" sz="1400" b="0" dirty="0">
                <a:latin typeface="굴림" charset="-127"/>
              </a:rPr>
              <a:t>에 기원</a:t>
            </a:r>
            <a:endParaRPr lang="en-US" altLang="ko-KR" sz="1400" b="0" dirty="0">
              <a:latin typeface="굴림" charset="-127"/>
            </a:endParaRPr>
          </a:p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400" b="0" dirty="0">
              <a:latin typeface="굴림" charset="-127"/>
            </a:endParaRPr>
          </a:p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질병예방에 있어서</a:t>
            </a:r>
            <a:r>
              <a:rPr lang="en-US" altLang="ko-KR" sz="1400" b="0" dirty="0">
                <a:latin typeface="굴림" charset="-127"/>
              </a:rPr>
              <a:t>, 1</a:t>
            </a:r>
            <a:r>
              <a:rPr lang="ko-KR" altLang="en-US" sz="1400" b="0" dirty="0">
                <a:latin typeface="굴림" charset="-127"/>
              </a:rPr>
              <a:t>차적 예방이 뜻하는 것은 정신의학과 정신건강을 위하여 지역공동체에서 활용되고 있는 의료모델에서 발견된 </a:t>
            </a:r>
            <a:r>
              <a:rPr lang="en-US" altLang="ko-KR" sz="1400" b="0" dirty="0">
                <a:latin typeface="굴림" charset="-127"/>
              </a:rPr>
              <a:t>1</a:t>
            </a:r>
            <a:r>
              <a:rPr lang="ko-KR" altLang="en-US" sz="1400" b="0" dirty="0">
                <a:latin typeface="굴림" charset="-127"/>
              </a:rPr>
              <a:t>차적 예방을 말함</a:t>
            </a:r>
            <a:r>
              <a:rPr lang="en-US" altLang="ko-KR" sz="1400" b="0" dirty="0">
                <a:latin typeface="굴림" charset="-127"/>
              </a:rPr>
              <a:t>.</a:t>
            </a:r>
          </a:p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400" b="0" dirty="0">
              <a:latin typeface="굴림" charset="-127"/>
            </a:endParaRPr>
          </a:p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400" b="0" dirty="0">
                <a:latin typeface="굴림" charset="-127"/>
              </a:rPr>
              <a:t>2</a:t>
            </a:r>
            <a:r>
              <a:rPr lang="ko-KR" altLang="en-US" sz="1400" b="0" dirty="0">
                <a:latin typeface="굴림" charset="-127"/>
              </a:rPr>
              <a:t>차적 예방은 이미 출현된</a:t>
            </a:r>
            <a:r>
              <a:rPr lang="en-US" altLang="ko-KR" sz="1400" b="0" dirty="0">
                <a:latin typeface="굴림" charset="-127"/>
              </a:rPr>
              <a:t>(</a:t>
            </a:r>
            <a:r>
              <a:rPr lang="ko-KR" altLang="en-US" sz="1400" b="0" dirty="0">
                <a:latin typeface="굴림" charset="-127"/>
              </a:rPr>
              <a:t>발병된</a:t>
            </a:r>
            <a:r>
              <a:rPr lang="en-US" altLang="ko-KR" sz="1400" b="0" dirty="0">
                <a:latin typeface="굴림" charset="-127"/>
              </a:rPr>
              <a:t>) </a:t>
            </a:r>
            <a:r>
              <a:rPr lang="ko-KR" altLang="en-US" sz="1400" b="0" dirty="0">
                <a:latin typeface="굴림" charset="-127"/>
              </a:rPr>
              <a:t>경우에 있어서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초기의 진단과 개입을 위하여 취해지는 행동 들을 의미</a:t>
            </a:r>
            <a:endParaRPr lang="en-US" altLang="ko-KR" sz="1400" b="0" dirty="0">
              <a:latin typeface="굴림" charset="-127"/>
            </a:endParaRPr>
          </a:p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400" b="0" dirty="0">
              <a:latin typeface="굴림" charset="-127"/>
            </a:endParaRPr>
          </a:p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400" b="0" dirty="0">
                <a:latin typeface="굴림" charset="-127"/>
              </a:rPr>
              <a:t>3</a:t>
            </a:r>
            <a:r>
              <a:rPr lang="ko-KR" altLang="en-US" sz="1400" b="0" dirty="0">
                <a:latin typeface="굴림" charset="-127"/>
              </a:rPr>
              <a:t>차적 예방은 보통 입원 혹은 집중적인 치료를 의미하는 바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질병이 발전하고 있는 이후 단계에서 개입하고 치료 하는 것을 의미</a:t>
            </a:r>
            <a:endParaRPr lang="ko-KR" altLang="en-US" sz="1400" b="0" dirty="0">
              <a:solidFill>
                <a:schemeClr val="tx1"/>
              </a:solidFill>
              <a:latin typeface="굴림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92150"/>
            <a:ext cx="7989887" cy="523875"/>
            <a:chOff x="315" y="709"/>
            <a:chExt cx="5033" cy="330"/>
          </a:xfrm>
        </p:grpSpPr>
        <p:sp>
          <p:nvSpPr>
            <p:cNvPr id="13824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824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824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38248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976313" y="679450"/>
            <a:ext cx="7488237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1-2.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Shah와</a:t>
            </a:r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Roth,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Brantingham과</a:t>
            </a:r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Faust의</a:t>
            </a:r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논의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8249" name="Rectangle 9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38250" name="Text Box 10"/>
          <p:cNvSpPr txBox="1">
            <a:spLocks noChangeArrowheads="1"/>
          </p:cNvSpPr>
          <p:nvPr/>
        </p:nvSpPr>
        <p:spPr bwMode="auto">
          <a:xfrm>
            <a:off x="542131" y="1628775"/>
            <a:ext cx="8062119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solidFill>
                  <a:srgbClr val="00121E"/>
                </a:solidFill>
                <a:latin typeface="굴림" charset="-127"/>
              </a:rPr>
              <a:t>범죄에 적용된 예방개념은 Shah와 Roth 그리고 Brantingham과 Faust에 의하여 논의</a:t>
            </a:r>
            <a:endParaRPr lang="en-US" altLang="ko-KR" sz="1400" b="0" dirty="0">
              <a:solidFill>
                <a:srgbClr val="00121E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solidFill>
                <a:srgbClr val="00121E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solidFill>
                  <a:srgbClr val="00121E"/>
                </a:solidFill>
                <a:latin typeface="굴림" charset="-127"/>
              </a:rPr>
              <a:t>의료분야에서 얻어진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1차적 예방 사례들은 </a:t>
            </a:r>
            <a:r>
              <a:rPr lang="ko-KR" altLang="ko-KR" sz="1400" b="0" dirty="0" err="1">
                <a:solidFill>
                  <a:srgbClr val="FF0000"/>
                </a:solidFill>
                <a:latin typeface="굴림" charset="-127"/>
              </a:rPr>
              <a:t>황열병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(yellow fever, 열대병)을 치료하기 위하여 늪지에 배수시설을 하는 것, 소아마비 예방을 위하여 Sabin과 Salk백신을 응용하는 것 그리고 심장병을 예방하기 위하여 다이어트와 운동요법을 활용하는 것을 포함</a:t>
            </a:r>
            <a:r>
              <a:rPr lang="ko-KR" altLang="ko-KR" sz="1400" b="0" dirty="0">
                <a:solidFill>
                  <a:srgbClr val="00121E"/>
                </a:solidFill>
                <a:latin typeface="굴림" charset="-127"/>
              </a:rPr>
              <a:t>하게 </a:t>
            </a:r>
            <a:r>
              <a:rPr lang="ko-KR" altLang="en-US" sz="1400" dirty="0">
                <a:solidFill>
                  <a:srgbClr val="00121E"/>
                </a:solidFill>
                <a:latin typeface="굴림" charset="-127"/>
              </a:rPr>
              <a:t>됨</a:t>
            </a:r>
            <a:endParaRPr lang="en-US" altLang="ko-KR" sz="1400" dirty="0">
              <a:solidFill>
                <a:srgbClr val="00121E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solidFill>
                <a:srgbClr val="00121E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solidFill>
                  <a:srgbClr val="00121E"/>
                </a:solidFill>
                <a:latin typeface="굴림" charset="-127"/>
              </a:rPr>
              <a:t>2차적 예방은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심장병과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암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에 대한 초기 진단과 검사 그리고 질병의 발전을 통제하기 위하여 취해진 조치</a:t>
            </a:r>
            <a:r>
              <a:rPr lang="ko-KR" altLang="ko-KR" sz="1400" b="0" dirty="0">
                <a:solidFill>
                  <a:srgbClr val="00121E"/>
                </a:solidFill>
                <a:latin typeface="굴림" charset="-127"/>
              </a:rPr>
              <a:t>들을 포함</a:t>
            </a:r>
            <a:endParaRPr lang="en-US" altLang="ko-KR" sz="1400" b="0" dirty="0">
              <a:solidFill>
                <a:srgbClr val="00121E"/>
              </a:solidFill>
              <a:latin typeface="굴림" charset="-127"/>
            </a:endParaRPr>
          </a:p>
          <a:p>
            <a:pPr eaLnBrk="0" hangingPunct="0">
              <a:lnSpc>
                <a:spcPct val="150000"/>
              </a:lnSpc>
              <a:buClr>
                <a:srgbClr val="DE8400"/>
              </a:buClr>
            </a:pPr>
            <a:endParaRPr lang="ko-KR" altLang="ko-KR" sz="1400" b="0" dirty="0">
              <a:solidFill>
                <a:srgbClr val="00121E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5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solidFill>
                  <a:srgbClr val="00121E"/>
                </a:solidFill>
                <a:latin typeface="굴림" charset="-127"/>
              </a:rPr>
              <a:t>3차적 예방은 혈액부족에 의하여 심장이 파괴된 환자에게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인공심장을 이식시키는 것</a:t>
            </a:r>
            <a:r>
              <a:rPr lang="ko-KR" altLang="ko-KR" sz="1400" b="0" dirty="0">
                <a:solidFill>
                  <a:srgbClr val="00121E"/>
                </a:solidFill>
                <a:latin typeface="굴림" charset="-127"/>
              </a:rPr>
              <a:t>이라든지 온몸에 癌이 퍼진 상태에 있는 환자에게 방사선 치료를 실시하는 것을 포함</a:t>
            </a:r>
            <a:endParaRPr lang="en-US" altLang="ko-KR" sz="1400" b="0" dirty="0">
              <a:solidFill>
                <a:srgbClr val="00121E"/>
              </a:solidFill>
              <a:latin typeface="굴림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692150"/>
            <a:ext cx="7989888" cy="523875"/>
            <a:chOff x="315" y="709"/>
            <a:chExt cx="5033" cy="330"/>
          </a:xfrm>
        </p:grpSpPr>
        <p:sp>
          <p:nvSpPr>
            <p:cNvPr id="141315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1316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1317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1318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2150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           1-3. 1차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예방</a:t>
            </a:r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primaere</a:t>
            </a:r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Praevention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1319" name="Rectangle 7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1320" name="Text Box 8"/>
          <p:cNvSpPr txBox="1">
            <a:spLocks noChangeArrowheads="1"/>
          </p:cNvSpPr>
          <p:nvPr/>
        </p:nvSpPr>
        <p:spPr bwMode="auto">
          <a:xfrm>
            <a:off x="426863" y="1374103"/>
            <a:ext cx="4937225" cy="1605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1463" indent="-271463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solidFill>
                  <a:srgbClr val="00121E"/>
                </a:solidFill>
                <a:latin typeface="굴림" charset="-127"/>
              </a:rPr>
              <a:t>1차예방은 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범죄의 근원(뿌리)에 초점을 두고 있는 이론으로서, 범죄행동의 심층적 원인을 이상적으로 제거하자는 것</a:t>
            </a:r>
            <a:endParaRPr lang="ko-KR" altLang="ko-KR" sz="1200" b="0" dirty="0">
              <a:solidFill>
                <a:srgbClr val="00121E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solidFill>
                  <a:srgbClr val="00121E"/>
                </a:solidFill>
                <a:latin typeface="굴림" charset="-127"/>
              </a:rPr>
              <a:t>Jeffery가 주장하는 범죄예방이라는 용어에 있어 1차적 의미에서 예방이 뜻하는 것은 범죄발생 원인과 상황에 영향을 미치는 문화, 경제, 교통, </a:t>
            </a:r>
            <a:endParaRPr lang="ko-KR" altLang="en-US" sz="1200" b="0" dirty="0">
              <a:solidFill>
                <a:srgbClr val="00121E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solidFill>
                  <a:srgbClr val="00121E"/>
                </a:solidFill>
                <a:latin typeface="굴림" charset="-127"/>
              </a:rPr>
              <a:t>사회정책</a:t>
            </a:r>
            <a:r>
              <a:rPr lang="en-US" altLang="ko-KR" sz="1200" b="0" dirty="0">
                <a:solidFill>
                  <a:srgbClr val="00121E"/>
                </a:solidFill>
                <a:latin typeface="굴림" charset="-127"/>
              </a:rPr>
              <a:t> </a:t>
            </a:r>
            <a:r>
              <a:rPr lang="ko-KR" altLang="ko-KR" sz="1200" b="0" dirty="0">
                <a:solidFill>
                  <a:srgbClr val="00121E"/>
                </a:solidFill>
                <a:latin typeface="굴림" charset="-127"/>
              </a:rPr>
              <a:t>등을 통한 범죄예방 전략을 말함.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FDFADB5E-BBED-41AA-A897-F6F7342B7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31" y="3320835"/>
            <a:ext cx="4392488" cy="218781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83683BB6-2544-D325-9DEF-582B079B7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565" y="1484784"/>
            <a:ext cx="3694931" cy="479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692150"/>
            <a:ext cx="7989888" cy="523875"/>
            <a:chOff x="315" y="709"/>
            <a:chExt cx="5033" cy="330"/>
          </a:xfrm>
        </p:grpSpPr>
        <p:sp>
          <p:nvSpPr>
            <p:cNvPr id="142339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2340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2341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2342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2150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           1-3. 1차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예방</a:t>
            </a:r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primaere</a:t>
            </a:r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Praevention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2343" name="Rectangle 7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2344" name="Text Box 8"/>
          <p:cNvSpPr txBox="1">
            <a:spLocks noChangeArrowheads="1"/>
          </p:cNvSpPr>
          <p:nvPr/>
        </p:nvSpPr>
        <p:spPr bwMode="auto">
          <a:xfrm>
            <a:off x="-61185" y="1504074"/>
            <a:ext cx="3888110" cy="315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1463" indent="-271463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1차 예방은 형사정책에 있어서 모든 노력의 핵심 </a:t>
            </a:r>
            <a:r>
              <a:rPr lang="ko-KR" altLang="en-US" sz="1200" b="0" dirty="0">
                <a:solidFill>
                  <a:srgbClr val="00121E"/>
                </a:solidFill>
                <a:latin typeface="굴림" charset="-127"/>
              </a:rPr>
              <a:t/>
            </a:r>
            <a:br>
              <a:rPr lang="ko-KR" altLang="en-US" sz="1200" b="0" dirty="0">
                <a:solidFill>
                  <a:srgbClr val="00121E"/>
                </a:solidFill>
                <a:latin typeface="굴림" charset="-127"/>
              </a:rPr>
            </a:br>
            <a:r>
              <a:rPr lang="ko-KR" altLang="en-US" sz="1200" b="0" dirty="0">
                <a:solidFill>
                  <a:srgbClr val="00121E"/>
                </a:solidFill>
                <a:latin typeface="굴림" charset="-127"/>
              </a:rPr>
              <a:t> </a:t>
            </a:r>
            <a:r>
              <a:rPr lang="ko-KR" altLang="ko-KR" sz="1200" b="0" dirty="0">
                <a:solidFill>
                  <a:srgbClr val="00121E"/>
                </a:solidFill>
                <a:latin typeface="굴림" charset="-127"/>
              </a:rPr>
              <a:t>- 전통적 형벌이론의 체계에 따르면 적극적 일반예방이론을 1차적 예방이론</a:t>
            </a:r>
            <a:r>
              <a:rPr lang="ko-KR" altLang="en-US" sz="1200" b="0" dirty="0">
                <a:solidFill>
                  <a:srgbClr val="00121E"/>
                </a:solidFill>
                <a:latin typeface="굴림" charset="-127"/>
              </a:rPr>
              <a:t>과 </a:t>
            </a:r>
            <a:r>
              <a:rPr lang="ko-KR" altLang="ko-KR" sz="1200" b="0" dirty="0">
                <a:solidFill>
                  <a:srgbClr val="00121E"/>
                </a:solidFill>
                <a:latin typeface="굴림" charset="-127"/>
              </a:rPr>
              <a:t>같은 차원으로 설명</a:t>
            </a:r>
            <a:endParaRPr lang="ko-KR" altLang="en-US" sz="1200" b="0" dirty="0">
              <a:solidFill>
                <a:srgbClr val="00121E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200" b="0" dirty="0">
              <a:solidFill>
                <a:srgbClr val="00121E"/>
              </a:solidFill>
              <a:latin typeface="굴림" charset="-127"/>
            </a:endParaRPr>
          </a:p>
          <a:p>
            <a:pPr marL="271463" indent="-271463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solidFill>
                  <a:srgbClr val="00121E"/>
                </a:solidFill>
                <a:latin typeface="굴림" charset="-127"/>
              </a:rPr>
              <a:t>1차 예방영역에서는 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사회적 결함 또는 결핍구조의 개선</a:t>
            </a:r>
            <a:r>
              <a:rPr lang="ko-KR" altLang="ko-KR" sz="1200" b="0" dirty="0">
                <a:solidFill>
                  <a:srgbClr val="00121E"/>
                </a:solidFill>
                <a:latin typeface="굴림" charset="-127"/>
              </a:rPr>
              <a:t>과 심지어는 범죄를 저지르기 前 단계의 실업문제, 교육문제, 사회화, 주거환경 또는 노동조건, 여가활동 및 휴양활동 등이 거론된다. 피해자 지향적 경찰의 문제해결 활동(Problem-Solving Policing), 그리고 지역사회와 경찰간의 </a:t>
            </a:r>
            <a:r>
              <a:rPr lang="ko-KR" altLang="ko-KR" sz="1200" b="0" dirty="0" err="1">
                <a:solidFill>
                  <a:srgbClr val="00121E"/>
                </a:solidFill>
                <a:latin typeface="굴림" charset="-127"/>
              </a:rPr>
              <a:t>파트너쉽</a:t>
            </a:r>
            <a:r>
              <a:rPr lang="ko-KR" altLang="ko-KR" sz="1200" b="0" dirty="0">
                <a:solidFill>
                  <a:srgbClr val="00121E"/>
                </a:solidFill>
                <a:latin typeface="굴림" charset="-127"/>
              </a:rPr>
              <a:t> 구축을 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위한 지역사회 경찰활동(Community Policing)</a:t>
            </a:r>
            <a:r>
              <a:rPr lang="ko-KR" altLang="ko-KR" sz="1200" b="0" dirty="0">
                <a:solidFill>
                  <a:srgbClr val="00121E"/>
                </a:solidFill>
                <a:latin typeface="굴림" charset="-127"/>
              </a:rPr>
              <a:t> 역시 이 단계에서 강조</a:t>
            </a:r>
            <a:endParaRPr lang="en-US" altLang="ko-KR" sz="1200" b="0" dirty="0">
              <a:solidFill>
                <a:srgbClr val="00121E"/>
              </a:solidFill>
              <a:latin typeface="굴림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3EDDFD9C-09F1-4EB5-99D1-9491D7623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925" y="1498948"/>
            <a:ext cx="5272071" cy="48823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02792" y="771922"/>
            <a:ext cx="7989888" cy="523875"/>
            <a:chOff x="315" y="709"/>
            <a:chExt cx="5033" cy="330"/>
          </a:xfrm>
        </p:grpSpPr>
        <p:sp>
          <p:nvSpPr>
            <p:cNvPr id="14336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336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336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3368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178942" y="771922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           1-4. 2차예방이론의 </a:t>
            </a:r>
            <a:r>
              <a:rPr lang="en-US" altLang="ko-KR" sz="2000" dirty="0" err="1">
                <a:latin typeface="HY견고딕" pitchFamily="18" charset="-127"/>
                <a:ea typeface="HY견고딕" pitchFamily="18" charset="-127"/>
              </a:rPr>
              <a:t>개념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3369" name="Rectangle 9"/>
          <p:cNvSpPr>
            <a:spLocks noChangeArrowheads="1"/>
          </p:cNvSpPr>
          <p:nvPr/>
        </p:nvSpPr>
        <p:spPr bwMode="auto">
          <a:xfrm>
            <a:off x="636142" y="2029222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3370" name="Text Box 10"/>
          <p:cNvSpPr txBox="1">
            <a:spLocks noChangeArrowheads="1"/>
          </p:cNvSpPr>
          <p:nvPr/>
        </p:nvSpPr>
        <p:spPr bwMode="auto">
          <a:xfrm>
            <a:off x="636142" y="1887934"/>
            <a:ext cx="4079874" cy="401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2차 예방은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범죄자가 범행을 실행하기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전에 범죄유형별로 이를 저지하려는 것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경찰이 잠재적인 피해사건을 해결하려는 노력, </a:t>
            </a:r>
            <a:r>
              <a:rPr lang="ko-KR" altLang="en-US" sz="1400" b="0" dirty="0">
                <a:latin typeface="굴림" charset="-127"/>
              </a:rPr>
              <a:t>방범</a:t>
            </a:r>
            <a:r>
              <a:rPr lang="ko-KR" altLang="ko-KR" sz="1400" b="0" dirty="0">
                <a:latin typeface="굴림" charset="-127"/>
              </a:rPr>
              <a:t>을 위하여 건축물에 대한 기술(공학)적인 안전조치를 실무적으로 강구하는 것도 이에 해당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범죄학적 측면에서 이러한 조치는 범죄가 저질러질 수 없도록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범죄자의 범행기회를 억제시키는 것</a:t>
            </a:r>
            <a:r>
              <a:rPr lang="ko-KR" altLang="ko-KR" sz="1400" b="0" dirty="0">
                <a:latin typeface="굴림" charset="-127"/>
              </a:rPr>
              <a:t>과 관련이 있으며, 전통적인 형벌이론에서 소극적 일반예방이론의 범주에 속함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ko-KR" altLang="en-US" sz="1400" b="0" dirty="0">
              <a:solidFill>
                <a:schemeClr val="tx1"/>
              </a:solidFill>
              <a:latin typeface="굴림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A45AB7A1-5AD9-4D41-ABC5-2114CC119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295797"/>
            <a:ext cx="4248472" cy="51377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92150"/>
            <a:ext cx="7989887" cy="523875"/>
            <a:chOff x="315" y="709"/>
            <a:chExt cx="5033" cy="330"/>
          </a:xfrm>
        </p:grpSpPr>
        <p:sp>
          <p:nvSpPr>
            <p:cNvPr id="144387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4388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4389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4390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1655763" y="714375"/>
            <a:ext cx="7488237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pPr algn="l"/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1-4. 2차예방이론의 </a:t>
            </a:r>
            <a:r>
              <a:rPr lang="en-US" altLang="ko-KR" sz="2000" dirty="0" err="1">
                <a:latin typeface="HY견고딕" pitchFamily="18" charset="-127"/>
                <a:ea typeface="HY견고딕" pitchFamily="18" charset="-127"/>
              </a:rPr>
              <a:t>전략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4391" name="Rectangle 7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4392" name="Text Box 8"/>
          <p:cNvSpPr txBox="1">
            <a:spLocks noChangeArrowheads="1"/>
          </p:cNvSpPr>
          <p:nvPr/>
        </p:nvSpPr>
        <p:spPr bwMode="auto">
          <a:xfrm>
            <a:off x="396875" y="1132448"/>
            <a:ext cx="8084344" cy="297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ko-KR" altLang="ko-KR" sz="12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범죄상황에 곧 빠져 들어가려는 </a:t>
            </a:r>
            <a:r>
              <a:rPr lang="ko-KR" altLang="en-US" sz="1200" b="0" dirty="0">
                <a:solidFill>
                  <a:srgbClr val="FF0000"/>
                </a:solidFill>
                <a:latin typeface="굴림" charset="-127"/>
              </a:rPr>
              <a:t>자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나 범행준비가 막 완료된 범죄자가 실질적인 범죄행위를 저지르지 못하도록(위축, 억제) 하기 위한 모든 노력들</a:t>
            </a:r>
            <a:endParaRPr lang="ko-KR" altLang="en-US" sz="1200" b="0" dirty="0">
              <a:solidFill>
                <a:srgbClr val="FF0000"/>
              </a:solidFill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2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latin typeface="굴림" charset="-127"/>
              </a:rPr>
              <a:t>즉 가족 간의 도움이 필요하거나 교육문제와 같은 특별한 문제상황에 처한 사람을 돕고 지원하는 일</a:t>
            </a:r>
            <a:endParaRPr lang="ko-KR" altLang="en-US" sz="12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2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latin typeface="굴림" charset="-127"/>
              </a:rPr>
              <a:t>범행비용과 발각될 위험성을 높이거나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 범죄로부터 얻을 수 있는 기대이익을 감소시키는 일, 범행기회구조를 변경시키는</a:t>
            </a:r>
            <a:r>
              <a:rPr lang="ko-KR" altLang="en-US" sz="1200" b="0" dirty="0">
                <a:solidFill>
                  <a:srgbClr val="FF0000"/>
                </a:solidFill>
                <a:latin typeface="굴림" charset="-127"/>
              </a:rPr>
              <a:t> 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것 </a:t>
            </a:r>
            <a:endParaRPr lang="ko-KR" altLang="en-US" sz="1200" b="0" dirty="0">
              <a:solidFill>
                <a:srgbClr val="FF0000"/>
              </a:solidFill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2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latin typeface="굴림" charset="-127"/>
              </a:rPr>
              <a:t>범행에 용이한 상황들을 감소시키는 일(</a:t>
            </a:r>
            <a:r>
              <a:rPr lang="ko-KR" altLang="en-US" sz="1200" b="0" dirty="0">
                <a:latin typeface="굴림" charset="-127"/>
              </a:rPr>
              <a:t>예 </a:t>
            </a:r>
            <a:r>
              <a:rPr lang="en-US" altLang="ko-KR" sz="1200" b="0" dirty="0">
                <a:latin typeface="굴림" charset="-127"/>
              </a:rPr>
              <a:t>: </a:t>
            </a:r>
            <a:r>
              <a:rPr lang="ko-KR" altLang="ko-KR" sz="1200" b="0" dirty="0">
                <a:latin typeface="굴림" charset="-127"/>
              </a:rPr>
              <a:t>비상벨장치 등)과 잠재적 범죄피해자를 위한 호신술훈련 등이 2차 예방단계에서 고려</a:t>
            </a:r>
            <a:r>
              <a:rPr lang="ko-KR" altLang="en-US" sz="1200" b="0" dirty="0">
                <a:latin typeface="굴림" charset="-127"/>
              </a:rPr>
              <a:t>됨</a:t>
            </a:r>
            <a:r>
              <a:rPr lang="en-US" altLang="ko-KR" sz="1200" b="0" dirty="0">
                <a:latin typeface="굴림" charset="-127"/>
              </a:rPr>
              <a:t> 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ko-KR" altLang="en-US" sz="1200" b="1" dirty="0">
              <a:solidFill>
                <a:schemeClr val="tx1"/>
              </a:solidFill>
              <a:latin typeface="굴림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ADD3E036-BFF2-43F7-A41A-F146AD3D0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6" y="4144738"/>
            <a:ext cx="4127336" cy="233274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A6BF97DA-F442-4614-AD26-078FD1C7D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327" y="3654303"/>
            <a:ext cx="4781550" cy="290589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92150"/>
            <a:ext cx="7989887" cy="523875"/>
            <a:chOff x="315" y="709"/>
            <a:chExt cx="5033" cy="330"/>
          </a:xfrm>
        </p:grpSpPr>
        <p:sp>
          <p:nvSpPr>
            <p:cNvPr id="145411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5412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5413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5414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1655763" y="642938"/>
            <a:ext cx="7488237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pPr algn="l"/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1-4. 2차예방이론의 </a:t>
            </a:r>
            <a:r>
              <a:rPr lang="en-US" altLang="ko-KR" sz="2000" dirty="0" err="1">
                <a:latin typeface="HY견고딕" pitchFamily="18" charset="-127"/>
                <a:ea typeface="HY견고딕" pitchFamily="18" charset="-127"/>
              </a:rPr>
              <a:t>전략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5415" name="Rectangle 7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5416" name="Text Box 8"/>
          <p:cNvSpPr txBox="1">
            <a:spLocks noChangeArrowheads="1"/>
          </p:cNvSpPr>
          <p:nvPr/>
        </p:nvSpPr>
        <p:spPr bwMode="auto">
          <a:xfrm>
            <a:off x="542131" y="1652324"/>
            <a:ext cx="8144669" cy="369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또한 </a:t>
            </a:r>
            <a:r>
              <a:rPr lang="ko-KR" altLang="ko-KR" sz="1400" b="0" dirty="0">
                <a:latin typeface="굴림" charset="-127"/>
              </a:rPr>
              <a:t>2차적 예방단계에서 범죄자 지향적 범죄억제 노력은 가장 일반적이고 널리 알려진 예방 수단으로 이러한 </a:t>
            </a:r>
            <a:r>
              <a:rPr lang="ko-KR" altLang="ko-KR" sz="1400" b="0" dirty="0" err="1">
                <a:latin typeface="굴림" charset="-127"/>
              </a:rPr>
              <a:t>예방노력은</a:t>
            </a:r>
            <a:r>
              <a:rPr lang="ko-KR" altLang="ko-KR" sz="1400" b="0" dirty="0">
                <a:latin typeface="굴림" charset="-127"/>
              </a:rPr>
              <a:t> </a:t>
            </a:r>
            <a:r>
              <a:rPr lang="ko-KR" altLang="en-US" sz="1400" b="0" dirty="0">
                <a:latin typeface="굴림" charset="-127"/>
              </a:rPr>
              <a:t>비행</a:t>
            </a:r>
            <a:r>
              <a:rPr lang="ko-KR" altLang="ko-KR" sz="1400" b="0" dirty="0">
                <a:latin typeface="굴림" charset="-127"/>
              </a:rPr>
              <a:t>의 위험성이 있는 청소년들과 근본적으로 범죄적 경향이 있는 자(</a:t>
            </a:r>
            <a:r>
              <a:rPr lang="ko-KR" altLang="en-US" sz="1400" b="0" dirty="0">
                <a:latin typeface="굴림" charset="-127"/>
              </a:rPr>
              <a:t>우범자</a:t>
            </a:r>
            <a:r>
              <a:rPr lang="ko-KR" altLang="ko-KR" sz="1400" b="0" dirty="0">
                <a:latin typeface="굴림" charset="-127"/>
              </a:rPr>
              <a:t>)</a:t>
            </a:r>
            <a:r>
              <a:rPr lang="ko-KR" altLang="ko-KR" sz="1400" b="0" dirty="0" err="1">
                <a:latin typeface="굴림" charset="-127"/>
              </a:rPr>
              <a:t>를</a:t>
            </a:r>
            <a:r>
              <a:rPr lang="ko-KR" altLang="ko-KR" sz="1400" b="0" dirty="0">
                <a:latin typeface="굴림" charset="-127"/>
              </a:rPr>
              <a:t> 우선적으로 고려함. </a:t>
            </a:r>
          </a:p>
          <a:p>
            <a:pPr marL="266700" indent="-266700" eaLnBrk="0" hangingPunct="0">
              <a:lnSpc>
                <a:spcPct val="8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2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차 예방의 중점은 형법정책과 일반예방의 중요성을 포함한 실질적인 집행력에 있고, 형법의 일반, 특별예방기능 외에 범죄가 발생될 수 있는 상황들과 그러한 영향들에 대한 사전 인식이 우선적으로 고려되어야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함. 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266700" indent="-266700" eaLnBrk="0" hangingPunct="0">
              <a:lnSpc>
                <a:spcPct val="8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청소년 보호활동, 매스미디어통제, 도시계획 그리고 건축설계 등은 사전예방적 경찰의 직무영역에 속</a:t>
            </a:r>
            <a:r>
              <a:rPr lang="ko-KR" altLang="en-US" sz="1400" b="0" dirty="0">
                <a:latin typeface="굴림" charset="-127"/>
              </a:rPr>
              <a:t>함</a:t>
            </a:r>
            <a:r>
              <a:rPr lang="ko-KR" altLang="ko-KR" sz="1400" b="0" dirty="0">
                <a:latin typeface="굴림" charset="-127"/>
              </a:rPr>
              <a:t>. </a:t>
            </a:r>
          </a:p>
          <a:p>
            <a:pPr marL="266700" indent="-266700" eaLnBrk="0" hangingPunct="0">
              <a:lnSpc>
                <a:spcPct val="8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범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죄로 진전되기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전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에 이를 사전 인식, 대비하거나 범죄를 진단하는 것, 전환조치의 가능성에 대한 심사와 같은 조치들은 여기서 경찰의 임무로 설명될 수 있다</a:t>
            </a:r>
            <a:r>
              <a:rPr lang="en-US" altLang="ko-KR" sz="1400" b="0" dirty="0">
                <a:latin typeface="굴림" charset="-127"/>
              </a:rPr>
              <a:t>: </a:t>
            </a:r>
            <a:r>
              <a:rPr lang="ko-KR" altLang="ko-KR" sz="1400" b="0" dirty="0">
                <a:latin typeface="굴림" charset="-127"/>
              </a:rPr>
              <a:t>이웃간에 서로 돌봐주기, 경찰의 위험방지작용, 非공식적 문제해결 전략들이 이에 속</a:t>
            </a:r>
            <a:r>
              <a:rPr lang="ko-KR" altLang="en-US" sz="1400" b="0" dirty="0">
                <a:latin typeface="굴림" charset="-127"/>
              </a:rPr>
              <a:t>함</a:t>
            </a:r>
            <a:r>
              <a:rPr lang="ko-KR" altLang="ko-KR" sz="1400" b="0" dirty="0">
                <a:latin typeface="굴림" charset="-127"/>
              </a:rPr>
              <a:t>. </a:t>
            </a:r>
            <a:endParaRPr lang="en-US" altLang="ko-KR" sz="14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92150"/>
            <a:ext cx="7989887" cy="523875"/>
            <a:chOff x="315" y="709"/>
            <a:chExt cx="5033" cy="330"/>
          </a:xfrm>
        </p:grpSpPr>
        <p:sp>
          <p:nvSpPr>
            <p:cNvPr id="146435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6436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6437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6438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2150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           1-5. 2</a:t>
            </a:r>
            <a:r>
              <a:rPr lang="ko-KR" altLang="en-US" sz="2000" dirty="0" err="1">
                <a:latin typeface="HY견고딕" pitchFamily="18" charset="-127"/>
                <a:ea typeface="HY견고딕" pitchFamily="18" charset="-127"/>
              </a:rPr>
              <a:t>차예방과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관련된 피해자지향적 전략</a:t>
            </a:r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6440" name="Text Box 8"/>
          <p:cNvSpPr txBox="1">
            <a:spLocks noChangeArrowheads="1"/>
          </p:cNvSpPr>
          <p:nvPr/>
        </p:nvSpPr>
        <p:spPr bwMode="auto">
          <a:xfrm>
            <a:off x="686594" y="1690688"/>
            <a:ext cx="7701756" cy="205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피해자 지향적 2차 예방노력은 특별한 우범상황, 지역(범인성 유해환경 등)에서 범죄가 발생될 기회를 감소시키고, 사회적 연계성과 非공식적 통제를 강화하기 위하여 잠재적 피해자(위험한) 그룹에 적용될 수 있</a:t>
            </a:r>
            <a:r>
              <a:rPr lang="ko-KR" altLang="en-US" sz="1400" b="0" dirty="0">
                <a:latin typeface="굴림" charset="-127"/>
              </a:rPr>
              <a:t>음</a:t>
            </a:r>
            <a:r>
              <a:rPr lang="ko-KR" altLang="ko-KR" sz="1400" b="0" dirty="0">
                <a:latin typeface="굴림" charset="-127"/>
              </a:rPr>
              <a:t>. </a:t>
            </a:r>
            <a:endParaRPr lang="ko-KR" altLang="en-US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 또한 </a:t>
            </a:r>
            <a:r>
              <a:rPr lang="ko-KR" altLang="ko-KR" sz="1400" b="0" dirty="0">
                <a:latin typeface="굴림" charset="-127"/>
              </a:rPr>
              <a:t>가두범죄의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발생기회 감소나 범행기회구조의 관점에서 본다면, 정복경찰관(경찰의 존재)이 거리에서 자주 보이도록 하거나 순찰빈도를 강화하여 범죄를 사전 억제, 예방하는 경찰의 역할은 매우 중요함.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55FC57DF-9E0B-40FA-9368-84780E5C5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86" y="4088045"/>
            <a:ext cx="2212582" cy="205286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8824DA3D-0EC1-499F-AFC6-4C858BBC9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969" y="3835667"/>
            <a:ext cx="4086271" cy="255762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C6737689-F826-4C87-906B-D7D0E526D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4440" y="3835666"/>
            <a:ext cx="2142055" cy="25576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92150"/>
            <a:ext cx="7989887" cy="523875"/>
            <a:chOff x="315" y="709"/>
            <a:chExt cx="5033" cy="330"/>
          </a:xfrm>
        </p:grpSpPr>
        <p:sp>
          <p:nvSpPr>
            <p:cNvPr id="147459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7460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7461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7462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2150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           1-6. 2</a:t>
            </a:r>
            <a:r>
              <a:rPr lang="ko-KR" altLang="en-US" sz="2000" dirty="0" err="1">
                <a:latin typeface="HY견고딕" pitchFamily="18" charset="-127"/>
                <a:ea typeface="HY견고딕" pitchFamily="18" charset="-127"/>
              </a:rPr>
              <a:t>차예방과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관련된 최근의 개념과 전략</a:t>
            </a:r>
          </a:p>
        </p:txBody>
      </p:sp>
      <p:sp>
        <p:nvSpPr>
          <p:cNvPr id="147463" name="Rectangle 7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7464" name="Text Box 8"/>
          <p:cNvSpPr txBox="1">
            <a:spLocks noChangeArrowheads="1"/>
          </p:cNvSpPr>
          <p:nvPr/>
        </p:nvSpPr>
        <p:spPr bwMode="auto">
          <a:xfrm>
            <a:off x="542131" y="1484784"/>
            <a:ext cx="8084344" cy="26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latin typeface="굴림" charset="-127"/>
              </a:rPr>
              <a:t>비교적 최근에 생겨난 개념으로서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 </a:t>
            </a:r>
            <a:r>
              <a:rPr lang="ko-KR" altLang="en-US" sz="1200" dirty="0">
                <a:solidFill>
                  <a:srgbClr val="FF0000"/>
                </a:solidFill>
                <a:latin typeface="굴림" charset="-127"/>
              </a:rPr>
              <a:t>상황적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 범죄예방이론(situational crime prevention)</a:t>
            </a:r>
            <a:r>
              <a:rPr lang="ko-KR" altLang="ko-KR" sz="1200" b="0" dirty="0">
                <a:latin typeface="굴림" charset="-127"/>
              </a:rPr>
              <a:t>을 들 수 있</a:t>
            </a:r>
            <a:r>
              <a:rPr lang="ko-KR" altLang="en-US" sz="1200" b="0" dirty="0">
                <a:latin typeface="굴림" charset="-127"/>
              </a:rPr>
              <a:t>음</a:t>
            </a:r>
            <a:r>
              <a:rPr lang="en-US" altLang="ko-KR" sz="1200" b="0" dirty="0">
                <a:latin typeface="굴림" charset="-127"/>
              </a:rPr>
              <a:t>.</a:t>
            </a:r>
            <a:r>
              <a:rPr lang="ko-KR" altLang="ko-KR" sz="1200" b="0" dirty="0">
                <a:latin typeface="굴림" charset="-127"/>
              </a:rPr>
              <a:t> </a:t>
            </a:r>
            <a:endParaRPr lang="ko-KR" altLang="en-US" sz="12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2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b="0" dirty="0">
                <a:latin typeface="굴림" charset="-127"/>
              </a:rPr>
              <a:t>이것은 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사회나 환경을 개선시킴으로써 범죄를 감소시키려는 방법이 아니라 범죄가 발생하는 상황적 조건 및 범죄기회를 감소 내지 제거함으로써 범죄를 예방하고자 하는 노력. </a:t>
            </a:r>
            <a:endParaRPr lang="en-US" altLang="ko-KR" sz="1200" b="0" dirty="0">
              <a:solidFill>
                <a:srgbClr val="FF0000"/>
              </a:solidFill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2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dirty="0">
                <a:latin typeface="굴림" charset="-127"/>
              </a:rPr>
              <a:t>同</a:t>
            </a:r>
            <a:r>
              <a:rPr lang="en-US" altLang="ko-KR" sz="1200" dirty="0">
                <a:latin typeface="굴림" charset="-127"/>
              </a:rPr>
              <a:t> </a:t>
            </a:r>
            <a:r>
              <a:rPr lang="ko-KR" altLang="ko-KR" sz="1200" dirty="0">
                <a:latin typeface="굴림" charset="-127"/>
              </a:rPr>
              <a:t>예방이론에 근거한 경찰의 범죄예방 활동은 범죄기회를 줄이는 활동과 범죄피해를 줄이는 활동으로 나눌 수 있</a:t>
            </a:r>
            <a:r>
              <a:rPr lang="ko-KR" altLang="en-US" sz="1200" dirty="0">
                <a:latin typeface="굴림" charset="-127"/>
              </a:rPr>
              <a:t>음</a:t>
            </a:r>
            <a:r>
              <a:rPr lang="ko-KR" altLang="ko-KR" sz="1200" dirty="0">
                <a:latin typeface="굴림" charset="-127"/>
              </a:rPr>
              <a:t>. </a:t>
            </a:r>
            <a:endParaRPr lang="ko-KR" altLang="en-US" sz="120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</a:pPr>
            <a:endParaRPr lang="ko-KR" altLang="en-US" sz="12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latin typeface="굴림" charset="-127"/>
              </a:rPr>
              <a:t>이러한 개념에 근거한 경찰의 범죄예방활동으로는 범죄예방 홍보활동, 보안점검(Security surveys), 범죄대상물의 보호강화, 재물등록 등을 통하여 범죄기회를 사전 제거하여 범죄발생을 감소시키는 활동으로 나타난다. 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200" b="0" dirty="0">
              <a:latin typeface="굴림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789DDE08-7592-4E80-877E-1ED477682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775" y="4077072"/>
            <a:ext cx="4277469" cy="241304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F66F75AA-5931-4B13-A674-F7DB9BD65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00" y="4452743"/>
            <a:ext cx="4219575" cy="16287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54063" y="851959"/>
            <a:ext cx="7989888" cy="523875"/>
            <a:chOff x="315" y="709"/>
            <a:chExt cx="5033" cy="330"/>
          </a:xfrm>
        </p:grpSpPr>
        <p:sp>
          <p:nvSpPr>
            <p:cNvPr id="14848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848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848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8488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430213" y="851959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pPr algn="l"/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           1-7. 3차예방이론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의 개념</a:t>
            </a:r>
          </a:p>
        </p:txBody>
      </p:sp>
      <p:sp>
        <p:nvSpPr>
          <p:cNvPr id="148489" name="Rectangle 9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8490" name="Text Box 10"/>
          <p:cNvSpPr txBox="1">
            <a:spLocks noChangeArrowheads="1"/>
          </p:cNvSpPr>
          <p:nvPr/>
        </p:nvSpPr>
        <p:spPr bwMode="auto">
          <a:xfrm>
            <a:off x="123309" y="1636096"/>
            <a:ext cx="8544808" cy="3133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3차 예방 및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범죄자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 지향적 범죄예방 노력은 무엇보다도 형사법적 그리고  경찰에 의한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재범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(상습범)대책 및 억지를 지향. 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dirty="0">
                <a:latin typeface="굴림" charset="-127"/>
              </a:rPr>
              <a:t>본</a:t>
            </a:r>
            <a:r>
              <a:rPr lang="ko-KR" altLang="en-US" sz="1400" b="0" dirty="0">
                <a:latin typeface="굴림" charset="-127"/>
              </a:rPr>
              <a:t> </a:t>
            </a:r>
            <a:r>
              <a:rPr lang="ko-KR" altLang="ko-KR" sz="1400" b="0" dirty="0">
                <a:latin typeface="굴림" charset="-127"/>
              </a:rPr>
              <a:t>예방단계는 한 번 유죄자로 처벌되었던 </a:t>
            </a:r>
            <a:r>
              <a:rPr lang="ko-KR" altLang="en-US" sz="1400" b="0" dirty="0">
                <a:latin typeface="굴림" charset="-127"/>
              </a:rPr>
              <a:t>자</a:t>
            </a:r>
            <a:r>
              <a:rPr lang="ko-KR" altLang="ko-KR" sz="1400" b="0" dirty="0">
                <a:latin typeface="굴림" charset="-127"/>
              </a:rPr>
              <a:t>가 다시 범죄를 저지르지 않도록 하는 것을 지향하고 있으며, 여기서는 주로 범죄자의 처벌, 처우, </a:t>
            </a:r>
            <a:r>
              <a:rPr lang="ko-KR" altLang="en-US" sz="1400" b="0" dirty="0" err="1">
                <a:latin typeface="굴림" charset="-127"/>
              </a:rPr>
              <a:t>재</a:t>
            </a:r>
            <a:r>
              <a:rPr lang="ko-KR" altLang="ko-KR" sz="1400" b="0" dirty="0" err="1">
                <a:latin typeface="굴림" charset="-127"/>
              </a:rPr>
              <a:t>분류</a:t>
            </a:r>
            <a:r>
              <a:rPr lang="ko-KR" altLang="ko-KR" sz="1400" b="0" dirty="0">
                <a:latin typeface="굴림" charset="-127"/>
              </a:rPr>
              <a:t> 문제와 관련</a:t>
            </a:r>
            <a:r>
              <a:rPr lang="ko-KR" altLang="en-US" sz="1400" b="0" dirty="0">
                <a:latin typeface="굴림" charset="-127"/>
              </a:rPr>
              <a:t>됨</a:t>
            </a:r>
            <a:r>
              <a:rPr lang="en-US" altLang="ko-KR" sz="1400" b="0" dirty="0">
                <a:latin typeface="굴림" charset="-127"/>
              </a:rPr>
              <a:t>.</a:t>
            </a:r>
            <a:r>
              <a:rPr lang="ko-KR" altLang="ko-KR" sz="1400" b="0" dirty="0">
                <a:latin typeface="굴림" charset="-127"/>
              </a:rPr>
              <a:t> </a:t>
            </a:r>
            <a:endParaRPr lang="ko-KR" altLang="en-US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특히 특별예방적 제재를 통하여 개별 범죄자의 새로운 </a:t>
            </a:r>
            <a:r>
              <a:rPr lang="ko-KR" altLang="ko-KR" sz="1400" b="0" dirty="0" err="1">
                <a:latin typeface="굴림" charset="-127"/>
              </a:rPr>
              <a:t>범죄성을</a:t>
            </a:r>
            <a:r>
              <a:rPr lang="ko-KR" altLang="ko-KR" sz="1400" b="0" dirty="0">
                <a:latin typeface="굴림" charset="-127"/>
              </a:rPr>
              <a:t> 억제하거나 약화시킬 수 있는 조치들이 3차 예방단계에서 논의됨. 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ko-KR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ko-KR" altLang="en-US" sz="1400" b="0" dirty="0">
              <a:solidFill>
                <a:schemeClr val="tx1"/>
              </a:solidFill>
              <a:latin typeface="굴림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9D96253-749D-D3DF-3222-34053A9C7021}"/>
              </a:ext>
            </a:extLst>
          </p:cNvPr>
          <p:cNvSpPr txBox="1"/>
          <p:nvPr/>
        </p:nvSpPr>
        <p:spPr>
          <a:xfrm>
            <a:off x="2843808" y="4178239"/>
            <a:ext cx="4576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b="1" i="0" dirty="0">
                <a:solidFill>
                  <a:srgbClr val="444444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</a:rPr>
              <a:t>교정시설 </a:t>
            </a:r>
            <a:r>
              <a:rPr lang="en-US" altLang="ko-KR" sz="1400" b="1" i="0" dirty="0">
                <a:solidFill>
                  <a:srgbClr val="444444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r>
              <a:rPr lang="ko-KR" altLang="en-US" sz="1400" b="1" i="0" dirty="0">
                <a:solidFill>
                  <a:srgbClr val="444444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</a:rPr>
              <a:t>일 평균 수용인원</a:t>
            </a:r>
            <a:endParaRPr lang="ko-KR" alt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39D55FC-0626-E4F1-AC34-24101D5A8C13}"/>
              </a:ext>
            </a:extLst>
          </p:cNvPr>
          <p:cNvSpPr txBox="1"/>
          <p:nvPr/>
        </p:nvSpPr>
        <p:spPr>
          <a:xfrm>
            <a:off x="7092280" y="4253835"/>
            <a:ext cx="45767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b="0" i="0" dirty="0">
                <a:solidFill>
                  <a:srgbClr val="444444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</a:rPr>
              <a:t>[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</a:rPr>
              <a:t>단위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</a:rPr>
              <a:t>: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</a:rPr>
              <a:t>명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</a:rPr>
              <a:t>]</a:t>
            </a:r>
            <a:endParaRPr lang="ko-KR" altLang="en-US" sz="12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094772"/>
              </p:ext>
            </p:extLst>
          </p:nvPr>
        </p:nvGraphicFramePr>
        <p:xfrm>
          <a:off x="482396" y="4653136"/>
          <a:ext cx="8229595" cy="134775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</a:tblGrid>
              <a:tr h="490151">
                <a:tc>
                  <a:txBody>
                    <a:bodyPr/>
                    <a:lstStyle/>
                    <a:p>
                      <a:pPr algn="ctr"/>
                      <a:endParaRPr lang="ko-KR" altLang="en-US" dirty="0"/>
                    </a:p>
                  </a:txBody>
                  <a:tcPr marL="36254" marR="36254" marT="36254" marB="3625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effectLst/>
                        </a:rPr>
                        <a:t>2014</a:t>
                      </a:r>
                      <a:endParaRPr lang="en-US" altLang="ko-KR" sz="14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6254" marR="36254" marT="36254" marB="3625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2015</a:t>
                      </a:r>
                      <a:endParaRPr lang="en-US" altLang="ko-KR" sz="14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6254" marR="36254" marT="36254" marB="3625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2016</a:t>
                      </a:r>
                      <a:endParaRPr lang="en-US" altLang="ko-KR" sz="14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6254" marR="36254" marT="36254" marB="3625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2017</a:t>
                      </a:r>
                      <a:endParaRPr lang="en-US" altLang="ko-KR" sz="14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6254" marR="36254" marT="36254" marB="3625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2018</a:t>
                      </a:r>
                      <a:endParaRPr lang="en-US" altLang="ko-KR" sz="14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6254" marR="36254" marT="36254" marB="3625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2019</a:t>
                      </a:r>
                      <a:endParaRPr lang="en-US" altLang="ko-KR" sz="14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6254" marR="36254" marT="36254" marB="3625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2020</a:t>
                      </a:r>
                      <a:endParaRPr lang="en-US" altLang="ko-KR" sz="14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6254" marR="36254" marT="36254" marB="3625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2021</a:t>
                      </a:r>
                      <a:endParaRPr lang="en-US" altLang="ko-KR" sz="14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6254" marR="36254" marT="36254" marB="3625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2022</a:t>
                      </a:r>
                      <a:endParaRPr lang="en-US" altLang="ko-KR" sz="14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6254" marR="36254" marT="36254" marB="3625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2023</a:t>
                      </a:r>
                      <a:endParaRPr lang="en-US" altLang="ko-KR" sz="1400" dirty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6254" marR="36254" marT="36254" marB="3625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8132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>
                          <a:effectLst/>
                        </a:rPr>
                        <a:t>계</a:t>
                      </a:r>
                      <a:endParaRPr lang="ko-KR" altLang="en-US" sz="140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50,128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53,892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56,495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57,298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54,744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54,624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53,873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52,368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51,117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56,577</a:t>
                      </a:r>
                    </a:p>
                  </a:txBody>
                  <a:tcPr marL="36254" marR="36254" marT="36254" marB="36254" anchor="ctr"/>
                </a:tc>
              </a:tr>
              <a:tr h="28132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>
                          <a:effectLst/>
                        </a:rPr>
                        <a:t>기결</a:t>
                      </a:r>
                      <a:endParaRPr lang="ko-KR" altLang="en-US" sz="140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32,751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34,625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35,618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37,006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35,877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35,281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34,789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34,259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33,381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36,620</a:t>
                      </a:r>
                    </a:p>
                  </a:txBody>
                  <a:tcPr marL="36254" marR="36254" marT="36254" marB="36254" anchor="ctr"/>
                </a:tc>
              </a:tr>
              <a:tr h="28132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>
                          <a:effectLst/>
                        </a:rPr>
                        <a:t>미결</a:t>
                      </a:r>
                      <a:endParaRPr lang="ko-KR" altLang="en-US" sz="140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17,377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19,267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20,877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>
                          <a:effectLst/>
                        </a:rPr>
                        <a:t>20,292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18,867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19,343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19,084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18,109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17,736</a:t>
                      </a:r>
                    </a:p>
                  </a:txBody>
                  <a:tcPr marL="36254" marR="36254" marT="36254" marB="36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effectLst/>
                        </a:rPr>
                        <a:t>19,957</a:t>
                      </a:r>
                    </a:p>
                  </a:txBody>
                  <a:tcPr marL="36254" marR="36254" marT="36254" marB="36254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20713"/>
            <a:ext cx="7989887" cy="523875"/>
            <a:chOff x="315" y="709"/>
            <a:chExt cx="5033" cy="330"/>
          </a:xfrm>
        </p:grpSpPr>
        <p:sp>
          <p:nvSpPr>
            <p:cNvPr id="149507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9508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9509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9511" name="AutoShape 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20713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           1-8. 3차예방이론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의 전략</a:t>
            </a:r>
          </a:p>
        </p:txBody>
      </p:sp>
      <p:sp>
        <p:nvSpPr>
          <p:cNvPr id="149512" name="Rectangle 8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9513" name="Text Box 9"/>
          <p:cNvSpPr txBox="1">
            <a:spLocks noChangeArrowheads="1"/>
          </p:cNvSpPr>
          <p:nvPr/>
        </p:nvSpPr>
        <p:spPr bwMode="auto">
          <a:xfrm>
            <a:off x="431495" y="1235076"/>
            <a:ext cx="3816424" cy="5374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ko-KR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형벌이론적으로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특별예방적 영역 안에서 교육, </a:t>
            </a:r>
            <a:r>
              <a:rPr lang="ko-KR" altLang="en-US" sz="1400" b="0" dirty="0" err="1">
                <a:solidFill>
                  <a:srgbClr val="FF0000"/>
                </a:solidFill>
                <a:latin typeface="굴림" charset="-127"/>
              </a:rPr>
              <a:t>재</a:t>
            </a:r>
            <a:r>
              <a:rPr lang="ko-KR" altLang="ko-KR" sz="1400" b="0" dirty="0" err="1">
                <a:solidFill>
                  <a:srgbClr val="FF0000"/>
                </a:solidFill>
                <a:latin typeface="굴림" charset="-127"/>
              </a:rPr>
              <a:t>사회화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, 보안처분과 개별적 </a:t>
            </a:r>
            <a:r>
              <a:rPr lang="ko-KR" altLang="ko-KR" sz="1400" b="0" dirty="0" err="1">
                <a:solidFill>
                  <a:srgbClr val="FF0000"/>
                </a:solidFill>
                <a:latin typeface="굴림" charset="-127"/>
              </a:rPr>
              <a:t>위하와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 같은 다양한 측면들이 인정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됨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. 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이 예방단계는 또 다른 범죄의 억제를 지향하고 있으며, 약하고 경미한 제재를 통한 非공식적 문제해결 차원에서 가해자에 의한 피해원상회복조치와 가해자- 피해자간의 화해, 심지어는 보안처분까지 고려함. 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피해자 지향적 3차 예방영역에서는 피해자를 돕고, 재차 피해를 입지 않도록 하거나 또는 새로운 범죄피해를 면할 수 있는 피해자지원 프로그램과 피해자치료 프로그램들이 중요. 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ko-KR" altLang="en-US" sz="1400" b="0" dirty="0">
              <a:solidFill>
                <a:schemeClr val="tx1"/>
              </a:solidFill>
              <a:latin typeface="굴림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AF6BF28A-D7F5-4959-A45D-550C59B99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192" y="1235076"/>
            <a:ext cx="4200508" cy="510889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92150"/>
            <a:ext cx="7989887" cy="523875"/>
            <a:chOff x="315" y="709"/>
            <a:chExt cx="5033" cy="330"/>
          </a:xfrm>
        </p:grpSpPr>
        <p:sp>
          <p:nvSpPr>
            <p:cNvPr id="150531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0532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0533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0534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1655763" y="642938"/>
            <a:ext cx="7488237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pPr algn="l"/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1-9.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구조모델론과</a:t>
            </a:r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경찰활동에의</a:t>
            </a:r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응용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0535" name="Rectangle 7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50536" name="Text Box 8"/>
          <p:cNvSpPr txBox="1">
            <a:spLocks noChangeArrowheads="1"/>
          </p:cNvSpPr>
          <p:nvPr/>
        </p:nvSpPr>
        <p:spPr bwMode="auto">
          <a:xfrm>
            <a:off x="542131" y="1700213"/>
            <a:ext cx="7941469" cy="3133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범죄예방의 구조모델론 중 경찰활동에 있어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가장 중요한 부분은 2차예방의 영역</a:t>
            </a:r>
          </a:p>
          <a:p>
            <a:pPr marL="266700" indent="-2667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  <a:p>
            <a:pPr marL="266700" indent="-2667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2차예방에는 경찰이 잠재적인 피해사건을 해결하려는 노력이 포함되기 때문에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2차예방의 영역에서는 경찰의 범죄예방활동에 있어 가장 중추적인 부분을 차지하는 ‘순찰’이 속하게 되는 것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임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. 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266700" indent="-2667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266700" indent="-2667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따라서 경찰의 측면에서는 가두범죄의 발생기회 감소나 범행기회구조의 변경을 위하여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정복경찰관이 거리에서 자주 보이도록 하거나 순찰빈도를 강화하여 범죄를 사전 억제․예방하는 역할이 매우 중요.</a:t>
            </a:r>
          </a:p>
          <a:p>
            <a:pPr marL="266700" indent="-2667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  <a:p>
            <a:pPr marL="266700" indent="-2667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순찰과 관련된 부분은 </a:t>
            </a:r>
            <a:r>
              <a:rPr lang="ko-KR" altLang="en-US" sz="1400" b="0" dirty="0">
                <a:latin typeface="굴림" charset="-127"/>
              </a:rPr>
              <a:t>이</a:t>
            </a:r>
            <a:r>
              <a:rPr lang="ko-KR" altLang="ko-KR" sz="1400" b="0" dirty="0">
                <a:latin typeface="굴림" charset="-127"/>
              </a:rPr>
              <a:t>후에 자세하게 설명할 것임. </a:t>
            </a:r>
            <a:endParaRPr lang="en-US" altLang="ko-KR" sz="14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23850" y="730251"/>
            <a:ext cx="7989888" cy="523875"/>
            <a:chOff x="315" y="709"/>
            <a:chExt cx="5033" cy="330"/>
          </a:xfrm>
        </p:grpSpPr>
        <p:sp>
          <p:nvSpPr>
            <p:cNvPr id="123918" name="AutoShape 14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129" name="Oval 12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0" name="AutoShape 13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125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30251"/>
            <a:ext cx="7207250" cy="523875"/>
          </a:xfrm>
          <a:prstGeom prst="flowChartAlternateProcess">
            <a:avLst/>
          </a:prstGeom>
          <a:noFill/>
        </p:spPr>
        <p:txBody>
          <a:bodyPr/>
          <a:lstStyle/>
          <a:p>
            <a:pPr algn="l" eaLnBrk="1" hangingPunct="1"/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           2.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형사정책과</a:t>
            </a:r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피해자학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126" name="Rectangle 25"/>
          <p:cNvSpPr>
            <a:spLocks noChangeArrowheads="1"/>
          </p:cNvSpPr>
          <p:nvPr/>
        </p:nvSpPr>
        <p:spPr bwMode="auto">
          <a:xfrm>
            <a:off x="457200" y="1987551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5127" name="Text Box 27"/>
          <p:cNvSpPr txBox="1">
            <a:spLocks noChangeArrowheads="1"/>
          </p:cNvSpPr>
          <p:nvPr/>
        </p:nvSpPr>
        <p:spPr bwMode="auto">
          <a:xfrm>
            <a:off x="575469" y="1744663"/>
            <a:ext cx="8100219" cy="285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형사정책에서의 피해자학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en-US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en-US" altLang="ko-KR" sz="1400" b="0" dirty="0">
                <a:latin typeface="굴림" charset="-127"/>
              </a:rPr>
              <a:t> - </a:t>
            </a:r>
            <a:r>
              <a:rPr lang="ko-KR" altLang="en-US" sz="1400" b="0" dirty="0">
                <a:latin typeface="굴림" charset="-127"/>
              </a:rPr>
              <a:t>형사정책의 본질은 범죄원인을 규명하고 범죄자와 피해자를 과학적으로 분석하여 범죄예방을 포함한 범죄대책을 수립하는 데 있는 바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범죄대책</a:t>
            </a:r>
            <a:r>
              <a:rPr lang="en-US" altLang="ko-KR" sz="1400" b="0" dirty="0">
                <a:latin typeface="굴림" charset="-127"/>
              </a:rPr>
              <a:t>(</a:t>
            </a:r>
            <a:r>
              <a:rPr lang="ko-KR" altLang="en-US" sz="1400" b="0" dirty="0">
                <a:latin typeface="굴림" charset="-127"/>
              </a:rPr>
              <a:t>예방</a:t>
            </a:r>
            <a:r>
              <a:rPr lang="en-US" altLang="ko-KR" sz="1400" b="0" dirty="0">
                <a:latin typeface="굴림" charset="-127"/>
              </a:rPr>
              <a:t>)</a:t>
            </a:r>
            <a:r>
              <a:rPr lang="ko-KR" altLang="en-US" sz="1400" b="0" dirty="0" err="1">
                <a:latin typeface="굴림" charset="-127"/>
              </a:rPr>
              <a:t>론은</a:t>
            </a:r>
            <a:r>
              <a:rPr lang="ko-KR" altLang="en-US" sz="1400" b="0" dirty="0">
                <a:latin typeface="굴림" charset="-127"/>
              </a:rPr>
              <a:t> 형사정책의 핵심영역으로 형사정책의 중요한 목적이 된다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en-US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en-US" altLang="ko-KR" sz="1400" b="0" dirty="0">
                <a:latin typeface="굴림" charset="-127"/>
              </a:rPr>
              <a:t> - </a:t>
            </a:r>
            <a:r>
              <a:rPr lang="ko-KR" altLang="en-US" sz="1400" b="0" dirty="0">
                <a:latin typeface="굴림" charset="-127"/>
              </a:rPr>
              <a:t>형사정책에서 피해자에 대한 두 가지 논의 </a:t>
            </a:r>
            <a:br>
              <a:rPr lang="ko-KR" altLang="en-US" sz="1400" b="0" dirty="0">
                <a:latin typeface="굴림" charset="-127"/>
              </a:rPr>
            </a:br>
            <a:r>
              <a:rPr lang="en-US" altLang="ko-KR" sz="1400" b="0" dirty="0">
                <a:latin typeface="굴림" charset="-127"/>
              </a:rPr>
              <a:t>: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첫째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400" b="0" dirty="0" err="1">
                <a:solidFill>
                  <a:srgbClr val="FF0000"/>
                </a:solidFill>
                <a:latin typeface="굴림" charset="-127"/>
              </a:rPr>
              <a:t>범죄원인론에서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 피해자가 범죄발생에 미친 영향과 관련되는 문제</a:t>
            </a:r>
            <a:b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</a:b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: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둘째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피해자에 대한 적절한 보호대책과 관련되는 문제</a:t>
            </a:r>
            <a:r>
              <a:rPr lang="ko-KR" altLang="en-US" sz="1400" b="0" dirty="0">
                <a:latin typeface="굴림" charset="-127"/>
              </a:rPr>
              <a:t/>
            </a:r>
            <a:br>
              <a:rPr lang="ko-KR" altLang="en-US" sz="1400" b="0" dirty="0">
                <a:latin typeface="굴림" charset="-127"/>
              </a:rPr>
            </a:br>
            <a:r>
              <a:rPr lang="ko-KR" altLang="en-US" sz="1400" b="0" dirty="0">
                <a:latin typeface="굴림" charset="-127"/>
              </a:rPr>
              <a:t>   </a:t>
            </a:r>
            <a:r>
              <a:rPr lang="en-US" altLang="ko-KR" sz="1400" b="0" dirty="0">
                <a:latin typeface="굴림" charset="-127"/>
              </a:rPr>
              <a:t>(</a:t>
            </a:r>
            <a:r>
              <a:rPr lang="ko-KR" altLang="en-US" sz="1400" b="0" dirty="0">
                <a:latin typeface="굴림" charset="-127"/>
              </a:rPr>
              <a:t>최근 들어 피해자 지향적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피해자연구경향이 강조되고 있는 실정</a:t>
            </a:r>
            <a:r>
              <a:rPr lang="en-US" altLang="ko-KR" sz="1400" b="0" dirty="0">
                <a:latin typeface="굴림" charset="-127"/>
              </a:rPr>
              <a:t>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92150"/>
            <a:ext cx="7989887" cy="523875"/>
            <a:chOff x="315" y="709"/>
            <a:chExt cx="5033" cy="330"/>
          </a:xfrm>
        </p:grpSpPr>
        <p:sp>
          <p:nvSpPr>
            <p:cNvPr id="14336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150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51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6147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1655763" y="714375"/>
            <a:ext cx="7488237" cy="523875"/>
          </a:xfrm>
          <a:prstGeom prst="flowChartAlternateProcess">
            <a:avLst/>
          </a:prstGeom>
          <a:noFill/>
        </p:spPr>
        <p:txBody>
          <a:bodyPr/>
          <a:lstStyle/>
          <a:p>
            <a:pPr algn="l" eaLnBrk="1" hangingPunct="1"/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2-2. </a:t>
            </a:r>
            <a:r>
              <a:rPr kumimoji="1" lang="ko-KR" altLang="en-US" sz="2000" dirty="0">
                <a:latin typeface="HY견고딕" pitchFamily="18" charset="-127"/>
                <a:ea typeface="HY견고딕" pitchFamily="18" charset="-127"/>
              </a:rPr>
              <a:t>피해자학의 개념 및 발전과정</a:t>
            </a:r>
          </a:p>
        </p:txBody>
      </p:sp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781257" y="1844824"/>
            <a:ext cx="7799388" cy="2332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피해자학은 </a:t>
            </a:r>
            <a:r>
              <a:rPr lang="ko-KR" altLang="ko-KR" sz="1400" b="0" dirty="0">
                <a:latin typeface="굴림" charset="-127"/>
              </a:rPr>
              <a:t>범죄피해를 받거나 받을 위험이 있는 者에 대해 그 생물학적 사회학적 특징을 과학적으로 연구하고 이를 기초로 범죄발생시 피해자의 역할과 형사사법에서 피해자보호 등을 연구하는 학문분과를 말함.</a:t>
            </a:r>
            <a:endParaRPr lang="ko-KR" altLang="en-US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7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피해자학의 기원은 18세기말 Pitava과 Feuerbach로부터 시작되어</a:t>
            </a:r>
            <a:r>
              <a:rPr lang="ko-KR" altLang="ko-KR" sz="1400" b="0" dirty="0">
                <a:latin typeface="굴림" charset="-127"/>
              </a:rPr>
              <a:t>, 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20세기 전반 Garofalo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가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 범죄피해자가 가해자의 공격을 유발하는 측면이 있다는 것에 주목하였으며</a:t>
            </a:r>
            <a:r>
              <a:rPr lang="ko-KR" altLang="ko-KR" sz="1400" b="0" dirty="0">
                <a:latin typeface="굴림" charset="-127"/>
              </a:rPr>
              <a:t>, 다른 몇몇 학자들도 범죄원인 분석과 관련하여 피해자의 종류나 피해상황을 지적하기도 하였다. </a:t>
            </a:r>
          </a:p>
          <a:p>
            <a:pPr marL="266700" indent="-266700" eaLnBrk="0" hangingPunct="0">
              <a:lnSpc>
                <a:spcPct val="6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92150"/>
            <a:ext cx="7989887" cy="523875"/>
            <a:chOff x="315" y="709"/>
            <a:chExt cx="5033" cy="330"/>
          </a:xfrm>
        </p:grpSpPr>
        <p:sp>
          <p:nvSpPr>
            <p:cNvPr id="13824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17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7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7171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1655763" y="714375"/>
            <a:ext cx="7488237" cy="523875"/>
          </a:xfrm>
          <a:prstGeom prst="flowChartAlternateProcess">
            <a:avLst/>
          </a:prstGeom>
          <a:noFill/>
        </p:spPr>
        <p:txBody>
          <a:bodyPr/>
          <a:lstStyle/>
          <a:p>
            <a:pPr algn="l" eaLnBrk="1" hangingPunct="1"/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2-2. </a:t>
            </a:r>
            <a:r>
              <a:rPr kumimoji="1" lang="ko-KR" altLang="en-US" sz="2000" dirty="0">
                <a:latin typeface="HY견고딕" pitchFamily="18" charset="-127"/>
                <a:ea typeface="HY견고딕" pitchFamily="18" charset="-127"/>
              </a:rPr>
              <a:t>피해자학의 개념 및 발전과정</a:t>
            </a:r>
          </a:p>
        </p:txBody>
      </p:sp>
      <p:sp>
        <p:nvSpPr>
          <p:cNvPr id="7172" name="Text Box 10"/>
          <p:cNvSpPr txBox="1">
            <a:spLocks noChangeArrowheads="1"/>
          </p:cNvSpPr>
          <p:nvPr/>
        </p:nvSpPr>
        <p:spPr bwMode="auto">
          <a:xfrm>
            <a:off x="686594" y="1772816"/>
            <a:ext cx="7989094" cy="2142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체계적인 연구는 제2차 세계대전 이후 Mendelsohn과 Hans von Hentig에 의하여 본격화</a:t>
            </a:r>
            <a:r>
              <a:rPr lang="ko-KR" altLang="ko-KR" sz="1400" b="0" dirty="0">
                <a:latin typeface="굴림" charset="-127"/>
              </a:rPr>
              <a:t>. </a:t>
            </a:r>
            <a:endParaRPr lang="en-US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40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특히 Mendelsohn은 1940년 강간범죄 피해자를 연구하여 형사정책적으로 의미 있는 피해자학의 기초를 마련했으며, 그 후 1956년에 “피해자학”이라는 책을 저술.</a:t>
            </a:r>
            <a:endParaRPr lang="ko-KR" altLang="en-US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6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 </a:t>
            </a:r>
            <a:r>
              <a:rPr lang="ko-KR" altLang="en-US" sz="1400" b="0" dirty="0">
                <a:latin typeface="굴림" charset="-127"/>
              </a:rPr>
              <a:t>2</a:t>
            </a:r>
            <a:r>
              <a:rPr lang="ko-KR" altLang="ko-KR" sz="1400" b="0" dirty="0">
                <a:latin typeface="굴림" charset="-127"/>
              </a:rPr>
              <a:t>차 대전 이후의 피해자 연구로는 “피해원인”이라는 개념을 제시한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Ellenberger의 “범죄자와 피해자간의 심리학적 관계”가 있고, Frey </a:t>
            </a:r>
            <a:r>
              <a:rPr lang="ko-KR" altLang="ko-KR" sz="1400" b="0" dirty="0" err="1">
                <a:solidFill>
                  <a:srgbClr val="FF0000"/>
                </a:solidFill>
                <a:latin typeface="굴림" charset="-127"/>
              </a:rPr>
              <a:t>女史의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 “피해자를 위한 정의”</a:t>
            </a:r>
            <a:r>
              <a:rPr lang="ko-KR" altLang="ko-KR" sz="1400" b="0" dirty="0">
                <a:latin typeface="굴림" charset="-127"/>
              </a:rPr>
              <a:t> 가 있</a:t>
            </a:r>
            <a:r>
              <a:rPr lang="ko-KR" altLang="en-US" sz="1400" b="0" dirty="0">
                <a:latin typeface="굴림" charset="-127"/>
              </a:rPr>
              <a:t>음</a:t>
            </a:r>
            <a:r>
              <a:rPr lang="ko-KR" altLang="ko-KR" sz="1400" b="0" dirty="0">
                <a:latin typeface="굴림" charset="-127"/>
              </a:rPr>
              <a:t> </a:t>
            </a:r>
            <a:endParaRPr lang="en-US" altLang="ko-KR" sz="14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92150"/>
            <a:ext cx="7989887" cy="523875"/>
            <a:chOff x="315" y="709"/>
            <a:chExt cx="5033" cy="330"/>
          </a:xfrm>
        </p:grpSpPr>
        <p:sp>
          <p:nvSpPr>
            <p:cNvPr id="139267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8199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200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195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2150"/>
            <a:ext cx="7207250" cy="523875"/>
          </a:xfrm>
          <a:prstGeom prst="flowChartAlternateProcess">
            <a:avLst/>
          </a:prstGeom>
          <a:noFill/>
        </p:spPr>
        <p:txBody>
          <a:bodyPr/>
          <a:lstStyle/>
          <a:p>
            <a:pPr eaLnBrk="1" hangingPunct="1"/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           2-3. </a:t>
            </a:r>
            <a:r>
              <a:rPr lang="en-US" altLang="ko-KR" sz="2000" dirty="0" err="1">
                <a:latin typeface="HY견고딕" pitchFamily="18" charset="-127"/>
                <a:ea typeface="HY견고딕" pitchFamily="18" charset="-127"/>
              </a:rPr>
              <a:t>범죄피해발생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err="1">
                <a:latin typeface="HY견고딕" pitchFamily="18" charset="-127"/>
                <a:ea typeface="HY견고딕" pitchFamily="18" charset="-127"/>
              </a:rPr>
              <a:t>원인에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err="1">
                <a:latin typeface="HY견고딕" pitchFamily="18" charset="-127"/>
                <a:ea typeface="HY견고딕" pitchFamily="18" charset="-127"/>
              </a:rPr>
              <a:t>대한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err="1">
                <a:latin typeface="HY견고딕" pitchFamily="18" charset="-127"/>
                <a:ea typeface="HY견고딕" pitchFamily="18" charset="-127"/>
              </a:rPr>
              <a:t>주요개념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196" name="Rectangle 7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8197" name="Text Box 8"/>
          <p:cNvSpPr txBox="1">
            <a:spLocks noChangeArrowheads="1"/>
          </p:cNvSpPr>
          <p:nvPr/>
        </p:nvSpPr>
        <p:spPr bwMode="auto">
          <a:xfrm>
            <a:off x="611561" y="1628775"/>
            <a:ext cx="7992690" cy="317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dirty="0">
                <a:solidFill>
                  <a:srgbClr val="FF0000"/>
                </a:solidFill>
                <a:latin typeface="굴림" charset="-127"/>
              </a:rPr>
              <a:t> </a:t>
            </a:r>
            <a:r>
              <a:rPr lang="ko-KR" altLang="ko-KR" sz="1400" dirty="0">
                <a:solidFill>
                  <a:srgbClr val="FF0000"/>
                </a:solidFill>
                <a:latin typeface="굴림" charset="-127"/>
              </a:rPr>
              <a:t>범죄근접성</a:t>
            </a:r>
            <a:r>
              <a:rPr lang="en-US" altLang="ko-KR" sz="1400" dirty="0">
                <a:solidFill>
                  <a:srgbClr val="FF0000"/>
                </a:solidFill>
                <a:latin typeface="굴림" charset="-127"/>
              </a:rPr>
              <a:t>(Proximity to crime)</a:t>
            </a:r>
            <a:r>
              <a:rPr lang="ko-KR" altLang="ko-KR" sz="1400" dirty="0">
                <a:solidFill>
                  <a:srgbClr val="FF0000"/>
                </a:solidFill>
                <a:latin typeface="굴림" charset="-127"/>
              </a:rPr>
              <a:t> </a:t>
            </a: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ko-KR" altLang="en-US" sz="1400" b="0" dirty="0">
                <a:latin typeface="굴림" charset="-127"/>
              </a:rPr>
              <a:t> </a:t>
            </a:r>
            <a:r>
              <a:rPr lang="en-US" altLang="ko-KR" sz="1400" b="0" dirty="0">
                <a:latin typeface="굴림" charset="-127"/>
              </a:rPr>
              <a:t>- </a:t>
            </a:r>
            <a:r>
              <a:rPr lang="ko-KR" altLang="en-US" sz="1400" b="0" dirty="0">
                <a:solidFill>
                  <a:srgbClr val="7030A0"/>
                </a:solidFill>
                <a:latin typeface="굴림" charset="-127"/>
              </a:rPr>
              <a:t>범죄발생장소 또는 위치와 가까이 있을 수록 또는 범죄다발지역에 가까울수록 범죄피해의 위험      </a:t>
            </a:r>
            <a:endParaRPr lang="en-US" altLang="ko-KR" sz="1400" b="0" dirty="0">
              <a:solidFill>
                <a:srgbClr val="7030A0"/>
              </a:solidFill>
              <a:latin typeface="굴림" charset="-127"/>
            </a:endParaRP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en-US" altLang="ko-KR" sz="1400" dirty="0">
                <a:solidFill>
                  <a:srgbClr val="7030A0"/>
                </a:solidFill>
                <a:latin typeface="굴림" charset="-127"/>
              </a:rPr>
              <a:t>    </a:t>
            </a:r>
            <a:r>
              <a:rPr lang="ko-KR" altLang="en-US" sz="1400" b="0" dirty="0">
                <a:solidFill>
                  <a:srgbClr val="7030A0"/>
                </a:solidFill>
                <a:latin typeface="굴림" charset="-127"/>
              </a:rPr>
              <a:t>성이 높아지기 마련이라는 주장</a:t>
            </a: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ko-KR" altLang="en-US" sz="1400" b="0" dirty="0">
                <a:latin typeface="굴림" charset="-127"/>
              </a:rPr>
              <a:t> </a:t>
            </a:r>
            <a:r>
              <a:rPr lang="en-US" altLang="ko-KR" sz="1400" b="0" dirty="0">
                <a:latin typeface="굴림" charset="-127"/>
              </a:rPr>
              <a:t>- </a:t>
            </a:r>
            <a:r>
              <a:rPr lang="ko-KR" altLang="en-US" sz="1400" b="0" dirty="0">
                <a:latin typeface="굴림" charset="-127"/>
              </a:rPr>
              <a:t>범죄다발지역에 거주하는 사람일수록 범죄피해자가 될 위험성이 더 높은 이유는 범죄자와의 접  </a:t>
            </a:r>
            <a:endParaRPr lang="en-US" altLang="ko-KR" sz="1400" b="0" dirty="0">
              <a:latin typeface="굴림" charset="-127"/>
            </a:endParaRP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en-US" altLang="ko-KR" sz="1400" dirty="0">
                <a:latin typeface="굴림" charset="-127"/>
              </a:rPr>
              <a:t>    </a:t>
            </a:r>
            <a:r>
              <a:rPr lang="ko-KR" altLang="en-US" sz="1400" b="0" dirty="0" err="1">
                <a:latin typeface="굴림" charset="-127"/>
              </a:rPr>
              <a:t>촉빈도를</a:t>
            </a:r>
            <a:r>
              <a:rPr lang="ko-KR" altLang="en-US" sz="1400" b="0" dirty="0">
                <a:latin typeface="굴림" charset="-127"/>
              </a:rPr>
              <a:t> 증대시킬 가능성이 그 만큼 높기 때문</a:t>
            </a: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ko-KR" altLang="ko-KR" sz="1400" b="0" dirty="0">
              <a:latin typeface="굴림" charset="-127"/>
            </a:endParaRP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dirty="0">
                <a:latin typeface="굴림" charset="-127"/>
              </a:rPr>
              <a:t> </a:t>
            </a:r>
            <a:r>
              <a:rPr lang="ko-KR" altLang="ko-KR" sz="1400" dirty="0" err="1">
                <a:solidFill>
                  <a:srgbClr val="FF0000"/>
                </a:solidFill>
                <a:latin typeface="굴림" charset="-127"/>
              </a:rPr>
              <a:t>범죄노출성</a:t>
            </a:r>
            <a:r>
              <a:rPr lang="en-US" altLang="ko-KR" sz="1400" dirty="0">
                <a:solidFill>
                  <a:srgbClr val="FF0000"/>
                </a:solidFill>
                <a:latin typeface="굴림" charset="-127"/>
              </a:rPr>
              <a:t>(Exposure to crime)</a:t>
            </a:r>
            <a:endParaRPr lang="ko-KR" altLang="ko-KR" sz="1400" dirty="0">
              <a:solidFill>
                <a:srgbClr val="FF0000"/>
              </a:solidFill>
              <a:latin typeface="굴림" charset="-127"/>
            </a:endParaRP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ko-KR" altLang="en-US" sz="1400" b="0" dirty="0">
                <a:latin typeface="굴림" charset="-127"/>
              </a:rPr>
              <a:t> </a:t>
            </a:r>
            <a:r>
              <a:rPr lang="en-US" altLang="ko-KR" sz="1400" b="0" dirty="0">
                <a:latin typeface="굴림" charset="-127"/>
              </a:rPr>
              <a:t>- </a:t>
            </a:r>
            <a:r>
              <a:rPr lang="ko-KR" altLang="en-US" sz="1400" b="0" dirty="0">
                <a:solidFill>
                  <a:srgbClr val="7030A0"/>
                </a:solidFill>
                <a:latin typeface="굴림" charset="-127"/>
              </a:rPr>
              <a:t>범죄에 대한 그 사람의 가시성</a:t>
            </a:r>
            <a:r>
              <a:rPr lang="en-US" altLang="ko-KR" sz="1400" b="0" dirty="0">
                <a:solidFill>
                  <a:srgbClr val="7030A0"/>
                </a:solidFill>
                <a:latin typeface="굴림" charset="-127"/>
              </a:rPr>
              <a:t>(visibility)</a:t>
            </a:r>
            <a:r>
              <a:rPr lang="ko-KR" altLang="en-US" sz="1400" b="0" dirty="0">
                <a:solidFill>
                  <a:srgbClr val="7030A0"/>
                </a:solidFill>
                <a:latin typeface="굴림" charset="-127"/>
              </a:rPr>
              <a:t>과 접근성</a:t>
            </a:r>
            <a:r>
              <a:rPr lang="en-US" altLang="ko-KR" sz="1400" b="0" dirty="0">
                <a:solidFill>
                  <a:srgbClr val="7030A0"/>
                </a:solidFill>
                <a:latin typeface="굴림" charset="-127"/>
              </a:rPr>
              <a:t>(accessibility)</a:t>
            </a:r>
            <a:r>
              <a:rPr lang="ko-KR" altLang="en-US" sz="1400" b="0" dirty="0">
                <a:solidFill>
                  <a:srgbClr val="7030A0"/>
                </a:solidFill>
                <a:latin typeface="굴림" charset="-127"/>
              </a:rPr>
              <a:t>의 표시</a:t>
            </a:r>
            <a:r>
              <a:rPr lang="en-US" altLang="ko-KR" sz="1400" b="0" dirty="0">
                <a:solidFill>
                  <a:srgbClr val="7030A0"/>
                </a:solidFill>
                <a:latin typeface="굴림" charset="-127"/>
              </a:rPr>
              <a:t>. </a:t>
            </a: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ko-KR" altLang="en-US" sz="1400" b="0" dirty="0">
                <a:latin typeface="굴림" charset="-127"/>
              </a:rPr>
              <a:t> </a:t>
            </a:r>
            <a:r>
              <a:rPr lang="en-US" altLang="ko-KR" sz="1400" b="0" dirty="0">
                <a:latin typeface="굴림" charset="-127"/>
              </a:rPr>
              <a:t>- </a:t>
            </a:r>
            <a:r>
              <a:rPr lang="ko-KR" altLang="en-US" sz="1400" b="0" dirty="0">
                <a:latin typeface="굴림" charset="-127"/>
              </a:rPr>
              <a:t>따라서 건물이나 주거공간이 다른 거주공간이나 건물들로부터 떨어져 있거나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출입구가 </a:t>
            </a:r>
            <a:r>
              <a:rPr lang="ko-KR" altLang="en-US" sz="1400" b="0" dirty="0" err="1">
                <a:latin typeface="굴림" charset="-127"/>
              </a:rPr>
              <a:t>다수이</a:t>
            </a:r>
            <a:endParaRPr lang="en-US" altLang="ko-KR" sz="1400" b="0" dirty="0">
              <a:latin typeface="굴림" charset="-127"/>
            </a:endParaRP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en-US" altLang="ko-KR" sz="1400" dirty="0">
                <a:latin typeface="굴림" charset="-127"/>
              </a:rPr>
              <a:t>    </a:t>
            </a:r>
            <a:r>
              <a:rPr lang="ko-KR" altLang="en-US" sz="1400" b="0" dirty="0">
                <a:latin typeface="굴림" charset="-127"/>
              </a:rPr>
              <a:t>거나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후미진 구석에 위치하고 있다면 그것은 침입절도에 그 만큼 더 많이 노출된 것</a:t>
            </a:r>
            <a:r>
              <a:rPr lang="en-US" altLang="ko-KR" sz="1400" b="0" dirty="0">
                <a:latin typeface="굴림" charset="-127"/>
              </a:rPr>
              <a:t>.</a:t>
            </a:r>
            <a:endParaRPr lang="ko-KR" altLang="ko-KR" sz="1400" b="0" dirty="0">
              <a:latin typeface="굴림" charset="-127"/>
            </a:endParaRP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ko-KR" altLang="ko-KR" sz="14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692150"/>
            <a:ext cx="7989887" cy="523875"/>
            <a:chOff x="315" y="709"/>
            <a:chExt cx="5033" cy="330"/>
          </a:xfrm>
        </p:grpSpPr>
        <p:sp>
          <p:nvSpPr>
            <p:cNvPr id="142339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9223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24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9219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2150"/>
            <a:ext cx="7207250" cy="523875"/>
          </a:xfrm>
          <a:prstGeom prst="flowChartAlternateProcess">
            <a:avLst/>
          </a:prstGeom>
          <a:noFill/>
        </p:spPr>
        <p:txBody>
          <a:bodyPr/>
          <a:lstStyle/>
          <a:p>
            <a:pPr eaLnBrk="1" hangingPunct="1"/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           2-3. </a:t>
            </a:r>
            <a:r>
              <a:rPr lang="en-US" altLang="ko-KR" sz="2000" dirty="0" err="1">
                <a:latin typeface="HY견고딕" pitchFamily="18" charset="-127"/>
                <a:ea typeface="HY견고딕" pitchFamily="18" charset="-127"/>
              </a:rPr>
              <a:t>범죄피해발생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err="1">
                <a:latin typeface="HY견고딕" pitchFamily="18" charset="-127"/>
                <a:ea typeface="HY견고딕" pitchFamily="18" charset="-127"/>
              </a:rPr>
              <a:t>원인에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err="1">
                <a:latin typeface="HY견고딕" pitchFamily="18" charset="-127"/>
                <a:ea typeface="HY견고딕" pitchFamily="18" charset="-127"/>
              </a:rPr>
              <a:t>대한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err="1">
                <a:latin typeface="HY견고딕" pitchFamily="18" charset="-127"/>
                <a:ea typeface="HY견고딕" pitchFamily="18" charset="-127"/>
              </a:rPr>
              <a:t>주요개념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9221" name="Text Box 8"/>
          <p:cNvSpPr txBox="1">
            <a:spLocks noChangeArrowheads="1"/>
          </p:cNvSpPr>
          <p:nvPr/>
        </p:nvSpPr>
        <p:spPr bwMode="auto">
          <a:xfrm>
            <a:off x="542131" y="1700213"/>
            <a:ext cx="8278341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dirty="0">
                <a:solidFill>
                  <a:srgbClr val="FF0000"/>
                </a:solidFill>
                <a:latin typeface="굴림" charset="-127"/>
              </a:rPr>
              <a:t> </a:t>
            </a:r>
            <a:r>
              <a:rPr lang="ko-KR" altLang="ko-KR" sz="1400" dirty="0">
                <a:solidFill>
                  <a:srgbClr val="FF0000"/>
                </a:solidFill>
                <a:latin typeface="굴림" charset="-127"/>
              </a:rPr>
              <a:t>표적(범행대상물)의 </a:t>
            </a:r>
            <a:r>
              <a:rPr lang="ko-KR" altLang="ko-KR" sz="1400" dirty="0" err="1">
                <a:solidFill>
                  <a:srgbClr val="FF0000"/>
                </a:solidFill>
                <a:latin typeface="굴림" charset="-127"/>
              </a:rPr>
              <a:t>매력성</a:t>
            </a:r>
            <a:r>
              <a:rPr lang="en-US" altLang="ko-KR" sz="1400" dirty="0">
                <a:solidFill>
                  <a:srgbClr val="FF0000"/>
                </a:solidFill>
                <a:latin typeface="굴림" charset="-127"/>
              </a:rPr>
              <a:t>(Target attractiveness)</a:t>
            </a:r>
            <a:endParaRPr lang="ko-KR" altLang="en-US" sz="1400" dirty="0">
              <a:solidFill>
                <a:srgbClr val="FF0000"/>
              </a:solidFill>
              <a:latin typeface="굴림" charset="-127"/>
            </a:endParaRP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ko-KR" altLang="en-US" sz="1400" b="0" dirty="0">
                <a:latin typeface="굴림" charset="-127"/>
              </a:rPr>
              <a:t> </a:t>
            </a:r>
            <a:r>
              <a:rPr lang="en-US" altLang="ko-KR" sz="1400" b="0" dirty="0">
                <a:latin typeface="굴림" charset="-127"/>
              </a:rPr>
              <a:t>- </a:t>
            </a:r>
            <a:r>
              <a:rPr lang="ko-KR" altLang="en-US" sz="1400" b="0" dirty="0">
                <a:solidFill>
                  <a:srgbClr val="7030A0"/>
                </a:solidFill>
                <a:latin typeface="굴림" charset="-127"/>
              </a:rPr>
              <a:t>범죄에 있어서 특정한 표적이 범죄자에게 상징적</a:t>
            </a:r>
            <a:r>
              <a:rPr lang="en-US" altLang="ko-KR" sz="1400" b="0" dirty="0">
                <a:solidFill>
                  <a:srgbClr val="7030A0"/>
                </a:solidFill>
                <a:latin typeface="굴림" charset="-127"/>
              </a:rPr>
              <a:t>, </a:t>
            </a:r>
            <a:r>
              <a:rPr lang="ko-KR" altLang="en-US" sz="1400" b="0" dirty="0">
                <a:solidFill>
                  <a:srgbClr val="7030A0"/>
                </a:solidFill>
                <a:latin typeface="굴림" charset="-127"/>
              </a:rPr>
              <a:t>경제적 가치가 있다고 평가되고 인식이 되기 때</a:t>
            </a:r>
            <a:endParaRPr lang="en-US" altLang="ko-KR" sz="1400" b="0" dirty="0">
              <a:solidFill>
                <a:srgbClr val="7030A0"/>
              </a:solidFill>
              <a:latin typeface="굴림" charset="-127"/>
            </a:endParaRP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en-US" altLang="ko-KR" sz="1400" dirty="0">
                <a:solidFill>
                  <a:srgbClr val="7030A0"/>
                </a:solidFill>
                <a:latin typeface="굴림" charset="-127"/>
              </a:rPr>
              <a:t>    </a:t>
            </a:r>
            <a:r>
              <a:rPr lang="ko-KR" altLang="en-US" sz="1400" b="0" dirty="0">
                <a:solidFill>
                  <a:srgbClr val="7030A0"/>
                </a:solidFill>
                <a:latin typeface="굴림" charset="-127"/>
              </a:rPr>
              <a:t>문에 범행의 대상으로 선택된다는 논리에 기초</a:t>
            </a: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en-US" altLang="ko-KR" sz="1400" b="0" dirty="0">
                <a:latin typeface="굴림" charset="-127"/>
              </a:rPr>
              <a:t> - </a:t>
            </a:r>
            <a:r>
              <a:rPr lang="ko-KR" altLang="en-US" sz="1400" b="0" dirty="0">
                <a:latin typeface="굴림" charset="-127"/>
              </a:rPr>
              <a:t>범죄표적으로서의 매력은 물론 표적의 가치뿐만 아니라 표적의 크기나 물리적 저항의 정도가 좌우</a:t>
            </a:r>
            <a:endParaRPr lang="en-US" altLang="ko-KR" sz="1400" b="0" dirty="0">
              <a:latin typeface="굴림" charset="-127"/>
            </a:endParaRP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en-US" altLang="ko-KR" sz="1400" dirty="0">
                <a:latin typeface="굴림" charset="-127"/>
              </a:rPr>
              <a:t>   </a:t>
            </a:r>
            <a:r>
              <a:rPr lang="ko-KR" altLang="en-US" sz="1400" b="0" dirty="0">
                <a:latin typeface="굴림" charset="-127"/>
              </a:rPr>
              <a:t>하며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가치는 크고 그 크기와 저항은 작은 것이 매력적인 표적</a:t>
            </a: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en-US" altLang="ko-KR" sz="1400" b="0" dirty="0">
              <a:latin typeface="굴림" charset="-127"/>
            </a:endParaRP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dirty="0">
                <a:solidFill>
                  <a:srgbClr val="FF0000"/>
                </a:solidFill>
                <a:latin typeface="굴림" charset="-127"/>
              </a:rPr>
              <a:t> </a:t>
            </a:r>
            <a:r>
              <a:rPr lang="ko-KR" altLang="ko-KR" sz="1400" dirty="0">
                <a:solidFill>
                  <a:srgbClr val="FF0000"/>
                </a:solidFill>
                <a:latin typeface="굴림" charset="-127"/>
              </a:rPr>
              <a:t>보호능력</a:t>
            </a:r>
            <a:r>
              <a:rPr lang="en-US" altLang="ko-KR" sz="1400" dirty="0">
                <a:solidFill>
                  <a:srgbClr val="FF0000"/>
                </a:solidFill>
                <a:latin typeface="굴림" charset="-127"/>
              </a:rPr>
              <a:t>(Capable guardianship)</a:t>
            </a: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ko-KR" altLang="en-US" sz="1400" b="0" dirty="0">
                <a:latin typeface="굴림" charset="-127"/>
              </a:rPr>
              <a:t> </a:t>
            </a:r>
            <a:r>
              <a:rPr lang="en-US" altLang="ko-KR" sz="1400" b="0" dirty="0">
                <a:latin typeface="굴림" charset="-127"/>
              </a:rPr>
              <a:t>- </a:t>
            </a:r>
            <a:r>
              <a:rPr lang="ko-KR" altLang="en-US" sz="1400" b="0" dirty="0">
                <a:solidFill>
                  <a:srgbClr val="7030A0"/>
                </a:solidFill>
                <a:latin typeface="굴림" charset="-127"/>
              </a:rPr>
              <a:t>보호능력이란 범죄피해의 대상이 될 수 있는 사람이나 물품에 대한 범죄의 발생을 미연에 방지하기 </a:t>
            </a:r>
            <a:endParaRPr lang="en-US" altLang="ko-KR" sz="1400" b="0" dirty="0">
              <a:solidFill>
                <a:srgbClr val="7030A0"/>
              </a:solidFill>
              <a:latin typeface="굴림" charset="-127"/>
            </a:endParaRP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en-US" altLang="ko-KR" sz="1400" dirty="0">
                <a:solidFill>
                  <a:srgbClr val="7030A0"/>
                </a:solidFill>
                <a:latin typeface="굴림" charset="-127"/>
              </a:rPr>
              <a:t>    </a:t>
            </a:r>
            <a:r>
              <a:rPr lang="ko-KR" altLang="en-US" sz="1400" b="0" dirty="0">
                <a:solidFill>
                  <a:srgbClr val="7030A0"/>
                </a:solidFill>
                <a:latin typeface="굴림" charset="-127"/>
              </a:rPr>
              <a:t>위한 보호나 방어의 능력</a:t>
            </a: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r>
              <a:rPr lang="ko-KR" altLang="en-US" sz="1400" b="0" dirty="0">
                <a:latin typeface="굴림" charset="-127"/>
              </a:rPr>
              <a:t> </a:t>
            </a:r>
            <a:r>
              <a:rPr lang="en-US" altLang="ko-KR" sz="1400" b="0" dirty="0">
                <a:latin typeface="굴림" charset="-127"/>
              </a:rPr>
              <a:t>- </a:t>
            </a:r>
            <a:r>
              <a:rPr lang="ko-KR" altLang="en-US" sz="1400" b="0" dirty="0">
                <a:latin typeface="굴림" charset="-127"/>
              </a:rPr>
              <a:t>개인의 보호능력은 그 사람의 대인적 또는 사회적인 면과 물리적인 측면을 모두 내포</a:t>
            </a:r>
            <a:endParaRPr lang="ko-KR" altLang="ko-KR" sz="14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787549"/>
            <a:ext cx="7989888" cy="523875"/>
            <a:chOff x="315" y="709"/>
            <a:chExt cx="5033" cy="330"/>
          </a:xfrm>
        </p:grpSpPr>
        <p:sp>
          <p:nvSpPr>
            <p:cNvPr id="142339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2340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2341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2344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87549"/>
            <a:ext cx="7207250" cy="523875"/>
          </a:xfrm>
          <a:prstGeom prst="flowChartAlternateProcess">
            <a:avLst/>
          </a:prstGeom>
          <a:noFill/>
          <a:ln/>
        </p:spPr>
        <p:txBody>
          <a:bodyPr>
            <a:normAutofit/>
          </a:bodyPr>
          <a:lstStyle/>
          <a:p>
            <a:r>
              <a:rPr lang="en-US" altLang="en-US" sz="1600" dirty="0">
                <a:latin typeface="HY견고딕" pitchFamily="18" charset="-127"/>
                <a:ea typeface="HY견고딕" pitchFamily="18" charset="-127"/>
              </a:rPr>
              <a:t>              3-1.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범죄피해자화에 대한 개별적 이론 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en-US" altLang="en-US" sz="1600" dirty="0" err="1">
                <a:latin typeface="HY견고딕" pitchFamily="18" charset="-127"/>
                <a:ea typeface="HY견고딕" pitchFamily="18" charset="-127"/>
              </a:rPr>
              <a:t>피해자</a:t>
            </a:r>
            <a:r>
              <a:rPr lang="ko-KR" altLang="en-US" sz="1600" dirty="0" err="1">
                <a:latin typeface="HY견고딕" pitchFamily="18" charset="-127"/>
                <a:ea typeface="HY견고딕" pitchFamily="18" charset="-127"/>
              </a:rPr>
              <a:t>촉진론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2345" name="Rectangle 9"/>
          <p:cNvSpPr>
            <a:spLocks noChangeArrowheads="1"/>
          </p:cNvSpPr>
          <p:nvPr/>
        </p:nvSpPr>
        <p:spPr bwMode="auto">
          <a:xfrm>
            <a:off x="457200" y="2044849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2346" name="Text Box 10"/>
          <p:cNvSpPr txBox="1">
            <a:spLocks noChangeArrowheads="1"/>
          </p:cNvSpPr>
          <p:nvPr/>
        </p:nvSpPr>
        <p:spPr bwMode="auto">
          <a:xfrm>
            <a:off x="457201" y="1844824"/>
            <a:ext cx="8147050" cy="2573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Wolfgang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은</a:t>
            </a:r>
            <a:r>
              <a:rPr lang="ko-KR" altLang="en-US" sz="1400" b="0" dirty="0">
                <a:latin typeface="굴림" charset="-127"/>
              </a:rPr>
              <a:t> 피해자유발이라는 용어가 피해자가 범죄의 직접적이고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긍정적인 촉진자인 살인사건에 적용되는 것으로 자신의 저서인 ‘살인의 유형’에서 규정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그에 따르면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이 경우 피해자의 역할은 결과적으로 자신의 가해자가 된 살해범에게 무력을 먼저 사용하고 말다툼 등에서 먼저 가격한 것으로 그 특징을 설명하고 있음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자신의 이러한 규정에 따르면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전체 살인사건의 </a:t>
            </a:r>
            <a:r>
              <a:rPr lang="en-US" altLang="ko-KR" sz="1400" b="0" dirty="0">
                <a:latin typeface="굴림" charset="-127"/>
              </a:rPr>
              <a:t>26% </a:t>
            </a:r>
            <a:r>
              <a:rPr lang="ko-KR" altLang="en-US" sz="1400" b="0" dirty="0">
                <a:latin typeface="굴림" charset="-127"/>
              </a:rPr>
              <a:t>정도가 여기에 해당된다고 함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결국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일부의 경우 피해자가 곧 살인사건의 결정인자라는 것</a:t>
            </a:r>
            <a:endParaRPr lang="en-US" altLang="ko-KR" sz="1400" b="0" dirty="0">
              <a:solidFill>
                <a:srgbClr val="FF0000"/>
              </a:solidFill>
              <a:latin typeface="굴림" charset="-12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90513" y="549275"/>
            <a:ext cx="7989887" cy="523875"/>
            <a:chOff x="315" y="709"/>
            <a:chExt cx="5033" cy="330"/>
          </a:xfrm>
        </p:grpSpPr>
        <p:sp>
          <p:nvSpPr>
            <p:cNvPr id="123918" name="AutoShape 14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23916" name="Oval 12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917" name="AutoShape 13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23906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49275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           3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-1-1</a:t>
            </a:r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피해자</a:t>
            </a:r>
            <a:r>
              <a:rPr lang="ko-KR" altLang="en-US" sz="2000" dirty="0" err="1">
                <a:latin typeface="HY견고딕" pitchFamily="18" charset="-127"/>
                <a:ea typeface="HY견고딕" pitchFamily="18" charset="-127"/>
              </a:rPr>
              <a:t>촉진론의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관점 </a:t>
            </a:r>
            <a:r>
              <a:rPr lang="en-US" altLang="ko-KR" sz="2000" dirty="0">
                <a:latin typeface="Arial"/>
                <a:ea typeface="HY견고딕" pitchFamily="18" charset="-127"/>
              </a:rPr>
              <a:t>–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적극적 촉진</a:t>
            </a:r>
          </a:p>
        </p:txBody>
      </p:sp>
      <p:sp>
        <p:nvSpPr>
          <p:cNvPr id="123929" name="Rectangle 25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23933" name="Text Box 29"/>
          <p:cNvSpPr txBox="1">
            <a:spLocks noChangeArrowheads="1"/>
          </p:cNvSpPr>
          <p:nvPr/>
        </p:nvSpPr>
        <p:spPr bwMode="auto">
          <a:xfrm>
            <a:off x="542131" y="1628775"/>
            <a:ext cx="8278341" cy="205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dirty="0">
                <a:latin typeface="굴림" charset="-127"/>
              </a:rPr>
              <a:t> </a:t>
            </a:r>
            <a:r>
              <a:rPr lang="ko-KR" altLang="en-US" sz="1400" dirty="0">
                <a:solidFill>
                  <a:srgbClr val="FF0000"/>
                </a:solidFill>
                <a:latin typeface="굴림" charset="-127"/>
              </a:rPr>
              <a:t>적극적인 촉진</a:t>
            </a:r>
            <a:r>
              <a:rPr lang="en-US" altLang="ko-KR" sz="1400" dirty="0">
                <a:solidFill>
                  <a:srgbClr val="FF0000"/>
                </a:solidFill>
                <a:latin typeface="굴림" charset="-127"/>
              </a:rPr>
              <a:t>(active precipitation) </a:t>
            </a:r>
          </a:p>
          <a:p>
            <a:pPr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dirty="0"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적극적 촉진은 피해자가 자극적으로 행동하거나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위협이나 싸움을 거는 듯한 말을 사용하고 혹은 심지어 먼저 공격하는 경우에 발생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. </a:t>
            </a: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en-US" altLang="ko-KR" sz="1400" b="0" dirty="0">
              <a:latin typeface="굴림" charset="-127"/>
            </a:endParaRPr>
          </a:p>
          <a:p>
            <a:pPr marL="447675" lvl="1" indent="-173038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en-US" altLang="ko-KR" sz="1400" b="0" dirty="0">
                <a:latin typeface="굴림" charset="-127"/>
              </a:rPr>
              <a:t>1971</a:t>
            </a:r>
            <a:r>
              <a:rPr lang="ko-KR" altLang="en-US" sz="1400" b="0" dirty="0">
                <a:latin typeface="굴림" charset="-127"/>
              </a:rPr>
              <a:t>년 </a:t>
            </a:r>
            <a:r>
              <a:rPr lang="en-US" altLang="ko-KR" sz="1400" b="0" dirty="0" err="1">
                <a:latin typeface="굴림" charset="-127"/>
              </a:rPr>
              <a:t>Menachem</a:t>
            </a:r>
            <a:r>
              <a:rPr lang="en-US" altLang="ko-KR" sz="1400" b="0" dirty="0">
                <a:latin typeface="굴림" charset="-127"/>
              </a:rPr>
              <a:t> Amir</a:t>
            </a:r>
            <a:r>
              <a:rPr lang="ko-KR" altLang="en-US" sz="1400" b="0" dirty="0">
                <a:latin typeface="굴림" charset="-127"/>
              </a:rPr>
              <a:t>라는 학자는 여성범죄피해자들이 종종 자극적인 옷을 입음으로써 혹은 강간범과의 관계를 추구함으로써 범죄자의 공격에 기여한 부분이 있다고 주장한 바 있음</a:t>
            </a:r>
            <a:r>
              <a:rPr lang="en-US" altLang="ko-KR" sz="1400" b="0" dirty="0">
                <a:latin typeface="굴림" charset="-127"/>
              </a:rPr>
              <a:t>. </a:t>
            </a:r>
            <a:endParaRPr lang="ko-KR" altLang="en-US" sz="14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549275"/>
            <a:ext cx="7989887" cy="523875"/>
            <a:chOff x="315" y="709"/>
            <a:chExt cx="5033" cy="330"/>
          </a:xfrm>
        </p:grpSpPr>
        <p:sp>
          <p:nvSpPr>
            <p:cNvPr id="14336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336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336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3367" name="AutoShape 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49275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           3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-1-2</a:t>
            </a:r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피해자</a:t>
            </a:r>
            <a:r>
              <a:rPr lang="ko-KR" altLang="en-US" sz="2000" dirty="0" err="1">
                <a:latin typeface="HY견고딕" pitchFamily="18" charset="-127"/>
                <a:ea typeface="HY견고딕" pitchFamily="18" charset="-127"/>
              </a:rPr>
              <a:t>촉진론의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관점 </a:t>
            </a:r>
            <a:r>
              <a:rPr lang="en-US" altLang="ko-KR" sz="2000" dirty="0">
                <a:latin typeface="Arial"/>
                <a:ea typeface="HY견고딕" pitchFamily="18" charset="-127"/>
              </a:rPr>
              <a:t>–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수동적 촉진</a:t>
            </a:r>
          </a:p>
        </p:txBody>
      </p:sp>
      <p:sp>
        <p:nvSpPr>
          <p:cNvPr id="143368" name="Rectangle 8"/>
          <p:cNvSpPr>
            <a:spLocks noChangeArrowheads="1"/>
          </p:cNvSpPr>
          <p:nvPr/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43369" name="Text Box 9"/>
          <p:cNvSpPr txBox="1">
            <a:spLocks noChangeArrowheads="1"/>
          </p:cNvSpPr>
          <p:nvPr/>
        </p:nvSpPr>
        <p:spPr bwMode="auto">
          <a:xfrm>
            <a:off x="396875" y="1341438"/>
            <a:ext cx="8288338" cy="369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47675" lvl="1" indent="-173038" algn="just" eaLnBrk="0" hangingPunct="0">
              <a:lnSpc>
                <a:spcPct val="130000"/>
              </a:lnSpc>
              <a:buClr>
                <a:srgbClr val="777777"/>
              </a:buClr>
            </a:pPr>
            <a:endParaRPr lang="ko-KR" altLang="en-US" sz="1400" b="0" dirty="0">
              <a:latin typeface="굴림" pitchFamily="50" charset="-127"/>
            </a:endParaRP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dirty="0">
                <a:latin typeface="굴림" pitchFamily="50" charset="-127"/>
              </a:rPr>
              <a:t> </a:t>
            </a:r>
            <a:r>
              <a:rPr lang="ko-KR" altLang="en-US" sz="1400" dirty="0">
                <a:solidFill>
                  <a:srgbClr val="FF0000"/>
                </a:solidFill>
                <a:latin typeface="굴림" pitchFamily="50" charset="-127"/>
              </a:rPr>
              <a:t>수동적 촉진</a:t>
            </a:r>
            <a:r>
              <a:rPr lang="en-US" altLang="ko-KR" sz="1400" dirty="0">
                <a:solidFill>
                  <a:srgbClr val="FF0000"/>
                </a:solidFill>
                <a:latin typeface="굴림" pitchFamily="50" charset="-127"/>
              </a:rPr>
              <a:t>(passive precipitation)</a:t>
            </a:r>
          </a:p>
          <a:p>
            <a:pPr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dirty="0">
              <a:latin typeface="굴림" pitchFamily="50" charset="-127"/>
            </a:endParaRPr>
          </a:p>
          <a:p>
            <a:pPr marL="447675" lvl="1" indent="-173038" algn="just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400" b="0" dirty="0">
                <a:latin typeface="굴림" pitchFamily="50" charset="-127"/>
              </a:rPr>
              <a:t>수동적 촉진은 </a:t>
            </a:r>
            <a:r>
              <a:rPr lang="ko-KR" altLang="en-US" sz="1400" b="0" dirty="0">
                <a:solidFill>
                  <a:srgbClr val="FF0000"/>
                </a:solidFill>
                <a:latin typeface="굴림" pitchFamily="50" charset="-127"/>
              </a:rPr>
              <a:t>피해자가 부지불식간에 공격자를 협박하거나 조장하는 어떤 인격적 특징을 드러냄으로써 종종 발생하는 것</a:t>
            </a:r>
            <a:r>
              <a:rPr lang="ko-KR" altLang="en-US" sz="1400" b="0" dirty="0">
                <a:latin typeface="굴림" pitchFamily="50" charset="-127"/>
              </a:rPr>
              <a:t>으로 개인간의 충돌 혹은 갈등</a:t>
            </a:r>
            <a:r>
              <a:rPr lang="en-US" altLang="ko-KR" sz="1400" b="0" dirty="0">
                <a:latin typeface="굴림" pitchFamily="50" charset="-127"/>
              </a:rPr>
              <a:t>, </a:t>
            </a:r>
            <a:r>
              <a:rPr lang="ko-KR" altLang="en-US" sz="1400" b="0" dirty="0">
                <a:latin typeface="굴림" pitchFamily="50" charset="-127"/>
              </a:rPr>
              <a:t>예를 들면 어떤 두 사람이 직장</a:t>
            </a:r>
            <a:r>
              <a:rPr lang="en-US" altLang="ko-KR" sz="1400" b="0" dirty="0">
                <a:latin typeface="굴림" pitchFamily="50" charset="-127"/>
              </a:rPr>
              <a:t>, </a:t>
            </a:r>
            <a:r>
              <a:rPr lang="ko-KR" altLang="en-US" sz="1400" b="0" dirty="0">
                <a:latin typeface="굴림" pitchFamily="50" charset="-127"/>
              </a:rPr>
              <a:t>승진</a:t>
            </a:r>
            <a:r>
              <a:rPr lang="en-US" altLang="ko-KR" sz="1400" b="0" dirty="0">
                <a:latin typeface="굴림" pitchFamily="50" charset="-127"/>
              </a:rPr>
              <a:t>, </a:t>
            </a:r>
            <a:r>
              <a:rPr lang="ko-KR" altLang="en-US" sz="1400" b="0" dirty="0">
                <a:latin typeface="굴림" pitchFamily="50" charset="-127"/>
              </a:rPr>
              <a:t>연애관계 혹은 다른 귀중한 것들 혹은 매우 탐나는 물건 때문에 경쟁을 할 때 범죄가 발생할 수 있다는 것</a:t>
            </a:r>
            <a:r>
              <a:rPr lang="en-US" altLang="ko-KR" sz="1400" b="0" dirty="0">
                <a:latin typeface="굴림" pitchFamily="50" charset="-127"/>
              </a:rPr>
              <a:t>. </a:t>
            </a:r>
          </a:p>
          <a:p>
            <a:pPr marL="447675" lvl="1" indent="-173038" algn="just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en-US" altLang="ko-KR" sz="1400" b="0" dirty="0">
              <a:latin typeface="굴림" pitchFamily="50" charset="-127"/>
            </a:endParaRPr>
          </a:p>
          <a:p>
            <a:pPr marL="447675" lvl="1" indent="-173038" algn="just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400" b="0" dirty="0">
                <a:latin typeface="굴림" pitchFamily="50" charset="-127"/>
              </a:rPr>
              <a:t>수동적 촉진은 피해자의 단순한 존재</a:t>
            </a:r>
            <a:r>
              <a:rPr lang="en-US" altLang="ko-KR" sz="1400" b="0" dirty="0">
                <a:latin typeface="굴림" pitchFamily="50" charset="-127"/>
              </a:rPr>
              <a:t>(presence)</a:t>
            </a:r>
            <a:r>
              <a:rPr lang="ko-KR" altLang="en-US" sz="1400" b="0" dirty="0">
                <a:latin typeface="굴림" pitchFamily="50" charset="-127"/>
              </a:rPr>
              <a:t>가 범죄자의 평판</a:t>
            </a:r>
            <a:r>
              <a:rPr lang="en-US" altLang="ko-KR" sz="1400" b="0" dirty="0">
                <a:latin typeface="굴림" pitchFamily="50" charset="-127"/>
              </a:rPr>
              <a:t>, </a:t>
            </a:r>
            <a:r>
              <a:rPr lang="ko-KR" altLang="en-US" sz="1400" b="0" dirty="0">
                <a:latin typeface="굴림" pitchFamily="50" charset="-127"/>
              </a:rPr>
              <a:t>지위 혹은 경제적 행복을 위협할 때에도 발생할 수 있음</a:t>
            </a:r>
            <a:r>
              <a:rPr lang="en-US" altLang="ko-KR" sz="1400" b="0" dirty="0">
                <a:latin typeface="굴림" pitchFamily="50" charset="-127"/>
              </a:rPr>
              <a:t>. </a:t>
            </a:r>
          </a:p>
          <a:p>
            <a:pPr marL="447675" lvl="1" indent="-173038" algn="just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endParaRPr lang="ko-KR" altLang="en-US" sz="1400" b="0" dirty="0">
              <a:latin typeface="굴림" pitchFamily="50" charset="-127"/>
            </a:endParaRPr>
          </a:p>
          <a:p>
            <a:pPr marL="447675" lvl="1" indent="-173038" algn="just" eaLnBrk="0" hangingPunct="0">
              <a:lnSpc>
                <a:spcPct val="130000"/>
              </a:lnSpc>
              <a:buClr>
                <a:srgbClr val="777777"/>
              </a:buClr>
              <a:buFontTx/>
              <a:buChar char="•"/>
            </a:pPr>
            <a:r>
              <a:rPr lang="ko-KR" altLang="en-US" sz="1400" b="0" dirty="0">
                <a:latin typeface="굴림" pitchFamily="50" charset="-127"/>
              </a:rPr>
              <a:t>예를 들면</a:t>
            </a:r>
            <a:r>
              <a:rPr lang="en-US" altLang="ko-KR" sz="1400" b="0" dirty="0">
                <a:latin typeface="굴림" pitchFamily="50" charset="-127"/>
              </a:rPr>
              <a:t>, </a:t>
            </a:r>
            <a:r>
              <a:rPr lang="ko-KR" altLang="en-US" sz="1400" b="0" dirty="0">
                <a:latin typeface="굴림" pitchFamily="50" charset="-127"/>
              </a:rPr>
              <a:t>증오적 폭력범죄는 직장이나 주택을 둘러싸고 경쟁하기 위하여 지역사회 속으로 진입하려는 이민자들 그룹에 의해서 촉발되는 경우도 있음</a:t>
            </a:r>
            <a:r>
              <a:rPr lang="en-US" altLang="ko-KR" sz="1400" b="0" dirty="0">
                <a:latin typeface="굴림" pitchFamily="50" charset="-127"/>
              </a:rPr>
              <a:t>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549275"/>
            <a:ext cx="7989887" cy="523875"/>
            <a:chOff x="315" y="709"/>
            <a:chExt cx="5033" cy="330"/>
          </a:xfrm>
        </p:grpSpPr>
        <p:sp>
          <p:nvSpPr>
            <p:cNvPr id="13824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824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824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38248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1655763" y="571500"/>
            <a:ext cx="7488237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pPr algn="l"/>
            <a:r>
              <a:rPr kumimoji="1" lang="en-US" altLang="en-US" sz="2000" dirty="0">
                <a:latin typeface="HY견고딕" pitchFamily="18" charset="-127"/>
                <a:ea typeface="HY견고딕" pitchFamily="18" charset="-127"/>
              </a:rPr>
              <a:t>3-2. </a:t>
            </a:r>
            <a:r>
              <a:rPr kumimoji="1" lang="en-US" altLang="en-US" sz="2000" dirty="0" err="1">
                <a:latin typeface="HY견고딕" pitchFamily="18" charset="-127"/>
                <a:ea typeface="HY견고딕" pitchFamily="18" charset="-127"/>
              </a:rPr>
              <a:t>생활</a:t>
            </a:r>
            <a:r>
              <a:rPr kumimoji="1" lang="ko-KR" altLang="en-US" sz="2000" dirty="0">
                <a:latin typeface="HY견고딕" pitchFamily="18" charset="-127"/>
                <a:ea typeface="HY견고딕" pitchFamily="18" charset="-127"/>
              </a:rPr>
              <a:t>양식</a:t>
            </a:r>
            <a:r>
              <a:rPr kumimoji="1" lang="en-US" altLang="ko-KR" sz="2000" dirty="0">
                <a:latin typeface="HY견고딕" pitchFamily="18" charset="-127"/>
                <a:ea typeface="HY견고딕" pitchFamily="18" charset="-127"/>
              </a:rPr>
              <a:t>(Life-Style)</a:t>
            </a:r>
            <a:r>
              <a:rPr kumimoji="1" lang="ko-KR" altLang="en-US" sz="2000" dirty="0">
                <a:latin typeface="HY견고딕" pitchFamily="18" charset="-127"/>
                <a:ea typeface="HY견고딕" pitchFamily="18" charset="-127"/>
              </a:rPr>
              <a:t>과 범죄피해자화</a:t>
            </a:r>
          </a:p>
        </p:txBody>
      </p:sp>
      <p:sp>
        <p:nvSpPr>
          <p:cNvPr id="138249" name="Rectangle 9"/>
          <p:cNvSpPr>
            <a:spLocks noChangeArrowheads="1"/>
          </p:cNvSpPr>
          <p:nvPr/>
        </p:nvSpPr>
        <p:spPr bwMode="auto">
          <a:xfrm>
            <a:off x="457200" y="2278063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38250" name="Text Box 10"/>
          <p:cNvSpPr txBox="1">
            <a:spLocks noChangeArrowheads="1"/>
          </p:cNvSpPr>
          <p:nvPr/>
        </p:nvSpPr>
        <p:spPr bwMode="auto">
          <a:xfrm>
            <a:off x="179512" y="1163638"/>
            <a:ext cx="8568951" cy="2551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solidFill>
                  <a:srgbClr val="FF0000"/>
                </a:solidFill>
                <a:latin typeface="굴림" pitchFamily="50" charset="-127"/>
              </a:rPr>
              <a:t>생활스타일 이론은 개인의 직업적 활동, 여가활동 등 모든 일상적 활동의 생활양식이 그 사람의 범죄위험성을 높이는 중요한 요인이 된다는 이론</a:t>
            </a:r>
            <a:endParaRPr lang="ko-KR" altLang="en-US" sz="1200" b="0" dirty="0">
              <a:solidFill>
                <a:srgbClr val="FF0000"/>
              </a:solidFill>
              <a:latin typeface="굴림" pitchFamily="50" charset="-127"/>
            </a:endParaRPr>
          </a:p>
          <a:p>
            <a:pPr marL="266700" indent="-266700" eaLnBrk="0" hangingPunct="0">
              <a:lnSpc>
                <a:spcPct val="7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200" b="0" dirty="0">
              <a:latin typeface="굴림" pitchFamily="50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latin typeface="굴림" pitchFamily="50" charset="-127"/>
              </a:rPr>
              <a:t>왜냐하면, 그것은 사람들의 범죄자에 대한 시간적․공간적 근접성, 범죄자에게 노출될 가능성이 있는 시간, 범죄대상물로서의 </a:t>
            </a:r>
            <a:r>
              <a:rPr lang="ko-KR" altLang="ko-KR" sz="1200" b="0" dirty="0" err="1">
                <a:latin typeface="굴림" pitchFamily="50" charset="-127"/>
              </a:rPr>
              <a:t>매력성</a:t>
            </a:r>
            <a:r>
              <a:rPr lang="ko-KR" altLang="ko-KR" sz="1200" b="0" dirty="0">
                <a:latin typeface="굴림" pitchFamily="50" charset="-127"/>
              </a:rPr>
              <a:t> 그리고 범죄로부터 보호받을 가능성 등을 통제 하기 때문</a:t>
            </a:r>
          </a:p>
          <a:p>
            <a:pPr marL="266700" indent="-266700" eaLnBrk="0" hangingPunct="0">
              <a:lnSpc>
                <a:spcPct val="7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200" b="0" dirty="0">
              <a:latin typeface="굴림" pitchFamily="50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latin typeface="굴림" pitchFamily="50" charset="-127"/>
              </a:rPr>
              <a:t>이론의 기본전제는 범죄가 무작위적으로 발생한다기 보다는 오히려 피해자의 생활스타일 기능에 달려 있다는 것</a:t>
            </a:r>
          </a:p>
          <a:p>
            <a:pPr marL="266700" indent="-266700" eaLnBrk="0" hangingPunct="0">
              <a:lnSpc>
                <a:spcPct val="8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200" b="0" dirty="0">
              <a:latin typeface="굴림" pitchFamily="50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latin typeface="굴림" pitchFamily="50" charset="-127"/>
              </a:rPr>
              <a:t>또한 음주, 약물복용, 범죄에 관여하는 </a:t>
            </a:r>
            <a:r>
              <a:rPr lang="ko-KR" altLang="ko-KR" sz="1200" b="0" dirty="0">
                <a:solidFill>
                  <a:srgbClr val="FF0000"/>
                </a:solidFill>
                <a:latin typeface="굴림" pitchFamily="50" charset="-127"/>
              </a:rPr>
              <a:t>등 </a:t>
            </a:r>
            <a:r>
              <a:rPr lang="ko-KR" altLang="en-US" sz="1200" dirty="0">
                <a:solidFill>
                  <a:srgbClr val="FF0000"/>
                </a:solidFill>
                <a:latin typeface="굴림" pitchFamily="50" charset="-127"/>
              </a:rPr>
              <a:t>고</a:t>
            </a:r>
            <a:r>
              <a:rPr lang="ko-KR" altLang="ko-KR" sz="1200" b="0" dirty="0">
                <a:solidFill>
                  <a:srgbClr val="FF0000"/>
                </a:solidFill>
                <a:latin typeface="굴림" pitchFamily="50" charset="-127"/>
              </a:rPr>
              <a:t>위험성 생활스타일(High-risk lifestyle)을 갖고 있는 사람들은 보다 더 많은 범죄피해 기회를 유지</a:t>
            </a:r>
            <a:r>
              <a:rPr lang="ko-KR" altLang="en-US" sz="1200" b="0" dirty="0">
                <a:solidFill>
                  <a:srgbClr val="FF0000"/>
                </a:solidFill>
                <a:latin typeface="굴림" pitchFamily="50" charset="-127"/>
              </a:rPr>
              <a:t>함</a:t>
            </a:r>
            <a:r>
              <a:rPr lang="ko-KR" altLang="ko-KR" sz="1200" b="0" dirty="0">
                <a:solidFill>
                  <a:srgbClr val="FF0000"/>
                </a:solidFill>
                <a:latin typeface="굴림" pitchFamily="50" charset="-127"/>
              </a:rPr>
              <a:t>. </a:t>
            </a:r>
          </a:p>
          <a:p>
            <a:pPr marL="266700" indent="-266700" eaLnBrk="0" hangingPunct="0">
              <a:lnSpc>
                <a:spcPct val="9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200" b="0" dirty="0">
              <a:latin typeface="굴림" pitchFamily="50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200" b="0" dirty="0">
                <a:latin typeface="굴림" pitchFamily="50" charset="-127"/>
              </a:rPr>
              <a:t>사람들을 범죄피해의 위험 속에 처하도록 할 수 있는 생활스타일의 한 요소는 범죄경력에 계속적으로 가담하는 것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9E96A614-DF55-40CA-875E-096D4975D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94" y="4507091"/>
            <a:ext cx="3457575" cy="1323975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8ADF73A4-1B84-467B-AE76-839604601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637" y="3762632"/>
            <a:ext cx="4752975" cy="277141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549275"/>
            <a:ext cx="7989887" cy="523875"/>
            <a:chOff x="315" y="709"/>
            <a:chExt cx="5033" cy="330"/>
          </a:xfrm>
        </p:grpSpPr>
        <p:sp>
          <p:nvSpPr>
            <p:cNvPr id="139267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9268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9269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39270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49275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pPr algn="l"/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           3-3.</a:t>
            </a:r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일탈지역이론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9271" name="Rectangle 7"/>
          <p:cNvSpPr>
            <a:spLocks noChangeArrowheads="1"/>
          </p:cNvSpPr>
          <p:nvPr/>
        </p:nvSpPr>
        <p:spPr bwMode="auto">
          <a:xfrm>
            <a:off x="506413" y="1916832"/>
            <a:ext cx="82296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39272" name="Text Box 8"/>
          <p:cNvSpPr txBox="1">
            <a:spLocks noChangeArrowheads="1"/>
          </p:cNvSpPr>
          <p:nvPr/>
        </p:nvSpPr>
        <p:spPr bwMode="auto">
          <a:xfrm>
            <a:off x="380635" y="1253552"/>
            <a:ext cx="8207375" cy="257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300" b="0" dirty="0">
                <a:solidFill>
                  <a:srgbClr val="FF0000"/>
                </a:solidFill>
                <a:latin typeface="굴림" pitchFamily="50" charset="-127"/>
              </a:rPr>
              <a:t>일탈지역 이론(Deviant Place Theory)에 따르면, </a:t>
            </a:r>
            <a:r>
              <a:rPr lang="ko-KR" altLang="ko-KR" sz="1300" b="0" dirty="0">
                <a:latin typeface="굴림" pitchFamily="50" charset="-127"/>
              </a:rPr>
              <a:t>피해자들은 범죄를 조장하지는 않지만, 오히려 피해자들이 </a:t>
            </a:r>
            <a:r>
              <a:rPr lang="ko-KR" altLang="ko-KR" sz="1300" b="0" dirty="0">
                <a:solidFill>
                  <a:srgbClr val="FF0000"/>
                </a:solidFill>
                <a:latin typeface="굴림" pitchFamily="50" charset="-127"/>
              </a:rPr>
              <a:t>범죄자들과 접촉할 수 있는 고도의 위험성이 있는 지역인 사회적으로 해체된 범죄발생 빈발지역에 거주하기 때문에 그들 자신의 행동이나 생활스타일에 관계없이 피해를 입게 된다고 </a:t>
            </a:r>
            <a:r>
              <a:rPr lang="ko-KR" altLang="en-US" sz="1300" b="0" dirty="0">
                <a:solidFill>
                  <a:srgbClr val="FF0000"/>
                </a:solidFill>
                <a:latin typeface="굴림" pitchFamily="50" charset="-127"/>
              </a:rPr>
              <a:t>함</a:t>
            </a:r>
            <a:r>
              <a:rPr lang="ko-KR" altLang="ko-KR" sz="1300" b="0" dirty="0">
                <a:solidFill>
                  <a:srgbClr val="FF0000"/>
                </a:solidFill>
                <a:latin typeface="굴림" pitchFamily="50" charset="-127"/>
              </a:rPr>
              <a:t>. </a:t>
            </a:r>
            <a:endParaRPr lang="ko-KR" altLang="en-US" sz="1300" b="0" dirty="0">
              <a:solidFill>
                <a:srgbClr val="FF0000"/>
              </a:solidFill>
              <a:latin typeface="굴림" pitchFamily="50" charset="-127"/>
            </a:endParaRPr>
          </a:p>
          <a:p>
            <a:pPr marL="266700" indent="-266700" eaLnBrk="0" hangingPunct="0">
              <a:lnSpc>
                <a:spcPct val="7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300" b="0" dirty="0">
              <a:latin typeface="굴림" pitchFamily="50" charset="-127"/>
            </a:endParaRPr>
          </a:p>
          <a:p>
            <a:pPr marL="266700" indent="-266700" eaLnBrk="0" hangingPunct="0">
              <a:lnSpc>
                <a:spcPct val="7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300" b="0" dirty="0">
              <a:latin typeface="굴림" pitchFamily="50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300" b="0" dirty="0">
                <a:latin typeface="굴림" pitchFamily="50" charset="-127"/>
              </a:rPr>
              <a:t>보다 더 부유한 지역에 거주하면서 안전조치를 취하는 사람들은 그들이 범죄 피해를 당할 가능성을 낮추려고 노력하는데 반하여 빈곤지역 거주자들은 피해자가 될 높은 위험성을 안고 있는 바, 그들은 범행동기가 상당히 부여된 범죄자들이 있는 지역에서 거주하고 있기 때문. </a:t>
            </a:r>
          </a:p>
          <a:p>
            <a:pPr marL="266700" indent="-266700" eaLnBrk="0" hangingPunct="0">
              <a:lnSpc>
                <a:spcPct val="8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300" b="0" dirty="0">
              <a:latin typeface="굴림" pitchFamily="50" charset="-127"/>
            </a:endParaRPr>
          </a:p>
          <a:p>
            <a:pPr marL="266700" indent="-2667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300" b="0" dirty="0">
                <a:latin typeface="굴림" pitchFamily="50" charset="-127"/>
              </a:rPr>
              <a:t>사회학자 William Julius Wilson에 의하면 위험한 지역을 떠날 수 있을 정도로 경제적으로 여유가 있는 사람들은 </a:t>
            </a:r>
            <a:r>
              <a:rPr lang="ko-KR" altLang="ko-KR" sz="1300" b="0" dirty="0" err="1">
                <a:latin typeface="굴림" pitchFamily="50" charset="-127"/>
              </a:rPr>
              <a:t>법집행이</a:t>
            </a:r>
            <a:r>
              <a:rPr lang="ko-KR" altLang="ko-KR" sz="1300" b="0" dirty="0">
                <a:latin typeface="굴림" pitchFamily="50" charset="-127"/>
              </a:rPr>
              <a:t> 엄격하고 범죄발생률이 낮은 지역으로 </a:t>
            </a:r>
            <a:r>
              <a:rPr lang="ko-KR" altLang="ko-KR" sz="1300" b="0" dirty="0" err="1">
                <a:latin typeface="굴림" pitchFamily="50" charset="-127"/>
              </a:rPr>
              <a:t>이사감으로써</a:t>
            </a:r>
            <a:r>
              <a:rPr lang="ko-KR" altLang="ko-KR" sz="1300" b="0" dirty="0">
                <a:latin typeface="굴림" pitchFamily="50" charset="-127"/>
              </a:rPr>
              <a:t> 범죄피해를 피할 수 있다고 </a:t>
            </a:r>
            <a:r>
              <a:rPr lang="ko-KR" altLang="en-US" sz="1300" b="0" dirty="0">
                <a:latin typeface="굴림" pitchFamily="50" charset="-127"/>
              </a:rPr>
              <a:t>함</a:t>
            </a:r>
            <a:r>
              <a:rPr lang="ko-KR" altLang="ko-KR" sz="1300" b="0" dirty="0">
                <a:latin typeface="굴림" pitchFamily="50" charset="-127"/>
              </a:rPr>
              <a:t>.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BAFCC63E-CF01-4B9C-8A45-E15BA8913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463" y="4010300"/>
            <a:ext cx="6667500" cy="257634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80</TotalTime>
  <Words>1751</Words>
  <Application>Microsoft Office PowerPoint</Application>
  <PresentationFormat>화면 슬라이드 쇼(4:3)</PresentationFormat>
  <Paragraphs>211</Paragraphs>
  <Slides>23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2" baseType="lpstr">
      <vt:lpstr>HY견고딕</vt:lpstr>
      <vt:lpstr>HY견명조</vt:lpstr>
      <vt:lpstr>굴림</vt:lpstr>
      <vt:lpstr>돋움</vt:lpstr>
      <vt:lpstr>맑은 고딕</vt:lpstr>
      <vt:lpstr>Arial</vt:lpstr>
      <vt:lpstr>Georgia</vt:lpstr>
      <vt:lpstr>Wingdings</vt:lpstr>
      <vt:lpstr>고구려 벽화</vt:lpstr>
      <vt:lpstr>경찰생활안전론 제5주</vt:lpstr>
      <vt:lpstr>            1-1. 구조모델론의 개념</vt:lpstr>
      <vt:lpstr>1-2. Shah와 Roth, Brantingham과 Faust의 논의</vt:lpstr>
      <vt:lpstr>            1-3. 1차 예방(primaere Praevention)</vt:lpstr>
      <vt:lpstr>            1-3. 1차 예방(primaere Praevention)</vt:lpstr>
      <vt:lpstr>            1-4. 2차예방이론의 개념</vt:lpstr>
      <vt:lpstr>1-4. 2차예방이론의 전략</vt:lpstr>
      <vt:lpstr>1-4. 2차예방이론의 전략</vt:lpstr>
      <vt:lpstr>            1-5. 2차예방과 관련된 피해자지향적 전략</vt:lpstr>
      <vt:lpstr>            1-6. 2차예방과 관련된 최근의 개념과 전략</vt:lpstr>
      <vt:lpstr>            1-7. 3차예방이론의 개념</vt:lpstr>
      <vt:lpstr>            1-8. 3차예방이론의 전략</vt:lpstr>
      <vt:lpstr>1-9. 구조모델론과 경찰활동에의 응용</vt:lpstr>
      <vt:lpstr>            2. 형사정책과 피해자학</vt:lpstr>
      <vt:lpstr>2-2. 피해자학의 개념 및 발전과정</vt:lpstr>
      <vt:lpstr>2-2. 피해자학의 개념 및 발전과정</vt:lpstr>
      <vt:lpstr>            2-3. 범죄피해발생 원인에 대한 주요개념 </vt:lpstr>
      <vt:lpstr>            2-3. 범죄피해발생 원인에 대한 주요개념 </vt:lpstr>
      <vt:lpstr>              3-1. 범죄피해자화에 대한 개별적 이론 – 피해자촉진론</vt:lpstr>
      <vt:lpstr>            3-1-1. 피해자촉진론의 관점 – 적극적 촉진</vt:lpstr>
      <vt:lpstr>            3-1-2. 피해자촉진론의 관점 – 수동적 촉진</vt:lpstr>
      <vt:lpstr>3-2. 생활양식(Life-Style)과 범죄피해자화</vt:lpstr>
      <vt:lpstr>            3-3. 일탈지역이론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범죄예방론 제3주</dc:title>
  <dc:creator>LG</dc:creator>
  <cp:lastModifiedBy>user</cp:lastModifiedBy>
  <cp:revision>31</cp:revision>
  <dcterms:created xsi:type="dcterms:W3CDTF">2007-09-05T09:58:35Z</dcterms:created>
  <dcterms:modified xsi:type="dcterms:W3CDTF">2025-02-21T05:52:57Z</dcterms:modified>
</cp:coreProperties>
</file>