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31"/>
  </p:notesMasterIdLst>
  <p:handoutMasterIdLst>
    <p:handoutMasterId r:id="rId32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78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3FBC770-403E-475E-A2E3-1C80C0FB0423}" type="datetime1">
              <a:rPr lang="ko-KR" altLang="en-US" smtClean="0"/>
              <a:t>2021-10-08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75D426-A9DD-4244-A2CE-1FB662374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844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0DBFD7B-1402-401C-B286-54B893D03A4C}" type="datetime1">
              <a:rPr lang="ko-KR" altLang="en-US" smtClean="0"/>
              <a:t>2021-10-08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마스터 텍스트 스타일을 편집하려면 클릭하세요.</a:t>
            </a:r>
            <a:endParaRPr lang="en-US"/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B41D33-19C8-4450-B3C5-BE83E9C8F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552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B16F60C3-5F0E-4C74-8A10-3C6342DF72CE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6F418F7-86C1-49FF-AD10-315C89EABDB6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두 개의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FE75DD57-A933-4CF7-BD22-DDB2380C1618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83833429-AC63-412A-AA05-50A0CAB567A8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FB61CE-22F1-4937-8687-025B237EBB03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734FC7D7-0958-47C3-9C09-A6A48B7FD496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 sz="18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 sz="16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DBE2D092-1E7F-4E5E-8EFE-840944FCD807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10" name="바닥글 개체 틀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C73D0BD8-2627-4610-A2CF-D0CA0958F2F4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52D5A49B-9191-4DEB-A0F8-7CA9C61B9C19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날짜 개체 틀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083EC3D-47E3-4D28-BD42-E64EB1B25696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12" name="바닥글 개체 틀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11EA711-EE13-4EC1-AA96-434F5207432A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직사각형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직사각형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/>
  <p:txStyles>
    <p:titleStyle>
      <a:lvl1pPr algn="l" defTabSz="457200" rtl="0" eaLnBrk="1" latinLnBrk="1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1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1pPr>
      <a:lvl2pPr marL="630000" indent="-306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2pPr>
      <a:lvl3pPr marL="900000" indent="-270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3pPr>
      <a:lvl4pPr marL="124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4pPr>
      <a:lvl5pPr marL="160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5pPr>
      <a:lvl6pPr marL="19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직사각형 17">
            <a:extLst>
              <a:ext uri="{FF2B5EF4-FFF2-40B4-BE49-F238E27FC236}">
                <a16:creationId xmlns:a16="http://schemas.microsoft.com/office/drawing/2014/main" id="{D6D7A0BC-0046-4CAA-8E7F-DCAFE511E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2"/>
            <a:ext cx="10993549" cy="110198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범죄학</a:t>
            </a:r>
            <a:r>
              <a:rPr lang="en-US" altLang="ko-KR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2 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제</a:t>
            </a:r>
            <a:r>
              <a:rPr lang="en-US" altLang="ko-KR" dirty="0"/>
              <a:t>15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주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– 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범죄대책론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(4) : 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보안처분론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7101" y="2495444"/>
            <a:ext cx="10993546" cy="46823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남재성 교수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7C6334F-6411-41EC-AD7D-179EDD8B5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E6B02CEE-3AF8-4349-9B3E-8970E6DF6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AAA01CF0-3FB5-44EB-B7DE-F2E86374C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그림 5" descr="로고 클로즈업&#10;&#10;자동 생성되는 설명">
            <a:extLst>
              <a:ext uri="{FF2B5EF4-FFF2-40B4-BE49-F238E27FC236}">
                <a16:creationId xmlns:a16="http://schemas.microsoft.com/office/drawing/2014/main" id="{F1A8C364-94D4-4630-BAD0-78722F34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5666" y="3199313"/>
            <a:ext cx="11260667" cy="331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1-1. </a:t>
            </a:r>
            <a:r>
              <a:rPr lang="ko-KR" altLang="en-US" dirty="0"/>
              <a:t>보안처분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400961"/>
            <a:ext cx="11029615" cy="52263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 1. </a:t>
            </a:r>
            <a:r>
              <a:rPr lang="ko-KR" altLang="en-US" sz="1200" dirty="0"/>
              <a:t>개념 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>
                <a:solidFill>
                  <a:srgbClr val="FF0000"/>
                </a:solidFill>
              </a:rPr>
              <a:t>범죄행위를 전제로 </a:t>
            </a:r>
            <a:r>
              <a:rPr lang="ko-KR" altLang="en-US" sz="1200" dirty="0"/>
              <a:t>하여 그 범인의 </a:t>
            </a:r>
            <a:r>
              <a:rPr lang="ko-KR" altLang="en-US" sz="1200" dirty="0">
                <a:solidFill>
                  <a:srgbClr val="FF0000"/>
                </a:solidFill>
              </a:rPr>
              <a:t>장래</a:t>
            </a:r>
            <a:r>
              <a:rPr lang="ko-KR" altLang="en-US" sz="1200" dirty="0"/>
              <a:t>행위로 인한 </a:t>
            </a:r>
            <a:r>
              <a:rPr lang="ko-KR" altLang="en-US" sz="1200" dirty="0">
                <a:solidFill>
                  <a:srgbClr val="FF0000"/>
                </a:solidFill>
              </a:rPr>
              <a:t>범죄위험성을 사전에 방지하기 위해 형벌에 대체 또는 보완하여 과하는 자유박탈 또는 자유제한</a:t>
            </a:r>
            <a:r>
              <a:rPr lang="ko-KR" altLang="en-US" sz="1200" dirty="0"/>
              <a:t>의 강제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처분을 말함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즉</a:t>
            </a:r>
            <a:r>
              <a:rPr lang="en-US" altLang="ko-KR" sz="1200" dirty="0"/>
              <a:t>,</a:t>
            </a:r>
            <a:r>
              <a:rPr lang="ko-KR" altLang="en-US" sz="1200" dirty="0"/>
              <a:t> </a:t>
            </a:r>
            <a:r>
              <a:rPr lang="ko-KR" altLang="en-US" sz="1200" dirty="0">
                <a:solidFill>
                  <a:srgbClr val="FF0000"/>
                </a:solidFill>
              </a:rPr>
              <a:t>행위책임에 구속되지 않고 행위자의 위험성으로부터 사회를 방위</a:t>
            </a:r>
            <a:r>
              <a:rPr lang="ko-KR" altLang="en-US" sz="1200" dirty="0"/>
              <a:t>하기 위한 합목적적인 강제조치를 현대적 보안처분이라고 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-  ‘</a:t>
            </a:r>
            <a:r>
              <a:rPr lang="ko-KR" altLang="en-US" sz="1200" dirty="0"/>
              <a:t>보안처분이라는 용어는 대륙법계에서 정립된 개념임</a:t>
            </a:r>
            <a:r>
              <a:rPr lang="en-US" altLang="ko-KR" sz="1200" dirty="0"/>
              <a:t>(</a:t>
            </a:r>
            <a:r>
              <a:rPr lang="ko-KR" altLang="en-US" sz="1200" dirty="0" err="1"/>
              <a:t>영미법계에서는</a:t>
            </a:r>
            <a:r>
              <a:rPr lang="ko-KR" altLang="en-US" sz="1200" dirty="0"/>
              <a:t> 사용하지 않음</a:t>
            </a:r>
            <a:r>
              <a:rPr lang="en-US" altLang="ko-KR" sz="1200" dirty="0"/>
              <a:t>)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1) </a:t>
            </a:r>
            <a:r>
              <a:rPr lang="ko-KR" altLang="en-US" sz="1200" dirty="0">
                <a:solidFill>
                  <a:srgbClr val="FF0000"/>
                </a:solidFill>
              </a:rPr>
              <a:t>광의의 보안처분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범죄를 예방 </a:t>
            </a:r>
            <a:r>
              <a:rPr lang="en-US" altLang="ko-KR" sz="1200" dirty="0"/>
              <a:t>· </a:t>
            </a:r>
            <a:r>
              <a:rPr lang="ko-KR" altLang="en-US" sz="1200" dirty="0"/>
              <a:t>진압하기 위하여 국가가 행하는 형벌 이외의 일체의 강제조치로서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광의의 보안처분은 반드시 범죄행위의 존재를 요건으로 하지 않으며</a:t>
            </a:r>
            <a:r>
              <a:rPr lang="en-US" altLang="ko-KR" sz="1200" dirty="0"/>
              <a:t>(</a:t>
            </a:r>
            <a:r>
              <a:rPr lang="ko-KR" altLang="en-US" sz="1200" dirty="0"/>
              <a:t>이 점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에서 ‘</a:t>
            </a:r>
            <a:r>
              <a:rPr lang="ko-KR" altLang="en-US" sz="1200" dirty="0" err="1"/>
              <a:t>사회방위론’에서</a:t>
            </a:r>
            <a:r>
              <a:rPr lang="ko-KR" altLang="en-US" sz="1200" dirty="0"/>
              <a:t> 주장하는 「</a:t>
            </a:r>
            <a:r>
              <a:rPr lang="ko-KR" altLang="en-US" sz="1200" dirty="0" err="1"/>
              <a:t>사회방위처분」과</a:t>
            </a:r>
            <a:r>
              <a:rPr lang="ko-KR" altLang="en-US" sz="1200" dirty="0"/>
              <a:t> 유사함</a:t>
            </a:r>
            <a:r>
              <a:rPr lang="en-US" altLang="ko-KR" sz="1200" dirty="0"/>
              <a:t>), </a:t>
            </a:r>
            <a:r>
              <a:rPr lang="ko-KR" altLang="en-US" sz="1200" dirty="0"/>
              <a:t>대인적 보안처분 뿐만 아니라 </a:t>
            </a:r>
            <a:r>
              <a:rPr lang="ko-KR" altLang="en-US" sz="1200" dirty="0">
                <a:solidFill>
                  <a:srgbClr val="FF0000"/>
                </a:solidFill>
              </a:rPr>
              <a:t>대물적 보안처분도 포함됨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광의의 보안처분의 특색은 보안처분의 전제로서 위험성이 있으면 족하고</a:t>
            </a:r>
            <a:r>
              <a:rPr lang="en-US" altLang="ko-KR" sz="1200" dirty="0"/>
              <a:t>, </a:t>
            </a:r>
            <a:r>
              <a:rPr lang="ko-KR" altLang="en-US" sz="1200" dirty="0"/>
              <a:t>그 위험성이 반드시 위법행위로 인하여 </a:t>
            </a:r>
            <a:r>
              <a:rPr lang="ko-KR" altLang="en-US" sz="1200" dirty="0" err="1"/>
              <a:t>징표된</a:t>
            </a:r>
            <a:r>
              <a:rPr lang="ko-KR" altLang="en-US" sz="1200" dirty="0"/>
              <a:t> 것임을 요하지 않음에 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2) </a:t>
            </a:r>
            <a:r>
              <a:rPr lang="ko-KR" altLang="en-US" sz="1200" dirty="0"/>
              <a:t>협의의 보안처분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>
                <a:solidFill>
                  <a:srgbClr val="FF0000"/>
                </a:solidFill>
              </a:rPr>
              <a:t>대인적 보안처분만 의미</a:t>
            </a:r>
            <a:r>
              <a:rPr lang="ko-KR" altLang="en-US" sz="1200" dirty="0"/>
              <a:t>하며</a:t>
            </a:r>
            <a:r>
              <a:rPr lang="en-US" altLang="ko-KR" sz="1200" dirty="0"/>
              <a:t>, </a:t>
            </a:r>
            <a:r>
              <a:rPr lang="ko-KR" altLang="en-US" sz="1200" dirty="0"/>
              <a:t>일정한 </a:t>
            </a:r>
            <a:r>
              <a:rPr lang="ko-KR" altLang="en-US" sz="1200" dirty="0">
                <a:solidFill>
                  <a:srgbClr val="FF0000"/>
                </a:solidFill>
              </a:rPr>
              <a:t>범죄행위를 전제</a:t>
            </a:r>
            <a:r>
              <a:rPr lang="ko-KR" altLang="en-US" sz="1200" dirty="0"/>
              <a:t>로 하지만</a:t>
            </a:r>
            <a:r>
              <a:rPr lang="en-US" altLang="ko-KR" sz="1200" dirty="0"/>
              <a:t>(</a:t>
            </a:r>
            <a:r>
              <a:rPr lang="ko-KR" altLang="en-US" sz="1200" dirty="0"/>
              <a:t>구성요건 </a:t>
            </a:r>
            <a:r>
              <a:rPr lang="ko-KR" altLang="en-US" sz="1200" dirty="0" err="1"/>
              <a:t>해당성</a:t>
            </a:r>
            <a:r>
              <a:rPr lang="ko-KR" altLang="en-US" sz="1200" dirty="0"/>
              <a:t> 및 위법성의 요구</a:t>
            </a:r>
            <a:r>
              <a:rPr lang="en-US" altLang="ko-KR" sz="1200" dirty="0"/>
              <a:t>)</a:t>
            </a:r>
            <a:r>
              <a:rPr lang="ko-KR" altLang="en-US" sz="1200" dirty="0"/>
              <a:t>， 행위책임에 근거하지 않고 범죄인 또는 범죄적 위험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자의 위험성에 근거한 국가적 특별예방처분을 말함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협의의 보안처분의 특징은 그 전제조건으로 </a:t>
            </a:r>
            <a:r>
              <a:rPr lang="ko-KR" altLang="en-US" sz="1200" dirty="0">
                <a:solidFill>
                  <a:srgbClr val="FF0000"/>
                </a:solidFill>
              </a:rPr>
              <a:t>재범의 위험성을 요구하며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법원의 처분이라는 점에 있음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266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1-1. </a:t>
            </a:r>
            <a:r>
              <a:rPr lang="ko-KR" altLang="en-US" dirty="0"/>
              <a:t>보안처분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400961"/>
            <a:ext cx="11029615" cy="52263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3) </a:t>
            </a:r>
            <a:r>
              <a:rPr lang="ko-KR" altLang="en-US" sz="1200" dirty="0"/>
              <a:t>대인적 보안처분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>
                <a:solidFill>
                  <a:srgbClr val="FF0000"/>
                </a:solidFill>
              </a:rPr>
              <a:t>범죄자나 범죄의 위험성이 있는 자에 대하여 </a:t>
            </a:r>
            <a:r>
              <a:rPr lang="ko-KR" altLang="en-US" sz="1200" dirty="0"/>
              <a:t>시행되는 처분으로 자유를 박탈하는 보안 처분</a:t>
            </a:r>
            <a:r>
              <a:rPr lang="en-US" altLang="ko-KR" sz="1200" dirty="0"/>
              <a:t>(</a:t>
            </a:r>
            <a:r>
              <a:rPr lang="ko-KR" altLang="en-US" sz="1200" dirty="0"/>
              <a:t>치료감호처분</a:t>
            </a:r>
            <a:r>
              <a:rPr lang="en-US" altLang="ko-KR" sz="1200" dirty="0"/>
              <a:t>, </a:t>
            </a:r>
            <a:r>
              <a:rPr lang="ko-KR" altLang="en-US" sz="1200" dirty="0"/>
              <a:t>사회치료처분</a:t>
            </a:r>
            <a:r>
              <a:rPr lang="en-US" altLang="ko-KR" sz="1200" dirty="0"/>
              <a:t>, </a:t>
            </a:r>
            <a:r>
              <a:rPr lang="ko-KR" altLang="en-US" sz="1200" dirty="0"/>
              <a:t>노동개선처분</a:t>
            </a:r>
            <a:r>
              <a:rPr lang="en-US" altLang="ko-KR" sz="1200" dirty="0"/>
              <a:t>, </a:t>
            </a:r>
            <a:r>
              <a:rPr lang="ko-KR" altLang="en-US" sz="1200" dirty="0"/>
              <a:t>보안감호처분</a:t>
            </a:r>
            <a:r>
              <a:rPr lang="en-US" altLang="ko-KR" sz="1200" dirty="0"/>
              <a:t>)</a:t>
            </a:r>
            <a:r>
              <a:rPr lang="ko-KR" altLang="en-US" sz="1200" dirty="0"/>
              <a:t>과 자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유를 제한하는 보안처분</a:t>
            </a:r>
            <a:r>
              <a:rPr lang="en-US" altLang="ko-KR" sz="1200" dirty="0"/>
              <a:t>(</a:t>
            </a:r>
            <a:r>
              <a:rPr lang="ko-KR" altLang="en-US" sz="1200" dirty="0"/>
              <a:t>보호관찰 선행보증</a:t>
            </a:r>
            <a:r>
              <a:rPr lang="en-US" altLang="ko-KR" sz="1200" dirty="0"/>
              <a:t>, </a:t>
            </a:r>
            <a:r>
              <a:rPr lang="ko-KR" altLang="en-US" sz="1200" dirty="0"/>
              <a:t>직업금지</a:t>
            </a:r>
            <a:r>
              <a:rPr lang="en-US" altLang="ko-KR" sz="1200" dirty="0"/>
              <a:t>, </a:t>
            </a:r>
            <a:r>
              <a:rPr lang="ko-KR" altLang="en-US" sz="1200" dirty="0"/>
              <a:t>주거제한</a:t>
            </a:r>
            <a:r>
              <a:rPr lang="en-US" altLang="ko-KR" sz="1200" dirty="0"/>
              <a:t>, </a:t>
            </a:r>
            <a:r>
              <a:rPr lang="ko-KR" altLang="en-US" sz="1200" dirty="0"/>
              <a:t>국외추방</a:t>
            </a:r>
            <a:r>
              <a:rPr lang="en-US" altLang="ko-KR" sz="1200" dirty="0"/>
              <a:t>, </a:t>
            </a:r>
            <a:r>
              <a:rPr lang="ko-KR" altLang="en-US" sz="1200" dirty="0"/>
              <a:t>주점출입금지</a:t>
            </a:r>
            <a:r>
              <a:rPr lang="en-US" altLang="ko-KR" sz="1200" dirty="0"/>
              <a:t>, </a:t>
            </a:r>
            <a:r>
              <a:rPr lang="ko-KR" altLang="en-US" sz="1200" dirty="0"/>
              <a:t>단종 </a:t>
            </a:r>
            <a:r>
              <a:rPr lang="en-US" altLang="ko-KR" sz="1200" dirty="0"/>
              <a:t>· </a:t>
            </a:r>
            <a:r>
              <a:rPr lang="ko-KR" altLang="en-US" sz="1200" dirty="0"/>
              <a:t>거세</a:t>
            </a:r>
            <a:r>
              <a:rPr lang="en-US" altLang="ko-KR" sz="1200" dirty="0"/>
              <a:t>, </a:t>
            </a:r>
            <a:r>
              <a:rPr lang="ko-KR" altLang="en-US" sz="1200" dirty="0"/>
              <a:t>친권박탈</a:t>
            </a:r>
            <a:r>
              <a:rPr lang="en-US" altLang="ko-KR" sz="1200" dirty="0"/>
              <a:t>, </a:t>
            </a:r>
            <a:r>
              <a:rPr lang="ko-KR" altLang="en-US" sz="1200" dirty="0"/>
              <a:t>선동적인 연설의 중지 등</a:t>
            </a:r>
            <a:r>
              <a:rPr lang="en-US" altLang="ko-KR" sz="1200" dirty="0"/>
              <a:t>)</a:t>
            </a:r>
            <a:r>
              <a:rPr lang="ko-KR" altLang="en-US" sz="1200" dirty="0"/>
              <a:t>으로 나눌 수 있음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(1) </a:t>
            </a:r>
            <a:r>
              <a:rPr lang="ko-KR" altLang="en-US" sz="1200" dirty="0">
                <a:solidFill>
                  <a:srgbClr val="FF0000"/>
                </a:solidFill>
              </a:rPr>
              <a:t>자유를 </a:t>
            </a:r>
            <a:r>
              <a:rPr lang="ko-KR" altLang="en-US" sz="1200" u="sng" dirty="0">
                <a:solidFill>
                  <a:srgbClr val="FF0000"/>
                </a:solidFill>
              </a:rPr>
              <a:t>박탈</a:t>
            </a:r>
            <a:r>
              <a:rPr lang="ko-KR" altLang="en-US" sz="1200" dirty="0">
                <a:solidFill>
                  <a:srgbClr val="FF0000"/>
                </a:solidFill>
              </a:rPr>
              <a:t>하는 보안처분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(a) </a:t>
            </a:r>
            <a:r>
              <a:rPr lang="ko-KR" altLang="en-US" sz="1200" dirty="0">
                <a:solidFill>
                  <a:srgbClr val="FF0000"/>
                </a:solidFill>
              </a:rPr>
              <a:t>치료감호처분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정신병자</a:t>
            </a:r>
            <a:r>
              <a:rPr lang="en-US" altLang="ko-KR" sz="1200" dirty="0"/>
              <a:t>, </a:t>
            </a:r>
            <a:r>
              <a:rPr lang="ko-KR" altLang="en-US" sz="1200" dirty="0"/>
              <a:t>신경쇠약자</a:t>
            </a:r>
            <a:r>
              <a:rPr lang="en-US" altLang="ko-KR" sz="1200" dirty="0"/>
              <a:t>, </a:t>
            </a:r>
            <a:r>
              <a:rPr lang="ko-KR" altLang="en-US" sz="1200" dirty="0"/>
              <a:t>히스테리환자</a:t>
            </a:r>
            <a:r>
              <a:rPr lang="en-US" altLang="ko-KR" sz="1200" dirty="0"/>
              <a:t>, </a:t>
            </a:r>
            <a:r>
              <a:rPr lang="ko-KR" altLang="en-US" sz="1200" dirty="0"/>
              <a:t>농아자 등과 같은 책임무능력자</a:t>
            </a:r>
            <a:r>
              <a:rPr lang="en-US" altLang="ko-KR" sz="1200" dirty="0"/>
              <a:t>, </a:t>
            </a:r>
            <a:r>
              <a:rPr lang="ko-KR" altLang="en-US" sz="1200" dirty="0"/>
              <a:t>한정 책임 능력자 등이 심신장애로 인하여 범죄를 한 경우에</a:t>
            </a:r>
            <a:r>
              <a:rPr lang="en-US" altLang="ko-KR" sz="1200" dirty="0"/>
              <a:t>, </a:t>
            </a:r>
            <a:r>
              <a:rPr lang="ko-KR" altLang="en-US" sz="1200" dirty="0"/>
              <a:t>그자에 대하여 불기소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처분 </a:t>
            </a:r>
            <a:r>
              <a:rPr lang="en-US" altLang="ko-KR" sz="1200" dirty="0"/>
              <a:t>· </a:t>
            </a:r>
            <a:r>
              <a:rPr lang="ko-KR" altLang="en-US" sz="1200" dirty="0"/>
              <a:t>형의 무죄 </a:t>
            </a:r>
            <a:r>
              <a:rPr lang="en-US" altLang="ko-KR" sz="1200" dirty="0"/>
              <a:t>· </a:t>
            </a:r>
            <a:r>
              <a:rPr lang="ko-KR" altLang="en-US" sz="1200" dirty="0"/>
              <a:t>감경선고 또는 형 집행 후에</a:t>
            </a:r>
            <a:r>
              <a:rPr lang="en-US" altLang="ko-KR" sz="1200" dirty="0"/>
              <a:t>, </a:t>
            </a:r>
            <a:r>
              <a:rPr lang="ko-KR" altLang="en-US" sz="1200" dirty="0"/>
              <a:t>치료를 위하여 </a:t>
            </a:r>
            <a:r>
              <a:rPr lang="ko-KR" altLang="en-US" sz="1200" dirty="0">
                <a:solidFill>
                  <a:srgbClr val="FF0000"/>
                </a:solidFill>
              </a:rPr>
              <a:t>일정한 의료시설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주로 정신병원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r>
              <a:rPr lang="ko-KR" altLang="en-US" sz="1200" dirty="0">
                <a:solidFill>
                  <a:srgbClr val="FF0000"/>
                </a:solidFill>
              </a:rPr>
              <a:t>에 무기한 또는 치료될 때까지 수용</a:t>
            </a:r>
            <a:r>
              <a:rPr lang="ko-KR" altLang="en-US" sz="1200" dirty="0"/>
              <a:t>하는 처분으로</a:t>
            </a:r>
            <a:r>
              <a:rPr lang="en-US" altLang="ko-KR" sz="1200" dirty="0"/>
              <a:t> </a:t>
            </a:r>
            <a:r>
              <a:rPr lang="ko-KR" altLang="en-US" sz="1200" dirty="0"/>
              <a:t>형법 상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책임무능력 </a:t>
            </a:r>
            <a:r>
              <a:rPr lang="en-US" altLang="ko-KR" sz="1200" dirty="0"/>
              <a:t>· </a:t>
            </a:r>
            <a:r>
              <a:rPr lang="ko-KR" altLang="en-US" sz="1200" dirty="0"/>
              <a:t>한정책임능력자가 대상이 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우리나라는 치료감호법에서 인정하고 있음</a:t>
            </a:r>
            <a:r>
              <a:rPr lang="en-US" altLang="ko-KR" sz="1200" dirty="0"/>
              <a:t>)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(b) </a:t>
            </a:r>
            <a:r>
              <a:rPr lang="ko-KR" altLang="en-US" sz="1200" dirty="0">
                <a:solidFill>
                  <a:srgbClr val="FF0000"/>
                </a:solidFill>
              </a:rPr>
              <a:t>사회치료처분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심신장애상태까지는 이르지 않아 집중적이고 의료적인 치료까지는 요하지 않으나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방치할 경우 사회적 위험성이 큰 </a:t>
            </a:r>
            <a:r>
              <a:rPr lang="ko-KR" altLang="en-US" sz="1200" dirty="0" err="1">
                <a:solidFill>
                  <a:srgbClr val="FF0000"/>
                </a:solidFill>
              </a:rPr>
              <a:t>범죄성</a:t>
            </a:r>
            <a:r>
              <a:rPr lang="ko-KR" altLang="en-US" sz="1200" dirty="0">
                <a:solidFill>
                  <a:srgbClr val="FF0000"/>
                </a:solidFill>
              </a:rPr>
              <a:t> 정신병질자</a:t>
            </a:r>
            <a:r>
              <a:rPr lang="ko-KR" altLang="en-US" sz="1200" dirty="0"/>
              <a:t>에 대하여 인격의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장애를 제거하기 위하여</a:t>
            </a:r>
            <a:r>
              <a:rPr lang="en-US" altLang="ko-KR" sz="1200" dirty="0"/>
              <a:t>, </a:t>
            </a:r>
            <a:r>
              <a:rPr lang="ko-KR" altLang="en-US" sz="1200" dirty="0"/>
              <a:t>범죄예방적 차원에서 </a:t>
            </a:r>
            <a:r>
              <a:rPr lang="ko-KR" altLang="en-US" sz="1200" dirty="0">
                <a:solidFill>
                  <a:srgbClr val="FF0000"/>
                </a:solidFill>
              </a:rPr>
              <a:t>각종 사회치료시설에 수용하여 인격장애를 치료하는 </a:t>
            </a:r>
            <a:r>
              <a:rPr lang="ko-KR" altLang="en-US" sz="1200" dirty="0" err="1">
                <a:solidFill>
                  <a:srgbClr val="FF0000"/>
                </a:solidFill>
              </a:rPr>
              <a:t>자유박탈처분임</a:t>
            </a:r>
            <a:r>
              <a:rPr lang="en-US" altLang="ko-KR" sz="1200" dirty="0"/>
              <a:t>(</a:t>
            </a:r>
            <a:r>
              <a:rPr lang="ko-KR" altLang="en-US" sz="1200" dirty="0"/>
              <a:t>환경요법</a:t>
            </a:r>
            <a:r>
              <a:rPr lang="en-US" altLang="ko-KR" sz="1200" dirty="0"/>
              <a:t>, </a:t>
            </a:r>
            <a:r>
              <a:rPr lang="ko-KR" altLang="en-US" sz="1200" dirty="0"/>
              <a:t>행동요법</a:t>
            </a:r>
            <a:r>
              <a:rPr lang="en-US" altLang="ko-KR" sz="1200" dirty="0"/>
              <a:t>, </a:t>
            </a:r>
            <a:r>
              <a:rPr lang="ko-KR" altLang="en-US" sz="1200" dirty="0"/>
              <a:t>작업요법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i="1" dirty="0">
                <a:solidFill>
                  <a:srgbClr val="FF0000"/>
                </a:solidFill>
              </a:rPr>
              <a:t>우리나라는 예산부족으로 아직 시행하지 않고 있음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807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1-1. </a:t>
            </a:r>
            <a:r>
              <a:rPr lang="ko-KR" altLang="en-US" dirty="0"/>
              <a:t>보안처분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400961"/>
            <a:ext cx="11029615" cy="37834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    </a:t>
            </a:r>
          </a:p>
          <a:p>
            <a:pPr marL="0" indent="0">
              <a:buNone/>
            </a:pPr>
            <a:r>
              <a:rPr lang="en-US" altLang="ko-KR" sz="1200" dirty="0"/>
              <a:t>    (c) </a:t>
            </a:r>
            <a:r>
              <a:rPr lang="ko-KR" altLang="en-US" sz="1200" dirty="0">
                <a:solidFill>
                  <a:srgbClr val="FF0000"/>
                </a:solidFill>
              </a:rPr>
              <a:t>보호감호처분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보안감호시설 수용처분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  -  </a:t>
            </a:r>
            <a:r>
              <a:rPr lang="ko-KR" altLang="en-US" sz="1200" dirty="0"/>
              <a:t>사상범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상습법</a:t>
            </a:r>
            <a:r>
              <a:rPr lang="ko-KR" altLang="en-US" sz="1200" dirty="0"/>
              <a:t> 누범의 위험성이 있는 </a:t>
            </a:r>
            <a:r>
              <a:rPr lang="ko-KR" altLang="en-US" sz="1200" dirty="0">
                <a:solidFill>
                  <a:srgbClr val="FF0000"/>
                </a:solidFill>
              </a:rPr>
              <a:t>강력범 등이 자유형의 집행 종료 후 에도 다시 범죄를 반복할 우려가 있는 경우</a:t>
            </a:r>
            <a:r>
              <a:rPr lang="ko-KR" altLang="en-US" sz="1200" dirty="0"/>
              <a:t>에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특별한 시설에 수용</a:t>
            </a:r>
            <a:r>
              <a:rPr lang="ko-KR" altLang="en-US" sz="1200" dirty="0"/>
              <a:t>하는 처분임</a:t>
            </a:r>
            <a:r>
              <a:rPr lang="en-US" altLang="ko-KR" sz="1200" dirty="0"/>
              <a:t>    </a:t>
            </a:r>
          </a:p>
          <a:p>
            <a:pPr marL="0" indent="0">
              <a:buNone/>
            </a:pPr>
            <a:r>
              <a:rPr lang="en-US" altLang="ko-KR" sz="1200" dirty="0"/>
              <a:t>        (</a:t>
            </a:r>
            <a:r>
              <a:rPr lang="ko-KR" altLang="en-US" sz="1200" dirty="0">
                <a:solidFill>
                  <a:srgbClr val="FF0000"/>
                </a:solidFill>
              </a:rPr>
              <a:t>구 사회보호법 제</a:t>
            </a:r>
            <a:r>
              <a:rPr lang="en-US" altLang="ko-KR" sz="1200" dirty="0">
                <a:solidFill>
                  <a:srgbClr val="FF0000"/>
                </a:solidFill>
              </a:rPr>
              <a:t>5</a:t>
            </a:r>
            <a:r>
              <a:rPr lang="ko-KR" altLang="en-US" sz="1200" dirty="0">
                <a:solidFill>
                  <a:srgbClr val="FF0000"/>
                </a:solidFill>
              </a:rPr>
              <a:t>조</a:t>
            </a:r>
            <a:r>
              <a:rPr lang="ko-KR" altLang="en-US" sz="1200" dirty="0"/>
              <a:t>에 규정되어 있었으나 </a:t>
            </a:r>
            <a:r>
              <a:rPr lang="en-US" altLang="ko-KR" sz="1200" dirty="0"/>
              <a:t>2005.8.4 </a:t>
            </a:r>
            <a:r>
              <a:rPr lang="ko-KR" altLang="en-US" sz="1200" dirty="0">
                <a:solidFill>
                  <a:srgbClr val="FF0000"/>
                </a:solidFill>
              </a:rPr>
              <a:t>사회보호법 폐지로 현재는 </a:t>
            </a:r>
            <a:r>
              <a:rPr lang="ko-KR" altLang="en-US" sz="1200" dirty="0" err="1">
                <a:solidFill>
                  <a:srgbClr val="FF0000"/>
                </a:solidFill>
              </a:rPr>
              <a:t>미채택</a:t>
            </a:r>
            <a:r>
              <a:rPr lang="en-US" altLang="ko-KR" sz="1200" dirty="0"/>
              <a:t>, </a:t>
            </a:r>
            <a:r>
              <a:rPr lang="ko-KR" altLang="en-US" sz="1200" dirty="0"/>
              <a:t>처음 채택은 </a:t>
            </a:r>
            <a:r>
              <a:rPr lang="en-US" altLang="ko-KR" sz="1200" dirty="0"/>
              <a:t>1908</a:t>
            </a:r>
            <a:r>
              <a:rPr lang="ko-KR" altLang="en-US" sz="1200" dirty="0"/>
              <a:t>년 영국의 「</a:t>
            </a:r>
            <a:r>
              <a:rPr lang="ko-KR" altLang="en-US" sz="1200" dirty="0" err="1"/>
              <a:t>범죄예방법」임</a:t>
            </a:r>
            <a:r>
              <a:rPr lang="en-US" altLang="ko-KR" sz="1200" dirty="0"/>
              <a:t>)</a:t>
            </a:r>
          </a:p>
          <a:p>
            <a:pPr marL="0" indent="0">
              <a:buNone/>
            </a:pPr>
            <a:r>
              <a:rPr lang="en-US" altLang="ko-KR" sz="1200" dirty="0"/>
              <a:t>     -  </a:t>
            </a:r>
            <a:r>
              <a:rPr lang="ko-KR" altLang="en-US" sz="1200" dirty="0"/>
              <a:t>채택국가 </a:t>
            </a:r>
            <a:r>
              <a:rPr lang="en-US" altLang="ko-KR" sz="1200" dirty="0"/>
              <a:t>: </a:t>
            </a:r>
            <a:r>
              <a:rPr lang="ko-KR" altLang="en-US" sz="1200" dirty="0"/>
              <a:t>영국</a:t>
            </a:r>
            <a:r>
              <a:rPr lang="en-US" altLang="ko-KR" sz="1200" dirty="0"/>
              <a:t>, </a:t>
            </a:r>
            <a:r>
              <a:rPr lang="ko-KR" altLang="en-US" sz="1200" dirty="0"/>
              <a:t>스위스</a:t>
            </a:r>
            <a:r>
              <a:rPr lang="en-US" altLang="ko-KR" sz="1200" dirty="0"/>
              <a:t>, </a:t>
            </a:r>
            <a:r>
              <a:rPr lang="ko-KR" altLang="en-US" sz="1200" dirty="0"/>
              <a:t>오스트리아</a:t>
            </a:r>
            <a:r>
              <a:rPr lang="en-US" altLang="ko-KR" sz="1200" dirty="0"/>
              <a:t>, </a:t>
            </a:r>
            <a:r>
              <a:rPr lang="ko-KR" altLang="en-US" sz="1200" dirty="0"/>
              <a:t>독일 등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905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1-1. </a:t>
            </a:r>
            <a:r>
              <a:rPr lang="ko-KR" altLang="en-US" dirty="0"/>
              <a:t>보안처분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400961"/>
            <a:ext cx="11029615" cy="50229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  (2) </a:t>
            </a:r>
            <a:r>
              <a:rPr lang="ko-KR" altLang="en-US" sz="1200" dirty="0">
                <a:solidFill>
                  <a:srgbClr val="FF0000"/>
                </a:solidFill>
              </a:rPr>
              <a:t>자유를 </a:t>
            </a:r>
            <a:r>
              <a:rPr lang="ko-KR" altLang="en-US" sz="1200" u="sng" dirty="0">
                <a:solidFill>
                  <a:srgbClr val="FF0000"/>
                </a:solidFill>
              </a:rPr>
              <a:t>제한</a:t>
            </a:r>
            <a:r>
              <a:rPr lang="ko-KR" altLang="en-US" sz="1200" dirty="0">
                <a:solidFill>
                  <a:srgbClr val="FF0000"/>
                </a:solidFill>
              </a:rPr>
              <a:t>하는 보안처분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(a) </a:t>
            </a:r>
            <a:r>
              <a:rPr lang="ko-KR" altLang="en-US" sz="1200" dirty="0">
                <a:solidFill>
                  <a:srgbClr val="FF0000"/>
                </a:solidFill>
              </a:rPr>
              <a:t>보호관찰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행상감독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보안처분 가운데 가장 </a:t>
            </a:r>
            <a:r>
              <a:rPr lang="ko-KR" altLang="en-US" sz="1200" dirty="0" err="1"/>
              <a:t>의미있고</a:t>
            </a:r>
            <a:r>
              <a:rPr lang="ko-KR" altLang="en-US" sz="1200" dirty="0"/>
              <a:t> 오래된 제도로</a:t>
            </a:r>
            <a:r>
              <a:rPr lang="en-US" altLang="ko-KR" sz="1200" dirty="0"/>
              <a:t>, </a:t>
            </a:r>
            <a:r>
              <a:rPr lang="ko-KR" altLang="en-US" sz="1200" dirty="0"/>
              <a:t>범인에게 </a:t>
            </a:r>
            <a:r>
              <a:rPr lang="ko-KR" altLang="en-US" sz="1200" dirty="0">
                <a:solidFill>
                  <a:srgbClr val="FF0000"/>
                </a:solidFill>
              </a:rPr>
              <a:t>형벌을 집행하지 아니하고 정상적인 사회생활을 하면서 보호관찰 기관의 지도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원호</a:t>
            </a:r>
            <a:r>
              <a:rPr lang="ko-KR" altLang="en-US" sz="1200" dirty="0"/>
              <a:t>를 받게 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으로써 그 개선과 사회복귀를 도모하는 제도임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(b) </a:t>
            </a:r>
            <a:r>
              <a:rPr lang="ko-KR" altLang="en-US" sz="1200" dirty="0">
                <a:solidFill>
                  <a:srgbClr val="FF0000"/>
                </a:solidFill>
              </a:rPr>
              <a:t>선행보증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 err="1"/>
              <a:t>선행보증이란</a:t>
            </a:r>
            <a:r>
              <a:rPr lang="en-US" altLang="ko-KR" sz="1200" dirty="0"/>
              <a:t>, </a:t>
            </a:r>
            <a:r>
              <a:rPr lang="ko-KR" altLang="en-US" sz="1200" dirty="0"/>
              <a:t>형의 집행유예나 가석방을 하는 경우에 장래의 위험에 대비하여 </a:t>
            </a:r>
            <a:r>
              <a:rPr lang="ko-KR" altLang="en-US" sz="1200" dirty="0">
                <a:solidFill>
                  <a:srgbClr val="FF0000"/>
                </a:solidFill>
              </a:rPr>
              <a:t>상당한 금액 기타 유가증권을 보증금으로 제공케 하거나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보증인을 내세워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그 효과발생을 정지조건으로 명하는 보안처분의 일종임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 (c) </a:t>
            </a:r>
            <a:r>
              <a:rPr lang="ko-KR" altLang="en-US" sz="1200" dirty="0">
                <a:solidFill>
                  <a:srgbClr val="FF0000"/>
                </a:solidFill>
              </a:rPr>
              <a:t>직업금지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-  </a:t>
            </a:r>
            <a:r>
              <a:rPr lang="ko-KR" altLang="en-US" sz="1200" dirty="0"/>
              <a:t>일정한 직업이나 영업활동을 남용하거나</a:t>
            </a:r>
            <a:r>
              <a:rPr lang="en-US" altLang="ko-KR" sz="1200" dirty="0"/>
              <a:t>, </a:t>
            </a:r>
            <a:r>
              <a:rPr lang="ko-KR" altLang="en-US" sz="1200" dirty="0"/>
              <a:t>이와 관련된 업무에 반하여 범죄를 하거나 장차 죄를 범할 위험이 있는 자에게</a:t>
            </a:r>
            <a:r>
              <a:rPr lang="en-US" altLang="ko-KR" sz="1200" dirty="0"/>
              <a:t>, </a:t>
            </a:r>
            <a:r>
              <a:rPr lang="ko-KR" altLang="en-US" sz="1200" dirty="0"/>
              <a:t>당해 </a:t>
            </a:r>
            <a:r>
              <a:rPr lang="ko-KR" altLang="en-US" sz="1200" dirty="0">
                <a:solidFill>
                  <a:srgbClr val="FF0000"/>
                </a:solidFill>
              </a:rPr>
              <a:t>직업이나 영업을 일정 기간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 </a:t>
            </a:r>
            <a:r>
              <a:rPr lang="ko-KR" altLang="en-US" sz="1200" dirty="0">
                <a:solidFill>
                  <a:srgbClr val="FF0000"/>
                </a:solidFill>
              </a:rPr>
              <a:t>금지</a:t>
            </a:r>
            <a:r>
              <a:rPr lang="ko-KR" altLang="en-US" sz="1200" dirty="0"/>
              <a:t>시키는 처분임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(d) </a:t>
            </a:r>
            <a:r>
              <a:rPr lang="ko-KR" altLang="en-US" sz="1200" dirty="0">
                <a:solidFill>
                  <a:srgbClr val="FF0000"/>
                </a:solidFill>
              </a:rPr>
              <a:t>단종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거세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200" dirty="0"/>
              <a:t>    </a:t>
            </a:r>
            <a:r>
              <a:rPr lang="en-US" altLang="ko-KR" sz="1200" dirty="0"/>
              <a:t>- </a:t>
            </a:r>
            <a:r>
              <a:rPr lang="ko-KR" altLang="en-US" sz="1200" dirty="0"/>
              <a:t>단종은 생식능력을 가질 수 없게 하는 것이고</a:t>
            </a:r>
            <a:r>
              <a:rPr lang="en-US" altLang="ko-KR" sz="1200" dirty="0"/>
              <a:t>, </a:t>
            </a:r>
            <a:r>
              <a:rPr lang="ko-KR" altLang="en-US" sz="1200" dirty="0"/>
              <a:t>거세는 생식능력을 가 질 수 없게 할 뿐만 아니라 생식선</a:t>
            </a:r>
            <a:r>
              <a:rPr lang="en-US" altLang="ko-KR" sz="1200" dirty="0"/>
              <a:t>(</a:t>
            </a:r>
            <a:r>
              <a:rPr lang="ko-KR" altLang="en-US" sz="1200" dirty="0"/>
              <a:t>고환</a:t>
            </a:r>
            <a:r>
              <a:rPr lang="en-US" altLang="ko-KR" sz="1200" dirty="0"/>
              <a:t>, </a:t>
            </a:r>
            <a:r>
              <a:rPr lang="ko-KR" altLang="en-US" sz="1200" dirty="0"/>
              <a:t>난소</a:t>
            </a:r>
            <a:r>
              <a:rPr lang="en-US" altLang="ko-KR" sz="1200" dirty="0"/>
              <a:t>)</a:t>
            </a:r>
            <a:r>
              <a:rPr lang="ko-KR" altLang="en-US" sz="1200" dirty="0"/>
              <a:t>을 제거하는 것</a:t>
            </a:r>
            <a:r>
              <a:rPr lang="en-US" altLang="ko-KR" sz="1200" dirty="0"/>
              <a:t>. </a:t>
            </a:r>
            <a:r>
              <a:rPr lang="ko-KR" altLang="en-US" sz="1200" dirty="0"/>
              <a:t>이러한 물리적 거세를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대신하여 오늘날에는 약물치료명령과 같은 화학적 거세가 활용되고 있음</a:t>
            </a:r>
            <a:r>
              <a:rPr lang="en-US" altLang="ko-KR" sz="1200" dirty="0"/>
              <a:t> </a:t>
            </a:r>
            <a:endParaRPr lang="ko-KR" altLang="en-US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691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1-1. </a:t>
            </a:r>
            <a:r>
              <a:rPr lang="ko-KR" altLang="en-US" dirty="0"/>
              <a:t>보안처분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400961"/>
            <a:ext cx="11029615" cy="50229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4) </a:t>
            </a:r>
            <a:r>
              <a:rPr lang="ko-KR" altLang="en-US" sz="1200" dirty="0">
                <a:solidFill>
                  <a:srgbClr val="FF0000"/>
                </a:solidFill>
              </a:rPr>
              <a:t>대물적 보안처분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(l) </a:t>
            </a:r>
            <a:r>
              <a:rPr lang="ko-KR" altLang="en-US" sz="1200" dirty="0">
                <a:solidFill>
                  <a:srgbClr val="FF0000"/>
                </a:solidFill>
              </a:rPr>
              <a:t>몰 수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(a) </a:t>
            </a:r>
            <a:r>
              <a:rPr lang="ko-KR" altLang="en-US" sz="1200" dirty="0"/>
              <a:t>의의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몰수는 범죄의 반복을 막거나 범죄로부터 이득을 얻지 못하게 할 목적으로 </a:t>
            </a:r>
            <a:r>
              <a:rPr lang="ko-KR" altLang="en-US" sz="1200" dirty="0">
                <a:solidFill>
                  <a:srgbClr val="FF0000"/>
                </a:solidFill>
              </a:rPr>
              <a:t>범행과 관련된 재산을 박탈하여 이를 국고에 귀속</a:t>
            </a:r>
            <a:r>
              <a:rPr lang="ko-KR" altLang="en-US" sz="1200" dirty="0"/>
              <a:t>시키는 처분임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(b)</a:t>
            </a:r>
            <a:r>
              <a:rPr lang="ko-KR" altLang="en-US" sz="1200" dirty="0"/>
              <a:t> 우리나라의 경우 형식적으로는 재산형으로 규정하고 있으나</a:t>
            </a:r>
            <a:r>
              <a:rPr lang="en-US" altLang="ko-KR" sz="1200" dirty="0"/>
              <a:t>, </a:t>
            </a:r>
            <a:r>
              <a:rPr lang="ko-KR" altLang="en-US" sz="1200" dirty="0"/>
              <a:t>그 법적 성질을 실질적으로 대물적 보안처분이라고 보고 있음</a:t>
            </a:r>
            <a:r>
              <a:rPr lang="en-US" altLang="ko-KR" sz="1200" dirty="0"/>
              <a:t>(</a:t>
            </a:r>
            <a:r>
              <a:rPr lang="ko-KR" altLang="en-US" sz="1200" dirty="0" err="1"/>
              <a:t>다수설</a:t>
            </a:r>
            <a:r>
              <a:rPr lang="en-US" altLang="ko-KR" sz="1200" dirty="0"/>
              <a:t>)</a:t>
            </a:r>
          </a:p>
          <a:p>
            <a:pPr marL="0" indent="0">
              <a:buNone/>
            </a:pPr>
            <a:r>
              <a:rPr lang="en-US" altLang="ko-KR" sz="1200" dirty="0"/>
              <a:t>   (c) </a:t>
            </a:r>
            <a:r>
              <a:rPr lang="ko-KR" altLang="en-US" sz="1200" dirty="0">
                <a:solidFill>
                  <a:srgbClr val="FF0000"/>
                </a:solidFill>
              </a:rPr>
              <a:t>범죄수익 박탈제도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특별몰수에 비해 일반몰수라 할 수 있으므로</a:t>
            </a:r>
            <a:r>
              <a:rPr lang="en-US" altLang="ko-KR" sz="1200" dirty="0"/>
              <a:t>, </a:t>
            </a:r>
            <a:r>
              <a:rPr lang="ko-KR" altLang="en-US" sz="1200" dirty="0"/>
              <a:t>대물적 보안치 분에 속함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(2) </a:t>
            </a:r>
            <a:r>
              <a:rPr lang="ko-KR" altLang="en-US" sz="1200" dirty="0">
                <a:solidFill>
                  <a:srgbClr val="FF0000"/>
                </a:solidFill>
              </a:rPr>
              <a:t>영업소의 폐쇄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범죄에 이용된 장소의 </a:t>
            </a:r>
            <a:r>
              <a:rPr lang="ko-KR" altLang="en-US" sz="1200" dirty="0" err="1"/>
              <a:t>폐쇄처분으로서</a:t>
            </a:r>
            <a:r>
              <a:rPr lang="en-US" altLang="ko-KR" sz="1200" dirty="0"/>
              <a:t>, </a:t>
            </a:r>
            <a:r>
              <a:rPr lang="ko-KR" altLang="en-US" sz="1200" dirty="0"/>
              <a:t>프랑스 형법</a:t>
            </a:r>
            <a:r>
              <a:rPr lang="en-US" altLang="ko-KR" sz="1200" dirty="0"/>
              <a:t>, </a:t>
            </a:r>
            <a:r>
              <a:rPr lang="ko-KR" altLang="en-US" sz="1200" dirty="0"/>
              <a:t>프랑스 음료 판매업법 등에서 규정하고 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(3) </a:t>
            </a:r>
            <a:r>
              <a:rPr lang="ko-KR" altLang="en-US" sz="1200" dirty="0">
                <a:solidFill>
                  <a:srgbClr val="FF0000"/>
                </a:solidFill>
              </a:rPr>
              <a:t>법인의 해산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범죄에 관련된 단체의 해산처분임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131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1-1. </a:t>
            </a:r>
            <a:r>
              <a:rPr lang="ko-KR" altLang="en-US" dirty="0"/>
              <a:t>보안처분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400962"/>
            <a:ext cx="11029615" cy="7885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ko-KR" sz="1600" dirty="0"/>
              <a:t>&lt;</a:t>
            </a:r>
            <a:r>
              <a:rPr lang="ko-KR" altLang="en-US" sz="1600" dirty="0"/>
              <a:t>보안처분의 특징 </a:t>
            </a:r>
            <a:r>
              <a:rPr lang="en-US" altLang="ko-KR" sz="1600" dirty="0"/>
              <a:t>– </a:t>
            </a:r>
            <a:r>
              <a:rPr lang="ko-KR" altLang="en-US" sz="1600" dirty="0"/>
              <a:t>형법과의 비교</a:t>
            </a:r>
            <a:r>
              <a:rPr lang="en-US" altLang="ko-KR" sz="1600" dirty="0"/>
              <a:t>&gt;</a:t>
            </a:r>
            <a:endParaRPr lang="ko-KR" altLang="en-US" sz="16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9ED874CA-639B-421E-A869-9BA2DBE08B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679488"/>
              </p:ext>
            </p:extLst>
          </p:nvPr>
        </p:nvGraphicFramePr>
        <p:xfrm>
          <a:off x="1293962" y="2189528"/>
          <a:ext cx="9635706" cy="3788579"/>
        </p:xfrm>
        <a:graphic>
          <a:graphicData uri="http://schemas.openxmlformats.org/drawingml/2006/table">
            <a:tbl>
              <a:tblPr/>
              <a:tblGrid>
                <a:gridCol w="3211902">
                  <a:extLst>
                    <a:ext uri="{9D8B030D-6E8A-4147-A177-3AD203B41FA5}">
                      <a16:colId xmlns:a16="http://schemas.microsoft.com/office/drawing/2014/main" val="2069823857"/>
                    </a:ext>
                  </a:extLst>
                </a:gridCol>
                <a:gridCol w="3211902">
                  <a:extLst>
                    <a:ext uri="{9D8B030D-6E8A-4147-A177-3AD203B41FA5}">
                      <a16:colId xmlns:a16="http://schemas.microsoft.com/office/drawing/2014/main" val="136324526"/>
                    </a:ext>
                  </a:extLst>
                </a:gridCol>
                <a:gridCol w="3211902">
                  <a:extLst>
                    <a:ext uri="{9D8B030D-6E8A-4147-A177-3AD203B41FA5}">
                      <a16:colId xmlns:a16="http://schemas.microsoft.com/office/drawing/2014/main" val="1842837300"/>
                    </a:ext>
                  </a:extLst>
                </a:gridCol>
              </a:tblGrid>
              <a:tr h="4744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보안처분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형벌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1704177"/>
                  </a:ext>
                </a:extLst>
              </a:tr>
              <a:tr h="47444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부과의 근거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위험성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책임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2633271"/>
                  </a:ext>
                </a:extLst>
              </a:tr>
              <a:tr h="94193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목적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개선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특별예방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과 사회방위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웅보를 본질로 하지만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책임범위 내에서 일반 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특별예방을 목적으로 함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통합설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4425727"/>
                  </a:ext>
                </a:extLst>
              </a:tr>
              <a:tr h="47444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제한원리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비례원칙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책임주의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4458147"/>
                  </a:ext>
                </a:extLst>
              </a:tr>
              <a:tr h="47444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대상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장래에 대한 예방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과거행위에 대한 제재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789188"/>
                  </a:ext>
                </a:extLst>
              </a:tr>
              <a:tr h="47444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적용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형벌에 대한 보충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대체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제재의 주된 수단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7915804"/>
                  </a:ext>
                </a:extLst>
              </a:tr>
              <a:tr h="47444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요건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구성요건 해당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위법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위험성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구성요건 해당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위법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유책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9484614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E0A1E421-860B-4E4A-A44A-75338679D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0511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620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형벌과 보안처분과의 관계 </a:t>
            </a:r>
            <a:r>
              <a:rPr lang="en-US" altLang="ko-KR" dirty="0"/>
              <a:t>– </a:t>
            </a:r>
            <a:r>
              <a:rPr lang="ko-KR" altLang="en-US" dirty="0"/>
              <a:t>보안처분의 법적 성격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400961"/>
            <a:ext cx="11029615" cy="518099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/>
              <a:t>개 관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보안처분은</a:t>
            </a:r>
            <a:r>
              <a:rPr lang="en-US" altLang="ko-KR" sz="1200" dirty="0"/>
              <a:t>, </a:t>
            </a:r>
            <a:r>
              <a:rPr lang="ko-KR" altLang="en-US" sz="1200" dirty="0"/>
              <a:t>그 성격상 형벌과 본질적으로 </a:t>
            </a:r>
            <a:r>
              <a:rPr lang="ko-KR" altLang="en-US" sz="1200" dirty="0" err="1"/>
              <a:t>구별되는가의</a:t>
            </a:r>
            <a:r>
              <a:rPr lang="ko-KR" altLang="en-US" sz="1200" dirty="0"/>
              <a:t> 문제로 형벌이론에서 절대적 형벌 이론인 </a:t>
            </a:r>
            <a:r>
              <a:rPr lang="ko-KR" altLang="en-US" sz="1200" dirty="0" err="1"/>
              <a:t>응보형주의를</a:t>
            </a:r>
            <a:r>
              <a:rPr lang="ko-KR" altLang="en-US" sz="1200" dirty="0"/>
              <a:t> 취하느냐 상대적 형벌이론인 특별예방이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론 또는 교육형주의를 </a:t>
            </a:r>
            <a:r>
              <a:rPr lang="ko-KR" altLang="en-US" sz="1200" dirty="0" err="1"/>
              <a:t>취하느냐에</a:t>
            </a:r>
            <a:r>
              <a:rPr lang="ko-KR" altLang="en-US" sz="1200" dirty="0"/>
              <a:t> 따라 보안처분의 법적 성격을 달리 인식하게 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 err="1">
                <a:solidFill>
                  <a:srgbClr val="FF0000"/>
                </a:solidFill>
              </a:rPr>
              <a:t>응보형주의</a:t>
            </a:r>
            <a:r>
              <a:rPr lang="ko-KR" altLang="en-US" sz="1200" dirty="0">
                <a:solidFill>
                  <a:srgbClr val="FF0000"/>
                </a:solidFill>
              </a:rPr>
              <a:t> 입장에서는 이원주의</a:t>
            </a:r>
            <a:r>
              <a:rPr lang="ko-KR" altLang="en-US" sz="1200" dirty="0"/>
              <a:t>를 취하고 </a:t>
            </a:r>
            <a:r>
              <a:rPr lang="ko-KR" altLang="en-US" sz="1200" dirty="0">
                <a:solidFill>
                  <a:srgbClr val="FF0000"/>
                </a:solidFill>
              </a:rPr>
              <a:t>교육형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목적형주의 입장에서는 일원주의</a:t>
            </a:r>
            <a:r>
              <a:rPr lang="ko-KR" altLang="en-US" sz="1200" dirty="0"/>
              <a:t>를 취함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2. </a:t>
            </a:r>
            <a:r>
              <a:rPr lang="ko-KR" altLang="en-US" sz="1200" dirty="0">
                <a:solidFill>
                  <a:srgbClr val="FF0000"/>
                </a:solidFill>
              </a:rPr>
              <a:t>일원주의 </a:t>
            </a:r>
            <a:r>
              <a:rPr lang="en-US" altLang="ko-KR" sz="1200" dirty="0">
                <a:solidFill>
                  <a:srgbClr val="FF0000"/>
                </a:solidFill>
              </a:rPr>
              <a:t>- </a:t>
            </a:r>
            <a:r>
              <a:rPr lang="ko-KR" altLang="en-US" sz="1200" dirty="0">
                <a:solidFill>
                  <a:srgbClr val="FF0000"/>
                </a:solidFill>
              </a:rPr>
              <a:t>형벌과 보안처분을 본질적으로 동일한 사회방위처분으로 봄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(1) </a:t>
            </a:r>
            <a:r>
              <a:rPr lang="ko-KR" altLang="en-US" sz="1200" dirty="0"/>
              <a:t>의의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형벌의 목적을 특별예방 및 사회방위에 두는 목적형 </a:t>
            </a:r>
            <a:r>
              <a:rPr lang="en-US" altLang="ko-KR" sz="1200" dirty="0"/>
              <a:t>· </a:t>
            </a:r>
            <a:r>
              <a:rPr lang="ko-KR" altLang="en-US" sz="1200" dirty="0"/>
              <a:t>교육형주의를 취하게 되면</a:t>
            </a:r>
            <a:r>
              <a:rPr lang="en-US" altLang="ko-KR" sz="1200" dirty="0"/>
              <a:t>, </a:t>
            </a:r>
            <a:r>
              <a:rPr lang="ko-KR" altLang="en-US" sz="1200" dirty="0"/>
              <a:t>형벌도 그 목적상 보안처분과 다르지 않은 사회방위</a:t>
            </a:r>
            <a:r>
              <a:rPr lang="en-US" altLang="ko-KR" sz="1200" dirty="0"/>
              <a:t> </a:t>
            </a:r>
            <a:r>
              <a:rPr lang="ko-KR" altLang="en-US" sz="1200" dirty="0"/>
              <a:t>처분이므로 </a:t>
            </a:r>
            <a:r>
              <a:rPr lang="ko-KR" altLang="en-US" sz="1200" dirty="0" err="1">
                <a:solidFill>
                  <a:srgbClr val="FF0000"/>
                </a:solidFill>
              </a:rPr>
              <a:t>본질상</a:t>
            </a:r>
            <a:r>
              <a:rPr lang="ko-KR" altLang="en-US" sz="1200" dirty="0">
                <a:solidFill>
                  <a:srgbClr val="FF0000"/>
                </a:solidFill>
              </a:rPr>
              <a:t> 다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 err="1">
                <a:solidFill>
                  <a:srgbClr val="FF0000"/>
                </a:solidFill>
              </a:rPr>
              <a:t>르지</a:t>
            </a:r>
            <a:r>
              <a:rPr lang="ko-KR" altLang="en-US" sz="1200" dirty="0">
                <a:solidFill>
                  <a:srgbClr val="FF0000"/>
                </a:solidFill>
              </a:rPr>
              <a:t> 않고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따라서 중복집행은 불가하다고 인식하는 입장</a:t>
            </a:r>
            <a:r>
              <a:rPr lang="ko-KR" altLang="en-US" sz="1200" dirty="0"/>
              <a:t>을 취함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(2) </a:t>
            </a:r>
            <a:r>
              <a:rPr lang="ko-KR" altLang="en-US" sz="1200" dirty="0"/>
              <a:t>주장 논거 및 형벌과의 관련성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(a) </a:t>
            </a:r>
            <a:r>
              <a:rPr lang="ko-KR" altLang="en-US" sz="1200" dirty="0">
                <a:solidFill>
                  <a:srgbClr val="FF0000"/>
                </a:solidFill>
              </a:rPr>
              <a:t>형벌 및 보안처분 모두 사회방위 처분이므로 그 본질이 같음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(b) </a:t>
            </a:r>
            <a:r>
              <a:rPr lang="ko-KR" altLang="en-US" sz="1200" dirty="0"/>
              <a:t>형벌의 본질도 범죄인 개선 </a:t>
            </a:r>
            <a:r>
              <a:rPr lang="en-US" altLang="ko-KR" sz="1200" dirty="0"/>
              <a:t>· </a:t>
            </a:r>
            <a:r>
              <a:rPr lang="ko-KR" altLang="en-US" sz="1200" dirty="0"/>
              <a:t>교화와 사회방위에 있다는 입장에 기초함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 (c)</a:t>
            </a:r>
            <a:r>
              <a:rPr lang="ko-KR" altLang="en-US" sz="1200" dirty="0"/>
              <a:t> 형벌을 해악으로만 보는 </a:t>
            </a:r>
            <a:r>
              <a:rPr lang="ko-KR" altLang="en-US" sz="1200" dirty="0" err="1"/>
              <a:t>응보형론은</a:t>
            </a:r>
            <a:r>
              <a:rPr lang="ko-KR" altLang="en-US" sz="1200" dirty="0"/>
              <a:t> 부당하며</a:t>
            </a:r>
            <a:r>
              <a:rPr lang="en-US" altLang="ko-KR" sz="1200" dirty="0"/>
              <a:t>, </a:t>
            </a:r>
            <a:r>
              <a:rPr lang="ko-KR" altLang="en-US" sz="1200" dirty="0"/>
              <a:t>형벌도 수형자의 사회 복귀에 중점을 두어야 함</a:t>
            </a:r>
            <a:r>
              <a:rPr lang="en-US" altLang="ko-KR" sz="1200" dirty="0"/>
              <a:t>  </a:t>
            </a:r>
          </a:p>
          <a:p>
            <a:pPr marL="0" indent="0">
              <a:buNone/>
            </a:pPr>
            <a:r>
              <a:rPr lang="en-US" altLang="ko-KR" sz="1200" dirty="0"/>
              <a:t>   (3) </a:t>
            </a:r>
            <a:r>
              <a:rPr lang="ko-KR" altLang="en-US" sz="1200" dirty="0"/>
              <a:t>대체성여부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>
                <a:solidFill>
                  <a:srgbClr val="FF0000"/>
                </a:solidFill>
              </a:rPr>
              <a:t>어느 하나만 선택해서 선고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집행해야 함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대체성 인정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(4) </a:t>
            </a:r>
            <a:r>
              <a:rPr lang="ko-KR" altLang="en-US" sz="1200" dirty="0"/>
              <a:t>문제점 </a:t>
            </a: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   </a:t>
            </a:r>
            <a:r>
              <a:rPr lang="en-US" altLang="ko-KR" sz="1200" dirty="0"/>
              <a:t>- </a:t>
            </a:r>
            <a:r>
              <a:rPr lang="ko-KR" altLang="en-US" sz="1200" dirty="0"/>
              <a:t>책임주의에 반할 위험성이 있고</a:t>
            </a:r>
            <a:r>
              <a:rPr lang="en-US" altLang="ko-KR" sz="1200" dirty="0"/>
              <a:t>, </a:t>
            </a:r>
            <a:r>
              <a:rPr lang="ko-KR" altLang="en-US" sz="1200" dirty="0"/>
              <a:t>일원론 자체에도 많은 의문이 제기되고 있음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0A1E421-860B-4E4A-A44A-75338679D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0511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9220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형벌과 보안처분과의 관계 </a:t>
            </a:r>
            <a:r>
              <a:rPr lang="en-US" altLang="ko-KR" dirty="0"/>
              <a:t>– </a:t>
            </a:r>
            <a:r>
              <a:rPr lang="ko-KR" altLang="en-US" dirty="0"/>
              <a:t>보안처분의 법적 성격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9065"/>
            <a:ext cx="11029615" cy="6065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3. </a:t>
            </a:r>
            <a:r>
              <a:rPr lang="ko-KR" altLang="en-US" sz="1200" dirty="0"/>
              <a:t>이원주의 </a:t>
            </a:r>
            <a:r>
              <a:rPr lang="en-US" altLang="ko-KR" sz="1200" dirty="0"/>
              <a:t>: </a:t>
            </a:r>
            <a:r>
              <a:rPr lang="ko-KR" altLang="en-US" sz="1200" dirty="0"/>
              <a:t>형벌과 보안처분은 별개이다</a:t>
            </a:r>
            <a:r>
              <a:rPr lang="en-US" altLang="ko-KR" sz="1200" dirty="0"/>
              <a:t>.</a:t>
            </a:r>
            <a:r>
              <a:rPr lang="ko-KR" altLang="en-US" sz="1200" dirty="0"/>
              <a:t> 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0A1E421-860B-4E4A-A44A-75338679D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0511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1190CF9A-BF11-4737-B028-69519B330B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833312"/>
              </p:ext>
            </p:extLst>
          </p:nvPr>
        </p:nvGraphicFramePr>
        <p:xfrm>
          <a:off x="871269" y="2277373"/>
          <a:ext cx="9954883" cy="3692104"/>
        </p:xfrm>
        <a:graphic>
          <a:graphicData uri="http://schemas.openxmlformats.org/drawingml/2006/table">
            <a:tbl>
              <a:tblPr/>
              <a:tblGrid>
                <a:gridCol w="1628467">
                  <a:extLst>
                    <a:ext uri="{9D8B030D-6E8A-4147-A177-3AD203B41FA5}">
                      <a16:colId xmlns:a16="http://schemas.microsoft.com/office/drawing/2014/main" val="3773854050"/>
                    </a:ext>
                  </a:extLst>
                </a:gridCol>
                <a:gridCol w="4163208">
                  <a:extLst>
                    <a:ext uri="{9D8B030D-6E8A-4147-A177-3AD203B41FA5}">
                      <a16:colId xmlns:a16="http://schemas.microsoft.com/office/drawing/2014/main" val="1177147562"/>
                    </a:ext>
                  </a:extLst>
                </a:gridCol>
                <a:gridCol w="4163208">
                  <a:extLst>
                    <a:ext uri="{9D8B030D-6E8A-4147-A177-3AD203B41FA5}">
                      <a16:colId xmlns:a16="http://schemas.microsoft.com/office/drawing/2014/main" val="2551838486"/>
                    </a:ext>
                  </a:extLst>
                </a:gridCol>
              </a:tblGrid>
              <a:tr h="4615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형벌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보안처분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661792"/>
                  </a:ext>
                </a:extLst>
              </a:tr>
              <a:tr h="4615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본질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응보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해악부과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 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사회방위 및 특별예방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0314425"/>
                  </a:ext>
                </a:extLst>
              </a:tr>
              <a:tr h="4615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제재의 기준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책임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도의적 비난기능성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반사회적 위험성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0458258"/>
                  </a:ext>
                </a:extLst>
              </a:tr>
              <a:tr h="4615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제재의 대상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가벌적 행위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 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행위자의 위험한 성격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5322400"/>
                  </a:ext>
                </a:extLst>
              </a:tr>
              <a:tr h="4615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제재의 방향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회고적 성격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전망적 성격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1893975"/>
                  </a:ext>
                </a:extLst>
              </a:tr>
              <a:tr h="4615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제재의 성격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형사처분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행정처분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1430267"/>
                  </a:ext>
                </a:extLst>
              </a:tr>
              <a:tr h="4615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특징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형벌과 보안처분은 별개이므로 동시에 선고되고 중복해서 집행 가능하다는 병과주의를 취함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977112"/>
                  </a:ext>
                </a:extLst>
              </a:tr>
              <a:tr h="4615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단점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이중처벌을 인정하는 결과 초래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일원론자들이 지적한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"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상표사기”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467222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D68EC9CA-C663-4AED-83F9-CDDAF5414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713" y="3049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9060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형벌과 보안처분과의 관계 </a:t>
            </a:r>
            <a:r>
              <a:rPr lang="en-US" altLang="ko-KR" dirty="0"/>
              <a:t>– </a:t>
            </a:r>
            <a:r>
              <a:rPr lang="ko-KR" altLang="en-US" dirty="0"/>
              <a:t>보안처분의 법적 성격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9065"/>
            <a:ext cx="11029615" cy="43292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4. </a:t>
            </a:r>
            <a:r>
              <a:rPr lang="ko-KR" altLang="en-US" sz="1200" dirty="0"/>
              <a:t>제한적 이원론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1) </a:t>
            </a:r>
            <a:r>
              <a:rPr lang="ko-KR" altLang="en-US" sz="1200" dirty="0"/>
              <a:t>의 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형벌은 책임의 정도에 따라서 선고되며</a:t>
            </a:r>
            <a:r>
              <a:rPr lang="en-US" altLang="ko-KR" sz="1200" dirty="0"/>
              <a:t>, </a:t>
            </a:r>
            <a:r>
              <a:rPr lang="ko-KR" altLang="en-US" sz="1200" dirty="0"/>
              <a:t>다만 그 집행단계에서 보안처분에 의해 대체됨</a:t>
            </a:r>
            <a:r>
              <a:rPr lang="en-US" altLang="ko-KR" sz="1200" dirty="0"/>
              <a:t>. </a:t>
            </a:r>
            <a:r>
              <a:rPr lang="ko-KR" altLang="en-US" sz="1200" dirty="0"/>
              <a:t>대체주의는 기본적으로는 </a:t>
            </a:r>
            <a:r>
              <a:rPr lang="ko-KR" altLang="en-US" sz="1200" dirty="0">
                <a:solidFill>
                  <a:srgbClr val="FF0000"/>
                </a:solidFill>
              </a:rPr>
              <a:t>이원론을 바탕으로 하면서 부분적으로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</a:t>
            </a:r>
            <a:r>
              <a:rPr lang="ko-KR" altLang="en-US" sz="1200" dirty="0">
                <a:solidFill>
                  <a:srgbClr val="FF0000"/>
                </a:solidFill>
              </a:rPr>
              <a:t>일원주의를 절충</a:t>
            </a:r>
            <a:r>
              <a:rPr lang="ko-KR" altLang="en-US" sz="1200" dirty="0"/>
              <a:t>한 것이므로 제한적 일원론이 아니라 제한적 이원주의임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2) </a:t>
            </a:r>
            <a:r>
              <a:rPr lang="ko-KR" altLang="en-US" sz="1200" dirty="0" err="1"/>
              <a:t>특</a:t>
            </a:r>
            <a:r>
              <a:rPr lang="ko-KR" altLang="en-US" sz="1200" dirty="0"/>
              <a:t> 징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(1) </a:t>
            </a:r>
            <a:r>
              <a:rPr lang="ko-KR" altLang="en-US" sz="1200" dirty="0">
                <a:solidFill>
                  <a:srgbClr val="FF0000"/>
                </a:solidFill>
              </a:rPr>
              <a:t>원칙적으로 보안처분을 형벌보다 우선하여 집행하도록 하여 보안처분이 형벌의 기능을 대체하게 </a:t>
            </a:r>
            <a:r>
              <a:rPr lang="ko-KR" altLang="en-US" sz="1200" dirty="0"/>
              <a:t>함</a:t>
            </a:r>
            <a:r>
              <a:rPr lang="en-US" altLang="ko-KR" sz="1200" dirty="0"/>
              <a:t>(</a:t>
            </a:r>
            <a:r>
              <a:rPr lang="ko-KR" altLang="en-US" sz="1200" i="1" dirty="0">
                <a:solidFill>
                  <a:srgbClr val="FF0000"/>
                </a:solidFill>
              </a:rPr>
              <a:t>보안처분기간을 형집행기간에 산입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(2) </a:t>
            </a:r>
            <a:r>
              <a:rPr lang="ko-KR" altLang="en-US" sz="1200" dirty="0"/>
              <a:t>범죄인의 사회복귀를 </a:t>
            </a:r>
            <a:r>
              <a:rPr lang="ko-KR" altLang="en-US" sz="1200" dirty="0" err="1"/>
              <a:t>원할하게</a:t>
            </a:r>
            <a:r>
              <a:rPr lang="ko-KR" altLang="en-US" sz="1200" dirty="0"/>
              <a:t> 하기 위해 보안처분 간의 대체집행도 허용함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(3) </a:t>
            </a:r>
            <a:r>
              <a:rPr lang="ko-KR" altLang="en-US" sz="1200" dirty="0" err="1"/>
              <a:t>주장자</a:t>
            </a:r>
            <a:r>
              <a:rPr lang="ko-KR" altLang="en-US" sz="1200" dirty="0"/>
              <a:t>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형벌이론에서 절대설과 상대설의 통합설을 주장하는 학자들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0A1E421-860B-4E4A-A44A-75338679D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0511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D68EC9CA-C663-4AED-83F9-CDDAF5414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713" y="3049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9700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형벌과 보안처분과의 관계 </a:t>
            </a:r>
            <a:r>
              <a:rPr lang="en-US" altLang="ko-KR" dirty="0"/>
              <a:t>– </a:t>
            </a:r>
            <a:r>
              <a:rPr lang="ko-KR" altLang="en-US" dirty="0"/>
              <a:t>보안처분의 법적 성격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9065"/>
            <a:ext cx="11029615" cy="43292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(4) </a:t>
            </a:r>
            <a:r>
              <a:rPr lang="ko-KR" altLang="en-US" sz="1200" dirty="0">
                <a:solidFill>
                  <a:srgbClr val="FF0000"/>
                </a:solidFill>
              </a:rPr>
              <a:t>형벌과의 관련성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(a) </a:t>
            </a:r>
            <a:r>
              <a:rPr lang="ko-KR" altLang="en-US" sz="1200" dirty="0"/>
              <a:t>형벌의 </a:t>
            </a:r>
            <a:r>
              <a:rPr lang="ko-KR" altLang="en-US" sz="1200" dirty="0" err="1">
                <a:solidFill>
                  <a:srgbClr val="FF0000"/>
                </a:solidFill>
              </a:rPr>
              <a:t>응보적</a:t>
            </a:r>
            <a:r>
              <a:rPr lang="ko-KR" altLang="en-US" sz="1200" dirty="0">
                <a:solidFill>
                  <a:srgbClr val="FF0000"/>
                </a:solidFill>
              </a:rPr>
              <a:t> 성격을 긍정하면서 책임을 제한</a:t>
            </a:r>
            <a:r>
              <a:rPr lang="ko-KR" altLang="en-US" sz="1200" dirty="0"/>
              <a:t>하고</a:t>
            </a:r>
            <a:r>
              <a:rPr lang="en-US" altLang="ko-KR" sz="1200" dirty="0"/>
              <a:t>, </a:t>
            </a:r>
            <a:r>
              <a:rPr lang="ko-KR" altLang="en-US" sz="1200" dirty="0"/>
              <a:t>그 범위 내에서 일반 및 특별예방을 추구함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(b) </a:t>
            </a:r>
            <a:r>
              <a:rPr lang="ko-KR" altLang="en-US" sz="1200" dirty="0"/>
              <a:t>요건이나 선고는 별개로 보지만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양자 모두 범죄인의 사회복귀라는 목적을 추구하고 있으므로 집행은 대체 가능함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(C) </a:t>
            </a:r>
            <a:r>
              <a:rPr lang="ko-KR" altLang="en-US" sz="1200" dirty="0"/>
              <a:t>집행순서는 </a:t>
            </a:r>
            <a:r>
              <a:rPr lang="ko-KR" altLang="en-US" sz="1200" dirty="0">
                <a:solidFill>
                  <a:srgbClr val="FF0000"/>
                </a:solidFill>
              </a:rPr>
              <a:t>보안처분이 개선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치료의 필요성에 적합하므로 먼저 집행하는 것이 합목적적임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(d) </a:t>
            </a:r>
            <a:r>
              <a:rPr lang="ko-KR" altLang="en-US" sz="1200" dirty="0">
                <a:solidFill>
                  <a:srgbClr val="FF0000"/>
                </a:solidFill>
              </a:rPr>
              <a:t>보안처분이 집행된 경우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그 기간을 형기에 산입하거나 아예 형벌집행을 면제하므로 </a:t>
            </a:r>
            <a:r>
              <a:rPr lang="ko-KR" altLang="en-US" sz="1200" dirty="0"/>
              <a:t>기능적 대체가 인정됨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(e) </a:t>
            </a:r>
            <a:r>
              <a:rPr lang="ko-KR" altLang="en-US" sz="1200" dirty="0"/>
              <a:t>양자의 관계를 순수이론적 측면보다 기능적이고 </a:t>
            </a:r>
            <a:r>
              <a:rPr lang="ko-KR" altLang="en-US" sz="1200" dirty="0" err="1"/>
              <a:t>형사정책적인</a:t>
            </a:r>
            <a:r>
              <a:rPr lang="ko-KR" altLang="en-US" sz="1200" dirty="0"/>
              <a:t> 고려에서 해결하고자 하는 이론임</a:t>
            </a:r>
            <a:r>
              <a:rPr lang="en-US" altLang="ko-KR" sz="1200" dirty="0"/>
              <a:t> 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(5) </a:t>
            </a:r>
            <a:r>
              <a:rPr lang="ko-KR" altLang="en-US" sz="1200" dirty="0"/>
              <a:t>문제점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(a) </a:t>
            </a:r>
            <a:r>
              <a:rPr lang="ko-KR" altLang="en-US" sz="1200" dirty="0"/>
              <a:t>책임주의와 불일치할 수 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(b) </a:t>
            </a:r>
            <a:r>
              <a:rPr lang="ko-KR" altLang="en-US" sz="1200" dirty="0">
                <a:solidFill>
                  <a:srgbClr val="FF0000"/>
                </a:solidFill>
              </a:rPr>
              <a:t>형벌과 보안처분의 적용범위가 불분명함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(c) </a:t>
            </a:r>
            <a:r>
              <a:rPr lang="ko-KR" altLang="en-US" sz="1200" dirty="0"/>
              <a:t>정의의 관념에 반하는 부당한 결과를 초래할 수도 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0A1E421-860B-4E4A-A44A-75338679D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0511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D68EC9CA-C663-4AED-83F9-CDDAF5414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713" y="3049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2130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형벌과 보안처분과의 관계 </a:t>
            </a:r>
            <a:r>
              <a:rPr lang="en-US" altLang="ko-KR" dirty="0"/>
              <a:t>– </a:t>
            </a:r>
            <a:r>
              <a:rPr lang="ko-KR" altLang="en-US" dirty="0"/>
              <a:t>보안처분의 법적 성격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9066"/>
            <a:ext cx="11029615" cy="3610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200" dirty="0"/>
              <a:t>5. </a:t>
            </a:r>
            <a:r>
              <a:rPr lang="ko-KR" altLang="en-US" sz="1200" dirty="0"/>
              <a:t>일원주의 </a:t>
            </a:r>
            <a:r>
              <a:rPr lang="en-US" altLang="ko-KR" sz="1200" dirty="0"/>
              <a:t>· </a:t>
            </a:r>
            <a:r>
              <a:rPr lang="ko-KR" altLang="en-US" sz="1200" dirty="0"/>
              <a:t>이원주의 </a:t>
            </a:r>
            <a:r>
              <a:rPr lang="en-US" altLang="ko-KR" sz="1200" dirty="0"/>
              <a:t>· </a:t>
            </a:r>
            <a:r>
              <a:rPr lang="ko-KR" altLang="en-US" sz="1200" dirty="0"/>
              <a:t>제한적 이원론</a:t>
            </a:r>
            <a:r>
              <a:rPr lang="en-US" altLang="ko-KR" sz="1200" dirty="0"/>
              <a:t>(</a:t>
            </a:r>
            <a:r>
              <a:rPr lang="ko-KR" altLang="en-US" sz="1200" dirty="0"/>
              <a:t>대체 집행주의</a:t>
            </a:r>
            <a:r>
              <a:rPr lang="en-US" altLang="ko-KR" sz="1200" dirty="0"/>
              <a:t>)</a:t>
            </a:r>
            <a:r>
              <a:rPr lang="ko-KR" altLang="en-US" sz="1200" dirty="0"/>
              <a:t>의 비교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0A1E421-860B-4E4A-A44A-75338679D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0511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D68EC9CA-C663-4AED-83F9-CDDAF5414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713" y="3049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6B19928-6089-4A3B-BB99-7D9D8DE31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250" y="2135958"/>
            <a:ext cx="7601400" cy="428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214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보안처분의 기본 원리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9065"/>
            <a:ext cx="11029615" cy="43895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/>
              <a:t>개관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보안처분은 책임과는 무관한 제재수단으로서 범행속에 표현된 </a:t>
            </a:r>
            <a:r>
              <a:rPr lang="ko-KR" altLang="en-US" sz="1200" dirty="0">
                <a:solidFill>
                  <a:srgbClr val="FF0000"/>
                </a:solidFill>
              </a:rPr>
              <a:t>장래의 위험성에 근거해서 </a:t>
            </a:r>
            <a:r>
              <a:rPr lang="ko-KR" altLang="en-US" sz="1200" dirty="0" err="1">
                <a:solidFill>
                  <a:srgbClr val="FF0000"/>
                </a:solidFill>
              </a:rPr>
              <a:t>가해짐</a:t>
            </a:r>
            <a:r>
              <a:rPr lang="en-US" altLang="ko-KR" sz="1200" dirty="0"/>
              <a:t>. </a:t>
            </a:r>
            <a:r>
              <a:rPr lang="ko-KR" altLang="en-US" sz="1200" dirty="0"/>
              <a:t>그러나 보안처분도 </a:t>
            </a:r>
            <a:r>
              <a:rPr lang="ko-KR" altLang="en-US" sz="1200" dirty="0">
                <a:solidFill>
                  <a:srgbClr val="FF0000"/>
                </a:solidFill>
              </a:rPr>
              <a:t>사실상 형벌의 성격을 지니고 있고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개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인의 자유와 권리를 부당하게 침해할 가능성</a:t>
            </a:r>
            <a:r>
              <a:rPr lang="ko-KR" altLang="en-US" sz="1200" dirty="0"/>
              <a:t>이 있으므로 보안처분의 요건 내지 한계를 어떻게 제한할 것인가가 문제됨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>
                <a:solidFill>
                  <a:srgbClr val="FF0000"/>
                </a:solidFill>
              </a:rPr>
              <a:t>보안처분의 제한원리로서 비례성의 원칙과 보안처분 법정주의</a:t>
            </a:r>
            <a:r>
              <a:rPr lang="ko-KR" altLang="en-US" sz="1200" dirty="0"/>
              <a:t>가 논의되고 있음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2 . </a:t>
            </a:r>
            <a:r>
              <a:rPr lang="ko-KR" altLang="en-US" sz="1200" dirty="0">
                <a:solidFill>
                  <a:srgbClr val="FF0000"/>
                </a:solidFill>
              </a:rPr>
              <a:t>비례성의 원칙</a:t>
            </a:r>
            <a:r>
              <a:rPr lang="en-US" altLang="ko-KR" sz="1200" dirty="0"/>
              <a:t>(</a:t>
            </a:r>
            <a:r>
              <a:rPr lang="ko-KR" altLang="en-US" sz="1200" dirty="0"/>
              <a:t>과잉금지의 원칙</a:t>
            </a:r>
            <a:r>
              <a:rPr lang="en-US" altLang="ko-KR" sz="1200" dirty="0"/>
              <a:t>, </a:t>
            </a:r>
            <a:r>
              <a:rPr lang="ko-KR" altLang="en-US" sz="1200" dirty="0"/>
              <a:t>상당성의 원칙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(1) </a:t>
            </a:r>
            <a:r>
              <a:rPr lang="ko-KR" altLang="en-US" sz="1200" dirty="0">
                <a:solidFill>
                  <a:srgbClr val="FF0000"/>
                </a:solidFill>
              </a:rPr>
              <a:t>형벌에 있어서의 책임원칙에 대응하는 보안처분의 </a:t>
            </a:r>
            <a:r>
              <a:rPr lang="ko-KR" altLang="en-US" sz="1200" dirty="0" err="1">
                <a:solidFill>
                  <a:srgbClr val="FF0000"/>
                </a:solidFill>
              </a:rPr>
              <a:t>비례성</a:t>
            </a:r>
            <a:r>
              <a:rPr lang="ko-KR" altLang="en-US" sz="1200" dirty="0">
                <a:solidFill>
                  <a:srgbClr val="FF0000"/>
                </a:solidFill>
              </a:rPr>
              <a:t> 원칙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보안처분은 구성요건에 해당하고</a:t>
            </a:r>
            <a:r>
              <a:rPr lang="en-US" altLang="ko-KR" sz="1200" dirty="0"/>
              <a:t>, </a:t>
            </a:r>
            <a:r>
              <a:rPr lang="ko-KR" altLang="en-US" sz="1200" dirty="0"/>
              <a:t>위법한 행위가 있어야 하며</a:t>
            </a:r>
            <a:r>
              <a:rPr lang="en-US" altLang="ko-KR" sz="1200" dirty="0"/>
              <a:t>, </a:t>
            </a:r>
            <a:r>
              <a:rPr lang="ko-KR" altLang="en-US" sz="1200" dirty="0"/>
              <a:t>다시 장래 위법할 행위를 할 위험성이</a:t>
            </a:r>
            <a:r>
              <a:rPr lang="en-US" altLang="ko-KR" sz="1200" dirty="0"/>
              <a:t> </a:t>
            </a:r>
            <a:r>
              <a:rPr lang="ko-KR" altLang="en-US" sz="1200" dirty="0"/>
              <a:t>개연성의 정도에 이를 것이 요청되는 바</a:t>
            </a:r>
            <a:r>
              <a:rPr lang="en-US" altLang="ko-KR" sz="1200" dirty="0"/>
              <a:t>, </a:t>
            </a:r>
            <a:r>
              <a:rPr lang="ko-KR" altLang="en-US" sz="1200" dirty="0"/>
              <a:t>이때 그 한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계를 비례성의 원칙이 제시해 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(2) </a:t>
            </a:r>
            <a:r>
              <a:rPr lang="ko-KR" altLang="en-US" sz="1200" dirty="0"/>
              <a:t>비례성의 원칙의 개념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보안처분의 목적을 실현하기 위하여 투입하는 </a:t>
            </a:r>
            <a:r>
              <a:rPr lang="ko-KR" altLang="en-US" sz="1200" dirty="0">
                <a:solidFill>
                  <a:srgbClr val="FF0000"/>
                </a:solidFill>
              </a:rPr>
              <a:t>보안처분의 수단은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그 목적달성에 적합하고 필요하며 균형을 이루어야 한다</a:t>
            </a:r>
            <a:r>
              <a:rPr lang="ko-KR" altLang="en-US" sz="1200" dirty="0"/>
              <a:t>는 원칙</a:t>
            </a:r>
            <a:r>
              <a:rPr lang="en-US" altLang="ko-KR" sz="1200" dirty="0"/>
              <a:t>(</a:t>
            </a:r>
            <a:r>
              <a:rPr lang="ko-KR" altLang="en-US" sz="1200" dirty="0"/>
              <a:t>적합성 </a:t>
            </a:r>
            <a:r>
              <a:rPr lang="en-US" altLang="ko-KR" sz="1200" dirty="0"/>
              <a:t>· </a:t>
            </a:r>
            <a:r>
              <a:rPr lang="ko-KR" altLang="en-US" sz="1200" dirty="0"/>
              <a:t>필요성 </a:t>
            </a:r>
            <a:r>
              <a:rPr lang="en-US" altLang="ko-KR" sz="1200" dirty="0"/>
              <a:t>· </a:t>
            </a:r>
            <a:r>
              <a:rPr lang="ko-KR" altLang="en-US" sz="1200" dirty="0"/>
              <a:t>협의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의 </a:t>
            </a:r>
            <a:r>
              <a:rPr lang="ko-KR" altLang="en-US" sz="1200" dirty="0" err="1"/>
              <a:t>비례성</a:t>
            </a:r>
            <a:r>
              <a:rPr lang="en-US" altLang="ko-KR" sz="1200" dirty="0"/>
              <a:t>)</a:t>
            </a:r>
            <a:r>
              <a:rPr lang="ko-KR" altLang="en-US" sz="1200" dirty="0"/>
              <a:t>임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0A1E421-860B-4E4A-A44A-75338679D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0511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D68EC9CA-C663-4AED-83F9-CDDAF5414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713" y="3049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5263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보안처분의 기본 원리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9066"/>
            <a:ext cx="11176612" cy="36045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3. </a:t>
            </a:r>
            <a:r>
              <a:rPr lang="ko-KR" altLang="en-US" sz="1200" dirty="0">
                <a:solidFill>
                  <a:srgbClr val="FF0000"/>
                </a:solidFill>
              </a:rPr>
              <a:t>보안처분 법정주의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(1) </a:t>
            </a:r>
            <a:r>
              <a:rPr lang="ko-KR" altLang="en-US" sz="1200" dirty="0"/>
              <a:t>의의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보안처분 법정주의란</a:t>
            </a:r>
            <a:r>
              <a:rPr lang="en-US" altLang="ko-KR" sz="1200" dirty="0"/>
              <a:t>, </a:t>
            </a:r>
            <a:r>
              <a:rPr lang="ko-KR" altLang="en-US" sz="1200" dirty="0"/>
              <a:t>형벌과 마찬가지로 </a:t>
            </a:r>
            <a:r>
              <a:rPr lang="ko-KR" altLang="en-US" sz="1200" dirty="0">
                <a:solidFill>
                  <a:srgbClr val="FF0000"/>
                </a:solidFill>
              </a:rPr>
              <a:t>보안처분에 대해서 그 종류와 요건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효과 등을 법률로 규정해야 한다는 원칙</a:t>
            </a:r>
            <a:r>
              <a:rPr lang="ko-KR" altLang="en-US" sz="1200" dirty="0"/>
              <a:t>으로 죄형법정주의에 상응하는 원리임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다만</a:t>
            </a:r>
            <a:r>
              <a:rPr lang="en-US" altLang="ko-KR" sz="1200" dirty="0"/>
              <a:t>, </a:t>
            </a:r>
            <a:r>
              <a:rPr lang="ko-KR" altLang="en-US" sz="1200" dirty="0"/>
              <a:t>형벌은 정의를 추구하나 보안처분은 합목적성을 추구한다는 점에 있어서는 차이가 있으므로 구체적 내용은 다소 차이를 보이고 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(2) </a:t>
            </a:r>
            <a:r>
              <a:rPr lang="ko-KR" altLang="en-US" sz="1200" dirty="0"/>
              <a:t>현행법상 규정</a:t>
            </a:r>
            <a:r>
              <a:rPr lang="en-US" altLang="ko-KR" sz="1200" dirty="0"/>
              <a:t>(</a:t>
            </a:r>
            <a:r>
              <a:rPr lang="ko-KR" altLang="en-US" sz="1200" dirty="0"/>
              <a:t>헌법 제</a:t>
            </a:r>
            <a:r>
              <a:rPr lang="en-US" altLang="ko-KR" sz="1200" dirty="0"/>
              <a:t>12</a:t>
            </a:r>
            <a:r>
              <a:rPr lang="ko-KR" altLang="en-US" sz="1200" dirty="0"/>
              <a:t>조 제</a:t>
            </a:r>
            <a:r>
              <a:rPr lang="en-US" altLang="ko-KR" sz="1200" dirty="0"/>
              <a:t>1</a:t>
            </a:r>
            <a:r>
              <a:rPr lang="ko-KR" altLang="en-US" sz="1200" dirty="0"/>
              <a:t>항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>
                <a:solidFill>
                  <a:srgbClr val="FF0000"/>
                </a:solidFill>
              </a:rPr>
              <a:t>누구든지 법률과 적법한 절차에 의하지 아니하고는 보안처분을 받지 아니함</a:t>
            </a:r>
            <a:r>
              <a:rPr lang="en-US" altLang="ko-KR" sz="1200" dirty="0"/>
              <a:t>(</a:t>
            </a:r>
            <a:r>
              <a:rPr lang="ko-KR" altLang="en-US" sz="1200" dirty="0"/>
              <a:t>보안처분의 법률주의</a:t>
            </a:r>
            <a:r>
              <a:rPr lang="en-US" altLang="ko-KR" sz="1200" dirty="0"/>
              <a:t>).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(3) </a:t>
            </a:r>
            <a:r>
              <a:rPr lang="ko-KR" altLang="en-US" sz="1200" dirty="0"/>
              <a:t>성문법주의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보안처분에도 적용 </a:t>
            </a:r>
            <a:r>
              <a:rPr lang="en-US" altLang="ko-KR" sz="1200" dirty="0"/>
              <a:t>: </a:t>
            </a:r>
            <a:r>
              <a:rPr lang="ko-KR" altLang="en-US" sz="1200" dirty="0"/>
              <a:t>관습법은 보안처분의 직접적인 법원이 될 수 없고</a:t>
            </a:r>
            <a:r>
              <a:rPr lang="en-US" altLang="ko-KR" sz="1200" dirty="0"/>
              <a:t>, </a:t>
            </a:r>
            <a:r>
              <a:rPr lang="ko-KR" altLang="en-US" sz="1200" dirty="0"/>
              <a:t>간접적인 법원만 될 수 있음</a:t>
            </a:r>
            <a:r>
              <a:rPr lang="en-US" altLang="ko-KR" sz="1200" dirty="0"/>
              <a:t>. </a:t>
            </a:r>
            <a:r>
              <a:rPr lang="ko-KR" altLang="en-US" sz="1200" dirty="0"/>
              <a:t>법률규정의 명확성도 요구됨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0A1E421-860B-4E4A-A44A-75338679D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0511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D68EC9CA-C663-4AED-83F9-CDDAF5414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713" y="3049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1026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보안처분의 적용 요건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9066"/>
            <a:ext cx="11176612" cy="3604588"/>
          </a:xfrm>
        </p:spPr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>
                <a:solidFill>
                  <a:srgbClr val="FF0000"/>
                </a:solidFill>
              </a:rPr>
              <a:t>보안처분의 일반적 적용요건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228600" indent="-228600">
              <a:buAutoNum type="arabicPeriod"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</a:t>
            </a:r>
            <a:r>
              <a:rPr lang="ko-KR" altLang="en-US" sz="1200" dirty="0"/>
              <a:t> </a:t>
            </a:r>
            <a:r>
              <a:rPr lang="en-US" altLang="ko-KR" sz="1200" dirty="0"/>
              <a:t>(1) </a:t>
            </a:r>
            <a:r>
              <a:rPr lang="ko-KR" altLang="en-US" sz="1200" dirty="0"/>
              <a:t>구성요건에 해당하고 위법한 행위가 존재하여야 함</a:t>
            </a:r>
            <a:r>
              <a:rPr lang="en-US" altLang="ko-KR" sz="1200" dirty="0"/>
              <a:t>(</a:t>
            </a:r>
            <a:r>
              <a:rPr lang="ko-KR" altLang="en-US" sz="1200" dirty="0"/>
              <a:t>반드시 </a:t>
            </a:r>
            <a:r>
              <a:rPr lang="ko-KR" altLang="en-US" sz="1200" dirty="0" err="1"/>
              <a:t>유책할</a:t>
            </a:r>
            <a:r>
              <a:rPr lang="ko-KR" altLang="en-US" sz="1200" dirty="0"/>
              <a:t> 필요는 없음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(2) </a:t>
            </a:r>
            <a:r>
              <a:rPr lang="ko-KR" altLang="en-US" sz="1200" dirty="0"/>
              <a:t>구성요건에 해당하고 위법한 행위라도 그 행위가 보안처분의 본질적 요소인 행위자의 위험성을 징표해야 함</a:t>
            </a:r>
            <a:r>
              <a:rPr lang="en-US" altLang="ko-KR" sz="1200" dirty="0"/>
              <a:t>(</a:t>
            </a:r>
            <a:r>
              <a:rPr lang="ko-KR" altLang="en-US" sz="1200" dirty="0"/>
              <a:t>위험성의 법적 </a:t>
            </a:r>
            <a:r>
              <a:rPr lang="ko-KR" altLang="en-US" sz="1200" dirty="0" err="1"/>
              <a:t>징표로서의</a:t>
            </a:r>
            <a:r>
              <a:rPr lang="ko-KR" altLang="en-US" sz="1200" dirty="0"/>
              <a:t> 의미</a:t>
            </a:r>
            <a:r>
              <a:rPr lang="en-US" altLang="ko-KR" sz="1200" dirty="0"/>
              <a:t>)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(3) </a:t>
            </a:r>
            <a:r>
              <a:rPr lang="ko-KR" altLang="en-US" sz="1200" dirty="0"/>
              <a:t>위법행위는 보안처분 발동의 </a:t>
            </a:r>
            <a:r>
              <a:rPr lang="ko-KR" altLang="en-US" sz="1200" dirty="0" err="1"/>
              <a:t>준거점으로서의</a:t>
            </a:r>
            <a:r>
              <a:rPr lang="ko-KR" altLang="en-US" sz="1200" dirty="0"/>
              <a:t> 의미를 가짐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>
                <a:solidFill>
                  <a:srgbClr val="FF0000"/>
                </a:solidFill>
              </a:rPr>
              <a:t>중대한 위법행위의 기대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다시 중대한 위법행위가 발생할 만한 위험성이 있어야 함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0A1E421-860B-4E4A-A44A-75338679D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0511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D68EC9CA-C663-4AED-83F9-CDDAF5414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713" y="3049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6707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5. </a:t>
            </a:r>
            <a:r>
              <a:rPr lang="ko-KR" altLang="en-US" dirty="0"/>
              <a:t>현행법상 보안처분제도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14393"/>
            <a:ext cx="11176612" cy="48899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200" dirty="0"/>
              <a:t> </a:t>
            </a:r>
            <a:r>
              <a:rPr lang="en-US" altLang="ko-KR" sz="1200" dirty="0"/>
              <a:t>1. </a:t>
            </a:r>
            <a:r>
              <a:rPr lang="ko-KR" altLang="en-US" sz="1200" dirty="0">
                <a:solidFill>
                  <a:srgbClr val="FF0000"/>
                </a:solidFill>
              </a:rPr>
              <a:t>보안처분의 종류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폐지 포함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</a:p>
          <a:p>
            <a:pPr marL="228600" indent="-228600">
              <a:buAutoNum type="arabicPeriod"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(1) </a:t>
            </a:r>
            <a:r>
              <a:rPr lang="ko-KR" altLang="en-US" sz="1200" dirty="0"/>
              <a:t>소년법상의 보호처분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(2) </a:t>
            </a:r>
            <a:r>
              <a:rPr lang="ko-KR" altLang="en-US" sz="1200" dirty="0"/>
              <a:t>구 </a:t>
            </a:r>
            <a:r>
              <a:rPr lang="ko-KR" altLang="en-US" sz="1200" dirty="0" err="1"/>
              <a:t>윤락행위등방지법상</a:t>
            </a:r>
            <a:r>
              <a:rPr lang="ko-KR" altLang="en-US" sz="1200" dirty="0"/>
              <a:t> 윤락녀의 선도보호처분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8</a:t>
            </a:r>
            <a:r>
              <a:rPr lang="ko-KR" altLang="en-US" sz="1200" dirty="0"/>
              <a:t>조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(3) </a:t>
            </a:r>
            <a:r>
              <a:rPr lang="ko-KR" altLang="en-US" sz="1200" dirty="0"/>
              <a:t>부랑인수용시설에의 수용처분</a:t>
            </a:r>
            <a:r>
              <a:rPr lang="en-US" altLang="ko-KR" sz="1200" dirty="0"/>
              <a:t>(</a:t>
            </a:r>
            <a:r>
              <a:rPr lang="ko-KR" altLang="en-US" sz="1200" dirty="0"/>
              <a:t>보건사회부훈령 제</a:t>
            </a:r>
            <a:r>
              <a:rPr lang="en-US" altLang="ko-KR" sz="1200" dirty="0"/>
              <a:t>523</a:t>
            </a:r>
            <a:r>
              <a:rPr lang="ko-KR" altLang="en-US" sz="1200" dirty="0"/>
              <a:t>호 「부랑인선도시설규정」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(4) </a:t>
            </a:r>
            <a:r>
              <a:rPr lang="ko-KR" altLang="en-US" sz="1200" dirty="0"/>
              <a:t>구 사회안전법상의 보안감호 </a:t>
            </a:r>
            <a:r>
              <a:rPr lang="en-US" altLang="ko-KR" sz="1200" dirty="0"/>
              <a:t>· </a:t>
            </a:r>
            <a:r>
              <a:rPr lang="ko-KR" altLang="en-US" sz="1200" dirty="0"/>
              <a:t>주거제한</a:t>
            </a:r>
            <a:r>
              <a:rPr lang="en-US" altLang="ko-KR" sz="1200" dirty="0"/>
              <a:t>(</a:t>
            </a:r>
            <a:r>
              <a:rPr lang="ko-KR" altLang="en-US" sz="1200" dirty="0"/>
              <a:t>폐지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(5) </a:t>
            </a:r>
            <a:r>
              <a:rPr lang="ko-KR" altLang="en-US" sz="1200" dirty="0"/>
              <a:t>보안관찰상 보안관찰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4</a:t>
            </a:r>
            <a:r>
              <a:rPr lang="ko-KR" altLang="en-US" sz="1200" dirty="0"/>
              <a:t>조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(6) </a:t>
            </a:r>
            <a:r>
              <a:rPr lang="ko-KR" altLang="en-US" sz="1200" dirty="0" err="1"/>
              <a:t>보호관찰등에관한법률상의</a:t>
            </a:r>
            <a:r>
              <a:rPr lang="ko-KR" altLang="en-US" sz="1200" dirty="0"/>
              <a:t> 보호관찰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(7) </a:t>
            </a:r>
            <a:r>
              <a:rPr lang="ko-KR" altLang="en-US" sz="1200" dirty="0"/>
              <a:t>구 사회보호법상 보호감호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(8) </a:t>
            </a:r>
            <a:r>
              <a:rPr lang="ko-KR" altLang="en-US" sz="1200" dirty="0"/>
              <a:t>국가보안법상 </a:t>
            </a:r>
            <a:r>
              <a:rPr lang="ko-KR" altLang="en-US" sz="1200" dirty="0" err="1"/>
              <a:t>공소보류자에</a:t>
            </a:r>
            <a:r>
              <a:rPr lang="ko-KR" altLang="en-US" sz="1200" dirty="0"/>
              <a:t> 대한 </a:t>
            </a:r>
            <a:r>
              <a:rPr lang="en-US" altLang="ko-KR" sz="1200" dirty="0"/>
              <a:t>2</a:t>
            </a:r>
            <a:r>
              <a:rPr lang="ko-KR" altLang="en-US" sz="1200" dirty="0"/>
              <a:t>년간 감시보도처분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20</a:t>
            </a:r>
            <a:r>
              <a:rPr lang="ko-KR" altLang="en-US" sz="1200" dirty="0"/>
              <a:t>조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(9) </a:t>
            </a:r>
            <a:r>
              <a:rPr lang="ko-KR" altLang="en-US" sz="1200" dirty="0"/>
              <a:t>모자보건법상 일정한 환자에 대한 불임시술명령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15</a:t>
            </a:r>
            <a:r>
              <a:rPr lang="ko-KR" altLang="en-US" sz="1200" dirty="0"/>
              <a:t>조</a:t>
            </a:r>
            <a:r>
              <a:rPr lang="en-US" altLang="ko-KR" sz="1200" dirty="0"/>
              <a:t>) </a:t>
            </a:r>
            <a:r>
              <a:rPr lang="ko-KR" altLang="en-US" sz="1200" dirty="0"/>
              <a:t>： 보안처분 인정여부에 대해 견해가 대립되었으나 현재는 폐지하였음</a:t>
            </a:r>
            <a:r>
              <a:rPr lang="en-US" altLang="ko-KR" sz="1200" dirty="0"/>
              <a:t>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0A1E421-860B-4E4A-A44A-75338679D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0511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D68EC9CA-C663-4AED-83F9-CDDAF5414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713" y="3049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17959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5. </a:t>
            </a:r>
            <a:r>
              <a:rPr lang="ko-KR" altLang="en-US" dirty="0"/>
              <a:t>현행법상 보안처분제도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14393"/>
            <a:ext cx="11176612" cy="48899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200" dirty="0"/>
              <a:t> </a:t>
            </a:r>
            <a:r>
              <a:rPr lang="en-US" altLang="ko-KR" sz="1200" dirty="0"/>
              <a:t>1. </a:t>
            </a:r>
            <a:r>
              <a:rPr lang="ko-KR" altLang="en-US" sz="1200" dirty="0"/>
              <a:t>보안처분의 종류</a:t>
            </a:r>
            <a:r>
              <a:rPr lang="en-US" altLang="ko-KR" sz="1200" dirty="0"/>
              <a:t>(</a:t>
            </a:r>
            <a:r>
              <a:rPr lang="ko-KR" altLang="en-US" sz="1200" dirty="0"/>
              <a:t>폐지 포함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(10) </a:t>
            </a:r>
            <a:r>
              <a:rPr lang="ko-KR" altLang="en-US" sz="1200" dirty="0"/>
              <a:t>마약법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50</a:t>
            </a:r>
            <a:r>
              <a:rPr lang="ko-KR" altLang="en-US" sz="1200" dirty="0"/>
              <a:t>조</a:t>
            </a:r>
            <a:r>
              <a:rPr lang="en-US" altLang="ko-KR" sz="1200" dirty="0"/>
              <a:t>) · </a:t>
            </a:r>
            <a:r>
              <a:rPr lang="ko-KR" altLang="en-US" sz="1200" dirty="0"/>
              <a:t>향정신성의약품관리법 </a:t>
            </a:r>
            <a:r>
              <a:rPr lang="en-US" altLang="ko-KR" sz="1200" dirty="0"/>
              <a:t>· </a:t>
            </a:r>
            <a:r>
              <a:rPr lang="ko-KR" altLang="en-US" sz="1200" dirty="0"/>
              <a:t>대마관리법의 치료보호처분 </a:t>
            </a:r>
            <a:r>
              <a:rPr lang="en-US" altLang="ko-KR" sz="1200" dirty="0"/>
              <a:t>-&gt; </a:t>
            </a:r>
            <a:r>
              <a:rPr lang="ko-KR" altLang="en-US" sz="1200" dirty="0"/>
              <a:t>현재는 마약류 </a:t>
            </a:r>
            <a:r>
              <a:rPr lang="ko-KR" altLang="en-US" sz="1200" dirty="0" err="1"/>
              <a:t>관리에관한법률의</a:t>
            </a:r>
            <a:r>
              <a:rPr lang="ko-KR" altLang="en-US" sz="1200" dirty="0"/>
              <a:t> 치료보호처분으로 통합되었음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(11) </a:t>
            </a:r>
            <a:r>
              <a:rPr lang="ko-KR" altLang="en-US" sz="1200" dirty="0"/>
              <a:t>성폭력범죄의 처벌 등에 관한 특례법상의 성폭력범죄를 범한 자에 대한 보호관찰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16</a:t>
            </a:r>
            <a:r>
              <a:rPr lang="ko-KR" altLang="en-US" sz="1200" dirty="0"/>
              <a:t>조</a:t>
            </a:r>
            <a:r>
              <a:rPr lang="en-US" altLang="ko-KR" sz="1200" dirty="0"/>
              <a:t>), </a:t>
            </a:r>
            <a:r>
              <a:rPr lang="ko-KR" altLang="en-US" sz="1200" dirty="0"/>
              <a:t>등록정보공개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47</a:t>
            </a:r>
            <a:r>
              <a:rPr lang="ko-KR" altLang="en-US" sz="1200" dirty="0"/>
              <a:t>조</a:t>
            </a:r>
            <a:r>
              <a:rPr lang="en-US" altLang="ko-KR" sz="1200" dirty="0"/>
              <a:t>), </a:t>
            </a:r>
            <a:r>
              <a:rPr lang="ko-KR" altLang="en-US" sz="1200" dirty="0"/>
              <a:t>등록정보 고지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49</a:t>
            </a:r>
            <a:r>
              <a:rPr lang="ko-KR" altLang="en-US" sz="1200" dirty="0"/>
              <a:t>조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(12) </a:t>
            </a:r>
            <a:r>
              <a:rPr lang="ko-KR" altLang="en-US" sz="1200" dirty="0"/>
              <a:t>형 법상의 보호관찰</a:t>
            </a:r>
            <a:r>
              <a:rPr lang="en-US" altLang="ko-KR" sz="1200" dirty="0"/>
              <a:t>, </a:t>
            </a:r>
            <a:r>
              <a:rPr lang="ko-KR" altLang="en-US" sz="1200" dirty="0"/>
              <a:t>사회봉사 </a:t>
            </a:r>
            <a:r>
              <a:rPr lang="en-US" altLang="ko-KR" sz="1200" dirty="0"/>
              <a:t>· </a:t>
            </a:r>
            <a:r>
              <a:rPr lang="ko-KR" altLang="en-US" sz="1200" dirty="0"/>
              <a:t>수강명령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(13) </a:t>
            </a:r>
            <a:r>
              <a:rPr lang="ko-KR" altLang="en-US" sz="1200" dirty="0"/>
              <a:t>조건부기소유예에 의한 </a:t>
            </a:r>
            <a:r>
              <a:rPr lang="en-US" altLang="ko-KR" sz="1200" dirty="0"/>
              <a:t>19</a:t>
            </a:r>
            <a:r>
              <a:rPr lang="ko-KR" altLang="en-US" sz="1200" dirty="0"/>
              <a:t>세 미만의 범죄소년에 대한 보호관찰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(14) </a:t>
            </a:r>
            <a:r>
              <a:rPr lang="ko-KR" altLang="en-US" sz="1200" dirty="0"/>
              <a:t>치료감호 등에 관한 법률상 치료감호</a:t>
            </a:r>
            <a:r>
              <a:rPr lang="en-US" altLang="ko-KR" sz="1200" dirty="0"/>
              <a:t>, </a:t>
            </a:r>
            <a:r>
              <a:rPr lang="ko-KR" altLang="en-US" sz="1200" dirty="0"/>
              <a:t>보호관찰 및 치료명령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(15) </a:t>
            </a:r>
            <a:r>
              <a:rPr lang="ko-KR" altLang="en-US" sz="1200" dirty="0"/>
              <a:t>전자장치 부착 등에 관한 법률상 보호관찰 및 전자장치부착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(16) </a:t>
            </a:r>
            <a:r>
              <a:rPr lang="ko-KR" altLang="en-US" sz="1200" dirty="0"/>
              <a:t>성폭력범죄자의 성충동 약물치료에 관한 법률상 성충동 약물치료명령</a:t>
            </a:r>
            <a:r>
              <a:rPr lang="en-US" altLang="ko-KR" sz="1200" dirty="0"/>
              <a:t>(</a:t>
            </a:r>
            <a:r>
              <a:rPr lang="ko-KR" altLang="en-US" sz="1200" dirty="0"/>
              <a:t>화학적 거세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(17) </a:t>
            </a:r>
            <a:r>
              <a:rPr lang="ko-KR" altLang="en-US" sz="1200" dirty="0"/>
              <a:t>아동 </a:t>
            </a:r>
            <a:r>
              <a:rPr lang="en-US" altLang="ko-KR" sz="1200" dirty="0"/>
              <a:t>· </a:t>
            </a:r>
            <a:r>
              <a:rPr lang="ko-KR" altLang="en-US" sz="1200" dirty="0"/>
              <a:t>청소년의 성보호에 관한 법률상의 신상정보 공개 </a:t>
            </a:r>
            <a:r>
              <a:rPr lang="en-US" altLang="ko-KR" sz="1200" dirty="0"/>
              <a:t>· </a:t>
            </a:r>
            <a:r>
              <a:rPr lang="ko-KR" altLang="en-US" sz="1200" dirty="0"/>
              <a:t>고지 명령 및 취업제한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0A1E421-860B-4E4A-A44A-75338679D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0511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D68EC9CA-C663-4AED-83F9-CDDAF5414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713" y="3049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863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5. </a:t>
            </a:r>
            <a:r>
              <a:rPr lang="ko-KR" altLang="en-US" dirty="0"/>
              <a:t>현행법상 보안처분제도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14393"/>
            <a:ext cx="11176612" cy="48899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>
                <a:solidFill>
                  <a:srgbClr val="FF0000"/>
                </a:solidFill>
              </a:rPr>
              <a:t>치료감호법상의 치료감호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1) </a:t>
            </a:r>
            <a:r>
              <a:rPr lang="ko-KR" altLang="en-US" sz="1200" dirty="0">
                <a:solidFill>
                  <a:srgbClr val="FF0000"/>
                </a:solidFill>
              </a:rPr>
              <a:t>치료감호의 의의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>
                <a:solidFill>
                  <a:srgbClr val="FF0000"/>
                </a:solidFill>
              </a:rPr>
              <a:t>치료감호는 심신장애자와 마약류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 err="1">
                <a:solidFill>
                  <a:srgbClr val="FF0000"/>
                </a:solidFill>
              </a:rPr>
              <a:t>알콜중독자를</a:t>
            </a:r>
            <a:r>
              <a:rPr lang="ko-KR" altLang="en-US" sz="1200" dirty="0">
                <a:solidFill>
                  <a:srgbClr val="FF0000"/>
                </a:solidFill>
              </a:rPr>
              <a:t> 치료감호시설에 수용하여 치료하는 보안 처분</a:t>
            </a:r>
            <a:r>
              <a:rPr lang="ko-KR" altLang="en-US" sz="1200" dirty="0"/>
              <a:t>을 말함</a:t>
            </a:r>
            <a:r>
              <a:rPr lang="en-US" altLang="ko-KR" sz="1200" dirty="0"/>
              <a:t>. </a:t>
            </a:r>
            <a:r>
              <a:rPr lang="ko-KR" altLang="en-US" sz="1200" dirty="0"/>
              <a:t>그러나 성질이 다른 심신장애자와 약물중독자를 통합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시켜 규정한 것은 </a:t>
            </a:r>
            <a:r>
              <a:rPr lang="ko-KR" altLang="en-US" sz="1200" dirty="0">
                <a:solidFill>
                  <a:srgbClr val="FF0000"/>
                </a:solidFill>
              </a:rPr>
              <a:t>그 실효성에 있어서 문제시됨</a:t>
            </a:r>
            <a:r>
              <a:rPr lang="en-US" altLang="ko-KR" sz="12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왜냐하면 보안처분의 세 가지 목적</a:t>
            </a:r>
            <a:r>
              <a:rPr lang="en-US" altLang="ko-KR" sz="1200" dirty="0"/>
              <a:t>, </a:t>
            </a:r>
            <a:r>
              <a:rPr lang="ko-KR" altLang="en-US" sz="1200" dirty="0"/>
              <a:t>즉 ‘보안</a:t>
            </a:r>
            <a:r>
              <a:rPr lang="en-US" altLang="ko-KR" sz="1200" dirty="0"/>
              <a:t>’ , ‘</a:t>
            </a:r>
            <a:r>
              <a:rPr lang="ko-KR" altLang="en-US" sz="1200" dirty="0"/>
              <a:t>개선</a:t>
            </a:r>
            <a:r>
              <a:rPr lang="en-US" altLang="ko-KR" sz="1200" dirty="0"/>
              <a:t>’, ‘</a:t>
            </a:r>
            <a:r>
              <a:rPr lang="ko-KR" altLang="en-US" sz="1200" dirty="0"/>
              <a:t>치료</a:t>
            </a:r>
            <a:r>
              <a:rPr lang="en-US" altLang="ko-KR" sz="1200" dirty="0"/>
              <a:t> ' </a:t>
            </a:r>
            <a:r>
              <a:rPr lang="ko-KR" altLang="en-US" sz="1200" dirty="0"/>
              <a:t>중 심신장애자에 대한 </a:t>
            </a:r>
            <a:r>
              <a:rPr lang="ko-KR" altLang="en-US" sz="1200" dirty="0">
                <a:solidFill>
                  <a:srgbClr val="FF0000"/>
                </a:solidFill>
              </a:rPr>
              <a:t>치료감호는 ‘치료</a:t>
            </a:r>
            <a:r>
              <a:rPr lang="en-US" altLang="ko-KR" sz="1200" dirty="0">
                <a:solidFill>
                  <a:srgbClr val="FF0000"/>
                </a:solidFill>
              </a:rPr>
              <a:t>'</a:t>
            </a:r>
            <a:r>
              <a:rPr lang="ko-KR" altLang="en-US" sz="1200" dirty="0">
                <a:solidFill>
                  <a:srgbClr val="FF0000"/>
                </a:solidFill>
              </a:rPr>
              <a:t>보다는 ‘보안</a:t>
            </a:r>
            <a:r>
              <a:rPr lang="en-US" altLang="ko-KR" sz="1200" dirty="0">
                <a:solidFill>
                  <a:srgbClr val="FF0000"/>
                </a:solidFill>
              </a:rPr>
              <a:t>'</a:t>
            </a:r>
            <a:r>
              <a:rPr lang="ko-KR" altLang="en-US" sz="1200" dirty="0">
                <a:solidFill>
                  <a:srgbClr val="FF0000"/>
                </a:solidFill>
              </a:rPr>
              <a:t>에 치중할 수밖에 없기 때문임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2) </a:t>
            </a:r>
            <a:r>
              <a:rPr lang="ko-KR" altLang="en-US" sz="1200" dirty="0"/>
              <a:t>치료감호의 요건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>
                <a:solidFill>
                  <a:srgbClr val="FF0000"/>
                </a:solidFill>
              </a:rPr>
              <a:t>치료감호는 다음의 요건의 하나에 해당하고 재범위험성이 있다고 인정되는 때 행하여 진다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제</a:t>
            </a:r>
            <a:r>
              <a:rPr lang="en-US" altLang="ko-KR" sz="1200" dirty="0">
                <a:solidFill>
                  <a:srgbClr val="FF0000"/>
                </a:solidFill>
              </a:rPr>
              <a:t>2</a:t>
            </a:r>
            <a:r>
              <a:rPr lang="ko-KR" altLang="en-US" sz="1200" dirty="0">
                <a:solidFill>
                  <a:srgbClr val="FF0000"/>
                </a:solidFill>
              </a:rPr>
              <a:t>조</a:t>
            </a:r>
            <a:r>
              <a:rPr lang="en-US" altLang="ko-KR" sz="1200" dirty="0">
                <a:solidFill>
                  <a:srgbClr val="FF0000"/>
                </a:solidFill>
              </a:rPr>
              <a:t>). </a:t>
            </a:r>
          </a:p>
          <a:p>
            <a:pPr marL="0" indent="0">
              <a:buNone/>
            </a:pPr>
            <a:r>
              <a:rPr lang="en-US" altLang="ko-KR" sz="1200" dirty="0"/>
              <a:t>   (1) </a:t>
            </a:r>
            <a:r>
              <a:rPr lang="ko-KR" altLang="en-US" sz="1200" dirty="0"/>
              <a:t>심신장애자로서 형법 제</a:t>
            </a:r>
            <a:r>
              <a:rPr lang="en-US" altLang="ko-KR" sz="1200" dirty="0"/>
              <a:t>10</a:t>
            </a:r>
            <a:r>
              <a:rPr lang="ko-KR" altLang="en-US" sz="1200" dirty="0"/>
              <a:t>조 </a:t>
            </a:r>
            <a:r>
              <a:rPr lang="en-US" altLang="ko-KR" sz="1200" dirty="0"/>
              <a:t>1</a:t>
            </a:r>
            <a:r>
              <a:rPr lang="ko-KR" altLang="en-US" sz="1200" dirty="0"/>
              <a:t>항</a:t>
            </a:r>
            <a:r>
              <a:rPr lang="en-US" altLang="ko-KR" sz="1200" dirty="0"/>
              <a:t>(</a:t>
            </a:r>
            <a:r>
              <a:rPr lang="ko-KR" altLang="en-US" sz="1200" dirty="0"/>
              <a:t>심신상실자</a:t>
            </a:r>
            <a:r>
              <a:rPr lang="en-US" altLang="ko-KR" sz="1200" dirty="0"/>
              <a:t>)</a:t>
            </a:r>
            <a:r>
              <a:rPr lang="ko-KR" altLang="en-US" sz="1200" dirty="0"/>
              <a:t>에 의하여 벌할 수 없거나</a:t>
            </a:r>
            <a:r>
              <a:rPr lang="en-US" altLang="ko-KR" sz="1200" dirty="0"/>
              <a:t>, </a:t>
            </a:r>
            <a:r>
              <a:rPr lang="ko-KR" altLang="en-US" sz="1200" dirty="0"/>
              <a:t>동조 제</a:t>
            </a:r>
            <a:r>
              <a:rPr lang="en-US" altLang="ko-KR" sz="1200" dirty="0"/>
              <a:t>2</a:t>
            </a:r>
            <a:r>
              <a:rPr lang="ko-KR" altLang="en-US" sz="1200" dirty="0"/>
              <a:t>항</a:t>
            </a:r>
            <a:r>
              <a:rPr lang="en-US" altLang="ko-KR" sz="1200" dirty="0"/>
              <a:t>(</a:t>
            </a:r>
            <a:r>
              <a:rPr lang="ko-KR" altLang="en-US" sz="1200" dirty="0"/>
              <a:t>심신 </a:t>
            </a:r>
            <a:r>
              <a:rPr lang="ko-KR" altLang="en-US" sz="1200" dirty="0" err="1"/>
              <a:t>미약자</a:t>
            </a:r>
            <a:r>
              <a:rPr lang="en-US" altLang="ko-KR" sz="1200" dirty="0"/>
              <a:t>)</a:t>
            </a:r>
            <a:r>
              <a:rPr lang="ko-KR" altLang="en-US" sz="1200" dirty="0"/>
              <a:t>의 규정에 의하여 형이 </a:t>
            </a:r>
            <a:r>
              <a:rPr lang="ko-KR" altLang="en-US" sz="1200" dirty="0" err="1"/>
              <a:t>감경되는</a:t>
            </a:r>
            <a:r>
              <a:rPr lang="ko-KR" altLang="en-US" sz="1200" dirty="0"/>
              <a:t> 자가 금고 이상의 형에 해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당하는 죄를 범한 때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(2) </a:t>
            </a:r>
            <a:r>
              <a:rPr lang="ko-KR" altLang="en-US" sz="1200" dirty="0"/>
              <a:t>마약 </a:t>
            </a:r>
            <a:r>
              <a:rPr lang="en-US" altLang="ko-KR" sz="1200" dirty="0"/>
              <a:t>· </a:t>
            </a:r>
            <a:r>
              <a:rPr lang="ko-KR" altLang="en-US" sz="1200" dirty="0"/>
              <a:t>향정신성의약품 </a:t>
            </a:r>
            <a:r>
              <a:rPr lang="en-US" altLang="ko-KR" sz="1200" dirty="0"/>
              <a:t>· </a:t>
            </a:r>
            <a:r>
              <a:rPr lang="ko-KR" altLang="en-US" sz="1200" dirty="0"/>
              <a:t>대마 그 밖에 남용되거나 해독작용을 일으킬 우려가 있는 물질 이냐 알코올을 식음 </a:t>
            </a:r>
            <a:r>
              <a:rPr lang="en-US" altLang="ko-KR" sz="1200" dirty="0"/>
              <a:t>· </a:t>
            </a:r>
            <a:r>
              <a:rPr lang="ko-KR" altLang="en-US" sz="1200" dirty="0"/>
              <a:t>섭취 </a:t>
            </a:r>
            <a:r>
              <a:rPr lang="en-US" altLang="ko-KR" sz="1200" dirty="0"/>
              <a:t>· </a:t>
            </a:r>
            <a:r>
              <a:rPr lang="ko-KR" altLang="en-US" sz="1200" dirty="0"/>
              <a:t>흡입 </a:t>
            </a:r>
            <a:r>
              <a:rPr lang="en-US" altLang="ko-KR" sz="1200" dirty="0"/>
              <a:t>· </a:t>
            </a:r>
            <a:r>
              <a:rPr lang="ko-KR" altLang="en-US" sz="1200" dirty="0"/>
              <a:t>흡연 또는 주입 받는 습벽이 </a:t>
            </a:r>
            <a:r>
              <a:rPr lang="ko-KR" altLang="en-US" sz="1200" dirty="0" err="1"/>
              <a:t>있거</a:t>
            </a:r>
            <a:r>
              <a:rPr lang="ko-KR" altLang="en-US" sz="1200" dirty="0"/>
              <a:t> 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나 그에 중독된 자 가 금고 이상의 형에 해당하는 죄를 범한 때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(3) </a:t>
            </a:r>
            <a:r>
              <a:rPr lang="ko-KR" altLang="en-US" sz="1200" dirty="0" err="1"/>
              <a:t>소아성</a:t>
            </a:r>
            <a:r>
              <a:rPr lang="ko-KR" altLang="en-US" sz="1200" dirty="0"/>
              <a:t> </a:t>
            </a:r>
            <a:r>
              <a:rPr lang="ko-KR" altLang="en-US" sz="1200" dirty="0" err="1"/>
              <a:t>기호증</a:t>
            </a:r>
            <a:r>
              <a:rPr lang="en-US" altLang="ko-KR" sz="1200" dirty="0"/>
              <a:t>, </a:t>
            </a:r>
            <a:r>
              <a:rPr lang="ko-KR" altLang="en-US" sz="1200" dirty="0"/>
              <a:t>성적 </a:t>
            </a:r>
            <a:r>
              <a:rPr lang="ko-KR" altLang="en-US" sz="1200" dirty="0" err="1"/>
              <a:t>가학증</a:t>
            </a:r>
            <a:r>
              <a:rPr lang="ko-KR" altLang="en-US" sz="1200" dirty="0"/>
              <a:t> 등 성적 성벽이 있는 정신성적 장애자로서 금고 이상의 형 에 해당하는 성폭력범죄를 지은 자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0A1E421-860B-4E4A-A44A-75338679D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0511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D68EC9CA-C663-4AED-83F9-CDDAF5414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713" y="3049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3049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5. </a:t>
            </a:r>
            <a:r>
              <a:rPr lang="ko-KR" altLang="en-US" dirty="0"/>
              <a:t>현행법상 보안처분제도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40273"/>
            <a:ext cx="11176612" cy="488997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3) </a:t>
            </a:r>
            <a:r>
              <a:rPr lang="ko-KR" altLang="en-US" sz="1200" dirty="0"/>
              <a:t>치료감호의 내용 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(1) </a:t>
            </a:r>
            <a:r>
              <a:rPr lang="ko-KR" altLang="en-US" sz="1200" dirty="0"/>
              <a:t>치료감호사건의 절차 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(a) </a:t>
            </a:r>
            <a:r>
              <a:rPr lang="ko-KR" altLang="en-US" sz="1200" dirty="0">
                <a:solidFill>
                  <a:srgbClr val="FF0000"/>
                </a:solidFill>
              </a:rPr>
              <a:t>치료감호청구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4</a:t>
            </a:r>
            <a:r>
              <a:rPr lang="ko-KR" altLang="en-US" sz="1200" dirty="0"/>
              <a:t>조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>
                <a:solidFill>
                  <a:srgbClr val="FF0000"/>
                </a:solidFill>
              </a:rPr>
              <a:t>검사</a:t>
            </a:r>
            <a:r>
              <a:rPr lang="ko-KR" altLang="en-US" sz="1200" dirty="0"/>
              <a:t>는 치료감호대상자가 치료감호를 받을 필요가 있는 경우 관할 법원에 치료감호를 </a:t>
            </a:r>
            <a:r>
              <a:rPr lang="ko-KR" altLang="en-US" sz="1200" dirty="0">
                <a:solidFill>
                  <a:srgbClr val="FF0000"/>
                </a:solidFill>
              </a:rPr>
              <a:t>청구할 수 있다</a:t>
            </a:r>
            <a:r>
              <a:rPr lang="en-US" altLang="ko-KR" sz="12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치료감호대상자에 대한 치료감호를 청구함에는 </a:t>
            </a:r>
            <a:r>
              <a:rPr lang="ko-KR" altLang="en-US" sz="1200" dirty="0">
                <a:solidFill>
                  <a:srgbClr val="FF0000"/>
                </a:solidFill>
              </a:rPr>
              <a:t>정신과 등의 전문의의 진단 또는 감정을 참고하여야 한다</a:t>
            </a:r>
            <a:r>
              <a:rPr lang="en-US" altLang="ko-KR" sz="12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(b)</a:t>
            </a:r>
            <a:r>
              <a:rPr lang="ko-KR" altLang="en-US" sz="1200" dirty="0"/>
              <a:t> </a:t>
            </a:r>
            <a:r>
              <a:rPr lang="ko-KR" altLang="en-US" sz="1200" dirty="0">
                <a:solidFill>
                  <a:srgbClr val="FF0000"/>
                </a:solidFill>
              </a:rPr>
              <a:t>치료감호의 독립청구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7</a:t>
            </a:r>
            <a:r>
              <a:rPr lang="ko-KR" altLang="en-US" sz="1200" dirty="0"/>
              <a:t>조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>
                <a:solidFill>
                  <a:srgbClr val="FF0000"/>
                </a:solidFill>
              </a:rPr>
              <a:t>검사는 다음 각호의 어느 하나에 해당하는 때에는 공소를 제기함이 없이 치료감호 청구만을 할 수 있다</a:t>
            </a:r>
            <a:r>
              <a:rPr lang="en-US" altLang="ko-KR" sz="1200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피의자가 「형법」 제</a:t>
            </a:r>
            <a:r>
              <a:rPr lang="en-US" altLang="ko-KR" sz="1200" dirty="0"/>
              <a:t>10</a:t>
            </a:r>
            <a:r>
              <a:rPr lang="ko-KR" altLang="en-US" sz="1200" dirty="0"/>
              <a:t>조 제</a:t>
            </a:r>
            <a:r>
              <a:rPr lang="en-US" altLang="ko-KR" sz="1200" dirty="0"/>
              <a:t>1</a:t>
            </a:r>
            <a:r>
              <a:rPr lang="ko-KR" altLang="en-US" sz="1200" dirty="0"/>
              <a:t>항의 규정에 해당되어 벌할 수 없는 때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-</a:t>
            </a:r>
            <a:r>
              <a:rPr lang="ko-KR" altLang="en-US" sz="1200" dirty="0"/>
              <a:t>고소 </a:t>
            </a:r>
            <a:r>
              <a:rPr lang="en-US" altLang="ko-KR" sz="1200" dirty="0"/>
              <a:t>· </a:t>
            </a:r>
            <a:r>
              <a:rPr lang="ko-KR" altLang="en-US" sz="1200" dirty="0"/>
              <a:t>고발이 있어야 논할 수 있는 죄에서 그 고소 </a:t>
            </a:r>
            <a:r>
              <a:rPr lang="en-US" altLang="ko-KR" sz="1200" dirty="0"/>
              <a:t>· </a:t>
            </a:r>
            <a:r>
              <a:rPr lang="ko-KR" altLang="en-US" sz="1200" dirty="0"/>
              <a:t>고발이 없거나 취소된 때 또는 피해자의 명시한 의사에 반하여 논할 수 없는 죄에서 처벌을 희망하지 아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 err="1"/>
              <a:t>니하는</a:t>
            </a:r>
            <a:r>
              <a:rPr lang="ko-KR" altLang="en-US" sz="1200" dirty="0"/>
              <a:t> 의사표시가 있거나 처벌을 희망하는 의사표시가 철회된 때 </a:t>
            </a: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   </a:t>
            </a:r>
            <a:r>
              <a:rPr lang="en-US" altLang="ko-KR" sz="1200" dirty="0"/>
              <a:t>- </a:t>
            </a:r>
            <a:r>
              <a:rPr lang="ko-KR" altLang="en-US" sz="1200" dirty="0"/>
              <a:t>피의자에 대하여 「형사소송법」 제</a:t>
            </a:r>
            <a:r>
              <a:rPr lang="en-US" altLang="ko-KR" sz="1200" dirty="0"/>
              <a:t>247</a:t>
            </a:r>
            <a:r>
              <a:rPr lang="ko-KR" altLang="en-US" sz="1200" dirty="0"/>
              <a:t>조 제</a:t>
            </a:r>
            <a:r>
              <a:rPr lang="en-US" altLang="ko-KR" sz="1200" dirty="0"/>
              <a:t>1</a:t>
            </a:r>
            <a:r>
              <a:rPr lang="ko-KR" altLang="en-US" sz="1200" dirty="0"/>
              <a:t>항의 규정에 의하여 공소를 제기하 지 아니하는 결정</a:t>
            </a:r>
            <a:r>
              <a:rPr lang="en-US" altLang="ko-KR" sz="1200" dirty="0"/>
              <a:t>(</a:t>
            </a:r>
            <a:r>
              <a:rPr lang="ko-KR" altLang="en-US" sz="1200" dirty="0"/>
              <a:t>기소유예</a:t>
            </a:r>
            <a:r>
              <a:rPr lang="en-US" altLang="ko-KR" sz="1200" dirty="0"/>
              <a:t>)</a:t>
            </a:r>
            <a:r>
              <a:rPr lang="ko-KR" altLang="en-US" sz="1200" dirty="0"/>
              <a:t>을 한 때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0A1E421-860B-4E4A-A44A-75338679D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0511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D68EC9CA-C663-4AED-83F9-CDDAF5414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713" y="3049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67205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5. </a:t>
            </a:r>
            <a:r>
              <a:rPr lang="ko-KR" altLang="en-US" dirty="0"/>
              <a:t>현행법상 보안처분제도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14393"/>
            <a:ext cx="11176612" cy="41566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   (c) </a:t>
            </a:r>
            <a:r>
              <a:rPr lang="ko-KR" altLang="en-US" sz="1200" dirty="0">
                <a:solidFill>
                  <a:srgbClr val="FF0000"/>
                </a:solidFill>
              </a:rPr>
              <a:t>치료감호의 선고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12</a:t>
            </a:r>
            <a:r>
              <a:rPr lang="ko-KR" altLang="en-US" sz="1200" dirty="0"/>
              <a:t>조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>
                <a:solidFill>
                  <a:srgbClr val="FF0000"/>
                </a:solidFill>
              </a:rPr>
              <a:t>법원</a:t>
            </a:r>
            <a:r>
              <a:rPr lang="ko-KR" altLang="en-US" sz="1200" dirty="0"/>
              <a:t>은 치료감호 사건을 심리하여 그 청구가 이유 있다고 인정하는 때에는 </a:t>
            </a:r>
            <a:r>
              <a:rPr lang="ko-KR" altLang="en-US" sz="1200" dirty="0">
                <a:solidFill>
                  <a:srgbClr val="FF0000"/>
                </a:solidFill>
              </a:rPr>
              <a:t>판결로써 치료감호를 선고</a:t>
            </a:r>
            <a:r>
              <a:rPr lang="ko-KR" altLang="en-US" sz="1200" dirty="0"/>
              <a:t>하여야 하고</a:t>
            </a:r>
            <a:r>
              <a:rPr lang="en-US" altLang="ko-KR" sz="1200" dirty="0"/>
              <a:t>, </a:t>
            </a:r>
            <a:r>
              <a:rPr lang="ko-KR" altLang="en-US" sz="1200" dirty="0"/>
              <a:t>그 이유 없다고 인정하는 때 또는 </a:t>
            </a:r>
            <a:r>
              <a:rPr lang="ko-KR" altLang="en-US" sz="1200" dirty="0" err="1"/>
              <a:t>피고사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건에 대하여 심신상실 외의 사유로 무죄를 선고하거나 사형을 선고할 때에는 </a:t>
            </a:r>
            <a:r>
              <a:rPr lang="ko-KR" altLang="en-US" sz="1200" dirty="0">
                <a:solidFill>
                  <a:srgbClr val="FF0000"/>
                </a:solidFill>
              </a:rPr>
              <a:t>판결로써 청구기각을 선고하여야 한다</a:t>
            </a:r>
            <a:r>
              <a:rPr lang="en-US" altLang="ko-KR" sz="12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>
                <a:solidFill>
                  <a:srgbClr val="FF0000"/>
                </a:solidFill>
              </a:rPr>
              <a:t>치료감호사건의 판결은 피고사건의 판결과 동시에 선고하여야 한다</a:t>
            </a:r>
            <a:r>
              <a:rPr lang="en-US" altLang="ko-KR" sz="1200" dirty="0"/>
              <a:t>. </a:t>
            </a:r>
            <a:r>
              <a:rPr lang="ko-KR" altLang="en-US" sz="1200" dirty="0"/>
              <a:t>다만</a:t>
            </a:r>
            <a:r>
              <a:rPr lang="en-US" altLang="ko-KR" sz="1200" dirty="0"/>
              <a:t>, </a:t>
            </a:r>
            <a:r>
              <a:rPr lang="ko-KR" altLang="en-US" sz="1200" dirty="0"/>
              <a:t>제</a:t>
            </a:r>
            <a:r>
              <a:rPr lang="en-US" altLang="ko-KR" sz="1200" dirty="0"/>
              <a:t>7 </a:t>
            </a:r>
            <a:r>
              <a:rPr lang="ko-KR" altLang="en-US" sz="1200" dirty="0"/>
              <a:t>조</a:t>
            </a:r>
            <a:r>
              <a:rPr lang="en-US" altLang="ko-KR" sz="1200" dirty="0"/>
              <a:t>(</a:t>
            </a:r>
            <a:r>
              <a:rPr lang="ko-KR" altLang="en-US" sz="1200" dirty="0"/>
              <a:t>치료감호의 독립청구</a:t>
            </a:r>
            <a:r>
              <a:rPr lang="en-US" altLang="ko-KR" sz="1200" dirty="0"/>
              <a:t>)</a:t>
            </a:r>
            <a:r>
              <a:rPr lang="ko-KR" altLang="en-US" sz="1200" dirty="0"/>
              <a:t>의 규정에 의한 치료감호청구의 경우에는 그러하지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아니 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치료감호선고의 판결이유에는 요건으로 되는 사실</a:t>
            </a:r>
            <a:r>
              <a:rPr lang="en-US" altLang="ko-KR" sz="1200" dirty="0"/>
              <a:t>, </a:t>
            </a:r>
            <a:r>
              <a:rPr lang="ko-KR" altLang="en-US" sz="1200" dirty="0"/>
              <a:t>증거의 요지와 적용법조를 명시하여야 한다</a:t>
            </a:r>
            <a:r>
              <a:rPr lang="en-US" altLang="ko-KR" sz="1200" dirty="0"/>
              <a:t>.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0A1E421-860B-4E4A-A44A-75338679D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0511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D68EC9CA-C663-4AED-83F9-CDDAF5414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713" y="3049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28301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5. </a:t>
            </a:r>
            <a:r>
              <a:rPr lang="ko-KR" altLang="en-US" dirty="0"/>
              <a:t>현행법상 보안처분제도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78633"/>
            <a:ext cx="11176612" cy="513271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200" dirty="0"/>
              <a:t>(2) </a:t>
            </a:r>
            <a:r>
              <a:rPr lang="ko-KR" altLang="en-US" sz="1200" dirty="0">
                <a:solidFill>
                  <a:srgbClr val="FF0000"/>
                </a:solidFill>
              </a:rPr>
              <a:t>치료감호의 집행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</a:t>
            </a:r>
          </a:p>
          <a:p>
            <a:pPr marL="0" indent="0">
              <a:buNone/>
            </a:pPr>
            <a:r>
              <a:rPr lang="en-US" altLang="ko-KR" sz="1200" dirty="0"/>
              <a:t>  (a) </a:t>
            </a:r>
            <a:r>
              <a:rPr lang="ko-KR" altLang="en-US" sz="1200" dirty="0">
                <a:solidFill>
                  <a:srgbClr val="FF0000"/>
                </a:solidFill>
              </a:rPr>
              <a:t>자유박탈 보안처분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 err="1"/>
              <a:t>시설내처우로서의</a:t>
            </a:r>
            <a:r>
              <a:rPr lang="ko-KR" altLang="en-US" sz="1200" dirty="0"/>
              <a:t> 치료감호 치료감호의 선고를 받은 자에 대하여는 </a:t>
            </a:r>
            <a:r>
              <a:rPr lang="ko-KR" altLang="en-US" sz="1200" dirty="0">
                <a:solidFill>
                  <a:srgbClr val="FF0000"/>
                </a:solidFill>
              </a:rPr>
              <a:t>치료감호시설에 수용하여 치료를 위한 조치</a:t>
            </a:r>
            <a:r>
              <a:rPr lang="ko-KR" altLang="en-US" sz="1200" dirty="0"/>
              <a:t>를 한다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16</a:t>
            </a:r>
            <a:r>
              <a:rPr lang="ko-KR" altLang="en-US" sz="1200" dirty="0"/>
              <a:t>조 </a:t>
            </a:r>
            <a:r>
              <a:rPr lang="en-US" altLang="ko-KR" sz="1200" dirty="0"/>
              <a:t>1</a:t>
            </a:r>
            <a:r>
              <a:rPr lang="ko-KR" altLang="en-US" sz="1200" dirty="0"/>
              <a:t>항</a:t>
            </a:r>
            <a:r>
              <a:rPr lang="en-US" altLang="ko-KR" sz="1200" dirty="0"/>
              <a:t>).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(b) </a:t>
            </a:r>
            <a:r>
              <a:rPr lang="ko-KR" altLang="en-US" sz="1200" dirty="0">
                <a:solidFill>
                  <a:srgbClr val="FF0000"/>
                </a:solidFill>
              </a:rPr>
              <a:t>수용기간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en-US" altLang="ko-KR" sz="1200" dirty="0">
                <a:solidFill>
                  <a:srgbClr val="FF0000"/>
                </a:solidFill>
              </a:rPr>
              <a:t>- </a:t>
            </a:r>
            <a:r>
              <a:rPr lang="ko-KR" altLang="en-US" sz="1200" dirty="0">
                <a:solidFill>
                  <a:srgbClr val="FF0000"/>
                </a:solidFill>
              </a:rPr>
              <a:t>구 사회보호법에서는 치료감호기간을 ‘완치될 때까지’</a:t>
            </a:r>
            <a:r>
              <a:rPr lang="ko-KR" altLang="en-US" sz="1200" dirty="0"/>
              <a:t> 로 하여 절대적 부정기 </a:t>
            </a:r>
            <a:r>
              <a:rPr lang="ko-KR" altLang="en-US" sz="1200" dirty="0" err="1"/>
              <a:t>처분으로서의</a:t>
            </a:r>
            <a:r>
              <a:rPr lang="ko-KR" altLang="en-US" sz="1200" dirty="0"/>
              <a:t> 성격을 지니고 있었음</a:t>
            </a:r>
            <a:r>
              <a:rPr lang="en-US" altLang="ko-KR" sz="1200" dirty="0"/>
              <a:t>. </a:t>
            </a:r>
            <a:r>
              <a:rPr lang="ko-KR" altLang="en-US" sz="1200" dirty="0"/>
              <a:t>이에 대해서는 심각한 법치국가적 문제점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을 지니고 있다는 비판이 제기되고 있었다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>
                <a:solidFill>
                  <a:srgbClr val="FF0000"/>
                </a:solidFill>
              </a:rPr>
              <a:t>현행 치료감호법은 </a:t>
            </a:r>
            <a:r>
              <a:rPr lang="ko-KR" altLang="en-US" sz="1200" dirty="0"/>
              <a:t>심신장애자와 약물중독자의 치료감호 상한기간을 각각 구분 하여 제한을 두고 있다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16</a:t>
            </a:r>
            <a:r>
              <a:rPr lang="ko-KR" altLang="en-US" sz="1200" dirty="0"/>
              <a:t>조 </a:t>
            </a:r>
            <a:r>
              <a:rPr lang="en-US" altLang="ko-KR" sz="1200" dirty="0"/>
              <a:t>2</a:t>
            </a:r>
            <a:r>
              <a:rPr lang="ko-KR" altLang="en-US" sz="1200" dirty="0"/>
              <a:t>항</a:t>
            </a:r>
            <a:r>
              <a:rPr lang="en-US" altLang="ko-KR" sz="1200" dirty="0"/>
              <a:t>)</a:t>
            </a:r>
            <a:r>
              <a:rPr lang="ko-KR" altLang="en-US" sz="1200" dirty="0"/>
              <a:t>．또한 </a:t>
            </a:r>
            <a:r>
              <a:rPr lang="ko-KR" altLang="en-US" sz="1200" dirty="0">
                <a:solidFill>
                  <a:srgbClr val="FF0000"/>
                </a:solidFill>
              </a:rPr>
              <a:t>심신장애자 및 정신성적 장애자에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</a:t>
            </a:r>
            <a:r>
              <a:rPr lang="ko-KR" altLang="en-US" sz="1200" dirty="0">
                <a:solidFill>
                  <a:srgbClr val="FF0000"/>
                </a:solidFill>
              </a:rPr>
              <a:t>대한 치료 감호시설에의 수용기간은 </a:t>
            </a:r>
            <a:r>
              <a:rPr lang="en-US" altLang="ko-KR" sz="1200" dirty="0">
                <a:solidFill>
                  <a:srgbClr val="FF0000"/>
                </a:solidFill>
              </a:rPr>
              <a:t>15</a:t>
            </a:r>
            <a:r>
              <a:rPr lang="ko-KR" altLang="en-US" sz="1200" dirty="0">
                <a:solidFill>
                  <a:srgbClr val="FF0000"/>
                </a:solidFill>
              </a:rPr>
              <a:t>년을 초과할 수 없도</a:t>
            </a:r>
            <a:r>
              <a:rPr lang="ko-KR" altLang="en-US" sz="1200" dirty="0"/>
              <a:t>록 하되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약물중독 피치료감호 자를 치료감호시설에 수용하는 때에는 </a:t>
            </a:r>
            <a:r>
              <a:rPr lang="en-US" altLang="ko-KR" sz="1200" dirty="0">
                <a:solidFill>
                  <a:srgbClr val="FF0000"/>
                </a:solidFill>
              </a:rPr>
              <a:t>2</a:t>
            </a:r>
            <a:r>
              <a:rPr lang="ko-KR" altLang="en-US" sz="1200" dirty="0">
                <a:solidFill>
                  <a:srgbClr val="FF0000"/>
                </a:solidFill>
              </a:rPr>
              <a:t>년을 초과할 수 없도록 </a:t>
            </a:r>
            <a:r>
              <a:rPr lang="ko-KR" altLang="en-US" sz="1200" dirty="0"/>
              <a:t>규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정하였다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(c) </a:t>
            </a:r>
            <a:r>
              <a:rPr lang="ko-KR" altLang="en-US" sz="1200" dirty="0">
                <a:solidFill>
                  <a:srgbClr val="FF0000"/>
                </a:solidFill>
              </a:rPr>
              <a:t>집행순서 및 방법 </a:t>
            </a:r>
            <a:r>
              <a:rPr lang="en-US" altLang="ko-KR" sz="1200" dirty="0">
                <a:solidFill>
                  <a:srgbClr val="FF0000"/>
                </a:solidFill>
              </a:rPr>
              <a:t>- </a:t>
            </a:r>
            <a:r>
              <a:rPr lang="ko-KR" altLang="en-US" sz="1200" dirty="0">
                <a:solidFill>
                  <a:srgbClr val="FF0000"/>
                </a:solidFill>
              </a:rPr>
              <a:t>대체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집행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r>
              <a:rPr lang="ko-KR" altLang="en-US" sz="1200" dirty="0">
                <a:solidFill>
                  <a:srgbClr val="FF0000"/>
                </a:solidFill>
              </a:rPr>
              <a:t>주의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>
                <a:solidFill>
                  <a:srgbClr val="FF0000"/>
                </a:solidFill>
              </a:rPr>
              <a:t>치료감호와 형이 </a:t>
            </a:r>
            <a:r>
              <a:rPr lang="ko-KR" altLang="en-US" sz="1200" dirty="0" err="1">
                <a:solidFill>
                  <a:srgbClr val="FF0000"/>
                </a:solidFill>
              </a:rPr>
              <a:t>병과된</a:t>
            </a:r>
            <a:r>
              <a:rPr lang="ko-KR" altLang="en-US" sz="1200" dirty="0">
                <a:solidFill>
                  <a:srgbClr val="FF0000"/>
                </a:solidFill>
              </a:rPr>
              <a:t> 경우에는 치료감호를 먼저 집행</a:t>
            </a:r>
            <a:r>
              <a:rPr lang="ko-KR" altLang="en-US" sz="1200" dirty="0"/>
              <a:t>한다</a:t>
            </a:r>
            <a:r>
              <a:rPr lang="en-US" altLang="ko-KR" sz="1200" dirty="0"/>
              <a:t>. </a:t>
            </a:r>
            <a:r>
              <a:rPr lang="ko-KR" altLang="en-US" sz="1200" dirty="0"/>
              <a:t>이 경우 </a:t>
            </a:r>
            <a:r>
              <a:rPr lang="ko-KR" altLang="en-US" sz="1200" dirty="0">
                <a:solidFill>
                  <a:srgbClr val="FF0000"/>
                </a:solidFill>
              </a:rPr>
              <a:t>치료감호의 집행기간은 형기에 산입</a:t>
            </a:r>
            <a:r>
              <a:rPr lang="ko-KR" altLang="en-US" sz="1200" dirty="0"/>
              <a:t>한다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18</a:t>
            </a:r>
            <a:r>
              <a:rPr lang="ko-KR" altLang="en-US" sz="1200" dirty="0"/>
              <a:t>조</a:t>
            </a:r>
            <a:r>
              <a:rPr lang="en-US" altLang="ko-KR" sz="1200" dirty="0"/>
              <a:t>).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치료감호의 </a:t>
            </a:r>
            <a:r>
              <a:rPr lang="ko-KR" altLang="en-US" sz="1200" dirty="0">
                <a:solidFill>
                  <a:srgbClr val="FF0000"/>
                </a:solidFill>
              </a:rPr>
              <a:t>집행은 검사가 지휘한다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17</a:t>
            </a:r>
            <a:r>
              <a:rPr lang="ko-KR" altLang="en-US" sz="1200" dirty="0"/>
              <a:t>조 </a:t>
            </a:r>
            <a:r>
              <a:rPr lang="en-US" altLang="ko-KR" sz="1200" dirty="0"/>
              <a:t>1</a:t>
            </a:r>
            <a:r>
              <a:rPr lang="ko-KR" altLang="en-US" sz="1200" dirty="0"/>
              <a:t>항</a:t>
            </a:r>
            <a:r>
              <a:rPr lang="en-US" altLang="ko-KR" sz="1200" dirty="0"/>
              <a:t>).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분리수용 </a:t>
            </a:r>
            <a:r>
              <a:rPr lang="en-US" altLang="ko-KR" sz="1200" dirty="0"/>
              <a:t>: </a:t>
            </a:r>
            <a:r>
              <a:rPr lang="ko-KR" altLang="en-US" sz="1200" dirty="0"/>
              <a:t>심신장애에 따른 </a:t>
            </a:r>
            <a:r>
              <a:rPr lang="ko-KR" altLang="en-US" sz="1200" dirty="0">
                <a:solidFill>
                  <a:srgbClr val="FF0000"/>
                </a:solidFill>
              </a:rPr>
              <a:t>치료감호대상자와 정신성적 장애자 그리고 약물중독에 의한 치료감호대상자는 특별한 사정이 없는 한 각각 구분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수용</a:t>
            </a:r>
            <a:r>
              <a:rPr lang="ko-KR" altLang="en-US" sz="1200" dirty="0"/>
              <a:t>해야 한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           </a:t>
            </a:r>
            <a:r>
              <a:rPr lang="ko-KR" altLang="en-US" sz="1200" dirty="0"/>
              <a:t>다</a:t>
            </a:r>
            <a:r>
              <a:rPr lang="en-US" altLang="ko-KR" sz="1200" dirty="0"/>
              <a:t>(</a:t>
            </a:r>
            <a:r>
              <a:rPr lang="ko-KR" altLang="en-US" sz="1200" dirty="0"/>
              <a:t>제 </a:t>
            </a:r>
            <a:r>
              <a:rPr lang="en-US" altLang="ko-KR" sz="1200" dirty="0"/>
              <a:t>19</a:t>
            </a:r>
            <a:r>
              <a:rPr lang="ko-KR" altLang="en-US" sz="1200" dirty="0"/>
              <a:t>조</a:t>
            </a:r>
            <a:r>
              <a:rPr lang="en-US" altLang="ko-KR" sz="1200" dirty="0"/>
              <a:t>).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0A1E421-860B-4E4A-A44A-75338679D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0511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D68EC9CA-C663-4AED-83F9-CDDAF5414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713" y="3049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52401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5. </a:t>
            </a:r>
            <a:r>
              <a:rPr lang="ko-KR" altLang="en-US" dirty="0"/>
              <a:t>현행법상 보안처분제도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78634"/>
            <a:ext cx="11176612" cy="492568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ko-KR" sz="1200" dirty="0"/>
              <a:t>(3) </a:t>
            </a:r>
            <a:r>
              <a:rPr lang="ko-KR" altLang="en-US" sz="1200" dirty="0">
                <a:solidFill>
                  <a:srgbClr val="FF0000"/>
                </a:solidFill>
              </a:rPr>
              <a:t>피치료감호자의 처우와 권리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</a:t>
            </a:r>
          </a:p>
          <a:p>
            <a:pPr marL="0" indent="0">
              <a:buNone/>
            </a:pPr>
            <a:r>
              <a:rPr lang="en-US" altLang="ko-KR" sz="1200" dirty="0"/>
              <a:t>  (a) </a:t>
            </a:r>
            <a:r>
              <a:rPr lang="ko-KR" altLang="en-US" sz="1200" dirty="0">
                <a:solidFill>
                  <a:srgbClr val="FF0000"/>
                </a:solidFill>
              </a:rPr>
              <a:t>처우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제</a:t>
            </a:r>
            <a:r>
              <a:rPr lang="en-US" altLang="ko-KR" sz="1200" dirty="0">
                <a:solidFill>
                  <a:srgbClr val="FF0000"/>
                </a:solidFill>
              </a:rPr>
              <a:t>25</a:t>
            </a:r>
            <a:r>
              <a:rPr lang="ko-KR" altLang="en-US" sz="1200" dirty="0">
                <a:solidFill>
                  <a:srgbClr val="FF0000"/>
                </a:solidFill>
              </a:rPr>
              <a:t>조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치료감호시설의 장은 피치료감호자의 건강한 생활이 보장된 수 있도록 쾌적하고 위생적인 시설을 갖추고</a:t>
            </a:r>
            <a:r>
              <a:rPr lang="en-US" altLang="ko-KR" sz="1200" dirty="0"/>
              <a:t>, </a:t>
            </a:r>
            <a:r>
              <a:rPr lang="ko-KR" altLang="en-US" sz="1200" dirty="0"/>
              <a:t>의류</a:t>
            </a:r>
            <a:r>
              <a:rPr lang="en-US" altLang="ko-KR" sz="1200" dirty="0"/>
              <a:t>, </a:t>
            </a:r>
            <a:r>
              <a:rPr lang="ko-KR" altLang="en-US" sz="1200" dirty="0"/>
              <a:t>침구 그 밖에 처우에 필요한 물품을 제공하여야 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피치료감호자에 대한 의료적 처우는 정신병원에 준하여 의사의 조치에 따르도록 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치료감호시설의 장은 피치료감호자의 사회복귀에 도움이 될 수 있도록 치료와 개선 정도에 따라 점진적으로 개방적이고 완화된 처우를 하여야 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치료감호시설의 장은 피치료감호자가 치료감호시설에서 치료하기 곤란한 질병 에 걸린 때에는 외부의료기관에서 치료를 받게 할 수 있다</a:t>
            </a:r>
            <a:r>
              <a:rPr lang="en-US" altLang="ko-KR" sz="1200" dirty="0"/>
              <a:t>. </a:t>
            </a:r>
            <a:r>
              <a:rPr lang="ko-KR" altLang="en-US" sz="1200" dirty="0"/>
              <a:t>이 때 치료감호소의 장은 본인이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나 보호자 등이 스스로의 부담으로 치료받기를 원하는 때에는 이를 허가할 수 있다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</a:t>
            </a:r>
          </a:p>
          <a:p>
            <a:pPr marL="0" indent="0">
              <a:buNone/>
            </a:pPr>
            <a:r>
              <a:rPr lang="en-US" altLang="ko-KR" sz="1200" dirty="0"/>
              <a:t>   (b) </a:t>
            </a:r>
            <a:r>
              <a:rPr lang="ko-KR" altLang="en-US" sz="1200" dirty="0">
                <a:solidFill>
                  <a:srgbClr val="FF0000"/>
                </a:solidFill>
              </a:rPr>
              <a:t>접 견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전화통화 </a:t>
            </a:r>
            <a:r>
              <a:rPr lang="en-US" altLang="ko-KR" sz="1200" dirty="0">
                <a:solidFill>
                  <a:srgbClr val="FF0000"/>
                </a:solidFill>
              </a:rPr>
              <a:t>· TV</a:t>
            </a:r>
            <a:r>
              <a:rPr lang="ko-KR" altLang="en-US" sz="1200" dirty="0">
                <a:solidFill>
                  <a:srgbClr val="FF0000"/>
                </a:solidFill>
              </a:rPr>
              <a:t>시청 보장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제</a:t>
            </a:r>
            <a:r>
              <a:rPr lang="en-US" altLang="ko-KR" sz="1200" dirty="0">
                <a:solidFill>
                  <a:srgbClr val="FF0000"/>
                </a:solidFill>
              </a:rPr>
              <a:t>26</a:t>
            </a:r>
            <a:r>
              <a:rPr lang="ko-KR" altLang="en-US" sz="1200" dirty="0">
                <a:solidFill>
                  <a:srgbClr val="FF0000"/>
                </a:solidFill>
              </a:rPr>
              <a:t>조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제</a:t>
            </a:r>
            <a:r>
              <a:rPr lang="en-US" altLang="ko-KR" sz="1200" dirty="0">
                <a:solidFill>
                  <a:srgbClr val="FF0000"/>
                </a:solidFill>
              </a:rPr>
              <a:t>27</a:t>
            </a:r>
            <a:r>
              <a:rPr lang="ko-KR" altLang="en-US" sz="1200" dirty="0">
                <a:solidFill>
                  <a:srgbClr val="FF0000"/>
                </a:solidFill>
              </a:rPr>
              <a:t>조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치료감호시설의 장은 수용질서를 유지하거나 치료를 위하여 필요한 경우를 제외하 고는 피치료감호자의 접견</a:t>
            </a:r>
            <a:r>
              <a:rPr lang="en-US" altLang="ko-KR" sz="1200" dirty="0"/>
              <a:t>, </a:t>
            </a:r>
            <a:r>
              <a:rPr lang="ko-KR" altLang="en-US" sz="1200" dirty="0"/>
              <a:t>서신의 수신 </a:t>
            </a:r>
            <a:r>
              <a:rPr lang="en-US" altLang="ko-KR" sz="1200" dirty="0"/>
              <a:t>· </a:t>
            </a:r>
            <a:r>
              <a:rPr lang="ko-KR" altLang="en-US" sz="1200" dirty="0"/>
              <a:t>발신</a:t>
            </a:r>
            <a:r>
              <a:rPr lang="en-US" altLang="ko-KR" sz="1200" dirty="0"/>
              <a:t>, </a:t>
            </a:r>
            <a:r>
              <a:rPr lang="ko-KR" altLang="en-US" sz="1200" dirty="0"/>
              <a:t>전화통화 등을 보장하여야 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피치료감호자의 텔레비전 시청 라디오 청취</a:t>
            </a:r>
            <a:r>
              <a:rPr lang="en-US" altLang="ko-KR" sz="1200" dirty="0"/>
              <a:t>, </a:t>
            </a:r>
            <a:r>
              <a:rPr lang="ko-KR" altLang="en-US" sz="1200" dirty="0"/>
              <a:t>신문 </a:t>
            </a:r>
            <a:r>
              <a:rPr lang="en-US" altLang="ko-KR" sz="1200" dirty="0"/>
              <a:t>· </a:t>
            </a:r>
            <a:r>
              <a:rPr lang="ko-KR" altLang="en-US" sz="1200" dirty="0"/>
              <a:t>도서의 열람은 일과시간이 나 취침시간 등을 제외하고는 자유롭게 보장된다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(c)</a:t>
            </a:r>
            <a:r>
              <a:rPr lang="ko-KR" altLang="en-US" sz="1200" dirty="0"/>
              <a:t> </a:t>
            </a:r>
            <a:r>
              <a:rPr lang="ko-KR" altLang="en-US" sz="1200" dirty="0">
                <a:solidFill>
                  <a:srgbClr val="FF0000"/>
                </a:solidFill>
              </a:rPr>
              <a:t>근로보상금 등의 지급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제</a:t>
            </a:r>
            <a:r>
              <a:rPr lang="en-US" altLang="ko-KR" sz="1200" dirty="0">
                <a:solidFill>
                  <a:srgbClr val="FF0000"/>
                </a:solidFill>
              </a:rPr>
              <a:t>29</a:t>
            </a:r>
            <a:r>
              <a:rPr lang="ko-KR" altLang="en-US" sz="1200" dirty="0">
                <a:solidFill>
                  <a:srgbClr val="FF0000"/>
                </a:solidFill>
              </a:rPr>
              <a:t>조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근로에 종사하는 피치료감호자에 대하여 근로의욕을 고취하고 석방 후 사회정착에 도움이 될 수 있도록 법무부장관이 정하는 바에 따라 근로보상금을 지급하여야 한다</a:t>
            </a:r>
            <a:r>
              <a:rPr lang="en-US" altLang="ko-KR" sz="1200" dirty="0"/>
              <a:t>.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0A1E421-860B-4E4A-A44A-75338679D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0511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D68EC9CA-C663-4AED-83F9-CDDAF5414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713" y="3049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09649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5. </a:t>
            </a:r>
            <a:r>
              <a:rPr lang="ko-KR" altLang="en-US" dirty="0"/>
              <a:t>현행법상 보안처분제도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291197"/>
            <a:ext cx="11176612" cy="51327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3. </a:t>
            </a:r>
            <a:r>
              <a:rPr lang="ko-KR" altLang="en-US" sz="1200" dirty="0">
                <a:solidFill>
                  <a:srgbClr val="FF0000"/>
                </a:solidFill>
              </a:rPr>
              <a:t>치료감호법상의</a:t>
            </a:r>
            <a:r>
              <a:rPr lang="ko-KR" altLang="en-US" sz="1200" dirty="0"/>
              <a:t> </a:t>
            </a:r>
            <a:r>
              <a:rPr lang="ko-KR" altLang="en-US" sz="1200" dirty="0">
                <a:solidFill>
                  <a:srgbClr val="FF0000"/>
                </a:solidFill>
              </a:rPr>
              <a:t>보호관찰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</a:t>
            </a:r>
          </a:p>
          <a:p>
            <a:pPr marL="0" indent="0">
              <a:buNone/>
            </a:pPr>
            <a:r>
              <a:rPr lang="en-US" altLang="ko-KR" sz="1200" dirty="0"/>
              <a:t>  1) </a:t>
            </a:r>
            <a:r>
              <a:rPr lang="ko-KR" altLang="en-US" sz="1200" dirty="0">
                <a:solidFill>
                  <a:srgbClr val="FF0000"/>
                </a:solidFill>
              </a:rPr>
              <a:t>보호관찰의 의의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보호관찰은 </a:t>
            </a:r>
            <a:r>
              <a:rPr lang="ko-KR" altLang="en-US" sz="1200" dirty="0" err="1">
                <a:solidFill>
                  <a:srgbClr val="FF0000"/>
                </a:solidFill>
              </a:rPr>
              <a:t>가종료된</a:t>
            </a:r>
            <a:r>
              <a:rPr lang="ko-KR" altLang="en-US" sz="1200" dirty="0">
                <a:solidFill>
                  <a:srgbClr val="FF0000"/>
                </a:solidFill>
              </a:rPr>
              <a:t> 피치료감호자나 </a:t>
            </a:r>
            <a:r>
              <a:rPr lang="ko-KR" altLang="en-US" sz="1200" dirty="0" err="1">
                <a:solidFill>
                  <a:srgbClr val="FF0000"/>
                </a:solidFill>
              </a:rPr>
              <a:t>치료위탁된</a:t>
            </a:r>
            <a:r>
              <a:rPr lang="ko-KR" altLang="en-US" sz="1200" dirty="0">
                <a:solidFill>
                  <a:srgbClr val="FF0000"/>
                </a:solidFill>
              </a:rPr>
              <a:t> 피치료감호자를 감호시설밖에서 지도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감독하는 보안처분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보호관찰은 </a:t>
            </a:r>
            <a:r>
              <a:rPr lang="ko-KR" altLang="en-US" sz="1200" dirty="0">
                <a:solidFill>
                  <a:srgbClr val="FF0000"/>
                </a:solidFill>
              </a:rPr>
              <a:t>감호시설에 수용하지 아니하고 처우하는 조치이므로 자유제한적 </a:t>
            </a:r>
            <a:r>
              <a:rPr lang="ko-KR" altLang="en-US" sz="1200" dirty="0" err="1">
                <a:solidFill>
                  <a:srgbClr val="FF0000"/>
                </a:solidFill>
              </a:rPr>
              <a:t>보안처분이고</a:t>
            </a:r>
            <a:r>
              <a:rPr lang="ko-KR" altLang="en-US" sz="1200" dirty="0">
                <a:solidFill>
                  <a:srgbClr val="FF0000"/>
                </a:solidFill>
              </a:rPr>
              <a:t> </a:t>
            </a:r>
            <a:r>
              <a:rPr lang="ko-KR" altLang="en-US" sz="1200" dirty="0" err="1">
                <a:solidFill>
                  <a:srgbClr val="FF0000"/>
                </a:solidFill>
              </a:rPr>
              <a:t>사회내처우임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이것은 치료감호를 보완하는 </a:t>
            </a:r>
            <a:r>
              <a:rPr lang="ko-KR" altLang="en-US" sz="1200" dirty="0" err="1"/>
              <a:t>보안처분으로서</a:t>
            </a:r>
            <a:r>
              <a:rPr lang="ko-KR" altLang="en-US" sz="1200" dirty="0"/>
              <a:t> 범죄인의 사회복귀를 도와주고 교육하는 데 그 목적이 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2) </a:t>
            </a:r>
            <a:r>
              <a:rPr lang="ko-KR" altLang="en-US" sz="1200" dirty="0"/>
              <a:t>보호관찰의 내용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(1) </a:t>
            </a:r>
            <a:r>
              <a:rPr lang="ko-KR" altLang="en-US" sz="1200" dirty="0"/>
              <a:t>보호관찰 대상자 및 요건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피치료감호자가 다음 각 호의 어느 하나에 해당하는 때에는 보호관찰이 개시된다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  : </a:t>
            </a:r>
            <a:r>
              <a:rPr lang="ko-KR" altLang="en-US" sz="1200" dirty="0">
                <a:solidFill>
                  <a:srgbClr val="FF0000"/>
                </a:solidFill>
              </a:rPr>
              <a:t>피치료감호자에 대한 치료감호가 </a:t>
            </a:r>
            <a:r>
              <a:rPr lang="ko-KR" altLang="en-US" sz="1200" dirty="0" err="1">
                <a:solidFill>
                  <a:srgbClr val="FF0000"/>
                </a:solidFill>
              </a:rPr>
              <a:t>가종료된</a:t>
            </a:r>
            <a:r>
              <a:rPr lang="ko-KR" altLang="en-US" sz="1200" dirty="0">
                <a:solidFill>
                  <a:srgbClr val="FF0000"/>
                </a:solidFill>
              </a:rPr>
              <a:t> 때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 : </a:t>
            </a:r>
            <a:r>
              <a:rPr lang="ko-KR" altLang="en-US" sz="1200" dirty="0">
                <a:solidFill>
                  <a:srgbClr val="FF0000"/>
                </a:solidFill>
              </a:rPr>
              <a:t>피치료감호자가 치료감호시설 외에서의 치료를 위하여 법정대리인 등에게 위탁된 때</a:t>
            </a:r>
            <a:endParaRPr lang="en-US" altLang="ko-KR" sz="12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0A1E421-860B-4E4A-A44A-75338679D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0511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D68EC9CA-C663-4AED-83F9-CDDAF5414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713" y="3049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56219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5. </a:t>
            </a:r>
            <a:r>
              <a:rPr lang="ko-KR" altLang="en-US" dirty="0"/>
              <a:t>현행법상 보안처분제도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308683"/>
            <a:ext cx="11176612" cy="513271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(2) </a:t>
            </a:r>
            <a:r>
              <a:rPr lang="ko-KR" altLang="en-US" sz="1200" dirty="0"/>
              <a:t>보호관찰기간 및 종료사유 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(a) </a:t>
            </a:r>
            <a:r>
              <a:rPr lang="ko-KR" altLang="en-US" sz="1200" dirty="0">
                <a:solidFill>
                  <a:srgbClr val="FF0000"/>
                </a:solidFill>
              </a:rPr>
              <a:t>보호관찰기간은 </a:t>
            </a:r>
            <a:r>
              <a:rPr lang="en-US" altLang="ko-KR" sz="1200" dirty="0">
                <a:solidFill>
                  <a:srgbClr val="FF0000"/>
                </a:solidFill>
              </a:rPr>
              <a:t>3</a:t>
            </a:r>
            <a:r>
              <a:rPr lang="ko-KR" altLang="en-US" sz="1200" dirty="0">
                <a:solidFill>
                  <a:srgbClr val="FF0000"/>
                </a:solidFill>
              </a:rPr>
              <a:t>년으로 </a:t>
            </a:r>
            <a:r>
              <a:rPr lang="ko-KR" altLang="en-US" sz="1200" dirty="0"/>
              <a:t>한다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32</a:t>
            </a:r>
            <a:r>
              <a:rPr lang="ko-KR" altLang="en-US" sz="1200" dirty="0"/>
              <a:t>조 </a:t>
            </a:r>
            <a:r>
              <a:rPr lang="en-US" altLang="ko-KR" sz="1200" dirty="0"/>
              <a:t>2</a:t>
            </a:r>
            <a:r>
              <a:rPr lang="ko-KR" altLang="en-US" sz="1200" dirty="0"/>
              <a:t>항</a:t>
            </a:r>
            <a:r>
              <a:rPr lang="en-US" altLang="ko-KR" sz="1200" dirty="0"/>
              <a:t>). </a:t>
            </a:r>
          </a:p>
          <a:p>
            <a:pPr marL="0" indent="0">
              <a:buNone/>
            </a:pPr>
            <a:r>
              <a:rPr lang="en-US" altLang="ko-KR" sz="1200" dirty="0"/>
              <a:t>    (b) </a:t>
            </a:r>
            <a:r>
              <a:rPr lang="ko-KR" altLang="en-US" sz="1200" dirty="0">
                <a:solidFill>
                  <a:srgbClr val="FF0000"/>
                </a:solidFill>
              </a:rPr>
              <a:t>보호관찰의 종료사유 </a:t>
            </a:r>
            <a:r>
              <a:rPr lang="en-US" altLang="ko-KR" sz="1200" dirty="0"/>
              <a:t>: </a:t>
            </a:r>
            <a:r>
              <a:rPr lang="ko-KR" altLang="en-US" sz="1200" dirty="0"/>
              <a:t>보호관찰이 개시된 자는 다음 각호의 어느 하나에 해당하는 때에는 보호관찰이 종료된다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가</a:t>
            </a:r>
            <a:r>
              <a:rPr lang="en-US" altLang="ko-KR" sz="1200" dirty="0"/>
              <a:t>. </a:t>
            </a:r>
            <a:r>
              <a:rPr lang="ko-KR" altLang="en-US" sz="1200" dirty="0"/>
              <a:t>보호관찰 </a:t>
            </a:r>
            <a:r>
              <a:rPr lang="ko-KR" altLang="en-US" sz="1200" dirty="0">
                <a:solidFill>
                  <a:srgbClr val="FF0000"/>
                </a:solidFill>
              </a:rPr>
              <a:t>기간이 만료</a:t>
            </a:r>
            <a:r>
              <a:rPr lang="ko-KR" altLang="en-US" sz="1200" dirty="0"/>
              <a:t>된 때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나</a:t>
            </a:r>
            <a:r>
              <a:rPr lang="en-US" altLang="ko-KR" sz="1200" dirty="0"/>
              <a:t>. </a:t>
            </a:r>
            <a:r>
              <a:rPr lang="ko-KR" altLang="en-US" sz="1200" dirty="0"/>
              <a:t>보호관찰기간 만료 전이라도 </a:t>
            </a:r>
            <a:r>
              <a:rPr lang="ko-KR" altLang="en-US" sz="1200" dirty="0">
                <a:solidFill>
                  <a:srgbClr val="FF0000"/>
                </a:solidFill>
              </a:rPr>
              <a:t>치료감호심의위원회의 치료감호의 종료결정이 있는 때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      - </a:t>
            </a:r>
            <a:r>
              <a:rPr lang="ko-KR" altLang="en-US" sz="1200" dirty="0"/>
              <a:t>치료감호심의위원회는 피보호관찰자의 관찰성적 및 치료경과가 </a:t>
            </a:r>
            <a:r>
              <a:rPr lang="en-US" altLang="ko-KR" sz="1200" dirty="0"/>
              <a:t> </a:t>
            </a:r>
            <a:r>
              <a:rPr lang="ko-KR" altLang="en-US" sz="1200" dirty="0"/>
              <a:t>양호한 때에는 보호관찰기간 만료 전에 보호관찰의 종료를 결정할 수 있다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다</a:t>
            </a:r>
            <a:r>
              <a:rPr lang="en-US" altLang="ko-KR" sz="1200" dirty="0"/>
              <a:t>.</a:t>
            </a:r>
            <a:r>
              <a:rPr lang="ko-KR" altLang="en-US" sz="1200" dirty="0"/>
              <a:t> 보호관찰기간 만료 전이라도 피보호관찰자가 </a:t>
            </a:r>
            <a:r>
              <a:rPr lang="ko-KR" altLang="en-US" sz="1200" dirty="0">
                <a:solidFill>
                  <a:srgbClr val="FF0000"/>
                </a:solidFill>
              </a:rPr>
              <a:t>다시 치료감호의 집행을 받게 되어 </a:t>
            </a:r>
            <a:r>
              <a:rPr lang="ko-KR" altLang="en-US" sz="1200" dirty="0" err="1">
                <a:solidFill>
                  <a:srgbClr val="FF0000"/>
                </a:solidFill>
              </a:rPr>
              <a:t>재수용되거나</a:t>
            </a:r>
            <a:r>
              <a:rPr lang="ko-KR" altLang="en-US" sz="1200" dirty="0">
                <a:solidFill>
                  <a:srgbClr val="FF0000"/>
                </a:solidFill>
              </a:rPr>
              <a:t> 새로운 범죄로 금고 이상의 형의 집행을 받게 된 때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0A1E421-860B-4E4A-A44A-75338679D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0511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D68EC9CA-C663-4AED-83F9-CDDAF5414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713" y="3049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26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5. </a:t>
            </a:r>
            <a:r>
              <a:rPr lang="ko-KR" altLang="en-US" dirty="0"/>
              <a:t>현행법상 보안처분제도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78633"/>
            <a:ext cx="11176612" cy="51327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3) </a:t>
            </a:r>
            <a:r>
              <a:rPr lang="ko-KR" altLang="en-US" sz="1200" dirty="0">
                <a:solidFill>
                  <a:srgbClr val="FF0000"/>
                </a:solidFill>
              </a:rPr>
              <a:t>치료감호심의위원회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(1) </a:t>
            </a:r>
            <a:r>
              <a:rPr lang="ko-KR" altLang="en-US" sz="1200" dirty="0"/>
              <a:t>구 성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(a) </a:t>
            </a:r>
            <a:r>
              <a:rPr lang="ko-KR" altLang="en-US" sz="1200" dirty="0"/>
              <a:t>치료감호 및 보호관찰의 관리와 집행에 관한 사항을 심사 </a:t>
            </a:r>
            <a:r>
              <a:rPr lang="en-US" altLang="ko-KR" sz="1200" dirty="0"/>
              <a:t>· </a:t>
            </a:r>
            <a:r>
              <a:rPr lang="ko-KR" altLang="en-US" sz="1200" dirty="0"/>
              <a:t>결정하기 위하여 법무부에 치료감호심의위원회</a:t>
            </a:r>
            <a:r>
              <a:rPr lang="en-US" altLang="ko-KR" sz="1200" dirty="0"/>
              <a:t>(</a:t>
            </a:r>
            <a:r>
              <a:rPr lang="ko-KR" altLang="en-US" sz="1200" dirty="0"/>
              <a:t>이하 </a:t>
            </a:r>
            <a:r>
              <a:rPr lang="en-US" altLang="ko-KR" sz="1200" dirty="0"/>
              <a:t>"</a:t>
            </a:r>
            <a:r>
              <a:rPr lang="ko-KR" altLang="en-US" sz="1200" dirty="0" err="1"/>
              <a:t>위원회’’라</a:t>
            </a:r>
            <a:r>
              <a:rPr lang="ko-KR" altLang="en-US" sz="1200" dirty="0"/>
              <a:t> 한다</a:t>
            </a:r>
            <a:r>
              <a:rPr lang="en-US" altLang="ko-KR" sz="1200" dirty="0"/>
              <a:t>)</a:t>
            </a:r>
            <a:r>
              <a:rPr lang="ko-KR" altLang="en-US" sz="1200" dirty="0"/>
              <a:t>를 둔다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  (b) </a:t>
            </a:r>
            <a:r>
              <a:rPr lang="ko-KR" altLang="en-US" sz="1200" dirty="0"/>
              <a:t>위원회는 </a:t>
            </a:r>
            <a:r>
              <a:rPr lang="ko-KR" altLang="en-US" sz="1200" dirty="0">
                <a:solidFill>
                  <a:srgbClr val="FF0000"/>
                </a:solidFill>
              </a:rPr>
              <a:t>판사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검사 또는 변호사의 자격이 있는 </a:t>
            </a:r>
            <a:r>
              <a:rPr lang="en-US" altLang="ko-KR" sz="1200" dirty="0">
                <a:solidFill>
                  <a:srgbClr val="FF0000"/>
                </a:solidFill>
              </a:rPr>
              <a:t>6</a:t>
            </a:r>
            <a:r>
              <a:rPr lang="ko-KR" altLang="en-US" sz="1200" dirty="0">
                <a:solidFill>
                  <a:srgbClr val="FF0000"/>
                </a:solidFill>
              </a:rPr>
              <a:t>인 이내의 위원과 정신과 등 전문의의 자격이 있는 </a:t>
            </a:r>
            <a:r>
              <a:rPr lang="en-US" altLang="ko-KR" sz="1200" dirty="0">
                <a:solidFill>
                  <a:srgbClr val="FF0000"/>
                </a:solidFill>
              </a:rPr>
              <a:t>3</a:t>
            </a:r>
            <a:r>
              <a:rPr lang="ko-KR" altLang="en-US" sz="1200" dirty="0">
                <a:solidFill>
                  <a:srgbClr val="FF0000"/>
                </a:solidFill>
              </a:rPr>
              <a:t>인 이내의 위원으로 구성하고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위원장은 법무부차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   </a:t>
            </a:r>
            <a:r>
              <a:rPr lang="ko-KR" altLang="en-US" sz="1200" dirty="0">
                <a:solidFill>
                  <a:srgbClr val="FF0000"/>
                </a:solidFill>
              </a:rPr>
              <a:t>관</a:t>
            </a:r>
            <a:r>
              <a:rPr lang="ko-KR" altLang="en-US" sz="1200" dirty="0"/>
              <a:t>이 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  (c) </a:t>
            </a:r>
            <a:r>
              <a:rPr lang="ko-KR" altLang="en-US" sz="1200" dirty="0"/>
              <a:t>위원회에는 전문적 학식과 덕망이 있는 사 중 위원장의 제청으로 법무부장관이 위촉하는 자문위원을 둘 수 있다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(2) </a:t>
            </a:r>
            <a:r>
              <a:rPr lang="ko-KR" altLang="en-US" sz="1200" dirty="0">
                <a:solidFill>
                  <a:srgbClr val="FF0000"/>
                </a:solidFill>
              </a:rPr>
              <a:t>권 한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(a) </a:t>
            </a:r>
            <a:r>
              <a:rPr lang="ko-KR" altLang="en-US" sz="1200" dirty="0"/>
              <a:t>피치료감호자에 대한 </a:t>
            </a:r>
            <a:r>
              <a:rPr lang="ko-KR" altLang="en-US" sz="1200" dirty="0">
                <a:solidFill>
                  <a:srgbClr val="FF0000"/>
                </a:solidFill>
              </a:rPr>
              <a:t>치료의 위탁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 err="1">
                <a:solidFill>
                  <a:srgbClr val="FF0000"/>
                </a:solidFill>
              </a:rPr>
              <a:t>가종료</a:t>
            </a:r>
            <a:r>
              <a:rPr lang="ko-KR" altLang="en-US" sz="1200" dirty="0">
                <a:solidFill>
                  <a:srgbClr val="FF0000"/>
                </a:solidFill>
              </a:rPr>
              <a:t> 및 그 취소와 치료감호 종료 여부에 관한 사항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(b) </a:t>
            </a:r>
            <a:r>
              <a:rPr lang="ko-KR" altLang="en-US" sz="1200" dirty="0"/>
              <a:t>피보호관찰자에 대한 </a:t>
            </a:r>
            <a:r>
              <a:rPr lang="ko-KR" altLang="en-US" sz="1200" dirty="0">
                <a:solidFill>
                  <a:srgbClr val="FF0000"/>
                </a:solidFill>
              </a:rPr>
              <a:t>준수사항의 부과 및 지시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감독과 그 위반시의 제재에 관한 사항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(c) </a:t>
            </a:r>
            <a:r>
              <a:rPr lang="ko-KR" altLang="en-US" sz="1200" dirty="0"/>
              <a:t>그 밖에 제</a:t>
            </a:r>
            <a:r>
              <a:rPr lang="en-US" altLang="ko-KR" sz="1200" dirty="0"/>
              <a:t>1</a:t>
            </a:r>
            <a:r>
              <a:rPr lang="ko-KR" altLang="en-US" sz="1200" dirty="0"/>
              <a:t>호 및 제</a:t>
            </a:r>
            <a:r>
              <a:rPr lang="en-US" altLang="ko-KR" sz="1200" dirty="0"/>
              <a:t>2</a:t>
            </a:r>
            <a:r>
              <a:rPr lang="ko-KR" altLang="en-US" sz="1200" dirty="0"/>
              <a:t>호에 관련된 사항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0A1E421-860B-4E4A-A44A-75338679D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0511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D68EC9CA-C663-4AED-83F9-CDDAF5414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713" y="3049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78857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5. </a:t>
            </a:r>
            <a:r>
              <a:rPr lang="ko-KR" altLang="en-US" dirty="0"/>
              <a:t>현행법상 보안처분제도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78633"/>
            <a:ext cx="11176612" cy="328666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(3) </a:t>
            </a:r>
            <a:r>
              <a:rPr lang="ko-KR" altLang="en-US" sz="1200" dirty="0">
                <a:solidFill>
                  <a:srgbClr val="FF0000"/>
                </a:solidFill>
              </a:rPr>
              <a:t>의결 및 결정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41</a:t>
            </a:r>
            <a:r>
              <a:rPr lang="ko-KR" altLang="en-US" sz="1200" dirty="0"/>
              <a:t>조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위원회는 위원장을 포함한 </a:t>
            </a:r>
            <a:r>
              <a:rPr lang="ko-KR" altLang="en-US" sz="1200" dirty="0">
                <a:solidFill>
                  <a:srgbClr val="FF0000"/>
                </a:solidFill>
              </a:rPr>
              <a:t>재적위원 과반수의 출석으로 개의하고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출석위원 과반수의 찬성으로 의결</a:t>
            </a:r>
            <a:r>
              <a:rPr lang="ko-KR" altLang="en-US" sz="1200" dirty="0"/>
              <a:t>한다</a:t>
            </a:r>
            <a:r>
              <a:rPr lang="en-US" altLang="ko-KR" sz="1200" dirty="0"/>
              <a:t>. </a:t>
            </a:r>
            <a:r>
              <a:rPr lang="ko-KR" altLang="en-US" sz="1200" dirty="0"/>
              <a:t>다만</a:t>
            </a:r>
            <a:r>
              <a:rPr lang="en-US" altLang="ko-KR" sz="1200" dirty="0"/>
              <a:t>, </a:t>
            </a:r>
            <a:r>
              <a:rPr lang="ko-KR" altLang="en-US" sz="1200" dirty="0"/>
              <a:t>가부동수인 때에는 위원장이 결정한다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(4) </a:t>
            </a:r>
            <a:r>
              <a:rPr lang="ko-KR" altLang="en-US" sz="1200" dirty="0">
                <a:solidFill>
                  <a:srgbClr val="FF0000"/>
                </a:solidFill>
              </a:rPr>
              <a:t>피치료감호자 등의 종료심사 신청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44</a:t>
            </a:r>
            <a:r>
              <a:rPr lang="ko-KR" altLang="en-US" sz="1200" dirty="0"/>
              <a:t>조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(a) </a:t>
            </a:r>
            <a:r>
              <a:rPr lang="ko-KR" altLang="en-US" sz="1200" dirty="0">
                <a:solidFill>
                  <a:srgbClr val="FF0000"/>
                </a:solidFill>
              </a:rPr>
              <a:t>피치료감호자와 그 법정대리인 등은 </a:t>
            </a:r>
            <a:r>
              <a:rPr lang="ko-KR" altLang="en-US" sz="1200" dirty="0"/>
              <a:t>피치료감호자가 치료감호의 필요가 없을 정도로 치유되었음을 이유로 치료감호의 종료 여부를 심사 </a:t>
            </a:r>
            <a:r>
              <a:rPr lang="en-US" altLang="ko-KR" sz="1200" dirty="0"/>
              <a:t>· </a:t>
            </a:r>
            <a:r>
              <a:rPr lang="ko-KR" altLang="en-US" sz="1200" dirty="0"/>
              <a:t>결정하여 줄 것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을 신청할 수 있다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 (b) </a:t>
            </a:r>
            <a:r>
              <a:rPr lang="ko-KR" altLang="en-US" sz="1200" dirty="0"/>
              <a:t>제</a:t>
            </a:r>
            <a:r>
              <a:rPr lang="en-US" altLang="ko-KR" sz="1200" dirty="0"/>
              <a:t>1</a:t>
            </a:r>
            <a:r>
              <a:rPr lang="ko-KR" altLang="en-US" sz="1200" dirty="0"/>
              <a:t>항의 규정에 따른 신청은 치료감호의 집행이 개시된 날부터 </a:t>
            </a:r>
            <a:r>
              <a:rPr lang="en-US" altLang="ko-KR" sz="1200" dirty="0">
                <a:solidFill>
                  <a:srgbClr val="FF0000"/>
                </a:solidFill>
              </a:rPr>
              <a:t>6</a:t>
            </a:r>
            <a:r>
              <a:rPr lang="ko-KR" altLang="en-US" sz="1200" dirty="0">
                <a:solidFill>
                  <a:srgbClr val="FF0000"/>
                </a:solidFill>
              </a:rPr>
              <a:t>월이 경과한 후에 하여야 한다</a:t>
            </a:r>
            <a:r>
              <a:rPr lang="en-US" altLang="ko-KR" sz="1200" dirty="0"/>
              <a:t>. </a:t>
            </a:r>
            <a:r>
              <a:rPr lang="ko-KR" altLang="en-US" sz="1200" dirty="0"/>
              <a:t>신청이 기각된 경우에는 </a:t>
            </a:r>
            <a:r>
              <a:rPr lang="en-US" altLang="ko-KR" sz="1200" dirty="0"/>
              <a:t>6</a:t>
            </a:r>
            <a:r>
              <a:rPr lang="ko-KR" altLang="en-US" sz="1200" dirty="0"/>
              <a:t>월이 경과한 후에 다시 신청할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수 있다</a:t>
            </a:r>
            <a:r>
              <a:rPr lang="en-US" altLang="ko-KR" sz="1200" dirty="0"/>
              <a:t>.  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0A1E421-860B-4E4A-A44A-75338679D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0511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D68EC9CA-C663-4AED-83F9-CDDAF5414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713" y="3049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60757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5. </a:t>
            </a:r>
            <a:r>
              <a:rPr lang="ko-KR" altLang="en-US" dirty="0"/>
              <a:t>현행법상 보안처분제도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473759"/>
            <a:ext cx="11176612" cy="51327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4. </a:t>
            </a:r>
            <a:r>
              <a:rPr lang="ko-KR" altLang="en-US" sz="1200" dirty="0">
                <a:solidFill>
                  <a:srgbClr val="FF0000"/>
                </a:solidFill>
              </a:rPr>
              <a:t>보안관찰법상의 보안처분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1) </a:t>
            </a:r>
            <a:r>
              <a:rPr lang="ko-KR" altLang="en-US" sz="1200" dirty="0"/>
              <a:t>연 혁 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(1) </a:t>
            </a:r>
            <a:r>
              <a:rPr lang="ko-KR" altLang="en-US" sz="1200" dirty="0">
                <a:solidFill>
                  <a:srgbClr val="FF0000"/>
                </a:solidFill>
              </a:rPr>
              <a:t>사회안전법의 제정</a:t>
            </a:r>
            <a:r>
              <a:rPr lang="en-US" altLang="ko-KR" sz="1200" dirty="0">
                <a:solidFill>
                  <a:srgbClr val="FF0000"/>
                </a:solidFill>
              </a:rPr>
              <a:t>(1975) 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성인에 대한 보호관찰</a:t>
            </a:r>
            <a:r>
              <a:rPr lang="en-US" altLang="ko-KR" sz="1200" dirty="0"/>
              <a:t>, </a:t>
            </a:r>
            <a:r>
              <a:rPr lang="ko-KR" altLang="en-US" sz="1200" dirty="0"/>
              <a:t>보안감호</a:t>
            </a:r>
            <a:r>
              <a:rPr lang="en-US" altLang="ko-KR" sz="1200" dirty="0"/>
              <a:t>, </a:t>
            </a:r>
            <a:r>
              <a:rPr lang="ko-KR" altLang="en-US" sz="1200" dirty="0"/>
              <a:t>주거제한을 공식적이고 전면적으로</a:t>
            </a:r>
            <a:r>
              <a:rPr lang="en-US" altLang="ko-KR" sz="1200" dirty="0"/>
              <a:t>, </a:t>
            </a:r>
            <a:r>
              <a:rPr lang="ko-KR" altLang="en-US" sz="1200" dirty="0"/>
              <a:t>서구의 보안처분 법리에 의거해서 규정한 사회안전법이 반국가사범에게 적용됨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(2) </a:t>
            </a:r>
            <a:r>
              <a:rPr lang="ko-KR" altLang="en-US" sz="1200" dirty="0">
                <a:solidFill>
                  <a:srgbClr val="FF0000"/>
                </a:solidFill>
              </a:rPr>
              <a:t>사회안전법의 폐지와 보안관찰법 제정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‘</a:t>
            </a:r>
            <a:r>
              <a:rPr lang="ko-KR" altLang="en-US" sz="1200" dirty="0" err="1"/>
              <a:t>보안감호’와</a:t>
            </a:r>
            <a:r>
              <a:rPr lang="ko-KR" altLang="en-US" sz="1200" dirty="0"/>
              <a:t> ‘</a:t>
            </a:r>
            <a:r>
              <a:rPr lang="ko-KR" altLang="en-US" sz="1200" dirty="0" err="1"/>
              <a:t>주거제한’을</a:t>
            </a:r>
            <a:r>
              <a:rPr lang="ko-KR" altLang="en-US" sz="1200" dirty="0"/>
              <a:t> 폐지하고 종래의 보호관찰을 ‘</a:t>
            </a:r>
            <a:r>
              <a:rPr lang="ko-KR" altLang="en-US" sz="1200" dirty="0" err="1"/>
              <a:t>보안관찰’로</a:t>
            </a:r>
            <a:r>
              <a:rPr lang="ko-KR" altLang="en-US" sz="1200" dirty="0"/>
              <a:t> 개명하여 보안관찰 의 내용을 강화했으며</a:t>
            </a:r>
            <a:r>
              <a:rPr lang="en-US" altLang="ko-KR" sz="1200" dirty="0"/>
              <a:t>, </a:t>
            </a:r>
            <a:r>
              <a:rPr lang="ko-KR" altLang="en-US" sz="1200" dirty="0"/>
              <a:t>보안관찰 해당범죄를 사회안전법보다 약간 축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소하였음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2) </a:t>
            </a:r>
            <a:r>
              <a:rPr lang="ko-KR" altLang="en-US" sz="1200" dirty="0"/>
              <a:t>의 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>
                <a:solidFill>
                  <a:srgbClr val="FF0000"/>
                </a:solidFill>
              </a:rPr>
              <a:t>소위 사상범</a:t>
            </a:r>
            <a:r>
              <a:rPr lang="ko-KR" altLang="en-US" sz="1200" dirty="0"/>
              <a:t>이라고 할 수 있는 형법상 내란의 죄</a:t>
            </a:r>
            <a:r>
              <a:rPr lang="en-US" altLang="ko-KR" sz="1200" dirty="0"/>
              <a:t>, </a:t>
            </a:r>
            <a:r>
              <a:rPr lang="ko-KR" altLang="en-US" sz="1200" dirty="0"/>
              <a:t>외환의 죄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군형법상</a:t>
            </a:r>
            <a:r>
              <a:rPr lang="ko-KR" altLang="en-US" sz="1200" dirty="0"/>
              <a:t> 반란의 죄</a:t>
            </a:r>
            <a:r>
              <a:rPr lang="en-US" altLang="ko-KR" sz="1200" dirty="0"/>
              <a:t>, </a:t>
            </a:r>
            <a:r>
              <a:rPr lang="ko-KR" altLang="en-US" sz="1200" dirty="0"/>
              <a:t>국가보안법상의 제</a:t>
            </a:r>
            <a:r>
              <a:rPr lang="en-US" altLang="ko-KR" sz="1200" dirty="0"/>
              <a:t>4</a:t>
            </a:r>
            <a:r>
              <a:rPr lang="ko-KR" altLang="en-US" sz="1200" dirty="0"/>
              <a:t>조</a:t>
            </a:r>
            <a:r>
              <a:rPr lang="en-US" altLang="ko-KR" sz="1200" dirty="0"/>
              <a:t>(</a:t>
            </a:r>
            <a:r>
              <a:rPr lang="ko-KR" altLang="en-US" sz="1200" dirty="0"/>
              <a:t>목적수행</a:t>
            </a:r>
            <a:r>
              <a:rPr lang="en-US" altLang="ko-KR" sz="1200" dirty="0"/>
              <a:t>)</a:t>
            </a:r>
            <a:r>
              <a:rPr lang="ko-KR" altLang="en-US" sz="1200" dirty="0"/>
              <a:t>와 제</a:t>
            </a:r>
            <a:r>
              <a:rPr lang="en-US" altLang="ko-KR" sz="1200" dirty="0"/>
              <a:t>5</a:t>
            </a:r>
            <a:r>
              <a:rPr lang="ko-KR" altLang="en-US" sz="1200" dirty="0"/>
              <a:t>조</a:t>
            </a:r>
            <a:r>
              <a:rPr lang="en-US" altLang="ko-KR" sz="1200" dirty="0"/>
              <a:t>(</a:t>
            </a:r>
            <a:r>
              <a:rPr lang="ko-KR" altLang="en-US" sz="1200" dirty="0"/>
              <a:t>자진지원 </a:t>
            </a:r>
            <a:r>
              <a:rPr lang="en-US" altLang="ko-KR" sz="1200" dirty="0"/>
              <a:t>· </a:t>
            </a:r>
            <a:r>
              <a:rPr lang="ko-KR" altLang="en-US" sz="1200" dirty="0"/>
              <a:t>금품수수</a:t>
            </a:r>
            <a:r>
              <a:rPr lang="en-US" altLang="ko-KR" sz="1200" dirty="0"/>
              <a:t>), </a:t>
            </a:r>
            <a:r>
              <a:rPr lang="ko-KR" altLang="en-US" sz="1200" dirty="0"/>
              <a:t>제</a:t>
            </a:r>
            <a:r>
              <a:rPr lang="en-US" altLang="ko-KR" sz="1200" dirty="0"/>
              <a:t>6</a:t>
            </a:r>
            <a:r>
              <a:rPr lang="ko-KR" altLang="en-US" sz="1200" dirty="0"/>
              <a:t>조</a:t>
            </a:r>
            <a:r>
              <a:rPr lang="en-US" altLang="ko-KR" sz="1200" dirty="0"/>
              <a:t>(</a:t>
            </a:r>
            <a:r>
              <a:rPr lang="ko-KR" altLang="en-US" sz="1200" dirty="0"/>
              <a:t>잠입 </a:t>
            </a:r>
            <a:r>
              <a:rPr lang="en-US" altLang="ko-KR" sz="1200" dirty="0"/>
              <a:t>· </a:t>
            </a:r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탈출</a:t>
            </a:r>
            <a:r>
              <a:rPr lang="en-US" altLang="ko-KR" sz="1200" dirty="0"/>
              <a:t>), </a:t>
            </a:r>
            <a:r>
              <a:rPr lang="ko-KR" altLang="en-US" sz="1200" dirty="0"/>
              <a:t>제</a:t>
            </a:r>
            <a:r>
              <a:rPr lang="en-US" altLang="ko-KR" sz="1200" dirty="0"/>
              <a:t>9</a:t>
            </a:r>
            <a:r>
              <a:rPr lang="ko-KR" altLang="en-US" sz="1200" dirty="0"/>
              <a:t>조 </a:t>
            </a:r>
            <a:r>
              <a:rPr lang="en-US" altLang="ko-KR" sz="1200" dirty="0"/>
              <a:t>(</a:t>
            </a:r>
            <a:r>
              <a:rPr lang="ko-KR" altLang="en-US" sz="1200" dirty="0"/>
              <a:t>편의제공</a:t>
            </a:r>
            <a:r>
              <a:rPr lang="en-US" altLang="ko-KR" sz="1200" dirty="0"/>
              <a:t>)</a:t>
            </a:r>
            <a:r>
              <a:rPr lang="ko-KR" altLang="en-US" sz="1200" dirty="0"/>
              <a:t>의 특정범죄를 범한자에 대하여 재범의 위험성을 예방하고 사회복귀를 촉진하기 위한 </a:t>
            </a:r>
            <a:r>
              <a:rPr lang="ko-KR" altLang="en-US" sz="1200" dirty="0" err="1"/>
              <a:t>자유제한적인</a:t>
            </a:r>
            <a:r>
              <a:rPr lang="ko-KR" altLang="en-US" sz="1200" dirty="0"/>
              <a:t> 보안처분을 말함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0A1E421-860B-4E4A-A44A-75338679D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0511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D68EC9CA-C663-4AED-83F9-CDDAF5414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713" y="3049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22264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5. </a:t>
            </a:r>
            <a:r>
              <a:rPr lang="ko-KR" altLang="en-US" dirty="0"/>
              <a:t>현행법상 보안처분제도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78634"/>
            <a:ext cx="11176612" cy="451161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3) </a:t>
            </a:r>
            <a:r>
              <a:rPr lang="ko-KR" altLang="en-US" sz="1200" dirty="0">
                <a:solidFill>
                  <a:srgbClr val="FF0000"/>
                </a:solidFill>
              </a:rPr>
              <a:t>보안관찰처분대상자 및 보안관찰처분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(1) </a:t>
            </a:r>
            <a:r>
              <a:rPr lang="ko-KR" altLang="en-US" sz="1200" dirty="0"/>
              <a:t>보안관찰처분대상자는 </a:t>
            </a:r>
            <a:r>
              <a:rPr lang="ko-KR" altLang="en-US" sz="1200" dirty="0">
                <a:solidFill>
                  <a:srgbClr val="FF0000"/>
                </a:solidFill>
              </a:rPr>
              <a:t>보안관찰 해당범죄 또는 이와 경합된 범죄로 금고 이상의 형을 받고 그 형기합계가 </a:t>
            </a:r>
            <a:r>
              <a:rPr lang="en-US" altLang="ko-KR" sz="1200" dirty="0">
                <a:solidFill>
                  <a:srgbClr val="FF0000"/>
                </a:solidFill>
              </a:rPr>
              <a:t>3</a:t>
            </a:r>
            <a:r>
              <a:rPr lang="ko-KR" altLang="en-US" sz="1200" dirty="0">
                <a:solidFill>
                  <a:srgbClr val="FF0000"/>
                </a:solidFill>
              </a:rPr>
              <a:t>년 이상인 자</a:t>
            </a:r>
            <a:r>
              <a:rPr lang="ko-KR" altLang="en-US" sz="1200" dirty="0"/>
              <a:t>로서</a:t>
            </a:r>
            <a:r>
              <a:rPr lang="en-US" altLang="ko-KR" sz="1200" dirty="0"/>
              <a:t>, </a:t>
            </a:r>
            <a:r>
              <a:rPr lang="ko-KR" altLang="en-US" sz="1200" dirty="0"/>
              <a:t>형의 전부 또는 일부의 집행을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받은 사실이 있는 자이다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3</a:t>
            </a:r>
            <a:r>
              <a:rPr lang="ko-KR" altLang="en-US" sz="1200" dirty="0"/>
              <a:t>조</a:t>
            </a:r>
            <a:r>
              <a:rPr lang="en-US" altLang="ko-KR" sz="1200" dirty="0"/>
              <a:t>). </a:t>
            </a:r>
            <a:r>
              <a:rPr lang="ko-KR" altLang="en-US" sz="1200" dirty="0"/>
              <a:t>따라서 보안관찰은 구금된 자가 가석방될 때 부과하는 </a:t>
            </a:r>
            <a:r>
              <a:rPr lang="en-US" altLang="ko-KR" sz="1200" dirty="0"/>
              <a:t>‘</a:t>
            </a:r>
            <a:r>
              <a:rPr lang="ko-KR" altLang="en-US" sz="1200" dirty="0" err="1"/>
              <a:t>패롤</a:t>
            </a:r>
            <a:r>
              <a:rPr lang="en-US" altLang="ko-KR" sz="1200" dirty="0"/>
              <a:t>(parole)’ </a:t>
            </a:r>
            <a:r>
              <a:rPr lang="ko-KR" altLang="en-US" sz="1200" dirty="0"/>
              <a:t>이다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(2) </a:t>
            </a:r>
            <a:r>
              <a:rPr lang="ko-KR" altLang="en-US" sz="1200" dirty="0"/>
              <a:t>이에 해당하는 자 중 보안관찰 해당 범죄를 </a:t>
            </a:r>
            <a:r>
              <a:rPr lang="ko-KR" altLang="en-US" sz="1200" dirty="0">
                <a:solidFill>
                  <a:srgbClr val="FF0000"/>
                </a:solidFill>
              </a:rPr>
              <a:t>다시 범할 위험성이 있다고 인정할 충분한 이유가 있어 재범의 방지를 위한 관찰이 필요한 자에 대하여</a:t>
            </a:r>
            <a:r>
              <a:rPr lang="ko-KR" altLang="en-US" sz="1200" dirty="0"/>
              <a:t>는 보안관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 err="1"/>
              <a:t>찰처분을</a:t>
            </a:r>
            <a:r>
              <a:rPr lang="ko-KR" altLang="en-US" sz="1200" dirty="0"/>
              <a:t> 한다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4</a:t>
            </a:r>
            <a:r>
              <a:rPr lang="ko-KR" altLang="en-US" sz="1200" dirty="0"/>
              <a:t>조</a:t>
            </a:r>
            <a:r>
              <a:rPr lang="en-US" altLang="ko-KR" sz="1200" dirty="0"/>
              <a:t>). </a:t>
            </a:r>
          </a:p>
          <a:p>
            <a:pPr marL="0" indent="0">
              <a:buNone/>
            </a:pPr>
            <a:r>
              <a:rPr lang="en-US" altLang="ko-KR" sz="1200" dirty="0"/>
              <a:t>  (3) </a:t>
            </a:r>
            <a:r>
              <a:rPr lang="ko-KR" altLang="en-US" sz="1200" dirty="0"/>
              <a:t>보호관찰처분의 </a:t>
            </a:r>
            <a:r>
              <a:rPr lang="ko-KR" altLang="en-US" sz="1200" dirty="0">
                <a:solidFill>
                  <a:srgbClr val="FF0000"/>
                </a:solidFill>
              </a:rPr>
              <a:t>청구는 검사가 행한다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7</a:t>
            </a:r>
            <a:r>
              <a:rPr lang="ko-KR" altLang="en-US" sz="1200" dirty="0"/>
              <a:t>조</a:t>
            </a:r>
            <a:r>
              <a:rPr lang="en-US" altLang="ko-KR" sz="1200" dirty="0"/>
              <a:t>). </a:t>
            </a:r>
          </a:p>
          <a:p>
            <a:pPr marL="0" indent="0">
              <a:buNone/>
            </a:pPr>
            <a:r>
              <a:rPr lang="en-US" altLang="ko-KR" sz="1200" dirty="0"/>
              <a:t>  (4) </a:t>
            </a:r>
            <a:r>
              <a:rPr lang="ko-KR" altLang="en-US" sz="1200" dirty="0"/>
              <a:t>보안관찰처분에 관한 </a:t>
            </a:r>
            <a:r>
              <a:rPr lang="ko-KR" altLang="en-US" sz="1200" dirty="0">
                <a:solidFill>
                  <a:srgbClr val="FF0000"/>
                </a:solidFill>
              </a:rPr>
              <a:t>결정은 보안관찰심의위원회의 의결을 거쳐 법무부장관이 행한다 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14</a:t>
            </a:r>
            <a:r>
              <a:rPr lang="ko-KR" altLang="en-US" sz="1200" dirty="0"/>
              <a:t>조</a:t>
            </a:r>
            <a:r>
              <a:rPr lang="en-US" altLang="ko-KR" sz="1200" dirty="0"/>
              <a:t>).</a:t>
            </a:r>
            <a:r>
              <a:rPr lang="ko-KR" altLang="en-US" sz="1200" dirty="0"/>
              <a:t> 따라서 보안관찰은 행정처분으로 부과되고 있다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(5) </a:t>
            </a:r>
            <a:r>
              <a:rPr lang="ko-KR" altLang="en-US" sz="1200" dirty="0"/>
              <a:t>보안관찰처분의 </a:t>
            </a:r>
            <a:r>
              <a:rPr lang="ko-KR" altLang="en-US" sz="1200" dirty="0">
                <a:solidFill>
                  <a:srgbClr val="FF0000"/>
                </a:solidFill>
              </a:rPr>
              <a:t>집행은 검사가 지휘한다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17</a:t>
            </a:r>
            <a:r>
              <a:rPr lang="ko-KR" altLang="en-US" sz="1200" dirty="0"/>
              <a:t>조</a:t>
            </a:r>
            <a:r>
              <a:rPr lang="en-US" altLang="ko-KR" sz="1200" dirty="0"/>
              <a:t>). </a:t>
            </a:r>
          </a:p>
          <a:p>
            <a:pPr marL="0" indent="0">
              <a:buNone/>
            </a:pPr>
            <a:r>
              <a:rPr lang="en-US" altLang="ko-KR" sz="1200" dirty="0"/>
              <a:t>  (6) </a:t>
            </a:r>
            <a:r>
              <a:rPr lang="ko-KR" altLang="en-US" sz="1200" dirty="0"/>
              <a:t>보안관찰처분의 성격에 관하여 판례는 보안처분으로 보고 있다</a:t>
            </a:r>
            <a:r>
              <a:rPr lang="en-US" altLang="ko-KR" sz="1200" dirty="0"/>
              <a:t>.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0A1E421-860B-4E4A-A44A-75338679D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0511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D68EC9CA-C663-4AED-83F9-CDDAF5414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713" y="3049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80451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EA57C-E413-47E5-BA66-F34B536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06527"/>
          </a:xfrm>
        </p:spPr>
        <p:txBody>
          <a:bodyPr/>
          <a:lstStyle/>
          <a:p>
            <a:r>
              <a:rPr lang="en-US" altLang="ko-KR" dirty="0"/>
              <a:t>5. </a:t>
            </a:r>
            <a:r>
              <a:rPr lang="ko-KR" altLang="en-US" dirty="0"/>
              <a:t>현행법상 보안처분제도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7AB3B2-5766-4E2E-9472-7124EE8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78634"/>
            <a:ext cx="11176612" cy="51154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4) </a:t>
            </a:r>
            <a:r>
              <a:rPr lang="ko-KR" altLang="en-US" sz="1200" dirty="0"/>
              <a:t>보안관찰처분기간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보안관찰처분기간은 </a:t>
            </a:r>
            <a:r>
              <a:rPr lang="en-US" altLang="ko-KR" sz="1200" dirty="0">
                <a:solidFill>
                  <a:srgbClr val="FF0000"/>
                </a:solidFill>
              </a:rPr>
              <a:t>2</a:t>
            </a:r>
            <a:r>
              <a:rPr lang="ko-KR" altLang="en-US" sz="1200" dirty="0">
                <a:solidFill>
                  <a:srgbClr val="FF0000"/>
                </a:solidFill>
              </a:rPr>
              <a:t>년</a:t>
            </a:r>
            <a:r>
              <a:rPr lang="ko-KR" altLang="en-US" sz="1200" dirty="0"/>
              <a:t>이며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법무부장관은</a:t>
            </a:r>
            <a:r>
              <a:rPr lang="ko-KR" altLang="en-US" sz="1200" dirty="0"/>
              <a:t> 검사의 청구가 있는 때에는 </a:t>
            </a:r>
            <a:r>
              <a:rPr lang="ko-KR" altLang="en-US" sz="1200" dirty="0" err="1"/>
              <a:t>보안관찰처분심의위</a:t>
            </a:r>
            <a:r>
              <a:rPr lang="ko-KR" altLang="en-US" sz="1200" dirty="0"/>
              <a:t> 원회의 의결을 거쳐 그 </a:t>
            </a:r>
            <a:r>
              <a:rPr lang="ko-KR" altLang="en-US" sz="1200" dirty="0">
                <a:solidFill>
                  <a:srgbClr val="FF0000"/>
                </a:solidFill>
              </a:rPr>
              <a:t>기간을 갱신할 수 있다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15</a:t>
            </a:r>
            <a:r>
              <a:rPr lang="ko-KR" altLang="en-US" sz="1200" dirty="0"/>
              <a:t>조</a:t>
            </a:r>
            <a:r>
              <a:rPr lang="en-US" altLang="ko-KR" sz="1200" dirty="0"/>
              <a:t>)</a:t>
            </a:r>
            <a:r>
              <a:rPr lang="ko-KR" altLang="en-US" sz="1200" dirty="0"/>
              <a:t>．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그러나 갱신회수에 제한이 없어 종신토록 규제할 수도 있는 점은 심각한 인권침해의 소지가 있으므로 개선되어야 함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5) </a:t>
            </a:r>
            <a:r>
              <a:rPr lang="ko-KR" altLang="en-US" sz="1200" dirty="0"/>
              <a:t>보안처분심의위원회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12</a:t>
            </a:r>
            <a:r>
              <a:rPr lang="ko-KR" altLang="en-US" sz="1200" dirty="0"/>
              <a:t>조</a:t>
            </a:r>
            <a:r>
              <a:rPr lang="en-US" altLang="ko-KR" sz="1200" dirty="0"/>
              <a:t>)</a:t>
            </a:r>
          </a:p>
          <a:p>
            <a:pPr marL="0" indent="0">
              <a:buNone/>
            </a:pPr>
            <a:r>
              <a:rPr lang="en-US" altLang="ko-KR" sz="1200" dirty="0"/>
              <a:t>   (1) </a:t>
            </a:r>
            <a:r>
              <a:rPr lang="ko-KR" altLang="en-US" sz="1200" dirty="0"/>
              <a:t>업 무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보안관찰처분에 관한 사안을 심의 </a:t>
            </a:r>
            <a:r>
              <a:rPr lang="en-US" altLang="ko-KR" sz="1200" dirty="0"/>
              <a:t>· </a:t>
            </a:r>
            <a:r>
              <a:rPr lang="ko-KR" altLang="en-US" sz="1200" dirty="0"/>
              <a:t>의결</a:t>
            </a:r>
            <a:r>
              <a:rPr lang="en-US" altLang="ko-KR" sz="1200" dirty="0"/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보안관찰처분결정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기각결정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면제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취소결정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갱신 결정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(2) </a:t>
            </a:r>
            <a:r>
              <a:rPr lang="ko-KR" altLang="en-US" sz="1200" dirty="0"/>
              <a:t>구성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위원장</a:t>
            </a:r>
            <a:r>
              <a:rPr lang="en-US" altLang="ko-KR" sz="1200" dirty="0"/>
              <a:t>(</a:t>
            </a:r>
            <a:r>
              <a:rPr lang="ko-KR" altLang="en-US" sz="1200" dirty="0"/>
              <a:t>법무부차관</a:t>
            </a:r>
            <a:r>
              <a:rPr lang="en-US" altLang="ko-KR" sz="1200" dirty="0"/>
              <a:t>) 1</a:t>
            </a:r>
            <a:r>
              <a:rPr lang="ko-KR" altLang="en-US" sz="1200" dirty="0"/>
              <a:t>인과 위원 </a:t>
            </a:r>
            <a:r>
              <a:rPr lang="en-US" altLang="ko-KR" sz="1200" dirty="0"/>
              <a:t>6</a:t>
            </a:r>
            <a:r>
              <a:rPr lang="ko-KR" altLang="en-US" sz="1200" dirty="0"/>
              <a:t>인으로 과반수는 변호사 자격이 있는 자이며</a:t>
            </a:r>
            <a:r>
              <a:rPr lang="en-US" altLang="ko-KR" sz="1200" dirty="0"/>
              <a:t>, </a:t>
            </a:r>
            <a:r>
              <a:rPr lang="ko-KR" altLang="en-US" sz="1200" dirty="0"/>
              <a:t>임기는 </a:t>
            </a:r>
            <a:r>
              <a:rPr lang="en-US" altLang="ko-KR" sz="1200" dirty="0"/>
              <a:t>2</a:t>
            </a:r>
            <a:r>
              <a:rPr lang="ko-KR" altLang="en-US" sz="1200" dirty="0"/>
              <a:t>년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6) </a:t>
            </a:r>
            <a:r>
              <a:rPr lang="ko-KR" altLang="en-US" sz="1200" dirty="0"/>
              <a:t>권리구제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법무부장관의 결정을 받은 자가 그 결정에 </a:t>
            </a:r>
            <a:r>
              <a:rPr lang="ko-KR" altLang="en-US" sz="1200" dirty="0">
                <a:solidFill>
                  <a:srgbClr val="FF0000"/>
                </a:solidFill>
              </a:rPr>
              <a:t>이의가 있는 때에는 </a:t>
            </a:r>
            <a:r>
              <a:rPr lang="ko-KR" altLang="en-US" sz="1200" dirty="0"/>
              <a:t>그 집행이 결정된 날로부터 </a:t>
            </a:r>
            <a:r>
              <a:rPr lang="en-US" altLang="ko-KR" sz="1200" dirty="0">
                <a:solidFill>
                  <a:srgbClr val="FF0000"/>
                </a:solidFill>
              </a:rPr>
              <a:t>60</a:t>
            </a:r>
            <a:r>
              <a:rPr lang="ko-KR" altLang="en-US" sz="1200" dirty="0">
                <a:solidFill>
                  <a:srgbClr val="FF0000"/>
                </a:solidFill>
              </a:rPr>
              <a:t>일 이내에 서울고등법원에 소를 제기할 수 있다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23</a:t>
            </a:r>
            <a:r>
              <a:rPr lang="ko-KR" altLang="en-US" sz="1200" dirty="0"/>
              <a:t>조</a:t>
            </a:r>
            <a:r>
              <a:rPr lang="en-US" altLang="ko-KR" sz="1200" dirty="0"/>
              <a:t>). </a:t>
            </a:r>
          </a:p>
          <a:p>
            <a:pPr marL="0" indent="0">
              <a:buNone/>
            </a:pPr>
            <a:r>
              <a:rPr lang="en-US" altLang="ko-KR" sz="1200" dirty="0"/>
              <a:t>  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5056C-3DC6-4943-A983-46B6678A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2021-10-08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0A1E421-860B-4E4A-A44A-75338679D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0511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D68EC9CA-C663-4AED-83F9-CDDAF5414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713" y="3049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4890280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93_TF33552983" id="{F7E6EDE5-4D39-4CA7-9A7F-B210D5351F6C}" vid="{24018303-16E8-468E-9E09-DF107F74376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{B5396BE3-95E9-4D28-B17D-99A222901CD9}tf33552983_win32</Template>
  <TotalTime>2337</TotalTime>
  <Words>3783</Words>
  <Application>Microsoft Office PowerPoint</Application>
  <PresentationFormat>와이드스크린</PresentationFormat>
  <Paragraphs>408</Paragraphs>
  <Slides>29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35" baseType="lpstr">
      <vt:lpstr>HY그래픽M</vt:lpstr>
      <vt:lpstr>맑은 고딕</vt:lpstr>
      <vt:lpstr>Calibri</vt:lpstr>
      <vt:lpstr>Franklin Gothic Book</vt:lpstr>
      <vt:lpstr>Wingdings 2</vt:lpstr>
      <vt:lpstr>DividendVTI</vt:lpstr>
      <vt:lpstr>범죄학2 제15주 – 범죄대책론(4) : 보안처분론</vt:lpstr>
      <vt:lpstr>1-1. 보안처분</vt:lpstr>
      <vt:lpstr>1-1. 보안처분</vt:lpstr>
      <vt:lpstr>1-1. 보안처분</vt:lpstr>
      <vt:lpstr>1-1. 보안처분</vt:lpstr>
      <vt:lpstr>1-1. 보안처분</vt:lpstr>
      <vt:lpstr>1-1. 보안처분</vt:lpstr>
      <vt:lpstr>2. 형벌과 보안처분과의 관계 – 보안처분의 법적 성격</vt:lpstr>
      <vt:lpstr>2. 형벌과 보안처분과의 관계 – 보안처분의 법적 성격</vt:lpstr>
      <vt:lpstr>2. 형벌과 보안처분과의 관계 – 보안처분의 법적 성격</vt:lpstr>
      <vt:lpstr>2. 형벌과 보안처분과의 관계 – 보안처분의 법적 성격</vt:lpstr>
      <vt:lpstr>2. 형벌과 보안처분과의 관계 – 보안처분의 법적 성격</vt:lpstr>
      <vt:lpstr>3. 보안처분의 기본 원리</vt:lpstr>
      <vt:lpstr>3. 보안처분의 기본 원리</vt:lpstr>
      <vt:lpstr>4. 보안처분의 적용 요건</vt:lpstr>
      <vt:lpstr>5. 현행법상 보안처분제도</vt:lpstr>
      <vt:lpstr>5. 현행법상 보안처분제도</vt:lpstr>
      <vt:lpstr>5. 현행법상 보안처분제도</vt:lpstr>
      <vt:lpstr>5. 현행법상 보안처분제도</vt:lpstr>
      <vt:lpstr>5. 현행법상 보안처분제도</vt:lpstr>
      <vt:lpstr>5. 현행법상 보안처분제도</vt:lpstr>
      <vt:lpstr>5. 현행법상 보안처분제도</vt:lpstr>
      <vt:lpstr>5. 현행법상 보안처분제도</vt:lpstr>
      <vt:lpstr>5. 현행법상 보안처분제도</vt:lpstr>
      <vt:lpstr>5. 현행법상 보안처분제도</vt:lpstr>
      <vt:lpstr>5. 현행법상 보안처분제도</vt:lpstr>
      <vt:lpstr>5. 현행법상 보안처분제도</vt:lpstr>
      <vt:lpstr>5. 현행법상 보안처분제도</vt:lpstr>
      <vt:lpstr>5. 현행법상 보안처분제도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범죄학2 제1주 – 범죄학이란?</dc:title>
  <dc:creator>남재성</dc:creator>
  <cp:lastModifiedBy>남재성</cp:lastModifiedBy>
  <cp:revision>441</cp:revision>
  <dcterms:created xsi:type="dcterms:W3CDTF">2021-08-30T01:51:30Z</dcterms:created>
  <dcterms:modified xsi:type="dcterms:W3CDTF">2021-10-08T08:35:04Z</dcterms:modified>
</cp:coreProperties>
</file>