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192B07-CCA6-451C-8354-676F36CF75E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5E0095D3-59B0-4FBE-A991-537867809B49}" type="pres">
      <dgm:prSet presAssocID="{93192B07-CCA6-451C-8354-676F36CF75E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0BA458B4-0123-4608-8832-D49BBF4BF9F2}" type="presOf" srcId="{93192B07-CCA6-451C-8354-676F36CF75E3}" destId="{5E0095D3-59B0-4FBE-A991-537867809B4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29D38F-0FA1-4775-A2FD-47A92C99DE0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C0582F05-44F2-4D33-99FE-7D20FBF7B92C}" type="pres">
      <dgm:prSet presAssocID="{6F29D38F-0FA1-4775-A2FD-47A92C99DE0D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017CD033-1B1C-47BF-BAA2-B0A2B356EF34}" type="presOf" srcId="{6F29D38F-0FA1-4775-A2FD-47A92C99DE0D}" destId="{C0582F05-44F2-4D33-99FE-7D20FBF7B92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91ADD6-805A-45D4-A950-33E5C5EE705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B24B6B2B-6D58-4909-AD6F-C9450805AB4B}" type="pres">
      <dgm:prSet presAssocID="{D291ADD6-805A-45D4-A950-33E5C5EE705C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E1A2D14-E2EA-4D8B-9F18-CAACCD53F29C}" type="presOf" srcId="{D291ADD6-805A-45D4-A950-33E5C5EE705C}" destId="{B24B6B2B-6D58-4909-AD6F-C9450805AB4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60FA03-46E1-4838-96CE-4088AE155CA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0D03A6C-97A4-4FD3-A222-6BC01E304409}" type="pres">
      <dgm:prSet presAssocID="{1560FA03-46E1-4838-96CE-4088AE155CA1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757CCA9C-3EA2-4A0E-9A88-E4EFA76498FE}" type="presOf" srcId="{1560FA03-46E1-4838-96CE-4088AE155CA1}" destId="{30D03A6C-97A4-4FD3-A222-6BC01E30440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2AFDC7-1F73-4826-9454-E87B0B1360B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188BFE0D-4EDD-47E3-B356-DB74C59A1236}" type="pres">
      <dgm:prSet presAssocID="{682AFDC7-1F73-4826-9454-E87B0B1360B9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B5A8E3B-3109-40D3-BC9D-48C36E20B2E2}" type="presOf" srcId="{682AFDC7-1F73-4826-9454-E87B0B1360B9}" destId="{188BFE0D-4EDD-47E3-B356-DB74C59A123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465D76-762B-4212-BE43-6531333D0DD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F3E89B9-8B60-4A83-AF91-DB0790872047}" type="pres">
      <dgm:prSet presAssocID="{1C465D76-762B-4212-BE43-6531333D0DDA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B2AC073-3013-4204-A43A-217E7676BC7E}" type="presOf" srcId="{1C465D76-762B-4212-BE43-6531333D0DDA}" destId="{FF3E89B9-8B60-4A83-AF91-DB079087204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70F74CE-E498-452D-9898-9D0294FD69A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54566E0-D238-4112-A311-AD00159880A3}" type="pres">
      <dgm:prSet presAssocID="{B70F74CE-E498-452D-9898-9D0294FD69AF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84C7C01-E817-4E64-9262-ABEF146D0E4C}" type="presOf" srcId="{B70F74CE-E498-452D-9898-9D0294FD69AF}" destId="{954566E0-D238-4112-A311-AD00159880A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8BF527-2D99-4EB5-92E1-218735A686E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807D9E-ABB2-417E-A353-ED3DCB53C654}" type="pres">
      <dgm:prSet presAssocID="{978BF527-2D99-4EB5-92E1-218735A686E6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8D10C941-10B7-47F6-9854-BE40C78B54A0}" type="presOf" srcId="{978BF527-2D99-4EB5-92E1-218735A686E6}" destId="{38807D9E-ABB2-417E-A353-ED3DCB53C65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331E9D1-1B91-4315-AF03-8DBF6CCB4EC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C49B226-AC8F-4C02-A6C4-63F9CB010A5C}" type="pres">
      <dgm:prSet presAssocID="{F331E9D1-1B91-4315-AF03-8DBF6CCB4ECB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A664F5D-849A-4F70-BE2E-8EB801E08277}" type="presOf" srcId="{F331E9D1-1B91-4315-AF03-8DBF6CCB4ECB}" destId="{DC49B226-AC8F-4C02-A6C4-63F9CB010A5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5D2DD52-0EAB-4E0F-87AA-7E53C063EF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15D0337-ABCC-4350-818C-FBF07FDA8C9E}" type="pres">
      <dgm:prSet presAssocID="{B5D2DD52-0EAB-4E0F-87AA-7E53C063EF5D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32E83D0A-1F24-43B6-BBAC-BE4D71B00555}" type="presOf" srcId="{B5D2DD52-0EAB-4E0F-87AA-7E53C063EF5D}" destId="{615D0337-ABCC-4350-818C-FBF07FDA8C9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A5ABB18-A04E-4255-882A-BA12570E7A9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48F9061-5CD5-41D8-99A5-491B66A01837}" type="pres">
      <dgm:prSet presAssocID="{8A5ABB18-A04E-4255-882A-BA12570E7A9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B21DAF80-EE1C-443E-BACD-FC512759B1D1}" type="presOf" srcId="{8A5ABB18-A04E-4255-882A-BA12570E7A98}" destId="{648F9061-5CD5-41D8-99A5-491B66A0183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A0127FC-C4A0-4F4C-BE60-B10C8626A99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C54614C-BFC4-48B0-963A-ACADEC4228C9}" type="pres">
      <dgm:prSet presAssocID="{8A0127FC-C4A0-4F4C-BE60-B10C8626A990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F323643-2D51-49B6-BF94-6C3D19963F42}" type="presOf" srcId="{8A0127FC-C4A0-4F4C-BE60-B10C8626A990}" destId="{CC54614C-BFC4-48B0-963A-ACADEC4228C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CE823F-A203-4143-9955-4BDE5B4537D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C784E08-9D75-4C35-81A7-110E064CFC2F}" type="pres">
      <dgm:prSet presAssocID="{F1CE823F-A203-4143-9955-4BDE5B4537D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027374B-17B3-4FB9-98AA-112620DA4D66}" type="presOf" srcId="{F1CE823F-A203-4143-9955-4BDE5B4537D5}" destId="{DC784E08-9D75-4C35-81A7-110E064CFC2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4000" dirty="0"/>
              <a:t>과학수사론 제</a:t>
            </a:r>
            <a:r>
              <a:rPr lang="en-US" altLang="ko-KR" sz="4000"/>
              <a:t>13-3</a:t>
            </a:r>
            <a:r>
              <a:rPr lang="ko-KR" altLang="en-US" sz="4000" dirty="0"/>
              <a:t>주</a:t>
            </a:r>
            <a:br>
              <a:rPr lang="en-US" altLang="ko-KR" sz="3600" dirty="0"/>
            </a:br>
            <a:br>
              <a:rPr lang="en-US" altLang="ko-KR" sz="36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성범죄 사건의 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62074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2800" dirty="0"/>
              <a:t>강간</a:t>
            </a:r>
            <a:r>
              <a:rPr lang="en-US" altLang="ko-KR" sz="2800" dirty="0"/>
              <a:t>, </a:t>
            </a:r>
            <a:r>
              <a:rPr lang="ko-KR" altLang="en-US" sz="2800" dirty="0"/>
              <a:t>강제추행</a:t>
            </a:r>
            <a:r>
              <a:rPr lang="en-US" altLang="ko-KR" sz="2800" dirty="0"/>
              <a:t>, </a:t>
            </a:r>
            <a:r>
              <a:rPr lang="ko-KR" altLang="en-US" sz="2800" dirty="0"/>
              <a:t>제 </a:t>
            </a:r>
            <a:r>
              <a:rPr lang="en-US" altLang="ko-KR" sz="2800" dirty="0"/>
              <a:t>297</a:t>
            </a:r>
            <a:r>
              <a:rPr lang="ko-KR" altLang="en-US" sz="2800" dirty="0"/>
              <a:t>조</a:t>
            </a:r>
            <a:r>
              <a:rPr lang="en-US" altLang="ko-KR" sz="2800" dirty="0"/>
              <a:t>~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 1. </a:t>
            </a:r>
            <a:r>
              <a:rPr lang="ko-KR" altLang="en-US" sz="1600" dirty="0"/>
              <a:t>보호법익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개인의 성적 자유</a:t>
            </a:r>
            <a:r>
              <a:rPr lang="en-US" altLang="ko-KR" sz="1600" dirty="0"/>
              <a:t>, </a:t>
            </a:r>
            <a:r>
              <a:rPr lang="ko-KR" altLang="en-US" sz="1600" dirty="0"/>
              <a:t>보호의 정도는 </a:t>
            </a:r>
            <a:r>
              <a:rPr lang="ko-KR" altLang="en-US" sz="1600" dirty="0" err="1"/>
              <a:t>침해범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성폭력범죄의 처벌 등에 관한 법률</a:t>
            </a:r>
            <a:r>
              <a:rPr lang="en-US" altLang="ko-KR" sz="1600" dirty="0"/>
              <a:t>: </a:t>
            </a:r>
            <a:r>
              <a:rPr lang="ko-KR" altLang="en-US" sz="1600" dirty="0"/>
              <a:t>가중 규정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</a:t>
            </a:r>
            <a:r>
              <a:rPr lang="en-US" altLang="ko-KR" sz="1600" dirty="0"/>
              <a:t>. </a:t>
            </a:r>
            <a:r>
              <a:rPr lang="ko-KR" altLang="en-US" sz="1600" dirty="0"/>
              <a:t>청소년의 </a:t>
            </a:r>
            <a:r>
              <a:rPr lang="ko-KR" altLang="en-US" sz="1600" dirty="0" err="1"/>
              <a:t>성보호에</a:t>
            </a:r>
            <a:r>
              <a:rPr lang="ko-KR" altLang="en-US" sz="1600" dirty="0"/>
              <a:t> 관한 법률</a:t>
            </a:r>
            <a:r>
              <a:rPr lang="en-US" altLang="ko-KR" sz="1600" dirty="0"/>
              <a:t>: </a:t>
            </a:r>
            <a:r>
              <a:rPr lang="ko-KR" altLang="en-US" sz="1600" dirty="0"/>
              <a:t>연 </a:t>
            </a:r>
            <a:r>
              <a:rPr lang="en-US" altLang="ko-KR" sz="1600" dirty="0"/>
              <a:t>19</a:t>
            </a:r>
            <a:r>
              <a:rPr lang="ko-KR" altLang="en-US" sz="1600" dirty="0"/>
              <a:t>세 </a:t>
            </a:r>
            <a:r>
              <a:rPr lang="ko-KR" altLang="en-US" sz="1600" dirty="0" err="1"/>
              <a:t>미만자</a:t>
            </a:r>
            <a:r>
              <a:rPr lang="ko-KR" altLang="en-US" sz="1600" dirty="0"/>
              <a:t> 대상범죄 가중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2. </a:t>
            </a:r>
            <a:r>
              <a:rPr lang="ko-KR" altLang="en-US" sz="1600" dirty="0"/>
              <a:t>강간죄의 객체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- 2012</a:t>
            </a:r>
            <a:r>
              <a:rPr lang="ko-KR" altLang="en-US" sz="1600" dirty="0"/>
              <a:t>년 개정에서 부녀 → 사람으로 확대</a:t>
            </a:r>
            <a:r>
              <a:rPr lang="en-US" altLang="ko-KR" sz="1600" dirty="0"/>
              <a:t>, </a:t>
            </a:r>
            <a:r>
              <a:rPr lang="ko-KR" altLang="en-US" sz="1600" dirty="0"/>
              <a:t>남자도 객체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성전환자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아내강간</a:t>
            </a:r>
            <a:r>
              <a:rPr lang="en-US" altLang="ko-KR" sz="1600" dirty="0"/>
              <a:t>: </a:t>
            </a:r>
            <a:r>
              <a:rPr lang="ko-KR" altLang="en-US" sz="1600" dirty="0"/>
              <a:t>긍정</a:t>
            </a:r>
            <a:endParaRPr lang="en-US" altLang="ko-KR" sz="1600" dirty="0"/>
          </a:p>
          <a:p>
            <a:pPr>
              <a:buFont typeface="Wingdings" pitchFamily="2" charset="2"/>
              <a:buChar char="u"/>
            </a:pPr>
            <a:r>
              <a:rPr lang="ko-KR" altLang="en-US" sz="1600" dirty="0"/>
              <a:t>대판 </a:t>
            </a:r>
            <a:r>
              <a:rPr lang="en-US" altLang="ko-KR" sz="1600" dirty="0"/>
              <a:t>2013. 5. 16. 2012</a:t>
            </a:r>
            <a:r>
              <a:rPr lang="ko-KR" altLang="en-US" sz="1600" dirty="0"/>
              <a:t>도 </a:t>
            </a:r>
            <a:r>
              <a:rPr lang="en-US" altLang="ko-KR" sz="1600" dirty="0"/>
              <a:t>14788</a:t>
            </a:r>
          </a:p>
          <a:p>
            <a:pPr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강간죄의 객체인 부녀에는 법률상 처가 포함되고</a:t>
            </a:r>
            <a:r>
              <a:rPr lang="en-US" altLang="ko-KR" sz="1600" dirty="0"/>
              <a:t>, </a:t>
            </a:r>
            <a:r>
              <a:rPr lang="ko-KR" altLang="en-US" sz="1600" dirty="0"/>
              <a:t>남편이 반항을 불가능하게 하거나 현저히 곤란하게 할 정도의 폭행이나 협박을 가하여 아내를 간음한 경우에 강간죄가 성립한다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3. </a:t>
            </a:r>
            <a:r>
              <a:rPr lang="ko-KR" altLang="en-US" sz="1600" dirty="0" err="1"/>
              <a:t>비친고죄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- 2012</a:t>
            </a:r>
            <a:r>
              <a:rPr lang="ko-KR" altLang="en-US" sz="1600" dirty="0"/>
              <a:t>년 개정에서 친고죄 → </a:t>
            </a:r>
            <a:r>
              <a:rPr lang="ko-KR" altLang="en-US" sz="1600" dirty="0" err="1"/>
              <a:t>비친고죄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고소를 하거나 취소토록 협박</a:t>
            </a:r>
            <a:r>
              <a:rPr lang="en-US" altLang="ko-KR" sz="1600" dirty="0"/>
              <a:t>. </a:t>
            </a:r>
            <a:r>
              <a:rPr lang="ko-KR" altLang="en-US" sz="1600" dirty="0"/>
              <a:t>회유</a:t>
            </a:r>
            <a:r>
              <a:rPr lang="en-US" altLang="ko-KR" sz="1600" dirty="0"/>
              <a:t>. </a:t>
            </a:r>
            <a:r>
              <a:rPr lang="ko-KR" altLang="en-US" sz="1600" dirty="0"/>
              <a:t>간청 등과 고소와 취소를 무기로 </a:t>
            </a:r>
            <a:r>
              <a:rPr lang="ko-KR" altLang="en-US" sz="1600" dirty="0" err="1"/>
              <a:t>금품갈취하는</a:t>
            </a:r>
            <a:r>
              <a:rPr lang="ko-KR" altLang="en-US" sz="1600" dirty="0"/>
              <a:t> 부작용 방지</a:t>
            </a:r>
          </a:p>
          <a:p>
            <a:pPr>
              <a:buNone/>
            </a:pPr>
            <a:endParaRPr lang="ko-KR" altLang="en-US" sz="1600" dirty="0"/>
          </a:p>
          <a:p>
            <a:pPr>
              <a:buFont typeface="Wingdings" pitchFamily="2" charset="2"/>
              <a:buChar char="u"/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22584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강간 등 상해</a:t>
            </a:r>
            <a:r>
              <a:rPr lang="en-US" altLang="ko-KR" sz="3200" dirty="0"/>
              <a:t>. </a:t>
            </a:r>
            <a:r>
              <a:rPr lang="ko-KR" altLang="en-US" sz="3200" dirty="0" err="1"/>
              <a:t>치상죄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ko-KR" sz="1100" dirty="0"/>
              <a:t> </a:t>
            </a:r>
            <a:r>
              <a:rPr lang="en-US" altLang="ko-KR" sz="1400" dirty="0"/>
              <a:t>1. </a:t>
            </a:r>
            <a:r>
              <a:rPr lang="ko-KR" altLang="en-US" sz="1400" dirty="0"/>
              <a:t>보호법익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사람의 성적 의사결정의 자유와 신체의 생리적 기능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침해범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진정결과적 가중범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2. </a:t>
            </a:r>
            <a:r>
              <a:rPr lang="ko-KR" altLang="en-US" sz="1400" dirty="0"/>
              <a:t>행위의 주체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강간</a:t>
            </a:r>
            <a:r>
              <a:rPr lang="en-US" altLang="ko-KR" sz="1400" dirty="0"/>
              <a:t>. </a:t>
            </a:r>
            <a:r>
              <a:rPr lang="ko-KR" altLang="en-US" sz="1400" dirty="0"/>
              <a:t>유사강간</a:t>
            </a:r>
            <a:r>
              <a:rPr lang="en-US" altLang="ko-KR" sz="1400" dirty="0"/>
              <a:t>, </a:t>
            </a:r>
            <a:r>
              <a:rPr lang="ko-KR" altLang="en-US" sz="1400" dirty="0"/>
              <a:t>강제추행</a:t>
            </a:r>
            <a:r>
              <a:rPr lang="en-US" altLang="ko-KR" sz="1400" dirty="0"/>
              <a:t>, </a:t>
            </a:r>
            <a:r>
              <a:rPr lang="ko-KR" altLang="en-US" sz="1400" dirty="0"/>
              <a:t>준강간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준강제추행</a:t>
            </a:r>
            <a:r>
              <a:rPr lang="en-US" altLang="ko-KR" sz="1400" dirty="0"/>
              <a:t>, 13</a:t>
            </a:r>
            <a:r>
              <a:rPr lang="ko-KR" altLang="en-US" sz="1400" dirty="0"/>
              <a:t>세 미만에 대한 간음</a:t>
            </a:r>
            <a:r>
              <a:rPr lang="en-US" altLang="ko-KR" sz="1400" dirty="0"/>
              <a:t>. </a:t>
            </a:r>
            <a:r>
              <a:rPr lang="ko-KR" altLang="en-US" sz="1400" dirty="0"/>
              <a:t>강제추행죄의 기수 및 미수범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3. </a:t>
            </a:r>
            <a:r>
              <a:rPr lang="ko-KR" altLang="en-US" sz="1400" dirty="0"/>
              <a:t>실행행위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상해의 결과는 폭행</a:t>
            </a:r>
            <a:r>
              <a:rPr lang="en-US" altLang="ko-KR" sz="1400" dirty="0"/>
              <a:t>. </a:t>
            </a:r>
            <a:r>
              <a:rPr lang="ko-KR" altLang="en-US" sz="1400" dirty="0"/>
              <a:t>협박이 수단</a:t>
            </a:r>
            <a:r>
              <a:rPr lang="en-US" altLang="ko-KR" sz="1400" dirty="0"/>
              <a:t>, </a:t>
            </a:r>
            <a:r>
              <a:rPr lang="ko-KR" altLang="en-US" sz="1400" dirty="0"/>
              <a:t>행위 그 자체로 수반되는 경우 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Font typeface="Wingdings" pitchFamily="2" charset="2"/>
              <a:buChar char="u"/>
            </a:pPr>
            <a:r>
              <a:rPr lang="ko-KR" altLang="en-US" sz="1400" dirty="0"/>
              <a:t>판례상 강간상해로 인정되지 않는 경우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강간도중 흥분하여 피해자의 어깨를 빨아 생긴 반상출혈상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왼쪽 손바닥에 </a:t>
            </a:r>
            <a:r>
              <a:rPr lang="en-US" altLang="ko-KR" sz="1400" dirty="0"/>
              <a:t>2cm</a:t>
            </a:r>
            <a:r>
              <a:rPr lang="ko-KR" altLang="en-US" sz="1400" dirty="0"/>
              <a:t> 정도 긁힌 가벼운 상처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. 3,4</a:t>
            </a:r>
            <a:r>
              <a:rPr lang="ko-KR" altLang="en-US" sz="1400" dirty="0"/>
              <a:t>일 정도 치료를 요하는 외음부 충혈과 양 상박부 근육통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. 1</a:t>
            </a:r>
            <a:r>
              <a:rPr lang="ko-KR" altLang="en-US" sz="1400" dirty="0"/>
              <a:t>회용 면도기로 부녀의 음모를 일부 깎은 것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약 </a:t>
            </a:r>
            <a:r>
              <a:rPr lang="en-US" altLang="ko-KR" sz="1400" dirty="0"/>
              <a:t>7</a:t>
            </a:r>
            <a:r>
              <a:rPr lang="ko-KR" altLang="en-US" sz="1400" dirty="0"/>
              <a:t>일간의 가료를 요하는 경부 및 </a:t>
            </a:r>
            <a:r>
              <a:rPr lang="ko-KR" altLang="en-US" sz="1400" dirty="0" err="1"/>
              <a:t>전흉부</a:t>
            </a:r>
            <a:r>
              <a:rPr lang="ko-KR" altLang="en-US" sz="1400" dirty="0"/>
              <a:t> 피하출혈과 통증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</a:t>
            </a:r>
          </a:p>
          <a:p>
            <a:pPr>
              <a:buNone/>
            </a:pPr>
            <a:r>
              <a:rPr lang="en-US" altLang="ko-KR" sz="1400" dirty="0"/>
              <a:t> 4. </a:t>
            </a:r>
            <a:r>
              <a:rPr lang="ko-KR" altLang="en-US" sz="1400" dirty="0"/>
              <a:t>인과관계와 예견가능성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결과적 가중범은 강간과 </a:t>
            </a:r>
            <a:r>
              <a:rPr lang="ko-KR" altLang="en-US" sz="1400" dirty="0" err="1"/>
              <a:t>상해사이에</a:t>
            </a:r>
            <a:r>
              <a:rPr lang="ko-KR" altLang="en-US" sz="1400" dirty="0"/>
              <a:t> 인과관계가 있어야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상해결과에 대한 예견가능성이 있어야 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63709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499163617"/>
              </p:ext>
            </p:extLst>
          </p:nvPr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13384"/>
            <a:ext cx="8363272" cy="554461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형법상 성폭력 범죄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① 형법 제 </a:t>
            </a:r>
            <a:r>
              <a:rPr lang="en-US" altLang="ko-KR" sz="1600" dirty="0"/>
              <a:t>22</a:t>
            </a:r>
            <a:r>
              <a:rPr lang="ko-KR" altLang="en-US" sz="1600" dirty="0"/>
              <a:t>장</a:t>
            </a:r>
            <a:r>
              <a:rPr lang="en-US" altLang="ko-KR" sz="1600" dirty="0"/>
              <a:t>: </a:t>
            </a:r>
            <a:r>
              <a:rPr lang="ko-KR" altLang="en-US" sz="1600" dirty="0"/>
              <a:t>풍속을 해하는 죄 중</a:t>
            </a:r>
            <a:r>
              <a:rPr lang="en-US" altLang="ko-KR" sz="1600" dirty="0"/>
              <a:t> </a:t>
            </a:r>
            <a:r>
              <a:rPr lang="ko-KR" altLang="en-US" sz="1600" dirty="0"/>
              <a:t>음행매개</a:t>
            </a:r>
            <a:r>
              <a:rPr lang="en-US" altLang="ko-KR" sz="1600" dirty="0"/>
              <a:t>, </a:t>
            </a:r>
            <a:r>
              <a:rPr lang="ko-KR" altLang="en-US" sz="1600" dirty="0"/>
              <a:t>음화 등의 반포</a:t>
            </a:r>
            <a:r>
              <a:rPr lang="en-US" altLang="ko-KR" sz="1600" dirty="0"/>
              <a:t>, </a:t>
            </a:r>
            <a:r>
              <a:rPr lang="ko-KR" altLang="en-US" sz="1600" dirty="0"/>
              <a:t>음화 등 제조</a:t>
            </a:r>
            <a:r>
              <a:rPr lang="en-US" altLang="ko-KR" sz="1600" dirty="0"/>
              <a:t>, </a:t>
            </a:r>
            <a:r>
              <a:rPr lang="ko-KR" altLang="en-US" sz="1600" dirty="0"/>
              <a:t>공연음란 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② </a:t>
            </a:r>
            <a:r>
              <a:rPr lang="ko-KR" altLang="en-US" sz="1600" dirty="0"/>
              <a:t>형법 제 </a:t>
            </a:r>
            <a:r>
              <a:rPr lang="en-US" altLang="ko-KR" sz="1600" dirty="0"/>
              <a:t>31</a:t>
            </a:r>
            <a:r>
              <a:rPr lang="ko-KR" altLang="en-US" sz="1600" dirty="0"/>
              <a:t>장 약취</a:t>
            </a:r>
            <a:r>
              <a:rPr lang="en-US" altLang="ko-KR" sz="1600" dirty="0"/>
              <a:t>. </a:t>
            </a:r>
            <a:r>
              <a:rPr lang="ko-KR" altLang="en-US" sz="1600" dirty="0"/>
              <a:t>유인의 죄 중 추행 또는 간음에 사용할 목적으로 약취</a:t>
            </a:r>
            <a:r>
              <a:rPr lang="en-US" altLang="ko-KR" sz="1600" dirty="0"/>
              <a:t>. </a:t>
            </a:r>
            <a:r>
              <a:rPr lang="ko-KR" altLang="en-US" sz="1600" dirty="0"/>
              <a:t>유인</a:t>
            </a:r>
            <a:r>
              <a:rPr lang="en-US" altLang="ko-KR" sz="1600" dirty="0"/>
              <a:t>. </a:t>
            </a:r>
            <a:r>
              <a:rPr lang="ko-KR" altLang="en-US" sz="1600" dirty="0"/>
              <a:t>매매의 죄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및 수수</a:t>
            </a:r>
            <a:r>
              <a:rPr lang="en-US" altLang="ko-KR" sz="1600" dirty="0"/>
              <a:t>. </a:t>
            </a:r>
            <a:r>
              <a:rPr lang="ko-KR" altLang="en-US" sz="1600" dirty="0"/>
              <a:t>은닉의 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③ </a:t>
            </a:r>
            <a:r>
              <a:rPr lang="ko-KR" altLang="en-US" sz="1600" dirty="0"/>
              <a:t>형법 제 </a:t>
            </a:r>
            <a:r>
              <a:rPr lang="en-US" altLang="ko-KR" sz="1600" dirty="0"/>
              <a:t>32</a:t>
            </a:r>
            <a:r>
              <a:rPr lang="ko-KR" altLang="en-US" sz="1600" dirty="0"/>
              <a:t>장 강간</a:t>
            </a:r>
            <a:r>
              <a:rPr lang="en-US" altLang="ko-KR" sz="1600" dirty="0"/>
              <a:t>, </a:t>
            </a:r>
            <a:r>
              <a:rPr lang="ko-KR" altLang="en-US" sz="1600" dirty="0"/>
              <a:t>유사강간</a:t>
            </a:r>
            <a:r>
              <a:rPr lang="en-US" altLang="ko-KR" sz="1600" dirty="0"/>
              <a:t>, </a:t>
            </a:r>
            <a:r>
              <a:rPr lang="ko-KR" altLang="en-US" sz="1600" dirty="0"/>
              <a:t>강제추행</a:t>
            </a:r>
            <a:r>
              <a:rPr lang="en-US" altLang="ko-KR" sz="1600" dirty="0"/>
              <a:t>, </a:t>
            </a:r>
            <a:r>
              <a:rPr lang="ko-KR" altLang="en-US" sz="1600" dirty="0"/>
              <a:t>준강간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준강제추행죄</a:t>
            </a:r>
            <a:r>
              <a:rPr lang="en-US" altLang="ko-KR" sz="1600" dirty="0"/>
              <a:t>, </a:t>
            </a:r>
            <a:r>
              <a:rPr lang="ko-KR" altLang="en-US" sz="1600" dirty="0"/>
              <a:t>및 </a:t>
            </a:r>
            <a:r>
              <a:rPr lang="en-US" altLang="ko-KR" sz="1600" dirty="0"/>
              <a:t> </a:t>
            </a:r>
            <a:r>
              <a:rPr lang="ko-KR" altLang="en-US" sz="1600" dirty="0"/>
              <a:t>미수범</a:t>
            </a:r>
            <a:r>
              <a:rPr lang="en-US" altLang="ko-KR" sz="1600" dirty="0"/>
              <a:t>, </a:t>
            </a:r>
            <a:r>
              <a:rPr lang="ko-KR" altLang="en-US" sz="1600" dirty="0"/>
              <a:t>강간 등 상해</a:t>
            </a:r>
            <a:r>
              <a:rPr lang="en-US" altLang="ko-KR" sz="1600" dirty="0"/>
              <a:t>.    </a:t>
            </a:r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치사</a:t>
            </a:r>
            <a:r>
              <a:rPr lang="en-US" altLang="ko-KR" sz="1600" dirty="0"/>
              <a:t>, </a:t>
            </a:r>
            <a:r>
              <a:rPr lang="ko-KR" altLang="en-US" sz="1600" dirty="0"/>
              <a:t>강간 등 살인</a:t>
            </a:r>
            <a:r>
              <a:rPr lang="en-US" altLang="ko-KR" sz="1600" dirty="0"/>
              <a:t>, </a:t>
            </a:r>
            <a:r>
              <a:rPr lang="ko-KR" altLang="en-US" sz="1600" dirty="0"/>
              <a:t>미성년자 등에 대한 간음</a:t>
            </a:r>
            <a:r>
              <a:rPr lang="en-US" altLang="ko-KR" sz="1600" dirty="0"/>
              <a:t> </a:t>
            </a:r>
            <a:r>
              <a:rPr lang="ko-KR" altLang="en-US" sz="1600" dirty="0"/>
              <a:t>업무상 위력 등에 의한 간음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피구금녀</a:t>
            </a:r>
            <a:r>
              <a:rPr lang="ko-KR" altLang="en-US" sz="1600" dirty="0"/>
              <a:t> 간음   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등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성폭력범죄의 처벌 및 피해자보호에 관한 법률상 성폭력범죄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① </a:t>
            </a:r>
            <a:r>
              <a:rPr lang="ko-KR" altLang="en-US" sz="1600" dirty="0"/>
              <a:t>특수강도강간 등</a:t>
            </a:r>
            <a:r>
              <a:rPr lang="en-US" altLang="ko-KR" sz="1600" dirty="0"/>
              <a:t>(</a:t>
            </a:r>
            <a:r>
              <a:rPr lang="ko-KR" altLang="en-US" sz="1600" dirty="0"/>
              <a:t>제 </a:t>
            </a:r>
            <a:r>
              <a:rPr lang="en-US" altLang="ko-KR" sz="1600" dirty="0"/>
              <a:t>3</a:t>
            </a:r>
            <a:r>
              <a:rPr lang="ko-KR" altLang="en-US" sz="1600" dirty="0"/>
              <a:t>조</a:t>
            </a:r>
            <a:r>
              <a:rPr lang="en-US" altLang="ko-KR" sz="1600" dirty="0"/>
              <a:t>) : 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주거침입</a:t>
            </a:r>
            <a:r>
              <a:rPr lang="en-US" altLang="ko-KR" sz="1600" dirty="0"/>
              <a:t>, </a:t>
            </a:r>
            <a:r>
              <a:rPr lang="ko-KR" altLang="en-US" sz="1600" dirty="0"/>
              <a:t>야간주거침입절도</a:t>
            </a:r>
            <a:r>
              <a:rPr lang="en-US" altLang="ko-KR" sz="1600" dirty="0"/>
              <a:t>, </a:t>
            </a:r>
            <a:r>
              <a:rPr lang="ko-KR" altLang="en-US" sz="1600" dirty="0"/>
              <a:t>특수절도 및 미수범이 강간</a:t>
            </a:r>
            <a:r>
              <a:rPr lang="en-US" altLang="ko-KR" sz="1600" dirty="0"/>
              <a:t>, </a:t>
            </a:r>
            <a:r>
              <a:rPr lang="ko-KR" altLang="en-US" sz="1600" dirty="0"/>
              <a:t>유사강간</a:t>
            </a:r>
            <a:r>
              <a:rPr lang="en-US" altLang="ko-KR" sz="1600" dirty="0"/>
              <a:t>,</a:t>
            </a:r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강제추행</a:t>
            </a:r>
            <a:r>
              <a:rPr lang="en-US" altLang="ko-KR" sz="1600" dirty="0"/>
              <a:t>, </a:t>
            </a:r>
            <a:r>
              <a:rPr lang="ko-KR" altLang="en-US" sz="1600" dirty="0"/>
              <a:t>준강간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준강제추행</a:t>
            </a:r>
            <a:r>
              <a:rPr lang="ko-KR" altLang="en-US" sz="1600" dirty="0"/>
              <a:t> 시</a:t>
            </a:r>
            <a:r>
              <a:rPr lang="en-US" altLang="ko-KR" sz="1600" dirty="0"/>
              <a:t>: </a:t>
            </a:r>
            <a:r>
              <a:rPr lang="ko-KR" altLang="en-US" sz="1600" dirty="0"/>
              <a:t>무기 또는 </a:t>
            </a:r>
            <a:r>
              <a:rPr lang="en-US" altLang="ko-KR" sz="1600" dirty="0"/>
              <a:t>5</a:t>
            </a:r>
            <a:r>
              <a:rPr lang="ko-KR" altLang="en-US" sz="1600" dirty="0"/>
              <a:t>년 이상 징역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특수강도가 강간 등 </a:t>
            </a:r>
            <a:r>
              <a:rPr lang="ko-KR" altLang="en-US" sz="1600" dirty="0" err="1"/>
              <a:t>범죄시</a:t>
            </a:r>
            <a:r>
              <a:rPr lang="en-US" altLang="ko-KR" sz="1600" dirty="0"/>
              <a:t>: </a:t>
            </a:r>
            <a:r>
              <a:rPr lang="ko-KR" altLang="en-US" sz="1600" dirty="0"/>
              <a:t>사형</a:t>
            </a:r>
            <a:r>
              <a:rPr lang="en-US" altLang="ko-KR" sz="1600" dirty="0"/>
              <a:t>, </a:t>
            </a:r>
            <a:r>
              <a:rPr lang="ko-KR" altLang="en-US" sz="1600" dirty="0"/>
              <a:t>무기 또는 </a:t>
            </a:r>
            <a:r>
              <a:rPr lang="en-US" altLang="ko-KR" sz="1600" dirty="0"/>
              <a:t>10</a:t>
            </a:r>
            <a:r>
              <a:rPr lang="ko-KR" altLang="en-US" sz="1600" dirty="0"/>
              <a:t>년 이상 징역</a:t>
            </a:r>
            <a:endParaRPr lang="en-US" altLang="ko-KR" sz="1600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성범죄의 유형</a:t>
            </a:r>
          </a:p>
        </p:txBody>
      </p:sp>
    </p:spTree>
    <p:extLst>
      <p:ext uri="{BB962C8B-B14F-4D97-AF65-F5344CB8AC3E}">
        <p14:creationId xmlns:p14="http://schemas.microsoft.com/office/powerpoint/2010/main" val="2284174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2132012271"/>
              </p:ext>
            </p:extLst>
          </p:nvPr>
        </p:nvGraphicFramePr>
        <p:xfrm>
          <a:off x="395536" y="116632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500" dirty="0"/>
              <a:t> ② </a:t>
            </a:r>
            <a:r>
              <a:rPr lang="ko-KR" altLang="en-US" sz="1500" dirty="0"/>
              <a:t>특수강간 등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4</a:t>
            </a:r>
            <a:r>
              <a:rPr lang="ko-KR" altLang="en-US" sz="1500" dirty="0"/>
              <a:t>조</a:t>
            </a:r>
            <a:r>
              <a:rPr lang="en-US" altLang="ko-KR" sz="1500" dirty="0"/>
              <a:t>)</a:t>
            </a:r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흉기</a:t>
            </a:r>
            <a:r>
              <a:rPr lang="en-US" altLang="ko-KR" sz="1500" dirty="0"/>
              <a:t>, </a:t>
            </a:r>
            <a:r>
              <a:rPr lang="ko-KR" altLang="en-US" sz="1500" dirty="0"/>
              <a:t>그 밖에 위험한 물건을 지닌 채 </a:t>
            </a:r>
            <a:r>
              <a:rPr lang="en-US" altLang="ko-KR" sz="1500" dirty="0"/>
              <a:t>2</a:t>
            </a:r>
            <a:r>
              <a:rPr lang="ko-KR" altLang="en-US" sz="1500" dirty="0"/>
              <a:t>명 이상이 합동하여 형법상 강간의 죄를 범한 자는 </a:t>
            </a:r>
            <a:r>
              <a:rPr lang="en-US" altLang="ko-KR" sz="1500" dirty="0"/>
              <a:t>: </a:t>
            </a:r>
            <a:r>
              <a:rPr lang="ko-KR" altLang="en-US" sz="1500" dirty="0"/>
              <a:t>무기 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   </a:t>
            </a:r>
            <a:r>
              <a:rPr lang="ko-KR" altLang="en-US" sz="1500" dirty="0"/>
              <a:t>또는 </a:t>
            </a:r>
            <a:r>
              <a:rPr lang="en-US" altLang="ko-KR" sz="1500" dirty="0"/>
              <a:t>5</a:t>
            </a:r>
            <a:r>
              <a:rPr lang="ko-KR" altLang="en-US" sz="1500" dirty="0"/>
              <a:t>년 이상의 징역</a:t>
            </a:r>
            <a:endParaRPr lang="en-US" altLang="ko-KR" sz="1500" dirty="0"/>
          </a:p>
          <a:p>
            <a:pPr marL="0" indent="0">
              <a:buNone/>
            </a:pP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③ </a:t>
            </a:r>
            <a:r>
              <a:rPr lang="ko-KR" altLang="en-US" sz="1500" dirty="0"/>
              <a:t>친족관계에 의한 강간 등</a:t>
            </a:r>
            <a:r>
              <a:rPr lang="en-US" altLang="ko-KR" sz="1500" dirty="0"/>
              <a:t>(</a:t>
            </a:r>
            <a:r>
              <a:rPr lang="ko-KR" altLang="en-US" sz="1500" dirty="0"/>
              <a:t>제 </a:t>
            </a:r>
            <a:r>
              <a:rPr lang="en-US" altLang="ko-KR" sz="1500" dirty="0"/>
              <a:t>5</a:t>
            </a:r>
            <a:r>
              <a:rPr lang="ko-KR" altLang="en-US" sz="1500" dirty="0"/>
              <a:t>조</a:t>
            </a:r>
            <a:r>
              <a:rPr lang="en-US" altLang="ko-KR" sz="1500" dirty="0"/>
              <a:t>)</a:t>
            </a:r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강간</a:t>
            </a:r>
            <a:r>
              <a:rPr lang="en-US" altLang="ko-KR" sz="1500" dirty="0"/>
              <a:t>: 7</a:t>
            </a:r>
            <a:r>
              <a:rPr lang="ko-KR" altLang="en-US" sz="1500" dirty="0"/>
              <a:t>년 이상의 유기징역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강제추행</a:t>
            </a:r>
            <a:r>
              <a:rPr lang="en-US" altLang="ko-KR" sz="1500" dirty="0"/>
              <a:t>: 5</a:t>
            </a:r>
            <a:r>
              <a:rPr lang="ko-KR" altLang="en-US" sz="1500" dirty="0"/>
              <a:t>년 이상의 징역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준강간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준강제추행</a:t>
            </a:r>
            <a:r>
              <a:rPr lang="en-US" altLang="ko-KR" sz="1500" dirty="0"/>
              <a:t>: </a:t>
            </a:r>
            <a:r>
              <a:rPr lang="ko-KR" altLang="en-US" sz="1500" dirty="0"/>
              <a:t>상기와 같음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* </a:t>
            </a:r>
            <a:r>
              <a:rPr lang="ko-KR" altLang="en-US" sz="1500" dirty="0"/>
              <a:t>친족의 범위</a:t>
            </a:r>
            <a:r>
              <a:rPr lang="en-US" altLang="ko-KR" sz="1500" dirty="0"/>
              <a:t>: 4</a:t>
            </a:r>
            <a:r>
              <a:rPr lang="ko-KR" altLang="en-US" sz="1500" dirty="0"/>
              <a:t>촌 이내의 혈족</a:t>
            </a:r>
            <a:r>
              <a:rPr lang="en-US" altLang="ko-KR" sz="1500" dirty="0"/>
              <a:t>. </a:t>
            </a:r>
            <a:r>
              <a:rPr lang="ko-KR" altLang="en-US" sz="1500" dirty="0"/>
              <a:t>인척</a:t>
            </a:r>
            <a:r>
              <a:rPr lang="en-US" altLang="ko-KR" sz="1500" dirty="0"/>
              <a:t>. </a:t>
            </a:r>
            <a:r>
              <a:rPr lang="ko-KR" altLang="en-US" sz="1500" dirty="0"/>
              <a:t>동거하는 친족</a:t>
            </a:r>
            <a:r>
              <a:rPr lang="en-US" altLang="ko-KR" sz="1500" dirty="0"/>
              <a:t>, </a:t>
            </a:r>
            <a:r>
              <a:rPr lang="ko-KR" altLang="en-US" sz="1500" dirty="0"/>
              <a:t>사실상 관계에 의한 친족을 포함</a:t>
            </a:r>
            <a:endParaRPr lang="en-US" altLang="ko-KR" sz="1500" dirty="0"/>
          </a:p>
          <a:p>
            <a:pPr marL="0" indent="0">
              <a:buNone/>
            </a:pP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④ </a:t>
            </a:r>
            <a:r>
              <a:rPr lang="ko-KR" altLang="en-US" sz="1500" dirty="0"/>
              <a:t>장애인에 대한 강간</a:t>
            </a:r>
            <a:r>
              <a:rPr lang="en-US" altLang="ko-KR" sz="1500" dirty="0"/>
              <a:t>. </a:t>
            </a:r>
            <a:r>
              <a:rPr lang="ko-KR" altLang="en-US" sz="1500" dirty="0"/>
              <a:t>강제추행 등</a:t>
            </a:r>
            <a:r>
              <a:rPr lang="en-US" altLang="ko-KR" sz="1500" dirty="0"/>
              <a:t>(</a:t>
            </a:r>
            <a:r>
              <a:rPr lang="ko-KR" altLang="en-US" sz="1500" dirty="0"/>
              <a:t>제 </a:t>
            </a:r>
            <a:r>
              <a:rPr lang="en-US" altLang="ko-KR" sz="1500" dirty="0"/>
              <a:t>6</a:t>
            </a:r>
            <a:r>
              <a:rPr lang="ko-KR" altLang="en-US" sz="1500" dirty="0"/>
              <a:t>조</a:t>
            </a:r>
            <a:r>
              <a:rPr lang="en-US" altLang="ko-KR" sz="1500" dirty="0"/>
              <a:t>)</a:t>
            </a:r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신체적</a:t>
            </a:r>
            <a:r>
              <a:rPr lang="en-US" altLang="ko-KR" sz="1500" dirty="0"/>
              <a:t>. </a:t>
            </a:r>
            <a:r>
              <a:rPr lang="ko-KR" altLang="en-US" sz="1500" dirty="0"/>
              <a:t>정신적 장애자에 대한</a:t>
            </a:r>
            <a:r>
              <a:rPr lang="en-US" altLang="ko-KR" sz="1500" dirty="0"/>
              <a:t> </a:t>
            </a:r>
            <a:r>
              <a:rPr lang="ko-KR" altLang="en-US" sz="1500" dirty="0"/>
              <a:t>강간</a:t>
            </a:r>
            <a:r>
              <a:rPr lang="en-US" altLang="ko-KR" sz="1500" dirty="0"/>
              <a:t>: </a:t>
            </a:r>
            <a:r>
              <a:rPr lang="ko-KR" altLang="en-US" sz="1500" dirty="0"/>
              <a:t>무기 또는 </a:t>
            </a:r>
            <a:r>
              <a:rPr lang="en-US" altLang="ko-KR" sz="1500" dirty="0"/>
              <a:t>7</a:t>
            </a:r>
            <a:r>
              <a:rPr lang="ko-KR" altLang="en-US" sz="1500" dirty="0"/>
              <a:t>년 이상의 징역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유사강간 등</a:t>
            </a:r>
            <a:r>
              <a:rPr lang="en-US" altLang="ko-KR" sz="1500" dirty="0"/>
              <a:t>: 5</a:t>
            </a:r>
            <a:r>
              <a:rPr lang="ko-KR" altLang="en-US" sz="1500" dirty="0"/>
              <a:t>년 이상의 징역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강제추행죄</a:t>
            </a:r>
            <a:r>
              <a:rPr lang="en-US" altLang="ko-KR" sz="1500" dirty="0"/>
              <a:t>: 3</a:t>
            </a:r>
            <a:r>
              <a:rPr lang="ko-KR" altLang="en-US" sz="1500" dirty="0"/>
              <a:t>년 이상의 징역 또는 </a:t>
            </a:r>
            <a:r>
              <a:rPr lang="en-US" altLang="ko-KR" sz="1500" dirty="0"/>
              <a:t>2</a:t>
            </a:r>
            <a:r>
              <a:rPr lang="ko-KR" altLang="en-US" sz="1500" dirty="0"/>
              <a:t>천만</a:t>
            </a:r>
            <a:r>
              <a:rPr lang="en-US" altLang="ko-KR" sz="1500" dirty="0"/>
              <a:t>~5</a:t>
            </a:r>
            <a:r>
              <a:rPr lang="ko-KR" altLang="en-US" sz="1500" dirty="0" err="1"/>
              <a:t>천만원의</a:t>
            </a:r>
            <a:r>
              <a:rPr lang="ko-KR" altLang="en-US" sz="1500" dirty="0"/>
              <a:t> 벌금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위계</a:t>
            </a:r>
            <a:r>
              <a:rPr lang="en-US" altLang="ko-KR" sz="1500" dirty="0"/>
              <a:t>. </a:t>
            </a:r>
            <a:r>
              <a:rPr lang="ko-KR" altLang="en-US" sz="1500" dirty="0"/>
              <a:t>위력에 의한 간음</a:t>
            </a:r>
            <a:r>
              <a:rPr lang="en-US" altLang="ko-KR" sz="1500" dirty="0"/>
              <a:t>: 5</a:t>
            </a:r>
            <a:r>
              <a:rPr lang="ko-KR" altLang="en-US" sz="1500" dirty="0"/>
              <a:t>년 이상의 징역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위계</a:t>
            </a:r>
            <a:r>
              <a:rPr lang="en-US" altLang="ko-KR" sz="1500" dirty="0"/>
              <a:t>. </a:t>
            </a:r>
            <a:r>
              <a:rPr lang="ko-KR" altLang="en-US" sz="1500" dirty="0"/>
              <a:t>위력에 의한 추행</a:t>
            </a:r>
            <a:r>
              <a:rPr lang="en-US" altLang="ko-KR" sz="1500" dirty="0"/>
              <a:t>: 1</a:t>
            </a:r>
            <a:r>
              <a:rPr lang="ko-KR" altLang="en-US" sz="1500" dirty="0"/>
              <a:t>년 이상의 징역 또는 </a:t>
            </a:r>
            <a:r>
              <a:rPr lang="en-US" altLang="ko-KR" sz="1500" dirty="0"/>
              <a:t>1~3</a:t>
            </a:r>
            <a:r>
              <a:rPr lang="ko-KR" altLang="en-US" sz="1500" dirty="0" err="1"/>
              <a:t>천만원</a:t>
            </a:r>
            <a:r>
              <a:rPr lang="ko-KR" altLang="en-US" sz="1500" dirty="0"/>
              <a:t> 벌금</a:t>
            </a:r>
            <a:endParaRPr lang="en-US" altLang="ko-KR" sz="1500" dirty="0"/>
          </a:p>
          <a:p>
            <a:pPr marL="0" indent="0">
              <a:buNone/>
            </a:pPr>
            <a:r>
              <a:rPr lang="en-US" altLang="ko-KR" sz="1500" dirty="0"/>
              <a:t>   - </a:t>
            </a:r>
            <a:r>
              <a:rPr lang="ko-KR" altLang="en-US" sz="1500" dirty="0"/>
              <a:t>장애인 보호시설의 장 또는 종사자의 범죄</a:t>
            </a:r>
            <a:r>
              <a:rPr lang="en-US" altLang="ko-KR" sz="1500" dirty="0"/>
              <a:t>: </a:t>
            </a:r>
            <a:r>
              <a:rPr lang="ko-KR" altLang="en-US" sz="1500" dirty="0"/>
              <a:t>위 항에 정한 형의 </a:t>
            </a:r>
            <a:r>
              <a:rPr lang="en-US" altLang="ko-KR" sz="1500" dirty="0"/>
              <a:t>2</a:t>
            </a:r>
            <a:r>
              <a:rPr lang="ko-KR" altLang="en-US" sz="1500" dirty="0"/>
              <a:t>분의 </a:t>
            </a:r>
            <a:r>
              <a:rPr lang="en-US" altLang="ko-KR" sz="1500" dirty="0"/>
              <a:t>1</a:t>
            </a:r>
            <a:r>
              <a:rPr lang="ko-KR" altLang="en-US" sz="1500" dirty="0"/>
              <a:t>까지 가중</a:t>
            </a:r>
            <a:endParaRPr lang="en-US" altLang="ko-KR" sz="1500" dirty="0"/>
          </a:p>
          <a:p>
            <a:pPr marL="0" indent="0">
              <a:buNone/>
            </a:pPr>
            <a:endParaRPr lang="en-US" altLang="ko-KR" sz="1500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성범죄의 유형</a:t>
            </a:r>
          </a:p>
        </p:txBody>
      </p:sp>
    </p:spTree>
    <p:extLst>
      <p:ext uri="{BB962C8B-B14F-4D97-AF65-F5344CB8AC3E}">
        <p14:creationId xmlns:p14="http://schemas.microsoft.com/office/powerpoint/2010/main" val="4113483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628767447"/>
              </p:ext>
            </p:extLst>
          </p:nvPr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⑤ 13</a:t>
            </a:r>
            <a:r>
              <a:rPr lang="ko-KR" altLang="en-US" sz="1400" dirty="0"/>
              <a:t>세 미만의 미성년자에 대한 강간 등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7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형법상 강간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297</a:t>
            </a:r>
            <a:r>
              <a:rPr lang="ko-KR" altLang="en-US" sz="1400" dirty="0"/>
              <a:t>조</a:t>
            </a:r>
            <a:r>
              <a:rPr lang="en-US" altLang="ko-KR" sz="1400" dirty="0"/>
              <a:t>): </a:t>
            </a:r>
            <a:r>
              <a:rPr lang="ko-KR" altLang="en-US" sz="1400" dirty="0"/>
              <a:t>무기 또는 </a:t>
            </a:r>
            <a:r>
              <a:rPr lang="en-US" altLang="ko-KR" sz="1400" dirty="0"/>
              <a:t>10</a:t>
            </a:r>
            <a:r>
              <a:rPr lang="ko-KR" altLang="en-US" sz="1400" dirty="0"/>
              <a:t>년 이상의 징역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유사강간</a:t>
            </a:r>
            <a:r>
              <a:rPr lang="en-US" altLang="ko-KR" sz="1400" dirty="0"/>
              <a:t>: 7</a:t>
            </a:r>
            <a:r>
              <a:rPr lang="ko-KR" altLang="en-US" sz="1400" dirty="0"/>
              <a:t>년 이상의 징역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⑥ </a:t>
            </a:r>
            <a:r>
              <a:rPr lang="ko-KR" altLang="en-US" sz="1400" dirty="0"/>
              <a:t>강간 등 살인</a:t>
            </a:r>
            <a:r>
              <a:rPr lang="en-US" altLang="ko-KR" sz="1400" dirty="0"/>
              <a:t>. </a:t>
            </a:r>
            <a:r>
              <a:rPr lang="ko-KR" altLang="en-US" sz="1400" dirty="0"/>
              <a:t>치사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9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사형 또는 무기징역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⑦ </a:t>
            </a:r>
            <a:r>
              <a:rPr lang="ko-KR" altLang="en-US" sz="1400" dirty="0"/>
              <a:t>업무상 위력 등에 의한 추행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10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업무</a:t>
            </a:r>
            <a:r>
              <a:rPr lang="en-US" altLang="ko-KR" sz="1400" dirty="0"/>
              <a:t>, </a:t>
            </a:r>
            <a:r>
              <a:rPr lang="ko-KR" altLang="en-US" sz="1400" dirty="0"/>
              <a:t>고용</a:t>
            </a:r>
            <a:r>
              <a:rPr lang="en-US" altLang="ko-KR" sz="1400" dirty="0"/>
              <a:t>, </a:t>
            </a:r>
            <a:r>
              <a:rPr lang="ko-KR" altLang="en-US" sz="1400" dirty="0"/>
              <a:t>그 밖에 자기의 보호</a:t>
            </a:r>
            <a:r>
              <a:rPr lang="en-US" altLang="ko-KR" sz="1400" dirty="0"/>
              <a:t>. </a:t>
            </a:r>
            <a:r>
              <a:rPr lang="ko-KR" altLang="en-US" sz="1400" dirty="0"/>
              <a:t>감독을 받는 사람을 위계</a:t>
            </a:r>
            <a:r>
              <a:rPr lang="en-US" altLang="ko-KR" sz="1400" dirty="0"/>
              <a:t>. </a:t>
            </a:r>
            <a:r>
              <a:rPr lang="ko-KR" altLang="en-US" sz="1400" dirty="0"/>
              <a:t>위력으로 추행한 사람은 </a:t>
            </a:r>
            <a:r>
              <a:rPr lang="en-US" altLang="ko-KR" sz="1400" dirty="0"/>
              <a:t>:2</a:t>
            </a:r>
            <a:r>
              <a:rPr lang="ko-KR" altLang="en-US" sz="1400" dirty="0"/>
              <a:t>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이하의 징역</a:t>
            </a:r>
            <a:r>
              <a:rPr lang="en-US" altLang="ko-KR" sz="1400" dirty="0"/>
              <a:t>, 500</a:t>
            </a:r>
            <a:r>
              <a:rPr lang="ko-KR" altLang="en-US" sz="1400" dirty="0"/>
              <a:t>만원 이하의 벌금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법률에 따라 구금된 사람을 감호하는 자의 추행</a:t>
            </a:r>
            <a:r>
              <a:rPr lang="en-US" altLang="ko-KR" sz="1400" dirty="0"/>
              <a:t>: 3</a:t>
            </a:r>
            <a:r>
              <a:rPr lang="ko-KR" altLang="en-US" sz="1400" dirty="0"/>
              <a:t>년 이하의 징역 또는 </a:t>
            </a:r>
            <a:r>
              <a:rPr lang="en-US" altLang="ko-KR" sz="1400" dirty="0"/>
              <a:t>1500</a:t>
            </a:r>
            <a:r>
              <a:rPr lang="ko-KR" altLang="en-US" sz="1400" dirty="0"/>
              <a:t>만원 이하의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벌금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⑧ </a:t>
            </a:r>
            <a:r>
              <a:rPr lang="ko-KR" altLang="en-US" sz="1400" dirty="0"/>
              <a:t>공중밀집장소에서의 추행</a:t>
            </a:r>
            <a:r>
              <a:rPr lang="en-US" altLang="ko-KR" sz="1400" dirty="0"/>
              <a:t>( </a:t>
            </a:r>
            <a:r>
              <a:rPr lang="ko-KR" altLang="en-US" sz="1400" dirty="0"/>
              <a:t>제 </a:t>
            </a:r>
            <a:r>
              <a:rPr lang="en-US" altLang="ko-KR" sz="1400" dirty="0"/>
              <a:t>11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대중교통수단</a:t>
            </a:r>
            <a:r>
              <a:rPr lang="en-US" altLang="ko-KR" sz="1400" dirty="0"/>
              <a:t>, </a:t>
            </a:r>
            <a:r>
              <a:rPr lang="ko-KR" altLang="en-US" sz="1400" dirty="0"/>
              <a:t>공연</a:t>
            </a:r>
            <a:r>
              <a:rPr lang="en-US" altLang="ko-KR" sz="1400" dirty="0"/>
              <a:t>. </a:t>
            </a:r>
            <a:r>
              <a:rPr lang="ko-KR" altLang="en-US" sz="1400" dirty="0"/>
              <a:t>집회장소 등 공중밀집장소에서의 추행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. 1</a:t>
            </a:r>
            <a:r>
              <a:rPr lang="ko-KR" altLang="en-US" sz="1400" dirty="0"/>
              <a:t>년 이하의 징역 또는 </a:t>
            </a:r>
            <a:r>
              <a:rPr lang="en-US" altLang="ko-KR" sz="1400" dirty="0"/>
              <a:t>300</a:t>
            </a:r>
            <a:r>
              <a:rPr lang="ko-KR" altLang="en-US" sz="1400" dirty="0"/>
              <a:t>만원 이하의 벌금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⑨ </a:t>
            </a:r>
            <a:r>
              <a:rPr lang="ko-KR" altLang="en-US" sz="1400" dirty="0"/>
              <a:t>성적목적을 위한 공공장소 침입행위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공중화장실</a:t>
            </a:r>
            <a:r>
              <a:rPr lang="en-US" altLang="ko-KR" sz="1400" dirty="0"/>
              <a:t>, </a:t>
            </a:r>
            <a:r>
              <a:rPr lang="ko-KR" altLang="en-US" sz="1400" dirty="0"/>
              <a:t>목욕탕 등 침입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퇴거불응시</a:t>
            </a:r>
            <a:r>
              <a:rPr lang="ko-KR" altLang="en-US" sz="1400" dirty="0"/>
              <a:t> 상동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성범죄의 유형</a:t>
            </a:r>
          </a:p>
        </p:txBody>
      </p:sp>
    </p:spTree>
    <p:extLst>
      <p:ext uri="{BB962C8B-B14F-4D97-AF65-F5344CB8AC3E}">
        <p14:creationId xmlns:p14="http://schemas.microsoft.com/office/powerpoint/2010/main" val="69910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077700941"/>
              </p:ext>
            </p:extLst>
          </p:nvPr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84784"/>
            <a:ext cx="8443664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 ⑩ </a:t>
            </a:r>
            <a:r>
              <a:rPr lang="ko-KR" altLang="en-US" sz="1600" dirty="0"/>
              <a:t>통신매체이용 음란행위</a:t>
            </a:r>
            <a:r>
              <a:rPr lang="en-US" altLang="ko-KR" sz="1600" dirty="0"/>
              <a:t>( </a:t>
            </a:r>
            <a:r>
              <a:rPr lang="ko-KR" altLang="en-US" sz="1600" dirty="0"/>
              <a:t>제 </a:t>
            </a:r>
            <a:r>
              <a:rPr lang="en-US" altLang="ko-KR" sz="1600" dirty="0"/>
              <a:t>13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- 2</a:t>
            </a:r>
            <a:r>
              <a:rPr lang="ko-KR" altLang="en-US" sz="1600" dirty="0"/>
              <a:t>년 이하의 징역 또는 </a:t>
            </a:r>
            <a:r>
              <a:rPr lang="en-US" altLang="ko-KR" sz="1600" dirty="0"/>
              <a:t>500</a:t>
            </a:r>
            <a:r>
              <a:rPr lang="ko-KR" altLang="en-US" sz="1600" dirty="0"/>
              <a:t>만원 이하의 벌금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⑪ </a:t>
            </a:r>
            <a:r>
              <a:rPr lang="ko-KR" altLang="en-US" sz="1600" dirty="0"/>
              <a:t>카메라 등 이용 촬영 </a:t>
            </a:r>
            <a:r>
              <a:rPr lang="en-US" altLang="ko-KR" sz="1600" dirty="0"/>
              <a:t>( </a:t>
            </a:r>
            <a:r>
              <a:rPr lang="ko-KR" altLang="en-US" sz="1600" dirty="0"/>
              <a:t>제 </a:t>
            </a:r>
            <a:r>
              <a:rPr lang="en-US" altLang="ko-KR" sz="1600" dirty="0"/>
              <a:t>14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- 5</a:t>
            </a:r>
            <a:r>
              <a:rPr lang="ko-KR" altLang="en-US" sz="1600" dirty="0"/>
              <a:t>년 이하의 징역 또는 </a:t>
            </a:r>
            <a:r>
              <a:rPr lang="en-US" altLang="ko-KR" sz="1600" dirty="0"/>
              <a:t>1</a:t>
            </a:r>
            <a:r>
              <a:rPr lang="ko-KR" altLang="en-US" sz="1600" dirty="0" err="1"/>
              <a:t>천만원</a:t>
            </a:r>
            <a:r>
              <a:rPr lang="ko-KR" altLang="en-US" sz="1600" dirty="0"/>
              <a:t> 이하의 벌금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촬영당시에는</a:t>
            </a:r>
            <a:r>
              <a:rPr lang="ko-KR" altLang="en-US" sz="1600" dirty="0"/>
              <a:t> 의사에 반하지 않아도</a:t>
            </a:r>
            <a:r>
              <a:rPr lang="en-US" altLang="ko-KR" sz="1600" dirty="0"/>
              <a:t>, </a:t>
            </a:r>
            <a:r>
              <a:rPr lang="ko-KR" altLang="en-US" sz="1600" dirty="0"/>
              <a:t>사후에 의사에 반하여 </a:t>
            </a:r>
            <a:r>
              <a:rPr lang="ko-KR" altLang="en-US" sz="1600" dirty="0" err="1"/>
              <a:t>촬영물을</a:t>
            </a:r>
            <a:r>
              <a:rPr lang="ko-KR" altLang="en-US" sz="1600" dirty="0"/>
              <a:t> 반포</a:t>
            </a:r>
            <a:r>
              <a:rPr lang="en-US" altLang="ko-KR" sz="1600" dirty="0"/>
              <a:t>. </a:t>
            </a:r>
            <a:r>
              <a:rPr lang="ko-KR" altLang="en-US" sz="1600" dirty="0"/>
              <a:t>판매</a:t>
            </a:r>
            <a:r>
              <a:rPr lang="en-US" altLang="ko-KR" sz="1600" dirty="0"/>
              <a:t>. </a:t>
            </a:r>
            <a:r>
              <a:rPr lang="ko-KR" altLang="en-US" sz="1600" dirty="0"/>
              <a:t>임대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제공</a:t>
            </a:r>
            <a:r>
              <a:rPr lang="en-US" altLang="ko-KR" sz="1600" dirty="0"/>
              <a:t>, </a:t>
            </a:r>
            <a:r>
              <a:rPr lang="ko-KR" altLang="en-US" sz="1600" dirty="0"/>
              <a:t>공연히 전시</a:t>
            </a:r>
            <a:r>
              <a:rPr lang="en-US" altLang="ko-KR" sz="1600" dirty="0"/>
              <a:t>. </a:t>
            </a:r>
            <a:r>
              <a:rPr lang="ko-KR" altLang="en-US" sz="1600" dirty="0"/>
              <a:t>상영한 경우</a:t>
            </a:r>
            <a:r>
              <a:rPr lang="en-US" altLang="ko-KR" sz="1600" dirty="0"/>
              <a:t>: 3</a:t>
            </a:r>
            <a:r>
              <a:rPr lang="ko-KR" altLang="en-US" sz="1600" dirty="0"/>
              <a:t>년 이하의 징역 또는 </a:t>
            </a:r>
            <a:r>
              <a:rPr lang="en-US" altLang="ko-KR" sz="1600" dirty="0"/>
              <a:t>500</a:t>
            </a:r>
            <a:r>
              <a:rPr lang="ko-KR" altLang="en-US" sz="1600" dirty="0"/>
              <a:t>만원 이하의 벌금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영리를 목적으로 정보통신망을 이용하여 유포</a:t>
            </a:r>
            <a:r>
              <a:rPr lang="en-US" altLang="ko-KR" sz="1600" dirty="0"/>
              <a:t>: 7</a:t>
            </a:r>
            <a:r>
              <a:rPr lang="ko-KR" altLang="en-US" sz="1600" dirty="0"/>
              <a:t>년 이하의 징역 또는 </a:t>
            </a:r>
            <a:r>
              <a:rPr lang="en-US" altLang="ko-KR" sz="1600" dirty="0"/>
              <a:t>3</a:t>
            </a:r>
            <a:r>
              <a:rPr lang="ko-KR" altLang="en-US" sz="1600" dirty="0" err="1"/>
              <a:t>천만원</a:t>
            </a:r>
            <a:r>
              <a:rPr lang="ko-KR" altLang="en-US" sz="1600" dirty="0"/>
              <a:t> 이하의 벌금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*  </a:t>
            </a:r>
            <a:r>
              <a:rPr lang="ko-KR" altLang="en-US" sz="1600" dirty="0" err="1"/>
              <a:t>비친고죄</a:t>
            </a:r>
            <a:r>
              <a:rPr lang="en-US" altLang="ko-KR" sz="1600" dirty="0"/>
              <a:t>, </a:t>
            </a:r>
            <a:r>
              <a:rPr lang="ko-KR" altLang="en-US" sz="1600" dirty="0"/>
              <a:t>긴급체포의 대상</a:t>
            </a:r>
            <a:r>
              <a:rPr lang="en-US" altLang="ko-KR" sz="1600" dirty="0"/>
              <a:t>, </a:t>
            </a:r>
            <a:r>
              <a:rPr lang="ko-KR" altLang="en-US" sz="1600" dirty="0"/>
              <a:t>미수범도 처벌한다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성범죄의 유형</a:t>
            </a:r>
          </a:p>
        </p:txBody>
      </p:sp>
    </p:spTree>
    <p:extLst>
      <p:ext uri="{BB962C8B-B14F-4D97-AF65-F5344CB8AC3E}">
        <p14:creationId xmlns:p14="http://schemas.microsoft.com/office/powerpoint/2010/main" val="380936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44297939"/>
              </p:ext>
            </p:extLst>
          </p:nvPr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518457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피해자의 특성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 err="1"/>
              <a:t>신고율이</a:t>
            </a:r>
            <a:r>
              <a:rPr lang="ko-KR" altLang="en-US" sz="1600" dirty="0"/>
              <a:t> 낮고 증거제출에 소극적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가해자의 특성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직접적인 물증이 없을 때는 대부분 부인으로 일관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피해자가 가해자에 먼저 항의한 후 고소하는 경우가 많아 가해자가</a:t>
            </a:r>
            <a:r>
              <a:rPr lang="en-US" altLang="ko-KR" sz="1600" dirty="0"/>
              <a:t> </a:t>
            </a:r>
            <a:r>
              <a:rPr lang="ko-KR" altLang="en-US" sz="1600" dirty="0" err="1"/>
              <a:t>조사전에</a:t>
            </a:r>
            <a:r>
              <a:rPr lang="ko-KR" altLang="en-US" sz="1600" dirty="0"/>
              <a:t> 미리 준비</a:t>
            </a:r>
            <a:r>
              <a:rPr lang="en-US" altLang="ko-KR" sz="1600" dirty="0"/>
              <a:t>, </a:t>
            </a:r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증거인멸의 가능성이 많다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 * </a:t>
            </a:r>
            <a:r>
              <a:rPr lang="ko-KR" altLang="en-US" sz="1600" dirty="0"/>
              <a:t>호식이 </a:t>
            </a:r>
            <a:r>
              <a:rPr lang="ko-KR" altLang="en-US" sz="1600" dirty="0" err="1"/>
              <a:t>두마리</a:t>
            </a:r>
            <a:r>
              <a:rPr lang="ko-KR" altLang="en-US" sz="1600" dirty="0"/>
              <a:t> 치킨</a:t>
            </a:r>
            <a:r>
              <a:rPr lang="en-US" altLang="ko-KR" sz="1600" dirty="0"/>
              <a:t>, </a:t>
            </a:r>
            <a:r>
              <a:rPr lang="ko-KR" altLang="en-US" sz="1600" dirty="0"/>
              <a:t>동부그룹 회장 등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입증상의 특성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피해증거가 소멸하여</a:t>
            </a:r>
            <a:r>
              <a:rPr lang="en-US" altLang="ko-KR" sz="1600" dirty="0"/>
              <a:t>,</a:t>
            </a:r>
            <a:r>
              <a:rPr lang="ko-KR" altLang="en-US" sz="1600" dirty="0"/>
              <a:t>피의자의 자백이나 정황증거에 의존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피의자가 부인</a:t>
            </a:r>
            <a:r>
              <a:rPr lang="en-US" altLang="ko-KR" sz="1600" dirty="0"/>
              <a:t>, </a:t>
            </a:r>
            <a:r>
              <a:rPr lang="ko-KR" altLang="en-US" sz="1600" dirty="0"/>
              <a:t>묵비권 행사 시 범죄사실의 증명이 곤란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형사절차상 특성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친고죄</a:t>
            </a:r>
            <a:r>
              <a:rPr lang="en-US" altLang="ko-KR" sz="1600" dirty="0"/>
              <a:t>: </a:t>
            </a:r>
            <a:r>
              <a:rPr lang="ko-KR" altLang="en-US" sz="1600" dirty="0"/>
              <a:t>업무상 위력에 의한 추행</a:t>
            </a:r>
            <a:r>
              <a:rPr lang="en-US" altLang="ko-KR" sz="1600" dirty="0"/>
              <a:t>, </a:t>
            </a:r>
            <a:r>
              <a:rPr lang="ko-KR" altLang="en-US" sz="1600" dirty="0"/>
              <a:t>공중밀집장소 추행</a:t>
            </a:r>
            <a:r>
              <a:rPr lang="en-US" altLang="ko-KR" sz="1600" dirty="0"/>
              <a:t>, </a:t>
            </a:r>
            <a:r>
              <a:rPr lang="ko-KR" altLang="en-US" sz="1600" dirty="0"/>
              <a:t>통신매체이용</a:t>
            </a:r>
            <a:r>
              <a:rPr lang="en-US" altLang="ko-KR" sz="1600" dirty="0"/>
              <a:t> </a:t>
            </a:r>
            <a:r>
              <a:rPr lang="ko-KR" altLang="en-US" sz="1600" dirty="0" err="1"/>
              <a:t>음란죄</a:t>
            </a:r>
            <a:r>
              <a:rPr lang="en-US" altLang="ko-KR" sz="1600" dirty="0"/>
              <a:t>,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자기 또는 배우자의 직계존속도 고소할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친고죄의 고소기간을 </a:t>
            </a:r>
            <a:r>
              <a:rPr lang="en-US" altLang="ko-KR" sz="1600" dirty="0"/>
              <a:t>1</a:t>
            </a:r>
            <a:r>
              <a:rPr lang="ko-KR" altLang="en-US" sz="1600" dirty="0"/>
              <a:t>년으로 연장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성범죄의 특성</a:t>
            </a:r>
          </a:p>
        </p:txBody>
      </p:sp>
    </p:spTree>
    <p:extLst>
      <p:ext uri="{BB962C8B-B14F-4D97-AF65-F5344CB8AC3E}">
        <p14:creationId xmlns:p14="http://schemas.microsoft.com/office/powerpoint/2010/main" val="4107933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2179803800"/>
              </p:ext>
            </p:extLst>
          </p:nvPr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공소시효에 관한 특례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미성년자에 대한 공소시효는 성폭력을 당한 미성년자가 성년에 달한 날 부터 진행한다</a:t>
            </a:r>
            <a:r>
              <a:rPr lang="en-US" altLang="ko-KR" sz="1600" dirty="0"/>
              <a:t>.  * </a:t>
            </a:r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범죄행위 종료시가 아님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DNA</a:t>
            </a:r>
            <a:r>
              <a:rPr lang="ko-KR" altLang="en-US" sz="1600" dirty="0"/>
              <a:t>등 죄를 증명할 과학적 증거가 있는 경우</a:t>
            </a:r>
            <a:r>
              <a:rPr lang="en-US" altLang="ko-KR" sz="1600" dirty="0"/>
              <a:t>, </a:t>
            </a:r>
            <a:r>
              <a:rPr lang="ko-KR" altLang="en-US" sz="1600" dirty="0"/>
              <a:t>공소시효 </a:t>
            </a:r>
            <a:r>
              <a:rPr lang="en-US" altLang="ko-KR" sz="1600" dirty="0"/>
              <a:t>10</a:t>
            </a:r>
            <a:r>
              <a:rPr lang="ko-KR" altLang="en-US" sz="1600" dirty="0"/>
              <a:t>년 연장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- 13</a:t>
            </a:r>
            <a:r>
              <a:rPr lang="ko-KR" altLang="en-US" sz="1600" dirty="0"/>
              <a:t>세 미만의 아동</a:t>
            </a:r>
            <a:r>
              <a:rPr lang="en-US" altLang="ko-KR" sz="1600" dirty="0"/>
              <a:t>, </a:t>
            </a:r>
            <a:r>
              <a:rPr lang="ko-KR" altLang="en-US" sz="1600" dirty="0"/>
              <a:t>신체적</a:t>
            </a:r>
            <a:r>
              <a:rPr lang="en-US" altLang="ko-KR" sz="1600" dirty="0"/>
              <a:t>. </a:t>
            </a:r>
            <a:r>
              <a:rPr lang="ko-KR" altLang="en-US" sz="1600" dirty="0"/>
              <a:t>정신적 장애가 있는 사람에 대한 성폭력범죄는 공소시효를 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용하지 아니함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6. </a:t>
            </a:r>
            <a:r>
              <a:rPr lang="ko-KR" altLang="en-US" sz="1600" dirty="0"/>
              <a:t>피의자의 얼굴공개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피의자가 성폭력범죄를 범했다고 믿을만한 충분한  증거가 있고</a:t>
            </a:r>
            <a:r>
              <a:rPr lang="en-US" altLang="ko-KR" sz="1600" dirty="0"/>
              <a:t>,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국민의 </a:t>
            </a:r>
            <a:r>
              <a:rPr lang="ko-KR" altLang="en-US" sz="1600" dirty="0" err="1"/>
              <a:t>알권리</a:t>
            </a:r>
            <a:r>
              <a:rPr lang="en-US" altLang="ko-KR" sz="1600" dirty="0"/>
              <a:t>, </a:t>
            </a:r>
            <a:r>
              <a:rPr lang="ko-KR" altLang="en-US" sz="1600" dirty="0"/>
              <a:t>피의자의 재범방지</a:t>
            </a:r>
            <a:r>
              <a:rPr lang="en-US" altLang="ko-KR" sz="1600" dirty="0"/>
              <a:t>, </a:t>
            </a:r>
            <a:r>
              <a:rPr lang="ko-KR" altLang="en-US" sz="1600" dirty="0"/>
              <a:t>범죄예방 등 오로지 공공의 이익을 위하여 필요할 때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* </a:t>
            </a:r>
            <a:r>
              <a:rPr lang="ko-KR" altLang="en-US" sz="1600" dirty="0"/>
              <a:t>청소년보호법상 청소년의 경우는 공개하지 아니함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성범죄의 특성</a:t>
            </a:r>
          </a:p>
        </p:txBody>
      </p:sp>
    </p:spTree>
    <p:extLst>
      <p:ext uri="{BB962C8B-B14F-4D97-AF65-F5344CB8AC3E}">
        <p14:creationId xmlns:p14="http://schemas.microsoft.com/office/powerpoint/2010/main" val="135841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651483970"/>
              </p:ext>
            </p:extLst>
          </p:nvPr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511256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 err="1"/>
              <a:t>초동수사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① </a:t>
            </a:r>
            <a:r>
              <a:rPr lang="ko-KR" altLang="en-US" sz="1600" dirty="0"/>
              <a:t>피해자 구호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② </a:t>
            </a:r>
            <a:r>
              <a:rPr lang="ko-KR" altLang="en-US" sz="1600" dirty="0" err="1"/>
              <a:t>피해당시</a:t>
            </a:r>
            <a:r>
              <a:rPr lang="ko-KR" altLang="en-US" sz="1600" dirty="0"/>
              <a:t> 상황</a:t>
            </a:r>
            <a:r>
              <a:rPr lang="en-US" altLang="ko-KR" sz="1600" dirty="0"/>
              <a:t>. </a:t>
            </a:r>
            <a:r>
              <a:rPr lang="ko-KR" altLang="en-US" sz="1600" dirty="0"/>
              <a:t>범인에 대한 조사</a:t>
            </a:r>
            <a:r>
              <a:rPr lang="en-US" altLang="ko-KR" sz="1600" dirty="0"/>
              <a:t>: </a:t>
            </a:r>
            <a:r>
              <a:rPr lang="ko-KR" altLang="en-US" sz="1600" dirty="0"/>
              <a:t>피해자의 심리적 충격</a:t>
            </a:r>
            <a:r>
              <a:rPr lang="en-US" altLang="ko-KR" sz="1600" dirty="0"/>
              <a:t>. </a:t>
            </a:r>
            <a:r>
              <a:rPr lang="ko-KR" altLang="en-US" sz="1600" dirty="0"/>
              <a:t>신체적 상황에 따라 피의자의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인상착의 등 핵심적인 부분만 우선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③ </a:t>
            </a:r>
            <a:r>
              <a:rPr lang="ko-KR" altLang="en-US" sz="1600" dirty="0"/>
              <a:t>진단서 첨부</a:t>
            </a:r>
            <a:r>
              <a:rPr lang="en-US" altLang="ko-KR" sz="1600" dirty="0"/>
              <a:t>( </a:t>
            </a:r>
            <a:r>
              <a:rPr lang="ko-KR" altLang="en-US" sz="1600" dirty="0"/>
              <a:t>진단서 포함 사항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피해자의 신체적 외상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강제적 성교가 이뤄졌다는 것을 증명하는 사실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기수</a:t>
            </a:r>
            <a:r>
              <a:rPr lang="en-US" altLang="ko-KR" sz="1600" dirty="0"/>
              <a:t>. </a:t>
            </a:r>
            <a:r>
              <a:rPr lang="ko-KR" altLang="en-US" sz="1600" dirty="0"/>
              <a:t>미수를 가리기 위한 성기 삽입여부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피의자를 특정할 수 있는 증거 등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목격자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① </a:t>
            </a:r>
            <a:r>
              <a:rPr lang="ko-KR" altLang="en-US" sz="1600" dirty="0"/>
              <a:t>강간이 특정 시간</a:t>
            </a:r>
            <a:r>
              <a:rPr lang="en-US" altLang="ko-KR" sz="1600" dirty="0"/>
              <a:t>. </a:t>
            </a:r>
            <a:r>
              <a:rPr lang="ko-KR" altLang="en-US" sz="1600" dirty="0"/>
              <a:t>장소에서 이뤄진 경우 주변의 목격자 확보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② </a:t>
            </a:r>
            <a:r>
              <a:rPr lang="ko-KR" altLang="en-US" sz="1600" dirty="0"/>
              <a:t>범죄행위 직전과 직후의 목격자를 확보하는데 노력</a:t>
            </a:r>
            <a:endParaRPr lang="en-US" altLang="ko-KR" sz="1600" dirty="0"/>
          </a:p>
          <a:p>
            <a:pPr marL="457200" indent="-457200">
              <a:buAutoNum type="arabicPeriod"/>
            </a:pPr>
            <a:endParaRPr lang="ko-KR" altLang="en-US" sz="1600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 수사의 진행절차 및 방법</a:t>
            </a:r>
          </a:p>
        </p:txBody>
      </p:sp>
    </p:spTree>
    <p:extLst>
      <p:ext uri="{BB962C8B-B14F-4D97-AF65-F5344CB8AC3E}">
        <p14:creationId xmlns:p14="http://schemas.microsoft.com/office/powerpoint/2010/main" val="3868384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305005216"/>
              </p:ext>
            </p:extLst>
          </p:nvPr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37596" y="1484784"/>
            <a:ext cx="8291264" cy="5175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범인의 체포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① </a:t>
            </a:r>
            <a:r>
              <a:rPr lang="ko-KR" altLang="en-US" sz="1600" dirty="0"/>
              <a:t>범행 후 얼마 지나지 않은 경우</a:t>
            </a:r>
            <a:r>
              <a:rPr lang="en-US" altLang="ko-KR" sz="1600" dirty="0"/>
              <a:t>, </a:t>
            </a:r>
            <a:r>
              <a:rPr lang="ko-KR" altLang="en-US" sz="1600" dirty="0"/>
              <a:t>신체에 긁힌 자국</a:t>
            </a:r>
            <a:r>
              <a:rPr lang="en-US" altLang="ko-KR" sz="1600" dirty="0"/>
              <a:t>. </a:t>
            </a:r>
            <a:r>
              <a:rPr lang="ko-KR" altLang="en-US" sz="1600" dirty="0"/>
              <a:t>멍 등 확인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② </a:t>
            </a:r>
            <a:r>
              <a:rPr lang="ko-KR" altLang="en-US" sz="1600" dirty="0"/>
              <a:t>피해자가 묘사한 신체적 특징</a:t>
            </a:r>
            <a:r>
              <a:rPr lang="en-US" altLang="ko-KR" sz="1600" dirty="0"/>
              <a:t>, </a:t>
            </a:r>
            <a:r>
              <a:rPr lang="ko-KR" altLang="en-US" sz="1600" dirty="0"/>
              <a:t>상처</a:t>
            </a:r>
            <a:r>
              <a:rPr lang="en-US" altLang="ko-KR" sz="1600" dirty="0"/>
              <a:t>, </a:t>
            </a:r>
            <a:r>
              <a:rPr lang="ko-KR" altLang="en-US" sz="1600" dirty="0"/>
              <a:t>문신 등 확인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③ </a:t>
            </a:r>
            <a:r>
              <a:rPr lang="ko-KR" altLang="en-US" sz="1600" dirty="0"/>
              <a:t>유전자 감식을 위한 용의자의 혈액</a:t>
            </a:r>
            <a:r>
              <a:rPr lang="en-US" altLang="ko-KR" sz="1600" dirty="0"/>
              <a:t>, </a:t>
            </a:r>
            <a:r>
              <a:rPr lang="ko-KR" altLang="en-US" sz="1600" dirty="0"/>
              <a:t>모발 채취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④ 착의에서 사건과 관련된 </a:t>
            </a:r>
            <a:r>
              <a:rPr lang="ko-KR" altLang="en-US" sz="1600" dirty="0" err="1"/>
              <a:t>물적증거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발견시</a:t>
            </a:r>
            <a:r>
              <a:rPr lang="ko-KR" altLang="en-US" sz="1600" dirty="0"/>
              <a:t> 감정 의뢰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⑤ </a:t>
            </a:r>
            <a:r>
              <a:rPr lang="ko-KR" altLang="en-US" sz="1600" dirty="0" err="1"/>
              <a:t>체포시</a:t>
            </a:r>
            <a:r>
              <a:rPr lang="ko-KR" altLang="en-US" sz="1600" dirty="0"/>
              <a:t> 관련된 다른 증거물 수색</a:t>
            </a:r>
            <a:r>
              <a:rPr lang="en-US" altLang="ko-KR" sz="1600" dirty="0"/>
              <a:t>. </a:t>
            </a:r>
            <a:r>
              <a:rPr lang="ko-KR" altLang="en-US" sz="1600" dirty="0"/>
              <a:t>압수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# </a:t>
            </a:r>
            <a:r>
              <a:rPr lang="ko-KR" altLang="en-US" sz="1600" dirty="0"/>
              <a:t>피의자 특정에 이용될 수 있는 단서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피해자의 배경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피해자가 접촉한 사람</a:t>
            </a:r>
            <a:r>
              <a:rPr lang="en-US" altLang="ko-KR" sz="1600" dirty="0"/>
              <a:t>, </a:t>
            </a:r>
            <a:r>
              <a:rPr lang="ko-KR" altLang="en-US" sz="1600" dirty="0"/>
              <a:t>사건 시간대에 피해자를 방문한 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현장에서 발견된 흉기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지리감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연고감을</a:t>
            </a:r>
            <a:r>
              <a:rPr lang="ko-KR" altLang="en-US" sz="1600" dirty="0"/>
              <a:t> 가지거나 기회가 있었던 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피해자의 반항에 의해 상처를 입은 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주변에서 발생한 유사한 강간사건의 피의자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 수사의 진행절차 및 방법</a:t>
            </a:r>
          </a:p>
        </p:txBody>
      </p:sp>
    </p:spTree>
    <p:extLst>
      <p:ext uri="{BB962C8B-B14F-4D97-AF65-F5344CB8AC3E}">
        <p14:creationId xmlns:p14="http://schemas.microsoft.com/office/powerpoint/2010/main" val="1235592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2150726294"/>
              </p:ext>
            </p:extLst>
          </p:nvPr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5256584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피해여성의 심리고려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피해자의 진술내용을 맹신해서는 안됨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* </a:t>
            </a:r>
            <a:r>
              <a:rPr lang="ko-KR" altLang="en-US" sz="1600" dirty="0"/>
              <a:t>연애인 상대 성폭행 고소사건의 경우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진술청취시</a:t>
            </a:r>
            <a:r>
              <a:rPr lang="ko-KR" altLang="en-US" sz="1600" dirty="0"/>
              <a:t> 성적 수치심을 자극하지 않도록 세심한 주의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* </a:t>
            </a:r>
            <a:r>
              <a:rPr lang="ko-KR" altLang="en-US" sz="1600" dirty="0"/>
              <a:t>피해자의 </a:t>
            </a:r>
            <a:r>
              <a:rPr lang="en-US" altLang="ko-KR" sz="1600" dirty="0"/>
              <a:t>2</a:t>
            </a:r>
            <a:r>
              <a:rPr lang="ko-KR" altLang="en-US" sz="1600" dirty="0"/>
              <a:t>차 피해가 없도록 배려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최대한의 물증 확보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화간 여부의 신중한 판단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범행장소가 여관</a:t>
            </a:r>
            <a:r>
              <a:rPr lang="en-US" altLang="ko-KR" sz="1600" dirty="0"/>
              <a:t>, </a:t>
            </a:r>
            <a:r>
              <a:rPr lang="ko-KR" altLang="en-US" sz="1600" dirty="0"/>
              <a:t>호텔인 경우 화간일 가능성 검토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* </a:t>
            </a:r>
            <a:r>
              <a:rPr lang="ko-KR" altLang="en-US" sz="1600" dirty="0"/>
              <a:t>최근 판례경향</a:t>
            </a:r>
            <a:r>
              <a:rPr lang="en-US" altLang="ko-KR" sz="1600" dirty="0"/>
              <a:t>: </a:t>
            </a:r>
            <a:r>
              <a:rPr lang="ko-KR" altLang="en-US" sz="1600" dirty="0"/>
              <a:t>강제성 보다 동의여부에 따라 판단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 err="1"/>
              <a:t>고소권</a:t>
            </a:r>
            <a:r>
              <a:rPr lang="ko-KR" altLang="en-US" sz="1600" dirty="0"/>
              <a:t> 및 고소경위 확인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피해자의 신원과 사생활비밀 누설금지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수사</a:t>
            </a:r>
            <a:r>
              <a:rPr lang="en-US" altLang="ko-KR" sz="1600" dirty="0"/>
              <a:t>. </a:t>
            </a:r>
            <a:r>
              <a:rPr lang="ko-KR" altLang="en-US" sz="1600" dirty="0"/>
              <a:t>재판 담당 공무원이 피해자를 공개</a:t>
            </a:r>
            <a:r>
              <a:rPr lang="en-US" altLang="ko-KR" sz="1600" dirty="0"/>
              <a:t>. </a:t>
            </a:r>
            <a:r>
              <a:rPr lang="ko-KR" altLang="en-US" sz="1600" dirty="0"/>
              <a:t>타인에 누설 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소추에 필요한 사항을 제외하고 피해자의 사생활 누설 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누구든지 피해자의 동의 없이 출판물에 게재</a:t>
            </a:r>
            <a:r>
              <a:rPr lang="en-US" altLang="ko-KR" sz="1600" dirty="0"/>
              <a:t>, </a:t>
            </a:r>
            <a:r>
              <a:rPr lang="ko-KR" altLang="en-US" sz="1600" dirty="0"/>
              <a:t>방송매체를 이용</a:t>
            </a:r>
            <a:r>
              <a:rPr lang="en-US" altLang="ko-KR" sz="1600" dirty="0"/>
              <a:t>, </a:t>
            </a:r>
            <a:r>
              <a:rPr lang="ko-KR" altLang="en-US" sz="1600" dirty="0"/>
              <a:t>공개해서는 </a:t>
            </a:r>
            <a:r>
              <a:rPr lang="ko-KR" altLang="en-US" sz="1600" dirty="0" err="1"/>
              <a:t>안된다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성범죄 수사의 진행절차 및 방법</a:t>
            </a:r>
          </a:p>
        </p:txBody>
      </p:sp>
    </p:spTree>
    <p:extLst>
      <p:ext uri="{BB962C8B-B14F-4D97-AF65-F5344CB8AC3E}">
        <p14:creationId xmlns:p14="http://schemas.microsoft.com/office/powerpoint/2010/main" val="2959661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162039270"/>
              </p:ext>
            </p:extLst>
          </p:nvPr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072" y="1446000"/>
            <a:ext cx="8314128" cy="54006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처벌법규</a:t>
            </a:r>
            <a:r>
              <a:rPr lang="en-US" altLang="ko-KR" sz="1600" dirty="0"/>
              <a:t>(19</a:t>
            </a:r>
            <a:r>
              <a:rPr lang="ko-KR" altLang="en-US" sz="1600" dirty="0"/>
              <a:t>세 미만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성폭력범죄의 처벌 및 피해자보호에 관한 법률</a:t>
            </a:r>
            <a:r>
              <a:rPr lang="en-US" altLang="ko-KR" sz="1600" dirty="0"/>
              <a:t>. </a:t>
            </a:r>
            <a:r>
              <a:rPr lang="ko-KR" altLang="en-US" sz="1600" dirty="0"/>
              <a:t>제</a:t>
            </a:r>
            <a:r>
              <a:rPr lang="en-US" altLang="ko-KR" sz="1600" dirty="0"/>
              <a:t>7</a:t>
            </a:r>
            <a:r>
              <a:rPr lang="ko-KR" altLang="en-US" sz="1600" dirty="0"/>
              <a:t>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형법 제 </a:t>
            </a:r>
            <a:r>
              <a:rPr lang="en-US" altLang="ko-KR" sz="1600" dirty="0"/>
              <a:t>305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미성년자 의제강간</a:t>
            </a:r>
            <a:r>
              <a:rPr lang="en-US" altLang="ko-KR" sz="1600" dirty="0"/>
              <a:t>. </a:t>
            </a:r>
            <a:r>
              <a:rPr lang="ko-KR" altLang="en-US" sz="1600" dirty="0"/>
              <a:t>강제추행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특성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가해자의 피해아동에 대한 위압</a:t>
            </a:r>
            <a:r>
              <a:rPr lang="en-US" altLang="ko-KR" sz="1600" dirty="0"/>
              <a:t>, </a:t>
            </a:r>
            <a:r>
              <a:rPr lang="ko-KR" altLang="en-US" sz="1600" dirty="0"/>
              <a:t>근친상간 금기시하는 사회적 분위기로 은폐경향이 강함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피해가 장기간 지속되어 실제 발생률 파악이 곤란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친족</a:t>
            </a:r>
            <a:r>
              <a:rPr lang="en-US" altLang="ko-KR" sz="1600" dirty="0"/>
              <a:t>, </a:t>
            </a:r>
            <a:r>
              <a:rPr lang="ko-KR" altLang="en-US" sz="1600" dirty="0"/>
              <a:t>이웃 등 지인에 의한 피해가 약 </a:t>
            </a:r>
            <a:r>
              <a:rPr lang="en-US" altLang="ko-KR" sz="1600" dirty="0"/>
              <a:t>80%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수사요령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① </a:t>
            </a:r>
            <a:r>
              <a:rPr lang="ko-KR" altLang="en-US" sz="1600" dirty="0"/>
              <a:t>피해자 면담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 </a:t>
            </a:r>
            <a:r>
              <a:rPr lang="ko-KR" altLang="en-US" sz="1600" dirty="0"/>
              <a:t>최초 </a:t>
            </a:r>
            <a:r>
              <a:rPr lang="ko-KR" altLang="en-US" sz="1600" dirty="0" err="1"/>
              <a:t>보고후</a:t>
            </a:r>
            <a:r>
              <a:rPr lang="ko-KR" altLang="en-US" sz="1600" dirty="0"/>
              <a:t> 신속하게 피해아동 면담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여성 전담 수사관이 하는 것이 효과적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아동의 취미나 </a:t>
            </a:r>
            <a:r>
              <a:rPr lang="ko-KR" altLang="en-US" sz="1600" dirty="0" err="1"/>
              <a:t>관심있는</a:t>
            </a:r>
            <a:r>
              <a:rPr lang="ko-KR" altLang="en-US" sz="1600" dirty="0"/>
              <a:t> 사항부터 시작하여 안정시키고</a:t>
            </a:r>
            <a:r>
              <a:rPr lang="en-US" altLang="ko-KR" sz="1600" dirty="0"/>
              <a:t>, </a:t>
            </a:r>
            <a:r>
              <a:rPr lang="ko-KR" altLang="en-US" sz="1600" dirty="0"/>
              <a:t>면담 전</a:t>
            </a:r>
            <a:r>
              <a:rPr lang="en-US" altLang="ko-KR" sz="1600" dirty="0"/>
              <a:t> </a:t>
            </a:r>
            <a:r>
              <a:rPr lang="ko-KR" altLang="en-US" sz="1600" dirty="0"/>
              <a:t>부모에 질문의 목적과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범위를 설명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부모 참여가 바람직하나</a:t>
            </a:r>
            <a:r>
              <a:rPr lang="en-US" altLang="ko-KR" sz="1600" dirty="0"/>
              <a:t>, </a:t>
            </a:r>
            <a:r>
              <a:rPr lang="ko-KR" altLang="en-US" sz="1600" dirty="0"/>
              <a:t>혐의 의심될 경우 배제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아동 성폭력 범죄 수사</a:t>
            </a:r>
          </a:p>
        </p:txBody>
      </p:sp>
    </p:spTree>
    <p:extLst>
      <p:ext uri="{BB962C8B-B14F-4D97-AF65-F5344CB8AC3E}">
        <p14:creationId xmlns:p14="http://schemas.microsoft.com/office/powerpoint/2010/main" val="3100256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2438631135"/>
              </p:ext>
            </p:extLst>
          </p:nvPr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 ② </a:t>
            </a:r>
            <a:r>
              <a:rPr lang="ko-KR" altLang="en-US" sz="1600" dirty="0"/>
              <a:t>진술녹화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성폭력피해자가 </a:t>
            </a:r>
            <a:r>
              <a:rPr lang="en-US" altLang="ko-KR" sz="1600" dirty="0"/>
              <a:t>19</a:t>
            </a:r>
            <a:r>
              <a:rPr lang="ko-KR" altLang="en-US" sz="1600" dirty="0"/>
              <a:t>세 미만</a:t>
            </a:r>
            <a:r>
              <a:rPr lang="en-US" altLang="ko-KR" sz="1600" dirty="0"/>
              <a:t>, </a:t>
            </a:r>
            <a:r>
              <a:rPr lang="ko-KR" altLang="en-US" sz="1600" dirty="0"/>
              <a:t>심신미약자</a:t>
            </a:r>
            <a:r>
              <a:rPr lang="en-US" altLang="ko-KR" sz="1600" dirty="0"/>
              <a:t> </a:t>
            </a:r>
            <a:r>
              <a:rPr lang="ko-KR" altLang="en-US" sz="1600" dirty="0"/>
              <a:t>등 장애인인 경우</a:t>
            </a:r>
            <a:r>
              <a:rPr lang="en-US" altLang="ko-KR" sz="1600" dirty="0"/>
              <a:t>, </a:t>
            </a:r>
            <a:r>
              <a:rPr lang="ko-KR" altLang="en-US" sz="1600" dirty="0"/>
              <a:t>피해자의</a:t>
            </a:r>
            <a:r>
              <a:rPr lang="en-US" altLang="ko-KR" sz="1600" dirty="0"/>
              <a:t> </a:t>
            </a:r>
            <a:r>
              <a:rPr lang="ko-KR" altLang="en-US" sz="1600" dirty="0"/>
              <a:t>진술내용과 조사과정을 촬영</a:t>
            </a:r>
            <a:r>
              <a:rPr lang="en-US" altLang="ko-KR" sz="1600" dirty="0"/>
              <a:t>. </a:t>
            </a:r>
            <a:r>
              <a:rPr lang="ko-KR" altLang="en-US" sz="1600" dirty="0"/>
              <a:t>보존하여야 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  * </a:t>
            </a:r>
            <a:r>
              <a:rPr lang="ko-KR" altLang="en-US" sz="1600" dirty="0"/>
              <a:t>단 피해자가 원치 않는 경우 촬영할 수 없다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영상물 수록된 피해자의 진술은 성립의 진정이 인정되면 증거능력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진술시</a:t>
            </a:r>
            <a:r>
              <a:rPr lang="ko-KR" altLang="en-US" sz="1600" dirty="0"/>
              <a:t> 피해자가 지정하는 자를 동석하게 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조사장소는 경찰관서에 국한되지 않고 녹화장비가 갖춰진 아동상담 기관에서도 가능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# </a:t>
            </a:r>
            <a:r>
              <a:rPr lang="ko-KR" altLang="en-US" sz="1600" dirty="0" err="1"/>
              <a:t>진술녹화시</a:t>
            </a:r>
            <a:r>
              <a:rPr lang="ko-KR" altLang="en-US" sz="1600" dirty="0"/>
              <a:t> 유의사항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진술녹화를 위한 컴퓨터는 인터넷 연결을 하면 안됨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녹화종료시</a:t>
            </a:r>
            <a:r>
              <a:rPr lang="ko-KR" altLang="en-US" sz="1600" dirty="0"/>
              <a:t> </a:t>
            </a:r>
            <a:r>
              <a:rPr lang="en-US" altLang="ko-KR" sz="1600" dirty="0"/>
              <a:t>CD 2</a:t>
            </a:r>
            <a:r>
              <a:rPr lang="ko-KR" altLang="en-US" sz="1600" dirty="0" err="1"/>
              <a:t>개복사</a:t>
            </a:r>
            <a:r>
              <a:rPr lang="en-US" altLang="ko-KR" sz="1600" dirty="0"/>
              <a:t>, 1</a:t>
            </a:r>
            <a:r>
              <a:rPr lang="ko-KR" altLang="en-US" sz="1600" dirty="0"/>
              <a:t>개는 </a:t>
            </a:r>
            <a:r>
              <a:rPr lang="ko-KR" altLang="en-US" sz="1600" dirty="0" err="1"/>
              <a:t>원본표시후</a:t>
            </a:r>
            <a:r>
              <a:rPr lang="ko-KR" altLang="en-US" sz="1600" dirty="0"/>
              <a:t> 봉인</a:t>
            </a:r>
            <a:r>
              <a:rPr lang="en-US" altLang="ko-KR" sz="1600" dirty="0"/>
              <a:t>, </a:t>
            </a:r>
            <a:r>
              <a:rPr lang="ko-KR" altLang="en-US" sz="1600" dirty="0"/>
              <a:t>나머지는 수사활용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CD </a:t>
            </a:r>
            <a:r>
              <a:rPr lang="ko-KR" altLang="en-US" sz="1600" dirty="0"/>
              <a:t>복사 후 하드디스크의 녹화자료는 삭제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피해자의 </a:t>
            </a:r>
            <a:r>
              <a:rPr lang="ko-KR" altLang="en-US" sz="1600" dirty="0" err="1"/>
              <a:t>신청시</a:t>
            </a:r>
            <a:r>
              <a:rPr lang="en-US" altLang="ko-KR" sz="1600" dirty="0"/>
              <a:t>,</a:t>
            </a:r>
            <a:r>
              <a:rPr lang="ko-KR" altLang="en-US" sz="1600" dirty="0"/>
              <a:t> 영상물의 </a:t>
            </a:r>
            <a:r>
              <a:rPr lang="ko-KR" altLang="en-US" sz="1600" dirty="0" err="1"/>
              <a:t>촬영시</a:t>
            </a:r>
            <a:r>
              <a:rPr lang="ko-KR" altLang="en-US" sz="1600" dirty="0"/>
              <a:t> 작성한 조사의 사본 교부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* </a:t>
            </a:r>
            <a:r>
              <a:rPr lang="ko-KR" altLang="en-US" sz="1600" dirty="0"/>
              <a:t>영상물 자체의 복사</a:t>
            </a:r>
            <a:r>
              <a:rPr lang="en-US" altLang="ko-KR" sz="1600" dirty="0"/>
              <a:t>. </a:t>
            </a:r>
            <a:r>
              <a:rPr lang="ko-KR" altLang="en-US" sz="1600" dirty="0"/>
              <a:t>교부는 금함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피해자의 영상물 열람 </a:t>
            </a:r>
            <a:r>
              <a:rPr lang="ko-KR" altLang="en-US" sz="1600" dirty="0" err="1"/>
              <a:t>신청시</a:t>
            </a:r>
            <a:r>
              <a:rPr lang="ko-KR" altLang="en-US" sz="1600" dirty="0"/>
              <a:t> 열람 후 수사보고서에 그 내용 기재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아동 성폭력 범죄 수사</a:t>
            </a:r>
          </a:p>
        </p:txBody>
      </p:sp>
    </p:spTree>
    <p:extLst>
      <p:ext uri="{BB962C8B-B14F-4D97-AF65-F5344CB8AC3E}">
        <p14:creationId xmlns:p14="http://schemas.microsoft.com/office/powerpoint/2010/main" val="1054540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352385125"/>
              </p:ext>
            </p:extLst>
          </p:nvPr>
        </p:nvGraphicFramePr>
        <p:xfrm>
          <a:off x="467544" y="274638"/>
          <a:ext cx="82192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556792"/>
            <a:ext cx="8219256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조사요령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① </a:t>
            </a:r>
            <a:r>
              <a:rPr lang="ko-KR" altLang="en-US" sz="1600" dirty="0"/>
              <a:t>피해아동 조사 시 준수사항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아동의 잘못이 아님을 강조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비공개되고</a:t>
            </a:r>
            <a:r>
              <a:rPr lang="ko-KR" altLang="en-US" sz="1600" dirty="0"/>
              <a:t> 아늑한 분위기의 장소 선택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아동의 맞은편이 아닌 가까이</a:t>
            </a:r>
            <a:r>
              <a:rPr lang="en-US" altLang="ko-KR" sz="1600" dirty="0"/>
              <a:t>, </a:t>
            </a:r>
            <a:r>
              <a:rPr lang="ko-KR" altLang="en-US" sz="1600" dirty="0"/>
              <a:t>눈높이를 맞추고 조사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신뢰할 수 있는 가족 </a:t>
            </a:r>
            <a:r>
              <a:rPr lang="ko-KR" altLang="en-US" sz="1600" dirty="0" err="1"/>
              <a:t>동석토록</a:t>
            </a:r>
            <a:r>
              <a:rPr lang="ko-KR" altLang="en-US" sz="1600" dirty="0"/>
              <a:t> 고려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조사경찰관의 소속</a:t>
            </a:r>
            <a:r>
              <a:rPr lang="en-US" altLang="ko-KR" sz="1600" dirty="0"/>
              <a:t>. </a:t>
            </a:r>
            <a:r>
              <a:rPr lang="ko-KR" altLang="en-US" sz="1600" dirty="0"/>
              <a:t>계급</a:t>
            </a:r>
            <a:r>
              <a:rPr lang="en-US" altLang="ko-KR" sz="1600" dirty="0"/>
              <a:t>. </a:t>
            </a:r>
            <a:r>
              <a:rPr lang="ko-KR" altLang="en-US" sz="1600" dirty="0"/>
              <a:t>성명을 알리고</a:t>
            </a:r>
            <a:r>
              <a:rPr lang="en-US" altLang="ko-KR" sz="1600" dirty="0"/>
              <a:t>, </a:t>
            </a:r>
            <a:r>
              <a:rPr lang="ko-KR" altLang="en-US" sz="1600" dirty="0"/>
              <a:t>아동의 나이</a:t>
            </a:r>
            <a:r>
              <a:rPr lang="en-US" altLang="ko-KR" sz="1600" dirty="0"/>
              <a:t>.</a:t>
            </a:r>
            <a:r>
              <a:rPr lang="ko-KR" altLang="en-US" sz="1600" dirty="0"/>
              <a:t>이름 질문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불명확한 단어</a:t>
            </a:r>
            <a:r>
              <a:rPr lang="en-US" altLang="ko-KR" sz="1600" dirty="0"/>
              <a:t>. </a:t>
            </a:r>
            <a:r>
              <a:rPr lang="ko-KR" altLang="en-US" sz="1600" dirty="0"/>
              <a:t>용어는 반드시 아동에게 질문하여 명확히 해야 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② </a:t>
            </a:r>
            <a:r>
              <a:rPr lang="ko-KR" altLang="en-US" sz="1600" dirty="0"/>
              <a:t>피해아동 조사 시 금기사항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자기로 인하여 곤경에 빠져있다는 죄의식을 느끼는 언동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왜 성폭력에 저항하지 않았는지 등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아동이 사용하는 단어</a:t>
            </a:r>
            <a:r>
              <a:rPr lang="en-US" altLang="ko-KR" sz="1600" dirty="0"/>
              <a:t>. </a:t>
            </a:r>
            <a:r>
              <a:rPr lang="ko-KR" altLang="en-US" sz="1600" dirty="0"/>
              <a:t>말을 비판하는 행동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아동에게 조사경찰관이 원하는 대답을 암시하는 행동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예</a:t>
            </a:r>
            <a:r>
              <a:rPr lang="en-US" altLang="ko-KR" sz="1600" dirty="0"/>
              <a:t>) </a:t>
            </a:r>
            <a:r>
              <a:rPr lang="ko-KR" altLang="en-US" sz="1600" dirty="0"/>
              <a:t>그 아저씨가 네 옷을 벗겼니</a:t>
            </a:r>
            <a:r>
              <a:rPr lang="en-US" altLang="ko-KR" sz="1600" dirty="0"/>
              <a:t>? ‘</a:t>
            </a:r>
            <a:r>
              <a:rPr lang="ko-KR" altLang="en-US" sz="1600" dirty="0"/>
              <a:t>그래서 아저씨가 어떻게 했니</a:t>
            </a:r>
            <a:r>
              <a:rPr lang="en-US" altLang="ko-KR" sz="1600" dirty="0"/>
              <a:t>?</a:t>
            </a:r>
            <a:endParaRPr lang="ko-KR" altLang="en-US" sz="1600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아동 성폭력 범죄 수사</a:t>
            </a:r>
          </a:p>
        </p:txBody>
      </p:sp>
    </p:spTree>
    <p:extLst>
      <p:ext uri="{BB962C8B-B14F-4D97-AF65-F5344CB8AC3E}">
        <p14:creationId xmlns:p14="http://schemas.microsoft.com/office/powerpoint/2010/main" val="3667274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782625824"/>
              </p:ext>
            </p:extLst>
          </p:nvPr>
        </p:nvGraphicFramePr>
        <p:xfrm>
          <a:off x="395536" y="274638"/>
          <a:ext cx="8291264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556792"/>
            <a:ext cx="8291264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 ③ </a:t>
            </a:r>
            <a:r>
              <a:rPr lang="ko-KR" altLang="en-US" sz="1600" dirty="0"/>
              <a:t>부모 등 보호자의 협조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피해아동 보호자는 강한 </a:t>
            </a:r>
            <a:r>
              <a:rPr lang="ko-KR" altLang="en-US" sz="1600" dirty="0" err="1"/>
              <a:t>분노감과</a:t>
            </a:r>
            <a:r>
              <a:rPr lang="ko-KR" altLang="en-US" sz="1600" dirty="0"/>
              <a:t> 심한 외상 후 스트레스로 심리적 불안정 상태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상담기</a:t>
            </a:r>
            <a:r>
              <a:rPr lang="ko-KR" altLang="en-US" sz="1600" dirty="0"/>
              <a:t> 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관과의 협조가 필요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 진술의 임의성을 위해 </a:t>
            </a:r>
            <a:r>
              <a:rPr lang="ko-KR" altLang="en-US" sz="1600" dirty="0" err="1"/>
              <a:t>조사시</a:t>
            </a:r>
            <a:r>
              <a:rPr lang="en-US" altLang="ko-KR" sz="1600" dirty="0"/>
              <a:t>, </a:t>
            </a:r>
            <a:r>
              <a:rPr lang="ko-KR" altLang="en-US" sz="1600" dirty="0"/>
              <a:t>참관만 하도록 조치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아동성폭력의 경우 신체적 특이소견으로 산부인과 의사의 소견확인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④ </a:t>
            </a:r>
            <a:r>
              <a:rPr lang="ko-KR" altLang="en-US" sz="1600" dirty="0"/>
              <a:t>가해자 </a:t>
            </a:r>
            <a:r>
              <a:rPr lang="ko-KR" altLang="en-US" sz="1600" dirty="0" err="1"/>
              <a:t>조사시</a:t>
            </a:r>
            <a:r>
              <a:rPr lang="ko-KR" altLang="en-US" sz="1600" dirty="0"/>
              <a:t> 유의사항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가해자에게 </a:t>
            </a:r>
            <a:r>
              <a:rPr lang="ko-KR" altLang="en-US" sz="1600" dirty="0" err="1"/>
              <a:t>자신감있는</a:t>
            </a:r>
            <a:r>
              <a:rPr lang="ko-KR" altLang="en-US" sz="1600" dirty="0"/>
              <a:t> 태도 견지 </a:t>
            </a:r>
            <a:r>
              <a:rPr lang="en-US" altLang="ko-KR" sz="1600" dirty="0"/>
              <a:t>,</a:t>
            </a:r>
            <a:r>
              <a:rPr lang="ko-KR" altLang="en-US" sz="1600" dirty="0"/>
              <a:t>부드러운 용어 사용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최초에는 주변적인 사항에서 시작하여 본질적인 부분으로 접근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범죄현장으로 이동경위</a:t>
            </a:r>
            <a:r>
              <a:rPr lang="en-US" altLang="ko-KR" sz="1600" dirty="0"/>
              <a:t>, </a:t>
            </a:r>
            <a:r>
              <a:rPr lang="ko-KR" altLang="en-US" sz="1600" dirty="0"/>
              <a:t>경로</a:t>
            </a:r>
            <a:r>
              <a:rPr lang="en-US" altLang="ko-KR" sz="1600" dirty="0"/>
              <a:t>, </a:t>
            </a:r>
            <a:r>
              <a:rPr lang="ko-KR" altLang="en-US" sz="1600" dirty="0"/>
              <a:t>범죄 후 행동 등 포괄적인 사항을 세밀하게  조사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47936" y="427038"/>
            <a:ext cx="8291264" cy="63408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ko-KR" altLang="en-US" sz="3200" dirty="0"/>
              <a:t>아동 성폭력 범죄 수사</a:t>
            </a:r>
          </a:p>
        </p:txBody>
      </p:sp>
    </p:spTree>
    <p:extLst>
      <p:ext uri="{BB962C8B-B14F-4D97-AF65-F5344CB8AC3E}">
        <p14:creationId xmlns:p14="http://schemas.microsoft.com/office/powerpoint/2010/main" val="26373550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1787</TotalTime>
  <Words>1927</Words>
  <Application>Microsoft Office PowerPoint</Application>
  <PresentationFormat>화면 슬라이드 쇼(4:3)</PresentationFormat>
  <Paragraphs>238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맑은 고딕</vt:lpstr>
      <vt:lpstr>Arial</vt:lpstr>
      <vt:lpstr>Georgia</vt:lpstr>
      <vt:lpstr>Wingdings</vt:lpstr>
      <vt:lpstr>고구려 벽화</vt:lpstr>
      <vt:lpstr>과학수사론 제13-3주   - 성범죄 사건의 수사</vt:lpstr>
      <vt:lpstr>강간, 강제추행, 제 297조~</vt:lpstr>
      <vt:lpstr>강간 등 상해. 치상죄</vt:lpstr>
      <vt:lpstr>성범죄의 유형</vt:lpstr>
      <vt:lpstr>성범죄의 유형</vt:lpstr>
      <vt:lpstr>성범죄의 유형</vt:lpstr>
      <vt:lpstr>성범죄의 유형</vt:lpstr>
      <vt:lpstr>성범죄의 특성</vt:lpstr>
      <vt:lpstr>성범죄의 특성</vt:lpstr>
      <vt:lpstr>성범죄 수사의 진행절차 및 방법</vt:lpstr>
      <vt:lpstr>성범죄 수사의 진행절차 및 방법</vt:lpstr>
      <vt:lpstr>성범죄 수사의 진행절차 및 방법</vt:lpstr>
      <vt:lpstr>아동 성폭력 범죄 수사</vt:lpstr>
      <vt:lpstr>아동 성폭력 범죄 수사</vt:lpstr>
      <vt:lpstr>아동 성폭력 범죄 수사</vt:lpstr>
      <vt:lpstr>아동 성폭력 범죄 수사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261</cp:revision>
  <dcterms:created xsi:type="dcterms:W3CDTF">2018-09-03T03:26:21Z</dcterms:created>
  <dcterms:modified xsi:type="dcterms:W3CDTF">2021-08-31T06:28:19Z</dcterms:modified>
</cp:coreProperties>
</file>