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6" r:id="rId9"/>
    <p:sldId id="260" r:id="rId10"/>
    <p:sldId id="262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91" r:id="rId20"/>
    <p:sldId id="296" r:id="rId21"/>
    <p:sldId id="297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7" r:id="rId39"/>
    <p:sldId id="288" r:id="rId40"/>
    <p:sldId id="289" r:id="rId41"/>
    <p:sldId id="290" r:id="rId42"/>
    <p:sldId id="285" r:id="rId43"/>
    <p:sldId id="286" r:id="rId44"/>
    <p:sldId id="292" r:id="rId45"/>
    <p:sldId id="293" r:id="rId46"/>
    <p:sldId id="294" r:id="rId47"/>
    <p:sldId id="295" r:id="rId48"/>
    <p:sldId id="305" r:id="rId49"/>
    <p:sldId id="306" r:id="rId5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6C705-F505-45ED-8C5E-37991711721F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7120B-CDF8-45D4-8FF5-87F2D28728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3342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7120B-CDF8-45D4-8FF5-87F2D287289B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7106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7120B-CDF8-45D4-8FF5-87F2D287289B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865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883DD-D72A-41F0-9929-BDA2D6CA630D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4C66-ABBE-45EA-AFE4-F3EED23A61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883DD-D72A-41F0-9929-BDA2D6CA630D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4C66-ABBE-45EA-AFE4-F3EED23A61F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4C66-ABBE-45EA-AFE4-F3EED23A61F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8CF883DD-D72A-41F0-9929-BDA2D6CA630D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883DD-D72A-41F0-9929-BDA2D6CA630D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4C66-ABBE-45EA-AFE4-F3EED23A61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883DD-D72A-41F0-9929-BDA2D6CA630D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4C66-ABBE-45EA-AFE4-F3EED23A61F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883DD-D72A-41F0-9929-BDA2D6CA630D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4C66-ABBE-45EA-AFE4-F3EED23A61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883DD-D72A-41F0-9929-BDA2D6CA630D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4C66-ABBE-45EA-AFE4-F3EED23A61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883DD-D72A-41F0-9929-BDA2D6CA630D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4C66-ABBE-45EA-AFE4-F3EED23A61F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883DD-D72A-41F0-9929-BDA2D6CA630D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4C66-ABBE-45EA-AFE4-F3EED23A61F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883DD-D72A-41F0-9929-BDA2D6CA630D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4C66-ABBE-45EA-AFE4-F3EED23A61F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883DD-D72A-41F0-9929-BDA2D6CA630D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4C66-ABBE-45EA-AFE4-F3EED23A61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8CF883DD-D72A-41F0-9929-BDA2D6CA630D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8FB54C66-ABBE-45EA-AFE4-F3EED23A61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iren24.com/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특수범죄론 제 </a:t>
            </a:r>
            <a:r>
              <a:rPr lang="en-US" altLang="ko-KR" dirty="0"/>
              <a:t>6</a:t>
            </a:r>
            <a:r>
              <a:rPr lang="ko-KR" altLang="en-US" dirty="0"/>
              <a:t>주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사이버범죄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6077" y="1988840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오늘날 </a:t>
            </a:r>
            <a:r>
              <a:rPr lang="en-US" altLang="ko-KR" sz="1600" dirty="0"/>
              <a:t>'</a:t>
            </a:r>
            <a:r>
              <a:rPr lang="ko-KR" altLang="en-US" sz="1600" dirty="0"/>
              <a:t>가상</a:t>
            </a:r>
            <a:r>
              <a:rPr lang="en-US" altLang="ko-KR" sz="1600" dirty="0"/>
              <a:t>'</a:t>
            </a:r>
            <a:r>
              <a:rPr lang="ko-KR" altLang="en-US" sz="1600" dirty="0"/>
              <a:t>이라는 의미를 갖는 접두어처럼 사용되고 있는 </a:t>
            </a:r>
            <a:r>
              <a:rPr lang="en-US" altLang="ko-KR" sz="1600" dirty="0"/>
              <a:t>'</a:t>
            </a:r>
            <a:r>
              <a:rPr lang="ko-KR" altLang="en-US" sz="1600" dirty="0"/>
              <a:t>사이버</a:t>
            </a:r>
            <a:r>
              <a:rPr lang="en-US" altLang="ko-KR" sz="1600" dirty="0"/>
              <a:t>'</a:t>
            </a:r>
            <a:r>
              <a:rPr lang="ko-KR" altLang="en-US" sz="1600" dirty="0"/>
              <a:t>는</a:t>
            </a:r>
            <a:r>
              <a:rPr lang="en-US" altLang="ko-KR" sz="1600" dirty="0"/>
              <a:t>, </a:t>
            </a:r>
            <a:r>
              <a:rPr lang="ko-KR" altLang="en-US" sz="1600" dirty="0"/>
              <a:t>흔히 </a:t>
            </a:r>
            <a:r>
              <a:rPr lang="ko-KR" altLang="en-US" sz="1600" dirty="0" err="1"/>
              <a:t>인공두뇌학으로</a:t>
            </a:r>
            <a:r>
              <a:rPr lang="ko-KR" altLang="en-US" sz="1600" dirty="0"/>
              <a:t> </a:t>
            </a:r>
            <a:r>
              <a:rPr lang="ko-KR" altLang="en-US" sz="1600" dirty="0">
                <a:solidFill>
                  <a:srgbClr val="00B0F0"/>
                </a:solidFill>
              </a:rPr>
              <a:t>번역되는 </a:t>
            </a:r>
            <a:r>
              <a:rPr lang="en-US" altLang="ko-KR" sz="1600" dirty="0">
                <a:solidFill>
                  <a:srgbClr val="00B0F0"/>
                </a:solidFill>
              </a:rPr>
              <a:t>'</a:t>
            </a:r>
            <a:r>
              <a:rPr lang="ko-KR" altLang="en-US" sz="1600" dirty="0">
                <a:solidFill>
                  <a:srgbClr val="00B0F0"/>
                </a:solidFill>
              </a:rPr>
              <a:t>사이버네틱스</a:t>
            </a:r>
            <a:r>
              <a:rPr lang="en-US" altLang="ko-KR" sz="1600" dirty="0">
                <a:solidFill>
                  <a:srgbClr val="00B0F0"/>
                </a:solidFill>
              </a:rPr>
              <a:t>(Cybernetics)'</a:t>
            </a:r>
            <a:r>
              <a:rPr lang="ko-KR" altLang="en-US" sz="1600" dirty="0">
                <a:solidFill>
                  <a:srgbClr val="00B0F0"/>
                </a:solidFill>
              </a:rPr>
              <a:t>라는 용어의 </a:t>
            </a:r>
            <a:r>
              <a:rPr lang="ko-KR" altLang="en-US" sz="1600" dirty="0" err="1">
                <a:solidFill>
                  <a:srgbClr val="00B0F0"/>
                </a:solidFill>
              </a:rPr>
              <a:t>줄임말</a:t>
            </a:r>
            <a:endParaRPr lang="en-US" altLang="ko-KR" sz="1600" dirty="0">
              <a:solidFill>
                <a:srgbClr val="00B0F0"/>
              </a:solidFill>
            </a:endParaRPr>
          </a:p>
          <a:p>
            <a:endParaRPr lang="en-US" altLang="ko-KR" sz="1600" dirty="0"/>
          </a:p>
          <a:p>
            <a:r>
              <a:rPr lang="en-US" altLang="ko-KR" sz="1600" dirty="0"/>
              <a:t>80</a:t>
            </a:r>
            <a:r>
              <a:rPr lang="ko-KR" altLang="en-US" sz="1600" dirty="0"/>
              <a:t>년대 중반 이후 이른바 가상현실 산업이 형성되고 </a:t>
            </a:r>
            <a:r>
              <a:rPr lang="en-US" altLang="ko-KR" sz="1600" dirty="0"/>
              <a:t>'</a:t>
            </a:r>
            <a:r>
              <a:rPr lang="ko-KR" altLang="en-US" sz="1600" dirty="0"/>
              <a:t>사이버네틱스</a:t>
            </a:r>
            <a:r>
              <a:rPr lang="en-US" altLang="ko-KR" sz="1600" dirty="0"/>
              <a:t>'</a:t>
            </a:r>
            <a:r>
              <a:rPr lang="ko-KR" altLang="en-US" sz="1600" dirty="0"/>
              <a:t>라는 용어를 상업적으로 남용하면서 인공두뇌학이라는 기술적 의미는 퇴색하고 대신 </a:t>
            </a:r>
            <a:r>
              <a:rPr lang="ko-KR" altLang="en-US" sz="1600" dirty="0" err="1"/>
              <a:t>줄임말인</a:t>
            </a:r>
            <a:r>
              <a:rPr lang="ko-KR" altLang="en-US" sz="1600" dirty="0"/>
              <a:t> </a:t>
            </a:r>
            <a:r>
              <a:rPr lang="en-US" altLang="ko-KR" sz="1600" dirty="0"/>
              <a:t>'</a:t>
            </a:r>
            <a:r>
              <a:rPr lang="ko-KR" altLang="en-US" sz="1600" dirty="0"/>
              <a:t>사이버</a:t>
            </a:r>
            <a:r>
              <a:rPr lang="en-US" altLang="ko-KR" sz="1600" dirty="0"/>
              <a:t>'</a:t>
            </a:r>
            <a:r>
              <a:rPr lang="ko-KR" altLang="en-US" sz="1600" dirty="0"/>
              <a:t>가 </a:t>
            </a:r>
            <a:r>
              <a:rPr lang="en-US" altLang="ko-KR" sz="1600" dirty="0"/>
              <a:t>'</a:t>
            </a:r>
            <a:r>
              <a:rPr lang="ko-KR" altLang="en-US" sz="1600" dirty="0"/>
              <a:t>가상</a:t>
            </a:r>
            <a:r>
              <a:rPr lang="en-US" altLang="ko-KR" sz="1600" dirty="0"/>
              <a:t>'</a:t>
            </a:r>
            <a:r>
              <a:rPr lang="ko-KR" altLang="en-US" sz="1600" dirty="0"/>
              <a:t>이라는 의미를 지니게 되었음</a:t>
            </a:r>
            <a:r>
              <a:rPr lang="en-US" altLang="ko-KR" sz="1600" dirty="0"/>
              <a:t>.</a:t>
            </a:r>
          </a:p>
          <a:p>
            <a:endParaRPr lang="en-US" altLang="ko-KR" sz="1600" dirty="0"/>
          </a:p>
          <a:p>
            <a:r>
              <a:rPr lang="ko-KR" altLang="en-US" sz="1600" dirty="0"/>
              <a:t>최근에는 각종 상품명에서부터 패션 경향에 이르기까지 많은 분야에 </a:t>
            </a:r>
            <a:r>
              <a:rPr lang="en-US" altLang="ko-KR" sz="1600" dirty="0"/>
              <a:t>'</a:t>
            </a:r>
            <a:r>
              <a:rPr lang="ko-KR" altLang="en-US" sz="1600" dirty="0"/>
              <a:t>가상</a:t>
            </a:r>
            <a:r>
              <a:rPr lang="en-US" altLang="ko-KR" sz="1600" dirty="0"/>
              <a:t>'</a:t>
            </a:r>
            <a:r>
              <a:rPr lang="ko-KR" altLang="en-US" sz="1600" dirty="0"/>
              <a:t>이라는 의미의 </a:t>
            </a:r>
            <a:r>
              <a:rPr lang="en-US" altLang="ko-KR" sz="1600" dirty="0"/>
              <a:t>'</a:t>
            </a:r>
            <a:r>
              <a:rPr lang="ko-KR" altLang="en-US" sz="1600" dirty="0"/>
              <a:t>사이버</a:t>
            </a:r>
            <a:r>
              <a:rPr lang="en-US" altLang="ko-KR" sz="1600" dirty="0"/>
              <a:t>'</a:t>
            </a:r>
            <a:r>
              <a:rPr lang="ko-KR" altLang="en-US" sz="1600" dirty="0"/>
              <a:t>가 따라 붙는데 이와 마찬가지로 사이버 공간이라 함은 인터넷으로 대표되는 컴퓨터 통신망</a:t>
            </a:r>
            <a:r>
              <a:rPr lang="en-US" altLang="ko-KR" sz="1600" dirty="0"/>
              <a:t>, </a:t>
            </a:r>
            <a:r>
              <a:rPr lang="ko-KR" altLang="en-US" sz="1600" dirty="0"/>
              <a:t>나아가 통신망 상의 가상공간을 지칭함</a:t>
            </a:r>
          </a:p>
          <a:p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0872" y="764704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600" dirty="0"/>
              <a:t>1. </a:t>
            </a:r>
            <a:r>
              <a:rPr lang="ko-KR" altLang="en-US" sz="3600" dirty="0"/>
              <a:t>사이버범죄의 개념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한편</a:t>
            </a:r>
            <a:r>
              <a:rPr lang="en-US" altLang="ko-KR" sz="1600" dirty="0"/>
              <a:t>, </a:t>
            </a:r>
            <a:r>
              <a:rPr lang="ko-KR" altLang="en-US" sz="1600" dirty="0"/>
              <a:t>이러한 사이버공간에서 발생하는 범죄를 지칭하기 위해 다양한 용어들이 사용되어 왔음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불과 얼마 전까지만 </a:t>
            </a:r>
            <a:r>
              <a:rPr lang="ko-KR" altLang="en-US" sz="1600" dirty="0">
                <a:solidFill>
                  <a:srgbClr val="00B0F0"/>
                </a:solidFill>
              </a:rPr>
              <a:t>해도 컴퓨터범죄</a:t>
            </a:r>
            <a:r>
              <a:rPr lang="en-US" altLang="ko-KR" sz="1600" dirty="0">
                <a:solidFill>
                  <a:srgbClr val="00B0F0"/>
                </a:solidFill>
              </a:rPr>
              <a:t>, </a:t>
            </a:r>
            <a:r>
              <a:rPr lang="ko-KR" altLang="en-US" sz="1600" dirty="0">
                <a:solidFill>
                  <a:srgbClr val="00B0F0"/>
                </a:solidFill>
              </a:rPr>
              <a:t>정보통신범죄</a:t>
            </a:r>
            <a:r>
              <a:rPr lang="en-US" altLang="ko-KR" sz="1600" dirty="0">
                <a:solidFill>
                  <a:srgbClr val="00B0F0"/>
                </a:solidFill>
              </a:rPr>
              <a:t>, </a:t>
            </a:r>
            <a:r>
              <a:rPr lang="ko-KR" altLang="en-US" sz="1600" dirty="0">
                <a:solidFill>
                  <a:srgbClr val="00B0F0"/>
                </a:solidFill>
              </a:rPr>
              <a:t>하이테크범죄 </a:t>
            </a:r>
            <a:r>
              <a:rPr lang="ko-KR" altLang="en-US" sz="1600" dirty="0"/>
              <a:t>등의 용어가 널리 사용되었으나 최근에는 사이버범죄라는 용어가 보다 일반적으로 사용되고 있음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컴퓨터범죄는 </a:t>
            </a:r>
            <a:r>
              <a:rPr lang="ko-KR" altLang="en-US" sz="1600" dirty="0">
                <a:solidFill>
                  <a:srgbClr val="00B0F0"/>
                </a:solidFill>
              </a:rPr>
              <a:t>독립적인 컴퓨터 시스템에 중점을 둔 용어로서</a:t>
            </a:r>
            <a:r>
              <a:rPr lang="en-US" altLang="ko-KR" sz="1600" dirty="0"/>
              <a:t>, </a:t>
            </a:r>
            <a:r>
              <a:rPr lang="ko-KR" altLang="en-US" sz="1600" dirty="0"/>
              <a:t>인터넷이 보편화된 작금의 상황에서는 핵심적인 범죄현상을 파악하는데 무리가 있음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en-US" altLang="ko-KR" sz="1600" dirty="0"/>
              <a:t> </a:t>
            </a:r>
            <a:r>
              <a:rPr lang="ko-KR" altLang="en-US" sz="1600" dirty="0"/>
              <a:t>정보통신범죄 역시 컴퓨터범죄와 유사한 외연을 갖는다는 점에서 동일한 문제점이 있음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그리고 하이테크범죄는 고도의 과학기술이나 첨단기술을 이용한 범죄현상을 의미하므로 사이버공간에서의 범죄만을 내포하는 것이 아님</a:t>
            </a:r>
          </a:p>
          <a:p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1. </a:t>
            </a:r>
            <a:r>
              <a:rPr lang="ko-KR" altLang="en-US" sz="3600" dirty="0"/>
              <a:t>사이버범죄의 개념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한편</a:t>
            </a:r>
            <a:r>
              <a:rPr lang="en-US" altLang="ko-KR" sz="1600" dirty="0"/>
              <a:t>,</a:t>
            </a:r>
            <a:r>
              <a:rPr lang="ko-KR" altLang="en-US" sz="1600" dirty="0"/>
              <a:t> </a:t>
            </a:r>
            <a:r>
              <a:rPr lang="en-US" altLang="ko-KR" sz="1600" dirty="0"/>
              <a:t>Parker</a:t>
            </a:r>
            <a:r>
              <a:rPr lang="ko-KR" altLang="en-US" sz="1600" dirty="0"/>
              <a:t>는 사이버범죄를 </a:t>
            </a:r>
            <a:r>
              <a:rPr lang="en-US" altLang="ko-KR" sz="1600" dirty="0"/>
              <a:t>"</a:t>
            </a:r>
            <a:r>
              <a:rPr lang="ko-KR" altLang="en-US" sz="1600" dirty="0">
                <a:solidFill>
                  <a:srgbClr val="00B0F0"/>
                </a:solidFill>
              </a:rPr>
              <a:t>사이버공간에 대한 특별한 지식을 이용한 범죄</a:t>
            </a:r>
            <a:r>
              <a:rPr lang="en-US" altLang="ko-KR" sz="1600" dirty="0">
                <a:solidFill>
                  <a:srgbClr val="00B0F0"/>
                </a:solidFill>
              </a:rPr>
              <a:t>"</a:t>
            </a:r>
            <a:r>
              <a:rPr lang="ko-KR" altLang="en-US" sz="1600" dirty="0"/>
              <a:t>라고 다소 모호하게 정의하였음</a:t>
            </a:r>
            <a:r>
              <a:rPr lang="en-US" altLang="ko-KR" sz="1600" dirty="0"/>
              <a:t> - </a:t>
            </a:r>
            <a:r>
              <a:rPr lang="ko-KR" altLang="en-US" sz="1600" dirty="0"/>
              <a:t>그는 사이버범죄를 단지 사이버공간이라는 새로운 도구와 목표를 사용하는</a:t>
            </a:r>
            <a:r>
              <a:rPr lang="en-US" altLang="ko-KR" sz="1600" dirty="0"/>
              <a:t>, </a:t>
            </a:r>
            <a:r>
              <a:rPr lang="ko-KR" altLang="en-US" sz="1600" dirty="0"/>
              <a:t>즉 새로운 환경 속에서 발생한다는 점만 제외하면 현실세계에서 발생하는 범죄들과 본질적으로 다를 바 없는 것으로 보았음</a:t>
            </a:r>
            <a:r>
              <a:rPr lang="en-US" altLang="ko-KR" sz="1600" dirty="0"/>
              <a:t>. </a:t>
            </a:r>
          </a:p>
          <a:p>
            <a:endParaRPr lang="en-US" altLang="ko-KR" sz="1600" dirty="0"/>
          </a:p>
          <a:p>
            <a:r>
              <a:rPr lang="en-US" altLang="ko-KR" sz="1600" dirty="0"/>
              <a:t>Thomas</a:t>
            </a:r>
            <a:r>
              <a:rPr lang="ko-KR" altLang="en-US" sz="1600" dirty="0"/>
              <a:t>와 </a:t>
            </a:r>
            <a:r>
              <a:rPr lang="en-US" altLang="ko-KR" sz="1600" dirty="0"/>
              <a:t>Loader</a:t>
            </a:r>
            <a:r>
              <a:rPr lang="ko-KR" altLang="en-US" sz="1600" dirty="0"/>
              <a:t>는 </a:t>
            </a:r>
            <a:r>
              <a:rPr lang="ko-KR" altLang="en-US" sz="1600" dirty="0">
                <a:solidFill>
                  <a:srgbClr val="00B0F0"/>
                </a:solidFill>
              </a:rPr>
              <a:t>사이버범죄를 </a:t>
            </a:r>
            <a:r>
              <a:rPr lang="en-US" altLang="ko-KR" sz="1600" dirty="0">
                <a:solidFill>
                  <a:srgbClr val="00B0F0"/>
                </a:solidFill>
              </a:rPr>
              <a:t>"</a:t>
            </a:r>
            <a:r>
              <a:rPr lang="ko-KR" altLang="en-US" sz="1600" dirty="0">
                <a:solidFill>
                  <a:srgbClr val="00B0F0"/>
                </a:solidFill>
              </a:rPr>
              <a:t>컴퓨터와 </a:t>
            </a:r>
            <a:r>
              <a:rPr lang="en-US" altLang="ko-KR" sz="1600" dirty="0">
                <a:solidFill>
                  <a:srgbClr val="00B0F0"/>
                </a:solidFill>
              </a:rPr>
              <a:t>(</a:t>
            </a:r>
            <a:r>
              <a:rPr lang="ko-KR" altLang="en-US" sz="1600" dirty="0">
                <a:solidFill>
                  <a:srgbClr val="00B0F0"/>
                </a:solidFill>
              </a:rPr>
              <a:t>전지구적인</a:t>
            </a:r>
            <a:r>
              <a:rPr lang="en-US" altLang="ko-KR" sz="1600" dirty="0">
                <a:solidFill>
                  <a:srgbClr val="00B0F0"/>
                </a:solidFill>
              </a:rPr>
              <a:t>) </a:t>
            </a:r>
            <a:r>
              <a:rPr lang="ko-KR" altLang="en-US" sz="1600" dirty="0">
                <a:solidFill>
                  <a:srgbClr val="00B0F0"/>
                </a:solidFill>
              </a:rPr>
              <a:t>전자 네트워크를 매개로 한 불법적이거나 불법적인 것으로 간주될 수 있는 행위 또는 활동</a:t>
            </a:r>
            <a:r>
              <a:rPr lang="en-US" altLang="ko-KR" sz="1600" dirty="0">
                <a:solidFill>
                  <a:srgbClr val="00B0F0"/>
                </a:solidFill>
              </a:rPr>
              <a:t>"</a:t>
            </a:r>
            <a:r>
              <a:rPr lang="ko-KR" altLang="en-US" sz="1600" dirty="0"/>
              <a:t>으로 정의</a:t>
            </a:r>
            <a:r>
              <a:rPr lang="en-US" altLang="ko-KR" sz="1600" dirty="0"/>
              <a:t>. </a:t>
            </a:r>
          </a:p>
          <a:p>
            <a:endParaRPr lang="en-US" altLang="ko-KR" sz="1600" dirty="0"/>
          </a:p>
          <a:p>
            <a:r>
              <a:rPr lang="ko-KR" altLang="en-US" sz="1600" dirty="0"/>
              <a:t>강동범 역시 사이버범죄를 컴퓨터범죄를 포함하여 사이버공간에서 행하여지는 모든 범죄적 현상을 의미하는 것으로 광의의 정의를 사용하였음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1. </a:t>
            </a:r>
            <a:r>
              <a:rPr lang="ko-KR" altLang="en-US" sz="3600" dirty="0"/>
              <a:t>사이버범죄의 개념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572000"/>
          </a:xfrm>
        </p:spPr>
        <p:txBody>
          <a:bodyPr>
            <a:noAutofit/>
          </a:bodyPr>
          <a:lstStyle/>
          <a:p>
            <a:r>
              <a:rPr lang="ko-KR" altLang="en-US" sz="1600" b="1" dirty="0" err="1">
                <a:solidFill>
                  <a:srgbClr val="00B0F0"/>
                </a:solidFill>
              </a:rPr>
              <a:t>비대면성</a:t>
            </a:r>
            <a:r>
              <a:rPr lang="ko-KR" altLang="en-US" sz="1600" b="1" dirty="0">
                <a:solidFill>
                  <a:srgbClr val="00B0F0"/>
                </a:solidFill>
              </a:rPr>
              <a:t> 또는 익명성</a:t>
            </a:r>
            <a:br>
              <a:rPr lang="ko-KR" altLang="en-US" sz="1600" dirty="0"/>
            </a:b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사이버공간은 인터넷을 매개로 하여 형성되는 생활공간으로서 비가시적이므로 현실세계와는 달리 범죄자들이 자신의 얼굴과 정체를 노출시키지 않고 행동할 수 있다는 이점을 가짐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이러한 </a:t>
            </a:r>
            <a:r>
              <a:rPr lang="ko-KR" altLang="en-US" sz="1600" dirty="0" err="1"/>
              <a:t>비대면성과</a:t>
            </a:r>
            <a:r>
              <a:rPr lang="ko-KR" altLang="en-US" sz="1600" dirty="0"/>
              <a:t> 익명성으로 인하여 사이버 범죄자들은 대면적 상황에서는 감히 하기 어려운 언행도 아무런 죄의식 없이 과감하게 하게 되는 경우가 많음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사이버공간에서의 사회적 관계는 개인의 필요에 따라 좌우되기 때문에 공동체적 </a:t>
            </a:r>
            <a:r>
              <a:rPr lang="ko-KR" altLang="en-US" sz="1600" dirty="0" err="1"/>
              <a:t>유대감를</a:t>
            </a:r>
            <a:r>
              <a:rPr lang="ko-KR" altLang="en-US" sz="1600" dirty="0"/>
              <a:t> 형성하기 어렵고</a:t>
            </a:r>
            <a:r>
              <a:rPr lang="en-US" altLang="ko-KR" sz="1600" dirty="0"/>
              <a:t>, </a:t>
            </a:r>
            <a:r>
              <a:rPr lang="ko-KR" altLang="en-US" sz="1600" dirty="0"/>
              <a:t>이러한 사회적 유대의 부재는 개인의 행동에 대한 내외적 통제의 약화로 이어지며</a:t>
            </a:r>
            <a:r>
              <a:rPr lang="en-US" altLang="ko-KR" sz="1600" dirty="0"/>
              <a:t>, </a:t>
            </a:r>
            <a:r>
              <a:rPr lang="ko-KR" altLang="en-US" sz="1600" dirty="0"/>
              <a:t>따라서 범죄 및 일탈에 유리한 환경이 되고 있는 것임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이와 유사한 설명은 개인의 자아</a:t>
            </a:r>
            <a:r>
              <a:rPr lang="en-US" altLang="ko-KR" sz="1600" dirty="0"/>
              <a:t>(self)</a:t>
            </a:r>
            <a:r>
              <a:rPr lang="ko-KR" altLang="en-US" sz="1600" dirty="0"/>
              <a:t>에 관한 </a:t>
            </a:r>
            <a:r>
              <a:rPr lang="en-US" altLang="ko-KR" sz="1600" dirty="0" err="1"/>
              <a:t>Goffman</a:t>
            </a:r>
            <a:r>
              <a:rPr lang="ko-KR" altLang="en-US" sz="1600" dirty="0"/>
              <a:t>의 이론</a:t>
            </a:r>
            <a:r>
              <a:rPr lang="en-US" altLang="ko-KR" sz="1600" dirty="0"/>
              <a:t>(Dramaturgy)</a:t>
            </a:r>
            <a:r>
              <a:rPr lang="ko-KR" altLang="en-US" sz="1600" dirty="0"/>
              <a:t>을 통해서도 제시될 수 있다</a:t>
            </a:r>
            <a:r>
              <a:rPr lang="en-US" altLang="ko-KR" sz="1600" dirty="0"/>
              <a:t>. </a:t>
            </a:r>
            <a:r>
              <a:rPr lang="ko-KR" altLang="en-US" sz="1600" dirty="0"/>
              <a:t>예컨대</a:t>
            </a:r>
            <a:r>
              <a:rPr lang="en-US" altLang="ko-KR" sz="1600" dirty="0"/>
              <a:t>, </a:t>
            </a:r>
            <a:r>
              <a:rPr lang="ko-KR" altLang="en-US" sz="1600" dirty="0"/>
              <a:t>가상공간은 자아의 이기적이고</a:t>
            </a:r>
            <a:r>
              <a:rPr lang="en-US" altLang="ko-KR" sz="1600" dirty="0"/>
              <a:t>, </a:t>
            </a:r>
            <a:r>
              <a:rPr lang="ko-KR" altLang="en-US" sz="1600" dirty="0"/>
              <a:t>비합리적이며</a:t>
            </a:r>
            <a:r>
              <a:rPr lang="en-US" altLang="ko-KR" sz="1600" dirty="0"/>
              <a:t>, </a:t>
            </a:r>
            <a:r>
              <a:rPr lang="ko-KR" altLang="en-US" sz="1600" dirty="0"/>
              <a:t>반사회적인 부분인 </a:t>
            </a:r>
            <a:r>
              <a:rPr lang="en-US" altLang="ko-KR" sz="1600" dirty="0"/>
              <a:t>'</a:t>
            </a:r>
            <a:r>
              <a:rPr lang="ko-KR" altLang="en-US" sz="1600" dirty="0"/>
              <a:t>후면영역</a:t>
            </a:r>
            <a:r>
              <a:rPr lang="en-US" altLang="ko-KR" sz="1600" dirty="0"/>
              <a:t>'(back stage)</a:t>
            </a:r>
            <a:r>
              <a:rPr lang="ko-KR" altLang="en-US" sz="1600" dirty="0"/>
              <a:t>의 특성이 주도하기 쉬운 곳이기 때문에 범죄에 대한 친화력을 가질 수 있음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2. </a:t>
            </a:r>
            <a:r>
              <a:rPr lang="ko-KR" altLang="en-US" sz="3600" dirty="0"/>
              <a:t>사이버공간의 특수성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6077" y="1484784"/>
            <a:ext cx="8229600" cy="4525963"/>
          </a:xfrm>
        </p:spPr>
        <p:txBody>
          <a:bodyPr>
            <a:noAutofit/>
          </a:bodyPr>
          <a:lstStyle/>
          <a:p>
            <a:r>
              <a:rPr lang="ko-KR" altLang="en-US" sz="1600" b="1" dirty="0">
                <a:solidFill>
                  <a:srgbClr val="00B0F0"/>
                </a:solidFill>
              </a:rPr>
              <a:t>자율성</a:t>
            </a:r>
            <a:endParaRPr lang="en-US" altLang="ko-KR" sz="1600" b="1" dirty="0">
              <a:solidFill>
                <a:srgbClr val="00B0F0"/>
              </a:solidFill>
            </a:endParaRPr>
          </a:p>
          <a:p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사이버공간에서는 </a:t>
            </a:r>
            <a:r>
              <a:rPr lang="ko-KR" altLang="en-US" sz="1600" dirty="0" err="1"/>
              <a:t>접근가능한</a:t>
            </a:r>
            <a:r>
              <a:rPr lang="ko-KR" altLang="en-US" sz="1600" dirty="0"/>
              <a:t> 누구나 자신의 목적이나 의도를 달성하기 위해 자신의 사상</a:t>
            </a:r>
            <a:r>
              <a:rPr lang="en-US" altLang="ko-KR" sz="1600" dirty="0"/>
              <a:t>, </a:t>
            </a:r>
            <a:r>
              <a:rPr lang="ko-KR" altLang="en-US" sz="1600" dirty="0"/>
              <a:t>생각</a:t>
            </a:r>
            <a:r>
              <a:rPr lang="en-US" altLang="ko-KR" sz="1600" dirty="0"/>
              <a:t>, </a:t>
            </a:r>
            <a:r>
              <a:rPr lang="ko-KR" altLang="en-US" sz="1600" dirty="0"/>
              <a:t>견해 등을 유포할 수 있으며</a:t>
            </a:r>
            <a:r>
              <a:rPr lang="en-US" altLang="ko-KR" sz="1600" dirty="0"/>
              <a:t>, </a:t>
            </a:r>
            <a:r>
              <a:rPr lang="ko-KR" altLang="en-US" sz="1600" dirty="0"/>
              <a:t>획득할 수 있음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따라서  자율성은 사이버공간의 가장 강력한 도덕적 원리로서</a:t>
            </a:r>
            <a:r>
              <a:rPr lang="en-US" altLang="ko-KR" sz="1600" dirty="0"/>
              <a:t>, </a:t>
            </a:r>
            <a:r>
              <a:rPr lang="ko-KR" altLang="en-US" sz="1600" dirty="0"/>
              <a:t>오프라인에서의 </a:t>
            </a:r>
            <a:r>
              <a:rPr lang="ko-KR" altLang="en-US" sz="1600" dirty="0" err="1"/>
              <a:t>일방향적인</a:t>
            </a:r>
            <a:r>
              <a:rPr lang="ko-KR" altLang="en-US" sz="1600" dirty="0"/>
              <a:t> 소통방식과 통제기구 및 규범으로부터 벗어나 자율적인 개인들이 스스로 표현의 자유를 만끽할 수 있는 원리인 것임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미국에 있어서도 </a:t>
            </a:r>
            <a:r>
              <a:rPr lang="en-US" altLang="ko-KR" sz="1600" dirty="0"/>
              <a:t>1996</a:t>
            </a:r>
            <a:r>
              <a:rPr lang="ko-KR" altLang="en-US" sz="1600" dirty="0"/>
              <a:t>년 </a:t>
            </a:r>
            <a:r>
              <a:rPr lang="ko-KR" altLang="en-US" sz="1600" dirty="0" err="1"/>
              <a:t>전자통신법</a:t>
            </a:r>
            <a:r>
              <a:rPr lang="en-US" altLang="ko-KR" sz="1600" dirty="0"/>
              <a:t>(Telecommunications Act of 1996)</a:t>
            </a:r>
            <a:r>
              <a:rPr lang="ko-KR" altLang="en-US" sz="1600" dirty="0"/>
              <a:t>에서 사이버공간의 자율성을 규정하고 있음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그러나 이러한 자율성은 사이버공간에서의 폭언</a:t>
            </a:r>
            <a:r>
              <a:rPr lang="en-US" altLang="ko-KR" sz="1600" dirty="0"/>
              <a:t>, </a:t>
            </a:r>
            <a:r>
              <a:rPr lang="ko-KR" altLang="en-US" sz="1600" dirty="0"/>
              <a:t>허위사실의 유포</a:t>
            </a:r>
            <a:r>
              <a:rPr lang="en-US" altLang="ko-KR" sz="1600" dirty="0"/>
              <a:t>, </a:t>
            </a:r>
            <a:r>
              <a:rPr lang="ko-KR" altLang="en-US" sz="1600" dirty="0"/>
              <a:t>명예훼손</a:t>
            </a:r>
            <a:r>
              <a:rPr lang="en-US" altLang="ko-KR" sz="1600" dirty="0"/>
              <a:t>, </a:t>
            </a:r>
            <a:r>
              <a:rPr lang="ko-KR" altLang="en-US" sz="1600" dirty="0"/>
              <a:t>음란물 유포 및 음란사이트의 범람 등 역작용을 낳기도 하며</a:t>
            </a:r>
            <a:r>
              <a:rPr lang="en-US" altLang="ko-KR" sz="1600" dirty="0"/>
              <a:t>, </a:t>
            </a:r>
            <a:r>
              <a:rPr lang="ko-KR" altLang="en-US" sz="1600" dirty="0"/>
              <a:t>사이버 범죄에 보다 쉽게 접근할 수 있는 조건을 제시함</a:t>
            </a:r>
            <a:endParaRPr lang="en-US" altLang="ko-KR" sz="1600" dirty="0"/>
          </a:p>
          <a:p>
            <a:pPr>
              <a:buNone/>
            </a:pPr>
            <a:br>
              <a:rPr lang="ko-KR" altLang="en-US" sz="1600" dirty="0"/>
            </a:br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2. </a:t>
            </a:r>
            <a:r>
              <a:rPr lang="ko-KR" altLang="en-US" sz="3600" dirty="0"/>
              <a:t>사이버공간의 특수성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1600" b="1" dirty="0">
                <a:solidFill>
                  <a:srgbClr val="00B0F0"/>
                </a:solidFill>
              </a:rPr>
              <a:t>개방성</a:t>
            </a:r>
            <a:endParaRPr lang="en-US" altLang="ko-KR" sz="1600" b="1" dirty="0">
              <a:solidFill>
                <a:srgbClr val="00B0F0"/>
              </a:solidFill>
            </a:endParaRPr>
          </a:p>
          <a:p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혹자는 인터넷을 ‘무정부주의’라 칭하기도 한다</a:t>
            </a:r>
            <a:r>
              <a:rPr lang="en-US" altLang="ko-KR" sz="1600" dirty="0"/>
              <a:t>. </a:t>
            </a:r>
            <a:r>
              <a:rPr lang="ko-KR" altLang="en-US" sz="1600" dirty="0"/>
              <a:t>이것은 어느 정도 비약된 측면도 있겠지만</a:t>
            </a:r>
            <a:r>
              <a:rPr lang="en-US" altLang="ko-KR" sz="1600" dirty="0"/>
              <a:t>, </a:t>
            </a:r>
            <a:r>
              <a:rPr lang="ko-KR" altLang="en-US" sz="1600" dirty="0"/>
              <a:t>인터넷의 무한한 개방성을 </a:t>
            </a:r>
            <a:r>
              <a:rPr lang="ko-KR" altLang="en-US" sz="1600" dirty="0" err="1"/>
              <a:t>염두해</a:t>
            </a:r>
            <a:r>
              <a:rPr lang="ko-KR" altLang="en-US" sz="1600" dirty="0"/>
              <a:t> 둔다면 결코 지나친 표현은 아닐 것임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</a:t>
            </a:r>
          </a:p>
          <a:p>
            <a:pPr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인터넷은 전세계에 펼쳐져 있는 수많은 네트워크와 컴퓨터들이 기종에 관계없이 표준화된 규정에 따라 상호간의 접속을 허용해주는 개방성을 제공함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인터넷 이용자들은 표준화된 규정을 따를 경우 세계 각국의 어느 컴퓨터에든 접속하여 그 속에 있는 정보들을 얻을 수 있고 의사소통이 가능함 </a:t>
            </a:r>
            <a:r>
              <a:rPr lang="en-US" altLang="ko-KR" sz="1600" dirty="0"/>
              <a:t>- </a:t>
            </a:r>
            <a:r>
              <a:rPr lang="ko-KR" altLang="en-US" sz="1600" dirty="0"/>
              <a:t>즉</a:t>
            </a:r>
            <a:r>
              <a:rPr lang="en-US" altLang="ko-KR" sz="1600" dirty="0"/>
              <a:t>, </a:t>
            </a:r>
            <a:r>
              <a:rPr lang="ko-KR" altLang="en-US" sz="1600" dirty="0"/>
              <a:t>인터넷의 개방성으로 인해 원하는 사이트에 접속하며</a:t>
            </a:r>
            <a:r>
              <a:rPr lang="en-US" altLang="ko-KR" sz="1600" dirty="0"/>
              <a:t>, </a:t>
            </a:r>
            <a:r>
              <a:rPr lang="ko-KR" altLang="en-US" sz="1600" dirty="0"/>
              <a:t>원하는 정보를 </a:t>
            </a:r>
            <a:r>
              <a:rPr lang="ko-KR" altLang="en-US" sz="1600" dirty="0" err="1"/>
              <a:t>얻게됨</a:t>
            </a:r>
            <a:endParaRPr lang="en-US" altLang="ko-KR" sz="1600" dirty="0"/>
          </a:p>
          <a:p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이러한 개방성은 정보의 송신자와 수신자 사이의 벽을 없애고 정보 공유를 허용하는 데서 발생 </a:t>
            </a:r>
            <a:r>
              <a:rPr lang="en-US" altLang="ko-KR" sz="1600" dirty="0"/>
              <a:t>-  </a:t>
            </a:r>
            <a:r>
              <a:rPr lang="ko-KR" altLang="en-US" sz="1600" dirty="0"/>
              <a:t>이 점이 기존의 다른 매체와의 가장 큰 차이점이라고 할 수 있는 바</a:t>
            </a:r>
            <a:r>
              <a:rPr lang="en-US" altLang="ko-KR" sz="1600" dirty="0"/>
              <a:t>, </a:t>
            </a:r>
            <a:r>
              <a:rPr lang="ko-KR" altLang="en-US" sz="1600" dirty="0"/>
              <a:t>개방적이지 않은 통신망은 이미 사이버공간이라고 할 수 없고 기존 매체와 차이가 없게 됨</a:t>
            </a:r>
            <a:endParaRPr lang="en-US" altLang="ko-KR" sz="1600" dirty="0"/>
          </a:p>
          <a:p>
            <a:pPr>
              <a:buNone/>
            </a:pPr>
            <a:br>
              <a:rPr lang="ko-KR" altLang="en-US" sz="1600" dirty="0"/>
            </a:br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사이버공간의 특수성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1600" b="1" dirty="0">
                <a:solidFill>
                  <a:srgbClr val="00B0F0"/>
                </a:solidFill>
              </a:rPr>
              <a:t>시공간적 초월성 또는 </a:t>
            </a:r>
            <a:r>
              <a:rPr lang="ko-KR" altLang="en-US" sz="1600" b="1" dirty="0" err="1">
                <a:solidFill>
                  <a:srgbClr val="00B0F0"/>
                </a:solidFill>
              </a:rPr>
              <a:t>탈공간구속성</a:t>
            </a:r>
            <a:br>
              <a:rPr lang="ko-KR" altLang="en-US" sz="1600" dirty="0"/>
            </a:b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 인터넷을 이용하기 위해서는 개인용 </a:t>
            </a:r>
            <a:r>
              <a:rPr lang="en-US" altLang="ko-KR" sz="1600" dirty="0"/>
              <a:t>PC</a:t>
            </a:r>
            <a:r>
              <a:rPr lang="ko-KR" altLang="en-US" sz="1600" dirty="0"/>
              <a:t>와 모뎀만 있으면 언제</a:t>
            </a:r>
            <a:r>
              <a:rPr lang="en-US" altLang="ko-KR" sz="1600" dirty="0"/>
              <a:t>, </a:t>
            </a:r>
            <a:r>
              <a:rPr lang="ko-KR" altLang="en-US" sz="1600" dirty="0"/>
              <a:t>어느 곳에서나 전화선을 이용한 접속과 통신이 가능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이것은 사이버공간에서의 삶이 시간과 공간의 개념을 무색하게 만드는 것임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인터넷 공간의 이러한 시공초월성은 잠재적 범죄자들에게 엄청나게 많은 범죄의 기회를 제공하고 있음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즉</a:t>
            </a:r>
            <a:r>
              <a:rPr lang="en-US" altLang="ko-KR" sz="1600" dirty="0"/>
              <a:t>, </a:t>
            </a:r>
            <a:r>
              <a:rPr lang="ko-KR" altLang="en-US" sz="1600" dirty="0"/>
              <a:t>최근의 일련의 바이러스 사건</a:t>
            </a:r>
            <a:r>
              <a:rPr lang="en-US" altLang="ko-KR" sz="1600" dirty="0"/>
              <a:t>(</a:t>
            </a:r>
            <a:r>
              <a:rPr lang="ko-KR" altLang="en-US" sz="1600" dirty="0"/>
              <a:t>예컨대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멜리사</a:t>
            </a:r>
            <a:r>
              <a:rPr lang="en-US" altLang="ko-KR" sz="1600" dirty="0"/>
              <a:t>, CIH, </a:t>
            </a:r>
            <a:r>
              <a:rPr lang="ko-KR" altLang="en-US" sz="1600" dirty="0"/>
              <a:t>러브바이러스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웜바이러스</a:t>
            </a:r>
            <a:r>
              <a:rPr lang="en-US" altLang="ko-KR" sz="1600" dirty="0"/>
              <a:t>, </a:t>
            </a:r>
            <a:r>
              <a:rPr lang="ko-KR" altLang="en-US" sz="1600" dirty="0"/>
              <a:t>트로이 목마 등</a:t>
            </a:r>
            <a:r>
              <a:rPr lang="en-US" altLang="ko-KR" sz="1600" dirty="0"/>
              <a:t>)</a:t>
            </a:r>
            <a:r>
              <a:rPr lang="ko-KR" altLang="en-US" sz="1600" dirty="0"/>
              <a:t>을 통해서도 알 수 있듯이</a:t>
            </a:r>
            <a:r>
              <a:rPr lang="en-US" altLang="ko-KR" sz="1600" dirty="0"/>
              <a:t>, </a:t>
            </a:r>
            <a:r>
              <a:rPr lang="ko-KR" altLang="en-US" sz="1600" dirty="0"/>
              <a:t>범죄자는 인터넷이 연결된 곳이면 세계 어느 곳에 있는 컴퓨터에라도 바이러스를 유포할 수 있고 해킹도 할 수 있음</a:t>
            </a:r>
            <a:endParaRPr lang="en-US" altLang="ko-KR" sz="1600" dirty="0"/>
          </a:p>
          <a:p>
            <a:pPr>
              <a:buNone/>
            </a:pPr>
            <a:br>
              <a:rPr lang="ko-KR" altLang="en-US" sz="1600" dirty="0"/>
            </a:br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2. </a:t>
            </a:r>
            <a:r>
              <a:rPr lang="ko-KR" altLang="en-US" sz="3600" dirty="0"/>
              <a:t>사이버공간의 특수성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1509526"/>
              </p:ext>
            </p:extLst>
          </p:nvPr>
        </p:nvGraphicFramePr>
        <p:xfrm>
          <a:off x="683568" y="1556792"/>
          <a:ext cx="8174712" cy="4429158"/>
        </p:xfrm>
        <a:graphic>
          <a:graphicData uri="http://schemas.openxmlformats.org/drawingml/2006/table">
            <a:tbl>
              <a:tblPr/>
              <a:tblGrid>
                <a:gridCol w="1731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430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155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비대변성 및 익명성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범죄자와 피해자와의 대면이 없이 컴퓨터와 접촉함으로써 이와 같은 특징을 지님</a:t>
                      </a: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46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전문성과 </a:t>
                      </a: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기술성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많은 경우 고도의 전문적 지식과 기술을 가진 자에 의해 발생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155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시간적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공간적 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무제약성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인터넷망에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의하여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24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시간 지속되는 가상공간 하에서 발생하므로 범죄자나 그 시간에 제약을 받지 않음</a:t>
                      </a: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155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빠른 전파성과 천문학적 재산피해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가상공간의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네트웍망을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통하여 확산되어지며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그 피해 역시 최근 들어 천문학적으로 증가하고 있음</a:t>
                      </a: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155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희박한 죄의식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범죄자가 연소자인 경우가 많으므로 죄의식이 희박하며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범죄행위에 대하여 오히려 자랑스러워함</a:t>
                      </a: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46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기 타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적발이 어려우며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고의성에 대한 입증에 어려움</a:t>
                      </a: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3. </a:t>
            </a:r>
            <a:r>
              <a:rPr lang="ko-KR" altLang="en-US" sz="3600" dirty="0"/>
              <a:t>사이버범죄의 특성</a:t>
            </a: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4148793"/>
              </p:ext>
            </p:extLst>
          </p:nvPr>
        </p:nvGraphicFramePr>
        <p:xfrm>
          <a:off x="571472" y="1556792"/>
          <a:ext cx="8286808" cy="4662964"/>
        </p:xfrm>
        <a:graphic>
          <a:graphicData uri="http://schemas.openxmlformats.org/drawingml/2006/table">
            <a:tbl>
              <a:tblPr/>
              <a:tblGrid>
                <a:gridCol w="1143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7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149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110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 </a:t>
                      </a:r>
                      <a:r>
                        <a:rPr lang="ko-KR" altLang="en-US" sz="1400" b="1" i="0" spc="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대분류</a:t>
                      </a:r>
                      <a:endParaRPr lang="ko-KR" altLang="en-US" sz="14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 소분류</a:t>
                      </a:r>
                      <a:endParaRPr lang="ko-KR" altLang="en-US" sz="14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 세부유형 </a:t>
                      </a:r>
                      <a:endParaRPr lang="ko-KR" altLang="en-US" sz="14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832">
                <a:tc rowSpan="9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</a:t>
                      </a:r>
                      <a:r>
                        <a:rPr lang="en-US" altLang="ko-KR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(1) </a:t>
                      </a: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전산망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     범죄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해킹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전산망해킹 </a:t>
                      </a: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개인</a:t>
                      </a: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PC</a:t>
                      </a: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해킹 </a:t>
                      </a: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아이디와 비밀번호 도용</a:t>
                      </a: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주민등록번호 및 개인신상 해킹 </a:t>
                      </a: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인터넷 도ㆍ감청 해킹 </a:t>
                      </a: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허위 주민등록번호ㆍ신용카드번호 제조와 해킹 </a:t>
                      </a: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주식ㆍ사이버머니 해킹 </a:t>
                      </a:r>
                      <a:endParaRPr lang="ko-KR" altLang="en-US" sz="14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9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</a:t>
                      </a:r>
                      <a:r>
                        <a:rPr lang="ko-KR" altLang="en-US" sz="1400" b="1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바이러스제작ㆍ유포</a:t>
                      </a: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운영체제별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분류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DOS</a:t>
                      </a: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바이러스 </a:t>
                      </a: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/ Windows</a:t>
                      </a: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바이러스 </a:t>
                      </a: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/ Linux</a:t>
                      </a: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바이러스 </a:t>
                      </a: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/ Palm</a:t>
                      </a: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바이러스 </a:t>
                      </a: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/ Unix</a:t>
                      </a: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바이러스</a:t>
                      </a:r>
                      <a:endParaRPr lang="ko-KR" altLang="en-US" sz="14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9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감염영역별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분류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부트바이러스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파일바이러스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부트ㆍ파일바이러스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매크로바이러스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1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기타</a:t>
                      </a:r>
                      <a:endParaRPr lang="ko-KR" altLang="en-US" sz="14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웜바이러스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트로이목마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9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개인정보침해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수집 및 침해</a:t>
                      </a:r>
                      <a:endParaRPr lang="ko-KR" altLang="en-US" sz="14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이용자의 동의 없이 개인정보를 수집한 경우 등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9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이용ㆍ제공</a:t>
                      </a:r>
                      <a:endParaRPr lang="ko-KR" altLang="en-US" sz="14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제공받은 목적 외로 이용자의 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개인정보를사용한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경우 등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9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이용자권리</a:t>
                      </a:r>
                      <a:endParaRPr lang="ko-KR" altLang="en-US" sz="14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이용자의 개인정보 삭제요구에 불응한 경우 등 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9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비밀 등의 </a:t>
                      </a:r>
                      <a:endParaRPr lang="ko-KR" altLang="en-US" sz="14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보호</a:t>
                      </a:r>
                      <a:endParaRPr lang="ko-KR" altLang="en-US" sz="14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타인의 개인정보를 훼손하거나 비밀을 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침해ㆍ도용ㆍ누설한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경우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9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스팸메일</a:t>
                      </a:r>
                      <a:endParaRPr lang="ko-KR" altLang="en-US" sz="14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원치 않는 영리목적의 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광고성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메일을 전송한 경우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16" marR="1316" marT="1316" marB="13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200" dirty="0"/>
              <a:t>4-1. </a:t>
            </a:r>
            <a:r>
              <a:rPr lang="ko-KR" altLang="en-US" sz="3200" dirty="0"/>
              <a:t>사이버범죄의 유형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/>
              <a:t>한국사이버감시단 </a:t>
            </a:r>
            <a:r>
              <a:rPr lang="en-US" altLang="ko-KR" sz="3200" dirty="0"/>
              <a:t>‘</a:t>
            </a:r>
            <a:r>
              <a:rPr lang="ko-KR" altLang="en-US" sz="3200" dirty="0"/>
              <a:t>사이버범죄 백서</a:t>
            </a:r>
            <a:r>
              <a:rPr lang="en-US" altLang="ko-KR" sz="3200" dirty="0"/>
              <a:t>’</a:t>
            </a:r>
            <a:r>
              <a:rPr lang="ko-KR" altLang="en-US" sz="3200" dirty="0"/>
              <a:t>의 분류</a:t>
            </a: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내용 개체 틀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4561896"/>
              </p:ext>
            </p:extLst>
          </p:nvPr>
        </p:nvGraphicFramePr>
        <p:xfrm>
          <a:off x="2500298" y="2071678"/>
          <a:ext cx="6286544" cy="2012696"/>
        </p:xfrm>
        <a:graphic>
          <a:graphicData uri="http://schemas.openxmlformats.org/drawingml/2006/table">
            <a:tbl>
              <a:tblPr/>
              <a:tblGrid>
                <a:gridCol w="1493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9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53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2950">
                <a:tc row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전자상거래범죄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판매사기</a:t>
                      </a:r>
                      <a:endParaRPr lang="ko-KR" altLang="en-US" sz="14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통신판매사기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경매ㆍ역경매사기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직거래사기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피라미드식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및 다단계판매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홈쇼핑 상품도용 및 사기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환불ㆍ교환지연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및 거부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불공정행위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허위ㆍ과장광고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무료 인터넷 서비스 사기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경품사기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)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금융사기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인터넷금융피라미드사기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인터넷주식ㆍ공모사기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200" dirty="0"/>
              <a:t>4-1. </a:t>
            </a:r>
            <a:r>
              <a:rPr lang="ko-KR" altLang="en-US" sz="3200" dirty="0"/>
              <a:t>사이버범죄의 유형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/>
              <a:t>한국사이버감시단 </a:t>
            </a:r>
            <a:r>
              <a:rPr lang="en-US" altLang="ko-KR" sz="3200" dirty="0"/>
              <a:t>‘</a:t>
            </a:r>
            <a:r>
              <a:rPr lang="ko-KR" altLang="en-US" sz="3200" dirty="0"/>
              <a:t>사이버범죄 백서</a:t>
            </a:r>
            <a:r>
              <a:rPr lang="en-US" altLang="ko-KR" sz="3200" dirty="0"/>
              <a:t>’</a:t>
            </a:r>
            <a:r>
              <a:rPr lang="ko-KR" altLang="en-US" sz="3200" dirty="0"/>
              <a:t>의 분류</a:t>
            </a: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316763"/>
              </p:ext>
            </p:extLst>
          </p:nvPr>
        </p:nvGraphicFramePr>
        <p:xfrm>
          <a:off x="1000100" y="4071942"/>
          <a:ext cx="7786741" cy="2249568"/>
        </p:xfrm>
        <a:graphic>
          <a:graphicData uri="http://schemas.openxmlformats.org/drawingml/2006/table">
            <a:tbl>
              <a:tblPr/>
              <a:tblGrid>
                <a:gridCol w="1477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2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86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0641">
                <a:tc rowSpan="4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</a:t>
                      </a:r>
                      <a:r>
                        <a:rPr lang="en-US" altLang="ko-KR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(2) </a:t>
                      </a: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불건전정보 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     범죄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4496" marR="14496" marT="14496" marB="1449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음란물과 폭력물 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4496" marR="14496" marT="14496" marB="1449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음란물의 제작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유포 및 판매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음란홈페이지 및 게시물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사이버윤락알선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음란성인방송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4496" marR="14496" marT="14496" marB="1449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6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소프트웨어 저작권 침해  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4496" marR="14496" marT="14496" marB="1449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불법복제물 유통ㆍ판매 </a:t>
                      </a: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와레즈사이트 </a:t>
                      </a: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메신저프로그램 및 </a:t>
                      </a: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PNP(P2P) / </a:t>
                      </a: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크랙</a:t>
                      </a:r>
                      <a:endParaRPr lang="ko-KR" altLang="en-US" sz="14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4496" marR="14496" marT="14496" marB="1449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6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사이버폭력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4496" marR="14496" marT="14496" marB="1449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사이버스토킹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사이버성폭력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사이버언어폭력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사이버명예훼손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허위사실유포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악성루머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4496" marR="14496" marT="14496" marB="1449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9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사이버공해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4496" marR="14496" marT="14496" marB="1449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스팸메일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스팸성게시물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4496" marR="14496" marT="14496" marB="1449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2438961"/>
              </p:ext>
            </p:extLst>
          </p:nvPr>
        </p:nvGraphicFramePr>
        <p:xfrm>
          <a:off x="714348" y="1714488"/>
          <a:ext cx="8143932" cy="4501821"/>
        </p:xfrm>
        <a:graphic>
          <a:graphicData uri="http://schemas.openxmlformats.org/drawingml/2006/table">
            <a:tbl>
              <a:tblPr/>
              <a:tblGrid>
                <a:gridCol w="15457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6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311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78365">
                <a:tc rowSpan="4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</a:t>
                      </a:r>
                      <a:r>
                        <a:rPr lang="en-US" altLang="ko-KR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(3) </a:t>
                      </a: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영상미디어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     범죄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 채팅 </a:t>
                      </a:r>
                      <a:endParaRPr lang="ko-KR" altLang="en-US" sz="14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원조교제</a:t>
                      </a: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청소년성매매</a:t>
                      </a: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) / </a:t>
                      </a: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언어폭력 </a:t>
                      </a: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음란채팅 </a:t>
                      </a: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채팅에 의한 오프라인상에서의 범죄</a:t>
                      </a:r>
                      <a:endParaRPr lang="ko-KR" altLang="en-US" sz="14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83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 온라인게임</a:t>
                      </a:r>
                      <a:endParaRPr lang="ko-KR" altLang="en-US" sz="14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아이디 및 아이템절도ㆍ사기 </a:t>
                      </a: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계정 및 아이템 불법거래 사기 </a:t>
                      </a: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온라인 게임상의 폭력</a:t>
                      </a:r>
                      <a:endParaRPr lang="ko-KR" altLang="en-US" sz="14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4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 사이버도박</a:t>
                      </a:r>
                      <a:endParaRPr lang="ko-KR" altLang="en-US" sz="14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-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4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 인터넷성인방송</a:t>
                      </a:r>
                      <a:endParaRPr lang="ko-KR" altLang="en-US" sz="14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-</a:t>
                      </a:r>
                      <a:endParaRPr lang="ko-KR" altLang="en-US" sz="14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4207">
                <a:tc row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 </a:t>
                      </a:r>
                      <a:r>
                        <a:rPr lang="en-US" altLang="ko-KR" sz="1400" b="1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(4) </a:t>
                      </a:r>
                      <a:r>
                        <a:rPr lang="ko-KR" altLang="en-US" sz="1400" b="1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기타 사이버</a:t>
                      </a:r>
                      <a:endParaRPr lang="ko-KR" altLang="en-US" sz="14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      범죄</a:t>
                      </a:r>
                      <a:endParaRPr lang="ko-KR" altLang="en-US" sz="14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반사회적 정보제작 및 유포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자살ㆍ폭탄사이트 </a:t>
                      </a:r>
                      <a:r>
                        <a:rPr lang="en-US" altLang="ko-KR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반사회적 사이트</a:t>
                      </a:r>
                      <a:endParaRPr lang="ko-KR" altLang="en-US" sz="14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83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반사회적 </a:t>
                      </a:r>
                      <a:endParaRPr lang="en-US" altLang="ko-KR" sz="1400" b="1" i="0" spc="0" dirty="0">
                        <a:solidFill>
                          <a:srgbClr val="000000"/>
                        </a:solidFill>
                        <a:latin typeface="휴먼명조,한컴돋움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사이버범죄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사이버돈세탁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사이버마약거래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사이버고리대금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/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사이버선거운동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200" dirty="0"/>
              <a:t>4-1. </a:t>
            </a:r>
            <a:r>
              <a:rPr lang="ko-KR" altLang="en-US" sz="3200" dirty="0"/>
              <a:t>사이버범죄의 유형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/>
              <a:t>한국사이버감시단 </a:t>
            </a:r>
            <a:r>
              <a:rPr lang="en-US" altLang="ko-KR" sz="3200" dirty="0"/>
              <a:t>‘</a:t>
            </a:r>
            <a:r>
              <a:rPr lang="ko-KR" altLang="en-US" sz="3200" dirty="0"/>
              <a:t>사이버범죄 백서</a:t>
            </a:r>
            <a:r>
              <a:rPr lang="en-US" altLang="ko-KR" sz="3200" dirty="0"/>
              <a:t>’</a:t>
            </a:r>
            <a:r>
              <a:rPr lang="ko-KR" altLang="en-US" sz="3200" dirty="0"/>
              <a:t>의 분류</a:t>
            </a: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6861448"/>
              </p:ext>
            </p:extLst>
          </p:nvPr>
        </p:nvGraphicFramePr>
        <p:xfrm>
          <a:off x="505352" y="1412776"/>
          <a:ext cx="8352928" cy="4992624"/>
        </p:xfrm>
        <a:graphic>
          <a:graphicData uri="http://schemas.openxmlformats.org/drawingml/2006/table">
            <a:tbl>
              <a:tblPr/>
              <a:tblGrid>
                <a:gridCol w="1707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45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553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자료변조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Data diddling)</a:t>
                      </a:r>
                      <a:endParaRPr lang="en-US" sz="14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자료가 최종적으로 컴퓨터에 입력되는 순간에 자료를 절취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삭제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변경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추가하는 방법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53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트로이목마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Trojan horse)</a:t>
                      </a:r>
                      <a:endParaRPr lang="en-US" sz="14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프로그램 목적을 실행하면서 일부에서 부정한 결과가 나오도록 프로그램 속에 범죄자만이 아는 명령문을 삽입시켜 이용하는 방법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806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쌀라미기법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9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en-US" sz="1400" b="0" i="0" spc="9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Salami techniques)</a:t>
                      </a:r>
                      <a:endParaRPr lang="en-US" sz="14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어떤 일을 정상적으로 수행하면서 관심 밖에 있는 조그마한 이익을 긁어 모으는 수법으로서 금융기관의 컴퓨터 체계에 이자계산시 단수 이하의 적은 금액을 특정계좌에 모이게 하는 방법 등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53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트랩 </a:t>
                      </a: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도아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trap door)</a:t>
                      </a:r>
                      <a:endParaRPr lang="en-US" sz="14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프로그램 개발과정에서 프로그램 검증을 위해 프로그램을 수정할 수 있는 명령이 끼워 넣어져 있는 것을 삭제하지 않고 범행에 이용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806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슈퍼재핑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Super Zapping)</a:t>
                      </a:r>
                      <a:endParaRPr lang="en-US" sz="14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슈퍼잽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(Super Zap)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컴퓨터가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작동정지되어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복구나 재작동 절차에 의하여 해결할 수 없을 때 사용하는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만능키와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같은 프로그램으로 이 프로그램의 강력한 힘을 이용하여 범죄행위를 하는 것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553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부정명령 은닉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(logic bomb)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프로그램에 어떠한 조건을 넣어주고 그 조건이 충족될 때 마다 자동적으로 부정행위가 이루어지도록 하는 것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200" dirty="0"/>
              <a:t>4-2. </a:t>
            </a:r>
            <a:r>
              <a:rPr lang="ko-KR" altLang="en-US" sz="3200" dirty="0"/>
              <a:t>사이버범죄의 유형 </a:t>
            </a:r>
            <a:br>
              <a:rPr lang="en-US" altLang="ko-KR" sz="3200" dirty="0"/>
            </a:br>
            <a:r>
              <a:rPr lang="en-US" altLang="ko-KR" sz="3200" dirty="0"/>
              <a:t>– FBI</a:t>
            </a:r>
            <a:r>
              <a:rPr lang="ko-KR" altLang="en-US" sz="3200" dirty="0"/>
              <a:t>의 컴퓨터범죄 수법분류</a:t>
            </a: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0913374"/>
              </p:ext>
            </p:extLst>
          </p:nvPr>
        </p:nvGraphicFramePr>
        <p:xfrm>
          <a:off x="467544" y="1714488"/>
          <a:ext cx="8319298" cy="4406721"/>
        </p:xfrm>
        <a:graphic>
          <a:graphicData uri="http://schemas.openxmlformats.org/drawingml/2006/table">
            <a:tbl>
              <a:tblPr/>
              <a:tblGrid>
                <a:gridCol w="206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51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017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스카벤징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scavenging)</a:t>
                      </a:r>
                      <a:endParaRPr lang="en-US" sz="14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컴퓨터의 작업 완료 후 체계 주변에서 정보를 획득하는 방법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(=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쓰레기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주워모으기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)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7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전송시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 은닉과 위장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piggy backing and </a:t>
                      </a:r>
                      <a:r>
                        <a:rPr lang="en-US" sz="14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impresonation</a:t>
                      </a:r>
                      <a:r>
                        <a:rPr 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)</a:t>
                      </a:r>
                      <a:endParaRPr lang="en-US" sz="14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정규의 절차를 거쳐서 사용되고 있는 단말기의 회선을 전환시켜 자격이 없는 단말기에 연결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부정하게 컴퓨터를 사용하거나 사용허가를 받지 않은 자가 유자격자를 가정하여 컴퓨터를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부정사용하는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방법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017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부정접속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Wire trapping)</a:t>
                      </a:r>
                      <a:endParaRPr lang="en-US" sz="14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데이터 통신회사에 불법적으로 선로를 접속시켜 단말기 등을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연결조작하여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자료를 절취하거나 컴퓨터를 부정적으로 사용하는 방법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63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시뮬레이션 모델링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simulation ＆ modeling)</a:t>
                      </a:r>
                      <a:endParaRPr lang="en-US" sz="14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컴퓨터를 정상적인 시험이나 시뮬레이션을 하는 것처럼 하면서 실제로는 컴퓨터를 범행도구로 이용하여 부정행위를 자행하는 수법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63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비동기성의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 이용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asynchronous attack)</a:t>
                      </a:r>
                      <a:endParaRPr lang="en-US" sz="14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컴퓨터 운영체계의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비동기성을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이용하여 범죄행위를 저지르는 것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200" dirty="0"/>
              <a:t>4-2. </a:t>
            </a:r>
            <a:r>
              <a:rPr lang="ko-KR" altLang="en-US" sz="3200" dirty="0"/>
              <a:t>사이버범죄의 유형 </a:t>
            </a:r>
            <a:br>
              <a:rPr lang="en-US" altLang="ko-KR" sz="3200" dirty="0"/>
            </a:br>
            <a:r>
              <a:rPr lang="en-US" altLang="ko-KR" sz="3200" dirty="0"/>
              <a:t>– FBI</a:t>
            </a:r>
            <a:r>
              <a:rPr lang="ko-KR" altLang="en-US" sz="3200" dirty="0"/>
              <a:t>의 컴퓨터범죄 수법분류</a:t>
            </a: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1600" dirty="0" err="1">
                <a:solidFill>
                  <a:srgbClr val="00B0F0"/>
                </a:solidFill>
              </a:rPr>
              <a:t>가해형</a:t>
            </a:r>
            <a:r>
              <a:rPr lang="ko-KR" altLang="en-US" sz="1600" dirty="0">
                <a:solidFill>
                  <a:srgbClr val="00B0F0"/>
                </a:solidFill>
              </a:rPr>
              <a:t> 행위</a:t>
            </a:r>
          </a:p>
          <a:p>
            <a:pPr>
              <a:buNone/>
            </a:pPr>
            <a:br>
              <a:rPr lang="ko-KR" altLang="en-US" sz="1600" dirty="0"/>
            </a:br>
            <a:endParaRPr lang="ko-KR" altLang="en-US" sz="1600" dirty="0"/>
          </a:p>
          <a:p>
            <a:pPr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① 온라인 욕설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폭언</a:t>
            </a:r>
          </a:p>
          <a:p>
            <a:pPr>
              <a:buNone/>
            </a:pPr>
            <a:r>
              <a:rPr lang="ko-KR" altLang="en-US" sz="1600" dirty="0"/>
              <a:t>이러한 경우는 인터넷의 익명성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쌍방성을</a:t>
            </a:r>
            <a:r>
              <a:rPr lang="ko-KR" altLang="en-US" sz="1600" dirty="0"/>
              <a:t> 이용하여 현실세계에서는 불가능한 언어폭력을 하는 경우이다</a:t>
            </a:r>
            <a:r>
              <a:rPr lang="en-US" altLang="ko-KR" sz="1600" dirty="0"/>
              <a:t>. </a:t>
            </a:r>
            <a:r>
              <a:rPr lang="ko-KR" altLang="en-US" sz="1600" dirty="0"/>
              <a:t>채팅상대에게 심한 욕설을 하거나 게시판을 통하여 특정인 또는 불특정 다수에게 폭언을 하는 사례가 빈발하고 있음</a:t>
            </a: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② 허위정보 유포</a:t>
            </a:r>
          </a:p>
          <a:p>
            <a:pPr>
              <a:buNone/>
            </a:pPr>
            <a:r>
              <a:rPr lang="ko-KR" altLang="en-US" sz="1600" dirty="0"/>
              <a:t>인터넷의 익명성을 활용하여 악의적으로 특정인 또는 기관</a:t>
            </a:r>
            <a:r>
              <a:rPr lang="en-US" altLang="ko-KR" sz="1600" dirty="0"/>
              <a:t>, </a:t>
            </a:r>
            <a:r>
              <a:rPr lang="ko-KR" altLang="en-US" sz="1600" dirty="0"/>
              <a:t>기업 등을 공격하기 위해 허위정보를 유포하는 사례가 증가하고 있음</a:t>
            </a: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③ 아이디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주민번호 도용</a:t>
            </a:r>
          </a:p>
          <a:p>
            <a:pPr>
              <a:buNone/>
            </a:pPr>
            <a:r>
              <a:rPr lang="ko-KR" altLang="en-US" sz="1600" dirty="0"/>
              <a:t>최근 인터넷을 이용한 상거래의 확산</a:t>
            </a:r>
            <a:r>
              <a:rPr lang="en-US" altLang="ko-KR" sz="1600" dirty="0"/>
              <a:t>, </a:t>
            </a:r>
            <a:r>
              <a:rPr lang="ko-KR" altLang="en-US" sz="1600" dirty="0"/>
              <a:t>회원제 유로 사이트가 증가하면서 통신상 개인정보의 보안문제가 중요한 문제로 대두되고 있다</a:t>
            </a:r>
            <a:r>
              <a:rPr lang="en-US" altLang="ko-KR" sz="1600" dirty="0"/>
              <a:t>. </a:t>
            </a:r>
            <a:r>
              <a:rPr lang="ko-KR" altLang="en-US" sz="1600" dirty="0"/>
              <a:t>문제가 되고 있는 청소년의 경우 인터넷을 이용하면서 다른 사람의 아이디나 주민번호를 허락 없이 무단으로 도용하여 피해자에게 막대한 손해를 끼치는 경우가 발생하고 있음</a:t>
            </a:r>
            <a:r>
              <a:rPr lang="en-US" altLang="ko-KR" sz="1600" dirty="0"/>
              <a:t> </a:t>
            </a:r>
            <a:endParaRPr lang="ko-KR" altLang="en-US" sz="1600" dirty="0"/>
          </a:p>
          <a:p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4597" y="404664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4-3. </a:t>
            </a:r>
            <a:r>
              <a:rPr lang="ko-KR" altLang="en-US" sz="3200" dirty="0"/>
              <a:t>사이버범죄의 유형</a:t>
            </a:r>
            <a:br>
              <a:rPr lang="en-US" altLang="ko-KR" sz="3200" dirty="0"/>
            </a:br>
            <a:r>
              <a:rPr lang="en-US" altLang="ko-KR" sz="3200" dirty="0"/>
              <a:t>- </a:t>
            </a:r>
            <a:r>
              <a:rPr lang="ko-KR" altLang="en-US" sz="3200" dirty="0"/>
              <a:t>한국청소년개발원의 청소년사이버범죄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1600" dirty="0" err="1">
                <a:solidFill>
                  <a:srgbClr val="00B0F0"/>
                </a:solidFill>
              </a:rPr>
              <a:t>가해형</a:t>
            </a:r>
            <a:r>
              <a:rPr lang="ko-KR" altLang="en-US" sz="1600" dirty="0">
                <a:solidFill>
                  <a:srgbClr val="00B0F0"/>
                </a:solidFill>
              </a:rPr>
              <a:t> 행위</a:t>
            </a:r>
          </a:p>
          <a:p>
            <a:pPr>
              <a:buNone/>
            </a:pPr>
            <a:br>
              <a:rPr lang="ko-KR" altLang="en-US" sz="1600" dirty="0"/>
            </a:br>
            <a:endParaRPr lang="ko-KR" altLang="en-US" sz="1600" dirty="0"/>
          </a:p>
          <a:p>
            <a:pPr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 ④ 온라인 </a:t>
            </a:r>
            <a:r>
              <a:rPr lang="ko-KR" altLang="en-US" sz="1600" dirty="0" err="1">
                <a:solidFill>
                  <a:srgbClr val="FF0000"/>
                </a:solidFill>
              </a:rPr>
              <a:t>스토킹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“</a:t>
            </a:r>
            <a:r>
              <a:rPr lang="ko-KR" altLang="en-US" sz="1600" dirty="0"/>
              <a:t>온라인 </a:t>
            </a:r>
            <a:r>
              <a:rPr lang="ko-KR" altLang="en-US" sz="1600" dirty="0" err="1"/>
              <a:t>스토킹</a:t>
            </a:r>
            <a:r>
              <a:rPr lang="ko-KR" altLang="en-US" sz="1600" dirty="0"/>
              <a:t>”은 사이버스페이스상에서 전개되는 </a:t>
            </a:r>
            <a:r>
              <a:rPr lang="ko-KR" altLang="en-US" sz="1600" dirty="0" err="1"/>
              <a:t>스토킹행위를</a:t>
            </a:r>
            <a:r>
              <a:rPr lang="ko-KR" altLang="en-US" sz="1600" dirty="0"/>
              <a:t> 지칭하는 것으로 인터넷의 채팅</a:t>
            </a:r>
            <a:r>
              <a:rPr lang="en-US" altLang="ko-KR" sz="1600" dirty="0"/>
              <a:t>, </a:t>
            </a:r>
            <a:r>
              <a:rPr lang="ko-KR" altLang="en-US" sz="1600" dirty="0"/>
              <a:t>메일</a:t>
            </a:r>
            <a:r>
              <a:rPr lang="en-US" altLang="ko-KR" sz="1600" dirty="0"/>
              <a:t>, </a:t>
            </a:r>
            <a:r>
              <a:rPr lang="ko-KR" altLang="en-US" sz="1600" dirty="0"/>
              <a:t>게시판 등을 활용하여 특정인을 따라다니면서 지속적으로 괴롭히는 행위를 말함</a:t>
            </a: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⑤ </a:t>
            </a:r>
            <a:r>
              <a:rPr lang="ko-KR" altLang="en-US" sz="1600" dirty="0" err="1">
                <a:solidFill>
                  <a:srgbClr val="FF0000"/>
                </a:solidFill>
              </a:rPr>
              <a:t>스펨메일</a:t>
            </a:r>
            <a:r>
              <a:rPr lang="ko-KR" altLang="en-US" sz="1600" dirty="0">
                <a:solidFill>
                  <a:srgbClr val="FF0000"/>
                </a:solidFill>
              </a:rPr>
              <a:t> 및 바이러스 유포</a:t>
            </a:r>
          </a:p>
          <a:p>
            <a:pPr>
              <a:buNone/>
            </a:pPr>
            <a:r>
              <a:rPr lang="ko-KR" altLang="en-US" sz="1600" dirty="0"/>
              <a:t>이러한 경우는 극소수의 청소년에 한정된 부분이기는 하지만</a:t>
            </a:r>
            <a:r>
              <a:rPr lang="en-US" altLang="ko-KR" sz="1600" dirty="0"/>
              <a:t>, </a:t>
            </a:r>
            <a:r>
              <a:rPr lang="ko-KR" altLang="en-US" sz="1600" dirty="0"/>
              <a:t>대량의 </a:t>
            </a:r>
            <a:r>
              <a:rPr lang="ko-KR" altLang="en-US" sz="1600" dirty="0" err="1"/>
              <a:t>스펨메일을</a:t>
            </a:r>
            <a:r>
              <a:rPr lang="ko-KR" altLang="en-US" sz="1600" dirty="0"/>
              <a:t> 발송하거나</a:t>
            </a:r>
            <a:r>
              <a:rPr lang="en-US" altLang="ko-KR" sz="1600" dirty="0"/>
              <a:t>, </a:t>
            </a:r>
            <a:r>
              <a:rPr lang="ko-KR" altLang="en-US" sz="1600" dirty="0"/>
              <a:t>악의적인 의도로 바이러스를 유포하여 대상자의 시스템을 마비시키는 경우도 있음</a:t>
            </a: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⑥ 컴퓨터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웹사이트 해킹</a:t>
            </a:r>
          </a:p>
          <a:p>
            <a:pPr>
              <a:buNone/>
            </a:pPr>
            <a:r>
              <a:rPr lang="ko-KR" altLang="en-US" sz="1600" dirty="0"/>
              <a:t>컴퓨터</a:t>
            </a:r>
            <a:r>
              <a:rPr lang="en-US" altLang="ko-KR" sz="1600" dirty="0"/>
              <a:t>, </a:t>
            </a:r>
            <a:r>
              <a:rPr lang="ko-KR" altLang="en-US" sz="1600" dirty="0"/>
              <a:t>웹사이트 해킹은 바이러스 및 </a:t>
            </a:r>
            <a:r>
              <a:rPr lang="ko-KR" altLang="en-US" sz="1600" dirty="0" err="1"/>
              <a:t>스펨메일</a:t>
            </a:r>
            <a:r>
              <a:rPr lang="ko-KR" altLang="en-US" sz="1600" dirty="0"/>
              <a:t> 유포와 더불어 전문적인 지식을 요하는 특수한 형태의 행위라 할 수 있다</a:t>
            </a:r>
            <a:r>
              <a:rPr lang="en-US" altLang="ko-KR" sz="1600" dirty="0"/>
              <a:t>. </a:t>
            </a:r>
            <a:r>
              <a:rPr lang="ko-KR" altLang="en-US" sz="1600" dirty="0"/>
              <a:t>이러한 경우는 가능한 대상이 제한되어 있어 경험자는 극히 적은 수준임</a:t>
            </a:r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200" dirty="0"/>
              <a:t>4-3. </a:t>
            </a:r>
            <a:r>
              <a:rPr lang="ko-KR" altLang="en-US" sz="3200" dirty="0"/>
              <a:t>사이버범죄의 유형</a:t>
            </a:r>
            <a:br>
              <a:rPr lang="en-US" altLang="ko-KR" sz="3200" dirty="0"/>
            </a:br>
            <a:r>
              <a:rPr lang="en-US" altLang="ko-KR" sz="3200" dirty="0"/>
              <a:t>- </a:t>
            </a:r>
            <a:r>
              <a:rPr lang="ko-KR" altLang="en-US" sz="3200" dirty="0"/>
              <a:t>한국청소년개발원의 청소년사이버범죄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6077" y="1340768"/>
            <a:ext cx="8229600" cy="4525963"/>
          </a:xfrm>
        </p:spPr>
        <p:txBody>
          <a:bodyPr>
            <a:noAutofit/>
          </a:bodyPr>
          <a:lstStyle/>
          <a:p>
            <a:r>
              <a:rPr lang="ko-KR" altLang="en-US" sz="1400" dirty="0" err="1">
                <a:solidFill>
                  <a:srgbClr val="00B0F0"/>
                </a:solidFill>
              </a:rPr>
              <a:t>비가해형</a:t>
            </a:r>
            <a:r>
              <a:rPr lang="ko-KR" altLang="en-US" sz="1400" dirty="0">
                <a:solidFill>
                  <a:srgbClr val="00B0F0"/>
                </a:solidFill>
              </a:rPr>
              <a:t> 행위</a:t>
            </a:r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① 음란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포르노 사이트 열람</a:t>
            </a:r>
          </a:p>
          <a:p>
            <a:pPr>
              <a:buNone/>
            </a:pPr>
            <a:r>
              <a:rPr lang="ko-KR" altLang="en-US" sz="1400" dirty="0"/>
              <a:t>이러한 유형은 가장 일반적으로 나타나고 있는 유형</a:t>
            </a:r>
            <a:r>
              <a:rPr lang="en-US" altLang="ko-KR" sz="1400" dirty="0"/>
              <a:t>. </a:t>
            </a:r>
            <a:r>
              <a:rPr lang="ko-KR" altLang="en-US" sz="1400" dirty="0"/>
              <a:t>특히</a:t>
            </a:r>
            <a:r>
              <a:rPr lang="en-US" altLang="ko-KR" sz="1400" dirty="0"/>
              <a:t>, </a:t>
            </a:r>
            <a:r>
              <a:rPr lang="ko-KR" altLang="en-US" sz="1400" dirty="0"/>
              <a:t>한국청소년개발원의 연구결과에 의하면 전체청소년의 </a:t>
            </a:r>
            <a:r>
              <a:rPr lang="en-US" altLang="ko-KR" sz="1400" dirty="0"/>
              <a:t>87.5%</a:t>
            </a:r>
            <a:r>
              <a:rPr lang="ko-KR" altLang="en-US" sz="1400" dirty="0"/>
              <a:t>가 음란 포르노 사이트를 열람함 경험이 있다고 함 </a:t>
            </a:r>
            <a:endParaRPr lang="en-US" altLang="ko-KR" sz="1400" dirty="0"/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② 음란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포르노성 게임</a:t>
            </a:r>
          </a:p>
          <a:p>
            <a:pPr>
              <a:buNone/>
            </a:pPr>
            <a:r>
              <a:rPr lang="ko-KR" altLang="en-US" sz="1400" dirty="0"/>
              <a:t>최근에는 단순히 음란</a:t>
            </a:r>
            <a:r>
              <a:rPr lang="en-US" altLang="ko-KR" sz="1400" dirty="0"/>
              <a:t>, </a:t>
            </a:r>
            <a:r>
              <a:rPr lang="ko-KR" altLang="en-US" sz="1400" dirty="0"/>
              <a:t>포르노성 동영상 혹은 사진 만이 제공되는 것이 아니라 게임까지 유포되어 청소년들이 쉽게 접하고 있음</a:t>
            </a:r>
            <a:endParaRPr lang="en-US" altLang="ko-KR" sz="1400" dirty="0"/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③ 음란대화 시도</a:t>
            </a:r>
          </a:p>
          <a:p>
            <a:pPr>
              <a:buNone/>
            </a:pPr>
            <a:r>
              <a:rPr lang="ko-KR" altLang="en-US" sz="1400" dirty="0"/>
              <a:t>채팅과 메일은 청소년들이 가장 자주 이용하는 인터넷 서비스의 유형이라 할 수 있다</a:t>
            </a:r>
            <a:r>
              <a:rPr lang="en-US" altLang="ko-KR" sz="1400" dirty="0"/>
              <a:t>. </a:t>
            </a:r>
            <a:r>
              <a:rPr lang="ko-KR" altLang="en-US" sz="1400" dirty="0"/>
              <a:t>최근에는 채팅사이트가 원조교제 등 비도덕적인 성문화의 온상으로 대두되고 있음</a:t>
            </a:r>
            <a:endParaRPr lang="en-US" altLang="ko-KR" sz="1400" dirty="0"/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④ 폭력성 사이트 열람</a:t>
            </a:r>
          </a:p>
          <a:p>
            <a:pPr>
              <a:buNone/>
            </a:pPr>
            <a:r>
              <a:rPr lang="ko-KR" altLang="en-US" sz="1400" dirty="0"/>
              <a:t>인터넷에는 다량의 폭력성 사이트가 개설되고 관련 정보가 유출되고 있다</a:t>
            </a:r>
            <a:r>
              <a:rPr lang="en-US" altLang="ko-KR" sz="1400" dirty="0"/>
              <a:t>. </a:t>
            </a:r>
            <a:r>
              <a:rPr lang="ko-KR" altLang="en-US" sz="1400" dirty="0"/>
              <a:t>따라서 청소년이 이러한 사이트를 열람하는 경우도 다수 발생하고 있음</a:t>
            </a:r>
            <a:endParaRPr lang="en-US" altLang="ko-KR" sz="1400" dirty="0"/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⑤ 폭력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잔혹성 게임</a:t>
            </a:r>
          </a:p>
          <a:p>
            <a:pPr>
              <a:buNone/>
            </a:pPr>
            <a:r>
              <a:rPr lang="ko-KR" altLang="en-US" sz="1400" dirty="0"/>
              <a:t>음란 게임과 같이 청소년의 건전한 성장에 장애를 초래할 수 있는 각종 폭력</a:t>
            </a:r>
            <a:r>
              <a:rPr lang="en-US" altLang="ko-KR" sz="1400" dirty="0"/>
              <a:t>, </a:t>
            </a:r>
            <a:r>
              <a:rPr lang="ko-KR" altLang="en-US" sz="1400" dirty="0"/>
              <a:t>잔혹성 게임이 범람하고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청소년들은 상습적으로 이러한 게임을 행하고 있음</a:t>
            </a:r>
          </a:p>
          <a:p>
            <a:endParaRPr lang="ko-KR" altLang="en-US" sz="14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200" dirty="0"/>
              <a:t>4-3. </a:t>
            </a:r>
            <a:r>
              <a:rPr lang="ko-KR" altLang="en-US" sz="3200" dirty="0"/>
              <a:t>사이버범죄의 유형</a:t>
            </a:r>
            <a:br>
              <a:rPr lang="en-US" altLang="ko-KR" sz="3200" dirty="0"/>
            </a:br>
            <a:r>
              <a:rPr lang="en-US" altLang="ko-KR" sz="3200" dirty="0"/>
              <a:t>- </a:t>
            </a:r>
            <a:r>
              <a:rPr lang="ko-KR" altLang="en-US" sz="3200" dirty="0"/>
              <a:t>한국청소년개발원의 청소년사이버범죄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199" y="1772816"/>
            <a:ext cx="8229600" cy="4525963"/>
          </a:xfrm>
        </p:spPr>
        <p:txBody>
          <a:bodyPr>
            <a:noAutofit/>
          </a:bodyPr>
          <a:lstStyle/>
          <a:p>
            <a:r>
              <a:rPr lang="ko-KR" altLang="en-US" sz="1600" dirty="0">
                <a:solidFill>
                  <a:srgbClr val="00B0F0"/>
                </a:solidFill>
              </a:rPr>
              <a:t>기타</a:t>
            </a:r>
            <a:br>
              <a:rPr lang="ko-KR" altLang="en-US" sz="1600" dirty="0"/>
            </a:br>
            <a:endParaRPr lang="ko-KR" altLang="en-US" sz="1600" dirty="0"/>
          </a:p>
          <a:p>
            <a:pPr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① 이성과의 오프라인 만남</a:t>
            </a:r>
          </a:p>
          <a:p>
            <a:pPr>
              <a:buNone/>
            </a:pPr>
            <a:r>
              <a:rPr lang="ko-KR" altLang="en-US" sz="1600" dirty="0"/>
              <a:t>최근 인터넷을 이용하는 청소년들이 폭발적으로 증가하면서 채팅 등을 통한 온라인상의 만남에 그치지 않고 오프라인에서 이성간의 교류가 이루어지고 있다</a:t>
            </a:r>
            <a:r>
              <a:rPr lang="en-US" altLang="ko-KR" sz="1600" dirty="0"/>
              <a:t>. </a:t>
            </a:r>
            <a:r>
              <a:rPr lang="ko-KR" altLang="en-US" sz="1600" dirty="0"/>
              <a:t>이러한 경우는 단순한 만남에 그치지 않고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성매매</a:t>
            </a:r>
            <a:r>
              <a:rPr lang="ko-KR" altLang="en-US" sz="1600" dirty="0"/>
              <a:t> 등 범죄로 연결될 수 있기 때문에 심각한 문제로 대두되고 있음</a:t>
            </a: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② 이성과의 오프라인 성관계</a:t>
            </a:r>
          </a:p>
          <a:p>
            <a:pPr>
              <a:buNone/>
            </a:pPr>
            <a:r>
              <a:rPr lang="ko-KR" altLang="en-US" sz="1600" dirty="0"/>
              <a:t>위에서 언급한 바와 같이 온라인상의 만남에 그치던 것이 최근에는 오프라인으로 까지 연장되고 있다</a:t>
            </a:r>
            <a:r>
              <a:rPr lang="en-US" altLang="ko-KR" sz="1600" dirty="0"/>
              <a:t>. </a:t>
            </a:r>
            <a:r>
              <a:rPr lang="ko-KR" altLang="en-US" sz="1600" dirty="0"/>
              <a:t>따라서 정신적으로 미숙한 청소년들의 경우 오프라인에서 만난 이성과 성관계를 맺기까지 하고 있음</a:t>
            </a:r>
          </a:p>
          <a:p>
            <a:endParaRPr lang="ko-KR" altLang="en-US" sz="15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4597" y="47667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4-3. </a:t>
            </a:r>
            <a:r>
              <a:rPr lang="ko-KR" altLang="en-US" sz="3200" dirty="0"/>
              <a:t>사이버범죄의 유형</a:t>
            </a:r>
            <a:br>
              <a:rPr lang="en-US" altLang="ko-KR" sz="3200" dirty="0"/>
            </a:br>
            <a:r>
              <a:rPr lang="en-US" altLang="ko-KR" sz="3200" dirty="0"/>
              <a:t>- </a:t>
            </a:r>
            <a:r>
              <a:rPr lang="ko-KR" altLang="en-US" sz="3200" dirty="0"/>
              <a:t>한국청소년개발원의 청소년사이버범죄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4597" y="47667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4-4. </a:t>
            </a:r>
            <a:r>
              <a:rPr lang="ko-KR" altLang="en-US" sz="3200" dirty="0"/>
              <a:t>사이버범죄의 유형</a:t>
            </a:r>
            <a:br>
              <a:rPr lang="en-US" altLang="ko-KR" sz="3200" dirty="0"/>
            </a:br>
            <a:r>
              <a:rPr lang="en-US" altLang="ko-KR" sz="3200" dirty="0"/>
              <a:t>- </a:t>
            </a:r>
            <a:r>
              <a:rPr lang="ko-KR" altLang="en-US" sz="3200" dirty="0"/>
              <a:t>경찰청 사이버 </a:t>
            </a:r>
            <a:r>
              <a:rPr lang="ko-KR" altLang="en-US" sz="3200" dirty="0" err="1"/>
              <a:t>안전국</a:t>
            </a:r>
            <a:endParaRPr lang="ko-KR" altLang="en-US" sz="3200" dirty="0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179512" y="1425624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600" dirty="0">
              <a:solidFill>
                <a:srgbClr val="00B0F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rgbClr val="00B0F0"/>
                </a:solidFill>
              </a:rPr>
              <a:t>정보통신망 침해 범죄</a:t>
            </a:r>
            <a:endParaRPr lang="en-US" altLang="ko-KR" sz="16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altLang="ko-KR" sz="1600" b="1" dirty="0"/>
              <a:t>   - </a:t>
            </a:r>
            <a:r>
              <a:rPr lang="ko-KR" altLang="en-US" sz="1600" dirty="0"/>
              <a:t>정당한 접근 </a:t>
            </a:r>
            <a:r>
              <a:rPr lang="ko-KR" altLang="en-US" sz="1600" dirty="0" err="1"/>
              <a:t>권한없이</a:t>
            </a:r>
            <a:r>
              <a:rPr lang="ko-KR" altLang="en-US" sz="1600" dirty="0"/>
              <a:t> 또는 허용도니 접근권한을 넘어 컴퓨터 또는 정보통신망</a:t>
            </a:r>
            <a:r>
              <a:rPr lang="en-US" altLang="ko-KR" sz="1600" dirty="0"/>
              <a:t>(</a:t>
            </a:r>
            <a:r>
              <a:rPr lang="ko-KR" altLang="en-US" sz="1600" dirty="0"/>
              <a:t>컴퓨터 시스템</a:t>
            </a:r>
            <a:r>
              <a:rPr lang="en-US" altLang="ko-KR" sz="1600" dirty="0"/>
              <a:t>)</a:t>
            </a:r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에 침입하거나 시스템</a:t>
            </a:r>
            <a:r>
              <a:rPr lang="en-US" altLang="ko-KR" sz="1600" dirty="0"/>
              <a:t>, </a:t>
            </a:r>
            <a:r>
              <a:rPr lang="ko-KR" altLang="en-US" sz="1600" dirty="0"/>
              <a:t>데이터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: </a:t>
            </a:r>
            <a:r>
              <a:rPr lang="ko-KR" altLang="en-US" sz="1600" dirty="0"/>
              <a:t>해킹</a:t>
            </a:r>
            <a:r>
              <a:rPr lang="en-US" altLang="ko-KR" sz="1600" dirty="0"/>
              <a:t>, </a:t>
            </a:r>
            <a:r>
              <a:rPr lang="ko-KR" altLang="en-US" sz="1600" dirty="0"/>
              <a:t>서비스  거부 공격</a:t>
            </a:r>
            <a:r>
              <a:rPr lang="en-US" altLang="ko-KR" sz="1600" dirty="0"/>
              <a:t>, </a:t>
            </a:r>
            <a:r>
              <a:rPr lang="ko-KR" altLang="en-US" sz="1600" dirty="0"/>
              <a:t>악성 프로그램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랜섬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웨어</a:t>
            </a:r>
            <a:r>
              <a:rPr lang="en-US" altLang="ko-KR" sz="1600" dirty="0"/>
              <a:t>, </a:t>
            </a:r>
            <a:r>
              <a:rPr lang="ko-KR" altLang="en-US" sz="1600" dirty="0"/>
              <a:t>기타 정보통신망 </a:t>
            </a:r>
            <a:r>
              <a:rPr lang="ko-KR" altLang="en-US" sz="1600" dirty="0" err="1"/>
              <a:t>침해형</a:t>
            </a:r>
            <a:r>
              <a:rPr lang="ko-KR" altLang="en-US" sz="1600" dirty="0"/>
              <a:t> 범죄</a:t>
            </a:r>
            <a:endParaRPr lang="en-US" altLang="ko-KR" sz="1600" dirty="0"/>
          </a:p>
          <a:p>
            <a:pPr>
              <a:buFont typeface="Arial" panose="020B0604020202020204" pitchFamily="34" charset="0"/>
              <a:buChar char="•"/>
            </a:pPr>
            <a:endParaRPr lang="ko-KR" alt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rgbClr val="00B0F0"/>
                </a:solidFill>
              </a:rPr>
              <a:t>정보통신망 이용 범죄</a:t>
            </a:r>
            <a:r>
              <a:rPr lang="ko-KR" altLang="en-US" sz="1600" dirty="0">
                <a:solidFill>
                  <a:srgbClr val="00B0F0"/>
                </a:solidFill>
              </a:rPr>
              <a:t> </a:t>
            </a:r>
            <a:endParaRPr lang="en-US" altLang="ko-KR" sz="16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정보통신망</a:t>
            </a:r>
            <a:r>
              <a:rPr lang="en-US" altLang="ko-KR" sz="1600" dirty="0"/>
              <a:t>(</a:t>
            </a:r>
            <a:r>
              <a:rPr lang="ko-KR" altLang="en-US" sz="1600" dirty="0"/>
              <a:t>컴퓨터 시스템</a:t>
            </a:r>
            <a:r>
              <a:rPr lang="en-US" altLang="ko-KR" sz="1600" dirty="0"/>
              <a:t>)</a:t>
            </a:r>
            <a:r>
              <a:rPr lang="ko-KR" altLang="en-US" sz="1600" dirty="0"/>
              <a:t>을 범죄의 본질적 구성요건에 해당하는 행위를 행하는 주요 </a:t>
            </a:r>
            <a:r>
              <a:rPr lang="ko-KR" altLang="en-US" sz="1600" dirty="0" err="1"/>
              <a:t>수단으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로 이용하는 경우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:  </a:t>
            </a:r>
            <a:r>
              <a:rPr lang="ko-KR" altLang="en-US" sz="1600" dirty="0"/>
              <a:t>인터넷 사기</a:t>
            </a:r>
            <a:r>
              <a:rPr lang="en-US" altLang="ko-KR" sz="1600" dirty="0"/>
              <a:t>, </a:t>
            </a:r>
            <a:r>
              <a:rPr lang="ko-KR" altLang="en-US" sz="1600" dirty="0"/>
              <a:t>사이버 금융 사기</a:t>
            </a:r>
            <a:r>
              <a:rPr lang="en-US" altLang="ko-KR" sz="1600" dirty="0"/>
              <a:t>, </a:t>
            </a:r>
            <a:r>
              <a:rPr lang="ko-KR" altLang="en-US" sz="1600" dirty="0"/>
              <a:t>개인 및 위치정보 침해</a:t>
            </a:r>
            <a:r>
              <a:rPr lang="en-US" altLang="ko-KR" sz="1600" dirty="0"/>
              <a:t>, </a:t>
            </a:r>
            <a:r>
              <a:rPr lang="ko-KR" altLang="en-US" sz="1600" dirty="0"/>
              <a:t>사이버 저작권 침해</a:t>
            </a:r>
            <a:r>
              <a:rPr lang="en-US" altLang="ko-KR" sz="1600" dirty="0"/>
              <a:t>, </a:t>
            </a:r>
            <a:r>
              <a:rPr lang="ko-KR" altLang="en-US" sz="1600" dirty="0"/>
              <a:t>기타 정보</a:t>
            </a:r>
            <a:r>
              <a:rPr lang="en-US" altLang="ko-KR" sz="1600" dirty="0"/>
              <a:t> </a:t>
            </a:r>
            <a:r>
              <a:rPr lang="ko-KR" altLang="en-US" sz="1600" dirty="0"/>
              <a:t>통신망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이용 범죄</a:t>
            </a:r>
            <a:endParaRPr lang="en-US" altLang="ko-KR" sz="1600" dirty="0"/>
          </a:p>
          <a:p>
            <a:pPr>
              <a:buFont typeface="Arial" panose="020B0604020202020204" pitchFamily="34" charset="0"/>
              <a:buChar char="•"/>
            </a:pPr>
            <a:endParaRPr lang="ko-KR" alt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rgbClr val="00B0F0"/>
                </a:solidFill>
              </a:rPr>
              <a:t>불법 </a:t>
            </a:r>
            <a:r>
              <a:rPr lang="ko-KR" altLang="en-US" sz="1600" b="1" dirty="0" err="1">
                <a:solidFill>
                  <a:srgbClr val="00B0F0"/>
                </a:solidFill>
              </a:rPr>
              <a:t>콘텐츠</a:t>
            </a:r>
            <a:r>
              <a:rPr lang="ko-KR" altLang="en-US" sz="1600" b="1" dirty="0">
                <a:solidFill>
                  <a:srgbClr val="00B0F0"/>
                </a:solidFill>
              </a:rPr>
              <a:t> 범죄</a:t>
            </a:r>
            <a:r>
              <a:rPr lang="ko-KR" altLang="en-US" sz="1600" dirty="0">
                <a:solidFill>
                  <a:srgbClr val="00B0F0"/>
                </a:solidFill>
              </a:rPr>
              <a:t> </a:t>
            </a:r>
            <a:endParaRPr lang="en-US" altLang="ko-KR" sz="16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정보통신망</a:t>
            </a:r>
            <a:r>
              <a:rPr lang="en-US" altLang="ko-KR" sz="1600" dirty="0"/>
              <a:t>(</a:t>
            </a:r>
            <a:r>
              <a:rPr lang="ko-KR" altLang="en-US" sz="1600" dirty="0"/>
              <a:t>컴퓨터 시스템</a:t>
            </a:r>
            <a:r>
              <a:rPr lang="en-US" altLang="ko-KR" sz="1600" dirty="0"/>
              <a:t>)</a:t>
            </a:r>
            <a:r>
              <a:rPr lang="ko-KR" altLang="en-US" sz="1600" dirty="0"/>
              <a:t>을 통하여</a:t>
            </a:r>
            <a:r>
              <a:rPr lang="en-US" altLang="ko-KR" sz="1600" dirty="0"/>
              <a:t>, </a:t>
            </a:r>
            <a:r>
              <a:rPr lang="ko-KR" altLang="en-US" sz="1600" dirty="0"/>
              <a:t>법률에서 금지하는 재화</a:t>
            </a:r>
            <a:r>
              <a:rPr lang="en-US" altLang="ko-KR" sz="1600" dirty="0"/>
              <a:t>, </a:t>
            </a:r>
            <a:r>
              <a:rPr lang="ko-KR" altLang="en-US" sz="1600" dirty="0"/>
              <a:t>서비스 또는 정보를 배포</a:t>
            </a:r>
            <a:r>
              <a:rPr lang="en-US" altLang="ko-KR" sz="1600" dirty="0"/>
              <a:t>,</a:t>
            </a:r>
            <a:r>
              <a:rPr lang="ko-KR" altLang="en-US" sz="1600" dirty="0"/>
              <a:t>판매</a:t>
            </a:r>
            <a:r>
              <a:rPr lang="en-US" altLang="ko-KR" sz="1600" dirty="0"/>
              <a:t>,</a:t>
            </a:r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임대</a:t>
            </a:r>
            <a:r>
              <a:rPr lang="en-US" altLang="ko-KR" sz="1600" dirty="0"/>
              <a:t>,</a:t>
            </a:r>
            <a:r>
              <a:rPr lang="ko-KR" altLang="en-US" sz="1600" dirty="0"/>
              <a:t>전시하는 경우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: </a:t>
            </a:r>
            <a:r>
              <a:rPr lang="ko-KR" altLang="en-US" sz="1600" dirty="0"/>
              <a:t>사이버 음란물</a:t>
            </a:r>
            <a:r>
              <a:rPr lang="en-US" altLang="ko-KR" sz="1600" dirty="0"/>
              <a:t>, </a:t>
            </a:r>
            <a:r>
              <a:rPr lang="ko-KR" altLang="en-US" sz="1600" dirty="0"/>
              <a:t>사이버 도박</a:t>
            </a:r>
            <a:r>
              <a:rPr lang="en-US" altLang="ko-KR" sz="1600" dirty="0"/>
              <a:t>, </a:t>
            </a:r>
            <a:r>
              <a:rPr lang="ko-KR" altLang="en-US" sz="1600" dirty="0"/>
              <a:t>사이버 명예훼손 및 모욕</a:t>
            </a:r>
            <a:r>
              <a:rPr lang="en-US" altLang="ko-KR" sz="1600" dirty="0"/>
              <a:t>, </a:t>
            </a:r>
            <a:r>
              <a:rPr lang="ko-KR" altLang="en-US" sz="1600" dirty="0"/>
              <a:t>사이버 </a:t>
            </a:r>
            <a:r>
              <a:rPr lang="ko-KR" altLang="en-US" sz="1600" dirty="0" err="1"/>
              <a:t>스토킹</a:t>
            </a:r>
            <a:r>
              <a:rPr lang="en-US" altLang="ko-KR" sz="1600" dirty="0"/>
              <a:t>, </a:t>
            </a:r>
            <a:r>
              <a:rPr lang="ko-KR" altLang="en-US" sz="1600" dirty="0"/>
              <a:t>기타 사이버 불법 </a:t>
            </a:r>
            <a:r>
              <a:rPr lang="ko-KR" altLang="en-US" sz="1600" dirty="0" err="1"/>
              <a:t>콘텐</a:t>
            </a:r>
            <a:r>
              <a:rPr lang="ko-KR" altLang="en-US" sz="1600" dirty="0"/>
              <a:t>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 err="1"/>
              <a:t>츠</a:t>
            </a:r>
            <a:r>
              <a:rPr lang="ko-KR" altLang="en-US" sz="1600" dirty="0"/>
              <a:t> 범죄</a:t>
            </a:r>
          </a:p>
          <a:p>
            <a:pPr marL="0" indent="0">
              <a:buNone/>
            </a:pPr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val="11939472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294597" y="631872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600" dirty="0">
                <a:effectLst/>
              </a:rPr>
              <a:t>참고 </a:t>
            </a:r>
            <a:r>
              <a:rPr lang="en-US" altLang="ko-KR" sz="3600" dirty="0">
                <a:effectLst/>
              </a:rPr>
              <a:t>: </a:t>
            </a:r>
            <a:r>
              <a:rPr lang="ko-KR" altLang="en-US" sz="3600" dirty="0">
                <a:effectLst/>
              </a:rPr>
              <a:t>신종 디지털 성범죄</a:t>
            </a:r>
            <a:r>
              <a:rPr lang="en-US" altLang="ko-KR" sz="3600" dirty="0">
                <a:effectLst/>
              </a:rPr>
              <a:t>– </a:t>
            </a:r>
            <a:r>
              <a:rPr lang="ko-KR" altLang="en-US" sz="3600" dirty="0">
                <a:effectLst/>
              </a:rPr>
              <a:t>몸 캠 </a:t>
            </a:r>
            <a:r>
              <a:rPr lang="ko-KR" altLang="en-US" sz="3600" dirty="0" err="1">
                <a:effectLst/>
              </a:rPr>
              <a:t>피싱</a:t>
            </a:r>
            <a:endParaRPr lang="ko-KR" altLang="en-US" sz="3600" dirty="0">
              <a:effectLst/>
            </a:endParaRPr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>
                <a:solidFill>
                  <a:srgbClr val="00B0F0"/>
                </a:solidFill>
              </a:rPr>
              <a:t>개념</a:t>
            </a:r>
            <a:endParaRPr lang="en-US" altLang="ko-KR" sz="16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 err="1"/>
              <a:t>스카이프</a:t>
            </a:r>
            <a:r>
              <a:rPr lang="ko-KR" altLang="en-US" sz="1600" dirty="0"/>
              <a:t> 등 </a:t>
            </a:r>
            <a:r>
              <a:rPr lang="ko-KR" altLang="en-US" sz="1600" dirty="0" err="1"/>
              <a:t>스마트폰</a:t>
            </a:r>
            <a:r>
              <a:rPr lang="ko-KR" altLang="en-US" sz="1600" dirty="0"/>
              <a:t> 채팅 </a:t>
            </a:r>
            <a:r>
              <a:rPr lang="ko-KR" altLang="en-US" sz="1600" dirty="0" err="1"/>
              <a:t>어플을</a:t>
            </a:r>
            <a:r>
              <a:rPr lang="ko-KR" altLang="en-US" sz="1600" dirty="0"/>
              <a:t> 통해 음란 화상 채팅</a:t>
            </a:r>
            <a:r>
              <a:rPr lang="en-US" altLang="ko-KR" sz="1600" dirty="0"/>
              <a:t>(</a:t>
            </a:r>
            <a:r>
              <a:rPr lang="ko-KR" altLang="en-US" sz="1600" dirty="0" err="1"/>
              <a:t>몸캠피싱</a:t>
            </a:r>
            <a:r>
              <a:rPr lang="en-US" altLang="ko-KR" sz="1600" dirty="0"/>
              <a:t>)</a:t>
            </a:r>
            <a:r>
              <a:rPr lang="ko-KR" altLang="en-US" sz="1600" dirty="0"/>
              <a:t>을 하자고 접근하여 상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대방의 음란한 행위를 녹화한 후 피해자의 </a:t>
            </a:r>
            <a:r>
              <a:rPr lang="ko-KR" altLang="en-US" sz="1600" dirty="0" err="1"/>
              <a:t>스마트폰에</a:t>
            </a:r>
            <a:r>
              <a:rPr lang="ko-KR" altLang="en-US" sz="1600" dirty="0"/>
              <a:t> 악성코드를 심어 피해자 지인의 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</a:t>
            </a:r>
            <a:r>
              <a:rPr lang="ko-KR" altLang="en-US" sz="1600" dirty="0" err="1"/>
              <a:t>락처를</a:t>
            </a:r>
            <a:r>
              <a:rPr lang="ko-KR" altLang="en-US" sz="1600" dirty="0"/>
              <a:t> 탈취한 다음 지인들에게 녹화해둔 영상</a:t>
            </a:r>
            <a:r>
              <a:rPr lang="en-US" altLang="ko-KR" sz="1600" dirty="0"/>
              <a:t>(</a:t>
            </a:r>
            <a:r>
              <a:rPr lang="ko-KR" altLang="en-US" sz="1600" dirty="0"/>
              <a:t>사진</a:t>
            </a:r>
            <a:r>
              <a:rPr lang="en-US" altLang="ko-KR" sz="1600" dirty="0"/>
              <a:t>)</a:t>
            </a:r>
            <a:r>
              <a:rPr lang="ko-KR" altLang="en-US" sz="1600" dirty="0"/>
              <a:t>을 유포하겠다고 협박하여 금전을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갈취하는 범죄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00B0F0"/>
                </a:solidFill>
              </a:rPr>
              <a:t>특징</a:t>
            </a:r>
            <a:endParaRPr lang="en-US" altLang="ko-KR" sz="16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 err="1"/>
              <a:t>스카이프</a:t>
            </a:r>
            <a:r>
              <a:rPr lang="ko-KR" altLang="en-US" sz="1600" dirty="0"/>
              <a:t> 등 </a:t>
            </a:r>
            <a:r>
              <a:rPr lang="ko-KR" altLang="en-US" sz="1600" dirty="0" err="1"/>
              <a:t>스마트폰</a:t>
            </a:r>
            <a:r>
              <a:rPr lang="ko-KR" altLang="en-US" sz="1600" dirty="0"/>
              <a:t> 채팅 </a:t>
            </a:r>
            <a:r>
              <a:rPr lang="ko-KR" altLang="en-US" sz="1600" dirty="0" err="1"/>
              <a:t>어플을</a:t>
            </a:r>
            <a:r>
              <a:rPr lang="ko-KR" altLang="en-US" sz="1600" dirty="0"/>
              <a:t> 통한 「</a:t>
            </a:r>
            <a:r>
              <a:rPr lang="ko-KR" altLang="en-US" sz="1600" dirty="0" err="1"/>
              <a:t>몸캠피싱</a:t>
            </a:r>
            <a:r>
              <a:rPr lang="ko-KR" altLang="en-US" sz="1600" dirty="0"/>
              <a:t>」은 ▲여성을 고용할 필요가 없고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▲범죄 행위가 비교적 단기간에 종료되며 ▲주소록을 이용한 ‘음란한 </a:t>
            </a:r>
            <a:r>
              <a:rPr lang="ko-KR" altLang="en-US" sz="1600" dirty="0" err="1"/>
              <a:t>사진ㆍ동영상</a:t>
            </a:r>
            <a:r>
              <a:rPr lang="ko-KR" altLang="en-US" sz="1600" dirty="0"/>
              <a:t> 유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출 협박 행위’의 실효성이 높아 범인들은 더 조직화되고 있음</a:t>
            </a:r>
          </a:p>
          <a:p>
            <a:pPr marL="0" indent="0"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/>
              <a:t>「랜덤 채팅」 </a:t>
            </a:r>
            <a:r>
              <a:rPr lang="ko-KR" altLang="en-US" sz="1600" dirty="0" err="1"/>
              <a:t>어플은</a:t>
            </a:r>
            <a:r>
              <a:rPr lang="ko-KR" altLang="en-US" sz="1600" dirty="0"/>
              <a:t> 대부분 익명성 보장을 이유로 개인 정보와 채팅 내용을 서버 등에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저장하지 않고 있으며</a:t>
            </a:r>
            <a:r>
              <a:rPr lang="en-US" altLang="ko-KR" sz="1600" dirty="0"/>
              <a:t>, </a:t>
            </a:r>
            <a:r>
              <a:rPr lang="ko-KR" altLang="en-US" sz="1600" dirty="0"/>
              <a:t>대표적인 화상채팅 </a:t>
            </a:r>
            <a:r>
              <a:rPr lang="ko-KR" altLang="en-US" sz="1600" dirty="0" err="1"/>
              <a:t>어플인</a:t>
            </a:r>
            <a:r>
              <a:rPr lang="ko-KR" altLang="en-US" sz="1600" dirty="0"/>
              <a:t>「</a:t>
            </a:r>
            <a:r>
              <a:rPr lang="ko-KR" altLang="en-US" sz="1600" dirty="0" err="1"/>
              <a:t>스카이프</a:t>
            </a:r>
            <a:r>
              <a:rPr lang="ko-KR" altLang="en-US" sz="1600" dirty="0"/>
              <a:t>」 는 미국에 본사가 있어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범죄 수사에 어려움이 있음</a:t>
            </a:r>
          </a:p>
          <a:p>
            <a:pPr marL="0" indent="0">
              <a:buNone/>
            </a:pPr>
            <a:endParaRPr lang="en-US" altLang="ko-KR" sz="1600" dirty="0"/>
          </a:p>
          <a:p>
            <a:endParaRPr lang="en-US" altLang="ko-KR" sz="1600" dirty="0"/>
          </a:p>
          <a:p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485996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294597" y="631872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600" dirty="0">
                <a:effectLst/>
              </a:rPr>
              <a:t>참고 </a:t>
            </a:r>
            <a:r>
              <a:rPr lang="en-US" altLang="ko-KR" sz="3600" dirty="0">
                <a:effectLst/>
              </a:rPr>
              <a:t>: </a:t>
            </a:r>
            <a:r>
              <a:rPr lang="ko-KR" altLang="en-US" sz="3600" dirty="0">
                <a:effectLst/>
              </a:rPr>
              <a:t>신종 디지털 성범죄</a:t>
            </a:r>
            <a:r>
              <a:rPr lang="en-US" altLang="ko-KR" sz="3600" dirty="0">
                <a:effectLst/>
              </a:rPr>
              <a:t>– </a:t>
            </a:r>
            <a:r>
              <a:rPr lang="ko-KR" altLang="en-US" sz="3600" dirty="0">
                <a:effectLst/>
              </a:rPr>
              <a:t>몸 캠 </a:t>
            </a:r>
            <a:r>
              <a:rPr lang="ko-KR" altLang="en-US" sz="3600" dirty="0" err="1">
                <a:effectLst/>
              </a:rPr>
              <a:t>피싱</a:t>
            </a:r>
            <a:endParaRPr lang="ko-KR" altLang="en-US" sz="3600" dirty="0">
              <a:effectLst/>
            </a:endParaRPr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>
                <a:solidFill>
                  <a:srgbClr val="00B0F0"/>
                </a:solidFill>
              </a:rPr>
              <a:t>사건전개 과정</a:t>
            </a:r>
            <a:r>
              <a:rPr lang="en-US" altLang="ko-KR" sz="1600" dirty="0">
                <a:solidFill>
                  <a:srgbClr val="00B0F0"/>
                </a:solidFill>
              </a:rPr>
              <a:t>(</a:t>
            </a:r>
            <a:r>
              <a:rPr lang="ko-KR" altLang="en-US" sz="1600" dirty="0">
                <a:solidFill>
                  <a:srgbClr val="00B0F0"/>
                </a:solidFill>
              </a:rPr>
              <a:t>범죄 흐름</a:t>
            </a:r>
            <a:r>
              <a:rPr lang="en-US" altLang="ko-KR" sz="1600" dirty="0">
                <a:solidFill>
                  <a:srgbClr val="00B0F0"/>
                </a:solidFill>
              </a:rPr>
              <a:t>)</a:t>
            </a:r>
            <a:endParaRPr lang="en-US" altLang="ko-KR" sz="1600" dirty="0"/>
          </a:p>
          <a:p>
            <a:endParaRPr lang="en-US" altLang="ko-KR" sz="1600" dirty="0"/>
          </a:p>
          <a:p>
            <a:endParaRPr lang="ko-KR" altLang="en-US" sz="16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2015503"/>
            <a:ext cx="7200800" cy="443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654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294597" y="631872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600" dirty="0">
                <a:effectLst/>
              </a:rPr>
              <a:t>참고 </a:t>
            </a:r>
            <a:r>
              <a:rPr lang="en-US" altLang="ko-KR" sz="3600" dirty="0">
                <a:effectLst/>
              </a:rPr>
              <a:t>: </a:t>
            </a:r>
            <a:r>
              <a:rPr lang="ko-KR" altLang="en-US" sz="3600" dirty="0">
                <a:effectLst/>
              </a:rPr>
              <a:t>신종 디지털 성범죄</a:t>
            </a:r>
            <a:r>
              <a:rPr lang="en-US" altLang="ko-KR" sz="3600" dirty="0">
                <a:effectLst/>
              </a:rPr>
              <a:t>– </a:t>
            </a:r>
            <a:r>
              <a:rPr lang="ko-KR" altLang="en-US" sz="3600" dirty="0">
                <a:effectLst/>
              </a:rPr>
              <a:t>몸 캠 </a:t>
            </a:r>
            <a:r>
              <a:rPr lang="ko-KR" altLang="en-US" sz="3600" dirty="0" err="1">
                <a:effectLst/>
              </a:rPr>
              <a:t>피싱</a:t>
            </a:r>
            <a:endParaRPr lang="ko-KR" altLang="en-US" sz="3600" dirty="0">
              <a:effectLst/>
            </a:endParaRPr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32656"/>
          </a:xfrm>
        </p:spPr>
        <p:txBody>
          <a:bodyPr>
            <a:noAutofit/>
          </a:bodyPr>
          <a:lstStyle/>
          <a:p>
            <a:r>
              <a:rPr lang="ko-KR" altLang="en-US" sz="1400" dirty="0" err="1">
                <a:solidFill>
                  <a:srgbClr val="00B0F0"/>
                </a:solidFill>
              </a:rPr>
              <a:t>몸캠</a:t>
            </a:r>
            <a:r>
              <a:rPr lang="ko-KR" altLang="en-US" sz="1400" dirty="0">
                <a:solidFill>
                  <a:srgbClr val="00B0F0"/>
                </a:solidFill>
              </a:rPr>
              <a:t> </a:t>
            </a:r>
            <a:r>
              <a:rPr lang="ko-KR" altLang="en-US" sz="1400" dirty="0" err="1">
                <a:solidFill>
                  <a:srgbClr val="00B0F0"/>
                </a:solidFill>
              </a:rPr>
              <a:t>피싱</a:t>
            </a:r>
            <a:r>
              <a:rPr lang="ko-KR" altLang="en-US" sz="1400" dirty="0">
                <a:solidFill>
                  <a:srgbClr val="00B0F0"/>
                </a:solidFill>
              </a:rPr>
              <a:t> 피해과정 </a:t>
            </a:r>
            <a:r>
              <a:rPr lang="en-US" altLang="ko-KR" sz="1400" dirty="0">
                <a:solidFill>
                  <a:srgbClr val="00B0F0"/>
                </a:solidFill>
              </a:rPr>
              <a:t>– 1) </a:t>
            </a:r>
            <a:r>
              <a:rPr lang="ko-KR" altLang="en-US" sz="1400" dirty="0">
                <a:solidFill>
                  <a:srgbClr val="00B0F0"/>
                </a:solidFill>
              </a:rPr>
              <a:t>채팅 접근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타인 사진을 도용하여 여성으로 가장한 범죄자가 「랜덤 채팅」 </a:t>
            </a:r>
            <a:r>
              <a:rPr lang="ko-KR" altLang="en-US" sz="1400" dirty="0" err="1"/>
              <a:t>어플또는</a:t>
            </a:r>
            <a:r>
              <a:rPr lang="ko-KR" altLang="en-US" sz="1400" dirty="0"/>
              <a:t> 「</a:t>
            </a:r>
            <a:r>
              <a:rPr lang="ko-KR" altLang="en-US" sz="1400" dirty="0" err="1"/>
              <a:t>모바일</a:t>
            </a:r>
            <a:r>
              <a:rPr lang="ko-KR" altLang="en-US" sz="1400" dirty="0"/>
              <a:t> 메신저」 등을 통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해 남성 피해자에게 접근 또는 </a:t>
            </a:r>
            <a:r>
              <a:rPr lang="ko-KR" altLang="en-US" sz="1400" dirty="0" err="1"/>
              <a:t>채팅방을</a:t>
            </a:r>
            <a:r>
              <a:rPr lang="ko-KR" altLang="en-US" sz="1400" dirty="0"/>
              <a:t> 만들어 남성이 접근하기를 기다림</a:t>
            </a:r>
          </a:p>
          <a:p>
            <a:pPr marL="0" indent="0">
              <a:buNone/>
            </a:pPr>
            <a:endParaRPr lang="ko-KR" altLang="en-US" sz="14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708920"/>
            <a:ext cx="6984776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4802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294597" y="631872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600" dirty="0">
                <a:effectLst/>
              </a:rPr>
              <a:t>참고 </a:t>
            </a:r>
            <a:r>
              <a:rPr lang="en-US" altLang="ko-KR" sz="3600" dirty="0">
                <a:effectLst/>
              </a:rPr>
              <a:t>: </a:t>
            </a:r>
            <a:r>
              <a:rPr lang="ko-KR" altLang="en-US" sz="3600" dirty="0">
                <a:effectLst/>
              </a:rPr>
              <a:t>신종 디지털 성범죄</a:t>
            </a:r>
            <a:r>
              <a:rPr lang="en-US" altLang="ko-KR" sz="3600" dirty="0">
                <a:effectLst/>
              </a:rPr>
              <a:t>– </a:t>
            </a:r>
            <a:r>
              <a:rPr lang="ko-KR" altLang="en-US" sz="3600" dirty="0">
                <a:effectLst/>
              </a:rPr>
              <a:t>몸 캠 </a:t>
            </a:r>
            <a:r>
              <a:rPr lang="ko-KR" altLang="en-US" sz="3600" dirty="0" err="1">
                <a:effectLst/>
              </a:rPr>
              <a:t>피싱</a:t>
            </a:r>
            <a:endParaRPr lang="ko-KR" altLang="en-US" sz="3600" dirty="0">
              <a:effectLst/>
            </a:endParaRPr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57200" y="1600201"/>
            <a:ext cx="3178696" cy="532656"/>
          </a:xfrm>
        </p:spPr>
        <p:txBody>
          <a:bodyPr>
            <a:noAutofit/>
          </a:bodyPr>
          <a:lstStyle/>
          <a:p>
            <a:r>
              <a:rPr lang="en-US" altLang="ko-KR" sz="1400" b="1" dirty="0">
                <a:solidFill>
                  <a:srgbClr val="00B0F0"/>
                </a:solidFill>
              </a:rPr>
              <a:t>2) </a:t>
            </a:r>
            <a:r>
              <a:rPr lang="ko-KR" altLang="en-US" sz="1400" b="1" dirty="0">
                <a:solidFill>
                  <a:srgbClr val="00B0F0"/>
                </a:solidFill>
              </a:rPr>
              <a:t>「</a:t>
            </a:r>
            <a:r>
              <a:rPr lang="ko-KR" altLang="en-US" sz="1400" b="1" dirty="0" err="1">
                <a:solidFill>
                  <a:srgbClr val="00B0F0"/>
                </a:solidFill>
              </a:rPr>
              <a:t>스카이프</a:t>
            </a:r>
            <a:r>
              <a:rPr lang="en-US" altLang="ko-KR" sz="1400" b="1" dirty="0">
                <a:solidFill>
                  <a:srgbClr val="00B0F0"/>
                </a:solidFill>
              </a:rPr>
              <a:t>(</a:t>
            </a:r>
            <a:r>
              <a:rPr lang="en-US" altLang="ko-KR" sz="1400" b="1" dirty="0" err="1">
                <a:solidFill>
                  <a:srgbClr val="00B0F0"/>
                </a:solidFill>
              </a:rPr>
              <a:t>skype</a:t>
            </a:r>
            <a:r>
              <a:rPr lang="en-US" altLang="ko-KR" sz="1400" b="1" dirty="0">
                <a:solidFill>
                  <a:srgbClr val="00B0F0"/>
                </a:solidFill>
              </a:rPr>
              <a:t>)</a:t>
            </a:r>
            <a:r>
              <a:rPr lang="ko-KR" altLang="en-US" sz="1400" b="1" dirty="0">
                <a:solidFill>
                  <a:srgbClr val="00B0F0"/>
                </a:solidFill>
              </a:rPr>
              <a:t>」 등으로 이동하여 화상채팅 제의</a:t>
            </a:r>
            <a:endParaRPr lang="en-US" altLang="ko-KR" sz="14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altLang="ko-KR" sz="1400" b="1" dirty="0"/>
          </a:p>
          <a:p>
            <a:pPr marL="0" indent="0">
              <a:buNone/>
            </a:pPr>
            <a:r>
              <a:rPr lang="en-US" altLang="ko-KR" sz="1400" dirty="0"/>
              <a:t>- </a:t>
            </a:r>
            <a:r>
              <a:rPr lang="ko-KR" altLang="en-US" sz="1400" dirty="0"/>
              <a:t>협박에 필요한 피해자의 음란 동영상을 확보하기 위해</a:t>
            </a:r>
            <a:r>
              <a:rPr lang="en-US" altLang="ko-KR" sz="1400" dirty="0"/>
              <a:t>, "</a:t>
            </a:r>
            <a:r>
              <a:rPr lang="ko-KR" altLang="en-US" sz="1400" dirty="0"/>
              <a:t>오빠</a:t>
            </a:r>
            <a:r>
              <a:rPr lang="en-US" altLang="ko-KR" sz="1400" dirty="0"/>
              <a:t>, </a:t>
            </a:r>
            <a:r>
              <a:rPr lang="ko-KR" altLang="en-US" sz="1400" dirty="0"/>
              <a:t>야하게 놀래</a:t>
            </a:r>
            <a:r>
              <a:rPr lang="en-US" altLang="ko-KR" sz="1400" dirty="0"/>
              <a:t>" </a:t>
            </a:r>
            <a:r>
              <a:rPr lang="ko-KR" altLang="en-US" sz="1400" dirty="0"/>
              <a:t>등으로 유혹하며</a:t>
            </a:r>
            <a:r>
              <a:rPr lang="en-US" altLang="ko-KR" sz="1400" dirty="0"/>
              <a:t>, </a:t>
            </a:r>
            <a:r>
              <a:rPr lang="ko-KR" altLang="en-US" sz="1400" dirty="0"/>
              <a:t>「</a:t>
            </a:r>
            <a:r>
              <a:rPr lang="en-US" altLang="ko-KR" sz="1400" dirty="0" err="1"/>
              <a:t>skype</a:t>
            </a:r>
            <a:r>
              <a:rPr lang="ko-KR" altLang="en-US" sz="1400" dirty="0"/>
              <a:t>」 등으로 이동하여 </a:t>
            </a:r>
            <a:r>
              <a:rPr lang="ko-KR" altLang="en-US" sz="1400" dirty="0" err="1"/>
              <a:t>화상채팅할</a:t>
            </a:r>
            <a:r>
              <a:rPr lang="ko-KR" altLang="en-US" sz="1400" dirty="0"/>
              <a:t> 것을 피해자에게 제의 </a:t>
            </a:r>
            <a:br>
              <a:rPr lang="ko-KR" altLang="en-US" sz="1400" dirty="0"/>
            </a:br>
            <a:r>
              <a:rPr lang="en-US" altLang="ko-KR" sz="1400" dirty="0"/>
              <a:t>※ </a:t>
            </a:r>
            <a:r>
              <a:rPr lang="en-US" altLang="ko-KR" sz="1400" dirty="0" err="1"/>
              <a:t>skype</a:t>
            </a:r>
            <a:r>
              <a:rPr lang="en-US" altLang="ko-KR" sz="1400" dirty="0"/>
              <a:t> : </a:t>
            </a:r>
            <a:r>
              <a:rPr lang="ko-KR" altLang="en-US" sz="1400" dirty="0"/>
              <a:t>대표적인 인터넷전화 브랜드로서</a:t>
            </a:r>
            <a:r>
              <a:rPr lang="en-US" altLang="ko-KR" sz="1400" dirty="0"/>
              <a:t>, </a:t>
            </a:r>
            <a:r>
              <a:rPr lang="en-US" altLang="ko-KR" sz="1400" dirty="0" err="1"/>
              <a:t>iOS</a:t>
            </a:r>
            <a:r>
              <a:rPr lang="en-US" altLang="ko-KR" sz="1400" dirty="0"/>
              <a:t>-</a:t>
            </a:r>
            <a:r>
              <a:rPr lang="ko-KR" altLang="en-US" sz="1400" dirty="0" err="1"/>
              <a:t>안드로이드사이</a:t>
            </a:r>
            <a:r>
              <a:rPr lang="ko-KR" altLang="en-US" sz="1400" dirty="0"/>
              <a:t> 뿐만 아니라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스마트폰</a:t>
            </a:r>
            <a:r>
              <a:rPr lang="en-US" altLang="ko-KR" sz="1400" dirty="0"/>
              <a:t>-PC </a:t>
            </a:r>
            <a:r>
              <a:rPr lang="ko-KR" altLang="en-US" sz="1400" dirty="0"/>
              <a:t>사이에도 음성</a:t>
            </a:r>
            <a:r>
              <a:rPr lang="en-US" altLang="ko-KR" sz="1400" dirty="0"/>
              <a:t>·</a:t>
            </a:r>
            <a:r>
              <a:rPr lang="ko-KR" altLang="en-US" sz="1400" dirty="0"/>
              <a:t>화상통화</a:t>
            </a:r>
            <a:r>
              <a:rPr lang="en-US" altLang="ko-KR" sz="1400" dirty="0"/>
              <a:t>(</a:t>
            </a:r>
            <a:r>
              <a:rPr lang="ko-KR" altLang="en-US" sz="1400" dirty="0"/>
              <a:t>채팅</a:t>
            </a:r>
            <a:r>
              <a:rPr lang="en-US" altLang="ko-KR" sz="1400" dirty="0"/>
              <a:t>)</a:t>
            </a:r>
            <a:r>
              <a:rPr lang="ko-KR" altLang="en-US" sz="1400" dirty="0"/>
              <a:t>가 가능해 </a:t>
            </a:r>
            <a:r>
              <a:rPr lang="ko-KR" altLang="en-US" sz="1400" dirty="0" err="1"/>
              <a:t>몸캠피싱에</a:t>
            </a:r>
            <a:r>
              <a:rPr lang="ko-KR" altLang="en-US" sz="1400" dirty="0"/>
              <a:t> 가장 많이 이용됨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1568193"/>
            <a:ext cx="5366666" cy="516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986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294597" y="631872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600" dirty="0">
                <a:effectLst/>
              </a:rPr>
              <a:t>참고 </a:t>
            </a:r>
            <a:r>
              <a:rPr lang="en-US" altLang="ko-KR" sz="3600" dirty="0">
                <a:effectLst/>
              </a:rPr>
              <a:t>: </a:t>
            </a:r>
            <a:r>
              <a:rPr lang="ko-KR" altLang="en-US" sz="3600" dirty="0">
                <a:effectLst/>
              </a:rPr>
              <a:t>신종 디지털 성범죄</a:t>
            </a:r>
            <a:r>
              <a:rPr lang="en-US" altLang="ko-KR" sz="3600" dirty="0">
                <a:effectLst/>
              </a:rPr>
              <a:t>– </a:t>
            </a:r>
            <a:r>
              <a:rPr lang="ko-KR" altLang="en-US" sz="3600" dirty="0">
                <a:effectLst/>
              </a:rPr>
              <a:t>몸 캠 </a:t>
            </a:r>
            <a:r>
              <a:rPr lang="ko-KR" altLang="en-US" sz="3600" dirty="0" err="1">
                <a:effectLst/>
              </a:rPr>
              <a:t>피싱</a:t>
            </a:r>
            <a:endParaRPr lang="ko-KR" altLang="en-US" sz="3600" dirty="0">
              <a:effectLst/>
            </a:endParaRPr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32656"/>
          </a:xfrm>
        </p:spPr>
        <p:txBody>
          <a:bodyPr>
            <a:noAutofit/>
          </a:bodyPr>
          <a:lstStyle/>
          <a:p>
            <a:r>
              <a:rPr lang="ko-KR" altLang="en-US" sz="1400" dirty="0" err="1">
                <a:solidFill>
                  <a:srgbClr val="00B0F0"/>
                </a:solidFill>
              </a:rPr>
              <a:t>몸캠</a:t>
            </a:r>
            <a:r>
              <a:rPr lang="ko-KR" altLang="en-US" sz="1400" dirty="0">
                <a:solidFill>
                  <a:srgbClr val="00B0F0"/>
                </a:solidFill>
              </a:rPr>
              <a:t> </a:t>
            </a:r>
            <a:r>
              <a:rPr lang="ko-KR" altLang="en-US" sz="1400" dirty="0" err="1">
                <a:solidFill>
                  <a:srgbClr val="00B0F0"/>
                </a:solidFill>
              </a:rPr>
              <a:t>피싱</a:t>
            </a:r>
            <a:r>
              <a:rPr lang="ko-KR" altLang="en-US" sz="1400" dirty="0">
                <a:solidFill>
                  <a:srgbClr val="00B0F0"/>
                </a:solidFill>
              </a:rPr>
              <a:t> 피해과정 </a:t>
            </a:r>
            <a:r>
              <a:rPr lang="en-US" altLang="ko-KR" sz="1400" dirty="0">
                <a:solidFill>
                  <a:srgbClr val="00B0F0"/>
                </a:solidFill>
              </a:rPr>
              <a:t>– 3) </a:t>
            </a:r>
            <a:r>
              <a:rPr lang="ko-KR" altLang="en-US" sz="1400" dirty="0">
                <a:solidFill>
                  <a:srgbClr val="00B0F0"/>
                </a:solidFill>
              </a:rPr>
              <a:t>얼굴이 나오게 하여 음란행위 유도</a:t>
            </a:r>
            <a:r>
              <a:rPr lang="en-US" altLang="ko-KR" sz="1400" dirty="0"/>
              <a:t> 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미리 준비해 둔 여성 동영상을 보여주며</a:t>
            </a:r>
            <a:r>
              <a:rPr lang="en-US" altLang="ko-KR" sz="1400" dirty="0"/>
              <a:t>, </a:t>
            </a:r>
            <a:r>
              <a:rPr lang="ko-KR" altLang="en-US" sz="1400" dirty="0"/>
              <a:t>상대방도 </a:t>
            </a:r>
            <a:r>
              <a:rPr lang="ko-KR" altLang="en-US" sz="1400" dirty="0" err="1"/>
              <a:t>함게</a:t>
            </a:r>
            <a:r>
              <a:rPr lang="ko-KR" altLang="en-US" sz="1400" dirty="0"/>
              <a:t> 음란행위를 하도록 유도</a:t>
            </a:r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협박할 때 유용하게 사용하기 위해 피해자에게 얼굴과 중요 부위가 함께 화면에 나타나도록 요구</a:t>
            </a:r>
          </a:p>
          <a:p>
            <a:pPr marL="0" indent="0">
              <a:buNone/>
            </a:pPr>
            <a:endParaRPr lang="ko-KR" altLang="en-US" sz="14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564904"/>
            <a:ext cx="6798940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9443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294597" y="631872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600" dirty="0">
                <a:effectLst/>
              </a:rPr>
              <a:t>참고 </a:t>
            </a:r>
            <a:r>
              <a:rPr lang="en-US" altLang="ko-KR" sz="3600" dirty="0">
                <a:effectLst/>
              </a:rPr>
              <a:t>: </a:t>
            </a:r>
            <a:r>
              <a:rPr lang="ko-KR" altLang="en-US" sz="3600" dirty="0">
                <a:effectLst/>
              </a:rPr>
              <a:t>신종 디지털 성범죄</a:t>
            </a:r>
            <a:r>
              <a:rPr lang="en-US" altLang="ko-KR" sz="3600" dirty="0">
                <a:effectLst/>
              </a:rPr>
              <a:t>– </a:t>
            </a:r>
            <a:r>
              <a:rPr lang="ko-KR" altLang="en-US" sz="3600" dirty="0">
                <a:effectLst/>
              </a:rPr>
              <a:t>몸 캠 </a:t>
            </a:r>
            <a:r>
              <a:rPr lang="ko-KR" altLang="en-US" sz="3600" dirty="0" err="1">
                <a:effectLst/>
              </a:rPr>
              <a:t>피싱</a:t>
            </a:r>
            <a:endParaRPr lang="ko-KR" altLang="en-US" sz="3600" dirty="0">
              <a:effectLst/>
            </a:endParaRPr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57200" y="1600201"/>
            <a:ext cx="8435280" cy="532656"/>
          </a:xfrm>
        </p:spPr>
        <p:txBody>
          <a:bodyPr>
            <a:noAutofit/>
          </a:bodyPr>
          <a:lstStyle/>
          <a:p>
            <a:r>
              <a:rPr lang="ko-KR" altLang="en-US" sz="1400" dirty="0" err="1">
                <a:solidFill>
                  <a:srgbClr val="00B0F0"/>
                </a:solidFill>
              </a:rPr>
              <a:t>몸캠</a:t>
            </a:r>
            <a:r>
              <a:rPr lang="ko-KR" altLang="en-US" sz="1400" dirty="0">
                <a:solidFill>
                  <a:srgbClr val="00B0F0"/>
                </a:solidFill>
              </a:rPr>
              <a:t> </a:t>
            </a:r>
            <a:r>
              <a:rPr lang="ko-KR" altLang="en-US" sz="1400" dirty="0" err="1">
                <a:solidFill>
                  <a:srgbClr val="00B0F0"/>
                </a:solidFill>
              </a:rPr>
              <a:t>피싱</a:t>
            </a:r>
            <a:r>
              <a:rPr lang="ko-KR" altLang="en-US" sz="1400" dirty="0">
                <a:solidFill>
                  <a:srgbClr val="00B0F0"/>
                </a:solidFill>
              </a:rPr>
              <a:t> 피해과정 </a:t>
            </a:r>
            <a:r>
              <a:rPr lang="en-US" altLang="ko-KR" sz="1400" dirty="0">
                <a:solidFill>
                  <a:srgbClr val="00B0F0"/>
                </a:solidFill>
              </a:rPr>
              <a:t>– 4)</a:t>
            </a:r>
            <a:r>
              <a:rPr lang="ko-KR" altLang="en-US" sz="1400" b="1" dirty="0"/>
              <a:t> </a:t>
            </a:r>
            <a:r>
              <a:rPr lang="ko-KR" altLang="en-US" sz="1400" b="1" dirty="0">
                <a:solidFill>
                  <a:srgbClr val="00B0F0"/>
                </a:solidFill>
              </a:rPr>
              <a:t>주소록을 유출하는 *</a:t>
            </a:r>
            <a:r>
              <a:rPr lang="en-US" altLang="ko-KR" sz="1400" b="1" dirty="0">
                <a:solidFill>
                  <a:srgbClr val="00B0F0"/>
                </a:solidFill>
              </a:rPr>
              <a:t>.</a:t>
            </a:r>
            <a:r>
              <a:rPr lang="en-US" altLang="ko-KR" sz="1400" b="1" dirty="0" err="1">
                <a:solidFill>
                  <a:srgbClr val="00B0F0"/>
                </a:solidFill>
              </a:rPr>
              <a:t>apk</a:t>
            </a:r>
            <a:r>
              <a:rPr lang="en-US" altLang="ko-KR" sz="1400" b="1" dirty="0">
                <a:solidFill>
                  <a:srgbClr val="00B0F0"/>
                </a:solidFill>
              </a:rPr>
              <a:t> </a:t>
            </a:r>
            <a:r>
              <a:rPr lang="ko-KR" altLang="en-US" sz="1400" b="1" dirty="0">
                <a:solidFill>
                  <a:srgbClr val="00B0F0"/>
                </a:solidFill>
              </a:rPr>
              <a:t>설치 요구</a:t>
            </a:r>
            <a:endParaRPr lang="en-US" altLang="ko-KR" sz="14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화상채팅에 필요한 </a:t>
            </a:r>
            <a:r>
              <a:rPr lang="ko-KR" altLang="en-US" sz="1400" dirty="0" err="1"/>
              <a:t>어플이라</a:t>
            </a:r>
            <a:r>
              <a:rPr lang="ko-KR" altLang="en-US" sz="1400" dirty="0"/>
              <a:t> 거나</a:t>
            </a:r>
            <a:r>
              <a:rPr lang="en-US" altLang="ko-KR" sz="1400" dirty="0"/>
              <a:t>, </a:t>
            </a:r>
            <a:r>
              <a:rPr lang="ko-KR" altLang="en-US" sz="1400" dirty="0"/>
              <a:t>화상채팅 중 상대방의 목소리가 들리지 않아 </a:t>
            </a:r>
            <a:r>
              <a:rPr lang="en-US" altLang="ko-KR" sz="1400" dirty="0"/>
              <a:t>'</a:t>
            </a:r>
            <a:r>
              <a:rPr lang="ko-KR" altLang="en-US" sz="1400" dirty="0"/>
              <a:t>음성지원용</a:t>
            </a:r>
            <a:r>
              <a:rPr lang="en-US" altLang="ko-KR" sz="1400" dirty="0"/>
              <a:t>'</a:t>
            </a:r>
            <a:r>
              <a:rPr lang="ko-KR" altLang="en-US" sz="1400" dirty="0"/>
              <a:t>으로 필요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하다며 특정한 파일을 </a:t>
            </a:r>
            <a:r>
              <a:rPr lang="ko-KR" altLang="en-US" sz="1400" dirty="0" err="1"/>
              <a:t>스마트폰에</a:t>
            </a:r>
            <a:r>
              <a:rPr lang="ko-KR" altLang="en-US" sz="1400" dirty="0"/>
              <a:t> 설치해 달라고 피해자에게 요구함</a:t>
            </a:r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대부분 다양한 명칭의 *</a:t>
            </a:r>
            <a:r>
              <a:rPr lang="en-US" altLang="ko-KR" sz="1400" dirty="0"/>
              <a:t>.</a:t>
            </a:r>
            <a:r>
              <a:rPr lang="en-US" altLang="ko-KR" sz="1400" dirty="0" err="1"/>
              <a:t>apk</a:t>
            </a:r>
            <a:r>
              <a:rPr lang="en-US" altLang="ko-KR" sz="1400" dirty="0"/>
              <a:t> </a:t>
            </a:r>
            <a:r>
              <a:rPr lang="ko-KR" altLang="en-US" sz="1400" dirty="0"/>
              <a:t>파일로서 음란 동영상 녹화에 들어가기 전이나 녹화한 이후에 피해자에게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설치할 것을 요구함 </a:t>
            </a:r>
            <a:br>
              <a:rPr lang="ko-KR" altLang="en-US" sz="1400" dirty="0"/>
            </a:br>
            <a:r>
              <a:rPr lang="en-US" altLang="ko-KR" sz="1400" dirty="0"/>
              <a:t>※ ‘</a:t>
            </a:r>
            <a:r>
              <a:rPr lang="ko-KR" altLang="en-US" sz="1400" dirty="0"/>
              <a:t>음성지원’</a:t>
            </a:r>
            <a:r>
              <a:rPr lang="en-US" altLang="ko-KR" sz="1400" dirty="0"/>
              <a:t>, ‘</a:t>
            </a:r>
            <a:r>
              <a:rPr lang="en-US" altLang="ko-KR" sz="1400" dirty="0" err="1"/>
              <a:t>skype</a:t>
            </a:r>
            <a:r>
              <a:rPr lang="en-US" altLang="ko-KR" sz="1400" dirty="0"/>
              <a:t> 1.02’, ‘con6’ </a:t>
            </a:r>
            <a:r>
              <a:rPr lang="ko-KR" altLang="en-US" sz="1400" dirty="0"/>
              <a:t>등 명칭으로 직접 전달하거나 특정 </a:t>
            </a:r>
            <a:r>
              <a:rPr lang="en-US" altLang="ko-KR" sz="1400" dirty="0" err="1"/>
              <a:t>url</a:t>
            </a:r>
            <a:r>
              <a:rPr lang="ko-KR" altLang="en-US" sz="1400" dirty="0"/>
              <a:t>에서 다운 유도 악성코드 설치 시 피해자의 주소록이 범죄자에게 유출됨</a:t>
            </a:r>
          </a:p>
          <a:p>
            <a:pPr marL="0" indent="0">
              <a:buNone/>
            </a:pPr>
            <a:endParaRPr lang="ko-KR" altLang="en-US" sz="14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3356992"/>
            <a:ext cx="7867650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8238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294596" y="322001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600" dirty="0">
                <a:effectLst/>
              </a:rPr>
              <a:t>참고 </a:t>
            </a:r>
            <a:r>
              <a:rPr lang="en-US" altLang="ko-KR" sz="3600" dirty="0">
                <a:effectLst/>
              </a:rPr>
              <a:t>: </a:t>
            </a:r>
            <a:r>
              <a:rPr lang="ko-KR" altLang="en-US" sz="3600" dirty="0">
                <a:effectLst/>
              </a:rPr>
              <a:t>신종 디지털 성범죄</a:t>
            </a:r>
            <a:r>
              <a:rPr lang="en-US" altLang="ko-KR" sz="3600" dirty="0">
                <a:effectLst/>
              </a:rPr>
              <a:t>– </a:t>
            </a:r>
            <a:r>
              <a:rPr lang="ko-KR" altLang="en-US" sz="3600" dirty="0">
                <a:effectLst/>
              </a:rPr>
              <a:t>몸 캠 </a:t>
            </a:r>
            <a:r>
              <a:rPr lang="ko-KR" altLang="en-US" sz="3600" dirty="0" err="1">
                <a:effectLst/>
              </a:rPr>
              <a:t>피싱</a:t>
            </a:r>
            <a:endParaRPr lang="ko-KR" altLang="en-US" sz="3600" dirty="0">
              <a:effectLst/>
            </a:endParaRPr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14121" y="1124744"/>
            <a:ext cx="8435280" cy="532656"/>
          </a:xfrm>
        </p:spPr>
        <p:txBody>
          <a:bodyPr>
            <a:noAutofit/>
          </a:bodyPr>
          <a:lstStyle/>
          <a:p>
            <a:r>
              <a:rPr lang="ko-KR" altLang="en-US" sz="1400" dirty="0" err="1">
                <a:solidFill>
                  <a:srgbClr val="00B0F0"/>
                </a:solidFill>
              </a:rPr>
              <a:t>몸캠</a:t>
            </a:r>
            <a:r>
              <a:rPr lang="ko-KR" altLang="en-US" sz="1400" dirty="0">
                <a:solidFill>
                  <a:srgbClr val="00B0F0"/>
                </a:solidFill>
              </a:rPr>
              <a:t> </a:t>
            </a:r>
            <a:r>
              <a:rPr lang="ko-KR" altLang="en-US" sz="1400" dirty="0" err="1">
                <a:solidFill>
                  <a:srgbClr val="00B0F0"/>
                </a:solidFill>
              </a:rPr>
              <a:t>피싱</a:t>
            </a:r>
            <a:r>
              <a:rPr lang="ko-KR" altLang="en-US" sz="1400" dirty="0">
                <a:solidFill>
                  <a:srgbClr val="00B0F0"/>
                </a:solidFill>
              </a:rPr>
              <a:t> 피해과정 </a:t>
            </a:r>
            <a:r>
              <a:rPr lang="en-US" altLang="ko-KR" sz="1400" dirty="0">
                <a:solidFill>
                  <a:srgbClr val="00B0F0"/>
                </a:solidFill>
              </a:rPr>
              <a:t>– 4)</a:t>
            </a:r>
            <a:r>
              <a:rPr lang="ko-KR" altLang="en-US" sz="1400" b="1" dirty="0"/>
              <a:t> </a:t>
            </a:r>
            <a:r>
              <a:rPr lang="ko-KR" altLang="en-US" sz="1400" b="1" dirty="0">
                <a:solidFill>
                  <a:srgbClr val="00B0F0"/>
                </a:solidFill>
              </a:rPr>
              <a:t>주소록을 유출하는 *</a:t>
            </a:r>
            <a:r>
              <a:rPr lang="en-US" altLang="ko-KR" sz="1400" b="1" dirty="0">
                <a:solidFill>
                  <a:srgbClr val="00B0F0"/>
                </a:solidFill>
              </a:rPr>
              <a:t>.</a:t>
            </a:r>
            <a:r>
              <a:rPr lang="en-US" altLang="ko-KR" sz="1400" b="1" dirty="0" err="1">
                <a:solidFill>
                  <a:srgbClr val="00B0F0"/>
                </a:solidFill>
              </a:rPr>
              <a:t>apk</a:t>
            </a:r>
            <a:r>
              <a:rPr lang="en-US" altLang="ko-KR" sz="1400" b="1" dirty="0">
                <a:solidFill>
                  <a:srgbClr val="00B0F0"/>
                </a:solidFill>
              </a:rPr>
              <a:t> </a:t>
            </a:r>
            <a:r>
              <a:rPr lang="ko-KR" altLang="en-US" sz="1400" b="1" dirty="0">
                <a:solidFill>
                  <a:srgbClr val="00B0F0"/>
                </a:solidFill>
              </a:rPr>
              <a:t>설치 요구</a:t>
            </a:r>
            <a:endParaRPr lang="en-US" altLang="ko-KR" sz="14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</a:t>
            </a:r>
            <a:endParaRPr lang="ko-KR" altLang="en-US" sz="14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4" y="1484785"/>
            <a:ext cx="7981950" cy="527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5026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294597" y="631872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600" dirty="0">
                <a:effectLst/>
              </a:rPr>
              <a:t>참고 </a:t>
            </a:r>
            <a:r>
              <a:rPr lang="en-US" altLang="ko-KR" sz="3600" dirty="0">
                <a:effectLst/>
              </a:rPr>
              <a:t>: </a:t>
            </a:r>
            <a:r>
              <a:rPr lang="ko-KR" altLang="en-US" sz="3600" dirty="0">
                <a:effectLst/>
              </a:rPr>
              <a:t>신종 디지털 성범죄</a:t>
            </a:r>
            <a:r>
              <a:rPr lang="en-US" altLang="ko-KR" sz="3600" dirty="0">
                <a:effectLst/>
              </a:rPr>
              <a:t>– </a:t>
            </a:r>
            <a:r>
              <a:rPr lang="ko-KR" altLang="en-US" sz="3600" dirty="0">
                <a:effectLst/>
              </a:rPr>
              <a:t>몸 캠 </a:t>
            </a:r>
            <a:r>
              <a:rPr lang="ko-KR" altLang="en-US" sz="3600" dirty="0" err="1">
                <a:effectLst/>
              </a:rPr>
              <a:t>피싱</a:t>
            </a:r>
            <a:endParaRPr lang="ko-KR" altLang="en-US" sz="3600" dirty="0">
              <a:effectLst/>
            </a:endParaRPr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395536" y="1600201"/>
            <a:ext cx="8640960" cy="532656"/>
          </a:xfrm>
        </p:spPr>
        <p:txBody>
          <a:bodyPr>
            <a:noAutofit/>
          </a:bodyPr>
          <a:lstStyle/>
          <a:p>
            <a:r>
              <a:rPr lang="ko-KR" altLang="en-US" sz="1400" dirty="0" err="1">
                <a:solidFill>
                  <a:srgbClr val="00B0F0"/>
                </a:solidFill>
              </a:rPr>
              <a:t>몸캠</a:t>
            </a:r>
            <a:r>
              <a:rPr lang="ko-KR" altLang="en-US" sz="1400" dirty="0">
                <a:solidFill>
                  <a:srgbClr val="00B0F0"/>
                </a:solidFill>
              </a:rPr>
              <a:t> </a:t>
            </a:r>
            <a:r>
              <a:rPr lang="ko-KR" altLang="en-US" sz="1400" dirty="0" err="1">
                <a:solidFill>
                  <a:srgbClr val="00B0F0"/>
                </a:solidFill>
              </a:rPr>
              <a:t>피싱</a:t>
            </a:r>
            <a:r>
              <a:rPr lang="ko-KR" altLang="en-US" sz="1400" dirty="0">
                <a:solidFill>
                  <a:srgbClr val="00B0F0"/>
                </a:solidFill>
              </a:rPr>
              <a:t> 피해과정 </a:t>
            </a:r>
            <a:r>
              <a:rPr lang="en-US" altLang="ko-KR" sz="1400" dirty="0">
                <a:solidFill>
                  <a:srgbClr val="00B0F0"/>
                </a:solidFill>
              </a:rPr>
              <a:t>– 5)</a:t>
            </a:r>
            <a:r>
              <a:rPr lang="ko-KR" altLang="en-US" sz="1400" b="1" dirty="0">
                <a:solidFill>
                  <a:srgbClr val="00B0F0"/>
                </a:solidFill>
              </a:rPr>
              <a:t> 지인 연락처 명단을 보이며 피해자에게 금전 요구</a:t>
            </a:r>
            <a:endParaRPr lang="en-US" altLang="ko-KR" sz="14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피해자에게 피해자 지인들의 명단과 연락처를 보여 주면서 동영상을 유포하겠다는 </a:t>
            </a:r>
            <a:r>
              <a:rPr lang="ko-KR" altLang="en-US" sz="1400" dirty="0" err="1"/>
              <a:t>협바과</a:t>
            </a:r>
            <a:r>
              <a:rPr lang="ko-KR" altLang="en-US" sz="1400" dirty="0"/>
              <a:t> 함께 돈을 요구</a:t>
            </a:r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연락처가 유출되지 않았더라도 </a:t>
            </a:r>
            <a:r>
              <a:rPr lang="en-US" altLang="ko-KR" sz="1400" dirty="0"/>
              <a:t>"</a:t>
            </a:r>
            <a:r>
              <a:rPr lang="ko-KR" altLang="en-US" sz="1400" dirty="0"/>
              <a:t>각종 게시판에 올리겠다</a:t>
            </a:r>
            <a:r>
              <a:rPr lang="en-US" altLang="ko-KR" sz="1400" dirty="0"/>
              <a:t>"</a:t>
            </a:r>
            <a:r>
              <a:rPr lang="ko-KR" altLang="en-US" sz="1400" dirty="0"/>
              <a:t>며 협박하는 경우도 있음</a:t>
            </a:r>
          </a:p>
          <a:p>
            <a:pPr marL="0" indent="0">
              <a:buNone/>
            </a:pPr>
            <a:endParaRPr lang="ko-KR" altLang="en-US" sz="14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548" y="2492896"/>
            <a:ext cx="7107883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7297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294597" y="631872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600" dirty="0">
                <a:effectLst/>
              </a:rPr>
              <a:t>참고 </a:t>
            </a:r>
            <a:r>
              <a:rPr lang="en-US" altLang="ko-KR" sz="3600" dirty="0">
                <a:effectLst/>
              </a:rPr>
              <a:t>: </a:t>
            </a:r>
            <a:r>
              <a:rPr lang="ko-KR" altLang="en-US" sz="3600" dirty="0">
                <a:effectLst/>
              </a:rPr>
              <a:t>신종 디지털 성범죄</a:t>
            </a:r>
            <a:r>
              <a:rPr lang="en-US" altLang="ko-KR" sz="3600" dirty="0">
                <a:effectLst/>
              </a:rPr>
              <a:t>– </a:t>
            </a:r>
            <a:r>
              <a:rPr lang="ko-KR" altLang="en-US" sz="3600" dirty="0">
                <a:effectLst/>
              </a:rPr>
              <a:t>몸 캠 </a:t>
            </a:r>
            <a:r>
              <a:rPr lang="ko-KR" altLang="en-US" sz="3600" dirty="0" err="1">
                <a:effectLst/>
              </a:rPr>
              <a:t>피싱</a:t>
            </a:r>
            <a:endParaRPr lang="ko-KR" altLang="en-US" sz="3600" dirty="0">
              <a:effectLst/>
            </a:endParaRPr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395536" y="1600201"/>
            <a:ext cx="8640960" cy="532656"/>
          </a:xfrm>
        </p:spPr>
        <p:txBody>
          <a:bodyPr>
            <a:noAutofit/>
          </a:bodyPr>
          <a:lstStyle/>
          <a:p>
            <a:r>
              <a:rPr lang="ko-KR" altLang="en-US" sz="1400" dirty="0" err="1">
                <a:solidFill>
                  <a:srgbClr val="00B0F0"/>
                </a:solidFill>
              </a:rPr>
              <a:t>몸캠</a:t>
            </a:r>
            <a:r>
              <a:rPr lang="ko-KR" altLang="en-US" sz="1400" dirty="0">
                <a:solidFill>
                  <a:srgbClr val="00B0F0"/>
                </a:solidFill>
              </a:rPr>
              <a:t> </a:t>
            </a:r>
            <a:r>
              <a:rPr lang="ko-KR" altLang="en-US" sz="1400" dirty="0" err="1">
                <a:solidFill>
                  <a:srgbClr val="00B0F0"/>
                </a:solidFill>
              </a:rPr>
              <a:t>피싱</a:t>
            </a:r>
            <a:r>
              <a:rPr lang="ko-KR" altLang="en-US" sz="1400" dirty="0">
                <a:solidFill>
                  <a:srgbClr val="00B0F0"/>
                </a:solidFill>
              </a:rPr>
              <a:t> 피해과정 </a:t>
            </a:r>
            <a:r>
              <a:rPr lang="en-US" altLang="ko-KR" sz="1400" dirty="0">
                <a:solidFill>
                  <a:srgbClr val="00B0F0"/>
                </a:solidFill>
              </a:rPr>
              <a:t>– 6)</a:t>
            </a:r>
            <a:r>
              <a:rPr lang="ko-KR" altLang="en-US" sz="1400" b="1" dirty="0">
                <a:solidFill>
                  <a:srgbClr val="00B0F0"/>
                </a:solidFill>
              </a:rPr>
              <a:t> 대부분 동영상 유포</a:t>
            </a:r>
            <a:r>
              <a:rPr lang="en-US" altLang="ko-KR" sz="1400" b="1" dirty="0">
                <a:solidFill>
                  <a:srgbClr val="00B0F0"/>
                </a:solidFill>
              </a:rPr>
              <a:t>, </a:t>
            </a:r>
            <a:r>
              <a:rPr lang="ko-KR" altLang="en-US" sz="1400" b="1" dirty="0">
                <a:solidFill>
                  <a:srgbClr val="00B0F0"/>
                </a:solidFill>
              </a:rPr>
              <a:t>송금하더라도 오히려 추가로 돈을 요구</a:t>
            </a:r>
            <a:endParaRPr lang="en-US" altLang="ko-KR" sz="14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피해자가 돈을 송금하지 않은 사례에서 </a:t>
            </a:r>
            <a:r>
              <a:rPr lang="ko-KR" altLang="en-US" sz="1400" dirty="0" err="1"/>
              <a:t>협박범은</a:t>
            </a:r>
            <a:r>
              <a:rPr lang="ko-KR" altLang="en-US" sz="1400" dirty="0"/>
              <a:t> 대부분 피해자 지인들로 채팅 그룹을 만든 후 피해자의 동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영상을 유포하고 있음 </a:t>
            </a:r>
            <a:br>
              <a:rPr lang="ko-KR" altLang="en-US" sz="1400" dirty="0"/>
            </a:br>
            <a:r>
              <a:rPr lang="ko-KR" altLang="en-US" sz="1400" dirty="0"/>
              <a:t>☞ ‘돈을 보내지 않으면 동영상을 유포해 버리더라’는 소문을 냄으로써 다른 피해자 사례에서 돈을 보내게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하려는 의도적인 행위로 판단됨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그러나</a:t>
            </a:r>
            <a:r>
              <a:rPr lang="en-US" altLang="ko-KR" sz="1400" dirty="0"/>
              <a:t>, </a:t>
            </a:r>
            <a:r>
              <a:rPr lang="ko-KR" altLang="en-US" sz="1400" dirty="0"/>
              <a:t>피해자가 돈을 송금하더라도 </a:t>
            </a:r>
            <a:r>
              <a:rPr lang="ko-KR" altLang="en-US" sz="1400" dirty="0" err="1"/>
              <a:t>협박범은</a:t>
            </a:r>
            <a:r>
              <a:rPr lang="ko-KR" altLang="en-US" sz="1400" dirty="0"/>
              <a:t> 협박을 멈추지 않고 오히려 추가로 돈을 요구하는 사례가 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부분이므로 협박에 따라 돈을 송금하는 것은 해결방안이 아님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3717032"/>
            <a:ext cx="6545908" cy="1224136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539552" y="5229200"/>
            <a:ext cx="83818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/>
              <a:t>#. </a:t>
            </a:r>
            <a:r>
              <a:rPr lang="ko-KR" altLang="en-US" sz="1400" b="1" dirty="0"/>
              <a:t>해킹을 이용해 동영상을 삭제해 주겠다며 돈을 요구하기도</a:t>
            </a:r>
            <a:r>
              <a:rPr lang="en-US" altLang="ko-KR" sz="1400" b="1" dirty="0"/>
              <a:t>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ko-KR" altLang="en-US" sz="1400" dirty="0"/>
              <a:t>범죄자가 운영하는 관리자홈페이지를 해킹해서 피해자의 동영상을 삭제해 유포 피해를 막아주겠다며 피해자에게 접근해서 돈을 요구하는 사례도 있음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ko-KR" altLang="en-US" sz="1400" dirty="0"/>
              <a:t>이런 경우 대개 선급금을 요구하는데</a:t>
            </a:r>
            <a:r>
              <a:rPr lang="en-US" altLang="ko-KR" sz="1400" dirty="0"/>
              <a:t>, </a:t>
            </a:r>
            <a:r>
              <a:rPr lang="ko-KR" altLang="en-US" sz="1400" dirty="0"/>
              <a:t>시간만 허비해서 추가 피해만 발생할 뿐</a:t>
            </a:r>
            <a:r>
              <a:rPr lang="en-US" altLang="ko-KR" sz="1400" dirty="0"/>
              <a:t>, </a:t>
            </a:r>
            <a:r>
              <a:rPr lang="ko-KR" altLang="en-US" sz="1400" dirty="0"/>
              <a:t>이 또한 해결방안이 아님</a:t>
            </a:r>
          </a:p>
        </p:txBody>
      </p:sp>
    </p:spTree>
    <p:extLst>
      <p:ext uri="{BB962C8B-B14F-4D97-AF65-F5344CB8AC3E}">
        <p14:creationId xmlns:p14="http://schemas.microsoft.com/office/powerpoint/2010/main" val="21669520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1600" b="1" dirty="0">
                <a:solidFill>
                  <a:srgbClr val="00B0F0"/>
                </a:solidFill>
              </a:rPr>
              <a:t>자기통제이론</a:t>
            </a:r>
            <a:r>
              <a:rPr lang="en-US" altLang="ko-KR" sz="1600" b="1" dirty="0">
                <a:solidFill>
                  <a:srgbClr val="00B0F0"/>
                </a:solidFill>
              </a:rPr>
              <a:t>(Self Control Theory)</a:t>
            </a:r>
            <a:r>
              <a:rPr lang="ko-KR" altLang="en-US" sz="1600" b="1" dirty="0">
                <a:solidFill>
                  <a:srgbClr val="00B0F0"/>
                </a:solidFill>
              </a:rPr>
              <a:t>에 근거한 사이버 범죄</a:t>
            </a:r>
            <a:endParaRPr lang="ko-KR" altLang="en-US" sz="1600" dirty="0">
              <a:solidFill>
                <a:srgbClr val="00B0F0"/>
              </a:solidFill>
            </a:endParaRPr>
          </a:p>
          <a:p>
            <a:pPr>
              <a:buNone/>
            </a:pPr>
            <a:br>
              <a:rPr lang="ko-KR" altLang="en-US" sz="1600" b="1" dirty="0"/>
            </a:b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 </a:t>
            </a:r>
            <a:r>
              <a:rPr lang="en-US" altLang="ko-KR" sz="1600" dirty="0" err="1"/>
              <a:t>Gottfedson</a:t>
            </a:r>
            <a:r>
              <a:rPr lang="ko-KR" altLang="en-US" sz="1600" dirty="0"/>
              <a:t>과 </a:t>
            </a:r>
            <a:r>
              <a:rPr lang="en-US" altLang="ko-KR" sz="1600" dirty="0" err="1"/>
              <a:t>Hirschi</a:t>
            </a:r>
            <a:r>
              <a:rPr lang="ko-KR" altLang="en-US" sz="1600" dirty="0"/>
              <a:t>의 자기통제이론에 따르면</a:t>
            </a:r>
            <a:r>
              <a:rPr lang="en-US" altLang="ko-KR" sz="1600" dirty="0"/>
              <a:t>, </a:t>
            </a:r>
            <a:r>
              <a:rPr lang="ko-KR" altLang="en-US" sz="1600" dirty="0"/>
              <a:t>범죄나 비행을 저지름에 있어서의 개인간의 차이는 인생의 초기단계에서 만들어지고</a:t>
            </a:r>
            <a:r>
              <a:rPr lang="en-US" altLang="ko-KR" sz="1600" dirty="0"/>
              <a:t>, </a:t>
            </a:r>
            <a:r>
              <a:rPr lang="ko-KR" altLang="en-US" sz="1600" dirty="0"/>
              <a:t>그 이 후로는 한평생 안정적인 경향이 있다고 함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Wilson</a:t>
            </a:r>
            <a:r>
              <a:rPr lang="ko-KR" altLang="en-US" sz="1600" dirty="0"/>
              <a:t>과 </a:t>
            </a:r>
            <a:r>
              <a:rPr lang="en-US" altLang="ko-KR" sz="1600" dirty="0"/>
              <a:t>Herrnstein</a:t>
            </a:r>
            <a:r>
              <a:rPr lang="ko-KR" altLang="en-US" sz="1600" dirty="0"/>
              <a:t>도 이와 비슷한 이론을 발표한 바가 있지만 </a:t>
            </a:r>
            <a:r>
              <a:rPr lang="en-US" altLang="ko-KR" sz="1600" dirty="0" err="1"/>
              <a:t>Gottfedson</a:t>
            </a:r>
            <a:r>
              <a:rPr lang="ko-KR" altLang="en-US" sz="1600" dirty="0"/>
              <a:t>과 </a:t>
            </a:r>
            <a:r>
              <a:rPr lang="en-US" altLang="ko-KR" sz="1600" dirty="0" err="1"/>
              <a:t>Hirschi</a:t>
            </a:r>
            <a:r>
              <a:rPr lang="ko-KR" altLang="en-US" sz="1600" dirty="0"/>
              <a:t>와는 달리 범죄에 대한 생물학적이나 유전적 설명을 제시하지 않았음</a:t>
            </a:r>
          </a:p>
          <a:p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  </a:t>
            </a:r>
            <a:r>
              <a:rPr lang="en-US" altLang="ko-KR" sz="1600" dirty="0" err="1"/>
              <a:t>Gottfedson</a:t>
            </a:r>
            <a:r>
              <a:rPr lang="ko-KR" altLang="en-US" sz="1600" dirty="0"/>
              <a:t>과 </a:t>
            </a:r>
            <a:r>
              <a:rPr lang="en-US" altLang="ko-KR" sz="1600" dirty="0" err="1"/>
              <a:t>Hirschi</a:t>
            </a:r>
            <a:r>
              <a:rPr lang="ko-KR" altLang="en-US" sz="1600" dirty="0"/>
              <a:t>는 고전주의 범죄학의 가정을 따라서 인간의 본성을 자기이익을 추구하고 이기적인 존재로 보고 있음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범죄나 비행이 행위자에게 쉽고</a:t>
            </a:r>
            <a:r>
              <a:rPr lang="en-US" altLang="ko-KR" sz="1600" dirty="0"/>
              <a:t>, </a:t>
            </a:r>
            <a:r>
              <a:rPr lang="ko-KR" altLang="en-US" sz="1600" dirty="0"/>
              <a:t>즉각적이고</a:t>
            </a:r>
            <a:r>
              <a:rPr lang="en-US" altLang="ko-KR" sz="1600" dirty="0"/>
              <a:t>, </a:t>
            </a:r>
            <a:r>
              <a:rPr lang="ko-KR" altLang="en-US" sz="1600" dirty="0"/>
              <a:t>확실한 이익을 제공한다는 면에서 모든 사람은 범죄나 비행에의 동기를 가지고 있는 것임</a:t>
            </a:r>
          </a:p>
          <a:p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4597" y="332656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600" dirty="0"/>
              <a:t>5-1. </a:t>
            </a:r>
            <a:r>
              <a:rPr lang="ko-KR" altLang="en-US" sz="3600" dirty="0"/>
              <a:t>범죄이론과 사이버범죄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1600" b="1" dirty="0">
                <a:solidFill>
                  <a:srgbClr val="00B0F0"/>
                </a:solidFill>
              </a:rPr>
              <a:t>자기통제이론</a:t>
            </a:r>
            <a:r>
              <a:rPr lang="en-US" altLang="ko-KR" sz="1600" b="1" dirty="0">
                <a:solidFill>
                  <a:srgbClr val="00B0F0"/>
                </a:solidFill>
              </a:rPr>
              <a:t>(Self Control Theory)</a:t>
            </a:r>
            <a:r>
              <a:rPr lang="ko-KR" altLang="en-US" sz="1600" b="1" dirty="0">
                <a:solidFill>
                  <a:srgbClr val="00B0F0"/>
                </a:solidFill>
              </a:rPr>
              <a:t>에 근거한 사이버 범죄</a:t>
            </a:r>
            <a:endParaRPr lang="ko-KR" altLang="en-US" sz="1600" dirty="0">
              <a:solidFill>
                <a:srgbClr val="00B0F0"/>
              </a:solidFill>
            </a:endParaRPr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  이들의 이론은 특히 행위자의 내적인 통제인 자기통제력에 초점을 맞추고 있다</a:t>
            </a:r>
            <a:r>
              <a:rPr lang="en-US" altLang="ko-KR" sz="1600" dirty="0"/>
              <a:t>. </a:t>
            </a:r>
            <a:r>
              <a:rPr lang="ko-KR" altLang="en-US" sz="1600" dirty="0"/>
              <a:t>즉 자기통제력은 순간만족과 충동을 조절할 수 있는지</a:t>
            </a:r>
            <a:r>
              <a:rPr lang="en-US" altLang="ko-KR" sz="1600" dirty="0"/>
              <a:t>, </a:t>
            </a:r>
            <a:r>
              <a:rPr lang="ko-KR" altLang="en-US" sz="1600" dirty="0"/>
              <a:t>스릴과 모험을 추구하기 보다는 분별력과 조심성이 있는지</a:t>
            </a:r>
            <a:r>
              <a:rPr lang="en-US" altLang="ko-KR" sz="1600" dirty="0"/>
              <a:t>, </a:t>
            </a:r>
            <a:r>
              <a:rPr lang="ko-KR" altLang="en-US" sz="1600" dirty="0"/>
              <a:t>근시안적이기 보다는 앞으로의 일을 생각하는지</a:t>
            </a:r>
            <a:r>
              <a:rPr lang="en-US" altLang="ko-KR" sz="1600" dirty="0"/>
              <a:t>, </a:t>
            </a:r>
            <a:r>
              <a:rPr lang="ko-KR" altLang="en-US" sz="1600" dirty="0"/>
              <a:t>쉽게 흥분하는 성격인지 등을 말하는 것임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개인이 범죄나 비행으로부터 자신을 지켜낼 수 있는 능력을 나타내는 이러한 자기 통제력은 결국 가정으로부터 생겨나기 때문에 가정을 중심으로 한 초기 사회화는 개인의 범죄를 설명함에 있어서 그 이후의 다른 어떠한 경험들 보다 더 중요한 의미를 가짐</a:t>
            </a:r>
          </a:p>
          <a:p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자기통제력이 낮은 사람들은 욕구를 즉각적으로 충족시키려 하고</a:t>
            </a:r>
            <a:r>
              <a:rPr lang="en-US" altLang="ko-KR" sz="1600" dirty="0"/>
              <a:t>, </a:t>
            </a:r>
            <a:r>
              <a:rPr lang="ko-KR" altLang="en-US" sz="1600" dirty="0"/>
              <a:t>단순한 일을 </a:t>
            </a:r>
            <a:r>
              <a:rPr lang="ko-KR" altLang="en-US" sz="1600" dirty="0" err="1"/>
              <a:t>선호한함</a:t>
            </a:r>
            <a:r>
              <a:rPr lang="en-US" altLang="ko-KR" sz="1600" dirty="0"/>
              <a:t>. </a:t>
            </a:r>
            <a:r>
              <a:rPr lang="ko-KR" altLang="en-US" sz="1600" dirty="0"/>
              <a:t>또한 위험한 행동을 좋아하고</a:t>
            </a:r>
            <a:r>
              <a:rPr lang="en-US" altLang="ko-KR" sz="1600" dirty="0"/>
              <a:t>, </a:t>
            </a:r>
            <a:r>
              <a:rPr lang="ko-KR" altLang="en-US" sz="1600" dirty="0"/>
              <a:t>말보다는 행동으로 스스로를 표현하며</a:t>
            </a:r>
            <a:r>
              <a:rPr lang="en-US" altLang="ko-KR" sz="1600" dirty="0"/>
              <a:t>, </a:t>
            </a:r>
            <a:r>
              <a:rPr lang="ko-KR" altLang="en-US" sz="1600" dirty="0"/>
              <a:t>자기중심적이어서 다른 사람의 고통에 무신경하고</a:t>
            </a:r>
            <a:r>
              <a:rPr lang="en-US" altLang="ko-KR" sz="1600" dirty="0"/>
              <a:t>, </a:t>
            </a:r>
            <a:r>
              <a:rPr lang="ko-KR" altLang="en-US" sz="1600" dirty="0"/>
              <a:t>성미가 급한 경향이 있다고 함</a:t>
            </a:r>
          </a:p>
          <a:p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결국 자기통제이론에서 자기통제력이 낮은 사람은 “지금 당장 이 자리에서</a:t>
            </a:r>
            <a:r>
              <a:rPr lang="en-US" altLang="ko-KR" sz="1600" dirty="0"/>
              <a:t>(here and now)” </a:t>
            </a:r>
            <a:r>
              <a:rPr lang="ko-KR" altLang="en-US" sz="1600" dirty="0"/>
              <a:t>욕구충족을 지향하는 경향이 있는 사람이라고 함</a:t>
            </a:r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5-1. </a:t>
            </a:r>
            <a:r>
              <a:rPr lang="ko-KR" altLang="en-US" sz="3600" dirty="0"/>
              <a:t>범죄이론과 사이버범죄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1600" b="1" dirty="0">
                <a:solidFill>
                  <a:srgbClr val="00B0F0"/>
                </a:solidFill>
              </a:rPr>
              <a:t>자기통제이론</a:t>
            </a:r>
            <a:r>
              <a:rPr lang="en-US" altLang="ko-KR" sz="1600" b="1" dirty="0">
                <a:solidFill>
                  <a:srgbClr val="00B0F0"/>
                </a:solidFill>
              </a:rPr>
              <a:t>(Self Control Theory)</a:t>
            </a:r>
            <a:r>
              <a:rPr lang="ko-KR" altLang="en-US" sz="1600" b="1" dirty="0">
                <a:solidFill>
                  <a:srgbClr val="00B0F0"/>
                </a:solidFill>
              </a:rPr>
              <a:t>에 근거한 사이버 범죄</a:t>
            </a:r>
            <a:endParaRPr lang="ko-KR" altLang="en-US" sz="1600" dirty="0">
              <a:solidFill>
                <a:srgbClr val="00B0F0"/>
              </a:solidFill>
            </a:endParaRPr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  특히 사이버상에서의 청소년범죄의 경우</a:t>
            </a:r>
            <a:r>
              <a:rPr lang="en-US" altLang="ko-KR" sz="1600" dirty="0"/>
              <a:t>, </a:t>
            </a:r>
            <a:r>
              <a:rPr lang="ko-KR" altLang="en-US" sz="1600" dirty="0"/>
              <a:t>자기통제력이 약한 청소년의 경우 익명성</a:t>
            </a:r>
            <a:r>
              <a:rPr lang="en-US" altLang="ko-KR" sz="1600" dirty="0"/>
              <a:t>, </a:t>
            </a:r>
            <a:r>
              <a:rPr lang="ko-KR" altLang="en-US" sz="1600" dirty="0"/>
              <a:t>자율성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탈공간성</a:t>
            </a:r>
            <a:r>
              <a:rPr lang="en-US" altLang="ko-KR" sz="1600" dirty="0"/>
              <a:t>, </a:t>
            </a:r>
            <a:r>
              <a:rPr lang="ko-KR" altLang="en-US" sz="1600" dirty="0"/>
              <a:t>개방성 등 사이버상의 특성들에 편승하여 욕구의 절제하지 못하고 근시안적인 관점에서 우발적</a:t>
            </a:r>
            <a:r>
              <a:rPr lang="en-US" altLang="ko-KR" sz="1600" dirty="0"/>
              <a:t>, </a:t>
            </a:r>
            <a:r>
              <a:rPr lang="ko-KR" altLang="en-US" sz="1600" dirty="0"/>
              <a:t>충동적으로 비행에 빠져들 수 있는 것임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또한 이러한 자기통제력의 약화로 인해 타인이 입게 될 막대한 피해를 고려하지 못하는 것임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만약 문제행동을 야기한 청소년에게 가정에서의 초기 사회화가 제대로 이루어졌다면 범행이전에 보다 효과적으로 자신을 통제할 수 있었을 것임</a:t>
            </a:r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5-1. </a:t>
            </a:r>
            <a:r>
              <a:rPr lang="ko-KR" altLang="en-US" sz="3600" dirty="0"/>
              <a:t>범죄이론과 사이버범죄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b="1" dirty="0">
                <a:solidFill>
                  <a:srgbClr val="00B0F0"/>
                </a:solidFill>
              </a:rPr>
              <a:t>피해 대상 측면에서의 논의</a:t>
            </a:r>
            <a:br>
              <a:rPr lang="ko-KR" altLang="en-US" sz="1800" b="1" dirty="0"/>
            </a:br>
            <a:endParaRPr lang="ko-KR" altLang="en-US" sz="1800" dirty="0"/>
          </a:p>
          <a:p>
            <a:pPr>
              <a:buNone/>
            </a:pPr>
            <a:r>
              <a:rPr lang="ko-KR" altLang="en-US" sz="1800" dirty="0"/>
              <a:t> </a:t>
            </a:r>
            <a:r>
              <a:rPr lang="en-US" altLang="ko-KR" sz="1800" dirty="0"/>
              <a:t>- </a:t>
            </a:r>
            <a:r>
              <a:rPr lang="ko-KR" altLang="en-US" sz="1800" dirty="0"/>
              <a:t>현실세계에서 범죄피해를 설명하는 범죄학 이론들은 크게 두 가지 유형으로 분류될 수 있음</a:t>
            </a:r>
            <a:endParaRPr lang="en-US" altLang="ko-KR" sz="1800" dirty="0"/>
          </a:p>
          <a:p>
            <a:pPr>
              <a:buNone/>
            </a:pPr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- </a:t>
            </a:r>
            <a:r>
              <a:rPr lang="ko-KR" altLang="en-US" sz="1800" dirty="0" err="1"/>
              <a:t>첫번째</a:t>
            </a:r>
            <a:r>
              <a:rPr lang="ko-KR" altLang="en-US" sz="1800" dirty="0"/>
              <a:t> 설명유형은 기회의 개념에 초점을 두며</a:t>
            </a:r>
            <a:r>
              <a:rPr lang="en-US" altLang="ko-KR" sz="1800" dirty="0"/>
              <a:t>, </a:t>
            </a:r>
            <a:r>
              <a:rPr lang="ko-KR" altLang="en-US" sz="1800" dirty="0"/>
              <a:t>피해사건이 시간과 공간에 걸쳐 분포되는 방식을 이해하려는 관점으로 이러한 관점에서는 왜 어떤 사람들은 다른 사람들에 비해 범죄피해를 당할 가능성이 높은가 하는 문제를 다룸</a:t>
            </a:r>
            <a:r>
              <a:rPr lang="en-US" altLang="ko-KR" sz="1800" dirty="0"/>
              <a:t> </a:t>
            </a:r>
          </a:p>
          <a:p>
            <a:pPr>
              <a:buNone/>
            </a:pPr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- </a:t>
            </a:r>
            <a:r>
              <a:rPr lang="ko-KR" altLang="en-US" sz="1800" dirty="0"/>
              <a:t>이에 비해</a:t>
            </a:r>
            <a:r>
              <a:rPr lang="en-US" altLang="ko-KR" sz="1800" dirty="0"/>
              <a:t>, </a:t>
            </a:r>
            <a:r>
              <a:rPr lang="ko-KR" altLang="en-US" sz="1800" dirty="0" err="1"/>
              <a:t>두번째</a:t>
            </a:r>
            <a:r>
              <a:rPr lang="ko-KR" altLang="en-US" sz="1800" dirty="0"/>
              <a:t> 설명유형은 특정 피해사건에서 피해자는 어떠한 역할을 하며</a:t>
            </a:r>
            <a:r>
              <a:rPr lang="en-US" altLang="ko-KR" sz="1800" dirty="0"/>
              <a:t>, </a:t>
            </a:r>
            <a:r>
              <a:rPr lang="ko-KR" altLang="en-US" sz="1800" dirty="0"/>
              <a:t>사회적 교환의 맥락에서 피해자와 가해자가 어떻게 상호영향을 주고받는 지를 밝히려고 함</a:t>
            </a:r>
          </a:p>
          <a:p>
            <a:pPr marL="0" indent="0">
              <a:buNone/>
            </a:pPr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5-2. </a:t>
            </a:r>
            <a:r>
              <a:rPr lang="ko-KR" altLang="en-US" sz="3600" dirty="0"/>
              <a:t>범죄이론과 사이버범죄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ko-KR" sz="1600" dirty="0">
                <a:solidFill>
                  <a:srgbClr val="00B0F0"/>
                </a:solidFill>
              </a:rPr>
              <a:t>(1) </a:t>
            </a:r>
            <a:r>
              <a:rPr lang="ko-KR" altLang="en-US" sz="1600" dirty="0">
                <a:solidFill>
                  <a:srgbClr val="00B0F0"/>
                </a:solidFill>
              </a:rPr>
              <a:t>범죄의 기회</a:t>
            </a:r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기회이론들</a:t>
            </a:r>
            <a:r>
              <a:rPr lang="en-US" altLang="ko-KR" sz="1600" dirty="0"/>
              <a:t>(opportunity theories)</a:t>
            </a:r>
            <a:r>
              <a:rPr lang="ko-KR" altLang="en-US" sz="1600" dirty="0"/>
              <a:t>은 위반자들의 범행동기 또는 의도와 함께</a:t>
            </a:r>
            <a:r>
              <a:rPr lang="en-US" altLang="ko-KR" sz="1600" dirty="0"/>
              <a:t>, </a:t>
            </a:r>
            <a:r>
              <a:rPr lang="ko-KR" altLang="en-US" sz="1600" dirty="0"/>
              <a:t>이를 실행하기 위한 기회의 수를 증가시키거나 감소시키는 요인들에 대한 설명이 진정으로 필요하다고 주장함</a:t>
            </a:r>
          </a:p>
          <a:p>
            <a:pPr>
              <a:buNone/>
            </a:pPr>
            <a:br>
              <a:rPr lang="ko-KR" altLang="en-US" sz="1600" dirty="0"/>
            </a:br>
            <a:endParaRPr lang="ko-KR" altLang="en-US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① 생활양식</a:t>
            </a:r>
            <a:r>
              <a:rPr lang="en-US" altLang="ko-KR" sz="1600" dirty="0">
                <a:solidFill>
                  <a:srgbClr val="FF0000"/>
                </a:solidFill>
              </a:rPr>
              <a:t>-</a:t>
            </a:r>
            <a:r>
              <a:rPr lang="ko-KR" altLang="en-US" sz="1600" dirty="0">
                <a:solidFill>
                  <a:srgbClr val="FF0000"/>
                </a:solidFill>
              </a:rPr>
              <a:t>노출이론</a:t>
            </a:r>
            <a:r>
              <a:rPr lang="en-US" altLang="ko-KR" sz="1600" dirty="0">
                <a:solidFill>
                  <a:srgbClr val="FF0000"/>
                </a:solidFill>
              </a:rPr>
              <a:t>(Lifestyle-Exposure Theory)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이 이론은 </a:t>
            </a:r>
            <a:r>
              <a:rPr lang="en-US" altLang="ko-KR" sz="1600" dirty="0"/>
              <a:t>Michael </a:t>
            </a:r>
            <a:r>
              <a:rPr lang="en-US" altLang="ko-KR" sz="1600" dirty="0" err="1"/>
              <a:t>Hindelang</a:t>
            </a:r>
            <a:r>
              <a:rPr lang="ko-KR" altLang="en-US" sz="1600" dirty="0"/>
              <a:t>과 그의 동료들</a:t>
            </a:r>
            <a:r>
              <a:rPr lang="en-US" altLang="ko-KR" sz="1600" dirty="0"/>
              <a:t>(1978)</a:t>
            </a:r>
            <a:r>
              <a:rPr lang="ko-KR" altLang="en-US" sz="1600" dirty="0"/>
              <a:t>이 발전시킨 이론이다</a:t>
            </a:r>
            <a:r>
              <a:rPr lang="en-US" altLang="ko-KR" sz="1600" dirty="0"/>
              <a:t>. </a:t>
            </a:r>
            <a:r>
              <a:rPr lang="ko-KR" altLang="en-US" sz="1600" dirty="0"/>
              <a:t>이들은 사람들의 사회인구학적 특성들과 범죄피해 위험 간의 관계에 초점을 두었으며</a:t>
            </a:r>
            <a:r>
              <a:rPr lang="en-US" altLang="ko-KR" sz="1600" dirty="0"/>
              <a:t>, </a:t>
            </a:r>
            <a:r>
              <a:rPr lang="ko-KR" altLang="en-US" sz="1600" dirty="0"/>
              <a:t>이 둘 간의 관계를 설명해 주는 중심개념이 </a:t>
            </a:r>
            <a:r>
              <a:rPr lang="en-US" altLang="ko-KR" sz="1600" dirty="0"/>
              <a:t>"</a:t>
            </a:r>
            <a:r>
              <a:rPr lang="ko-KR" altLang="en-US" sz="1600" dirty="0"/>
              <a:t>생활양식</a:t>
            </a:r>
            <a:r>
              <a:rPr lang="en-US" altLang="ko-KR" sz="1600" dirty="0"/>
              <a:t>"</a:t>
            </a:r>
            <a:r>
              <a:rPr lang="ko-KR" altLang="en-US" sz="1600" dirty="0"/>
              <a:t>이라고 주장하였음</a:t>
            </a:r>
            <a:r>
              <a:rPr lang="en-US" altLang="ko-KR" sz="1600" dirty="0"/>
              <a:t>.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이들은 생활양식을 사람들의 일상적인 여가 및 직업활동</a:t>
            </a:r>
            <a:r>
              <a:rPr lang="en-US" altLang="ko-KR" sz="1600" dirty="0"/>
              <a:t>(</a:t>
            </a:r>
            <a:r>
              <a:rPr lang="ko-KR" altLang="en-US" sz="1600" dirty="0"/>
              <a:t>직장</a:t>
            </a:r>
            <a:r>
              <a:rPr lang="en-US" altLang="ko-KR" sz="1600" dirty="0"/>
              <a:t>, </a:t>
            </a:r>
            <a:r>
              <a:rPr lang="ko-KR" altLang="en-US" sz="1600" dirty="0"/>
              <a:t>학교</a:t>
            </a:r>
            <a:r>
              <a:rPr lang="en-US" altLang="ko-KR" sz="1600" dirty="0"/>
              <a:t>, </a:t>
            </a:r>
            <a:r>
              <a:rPr lang="ko-KR" altLang="en-US" sz="1600" dirty="0"/>
              <a:t>가사 등</a:t>
            </a:r>
            <a:r>
              <a:rPr lang="en-US" altLang="ko-KR" sz="1600" dirty="0"/>
              <a:t>)</a:t>
            </a:r>
            <a:r>
              <a:rPr lang="ko-KR" altLang="en-US" sz="1600" dirty="0"/>
              <a:t>의 맥락에서 정의하였음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생활양식에 있어서의 차이는 사람들이 처하는 범죄피해 위험의 정도에 있어서의 차이와 연결됨 </a:t>
            </a:r>
            <a:r>
              <a:rPr lang="en-US" altLang="ko-KR" sz="1600" dirty="0"/>
              <a:t>-  </a:t>
            </a:r>
            <a:r>
              <a:rPr lang="ko-KR" altLang="en-US" sz="1600" dirty="0"/>
              <a:t>예컨대</a:t>
            </a:r>
            <a:r>
              <a:rPr lang="en-US" altLang="ko-KR" sz="1600" dirty="0"/>
              <a:t>, </a:t>
            </a:r>
            <a:r>
              <a:rPr lang="ko-KR" altLang="en-US" sz="1600" dirty="0"/>
              <a:t>잠재적 범죄자가 많이 포함된 집단과 접촉하는 사람들이나</a:t>
            </a:r>
            <a:r>
              <a:rPr lang="en-US" altLang="ko-KR" sz="1600" dirty="0"/>
              <a:t>, </a:t>
            </a:r>
            <a:r>
              <a:rPr lang="ko-KR" altLang="en-US" sz="1600" dirty="0"/>
              <a:t>범죄가 자주 발생하는 시간대</a:t>
            </a:r>
            <a:r>
              <a:rPr lang="en-US" altLang="ko-KR" sz="1600" dirty="0"/>
              <a:t>(</a:t>
            </a:r>
            <a:r>
              <a:rPr lang="ko-KR" altLang="en-US" sz="1600" dirty="0"/>
              <a:t>늦은 밤</a:t>
            </a:r>
            <a:r>
              <a:rPr lang="en-US" altLang="ko-KR" sz="1600" dirty="0"/>
              <a:t>)</a:t>
            </a:r>
            <a:r>
              <a:rPr lang="ko-KR" altLang="en-US" sz="1600" dirty="0"/>
              <a:t>와 장소</a:t>
            </a:r>
            <a:r>
              <a:rPr lang="en-US" altLang="ko-KR" sz="1600" dirty="0"/>
              <a:t>(</a:t>
            </a:r>
            <a:r>
              <a:rPr lang="ko-KR" altLang="en-US" sz="1600" dirty="0"/>
              <a:t>유흥가</a:t>
            </a:r>
            <a:r>
              <a:rPr lang="en-US" altLang="ko-KR" sz="1600" dirty="0"/>
              <a:t>, </a:t>
            </a:r>
            <a:r>
              <a:rPr lang="ko-KR" altLang="en-US" sz="1600" dirty="0"/>
              <a:t>어두운 골목 등</a:t>
            </a:r>
            <a:r>
              <a:rPr lang="en-US" altLang="ko-KR" sz="1600" dirty="0"/>
              <a:t>)</a:t>
            </a:r>
            <a:r>
              <a:rPr lang="ko-KR" altLang="en-US" sz="1600" dirty="0"/>
              <a:t>에서 활동하는 사람들의 경우 높은 피해율을 보임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5-2. </a:t>
            </a:r>
            <a:r>
              <a:rPr lang="ko-KR" altLang="en-US" sz="3600" dirty="0"/>
              <a:t>범죄이론과 사이버범죄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② 일상활동이론</a:t>
            </a:r>
            <a:r>
              <a:rPr lang="en-US" altLang="ko-KR" sz="1600" dirty="0">
                <a:solidFill>
                  <a:srgbClr val="FF0000"/>
                </a:solidFill>
              </a:rPr>
              <a:t>(Routine Activity Theory)  </a:t>
            </a:r>
            <a:endParaRPr lang="ko-KR" altLang="en-US" sz="1600" dirty="0">
              <a:solidFill>
                <a:srgbClr val="FF0000"/>
              </a:solidFill>
            </a:endParaRPr>
          </a:p>
          <a:p>
            <a:r>
              <a:rPr lang="en-US" altLang="ko-KR" sz="1600" dirty="0"/>
              <a:t>Cohen</a:t>
            </a:r>
            <a:r>
              <a:rPr lang="ko-KR" altLang="en-US" sz="1600" dirty="0"/>
              <a:t>과 </a:t>
            </a:r>
            <a:r>
              <a:rPr lang="en-US" altLang="ko-KR" sz="1600" dirty="0" err="1"/>
              <a:t>Felson</a:t>
            </a:r>
            <a:r>
              <a:rPr lang="en-US" altLang="ko-KR" sz="1600" dirty="0"/>
              <a:t>(1979)</a:t>
            </a:r>
            <a:r>
              <a:rPr lang="ko-KR" altLang="en-US" sz="1600" dirty="0"/>
              <a:t>은 기존의 범죄학 이론들이 범죄의 공간적 분포에만 집중하며 피해자에 대한 연구를 등한시하였다고 비판하고</a:t>
            </a:r>
            <a:r>
              <a:rPr lang="en-US" altLang="ko-KR" sz="1600" dirty="0"/>
              <a:t>, </a:t>
            </a:r>
            <a:r>
              <a:rPr lang="ko-KR" altLang="en-US" sz="1600" dirty="0"/>
              <a:t>범죄자와 피해자 모두가 시간과 공간에 걸쳐 분포되는 양식과 그들의 일상활동을 고려할 것을 제안하였음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그들은 범죄발생의 세 가지 필수요건으로서 동기화된 위반자</a:t>
            </a:r>
            <a:r>
              <a:rPr lang="en-US" altLang="ko-KR" sz="1600" dirty="0"/>
              <a:t>(motivated offenders), </a:t>
            </a:r>
            <a:r>
              <a:rPr lang="ko-KR" altLang="en-US" sz="1600" dirty="0"/>
              <a:t>적절한 범행대상</a:t>
            </a:r>
            <a:r>
              <a:rPr lang="en-US" altLang="ko-KR" sz="1600" dirty="0"/>
              <a:t>(suitable targets), </a:t>
            </a:r>
            <a:r>
              <a:rPr lang="ko-KR" altLang="en-US" sz="1600" dirty="0"/>
              <a:t>그리고 가용한 </a:t>
            </a:r>
            <a:r>
              <a:rPr lang="ko-KR" altLang="en-US" sz="1600" dirty="0" err="1"/>
              <a:t>보호력의</a:t>
            </a:r>
            <a:r>
              <a:rPr lang="ko-KR" altLang="en-US" sz="1600" dirty="0"/>
              <a:t> 부재</a:t>
            </a:r>
            <a:r>
              <a:rPr lang="en-US" altLang="ko-KR" sz="1600" dirty="0"/>
              <a:t>(the absence of capable guardians)</a:t>
            </a:r>
            <a:r>
              <a:rPr lang="ko-KR" altLang="en-US" sz="1600" dirty="0"/>
              <a:t>를 제시하고</a:t>
            </a:r>
            <a:r>
              <a:rPr lang="en-US" altLang="ko-KR" sz="1600" dirty="0"/>
              <a:t>, </a:t>
            </a:r>
            <a:r>
              <a:rPr lang="ko-KR" altLang="en-US" sz="1600" dirty="0"/>
              <a:t>특정 범죄피해가 발생하기 위해서는 이 세 가지 요소가 모두 일정한 시간과 공간에서 수렴되어야 한다고 주장함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이 세 요소가 특정 시공에서 수렴할 확률은 바로 사람들의 일상활동이 갖는 성격에 달려 있기 때문에</a:t>
            </a:r>
            <a:r>
              <a:rPr lang="en-US" altLang="ko-KR" sz="1600" dirty="0"/>
              <a:t>, Cohen</a:t>
            </a:r>
            <a:r>
              <a:rPr lang="ko-KR" altLang="en-US" sz="1600" dirty="0"/>
              <a:t>과 </a:t>
            </a:r>
            <a:r>
              <a:rPr lang="en-US" altLang="ko-KR" sz="1600" dirty="0" err="1"/>
              <a:t>Felson</a:t>
            </a:r>
            <a:r>
              <a:rPr lang="ko-KR" altLang="en-US" sz="1600" dirty="0"/>
              <a:t>은 자신들의 이론을 </a:t>
            </a:r>
            <a:r>
              <a:rPr lang="en-US" altLang="ko-KR" sz="1600" dirty="0"/>
              <a:t>'</a:t>
            </a:r>
            <a:r>
              <a:rPr lang="ko-KR" altLang="en-US" sz="1600" dirty="0"/>
              <a:t>일상활동이론</a:t>
            </a:r>
            <a:r>
              <a:rPr lang="en-US" altLang="ko-KR" sz="1600" dirty="0"/>
              <a:t>'</a:t>
            </a:r>
            <a:r>
              <a:rPr lang="ko-KR" altLang="en-US" sz="1600" dirty="0"/>
              <a:t>이라고 명명하였음</a:t>
            </a:r>
          </a:p>
          <a:p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5-2. </a:t>
            </a:r>
            <a:r>
              <a:rPr lang="ko-KR" altLang="en-US" sz="3600" dirty="0"/>
              <a:t>범죄이론과 사이버범죄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>
                <a:solidFill>
                  <a:srgbClr val="00B0F0"/>
                </a:solidFill>
              </a:rPr>
              <a:t>피해자</a:t>
            </a:r>
            <a:r>
              <a:rPr lang="en-US" altLang="ko-KR" sz="1600" dirty="0">
                <a:solidFill>
                  <a:srgbClr val="00B0F0"/>
                </a:solidFill>
              </a:rPr>
              <a:t>-</a:t>
            </a:r>
            <a:r>
              <a:rPr lang="ko-KR" altLang="en-US" sz="1600" dirty="0">
                <a:solidFill>
                  <a:srgbClr val="00B0F0"/>
                </a:solidFill>
              </a:rPr>
              <a:t>가해자 상호작용</a:t>
            </a:r>
            <a:endParaRPr lang="en-US" altLang="ko-KR" sz="1600" dirty="0">
              <a:solidFill>
                <a:srgbClr val="00B0F0"/>
              </a:solidFill>
            </a:endParaRPr>
          </a:p>
          <a:p>
            <a:endParaRPr lang="ko-KR" altLang="en-US" sz="1600" dirty="0"/>
          </a:p>
          <a:p>
            <a:pPr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① 피해자 유발이론</a:t>
            </a:r>
            <a:r>
              <a:rPr lang="en-US" altLang="ko-KR" sz="1600" dirty="0">
                <a:solidFill>
                  <a:srgbClr val="FF0000"/>
                </a:solidFill>
              </a:rPr>
              <a:t>(Victim Precipitation Theory)</a:t>
            </a:r>
            <a:r>
              <a:rPr lang="ko-KR" altLang="en-US" sz="1600" dirty="0">
                <a:solidFill>
                  <a:srgbClr val="FF0000"/>
                </a:solidFill>
              </a:rPr>
              <a:t> 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이 분야의 가장 고전적인 연구는 </a:t>
            </a:r>
            <a:r>
              <a:rPr lang="en-US" altLang="ko-KR" sz="1600" dirty="0"/>
              <a:t>Marvin Wolfgang(1958)</a:t>
            </a:r>
            <a:r>
              <a:rPr lang="ko-KR" altLang="en-US" sz="1600" dirty="0"/>
              <a:t>의 살인 사건에 관한 연구</a:t>
            </a:r>
            <a:r>
              <a:rPr lang="en-US" altLang="ko-KR" sz="1600" dirty="0"/>
              <a:t>. 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이 연구에서 </a:t>
            </a:r>
            <a:r>
              <a:rPr lang="en-US" altLang="ko-KR" sz="1600" dirty="0"/>
              <a:t>Wolfgang</a:t>
            </a:r>
            <a:r>
              <a:rPr lang="ko-KR" altLang="en-US" sz="1600" dirty="0"/>
              <a:t>은 자신이 연구한 살인 사건의 약 </a:t>
            </a:r>
            <a:r>
              <a:rPr lang="en-US" altLang="ko-KR" sz="1600" dirty="0"/>
              <a:t>4</a:t>
            </a:r>
            <a:r>
              <a:rPr lang="ko-KR" altLang="en-US" sz="1600" dirty="0"/>
              <a:t>분의 </a:t>
            </a:r>
            <a:r>
              <a:rPr lang="en-US" altLang="ko-KR" sz="1600" dirty="0"/>
              <a:t>1</a:t>
            </a:r>
            <a:r>
              <a:rPr lang="ko-KR" altLang="en-US" sz="1600" dirty="0"/>
              <a:t>에서 가해자 보다는 오히려 피해자가 먼저 무기를 휘두르거나 폭력으로 위협하는 등의 공격적 행동을 함으로써 사건의 발단을 제공하였음을 발견하였음</a:t>
            </a:r>
            <a:r>
              <a:rPr lang="en-US" altLang="ko-KR" sz="1600" dirty="0"/>
              <a:t>.</a:t>
            </a:r>
            <a:endParaRPr lang="en-US" altLang="ko-KR" sz="1600" baseline="30000" dirty="0"/>
          </a:p>
          <a:p>
            <a:pPr>
              <a:buNone/>
            </a:pPr>
            <a:r>
              <a:rPr lang="en-US" altLang="ko-KR" sz="1600" baseline="30000" dirty="0"/>
              <a:t>  -</a:t>
            </a:r>
            <a:r>
              <a:rPr lang="en-US" altLang="ko-KR" sz="1600" dirty="0"/>
              <a:t> </a:t>
            </a:r>
            <a:r>
              <a:rPr lang="ko-KR" altLang="en-US" sz="1600" dirty="0"/>
              <a:t>요컨대</a:t>
            </a:r>
            <a:r>
              <a:rPr lang="en-US" altLang="ko-KR" sz="1600" dirty="0"/>
              <a:t>, </a:t>
            </a:r>
            <a:r>
              <a:rPr lang="ko-KR" altLang="en-US" sz="1600" dirty="0"/>
              <a:t>살인 행위는 단순히 살인자의 살의의 산물이라기보다는 피해자와 가해자가 함께 연루되는 상황적 역학의 산물이라는 것</a:t>
            </a:r>
            <a:br>
              <a:rPr lang="ko-KR" altLang="en-US" sz="1600" dirty="0"/>
            </a:br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5-3. </a:t>
            </a:r>
            <a:r>
              <a:rPr lang="ko-KR" altLang="en-US" sz="3600" dirty="0"/>
              <a:t>범죄이론과 사이버범죄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② 상황적 전이행위이론</a:t>
            </a:r>
            <a:r>
              <a:rPr lang="en-US" altLang="ko-KR" sz="1600" dirty="0">
                <a:solidFill>
                  <a:srgbClr val="FF0000"/>
                </a:solidFill>
              </a:rPr>
              <a:t>(The Situated Transaction) </a:t>
            </a:r>
            <a:endParaRPr lang="ko-KR" altLang="en-US" sz="1600" dirty="0">
              <a:solidFill>
                <a:srgbClr val="FF0000"/>
              </a:solidFill>
            </a:endParaRPr>
          </a:p>
          <a:p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피해자 촉발의 논리는 피해자가 먼저 공격적인 또는 도발적인 언행을 했는지의 여부가 중요하며</a:t>
            </a:r>
            <a:r>
              <a:rPr lang="en-US" altLang="ko-KR" sz="1600" dirty="0"/>
              <a:t>, </a:t>
            </a:r>
            <a:r>
              <a:rPr lang="ko-KR" altLang="en-US" sz="1600" dirty="0"/>
              <a:t>따라서 피해자에 대한 일종의 도덕적 비난을 내포할 수 있기 때문에 신중한 적용이 요구됨</a:t>
            </a:r>
            <a:endParaRPr lang="en-US" altLang="ko-KR" sz="1600" baseline="30000" dirty="0"/>
          </a:p>
          <a:p>
            <a:pPr>
              <a:buNone/>
            </a:pPr>
            <a:r>
              <a:rPr lang="en-US" altLang="ko-KR" sz="1600" baseline="30000" dirty="0"/>
              <a:t>  -</a:t>
            </a:r>
            <a:r>
              <a:rPr lang="en-US" altLang="ko-KR" sz="1600" dirty="0"/>
              <a:t> </a:t>
            </a:r>
            <a:r>
              <a:rPr lang="ko-KR" altLang="en-US" sz="1600" dirty="0"/>
              <a:t>그러므로 보다 합리적인 생각은 범죄사건을 단순히 가해자의 동기나 피해자의 반응의 산물이라기보다는 가해자와 피해자의 행위의 조합적 산물로서 이해하는 것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-  David F. </a:t>
            </a:r>
            <a:r>
              <a:rPr lang="en-US" altLang="ko-KR" sz="1600" dirty="0" err="1"/>
              <a:t>Luckenbill</a:t>
            </a:r>
            <a:r>
              <a:rPr lang="ko-KR" altLang="en-US" sz="1600" dirty="0"/>
              <a:t>은 살인에 관한 연구</a:t>
            </a:r>
            <a:r>
              <a:rPr lang="en-US" altLang="ko-KR" sz="1600" dirty="0"/>
              <a:t>(1977)</a:t>
            </a:r>
            <a:r>
              <a:rPr lang="ko-KR" altLang="en-US" sz="1600" dirty="0"/>
              <a:t>에서 피해자</a:t>
            </a:r>
            <a:r>
              <a:rPr lang="en-US" altLang="ko-KR" sz="1600" dirty="0"/>
              <a:t>-</a:t>
            </a:r>
            <a:r>
              <a:rPr lang="ko-KR" altLang="en-US" sz="1600" dirty="0"/>
              <a:t>가해자 상호작용에 대한 보다 포괄적인 이론을 제시하였음 </a:t>
            </a:r>
            <a:r>
              <a:rPr lang="en-US" altLang="ko-KR" sz="1600" dirty="0"/>
              <a:t>- </a:t>
            </a:r>
            <a:r>
              <a:rPr lang="ko-KR" altLang="en-US" sz="1600" dirty="0"/>
              <a:t>그는 피해자와 가해자가 구성해 나가는 상호작용의 전반적인 과정과</a:t>
            </a:r>
            <a:r>
              <a:rPr lang="en-US" altLang="ko-KR" sz="1600" dirty="0"/>
              <a:t>, </a:t>
            </a:r>
            <a:r>
              <a:rPr lang="ko-KR" altLang="en-US" sz="1600" dirty="0"/>
              <a:t>피해사건을 둘러싼 상황</a:t>
            </a:r>
            <a:r>
              <a:rPr lang="en-US" altLang="ko-KR" sz="1600" dirty="0"/>
              <a:t>(situation)</a:t>
            </a:r>
            <a:r>
              <a:rPr lang="ko-KR" altLang="en-US" sz="1600" dirty="0"/>
              <a:t>과 목격자</a:t>
            </a:r>
            <a:r>
              <a:rPr lang="en-US" altLang="ko-KR" sz="1600" dirty="0"/>
              <a:t>(audience)</a:t>
            </a:r>
            <a:r>
              <a:rPr lang="ko-KR" altLang="en-US" sz="1600" dirty="0"/>
              <a:t>가 그러한 상호작용 과정에 미치는 영향력에 대한 관심을 강조</a:t>
            </a:r>
          </a:p>
          <a:p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5-3. </a:t>
            </a:r>
            <a:r>
              <a:rPr lang="ko-KR" altLang="en-US" sz="3600" dirty="0"/>
              <a:t>범죄이론과 사이버범죄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③ 피해자</a:t>
            </a:r>
            <a:r>
              <a:rPr lang="en-US" altLang="ko-KR" sz="1600" dirty="0">
                <a:solidFill>
                  <a:srgbClr val="FF0000"/>
                </a:solidFill>
              </a:rPr>
              <a:t>-</a:t>
            </a:r>
            <a:r>
              <a:rPr lang="ko-KR" altLang="en-US" sz="1600" dirty="0">
                <a:solidFill>
                  <a:srgbClr val="FF0000"/>
                </a:solidFill>
              </a:rPr>
              <a:t>가해자 상호작용과 사이버범죄 피해  </a:t>
            </a:r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범죄사건을 피해자와 가해자 간의 역동적 상호작용의 산물로서 보는 시각은 폭력범죄를 설명함에 있어서는 대단히 유용하나</a:t>
            </a:r>
            <a:r>
              <a:rPr lang="en-US" altLang="ko-KR" sz="1600" dirty="0"/>
              <a:t>, </a:t>
            </a:r>
            <a:r>
              <a:rPr lang="ko-KR" altLang="en-US" sz="1600" dirty="0"/>
              <a:t>재산범죄의 설명에는 한계를 가짐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 </a:t>
            </a:r>
            <a:r>
              <a:rPr lang="ko-KR" altLang="en-US" sz="1600" dirty="0"/>
              <a:t>유사한 평가가 사이버공간에서 발생하는 </a:t>
            </a:r>
            <a:r>
              <a:rPr lang="ko-KR" altLang="en-US" sz="1600" dirty="0" err="1"/>
              <a:t>피해사건를</a:t>
            </a:r>
            <a:r>
              <a:rPr lang="ko-KR" altLang="en-US" sz="1600" dirty="0"/>
              <a:t> 설명함에 있어서도 마찬가지로 적용될 수 있을 것임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예컨대</a:t>
            </a:r>
            <a:r>
              <a:rPr lang="en-US" altLang="ko-KR" sz="1600" dirty="0"/>
              <a:t>, </a:t>
            </a:r>
            <a:r>
              <a:rPr lang="ko-KR" altLang="en-US" sz="1600" dirty="0"/>
              <a:t>피해자 </a:t>
            </a:r>
            <a:r>
              <a:rPr lang="ko-KR" altLang="en-US" sz="1600" dirty="0" err="1"/>
              <a:t>촉발론이나</a:t>
            </a:r>
            <a:r>
              <a:rPr lang="ko-KR" altLang="en-US" sz="1600" dirty="0"/>
              <a:t> 상황적 </a:t>
            </a:r>
            <a:r>
              <a:rPr lang="ko-KR" altLang="en-US" sz="1600" dirty="0" err="1"/>
              <a:t>전이행위론은</a:t>
            </a:r>
            <a:r>
              <a:rPr lang="ko-KR" altLang="en-US" sz="1600" dirty="0"/>
              <a:t> 전자상거래나 인터넷 사기피해</a:t>
            </a:r>
            <a:r>
              <a:rPr lang="en-US" altLang="ko-KR" sz="1600" dirty="0"/>
              <a:t>, </a:t>
            </a:r>
            <a:r>
              <a:rPr lang="ko-KR" altLang="en-US" sz="1600" dirty="0"/>
              <a:t>개인신용정보 도용에 의한 피해</a:t>
            </a:r>
            <a:r>
              <a:rPr lang="en-US" altLang="ko-KR" sz="1600" dirty="0"/>
              <a:t>, </a:t>
            </a:r>
            <a:r>
              <a:rPr lang="ko-KR" altLang="en-US" sz="1600" dirty="0"/>
              <a:t>사이버절도 피해</a:t>
            </a:r>
            <a:r>
              <a:rPr lang="en-US" altLang="ko-KR" sz="1600" dirty="0"/>
              <a:t>, </a:t>
            </a:r>
            <a:r>
              <a:rPr lang="ko-KR" altLang="en-US" sz="1600" dirty="0"/>
              <a:t>전자문서의 도용변조파괴 피해</a:t>
            </a:r>
            <a:r>
              <a:rPr lang="en-US" altLang="ko-KR" sz="1600" dirty="0"/>
              <a:t>, </a:t>
            </a:r>
            <a:r>
              <a:rPr lang="ko-KR" altLang="en-US" sz="1600" dirty="0"/>
              <a:t>컴퓨터 바이러스나 </a:t>
            </a:r>
            <a:r>
              <a:rPr lang="ko-KR" altLang="en-US" sz="1600" dirty="0" err="1"/>
              <a:t>스팸메일에</a:t>
            </a:r>
            <a:r>
              <a:rPr lang="ko-KR" altLang="en-US" sz="1600" dirty="0"/>
              <a:t> 의한 피해 등</a:t>
            </a:r>
            <a:r>
              <a:rPr lang="en-US" altLang="ko-KR" sz="1600" dirty="0"/>
              <a:t>(</a:t>
            </a:r>
            <a:r>
              <a:rPr lang="ko-KR" altLang="en-US" sz="1600" dirty="0"/>
              <a:t>이것들은 오프라인에서의 재산범죄와 유사하다</a:t>
            </a:r>
            <a:r>
              <a:rPr lang="en-US" altLang="ko-KR" sz="1600" dirty="0"/>
              <a:t>)</a:t>
            </a:r>
            <a:r>
              <a:rPr lang="ko-KR" altLang="en-US" sz="1600" dirty="0"/>
              <a:t>을 설명하는 데는 부적절함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왜냐하면</a:t>
            </a:r>
            <a:r>
              <a:rPr lang="en-US" altLang="ko-KR" sz="1600" dirty="0"/>
              <a:t>, </a:t>
            </a:r>
            <a:r>
              <a:rPr lang="ko-KR" altLang="en-US" sz="1600" dirty="0"/>
              <a:t>그러한 피해유형들에서는 피해자와 가해자가 서로 고립되어 행동하기 때문</a:t>
            </a:r>
            <a:r>
              <a:rPr lang="en-US" altLang="ko-KR" sz="1600" dirty="0"/>
              <a:t> 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그러나 사이버 </a:t>
            </a:r>
            <a:r>
              <a:rPr lang="ko-KR" altLang="en-US" sz="1600" dirty="0" err="1"/>
              <a:t>성희롱ㆍ성폭행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사이버스토킹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허위사실유포ㆍ명예훼손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인신공격ㆍ언어폭력ㆍ협박</a:t>
            </a:r>
            <a:r>
              <a:rPr lang="ko-KR" altLang="en-US" sz="1600" dirty="0"/>
              <a:t> 등</a:t>
            </a:r>
            <a:r>
              <a:rPr lang="en-US" altLang="ko-KR" sz="1600" dirty="0"/>
              <a:t>(</a:t>
            </a:r>
            <a:r>
              <a:rPr lang="ko-KR" altLang="en-US" sz="1600" dirty="0"/>
              <a:t>이것들은 오프라인에서의 폭력범죄와 유사하다</a:t>
            </a:r>
            <a:r>
              <a:rPr lang="en-US" altLang="ko-KR" sz="1600" dirty="0"/>
              <a:t>)</a:t>
            </a:r>
            <a:r>
              <a:rPr lang="ko-KR" altLang="en-US" sz="1600" dirty="0"/>
              <a:t>의 피해유형에서는 비록 직접적이며 대면적인 접촉은 아니더라도 최소한 피해자와 가해자가 서로 고립되어 행동하지는 않기 때문에 상호작용이론들이 부분적인 설명력을 가질 수 있다고 보임</a:t>
            </a:r>
            <a:r>
              <a:rPr lang="en-US" altLang="ko-KR" sz="1600" dirty="0"/>
              <a:t> </a:t>
            </a:r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5-3. </a:t>
            </a:r>
            <a:r>
              <a:rPr lang="ko-KR" altLang="en-US" sz="3600" dirty="0"/>
              <a:t>범죄이론과 사이버범죄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6. </a:t>
            </a:r>
            <a:r>
              <a:rPr lang="ko-KR" altLang="en-US" sz="3600" dirty="0"/>
              <a:t>사이버 범죄 발생 현황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037785"/>
              </p:ext>
            </p:extLst>
          </p:nvPr>
        </p:nvGraphicFramePr>
        <p:xfrm>
          <a:off x="303470" y="1487798"/>
          <a:ext cx="8661017" cy="4607517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470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7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8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8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8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8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88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07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88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88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388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388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3643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구 분</a:t>
                      </a:r>
                    </a:p>
                  </a:txBody>
                  <a:tcPr marL="33776" marR="33776" marT="16888" marB="1688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>
                          <a:effectLst/>
                        </a:rPr>
                        <a:t>총 계</a:t>
                      </a:r>
                    </a:p>
                  </a:txBody>
                  <a:tcPr marL="33776" marR="33776" marT="16888" marB="1688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>
                          <a:effectLst/>
                        </a:rPr>
                        <a:t>정보통신망침해범죄</a:t>
                      </a:r>
                    </a:p>
                  </a:txBody>
                  <a:tcPr marL="33776" marR="33776" marT="16888" marB="1688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>
                          <a:effectLst/>
                        </a:rPr>
                        <a:t>정보통신망이용범죄</a:t>
                      </a:r>
                    </a:p>
                  </a:txBody>
                  <a:tcPr marL="33776" marR="33776" marT="16888" marB="1688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>
                          <a:effectLst/>
                        </a:rPr>
                        <a:t>불법컨텐츠범죄</a:t>
                      </a:r>
                    </a:p>
                  </a:txBody>
                  <a:tcPr marL="33776" marR="33776" marT="16888" marB="1688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발생</a:t>
                      </a:r>
                      <a:br>
                        <a:rPr lang="ko-KR" altLang="en-US" sz="1200" dirty="0">
                          <a:effectLst/>
                        </a:rPr>
                      </a:br>
                      <a:r>
                        <a:rPr lang="ko-KR" altLang="en-US" sz="1200" dirty="0">
                          <a:effectLst/>
                        </a:rPr>
                        <a:t>건수</a:t>
                      </a:r>
                      <a:br>
                        <a:rPr lang="ko-KR" altLang="en-US" sz="1200" dirty="0">
                          <a:effectLst/>
                        </a:rPr>
                      </a:br>
                      <a:r>
                        <a:rPr lang="en-US" altLang="ko-KR" sz="1200" dirty="0">
                          <a:effectLst/>
                        </a:rPr>
                        <a:t>(</a:t>
                      </a:r>
                      <a:r>
                        <a:rPr lang="ko-KR" altLang="en-US" sz="1200" dirty="0">
                          <a:effectLst/>
                        </a:rPr>
                        <a:t>건</a:t>
                      </a:r>
                      <a:r>
                        <a:rPr lang="en-US" altLang="ko-KR" sz="1200" dirty="0">
                          <a:effectLst/>
                        </a:rPr>
                        <a:t>)</a:t>
                      </a:r>
                    </a:p>
                  </a:txBody>
                  <a:tcPr marL="33776" marR="33776" marT="16888" marB="1688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>
                          <a:effectLst/>
                        </a:rPr>
                        <a:t>검거</a:t>
                      </a:r>
                    </a:p>
                  </a:txBody>
                  <a:tcPr marL="33776" marR="33776" marT="16888" marB="1688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>
                          <a:effectLst/>
                        </a:rPr>
                        <a:t>발생</a:t>
                      </a:r>
                      <a:br>
                        <a:rPr lang="ko-KR" altLang="en-US" sz="1200">
                          <a:effectLst/>
                        </a:rPr>
                      </a:br>
                      <a:r>
                        <a:rPr lang="ko-KR" altLang="en-US" sz="1200">
                          <a:effectLst/>
                        </a:rPr>
                        <a:t>건수</a:t>
                      </a:r>
                      <a:br>
                        <a:rPr lang="ko-KR" altLang="en-US" sz="1200">
                          <a:effectLst/>
                        </a:rPr>
                      </a:br>
                      <a:r>
                        <a:rPr lang="en-US" altLang="ko-KR" sz="1200">
                          <a:effectLst/>
                        </a:rPr>
                        <a:t>(</a:t>
                      </a:r>
                      <a:r>
                        <a:rPr lang="ko-KR" altLang="en-US" sz="1200">
                          <a:effectLst/>
                        </a:rPr>
                        <a:t>건</a:t>
                      </a:r>
                      <a:r>
                        <a:rPr lang="en-US" altLang="ko-KR" sz="1200">
                          <a:effectLst/>
                        </a:rPr>
                        <a:t>)</a:t>
                      </a:r>
                    </a:p>
                  </a:txBody>
                  <a:tcPr marL="33776" marR="33776" marT="16888" marB="1688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>
                          <a:effectLst/>
                        </a:rPr>
                        <a:t>검거</a:t>
                      </a:r>
                    </a:p>
                  </a:txBody>
                  <a:tcPr marL="33776" marR="33776" marT="16888" marB="1688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>
                          <a:effectLst/>
                        </a:rPr>
                        <a:t>발생</a:t>
                      </a:r>
                      <a:br>
                        <a:rPr lang="ko-KR" altLang="en-US" sz="1200">
                          <a:effectLst/>
                        </a:rPr>
                      </a:br>
                      <a:r>
                        <a:rPr lang="ko-KR" altLang="en-US" sz="1200">
                          <a:effectLst/>
                        </a:rPr>
                        <a:t>건수</a:t>
                      </a:r>
                      <a:br>
                        <a:rPr lang="ko-KR" altLang="en-US" sz="1200">
                          <a:effectLst/>
                        </a:rPr>
                      </a:br>
                      <a:r>
                        <a:rPr lang="en-US" altLang="ko-KR" sz="1200">
                          <a:effectLst/>
                        </a:rPr>
                        <a:t>(</a:t>
                      </a:r>
                      <a:r>
                        <a:rPr lang="ko-KR" altLang="en-US" sz="1200">
                          <a:effectLst/>
                        </a:rPr>
                        <a:t>건</a:t>
                      </a:r>
                      <a:r>
                        <a:rPr lang="en-US" altLang="ko-KR" sz="1200">
                          <a:effectLst/>
                        </a:rPr>
                        <a:t>)</a:t>
                      </a:r>
                    </a:p>
                  </a:txBody>
                  <a:tcPr marL="33776" marR="33776" marT="16888" marB="1688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>
                          <a:effectLst/>
                        </a:rPr>
                        <a:t>검거</a:t>
                      </a:r>
                    </a:p>
                  </a:txBody>
                  <a:tcPr marL="33776" marR="33776" marT="16888" marB="1688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>
                          <a:effectLst/>
                        </a:rPr>
                        <a:t>발생</a:t>
                      </a:r>
                      <a:br>
                        <a:rPr lang="ko-KR" altLang="en-US" sz="1200">
                          <a:effectLst/>
                        </a:rPr>
                      </a:br>
                      <a:r>
                        <a:rPr lang="ko-KR" altLang="en-US" sz="1200">
                          <a:effectLst/>
                        </a:rPr>
                        <a:t>건수</a:t>
                      </a:r>
                      <a:br>
                        <a:rPr lang="ko-KR" altLang="en-US" sz="1200">
                          <a:effectLst/>
                        </a:rPr>
                      </a:br>
                      <a:r>
                        <a:rPr lang="en-US" altLang="ko-KR" sz="1200">
                          <a:effectLst/>
                        </a:rPr>
                        <a:t>(</a:t>
                      </a:r>
                      <a:r>
                        <a:rPr lang="ko-KR" altLang="en-US" sz="1200">
                          <a:effectLst/>
                        </a:rPr>
                        <a:t>건</a:t>
                      </a:r>
                      <a:r>
                        <a:rPr lang="en-US" altLang="ko-KR" sz="1200">
                          <a:effectLst/>
                        </a:rPr>
                        <a:t>)</a:t>
                      </a:r>
                    </a:p>
                  </a:txBody>
                  <a:tcPr marL="33776" marR="33776" marT="16888" marB="1688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>
                          <a:effectLst/>
                        </a:rPr>
                        <a:t>검거</a:t>
                      </a:r>
                    </a:p>
                  </a:txBody>
                  <a:tcPr marL="33776" marR="33776" marT="16888" marB="1688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4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건수</a:t>
                      </a:r>
                      <a:r>
                        <a:rPr lang="en-US" altLang="ko-KR" sz="1200" dirty="0">
                          <a:effectLst/>
                        </a:rPr>
                        <a:t>(</a:t>
                      </a:r>
                      <a:r>
                        <a:rPr lang="ko-KR" altLang="en-US" sz="1200" dirty="0">
                          <a:effectLst/>
                        </a:rPr>
                        <a:t>건</a:t>
                      </a:r>
                      <a:r>
                        <a:rPr lang="en-US" altLang="ko-KR" sz="1200" dirty="0">
                          <a:effectLst/>
                        </a:rPr>
                        <a:t>)</a:t>
                      </a:r>
                    </a:p>
                  </a:txBody>
                  <a:tcPr marL="33776" marR="33776" marT="16888" marB="1688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인원</a:t>
                      </a:r>
                      <a:r>
                        <a:rPr lang="en-US" altLang="ko-KR" sz="1200" dirty="0">
                          <a:effectLst/>
                        </a:rPr>
                        <a:t>(</a:t>
                      </a:r>
                      <a:r>
                        <a:rPr lang="ko-KR" altLang="en-US" sz="1200" dirty="0">
                          <a:effectLst/>
                        </a:rPr>
                        <a:t>명</a:t>
                      </a:r>
                      <a:r>
                        <a:rPr lang="en-US" altLang="ko-KR" sz="1200" dirty="0">
                          <a:effectLst/>
                        </a:rPr>
                        <a:t>)</a:t>
                      </a:r>
                    </a:p>
                  </a:txBody>
                  <a:tcPr marL="33776" marR="33776" marT="16888" marB="1688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건수</a:t>
                      </a:r>
                      <a:r>
                        <a:rPr lang="en-US" altLang="ko-KR" sz="1200" dirty="0">
                          <a:effectLst/>
                        </a:rPr>
                        <a:t>(</a:t>
                      </a:r>
                      <a:r>
                        <a:rPr lang="ko-KR" altLang="en-US" sz="1200" dirty="0">
                          <a:effectLst/>
                        </a:rPr>
                        <a:t>건</a:t>
                      </a:r>
                      <a:r>
                        <a:rPr lang="en-US" altLang="ko-KR" sz="1200" dirty="0">
                          <a:effectLst/>
                        </a:rPr>
                        <a:t>)</a:t>
                      </a:r>
                    </a:p>
                  </a:txBody>
                  <a:tcPr marL="33776" marR="33776" marT="16888" marB="1688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인원</a:t>
                      </a:r>
                      <a:r>
                        <a:rPr lang="en-US" altLang="ko-KR" sz="1200" dirty="0">
                          <a:effectLst/>
                        </a:rPr>
                        <a:t>(</a:t>
                      </a:r>
                      <a:r>
                        <a:rPr lang="ko-KR" altLang="en-US" sz="1200" dirty="0">
                          <a:effectLst/>
                        </a:rPr>
                        <a:t>명</a:t>
                      </a:r>
                      <a:r>
                        <a:rPr lang="en-US" altLang="ko-KR" sz="1200" dirty="0">
                          <a:effectLst/>
                        </a:rPr>
                        <a:t>)</a:t>
                      </a:r>
                    </a:p>
                  </a:txBody>
                  <a:tcPr marL="33776" marR="33776" marT="16888" marB="1688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>
                          <a:effectLst/>
                        </a:rPr>
                        <a:t>건수</a:t>
                      </a:r>
                      <a:r>
                        <a:rPr lang="en-US" altLang="ko-KR" sz="1200">
                          <a:effectLst/>
                        </a:rPr>
                        <a:t>(</a:t>
                      </a:r>
                      <a:r>
                        <a:rPr lang="ko-KR" altLang="en-US" sz="1200">
                          <a:effectLst/>
                        </a:rPr>
                        <a:t>건</a:t>
                      </a:r>
                      <a:r>
                        <a:rPr lang="en-US" altLang="ko-KR" sz="1200">
                          <a:effectLst/>
                        </a:rPr>
                        <a:t>)</a:t>
                      </a:r>
                    </a:p>
                  </a:txBody>
                  <a:tcPr marL="33776" marR="33776" marT="16888" marB="1688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인원</a:t>
                      </a:r>
                      <a:r>
                        <a:rPr lang="en-US" altLang="ko-KR" sz="1200" dirty="0">
                          <a:effectLst/>
                        </a:rPr>
                        <a:t>(</a:t>
                      </a:r>
                      <a:r>
                        <a:rPr lang="ko-KR" altLang="en-US" sz="1200" dirty="0">
                          <a:effectLst/>
                        </a:rPr>
                        <a:t>명</a:t>
                      </a:r>
                      <a:r>
                        <a:rPr lang="en-US" altLang="ko-KR" sz="1200" dirty="0">
                          <a:effectLst/>
                        </a:rPr>
                        <a:t>)</a:t>
                      </a:r>
                    </a:p>
                  </a:txBody>
                  <a:tcPr marL="33776" marR="33776" marT="16888" marB="1688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건수</a:t>
                      </a:r>
                      <a:r>
                        <a:rPr lang="en-US" altLang="ko-KR" sz="1200" dirty="0">
                          <a:effectLst/>
                        </a:rPr>
                        <a:t>(</a:t>
                      </a:r>
                      <a:r>
                        <a:rPr lang="ko-KR" altLang="en-US" sz="1200" dirty="0">
                          <a:effectLst/>
                        </a:rPr>
                        <a:t>건</a:t>
                      </a:r>
                      <a:r>
                        <a:rPr lang="en-US" altLang="ko-KR" sz="1200" dirty="0">
                          <a:effectLst/>
                        </a:rPr>
                        <a:t>)</a:t>
                      </a:r>
                    </a:p>
                  </a:txBody>
                  <a:tcPr marL="33776" marR="33776" marT="16888" marB="1688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인원</a:t>
                      </a:r>
                      <a:r>
                        <a:rPr lang="en-US" altLang="ko-KR" sz="1200" dirty="0">
                          <a:effectLst/>
                        </a:rPr>
                        <a:t>(</a:t>
                      </a:r>
                      <a:r>
                        <a:rPr lang="ko-KR" altLang="en-US" sz="1200" dirty="0">
                          <a:effectLst/>
                        </a:rPr>
                        <a:t>명</a:t>
                      </a:r>
                      <a:r>
                        <a:rPr lang="en-US" altLang="ko-KR" sz="1200" dirty="0">
                          <a:effectLst/>
                        </a:rPr>
                        <a:t>)</a:t>
                      </a:r>
                    </a:p>
                  </a:txBody>
                  <a:tcPr marL="33776" marR="33776" marT="16888" marB="1688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74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/>
                        <a:t>2015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110,109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/>
                        <a:t>71,950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59,220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/>
                        <a:t>2,291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846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1,171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89,519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56,461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38,579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18,299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14,643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/>
                        <a:t>19,470</a:t>
                      </a:r>
                    </a:p>
                  </a:txBody>
                  <a:tcPr marL="33776" marR="33776" marT="16888" marB="1688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306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/>
                        <a:t>2016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144,679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104,888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75,250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3,154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/>
                        <a:t>842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/>
                        <a:t>1,098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118,362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86,658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50,777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23,163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17,388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/>
                        <a:t>23,375</a:t>
                      </a:r>
                    </a:p>
                  </a:txBody>
                  <a:tcPr marL="33776" marR="33776" marT="16888" marB="1688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306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/>
                        <a:t>2017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153,075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127,758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75,400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2,770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1,047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1,261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121,867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103,172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42,871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28,438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23,539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31,268</a:t>
                      </a:r>
                    </a:p>
                  </a:txBody>
                  <a:tcPr marL="33776" marR="33776" marT="16888" marB="1688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306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/>
                        <a:t>2018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131,734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107,489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59,369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3,156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1,398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1,141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107,271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88,779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36,103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21,307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17,312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/>
                        <a:t>22,125</a:t>
                      </a:r>
                    </a:p>
                  </a:txBody>
                  <a:tcPr marL="33776" marR="33776" marT="16888" marB="16888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4306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/>
                        <a:t>2019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149,604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112,133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60,138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2,888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902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1,048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123,677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93,926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35,738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/>
                        <a:t>23,039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/>
                        <a:t>17,305</a:t>
                      </a:r>
                    </a:p>
                  </a:txBody>
                  <a:tcPr marL="33776" marR="33776" marT="16888" marB="16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/>
                        <a:t>23,352</a:t>
                      </a:r>
                    </a:p>
                  </a:txBody>
                  <a:tcPr marL="33776" marR="33776" marT="16888" marB="16888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67544" y="6191053"/>
            <a:ext cx="2880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- </a:t>
            </a:r>
            <a:r>
              <a:rPr lang="ko-KR" altLang="en-US" sz="1100" dirty="0"/>
              <a:t>자료 </a:t>
            </a:r>
            <a:r>
              <a:rPr lang="en-US" altLang="ko-KR" sz="1100" dirty="0"/>
              <a:t>: </a:t>
            </a:r>
            <a:r>
              <a:rPr lang="ko-KR" altLang="en-US" sz="1100" dirty="0"/>
              <a:t>경찰청 사이버 </a:t>
            </a:r>
            <a:r>
              <a:rPr lang="ko-KR" altLang="en-US" sz="1100" dirty="0" err="1"/>
              <a:t>안전국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3229878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600" dirty="0"/>
              <a:t>6-1. </a:t>
            </a:r>
            <a:r>
              <a:rPr lang="ko-KR" altLang="en-US" sz="3600" dirty="0"/>
              <a:t>사이버 범죄 세부 발생 현황 </a:t>
            </a:r>
            <a:br>
              <a:rPr lang="en-US" altLang="ko-KR" sz="3600" dirty="0"/>
            </a:br>
            <a:r>
              <a:rPr lang="en-US" altLang="ko-KR" sz="3600" dirty="0"/>
              <a:t>– </a:t>
            </a:r>
            <a:r>
              <a:rPr lang="ko-KR" altLang="en-US" sz="3600" dirty="0"/>
              <a:t>정보통신망 침해 범죄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581700"/>
              </p:ext>
            </p:extLst>
          </p:nvPr>
        </p:nvGraphicFramePr>
        <p:xfrm>
          <a:off x="467547" y="1600042"/>
          <a:ext cx="8410787" cy="4525963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348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2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2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28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28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28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600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구분</a:t>
                      </a:r>
                      <a:br>
                        <a:rPr lang="ko-KR" altLang="en-US" sz="1200" dirty="0">
                          <a:effectLst/>
                        </a:rPr>
                      </a:br>
                      <a:r>
                        <a:rPr lang="en-US" altLang="ko-KR" sz="1200" dirty="0">
                          <a:effectLst/>
                        </a:rPr>
                        <a:t>(</a:t>
                      </a:r>
                      <a:r>
                        <a:rPr lang="ko-KR" altLang="en-US" sz="1200" dirty="0">
                          <a:effectLst/>
                        </a:rPr>
                        <a:t>단위 </a:t>
                      </a:r>
                      <a:r>
                        <a:rPr lang="en-US" altLang="ko-KR" sz="1200" dirty="0">
                          <a:effectLst/>
                        </a:rPr>
                        <a:t>: </a:t>
                      </a:r>
                      <a:r>
                        <a:rPr lang="ko-KR" altLang="en-US" sz="1200" dirty="0">
                          <a:effectLst/>
                        </a:rPr>
                        <a:t>건</a:t>
                      </a:r>
                      <a:r>
                        <a:rPr lang="en-US" altLang="ko-KR" sz="1200" dirty="0">
                          <a:effectLst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총계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>
                          <a:effectLst/>
                        </a:rPr>
                        <a:t>해킹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서비스거부공격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악성프로그램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기 타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51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</a:rPr>
                        <a:t>2015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>
                          <a:effectLst/>
                        </a:rPr>
                        <a:t>발생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2,291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1,648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487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/>
                        <a:t>검거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846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69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221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51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</a:rPr>
                        <a:t>2016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>
                          <a:effectLst/>
                        </a:rPr>
                        <a:t>발생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3,154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2,247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166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701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/>
                        <a:t>검거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842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74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225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51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</a:rPr>
                        <a:t>2017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>
                          <a:effectLst/>
                        </a:rPr>
                        <a:t>발생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2,770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1,847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192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137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594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검거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1,047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537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164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98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248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451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</a:rPr>
                        <a:t>2018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>
                          <a:effectLst/>
                        </a:rPr>
                        <a:t>발생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3,156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2,430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167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516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/>
                        <a:t>검거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1,398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990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258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1451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</a:rPr>
                        <a:t>2019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>
                          <a:effectLst/>
                        </a:rPr>
                        <a:t>발생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2,888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2,178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571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3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/>
                        <a:t>검거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902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584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/>
                        <a:t>254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67544" y="6191053"/>
            <a:ext cx="2880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- </a:t>
            </a:r>
            <a:r>
              <a:rPr lang="ko-KR" altLang="en-US" sz="1100" dirty="0"/>
              <a:t>자료 </a:t>
            </a:r>
            <a:r>
              <a:rPr lang="en-US" altLang="ko-KR" sz="1100" dirty="0"/>
              <a:t>: </a:t>
            </a:r>
            <a:r>
              <a:rPr lang="ko-KR" altLang="en-US" sz="1100" dirty="0"/>
              <a:t>경찰청 사이버 </a:t>
            </a:r>
            <a:r>
              <a:rPr lang="ko-KR" altLang="en-US" sz="1100" dirty="0" err="1"/>
              <a:t>안전국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0173602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600" dirty="0"/>
              <a:t>6-1. </a:t>
            </a:r>
            <a:r>
              <a:rPr lang="ko-KR" altLang="en-US" sz="3600" dirty="0"/>
              <a:t>사이버 범죄 세부 발생 현황 </a:t>
            </a:r>
            <a:br>
              <a:rPr lang="en-US" altLang="ko-KR" sz="3600" dirty="0"/>
            </a:br>
            <a:r>
              <a:rPr lang="en-US" altLang="ko-KR" sz="3600" dirty="0"/>
              <a:t>– </a:t>
            </a:r>
            <a:r>
              <a:rPr lang="ko-KR" altLang="en-US" sz="3600" dirty="0"/>
              <a:t>정보통신망 이용 범죄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544" y="6191053"/>
            <a:ext cx="2880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- </a:t>
            </a:r>
            <a:r>
              <a:rPr lang="ko-KR" altLang="en-US" sz="1100" dirty="0"/>
              <a:t>자료 </a:t>
            </a:r>
            <a:r>
              <a:rPr lang="en-US" altLang="ko-KR" sz="1100" dirty="0"/>
              <a:t>: </a:t>
            </a:r>
            <a:r>
              <a:rPr lang="ko-KR" altLang="en-US" sz="1100" dirty="0"/>
              <a:t>경찰청 사이버 </a:t>
            </a:r>
            <a:r>
              <a:rPr lang="ko-KR" altLang="en-US" sz="1100" dirty="0" err="1"/>
              <a:t>안전국</a:t>
            </a:r>
            <a:endParaRPr lang="ko-KR" altLang="en-US" sz="11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0890404"/>
              </p:ext>
            </p:extLst>
          </p:nvPr>
        </p:nvGraphicFramePr>
        <p:xfrm>
          <a:off x="539551" y="1700809"/>
          <a:ext cx="8338784" cy="4341378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201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80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65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65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65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65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65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265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0769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구분</a:t>
                      </a:r>
                      <a:br>
                        <a:rPr lang="ko-KR" altLang="en-US" sz="1200" dirty="0">
                          <a:effectLst/>
                        </a:rPr>
                      </a:br>
                      <a:r>
                        <a:rPr lang="en-US" altLang="ko-KR" sz="1200" dirty="0">
                          <a:effectLst/>
                        </a:rPr>
                        <a:t>(</a:t>
                      </a:r>
                      <a:r>
                        <a:rPr lang="ko-KR" altLang="en-US" sz="1200" dirty="0">
                          <a:effectLst/>
                        </a:rPr>
                        <a:t>단위 </a:t>
                      </a:r>
                      <a:r>
                        <a:rPr lang="en-US" altLang="ko-KR" sz="1200" dirty="0">
                          <a:effectLst/>
                        </a:rPr>
                        <a:t>: </a:t>
                      </a:r>
                      <a:r>
                        <a:rPr lang="ko-KR" altLang="en-US" sz="1200" dirty="0">
                          <a:effectLst/>
                        </a:rPr>
                        <a:t>건</a:t>
                      </a:r>
                      <a:r>
                        <a:rPr lang="en-US" altLang="ko-KR" sz="1200" dirty="0">
                          <a:effectLst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총계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>
                          <a:effectLst/>
                        </a:rPr>
                        <a:t>사이버사기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사이버</a:t>
                      </a:r>
                      <a:br>
                        <a:rPr lang="ko-KR" altLang="en-US" sz="1200" dirty="0">
                          <a:effectLst/>
                        </a:rPr>
                      </a:br>
                      <a:r>
                        <a:rPr lang="ko-KR" altLang="en-US" sz="1200" dirty="0">
                          <a:effectLst/>
                        </a:rPr>
                        <a:t>금융범죄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개인위치</a:t>
                      </a:r>
                      <a:br>
                        <a:rPr lang="ko-KR" altLang="en-US" sz="1200" dirty="0">
                          <a:effectLst/>
                        </a:rPr>
                      </a:br>
                      <a:r>
                        <a:rPr lang="ko-KR" altLang="en-US" sz="1200" dirty="0">
                          <a:effectLst/>
                        </a:rPr>
                        <a:t>정보침해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사이버</a:t>
                      </a:r>
                      <a:br>
                        <a:rPr lang="ko-KR" altLang="en-US" sz="1200" dirty="0">
                          <a:effectLst/>
                        </a:rPr>
                      </a:br>
                      <a:r>
                        <a:rPr lang="ko-KR" altLang="en-US" sz="1200" dirty="0">
                          <a:effectLst/>
                        </a:rPr>
                        <a:t>저작권침해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기타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87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</a:rPr>
                        <a:t>2015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>
                          <a:effectLst/>
                        </a:rPr>
                        <a:t>발생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89,519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56,667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15,596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939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14,168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2,149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/>
                        <a:t>검거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56,461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40,657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6,567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635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7,198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1,404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49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</a:rPr>
                        <a:t>2016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>
                          <a:effectLst/>
                        </a:rPr>
                        <a:t>발생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118,362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81,849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14,686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609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18,770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2,448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/>
                        <a:t>검거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86,658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68,444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7,886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296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8,832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1,200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849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</a:rPr>
                        <a:t>2017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>
                          <a:effectLst/>
                        </a:rPr>
                        <a:t>발생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121,867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100,369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6,721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2,410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9,796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2,571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38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/>
                        <a:t>검거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103,172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89,364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4,034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2,125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5,616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2,033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3849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</a:rPr>
                        <a:t>2018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>
                          <a:effectLst/>
                        </a:rPr>
                        <a:t>발생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107,271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92,636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6,066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413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6,667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1,489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/>
                        <a:t>검거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88,779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80,740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2,632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298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4,134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975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3849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</a:rPr>
                        <a:t>2019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>
                          <a:effectLst/>
                        </a:rPr>
                        <a:t>발생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123,677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112,000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5,621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246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3,856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1,954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/>
                        <a:t>검거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93,926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87,714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2,353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142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2,467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/>
                        <a:t>1,250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993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600" dirty="0"/>
              <a:t>6-1. </a:t>
            </a:r>
            <a:r>
              <a:rPr lang="ko-KR" altLang="en-US" sz="3600" dirty="0"/>
              <a:t>사이버 범죄 세부 발생 현황 </a:t>
            </a:r>
            <a:br>
              <a:rPr lang="en-US" altLang="ko-KR" sz="3600" dirty="0"/>
            </a:br>
            <a:r>
              <a:rPr lang="en-US" altLang="ko-KR" sz="3600" dirty="0"/>
              <a:t>– </a:t>
            </a:r>
            <a:r>
              <a:rPr lang="ko-KR" altLang="en-US" sz="3600" dirty="0"/>
              <a:t>불법 </a:t>
            </a:r>
            <a:r>
              <a:rPr lang="ko-KR" altLang="en-US" sz="3600" dirty="0" err="1"/>
              <a:t>컨텐츠</a:t>
            </a:r>
            <a:r>
              <a:rPr lang="ko-KR" altLang="en-US" sz="3600" dirty="0"/>
              <a:t> 범죄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544" y="6191053"/>
            <a:ext cx="2880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- </a:t>
            </a:r>
            <a:r>
              <a:rPr lang="ko-KR" altLang="en-US" sz="1100" dirty="0"/>
              <a:t>자료 </a:t>
            </a:r>
            <a:r>
              <a:rPr lang="en-US" altLang="ko-KR" sz="1100" dirty="0"/>
              <a:t>: </a:t>
            </a:r>
            <a:r>
              <a:rPr lang="ko-KR" altLang="en-US" sz="1100" dirty="0"/>
              <a:t>경찰청 사이버 </a:t>
            </a:r>
            <a:r>
              <a:rPr lang="ko-KR" altLang="en-US" sz="1100" dirty="0" err="1"/>
              <a:t>안전국</a:t>
            </a:r>
            <a:endParaRPr lang="ko-KR" altLang="en-US" sz="1100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237552"/>
              </p:ext>
            </p:extLst>
          </p:nvPr>
        </p:nvGraphicFramePr>
        <p:xfrm>
          <a:off x="611558" y="1600201"/>
          <a:ext cx="8424937" cy="4525961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214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81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7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7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7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71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371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71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3149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구분</a:t>
                      </a:r>
                      <a:br>
                        <a:rPr lang="ko-KR" altLang="en-US" sz="1200" dirty="0">
                          <a:effectLst/>
                        </a:rPr>
                      </a:br>
                      <a:r>
                        <a:rPr lang="en-US" altLang="ko-KR" sz="1200" dirty="0">
                          <a:effectLst/>
                        </a:rPr>
                        <a:t>(</a:t>
                      </a:r>
                      <a:r>
                        <a:rPr lang="ko-KR" altLang="en-US" sz="1200" dirty="0">
                          <a:effectLst/>
                        </a:rPr>
                        <a:t>단위 </a:t>
                      </a:r>
                      <a:r>
                        <a:rPr lang="en-US" altLang="ko-KR" sz="1200" dirty="0">
                          <a:effectLst/>
                        </a:rPr>
                        <a:t>: </a:t>
                      </a:r>
                      <a:r>
                        <a:rPr lang="ko-KR" altLang="en-US" sz="1200" dirty="0">
                          <a:effectLst/>
                        </a:rPr>
                        <a:t>건</a:t>
                      </a:r>
                      <a:r>
                        <a:rPr lang="en-US" altLang="ko-KR" sz="1200" dirty="0">
                          <a:effectLst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>
                          <a:effectLst/>
                        </a:rPr>
                        <a:t>총계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사이버</a:t>
                      </a:r>
                      <a:br>
                        <a:rPr lang="ko-KR" altLang="en-US" sz="1200" dirty="0">
                          <a:effectLst/>
                        </a:rPr>
                      </a:br>
                      <a:r>
                        <a:rPr lang="ko-KR" altLang="en-US" sz="1200" dirty="0">
                          <a:effectLst/>
                        </a:rPr>
                        <a:t>음란물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>
                          <a:effectLst/>
                        </a:rPr>
                        <a:t>사이버</a:t>
                      </a:r>
                      <a:br>
                        <a:rPr lang="ko-KR" altLang="en-US" sz="1200">
                          <a:effectLst/>
                        </a:rPr>
                      </a:br>
                      <a:r>
                        <a:rPr lang="ko-KR" altLang="en-US" sz="1200">
                          <a:effectLst/>
                        </a:rPr>
                        <a:t>도박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>
                          <a:effectLst/>
                        </a:rPr>
                        <a:t>사이버</a:t>
                      </a:r>
                      <a:br>
                        <a:rPr lang="ko-KR" altLang="en-US" sz="1200">
                          <a:effectLst/>
                        </a:rPr>
                      </a:br>
                      <a:r>
                        <a:rPr lang="ko-KR" altLang="en-US" sz="1200">
                          <a:effectLst/>
                        </a:rPr>
                        <a:t>명예훼손</a:t>
                      </a:r>
                      <a:r>
                        <a:rPr lang="en-US" altLang="ko-KR" sz="1200">
                          <a:effectLst/>
                        </a:rPr>
                        <a:t>·</a:t>
                      </a:r>
                      <a:r>
                        <a:rPr lang="ko-KR" altLang="en-US" sz="1200">
                          <a:effectLst/>
                        </a:rPr>
                        <a:t>모욕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>
                          <a:effectLst/>
                        </a:rPr>
                        <a:t>사이버</a:t>
                      </a:r>
                      <a:br>
                        <a:rPr lang="ko-KR" altLang="en-US" sz="1200">
                          <a:effectLst/>
                        </a:rPr>
                      </a:br>
                      <a:r>
                        <a:rPr lang="ko-KR" altLang="en-US" sz="1200">
                          <a:effectLst/>
                        </a:rPr>
                        <a:t>스토킹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dirty="0">
                          <a:effectLst/>
                        </a:rPr>
                        <a:t>기 타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447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</a:rPr>
                        <a:t>2015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>
                          <a:effectLst/>
                        </a:rPr>
                        <a:t>발생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18,299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4,354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4,271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8,880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/>
                        <a:t>363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/>
                        <a:t>431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4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/>
                        <a:t>검거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14,643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3,739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4,047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6,241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300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316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447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</a:rPr>
                        <a:t>2016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>
                          <a:effectLst/>
                        </a:rPr>
                        <a:t>발생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23,163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4,244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3,352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15,043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390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4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/>
                        <a:t>검거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17,388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3,475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3,365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10,202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222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447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</a:rPr>
                        <a:t>2017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>
                          <a:effectLst/>
                        </a:rPr>
                        <a:t>발생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28,438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3,777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9,538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14,908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159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4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/>
                        <a:t>검거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23,539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3,435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9,394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10,539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118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447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</a:rPr>
                        <a:t>2018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>
                          <a:effectLst/>
                        </a:rPr>
                        <a:t>발생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21,307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2,646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5,130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13,348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124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4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/>
                        <a:t>검거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17,312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2,329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5,080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9,756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95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447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</a:rPr>
                        <a:t>2019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>
                          <a:effectLst/>
                        </a:rPr>
                        <a:t>발생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23,039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3,833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3,012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15,926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60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208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94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/>
                        <a:t>검거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17,305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3,282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2,947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10,889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/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/>
                        <a:t>137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558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>
                <a:solidFill>
                  <a:srgbClr val="00B0F0"/>
                </a:solidFill>
              </a:rPr>
              <a:t>규제법규 및 제도의 </a:t>
            </a:r>
            <a:r>
              <a:rPr lang="ko-KR" altLang="en-US" sz="1600" dirty="0" err="1">
                <a:solidFill>
                  <a:srgbClr val="00B0F0"/>
                </a:solidFill>
              </a:rPr>
              <a:t>보완ㆍ정비</a:t>
            </a:r>
            <a:endParaRPr lang="en-US" altLang="ko-KR" sz="1600" dirty="0">
              <a:solidFill>
                <a:srgbClr val="00B0F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범죄구성 요건의 명확화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사이버범죄 신고처리체계의 일원화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 err="1"/>
              <a:t>청소년유해매체물에</a:t>
            </a:r>
            <a:r>
              <a:rPr lang="ko-KR" altLang="en-US" sz="1600" dirty="0"/>
              <a:t> 관련된 제도 개선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인터넷게시판 실명제 강화</a:t>
            </a:r>
            <a:endParaRPr lang="en-US" altLang="ko-KR" sz="1600" dirty="0"/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형법과의 분업적 관계를 전제로 하는 사이버범죄의 예방과 처벌 규정을 포함하는 사이버범죄기본법의 제정</a:t>
            </a:r>
            <a:endParaRPr lang="en-US" altLang="ko-KR" sz="1600" dirty="0"/>
          </a:p>
          <a:p>
            <a:pPr>
              <a:buNone/>
            </a:pPr>
            <a:endParaRPr lang="en-US" altLang="ko-KR" sz="1600" dirty="0">
              <a:solidFill>
                <a:srgbClr val="00B0F0"/>
              </a:solidFill>
            </a:endParaRPr>
          </a:p>
          <a:p>
            <a:r>
              <a:rPr lang="ko-KR" altLang="en-US" sz="1600" dirty="0">
                <a:solidFill>
                  <a:srgbClr val="00B0F0"/>
                </a:solidFill>
              </a:rPr>
              <a:t>정부 및 공공기관의 역할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건전한 사이버문화 확립을 위한 정보통신윤리 교육 및 계몽활동의 강화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 err="1"/>
              <a:t>신유형</a:t>
            </a:r>
            <a:r>
              <a:rPr lang="ko-KR" altLang="en-US" sz="1600" dirty="0"/>
              <a:t> 및 해외유입 불건전정보에 대한 대책 수립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 err="1"/>
              <a:t>정보ㆍ네트워크</a:t>
            </a:r>
            <a:r>
              <a:rPr lang="ko-KR" altLang="en-US" sz="1600" dirty="0"/>
              <a:t> 보호산업 및 인력의 육성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사이버범죄 예방을 위한 개인과 사업자의 노력 및 이에 대한 국가의 지원</a:t>
            </a:r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7. </a:t>
            </a:r>
            <a:r>
              <a:rPr lang="ko-KR" altLang="en-US" sz="3600" dirty="0"/>
              <a:t>사이버범죄의 대응방안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ko-KR" sz="1600" dirty="0"/>
          </a:p>
          <a:p>
            <a:r>
              <a:rPr lang="ko-KR" altLang="en-US" sz="1600" dirty="0">
                <a:solidFill>
                  <a:srgbClr val="00B0F0"/>
                </a:solidFill>
              </a:rPr>
              <a:t>인터넷 사업자</a:t>
            </a:r>
            <a:r>
              <a:rPr lang="en-US" altLang="ko-KR" sz="1600" dirty="0">
                <a:solidFill>
                  <a:srgbClr val="00B0F0"/>
                </a:solidFill>
              </a:rPr>
              <a:t>(</a:t>
            </a:r>
            <a:r>
              <a:rPr lang="ko-KR" altLang="en-US" sz="1600" dirty="0">
                <a:solidFill>
                  <a:srgbClr val="00B0F0"/>
                </a:solidFill>
              </a:rPr>
              <a:t>단체</a:t>
            </a:r>
            <a:r>
              <a:rPr lang="en-US" altLang="ko-KR" sz="1600" dirty="0">
                <a:solidFill>
                  <a:srgbClr val="00B0F0"/>
                </a:solidFill>
              </a:rPr>
              <a:t>)</a:t>
            </a:r>
            <a:r>
              <a:rPr lang="ko-KR" altLang="en-US" sz="1600" dirty="0">
                <a:solidFill>
                  <a:srgbClr val="00B0F0"/>
                </a:solidFill>
              </a:rPr>
              <a:t>의 역할 증대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자율심의위원회 확대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처벌가능성의 경고와 신고접수의 의무화</a:t>
            </a:r>
          </a:p>
          <a:p>
            <a:pPr>
              <a:buNone/>
            </a:pPr>
            <a:r>
              <a:rPr lang="en-US" altLang="ko-KR" sz="1600" dirty="0"/>
              <a:t> </a:t>
            </a:r>
          </a:p>
          <a:p>
            <a:r>
              <a:rPr lang="ko-KR" altLang="en-US" sz="1600" dirty="0">
                <a:solidFill>
                  <a:srgbClr val="00B0F0"/>
                </a:solidFill>
              </a:rPr>
              <a:t>민간</a:t>
            </a:r>
            <a:r>
              <a:rPr lang="en-US" altLang="ko-KR" sz="1600" dirty="0">
                <a:solidFill>
                  <a:srgbClr val="00B0F0"/>
                </a:solidFill>
              </a:rPr>
              <a:t>(</a:t>
            </a:r>
            <a:r>
              <a:rPr lang="ko-KR" altLang="en-US" sz="1600" dirty="0">
                <a:solidFill>
                  <a:srgbClr val="00B0F0"/>
                </a:solidFill>
              </a:rPr>
              <a:t>단체</a:t>
            </a:r>
            <a:r>
              <a:rPr lang="en-US" altLang="ko-KR" sz="1600" dirty="0">
                <a:solidFill>
                  <a:srgbClr val="00B0F0"/>
                </a:solidFill>
              </a:rPr>
              <a:t>)</a:t>
            </a:r>
            <a:r>
              <a:rPr lang="ko-KR" altLang="en-US" sz="1600" dirty="0">
                <a:solidFill>
                  <a:srgbClr val="00B0F0"/>
                </a:solidFill>
              </a:rPr>
              <a:t>의 역할 강화</a:t>
            </a:r>
            <a:endParaRPr lang="en-US" altLang="ko-KR" sz="1600" dirty="0">
              <a:solidFill>
                <a:srgbClr val="00B0F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모니터링 활동의 강화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심각성의 인식과 신고의식의 제고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사이버중독의 해소노력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건전한 청소년 인터넷 문화의 조성</a:t>
            </a:r>
          </a:p>
          <a:p>
            <a:endParaRPr lang="en-US" altLang="ko-KR" sz="1600" dirty="0">
              <a:solidFill>
                <a:srgbClr val="00B0F0"/>
              </a:solidFill>
            </a:endParaRPr>
          </a:p>
          <a:p>
            <a:r>
              <a:rPr lang="ko-KR" altLang="en-US" sz="1600" dirty="0">
                <a:solidFill>
                  <a:srgbClr val="00B0F0"/>
                </a:solidFill>
              </a:rPr>
              <a:t>형사사법 기관의 대응 강화</a:t>
            </a:r>
            <a:endParaRPr lang="en-US" altLang="ko-KR" sz="16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디지털 </a:t>
            </a:r>
            <a:r>
              <a:rPr lang="ko-KR" altLang="en-US" sz="1600" dirty="0" err="1"/>
              <a:t>포렌식의</a:t>
            </a:r>
            <a:r>
              <a:rPr lang="ko-KR" altLang="en-US" sz="1600" dirty="0"/>
              <a:t> 역량 강화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국제적⋅국내적 경계를 초월한 대응 공조 체제 수립 등을 통한 사이버범죄 수사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역량 강화</a:t>
            </a:r>
          </a:p>
          <a:p>
            <a:pPr marL="0" indent="0">
              <a:buNone/>
            </a:pPr>
            <a:endParaRPr lang="en-US" altLang="ko-KR" sz="1600" dirty="0">
              <a:solidFill>
                <a:srgbClr val="00B0F0"/>
              </a:solidFill>
            </a:endParaRPr>
          </a:p>
          <a:p>
            <a:endParaRPr lang="ko-KR" altLang="en-US" sz="1600" dirty="0">
              <a:solidFill>
                <a:srgbClr val="00B0F0"/>
              </a:solidFill>
            </a:endParaRPr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4597" y="631872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600" dirty="0"/>
              <a:t>7. </a:t>
            </a:r>
            <a:r>
              <a:rPr lang="ko-KR" altLang="en-US" sz="3600" dirty="0"/>
              <a:t>사이버범죄의 대응방안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7778" y="1844824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300" dirty="0"/>
              <a:t>1. </a:t>
            </a:r>
            <a:r>
              <a:rPr lang="ko-KR" altLang="en-US" sz="1300" dirty="0" err="1"/>
              <a:t>거래전</a:t>
            </a:r>
            <a:r>
              <a:rPr lang="ko-KR" altLang="en-US" sz="1300" dirty="0"/>
              <a:t> 경찰청 ‘</a:t>
            </a:r>
            <a:r>
              <a:rPr lang="ko-KR" altLang="en-US" sz="1300" dirty="0" err="1"/>
              <a:t>사이버캅</a:t>
            </a:r>
            <a:r>
              <a:rPr lang="ko-KR" altLang="en-US" sz="1300" dirty="0"/>
              <a:t>’ </a:t>
            </a:r>
            <a:r>
              <a:rPr lang="ko-KR" altLang="en-US" sz="1300" dirty="0" err="1"/>
              <a:t>앱을</a:t>
            </a:r>
            <a:r>
              <a:rPr lang="ko-KR" altLang="en-US" sz="1300" dirty="0"/>
              <a:t> 통해 판매자 전화</a:t>
            </a:r>
            <a:r>
              <a:rPr lang="en-US" altLang="ko-KR" sz="1300" dirty="0"/>
              <a:t>․</a:t>
            </a:r>
            <a:r>
              <a:rPr lang="ko-KR" altLang="en-US" sz="1300" dirty="0"/>
              <a:t>계좌번호가 사기 피해 신고 이력이 있는지 확인</a:t>
            </a:r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2. </a:t>
            </a:r>
            <a:r>
              <a:rPr lang="ko-KR" altLang="en-US" sz="1300" dirty="0"/>
              <a:t>상대방이 실제 물품 소지 여부를 확인</a:t>
            </a:r>
            <a:r>
              <a:rPr lang="en-US" altLang="ko-KR" sz="1300" dirty="0"/>
              <a:t>(</a:t>
            </a:r>
            <a:r>
              <a:rPr lang="ko-KR" altLang="en-US" sz="1300" dirty="0"/>
              <a:t>특정 조건에 맞게 사진 촬영</a:t>
            </a:r>
            <a:r>
              <a:rPr lang="en-US" altLang="ko-KR" sz="1300" dirty="0"/>
              <a:t>·</a:t>
            </a:r>
            <a:r>
              <a:rPr lang="ko-KR" altLang="en-US" sz="1300" dirty="0"/>
              <a:t>전송 요청</a:t>
            </a:r>
            <a:r>
              <a:rPr lang="en-US" altLang="ko-KR" sz="1300" dirty="0"/>
              <a:t>)</a:t>
            </a:r>
          </a:p>
          <a:p>
            <a:pPr marL="0" indent="0">
              <a:buNone/>
            </a:pPr>
            <a:r>
              <a:rPr lang="en-US" altLang="ko-KR" sz="1300" dirty="0"/>
              <a:t>     ※ ex) ‘00</a:t>
            </a:r>
            <a:r>
              <a:rPr lang="ko-KR" altLang="en-US" sz="1300" dirty="0"/>
              <a:t>월 </a:t>
            </a:r>
            <a:r>
              <a:rPr lang="en-US" altLang="ko-KR" sz="1300" dirty="0"/>
              <a:t>00</a:t>
            </a:r>
            <a:r>
              <a:rPr lang="ko-KR" altLang="en-US" sz="1300" dirty="0"/>
              <a:t>일 </a:t>
            </a:r>
            <a:r>
              <a:rPr lang="en-US" altLang="ko-KR" sz="1300" dirty="0"/>
              <a:t>00</a:t>
            </a:r>
            <a:r>
              <a:rPr lang="ko-KR" altLang="en-US" sz="1300" dirty="0"/>
              <a:t>님에게 판매할 물품’이라고 기재한 쪽지와 함께 물건 사진을 찍어 보내주세요</a:t>
            </a:r>
            <a:r>
              <a:rPr lang="en-US" altLang="ko-KR" sz="1300" dirty="0"/>
              <a:t>.</a:t>
            </a:r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3. </a:t>
            </a:r>
            <a:r>
              <a:rPr lang="ko-KR" altLang="en-US" sz="1300" dirty="0"/>
              <a:t>가급적 직접 만나 물건의 상태를 확인하고 대금 지급</a:t>
            </a:r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4. </a:t>
            </a:r>
            <a:r>
              <a:rPr lang="ko-KR" altLang="en-US" sz="1300" dirty="0"/>
              <a:t>직거래 시 물건의 상태를 확인할 수 있는 낮 시간에</a:t>
            </a:r>
            <a:r>
              <a:rPr lang="en-US" altLang="ko-KR" sz="1300" dirty="0"/>
              <a:t>, </a:t>
            </a:r>
            <a:r>
              <a:rPr lang="ko-KR" altLang="en-US" sz="1300" dirty="0"/>
              <a:t>사람들의 왕래가 많은 공공장소에서 만날 것</a:t>
            </a:r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5. </a:t>
            </a:r>
            <a:r>
              <a:rPr lang="ko-KR" altLang="en-US" sz="1300" dirty="0"/>
              <a:t>부득이 택배 거래 시 판매자 관련 정보를 최대한 확인</a:t>
            </a:r>
          </a:p>
          <a:p>
            <a:pPr marL="0" indent="0">
              <a:buNone/>
            </a:pPr>
            <a:r>
              <a:rPr lang="en-US" altLang="ko-KR" sz="1300" dirty="0"/>
              <a:t>  ※ </a:t>
            </a:r>
            <a:r>
              <a:rPr lang="ko-KR" altLang="en-US" sz="1300" dirty="0"/>
              <a:t>주요 확인 사항 </a:t>
            </a:r>
            <a:r>
              <a:rPr lang="en-US" altLang="ko-KR" sz="1300" dirty="0"/>
              <a:t>: ▵</a:t>
            </a:r>
            <a:r>
              <a:rPr lang="ko-KR" altLang="en-US" sz="1300" dirty="0"/>
              <a:t>그간 거래 이력 ▵본인 명의 계좌 여부 ▵타 피해자 존재 여부 ▵</a:t>
            </a:r>
            <a:r>
              <a:rPr lang="ko-KR" altLang="en-US" sz="1300" dirty="0" err="1"/>
              <a:t>사이버캅</a:t>
            </a:r>
            <a:r>
              <a:rPr lang="ko-KR" altLang="en-US" sz="1300" dirty="0"/>
              <a:t> 피해 신고 이력 등</a:t>
            </a:r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6. </a:t>
            </a:r>
            <a:r>
              <a:rPr lang="ko-KR" altLang="en-US" sz="1300" dirty="0"/>
              <a:t>휴일 직전 또는 휴일 거래는 지양</a:t>
            </a:r>
            <a:r>
              <a:rPr lang="en-US" altLang="ko-KR" sz="1300" dirty="0"/>
              <a:t>(</a:t>
            </a:r>
            <a:r>
              <a:rPr lang="ko-KR" altLang="en-US" sz="1300" dirty="0"/>
              <a:t>사기 여부 파악에 시간 소요</a:t>
            </a:r>
            <a:r>
              <a:rPr lang="en-US" altLang="ko-KR" sz="1300" dirty="0"/>
              <a:t>)</a:t>
            </a:r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7. </a:t>
            </a:r>
            <a:r>
              <a:rPr lang="ko-KR" altLang="en-US" sz="1300" dirty="0"/>
              <a:t>소액의 수수료를 부담하더라도 가급적 안전결제서비스 이용</a:t>
            </a:r>
          </a:p>
          <a:p>
            <a:pPr marL="0" indent="0">
              <a:buNone/>
            </a:pPr>
            <a:r>
              <a:rPr lang="en-US" altLang="ko-KR" sz="1300" dirty="0"/>
              <a:t>   ※ </a:t>
            </a:r>
            <a:r>
              <a:rPr lang="ko-KR" altLang="en-US" sz="1300" dirty="0"/>
              <a:t>안전결제</a:t>
            </a:r>
            <a:r>
              <a:rPr lang="en-US" altLang="ko-KR" sz="1300" dirty="0"/>
              <a:t>(</a:t>
            </a:r>
            <a:r>
              <a:rPr lang="ko-KR" altLang="en-US" sz="1300" dirty="0"/>
              <a:t>결제대금 예치제도</a:t>
            </a:r>
            <a:r>
              <a:rPr lang="en-US" altLang="ko-KR" sz="1300" dirty="0"/>
              <a:t>) : </a:t>
            </a:r>
            <a:r>
              <a:rPr lang="ko-KR" altLang="en-US" sz="1300" dirty="0"/>
              <a:t>구매자가 대금을 보내면</a:t>
            </a:r>
            <a:r>
              <a:rPr lang="en-US" altLang="ko-KR" sz="1300" dirty="0"/>
              <a:t>, </a:t>
            </a:r>
            <a:r>
              <a:rPr lang="ko-KR" altLang="en-US" sz="1300" dirty="0"/>
              <a:t>보관하고 있다가 물품을 정상적으로 받았다고 확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    </a:t>
            </a:r>
            <a:r>
              <a:rPr lang="ko-KR" altLang="en-US" sz="1300" dirty="0"/>
              <a:t>인하면 </a:t>
            </a:r>
            <a:r>
              <a:rPr lang="ko-KR" altLang="en-US" sz="1300" dirty="0" err="1"/>
              <a:t>판매자에게</a:t>
            </a:r>
            <a:r>
              <a:rPr lang="ko-KR" altLang="en-US" sz="1300" dirty="0"/>
              <a:t>  지급하는 서비스</a:t>
            </a:r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8. </a:t>
            </a:r>
            <a:r>
              <a:rPr lang="ko-KR" altLang="en-US" sz="1300" dirty="0"/>
              <a:t>판매자가 가짜 안전결제사이트 링크를 보내주는 경우도 있으므로</a:t>
            </a:r>
            <a:r>
              <a:rPr lang="en-US" altLang="ko-KR" sz="1300" dirty="0"/>
              <a:t>, </a:t>
            </a:r>
            <a:r>
              <a:rPr lang="ko-KR" altLang="en-US" sz="1300" dirty="0"/>
              <a:t>해당 사이트 </a:t>
            </a:r>
            <a:r>
              <a:rPr lang="en-US" altLang="ko-KR" sz="1300" dirty="0"/>
              <a:t>URL</a:t>
            </a:r>
            <a:r>
              <a:rPr lang="ko-KR" altLang="en-US" sz="1300" dirty="0"/>
              <a:t>이 정확한지</a:t>
            </a:r>
            <a:r>
              <a:rPr lang="en-US" altLang="ko-KR" sz="1300" dirty="0"/>
              <a:t>(</a:t>
            </a:r>
            <a:r>
              <a:rPr lang="ko-KR" altLang="en-US" sz="1300" dirty="0"/>
              <a:t>변조 여부</a:t>
            </a:r>
            <a:r>
              <a:rPr lang="en-US" altLang="ko-KR" sz="1300" dirty="0"/>
              <a:t>) </a:t>
            </a:r>
            <a:br>
              <a:rPr lang="en-US" altLang="ko-KR" sz="1300" dirty="0"/>
            </a:br>
            <a:r>
              <a:rPr lang="en-US" altLang="ko-KR" sz="1300" dirty="0"/>
              <a:t>    </a:t>
            </a:r>
            <a:r>
              <a:rPr lang="ko-KR" altLang="en-US" sz="1300" dirty="0"/>
              <a:t>꼭 확인할 것</a:t>
            </a:r>
          </a:p>
          <a:p>
            <a:pPr marL="0" indent="0">
              <a:buNone/>
            </a:pPr>
            <a:endParaRPr lang="en-US" altLang="ko-KR" sz="1300" dirty="0">
              <a:solidFill>
                <a:srgbClr val="00B0F0"/>
              </a:solidFill>
            </a:endParaRPr>
          </a:p>
          <a:p>
            <a:endParaRPr lang="ko-KR" altLang="en-US" sz="1300" dirty="0">
              <a:solidFill>
                <a:srgbClr val="00B0F0"/>
              </a:solidFill>
            </a:endParaRPr>
          </a:p>
          <a:p>
            <a:pPr>
              <a:buNone/>
            </a:pPr>
            <a:endParaRPr lang="ko-KR" altLang="en-US" sz="1300" dirty="0"/>
          </a:p>
          <a:p>
            <a:pPr>
              <a:buNone/>
            </a:pPr>
            <a:endParaRPr lang="ko-KR" altLang="en-US" sz="13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4597" y="63187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ko-KR" altLang="en-US" sz="3600" dirty="0"/>
              <a:t>참고 </a:t>
            </a:r>
            <a:r>
              <a:rPr lang="en-US" altLang="ko-KR" sz="3600" dirty="0"/>
              <a:t>: </a:t>
            </a:r>
            <a:r>
              <a:rPr lang="ko-KR" altLang="en-US" sz="3600" dirty="0"/>
              <a:t>주요 사이버범죄 예방 수칙 </a:t>
            </a:r>
            <a:br>
              <a:rPr lang="en-US" altLang="ko-KR" sz="3600" dirty="0"/>
            </a:br>
            <a:r>
              <a:rPr lang="en-US" altLang="ko-KR" sz="3600" dirty="0"/>
              <a:t>– </a:t>
            </a:r>
            <a:r>
              <a:rPr lang="ko-KR" altLang="en-US" sz="3600" dirty="0"/>
              <a:t>사이버 직거래 사기</a:t>
            </a:r>
          </a:p>
        </p:txBody>
      </p:sp>
    </p:spTree>
    <p:extLst>
      <p:ext uri="{BB962C8B-B14F-4D97-AF65-F5344CB8AC3E}">
        <p14:creationId xmlns:p14="http://schemas.microsoft.com/office/powerpoint/2010/main" val="33957228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4598" y="1844824"/>
            <a:ext cx="8669890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1. ‘</a:t>
            </a:r>
            <a:r>
              <a:rPr lang="ko-KR" altLang="en-US" sz="1400" dirty="0" err="1"/>
              <a:t>초특가</a:t>
            </a:r>
            <a:r>
              <a:rPr lang="ko-KR" altLang="en-US" sz="1400" dirty="0"/>
              <a:t>’</a:t>
            </a:r>
            <a:r>
              <a:rPr lang="en-US" altLang="ko-KR" sz="1400" dirty="0"/>
              <a:t>, ‘</a:t>
            </a:r>
            <a:r>
              <a:rPr lang="ko-KR" altLang="en-US" sz="1400" dirty="0"/>
              <a:t>한정상품’ 등 지나치게 저렴하게 판매하는 상품에 주의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쇼핑몰 홈페이지에서 거래약관 및 사업장 주소 및 전화번호 등 사업자 정보</a:t>
            </a:r>
            <a:r>
              <a:rPr lang="en-US" altLang="ko-KR" sz="1400" dirty="0"/>
              <a:t>, </a:t>
            </a:r>
            <a:r>
              <a:rPr lang="ko-KR" altLang="en-US" sz="1400" dirty="0"/>
              <a:t>고객게시판 운영 여부</a:t>
            </a:r>
            <a:r>
              <a:rPr lang="en-US" altLang="ko-KR" sz="1400" dirty="0"/>
              <a:t>, </a:t>
            </a:r>
            <a:r>
              <a:rPr lang="ko-KR" altLang="en-US" sz="1400" dirty="0"/>
              <a:t>고객 불만 글 여부 등 확인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대형 </a:t>
            </a:r>
            <a:r>
              <a:rPr lang="ko-KR" altLang="en-US" sz="1400" dirty="0" err="1"/>
              <a:t>오픈마켓이라도</a:t>
            </a:r>
            <a:r>
              <a:rPr lang="ko-KR" altLang="en-US" sz="1400" dirty="0"/>
              <a:t> 입점한 개별판매자의 신뢰성을 보장해 주지 않으므로</a:t>
            </a:r>
            <a:r>
              <a:rPr lang="en-US" altLang="ko-KR" sz="1400" dirty="0"/>
              <a:t>, </a:t>
            </a:r>
            <a:r>
              <a:rPr lang="ko-KR" altLang="en-US" sz="1400" dirty="0"/>
              <a:t>판매자 이력 및 고객 평가 등 꼭 확인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4. SNS(</a:t>
            </a:r>
            <a:r>
              <a:rPr lang="ko-KR" altLang="en-US" sz="1400" dirty="0" err="1"/>
              <a:t>블로그</a:t>
            </a:r>
            <a:r>
              <a:rPr lang="en-US" altLang="ko-KR" sz="1400" dirty="0"/>
              <a:t>, </a:t>
            </a:r>
            <a:r>
              <a:rPr lang="ko-KR" altLang="en-US" sz="1400" dirty="0"/>
              <a:t>밴드</a:t>
            </a:r>
            <a:r>
              <a:rPr lang="en-US" altLang="ko-KR" sz="1400" dirty="0"/>
              <a:t>, </a:t>
            </a:r>
            <a:r>
              <a:rPr lang="ko-KR" altLang="en-US" sz="1400" dirty="0"/>
              <a:t>카페 등</a:t>
            </a:r>
            <a:r>
              <a:rPr lang="en-US" altLang="ko-KR" sz="1400" dirty="0"/>
              <a:t>)</a:t>
            </a:r>
            <a:r>
              <a:rPr lang="ko-KR" altLang="en-US" sz="1400" dirty="0"/>
              <a:t>를 통해 물건을 구입하는 경우</a:t>
            </a:r>
            <a:r>
              <a:rPr lang="en-US" altLang="ko-KR" sz="1400" dirty="0"/>
              <a:t>, </a:t>
            </a:r>
            <a:r>
              <a:rPr lang="ko-KR" altLang="en-US" sz="1400" dirty="0"/>
              <a:t>구매 전 통신판매신고를 한 사업자인지 여부</a:t>
            </a:r>
            <a:r>
              <a:rPr lang="en-US" altLang="ko-KR" sz="1400" dirty="0"/>
              <a:t>, </a:t>
            </a:r>
            <a:r>
              <a:rPr lang="ko-KR" altLang="en-US" sz="1400" dirty="0"/>
              <a:t>청약철회 </a:t>
            </a:r>
            <a:br>
              <a:rPr lang="ko-KR" altLang="en-US" sz="1400" dirty="0"/>
            </a:br>
            <a:r>
              <a:rPr lang="ko-KR" altLang="en-US" sz="1400" dirty="0"/>
              <a:t>    가능 여부 등을 꼭 확인</a:t>
            </a:r>
          </a:p>
          <a:p>
            <a:pPr marL="0" indent="0">
              <a:buNone/>
            </a:pPr>
            <a:r>
              <a:rPr lang="en-US" altLang="ko-KR" sz="1400" dirty="0"/>
              <a:t>   ※ </a:t>
            </a:r>
            <a:r>
              <a:rPr lang="ko-KR" altLang="en-US" sz="1400" dirty="0"/>
              <a:t>통신판매업신고 확인 방법 </a:t>
            </a:r>
            <a:r>
              <a:rPr lang="en-US" altLang="ko-KR" sz="1400" dirty="0"/>
              <a:t>: ‘</a:t>
            </a:r>
            <a:r>
              <a:rPr lang="ko-KR" altLang="en-US" sz="1400" dirty="0"/>
              <a:t>공정거래위원회 홈페이지’ 內 정보공개</a:t>
            </a:r>
            <a:r>
              <a:rPr lang="en-US" altLang="ko-KR" sz="1400" dirty="0"/>
              <a:t>-</a:t>
            </a:r>
            <a:r>
              <a:rPr lang="ko-KR" altLang="en-US" sz="1400" dirty="0"/>
              <a:t>사업자등록현황</a:t>
            </a:r>
            <a:r>
              <a:rPr lang="en-US" altLang="ko-KR" sz="1400" dirty="0"/>
              <a:t>-</a:t>
            </a:r>
            <a:r>
              <a:rPr lang="ko-KR" altLang="en-US" sz="1400" dirty="0"/>
              <a:t>통신판매사업자코너에서 확인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5. </a:t>
            </a:r>
            <a:r>
              <a:rPr lang="ko-KR" altLang="en-US" sz="1400" dirty="0"/>
              <a:t>거래는 가급적 신용카드를 이용</a:t>
            </a:r>
            <a:r>
              <a:rPr lang="en-US" altLang="ko-KR" sz="1400" dirty="0"/>
              <a:t>, </a:t>
            </a:r>
            <a:r>
              <a:rPr lang="ko-KR" altLang="en-US" sz="1400" dirty="0"/>
              <a:t>추가할인 등을 미끼로 현금거래를 유도하는 </a:t>
            </a:r>
            <a:r>
              <a:rPr lang="ko-KR" altLang="en-US" sz="1400" dirty="0" err="1"/>
              <a:t>판매자와</a:t>
            </a:r>
            <a:r>
              <a:rPr lang="ko-KR" altLang="en-US" sz="1400" dirty="0"/>
              <a:t> 거래 금지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6. </a:t>
            </a:r>
            <a:r>
              <a:rPr lang="ko-KR" altLang="en-US" sz="1400" dirty="0"/>
              <a:t>해외직구 시 신뢰할 수 있는 사이트인지 사전 점검</a:t>
            </a:r>
            <a:r>
              <a:rPr lang="en-US" altLang="ko-KR" sz="1400" dirty="0"/>
              <a:t>(</a:t>
            </a:r>
            <a:r>
              <a:rPr lang="ko-KR" altLang="en-US" sz="1400" dirty="0"/>
              <a:t>해외 업체로부터 피해를 입은 경우</a:t>
            </a:r>
            <a:r>
              <a:rPr lang="en-US" altLang="ko-KR" sz="1400" dirty="0"/>
              <a:t>, </a:t>
            </a:r>
            <a:r>
              <a:rPr lang="ko-KR" altLang="en-US" sz="1400" dirty="0"/>
              <a:t>우리나라 법률 집행이 로 어려움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한국소비자원에서 운영하는 ‘국제거래 소비자 포털’에서 내 피해예방정보 코너에서 사기의심사이트를 공지</a:t>
            </a:r>
            <a:r>
              <a:rPr lang="en-US" altLang="ko-KR" sz="1400" dirty="0"/>
              <a:t>, </a:t>
            </a:r>
            <a:r>
              <a:rPr lang="ko-KR" altLang="en-US" sz="1400" dirty="0"/>
              <a:t>해당 사이트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의  사기의심 신고 이력 확인</a:t>
            </a:r>
          </a:p>
          <a:p>
            <a:pPr marL="0" indent="0">
              <a:buNone/>
            </a:pPr>
            <a:r>
              <a:rPr lang="en-US" altLang="ko-KR" sz="1400" dirty="0"/>
              <a:t>   - Scamadviser.com </a:t>
            </a:r>
            <a:r>
              <a:rPr lang="ko-KR" altLang="en-US" sz="1400" dirty="0"/>
              <a:t>등에서 사이트 신뢰도 확인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사업자 연락두절</a:t>
            </a:r>
            <a:r>
              <a:rPr lang="en-US" altLang="ko-KR" sz="1400" dirty="0"/>
              <a:t>, </a:t>
            </a:r>
            <a:r>
              <a:rPr lang="ko-KR" altLang="en-US" sz="1400" dirty="0"/>
              <a:t>결제금액 상이</a:t>
            </a:r>
            <a:r>
              <a:rPr lang="en-US" altLang="ko-KR" sz="1400" dirty="0"/>
              <a:t>, </a:t>
            </a:r>
            <a:r>
              <a:rPr lang="ko-KR" altLang="en-US" sz="1400" dirty="0"/>
              <a:t>다른 통화로 결제 등 피해 </a:t>
            </a:r>
            <a:r>
              <a:rPr lang="ko-KR" altLang="en-US" sz="1400" dirty="0" err="1"/>
              <a:t>우려시</a:t>
            </a:r>
            <a:r>
              <a:rPr lang="ko-KR" altLang="en-US" sz="1400" dirty="0"/>
              <a:t> 신용카드사의 ‘해외이용 이의제기 서비스’ 활용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7. </a:t>
            </a:r>
            <a:r>
              <a:rPr lang="ko-KR" altLang="en-US" sz="1400" dirty="0"/>
              <a:t>기타구제절차</a:t>
            </a:r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사기 피해 외에 교환</a:t>
            </a:r>
            <a:r>
              <a:rPr lang="en-US" altLang="ko-KR" sz="1400" dirty="0"/>
              <a:t>·</a:t>
            </a:r>
            <a:r>
              <a:rPr lang="ko-KR" altLang="en-US" sz="1400" dirty="0"/>
              <a:t>반품 등 업체와의 분쟁에 대해서는 공정거래위원회 ‘행복드림 </a:t>
            </a:r>
            <a:r>
              <a:rPr lang="ko-KR" altLang="en-US" sz="1400" dirty="0" err="1"/>
              <a:t>열린소비자포털</a:t>
            </a:r>
            <a:r>
              <a:rPr lang="en-US" altLang="ko-KR" sz="1400" dirty="0"/>
              <a:t>(</a:t>
            </a:r>
            <a:r>
              <a:rPr lang="ko-KR" altLang="en-US" sz="1400" dirty="0"/>
              <a:t>온라인 피해구제 상담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제공</a:t>
            </a:r>
            <a:r>
              <a:rPr lang="en-US" altLang="ko-KR" sz="1400" dirty="0"/>
              <a:t>)’ </a:t>
            </a:r>
            <a:r>
              <a:rPr lang="ko-KR" altLang="en-US" sz="1400" dirty="0"/>
              <a:t>또는 ‘</a:t>
            </a:r>
            <a:r>
              <a:rPr lang="en-US" altLang="ko-KR" sz="1400" dirty="0"/>
              <a:t>1372 </a:t>
            </a:r>
            <a:r>
              <a:rPr lang="ko-KR" altLang="en-US" sz="1400" dirty="0"/>
              <a:t>소비자상담센터’를 통해 피해구제 방법을 상담하거나</a:t>
            </a:r>
            <a:r>
              <a:rPr lang="en-US" altLang="ko-KR" sz="1400" dirty="0"/>
              <a:t>, </a:t>
            </a:r>
            <a:r>
              <a:rPr lang="ko-KR" altLang="en-US" sz="1400" dirty="0"/>
              <a:t>한국소비자원에 거래 내역 등 증빙서류를 갖춰 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해 구제 신청</a:t>
            </a:r>
          </a:p>
          <a:p>
            <a:pPr marL="0" indent="0">
              <a:buNone/>
            </a:pPr>
            <a:endParaRPr lang="en-US" altLang="ko-KR" sz="1300" dirty="0">
              <a:solidFill>
                <a:srgbClr val="00B0F0"/>
              </a:solidFill>
            </a:endParaRPr>
          </a:p>
          <a:p>
            <a:endParaRPr lang="ko-KR" altLang="en-US" sz="1300" dirty="0">
              <a:solidFill>
                <a:srgbClr val="00B0F0"/>
              </a:solidFill>
            </a:endParaRPr>
          </a:p>
          <a:p>
            <a:pPr>
              <a:buNone/>
            </a:pPr>
            <a:endParaRPr lang="ko-KR" altLang="en-US" sz="1300" dirty="0"/>
          </a:p>
          <a:p>
            <a:pPr>
              <a:buNone/>
            </a:pPr>
            <a:endParaRPr lang="ko-KR" altLang="en-US" sz="13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4597" y="63187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ko-KR" altLang="en-US" sz="3600" dirty="0"/>
              <a:t>참고 </a:t>
            </a:r>
            <a:r>
              <a:rPr lang="en-US" altLang="ko-KR" sz="3600" dirty="0"/>
              <a:t>: </a:t>
            </a:r>
            <a:r>
              <a:rPr lang="ko-KR" altLang="en-US" sz="3600" dirty="0"/>
              <a:t>주요 사이버범죄 예방 수칙 </a:t>
            </a:r>
            <a:br>
              <a:rPr lang="en-US" altLang="ko-KR" sz="3600" dirty="0"/>
            </a:br>
            <a:r>
              <a:rPr lang="en-US" altLang="ko-KR" sz="3600" dirty="0"/>
              <a:t>– </a:t>
            </a:r>
            <a:r>
              <a:rPr lang="ko-KR" altLang="en-US" sz="3600" dirty="0"/>
              <a:t>사이버 쇼핑몰  사기</a:t>
            </a:r>
          </a:p>
        </p:txBody>
      </p:sp>
    </p:spTree>
    <p:extLst>
      <p:ext uri="{BB962C8B-B14F-4D97-AF65-F5344CB8AC3E}">
        <p14:creationId xmlns:p14="http://schemas.microsoft.com/office/powerpoint/2010/main" val="1537229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4598" y="1844824"/>
            <a:ext cx="866989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ko-KR" sz="1300" dirty="0"/>
              <a:t>1. </a:t>
            </a:r>
            <a:r>
              <a:rPr lang="ko-KR" altLang="en-US" sz="1300" dirty="0"/>
              <a:t>회원가입 또는 개인정보를 제공할 때에는 개인정보처리방침 및 약관을 꼼꼼히 확인</a:t>
            </a:r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2. </a:t>
            </a:r>
            <a:r>
              <a:rPr lang="ko-KR" altLang="en-US" sz="1300" dirty="0"/>
              <a:t>회원가입 시 비밀번호를 </a:t>
            </a:r>
            <a:r>
              <a:rPr lang="en-US" altLang="ko-KR" sz="1300" dirty="0"/>
              <a:t>(</a:t>
            </a:r>
            <a:r>
              <a:rPr lang="ko-KR" altLang="en-US" sz="1300" dirty="0"/>
              <a:t>타인이 유추하기 어렵도록</a:t>
            </a:r>
            <a:r>
              <a:rPr lang="en-US" altLang="ko-KR" sz="1300" dirty="0"/>
              <a:t>) </a:t>
            </a:r>
            <a:r>
              <a:rPr lang="ko-KR" altLang="en-US" sz="1300" dirty="0"/>
              <a:t>영문</a:t>
            </a:r>
            <a:r>
              <a:rPr lang="en-US" altLang="ko-KR" sz="1300" dirty="0"/>
              <a:t>/</a:t>
            </a:r>
            <a:r>
              <a:rPr lang="ko-KR" altLang="en-US" sz="1300" dirty="0"/>
              <a:t>숫자</a:t>
            </a:r>
            <a:r>
              <a:rPr lang="en-US" altLang="ko-KR" sz="1300" dirty="0"/>
              <a:t>/</a:t>
            </a:r>
            <a:r>
              <a:rPr lang="ko-KR" altLang="en-US" sz="1300" dirty="0"/>
              <a:t>특수기호 등을 조합하여 </a:t>
            </a:r>
            <a:r>
              <a:rPr lang="en-US" altLang="ko-KR" sz="1300" dirty="0"/>
              <a:t>8</a:t>
            </a:r>
            <a:r>
              <a:rPr lang="ko-KR" altLang="en-US" sz="1300" dirty="0"/>
              <a:t>자리 이상으로 설정</a:t>
            </a:r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3. </a:t>
            </a:r>
            <a:r>
              <a:rPr lang="ko-KR" altLang="en-US" sz="1300" dirty="0"/>
              <a:t>가입한 사이트에 </a:t>
            </a:r>
            <a:r>
              <a:rPr lang="en-US" altLang="ko-KR" sz="1300" dirty="0"/>
              <a:t>(</a:t>
            </a:r>
            <a:r>
              <a:rPr lang="ko-KR" altLang="en-US" sz="1300" dirty="0"/>
              <a:t>타인이 자신인 것처럼 로그인하기 어렵도록</a:t>
            </a:r>
            <a:r>
              <a:rPr lang="en-US" altLang="ko-KR" sz="1300" dirty="0"/>
              <a:t>) </a:t>
            </a:r>
            <a:r>
              <a:rPr lang="ko-KR" altLang="en-US" sz="1300" dirty="0"/>
              <a:t>비밀번호를 주기적으로 변경</a:t>
            </a:r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4. </a:t>
            </a:r>
            <a:r>
              <a:rPr lang="ko-KR" altLang="en-US" sz="1300" dirty="0"/>
              <a:t>가급적 안전성이 높은 주민번호 대체수단</a:t>
            </a:r>
            <a:r>
              <a:rPr lang="en-US" altLang="ko-KR" sz="1300" dirty="0"/>
              <a:t>(</a:t>
            </a:r>
            <a:r>
              <a:rPr lang="ko-KR" altLang="en-US" sz="1300" dirty="0" err="1"/>
              <a:t>아이핀</a:t>
            </a:r>
            <a:r>
              <a:rPr lang="en-US" altLang="ko-KR" sz="1300" dirty="0"/>
              <a:t>:</a:t>
            </a:r>
            <a:r>
              <a:rPr lang="en-US" altLang="ko-KR" sz="1300" dirty="0" err="1"/>
              <a:t>i</a:t>
            </a:r>
            <a:r>
              <a:rPr lang="en-US" altLang="ko-KR" sz="1300" dirty="0"/>
              <a:t>-PIN)</a:t>
            </a:r>
            <a:r>
              <a:rPr lang="ko-KR" altLang="en-US" sz="1300" dirty="0"/>
              <a:t>으로 회원가입을 하고</a:t>
            </a:r>
            <a:r>
              <a:rPr lang="en-US" altLang="ko-KR" sz="1300" dirty="0"/>
              <a:t>, </a:t>
            </a:r>
            <a:r>
              <a:rPr lang="ko-KR" altLang="en-US" sz="1300" dirty="0"/>
              <a:t>꼭 필요하지 않은 개인정보는 입력 지양</a:t>
            </a:r>
          </a:p>
          <a:p>
            <a:pPr marL="0" indent="0">
              <a:buNone/>
            </a:pPr>
            <a:r>
              <a:rPr lang="en-US" altLang="ko-KR" sz="1300" dirty="0"/>
              <a:t>   ※ </a:t>
            </a:r>
            <a:r>
              <a:rPr lang="ko-KR" altLang="en-US" sz="1300" dirty="0" err="1"/>
              <a:t>아이핀</a:t>
            </a:r>
            <a:r>
              <a:rPr lang="en-US" altLang="ko-KR" sz="1300" dirty="0"/>
              <a:t>(</a:t>
            </a:r>
            <a:r>
              <a:rPr lang="en-US" altLang="ko-KR" sz="1300" dirty="0" err="1"/>
              <a:t>i</a:t>
            </a:r>
            <a:r>
              <a:rPr lang="en-US" altLang="ko-KR" sz="1300" dirty="0"/>
              <a:t>-PIN)</a:t>
            </a:r>
            <a:r>
              <a:rPr lang="ko-KR" altLang="en-US" sz="1300" dirty="0"/>
              <a:t>은 인터넷상 개인식별번호로</a:t>
            </a:r>
            <a:r>
              <a:rPr lang="en-US" altLang="ko-KR" sz="1300" dirty="0"/>
              <a:t>, </a:t>
            </a:r>
            <a:r>
              <a:rPr lang="ko-KR" altLang="en-US" sz="1300" dirty="0"/>
              <a:t>대면확인이 어려운 온라인에서 주민등록번호 대신 본인확인을 할 수 있는 수단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    </a:t>
            </a:r>
            <a:r>
              <a:rPr lang="ko-KR" altLang="en-US" sz="1300" dirty="0"/>
              <a:t>임</a:t>
            </a:r>
            <a:r>
              <a:rPr lang="en-US" altLang="ko-KR" sz="1300" dirty="0"/>
              <a:t>. </a:t>
            </a:r>
            <a:r>
              <a:rPr lang="ko-KR" altLang="en-US" sz="1300" dirty="0"/>
              <a:t>본인 확인 필요 시 식별 </a:t>
            </a:r>
            <a:r>
              <a:rPr lang="en-US" altLang="ko-KR" sz="1300" dirty="0"/>
              <a:t>ID</a:t>
            </a:r>
            <a:r>
              <a:rPr lang="ko-KR" altLang="en-US" sz="1300" dirty="0"/>
              <a:t>와 비밀번호 이용해 본인확인</a:t>
            </a:r>
            <a:r>
              <a:rPr lang="en-US" altLang="ko-KR" sz="1300" dirty="0"/>
              <a:t>, </a:t>
            </a:r>
            <a:r>
              <a:rPr lang="ko-KR" altLang="en-US" sz="1300" dirty="0"/>
              <a:t>다수 본인확인기관에서 사용 중</a:t>
            </a:r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5. </a:t>
            </a:r>
            <a:r>
              <a:rPr lang="ko-KR" altLang="en-US" sz="1300" dirty="0"/>
              <a:t>명의도용확인 서비스를 이용해 가입정보 확인</a:t>
            </a:r>
            <a:r>
              <a:rPr lang="en-US" altLang="ko-KR" sz="1300" dirty="0"/>
              <a:t>, </a:t>
            </a:r>
            <a:r>
              <a:rPr lang="ko-KR" altLang="en-US" sz="1300" dirty="0"/>
              <a:t>정보 도용 차단</a:t>
            </a:r>
          </a:p>
          <a:p>
            <a:pPr marL="0" indent="0">
              <a:buNone/>
            </a:pPr>
            <a:r>
              <a:rPr lang="en-US" altLang="ko-KR" sz="1300" dirty="0"/>
              <a:t>    ※ </a:t>
            </a:r>
            <a:r>
              <a:rPr lang="ko-KR" altLang="en-US" sz="1300" dirty="0" err="1"/>
              <a:t>엠세이퍼</a:t>
            </a:r>
            <a:r>
              <a:rPr lang="en-US" altLang="ko-KR" sz="1300" dirty="0"/>
              <a:t>(www.msafer.or.kr)</a:t>
            </a:r>
            <a:r>
              <a:rPr lang="ko-KR" altLang="en-US" sz="1300" dirty="0"/>
              <a:t>에서 가능하며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크레딧뱅크</a:t>
            </a:r>
            <a:r>
              <a:rPr lang="en-US" altLang="ko-KR" sz="1300" dirty="0"/>
              <a:t>(www.creditbank.co.kr), </a:t>
            </a:r>
            <a:r>
              <a:rPr lang="ko-KR" altLang="en-US" sz="1300" dirty="0"/>
              <a:t>사이렌</a:t>
            </a:r>
            <a:r>
              <a:rPr lang="en-US" altLang="ko-KR" sz="1300" dirty="0"/>
              <a:t>24(</a:t>
            </a:r>
            <a:r>
              <a:rPr lang="en-US" altLang="ko-KR" sz="1300" dirty="0">
                <a:hlinkClick r:id="rId2"/>
              </a:rPr>
              <a:t>www.siren24.com</a:t>
            </a:r>
            <a:r>
              <a:rPr lang="en-US" altLang="ko-KR" sz="1300" dirty="0"/>
              <a:t>),  </a:t>
            </a:r>
            <a:r>
              <a:rPr lang="ko-KR" altLang="en-US" sz="1300" dirty="0" err="1"/>
              <a:t>마이크레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     </a:t>
            </a:r>
            <a:r>
              <a:rPr lang="ko-KR" altLang="en-US" sz="1300" dirty="0" err="1"/>
              <a:t>딧</a:t>
            </a:r>
            <a:r>
              <a:rPr lang="en-US" altLang="ko-KR" sz="1300" dirty="0"/>
              <a:t>(www.mycredit.com)</a:t>
            </a:r>
            <a:r>
              <a:rPr lang="ko-KR" altLang="en-US" sz="1300" dirty="0"/>
              <a:t>등의 사이트에서도 가능</a:t>
            </a:r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6. ID, </a:t>
            </a:r>
            <a:r>
              <a:rPr lang="ko-KR" altLang="en-US" sz="1300" dirty="0"/>
              <a:t>비밀번호</a:t>
            </a:r>
            <a:r>
              <a:rPr lang="en-US" altLang="ko-KR" sz="1300" dirty="0"/>
              <a:t>, </a:t>
            </a:r>
            <a:r>
              <a:rPr lang="ko-KR" altLang="en-US" sz="1300" dirty="0"/>
              <a:t>주민번호 등 개인정보는 친구나 다른 사람에게 절대 알려주지 않을 것</a:t>
            </a:r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7. P2P</a:t>
            </a:r>
            <a:r>
              <a:rPr lang="ko-KR" altLang="en-US" sz="1300" dirty="0"/>
              <a:t>로 제공하는 공유폴더에 개인정보 파일이 저장되지 않도록 주의</a:t>
            </a:r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8. </a:t>
            </a:r>
            <a:r>
              <a:rPr lang="ko-KR" altLang="en-US" sz="1300" dirty="0"/>
              <a:t>금융거래 시 신용카드와 같은 금융정보는 암호화 하여 저장하고</a:t>
            </a:r>
            <a:r>
              <a:rPr lang="en-US" altLang="ko-KR" sz="1300" dirty="0"/>
              <a:t>, PC</a:t>
            </a:r>
            <a:r>
              <a:rPr lang="ko-KR" altLang="en-US" sz="1300" dirty="0"/>
              <a:t>방 등 공유</a:t>
            </a:r>
            <a:r>
              <a:rPr lang="en-US" altLang="ko-KR" sz="1300" dirty="0"/>
              <a:t>PC </a:t>
            </a:r>
            <a:r>
              <a:rPr lang="ko-KR" altLang="en-US" sz="1300" dirty="0"/>
              <a:t>및 개방 환경에서 이용 지양</a:t>
            </a:r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9. </a:t>
            </a:r>
            <a:r>
              <a:rPr lang="ko-KR" altLang="en-US" sz="1300" dirty="0"/>
              <a:t>출처가 불명확한 자료는 다운로드 금지</a:t>
            </a:r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10. </a:t>
            </a:r>
            <a:r>
              <a:rPr lang="ko-KR" altLang="en-US" sz="1300" dirty="0"/>
              <a:t>개인정보가 유출된 경우 해당 사이트 관리자에게 삭제 요청</a:t>
            </a:r>
            <a:r>
              <a:rPr lang="en-US" altLang="ko-KR" sz="1300" dirty="0"/>
              <a:t>, </a:t>
            </a:r>
            <a:r>
              <a:rPr lang="ko-KR" altLang="en-US" sz="1300" dirty="0"/>
              <a:t>적극적으로 개인정보 침해 신고 활용</a:t>
            </a:r>
          </a:p>
          <a:p>
            <a:pPr marL="0" indent="0">
              <a:buNone/>
            </a:pPr>
            <a:endParaRPr lang="en-US" altLang="ko-KR" sz="1300" dirty="0">
              <a:solidFill>
                <a:srgbClr val="00B0F0"/>
              </a:solidFill>
            </a:endParaRPr>
          </a:p>
          <a:p>
            <a:endParaRPr lang="ko-KR" altLang="en-US" sz="1300" dirty="0">
              <a:solidFill>
                <a:srgbClr val="00B0F0"/>
              </a:solidFill>
            </a:endParaRPr>
          </a:p>
          <a:p>
            <a:pPr>
              <a:buNone/>
            </a:pPr>
            <a:endParaRPr lang="ko-KR" altLang="en-US" sz="1300" dirty="0"/>
          </a:p>
          <a:p>
            <a:pPr>
              <a:buNone/>
            </a:pPr>
            <a:endParaRPr lang="ko-KR" altLang="en-US" sz="13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4597" y="63187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ko-KR" altLang="en-US" sz="3600" dirty="0"/>
              <a:t>참고 </a:t>
            </a:r>
            <a:r>
              <a:rPr lang="en-US" altLang="ko-KR" sz="3600" dirty="0"/>
              <a:t>: </a:t>
            </a:r>
            <a:r>
              <a:rPr lang="ko-KR" altLang="en-US" sz="3600" dirty="0"/>
              <a:t>주요 사이버범죄 예방 수칙 </a:t>
            </a:r>
            <a:br>
              <a:rPr lang="en-US" altLang="ko-KR" sz="3600" dirty="0"/>
            </a:br>
            <a:r>
              <a:rPr lang="en-US" altLang="ko-KR" sz="3600" dirty="0"/>
              <a:t>– </a:t>
            </a:r>
            <a:r>
              <a:rPr lang="ko-KR" altLang="en-US" sz="3600" dirty="0"/>
              <a:t>개인정보 침해</a:t>
            </a:r>
          </a:p>
        </p:txBody>
      </p:sp>
    </p:spTree>
    <p:extLst>
      <p:ext uri="{BB962C8B-B14F-4D97-AF65-F5344CB8AC3E}">
        <p14:creationId xmlns:p14="http://schemas.microsoft.com/office/powerpoint/2010/main" val="27479657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4598" y="2060848"/>
            <a:ext cx="8669890" cy="43099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지인이라도 되도록 개인정보를 주는 것 자제하되</a:t>
            </a:r>
            <a:r>
              <a:rPr lang="en-US" altLang="ko-KR" sz="1400" dirty="0"/>
              <a:t>, </a:t>
            </a:r>
            <a:r>
              <a:rPr lang="ko-KR" altLang="en-US" sz="1400" dirty="0"/>
              <a:t>꼭 필요한 사람에게는 필요 최소한의 정도만 알려줄 것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온라인 상에서 자신의 </a:t>
            </a:r>
            <a:r>
              <a:rPr lang="ko-KR" altLang="en-US" sz="1400" dirty="0" err="1"/>
              <a:t>사적정보</a:t>
            </a:r>
            <a:r>
              <a:rPr lang="en-US" altLang="ko-KR" sz="1400" dirty="0"/>
              <a:t>(</a:t>
            </a:r>
            <a:r>
              <a:rPr lang="ko-KR" altLang="en-US" sz="1400" dirty="0"/>
              <a:t>성별</a:t>
            </a:r>
            <a:r>
              <a:rPr lang="en-US" altLang="ko-KR" sz="1400" dirty="0"/>
              <a:t>, </a:t>
            </a:r>
            <a:r>
              <a:rPr lang="ko-KR" altLang="en-US" sz="1400" dirty="0"/>
              <a:t>나이</a:t>
            </a:r>
            <a:r>
              <a:rPr lang="en-US" altLang="ko-KR" sz="1400" dirty="0"/>
              <a:t>, </a:t>
            </a:r>
            <a:r>
              <a:rPr lang="ko-KR" altLang="en-US" sz="1400" dirty="0"/>
              <a:t>직업 등</a:t>
            </a:r>
            <a:r>
              <a:rPr lang="en-US" altLang="ko-KR" sz="1400" dirty="0"/>
              <a:t>) </a:t>
            </a:r>
            <a:r>
              <a:rPr lang="ko-KR" altLang="en-US" sz="1400" dirty="0"/>
              <a:t>비공개 설정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모르는 사람의 쪽지 또는 대화신청은 가급적 답변하지 말기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4. </a:t>
            </a:r>
            <a:r>
              <a:rPr lang="ko-KR" altLang="en-US" sz="1400" dirty="0"/>
              <a:t>상대방이 계속적으로 불안감을 조성하는 행동을 보인다면 거부의사를 분명하게 밝힐 것</a:t>
            </a:r>
          </a:p>
          <a:p>
            <a:pPr marL="0" indent="0">
              <a:buNone/>
            </a:pPr>
            <a:r>
              <a:rPr lang="en-US" altLang="ko-KR" sz="1400" dirty="0"/>
              <a:t>   ※ </a:t>
            </a:r>
            <a:r>
              <a:rPr lang="ko-KR" altLang="en-US" sz="1400" dirty="0"/>
              <a:t>이때 단호하게 거부의사를 밝혀야 하며</a:t>
            </a:r>
            <a:r>
              <a:rPr lang="en-US" altLang="ko-KR" sz="1400" dirty="0"/>
              <a:t>, </a:t>
            </a:r>
            <a:r>
              <a:rPr lang="ko-KR" altLang="en-US" sz="1400" dirty="0"/>
              <a:t>자칫 상대방과 대화를 시도하여 중지하려고 하면 관심의 </a:t>
            </a:r>
            <a:r>
              <a:rPr lang="ko-KR" altLang="en-US" sz="1400" dirty="0" err="1"/>
              <a:t>표현으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로 오해를 할 수 있음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5. </a:t>
            </a:r>
            <a:r>
              <a:rPr lang="ko-KR" altLang="en-US" sz="1400" dirty="0"/>
              <a:t>피해 발생이 예상되는 경우</a:t>
            </a:r>
            <a:r>
              <a:rPr lang="en-US" altLang="ko-KR" sz="1400" dirty="0"/>
              <a:t>, </a:t>
            </a:r>
            <a:r>
              <a:rPr lang="ko-KR" altLang="en-US" sz="1400" dirty="0"/>
              <a:t>통화 </a:t>
            </a:r>
            <a:r>
              <a:rPr lang="ko-KR" altLang="en-US" sz="1400" dirty="0" err="1"/>
              <a:t>녹취</a:t>
            </a:r>
            <a:r>
              <a:rPr lang="ko-KR" altLang="en-US" sz="1400" dirty="0"/>
              <a:t> 및 채팅 대화 </a:t>
            </a:r>
            <a:r>
              <a:rPr lang="ko-KR" altLang="en-US" sz="1400" dirty="0" err="1"/>
              <a:t>캡쳐</a:t>
            </a:r>
            <a:r>
              <a:rPr lang="ko-KR" altLang="en-US" sz="1400" dirty="0"/>
              <a:t> 등 증거자료를 확보하여 수사기관 신고</a:t>
            </a:r>
          </a:p>
          <a:p>
            <a:pPr marL="0" indent="0">
              <a:buNone/>
            </a:pPr>
            <a:endParaRPr lang="en-US" altLang="ko-KR" sz="1200" dirty="0">
              <a:solidFill>
                <a:srgbClr val="00B0F0"/>
              </a:solidFill>
            </a:endParaRPr>
          </a:p>
          <a:p>
            <a:endParaRPr lang="ko-KR" altLang="en-US" sz="1200" dirty="0">
              <a:solidFill>
                <a:srgbClr val="00B0F0"/>
              </a:solidFill>
            </a:endParaRPr>
          </a:p>
          <a:p>
            <a:pPr>
              <a:buNone/>
            </a:pPr>
            <a:endParaRPr lang="ko-KR" altLang="en-US" sz="1200" dirty="0"/>
          </a:p>
          <a:p>
            <a:pPr>
              <a:buNone/>
            </a:pPr>
            <a:endParaRPr lang="ko-KR" altLang="en-US" sz="12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4597" y="63187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ko-KR" altLang="en-US" sz="3600" dirty="0"/>
              <a:t>참고 </a:t>
            </a:r>
            <a:r>
              <a:rPr lang="en-US" altLang="ko-KR" sz="3600" dirty="0"/>
              <a:t>: </a:t>
            </a:r>
            <a:r>
              <a:rPr lang="ko-KR" altLang="en-US" sz="3600" dirty="0"/>
              <a:t>주요 사이버범죄 예방 수칙 </a:t>
            </a:r>
            <a:br>
              <a:rPr lang="en-US" altLang="ko-KR" sz="3600" dirty="0"/>
            </a:br>
            <a:r>
              <a:rPr lang="en-US" altLang="ko-KR" sz="3600" dirty="0"/>
              <a:t>– </a:t>
            </a:r>
            <a:r>
              <a:rPr lang="ko-KR" altLang="en-US" sz="3600" dirty="0"/>
              <a:t>사이버 </a:t>
            </a:r>
            <a:r>
              <a:rPr lang="ko-KR" altLang="en-US" sz="3600" dirty="0" err="1"/>
              <a:t>스토킹</a:t>
            </a:r>
            <a:endParaRPr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2237568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4597" y="63187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ko-KR" altLang="en-US" sz="3600" dirty="0"/>
              <a:t>참고 </a:t>
            </a:r>
            <a:r>
              <a:rPr lang="en-US" altLang="ko-KR" sz="3600" dirty="0"/>
              <a:t>: </a:t>
            </a:r>
            <a:r>
              <a:rPr lang="ko-KR" altLang="en-US" sz="3600" dirty="0"/>
              <a:t>주요 사이버범죄 예방 수칙 </a:t>
            </a:r>
            <a:br>
              <a:rPr lang="en-US" altLang="ko-KR" sz="3600" dirty="0"/>
            </a:br>
            <a:r>
              <a:rPr lang="en-US" altLang="ko-KR" sz="3600" dirty="0"/>
              <a:t>– </a:t>
            </a:r>
            <a:r>
              <a:rPr lang="ko-KR" altLang="en-US" sz="3600" dirty="0" err="1"/>
              <a:t>몸캠</a:t>
            </a:r>
            <a:r>
              <a:rPr lang="ko-KR" altLang="en-US" sz="3600" dirty="0"/>
              <a:t> </a:t>
            </a:r>
            <a:r>
              <a:rPr lang="ko-KR" altLang="en-US" sz="3600" dirty="0" err="1"/>
              <a:t>피싱</a:t>
            </a:r>
            <a:endParaRPr lang="ko-KR" altLang="en-US" sz="3600" dirty="0"/>
          </a:p>
        </p:txBody>
      </p:sp>
      <p:sp>
        <p:nvSpPr>
          <p:cNvPr id="5" name="직사각형 4"/>
          <p:cNvSpPr/>
          <p:nvPr/>
        </p:nvSpPr>
        <p:spPr>
          <a:xfrm>
            <a:off x="215515" y="1988840"/>
            <a:ext cx="871296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400" b="1" dirty="0" err="1"/>
              <a:t>몸캠피싱</a:t>
            </a:r>
            <a:r>
              <a:rPr lang="ko-KR" altLang="en-US" sz="1400" b="1" dirty="0"/>
              <a:t> 피해를 예방하는 방법</a:t>
            </a:r>
            <a:endParaRPr lang="en-US" altLang="ko-KR" sz="1400" b="1" dirty="0"/>
          </a:p>
          <a:p>
            <a:pPr marL="342900" indent="-342900">
              <a:buAutoNum type="arabicPeriod"/>
            </a:pPr>
            <a:endParaRPr lang="ko-KR" altLang="en-US" sz="1400" b="1" dirty="0"/>
          </a:p>
          <a:p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 err="1"/>
              <a:t>스마트폰의</a:t>
            </a:r>
            <a:r>
              <a:rPr lang="ko-KR" altLang="en-US" sz="1400" dirty="0"/>
              <a:t> </a:t>
            </a:r>
            <a:r>
              <a:rPr lang="en-US" altLang="ko-KR" sz="1400" dirty="0"/>
              <a:t>'</a:t>
            </a:r>
            <a:r>
              <a:rPr lang="ko-KR" altLang="en-US" sz="1400" dirty="0"/>
              <a:t>환경설정</a:t>
            </a:r>
            <a:r>
              <a:rPr lang="en-US" altLang="ko-KR" sz="1400" dirty="0"/>
              <a:t>' </a:t>
            </a:r>
            <a:r>
              <a:rPr lang="ko-KR" altLang="en-US" sz="1400" dirty="0"/>
              <a:t>메뉴에서 </a:t>
            </a:r>
            <a:r>
              <a:rPr lang="en-US" altLang="ko-KR" sz="1400" dirty="0"/>
              <a:t>'</a:t>
            </a:r>
            <a:r>
              <a:rPr lang="ko-KR" altLang="en-US" sz="1400" dirty="0"/>
              <a:t>출처를 알 수 없는 </a:t>
            </a:r>
            <a:r>
              <a:rPr lang="ko-KR" altLang="en-US" sz="1400" dirty="0" err="1"/>
              <a:t>어플의</a:t>
            </a:r>
            <a:r>
              <a:rPr lang="ko-KR" altLang="en-US" sz="1400" dirty="0"/>
              <a:t> 설치를 차단</a:t>
            </a:r>
            <a:r>
              <a:rPr lang="en-US" altLang="ko-KR" sz="1400" dirty="0"/>
              <a:t>'</a:t>
            </a:r>
            <a:r>
              <a:rPr lang="ko-KR" altLang="en-US" sz="1400" dirty="0"/>
              <a:t>해 둠으로써 </a:t>
            </a:r>
            <a:r>
              <a:rPr lang="ko-KR" altLang="en-US" sz="1400" dirty="0" err="1"/>
              <a:t>스마트폰의</a:t>
            </a:r>
            <a:r>
              <a:rPr lang="ko-KR" altLang="en-US" sz="1400" dirty="0"/>
              <a:t> 보안설정을 </a:t>
            </a:r>
            <a:endParaRPr lang="en-US" altLang="ko-KR" sz="1400" dirty="0"/>
          </a:p>
          <a:p>
            <a:r>
              <a:rPr lang="en-US" altLang="ko-KR" sz="1400" dirty="0"/>
              <a:t>   </a:t>
            </a:r>
            <a:r>
              <a:rPr lang="ko-KR" altLang="en-US" sz="1400" dirty="0"/>
              <a:t>강화</a:t>
            </a:r>
            <a:endParaRPr lang="en-US" altLang="ko-KR" sz="1400" dirty="0"/>
          </a:p>
          <a:p>
            <a:r>
              <a:rPr lang="en-US" altLang="ko-KR" sz="1400" dirty="0"/>
              <a:t>※ </a:t>
            </a:r>
            <a:r>
              <a:rPr lang="ko-KR" altLang="en-US" sz="1400" dirty="0"/>
              <a:t>보안설정 강화 방법 </a:t>
            </a:r>
            <a:r>
              <a:rPr lang="en-US" altLang="ko-KR" sz="1400" dirty="0"/>
              <a:t>: </a:t>
            </a:r>
            <a:r>
              <a:rPr lang="ko-KR" altLang="en-US" sz="1400" dirty="0"/>
              <a:t>환경설정 → 보안 → 디바이스관리 → ‘알 수 없는 출처</a:t>
            </a:r>
            <a:r>
              <a:rPr lang="en-US" altLang="ko-KR" sz="1400" dirty="0"/>
              <a:t>(</a:t>
            </a:r>
            <a:r>
              <a:rPr lang="ko-KR" altLang="en-US" sz="1400" dirty="0"/>
              <a:t>소스</a:t>
            </a:r>
            <a:r>
              <a:rPr lang="en-US" altLang="ko-KR" sz="1400" dirty="0"/>
              <a:t>)’</a:t>
            </a:r>
            <a:r>
              <a:rPr lang="ko-KR" altLang="en-US" sz="1400" dirty="0"/>
              <a:t>에 체크 해제</a:t>
            </a:r>
            <a:r>
              <a:rPr lang="en-US" altLang="ko-KR" sz="1400" dirty="0"/>
              <a:t>(</a:t>
            </a:r>
            <a:r>
              <a:rPr lang="ko-KR" altLang="en-US" sz="1400" dirty="0" err="1"/>
              <a:t>스마트폰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r>
              <a:rPr lang="en-US" altLang="ko-KR" sz="1400" dirty="0"/>
              <a:t>    </a:t>
            </a:r>
            <a:r>
              <a:rPr lang="ko-KR" altLang="en-US" sz="1400" dirty="0"/>
              <a:t>제품에 따라 메뉴 명칭은 일부 상이</a:t>
            </a:r>
            <a:r>
              <a:rPr lang="en-US" altLang="ko-KR" sz="1400" dirty="0"/>
              <a:t>) </a:t>
            </a:r>
          </a:p>
          <a:p>
            <a:endParaRPr lang="en-US" altLang="ko-KR" sz="1400" dirty="0"/>
          </a:p>
          <a:p>
            <a:r>
              <a:rPr lang="en-US" altLang="ko-KR" sz="1400" dirty="0"/>
              <a:t>  - </a:t>
            </a:r>
            <a:r>
              <a:rPr lang="ko-KR" altLang="en-US" sz="1400" dirty="0"/>
              <a:t>특히</a:t>
            </a:r>
            <a:r>
              <a:rPr lang="en-US" altLang="ko-KR" sz="1400" dirty="0"/>
              <a:t>, </a:t>
            </a:r>
            <a:r>
              <a:rPr lang="ko-KR" altLang="en-US" sz="1400" dirty="0"/>
              <a:t>출처 불명의 실행파일</a:t>
            </a:r>
            <a:r>
              <a:rPr lang="en-US" altLang="ko-KR" sz="1400" dirty="0"/>
              <a:t>(*.</a:t>
            </a:r>
            <a:r>
              <a:rPr lang="en-US" altLang="ko-KR" sz="1400" dirty="0" err="1"/>
              <a:t>apk</a:t>
            </a:r>
            <a:r>
              <a:rPr lang="en-US" altLang="ko-KR" sz="1400" dirty="0"/>
              <a:t>)</a:t>
            </a:r>
            <a:r>
              <a:rPr lang="ko-KR" altLang="en-US" sz="1400" dirty="0"/>
              <a:t>을 </a:t>
            </a:r>
            <a:r>
              <a:rPr lang="ko-KR" altLang="en-US" sz="1400" dirty="0" err="1"/>
              <a:t>스마트폰에</a:t>
            </a:r>
            <a:r>
              <a:rPr lang="ko-KR" altLang="en-US" sz="1400" dirty="0"/>
              <a:t> 다운받은 후 이를 </a:t>
            </a:r>
            <a:r>
              <a:rPr lang="ko-KR" altLang="en-US" sz="1400" dirty="0" err="1"/>
              <a:t>스마트폰에</a:t>
            </a:r>
            <a:r>
              <a:rPr lang="ko-KR" altLang="en-US" sz="1400" dirty="0"/>
              <a:t> 설치하는 행위는 절대 금지</a:t>
            </a:r>
            <a:br>
              <a:rPr lang="ko-KR" altLang="en-US" sz="1400" dirty="0"/>
            </a:br>
            <a:r>
              <a:rPr lang="en-US" altLang="ko-KR" sz="1400" dirty="0"/>
              <a:t>※ </a:t>
            </a:r>
            <a:r>
              <a:rPr lang="ko-KR" altLang="en-US" sz="1400" dirty="0"/>
              <a:t>출처 불명이란 </a:t>
            </a:r>
            <a:r>
              <a:rPr lang="en-US" altLang="ko-KR" sz="1400" dirty="0"/>
              <a:t>: </a:t>
            </a:r>
            <a:r>
              <a:rPr lang="ko-KR" altLang="en-US" sz="1400" dirty="0"/>
              <a:t>공식 ‘</a:t>
            </a:r>
            <a:r>
              <a:rPr lang="ko-KR" altLang="en-US" sz="1400" dirty="0" err="1"/>
              <a:t>앱</a:t>
            </a:r>
            <a:r>
              <a:rPr lang="ko-KR" altLang="en-US" sz="1400" dirty="0"/>
              <a:t> 스토어’</a:t>
            </a:r>
            <a:r>
              <a:rPr lang="en-US" altLang="ko-KR" sz="1400" dirty="0"/>
              <a:t>(</a:t>
            </a:r>
            <a:r>
              <a:rPr lang="ko-KR" altLang="en-US" sz="1400" dirty="0" err="1"/>
              <a:t>구글</a:t>
            </a:r>
            <a:r>
              <a:rPr lang="ko-KR" altLang="en-US" sz="1400" dirty="0"/>
              <a:t> 플레이 스토어</a:t>
            </a:r>
            <a:r>
              <a:rPr lang="en-US" altLang="ko-KR" sz="1400" dirty="0"/>
              <a:t>, T</a:t>
            </a:r>
            <a:r>
              <a:rPr lang="ko-KR" altLang="en-US" sz="1400" dirty="0"/>
              <a:t>스토어 등</a:t>
            </a:r>
            <a:r>
              <a:rPr lang="en-US" altLang="ko-KR" sz="1400" dirty="0"/>
              <a:t>)</a:t>
            </a:r>
            <a:r>
              <a:rPr lang="ko-KR" altLang="en-US" sz="1400" dirty="0"/>
              <a:t>가 아닌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문자ㆍ모바일</a:t>
            </a:r>
            <a:r>
              <a:rPr lang="ko-KR" altLang="en-US" sz="1400" dirty="0"/>
              <a:t> 채팅 등을 통해 </a:t>
            </a:r>
            <a:endParaRPr lang="en-US" altLang="ko-KR" sz="1400" dirty="0"/>
          </a:p>
          <a:p>
            <a:r>
              <a:rPr lang="en-US" altLang="ko-KR" sz="1400" dirty="0"/>
              <a:t>     URL</a:t>
            </a:r>
            <a:r>
              <a:rPr lang="ko-KR" altLang="en-US" sz="1400" dirty="0"/>
              <a:t>에 접속해서 </a:t>
            </a:r>
            <a:r>
              <a:rPr lang="ko-KR" altLang="en-US" sz="1400" dirty="0" err="1"/>
              <a:t>내려받는</a:t>
            </a:r>
            <a:r>
              <a:rPr lang="ko-KR" altLang="en-US" sz="1400" dirty="0"/>
              <a:t> 경우 </a:t>
            </a:r>
          </a:p>
          <a:p>
            <a:endParaRPr lang="en-US" altLang="ko-KR" sz="1400" dirty="0"/>
          </a:p>
          <a:p>
            <a:r>
              <a:rPr lang="en-US" altLang="ko-KR" sz="1400" dirty="0"/>
              <a:t>  - </a:t>
            </a:r>
            <a:r>
              <a:rPr lang="ko-KR" altLang="en-US" sz="1400" dirty="0"/>
              <a:t>「랜덤 채팅」에서 낯선 미모의 여성과 대화할 때</a:t>
            </a:r>
            <a:r>
              <a:rPr lang="en-US" altLang="ko-KR" sz="1400" dirty="0"/>
              <a:t>, </a:t>
            </a:r>
            <a:r>
              <a:rPr lang="ko-KR" altLang="en-US" sz="1400" dirty="0"/>
              <a:t>언제든지 이러한 범죄의 표적이 될 수 있음을 유의</a:t>
            </a:r>
            <a:br>
              <a:rPr lang="en-US" altLang="ko-KR" sz="1400" dirty="0"/>
            </a:br>
            <a:r>
              <a:rPr lang="en-US" altLang="ko-KR" sz="1400" dirty="0"/>
              <a:t> ※ ‘</a:t>
            </a:r>
            <a:r>
              <a:rPr lang="ko-KR" altLang="en-US" sz="1400" dirty="0"/>
              <a:t>랜덤 채팅’은 익명성 보장을 이유로 개인 정보와 채팅 내용을 저장하지 않으므로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몸캐피싱</a:t>
            </a:r>
            <a:r>
              <a:rPr lang="ko-KR" altLang="en-US" sz="1400" dirty="0"/>
              <a:t> 외에 </a:t>
            </a:r>
            <a:r>
              <a:rPr lang="en-US" altLang="ko-KR" sz="1400" dirty="0"/>
              <a:t>'</a:t>
            </a:r>
            <a:r>
              <a:rPr lang="ko-KR" altLang="en-US" sz="1400" dirty="0"/>
              <a:t>조건 만</a:t>
            </a:r>
            <a:endParaRPr lang="en-US" altLang="ko-KR" sz="1400" dirty="0"/>
          </a:p>
          <a:p>
            <a:r>
              <a:rPr lang="en-US" altLang="ko-KR" sz="1400" dirty="0"/>
              <a:t>      </a:t>
            </a:r>
            <a:r>
              <a:rPr lang="ko-KR" altLang="en-US" sz="1400" dirty="0"/>
              <a:t>남 계약금 사기</a:t>
            </a:r>
            <a:r>
              <a:rPr lang="en-US" altLang="ko-KR" sz="1400" dirty="0"/>
              <a:t>'</a:t>
            </a:r>
            <a:r>
              <a:rPr lang="ko-KR" altLang="en-US" sz="1400" dirty="0"/>
              <a:t>등 </a:t>
            </a:r>
            <a:r>
              <a:rPr lang="ko-KR" altLang="en-US" sz="1400" dirty="0" err="1"/>
              <a:t>여러가지</a:t>
            </a:r>
            <a:r>
              <a:rPr lang="ko-KR" altLang="en-US" sz="1400" dirty="0"/>
              <a:t> 범죄의 시발점이 됨 </a:t>
            </a:r>
          </a:p>
          <a:p>
            <a:endParaRPr lang="en-US" altLang="ko-KR" sz="1400" dirty="0"/>
          </a:p>
          <a:p>
            <a:r>
              <a:rPr lang="en-US" altLang="ko-KR" sz="1400" dirty="0"/>
              <a:t>  - </a:t>
            </a:r>
            <a:r>
              <a:rPr lang="ko-KR" altLang="en-US" sz="1400" dirty="0"/>
              <a:t>물론</a:t>
            </a:r>
            <a:r>
              <a:rPr lang="en-US" altLang="ko-KR" sz="1400" dirty="0"/>
              <a:t>, </a:t>
            </a:r>
            <a:r>
              <a:rPr lang="ko-KR" altLang="en-US" sz="1400" dirty="0"/>
              <a:t>그 전에 </a:t>
            </a:r>
            <a:r>
              <a:rPr lang="en-US" altLang="ko-KR" sz="1400" dirty="0"/>
              <a:t>'</a:t>
            </a:r>
            <a:r>
              <a:rPr lang="ko-KR" altLang="en-US" sz="1400" dirty="0"/>
              <a:t>음란 채팅</a:t>
            </a:r>
            <a:r>
              <a:rPr lang="en-US" altLang="ko-KR" sz="1400" dirty="0"/>
              <a:t>'</a:t>
            </a:r>
            <a:r>
              <a:rPr lang="ko-KR" altLang="en-US" sz="1400" dirty="0"/>
              <a:t>을 하지 않는 것 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5123916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4597" y="63187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ko-KR" altLang="en-US" sz="3600" dirty="0"/>
              <a:t>참고 </a:t>
            </a:r>
            <a:r>
              <a:rPr lang="en-US" altLang="ko-KR" sz="3600" dirty="0"/>
              <a:t>: </a:t>
            </a:r>
            <a:r>
              <a:rPr lang="ko-KR" altLang="en-US" sz="3600" dirty="0"/>
              <a:t>주요 사이버범죄 예방 수칙 </a:t>
            </a:r>
            <a:br>
              <a:rPr lang="en-US" altLang="ko-KR" sz="3600" dirty="0"/>
            </a:br>
            <a:r>
              <a:rPr lang="en-US" altLang="ko-KR" sz="3600" dirty="0"/>
              <a:t>– </a:t>
            </a:r>
            <a:r>
              <a:rPr lang="ko-KR" altLang="en-US" sz="3600" dirty="0" err="1"/>
              <a:t>몸캠</a:t>
            </a:r>
            <a:r>
              <a:rPr lang="ko-KR" altLang="en-US" sz="3600" dirty="0"/>
              <a:t> </a:t>
            </a:r>
            <a:r>
              <a:rPr lang="ko-KR" altLang="en-US" sz="3600" dirty="0" err="1"/>
              <a:t>피싱</a:t>
            </a:r>
            <a:endParaRPr lang="ko-KR" altLang="en-US" sz="3600" dirty="0"/>
          </a:p>
        </p:txBody>
      </p:sp>
      <p:sp>
        <p:nvSpPr>
          <p:cNvPr id="5" name="직사각형 4"/>
          <p:cNvSpPr/>
          <p:nvPr/>
        </p:nvSpPr>
        <p:spPr>
          <a:xfrm>
            <a:off x="215515" y="1988840"/>
            <a:ext cx="871296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/>
              <a:t>2. </a:t>
            </a:r>
            <a:r>
              <a:rPr lang="ko-KR" altLang="en-US" sz="1400" b="1" dirty="0"/>
              <a:t>만약 피해를 당했다면</a:t>
            </a:r>
            <a:endParaRPr lang="en-US" altLang="ko-KR" sz="1400" b="1" dirty="0"/>
          </a:p>
          <a:p>
            <a:endParaRPr lang="ko-KR" altLang="en-US" sz="1400" b="1" dirty="0"/>
          </a:p>
          <a:p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범인들의 송금 요구에 절대 응하지 말아야 함 </a:t>
            </a:r>
            <a:endParaRPr lang="en-US" altLang="ko-KR" sz="1400" dirty="0"/>
          </a:p>
          <a:p>
            <a:r>
              <a:rPr lang="en-US" altLang="ko-KR" sz="1400" dirty="0"/>
              <a:t>   : </a:t>
            </a:r>
            <a:r>
              <a:rPr lang="ko-KR" altLang="en-US" sz="1400" dirty="0"/>
              <a:t>범인들은 돈을 받았다고 해서 약속을 지키지 않음</a:t>
            </a:r>
            <a:r>
              <a:rPr lang="en-US" altLang="ko-KR" sz="1400" dirty="0"/>
              <a:t>. </a:t>
            </a:r>
            <a:r>
              <a:rPr lang="ko-KR" altLang="en-US" sz="1400" dirty="0"/>
              <a:t>오히려 </a:t>
            </a:r>
            <a:r>
              <a:rPr lang="en-US" altLang="ko-KR" sz="1400" dirty="0"/>
              <a:t>'</a:t>
            </a:r>
            <a:r>
              <a:rPr lang="ko-KR" altLang="en-US" sz="1400" dirty="0"/>
              <a:t>돈 사람</a:t>
            </a:r>
            <a:r>
              <a:rPr lang="en-US" altLang="ko-KR" sz="1400" dirty="0"/>
              <a:t>'</a:t>
            </a:r>
            <a:r>
              <a:rPr lang="ko-KR" altLang="en-US" sz="1400" dirty="0"/>
              <a:t>이라 생각해서 추가로 더 돈을 요구하며 </a:t>
            </a:r>
            <a:endParaRPr lang="en-US" altLang="ko-KR" sz="1400" dirty="0"/>
          </a:p>
          <a:p>
            <a:r>
              <a:rPr lang="en-US" altLang="ko-KR" sz="1400" dirty="0"/>
              <a:t>      </a:t>
            </a:r>
            <a:r>
              <a:rPr lang="ko-KR" altLang="en-US" sz="1400" dirty="0"/>
              <a:t>더 이상 돈을 보내지 않으면 결국 동영상을 배포해 버림</a:t>
            </a:r>
            <a:endParaRPr lang="en-US" altLang="ko-KR" sz="1400" dirty="0"/>
          </a:p>
          <a:p>
            <a:r>
              <a:rPr lang="en-US" altLang="ko-KR" sz="1400" dirty="0"/>
              <a:t> </a:t>
            </a:r>
          </a:p>
          <a:p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협박 문자나 전화를 받은 즉시</a:t>
            </a:r>
            <a:r>
              <a:rPr lang="en-US" altLang="ko-KR" sz="1400" dirty="0"/>
              <a:t>, </a:t>
            </a:r>
            <a:r>
              <a:rPr lang="ko-KR" altLang="en-US" sz="1400" dirty="0"/>
              <a:t>채팅 화면을 </a:t>
            </a:r>
            <a:r>
              <a:rPr lang="ko-KR" altLang="en-US" sz="1400" dirty="0" err="1"/>
              <a:t>캡쳐하고</a:t>
            </a:r>
            <a:r>
              <a:rPr lang="ko-KR" altLang="en-US" sz="1400" dirty="0"/>
              <a:t> 송금 </a:t>
            </a:r>
            <a:r>
              <a:rPr lang="ko-KR" altLang="en-US" sz="1400" dirty="0" err="1"/>
              <a:t>내역등</a:t>
            </a:r>
            <a:r>
              <a:rPr lang="ko-KR" altLang="en-US" sz="1400" dirty="0"/>
              <a:t> 증거자료를 준비한 후</a:t>
            </a:r>
            <a:r>
              <a:rPr lang="en-US" altLang="ko-KR" sz="1400" dirty="0"/>
              <a:t>, </a:t>
            </a:r>
            <a:r>
              <a:rPr lang="ko-KR" altLang="en-US" sz="1400" dirty="0"/>
              <a:t>즉시 가까운 경찰</a:t>
            </a:r>
            <a:endParaRPr lang="en-US" altLang="ko-KR" sz="1400" dirty="0"/>
          </a:p>
          <a:p>
            <a:r>
              <a:rPr lang="en-US" altLang="ko-KR" sz="1400" dirty="0"/>
              <a:t>   </a:t>
            </a:r>
            <a:r>
              <a:rPr lang="ko-KR" altLang="en-US" sz="1400" dirty="0"/>
              <a:t>서에 신고해야 함</a:t>
            </a:r>
            <a:br>
              <a:rPr lang="ko-KR" altLang="en-US" sz="1400" dirty="0"/>
            </a:br>
            <a:r>
              <a:rPr lang="en-US" altLang="ko-KR" sz="1400" dirty="0"/>
              <a:t>   : </a:t>
            </a:r>
            <a:r>
              <a:rPr lang="ko-KR" altLang="en-US" sz="1400" dirty="0"/>
              <a:t>범죄자는 </a:t>
            </a:r>
            <a:r>
              <a:rPr lang="ko-KR" altLang="en-US" sz="1400" dirty="0" err="1"/>
              <a:t>여러개의</a:t>
            </a:r>
            <a:r>
              <a:rPr lang="ko-KR" altLang="en-US" sz="1400" dirty="0"/>
              <a:t> 채팅 계정과 대포 통장을 이용하기 때문에 적극적인 신고가 중요 </a:t>
            </a:r>
            <a:endParaRPr lang="en-US" altLang="ko-KR" sz="1400" dirty="0"/>
          </a:p>
          <a:p>
            <a:endParaRPr lang="ko-KR" altLang="en-US" sz="1400" dirty="0"/>
          </a:p>
          <a:p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신고 후에는 추가 피해를 방지하기 위해 </a:t>
            </a:r>
            <a:r>
              <a:rPr lang="ko-KR" altLang="en-US" sz="1400" dirty="0" err="1"/>
              <a:t>스마트폰을</a:t>
            </a:r>
            <a:r>
              <a:rPr lang="ko-KR" altLang="en-US" sz="1400" dirty="0"/>
              <a:t> 초기화하시거나</a:t>
            </a:r>
            <a:r>
              <a:rPr lang="en-US" altLang="ko-KR" sz="1400" dirty="0"/>
              <a:t>, </a:t>
            </a:r>
            <a:r>
              <a:rPr lang="ko-KR" altLang="en-US" sz="1400" dirty="0"/>
              <a:t>설치된 악성 프로그램</a:t>
            </a:r>
            <a:r>
              <a:rPr lang="en-US" altLang="ko-KR" sz="1400" dirty="0"/>
              <a:t>(</a:t>
            </a:r>
            <a:r>
              <a:rPr lang="ko-KR" altLang="en-US" sz="1400" dirty="0" err="1"/>
              <a:t>앱</a:t>
            </a:r>
            <a:r>
              <a:rPr lang="en-US" altLang="ko-KR" sz="1400" dirty="0"/>
              <a:t>)</a:t>
            </a:r>
            <a:r>
              <a:rPr lang="ko-KR" altLang="en-US" sz="1400" dirty="0"/>
              <a:t>을 삭제함</a:t>
            </a:r>
            <a:endParaRPr lang="en-US" altLang="ko-KR" sz="1400" dirty="0"/>
          </a:p>
          <a:p>
            <a:endParaRPr lang="ko-KR" altLang="en-US" sz="1400" dirty="0"/>
          </a:p>
          <a:p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또한</a:t>
            </a:r>
            <a:r>
              <a:rPr lang="en-US" altLang="ko-KR" sz="1400" dirty="0"/>
              <a:t>, </a:t>
            </a:r>
            <a:r>
              <a:rPr lang="ko-KR" altLang="en-US" sz="1400" dirty="0"/>
              <a:t>악성 프로그램</a:t>
            </a:r>
            <a:r>
              <a:rPr lang="en-US" altLang="ko-KR" sz="1400" dirty="0"/>
              <a:t>(</a:t>
            </a:r>
            <a:r>
              <a:rPr lang="ko-KR" altLang="en-US" sz="1400" dirty="0" err="1"/>
              <a:t>앱</a:t>
            </a:r>
            <a:r>
              <a:rPr lang="en-US" altLang="ko-KR" sz="1400" dirty="0"/>
              <a:t>)</a:t>
            </a:r>
            <a:r>
              <a:rPr lang="ko-KR" altLang="en-US" sz="1400" dirty="0"/>
              <a:t>으로 인해 유출된 정보에는 주소록</a:t>
            </a:r>
            <a:r>
              <a:rPr lang="en-US" altLang="ko-KR" sz="1400" dirty="0"/>
              <a:t>(</a:t>
            </a:r>
            <a:r>
              <a:rPr lang="ko-KR" altLang="en-US" sz="1400" dirty="0"/>
              <a:t>전화번호</a:t>
            </a:r>
            <a:r>
              <a:rPr lang="en-US" altLang="ko-KR" sz="1400" dirty="0"/>
              <a:t>)</a:t>
            </a:r>
            <a:r>
              <a:rPr lang="ko-KR" altLang="en-US" sz="1400" dirty="0"/>
              <a:t>정보 이외에 피해자의 각종 개인정보</a:t>
            </a:r>
            <a:endParaRPr lang="en-US" altLang="ko-KR" sz="1400" dirty="0"/>
          </a:p>
          <a:p>
            <a:r>
              <a:rPr lang="en-US" altLang="ko-KR" sz="1400" dirty="0"/>
              <a:t>    </a:t>
            </a:r>
            <a:r>
              <a:rPr lang="ko-KR" altLang="en-US" sz="1400" dirty="0"/>
              <a:t>가 포함되어 있을 수 있으므로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스마트폰에</a:t>
            </a:r>
            <a:r>
              <a:rPr lang="ko-KR" altLang="en-US" sz="1400" dirty="0"/>
              <a:t> 연동되어 있던 각종 계정은 </a:t>
            </a:r>
            <a:r>
              <a:rPr lang="ko-KR" altLang="en-US" sz="1400" dirty="0" err="1"/>
              <a:t>탈뢰한</a:t>
            </a:r>
            <a:r>
              <a:rPr lang="ko-KR" altLang="en-US" sz="1400" dirty="0"/>
              <a:t> 후 새롭게 개설하시고 아이디</a:t>
            </a:r>
            <a:r>
              <a:rPr lang="en-US" altLang="ko-KR" sz="1400" dirty="0"/>
              <a:t>, </a:t>
            </a:r>
          </a:p>
          <a:p>
            <a:r>
              <a:rPr lang="en-US" altLang="ko-KR" sz="1400" dirty="0"/>
              <a:t>    </a:t>
            </a:r>
            <a:r>
              <a:rPr lang="ko-KR" altLang="en-US" sz="1400" dirty="0"/>
              <a:t>패스워드 등도 변경해야 함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22529496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421</TotalTime>
  <Words>5494</Words>
  <Application>Microsoft Office PowerPoint</Application>
  <PresentationFormat>화면 슬라이드 쇼(4:3)</PresentationFormat>
  <Paragraphs>842</Paragraphs>
  <Slides>49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49</vt:i4>
      </vt:variant>
    </vt:vector>
  </HeadingPairs>
  <TitlesOfParts>
    <vt:vector size="59" baseType="lpstr">
      <vt:lpstr>맑은 고딕</vt:lpstr>
      <vt:lpstr>바탕</vt:lpstr>
      <vt:lpstr>신명 신명조</vt:lpstr>
      <vt:lpstr>-윤고딕110</vt:lpstr>
      <vt:lpstr>-윤고딕130</vt:lpstr>
      <vt:lpstr>휴먼명조,한컴돋움</vt:lpstr>
      <vt:lpstr>Arial</vt:lpstr>
      <vt:lpstr>Georgia</vt:lpstr>
      <vt:lpstr>Wingdings</vt:lpstr>
      <vt:lpstr>고구려 벽화</vt:lpstr>
      <vt:lpstr>특수범죄론 제 6주</vt:lpstr>
      <vt:lpstr>1. 사이버범죄의 개념</vt:lpstr>
      <vt:lpstr>1. 사이버범죄의 개념</vt:lpstr>
      <vt:lpstr>1. 사이버범죄의 개념</vt:lpstr>
      <vt:lpstr>2. 사이버공간의 특수성</vt:lpstr>
      <vt:lpstr>2. 사이버공간의 특수성</vt:lpstr>
      <vt:lpstr>2. 사이버공간의 특수성</vt:lpstr>
      <vt:lpstr>2. 사이버공간의 특수성</vt:lpstr>
      <vt:lpstr>3. 사이버범죄의 특성</vt:lpstr>
      <vt:lpstr>4-1. 사이버범죄의 유형 –  한국사이버감시단 ‘사이버범죄 백서’의 분류</vt:lpstr>
      <vt:lpstr>4-1. 사이버범죄의 유형 –  한국사이버감시단 ‘사이버범죄 백서’의 분류</vt:lpstr>
      <vt:lpstr>4-1. 사이버범죄의 유형 –  한국사이버감시단 ‘사이버범죄 백서’의 분류</vt:lpstr>
      <vt:lpstr>4-2. 사이버범죄의 유형  – FBI의 컴퓨터범죄 수법분류</vt:lpstr>
      <vt:lpstr>4-2. 사이버범죄의 유형  – FBI의 컴퓨터범죄 수법분류</vt:lpstr>
      <vt:lpstr>4-3. 사이버범죄의 유형 - 한국청소년개발원의 청소년사이버범죄</vt:lpstr>
      <vt:lpstr>4-3. 사이버범죄의 유형 - 한국청소년개발원의 청소년사이버범죄</vt:lpstr>
      <vt:lpstr>4-3. 사이버범죄의 유형 - 한국청소년개발원의 청소년사이버범죄</vt:lpstr>
      <vt:lpstr>4-3. 사이버범죄의 유형 - 한국청소년개발원의 청소년사이버범죄</vt:lpstr>
      <vt:lpstr>4-4. 사이버범죄의 유형 - 경찰청 사이버 안전국</vt:lpstr>
      <vt:lpstr>참고 : 신종 디지털 성범죄– 몸 캠 피싱</vt:lpstr>
      <vt:lpstr>참고 : 신종 디지털 성범죄– 몸 캠 피싱</vt:lpstr>
      <vt:lpstr>참고 : 신종 디지털 성범죄– 몸 캠 피싱</vt:lpstr>
      <vt:lpstr>참고 : 신종 디지털 성범죄– 몸 캠 피싱</vt:lpstr>
      <vt:lpstr>참고 : 신종 디지털 성범죄– 몸 캠 피싱</vt:lpstr>
      <vt:lpstr>참고 : 신종 디지털 성범죄– 몸 캠 피싱</vt:lpstr>
      <vt:lpstr>참고 : 신종 디지털 성범죄– 몸 캠 피싱</vt:lpstr>
      <vt:lpstr>참고 : 신종 디지털 성범죄– 몸 캠 피싱</vt:lpstr>
      <vt:lpstr>참고 : 신종 디지털 성범죄– 몸 캠 피싱</vt:lpstr>
      <vt:lpstr>5-1. 범죄이론과 사이버범죄</vt:lpstr>
      <vt:lpstr>5-1. 범죄이론과 사이버범죄</vt:lpstr>
      <vt:lpstr>5-1. 범죄이론과 사이버범죄</vt:lpstr>
      <vt:lpstr>5-2. 범죄이론과 사이버범죄</vt:lpstr>
      <vt:lpstr>5-2. 범죄이론과 사이버범죄</vt:lpstr>
      <vt:lpstr>5-2. 범죄이론과 사이버범죄</vt:lpstr>
      <vt:lpstr>5-3. 범죄이론과 사이버범죄</vt:lpstr>
      <vt:lpstr>5-3. 범죄이론과 사이버범죄</vt:lpstr>
      <vt:lpstr>5-3. 범죄이론과 사이버범죄</vt:lpstr>
      <vt:lpstr>6. 사이버 범죄 발생 현황</vt:lpstr>
      <vt:lpstr>6-1. 사이버 범죄 세부 발생 현황  – 정보통신망 침해 범죄</vt:lpstr>
      <vt:lpstr>6-1. 사이버 범죄 세부 발생 현황  – 정보통신망 이용 범죄</vt:lpstr>
      <vt:lpstr>6-1. 사이버 범죄 세부 발생 현황  – 불법 컨텐츠 범죄</vt:lpstr>
      <vt:lpstr>7. 사이버범죄의 대응방안</vt:lpstr>
      <vt:lpstr>7. 사이버범죄의 대응방안</vt:lpstr>
      <vt:lpstr>참고 : 주요 사이버범죄 예방 수칙  – 사이버 직거래 사기</vt:lpstr>
      <vt:lpstr>참고 : 주요 사이버범죄 예방 수칙  – 사이버 쇼핑몰  사기</vt:lpstr>
      <vt:lpstr>참고 : 주요 사이버범죄 예방 수칙  – 개인정보 침해</vt:lpstr>
      <vt:lpstr>참고 : 주요 사이버범죄 예방 수칙  – 사이버 스토킹</vt:lpstr>
      <vt:lpstr>참고 : 주요 사이버범죄 예방 수칙  – 몸캠 피싱</vt:lpstr>
      <vt:lpstr>참고 : 주요 사이버범죄 예방 수칙  – 몸캠 피싱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특수범죄론 제 6주</dc:title>
  <dc:creator>LG</dc:creator>
  <cp:lastModifiedBy>남재성</cp:lastModifiedBy>
  <cp:revision>60</cp:revision>
  <dcterms:created xsi:type="dcterms:W3CDTF">2008-03-27T02:16:34Z</dcterms:created>
  <dcterms:modified xsi:type="dcterms:W3CDTF">2021-09-17T06:17:39Z</dcterms:modified>
</cp:coreProperties>
</file>