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98" r:id="rId6"/>
    <p:sldId id="299" r:id="rId7"/>
    <p:sldId id="300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7" r:id="rId34"/>
    <p:sldId id="295" r:id="rId35"/>
    <p:sldId id="296" r:id="rId3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B6881-EB34-4C92-B3F4-0C53F579A2BF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24744-1536-432D-9166-EAE3AB743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407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8965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8965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8965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8965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1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23528" y="1556792"/>
            <a:ext cx="7543800" cy="784498"/>
          </a:xfrm>
        </p:spPr>
        <p:txBody>
          <a:bodyPr/>
          <a:lstStyle/>
          <a:p>
            <a:r>
              <a:rPr lang="ko-KR" altLang="en-US" sz="2400" dirty="0"/>
              <a:t>범죄심리학 제</a:t>
            </a:r>
            <a:r>
              <a:rPr lang="en-US" altLang="ko-KR" sz="2400" dirty="0"/>
              <a:t>13</a:t>
            </a:r>
            <a:r>
              <a:rPr lang="ko-KR" altLang="en-US" sz="2400" dirty="0"/>
              <a:t>주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051720" y="3356992"/>
            <a:ext cx="6172200" cy="685800"/>
          </a:xfrm>
        </p:spPr>
        <p:txBody>
          <a:bodyPr>
            <a:noAutofit/>
          </a:bodyPr>
          <a:lstStyle/>
          <a:p>
            <a:r>
              <a:rPr lang="ko-KR" altLang="en-US" sz="3600" dirty="0"/>
              <a:t>성범죄</a:t>
            </a:r>
            <a:r>
              <a:rPr lang="en-US" altLang="ko-KR" sz="3600" dirty="0"/>
              <a:t>(Sexual Offenses)</a:t>
            </a:r>
            <a:endParaRPr lang="ko-KR" altLang="en-US" sz="3600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827584" y="5661248"/>
            <a:ext cx="7543800" cy="1448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ko-KR" altLang="en-US" sz="2400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793565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1. </a:t>
            </a:r>
            <a:r>
              <a:rPr lang="ko-KR" altLang="en-US" sz="2800" dirty="0"/>
              <a:t>성범죄</a:t>
            </a:r>
            <a:r>
              <a:rPr lang="en-US" altLang="ko-KR" sz="2800" dirty="0"/>
              <a:t> </a:t>
            </a:r>
            <a:r>
              <a:rPr lang="ko-KR" altLang="en-US" sz="2800" dirty="0"/>
              <a:t>개요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340768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일반적 정의</a:t>
            </a: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 - </a:t>
            </a:r>
            <a:r>
              <a:rPr lang="ko-KR" altLang="en-US" sz="1400" dirty="0"/>
              <a:t>물리적 혹은 사회적 폭력 및 위험을 통해 육체적</a:t>
            </a:r>
            <a:r>
              <a:rPr lang="en-US" altLang="ko-KR" sz="1400" dirty="0"/>
              <a:t>, </a:t>
            </a:r>
            <a:r>
              <a:rPr lang="ko-KR" altLang="en-US" sz="1400" dirty="0"/>
              <a:t>심리적 혹은 경제적 압력을 가하고 성적 결정권을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침해하는 행위</a:t>
            </a:r>
          </a:p>
          <a:p>
            <a:pPr marL="18288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구체적인 위협이나 폭력은 없지만</a:t>
            </a:r>
            <a:r>
              <a:rPr lang="en-US" altLang="ko-KR" sz="1400" dirty="0"/>
              <a:t>, </a:t>
            </a:r>
            <a:r>
              <a:rPr lang="ko-KR" altLang="en-US" sz="1400" dirty="0"/>
              <a:t>성 결정 능력이 없거나 의사표현 능력이 없는 상대방을 이용하여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 err="1"/>
              <a:t>행하는성적행위</a:t>
            </a:r>
            <a:r>
              <a:rPr lang="ko-KR" altLang="en-US" sz="1400" dirty="0"/>
              <a:t> 포함</a:t>
            </a:r>
            <a:endParaRPr lang="en-US" altLang="ko-KR" sz="1400" dirty="0"/>
          </a:p>
          <a:p>
            <a:pPr marL="18288" indent="0">
              <a:buNone/>
            </a:pP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r>
              <a:rPr lang="ko-KR" altLang="en-US" sz="14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우리나라 법률상 정의</a:t>
            </a: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0" indent="0">
              <a:buClr>
                <a:srgbClr val="006600"/>
              </a:buClr>
              <a:buNone/>
              <a:defRPr/>
            </a:pPr>
            <a:r>
              <a:rPr lang="en-US" altLang="ko-KR" sz="1400" dirty="0">
                <a:effectLst/>
                <a:latin typeface="+mj-ea"/>
                <a:ea typeface="+mj-ea"/>
              </a:rPr>
              <a:t>   -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형법은 강간과 추행의 죄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(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형법 제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32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장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)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와 성풍속에 관한 죄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(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제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22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장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)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로 구분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. 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0" indent="0">
              <a:buClr>
                <a:srgbClr val="006600"/>
              </a:buClr>
              <a:buNone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   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-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강간과 추행의 죄는 개인적 법익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즉 개인의 성적 자기결정의 자유를 보호하기 위한 것이며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성풍속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0" indent="0">
              <a:buClr>
                <a:srgbClr val="006600"/>
              </a:buClr>
              <a:buNone/>
              <a:defRPr/>
            </a:pP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      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에 관한 죄는 사회적 법익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즉 사회 일반의 건전한 </a:t>
            </a:r>
            <a:r>
              <a:rPr lang="ko-KR" altLang="en-US" sz="1400" b="1" dirty="0" err="1">
                <a:latin typeface="Arial" pitchFamily="34" charset="0"/>
                <a:ea typeface="굴림" pitchFamily="50" charset="-127"/>
              </a:rPr>
              <a:t>성도덕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내지 성풍속을 보호하기 위한 것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. 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0" indent="0">
              <a:buClr>
                <a:srgbClr val="006600"/>
              </a:buClr>
              <a:buNone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   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-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형법의 규정 외에도 성폭력범죄의 처벌 및 피해자보호 등에 관한 법률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아동청소년의 성 보호에 관한 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0" indent="0">
              <a:buClr>
                <a:srgbClr val="006600"/>
              </a:buClr>
              <a:buNone/>
              <a:defRPr/>
            </a:pP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     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법률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아동복지법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풍속영업의 규제에 관한 법률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경범죄처벌법 등 특별법상 규정된 성 관련 범죄 일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0" indent="0">
              <a:buClr>
                <a:srgbClr val="006600"/>
              </a:buClr>
              <a:buNone/>
              <a:defRPr/>
            </a:pP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     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체를 포함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.</a:t>
            </a:r>
          </a:p>
          <a:p>
            <a:pPr marL="18288" indent="0">
              <a:buNone/>
            </a:pPr>
            <a:endParaRPr lang="en-US" altLang="ko-KR" sz="140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15710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1. </a:t>
            </a:r>
            <a:r>
              <a:rPr lang="ko-KR" altLang="en-US" sz="2800" dirty="0"/>
              <a:t>성범죄</a:t>
            </a:r>
            <a:r>
              <a:rPr lang="en-US" altLang="ko-KR" sz="2800" dirty="0"/>
              <a:t> </a:t>
            </a:r>
            <a:r>
              <a:rPr lang="ko-KR" altLang="en-US" sz="2800" dirty="0"/>
              <a:t>개요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340768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6600"/>
              </a:buClr>
              <a:buNone/>
              <a:defRPr/>
            </a:pPr>
            <a:r>
              <a:rPr lang="en-US" altLang="ko-KR" sz="1400" dirty="0">
                <a:effectLst/>
                <a:latin typeface="+mj-ea"/>
                <a:ea typeface="+mj-ea"/>
              </a:rPr>
              <a:t>   - 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성풍속에 관한 죄에는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 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 </a:t>
            </a: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음행매개죄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(242조), </a:t>
            </a: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음란물죄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(243~244조), </a:t>
            </a: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공연음란죄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(245조) 등이 있음. 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ko-KR" altLang="ko-KR" sz="1400" b="1" dirty="0">
              <a:latin typeface="Arial" pitchFamily="34" charset="0"/>
              <a:ea typeface="굴림" pitchFamily="50" charset="-127"/>
            </a:endParaRPr>
          </a:p>
          <a:p>
            <a:pPr marL="0" indent="0">
              <a:buClr>
                <a:srgbClr val="006600"/>
              </a:buClr>
              <a:buNone/>
              <a:defRPr/>
            </a:pP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    - </a:t>
            </a: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음란물죄와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 </a:t>
            </a: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공연음란죄는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 사회 일반의 건전한 </a:t>
            </a: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성도덕을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 보호하기 위한 대표적인 규정. 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ko-KR" altLang="ko-KR" sz="1400" b="1" dirty="0">
              <a:latin typeface="Arial" pitchFamily="34" charset="0"/>
              <a:ea typeface="굴림" pitchFamily="50" charset="-127"/>
            </a:endParaRPr>
          </a:p>
          <a:p>
            <a:pPr marL="0" indent="0">
              <a:buClr>
                <a:srgbClr val="006600"/>
              </a:buClr>
              <a:buNone/>
              <a:defRPr/>
            </a:pP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    - 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간통죄에 관하여는 대부분의 학자·실무가들은 폐지를 주장하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여  헌법재판소의 위헌결정으로 폐지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. 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ko-KR" altLang="ko-KR" sz="1400" b="1" dirty="0">
              <a:latin typeface="Arial" pitchFamily="34" charset="0"/>
              <a:ea typeface="굴림" pitchFamily="50" charset="-127"/>
            </a:endParaRPr>
          </a:p>
          <a:p>
            <a:pPr marL="0" indent="0">
              <a:buClr>
                <a:srgbClr val="006600"/>
              </a:buClr>
              <a:buNone/>
              <a:defRPr/>
            </a:pP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    - </a:t>
            </a: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음행매개죄는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 특별형법인 </a:t>
            </a:r>
            <a:r>
              <a:rPr lang="ko-KR" altLang="en-US" sz="1400" b="1" dirty="0" err="1">
                <a:latin typeface="Arial" pitchFamily="34" charset="0"/>
                <a:ea typeface="굴림" pitchFamily="50" charset="-127"/>
              </a:rPr>
              <a:t>성매매특별</a:t>
            </a: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법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, 아동복지법 등과 함께 성의 상품화를 방지하기 위한 것. 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ko-KR" altLang="ko-KR" sz="1400" b="1" dirty="0">
              <a:latin typeface="Arial" pitchFamily="34" charset="0"/>
              <a:ea typeface="굴림" pitchFamily="50" charset="-127"/>
            </a:endParaRPr>
          </a:p>
          <a:p>
            <a:pPr marL="0" indent="0">
              <a:buClr>
                <a:srgbClr val="006600"/>
              </a:buClr>
              <a:buNone/>
              <a:defRPr/>
            </a:pP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    - 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한국 형법에는 없으나, 외국의 경우 동성 간의 성교나 근친상간 등 부자연스러운 성행위나 부도덕한 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0" indent="0">
              <a:buClr>
                <a:srgbClr val="006600"/>
              </a:buClr>
              <a:buNone/>
              <a:defRPr/>
            </a:pP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      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성행위를 처벌하는 경우도 있음</a:t>
            </a:r>
            <a:r>
              <a:rPr lang="ko-KR" altLang="ko-KR" sz="1600" b="1" dirty="0">
                <a:latin typeface="Arial" pitchFamily="34" charset="0"/>
                <a:ea typeface="굴림" pitchFamily="50" charset="-127"/>
              </a:rPr>
              <a:t>.</a:t>
            </a:r>
            <a:br>
              <a:rPr lang="ko-KR" altLang="ko-KR" sz="1600" b="1" dirty="0">
                <a:latin typeface="Arial" pitchFamily="34" charset="0"/>
                <a:ea typeface="굴림" pitchFamily="50" charset="-127"/>
              </a:rPr>
            </a:br>
            <a:endParaRPr lang="ko-KR" altLang="en-US" sz="1600" b="1" dirty="0">
              <a:latin typeface="Arial" pitchFamily="34" charset="0"/>
              <a:ea typeface="굴림" pitchFamily="50" charset="-127"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769694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2. </a:t>
            </a:r>
            <a:r>
              <a:rPr lang="ko-KR" altLang="en-US" sz="2800" dirty="0"/>
              <a:t>성범죄의 발생 실태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2" y="1103040"/>
            <a:ext cx="8202555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최근 추이</a:t>
            </a:r>
            <a:r>
              <a:rPr lang="en-US" altLang="ko-KR" sz="12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 </a:t>
            </a:r>
          </a:p>
          <a:p>
            <a:pPr marL="18288" indent="0">
              <a:buNone/>
            </a:pPr>
            <a:r>
              <a:rPr lang="en-US" altLang="ko-KR" sz="12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 - </a:t>
            </a:r>
            <a:r>
              <a:rPr lang="en-US" altLang="ko-KR" sz="1200" dirty="0"/>
              <a:t>2019</a:t>
            </a:r>
            <a:r>
              <a:rPr lang="ko-KR" altLang="en-US" sz="1200" dirty="0"/>
              <a:t>년에 강간 </a:t>
            </a:r>
            <a:r>
              <a:rPr lang="en-US" altLang="ko-KR" sz="1200" dirty="0"/>
              <a:t>· </a:t>
            </a:r>
            <a:r>
              <a:rPr lang="ko-KR" altLang="en-US" sz="1200" dirty="0"/>
              <a:t>강제추행범죄의 발생건수 </a:t>
            </a:r>
            <a:r>
              <a:rPr lang="en-US" altLang="ko-KR" sz="1200" dirty="0"/>
              <a:t>23,537</a:t>
            </a:r>
            <a:r>
              <a:rPr lang="ko-KR" altLang="en-US" sz="1200" dirty="0"/>
              <a:t>건</a:t>
            </a:r>
            <a:r>
              <a:rPr lang="en-US" altLang="ko-KR" sz="1200" dirty="0"/>
              <a:t>, </a:t>
            </a:r>
            <a:r>
              <a:rPr lang="ko-KR" altLang="en-US" sz="1200" dirty="0"/>
              <a:t>검거건수는 </a:t>
            </a:r>
            <a:r>
              <a:rPr lang="en-US" altLang="ko-KR" sz="1200" dirty="0"/>
              <a:t>22,686</a:t>
            </a:r>
            <a:r>
              <a:rPr lang="ko-KR" altLang="en-US" sz="1200" dirty="0"/>
              <a:t>건으로 나타남</a:t>
            </a:r>
            <a:r>
              <a:rPr lang="en-US" altLang="ko-KR" sz="1200" dirty="0"/>
              <a:t>. </a:t>
            </a:r>
          </a:p>
          <a:p>
            <a:pPr marL="18288" indent="0">
              <a:buNone/>
            </a:pPr>
            <a:r>
              <a:rPr lang="ko-KR" altLang="en-US" sz="1200" dirty="0"/>
              <a:t> </a:t>
            </a:r>
            <a:r>
              <a:rPr lang="en-US" altLang="ko-KR" sz="1200" dirty="0"/>
              <a:t>- </a:t>
            </a:r>
            <a:r>
              <a:rPr lang="ko-KR" altLang="en-US" sz="1200" dirty="0"/>
              <a:t>발생건수 및 검거건수는 </a:t>
            </a:r>
            <a:r>
              <a:rPr lang="en-US" altLang="ko-KR" sz="1200" dirty="0"/>
              <a:t>2015</a:t>
            </a:r>
            <a:r>
              <a:rPr lang="ko-KR" altLang="en-US" sz="1200" dirty="0"/>
              <a:t>년부터 </a:t>
            </a:r>
            <a:r>
              <a:rPr lang="en-US" altLang="ko-KR" sz="1200" dirty="0"/>
              <a:t>2017</a:t>
            </a:r>
            <a:r>
              <a:rPr lang="ko-KR" altLang="en-US" sz="1200" dirty="0"/>
              <a:t>년까지 지속적으로 증가하다가 </a:t>
            </a:r>
            <a:r>
              <a:rPr lang="en-US" altLang="ko-KR" sz="1200" dirty="0"/>
              <a:t>2018</a:t>
            </a:r>
            <a:r>
              <a:rPr lang="ko-KR" altLang="en-US" sz="1200" dirty="0"/>
              <a:t>년에 감소 후 </a:t>
            </a:r>
            <a:r>
              <a:rPr lang="en-US" altLang="ko-KR" sz="1200" dirty="0"/>
              <a:t>2019</a:t>
            </a:r>
            <a:r>
              <a:rPr lang="ko-KR" altLang="en-US" sz="1200" dirty="0"/>
              <a:t>년에 소폭 상승함 </a:t>
            </a: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/>
              <a:t> - 2019</a:t>
            </a:r>
            <a:r>
              <a:rPr lang="ko-KR" altLang="en-US" sz="1200" dirty="0"/>
              <a:t>년 강간 </a:t>
            </a:r>
            <a:r>
              <a:rPr lang="en-US" altLang="ko-KR" sz="1200" dirty="0"/>
              <a:t>· </a:t>
            </a:r>
            <a:r>
              <a:rPr lang="ko-KR" altLang="en-US" sz="1200" dirty="0"/>
              <a:t>강제추행범죄의 </a:t>
            </a:r>
            <a:r>
              <a:rPr lang="ko-KR" altLang="en-US" sz="1200" dirty="0" err="1"/>
              <a:t>발생비는</a:t>
            </a:r>
            <a:r>
              <a:rPr lang="ko-KR" altLang="en-US" sz="1200" dirty="0"/>
              <a:t> </a:t>
            </a:r>
            <a:r>
              <a:rPr lang="en-US" altLang="ko-KR" sz="1200" dirty="0"/>
              <a:t>45.4</a:t>
            </a:r>
            <a:r>
              <a:rPr lang="ko-KR" altLang="en-US" sz="1200" dirty="0"/>
              <a:t>건임</a:t>
            </a:r>
            <a:r>
              <a:rPr lang="en-US" altLang="ko-KR" sz="1200" dirty="0"/>
              <a:t>. </a:t>
            </a:r>
            <a:r>
              <a:rPr lang="ko-KR" altLang="en-US" sz="1200" dirty="0"/>
              <a:t>최근 </a:t>
            </a:r>
            <a:r>
              <a:rPr lang="en-US" altLang="ko-KR" sz="1200" dirty="0"/>
              <a:t>5</a:t>
            </a:r>
            <a:r>
              <a:rPr lang="ko-KR" altLang="en-US" sz="1200" dirty="0"/>
              <a:t>년간 강간 </a:t>
            </a:r>
            <a:r>
              <a:rPr lang="en-US" altLang="ko-KR" sz="1200" dirty="0"/>
              <a:t>· </a:t>
            </a:r>
            <a:r>
              <a:rPr lang="ko-KR" altLang="en-US" sz="1200" dirty="0"/>
              <a:t>강제추행범죄의 </a:t>
            </a:r>
            <a:r>
              <a:rPr lang="ko-KR" altLang="en-US" sz="1200" dirty="0" err="1"/>
              <a:t>발생비의</a:t>
            </a:r>
            <a:r>
              <a:rPr lang="ko-KR" altLang="en-US" sz="1200" dirty="0"/>
              <a:t> 변화 추이를 보면</a:t>
            </a:r>
            <a:r>
              <a:rPr lang="en-US" altLang="ko-KR" sz="1200" dirty="0"/>
              <a:t>, 2014</a:t>
            </a:r>
          </a:p>
          <a:p>
            <a:pPr marL="18288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년 </a:t>
            </a:r>
            <a:r>
              <a:rPr lang="en-US" altLang="ko-KR" sz="1200" dirty="0"/>
              <a:t>42.2</a:t>
            </a:r>
            <a:r>
              <a:rPr lang="ko-KR" altLang="en-US" sz="1200" dirty="0"/>
              <a:t>건이었고 이후 </a:t>
            </a:r>
            <a:r>
              <a:rPr lang="en-US" altLang="ko-KR" sz="1200" dirty="0"/>
              <a:t>2017</a:t>
            </a:r>
            <a:r>
              <a:rPr lang="ko-KR" altLang="en-US" sz="1200" dirty="0"/>
              <a:t>년 </a:t>
            </a:r>
            <a:r>
              <a:rPr lang="en-US" altLang="ko-KR" sz="1200" dirty="0"/>
              <a:t>46.6</a:t>
            </a:r>
            <a:r>
              <a:rPr lang="ko-KR" altLang="en-US" sz="1200" dirty="0"/>
              <a:t>건까지 증가하다가 </a:t>
            </a:r>
            <a:r>
              <a:rPr lang="en-US" altLang="ko-KR" sz="1200" dirty="0"/>
              <a:t>2018</a:t>
            </a:r>
            <a:r>
              <a:rPr lang="ko-KR" altLang="en-US" sz="1200" dirty="0"/>
              <a:t>년에 </a:t>
            </a:r>
            <a:r>
              <a:rPr lang="en-US" altLang="ko-KR" sz="1200" dirty="0"/>
              <a:t>45.3</a:t>
            </a:r>
            <a:r>
              <a:rPr lang="ko-KR" altLang="en-US" sz="1200" dirty="0"/>
              <a:t>건으로 감소 후 </a:t>
            </a:r>
            <a:r>
              <a:rPr lang="en-US" altLang="ko-KR" sz="1200" dirty="0"/>
              <a:t>2019</a:t>
            </a:r>
            <a:r>
              <a:rPr lang="ko-KR" altLang="en-US" sz="1200" dirty="0"/>
              <a:t>년 </a:t>
            </a:r>
            <a:r>
              <a:rPr lang="en-US" altLang="ko-KR" sz="1200" dirty="0"/>
              <a:t>45.4</a:t>
            </a:r>
            <a:r>
              <a:rPr lang="ko-KR" altLang="en-US" sz="1200" dirty="0"/>
              <a:t>건으로 소폭 상승함</a:t>
            </a:r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852936"/>
            <a:ext cx="5040560" cy="372427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3553343"/>
            <a:ext cx="3450027" cy="232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03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2. </a:t>
            </a:r>
            <a:r>
              <a:rPr lang="ko-KR" altLang="en-US" sz="2800" dirty="0"/>
              <a:t>성범죄의 발생 실태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2" y="2132856"/>
            <a:ext cx="8202555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피해자의 연령</a:t>
            </a:r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r>
              <a:rPr lang="ko-KR" altLang="en-US" sz="12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발생 시간</a:t>
            </a:r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5" y="4437112"/>
            <a:ext cx="3960440" cy="230505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4797152"/>
            <a:ext cx="4032448" cy="176212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48" y="1796405"/>
            <a:ext cx="5086350" cy="220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06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2. </a:t>
            </a:r>
            <a:r>
              <a:rPr lang="ko-KR" altLang="en-US" sz="2800" dirty="0"/>
              <a:t>성범죄의 발생 실태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2" y="2132856"/>
            <a:ext cx="8202555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발생계절</a:t>
            </a:r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r>
              <a:rPr lang="ko-KR" altLang="en-US" sz="12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발생 장소</a:t>
            </a:r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844824"/>
            <a:ext cx="4933950" cy="208369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007" y="4365104"/>
            <a:ext cx="3552825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207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2. </a:t>
            </a:r>
            <a:r>
              <a:rPr lang="ko-KR" altLang="en-US" sz="2800" dirty="0"/>
              <a:t>성범죄의 발생 실태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68464" y="1733191"/>
            <a:ext cx="8202555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공범여부</a:t>
            </a:r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r>
              <a:rPr lang="ko-KR" altLang="en-US" sz="12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피해자와의 관계</a:t>
            </a:r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endParaRPr lang="en-US" altLang="ko-KR" sz="1200" dirty="0">
              <a:solidFill>
                <a:srgbClr val="FFFF00"/>
              </a:solidFill>
              <a:effectLst/>
              <a:latin typeface="+mj-ea"/>
              <a:ea typeface="+mj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311" y="1717167"/>
            <a:ext cx="3888431" cy="141922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750" y="1700808"/>
            <a:ext cx="4026091" cy="143558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311" y="3781798"/>
            <a:ext cx="3960439" cy="256222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033" y="3749415"/>
            <a:ext cx="4104456" cy="259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907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9460" name="Rectangle 3"/>
          <p:cNvSpPr txBox="1">
            <a:spLocks noChangeArrowheads="1"/>
          </p:cNvSpPr>
          <p:nvPr/>
        </p:nvSpPr>
        <p:spPr bwMode="gray">
          <a:xfrm>
            <a:off x="285750" y="1357313"/>
            <a:ext cx="86439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179388" y="1341438"/>
            <a:ext cx="5328716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kumimoji="0" lang="en-US" altLang="ko-KR" sz="1400" b="1" dirty="0">
              <a:latin typeface="굴림" pitchFamily="50" charset="-127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남성성 </a:t>
            </a: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확인형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(Power-assurance rapist)</a:t>
            </a: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ko-KR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가장 흔한 강간의 유형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여성에게 남성다움을 과시하기 위한 범행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남성다운 외모나 체격을 가지지 못함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여성들에게 정상적인 경로를 통해 데이트를 경험하지 못해 자신감이 결여되어 있음 주로 계획된 범행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계획된 시나리오가 실패할 경우 강간살인으로 발전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사후 사체훼손을 통하여 성적환상을 실현</a:t>
            </a:r>
          </a:p>
          <a:p>
            <a:pPr marL="800100" lvl="1" indent="-342900"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19462" name="Picture 7" descr="47e1987e69b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84784"/>
            <a:ext cx="2952328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3-1. </a:t>
            </a:r>
            <a:r>
              <a:rPr lang="ko-KR" altLang="en-US" sz="2800" dirty="0"/>
              <a:t>일반적인 성범죄자의 유형</a:t>
            </a:r>
          </a:p>
        </p:txBody>
      </p:sp>
    </p:spTree>
    <p:extLst>
      <p:ext uri="{BB962C8B-B14F-4D97-AF65-F5344CB8AC3E}">
        <p14:creationId xmlns:p14="http://schemas.microsoft.com/office/powerpoint/2010/main" val="851740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484" name="Rectangle 3"/>
          <p:cNvSpPr txBox="1">
            <a:spLocks noChangeArrowheads="1"/>
          </p:cNvSpPr>
          <p:nvPr/>
        </p:nvSpPr>
        <p:spPr bwMode="gray">
          <a:xfrm>
            <a:off x="285750" y="1357313"/>
            <a:ext cx="86439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335547" y="1268760"/>
            <a:ext cx="7993062" cy="1510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Tx/>
              <a:buAutoNum type="arabicPeriod"/>
              <a:defRPr/>
            </a:pPr>
            <a:endParaRPr kumimoji="0" lang="en-US" altLang="ko-KR" sz="1400" b="1" dirty="0">
              <a:latin typeface="굴림" pitchFamily="50" charset="-127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남성성 </a:t>
            </a: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확인형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(Power-assurance rapist)</a:t>
            </a: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ko-KR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피해자를 지배하고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완전한 굴복상태로 떨어뜨리려는 욕망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(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지배욕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)</a:t>
            </a:r>
            <a:r>
              <a:rPr lang="en-US" altLang="ko-KR" sz="1400" dirty="0">
                <a:latin typeface="Arial" pitchFamily="34" charset="0"/>
                <a:ea typeface="굴림" pitchFamily="50" charset="-127"/>
              </a:rPr>
              <a:t> 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자발적인 상대와 정상적인 인간관계를 맺을 수 없기 때문에 어떠한 저항도 하지 않는 죽은 시체에서 만족을 얻으려고도 함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20486" name="Picture 8" descr="UNI00000c9479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284538"/>
            <a:ext cx="8496300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AutoShape 15"/>
          <p:cNvSpPr>
            <a:spLocks noChangeArrowheads="1"/>
          </p:cNvSpPr>
          <p:nvPr/>
        </p:nvSpPr>
        <p:spPr bwMode="auto">
          <a:xfrm>
            <a:off x="468313" y="3284538"/>
            <a:ext cx="1871662" cy="1366837"/>
          </a:xfrm>
          <a:prstGeom prst="irregularSeal1">
            <a:avLst/>
          </a:prstGeom>
          <a:solidFill>
            <a:srgbClr val="FFFF00"/>
          </a:solidFill>
          <a:ln>
            <a:noFill/>
          </a:ln>
          <a:effectLst>
            <a:prstShdw prst="shdw17" dist="17961" dir="13500000">
              <a:srgbClr val="999900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Arial" charset="0"/>
              </a:rPr>
              <a:t>Edward Gein</a:t>
            </a:r>
            <a:r>
              <a:rPr lang="en-US" altLang="ko-KR" sz="1800" b="0">
                <a:solidFill>
                  <a:schemeClr val="tx1"/>
                </a:solidFill>
                <a:latin typeface="Arial" charset="0"/>
              </a:rPr>
              <a:t> </a:t>
            </a:r>
            <a:endParaRPr lang="ko-KR" altLang="en-US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3-1. </a:t>
            </a:r>
            <a:r>
              <a:rPr lang="ko-KR" altLang="en-US" sz="2800" dirty="0"/>
              <a:t>일반적인 성범죄자의 유형</a:t>
            </a:r>
          </a:p>
        </p:txBody>
      </p:sp>
    </p:spTree>
    <p:extLst>
      <p:ext uri="{BB962C8B-B14F-4D97-AF65-F5344CB8AC3E}">
        <p14:creationId xmlns:p14="http://schemas.microsoft.com/office/powerpoint/2010/main" val="121553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1508" name="Rectangle 3"/>
          <p:cNvSpPr txBox="1">
            <a:spLocks noChangeArrowheads="1"/>
          </p:cNvSpPr>
          <p:nvPr/>
        </p:nvSpPr>
        <p:spPr bwMode="gray">
          <a:xfrm>
            <a:off x="285750" y="1357313"/>
            <a:ext cx="86439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179388" y="1341438"/>
            <a:ext cx="8281044" cy="381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Tx/>
              <a:buAutoNum type="arabicPeriod"/>
              <a:defRPr/>
            </a:pPr>
            <a:endParaRPr kumimoji="0" lang="en-US" altLang="ko-KR" sz="1400" b="1" dirty="0">
              <a:latin typeface="굴림" pitchFamily="50" charset="-127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권력형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(Power-assertive rapist)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성적인 만족을 위해서가 아닌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성행위를 통해 자신의 힘과 남성다움을 과시하기 위해 범행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범행 대상은 동년배 또는 연하의 여성이 </a:t>
            </a:r>
            <a:r>
              <a:rPr lang="ko-KR" altLang="en-US" sz="1400" b="1" dirty="0" err="1">
                <a:latin typeface="Arial" pitchFamily="34" charset="0"/>
                <a:ea typeface="굴림" pitchFamily="50" charset="-127"/>
              </a:rPr>
              <a:t>대부분클럽이나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술집 등에서 피해자를 물색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신사적인 태도로 접근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범행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dirty="0"/>
              <a:t>강력한 저항에 도망가기도 함</a:t>
            </a:r>
            <a:endParaRPr lang="en-US" altLang="ko-KR" sz="1400" dirty="0"/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dirty="0"/>
              <a:t>범행주기가 일정하지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산발적</a:t>
            </a:r>
            <a:endParaRPr lang="en-US" altLang="ko-KR" sz="1400" dirty="0"/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dirty="0"/>
              <a:t>사춘기 초기부터 특이한 성적 표현을 많이 경험</a:t>
            </a:r>
            <a:endParaRPr lang="en-US" altLang="ko-KR" sz="1400" dirty="0"/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dirty="0"/>
              <a:t>일상생활 장면에서는 무난한 사회성을 보임</a:t>
            </a:r>
            <a:endParaRPr lang="en-US" altLang="ko-KR" sz="1400" dirty="0"/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dirty="0"/>
              <a:t>동성애적 욕망</a:t>
            </a:r>
            <a:r>
              <a:rPr lang="en-US" altLang="ko-KR" sz="1400" dirty="0"/>
              <a:t>, </a:t>
            </a:r>
            <a:r>
              <a:rPr lang="ko-KR" altLang="en-US" sz="1400" dirty="0"/>
              <a:t>비정상적 행동에 죄의식</a:t>
            </a:r>
            <a:r>
              <a:rPr lang="en-US" altLang="ko-KR" sz="1400" dirty="0"/>
              <a:t>, </a:t>
            </a:r>
            <a:r>
              <a:rPr lang="ko-KR" altLang="en-US" sz="1400" dirty="0"/>
              <a:t>고독</a:t>
            </a:r>
            <a:r>
              <a:rPr lang="en-US" altLang="ko-KR" sz="1400" dirty="0"/>
              <a:t>, </a:t>
            </a:r>
            <a:r>
              <a:rPr lang="ko-KR" altLang="en-US" sz="1400" dirty="0"/>
              <a:t>수줍어하고</a:t>
            </a:r>
            <a:r>
              <a:rPr lang="en-US" altLang="ko-KR" sz="1400" dirty="0"/>
              <a:t>, </a:t>
            </a:r>
            <a:r>
              <a:rPr lang="ko-KR" altLang="en-US" sz="1400" dirty="0"/>
              <a:t>여성에 대한 부적절감</a:t>
            </a:r>
            <a:r>
              <a:rPr lang="en-US" altLang="ko-KR" sz="1400" dirty="0"/>
              <a:t>.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</p:txBody>
      </p:sp>
      <p:sp>
        <p:nvSpPr>
          <p:cNvPr id="8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3-1. </a:t>
            </a:r>
            <a:r>
              <a:rPr lang="ko-KR" altLang="en-US" sz="2800" dirty="0"/>
              <a:t>일반적인 성범죄자의 유형</a:t>
            </a:r>
          </a:p>
        </p:txBody>
      </p:sp>
    </p:spTree>
    <p:extLst>
      <p:ext uri="{BB962C8B-B14F-4D97-AF65-F5344CB8AC3E}">
        <p14:creationId xmlns:p14="http://schemas.microsoft.com/office/powerpoint/2010/main" val="2291534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2532" name="Rectangle 3"/>
          <p:cNvSpPr txBox="1">
            <a:spLocks noChangeArrowheads="1"/>
          </p:cNvSpPr>
          <p:nvPr/>
        </p:nvSpPr>
        <p:spPr bwMode="gray">
          <a:xfrm>
            <a:off x="285750" y="1357313"/>
            <a:ext cx="86439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179387" y="1357313"/>
            <a:ext cx="8713787" cy="302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buClr>
                <a:srgbClr val="006600"/>
              </a:buClr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분노치환형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(Anger-retaliatory rapist)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피해자를 자신이 증오하는 사람과 비슷한 외모나 분위기로 선택하여 강간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공격패턴은 매우 폭력적이며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신체학대를 목적으로 피해자를 공격하고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이를 통해 본인이 증오하는 여성에 대한 분노를 느낌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.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피해자는 분풀이의 대상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대부분은 계모의 학대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어머니의 유기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애인으로부터의 실연 경험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성욕 때문이 아닌 여성의 가치를 떨어뜨리려고 하는 분노에 의해 범행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22534" name="Picture 8" descr="추격자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49" y="4149080"/>
            <a:ext cx="7345363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3-1. </a:t>
            </a:r>
            <a:r>
              <a:rPr lang="ko-KR" altLang="en-US" sz="2800" dirty="0"/>
              <a:t>일반적인 성범죄자의 유형</a:t>
            </a:r>
          </a:p>
        </p:txBody>
      </p:sp>
    </p:spTree>
    <p:extLst>
      <p:ext uri="{BB962C8B-B14F-4D97-AF65-F5344CB8AC3E}">
        <p14:creationId xmlns:p14="http://schemas.microsoft.com/office/powerpoint/2010/main" val="3958588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3556" name="Rectangle 3"/>
          <p:cNvSpPr txBox="1">
            <a:spLocks noChangeArrowheads="1"/>
          </p:cNvSpPr>
          <p:nvPr/>
        </p:nvSpPr>
        <p:spPr bwMode="gray">
          <a:xfrm>
            <a:off x="285750" y="1357313"/>
            <a:ext cx="86439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179389" y="1341438"/>
            <a:ext cx="5472732" cy="356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Tx/>
              <a:buAutoNum type="arabicPeriod"/>
              <a:defRPr/>
            </a:pPr>
            <a:endParaRPr kumimoji="0" lang="en-US" altLang="ko-KR" sz="1400" b="1" dirty="0">
              <a:latin typeface="굴림" pitchFamily="50" charset="-127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가학형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(Anger-excitement rapist)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defRPr/>
            </a:pP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 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성범죄 중에서 가장 드물고 난폭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정신병리학적 형태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의도적으로 피해자를 학대하며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     피해자가 무기력하거나 고통을 받는 모습을 통해 만족감을 얻음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피해자로부터 만족감을 얻기 위해 때리고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목을 조리고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입을 막는 등 거칠고 가학적인 행위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고문이 격해지면 손과 발을 절단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살인으로 발전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23558" name="Picture 14" descr="img_3_1053_0?11368827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989138"/>
            <a:ext cx="2411413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AutoShape 15"/>
          <p:cNvSpPr>
            <a:spLocks noChangeArrowheads="1"/>
          </p:cNvSpPr>
          <p:nvPr/>
        </p:nvSpPr>
        <p:spPr bwMode="auto">
          <a:xfrm>
            <a:off x="4932363" y="1412875"/>
            <a:ext cx="2232025" cy="1655763"/>
          </a:xfrm>
          <a:prstGeom prst="irregularSeal1">
            <a:avLst/>
          </a:prstGeom>
          <a:solidFill>
            <a:srgbClr val="FFFF00"/>
          </a:solidFill>
          <a:ln>
            <a:noFill/>
          </a:ln>
          <a:effectLst>
            <a:prstShdw prst="shdw17" dist="17961" dir="13500000">
              <a:srgbClr val="999900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800" dirty="0" err="1">
                <a:solidFill>
                  <a:srgbClr val="7030A0"/>
                </a:solidFill>
                <a:latin typeface="Arial" charset="0"/>
              </a:rPr>
              <a:t>제프리다머</a:t>
            </a:r>
            <a:endParaRPr lang="ko-KR" altLang="en-US" sz="1800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8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3-1. </a:t>
            </a:r>
            <a:r>
              <a:rPr lang="ko-KR" altLang="en-US" sz="2800" dirty="0"/>
              <a:t>일반적인 성범죄자의 유형</a:t>
            </a:r>
          </a:p>
        </p:txBody>
      </p:sp>
    </p:spTree>
    <p:extLst>
      <p:ext uri="{BB962C8B-B14F-4D97-AF65-F5344CB8AC3E}">
        <p14:creationId xmlns:p14="http://schemas.microsoft.com/office/powerpoint/2010/main" val="791718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gray">
          <a:xfrm>
            <a:off x="285750" y="1357313"/>
            <a:ext cx="86439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179388" y="1268760"/>
            <a:ext cx="8713787" cy="141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Tx/>
              <a:buAutoNum type="arabicPeriod"/>
              <a:defRPr/>
            </a:pPr>
            <a:endParaRPr kumimoji="0" lang="en-US" altLang="ko-KR" sz="1000" b="1" dirty="0">
              <a:latin typeface="굴림" pitchFamily="50" charset="-127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가학형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(</a:t>
            </a:r>
            <a:r>
              <a:rPr lang="ko-KR" altLang="en-US" sz="1400" b="1" dirty="0" err="1">
                <a:latin typeface="Arial" pitchFamily="34" charset="0"/>
                <a:ea typeface="굴림" pitchFamily="50" charset="-127"/>
              </a:rPr>
              <a:t>새디즘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: 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Sexual Sadism)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defRPr/>
            </a:pPr>
            <a:r>
              <a:rPr lang="en-US" altLang="ko-KR" b="1" dirty="0">
                <a:latin typeface="Arial" pitchFamily="34" charset="0"/>
                <a:ea typeface="굴림" pitchFamily="50" charset="-127"/>
              </a:rPr>
              <a:t> </a:t>
            </a:r>
            <a:endParaRPr lang="ko-KR" altLang="en-US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buClr>
                <a:schemeClr val="accent2"/>
              </a:buClr>
              <a:buFontTx/>
              <a:buChar char="•"/>
              <a:defRPr/>
            </a:pPr>
            <a:endParaRPr lang="ko-KR" altLang="en-US" b="1" dirty="0"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24582" name="Picture 6" descr="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349500"/>
            <a:ext cx="3889375" cy="370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3" name="AutoShape 9"/>
          <p:cNvSpPr>
            <a:spLocks noChangeArrowheads="1"/>
          </p:cNvSpPr>
          <p:nvPr/>
        </p:nvSpPr>
        <p:spPr bwMode="auto">
          <a:xfrm>
            <a:off x="5148263" y="2349500"/>
            <a:ext cx="3455987" cy="2951163"/>
          </a:xfrm>
          <a:prstGeom prst="wedgeRoundRectCallout">
            <a:avLst>
              <a:gd name="adj1" fmla="val -57944"/>
              <a:gd name="adj2" fmla="val 75495"/>
              <a:gd name="adj3" fmla="val 16667"/>
            </a:avLst>
          </a:prstGeo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accent1">
                  <a:gamma/>
                  <a:shade val="46275"/>
                  <a:invGamma/>
                  <a:alpha val="89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algn="ctr">
              <a:defRPr/>
            </a:pPr>
            <a:r>
              <a:rPr lang="ko-KR" altLang="en-US" b="1" dirty="0" err="1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제프리</a:t>
            </a:r>
            <a:r>
              <a:rPr lang="ko-KR" altLang="en-US" b="1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 </a:t>
            </a:r>
            <a:r>
              <a:rPr lang="ko-KR" altLang="en-US" b="1" dirty="0" err="1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다머</a:t>
            </a:r>
            <a:r>
              <a:rPr lang="en-US" altLang="ko-KR" b="1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(Jeffrey Dahmer)</a:t>
            </a:r>
          </a:p>
          <a:p>
            <a:pPr algn="ctr">
              <a:defRPr/>
            </a:pPr>
            <a:endParaRPr lang="ko-KR" altLang="en-US" b="1" dirty="0">
              <a:solidFill>
                <a:srgbClr val="FFFF00"/>
              </a:solidFill>
              <a:latin typeface="Arial" pitchFamily="34" charset="0"/>
              <a:ea typeface="굴림" pitchFamily="50" charset="-127"/>
            </a:endParaRPr>
          </a:p>
          <a:p>
            <a:pPr>
              <a:buFontTx/>
              <a:buChar char="•"/>
              <a:defRPr/>
            </a:pPr>
            <a:r>
              <a:rPr lang="en-US" altLang="ko-KR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 1991</a:t>
            </a:r>
            <a:r>
              <a:rPr lang="ko-KR" altLang="en-US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년 </a:t>
            </a:r>
            <a:r>
              <a:rPr lang="en-US" altLang="ko-KR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7</a:t>
            </a:r>
            <a:r>
              <a:rPr lang="ko-KR" altLang="en-US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월 </a:t>
            </a:r>
            <a:r>
              <a:rPr lang="ko-KR" altLang="en-US" dirty="0" err="1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유죄판결확정된</a:t>
            </a:r>
            <a:r>
              <a:rPr lang="ko-KR" altLang="en-US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 희생자만 무려 </a:t>
            </a:r>
            <a:r>
              <a:rPr lang="en-US" altLang="ko-KR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17</a:t>
            </a:r>
            <a:r>
              <a:rPr lang="ko-KR" altLang="en-US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명</a:t>
            </a:r>
            <a:r>
              <a:rPr lang="en-US" altLang="ko-KR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. </a:t>
            </a:r>
          </a:p>
          <a:p>
            <a:pPr>
              <a:buFontTx/>
              <a:buChar char="•"/>
              <a:defRPr/>
            </a:pPr>
            <a:r>
              <a:rPr lang="ko-KR" altLang="en-US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 대부분 흑인이나 하층 이미자 집안의 젊은이들</a:t>
            </a:r>
            <a:r>
              <a:rPr lang="en-US" altLang="ko-KR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.</a:t>
            </a:r>
          </a:p>
          <a:p>
            <a:pPr>
              <a:buFontTx/>
              <a:buChar char="•"/>
              <a:defRPr/>
            </a:pPr>
            <a:r>
              <a:rPr lang="ko-KR" altLang="en-US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 </a:t>
            </a:r>
            <a:r>
              <a:rPr lang="ko-KR" altLang="en-US" dirty="0" err="1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어린시절</a:t>
            </a:r>
            <a:r>
              <a:rPr lang="ko-KR" altLang="en-US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 부모에게 버림받고 입양됨</a:t>
            </a:r>
            <a:r>
              <a:rPr lang="en-US" altLang="ko-KR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동성애자</a:t>
            </a:r>
            <a:r>
              <a:rPr lang="en-US" altLang="ko-KR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시체처리과정에서 희열을 느낌</a:t>
            </a:r>
            <a:r>
              <a:rPr lang="en-US" altLang="ko-KR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.</a:t>
            </a:r>
          </a:p>
          <a:p>
            <a:pPr algn="ctr">
              <a:defRPr/>
            </a:pPr>
            <a:endParaRPr lang="en-US" altLang="ko-KR" dirty="0">
              <a:latin typeface="Arial" pitchFamily="34" charset="0"/>
              <a:ea typeface="굴림" pitchFamily="50" charset="-127"/>
            </a:endParaRPr>
          </a:p>
          <a:p>
            <a:pPr algn="ctr">
              <a:defRPr/>
            </a:pPr>
            <a:endParaRPr lang="en-US" altLang="ko-KR" dirty="0"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24584" name="Picture 11" descr="200606061448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724400"/>
            <a:ext cx="158432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3-1. </a:t>
            </a:r>
            <a:r>
              <a:rPr lang="ko-KR" altLang="en-US" sz="2800" dirty="0"/>
              <a:t>일반적인 성범죄자의 유형</a:t>
            </a:r>
          </a:p>
        </p:txBody>
      </p:sp>
    </p:spTree>
    <p:extLst>
      <p:ext uri="{BB962C8B-B14F-4D97-AF65-F5344CB8AC3E}">
        <p14:creationId xmlns:p14="http://schemas.microsoft.com/office/powerpoint/2010/main" val="751202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5604" name="Rectangle 3"/>
          <p:cNvSpPr txBox="1">
            <a:spLocks noChangeArrowheads="1"/>
          </p:cNvSpPr>
          <p:nvPr/>
        </p:nvSpPr>
        <p:spPr bwMode="gray">
          <a:xfrm>
            <a:off x="285750" y="1357313"/>
            <a:ext cx="86439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179388" y="1125538"/>
            <a:ext cx="8713787" cy="17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kumimoji="0" lang="en-US" altLang="ko-KR" sz="10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Tx/>
              <a:buAutoNum type="arabicPeriod"/>
              <a:defRPr/>
            </a:pPr>
            <a:endParaRPr kumimoji="0" lang="en-US" altLang="ko-KR" sz="10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r>
              <a:rPr lang="ko-KR" altLang="ko-KR" sz="1600" b="1" dirty="0" err="1">
                <a:latin typeface="Arial" pitchFamily="34" charset="0"/>
                <a:ea typeface="굴림" pitchFamily="50" charset="-127"/>
              </a:rPr>
              <a:t>가학형</a:t>
            </a:r>
            <a:r>
              <a:rPr lang="ko-KR" altLang="ko-KR" sz="1600" b="1" dirty="0">
                <a:latin typeface="Arial" pitchFamily="34" charset="0"/>
                <a:ea typeface="굴림" pitchFamily="50" charset="-127"/>
              </a:rPr>
              <a:t>(</a:t>
            </a:r>
            <a:r>
              <a:rPr lang="ko-KR" altLang="en-US" sz="1600" b="1" dirty="0" err="1">
                <a:latin typeface="Arial" pitchFamily="34" charset="0"/>
                <a:ea typeface="굴림" pitchFamily="50" charset="-127"/>
              </a:rPr>
              <a:t>새디즘</a:t>
            </a:r>
            <a:r>
              <a:rPr lang="en-US" altLang="ko-KR" sz="1600" b="1" dirty="0">
                <a:latin typeface="Arial" pitchFamily="34" charset="0"/>
                <a:ea typeface="굴림" pitchFamily="50" charset="-127"/>
              </a:rPr>
              <a:t>: </a:t>
            </a:r>
            <a:r>
              <a:rPr lang="ko-KR" altLang="ko-KR" sz="1600" b="1" dirty="0">
                <a:latin typeface="Arial" pitchFamily="34" charset="0"/>
                <a:ea typeface="굴림" pitchFamily="50" charset="-127"/>
              </a:rPr>
              <a:t>Sexual Sadism)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defRPr/>
            </a:pPr>
            <a:r>
              <a:rPr lang="en-US" altLang="ko-KR" b="1" dirty="0">
                <a:latin typeface="Arial" pitchFamily="34" charset="0"/>
                <a:ea typeface="굴림" pitchFamily="50" charset="-127"/>
              </a:rPr>
              <a:t> </a:t>
            </a:r>
            <a:endParaRPr lang="ko-KR" altLang="en-US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buClr>
                <a:schemeClr val="accent2"/>
              </a:buClr>
              <a:buFontTx/>
              <a:buChar char="•"/>
              <a:defRPr/>
            </a:pPr>
            <a:endParaRPr lang="ko-KR" altLang="en-US" b="1" dirty="0"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25606" name="Picture 9" descr="36479063_388x250"/>
          <p:cNvPicPr>
            <a:picLocks noChangeAspect="1"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565400"/>
            <a:ext cx="403225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11" descr="200606061449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573463"/>
            <a:ext cx="4208462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65" name="AutoShape 13"/>
          <p:cNvSpPr>
            <a:spLocks noChangeArrowheads="1"/>
          </p:cNvSpPr>
          <p:nvPr/>
        </p:nvSpPr>
        <p:spPr bwMode="auto">
          <a:xfrm>
            <a:off x="4787900" y="1700213"/>
            <a:ext cx="3744913" cy="1440755"/>
          </a:xfrm>
          <a:prstGeom prst="wedgeRoundRectCallout">
            <a:avLst>
              <a:gd name="adj1" fmla="val -64199"/>
              <a:gd name="adj2" fmla="val 53120"/>
              <a:gd name="adj3" fmla="val 16667"/>
            </a:avLst>
          </a:prstGeo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accent1">
                  <a:gamma/>
                  <a:shade val="46275"/>
                  <a:invGamma/>
                  <a:alpha val="89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>
              <a:defRPr/>
            </a:pPr>
            <a:r>
              <a:rPr lang="ko-KR" altLang="en-US" sz="1400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희생자들을 늘 곁에 두고 싶어 그들의 자유의지를 제거하는 실험을 했다고 함</a:t>
            </a:r>
            <a:r>
              <a:rPr lang="en-US" altLang="ko-KR" sz="1400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. </a:t>
            </a:r>
            <a:r>
              <a:rPr lang="ko-KR" altLang="en-US" sz="1400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두개골 일부를 제거한 뒤 </a:t>
            </a:r>
            <a:r>
              <a:rPr lang="ko-KR" altLang="en-US" sz="1400" dirty="0" err="1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대뇌백질에다</a:t>
            </a:r>
            <a:r>
              <a:rPr lang="ko-KR" altLang="en-US" sz="1400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 각종 화학약품을 떨구거나 해서 말 잘 듣는 일종의 자동인간장치를 만들고 싶은 소망이 있었다 함</a:t>
            </a:r>
            <a:r>
              <a:rPr lang="en-US" altLang="ko-KR" sz="1400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.</a:t>
            </a:r>
            <a:endParaRPr lang="en-US" altLang="ko-KR" sz="1600" dirty="0">
              <a:solidFill>
                <a:srgbClr val="FFFF00"/>
              </a:solidFill>
              <a:latin typeface="Arial" pitchFamily="34" charset="0"/>
              <a:ea typeface="굴림" pitchFamily="50" charset="-127"/>
            </a:endParaRPr>
          </a:p>
        </p:txBody>
      </p:sp>
      <p:sp>
        <p:nvSpPr>
          <p:cNvPr id="9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3-1. </a:t>
            </a:r>
            <a:r>
              <a:rPr lang="ko-KR" altLang="en-US" sz="2800" dirty="0"/>
              <a:t>일반적인 성범죄자의 유형</a:t>
            </a:r>
          </a:p>
        </p:txBody>
      </p:sp>
    </p:spTree>
    <p:extLst>
      <p:ext uri="{BB962C8B-B14F-4D97-AF65-F5344CB8AC3E}">
        <p14:creationId xmlns:p14="http://schemas.microsoft.com/office/powerpoint/2010/main" val="2167922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6628" name="Rectangle 3"/>
          <p:cNvSpPr txBox="1">
            <a:spLocks noChangeArrowheads="1"/>
          </p:cNvSpPr>
          <p:nvPr/>
        </p:nvSpPr>
        <p:spPr bwMode="gray">
          <a:xfrm>
            <a:off x="285750" y="1357313"/>
            <a:ext cx="86439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179389" y="1125538"/>
            <a:ext cx="551815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Tx/>
              <a:buAutoNum type="arabicPeriod"/>
              <a:defRPr/>
            </a:pPr>
            <a:endParaRPr lang="ko-KR" altLang="en-US" sz="1600" b="1" dirty="0">
              <a:latin typeface="Arial" pitchFamily="34" charset="0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r>
              <a:rPr lang="ko-KR" altLang="en-US" sz="1600" b="1" dirty="0" err="1">
                <a:latin typeface="Arial" pitchFamily="34" charset="0"/>
                <a:ea typeface="굴림" pitchFamily="50" charset="-127"/>
              </a:rPr>
              <a:t>기회주의형</a:t>
            </a:r>
            <a:endParaRPr lang="ko-KR" altLang="en-US" sz="1600" b="1" dirty="0">
              <a:latin typeface="Arial" pitchFamily="34" charset="0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이 유형은 처음부터 성적 의도가 있었던 것은 아님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재산범죄 등을 행하는 과정에서 성적 충동으로 인해 범행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26630" name="Picture 10" descr="154567-1-508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57563"/>
            <a:ext cx="4103688" cy="305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13" descr="49793_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357563"/>
            <a:ext cx="4232275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AutoShape 14"/>
          <p:cNvSpPr>
            <a:spLocks noChangeArrowheads="1"/>
          </p:cNvSpPr>
          <p:nvPr/>
        </p:nvSpPr>
        <p:spPr bwMode="auto">
          <a:xfrm>
            <a:off x="3363167" y="2420888"/>
            <a:ext cx="2232025" cy="1655762"/>
          </a:xfrm>
          <a:prstGeom prst="irregularSeal1">
            <a:avLst/>
          </a:prstGeom>
          <a:solidFill>
            <a:srgbClr val="FFFF00"/>
          </a:solidFill>
          <a:ln>
            <a:noFill/>
          </a:ln>
          <a:effectLst>
            <a:prstShdw prst="shdw17" dist="17961" dir="13500000">
              <a:srgbClr val="999900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ko-KR" sz="1800" dirty="0">
                <a:solidFill>
                  <a:srgbClr val="7030A0"/>
                </a:solidFill>
                <a:latin typeface="Arial" charset="0"/>
              </a:rPr>
              <a:t>“</a:t>
            </a:r>
            <a:r>
              <a:rPr lang="ko-KR" altLang="en-US" sz="1800" dirty="0">
                <a:solidFill>
                  <a:srgbClr val="7030A0"/>
                </a:solidFill>
                <a:latin typeface="Arial" charset="0"/>
              </a:rPr>
              <a:t>발바리</a:t>
            </a:r>
            <a:r>
              <a:rPr lang="en-US" altLang="ko-KR" sz="1800" dirty="0">
                <a:solidFill>
                  <a:srgbClr val="7030A0"/>
                </a:solidFill>
                <a:latin typeface="Arial" charset="0"/>
              </a:rPr>
              <a:t>”</a:t>
            </a:r>
          </a:p>
        </p:txBody>
      </p:sp>
      <p:pic>
        <p:nvPicPr>
          <p:cNvPr id="26633" name="Picture 11" descr="%B4%EB%C0%FC%B9%DF%B9%D9%B8%A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5300663"/>
            <a:ext cx="2092325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Picture 13" descr="9435_lar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868863"/>
            <a:ext cx="1196975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3-1. </a:t>
            </a:r>
            <a:r>
              <a:rPr lang="ko-KR" altLang="en-US" sz="2800" dirty="0"/>
              <a:t>일반적인 성범죄자의 유형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192" y="398245"/>
            <a:ext cx="2924175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02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652" name="Rectangle 3"/>
          <p:cNvSpPr txBox="1">
            <a:spLocks noChangeArrowheads="1"/>
          </p:cNvSpPr>
          <p:nvPr/>
        </p:nvSpPr>
        <p:spPr bwMode="gray">
          <a:xfrm>
            <a:off x="285750" y="1357313"/>
            <a:ext cx="86439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215106" y="1196752"/>
            <a:ext cx="8713788" cy="76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Tx/>
              <a:buAutoNum type="arabicPeriod"/>
              <a:defRPr/>
            </a:pPr>
            <a:endParaRPr kumimoji="0" lang="en-US" altLang="ko-KR" sz="1400" b="1" dirty="0">
              <a:latin typeface="굴림" pitchFamily="50" charset="-127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r>
              <a:rPr lang="ko-KR" altLang="en-US" sz="1400" b="1" dirty="0" err="1">
                <a:latin typeface="Arial" pitchFamily="34" charset="0"/>
                <a:ea typeface="굴림" pitchFamily="50" charset="-127"/>
              </a:rPr>
              <a:t>기회주의형</a:t>
            </a: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27654" name="Picture 10" descr="6i0608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76475"/>
            <a:ext cx="403225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12" descr="11461827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2513"/>
            <a:ext cx="4176713" cy="522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6" name="Rectangle 13"/>
          <p:cNvSpPr>
            <a:spLocks noChangeArrowheads="1"/>
          </p:cNvSpPr>
          <p:nvPr/>
        </p:nvSpPr>
        <p:spPr bwMode="auto">
          <a:xfrm>
            <a:off x="4572000" y="4292600"/>
            <a:ext cx="4176713" cy="2016125"/>
          </a:xfrm>
          <a:prstGeom prst="rect">
            <a:avLst/>
          </a:prstGeom>
          <a:noFill/>
          <a:ln w="31750">
            <a:solidFill>
              <a:srgbClr val="339966"/>
            </a:solidFill>
            <a:miter lim="800000"/>
            <a:headEnd/>
            <a:tailEnd/>
          </a:ln>
          <a:effectLst>
            <a:prstShdw prst="shdw17" dist="17961" dir="13500000">
              <a:srgbClr val="1F5C3D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ko-KR" altLang="en-US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657" name="Rectangle 14"/>
          <p:cNvSpPr>
            <a:spLocks noChangeArrowheads="1"/>
          </p:cNvSpPr>
          <p:nvPr/>
        </p:nvSpPr>
        <p:spPr bwMode="auto">
          <a:xfrm>
            <a:off x="4572000" y="1052513"/>
            <a:ext cx="4176713" cy="3168650"/>
          </a:xfrm>
          <a:prstGeom prst="rect">
            <a:avLst/>
          </a:prstGeom>
          <a:noFill/>
          <a:ln w="31750">
            <a:solidFill>
              <a:srgbClr val="99CC00"/>
            </a:solidFill>
            <a:miter lim="800000"/>
            <a:headEnd/>
            <a:tailEnd/>
          </a:ln>
          <a:effectLst>
            <a:prstShdw prst="shdw17" dist="17961" dir="13500000">
              <a:srgbClr val="5C7A0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ko-KR" altLang="en-US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658" name="Rectangle 15"/>
          <p:cNvSpPr>
            <a:spLocks noChangeArrowheads="1"/>
          </p:cNvSpPr>
          <p:nvPr/>
        </p:nvSpPr>
        <p:spPr bwMode="auto">
          <a:xfrm>
            <a:off x="395288" y="2276475"/>
            <a:ext cx="4032250" cy="4105275"/>
          </a:xfrm>
          <a:prstGeom prst="rect">
            <a:avLst/>
          </a:prstGeom>
          <a:noFill/>
          <a:ln w="31750">
            <a:solidFill>
              <a:srgbClr val="008080"/>
            </a:solidFill>
            <a:miter lim="800000"/>
            <a:headEnd/>
            <a:tailEnd/>
          </a:ln>
          <a:effectLst>
            <a:prstShdw prst="shdw17" dist="17961" dir="13500000">
              <a:srgbClr val="004D4D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ko-KR" altLang="en-US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3-1. </a:t>
            </a:r>
            <a:r>
              <a:rPr lang="ko-KR" altLang="en-US" sz="2800" dirty="0"/>
              <a:t>일반적인 성범죄자의 유형</a:t>
            </a:r>
          </a:p>
        </p:txBody>
      </p:sp>
    </p:spTree>
    <p:extLst>
      <p:ext uri="{BB962C8B-B14F-4D97-AF65-F5344CB8AC3E}">
        <p14:creationId xmlns:p14="http://schemas.microsoft.com/office/powerpoint/2010/main" val="2721115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8676" name="Rectangle 3"/>
          <p:cNvSpPr txBox="1">
            <a:spLocks noChangeArrowheads="1"/>
          </p:cNvSpPr>
          <p:nvPr/>
        </p:nvSpPr>
        <p:spPr bwMode="gray">
          <a:xfrm>
            <a:off x="285750" y="1357313"/>
            <a:ext cx="86439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179388" y="1196752"/>
            <a:ext cx="8713787" cy="288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Tx/>
              <a:buAutoNum type="arabicPeriod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데이트 강간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넓은 의미로는 아는 사람에 의한 강간을 말하고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좁은 의미로는 이성간의 데이트에서 일어나는 강간을 말함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“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14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세 이상의 남녀 쌍방이 이성애의 감정이 있거나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그 가능성을 인정하고 만나는 관계에서 일어나는 강간”이라 정의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데이트 강간의 가해자는 남성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피해자는 여성으로 규정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통상적으로 성범죄 피해자의 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¾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이 면식관계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6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buClr>
                <a:schemeClr val="accent2"/>
              </a:buClr>
              <a:buFontTx/>
              <a:buChar char="•"/>
              <a:defRPr/>
            </a:pPr>
            <a:endParaRPr lang="ko-KR" altLang="en-US" b="1" dirty="0"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28678" name="Picture 9" descr="6k241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660775"/>
            <a:ext cx="2127250" cy="272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11" descr="news1189411506_81100_1_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292600"/>
            <a:ext cx="360045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13" descr="200802130535868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4292600"/>
            <a:ext cx="2449513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3-1. </a:t>
            </a:r>
            <a:r>
              <a:rPr lang="ko-KR" altLang="en-US" sz="2800" dirty="0"/>
              <a:t>일반적인 성범죄자의 유형</a:t>
            </a:r>
          </a:p>
        </p:txBody>
      </p:sp>
    </p:spTree>
    <p:extLst>
      <p:ext uri="{BB962C8B-B14F-4D97-AF65-F5344CB8AC3E}">
        <p14:creationId xmlns:p14="http://schemas.microsoft.com/office/powerpoint/2010/main" val="1856522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9700" name="Rectangle 3"/>
          <p:cNvSpPr txBox="1">
            <a:spLocks noChangeArrowheads="1"/>
          </p:cNvSpPr>
          <p:nvPr/>
        </p:nvSpPr>
        <p:spPr bwMode="gray">
          <a:xfrm>
            <a:off x="285750" y="1357313"/>
            <a:ext cx="86439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190385" y="980728"/>
            <a:ext cx="8713787" cy="394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Tx/>
              <a:buChar char="•"/>
              <a:defRPr/>
            </a:pPr>
            <a:endParaRPr kumimoji="0" lang="en-US" altLang="ko-KR" sz="1400" b="1" dirty="0">
              <a:latin typeface="굴림" pitchFamily="50" charset="-127"/>
              <a:ea typeface="굴림" pitchFamily="50" charset="-127"/>
            </a:endParaRPr>
          </a:p>
          <a:p>
            <a:pPr marL="342900" indent="-342900">
              <a:lnSpc>
                <a:spcPct val="60000"/>
              </a:lnSpc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아동치한 및 </a:t>
            </a:r>
            <a:r>
              <a:rPr lang="ko-KR" altLang="en-US" sz="1400" b="1" dirty="0" err="1">
                <a:latin typeface="Arial" pitchFamily="34" charset="0"/>
                <a:ea typeface="굴림" pitchFamily="50" charset="-127"/>
              </a:rPr>
              <a:t>소아애호증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(Child Molester and </a:t>
            </a:r>
            <a:r>
              <a:rPr lang="en-US" altLang="ko-KR" sz="1400" b="1" dirty="0" err="1">
                <a:latin typeface="Arial" pitchFamily="34" charset="0"/>
                <a:ea typeface="굴림" pitchFamily="50" charset="-127"/>
              </a:rPr>
              <a:t>Paedophile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)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어린아이를 상대로 성적행위를 하여 유죄판결을 </a:t>
            </a:r>
            <a:r>
              <a:rPr lang="ko-KR" altLang="en-US" sz="1400" b="1" dirty="0" err="1">
                <a:latin typeface="Arial" pitchFamily="34" charset="0"/>
                <a:ea typeface="굴림" pitchFamily="50" charset="-127"/>
              </a:rPr>
              <a:t>받은자</a:t>
            </a: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가족 내 폭력과 관련이 깊고 신체적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성적학대의 경험이 많음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고착화된 가해자와 퇴행화된 가해자로 구분됨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고착화된 가해자는 성장발육상 영구적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또는 일시적으로 성적 관심을 아동에게 두며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이들의 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1/8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정도는 기혼자이며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피해아동 </a:t>
            </a:r>
            <a:r>
              <a:rPr lang="ko-KR" altLang="en-US" sz="1400" b="1" dirty="0" err="1">
                <a:latin typeface="Arial" pitchFamily="34" charset="0"/>
                <a:ea typeface="굴림" pitchFamily="50" charset="-127"/>
              </a:rPr>
              <a:t>선택시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면식관계 뿐만 아니라 낯선 아동들도 찾음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퇴행화된 가해자는 성적인 발육상태가 성숙했지만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성 심리의 초기단계로 회귀하려는 경향을 보이며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이들 중 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¾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이 기혼자임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특히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.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퇴행화된 가해자는 대부분 가까운 친척이나 딸 등을 친밀한 아동을 피해자로 삼음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실제로 우리나라에서는 가해자가 양부 보다 친부가 많음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</p:txBody>
      </p:sp>
      <p:sp>
        <p:nvSpPr>
          <p:cNvPr id="6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3-2. </a:t>
            </a:r>
            <a:r>
              <a:rPr lang="ko-KR" altLang="en-US" sz="2800" dirty="0"/>
              <a:t>특이 성범죄자의 유형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365104"/>
            <a:ext cx="7776160" cy="2176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472" y="118839"/>
            <a:ext cx="3024336" cy="2476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7863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1748" name="Rectangle 3"/>
          <p:cNvSpPr txBox="1">
            <a:spLocks noChangeArrowheads="1"/>
          </p:cNvSpPr>
          <p:nvPr/>
        </p:nvSpPr>
        <p:spPr bwMode="gray">
          <a:xfrm>
            <a:off x="285750" y="1357313"/>
            <a:ext cx="86439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pic>
        <p:nvPicPr>
          <p:cNvPr id="31750" name="Picture 8" descr="200806200854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12776"/>
            <a:ext cx="1655762" cy="4949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12" descr="nh_200804mag_28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23088"/>
            <a:ext cx="3770313" cy="491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14" descr="nh_080318_child_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412776"/>
            <a:ext cx="2808288" cy="4949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3-2. </a:t>
            </a:r>
            <a:r>
              <a:rPr lang="ko-KR" altLang="en-US" sz="2800" dirty="0"/>
              <a:t>특이 성범죄자의 유형</a:t>
            </a:r>
          </a:p>
        </p:txBody>
      </p:sp>
    </p:spTree>
    <p:extLst>
      <p:ext uri="{BB962C8B-B14F-4D97-AF65-F5344CB8AC3E}">
        <p14:creationId xmlns:p14="http://schemas.microsoft.com/office/powerpoint/2010/main" val="220950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2772" name="Rectangle 3"/>
          <p:cNvSpPr txBox="1">
            <a:spLocks noChangeArrowheads="1"/>
          </p:cNvSpPr>
          <p:nvPr/>
        </p:nvSpPr>
        <p:spPr bwMode="gray">
          <a:xfrm>
            <a:off x="250825" y="1341438"/>
            <a:ext cx="86439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178116" y="1341438"/>
            <a:ext cx="5546410" cy="29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Tx/>
              <a:buChar char="•"/>
              <a:defRPr/>
            </a:pPr>
            <a:endParaRPr kumimoji="0" lang="en-US" altLang="ko-KR" sz="1400" b="1" dirty="0">
              <a:latin typeface="굴림" pitchFamily="50" charset="-127"/>
              <a:ea typeface="굴림" pitchFamily="50" charset="-127"/>
            </a:endParaRPr>
          </a:p>
          <a:p>
            <a:pPr marL="342900" indent="-342900">
              <a:lnSpc>
                <a:spcPct val="60000"/>
              </a:lnSpc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변태성욕(Paraphilia)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일반적으로 어디에서나 비정상적인 대상행위 및 상황과 반복적이고 강한 성적 충동이나 환상 및 행동으로 </a:t>
            </a:r>
            <a:r>
              <a:rPr lang="ko-KR" altLang="en-US" sz="1400" b="1" dirty="0" err="1">
                <a:latin typeface="Arial" pitchFamily="34" charset="0"/>
                <a:ea typeface="굴림" pitchFamily="50" charset="-127"/>
              </a:rPr>
              <a:t>특정지워짐</a:t>
            </a: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노출증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관음증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물품음란증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solidFill>
                  <a:srgbClr val="CC0000"/>
                </a:solidFill>
                <a:latin typeface="Arial" pitchFamily="34" charset="0"/>
                <a:ea typeface="굴림" pitchFamily="50" charset="-127"/>
              </a:rPr>
              <a:t>복장 도착증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등에서 분명하게 나타남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32774" name="Picture 10" descr="UNI000009d480a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3500438"/>
            <a:ext cx="3024187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AutoShape 15"/>
          <p:cNvSpPr>
            <a:spLocks noChangeArrowheads="1"/>
          </p:cNvSpPr>
          <p:nvPr/>
        </p:nvSpPr>
        <p:spPr bwMode="auto">
          <a:xfrm>
            <a:off x="3276600" y="5229225"/>
            <a:ext cx="1657350" cy="1222375"/>
          </a:xfrm>
          <a:prstGeom prst="irregularSeal1">
            <a:avLst/>
          </a:prstGeom>
          <a:solidFill>
            <a:srgbClr val="FFFF00"/>
          </a:solidFill>
          <a:ln>
            <a:noFill/>
          </a:ln>
          <a:effectLst>
            <a:prstShdw prst="shdw17" dist="17961" dir="13500000">
              <a:srgbClr val="999900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ko-KR" sz="1600" dirty="0">
                <a:solidFill>
                  <a:srgbClr val="7030A0"/>
                </a:solidFill>
                <a:latin typeface="Arial" charset="0"/>
              </a:rPr>
              <a:t>Carroll Cole</a:t>
            </a:r>
            <a:r>
              <a:rPr lang="en-US" altLang="ko-KR" sz="1800" b="0" dirty="0">
                <a:solidFill>
                  <a:srgbClr val="7030A0"/>
                </a:solidFill>
                <a:latin typeface="Arial" charset="0"/>
              </a:rPr>
              <a:t> </a:t>
            </a:r>
            <a:endParaRPr lang="ko-KR" altLang="en-US" sz="1800" b="0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30733" name="AutoShape 13"/>
          <p:cNvSpPr>
            <a:spLocks noChangeArrowheads="1"/>
          </p:cNvSpPr>
          <p:nvPr/>
        </p:nvSpPr>
        <p:spPr bwMode="auto">
          <a:xfrm>
            <a:off x="5724525" y="3500438"/>
            <a:ext cx="3024188" cy="2376487"/>
          </a:xfrm>
          <a:prstGeom prst="wedgeRoundRectCallout">
            <a:avLst>
              <a:gd name="adj1" fmla="val -47426"/>
              <a:gd name="adj2" fmla="val 66431"/>
              <a:gd name="adj3" fmla="val 16667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8" dist="17961" dir="13500000">
              <a:schemeClr val="hlink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algn="ctr">
              <a:defRPr/>
            </a:pPr>
            <a:endParaRPr lang="ko-KR" altLang="en-US">
              <a:latin typeface="Arial" pitchFamily="34" charset="0"/>
              <a:ea typeface="굴림" pitchFamily="50" charset="-127"/>
            </a:endParaRPr>
          </a:p>
        </p:txBody>
      </p:sp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5843588" y="3662650"/>
            <a:ext cx="2786062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ko-KR" altLang="en-US" sz="1400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“친구의 어린 딸을 놀리려고 모여든 주부들의 짓궂은 ‘모임’에서 강제로 주름 장식이 달린 치마와 속치마를 입고 차와 커피를 대접해야 했다</a:t>
            </a:r>
            <a:r>
              <a:rPr lang="en-US" altLang="ko-KR" sz="1400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.” </a:t>
            </a:r>
            <a:r>
              <a:rPr lang="ko-KR" altLang="en-US" sz="1400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 </a:t>
            </a:r>
            <a:endParaRPr lang="en-US" altLang="ko-KR" sz="1400" dirty="0">
              <a:solidFill>
                <a:srgbClr val="FFFF00"/>
              </a:solidFill>
              <a:latin typeface="Arial" pitchFamily="34" charset="0"/>
              <a:ea typeface="굴림" pitchFamily="50" charset="-127"/>
            </a:endParaRPr>
          </a:p>
          <a:p>
            <a:pPr algn="just" eaLnBrk="0" hangingPunct="0">
              <a:defRPr/>
            </a:pPr>
            <a:r>
              <a:rPr lang="en-US" altLang="ko-KR" sz="1400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“</a:t>
            </a:r>
            <a:r>
              <a:rPr lang="ko-KR" altLang="en-US" sz="1400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극단적인 굴욕감을 느꼈고</a:t>
            </a:r>
            <a:r>
              <a:rPr lang="en-US" altLang="ko-KR" sz="1400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그 때문에 평생토록 그들과 세상을 증오하게 됐다</a:t>
            </a:r>
            <a:r>
              <a:rPr lang="en-US" altLang="ko-KR" sz="1400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”</a:t>
            </a:r>
            <a:r>
              <a:rPr lang="ko-KR" altLang="en-US" dirty="0">
                <a:solidFill>
                  <a:srgbClr val="FFFF00"/>
                </a:solidFill>
                <a:latin typeface="Arial" pitchFamily="34" charset="0"/>
                <a:ea typeface="굴림" pitchFamily="50" charset="-127"/>
              </a:rPr>
              <a:t> </a:t>
            </a:r>
          </a:p>
        </p:txBody>
      </p:sp>
      <p:pic>
        <p:nvPicPr>
          <p:cNvPr id="32778" name="Picture 16" descr="downlo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500438"/>
            <a:ext cx="222885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3-2. </a:t>
            </a:r>
            <a:r>
              <a:rPr lang="ko-KR" altLang="en-US" sz="2800" dirty="0"/>
              <a:t>특이 성범죄자의 유형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588" y="620688"/>
            <a:ext cx="2924175" cy="2502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5031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796" name="Rectangle 3"/>
          <p:cNvSpPr txBox="1">
            <a:spLocks noChangeArrowheads="1"/>
          </p:cNvSpPr>
          <p:nvPr/>
        </p:nvSpPr>
        <p:spPr bwMode="gray">
          <a:xfrm>
            <a:off x="285750" y="1357313"/>
            <a:ext cx="86439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168130" y="1556792"/>
            <a:ext cx="5184700" cy="420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Tx/>
              <a:buChar char="•"/>
              <a:defRPr/>
            </a:pPr>
            <a:endParaRPr kumimoji="0" lang="en-US" altLang="ko-KR" sz="1400" b="1" dirty="0">
              <a:latin typeface="굴림" pitchFamily="50" charset="-127"/>
              <a:ea typeface="굴림" pitchFamily="50" charset="-127"/>
            </a:endParaRPr>
          </a:p>
          <a:p>
            <a:pPr marL="342900" indent="-342900">
              <a:lnSpc>
                <a:spcPct val="60000"/>
              </a:lnSpc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성적 </a:t>
            </a: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가학증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(Sadism)과 성 관련 살인(sexual Homicide)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성적 </a:t>
            </a:r>
            <a:r>
              <a:rPr lang="ko-KR" altLang="en-US" sz="1400" b="1" dirty="0" err="1">
                <a:latin typeface="Arial" pitchFamily="34" charset="0"/>
                <a:ea typeface="굴림" pitchFamily="50" charset="-127"/>
              </a:rPr>
              <a:t>가학증과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성 관련 살인은 매우 밀접한 관련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가학적인 행위에 의해 성적 만족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가학적인 변태 성욕은 인간 심층심리의 저변에 깔려 있는 공격적이며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파괴적인 욕망이 이성에 의해 제어되지 못했을 때 발생하는 현상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가학적 성욕은 이성이 발달되지 못한 유아기에는  누구나 어느 정도의 가학적인 모습이 있음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소외감이 심한 자폐증 환자나 애정결핍이 있는 사람들이 성적 충족을 위해 가학적 행위를 함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33798" name="Picture 9" descr="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341" y="1628130"/>
            <a:ext cx="3392488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3-2. </a:t>
            </a:r>
            <a:r>
              <a:rPr lang="ko-KR" altLang="en-US" sz="2800" dirty="0"/>
              <a:t>특이 성범죄자의 유형</a:t>
            </a:r>
          </a:p>
        </p:txBody>
      </p:sp>
    </p:spTree>
    <p:extLst>
      <p:ext uri="{BB962C8B-B14F-4D97-AF65-F5344CB8AC3E}">
        <p14:creationId xmlns:p14="http://schemas.microsoft.com/office/powerpoint/2010/main" val="1750762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820" name="Rectangle 3"/>
          <p:cNvSpPr txBox="1">
            <a:spLocks noChangeArrowheads="1"/>
          </p:cNvSpPr>
          <p:nvPr/>
        </p:nvSpPr>
        <p:spPr bwMode="gray">
          <a:xfrm>
            <a:off x="285750" y="1357313"/>
            <a:ext cx="86439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179388" y="1341438"/>
            <a:ext cx="8713787" cy="5499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Tx/>
              <a:buChar char="•"/>
              <a:defRPr/>
            </a:pPr>
            <a:endParaRPr kumimoji="0" lang="en-US" altLang="ko-KR" sz="1400" b="1" dirty="0">
              <a:latin typeface="굴림" pitchFamily="50" charset="-127"/>
              <a:ea typeface="굴림" pitchFamily="50" charset="-127"/>
            </a:endParaRPr>
          </a:p>
          <a:p>
            <a:pPr marL="342900" indent="-342900">
              <a:lnSpc>
                <a:spcPct val="60000"/>
              </a:lnSpc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성적 </a:t>
            </a: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가학증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(Sadism)과 성 관련 살인(sexual Homicide)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성적 살인은 가해자가 성적 행동을 하는 동안 의도적으로 사람을 죽임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인구통계학적으로 성적 살인자의 대부분은 남성이고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첫 사건은 보통 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30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세 이전에 발생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피해자의 대부분은 낯선 여성이나 얼굴 정도만 아는 사이로 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86%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에 해당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성적 살인의 가해자는 배우자와는 성적으로 친밀한 관계를 가지는 동시에 보통 밖에서도 성관계를 맺고 그들 중에서 살인 대상자를 선정함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특히 이들은 일상생활에서의 애착이나 결함에 있어서는 극도로 성적인 공격성을 억제하기 때문에 범죄자임을 알기가 어려움</a:t>
            </a: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이와 같은 성적 살인자는 조직화된 범죄현장을 남기는 ‘강박적 살인범’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그리고 ‘</a:t>
            </a:r>
            <a:r>
              <a:rPr lang="ko-KR" altLang="en-US" sz="1400" b="1" dirty="0" err="1">
                <a:latin typeface="Arial" pitchFamily="34" charset="0"/>
                <a:ea typeface="굴림" pitchFamily="50" charset="-127"/>
              </a:rPr>
              <a:t>비조직화된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범죄현장을 남기는 ‘성적 살인범’</a:t>
            </a:r>
            <a:r>
              <a:rPr lang="ko-KR" altLang="en-US" sz="1400" b="1" dirty="0" err="1">
                <a:latin typeface="Arial" pitchFamily="34" charset="0"/>
                <a:ea typeface="굴림" pitchFamily="50" charset="-127"/>
              </a:rPr>
              <a:t>으로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구분 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</p:txBody>
      </p:sp>
      <p:sp>
        <p:nvSpPr>
          <p:cNvPr id="6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3-2. </a:t>
            </a:r>
            <a:r>
              <a:rPr lang="ko-KR" altLang="en-US" sz="2800" dirty="0"/>
              <a:t>특이 성범죄자의 유형</a:t>
            </a:r>
          </a:p>
        </p:txBody>
      </p:sp>
    </p:spTree>
    <p:extLst>
      <p:ext uri="{BB962C8B-B14F-4D97-AF65-F5344CB8AC3E}">
        <p14:creationId xmlns:p14="http://schemas.microsoft.com/office/powerpoint/2010/main" val="258836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FontTx/>
              <a:buNone/>
            </a:pPr>
            <a:endParaRPr kumimoji="0" lang="ko-KR" altLang="ko-KR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5844" name="Rectangle 3"/>
          <p:cNvSpPr txBox="1">
            <a:spLocks noChangeArrowheads="1"/>
          </p:cNvSpPr>
          <p:nvPr/>
        </p:nvSpPr>
        <p:spPr bwMode="gray">
          <a:xfrm>
            <a:off x="0" y="1412875"/>
            <a:ext cx="8643938" cy="488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kumimoji="0" lang="en-US" altLang="ko-KR" sz="16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ko-KR" sz="18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tx1"/>
                </a:solidFill>
                <a:latin typeface="Arial" charset="0"/>
              </a:rPr>
              <a:t> </a:t>
            </a:r>
            <a:endParaRPr kumimoji="0" lang="en-US" altLang="ko-KR" sz="180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ko-KR" sz="1800">
                <a:solidFill>
                  <a:schemeClr val="accent1"/>
                </a:solidFill>
                <a:latin typeface="Arial" charset="0"/>
              </a:rPr>
              <a:t>      </a:t>
            </a:r>
            <a:b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</a:br>
            <a:r>
              <a:rPr kumimoji="0" lang="en-US" altLang="ko-KR" sz="1800" b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ko-KR" sz="24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kumimoji="0" lang="en-US" altLang="ko-KR" sz="200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kumimoji="0" lang="en-US" altLang="ko-KR" sz="1000">
              <a:solidFill>
                <a:schemeClr val="tx2"/>
              </a:solidFill>
            </a:endParaRPr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179388" y="1125538"/>
            <a:ext cx="8713787" cy="330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r>
              <a:rPr lang="ko-KR" altLang="ko-KR" sz="1400" b="1" dirty="0" err="1">
                <a:latin typeface="Arial" pitchFamily="34" charset="0"/>
                <a:ea typeface="굴림" pitchFamily="50" charset="-127"/>
              </a:rPr>
              <a:t>사체애호증</a:t>
            </a:r>
            <a:r>
              <a:rPr lang="ko-KR" altLang="ko-KR" sz="1400" b="1" dirty="0">
                <a:latin typeface="Arial" pitchFamily="34" charset="0"/>
                <a:ea typeface="굴림" pitchFamily="50" charset="-127"/>
              </a:rPr>
              <a:t>(Necrophilia)</a:t>
            </a:r>
          </a:p>
          <a:p>
            <a:pPr marL="342900" indent="-342900">
              <a:buClr>
                <a:srgbClr val="006600"/>
              </a:buClr>
              <a:buFont typeface="Wingdings" pitchFamily="2" charset="2"/>
              <a:buChar char="u"/>
              <a:defRPr/>
            </a:pPr>
            <a:endParaRPr lang="en-US" altLang="ko-KR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 err="1">
                <a:latin typeface="Arial" pitchFamily="34" charset="0"/>
                <a:ea typeface="굴림" pitchFamily="50" charset="-127"/>
              </a:rPr>
              <a:t>사체애호증은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이미 죽은 시체에 대하여 성적 각성을 경험하는 자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.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시체를 성행위의 대상으로 삼음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이미 사망하였거나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죽어가고 있는 사람을 바라보면서 성교를 하거나</a:t>
            </a:r>
            <a:r>
              <a:rPr lang="en-US" altLang="ko-KR" sz="1400" b="1" dirty="0">
                <a:latin typeface="Arial" pitchFamily="34" charset="0"/>
                <a:ea typeface="굴림" pitchFamily="50" charset="-127"/>
              </a:rPr>
              <a:t>, 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자위를 함으로써 성적 쾌감을 얻음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 err="1">
                <a:latin typeface="Arial" pitchFamily="34" charset="0"/>
                <a:ea typeface="굴림" pitchFamily="50" charset="-127"/>
              </a:rPr>
              <a:t>성관련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살인자는 살인이 범죄의 마지막 단계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국내 </a:t>
            </a:r>
            <a:r>
              <a:rPr lang="ko-KR" altLang="en-US" sz="1400" b="1" dirty="0" err="1">
                <a:latin typeface="Arial" pitchFamily="34" charset="0"/>
                <a:ea typeface="굴림" pitchFamily="50" charset="-127"/>
              </a:rPr>
              <a:t>미발생</a:t>
            </a:r>
            <a:r>
              <a:rPr lang="ko-KR" altLang="en-US" sz="1400" b="1" dirty="0">
                <a:latin typeface="Arial" pitchFamily="34" charset="0"/>
                <a:ea typeface="굴림" pitchFamily="50" charset="-127"/>
              </a:rPr>
              <a:t> </a:t>
            </a: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lnSpc>
                <a:spcPct val="120000"/>
              </a:lnSpc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  <a:p>
            <a:pPr marL="800100" lvl="1" indent="-342900">
              <a:buClr>
                <a:schemeClr val="accent2"/>
              </a:buClr>
              <a:buFontTx/>
              <a:buChar char="•"/>
              <a:defRPr/>
            </a:pPr>
            <a:endParaRPr lang="ko-KR" altLang="en-US" sz="1400" b="1" dirty="0"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35846" name="Picture 7" descr="img_6905_1243685_4?11231605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573463"/>
            <a:ext cx="3433762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9" descr="img_6905_1243685_3?11231605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214813"/>
            <a:ext cx="2508250" cy="212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AutoShape 15"/>
          <p:cNvSpPr>
            <a:spLocks noChangeArrowheads="1"/>
          </p:cNvSpPr>
          <p:nvPr/>
        </p:nvSpPr>
        <p:spPr bwMode="auto">
          <a:xfrm>
            <a:off x="1043608" y="4247914"/>
            <a:ext cx="1871662" cy="1654175"/>
          </a:xfrm>
          <a:prstGeom prst="irregularSeal1">
            <a:avLst/>
          </a:prstGeom>
          <a:solidFill>
            <a:srgbClr val="FFFF00"/>
          </a:solidFill>
          <a:ln>
            <a:noFill/>
          </a:ln>
          <a:effectLst>
            <a:prstShdw prst="shdw17" dist="17961" dir="13500000">
              <a:srgbClr val="999900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ko-KR" sz="1800">
                <a:solidFill>
                  <a:srgbClr val="7030A0"/>
                </a:solidFill>
                <a:latin typeface="Arial" charset="0"/>
              </a:rPr>
              <a:t>Edward Gein</a:t>
            </a:r>
            <a:r>
              <a:rPr lang="en-US" altLang="ko-KR" sz="1800" b="0">
                <a:solidFill>
                  <a:srgbClr val="7030A0"/>
                </a:solidFill>
                <a:latin typeface="Arial" charset="0"/>
              </a:rPr>
              <a:t> </a:t>
            </a:r>
            <a:endParaRPr lang="ko-KR" altLang="en-US" sz="1800" b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9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3-2. </a:t>
            </a:r>
            <a:r>
              <a:rPr lang="ko-KR" altLang="en-US" sz="2800" dirty="0"/>
              <a:t>특이 성범죄자의 유형</a:t>
            </a:r>
          </a:p>
        </p:txBody>
      </p:sp>
    </p:spTree>
    <p:extLst>
      <p:ext uri="{BB962C8B-B14F-4D97-AF65-F5344CB8AC3E}">
        <p14:creationId xmlns:p14="http://schemas.microsoft.com/office/powerpoint/2010/main" val="1767587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성범죄의 원인 이론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340768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사회학습이론</a:t>
            </a: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  - </a:t>
            </a:r>
            <a:r>
              <a:rPr lang="ko-KR" altLang="en-US" sz="1400" dirty="0"/>
              <a:t>사회적인 정의는 사회적인 강화를 통해 학습됨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r>
              <a:rPr lang="en-US" altLang="ko-KR" sz="1400" dirty="0"/>
              <a:t>    </a:t>
            </a:r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범죄의 학습에 있어 보상이 따를 것이라는 직접적인 신호</a:t>
            </a:r>
            <a:r>
              <a:rPr lang="en-US" altLang="ko-KR" sz="1400" dirty="0"/>
              <a:t> </a:t>
            </a:r>
            <a:r>
              <a:rPr lang="ko-KR" altLang="en-US" sz="1400" dirty="0"/>
              <a:t>혹은 범죄행위에 대한 처벌을 피하기 위해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사용되어지는 합리화로서의 역할</a:t>
            </a:r>
            <a:r>
              <a:rPr lang="en-US" altLang="ko-KR" sz="1400" dirty="0"/>
              <a:t>, </a:t>
            </a:r>
            <a:r>
              <a:rPr lang="ko-KR" altLang="en-US" sz="1400" dirty="0"/>
              <a:t>사회적인 강화를 통해 학습됨</a:t>
            </a:r>
          </a:p>
          <a:p>
            <a:pPr marL="18288" indent="0">
              <a:buNone/>
            </a:pPr>
            <a:r>
              <a:rPr lang="en-US" altLang="ko-KR" sz="1400" dirty="0"/>
              <a:t>        -&gt; </a:t>
            </a:r>
            <a:r>
              <a:rPr lang="ko-KR" altLang="en-US" sz="1400" dirty="0"/>
              <a:t>타인의 어떤 행동에 대한 보상이나 처벌을 보고 모방을 통해 그 행동을 학습한다는 것</a:t>
            </a:r>
          </a:p>
          <a:p>
            <a:pPr marL="18288" indent="0">
              <a:buNone/>
            </a:pPr>
            <a:r>
              <a:rPr lang="en-US" altLang="ko-KR" sz="1400" dirty="0"/>
              <a:t>  </a:t>
            </a:r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 err="1"/>
              <a:t>성범죄자들이</a:t>
            </a:r>
            <a:r>
              <a:rPr lang="ko-KR" altLang="en-US" sz="1400" dirty="0"/>
              <a:t> 그들이 처한 사회적인 환경 안에서 성범죄에 대한 관대한 신조를 배움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일반인들에 비해서 </a:t>
            </a:r>
            <a:r>
              <a:rPr lang="ko-KR" altLang="en-US" sz="1400" dirty="0" err="1"/>
              <a:t>성범죄자들은</a:t>
            </a:r>
            <a:r>
              <a:rPr lang="ko-KR" altLang="en-US" sz="1400" dirty="0"/>
              <a:t> 강간에 대한 전문적인 지식을 더 효과적으로 배우고</a:t>
            </a:r>
            <a:r>
              <a:rPr lang="en-US" altLang="ko-KR" sz="1400" dirty="0"/>
              <a:t>, </a:t>
            </a:r>
            <a:r>
              <a:rPr lang="ko-KR" altLang="en-US" sz="1400" dirty="0"/>
              <a:t>성범죄와 폭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 err="1"/>
              <a:t>력성에</a:t>
            </a:r>
            <a:r>
              <a:rPr lang="ko-KR" altLang="en-US" sz="1400" dirty="0"/>
              <a:t> 대해 우호적임</a:t>
            </a:r>
            <a:endParaRPr lang="en-US" altLang="ko-KR" sz="140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62431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성범죄의 원인 이론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628800"/>
            <a:ext cx="8202555" cy="39604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인지왜곡이론</a:t>
            </a: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  </a:t>
            </a: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  - </a:t>
            </a:r>
            <a:r>
              <a:rPr lang="en-US" altLang="ko-KR" sz="1400" dirty="0">
                <a:solidFill>
                  <a:srgbClr val="FFFF00"/>
                </a:solidFill>
              </a:rPr>
              <a:t>Ellis(1989)  </a:t>
            </a:r>
            <a:r>
              <a:rPr lang="en-US" altLang="ko-KR" sz="1400" dirty="0"/>
              <a:t>: </a:t>
            </a:r>
            <a:r>
              <a:rPr lang="ko-KR" altLang="en-US" sz="1400" dirty="0"/>
              <a:t>미디어 매체를 통해 촉진되어지는 </a:t>
            </a:r>
            <a:r>
              <a:rPr lang="en-US" altLang="ko-KR" sz="1400" dirty="0"/>
              <a:t>4</a:t>
            </a:r>
            <a:r>
              <a:rPr lang="ko-KR" altLang="en-US" sz="1400" dirty="0"/>
              <a:t>가지 학습과정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① 남성들은 미디어 매체에 묘사되어지는 여성에 대한 강압적이고 폭력적인 행동을 모방</a:t>
            </a:r>
          </a:p>
          <a:p>
            <a:pPr marL="18288" indent="0">
              <a:buNone/>
            </a:pPr>
            <a:r>
              <a:rPr lang="ko-KR" altLang="en-US" sz="1400" dirty="0"/>
              <a:t>   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② 남성들은 성행위와 폭력성을 묘사한 매체를 봄으로 인해 성행위와 폭력을 더 연합시킴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③ 미디어 매체를 통해서 강간신화가 강화되고 지속됨</a:t>
            </a:r>
            <a:endParaRPr lang="en-US" altLang="ko-KR" sz="1400" dirty="0"/>
          </a:p>
          <a:p>
            <a:pPr marL="18288" indent="0">
              <a:buNone/>
            </a:pPr>
            <a:endParaRPr lang="en-US" altLang="ko-KR" sz="1400" dirty="0"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ko-KR" altLang="en-US" sz="1400" dirty="0"/>
              <a:t>    ④ 텔레비전 중독자들은 성적인 공격에 대해 무감각해지고</a:t>
            </a:r>
            <a:r>
              <a:rPr lang="en-US" altLang="ko-KR" sz="1400" dirty="0"/>
              <a:t>, </a:t>
            </a:r>
            <a:r>
              <a:rPr lang="ko-KR" altLang="en-US" sz="1400" dirty="0"/>
              <a:t>성적인 공격에 수반되어지는 고통</a:t>
            </a:r>
            <a:r>
              <a:rPr lang="en-US" altLang="ko-KR" sz="1400" dirty="0"/>
              <a:t>, </a:t>
            </a:r>
            <a:r>
              <a:rPr lang="ko-KR" altLang="en-US" sz="1400" dirty="0"/>
              <a:t>공포</a:t>
            </a:r>
            <a:r>
              <a:rPr lang="en-US" altLang="ko-KR" sz="1400" dirty="0"/>
              <a:t>, </a:t>
            </a:r>
          </a:p>
          <a:p>
            <a:pPr marL="18288" indent="0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모욕감 등에 대해서 관대한 태도를 </a:t>
            </a:r>
            <a:r>
              <a:rPr lang="ko-KR" altLang="en-US" sz="1400" dirty="0" err="1"/>
              <a:t>지니게됨</a:t>
            </a:r>
            <a:endParaRPr lang="ko-KR" altLang="en-US" sz="1400" dirty="0"/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endParaRPr lang="en-US" altLang="ko-KR" sz="140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456497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성범죄의 원인 이론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628800"/>
            <a:ext cx="8202555" cy="39604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강간신화</a:t>
            </a:r>
            <a:endParaRPr lang="en-US" altLang="ko-KR" sz="1400" dirty="0">
              <a:effectLst/>
              <a:latin typeface="+mj-ea"/>
              <a:ea typeface="+mj-ea"/>
            </a:endParaRPr>
          </a:p>
          <a:p>
            <a:endParaRPr lang="en-US" altLang="ko-KR" sz="1400" dirty="0"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- </a:t>
            </a:r>
            <a:r>
              <a:rPr lang="en-US" altLang="ko-KR" sz="1400" dirty="0"/>
              <a:t>  </a:t>
            </a:r>
            <a:r>
              <a:rPr lang="ko-KR" altLang="en-US" sz="1400" dirty="0" err="1"/>
              <a:t>성범죄자들이</a:t>
            </a:r>
            <a:r>
              <a:rPr lang="ko-KR" altLang="en-US" sz="1400" dirty="0"/>
              <a:t> 불법적인 </a:t>
            </a:r>
            <a:r>
              <a:rPr lang="ko-KR" altLang="en-US" sz="1400" dirty="0" err="1"/>
              <a:t>성행동에</a:t>
            </a:r>
            <a:r>
              <a:rPr lang="ko-KR" altLang="en-US" sz="1400" dirty="0"/>
              <a:t> 몰두하게 하고</a:t>
            </a:r>
            <a:r>
              <a:rPr lang="en-US" altLang="ko-KR" sz="1400" dirty="0"/>
              <a:t>, </a:t>
            </a:r>
            <a:r>
              <a:rPr lang="ko-KR" altLang="en-US" sz="1400" dirty="0"/>
              <a:t>그런 행동을 저질렀을 경우에 그 행동의 </a:t>
            </a:r>
            <a:r>
              <a:rPr lang="en-US" altLang="ko-KR" sz="1400" dirty="0"/>
              <a:t> </a:t>
            </a:r>
            <a:r>
              <a:rPr lang="ko-KR" altLang="en-US" sz="1400" dirty="0"/>
              <a:t>합리화</a:t>
            </a:r>
            <a:r>
              <a:rPr lang="en-US" altLang="ko-KR" sz="1400" dirty="0"/>
              <a:t>, </a:t>
            </a:r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정당화를 용이하게 함</a:t>
            </a:r>
            <a:r>
              <a:rPr lang="en-US" altLang="ko-KR" sz="1400" dirty="0"/>
              <a:t>( </a:t>
            </a:r>
            <a:r>
              <a:rPr lang="ko-KR" altLang="en-US" sz="1400" dirty="0"/>
              <a:t>중화기법 </a:t>
            </a:r>
            <a:r>
              <a:rPr lang="en-US" altLang="ko-KR" sz="1400" dirty="0"/>
              <a:t>)</a:t>
            </a:r>
          </a:p>
          <a:p>
            <a:pPr marL="18288" indent="0">
              <a:buNone/>
            </a:pPr>
            <a:endParaRPr lang="en-US" altLang="ko-KR" sz="1400" dirty="0"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 - </a:t>
            </a:r>
            <a:r>
              <a:rPr lang="ko-KR" altLang="en-US" sz="1400" dirty="0"/>
              <a:t>보편화된 강간신화 </a:t>
            </a:r>
            <a:r>
              <a:rPr lang="en-US" altLang="ko-KR" sz="1400" dirty="0"/>
              <a:t>: “ </a:t>
            </a:r>
            <a:r>
              <a:rPr lang="ko-KR" altLang="en-US" sz="1400" dirty="0"/>
              <a:t>여성의 </a:t>
            </a:r>
            <a:r>
              <a:rPr lang="en-US" altLang="ko-KR" sz="1400" dirty="0"/>
              <a:t>NO</a:t>
            </a:r>
            <a:r>
              <a:rPr lang="ko-KR" altLang="en-US" sz="1400" dirty="0"/>
              <a:t>는 </a:t>
            </a:r>
            <a:r>
              <a:rPr lang="en-US" altLang="ko-KR" sz="1400" dirty="0"/>
              <a:t>YES </a:t>
            </a:r>
            <a:r>
              <a:rPr lang="ko-KR" altLang="en-US" sz="1400" dirty="0"/>
              <a:t>이다”</a:t>
            </a:r>
            <a:r>
              <a:rPr lang="en-US" altLang="ko-KR" sz="1400" dirty="0"/>
              <a:t>, </a:t>
            </a:r>
            <a:r>
              <a:rPr lang="ko-KR" altLang="en-US" sz="1400" dirty="0"/>
              <a:t>“정숙한 여자는 당하지 않는다”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피해자가 자신을 유혹했다고 주장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</a:t>
            </a:r>
          </a:p>
          <a:p>
            <a:pPr marL="18288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이러한 인식이 성범죄에 대한 남성들 스스로의 관대함을 촉진시킴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강간신화 수용도</a:t>
            </a:r>
            <a:r>
              <a:rPr lang="en-US" altLang="ko-KR" sz="1400" dirty="0"/>
              <a:t>: </a:t>
            </a:r>
            <a:r>
              <a:rPr lang="ko-KR" altLang="en-US" sz="1400" dirty="0"/>
              <a:t>피해 여성에 대한 비난으로 연결</a:t>
            </a:r>
            <a:endParaRPr lang="en-US" altLang="ko-KR" sz="140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280248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성범죄의 원인 이론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628800"/>
            <a:ext cx="8202555" cy="39604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사회문화이론</a:t>
            </a:r>
            <a:endParaRPr lang="en-US" altLang="ko-KR" sz="1400" dirty="0">
              <a:effectLst/>
              <a:latin typeface="+mj-ea"/>
              <a:ea typeface="+mj-ea"/>
            </a:endParaRPr>
          </a:p>
          <a:p>
            <a:endParaRPr lang="en-US" altLang="ko-KR" sz="1400" dirty="0"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 - </a:t>
            </a:r>
            <a:r>
              <a:rPr lang="ko-KR" altLang="en-US" sz="1400" dirty="0"/>
              <a:t>집단문화의 나라는 개인문화의 나라보다 성범죄가 덜 발생함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(</a:t>
            </a:r>
            <a:r>
              <a:rPr lang="ko-KR" altLang="en-US" sz="1400" dirty="0"/>
              <a:t>예외 </a:t>
            </a:r>
            <a:r>
              <a:rPr lang="en-US" altLang="ko-KR" sz="1400" dirty="0"/>
              <a:t>: </a:t>
            </a:r>
            <a:r>
              <a:rPr lang="ko-KR" altLang="en-US" sz="1400" dirty="0"/>
              <a:t>흑인사회는 사회</a:t>
            </a:r>
            <a:r>
              <a:rPr lang="en-US" altLang="ko-KR" sz="1400" dirty="0"/>
              <a:t>-</a:t>
            </a:r>
            <a:r>
              <a:rPr lang="ko-KR" altLang="en-US" sz="1400" dirty="0"/>
              <a:t>경제 수준의 상이점 때문에 성범죄가 일어남</a:t>
            </a:r>
            <a:r>
              <a:rPr lang="en-US" altLang="ko-KR" sz="1400" dirty="0"/>
              <a:t>)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- Baron</a:t>
            </a:r>
            <a:r>
              <a:rPr lang="ko-KR" altLang="en-US" sz="1400" dirty="0"/>
              <a:t>과 </a:t>
            </a:r>
            <a:r>
              <a:rPr lang="en-US" altLang="ko-KR" sz="1400" dirty="0"/>
              <a:t>Straus(1989)</a:t>
            </a:r>
          </a:p>
          <a:p>
            <a:pPr marL="18288" indent="0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* </a:t>
            </a:r>
            <a:r>
              <a:rPr lang="ko-KR" altLang="en-US" sz="1400" dirty="0"/>
              <a:t>나라마다 성범죄 발생률이 다른 세가지 이유 </a:t>
            </a:r>
            <a:r>
              <a:rPr lang="en-US" altLang="ko-KR" sz="1400" dirty="0"/>
              <a:t>:</a:t>
            </a:r>
            <a:r>
              <a:rPr lang="ko-KR" altLang="en-US" sz="1400" dirty="0"/>
              <a:t>남녀불평등 </a:t>
            </a:r>
            <a:r>
              <a:rPr lang="en-US" altLang="ko-KR" sz="1400" dirty="0"/>
              <a:t>, </a:t>
            </a:r>
            <a:r>
              <a:rPr lang="ko-KR" altLang="en-US" sz="1400" dirty="0"/>
              <a:t>문화적인 영향</a:t>
            </a:r>
            <a:r>
              <a:rPr lang="en-US" altLang="ko-KR" sz="1400" dirty="0"/>
              <a:t>, </a:t>
            </a:r>
            <a:r>
              <a:rPr lang="ko-KR" altLang="en-US" sz="1400" dirty="0"/>
              <a:t>사회적 혼란</a:t>
            </a:r>
            <a:endParaRPr lang="en-US" altLang="ko-KR" sz="140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036198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성범죄의 원인 이론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484784"/>
            <a:ext cx="8202555" cy="4464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페미니스트 이론</a:t>
            </a:r>
            <a:endParaRPr lang="en-US" altLang="ko-KR" sz="1400" dirty="0">
              <a:effectLst/>
              <a:latin typeface="+mj-ea"/>
              <a:ea typeface="+mj-ea"/>
            </a:endParaRPr>
          </a:p>
          <a:p>
            <a:endParaRPr lang="en-US" altLang="ko-KR" sz="1400" dirty="0"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   - </a:t>
            </a:r>
            <a:r>
              <a:rPr lang="ko-KR" altLang="en-US" sz="1400" dirty="0"/>
              <a:t>성범죄는 사회적인 성 구조 안에서 만들어진 것이라고 주장</a:t>
            </a:r>
            <a:endParaRPr lang="en-US" altLang="ko-KR" sz="1400" dirty="0"/>
          </a:p>
          <a:p>
            <a:pPr marL="18288" indent="0">
              <a:buNone/>
            </a:pP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기본적인 신조</a:t>
            </a:r>
          </a:p>
          <a:p>
            <a:pPr marL="18288" indent="0">
              <a:buNone/>
            </a:pPr>
            <a:r>
              <a:rPr lang="en-US" altLang="ko-KR" sz="1400" dirty="0"/>
              <a:t>        · </a:t>
            </a:r>
            <a:r>
              <a:rPr lang="ko-KR" altLang="en-US" sz="1400" dirty="0"/>
              <a:t>강간은 권력과 사회적 지위에 있어서의 남녀 불평등과 연관성이 있다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r>
              <a:rPr lang="en-US" altLang="ko-KR" sz="1400" dirty="0"/>
              <a:t>        · </a:t>
            </a:r>
            <a:r>
              <a:rPr lang="ko-KR" altLang="en-US" sz="1400" dirty="0"/>
              <a:t>강간은 성적인 욕망보다</a:t>
            </a:r>
            <a:r>
              <a:rPr lang="en-US" altLang="ko-KR" sz="1400" dirty="0"/>
              <a:t>, </a:t>
            </a:r>
            <a:r>
              <a:rPr lang="ko-KR" altLang="en-US" sz="1400" dirty="0"/>
              <a:t>오히려 권력과 지배욕에 대한 욕망에 의해 동기화 되어 진다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- Ellis</a:t>
            </a:r>
            <a:r>
              <a:rPr lang="ko-KR" altLang="en-US" sz="1400" dirty="0"/>
              <a:t>의 가설</a:t>
            </a:r>
          </a:p>
          <a:p>
            <a:pPr marL="18288" indent="0">
              <a:buNone/>
            </a:pPr>
            <a:r>
              <a:rPr lang="en-US" altLang="ko-KR" sz="1400" dirty="0"/>
              <a:t>        · </a:t>
            </a:r>
            <a:r>
              <a:rPr lang="ko-KR" altLang="en-US" sz="1400" dirty="0"/>
              <a:t>남녀평등을 지향하는 사회는 강간피해자의 수가 더 적을 것이다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r>
              <a:rPr lang="en-US" altLang="ko-KR" sz="1400" dirty="0"/>
              <a:t>        · </a:t>
            </a:r>
            <a:r>
              <a:rPr lang="ko-KR" altLang="en-US" sz="1400" dirty="0"/>
              <a:t>강간범들은 비 강간범들 보다 여성에 대해서 덜 평등주의적인 성향을 나타내었고</a:t>
            </a:r>
            <a:r>
              <a:rPr lang="en-US" altLang="ko-KR" sz="1400" dirty="0"/>
              <a:t>, </a:t>
            </a:r>
            <a:r>
              <a:rPr lang="ko-KR" altLang="en-US" sz="1400" dirty="0"/>
              <a:t>강간에 대해서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는 긍정적인 태도를 가진다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r>
              <a:rPr lang="en-US" altLang="ko-KR" sz="1400" dirty="0"/>
              <a:t>         -&gt; </a:t>
            </a:r>
            <a:r>
              <a:rPr lang="ko-KR" altLang="en-US" sz="1400" dirty="0"/>
              <a:t>남녀 평등 문화에서는 더 적은 수의 </a:t>
            </a:r>
            <a:r>
              <a:rPr lang="ko-KR" altLang="en-US" sz="1400" dirty="0" err="1"/>
              <a:t>강간율을</a:t>
            </a:r>
            <a:r>
              <a:rPr lang="ko-KR" altLang="en-US" sz="1400" dirty="0"/>
              <a:t> 보였음</a:t>
            </a:r>
            <a:endParaRPr lang="en-US" altLang="ko-KR" sz="140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570931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5. </a:t>
            </a:r>
            <a:r>
              <a:rPr lang="ko-KR" altLang="en-US" sz="2800" dirty="0"/>
              <a:t>성범죄의 심리적 특성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484784"/>
            <a:ext cx="8202555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발달적 특성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endParaRPr lang="en-US" altLang="ko-KR" sz="1400" dirty="0"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  - </a:t>
            </a:r>
            <a:r>
              <a:rPr lang="ko-KR" altLang="en-US" sz="1400" dirty="0" err="1"/>
              <a:t>성범죄자는</a:t>
            </a:r>
            <a:r>
              <a:rPr lang="ko-KR" altLang="en-US" sz="1400" dirty="0"/>
              <a:t> 성장과정에서 성적학대나 다른 폭력의 피해경험이 많고</a:t>
            </a:r>
            <a:r>
              <a:rPr lang="en-US" altLang="ko-KR" sz="1400" dirty="0"/>
              <a:t>, </a:t>
            </a:r>
            <a:r>
              <a:rPr lang="ko-KR" altLang="en-US" sz="1400" dirty="0"/>
              <a:t>가족간의 관계 문제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부모와의 관계가 제대로 형성되지 않아 대인관계에서의 장애</a:t>
            </a:r>
            <a:r>
              <a:rPr lang="en-US" altLang="ko-KR" sz="1400" dirty="0"/>
              <a:t>, </a:t>
            </a:r>
            <a:r>
              <a:rPr lang="ko-KR" altLang="en-US" sz="1400" dirty="0"/>
              <a:t>낮은 </a:t>
            </a:r>
            <a:r>
              <a:rPr lang="ko-KR" altLang="en-US" sz="1400" dirty="0" err="1"/>
              <a:t>자존감</a:t>
            </a:r>
            <a:r>
              <a:rPr lang="en-US" altLang="ko-KR" sz="1400" dirty="0"/>
              <a:t>, </a:t>
            </a:r>
            <a:r>
              <a:rPr lang="ko-KR" altLang="en-US" sz="1400" dirty="0"/>
              <a:t>사회적 상황에서 자신감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의 부족</a:t>
            </a:r>
          </a:p>
          <a:p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어머니와의 긍정적인 의사소통 빈도가 낮고</a:t>
            </a:r>
            <a:r>
              <a:rPr lang="en-US" altLang="ko-KR" sz="1400" dirty="0"/>
              <a:t>, </a:t>
            </a:r>
            <a:r>
              <a:rPr lang="ko-KR" altLang="en-US" sz="1400" dirty="0"/>
              <a:t>이러한 경향은 강압 등을 통한 성범죄와 관련</a:t>
            </a:r>
            <a:endParaRPr lang="en-US" altLang="ko-KR" sz="140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291887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5. </a:t>
            </a:r>
            <a:r>
              <a:rPr lang="ko-KR" altLang="en-US" sz="2800" dirty="0"/>
              <a:t>성범죄의 심리적 특성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4" y="1556792"/>
            <a:ext cx="8202555" cy="41044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성격적 특성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endParaRPr lang="en-US" altLang="ko-KR" sz="1400" dirty="0"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   - </a:t>
            </a:r>
            <a:r>
              <a:rPr lang="ko-KR" altLang="en-US" sz="1400" dirty="0"/>
              <a:t>반사회적</a:t>
            </a:r>
            <a:r>
              <a:rPr lang="en-US" altLang="ko-KR" sz="1400" dirty="0"/>
              <a:t>, </a:t>
            </a:r>
            <a:r>
              <a:rPr lang="ko-KR" altLang="en-US" sz="1400" dirty="0"/>
              <a:t>병리학적 생활방식과 같은 특징적인 생활양식을 보임</a:t>
            </a:r>
            <a:endParaRPr lang="en-US" altLang="ko-KR" sz="1400" dirty="0"/>
          </a:p>
          <a:p>
            <a:pPr marL="18288" indent="0">
              <a:buNone/>
            </a:pP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높은 수준의 반사회적 성향을 지니며</a:t>
            </a:r>
            <a:r>
              <a:rPr lang="en-US" altLang="ko-KR" sz="1400" dirty="0"/>
              <a:t>, </a:t>
            </a:r>
            <a:r>
              <a:rPr lang="ko-KR" altLang="en-US" sz="1400" dirty="0"/>
              <a:t>감정이입 및 자기행동에 대한 자책감이 부족</a:t>
            </a:r>
            <a:r>
              <a:rPr lang="en-US" altLang="ko-KR" sz="1400" dirty="0"/>
              <a:t>, </a:t>
            </a:r>
            <a:r>
              <a:rPr lang="ko-KR" altLang="en-US" sz="1400" dirty="0"/>
              <a:t>자신의 행위를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숨기고자 하는 성향</a:t>
            </a:r>
          </a:p>
          <a:p>
            <a:pPr marL="18288" indent="0">
              <a:buNone/>
            </a:pPr>
            <a:r>
              <a:rPr lang="en-US" altLang="ko-KR" sz="1400" dirty="0"/>
              <a:t>      -&gt;</a:t>
            </a:r>
            <a:r>
              <a:rPr lang="ko-KR" altLang="en-US" sz="1400" dirty="0" err="1"/>
              <a:t>정서공감력</a:t>
            </a:r>
            <a:r>
              <a:rPr lang="ko-KR" altLang="en-US" sz="1400" dirty="0"/>
              <a:t> 떨어짐</a:t>
            </a:r>
            <a:r>
              <a:rPr lang="en-US" altLang="ko-KR" sz="1400" dirty="0"/>
              <a:t>: </a:t>
            </a:r>
            <a:r>
              <a:rPr lang="ko-KR" altLang="en-US" sz="1400" dirty="0"/>
              <a:t>여성 감정을 해석하는 데 왜곡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 err="1"/>
              <a:t>성공격적인</a:t>
            </a:r>
            <a:r>
              <a:rPr lang="ko-KR" altLang="en-US" sz="1400" dirty="0"/>
              <a:t> 행동에 몰입함으로써 자신의 권위나 힘을 나타내려고 하고 성범죄를 통해 자신의 부족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함과 나약함을 잊고자 함</a:t>
            </a:r>
            <a:r>
              <a:rPr lang="en-US" altLang="ko-KR" sz="1400" dirty="0"/>
              <a:t>.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 err="1"/>
              <a:t>분열성</a:t>
            </a:r>
            <a:r>
              <a:rPr lang="ko-KR" altLang="en-US" sz="1400" dirty="0"/>
              <a:t> 성향</a:t>
            </a:r>
            <a:r>
              <a:rPr lang="en-US" altLang="ko-KR" sz="1400" dirty="0"/>
              <a:t>: </a:t>
            </a:r>
            <a:r>
              <a:rPr lang="ko-KR" altLang="en-US" sz="1400" dirty="0"/>
              <a:t>사회성</a:t>
            </a:r>
            <a:r>
              <a:rPr lang="en-US" altLang="ko-KR" sz="1400" dirty="0"/>
              <a:t>, </a:t>
            </a:r>
            <a:r>
              <a:rPr lang="ko-KR" altLang="en-US" sz="1400" dirty="0"/>
              <a:t>감정적</a:t>
            </a:r>
            <a:r>
              <a:rPr lang="en-US" altLang="ko-KR" sz="1400" dirty="0"/>
              <a:t>(</a:t>
            </a:r>
            <a:r>
              <a:rPr lang="ko-KR" altLang="en-US" sz="1400" dirty="0"/>
              <a:t>정서적</a:t>
            </a:r>
            <a:r>
              <a:rPr lang="en-US" altLang="ko-KR" sz="1400" dirty="0"/>
              <a:t>) </a:t>
            </a:r>
            <a:r>
              <a:rPr lang="ko-KR" altLang="en-US" sz="1400" dirty="0" err="1"/>
              <a:t>둔마</a:t>
            </a:r>
            <a:r>
              <a:rPr lang="en-US" altLang="ko-KR" sz="1400" dirty="0"/>
              <a:t>, </a:t>
            </a:r>
            <a:r>
              <a:rPr lang="ko-KR" altLang="en-US" sz="1400" dirty="0"/>
              <a:t>관계 기술 미발달</a:t>
            </a:r>
            <a:endParaRPr lang="en-US" altLang="ko-KR" sz="140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245627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5. </a:t>
            </a:r>
            <a:r>
              <a:rPr lang="ko-KR" altLang="en-US" sz="2800" dirty="0"/>
              <a:t>성범죄의 심리적 특성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4" y="1412776"/>
            <a:ext cx="8386256" cy="51845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300" dirty="0">
                <a:solidFill>
                  <a:srgbClr val="FFFF00"/>
                </a:solidFill>
              </a:rPr>
              <a:t>성격적 특성</a:t>
            </a:r>
            <a:endParaRPr lang="en-US" altLang="ko-KR" sz="13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endParaRPr lang="en-US" altLang="ko-KR" sz="1300" dirty="0"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  <a:latin typeface="+mj-ea"/>
                <a:ea typeface="+mj-ea"/>
              </a:rPr>
              <a:t>    - </a:t>
            </a:r>
            <a:r>
              <a:rPr lang="ko-KR" altLang="en-US" sz="1300" dirty="0"/>
              <a:t>반사회적</a:t>
            </a:r>
            <a:r>
              <a:rPr lang="en-US" altLang="ko-KR" sz="1300" dirty="0"/>
              <a:t>, </a:t>
            </a:r>
            <a:r>
              <a:rPr lang="ko-KR" altLang="en-US" sz="1300" dirty="0"/>
              <a:t>병리학적 생활방식과 같은 특징적인 생활양식을 보임</a:t>
            </a:r>
            <a:endParaRPr lang="en-US" altLang="ko-KR" sz="1300" dirty="0"/>
          </a:p>
          <a:p>
            <a:pPr marL="18288" indent="0">
              <a:buNone/>
            </a:pPr>
            <a:endParaRPr lang="ko-KR" altLang="en-US" sz="1300" dirty="0"/>
          </a:p>
          <a:p>
            <a:pPr marL="18288" indent="0">
              <a:buNone/>
            </a:pPr>
            <a:r>
              <a:rPr lang="en-US" altLang="ko-KR" sz="1300" dirty="0"/>
              <a:t>     - </a:t>
            </a:r>
            <a:r>
              <a:rPr lang="ko-KR" altLang="en-US" sz="1300" dirty="0"/>
              <a:t>높은 수준의 반사회적 성향을 지니며</a:t>
            </a:r>
            <a:r>
              <a:rPr lang="en-US" altLang="ko-KR" sz="1300" dirty="0"/>
              <a:t>, </a:t>
            </a:r>
            <a:r>
              <a:rPr lang="ko-KR" altLang="en-US" sz="1300" dirty="0"/>
              <a:t>감정이입 및 자기행동에 대한 자책감이 부족</a:t>
            </a:r>
            <a:r>
              <a:rPr lang="en-US" altLang="ko-KR" sz="1300" dirty="0"/>
              <a:t>, </a:t>
            </a:r>
            <a:r>
              <a:rPr lang="ko-KR" altLang="en-US" sz="1300" dirty="0"/>
              <a:t>자신의 행위를 숨기고자 </a:t>
            </a: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/>
              <a:t>       </a:t>
            </a:r>
            <a:r>
              <a:rPr lang="ko-KR" altLang="en-US" sz="1300" dirty="0"/>
              <a:t>하는 성향</a:t>
            </a:r>
          </a:p>
          <a:p>
            <a:pPr marL="18288" indent="0">
              <a:buNone/>
            </a:pPr>
            <a:r>
              <a:rPr lang="en-US" altLang="ko-KR" sz="1300" dirty="0"/>
              <a:t>      -&gt;</a:t>
            </a:r>
            <a:r>
              <a:rPr lang="ko-KR" altLang="en-US" sz="1300" dirty="0" err="1"/>
              <a:t>정서공감력</a:t>
            </a:r>
            <a:r>
              <a:rPr lang="ko-KR" altLang="en-US" sz="1300" dirty="0"/>
              <a:t> 떨어짐</a:t>
            </a:r>
            <a:r>
              <a:rPr lang="en-US" altLang="ko-KR" sz="1300" dirty="0"/>
              <a:t>: </a:t>
            </a:r>
            <a:r>
              <a:rPr lang="ko-KR" altLang="en-US" sz="1300" dirty="0"/>
              <a:t>여성 감정을 해석하는 데 왜곡</a:t>
            </a:r>
          </a:p>
          <a:p>
            <a:pPr marL="18288" indent="0">
              <a:buNone/>
            </a:pPr>
            <a:r>
              <a:rPr lang="en-US" altLang="ko-KR" sz="1300" dirty="0"/>
              <a:t> </a:t>
            </a:r>
          </a:p>
          <a:p>
            <a:pPr marL="18288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 err="1"/>
              <a:t>성공격적인</a:t>
            </a:r>
            <a:r>
              <a:rPr lang="ko-KR" altLang="en-US" sz="1300" dirty="0"/>
              <a:t> 행동에 몰입함으로써 자신의 권위나 힘을 나타내려고 하고 성범죄를 통해 자신의 부족함과 나약</a:t>
            </a: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/>
              <a:t>      </a:t>
            </a:r>
            <a:r>
              <a:rPr lang="ko-KR" altLang="en-US" sz="1300" dirty="0"/>
              <a:t>함을 잊고자 함</a:t>
            </a:r>
            <a:r>
              <a:rPr lang="en-US" altLang="ko-KR" sz="1300" dirty="0"/>
              <a:t>.</a:t>
            </a:r>
          </a:p>
          <a:p>
            <a:pPr marL="18288" indent="0">
              <a:buNone/>
            </a:pP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 err="1"/>
              <a:t>분열성</a:t>
            </a:r>
            <a:r>
              <a:rPr lang="ko-KR" altLang="en-US" sz="1300" dirty="0"/>
              <a:t> 성향</a:t>
            </a:r>
            <a:r>
              <a:rPr lang="en-US" altLang="ko-KR" sz="1300" dirty="0"/>
              <a:t>: </a:t>
            </a:r>
            <a:r>
              <a:rPr lang="ko-KR" altLang="en-US" sz="1300" dirty="0"/>
              <a:t>사회성</a:t>
            </a:r>
            <a:r>
              <a:rPr lang="en-US" altLang="ko-KR" sz="1300" dirty="0"/>
              <a:t>, </a:t>
            </a:r>
            <a:r>
              <a:rPr lang="ko-KR" altLang="en-US" sz="1300" dirty="0"/>
              <a:t>감정적</a:t>
            </a:r>
            <a:r>
              <a:rPr lang="en-US" altLang="ko-KR" sz="1300" dirty="0"/>
              <a:t>(</a:t>
            </a:r>
            <a:r>
              <a:rPr lang="ko-KR" altLang="en-US" sz="1300" dirty="0"/>
              <a:t>정서적</a:t>
            </a:r>
            <a:r>
              <a:rPr lang="en-US" altLang="ko-KR" sz="1300" dirty="0"/>
              <a:t>) </a:t>
            </a:r>
            <a:r>
              <a:rPr lang="ko-KR" altLang="en-US" sz="1300" dirty="0" err="1"/>
              <a:t>둔마</a:t>
            </a:r>
            <a:r>
              <a:rPr lang="en-US" altLang="ko-KR" sz="1300" dirty="0"/>
              <a:t>, </a:t>
            </a:r>
            <a:r>
              <a:rPr lang="ko-KR" altLang="en-US" sz="1300" dirty="0"/>
              <a:t>관계 기술 미발달</a:t>
            </a:r>
            <a:endParaRPr lang="en-US" altLang="ko-KR" sz="1300" dirty="0"/>
          </a:p>
          <a:p>
            <a:pPr marL="18288" indent="0">
              <a:buNone/>
            </a:pPr>
            <a:endParaRPr lang="en-US" altLang="ko-KR" sz="1300" dirty="0"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  <a:latin typeface="+mj-ea"/>
                <a:ea typeface="+mj-ea"/>
              </a:rPr>
              <a:t>   - </a:t>
            </a:r>
            <a:r>
              <a:rPr lang="ko-KR" altLang="en-US" sz="1300" dirty="0"/>
              <a:t>자기도취적 성향</a:t>
            </a:r>
            <a:r>
              <a:rPr lang="en-US" altLang="ko-KR" sz="1300" dirty="0"/>
              <a:t>, </a:t>
            </a:r>
            <a:r>
              <a:rPr lang="ko-KR" altLang="en-US" sz="1300" dirty="0"/>
              <a:t>자기애</a:t>
            </a:r>
            <a:r>
              <a:rPr lang="en-US" altLang="ko-KR" sz="1300" dirty="0"/>
              <a:t>, </a:t>
            </a:r>
            <a:r>
              <a:rPr lang="ko-KR" altLang="en-US" sz="1300" dirty="0"/>
              <a:t>나르시시즘</a:t>
            </a:r>
          </a:p>
          <a:p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경계선적 성향 </a:t>
            </a:r>
            <a:r>
              <a:rPr lang="en-US" altLang="ko-KR" sz="1300" dirty="0"/>
              <a:t>: </a:t>
            </a:r>
            <a:r>
              <a:rPr lang="ko-KR" altLang="en-US" sz="1300" dirty="0"/>
              <a:t>관계 불안정</a:t>
            </a:r>
            <a:r>
              <a:rPr lang="en-US" altLang="ko-KR" sz="1300" dirty="0"/>
              <a:t>, </a:t>
            </a:r>
            <a:r>
              <a:rPr lang="ko-KR" altLang="en-US" sz="1300" dirty="0"/>
              <a:t>소유욕</a:t>
            </a:r>
            <a:r>
              <a:rPr lang="en-US" altLang="ko-KR" sz="1300" dirty="0"/>
              <a:t>, </a:t>
            </a:r>
            <a:r>
              <a:rPr lang="ko-KR" altLang="en-US" sz="1300" dirty="0"/>
              <a:t>질투심</a:t>
            </a:r>
            <a:r>
              <a:rPr lang="en-US" altLang="ko-KR" sz="1300" dirty="0"/>
              <a:t>, </a:t>
            </a:r>
            <a:r>
              <a:rPr lang="ko-KR" altLang="en-US" sz="1300" dirty="0"/>
              <a:t>의존성향 유발</a:t>
            </a:r>
          </a:p>
          <a:p>
            <a:pPr marL="18288" indent="0">
              <a:buNone/>
            </a:pP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수동적이고 공격적인 성향</a:t>
            </a:r>
            <a:r>
              <a:rPr lang="en-US" altLang="ko-KR" sz="1300" dirty="0"/>
              <a:t>: </a:t>
            </a:r>
            <a:r>
              <a:rPr lang="ko-KR" altLang="en-US" sz="1300" dirty="0"/>
              <a:t>자신감 부족</a:t>
            </a:r>
            <a:r>
              <a:rPr lang="en-US" altLang="ko-KR" sz="1300" dirty="0"/>
              <a:t>, </a:t>
            </a:r>
            <a:r>
              <a:rPr lang="ko-KR" altLang="en-US" sz="1300" dirty="0"/>
              <a:t>분노표현 어려움</a:t>
            </a:r>
          </a:p>
          <a:p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해리적 성향</a:t>
            </a:r>
            <a:r>
              <a:rPr lang="en-US" altLang="ko-KR" sz="1300" dirty="0"/>
              <a:t>: </a:t>
            </a:r>
            <a:r>
              <a:rPr lang="ko-KR" altLang="en-US" sz="1300" dirty="0"/>
              <a:t>행동이 의식과 분리 표출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성일탈</a:t>
            </a:r>
            <a:r>
              <a:rPr lang="ko-KR" altLang="en-US" sz="1300" dirty="0"/>
              <a:t> 환상</a:t>
            </a:r>
          </a:p>
          <a:p>
            <a:pPr marL="18288" indent="0">
              <a:buNone/>
            </a:pPr>
            <a:r>
              <a:rPr lang="en-US" altLang="ko-KR" sz="1300" dirty="0"/>
              <a:t>      -&gt; </a:t>
            </a:r>
            <a:r>
              <a:rPr lang="ko-KR" altLang="en-US" sz="1300" dirty="0"/>
              <a:t>주요인</a:t>
            </a:r>
            <a:r>
              <a:rPr lang="en-US" altLang="ko-KR" sz="1300" dirty="0"/>
              <a:t>: </a:t>
            </a:r>
            <a:r>
              <a:rPr lang="ko-KR" altLang="en-US" sz="1300" dirty="0"/>
              <a:t>정서공감능력의 </a:t>
            </a:r>
            <a:r>
              <a:rPr lang="ko-KR" altLang="en-US" sz="1300" dirty="0" err="1"/>
              <a:t>결와</a:t>
            </a:r>
            <a:r>
              <a:rPr lang="ko-KR" altLang="en-US" sz="1300" dirty="0"/>
              <a:t> 결핍</a:t>
            </a:r>
            <a:endParaRPr lang="en-US" altLang="ko-KR" sz="130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772899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5. </a:t>
            </a:r>
            <a:r>
              <a:rPr lang="ko-KR" altLang="en-US" sz="2800" dirty="0"/>
              <a:t>성범죄의 심리적 특성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467544" y="1772816"/>
            <a:ext cx="8098224" cy="40324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고립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   - </a:t>
            </a:r>
            <a:r>
              <a:rPr lang="ko-KR" altLang="en-US" sz="1400" dirty="0"/>
              <a:t>성적살인범은 살인을 저지르지 않은 강간범들에 비해 </a:t>
            </a:r>
            <a:r>
              <a:rPr lang="ko-KR" altLang="en-US" sz="1400" dirty="0" err="1"/>
              <a:t>고립감의</a:t>
            </a:r>
            <a:r>
              <a:rPr lang="ko-KR" altLang="en-US" sz="1400" dirty="0"/>
              <a:t> 정도</a:t>
            </a:r>
            <a:r>
              <a:rPr lang="en-US" altLang="ko-KR" sz="1400" dirty="0"/>
              <a:t>, </a:t>
            </a:r>
            <a:r>
              <a:rPr lang="ko-KR" altLang="en-US" sz="1400" dirty="0"/>
              <a:t>사회성 및 </a:t>
            </a:r>
            <a:r>
              <a:rPr lang="ko-KR" altLang="en-US" sz="1400" dirty="0" err="1"/>
              <a:t>정서성이</a:t>
            </a:r>
            <a:r>
              <a:rPr lang="ko-KR" altLang="en-US" sz="1400" dirty="0"/>
              <a:t> 다르게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나타남</a:t>
            </a:r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가학적 살인범은 내향적이고 소심하며</a:t>
            </a:r>
            <a:r>
              <a:rPr lang="en-US" altLang="ko-KR" sz="1400" dirty="0"/>
              <a:t>, </a:t>
            </a:r>
            <a:r>
              <a:rPr lang="ko-KR" altLang="en-US" sz="1400" dirty="0"/>
              <a:t>사회적으로 고립</a:t>
            </a:r>
            <a:r>
              <a:rPr lang="en-US" altLang="ko-KR" sz="1400" dirty="0"/>
              <a:t>, </a:t>
            </a:r>
            <a:r>
              <a:rPr lang="ko-KR" altLang="en-US" sz="1400" dirty="0"/>
              <a:t>유년기에 사회적 관계에 있어서 어려움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을 겪음</a:t>
            </a:r>
            <a:endParaRPr lang="en-US" altLang="ko-KR" sz="1400" dirty="0"/>
          </a:p>
          <a:p>
            <a:endParaRPr lang="en-US" altLang="ko-KR" sz="1400" dirty="0">
              <a:solidFill>
                <a:srgbClr val="FFFF00"/>
              </a:solidFill>
            </a:endParaRPr>
          </a:p>
          <a:p>
            <a:r>
              <a:rPr lang="ko-KR" altLang="en-US" sz="1400" dirty="0" err="1">
                <a:solidFill>
                  <a:srgbClr val="FFFF00"/>
                </a:solidFill>
              </a:rPr>
              <a:t>정서공감력의</a:t>
            </a:r>
            <a:r>
              <a:rPr lang="ko-KR" altLang="en-US" sz="1400" dirty="0">
                <a:solidFill>
                  <a:srgbClr val="FFFF00"/>
                </a:solidFill>
              </a:rPr>
              <a:t> 결어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   - </a:t>
            </a:r>
            <a:r>
              <a:rPr lang="ko-KR" altLang="en-US" sz="1400" dirty="0" err="1"/>
              <a:t>정서공감력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자기개념화와 감정에 대한 이해 및 타인에 대한 반응능력</a:t>
            </a:r>
          </a:p>
          <a:p>
            <a:pPr marL="18288" indent="0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 err="1"/>
              <a:t>정서공감력에서의</a:t>
            </a:r>
            <a:r>
              <a:rPr lang="ko-KR" altLang="en-US" sz="1400" dirty="0"/>
              <a:t> 비정상성은 성적 공격행동 시 다른 행동과 상호작용함</a:t>
            </a:r>
            <a:endParaRPr lang="en-US" altLang="ko-KR" sz="1400" dirty="0"/>
          </a:p>
          <a:p>
            <a:pPr marL="18288" indent="0">
              <a:buNone/>
            </a:pPr>
            <a:endParaRPr lang="en-US" altLang="ko-KR" sz="1400" dirty="0"/>
          </a:p>
          <a:p>
            <a:r>
              <a:rPr lang="ko-KR" altLang="en-US" sz="1400" dirty="0">
                <a:solidFill>
                  <a:srgbClr val="FFFF00"/>
                </a:solidFill>
              </a:rPr>
              <a:t>인지적 특성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   - </a:t>
            </a:r>
            <a:r>
              <a:rPr lang="ko-KR" altLang="en-US" sz="1400" dirty="0" err="1"/>
              <a:t>성범죄자는</a:t>
            </a:r>
            <a:r>
              <a:rPr lang="ko-KR" altLang="en-US" sz="1400" dirty="0"/>
              <a:t> 성에 대한 왜곡된 인식</a:t>
            </a:r>
            <a:r>
              <a:rPr lang="en-US" altLang="ko-KR" sz="1400" dirty="0"/>
              <a:t>, </a:t>
            </a:r>
            <a:r>
              <a:rPr lang="ko-KR" altLang="en-US" sz="1400" dirty="0"/>
              <a:t>올바른 의사소통능력의 부족</a:t>
            </a:r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인지적 왜곡과정을 통한 일탈행위를 수행함으로써 자기만족을 추구하고</a:t>
            </a:r>
            <a:r>
              <a:rPr lang="en-US" altLang="ko-KR" sz="1400" dirty="0"/>
              <a:t>, </a:t>
            </a:r>
            <a:r>
              <a:rPr lang="ko-KR" altLang="en-US" sz="1400" dirty="0"/>
              <a:t>이를 통해 자기 </a:t>
            </a:r>
            <a:r>
              <a:rPr lang="ko-KR" altLang="en-US" sz="1400" dirty="0" err="1"/>
              <a:t>존중감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유지</a:t>
            </a:r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인지적 왜곡은 행위를 정당화하고</a:t>
            </a:r>
            <a:r>
              <a:rPr lang="en-US" altLang="ko-KR" sz="1400" dirty="0"/>
              <a:t>, </a:t>
            </a:r>
            <a:r>
              <a:rPr lang="ko-KR" altLang="en-US" sz="1400" dirty="0"/>
              <a:t>행위자체를 부정하고 최소화함으로써 </a:t>
            </a:r>
            <a:r>
              <a:rPr lang="ko-KR" altLang="en-US" sz="1400" dirty="0" err="1"/>
              <a:t>성관련</a:t>
            </a:r>
            <a:r>
              <a:rPr lang="ko-KR" altLang="en-US" sz="1400" dirty="0"/>
              <a:t> 일탈행위를 지속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하게 하는 중요한 요인이 됨 </a:t>
            </a:r>
            <a:r>
              <a:rPr lang="en-US" altLang="ko-KR" sz="1400" dirty="0"/>
              <a:t>-&gt; </a:t>
            </a:r>
            <a:r>
              <a:rPr lang="ko-KR" altLang="en-US" sz="1400" dirty="0"/>
              <a:t>인지치료 필요</a:t>
            </a:r>
            <a:endParaRPr lang="en-US" altLang="ko-KR" sz="1400" dirty="0"/>
          </a:p>
          <a:p>
            <a:pPr marL="18288" indent="0">
              <a:buNone/>
            </a:pP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8163748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6. </a:t>
            </a:r>
            <a:r>
              <a:rPr lang="ko-KR" altLang="en-US" sz="2800" dirty="0"/>
              <a:t>성범죄자의 재범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8628" y="1099526"/>
            <a:ext cx="3483252" cy="51125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>
                <a:solidFill>
                  <a:srgbClr val="FFFF00"/>
                </a:solidFill>
              </a:rPr>
              <a:t>성범죄자의 </a:t>
            </a:r>
            <a:r>
              <a:rPr lang="ko-KR" altLang="en-US" sz="1200" dirty="0" err="1">
                <a:solidFill>
                  <a:srgbClr val="FFFF00"/>
                </a:solidFill>
              </a:rPr>
              <a:t>재범율</a:t>
            </a:r>
            <a:endParaRPr lang="en-US" altLang="ko-KR" sz="1200" dirty="0">
              <a:solidFill>
                <a:srgbClr val="FFFF00"/>
              </a:solidFill>
            </a:endParaRPr>
          </a:p>
          <a:p>
            <a:endParaRPr lang="en-US" altLang="ko-KR" sz="12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200" dirty="0">
                <a:solidFill>
                  <a:srgbClr val="FFFF00"/>
                </a:solidFill>
              </a:rPr>
              <a:t>   - </a:t>
            </a:r>
            <a:r>
              <a:rPr lang="ko-KR" altLang="en-US" sz="1200" dirty="0"/>
              <a:t>일반적으로 공식통계로 </a:t>
            </a:r>
            <a:r>
              <a:rPr lang="ko-KR" altLang="en-US" sz="1200" dirty="0" err="1"/>
              <a:t>재범율을</a:t>
            </a:r>
            <a:r>
              <a:rPr lang="ko-KR" altLang="en-US" sz="1200" dirty="0"/>
              <a:t> 측정하는 경</a:t>
            </a: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우에는 암수범죄가 포함되지 않으므로 정확한 </a:t>
            </a: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수치의 </a:t>
            </a:r>
            <a:r>
              <a:rPr lang="ko-KR" altLang="en-US" sz="1200" dirty="0" err="1"/>
              <a:t>재범율을</a:t>
            </a:r>
            <a:r>
              <a:rPr lang="ko-KR" altLang="en-US" sz="1200" dirty="0"/>
              <a:t> 측정하는 것은 사실상 매우 </a:t>
            </a: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어려움</a:t>
            </a:r>
          </a:p>
          <a:p>
            <a:pPr marL="18288" indent="0">
              <a:buNone/>
            </a:pP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성범죄자의 위험성에 대하 고찰하기 위해서는 </a:t>
            </a: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유죄를 </a:t>
            </a:r>
            <a:r>
              <a:rPr lang="ko-KR" altLang="en-US" sz="1200" dirty="0" err="1"/>
              <a:t>섣고받은</a:t>
            </a:r>
            <a:r>
              <a:rPr lang="ko-KR" altLang="en-US" sz="1200" dirty="0"/>
              <a:t> 범죄자에 대해 일정 기간 동</a:t>
            </a: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안의 관찰에 근거한 성범죄의 재범을 측정하는 </a:t>
            </a: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것이 바람직하며</a:t>
            </a:r>
            <a:r>
              <a:rPr lang="en-US" altLang="ko-KR" sz="1200" dirty="0"/>
              <a:t>, </a:t>
            </a:r>
            <a:r>
              <a:rPr lang="ko-KR" altLang="en-US" sz="1200" dirty="0"/>
              <a:t>암수범죄의 가능성 고려하여 </a:t>
            </a: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평가함이 바람직함</a:t>
            </a:r>
          </a:p>
          <a:p>
            <a:pPr marL="18288" indent="0">
              <a:buNone/>
            </a:pPr>
            <a:r>
              <a:rPr lang="en-US" altLang="ko-KR" sz="1200" dirty="0"/>
              <a:t>     -&gt; 5</a:t>
            </a:r>
            <a:r>
              <a:rPr lang="ko-KR" altLang="en-US" sz="1200" dirty="0"/>
              <a:t>년의 관찰기간 권고</a:t>
            </a:r>
            <a:r>
              <a:rPr lang="en-US" altLang="ko-KR" sz="1200" dirty="0"/>
              <a:t>(</a:t>
            </a:r>
            <a:r>
              <a:rPr lang="ko-KR" altLang="en-US" sz="1200" dirty="0" err="1"/>
              <a:t>이수정</a:t>
            </a:r>
            <a:r>
              <a:rPr lang="en-US" altLang="ko-KR" sz="1200" dirty="0"/>
              <a:t>, </a:t>
            </a:r>
            <a:r>
              <a:rPr lang="ko-KR" altLang="en-US" sz="1200" dirty="0"/>
              <a:t>김경옥</a:t>
            </a:r>
            <a:r>
              <a:rPr lang="en-US" altLang="ko-KR" sz="1200" dirty="0"/>
              <a:t>, 2005)</a:t>
            </a:r>
            <a:endParaRPr lang="en-US" altLang="ko-KR" sz="1200" dirty="0">
              <a:solidFill>
                <a:srgbClr val="FFFF0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88640"/>
            <a:ext cx="5544616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33699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6. </a:t>
            </a:r>
            <a:r>
              <a:rPr lang="ko-KR" altLang="en-US" sz="2800" dirty="0"/>
              <a:t>성범죄의 예방 및 재범 억제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467544" y="1628800"/>
            <a:ext cx="8098224" cy="41764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청소년 </a:t>
            </a:r>
            <a:r>
              <a:rPr lang="ko-KR" altLang="en-US" sz="1400" dirty="0" err="1">
                <a:solidFill>
                  <a:srgbClr val="FFFF00"/>
                </a:solidFill>
              </a:rPr>
              <a:t>성범죄자들을</a:t>
            </a:r>
            <a:r>
              <a:rPr lang="ko-KR" altLang="en-US" sz="1400" dirty="0">
                <a:solidFill>
                  <a:srgbClr val="FFFF00"/>
                </a:solidFill>
              </a:rPr>
              <a:t> 위한 치료전략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    - </a:t>
            </a:r>
            <a:r>
              <a:rPr lang="ko-KR" altLang="en-US" sz="1400" dirty="0"/>
              <a:t>성폭력 감소를 위한 가장 효율적인 방법은 청소년범죄자에 대한 처치를 장기적으로 하는 방법 </a:t>
            </a:r>
          </a:p>
          <a:p>
            <a:pPr marL="18288" indent="0">
              <a:buNone/>
            </a:pPr>
            <a:r>
              <a:rPr lang="en-US" altLang="ko-KR" sz="1400" dirty="0"/>
              <a:t>     - </a:t>
            </a:r>
            <a:r>
              <a:rPr lang="ko-KR" altLang="en-US" sz="1400" dirty="0" err="1"/>
              <a:t>치료자와</a:t>
            </a:r>
            <a:r>
              <a:rPr lang="ko-KR" altLang="en-US" sz="1400" dirty="0"/>
              <a:t> 가석방 담당자</a:t>
            </a:r>
            <a:r>
              <a:rPr lang="en-US" altLang="ko-KR" sz="1400" dirty="0"/>
              <a:t>, </a:t>
            </a:r>
            <a:r>
              <a:rPr lang="ko-KR" altLang="en-US" sz="1400" dirty="0"/>
              <a:t>가해자 가족 및 피해자 가족까지도 문서로 계약을 해야 함</a:t>
            </a:r>
          </a:p>
          <a:p>
            <a:pPr marL="18288" indent="0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치료의 목적 </a:t>
            </a:r>
            <a:r>
              <a:rPr lang="en-US" altLang="ko-KR" sz="1400" dirty="0"/>
              <a:t>: </a:t>
            </a:r>
            <a:r>
              <a:rPr lang="ko-KR" altLang="en-US" sz="1400" dirty="0"/>
              <a:t>가해자의 설명능력과 치료에 대한 책임감과 범죄예방을 증가시키는 것</a:t>
            </a:r>
            <a:endParaRPr lang="en-US" altLang="ko-KR" sz="1400" dirty="0"/>
          </a:p>
          <a:p>
            <a:pPr marL="18288" indent="0">
              <a:buNone/>
            </a:pPr>
            <a:endParaRPr lang="en-US" altLang="ko-KR" sz="1400" dirty="0">
              <a:solidFill>
                <a:srgbClr val="FFFF00"/>
              </a:solidFill>
            </a:endParaRPr>
          </a:p>
          <a:p>
            <a:r>
              <a:rPr lang="ko-KR" altLang="en-US" sz="1400" dirty="0">
                <a:solidFill>
                  <a:srgbClr val="FFFF00"/>
                </a:solidFill>
              </a:rPr>
              <a:t>인지행동 치료기법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  - </a:t>
            </a:r>
            <a:r>
              <a:rPr lang="ko-KR" altLang="en-US" sz="1400" dirty="0"/>
              <a:t>일탈적인 성적 선호를 수정하여 주는 방법을 사용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일탈적 성적 자극이나 환상으로 인한 성적 각성에 기피적인 사건을 연합시키는 혐오치료의 방법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사용</a:t>
            </a:r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공상의 내용의 대상 바꿔주기</a:t>
            </a:r>
            <a:r>
              <a:rPr lang="en-US" altLang="ko-KR" sz="1400" dirty="0"/>
              <a:t>, </a:t>
            </a:r>
            <a:r>
              <a:rPr lang="ko-KR" altLang="en-US" sz="1400" dirty="0"/>
              <a:t>사회적 기술훈련</a:t>
            </a:r>
            <a:r>
              <a:rPr lang="en-US" altLang="ko-KR" sz="1400" dirty="0"/>
              <a:t>, </a:t>
            </a:r>
            <a:r>
              <a:rPr lang="ko-KR" altLang="en-US" sz="1400" dirty="0"/>
              <a:t>자기주장 훈련 병행</a:t>
            </a:r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분노조절</a:t>
            </a:r>
            <a:r>
              <a:rPr lang="en-US" altLang="ko-KR" sz="1400" dirty="0"/>
              <a:t>, </a:t>
            </a:r>
            <a:r>
              <a:rPr lang="ko-KR" altLang="en-US" sz="1400" dirty="0"/>
              <a:t>성교육</a:t>
            </a:r>
            <a:r>
              <a:rPr lang="en-US" altLang="ko-KR" sz="1400" dirty="0"/>
              <a:t>, </a:t>
            </a:r>
            <a:r>
              <a:rPr lang="ko-KR" altLang="en-US" sz="1400" dirty="0"/>
              <a:t>상담</a:t>
            </a:r>
            <a:r>
              <a:rPr lang="en-US" altLang="ko-KR" sz="1400" dirty="0"/>
              <a:t>, </a:t>
            </a:r>
            <a:r>
              <a:rPr lang="ko-KR" altLang="en-US" sz="1400" dirty="0"/>
              <a:t>가족치료 </a:t>
            </a:r>
            <a:r>
              <a:rPr lang="en-US" altLang="ko-KR" sz="1400" dirty="0"/>
              <a:t>, </a:t>
            </a:r>
            <a:r>
              <a:rPr lang="ko-KR" altLang="en-US" sz="1400" dirty="0"/>
              <a:t>공감능력의 향상</a:t>
            </a:r>
          </a:p>
          <a:p>
            <a:pPr marL="18288" indent="0">
              <a:buNone/>
            </a:pPr>
            <a:r>
              <a:rPr lang="en-US" altLang="ko-KR" sz="1400" dirty="0"/>
              <a:t>        -&gt; </a:t>
            </a:r>
            <a:r>
              <a:rPr lang="ko-KR" altLang="en-US" sz="1400" dirty="0"/>
              <a:t>효과가 많이 보고되지 않지만 재범률 낮춤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6246059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6. </a:t>
            </a:r>
            <a:r>
              <a:rPr lang="ko-KR" altLang="en-US" sz="2800" dirty="0"/>
              <a:t>성범죄의 예방 및 재범 억제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467544" y="1628800"/>
            <a:ext cx="8098224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외과적 거세와 약물치료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거세 </a:t>
            </a:r>
            <a:r>
              <a:rPr lang="en-US" altLang="ko-KR" sz="1400" dirty="0"/>
              <a:t>: </a:t>
            </a:r>
            <a:r>
              <a:rPr lang="ko-KR" altLang="en-US" sz="1400" dirty="0"/>
              <a:t>일반적으로 공격성을 감소시키는 것으로 알려지고 있음</a:t>
            </a:r>
          </a:p>
          <a:p>
            <a:pPr marL="18288" indent="0">
              <a:buNone/>
            </a:pPr>
            <a:r>
              <a:rPr lang="ko-KR" altLang="en-US" sz="1400" dirty="0"/>
              <a:t>      ⇒ 범죄자의 자발성 에 따라서 제한적임</a:t>
            </a:r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 err="1"/>
              <a:t>세로토닌계</a:t>
            </a:r>
            <a:r>
              <a:rPr lang="ko-KR" altLang="en-US" sz="1400" dirty="0"/>
              <a:t> 약물치료 </a:t>
            </a:r>
            <a:r>
              <a:rPr lang="en-US" altLang="ko-KR" sz="1400" dirty="0"/>
              <a:t>: </a:t>
            </a:r>
            <a:r>
              <a:rPr lang="ko-KR" altLang="en-US" sz="1400" dirty="0" err="1"/>
              <a:t>세로토닌계</a:t>
            </a:r>
            <a:r>
              <a:rPr lang="ko-KR" altLang="en-US" sz="1400" dirty="0"/>
              <a:t> 약물</a:t>
            </a:r>
            <a:r>
              <a:rPr lang="en-US" altLang="ko-KR" sz="1400" dirty="0"/>
              <a:t>, antiandrogen</a:t>
            </a:r>
            <a:r>
              <a:rPr lang="ko-KR" altLang="en-US" sz="1400" dirty="0"/>
              <a:t>약물들</a:t>
            </a:r>
          </a:p>
          <a:p>
            <a:pPr marL="18288" indent="0">
              <a:buNone/>
            </a:pPr>
            <a:r>
              <a:rPr lang="en-US" altLang="ko-KR" sz="1400" dirty="0"/>
              <a:t>      -&gt; </a:t>
            </a:r>
            <a:r>
              <a:rPr lang="ko-KR" altLang="en-US" sz="1400" dirty="0"/>
              <a:t>충동성 감소 </a:t>
            </a:r>
            <a:r>
              <a:rPr lang="en-US" altLang="ko-KR" sz="1400" dirty="0"/>
              <a:t>,but </a:t>
            </a:r>
            <a:r>
              <a:rPr lang="ko-KR" altLang="en-US" sz="1400" dirty="0"/>
              <a:t>체중</a:t>
            </a:r>
            <a:r>
              <a:rPr lang="en-US" altLang="ko-KR" sz="1400" dirty="0"/>
              <a:t>, </a:t>
            </a:r>
            <a:r>
              <a:rPr lang="ko-KR" altLang="en-US" sz="1400" dirty="0"/>
              <a:t>피로</a:t>
            </a:r>
            <a:r>
              <a:rPr lang="en-US" altLang="ko-KR" sz="1400" dirty="0"/>
              <a:t>, </a:t>
            </a:r>
            <a:r>
              <a:rPr lang="ko-KR" altLang="en-US" sz="1400" dirty="0"/>
              <a:t>두통</a:t>
            </a:r>
            <a:r>
              <a:rPr lang="en-US" altLang="ko-KR" sz="1400" dirty="0"/>
              <a:t>, </a:t>
            </a:r>
            <a:r>
              <a:rPr lang="ko-KR" altLang="en-US" sz="1400" dirty="0"/>
              <a:t>우울 등</a:t>
            </a:r>
            <a:endParaRPr lang="en-US" altLang="ko-KR" sz="1400" dirty="0"/>
          </a:p>
          <a:p>
            <a:pPr marL="18288" indent="0">
              <a:buNone/>
            </a:pPr>
            <a:endParaRPr lang="en-US" altLang="ko-KR" sz="1400" dirty="0">
              <a:solidFill>
                <a:srgbClr val="FFFF00"/>
              </a:solidFill>
            </a:endParaRPr>
          </a:p>
          <a:p>
            <a:r>
              <a:rPr lang="ko-KR" altLang="en-US" sz="1400" dirty="0">
                <a:solidFill>
                  <a:srgbClr val="FFFF00"/>
                </a:solidFill>
              </a:rPr>
              <a:t>피해자의 저항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   - </a:t>
            </a:r>
            <a:r>
              <a:rPr lang="en-US" altLang="ko-KR" sz="1400" dirty="0"/>
              <a:t>Bart</a:t>
            </a:r>
            <a:r>
              <a:rPr lang="ko-KR" altLang="en-US" sz="1400" dirty="0"/>
              <a:t>와 </a:t>
            </a:r>
            <a:r>
              <a:rPr lang="en-US" altLang="ko-KR" sz="1400" dirty="0"/>
              <a:t>O’Brien (1985) </a:t>
            </a:r>
            <a:r>
              <a:rPr lang="ko-KR" altLang="en-US" sz="1400" dirty="0"/>
              <a:t>저항의 유형분류</a:t>
            </a:r>
          </a:p>
          <a:p>
            <a:pPr marL="18288" indent="0">
              <a:buNone/>
            </a:pPr>
            <a:r>
              <a:rPr lang="ko-KR" altLang="en-US" sz="1400" dirty="0"/>
              <a:t>     ① 달아나기</a:t>
            </a:r>
            <a:r>
              <a:rPr lang="en-US" altLang="ko-KR" sz="1400" dirty="0"/>
              <a:t>, </a:t>
            </a:r>
            <a:r>
              <a:rPr lang="ko-KR" altLang="en-US" sz="1400" dirty="0"/>
              <a:t>달아나려는 시도</a:t>
            </a:r>
          </a:p>
          <a:p>
            <a:pPr marL="18288" indent="0">
              <a:buNone/>
            </a:pPr>
            <a:r>
              <a:rPr lang="ko-KR" altLang="en-US" sz="1400" dirty="0"/>
              <a:t>     ② 소리 지르기</a:t>
            </a:r>
          </a:p>
          <a:p>
            <a:pPr marL="18288" indent="0">
              <a:buNone/>
            </a:pPr>
            <a:r>
              <a:rPr lang="ko-KR" altLang="en-US" sz="1400" dirty="0"/>
              <a:t>     ③ 빌거나 사정 </a:t>
            </a:r>
            <a:r>
              <a:rPr lang="en-US" altLang="ko-KR" sz="1400" dirty="0"/>
              <a:t>(</a:t>
            </a:r>
            <a:r>
              <a:rPr lang="ko-KR" altLang="en-US" sz="1400" dirty="0"/>
              <a:t>애원</a:t>
            </a:r>
            <a:r>
              <a:rPr lang="en-US" altLang="ko-KR" sz="1400" dirty="0"/>
              <a:t>)</a:t>
            </a:r>
            <a:r>
              <a:rPr lang="ko-KR" altLang="en-US" sz="1400" dirty="0"/>
              <a:t>하기</a:t>
            </a:r>
          </a:p>
          <a:p>
            <a:pPr marL="18288" indent="0">
              <a:buNone/>
            </a:pPr>
            <a:r>
              <a:rPr lang="ko-KR" altLang="en-US" sz="1400" dirty="0"/>
              <a:t>     ④ 가해자를 설득하기</a:t>
            </a:r>
          </a:p>
          <a:p>
            <a:pPr marL="18288" indent="0">
              <a:buNone/>
            </a:pPr>
            <a:r>
              <a:rPr lang="ko-KR" altLang="en-US" sz="1400" dirty="0"/>
              <a:t>     ⑤ 주변상황을 이용하기</a:t>
            </a:r>
          </a:p>
          <a:p>
            <a:pPr marL="18288" indent="0">
              <a:buNone/>
            </a:pPr>
            <a:r>
              <a:rPr lang="ko-KR" altLang="en-US" sz="1400" dirty="0"/>
              <a:t>     ⑥ 물리적인 힘으로 대응하기</a:t>
            </a:r>
          </a:p>
          <a:p>
            <a:pPr marL="18288" indent="0">
              <a:buNone/>
            </a:pPr>
            <a:r>
              <a:rPr lang="en-US" altLang="ko-KR" sz="1400" dirty="0"/>
              <a:t>      -&gt; </a:t>
            </a:r>
            <a:r>
              <a:rPr lang="ko-KR" altLang="en-US" sz="1400" dirty="0"/>
              <a:t>물리적 대응이 덜 침체된 감정 상태</a:t>
            </a:r>
            <a:r>
              <a:rPr lang="en-US" altLang="ko-KR" sz="1400" dirty="0"/>
              <a:t>, </a:t>
            </a:r>
            <a:r>
              <a:rPr lang="ko-KR" altLang="en-US" sz="1400" dirty="0"/>
              <a:t>자기비난 덜함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293047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요소">
  <a:themeElements>
    <a:clrScheme name="요소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요소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요소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1106</TotalTime>
  <Words>2427</Words>
  <Application>Microsoft Office PowerPoint</Application>
  <PresentationFormat>화면 슬라이드 쇼(4:3)</PresentationFormat>
  <Paragraphs>543</Paragraphs>
  <Slides>35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1" baseType="lpstr">
      <vt:lpstr>굴림</vt:lpstr>
      <vt:lpstr>맑은 고딕</vt:lpstr>
      <vt:lpstr>Arial</vt:lpstr>
      <vt:lpstr>Palatino Linotype</vt:lpstr>
      <vt:lpstr>Wingdings</vt:lpstr>
      <vt:lpstr>요소</vt:lpstr>
      <vt:lpstr>범죄심리학 제13주</vt:lpstr>
      <vt:lpstr>1. 성범죄 개요</vt:lpstr>
      <vt:lpstr>1. 성범죄 개요</vt:lpstr>
      <vt:lpstr>2. 성범죄의 발생 실태</vt:lpstr>
      <vt:lpstr>2. 성범죄의 발생 실태</vt:lpstr>
      <vt:lpstr>2. 성범죄의 발생 실태</vt:lpstr>
      <vt:lpstr>2. 성범죄의 발생 실태</vt:lpstr>
      <vt:lpstr>3-1. 일반적인 성범죄자의 유형</vt:lpstr>
      <vt:lpstr>3-1. 일반적인 성범죄자의 유형</vt:lpstr>
      <vt:lpstr>3-1. 일반적인 성범죄자의 유형</vt:lpstr>
      <vt:lpstr>3-1. 일반적인 성범죄자의 유형</vt:lpstr>
      <vt:lpstr>3-1. 일반적인 성범죄자의 유형</vt:lpstr>
      <vt:lpstr>3-1. 일반적인 성범죄자의 유형</vt:lpstr>
      <vt:lpstr>3-1. 일반적인 성범죄자의 유형</vt:lpstr>
      <vt:lpstr>3-1. 일반적인 성범죄자의 유형</vt:lpstr>
      <vt:lpstr>3-1. 일반적인 성범죄자의 유형</vt:lpstr>
      <vt:lpstr>3-1. 일반적인 성범죄자의 유형</vt:lpstr>
      <vt:lpstr>3-2. 특이 성범죄자의 유형</vt:lpstr>
      <vt:lpstr>3-2. 특이 성범죄자의 유형</vt:lpstr>
      <vt:lpstr>3-2. 특이 성범죄자의 유형</vt:lpstr>
      <vt:lpstr>3-2. 특이 성범죄자의 유형</vt:lpstr>
      <vt:lpstr>3-2. 특이 성범죄자의 유형</vt:lpstr>
      <vt:lpstr>3-2. 특이 성범죄자의 유형</vt:lpstr>
      <vt:lpstr>4. 성범죄의 원인 이론</vt:lpstr>
      <vt:lpstr>4. 성범죄의 원인 이론</vt:lpstr>
      <vt:lpstr>4. 성범죄의 원인 이론</vt:lpstr>
      <vt:lpstr>4. 성범죄의 원인 이론</vt:lpstr>
      <vt:lpstr>4. 성범죄의 원인 이론</vt:lpstr>
      <vt:lpstr>5. 성범죄의 심리적 특성</vt:lpstr>
      <vt:lpstr>5. 성범죄의 심리적 특성</vt:lpstr>
      <vt:lpstr>5. 성범죄의 심리적 특성</vt:lpstr>
      <vt:lpstr>5. 성범죄의 심리적 특성</vt:lpstr>
      <vt:lpstr>6. 성범죄자의 재범</vt:lpstr>
      <vt:lpstr>6. 성범죄의 예방 및 재범 억제</vt:lpstr>
      <vt:lpstr>6. 성범죄의 예방 및 재범 억제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범죄심리학 제2주</dc:title>
  <dc:creator>Owner</dc:creator>
  <cp:lastModifiedBy>남재성</cp:lastModifiedBy>
  <cp:revision>180</cp:revision>
  <dcterms:created xsi:type="dcterms:W3CDTF">2018-09-03T02:08:30Z</dcterms:created>
  <dcterms:modified xsi:type="dcterms:W3CDTF">2021-10-16T05:17:30Z</dcterms:modified>
</cp:coreProperties>
</file>