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CEF83-5E42-429D-9A41-7637338006F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094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CEF83-5E42-429D-9A41-7637338006F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09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CEF83-5E42-429D-9A41-7637338006F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094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643866" cy="150019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 dirty="0"/>
              <a:t>3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수사의</a:t>
            </a:r>
            <a:r>
              <a:rPr lang="en-US" altLang="ko-KR" sz="2800" dirty="0"/>
              <a:t> </a:t>
            </a:r>
            <a:r>
              <a:rPr lang="ko-KR" altLang="en-US" sz="2800" dirty="0"/>
              <a:t>진행 방법 </a:t>
            </a:r>
            <a:r>
              <a:rPr lang="en-US" altLang="ko-KR" sz="2800" dirty="0"/>
              <a:t>: </a:t>
            </a:r>
            <a:r>
              <a:rPr lang="ko-KR" altLang="en-US" sz="2800" dirty="0"/>
              <a:t>임의수사와 강제수사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u="sng" dirty="0">
                <a:solidFill>
                  <a:srgbClr val="FF0000"/>
                </a:solidFill>
              </a:rPr>
              <a:t>임의수사의 원칙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수사는 원칙적으로 임의적 방법으로 행하고 강제수사는 법률에 규정이 있는 경우에 한해 예외적으로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행하여야 한다는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수사행위는 필요성과 상당성의 요건을 구비하여야 한다는 비례성의 원칙 즉 최소 침해를 실현하는 원칙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u="sng" dirty="0">
                <a:solidFill>
                  <a:srgbClr val="FF0000"/>
                </a:solidFill>
              </a:rPr>
              <a:t>강제수사 법정주의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강제수사는 형사소송법에 특별한 규정이 있는 경우에 한하여 필요한 최소한도 내에서만 가능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u="sng" dirty="0">
                <a:solidFill>
                  <a:srgbClr val="FF0000"/>
                </a:solidFill>
              </a:rPr>
              <a:t>영장주의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수사에 필요한 강제처분은 법관이 발부한 영장에 의해서만 할 수 있다는 원칙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1-1.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 </a:t>
            </a:r>
            <a:r>
              <a:rPr lang="ko-KR" altLang="en-US" sz="3200" dirty="0"/>
              <a:t>형사소송법상 수사의 </a:t>
            </a:r>
            <a:r>
              <a:rPr lang="en-US" altLang="ko-KR" sz="3200" dirty="0"/>
              <a:t>3</a:t>
            </a:r>
            <a:r>
              <a:rPr lang="ko-KR" altLang="en-US" sz="3200" dirty="0"/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92575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1. </a:t>
            </a:r>
            <a:r>
              <a:rPr lang="ko-KR" altLang="en-US" sz="1400" dirty="0">
                <a:solidFill>
                  <a:schemeClr val="tx1"/>
                </a:solidFill>
              </a:rPr>
              <a:t>임의수사는 강제력을 행사하지 않고 상대방의 </a:t>
            </a:r>
            <a:r>
              <a:rPr lang="ko-KR" altLang="en-US" sz="1400" dirty="0">
                <a:solidFill>
                  <a:srgbClr val="FF0000"/>
                </a:solidFill>
              </a:rPr>
              <a:t>승낙</a:t>
            </a:r>
            <a:r>
              <a:rPr lang="ko-KR" altLang="en-US" sz="1400" dirty="0">
                <a:solidFill>
                  <a:schemeClr val="tx1"/>
                </a:solidFill>
              </a:rPr>
              <a:t>을 얻어 하는 수사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eriod"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2. </a:t>
            </a:r>
            <a:r>
              <a:rPr lang="ko-KR" altLang="en-US" sz="1400" dirty="0">
                <a:solidFill>
                  <a:schemeClr val="tx1"/>
                </a:solidFill>
              </a:rPr>
              <a:t>종류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   . </a:t>
            </a:r>
            <a:r>
              <a:rPr lang="ko-KR" altLang="en-US" sz="1400" dirty="0">
                <a:solidFill>
                  <a:schemeClr val="tx1"/>
                </a:solidFill>
              </a:rPr>
              <a:t>피의자 또는 피의자 아닌 자에 대한 </a:t>
            </a:r>
            <a:r>
              <a:rPr lang="ko-KR" altLang="en-US" sz="1400" dirty="0">
                <a:solidFill>
                  <a:srgbClr val="FF0000"/>
                </a:solidFill>
              </a:rPr>
              <a:t>출석요구 및 진술청취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. </a:t>
            </a:r>
            <a:r>
              <a:rPr lang="ko-KR" altLang="en-US" sz="1400" dirty="0">
                <a:solidFill>
                  <a:srgbClr val="FF0000"/>
                </a:solidFill>
              </a:rPr>
              <a:t>통역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번역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감정의 위촉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공공단체에 대한 사실조회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실황조사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촉탁 수사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임의동행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승낙검증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거짓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 err="1">
                <a:solidFill>
                  <a:srgbClr val="FF0000"/>
                </a:solidFill>
              </a:rPr>
              <a:t>말탐지기</a:t>
            </a:r>
            <a:r>
              <a:rPr lang="ko-KR" altLang="en-US" sz="1400" dirty="0">
                <a:solidFill>
                  <a:srgbClr val="FF0000"/>
                </a:solidFill>
              </a:rPr>
              <a:t> 검사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승낙수색 등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     ※ </a:t>
            </a:r>
            <a:r>
              <a:rPr lang="ko-KR" altLang="en-US" sz="1400" dirty="0">
                <a:solidFill>
                  <a:schemeClr val="tx1"/>
                </a:solidFill>
              </a:rPr>
              <a:t>승낙체포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승낙유치는 강제수사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3. </a:t>
            </a:r>
            <a:r>
              <a:rPr lang="ko-KR" altLang="en-US" sz="1400" dirty="0">
                <a:solidFill>
                  <a:schemeClr val="tx1"/>
                </a:solidFill>
              </a:rPr>
              <a:t>임의수사 중</a:t>
            </a:r>
            <a:r>
              <a:rPr lang="ko-KR" altLang="en-US" sz="1400" dirty="0">
                <a:solidFill>
                  <a:srgbClr val="FF0000"/>
                </a:solidFill>
              </a:rPr>
              <a:t> 출석요구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chemeClr val="tx1"/>
                </a:solidFill>
              </a:rPr>
              <a:t>. </a:t>
            </a:r>
            <a:r>
              <a:rPr lang="ko-KR" altLang="en-US" sz="1400" dirty="0"/>
              <a:t>수사기관은 피의자</a:t>
            </a:r>
            <a:r>
              <a:rPr lang="en-US" altLang="ko-KR" sz="1400" dirty="0"/>
              <a:t>,</a:t>
            </a:r>
            <a:r>
              <a:rPr lang="ko-KR" altLang="en-US" sz="1400" dirty="0"/>
              <a:t>참고인에 대하여 진술을 듣기 위해 </a:t>
            </a:r>
            <a:r>
              <a:rPr lang="ko-KR" altLang="en-US" sz="1400"/>
              <a:t>출석을 요구할 </a:t>
            </a:r>
            <a:r>
              <a:rPr lang="ko-KR" altLang="en-US" sz="1400" dirty="0"/>
              <a:t>수 있다</a:t>
            </a:r>
            <a:r>
              <a:rPr lang="en-US" altLang="ko-KR" sz="1400" dirty="0"/>
              <a:t>.(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 </a:t>
            </a:r>
            <a:r>
              <a:rPr lang="en-US" altLang="ko-KR" sz="1400" dirty="0"/>
              <a:t>200</a:t>
            </a:r>
            <a:r>
              <a:rPr lang="ko-KR" altLang="en-US" sz="1400" dirty="0"/>
              <a:t>조</a:t>
            </a:r>
            <a:r>
              <a:rPr lang="en-US" altLang="ko-KR" sz="1400" dirty="0"/>
              <a:t>, </a:t>
            </a:r>
            <a:r>
              <a:rPr lang="ko-KR" altLang="en-US" sz="1400" dirty="0"/>
              <a:t>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법경찰관리집무규칙</a:t>
            </a:r>
            <a:r>
              <a:rPr lang="ko-KR" altLang="en-US" sz="1400" dirty="0"/>
              <a:t> 제 </a:t>
            </a:r>
            <a:r>
              <a:rPr lang="en-US" altLang="ko-KR" sz="1400" dirty="0"/>
              <a:t>16</a:t>
            </a:r>
            <a:r>
              <a:rPr lang="ko-KR" altLang="en-US" sz="1400" dirty="0"/>
              <a:t>조 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chemeClr val="tx1"/>
                </a:solidFill>
              </a:rPr>
              <a:t>.</a:t>
            </a:r>
            <a:r>
              <a:rPr lang="en-US" altLang="ko-KR" sz="1400" dirty="0"/>
              <a:t> </a:t>
            </a:r>
            <a:r>
              <a:rPr lang="ko-KR" altLang="en-US" sz="1400" dirty="0"/>
              <a:t>출석요구는 사법경찰관 명의로 발부하며 </a:t>
            </a:r>
            <a:r>
              <a:rPr lang="ko-KR" altLang="en-US" sz="1400" dirty="0" err="1"/>
              <a:t>필요시</a:t>
            </a:r>
            <a:r>
              <a:rPr lang="ko-KR" altLang="en-US" sz="1400" dirty="0"/>
              <a:t> 전화 등으로 요구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chemeClr val="tx1"/>
                </a:solidFill>
              </a:rPr>
              <a:t>.</a:t>
            </a:r>
            <a:r>
              <a:rPr lang="en-US" altLang="ko-KR" sz="1400" dirty="0"/>
              <a:t> </a:t>
            </a:r>
            <a:r>
              <a:rPr lang="ko-KR" altLang="en-US" sz="1400" dirty="0"/>
              <a:t>출석한 피의자</a:t>
            </a:r>
            <a:r>
              <a:rPr lang="en-US" altLang="ko-KR" sz="1400" dirty="0"/>
              <a:t>. </a:t>
            </a:r>
            <a:r>
              <a:rPr lang="ko-KR" altLang="en-US" sz="1400" dirty="0"/>
              <a:t>참고인데 대해 지체 없이 진술을 들어야 하며 장시간 기다리는 일이 없도록 하여야 한다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개념과 종류</a:t>
            </a:r>
          </a:p>
        </p:txBody>
      </p:sp>
    </p:spTree>
    <p:extLst>
      <p:ext uri="{BB962C8B-B14F-4D97-AF65-F5344CB8AC3E}">
        <p14:creationId xmlns:p14="http://schemas.microsoft.com/office/powerpoint/2010/main" val="269711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참고 </a:t>
            </a:r>
            <a:r>
              <a:rPr lang="en-US" altLang="ko-KR" sz="3200" dirty="0"/>
              <a:t>- </a:t>
            </a:r>
            <a:r>
              <a:rPr lang="ko-KR" altLang="en-US" sz="3200" dirty="0"/>
              <a:t>출석요구서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226625"/>
              </p:ext>
            </p:extLst>
          </p:nvPr>
        </p:nvGraphicFramePr>
        <p:xfrm>
          <a:off x="2339752" y="1268760"/>
          <a:ext cx="5276748" cy="5307130"/>
        </p:xfrm>
        <a:graphic>
          <a:graphicData uri="http://schemas.openxmlformats.org/drawingml/2006/table">
            <a:tbl>
              <a:tblPr/>
              <a:tblGrid>
                <a:gridCol w="5276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5963"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호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참 고 인 출 석 요 구 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 의 자 에 대한 피의사건의 참고인으로 문의할 일이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피내사자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에 대한 내사사건의 참고인으로 문의할 일이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피진정인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에 대한 진정사건의 참고인으로 문의할 일이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있으니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 . 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오전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시에 서 팀으로 출석하여 주시기 바랍니다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출석하실 때에는 반드시 출석요구서와 주민등록증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또는 운전면허증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및 도장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그리고 아래 증거자료와 기타 귀하가 필요하다고 생각하는 자료를 가지고 나와 주십시오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1.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2.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85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3. 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8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출석할 수 없는 부득이한 사정이 있거나 사건내용에 관하여 문의할 사항이 있으면 ○○팀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☎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- - 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로 연락하여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출석일시를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협의하거나 사건내용을 문의하시기 바랍니다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58140" marR="127000" indent="-231140" algn="just" fontAlgn="base" latinLnBrk="1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※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질병 등으로 경찰관서 직접 출석이 곤란한 경우에는 우편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․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FAX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․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E-mail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등 편리한 매체를 이용한 조사를 받을 수 있으며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, </a:t>
                      </a:r>
                      <a:r>
                        <a:rPr lang="ko-KR" altLang="en-US" sz="7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출장조사도 요청하실 수 있습니다</a:t>
                      </a:r>
                      <a:r>
                        <a:rPr lang="en-US" altLang="ko-KR" sz="700" kern="0" spc="0" dirty="0">
                          <a:solidFill>
                            <a:srgbClr val="000000"/>
                          </a:solidFill>
                          <a:effectLst/>
                          <a:latin typeface="한양견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20 . . .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견고딕"/>
                        </a:rPr>
                        <a:t>○ ○ 경 찰 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635000" indent="0" algn="r" fontAlgn="base" latinLnBrk="0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 󰄫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635000" indent="0" algn="r" fontAlgn="base" latinLnBrk="0">
                        <a:lnSpc>
                          <a:spcPct val="18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사건담당자 󰄫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0187" marR="10187" marT="10187" marB="1018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982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임의수사 중 피의자 신문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의 의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검사 또는 사법경찰관이 </a:t>
            </a:r>
            <a:r>
              <a:rPr lang="ko-KR" altLang="en-US" sz="1400" dirty="0">
                <a:solidFill>
                  <a:srgbClr val="FF0000"/>
                </a:solidFill>
              </a:rPr>
              <a:t>피의자를 신문하여 진술을 듣는 것</a:t>
            </a:r>
            <a:r>
              <a:rPr lang="ko-KR" altLang="en-US" sz="1400" dirty="0"/>
              <a:t>을 말한다</a:t>
            </a:r>
            <a:r>
              <a:rPr lang="en-US" altLang="ko-KR" sz="1400" dirty="0"/>
              <a:t>.(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 </a:t>
            </a:r>
            <a:r>
              <a:rPr lang="en-US" altLang="ko-KR" sz="1400" dirty="0"/>
              <a:t>200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② 진술거부권이 보장되어 있는 피의자에 대하여 진술을 </a:t>
            </a:r>
            <a:r>
              <a:rPr lang="ko-KR" altLang="en-US" sz="1400" dirty="0">
                <a:solidFill>
                  <a:srgbClr val="FF0000"/>
                </a:solidFill>
              </a:rPr>
              <a:t>강제할 수 없으므로 임의의 진술을 듣는 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의수사에</a:t>
            </a:r>
            <a:r>
              <a:rPr lang="ko-KR" altLang="en-US" sz="1400" dirty="0"/>
              <a:t> 불과</a:t>
            </a:r>
            <a:r>
              <a:rPr lang="en-US" altLang="ko-KR" sz="1400" dirty="0"/>
              <a:t>(</a:t>
            </a:r>
            <a:r>
              <a:rPr lang="ko-KR" altLang="en-US" sz="1400" dirty="0"/>
              <a:t>통설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2) </a:t>
            </a:r>
            <a:r>
              <a:rPr lang="ko-KR" altLang="en-US" sz="1400" dirty="0"/>
              <a:t>임의성 확보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경찰관은 </a:t>
            </a:r>
            <a:r>
              <a:rPr lang="ko-KR" altLang="en-US" sz="1400" dirty="0" err="1"/>
              <a:t>조사시</a:t>
            </a:r>
            <a:r>
              <a:rPr lang="ko-KR" altLang="en-US" sz="1400" dirty="0"/>
              <a:t> 고문</a:t>
            </a:r>
            <a:r>
              <a:rPr lang="en-US" altLang="ko-KR" sz="1400" dirty="0"/>
              <a:t>, </a:t>
            </a:r>
            <a:r>
              <a:rPr lang="ko-KR" altLang="en-US" sz="1400" dirty="0"/>
              <a:t>폭행</a:t>
            </a:r>
            <a:r>
              <a:rPr lang="en-US" altLang="ko-KR" sz="1400" dirty="0"/>
              <a:t>. </a:t>
            </a:r>
            <a:r>
              <a:rPr lang="ko-KR" altLang="en-US" sz="1400" dirty="0"/>
              <a:t>협박</a:t>
            </a:r>
            <a:r>
              <a:rPr lang="en-US" altLang="ko-KR" sz="1400" dirty="0"/>
              <a:t>, </a:t>
            </a:r>
            <a:r>
              <a:rPr lang="ko-KR" altLang="en-US" sz="1400" dirty="0"/>
              <a:t>신체구속의 부당한 장기화 그 밖 에 진술의 임의성에 대하여 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심받을</a:t>
            </a:r>
            <a:r>
              <a:rPr lang="ko-KR" altLang="en-US" sz="1400" dirty="0"/>
              <a:t> 방법을 취해선 안 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② 조사 시 희망하는 진술을 상대방에게 시사하는 등</a:t>
            </a:r>
            <a:r>
              <a:rPr lang="en-US" altLang="ko-KR" sz="1400" dirty="0"/>
              <a:t>, </a:t>
            </a:r>
            <a:r>
              <a:rPr lang="ko-KR" altLang="en-US" sz="1400" dirty="0"/>
              <a:t>진술을 유도하거나 진술의 대가로 이익을 제공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할 것을 약속하는 등의 방법 금지</a:t>
            </a:r>
          </a:p>
          <a:p>
            <a:pPr marL="0" indent="0" fontAlgn="base">
              <a:buNone/>
            </a:pPr>
            <a:r>
              <a:rPr lang="ko-KR" altLang="en-US" sz="1400" dirty="0"/>
              <a:t>     ③ 경찰관은 부득이한 사유가 있는 경우 외에는 심야조사를 피해야 한다</a:t>
            </a:r>
          </a:p>
          <a:p>
            <a:pPr marL="0" indent="0" fontAlgn="base">
              <a:buNone/>
            </a:pPr>
            <a:r>
              <a:rPr lang="ko-KR" altLang="en-US" sz="1400" dirty="0"/>
              <a:t>     ④ 조사는 소속 경찰관서 사무실에서 해야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부득이한 사유가 있는 경우 소속 경찰관서장의 사전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승인을 얻어야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개념과 종류</a:t>
            </a:r>
          </a:p>
        </p:txBody>
      </p:sp>
    </p:spTree>
    <p:extLst>
      <p:ext uri="{BB962C8B-B14F-4D97-AF65-F5344CB8AC3E}">
        <p14:creationId xmlns:p14="http://schemas.microsoft.com/office/powerpoint/2010/main" val="79321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임의수사 중 피의자 신문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진술거부권 등의 고지</a:t>
            </a:r>
          </a:p>
          <a:p>
            <a:pPr marL="0" indent="0" fontAlgn="base">
              <a:buNone/>
            </a:pPr>
            <a:r>
              <a:rPr lang="ko-KR" altLang="en-US" sz="1400" dirty="0"/>
              <a:t>        </a:t>
            </a:r>
            <a:r>
              <a:rPr lang="ko-KR" altLang="en-US" sz="1400" dirty="0">
                <a:solidFill>
                  <a:srgbClr val="7030A0"/>
                </a:solidFill>
              </a:rPr>
              <a:t>① 일체의 진술을 하지 않거나 개개의 질문에 대해 진술을 하지 않을 수 있다는 사실</a:t>
            </a: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7030A0"/>
                </a:solidFill>
              </a:rPr>
              <a:t>        ② 진술을 하지 않더라도 불이익을 받지 아니한다는 사실</a:t>
            </a: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7030A0"/>
                </a:solidFill>
              </a:rPr>
              <a:t>        ③ 진술을 거부할 권리를 포기하고 행한 진술은 법정에서 유죄의 증거로 사용될 수 있다는 사실</a:t>
            </a: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7030A0"/>
                </a:solidFill>
              </a:rPr>
              <a:t>        ④ </a:t>
            </a:r>
            <a:r>
              <a:rPr lang="ko-KR" altLang="en-US" sz="1400" dirty="0" err="1">
                <a:solidFill>
                  <a:srgbClr val="7030A0"/>
                </a:solidFill>
              </a:rPr>
              <a:t>신문시</a:t>
            </a:r>
            <a:r>
              <a:rPr lang="ko-KR" altLang="en-US" sz="1400" dirty="0">
                <a:solidFill>
                  <a:srgbClr val="7030A0"/>
                </a:solidFill>
              </a:rPr>
              <a:t> 변호인을 참여케 하는 등 변호인 조력을 받을 수 있다는 것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4) </a:t>
            </a:r>
            <a:r>
              <a:rPr lang="ko-KR" altLang="en-US" sz="1400" dirty="0"/>
              <a:t>위 권리를 행사할 것인지의 여부를 질문하고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이에 대한 피의자의 답변을 조서에 기재해야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※ </a:t>
            </a:r>
            <a:r>
              <a:rPr lang="ko-KR" altLang="en-US" sz="1400" dirty="0"/>
              <a:t>답변은 피의자의 자필 또는 수사관이 답변을 기재한 부분에 기명날인 또는 서명하게 해야 한다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5) </a:t>
            </a:r>
            <a:r>
              <a:rPr lang="ko-KR" altLang="en-US" sz="1400" dirty="0"/>
              <a:t>위 고지는 조사를 상당기간 중단하였다가 다시 개시할 경우</a:t>
            </a:r>
            <a:r>
              <a:rPr lang="en-US" altLang="ko-KR" sz="1400" dirty="0"/>
              <a:t>, </a:t>
            </a:r>
            <a:r>
              <a:rPr lang="ko-KR" altLang="en-US" sz="1400" dirty="0"/>
              <a:t>담당경찰관이 교체된 경우에 다시 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여야 한다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6) </a:t>
            </a:r>
            <a:r>
              <a:rPr lang="ko-KR" altLang="en-US" sz="1400" dirty="0"/>
              <a:t>조사장소 도착시간</a:t>
            </a:r>
            <a:r>
              <a:rPr lang="en-US" altLang="ko-KR" sz="1400" dirty="0"/>
              <a:t>, </a:t>
            </a:r>
            <a:r>
              <a:rPr lang="ko-KR" altLang="en-US" sz="1400" dirty="0"/>
              <a:t>조사 시작시간</a:t>
            </a:r>
            <a:r>
              <a:rPr lang="en-US" altLang="ko-KR" sz="1400" dirty="0"/>
              <a:t>, </a:t>
            </a:r>
            <a:r>
              <a:rPr lang="ko-KR" altLang="en-US" sz="1400" dirty="0"/>
              <a:t>종료시간 등을 피의자 신문조서에 기재 또는 별도의 서면에 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록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편철</a:t>
            </a:r>
            <a:r>
              <a:rPr lang="en-US" altLang="ko-KR" sz="1400" dirty="0"/>
              <a:t>(</a:t>
            </a:r>
            <a:r>
              <a:rPr lang="ko-KR" altLang="en-US" sz="1400" dirty="0"/>
              <a:t>수사과정 확인서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개념과 종류</a:t>
            </a:r>
          </a:p>
        </p:txBody>
      </p:sp>
    </p:spTree>
    <p:extLst>
      <p:ext uri="{BB962C8B-B14F-4D97-AF65-F5344CB8AC3E}">
        <p14:creationId xmlns:p14="http://schemas.microsoft.com/office/powerpoint/2010/main" val="3828336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임의수사 중 피의자 신문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7) </a:t>
            </a:r>
            <a:r>
              <a:rPr lang="ko-KR" altLang="en-US" sz="1400" dirty="0"/>
              <a:t>변호인 선임</a:t>
            </a:r>
          </a:p>
          <a:p>
            <a:pPr marL="0" indent="0" fontAlgn="base">
              <a:buNone/>
            </a:pPr>
            <a:r>
              <a:rPr lang="ko-KR" altLang="en-US" sz="1400" dirty="0"/>
              <a:t>      ① 경찰관은 피의자 또는 사건관계인이 변호인을 선임하는 경우 변호인 과 </a:t>
            </a:r>
            <a:r>
              <a:rPr lang="ko-KR" altLang="en-US" sz="1400" dirty="0" err="1"/>
              <a:t>연명날인한</a:t>
            </a:r>
            <a:r>
              <a:rPr lang="ko-KR" altLang="en-US" sz="1400" dirty="0"/>
              <a:t>  </a:t>
            </a:r>
            <a:r>
              <a:rPr lang="ko-KR" altLang="en-US" sz="1400" dirty="0" err="1"/>
              <a:t>선임서를</a:t>
            </a:r>
            <a:r>
              <a:rPr lang="ko-KR" altLang="en-US" sz="1400" dirty="0"/>
              <a:t> 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 err="1"/>
              <a:t>출케</a:t>
            </a:r>
            <a:r>
              <a:rPr lang="ko-KR" altLang="en-US" sz="1400" dirty="0"/>
              <a:t>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② 경찰관은 변호인 선임에 관하여 특정 변호인을 시사</a:t>
            </a:r>
            <a:r>
              <a:rPr lang="en-US" altLang="ko-KR" sz="1400" dirty="0"/>
              <a:t>, </a:t>
            </a:r>
            <a:r>
              <a:rPr lang="ko-KR" altLang="en-US" sz="1400" dirty="0"/>
              <a:t>추천 금지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8) </a:t>
            </a:r>
            <a:r>
              <a:rPr lang="ko-KR" altLang="en-US" sz="1400" dirty="0">
                <a:solidFill>
                  <a:srgbClr val="FF0000"/>
                </a:solidFill>
              </a:rPr>
              <a:t>변호인 참여</a:t>
            </a:r>
            <a:r>
              <a:rPr lang="en-US" altLang="ko-KR" sz="1400" dirty="0">
                <a:solidFill>
                  <a:srgbClr val="FF0000"/>
                </a:solidFill>
              </a:rPr>
              <a:t>( </a:t>
            </a:r>
            <a:r>
              <a:rPr lang="ko-KR" altLang="en-US" sz="1400" dirty="0" err="1">
                <a:solidFill>
                  <a:srgbClr val="FF0000"/>
                </a:solidFill>
              </a:rPr>
              <a:t>형소법</a:t>
            </a:r>
            <a:r>
              <a:rPr lang="ko-KR" altLang="en-US" sz="1400" dirty="0">
                <a:solidFill>
                  <a:srgbClr val="FF0000"/>
                </a:solidFill>
              </a:rPr>
              <a:t> 제 </a:t>
            </a:r>
            <a:r>
              <a:rPr lang="en-US" altLang="ko-KR" sz="1400" dirty="0">
                <a:solidFill>
                  <a:srgbClr val="FF0000"/>
                </a:solidFill>
              </a:rPr>
              <a:t>243</a:t>
            </a:r>
            <a:r>
              <a:rPr lang="ko-KR" altLang="en-US" sz="1400" dirty="0">
                <a:solidFill>
                  <a:srgbClr val="FF0000"/>
                </a:solidFill>
              </a:rPr>
              <a:t>조 </a:t>
            </a:r>
            <a:r>
              <a:rPr lang="en-US" altLang="ko-KR" sz="1400" dirty="0">
                <a:solidFill>
                  <a:srgbClr val="FF0000"/>
                </a:solidFill>
              </a:rPr>
              <a:t>2)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   ① 검사</a:t>
            </a:r>
            <a:r>
              <a:rPr lang="en-US" altLang="ko-KR" sz="1400" dirty="0"/>
              <a:t>. </a:t>
            </a:r>
            <a:r>
              <a:rPr lang="ko-KR" altLang="en-US" sz="1400" dirty="0"/>
              <a:t>사법경찰관은 피의자 등의 신청에 따라 변호인을 피의자와 접견하게 하거나 정당한 사유가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없는 한 피의자에 대한 신문에 참여하게 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② 신문에 참여코자 하는 변호인이 </a:t>
            </a:r>
            <a:r>
              <a:rPr lang="en-US" altLang="ko-KR" sz="1400" dirty="0"/>
              <a:t>2</a:t>
            </a:r>
            <a:r>
              <a:rPr lang="ko-KR" altLang="en-US" sz="1400" dirty="0"/>
              <a:t>인 이상인 경우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피의자가 </a:t>
            </a:r>
            <a:r>
              <a:rPr lang="en-US" altLang="ko-KR" sz="1400" dirty="0"/>
              <a:t>1</a:t>
            </a:r>
            <a:r>
              <a:rPr lang="ko-KR" altLang="en-US" sz="1400" dirty="0"/>
              <a:t>인을 지정</a:t>
            </a:r>
            <a:r>
              <a:rPr lang="en-US" altLang="ko-KR" sz="1400" dirty="0"/>
              <a:t>, </a:t>
            </a:r>
            <a:r>
              <a:rPr lang="ko-KR" altLang="en-US" sz="1400" dirty="0"/>
              <a:t>지정이 없는 경우 </a:t>
            </a:r>
            <a:r>
              <a:rPr lang="ko-KR" altLang="en-US" sz="1400" dirty="0" err="1"/>
              <a:t>사법경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 err="1"/>
              <a:t>찰관이</a:t>
            </a:r>
            <a:r>
              <a:rPr lang="ko-KR" altLang="en-US" sz="1400" dirty="0"/>
              <a:t> 지정할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③ 신문참여 변호인은 신문 후 의견을 진술할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신문 중 부당 한 신문방법에 이의제기와 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 err="1"/>
              <a:t>법경찰관의</a:t>
            </a:r>
            <a:r>
              <a:rPr lang="ko-KR" altLang="en-US" sz="1400" dirty="0"/>
              <a:t> 승인을 얻어 의견을 진술 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④ 변호인의 의견이 기재된 피의자신문조서는 변호인에게 열람케 한 후 조서에 기명날인 또는 서명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하게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개념과 종류</a:t>
            </a:r>
          </a:p>
        </p:txBody>
      </p:sp>
    </p:spTree>
    <p:extLst>
      <p:ext uri="{BB962C8B-B14F-4D97-AF65-F5344CB8AC3E}">
        <p14:creationId xmlns:p14="http://schemas.microsoft.com/office/powerpoint/2010/main" val="156490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 </a:t>
            </a:r>
            <a:r>
              <a:rPr lang="ko-KR" altLang="en-US" sz="3200" dirty="0"/>
              <a:t>참고 </a:t>
            </a:r>
            <a:r>
              <a:rPr lang="en-US" altLang="ko-KR" sz="3200" dirty="0"/>
              <a:t>- </a:t>
            </a:r>
            <a:r>
              <a:rPr lang="ko-KR" altLang="en-US" sz="3200" dirty="0"/>
              <a:t>피의자신문조서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36737"/>
              </p:ext>
            </p:extLst>
          </p:nvPr>
        </p:nvGraphicFramePr>
        <p:xfrm>
          <a:off x="1403648" y="1344613"/>
          <a:ext cx="6696744" cy="5482685"/>
        </p:xfrm>
        <a:graphic>
          <a:graphicData uri="http://schemas.openxmlformats.org/drawingml/2006/table">
            <a:tbl>
              <a:tblPr/>
              <a:tblGrid>
                <a:gridCol w="6696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6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2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 의 자 신 문 조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서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635">
                <a:tc>
                  <a:txBody>
                    <a:bodyPr/>
                    <a:lstStyle/>
                    <a:p>
                      <a:pPr marL="190500" marR="1905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 의 자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: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90500" marR="190500" indent="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위의 사람에 대한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피의사건에 관하여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에서 사법경찰관 은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사법경찰리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◯◯ ◯◯◯을 참여하게 하고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아래와 같이 피의자임에 틀림없음을 확인하다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330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문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피의자의 성명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주민등록번호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주거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,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등록기준지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등을 말하십시오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930910" algn="just" fontAlgn="base" latinLnBrk="1">
                        <a:lnSpc>
                          <a:spcPct val="200000"/>
                        </a:lnSpc>
                        <a:spcBef>
                          <a:spcPts val="113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답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성명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은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 )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주민등록번호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직업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은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주거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등록기준지</a:t>
                      </a:r>
                      <a:r>
                        <a:rPr lang="ko-KR" altLang="en-US" sz="800" kern="0" spc="-4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직장주소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연락처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는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자택전화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휴대전화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384683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직장전화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전자우편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(e-mail)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63068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입니다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68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173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사법경찰관은 피의사건의 요지를 설명하고 사법경찰관의 신문에 대하여 형사소송법 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244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조의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3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 규정에 의하여 진술을 거부할 수 있는 권리 및 변호인의 참여 등 조력을 받을 권리가 있음을 피의자에게 알려주고 이를 행사할 것인지 그 의사를 확인하다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.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046" marR="33046" marT="9136" marB="91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4775" y="13446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017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 </a:t>
            </a:r>
            <a:r>
              <a:rPr lang="ko-KR" altLang="en-US" sz="3200" dirty="0"/>
              <a:t>참고 </a:t>
            </a:r>
            <a:r>
              <a:rPr lang="en-US" altLang="ko-KR" sz="3200" dirty="0"/>
              <a:t>- </a:t>
            </a:r>
            <a:r>
              <a:rPr lang="ko-KR" altLang="en-US" sz="3200" dirty="0"/>
              <a:t>피의자신문조서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4775" y="13446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780057"/>
              </p:ext>
            </p:extLst>
          </p:nvPr>
        </p:nvGraphicFramePr>
        <p:xfrm>
          <a:off x="1835697" y="1178138"/>
          <a:ext cx="6336703" cy="426974"/>
        </p:xfrm>
        <a:graphic>
          <a:graphicData uri="http://schemas.openxmlformats.org/drawingml/2006/table">
            <a:tbl>
              <a:tblPr/>
              <a:tblGrid>
                <a:gridCol w="6336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진술거부권 및 변호인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조력권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고지 등 확인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862975"/>
              </p:ext>
            </p:extLst>
          </p:nvPr>
        </p:nvGraphicFramePr>
        <p:xfrm>
          <a:off x="1835696" y="1916832"/>
          <a:ext cx="6336704" cy="2398014"/>
        </p:xfrm>
        <a:graphic>
          <a:graphicData uri="http://schemas.openxmlformats.org/drawingml/2006/table">
            <a:tbl>
              <a:tblPr/>
              <a:tblGrid>
                <a:gridCol w="6336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98014">
                <a:tc>
                  <a:txBody>
                    <a:bodyPr/>
                    <a:lstStyle/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귀하는 일체의 진술을 하지 아니하거나 개개의 질문에 대하여 진술을 하지 아니할 수 있습니다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귀하가 진술을 하지 아니하더라도 불이익을 받지 아니합니다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귀하가 진술을 거부할 권리를 포기하고 행한 진술은 법정에서 유죄의 증거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로 사용될 수 있습니다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401320" marR="190500" indent="-2108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귀하가 신문을 받을 때에는 변호인을 참여하게 하는 등 변호인의 조력을 받을 수 있습니다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1835696" y="4509120"/>
            <a:ext cx="568863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100" dirty="0"/>
              <a:t>문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피의자는 위와 같은 권리들이 있음을 고지 </a:t>
            </a:r>
            <a:r>
              <a:rPr lang="ko-KR" altLang="en-US" sz="1100" dirty="0" err="1"/>
              <a:t>받았는가요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답 </a:t>
            </a:r>
            <a:r>
              <a:rPr lang="en-US" altLang="ko-KR" sz="1100" dirty="0"/>
              <a:t>: 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문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피의자는 진술거부권을 행사할 것인가요</a:t>
            </a:r>
          </a:p>
          <a:p>
            <a:pPr fontAlgn="base"/>
            <a:r>
              <a:rPr lang="ko-KR" altLang="en-US" sz="1100" dirty="0"/>
              <a:t>답 </a:t>
            </a:r>
            <a:r>
              <a:rPr lang="en-US" altLang="ko-KR" sz="1100" dirty="0"/>
              <a:t>: 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문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피의자는 변호인의 조력을 받을 권리를 행사할 것인가요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835696" y="5457245"/>
            <a:ext cx="62646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100" dirty="0"/>
              <a:t>답 </a:t>
            </a:r>
            <a:r>
              <a:rPr lang="en-US" altLang="ko-KR" sz="1100" dirty="0"/>
              <a:t>: </a:t>
            </a:r>
          </a:p>
          <a:p>
            <a:pPr fontAlgn="base"/>
            <a:r>
              <a:rPr lang="ko-KR" altLang="en-US" sz="1100" dirty="0"/>
              <a:t>이에 사법경찰관은 피의사실에 관하여 다음과 같이 피의자를 신문하다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문</a:t>
            </a:r>
            <a:r>
              <a:rPr lang="en-US" altLang="ko-KR" sz="1100" dirty="0"/>
              <a:t>: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답</a:t>
            </a:r>
            <a:r>
              <a:rPr lang="en-US" altLang="ko-KR" sz="1100" dirty="0"/>
              <a:t>: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5157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 </a:t>
            </a:r>
            <a:r>
              <a:rPr lang="ko-KR" altLang="en-US" sz="3200" dirty="0"/>
              <a:t>참고 </a:t>
            </a:r>
            <a:r>
              <a:rPr lang="en-US" altLang="ko-KR" sz="3200" dirty="0"/>
              <a:t>- </a:t>
            </a:r>
            <a:r>
              <a:rPr lang="ko-KR" altLang="en-US" sz="3200" dirty="0"/>
              <a:t>피의자신문조서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4775" y="1344613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102018"/>
              </p:ext>
            </p:extLst>
          </p:nvPr>
        </p:nvGraphicFramePr>
        <p:xfrm>
          <a:off x="1835696" y="1344613"/>
          <a:ext cx="6407658" cy="4294632"/>
        </p:xfrm>
        <a:graphic>
          <a:graphicData uri="http://schemas.openxmlformats.org/drawingml/2006/table">
            <a:tbl>
              <a:tblPr/>
              <a:tblGrid>
                <a:gridCol w="6407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03630">
                <a:tc>
                  <a:txBody>
                    <a:bodyPr/>
                    <a:lstStyle/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425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위의 조서를  </a:t>
                      </a:r>
                      <a:r>
                        <a:rPr lang="ko-KR" altLang="en-US" sz="1200" kern="0" spc="-6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진술자에게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열람하게 하였던 바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읽어준 바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) 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진술한 대로 오기나 </a:t>
                      </a:r>
                      <a:r>
                        <a:rPr lang="ko-KR" altLang="en-US" sz="1200" kern="0" spc="-6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증감ㆍ변경할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 것이 없다고  말하므로  간인한  후  서명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기명날인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)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하게  하다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1002">
                <a:tc>
                  <a:txBody>
                    <a:bodyPr/>
                    <a:lstStyle/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</a:rPr>
                        <a:t>	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진 술 자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ctr" fontAlgn="base" latinLnBrk="0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. 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</a:rPr>
                        <a:t>	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사법경찰관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90500" marR="190500" indent="0" algn="ju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</a:rPr>
                        <a:t>				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 err="1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사법경찰리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 ◯◯◯ 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200" kern="0" spc="-4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1200" kern="0" spc="-4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958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임의수사 중 참고인 조사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    </a:t>
            </a: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출석요구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수사기관이 참고인을 조사하기 위해서는 원칙적으로 ‘참고인출석요구 서’에 의한다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필요한 경우에는 전화</a:t>
            </a:r>
            <a:r>
              <a:rPr lang="en-US" altLang="ko-KR" sz="1400" dirty="0"/>
              <a:t>, </a:t>
            </a:r>
            <a:r>
              <a:rPr lang="ko-KR" altLang="en-US" sz="1400" dirty="0"/>
              <a:t>모사전송</a:t>
            </a:r>
            <a:r>
              <a:rPr lang="en-US" altLang="ko-KR" sz="1400" dirty="0"/>
              <a:t>, </a:t>
            </a:r>
            <a:r>
              <a:rPr lang="ko-KR" altLang="en-US" sz="1400" dirty="0"/>
              <a:t>인편 기타 상당한 방법으로 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참고인에게는 출석의무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가 없다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출석거부는 수사상 반드시 필요한 참고인일 경우 </a:t>
            </a:r>
            <a:r>
              <a:rPr lang="en-US" altLang="ko-KR" sz="1400" dirty="0"/>
              <a:t>1</a:t>
            </a:r>
            <a:r>
              <a:rPr lang="ko-KR" altLang="en-US" sz="1400" dirty="0"/>
              <a:t>회 공판기일 전에 한하여 증인신문청구의 사유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가 되고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국가보안법 위반사건에서는 정당한 사유 없이 </a:t>
            </a:r>
            <a:r>
              <a:rPr lang="en-US" altLang="ko-KR" sz="1400" dirty="0"/>
              <a:t>2</a:t>
            </a:r>
            <a:r>
              <a:rPr lang="ko-KR" altLang="en-US" sz="1400" dirty="0"/>
              <a:t>회 이상 출석요구에 </a:t>
            </a:r>
            <a:r>
              <a:rPr lang="ko-KR" altLang="en-US" sz="1400" dirty="0" err="1"/>
              <a:t>불응시</a:t>
            </a:r>
            <a:r>
              <a:rPr lang="ko-KR" altLang="en-US" sz="1400" dirty="0"/>
              <a:t> 구인의 사유가 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참여 및 진술거부권의 고지여부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참고인조사는 피의자신문과 달리 검찰청 수사관</a:t>
            </a:r>
            <a:r>
              <a:rPr lang="en-US" altLang="ko-KR" sz="1400" dirty="0"/>
              <a:t>, </a:t>
            </a:r>
            <a:r>
              <a:rPr lang="ko-KR" altLang="en-US" sz="1400" dirty="0"/>
              <a:t>서기관 또는 사법경찰관리의 참여 없이 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참고인에게 진술거부권을 고지할 필요도 없다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3) </a:t>
            </a:r>
            <a:r>
              <a:rPr lang="ko-KR" altLang="en-US" sz="1400" dirty="0">
                <a:solidFill>
                  <a:srgbClr val="FF0000"/>
                </a:solidFill>
              </a:rPr>
              <a:t>참고인 진술조서의 작성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en-US" altLang="ko-KR" sz="1400" dirty="0"/>
              <a:t>- </a:t>
            </a:r>
            <a:r>
              <a:rPr lang="ko-KR" altLang="en-US" sz="1400" dirty="0"/>
              <a:t>참고인의 진술은 조서에 기재하여야 한다</a:t>
            </a:r>
            <a:r>
              <a:rPr lang="en-US" altLang="ko-KR" sz="1400" dirty="0"/>
              <a:t>. </a:t>
            </a:r>
            <a:r>
              <a:rPr lang="ko-KR" altLang="en-US" sz="1400" dirty="0"/>
              <a:t>그 조서는 나중에 공판정에서 증거로 사용된다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개념과 종류</a:t>
            </a:r>
          </a:p>
        </p:txBody>
      </p:sp>
    </p:spTree>
    <p:extLst>
      <p:ext uri="{BB962C8B-B14F-4D97-AF65-F5344CB8AC3E}">
        <p14:creationId xmlns:p14="http://schemas.microsoft.com/office/powerpoint/2010/main" val="4166387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6. </a:t>
            </a:r>
            <a:r>
              <a:rPr lang="ko-KR" altLang="en-US" sz="1400" dirty="0">
                <a:solidFill>
                  <a:srgbClr val="FF0000"/>
                </a:solidFill>
              </a:rPr>
              <a:t>임의수사 중 감정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통역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번역의 위촉</a:t>
            </a:r>
            <a:r>
              <a:rPr lang="en-US" altLang="ko-KR" sz="1400" dirty="0"/>
              <a:t>(</a:t>
            </a:r>
            <a:r>
              <a:rPr lang="ko-KR" altLang="en-US" sz="1400" dirty="0"/>
              <a:t>형사소송법 제</a:t>
            </a:r>
            <a:r>
              <a:rPr lang="en-US" altLang="ko-KR" sz="1400" dirty="0"/>
              <a:t>221</a:t>
            </a:r>
            <a:r>
              <a:rPr lang="ko-KR" altLang="en-US" sz="1400" dirty="0"/>
              <a:t>조 제②항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감정의 위촉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특별한 학식</a:t>
            </a:r>
            <a:r>
              <a:rPr lang="en-US" altLang="ko-KR" sz="1400" dirty="0"/>
              <a:t>. </a:t>
            </a:r>
            <a:r>
              <a:rPr lang="ko-KR" altLang="en-US" sz="1400" dirty="0"/>
              <a:t>경험이 있는 제 </a:t>
            </a:r>
            <a:r>
              <a:rPr lang="en-US" altLang="ko-KR" sz="1400" dirty="0"/>
              <a:t>3</a:t>
            </a:r>
            <a:r>
              <a:rPr lang="ko-KR" altLang="en-US" sz="1400" dirty="0"/>
              <a:t>자에게 경험법칙의 결과나 구체적 사실에 대한 판단의 결과를 </a:t>
            </a:r>
            <a:r>
              <a:rPr lang="ko-KR" altLang="en-US" sz="1400" dirty="0" err="1"/>
              <a:t>알려주도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록</a:t>
            </a:r>
            <a:r>
              <a:rPr lang="ko-KR" altLang="en-US" sz="1400" dirty="0"/>
              <a:t> 요청하는 수사방법</a:t>
            </a:r>
          </a:p>
          <a:p>
            <a:pPr marL="0" indent="0" fontAlgn="base">
              <a:buNone/>
            </a:pPr>
            <a:r>
              <a:rPr lang="ko-KR" altLang="en-US" sz="1400" dirty="0"/>
              <a:t>     ② 감정서의 기재내용을 명백히 하기 위해 감정인을 참고인 조사 가능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③ 감정유치처분이 필요한 경우 검사는 판사의 감정처분허가장을 발부 받아 필요한 처분을 할 수 있다</a:t>
            </a:r>
            <a:r>
              <a:rPr lang="en-US" altLang="ko-KR" sz="1400" dirty="0">
                <a:solidFill>
                  <a:srgbClr val="FF0000"/>
                </a:solidFill>
              </a:rPr>
              <a:t>.  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</a:t>
            </a:r>
            <a:r>
              <a:rPr lang="ko-KR" altLang="en-US" sz="1400" dirty="0">
                <a:solidFill>
                  <a:srgbClr val="FF0000"/>
                </a:solidFill>
              </a:rPr>
              <a:t>⇒ 강제수사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2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통역의 위촉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외국인</a:t>
            </a:r>
            <a:r>
              <a:rPr lang="en-US" altLang="ko-KR" sz="1400" dirty="0"/>
              <a:t>, </a:t>
            </a:r>
            <a:r>
              <a:rPr lang="ko-KR" altLang="en-US" sz="1400" dirty="0"/>
              <a:t>농자</a:t>
            </a:r>
            <a:r>
              <a:rPr lang="en-US" altLang="ko-KR" sz="1400" dirty="0"/>
              <a:t>(</a:t>
            </a:r>
            <a:r>
              <a:rPr lang="ko-KR" altLang="en-US" sz="1400" dirty="0"/>
              <a:t>聾者</a:t>
            </a:r>
            <a:r>
              <a:rPr lang="en-US" altLang="ko-KR" sz="1400" dirty="0"/>
              <a:t>), </a:t>
            </a:r>
            <a:r>
              <a:rPr lang="ko-KR" altLang="en-US" sz="1400" dirty="0" err="1"/>
              <a:t>아자</a:t>
            </a:r>
            <a:r>
              <a:rPr lang="en-US" altLang="ko-KR" sz="1400" dirty="0"/>
              <a:t>(</a:t>
            </a:r>
            <a:r>
              <a:rPr lang="ko-KR" altLang="en-US" sz="1400" dirty="0" err="1"/>
              <a:t>啞者</a:t>
            </a:r>
            <a:r>
              <a:rPr lang="en-US" altLang="ko-KR" sz="1400" dirty="0"/>
              <a:t>)</a:t>
            </a:r>
            <a:r>
              <a:rPr lang="ko-KR" altLang="en-US" sz="1400" dirty="0"/>
              <a:t>에 대하여 피의자 </a:t>
            </a:r>
            <a:r>
              <a:rPr lang="ko-KR" altLang="en-US" sz="1400" dirty="0" err="1"/>
              <a:t>신문시</a:t>
            </a:r>
            <a:r>
              <a:rPr lang="ko-KR" altLang="en-US" sz="1400" dirty="0"/>
              <a:t> 통역을 통해야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② </a:t>
            </a:r>
            <a:r>
              <a:rPr lang="ko-KR" altLang="en-US" sz="1400" dirty="0" err="1"/>
              <a:t>통역인에</a:t>
            </a:r>
            <a:r>
              <a:rPr lang="ko-KR" altLang="en-US" sz="1400" dirty="0"/>
              <a:t> 대하여는 별도로 참고인진술서를 작성</a:t>
            </a:r>
          </a:p>
          <a:p>
            <a:pPr marL="0" indent="0" fontAlgn="base">
              <a:buNone/>
            </a:pPr>
            <a:r>
              <a:rPr lang="ko-KR" altLang="en-US" sz="1400" dirty="0"/>
              <a:t>     ③ 참고인진술서 작성시</a:t>
            </a:r>
            <a:r>
              <a:rPr lang="en-US" altLang="ko-KR" sz="1400" dirty="0"/>
              <a:t>, </a:t>
            </a:r>
            <a:r>
              <a:rPr lang="ko-KR" altLang="en-US" sz="1400" dirty="0"/>
              <a:t>통역인 </a:t>
            </a:r>
            <a:r>
              <a:rPr lang="ko-KR" altLang="en-US" sz="1400" dirty="0" err="1"/>
              <a:t>인적사항</a:t>
            </a:r>
            <a:r>
              <a:rPr lang="en-US" altLang="ko-KR" sz="1400" dirty="0"/>
              <a:t>, </a:t>
            </a:r>
            <a:r>
              <a:rPr lang="ko-KR" altLang="en-US" sz="1400" dirty="0"/>
              <a:t>통역가능여부</a:t>
            </a:r>
            <a:r>
              <a:rPr lang="en-US" altLang="ko-KR" sz="1400" dirty="0"/>
              <a:t>, </a:t>
            </a:r>
            <a:r>
              <a:rPr lang="ko-KR" altLang="en-US" sz="1400" dirty="0"/>
              <a:t>통역경험여부</a:t>
            </a:r>
            <a:r>
              <a:rPr lang="en-US" altLang="ko-KR" sz="1400" dirty="0"/>
              <a:t>, </a:t>
            </a:r>
            <a:r>
              <a:rPr lang="ko-KR" altLang="en-US" sz="1400" dirty="0"/>
              <a:t>진실대로 통역하겠다는 진술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이 포함되어야 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개념과 종류</a:t>
            </a:r>
          </a:p>
        </p:txBody>
      </p:sp>
    </p:spTree>
    <p:extLst>
      <p:ext uri="{BB962C8B-B14F-4D97-AF65-F5344CB8AC3E}">
        <p14:creationId xmlns:p14="http://schemas.microsoft.com/office/powerpoint/2010/main" val="4013414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7.</a:t>
            </a:r>
            <a:r>
              <a:rPr lang="ko-KR" altLang="en-US" sz="1400" dirty="0">
                <a:solidFill>
                  <a:srgbClr val="FF0000"/>
                </a:solidFill>
              </a:rPr>
              <a:t> 공무소 등에 사실조회</a:t>
            </a:r>
          </a:p>
          <a:p>
            <a:pPr marL="0" indent="0" fontAlgn="base">
              <a:buNone/>
            </a:pPr>
            <a:r>
              <a:rPr lang="ko-KR" altLang="en-US" sz="1400" dirty="0"/>
              <a:t>   ① 공무소 기타 공사단체에 조회하여 전과</a:t>
            </a:r>
            <a:r>
              <a:rPr lang="en-US" altLang="ko-KR" sz="1400" dirty="0"/>
              <a:t>, </a:t>
            </a:r>
            <a:r>
              <a:rPr lang="ko-KR" altLang="en-US" sz="1400" dirty="0"/>
              <a:t>신원 등 필요한 사항의 보 고를 요구할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② 조회를 받은 상대방은 보고의무가 있으나 이행을 강제할 수 없을 뿐 만 아니라 영장에 의할 것을 </a:t>
            </a:r>
            <a:r>
              <a:rPr lang="ko-KR" altLang="en-US" sz="1400" dirty="0" err="1"/>
              <a:t>요하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지 않으므로 임의수사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8.</a:t>
            </a:r>
            <a:r>
              <a:rPr lang="ko-KR" altLang="en-US" sz="1400" dirty="0">
                <a:solidFill>
                  <a:srgbClr val="FF0000"/>
                </a:solidFill>
              </a:rPr>
              <a:t> 실황조사</a:t>
            </a:r>
          </a:p>
          <a:p>
            <a:pPr marL="0" indent="0" fontAlgn="base">
              <a:buNone/>
            </a:pPr>
            <a:r>
              <a:rPr lang="ko-KR" altLang="en-US" sz="1400" dirty="0"/>
              <a:t>    ① 범죄의 현장</a:t>
            </a:r>
            <a:r>
              <a:rPr lang="en-US" altLang="ko-KR" sz="1400" dirty="0"/>
              <a:t>, </a:t>
            </a:r>
            <a:r>
              <a:rPr lang="ko-KR" altLang="en-US" sz="1400" dirty="0"/>
              <a:t>그 밖의 장소</a:t>
            </a:r>
            <a:r>
              <a:rPr lang="en-US" altLang="ko-KR" sz="1400" dirty="0"/>
              <a:t>, </a:t>
            </a:r>
            <a:r>
              <a:rPr lang="ko-KR" altLang="en-US" sz="1400" dirty="0"/>
              <a:t>사람의 신체 또는 물건의 존재</a:t>
            </a:r>
            <a:r>
              <a:rPr lang="en-US" altLang="ko-KR" sz="1400" dirty="0"/>
              <a:t>, </a:t>
            </a:r>
            <a:r>
              <a:rPr lang="ko-KR" altLang="en-US" sz="1400" dirty="0"/>
              <a:t>형태 등 을 오관의 작용으로 직접 실험</a:t>
            </a:r>
            <a:r>
              <a:rPr lang="en-US" altLang="ko-KR" sz="1400" dirty="0"/>
              <a:t>, </a:t>
            </a:r>
            <a:r>
              <a:rPr lang="ko-KR" altLang="en-US" sz="1400" dirty="0"/>
              <a:t>경험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인식하는 수사활동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② 검증과 내용상 차이가 없으나</a:t>
            </a:r>
            <a:r>
              <a:rPr lang="en-US" altLang="ko-KR" sz="1400" dirty="0"/>
              <a:t>, </a:t>
            </a:r>
            <a:r>
              <a:rPr lang="ko-KR" altLang="en-US" sz="1400" dirty="0"/>
              <a:t>강제력을 수반하지 않는 것이 다름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9. </a:t>
            </a:r>
            <a:r>
              <a:rPr lang="ko-KR" altLang="en-US" sz="1400" dirty="0">
                <a:solidFill>
                  <a:srgbClr val="FF0000"/>
                </a:solidFill>
              </a:rPr>
              <a:t>촉탁수사</a:t>
            </a:r>
          </a:p>
          <a:p>
            <a:pPr marL="0" indent="0" fontAlgn="base">
              <a:buNone/>
            </a:pPr>
            <a:r>
              <a:rPr lang="ko-KR" altLang="en-US" sz="1400" dirty="0"/>
              <a:t>    ① 공조수사의 일종으로 타 수사기관에 일정한 사실의 수사를 의뢰함</a:t>
            </a:r>
          </a:p>
          <a:p>
            <a:pPr marL="0" indent="0" fontAlgn="base">
              <a:buNone/>
            </a:pPr>
            <a:r>
              <a:rPr lang="ko-KR" altLang="en-US" sz="1400" dirty="0"/>
              <a:t>     ② 촉탁사항에는 제한이 없으나</a:t>
            </a:r>
            <a:r>
              <a:rPr lang="en-US" altLang="ko-KR" sz="1400" dirty="0"/>
              <a:t>, </a:t>
            </a:r>
            <a:r>
              <a:rPr lang="ko-KR" altLang="en-US" sz="1400" dirty="0"/>
              <a:t>수사상 직접 수사해야 할 필요가 있으면 출장수사를 해야 한다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개념과 종류</a:t>
            </a:r>
          </a:p>
        </p:txBody>
      </p:sp>
    </p:spTree>
    <p:extLst>
      <p:ext uri="{BB962C8B-B14F-4D97-AF65-F5344CB8AC3E}">
        <p14:creationId xmlns:p14="http://schemas.microsoft.com/office/powerpoint/2010/main" val="134867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임의동행</a:t>
            </a:r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피의자신문을 위한 보조수단으로서 수사기관이 피의자의 동의를 얻어 수사기관까지 동행하는 것을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임의동행의 적법성</a:t>
            </a:r>
          </a:p>
          <a:p>
            <a:pPr marL="0" indent="0" fontAlgn="base">
              <a:buNone/>
            </a:pPr>
            <a:r>
              <a:rPr lang="ko-KR" altLang="en-US" sz="1400" dirty="0"/>
              <a:t>    ① </a:t>
            </a:r>
            <a:r>
              <a:rPr lang="ko-KR" altLang="en-US" sz="1400" dirty="0" err="1"/>
              <a:t>임의수사설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임의동행은 상대방의 동의</a:t>
            </a:r>
            <a:r>
              <a:rPr lang="en-US" altLang="ko-KR" sz="1400" dirty="0"/>
              <a:t>, </a:t>
            </a:r>
            <a:r>
              <a:rPr lang="ko-KR" altLang="en-US" sz="1400" dirty="0"/>
              <a:t>승낙이 있는 경우이므로 적법하다는 견해 </a:t>
            </a:r>
            <a:r>
              <a:rPr lang="en-US" altLang="ko-KR" sz="1400" dirty="0"/>
              <a:t>- </a:t>
            </a:r>
            <a:r>
              <a:rPr lang="ko-KR" altLang="en-US" sz="1400" dirty="0"/>
              <a:t>범인의 신병확보가 요구되는 긴박한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초동수사의</a:t>
            </a:r>
            <a:r>
              <a:rPr lang="ko-KR" altLang="en-US" sz="1400" dirty="0"/>
              <a:t> 단계에서 당사자의 동의가 있는 경우까지 굳이 영장청구의 절차를 거쳐야 할 실질상의 필요가 </a:t>
            </a:r>
            <a:r>
              <a:rPr lang="ko-KR" altLang="en-US" sz="1400" dirty="0" err="1"/>
              <a:t>없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고 현실적으로 자유구속이 없는 한 임의수사로 인정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② </a:t>
            </a:r>
            <a:r>
              <a:rPr lang="ko-KR" altLang="en-US" sz="1400" dirty="0" err="1"/>
              <a:t>강제수사설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법적 근거가 없는 임의동행은 위법 하다고 본다</a:t>
            </a:r>
            <a:r>
              <a:rPr lang="en-US" altLang="ko-KR" sz="1400" dirty="0"/>
              <a:t>. </a:t>
            </a:r>
            <a:r>
              <a:rPr lang="ko-KR" altLang="en-US" sz="1400" dirty="0"/>
              <a:t>외형상 동의의 형식을 취하고 있지만 실질상 신체의 자유가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이미 제한되어있는 경우가 대부분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형사소송법이 임의동행과 보호실 유치의 관행을 불식시키기 위하여 체포제도를 새롭게 도입한 취지를 보아서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도 이를 인정할 수 없다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③ 판례</a:t>
            </a:r>
          </a:p>
          <a:p>
            <a:pPr marL="0" indent="0" fontAlgn="base">
              <a:buNone/>
            </a:pPr>
            <a:r>
              <a:rPr lang="en-US" altLang="ko-KR" sz="1400" dirty="0"/>
              <a:t>       -“</a:t>
            </a:r>
            <a:r>
              <a:rPr lang="ko-KR" altLang="en-US" sz="1400" dirty="0"/>
              <a:t>이른바 임의동행에 있어서의 </a:t>
            </a:r>
            <a:r>
              <a:rPr lang="ko-KR" altLang="en-US" sz="1400" dirty="0">
                <a:solidFill>
                  <a:srgbClr val="FF0000"/>
                </a:solidFill>
              </a:rPr>
              <a:t>임의성의 판단은 </a:t>
            </a:r>
            <a:r>
              <a:rPr lang="ko-KR" altLang="en-US" sz="1400" dirty="0"/>
              <a:t>동행의 기간과 장소</a:t>
            </a:r>
            <a:r>
              <a:rPr lang="en-US" altLang="ko-KR" sz="1400" dirty="0"/>
              <a:t>, </a:t>
            </a:r>
            <a:r>
              <a:rPr lang="ko-KR" altLang="en-US" sz="1400" dirty="0"/>
              <a:t>동행의 방법과 동행거부의사의 유무</a:t>
            </a:r>
            <a:r>
              <a:rPr lang="en-US" altLang="ko-KR" sz="1400" dirty="0"/>
              <a:t>, </a:t>
            </a:r>
            <a:r>
              <a:rPr lang="ko-KR" altLang="en-US" sz="1400" dirty="0"/>
              <a:t>동행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이후의 조사 방법과 퇴거 의사의 유무 등 </a:t>
            </a:r>
            <a:r>
              <a:rPr lang="ko-KR" altLang="en-US" sz="1400" dirty="0">
                <a:solidFill>
                  <a:srgbClr val="FF0000"/>
                </a:solidFill>
              </a:rPr>
              <a:t>여러 사정을 종합하여 객관적인 상황을 기준</a:t>
            </a:r>
            <a:r>
              <a:rPr lang="en-US" altLang="ko-KR" sz="1400" dirty="0"/>
              <a:t>”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-“</a:t>
            </a:r>
            <a:r>
              <a:rPr lang="ko-KR" altLang="en-US" sz="1400" dirty="0">
                <a:solidFill>
                  <a:srgbClr val="7030A0"/>
                </a:solidFill>
              </a:rPr>
              <a:t>경찰관이 임의동행요구에 응하지 않는다 하여 강제 연행하려고 대상 자의 양팔을 </a:t>
            </a:r>
            <a:r>
              <a:rPr lang="ko-KR" altLang="en-US" sz="1400" dirty="0" err="1">
                <a:solidFill>
                  <a:srgbClr val="7030A0"/>
                </a:solidFill>
              </a:rPr>
              <a:t>잡아끈</a:t>
            </a:r>
            <a:r>
              <a:rPr lang="ko-KR" altLang="en-US" sz="1400" dirty="0">
                <a:solidFill>
                  <a:srgbClr val="7030A0"/>
                </a:solidFill>
              </a:rPr>
              <a:t> 행위는 적법한 공무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  </a:t>
            </a:r>
            <a:r>
              <a:rPr lang="ko-KR" altLang="en-US" sz="1400" dirty="0">
                <a:solidFill>
                  <a:srgbClr val="7030A0"/>
                </a:solidFill>
              </a:rPr>
              <a:t>집행이라고 할 수 없으므로 </a:t>
            </a:r>
            <a:r>
              <a:rPr lang="ko-KR" altLang="en-US" sz="1400" dirty="0"/>
              <a:t>그 대상자가 이러한 불법연행으로부터 벗어나기 위하여 저항한 행위 는 정당한 행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위”라고 하여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임의동행 자체를 부정하지는 않지만 그 임의성에 대하여는 객관적 사정을 종합하여 신중하게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</a:t>
            </a:r>
            <a:r>
              <a:rPr lang="ko-KR" altLang="en-US" sz="1400" dirty="0">
                <a:solidFill>
                  <a:srgbClr val="FF0000"/>
                </a:solidFill>
              </a:rPr>
              <a:t>판단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1-3.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 </a:t>
            </a:r>
            <a:r>
              <a:rPr lang="ko-KR" altLang="en-US" sz="3200" dirty="0"/>
              <a:t>임의수사의 한계</a:t>
            </a:r>
          </a:p>
        </p:txBody>
      </p:sp>
    </p:spTree>
    <p:extLst>
      <p:ext uri="{BB962C8B-B14F-4D97-AF65-F5344CB8AC3E}">
        <p14:creationId xmlns:p14="http://schemas.microsoft.com/office/powerpoint/2010/main" val="1006996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강제연행과 구속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임의동행의 형식을 취한 </a:t>
            </a:r>
            <a:r>
              <a:rPr lang="ko-KR" altLang="en-US" sz="1400" dirty="0">
                <a:solidFill>
                  <a:srgbClr val="FF0000"/>
                </a:solidFill>
              </a:rPr>
              <a:t>경우에도 강제의 실질을 갖춘 때에는 그 시 점에서 강제수사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긴급체포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에 해당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한다고 보아야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체포 또는 구속영장이 발부되지 않고 </a:t>
            </a:r>
            <a:r>
              <a:rPr lang="ko-KR" altLang="en-US" sz="1400" dirty="0">
                <a:solidFill>
                  <a:srgbClr val="FF0000"/>
                </a:solidFill>
              </a:rPr>
              <a:t>긴급체포사유가 없음에도 불구 하고 수사기관이 강제력을 </a:t>
            </a:r>
            <a:r>
              <a:rPr lang="ko-KR" altLang="en-US" sz="1400" dirty="0" err="1">
                <a:solidFill>
                  <a:srgbClr val="FF0000"/>
                </a:solidFill>
              </a:rPr>
              <a:t>행사하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거나 심리적 압박을 가하여 연행한 때에는 형법상의 </a:t>
            </a:r>
            <a:r>
              <a:rPr lang="ko-KR" altLang="en-US" sz="1400" dirty="0" err="1">
                <a:solidFill>
                  <a:srgbClr val="FF0000"/>
                </a:solidFill>
              </a:rPr>
              <a:t>불법체포죄가</a:t>
            </a:r>
            <a:r>
              <a:rPr lang="ko-KR" altLang="en-US" sz="1400" dirty="0">
                <a:solidFill>
                  <a:srgbClr val="FF0000"/>
                </a:solidFill>
              </a:rPr>
              <a:t> 성립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승낙수색 및 승낙검증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명백한 동의나 승낙이 있는 한 </a:t>
            </a:r>
            <a:r>
              <a:rPr lang="ko-KR" altLang="en-US" sz="1400" dirty="0"/>
              <a:t>기본적 인권에 대한 침해가 있었다고 볼 수 없기 때문에 임의수사로서 </a:t>
            </a:r>
            <a:r>
              <a:rPr lang="ko-KR" altLang="en-US" sz="1400" dirty="0">
                <a:solidFill>
                  <a:srgbClr val="FF0000"/>
                </a:solidFill>
              </a:rPr>
              <a:t>허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 err="1">
                <a:solidFill>
                  <a:srgbClr val="FF0000"/>
                </a:solidFill>
              </a:rPr>
              <a:t>용</a:t>
            </a:r>
            <a:r>
              <a:rPr lang="ko-KR" altLang="en-US" sz="1400" dirty="0" err="1"/>
              <a:t>된다고</a:t>
            </a:r>
            <a:r>
              <a:rPr lang="ko-KR" altLang="en-US" sz="1400" dirty="0"/>
              <a:t> 보아야 할 것이다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 err="1">
                <a:solidFill>
                  <a:srgbClr val="FF0000"/>
                </a:solidFill>
              </a:rPr>
              <a:t>보호실유치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즉결심판 피의자의 정당한 </a:t>
            </a:r>
            <a:r>
              <a:rPr lang="ko-KR" altLang="en-US" sz="1400" dirty="0">
                <a:solidFill>
                  <a:srgbClr val="FF0000"/>
                </a:solidFill>
              </a:rPr>
              <a:t>귀가요청을 거절</a:t>
            </a:r>
            <a:r>
              <a:rPr lang="ko-KR" altLang="en-US" sz="1400" dirty="0"/>
              <a:t>한 채 다음날  즉결심판법정이 열릴 때 까지 피의자를 경찰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서 </a:t>
            </a:r>
            <a:r>
              <a:rPr lang="ko-KR" altLang="en-US" sz="1400" dirty="0" err="1"/>
              <a:t>보호실에</a:t>
            </a:r>
            <a:r>
              <a:rPr lang="ko-KR" altLang="en-US" sz="1400" dirty="0"/>
              <a:t> 강제유치 시키려고 즉결피의자 대기실에서 </a:t>
            </a:r>
            <a:r>
              <a:rPr lang="en-US" altLang="ko-KR" sz="1400" dirty="0"/>
              <a:t>10~20</a:t>
            </a:r>
            <a:r>
              <a:rPr lang="ko-KR" altLang="en-US" sz="1400" dirty="0"/>
              <a:t>분 동안 있게 한 행위는 </a:t>
            </a:r>
            <a:r>
              <a:rPr lang="ko-KR" altLang="en-US" sz="1400" dirty="0">
                <a:solidFill>
                  <a:srgbClr val="FF0000"/>
                </a:solidFill>
              </a:rPr>
              <a:t>형법 제</a:t>
            </a:r>
            <a:r>
              <a:rPr lang="en-US" altLang="ko-KR" sz="1400" dirty="0">
                <a:solidFill>
                  <a:srgbClr val="FF0000"/>
                </a:solidFill>
              </a:rPr>
              <a:t>124</a:t>
            </a:r>
            <a:r>
              <a:rPr lang="ko-KR" altLang="en-US" sz="1400" dirty="0">
                <a:solidFill>
                  <a:srgbClr val="FF0000"/>
                </a:solidFill>
              </a:rPr>
              <a:t>조 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①항의 불법감금죄에 해당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이로 인하여 피의자를 </a:t>
            </a:r>
            <a:r>
              <a:rPr lang="ko-KR" altLang="en-US" sz="1400" dirty="0" err="1"/>
              <a:t>보호실에서</a:t>
            </a:r>
            <a:r>
              <a:rPr lang="ko-KR" altLang="en-US" sz="1400" dirty="0"/>
              <a:t> 밀어 넣으려는 과정에서 </a:t>
            </a:r>
            <a:r>
              <a:rPr lang="ko-KR" altLang="en-US" sz="1400" dirty="0">
                <a:solidFill>
                  <a:srgbClr val="FF0000"/>
                </a:solidFill>
              </a:rPr>
              <a:t>상해를 입게 하였다면 </a:t>
            </a:r>
            <a:r>
              <a:rPr lang="ko-KR" altLang="en-US" sz="1400" dirty="0" err="1">
                <a:solidFill>
                  <a:srgbClr val="FF0000"/>
                </a:solidFill>
              </a:rPr>
              <a:t>특정범죄가중처벌등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 err="1">
                <a:solidFill>
                  <a:srgbClr val="FF0000"/>
                </a:solidFill>
              </a:rPr>
              <a:t>에관한법률</a:t>
            </a:r>
            <a:r>
              <a:rPr lang="ko-KR" altLang="en-US" sz="1400" dirty="0">
                <a:solidFill>
                  <a:srgbClr val="FF0000"/>
                </a:solidFill>
              </a:rPr>
              <a:t> 제</a:t>
            </a:r>
            <a:r>
              <a:rPr lang="en-US" altLang="ko-KR" sz="1400" dirty="0">
                <a:solidFill>
                  <a:srgbClr val="FF0000"/>
                </a:solidFill>
              </a:rPr>
              <a:t>4</a:t>
            </a:r>
            <a:r>
              <a:rPr lang="ko-KR" altLang="en-US" sz="1400" dirty="0">
                <a:solidFill>
                  <a:srgbClr val="FF0000"/>
                </a:solidFill>
              </a:rPr>
              <a:t>조의</a:t>
            </a:r>
            <a:r>
              <a:rPr lang="en-US" altLang="ko-KR" sz="1400" dirty="0">
                <a:solidFill>
                  <a:srgbClr val="FF0000"/>
                </a:solidFill>
              </a:rPr>
              <a:t>2 </a:t>
            </a:r>
            <a:r>
              <a:rPr lang="ko-KR" altLang="en-US" sz="1400" dirty="0">
                <a:solidFill>
                  <a:srgbClr val="FF0000"/>
                </a:solidFill>
              </a:rPr>
              <a:t>제①항 위반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1-3.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 </a:t>
            </a:r>
            <a:r>
              <a:rPr lang="ko-KR" altLang="en-US" sz="3200" dirty="0"/>
              <a:t>임의수사의 한계</a:t>
            </a:r>
          </a:p>
        </p:txBody>
      </p:sp>
    </p:spTree>
    <p:extLst>
      <p:ext uri="{BB962C8B-B14F-4D97-AF65-F5344CB8AC3E}">
        <p14:creationId xmlns:p14="http://schemas.microsoft.com/office/powerpoint/2010/main" val="3794700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435280" cy="4853136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거짓말탐지기</a:t>
            </a:r>
            <a:r>
              <a:rPr lang="en-US" altLang="ko-KR" sz="1400" dirty="0">
                <a:solidFill>
                  <a:srgbClr val="FF0000"/>
                </a:solidFill>
              </a:rPr>
              <a:t>(polygraph)</a:t>
            </a:r>
            <a:r>
              <a:rPr lang="ko-KR" altLang="en-US" sz="1400" dirty="0">
                <a:solidFill>
                  <a:srgbClr val="FF0000"/>
                </a:solidFill>
              </a:rPr>
              <a:t>에 의한 검사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거짓말탐지기는 피의자를 포함한 피검사자</a:t>
            </a:r>
            <a:r>
              <a:rPr lang="en-US" altLang="ko-KR" sz="1400" dirty="0"/>
              <a:t>(</a:t>
            </a:r>
            <a:r>
              <a:rPr lang="ko-KR" altLang="en-US" sz="1400" dirty="0"/>
              <a:t>피해자</a:t>
            </a:r>
            <a:r>
              <a:rPr lang="en-US" altLang="ko-KR" sz="1400" dirty="0"/>
              <a:t>, </a:t>
            </a:r>
            <a:r>
              <a:rPr lang="ko-KR" altLang="en-US" sz="1400" dirty="0"/>
              <a:t>참고인 등</a:t>
            </a:r>
            <a:r>
              <a:rPr lang="en-US" altLang="ko-KR" sz="1400" dirty="0"/>
              <a:t>)</a:t>
            </a:r>
            <a:r>
              <a:rPr lang="ko-KR" altLang="en-US" sz="1400" dirty="0"/>
              <a:t>에게 범죄와 관련한 일정한 질문을 하여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피검사자의 호흡 </a:t>
            </a:r>
            <a:r>
              <a:rPr lang="en-US" altLang="ko-KR" sz="1400" dirty="0"/>
              <a:t>‧ </a:t>
            </a:r>
            <a:r>
              <a:rPr lang="ko-KR" altLang="en-US" sz="1400" dirty="0"/>
              <a:t>혈압 </a:t>
            </a:r>
            <a:r>
              <a:rPr lang="en-US" altLang="ko-KR" sz="1400" dirty="0"/>
              <a:t>‧ </a:t>
            </a:r>
            <a:r>
              <a:rPr lang="ko-KR" altLang="en-US" sz="1400" dirty="0"/>
              <a:t>맥박 </a:t>
            </a:r>
            <a:r>
              <a:rPr lang="en-US" altLang="ko-KR" sz="1400" dirty="0"/>
              <a:t>‧ </a:t>
            </a:r>
            <a:r>
              <a:rPr lang="ko-KR" altLang="en-US" sz="1400" dirty="0"/>
              <a:t>동공의 변화</a:t>
            </a:r>
            <a:r>
              <a:rPr lang="en-US" altLang="ko-KR" sz="1400" dirty="0"/>
              <a:t>, </a:t>
            </a:r>
            <a:r>
              <a:rPr lang="ko-KR" altLang="en-US" sz="1400" dirty="0"/>
              <a:t>피부전기반사</a:t>
            </a:r>
            <a:r>
              <a:rPr lang="en-US" altLang="ko-KR" sz="1400" dirty="0"/>
              <a:t>(</a:t>
            </a:r>
            <a:r>
              <a:rPr lang="ko-KR" altLang="en-US" sz="1400" dirty="0"/>
              <a:t>땀이나 닭살</a:t>
            </a:r>
            <a:r>
              <a:rPr lang="en-US" altLang="ko-KR" sz="1400" dirty="0"/>
              <a:t>)</a:t>
            </a:r>
            <a:r>
              <a:rPr lang="ko-KR" altLang="en-US" sz="1400" dirty="0"/>
              <a:t>등의 생리적인 변화를 </a:t>
            </a:r>
            <a:r>
              <a:rPr lang="ko-KR" altLang="en-US" sz="1400" dirty="0" err="1"/>
              <a:t>전류저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항을 통하여 측정하는 </a:t>
            </a:r>
            <a:r>
              <a:rPr lang="ko-KR" altLang="en-US" sz="1400" dirty="0" err="1"/>
              <a:t>검사지에</a:t>
            </a:r>
            <a:r>
              <a:rPr lang="ko-KR" altLang="en-US" sz="1400" dirty="0"/>
              <a:t> 기록하는 장치로써 </a:t>
            </a:r>
            <a:r>
              <a:rPr lang="ko-KR" altLang="en-US" sz="1400" dirty="0">
                <a:solidFill>
                  <a:srgbClr val="FF0000"/>
                </a:solidFill>
              </a:rPr>
              <a:t>답변의 진위 또는 피의사실의 인식여부를 판단하는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것으로 본인의 동의가 전제되므로 </a:t>
            </a:r>
            <a:r>
              <a:rPr lang="ko-KR" altLang="en-US" sz="1400" dirty="0" err="1">
                <a:solidFill>
                  <a:srgbClr val="FF0000"/>
                </a:solidFill>
              </a:rPr>
              <a:t>임의수</a:t>
            </a:r>
            <a:r>
              <a:rPr lang="ko-KR" altLang="en-US" sz="1400" dirty="0" err="1"/>
              <a:t>사을</a:t>
            </a:r>
            <a:r>
              <a:rPr lang="ko-KR" altLang="en-US" sz="1400" dirty="0"/>
              <a:t>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6. </a:t>
            </a:r>
            <a:r>
              <a:rPr lang="ko-KR" altLang="en-US" sz="1400" dirty="0">
                <a:solidFill>
                  <a:srgbClr val="FF0000"/>
                </a:solidFill>
              </a:rPr>
              <a:t>마취분석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아미탈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벤도탈</a:t>
            </a:r>
            <a:r>
              <a:rPr lang="ko-KR" altLang="en-US" sz="1400" dirty="0"/>
              <a:t> 등의 약품작용에 의하여 </a:t>
            </a:r>
            <a:r>
              <a:rPr lang="ko-KR" altLang="en-US" sz="1400" dirty="0">
                <a:solidFill>
                  <a:srgbClr val="FF0000"/>
                </a:solidFill>
              </a:rPr>
              <a:t>환각상태에서 질문에 대답</a:t>
            </a:r>
            <a:r>
              <a:rPr lang="ko-KR" altLang="en-US" sz="1400" dirty="0"/>
              <a:t>하게 하는 마취분석에 대하여는  </a:t>
            </a:r>
            <a:r>
              <a:rPr lang="ko-KR" altLang="en-US" sz="1400" dirty="0">
                <a:solidFill>
                  <a:srgbClr val="FF0000"/>
                </a:solidFill>
              </a:rPr>
              <a:t>당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사자의 동의여하를 불문하고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인간의 존엄이라는 헌법상의 요청에 반하므로 학설은 일치하여 수사방법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으로서 </a:t>
            </a:r>
            <a:r>
              <a:rPr lang="ko-KR" altLang="en-US" sz="1400" dirty="0">
                <a:solidFill>
                  <a:srgbClr val="FF0000"/>
                </a:solidFill>
              </a:rPr>
              <a:t>허용되지 않는 것</a:t>
            </a:r>
            <a:r>
              <a:rPr lang="ko-KR" altLang="en-US" sz="1400" dirty="0"/>
              <a:t>으로 보고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7. </a:t>
            </a:r>
            <a:r>
              <a:rPr lang="ko-KR" altLang="en-US" sz="1400" dirty="0">
                <a:solidFill>
                  <a:srgbClr val="FF0000"/>
                </a:solidFill>
              </a:rPr>
              <a:t>사진촬영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판례는 </a:t>
            </a:r>
            <a:r>
              <a:rPr lang="en-US" altLang="ko-KR" sz="1400" dirty="0"/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누구든지 자기의 얼굴 기타 모습을 함부로 촬영 당하지 않을 자유를 가지나</a:t>
            </a:r>
            <a:r>
              <a:rPr lang="ko-KR" altLang="en-US" sz="1400" dirty="0"/>
              <a:t> 이러한 자유도 국가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권력의 행사로부터 무제한으로 보호되는 것은 아니고 </a:t>
            </a:r>
            <a:r>
              <a:rPr lang="ko-KR" altLang="en-US" sz="1400" dirty="0">
                <a:solidFill>
                  <a:srgbClr val="FF0000"/>
                </a:solidFill>
              </a:rPr>
              <a:t>국가의 안전보장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질서유지 </a:t>
            </a:r>
            <a:r>
              <a:rPr lang="en-US" altLang="ko-KR" sz="1400" dirty="0">
                <a:solidFill>
                  <a:srgbClr val="FF0000"/>
                </a:solidFill>
              </a:rPr>
              <a:t>‧ </a:t>
            </a:r>
            <a:r>
              <a:rPr lang="ko-KR" altLang="en-US" sz="1400" dirty="0">
                <a:solidFill>
                  <a:srgbClr val="FF0000"/>
                </a:solidFill>
              </a:rPr>
              <a:t>공공복리를 위하여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필요한 경우에는 상당한 제한</a:t>
            </a:r>
            <a:r>
              <a:rPr lang="ko-KR" altLang="en-US" sz="1400" dirty="0"/>
              <a:t>이 따르는 것이고</a:t>
            </a:r>
            <a:r>
              <a:rPr lang="en-US" altLang="ko-KR" sz="1400" dirty="0"/>
              <a:t>,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수사기관이 범죄를 수사함에 있어 현재 범행이 행하여지고 있거나 행 하여진 직후</a:t>
            </a:r>
            <a:r>
              <a:rPr lang="en-US" altLang="ko-KR" sz="1400" dirty="0"/>
              <a:t>(</a:t>
            </a:r>
            <a:r>
              <a:rPr lang="ko-KR" altLang="en-US" sz="1400" dirty="0"/>
              <a:t>범죄혐의 명백성</a:t>
            </a:r>
            <a:r>
              <a:rPr lang="en-US" altLang="ko-KR" sz="1400" dirty="0"/>
              <a:t>)</a:t>
            </a:r>
            <a:r>
              <a:rPr lang="ko-KR" altLang="en-US" sz="1400" dirty="0"/>
              <a:t>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고</a:t>
            </a:r>
            <a:r>
              <a:rPr lang="en-US" altLang="ko-KR" sz="1400" dirty="0"/>
              <a:t>, </a:t>
            </a:r>
            <a:r>
              <a:rPr lang="ko-KR" altLang="en-US" sz="1400" dirty="0"/>
              <a:t>증거보전의 필요성 및 </a:t>
            </a:r>
            <a:r>
              <a:rPr lang="ko-KR" altLang="en-US" sz="1400" dirty="0" err="1"/>
              <a:t>긴급성</a:t>
            </a:r>
            <a:r>
              <a:rPr lang="en-US" altLang="ko-KR" sz="1400" dirty="0"/>
              <a:t>(</a:t>
            </a:r>
            <a:r>
              <a:rPr lang="ko-KR" altLang="en-US" sz="1400" dirty="0"/>
              <a:t>증 거로서의 필요성과 증거보전의 </a:t>
            </a:r>
            <a:r>
              <a:rPr lang="ko-KR" altLang="en-US" sz="1400" dirty="0" err="1"/>
              <a:t>긴급성</a:t>
            </a:r>
            <a:r>
              <a:rPr lang="en-US" altLang="ko-KR" sz="1400" dirty="0"/>
              <a:t>)</a:t>
            </a:r>
            <a:r>
              <a:rPr lang="ko-KR" altLang="en-US" sz="1400" dirty="0"/>
              <a:t>이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일반적으로 허용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되는 상당한 방법에 의하여 촬영 되었으면 이를 </a:t>
            </a:r>
            <a:r>
              <a:rPr lang="ko-KR" altLang="en-US" sz="1400" dirty="0" err="1"/>
              <a:t>위법하다고</a:t>
            </a:r>
            <a:r>
              <a:rPr lang="ko-KR" altLang="en-US" sz="1400" dirty="0"/>
              <a:t> 단정할 수 없다“라고 하면서 </a:t>
            </a:r>
            <a:r>
              <a:rPr lang="ko-KR" altLang="en-US" sz="1400" dirty="0">
                <a:solidFill>
                  <a:srgbClr val="FF0000"/>
                </a:solidFill>
              </a:rPr>
              <a:t>영장 없는 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 err="1">
                <a:solidFill>
                  <a:srgbClr val="FF0000"/>
                </a:solidFill>
              </a:rPr>
              <a:t>진촬영을</a:t>
            </a:r>
            <a:r>
              <a:rPr lang="ko-KR" altLang="en-US" sz="1400" dirty="0">
                <a:solidFill>
                  <a:srgbClr val="FF0000"/>
                </a:solidFill>
              </a:rPr>
              <a:t> 무제한적으로 인정하기보다 는 엄격한 요건 하에서만 사진촬영을 허용</a:t>
            </a:r>
            <a:r>
              <a:rPr lang="ko-KR" altLang="en-US" sz="1400" dirty="0"/>
              <a:t>하고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1-3. </a:t>
            </a:r>
            <a:r>
              <a:rPr lang="ko-KR" altLang="en-US" sz="3200" dirty="0"/>
              <a:t>임의수사 </a:t>
            </a:r>
            <a:r>
              <a:rPr lang="en-US" altLang="ko-KR" sz="3200" dirty="0"/>
              <a:t>: </a:t>
            </a:r>
            <a:r>
              <a:rPr lang="ko-KR" altLang="en-US" sz="3200" dirty="0"/>
              <a:t>임의수사의 한계</a:t>
            </a:r>
          </a:p>
        </p:txBody>
      </p:sp>
    </p:spTree>
    <p:extLst>
      <p:ext uri="{BB962C8B-B14F-4D97-AF65-F5344CB8AC3E}">
        <p14:creationId xmlns:p14="http://schemas.microsoft.com/office/powerpoint/2010/main" val="3122462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435280" cy="4565104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1600" dirty="0"/>
              <a:t>강제수사는 상대의 의사를 불문하고 강제로 하는 수사방법으로서 헌법상 보장되는 기본적 인권을 침해하므로 법령에 의한 절차와 요건 에 따라 필요최소한도로 행하여야 한다</a:t>
            </a:r>
            <a:r>
              <a:rPr lang="en-US" altLang="ko-KR" sz="1600" dirty="0"/>
              <a:t>.</a:t>
            </a:r>
          </a:p>
          <a:p>
            <a:pPr fontAlgn="base"/>
            <a:endParaRPr lang="ko-KR" altLang="en-US" sz="1600" dirty="0"/>
          </a:p>
          <a:p>
            <a:pPr fontAlgn="base"/>
            <a:r>
              <a:rPr lang="ko-KR" altLang="en-US" sz="1600" dirty="0"/>
              <a:t>종류</a:t>
            </a:r>
            <a:r>
              <a:rPr lang="en-US" altLang="ko-KR" sz="1600" dirty="0"/>
              <a:t>: </a:t>
            </a:r>
            <a:r>
              <a:rPr lang="ko-KR" altLang="en-US" sz="1600" dirty="0"/>
              <a:t>체포영장에 의한 체포</a:t>
            </a:r>
            <a:r>
              <a:rPr lang="en-US" altLang="ko-KR" sz="1600" dirty="0"/>
              <a:t>, </a:t>
            </a:r>
            <a:r>
              <a:rPr lang="ko-KR" altLang="en-US" sz="1600" dirty="0"/>
              <a:t>긴급체포</a:t>
            </a:r>
            <a:r>
              <a:rPr lang="en-US" altLang="ko-KR" sz="1600" dirty="0"/>
              <a:t>, </a:t>
            </a:r>
            <a:r>
              <a:rPr lang="ko-KR" altLang="en-US" sz="1600" dirty="0"/>
              <a:t>현행범체포</a:t>
            </a:r>
            <a:r>
              <a:rPr lang="en-US" altLang="ko-KR" sz="1600" dirty="0"/>
              <a:t>, </a:t>
            </a:r>
            <a:r>
              <a:rPr lang="ko-KR" altLang="en-US" sz="1600" dirty="0"/>
              <a:t>피의자의 구속</a:t>
            </a:r>
            <a:r>
              <a:rPr lang="en-US" altLang="ko-KR" sz="1600" dirty="0"/>
              <a:t>, </a:t>
            </a:r>
            <a:r>
              <a:rPr lang="ko-KR" altLang="en-US" sz="1600" dirty="0"/>
              <a:t> 압수</a:t>
            </a:r>
            <a:r>
              <a:rPr lang="en-US" altLang="ko-KR" sz="1600" dirty="0"/>
              <a:t>.</a:t>
            </a:r>
            <a:r>
              <a:rPr lang="ko-KR" altLang="en-US" sz="1600" dirty="0"/>
              <a:t>수색</a:t>
            </a:r>
            <a:r>
              <a:rPr lang="en-US" altLang="ko-KR" sz="1600" dirty="0"/>
              <a:t>.</a:t>
            </a:r>
            <a:r>
              <a:rPr lang="ko-KR" altLang="en-US" sz="1600" dirty="0"/>
              <a:t>검증</a:t>
            </a:r>
            <a:r>
              <a:rPr lang="en-US" altLang="ko-KR" sz="1600" dirty="0"/>
              <a:t>, </a:t>
            </a:r>
            <a:r>
              <a:rPr lang="ko-KR" altLang="en-US" sz="1600" dirty="0"/>
              <a:t>통신제한조치</a:t>
            </a:r>
            <a:r>
              <a:rPr lang="en-US" altLang="ko-KR" sz="1600" dirty="0"/>
              <a:t>, </a:t>
            </a:r>
            <a:r>
              <a:rPr lang="ko-KR" altLang="en-US" sz="1600" dirty="0"/>
              <a:t>증거보전</a:t>
            </a:r>
            <a:r>
              <a:rPr lang="en-US" altLang="ko-KR" sz="1600" dirty="0"/>
              <a:t>, </a:t>
            </a:r>
            <a:r>
              <a:rPr lang="ko-KR" altLang="en-US" sz="1600" dirty="0"/>
              <a:t>증인신문청구 등</a:t>
            </a:r>
          </a:p>
          <a:p>
            <a:pPr marL="0" indent="0" fontAlgn="base">
              <a:buNone/>
            </a:pP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2-1.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개념</a:t>
            </a:r>
          </a:p>
        </p:txBody>
      </p:sp>
    </p:spTree>
    <p:extLst>
      <p:ext uri="{BB962C8B-B14F-4D97-AF65-F5344CB8AC3E}">
        <p14:creationId xmlns:p14="http://schemas.microsoft.com/office/powerpoint/2010/main" val="2724750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700808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체포의 의의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체포란 죄를 범하였다고 의심할 만한 상당한 이유가 있는 피의자를 단시간 동안 일정한 </a:t>
            </a:r>
            <a:r>
              <a:rPr lang="en-US" altLang="ko-KR" sz="1400" dirty="0"/>
              <a:t> </a:t>
            </a:r>
            <a:r>
              <a:rPr lang="ko-KR" altLang="en-US" sz="1400" dirty="0"/>
              <a:t>장소에 인치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하는 제도</a:t>
            </a:r>
          </a:p>
          <a:p>
            <a:pPr marL="0" indent="0" fontAlgn="base">
              <a:buNone/>
            </a:pPr>
            <a:r>
              <a:rPr lang="ko-KR" altLang="en-US" sz="1400" dirty="0"/>
              <a:t>     ② 수사초기에 피의자의 신병 확보를 목적으로 하며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체포시간이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 간을 초과하지 않는 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점에서 구속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과 구별</a:t>
            </a:r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</a:p>
          <a:p>
            <a:pPr marL="0" indent="0" fontAlgn="base">
              <a:buNone/>
            </a:pPr>
            <a:r>
              <a:rPr lang="en-US" altLang="ko-KR" sz="1400" dirty="0"/>
              <a:t>   2) </a:t>
            </a:r>
            <a:r>
              <a:rPr lang="ko-KR" altLang="en-US" sz="1400" dirty="0"/>
              <a:t>요건</a:t>
            </a:r>
          </a:p>
          <a:p>
            <a:pPr marL="0" indent="0" fontAlgn="base">
              <a:buNone/>
            </a:pPr>
            <a:r>
              <a:rPr lang="ko-KR" altLang="en-US" sz="1400" dirty="0"/>
              <a:t>     ① 피의자가 죄를 범하였다고 의심할 만한 </a:t>
            </a:r>
            <a:r>
              <a:rPr lang="ko-KR" altLang="en-US" sz="1400" dirty="0">
                <a:solidFill>
                  <a:srgbClr val="FF0000"/>
                </a:solidFill>
              </a:rPr>
              <a:t>상당한 이유가 있고 정당한 이유 없이 출석요구에 불응</a:t>
            </a:r>
            <a:r>
              <a:rPr lang="ko-KR" altLang="en-US" sz="1400" dirty="0"/>
              <a:t>하거나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불응할 우려</a:t>
            </a:r>
          </a:p>
          <a:p>
            <a:pPr marL="0" indent="0" fontAlgn="base">
              <a:buNone/>
            </a:pPr>
            <a:r>
              <a:rPr lang="ko-KR" altLang="en-US" sz="1400" dirty="0"/>
              <a:t>     ② 다액 </a:t>
            </a:r>
            <a:r>
              <a:rPr lang="en-US" altLang="ko-KR" sz="1400" dirty="0">
                <a:solidFill>
                  <a:srgbClr val="FF0000"/>
                </a:solidFill>
              </a:rPr>
              <a:t>50</a:t>
            </a:r>
            <a:r>
              <a:rPr lang="ko-KR" altLang="en-US" sz="1400" dirty="0">
                <a:solidFill>
                  <a:srgbClr val="FF0000"/>
                </a:solidFill>
              </a:rPr>
              <a:t>만원 이하의 벌금 또는 과료에 해당하는 사건은 피의자가 일 정한 주거가 없는 경우 또는 정당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한 이유 없이 출석요구에 응하지 않은 경우에 한하여 체</a:t>
            </a:r>
            <a:r>
              <a:rPr lang="ko-KR" altLang="en-US" sz="1400" dirty="0"/>
              <a:t>포할 수 있음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경미범죄특칙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2471719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집행절차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41871"/>
              </p:ext>
            </p:extLst>
          </p:nvPr>
        </p:nvGraphicFramePr>
        <p:xfrm>
          <a:off x="827584" y="2132856"/>
          <a:ext cx="7704856" cy="1010438"/>
        </p:xfrm>
        <a:graphic>
          <a:graphicData uri="http://schemas.openxmlformats.org/drawingml/2006/table">
            <a:tbl>
              <a:tblPr/>
              <a:tblGrid>
                <a:gridCol w="770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체포영장신청서 작성→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체포영장신청부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기재→체포영장신청→체포영장청구→체포영장발부→체포영장제시 및 집행→범죄사실 등 고지→체포영장집행원부 기재→체포통지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(24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→구속영장 신청 또는 석방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(48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845" marR="58845" marT="16269" marB="162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827584" y="3501008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400" dirty="0"/>
              <a:t>① 사법경찰관이 검사에게 체포영장 신청</a:t>
            </a:r>
            <a:r>
              <a:rPr lang="en-US" altLang="ko-KR" sz="1400" dirty="0"/>
              <a:t>, </a:t>
            </a:r>
            <a:r>
              <a:rPr lang="ko-KR" altLang="en-US" sz="1400" dirty="0"/>
              <a:t>검사가 법관에게 청구</a:t>
            </a:r>
          </a:p>
          <a:p>
            <a:pPr fontAlgn="base"/>
            <a:r>
              <a:rPr lang="ko-KR" altLang="en-US" sz="1400" dirty="0"/>
              <a:t>② 사법경찰관이 체포영장 신청 시 소속 경찰관서장에게 보고</a:t>
            </a:r>
            <a:r>
              <a:rPr lang="en-US" altLang="ko-KR" sz="1400" dirty="0"/>
              <a:t>, </a:t>
            </a:r>
            <a:r>
              <a:rPr lang="ko-KR" altLang="en-US" sz="1400" dirty="0"/>
              <a:t>지휘</a:t>
            </a:r>
          </a:p>
          <a:p>
            <a:pPr fontAlgn="base"/>
            <a:r>
              <a:rPr lang="ko-KR" altLang="en-US" sz="1400" dirty="0"/>
              <a:t>③ 체포영장 </a:t>
            </a:r>
            <a:r>
              <a:rPr lang="ko-KR" altLang="en-US" sz="1400" dirty="0" err="1"/>
              <a:t>신청시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체포영장신청부에</a:t>
            </a:r>
            <a:r>
              <a:rPr lang="ko-KR" altLang="en-US" sz="1400" dirty="0"/>
              <a:t> 사건번호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신청일시</a:t>
            </a:r>
            <a:r>
              <a:rPr lang="en-US" altLang="ko-KR" sz="1400" dirty="0"/>
              <a:t>, </a:t>
            </a:r>
            <a:r>
              <a:rPr lang="ko-KR" altLang="en-US" sz="1400" dirty="0"/>
              <a:t>신청자 관직 및 성명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 </a:t>
            </a:r>
            <a:r>
              <a:rPr lang="ko-KR" altLang="en-US" sz="1400" dirty="0" err="1"/>
              <a:t>인적사항</a:t>
            </a:r>
            <a:r>
              <a:rPr lang="en-US" altLang="ko-KR" sz="1400" dirty="0"/>
              <a:t>, </a:t>
            </a:r>
          </a:p>
          <a:p>
            <a:pPr fontAlgn="base"/>
            <a:r>
              <a:rPr lang="en-US" altLang="ko-KR" sz="1400" dirty="0"/>
              <a:t>     </a:t>
            </a:r>
            <a:r>
              <a:rPr lang="ko-KR" altLang="en-US" sz="1400" dirty="0"/>
              <a:t>죄명</a:t>
            </a:r>
            <a:r>
              <a:rPr lang="en-US" altLang="ko-KR" sz="1400" dirty="0"/>
              <a:t>, </a:t>
            </a:r>
            <a:r>
              <a:rPr lang="ko-KR" altLang="en-US" sz="1400" dirty="0"/>
              <a:t>유효기간 등을 기재</a:t>
            </a:r>
          </a:p>
          <a:p>
            <a:pPr fontAlgn="base"/>
            <a:r>
              <a:rPr lang="ko-KR" altLang="en-US" sz="1400" dirty="0"/>
              <a:t>④ </a:t>
            </a:r>
            <a:r>
              <a:rPr lang="ko-KR" altLang="en-US" sz="1400" dirty="0" err="1"/>
              <a:t>체포시</a:t>
            </a:r>
            <a:r>
              <a:rPr lang="en-US" altLang="ko-KR" sz="1400" dirty="0"/>
              <a:t>,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구속영장 집행원부에 영장번호</a:t>
            </a:r>
            <a:r>
              <a:rPr lang="en-US" altLang="ko-KR" sz="1400" dirty="0"/>
              <a:t>,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죄명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영장유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효기간</a:t>
            </a:r>
            <a:r>
              <a:rPr lang="en-US" altLang="ko-KR" sz="1400" dirty="0"/>
              <a:t>, </a:t>
            </a:r>
            <a:r>
              <a:rPr lang="ko-KR" altLang="en-US" sz="1400" dirty="0"/>
              <a:t>처리상황 등을 기재</a:t>
            </a:r>
          </a:p>
          <a:p>
            <a:pPr fontAlgn="base"/>
            <a:r>
              <a:rPr lang="ko-KR" altLang="en-US" sz="1400" dirty="0"/>
              <a:t>⑤ 체포영장 </a:t>
            </a:r>
            <a:r>
              <a:rPr lang="ko-KR" altLang="en-US" sz="1400" dirty="0" err="1"/>
              <a:t>집행시</a:t>
            </a:r>
            <a:r>
              <a:rPr lang="ko-KR" altLang="en-US" sz="1400" dirty="0"/>
              <a:t> 상대방에게 제시하여야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r>
              <a:rPr lang="ko-KR" altLang="en-US" sz="1400" dirty="0"/>
              <a:t>⑥ 긴급집행</a:t>
            </a:r>
            <a:r>
              <a:rPr lang="en-US" altLang="ko-KR" sz="1400" dirty="0"/>
              <a:t>: </a:t>
            </a:r>
            <a:r>
              <a:rPr lang="ko-KR" altLang="en-US" sz="1400" dirty="0"/>
              <a:t>영장은 발부되었으나 소지하고 있지 않은 경우 급속을 요 할 때는 범죄사실의 요지와 체</a:t>
            </a:r>
            <a:endParaRPr lang="en-US" altLang="ko-KR" sz="1400" dirty="0"/>
          </a:p>
          <a:p>
            <a:pPr fontAlgn="base"/>
            <a:r>
              <a:rPr lang="en-US" altLang="ko-KR" sz="1400" dirty="0"/>
              <a:t>     </a:t>
            </a:r>
            <a:r>
              <a:rPr lang="ko-KR" altLang="en-US" sz="1400" dirty="0" err="1"/>
              <a:t>포영장이</a:t>
            </a:r>
            <a:r>
              <a:rPr lang="ko-KR" altLang="en-US" sz="1400" dirty="0"/>
              <a:t> 발부되었음을 고지하고 집 행할 수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집행 완료 후 신속히 체포영장 원본 제시</a:t>
            </a:r>
            <a:endParaRPr lang="en-US" altLang="ko-KR" sz="1400" dirty="0"/>
          </a:p>
          <a:p>
            <a:pPr fontAlgn="base"/>
            <a:r>
              <a:rPr lang="ko-KR" altLang="en-US" sz="1400" dirty="0"/>
              <a:t>⑦ </a:t>
            </a:r>
            <a:r>
              <a:rPr lang="ko-KR" altLang="en-US" sz="1400" dirty="0" err="1"/>
              <a:t>미란다원칙</a:t>
            </a:r>
            <a:r>
              <a:rPr lang="ko-KR" altLang="en-US" sz="1400" dirty="0"/>
              <a:t> 고지</a:t>
            </a:r>
            <a:r>
              <a:rPr lang="en-US" altLang="ko-KR" sz="1400" dirty="0"/>
              <a:t>: </a:t>
            </a:r>
            <a:r>
              <a:rPr lang="ko-KR" altLang="en-US" sz="1400" dirty="0"/>
              <a:t>체포이유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범죄사실의 요지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변호인을 선임할 수 있음을 고지하고 변명의 기회를 </a:t>
            </a:r>
            <a:endParaRPr lang="en-US" altLang="ko-KR" sz="1400" dirty="0"/>
          </a:p>
          <a:p>
            <a:pPr fontAlgn="base"/>
            <a:r>
              <a:rPr lang="en-US" altLang="ko-KR" sz="1400" dirty="0"/>
              <a:t>     </a:t>
            </a:r>
            <a:r>
              <a:rPr lang="ko-KR" altLang="en-US" sz="1400" dirty="0"/>
              <a:t>준 후 확인서를 수사기록에 첨부</a:t>
            </a:r>
          </a:p>
          <a:p>
            <a:pPr fontAlgn="base"/>
            <a:r>
              <a:rPr lang="ko-KR" altLang="en-US" sz="1400" dirty="0"/>
              <a:t>⑧ 인치</a:t>
            </a:r>
          </a:p>
          <a:p>
            <a:pPr fontAlgn="base"/>
            <a:r>
              <a:rPr lang="ko-KR" altLang="en-US" sz="1400" dirty="0"/>
              <a:t>⑨ 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 통지</a:t>
            </a:r>
          </a:p>
        </p:txBody>
      </p:sp>
    </p:spTree>
    <p:extLst>
      <p:ext uri="{BB962C8B-B14F-4D97-AF65-F5344CB8AC3E}">
        <p14:creationId xmlns:p14="http://schemas.microsoft.com/office/powerpoint/2010/main" val="4117171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집행절차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069655"/>
              </p:ext>
            </p:extLst>
          </p:nvPr>
        </p:nvGraphicFramePr>
        <p:xfrm>
          <a:off x="2483768" y="1519730"/>
          <a:ext cx="5616623" cy="5202376"/>
        </p:xfrm>
        <a:graphic>
          <a:graphicData uri="http://schemas.openxmlformats.org/drawingml/2006/table">
            <a:tbl>
              <a:tblPr/>
              <a:tblGrid>
                <a:gridCol w="995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7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8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149">
                <a:tc gridSpan="4">
                  <a:txBody>
                    <a:bodyPr/>
                    <a:lstStyle/>
                    <a:p>
                      <a:pPr marL="6350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602" marR="29602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98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602" marR="29602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29602" marR="29602" marT="8184" marB="8184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698">
                <a:tc gridSpan="4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◯◯지방검찰청장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602" marR="29602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698"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체포영장신청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771">
                <a:tc gridSpan="4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다음 사람에 대한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피의사건에 관하여 동인을 ◯◯◯◯◯◯◯에 인치하고 ◯◯◯◯◯◯◯에 구금하려 하니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0000. 00. 00.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까지 유효한 체포영장의 발부를 청구하여 주시기 바랍니다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3698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36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- (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</a:t>
                      </a: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36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36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921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75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체 포 를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91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7 </a:t>
                      </a: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일 을 넘 는 유 효 기 간 을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취 지 와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1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둘 이 상 의 영 장 을 신 청 하 는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취 지 와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369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재 신 청 의 취 지 및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9452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현 재 수 사 중 인 다 른 범 죄 사 실 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관 하 여 발 부 된 유 효 한 체 포 영 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존 재 시 그 취 지 및 범 죄 사 실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26" marR="8126" marT="8126" marB="81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85969">
                <a:tc gridSpan="4">
                  <a:txBody>
                    <a:bodyPr/>
                    <a:lstStyle/>
                    <a:p>
                      <a:endParaRPr lang="ko-KR" altLang="en-US" sz="1000"/>
                    </a:p>
                  </a:txBody>
                  <a:tcPr marL="8184" marR="8184" marT="8184" marB="81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8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304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184" marR="8184" marT="8184" marB="81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837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456510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집행절차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175043"/>
              </p:ext>
            </p:extLst>
          </p:nvPr>
        </p:nvGraphicFramePr>
        <p:xfrm>
          <a:off x="2627783" y="1199632"/>
          <a:ext cx="6048673" cy="5431289"/>
        </p:xfrm>
        <a:graphic>
          <a:graphicData uri="http://schemas.openxmlformats.org/drawingml/2006/table">
            <a:tbl>
              <a:tblPr/>
              <a:tblGrid>
                <a:gridCol w="618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3441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2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56">
                <a:tc gridSpan="3">
                  <a:txBody>
                    <a:bodyPr/>
                    <a:lstStyle/>
                    <a:p>
                      <a:pPr marL="127000" marR="127000" indent="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7492" marR="7492" marT="7492" marB="749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756">
                <a:tc gridSpan="5">
                  <a:txBody>
                    <a:bodyPr/>
                    <a:lstStyle/>
                    <a:p>
                      <a:pPr marL="127000" marR="127000" indent="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귀하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021">
                <a:tc gridSpan="5">
                  <a:txBody>
                    <a:bodyPr/>
                    <a:lstStyle/>
                    <a:p>
                      <a:pPr marL="127000" marR="1270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체포ㆍ긴급체포ㆍ현행범인체포ㆍ구속 통지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021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021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021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0927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1.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피의자</a:t>
                      </a:r>
                      <a:endParaRPr lang="ko-KR" altLang="en-US" sz="800" kern="0" spc="-4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성 명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주민등록번호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-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주 거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127000" indent="-215900" algn="just" fontAlgn="base" latinLnBrk="1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2.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위 사람을 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 . . 00:00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◯◯◯◯◯◯◯◯◯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피의사건으로 체포ㆍ긴급체포ㆍ현행범인체포ㆍ구속하여 ◯◯◯◯◯◯◯◯◯에 인치구금하였으므로 통지합니다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127000" indent="-215900" algn="just" fontAlgn="base" latinLnBrk="1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3.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체포ㆍ긴급체포ㆍ현행범인체포ㆍ구속된 피의자의 법정대리인ㆍ배우자ㆍ직계친족ㆍ형제자매는 각각 변호인을 선임할 수 있습니다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127000" indent="-215900" algn="just" fontAlgn="base" latinLnBrk="1">
                        <a:lnSpc>
                          <a:spcPct val="200000"/>
                        </a:lnSpc>
                        <a:spcBef>
                          <a:spcPts val="142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4.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체포ㆍ구속된 위 피의자 본인 또는 그 변호인ㆍ법정대리인ㆍ배우자ㆍ직계친족ㆍ형제자매나 가족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동거인 또는 고용주는 ○○지방법원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○○지원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800" kern="0" spc="-4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에 체포ㆍ구속의 적부심사를 청구할 수 있습니다</a:t>
                      </a:r>
                      <a:r>
                        <a:rPr lang="en-US" altLang="ko-KR" sz="800" kern="0" spc="-4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58140" marR="127000" indent="-231140" algn="just" fontAlgn="base" latinLnBrk="1">
                        <a:lnSpc>
                          <a:spcPct val="20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4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첨부 </a:t>
                      </a:r>
                      <a:r>
                        <a:rPr lang="en-US" altLang="ko-KR" sz="700" kern="0" spc="-4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: </a:t>
                      </a:r>
                      <a:r>
                        <a:rPr lang="ko-KR" altLang="en-US" sz="700" kern="0" spc="-4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범죄사실의 요지 및 체포ㆍ긴급체포ㆍ현행범인체포ㆍ구속의 이유 </a:t>
                      </a:r>
                      <a:r>
                        <a:rPr lang="en-US" altLang="ko-KR" sz="700" kern="0" spc="-4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1</a:t>
                      </a:r>
                      <a:r>
                        <a:rPr lang="ko-KR" altLang="en-US" sz="700" kern="0" spc="-4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021"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담 당 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소 속 및 연 락 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39" marR="7439" marT="7439" marB="74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79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874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41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874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492" marR="7492" marT="7492" marB="7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886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84784"/>
            <a:ext cx="8435280" cy="427707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1. </a:t>
            </a:r>
            <a:r>
              <a:rPr lang="ko-KR" altLang="en-US" sz="1400" dirty="0"/>
              <a:t>체포영장에 의한 체포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석방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① 체포한 </a:t>
            </a:r>
            <a:r>
              <a:rPr lang="ko-KR" altLang="en-US" sz="1400" dirty="0">
                <a:solidFill>
                  <a:srgbClr val="FF0000"/>
                </a:solidFill>
              </a:rPr>
              <a:t>피의자를 구속하고자 할 때는 체포 시부터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시간 이내에 구속영장을 청구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영장을 청구하지 아니할 때는 검사의 지휘를 받아 즉시 석방</a:t>
            </a:r>
            <a:r>
              <a:rPr lang="ko-KR" altLang="en-US" sz="1400" dirty="0"/>
              <a:t>해야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    ※ </a:t>
            </a:r>
            <a:r>
              <a:rPr lang="ko-KR" altLang="en-US" sz="1400" dirty="0"/>
              <a:t>사법경찰관은 검사에게 </a:t>
            </a:r>
            <a:r>
              <a:rPr lang="en-US" altLang="ko-KR" sz="1400" dirty="0"/>
              <a:t>36</a:t>
            </a:r>
            <a:r>
              <a:rPr lang="ko-KR" altLang="en-US" sz="1400" dirty="0"/>
              <a:t>시간 내에 구속영장 신청</a:t>
            </a:r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③ 체포된 피의자는 체포적부심사를 법원에 청구할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※ </a:t>
            </a:r>
            <a:r>
              <a:rPr lang="ko-KR" altLang="en-US" sz="1400" dirty="0"/>
              <a:t>판사의 체포영장 기각에 대한 불복은 허용되지 아니함</a:t>
            </a: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3654253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긴급체포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1) </a:t>
            </a:r>
            <a:r>
              <a:rPr lang="ko-KR" altLang="en-US" sz="1200" dirty="0">
                <a:solidFill>
                  <a:schemeClr val="tx1"/>
                </a:solidFill>
              </a:rPr>
              <a:t>의의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(1) </a:t>
            </a:r>
            <a:r>
              <a:rPr lang="ko-KR" altLang="en-US" sz="1200" u="sng" dirty="0">
                <a:solidFill>
                  <a:srgbClr val="FF0000"/>
                </a:solidFill>
              </a:rPr>
              <a:t>긴급체포란 사형</a:t>
            </a:r>
            <a:r>
              <a:rPr lang="en-US" altLang="ko-KR" sz="1200" u="sng" dirty="0">
                <a:solidFill>
                  <a:srgbClr val="FF0000"/>
                </a:solidFill>
              </a:rPr>
              <a:t>·</a:t>
            </a:r>
            <a:r>
              <a:rPr lang="ko-KR" altLang="en-US" sz="1200" u="sng" dirty="0">
                <a:solidFill>
                  <a:srgbClr val="FF0000"/>
                </a:solidFill>
              </a:rPr>
              <a:t>무기 또는 장기 </a:t>
            </a:r>
            <a:r>
              <a:rPr lang="en-US" altLang="ko-KR" sz="1200" u="sng" dirty="0">
                <a:solidFill>
                  <a:srgbClr val="FF0000"/>
                </a:solidFill>
              </a:rPr>
              <a:t>3</a:t>
            </a:r>
            <a:r>
              <a:rPr lang="ko-KR" altLang="en-US" sz="1200" u="sng" dirty="0">
                <a:solidFill>
                  <a:srgbClr val="FF0000"/>
                </a:solidFill>
              </a:rPr>
              <a:t>년 이상의 징역이나 금고에 해당하는 죄를 범하였다고 의심할 만한 상당한 이유가 </a:t>
            </a:r>
            <a:r>
              <a:rPr lang="ko-KR" altLang="en-US" sz="1200" u="sng" dirty="0" err="1">
                <a:solidFill>
                  <a:srgbClr val="FF0000"/>
                </a:solidFill>
              </a:rPr>
              <a:t>있</a:t>
            </a:r>
            <a:endParaRPr lang="en-US" altLang="ko-KR" sz="12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</a:t>
            </a:r>
            <a:r>
              <a:rPr lang="ko-KR" altLang="en-US" sz="1200" u="sng" dirty="0">
                <a:solidFill>
                  <a:srgbClr val="FF0000"/>
                </a:solidFill>
              </a:rPr>
              <a:t>는 피의자를 수사기관이 일정한 요건 하에 법관의 영장을 발부 받지 않고 체포할 수 있는 제도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200</a:t>
            </a:r>
            <a:r>
              <a:rPr lang="ko-KR" altLang="en-US" sz="1200" dirty="0"/>
              <a:t>조의</a:t>
            </a:r>
            <a:r>
              <a:rPr lang="en-US" altLang="ko-KR" sz="1200" dirty="0"/>
              <a:t>3).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</a:p>
          <a:p>
            <a:pPr marL="0" indent="0" fontAlgn="base">
              <a:buNone/>
            </a:pPr>
            <a:r>
              <a:rPr lang="en-US" altLang="ko-KR" sz="1200" dirty="0"/>
              <a:t>    (2) </a:t>
            </a:r>
            <a:r>
              <a:rPr lang="ko-KR" altLang="en-US" sz="1200" dirty="0"/>
              <a:t>긴급체포를 인정하는 취지는 영장주의의 원칙을 고수함으로써 중대범죄의 범인을 놓치는 결과를 방지하여 </a:t>
            </a:r>
            <a:r>
              <a:rPr lang="ko-KR" altLang="en-US" sz="1200" dirty="0">
                <a:solidFill>
                  <a:srgbClr val="FF0000"/>
                </a:solidFill>
              </a:rPr>
              <a:t>체포의 긴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  </a:t>
            </a:r>
            <a:r>
              <a:rPr lang="ko-KR" altLang="en-US" sz="1200" dirty="0">
                <a:solidFill>
                  <a:srgbClr val="FF0000"/>
                </a:solidFill>
              </a:rPr>
              <a:t>급성에 대처함으로써 수사의 합목적성을 실현</a:t>
            </a:r>
            <a:r>
              <a:rPr lang="ko-KR" altLang="en-US" sz="1200" dirty="0"/>
              <a:t>하기 위한 제도이다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   ※ </a:t>
            </a:r>
            <a:r>
              <a:rPr lang="ko-KR" altLang="en-US" sz="1200" dirty="0"/>
              <a:t>영장주의의 예외사항</a:t>
            </a:r>
            <a:r>
              <a:rPr lang="en-US" altLang="ko-KR" sz="1200" dirty="0"/>
              <a:t>: </a:t>
            </a:r>
            <a:r>
              <a:rPr lang="ko-KR" altLang="en-US" sz="1200" dirty="0"/>
              <a:t>긴급체포</a:t>
            </a:r>
            <a:r>
              <a:rPr lang="en-US" altLang="ko-KR" sz="1200" dirty="0"/>
              <a:t>, </a:t>
            </a:r>
            <a:r>
              <a:rPr lang="ko-KR" altLang="en-US" sz="1200" dirty="0"/>
              <a:t>현행범체포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2) </a:t>
            </a:r>
            <a:r>
              <a:rPr lang="ko-KR" altLang="en-US" sz="1200" dirty="0"/>
              <a:t>긴급체포의 요건</a:t>
            </a:r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en-US" altLang="ko-KR" sz="1200" dirty="0">
                <a:solidFill>
                  <a:srgbClr val="FF0000"/>
                </a:solidFill>
              </a:rPr>
              <a:t>(1) </a:t>
            </a:r>
            <a:r>
              <a:rPr lang="ko-KR" altLang="en-US" sz="1200" dirty="0">
                <a:solidFill>
                  <a:srgbClr val="FF0000"/>
                </a:solidFill>
              </a:rPr>
              <a:t>범죄의 중대성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</a:t>
            </a:r>
            <a:r>
              <a:rPr lang="en-US" altLang="ko-KR" sz="1200" dirty="0"/>
              <a:t>- </a:t>
            </a:r>
            <a:r>
              <a:rPr lang="ko-KR" altLang="en-US" sz="1200" dirty="0"/>
              <a:t>피의자가 </a:t>
            </a:r>
            <a:r>
              <a:rPr lang="ko-KR" altLang="en-US" sz="1200" u="sng" dirty="0"/>
              <a:t>사형</a:t>
            </a:r>
            <a:r>
              <a:rPr lang="en-US" altLang="ko-KR" sz="1200" u="sng" dirty="0"/>
              <a:t>·</a:t>
            </a:r>
            <a:r>
              <a:rPr lang="ko-KR" altLang="en-US" sz="1200" u="sng" dirty="0"/>
              <a:t>무기 또는 장기 </a:t>
            </a:r>
            <a:r>
              <a:rPr lang="en-US" altLang="ko-KR" sz="1200" u="sng" dirty="0"/>
              <a:t>3</a:t>
            </a:r>
            <a:r>
              <a:rPr lang="ko-KR" altLang="en-US" sz="1200" u="sng" dirty="0"/>
              <a:t>년 이상의 징역이나 금고</a:t>
            </a:r>
            <a:r>
              <a:rPr lang="ko-KR" altLang="en-US" sz="1200" dirty="0"/>
              <a:t>에 해당하는 죄를 범하였다고 의심할 만한 상당한 이유가 </a:t>
            </a:r>
            <a:r>
              <a:rPr lang="ko-KR" altLang="en-US" sz="1200" dirty="0" err="1"/>
              <a:t>있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en-US" altLang="ko-KR" sz="1200" dirty="0">
                <a:solidFill>
                  <a:srgbClr val="FF0000"/>
                </a:solidFill>
              </a:rPr>
              <a:t>(2) </a:t>
            </a:r>
            <a:r>
              <a:rPr lang="ko-KR" altLang="en-US" sz="1200" dirty="0">
                <a:solidFill>
                  <a:srgbClr val="FF0000"/>
                </a:solidFill>
              </a:rPr>
              <a:t>체포의 필요성</a:t>
            </a:r>
          </a:p>
          <a:p>
            <a:pPr marL="0" indent="0" fontAlgn="base">
              <a:buNone/>
            </a:pPr>
            <a:r>
              <a:rPr lang="ko-KR" altLang="en-US" sz="1200" dirty="0"/>
              <a:t>         </a:t>
            </a:r>
            <a:r>
              <a:rPr lang="en-US" altLang="ko-KR" sz="1200" dirty="0"/>
              <a:t>- </a:t>
            </a:r>
            <a:r>
              <a:rPr lang="ko-KR" altLang="en-US" sz="1200" dirty="0"/>
              <a:t>피의자가 증거를 인멸할 염려가 있거나</a:t>
            </a:r>
            <a:r>
              <a:rPr lang="en-US" altLang="ko-KR" sz="1200" dirty="0"/>
              <a:t>, </a:t>
            </a:r>
            <a:r>
              <a:rPr lang="ko-KR" altLang="en-US" sz="1200" dirty="0"/>
              <a:t>도망하거나 도망할 우려가 있는 경우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200</a:t>
            </a:r>
            <a:r>
              <a:rPr lang="ko-KR" altLang="en-US" sz="1200" dirty="0"/>
              <a:t>조의</a:t>
            </a:r>
            <a:r>
              <a:rPr lang="en-US" altLang="ko-KR" sz="1200" dirty="0"/>
              <a:t>3 </a:t>
            </a:r>
            <a:r>
              <a:rPr lang="ko-KR" altLang="en-US" sz="1200" dirty="0"/>
              <a:t>제➀항 제</a:t>
            </a:r>
            <a:r>
              <a:rPr lang="en-US" altLang="ko-KR" sz="1200" dirty="0"/>
              <a:t>1</a:t>
            </a:r>
            <a:r>
              <a:rPr lang="ko-KR" altLang="en-US" sz="1200" dirty="0"/>
              <a:t>호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</a:t>
            </a:r>
            <a:r>
              <a:rPr lang="en-US" altLang="ko-KR" sz="1200" dirty="0"/>
              <a:t>).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en-US" altLang="ko-KR" sz="1200" dirty="0">
                <a:solidFill>
                  <a:srgbClr val="FF0000"/>
                </a:solidFill>
              </a:rPr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체포의 </a:t>
            </a:r>
            <a:r>
              <a:rPr lang="ko-KR" altLang="en-US" sz="1200" dirty="0" err="1">
                <a:solidFill>
                  <a:srgbClr val="FF0000"/>
                </a:solidFill>
              </a:rPr>
              <a:t>긴급성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         ① 긴급을 요하여 지방법원판사의 체포영장을 받을 수 없는 때에는 그 사유를 알리고 영장 없이 피의자를 체포할 수 </a:t>
            </a:r>
            <a:r>
              <a:rPr lang="ko-KR" altLang="en-US" sz="1200" dirty="0" err="1"/>
              <a:t>있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</a:t>
            </a:r>
            <a:r>
              <a:rPr lang="ko-KR" altLang="en-US" sz="1200" dirty="0" err="1"/>
              <a:t>으며</a:t>
            </a:r>
            <a:r>
              <a:rPr lang="en-US" altLang="ko-KR" sz="1200" dirty="0"/>
              <a:t>, </a:t>
            </a:r>
            <a:r>
              <a:rPr lang="ko-KR" altLang="en-US" sz="1200" dirty="0"/>
              <a:t>② 긴급을 요한다 함은 피의자를 우연히 발견한 경우 등과 같이 체포 영장을 받을 시간적 여유가 없는 때를 말한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</a:t>
            </a:r>
            <a:r>
              <a:rPr lang="ko-KR" altLang="en-US" sz="1200" dirty="0"/>
              <a:t>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200</a:t>
            </a:r>
            <a:r>
              <a:rPr lang="ko-KR" altLang="en-US" sz="1200" dirty="0"/>
              <a:t>조의</a:t>
            </a:r>
            <a:r>
              <a:rPr lang="en-US" altLang="ko-KR" sz="1200" dirty="0"/>
              <a:t>3 </a:t>
            </a:r>
            <a:r>
              <a:rPr lang="ko-KR" altLang="en-US" sz="1200" dirty="0"/>
              <a:t>제①항</a:t>
            </a:r>
            <a:r>
              <a:rPr lang="en-US" altLang="ko-KR" sz="1200" dirty="0"/>
              <a:t>).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(4) </a:t>
            </a:r>
            <a:r>
              <a:rPr lang="ko-KR" altLang="en-US" sz="1200" dirty="0" err="1">
                <a:solidFill>
                  <a:srgbClr val="FF0000"/>
                </a:solidFill>
              </a:rPr>
              <a:t>재체포의</a:t>
            </a:r>
            <a:r>
              <a:rPr lang="ko-KR" altLang="en-US" sz="1200" dirty="0">
                <a:solidFill>
                  <a:srgbClr val="FF0000"/>
                </a:solidFill>
              </a:rPr>
              <a:t> 제한</a:t>
            </a:r>
          </a:p>
          <a:p>
            <a:pPr marL="0" indent="0" fontAlgn="base">
              <a:buNone/>
            </a:pPr>
            <a:r>
              <a:rPr lang="ko-KR" altLang="en-US" sz="1200" dirty="0"/>
              <a:t>        </a:t>
            </a:r>
            <a:r>
              <a:rPr lang="en-US" altLang="ko-KR" sz="1200" dirty="0"/>
              <a:t>- </a:t>
            </a:r>
            <a:r>
              <a:rPr lang="ko-KR" altLang="en-US" sz="1200" dirty="0"/>
              <a:t>긴급체포 후 구속영장을 청구하지 아니하거나 발부 받지 못하여 석방 한 피의자는 </a:t>
            </a:r>
            <a:r>
              <a:rPr lang="ko-KR" altLang="en-US" sz="1200" u="sng" dirty="0"/>
              <a:t>영장 없이는</a:t>
            </a:r>
            <a:r>
              <a:rPr lang="ko-KR" altLang="en-US" sz="1200" dirty="0"/>
              <a:t> 동일한 범죄사실에 대하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여 다시 체포하지 못한다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fontAlgn="base">
              <a:buAutoNum type="arabicParenR"/>
            </a:pPr>
            <a:endParaRPr lang="en-US" altLang="ko-KR" sz="12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1235593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2. </a:t>
            </a:r>
            <a:r>
              <a:rPr lang="ko-KR" altLang="en-US" sz="1400" dirty="0">
                <a:solidFill>
                  <a:schemeClr val="tx1"/>
                </a:solidFill>
              </a:rPr>
              <a:t>긴급체포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① 긴급체포서 작성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사법경찰관이 긴급체포를 하였을 때는 즉시 범죄 사실의 요지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긴급체포의 사유 등을 기재하여 </a:t>
            </a:r>
            <a:r>
              <a:rPr lang="ko-KR" altLang="en-US" sz="1400" dirty="0" err="1"/>
              <a:t>긴급체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포서</a:t>
            </a:r>
            <a:r>
              <a:rPr lang="ko-KR" altLang="en-US" sz="1400" dirty="0"/>
              <a:t> 작성</a:t>
            </a:r>
          </a:p>
          <a:p>
            <a:pPr marL="0" indent="0" fontAlgn="base">
              <a:buNone/>
            </a:pPr>
            <a:r>
              <a:rPr lang="ko-KR" altLang="en-US" sz="1400" dirty="0"/>
              <a:t>② 긴급체포 통지</a:t>
            </a:r>
            <a:r>
              <a:rPr lang="en-US" altLang="ko-KR" sz="1400" dirty="0"/>
              <a:t>: </a:t>
            </a:r>
            <a:r>
              <a:rPr lang="ko-KR" altLang="en-US" sz="1400" dirty="0"/>
              <a:t>영장에 의한 체포와 동일함</a:t>
            </a: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③ 긴급체포 승인건의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>
                <a:solidFill>
                  <a:srgbClr val="FF0000"/>
                </a:solidFill>
              </a:rPr>
              <a:t>긴급체포한</a:t>
            </a:r>
            <a:r>
              <a:rPr lang="ko-KR" altLang="en-US" sz="1400" dirty="0">
                <a:solidFill>
                  <a:srgbClr val="FF0000"/>
                </a:solidFill>
              </a:rPr>
              <a:t> 때부터 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시간 이내 검사에게</a:t>
            </a:r>
            <a:r>
              <a:rPr lang="ko-KR" altLang="en-US" sz="1400" dirty="0"/>
              <a:t> 체포사유</a:t>
            </a:r>
            <a:r>
              <a:rPr lang="en-US" altLang="ko-KR" sz="1400" dirty="0"/>
              <a:t>, </a:t>
            </a:r>
            <a:r>
              <a:rPr lang="ko-KR" altLang="en-US" sz="1400" dirty="0"/>
              <a:t>체포를 계속 하여야 할 사유 등을 ‘긴급체포승인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건의서’에 기재하여 건의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기소중지 피의자를 특별시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광역시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도 이외의 지역에서 긴급체포 시 </a:t>
            </a:r>
            <a:r>
              <a:rPr lang="en-US" altLang="ko-KR" sz="1400" dirty="0">
                <a:solidFill>
                  <a:srgbClr val="FF0000"/>
                </a:solidFill>
              </a:rPr>
              <a:t>24</a:t>
            </a:r>
            <a:r>
              <a:rPr lang="ko-KR" altLang="en-US" sz="1400" dirty="0">
                <a:solidFill>
                  <a:srgbClr val="FF0000"/>
                </a:solidFill>
              </a:rPr>
              <a:t>시간 이내에 긴급체포승인건의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를 할 수 있음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급속을 요하는 경우 모사전송으로 긴급체포 승인건의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검사가 긴급체포를 승인하지 아니한 때는 사법경찰관은 즉시 피의 자를 석방한 후 </a:t>
            </a:r>
            <a:r>
              <a:rPr lang="ko-KR" altLang="en-US" sz="1400" dirty="0" err="1"/>
              <a:t>석방일시</a:t>
            </a:r>
            <a:r>
              <a:rPr lang="en-US" altLang="ko-KR" sz="1400" dirty="0"/>
              <a:t>. </a:t>
            </a:r>
            <a:r>
              <a:rPr lang="ko-KR" altLang="en-US" sz="1400" dirty="0"/>
              <a:t>사유를 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재한 서면을 사건기록에 </a:t>
            </a:r>
            <a:r>
              <a:rPr lang="ko-KR" altLang="en-US" sz="1400" dirty="0" err="1"/>
              <a:t>편철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861972"/>
              </p:ext>
            </p:extLst>
          </p:nvPr>
        </p:nvGraphicFramePr>
        <p:xfrm>
          <a:off x="755576" y="2132856"/>
          <a:ext cx="7704856" cy="864096"/>
        </p:xfrm>
        <a:graphic>
          <a:graphicData uri="http://schemas.openxmlformats.org/drawingml/2006/table">
            <a:tbl>
              <a:tblPr/>
              <a:tblGrid>
                <a:gridCol w="770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긴급체포→범죄사실 등 고지→긴급체포서 작성→긴급체포원부 기재→긴급체포 통지→긴급체포 승인건의→구속영장 신청 또는 석방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845" marR="58845" marT="16269" marB="162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350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2. </a:t>
            </a:r>
            <a:r>
              <a:rPr lang="ko-KR" altLang="en-US" sz="1400" dirty="0">
                <a:solidFill>
                  <a:schemeClr val="tx1"/>
                </a:solidFill>
              </a:rPr>
              <a:t>긴급체포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351804"/>
              </p:ext>
            </p:extLst>
          </p:nvPr>
        </p:nvGraphicFramePr>
        <p:xfrm>
          <a:off x="2353876" y="1597854"/>
          <a:ext cx="5458485" cy="4530655"/>
        </p:xfrm>
        <a:graphic>
          <a:graphicData uri="http://schemas.openxmlformats.org/drawingml/2006/table">
            <a:tbl>
              <a:tblPr/>
              <a:tblGrid>
                <a:gridCol w="599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9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884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82090" algn="l"/>
                        </a:tabLst>
                      </a:pP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26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( )</a:t>
                      </a: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- ( </a:t>
                      </a:r>
                      <a:r>
                        <a:rPr lang="ko-KR" altLang="en-US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8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</a:t>
                      </a: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601"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8381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위 피의자에 대한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◯◯◯◯◯◯◯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피의사건에 관하여 「형사소송법」 제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200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조의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3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제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1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항에 따라 동인을 아래와 같이 긴급체포함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. 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911"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인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일 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장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2286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의 사 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5601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자 의 관 직 및 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장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94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장 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005">
                <a:tc gridSpan="2">
                  <a:txBody>
                    <a:bodyPr/>
                    <a:lstStyle/>
                    <a:p>
                      <a:pPr marL="101600" marR="1016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을 집 행 한 자 의 관 직 및 성 명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145" marR="11145" marT="11145" marB="11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501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427707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2. </a:t>
            </a:r>
            <a:r>
              <a:rPr lang="ko-KR" altLang="en-US" sz="1400" dirty="0">
                <a:solidFill>
                  <a:schemeClr val="tx1"/>
                </a:solidFill>
              </a:rPr>
              <a:t>긴급체포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345215"/>
              </p:ext>
            </p:extLst>
          </p:nvPr>
        </p:nvGraphicFramePr>
        <p:xfrm>
          <a:off x="2775953" y="1553440"/>
          <a:ext cx="5468456" cy="4960701"/>
        </p:xfrm>
        <a:graphic>
          <a:graphicData uri="http://schemas.openxmlformats.org/drawingml/2006/table">
            <a:tbl>
              <a:tblPr/>
              <a:tblGrid>
                <a:gridCol w="836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6747"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2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451" marR="27451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7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451" marR="27451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27451" marR="27451" marT="7589" marB="7589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017">
                <a:tc gridSpan="6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◯◯지방검찰청장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검사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451" marR="27451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017">
                <a:tc gridSpan="6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긴급체포 승인 건의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768">
                <a:tc gridSpan="6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다음 사람에 대한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</a:t>
                      </a: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900" kern="0" spc="-3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피의사건에 관하여 동인을 아래와 같이 긴급체포하였으니 승인하여 주시기 바랍니다</a:t>
                      </a:r>
                      <a:r>
                        <a:rPr lang="en-US" altLang="ko-KR" sz="900" kern="0" spc="-3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36" marR="7536" marT="7536" marB="753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5017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인적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사항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889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일 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244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자 의 관 직</a:t>
                      </a: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및 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501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337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</a:t>
                      </a: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죄 사 실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8946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소 </a:t>
                      </a: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명 자 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3683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 급 체 포 한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7985">
                <a:tc gridSpan="2">
                  <a:txBody>
                    <a:bodyPr/>
                    <a:lstStyle/>
                    <a:p>
                      <a:pPr marL="88900" marR="10160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를 계 속 하 여 야 할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0096">
                <a:tc gridSpan="6">
                  <a:txBody>
                    <a:bodyPr/>
                    <a:lstStyle/>
                    <a:p>
                      <a:endParaRPr lang="ko-KR" altLang="en-US" sz="1050"/>
                    </a:p>
                  </a:txBody>
                  <a:tcPr marL="7589" marR="7589" marT="7589" marB="758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976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16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7976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60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7976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589" marR="7589" marT="7589" marB="75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8530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268760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2. </a:t>
            </a:r>
            <a:r>
              <a:rPr lang="ko-KR" altLang="en-US" sz="1400" dirty="0">
                <a:solidFill>
                  <a:schemeClr val="tx1"/>
                </a:solidFill>
              </a:rPr>
              <a:t>긴급체포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3) </a:t>
            </a:r>
            <a:r>
              <a:rPr lang="ko-KR" altLang="en-US" sz="1400" dirty="0"/>
              <a:t>긴급체포의 절차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④ 구속영장 청구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긴급체포서를</a:t>
            </a:r>
            <a:r>
              <a:rPr lang="ko-KR" altLang="en-US" sz="1400" dirty="0"/>
              <a:t> 첨부하여 지체 없이 청구</a:t>
            </a:r>
            <a:r>
              <a:rPr lang="en-US" altLang="ko-KR" sz="1400" dirty="0"/>
              <a:t>,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시간 이내에 </a:t>
            </a:r>
            <a:r>
              <a:rPr lang="ko-KR" altLang="en-US" sz="1400" dirty="0" err="1">
                <a:solidFill>
                  <a:srgbClr val="FF0000"/>
                </a:solidFill>
              </a:rPr>
              <a:t>발부받지</a:t>
            </a:r>
            <a:r>
              <a:rPr lang="ko-KR" altLang="en-US" sz="1400" dirty="0">
                <a:solidFill>
                  <a:srgbClr val="FF0000"/>
                </a:solidFill>
              </a:rPr>
              <a:t> 못하거나 청구하지 아니할 때는 검사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</a:t>
            </a:r>
            <a:r>
              <a:rPr lang="ko-KR" altLang="en-US" sz="1400" dirty="0">
                <a:solidFill>
                  <a:srgbClr val="FF0000"/>
                </a:solidFill>
              </a:rPr>
              <a:t>지휘를 받아 피의자를 즉시 석방 </a:t>
            </a:r>
            <a:r>
              <a:rPr lang="ko-KR" altLang="en-US" sz="1400" dirty="0"/>
              <a:t>해야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>
                <a:solidFill>
                  <a:srgbClr val="FF0000"/>
                </a:solidFill>
              </a:rPr>
              <a:t>긴급체포 후 석방된 자 또는 변호인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법정대리인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배우자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직계친족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형제자매는 통지서 및 관련 서류를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</a:t>
            </a:r>
            <a:r>
              <a:rPr lang="ko-KR" altLang="en-US" sz="1400" dirty="0">
                <a:solidFill>
                  <a:srgbClr val="FF0000"/>
                </a:solidFill>
              </a:rPr>
              <a:t>열람하거나 등사</a:t>
            </a:r>
            <a:r>
              <a:rPr lang="ko-KR" altLang="en-US" sz="1400" dirty="0"/>
              <a:t>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사법경찰관은 </a:t>
            </a:r>
            <a:r>
              <a:rPr lang="ko-KR" altLang="en-US" sz="1400" dirty="0" err="1"/>
              <a:t>긴급체포한</a:t>
            </a:r>
            <a:r>
              <a:rPr lang="ko-KR" altLang="en-US" sz="1400" dirty="0"/>
              <a:t> 피의자에 대하여 구속영장을 신청하지 아 </a:t>
            </a:r>
            <a:r>
              <a:rPr lang="ko-KR" altLang="en-US" sz="1400" dirty="0" err="1"/>
              <a:t>니하고</a:t>
            </a:r>
            <a:r>
              <a:rPr lang="ko-KR" altLang="en-US" sz="1400" dirty="0"/>
              <a:t> 석방한 경우 즉시 검사에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게 보고하여야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검사는 긴급체포 후 영장을 청구하지 아니하고 석방한 경우 석 방한 날부터 </a:t>
            </a:r>
            <a:r>
              <a:rPr lang="en-US" altLang="ko-KR" sz="1400" dirty="0"/>
              <a:t>30</a:t>
            </a:r>
            <a:r>
              <a:rPr lang="ko-KR" altLang="en-US" sz="1400" dirty="0"/>
              <a:t>일 이내에 서면으로 다음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사항을 법원에 통지해야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 ※ </a:t>
            </a:r>
            <a:r>
              <a:rPr lang="ko-KR" altLang="en-US" sz="1400" dirty="0"/>
              <a:t>석방된 자의 </a:t>
            </a:r>
            <a:r>
              <a:rPr lang="ko-KR" altLang="en-US" sz="1400" dirty="0" err="1"/>
              <a:t>인적사항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 일시</a:t>
            </a:r>
            <a:r>
              <a:rPr lang="en-US" altLang="ko-KR" sz="1400" dirty="0"/>
              <a:t>. </a:t>
            </a:r>
            <a:r>
              <a:rPr lang="ko-KR" altLang="en-US" sz="1400" dirty="0"/>
              <a:t>장소</a:t>
            </a:r>
            <a:r>
              <a:rPr lang="en-US" altLang="ko-KR" sz="1400" dirty="0"/>
              <a:t>. </a:t>
            </a:r>
            <a:r>
              <a:rPr lang="ko-KR" altLang="en-US" sz="1400" dirty="0"/>
              <a:t>체포의 구체적 이유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석방일시</a:t>
            </a:r>
            <a:r>
              <a:rPr lang="en-US" altLang="ko-KR" sz="1400" dirty="0"/>
              <a:t>. </a:t>
            </a:r>
            <a:r>
              <a:rPr lang="ko-KR" altLang="en-US" sz="1400" dirty="0"/>
              <a:t>장소 및 사유</a:t>
            </a:r>
            <a:r>
              <a:rPr lang="en-US" altLang="ko-KR" sz="1400" dirty="0"/>
              <a:t>, </a:t>
            </a:r>
            <a:r>
              <a:rPr lang="ko-KR" altLang="en-US" sz="1400" dirty="0"/>
              <a:t>검사 또는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사법경찰관의 성명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⑤ 구속적부심사청구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긴급체포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 체포된 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또는 위법하게 체포된 피의자는 체 </a:t>
            </a:r>
            <a:r>
              <a:rPr lang="ko-KR" altLang="en-US" sz="1400" dirty="0" err="1"/>
              <a:t>포적부심사를</a:t>
            </a:r>
            <a:r>
              <a:rPr lang="ko-KR" altLang="en-US" sz="1400" dirty="0"/>
              <a:t> 청구할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38270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3. </a:t>
            </a:r>
            <a:r>
              <a:rPr lang="ko-KR" altLang="en-US" sz="1300" dirty="0">
                <a:solidFill>
                  <a:srgbClr val="FF0000"/>
                </a:solidFill>
              </a:rPr>
              <a:t>현행범체포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1) </a:t>
            </a:r>
            <a:r>
              <a:rPr lang="ko-KR" altLang="en-US" sz="1300" dirty="0">
                <a:solidFill>
                  <a:schemeClr val="tx1"/>
                </a:solidFill>
              </a:rPr>
              <a:t>요건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fontAlgn="base">
              <a:buAutoNum type="arabicParenR"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</a:t>
            </a:r>
            <a:r>
              <a:rPr lang="ko-KR" altLang="en-US" sz="1300" dirty="0">
                <a:solidFill>
                  <a:srgbClr val="FF0000"/>
                </a:solidFill>
              </a:rPr>
              <a:t>① 현행범인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범죄의 실행중인 자로서 </a:t>
            </a:r>
            <a:r>
              <a:rPr lang="ko-KR" altLang="en-US" sz="1300" dirty="0">
                <a:solidFill>
                  <a:srgbClr val="FF0000"/>
                </a:solidFill>
              </a:rPr>
              <a:t>실행에 착수하여 종료에 이르지 않은 자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미수는 실행의 착수만 있으면 충분</a:t>
            </a:r>
            <a:r>
              <a:rPr lang="en-US" altLang="ko-KR" sz="1300" dirty="0"/>
              <a:t>, </a:t>
            </a:r>
            <a:r>
              <a:rPr lang="ko-KR" altLang="en-US" sz="1300" dirty="0"/>
              <a:t>교사</a:t>
            </a:r>
            <a:r>
              <a:rPr lang="en-US" altLang="ko-KR" sz="1300" dirty="0"/>
              <a:t>. </a:t>
            </a:r>
            <a:r>
              <a:rPr lang="ko-KR" altLang="en-US" sz="1300" dirty="0"/>
              <a:t>방조범은 정범의 </a:t>
            </a:r>
            <a:r>
              <a:rPr lang="ko-KR" altLang="en-US" sz="1300" dirty="0" err="1"/>
              <a:t>실행행</a:t>
            </a:r>
            <a:r>
              <a:rPr lang="ko-KR" altLang="en-US" sz="1300" dirty="0"/>
              <a:t> 위가 개시되면 실행에 착수한 것으로 본다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실행직후인 자는 범행과의 시간적</a:t>
            </a:r>
            <a:r>
              <a:rPr lang="en-US" altLang="ko-KR" sz="1300" dirty="0"/>
              <a:t>. </a:t>
            </a:r>
            <a:r>
              <a:rPr lang="ko-KR" altLang="en-US" sz="1300" dirty="0"/>
              <a:t>장소적 근접성</a:t>
            </a:r>
            <a:r>
              <a:rPr lang="en-US" altLang="ko-KR" sz="1300" dirty="0"/>
              <a:t>, </a:t>
            </a:r>
            <a:r>
              <a:rPr lang="ko-KR" altLang="en-US" sz="1300" dirty="0"/>
              <a:t>범행후의 경과</a:t>
            </a:r>
            <a:r>
              <a:rPr lang="en-US" altLang="ko-KR" sz="1300" dirty="0"/>
              <a:t>, </a:t>
            </a:r>
            <a:r>
              <a:rPr lang="ko-KR" altLang="en-US" sz="1300" dirty="0"/>
              <a:t>범인의 거동</a:t>
            </a:r>
            <a:r>
              <a:rPr lang="en-US" altLang="ko-KR" sz="1300" dirty="0"/>
              <a:t>, </a:t>
            </a:r>
            <a:r>
              <a:rPr lang="ko-KR" altLang="en-US" sz="1300" dirty="0"/>
              <a:t>등을 고려하여 합리적으로 판단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② </a:t>
            </a:r>
            <a:r>
              <a:rPr lang="ko-KR" altLang="en-US" sz="1300" dirty="0" err="1">
                <a:solidFill>
                  <a:srgbClr val="FF0000"/>
                </a:solidFill>
              </a:rPr>
              <a:t>준현행범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범인으로 호칭되어 추적되고 있는 자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장물이나 범죄에 사용되었다고 인정함에 충분한 흉기 기타 물건을 소지하고 있는 자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신체 또는 의복류에 현저한 </a:t>
            </a:r>
            <a:r>
              <a:rPr lang="ko-KR" altLang="en-US" sz="1300" dirty="0" err="1"/>
              <a:t>증적이</a:t>
            </a:r>
            <a:r>
              <a:rPr lang="ko-KR" altLang="en-US" sz="1300" dirty="0"/>
              <a:t> 있는 자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누구임을 물음에 대하여 도망하려 하는 자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③ </a:t>
            </a:r>
            <a:r>
              <a:rPr lang="ko-KR" altLang="en-US" sz="1300" dirty="0" err="1">
                <a:solidFill>
                  <a:srgbClr val="FF0000"/>
                </a:solidFill>
              </a:rPr>
              <a:t>경미범죄의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ko-KR" altLang="en-US" sz="1300" dirty="0" err="1">
                <a:solidFill>
                  <a:srgbClr val="FF0000"/>
                </a:solidFill>
              </a:rPr>
              <a:t>특칙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다액 </a:t>
            </a:r>
            <a:r>
              <a:rPr lang="en-US" altLang="ko-KR" sz="1300" dirty="0"/>
              <a:t>50</a:t>
            </a:r>
            <a:r>
              <a:rPr lang="ko-KR" altLang="en-US" sz="1300" dirty="0"/>
              <a:t>만원 이하의 벌금</a:t>
            </a:r>
            <a:r>
              <a:rPr lang="en-US" altLang="ko-KR" sz="1300" dirty="0"/>
              <a:t>, </a:t>
            </a:r>
            <a:r>
              <a:rPr lang="ko-KR" altLang="en-US" sz="1300" dirty="0"/>
              <a:t>구류</a:t>
            </a:r>
            <a:r>
              <a:rPr lang="en-US" altLang="ko-KR" sz="1300" dirty="0"/>
              <a:t>, </a:t>
            </a:r>
            <a:r>
              <a:rPr lang="ko-KR" altLang="en-US" sz="1300" dirty="0"/>
              <a:t>과료에 해당하는 죄의 현행범은 주 거가 분명하지 않은 때에 한하여 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 err="1"/>
              <a:t>포할</a:t>
            </a:r>
            <a:r>
              <a:rPr lang="ko-KR" altLang="en-US" sz="1300" dirty="0"/>
              <a:t> 수 있다</a:t>
            </a:r>
            <a:r>
              <a:rPr lang="en-US" altLang="ko-KR" sz="1300" dirty="0"/>
              <a:t>.</a:t>
            </a:r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④ 국회의원의 불체포특권은 현행범인 경우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적용되지 않음</a:t>
            </a: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3887783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3. </a:t>
            </a:r>
            <a:r>
              <a:rPr lang="ko-KR" altLang="en-US" sz="1300" dirty="0">
                <a:solidFill>
                  <a:schemeClr val="tx1"/>
                </a:solidFill>
              </a:rPr>
              <a:t>현행범체포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2) </a:t>
            </a:r>
            <a:r>
              <a:rPr lang="ko-KR" altLang="en-US" sz="1300" dirty="0">
                <a:solidFill>
                  <a:schemeClr val="tx1"/>
                </a:solidFill>
              </a:rPr>
              <a:t>절차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755576" y="2132856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400" dirty="0">
                <a:solidFill>
                  <a:srgbClr val="FF0000"/>
                </a:solidFill>
              </a:rPr>
              <a:t>① 경찰관이 </a:t>
            </a:r>
            <a:r>
              <a:rPr lang="ko-KR" altLang="en-US" sz="1400" dirty="0" err="1">
                <a:solidFill>
                  <a:srgbClr val="FF0000"/>
                </a:solidFill>
              </a:rPr>
              <a:t>체포시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r>
              <a:rPr lang="en-US" altLang="ko-KR" sz="1400" dirty="0">
                <a:solidFill>
                  <a:srgbClr val="FF0000"/>
                </a:solidFill>
              </a:rPr>
              <a:t>② </a:t>
            </a:r>
            <a:r>
              <a:rPr lang="ko-KR" altLang="en-US" sz="1400" dirty="0">
                <a:solidFill>
                  <a:srgbClr val="FF0000"/>
                </a:solidFill>
              </a:rPr>
              <a:t>사인 </a:t>
            </a:r>
            <a:r>
              <a:rPr lang="ko-KR" altLang="en-US" sz="1400" dirty="0" err="1">
                <a:solidFill>
                  <a:srgbClr val="FF0000"/>
                </a:solidFill>
              </a:rPr>
              <a:t>체포시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endParaRPr lang="en-US" altLang="ko-KR" sz="1400" dirty="0"/>
          </a:p>
          <a:p>
            <a:pPr fontAlgn="base"/>
            <a:r>
              <a:rPr lang="en-US" altLang="ko-KR" sz="1400" dirty="0"/>
              <a:t>3) </a:t>
            </a:r>
            <a:r>
              <a:rPr lang="ko-KR" altLang="en-US" sz="1400" dirty="0"/>
              <a:t>석방</a:t>
            </a:r>
          </a:p>
          <a:p>
            <a:pPr fontAlgn="base"/>
            <a:r>
              <a:rPr lang="ko-KR" altLang="en-US" sz="1400" dirty="0"/>
              <a:t>① 검사</a:t>
            </a:r>
            <a:r>
              <a:rPr lang="en-US" altLang="ko-KR" sz="1400" dirty="0"/>
              <a:t>, </a:t>
            </a:r>
            <a:r>
              <a:rPr lang="ko-KR" altLang="en-US" sz="1400" dirty="0"/>
              <a:t>사법경찰관이 현행범 체포한 때는 </a:t>
            </a:r>
            <a:r>
              <a:rPr lang="en-US" altLang="ko-KR" sz="1400" dirty="0">
                <a:solidFill>
                  <a:srgbClr val="FF0000"/>
                </a:solidFill>
              </a:rPr>
              <a:t>48</a:t>
            </a:r>
            <a:r>
              <a:rPr lang="ko-KR" altLang="en-US" sz="1400" dirty="0">
                <a:solidFill>
                  <a:srgbClr val="FF0000"/>
                </a:solidFill>
              </a:rPr>
              <a:t>시간 내에 구속영장 청구</a:t>
            </a:r>
            <a:r>
              <a:rPr lang="en-US" altLang="ko-KR" sz="1400" dirty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구속영장을 청구하지 않거나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fontAlgn="base"/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기각되었을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검사의 지휘를 받음이 없이 소속경찰관서장의 지휘를 받아 즉시 석방</a:t>
            </a:r>
          </a:p>
          <a:p>
            <a:pPr fontAlgn="base"/>
            <a:r>
              <a:rPr lang="ko-KR" altLang="en-US" sz="1400" dirty="0"/>
              <a:t>② 체포된 현행범인을 석방한 때는 그 사실을 검사에게 보고</a:t>
            </a:r>
            <a:r>
              <a:rPr lang="en-US" altLang="ko-KR" sz="1400" dirty="0"/>
              <a:t>, </a:t>
            </a:r>
            <a:r>
              <a:rPr lang="ko-KR" altLang="en-US" sz="1400" dirty="0"/>
              <a:t>석방사유와 일시를 기재한 서면을 기록</a:t>
            </a:r>
            <a:endParaRPr lang="en-US" altLang="ko-KR" sz="1400" dirty="0"/>
          </a:p>
          <a:p>
            <a:pPr fontAlgn="base"/>
            <a:r>
              <a:rPr lang="en-US" altLang="ko-KR" sz="1400" dirty="0"/>
              <a:t>     </a:t>
            </a:r>
            <a:r>
              <a:rPr lang="ko-KR" altLang="en-US" sz="1400" dirty="0"/>
              <a:t>에 </a:t>
            </a:r>
            <a:r>
              <a:rPr lang="ko-KR" altLang="en-US" sz="1400" dirty="0" err="1"/>
              <a:t>편철</a:t>
            </a:r>
            <a:endParaRPr lang="ko-KR" altLang="en-US" sz="14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409370"/>
              </p:ext>
            </p:extLst>
          </p:nvPr>
        </p:nvGraphicFramePr>
        <p:xfrm>
          <a:off x="914400" y="2492896"/>
          <a:ext cx="7762056" cy="931971"/>
        </p:xfrm>
        <a:graphic>
          <a:graphicData uri="http://schemas.openxmlformats.org/drawingml/2006/table">
            <a:tbl>
              <a:tblPr/>
              <a:tblGrid>
                <a:gridCol w="776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197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범죄사실 등 고지→현행범체포서 작성→현행범인 체포원부 기재→체포통지→구속영장 청구 또는 석방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697" marR="59697" marT="16504" marB="165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29031"/>
              </p:ext>
            </p:extLst>
          </p:nvPr>
        </p:nvGraphicFramePr>
        <p:xfrm>
          <a:off x="914400" y="4005064"/>
          <a:ext cx="7762056" cy="939413"/>
        </p:xfrm>
        <a:graphic>
          <a:graphicData uri="http://schemas.openxmlformats.org/drawingml/2006/table">
            <a:tbl>
              <a:tblPr/>
              <a:tblGrid>
                <a:gridCol w="776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41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현행범인 인도→현행범인 인수서 작성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경찰관서 동행요구 가능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→현행범인 체포원부 기재→체포통지→구속영장 청구 또는 석방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173" marR="60173" marT="16636" marB="166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413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196752"/>
            <a:ext cx="8435280" cy="51125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3. </a:t>
            </a:r>
            <a:r>
              <a:rPr lang="ko-KR" altLang="en-US" sz="1300" dirty="0">
                <a:solidFill>
                  <a:schemeClr val="tx1"/>
                </a:solidFill>
              </a:rPr>
              <a:t>현행범체포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2) </a:t>
            </a:r>
            <a:r>
              <a:rPr lang="ko-KR" altLang="en-US" sz="1300" dirty="0">
                <a:solidFill>
                  <a:schemeClr val="tx1"/>
                </a:solidFill>
              </a:rPr>
              <a:t>절차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506945"/>
              </p:ext>
            </p:extLst>
          </p:nvPr>
        </p:nvGraphicFramePr>
        <p:xfrm>
          <a:off x="1043607" y="1988838"/>
          <a:ext cx="7706608" cy="4494959"/>
        </p:xfrm>
        <a:graphic>
          <a:graphicData uri="http://schemas.openxmlformats.org/drawingml/2006/table">
            <a:tbl>
              <a:tblPr/>
              <a:tblGrid>
                <a:gridCol w="71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6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6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14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2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현행범인체포서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54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( )</a:t>
                      </a: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(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 </a:t>
                      </a: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6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542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0679"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위의 피의자에 대한</a:t>
                      </a:r>
                      <a:r>
                        <a:rPr lang="ko-KR" altLang="en-US" sz="900" b="1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피의사건에 관하여「형사소송법」제</a:t>
                      </a: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212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조에 따라 동인을 아래와 같이 현행범인으로 체포함</a:t>
                      </a:r>
                      <a:endParaRPr lang="ko-KR" altLang="en-US" sz="900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8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20 . . .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 ○ 경 찰 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6350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사법경찰관 󰄫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일 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장 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7518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체 포 의 사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950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자 의 관 직 및 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장 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064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 dirty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장 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728" marR="11728" marT="11728" marB="117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451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4. </a:t>
            </a:r>
            <a:r>
              <a:rPr lang="ko-KR" altLang="en-US" sz="1300" dirty="0">
                <a:solidFill>
                  <a:srgbClr val="FF0000"/>
                </a:solidFill>
              </a:rPr>
              <a:t>구속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1) </a:t>
            </a:r>
            <a:r>
              <a:rPr lang="ko-KR" altLang="en-US" sz="1300" dirty="0">
                <a:solidFill>
                  <a:schemeClr val="tx1"/>
                </a:solidFill>
              </a:rPr>
              <a:t>구속의 의의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구속은 실효성이 있는 형사절차 즉 형사소송의 원활한 진행과 장래 형벌의 집행을 확보하기 위하여 피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의자 </a:t>
            </a:r>
            <a:r>
              <a:rPr lang="en-US" altLang="ko-KR" sz="1400" dirty="0"/>
              <a:t> </a:t>
            </a:r>
            <a:r>
              <a:rPr lang="ko-KR" altLang="en-US" sz="1400" dirty="0"/>
              <a:t>또는 피고인의 신체의 자유 를 제한하는 </a:t>
            </a:r>
            <a:r>
              <a:rPr lang="ko-KR" altLang="en-US" sz="1400" dirty="0">
                <a:solidFill>
                  <a:srgbClr val="FF0000"/>
                </a:solidFill>
              </a:rPr>
              <a:t>대인적 강제처분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구인과 구금을 포함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구인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피의자 또는 피고인을 법원 기타 장소에 인치</a:t>
            </a:r>
            <a:r>
              <a:rPr lang="ko-KR" altLang="en-US" sz="1400" dirty="0"/>
              <a:t>하는 강제처분</a:t>
            </a:r>
            <a:r>
              <a:rPr lang="en-US" altLang="ko-KR" sz="1400" dirty="0"/>
              <a:t>. </a:t>
            </a:r>
            <a:r>
              <a:rPr lang="ko-KR" altLang="en-US" sz="1400" dirty="0"/>
              <a:t>구금할 필요가 없는 때는 그 인치한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</a:t>
            </a:r>
            <a:r>
              <a:rPr lang="ko-KR" altLang="en-US" sz="1400" dirty="0"/>
              <a:t>때로부터 </a:t>
            </a:r>
            <a:r>
              <a:rPr lang="en-US" altLang="ko-KR" sz="1400" dirty="0"/>
              <a:t>24</a:t>
            </a:r>
            <a:r>
              <a:rPr lang="ko-KR" altLang="en-US" sz="1400" dirty="0"/>
              <a:t>시간 내에 석방 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피의자에 대한 구인은 구속 전 피의자심문을  위한  수단으로 이용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구금</a:t>
            </a:r>
            <a:r>
              <a:rPr lang="en-US" altLang="ko-KR" sz="1400" dirty="0"/>
              <a:t>: </a:t>
            </a:r>
            <a:r>
              <a:rPr lang="ko-KR" altLang="en-US" sz="1400" dirty="0"/>
              <a:t>피의자 또는 피고인을 강제력에 의하여 </a:t>
            </a:r>
            <a:r>
              <a:rPr lang="ko-KR" altLang="en-US" sz="1400" dirty="0">
                <a:solidFill>
                  <a:srgbClr val="FF0000"/>
                </a:solidFill>
              </a:rPr>
              <a:t>구치소 또는 교도소에 구속하는 강제처분으로서 미결구금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      </a:t>
            </a:r>
            <a:r>
              <a:rPr lang="ko-KR" altLang="en-US" sz="1400" dirty="0">
                <a:solidFill>
                  <a:srgbClr val="FF0000"/>
                </a:solidFill>
              </a:rPr>
              <a:t>을 의미</a:t>
            </a:r>
          </a:p>
          <a:p>
            <a:pPr marL="0" indent="0" fontAlgn="base">
              <a:buNone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3696776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4. </a:t>
            </a:r>
            <a:r>
              <a:rPr lang="ko-KR" altLang="en-US" sz="1300" dirty="0">
                <a:solidFill>
                  <a:schemeClr val="tx1"/>
                </a:solidFill>
              </a:rPr>
              <a:t>구속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   2) </a:t>
            </a:r>
            <a:r>
              <a:rPr lang="ko-KR" altLang="en-US" sz="1400" dirty="0"/>
              <a:t>구속의 요건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① 범죄혐의의 </a:t>
            </a:r>
            <a:r>
              <a:rPr lang="ko-KR" altLang="en-US" sz="1400" dirty="0" err="1"/>
              <a:t>상당성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   </a:t>
            </a:r>
            <a:r>
              <a:rPr lang="en-US" altLang="ko-KR" sz="1400" dirty="0"/>
              <a:t>- </a:t>
            </a:r>
            <a:r>
              <a:rPr lang="ko-KR" altLang="en-US" sz="1400" dirty="0"/>
              <a:t>피의자 또는 피고인이 죄를 범하였다고 의심할 만한 </a:t>
            </a:r>
            <a:r>
              <a:rPr lang="ko-KR" altLang="en-US" sz="1400" dirty="0">
                <a:solidFill>
                  <a:srgbClr val="FF0000"/>
                </a:solidFill>
              </a:rPr>
              <a:t>상당한 이유</a:t>
            </a:r>
            <a:r>
              <a:rPr lang="ko-KR" altLang="en-US" sz="1400" dirty="0"/>
              <a:t>가 있어야 한다</a:t>
            </a:r>
            <a:r>
              <a:rPr lang="en-US" altLang="ko-KR" sz="1400" dirty="0"/>
              <a:t>.(</a:t>
            </a:r>
            <a:r>
              <a:rPr lang="ko-KR" altLang="en-US" sz="1400" dirty="0"/>
              <a:t>형사소송법 제</a:t>
            </a:r>
            <a:r>
              <a:rPr lang="en-US" altLang="ko-KR" sz="1400" dirty="0"/>
              <a:t>201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 </a:t>
            </a:r>
            <a:r>
              <a:rPr lang="ko-KR" altLang="en-US" sz="1400" dirty="0"/>
              <a:t>조 제①항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② 구속사유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- </a:t>
            </a:r>
            <a:r>
              <a:rPr lang="ko-KR" altLang="en-US" sz="1400" u="sng" dirty="0"/>
              <a:t>일정한 주거가 없는 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제①항 제</a:t>
            </a:r>
            <a:r>
              <a:rPr lang="en-US" altLang="ko-KR" sz="1400" dirty="0"/>
              <a:t>1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- </a:t>
            </a:r>
            <a:r>
              <a:rPr lang="ko-KR" altLang="en-US" sz="1400" u="sng" dirty="0"/>
              <a:t>증거를 인멸할 염려가 있는 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제①항 제</a:t>
            </a:r>
            <a:r>
              <a:rPr lang="en-US" altLang="ko-KR" sz="1400" dirty="0"/>
              <a:t>2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- </a:t>
            </a:r>
            <a:r>
              <a:rPr lang="ko-KR" altLang="en-US" sz="1400" u="sng" dirty="0"/>
              <a:t>도망하거나 도망할 염려가 있는 때</a:t>
            </a:r>
            <a:r>
              <a:rPr lang="en-US" altLang="ko-KR" sz="1400" dirty="0"/>
              <a:t>(</a:t>
            </a:r>
            <a:r>
              <a:rPr lang="ko-KR" altLang="en-US" sz="1400" dirty="0" err="1"/>
              <a:t>형소법</a:t>
            </a:r>
            <a:r>
              <a:rPr lang="ko-KR" altLang="en-US" sz="1400" dirty="0"/>
              <a:t> 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제①항 제</a:t>
            </a:r>
            <a:r>
              <a:rPr lang="en-US" altLang="ko-KR" sz="1400" dirty="0"/>
              <a:t>3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>
                <a:solidFill>
                  <a:srgbClr val="FF0000"/>
                </a:solidFill>
              </a:rPr>
              <a:t>③ 법원의 필요적 고려사항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- </a:t>
            </a:r>
            <a:r>
              <a:rPr lang="ko-KR" altLang="en-US" sz="1400" u="sng" dirty="0"/>
              <a:t>범죄의 중대성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재범의 위험성</a:t>
            </a:r>
            <a:r>
              <a:rPr lang="en-US" altLang="ko-KR" sz="1400" u="sng" dirty="0"/>
              <a:t>, </a:t>
            </a:r>
            <a:r>
              <a:rPr lang="ko-KR" altLang="en-US" sz="1400" u="sng" dirty="0"/>
              <a:t>피해자 및 중요 참고인 등에 대한  위해 우려 등을 고려</a:t>
            </a:r>
            <a:r>
              <a:rPr lang="en-US" altLang="ko-KR" sz="1400" dirty="0"/>
              <a:t>(</a:t>
            </a:r>
            <a:r>
              <a:rPr lang="ko-KR" altLang="en-US" sz="1400" dirty="0"/>
              <a:t>형사소송법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</a:t>
            </a:r>
            <a:r>
              <a:rPr lang="ko-KR" altLang="en-US" sz="1400" dirty="0"/>
              <a:t>제</a:t>
            </a:r>
            <a:r>
              <a:rPr lang="en-US" altLang="ko-KR" sz="1400" dirty="0"/>
              <a:t>70</a:t>
            </a:r>
            <a:r>
              <a:rPr lang="ko-KR" altLang="en-US" sz="1400" dirty="0"/>
              <a:t>조 제②항</a:t>
            </a:r>
            <a:r>
              <a:rPr lang="en-US" altLang="ko-KR" sz="1400" dirty="0"/>
              <a:t>)’</a:t>
            </a:r>
            <a:r>
              <a:rPr lang="ko-KR" altLang="en-US" sz="1400" dirty="0"/>
              <a:t>라는 규정을 신설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>
                <a:solidFill>
                  <a:srgbClr val="FF0000"/>
                </a:solidFill>
              </a:rPr>
              <a:t>④ </a:t>
            </a:r>
            <a:r>
              <a:rPr lang="ko-KR" altLang="en-US" sz="1400" dirty="0" err="1">
                <a:solidFill>
                  <a:srgbClr val="FF0000"/>
                </a:solidFill>
              </a:rPr>
              <a:t>경미범죄특칙</a:t>
            </a:r>
            <a:r>
              <a:rPr lang="en-US" altLang="ko-KR" sz="1400" dirty="0"/>
              <a:t>: </a:t>
            </a:r>
            <a:r>
              <a:rPr lang="ko-KR" altLang="en-US" sz="1400" dirty="0"/>
              <a:t>다액 </a:t>
            </a:r>
            <a:r>
              <a:rPr lang="en-US" altLang="ko-KR" sz="1400" dirty="0"/>
              <a:t>50</a:t>
            </a:r>
            <a:r>
              <a:rPr lang="ko-KR" altLang="en-US" sz="1400" dirty="0"/>
              <a:t>만원 이하의 벌금</a:t>
            </a:r>
            <a:r>
              <a:rPr lang="en-US" altLang="ko-KR" sz="1400" dirty="0"/>
              <a:t>, </a:t>
            </a:r>
            <a:r>
              <a:rPr lang="ko-KR" altLang="en-US" sz="1400" dirty="0"/>
              <a:t>구류</a:t>
            </a:r>
            <a:r>
              <a:rPr lang="en-US" altLang="ko-KR" sz="1400" dirty="0"/>
              <a:t>, </a:t>
            </a:r>
            <a:r>
              <a:rPr lang="ko-KR" altLang="en-US" sz="1400" dirty="0"/>
              <a:t>과료에 해당하는 사 건에 관하여는 일정한 주거가 </a:t>
            </a:r>
            <a:r>
              <a:rPr lang="ko-KR" altLang="en-US" sz="1400" dirty="0" err="1"/>
              <a:t>없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         </a:t>
            </a:r>
            <a:r>
              <a:rPr lang="ko-KR" altLang="en-US" sz="1400" dirty="0"/>
              <a:t>는 때에 한하여 구속할 수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2550728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4. </a:t>
            </a:r>
            <a:r>
              <a:rPr lang="ko-KR" altLang="en-US" sz="1400" dirty="0">
                <a:solidFill>
                  <a:schemeClr val="tx1"/>
                </a:solidFill>
              </a:rPr>
              <a:t>구속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  3) </a:t>
            </a:r>
            <a:r>
              <a:rPr lang="ko-KR" altLang="en-US" sz="1400" dirty="0"/>
              <a:t>구속영장의 기재사항</a:t>
            </a:r>
            <a:r>
              <a:rPr lang="en-US" altLang="ko-KR" sz="1400" dirty="0"/>
              <a:t>: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성명</a:t>
            </a:r>
            <a:r>
              <a:rPr lang="en-US" altLang="ko-KR" sz="1400" dirty="0"/>
              <a:t>, </a:t>
            </a:r>
            <a:r>
              <a:rPr lang="ko-KR" altLang="en-US" sz="1400" dirty="0"/>
              <a:t>연령</a:t>
            </a:r>
            <a:r>
              <a:rPr lang="en-US" altLang="ko-KR" sz="1400" dirty="0"/>
              <a:t>, </a:t>
            </a:r>
            <a:r>
              <a:rPr lang="ko-KR" altLang="en-US" sz="1400" dirty="0"/>
              <a:t>주거</a:t>
            </a:r>
            <a:r>
              <a:rPr lang="en-US" altLang="ko-KR" sz="1400" dirty="0"/>
              <a:t>, </a:t>
            </a:r>
            <a:r>
              <a:rPr lang="ko-KR" altLang="en-US" sz="1400" dirty="0"/>
              <a:t>직업과 죄명</a:t>
            </a:r>
            <a:r>
              <a:rPr lang="en-US" altLang="ko-KR" sz="1400" dirty="0"/>
              <a:t>, </a:t>
            </a:r>
            <a:r>
              <a:rPr lang="ko-KR" altLang="en-US" sz="1400" dirty="0"/>
              <a:t>구속장소</a:t>
            </a:r>
            <a:r>
              <a:rPr lang="en-US" altLang="ko-KR" sz="1400" dirty="0"/>
              <a:t>, </a:t>
            </a:r>
            <a:r>
              <a:rPr lang="ko-KR" altLang="en-US" sz="1400" dirty="0"/>
              <a:t>영장 의 유효기간</a:t>
            </a:r>
            <a:r>
              <a:rPr lang="en-US" altLang="ko-KR" sz="1400" dirty="0"/>
              <a:t>, </a:t>
            </a:r>
            <a:r>
              <a:rPr lang="ko-KR" altLang="en-US" sz="1400" dirty="0"/>
              <a:t>범죄사실</a:t>
            </a:r>
            <a:r>
              <a:rPr lang="en-US" altLang="ko-KR" sz="1400" dirty="0"/>
              <a:t>(</a:t>
            </a:r>
            <a:r>
              <a:rPr lang="ko-KR" altLang="en-US" sz="1400" dirty="0"/>
              <a:t>동법 제</a:t>
            </a:r>
            <a:r>
              <a:rPr lang="en-US" altLang="ko-KR" sz="1400" dirty="0"/>
              <a:t>209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4) </a:t>
            </a:r>
            <a:r>
              <a:rPr lang="ko-KR" altLang="en-US" sz="1400" dirty="0"/>
              <a:t>절차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① </a:t>
            </a:r>
            <a:r>
              <a:rPr lang="en-US" altLang="ko-KR" sz="1400" dirty="0" err="1">
                <a:solidFill>
                  <a:srgbClr val="FF0000"/>
                </a:solidFill>
              </a:rPr>
              <a:t>사전구속영장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② 체포영장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긴급체포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현행범체포에 따른 구속영장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408229"/>
              </p:ext>
            </p:extLst>
          </p:nvPr>
        </p:nvGraphicFramePr>
        <p:xfrm>
          <a:off x="827584" y="3573016"/>
          <a:ext cx="7848872" cy="648072"/>
        </p:xfrm>
        <a:graphic>
          <a:graphicData uri="http://schemas.openxmlformats.org/drawingml/2006/table">
            <a:tbl>
              <a:tblPr/>
              <a:tblGrid>
                <a:gridCol w="784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구속영장 신청서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신청부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작성→구속영장 신청→구속영장청구→구인을 위한 구속영장 발부→구속영장 실질심사→구금을 위한 구속영장 발부→영장제시 및 집행→범죄사실 등 고지→구속영장 집행원부 기재→구속통지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(24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103" marR="57103" marT="15787" marB="1578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782683"/>
              </p:ext>
            </p:extLst>
          </p:nvPr>
        </p:nvGraphicFramePr>
        <p:xfrm>
          <a:off x="827584" y="4869161"/>
          <a:ext cx="7848872" cy="792088"/>
        </p:xfrm>
        <a:graphic>
          <a:graphicData uri="http://schemas.openxmlformats.org/drawingml/2006/table">
            <a:tbl>
              <a:tblPr/>
              <a:tblGrid>
                <a:gridCol w="784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구속영장 신청서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신청부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 작성→영장신청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(36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→영장청구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(48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→구속영장 실질심사→영장발부→영장제시 및 집행→범죄사실 등 고지→구속영장 집행원부 기재→구속통지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(24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시간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)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537" marR="58537" marT="16184" marB="161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399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4. </a:t>
            </a:r>
            <a:r>
              <a:rPr lang="ko-KR" altLang="en-US" sz="1400" dirty="0">
                <a:solidFill>
                  <a:schemeClr val="tx1"/>
                </a:solidFill>
              </a:rPr>
              <a:t>구속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4) </a:t>
            </a:r>
            <a:r>
              <a:rPr lang="ko-KR" altLang="en-US" sz="1400" dirty="0"/>
              <a:t>절차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③ 구속영장 발부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검사</a:t>
            </a:r>
            <a:r>
              <a:rPr lang="en-US" altLang="ko-KR" sz="1400" dirty="0"/>
              <a:t>: </a:t>
            </a:r>
            <a:r>
              <a:rPr lang="ko-KR" altLang="en-US" sz="1400" dirty="0"/>
              <a:t>검사의 청구에 의해 판사가 발부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사법경찰관</a:t>
            </a:r>
            <a:r>
              <a:rPr lang="en-US" altLang="ko-KR" sz="1400" dirty="0"/>
              <a:t>: </a:t>
            </a:r>
            <a:r>
              <a:rPr lang="ko-KR" altLang="en-US" sz="1400" dirty="0"/>
              <a:t>검사에게 신청→검사가 판사에게 청구하여 발부 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④ 구속영장 신청의 시간적 제한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en-US" altLang="ko-KR" sz="1400" dirty="0"/>
              <a:t>- </a:t>
            </a:r>
            <a:r>
              <a:rPr lang="ko-KR" altLang="en-US" sz="1400" dirty="0"/>
              <a:t>체포 후 </a:t>
            </a:r>
            <a:r>
              <a:rPr lang="en-US" altLang="ko-KR" sz="1400" dirty="0"/>
              <a:t>48</a:t>
            </a:r>
            <a:r>
              <a:rPr lang="ko-KR" altLang="en-US" sz="1400" dirty="0"/>
              <a:t>시간 내 청구</a:t>
            </a:r>
            <a:r>
              <a:rPr lang="en-US" altLang="ko-KR" sz="1400" dirty="0"/>
              <a:t>: </a:t>
            </a:r>
            <a:r>
              <a:rPr lang="ko-KR" altLang="en-US" sz="1400" dirty="0"/>
              <a:t>사법경찰관은 검사에게 </a:t>
            </a:r>
            <a:r>
              <a:rPr lang="en-US" altLang="ko-KR" sz="1400" dirty="0"/>
              <a:t>36</a:t>
            </a:r>
            <a:r>
              <a:rPr lang="ko-KR" altLang="en-US" sz="1400" dirty="0"/>
              <a:t>시간 내 신청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⑤ 구속영장 </a:t>
            </a:r>
            <a:r>
              <a:rPr lang="ko-KR" altLang="en-US" sz="1400" dirty="0" err="1"/>
              <a:t>청구시</a:t>
            </a:r>
            <a:r>
              <a:rPr lang="ko-KR" altLang="en-US" sz="1400" dirty="0"/>
              <a:t> 첨부서류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체포영장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긴급체포서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현행범체포서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현행범인수서 등을 첨부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구속이유와 필요성 입증을 위해 체포영장보다 구체적 증거 제출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3286694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4. </a:t>
            </a:r>
            <a:r>
              <a:rPr lang="ko-KR" altLang="en-US" sz="1400" dirty="0">
                <a:solidFill>
                  <a:schemeClr val="tx1"/>
                </a:solidFill>
              </a:rPr>
              <a:t>구속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4) </a:t>
            </a:r>
            <a:r>
              <a:rPr lang="ko-KR" altLang="en-US" sz="1400" dirty="0"/>
              <a:t>절차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656202"/>
              </p:ext>
            </p:extLst>
          </p:nvPr>
        </p:nvGraphicFramePr>
        <p:xfrm>
          <a:off x="1691680" y="1268760"/>
          <a:ext cx="6912768" cy="5447413"/>
        </p:xfrm>
        <a:graphic>
          <a:graphicData uri="http://schemas.openxmlformats.org/drawingml/2006/table">
            <a:tbl>
              <a:tblPr/>
              <a:tblGrid>
                <a:gridCol w="1277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7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7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2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3933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255" marR="28255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933"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제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0000-00000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255" marR="28255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. . .</a:t>
                      </a:r>
                    </a:p>
                  </a:txBody>
                  <a:tcPr marL="28255" marR="28255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933">
                <a:tc gridSpan="5">
                  <a:txBody>
                    <a:bodyPr/>
                    <a:lstStyle/>
                    <a:p>
                      <a:pPr marL="1270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784600" algn="l"/>
                        </a:tabLs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수 신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◯◯지방검찰청장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255" marR="28255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933">
                <a:tc gridSpan="5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제 목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: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구속영장신청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긴급체포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견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407">
                <a:tc gridSpan="5">
                  <a:txBody>
                    <a:bodyPr/>
                    <a:lstStyle/>
                    <a:p>
                      <a:pPr marL="127000" marR="127000" indent="63500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다음 사람에 대한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◯◯◯◯◯◯◯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피의사건에 관하여 동인을 아래와 같이 긴급체포하였는 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,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동인을 ◯◯◯◯◯◯◯에 구속하려 하니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 . .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까지 유효한 구속영장의 발부를 청구하여 주시기 바랍니다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</a:rPr>
                        <a:t>.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93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자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성 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4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민 등 록 번 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- (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세</a:t>
                      </a: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)</a:t>
                      </a:r>
                      <a:r>
                        <a:rPr lang="ko-KR" altLang="en-US" sz="1100" kern="0" spc="20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견명조"/>
                        </a:rPr>
                        <a:t>○○○○경찰서</a:t>
                      </a:r>
                      <a:endParaRPr lang="ko-KR" altLang="en-US" sz="900" kern="0" spc="-5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직 업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주 거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320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변 호 인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320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체 포 한 일 시 ㆍ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5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인 치 한 일 시 ㆍ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6514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구 금 한 일 시 ㆍ 장 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256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범 죄 사 실 및 구 속 을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로 하 는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5965">
                <a:tc rowSpan="2"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필 요 적 고 려 사 항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범죄의 중대성 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재범의 위험성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피해자ㆍ중요참고인 등에 대한 위해 우려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□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latin typeface="한양중고딕"/>
                        </a:rPr>
                        <a:t>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기타 사유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39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429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※ </a:t>
                      </a:r>
                      <a:r>
                        <a:rPr lang="ko-KR" altLang="en-US" sz="900" kern="0" spc="-50">
                          <a:solidFill>
                            <a:srgbClr val="000000"/>
                          </a:solidFill>
                          <a:effectLst/>
                          <a:ea typeface="한양중고딕"/>
                        </a:rPr>
                        <a:t>구체적 내용은 별지와 같음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3933">
                <a:tc rowSpan="2"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피 의 자 의 지 정 에 따 라 체 포 이 유 등 이 통 지 된 자 의 성 명 및 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95250" marR="1333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연 락 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39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3933">
                <a:tc gridSpan="2">
                  <a:txBody>
                    <a:bodyPr/>
                    <a:lstStyle/>
                    <a:p>
                      <a:pPr marL="95250" marR="133350" indent="0" algn="di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50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재 신 청 의 취 지 및 이 유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4225">
                <a:tc gridSpan="5">
                  <a:txBody>
                    <a:bodyPr/>
                    <a:lstStyle/>
                    <a:p>
                      <a:endParaRPr lang="ko-KR" altLang="en-US" sz="1050"/>
                    </a:p>
                  </a:txBody>
                  <a:tcPr marL="7812" marR="7812" marT="7812" marB="781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950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88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견명조"/>
                        </a:rPr>
                        <a:t>○○○○경찰서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950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38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컴바탕"/>
                        </a:rPr>
                        <a:t>사법경찰관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◯◯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950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12" marR="7812" marT="7812" marB="7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722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435280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4. </a:t>
            </a:r>
            <a:r>
              <a:rPr lang="ko-KR" altLang="en-US" sz="1400" dirty="0">
                <a:solidFill>
                  <a:schemeClr val="tx1"/>
                </a:solidFill>
              </a:rPr>
              <a:t>구속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판사의 </a:t>
            </a:r>
            <a:r>
              <a:rPr lang="ko-KR" altLang="en-US" sz="1400" dirty="0" err="1">
                <a:solidFill>
                  <a:srgbClr val="FF0000"/>
                </a:solidFill>
              </a:rPr>
              <a:t>구속전</a:t>
            </a:r>
            <a:r>
              <a:rPr lang="ko-KR" altLang="en-US" sz="1400" dirty="0">
                <a:solidFill>
                  <a:srgbClr val="FF0000"/>
                </a:solidFill>
              </a:rPr>
              <a:t> 피의자심문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구속영장 실질심사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구속영장 청구를 받은 판사가 직접 피의자를 심문</a:t>
            </a:r>
            <a:r>
              <a:rPr lang="en-US" altLang="ko-KR" sz="1400" dirty="0"/>
              <a:t>, </a:t>
            </a:r>
            <a:r>
              <a:rPr lang="ko-KR" altLang="en-US" sz="1400" dirty="0"/>
              <a:t>구속사유 판단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① 대상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체포영장</a:t>
            </a:r>
            <a:r>
              <a:rPr lang="en-US" altLang="ko-KR" sz="1400" dirty="0"/>
              <a:t>, </a:t>
            </a:r>
            <a:r>
              <a:rPr lang="ko-KR" altLang="en-US" sz="1400" dirty="0"/>
              <a:t>긴급체포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현행범체포에 의한 피의자는 지체 없이 심문</a:t>
            </a:r>
          </a:p>
          <a:p>
            <a:pPr marL="0" indent="0" fontAlgn="base">
              <a:buNone/>
            </a:pPr>
            <a:r>
              <a:rPr lang="en-US" altLang="ko-KR" sz="1400" dirty="0"/>
              <a:t>     ※ </a:t>
            </a:r>
            <a:r>
              <a:rPr lang="ko-KR" altLang="en-US" sz="1400" dirty="0"/>
              <a:t>특별한 사정이 없는 한 구속영장 청구된 날의 다음날 까지 심문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사전 구속영장 청구된 자</a:t>
            </a:r>
            <a:r>
              <a:rPr lang="en-US" altLang="ko-KR" sz="1400" dirty="0"/>
              <a:t>: </a:t>
            </a:r>
            <a:r>
              <a:rPr lang="ko-KR" altLang="en-US" sz="1400" dirty="0"/>
              <a:t>구인을 위한 구속영장 발부</a:t>
            </a:r>
            <a:r>
              <a:rPr lang="en-US" altLang="ko-KR" sz="1400" dirty="0"/>
              <a:t>, </a:t>
            </a:r>
            <a:r>
              <a:rPr lang="ko-KR" altLang="en-US" sz="1400" dirty="0"/>
              <a:t>구인 후 심문</a:t>
            </a:r>
          </a:p>
          <a:p>
            <a:pPr marL="0" indent="0" fontAlgn="base">
              <a:buNone/>
            </a:pPr>
            <a:r>
              <a:rPr lang="en-US" altLang="ko-KR" sz="1400" dirty="0"/>
              <a:t>     ※ </a:t>
            </a:r>
            <a:r>
              <a:rPr lang="ko-KR" altLang="en-US" sz="1400" dirty="0"/>
              <a:t>피의자가 도망 등의 사유로 심문할 수 없는 경우는 예외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② 방법 및 절차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판사는 체포된 피의자는 즉시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미체포</a:t>
            </a:r>
            <a:r>
              <a:rPr lang="ko-KR" altLang="en-US" sz="1400" dirty="0"/>
              <a:t> 피의자는 피의자를 인치 후 즉시 검사</a:t>
            </a:r>
            <a:r>
              <a:rPr lang="en-US" altLang="ko-KR" sz="1400" dirty="0"/>
              <a:t>.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. </a:t>
            </a:r>
            <a:r>
              <a:rPr lang="ko-KR" altLang="en-US" sz="1400" dirty="0"/>
              <a:t>변호인에게 심문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기일과 장소를 통지해야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검사와 변호인은 </a:t>
            </a:r>
            <a:r>
              <a:rPr lang="ko-KR" altLang="en-US" sz="1400" dirty="0" err="1"/>
              <a:t>심문기일에</a:t>
            </a:r>
            <a:r>
              <a:rPr lang="ko-KR" altLang="en-US" sz="1400" dirty="0"/>
              <a:t> 출석하여 의견을 진술할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피의자를 심문하는 경우 법원사무관 등은 심문의 요지를 조서작성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판사는 공범의 분리심문</a:t>
            </a:r>
            <a:r>
              <a:rPr lang="en-US" altLang="ko-KR" sz="1400" dirty="0"/>
              <a:t>, </a:t>
            </a:r>
            <a:r>
              <a:rPr lang="ko-KR" altLang="en-US" sz="1400" dirty="0"/>
              <a:t>기타 수사상 비밀보호를 위해 필요한 조치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551848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352928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4. </a:t>
            </a:r>
            <a:r>
              <a:rPr lang="ko-KR" altLang="en-US" sz="1400" dirty="0">
                <a:solidFill>
                  <a:schemeClr val="tx1"/>
                </a:solidFill>
              </a:rPr>
              <a:t>구속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6) </a:t>
            </a:r>
            <a:r>
              <a:rPr lang="ko-KR" altLang="en-US" sz="1400" dirty="0">
                <a:solidFill>
                  <a:srgbClr val="FF0000"/>
                </a:solidFill>
              </a:rPr>
              <a:t>사후절차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① 구속적부심사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동법 제 </a:t>
            </a:r>
            <a:r>
              <a:rPr lang="en-US" altLang="ko-KR" sz="1400" dirty="0">
                <a:solidFill>
                  <a:srgbClr val="FF0000"/>
                </a:solidFill>
              </a:rPr>
              <a:t>214</a:t>
            </a:r>
            <a:r>
              <a:rPr lang="ko-KR" altLang="en-US" sz="1400" dirty="0">
                <a:solidFill>
                  <a:srgbClr val="FF0000"/>
                </a:solidFill>
              </a:rPr>
              <a:t>조의 </a:t>
            </a:r>
            <a:r>
              <a:rPr lang="en-US" altLang="ko-KR" sz="1400" dirty="0">
                <a:solidFill>
                  <a:srgbClr val="FF0000"/>
                </a:solidFill>
              </a:rPr>
              <a:t>2)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구속된 피의자에 대해 법원이 적부여부와 필요성을 심사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</a:t>
            </a:r>
            <a:r>
              <a:rPr lang="en-US" altLang="ko-KR" sz="1400" dirty="0"/>
              <a:t>, </a:t>
            </a:r>
            <a:r>
              <a:rPr lang="ko-KR" altLang="en-US" sz="1400" dirty="0"/>
              <a:t>법정대리인</a:t>
            </a:r>
            <a:r>
              <a:rPr lang="en-US" altLang="ko-KR" sz="1400" dirty="0"/>
              <a:t>, </a:t>
            </a:r>
            <a:r>
              <a:rPr lang="ko-KR" altLang="en-US" sz="1400" dirty="0"/>
              <a:t>배우자</a:t>
            </a:r>
            <a:r>
              <a:rPr lang="en-US" altLang="ko-KR" sz="1400" dirty="0"/>
              <a:t>, </a:t>
            </a:r>
            <a:r>
              <a:rPr lang="ko-KR" altLang="en-US" sz="1400" dirty="0"/>
              <a:t>직계친족</a:t>
            </a:r>
            <a:r>
              <a:rPr lang="en-US" altLang="ko-KR" sz="1400" dirty="0"/>
              <a:t>, </a:t>
            </a:r>
            <a:r>
              <a:rPr lang="ko-KR" altLang="en-US" sz="1400" dirty="0"/>
              <a:t>형제자매</a:t>
            </a:r>
            <a:r>
              <a:rPr lang="en-US" altLang="ko-KR" sz="1400" dirty="0"/>
              <a:t>, </a:t>
            </a:r>
            <a:r>
              <a:rPr lang="ko-KR" altLang="en-US" sz="1400" dirty="0"/>
              <a:t>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 거인 또는 고용주는 관할 법원에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구속의 적부심사를 청구 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구속 등 통지 시에 청구할 수 있음을 알려야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법원은 </a:t>
            </a:r>
            <a:r>
              <a:rPr lang="en-US" altLang="ko-KR" sz="1400" dirty="0"/>
              <a:t>48</a:t>
            </a:r>
            <a:r>
              <a:rPr lang="ko-KR" altLang="en-US" sz="1400" dirty="0"/>
              <a:t>시간 내에 구속된 피의자 심문</a:t>
            </a:r>
            <a:r>
              <a:rPr lang="en-US" altLang="ko-KR" sz="1400" dirty="0"/>
              <a:t>, </a:t>
            </a:r>
            <a:r>
              <a:rPr lang="ko-KR" altLang="en-US" sz="1400" dirty="0"/>
              <a:t>서류와 증거물 조사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  ※ </a:t>
            </a:r>
            <a:r>
              <a:rPr lang="ko-KR" altLang="en-US" sz="1400" dirty="0" err="1"/>
              <a:t>이유없음</a:t>
            </a:r>
            <a:r>
              <a:rPr lang="en-US" altLang="ko-KR" sz="1400" dirty="0"/>
              <a:t>: </a:t>
            </a:r>
            <a:r>
              <a:rPr lang="ko-KR" altLang="en-US" sz="1400" dirty="0"/>
              <a:t>기각 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이유있을</a:t>
            </a:r>
            <a:r>
              <a:rPr lang="ko-KR" altLang="en-US" sz="1400" dirty="0"/>
              <a:t> 시</a:t>
            </a:r>
            <a:r>
              <a:rPr lang="en-US" altLang="ko-KR" sz="1400" dirty="0"/>
              <a:t>: </a:t>
            </a:r>
            <a:r>
              <a:rPr lang="ko-KR" altLang="en-US" sz="1400" dirty="0"/>
              <a:t>석방을 명함</a:t>
            </a:r>
            <a:r>
              <a:rPr lang="en-US" altLang="ko-KR" sz="1400" dirty="0"/>
              <a:t>, </a:t>
            </a:r>
            <a:r>
              <a:rPr lang="ko-KR" altLang="en-US" sz="1400" dirty="0"/>
              <a:t>항고금지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- </a:t>
            </a:r>
            <a:r>
              <a:rPr lang="ko-KR" altLang="en-US" sz="1400" dirty="0"/>
              <a:t>검사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청구인은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심문기일에</a:t>
            </a:r>
            <a:r>
              <a:rPr lang="ko-KR" altLang="en-US" sz="1400" dirty="0"/>
              <a:t> 출석</a:t>
            </a:r>
            <a:r>
              <a:rPr lang="en-US" altLang="ko-KR" sz="1400" dirty="0"/>
              <a:t>, </a:t>
            </a:r>
            <a:r>
              <a:rPr lang="ko-KR" altLang="en-US" sz="1400" dirty="0"/>
              <a:t>의견 진술할 수 있음</a:t>
            </a:r>
          </a:p>
          <a:p>
            <a:pPr marL="0" indent="0" fontAlgn="base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② 구속기간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사법경찰관은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검사는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일이 원칙</a:t>
            </a:r>
            <a:r>
              <a:rPr lang="en-US" altLang="ko-KR" sz="1400" dirty="0">
                <a:solidFill>
                  <a:srgbClr val="FF0000"/>
                </a:solidFill>
              </a:rPr>
              <a:t>, 10</a:t>
            </a:r>
            <a:r>
              <a:rPr lang="ko-KR" altLang="en-US" sz="1400" dirty="0">
                <a:solidFill>
                  <a:srgbClr val="FF0000"/>
                </a:solidFill>
              </a:rPr>
              <a:t>일 연장 가능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  </a:t>
            </a:r>
            <a:r>
              <a:rPr lang="en-US" altLang="ko-KR" sz="1400" dirty="0"/>
              <a:t>※</a:t>
            </a:r>
            <a:r>
              <a:rPr lang="ko-KR" altLang="en-US" sz="1400" dirty="0"/>
              <a:t>  국가보안법위반의 경우</a:t>
            </a:r>
            <a:r>
              <a:rPr lang="en-US" altLang="ko-KR" sz="1400" dirty="0"/>
              <a:t>, </a:t>
            </a:r>
            <a:r>
              <a:rPr lang="ko-KR" altLang="en-US" sz="1400" dirty="0"/>
              <a:t>경찰</a:t>
            </a:r>
            <a:r>
              <a:rPr lang="en-US" altLang="ko-KR" sz="1400" dirty="0"/>
              <a:t>. </a:t>
            </a:r>
            <a:r>
              <a:rPr lang="ko-KR" altLang="en-US" sz="1400" dirty="0"/>
              <a:t>검사 각 </a:t>
            </a:r>
            <a:r>
              <a:rPr lang="en-US" altLang="ko-KR" sz="1400" dirty="0"/>
              <a:t>10</a:t>
            </a:r>
            <a:r>
              <a:rPr lang="ko-KR" altLang="en-US" sz="1400" dirty="0"/>
              <a:t>일 연장 총 </a:t>
            </a:r>
            <a:r>
              <a:rPr lang="en-US" altLang="ko-KR" sz="1400" dirty="0"/>
              <a:t>50</a:t>
            </a:r>
            <a:r>
              <a:rPr lang="ko-KR" altLang="en-US" sz="1400" dirty="0"/>
              <a:t>일 까지 가능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496172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1412776"/>
            <a:ext cx="8352928" cy="489654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4. </a:t>
            </a:r>
            <a:r>
              <a:rPr lang="ko-KR" altLang="en-US" sz="1400" dirty="0">
                <a:solidFill>
                  <a:schemeClr val="tx1"/>
                </a:solidFill>
              </a:rPr>
              <a:t>구속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7) </a:t>
            </a:r>
            <a:r>
              <a:rPr lang="ko-KR" altLang="en-US" sz="1400" dirty="0">
                <a:solidFill>
                  <a:srgbClr val="FF0000"/>
                </a:solidFill>
              </a:rPr>
              <a:t>재구속 제한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① 구속되었다가 석방된 피의자는 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다른 중요한 증거를 발견한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도망하거나 </a:t>
            </a:r>
            <a:r>
              <a:rPr lang="ko-KR" altLang="en-US" sz="1400" dirty="0" err="1"/>
              <a:t>죄증을</a:t>
            </a:r>
            <a:r>
              <a:rPr lang="ko-KR" altLang="en-US" sz="1400" dirty="0"/>
              <a:t> 인멸하는 경우를 제외하고는 동일한 범죄사실 에 관하여 재차 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구속하지 못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</a:t>
            </a:r>
            <a:r>
              <a:rPr lang="ko-KR" altLang="en-US" sz="1400" dirty="0"/>
              <a:t>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② 보증금 납입조건부 석방된 피의자는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피의자가 도망한 때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도망하거나 </a:t>
            </a:r>
            <a:r>
              <a:rPr lang="ko-KR" altLang="en-US" sz="1400" dirty="0" err="1"/>
              <a:t>죄증을</a:t>
            </a:r>
            <a:r>
              <a:rPr lang="ko-KR" altLang="en-US" sz="1400" dirty="0"/>
              <a:t> 인멸할 염려가 있다고 믿을 만한 충분한 이유가 있는 때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출석요구를 받고 정당한 이유 없이 출석하지 아니한 때</a:t>
            </a:r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법원의 주거제한 등 조건을 위반한 때를 제외하고는 동일한 사실로 다시 구속하지 못한다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2-2. </a:t>
            </a:r>
            <a:r>
              <a:rPr lang="ko-KR" altLang="en-US" sz="3200" dirty="0"/>
              <a:t>강제수사 </a:t>
            </a:r>
            <a:r>
              <a:rPr lang="en-US" altLang="ko-KR" sz="3200" dirty="0"/>
              <a:t>:</a:t>
            </a:r>
            <a:r>
              <a:rPr lang="ko-KR" altLang="en-US" sz="3200" dirty="0"/>
              <a:t> 종류</a:t>
            </a:r>
          </a:p>
        </p:txBody>
      </p:sp>
    </p:spTree>
    <p:extLst>
      <p:ext uri="{BB962C8B-B14F-4D97-AF65-F5344CB8AC3E}">
        <p14:creationId xmlns:p14="http://schemas.microsoft.com/office/powerpoint/2010/main" val="122904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958</TotalTime>
  <Words>5038</Words>
  <Application>Microsoft Office PowerPoint</Application>
  <PresentationFormat>화면 슬라이드 쇼(4:3)</PresentationFormat>
  <Paragraphs>715</Paragraphs>
  <Slides>38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9" baseType="lpstr">
      <vt:lpstr>굴림</vt:lpstr>
      <vt:lpstr>맑은 고딕</vt:lpstr>
      <vt:lpstr>한양견고딕</vt:lpstr>
      <vt:lpstr>한양견명조</vt:lpstr>
      <vt:lpstr>한양신명조</vt:lpstr>
      <vt:lpstr>한양중고딕</vt:lpstr>
      <vt:lpstr>Arial</vt:lpstr>
      <vt:lpstr>Georgia</vt:lpstr>
      <vt:lpstr>Wingdings</vt:lpstr>
      <vt:lpstr>한컴바탕</vt:lpstr>
      <vt:lpstr>고구려 벽화</vt:lpstr>
      <vt:lpstr>                    과학수사론 제3주  - 수사의 진행 방법 : 임의수사와 강제수사</vt:lpstr>
      <vt:lpstr>1-1. 임의수사 : 형사소송법상 수사의 3대 원칙</vt:lpstr>
      <vt:lpstr>1-2. 임의수사 :개념과 종류</vt:lpstr>
      <vt:lpstr>1-2. 임의수사 :참고 - 출석요구서</vt:lpstr>
      <vt:lpstr>1-2. 임의수사 :개념과 종류</vt:lpstr>
      <vt:lpstr>1-2. 임의수사 :개념과 종류</vt:lpstr>
      <vt:lpstr>1-2. 임의수사 :개념과 종류</vt:lpstr>
      <vt:lpstr>1-2. 임의수사 : 참고 - 피의자신문조서</vt:lpstr>
      <vt:lpstr>1-2. 임의수사 : 참고 - 피의자신문조서</vt:lpstr>
      <vt:lpstr>1-2. 임의수사 : 참고 - 피의자신문조서</vt:lpstr>
      <vt:lpstr>1-2. 임의수사 :개념과 종류</vt:lpstr>
      <vt:lpstr>1-2. 임의수사 :개념과 종류</vt:lpstr>
      <vt:lpstr>1-2. 임의수사 :개념과 종류</vt:lpstr>
      <vt:lpstr>1-3. 임의수사 : 임의수사의 한계</vt:lpstr>
      <vt:lpstr>1-3. 임의수사 : 임의수사의 한계</vt:lpstr>
      <vt:lpstr>1-3. 임의수사 : 임의수사의 한계</vt:lpstr>
      <vt:lpstr>2-1. 강제수사 :개념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  <vt:lpstr>2-2. 강제수사 : 종류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81</cp:revision>
  <dcterms:created xsi:type="dcterms:W3CDTF">2018-09-03T03:26:21Z</dcterms:created>
  <dcterms:modified xsi:type="dcterms:W3CDTF">2021-08-31T06:23:49Z</dcterms:modified>
</cp:coreProperties>
</file>