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82" r:id="rId7"/>
    <p:sldId id="283" r:id="rId8"/>
    <p:sldId id="284" r:id="rId9"/>
    <p:sldId id="285" r:id="rId10"/>
    <p:sldId id="286" r:id="rId11"/>
    <p:sldId id="287" r:id="rId12"/>
    <p:sldId id="263" r:id="rId13"/>
    <p:sldId id="288" r:id="rId14"/>
    <p:sldId id="289" r:id="rId15"/>
    <p:sldId id="290" r:id="rId16"/>
    <p:sldId id="291" r:id="rId17"/>
    <p:sldId id="292" r:id="rId18"/>
    <p:sldId id="293" r:id="rId19"/>
    <p:sldId id="265" r:id="rId20"/>
    <p:sldId id="266" r:id="rId21"/>
    <p:sldId id="267" r:id="rId22"/>
    <p:sldId id="294" r:id="rId23"/>
    <p:sldId id="295" r:id="rId24"/>
    <p:sldId id="303" r:id="rId25"/>
    <p:sldId id="296" r:id="rId26"/>
    <p:sldId id="297" r:id="rId27"/>
    <p:sldId id="298" r:id="rId28"/>
    <p:sldId id="276" r:id="rId29"/>
    <p:sldId id="299" r:id="rId30"/>
    <p:sldId id="300" r:id="rId31"/>
    <p:sldId id="301" r:id="rId32"/>
    <p:sldId id="302" r:id="rId3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6CACB5F-935E-4DA6-8E48-9CE611B3CBE5}" type="datetimeFigureOut">
              <a:rPr lang="ko-KR" altLang="en-US" smtClean="0"/>
              <a:pPr/>
              <a:t>2020-09-14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268B0C4-1FD7-4194-B9F5-61776C704C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100.naver.com/100.nhn?docid=361535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100.naver.com/100.nhn?docid=4572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100.naver.com/100.nhn?docid=107634" TargetMode="External"/><Relationship Id="rId5" Type="http://schemas.openxmlformats.org/officeDocument/2006/relationships/hyperlink" Target="http://100.naver.com/100.nhn?docid=58744" TargetMode="External"/><Relationship Id="rId4" Type="http://schemas.openxmlformats.org/officeDocument/2006/relationships/hyperlink" Target="http://100.naver.com/100.nhn?docid=27177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특수범죄론 제</a:t>
            </a:r>
            <a:r>
              <a:rPr lang="en-US" altLang="ko-KR" dirty="0"/>
              <a:t>5</a:t>
            </a:r>
            <a:r>
              <a:rPr lang="ko-KR" altLang="en-US" dirty="0" smtClean="0"/>
              <a:t>주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– </a:t>
            </a:r>
            <a:r>
              <a:rPr lang="ko-KR" altLang="en-US" dirty="0" smtClean="0"/>
              <a:t>약물 및 마약범죄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남재성 교수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27653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7654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5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6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7657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27658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27659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216025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의의</a:t>
            </a: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395289" y="2112963"/>
            <a:ext cx="799306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algn="just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오늘날 마약류 문제는 전쟁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테러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기아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환경파괴와 더불어 전인류가 직면한 가장 중요한 문제 중 하나</a:t>
            </a:r>
          </a:p>
          <a:p>
            <a:pPr marL="263525" indent="-263525" algn="just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마약류 문제는 그 폐해의 심각성과 사용계층의 다양화로 인해 전세계적인 문제가 됨</a:t>
            </a:r>
          </a:p>
          <a:p>
            <a:pPr marL="263525" indent="-263525" algn="just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이에 따라 각국에서는 이 문제를 매우 심각하게 받아들이고 있으며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많은 비용과 노력을 들여 남용을 억제하기 위한 각종 정책을 펼치고 있음</a:t>
            </a:r>
            <a:r>
              <a:rPr kumimoji="0" lang="en-US" altLang="ko-KR" sz="1600" dirty="0"/>
              <a:t>.</a:t>
            </a:r>
          </a:p>
          <a:p>
            <a:pPr marL="263525" indent="-263525" defTabSz="620713" latinLnBrk="0">
              <a:lnSpc>
                <a:spcPct val="15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kumimoji="0" lang="en-US" altLang="ko-K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3482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482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482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482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482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34826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34827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216025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의의</a:t>
            </a:r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682625" y="2112963"/>
            <a:ext cx="770572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사용을 중단하면 격렬한 </a:t>
            </a:r>
            <a:r>
              <a:rPr kumimoji="0" lang="ko-KR" altLang="en-US" sz="1600" dirty="0">
                <a:hlinkClick r:id="rId4"/>
              </a:rPr>
              <a:t>금단증세</a:t>
            </a:r>
            <a:r>
              <a:rPr kumimoji="0" lang="en-US" altLang="ko-KR" sz="1600" dirty="0"/>
              <a:t>(</a:t>
            </a:r>
            <a:r>
              <a:rPr kumimoji="0" lang="ko-KR" altLang="en-US" sz="1600" dirty="0"/>
              <a:t>禁斷症勢</a:t>
            </a:r>
            <a:r>
              <a:rPr kumimoji="0" lang="en-US" altLang="ko-KR" sz="1600" dirty="0"/>
              <a:t>)</a:t>
            </a:r>
            <a:r>
              <a:rPr kumimoji="0" lang="ko-KR" altLang="en-US" sz="1600" dirty="0"/>
              <a:t>를 일으켜 마약을 사용하지 않고는 정상적인 생활을 할 수 없게 되며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종국에 가서는 육체적으로나 정신적으로 폐인이 되게 하는 물질이다</a:t>
            </a:r>
            <a:r>
              <a:rPr kumimoji="0" lang="en-US" altLang="ko-KR" sz="1600" dirty="0"/>
              <a:t>. </a:t>
            </a:r>
            <a:r>
              <a:rPr kumimoji="0" lang="ko-KR" altLang="en-US" sz="1600" dirty="0"/>
              <a:t>이런 물질이 의료 및 연구 이외의 목적에 남용되는 위험을 방지하기 위하여 정한 법률상 용어가 마약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마약의 해독을 방지하기 위하여 제정된 한국의 </a:t>
            </a:r>
            <a:r>
              <a:rPr kumimoji="0" lang="ko-KR" altLang="en-US" sz="1600" dirty="0">
                <a:hlinkClick r:id="rId5"/>
              </a:rPr>
              <a:t>마약법</a:t>
            </a:r>
            <a:r>
              <a:rPr kumimoji="0" lang="en-US" altLang="ko-KR" sz="1600" dirty="0"/>
              <a:t>(1957.4.23, </a:t>
            </a:r>
            <a:r>
              <a:rPr kumimoji="0" lang="ko-KR" altLang="en-US" sz="1600" dirty="0"/>
              <a:t>법률 제</a:t>
            </a:r>
            <a:r>
              <a:rPr kumimoji="0" lang="en-US" altLang="ko-KR" sz="1600" dirty="0"/>
              <a:t>440</a:t>
            </a:r>
            <a:r>
              <a:rPr kumimoji="0" lang="ko-KR" altLang="en-US" sz="1600" dirty="0"/>
              <a:t>호</a:t>
            </a:r>
            <a:r>
              <a:rPr kumimoji="0" lang="en-US" altLang="ko-KR" sz="1600" dirty="0"/>
              <a:t>) </a:t>
            </a:r>
            <a:r>
              <a:rPr kumimoji="0" lang="ko-KR" altLang="en-US" sz="1600" dirty="0"/>
              <a:t>제</a:t>
            </a:r>
            <a:r>
              <a:rPr kumimoji="0" lang="en-US" altLang="ko-KR" sz="1600" dirty="0"/>
              <a:t>2</a:t>
            </a:r>
            <a:r>
              <a:rPr kumimoji="0" lang="ko-KR" altLang="en-US" sz="1600" dirty="0"/>
              <a:t>조에서는 마약에 해당하는 것은</a:t>
            </a:r>
            <a:r>
              <a:rPr kumimoji="0" lang="en-US" altLang="ko-KR" sz="1600" dirty="0"/>
              <a:t>, ① </a:t>
            </a:r>
            <a:r>
              <a:rPr kumimoji="0" lang="ko-KR" altLang="en-US" sz="1600" dirty="0" err="1"/>
              <a:t>앵속</a:t>
            </a:r>
            <a:r>
              <a:rPr kumimoji="0" lang="en-US" altLang="ko-KR" sz="1600" dirty="0"/>
              <a:t>(</a:t>
            </a:r>
            <a:r>
              <a:rPr kumimoji="0" lang="ko-KR" altLang="en-US" sz="1600" dirty="0" err="1"/>
              <a:t>罌粟</a:t>
            </a:r>
            <a:r>
              <a:rPr kumimoji="0" lang="en-US" altLang="ko-KR" sz="1600" dirty="0"/>
              <a:t>) ·</a:t>
            </a:r>
            <a:r>
              <a:rPr kumimoji="0" lang="ko-KR" altLang="en-US" sz="1600" dirty="0"/>
              <a:t>아편 </a:t>
            </a:r>
            <a:r>
              <a:rPr kumimoji="0" lang="en-US" altLang="ko-KR" sz="1600" dirty="0"/>
              <a:t>·</a:t>
            </a:r>
            <a:r>
              <a:rPr kumimoji="0" lang="ko-KR" altLang="en-US" sz="1600" dirty="0" err="1"/>
              <a:t>코카잎</a:t>
            </a:r>
            <a:r>
              <a:rPr kumimoji="0" lang="en-US" altLang="ko-KR" sz="1600" dirty="0"/>
              <a:t>[</a:t>
            </a:r>
            <a:r>
              <a:rPr kumimoji="0" lang="ko-KR" altLang="en-US" sz="1600" dirty="0" err="1"/>
              <a:t>葉</a:t>
            </a:r>
            <a:r>
              <a:rPr kumimoji="0" lang="en-US" altLang="ko-KR" sz="1600" dirty="0"/>
              <a:t>], ② </a:t>
            </a:r>
            <a:r>
              <a:rPr kumimoji="0" lang="ko-KR" altLang="en-US" sz="1600" dirty="0" err="1"/>
              <a:t>앵속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아편 및 </a:t>
            </a:r>
            <a:r>
              <a:rPr kumimoji="0" lang="ko-KR" altLang="en-US" sz="1600" dirty="0" err="1"/>
              <a:t>코카잎에서</a:t>
            </a:r>
            <a:r>
              <a:rPr kumimoji="0" lang="ko-KR" altLang="en-US" sz="1600" dirty="0"/>
              <a:t> 추출되는 모든 </a:t>
            </a:r>
            <a:r>
              <a:rPr kumimoji="0" lang="ko-KR" altLang="en-US" sz="1600" dirty="0">
                <a:hlinkClick r:id="rId6"/>
              </a:rPr>
              <a:t>알칼로이드</a:t>
            </a:r>
            <a:r>
              <a:rPr kumimoji="0" lang="ko-KR" altLang="en-US" sz="1600" dirty="0"/>
              <a:t>로서 </a:t>
            </a:r>
            <a:r>
              <a:rPr kumimoji="0" lang="ko-KR" altLang="en-US" sz="1600" dirty="0">
                <a:hlinkClick r:id="rId7"/>
              </a:rPr>
              <a:t>대통령령</a:t>
            </a:r>
            <a:r>
              <a:rPr kumimoji="0" lang="ko-KR" altLang="en-US" sz="1600" dirty="0"/>
              <a:t>으로 정하는 것</a:t>
            </a:r>
            <a:r>
              <a:rPr kumimoji="0" lang="en-US" altLang="ko-KR" sz="1600" dirty="0"/>
              <a:t>, ③ </a:t>
            </a:r>
            <a:r>
              <a:rPr kumimoji="0" lang="ko-KR" altLang="en-US" sz="1600" dirty="0"/>
              <a:t>앞서 열거된 것과 동일하게 남용되거나 또는 해독작용을 일으킬 우려가 있는 화학적 </a:t>
            </a:r>
            <a:r>
              <a:rPr kumimoji="0" lang="ko-KR" altLang="en-US" sz="1600" dirty="0" err="1"/>
              <a:t>합성품으로서</a:t>
            </a:r>
            <a:r>
              <a:rPr kumimoji="0" lang="ko-KR" altLang="en-US" sz="1600" dirty="0"/>
              <a:t> 대통령령으로 정하는 것이다</a:t>
            </a:r>
            <a:r>
              <a:rPr kumimoji="0" lang="en-US" altLang="ko-KR" sz="1600" dirty="0"/>
              <a:t>. ④ ①</a:t>
            </a:r>
            <a:r>
              <a:rPr kumimoji="0" lang="ko-KR" altLang="en-US" sz="1600" dirty="0"/>
              <a:t>항 또는 ②항에 열거된 것을 함유하는 것이다</a:t>
            </a:r>
            <a:r>
              <a:rPr kumimoji="0" lang="en-US" altLang="ko-KR" sz="1600" dirty="0"/>
              <a:t>. </a:t>
            </a:r>
          </a:p>
          <a:p>
            <a:pPr marL="263525" indent="-263525" algn="just" defTabSz="620713" latinLnBrk="0">
              <a:lnSpc>
                <a:spcPct val="12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다만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타 약품과 혼합되어 제①항과 ③항에 열거된 것의 </a:t>
            </a:r>
            <a:r>
              <a:rPr kumimoji="0" lang="ko-KR" altLang="en-US" sz="1600" dirty="0" err="1"/>
              <a:t>재제제</a:t>
            </a:r>
            <a:r>
              <a:rPr kumimoji="0" lang="en-US" altLang="ko-KR" sz="1600" dirty="0"/>
              <a:t>(</a:t>
            </a:r>
            <a:r>
              <a:rPr kumimoji="0" lang="ko-KR" altLang="en-US" sz="1600" dirty="0" err="1"/>
              <a:t>再製劑</a:t>
            </a:r>
            <a:r>
              <a:rPr kumimoji="0" lang="en-US" altLang="ko-KR" sz="1600" dirty="0"/>
              <a:t>)</a:t>
            </a:r>
            <a:r>
              <a:rPr kumimoji="0" lang="ko-KR" altLang="en-US" sz="1600" dirty="0"/>
              <a:t>가 불가능하며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그 약품에 의하여 습관성을 일으킬 염려가 없는 것으로서 </a:t>
            </a:r>
            <a:r>
              <a:rPr kumimoji="0" lang="ko-KR" altLang="en-US" sz="1600" dirty="0">
                <a:hlinkClick r:id="rId8"/>
              </a:rPr>
              <a:t>보건복지부</a:t>
            </a:r>
            <a:r>
              <a:rPr kumimoji="0" lang="ko-KR" altLang="en-US" sz="1600" dirty="0"/>
              <a:t> 장관이 정하는 것</a:t>
            </a:r>
            <a:r>
              <a:rPr kumimoji="0" lang="en-US" altLang="ko-KR" sz="1600" dirty="0"/>
              <a:t>(</a:t>
            </a:r>
            <a:r>
              <a:rPr kumimoji="0" lang="ko-KR" altLang="en-US" sz="1600" dirty="0"/>
              <a:t>이하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限外痲藥이라 한다</a:t>
            </a:r>
            <a:r>
              <a:rPr kumimoji="0" lang="en-US" altLang="ko-KR" sz="1600" dirty="0"/>
              <a:t>)</a:t>
            </a:r>
            <a:r>
              <a:rPr kumimoji="0" lang="ko-KR" altLang="en-US" sz="1600" dirty="0"/>
              <a:t>은 그러하지 아니하다</a:t>
            </a:r>
            <a:r>
              <a:rPr kumimoji="0" lang="en-US" altLang="ko-KR" sz="16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28677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678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79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80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8681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868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en-US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한국의 마약류 정책과 법규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612775" y="1479550"/>
            <a:ext cx="7991475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한국의 마약류 정책은 시대의 변화에 따라 다소의 차이는 있으나 강력한 단속에 의한 </a:t>
            </a:r>
            <a:r>
              <a:rPr kumimoji="0" lang="ko-KR" altLang="en-US" sz="1600">
                <a:solidFill>
                  <a:srgbClr val="FF0000"/>
                </a:solidFill>
              </a:rPr>
              <a:t>공급의 차단과 수요의 감축이라는 두 가지 축을 기조로 함</a:t>
            </a:r>
            <a:r>
              <a:rPr kumimoji="0" lang="en-US" altLang="ko-KR" sz="1600"/>
              <a:t>.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이 두 전력을 기초로 단순 남용자에 대해서는 치료재활 정책</a:t>
            </a:r>
            <a:r>
              <a:rPr kumimoji="0" lang="en-US" altLang="ko-KR" sz="1600"/>
              <a:t>, </a:t>
            </a:r>
            <a:r>
              <a:rPr kumimoji="0" lang="ko-KR" altLang="en-US" sz="1600"/>
              <a:t>조직범죄화하는 공급사범에 대해서는 마약거래로 얻음 수익을 박탈을 통하여 조직의 와해를 꾀하는 정책을 펼침</a:t>
            </a:r>
            <a:r>
              <a:rPr kumimoji="0" lang="en-US" altLang="ko-KR" sz="1600"/>
              <a:t>.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>
                <a:solidFill>
                  <a:srgbClr val="FF0000"/>
                </a:solidFill>
              </a:rPr>
              <a:t>마약류관리에관한법률</a:t>
            </a:r>
            <a:r>
              <a:rPr kumimoji="0" lang="ko-KR" altLang="en-US" sz="1600"/>
              <a:t> </a:t>
            </a:r>
            <a:r>
              <a:rPr kumimoji="0" lang="en-US" altLang="ko-KR" sz="1600">
                <a:latin typeface="Arial"/>
              </a:rPr>
              <a:t>–</a:t>
            </a:r>
            <a:r>
              <a:rPr kumimoji="0" lang="en-US" altLang="ko-KR" sz="1600"/>
              <a:t> </a:t>
            </a:r>
            <a:r>
              <a:rPr kumimoji="0" lang="ko-KR" altLang="en-US" sz="1600"/>
              <a:t>현재 마약류의 관리와 규제에 관한 일반법과 특별법으로 마약류 관리의 근간을 이룸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기존의 마약법</a:t>
            </a:r>
            <a:r>
              <a:rPr kumimoji="0" lang="en-US" altLang="ko-KR" sz="1600"/>
              <a:t>, </a:t>
            </a:r>
            <a:r>
              <a:rPr kumimoji="0" lang="ko-KR" altLang="en-US" sz="1600"/>
              <a:t>향정신성의약품관리법</a:t>
            </a:r>
            <a:r>
              <a:rPr kumimoji="0" lang="en-US" altLang="ko-KR" sz="1600"/>
              <a:t>, </a:t>
            </a:r>
            <a:r>
              <a:rPr kumimoji="0" lang="ko-KR" altLang="en-US" sz="1600"/>
              <a:t>대마관리법을 통합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/>
              <a:t>기타 법률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청소년들의 본드</a:t>
            </a:r>
            <a:r>
              <a:rPr kumimoji="0" lang="en-US" altLang="ko-KR" sz="1600"/>
              <a:t>, </a:t>
            </a:r>
            <a:r>
              <a:rPr kumimoji="0" lang="ko-KR" altLang="en-US" sz="1600"/>
              <a:t>신나 등의 규제를 위한 유해화학물질관리법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약사법</a:t>
            </a:r>
          </a:p>
          <a:p>
            <a:pPr marL="263525" indent="-263525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/>
              <a:t>  </a:t>
            </a:r>
            <a:r>
              <a:rPr kumimoji="0" lang="en-US" altLang="ko-KR" sz="1600"/>
              <a:t>- </a:t>
            </a:r>
            <a:r>
              <a:rPr kumimoji="0" lang="ko-KR" altLang="en-US" sz="1600"/>
              <a:t>특정범죄가중처벌법상에서의 일부 규제 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3-1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대마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14282" y="1357298"/>
            <a:ext cx="564360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1. </a:t>
            </a:r>
            <a:r>
              <a:rPr lang="ko-KR" altLang="en-US" sz="1400" b="1" dirty="0" smtClean="0"/>
              <a:t>대마초 </a:t>
            </a:r>
            <a:r>
              <a:rPr lang="en-US" altLang="ko-KR" sz="1400" b="1" dirty="0" smtClean="0"/>
              <a:t>(marihuana)</a:t>
            </a:r>
            <a:endParaRPr lang="ko-KR" altLang="en-US" sz="1400" dirty="0" smtClean="0"/>
          </a:p>
          <a:p>
            <a:r>
              <a:rPr lang="ko-KR" altLang="en-US" sz="1400" dirty="0" smtClean="0"/>
              <a:t> </a:t>
            </a:r>
          </a:p>
          <a:p>
            <a:r>
              <a:rPr lang="ko-KR" altLang="en-US" sz="1400" dirty="0" smtClean="0"/>
              <a:t>  </a:t>
            </a:r>
            <a:r>
              <a:rPr lang="en-US" altLang="ko-KR" sz="1400" dirty="0" smtClean="0"/>
              <a:t>-</a:t>
            </a:r>
            <a:r>
              <a:rPr lang="ko-KR" altLang="en-US" sz="1400" dirty="0" smtClean="0"/>
              <a:t>  대마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大麻</a:t>
            </a:r>
            <a:r>
              <a:rPr lang="en-US" altLang="ko-KR" sz="1400" dirty="0" smtClean="0"/>
              <a:t>)·</a:t>
            </a:r>
            <a:r>
              <a:rPr lang="ko-KR" altLang="en-US" sz="1400" dirty="0" smtClean="0"/>
              <a:t>마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麻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라고도 불리는 삼은 재배 역사가 가장 오래 된 작물 중에 하나로 주로 섬유를 얻기 위해 재배하는데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러시아가 가장 많은 양을 생산하고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인도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루마니아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중국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헝가리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폴란드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터키 등이 중요 생산국임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   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대마 줄기의 섬유는 삼베를 짜거나 로프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그물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모기장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천막 등의 원료로 쓰이고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열매는 향신료의 원료로 쓰임</a:t>
            </a:r>
            <a:r>
              <a:rPr lang="en-US" altLang="ko-KR" sz="1400" dirty="0" smtClean="0"/>
              <a:t>. </a:t>
            </a:r>
          </a:p>
          <a:p>
            <a:endParaRPr lang="en-US" altLang="ko-KR" sz="1400" dirty="0"/>
          </a:p>
          <a:p>
            <a:r>
              <a:rPr lang="en-US" altLang="ko-KR" sz="1400" dirty="0" smtClean="0"/>
              <a:t> - </a:t>
            </a:r>
            <a:r>
              <a:rPr lang="ko-KR" altLang="en-US" sz="1400" dirty="0" smtClean="0"/>
              <a:t>삼의 잎과 꽃에는 </a:t>
            </a:r>
            <a:r>
              <a:rPr lang="ko-KR" altLang="en-US" sz="1400" dirty="0" err="1" smtClean="0"/>
              <a:t>테트라히드로카나비놀</a:t>
            </a:r>
            <a:r>
              <a:rPr lang="en-US" altLang="ko-KR" sz="1400" dirty="0" smtClean="0"/>
              <a:t>(THC)</a:t>
            </a:r>
            <a:r>
              <a:rPr lang="ko-KR" altLang="en-US" sz="1400" dirty="0" smtClean="0"/>
              <a:t>을 주성분으로 하는 마취 물질이 들어 있어 담배로 만들어 흡연하면 중독 증세를 보임 </a:t>
            </a:r>
            <a:r>
              <a:rPr lang="en-US" altLang="ko-KR" sz="1400" dirty="0" smtClean="0"/>
              <a:t>-  </a:t>
            </a:r>
            <a:r>
              <a:rPr lang="ko-KR" altLang="en-US" sz="1400" dirty="0" smtClean="0"/>
              <a:t>이것을 </a:t>
            </a:r>
            <a:r>
              <a:rPr lang="ko-KR" altLang="en-US" sz="1400" b="1" dirty="0" smtClean="0"/>
              <a:t>대마초</a:t>
            </a:r>
            <a:r>
              <a:rPr lang="ko-KR" altLang="en-US" sz="1400" dirty="0" smtClean="0"/>
              <a:t>라고 함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/>
          </a:p>
          <a:p>
            <a:pPr>
              <a:buFontTx/>
              <a:buChar char="-"/>
            </a:pPr>
            <a:r>
              <a:rPr lang="ko-KR" altLang="en-US" sz="1400" dirty="0" smtClean="0"/>
              <a:t>대마초는 사고력의 저하</a:t>
            </a:r>
            <a:r>
              <a:rPr lang="en-US" altLang="ko-KR" sz="1400" dirty="0" smtClean="0"/>
              <a:t>·</a:t>
            </a:r>
            <a:r>
              <a:rPr lang="ko-KR" altLang="en-US" sz="1400" dirty="0" err="1" smtClean="0"/>
              <a:t>비현실감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망상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흥분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주의력 저하를 일으키고 시간과 공간에 대한 감각을 변화시키며 시각과 운동신경에 장애를 일으킴</a:t>
            </a:r>
            <a:r>
              <a:rPr lang="en-US" altLang="ko-KR" sz="1400" dirty="0" smtClean="0"/>
              <a:t>. 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 -   </a:t>
            </a:r>
            <a:r>
              <a:rPr lang="ko-KR" altLang="en-US" sz="1400" dirty="0" smtClean="0"/>
              <a:t>대마초도 재배 삼의 </a:t>
            </a:r>
            <a:r>
              <a:rPr lang="ko-KR" altLang="en-US" sz="1400" dirty="0" err="1" smtClean="0"/>
              <a:t>암그루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꽃이삭과</a:t>
            </a:r>
            <a:r>
              <a:rPr lang="ko-KR" altLang="en-US" sz="1400" dirty="0" smtClean="0"/>
              <a:t> 잎에서 얻은 것을 </a:t>
            </a:r>
            <a:r>
              <a:rPr lang="ko-KR" altLang="en-US" sz="1400" b="1" dirty="0" err="1" smtClean="0"/>
              <a:t>간자</a:t>
            </a:r>
            <a:r>
              <a:rPr lang="en-US" altLang="ko-KR" sz="1400" dirty="0" smtClean="0"/>
              <a:t>(ganja), </a:t>
            </a:r>
            <a:r>
              <a:rPr lang="ko-KR" altLang="en-US" sz="1400" dirty="0" smtClean="0"/>
              <a:t>야생 삼에서 얻은 것을 </a:t>
            </a:r>
            <a:r>
              <a:rPr lang="ko-KR" altLang="en-US" sz="1400" b="1" dirty="0" smtClean="0"/>
              <a:t>마리화나</a:t>
            </a:r>
            <a:r>
              <a:rPr lang="en-US" altLang="ko-KR" sz="1400" dirty="0" smtClean="0"/>
              <a:t>(marihuana) </a:t>
            </a:r>
            <a:r>
              <a:rPr lang="ko-KR" altLang="en-US" sz="1400" dirty="0" smtClean="0"/>
              <a:t>또는 </a:t>
            </a:r>
            <a:r>
              <a:rPr lang="ko-KR" altLang="en-US" sz="1400" dirty="0" err="1" smtClean="0"/>
              <a:t>브항</a:t>
            </a:r>
            <a:r>
              <a:rPr lang="en-US" altLang="ko-KR" sz="1400" dirty="0" smtClean="0"/>
              <a:t>(bhang)</a:t>
            </a:r>
            <a:r>
              <a:rPr lang="ko-KR" altLang="en-US" sz="1400" dirty="0" smtClean="0"/>
              <a:t>이라고 함</a:t>
            </a:r>
            <a:r>
              <a:rPr lang="en-US" altLang="ko-KR" sz="1400" dirty="0" smtClean="0"/>
              <a:t>.  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 </a:t>
            </a:r>
            <a:r>
              <a:rPr lang="ko-KR" altLang="en-US" sz="1400" dirty="0" smtClean="0"/>
              <a:t>한편 마리화나라는 이름은 </a:t>
            </a:r>
            <a:r>
              <a:rPr lang="ko-KR" altLang="en-US" sz="1400" dirty="0" err="1" smtClean="0"/>
              <a:t>포르투칼어의</a:t>
            </a:r>
            <a:r>
              <a:rPr lang="ko-KR" altLang="en-US" sz="1400" dirty="0" smtClean="0"/>
              <a:t> </a:t>
            </a:r>
            <a:r>
              <a:rPr lang="en-US" altLang="ko-KR" sz="1400" dirty="0" err="1" smtClean="0"/>
              <a:t>Mariguango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취하게 만드는 것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라는 말이 와전되어 생긴 말이라고 함</a:t>
            </a:r>
            <a:r>
              <a:rPr lang="en-US" altLang="ko-KR" sz="1400" dirty="0" smtClean="0"/>
              <a:t>. </a:t>
            </a:r>
            <a:endParaRPr lang="ko-KR" altLang="en-US" sz="1400" dirty="0" smtClean="0"/>
          </a:p>
        </p:txBody>
      </p:sp>
      <p:pic>
        <p:nvPicPr>
          <p:cNvPr id="12" name="Picture 12" descr="cannabis_plan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500174"/>
            <a:ext cx="3214678" cy="2301878"/>
          </a:xfrm>
          <a:prstGeom prst="rect">
            <a:avLst/>
          </a:prstGeom>
          <a:noFill/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715140" y="3857628"/>
            <a:ext cx="19643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>
                <a:solidFill>
                  <a:srgbClr val="0000FF"/>
                </a:solidFill>
              </a:rPr>
              <a:t>대마의 원료 </a:t>
            </a:r>
            <a:r>
              <a:rPr lang="ko-KR" altLang="en-US" sz="1400" dirty="0">
                <a:solidFill>
                  <a:srgbClr val="0000FF"/>
                </a:solidFill>
                <a:latin typeface="Arial"/>
              </a:rPr>
              <a:t>‘</a:t>
            </a:r>
            <a:r>
              <a:rPr lang="ko-KR" altLang="en-US" sz="1400" dirty="0">
                <a:solidFill>
                  <a:srgbClr val="0000FF"/>
                </a:solidFill>
              </a:rPr>
              <a:t>삼</a:t>
            </a:r>
            <a:r>
              <a:rPr lang="ko-KR" altLang="en-US" sz="1400" dirty="0">
                <a:solidFill>
                  <a:srgbClr val="0000FF"/>
                </a:solidFill>
                <a:latin typeface="Arial"/>
              </a:rPr>
              <a:t>’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21506" name="Picture 2" descr="http://www.spo.go.kr/upload/marijua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143380"/>
            <a:ext cx="3214678" cy="2071702"/>
          </a:xfrm>
          <a:prstGeom prst="rect">
            <a:avLst/>
          </a:prstGeom>
          <a:noFill/>
        </p:spPr>
      </p:pic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715140" y="6215082"/>
            <a:ext cx="19643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마리화나와 파이프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3-1</a:t>
            </a:r>
            <a:r>
              <a:rPr kumimoji="0" lang="en-US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대마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642910" y="1285860"/>
            <a:ext cx="478634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대마수지 </a:t>
            </a:r>
            <a:r>
              <a:rPr lang="en-US" altLang="ko-KR" sz="1600" b="1" dirty="0" smtClean="0"/>
              <a:t>(hashish)</a:t>
            </a:r>
            <a:endParaRPr lang="ko-KR" altLang="en-US" sz="1600" dirty="0" smtClean="0"/>
          </a:p>
          <a:p>
            <a:r>
              <a:rPr lang="ko-KR" altLang="en-US" sz="1600" dirty="0" smtClean="0"/>
              <a:t> </a:t>
            </a:r>
          </a:p>
          <a:p>
            <a:r>
              <a:rPr lang="ko-KR" altLang="en-US" sz="1600" dirty="0" smtClean="0"/>
              <a:t> </a:t>
            </a:r>
          </a:p>
          <a:p>
            <a:r>
              <a:rPr lang="ko-KR" altLang="en-US" sz="1600" dirty="0" smtClean="0"/>
              <a:t>   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 대마초 </a:t>
            </a:r>
            <a:r>
              <a:rPr lang="ko-KR" altLang="en-US" sz="1600" dirty="0" err="1" smtClean="0"/>
              <a:t>암그루의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꽃이삭과</a:t>
            </a:r>
            <a:r>
              <a:rPr lang="ko-KR" altLang="en-US" sz="1600" dirty="0" smtClean="0"/>
              <a:t> 상부의 잎에서 분리한 호박색 수지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樹脂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를 가루로 만든 것을 </a:t>
            </a:r>
            <a:r>
              <a:rPr lang="ko-KR" altLang="en-US" sz="1600" dirty="0" err="1" smtClean="0"/>
              <a:t>해쉬시</a:t>
            </a:r>
            <a:r>
              <a:rPr lang="en-US" altLang="ko-KR" sz="1600" dirty="0" smtClean="0"/>
              <a:t>(hashish)</a:t>
            </a:r>
            <a:r>
              <a:rPr lang="ko-KR" altLang="en-US" sz="1600" dirty="0" smtClean="0"/>
              <a:t>라고 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기름</a:t>
            </a:r>
            <a:r>
              <a:rPr lang="en-US" altLang="ko-KR" sz="1600" dirty="0" smtClean="0"/>
              <a:t>(oil)</a:t>
            </a:r>
            <a:r>
              <a:rPr lang="ko-KR" altLang="en-US" sz="1600" dirty="0" smtClean="0"/>
              <a:t>형태의 것도 있음</a:t>
            </a:r>
            <a:r>
              <a:rPr lang="en-US" altLang="ko-KR" sz="1600" dirty="0" smtClean="0"/>
              <a:t>. </a:t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   - </a:t>
            </a:r>
            <a:r>
              <a:rPr lang="ko-KR" altLang="en-US" sz="1600" dirty="0" smtClean="0"/>
              <a:t>대마수지는 일반 대마초보다 </a:t>
            </a:r>
            <a:r>
              <a:rPr lang="ko-KR" altLang="en-US" sz="1600" dirty="0" err="1" smtClean="0"/>
              <a:t>테트라히드로카나비놀</a:t>
            </a:r>
            <a:r>
              <a:rPr lang="en-US" altLang="ko-KR" sz="1600" dirty="0" smtClean="0"/>
              <a:t>(THC)</a:t>
            </a:r>
            <a:r>
              <a:rPr lang="ko-KR" altLang="en-US" sz="1600" dirty="0" smtClean="0"/>
              <a:t>성분이 </a:t>
            </a:r>
            <a:r>
              <a:rPr lang="en-US" altLang="ko-KR" sz="1600" dirty="0" smtClean="0"/>
              <a:t>3∼4</a:t>
            </a:r>
            <a:r>
              <a:rPr lang="ko-KR" altLang="en-US" sz="1600" dirty="0" smtClean="0"/>
              <a:t>배 정도가 많이 함유되어 있음</a:t>
            </a:r>
            <a:r>
              <a:rPr lang="en-US" altLang="ko-KR" sz="1600" dirty="0" smtClean="0"/>
              <a:t>.  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  - </a:t>
            </a:r>
            <a:r>
              <a:rPr lang="ko-KR" altLang="en-US" sz="1600" dirty="0" smtClean="0"/>
              <a:t>대마의 지속적인 남용은 정신운동 및 내분비 기능의 장애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면역 능력 감소에 따른 저항력 저하가 일어날 수 있고 정신적 의존성이 생기며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정신분열증과 같은 중독성 정신병을 일으키기도 함</a:t>
            </a:r>
            <a:r>
              <a:rPr lang="en-US" altLang="ko-KR" sz="1600" dirty="0" smtClean="0"/>
              <a:t>.</a:t>
            </a:r>
            <a:r>
              <a:rPr lang="en-US" altLang="ko-KR" sz="1600" b="1" dirty="0" smtClean="0"/>
              <a:t>   </a:t>
            </a:r>
            <a:endParaRPr lang="ko-KR" altLang="en-US" sz="1600" dirty="0" smtClean="0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500826" y="5429264"/>
            <a:ext cx="19643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기름형태의 </a:t>
            </a:r>
            <a:r>
              <a:rPr lang="ko-KR" altLang="en-US" sz="1400" dirty="0" err="1">
                <a:solidFill>
                  <a:srgbClr val="0000FF"/>
                </a:solidFill>
              </a:rPr>
              <a:t>해</a:t>
            </a:r>
            <a:r>
              <a:rPr lang="ko-KR" altLang="en-US" sz="1400" dirty="0" err="1" smtClean="0">
                <a:solidFill>
                  <a:srgbClr val="0000FF"/>
                </a:solidFill>
              </a:rPr>
              <a:t>쉬쉬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38914" name="Picture 2" descr="http://www.spo.go.kr/upload/hashish_o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000240"/>
            <a:ext cx="3429024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3-2</a:t>
            </a:r>
            <a:r>
              <a:rPr kumimoji="0" lang="en-US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마약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357158" y="1142984"/>
            <a:ext cx="4786346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. </a:t>
            </a:r>
            <a:r>
              <a:rPr lang="ko-KR" altLang="en-US" sz="1400" b="1" dirty="0" smtClean="0"/>
              <a:t>양귀비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楊貴妃</a:t>
            </a:r>
            <a:r>
              <a:rPr lang="en-US" altLang="ko-KR" sz="1400" b="1" dirty="0" smtClean="0"/>
              <a:t>, </a:t>
            </a:r>
            <a:r>
              <a:rPr lang="en-US" sz="1400" b="1" dirty="0" smtClean="0"/>
              <a:t>opium poppy)</a:t>
            </a:r>
          </a:p>
          <a:p>
            <a:endParaRPr lang="en-US" altLang="ko-KR" sz="1400" b="1" dirty="0"/>
          </a:p>
          <a:p>
            <a:pPr>
              <a:buFontTx/>
              <a:buChar char="-"/>
            </a:pPr>
            <a:r>
              <a:rPr lang="ko-KR" altLang="en-US" sz="1400" dirty="0" smtClean="0"/>
              <a:t>양귀비는 </a:t>
            </a:r>
            <a:r>
              <a:rPr lang="ko-KR" altLang="en-US" sz="1400" dirty="0" err="1" smtClean="0"/>
              <a:t>쌍떡잎식물로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양귀비목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양귀비과의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두해살이풀임</a:t>
            </a:r>
            <a:r>
              <a:rPr lang="en-US" altLang="ko-KR" sz="1400" dirty="0" smtClean="0"/>
              <a:t>.  </a:t>
            </a:r>
          </a:p>
          <a:p>
            <a:pPr>
              <a:buFontTx/>
              <a:buChar char="-"/>
            </a:pPr>
            <a:endParaRPr lang="en-US" altLang="ko-KR" sz="1400" dirty="0" smtClean="0"/>
          </a:p>
          <a:p>
            <a:pPr>
              <a:buFontTx/>
              <a:buChar char="-"/>
            </a:pPr>
            <a:r>
              <a:rPr lang="en-US" altLang="ko-KR" sz="1400" dirty="0"/>
              <a:t> </a:t>
            </a:r>
            <a:r>
              <a:rPr lang="ko-KR" altLang="en-US" sz="1400" dirty="0" err="1" smtClean="0"/>
              <a:t>앵속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罌粟</a:t>
            </a:r>
            <a:r>
              <a:rPr lang="en-US" altLang="ko-KR" sz="1400" dirty="0" smtClean="0"/>
              <a:t>), </a:t>
            </a:r>
            <a:r>
              <a:rPr lang="ko-KR" altLang="en-US" sz="1400" dirty="0" err="1" smtClean="0"/>
              <a:t>약담배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아편꽃이라고도</a:t>
            </a:r>
            <a:r>
              <a:rPr lang="ko-KR" altLang="en-US" sz="1400" dirty="0" smtClean="0"/>
              <a:t> 하며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당나라 현종의 황후이며 최고의 미인이었던 양귀비에 비길 만큼 꽃이 아름답다고 해서 지어진 이름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 -  </a:t>
            </a:r>
            <a:r>
              <a:rPr lang="ko-KR" altLang="en-US" sz="1400" dirty="0" smtClean="0"/>
              <a:t>양귀비의 줄기는 털이 없고 윗부분에서 가지가 갈라지며 높이가 </a:t>
            </a:r>
            <a:r>
              <a:rPr lang="en-US" altLang="ko-KR" sz="1400" dirty="0" smtClean="0"/>
              <a:t>50∼150cm</a:t>
            </a:r>
            <a:r>
              <a:rPr lang="ko-KR" altLang="en-US" sz="1400" dirty="0" smtClean="0"/>
              <a:t>이며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잎은 길이 </a:t>
            </a:r>
            <a:r>
              <a:rPr lang="en-US" altLang="ko-KR" sz="1400" dirty="0" smtClean="0"/>
              <a:t>3∼20cm</a:t>
            </a:r>
            <a:r>
              <a:rPr lang="ko-KR" altLang="en-US" sz="1400" dirty="0" smtClean="0"/>
              <a:t>의 긴 달걀 모양이며 끝이 뾰족하다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 -   </a:t>
            </a:r>
            <a:r>
              <a:rPr lang="ko-KR" altLang="en-US" sz="1400" dirty="0" smtClean="0"/>
              <a:t>꽃은 </a:t>
            </a:r>
            <a:r>
              <a:rPr lang="en-US" altLang="ko-KR" sz="1400" dirty="0" smtClean="0"/>
              <a:t>5∼6</a:t>
            </a:r>
            <a:r>
              <a:rPr lang="ko-KR" altLang="en-US" sz="1400" dirty="0" smtClean="0"/>
              <a:t>월에 흰색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붉은 색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자주색 등 여러 가지 빛깔로 피고 줄기 끝에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개씩 위를 향해 달리며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꽃봉오리 때는 밑으로 처지고</a:t>
            </a:r>
            <a:r>
              <a:rPr lang="en-US" altLang="ko-KR" sz="1400" dirty="0" smtClean="0"/>
              <a:t>,   </a:t>
            </a:r>
            <a:r>
              <a:rPr lang="ko-KR" altLang="en-US" sz="1400" dirty="0" smtClean="0"/>
              <a:t>꽃잎은 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개이고 둥글며 길이가 </a:t>
            </a:r>
            <a:r>
              <a:rPr lang="en-US" altLang="ko-KR" sz="1400" dirty="0" smtClean="0"/>
              <a:t>5∼7cm</a:t>
            </a:r>
            <a:r>
              <a:rPr lang="ko-KR" altLang="en-US" sz="1400" dirty="0" smtClean="0"/>
              <a:t>이고 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개씩 마주 달린다</a:t>
            </a:r>
            <a:r>
              <a:rPr lang="en-US" altLang="ko-KR" sz="1400" dirty="0" smtClean="0"/>
              <a:t>. 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-    </a:t>
            </a:r>
            <a:r>
              <a:rPr lang="ko-KR" altLang="en-US" sz="1400" dirty="0" smtClean="0"/>
              <a:t>열매는 </a:t>
            </a:r>
            <a:r>
              <a:rPr lang="ko-KR" altLang="en-US" sz="1400" dirty="0" err="1" smtClean="0"/>
              <a:t>삭과이고</a:t>
            </a:r>
            <a:r>
              <a:rPr lang="ko-KR" altLang="en-US" sz="1400" dirty="0" smtClean="0"/>
              <a:t> 길이 </a:t>
            </a:r>
            <a:r>
              <a:rPr lang="en-US" altLang="ko-KR" sz="1400" dirty="0" smtClean="0"/>
              <a:t>4∼6cm</a:t>
            </a:r>
            <a:r>
              <a:rPr lang="ko-KR" altLang="en-US" sz="1400" dirty="0" smtClean="0"/>
              <a:t>의 둥근 달걀 모양이며 다 익으면 윗부분의 구멍에서 종자가 나온다</a:t>
            </a:r>
            <a:r>
              <a:rPr lang="en-US" altLang="ko-KR" sz="1400" dirty="0" smtClean="0"/>
              <a:t>.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 </a:t>
            </a:r>
            <a:r>
              <a:rPr lang="ko-KR" altLang="en-US" sz="1400" dirty="0" smtClean="0"/>
              <a:t>한편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양귀비의 익지 않은 열매에서 상처를 내어 받은 유즙을 </a:t>
            </a:r>
            <a:r>
              <a:rPr lang="en-US" altLang="ko-KR" sz="1400" dirty="0" smtClean="0"/>
              <a:t>60℃ </a:t>
            </a:r>
            <a:r>
              <a:rPr lang="ko-KR" altLang="en-US" sz="1400" dirty="0" smtClean="0"/>
              <a:t>이하의 온도로 건조한 것이 </a:t>
            </a:r>
            <a:r>
              <a:rPr lang="ko-KR" altLang="en-US" sz="1400" b="1" dirty="0" smtClean="0"/>
              <a:t>아편임</a:t>
            </a:r>
            <a:r>
              <a:rPr lang="en-US" altLang="ko-KR" sz="1400" b="1" dirty="0" smtClean="0"/>
              <a:t>.</a:t>
            </a:r>
            <a:endParaRPr lang="ko-KR" altLang="en-US" sz="1400" dirty="0" smtClean="0"/>
          </a:p>
          <a:p>
            <a:r>
              <a:rPr lang="ko-KR" altLang="en-US" sz="1400" dirty="0" smtClean="0"/>
              <a:t> </a:t>
            </a:r>
          </a:p>
          <a:p>
            <a:r>
              <a:rPr lang="ko-KR" altLang="en-US" sz="1400" dirty="0" smtClean="0"/>
              <a:t> 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215074" y="3643314"/>
            <a:ext cx="19643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양귀비의 꽃과 열매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39938" name="Picture 2" descr="http://www.spo.go.kr/upload/opium_pop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285860"/>
            <a:ext cx="3714776" cy="2286016"/>
          </a:xfrm>
          <a:prstGeom prst="rect">
            <a:avLst/>
          </a:prstGeom>
          <a:noFill/>
        </p:spPr>
      </p:pic>
      <p:pic>
        <p:nvPicPr>
          <p:cNvPr id="39940" name="Picture 4" descr="http://www.spo.go.kr/upload/opium_poppy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4000504"/>
            <a:ext cx="3714776" cy="2214578"/>
          </a:xfrm>
          <a:prstGeom prst="rect">
            <a:avLst/>
          </a:prstGeom>
          <a:noFill/>
        </p:spPr>
      </p:pic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5214942" y="6215082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열매에 상처를 내어 유즙을 채취하는 모습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3-2</a:t>
            </a:r>
            <a:r>
              <a:rPr kumimoji="0" lang="en-US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마약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85720" y="1164134"/>
            <a:ext cx="535785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400" b="1" dirty="0"/>
              <a:t>2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. </a:t>
            </a:r>
            <a:r>
              <a:rPr lang="ko-KR" altLang="en-US" sz="1400" b="1" dirty="0" smtClean="0"/>
              <a:t>아 편</a:t>
            </a:r>
            <a:r>
              <a:rPr lang="en-US" altLang="ko-KR" sz="1400" b="1" dirty="0" smtClean="0"/>
              <a:t>(</a:t>
            </a:r>
            <a:r>
              <a:rPr lang="en-US" sz="1400" b="1" dirty="0" smtClean="0"/>
              <a:t>opium)</a:t>
            </a:r>
          </a:p>
          <a:p>
            <a:endParaRPr lang="en-US" altLang="ko-KR" sz="1400" b="1" dirty="0"/>
          </a:p>
          <a:p>
            <a:pPr>
              <a:buFontTx/>
              <a:buChar char="-"/>
            </a:pPr>
            <a:r>
              <a:rPr lang="ko-KR" altLang="en-US" sz="1400" dirty="0" smtClean="0"/>
              <a:t>   아편은 </a:t>
            </a:r>
            <a:r>
              <a:rPr lang="ko-KR" altLang="en-US" sz="1400" dirty="0" err="1" smtClean="0"/>
              <a:t>양귀비과의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2</a:t>
            </a:r>
            <a:r>
              <a:rPr lang="ko-KR" altLang="en-US" sz="1400" dirty="0" err="1" smtClean="0"/>
              <a:t>년생초인</a:t>
            </a:r>
            <a:r>
              <a:rPr lang="ko-KR" altLang="en-US" sz="1400" dirty="0" smtClean="0"/>
              <a:t> 양귀비의 열매에서 추출한 </a:t>
            </a:r>
            <a:r>
              <a:rPr lang="ko-KR" altLang="en-US" sz="1400" dirty="0" err="1" smtClean="0"/>
              <a:t>즙액을</a:t>
            </a:r>
            <a:r>
              <a:rPr lang="ko-KR" altLang="en-US" sz="1400" dirty="0" smtClean="0"/>
              <a:t> 굳힌 것 또는 이것을 가공한 것</a:t>
            </a:r>
            <a:r>
              <a:rPr lang="en-US" altLang="ko-KR" sz="1400" dirty="0" smtClean="0"/>
              <a:t>.  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ko-KR" altLang="en-US" sz="1400" dirty="0" smtClean="0"/>
              <a:t>아편은 </a:t>
            </a:r>
            <a:r>
              <a:rPr lang="ko-KR" altLang="en-US" sz="1400" dirty="0" err="1" smtClean="0"/>
              <a:t>생아편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의약용 아편인 </a:t>
            </a:r>
            <a:r>
              <a:rPr lang="ko-KR" altLang="en-US" sz="1400" dirty="0" err="1" smtClean="0"/>
              <a:t>아편말</a:t>
            </a:r>
            <a:r>
              <a:rPr lang="ko-KR" altLang="en-US" sz="1400" dirty="0" smtClean="0"/>
              <a:t> 그리고 흡연용 아편으로 나눈다</a:t>
            </a:r>
            <a:r>
              <a:rPr lang="en-US" altLang="ko-KR" sz="1400" dirty="0" smtClean="0"/>
              <a:t>. 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  -  </a:t>
            </a:r>
            <a:r>
              <a:rPr lang="ko-KR" altLang="en-US" sz="1400" b="1" dirty="0" err="1" smtClean="0"/>
              <a:t>생아편</a:t>
            </a:r>
            <a:r>
              <a:rPr lang="ko-KR" altLang="en-US" sz="1400" dirty="0" err="1" smtClean="0"/>
              <a:t>은</a:t>
            </a:r>
            <a:r>
              <a:rPr lang="ko-KR" altLang="en-US" sz="1400" dirty="0" smtClean="0"/>
              <a:t> 덜 익은 양귀비 열매에 상처를 내어 유출되는 유액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乳液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을 채집하여 건조시켜서 덩어리로 만든 것으로</a:t>
            </a:r>
            <a:r>
              <a:rPr lang="en-US" altLang="ko-KR" sz="1400" dirty="0" smtClean="0"/>
              <a:t>  </a:t>
            </a:r>
            <a:r>
              <a:rPr lang="ko-KR" altLang="en-US" sz="1400" dirty="0" smtClean="0"/>
              <a:t>이것을 가루로 하여 모르핀의 함유량을 </a:t>
            </a:r>
            <a:r>
              <a:rPr lang="en-US" altLang="ko-KR" sz="1400" dirty="0" smtClean="0"/>
              <a:t>10%</a:t>
            </a:r>
            <a:r>
              <a:rPr lang="ko-KR" altLang="en-US" sz="1400" dirty="0" smtClean="0"/>
              <a:t>로 조절한 것을 ‘</a:t>
            </a:r>
            <a:r>
              <a:rPr lang="ko-KR" altLang="en-US" sz="1400" dirty="0" err="1" smtClean="0"/>
              <a:t>아편말</a:t>
            </a:r>
            <a:r>
              <a:rPr lang="ko-KR" altLang="en-US" sz="1400" dirty="0" smtClean="0"/>
              <a:t>’이라 하여 의약용 아편으로 쓰고 있음</a:t>
            </a:r>
            <a:r>
              <a:rPr lang="en-US" altLang="ko-KR" sz="1400" dirty="0" smtClean="0"/>
              <a:t>. 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 </a:t>
            </a:r>
            <a:r>
              <a:rPr lang="ko-KR" altLang="en-US" sz="1400" b="1" dirty="0" smtClean="0"/>
              <a:t>흡연용 아편</a:t>
            </a:r>
            <a:r>
              <a:rPr lang="ko-KR" altLang="en-US" sz="1400" dirty="0" smtClean="0"/>
              <a:t>은 </a:t>
            </a:r>
            <a:r>
              <a:rPr lang="ko-KR" altLang="en-US" sz="1400" dirty="0" err="1" smtClean="0"/>
              <a:t>생아편을</a:t>
            </a:r>
            <a:r>
              <a:rPr lang="ko-KR" altLang="en-US" sz="1400" dirty="0" smtClean="0"/>
              <a:t> 물에 녹여 </a:t>
            </a:r>
            <a:r>
              <a:rPr lang="ko-KR" altLang="en-US" sz="1400" dirty="0" err="1" smtClean="0"/>
              <a:t>불용분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不溶分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을 제거한 후 증발 농축하여 엑스상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狀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으로 만든 것으로서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특별한 곰방대를 써서 작은 램프의 불로 발연시켜 흡연함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endParaRPr lang="en-US" altLang="ko-KR" sz="1400" dirty="0" smtClean="0"/>
          </a:p>
          <a:p>
            <a:pPr>
              <a:buFontTx/>
              <a:buChar char="-"/>
            </a:pPr>
            <a:r>
              <a:rPr lang="en-US" altLang="ko-KR" sz="1400" dirty="0"/>
              <a:t> </a:t>
            </a:r>
            <a:r>
              <a:rPr lang="ko-KR" altLang="en-US" sz="1400" dirty="0" smtClean="0"/>
              <a:t> 아편은 약 </a:t>
            </a:r>
            <a:r>
              <a:rPr lang="en-US" altLang="ko-KR" sz="1400" dirty="0" smtClean="0"/>
              <a:t>20</a:t>
            </a:r>
            <a:r>
              <a:rPr lang="ko-KR" altLang="en-US" sz="1400" dirty="0" smtClean="0"/>
              <a:t>종의 알칼로이드를 함유하고 있으며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주요 알칼로이드로는 모르핀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코데인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테바인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파파베린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노스카핀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나르코틴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등이 있음</a:t>
            </a:r>
            <a:r>
              <a:rPr lang="en-US" altLang="ko-KR" sz="1400" dirty="0" smtClean="0"/>
              <a:t>.  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ko-KR" altLang="en-US" sz="1400" dirty="0" smtClean="0"/>
              <a:t>아편은 중추신경을 마비시키고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진정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진통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진경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鎭痙</a:t>
            </a:r>
            <a:r>
              <a:rPr lang="en-US" altLang="ko-KR" sz="1400" dirty="0" smtClean="0"/>
              <a:t>)·</a:t>
            </a:r>
            <a:r>
              <a:rPr lang="ko-KR" altLang="en-US" sz="1400" dirty="0" smtClean="0"/>
              <a:t>진해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鎭咳</a:t>
            </a:r>
            <a:r>
              <a:rPr lang="en-US" altLang="ko-KR" sz="1400" dirty="0" smtClean="0"/>
              <a:t>)·</a:t>
            </a:r>
            <a:r>
              <a:rPr lang="ko-KR" altLang="en-US" sz="1400" dirty="0" smtClean="0"/>
              <a:t>지사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止瀉</a:t>
            </a:r>
            <a:r>
              <a:rPr lang="en-US" altLang="ko-KR" sz="1400" dirty="0" smtClean="0"/>
              <a:t>)·</a:t>
            </a:r>
            <a:r>
              <a:rPr lang="ko-KR" altLang="en-US" sz="1400" dirty="0" smtClean="0"/>
              <a:t>최면제 및 마취보조제로 쓰이고 있으나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만성중독시</a:t>
            </a:r>
            <a:r>
              <a:rPr lang="ko-KR" altLang="en-US" sz="1400" dirty="0" smtClean="0"/>
              <a:t> 오심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구토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두통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현기증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변비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피부병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배뇨장애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호흡억제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혼수 등의 부작용을 유발시킨다</a:t>
            </a:r>
            <a:r>
              <a:rPr lang="en-US" altLang="ko-KR" sz="1400" dirty="0" smtClean="0"/>
              <a:t>.</a:t>
            </a:r>
            <a:endParaRPr lang="ko-KR" altLang="en-US" sz="1400" dirty="0" smtClean="0"/>
          </a:p>
          <a:p>
            <a:r>
              <a:rPr lang="ko-KR" altLang="en-US" sz="1400" dirty="0" smtClean="0"/>
              <a:t> 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5214942" y="5643578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err="1" smtClean="0">
                <a:solidFill>
                  <a:srgbClr val="0000FF"/>
                </a:solidFill>
              </a:rPr>
              <a:t>생아편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40962" name="Picture 2" descr="http://www.spo.go.kr/upload/raw_opi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928802"/>
            <a:ext cx="3214710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3-2</a:t>
            </a:r>
            <a:r>
              <a:rPr kumimoji="0" lang="en-US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마약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85720" y="1500174"/>
            <a:ext cx="435771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3. </a:t>
            </a:r>
            <a:r>
              <a:rPr lang="ko-KR" altLang="en-US" sz="1400" b="1" dirty="0" smtClean="0"/>
              <a:t>모르핀 </a:t>
            </a:r>
            <a:r>
              <a:rPr lang="en-US" altLang="ko-KR" sz="1400" b="1" dirty="0" smtClean="0"/>
              <a:t>(</a:t>
            </a:r>
            <a:r>
              <a:rPr lang="en-US" sz="1400" b="1" dirty="0" smtClean="0"/>
              <a:t>morphine)</a:t>
            </a:r>
          </a:p>
          <a:p>
            <a:endParaRPr lang="en-US" altLang="ko-KR" sz="1400" b="1" dirty="0"/>
          </a:p>
          <a:p>
            <a:r>
              <a:rPr lang="ko-KR" altLang="en-US" sz="1400" dirty="0" smtClean="0"/>
              <a:t> 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양질의 아편은 </a:t>
            </a:r>
            <a:r>
              <a:rPr lang="en-US" altLang="ko-KR" sz="1400" dirty="0" smtClean="0"/>
              <a:t>9∼14 %</a:t>
            </a:r>
            <a:r>
              <a:rPr lang="ko-KR" altLang="en-US" sz="1400" dirty="0" smtClean="0"/>
              <a:t>의 모르핀 무수물을 함유하는데</a:t>
            </a:r>
            <a:r>
              <a:rPr lang="en-US" altLang="ko-KR" sz="1400" dirty="0" smtClean="0"/>
              <a:t>, 1805</a:t>
            </a:r>
            <a:r>
              <a:rPr lang="ko-KR" altLang="en-US" sz="1400" dirty="0" smtClean="0"/>
              <a:t>년 독일의 약제사 </a:t>
            </a:r>
            <a:r>
              <a:rPr lang="en-US" altLang="ko-KR" sz="1400" dirty="0" smtClean="0"/>
              <a:t>F.W.A.</a:t>
            </a:r>
            <a:r>
              <a:rPr lang="ko-KR" altLang="en-US" sz="1400" dirty="0" err="1" smtClean="0"/>
              <a:t>제르튀르너가</a:t>
            </a:r>
            <a:r>
              <a:rPr lang="ko-KR" altLang="en-US" sz="1400" dirty="0" smtClean="0"/>
              <a:t> 아편에서 추출하는데 성공하였음</a:t>
            </a:r>
            <a:r>
              <a:rPr lang="en-US" altLang="ko-KR" sz="1400" dirty="0" smtClean="0"/>
              <a:t>.  </a:t>
            </a:r>
          </a:p>
          <a:p>
            <a:endParaRPr lang="en-US" altLang="ko-KR" sz="1400" dirty="0"/>
          </a:p>
          <a:p>
            <a:r>
              <a:rPr lang="en-US" altLang="ko-KR" sz="1400" dirty="0" smtClean="0"/>
              <a:t>- </a:t>
            </a:r>
            <a:r>
              <a:rPr lang="ko-KR" altLang="en-US" sz="1400" dirty="0" smtClean="0"/>
              <a:t>백색 침상 또는 결정성 분말이며 광선을 받으면 황색으로 변하기 때문에 밀폐용기에 보존하며</a:t>
            </a:r>
            <a:r>
              <a:rPr lang="en-US" altLang="ko-KR" sz="1400" dirty="0" smtClean="0"/>
              <a:t>,  </a:t>
            </a:r>
            <a:r>
              <a:rPr lang="ko-KR" altLang="en-US" sz="1400" dirty="0" smtClean="0"/>
              <a:t>무취이고 맛은 쓰다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endParaRPr lang="en-US" altLang="ko-KR" sz="1400" dirty="0" smtClean="0"/>
          </a:p>
          <a:p>
            <a:pPr>
              <a:buFontTx/>
              <a:buChar char="-"/>
            </a:pPr>
            <a:r>
              <a:rPr lang="ko-KR" altLang="en-US" sz="1400" dirty="0" smtClean="0"/>
              <a:t>모르핀은 뛰어난 진통작용을 가지고 있기 때문에 말기 암환자의 아픔을 덜어주기도 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외과수술이나 화상으로 인한 고통을 진통시키는 데 없어서는 안 될 의약품으로써 널리 사용되고 있음</a:t>
            </a:r>
            <a:r>
              <a:rPr lang="en-US" altLang="ko-KR" sz="1400" dirty="0" smtClean="0"/>
              <a:t>.  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 </a:t>
            </a:r>
            <a:r>
              <a:rPr lang="ko-KR" altLang="en-US" sz="1400" dirty="0" err="1" smtClean="0"/>
              <a:t>중독시</a:t>
            </a:r>
            <a:r>
              <a:rPr lang="ko-KR" altLang="en-US" sz="1400" dirty="0" smtClean="0"/>
              <a:t> 구토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발한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발열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설사 등의 부작용이 나타남</a:t>
            </a:r>
            <a:r>
              <a:rPr lang="en-US" altLang="ko-KR" sz="1400" dirty="0" smtClean="0"/>
              <a:t>.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4929190" y="3857628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err="1" smtClean="0">
                <a:solidFill>
                  <a:srgbClr val="0000FF"/>
                </a:solidFill>
              </a:rPr>
              <a:t>홍콩산</a:t>
            </a:r>
            <a:r>
              <a:rPr lang="ko-KR" altLang="en-US" sz="1400" dirty="0" smtClean="0">
                <a:solidFill>
                  <a:srgbClr val="0000FF"/>
                </a:solidFill>
              </a:rPr>
              <a:t> </a:t>
            </a:r>
            <a:r>
              <a:rPr lang="ko-KR" altLang="en-US" sz="1400" dirty="0" err="1" smtClean="0">
                <a:solidFill>
                  <a:srgbClr val="0000FF"/>
                </a:solidFill>
              </a:rPr>
              <a:t>몰핀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41986" name="Picture 2" descr="http://www.spo.go.kr/upload/morphine(hk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357298"/>
            <a:ext cx="3929090" cy="2428892"/>
          </a:xfrm>
          <a:prstGeom prst="rect">
            <a:avLst/>
          </a:prstGeom>
          <a:noFill/>
        </p:spPr>
      </p:pic>
      <p:pic>
        <p:nvPicPr>
          <p:cNvPr id="41988" name="Picture 4" descr="http://www.spo.go.kr/upload/morphine(medical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286257"/>
            <a:ext cx="3929090" cy="2000264"/>
          </a:xfrm>
          <a:prstGeom prst="rect">
            <a:avLst/>
          </a:prstGeom>
          <a:noFill/>
        </p:spPr>
      </p:pic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5000628" y="6286520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의약</a:t>
            </a:r>
            <a:r>
              <a:rPr lang="ko-KR" altLang="en-US" sz="1400" dirty="0">
                <a:solidFill>
                  <a:srgbClr val="0000FF"/>
                </a:solidFill>
              </a:rPr>
              <a:t>용</a:t>
            </a:r>
            <a:r>
              <a:rPr lang="ko-KR" altLang="en-US" sz="1400" dirty="0" smtClean="0">
                <a:solidFill>
                  <a:srgbClr val="0000FF"/>
                </a:solidFill>
              </a:rPr>
              <a:t> </a:t>
            </a:r>
            <a:r>
              <a:rPr lang="ko-KR" altLang="en-US" sz="1400" dirty="0" err="1" smtClean="0">
                <a:solidFill>
                  <a:srgbClr val="0000FF"/>
                </a:solidFill>
              </a:rPr>
              <a:t>몰핀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3-2</a:t>
            </a:r>
            <a:r>
              <a:rPr kumimoji="0" lang="en-US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마약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85720" y="1500174"/>
            <a:ext cx="542928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400" b="1" dirty="0"/>
              <a:t>4</a:t>
            </a:r>
            <a:r>
              <a:rPr lang="en-US" altLang="ko-KR" sz="1400" b="1" dirty="0" smtClean="0"/>
              <a:t>. </a:t>
            </a:r>
            <a:r>
              <a:rPr lang="ko-KR" altLang="en-US" sz="1400" b="1" dirty="0" smtClean="0"/>
              <a:t>헤로인</a:t>
            </a:r>
            <a:r>
              <a:rPr lang="en-US" altLang="ko-KR" sz="1400" b="1" dirty="0" smtClean="0"/>
              <a:t>(</a:t>
            </a:r>
            <a:r>
              <a:rPr lang="en-US" sz="1400" b="1" dirty="0" smtClean="0"/>
              <a:t>heroin)</a:t>
            </a:r>
          </a:p>
          <a:p>
            <a:endParaRPr lang="en-US" altLang="ko-KR" sz="1400" b="1" dirty="0"/>
          </a:p>
          <a:p>
            <a:r>
              <a:rPr lang="ko-KR" altLang="en-US" sz="1400" dirty="0" smtClean="0"/>
              <a:t> 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화학실험에서도 사용되는 무수초산을 모르핀에 첨가하고서 가열을 하면 모르핀의 </a:t>
            </a:r>
            <a:r>
              <a:rPr lang="ko-KR" altLang="en-US" sz="1400" dirty="0" err="1" smtClean="0"/>
              <a:t>아세틸화합물인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디아세틸모르핀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즉 </a:t>
            </a:r>
            <a:r>
              <a:rPr lang="en-US" altLang="ko-KR" sz="1400" dirty="0" smtClean="0"/>
              <a:t>'</a:t>
            </a:r>
            <a:r>
              <a:rPr lang="ko-KR" altLang="en-US" sz="1400" dirty="0" smtClean="0"/>
              <a:t>마약의 황제</a:t>
            </a:r>
            <a:r>
              <a:rPr lang="en-US" altLang="ko-KR" sz="1400" dirty="0" smtClean="0"/>
              <a:t>'</a:t>
            </a:r>
            <a:r>
              <a:rPr lang="ko-KR" altLang="en-US" sz="1400" dirty="0" smtClean="0"/>
              <a:t>인 헤로인이 탄생하게됨</a:t>
            </a:r>
            <a:r>
              <a:rPr lang="en-US" altLang="ko-KR" sz="1400" dirty="0" smtClean="0"/>
              <a:t>.  </a:t>
            </a:r>
          </a:p>
          <a:p>
            <a:endParaRPr lang="en-US" altLang="ko-KR" sz="1400" dirty="0"/>
          </a:p>
          <a:p>
            <a:r>
              <a:rPr lang="en-US" altLang="ko-KR" sz="1400" dirty="0" smtClean="0"/>
              <a:t>- </a:t>
            </a:r>
            <a:r>
              <a:rPr lang="ko-KR" altLang="en-US" sz="1400" dirty="0" smtClean="0"/>
              <a:t>세계적으로 널리 남용되는 약물인 헤로인은 백색 분말로서 물이나 알코올에 녹고 쓴맛이 있음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endParaRPr lang="en-US" altLang="ko-KR" sz="1400" dirty="0" smtClean="0"/>
          </a:p>
          <a:p>
            <a:pPr>
              <a:buFontTx/>
              <a:buChar char="-"/>
            </a:pPr>
            <a:r>
              <a:rPr lang="ko-KR" altLang="en-US" sz="1400" dirty="0" smtClean="0"/>
              <a:t>마취제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진통제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진해제이며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호흡기능을 강하게 마비시킨다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그 작용은 급격하고 독성이 강함</a:t>
            </a:r>
            <a:r>
              <a:rPr lang="en-US" altLang="ko-KR" sz="1400" dirty="0" smtClean="0"/>
              <a:t>. 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 </a:t>
            </a:r>
            <a:r>
              <a:rPr lang="ko-KR" altLang="en-US" sz="1400" dirty="0" smtClean="0"/>
              <a:t>급성중독일 때는 호흡마비를 일으켜 사망하며</a:t>
            </a:r>
            <a:r>
              <a:rPr lang="en-US" altLang="ko-KR" sz="1400" dirty="0" smtClean="0"/>
              <a:t>,  </a:t>
            </a:r>
            <a:r>
              <a:rPr lang="ko-KR" altLang="en-US" sz="1400" dirty="0" smtClean="0"/>
              <a:t>소량을 </a:t>
            </a:r>
            <a:r>
              <a:rPr lang="ko-KR" altLang="en-US" sz="1400" dirty="0" err="1" smtClean="0"/>
              <a:t>연용할</a:t>
            </a:r>
            <a:r>
              <a:rPr lang="ko-KR" altLang="en-US" sz="1400" dirty="0" smtClean="0"/>
              <a:t> 경우 쉽게 의존성이 생겨 만성중독에 빠지고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점차 증량하지 않으면 듣지 않게 되며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사용을 중지하면 금단현상을 일으킴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 - </a:t>
            </a:r>
            <a:r>
              <a:rPr lang="ko-KR" altLang="en-US" sz="1400" dirty="0" err="1" smtClean="0"/>
              <a:t>중독시</a:t>
            </a:r>
            <a:r>
              <a:rPr lang="ko-KR" altLang="en-US" sz="1400" dirty="0" smtClean="0"/>
              <a:t> 불안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불면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고민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침울 또는 발양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發揚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등의 정신증세와 함께 구토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발한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발열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설사 등의 부작용이 나타나고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식욕부진</a:t>
            </a:r>
            <a:r>
              <a:rPr lang="en-US" altLang="ko-KR" sz="1400" dirty="0" smtClean="0"/>
              <a:t>·</a:t>
            </a:r>
            <a:r>
              <a:rPr lang="ko-KR" altLang="en-US" sz="1400" dirty="0" err="1" smtClean="0"/>
              <a:t>맥박급박</a:t>
            </a:r>
            <a:r>
              <a:rPr lang="en-US" altLang="ko-KR" sz="1400" dirty="0" smtClean="0"/>
              <a:t>·</a:t>
            </a:r>
            <a:r>
              <a:rPr lang="ko-KR" altLang="en-US" sz="1400" dirty="0" err="1" smtClean="0"/>
              <a:t>정신지둔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精神遲鈍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이 되어 심신이 함께 쇠약해져 치료가 거의 불가능하게 됨</a:t>
            </a:r>
            <a:r>
              <a:rPr lang="en-US" altLang="ko-KR" sz="1400" dirty="0" smtClean="0"/>
              <a:t>. </a:t>
            </a:r>
          </a:p>
          <a:p>
            <a:pPr>
              <a:buFontTx/>
              <a:buChar char="-"/>
            </a:pPr>
            <a:endParaRPr lang="en-US" altLang="ko-KR" sz="1400" dirty="0" smtClean="0"/>
          </a:p>
          <a:p>
            <a:pPr>
              <a:buFontTx/>
              <a:buChar char="-"/>
            </a:pPr>
            <a:r>
              <a:rPr lang="en-US" altLang="ko-KR" sz="1400" dirty="0"/>
              <a:t> </a:t>
            </a:r>
            <a:r>
              <a:rPr lang="ko-KR" altLang="en-US" sz="1400" dirty="0" smtClean="0"/>
              <a:t>이 때문에 수십 년 전부터 세계의 약전에서 삭제되고 많은 나라에서 그 제조나 수입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사용이 금지되었다</a:t>
            </a:r>
            <a:r>
              <a:rPr lang="en-US" altLang="ko-KR" sz="1400" dirty="0" smtClean="0"/>
              <a:t>. </a:t>
            </a:r>
            <a:br>
              <a:rPr lang="en-US" altLang="ko-KR" sz="1400" dirty="0" smtClean="0"/>
            </a:br>
            <a:endParaRPr lang="en-US" altLang="ko-KR" sz="1400" dirty="0" smtClean="0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5214942" y="5357826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헤로인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43010" name="Picture 2" descr="http://www.spo.go.kr/upload/heroi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2143116"/>
            <a:ext cx="3214710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3-2</a:t>
            </a:r>
            <a:r>
              <a:rPr kumimoji="0" lang="en-US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마약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85720" y="1214422"/>
            <a:ext cx="571504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300" b="1" dirty="0" smtClean="0"/>
              <a:t>5. </a:t>
            </a:r>
            <a:r>
              <a:rPr lang="ko-KR" altLang="en-US" sz="1300" b="1" dirty="0" smtClean="0"/>
              <a:t> 코카인</a:t>
            </a:r>
            <a:r>
              <a:rPr lang="en-US" altLang="ko-KR" sz="1300" b="1" dirty="0" smtClean="0"/>
              <a:t>(cocaine)</a:t>
            </a:r>
            <a:endParaRPr lang="ko-KR" altLang="en-US" sz="1300" dirty="0" smtClean="0"/>
          </a:p>
          <a:p>
            <a:r>
              <a:rPr lang="ko-KR" altLang="en-US" sz="1300" dirty="0" smtClean="0"/>
              <a:t> </a:t>
            </a:r>
          </a:p>
          <a:p>
            <a:r>
              <a:rPr lang="ko-KR" altLang="en-US" sz="1300" dirty="0" smtClean="0"/>
              <a:t> </a:t>
            </a:r>
          </a:p>
          <a:p>
            <a:r>
              <a:rPr lang="ko-KR" altLang="en-US" sz="1300" dirty="0" smtClean="0"/>
              <a:t> </a:t>
            </a:r>
            <a:r>
              <a:rPr lang="en-US" altLang="ko-KR" sz="1300" dirty="0" smtClean="0"/>
              <a:t>-</a:t>
            </a:r>
            <a:r>
              <a:rPr lang="ko-KR" altLang="en-US" sz="1300" dirty="0" smtClean="0"/>
              <a:t>  코카인은 </a:t>
            </a:r>
            <a:r>
              <a:rPr lang="ko-KR" altLang="en-US" sz="1300" dirty="0" err="1" smtClean="0"/>
              <a:t>코카나무의</a:t>
            </a:r>
            <a:r>
              <a:rPr lang="ko-KR" altLang="en-US" sz="1300" dirty="0" smtClean="0"/>
              <a:t> </a:t>
            </a:r>
            <a:r>
              <a:rPr lang="ko-KR" altLang="en-US" sz="1300" dirty="0" err="1" smtClean="0"/>
              <a:t>코카잎에서</a:t>
            </a:r>
            <a:r>
              <a:rPr lang="ko-KR" altLang="en-US" sz="1300" dirty="0" smtClean="0"/>
              <a:t> 추출한 알칼로이드로서 현재 세계에서 가장 문제가 되고 있는 마약</a:t>
            </a:r>
            <a:r>
              <a:rPr lang="en-US" altLang="ko-KR" sz="1300" dirty="0" smtClean="0"/>
              <a:t>.  </a:t>
            </a:r>
            <a:br>
              <a:rPr lang="en-US" altLang="ko-KR" sz="1300" dirty="0" smtClean="0"/>
            </a:b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en-US" altLang="ko-KR" sz="1300" dirty="0" smtClean="0"/>
              <a:t> -  </a:t>
            </a:r>
            <a:r>
              <a:rPr lang="ko-KR" altLang="en-US" sz="1300" dirty="0" smtClean="0"/>
              <a:t> 안데스산맥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해발고도 </a:t>
            </a:r>
            <a:r>
              <a:rPr lang="en-US" altLang="ko-KR" sz="1300" dirty="0" smtClean="0"/>
              <a:t>700∼1,700m </a:t>
            </a:r>
            <a:r>
              <a:rPr lang="ko-KR" altLang="en-US" sz="1300" dirty="0" smtClean="0"/>
              <a:t>되는 곳의 비가 </a:t>
            </a:r>
            <a:r>
              <a:rPr lang="ko-KR" altLang="en-US" sz="1300" dirty="0" err="1" smtClean="0"/>
              <a:t>많</a:t>
            </a:r>
            <a:r>
              <a:rPr lang="ko-KR" altLang="en-US" sz="1300" dirty="0" smtClean="0"/>
              <a:t> 이 내리는 계곡 사면</a:t>
            </a:r>
            <a:r>
              <a:rPr lang="en-US" altLang="ko-KR" sz="1300" dirty="0" smtClean="0"/>
              <a:t>)</a:t>
            </a:r>
            <a:r>
              <a:rPr lang="ko-KR" altLang="en-US" sz="1300" dirty="0" smtClean="0"/>
              <a:t>에 많이 심으며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페루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볼리비아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콜롬비아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인도네시아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스리랑카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타이완에서 재배함</a:t>
            </a:r>
            <a:endParaRPr lang="en-US" altLang="ko-KR" sz="1300" dirty="0" smtClean="0"/>
          </a:p>
          <a:p>
            <a:endParaRPr lang="en-US" altLang="ko-KR" sz="1300" b="1" dirty="0"/>
          </a:p>
          <a:p>
            <a:r>
              <a:rPr lang="en-US" altLang="ko-KR" sz="1300" b="1" dirty="0" smtClean="0"/>
              <a:t> - </a:t>
            </a:r>
            <a:r>
              <a:rPr lang="ko-KR" altLang="en-US" sz="1300" dirty="0" smtClean="0"/>
              <a:t> 코카인은 미국의 최대 남용 마약류</a:t>
            </a:r>
            <a:r>
              <a:rPr lang="en-US" altLang="ko-KR" sz="1300" dirty="0" smtClean="0"/>
              <a:t>.  </a:t>
            </a:r>
            <a:r>
              <a:rPr lang="ko-KR" altLang="en-US" sz="1300" dirty="0" smtClean="0"/>
              <a:t>세계 최대의 코카인 수출국 콜롬비아가 미국과 지리적으로 가까운 위치에 있다는 사실은 긴 국경선을 가진 미국이 코카인의 침입을 저지하는데 처음부터 애로를 겪었던 이유중의 하나임</a:t>
            </a:r>
            <a:r>
              <a:rPr lang="en-US" altLang="ko-KR" sz="1300" dirty="0" smtClean="0"/>
              <a:t>.</a:t>
            </a:r>
            <a:br>
              <a:rPr lang="en-US" altLang="ko-KR" sz="1300" dirty="0" smtClean="0"/>
            </a:br>
            <a:endParaRPr lang="en-US" altLang="ko-KR" sz="1300" dirty="0" smtClean="0"/>
          </a:p>
          <a:p>
            <a:pPr>
              <a:buFontTx/>
              <a:buChar char="-"/>
            </a:pPr>
            <a:r>
              <a:rPr lang="ko-KR" altLang="en-US" sz="1300" dirty="0" smtClean="0"/>
              <a:t>보통 코카인은 빨대 같은 것을 이용해 코를 통해서 들이마시면서 </a:t>
            </a:r>
            <a:r>
              <a:rPr lang="ko-KR" altLang="en-US" sz="1300" dirty="0" err="1" smtClean="0"/>
              <a:t>비점막을</a:t>
            </a:r>
            <a:r>
              <a:rPr lang="ko-KR" altLang="en-US" sz="1300" dirty="0" smtClean="0"/>
              <a:t> 통해서 흡수시키는데</a:t>
            </a:r>
            <a:r>
              <a:rPr lang="en-US" altLang="ko-KR" sz="1300" dirty="0" smtClean="0"/>
              <a:t>,  </a:t>
            </a:r>
            <a:r>
              <a:rPr lang="ko-KR" altLang="en-US" sz="1300" dirty="0" err="1" smtClean="0"/>
              <a:t>비점막을</a:t>
            </a:r>
            <a:r>
              <a:rPr lang="ko-KR" altLang="en-US" sz="1300" dirty="0" smtClean="0"/>
              <a:t> 통해서 흡수된 코카인은 뇌에 직접 작용하여 삽시간에 졸음의 감소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감수성과 운동성의 향상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쾌감 등의 </a:t>
            </a:r>
            <a:r>
              <a:rPr lang="ko-KR" altLang="en-US" sz="1300" dirty="0" err="1" smtClean="0"/>
              <a:t>효과가나타남</a:t>
            </a:r>
            <a:endParaRPr lang="en-US" altLang="ko-KR" sz="1300" dirty="0" smtClean="0"/>
          </a:p>
          <a:p>
            <a:pPr>
              <a:buFontTx/>
              <a:buChar char="-"/>
            </a:pPr>
            <a:endParaRPr lang="en-US" altLang="ko-KR" sz="1300" dirty="0"/>
          </a:p>
          <a:p>
            <a:pPr>
              <a:buFontTx/>
              <a:buChar char="-"/>
            </a:pPr>
            <a:r>
              <a:rPr lang="en-US" altLang="ko-KR" sz="1300" dirty="0" smtClean="0"/>
              <a:t> </a:t>
            </a:r>
            <a:r>
              <a:rPr lang="ko-KR" altLang="en-US" sz="1300" dirty="0" smtClean="0"/>
              <a:t>습관성 </a:t>
            </a:r>
            <a:r>
              <a:rPr lang="ko-KR" altLang="en-US" sz="1300" dirty="0" err="1" smtClean="0"/>
              <a:t>중독시</a:t>
            </a:r>
            <a:r>
              <a:rPr lang="ko-KR" altLang="en-US" sz="1300" dirty="0" smtClean="0"/>
              <a:t> 정신적으로는 집중곤란이나 도덕감정의 황폐 등 외에 특유한 코카인 환각증을 볼 수 있음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즉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벌레나 작은 동물이 몸 위에 </a:t>
            </a:r>
            <a:r>
              <a:rPr lang="ko-KR" altLang="en-US" sz="1300" dirty="0" err="1" smtClean="0"/>
              <a:t>기어다니는</a:t>
            </a:r>
            <a:r>
              <a:rPr lang="ko-KR" altLang="en-US" sz="1300" dirty="0" smtClean="0"/>
              <a:t> 것처럼 느끼는 체감환각이 </a:t>
            </a:r>
            <a:r>
              <a:rPr lang="ko-KR" altLang="en-US" sz="1300" dirty="0" err="1" smtClean="0"/>
              <a:t>일으나</a:t>
            </a:r>
            <a:r>
              <a:rPr lang="ko-KR" altLang="en-US" sz="1300" dirty="0" smtClean="0"/>
              <a:t> 온몸을 쥐어뜯어 상처투성이가 되기도 한다</a:t>
            </a:r>
            <a:r>
              <a:rPr lang="en-US" altLang="ko-KR" sz="1300" dirty="0" smtClean="0"/>
              <a:t>.</a:t>
            </a:r>
            <a:br>
              <a:rPr lang="en-US" altLang="ko-KR" sz="1300" dirty="0" smtClean="0"/>
            </a:b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en-US" altLang="ko-KR" sz="1300" dirty="0" smtClean="0"/>
              <a:t>    </a:t>
            </a:r>
            <a:r>
              <a:rPr lang="ko-KR" altLang="en-US" sz="1300" dirty="0" smtClean="0"/>
              <a:t>급성중독에서는 현기증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안면창백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동공산란 등으로 시작되어</a:t>
            </a:r>
            <a:r>
              <a:rPr lang="en-US" altLang="ko-KR" sz="1300" dirty="0" smtClean="0"/>
              <a:t>, </a:t>
            </a:r>
            <a:r>
              <a:rPr lang="ko-KR" altLang="en-US" sz="1300" dirty="0" err="1" smtClean="0"/>
              <a:t>명정상태에</a:t>
            </a:r>
            <a:r>
              <a:rPr lang="ko-KR" altLang="en-US" sz="1300" dirty="0" smtClean="0"/>
              <a:t> 빠지고 정신착란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환각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환청</a:t>
            </a:r>
            <a:r>
              <a:rPr lang="en-US" altLang="ko-KR" sz="1300" dirty="0" smtClean="0"/>
              <a:t>·</a:t>
            </a:r>
            <a:r>
              <a:rPr lang="ko-KR" altLang="en-US" sz="1300" dirty="0" smtClean="0"/>
              <a:t>실신 등을 볼 수 있으며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호흡곤란이나 허탈을 일으켜 사망한다</a:t>
            </a:r>
            <a:r>
              <a:rPr lang="en-US" altLang="ko-KR" sz="1300" dirty="0" smtClean="0"/>
              <a:t>. 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5429256" y="3857628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err="1" smtClean="0">
                <a:solidFill>
                  <a:srgbClr val="0000FF"/>
                </a:solidFill>
              </a:rPr>
              <a:t>코카잎과</a:t>
            </a:r>
            <a:r>
              <a:rPr lang="ko-KR" altLang="en-US" sz="1400" dirty="0" smtClean="0">
                <a:solidFill>
                  <a:srgbClr val="0000FF"/>
                </a:solidFill>
              </a:rPr>
              <a:t> 열매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44034" name="Picture 2" descr="http://www.spo.go.kr/upload/coca_lea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500174"/>
            <a:ext cx="2857500" cy="2357454"/>
          </a:xfrm>
          <a:prstGeom prst="rect">
            <a:avLst/>
          </a:prstGeom>
          <a:noFill/>
        </p:spPr>
      </p:pic>
      <p:pic>
        <p:nvPicPr>
          <p:cNvPr id="44036" name="Picture 4" descr="http://www.spo.go.kr/upload/cacai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214818"/>
            <a:ext cx="3000396" cy="2071702"/>
          </a:xfrm>
          <a:prstGeom prst="rect">
            <a:avLst/>
          </a:prstGeom>
          <a:noFill/>
        </p:spPr>
      </p:pic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5643570" y="6286520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코카인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75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175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3-3</a:t>
            </a:r>
            <a:r>
              <a:rPr kumimoji="0" lang="en-US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향정신성물질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85720" y="1285860"/>
            <a:ext cx="8501122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 smtClean="0"/>
              <a:t>1.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메스암페타민</a:t>
            </a:r>
            <a:r>
              <a:rPr lang="en-US" altLang="ko-KR" sz="1400" b="1" dirty="0" smtClean="0"/>
              <a:t>(Methamphetamine)</a:t>
            </a:r>
            <a:r>
              <a:rPr kumimoji="0" lang="en-US" altLang="ko-KR" sz="1400" dirty="0" smtClean="0"/>
              <a:t>. 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lang="en-US" altLang="ko-KR" sz="1400" dirty="0"/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 smtClean="0"/>
              <a:t>- </a:t>
            </a:r>
            <a:r>
              <a:rPr lang="ko-KR" altLang="en-US" sz="1400" dirty="0" err="1" smtClean="0"/>
              <a:t>암페타민류는</a:t>
            </a:r>
            <a:r>
              <a:rPr lang="ko-KR" altLang="en-US" sz="1400" dirty="0" smtClean="0"/>
              <a:t> 대표적인 각성제 약물로서 그 종류로는 </a:t>
            </a:r>
            <a:r>
              <a:rPr lang="ko-KR" altLang="en-US" sz="1400" dirty="0" err="1" smtClean="0"/>
              <a:t>암페타민</a:t>
            </a:r>
            <a:r>
              <a:rPr lang="en-US" altLang="ko-KR" sz="1400" dirty="0" smtClean="0"/>
              <a:t>(amphetamine), </a:t>
            </a:r>
            <a:r>
              <a:rPr lang="ko-KR" altLang="en-US" sz="1400" dirty="0" err="1" smtClean="0"/>
              <a:t>메스암페타민</a:t>
            </a:r>
            <a:r>
              <a:rPr lang="en-US" altLang="ko-KR" sz="1400" dirty="0" smtClean="0"/>
              <a:t>(methamphetamine), </a:t>
            </a:r>
            <a:r>
              <a:rPr lang="ko-KR" altLang="en-US" sz="1400" dirty="0" err="1" smtClean="0"/>
              <a:t>텐암페타민</a:t>
            </a:r>
            <a:r>
              <a:rPr lang="en-US" altLang="ko-KR" sz="1400" dirty="0" smtClean="0"/>
              <a:t>(</a:t>
            </a:r>
            <a:r>
              <a:rPr lang="en-US" altLang="ko-KR" sz="1400" dirty="0" err="1" smtClean="0"/>
              <a:t>tenamphetamine</a:t>
            </a:r>
            <a:r>
              <a:rPr lang="en-US" altLang="ko-KR" sz="1400" dirty="0" smtClean="0"/>
              <a:t>)  </a:t>
            </a:r>
            <a:r>
              <a:rPr lang="ko-KR" altLang="en-US" sz="1400" dirty="0" smtClean="0"/>
              <a:t>등이 있음</a:t>
            </a:r>
            <a:r>
              <a:rPr lang="en-US" altLang="ko-KR" sz="1400" dirty="0" smtClean="0"/>
              <a:t>.  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>- </a:t>
            </a:r>
            <a:r>
              <a:rPr lang="ko-KR" altLang="en-US" sz="1400" dirty="0" smtClean="0"/>
              <a:t>우리나라에서 가장 많이 남용되고 있는 각성제 약물이 속칭 </a:t>
            </a:r>
            <a:r>
              <a:rPr lang="en-US" altLang="ko-KR" sz="1400" dirty="0" smtClean="0"/>
              <a:t>"</a:t>
            </a:r>
            <a:r>
              <a:rPr lang="ko-KR" altLang="en-US" sz="1400" b="1" dirty="0" smtClean="0"/>
              <a:t>히로뽕</a:t>
            </a:r>
            <a:r>
              <a:rPr lang="en-US" altLang="ko-KR" sz="1400" b="1" dirty="0" smtClean="0"/>
              <a:t>"</a:t>
            </a:r>
            <a:r>
              <a:rPr lang="ko-KR" altLang="en-US" sz="1400" dirty="0" smtClean="0"/>
              <a:t>으로 불리는 </a:t>
            </a:r>
            <a:r>
              <a:rPr lang="ko-KR" altLang="en-US" sz="1400" dirty="0" err="1" smtClean="0"/>
              <a:t>메스암페타민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 smtClean="0"/>
              <a:t>- </a:t>
            </a:r>
            <a:r>
              <a:rPr lang="ko-KR" altLang="en-US" sz="1400" dirty="0" err="1" smtClean="0"/>
              <a:t>메스암페타민은</a:t>
            </a:r>
            <a:r>
              <a:rPr lang="ko-KR" altLang="en-US" sz="1400" dirty="0" smtClean="0"/>
              <a:t> 중추신경을 자극하는 각성제로 냄새가 없는 무색 결정 또는 백색 결정성 분말</a:t>
            </a:r>
            <a:r>
              <a:rPr lang="en-US" altLang="ko-KR" sz="1400" dirty="0" smtClean="0"/>
              <a:t>.   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>- </a:t>
            </a:r>
            <a:r>
              <a:rPr lang="ko-KR" altLang="en-US" sz="1400" dirty="0" err="1" smtClean="0"/>
              <a:t>메스암페타민은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1888</a:t>
            </a:r>
            <a:r>
              <a:rPr lang="ko-KR" altLang="en-US" sz="1400" dirty="0" smtClean="0"/>
              <a:t>년 일본 도쿄대학 의학부 교수 </a:t>
            </a:r>
            <a:r>
              <a:rPr lang="ko-KR" altLang="en-US" sz="1400" dirty="0" err="1" smtClean="0"/>
              <a:t>나가이나가요시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長井長義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교수가 천식약재인 </a:t>
            </a:r>
            <a:r>
              <a:rPr lang="ko-KR" altLang="en-US" sz="1400" dirty="0" err="1" smtClean="0"/>
              <a:t>마황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麻黃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으로부터 </a:t>
            </a:r>
            <a:r>
              <a:rPr lang="ko-KR" altLang="en-US" sz="1400" dirty="0" err="1" smtClean="0"/>
              <a:t>에페드린을</a:t>
            </a:r>
            <a:r>
              <a:rPr lang="ko-KR" altLang="en-US" sz="1400" dirty="0" smtClean="0"/>
              <a:t> 추출하는 연구과정에서 처음 발견하였고</a:t>
            </a:r>
            <a:r>
              <a:rPr lang="en-US" altLang="ko-KR" sz="1400" dirty="0" smtClean="0"/>
              <a:t>, 1893</a:t>
            </a:r>
            <a:r>
              <a:rPr lang="ko-KR" altLang="en-US" sz="1400" dirty="0" smtClean="0"/>
              <a:t>년 처음으로 합성하는데 성공하였음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 smtClean="0"/>
              <a:t>- </a:t>
            </a:r>
            <a:r>
              <a:rPr kumimoji="0" lang="ko-KR" altLang="en-US" sz="1400" dirty="0" smtClean="0"/>
              <a:t>이후 </a:t>
            </a:r>
            <a:r>
              <a:rPr lang="en-US" altLang="ko-KR" sz="1400" dirty="0" smtClean="0"/>
              <a:t>1941</a:t>
            </a:r>
            <a:r>
              <a:rPr lang="ko-KR" altLang="en-US" sz="1400" dirty="0" smtClean="0"/>
              <a:t>년 일본국내 제약회사중의 하나인 大日本製藥주식회사가 </a:t>
            </a:r>
            <a:r>
              <a:rPr lang="ko-KR" altLang="en-US" sz="1400" dirty="0" err="1" smtClean="0"/>
              <a:t>메스암페타민을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『(</a:t>
            </a:r>
            <a:r>
              <a:rPr lang="en-US" altLang="ko-KR" sz="1400" dirty="0" err="1" smtClean="0"/>
              <a:t>philopon</a:t>
            </a:r>
            <a:r>
              <a:rPr lang="en-US" altLang="ko-KR" sz="1400" dirty="0" smtClean="0"/>
              <a:t>)』(</a:t>
            </a:r>
            <a:r>
              <a:rPr lang="ko-KR" altLang="en-US" sz="1400" dirty="0" smtClean="0"/>
              <a:t>히로뽕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이라는 상품명으로 판매하면서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이 상품명이 그대로 우리나라에 전해져 메스암페타민을 </a:t>
            </a:r>
            <a:r>
              <a:rPr lang="ko-KR" altLang="en-US" sz="1400" dirty="0" err="1" smtClean="0"/>
              <a:t>가르키는</a:t>
            </a:r>
            <a:r>
              <a:rPr lang="ko-KR" altLang="en-US" sz="1400" dirty="0" smtClean="0"/>
              <a:t> 용어로 현재까지 사용되고 있음 </a:t>
            </a:r>
            <a:r>
              <a:rPr lang="en-US" altLang="ko-KR" sz="1400" dirty="0" smtClean="0"/>
              <a:t>.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>- </a:t>
            </a:r>
            <a:r>
              <a:rPr lang="ko-KR" altLang="en-US" sz="1400" dirty="0" smtClean="0"/>
              <a:t>히로뽕이 처음으로 시판될 당시에는 졸음을 쫓고 피로감을 없애주는 단순 각성제로 인식되어 신문광고까지 되었으며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전쟁중에는</a:t>
            </a:r>
            <a:r>
              <a:rPr lang="ko-KR" altLang="en-US" sz="1400" dirty="0" smtClean="0"/>
              <a:t> 군수용품으로 대량생산되어 군인 및 군수공장 등지에서 일하는 노동자들에게 제공되어 피로회복 및 전투의욕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작업능력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생산능력 등을 제고하는 수단으로 이용되었음</a:t>
            </a:r>
            <a:endParaRPr kumimoji="0" lang="en-US" altLang="ko-K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75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175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3-3</a:t>
            </a:r>
            <a:r>
              <a:rPr kumimoji="0" lang="en-US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향정신성물질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85720" y="1285860"/>
            <a:ext cx="8501122" cy="276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 smtClean="0"/>
              <a:t>1.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메스암페타민</a:t>
            </a:r>
            <a:r>
              <a:rPr lang="en-US" altLang="ko-KR" sz="1400" b="1" dirty="0" smtClean="0"/>
              <a:t>(Methamphetamine)</a:t>
            </a:r>
            <a:r>
              <a:rPr kumimoji="0" lang="en-US" altLang="ko-KR" sz="1400" dirty="0" smtClean="0"/>
              <a:t>. 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400" dirty="0" smtClean="0"/>
              <a:t>       - </a:t>
            </a:r>
            <a:r>
              <a:rPr lang="ko-KR" altLang="en-US" sz="1400" dirty="0" smtClean="0"/>
              <a:t>특히 </a:t>
            </a:r>
            <a:r>
              <a:rPr lang="ko-KR" altLang="en-US" sz="1400" dirty="0" err="1" smtClean="0"/>
              <a:t>차가루에</a:t>
            </a:r>
            <a:r>
              <a:rPr lang="ko-KR" altLang="en-US" sz="1400" dirty="0" smtClean="0"/>
              <a:t> 히로뽕을 혼합하여 만든 정제를 출격을 앞둔 젊은 가미가제특공대원에게 복용하도록 하여 죽음에 대한 공포를 없애도록 하였다고도 함</a:t>
            </a:r>
            <a:r>
              <a:rPr lang="en-US" altLang="ko-KR" sz="1400" dirty="0" smtClean="0"/>
              <a:t>.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> - </a:t>
            </a:r>
            <a:r>
              <a:rPr lang="ko-KR" altLang="en-US" sz="1400" dirty="0" smtClean="0"/>
              <a:t>이렇게 군수용품으로 생산되던 히로뽕이 일본이 전쟁에서 패망한 후에는 그대로 사회로 유출되어 일본국민의 패전에 따른 심리적 허무감을 달래는 수단으로 널리 남용되었음</a:t>
            </a:r>
            <a:r>
              <a:rPr lang="en-US" altLang="ko-KR" sz="1400" dirty="0" smtClean="0"/>
              <a:t>.  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또한 이에 따라 히로뽕 중독자도 속출하여 심각한 사회문제가 되었음</a:t>
            </a:r>
            <a:r>
              <a:rPr lang="en-US" altLang="ko-KR" sz="1400" dirty="0" smtClean="0"/>
              <a:t>.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>- 1951</a:t>
            </a:r>
            <a:r>
              <a:rPr lang="ko-KR" altLang="en-US" sz="1400" dirty="0" smtClean="0"/>
              <a:t>년 일본정부가 각성제단속법을 제정하고 히로뽕 즉 각성제의 수입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제조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양도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양수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소지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사용을 금지하고 강력한 단속을 벌임에 따라 히로뽕은 더 이상 약품이 아닌 </a:t>
            </a:r>
            <a:r>
              <a:rPr lang="en-US" altLang="ko-KR" sz="1400" dirty="0" smtClean="0"/>
              <a:t>"</a:t>
            </a:r>
            <a:r>
              <a:rPr lang="ko-KR" altLang="en-US" sz="1400" dirty="0" smtClean="0"/>
              <a:t>마약</a:t>
            </a:r>
            <a:r>
              <a:rPr lang="en-US" altLang="ko-KR" sz="1400" dirty="0" smtClean="0"/>
              <a:t>'</a:t>
            </a:r>
            <a:r>
              <a:rPr lang="ko-KR" altLang="en-US" sz="1400" dirty="0" smtClean="0"/>
              <a:t>이 되었다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kumimoji="0" lang="en-US" altLang="ko-K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spo.go.kr/upload/ppo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4000528" cy="2357454"/>
          </a:xfrm>
          <a:prstGeom prst="rect">
            <a:avLst/>
          </a:prstGeom>
          <a:noFill/>
        </p:spPr>
      </p:pic>
      <p:pic>
        <p:nvPicPr>
          <p:cNvPr id="3" name="Picture 4" descr="http://www.spo.go.kr/upload/mahua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14818"/>
            <a:ext cx="3929090" cy="2119312"/>
          </a:xfrm>
          <a:prstGeom prst="rect">
            <a:avLst/>
          </a:prstGeom>
          <a:noFill/>
        </p:spPr>
      </p:pic>
      <p:pic>
        <p:nvPicPr>
          <p:cNvPr id="4" name="Picture 6" descr="http://www.spo.go.kr/upload/prof_naga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4143380"/>
            <a:ext cx="3857652" cy="2119312"/>
          </a:xfrm>
          <a:prstGeom prst="rect">
            <a:avLst/>
          </a:prstGeom>
          <a:noFill/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3" name="Rectangle 10"/>
          <p:cNvSpPr txBox="1">
            <a:spLocks noChangeArrowheads="1"/>
          </p:cNvSpPr>
          <p:nvPr/>
        </p:nvSpPr>
        <p:spPr>
          <a:xfrm>
            <a:off x="900113" y="639763"/>
            <a:ext cx="7632700" cy="346075"/>
          </a:xfrm>
          <a:prstGeom prst="rect">
            <a:avLst/>
          </a:prstGeom>
          <a:noFill/>
          <a:ln/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100" normalizeH="0" baseline="0" noProof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3-3</a:t>
            </a:r>
            <a:r>
              <a:rPr kumimoji="0" lang="en-US" altLang="en-US" sz="1800" b="0" i="0" u="none" strike="noStrike" kern="1200" cap="none" spc="100" normalizeH="0" baseline="0" noProof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. </a:t>
            </a:r>
            <a:r>
              <a:rPr kumimoji="0" lang="ko-KR" altLang="en-US" sz="1800" b="0" i="0" u="none" strike="noStrike" kern="1200" cap="none" spc="100" normalizeH="0" baseline="0" noProof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마약류의 종류 </a:t>
            </a:r>
            <a:r>
              <a:rPr kumimoji="0" lang="en-US" altLang="ko-KR" sz="1800" b="0" i="0" u="none" strike="noStrike" kern="1200" cap="none" spc="100" normalizeH="0" baseline="0" noProof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Arial"/>
                <a:ea typeface="HY견고딕" pitchFamily="18" charset="-127"/>
                <a:cs typeface="+mj-cs"/>
              </a:rPr>
              <a:t>–</a:t>
            </a:r>
            <a:r>
              <a:rPr kumimoji="0" lang="en-US" altLang="ko-KR" sz="1800" b="0" i="0" u="none" strike="noStrike" kern="1200" cap="none" spc="100" normalizeH="0" baseline="0" noProof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kumimoji="0" lang="ko-KR" altLang="en-US" sz="1800" b="0" i="0" u="none" strike="noStrike" kern="1200" cap="none" spc="100" normalizeH="0" baseline="0" noProof="0" smtClean="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향정신성물질</a:t>
            </a:r>
            <a:endParaRPr kumimoji="0" lang="ko-KR" altLang="en-US" sz="1800" b="0" i="0" u="none" strike="noStrike" kern="1200" cap="none" spc="100" normalizeH="0" baseline="0" noProof="0" dirty="0">
              <a:ln w="18000">
                <a:noFill/>
                <a:prstDash val="solid"/>
              </a:ln>
              <a:solidFill>
                <a:schemeClr val="tx1"/>
              </a:solidFill>
              <a:effectLst>
                <a:outerShdw blurRad="44450" dist="25400" dir="2700000" algn="tl" rotWithShape="0">
                  <a:schemeClr val="bg1">
                    <a:alpha val="51000"/>
                  </a:scheme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pic>
        <p:nvPicPr>
          <p:cNvPr id="46082" name="Picture 2" descr="http://www.spo.go.kr/upload/philopo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1428736"/>
            <a:ext cx="3929090" cy="2357454"/>
          </a:xfrm>
          <a:prstGeom prst="rect">
            <a:avLst/>
          </a:prstGeom>
          <a:noFill/>
        </p:spPr>
      </p:pic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85720" y="3857628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err="1" smtClean="0">
                <a:solidFill>
                  <a:srgbClr val="0000FF"/>
                </a:solidFill>
              </a:rPr>
              <a:t>메스암페타민과</a:t>
            </a:r>
            <a:r>
              <a:rPr lang="ko-KR" altLang="en-US" sz="1400" dirty="0" smtClean="0">
                <a:solidFill>
                  <a:srgbClr val="0000FF"/>
                </a:solidFill>
              </a:rPr>
              <a:t> 투약용 주사기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4714876" y="3786190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최초로 판매한 각성제 </a:t>
            </a:r>
            <a:r>
              <a:rPr lang="en-US" altLang="ko-KR" sz="1400" dirty="0" smtClean="0">
                <a:solidFill>
                  <a:srgbClr val="0000FF"/>
                </a:solidFill>
              </a:rPr>
              <a:t>- </a:t>
            </a:r>
            <a:r>
              <a:rPr lang="ko-KR" altLang="en-US" sz="1400" dirty="0" smtClean="0">
                <a:solidFill>
                  <a:srgbClr val="0000FF"/>
                </a:solidFill>
              </a:rPr>
              <a:t>히로뽕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000364" y="6286520"/>
            <a:ext cx="3050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 err="1" smtClean="0">
                <a:solidFill>
                  <a:srgbClr val="0070C0"/>
                </a:solidFill>
              </a:rPr>
              <a:t>마황과</a:t>
            </a:r>
            <a:r>
              <a:rPr lang="ko-KR" altLang="en-US" sz="1600" dirty="0" smtClean="0">
                <a:solidFill>
                  <a:srgbClr val="0070C0"/>
                </a:solidFill>
              </a:rPr>
              <a:t> 이를 발견한 </a:t>
            </a:r>
            <a:r>
              <a:rPr lang="ko-KR" altLang="en-US" sz="1600" dirty="0" err="1" smtClean="0">
                <a:solidFill>
                  <a:srgbClr val="0070C0"/>
                </a:solidFill>
              </a:rPr>
              <a:t>나가이</a:t>
            </a:r>
            <a:r>
              <a:rPr lang="ko-KR" altLang="en-US" sz="1600" dirty="0" smtClean="0">
                <a:solidFill>
                  <a:srgbClr val="0070C0"/>
                </a:solidFill>
              </a:rPr>
              <a:t> 교수</a:t>
            </a:r>
            <a:endParaRPr lang="ko-KR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75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175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3-3</a:t>
            </a:r>
            <a:r>
              <a:rPr kumimoji="0" lang="en-US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향정신성물질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85720" y="1285860"/>
            <a:ext cx="4357718" cy="377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>2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엑스터시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(Ecstasy, XTC, MDMA, "</a:t>
            </a:r>
            <a:r>
              <a:rPr lang="ko-KR" altLang="en-US" sz="1400" b="1" dirty="0" smtClean="0"/>
              <a:t>도리도리</a:t>
            </a:r>
            <a:r>
              <a:rPr lang="en-US" altLang="ko-KR" sz="1400" b="1" dirty="0" smtClean="0"/>
              <a:t>", </a:t>
            </a:r>
            <a:r>
              <a:rPr lang="ko-KR" altLang="en-US" sz="1400" b="1" dirty="0" err="1" smtClean="0"/>
              <a:t>搖頭丸</a:t>
            </a:r>
            <a:r>
              <a:rPr lang="en-US" altLang="ko-KR" sz="1400" b="1" dirty="0" smtClean="0"/>
              <a:t>)</a:t>
            </a:r>
            <a:r>
              <a:rPr kumimoji="0" lang="en-US" altLang="ko-KR" sz="1400" dirty="0" smtClean="0"/>
              <a:t>. .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400" dirty="0" smtClean="0"/>
              <a:t>    - </a:t>
            </a:r>
            <a:r>
              <a:rPr lang="ko-KR" altLang="en-US" sz="1400" dirty="0" smtClean="0"/>
              <a:t> </a:t>
            </a:r>
            <a:r>
              <a:rPr lang="en-US" altLang="ko-KR" sz="1400" dirty="0" smtClean="0"/>
              <a:t>1999</a:t>
            </a:r>
            <a:r>
              <a:rPr lang="ko-KR" altLang="en-US" sz="1400" dirty="0" err="1" smtClean="0"/>
              <a:t>년이후</a:t>
            </a:r>
            <a:r>
              <a:rPr lang="ko-KR" altLang="en-US" sz="1400" dirty="0" smtClean="0"/>
              <a:t> 급속히 확산되고 있는 신종 마약으로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화학적으로 </a:t>
            </a:r>
            <a:r>
              <a:rPr lang="en-US" altLang="ko-KR" sz="1400" dirty="0" smtClean="0"/>
              <a:t>MDMA(</a:t>
            </a:r>
            <a:r>
              <a:rPr lang="en-US" altLang="ko-KR" sz="1400" dirty="0" err="1" smtClean="0"/>
              <a:t>Methylendioxy</a:t>
            </a:r>
            <a:r>
              <a:rPr lang="en-US" altLang="ko-KR" sz="1400" dirty="0" smtClean="0"/>
              <a:t> Methamphetamine)</a:t>
            </a:r>
            <a:r>
              <a:rPr lang="ko-KR" altLang="en-US" sz="1400" dirty="0" smtClean="0"/>
              <a:t>로 통칭되는 </a:t>
            </a:r>
            <a:r>
              <a:rPr lang="ko-KR" altLang="en-US" sz="1400" dirty="0" err="1" smtClean="0"/>
              <a:t>암페타민계</a:t>
            </a:r>
            <a:r>
              <a:rPr lang="ko-KR" altLang="en-US" sz="1400" dirty="0" smtClean="0"/>
              <a:t> 유기화학물질</a:t>
            </a:r>
            <a:r>
              <a:rPr lang="en-US" altLang="ko-KR" sz="1400" dirty="0" smtClean="0"/>
              <a:t>.  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smtClean="0"/>
              <a:t>유럽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미국 등지에서 주로 발견되며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우리나라에서도 젊은 층을 중심으로 급속히 확산되고 있음</a:t>
            </a:r>
            <a:endParaRPr lang="en-US" altLang="ko-KR" sz="1400" dirty="0" smtClean="0"/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</a:pPr>
            <a:r>
              <a:rPr lang="en-US" altLang="ko-KR" sz="1400" dirty="0" smtClean="0"/>
              <a:t>  - </a:t>
            </a:r>
            <a:r>
              <a:rPr lang="ko-KR" altLang="en-US" sz="1400" dirty="0" smtClean="0"/>
              <a:t>그 형태는 보통 정제형이고 그 모양은 가지각색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약리작용으로는 식욕상실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혼수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정신착란 등을 일으키며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과다사용시</a:t>
            </a:r>
            <a:r>
              <a:rPr lang="ko-KR" altLang="en-US" sz="1400" dirty="0" smtClean="0"/>
              <a:t> 사망에까지 이르게 됨</a:t>
            </a:r>
            <a:r>
              <a:rPr lang="en-US" altLang="ko-KR" sz="1400" dirty="0" smtClean="0"/>
              <a:t>.</a:t>
            </a:r>
            <a:endParaRPr kumimoji="0" lang="en-US" altLang="ko-KR" sz="1400" dirty="0"/>
          </a:p>
        </p:txBody>
      </p:sp>
      <p:pic>
        <p:nvPicPr>
          <p:cNvPr id="48130" name="Picture 2" descr="http://www.spo.go.kr/upload/MDMA(crown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214422"/>
            <a:ext cx="2857500" cy="1285884"/>
          </a:xfrm>
          <a:prstGeom prst="rect">
            <a:avLst/>
          </a:prstGeom>
          <a:noFill/>
        </p:spPr>
      </p:pic>
      <p:pic>
        <p:nvPicPr>
          <p:cNvPr id="48132" name="Picture 4" descr="http://www.spo.go.kr/upload/Mdma(cu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500306"/>
            <a:ext cx="2857500" cy="1357322"/>
          </a:xfrm>
          <a:prstGeom prst="rect">
            <a:avLst/>
          </a:prstGeom>
          <a:noFill/>
        </p:spPr>
      </p:pic>
      <p:pic>
        <p:nvPicPr>
          <p:cNvPr id="48134" name="Picture 6" descr="http://www.spo.go.kr/upload/Mdma(x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857629"/>
            <a:ext cx="2857500" cy="1357322"/>
          </a:xfrm>
          <a:prstGeom prst="rect">
            <a:avLst/>
          </a:prstGeom>
          <a:noFill/>
        </p:spPr>
      </p:pic>
      <p:pic>
        <p:nvPicPr>
          <p:cNvPr id="48136" name="Picture 8" descr="http://www.spo.go.kr/upload/mdma_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5214950"/>
            <a:ext cx="2857500" cy="1643050"/>
          </a:xfrm>
          <a:prstGeom prst="rect">
            <a:avLst/>
          </a:prstGeom>
          <a:noFill/>
        </p:spPr>
      </p:pic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214414" y="5572140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다양한 색상과 모양의 </a:t>
            </a:r>
            <a:r>
              <a:rPr lang="en-US" altLang="ko-KR" sz="1400" dirty="0" smtClean="0">
                <a:solidFill>
                  <a:srgbClr val="0000FF"/>
                </a:solidFill>
              </a:rPr>
              <a:t>MDMA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75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175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3-3</a:t>
            </a:r>
            <a:r>
              <a:rPr kumimoji="0" lang="en-US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향정신성물질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85720" y="1285861"/>
            <a:ext cx="8501122" cy="248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 smtClean="0"/>
              <a:t>3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. </a:t>
            </a:r>
            <a:r>
              <a:rPr lang="ko-KR" altLang="en-US" sz="1400" b="1" dirty="0" err="1" smtClean="0"/>
              <a:t>엘에스디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(</a:t>
            </a:r>
            <a:r>
              <a:rPr lang="en-US" sz="1400" b="1" dirty="0" smtClean="0"/>
              <a:t>LSD, lysergic acid diethylamide)</a:t>
            </a:r>
            <a:r>
              <a:rPr kumimoji="0" lang="en-US" altLang="ko-KR" sz="1400" dirty="0" smtClean="0"/>
              <a:t>.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endParaRPr lang="en-US" altLang="ko-KR" sz="1400" dirty="0"/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400" dirty="0" smtClean="0"/>
              <a:t>- </a:t>
            </a:r>
            <a:r>
              <a:rPr lang="ko-KR" altLang="en-US" sz="1400" dirty="0" smtClean="0"/>
              <a:t>무미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무취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무색으로 강한 흥분적 성분을 가진 환각제로 곡물의 곰팡이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보리 </a:t>
            </a:r>
            <a:r>
              <a:rPr lang="ko-KR" altLang="en-US" sz="1400" dirty="0" err="1" smtClean="0"/>
              <a:t>맥각등에서</a:t>
            </a:r>
            <a:r>
              <a:rPr lang="ko-KR" altLang="en-US" sz="1400" dirty="0" smtClean="0"/>
              <a:t> 발견되어 이를 분리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분산 합성화한 중추신경흥분제</a:t>
            </a:r>
            <a:r>
              <a:rPr lang="en-US" altLang="ko-KR" sz="1400" dirty="0" smtClean="0"/>
              <a:t>.  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>- </a:t>
            </a:r>
            <a:r>
              <a:rPr lang="ko-KR" altLang="en-US" sz="1400" dirty="0" smtClean="0"/>
              <a:t>종이 또는 정제에 </a:t>
            </a:r>
            <a:r>
              <a:rPr lang="en-US" altLang="ko-KR" sz="1400" dirty="0" smtClean="0"/>
              <a:t>LSD</a:t>
            </a:r>
            <a:r>
              <a:rPr lang="ko-KR" altLang="en-US" sz="1400" dirty="0" smtClean="0"/>
              <a:t>용액을 흡착시켜 사용하는 것이 일반적</a:t>
            </a:r>
            <a:r>
              <a:rPr lang="ko-KR" altLang="en-US" sz="1400" dirty="0"/>
              <a:t>임</a:t>
            </a:r>
            <a:r>
              <a:rPr lang="en-US" altLang="ko-KR" sz="1400" dirty="0" smtClean="0"/>
              <a:t>.</a:t>
            </a:r>
          </a:p>
          <a:p>
            <a:pPr marL="263525" indent="-263525" algn="just" defTabSz="620713" latinLnBrk="0">
              <a:lnSpc>
                <a:spcPct val="13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endParaRPr kumimoji="0" lang="en-US" altLang="ko-KR" sz="1400" dirty="0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0" y="6000768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err="1" smtClean="0">
                <a:solidFill>
                  <a:srgbClr val="0000FF"/>
                </a:solidFill>
              </a:rPr>
              <a:t>종이흡착식</a:t>
            </a:r>
            <a:r>
              <a:rPr lang="ko-KR" altLang="en-US" sz="1400" dirty="0" smtClean="0">
                <a:solidFill>
                  <a:srgbClr val="0000FF"/>
                </a:solidFill>
              </a:rPr>
              <a:t> </a:t>
            </a:r>
            <a:r>
              <a:rPr lang="en-US" altLang="ko-KR" sz="1400" dirty="0" smtClean="0">
                <a:solidFill>
                  <a:srgbClr val="0000FF"/>
                </a:solidFill>
              </a:rPr>
              <a:t>LSD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49154" name="Picture 2" descr="http://www.spo.go.kr/upload/LS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286124"/>
            <a:ext cx="3500462" cy="2714644"/>
          </a:xfrm>
          <a:prstGeom prst="rect">
            <a:avLst/>
          </a:prstGeom>
          <a:noFill/>
        </p:spPr>
      </p:pic>
      <p:pic>
        <p:nvPicPr>
          <p:cNvPr id="49156" name="Picture 4" descr="http://www.spo.go.kr/upload/LSD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357562"/>
            <a:ext cx="3500462" cy="2643206"/>
          </a:xfrm>
          <a:prstGeom prst="rect">
            <a:avLst/>
          </a:prstGeom>
          <a:noFill/>
        </p:spPr>
      </p:pic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4857752" y="6000768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err="1" smtClean="0">
                <a:solidFill>
                  <a:srgbClr val="0000FF"/>
                </a:solidFill>
              </a:rPr>
              <a:t>정</a:t>
            </a:r>
            <a:r>
              <a:rPr lang="ko-KR" altLang="en-US" sz="1400" dirty="0" err="1">
                <a:solidFill>
                  <a:srgbClr val="0000FF"/>
                </a:solidFill>
              </a:rPr>
              <a:t>제</a:t>
            </a:r>
            <a:r>
              <a:rPr lang="ko-KR" altLang="en-US" sz="1400" dirty="0" err="1" smtClean="0">
                <a:solidFill>
                  <a:srgbClr val="0000FF"/>
                </a:solidFill>
              </a:rPr>
              <a:t>흡착식</a:t>
            </a:r>
            <a:r>
              <a:rPr lang="ko-KR" altLang="en-US" sz="1400" dirty="0" smtClean="0">
                <a:solidFill>
                  <a:srgbClr val="0000FF"/>
                </a:solidFill>
              </a:rPr>
              <a:t> </a:t>
            </a:r>
            <a:r>
              <a:rPr lang="en-US" altLang="ko-KR" sz="1400" dirty="0" smtClean="0">
                <a:solidFill>
                  <a:srgbClr val="0000FF"/>
                </a:solidFill>
              </a:rPr>
              <a:t>LSD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75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175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3-3</a:t>
            </a:r>
            <a:r>
              <a:rPr kumimoji="0" lang="en-US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향정신성물질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85720" y="1285861"/>
            <a:ext cx="521497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400" b="1" dirty="0" smtClean="0"/>
              <a:t>4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. </a:t>
            </a:r>
            <a:r>
              <a:rPr lang="ko-KR" altLang="en-US" sz="1400" b="1" dirty="0" err="1" smtClean="0"/>
              <a:t>야바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(</a:t>
            </a:r>
            <a:r>
              <a:rPr lang="en-US" altLang="ko-KR" sz="1400" b="1" dirty="0" err="1" smtClean="0"/>
              <a:t>Yaba</a:t>
            </a:r>
            <a:r>
              <a:rPr lang="en-US" altLang="ko-KR" sz="1400" b="1" dirty="0" smtClean="0"/>
              <a:t>)</a:t>
            </a:r>
            <a:endParaRPr lang="ko-KR" altLang="en-US" sz="1400" dirty="0" smtClean="0"/>
          </a:p>
          <a:p>
            <a:r>
              <a:rPr lang="ko-KR" altLang="en-US" sz="1400" dirty="0" smtClean="0"/>
              <a:t> </a:t>
            </a:r>
          </a:p>
          <a:p>
            <a:r>
              <a:rPr lang="ko-KR" altLang="en-US" sz="1400" dirty="0" smtClean="0"/>
              <a:t> </a:t>
            </a:r>
          </a:p>
          <a:p>
            <a:r>
              <a:rPr lang="ko-KR" altLang="en-US" sz="1400" dirty="0" smtClean="0"/>
              <a:t>   </a:t>
            </a:r>
            <a:r>
              <a:rPr lang="en-US" altLang="ko-KR" sz="1400" dirty="0" smtClean="0"/>
              <a:t>-</a:t>
            </a:r>
            <a:r>
              <a:rPr lang="ko-KR" altLang="en-US" sz="1400" dirty="0" smtClean="0"/>
              <a:t>   세계 최대 마약밀매조직인 </a:t>
            </a:r>
            <a:r>
              <a:rPr lang="en-US" altLang="ko-KR" sz="1400" dirty="0" smtClean="0"/>
              <a:t>'</a:t>
            </a:r>
            <a:r>
              <a:rPr lang="ko-KR" altLang="en-US" sz="1400" dirty="0" err="1" smtClean="0"/>
              <a:t>쿤사</a:t>
            </a:r>
            <a:r>
              <a:rPr lang="en-US" altLang="ko-KR" sz="1400" dirty="0" smtClean="0"/>
              <a:t>'</a:t>
            </a:r>
            <a:r>
              <a:rPr lang="ko-KR" altLang="en-US" sz="1400" dirty="0" smtClean="0"/>
              <a:t>가 개발한 야바는 태국에서는 </a:t>
            </a:r>
            <a:r>
              <a:rPr lang="en-US" altLang="ko-KR" sz="1400" dirty="0" smtClean="0"/>
              <a:t>'</a:t>
            </a:r>
            <a:r>
              <a:rPr lang="ko-KR" altLang="en-US" sz="1400" dirty="0" smtClean="0"/>
              <a:t>말처럼 힘이 솟고 발기에 좋은 약</a:t>
            </a:r>
            <a:r>
              <a:rPr lang="en-US" altLang="ko-KR" sz="1400" dirty="0" smtClean="0"/>
              <a:t>'</a:t>
            </a:r>
            <a:r>
              <a:rPr lang="ko-KR" altLang="en-US" sz="1400" dirty="0" smtClean="0"/>
              <a:t>이라고 해서 </a:t>
            </a:r>
            <a:r>
              <a:rPr lang="en-US" altLang="ko-KR" sz="1400" dirty="0" smtClean="0"/>
              <a:t>'Horse Medicine'</a:t>
            </a:r>
            <a:r>
              <a:rPr lang="ko-KR" altLang="en-US" sz="1400" dirty="0" smtClean="0"/>
              <a:t>으로 통용되고 있음</a:t>
            </a:r>
            <a:r>
              <a:rPr lang="en-US" altLang="ko-KR" sz="1400" dirty="0" smtClean="0"/>
              <a:t>. </a:t>
            </a:r>
          </a:p>
          <a:p>
            <a:endParaRPr lang="en-US" altLang="ko-KR" sz="1400" dirty="0"/>
          </a:p>
          <a:p>
            <a:r>
              <a:rPr lang="en-US" altLang="ko-KR" sz="1400" dirty="0" smtClean="0"/>
              <a:t> - </a:t>
            </a:r>
            <a:r>
              <a:rPr lang="ko-KR" altLang="en-US" sz="1400" dirty="0" err="1" smtClean="0"/>
              <a:t>그동안</a:t>
            </a:r>
            <a:r>
              <a:rPr lang="ko-KR" altLang="en-US" sz="1400" dirty="0" smtClean="0"/>
              <a:t> 태국과 일본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호주 등에서 청소년층과 격무에 시달리는 회사원들을 중심으로 남용되던 </a:t>
            </a:r>
            <a:r>
              <a:rPr lang="ko-KR" altLang="en-US" sz="1400" dirty="0" err="1" smtClean="0"/>
              <a:t>야바가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2000</a:t>
            </a:r>
            <a:r>
              <a:rPr lang="ko-KR" altLang="en-US" sz="1400" dirty="0" smtClean="0"/>
              <a:t>년대 이후 부터는 </a:t>
            </a:r>
            <a:r>
              <a:rPr lang="ko-KR" altLang="en-US" sz="1400" dirty="0" smtClean="0"/>
              <a:t>국내에서도 남용사례가 적발되고 있음</a:t>
            </a:r>
            <a:r>
              <a:rPr lang="en-US" altLang="ko-KR" sz="1400" dirty="0" smtClean="0"/>
              <a:t>.</a:t>
            </a:r>
            <a:r>
              <a:rPr lang="en-US" altLang="ko-KR" sz="1400" b="1" dirty="0" smtClean="0"/>
              <a:t> </a:t>
            </a:r>
          </a:p>
          <a:p>
            <a:endParaRPr lang="en-US" altLang="ko-KR" sz="1400" b="1" dirty="0"/>
          </a:p>
          <a:p>
            <a:pPr>
              <a:buFontTx/>
              <a:buChar char="-"/>
            </a:pPr>
            <a:r>
              <a:rPr lang="ko-KR" altLang="en-US" sz="1400" dirty="0" smtClean="0"/>
              <a:t>한번 복용하면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일간 잠을 자지 않을 정도로 환각효과가 강하며 중독성도 강함</a:t>
            </a:r>
            <a:r>
              <a:rPr lang="en-US" altLang="ko-KR" sz="1400" dirty="0" smtClean="0"/>
              <a:t>. 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 </a:t>
            </a:r>
            <a:r>
              <a:rPr lang="ko-KR" altLang="en-US" sz="1400" dirty="0" smtClean="0"/>
              <a:t>기존 히로뽕과 달리 노란색이나 붉은 색을 띠고 있는데다 정제나 캡슐형태여서 의약품으로 위장하기도 쉽다</a:t>
            </a:r>
            <a:r>
              <a:rPr lang="en-US" altLang="ko-KR" sz="1400" dirty="0" smtClean="0"/>
              <a:t>. </a:t>
            </a:r>
            <a:br>
              <a:rPr lang="en-US" altLang="ko-KR" sz="1400" dirty="0" smtClean="0"/>
            </a:b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- </a:t>
            </a:r>
            <a:r>
              <a:rPr lang="ko-KR" altLang="en-US" sz="1400" dirty="0" smtClean="0"/>
              <a:t>또 주사기로 투약하는 번거로움이 없는데다 가격이 저렴해서 젊은 층을 중심으로 확산이 우려되고 있는데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실제로 캡슐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알</a:t>
            </a:r>
            <a:r>
              <a:rPr lang="en-US" altLang="ko-KR" sz="1400" dirty="0" smtClean="0"/>
              <a:t>(0.2 g)</a:t>
            </a:r>
            <a:r>
              <a:rPr lang="ko-KR" altLang="en-US" sz="1400" dirty="0" smtClean="0"/>
              <a:t>에 태국돈 </a:t>
            </a:r>
            <a:r>
              <a:rPr lang="en-US" altLang="ko-KR" sz="1400" dirty="0" smtClean="0"/>
              <a:t>100-120</a:t>
            </a:r>
            <a:r>
              <a:rPr lang="ko-KR" altLang="en-US" sz="1400" dirty="0" err="1" smtClean="0"/>
              <a:t>바트</a:t>
            </a:r>
            <a:r>
              <a:rPr lang="en-US" altLang="ko-KR" sz="1400" dirty="0" smtClean="0"/>
              <a:t>(3,000-5,000</a:t>
            </a:r>
            <a:r>
              <a:rPr lang="ko-KR" altLang="en-US" sz="1400" dirty="0" smtClean="0"/>
              <a:t>원 상당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정도로 </a:t>
            </a:r>
            <a:r>
              <a:rPr lang="en-US" altLang="ko-KR" sz="1400" dirty="0" smtClean="0"/>
              <a:t>10</a:t>
            </a:r>
            <a:r>
              <a:rPr lang="ko-KR" altLang="en-US" sz="1400" dirty="0" smtClean="0"/>
              <a:t>만</a:t>
            </a:r>
            <a:r>
              <a:rPr lang="en-US" altLang="ko-KR" sz="1400" dirty="0" smtClean="0"/>
              <a:t>-30</a:t>
            </a:r>
            <a:r>
              <a:rPr lang="ko-KR" altLang="en-US" sz="1400" dirty="0" smtClean="0"/>
              <a:t>만원 하는 히로뽕</a:t>
            </a:r>
            <a:r>
              <a:rPr lang="en-US" altLang="ko-KR" sz="1400" dirty="0" smtClean="0"/>
              <a:t>(0.03 g)</a:t>
            </a:r>
            <a:r>
              <a:rPr lang="ko-KR" altLang="en-US" sz="1400" dirty="0" smtClean="0"/>
              <a:t>보다 훨씬 싸다</a:t>
            </a:r>
            <a:r>
              <a:rPr lang="en-US" altLang="ko-KR" sz="1400" dirty="0" smtClean="0"/>
              <a:t>. </a:t>
            </a:r>
            <a:br>
              <a:rPr lang="en-US" altLang="ko-KR" sz="1400" dirty="0" smtClean="0"/>
            </a:br>
            <a:endParaRPr kumimoji="0" lang="en-US" altLang="ko-KR" sz="1400" dirty="0"/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5214942" y="5357826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solidFill>
                  <a:srgbClr val="0000FF"/>
                </a:solidFill>
              </a:rPr>
              <a:t>태국산 </a:t>
            </a:r>
            <a:r>
              <a:rPr lang="ko-KR" altLang="en-US" sz="1400" dirty="0" err="1" smtClean="0">
                <a:solidFill>
                  <a:srgbClr val="0000FF"/>
                </a:solidFill>
              </a:rPr>
              <a:t>야바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50178" name="Picture 2" descr="http://www.spo.go.kr/upload/ya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000240"/>
            <a:ext cx="3357586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95288" y="528638"/>
            <a:ext cx="8353425" cy="576262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54025" y="588963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674688"/>
            <a:ext cx="303212" cy="298450"/>
            <a:chOff x="602" y="702"/>
            <a:chExt cx="191" cy="188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75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75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1754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397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3-3</a:t>
            </a:r>
            <a:r>
              <a:rPr kumimoji="0" lang="en-US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마약류의 종류 </a:t>
            </a:r>
            <a:r>
              <a:rPr kumimoji="0" lang="en-US" altLang="ko-KR" sz="1800">
                <a:solidFill>
                  <a:schemeClr val="tx1"/>
                </a:solidFill>
                <a:latin typeface="Arial"/>
                <a:ea typeface="HY견고딕" pitchFamily="18" charset="-127"/>
              </a:rPr>
              <a:t>–</a:t>
            </a:r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향정신성물질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85720" y="1285861"/>
            <a:ext cx="521497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400" b="1" dirty="0"/>
              <a:t>5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. </a:t>
            </a:r>
            <a:r>
              <a:rPr lang="en-US" sz="1400" b="1" dirty="0" smtClean="0"/>
              <a:t>GHB (Gamma-</a:t>
            </a:r>
            <a:r>
              <a:rPr lang="en-US" sz="1400" b="1" dirty="0" err="1" smtClean="0"/>
              <a:t>HydroxyButrate</a:t>
            </a:r>
            <a:r>
              <a:rPr lang="en-US" sz="1400" b="1" dirty="0" smtClean="0"/>
              <a:t>, "</a:t>
            </a:r>
            <a:r>
              <a:rPr lang="ko-KR" altLang="en-US" sz="1400" b="1" dirty="0" smtClean="0"/>
              <a:t>물뽕</a:t>
            </a:r>
            <a:r>
              <a:rPr lang="en-US" altLang="ko-KR" sz="1400" b="1" dirty="0" smtClean="0"/>
              <a:t>").</a:t>
            </a:r>
          </a:p>
          <a:p>
            <a:endParaRPr lang="en-US" altLang="ko-KR" sz="1400" b="1" dirty="0"/>
          </a:p>
          <a:p>
            <a:pPr>
              <a:buFontTx/>
              <a:buChar char="-"/>
            </a:pPr>
            <a:r>
              <a:rPr lang="ko-KR" altLang="en-US" sz="1400" dirty="0" smtClean="0"/>
              <a:t> </a:t>
            </a:r>
            <a:r>
              <a:rPr lang="en-US" altLang="ko-KR" sz="1400" dirty="0" smtClean="0"/>
              <a:t>GHB(</a:t>
            </a:r>
            <a:r>
              <a:rPr lang="ko-KR" altLang="en-US" sz="1400" dirty="0" smtClean="0"/>
              <a:t>감마 </a:t>
            </a:r>
            <a:r>
              <a:rPr lang="ko-KR" altLang="en-US" sz="1400" dirty="0" err="1" smtClean="0"/>
              <a:t>하이드록시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부티레이트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는 </a:t>
            </a:r>
            <a:r>
              <a:rPr lang="en-US" altLang="ko-KR" sz="1400" dirty="0" smtClean="0"/>
              <a:t>FDA</a:t>
            </a:r>
            <a:r>
              <a:rPr lang="ko-KR" altLang="en-US" sz="1400" dirty="0" smtClean="0"/>
              <a:t>가 공식적으로 이 제품의 부작용을 인정하고 시판을 금지하기 전까지만 해도 건강식품 취급소에서 흔히 볼 수 있는 제품이었음</a:t>
            </a:r>
            <a:r>
              <a:rPr lang="en-US" altLang="ko-KR" sz="1400" dirty="0" smtClean="0"/>
              <a:t>.  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- </a:t>
            </a:r>
            <a:r>
              <a:rPr lang="ko-KR" altLang="en-US" sz="1400" dirty="0" smtClean="0"/>
              <a:t>무색무취의 </a:t>
            </a:r>
            <a:r>
              <a:rPr lang="en-US" altLang="ko-KR" sz="1400" dirty="0" smtClean="0"/>
              <a:t>GHB</a:t>
            </a:r>
            <a:r>
              <a:rPr lang="ko-KR" altLang="en-US" sz="1400" dirty="0" smtClean="0"/>
              <a:t>는 소다수 등 음료에 몇방울 타서 마시게 되면 </a:t>
            </a:r>
            <a:r>
              <a:rPr lang="en-US" altLang="ko-KR" sz="1400" dirty="0" smtClean="0"/>
              <a:t>10-15</a:t>
            </a:r>
            <a:r>
              <a:rPr lang="ko-KR" altLang="en-US" sz="1400" dirty="0" smtClean="0"/>
              <a:t>분내에 약물효과가 나타나기 시작하여 </a:t>
            </a:r>
            <a:r>
              <a:rPr lang="en-US" altLang="ko-KR" sz="1400" dirty="0" smtClean="0"/>
              <a:t>3-4</a:t>
            </a:r>
            <a:r>
              <a:rPr lang="ko-KR" altLang="en-US" sz="1400" dirty="0" smtClean="0"/>
              <a:t>시간 지속됨</a:t>
            </a:r>
            <a:r>
              <a:rPr lang="en-US" altLang="ko-KR" sz="1400" dirty="0" smtClean="0"/>
              <a:t>.  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 </a:t>
            </a:r>
            <a:r>
              <a:rPr lang="ko-KR" altLang="en-US" sz="1400" dirty="0" smtClean="0"/>
              <a:t>약물효과로는 기분이 좋아지고 다소 취한 듯 하면서도 몸이 쳐지는 듯한 느낌이 </a:t>
            </a:r>
            <a:r>
              <a:rPr lang="ko-KR" altLang="en-US" sz="1400" dirty="0" err="1" smtClean="0"/>
              <a:t>듬</a:t>
            </a:r>
            <a:r>
              <a:rPr lang="en-US" altLang="ko-KR" sz="1400" dirty="0" smtClean="0"/>
              <a:t>.  </a:t>
            </a:r>
          </a:p>
          <a:p>
            <a:pPr>
              <a:buFontTx/>
              <a:buChar char="-"/>
            </a:pPr>
            <a:endParaRPr lang="en-US" altLang="ko-KR" sz="1400" dirty="0"/>
          </a:p>
          <a:p>
            <a:pPr>
              <a:buFontTx/>
              <a:buChar char="-"/>
            </a:pPr>
            <a:r>
              <a:rPr lang="en-US" altLang="ko-KR" sz="1400" dirty="0" smtClean="0"/>
              <a:t> </a:t>
            </a:r>
            <a:r>
              <a:rPr lang="ko-KR" altLang="en-US" sz="1400" dirty="0" smtClean="0"/>
              <a:t>그러나 단순음료가 아닌 </a:t>
            </a:r>
            <a:r>
              <a:rPr lang="ko-KR" altLang="en-US" sz="1400" dirty="0" err="1" smtClean="0"/>
              <a:t>알콜류에</a:t>
            </a:r>
            <a:r>
              <a:rPr lang="ko-KR" altLang="en-US" sz="1400" dirty="0" smtClean="0"/>
              <a:t> 타서 마시면 그 효과가 걷잡을 수 없이 급속히 나타나 의식을 잃을 수 있으며 이 경우 추후 발생한 일을 기억할 수 없게 되는데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특히</a:t>
            </a:r>
            <a:r>
              <a:rPr lang="en-US" altLang="ko-KR" sz="1400" dirty="0" smtClean="0"/>
              <a:t>  </a:t>
            </a:r>
            <a:r>
              <a:rPr lang="ko-KR" altLang="en-US" sz="1400" dirty="0" smtClean="0"/>
              <a:t>성범죄용으로도 악용되어 </a:t>
            </a:r>
            <a:r>
              <a:rPr lang="en-US" altLang="ko-KR" sz="1400" dirty="0" smtClean="0"/>
              <a:t>'</a:t>
            </a:r>
            <a:r>
              <a:rPr lang="ko-KR" altLang="en-US" sz="1400" dirty="0" smtClean="0"/>
              <a:t>데이트 강간 약물</a:t>
            </a:r>
            <a:r>
              <a:rPr lang="en-US" altLang="ko-KR" sz="1400" dirty="0" smtClean="0"/>
              <a:t>(Date-rape Drug)'</a:t>
            </a:r>
            <a:r>
              <a:rPr lang="ko-KR" altLang="en-US" sz="1400" dirty="0" smtClean="0"/>
              <a:t>로 불리기도 한다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 - GHB</a:t>
            </a:r>
            <a:r>
              <a:rPr lang="ko-KR" altLang="en-US" sz="1400" dirty="0" smtClean="0"/>
              <a:t>는 </a:t>
            </a:r>
            <a:r>
              <a:rPr lang="en-US" altLang="ko-KR" sz="1400" dirty="0" smtClean="0"/>
              <a:t>2001</a:t>
            </a:r>
            <a:r>
              <a:rPr lang="ko-KR" altLang="en-US" sz="1400" dirty="0" smtClean="0"/>
              <a:t>년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월 </a:t>
            </a:r>
            <a:r>
              <a:rPr lang="en-US" altLang="ko-KR" sz="1400" dirty="0" smtClean="0"/>
              <a:t>20</a:t>
            </a:r>
            <a:r>
              <a:rPr lang="ko-KR" altLang="en-US" sz="1400" dirty="0" smtClean="0"/>
              <a:t>일 개최된 제 </a:t>
            </a:r>
            <a:r>
              <a:rPr lang="en-US" altLang="ko-KR" sz="1400" dirty="0" smtClean="0"/>
              <a:t>44 </a:t>
            </a:r>
            <a:r>
              <a:rPr lang="ko-KR" altLang="en-US" sz="1400" dirty="0" smtClean="0"/>
              <a:t>차 유엔마약위원회</a:t>
            </a:r>
            <a:r>
              <a:rPr lang="en-US" altLang="ko-KR" sz="1400" dirty="0" smtClean="0"/>
              <a:t>(CND)1)</a:t>
            </a:r>
            <a:r>
              <a:rPr lang="ko-KR" altLang="en-US" sz="1400" dirty="0" smtClean="0"/>
              <a:t>에서 향정마약으로 분류하여 마약으로 규정된 물질로 우리 나라는 </a:t>
            </a:r>
            <a:r>
              <a:rPr lang="en-US" altLang="ko-KR" sz="1400" dirty="0" smtClean="0"/>
              <a:t>2001</a:t>
            </a:r>
            <a:r>
              <a:rPr lang="ko-KR" altLang="en-US" sz="1400" dirty="0" smtClean="0"/>
              <a:t>년 </a:t>
            </a:r>
            <a:r>
              <a:rPr lang="en-US" altLang="ko-KR" sz="1400" dirty="0" smtClean="0"/>
              <a:t>12</a:t>
            </a:r>
            <a:r>
              <a:rPr lang="ko-KR" altLang="en-US" sz="1400" dirty="0" smtClean="0"/>
              <a:t>월 </a:t>
            </a:r>
            <a:r>
              <a:rPr lang="en-US" altLang="ko-KR" sz="1400" dirty="0" smtClean="0"/>
              <a:t>19</a:t>
            </a:r>
            <a:r>
              <a:rPr lang="ko-KR" altLang="en-US" sz="1400" dirty="0" smtClean="0"/>
              <a:t>일 마약류관리에관한법률시행령에 포함시키면서 마약류로 규정되었다</a:t>
            </a:r>
            <a:r>
              <a:rPr lang="en-US" altLang="ko-KR" sz="1400" dirty="0" smtClean="0"/>
              <a:t>. </a:t>
            </a:r>
            <a:br>
              <a:rPr lang="en-US" altLang="ko-KR" sz="1400" dirty="0" smtClean="0"/>
            </a:br>
            <a:endParaRPr kumimoji="0" lang="en-US" altLang="ko-KR" sz="1400" dirty="0"/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5214942" y="5357826"/>
            <a:ext cx="39290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400" dirty="0" smtClean="0">
                <a:solidFill>
                  <a:srgbClr val="0000FF"/>
                </a:solidFill>
              </a:rPr>
              <a:t>GHB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51202" name="Picture 2" descr="http://www.spo.go.kr/upload/gh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714488"/>
            <a:ext cx="2857520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58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58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58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58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35850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35851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3585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216025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마약의 증상</a:t>
            </a:r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611188" y="1773238"/>
            <a:ext cx="8137525" cy="550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오늘날 어느 특정부분에 몰입하게 되는 성향을 보이는 외에 </a:t>
            </a:r>
            <a:r>
              <a:rPr kumimoji="0" lang="ko-KR" altLang="en-US" sz="1600" dirty="0" err="1"/>
              <a:t>편집성정신분열증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심장장애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혈압상승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구토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호흡곤란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감각능력상실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의식상실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악몽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착란상태 등의 증세를 보임</a:t>
            </a:r>
            <a:r>
              <a:rPr kumimoji="0" lang="en-US" altLang="ko-KR" sz="1600" dirty="0"/>
              <a:t>.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ko-KR" altLang="en-US" sz="1600" dirty="0"/>
              <a:t>중독자의 경우 복용하지 않을 경우 우울증과 신경쇠약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무력감 등의 금단증세로 계속적인 복용을 유도하게 되어 결국 자기파멸로 이어짐</a:t>
            </a:r>
            <a:r>
              <a:rPr kumimoji="0" lang="en-US" altLang="ko-KR" sz="1600" dirty="0"/>
              <a:t>.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 dirty="0"/>
              <a:t>[</a:t>
            </a:r>
            <a:r>
              <a:rPr kumimoji="0" lang="ko-KR" altLang="en-US" sz="1600" dirty="0"/>
              <a:t>대마초</a:t>
            </a:r>
            <a:r>
              <a:rPr kumimoji="0" lang="en-US" altLang="ko-KR" sz="1600" dirty="0"/>
              <a:t>]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600" dirty="0"/>
              <a:t>  - </a:t>
            </a:r>
            <a:r>
              <a:rPr kumimoji="0" lang="ko-KR" altLang="en-US" sz="1600" dirty="0"/>
              <a:t>장기간 피운 사람에서 일을 지속하고자 하는 동기와 주의집중과 </a:t>
            </a:r>
            <a:r>
              <a:rPr kumimoji="0" lang="ko-KR" altLang="en-US" sz="1600" dirty="0" err="1"/>
              <a:t>끈질감이</a:t>
            </a:r>
            <a:r>
              <a:rPr kumimoji="0" lang="ko-KR" altLang="en-US" sz="1600" dirty="0"/>
              <a:t> 없어지고 </a:t>
            </a:r>
            <a:r>
              <a:rPr kumimoji="0" lang="ko-KR" altLang="en-US" sz="1600" dirty="0" err="1"/>
              <a:t>무감동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무기력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체중증가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게으름 등이 관찰된다</a:t>
            </a:r>
            <a:r>
              <a:rPr kumimoji="0" lang="en-US" altLang="ko-KR" sz="1600" dirty="0"/>
              <a:t>. </a:t>
            </a:r>
            <a:r>
              <a:rPr kumimoji="0" lang="ko-KR" altLang="en-US" sz="1600" dirty="0"/>
              <a:t>금단증상에는 수면장애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과민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식욕장애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오심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불안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우울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진전 등</a:t>
            </a:r>
            <a:r>
              <a:rPr kumimoji="0" lang="en-US" altLang="ko-KR" sz="1600" dirty="0"/>
              <a:t>.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600" dirty="0"/>
              <a:t>  - </a:t>
            </a:r>
            <a:r>
              <a:rPr kumimoji="0" lang="ko-KR" altLang="en-US" sz="1600" dirty="0"/>
              <a:t>치료방법은 다른 물질사용에서와 같이 금단과 지지</a:t>
            </a:r>
            <a:r>
              <a:rPr kumimoji="0" lang="en-US" altLang="ko-KR" sz="1600" dirty="0"/>
              <a:t>, </a:t>
            </a:r>
            <a:r>
              <a:rPr kumimoji="0" lang="ko-KR" altLang="en-US" sz="1600" dirty="0"/>
              <a:t>교육이다</a:t>
            </a:r>
            <a:r>
              <a:rPr kumimoji="0" lang="en-US" altLang="ko-KR" sz="1600" dirty="0"/>
              <a:t>. </a:t>
            </a:r>
            <a:r>
              <a:rPr kumimoji="0" lang="ko-KR" altLang="en-US" sz="1600" dirty="0"/>
              <a:t>금단증상에 대해 단기적으로 </a:t>
            </a:r>
            <a:r>
              <a:rPr kumimoji="0" lang="ko-KR" altLang="en-US" sz="1600" dirty="0" err="1"/>
              <a:t>항불안제를</a:t>
            </a:r>
            <a:r>
              <a:rPr kumimoji="0" lang="ko-KR" altLang="en-US" sz="1600" dirty="0"/>
              <a:t> 쓸 수 있음</a:t>
            </a:r>
            <a:r>
              <a:rPr kumimoji="0" lang="en-US" altLang="ko-KR" sz="1600" dirty="0"/>
              <a:t>. Benzodiazepine</a:t>
            </a:r>
            <a:r>
              <a:rPr kumimoji="0" lang="ko-KR" altLang="en-US" sz="1600" dirty="0"/>
              <a:t>이나 항정신병 약물로 치료한다</a:t>
            </a:r>
            <a:r>
              <a:rPr kumimoji="0" lang="en-US" altLang="ko-KR" sz="1600" dirty="0"/>
              <a:t>. </a:t>
            </a:r>
            <a:r>
              <a:rPr kumimoji="0" lang="ko-KR" altLang="en-US" sz="1600" dirty="0"/>
              <a:t>지지적 정신치료도 필요함</a:t>
            </a:r>
          </a:p>
          <a:p>
            <a:pPr marL="263525" indent="-263525" algn="just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r>
              <a:rPr kumimoji="0" lang="ko-KR" altLang="en-US" sz="1600" dirty="0"/>
              <a:t> </a:t>
            </a:r>
            <a:br>
              <a:rPr kumimoji="0" lang="ko-KR" altLang="en-US" sz="1600" dirty="0"/>
            </a:br>
            <a:endParaRPr kumimoji="0"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36869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870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6871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6872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6873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36874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36875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36877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216025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kumimoji="0" lang="ko-KR" altLang="en-US" sz="18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마약의 증상</a:t>
            </a:r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611188" y="1412875"/>
            <a:ext cx="7705725" cy="583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</a:pPr>
            <a:endParaRPr kumimoji="0" lang="en-US" altLang="ko-KR" sz="1600"/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/>
              <a:t>[</a:t>
            </a:r>
            <a:r>
              <a:rPr kumimoji="0" lang="ko-KR" altLang="en-US" sz="1600"/>
              <a:t>엑스터시</a:t>
            </a:r>
            <a:r>
              <a:rPr kumimoji="0" lang="en-US" altLang="ko-KR" sz="1600"/>
              <a:t>] 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600"/>
              <a:t> - </a:t>
            </a:r>
            <a:r>
              <a:rPr kumimoji="0" lang="ko-KR" altLang="en-US" sz="1600"/>
              <a:t>유학생들 중심으로 널리 사용되고 있는 신종마약류</a:t>
            </a:r>
            <a:r>
              <a:rPr kumimoji="0" lang="en-US" altLang="ko-KR" sz="1600"/>
              <a:t>. </a:t>
            </a:r>
            <a:r>
              <a:rPr kumimoji="0" lang="ko-KR" altLang="en-US" sz="1600"/>
              <a:t>혈압과 심장 박동</a:t>
            </a:r>
            <a:r>
              <a:rPr kumimoji="0" lang="en-US" altLang="ko-KR" sz="1600"/>
              <a:t>, </a:t>
            </a:r>
            <a:r>
              <a:rPr kumimoji="0" lang="ko-KR" altLang="en-US" sz="1600"/>
              <a:t>체온의 급격한 상승과 함께 행복감을 맛보지만 뇌기능이 영구적으로 훼손될 수 있고 첫 복용으로 숨질 수도 있음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/>
              <a:t>[</a:t>
            </a:r>
            <a:r>
              <a:rPr kumimoji="0" lang="ko-KR" altLang="en-US" sz="1600"/>
              <a:t>히로뽕</a:t>
            </a:r>
            <a:r>
              <a:rPr kumimoji="0" lang="en-US" altLang="ko-KR" sz="1600"/>
              <a:t>] 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600"/>
              <a:t> - </a:t>
            </a:r>
            <a:r>
              <a:rPr kumimoji="0" lang="ko-KR" altLang="en-US" sz="1600"/>
              <a:t>히로뽕에 중독되면 식욕 억제</a:t>
            </a:r>
            <a:r>
              <a:rPr kumimoji="0" lang="en-US" altLang="ko-KR" sz="1600"/>
              <a:t>.</a:t>
            </a:r>
            <a:r>
              <a:rPr kumimoji="0" lang="ko-KR" altLang="en-US" sz="1600"/>
              <a:t>환시</a:t>
            </a:r>
            <a:r>
              <a:rPr kumimoji="0" lang="en-US" altLang="ko-KR" sz="1600"/>
              <a:t>(</a:t>
            </a:r>
            <a:r>
              <a:rPr kumimoji="0" lang="ko-KR" altLang="en-US" sz="1600"/>
              <a:t>幻視</a:t>
            </a:r>
            <a:r>
              <a:rPr kumimoji="0" lang="en-US" altLang="ko-KR" sz="1600"/>
              <a:t>).</a:t>
            </a:r>
            <a:r>
              <a:rPr kumimoji="0" lang="ko-KR" altLang="en-US" sz="1600"/>
              <a:t>환청</a:t>
            </a:r>
            <a:r>
              <a:rPr kumimoji="0" lang="en-US" altLang="ko-KR" sz="1600"/>
              <a:t>.</a:t>
            </a:r>
            <a:r>
              <a:rPr kumimoji="0" lang="ko-KR" altLang="en-US" sz="1600"/>
              <a:t>피해망상이 생긴다</a:t>
            </a:r>
            <a:r>
              <a:rPr kumimoji="0" lang="en-US" altLang="ko-KR" sz="1600"/>
              <a:t>. </a:t>
            </a:r>
            <a:br>
              <a:rPr kumimoji="0" lang="en-US" altLang="ko-KR" sz="1600"/>
            </a:br>
            <a:r>
              <a:rPr kumimoji="0" lang="ko-KR" altLang="en-US" sz="1600"/>
              <a:t>치아</a:t>
            </a:r>
            <a:r>
              <a:rPr kumimoji="0" lang="en-US" altLang="ko-KR" sz="1600"/>
              <a:t>.</a:t>
            </a:r>
            <a:r>
              <a:rPr kumimoji="0" lang="ko-KR" altLang="en-US" sz="1600"/>
              <a:t>뼈</a:t>
            </a:r>
            <a:r>
              <a:rPr kumimoji="0" lang="en-US" altLang="ko-KR" sz="1600"/>
              <a:t>.</a:t>
            </a:r>
            <a:r>
              <a:rPr kumimoji="0" lang="ko-KR" altLang="en-US" sz="1600"/>
              <a:t>신경이 망가지고 쉽게 감염되며 위</a:t>
            </a:r>
            <a:r>
              <a:rPr kumimoji="0" lang="en-US" altLang="ko-KR" sz="1600"/>
              <a:t>.</a:t>
            </a:r>
            <a:r>
              <a:rPr kumimoji="0" lang="ko-KR" altLang="en-US" sz="1600"/>
              <a:t>간이 손상된다</a:t>
            </a:r>
            <a:r>
              <a:rPr kumimoji="0" lang="en-US" altLang="ko-KR" sz="1600"/>
              <a:t>. </a:t>
            </a:r>
            <a:r>
              <a:rPr kumimoji="0" lang="ko-KR" altLang="en-US" sz="1600"/>
              <a:t>또 오래된 중독자는 인격까지도 변해 유치</a:t>
            </a:r>
            <a:r>
              <a:rPr kumimoji="0" lang="en-US" altLang="ko-KR" sz="1600"/>
              <a:t>.</a:t>
            </a:r>
            <a:r>
              <a:rPr kumimoji="0" lang="ko-KR" altLang="en-US" sz="1600"/>
              <a:t>미성숙</a:t>
            </a:r>
            <a:r>
              <a:rPr kumimoji="0" lang="en-US" altLang="ko-KR" sz="1600"/>
              <a:t>. </a:t>
            </a:r>
            <a:r>
              <a:rPr kumimoji="0" lang="ko-KR" altLang="en-US" sz="1600"/>
              <a:t>충동적인 성향을 보이고 정서적으로도 위축됨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/>
              <a:t>[</a:t>
            </a:r>
            <a:r>
              <a:rPr kumimoji="0" lang="ko-KR" altLang="en-US" sz="1600"/>
              <a:t>아편</a:t>
            </a:r>
            <a:r>
              <a:rPr kumimoji="0" lang="en-US" altLang="ko-KR" sz="1600"/>
              <a:t>] 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600"/>
              <a:t> - </a:t>
            </a:r>
            <a:r>
              <a:rPr kumimoji="0" lang="ko-KR" altLang="en-US" sz="1600"/>
              <a:t>중추신경을 억제하고 도취감</a:t>
            </a:r>
            <a:r>
              <a:rPr kumimoji="0" lang="en-US" altLang="ko-KR" sz="1600"/>
              <a:t>, </a:t>
            </a:r>
            <a:r>
              <a:rPr kumimoji="0" lang="ko-KR" altLang="en-US" sz="1600"/>
              <a:t>신체 조정력상실</a:t>
            </a:r>
            <a:r>
              <a:rPr kumimoji="0" lang="en-US" altLang="ko-KR" sz="1600"/>
              <a:t>, </a:t>
            </a:r>
            <a:r>
              <a:rPr kumimoji="0" lang="ko-KR" altLang="en-US" sz="1600"/>
              <a:t>용량이 증가되면 혈압강하</a:t>
            </a:r>
            <a:r>
              <a:rPr kumimoji="0" lang="en-US" altLang="ko-KR" sz="1600"/>
              <a:t>, </a:t>
            </a:r>
            <a:r>
              <a:rPr kumimoji="0" lang="ko-KR" altLang="en-US" sz="1600"/>
              <a:t>체온강하</a:t>
            </a:r>
            <a:r>
              <a:rPr kumimoji="0" lang="en-US" altLang="ko-KR" sz="1600"/>
              <a:t>, </a:t>
            </a:r>
            <a:r>
              <a:rPr kumimoji="0" lang="ko-KR" altLang="en-US" sz="1600"/>
              <a:t>서맥</a:t>
            </a:r>
            <a:r>
              <a:rPr kumimoji="0" lang="en-US" altLang="ko-KR" sz="1600"/>
              <a:t>, </a:t>
            </a:r>
            <a:r>
              <a:rPr kumimoji="0" lang="ko-KR" altLang="en-US" sz="1600"/>
              <a:t>호흡억제 등이 나타난다</a:t>
            </a:r>
            <a:r>
              <a:rPr kumimoji="0" lang="en-US" altLang="ko-KR" sz="1600"/>
              <a:t>. </a:t>
            </a:r>
            <a:r>
              <a:rPr kumimoji="0" lang="ko-KR" altLang="en-US" sz="1600"/>
              <a:t>대량복용 되면 진전</a:t>
            </a:r>
            <a:r>
              <a:rPr kumimoji="0" lang="en-US" altLang="ko-KR" sz="1600"/>
              <a:t>, </a:t>
            </a:r>
            <a:r>
              <a:rPr kumimoji="0" lang="ko-KR" altLang="en-US" sz="1600"/>
              <a:t>경련</a:t>
            </a:r>
            <a:r>
              <a:rPr kumimoji="0" lang="en-US" altLang="ko-KR" sz="1600"/>
              <a:t>, </a:t>
            </a:r>
            <a:r>
              <a:rPr kumimoji="0" lang="ko-KR" altLang="en-US" sz="1600"/>
              <a:t>섬망</a:t>
            </a:r>
            <a:r>
              <a:rPr kumimoji="0" lang="en-US" altLang="ko-KR" sz="1600"/>
              <a:t>, </a:t>
            </a:r>
            <a:r>
              <a:rPr kumimoji="0" lang="ko-KR" altLang="en-US" sz="1600"/>
              <a:t>혼수</a:t>
            </a:r>
            <a:r>
              <a:rPr kumimoji="0" lang="en-US" altLang="ko-KR" sz="1600"/>
              <a:t>, </a:t>
            </a:r>
            <a:r>
              <a:rPr kumimoji="0" lang="ko-KR" altLang="en-US" sz="1600"/>
              <a:t>폐부종 등이 나타남</a:t>
            </a:r>
            <a:r>
              <a:rPr kumimoji="0" lang="en-US" altLang="ko-KR" sz="1600"/>
              <a:t>.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  <a:buFontTx/>
              <a:buChar char="•"/>
            </a:pPr>
            <a:r>
              <a:rPr kumimoji="0" lang="en-US" altLang="ko-KR" sz="1600"/>
              <a:t>[</a:t>
            </a:r>
            <a:r>
              <a:rPr kumimoji="0" lang="ko-KR" altLang="en-US" sz="1600"/>
              <a:t>흡입제 중독</a:t>
            </a:r>
            <a:r>
              <a:rPr kumimoji="0" lang="en-US" altLang="ko-KR" sz="1600"/>
              <a:t>]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600"/>
              <a:t> - </a:t>
            </a:r>
            <a:r>
              <a:rPr kumimoji="0" lang="ko-KR" altLang="en-US" sz="1600"/>
              <a:t>본드 흡입</a:t>
            </a:r>
            <a:r>
              <a:rPr kumimoji="0" lang="en-US" altLang="ko-KR" sz="1600"/>
              <a:t>, </a:t>
            </a:r>
            <a:r>
              <a:rPr kumimoji="0" lang="ko-KR" altLang="en-US" sz="1600"/>
              <a:t>부탄가스 흡입등이 해당되며 다행감</a:t>
            </a:r>
            <a:r>
              <a:rPr kumimoji="0" lang="en-US" altLang="ko-KR" sz="1600"/>
              <a:t>, </a:t>
            </a:r>
            <a:r>
              <a:rPr kumimoji="0" lang="ko-KR" altLang="en-US" sz="1600"/>
              <a:t>붕 뜨는 느낌</a:t>
            </a:r>
            <a:r>
              <a:rPr kumimoji="0" lang="en-US" altLang="ko-KR" sz="1600"/>
              <a:t>, </a:t>
            </a:r>
            <a:r>
              <a:rPr kumimoji="0" lang="ko-KR" altLang="en-US" sz="1600"/>
              <a:t>또는 공포</a:t>
            </a:r>
            <a:r>
              <a:rPr kumimoji="0" lang="en-US" altLang="ko-KR" sz="1600"/>
              <a:t>, </a:t>
            </a:r>
            <a:r>
              <a:rPr kumimoji="0" lang="ko-KR" altLang="en-US" sz="1600"/>
              <a:t>착각</a:t>
            </a:r>
            <a:r>
              <a:rPr kumimoji="0" lang="en-US" altLang="ko-KR" sz="1600"/>
              <a:t>, </a:t>
            </a:r>
            <a:r>
              <a:rPr kumimoji="0" lang="ko-KR" altLang="en-US" sz="1600"/>
              <a:t>환각</a:t>
            </a:r>
            <a:r>
              <a:rPr kumimoji="0" lang="en-US" altLang="ko-KR" sz="1600"/>
              <a:t>, </a:t>
            </a:r>
            <a:r>
              <a:rPr kumimoji="0" lang="ko-KR" altLang="en-US" sz="1600"/>
              <a:t>신체크기의 왜곡</a:t>
            </a:r>
            <a:r>
              <a:rPr kumimoji="0" lang="en-US" altLang="ko-KR" sz="1600"/>
              <a:t>, </a:t>
            </a:r>
            <a:r>
              <a:rPr kumimoji="0" lang="ko-KR" altLang="en-US" sz="1600"/>
              <a:t>흥분</a:t>
            </a:r>
            <a:r>
              <a:rPr kumimoji="0" lang="en-US" altLang="ko-KR" sz="1600"/>
              <a:t>, </a:t>
            </a:r>
            <a:r>
              <a:rPr kumimoji="0" lang="ko-KR" altLang="en-US" sz="1600"/>
              <a:t>착란</a:t>
            </a:r>
            <a:r>
              <a:rPr kumimoji="0" lang="en-US" altLang="ko-KR" sz="1600"/>
              <a:t>, </a:t>
            </a:r>
            <a:r>
              <a:rPr kumimoji="0" lang="ko-KR" altLang="en-US" sz="1600"/>
              <a:t>피해망상</a:t>
            </a:r>
            <a:r>
              <a:rPr kumimoji="0" lang="en-US" altLang="ko-KR" sz="1600"/>
              <a:t>, </a:t>
            </a:r>
            <a:r>
              <a:rPr kumimoji="0" lang="ko-KR" altLang="en-US" sz="1600"/>
              <a:t>환각</a:t>
            </a:r>
            <a:r>
              <a:rPr kumimoji="0" lang="en-US" altLang="ko-KR" sz="1600"/>
              <a:t>, </a:t>
            </a:r>
            <a:r>
              <a:rPr kumimoji="0" lang="ko-KR" altLang="en-US" sz="1600"/>
              <a:t>섬망</a:t>
            </a:r>
            <a:r>
              <a:rPr kumimoji="0" lang="en-US" altLang="ko-KR" sz="1600"/>
              <a:t>, </a:t>
            </a:r>
            <a:r>
              <a:rPr kumimoji="0" lang="ko-KR" altLang="en-US" sz="1600"/>
              <a:t>정신병</a:t>
            </a:r>
            <a:r>
              <a:rPr kumimoji="0" lang="en-US" altLang="ko-KR" sz="1600"/>
              <a:t>, </a:t>
            </a:r>
            <a:r>
              <a:rPr kumimoji="0" lang="ko-KR" altLang="en-US" sz="1600"/>
              <a:t>무감동</a:t>
            </a:r>
            <a:r>
              <a:rPr kumimoji="0" lang="en-US" altLang="ko-KR" sz="1600"/>
              <a:t>, </a:t>
            </a:r>
            <a:r>
              <a:rPr kumimoji="0" lang="ko-KR" altLang="en-US" sz="1600"/>
              <a:t>충동성</a:t>
            </a:r>
            <a:r>
              <a:rPr kumimoji="0" lang="en-US" altLang="ko-KR" sz="1600"/>
              <a:t>, </a:t>
            </a:r>
            <a:r>
              <a:rPr kumimoji="0" lang="ko-KR" altLang="en-US" sz="1600"/>
              <a:t>난폭성</a:t>
            </a:r>
            <a:r>
              <a:rPr kumimoji="0" lang="en-US" altLang="ko-KR" sz="1600"/>
              <a:t>, </a:t>
            </a:r>
            <a:r>
              <a:rPr kumimoji="0" lang="ko-KR" altLang="en-US" sz="1600"/>
              <a:t>기억상실등의 중독증상을 보임</a:t>
            </a:r>
            <a:r>
              <a:rPr kumimoji="0" lang="en-US" altLang="ko-KR" sz="1600"/>
              <a:t>.</a:t>
            </a:r>
          </a:p>
          <a:p>
            <a:pPr marL="263525" indent="-263525" algn="just" defTabSz="620713" latinLnBrk="0">
              <a:spcBef>
                <a:spcPct val="50000"/>
              </a:spcBef>
              <a:buClr>
                <a:schemeClr val="bg2"/>
              </a:buClr>
            </a:pPr>
            <a:r>
              <a:rPr kumimoji="0" lang="en-US" altLang="ko-KR" sz="1600"/>
              <a:t/>
            </a:r>
            <a:br>
              <a:rPr kumimoji="0" lang="en-US" altLang="ko-KR" sz="1600"/>
            </a:br>
            <a:endParaRPr kumimoji="0"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044575" y="1341438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5-1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동향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마약류 </a:t>
            </a:r>
            <a:r>
              <a:rPr kumimoji="0"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사범의 증가추세</a:t>
            </a: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107504" y="1853553"/>
            <a:ext cx="5508699" cy="500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200" dirty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200" dirty="0" smtClean="0"/>
              <a:t>지난 </a:t>
            </a:r>
            <a:r>
              <a:rPr lang="en-US" altLang="ko-KR" sz="1200" dirty="0" smtClean="0"/>
              <a:t>2019</a:t>
            </a:r>
            <a:r>
              <a:rPr lang="ko-KR" altLang="en-US" sz="1200" dirty="0" smtClean="0"/>
              <a:t>년에는 </a:t>
            </a:r>
            <a:r>
              <a:rPr lang="ko-KR" altLang="en-US" sz="1200" dirty="0"/>
              <a:t>적발된 마약사범의 숫자가 역대 최다를 </a:t>
            </a:r>
            <a:r>
              <a:rPr lang="ko-KR" altLang="en-US" sz="1200" dirty="0" smtClean="0"/>
              <a:t>기록했고</a:t>
            </a:r>
            <a:r>
              <a:rPr lang="en-US" altLang="ko-KR" sz="1200" dirty="0" smtClean="0"/>
              <a:t>, </a:t>
            </a:r>
            <a:r>
              <a:rPr lang="ko-KR" altLang="en-US" sz="1200" dirty="0"/>
              <a:t>신종 마약류와 청소년</a:t>
            </a:r>
            <a:r>
              <a:rPr lang="en-US" altLang="ko-KR" sz="1200" dirty="0"/>
              <a:t>·</a:t>
            </a:r>
            <a:r>
              <a:rPr lang="ko-KR" altLang="en-US" sz="1200" dirty="0"/>
              <a:t>외국인 마약사범의 적발 증가도 </a:t>
            </a:r>
            <a:r>
              <a:rPr lang="ko-KR" altLang="en-US" sz="1200" dirty="0" smtClean="0"/>
              <a:t>두드러짐</a:t>
            </a:r>
            <a:endParaRPr lang="en-US" altLang="ko-KR" sz="1200" dirty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200" dirty="0" smtClean="0"/>
              <a:t>대검찰청 </a:t>
            </a:r>
            <a:r>
              <a:rPr lang="en-US" altLang="ko-KR" sz="1200" dirty="0" smtClean="0"/>
              <a:t>‘2019</a:t>
            </a:r>
            <a:r>
              <a:rPr lang="ko-KR" altLang="en-US" sz="1200" dirty="0"/>
              <a:t>년 마약류 범죄백서</a:t>
            </a:r>
            <a:r>
              <a:rPr lang="en-US" altLang="ko-KR" sz="1200" dirty="0" smtClean="0"/>
              <a:t>'</a:t>
            </a:r>
            <a:r>
              <a:rPr lang="ko-KR" altLang="en-US" sz="1200" dirty="0" smtClean="0"/>
              <a:t>에 </a:t>
            </a:r>
            <a:r>
              <a:rPr lang="ko-KR" altLang="en-US" sz="1200" dirty="0"/>
              <a:t>따르면 지난해 마약 사범은 </a:t>
            </a:r>
            <a:r>
              <a:rPr lang="en-US" altLang="ko-KR" sz="1200" dirty="0"/>
              <a:t>1</a:t>
            </a:r>
            <a:r>
              <a:rPr lang="ko-KR" altLang="en-US" sz="1200" dirty="0"/>
              <a:t>만</a:t>
            </a:r>
            <a:r>
              <a:rPr lang="en-US" altLang="ko-KR" sz="1200" dirty="0"/>
              <a:t>6</a:t>
            </a:r>
            <a:r>
              <a:rPr lang="ko-KR" altLang="en-US" sz="1200" dirty="0"/>
              <a:t>천</a:t>
            </a:r>
            <a:r>
              <a:rPr lang="en-US" altLang="ko-KR" sz="1200" dirty="0"/>
              <a:t>44</a:t>
            </a:r>
            <a:r>
              <a:rPr lang="ko-KR" altLang="en-US" sz="1200" dirty="0"/>
              <a:t>명으로 전년</a:t>
            </a:r>
            <a:r>
              <a:rPr lang="en-US" altLang="ko-KR" sz="1200" dirty="0"/>
              <a:t>(1</a:t>
            </a:r>
            <a:r>
              <a:rPr lang="ko-KR" altLang="en-US" sz="1200" dirty="0"/>
              <a:t>만</a:t>
            </a:r>
            <a:r>
              <a:rPr lang="en-US" altLang="ko-KR" sz="1200" dirty="0"/>
              <a:t>2</a:t>
            </a:r>
            <a:r>
              <a:rPr lang="ko-KR" altLang="en-US" sz="1200" dirty="0"/>
              <a:t>천</a:t>
            </a:r>
            <a:r>
              <a:rPr lang="en-US" altLang="ko-KR" sz="1200" dirty="0"/>
              <a:t>613</a:t>
            </a:r>
            <a:r>
              <a:rPr lang="ko-KR" altLang="en-US" sz="1200" dirty="0"/>
              <a:t>명</a:t>
            </a:r>
            <a:r>
              <a:rPr lang="en-US" altLang="ko-KR" sz="1200" dirty="0"/>
              <a:t>) </a:t>
            </a:r>
            <a:r>
              <a:rPr lang="ko-KR" altLang="en-US" sz="1200" dirty="0"/>
              <a:t>대비 </a:t>
            </a:r>
            <a:r>
              <a:rPr lang="en-US" altLang="ko-KR" sz="1200" dirty="0"/>
              <a:t>27.2% </a:t>
            </a:r>
            <a:r>
              <a:rPr lang="ko-KR" altLang="en-US" sz="1200" dirty="0" smtClean="0"/>
              <a:t>증가했는데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이는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대검찰청이 연간 마약사범 통계치를 작성한 </a:t>
            </a:r>
            <a:r>
              <a:rPr lang="en-US" altLang="ko-KR" sz="1200" dirty="0"/>
              <a:t>1990</a:t>
            </a:r>
            <a:r>
              <a:rPr lang="ko-KR" altLang="en-US" sz="1200" dirty="0"/>
              <a:t>년 이래 가장 높은 </a:t>
            </a:r>
            <a:r>
              <a:rPr lang="ko-KR" altLang="en-US" sz="1200" dirty="0" smtClean="0"/>
              <a:t>수치임</a:t>
            </a:r>
            <a:endParaRPr lang="en-US" altLang="ko-KR" sz="1200" dirty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200" dirty="0" smtClean="0"/>
              <a:t>2019</a:t>
            </a:r>
            <a:r>
              <a:rPr lang="ko-KR" altLang="en-US" sz="1200" dirty="0" smtClean="0"/>
              <a:t>년 </a:t>
            </a:r>
            <a:r>
              <a:rPr lang="ko-KR" altLang="en-US" sz="1200" dirty="0"/>
              <a:t>전체 마약류 </a:t>
            </a:r>
            <a:r>
              <a:rPr lang="ko-KR" altLang="en-US" sz="1200" dirty="0" err="1"/>
              <a:t>압수량이</a:t>
            </a:r>
            <a:r>
              <a:rPr lang="ko-KR" altLang="en-US" sz="1200" dirty="0"/>
              <a:t> </a:t>
            </a:r>
            <a:r>
              <a:rPr lang="en-US" altLang="ko-KR" sz="1200" dirty="0"/>
              <a:t>362㎏</a:t>
            </a:r>
            <a:r>
              <a:rPr lang="ko-KR" altLang="en-US" sz="1200" dirty="0"/>
              <a:t>으로 전년</a:t>
            </a:r>
            <a:r>
              <a:rPr lang="en-US" altLang="ko-KR" sz="1200" dirty="0"/>
              <a:t>(415㎏)</a:t>
            </a:r>
            <a:r>
              <a:rPr lang="ko-KR" altLang="en-US" sz="1200" dirty="0"/>
              <a:t>보다 줄어든 가운데 신종마약류는 </a:t>
            </a:r>
            <a:r>
              <a:rPr lang="en-US" altLang="ko-KR" sz="1200" dirty="0"/>
              <a:t>48.2㎏</a:t>
            </a:r>
            <a:r>
              <a:rPr lang="ko-KR" altLang="en-US" sz="1200" dirty="0"/>
              <a:t>에서 </a:t>
            </a:r>
            <a:r>
              <a:rPr lang="en-US" altLang="ko-KR" sz="1200" dirty="0"/>
              <a:t>82.7㎏</a:t>
            </a:r>
            <a:r>
              <a:rPr lang="ko-KR" altLang="en-US" sz="1200" dirty="0"/>
              <a:t>으로 </a:t>
            </a:r>
            <a:r>
              <a:rPr lang="ko-KR" altLang="en-US" sz="1200" dirty="0" smtClean="0"/>
              <a:t>증가했음</a:t>
            </a:r>
            <a:endParaRPr lang="en-US" altLang="ko-KR" sz="1200" dirty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200" dirty="0" smtClean="0"/>
              <a:t>신종마약류는 </a:t>
            </a:r>
            <a:r>
              <a:rPr lang="ko-KR" altLang="en-US" sz="1200" dirty="0"/>
              <a:t>비교적 낮은 가격에 비해 환각 효과가 강한데다가 </a:t>
            </a:r>
            <a:r>
              <a:rPr lang="ko-KR" altLang="en-US" sz="1200" dirty="0" err="1"/>
              <a:t>소셜</a:t>
            </a:r>
            <a:r>
              <a:rPr lang="ko-KR" altLang="en-US" sz="1200" dirty="0"/>
              <a:t> 미디어나 인터넷으로 손쉽게 구매할 수 있어 젊은 층과 외국인 사이에서 빠르게 확산중인 것으로 </a:t>
            </a:r>
            <a:r>
              <a:rPr lang="ko-KR" altLang="en-US" sz="1200" dirty="0" smtClean="0"/>
              <a:t>파악됨</a:t>
            </a:r>
            <a:endParaRPr lang="en-US" altLang="ko-KR" sz="1200" dirty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200" dirty="0" smtClean="0"/>
              <a:t>19</a:t>
            </a:r>
            <a:r>
              <a:rPr lang="ko-KR" altLang="en-US" sz="1200" dirty="0"/>
              <a:t>세 미만 청소년 마약류 사범도 </a:t>
            </a:r>
            <a:r>
              <a:rPr lang="en-US" altLang="ko-KR" sz="1200" dirty="0"/>
              <a:t>2018</a:t>
            </a:r>
            <a:r>
              <a:rPr lang="ko-KR" altLang="en-US" sz="1200" dirty="0"/>
              <a:t>년 </a:t>
            </a:r>
            <a:r>
              <a:rPr lang="en-US" altLang="ko-KR" sz="1200" dirty="0"/>
              <a:t>143</a:t>
            </a:r>
            <a:r>
              <a:rPr lang="ko-KR" altLang="en-US" sz="1200" dirty="0"/>
              <a:t>명이었으나 지난해 </a:t>
            </a:r>
            <a:r>
              <a:rPr lang="en-US" altLang="ko-KR" sz="1200" dirty="0"/>
              <a:t>239</a:t>
            </a:r>
            <a:r>
              <a:rPr lang="ko-KR" altLang="en-US" sz="1200" dirty="0"/>
              <a:t>명으로 </a:t>
            </a:r>
            <a:r>
              <a:rPr lang="en-US" altLang="ko-KR" sz="1200" dirty="0"/>
              <a:t>67.1%</a:t>
            </a:r>
            <a:r>
              <a:rPr lang="ko-KR" altLang="en-US" sz="1200" dirty="0"/>
              <a:t>나 </a:t>
            </a:r>
            <a:r>
              <a:rPr lang="ko-KR" altLang="en-US" sz="1200" dirty="0" smtClean="0"/>
              <a:t>증가했는데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이는 </a:t>
            </a:r>
            <a:r>
              <a:rPr lang="ko-KR" altLang="en-US" sz="1200" dirty="0" err="1" smtClean="0"/>
              <a:t>스마트폰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이용이 보편화하면서 청소년들이 마약류 판매 인터넷 광고에 쉽게 노출된 것이 원인이라고 </a:t>
            </a:r>
            <a:r>
              <a:rPr lang="ko-KR" altLang="en-US" sz="1200" dirty="0" smtClean="0"/>
              <a:t>분석됨</a:t>
            </a:r>
            <a:endParaRPr lang="en-US" altLang="ko-KR" sz="1200" dirty="0"/>
          </a:p>
          <a:p>
            <a:pPr marL="263525" indent="-263525"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200" dirty="0" smtClean="0"/>
              <a:t>외국인 </a:t>
            </a:r>
            <a:r>
              <a:rPr lang="ko-KR" altLang="en-US" sz="1200" dirty="0"/>
              <a:t>마약사범은 재작년</a:t>
            </a:r>
            <a:r>
              <a:rPr lang="en-US" altLang="ko-KR" sz="1200" dirty="0"/>
              <a:t>(948</a:t>
            </a:r>
            <a:r>
              <a:rPr lang="ko-KR" altLang="en-US" sz="1200" dirty="0"/>
              <a:t>명</a:t>
            </a:r>
            <a:r>
              <a:rPr lang="en-US" altLang="ko-KR" sz="1200" dirty="0"/>
              <a:t>)</a:t>
            </a:r>
            <a:r>
              <a:rPr lang="ko-KR" altLang="en-US" sz="1200" dirty="0"/>
              <a:t>보다 </a:t>
            </a:r>
            <a:r>
              <a:rPr lang="en-US" altLang="ko-KR" sz="1200" dirty="0"/>
              <a:t>61.3% </a:t>
            </a:r>
            <a:r>
              <a:rPr lang="ko-KR" altLang="en-US" sz="1200" dirty="0"/>
              <a:t>증가한 </a:t>
            </a:r>
            <a:r>
              <a:rPr lang="en-US" altLang="ko-KR" sz="1200" dirty="0"/>
              <a:t>1</a:t>
            </a:r>
            <a:r>
              <a:rPr lang="ko-KR" altLang="en-US" sz="1200" dirty="0"/>
              <a:t>천</a:t>
            </a:r>
            <a:r>
              <a:rPr lang="en-US" altLang="ko-KR" sz="1200" dirty="0"/>
              <a:t>529</a:t>
            </a:r>
            <a:r>
              <a:rPr lang="ko-KR" altLang="en-US" sz="1200" dirty="0"/>
              <a:t>명이었다</a:t>
            </a:r>
            <a:r>
              <a:rPr lang="en-US" altLang="ko-KR" sz="1200" dirty="0"/>
              <a:t>. </a:t>
            </a:r>
            <a:r>
              <a:rPr lang="ko-KR" altLang="en-US" sz="1200" dirty="0"/>
              <a:t>적발된 외국인 사범이 </a:t>
            </a:r>
            <a:r>
              <a:rPr lang="en-US" altLang="ko-KR" sz="1200" dirty="0"/>
              <a:t>1</a:t>
            </a:r>
            <a:r>
              <a:rPr lang="ko-KR" altLang="en-US" sz="1200" dirty="0"/>
              <a:t>천명을 넘은 것은 지난해가 </a:t>
            </a:r>
            <a:r>
              <a:rPr lang="ko-KR" altLang="en-US" sz="1200" dirty="0" smtClean="0"/>
              <a:t>처음이었음</a:t>
            </a:r>
            <a:endParaRPr lang="en-US" altLang="ko-KR" sz="1200" dirty="0"/>
          </a:p>
          <a:p>
            <a:pPr algn="just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ko-KR" altLang="en-US" sz="1200" dirty="0"/>
              <a:t/>
            </a:r>
            <a:br>
              <a:rPr lang="ko-KR" altLang="en-US" sz="1200" dirty="0"/>
            </a:br>
            <a:endParaRPr lang="ko-KR" altLang="en-US" sz="12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451" y="1877545"/>
            <a:ext cx="3367069" cy="266429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208" y="4775491"/>
            <a:ext cx="1872208" cy="1671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95288" y="1196975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8313" y="1268413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5650" y="1341438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044575" y="1341438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5-2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동향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다크웹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(Dark web)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을 통한 마약류 유통 확산 추세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251520" y="1853553"/>
            <a:ext cx="5256583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err="1" smtClean="0"/>
              <a:t>다크웹에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마약판매사이트를 개설하고</a:t>
            </a:r>
            <a:r>
              <a:rPr lang="en-US" altLang="ko-KR" sz="1400" dirty="0"/>
              <a:t>, </a:t>
            </a:r>
            <a:r>
              <a:rPr lang="ko-KR" altLang="en-US" sz="1400" dirty="0"/>
              <a:t>나아가 수사기관의 추적을 피하기 위해 암호화 메시지나 가상화폐 등을 이용하여 은밀하게 마약류 </a:t>
            </a:r>
            <a:r>
              <a:rPr lang="ko-KR" altLang="en-US" sz="1400" dirty="0" smtClean="0"/>
              <a:t>거래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400" dirty="0" smtClean="0"/>
              <a:t> </a:t>
            </a:r>
            <a:r>
              <a:rPr lang="ko-KR" altLang="en-US" sz="1400" dirty="0" smtClean="0"/>
              <a:t>마약류 </a:t>
            </a:r>
            <a:r>
              <a:rPr lang="ko-KR" altLang="en-US" sz="1400" dirty="0"/>
              <a:t>전문 사이트 적발 대표 </a:t>
            </a:r>
            <a:r>
              <a:rPr lang="ko-KR" altLang="en-US" sz="1400" dirty="0" smtClean="0"/>
              <a:t>사례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400" dirty="0" smtClean="0"/>
              <a:t>    </a:t>
            </a:r>
            <a:r>
              <a:rPr lang="en-US" altLang="ko-KR" sz="1400" dirty="0"/>
              <a:t>① ’18. 10. ~ ’19. 1. </a:t>
            </a:r>
            <a:r>
              <a:rPr lang="ko-KR" altLang="en-US" sz="1400" dirty="0"/>
              <a:t>주거지에 식물 </a:t>
            </a:r>
            <a:r>
              <a:rPr lang="ko-KR" altLang="en-US" sz="1400" dirty="0" err="1"/>
              <a:t>재배동</a:t>
            </a:r>
            <a:r>
              <a:rPr lang="en-US" altLang="ko-KR" sz="1400" dirty="0"/>
              <a:t>, </a:t>
            </a:r>
            <a:r>
              <a:rPr lang="ko-KR" altLang="en-US" sz="1400" dirty="0"/>
              <a:t>간이 비닐하우스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환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풍기 </a:t>
            </a:r>
            <a:r>
              <a:rPr lang="ko-KR" altLang="en-US" sz="1400" dirty="0"/>
              <a:t>등 전문 </a:t>
            </a:r>
            <a:r>
              <a:rPr lang="ko-KR" altLang="en-US" sz="1400" dirty="0" smtClean="0"/>
              <a:t>재배시설을 </a:t>
            </a:r>
            <a:r>
              <a:rPr lang="ko-KR" altLang="en-US" sz="1400" dirty="0"/>
              <a:t>갖추고 대마를 </a:t>
            </a:r>
            <a:r>
              <a:rPr lang="ko-KR" altLang="en-US" sz="1400" dirty="0" smtClean="0"/>
              <a:t>직접 </a:t>
            </a:r>
            <a:r>
              <a:rPr lang="ko-KR" altLang="en-US" sz="1400" dirty="0"/>
              <a:t>재배한 후</a:t>
            </a:r>
            <a:r>
              <a:rPr lang="en-US" altLang="ko-KR" sz="1400" dirty="0"/>
              <a:t>, </a:t>
            </a:r>
            <a:r>
              <a:rPr lang="ko-KR" altLang="en-US" sz="1400" dirty="0" err="1" smtClean="0"/>
              <a:t>다크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웹 </a:t>
            </a:r>
            <a:r>
              <a:rPr lang="ko-KR" altLang="en-US" sz="1400" dirty="0"/>
              <a:t>마약판매 사이트인 ‘</a:t>
            </a:r>
            <a:r>
              <a:rPr lang="en-US" altLang="ko-KR" sz="1400" dirty="0"/>
              <a:t>OO</a:t>
            </a:r>
            <a:r>
              <a:rPr lang="ko-KR" altLang="en-US" sz="1400" dirty="0"/>
              <a:t>코리아’에 광고를 통해 대마 </a:t>
            </a:r>
            <a:r>
              <a:rPr lang="ko-KR" altLang="en-US" sz="1400" dirty="0" smtClean="0"/>
              <a:t>대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량 </a:t>
            </a:r>
            <a:r>
              <a:rPr lang="ko-KR" altLang="en-US" sz="1400" dirty="0"/>
              <a:t>유통</a:t>
            </a:r>
            <a:r>
              <a:rPr lang="en-US" altLang="ko-KR" sz="1400" dirty="0"/>
              <a:t>(</a:t>
            </a:r>
            <a:r>
              <a:rPr lang="ko-KR" altLang="en-US" sz="1400" dirty="0"/>
              <a:t>서울중앙지검</a:t>
            </a:r>
            <a:r>
              <a:rPr lang="en-US" altLang="ko-KR" sz="1400" dirty="0"/>
              <a:t>)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 smtClean="0"/>
              <a:t>   ② </a:t>
            </a:r>
            <a:r>
              <a:rPr lang="ko-KR" altLang="en-US" sz="1400" dirty="0"/>
              <a:t>’</a:t>
            </a:r>
            <a:r>
              <a:rPr lang="en-US" altLang="ko-KR" sz="1400" dirty="0"/>
              <a:t>19. 3. ~ 5. 50</a:t>
            </a:r>
            <a:r>
              <a:rPr lang="ko-KR" altLang="en-US" sz="1400" dirty="0"/>
              <a:t>평 규모의 창고건물에 대형 텐트를 설치하여 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err="1" smtClean="0"/>
              <a:t>생육동</a:t>
            </a:r>
            <a:r>
              <a:rPr lang="en-US" altLang="ko-KR" sz="1400" dirty="0"/>
              <a:t>, </a:t>
            </a:r>
            <a:r>
              <a:rPr lang="ko-KR" altLang="en-US" sz="1400" dirty="0"/>
              <a:t>개화동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건조동</a:t>
            </a:r>
            <a:r>
              <a:rPr lang="ko-KR" altLang="en-US" sz="1400" dirty="0"/>
              <a:t> 등 전문 </a:t>
            </a:r>
            <a:r>
              <a:rPr lang="ko-KR" altLang="en-US" sz="1400" dirty="0" smtClean="0"/>
              <a:t>재배시설을 </a:t>
            </a:r>
            <a:r>
              <a:rPr lang="ko-KR" altLang="en-US" sz="1400" dirty="0"/>
              <a:t>갖추고 대마를 </a:t>
            </a:r>
            <a:r>
              <a:rPr lang="ko-KR" altLang="en-US" sz="1400" dirty="0" smtClean="0"/>
              <a:t>재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err="1" smtClean="0"/>
              <a:t>배한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뒤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다크웹에</a:t>
            </a:r>
            <a:r>
              <a:rPr lang="ko-KR" altLang="en-US" sz="1400" dirty="0"/>
              <a:t> 판매 광고를 하여 수 </a:t>
            </a:r>
            <a:r>
              <a:rPr lang="ko-KR" altLang="en-US" sz="1400" dirty="0" err="1"/>
              <a:t>백회에</a:t>
            </a:r>
            <a:r>
              <a:rPr lang="ko-KR" altLang="en-US" sz="1400" dirty="0"/>
              <a:t> 걸쳐 </a:t>
            </a:r>
            <a:r>
              <a:rPr lang="ko-KR" altLang="en-US" sz="1400" dirty="0" err="1" smtClean="0"/>
              <a:t>전국적으</a:t>
            </a:r>
            <a:r>
              <a:rPr lang="ko-KR" altLang="en-US" sz="1400" dirty="0" smtClean="0"/>
              <a:t>   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로 </a:t>
            </a:r>
            <a:r>
              <a:rPr lang="ko-KR" altLang="en-US" sz="1400" dirty="0"/>
              <a:t>대마 약 </a:t>
            </a:r>
            <a:r>
              <a:rPr lang="en-US" altLang="ko-KR" sz="1400" dirty="0"/>
              <a:t>1kg </a:t>
            </a:r>
            <a:r>
              <a:rPr lang="ko-KR" altLang="en-US" sz="1400" dirty="0" smtClean="0"/>
              <a:t>유통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서울중앙지검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1863891"/>
            <a:ext cx="3528392" cy="473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2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88144" y="9525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1169" y="1023938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48506" y="1096963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037431" y="10969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5-3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동향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신종 마약류 등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압수량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지속적 증가</a:t>
            </a:r>
            <a:endParaRPr kumimoji="0" lang="ko-KR" altLang="en-US" sz="18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244376" y="1673225"/>
            <a:ext cx="8497193" cy="229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전체 </a:t>
            </a:r>
            <a:r>
              <a:rPr lang="ko-KR" altLang="en-US" sz="1400" dirty="0"/>
              <a:t>마약류 </a:t>
            </a:r>
            <a:r>
              <a:rPr lang="ko-KR" altLang="en-US" sz="1400" dirty="0" err="1"/>
              <a:t>압수량이</a:t>
            </a:r>
            <a:r>
              <a:rPr lang="ko-KR" altLang="en-US" sz="1400" dirty="0"/>
              <a:t> </a:t>
            </a:r>
            <a:r>
              <a:rPr lang="en-US" altLang="ko-KR" sz="1400" dirty="0"/>
              <a:t>362kg</a:t>
            </a:r>
            <a:r>
              <a:rPr lang="ko-KR" altLang="en-US" sz="1400" dirty="0"/>
              <a:t>으로 전년</a:t>
            </a:r>
            <a:r>
              <a:rPr lang="en-US" altLang="ko-KR" sz="1400" dirty="0"/>
              <a:t>(415kg) </a:t>
            </a:r>
            <a:r>
              <a:rPr lang="ko-KR" altLang="en-US" sz="1400" dirty="0"/>
              <a:t>대비 다소 감소한 반면</a:t>
            </a:r>
            <a:r>
              <a:rPr lang="en-US" altLang="ko-KR" sz="1400" dirty="0"/>
              <a:t>, </a:t>
            </a:r>
            <a:r>
              <a:rPr lang="ko-KR" altLang="en-US" sz="1400" dirty="0"/>
              <a:t>신종마약류는 </a:t>
            </a:r>
            <a:r>
              <a:rPr lang="en-US" altLang="ko-KR" sz="1400" dirty="0"/>
              <a:t>82.7kg</a:t>
            </a:r>
            <a:r>
              <a:rPr lang="ko-KR" altLang="en-US" sz="1400" dirty="0"/>
              <a:t>으로 전년</a:t>
            </a:r>
            <a:r>
              <a:rPr lang="en-US" altLang="ko-KR" sz="1400" dirty="0"/>
              <a:t>(48.2kg) </a:t>
            </a:r>
            <a:r>
              <a:rPr lang="ko-KR" altLang="en-US" sz="1400" dirty="0"/>
              <a:t>대비 </a:t>
            </a:r>
            <a:r>
              <a:rPr lang="en-US" altLang="ko-KR" sz="1400" dirty="0"/>
              <a:t>71.8% </a:t>
            </a:r>
            <a:r>
              <a:rPr lang="ko-KR" altLang="en-US" sz="1400" dirty="0"/>
              <a:t>증가 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가격 </a:t>
            </a:r>
            <a:r>
              <a:rPr lang="ko-KR" altLang="en-US" sz="1400" dirty="0"/>
              <a:t>대비 강력한 환각 효과를 가진 신종마약류는 인터넷으로 구매가 용이</a:t>
            </a:r>
            <a:r>
              <a:rPr lang="en-US" altLang="ko-KR" sz="1400" dirty="0"/>
              <a:t>(SNS </a:t>
            </a:r>
            <a:r>
              <a:rPr lang="ko-KR" altLang="en-US" sz="1400" dirty="0"/>
              <a:t>주문</a:t>
            </a:r>
            <a:r>
              <a:rPr lang="en-US" altLang="ko-KR" sz="1400" dirty="0"/>
              <a:t>, </a:t>
            </a:r>
            <a:r>
              <a:rPr lang="ko-KR" altLang="en-US" sz="1400" dirty="0"/>
              <a:t>가상화폐 결제</a:t>
            </a:r>
            <a:r>
              <a:rPr lang="en-US" altLang="ko-KR" sz="1400" dirty="0"/>
              <a:t>, </a:t>
            </a:r>
            <a:r>
              <a:rPr lang="ko-KR" altLang="en-US" sz="1400" dirty="0"/>
              <a:t>국제우편 배송 등 ‘주문</a:t>
            </a:r>
            <a:r>
              <a:rPr lang="en-US" altLang="ko-KR" sz="1400" dirty="0"/>
              <a:t>·</a:t>
            </a:r>
            <a:r>
              <a:rPr lang="ko-KR" altLang="en-US" sz="1400" dirty="0"/>
              <a:t>결제</a:t>
            </a:r>
            <a:r>
              <a:rPr lang="en-US" altLang="ko-KR" sz="1400" dirty="0"/>
              <a:t>·</a:t>
            </a:r>
            <a:r>
              <a:rPr lang="ko-KR" altLang="en-US" sz="1400" dirty="0"/>
              <a:t>배송 </a:t>
            </a:r>
            <a:r>
              <a:rPr lang="ko-KR" altLang="en-US" sz="1400" dirty="0" err="1"/>
              <a:t>원스톱</a:t>
            </a:r>
            <a:r>
              <a:rPr lang="ko-KR" altLang="en-US" sz="1400" dirty="0"/>
              <a:t>’ 환경</a:t>
            </a:r>
            <a:r>
              <a:rPr lang="en-US" altLang="ko-KR" sz="1400" dirty="0"/>
              <a:t>) </a:t>
            </a:r>
            <a:r>
              <a:rPr lang="ko-KR" altLang="en-US" sz="1400" dirty="0"/>
              <a:t>하여 젊은 층과 외국인들 사이에 지속적으로 확산 추세 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특히 </a:t>
            </a:r>
            <a:r>
              <a:rPr lang="ko-KR" altLang="en-US" sz="1400" dirty="0"/>
              <a:t>신종마약류 중 대마오일</a:t>
            </a:r>
            <a:r>
              <a:rPr lang="en-US" altLang="ko-KR" sz="1400" dirty="0"/>
              <a:t>, </a:t>
            </a:r>
            <a:r>
              <a:rPr lang="ko-KR" altLang="en-US" sz="1400" dirty="0"/>
              <a:t>대마카트리지</a:t>
            </a:r>
            <a:r>
              <a:rPr lang="en-US" altLang="ko-KR" sz="1400" dirty="0"/>
              <a:t>, </a:t>
            </a:r>
            <a:r>
              <a:rPr lang="ko-KR" altLang="en-US" sz="1400" dirty="0"/>
              <a:t>대마젤리</a:t>
            </a:r>
            <a:r>
              <a:rPr lang="en-US" altLang="ko-KR" sz="1400" dirty="0"/>
              <a:t>, </a:t>
            </a:r>
            <a:r>
              <a:rPr lang="ko-KR" altLang="en-US" sz="1400" dirty="0"/>
              <a:t>대마 쿠키 등 </a:t>
            </a:r>
            <a:r>
              <a:rPr lang="ko-KR" altLang="en-US" sz="1400" dirty="0" err="1"/>
              <a:t>대마계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제품류와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알킬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니트리트류</a:t>
            </a:r>
            <a:r>
              <a:rPr lang="en-US" altLang="ko-KR" sz="1400" dirty="0"/>
              <a:t>(</a:t>
            </a:r>
            <a:r>
              <a:rPr lang="ko-KR" altLang="en-US" sz="1400" dirty="0"/>
              <a:t>일명 ‘</a:t>
            </a:r>
            <a:r>
              <a:rPr lang="ko-KR" altLang="en-US" sz="1400" dirty="0" err="1"/>
              <a:t>러쉬</a:t>
            </a:r>
            <a:r>
              <a:rPr lang="ko-KR" altLang="en-US" sz="1400" dirty="0"/>
              <a:t>’</a:t>
            </a:r>
            <a:r>
              <a:rPr lang="en-US" altLang="ko-KR" sz="1400" dirty="0"/>
              <a:t>) </a:t>
            </a:r>
            <a:r>
              <a:rPr lang="ko-KR" altLang="en-US" sz="1400" dirty="0"/>
              <a:t>등의 </a:t>
            </a:r>
            <a:r>
              <a:rPr lang="ko-KR" altLang="en-US" sz="1400" dirty="0" err="1"/>
              <a:t>압수량이</a:t>
            </a:r>
            <a:r>
              <a:rPr lang="ko-KR" altLang="en-US" sz="1400" dirty="0"/>
              <a:t> </a:t>
            </a:r>
            <a:r>
              <a:rPr lang="en-US" altLang="ko-KR" sz="1400" dirty="0"/>
              <a:t>61.9kg</a:t>
            </a:r>
            <a:r>
              <a:rPr lang="ko-KR" altLang="en-US" sz="1400" dirty="0"/>
              <a:t>으로 전년</a:t>
            </a:r>
            <a:r>
              <a:rPr lang="en-US" altLang="ko-KR" sz="1400" dirty="0"/>
              <a:t>(23.2kg) </a:t>
            </a:r>
            <a:r>
              <a:rPr lang="ko-KR" altLang="en-US" sz="1400" dirty="0"/>
              <a:t>대비 </a:t>
            </a:r>
            <a:r>
              <a:rPr lang="en-US" altLang="ko-KR" sz="1400" dirty="0"/>
              <a:t>167% </a:t>
            </a:r>
            <a:r>
              <a:rPr lang="ko-KR" altLang="en-US" sz="1400" dirty="0" smtClean="0"/>
              <a:t>폭증함 </a:t>
            </a:r>
            <a:endParaRPr lang="en-US" altLang="ko-KR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4126126"/>
            <a:ext cx="5112568" cy="203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4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88144" y="9525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1169" y="1023938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48506" y="1096963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037431" y="1096963"/>
            <a:ext cx="763270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5-3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동향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신종 마약류 등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압수량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지속적 증가</a:t>
            </a:r>
            <a:endParaRPr kumimoji="0" lang="ko-KR" altLang="en-US" sz="18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323850" y="1772816"/>
            <a:ext cx="4039591" cy="2640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2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200" dirty="0" smtClean="0"/>
              <a:t>캐나다와 </a:t>
            </a:r>
            <a:r>
              <a:rPr lang="ko-KR" altLang="en-US" sz="1200" dirty="0"/>
              <a:t>유럽 일부 국가</a:t>
            </a:r>
            <a:r>
              <a:rPr lang="en-US" altLang="ko-KR" sz="1200" dirty="0"/>
              <a:t>, </a:t>
            </a:r>
            <a:r>
              <a:rPr lang="ko-KR" altLang="en-US" sz="1200" dirty="0"/>
              <a:t>미국 일부 주</a:t>
            </a:r>
            <a:r>
              <a:rPr lang="en-US" altLang="ko-KR" sz="1200" dirty="0"/>
              <a:t>(</a:t>
            </a:r>
            <a:r>
              <a:rPr lang="ko-KR" altLang="en-US" sz="1200" dirty="0"/>
              <a:t>州</a:t>
            </a:r>
            <a:r>
              <a:rPr lang="en-US" altLang="ko-KR" sz="1200" dirty="0"/>
              <a:t>)</a:t>
            </a:r>
            <a:r>
              <a:rPr lang="ko-KR" altLang="en-US" sz="1200" dirty="0"/>
              <a:t>의 대마초 판매 및 흡연 합법화에 따라 대마 성분 함유 오일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젤리</a:t>
            </a:r>
            <a:r>
              <a:rPr lang="en-US" altLang="ko-KR" sz="1200" dirty="0"/>
              <a:t>·</a:t>
            </a:r>
            <a:r>
              <a:rPr lang="ko-KR" altLang="en-US" sz="1200" dirty="0"/>
              <a:t>쿠키 등 </a:t>
            </a:r>
            <a:r>
              <a:rPr lang="ko-KR" altLang="en-US" sz="1200" dirty="0" smtClean="0"/>
              <a:t>상품개발로 </a:t>
            </a:r>
            <a:r>
              <a:rPr lang="ko-KR" altLang="en-US" sz="1200" dirty="0" err="1" smtClean="0"/>
              <a:t>대마계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제품류</a:t>
            </a:r>
            <a:r>
              <a:rPr lang="ko-KR" altLang="en-US" sz="1200" dirty="0" smtClean="0"/>
              <a:t> 밀수 증가 </a:t>
            </a:r>
            <a:endParaRPr lang="en-US" altLang="ko-KR" sz="12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200" dirty="0" smtClean="0"/>
              <a:t>   - </a:t>
            </a:r>
            <a:r>
              <a:rPr lang="ko-KR" altLang="en-US" sz="1200" dirty="0" smtClean="0"/>
              <a:t>주사기로 </a:t>
            </a:r>
            <a:r>
              <a:rPr lang="ko-KR" altLang="en-US" sz="1200" dirty="0"/>
              <a:t>혈관에 투약하는 </a:t>
            </a:r>
            <a:r>
              <a:rPr lang="ko-KR" altLang="en-US" sz="1200" dirty="0" smtClean="0"/>
              <a:t>방식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거부감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강함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과 </a:t>
            </a:r>
            <a:r>
              <a:rPr lang="ko-KR" altLang="en-US" sz="1200" dirty="0"/>
              <a:t>달리</a:t>
            </a:r>
            <a:r>
              <a:rPr lang="en-US" altLang="ko-KR" sz="1200" dirty="0"/>
              <a:t>, </a:t>
            </a:r>
            <a:endParaRPr lang="en-US" altLang="ko-KR" sz="12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대마오일은 </a:t>
            </a:r>
            <a:r>
              <a:rPr lang="ko-KR" altLang="en-US" sz="1200" dirty="0"/>
              <a:t>마사지 오일 처럼 사용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대마카트리지는 전</a:t>
            </a:r>
            <a:endParaRPr lang="en-US" altLang="ko-KR" sz="12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err="1" smtClean="0"/>
              <a:t>자담배처럼</a:t>
            </a:r>
            <a:r>
              <a:rPr lang="ko-KR" altLang="en-US" sz="1200" dirty="0" smtClean="0"/>
              <a:t> 흡연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러쉬는</a:t>
            </a:r>
            <a:r>
              <a:rPr lang="ko-KR" altLang="en-US" sz="1200" dirty="0"/>
              <a:t> 향수처럼 코로 흡입 하는 등 </a:t>
            </a:r>
            <a:endParaRPr lang="en-US" altLang="ko-KR" sz="12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smtClean="0"/>
              <a:t>신종마약류는 </a:t>
            </a:r>
            <a:r>
              <a:rPr lang="ko-KR" altLang="en-US" sz="1200" dirty="0"/>
              <a:t>기호식품처럼 투약 </a:t>
            </a:r>
            <a:r>
              <a:rPr lang="ko-KR" altLang="en-US" sz="1200" dirty="0" smtClean="0"/>
              <a:t>가능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투약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쉬움</a:t>
            </a:r>
            <a:r>
              <a:rPr lang="en-US" altLang="ko-KR" sz="1200" dirty="0"/>
              <a:t>)</a:t>
            </a:r>
            <a:r>
              <a:rPr lang="ko-KR" altLang="en-US" sz="1200" dirty="0" smtClean="0"/>
              <a:t>하여 </a:t>
            </a:r>
            <a:endParaRPr lang="en-US" altLang="ko-KR" sz="12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err="1" smtClean="0"/>
              <a:t>젊은층에</a:t>
            </a:r>
            <a:r>
              <a:rPr lang="ko-KR" altLang="en-US" sz="1200" dirty="0" smtClean="0"/>
              <a:t> 지속 </a:t>
            </a:r>
            <a:r>
              <a:rPr lang="ko-KR" altLang="en-US" sz="1200" dirty="0"/>
              <a:t>확산 추세</a:t>
            </a:r>
            <a:endParaRPr lang="ko-KR" altLang="en-US" sz="1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201" y="1600201"/>
            <a:ext cx="3693930" cy="497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0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88144" y="1148897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1169" y="1220335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48506" y="1293360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037430" y="1293360"/>
            <a:ext cx="810657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5-4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동향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3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국제마약조직에 의한 마약류 밀수입 지속</a:t>
            </a:r>
            <a:r>
              <a:rPr lang="en-US" altLang="ko-KR" sz="13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3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밀반입 경로 다변화</a:t>
            </a:r>
            <a:endParaRPr kumimoji="0" lang="ko-KR" altLang="en-US" sz="16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88547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179512" y="1704523"/>
            <a:ext cx="5112568" cy="392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err="1" smtClean="0"/>
              <a:t>대만ㆍ말레이시아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등의 국제마약범죄조직이 우리나라를 </a:t>
            </a:r>
            <a:r>
              <a:rPr lang="ko-KR" altLang="en-US" sz="1400" dirty="0" smtClean="0"/>
              <a:t>주요시장으로 </a:t>
            </a:r>
            <a:r>
              <a:rPr lang="ko-KR" altLang="en-US" sz="1400" dirty="0"/>
              <a:t>보아 마약류 대량 밀수 및 경유지 활용 사례 계속 </a:t>
            </a:r>
            <a:r>
              <a:rPr lang="ko-KR" altLang="en-US" sz="1400" dirty="0" smtClean="0"/>
              <a:t>증가로 압수된 </a:t>
            </a:r>
            <a:r>
              <a:rPr lang="ko-KR" altLang="en-US" sz="1400" dirty="0"/>
              <a:t>마약류가 ‘</a:t>
            </a:r>
            <a:r>
              <a:rPr lang="en-US" altLang="ko-KR" sz="1400" dirty="0"/>
              <a:t>15. 97.7kg</a:t>
            </a:r>
            <a:r>
              <a:rPr lang="ko-KR" altLang="en-US" sz="1400" dirty="0"/>
              <a:t>→‘</a:t>
            </a:r>
            <a:r>
              <a:rPr lang="en-US" altLang="ko-KR" sz="1400" dirty="0"/>
              <a:t>19. 361.9kg’</a:t>
            </a:r>
            <a:r>
              <a:rPr lang="ko-KR" altLang="en-US" sz="1400" dirty="0"/>
              <a:t>로 </a:t>
            </a:r>
            <a:r>
              <a:rPr lang="en-US" altLang="ko-KR" sz="1400" dirty="0"/>
              <a:t>370% </a:t>
            </a:r>
            <a:r>
              <a:rPr lang="ko-KR" altLang="en-US" sz="1400" dirty="0" smtClean="0"/>
              <a:t>폭증</a:t>
            </a:r>
            <a:endParaRPr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밀수 </a:t>
            </a:r>
            <a:r>
              <a:rPr lang="ko-KR" altLang="en-US" sz="1400" dirty="0"/>
              <a:t>경로도 ’</a:t>
            </a:r>
            <a:r>
              <a:rPr lang="en-US" altLang="ko-KR" sz="1400" dirty="0"/>
              <a:t>17</a:t>
            </a:r>
            <a:r>
              <a:rPr lang="ko-KR" altLang="en-US" sz="1400" dirty="0"/>
              <a:t>년～’</a:t>
            </a:r>
            <a:r>
              <a:rPr lang="en-US" altLang="ko-KR" sz="1400" dirty="0"/>
              <a:t>18</a:t>
            </a:r>
            <a:r>
              <a:rPr lang="ko-KR" altLang="en-US" sz="1400" dirty="0"/>
              <a:t>년 </a:t>
            </a:r>
            <a:r>
              <a:rPr lang="ko-KR" altLang="en-US" sz="1400" dirty="0" err="1"/>
              <a:t>대만發에서</a:t>
            </a:r>
            <a:r>
              <a:rPr lang="ko-KR" altLang="en-US" sz="1400" dirty="0"/>
              <a:t> ’</a:t>
            </a:r>
            <a:r>
              <a:rPr lang="en-US" altLang="ko-KR" sz="1400" dirty="0"/>
              <a:t>19</a:t>
            </a:r>
            <a:r>
              <a:rPr lang="ko-KR" altLang="en-US" sz="1400" dirty="0"/>
              <a:t>년부터 말레이시아 </a:t>
            </a:r>
            <a:r>
              <a:rPr lang="ko-KR" altLang="en-US" sz="1400" dirty="0" smtClean="0"/>
              <a:t>등 다양한 </a:t>
            </a:r>
            <a:r>
              <a:rPr lang="ko-KR" altLang="en-US" sz="1400" dirty="0"/>
              <a:t>경로로 변경 </a:t>
            </a:r>
            <a:r>
              <a:rPr lang="ko-KR" altLang="en-US" sz="1400" dirty="0" smtClean="0"/>
              <a:t>추세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400" dirty="0" smtClean="0"/>
              <a:t> </a:t>
            </a:r>
            <a:r>
              <a:rPr lang="ko-KR" altLang="en-US" sz="1400" dirty="0"/>
              <a:t>국내 밀반입 공항도 인천공항에서 </a:t>
            </a:r>
            <a:r>
              <a:rPr lang="ko-KR" altLang="en-US" sz="1400" dirty="0" err="1"/>
              <a:t>김포ㆍ부산ㆍ제주공항</a:t>
            </a:r>
            <a:r>
              <a:rPr lang="ko-KR" altLang="en-US" sz="1400" dirty="0"/>
              <a:t> 등으로 </a:t>
            </a:r>
            <a:r>
              <a:rPr lang="ko-KR" altLang="en-US" sz="1400" dirty="0" smtClean="0"/>
              <a:t>다변화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대표적 수사사례</a:t>
            </a:r>
            <a:endParaRPr lang="en-US" altLang="ko-KR" sz="1400" dirty="0"/>
          </a:p>
          <a:p>
            <a:r>
              <a:rPr lang="ko-KR" altLang="en-US" sz="1400" dirty="0"/>
              <a:t> </a:t>
            </a:r>
            <a:r>
              <a:rPr lang="ko-KR" altLang="en-US" sz="1400" dirty="0" smtClean="0"/>
              <a:t>  </a:t>
            </a:r>
            <a:r>
              <a:rPr lang="en-US" altLang="ko-KR" sz="1400" dirty="0" smtClean="0"/>
              <a:t>- 8</a:t>
            </a:r>
            <a:r>
              <a:rPr lang="en-US" altLang="ko-KR" sz="1400" dirty="0"/>
              <a:t>. 12. ~ ’19. 12. </a:t>
            </a:r>
            <a:r>
              <a:rPr lang="ko-KR" altLang="en-US" sz="1400" dirty="0" err="1"/>
              <a:t>말레이시아인들이</a:t>
            </a:r>
            <a:r>
              <a:rPr lang="ko-KR" altLang="en-US" sz="1400" dirty="0"/>
              <a:t> 배낭</a:t>
            </a:r>
            <a:r>
              <a:rPr lang="en-US" altLang="ko-KR" sz="1400" dirty="0"/>
              <a:t>, </a:t>
            </a:r>
            <a:r>
              <a:rPr lang="ko-KR" altLang="en-US" sz="1400" dirty="0"/>
              <a:t>신체</a:t>
            </a:r>
            <a:r>
              <a:rPr lang="en-US" altLang="ko-KR" sz="1400" dirty="0"/>
              <a:t>, </a:t>
            </a:r>
            <a:r>
              <a:rPr lang="ko-KR" altLang="en-US" sz="1400" dirty="0"/>
              <a:t>의료기기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여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err="1" smtClean="0"/>
              <a:t>행가방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운동화 </a:t>
            </a:r>
            <a:r>
              <a:rPr lang="ko-KR" altLang="en-US" sz="1400" dirty="0"/>
              <a:t>등에 </a:t>
            </a:r>
            <a:r>
              <a:rPr lang="ko-KR" altLang="en-US" sz="1400" dirty="0" err="1"/>
              <a:t>필로폰</a:t>
            </a:r>
            <a:r>
              <a:rPr lang="ko-KR" altLang="en-US" sz="1400" dirty="0"/>
              <a:t> 약 </a:t>
            </a:r>
            <a:r>
              <a:rPr lang="en-US" altLang="ko-KR" sz="1400" dirty="0"/>
              <a:t>40kg</a:t>
            </a:r>
            <a:r>
              <a:rPr lang="ko-KR" altLang="en-US" sz="1400" dirty="0"/>
              <a:t>을 </a:t>
            </a:r>
            <a:r>
              <a:rPr lang="ko-KR" altLang="en-US" sz="1400" dirty="0" smtClean="0"/>
              <a:t>은닉하여 </a:t>
            </a:r>
            <a:r>
              <a:rPr lang="ko-KR" altLang="en-US" sz="1400" dirty="0"/>
              <a:t>밀수입</a:t>
            </a:r>
            <a:r>
              <a:rPr lang="en-US" altLang="ko-KR" sz="1400" dirty="0"/>
              <a:t>(</a:t>
            </a:r>
            <a:r>
              <a:rPr lang="ko-KR" altLang="en-US" sz="1400" dirty="0" smtClean="0"/>
              <a:t>인천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지검</a:t>
            </a:r>
            <a:r>
              <a:rPr lang="en-US" altLang="ko-KR" sz="1400" dirty="0"/>
              <a:t>·</a:t>
            </a:r>
            <a:r>
              <a:rPr lang="ko-KR" altLang="en-US" sz="1400" dirty="0"/>
              <a:t>부산지검</a:t>
            </a:r>
            <a:r>
              <a:rPr lang="en-US" altLang="ko-KR" sz="1400" dirty="0"/>
              <a:t>) </a:t>
            </a:r>
            <a:r>
              <a:rPr lang="ko-KR" altLang="en-US" sz="1400" dirty="0"/>
              <a:t>등</a:t>
            </a:r>
            <a:endParaRPr lang="ko-KR" altLang="en-US" sz="1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6487" y="2132856"/>
            <a:ext cx="3096344" cy="328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6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88144" y="1148897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1169" y="1220335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48506" y="1293360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037430" y="1293360"/>
            <a:ext cx="810657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5-5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동향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외국인 마약류사범 최초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1,000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명 선 돌파</a:t>
            </a:r>
            <a:endParaRPr kumimoji="0" lang="ko-KR" altLang="en-US" sz="18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88547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276369" y="1704523"/>
            <a:ext cx="566378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적발 </a:t>
            </a:r>
            <a:r>
              <a:rPr lang="ko-KR" altLang="en-US" sz="1400" dirty="0"/>
              <a:t>외국인은 </a:t>
            </a:r>
            <a:r>
              <a:rPr lang="en-US" altLang="ko-KR" sz="1400" dirty="0"/>
              <a:t>1,529</a:t>
            </a:r>
            <a:r>
              <a:rPr lang="ko-KR" altLang="en-US" sz="1400" dirty="0"/>
              <a:t>명으로 전년</a:t>
            </a:r>
            <a:r>
              <a:rPr lang="en-US" altLang="ko-KR" sz="1400" dirty="0"/>
              <a:t>(948</a:t>
            </a:r>
            <a:r>
              <a:rPr lang="ko-KR" altLang="en-US" sz="1400" dirty="0"/>
              <a:t>명</a:t>
            </a:r>
            <a:r>
              <a:rPr lang="en-US" altLang="ko-KR" sz="1400" dirty="0"/>
              <a:t>) </a:t>
            </a:r>
            <a:r>
              <a:rPr lang="ko-KR" altLang="en-US" sz="1400" dirty="0"/>
              <a:t>대비 </a:t>
            </a:r>
            <a:r>
              <a:rPr lang="en-US" altLang="ko-KR" sz="1400" dirty="0"/>
              <a:t>61% </a:t>
            </a:r>
            <a:r>
              <a:rPr lang="ko-KR" altLang="en-US" sz="1400" dirty="0"/>
              <a:t>증가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국적별로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태국</a:t>
            </a:r>
            <a:r>
              <a:rPr lang="en-US" altLang="ko-KR" sz="1400" dirty="0"/>
              <a:t>(551</a:t>
            </a:r>
            <a:r>
              <a:rPr lang="ko-KR" altLang="en-US" sz="1400" dirty="0"/>
              <a:t>명</a:t>
            </a:r>
            <a:r>
              <a:rPr lang="en-US" altLang="ko-KR" sz="1400" dirty="0"/>
              <a:t>) 〉</a:t>
            </a:r>
            <a:r>
              <a:rPr lang="ko-KR" altLang="en-US" sz="1400" dirty="0"/>
              <a:t>중국</a:t>
            </a:r>
            <a:r>
              <a:rPr lang="en-US" altLang="ko-KR" sz="1400" dirty="0"/>
              <a:t>(431</a:t>
            </a:r>
            <a:r>
              <a:rPr lang="ko-KR" altLang="en-US" sz="1400" dirty="0"/>
              <a:t>명</a:t>
            </a:r>
            <a:r>
              <a:rPr lang="en-US" altLang="ko-KR" sz="1400" dirty="0"/>
              <a:t>) 〉</a:t>
            </a:r>
            <a:r>
              <a:rPr lang="ko-KR" altLang="en-US" sz="1400" dirty="0"/>
              <a:t>미국</a:t>
            </a:r>
            <a:r>
              <a:rPr lang="en-US" altLang="ko-KR" sz="1400" dirty="0"/>
              <a:t>(111</a:t>
            </a:r>
            <a:r>
              <a:rPr lang="ko-KR" altLang="en-US" sz="1400" dirty="0"/>
              <a:t>명</a:t>
            </a:r>
            <a:r>
              <a:rPr lang="en-US" altLang="ko-KR" sz="1400" dirty="0"/>
              <a:t>) </a:t>
            </a:r>
            <a:r>
              <a:rPr lang="ko-KR" altLang="en-US" sz="1400" dirty="0" smtClean="0"/>
              <a:t>順으로 근로자와 </a:t>
            </a:r>
            <a:r>
              <a:rPr lang="ko-KR" altLang="en-US" sz="1400" dirty="0"/>
              <a:t>유학생 </a:t>
            </a:r>
            <a:r>
              <a:rPr lang="ko-KR" altLang="en-US" sz="1400" dirty="0" smtClean="0"/>
              <a:t>     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등 </a:t>
            </a:r>
            <a:r>
              <a:rPr lang="ko-KR" altLang="en-US" sz="1400" dirty="0"/>
              <a:t>국내 체류 외국인이 자국 공급책과 </a:t>
            </a:r>
            <a:r>
              <a:rPr lang="ko-KR" altLang="en-US" sz="1400" dirty="0" smtClean="0"/>
              <a:t>공모하여 국제우편 </a:t>
            </a:r>
            <a:r>
              <a:rPr lang="ko-KR" altLang="en-US" sz="1400" dirty="0"/>
              <a:t>등을 </a:t>
            </a:r>
            <a:r>
              <a:rPr lang="ko-KR" altLang="en-US" sz="1400" dirty="0" smtClean="0"/>
              <a:t>이용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한 </a:t>
            </a:r>
            <a:r>
              <a:rPr lang="ko-KR" altLang="en-US" sz="1400" dirty="0"/>
              <a:t>국내 밀반입 사례 </a:t>
            </a:r>
            <a:r>
              <a:rPr lang="ko-KR" altLang="en-US" sz="1400" dirty="0" smtClean="0"/>
              <a:t>증가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en-US" altLang="ko-KR" sz="1400" dirty="0" smtClean="0"/>
              <a:t>※ </a:t>
            </a:r>
            <a:r>
              <a:rPr lang="ko-KR" altLang="en-US" sz="1400" dirty="0"/>
              <a:t>대표적 수사사례</a:t>
            </a:r>
            <a:r>
              <a:rPr lang="en-US" altLang="ko-KR" sz="1400" dirty="0"/>
              <a:t>:</a:t>
            </a:r>
          </a:p>
          <a:p>
            <a:r>
              <a:rPr lang="ko-KR" altLang="en-US" sz="1400" dirty="0"/>
              <a:t>① 태국인 근로자의 </a:t>
            </a:r>
            <a:r>
              <a:rPr lang="ko-KR" altLang="en-US" sz="1400" dirty="0" err="1"/>
              <a:t>야바</a:t>
            </a:r>
            <a:r>
              <a:rPr lang="ko-KR" altLang="en-US" sz="1400" dirty="0"/>
              <a:t> 밀수입</a:t>
            </a:r>
          </a:p>
          <a:p>
            <a:r>
              <a:rPr lang="en-US" altLang="ko-KR" sz="1400" dirty="0" smtClean="0"/>
              <a:t>  - </a:t>
            </a:r>
            <a:r>
              <a:rPr lang="en-US" altLang="ko-KR" sz="1400" dirty="0"/>
              <a:t>’19. 12. </a:t>
            </a:r>
            <a:r>
              <a:rPr lang="ko-KR" altLang="en-US" sz="1400" dirty="0"/>
              <a:t>태국인 </a:t>
            </a:r>
            <a:r>
              <a:rPr lang="en-US" altLang="ko-KR" sz="1400" dirty="0"/>
              <a:t>2</a:t>
            </a:r>
            <a:r>
              <a:rPr lang="ko-KR" altLang="en-US" sz="1400" dirty="0"/>
              <a:t>명이 </a:t>
            </a:r>
            <a:r>
              <a:rPr lang="ko-KR" altLang="en-US" sz="1400" dirty="0" smtClean="0"/>
              <a:t>국제우편으로 태국에서 </a:t>
            </a:r>
            <a:r>
              <a:rPr lang="ko-KR" altLang="en-US" sz="1400" dirty="0" err="1"/>
              <a:t>야바</a:t>
            </a:r>
            <a:r>
              <a:rPr lang="ko-KR" altLang="en-US" sz="1400" dirty="0"/>
              <a:t> </a:t>
            </a:r>
            <a:r>
              <a:rPr lang="en-US" altLang="ko-KR" sz="1400" dirty="0"/>
              <a:t>5,094</a:t>
            </a:r>
            <a:r>
              <a:rPr lang="ko-KR" altLang="en-US" sz="1400" dirty="0"/>
              <a:t>정 </a:t>
            </a:r>
            <a:r>
              <a:rPr lang="ko-KR" altLang="en-US" sz="1400" dirty="0" smtClean="0"/>
              <a:t>밀수입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(</a:t>
            </a:r>
            <a:r>
              <a:rPr lang="ko-KR" altLang="en-US" sz="1400" dirty="0"/>
              <a:t>수원지검</a:t>
            </a:r>
            <a:r>
              <a:rPr lang="en-US" altLang="ko-KR" sz="1400" dirty="0"/>
              <a:t>)</a:t>
            </a:r>
          </a:p>
          <a:p>
            <a:r>
              <a:rPr lang="en-US" altLang="ko-KR" sz="1400" dirty="0" smtClean="0"/>
              <a:t>  - ’19</a:t>
            </a:r>
            <a:r>
              <a:rPr lang="en-US" altLang="ko-KR" sz="1400" dirty="0"/>
              <a:t>. 6. </a:t>
            </a:r>
            <a:r>
              <a:rPr lang="ko-KR" altLang="en-US" sz="1400" dirty="0"/>
              <a:t>태국인이 태국에서 </a:t>
            </a:r>
            <a:r>
              <a:rPr lang="ko-KR" altLang="en-US" sz="1400" dirty="0" err="1"/>
              <a:t>필로폰</a:t>
            </a:r>
            <a:r>
              <a:rPr lang="ko-KR" altLang="en-US" sz="1400" dirty="0"/>
              <a:t> 약 </a:t>
            </a:r>
            <a:r>
              <a:rPr lang="en-US" altLang="ko-KR" sz="1400" dirty="0" smtClean="0"/>
              <a:t>1kg, </a:t>
            </a:r>
            <a:r>
              <a:rPr lang="ko-KR" altLang="en-US" sz="1400" dirty="0" err="1" smtClean="0"/>
              <a:t>야바</a:t>
            </a:r>
            <a:r>
              <a:rPr lang="ko-KR" altLang="en-US" sz="1400" dirty="0" smtClean="0"/>
              <a:t> </a:t>
            </a:r>
            <a:r>
              <a:rPr lang="en-US" altLang="ko-KR" sz="1400" dirty="0"/>
              <a:t>14,118</a:t>
            </a:r>
            <a:r>
              <a:rPr lang="ko-KR" altLang="en-US" sz="1400" dirty="0"/>
              <a:t>정을 여행용 </a:t>
            </a:r>
            <a:r>
              <a:rPr lang="ko-KR" altLang="en-US" sz="1400" dirty="0" smtClean="0"/>
              <a:t>가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방에 은닉하고 김해공항으로 </a:t>
            </a:r>
            <a:r>
              <a:rPr lang="ko-KR" altLang="en-US" sz="1400" dirty="0"/>
              <a:t>밀수입</a:t>
            </a:r>
            <a:r>
              <a:rPr lang="en-US" altLang="ko-KR" sz="1400" dirty="0"/>
              <a:t>(</a:t>
            </a:r>
            <a:r>
              <a:rPr lang="ko-KR" altLang="en-US" sz="1400" dirty="0"/>
              <a:t>부산지검</a:t>
            </a:r>
            <a:r>
              <a:rPr lang="en-US" altLang="ko-KR" sz="1400" dirty="0"/>
              <a:t>)</a:t>
            </a:r>
          </a:p>
          <a:p>
            <a:r>
              <a:rPr lang="ko-KR" altLang="en-US" sz="1400" dirty="0"/>
              <a:t>② 중국인의 마약류 밀조</a:t>
            </a:r>
            <a:r>
              <a:rPr lang="en-US" altLang="ko-KR" sz="1400" dirty="0"/>
              <a:t>·</a:t>
            </a:r>
            <a:r>
              <a:rPr lang="ko-KR" altLang="en-US" sz="1400" dirty="0"/>
              <a:t>밀수입</a:t>
            </a:r>
          </a:p>
          <a:p>
            <a:pPr marL="285750" indent="-285750">
              <a:buFontTx/>
              <a:buChar char="-"/>
            </a:pPr>
            <a:r>
              <a:rPr lang="en-US" altLang="ko-KR" sz="1400" dirty="0" smtClean="0"/>
              <a:t>’19</a:t>
            </a:r>
            <a:r>
              <a:rPr lang="en-US" altLang="ko-KR" sz="1400" dirty="0"/>
              <a:t>. 4. </a:t>
            </a:r>
            <a:r>
              <a:rPr lang="ko-KR" altLang="en-US" sz="1400" dirty="0"/>
              <a:t>중국인</a:t>
            </a:r>
            <a:r>
              <a:rPr lang="en-US" altLang="ko-KR" sz="1400" dirty="0"/>
              <a:t>, </a:t>
            </a:r>
            <a:r>
              <a:rPr lang="ko-KR" altLang="en-US" sz="1400" dirty="0"/>
              <a:t>대만인 등 </a:t>
            </a:r>
            <a:r>
              <a:rPr lang="en-US" altLang="ko-KR" sz="1400" dirty="0"/>
              <a:t>3</a:t>
            </a:r>
            <a:r>
              <a:rPr lang="ko-KR" altLang="en-US" sz="1400" dirty="0"/>
              <a:t>명이 서울 </a:t>
            </a:r>
            <a:r>
              <a:rPr lang="ko-KR" altLang="en-US" sz="1400" dirty="0" smtClean="0"/>
              <a:t>소재 호텔에서 </a:t>
            </a:r>
            <a:r>
              <a:rPr lang="ko-KR" altLang="en-US" sz="1400" dirty="0" err="1"/>
              <a:t>필로폰</a:t>
            </a:r>
            <a:r>
              <a:rPr lang="ko-KR" altLang="en-US" sz="1400" dirty="0"/>
              <a:t> 완성품 약 </a:t>
            </a:r>
            <a:r>
              <a:rPr lang="en-US" altLang="ko-KR" sz="1400" dirty="0" smtClean="0"/>
              <a:t>1.32kg </a:t>
            </a:r>
            <a:r>
              <a:rPr lang="ko-KR" altLang="en-US" sz="1400" dirty="0" smtClean="0"/>
              <a:t>및 </a:t>
            </a:r>
            <a:r>
              <a:rPr lang="ko-KR" altLang="en-US" sz="1400" dirty="0"/>
              <a:t>반제품 약 </a:t>
            </a:r>
            <a:r>
              <a:rPr lang="en-US" altLang="ko-KR" sz="1400" dirty="0"/>
              <a:t>2.28kg </a:t>
            </a:r>
            <a:r>
              <a:rPr lang="ko-KR" altLang="en-US" sz="1400" dirty="0"/>
              <a:t>제조</a:t>
            </a:r>
            <a:r>
              <a:rPr lang="en-US" altLang="ko-KR" sz="1400" dirty="0"/>
              <a:t>(</a:t>
            </a:r>
            <a:r>
              <a:rPr lang="ko-KR" altLang="en-US" sz="1400" dirty="0"/>
              <a:t>서울중앙지검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744" y="2492896"/>
            <a:ext cx="2307703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5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88144" y="1284511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1169" y="1355949"/>
            <a:ext cx="8221662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48506" y="1428974"/>
            <a:ext cx="303213" cy="298450"/>
            <a:chOff x="602" y="702"/>
            <a:chExt cx="191" cy="188"/>
          </a:xfrm>
        </p:grpSpPr>
        <p:sp>
          <p:nvSpPr>
            <p:cNvPr id="10245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8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249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25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037430" y="1428974"/>
            <a:ext cx="8106570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5-5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동향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청소년 마약류 범죄 증가</a:t>
            </a:r>
            <a:endParaRPr kumimoji="0" lang="ko-KR" altLang="en-US" sz="18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51" name="Picture 11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0252" name="Picture 12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24161"/>
            <a:ext cx="9144000" cy="115888"/>
          </a:xfrm>
          <a:prstGeom prst="rect">
            <a:avLst/>
          </a:prstGeom>
          <a:noFill/>
        </p:spPr>
      </p:pic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179512" y="2204864"/>
            <a:ext cx="5951815" cy="194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400" dirty="0" smtClean="0"/>
              <a:t>19</a:t>
            </a:r>
            <a:r>
              <a:rPr lang="ko-KR" altLang="en-US" sz="1400" dirty="0"/>
              <a:t>세 미만 청소년 마약류사범은 </a:t>
            </a:r>
            <a:r>
              <a:rPr lang="en-US" altLang="ko-KR" sz="1400" dirty="0"/>
              <a:t>239</a:t>
            </a:r>
            <a:r>
              <a:rPr lang="ko-KR" altLang="en-US" sz="1400" dirty="0"/>
              <a:t>명으로 전년</a:t>
            </a:r>
            <a:r>
              <a:rPr lang="en-US" altLang="ko-KR" sz="1400" dirty="0"/>
              <a:t>(143</a:t>
            </a:r>
            <a:r>
              <a:rPr lang="ko-KR" altLang="en-US" sz="1400" dirty="0"/>
              <a:t>명</a:t>
            </a:r>
            <a:r>
              <a:rPr lang="en-US" altLang="ko-KR" sz="1400" dirty="0"/>
              <a:t>) </a:t>
            </a:r>
            <a:r>
              <a:rPr lang="ko-KR" altLang="en-US" sz="1400" dirty="0" smtClean="0"/>
              <a:t>대비 </a:t>
            </a:r>
            <a:r>
              <a:rPr lang="en-US" altLang="ko-KR" sz="1400" dirty="0" smtClean="0"/>
              <a:t>67.1</a:t>
            </a:r>
            <a:r>
              <a:rPr lang="en-US" altLang="ko-KR" sz="1400" dirty="0"/>
              <a:t>% </a:t>
            </a:r>
            <a:r>
              <a:rPr lang="ko-KR" altLang="en-US" sz="1400" dirty="0"/>
              <a:t>증가하는 추세로 더 이상 청소년이 마약 안전지대가 </a:t>
            </a:r>
            <a:r>
              <a:rPr lang="ko-KR" altLang="en-US" sz="1400" dirty="0" smtClean="0"/>
              <a:t>아닌 것으로 확인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400" dirty="0" smtClean="0"/>
              <a:t>14</a:t>
            </a:r>
            <a:r>
              <a:rPr lang="ko-KR" altLang="en-US" sz="1400" dirty="0"/>
              <a:t>세의 </a:t>
            </a:r>
            <a:r>
              <a:rPr lang="ko-KR" altLang="en-US" sz="1400" dirty="0" err="1"/>
              <a:t>촉법소년도</a:t>
            </a:r>
            <a:r>
              <a:rPr lang="ko-KR" altLang="en-US" sz="1400" dirty="0"/>
              <a:t> </a:t>
            </a:r>
            <a:r>
              <a:rPr lang="en-US" altLang="ko-KR" sz="1400" dirty="0"/>
              <a:t>2</a:t>
            </a:r>
            <a:r>
              <a:rPr lang="ko-KR" altLang="en-US" sz="1400" dirty="0"/>
              <a:t>명 적발되는 등 연령대가 점점 하향화되고 </a:t>
            </a:r>
            <a:r>
              <a:rPr lang="ko-KR" altLang="en-US" sz="1400" dirty="0" smtClean="0"/>
              <a:t>있음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err="1" smtClean="0"/>
              <a:t>스마트폰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이용이 보편화되면서 </a:t>
            </a:r>
            <a:r>
              <a:rPr lang="ko-KR" altLang="en-US" sz="1400" dirty="0" smtClean="0"/>
              <a:t>청소년들이 </a:t>
            </a:r>
            <a:r>
              <a:rPr lang="ko-KR" altLang="en-US" sz="1400" dirty="0"/>
              <a:t>인터넷 및 각종 채팅 </a:t>
            </a:r>
            <a:r>
              <a:rPr lang="ko-KR" altLang="en-US" sz="1400" dirty="0" err="1"/>
              <a:t>어플</a:t>
            </a:r>
            <a:endParaRPr lang="ko-KR" altLang="en-US" sz="1400" dirty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등을 </a:t>
            </a:r>
            <a:r>
              <a:rPr lang="ko-KR" altLang="en-US" sz="1400" dirty="0"/>
              <a:t>통해 마약류 판매 광고에 </a:t>
            </a:r>
            <a:r>
              <a:rPr lang="ko-KR" altLang="en-US" sz="1400" dirty="0" smtClean="0"/>
              <a:t>쉽게 노출되어 </a:t>
            </a:r>
            <a:r>
              <a:rPr lang="ko-KR" altLang="en-US" sz="1400" dirty="0"/>
              <a:t>호기심에 구입</a:t>
            </a:r>
            <a:endParaRPr lang="ko-KR" altLang="en-US" sz="1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2492896"/>
            <a:ext cx="1914963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1946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19466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9467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2" y="1216025"/>
            <a:ext cx="7870825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6-1</a:t>
            </a:r>
            <a:r>
              <a:rPr kumimoji="0" lang="en-US" altLang="ko-KR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대응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중대 공급사범에 단속 역량을 집중하여 마약류 공급 원천 차단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54041" y="1792288"/>
            <a:ext cx="8316896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국제마약조직 </a:t>
            </a:r>
            <a:r>
              <a:rPr lang="ko-KR" altLang="en-US" sz="1400" dirty="0"/>
              <a:t>및 대규모 마약류 밀반입 등 중대 공급사범에 </a:t>
            </a:r>
            <a:r>
              <a:rPr lang="ko-KR" altLang="en-US" sz="1400" dirty="0" smtClean="0"/>
              <a:t>수사역량 집중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/>
              <a:t>인터넷 </a:t>
            </a:r>
            <a:r>
              <a:rPr lang="ko-KR" altLang="en-US" sz="1400" dirty="0" err="1"/>
              <a:t>소셜</a:t>
            </a:r>
            <a:r>
              <a:rPr lang="ko-KR" altLang="en-US" sz="1400" dirty="0"/>
              <a:t> 미디어</a:t>
            </a:r>
            <a:r>
              <a:rPr lang="en-US" altLang="ko-KR" sz="1400" dirty="0"/>
              <a:t>(SNS) </a:t>
            </a:r>
            <a:r>
              <a:rPr lang="ko-KR" altLang="en-US" sz="1400" dirty="0"/>
              <a:t>이용 마약류 거래 적극 </a:t>
            </a:r>
            <a:r>
              <a:rPr lang="ko-KR" altLang="en-US" sz="1400" dirty="0" smtClean="0"/>
              <a:t>차단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err="1"/>
              <a:t>다크웹</a:t>
            </a:r>
            <a:r>
              <a:rPr lang="ko-KR" altLang="en-US" sz="1400" dirty="0"/>
              <a:t> 전문수사팀 신설</a:t>
            </a:r>
            <a:r>
              <a:rPr lang="en-US" altLang="ko-KR" sz="1400" dirty="0"/>
              <a:t>․</a:t>
            </a:r>
            <a:r>
              <a:rPr lang="ko-KR" altLang="en-US" sz="1400" dirty="0" smtClean="0"/>
              <a:t>운영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en-US" altLang="ko-KR" sz="1400" dirty="0"/>
              <a:t>『</a:t>
            </a:r>
            <a:r>
              <a:rPr lang="ko-KR" altLang="en-US" sz="1400" dirty="0"/>
              <a:t>인터넷 마약류범죄 모니터링 시스템</a:t>
            </a:r>
            <a:r>
              <a:rPr lang="en-US" altLang="ko-KR" sz="1400" dirty="0"/>
              <a:t>』</a:t>
            </a:r>
            <a:r>
              <a:rPr lang="ko-KR" altLang="en-US" sz="1400" dirty="0"/>
              <a:t>운영 강화로 불법 </a:t>
            </a:r>
            <a:r>
              <a:rPr lang="ko-KR" altLang="en-US" sz="1400" dirty="0" smtClean="0"/>
              <a:t>마약류 판매 </a:t>
            </a:r>
            <a:r>
              <a:rPr lang="ko-KR" altLang="en-US" sz="1400" dirty="0"/>
              <a:t>등 광고행위 엄단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endParaRPr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경찰 및 검찰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등 수사기관과 관세청과 협업을 통한 </a:t>
            </a:r>
            <a:r>
              <a:rPr lang="ko-KR" altLang="en-US" sz="1400" dirty="0"/>
              <a:t>마약류 밀반입 </a:t>
            </a:r>
            <a:r>
              <a:rPr lang="ko-KR" altLang="en-US" sz="1400" dirty="0" smtClean="0"/>
              <a:t>차단</a:t>
            </a:r>
            <a:endParaRPr lang="ko-KR" altLang="en-US" sz="1400" dirty="0"/>
          </a:p>
          <a:p>
            <a:r>
              <a:rPr lang="en-US" altLang="ko-KR" sz="1400" dirty="0" smtClean="0"/>
              <a:t>   - </a:t>
            </a:r>
            <a:r>
              <a:rPr lang="ko-KR" altLang="en-US" sz="1400" dirty="0" err="1" smtClean="0"/>
              <a:t>공항ㆍ항만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검색 강화 </a:t>
            </a:r>
            <a:r>
              <a:rPr lang="ko-KR" altLang="en-US" sz="1400" dirty="0" smtClean="0"/>
              <a:t>및 우범자에 </a:t>
            </a:r>
            <a:r>
              <a:rPr lang="ko-KR" altLang="en-US" sz="1400" dirty="0"/>
              <a:t>대한 감시 등 국내 유입 단계부터 차단에 </a:t>
            </a:r>
            <a:r>
              <a:rPr lang="ko-KR" altLang="en-US" sz="1400" dirty="0" smtClean="0"/>
              <a:t>주력</a:t>
            </a:r>
            <a:endParaRPr lang="en-US" altLang="ko-KR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1946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19466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9467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2" y="1216025"/>
            <a:ext cx="7870825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6-2.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대응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국제 공조수사 및 협력 체계 강화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54041" y="1801168"/>
            <a:ext cx="8316896" cy="2850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마약류퇴치국제협력회의</a:t>
            </a:r>
            <a:r>
              <a:rPr lang="en-US" altLang="ko-KR" sz="1400" dirty="0"/>
              <a:t>(</a:t>
            </a:r>
            <a:r>
              <a:rPr lang="en-US" altLang="ko-KR" sz="1400" dirty="0" smtClean="0"/>
              <a:t>ADLOMICO), </a:t>
            </a:r>
            <a:r>
              <a:rPr lang="ko-KR" altLang="en-US" sz="1400" dirty="0"/>
              <a:t>아</a:t>
            </a:r>
            <a:r>
              <a:rPr lang="en-US" altLang="ko-KR" sz="1400" dirty="0"/>
              <a:t>․</a:t>
            </a:r>
            <a:r>
              <a:rPr lang="ko-KR" altLang="en-US" sz="1400" dirty="0" err="1" smtClean="0"/>
              <a:t>태마약정보조정센터</a:t>
            </a:r>
            <a:r>
              <a:rPr lang="en-US" altLang="ko-KR" sz="1400" dirty="0" smtClean="0"/>
              <a:t>(APICC)</a:t>
            </a:r>
            <a:r>
              <a:rPr lang="ko-KR" altLang="en-US" sz="1400" dirty="0" smtClean="0"/>
              <a:t>를 </a:t>
            </a:r>
            <a:r>
              <a:rPr lang="ko-KR" altLang="en-US" sz="1400" dirty="0"/>
              <a:t>통해 해외도피 마약류사범 강제송환 등 국제공조 </a:t>
            </a:r>
            <a:r>
              <a:rPr lang="ko-KR" altLang="en-US" sz="1400" dirty="0" smtClean="0"/>
              <a:t>강화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국제마약조직에 </a:t>
            </a:r>
            <a:r>
              <a:rPr lang="ko-KR" altLang="en-US" sz="1400" dirty="0"/>
              <a:t>의한 마약류 밀반입 증가에 대비하여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관련 국가와 </a:t>
            </a:r>
            <a:r>
              <a:rPr lang="ko-KR" altLang="en-US" sz="1400" dirty="0"/>
              <a:t>신속</a:t>
            </a:r>
            <a:r>
              <a:rPr lang="en-US" altLang="ko-KR" sz="1400" dirty="0"/>
              <a:t>․</a:t>
            </a:r>
            <a:r>
              <a:rPr lang="ko-KR" altLang="en-US" sz="1400" dirty="0"/>
              <a:t>긴밀한 수사 </a:t>
            </a:r>
            <a:r>
              <a:rPr lang="ko-KR" altLang="en-US" sz="1400" dirty="0" smtClean="0"/>
              <a:t>공조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마약류 </a:t>
            </a:r>
            <a:r>
              <a:rPr lang="ko-KR" altLang="en-US" sz="1400" dirty="0" err="1"/>
              <a:t>생산ㆍ경유국에</a:t>
            </a:r>
            <a:r>
              <a:rPr lang="ko-KR" altLang="en-US" sz="1400" dirty="0"/>
              <a:t> 마약퇴치역량 강화를 적극 </a:t>
            </a:r>
            <a:r>
              <a:rPr lang="ko-KR" altLang="en-US" sz="1400" dirty="0" smtClean="0"/>
              <a:t>지원하여 마약류 </a:t>
            </a:r>
            <a:r>
              <a:rPr lang="ko-KR" altLang="en-US" sz="1400" dirty="0"/>
              <a:t>밀반입 원천차단</a:t>
            </a:r>
          </a:p>
          <a:p>
            <a:r>
              <a:rPr lang="en-US" altLang="ko-KR" sz="1400" dirty="0" smtClean="0"/>
              <a:t>    - </a:t>
            </a:r>
            <a:r>
              <a:rPr lang="ko-KR" altLang="en-US" sz="1400" dirty="0"/>
              <a:t>캄보디아</a:t>
            </a:r>
            <a:r>
              <a:rPr lang="en-US" altLang="ko-KR" sz="1400" dirty="0"/>
              <a:t>, </a:t>
            </a:r>
            <a:r>
              <a:rPr lang="ko-KR" altLang="en-US" sz="1400" dirty="0"/>
              <a:t>필리핀 등 개발도상국의 마약퇴치 지원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마약퇴치 역량을 </a:t>
            </a:r>
            <a:r>
              <a:rPr lang="ko-KR" altLang="en-US" sz="1400" dirty="0"/>
              <a:t>향상시킴으로써 국내 마약류 </a:t>
            </a:r>
            <a:r>
              <a:rPr lang="ko-KR" altLang="en-US" sz="1400" dirty="0" smtClean="0"/>
              <a:t>밀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</a:t>
            </a:r>
            <a:r>
              <a:rPr lang="ko-KR" altLang="en-US" sz="1400" dirty="0" smtClean="0"/>
              <a:t>반입 </a:t>
            </a:r>
            <a:r>
              <a:rPr lang="ko-KR" altLang="en-US" sz="1400" dirty="0"/>
              <a:t>사전 차단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366085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1946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19466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9467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2" y="1216025"/>
            <a:ext cx="7870825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6-3.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대응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마약류 범죄수익금 철저 환수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54040" y="1801168"/>
            <a:ext cx="8510447" cy="29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조직적 </a:t>
            </a:r>
            <a:r>
              <a:rPr lang="ko-KR" altLang="en-US" sz="1400" dirty="0"/>
              <a:t>마약범죄에 대해 엄정 대응하고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범죄수익 박탈 </a:t>
            </a:r>
            <a:r>
              <a:rPr lang="ko-KR" altLang="en-US" sz="1400" dirty="0" smtClean="0"/>
              <a:t>철저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- </a:t>
            </a:r>
            <a:r>
              <a:rPr lang="ko-KR" altLang="en-US" sz="1400" dirty="0"/>
              <a:t>대규모 </a:t>
            </a:r>
            <a:r>
              <a:rPr lang="ko-KR" altLang="en-US" sz="1400" dirty="0" err="1"/>
              <a:t>공급ㆍ유통조직에</a:t>
            </a:r>
            <a:r>
              <a:rPr lang="ko-KR" altLang="en-US" sz="1400" dirty="0"/>
              <a:t> 대하여 가중 처벌조항이 있는 </a:t>
            </a:r>
            <a:r>
              <a:rPr lang="ko-KR" altLang="en-US" sz="1400" dirty="0" smtClean="0"/>
              <a:t>마약류 특별법을 </a:t>
            </a:r>
            <a:r>
              <a:rPr lang="ko-KR" altLang="en-US" sz="1400" dirty="0"/>
              <a:t>적용하고</a:t>
            </a:r>
            <a:r>
              <a:rPr lang="en-US" altLang="ko-KR" sz="1400" dirty="0"/>
              <a:t>, </a:t>
            </a:r>
            <a:r>
              <a:rPr lang="ko-KR" altLang="en-US" sz="1400" dirty="0"/>
              <a:t>범죄수익 </a:t>
            </a:r>
            <a:r>
              <a:rPr lang="ko-KR" altLang="en-US" sz="1400" dirty="0" err="1" smtClean="0"/>
              <a:t>몰수ㆍ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추징 </a:t>
            </a:r>
            <a:r>
              <a:rPr lang="ko-KR" altLang="en-US" sz="1400" dirty="0"/>
              <a:t>등을 통해 </a:t>
            </a:r>
            <a:r>
              <a:rPr lang="ko-KR" altLang="en-US" sz="1400" dirty="0" smtClean="0"/>
              <a:t>범죄수익을 철저히 </a:t>
            </a:r>
            <a:r>
              <a:rPr lang="ko-KR" altLang="en-US" sz="1400" dirty="0"/>
              <a:t>박탈함으로써 범죄 동기를 원천적으로 </a:t>
            </a:r>
            <a:r>
              <a:rPr lang="ko-KR" altLang="en-US" sz="1400" dirty="0" smtClean="0"/>
              <a:t>차단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400" dirty="0" smtClean="0"/>
              <a:t>2019</a:t>
            </a:r>
            <a:r>
              <a:rPr lang="ko-KR" altLang="en-US" sz="1400" dirty="0"/>
              <a:t>년 마약류범죄 환수실적은 </a:t>
            </a:r>
            <a:r>
              <a:rPr lang="en-US" altLang="ko-KR" sz="1400" dirty="0"/>
              <a:t>89</a:t>
            </a:r>
            <a:r>
              <a:rPr lang="ko-KR" altLang="en-US" sz="1400" dirty="0"/>
              <a:t>억 </a:t>
            </a:r>
            <a:r>
              <a:rPr lang="en-US" altLang="ko-KR" sz="1400" dirty="0"/>
              <a:t>4,076</a:t>
            </a:r>
            <a:r>
              <a:rPr lang="ko-KR" altLang="en-US" sz="1400" dirty="0"/>
              <a:t>만 원으로</a:t>
            </a:r>
            <a:r>
              <a:rPr lang="en-US" altLang="ko-KR" sz="1400" dirty="0"/>
              <a:t>, </a:t>
            </a:r>
            <a:r>
              <a:rPr lang="ko-KR" altLang="en-US" sz="1400" dirty="0"/>
              <a:t>전년</a:t>
            </a:r>
            <a:r>
              <a:rPr lang="en-US" altLang="ko-KR" sz="1400" dirty="0"/>
              <a:t>(76</a:t>
            </a:r>
            <a:r>
              <a:rPr lang="ko-KR" altLang="en-US" sz="1400" dirty="0" smtClean="0"/>
              <a:t>억 </a:t>
            </a:r>
            <a:r>
              <a:rPr lang="en-US" altLang="ko-KR" sz="1400" dirty="0" smtClean="0"/>
              <a:t>1,261</a:t>
            </a:r>
            <a:r>
              <a:rPr lang="ko-KR" altLang="en-US" sz="1400" dirty="0"/>
              <a:t>만 원</a:t>
            </a:r>
            <a:r>
              <a:rPr lang="en-US" altLang="ko-KR" sz="1400" dirty="0"/>
              <a:t>) </a:t>
            </a:r>
            <a:r>
              <a:rPr lang="ko-KR" altLang="en-US" sz="1400" dirty="0"/>
              <a:t>대비 </a:t>
            </a:r>
            <a:r>
              <a:rPr lang="en-US" altLang="ko-KR" sz="1400" dirty="0"/>
              <a:t>17.4% </a:t>
            </a:r>
            <a:r>
              <a:rPr lang="ko-KR" altLang="en-US" sz="1400" dirty="0" smtClean="0"/>
              <a:t>증가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ko-KR" altLang="en-US" sz="1400" dirty="0"/>
          </a:p>
          <a:p>
            <a:r>
              <a:rPr lang="en-US" altLang="ko-KR" sz="1400" dirty="0"/>
              <a:t>※ </a:t>
            </a:r>
            <a:r>
              <a:rPr lang="ko-KR" altLang="en-US" sz="1400" dirty="0"/>
              <a:t>범죄수익 환수 대표사례</a:t>
            </a:r>
            <a:r>
              <a:rPr lang="en-US" altLang="ko-KR" sz="1400" dirty="0"/>
              <a:t>:</a:t>
            </a:r>
          </a:p>
          <a:p>
            <a:r>
              <a:rPr lang="ko-KR" altLang="en-US" sz="1400" dirty="0" smtClean="0"/>
              <a:t>   ① </a:t>
            </a:r>
            <a:r>
              <a:rPr lang="en-US" altLang="ko-KR" sz="1400" dirty="0" smtClean="0"/>
              <a:t>‘18</a:t>
            </a:r>
            <a:r>
              <a:rPr lang="en-US" altLang="ko-KR" sz="1400" dirty="0"/>
              <a:t>. 2.∼7. </a:t>
            </a:r>
            <a:r>
              <a:rPr lang="ko-KR" altLang="en-US" sz="1400" dirty="0"/>
              <a:t>일본 및 대만 폭력조직과 국내 밀수조직이 합작하여 </a:t>
            </a:r>
            <a:r>
              <a:rPr lang="ko-KR" altLang="en-US" sz="1400" dirty="0" err="1" smtClean="0"/>
              <a:t>필로폰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약 </a:t>
            </a:r>
            <a:r>
              <a:rPr lang="en-US" altLang="ko-KR" sz="1400" dirty="0"/>
              <a:t>22kg</a:t>
            </a:r>
            <a:r>
              <a:rPr lang="ko-KR" altLang="en-US" sz="1400" dirty="0"/>
              <a:t>을 </a:t>
            </a:r>
            <a:r>
              <a:rPr lang="ko-KR" altLang="en-US" sz="1400" dirty="0" err="1"/>
              <a:t>밀수ㆍ판매한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사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건에서 </a:t>
            </a:r>
            <a:r>
              <a:rPr lang="en-US" altLang="ko-KR" sz="1400" dirty="0"/>
              <a:t>7</a:t>
            </a:r>
            <a:r>
              <a:rPr lang="ko-KR" altLang="en-US" sz="1400" dirty="0"/>
              <a:t>억여 원 보전 조치</a:t>
            </a:r>
            <a:r>
              <a:rPr lang="en-US" altLang="ko-KR" sz="1400" dirty="0"/>
              <a:t>(</a:t>
            </a:r>
            <a:r>
              <a:rPr lang="ko-KR" altLang="en-US" sz="1400" dirty="0"/>
              <a:t>서울중앙지검</a:t>
            </a:r>
            <a:r>
              <a:rPr lang="en-US" altLang="ko-KR" sz="1400" dirty="0"/>
              <a:t>)</a:t>
            </a:r>
          </a:p>
          <a:p>
            <a:r>
              <a:rPr lang="ko-KR" altLang="en-US" sz="1400" dirty="0"/>
              <a:t>② </a:t>
            </a:r>
            <a:r>
              <a:rPr lang="en-US" altLang="ko-KR" sz="1400" dirty="0" smtClean="0"/>
              <a:t>‘16</a:t>
            </a:r>
            <a:r>
              <a:rPr lang="en-US" altLang="ko-KR" sz="1400" dirty="0"/>
              <a:t>. 4.</a:t>
            </a:r>
            <a:r>
              <a:rPr lang="en-US" altLang="ko-KR" sz="1400" dirty="0" smtClean="0"/>
              <a:t>∼’17</a:t>
            </a:r>
            <a:r>
              <a:rPr lang="en-US" altLang="ko-KR" sz="1400" dirty="0"/>
              <a:t>. 10. </a:t>
            </a:r>
            <a:r>
              <a:rPr lang="ko-KR" altLang="en-US" sz="1400" dirty="0"/>
              <a:t>인터넷 및 </a:t>
            </a:r>
            <a:r>
              <a:rPr lang="en-US" altLang="ko-KR" sz="1400" dirty="0"/>
              <a:t>SNS </a:t>
            </a:r>
            <a:r>
              <a:rPr lang="ko-KR" altLang="en-US" sz="1400" dirty="0"/>
              <a:t>등 이용</a:t>
            </a:r>
            <a:r>
              <a:rPr lang="en-US" altLang="ko-KR" sz="1400" dirty="0"/>
              <a:t>, </a:t>
            </a:r>
            <a:r>
              <a:rPr lang="ko-KR" altLang="en-US" sz="1400" dirty="0"/>
              <a:t>총 </a:t>
            </a:r>
            <a:r>
              <a:rPr lang="en-US" altLang="ko-KR" sz="1400" dirty="0"/>
              <a:t>1,981</a:t>
            </a:r>
            <a:r>
              <a:rPr lang="ko-KR" altLang="en-US" sz="1400" dirty="0"/>
              <a:t>회에 걸쳐 </a:t>
            </a:r>
            <a:r>
              <a:rPr lang="ko-KR" altLang="en-US" sz="1400" dirty="0" err="1" smtClean="0"/>
              <a:t>필로폰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판매한 </a:t>
            </a:r>
            <a:r>
              <a:rPr lang="ko-KR" altLang="en-US" sz="1400" dirty="0"/>
              <a:t>사건에서 </a:t>
            </a:r>
            <a:r>
              <a:rPr lang="en-US" altLang="ko-KR" sz="1400" dirty="0"/>
              <a:t>15</a:t>
            </a:r>
            <a:r>
              <a:rPr lang="ko-KR" altLang="en-US" sz="1400" dirty="0"/>
              <a:t>억 </a:t>
            </a:r>
            <a:r>
              <a:rPr lang="en-US" altLang="ko-KR" sz="1400" dirty="0"/>
              <a:t>9</a:t>
            </a:r>
            <a:r>
              <a:rPr lang="ko-KR" altLang="en-US" sz="1400" dirty="0"/>
              <a:t>천만여 원 </a:t>
            </a:r>
            <a:r>
              <a:rPr lang="ko-KR" altLang="en-US" sz="1400" dirty="0" smtClean="0"/>
              <a:t>보전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조치</a:t>
            </a:r>
            <a:r>
              <a:rPr lang="en-US" altLang="ko-KR" sz="1400" dirty="0"/>
              <a:t>(</a:t>
            </a:r>
            <a:r>
              <a:rPr lang="ko-KR" altLang="en-US" sz="1400" dirty="0"/>
              <a:t>수원지검</a:t>
            </a:r>
            <a:r>
              <a:rPr lang="en-US" altLang="ko-KR" sz="1400" dirty="0"/>
              <a:t>)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6185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1946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19466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9467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2" y="1216025"/>
            <a:ext cx="7870825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6-4.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대응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수요 감축을 위해 치료재활 확대 및 예방활동 강화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54041" y="1801168"/>
            <a:ext cx="8438440" cy="379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마약류 </a:t>
            </a:r>
            <a:r>
              <a:rPr lang="ko-KR" altLang="en-US" sz="1400" dirty="0" err="1"/>
              <a:t>투약자와</a:t>
            </a:r>
            <a:r>
              <a:rPr lang="ko-KR" altLang="en-US" sz="1400" dirty="0"/>
              <a:t> 중독자에 대한 </a:t>
            </a:r>
            <a:r>
              <a:rPr lang="ko-KR" altLang="en-US" sz="1400" dirty="0" err="1"/>
              <a:t>치료ㆍ재활을</a:t>
            </a:r>
            <a:r>
              <a:rPr lang="ko-KR" altLang="en-US" sz="1400" dirty="0"/>
              <a:t> 통한 </a:t>
            </a:r>
            <a:r>
              <a:rPr lang="ko-KR" altLang="en-US" sz="1400" dirty="0" smtClean="0"/>
              <a:t>재범방지 정책으로 </a:t>
            </a:r>
            <a:r>
              <a:rPr lang="ko-KR" altLang="en-US" sz="1400" dirty="0"/>
              <a:t>마약류 수요 감축에 </a:t>
            </a:r>
            <a:r>
              <a:rPr lang="ko-KR" altLang="en-US" sz="1400" dirty="0" smtClean="0"/>
              <a:t>초점</a:t>
            </a:r>
            <a:endParaRPr lang="en-US" altLang="ko-KR" sz="1400" dirty="0" smtClean="0"/>
          </a:p>
          <a:p>
            <a:pPr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매년 </a:t>
            </a:r>
            <a:r>
              <a:rPr lang="ko-KR" altLang="en-US" sz="1400" dirty="0"/>
              <a:t>마약류사범의 </a:t>
            </a:r>
            <a:r>
              <a:rPr lang="ko-KR" altLang="en-US" sz="1400" dirty="0" err="1"/>
              <a:t>재범율은</a:t>
            </a:r>
            <a:r>
              <a:rPr lang="ko-KR" altLang="en-US" sz="1400" dirty="0"/>
              <a:t> </a:t>
            </a:r>
            <a:r>
              <a:rPr lang="en-US" altLang="ko-KR" sz="1400" dirty="0"/>
              <a:t>30% </a:t>
            </a:r>
            <a:r>
              <a:rPr lang="ko-KR" altLang="en-US" sz="1400" dirty="0"/>
              <a:t>이상 상회</a:t>
            </a:r>
            <a:endParaRPr lang="en-US" altLang="ko-KR" sz="1400" dirty="0"/>
          </a:p>
          <a:p>
            <a:r>
              <a:rPr lang="en-US" altLang="ko-KR" sz="1400" dirty="0" smtClean="0"/>
              <a:t>   - </a:t>
            </a:r>
            <a:r>
              <a:rPr lang="ko-KR" altLang="en-US" sz="1400" dirty="0"/>
              <a:t>투약사범에 대해 처벌 위주에서 ‘사람중심’의 </a:t>
            </a:r>
            <a:r>
              <a:rPr lang="ko-KR" altLang="en-US" sz="1400" dirty="0" err="1" smtClean="0"/>
              <a:t>치료ㆍ재활정책으로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패러다임 전환</a:t>
            </a:r>
            <a:r>
              <a:rPr lang="en-US" altLang="ko-KR" sz="1400" dirty="0"/>
              <a:t>, </a:t>
            </a:r>
            <a:r>
              <a:rPr lang="ko-KR" altLang="en-US" sz="1400" dirty="0"/>
              <a:t>재범방지에 </a:t>
            </a:r>
            <a:r>
              <a:rPr lang="ko-KR" altLang="en-US" sz="1400" dirty="0" smtClean="0"/>
              <a:t>주력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해야 함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- </a:t>
            </a:r>
            <a:r>
              <a:rPr lang="ko-KR" altLang="en-US" sz="1400" dirty="0" err="1"/>
              <a:t>단순투약자</a:t>
            </a:r>
            <a:r>
              <a:rPr lang="ko-KR" altLang="en-US" sz="1400" dirty="0"/>
              <a:t> 뿐만 아니라 경미 </a:t>
            </a:r>
            <a:r>
              <a:rPr lang="ko-KR" altLang="en-US" sz="1400" dirty="0" err="1"/>
              <a:t>재범자에</a:t>
            </a:r>
            <a:r>
              <a:rPr lang="ko-KR" altLang="en-US" sz="1400" dirty="0"/>
              <a:t> 대해서도 </a:t>
            </a:r>
            <a:r>
              <a:rPr lang="ko-KR" altLang="en-US" sz="1400" dirty="0" err="1"/>
              <a:t>치료ㆍ재활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확대해야 함</a:t>
            </a:r>
            <a:endParaRPr lang="en-US" altLang="ko-KR" sz="1400" dirty="0" smtClean="0"/>
          </a:p>
          <a:p>
            <a:endParaRPr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청소년 </a:t>
            </a:r>
            <a:r>
              <a:rPr lang="ko-KR" altLang="en-US" sz="1400" dirty="0"/>
              <a:t>대상 마약류 공급사범 엄단 및 눈높이에 맞춘 </a:t>
            </a:r>
            <a:r>
              <a:rPr lang="ko-KR" altLang="en-US" sz="1400" dirty="0" smtClean="0"/>
              <a:t>마약류 범죄 </a:t>
            </a:r>
            <a:r>
              <a:rPr lang="ko-KR" altLang="en-US" sz="1400" dirty="0"/>
              <a:t>예방 교육 강화</a:t>
            </a:r>
          </a:p>
          <a:p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청소년에 </a:t>
            </a:r>
            <a:r>
              <a:rPr lang="ko-KR" altLang="en-US" sz="1400" dirty="0"/>
              <a:t>대한 마약류 공급자를 가중 처벌하는 조항을</a:t>
            </a:r>
            <a:r>
              <a:rPr lang="en-US" altLang="ko-KR" sz="1400" dirty="0"/>
              <a:t>(</a:t>
            </a:r>
            <a:r>
              <a:rPr lang="ko-KR" altLang="en-US" sz="1400" dirty="0" err="1" smtClean="0"/>
              <a:t>마약류관리에관한법률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제</a:t>
            </a:r>
            <a:r>
              <a:rPr lang="en-US" altLang="ko-KR" sz="1400" dirty="0"/>
              <a:t>58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 제</a:t>
            </a:r>
            <a:r>
              <a:rPr lang="en-US" altLang="ko-KR" sz="1400" dirty="0"/>
              <a:t>7</a:t>
            </a:r>
            <a:r>
              <a:rPr lang="ko-KR" altLang="en-US" sz="1400" dirty="0"/>
              <a:t>호 및 </a:t>
            </a:r>
            <a:r>
              <a:rPr lang="ko-KR" altLang="en-US" sz="1400" dirty="0" smtClean="0"/>
              <a:t>제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59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 제</a:t>
            </a:r>
            <a:r>
              <a:rPr lang="en-US" altLang="ko-KR" sz="1400" dirty="0"/>
              <a:t>8</a:t>
            </a:r>
            <a:r>
              <a:rPr lang="ko-KR" altLang="en-US" sz="1400" dirty="0"/>
              <a:t>호</a:t>
            </a:r>
            <a:r>
              <a:rPr lang="en-US" altLang="ko-KR" sz="1400" dirty="0"/>
              <a:t>) </a:t>
            </a:r>
            <a:r>
              <a:rPr lang="ko-KR" altLang="en-US" sz="1400" dirty="0"/>
              <a:t>적극 </a:t>
            </a:r>
            <a:r>
              <a:rPr lang="ko-KR" altLang="en-US" sz="1400" dirty="0" smtClean="0"/>
              <a:t>의율하여 청소년 </a:t>
            </a:r>
            <a:r>
              <a:rPr lang="ko-KR" altLang="en-US" sz="1400" dirty="0"/>
              <a:t>대상 마약류 공급사범 </a:t>
            </a:r>
            <a:r>
              <a:rPr lang="ko-KR" altLang="en-US" sz="1400" dirty="0" smtClean="0"/>
              <a:t>엄단</a:t>
            </a:r>
            <a:endParaRPr lang="en-US" altLang="ko-KR" sz="1400" dirty="0"/>
          </a:p>
          <a:p>
            <a:r>
              <a:rPr lang="ko-KR" altLang="en-US" sz="1400" dirty="0" smtClean="0"/>
              <a:t>  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교육부</a:t>
            </a:r>
            <a:r>
              <a:rPr lang="en-US" altLang="ko-KR" sz="1400" dirty="0"/>
              <a:t>, </a:t>
            </a:r>
            <a:r>
              <a:rPr lang="ko-KR" altLang="en-US" sz="1400" dirty="0"/>
              <a:t>한국마약퇴치운동본부 등 유관기관과 협업하여 ‘</a:t>
            </a:r>
            <a:r>
              <a:rPr lang="ko-KR" altLang="en-US" sz="1400" dirty="0" smtClean="0"/>
              <a:t>마약류오남용온라인교육시스템</a:t>
            </a:r>
            <a:r>
              <a:rPr lang="en-US" altLang="ko-KR" sz="1400" dirty="0"/>
              <a:t>'</a:t>
            </a:r>
            <a:r>
              <a:rPr lang="ko-KR" altLang="en-US" sz="1400" dirty="0"/>
              <a:t>을 적극 </a:t>
            </a:r>
            <a:r>
              <a:rPr lang="ko-KR" altLang="en-US" sz="1400" dirty="0" smtClean="0"/>
              <a:t>활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용하여 </a:t>
            </a:r>
            <a:r>
              <a:rPr lang="ko-KR" altLang="en-US" sz="1400" dirty="0"/>
              <a:t>온라인 교육을 통한 </a:t>
            </a:r>
            <a:r>
              <a:rPr lang="ko-KR" altLang="en-US" sz="1400" dirty="0" smtClean="0"/>
              <a:t>마약 폐해를 </a:t>
            </a:r>
            <a:r>
              <a:rPr lang="ko-KR" altLang="en-US" sz="1400" dirty="0"/>
              <a:t>적극 홍보하고</a:t>
            </a:r>
            <a:r>
              <a:rPr lang="en-US" altLang="ko-KR" sz="1400" dirty="0"/>
              <a:t>, </a:t>
            </a:r>
            <a:r>
              <a:rPr lang="ko-KR" altLang="en-US" sz="1400" dirty="0"/>
              <a:t>마약류 교육을 </a:t>
            </a:r>
            <a:r>
              <a:rPr lang="ko-KR" altLang="en-US" sz="1400" dirty="0" smtClean="0"/>
              <a:t>의무화해야 함</a:t>
            </a:r>
            <a:endParaRPr lang="en-US" altLang="ko-KR" sz="1400" dirty="0" smtClean="0"/>
          </a:p>
          <a:p>
            <a:r>
              <a:rPr lang="en-US" altLang="ko-KR" sz="1400" dirty="0" smtClean="0"/>
              <a:t>   - </a:t>
            </a:r>
            <a:r>
              <a:rPr lang="ko-KR" altLang="en-US" sz="1400" dirty="0" smtClean="0"/>
              <a:t>청소년들이 </a:t>
            </a:r>
            <a:r>
              <a:rPr lang="ko-KR" altLang="en-US" sz="1400" dirty="0"/>
              <a:t>쉽게 접할 수 있는 본드</a:t>
            </a:r>
            <a:r>
              <a:rPr lang="en-US" altLang="ko-KR" sz="1400" dirty="0"/>
              <a:t>, </a:t>
            </a:r>
            <a:r>
              <a:rPr lang="ko-KR" altLang="en-US" sz="1400" dirty="0"/>
              <a:t>시너 등 환각물질 </a:t>
            </a:r>
            <a:r>
              <a:rPr lang="ko-KR" altLang="en-US" sz="1400" dirty="0" smtClean="0"/>
              <a:t>흡입사범도 잠재적 </a:t>
            </a:r>
            <a:r>
              <a:rPr lang="ko-KR" altLang="en-US" sz="1400" dirty="0"/>
              <a:t>마약류사범으로 분류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적극적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인 </a:t>
            </a:r>
            <a:r>
              <a:rPr lang="ko-KR" altLang="en-US" sz="1400" dirty="0" err="1"/>
              <a:t>치료ㆍ재활</a:t>
            </a:r>
            <a:endParaRPr lang="en-US" altLang="ko-KR" sz="1400" dirty="0" smtClean="0"/>
          </a:p>
          <a:p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31990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95288" y="1104900"/>
            <a:ext cx="8353425" cy="576263"/>
          </a:xfrm>
          <a:prstGeom prst="rect">
            <a:avLst/>
          </a:prstGeom>
          <a:solidFill>
            <a:srgbClr val="BDAEA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54025" y="1165225"/>
            <a:ext cx="8221663" cy="431800"/>
          </a:xfrm>
          <a:prstGeom prst="rect">
            <a:avLst/>
          </a:prstGeom>
          <a:solidFill>
            <a:srgbClr val="ECEEF4"/>
          </a:soli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ECEEF4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5313" y="1250950"/>
            <a:ext cx="303212" cy="298450"/>
            <a:chOff x="602" y="702"/>
            <a:chExt cx="191" cy="188"/>
          </a:xfrm>
        </p:grpSpPr>
        <p:sp>
          <p:nvSpPr>
            <p:cNvPr id="19461" name="Oval 5"/>
            <p:cNvSpPr>
              <a:spLocks noChangeArrowheads="1"/>
            </p:cNvSpPr>
            <p:nvPr/>
          </p:nvSpPr>
          <p:spPr bwMode="gray">
            <a:xfrm>
              <a:off x="602" y="702"/>
              <a:ext cx="191" cy="18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gray">
            <a:xfrm>
              <a:off x="605" y="704"/>
              <a:ext cx="143" cy="14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gray">
            <a:xfrm>
              <a:off x="608" y="706"/>
              <a:ext cx="140" cy="1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gray">
            <a:xfrm>
              <a:off x="611" y="708"/>
              <a:ext cx="158" cy="1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gray">
            <a:xfrm>
              <a:off x="625" y="714"/>
              <a:ext cx="99" cy="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pic>
        <p:nvPicPr>
          <p:cNvPr id="19466" name="Picture 10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574675" cy="425450"/>
          </a:xfrm>
          <a:prstGeom prst="rect">
            <a:avLst/>
          </a:prstGeom>
          <a:noFill/>
        </p:spPr>
      </p:pic>
      <p:pic>
        <p:nvPicPr>
          <p:cNvPr id="19467" name="Picture 11" descr="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150"/>
            <a:ext cx="9144000" cy="115888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889000" y="260350"/>
            <a:ext cx="2027238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학습내용</a:t>
            </a: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2" y="1216025"/>
            <a:ext cx="7870825" cy="346075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6-5.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마약범죄의 </a:t>
            </a:r>
            <a:r>
              <a:rPr kumimoji="0" lang="ko-KR" altLang="en-US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대응 </a:t>
            </a:r>
            <a:r>
              <a:rPr kumimoji="0" lang="en-US" altLang="ko-KR" sz="18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외국인을 대상으로 한 마약류범죄 예방활동 강화</a:t>
            </a:r>
            <a:endParaRPr kumimoji="0" lang="ko-KR" altLang="en-US" sz="18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54041" y="1801168"/>
            <a:ext cx="8438440" cy="302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3525" indent="-263525" defTabSz="620713" latinLnBrk="0">
              <a:lnSpc>
                <a:spcPct val="140000"/>
              </a:lnSpc>
              <a:spcBef>
                <a:spcPct val="50000"/>
              </a:spcBef>
              <a:buClr>
                <a:schemeClr val="bg2"/>
              </a:buClr>
            </a:pPr>
            <a:endParaRPr kumimoji="0"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법무부</a:t>
            </a:r>
            <a:r>
              <a:rPr lang="en-US" altLang="ko-KR" sz="1400" dirty="0"/>
              <a:t>(</a:t>
            </a:r>
            <a:r>
              <a:rPr lang="ko-KR" altLang="en-US" sz="1400" dirty="0"/>
              <a:t>출입국</a:t>
            </a:r>
            <a:r>
              <a:rPr lang="en-US" altLang="ko-KR" sz="1400" dirty="0"/>
              <a:t>․</a:t>
            </a:r>
            <a:r>
              <a:rPr lang="ko-KR" altLang="en-US" sz="1400" dirty="0"/>
              <a:t>외국인정책본부</a:t>
            </a:r>
            <a:r>
              <a:rPr lang="en-US" altLang="ko-KR" sz="1400" dirty="0"/>
              <a:t>), </a:t>
            </a:r>
            <a:r>
              <a:rPr lang="ko-KR" altLang="en-US" sz="1400" dirty="0"/>
              <a:t>관세청과 협업</a:t>
            </a:r>
            <a:r>
              <a:rPr lang="en-US" altLang="ko-KR" sz="1400" dirty="0"/>
              <a:t>, </a:t>
            </a:r>
            <a:r>
              <a:rPr lang="ko-KR" altLang="en-US" sz="1400" dirty="0"/>
              <a:t>외국인 입국 </a:t>
            </a:r>
            <a:r>
              <a:rPr lang="ko-KR" altLang="en-US" sz="1400" dirty="0" smtClean="0"/>
              <a:t>시 우리나라의 </a:t>
            </a:r>
            <a:r>
              <a:rPr lang="ko-KR" altLang="en-US" sz="1400" dirty="0"/>
              <a:t>단속법규 및 마약의 폐해 등 홍보 </a:t>
            </a:r>
            <a:r>
              <a:rPr lang="ko-KR" altLang="en-US" sz="1400" dirty="0" smtClean="0"/>
              <a:t>강화</a:t>
            </a: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ko-KR" altLang="en-US" sz="1400" dirty="0" smtClean="0"/>
              <a:t>외국인 </a:t>
            </a:r>
            <a:r>
              <a:rPr lang="ko-KR" altLang="en-US" sz="1400" dirty="0"/>
              <a:t>근로자 취업 산업단지 및 북한 이탈주민 교육기관 </a:t>
            </a:r>
            <a:r>
              <a:rPr lang="ko-KR" altLang="en-US" sz="1400" dirty="0" err="1" smtClean="0"/>
              <a:t>하나원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등지에서 </a:t>
            </a:r>
            <a:r>
              <a:rPr lang="ko-KR" altLang="en-US" sz="1400" dirty="0"/>
              <a:t>‘마약류 오남용 폐해’ 적극 </a:t>
            </a:r>
            <a:r>
              <a:rPr lang="ko-KR" altLang="en-US" sz="1400" dirty="0" smtClean="0"/>
              <a:t>교육</a:t>
            </a:r>
            <a:endParaRPr lang="en-US" altLang="ko-KR" sz="1400" dirty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endParaRPr lang="en-US" altLang="ko-KR" sz="1400" dirty="0" smtClean="0"/>
          </a:p>
          <a:p>
            <a:pPr marL="263525" indent="-263525" defTabSz="620713">
              <a:lnSpc>
                <a:spcPct val="14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en-US" altLang="ko-KR" sz="1400" dirty="0" smtClean="0"/>
              <a:t> </a:t>
            </a:r>
            <a:r>
              <a:rPr lang="ko-KR" altLang="en-US" sz="1400" dirty="0" err="1"/>
              <a:t>하나원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탈북민</a:t>
            </a:r>
            <a:r>
              <a:rPr lang="ko-KR" altLang="en-US" sz="1400" dirty="0"/>
              <a:t> 교육과정에 ‘마약폐해 프로그램’ 신설</a:t>
            </a:r>
            <a:r>
              <a:rPr lang="en-US" altLang="ko-KR" sz="1400" dirty="0"/>
              <a:t>, </a:t>
            </a:r>
            <a:r>
              <a:rPr lang="ko-KR" altLang="en-US" sz="1400" dirty="0"/>
              <a:t>국내 </a:t>
            </a:r>
            <a:r>
              <a:rPr lang="ko-KR" altLang="en-US" sz="1400" dirty="0" smtClean="0"/>
              <a:t>마약류 현황 </a:t>
            </a:r>
            <a:r>
              <a:rPr lang="ko-KR" altLang="en-US" sz="1400" dirty="0"/>
              <a:t>및 단속법규</a:t>
            </a:r>
            <a:r>
              <a:rPr lang="en-US" altLang="ko-KR" sz="1400" dirty="0"/>
              <a:t>, </a:t>
            </a:r>
            <a:r>
              <a:rPr lang="ko-KR" altLang="en-US" sz="1400" dirty="0"/>
              <a:t>마약의 폐해 등 교육을 통해 경각심 고취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133877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224</TotalTime>
  <Words>2160</Words>
  <Application>Microsoft Office PowerPoint</Application>
  <PresentationFormat>화면 슬라이드 쇼(4:3)</PresentationFormat>
  <Paragraphs>307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8" baseType="lpstr">
      <vt:lpstr>HY견고딕</vt:lpstr>
      <vt:lpstr>HY견명조</vt:lpstr>
      <vt:lpstr>Arial</vt:lpstr>
      <vt:lpstr>Georgia</vt:lpstr>
      <vt:lpstr>Wingdings</vt:lpstr>
      <vt:lpstr>고구려 벽화</vt:lpstr>
      <vt:lpstr>특수범죄론 제5주  – 약물 및 마약범죄</vt:lpstr>
      <vt:lpstr>1. 마약범죄의 의의</vt:lpstr>
      <vt:lpstr>1. 마약범죄의 의의</vt:lpstr>
      <vt:lpstr>2. 한국의 마약류 정책과 법규</vt:lpstr>
      <vt:lpstr>3-1. 마약류의 종류 -대마</vt:lpstr>
      <vt:lpstr>3-1. 마약류의 종류 -대마</vt:lpstr>
      <vt:lpstr>3-2. 마약류의 종류 - 마약</vt:lpstr>
      <vt:lpstr>3-2. 마약류의 종류 - 마약</vt:lpstr>
      <vt:lpstr>3-2. 마약류의 종류 - 마약</vt:lpstr>
      <vt:lpstr>3-2. 마약류의 종류 - 마약</vt:lpstr>
      <vt:lpstr>3-2. 마약류의 종류 - 마약</vt:lpstr>
      <vt:lpstr>3-3. 마약류의 종류 – 향정신성물질</vt:lpstr>
      <vt:lpstr>3-3. 마약류의 종류 – 향정신성물질</vt:lpstr>
      <vt:lpstr>PowerPoint 프레젠테이션</vt:lpstr>
      <vt:lpstr>3-3. 마약류의 종류 – 향정신성물질</vt:lpstr>
      <vt:lpstr>3-3. 마약류의 종류 – 향정신성물질</vt:lpstr>
      <vt:lpstr>3-3. 마약류의 종류 – 향정신성물질</vt:lpstr>
      <vt:lpstr>3-3. 마약류의 종류 – 향정신성물질</vt:lpstr>
      <vt:lpstr>4. 마약의 증상</vt:lpstr>
      <vt:lpstr>4. 마약의 증상</vt:lpstr>
      <vt:lpstr>5-1. 마약범죄의 동향 - 마약류 사범의 증가추세</vt:lpstr>
      <vt:lpstr>5-2. 마약범죄의 동향 - 다크웹(Dark web)을 통한 마약류 유통 확산 추세</vt:lpstr>
      <vt:lpstr>5-3. 마약범죄의 동향 -신종 마약류 등 압수량 지속적 증가</vt:lpstr>
      <vt:lpstr>5-3. 마약범죄의 동향 -신종 마약류 등 압수량 지속적 증가</vt:lpstr>
      <vt:lpstr>5-4. 마약범죄의 동향 - 국제마약조직에 의한 마약류 밀수입 지속, 밀반입 경로 다변화</vt:lpstr>
      <vt:lpstr>5-5. 마약범죄의 동향 -외국인 마약류사범 최초 1,000명 선 돌파</vt:lpstr>
      <vt:lpstr>5-5. 마약범죄의 동향 – 청소년 마약류 범죄 증가</vt:lpstr>
      <vt:lpstr>6-1. 마약범죄의 대응-중대 공급사범에 단속 역량을 집중하여 마약류 공급 원천 차단</vt:lpstr>
      <vt:lpstr>6-2. 마약범죄의 대응 -국제 공조수사 및 협력 체계 강화</vt:lpstr>
      <vt:lpstr>6-3. 마약범죄의 대응 - 마약류 범죄수익금 철저 환수</vt:lpstr>
      <vt:lpstr>6-4. 마약범죄의 대응 -수요 감축을 위해 치료재활 확대 및 예방활동 강화</vt:lpstr>
      <vt:lpstr>6-5. 마약범죄의 대응 - 외국인을 대상으로 한 마약류범죄 예방활동 강화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특수범죄론 제5주  – 약물 및 마약범죄</dc:title>
  <dc:creator>LG</dc:creator>
  <cp:lastModifiedBy>user</cp:lastModifiedBy>
  <cp:revision>45</cp:revision>
  <dcterms:created xsi:type="dcterms:W3CDTF">2008-03-20T05:28:47Z</dcterms:created>
  <dcterms:modified xsi:type="dcterms:W3CDTF">2020-09-14T02:12:22Z</dcterms:modified>
</cp:coreProperties>
</file>