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74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2021-09-30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2021-09-30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12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(1)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-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범죄대책의 일반이론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3200">
                <a:latin typeface="Malgun Gothic" panose="020B0503020000020004" pitchFamily="50" charset="-127"/>
                <a:ea typeface="Malgun Gothic" panose="020B0503020000020004" pitchFamily="50" charset="-127"/>
              </a:rPr>
              <a:t>범죄예측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범죄대책의 일반이론 </a:t>
            </a:r>
            <a:r>
              <a:rPr lang="en-US" altLang="ko-KR" dirty="0"/>
              <a:t>– </a:t>
            </a:r>
            <a:r>
              <a:rPr lang="ko-KR" altLang="en-US" dirty="0"/>
              <a:t>범죄대책의 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1" y="1611022"/>
            <a:ext cx="11029615" cy="3363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범죄대책의 의의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범죄대책론은 범죄학과 형사정책의 핵심영역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오늘날 범죄대책의 주된 논의는 </a:t>
            </a:r>
            <a:r>
              <a:rPr lang="ko-KR" altLang="en-US" sz="1400" dirty="0">
                <a:solidFill>
                  <a:srgbClr val="FF0000"/>
                </a:solidFill>
              </a:rPr>
              <a:t>범죄방지와 범죄자 처우라는 두 가지 축을 중심으로 전개</a:t>
            </a:r>
            <a:r>
              <a:rPr lang="ko-KR" altLang="en-US" sz="1400" dirty="0"/>
              <a:t>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범죄대책은 </a:t>
            </a:r>
            <a:r>
              <a:rPr lang="ko-KR" altLang="en-US" sz="1400" dirty="0">
                <a:solidFill>
                  <a:srgbClr val="FF0000"/>
                </a:solidFill>
              </a:rPr>
              <a:t>사회정책을 통한 범죄대책과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형사정책을 통한 범죄대책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 이전의 대책과 범죄이후의 대책</a:t>
            </a:r>
            <a:r>
              <a:rPr lang="ko-KR" altLang="en-US" sz="1400" dirty="0"/>
              <a:t>으로 나눌 수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4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범죄대책의 일반이론 </a:t>
            </a:r>
            <a:r>
              <a:rPr lang="en-US" altLang="ko-KR" dirty="0"/>
              <a:t>–</a:t>
            </a:r>
            <a:r>
              <a:rPr lang="ko-KR" altLang="en-US" dirty="0" err="1"/>
              <a:t>제퍼리의</a:t>
            </a:r>
            <a:r>
              <a:rPr lang="ko-KR" altLang="en-US" dirty="0"/>
              <a:t>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375794"/>
            <a:ext cx="11029615" cy="7630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>
                <a:solidFill>
                  <a:srgbClr val="7030A0"/>
                </a:solidFill>
              </a:rPr>
              <a:t>제퍼리</a:t>
            </a:r>
            <a:r>
              <a:rPr lang="en-US" altLang="ko-KR" sz="1400" dirty="0">
                <a:solidFill>
                  <a:srgbClr val="7030A0"/>
                </a:solidFill>
              </a:rPr>
              <a:t>(Jeffery)</a:t>
            </a:r>
            <a:r>
              <a:rPr lang="ko-KR" altLang="en-US" sz="1400" dirty="0">
                <a:solidFill>
                  <a:srgbClr val="7030A0"/>
                </a:solidFill>
              </a:rPr>
              <a:t>의 범죄통제를 위한 세 가지 모델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91B3D31-7B47-4044-B417-24D22FC2D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454463"/>
              </p:ext>
            </p:extLst>
          </p:nvPr>
        </p:nvGraphicFramePr>
        <p:xfrm>
          <a:off x="999597" y="2239164"/>
          <a:ext cx="10430403" cy="4298196"/>
        </p:xfrm>
        <a:graphic>
          <a:graphicData uri="http://schemas.openxmlformats.org/drawingml/2006/table">
            <a:tbl>
              <a:tblPr/>
              <a:tblGrid>
                <a:gridCol w="1010358">
                  <a:extLst>
                    <a:ext uri="{9D8B030D-6E8A-4147-A177-3AD203B41FA5}">
                      <a16:colId xmlns:a16="http://schemas.microsoft.com/office/drawing/2014/main" val="1055096156"/>
                    </a:ext>
                  </a:extLst>
                </a:gridCol>
                <a:gridCol w="9420045">
                  <a:extLst>
                    <a:ext uri="{9D8B030D-6E8A-4147-A177-3AD203B41FA5}">
                      <a16:colId xmlns:a16="http://schemas.microsoft.com/office/drawing/2014/main" val="244511236"/>
                    </a:ext>
                  </a:extLst>
                </a:gridCol>
              </a:tblGrid>
              <a:tr h="6365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범죄억제모델</a:t>
                      </a: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비결정론적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인간관을 전제하는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고전학파에 기초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형법 내지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형벌을 통한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범죄방지를 강조하며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처벌을 통한 범죄예방의 효과를 높이기 위해서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처벌의 신속성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확실성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엄격성을 중시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범죄방지대책의 고전적 모델이다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124226"/>
                  </a:ext>
                </a:extLst>
              </a:tr>
              <a:tr h="111211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사회복귀모델</a:t>
                      </a: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사회복귀모델은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결정론적 실증주의에 기초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범죄인의 재사회화와 재범방지에 중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점을 두는 대책이다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최근 범죄인의 복지에 대한 관심도 이 모델에 의해 본격화되었다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(d)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현대 행형의 가장 중요한 기초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 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(e)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단점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범죄인의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생물학적 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심리학적 특성과 사회적 환경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에 따라 고 효과가 차이가 난다는 점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범죄인의 개인적 특성에 따라 범죄정책을 수시로 변화시켜야 하는 점 등이다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521367"/>
                  </a:ext>
                </a:extLst>
              </a:tr>
              <a:tr h="190422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환경공학적 </a:t>
                      </a:r>
                      <a:endParaRPr lang="en-US" altLang="ko-KR" sz="105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범죄통제모델</a:t>
                      </a: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범죄의 원인을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개인과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환경과의 상호작용에서 찾는 사회적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범죄론에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기초하고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도시정책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환경정화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인간관계의 개선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문화 등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사회환경 개선을 통한 범죄의 예방을 중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시한다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50" i="1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제퍼리가</a:t>
                      </a:r>
                      <a:r>
                        <a:rPr lang="ko-KR" altLang="en-US" sz="1050" i="1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가장 강조한 모델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광의의 형사정책적 입장에서 의미가 있으며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사전적인 범죄예방을 지향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(d)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사회환경개선을 통하여 비로소 궁극적인 범죄방지가 기능하다고 보는 입장에서 선호되고 있는데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반사회적 행위를 형법적 수단만을 이용하여 통제하려는 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   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경향에 대한 반성으로 등장한 모델이다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(e) 1977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년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제퍼리가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제시한 ‘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환경설계를 통한 범죄예방’ 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(CPTED)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 이 모델에 포함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시킬 수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이것은 주택 및 도시설계를 범죄예방에 적합하도록 구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   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성하려는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전략이다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이와 같이 범죄행위에 대한 위험과 어려움을 높여 범죄기회를 줄임으로써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범죄에방을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도모하려는 방법을 ‘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상황적 </a:t>
                      </a:r>
                      <a:r>
                        <a:rPr lang="ko-KR" altLang="en-US" sz="105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범죄예방모델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’이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   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라고 부른다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57050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72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범죄예방대책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범죄예방의 의의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범죄예방이란 </a:t>
            </a:r>
            <a:r>
              <a:rPr lang="en-US" altLang="ko-KR" sz="1400" dirty="0"/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실제의 범죄발생을 줄이고 범죄에 대한 시민들의 두려움을 줄이는 </a:t>
            </a:r>
            <a:r>
              <a:rPr lang="ko-KR" altLang="en-US" sz="1400" dirty="0" err="1">
                <a:solidFill>
                  <a:srgbClr val="FF0000"/>
                </a:solidFill>
              </a:rPr>
              <a:t>사전활동</a:t>
            </a:r>
            <a:r>
              <a:rPr lang="ko-KR" altLang="en-US" sz="1400" dirty="0" err="1"/>
              <a:t>’으로</a:t>
            </a:r>
            <a:r>
              <a:rPr lang="en-US" altLang="ko-KR" sz="1400" dirty="0"/>
              <a:t>, </a:t>
            </a:r>
            <a:r>
              <a:rPr lang="ko-KR" altLang="en-US" sz="1400" dirty="0"/>
              <a:t>사후진압적 방법에 의한 범죄예방과 사전적 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죄예방이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최근에는 사전적 범죄예방 대책이 특히 강조되고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사전적 범죄예방이 협의의 범죄예방임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범죄예방을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차적 예방</a:t>
            </a:r>
            <a:r>
              <a:rPr lang="en-US" altLang="ko-KR" sz="1400" dirty="0">
                <a:solidFill>
                  <a:srgbClr val="FF0000"/>
                </a:solidFill>
              </a:rPr>
              <a:t>, 2</a:t>
            </a:r>
            <a:r>
              <a:rPr lang="ko-KR" altLang="en-US" sz="1400" dirty="0">
                <a:solidFill>
                  <a:srgbClr val="FF0000"/>
                </a:solidFill>
              </a:rPr>
              <a:t>차적 예방</a:t>
            </a:r>
            <a:r>
              <a:rPr lang="en-US" altLang="ko-KR" sz="1400" dirty="0">
                <a:solidFill>
                  <a:srgbClr val="FF0000"/>
                </a:solidFill>
              </a:rPr>
              <a:t>, 3</a:t>
            </a:r>
            <a:r>
              <a:rPr lang="ko-KR" altLang="en-US" sz="1400" dirty="0">
                <a:solidFill>
                  <a:srgbClr val="FF0000"/>
                </a:solidFill>
              </a:rPr>
              <a:t>차적 예방으로 분류</a:t>
            </a:r>
            <a:r>
              <a:rPr lang="ko-KR" altLang="en-US" sz="1400" dirty="0"/>
              <a:t>하기도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범죄예방을 질병예방의 공중보건모델과 유사하게 분류한 것으로 </a:t>
            </a:r>
            <a:r>
              <a:rPr lang="ko-KR" altLang="en-US" sz="1400" dirty="0" err="1">
                <a:solidFill>
                  <a:srgbClr val="FF0000"/>
                </a:solidFill>
              </a:rPr>
              <a:t>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 err="1">
                <a:solidFill>
                  <a:srgbClr val="FF0000"/>
                </a:solidFill>
              </a:rPr>
              <a:t>란팅햄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en-US" altLang="ko-KR" sz="1400" dirty="0" err="1">
                <a:solidFill>
                  <a:srgbClr val="FF0000"/>
                </a:solidFill>
              </a:rPr>
              <a:t>Brantingham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이 분류한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차적 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물리적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사회적 조건의 개선을 통한 범죄예방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ex : </a:t>
            </a:r>
            <a:r>
              <a:rPr lang="ko-KR" altLang="en-US" sz="1400" dirty="0"/>
              <a:t>건축설계 </a:t>
            </a:r>
            <a:r>
              <a:rPr lang="en-US" altLang="ko-KR" sz="1400" dirty="0"/>
              <a:t>· </a:t>
            </a:r>
            <a:r>
              <a:rPr lang="ko-KR" altLang="en-US" sz="1400" dirty="0"/>
              <a:t>조명 </a:t>
            </a:r>
            <a:r>
              <a:rPr lang="en-US" altLang="ko-KR" sz="1400" dirty="0"/>
              <a:t>· </a:t>
            </a:r>
            <a:r>
              <a:rPr lang="ko-KR" altLang="en-US" sz="1400" dirty="0"/>
              <a:t>자물쇠장치 </a:t>
            </a:r>
            <a:r>
              <a:rPr lang="en-US" altLang="ko-KR" sz="1400" dirty="0"/>
              <a:t>· </a:t>
            </a:r>
            <a:r>
              <a:rPr lang="ko-KR" altLang="en-US" sz="1400" dirty="0"/>
              <a:t>접근통제 같은 환경설계</a:t>
            </a:r>
            <a:r>
              <a:rPr lang="en-US" altLang="ko-KR" sz="1400" dirty="0"/>
              <a:t>, </a:t>
            </a:r>
            <a:r>
              <a:rPr lang="ko-KR" altLang="en-US" sz="1400" dirty="0"/>
              <a:t>감시 </a:t>
            </a:r>
            <a:r>
              <a:rPr lang="en-US" altLang="ko-KR" sz="1400" dirty="0"/>
              <a:t>· </a:t>
            </a:r>
            <a:r>
              <a:rPr lang="ko-KR" altLang="en-US" sz="1400" dirty="0"/>
              <a:t>시민순찰 등 이웃감시</a:t>
            </a:r>
            <a:r>
              <a:rPr lang="en-US" altLang="ko-KR" sz="1400" dirty="0"/>
              <a:t>, </a:t>
            </a:r>
            <a:r>
              <a:rPr lang="ko-KR" altLang="en-US" sz="1400" dirty="0"/>
              <a:t>경찰방범활 동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형벌을 통한 일반예방</a:t>
            </a:r>
            <a:r>
              <a:rPr lang="en-US" altLang="ko-KR" sz="1400" dirty="0"/>
              <a:t>, </a:t>
            </a:r>
            <a:r>
              <a:rPr lang="ko-KR" altLang="en-US" sz="1400" dirty="0"/>
              <a:t>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죄예방교육</a:t>
            </a:r>
            <a:r>
              <a:rPr lang="en-US" altLang="ko-KR" sz="1400" dirty="0"/>
              <a:t>, </a:t>
            </a:r>
            <a:r>
              <a:rPr lang="ko-KR" altLang="en-US" sz="1400" dirty="0"/>
              <a:t>민간경비 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차적 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잠재적 범죄자를 대상으로 범행기회차단을 통한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ex : </a:t>
            </a:r>
            <a:r>
              <a:rPr lang="ko-KR" altLang="en-US" sz="1400" dirty="0"/>
              <a:t>범죄예측</a:t>
            </a:r>
            <a:r>
              <a:rPr lang="en-US" altLang="ko-KR" sz="1400" dirty="0"/>
              <a:t>(</a:t>
            </a:r>
            <a:r>
              <a:rPr lang="ko-KR" altLang="en-US" sz="1400" dirty="0"/>
              <a:t>조기예측</a:t>
            </a:r>
            <a:r>
              <a:rPr lang="en-US" altLang="ko-KR" sz="1400" dirty="0"/>
              <a:t>), </a:t>
            </a:r>
            <a:r>
              <a:rPr lang="ko-KR" altLang="en-US" sz="1400" dirty="0"/>
              <a:t>범죄지역분석 및 통제</a:t>
            </a:r>
            <a:r>
              <a:rPr lang="en-US" altLang="ko-KR" sz="1400" dirty="0"/>
              <a:t>, </a:t>
            </a:r>
            <a:r>
              <a:rPr lang="ko-KR" altLang="en-US" sz="1400" dirty="0"/>
              <a:t>전환제도 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차적 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전과가 있는 범죄자를 대상으로 재범을 범하지 못하게 하는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ex : </a:t>
            </a:r>
            <a:r>
              <a:rPr lang="ko-KR" altLang="en-US" sz="1400" dirty="0"/>
              <a:t>특별예방</a:t>
            </a:r>
            <a:r>
              <a:rPr lang="en-US" altLang="ko-KR" sz="1400" dirty="0"/>
              <a:t>, </a:t>
            </a:r>
            <a:r>
              <a:rPr lang="ko-KR" altLang="en-US" sz="1400" dirty="0"/>
              <a:t>무능화</a:t>
            </a:r>
            <a:r>
              <a:rPr lang="en-US" altLang="ko-KR" sz="1400" dirty="0"/>
              <a:t>, </a:t>
            </a:r>
            <a:r>
              <a:rPr lang="ko-KR" altLang="en-US" sz="1400" dirty="0"/>
              <a:t>교화 및 처우 등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083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범죄예방을 위한 일반적 대책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형벌을 통한 일반 예방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일반예방은 특수한 범죄자의 재범예방을 목표로 하는 것이 아니라 일반국민을 대상으로 한 범죄예방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종래 </a:t>
            </a:r>
            <a:r>
              <a:rPr lang="ko-KR" altLang="en-US" sz="1200" dirty="0">
                <a:solidFill>
                  <a:srgbClr val="FF0000"/>
                </a:solidFill>
              </a:rPr>
              <a:t>형벌 </a:t>
            </a:r>
            <a:r>
              <a:rPr lang="ko-KR" altLang="en-US" sz="1200" dirty="0" err="1">
                <a:solidFill>
                  <a:srgbClr val="FF0000"/>
                </a:solidFill>
              </a:rPr>
              <a:t>위하에</a:t>
            </a:r>
            <a:r>
              <a:rPr lang="ko-KR" altLang="en-US" sz="1200" dirty="0">
                <a:solidFill>
                  <a:srgbClr val="FF0000"/>
                </a:solidFill>
              </a:rPr>
              <a:t> 의한 소극적 일반예방에서 </a:t>
            </a:r>
            <a:r>
              <a:rPr lang="ko-KR" altLang="en-US" sz="1200" dirty="0"/>
              <a:t>일반인의 법의식에 </a:t>
            </a:r>
            <a:r>
              <a:rPr lang="ko-KR" altLang="en-US" sz="1200" dirty="0">
                <a:solidFill>
                  <a:srgbClr val="FF0000"/>
                </a:solidFill>
              </a:rPr>
              <a:t>규범의식을 </a:t>
            </a:r>
            <a:r>
              <a:rPr lang="ko-KR" altLang="en-US" sz="1200" dirty="0" err="1">
                <a:solidFill>
                  <a:srgbClr val="FF0000"/>
                </a:solidFill>
              </a:rPr>
              <a:t>내면화시켜</a:t>
            </a:r>
            <a:r>
              <a:rPr lang="ko-KR" altLang="en-US" sz="1200" dirty="0">
                <a:solidFill>
                  <a:srgbClr val="FF0000"/>
                </a:solidFill>
              </a:rPr>
              <a:t> 주는 적극적 일반예방으로 전향</a:t>
            </a:r>
            <a:r>
              <a:rPr lang="ko-KR" altLang="en-US" sz="1200" dirty="0"/>
              <a:t>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일반예방효과의 증진을 위해서는 형사법규적용의 공평성이 가장 중요함</a:t>
            </a:r>
            <a:r>
              <a:rPr lang="en-US" altLang="ko-KR" sz="1200" dirty="0"/>
              <a:t>. </a:t>
            </a:r>
            <a:r>
              <a:rPr lang="ko-KR" altLang="en-US" sz="1200" dirty="0"/>
              <a:t>최근 미국과 스칸디나비아 국가를 중심으로 전개되는 소위 신고전주의 경향에서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특히 강조되고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2. </a:t>
            </a:r>
            <a:r>
              <a:rPr lang="ko-KR" altLang="en-US" sz="1200" dirty="0">
                <a:solidFill>
                  <a:srgbClr val="FF0000"/>
                </a:solidFill>
              </a:rPr>
              <a:t>지역사회의 조직화를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지역주민의 참여를 통하여 지역사회 전체를 범죄로부터 예방하는 데 목표가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이는 범죄를 사회현상으로 파악하는 학자들에 의해 주장되었으며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지역사회의 조직화는 초범 방지 뿐만 아니라 재범방지를 위한 대책으로도 유효함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여가지도를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특히 반달리즘</a:t>
            </a:r>
            <a:r>
              <a:rPr lang="en-US" altLang="ko-KR" sz="1200" dirty="0"/>
              <a:t>＇</a:t>
            </a:r>
            <a:r>
              <a:rPr lang="ko-KR" altLang="en-US" sz="1200" dirty="0"/>
              <a:t>을 특징으로 하는 청소년의 집단비행에 효과적인 대책임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그룹워크</a:t>
            </a:r>
            <a:r>
              <a:rPr lang="en-US" altLang="ko-KR" sz="1200" dirty="0">
                <a:solidFill>
                  <a:srgbClr val="FF0000"/>
                </a:solidFill>
              </a:rPr>
              <a:t>(Group Work)</a:t>
            </a:r>
            <a:r>
              <a:rPr lang="ko-KR" altLang="en-US" sz="1200" dirty="0">
                <a:solidFill>
                  <a:srgbClr val="FF0000"/>
                </a:solidFill>
              </a:rPr>
              <a:t>를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범죄성향이 높은 자를 그룹에 가입시켜 범죄요인을 극복하도록 치료를 행하는 방법으로 이는 </a:t>
            </a:r>
            <a:r>
              <a:rPr lang="ko-KR" altLang="en-US" sz="1200" dirty="0" err="1"/>
              <a:t>개인을</a:t>
            </a:r>
            <a:r>
              <a:rPr lang="ko-KR" altLang="en-US" sz="1200" dirty="0"/>
              <a:t> 상대로 하는 방법과 집단을 상대로 하는 방법이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>
                <a:solidFill>
                  <a:srgbClr val="FF0000"/>
                </a:solidFill>
              </a:rPr>
              <a:t>협력회의의 편성 및 활동을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범죄예방기관들이 상호 연계하여 범죄예방의 통합적 </a:t>
            </a:r>
            <a:r>
              <a:rPr lang="en-US" altLang="ko-KR" sz="1200" dirty="0"/>
              <a:t>· </a:t>
            </a:r>
            <a:r>
              <a:rPr lang="ko-KR" altLang="en-US" sz="1200" dirty="0"/>
              <a:t>조직적 프로그램을 수행하는 방식으로</a:t>
            </a:r>
            <a:r>
              <a:rPr lang="en-US" altLang="ko-KR" sz="1200" dirty="0"/>
              <a:t>, </a:t>
            </a:r>
            <a:r>
              <a:rPr lang="ko-KR" altLang="en-US" sz="1200" dirty="0"/>
              <a:t>지역사회의 조직화와 유사함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분파주의에 빠질 위험이 있고 실적위주의 형식적 활동 에 그칠 가능성이 많다는 것이 단점임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82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경찰의 범죄예방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경찰의 범죄예방의 의미 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범죄예방활동은 지역사회의 자율방범단체의 민간 방범활동</a:t>
            </a:r>
            <a:r>
              <a:rPr lang="en-US" altLang="ko-KR" sz="1400" dirty="0"/>
              <a:t>, </a:t>
            </a:r>
            <a:r>
              <a:rPr lang="ko-KR" altLang="en-US" sz="1400" dirty="0"/>
              <a:t>매스컴의 범죄예방활동</a:t>
            </a:r>
            <a:r>
              <a:rPr lang="en-US" altLang="ko-KR" sz="1400" dirty="0"/>
              <a:t>, </a:t>
            </a:r>
            <a:r>
              <a:rPr lang="ko-KR" altLang="en-US" sz="1400" dirty="0"/>
              <a:t>민간 경비업체의 보완경비활동 등 다양한 방식이 있음</a:t>
            </a:r>
            <a:r>
              <a:rPr lang="en-US" altLang="ko-KR" sz="1400" dirty="0"/>
              <a:t>. </a:t>
            </a:r>
            <a:r>
              <a:rPr lang="ko-KR" altLang="en-US" sz="1400" dirty="0"/>
              <a:t>그렇지만 현대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사회에서 범죄예방의 중심 역할은 경찰이 맡고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경찰은 </a:t>
            </a:r>
            <a:r>
              <a:rPr lang="ko-KR" altLang="en-US" sz="1400" dirty="0" err="1"/>
              <a:t>치안활동으로서</a:t>
            </a:r>
            <a:r>
              <a:rPr lang="ko-KR" altLang="en-US" sz="1400" dirty="0"/>
              <a:t> 사회일반의 안녕질서를 유지하고 범죄의 발생을 예방하는 여러 가지 활동이나 작용을 하는 것이 주된 업무 중 하나임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 algn="l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현행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국가경찰과 자치경찰의 조직 및 운영에 관한 법률</a:t>
            </a:r>
            <a:r>
              <a:rPr lang="en-US" altLang="ko-KR" sz="1400" dirty="0">
                <a:solidFill>
                  <a:srgbClr val="FF0000"/>
                </a:solidFill>
              </a:rPr>
              <a:t>‘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ko-KR" altLang="en-US" sz="1400" dirty="0"/>
              <a:t>에서는 경찰의 임무를 다음과 같이 규정하고 있음</a:t>
            </a:r>
            <a:endParaRPr lang="en-US" altLang="ko-KR" sz="1400" dirty="0"/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1.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국민의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생명ㆍ신체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재산의 보호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2.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범죄의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예방ㆍ진압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수사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3.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범죄피해자 보호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4.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경비ㆍ요인경호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대간첩ㆍ대테러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작전 수행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5.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공공안녕에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대한 위험의 예방과 대응을 위한 정보의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수집ㆍ작성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배포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6.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교통의 단속과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위해의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방지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7.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외국 정부기관 및 국제기구와의 국제협력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8.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그 밖에 공공의 안녕과 질서유지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이를 보더라도 경찰의 중심적 기능은 치안기능과 관련되어 있음을 알 수 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59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경찰의 범죄예방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경찰의 범죄예방활동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일반 방범활동과 특별 방범활동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경찰의 범죄예방</a:t>
            </a:r>
            <a:r>
              <a:rPr lang="en-US" altLang="ko-KR" sz="1400" dirty="0"/>
              <a:t>(</a:t>
            </a:r>
            <a:r>
              <a:rPr lang="ko-KR" altLang="en-US" sz="1400" dirty="0"/>
              <a:t>방범</a:t>
            </a:r>
            <a:r>
              <a:rPr lang="en-US" altLang="ko-KR" sz="1400" dirty="0"/>
              <a:t>)</a:t>
            </a:r>
            <a:r>
              <a:rPr lang="ko-KR" altLang="en-US" sz="1400" dirty="0"/>
              <a:t>활동은 일반방범활동과 특별방범활동으로 구분함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일반 방범활동은 순찰을 비롯하여 범죄취약 환경에 대한 진단과 개선</a:t>
            </a:r>
            <a:r>
              <a:rPr lang="en-US" altLang="ko-KR" sz="1400" dirty="0"/>
              <a:t>, </a:t>
            </a:r>
            <a:r>
              <a:rPr lang="ko-KR" altLang="en-US" sz="1400" dirty="0"/>
              <a:t>청소년 선도활동</a:t>
            </a:r>
            <a:r>
              <a:rPr lang="en-US" altLang="ko-KR" sz="1400" dirty="0"/>
              <a:t>, </a:t>
            </a:r>
            <a:r>
              <a:rPr lang="ko-KR" altLang="en-US" sz="1400" dirty="0"/>
              <a:t>풍속업소에 대한 계도와 단속</a:t>
            </a:r>
            <a:r>
              <a:rPr lang="en-US" altLang="ko-KR" sz="1400" dirty="0"/>
              <a:t>, </a:t>
            </a:r>
            <a:r>
              <a:rPr lang="ko-KR" altLang="en-US" sz="1400" dirty="0"/>
              <a:t>총기</a:t>
            </a:r>
            <a:r>
              <a:rPr lang="en-US" altLang="ko-KR" sz="1400" dirty="0"/>
              <a:t>·</a:t>
            </a:r>
            <a:r>
              <a:rPr lang="ko-KR" altLang="en-US" sz="1400" dirty="0"/>
              <a:t>화약류에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대한 관리와 단속 등의 방식으로 이루어지고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특별 방범활동은 특정된 사람을 대상으로 집중적인 예방 관련 조치를 취하거나 특별사안에 관하여 시행되는 방법활동을 말하는데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형자로서 귀휴 나온 사람의 행동 관찰</a:t>
            </a:r>
            <a:r>
              <a:rPr lang="en-US" altLang="ko-KR" sz="1400" dirty="0"/>
              <a:t>, </a:t>
            </a:r>
            <a:r>
              <a:rPr lang="ko-KR" altLang="en-US" sz="1400" dirty="0"/>
              <a:t>가석방자 의 선도와 관리</a:t>
            </a:r>
            <a:r>
              <a:rPr lang="en-US" altLang="ko-KR" sz="1400" dirty="0"/>
              <a:t>, </a:t>
            </a:r>
            <a:r>
              <a:rPr lang="ko-KR" altLang="en-US" sz="1400" dirty="0"/>
              <a:t>석방된 </a:t>
            </a:r>
            <a:r>
              <a:rPr lang="ko-KR" altLang="en-US" sz="1400" dirty="0" err="1"/>
              <a:t>피석방자의</a:t>
            </a:r>
            <a:r>
              <a:rPr lang="ko-KR" altLang="en-US" sz="1400" dirty="0"/>
              <a:t> 취업알선 등이 이러한 활동의 예임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지역사회경찰활동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최근에는 범죄예방과 관련해서 </a:t>
            </a:r>
            <a:r>
              <a:rPr lang="en-US" altLang="ko-KR" sz="1400" dirty="0"/>
              <a:t>'</a:t>
            </a:r>
            <a:r>
              <a:rPr lang="ko-KR" altLang="en-US" sz="1400" dirty="0"/>
              <a:t>지역사회의 경찰활동</a:t>
            </a:r>
            <a:r>
              <a:rPr lang="en-US" altLang="ko-KR" sz="1400" dirty="0"/>
              <a:t>'</a:t>
            </a:r>
            <a:r>
              <a:rPr lang="ko-KR" altLang="en-US" sz="1400" dirty="0"/>
              <a:t>이 주목을 받고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지역사회 경찰활동에서는 지역주민과의 협력은 물론 방범활동에 대한 주민의 의견수렴과 적극적인 참여를 강조함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이것은 경찰에 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한 지역주민의 기대와 염려를 잘 파악하고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 지역사회의 다양하고 변화하는 위험요인을 잘 파악하여 문제 중심으로 경찰활동을 펼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칠 수 있게 </a:t>
            </a:r>
            <a:r>
              <a:rPr lang="ko-KR" altLang="en-US" sz="1400" dirty="0" err="1"/>
              <a:t>해줌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888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경찰의 범죄예방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경찰의 범죄예방활동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문제중심 경찰활동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문제중심 경찰활동은 경찰이 사건 지향적이기보다는 문제 지향적이어야 한다는 원리인데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경찰이 너무 좁은 시야로 사건위주로만 초점을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맞추어서 활동하는 것에서 벗어나</a:t>
            </a:r>
            <a:r>
              <a:rPr lang="en-US" altLang="ko-KR" sz="1400" dirty="0"/>
              <a:t>, </a:t>
            </a:r>
            <a:r>
              <a:rPr lang="ko-KR" altLang="en-US" sz="1400" dirty="0"/>
              <a:t>그러한 반복적인 범죄사건들로 이르게 만드는 </a:t>
            </a:r>
            <a:r>
              <a:rPr lang="ko-KR" altLang="en-US" sz="1400" dirty="0">
                <a:solidFill>
                  <a:srgbClr val="FF0000"/>
                </a:solidFill>
              </a:rPr>
              <a:t>지역적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사회적 문제를 미리 해결</a:t>
            </a:r>
            <a:r>
              <a:rPr lang="ko-KR" altLang="en-US" sz="1400" dirty="0"/>
              <a:t>하는 데 더욱 더 관심을 기울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임으로써 범죄예방효과를 높이자는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(4) </a:t>
            </a:r>
            <a:r>
              <a:rPr lang="ko-KR" altLang="en-US" sz="1400" dirty="0"/>
              <a:t>순찰</a:t>
            </a:r>
            <a:r>
              <a:rPr lang="en-US" altLang="ko-KR" sz="1400" dirty="0"/>
              <a:t>(patrol)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경찰의 </a:t>
            </a:r>
            <a:r>
              <a:rPr lang="ko-KR" altLang="en-US" sz="1400" dirty="0" err="1"/>
              <a:t>방범활동으로서</a:t>
            </a:r>
            <a:r>
              <a:rPr lang="ko-KR" altLang="en-US" sz="1400" dirty="0"/>
              <a:t> 가장 대표적인 것은 순찰</a:t>
            </a:r>
            <a:r>
              <a:rPr lang="en-US" altLang="ko-KR" sz="1400" dirty="0"/>
              <a:t>(patrol)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이는 방범의 중심이 되고 있는 지구대나 파출소 경찰이 행하는 주된 근무활동으로 경찰이 일반시민의 눈에 띄게 되면 생기는 경찰 가시성   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(police visibility)</a:t>
            </a:r>
            <a:r>
              <a:rPr lang="ko-KR" altLang="en-US" sz="1400" dirty="0"/>
              <a:t>은 순찰을 가능한 한 자주 하는 것이 좋음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현대에 와서는 차량순찰이 순찰의 대표형태가 되고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차량 통행이 어려운 지역이나 협소한 장소에 대해서는 도보순찰이 필요하고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인 등에 대해서 세부적으로 구체적으로 파악을 하는 데 있어서는 도보순찰이 유리함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그러므로 지역적 여건이나 필요성에 적합하게 차량순찰과 걷는 순찰을 조화시켜야 함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범죄발생이 빈번한 장소와 우범 시간대</a:t>
            </a:r>
            <a:r>
              <a:rPr lang="en-US" altLang="ko-KR" sz="1400" dirty="0"/>
              <a:t>, </a:t>
            </a:r>
            <a:r>
              <a:rPr lang="ko-KR" altLang="en-US" sz="1400" dirty="0"/>
              <a:t>또는 </a:t>
            </a:r>
            <a:r>
              <a:rPr lang="ko-KR" altLang="en-US" sz="1400" dirty="0" err="1"/>
              <a:t>특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정한 관리대상자에 대해서는 특정 목적의식을 가지고 집중순찰활동</a:t>
            </a:r>
            <a:r>
              <a:rPr lang="en-US" altLang="ko-KR" sz="1400" dirty="0"/>
              <a:t>(hot spots patrol)</a:t>
            </a:r>
            <a:r>
              <a:rPr lang="ko-KR" altLang="en-US" sz="1400" dirty="0"/>
              <a:t>도 적용하여야 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오늘날에는 정례적으로 순찰하는 방식의 한계를 보완하기 위해서 빅데이터</a:t>
            </a:r>
            <a:r>
              <a:rPr lang="en-US" altLang="ko-KR" sz="1400" dirty="0"/>
              <a:t>(big data)</a:t>
            </a:r>
            <a:r>
              <a:rPr lang="ko-KR" altLang="en-US" sz="1400" dirty="0"/>
              <a:t>를 이 용하여 범죄율이 높은 시간대와 지역을 산출하여 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맞추어 집중순찰활동을 강화하는 방안이 널리 확산되고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465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잠재적 범죄자와 범죄를 유발할 수 있는 물리적 환경의 변화를 통하여 범죄를 예방하려는 지역사회 차원의 일련의 활동으로 </a:t>
            </a:r>
            <a:r>
              <a:rPr lang="ko-KR" altLang="en-US" sz="1400" dirty="0">
                <a:solidFill>
                  <a:srgbClr val="FF0000"/>
                </a:solidFill>
              </a:rPr>
              <a:t>비공식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적 통제와 상황적 범죄예방으로 나눌 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2. </a:t>
            </a:r>
            <a:r>
              <a:rPr lang="ko-KR" altLang="en-US" sz="1400" dirty="0"/>
              <a:t>비공식적 통제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비공식적 통제는 법령에 근거하는 것이 아니라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관습이나 사회규범에 근거해서 </a:t>
            </a:r>
            <a:r>
              <a:rPr lang="ko-KR" altLang="en-US" sz="1400" dirty="0"/>
              <a:t>그 지역 사회의 주민들이 다른 구성원을 감독 </a:t>
            </a:r>
            <a:r>
              <a:rPr lang="en-US" altLang="ko-KR" sz="1400" dirty="0"/>
              <a:t>· </a:t>
            </a:r>
            <a:r>
              <a:rPr lang="ko-KR" altLang="en-US" sz="1400" dirty="0"/>
              <a:t>감시 </a:t>
            </a:r>
            <a:r>
              <a:rPr lang="en-US" altLang="ko-KR" sz="1400" dirty="0"/>
              <a:t>· 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거부 </a:t>
            </a:r>
            <a:r>
              <a:rPr lang="en-US" altLang="ko-KR" sz="1400" dirty="0"/>
              <a:t>· </a:t>
            </a:r>
            <a:r>
              <a:rPr lang="ko-KR" altLang="en-US" sz="1400" dirty="0"/>
              <a:t>경고하는 역할을 하여 </a:t>
            </a:r>
            <a:r>
              <a:rPr lang="ko-KR" altLang="en-US" sz="1400" dirty="0">
                <a:solidFill>
                  <a:srgbClr val="FF0000"/>
                </a:solidFill>
              </a:rPr>
              <a:t>규범에 동조 하도록 강제하는 것</a:t>
            </a:r>
            <a:r>
              <a:rPr lang="ko-KR" altLang="en-US" sz="1400" dirty="0"/>
              <a:t>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비공식적 통제의 주요 내용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(a) </a:t>
            </a:r>
            <a:r>
              <a:rPr lang="ko-KR" altLang="en-US" sz="1400" dirty="0">
                <a:solidFill>
                  <a:srgbClr val="FF0000"/>
                </a:solidFill>
              </a:rPr>
              <a:t>사회규범의 개발 </a:t>
            </a:r>
            <a:r>
              <a:rPr lang="en-US" altLang="ko-KR" sz="1400" dirty="0"/>
              <a:t>: </a:t>
            </a:r>
            <a:r>
              <a:rPr lang="ko-KR" altLang="en-US" sz="1400" dirty="0"/>
              <a:t>사회집단내에서 용인되는 적절한 행위를 규범으로 정의하는 활동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(b) </a:t>
            </a:r>
            <a:r>
              <a:rPr lang="ko-KR" altLang="en-US" sz="1400" dirty="0">
                <a:solidFill>
                  <a:srgbClr val="FF0000"/>
                </a:solidFill>
              </a:rPr>
              <a:t>사회규범의 준수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사람들의 적절한 행동에 대한 지역사회의 규범강화 활동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/>
              <a:t>인구의 도시집중</a:t>
            </a:r>
            <a:r>
              <a:rPr lang="en-US" altLang="ko-KR" sz="1400" dirty="0"/>
              <a:t>, </a:t>
            </a:r>
            <a:r>
              <a:rPr lang="ko-KR" altLang="en-US" sz="1400" dirty="0"/>
              <a:t>근린관계의 해체</a:t>
            </a:r>
            <a:r>
              <a:rPr lang="en-US" altLang="ko-KR" sz="1400" dirty="0"/>
              <a:t>, </a:t>
            </a:r>
            <a:r>
              <a:rPr lang="ko-KR" altLang="en-US" sz="1400" dirty="0"/>
              <a:t>익명성의 강화 등으로 </a:t>
            </a:r>
            <a:r>
              <a:rPr lang="ko-KR" altLang="en-US" sz="1400" dirty="0">
                <a:solidFill>
                  <a:srgbClr val="FF0000"/>
                </a:solidFill>
              </a:rPr>
              <a:t>비공식적 통제기능이 약화되는 경향 방지 및 보완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(d) </a:t>
            </a:r>
            <a:r>
              <a:rPr lang="ko-KR" altLang="en-US" sz="1400" dirty="0"/>
              <a:t>집단의 유대정도가 높을수록 비공식적 통제기능은 강화되므로 </a:t>
            </a:r>
            <a:r>
              <a:rPr lang="ko-KR" altLang="en-US" sz="1400" dirty="0">
                <a:solidFill>
                  <a:srgbClr val="FF0000"/>
                </a:solidFill>
              </a:rPr>
              <a:t>지역사회의 재조직화</a:t>
            </a:r>
            <a:r>
              <a:rPr lang="ko-KR" altLang="en-US" sz="1400" dirty="0"/>
              <a:t>가 요청됨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324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상황적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잠재적 범죄자에게 범죄가 발생할 수 있는 </a:t>
            </a:r>
            <a:r>
              <a:rPr lang="ko-KR" altLang="en-US" sz="1400" dirty="0">
                <a:solidFill>
                  <a:srgbClr val="FF0000"/>
                </a:solidFill>
              </a:rPr>
              <a:t>기회를 감소시키거나 제거하여 범죄를 예방 </a:t>
            </a:r>
            <a:r>
              <a:rPr lang="ko-KR" altLang="en-US" sz="1400" dirty="0"/>
              <a:t>하는 단기적 대책을 의미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상황적 범죄예방 전략은 일상활동이론을 기반으로 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내용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동일한 기회가 주어진다면 대부분의 사람들은 범죄를 저지른다는 가정하에 </a:t>
            </a:r>
            <a:r>
              <a:rPr lang="ko-KR" altLang="en-US" sz="1400" dirty="0">
                <a:solidFill>
                  <a:srgbClr val="FF0000"/>
                </a:solidFill>
              </a:rPr>
              <a:t>특정범죄를 예방하기 위한 단기적 대책</a:t>
            </a:r>
            <a:r>
              <a:rPr lang="ko-KR" altLang="en-US" sz="1400" dirty="0"/>
              <a:t>을 개발하는데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중점을 두고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범죄실행을 억제하는 안전대책 마련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목표 자체에 대한 안전강화</a:t>
            </a:r>
            <a:r>
              <a:rPr lang="en-US" altLang="ko-KR" sz="1400" dirty="0"/>
              <a:t>, </a:t>
            </a:r>
            <a:r>
              <a:rPr lang="ko-KR" altLang="en-US" sz="1400" dirty="0"/>
              <a:t>범행대상의 제거</a:t>
            </a:r>
            <a:r>
              <a:rPr lang="en-US" altLang="ko-KR" sz="1400" dirty="0"/>
              <a:t>, </a:t>
            </a:r>
            <a:r>
              <a:rPr lang="ko-KR" altLang="en-US" sz="1400" dirty="0"/>
              <a:t>범행수단의 제거 등의 방법이 필요함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>
                <a:solidFill>
                  <a:srgbClr val="FF0000"/>
                </a:solidFill>
              </a:rPr>
              <a:t>범행비용 제고 및 범죄이익 경감 대책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범행비용을 증가시키기 위해서는 검거의 위협증가 방법</a:t>
            </a:r>
            <a:r>
              <a:rPr lang="en-US" altLang="ko-KR" sz="1400" dirty="0"/>
              <a:t>(ex : CCTV</a:t>
            </a:r>
            <a:r>
              <a:rPr lang="ko-KR" altLang="en-US" sz="1400" dirty="0"/>
              <a:t>설치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경찰의 순찰</a:t>
            </a:r>
            <a:r>
              <a:rPr lang="en-US" altLang="ko-KR" sz="1400" dirty="0"/>
              <a:t>, </a:t>
            </a:r>
            <a:r>
              <a:rPr lang="ko-KR" altLang="en-US" sz="1400" dirty="0"/>
              <a:t>이웃감시</a:t>
            </a:r>
            <a:r>
              <a:rPr lang="en-US" altLang="ko-KR" sz="1400" dirty="0"/>
              <a:t>, </a:t>
            </a:r>
            <a:r>
              <a:rPr lang="ko-KR" altLang="en-US" sz="1400" dirty="0"/>
              <a:t>환경설계를 통한 범죄예방 등</a:t>
            </a:r>
            <a:r>
              <a:rPr lang="en-US" altLang="ko-KR" sz="1400" dirty="0"/>
              <a:t>)</a:t>
            </a:r>
            <a:r>
              <a:rPr lang="ko-KR" altLang="en-US" sz="1400" dirty="0"/>
              <a:t>이 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용되고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범죄이익을 경감시키는 방안으로는 범행유인을 감소시키는 방법</a:t>
            </a:r>
            <a:r>
              <a:rPr lang="en-US" altLang="ko-KR" sz="1400" dirty="0"/>
              <a:t>(ex :  </a:t>
            </a:r>
            <a:r>
              <a:rPr lang="ko-KR" altLang="en-US" sz="1400" dirty="0"/>
              <a:t>절도대상물에 비밀표시를 함으로써 범죄를 예방하고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사후검거를 쉽게 하는 방법 등</a:t>
            </a:r>
            <a:r>
              <a:rPr lang="en-US" altLang="ko-KR" sz="1400" dirty="0"/>
              <a:t>)</a:t>
            </a:r>
            <a:r>
              <a:rPr lang="ko-KR" altLang="en-US" sz="1400" dirty="0"/>
              <a:t>이 있음</a:t>
            </a: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84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상황적 범죄예방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지역사회 방범활동의 주요형태 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환경설계</a:t>
            </a:r>
            <a:r>
              <a:rPr lang="en-US" altLang="ko-KR" sz="1400" dirty="0">
                <a:solidFill>
                  <a:srgbClr val="FF0000"/>
                </a:solidFill>
              </a:rPr>
              <a:t>(CPTED)</a:t>
            </a:r>
            <a:r>
              <a:rPr lang="ko-KR" altLang="en-US" sz="1400" dirty="0">
                <a:solidFill>
                  <a:srgbClr val="FF0000"/>
                </a:solidFill>
              </a:rPr>
              <a:t>를 통한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미국에서 처음</a:t>
            </a:r>
            <a:r>
              <a:rPr lang="en-US" altLang="ko-KR" sz="1400" dirty="0"/>
              <a:t>(1971)</a:t>
            </a:r>
            <a:r>
              <a:rPr lang="ko-KR" altLang="en-US" sz="1400" dirty="0"/>
              <a:t>으로 나타난 정책으로</a:t>
            </a:r>
            <a:r>
              <a:rPr lang="en-US" altLang="ko-KR" sz="1400" dirty="0"/>
              <a:t> </a:t>
            </a:r>
            <a:r>
              <a:rPr lang="ko-KR" altLang="en-US" sz="1400" dirty="0"/>
              <a:t>이는 상황적</a:t>
            </a:r>
            <a:r>
              <a:rPr lang="en-US" altLang="ko-KR" sz="1400" dirty="0"/>
              <a:t> </a:t>
            </a:r>
            <a:r>
              <a:rPr lang="ko-KR" altLang="en-US" sz="1400" dirty="0"/>
              <a:t>범죄예방전략과 유사한 관점을 취함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CPTED</a:t>
            </a:r>
            <a:r>
              <a:rPr lang="ko-KR" altLang="en-US" sz="1400" dirty="0"/>
              <a:t>의 목적은 해당지역의 방어공간의 특성을 강화함으로써 잠재적 범죄자의 검 거위험을 증가시켜 범죄를 예방하는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이론적 유래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en-US" altLang="ko-KR" sz="1400" dirty="0">
                <a:solidFill>
                  <a:srgbClr val="FF0000"/>
                </a:solidFill>
              </a:rPr>
              <a:t>Newman</a:t>
            </a:r>
            <a:r>
              <a:rPr lang="ko-KR" altLang="en-US" sz="1400" dirty="0">
                <a:solidFill>
                  <a:srgbClr val="FF0000"/>
                </a:solidFill>
              </a:rPr>
              <a:t>의 방어공간 개념에서 유래하는 전략</a:t>
            </a:r>
            <a:r>
              <a:rPr lang="en-US" altLang="ko-KR" sz="1400" dirty="0"/>
              <a:t>(1968).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방어공간개념 </a:t>
            </a:r>
            <a:r>
              <a:rPr lang="en-US" altLang="ko-KR" sz="1400" dirty="0"/>
              <a:t>: </a:t>
            </a:r>
            <a:r>
              <a:rPr lang="ko-KR" altLang="en-US" sz="1400" dirty="0"/>
              <a:t>특정한 건축설계 및 주민들의 주변공간에 대한 책임강화를 통하여 범죄를 예방하는 것으로 뉴만</a:t>
            </a:r>
            <a:r>
              <a:rPr lang="en-US" altLang="ko-KR" sz="1400" dirty="0"/>
              <a:t>(Newman)</a:t>
            </a:r>
            <a:r>
              <a:rPr lang="ko-KR" altLang="en-US" sz="1400" dirty="0"/>
              <a:t>에 의해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제창되었음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방어공간설계 </a:t>
            </a:r>
            <a:r>
              <a:rPr lang="en-US" altLang="ko-KR" sz="1400" dirty="0"/>
              <a:t>: </a:t>
            </a:r>
            <a:r>
              <a:rPr lang="ko-KR" altLang="en-US" sz="1400" dirty="0"/>
              <a:t>건물의 층수를 줄이고</a:t>
            </a:r>
            <a:r>
              <a:rPr lang="en-US" altLang="ko-KR" sz="1400" dirty="0"/>
              <a:t>, </a:t>
            </a:r>
            <a:r>
              <a:rPr lang="ko-KR" altLang="en-US" sz="1400" dirty="0"/>
              <a:t>복도 </a:t>
            </a:r>
            <a:r>
              <a:rPr lang="en-US" altLang="ko-KR" sz="1400" dirty="0"/>
              <a:t>· </a:t>
            </a:r>
            <a:r>
              <a:rPr lang="ko-KR" altLang="en-US" sz="1400" dirty="0"/>
              <a:t>계단 및 입구의 설계를 감시가 용이 하도록 설계하고</a:t>
            </a:r>
            <a:r>
              <a:rPr lang="en-US" altLang="ko-KR" sz="1400" dirty="0"/>
              <a:t>, </a:t>
            </a:r>
            <a:r>
              <a:rPr lang="ko-KR" altLang="en-US" sz="1400" dirty="0"/>
              <a:t>공공지역과 사유지역을 색깔을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이용하여 표시함으로써 이방인의 사유지 통행을 제한하며 공동체의 익명성을 줄이고 범죄자의 침입과 도주를 차단하며 순찰 </a:t>
            </a:r>
            <a:r>
              <a:rPr lang="en-US" altLang="ko-KR" sz="1400" dirty="0"/>
              <a:t>· </a:t>
            </a:r>
            <a:r>
              <a:rPr lang="ko-KR" altLang="en-US" sz="1400" dirty="0"/>
              <a:t>감시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가 용이하도록 하는 방식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뉴만의 방어공간 기본요소 </a:t>
            </a:r>
            <a:r>
              <a:rPr lang="en-US" altLang="ko-KR" sz="1400" dirty="0"/>
              <a:t>: </a:t>
            </a:r>
            <a:r>
              <a:rPr lang="ko-KR" altLang="en-US" sz="1400" dirty="0"/>
              <a:t>영역설정</a:t>
            </a:r>
            <a:r>
              <a:rPr lang="en-US" altLang="ko-KR" sz="1400" dirty="0"/>
              <a:t>, </a:t>
            </a:r>
            <a:r>
              <a:rPr lang="ko-KR" altLang="en-US" sz="1400" dirty="0"/>
              <a:t>감시</a:t>
            </a:r>
            <a:r>
              <a:rPr lang="en-US" altLang="ko-KR" sz="1400" dirty="0"/>
              <a:t>, </a:t>
            </a:r>
            <a:r>
              <a:rPr lang="ko-KR" altLang="en-US" sz="1400" dirty="0"/>
              <a:t>이미지</a:t>
            </a:r>
            <a:r>
              <a:rPr lang="en-US" altLang="ko-KR" sz="1400" dirty="0"/>
              <a:t>, </a:t>
            </a:r>
            <a:r>
              <a:rPr lang="ko-KR" altLang="en-US" sz="1400" dirty="0"/>
              <a:t>주변지역 보전 등을 기본요소로 함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826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상황적 범죄예방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지역사회 방범활동의 주요형태 </a:t>
            </a:r>
            <a:r>
              <a:rPr lang="en-US" altLang="ko-KR" sz="1400" dirty="0"/>
              <a:t>: </a:t>
            </a:r>
            <a:r>
              <a:rPr lang="ko-KR" altLang="en-US" sz="1400" dirty="0"/>
              <a:t>환경설계</a:t>
            </a:r>
            <a:r>
              <a:rPr lang="en-US" altLang="ko-KR" sz="1400" dirty="0"/>
              <a:t>(CPTED)</a:t>
            </a:r>
            <a:r>
              <a:rPr lang="ko-KR" altLang="en-US" sz="1400" dirty="0"/>
              <a:t>를 통한 범죄예방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이론의 체계화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en-US" altLang="ko-KR" sz="1400" dirty="0">
                <a:solidFill>
                  <a:srgbClr val="FF0000"/>
                </a:solidFill>
              </a:rPr>
              <a:t>Jeffery</a:t>
            </a:r>
            <a:r>
              <a:rPr lang="ko-KR" altLang="en-US" sz="1400" dirty="0">
                <a:solidFill>
                  <a:srgbClr val="FF0000"/>
                </a:solidFill>
              </a:rPr>
              <a:t>는 </a:t>
            </a:r>
            <a:r>
              <a:rPr lang="en-US" altLang="ko-KR" sz="1400" dirty="0">
                <a:solidFill>
                  <a:srgbClr val="FF0000"/>
                </a:solidFill>
              </a:rPr>
              <a:t>CPTED(</a:t>
            </a:r>
            <a:r>
              <a:rPr lang="ko-KR" altLang="en-US" sz="1400" dirty="0" err="1">
                <a:solidFill>
                  <a:srgbClr val="FF0000"/>
                </a:solidFill>
              </a:rPr>
              <a:t>셉테드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개념을 체계적으로 정립함</a:t>
            </a:r>
            <a:r>
              <a:rPr lang="en-US" altLang="ko-KR" sz="1400" dirty="0"/>
              <a:t>(1977)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환경설계를 신중히 하여 주어진 건축환경을 적절히 이용한다면 범죄에 대한 공포가 경감되고 범죄율을 저하시켜 안전한 생활을 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지할 수 있다고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(5) CPTED</a:t>
            </a:r>
            <a:r>
              <a:rPr lang="ko-KR" altLang="en-US" sz="1400" dirty="0"/>
              <a:t>는 범죄와 범죄에 대한 공포를 감소시키기 위하여 물리적 수단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사회제도 </a:t>
            </a:r>
            <a:r>
              <a:rPr lang="en-US" altLang="ko-KR" sz="1400" dirty="0"/>
              <a:t>· </a:t>
            </a:r>
            <a:r>
              <a:rPr lang="ko-KR" altLang="en-US" sz="1400" dirty="0"/>
              <a:t>경찰활동 </a:t>
            </a:r>
            <a:r>
              <a:rPr lang="en-US" altLang="ko-KR" sz="1400" dirty="0"/>
              <a:t>· </a:t>
            </a:r>
            <a:r>
              <a:rPr lang="ko-KR" altLang="en-US" sz="1400" dirty="0"/>
              <a:t>경영기법 등을 하나로 통합한 개념이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며 출입통제</a:t>
            </a:r>
            <a:r>
              <a:rPr lang="en-US" altLang="ko-KR" sz="1400" dirty="0"/>
              <a:t>·</a:t>
            </a:r>
            <a:r>
              <a:rPr lang="ko-KR" altLang="en-US" sz="1400" dirty="0"/>
              <a:t>감시</a:t>
            </a:r>
            <a:r>
              <a:rPr lang="en-US" altLang="ko-KR" sz="1400" dirty="0"/>
              <a:t>·</a:t>
            </a:r>
            <a:r>
              <a:rPr lang="ko-KR" altLang="en-US" sz="1400" dirty="0"/>
              <a:t>활동지원 </a:t>
            </a:r>
            <a:r>
              <a:rPr lang="en-US" altLang="ko-KR" sz="1400" dirty="0"/>
              <a:t>· </a:t>
            </a:r>
            <a:r>
              <a:rPr lang="ko-KR" altLang="en-US" sz="1400" dirty="0"/>
              <a:t>동기강화를 통하여 범죄방지목적을 달성할 수 있도록 설계된 것임</a:t>
            </a:r>
            <a:r>
              <a:rPr lang="en-US" altLang="ko-KR" sz="1400" dirty="0"/>
              <a:t>. </a:t>
            </a:r>
            <a:r>
              <a:rPr lang="ko-KR" altLang="en-US" sz="1400" dirty="0"/>
              <a:t>이는 대상물 강화</a:t>
            </a:r>
            <a:r>
              <a:rPr lang="en-US" altLang="ko-KR" sz="1400" dirty="0"/>
              <a:t>(target hardening) </a:t>
            </a:r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기법 을 포함함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(6) </a:t>
            </a:r>
            <a:r>
              <a:rPr lang="ko-KR" altLang="en-US" sz="1400" dirty="0"/>
              <a:t>범죄방지목적은 영역방어</a:t>
            </a:r>
            <a:r>
              <a:rPr lang="en-US" altLang="ko-KR" sz="1400" dirty="0"/>
              <a:t>, </a:t>
            </a:r>
            <a:r>
              <a:rPr lang="ko-KR" altLang="en-US" sz="1400" dirty="0"/>
              <a:t>개인방어</a:t>
            </a:r>
            <a:r>
              <a:rPr lang="en-US" altLang="ko-KR" sz="1400" dirty="0"/>
              <a:t>, </a:t>
            </a:r>
            <a:r>
              <a:rPr lang="ko-KR" altLang="en-US" sz="1400" dirty="0"/>
              <a:t>단속강화</a:t>
            </a:r>
            <a:r>
              <a:rPr lang="en-US" altLang="ko-KR" sz="1400" dirty="0"/>
              <a:t>, </a:t>
            </a:r>
            <a:r>
              <a:rPr lang="ko-KR" altLang="en-US" sz="1400" dirty="0"/>
              <a:t>신뢰회복 등 네 가지 전략을 통해서 달성될 수 있도록 되어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(7) CPTED</a:t>
            </a:r>
            <a:r>
              <a:rPr lang="ko-KR" altLang="en-US" sz="1400" dirty="0"/>
              <a:t> 프로그램의 실행 </a:t>
            </a:r>
            <a:r>
              <a:rPr lang="en-US" altLang="ko-KR" sz="1400" dirty="0"/>
              <a:t>: </a:t>
            </a:r>
            <a:r>
              <a:rPr lang="ko-KR" altLang="en-US" sz="1400" dirty="0"/>
              <a:t>미국 </a:t>
            </a:r>
            <a:r>
              <a:rPr lang="ko-KR" altLang="en-US" sz="1400" dirty="0" err="1"/>
              <a:t>코네티컷주</a:t>
            </a:r>
            <a:r>
              <a:rPr lang="ko-KR" altLang="en-US" sz="1400" dirty="0"/>
              <a:t> 하트포드</a:t>
            </a:r>
            <a:r>
              <a:rPr lang="en-US" altLang="ko-KR" sz="1400" dirty="0"/>
              <a:t>(Hartford) </a:t>
            </a:r>
            <a:r>
              <a:rPr lang="ko-KR" altLang="en-US" sz="1400" dirty="0"/>
              <a:t>시에서 최초로 시행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(8)</a:t>
            </a:r>
            <a:r>
              <a:rPr lang="ko-KR" altLang="en-US" sz="1400" dirty="0"/>
              <a:t>효과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상황적 예방이론의 효과에 대해서는 </a:t>
            </a:r>
            <a:r>
              <a:rPr lang="ko-KR" altLang="en-US" sz="1400" dirty="0">
                <a:solidFill>
                  <a:srgbClr val="FF0000"/>
                </a:solidFill>
              </a:rPr>
              <a:t>‘이익의 </a:t>
            </a:r>
            <a:r>
              <a:rPr lang="ko-KR" altLang="en-US" sz="1400" dirty="0" err="1">
                <a:solidFill>
                  <a:srgbClr val="FF0000"/>
                </a:solidFill>
              </a:rPr>
              <a:t>확산효과’</a:t>
            </a:r>
            <a:r>
              <a:rPr lang="ko-KR" altLang="en-US" sz="1400" dirty="0" err="1"/>
              <a:t>를</a:t>
            </a:r>
            <a:r>
              <a:rPr lang="ko-KR" altLang="en-US" sz="1400" dirty="0"/>
              <a:t> 인정하여 그 효과를 긍정하는 견해와 상황적 범죄예방활동은 다만 범죄의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발생을 다른 시간</a:t>
            </a:r>
            <a:r>
              <a:rPr lang="en-US" altLang="ko-KR" sz="1400" dirty="0"/>
              <a:t>, </a:t>
            </a:r>
            <a:r>
              <a:rPr lang="ko-KR" altLang="en-US" sz="1400" dirty="0"/>
              <a:t>다른 장소로 옮겨가게 할 뿐 전체적으로 효과가 없다고 보는 </a:t>
            </a:r>
            <a:r>
              <a:rPr lang="ko-KR" altLang="en-US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 err="1">
                <a:solidFill>
                  <a:srgbClr val="FF0000"/>
                </a:solidFill>
              </a:rPr>
              <a:t>전이효과론’이</a:t>
            </a:r>
            <a:r>
              <a:rPr lang="ko-KR" altLang="en-US" sz="1400" dirty="0">
                <a:solidFill>
                  <a:srgbClr val="FF0000"/>
                </a:solidFill>
              </a:rPr>
              <a:t> 대립</a:t>
            </a:r>
            <a:r>
              <a:rPr lang="ko-KR" altLang="en-US" sz="1400" dirty="0"/>
              <a:t>되고 있음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508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2-5.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깨어진 유리창 이론</a:t>
            </a:r>
            <a:r>
              <a:rPr lang="en-US" altLang="ko-KR" dirty="0"/>
              <a:t>(broken windows theory)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깨진 유리창이론은 통제이론의 일종이다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이론은 </a:t>
            </a:r>
            <a:r>
              <a:rPr lang="ko-KR" altLang="en-US" sz="1400" dirty="0">
                <a:solidFill>
                  <a:srgbClr val="FF0000"/>
                </a:solidFill>
              </a:rPr>
              <a:t>깨진 창문 하나가 수리되지 않고 방치될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그것은 잠재적 일탈자들에게 경찰이나 지역주민들이 지역사회를 지키려는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의지가 없다는 메시지를 전하는 것과 같은 효과를 나타낸다는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이렇게 되면</a:t>
            </a:r>
            <a:r>
              <a:rPr lang="en-US" altLang="ko-KR" sz="1400" dirty="0"/>
              <a:t>, </a:t>
            </a:r>
            <a:r>
              <a:rPr lang="ko-KR" altLang="en-US" sz="1400" dirty="0"/>
              <a:t>잠재적 일탈자들은 통제력이 약화된 사회 에서 일탈충동이 통제되지 않게 되어 </a:t>
            </a:r>
            <a:r>
              <a:rPr lang="ko-KR" altLang="en-US" sz="1400" dirty="0">
                <a:solidFill>
                  <a:srgbClr val="FF0000"/>
                </a:solidFill>
              </a:rPr>
              <a:t>점점 더 심각한 일탈 내지 범죄행동을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행하게 하는 동기로 작용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이 이론은</a:t>
            </a:r>
            <a:r>
              <a:rPr lang="en-US" altLang="ko-KR" sz="1400" dirty="0"/>
              <a:t>, </a:t>
            </a:r>
            <a:r>
              <a:rPr lang="ko-KR" altLang="en-US" sz="1400" dirty="0"/>
              <a:t>이와 같이 사소한 창문 한 장 깨뜨리는 행위를 방치하면 결국 점점 더 통제 력의 약화를 초래하여 심각한 범죄발생률을 </a:t>
            </a:r>
            <a:r>
              <a:rPr lang="ko-KR" altLang="en-US" sz="1400" dirty="0" err="1"/>
              <a:t>높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이는 결과가 될 수 있으므로</a:t>
            </a:r>
            <a:r>
              <a:rPr lang="en-US" altLang="ko-KR" sz="1400" dirty="0"/>
              <a:t>, </a:t>
            </a:r>
            <a:r>
              <a:rPr lang="ko-KR" altLang="en-US" sz="1400" dirty="0"/>
              <a:t>가벼운 일탈행동부터 철저하게 통제해야만 사회 전체적인 범죄율도 낮출 수 있다는 이론임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경찰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의 역할로서 지역사회의 물리적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사회적 무질서의 문제부터 집중적으로 다룰 것을 강조함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이 이론은 종래의 형사정책이 주로 범죄자 개인에게만 치중하는 개인주의적 관점을 취 하고 있다고 비판하면서</a:t>
            </a:r>
            <a:r>
              <a:rPr lang="en-US" altLang="ko-KR" sz="1400" dirty="0"/>
              <a:t>, </a:t>
            </a:r>
            <a:r>
              <a:rPr lang="ko-KR" altLang="en-US" sz="1400" dirty="0"/>
              <a:t>공동체적 관점으로 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사정책이 전환되어야 한다고 주장함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이 이론은 </a:t>
            </a:r>
            <a:r>
              <a:rPr lang="ko-KR" altLang="en-US" sz="1400" dirty="0">
                <a:solidFill>
                  <a:srgbClr val="FF0000"/>
                </a:solidFill>
              </a:rPr>
              <a:t>헌법상 보장된 개인의 자유와 권리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법치주의 등 민주주의의 기본적 가치가 경시될 수 있다는 비판</a:t>
            </a:r>
            <a:r>
              <a:rPr lang="ko-KR" altLang="en-US" sz="1400" dirty="0"/>
              <a:t>을 받고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504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3-1. </a:t>
            </a:r>
            <a:r>
              <a:rPr lang="ko-KR" altLang="en-US" dirty="0"/>
              <a:t>범죄예측 </a:t>
            </a:r>
            <a:r>
              <a:rPr lang="en-US" altLang="ko-KR" dirty="0"/>
              <a:t>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3991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장래에 </a:t>
            </a:r>
            <a:r>
              <a:rPr lang="ko-KR" altLang="en-US" sz="1400" dirty="0">
                <a:solidFill>
                  <a:srgbClr val="FF0000"/>
                </a:solidFill>
              </a:rPr>
              <a:t>어떤 사람이 범죄행위를 행할 가능성이 얼마나 되는가를 측정</a:t>
            </a:r>
            <a:r>
              <a:rPr lang="ko-KR" altLang="en-US" sz="1400" dirty="0"/>
              <a:t>하여 그 위험성을 사전에 예방하기 위한 목적으로 행해지는 활동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범죄예측은 실증주의학파가 범죄의 원인을 과학적으로 규명할 수 있다고 주장한 데에서 비롯되었는데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기상예보나 병원에서 환자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의 상태를 예측하는 예후진단과 유사함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이것은 </a:t>
            </a:r>
            <a:r>
              <a:rPr lang="ko-KR" altLang="en-US" sz="1400" dirty="0" err="1"/>
              <a:t>개별현상으로서의</a:t>
            </a:r>
            <a:r>
              <a:rPr lang="ko-KR" altLang="en-US" sz="1400" dirty="0"/>
              <a:t> 범죄에 대한 분석으로서</a:t>
            </a:r>
            <a:r>
              <a:rPr lang="en-US" altLang="ko-KR" sz="1400" dirty="0"/>
              <a:t>, </a:t>
            </a:r>
            <a:r>
              <a:rPr lang="ko-KR" altLang="en-US" sz="1400" dirty="0"/>
              <a:t>범죄경향을 예측함으로써 범죄의 예방 및 처우의 기초를 제공할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형사정책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상의 처 분이나 그에 대한 개입을 가능하게 하므로 현대 형사정책에 있어서 중요한 위치를 차지하고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355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3-2. </a:t>
            </a:r>
            <a:r>
              <a:rPr lang="ko-KR" altLang="en-US" dirty="0"/>
              <a:t>현대적 형사정책에서의 범죄예측 활용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조기예측의 활용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일차적 범죄예방을 위한 예측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/>
              <a:t>잠재적 범죄자를 사전에 식별하여 개별적으로 </a:t>
            </a:r>
            <a:r>
              <a:rPr lang="ko-KR" altLang="en-US" sz="1400" dirty="0">
                <a:solidFill>
                  <a:srgbClr val="FF0000"/>
                </a:solidFill>
              </a:rPr>
              <a:t>범죄성의 발전이나 심화 또는 </a:t>
            </a:r>
            <a:r>
              <a:rPr lang="ko-KR" altLang="en-US" sz="1400" dirty="0" err="1">
                <a:solidFill>
                  <a:srgbClr val="FF0000"/>
                </a:solidFill>
              </a:rPr>
              <a:t>범죄성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犯 罪性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발현을 사전에 예방하기 위한 예측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이것은 예방단계</a:t>
            </a:r>
            <a:r>
              <a:rPr lang="en-US" altLang="ko-KR" sz="1400" dirty="0"/>
              <a:t>, </a:t>
            </a:r>
            <a:r>
              <a:rPr lang="ko-KR" altLang="en-US" sz="1400" dirty="0"/>
              <a:t>경찰단계에서 </a:t>
            </a:r>
            <a:r>
              <a:rPr lang="ko-KR" altLang="en-US" sz="1400" dirty="0" err="1"/>
              <a:t>행하여지므로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비사법</a:t>
            </a:r>
            <a:r>
              <a:rPr lang="en-US" altLang="ko-KR" sz="1400" dirty="0"/>
              <a:t>(</a:t>
            </a:r>
            <a:r>
              <a:rPr lang="ko-KR" altLang="en-US" sz="1400" dirty="0"/>
              <a:t>非司法</a:t>
            </a:r>
            <a:r>
              <a:rPr lang="en-US" altLang="ko-KR" sz="1400" dirty="0"/>
              <a:t>) </a:t>
            </a:r>
            <a:r>
              <a:rPr lang="ko-KR" altLang="en-US" sz="1400" dirty="0"/>
              <a:t>예측임</a:t>
            </a:r>
            <a:r>
              <a:rPr lang="en-US" altLang="ko-KR" sz="1400" dirty="0"/>
              <a:t>. </a:t>
            </a:r>
            <a:r>
              <a:rPr lang="ko-KR" altLang="en-US" sz="1400" dirty="0"/>
              <a:t>이는 범행 후 </a:t>
            </a:r>
            <a:r>
              <a:rPr lang="ko-KR" altLang="en-US" sz="1400" dirty="0">
                <a:solidFill>
                  <a:srgbClr val="FF0000"/>
                </a:solidFill>
              </a:rPr>
              <a:t>사법절차상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司法節次上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에서 행해지는 사법예측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(</a:t>
            </a:r>
            <a:r>
              <a:rPr lang="ko-KR" altLang="en-US" sz="1400" dirty="0">
                <a:solidFill>
                  <a:srgbClr val="FF0000"/>
                </a:solidFill>
              </a:rPr>
              <a:t>司法豫測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과는 구별됨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en-US" altLang="ko-KR" sz="1400" dirty="0" err="1">
                <a:solidFill>
                  <a:srgbClr val="FF0000"/>
                </a:solidFill>
              </a:rPr>
              <a:t>Glueck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부부는 </a:t>
            </a:r>
            <a:r>
              <a:rPr lang="en-US" altLang="ko-KR" sz="1400" dirty="0"/>
              <a:t>500</a:t>
            </a:r>
            <a:r>
              <a:rPr lang="ko-KR" altLang="en-US" sz="1400" dirty="0"/>
              <a:t>명의 비행소년과 </a:t>
            </a:r>
            <a:r>
              <a:rPr lang="en-US" altLang="ko-KR" sz="1400" dirty="0"/>
              <a:t>500</a:t>
            </a:r>
            <a:r>
              <a:rPr lang="ko-KR" altLang="en-US" sz="1400" dirty="0"/>
              <a:t>명의 非비행소년을 비교연구한 결과를 이용 하여 </a:t>
            </a:r>
            <a:r>
              <a:rPr lang="ko-KR" altLang="en-US" sz="1400" dirty="0">
                <a:solidFill>
                  <a:srgbClr val="FF0000"/>
                </a:solidFill>
              </a:rPr>
              <a:t>조기비행예측표를 작성</a:t>
            </a:r>
            <a:r>
              <a:rPr lang="ko-KR" altLang="en-US" sz="1400" dirty="0"/>
              <a:t>한 바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&lt;</a:t>
            </a:r>
            <a:r>
              <a:rPr lang="ko-KR" altLang="en-US" sz="1400" dirty="0">
                <a:solidFill>
                  <a:srgbClr val="FF0000"/>
                </a:solidFill>
              </a:rPr>
              <a:t>비행예측인자</a:t>
            </a:r>
            <a:r>
              <a:rPr lang="en-US" altLang="ko-KR" sz="14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 </a:t>
            </a:r>
            <a:r>
              <a:rPr lang="en-US" altLang="ko-KR" sz="1400" dirty="0"/>
              <a:t>(a) </a:t>
            </a:r>
            <a:r>
              <a:rPr lang="ko-KR" altLang="en-US" sz="1400" dirty="0"/>
              <a:t>소년에 대한 아버지의 훈육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소년에 대한 어머니의 감독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(c) </a:t>
            </a:r>
            <a:r>
              <a:rPr lang="ko-KR" altLang="en-US" sz="1400" dirty="0"/>
              <a:t>소년에 대한 아버지의 애정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(d) </a:t>
            </a:r>
            <a:r>
              <a:rPr lang="ko-KR" altLang="en-US" sz="1400" dirty="0"/>
              <a:t>소년에 대한 어머니의 애정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(e) </a:t>
            </a:r>
            <a:r>
              <a:rPr lang="ko-KR" altLang="en-US" sz="1400" dirty="0"/>
              <a:t>가족의 결합도 </a:t>
            </a:r>
            <a:r>
              <a:rPr lang="en-US" altLang="ko-KR" sz="1400" dirty="0"/>
              <a:t>: </a:t>
            </a:r>
            <a:r>
              <a:rPr lang="ko-KR" altLang="en-US" sz="1400" dirty="0"/>
              <a:t>조기예측은 특히 연소한 소년의 범죄나 비행의 예방에 중요한 의미를 가지며 우리나라의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소년분류심사원에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                      서 행하는 소년에 대한 외래분류심사도 조기예측의 일환이라고 볼 수 있음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234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3-2. </a:t>
            </a:r>
            <a:r>
              <a:rPr lang="ko-KR" altLang="en-US" dirty="0"/>
              <a:t>현대적 형사정책에서의 범죄예측 활용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사법예측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司法豫測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활용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재범예방을 위한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7030A0"/>
                </a:solidFill>
              </a:rPr>
              <a:t>수사단계에서의 범죄예측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범죄수사단계에 있어서</a:t>
            </a:r>
            <a:r>
              <a:rPr lang="en-US" altLang="ko-KR" sz="1200" dirty="0"/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 수사의 </a:t>
            </a:r>
            <a:r>
              <a:rPr lang="ko-KR" altLang="en-US" sz="1200" dirty="0" err="1">
                <a:solidFill>
                  <a:srgbClr val="FF0000"/>
                </a:solidFill>
              </a:rPr>
              <a:t>종결시</a:t>
            </a:r>
            <a:r>
              <a:rPr lang="en-US" altLang="ko-KR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범죄자의 처리나 처분을 결정하기 위한 예측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/>
              <a:t>특히 </a:t>
            </a:r>
            <a:r>
              <a:rPr lang="ko-KR" altLang="en-US" sz="1200" dirty="0">
                <a:solidFill>
                  <a:srgbClr val="FF0000"/>
                </a:solidFill>
              </a:rPr>
              <a:t>소년사건에 있어서 형사사법기관의 개입의 필요성 유무나 개입의 시기와 정도를 결정</a:t>
            </a:r>
            <a:r>
              <a:rPr lang="ko-KR" altLang="en-US" sz="1200" dirty="0"/>
              <a:t>하여 검찰 단계에서의 </a:t>
            </a:r>
            <a:r>
              <a:rPr lang="ko-KR" altLang="en-US" sz="1200" dirty="0">
                <a:solidFill>
                  <a:srgbClr val="FF0000"/>
                </a:solidFill>
              </a:rPr>
              <a:t>전환제도</a:t>
            </a:r>
            <a:r>
              <a:rPr lang="en-US" altLang="ko-KR" sz="1200" dirty="0">
                <a:solidFill>
                  <a:srgbClr val="FF0000"/>
                </a:solidFill>
              </a:rPr>
              <a:t>(diversion) </a:t>
            </a:r>
            <a:r>
              <a:rPr lang="ko-KR" altLang="en-US" sz="1200" dirty="0">
                <a:solidFill>
                  <a:srgbClr val="FF0000"/>
                </a:solidFill>
              </a:rPr>
              <a:t>등을 활용</a:t>
            </a:r>
            <a:r>
              <a:rPr lang="ko-KR" altLang="en-US" sz="1200" dirty="0"/>
              <a:t>하기 위해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서는</a:t>
            </a:r>
            <a:r>
              <a:rPr lang="en-US" altLang="ko-KR" sz="1200" dirty="0"/>
              <a:t>, </a:t>
            </a:r>
            <a:r>
              <a:rPr lang="ko-KR" altLang="en-US" sz="1200" dirty="0"/>
              <a:t>소년의 잠재적 비행성이 예측되어야 함</a:t>
            </a: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   - ex : </a:t>
            </a:r>
            <a:r>
              <a:rPr lang="ko-KR" altLang="en-US" sz="1200" dirty="0">
                <a:solidFill>
                  <a:srgbClr val="FF0000"/>
                </a:solidFill>
              </a:rPr>
              <a:t>검찰의 선도조건부 기소유예 결정을 위한 범죄예측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7030A0"/>
                </a:solidFill>
              </a:rPr>
              <a:t>재판단계에서의 범죄예측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>
                <a:solidFill>
                  <a:srgbClr val="FF0000"/>
                </a:solidFill>
              </a:rPr>
              <a:t>양형과 같은 범죄자의 처분을 결정하는데 기초</a:t>
            </a:r>
            <a:r>
              <a:rPr lang="ko-KR" altLang="en-US" sz="1200" dirty="0"/>
              <a:t>가 되는 범죄예측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>
                <a:solidFill>
                  <a:srgbClr val="FF0000"/>
                </a:solidFill>
              </a:rPr>
              <a:t>재판단계에 있어서 처우나 형벌의 개별화</a:t>
            </a:r>
            <a:r>
              <a:rPr lang="ko-KR" altLang="en-US" sz="1200" dirty="0"/>
              <a:t>가 강조되는 현대 형사사법관행상</a:t>
            </a:r>
            <a:r>
              <a:rPr lang="en-US" altLang="ko-KR" sz="1200" dirty="0"/>
              <a:t>, </a:t>
            </a:r>
            <a:r>
              <a:rPr lang="ko-KR" altLang="en-US" sz="1200" dirty="0"/>
              <a:t>범죄자 의 재범을 방지하기 위해서 어떠한 처분이 가장 </a:t>
            </a:r>
            <a:r>
              <a:rPr lang="ko-KR" altLang="en-US" sz="1200" dirty="0" err="1"/>
              <a:t>바람직한가</a:t>
            </a:r>
            <a:r>
              <a:rPr lang="ko-KR" altLang="en-US" sz="1200" dirty="0"/>
              <a:t> 하는 결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정은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상당 부분 범죄자의 재범가능성의 예측에 의해 영향 </a:t>
            </a:r>
            <a:r>
              <a:rPr lang="ko-KR" altLang="en-US" sz="1200" dirty="0"/>
              <a:t>받고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>
                <a:solidFill>
                  <a:srgbClr val="FF0000"/>
                </a:solidFill>
              </a:rPr>
              <a:t>판결전조사 제도의 필요성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예측은 단기간에 조사와 판단이 이루어지므로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재판시까지 수집한 자료에 기해서 예측</a:t>
            </a:r>
            <a:r>
              <a:rPr lang="ko-KR" altLang="en-US" sz="1200" dirty="0"/>
              <a:t>상의 양</a:t>
            </a:r>
            <a:r>
              <a:rPr lang="en-US" altLang="ko-KR" sz="1200" dirty="0"/>
              <a:t>(</a:t>
            </a:r>
            <a:r>
              <a:rPr lang="ko-KR" altLang="en-US" sz="1200" dirty="0"/>
              <a:t>良</a:t>
            </a:r>
            <a:r>
              <a:rPr lang="en-US" altLang="ko-KR" sz="1200" dirty="0"/>
              <a:t>)</a:t>
            </a:r>
            <a:r>
              <a:rPr lang="ko-KR" altLang="en-US" sz="1200" dirty="0"/>
              <a:t>과 불량</a:t>
            </a:r>
            <a:r>
              <a:rPr lang="en-US" altLang="ko-KR" sz="1200" dirty="0"/>
              <a:t>(</a:t>
            </a:r>
            <a:r>
              <a:rPr lang="ko-KR" altLang="en-US" sz="1200" dirty="0"/>
              <a:t>不良</a:t>
            </a:r>
            <a:r>
              <a:rPr lang="en-US" altLang="ko-KR" sz="1200" dirty="0"/>
              <a:t>)</a:t>
            </a:r>
            <a:r>
              <a:rPr lang="ko-KR" altLang="en-US" sz="1200" dirty="0"/>
              <a:t>을 보다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정확하게 하기 위해서는 판결전조사 제도와 같은 별도의 장치를 요함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(d) </a:t>
            </a:r>
            <a:r>
              <a:rPr lang="ko-KR" altLang="en-US" sz="1200" dirty="0" err="1"/>
              <a:t>적용례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보호처분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보안처분 여부 결정시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형의 집행유예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선고유예 결정시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양형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量刑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 err="1">
                <a:solidFill>
                  <a:srgbClr val="FF0000"/>
                </a:solidFill>
              </a:rPr>
              <a:t>판단시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19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3-2. </a:t>
            </a:r>
            <a:r>
              <a:rPr lang="ko-KR" altLang="en-US" dirty="0"/>
              <a:t>현대적 형사정책에서의 범죄예측 활용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사법예측</a:t>
            </a:r>
            <a:r>
              <a:rPr lang="en-US" altLang="ko-KR" sz="1400" dirty="0"/>
              <a:t>(</a:t>
            </a:r>
            <a:r>
              <a:rPr lang="ko-KR" altLang="en-US" sz="1400" dirty="0"/>
              <a:t>司法豫測</a:t>
            </a:r>
            <a:r>
              <a:rPr lang="en-US" altLang="ko-KR" sz="1400" dirty="0"/>
              <a:t>)</a:t>
            </a:r>
            <a:r>
              <a:rPr lang="ko-KR" altLang="en-US" sz="1400" dirty="0"/>
              <a:t>의 활용 </a:t>
            </a:r>
            <a:r>
              <a:rPr lang="en-US" altLang="ko-KR" sz="1400" dirty="0"/>
              <a:t>: </a:t>
            </a:r>
            <a:r>
              <a:rPr lang="ko-KR" altLang="en-US" sz="1400" dirty="0"/>
              <a:t>재범예방을 위한 예측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7030A0"/>
                </a:solidFill>
              </a:rPr>
              <a:t>교정</a:t>
            </a: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단계에서의 범죄예측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범죄자의 합리적인 교화개선을 통한 재범방지를 목적으로 한 </a:t>
            </a:r>
            <a:r>
              <a:rPr lang="ko-KR" altLang="en-US" sz="1400" dirty="0">
                <a:solidFill>
                  <a:srgbClr val="FF0000"/>
                </a:solidFill>
              </a:rPr>
              <a:t>합리적인 처우방법의 선택을 위해 필요한 예측</a:t>
            </a:r>
            <a:r>
              <a:rPr lang="en-US" altLang="ko-KR" sz="1400" dirty="0"/>
              <a:t>, </a:t>
            </a:r>
            <a:r>
              <a:rPr lang="ko-KR" altLang="en-US" sz="1400" dirty="0"/>
              <a:t>가장 중요한 것은 </a:t>
            </a:r>
            <a:r>
              <a:rPr lang="ko-KR" altLang="en-US" sz="1400" dirty="0" err="1">
                <a:solidFill>
                  <a:srgbClr val="FF0000"/>
                </a:solidFill>
              </a:rPr>
              <a:t>가석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방의 여부 및 시기에 관한 판단자료를 얻기 위한 예측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만기석방의 경우에는 출소 후의 사후관리를 위해서 또는 사회의 보호를 위해서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갱생보호의 위탁 등을 결정할 때 필요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(c) Burgess</a:t>
            </a:r>
            <a:r>
              <a:rPr lang="ko-KR" altLang="en-US" sz="1400" dirty="0"/>
              <a:t>의 연구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경험표라는 범죄예측표를 처음 사용했음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힐리의</a:t>
            </a:r>
            <a:r>
              <a:rPr lang="ko-KR" altLang="en-US" sz="1400" dirty="0"/>
              <a:t> 추행조사방법을 도입하여 </a:t>
            </a:r>
            <a:r>
              <a:rPr lang="en-US" altLang="ko-KR" sz="1400" dirty="0"/>
              <a:t>3,000</a:t>
            </a:r>
            <a:r>
              <a:rPr lang="ko-KR" altLang="en-US" sz="1400" dirty="0"/>
              <a:t>여명의 범죄자를 대상으로 각 인자에 평점을 부여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하고 그것과 가석방 위반율과의 상관관계를 판단하기 위한 예측표를 작성했음</a:t>
            </a:r>
            <a:r>
              <a:rPr lang="en-US" altLang="ko-KR" sz="1400" dirty="0"/>
              <a:t>(</a:t>
            </a:r>
            <a:r>
              <a:rPr lang="ko-KR" altLang="en-US" sz="1400" dirty="0"/>
              <a:t>점수가 높을수록 위반율이 낮다고 보는 </a:t>
            </a:r>
            <a:r>
              <a:rPr lang="ko-KR" altLang="en-US" sz="1400" dirty="0" err="1"/>
              <a:t>양점법</a:t>
            </a:r>
            <a:r>
              <a:rPr lang="en-US" altLang="ko-KR" sz="1400" dirty="0"/>
              <a:t>(</a:t>
            </a:r>
            <a:r>
              <a:rPr lang="ko-KR" altLang="en-US" sz="1400" dirty="0"/>
              <a:t>良點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法</a:t>
            </a:r>
            <a:r>
              <a:rPr lang="en-US" altLang="ko-KR" sz="1400" dirty="0"/>
              <a:t>)</a:t>
            </a:r>
            <a:r>
              <a:rPr lang="ko-KR" altLang="en-US" sz="1400" dirty="0"/>
              <a:t>．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(d) </a:t>
            </a:r>
            <a:r>
              <a:rPr lang="en-US" altLang="ko-KR" sz="1400" dirty="0" err="1"/>
              <a:t>Glueck</a:t>
            </a:r>
            <a:r>
              <a:rPr lang="en-US" altLang="ko-KR" sz="1400" dirty="0"/>
              <a:t> </a:t>
            </a:r>
            <a:r>
              <a:rPr lang="ko-KR" altLang="en-US" sz="1400" dirty="0"/>
              <a:t>부부의 연구와 </a:t>
            </a:r>
            <a:r>
              <a:rPr lang="ko-KR" altLang="en-US" sz="1400" dirty="0" err="1"/>
              <a:t>쉬이트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Schiedt</a:t>
            </a:r>
            <a:r>
              <a:rPr lang="en-US" altLang="ko-KR" sz="1400" dirty="0"/>
              <a:t>)</a:t>
            </a:r>
            <a:r>
              <a:rPr lang="ko-KR" altLang="en-US" sz="1400" dirty="0"/>
              <a:t>의 연구도 유명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4398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3-3. </a:t>
            </a:r>
            <a:r>
              <a:rPr lang="ko-KR" altLang="en-US" dirty="0"/>
              <a:t>범죄예측의 분류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7030A0"/>
                </a:solidFill>
              </a:rPr>
              <a:t>예측시점에 따른 분류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342900" indent="-3429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>
                <a:solidFill>
                  <a:srgbClr val="FF0000"/>
                </a:solidFill>
              </a:rPr>
              <a:t>조기예측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범죄가 범해지기 이전</a:t>
            </a:r>
            <a:r>
              <a:rPr lang="ko-KR" altLang="en-US" sz="1200" dirty="0"/>
              <a:t>에 예방단계에서 주로 비행소년 등을 대상으로 행하는 예측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조기비행예측은 범죄자를 대상으로 하는 재범예측이 아니고 </a:t>
            </a:r>
            <a:r>
              <a:rPr lang="ko-KR" altLang="en-US" sz="1200" dirty="0">
                <a:solidFill>
                  <a:srgbClr val="FF0000"/>
                </a:solidFill>
              </a:rPr>
              <a:t>잠재적 범죄인을 대상으로 하는 </a:t>
            </a:r>
            <a:r>
              <a:rPr lang="ko-KR" altLang="en-US" sz="1200" dirty="0" err="1">
                <a:solidFill>
                  <a:srgbClr val="FF0000"/>
                </a:solidFill>
              </a:rPr>
              <a:t>비사법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非司法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예측</a:t>
            </a:r>
            <a:r>
              <a:rPr lang="ko-KR" altLang="en-US" sz="1200" dirty="0"/>
              <a:t>으로</a:t>
            </a:r>
            <a:r>
              <a:rPr lang="en-US" altLang="ko-KR" sz="1200" dirty="0"/>
              <a:t> </a:t>
            </a:r>
            <a:r>
              <a:rPr lang="ko-KR" altLang="en-US" sz="1200" dirty="0" err="1"/>
              <a:t>글륙</a:t>
            </a:r>
            <a:r>
              <a:rPr lang="en-US" altLang="ko-KR" sz="1200" dirty="0"/>
              <a:t>(</a:t>
            </a:r>
            <a:r>
              <a:rPr lang="en-US" altLang="ko-KR" sz="1200" dirty="0" err="1"/>
              <a:t>Glueck</a:t>
            </a:r>
            <a:r>
              <a:rPr lang="en-US" altLang="ko-KR" sz="1200" dirty="0"/>
              <a:t>)</a:t>
            </a:r>
            <a:r>
              <a:rPr lang="ko-KR" altLang="en-US" sz="1200" dirty="0"/>
              <a:t>에 의해 창안된 </a:t>
            </a:r>
            <a:r>
              <a:rPr lang="ko-KR" altLang="en-US" sz="1200" dirty="0" err="1"/>
              <a:t>예측법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 err="1">
                <a:solidFill>
                  <a:srgbClr val="FF0000"/>
                </a:solidFill>
              </a:rPr>
              <a:t>수사시</a:t>
            </a:r>
            <a:r>
              <a:rPr lang="ko-KR" altLang="en-US" sz="1200" dirty="0">
                <a:solidFill>
                  <a:srgbClr val="FF0000"/>
                </a:solidFill>
              </a:rPr>
              <a:t>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훈방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기소유예 등 </a:t>
            </a:r>
            <a:r>
              <a:rPr lang="ko-KR" altLang="en-US" sz="1200" dirty="0" err="1">
                <a:solidFill>
                  <a:srgbClr val="FF0000"/>
                </a:solidFill>
              </a:rPr>
              <a:t>다이버전</a:t>
            </a:r>
            <a:r>
              <a:rPr lang="ko-KR" altLang="en-US" sz="1200" dirty="0">
                <a:solidFill>
                  <a:srgbClr val="FF0000"/>
                </a:solidFill>
              </a:rPr>
              <a:t> 대상자 선정의 기초가 되는 예측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 err="1">
                <a:solidFill>
                  <a:srgbClr val="FF0000"/>
                </a:solidFill>
              </a:rPr>
              <a:t>재판시</a:t>
            </a:r>
            <a:r>
              <a:rPr lang="ko-KR" altLang="en-US" sz="1200" dirty="0">
                <a:solidFill>
                  <a:srgbClr val="FF0000"/>
                </a:solidFill>
              </a:rPr>
              <a:t>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예측은 </a:t>
            </a:r>
            <a:r>
              <a:rPr lang="ko-KR" altLang="en-US" sz="1200" dirty="0">
                <a:solidFill>
                  <a:srgbClr val="FF0000"/>
                </a:solidFill>
              </a:rPr>
              <a:t>양형 내지 보안처분을 부과하기 위한 기초자료</a:t>
            </a:r>
            <a:r>
              <a:rPr lang="ko-KR" altLang="en-US" sz="1200" dirty="0"/>
              <a:t>로 활용됨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판결전조사제도는 </a:t>
            </a:r>
            <a:r>
              <a:rPr lang="ko-KR" altLang="en-US" sz="1200" dirty="0" err="1">
                <a:solidFill>
                  <a:srgbClr val="FF0000"/>
                </a:solidFill>
              </a:rPr>
              <a:t>재판시</a:t>
            </a:r>
            <a:r>
              <a:rPr lang="ko-KR" altLang="en-US" sz="1200" dirty="0">
                <a:solidFill>
                  <a:srgbClr val="FF0000"/>
                </a:solidFill>
              </a:rPr>
              <a:t> 예측 자료조사</a:t>
            </a:r>
            <a:r>
              <a:rPr lang="ko-KR" altLang="en-US" sz="1200" dirty="0"/>
              <a:t>임</a:t>
            </a:r>
            <a:r>
              <a:rPr lang="en-US" altLang="ko-KR" sz="1200" dirty="0"/>
              <a:t>. </a:t>
            </a:r>
            <a:r>
              <a:rPr lang="ko-KR" altLang="en-US" sz="1200" dirty="0"/>
              <a:t>즉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예측은 재판단계에서 개별 처우를 위한 범죄인의 장래행동을 예측하는 것으로</a:t>
            </a:r>
            <a:r>
              <a:rPr lang="en-US" altLang="ko-KR" sz="1200" dirty="0"/>
              <a:t>, </a:t>
            </a:r>
            <a:r>
              <a:rPr lang="ko-KR" altLang="en-US" sz="1200" dirty="0"/>
              <a:t>우리나라의 경우 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의 선고 </a:t>
            </a:r>
            <a:r>
              <a:rPr lang="en-US" altLang="ko-KR" sz="1200" dirty="0"/>
              <a:t>· </a:t>
            </a:r>
            <a:r>
              <a:rPr lang="ko-KR" altLang="en-US" sz="1200" dirty="0"/>
              <a:t>집행 유예의 요건 가운데 </a:t>
            </a:r>
            <a:r>
              <a:rPr lang="ko-KR" altLang="en-US" sz="1200" dirty="0" err="1"/>
              <a:t>양형조건을</a:t>
            </a:r>
            <a:r>
              <a:rPr lang="ko-KR" altLang="en-US" sz="1200" dirty="0"/>
              <a:t> 참작하도록 한 것은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예측을 반영하는 것임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(4) </a:t>
            </a:r>
            <a:r>
              <a:rPr lang="ko-KR" altLang="en-US" sz="1200" dirty="0" err="1">
                <a:solidFill>
                  <a:srgbClr val="FF0000"/>
                </a:solidFill>
              </a:rPr>
              <a:t>석방시</a:t>
            </a:r>
            <a:r>
              <a:rPr lang="ko-KR" altLang="en-US" sz="1200" dirty="0">
                <a:solidFill>
                  <a:srgbClr val="FF0000"/>
                </a:solidFill>
              </a:rPr>
              <a:t>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FF0000"/>
                </a:solidFill>
              </a:rPr>
              <a:t>석방시</a:t>
            </a:r>
            <a:r>
              <a:rPr lang="ko-KR" altLang="en-US" sz="1200" dirty="0">
                <a:solidFill>
                  <a:srgbClr val="FF0000"/>
                </a:solidFill>
              </a:rPr>
              <a:t> 예측은 가석방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가퇴원</a:t>
            </a:r>
            <a:r>
              <a:rPr lang="ko-KR" altLang="en-US" sz="1200" dirty="0">
                <a:solidFill>
                  <a:srgbClr val="FF0000"/>
                </a:solidFill>
              </a:rPr>
              <a:t> 여부 및 시기에 관한 판단자료를 얻기 위해서 </a:t>
            </a:r>
            <a:r>
              <a:rPr lang="ko-KR" altLang="en-US" sz="1200" dirty="0"/>
              <a:t>교정단계에서 행해지는데</a:t>
            </a:r>
            <a:r>
              <a:rPr lang="en-US" altLang="ko-KR" sz="1200" dirty="0"/>
              <a:t>, </a:t>
            </a:r>
            <a:r>
              <a:rPr lang="ko-KR" altLang="en-US" sz="1200" dirty="0"/>
              <a:t>석방시까지 얻어진 자료를 통해 석방 후에 재범을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범할것</a:t>
            </a:r>
            <a:r>
              <a:rPr lang="ko-KR" altLang="en-US" sz="1200" dirty="0"/>
              <a:t> 인지 여부를 예측하는 것임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가석방단계에서 실시되는 </a:t>
            </a:r>
            <a:r>
              <a:rPr lang="ko-KR" altLang="en-US" sz="1200" dirty="0">
                <a:solidFill>
                  <a:srgbClr val="FF0000"/>
                </a:solidFill>
              </a:rPr>
              <a:t>재범예측이 얼마나 정확한가는 교정 보호 정책의 성공과 실패를 결정하는 중요한 문제</a:t>
            </a:r>
            <a:r>
              <a:rPr lang="ko-KR" altLang="en-US" sz="1200" dirty="0"/>
              <a:t>가 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석방시</a:t>
            </a:r>
            <a:r>
              <a:rPr lang="ko-KR" altLang="en-US" sz="1200" dirty="0"/>
              <a:t> 예측은 수사 시 예측 </a:t>
            </a:r>
            <a:r>
              <a:rPr lang="en-US" altLang="ko-KR" sz="1200" dirty="0"/>
              <a:t>·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예측과 함께 재범예측이자 사법</a:t>
            </a:r>
            <a:r>
              <a:rPr lang="en-US" altLang="ko-KR" sz="1200" dirty="0"/>
              <a:t>(</a:t>
            </a:r>
            <a:r>
              <a:rPr lang="ko-KR" altLang="en-US" sz="1200" dirty="0"/>
              <a:t>司法</a:t>
            </a:r>
            <a:r>
              <a:rPr lang="en-US" altLang="ko-KR" sz="1200" dirty="0"/>
              <a:t>)</a:t>
            </a:r>
            <a:r>
              <a:rPr lang="ko-KR" altLang="en-US" sz="1200" dirty="0"/>
              <a:t>예측임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949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3-3. </a:t>
            </a:r>
            <a:r>
              <a:rPr lang="ko-KR" altLang="en-US" dirty="0"/>
              <a:t>범죄예측의 분류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2576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7030A0"/>
                </a:solidFill>
              </a:rPr>
              <a:t>예측방법에 의한 분류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임상적 </a:t>
            </a:r>
            <a:r>
              <a:rPr lang="ko-KR" altLang="en-US" sz="1200" dirty="0" err="1"/>
              <a:t>예측법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전체적 </a:t>
            </a:r>
            <a:r>
              <a:rPr lang="ko-KR" altLang="en-US" sz="1200" dirty="0" err="1">
                <a:solidFill>
                  <a:srgbClr val="FF0000"/>
                </a:solidFill>
              </a:rPr>
              <a:t>평가법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전체적 관찰법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통계적 </a:t>
            </a:r>
            <a:r>
              <a:rPr lang="ko-KR" altLang="en-US" sz="1200" dirty="0" err="1"/>
              <a:t>예측법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>
                <a:solidFill>
                  <a:srgbClr val="FF0000"/>
                </a:solidFill>
              </a:rPr>
              <a:t>점수법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7030A0"/>
                </a:solidFill>
              </a:rPr>
              <a:t>통합적 </a:t>
            </a:r>
            <a:r>
              <a:rPr lang="ko-KR" altLang="en-US" sz="1200" dirty="0" err="1">
                <a:solidFill>
                  <a:srgbClr val="7030A0"/>
                </a:solidFill>
              </a:rPr>
              <a:t>예측법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예측법은 직관적 </a:t>
            </a:r>
            <a:r>
              <a:rPr lang="en-US" altLang="ko-KR" sz="1200" dirty="0"/>
              <a:t>· </a:t>
            </a:r>
            <a:r>
              <a:rPr lang="ko-KR" altLang="en-US" sz="1200" dirty="0"/>
              <a:t>임상적 </a:t>
            </a:r>
            <a:r>
              <a:rPr lang="ko-KR" altLang="en-US" sz="1200" dirty="0" err="1"/>
              <a:t>예측법</a:t>
            </a:r>
            <a:r>
              <a:rPr lang="ko-KR" altLang="en-US" sz="1200" dirty="0"/>
              <a:t> 및 통계적 예측방법을 절충함으로써 각각의 단점을 보완했음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따라서 다양한 예측방법의 단점을 어느 정도 극복했다는 평가를 받고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2021-09-30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20963C6-C4DD-40F9-99D5-FF4731D37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482296"/>
              </p:ext>
            </p:extLst>
          </p:nvPr>
        </p:nvGraphicFramePr>
        <p:xfrm>
          <a:off x="1009973" y="4002656"/>
          <a:ext cx="9440778" cy="1993284"/>
        </p:xfrm>
        <a:graphic>
          <a:graphicData uri="http://schemas.openxmlformats.org/drawingml/2006/table">
            <a:tbl>
              <a:tblPr/>
              <a:tblGrid>
                <a:gridCol w="3146926">
                  <a:extLst>
                    <a:ext uri="{9D8B030D-6E8A-4147-A177-3AD203B41FA5}">
                      <a16:colId xmlns:a16="http://schemas.microsoft.com/office/drawing/2014/main" val="3426656251"/>
                    </a:ext>
                  </a:extLst>
                </a:gridCol>
                <a:gridCol w="3146926">
                  <a:extLst>
                    <a:ext uri="{9D8B030D-6E8A-4147-A177-3AD203B41FA5}">
                      <a16:colId xmlns:a16="http://schemas.microsoft.com/office/drawing/2014/main" val="1949839935"/>
                    </a:ext>
                  </a:extLst>
                </a:gridCol>
                <a:gridCol w="3146926">
                  <a:extLst>
                    <a:ext uri="{9D8B030D-6E8A-4147-A177-3AD203B41FA5}">
                      <a16:colId xmlns:a16="http://schemas.microsoft.com/office/drawing/2014/main" val="148105231"/>
                    </a:ext>
                  </a:extLst>
                </a:gridCol>
              </a:tblGrid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전체적 </a:t>
                      </a: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평가법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점수법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통계적 </a:t>
                      </a: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예측법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701085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기본입장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정신의학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범죄생물학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사회학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통계학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사회측정학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88869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적용대상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유전성 범죄자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환경성 범죄자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863457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관심의 초점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이상심리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사회적 문화환경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165472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연구방법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사례연구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통계적 연구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675474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예측방법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임상적 예측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계량적 예측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86219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A3010823-6EE6-4993-A401-13A604628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4194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32048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1847</TotalTime>
  <Words>2997</Words>
  <Application>Microsoft Office PowerPoint</Application>
  <PresentationFormat>와이드스크린</PresentationFormat>
  <Paragraphs>310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6" baseType="lpstr">
      <vt:lpstr>HY그래픽M</vt:lpstr>
      <vt:lpstr>Gulim</vt:lpstr>
      <vt:lpstr>Malgun Gothic</vt:lpstr>
      <vt:lpstr>Calibri</vt:lpstr>
      <vt:lpstr>Franklin Gothic Book</vt:lpstr>
      <vt:lpstr>Wingdings 2</vt:lpstr>
      <vt:lpstr>DividendVTI</vt:lpstr>
      <vt:lpstr>범죄학2 제12주 – 범죄대책론(1)         - 범죄대책의 일반이론, 범죄예측</vt:lpstr>
      <vt:lpstr>1-1. 범죄대책의 일반이론 – 범죄대책의 의의</vt:lpstr>
      <vt:lpstr>1-2. 범죄대책의 일반이론 –제퍼리의 이론</vt:lpstr>
      <vt:lpstr>2-1. 범죄예방대책 - 의의</vt:lpstr>
      <vt:lpstr>2-2. 범죄예방대책 – 범죄예방을 위한 일반적 대책</vt:lpstr>
      <vt:lpstr>2-3. 범죄예방대책 – 경찰의 범죄예방 </vt:lpstr>
      <vt:lpstr>2-3. 범죄예방대책 – 경찰의 범죄예방 </vt:lpstr>
      <vt:lpstr>2-3. 범죄예방대책 – 경찰의 범죄예방 </vt:lpstr>
      <vt:lpstr>2-4. 범죄예방대책 – 지역사회방범활동</vt:lpstr>
      <vt:lpstr>2-4. 범죄예방대책 – 지역사회방범활동</vt:lpstr>
      <vt:lpstr>2-4. 범죄예방대책 – 지역사회방범활동</vt:lpstr>
      <vt:lpstr>2-4. 범죄예방대책 – 지역사회방범활동</vt:lpstr>
      <vt:lpstr>2-5. 범죄예방대책 – 깨어진 유리창 이론(broken windows theory)</vt:lpstr>
      <vt:lpstr>3-1. 범죄예측 – 의의</vt:lpstr>
      <vt:lpstr>3-2. 현대적 형사정책에서의 범죄예측 활용</vt:lpstr>
      <vt:lpstr>3-2. 현대적 형사정책에서의 범죄예측 활용</vt:lpstr>
      <vt:lpstr>3-2. 현대적 형사정책에서의 범죄예측 활용</vt:lpstr>
      <vt:lpstr>3-3. 범죄예측의 분류</vt:lpstr>
      <vt:lpstr>3-3. 범죄예측의 분류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308</cp:revision>
  <dcterms:created xsi:type="dcterms:W3CDTF">2021-08-30T01:51:30Z</dcterms:created>
  <dcterms:modified xsi:type="dcterms:W3CDTF">2021-09-30T03:55:25Z</dcterms:modified>
</cp:coreProperties>
</file>