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9" r:id="rId9"/>
    <p:sldId id="264" r:id="rId10"/>
    <p:sldId id="281" r:id="rId11"/>
    <p:sldId id="285" r:id="rId12"/>
    <p:sldId id="286" r:id="rId13"/>
    <p:sldId id="282" r:id="rId14"/>
    <p:sldId id="287" r:id="rId15"/>
    <p:sldId id="283" r:id="rId16"/>
    <p:sldId id="284" r:id="rId17"/>
    <p:sldId id="266" r:id="rId18"/>
    <p:sldId id="288" r:id="rId19"/>
    <p:sldId id="267" r:id="rId2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E124-709B-4F43-BC59-071255D06DE4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79BB-459A-45D8-AFAC-E44751D820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0981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E124-709B-4F43-BC59-071255D06DE4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79BB-459A-45D8-AFAC-E44751D820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6739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E124-709B-4F43-BC59-071255D06DE4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79BB-459A-45D8-AFAC-E44751D820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8811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E124-709B-4F43-BC59-071255D06DE4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79BB-459A-45D8-AFAC-E44751D820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139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E124-709B-4F43-BC59-071255D06DE4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79BB-459A-45D8-AFAC-E44751D820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6135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E124-709B-4F43-BC59-071255D06DE4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79BB-459A-45D8-AFAC-E44751D820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7856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E124-709B-4F43-BC59-071255D06DE4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79BB-459A-45D8-AFAC-E44751D820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7247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E124-709B-4F43-BC59-071255D06DE4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79BB-459A-45D8-AFAC-E44751D820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7956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E124-709B-4F43-BC59-071255D06DE4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79BB-459A-45D8-AFAC-E44751D820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6982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E124-709B-4F43-BC59-071255D06DE4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79BB-459A-45D8-AFAC-E44751D820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2727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E124-709B-4F43-BC59-071255D06DE4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79BB-459A-45D8-AFAC-E44751D820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5321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AE124-709B-4F43-BC59-071255D06DE4}" type="datetimeFigureOut">
              <a:rPr lang="ko-KR" altLang="en-US" smtClean="0"/>
              <a:t>2025-02-21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C79BB-459A-45D8-AFAC-E44751D820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2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bingo.naver.com/album/image_view.htm?user_id=ice9065&amp;board_no=21443&amp;nid=10003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dict.naver.com/#/entry/enko/93a48aee6830434db46e21bd09370ae1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6"/>
          <p:cNvSpPr>
            <a:spLocks noChangeArrowheads="1"/>
          </p:cNvSpPr>
          <p:nvPr/>
        </p:nvSpPr>
        <p:spPr bwMode="auto">
          <a:xfrm>
            <a:off x="1995577" y="1571447"/>
            <a:ext cx="8534400" cy="1661993"/>
          </a:xfrm>
          <a:prstGeom prst="rect">
            <a:avLst/>
          </a:prstGeom>
          <a:noFill/>
          <a:ln w="349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3600" b="1" dirty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경찰생활안전론 제</a:t>
            </a:r>
            <a:r>
              <a:rPr lang="en-US" altLang="ko-KR" sz="3600" b="1" dirty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</a:t>
            </a:r>
            <a:r>
              <a:rPr lang="ko-KR" altLang="en-US" sz="3600" b="1" dirty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주</a:t>
            </a:r>
            <a:endParaRPr lang="en-US" altLang="ko-KR" sz="3600" b="1" dirty="0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spcBef>
                <a:spcPct val="50000"/>
              </a:spcBef>
              <a:defRPr/>
            </a:pPr>
            <a:r>
              <a:rPr lang="ko-KR" altLang="en-US" sz="4400" b="1" dirty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범죄예방을 위한 </a:t>
            </a:r>
            <a:r>
              <a:rPr lang="en-US" altLang="ko-KR" sz="4400" b="1" dirty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CPTED  </a:t>
            </a:r>
            <a:r>
              <a:rPr lang="ko-KR" altLang="en-US" sz="4400" b="1" dirty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기법 </a:t>
            </a:r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3706483" y="4541808"/>
            <a:ext cx="5410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49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2800" b="1" dirty="0">
                <a:solidFill>
                  <a:srgbClr val="6600CC"/>
                </a:solidFill>
              </a:rPr>
              <a:t>남 재 성 교수</a:t>
            </a:r>
          </a:p>
        </p:txBody>
      </p:sp>
    </p:spTree>
    <p:extLst>
      <p:ext uri="{BB962C8B-B14F-4D97-AF65-F5344CB8AC3E}">
        <p14:creationId xmlns:p14="http://schemas.microsoft.com/office/powerpoint/2010/main" val="2238776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076091" y="458638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들 어 가 며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009291" y="458638"/>
            <a:ext cx="990600" cy="457200"/>
          </a:xfrm>
          <a:prstGeom prst="rect">
            <a:avLst/>
          </a:prstGeom>
          <a:solidFill>
            <a:srgbClr val="FF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2000" i="1">
                <a:solidFill>
                  <a:srgbClr val="1C1C1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009291" y="992038"/>
            <a:ext cx="91440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562491" y="2439838"/>
            <a:ext cx="2286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140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0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573229" y="2354113"/>
            <a:ext cx="1606550" cy="404813"/>
          </a:xfrm>
          <a:prstGeom prst="rect">
            <a:avLst/>
          </a:prstGeom>
          <a:solidFill>
            <a:srgbClr val="EAEAEA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800" b="1">
                <a:solidFill>
                  <a:srgbClr val="6600FF"/>
                </a:solidFill>
                <a:latin typeface="굴림" panose="020B0600000101010101" pitchFamily="50" charset="-127"/>
              </a:rPr>
              <a:t>중점사항 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390291" y="4370238"/>
            <a:ext cx="8512175" cy="1774825"/>
          </a:xfrm>
          <a:prstGeom prst="rect">
            <a:avLst/>
          </a:prstGeom>
          <a:solidFill>
            <a:srgbClr val="EAEAEA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just" eaLnBrk="1" hangingPunct="1"/>
            <a:endParaRPr lang="en-US" altLang="ko-KR" sz="1600" b="1">
              <a:solidFill>
                <a:srgbClr val="000000"/>
              </a:solidFill>
              <a:latin typeface="굴림체" panose="020B0609000101010101" pitchFamily="49" charset="-127"/>
              <a:ea typeface="휴먼명조" panose="02010504000101010101" pitchFamily="2" charset="-127"/>
            </a:endParaRPr>
          </a:p>
          <a:p>
            <a:pPr eaLnBrk="1" hangingPunct="1"/>
            <a:r>
              <a:rPr lang="en-US" altLang="ko-KR" sz="1700" b="1"/>
              <a:t> - </a:t>
            </a:r>
            <a:r>
              <a:rPr lang="ko-KR" altLang="en-US" sz="1700" b="1"/>
              <a:t>同 전략은  </a:t>
            </a:r>
            <a:r>
              <a:rPr lang="en-US" altLang="ko-KR" sz="1700" b="1"/>
              <a:t>2</a:t>
            </a:r>
            <a:r>
              <a:rPr lang="ko-KR" altLang="en-US" sz="1700" b="1"/>
              <a:t>차 예방영역이며</a:t>
            </a:r>
            <a:r>
              <a:rPr lang="en-US" altLang="ko-KR" sz="1700" b="1"/>
              <a:t>,  </a:t>
            </a:r>
            <a:r>
              <a:rPr lang="ko-KR" altLang="en-US" sz="1700" b="1"/>
              <a:t>대부분  범죄를 저지르는 </a:t>
            </a:r>
            <a:r>
              <a:rPr lang="ko-KR" altLang="en-US" sz="1700" b="1">
                <a:solidFill>
                  <a:srgbClr val="990000"/>
                </a:solidFill>
              </a:rPr>
              <a:t>機會</a:t>
            </a:r>
            <a:r>
              <a:rPr lang="en-US" altLang="ko-KR" sz="1700" b="1">
                <a:solidFill>
                  <a:srgbClr val="990000"/>
                </a:solidFill>
              </a:rPr>
              <a:t>(opportunity)</a:t>
            </a:r>
            <a:r>
              <a:rPr lang="ko-KR" altLang="en-US" sz="1700" b="1"/>
              <a:t>에 대한 관점</a:t>
            </a:r>
            <a:r>
              <a:rPr lang="en-US" altLang="ko-KR" sz="1700" b="1"/>
              <a:t>.</a:t>
            </a:r>
          </a:p>
          <a:p>
            <a:pPr eaLnBrk="1" hangingPunct="1"/>
            <a:endParaRPr lang="en-US" altLang="ko-KR" sz="1700" b="1"/>
          </a:p>
          <a:p>
            <a:pPr eaLnBrk="1" hangingPunct="1"/>
            <a:r>
              <a:rPr lang="en-US" altLang="ko-KR" sz="1700" b="1"/>
              <a:t> -  </a:t>
            </a:r>
            <a:r>
              <a:rPr lang="ko-KR" altLang="en-US" sz="1700" b="1"/>
              <a:t>상황적응적 범죄예방이란 용어는 </a:t>
            </a:r>
            <a:r>
              <a:rPr lang="en-US" altLang="ko-KR" sz="1700" b="1">
                <a:solidFill>
                  <a:srgbClr val="990000"/>
                </a:solidFill>
              </a:rPr>
              <a:t>Oscar Newman</a:t>
            </a:r>
            <a:r>
              <a:rPr lang="ko-KR" altLang="en-US" sz="1700" b="1"/>
              <a:t>에 의하여 처음으로 일반화</a:t>
            </a:r>
            <a:r>
              <a:rPr lang="en-US" altLang="ko-KR" sz="1700" b="1"/>
              <a:t>. </a:t>
            </a:r>
          </a:p>
          <a:p>
            <a:pPr eaLnBrk="1" hangingPunct="1"/>
            <a:endParaRPr lang="en-US" altLang="ko-KR" sz="1700" b="1"/>
          </a:p>
          <a:p>
            <a:pPr eaLnBrk="1" hangingPunct="1"/>
            <a:r>
              <a:rPr lang="en-US" altLang="ko-KR" sz="1700" b="1"/>
              <a:t> - </a:t>
            </a:r>
            <a:r>
              <a:rPr lang="ko-KR" altLang="en-US" sz="1700" b="1"/>
              <a:t>핵심단어는 </a:t>
            </a:r>
            <a:r>
              <a:rPr lang="en-US" altLang="ko-KR" sz="1700" b="1">
                <a:solidFill>
                  <a:srgbClr val="990000"/>
                </a:solidFill>
              </a:rPr>
              <a:t>"</a:t>
            </a:r>
            <a:r>
              <a:rPr lang="ko-KR" altLang="en-US" sz="1700" b="1">
                <a:solidFill>
                  <a:srgbClr val="990000"/>
                </a:solidFill>
              </a:rPr>
              <a:t>기회를 줄이고</a:t>
            </a:r>
            <a:r>
              <a:rPr lang="en-US" altLang="ko-KR" sz="1700" b="1">
                <a:solidFill>
                  <a:srgbClr val="990000"/>
                </a:solidFill>
              </a:rPr>
              <a:t>" "</a:t>
            </a:r>
            <a:r>
              <a:rPr lang="ko-KR" altLang="en-US" sz="1700" b="1">
                <a:solidFill>
                  <a:srgbClr val="990000"/>
                </a:solidFill>
              </a:rPr>
              <a:t>범죄자에 의하여 인식된 위험요소들을 증가</a:t>
            </a:r>
            <a:r>
              <a:rPr lang="en-US" altLang="ko-KR" sz="1700" b="1">
                <a:solidFill>
                  <a:srgbClr val="990000"/>
                </a:solidFill>
              </a:rPr>
              <a:t>"</a:t>
            </a:r>
            <a:r>
              <a:rPr lang="ko-KR" altLang="en-US" sz="1700" b="1"/>
              <a:t>시키는 것</a:t>
            </a:r>
            <a:r>
              <a:rPr lang="en-US" altLang="ko-KR" sz="1700" b="1"/>
              <a:t>.</a:t>
            </a:r>
            <a:r>
              <a:rPr lang="en-US" altLang="ko-KR" b="1"/>
              <a:t> 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404579" y="1274613"/>
            <a:ext cx="83518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49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2000" b="1" dirty="0"/>
              <a:t>상황적 범죄통제전략 </a:t>
            </a:r>
          </a:p>
          <a:p>
            <a:pPr algn="ctr" eaLnBrk="1" hangingPunct="1"/>
            <a:r>
              <a:rPr lang="en-US" altLang="ko-KR" sz="1800" b="1" dirty="0"/>
              <a:t>(Situational Crime Control Strategy or Situational Crime Prevention)</a:t>
            </a:r>
            <a:r>
              <a:rPr lang="en-US" altLang="ko-KR" b="1" dirty="0"/>
              <a:t> </a:t>
            </a: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3781066" y="3146276"/>
            <a:ext cx="3455988" cy="0"/>
          </a:xfrm>
          <a:prstGeom prst="line">
            <a:avLst/>
          </a:prstGeom>
          <a:noFill/>
          <a:ln w="34925">
            <a:solidFill>
              <a:srgbClr val="66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4860566" y="3146276"/>
            <a:ext cx="0" cy="504825"/>
          </a:xfrm>
          <a:prstGeom prst="line">
            <a:avLst/>
          </a:prstGeom>
          <a:noFill/>
          <a:ln w="34925">
            <a:solidFill>
              <a:srgbClr val="66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V="1">
            <a:off x="5436829" y="2785913"/>
            <a:ext cx="0" cy="360363"/>
          </a:xfrm>
          <a:prstGeom prst="line">
            <a:avLst/>
          </a:prstGeom>
          <a:noFill/>
          <a:ln w="34925">
            <a:solidFill>
              <a:srgbClr val="66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3060341" y="3722538"/>
            <a:ext cx="1511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49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800" b="1">
                <a:solidFill>
                  <a:srgbClr val="FF0066"/>
                </a:solidFill>
              </a:rPr>
              <a:t>장소</a:t>
            </a:r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6084529" y="3146276"/>
            <a:ext cx="0" cy="504825"/>
          </a:xfrm>
          <a:prstGeom prst="line">
            <a:avLst/>
          </a:prstGeom>
          <a:noFill/>
          <a:ln w="34925">
            <a:solidFill>
              <a:srgbClr val="66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4141429" y="3722538"/>
            <a:ext cx="1511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49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800" b="1">
                <a:solidFill>
                  <a:srgbClr val="FF0066"/>
                </a:solidFill>
              </a:rPr>
              <a:t>시간 </a:t>
            </a:r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3781066" y="3146276"/>
            <a:ext cx="0" cy="504825"/>
          </a:xfrm>
          <a:prstGeom prst="line">
            <a:avLst/>
          </a:prstGeom>
          <a:noFill/>
          <a:ln w="34925">
            <a:solidFill>
              <a:srgbClr val="66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>
            <a:off x="7237054" y="3146276"/>
            <a:ext cx="0" cy="504825"/>
          </a:xfrm>
          <a:prstGeom prst="line">
            <a:avLst/>
          </a:prstGeom>
          <a:noFill/>
          <a:ln w="34925">
            <a:solidFill>
              <a:srgbClr val="66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5365391" y="3722538"/>
            <a:ext cx="1511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49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800" b="1">
                <a:solidFill>
                  <a:srgbClr val="FF0066"/>
                </a:solidFill>
              </a:rPr>
              <a:t>사람들</a:t>
            </a: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6517916" y="3722538"/>
            <a:ext cx="1511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49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800" b="1">
                <a:solidFill>
                  <a:srgbClr val="FF0066"/>
                </a:solidFill>
              </a:rPr>
              <a:t>문제</a:t>
            </a:r>
          </a:p>
        </p:txBody>
      </p:sp>
    </p:spTree>
    <p:extLst>
      <p:ext uri="{BB962C8B-B14F-4D97-AF65-F5344CB8AC3E}">
        <p14:creationId xmlns:p14="http://schemas.microsoft.com/office/powerpoint/2010/main" val="80259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  <p:bldP spid="8" grpId="0" autoUpdateAnimBg="0"/>
      <p:bldP spid="9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550543" y="484517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ko-KR" b="1">
              <a:solidFill>
                <a:schemeClr val="bg1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483743" y="484517"/>
            <a:ext cx="990600" cy="457200"/>
          </a:xfrm>
          <a:prstGeom prst="rect">
            <a:avLst/>
          </a:prstGeom>
          <a:solidFill>
            <a:srgbClr val="FF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2000" i="1">
                <a:solidFill>
                  <a:srgbClr val="1C1C1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483743" y="1017917"/>
            <a:ext cx="91440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2550543" y="508330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bg1"/>
                </a:solidFill>
              </a:rPr>
              <a:t>들어가며 </a:t>
            </a: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2455293" y="1094117"/>
            <a:ext cx="1800225" cy="1676400"/>
          </a:xfrm>
          <a:prstGeom prst="ellipse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tint val="10196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3810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1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과거의</a:t>
            </a:r>
          </a:p>
          <a:p>
            <a:pPr algn="ctr">
              <a:lnSpc>
                <a:spcPct val="120000"/>
              </a:lnSpc>
              <a:defRPr/>
            </a:pPr>
            <a:r>
              <a:rPr lang="ko-KR" altLang="en-US" sz="1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범죄학</a:t>
            </a:r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2383856" y="2956255"/>
            <a:ext cx="1755775" cy="1676400"/>
          </a:xfrm>
          <a:prstGeom prst="ellipse">
            <a:avLst/>
          </a:prstGeom>
          <a:solidFill>
            <a:srgbClr val="FF66FF"/>
          </a:solidFill>
          <a:ln w="3810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ko-KR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굴림" pitchFamily="50" charset="-127"/>
              </a:rPr>
              <a:t>CPTED</a:t>
            </a:r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>
            <a:off x="4255518" y="1932317"/>
            <a:ext cx="1368425" cy="15875"/>
          </a:xfrm>
          <a:prstGeom prst="line">
            <a:avLst/>
          </a:prstGeom>
          <a:noFill/>
          <a:ln w="57150">
            <a:solidFill>
              <a:srgbClr val="666699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5623943" y="1516392"/>
            <a:ext cx="4535488" cy="792163"/>
          </a:xfrm>
          <a:prstGeom prst="rect">
            <a:avLst/>
          </a:prstGeom>
          <a:gradFill rotWithShape="0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38100">
            <a:solidFill>
              <a:schemeClr val="folHlink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buFontTx/>
              <a:buChar char="-"/>
              <a:defRPr/>
            </a:pPr>
            <a:r>
              <a:rPr lang="ko-KR" altLang="en-US" sz="1800" b="1">
                <a:solidFill>
                  <a:schemeClr val="tx2"/>
                </a:solidFill>
              </a:rPr>
              <a:t>개별범죄자와 범죄자의 소질강조</a:t>
            </a:r>
          </a:p>
          <a:p>
            <a:pPr>
              <a:buFontTx/>
              <a:buChar char="-"/>
              <a:defRPr/>
            </a:pPr>
            <a:r>
              <a:rPr lang="ko-KR" altLang="en-US" sz="1800" b="1">
                <a:solidFill>
                  <a:schemeClr val="tx2"/>
                </a:solidFill>
              </a:rPr>
              <a:t>  사회학자들에 의한 사회적 환경 중시</a:t>
            </a:r>
            <a:endParaRPr lang="ko-KR" altLang="en-US" sz="1800" b="1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4184081" y="3819855"/>
            <a:ext cx="1368425" cy="15875"/>
          </a:xfrm>
          <a:prstGeom prst="line">
            <a:avLst/>
          </a:prstGeom>
          <a:noFill/>
          <a:ln w="57150">
            <a:solidFill>
              <a:srgbClr val="666699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5550918" y="3316617"/>
            <a:ext cx="4608513" cy="1079500"/>
          </a:xfrm>
          <a:prstGeom prst="rect">
            <a:avLst/>
          </a:prstGeom>
          <a:solidFill>
            <a:srgbClr val="FF66FF"/>
          </a:solidFill>
          <a:ln w="38100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 sz="1800" b="1">
                <a:solidFill>
                  <a:schemeClr val="tx2"/>
                </a:solidFill>
              </a:rPr>
              <a:t>- </a:t>
            </a:r>
            <a:r>
              <a:rPr lang="ko-KR" altLang="en-US" sz="1800" b="1">
                <a:solidFill>
                  <a:schemeClr val="tx2"/>
                </a:solidFill>
              </a:rPr>
              <a:t>파리를 잡는 것 보다 더러운 배출시설을</a:t>
            </a:r>
          </a:p>
          <a:p>
            <a:pPr>
              <a:defRPr/>
            </a:pPr>
            <a:r>
              <a:rPr lang="ko-KR" altLang="en-US" sz="1800" b="1">
                <a:solidFill>
                  <a:schemeClr val="tx2"/>
                </a:solidFill>
              </a:rPr>
              <a:t> 없애는 것이 낫다</a:t>
            </a:r>
            <a:r>
              <a:rPr lang="en-US" altLang="ko-KR" sz="1800" b="1">
                <a:solidFill>
                  <a:schemeClr val="tx2"/>
                </a:solidFill>
              </a:rPr>
              <a:t>.(</a:t>
            </a:r>
            <a:r>
              <a:rPr lang="ko-KR" altLang="en-US" sz="1800" b="1">
                <a:solidFill>
                  <a:schemeClr val="tx2"/>
                </a:solidFill>
              </a:rPr>
              <a:t>물리적 환경 중시</a:t>
            </a:r>
            <a:r>
              <a:rPr lang="en-US" altLang="ko-KR" sz="1800" b="1">
                <a:solidFill>
                  <a:schemeClr val="tx2"/>
                </a:solidFill>
              </a:rPr>
              <a:t>)</a:t>
            </a:r>
          </a:p>
          <a:p>
            <a:pPr>
              <a:buFontTx/>
              <a:buChar char="-"/>
              <a:defRPr/>
            </a:pPr>
            <a:r>
              <a:rPr lang="en-US" altLang="ko-KR" sz="1800" b="1">
                <a:solidFill>
                  <a:schemeClr val="tx2"/>
                </a:solidFill>
              </a:rPr>
              <a:t>  </a:t>
            </a:r>
            <a:r>
              <a:rPr lang="ko-KR" altLang="en-US" sz="1800" b="1">
                <a:solidFill>
                  <a:schemeClr val="tx2"/>
                </a:solidFill>
              </a:rPr>
              <a:t>환경변화를 통한 위험제거</a:t>
            </a:r>
            <a:r>
              <a:rPr lang="en-US" altLang="ko-KR" sz="1800" b="1">
                <a:solidFill>
                  <a:schemeClr val="tx2"/>
                </a:solidFill>
              </a:rPr>
              <a:t>.</a:t>
            </a:r>
            <a:endParaRPr lang="en-US" altLang="ko-KR" sz="1800" b="1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2528318" y="5116842"/>
            <a:ext cx="1511300" cy="792163"/>
          </a:xfrm>
          <a:prstGeom prst="rect">
            <a:avLst/>
          </a:prstGeom>
          <a:solidFill>
            <a:srgbClr val="FF9900"/>
          </a:solidFill>
          <a:ln w="38100">
            <a:solidFill>
              <a:schemeClr val="folHlink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sz="18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Brantingham</a:t>
            </a:r>
            <a:r>
              <a:rPr lang="en-US" altLang="ko-KR" sz="1800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Line 17"/>
          <p:cNvSpPr>
            <a:spLocks noChangeShapeType="1"/>
          </p:cNvSpPr>
          <p:nvPr/>
        </p:nvSpPr>
        <p:spPr bwMode="auto">
          <a:xfrm>
            <a:off x="4184081" y="5548642"/>
            <a:ext cx="647700" cy="0"/>
          </a:xfrm>
          <a:prstGeom prst="line">
            <a:avLst/>
          </a:prstGeom>
          <a:noFill/>
          <a:ln w="38100">
            <a:solidFill>
              <a:srgbClr val="666699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4831781" y="5404180"/>
            <a:ext cx="22336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49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800" b="1"/>
              <a:t>범죄의 </a:t>
            </a:r>
            <a:r>
              <a:rPr lang="en-US" altLang="ko-KR" sz="1800" b="1"/>
              <a:t>4</a:t>
            </a:r>
            <a:r>
              <a:rPr lang="ko-KR" altLang="en-US" sz="1800" b="1"/>
              <a:t>요소 규정</a:t>
            </a:r>
          </a:p>
        </p:txBody>
      </p:sp>
      <p:sp>
        <p:nvSpPr>
          <p:cNvPr id="17" name="Line 19"/>
          <p:cNvSpPr>
            <a:spLocks noChangeShapeType="1"/>
          </p:cNvSpPr>
          <p:nvPr/>
        </p:nvSpPr>
        <p:spPr bwMode="auto">
          <a:xfrm>
            <a:off x="6920931" y="4827917"/>
            <a:ext cx="0" cy="1584325"/>
          </a:xfrm>
          <a:prstGeom prst="line">
            <a:avLst/>
          </a:prstGeom>
          <a:noFill/>
          <a:ln w="34925">
            <a:solidFill>
              <a:srgbClr val="66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8" name="Line 21"/>
          <p:cNvSpPr>
            <a:spLocks noChangeShapeType="1"/>
          </p:cNvSpPr>
          <p:nvPr/>
        </p:nvSpPr>
        <p:spPr bwMode="auto">
          <a:xfrm>
            <a:off x="6920931" y="4827917"/>
            <a:ext cx="576262" cy="0"/>
          </a:xfrm>
          <a:prstGeom prst="line">
            <a:avLst/>
          </a:prstGeom>
          <a:noFill/>
          <a:ln w="34925">
            <a:solidFill>
              <a:srgbClr val="66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9" name="Line 22"/>
          <p:cNvSpPr>
            <a:spLocks noChangeShapeType="1"/>
          </p:cNvSpPr>
          <p:nvPr/>
        </p:nvSpPr>
        <p:spPr bwMode="auto">
          <a:xfrm>
            <a:off x="6920931" y="5332742"/>
            <a:ext cx="576262" cy="0"/>
          </a:xfrm>
          <a:prstGeom prst="line">
            <a:avLst/>
          </a:prstGeom>
          <a:noFill/>
          <a:ln w="34925">
            <a:solidFill>
              <a:srgbClr val="66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>
            <a:off x="6920931" y="5837567"/>
            <a:ext cx="576262" cy="0"/>
          </a:xfrm>
          <a:prstGeom prst="line">
            <a:avLst/>
          </a:prstGeom>
          <a:noFill/>
          <a:ln w="34925">
            <a:solidFill>
              <a:srgbClr val="66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1" name="Line 24"/>
          <p:cNvSpPr>
            <a:spLocks noChangeShapeType="1"/>
          </p:cNvSpPr>
          <p:nvPr/>
        </p:nvSpPr>
        <p:spPr bwMode="auto">
          <a:xfrm>
            <a:off x="6920931" y="6412242"/>
            <a:ext cx="576262" cy="0"/>
          </a:xfrm>
          <a:prstGeom prst="line">
            <a:avLst/>
          </a:prstGeom>
          <a:noFill/>
          <a:ln w="34925">
            <a:solidFill>
              <a:srgbClr val="66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2" name="Text Box 26"/>
          <p:cNvSpPr txBox="1">
            <a:spLocks noChangeArrowheads="1"/>
          </p:cNvSpPr>
          <p:nvPr/>
        </p:nvSpPr>
        <p:spPr bwMode="auto">
          <a:xfrm>
            <a:off x="7568631" y="4685042"/>
            <a:ext cx="2520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49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800" b="1"/>
              <a:t>범죄를 규정한</a:t>
            </a:r>
            <a:r>
              <a:rPr lang="ko-KR" altLang="en-US" sz="1800" b="1">
                <a:solidFill>
                  <a:srgbClr val="6600CC"/>
                </a:solidFill>
              </a:rPr>
              <a:t> </a:t>
            </a:r>
            <a:r>
              <a:rPr lang="ko-KR" altLang="en-US" sz="1800" b="1">
                <a:solidFill>
                  <a:srgbClr val="6600FF"/>
                </a:solidFill>
              </a:rPr>
              <a:t>법률</a:t>
            </a:r>
          </a:p>
        </p:txBody>
      </p:sp>
      <p:sp>
        <p:nvSpPr>
          <p:cNvPr id="23" name="Text Box 27"/>
          <p:cNvSpPr txBox="1">
            <a:spLocks noChangeArrowheads="1"/>
          </p:cNvSpPr>
          <p:nvPr/>
        </p:nvSpPr>
        <p:spPr bwMode="auto">
          <a:xfrm>
            <a:off x="7568631" y="5188280"/>
            <a:ext cx="2520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49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800" b="1"/>
              <a:t>범죄 </a:t>
            </a:r>
            <a:r>
              <a:rPr lang="ko-KR" altLang="en-US" sz="1800" b="1">
                <a:solidFill>
                  <a:srgbClr val="6600FF"/>
                </a:solidFill>
              </a:rPr>
              <a:t>행위자</a:t>
            </a:r>
          </a:p>
        </p:txBody>
      </p:sp>
      <p:sp>
        <p:nvSpPr>
          <p:cNvPr id="24" name="Text Box 28"/>
          <p:cNvSpPr txBox="1">
            <a:spLocks noChangeArrowheads="1"/>
          </p:cNvSpPr>
          <p:nvPr/>
        </p:nvSpPr>
        <p:spPr bwMode="auto">
          <a:xfrm>
            <a:off x="7568631" y="5693105"/>
            <a:ext cx="2520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49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800" b="1">
                <a:solidFill>
                  <a:srgbClr val="6600FF"/>
                </a:solidFill>
              </a:rPr>
              <a:t>피해자</a:t>
            </a:r>
            <a:r>
              <a:rPr lang="ko-KR" altLang="en-US" sz="1800" b="1"/>
              <a:t> </a:t>
            </a:r>
            <a:r>
              <a:rPr lang="en-US" altLang="ko-KR" sz="1800" b="1"/>
              <a:t>or</a:t>
            </a:r>
            <a:r>
              <a:rPr lang="en-US" altLang="ko-KR" sz="1800" b="1">
                <a:solidFill>
                  <a:srgbClr val="6600FF"/>
                </a:solidFill>
              </a:rPr>
              <a:t> </a:t>
            </a:r>
            <a:r>
              <a:rPr lang="ko-KR" altLang="en-US" sz="1800" b="1">
                <a:solidFill>
                  <a:srgbClr val="6600FF"/>
                </a:solidFill>
              </a:rPr>
              <a:t>대상</a:t>
            </a:r>
          </a:p>
        </p:txBody>
      </p:sp>
      <p:sp>
        <p:nvSpPr>
          <p:cNvPr id="25" name="Text Box 29"/>
          <p:cNvSpPr txBox="1">
            <a:spLocks noChangeArrowheads="1"/>
          </p:cNvSpPr>
          <p:nvPr/>
        </p:nvSpPr>
        <p:spPr bwMode="auto">
          <a:xfrm>
            <a:off x="7568631" y="6196342"/>
            <a:ext cx="30591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49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800" b="1"/>
              <a:t>범죄의 </a:t>
            </a:r>
            <a:r>
              <a:rPr lang="ko-KR" altLang="en-US" sz="1800" b="1">
                <a:solidFill>
                  <a:srgbClr val="FF0000"/>
                </a:solidFill>
              </a:rPr>
              <a:t>시간</a:t>
            </a:r>
            <a:r>
              <a:rPr lang="en-US" altLang="ko-KR" sz="1800" b="1">
                <a:solidFill>
                  <a:srgbClr val="FF0000"/>
                </a:solidFill>
              </a:rPr>
              <a:t>, </a:t>
            </a:r>
            <a:r>
              <a:rPr lang="ko-KR" altLang="en-US" sz="1800" b="1">
                <a:solidFill>
                  <a:srgbClr val="FF0000"/>
                </a:solidFill>
              </a:rPr>
              <a:t>공간</a:t>
            </a:r>
            <a:r>
              <a:rPr lang="en-US" altLang="ko-KR" sz="1800" b="1">
                <a:solidFill>
                  <a:srgbClr val="FF0000"/>
                </a:solidFill>
              </a:rPr>
              <a:t>(</a:t>
            </a:r>
            <a:r>
              <a:rPr lang="ko-KR" altLang="en-US" sz="1800" b="1">
                <a:solidFill>
                  <a:srgbClr val="FF0000"/>
                </a:solidFill>
              </a:rPr>
              <a:t>가장 중요</a:t>
            </a:r>
            <a:r>
              <a:rPr lang="en-US" altLang="ko-KR" sz="1800" b="1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41143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334883" y="406880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ko-KR" b="1">
              <a:solidFill>
                <a:schemeClr val="bg1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268083" y="406880"/>
            <a:ext cx="990600" cy="457200"/>
          </a:xfrm>
          <a:prstGeom prst="rect">
            <a:avLst/>
          </a:prstGeom>
          <a:solidFill>
            <a:srgbClr val="FF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2000" i="1">
                <a:solidFill>
                  <a:srgbClr val="1C1C1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268083" y="940280"/>
            <a:ext cx="91440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334883" y="430693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CPTED</a:t>
            </a:r>
            <a:r>
              <a:rPr lang="ko-KR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의 개념</a:t>
            </a:r>
            <a:r>
              <a:rPr lang="ko-KR" altLang="en-US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1663371" y="1306884"/>
            <a:ext cx="8424862" cy="3108543"/>
          </a:xfrm>
          <a:prstGeom prst="rect">
            <a:avLst/>
          </a:prstGeom>
          <a:noFill/>
          <a:ln w="34925">
            <a:solidFill>
              <a:srgbClr val="66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indent="115888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hangingPunct="1">
              <a:buFontTx/>
              <a:buChar char="-"/>
            </a:pPr>
            <a:r>
              <a:rPr lang="en-US" altLang="ko-KR" sz="1400" b="1" dirty="0">
                <a:solidFill>
                  <a:srgbClr val="FF0000"/>
                </a:solidFill>
                <a:latin typeface="굴림" panose="020B0600000101010101" pitchFamily="50" charset="-127"/>
              </a:rPr>
              <a:t>CPTED</a:t>
            </a:r>
            <a:r>
              <a:rPr lang="ko-KR" altLang="en-US" sz="1400" b="1" dirty="0">
                <a:latin typeface="굴림" panose="020B0600000101010101" pitchFamily="50" charset="-127"/>
              </a:rPr>
              <a:t>는  범죄와 범죄에 대한 공포</a:t>
            </a:r>
            <a:r>
              <a:rPr lang="en-US" altLang="ko-KR" sz="1400" b="1" dirty="0">
                <a:latin typeface="굴림" panose="020B0600000101010101" pitchFamily="50" charset="-127"/>
              </a:rPr>
              <a:t>, </a:t>
            </a:r>
            <a:r>
              <a:rPr lang="ko-KR" altLang="en-US" sz="1400" b="1" dirty="0">
                <a:latin typeface="굴림" panose="020B0600000101010101" pitchFamily="50" charset="-127"/>
              </a:rPr>
              <a:t>삶의 질에 충격을 줄 수 있는 기회들에 영향을 미칠 수 있는 환경의 설계와 사용이며</a:t>
            </a:r>
            <a:r>
              <a:rPr lang="en-US" altLang="ko-KR" sz="1400" b="1" dirty="0">
                <a:latin typeface="굴림" panose="020B0600000101010101" pitchFamily="50" charset="-127"/>
              </a:rPr>
              <a:t>, </a:t>
            </a:r>
            <a:r>
              <a:rPr lang="ko-KR" altLang="en-US" sz="1400" b="1" dirty="0">
                <a:latin typeface="굴림" panose="020B0600000101010101" pitchFamily="50" charset="-127"/>
              </a:rPr>
              <a:t>상황적 범죄예방이론</a:t>
            </a:r>
            <a:r>
              <a:rPr lang="en-US" altLang="ko-KR" sz="1400" b="1" dirty="0">
                <a:latin typeface="굴림" panose="020B0600000101010101" pitchFamily="50" charset="-127"/>
              </a:rPr>
              <a:t>(situational crime prevention</a:t>
            </a:r>
            <a:r>
              <a:rPr lang="ko-KR" altLang="en-US" sz="1400" b="1" dirty="0">
                <a:latin typeface="굴림" panose="020B0600000101010101" pitchFamily="50" charset="-127"/>
              </a:rPr>
              <a:t>의 한 분야로서</a:t>
            </a:r>
            <a:r>
              <a:rPr lang="en-US" altLang="ko-KR" sz="1400" b="1" dirty="0">
                <a:latin typeface="굴림" panose="020B0600000101010101" pitchFamily="50" charset="-127"/>
              </a:rPr>
              <a:t>, </a:t>
            </a:r>
            <a:r>
              <a:rPr lang="ko-KR" altLang="en-US" sz="1400" b="1" dirty="0">
                <a:latin typeface="굴림" panose="020B0600000101010101" pitchFamily="50" charset="-127"/>
              </a:rPr>
              <a:t>복합적 범죄예방프로그램의 일부</a:t>
            </a:r>
            <a:endParaRPr lang="en-US" altLang="ko-KR" sz="1400" b="1" dirty="0">
              <a:latin typeface="굴림" panose="020B0600000101010101" pitchFamily="50" charset="-127"/>
            </a:endParaRPr>
          </a:p>
          <a:p>
            <a:pPr eaLnBrk="1" hangingPunct="1"/>
            <a:endParaRPr lang="en-US" altLang="ko-KR" sz="1400" b="1" dirty="0">
              <a:latin typeface="굴림" panose="020B0600000101010101" pitchFamily="50" charset="-127"/>
            </a:endParaRPr>
          </a:p>
          <a:p>
            <a:pPr eaLnBrk="1" hangingPunct="1">
              <a:buFontTx/>
              <a:buChar char="-"/>
            </a:pPr>
            <a:r>
              <a:rPr lang="en-US" altLang="ko-KR" sz="1400" b="1" dirty="0"/>
              <a:t> </a:t>
            </a:r>
            <a:r>
              <a:rPr lang="ko-KR" altLang="en-US" sz="1400" b="1" dirty="0"/>
              <a:t>그런데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환경설계자들</a:t>
            </a:r>
            <a:r>
              <a:rPr lang="en-US" altLang="ko-KR" sz="1400" b="1" dirty="0"/>
              <a:t>( </a:t>
            </a:r>
            <a:r>
              <a:rPr lang="ko-KR" altLang="en-US" sz="1400" b="1" dirty="0"/>
              <a:t>건축가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조경전문가 등</a:t>
            </a:r>
            <a:r>
              <a:rPr lang="en-US" altLang="ko-KR" sz="1400" b="1" dirty="0"/>
              <a:t>), </a:t>
            </a:r>
            <a:r>
              <a:rPr lang="ko-KR" altLang="en-US" sz="1400" b="1" dirty="0"/>
              <a:t>부동산 관리자</a:t>
            </a:r>
            <a:r>
              <a:rPr lang="en-US" altLang="ko-KR" sz="1400" b="1" dirty="0"/>
              <a:t>(ex: </a:t>
            </a:r>
            <a:r>
              <a:rPr lang="ko-KR" altLang="en-US" sz="1400" b="1" dirty="0"/>
              <a:t>공원관리자</a:t>
            </a:r>
            <a:r>
              <a:rPr lang="en-US" altLang="ko-KR" sz="1400" b="1" dirty="0"/>
              <a:t>), </a:t>
            </a:r>
            <a:r>
              <a:rPr lang="ko-KR" altLang="en-US" sz="1400" b="1" dirty="0"/>
              <a:t>지역사회의 조치</a:t>
            </a:r>
            <a:r>
              <a:rPr lang="en-US" altLang="ko-KR" sz="1400" b="1" dirty="0"/>
              <a:t>( </a:t>
            </a:r>
            <a:r>
              <a:rPr lang="ko-KR" altLang="en-US" sz="1400" b="1" dirty="0"/>
              <a:t>이웃감시 그룹들</a:t>
            </a:r>
            <a:r>
              <a:rPr lang="en-US" altLang="ko-KR" sz="1400" b="1" dirty="0"/>
              <a:t>) </a:t>
            </a:r>
            <a:r>
              <a:rPr lang="ko-KR" altLang="en-US" sz="1400" b="1" dirty="0"/>
              <a:t>그리고 법집행관들이  </a:t>
            </a:r>
            <a:r>
              <a:rPr lang="ko-KR" altLang="en-US" sz="1400" b="1" dirty="0">
                <a:solidFill>
                  <a:srgbClr val="FF0000"/>
                </a:solidFill>
              </a:rPr>
              <a:t>모두 참여할 때 가장 효과적</a:t>
            </a:r>
            <a:r>
              <a:rPr lang="ko-KR" altLang="en-US" sz="1400" b="1" dirty="0"/>
              <a:t> </a:t>
            </a:r>
            <a:endParaRPr lang="en-US" altLang="ko-KR" sz="1400" b="1" dirty="0"/>
          </a:p>
          <a:p>
            <a:pPr eaLnBrk="1" hangingPunct="1">
              <a:buFontTx/>
              <a:buChar char="-"/>
            </a:pPr>
            <a:endParaRPr lang="en-US" altLang="ko-KR" sz="1400" b="1" dirty="0"/>
          </a:p>
          <a:p>
            <a:pPr eaLnBrk="1" hangingPunct="1">
              <a:buFontTx/>
              <a:buChar char="-"/>
            </a:pPr>
            <a:r>
              <a:rPr lang="ko-KR" altLang="en-US" sz="1400" b="1" dirty="0">
                <a:latin typeface="-apple-system"/>
              </a:rPr>
              <a:t>따라서 </a:t>
            </a:r>
            <a:r>
              <a:rPr lang="en-US" altLang="ko-KR" sz="1400" b="1" dirty="0">
                <a:latin typeface="-apple-system"/>
              </a:rPr>
              <a:t>CPTED</a:t>
            </a:r>
            <a:r>
              <a:rPr lang="ko-KR" altLang="en-US" sz="1400" b="1" dirty="0">
                <a:latin typeface="-apple-system"/>
              </a:rPr>
              <a:t>는 </a:t>
            </a:r>
            <a:r>
              <a:rPr lang="ko-KR" altLang="en-US" sz="1400" b="1" dirty="0">
                <a:solidFill>
                  <a:srgbClr val="FF0000"/>
                </a:solidFill>
                <a:latin typeface="-apple-system"/>
              </a:rPr>
              <a:t>건축물 등 도시시설을 설계 단계부터 범죄를 예방할 수 있는 환경으로 조성하는 기법 및 제도 등을 통칭</a:t>
            </a:r>
            <a:r>
              <a:rPr lang="ko-KR" altLang="en-US" sz="1400" b="1" i="0" u="none" strike="noStrike" dirty="0">
                <a:solidFill>
                  <a:srgbClr val="FF0000"/>
                </a:solidFill>
                <a:effectLst/>
                <a:latin typeface="-apple-system"/>
              </a:rPr>
              <a:t>하는 것</a:t>
            </a:r>
            <a:r>
              <a:rPr lang="ko-KR" altLang="en-US" sz="1400" b="1" i="0" u="none" strike="noStrike" dirty="0">
                <a:effectLst/>
                <a:latin typeface="-apple-system"/>
              </a:rPr>
              <a:t>으로 </a:t>
            </a:r>
            <a:r>
              <a:rPr lang="ko-KR" altLang="en-US" sz="1400" b="1" dirty="0">
                <a:latin typeface="-apple-system"/>
              </a:rPr>
              <a:t>정의할 수 있음</a:t>
            </a:r>
            <a:endParaRPr lang="en-US" altLang="ko-KR" sz="1400" b="1" dirty="0"/>
          </a:p>
          <a:p>
            <a:pPr eaLnBrk="1" hangingPunct="1">
              <a:buFontTx/>
              <a:buChar char="-"/>
            </a:pPr>
            <a:endParaRPr lang="en-US" altLang="ko-KR" sz="1400" b="1" dirty="0">
              <a:latin typeface="굴림" panose="020B0600000101010101" pitchFamily="50" charset="-127"/>
            </a:endParaRPr>
          </a:p>
          <a:p>
            <a:pPr eaLnBrk="1" hangingPunct="1">
              <a:buFontTx/>
              <a:buChar char="-"/>
            </a:pPr>
            <a:r>
              <a:rPr lang="ko-KR" altLang="en-US" sz="1400" b="1" dirty="0"/>
              <a:t>접근방법의 목적은 해당지역의 방어공간의 특성을 강화함으로써 잠재적 범죄자의 입장에서 볼 때 </a:t>
            </a:r>
            <a:r>
              <a:rPr lang="ko-KR" altLang="en-US" sz="1400" b="1" u="sng" dirty="0">
                <a:solidFill>
                  <a:srgbClr val="FF0000"/>
                </a:solidFill>
              </a:rPr>
              <a:t>검거의 위험을 증가</a:t>
            </a:r>
            <a:r>
              <a:rPr lang="ko-KR" altLang="en-US" sz="1400" b="1" u="sng" dirty="0"/>
              <a:t> </a:t>
            </a:r>
            <a:r>
              <a:rPr lang="ko-KR" altLang="en-US" sz="1400" b="1" dirty="0"/>
              <a:t>시키는 것 </a:t>
            </a:r>
          </a:p>
          <a:p>
            <a:pPr eaLnBrk="1" hangingPunct="1">
              <a:buFontTx/>
              <a:buChar char="-"/>
            </a:pPr>
            <a:endParaRPr lang="ko-KR" altLang="en-US" sz="1400" b="1" dirty="0"/>
          </a:p>
          <a:p>
            <a:pPr eaLnBrk="1" hangingPunct="1">
              <a:buFontTx/>
              <a:buChar char="-"/>
            </a:pPr>
            <a:r>
              <a:rPr lang="ko-KR" altLang="en-US" sz="1400" b="1" dirty="0"/>
              <a:t> </a:t>
            </a:r>
            <a:r>
              <a:rPr lang="en-US" altLang="ko-KR" sz="1400" b="1" dirty="0"/>
              <a:t>Newman</a:t>
            </a:r>
            <a:r>
              <a:rPr lang="ko-KR" altLang="en-US" sz="1400" b="1" dirty="0"/>
              <a:t>의 </a:t>
            </a:r>
            <a:r>
              <a:rPr lang="ko-KR" altLang="en-US" sz="1400" b="1" dirty="0">
                <a:solidFill>
                  <a:srgbClr val="FF0000"/>
                </a:solidFill>
              </a:rPr>
              <a:t>“</a:t>
            </a:r>
            <a:r>
              <a:rPr lang="en-US" altLang="ko-KR" sz="1400" b="1" dirty="0">
                <a:solidFill>
                  <a:srgbClr val="FF0000"/>
                </a:solidFill>
              </a:rPr>
              <a:t>defensible space”</a:t>
            </a:r>
            <a:r>
              <a:rPr lang="ko-KR" altLang="en-US" sz="1400" b="1" dirty="0"/>
              <a:t>개념에서 유래 </a:t>
            </a:r>
            <a:endParaRPr lang="ko-KR" altLang="en-US" sz="1400" b="1" dirty="0">
              <a:latin typeface="굴림" panose="020B0600000101010101" pitchFamily="50" charset="-127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5263821" y="4750280"/>
            <a:ext cx="4824412" cy="165735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/>
          <a:lstStyle/>
          <a:p>
            <a:pPr>
              <a:lnSpc>
                <a:spcPct val="120000"/>
              </a:lnSpc>
              <a:defRPr/>
            </a:pPr>
            <a:r>
              <a:rPr kumimoji="0" lang="en-US" altLang="ko-KR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 - </a:t>
            </a:r>
            <a:r>
              <a:rPr kumimoji="0" lang="ko-KR" altLang="en-US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공간의 용도와 안전 </a:t>
            </a:r>
          </a:p>
          <a:p>
            <a:pPr>
              <a:defRPr/>
            </a:pPr>
            <a:r>
              <a:rPr kumimoji="0" lang="ko-KR" altLang="en-US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 </a:t>
            </a:r>
            <a:r>
              <a:rPr kumimoji="0" lang="en-US" altLang="ko-KR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- </a:t>
            </a:r>
            <a:r>
              <a:rPr kumimoji="0" lang="ko-KR" altLang="en-US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토지사용을 위한 위치사용 </a:t>
            </a:r>
          </a:p>
          <a:p>
            <a:pPr>
              <a:defRPr/>
            </a:pPr>
            <a:r>
              <a:rPr kumimoji="0" lang="ko-KR" altLang="en-US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 </a:t>
            </a:r>
            <a:r>
              <a:rPr kumimoji="0" lang="en-US" altLang="ko-KR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- </a:t>
            </a:r>
            <a:r>
              <a:rPr kumimoji="0" lang="ko-KR" altLang="en-US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건물과 다은 구조물의 위치 </a:t>
            </a:r>
          </a:p>
          <a:p>
            <a:pPr>
              <a:defRPr/>
            </a:pPr>
            <a:r>
              <a:rPr kumimoji="0" lang="ko-KR" altLang="en-US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 </a:t>
            </a:r>
            <a:r>
              <a:rPr kumimoji="0" lang="en-US" altLang="ko-KR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- </a:t>
            </a:r>
            <a:r>
              <a:rPr kumimoji="0" lang="ko-KR" altLang="en-US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칠</a:t>
            </a:r>
            <a:r>
              <a:rPr kumimoji="0" lang="en-US" altLang="ko-KR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kumimoji="0" lang="ko-KR" altLang="en-US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조명</a:t>
            </a:r>
            <a:r>
              <a:rPr kumimoji="0" lang="en-US" altLang="ko-KR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kumimoji="0" lang="ko-KR" altLang="en-US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출입구와 같은 건물 내</a:t>
            </a:r>
            <a:r>
              <a:rPr kumimoji="0" lang="en-US" altLang="ko-KR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kumimoji="0" lang="ko-KR" altLang="en-US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외부의 설계 </a:t>
            </a:r>
          </a:p>
          <a:p>
            <a:pPr>
              <a:defRPr/>
            </a:pPr>
            <a:r>
              <a:rPr kumimoji="0" lang="ko-KR" altLang="en-US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 </a:t>
            </a:r>
            <a:r>
              <a:rPr kumimoji="0" lang="en-US" altLang="ko-KR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- </a:t>
            </a:r>
            <a:r>
              <a:rPr kumimoji="0" lang="ko-KR" altLang="en-US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공간 사용자</a:t>
            </a:r>
            <a:r>
              <a:rPr kumimoji="0" lang="en-US" altLang="ko-KR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kumimoji="0" lang="ko-KR" altLang="en-US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사용 시기와 방법</a:t>
            </a:r>
            <a:r>
              <a:rPr kumimoji="0" lang="ko-KR" altLang="en-US" sz="1800" b="1"/>
              <a:t> </a:t>
            </a:r>
          </a:p>
        </p:txBody>
      </p:sp>
      <p:sp>
        <p:nvSpPr>
          <p:cNvPr id="10" name="AutoShape 26"/>
          <p:cNvSpPr>
            <a:spLocks noChangeArrowheads="1"/>
          </p:cNvSpPr>
          <p:nvPr/>
        </p:nvSpPr>
        <p:spPr bwMode="auto">
          <a:xfrm>
            <a:off x="1591933" y="5326543"/>
            <a:ext cx="2736850" cy="609600"/>
          </a:xfrm>
          <a:prstGeom prst="roundRect">
            <a:avLst>
              <a:gd name="adj" fmla="val 16667"/>
            </a:avLst>
          </a:prstGeom>
          <a:solidFill>
            <a:srgbClr val="FF66FF"/>
          </a:solidFill>
          <a:ln w="9525" algn="ctr">
            <a:noFill/>
            <a:round/>
            <a:headEnd/>
            <a:tailEnd/>
          </a:ln>
          <a:effectLst>
            <a:outerShdw dist="71842" dir="2700000" algn="ctr" rotWithShape="0">
              <a:srgbClr val="969696"/>
            </a:outerShdw>
          </a:effectLst>
        </p:spPr>
        <p:txBody>
          <a:bodyPr anchor="ctr"/>
          <a:lstStyle/>
          <a:p>
            <a:pPr algn="just">
              <a:defRPr/>
            </a:pPr>
            <a:endParaRPr lang="en-US" altLang="ko-KR" sz="1800" b="1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altLang="ko-KR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CPTED</a:t>
            </a:r>
            <a:r>
              <a:rPr lang="ko-KR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의 범위</a:t>
            </a:r>
          </a:p>
          <a:p>
            <a:pPr>
              <a:defRPr/>
            </a:pPr>
            <a:endParaRPr lang="en-US" altLang="ko-KR" sz="20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Line 27"/>
          <p:cNvSpPr>
            <a:spLocks noChangeShapeType="1"/>
          </p:cNvSpPr>
          <p:nvPr/>
        </p:nvSpPr>
        <p:spPr bwMode="auto">
          <a:xfrm>
            <a:off x="4400221" y="5615468"/>
            <a:ext cx="719137" cy="0"/>
          </a:xfrm>
          <a:prstGeom prst="line">
            <a:avLst/>
          </a:prstGeom>
          <a:noFill/>
          <a:ln w="57150">
            <a:solidFill>
              <a:srgbClr val="666699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9294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541917" y="458638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ko-KR" b="1">
              <a:solidFill>
                <a:schemeClr val="bg1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475117" y="458638"/>
            <a:ext cx="990600" cy="457200"/>
          </a:xfrm>
          <a:prstGeom prst="rect">
            <a:avLst/>
          </a:prstGeom>
          <a:solidFill>
            <a:srgbClr val="FF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2000" i="1">
                <a:solidFill>
                  <a:srgbClr val="1C1C1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475117" y="992038"/>
            <a:ext cx="91440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541917" y="482451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CPTED</a:t>
            </a:r>
            <a:r>
              <a:rPr lang="ko-KR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의 역사</a:t>
            </a:r>
            <a:r>
              <a:rPr lang="ko-KR" altLang="en-US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725942" y="1419076"/>
            <a:ext cx="8532813" cy="720725"/>
          </a:xfrm>
          <a:prstGeom prst="rect">
            <a:avLst/>
          </a:prstGeom>
          <a:gradFill rotWithShape="0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38100">
            <a:solidFill>
              <a:schemeClr val="folHlink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sz="1800" b="1"/>
              <a:t>① 1920</a:t>
            </a:r>
            <a:r>
              <a:rPr lang="ko-KR" altLang="en-US" sz="1800" b="1"/>
              <a:t>년대에 </a:t>
            </a:r>
            <a:r>
              <a:rPr lang="en-US" altLang="ko-KR" sz="1800" b="1"/>
              <a:t>Chicago </a:t>
            </a:r>
            <a:r>
              <a:rPr lang="ko-KR" altLang="en-US" sz="1800" b="1"/>
              <a:t>대학  </a:t>
            </a:r>
            <a:r>
              <a:rPr lang="en-US" altLang="ko-KR" sz="1800" b="1"/>
              <a:t>- </a:t>
            </a:r>
            <a:r>
              <a:rPr lang="ko-KR" altLang="en-US" sz="1800" b="1">
                <a:solidFill>
                  <a:srgbClr val="FF0000"/>
                </a:solidFill>
              </a:rPr>
              <a:t>동심원 이론을 통해 사회해체</a:t>
            </a:r>
            <a:r>
              <a:rPr lang="en-US" altLang="ko-KR" sz="1800" b="1">
                <a:solidFill>
                  <a:srgbClr val="FF0000"/>
                </a:solidFill>
              </a:rPr>
              <a:t>, </a:t>
            </a:r>
            <a:r>
              <a:rPr lang="ko-KR" altLang="en-US" sz="1800" b="1">
                <a:solidFill>
                  <a:srgbClr val="FF0000"/>
                </a:solidFill>
              </a:rPr>
              <a:t>토지이용</a:t>
            </a:r>
            <a:r>
              <a:rPr lang="en-US" altLang="ko-KR" sz="1800" b="1">
                <a:solidFill>
                  <a:srgbClr val="FF0000"/>
                </a:solidFill>
              </a:rPr>
              <a:t>, </a:t>
            </a:r>
            <a:r>
              <a:rPr lang="ko-KR" altLang="en-US" sz="1800" b="1">
                <a:solidFill>
                  <a:srgbClr val="FF0000"/>
                </a:solidFill>
              </a:rPr>
              <a:t>도시발달 조명</a:t>
            </a:r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1725942" y="2714476"/>
            <a:ext cx="8532813" cy="720725"/>
          </a:xfrm>
          <a:prstGeom prst="rect">
            <a:avLst/>
          </a:prstGeom>
          <a:gradFill rotWithShape="0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38100">
            <a:solidFill>
              <a:schemeClr val="folHlink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 sz="1800" b="1"/>
              <a:t>②</a:t>
            </a:r>
            <a:r>
              <a:rPr lang="en-US" altLang="ko-KR" b="1"/>
              <a:t> </a:t>
            </a:r>
            <a:r>
              <a:rPr lang="en-US" altLang="ko-KR" sz="1800" b="1"/>
              <a:t>1961</a:t>
            </a:r>
            <a:r>
              <a:rPr lang="ko-KR" altLang="en-US" sz="1800" b="1"/>
              <a:t>년 </a:t>
            </a:r>
            <a:r>
              <a:rPr lang="en-US" altLang="ko-KR" sz="1800" b="1">
                <a:solidFill>
                  <a:srgbClr val="FF0000"/>
                </a:solidFill>
              </a:rPr>
              <a:t>Jane Jacobs</a:t>
            </a:r>
            <a:r>
              <a:rPr lang="ko-KR" altLang="en-US" sz="1800" b="1"/>
              <a:t>가 뉴욕의 </a:t>
            </a:r>
            <a:r>
              <a:rPr lang="en-US" altLang="ko-KR" sz="1800" b="1"/>
              <a:t>Greenwich Village</a:t>
            </a:r>
            <a:r>
              <a:rPr lang="ko-KR" altLang="en-US" sz="1800" b="1"/>
              <a:t>의 거주경험을 바탕으로 저술한 </a:t>
            </a:r>
          </a:p>
          <a:p>
            <a:pPr>
              <a:defRPr/>
            </a:pPr>
            <a:r>
              <a:rPr lang="en-US" altLang="ko-KR" sz="1800" b="1" i="1"/>
              <a:t>The Life and Death of Great American Cities</a:t>
            </a:r>
            <a:r>
              <a:rPr lang="en-US" altLang="ko-KR" sz="1800" b="1"/>
              <a:t>(</a:t>
            </a:r>
            <a:r>
              <a:rPr lang="ko-KR" altLang="en-US" sz="1800" b="1"/>
              <a:t>「위대한 미국도시들의 삶과 죽음」</a:t>
            </a:r>
            <a:r>
              <a:rPr lang="en-US" altLang="ko-KR" sz="1800" b="1"/>
              <a:t>)</a:t>
            </a:r>
            <a:r>
              <a:rPr lang="en-US" altLang="ko-KR" b="1"/>
              <a:t> </a:t>
            </a:r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1725942" y="4009876"/>
            <a:ext cx="8532813" cy="720725"/>
          </a:xfrm>
          <a:prstGeom prst="rect">
            <a:avLst/>
          </a:prstGeom>
          <a:gradFill rotWithShape="0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38100">
            <a:solidFill>
              <a:schemeClr val="folHlink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 sz="1800" b="1"/>
              <a:t>③ 1971</a:t>
            </a:r>
            <a:r>
              <a:rPr lang="ko-KR" altLang="en-US" sz="1800" b="1"/>
              <a:t>년  </a:t>
            </a:r>
            <a:r>
              <a:rPr lang="en-US" altLang="ko-KR" sz="1800" b="1">
                <a:solidFill>
                  <a:srgbClr val="FF0000"/>
                </a:solidFill>
              </a:rPr>
              <a:t>C. Ray Jeffery</a:t>
            </a:r>
            <a:r>
              <a:rPr lang="ko-KR" altLang="en-US" sz="1800" b="1"/>
              <a:t>가 처음 용어 사용</a:t>
            </a:r>
            <a:r>
              <a:rPr lang="en-US" altLang="ko-KR" sz="1800" b="1"/>
              <a:t>, </a:t>
            </a:r>
            <a:r>
              <a:rPr lang="ko-KR" altLang="en-US" sz="1800" b="1"/>
              <a:t>범죄자의 행동만이 아닌 물리적환경과</a:t>
            </a:r>
          </a:p>
          <a:p>
            <a:pPr>
              <a:defRPr/>
            </a:pPr>
            <a:r>
              <a:rPr lang="ko-KR" altLang="en-US" sz="1800" b="1"/>
              <a:t> 상황을 고려하는 범죄학의 새로운 시대가 도래</a:t>
            </a:r>
            <a:r>
              <a:rPr lang="ko-KR" altLang="en-US" sz="1600" b="1"/>
              <a:t> 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1725942" y="5306863"/>
            <a:ext cx="8532813" cy="720725"/>
          </a:xfrm>
          <a:prstGeom prst="rect">
            <a:avLst/>
          </a:prstGeom>
          <a:gradFill rotWithShape="0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38100">
            <a:solidFill>
              <a:schemeClr val="folHlink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 sz="1800" b="1"/>
              <a:t>④ 1972</a:t>
            </a:r>
            <a:r>
              <a:rPr lang="ko-KR" altLang="en-US" sz="1800" b="1"/>
              <a:t>년에 </a:t>
            </a:r>
            <a:r>
              <a:rPr lang="en-US" altLang="ko-KR" sz="1800" b="1">
                <a:solidFill>
                  <a:srgbClr val="FF0000"/>
                </a:solidFill>
              </a:rPr>
              <a:t>Oscar Newman</a:t>
            </a:r>
            <a:r>
              <a:rPr lang="ko-KR" altLang="en-US" sz="1800" b="1">
                <a:solidFill>
                  <a:srgbClr val="FF0000"/>
                </a:solidFill>
              </a:rPr>
              <a:t>이 </a:t>
            </a:r>
            <a:r>
              <a:rPr lang="en-US" altLang="ko-KR" sz="1800" b="1">
                <a:solidFill>
                  <a:srgbClr val="FF0000"/>
                </a:solidFill>
              </a:rPr>
              <a:t>"Defensible Space"</a:t>
            </a:r>
            <a:r>
              <a:rPr lang="ko-KR" altLang="en-US" sz="1800" b="1"/>
              <a:t>이라는 개념을 도입</a:t>
            </a:r>
            <a:r>
              <a:rPr lang="ko-KR" altLang="en-US" sz="1600" b="1"/>
              <a:t> </a:t>
            </a:r>
          </a:p>
        </p:txBody>
      </p:sp>
      <p:sp>
        <p:nvSpPr>
          <p:cNvPr id="12" name="Line 17"/>
          <p:cNvSpPr>
            <a:spLocks noChangeShapeType="1"/>
          </p:cNvSpPr>
          <p:nvPr/>
        </p:nvSpPr>
        <p:spPr bwMode="auto">
          <a:xfrm>
            <a:off x="5831217" y="2282676"/>
            <a:ext cx="0" cy="360362"/>
          </a:xfrm>
          <a:prstGeom prst="line">
            <a:avLst/>
          </a:prstGeom>
          <a:noFill/>
          <a:ln w="57150">
            <a:solidFill>
              <a:srgbClr val="FF66FF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3" name="Line 18"/>
          <p:cNvSpPr>
            <a:spLocks noChangeShapeType="1"/>
          </p:cNvSpPr>
          <p:nvPr/>
        </p:nvSpPr>
        <p:spPr bwMode="auto">
          <a:xfrm>
            <a:off x="5831217" y="3578076"/>
            <a:ext cx="0" cy="360362"/>
          </a:xfrm>
          <a:prstGeom prst="line">
            <a:avLst/>
          </a:prstGeom>
          <a:noFill/>
          <a:ln w="57150">
            <a:solidFill>
              <a:srgbClr val="FF66FF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" name="Line 20"/>
          <p:cNvSpPr>
            <a:spLocks noChangeShapeType="1"/>
          </p:cNvSpPr>
          <p:nvPr/>
        </p:nvSpPr>
        <p:spPr bwMode="auto">
          <a:xfrm>
            <a:off x="5831217" y="4875063"/>
            <a:ext cx="0" cy="360363"/>
          </a:xfrm>
          <a:prstGeom prst="line">
            <a:avLst/>
          </a:prstGeom>
          <a:noFill/>
          <a:ln w="57150">
            <a:solidFill>
              <a:srgbClr val="FF66FF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2408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541917" y="519022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ko-KR" b="1">
              <a:solidFill>
                <a:schemeClr val="bg1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475117" y="519022"/>
            <a:ext cx="990600" cy="457200"/>
          </a:xfrm>
          <a:prstGeom prst="rect">
            <a:avLst/>
          </a:prstGeom>
          <a:solidFill>
            <a:srgbClr val="FF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2000" i="1">
                <a:solidFill>
                  <a:srgbClr val="1C1C1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475117" y="1052422"/>
            <a:ext cx="91440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541917" y="542835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Oscar Newman</a:t>
            </a:r>
            <a:r>
              <a:rPr lang="ko-KR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의 </a:t>
            </a:r>
            <a:r>
              <a:rPr lang="en-US" altLang="ko-KR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"Defensible Space"  </a:t>
            </a: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1786591" y="1957465"/>
            <a:ext cx="8618818" cy="2943070"/>
          </a:xfrm>
          <a:prstGeom prst="rect">
            <a:avLst/>
          </a:prstGeom>
          <a:solidFill>
            <a:srgbClr val="EAEAEA"/>
          </a:solidFill>
          <a:ln w="57150">
            <a:solidFill>
              <a:schemeClr val="folHlink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600" b="1" dirty="0">
                <a:solidFill>
                  <a:srgbClr val="6600CC"/>
                </a:solidFill>
                <a:ea typeface="휴먼명조" panose="02010504000101010101" pitchFamily="2" charset="-127"/>
              </a:rPr>
              <a:t> - </a:t>
            </a:r>
            <a:r>
              <a:rPr lang="en-US" altLang="ko-KR" sz="1600" b="1" dirty="0"/>
              <a:t>1971</a:t>
            </a:r>
            <a:r>
              <a:rPr lang="ko-KR" altLang="en-US" sz="1600" b="1" dirty="0"/>
              <a:t>년에 미국의 </a:t>
            </a:r>
            <a:r>
              <a:rPr lang="ko-KR" altLang="en-US" sz="1600" b="1" dirty="0" err="1">
                <a:solidFill>
                  <a:srgbClr val="FF0000"/>
                </a:solidFill>
              </a:rPr>
              <a:t>국립법집행</a:t>
            </a:r>
            <a:r>
              <a:rPr lang="ko-KR" altLang="en-US" sz="1600" b="1" dirty="0">
                <a:solidFill>
                  <a:srgbClr val="FF0000"/>
                </a:solidFill>
              </a:rPr>
              <a:t> 및 형사사법연구소</a:t>
            </a:r>
            <a:r>
              <a:rPr lang="en-US" altLang="ko-KR" sz="1600" b="1" dirty="0">
                <a:solidFill>
                  <a:srgbClr val="FF0000"/>
                </a:solidFill>
              </a:rPr>
              <a:t>(National Institute of Law </a:t>
            </a:r>
            <a:r>
              <a:rPr lang="en-US" altLang="ko-KR" sz="1600" b="1" dirty="0" err="1">
                <a:solidFill>
                  <a:srgbClr val="FF0000"/>
                </a:solidFill>
              </a:rPr>
              <a:t>Enfor</a:t>
            </a:r>
            <a:r>
              <a:rPr lang="en-US" altLang="ko-KR" sz="1600" b="1" dirty="0">
                <a:solidFill>
                  <a:srgbClr val="FF0000"/>
                </a:solidFill>
              </a:rPr>
              <a:t>-cement and </a:t>
            </a:r>
          </a:p>
          <a:p>
            <a:pPr eaLnBrk="1" hangingPunct="1"/>
            <a:r>
              <a:rPr lang="en-US" altLang="ko-KR" sz="1600" b="1" dirty="0">
                <a:solidFill>
                  <a:srgbClr val="FF0000"/>
                </a:solidFill>
              </a:rPr>
              <a:t>Criminal Justice)</a:t>
            </a:r>
            <a:r>
              <a:rPr lang="ko-KR" altLang="en-US" sz="1600" b="1" dirty="0"/>
              <a:t>에서</a:t>
            </a:r>
            <a:r>
              <a:rPr lang="ko-KR" altLang="en-US" sz="1600" b="1" dirty="0">
                <a:solidFill>
                  <a:srgbClr val="6600CC"/>
                </a:solidFill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</a:rPr>
              <a:t>電氣회사인 </a:t>
            </a:r>
            <a:r>
              <a:rPr lang="en-US" altLang="ko-KR" sz="1600" b="1" dirty="0">
                <a:solidFill>
                  <a:srgbClr val="FF0000"/>
                </a:solidFill>
              </a:rPr>
              <a:t>Westinghouse</a:t>
            </a:r>
            <a:r>
              <a:rPr lang="ko-KR" altLang="en-US" sz="1600" b="1" dirty="0"/>
              <a:t>社에 </a:t>
            </a:r>
            <a:r>
              <a:rPr lang="en-US" altLang="ko-KR" sz="1600" b="1" dirty="0"/>
              <a:t>100</a:t>
            </a:r>
            <a:r>
              <a:rPr lang="ko-KR" altLang="en-US" sz="1600" b="1" dirty="0"/>
              <a:t>만 달러의 연구비를 지급하여 </a:t>
            </a:r>
            <a:r>
              <a:rPr lang="en-US" altLang="ko-KR" sz="1600" b="1" dirty="0"/>
              <a:t>CPTED</a:t>
            </a:r>
          </a:p>
          <a:p>
            <a:pPr eaLnBrk="1" hangingPunct="1"/>
            <a:r>
              <a:rPr lang="ko-KR" altLang="en-US" sz="1600" b="1" dirty="0"/>
              <a:t>라는 이름의 연구과제를 위탁한데서 유래</a:t>
            </a:r>
            <a:r>
              <a:rPr lang="en-US" altLang="ko-KR" sz="1600" b="1" dirty="0"/>
              <a:t>. </a:t>
            </a:r>
          </a:p>
          <a:p>
            <a:pPr eaLnBrk="1" hangingPunct="1"/>
            <a:endParaRPr lang="en-US" altLang="ko-KR" sz="1600" b="1" dirty="0">
              <a:solidFill>
                <a:srgbClr val="6600CC"/>
              </a:solidFill>
            </a:endParaRPr>
          </a:p>
          <a:p>
            <a:pPr eaLnBrk="1" hangingPunct="1">
              <a:buFontTx/>
              <a:buChar char="-"/>
            </a:pPr>
            <a:r>
              <a:rPr lang="ko-KR" altLang="en-US" sz="1600" b="1" dirty="0"/>
              <a:t>기본적인 범죄관은 </a:t>
            </a:r>
            <a:r>
              <a:rPr lang="ko-KR" altLang="en-US" sz="1600" b="1" dirty="0">
                <a:solidFill>
                  <a:srgbClr val="FF0000"/>
                </a:solidFill>
              </a:rPr>
              <a:t>고전주의 범죄관</a:t>
            </a:r>
            <a:r>
              <a:rPr lang="en-US" altLang="ko-KR" sz="1600" b="1" dirty="0">
                <a:solidFill>
                  <a:srgbClr val="6600CC"/>
                </a:solidFill>
              </a:rPr>
              <a:t>.</a:t>
            </a:r>
          </a:p>
          <a:p>
            <a:pPr eaLnBrk="1" hangingPunct="1">
              <a:buFontTx/>
              <a:buChar char="-"/>
            </a:pPr>
            <a:endParaRPr lang="en-US" altLang="ko-KR" sz="1600" dirty="0">
              <a:solidFill>
                <a:srgbClr val="6600CC"/>
              </a:solidFill>
              <a:ea typeface="휴먼명조" panose="02010504000101010101" pitchFamily="2" charset="-127"/>
            </a:endParaRPr>
          </a:p>
          <a:p>
            <a:pPr eaLnBrk="1" hangingPunct="1">
              <a:buFontTx/>
              <a:buChar char="-"/>
            </a:pPr>
            <a:r>
              <a:rPr lang="en-US" altLang="ko-KR" sz="1600" dirty="0">
                <a:solidFill>
                  <a:srgbClr val="6600CC"/>
                </a:solidFill>
                <a:ea typeface="휴먼명조" panose="02010504000101010101" pitchFamily="2" charset="-127"/>
              </a:rPr>
              <a:t> </a:t>
            </a:r>
            <a:r>
              <a:rPr lang="en-US" altLang="ko-KR" sz="1600" b="1" dirty="0"/>
              <a:t>Newman</a:t>
            </a:r>
            <a:r>
              <a:rPr lang="ko-KR" altLang="en-US" sz="1600" b="1" dirty="0"/>
              <a:t>은 방어공간을 만들기 위해 </a:t>
            </a:r>
            <a:r>
              <a:rPr lang="ko-KR" altLang="en-US" sz="1600" b="1" dirty="0">
                <a:solidFill>
                  <a:srgbClr val="FF0000"/>
                </a:solidFill>
              </a:rPr>
              <a:t>가시성과 접근성</a:t>
            </a:r>
            <a:r>
              <a:rPr lang="ko-KR" altLang="en-US" sz="1600" b="1" dirty="0"/>
              <a:t>을 강조</a:t>
            </a:r>
            <a:r>
              <a:rPr lang="en-US" altLang="ko-KR" sz="1600" b="1" dirty="0"/>
              <a:t>.</a:t>
            </a:r>
            <a:r>
              <a:rPr lang="en-US" altLang="ko-KR" sz="1600" b="1" dirty="0">
                <a:solidFill>
                  <a:srgbClr val="6600CC"/>
                </a:solidFill>
              </a:rPr>
              <a:t> </a:t>
            </a:r>
          </a:p>
          <a:p>
            <a:pPr eaLnBrk="1" hangingPunct="1">
              <a:buFontTx/>
              <a:buChar char="-"/>
            </a:pPr>
            <a:endParaRPr lang="en-US" altLang="ko-KR" sz="1600" b="1" dirty="0">
              <a:solidFill>
                <a:srgbClr val="6600CC"/>
              </a:solidFill>
            </a:endParaRPr>
          </a:p>
          <a:p>
            <a:pPr eaLnBrk="1" hangingPunct="1">
              <a:buFontTx/>
              <a:buChar char="-"/>
            </a:pPr>
            <a:r>
              <a:rPr lang="ko-KR" altLang="en-US" sz="1600" b="1" dirty="0"/>
              <a:t>공간을</a:t>
            </a:r>
            <a:r>
              <a:rPr lang="ko-KR" altLang="en-US" sz="1600" b="1" dirty="0">
                <a:solidFill>
                  <a:srgbClr val="6600CC"/>
                </a:solidFill>
              </a:rPr>
              <a:t>  </a:t>
            </a:r>
            <a:r>
              <a:rPr lang="ko-KR" altLang="en-US" sz="1600" b="1" dirty="0">
                <a:solidFill>
                  <a:srgbClr val="FF0000"/>
                </a:solidFill>
              </a:rPr>
              <a:t>사적 공간</a:t>
            </a:r>
            <a:r>
              <a:rPr lang="en-US" altLang="ko-KR" sz="1600" b="1" dirty="0">
                <a:solidFill>
                  <a:srgbClr val="FF0000"/>
                </a:solidFill>
              </a:rPr>
              <a:t>, </a:t>
            </a:r>
            <a:r>
              <a:rPr lang="ko-KR" altLang="en-US" sz="1600" b="1" dirty="0" err="1">
                <a:solidFill>
                  <a:srgbClr val="FF0000"/>
                </a:solidFill>
              </a:rPr>
              <a:t>준사적</a:t>
            </a:r>
            <a:r>
              <a:rPr lang="ko-KR" altLang="en-US" sz="1600" b="1" dirty="0">
                <a:solidFill>
                  <a:srgbClr val="FF0000"/>
                </a:solidFill>
              </a:rPr>
              <a:t> 공간</a:t>
            </a:r>
            <a:r>
              <a:rPr lang="en-US" altLang="ko-KR" sz="1600" b="1" dirty="0">
                <a:solidFill>
                  <a:srgbClr val="FF0000"/>
                </a:solidFill>
              </a:rPr>
              <a:t>, </a:t>
            </a:r>
            <a:r>
              <a:rPr lang="ko-KR" altLang="en-US" sz="1600" b="1" dirty="0" err="1">
                <a:solidFill>
                  <a:srgbClr val="FF0000"/>
                </a:solidFill>
              </a:rPr>
              <a:t>준공적</a:t>
            </a:r>
            <a:r>
              <a:rPr lang="ko-KR" altLang="en-US" sz="1600" b="1" dirty="0">
                <a:solidFill>
                  <a:srgbClr val="FF0000"/>
                </a:solidFill>
              </a:rPr>
              <a:t> 공간</a:t>
            </a:r>
            <a:r>
              <a:rPr lang="en-US" altLang="ko-KR" sz="1600" b="1" dirty="0">
                <a:solidFill>
                  <a:srgbClr val="FF0000"/>
                </a:solidFill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</a:rPr>
              <a:t>공적 공간</a:t>
            </a:r>
            <a:r>
              <a:rPr lang="ko-KR" altLang="en-US" sz="1600" b="1" dirty="0"/>
              <a:t>으로 나누어 범죄예방을 위해서는 사적 </a:t>
            </a:r>
            <a:endParaRPr lang="en-US" altLang="ko-KR" sz="1600" b="1" dirty="0"/>
          </a:p>
          <a:p>
            <a:pPr eaLnBrk="1" hangingPunct="1"/>
            <a:r>
              <a:rPr lang="en-US" altLang="ko-KR" sz="1600" b="1" dirty="0"/>
              <a:t> </a:t>
            </a:r>
            <a:r>
              <a:rPr lang="ko-KR" altLang="en-US" sz="1600" b="1" dirty="0"/>
              <a:t>감시가 중요한바</a:t>
            </a:r>
            <a:r>
              <a:rPr lang="en-US" altLang="ko-KR" sz="1600" b="1" dirty="0"/>
              <a:t>, </a:t>
            </a:r>
            <a:r>
              <a:rPr lang="ko-KR" altLang="en-US" sz="1600" b="1" dirty="0">
                <a:solidFill>
                  <a:srgbClr val="FF0000"/>
                </a:solidFill>
              </a:rPr>
              <a:t>공간을 사적 혹은 준사적인 공간으로 만들어야 한다고 주장함</a:t>
            </a:r>
            <a:r>
              <a:rPr lang="en-US" altLang="ko-KR" sz="1600" b="1" dirty="0">
                <a:solidFill>
                  <a:srgbClr val="FF0000"/>
                </a:solidFill>
              </a:rPr>
              <a:t>(ex: </a:t>
            </a:r>
            <a:r>
              <a:rPr lang="ko-KR" altLang="en-US" sz="1600" b="1" dirty="0">
                <a:solidFill>
                  <a:srgbClr val="FF0000"/>
                </a:solidFill>
              </a:rPr>
              <a:t>반달리즘</a:t>
            </a:r>
            <a:r>
              <a:rPr lang="en-US" altLang="ko-KR" sz="1600" b="1" dirty="0">
                <a:solidFill>
                  <a:srgbClr val="FF0000"/>
                </a:solidFill>
              </a:rPr>
              <a:t>) </a:t>
            </a:r>
            <a:endParaRPr lang="en-US" altLang="ko-KR" sz="1600" dirty="0">
              <a:solidFill>
                <a:srgbClr val="6600CC"/>
              </a:solidFill>
              <a:ea typeface="휴먼명조" panose="02010504000101010101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7481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676400" y="842962"/>
            <a:ext cx="8839200" cy="5172075"/>
            <a:chOff x="0" y="0"/>
            <a:chExt cx="5760" cy="325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0" y="0"/>
              <a:ext cx="5760" cy="3258"/>
              <a:chOff x="0" y="0"/>
              <a:chExt cx="5760" cy="3258"/>
            </a:xfrm>
          </p:grpSpPr>
          <p:sp>
            <p:nvSpPr>
              <p:cNvPr id="7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3258"/>
              </a:xfrm>
              <a:prstGeom prst="rect">
                <a:avLst/>
              </a:prstGeom>
              <a:solidFill>
                <a:srgbClr val="F4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3258"/>
              </a:xfrm>
              <a:prstGeom prst="rect">
                <a:avLst/>
              </a:prstGeom>
              <a:solidFill>
                <a:srgbClr val="F4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</p:grpSp>
      </p:grpSp>
      <p:sp>
        <p:nvSpPr>
          <p:cNvPr id="19" name="Rectangle 23"/>
          <p:cNvSpPr>
            <a:spLocks noChangeArrowheads="1"/>
          </p:cNvSpPr>
          <p:nvPr/>
        </p:nvSpPr>
        <p:spPr bwMode="auto">
          <a:xfrm>
            <a:off x="2585049" y="493144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ko-KR" b="1">
              <a:solidFill>
                <a:schemeClr val="bg1"/>
              </a:solidFill>
            </a:endParaRPr>
          </a:p>
        </p:txBody>
      </p:sp>
      <p:sp>
        <p:nvSpPr>
          <p:cNvPr id="20" name="Rectangle 24"/>
          <p:cNvSpPr>
            <a:spLocks noChangeArrowheads="1"/>
          </p:cNvSpPr>
          <p:nvPr/>
        </p:nvSpPr>
        <p:spPr bwMode="auto">
          <a:xfrm>
            <a:off x="1518249" y="493144"/>
            <a:ext cx="990600" cy="457200"/>
          </a:xfrm>
          <a:prstGeom prst="rect">
            <a:avLst/>
          </a:prstGeom>
          <a:solidFill>
            <a:srgbClr val="FF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2000" i="1">
                <a:solidFill>
                  <a:srgbClr val="1C1C1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</p:txBody>
      </p:sp>
      <p:sp>
        <p:nvSpPr>
          <p:cNvPr id="22" name="Rectangle 26"/>
          <p:cNvSpPr>
            <a:spLocks noChangeArrowheads="1"/>
          </p:cNvSpPr>
          <p:nvPr/>
        </p:nvSpPr>
        <p:spPr bwMode="auto">
          <a:xfrm>
            <a:off x="2585049" y="516957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Oscar Newman</a:t>
            </a:r>
            <a:r>
              <a:rPr lang="ko-KR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의 </a:t>
            </a:r>
            <a:r>
              <a:rPr lang="en-US" altLang="ko-KR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"Defensible Space"  </a:t>
            </a:r>
          </a:p>
        </p:txBody>
      </p:sp>
      <p:pic>
        <p:nvPicPr>
          <p:cNvPr id="3" name="그림 2" descr="텍스트, 원, 도표, 스크린샷이(가) 표시된 사진&#10;&#10;자동 생성된 설명">
            <a:extLst>
              <a:ext uri="{FF2B5EF4-FFF2-40B4-BE49-F238E27FC236}">
                <a16:creationId xmlns="" xmlns:a16="http://schemas.microsoft.com/office/drawing/2014/main" id="{43B0D4C1-3F0E-1D50-D0FA-B09B74842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823" y="1859360"/>
            <a:ext cx="3971026" cy="3139280"/>
          </a:xfrm>
          <a:prstGeom prst="rect">
            <a:avLst/>
          </a:prstGeom>
        </p:spPr>
      </p:pic>
      <p:pic>
        <p:nvPicPr>
          <p:cNvPr id="25" name="그림 24" descr="스케치, 도표, 그림, 집이(가) 표시된 사진&#10;&#10;자동 생성된 설명">
            <a:extLst>
              <a:ext uri="{FF2B5EF4-FFF2-40B4-BE49-F238E27FC236}">
                <a16:creationId xmlns="" xmlns:a16="http://schemas.microsoft.com/office/drawing/2014/main" id="{9FF8B02E-E6E2-CAD1-2F46-C125F107AA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59360"/>
            <a:ext cx="3971026" cy="313928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2C692D40-2B51-CE77-C4D4-AE933D6569B5}"/>
              </a:ext>
            </a:extLst>
          </p:cNvPr>
          <p:cNvSpPr txBox="1"/>
          <p:nvPr/>
        </p:nvSpPr>
        <p:spPr>
          <a:xfrm>
            <a:off x="2961017" y="5170756"/>
            <a:ext cx="26375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b="0" i="0" dirty="0">
                <a:effectLst/>
                <a:latin typeface="나눔고딕" pitchFamily="2" charset="-127"/>
                <a:ea typeface="나눔고딕" pitchFamily="2" charset="-127"/>
              </a:rPr>
              <a:t>방어공간의 </a:t>
            </a:r>
            <a:r>
              <a:rPr lang="ko-KR" altLang="en-US" sz="1400" b="0" i="0" dirty="0" err="1">
                <a:effectLst/>
                <a:latin typeface="나눔고딕" pitchFamily="2" charset="-127"/>
                <a:ea typeface="나눔고딕" pitchFamily="2" charset="-127"/>
              </a:rPr>
              <a:t>영역성</a:t>
            </a:r>
            <a:r>
              <a:rPr lang="ko-KR" altLang="en-US" sz="1400" b="0" i="0" dirty="0">
                <a:effectLst/>
                <a:latin typeface="나눔고딕" pitchFamily="2" charset="-127"/>
                <a:ea typeface="나눔고딕" pitchFamily="2" charset="-127"/>
              </a:rPr>
              <a:t> 개념</a:t>
            </a:r>
            <a:endParaRPr lang="ko-KR" altLang="en-US" sz="1400" dirty="0"/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B82AB31B-6E66-0040-A9EA-6B45181E9705}"/>
              </a:ext>
            </a:extLst>
          </p:cNvPr>
          <p:cNvSpPr txBox="1"/>
          <p:nvPr/>
        </p:nvSpPr>
        <p:spPr>
          <a:xfrm>
            <a:off x="6288656" y="5194569"/>
            <a:ext cx="37783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b="0" i="0" dirty="0">
                <a:effectLst/>
                <a:latin typeface="나눔고딕" pitchFamily="2" charset="-127"/>
                <a:ea typeface="나눔고딕" pitchFamily="2" charset="-127"/>
              </a:rPr>
              <a:t>방어공간의 </a:t>
            </a:r>
            <a:r>
              <a:rPr lang="ko-KR" altLang="en-US" sz="1400" b="0" i="0" dirty="0" err="1">
                <a:effectLst/>
                <a:latin typeface="나눔고딕" pitchFamily="2" charset="-127"/>
                <a:ea typeface="나눔고딕" pitchFamily="2" charset="-127"/>
              </a:rPr>
              <a:t>영역성</a:t>
            </a:r>
            <a:r>
              <a:rPr lang="ko-KR" altLang="en-US" sz="1400" b="0" i="0" dirty="0">
                <a:effectLst/>
                <a:latin typeface="나눔고딕" pitchFamily="2" charset="-127"/>
                <a:ea typeface="나눔고딕" pitchFamily="2" charset="-127"/>
              </a:rPr>
              <a:t> 개념을 설계에 적용한 사례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259602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5EF8ED1-9B84-21F9-E6EE-D5856EB9E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="" xmlns:a16="http://schemas.microsoft.com/office/drawing/2014/main" id="{F4429525-E41E-746A-88BA-C6BBE0F0C1F2}"/>
              </a:ext>
            </a:extLst>
          </p:cNvPr>
          <p:cNvGrpSpPr>
            <a:grpSpLocks/>
          </p:cNvGrpSpPr>
          <p:nvPr/>
        </p:nvGrpSpPr>
        <p:grpSpPr bwMode="auto">
          <a:xfrm>
            <a:off x="1518249" y="910657"/>
            <a:ext cx="8839200" cy="5172075"/>
            <a:chOff x="0" y="0"/>
            <a:chExt cx="5760" cy="3258"/>
          </a:xfrm>
        </p:grpSpPr>
        <p:sp>
          <p:nvSpPr>
            <p:cNvPr id="5" name="Rectangle 3">
              <a:extLst>
                <a:ext uri="{FF2B5EF4-FFF2-40B4-BE49-F238E27FC236}">
                  <a16:creationId xmlns="" xmlns:a16="http://schemas.microsoft.com/office/drawing/2014/main" id="{323C39FB-AB76-BC52-05E1-A70482CAAE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grpSp>
          <p:nvGrpSpPr>
            <p:cNvPr id="6" name="Group 4">
              <a:extLst>
                <a:ext uri="{FF2B5EF4-FFF2-40B4-BE49-F238E27FC236}">
                  <a16:creationId xmlns="" xmlns:a16="http://schemas.microsoft.com/office/drawing/2014/main" id="{56EC5676-26D1-CAC6-3555-10EE384109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5760" cy="3258"/>
              <a:chOff x="0" y="0"/>
              <a:chExt cx="5760" cy="3258"/>
            </a:xfrm>
          </p:grpSpPr>
          <p:sp>
            <p:nvSpPr>
              <p:cNvPr id="7" name="Rectangle 5">
                <a:extLst>
                  <a:ext uri="{FF2B5EF4-FFF2-40B4-BE49-F238E27FC236}">
                    <a16:creationId xmlns="" xmlns:a16="http://schemas.microsoft.com/office/drawing/2014/main" id="{E101DF38-D044-2563-846E-2533365C66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3258"/>
              </a:xfrm>
              <a:prstGeom prst="rect">
                <a:avLst/>
              </a:prstGeom>
              <a:solidFill>
                <a:srgbClr val="F4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grpSp>
            <p:nvGrpSpPr>
              <p:cNvPr id="8" name="Group 6">
                <a:extLst>
                  <a:ext uri="{FF2B5EF4-FFF2-40B4-BE49-F238E27FC236}">
                    <a16:creationId xmlns="" xmlns:a16="http://schemas.microsoft.com/office/drawing/2014/main" id="{F91F6B04-D4A5-C8AE-0502-205184073A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5760" cy="3258"/>
                <a:chOff x="0" y="0"/>
                <a:chExt cx="5760" cy="3258"/>
              </a:xfrm>
            </p:grpSpPr>
            <p:sp>
              <p:nvSpPr>
                <p:cNvPr id="9" name="Rectangle 7">
                  <a:extLst>
                    <a:ext uri="{FF2B5EF4-FFF2-40B4-BE49-F238E27FC236}">
                      <a16:creationId xmlns="" xmlns:a16="http://schemas.microsoft.com/office/drawing/2014/main" id="{DF60E874-9BC7-421A-79E6-BE12D16A16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5760" cy="3258"/>
                </a:xfrm>
                <a:prstGeom prst="rect">
                  <a:avLst/>
                </a:pr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" name="Rectangle 8">
                  <a:extLst>
                    <a:ext uri="{FF2B5EF4-FFF2-40B4-BE49-F238E27FC236}">
                      <a16:creationId xmlns="" xmlns:a16="http://schemas.microsoft.com/office/drawing/2014/main" id="{BB421EE0-E709-0772-AD88-98EE345465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" y="45"/>
                  <a:ext cx="5670" cy="2988"/>
                </a:xfrm>
                <a:prstGeom prst="rect">
                  <a:avLst/>
                </a:pr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굴림" panose="020B0600000101010101" pitchFamily="50" charset="-127"/>
                    </a:defRPr>
                  </a:lvl9pPr>
                </a:lstStyle>
                <a:p>
                  <a:pPr algn="ctr" eaLnBrk="1" hangingPunct="1"/>
                  <a:r>
                    <a:rPr lang="en-US" altLang="ko-KR">
                      <a:latin typeface="굴림" panose="020B0600000101010101" pitchFamily="50" charset="-127"/>
                      <a:hlinkClick r:id="rId2"/>
                    </a:rPr>
                    <a:t>  </a:t>
                  </a:r>
                  <a:r>
                    <a:rPr lang="en-US" altLang="ko-KR" sz="32400"/>
                    <a:t> </a:t>
                  </a:r>
                  <a:r>
                    <a:rPr lang="en-US" altLang="ko-KR"/>
                    <a:t>                                                                  </a:t>
                  </a:r>
                  <a:endParaRPr lang="en-US" altLang="ko-KR">
                    <a:latin typeface="굴림" panose="020B0600000101010101" pitchFamily="50" charset="-127"/>
                  </a:endParaRPr>
                </a:p>
              </p:txBody>
            </p:sp>
          </p:grpSp>
        </p:grpSp>
      </p:grpSp>
      <p:pic>
        <p:nvPicPr>
          <p:cNvPr id="11" name="Picture 9" descr="ice9065_3">
            <a:hlinkClick r:id="rId2"/>
            <a:extLst>
              <a:ext uri="{FF2B5EF4-FFF2-40B4-BE49-F238E27FC236}">
                <a16:creationId xmlns="" xmlns:a16="http://schemas.microsoft.com/office/drawing/2014/main" id="{D7A7D3F3-08A3-41A2-EE2C-1EBC9FEF8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049" y="1026544"/>
            <a:ext cx="5486400" cy="495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Line 10">
            <a:extLst>
              <a:ext uri="{FF2B5EF4-FFF2-40B4-BE49-F238E27FC236}">
                <a16:creationId xmlns="" xmlns:a16="http://schemas.microsoft.com/office/drawing/2014/main" id="{CA007B1D-F144-E5F6-AD0E-9E8555326DCF}"/>
              </a:ext>
            </a:extLst>
          </p:cNvPr>
          <p:cNvSpPr>
            <a:spLocks noChangeShapeType="1"/>
          </p:cNvSpPr>
          <p:nvPr/>
        </p:nvSpPr>
        <p:spPr bwMode="auto">
          <a:xfrm>
            <a:off x="6377587" y="1453582"/>
            <a:ext cx="93662" cy="170656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" name="Line 11">
            <a:extLst>
              <a:ext uri="{FF2B5EF4-FFF2-40B4-BE49-F238E27FC236}">
                <a16:creationId xmlns="" xmlns:a16="http://schemas.microsoft.com/office/drawing/2014/main" id="{94881864-5374-9562-A5DD-373E26A82E6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538049" y="3464944"/>
            <a:ext cx="13716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4" name="Line 12">
            <a:extLst>
              <a:ext uri="{FF2B5EF4-FFF2-40B4-BE49-F238E27FC236}">
                <a16:creationId xmlns="" xmlns:a16="http://schemas.microsoft.com/office/drawing/2014/main" id="{79453A83-1EE1-9426-A820-821F8E75D17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56849" y="5217544"/>
            <a:ext cx="838200" cy="990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5" name="Line 13">
            <a:extLst>
              <a:ext uri="{FF2B5EF4-FFF2-40B4-BE49-F238E27FC236}">
                <a16:creationId xmlns="" xmlns:a16="http://schemas.microsoft.com/office/drawing/2014/main" id="{31F0E60A-93A7-6458-B4DB-B19B31ADA36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89849" y="4303144"/>
            <a:ext cx="685800" cy="381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6" name="Text Box 16">
            <a:extLst>
              <a:ext uri="{FF2B5EF4-FFF2-40B4-BE49-F238E27FC236}">
                <a16:creationId xmlns="" xmlns:a16="http://schemas.microsoft.com/office/drawing/2014/main" id="{A938524C-2F63-EE46-B4DC-751BFE607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3049" y="4684144"/>
            <a:ext cx="2133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1600" b="1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굴림" pitchFamily="50" charset="-127"/>
              </a:rPr>
              <a:t>준공적인 공간</a:t>
            </a:r>
          </a:p>
        </p:txBody>
      </p:sp>
      <p:sp>
        <p:nvSpPr>
          <p:cNvPr id="17" name="Text Box 17">
            <a:extLst>
              <a:ext uri="{FF2B5EF4-FFF2-40B4-BE49-F238E27FC236}">
                <a16:creationId xmlns="" xmlns:a16="http://schemas.microsoft.com/office/drawing/2014/main" id="{5A0A44B9-8923-3B4D-0584-C36985844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049" y="6284344"/>
            <a:ext cx="2133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1600" b="1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굴림" pitchFamily="50" charset="-127"/>
              </a:rPr>
              <a:t>공적인 공간</a:t>
            </a:r>
          </a:p>
        </p:txBody>
      </p:sp>
      <p:sp>
        <p:nvSpPr>
          <p:cNvPr id="18" name="Text Box 18">
            <a:extLst>
              <a:ext uri="{FF2B5EF4-FFF2-40B4-BE49-F238E27FC236}">
                <a16:creationId xmlns="" xmlns:a16="http://schemas.microsoft.com/office/drawing/2014/main" id="{00B57180-B6F3-571E-B9DA-E6A974795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3449" y="3236344"/>
            <a:ext cx="1828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1600" b="1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굴림" pitchFamily="50" charset="-127"/>
              </a:rPr>
              <a:t>준사적인 공간</a:t>
            </a:r>
          </a:p>
        </p:txBody>
      </p:sp>
      <p:sp>
        <p:nvSpPr>
          <p:cNvPr id="19" name="Rectangle 23">
            <a:extLst>
              <a:ext uri="{FF2B5EF4-FFF2-40B4-BE49-F238E27FC236}">
                <a16:creationId xmlns="" xmlns:a16="http://schemas.microsoft.com/office/drawing/2014/main" id="{D4A4721F-803A-EB97-EB59-E32921A13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5049" y="493144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ko-KR" b="1">
              <a:solidFill>
                <a:schemeClr val="bg1"/>
              </a:solidFill>
            </a:endParaRPr>
          </a:p>
        </p:txBody>
      </p:sp>
      <p:sp>
        <p:nvSpPr>
          <p:cNvPr id="20" name="Rectangle 24">
            <a:extLst>
              <a:ext uri="{FF2B5EF4-FFF2-40B4-BE49-F238E27FC236}">
                <a16:creationId xmlns="" xmlns:a16="http://schemas.microsoft.com/office/drawing/2014/main" id="{8A91BC0D-CCC6-D4CE-E45E-F5A8BBC4A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8249" y="493144"/>
            <a:ext cx="990600" cy="457200"/>
          </a:xfrm>
          <a:prstGeom prst="rect">
            <a:avLst/>
          </a:prstGeom>
          <a:solidFill>
            <a:srgbClr val="FF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2000" i="1">
                <a:solidFill>
                  <a:srgbClr val="1C1C1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</p:txBody>
      </p:sp>
      <p:sp>
        <p:nvSpPr>
          <p:cNvPr id="21" name="Line 25">
            <a:extLst>
              <a:ext uri="{FF2B5EF4-FFF2-40B4-BE49-F238E27FC236}">
                <a16:creationId xmlns="" xmlns:a16="http://schemas.microsoft.com/office/drawing/2014/main" id="{0D5D93B3-56E4-0132-C356-76AABC189746}"/>
              </a:ext>
            </a:extLst>
          </p:cNvPr>
          <p:cNvSpPr>
            <a:spLocks noChangeShapeType="1"/>
          </p:cNvSpPr>
          <p:nvPr/>
        </p:nvSpPr>
        <p:spPr bwMode="auto">
          <a:xfrm>
            <a:off x="1518249" y="1026544"/>
            <a:ext cx="91440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Rectangle 26">
            <a:extLst>
              <a:ext uri="{FF2B5EF4-FFF2-40B4-BE49-F238E27FC236}">
                <a16:creationId xmlns="" xmlns:a16="http://schemas.microsoft.com/office/drawing/2014/main" id="{E3BF65C1-7F35-4235-6834-5D1EA2101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5049" y="516957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Oscar Newman</a:t>
            </a:r>
            <a:r>
              <a:rPr lang="ko-KR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의 </a:t>
            </a:r>
            <a:r>
              <a:rPr lang="en-US" altLang="ko-KR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"Defensible Space"  </a:t>
            </a:r>
          </a:p>
        </p:txBody>
      </p:sp>
      <p:sp>
        <p:nvSpPr>
          <p:cNvPr id="23" name="Text Box 27">
            <a:extLst>
              <a:ext uri="{FF2B5EF4-FFF2-40B4-BE49-F238E27FC236}">
                <a16:creationId xmlns="" xmlns:a16="http://schemas.microsoft.com/office/drawing/2014/main" id="{8D5CC5D9-D06A-77F1-88BD-ED153007B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9887" y="1093219"/>
            <a:ext cx="1828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1600" b="1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굴림" pitchFamily="50" charset="-127"/>
              </a:rPr>
              <a:t>사적인 공간</a:t>
            </a:r>
          </a:p>
        </p:txBody>
      </p:sp>
    </p:spTree>
    <p:extLst>
      <p:ext uri="{BB962C8B-B14F-4D97-AF65-F5344CB8AC3E}">
        <p14:creationId xmlns:p14="http://schemas.microsoft.com/office/powerpoint/2010/main" val="46296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516038" y="631166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ko-KR" b="1">
              <a:solidFill>
                <a:schemeClr val="bg1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449238" y="631166"/>
            <a:ext cx="990600" cy="457200"/>
          </a:xfrm>
          <a:prstGeom prst="rect">
            <a:avLst/>
          </a:prstGeom>
          <a:solidFill>
            <a:srgbClr val="FF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2000" i="1">
                <a:solidFill>
                  <a:srgbClr val="1C1C1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449238" y="1164566"/>
            <a:ext cx="91440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516038" y="654979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CPTED</a:t>
            </a: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의 설계 </a:t>
            </a:r>
            <a:r>
              <a:rPr lang="ko-KR" alt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컨셉과</a:t>
            </a: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전략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63" y="2036613"/>
            <a:ext cx="4905735" cy="379095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369" y="2036613"/>
            <a:ext cx="6312470" cy="3790950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5813516" y="2830266"/>
            <a:ext cx="2255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u="sng">
                <a:solidFill>
                  <a:srgbClr val="0C43B7"/>
                </a:solidFill>
                <a:latin typeface="-apple-system"/>
                <a:hlinkClick r:id="rId4"/>
              </a:rPr>
              <a:t>natural surveillance</a:t>
            </a:r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5652369" y="2293883"/>
            <a:ext cx="1081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u="sng">
                <a:solidFill>
                  <a:srgbClr val="0C43B7"/>
                </a:solidFill>
                <a:latin typeface="-apple-system"/>
              </a:rPr>
              <a:t>자연적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5331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524665" y="372374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ko-KR" b="1">
              <a:solidFill>
                <a:schemeClr val="bg1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457865" y="372374"/>
            <a:ext cx="990600" cy="457200"/>
          </a:xfrm>
          <a:prstGeom prst="rect">
            <a:avLst/>
          </a:prstGeom>
          <a:solidFill>
            <a:srgbClr val="FF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2000" i="1">
                <a:solidFill>
                  <a:srgbClr val="1C1C1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457865" y="905774"/>
            <a:ext cx="91440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524665" y="396187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CPTED</a:t>
            </a: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의 세부 전략과 개념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36" y="1283901"/>
            <a:ext cx="5682689" cy="5289429"/>
          </a:xfrm>
          <a:prstGeom prst="rect">
            <a:avLst/>
          </a:prstGeom>
        </p:spPr>
      </p:pic>
      <p:sp>
        <p:nvSpPr>
          <p:cNvPr id="11" name="모서리가 둥근 직사각형 10"/>
          <p:cNvSpPr/>
          <p:nvPr/>
        </p:nvSpPr>
        <p:spPr>
          <a:xfrm>
            <a:off x="8091577" y="3424688"/>
            <a:ext cx="3493698" cy="8798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명료성 강화</a:t>
            </a:r>
            <a:endParaRPr lang="en-US" altLang="ko-KR" sz="1400" dirty="0"/>
          </a:p>
          <a:p>
            <a:pPr algn="ctr"/>
            <a:r>
              <a:rPr lang="en-US" altLang="ko-KR" sz="1400"/>
              <a:t>: </a:t>
            </a:r>
            <a:r>
              <a:rPr lang="ko-KR" altLang="en-US" sz="1400"/>
              <a:t>공간과 시설을 쉽게 인식하고 올바르게 이용할 수 있도록 계획 하는 것</a:t>
            </a:r>
          </a:p>
        </p:txBody>
      </p:sp>
      <p:sp>
        <p:nvSpPr>
          <p:cNvPr id="12" name="덧셈 기호 11"/>
          <p:cNvSpPr/>
          <p:nvPr/>
        </p:nvSpPr>
        <p:spPr>
          <a:xfrm>
            <a:off x="7030528" y="3571337"/>
            <a:ext cx="733246" cy="586596"/>
          </a:xfrm>
          <a:prstGeom prst="mathPlu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6149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B412E61-7627-902F-CDE3-F58C888C1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A9563197-8B1B-308C-3E7D-A515895F8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665" y="372374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ko-KR" b="1">
              <a:solidFill>
                <a:schemeClr val="bg1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87206185-CC35-D994-3D33-5F3720715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7865" y="372374"/>
            <a:ext cx="990600" cy="457200"/>
          </a:xfrm>
          <a:prstGeom prst="rect">
            <a:avLst/>
          </a:prstGeom>
          <a:solidFill>
            <a:srgbClr val="FF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2000" i="1">
                <a:solidFill>
                  <a:srgbClr val="1C1C1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</p:txBody>
      </p:sp>
      <p:sp>
        <p:nvSpPr>
          <p:cNvPr id="6" name="Line 4">
            <a:extLst>
              <a:ext uri="{FF2B5EF4-FFF2-40B4-BE49-F238E27FC236}">
                <a16:creationId xmlns="" xmlns:a16="http://schemas.microsoft.com/office/drawing/2014/main" id="{2E5D7809-010E-B7A5-8380-60E74172D20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57865" y="905774"/>
            <a:ext cx="91440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" name="Rectangle 5">
            <a:extLst>
              <a:ext uri="{FF2B5EF4-FFF2-40B4-BE49-F238E27FC236}">
                <a16:creationId xmlns="" xmlns:a16="http://schemas.microsoft.com/office/drawing/2014/main" id="{9921CDDC-31A3-0C15-F129-713FA9B8C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665" y="396187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CPTED</a:t>
            </a: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의 국내 적용 개요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FFBD4B0-96F0-4D44-78F3-C7F2632CFA1E}"/>
              </a:ext>
            </a:extLst>
          </p:cNvPr>
          <p:cNvSpPr txBox="1"/>
          <p:nvPr/>
        </p:nvSpPr>
        <p:spPr>
          <a:xfrm>
            <a:off x="1472242" y="1775604"/>
            <a:ext cx="9247516" cy="313932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400" b="0" i="0" dirty="0" smtClean="0">
                <a:solidFill>
                  <a:srgbClr val="333333"/>
                </a:solidFill>
                <a:effectLst/>
                <a:latin typeface="nsk"/>
              </a:rPr>
              <a:t>국내에서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sk"/>
              </a:rPr>
              <a:t>CPTED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sk"/>
              </a:rPr>
              <a:t>개념이 주목받기 시작한 것은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sk"/>
              </a:rPr>
              <a:t>2010</a:t>
            </a:r>
            <a:r>
              <a:rPr lang="ko-KR" altLang="en-US" sz="1400" b="0" i="0" dirty="0" err="1">
                <a:solidFill>
                  <a:srgbClr val="333333"/>
                </a:solidFill>
                <a:effectLst/>
                <a:latin typeface="nsk"/>
              </a:rPr>
              <a:t>년부터로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sk"/>
              </a:rPr>
              <a:t>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sk"/>
              </a:rPr>
              <a:t> 2005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sk"/>
              </a:rPr>
              <a:t>년 경찰청에서 범죄예방 환경설계 </a:t>
            </a:r>
            <a:r>
              <a:rPr lang="ko-KR" altLang="en-US" sz="1400" b="0" i="0" dirty="0" smtClean="0">
                <a:solidFill>
                  <a:srgbClr val="333333"/>
                </a:solidFill>
                <a:effectLst/>
                <a:latin typeface="nsk"/>
              </a:rPr>
              <a:t>지침을 개발해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sk"/>
              </a:rPr>
              <a:t>배포한 것이 시작이긴 하지만 그때까지만 해도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sk"/>
              </a:rPr>
              <a:t>CPTED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sk"/>
              </a:rPr>
              <a:t> 개념은 지자체나 건설사에 거의 </a:t>
            </a:r>
            <a:r>
              <a:rPr lang="ko-KR" altLang="en-US" sz="1400" b="0" i="0" dirty="0" smtClean="0">
                <a:solidFill>
                  <a:srgbClr val="333333"/>
                </a:solidFill>
                <a:effectLst/>
                <a:latin typeface="nsk"/>
              </a:rPr>
              <a:t>알려지지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sk"/>
              </a:rPr>
              <a:t>않았음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sk"/>
              </a:rPr>
              <a:t>(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MalgunGothic"/>
              </a:rPr>
              <a:t> 국내에서는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MalgunGothic"/>
              </a:rPr>
              <a:t>2005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MalgunGothic"/>
              </a:rPr>
              <a:t>년 부천시가 국내 처음으로 </a:t>
            </a:r>
            <a:r>
              <a:rPr lang="ko-KR" altLang="en-US" sz="1400" b="0" i="0" dirty="0" err="1">
                <a:solidFill>
                  <a:srgbClr val="333333"/>
                </a:solidFill>
                <a:effectLst/>
                <a:latin typeface="MalgunGothic"/>
              </a:rPr>
              <a:t>고강동과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MalgunGothic"/>
              </a:rPr>
              <a:t> </a:t>
            </a:r>
            <a:r>
              <a:rPr lang="ko-KR" altLang="en-US" sz="1400" b="0" i="0" dirty="0" err="1">
                <a:solidFill>
                  <a:srgbClr val="333333"/>
                </a:solidFill>
                <a:effectLst/>
                <a:latin typeface="MalgunGothic"/>
              </a:rPr>
              <a:t>심곡동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MalgunGothic"/>
              </a:rPr>
              <a:t> 주택단지에 시범 적용</a:t>
            </a:r>
            <a:r>
              <a:rPr lang="en-US" altLang="ko-KR" sz="1400" b="0" i="0" dirty="0" smtClean="0">
                <a:solidFill>
                  <a:srgbClr val="333333"/>
                </a:solidFill>
                <a:effectLst/>
                <a:latin typeface="MalgunGothic"/>
              </a:rPr>
              <a:t>)</a:t>
            </a:r>
          </a:p>
          <a:p>
            <a:pPr marL="285750" indent="-285750">
              <a:buFontTx/>
              <a:buChar char="-"/>
            </a:pPr>
            <a:endParaRPr lang="en-US" altLang="ko-KR" sz="1400" dirty="0"/>
          </a:p>
          <a:p>
            <a:pPr marL="285750" indent="-285750">
              <a:buFontTx/>
              <a:buChar char="-"/>
            </a:pPr>
            <a:r>
              <a:rPr lang="ko-KR" altLang="en-US" sz="1400" b="0" i="0" dirty="0" smtClean="0">
                <a:solidFill>
                  <a:srgbClr val="333333"/>
                </a:solidFill>
                <a:effectLst/>
                <a:latin typeface="nsk"/>
              </a:rPr>
              <a:t>그러나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sk"/>
              </a:rPr>
              <a:t>2008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sk"/>
              </a:rPr>
              <a:t>년 조두순이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sk"/>
              </a:rPr>
              <a:t>8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sk"/>
              </a:rPr>
              <a:t>살 어린이를 성폭행해 평생 불구로 만든 사건이 발생한 이후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sk"/>
              </a:rPr>
              <a:t>2010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sk"/>
              </a:rPr>
              <a:t>년 김길태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sk"/>
              </a:rPr>
              <a:t>,  </a:t>
            </a:r>
            <a:r>
              <a:rPr lang="ko-KR" altLang="en-US" sz="1400" b="0" i="0" dirty="0" smtClean="0">
                <a:solidFill>
                  <a:srgbClr val="333333"/>
                </a:solidFill>
                <a:effectLst/>
                <a:latin typeface="nsk"/>
              </a:rPr>
              <a:t>김수철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sk"/>
              </a:rPr>
              <a:t>사건 등이 연이어 일어나자 서울시는 ‘도시재정비촉진을 위한 조례’ 개정을 통해 </a:t>
            </a:r>
            <a:r>
              <a:rPr lang="ko-KR" altLang="en-US" sz="1400" b="0" i="0" dirty="0" smtClean="0">
                <a:solidFill>
                  <a:srgbClr val="333333"/>
                </a:solidFill>
                <a:effectLst/>
                <a:latin typeface="nsk"/>
              </a:rPr>
              <a:t>재정비촉진구역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sk"/>
              </a:rPr>
              <a:t>내 모든 공동주택 사업시행 인가 시 범죄예방설계에 대한 계획을 요구하기 시작함</a:t>
            </a:r>
            <a:endParaRPr lang="en-US" altLang="ko-KR" sz="1400" b="0" i="0" dirty="0">
              <a:solidFill>
                <a:srgbClr val="333333"/>
              </a:solidFill>
              <a:effectLst/>
              <a:latin typeface="nsk"/>
            </a:endParaRPr>
          </a:p>
          <a:p>
            <a:endParaRPr lang="en-US" altLang="ko-KR" sz="1400" dirty="0">
              <a:solidFill>
                <a:srgbClr val="333333"/>
              </a:solidFill>
              <a:latin typeface="nsk"/>
            </a:endParaRPr>
          </a:p>
          <a:p>
            <a:pPr marL="285750" indent="-285750">
              <a:buFontTx/>
              <a:buChar char="-"/>
            </a:pPr>
            <a:r>
              <a:rPr lang="ko-KR" altLang="en-US" sz="1400" dirty="0" smtClean="0">
                <a:solidFill>
                  <a:srgbClr val="333333"/>
                </a:solidFill>
                <a:latin typeface="nsk"/>
              </a:rPr>
              <a:t>그리고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sk"/>
              </a:rPr>
              <a:t>2010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sk"/>
              </a:rPr>
              <a:t>년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sk"/>
              </a:rPr>
              <a:t>10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sk"/>
              </a:rPr>
              <a:t>월 </a:t>
            </a:r>
            <a:r>
              <a:rPr lang="ko-KR" altLang="en-US" sz="1400" b="0" i="0" dirty="0" err="1">
                <a:solidFill>
                  <a:srgbClr val="333333"/>
                </a:solidFill>
                <a:effectLst/>
                <a:latin typeface="nsk"/>
              </a:rPr>
              <a:t>한국셉테드학회에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sk"/>
              </a:rPr>
              <a:t> 의해 공동주택 범죄예방설계 인증제도가 도입됐고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sk"/>
              </a:rPr>
              <a:t>, LH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sk"/>
              </a:rPr>
              <a:t>가 </a:t>
            </a:r>
            <a:r>
              <a:rPr lang="en-US" altLang="ko-KR" sz="1400" b="0" i="0" dirty="0" smtClean="0">
                <a:solidFill>
                  <a:srgbClr val="333333"/>
                </a:solidFill>
                <a:effectLst/>
                <a:latin typeface="nsk"/>
              </a:rPr>
              <a:t>2011</a:t>
            </a:r>
            <a:r>
              <a:rPr lang="ko-KR" altLang="en-US" sz="1400" b="0" i="0" dirty="0" smtClean="0">
                <a:solidFill>
                  <a:srgbClr val="333333"/>
                </a:solidFill>
                <a:effectLst/>
                <a:latin typeface="nsk"/>
              </a:rPr>
              <a:t>년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sk"/>
              </a:rPr>
              <a:t>7</a:t>
            </a:r>
            <a:r>
              <a:rPr lang="ko-KR" altLang="en-US" sz="1400" b="0" i="0" dirty="0" smtClean="0">
                <a:solidFill>
                  <a:srgbClr val="333333"/>
                </a:solidFill>
                <a:effectLst/>
                <a:latin typeface="nsk"/>
              </a:rPr>
              <a:t>월부터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sk"/>
              </a:rPr>
              <a:t>발주하는 모든 공동주택 현상설계 평가기준에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sk"/>
              </a:rPr>
              <a:t>CPTED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sk"/>
              </a:rPr>
              <a:t>를 도입함</a:t>
            </a:r>
            <a:endParaRPr lang="en-US" altLang="ko-KR" sz="1400" b="0" i="0" dirty="0">
              <a:solidFill>
                <a:srgbClr val="333333"/>
              </a:solidFill>
              <a:effectLst/>
              <a:latin typeface="nsk"/>
            </a:endParaRPr>
          </a:p>
          <a:p>
            <a:endParaRPr lang="en-US" altLang="ko-KR" sz="1400" dirty="0">
              <a:solidFill>
                <a:srgbClr val="333333"/>
              </a:solidFill>
              <a:latin typeface="nsk"/>
            </a:endParaRPr>
          </a:p>
          <a:p>
            <a:endParaRPr lang="en-US" altLang="ko-KR" sz="1400" b="0" i="0" dirty="0">
              <a:solidFill>
                <a:srgbClr val="333333"/>
              </a:solidFill>
              <a:effectLst/>
              <a:latin typeface="nsk"/>
            </a:endParaRPr>
          </a:p>
          <a:p>
            <a:r>
              <a:rPr lang="en-US" altLang="ko-KR" sz="1400" dirty="0">
                <a:solidFill>
                  <a:srgbClr val="333333"/>
                </a:solidFill>
                <a:latin typeface="nsk"/>
              </a:rPr>
              <a:t>- 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sk"/>
              </a:rPr>
              <a:t>이후 지역 대도시를 중심으로 </a:t>
            </a:r>
            <a:r>
              <a:rPr lang="en-US" altLang="ko-KR" sz="1400" b="0" i="0" dirty="0">
                <a:solidFill>
                  <a:srgbClr val="333333"/>
                </a:solidFill>
                <a:effectLst/>
                <a:latin typeface="nsk"/>
              </a:rPr>
              <a:t>CPTED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sk"/>
              </a:rPr>
              <a:t> 개념이 </a:t>
            </a:r>
            <a:r>
              <a:rPr lang="ko-KR" altLang="en-US" sz="1400" b="0" i="0" dirty="0" err="1">
                <a:solidFill>
                  <a:srgbClr val="333333"/>
                </a:solidFill>
                <a:effectLst/>
                <a:latin typeface="nsk"/>
              </a:rPr>
              <a:t>검축</a:t>
            </a:r>
            <a:r>
              <a:rPr lang="ko-KR" altLang="en-US" sz="1400" b="0" i="0" dirty="0">
                <a:solidFill>
                  <a:srgbClr val="333333"/>
                </a:solidFill>
                <a:effectLst/>
                <a:latin typeface="nsk"/>
              </a:rPr>
              <a:t> 심의의 한 분야로 자리잡기 시작했음</a:t>
            </a:r>
            <a:r>
              <a:rPr lang="ko-KR" altLang="en-US" sz="1600" dirty="0"/>
              <a:t/>
            </a:r>
            <a:br>
              <a:rPr lang="ko-KR" altLang="en-US" sz="1600" dirty="0"/>
            </a:b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627697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E2C0673-5DB2-723F-4BE0-92A38F03E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A27DD8D9-3EF0-C02D-4ABB-E7B93F107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665" y="372374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ko-KR" b="1">
              <a:solidFill>
                <a:schemeClr val="bg1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25077EFA-BDBE-DE99-9EF2-B49FCC37D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7865" y="372374"/>
            <a:ext cx="990600" cy="457200"/>
          </a:xfrm>
          <a:prstGeom prst="rect">
            <a:avLst/>
          </a:prstGeom>
          <a:solidFill>
            <a:srgbClr val="FF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2000" i="1">
                <a:solidFill>
                  <a:srgbClr val="1C1C1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</p:txBody>
      </p:sp>
      <p:sp>
        <p:nvSpPr>
          <p:cNvPr id="6" name="Line 4">
            <a:extLst>
              <a:ext uri="{FF2B5EF4-FFF2-40B4-BE49-F238E27FC236}">
                <a16:creationId xmlns="" xmlns:a16="http://schemas.microsoft.com/office/drawing/2014/main" id="{CB19B874-2B11-59E4-4384-F2C35FAF74A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57865" y="905774"/>
            <a:ext cx="91440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" name="Rectangle 5">
            <a:extLst>
              <a:ext uri="{FF2B5EF4-FFF2-40B4-BE49-F238E27FC236}">
                <a16:creationId xmlns="" xmlns:a16="http://schemas.microsoft.com/office/drawing/2014/main" id="{26A8B787-006C-093B-2003-159ABD524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665" y="396187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CPTED</a:t>
            </a: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의 국내 적용 과정</a:t>
            </a: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및 주요 사업 범위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8" name="그림 7" descr="텍스트, 스크린샷, 폰트, 번호이(가) 표시된 사진&#10;&#10;자동 생성된 설명">
            <a:extLst>
              <a:ext uri="{FF2B5EF4-FFF2-40B4-BE49-F238E27FC236}">
                <a16:creationId xmlns="" xmlns:a16="http://schemas.microsoft.com/office/drawing/2014/main" id="{C5B5A519-EE5D-F486-319F-9BFC97B2C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52" y="1762684"/>
            <a:ext cx="5361335" cy="35914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01BCCA9-348F-C8A0-BADA-E358E47909DB}"/>
              </a:ext>
            </a:extLst>
          </p:cNvPr>
          <p:cNvSpPr txBox="1"/>
          <p:nvPr/>
        </p:nvSpPr>
        <p:spPr>
          <a:xfrm>
            <a:off x="1595887" y="5644449"/>
            <a:ext cx="2591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국내 적용 과정의 대표적 사례</a:t>
            </a:r>
          </a:p>
        </p:txBody>
      </p:sp>
      <p:pic>
        <p:nvPicPr>
          <p:cNvPr id="11" name="그림 10" descr="텍스트, 스크린샷, 폰트, 번호이(가) 표시된 사진&#10;&#10;자동 생성된 설명">
            <a:extLst>
              <a:ext uri="{FF2B5EF4-FFF2-40B4-BE49-F238E27FC236}">
                <a16:creationId xmlns="" xmlns:a16="http://schemas.microsoft.com/office/drawing/2014/main" id="{255D88A4-AD69-E3B6-76D5-D6CC3CE15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416" y="1762688"/>
            <a:ext cx="4994694" cy="35914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DDA62AA-0ED8-2924-F2F2-5B118C04E9AB}"/>
              </a:ext>
            </a:extLst>
          </p:cNvPr>
          <p:cNvSpPr txBox="1"/>
          <p:nvPr/>
        </p:nvSpPr>
        <p:spPr>
          <a:xfrm>
            <a:off x="7579743" y="5644449"/>
            <a:ext cx="28869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1, 2</a:t>
            </a:r>
            <a:r>
              <a:rPr lang="ko-KR" altLang="en-US" sz="1400" dirty="0"/>
              <a:t>세대 </a:t>
            </a:r>
            <a:r>
              <a:rPr lang="en-US" altLang="ko-KR" sz="1400" dirty="0"/>
              <a:t>CPTED</a:t>
            </a:r>
            <a:r>
              <a:rPr lang="ko-KR" altLang="en-US" sz="1400" dirty="0"/>
              <a:t>의 주요 사업 범위</a:t>
            </a:r>
          </a:p>
        </p:txBody>
      </p:sp>
    </p:spTree>
    <p:extLst>
      <p:ext uri="{BB962C8B-B14F-4D97-AF65-F5344CB8AC3E}">
        <p14:creationId xmlns:p14="http://schemas.microsoft.com/office/powerpoint/2010/main" val="500936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524665" y="372374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ko-KR" b="1">
              <a:solidFill>
                <a:schemeClr val="bg1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457865" y="372374"/>
            <a:ext cx="990600" cy="457200"/>
          </a:xfrm>
          <a:prstGeom prst="rect">
            <a:avLst/>
          </a:prstGeom>
          <a:solidFill>
            <a:srgbClr val="FF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2000" i="1">
                <a:solidFill>
                  <a:srgbClr val="1C1C1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457865" y="905774"/>
            <a:ext cx="91440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524665" y="396187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CPTED</a:t>
            </a: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의  주요 사례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19777" y="6331737"/>
            <a:ext cx="2234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주요 사업별 대표 사례</a:t>
            </a:r>
          </a:p>
        </p:txBody>
      </p:sp>
      <p:pic>
        <p:nvPicPr>
          <p:cNvPr id="9" name="그림 8" descr="스크린샷, 자전거, 나무, 콜라주이(가) 표시된 사진&#10;&#10;자동 생성된 설명">
            <a:extLst>
              <a:ext uri="{FF2B5EF4-FFF2-40B4-BE49-F238E27FC236}">
                <a16:creationId xmlns="" xmlns:a16="http://schemas.microsoft.com/office/drawing/2014/main" id="{4A2ACCFC-58F9-320A-C0EA-63C462ACDA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234" y="1043796"/>
            <a:ext cx="7965532" cy="521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863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1E0ADA8-20BF-3311-C921-02593B65C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C427A800-779D-3BA3-EF2E-CF0168FE26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665" y="372374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ko-KR" b="1">
              <a:solidFill>
                <a:schemeClr val="bg1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774F0A2D-040C-5A16-EABA-2CEF18C41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7865" y="372374"/>
            <a:ext cx="990600" cy="457200"/>
          </a:xfrm>
          <a:prstGeom prst="rect">
            <a:avLst/>
          </a:prstGeom>
          <a:solidFill>
            <a:srgbClr val="FF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2000" i="1">
                <a:solidFill>
                  <a:srgbClr val="1C1C1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</p:txBody>
      </p:sp>
      <p:sp>
        <p:nvSpPr>
          <p:cNvPr id="6" name="Line 4">
            <a:extLst>
              <a:ext uri="{FF2B5EF4-FFF2-40B4-BE49-F238E27FC236}">
                <a16:creationId xmlns="" xmlns:a16="http://schemas.microsoft.com/office/drawing/2014/main" id="{D9A7140E-2E9C-41C9-458A-9E7CB00DECE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57865" y="905774"/>
            <a:ext cx="91440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" name="Rectangle 5">
            <a:extLst>
              <a:ext uri="{FF2B5EF4-FFF2-40B4-BE49-F238E27FC236}">
                <a16:creationId xmlns="" xmlns:a16="http://schemas.microsoft.com/office/drawing/2014/main" id="{5FDC245A-B6B2-67F2-BD2A-E1E0A3A32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665" y="396187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CPTED</a:t>
            </a: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의  주요 사례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="" xmlns:a16="http://schemas.microsoft.com/office/drawing/2014/main" id="{6EEB1DE7-CFF2-1880-90ED-B5C784E46C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45" y="981975"/>
            <a:ext cx="4983912" cy="54792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650B041-05D9-C91C-27B6-4B5D4788E072}"/>
              </a:ext>
            </a:extLst>
          </p:cNvPr>
          <p:cNvSpPr txBox="1"/>
          <p:nvPr/>
        </p:nvSpPr>
        <p:spPr>
          <a:xfrm>
            <a:off x="2448465" y="6537385"/>
            <a:ext cx="2234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자연적 감시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2944BAE-FC04-63D1-870C-93293E2C051D}"/>
              </a:ext>
            </a:extLst>
          </p:cNvPr>
          <p:cNvSpPr txBox="1"/>
          <p:nvPr/>
        </p:nvSpPr>
        <p:spPr>
          <a:xfrm>
            <a:off x="8941280" y="6550223"/>
            <a:ext cx="2234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접근통제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="" xmlns:a16="http://schemas.microsoft.com/office/drawing/2014/main" id="{8F8A41BA-2952-E7A5-C3FD-D60E91C4D7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339" y="981975"/>
            <a:ext cx="4999153" cy="547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633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524665" y="372374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ko-KR" b="1">
              <a:solidFill>
                <a:schemeClr val="bg1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457865" y="372374"/>
            <a:ext cx="990600" cy="457200"/>
          </a:xfrm>
          <a:prstGeom prst="rect">
            <a:avLst/>
          </a:prstGeom>
          <a:solidFill>
            <a:srgbClr val="FF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2000" i="1">
                <a:solidFill>
                  <a:srgbClr val="1C1C1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457865" y="905774"/>
            <a:ext cx="91440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524665" y="396187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CPTED</a:t>
            </a: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의주요 사례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48465" y="6537385"/>
            <a:ext cx="2234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/>
              <a:t>영역성</a:t>
            </a:r>
            <a:r>
              <a:rPr lang="ko-KR" altLang="en-US" sz="1400" dirty="0"/>
              <a:t> 강화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41280" y="6550223"/>
            <a:ext cx="2234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/>
              <a:t>활용성</a:t>
            </a:r>
            <a:r>
              <a:rPr lang="ko-KR" altLang="en-US" sz="1400" dirty="0"/>
              <a:t> 증대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69" y="1061048"/>
            <a:ext cx="5326842" cy="540013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993" y="1027931"/>
            <a:ext cx="5182049" cy="540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617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524665" y="372374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ko-KR" b="1">
              <a:solidFill>
                <a:schemeClr val="bg1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457865" y="372374"/>
            <a:ext cx="990600" cy="457200"/>
          </a:xfrm>
          <a:prstGeom prst="rect">
            <a:avLst/>
          </a:prstGeom>
          <a:solidFill>
            <a:srgbClr val="FF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2000" i="1">
                <a:solidFill>
                  <a:srgbClr val="1C1C1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457865" y="905774"/>
            <a:ext cx="91440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524665" y="396187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CPTED</a:t>
            </a: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의 주요 사례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48465" y="6537385"/>
            <a:ext cx="2234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유지관리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41280" y="6550223"/>
            <a:ext cx="2234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명료성 강화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88" y="981975"/>
            <a:ext cx="4595258" cy="550302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565" y="981975"/>
            <a:ext cx="5098222" cy="550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8810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162355" y="484517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ko-KR" b="1">
              <a:solidFill>
                <a:schemeClr val="bg1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095555" y="484517"/>
            <a:ext cx="990600" cy="457200"/>
          </a:xfrm>
          <a:prstGeom prst="rect">
            <a:avLst/>
          </a:prstGeom>
          <a:solidFill>
            <a:srgbClr val="FF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2000" i="1">
                <a:solidFill>
                  <a:srgbClr val="1C1C1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095555" y="1017917"/>
            <a:ext cx="91440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162355" y="508330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외국의 </a:t>
            </a: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CPTED - </a:t>
            </a: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개요</a:t>
            </a:r>
            <a:endParaRPr lang="en-US" altLang="ko-KR" b="1" dirty="0">
              <a:solidFill>
                <a:schemeClr val="bg1"/>
              </a:solidFill>
            </a:endParaRPr>
          </a:p>
        </p:txBody>
      </p:sp>
      <p:pic>
        <p:nvPicPr>
          <p:cNvPr id="3" name="그림 2" descr="텍스트, 스크린샷, 폰트, 번호이(가) 표시된 사진&#10;&#10;자동 생성된 설명">
            <a:extLst>
              <a:ext uri="{FF2B5EF4-FFF2-40B4-BE49-F238E27FC236}">
                <a16:creationId xmlns="" xmlns:a16="http://schemas.microsoft.com/office/drawing/2014/main" id="{E889D0FC-4D3B-9A65-0FDD-D429262FB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855" y="1094118"/>
            <a:ext cx="8211696" cy="563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004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7D45D98-A30C-BAE8-5D23-20EC8BF1A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172F9702-4E29-2C1B-B0BA-BD17A5800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2355" y="484517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ko-KR" b="1">
              <a:solidFill>
                <a:schemeClr val="bg1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C91326E6-3046-14BE-679D-C21C35A420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555" y="484517"/>
            <a:ext cx="990600" cy="457200"/>
          </a:xfrm>
          <a:prstGeom prst="rect">
            <a:avLst/>
          </a:prstGeom>
          <a:solidFill>
            <a:srgbClr val="FF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2000" i="1">
                <a:solidFill>
                  <a:srgbClr val="1C1C1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</p:txBody>
      </p:sp>
      <p:sp>
        <p:nvSpPr>
          <p:cNvPr id="6" name="Line 4">
            <a:extLst>
              <a:ext uri="{FF2B5EF4-FFF2-40B4-BE49-F238E27FC236}">
                <a16:creationId xmlns="" xmlns:a16="http://schemas.microsoft.com/office/drawing/2014/main" id="{693A1CA2-96DF-A52D-3CAC-42558148555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95555" y="1017917"/>
            <a:ext cx="91440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" name="Rectangle 5">
            <a:extLst>
              <a:ext uri="{FF2B5EF4-FFF2-40B4-BE49-F238E27FC236}">
                <a16:creationId xmlns="" xmlns:a16="http://schemas.microsoft.com/office/drawing/2014/main" id="{6B54D9FF-646C-AF07-76D4-5D6653CF6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2355" y="508330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외국의 </a:t>
            </a:r>
            <a:r>
              <a:rPr lang="en-US" altLang="ko-KR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CPTED</a:t>
            </a:r>
            <a:endParaRPr lang="en-US" altLang="ko-KR" b="1">
              <a:solidFill>
                <a:schemeClr val="bg1"/>
              </a:solidFill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="" xmlns:a16="http://schemas.microsoft.com/office/drawing/2014/main" id="{C6A11162-F3F8-F365-4AD2-54A44604B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6380" y="1948192"/>
            <a:ext cx="8642350" cy="4464050"/>
          </a:xfrm>
          <a:prstGeom prst="rect">
            <a:avLst/>
          </a:prstGeom>
          <a:solidFill>
            <a:schemeClr val="bg1"/>
          </a:solidFill>
          <a:ln w="57150">
            <a:solidFill>
              <a:schemeClr val="folHlink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/>
          <a:lstStyle/>
          <a:p>
            <a:pPr>
              <a:buFontTx/>
              <a:buChar char="-"/>
              <a:defRPr/>
            </a:pPr>
            <a:endParaRPr kumimoji="0" lang="en-US" altLang="ko-KR" sz="1600" b="1" dirty="0"/>
          </a:p>
          <a:p>
            <a:pPr>
              <a:defRPr/>
            </a:pPr>
            <a:r>
              <a:rPr kumimoji="0" lang="en-US" altLang="ko-KR" sz="1600" b="1" dirty="0"/>
              <a:t>- </a:t>
            </a:r>
            <a:r>
              <a:rPr kumimoji="0" lang="ko-KR" altLang="en-US" sz="1600" b="1" dirty="0"/>
              <a:t>대부분 </a:t>
            </a:r>
            <a:r>
              <a:rPr kumimoji="0" lang="en-US" altLang="ko-KR" sz="1600" b="1" dirty="0"/>
              <a:t>1971</a:t>
            </a:r>
            <a:r>
              <a:rPr kumimoji="0" lang="ko-KR" altLang="en-US" sz="1600" b="1" dirty="0"/>
              <a:t>년 이래  </a:t>
            </a:r>
            <a:r>
              <a:rPr kumimoji="0" lang="en-US" altLang="ko-KR" sz="1600" b="1" dirty="0">
                <a:solidFill>
                  <a:srgbClr val="FF0000"/>
                </a:solidFill>
              </a:rPr>
              <a:t>LEAA(</a:t>
            </a:r>
            <a:r>
              <a:rPr kumimoji="0" lang="ko-KR" altLang="en-US" sz="1600" b="1" dirty="0">
                <a:solidFill>
                  <a:srgbClr val="FF0000"/>
                </a:solidFill>
              </a:rPr>
              <a:t>법집행원조청</a:t>
            </a:r>
            <a:r>
              <a:rPr kumimoji="0" lang="en-US" altLang="ko-KR" sz="1600" b="1" dirty="0">
                <a:solidFill>
                  <a:srgbClr val="FF0000"/>
                </a:solidFill>
              </a:rPr>
              <a:t>)</a:t>
            </a:r>
            <a:r>
              <a:rPr kumimoji="0" lang="ko-KR" altLang="en-US" sz="1600" b="1" dirty="0">
                <a:solidFill>
                  <a:srgbClr val="FF0000"/>
                </a:solidFill>
              </a:rPr>
              <a:t>과 함께 </a:t>
            </a:r>
            <a:r>
              <a:rPr kumimoji="0" lang="en-US" altLang="ko-KR" sz="1600" b="1" dirty="0">
                <a:solidFill>
                  <a:srgbClr val="FF0000"/>
                </a:solidFill>
              </a:rPr>
              <a:t>Oscar Newman</a:t>
            </a:r>
            <a:r>
              <a:rPr kumimoji="0" lang="ko-KR" altLang="en-US" sz="1600" b="1" dirty="0">
                <a:solidFill>
                  <a:srgbClr val="FF0000"/>
                </a:solidFill>
              </a:rPr>
              <a:t>의 노력으로 발전  </a:t>
            </a:r>
            <a:r>
              <a:rPr kumimoji="0" lang="ko-KR" altLang="en-US" b="1" dirty="0">
                <a:solidFill>
                  <a:srgbClr val="FF0000"/>
                </a:solidFill>
              </a:rPr>
              <a:t> </a:t>
            </a:r>
          </a:p>
          <a:p>
            <a:pPr>
              <a:defRPr/>
            </a:pPr>
            <a:endParaRPr kumimoji="0" lang="ko-KR" altLang="en-US" b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kumimoji="0" lang="en-US" altLang="ko-KR" sz="1600" b="1" dirty="0"/>
              <a:t>- 1978</a:t>
            </a:r>
            <a:r>
              <a:rPr kumimoji="0" lang="ko-KR" altLang="en-US" sz="1600" b="1" dirty="0"/>
              <a:t>년에는 </a:t>
            </a:r>
            <a:r>
              <a:rPr kumimoji="0" lang="ko-KR" altLang="en-US" sz="1600" b="1" dirty="0" err="1"/>
              <a:t>조경가이자</a:t>
            </a:r>
            <a:r>
              <a:rPr kumimoji="0" lang="ko-KR" altLang="en-US" sz="1600" b="1" dirty="0"/>
              <a:t> 택지개발업자인 </a:t>
            </a:r>
            <a:r>
              <a:rPr kumimoji="0" lang="en-US" altLang="ko-KR" sz="1600" b="1" dirty="0">
                <a:solidFill>
                  <a:srgbClr val="FF0000"/>
                </a:solidFill>
              </a:rPr>
              <a:t>Richard Gardiner</a:t>
            </a:r>
            <a:r>
              <a:rPr kumimoji="0" lang="ko-KR" altLang="en-US" sz="1600" b="1" dirty="0">
                <a:solidFill>
                  <a:srgbClr val="FF0000"/>
                </a:solidFill>
              </a:rPr>
              <a:t>이 </a:t>
            </a:r>
            <a:r>
              <a:rPr kumimoji="0" lang="en-US" altLang="ko-KR" sz="1600" b="1" dirty="0">
                <a:solidFill>
                  <a:srgbClr val="FF0000"/>
                </a:solidFill>
              </a:rPr>
              <a:t>Environmental Security </a:t>
            </a:r>
            <a:r>
              <a:rPr kumimoji="0" lang="en-US" altLang="ko-KR" sz="1600" b="1" dirty="0" err="1">
                <a:solidFill>
                  <a:srgbClr val="FF0000"/>
                </a:solidFill>
              </a:rPr>
              <a:t>Plannig</a:t>
            </a:r>
            <a:r>
              <a:rPr kumimoji="0" lang="en-US" altLang="ko-KR" sz="1600" b="1" dirty="0"/>
              <a:t>: </a:t>
            </a:r>
          </a:p>
          <a:p>
            <a:pPr>
              <a:defRPr/>
            </a:pPr>
            <a:r>
              <a:rPr kumimoji="0" lang="en-US" altLang="ko-KR" sz="1600" b="1" dirty="0"/>
              <a:t>Redesign for Safe Neighborhoods</a:t>
            </a:r>
            <a:r>
              <a:rPr kumimoji="0" lang="ko-KR" altLang="en-US" sz="1600" b="1" dirty="0"/>
              <a:t>라는 안내서에서 </a:t>
            </a:r>
            <a:r>
              <a:rPr kumimoji="0" lang="en-US" altLang="ko-KR" sz="1600" b="1" dirty="0">
                <a:solidFill>
                  <a:srgbClr val="FF0000"/>
                </a:solidFill>
              </a:rPr>
              <a:t>Connecticut</a:t>
            </a:r>
            <a:r>
              <a:rPr kumimoji="0" lang="ko-KR" altLang="en-US" sz="1600" b="1" dirty="0">
                <a:solidFill>
                  <a:srgbClr val="FF0000"/>
                </a:solidFill>
              </a:rPr>
              <a:t>州 </a:t>
            </a:r>
            <a:r>
              <a:rPr kumimoji="0" lang="en-US" altLang="ko-KR" sz="1600" b="1" dirty="0">
                <a:solidFill>
                  <a:srgbClr val="FF0000"/>
                </a:solidFill>
              </a:rPr>
              <a:t>Hartford</a:t>
            </a:r>
            <a:r>
              <a:rPr kumimoji="0" lang="ko-KR" altLang="en-US" sz="1600" b="1" dirty="0"/>
              <a:t>시 지역에서 시행된 </a:t>
            </a:r>
          </a:p>
          <a:p>
            <a:pPr>
              <a:defRPr/>
            </a:pPr>
            <a:r>
              <a:rPr kumimoji="0" lang="ko-KR" altLang="en-US" sz="1600" b="1" dirty="0"/>
              <a:t>성공적인 프로젝트로 범죄가 감소했고</a:t>
            </a:r>
            <a:r>
              <a:rPr kumimoji="0" lang="en-US" altLang="ko-KR" sz="1600" b="1" dirty="0"/>
              <a:t>, </a:t>
            </a:r>
            <a:r>
              <a:rPr kumimoji="0" lang="ko-KR" altLang="en-US" sz="1600" b="1" dirty="0"/>
              <a:t>주민들의 삶의 질이 향상 되었다는 연구결과를 발표</a:t>
            </a:r>
            <a:r>
              <a:rPr kumimoji="0" lang="en-US" altLang="ko-KR" sz="1600" b="1" dirty="0"/>
              <a:t>. </a:t>
            </a:r>
          </a:p>
          <a:p>
            <a:pPr>
              <a:defRPr/>
            </a:pPr>
            <a:endParaRPr kumimoji="0" lang="en-US" altLang="ko-KR" sz="1600" b="1" dirty="0"/>
          </a:p>
          <a:p>
            <a:pPr>
              <a:buFontTx/>
              <a:buChar char="-"/>
              <a:defRPr/>
            </a:pPr>
            <a:r>
              <a:rPr kumimoji="0" lang="en-US" altLang="ko-KR" sz="1600" b="1" dirty="0"/>
              <a:t>CPTED</a:t>
            </a:r>
            <a:r>
              <a:rPr kumimoji="0" lang="ko-KR" altLang="en-US" sz="1600" b="1" dirty="0"/>
              <a:t>와 관련하여 큰 발전을 가져온 연구결과는 </a:t>
            </a:r>
            <a:r>
              <a:rPr kumimoji="0" lang="en-US" altLang="ko-KR" sz="1600" b="1" dirty="0">
                <a:solidFill>
                  <a:srgbClr val="FF0000"/>
                </a:solidFill>
              </a:rPr>
              <a:t>Westinghouse Electric</a:t>
            </a:r>
            <a:r>
              <a:rPr kumimoji="0" lang="ko-KR" altLang="en-US" sz="1600" b="1" dirty="0">
                <a:solidFill>
                  <a:srgbClr val="FF0000"/>
                </a:solidFill>
              </a:rPr>
              <a:t>社에서 수행한 연구로</a:t>
            </a:r>
          </a:p>
          <a:p>
            <a:pPr>
              <a:defRPr/>
            </a:pPr>
            <a:r>
              <a:rPr kumimoji="0" lang="ko-KR" altLang="en-US" sz="1600" b="1" dirty="0">
                <a:solidFill>
                  <a:srgbClr val="FF0000"/>
                </a:solidFill>
              </a:rPr>
              <a:t> 同 회사에서는 공공주택에 효과가 있다고 알려진 </a:t>
            </a:r>
            <a:r>
              <a:rPr kumimoji="0" lang="en-US" altLang="ko-KR" sz="1600" b="1" dirty="0">
                <a:solidFill>
                  <a:srgbClr val="FF0000"/>
                </a:solidFill>
              </a:rPr>
              <a:t>CPTED</a:t>
            </a:r>
            <a:r>
              <a:rPr kumimoji="0" lang="ko-KR" altLang="en-US" sz="1600" b="1" dirty="0">
                <a:solidFill>
                  <a:srgbClr val="FF0000"/>
                </a:solidFill>
              </a:rPr>
              <a:t>의 개념을 소매상점</a:t>
            </a:r>
            <a:r>
              <a:rPr kumimoji="0" lang="en-US" altLang="ko-KR" sz="1600" b="1" dirty="0">
                <a:solidFill>
                  <a:srgbClr val="FF0000"/>
                </a:solidFill>
              </a:rPr>
              <a:t>, </a:t>
            </a:r>
            <a:r>
              <a:rPr kumimoji="0" lang="ko-KR" altLang="en-US" sz="1600" b="1" dirty="0">
                <a:solidFill>
                  <a:srgbClr val="FF0000"/>
                </a:solidFill>
              </a:rPr>
              <a:t>학교 등에 적용</a:t>
            </a:r>
            <a:r>
              <a:rPr kumimoji="0" lang="en-US" altLang="ko-KR" sz="1600" b="1" dirty="0">
                <a:solidFill>
                  <a:srgbClr val="FF0000"/>
                </a:solidFill>
              </a:rPr>
              <a:t>, </a:t>
            </a:r>
          </a:p>
          <a:p>
            <a:pPr>
              <a:defRPr/>
            </a:pPr>
            <a:r>
              <a:rPr kumimoji="0" lang="ko-KR" altLang="en-US" sz="1600" b="1" dirty="0">
                <a:solidFill>
                  <a:srgbClr val="FF0000"/>
                </a:solidFill>
              </a:rPr>
              <a:t>발전의 토대 구축</a:t>
            </a:r>
            <a:r>
              <a:rPr kumimoji="0" lang="en-US" altLang="ko-KR" sz="1600" b="1" dirty="0">
                <a:solidFill>
                  <a:srgbClr val="FF0000"/>
                </a:solidFill>
              </a:rPr>
              <a:t>.</a:t>
            </a:r>
          </a:p>
          <a:p>
            <a:pPr>
              <a:defRPr/>
            </a:pPr>
            <a:endParaRPr kumimoji="0" lang="en-US" altLang="ko-KR" sz="1600" b="1" dirty="0">
              <a:solidFill>
                <a:srgbClr val="FF0000"/>
              </a:solidFill>
            </a:endParaRPr>
          </a:p>
          <a:p>
            <a:pPr>
              <a:buFontTx/>
              <a:buChar char="-"/>
              <a:defRPr/>
            </a:pPr>
            <a:r>
              <a:rPr kumimoji="0" lang="en-US" altLang="ko-KR" sz="1600" b="1" dirty="0"/>
              <a:t>1980</a:t>
            </a:r>
            <a:r>
              <a:rPr kumimoji="0" lang="ko-KR" altLang="en-US" sz="1600" b="1" dirty="0"/>
              <a:t>년대에 주로 주를 비롯한 지방을 중심으로 발전을 </a:t>
            </a:r>
            <a:r>
              <a:rPr kumimoji="0" lang="ko-KR" altLang="en-US" sz="1600" b="1" dirty="0" err="1"/>
              <a:t>이루어왔으며</a:t>
            </a:r>
            <a:r>
              <a:rPr kumimoji="0" lang="en-US" altLang="ko-KR" sz="1600" b="1" dirty="0"/>
              <a:t>, </a:t>
            </a:r>
            <a:r>
              <a:rPr kumimoji="0" lang="en-US" altLang="ko-KR" sz="1600" b="1" dirty="0">
                <a:solidFill>
                  <a:srgbClr val="FF0000"/>
                </a:solidFill>
              </a:rPr>
              <a:t>University of Louisville</a:t>
            </a:r>
            <a:r>
              <a:rPr kumimoji="0" lang="ko-KR" altLang="en-US" sz="1600" b="1" dirty="0">
                <a:solidFill>
                  <a:srgbClr val="FF0000"/>
                </a:solidFill>
              </a:rPr>
              <a:t>은</a:t>
            </a:r>
          </a:p>
          <a:p>
            <a:pPr>
              <a:defRPr/>
            </a:pPr>
            <a:r>
              <a:rPr kumimoji="0" lang="ko-KR" altLang="en-US" sz="1600" b="1" dirty="0">
                <a:solidFill>
                  <a:srgbClr val="FF0000"/>
                </a:solidFill>
              </a:rPr>
              <a:t> 최초로 </a:t>
            </a:r>
            <a:r>
              <a:rPr kumimoji="0" lang="en-US" altLang="ko-KR" sz="1600" b="1" dirty="0">
                <a:solidFill>
                  <a:srgbClr val="FF0000"/>
                </a:solidFill>
              </a:rPr>
              <a:t>1985</a:t>
            </a:r>
            <a:r>
              <a:rPr kumimoji="0" lang="ko-KR" altLang="en-US" sz="1600" b="1" dirty="0">
                <a:solidFill>
                  <a:srgbClr val="FF0000"/>
                </a:solidFill>
              </a:rPr>
              <a:t>년에 </a:t>
            </a:r>
            <a:r>
              <a:rPr kumimoji="0" lang="en-US" altLang="ko-KR" sz="1600" b="1" dirty="0">
                <a:solidFill>
                  <a:srgbClr val="FF0000"/>
                </a:solidFill>
              </a:rPr>
              <a:t>CPTED </a:t>
            </a:r>
            <a:r>
              <a:rPr kumimoji="0" lang="ko-KR" altLang="en-US" sz="1600" b="1" dirty="0">
                <a:solidFill>
                  <a:srgbClr val="FF0000"/>
                </a:solidFill>
              </a:rPr>
              <a:t>훈련 연구소를 개설</a:t>
            </a:r>
            <a:r>
              <a:rPr kumimoji="0" lang="ko-KR" altLang="en-US" sz="1600" b="1" dirty="0"/>
              <a:t> 하여</a:t>
            </a:r>
            <a:r>
              <a:rPr kumimoji="0" lang="en-US" altLang="ko-KR" sz="1600" b="1" dirty="0"/>
              <a:t>, </a:t>
            </a:r>
            <a:r>
              <a:rPr kumimoji="0" lang="ko-KR" altLang="en-US" sz="1600" b="1" dirty="0"/>
              <a:t>현재까지 수천명의 학생들을 배출</a:t>
            </a:r>
            <a:r>
              <a:rPr kumimoji="0" lang="en-US" altLang="ko-KR" sz="1600" b="1" dirty="0"/>
              <a:t>.</a:t>
            </a:r>
          </a:p>
          <a:p>
            <a:pPr>
              <a:defRPr/>
            </a:pPr>
            <a:endParaRPr kumimoji="0" lang="en-US" altLang="ko-KR" sz="1600" b="1" dirty="0"/>
          </a:p>
          <a:p>
            <a:pPr>
              <a:buFontTx/>
              <a:buChar char="-"/>
              <a:defRPr/>
            </a:pPr>
            <a:r>
              <a:rPr kumimoji="0" lang="en-US" altLang="ko-KR" sz="1600" b="1" dirty="0"/>
              <a:t>1993</a:t>
            </a:r>
            <a:r>
              <a:rPr kumimoji="0" lang="ko-KR" altLang="en-US" sz="1600" b="1" dirty="0"/>
              <a:t>년 미국의 건축협회에서는 </a:t>
            </a:r>
            <a:r>
              <a:rPr kumimoji="0" lang="ko-KR" altLang="en-US" sz="1600" b="1" dirty="0">
                <a:solidFill>
                  <a:srgbClr val="FF0000"/>
                </a:solidFill>
              </a:rPr>
              <a:t>최초로 전국적 </a:t>
            </a:r>
            <a:r>
              <a:rPr kumimoji="0" lang="en-US" altLang="ko-KR" sz="1600" b="1" dirty="0">
                <a:solidFill>
                  <a:srgbClr val="FF0000"/>
                </a:solidFill>
              </a:rPr>
              <a:t>CPTED</a:t>
            </a:r>
            <a:r>
              <a:rPr kumimoji="0" lang="ko-KR" altLang="en-US" sz="1600" b="1" dirty="0">
                <a:solidFill>
                  <a:srgbClr val="FF0000"/>
                </a:solidFill>
              </a:rPr>
              <a:t>회의를 개최</a:t>
            </a:r>
            <a:r>
              <a:rPr kumimoji="0" lang="ko-KR" altLang="en-US" sz="1600" b="1" dirty="0"/>
              <a:t> 하여 지방정부가 </a:t>
            </a:r>
            <a:r>
              <a:rPr kumimoji="0" lang="en-US" altLang="ko-KR" sz="1600" b="1" dirty="0"/>
              <a:t>CPTED</a:t>
            </a:r>
            <a:r>
              <a:rPr kumimoji="0" lang="ko-KR" altLang="en-US" sz="1600" b="1" dirty="0"/>
              <a:t>를 </a:t>
            </a:r>
          </a:p>
          <a:p>
            <a:pPr>
              <a:defRPr/>
            </a:pPr>
            <a:r>
              <a:rPr kumimoji="0" lang="ko-KR" altLang="en-US" sz="1600" b="1" dirty="0"/>
              <a:t>얼마나 실행하고 있는지에 대한 조사결과도 발표 </a:t>
            </a:r>
          </a:p>
          <a:p>
            <a:pPr>
              <a:defRPr/>
            </a:pPr>
            <a:r>
              <a:rPr kumimoji="0" lang="ko-KR" altLang="en-US" sz="1600" b="1" dirty="0"/>
              <a:t> </a:t>
            </a:r>
          </a:p>
        </p:txBody>
      </p:sp>
      <p:sp>
        <p:nvSpPr>
          <p:cNvPr id="9" name="AutoShape 12">
            <a:extLst>
              <a:ext uri="{FF2B5EF4-FFF2-40B4-BE49-F238E27FC236}">
                <a16:creationId xmlns="" xmlns:a16="http://schemas.microsoft.com/office/drawing/2014/main" id="{A138A3CD-5D5B-CE23-E410-7252FB7A6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9405" y="1300492"/>
            <a:ext cx="2087563" cy="609600"/>
          </a:xfrm>
          <a:prstGeom prst="roundRect">
            <a:avLst>
              <a:gd name="adj" fmla="val 16667"/>
            </a:avLst>
          </a:prstGeom>
          <a:solidFill>
            <a:srgbClr val="FF66FF"/>
          </a:solidFill>
          <a:ln w="9525" algn="ctr">
            <a:noFill/>
            <a:round/>
            <a:headEnd/>
            <a:tailEnd/>
          </a:ln>
          <a:effectLst>
            <a:outerShdw dist="71842" dir="2700000" algn="ctr" rotWithShape="0">
              <a:srgbClr val="969696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ko-KR" altLang="en-US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미   국</a:t>
            </a:r>
            <a:endParaRPr lang="ko-KR" altLang="en-US" sz="20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9200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57245" y="562154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ko-KR" b="1">
              <a:solidFill>
                <a:schemeClr val="bg1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90445" y="562154"/>
            <a:ext cx="990600" cy="457200"/>
          </a:xfrm>
          <a:prstGeom prst="rect">
            <a:avLst/>
          </a:prstGeom>
          <a:solidFill>
            <a:srgbClr val="FF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2000" i="1">
                <a:solidFill>
                  <a:srgbClr val="1C1C1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190445" y="1095554"/>
            <a:ext cx="91440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57245" y="585967"/>
            <a:ext cx="8077200" cy="4572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외국의 </a:t>
            </a:r>
            <a:r>
              <a:rPr lang="en-US" altLang="ko-KR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CPTED</a:t>
            </a:r>
            <a:endParaRPr lang="en-US" altLang="ko-KR" b="1">
              <a:solidFill>
                <a:schemeClr val="bg1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441270" y="2025829"/>
            <a:ext cx="8642350" cy="720725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/>
          <a:lstStyle/>
          <a:p>
            <a:pPr>
              <a:buFontTx/>
              <a:buChar char="-"/>
              <a:defRPr/>
            </a:pPr>
            <a:r>
              <a:rPr kumimoji="0" lang="en-US" altLang="ko-KR" sz="1600" b="1"/>
              <a:t> 1980</a:t>
            </a:r>
            <a:r>
              <a:rPr kumimoji="0" lang="ko-KR" altLang="en-US" sz="1600" b="1"/>
              <a:t>년부터 범죄예방센터</a:t>
            </a:r>
            <a:r>
              <a:rPr kumimoji="0" lang="en-US" altLang="ko-KR" sz="1600" b="1"/>
              <a:t>(The British Crime Prevention Center)</a:t>
            </a:r>
            <a:r>
              <a:rPr kumimoji="0" lang="ko-KR" altLang="en-US" sz="1600" b="1"/>
              <a:t>에서 </a:t>
            </a:r>
            <a:r>
              <a:rPr kumimoji="0" lang="en-US" altLang="ko-KR" sz="1600" b="1"/>
              <a:t>CPTED </a:t>
            </a:r>
            <a:r>
              <a:rPr kumimoji="0" lang="ko-KR" altLang="en-US" sz="1600" b="1"/>
              <a:t>훈련과정을 개설</a:t>
            </a:r>
          </a:p>
          <a:p>
            <a:pPr>
              <a:defRPr/>
            </a:pPr>
            <a:r>
              <a:rPr kumimoji="0" lang="ko-KR" altLang="en-US" sz="1600" b="1"/>
              <a:t>하여</a:t>
            </a:r>
            <a:r>
              <a:rPr kumimoji="0" lang="en-US" altLang="ko-KR" sz="1600" b="1"/>
              <a:t>, 1987</a:t>
            </a:r>
            <a:r>
              <a:rPr kumimoji="0" lang="ko-KR" altLang="en-US" sz="1600" b="1"/>
              <a:t>년에는 </a:t>
            </a:r>
            <a:r>
              <a:rPr kumimoji="0" lang="en-US" altLang="ko-KR" sz="1600" b="1"/>
              <a:t>CPTED </a:t>
            </a:r>
            <a:r>
              <a:rPr kumimoji="0" lang="ko-KR" altLang="en-US" sz="1600" b="1"/>
              <a:t>전문 경찰관인 건축연락관을 위한 지침서가 개발</a:t>
            </a:r>
            <a:r>
              <a:rPr kumimoji="0" lang="ko-KR" altLang="en-US" sz="1600"/>
              <a:t> </a:t>
            </a:r>
          </a:p>
          <a:p>
            <a:pPr>
              <a:buFontTx/>
              <a:buChar char="-"/>
              <a:defRPr/>
            </a:pPr>
            <a:endParaRPr kumimoji="0" lang="en-US" altLang="ko-KR" sz="1600"/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1514295" y="1378129"/>
            <a:ext cx="2087563" cy="609600"/>
          </a:xfrm>
          <a:prstGeom prst="roundRect">
            <a:avLst>
              <a:gd name="adj" fmla="val 16667"/>
            </a:avLst>
          </a:prstGeom>
          <a:solidFill>
            <a:srgbClr val="9933FF"/>
          </a:solidFill>
          <a:ln w="9525" algn="ctr">
            <a:noFill/>
            <a:round/>
            <a:headEnd/>
            <a:tailEnd/>
          </a:ln>
          <a:effectLst>
            <a:outerShdw dist="71842" dir="2700000" algn="ctr" rotWithShape="0">
              <a:srgbClr val="969696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ko-KR" altLang="en-US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영   국</a:t>
            </a:r>
            <a:endParaRPr lang="ko-KR" altLang="en-US" sz="20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41270" y="3105329"/>
            <a:ext cx="8642350" cy="720725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/>
          <a:lstStyle/>
          <a:p>
            <a:pPr>
              <a:defRPr/>
            </a:pPr>
            <a:r>
              <a:rPr kumimoji="0" lang="en-US" altLang="ko-KR" sz="1600" b="1"/>
              <a:t>- 1998</a:t>
            </a:r>
            <a:r>
              <a:rPr kumimoji="0" lang="ko-KR" altLang="en-US" sz="1600" b="1"/>
              <a:t>년에 만들어진 </a:t>
            </a:r>
            <a:r>
              <a:rPr kumimoji="0" lang="en-US" altLang="ko-KR" sz="1600" b="1">
                <a:solidFill>
                  <a:srgbClr val="FF0000"/>
                </a:solidFill>
              </a:rPr>
              <a:t>Crime and Disorder Act</a:t>
            </a:r>
            <a:r>
              <a:rPr kumimoji="0" lang="ko-KR" altLang="en-US" sz="1600" b="1"/>
              <a:t>를 통해 중앙 및 지방정부</a:t>
            </a:r>
            <a:r>
              <a:rPr kumimoji="0" lang="en-US" altLang="ko-KR" sz="1600" b="1"/>
              <a:t>, </a:t>
            </a:r>
            <a:r>
              <a:rPr kumimoji="0" lang="ko-KR" altLang="en-US" sz="1600" b="1"/>
              <a:t>경찰 등 모든 기관이 범죄</a:t>
            </a:r>
          </a:p>
          <a:p>
            <a:pPr>
              <a:defRPr/>
            </a:pPr>
            <a:r>
              <a:rPr kumimoji="0" lang="ko-KR" altLang="en-US" sz="1600" b="1"/>
              <a:t>예방을 위한 전략 수립에 참여행 한다고 규정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746320" y="4402317"/>
            <a:ext cx="3889375" cy="431800"/>
          </a:xfrm>
          <a:prstGeom prst="rect">
            <a:avLst/>
          </a:prstGeom>
          <a:solidFill>
            <a:schemeClr val="bg1"/>
          </a:solidFill>
          <a:ln w="57150">
            <a:solidFill>
              <a:srgbClr val="6600CC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/>
          <a:lstStyle/>
          <a:p>
            <a:pPr>
              <a:defRPr/>
            </a:pPr>
            <a:r>
              <a:rPr kumimoji="0" lang="ko-KR" altLang="en-US" sz="1800" b="1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중앙정부 차원의 </a:t>
            </a:r>
            <a:r>
              <a:rPr kumimoji="0" lang="en-US" altLang="ko-KR" sz="1800" b="1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CPTED </a:t>
            </a:r>
            <a:r>
              <a:rPr kumimoji="0" lang="ko-KR" altLang="en-US" sz="1800" b="1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정책 활성화</a:t>
            </a:r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5546545" y="3897492"/>
            <a:ext cx="0" cy="504825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41270" y="5194479"/>
            <a:ext cx="8642350" cy="936625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/>
          <a:lstStyle/>
          <a:p>
            <a:pPr>
              <a:buFontTx/>
              <a:buChar char="-"/>
              <a:defRPr/>
            </a:pPr>
            <a:r>
              <a:rPr kumimoji="0" lang="ko-KR" altLang="en-US" sz="1600" b="1"/>
              <a:t>무엇보다 중요한 것은 </a:t>
            </a:r>
            <a:r>
              <a:rPr kumimoji="0" lang="en-US" altLang="ko-KR" sz="1600" b="1">
                <a:solidFill>
                  <a:srgbClr val="FF0000"/>
                </a:solidFill>
              </a:rPr>
              <a:t>SBD(Secured by Design)</a:t>
            </a:r>
            <a:r>
              <a:rPr kumimoji="0" lang="ko-KR" altLang="en-US" sz="1600" b="1">
                <a:solidFill>
                  <a:srgbClr val="FF0000"/>
                </a:solidFill>
              </a:rPr>
              <a:t>인증제도</a:t>
            </a:r>
            <a:r>
              <a:rPr kumimoji="0" lang="ko-KR" altLang="en-US" sz="1600" b="1"/>
              <a:t>를 도입하여 건축업자가 건축계획을 </a:t>
            </a:r>
          </a:p>
          <a:p>
            <a:pPr>
              <a:defRPr/>
            </a:pPr>
            <a:r>
              <a:rPr kumimoji="0" lang="ko-KR" altLang="en-US" sz="1600" b="1"/>
              <a:t>수립할 때 </a:t>
            </a:r>
            <a:r>
              <a:rPr kumimoji="0" lang="en-US" altLang="ko-KR" sz="1600" b="1"/>
              <a:t>SBD </a:t>
            </a:r>
            <a:r>
              <a:rPr kumimoji="0" lang="ko-KR" altLang="en-US" sz="1600" b="1"/>
              <a:t>인증을 신청하면 </a:t>
            </a:r>
            <a:r>
              <a:rPr kumimoji="0" lang="ko-KR" altLang="en-US" sz="1600" b="1">
                <a:solidFill>
                  <a:srgbClr val="FF0000"/>
                </a:solidFill>
              </a:rPr>
              <a:t>건축연락관</a:t>
            </a:r>
            <a:r>
              <a:rPr kumimoji="0" lang="en-US" altLang="ko-KR" sz="1600" b="1">
                <a:solidFill>
                  <a:srgbClr val="FF0000"/>
                </a:solidFill>
              </a:rPr>
              <a:t>(</a:t>
            </a:r>
            <a:r>
              <a:rPr kumimoji="0" lang="ko-KR" altLang="en-US" sz="1600" b="1">
                <a:solidFill>
                  <a:srgbClr val="FF0000"/>
                </a:solidFill>
              </a:rPr>
              <a:t>경찰</a:t>
            </a:r>
            <a:r>
              <a:rPr kumimoji="0" lang="en-US" altLang="ko-KR" sz="1600" b="1">
                <a:solidFill>
                  <a:srgbClr val="FF0000"/>
                </a:solidFill>
              </a:rPr>
              <a:t>)</a:t>
            </a:r>
            <a:r>
              <a:rPr kumimoji="0" lang="ko-KR" altLang="en-US" sz="1600" b="1"/>
              <a:t>이 현장조사를 거쳐 기준을 충족한 경우 </a:t>
            </a:r>
            <a:r>
              <a:rPr kumimoji="0" lang="en-US" altLang="ko-KR" sz="1600" b="1"/>
              <a:t>SBD</a:t>
            </a:r>
            <a:r>
              <a:rPr kumimoji="0" lang="ko-KR" altLang="en-US" sz="1600" b="1"/>
              <a:t>를</a:t>
            </a:r>
          </a:p>
          <a:p>
            <a:pPr>
              <a:defRPr/>
            </a:pPr>
            <a:r>
              <a:rPr kumimoji="0" lang="ko-KR" altLang="en-US" sz="1600" b="1"/>
              <a:t> 인증하고</a:t>
            </a:r>
            <a:r>
              <a:rPr kumimoji="0" lang="en-US" altLang="ko-KR" sz="1600" b="1"/>
              <a:t>, </a:t>
            </a:r>
            <a:r>
              <a:rPr kumimoji="0" lang="ko-KR" altLang="en-US" sz="1600" b="1"/>
              <a:t>로고를 부착</a:t>
            </a:r>
            <a:r>
              <a:rPr kumimoji="0" lang="en-US" altLang="ko-KR" sz="1600" b="1"/>
              <a:t>.</a:t>
            </a:r>
            <a:endParaRPr kumimoji="0" lang="en-US" altLang="ko-KR"/>
          </a:p>
        </p:txBody>
      </p:sp>
    </p:spTree>
    <p:extLst>
      <p:ext uri="{BB962C8B-B14F-4D97-AF65-F5344CB8AC3E}">
        <p14:creationId xmlns:p14="http://schemas.microsoft.com/office/powerpoint/2010/main" val="238742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  <p:bldP spid="10" grpId="0" animBg="1" autoUpdateAnimBg="0"/>
      <p:bldP spid="11" grpId="0" animBg="1" autoUpdateAnimBg="0"/>
      <p:bldP spid="13" grpId="0" animBg="1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</TotalTime>
  <Words>684</Words>
  <Application>Microsoft Office PowerPoint</Application>
  <PresentationFormat>와이드스크린</PresentationFormat>
  <Paragraphs>154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35" baseType="lpstr">
      <vt:lpstr>-apple-system</vt:lpstr>
      <vt:lpstr>HY견고딕</vt:lpstr>
      <vt:lpstr>HY헤드라인M</vt:lpstr>
      <vt:lpstr>MalgunGothic</vt:lpstr>
      <vt:lpstr>nsk</vt:lpstr>
      <vt:lpstr>굴림</vt:lpstr>
      <vt:lpstr>굴림체</vt:lpstr>
      <vt:lpstr>나눔고딕</vt:lpstr>
      <vt:lpstr>맑은 고딕</vt:lpstr>
      <vt:lpstr>휴먼명조</vt:lpstr>
      <vt:lpstr>Arial</vt:lpstr>
      <vt:lpstr>Arial Black</vt:lpstr>
      <vt:lpstr>Calibri</vt:lpstr>
      <vt:lpstr>Calibri Light</vt:lpstr>
      <vt:lpstr>Times New Roman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26</cp:revision>
  <dcterms:created xsi:type="dcterms:W3CDTF">2020-11-20T11:22:30Z</dcterms:created>
  <dcterms:modified xsi:type="dcterms:W3CDTF">2025-02-21T05:53:51Z</dcterms:modified>
</cp:coreProperties>
</file>