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/>
              <a:t>                    과학수사론 제</a:t>
            </a:r>
            <a:r>
              <a:rPr lang="en-US" altLang="ko-KR" sz="3200" dirty="0"/>
              <a:t>5</a:t>
            </a:r>
            <a:r>
              <a:rPr lang="ko-KR" altLang="en-US" sz="320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수사의</a:t>
            </a:r>
            <a:r>
              <a:rPr lang="en-US" altLang="ko-KR" sz="2800" dirty="0"/>
              <a:t> </a:t>
            </a:r>
            <a:r>
              <a:rPr lang="ko-KR" altLang="en-US" sz="2800" dirty="0"/>
              <a:t>진행 방법 </a:t>
            </a:r>
            <a:r>
              <a:rPr lang="en-US" altLang="ko-KR" sz="2800" dirty="0"/>
              <a:t>: </a:t>
            </a:r>
            <a:r>
              <a:rPr lang="ko-KR" altLang="en-US" sz="2800" dirty="0" err="1"/>
              <a:t>초동수사와</a:t>
            </a:r>
            <a:r>
              <a:rPr lang="ko-KR" altLang="en-US" sz="2800" dirty="0"/>
              <a:t> 현장수사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100" dirty="0"/>
              <a:t>1. </a:t>
            </a:r>
            <a:r>
              <a:rPr lang="ko-KR" altLang="en-US" sz="1100" dirty="0"/>
              <a:t>의의</a:t>
            </a:r>
          </a:p>
          <a:p>
            <a:pPr marL="0" indent="0" fontAlgn="base">
              <a:buNone/>
            </a:pPr>
            <a:r>
              <a:rPr lang="en-US" altLang="ko-KR" sz="1100" dirty="0"/>
              <a:t>   - </a:t>
            </a:r>
            <a:r>
              <a:rPr lang="ko-KR" altLang="en-US" sz="1100" dirty="0">
                <a:solidFill>
                  <a:srgbClr val="FF0000"/>
                </a:solidFill>
              </a:rPr>
              <a:t>사건발생 초기 또는 인지한 직후에 범인을 체포하고 증거를 확보하기 위하여 범죄현장을 중심으로 긴급히 행하는 수사활동</a:t>
            </a:r>
          </a:p>
          <a:p>
            <a:pPr marL="0" indent="0" fontAlgn="base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주로 범죄현장을 중심으로 한 현장관찰</a:t>
            </a:r>
            <a:r>
              <a:rPr lang="en-US" altLang="ko-KR" sz="1100" dirty="0"/>
              <a:t>, </a:t>
            </a:r>
            <a:r>
              <a:rPr lang="ko-KR" altLang="en-US" sz="1100" dirty="0"/>
              <a:t>범인검거</a:t>
            </a:r>
            <a:r>
              <a:rPr lang="en-US" altLang="ko-KR" sz="1100" dirty="0"/>
              <a:t>, </a:t>
            </a:r>
            <a:r>
              <a:rPr lang="ko-KR" altLang="en-US" sz="1100" dirty="0"/>
              <a:t>수사자료의 발견</a:t>
            </a:r>
            <a:r>
              <a:rPr lang="en-US" altLang="ko-KR" sz="1100" dirty="0"/>
              <a:t>·</a:t>
            </a:r>
            <a:r>
              <a:rPr lang="ko-KR" altLang="en-US" sz="1100" dirty="0"/>
              <a:t>확보 등이 그 핵심적인 내용</a:t>
            </a: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※ </a:t>
            </a:r>
            <a:r>
              <a:rPr lang="ko-KR" altLang="en-US" sz="1100" dirty="0" err="1"/>
              <a:t>초동수사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지연시</a:t>
            </a:r>
            <a:r>
              <a:rPr lang="en-US" altLang="ko-KR" sz="1100" dirty="0"/>
              <a:t> </a:t>
            </a:r>
            <a:r>
              <a:rPr lang="ko-KR" altLang="en-US" sz="1100" dirty="0"/>
              <a:t>많은 인력과 시간 투입</a:t>
            </a:r>
            <a:r>
              <a:rPr lang="en-US" altLang="ko-KR" sz="1100" dirty="0"/>
              <a:t>, </a:t>
            </a:r>
            <a:r>
              <a:rPr lang="ko-KR" altLang="en-US" sz="1100" dirty="0"/>
              <a:t>수사가 장기화 혹은 미궁에 빠질 수 있어</a:t>
            </a:r>
            <a:r>
              <a:rPr lang="en-US" altLang="ko-KR" sz="1100" dirty="0"/>
              <a:t>, </a:t>
            </a:r>
            <a:r>
              <a:rPr lang="ko-KR" altLang="en-US" sz="1100" dirty="0"/>
              <a:t>즉 </a:t>
            </a:r>
            <a:r>
              <a:rPr lang="ko-KR" altLang="en-US" sz="1100" dirty="0" err="1">
                <a:solidFill>
                  <a:srgbClr val="FF0000"/>
                </a:solidFill>
              </a:rPr>
              <a:t>초동수사는</a:t>
            </a:r>
            <a:r>
              <a:rPr lang="ko-KR" altLang="en-US" sz="1100" dirty="0">
                <a:solidFill>
                  <a:srgbClr val="FF0000"/>
                </a:solidFill>
              </a:rPr>
              <a:t> 사건해결에 결정적인 영향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fontAlgn="base"/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2. </a:t>
            </a:r>
            <a:r>
              <a:rPr lang="ko-KR" altLang="en-US" sz="1100" dirty="0"/>
              <a:t>목적</a:t>
            </a:r>
          </a:p>
          <a:p>
            <a:pPr marL="0" indent="0" fontAlgn="base">
              <a:buNone/>
            </a:pP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1) </a:t>
            </a:r>
            <a:r>
              <a:rPr lang="ko-KR" altLang="en-US" sz="1100" dirty="0">
                <a:solidFill>
                  <a:srgbClr val="FF0000"/>
                </a:solidFill>
              </a:rPr>
              <a:t>범인체포</a:t>
            </a:r>
          </a:p>
          <a:p>
            <a:pPr marL="0" indent="0" fontAlgn="base">
              <a:buNone/>
            </a:pPr>
            <a:r>
              <a:rPr lang="en-US" altLang="ko-KR" sz="1100" dirty="0"/>
              <a:t>     - </a:t>
            </a:r>
            <a:r>
              <a:rPr lang="ko-KR" altLang="en-US" sz="1100" dirty="0" err="1"/>
              <a:t>초동수사의</a:t>
            </a:r>
            <a:r>
              <a:rPr lang="ko-KR" altLang="en-US" sz="1100" dirty="0"/>
              <a:t> 제</a:t>
            </a:r>
            <a:r>
              <a:rPr lang="en-US" altLang="ko-KR" sz="1100" dirty="0"/>
              <a:t>1</a:t>
            </a:r>
            <a:r>
              <a:rPr lang="ko-KR" altLang="en-US" sz="1100" dirty="0"/>
              <a:t> 목적은 범죄현장 또는 그 주변에서 </a:t>
            </a:r>
            <a:r>
              <a:rPr lang="ko-KR" altLang="en-US" sz="1100" u="sng" dirty="0"/>
              <a:t>범인을 </a:t>
            </a:r>
            <a:r>
              <a:rPr lang="ko-KR" altLang="en-US" sz="1100" u="sng" dirty="0" err="1"/>
              <a:t>체포</a:t>
            </a:r>
            <a:r>
              <a:rPr lang="ko-KR" altLang="en-US" sz="1100" dirty="0" err="1"/>
              <a:t>하</a:t>
            </a:r>
            <a:r>
              <a:rPr lang="ko-KR" altLang="en-US" sz="1100" dirty="0"/>
              <a:t> 는 것이므로</a:t>
            </a:r>
            <a:r>
              <a:rPr lang="en-US" altLang="ko-KR" sz="1100" dirty="0"/>
              <a:t>, </a:t>
            </a:r>
            <a:r>
              <a:rPr lang="ko-KR" altLang="en-US" sz="1100" dirty="0"/>
              <a:t>범죄현장에 임장하였을 때에 범인이 범행을 계</a:t>
            </a: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     </a:t>
            </a:r>
            <a:r>
              <a:rPr lang="ko-KR" altLang="en-US" sz="1100" dirty="0"/>
              <a:t>속 중이면 즉시 범죄진압 및 체포를 하고</a:t>
            </a:r>
            <a:r>
              <a:rPr lang="en-US" altLang="ko-KR" sz="1100" dirty="0"/>
              <a:t>, </a:t>
            </a:r>
            <a:r>
              <a:rPr lang="ko-KR" altLang="en-US" sz="1100" dirty="0"/>
              <a:t>범인의 도주 후일지라도 범인이 누구 인가</a:t>
            </a:r>
            <a:r>
              <a:rPr lang="en-US" altLang="ko-KR" sz="1100" dirty="0"/>
              <a:t>, </a:t>
            </a:r>
            <a:r>
              <a:rPr lang="ko-KR" altLang="en-US" sz="1100" dirty="0"/>
              <a:t>인상</a:t>
            </a:r>
            <a:r>
              <a:rPr lang="en-US" altLang="ko-KR" sz="1100" dirty="0"/>
              <a:t>·</a:t>
            </a:r>
            <a:r>
              <a:rPr lang="ko-KR" altLang="en-US" sz="1100" dirty="0"/>
              <a:t>특징 등을 조사하여 추적수사 해야 함</a:t>
            </a:r>
            <a:endParaRPr lang="en-US" altLang="ko-KR" sz="1100" dirty="0"/>
          </a:p>
          <a:p>
            <a:pPr marL="0" indent="0" fontAlgn="base">
              <a:buNone/>
            </a:pP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2) </a:t>
            </a:r>
            <a:r>
              <a:rPr lang="ko-KR" altLang="en-US" sz="1100" dirty="0">
                <a:solidFill>
                  <a:srgbClr val="FF0000"/>
                </a:solidFill>
              </a:rPr>
              <a:t>수사긴급배치</a:t>
            </a:r>
          </a:p>
          <a:p>
            <a:pPr marL="0" indent="0" fontAlgn="base">
              <a:buNone/>
            </a:pPr>
            <a:r>
              <a:rPr lang="ko-KR" altLang="en-US" sz="1100" dirty="0"/>
              <a:t>    </a:t>
            </a:r>
            <a:r>
              <a:rPr lang="en-US" altLang="ko-KR" sz="1100" dirty="0"/>
              <a:t>- </a:t>
            </a:r>
            <a:r>
              <a:rPr lang="ko-KR" altLang="en-US" sz="1100" dirty="0"/>
              <a:t>중요 사건이 발생시 신속한 경찰력의 배치를 통하여 도주로 차단</a:t>
            </a:r>
            <a:r>
              <a:rPr lang="en-US" altLang="ko-KR" sz="1100" dirty="0"/>
              <a:t>, </a:t>
            </a:r>
            <a:r>
              <a:rPr lang="ko-KR" altLang="en-US" sz="1100" dirty="0"/>
              <a:t>범인을 체포하는 활동으로서 </a:t>
            </a:r>
            <a:r>
              <a:rPr lang="ko-KR" altLang="en-US" sz="1100" dirty="0" err="1"/>
              <a:t>초동수사에</a:t>
            </a:r>
            <a:r>
              <a:rPr lang="ko-KR" altLang="en-US" sz="1100" dirty="0"/>
              <a:t> 있어서 범죄발생의 인</a:t>
            </a: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지와 동시에 신속한 긴급배치는 범인을 체포하는데 무엇보다도 중요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3) </a:t>
            </a:r>
            <a:r>
              <a:rPr lang="ko-KR" altLang="en-US" sz="1100" dirty="0">
                <a:solidFill>
                  <a:srgbClr val="FF0000"/>
                </a:solidFill>
              </a:rPr>
              <a:t>참고인 및 그 진술의 확보</a:t>
            </a:r>
          </a:p>
          <a:p>
            <a:pPr marL="0" indent="0" fontAlgn="base">
              <a:buNone/>
            </a:pPr>
            <a:r>
              <a:rPr lang="ko-KR" altLang="en-US" sz="1100" dirty="0"/>
              <a:t>    </a:t>
            </a:r>
            <a:r>
              <a:rPr lang="en-US" altLang="ko-KR" sz="1100" dirty="0"/>
              <a:t>- </a:t>
            </a:r>
            <a:r>
              <a:rPr lang="ko-KR" altLang="en-US" sz="1100" dirty="0"/>
              <a:t>피해자</a:t>
            </a:r>
            <a:r>
              <a:rPr lang="en-US" altLang="ko-KR" sz="1100" dirty="0"/>
              <a:t>·</a:t>
            </a:r>
            <a:r>
              <a:rPr lang="ko-KR" altLang="en-US" sz="1100" dirty="0"/>
              <a:t>범행목격자</a:t>
            </a:r>
            <a:r>
              <a:rPr lang="en-US" altLang="ko-KR" sz="1100" dirty="0"/>
              <a:t>·</a:t>
            </a:r>
            <a:r>
              <a:rPr lang="ko-KR" altLang="en-US" sz="1100" dirty="0"/>
              <a:t>사건관계자 기타의 참고인을 조속히 확보하여</a:t>
            </a:r>
            <a:r>
              <a:rPr lang="en-US" altLang="ko-KR" sz="1100" dirty="0"/>
              <a:t>, </a:t>
            </a:r>
            <a:r>
              <a:rPr lang="ko-KR" altLang="en-US" sz="1100" dirty="0"/>
              <a:t>사건 직후에 있어서 그들의 진술을 청취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4) </a:t>
            </a:r>
            <a:r>
              <a:rPr lang="ko-KR" altLang="en-US" sz="1100" dirty="0">
                <a:solidFill>
                  <a:srgbClr val="FF0000"/>
                </a:solidFill>
              </a:rPr>
              <a:t>사건당초의 상황확보</a:t>
            </a:r>
          </a:p>
          <a:p>
            <a:pPr marL="0" indent="0" fontAlgn="base">
              <a:buNone/>
            </a:pPr>
            <a:r>
              <a:rPr lang="ko-KR" altLang="en-US" sz="1100" dirty="0"/>
              <a:t>    </a:t>
            </a:r>
            <a:r>
              <a:rPr lang="en-US" altLang="ko-KR" sz="1100" dirty="0"/>
              <a:t>- </a:t>
            </a:r>
            <a:r>
              <a:rPr lang="ko-KR" altLang="en-US" sz="1100" dirty="0"/>
              <a:t>화재의 연소상황이라든가</a:t>
            </a:r>
            <a:r>
              <a:rPr lang="en-US" altLang="ko-KR" sz="1100" dirty="0"/>
              <a:t>, </a:t>
            </a:r>
            <a:r>
              <a:rPr lang="ko-KR" altLang="en-US" sz="1100" dirty="0"/>
              <a:t>범죄현장 주변의 상황</a:t>
            </a:r>
            <a:r>
              <a:rPr lang="en-US" altLang="ko-KR" sz="1100" dirty="0"/>
              <a:t>, </a:t>
            </a:r>
            <a:r>
              <a:rPr lang="ko-KR" altLang="en-US" sz="1100" dirty="0"/>
              <a:t>현장의 집합인물 등 그 동태나 이동성이 있는 사건</a:t>
            </a:r>
            <a:r>
              <a:rPr lang="en-US" altLang="ko-KR" sz="1100" dirty="0"/>
              <a:t>·</a:t>
            </a:r>
            <a:r>
              <a:rPr lang="ko-KR" altLang="en-US" sz="1100" dirty="0"/>
              <a:t>사람</a:t>
            </a:r>
            <a:r>
              <a:rPr lang="en-US" altLang="ko-KR" sz="1100" dirty="0"/>
              <a:t>·</a:t>
            </a:r>
            <a:r>
              <a:rPr lang="ko-KR" altLang="en-US" sz="1100" dirty="0"/>
              <a:t>상황 등은 이동 전에 사</a:t>
            </a: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진 촬영</a:t>
            </a:r>
            <a:r>
              <a:rPr lang="en-US" altLang="ko-KR" sz="1100" dirty="0"/>
              <a:t>,</a:t>
            </a:r>
            <a:r>
              <a:rPr lang="ko-KR" altLang="en-US" sz="1100" dirty="0"/>
              <a:t> 녹음을 한 후</a:t>
            </a:r>
            <a:r>
              <a:rPr lang="en-US" altLang="ko-KR" sz="1100" dirty="0"/>
              <a:t>, </a:t>
            </a:r>
            <a:r>
              <a:rPr lang="ko-KR" altLang="en-US" sz="1100" dirty="0"/>
              <a:t>관찰사실 등을 기록하여 후일의 수사자료로 관리 </a:t>
            </a:r>
          </a:p>
          <a:p>
            <a:pPr marL="0" indent="0" fontAlgn="base">
              <a:buNone/>
            </a:pP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※ </a:t>
            </a:r>
            <a:r>
              <a:rPr lang="ko-KR" altLang="en-US" sz="1100" dirty="0" err="1"/>
              <a:t>초동조치</a:t>
            </a:r>
            <a:r>
              <a:rPr lang="ko-KR" altLang="en-US" sz="1100" dirty="0"/>
              <a:t> 단계</a:t>
            </a:r>
          </a:p>
          <a:p>
            <a:pPr fontAlgn="base"/>
            <a:endParaRPr lang="ko-KR" altLang="en-US" sz="1100" dirty="0"/>
          </a:p>
          <a:p>
            <a:pPr fontAlgn="base"/>
            <a:endParaRPr lang="ko-KR" altLang="en-US" sz="1100" dirty="0"/>
          </a:p>
          <a:p>
            <a:pPr marL="0" indent="0">
              <a:buNone/>
            </a:pPr>
            <a:endParaRPr lang="ko-KR" altLang="en-US" sz="11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/>
              <a:t>1. </a:t>
            </a:r>
            <a:r>
              <a:rPr lang="ko-KR" altLang="en-US" sz="3200" dirty="0" err="1"/>
              <a:t>초동수사</a:t>
            </a:r>
            <a:endParaRPr lang="ko-KR" altLang="en-US" sz="32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457782"/>
              </p:ext>
            </p:extLst>
          </p:nvPr>
        </p:nvGraphicFramePr>
        <p:xfrm>
          <a:off x="683568" y="6093296"/>
          <a:ext cx="8229600" cy="256141"/>
        </p:xfrm>
        <a:graphic>
          <a:graphicData uri="http://schemas.openxmlformats.org/drawingml/2006/table">
            <a:tbl>
              <a:tblPr/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사건인지→ 긴급전파 → 긴급출동 → 긴급배치 → 긴급조치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(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범인체포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긴급처치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사태진압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확산방지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)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→ 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긴급채증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 → 현장보존 </a:t>
                      </a:r>
                      <a:endParaRPr lang="ko-KR" altLang="en-US" sz="500" kern="0" spc="0" dirty="0">
                        <a:solidFill>
                          <a:srgbClr val="000000"/>
                        </a:solidFill>
                        <a:effectLst/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marL="56470" marR="56470" marT="15612" marB="156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79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3. </a:t>
            </a:r>
            <a:r>
              <a:rPr lang="ko-KR" altLang="en-US" sz="1200" dirty="0" err="1">
                <a:solidFill>
                  <a:srgbClr val="FF0000"/>
                </a:solidFill>
              </a:rPr>
              <a:t>초동수사</a:t>
            </a:r>
            <a:r>
              <a:rPr lang="ko-KR" altLang="en-US" sz="1200" dirty="0">
                <a:solidFill>
                  <a:srgbClr val="FF0000"/>
                </a:solidFill>
              </a:rPr>
              <a:t> 방법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1) </a:t>
            </a:r>
            <a:r>
              <a:rPr lang="ko-KR" altLang="en-US" sz="1200" dirty="0"/>
              <a:t>신고접수 및 보고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① 신고접수시의 유의사항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신고를 접함에 있어서 친절</a:t>
            </a:r>
            <a:r>
              <a:rPr lang="en-US" altLang="ko-KR" sz="1200" dirty="0"/>
              <a:t>, </a:t>
            </a:r>
            <a:r>
              <a:rPr lang="ko-KR" altLang="en-US" sz="1200" dirty="0"/>
              <a:t>성실</a:t>
            </a:r>
            <a:r>
              <a:rPr lang="en-US" altLang="ko-KR" sz="1200" dirty="0"/>
              <a:t>, </a:t>
            </a:r>
            <a:r>
              <a:rPr lang="ko-KR" altLang="en-US" sz="1200" dirty="0"/>
              <a:t>공정한 태도를 유지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신속한 사건청취가 우선</a:t>
            </a:r>
            <a:r>
              <a:rPr lang="en-US" altLang="ko-KR" sz="1200" dirty="0"/>
              <a:t>, </a:t>
            </a:r>
            <a:r>
              <a:rPr lang="ko-KR" altLang="en-US" sz="1200" dirty="0"/>
              <a:t>그 다음 사건의 진위를 파악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 err="1"/>
              <a:t>신고인이</a:t>
            </a:r>
            <a:r>
              <a:rPr lang="ko-KR" altLang="en-US" sz="1200" dirty="0"/>
              <a:t> 피해자인지 여부 파악</a:t>
            </a:r>
            <a:r>
              <a:rPr lang="en-US" altLang="ko-KR" sz="1200" dirty="0"/>
              <a:t>, </a:t>
            </a:r>
            <a:r>
              <a:rPr lang="ko-KR" altLang="en-US" sz="1200" dirty="0"/>
              <a:t>신고경위와 동기 파악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정확한 신고시간 확인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긴급성</a:t>
            </a:r>
            <a:r>
              <a:rPr lang="ko-KR" altLang="en-US" sz="1200" dirty="0"/>
              <a:t> 판단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관할을 불문하고 친절하게 접수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※ .</a:t>
            </a:r>
            <a:r>
              <a:rPr lang="ko-KR" altLang="en-US" sz="1200" dirty="0" err="1"/>
              <a:t>신고인에</a:t>
            </a:r>
            <a:r>
              <a:rPr lang="ko-KR" altLang="en-US" sz="1200" dirty="0"/>
              <a:t> 관한 사항</a:t>
            </a:r>
            <a:r>
              <a:rPr lang="en-US" altLang="ko-KR" sz="1200" dirty="0"/>
              <a:t>: </a:t>
            </a:r>
            <a:r>
              <a:rPr lang="ko-KR" altLang="en-US" sz="1200" dirty="0"/>
              <a:t>신고인 주소</a:t>
            </a:r>
            <a:r>
              <a:rPr lang="en-US" altLang="ko-KR" sz="1200" dirty="0"/>
              <a:t>, </a:t>
            </a:r>
            <a:r>
              <a:rPr lang="ko-KR" altLang="en-US" sz="1200" dirty="0"/>
              <a:t>성명</a:t>
            </a:r>
            <a:r>
              <a:rPr lang="en-US" altLang="ko-KR" sz="1200" dirty="0"/>
              <a:t>, </a:t>
            </a:r>
            <a:r>
              <a:rPr lang="ko-KR" altLang="en-US" sz="1200" dirty="0"/>
              <a:t>직업</a:t>
            </a:r>
            <a:r>
              <a:rPr lang="en-US" altLang="ko-KR" sz="1200" dirty="0"/>
              <a:t>, </a:t>
            </a:r>
            <a:r>
              <a:rPr lang="ko-KR" altLang="en-US" sz="1200" dirty="0"/>
              <a:t>연령</a:t>
            </a:r>
            <a:r>
              <a:rPr lang="en-US" altLang="ko-KR" sz="1200" dirty="0"/>
              <a:t>, </a:t>
            </a:r>
            <a:r>
              <a:rPr lang="ko-KR" altLang="en-US" sz="1200" dirty="0"/>
              <a:t>사건과의 관계</a:t>
            </a:r>
            <a:r>
              <a:rPr lang="en-US" altLang="ko-KR" sz="1200" dirty="0"/>
              <a:t> </a:t>
            </a:r>
          </a:p>
          <a:p>
            <a:pPr marL="0" indent="0" fontAlgn="base">
              <a:buNone/>
            </a:pPr>
            <a:r>
              <a:rPr lang="en-US" altLang="ko-KR" sz="1200" dirty="0"/>
              <a:t>     ※ </a:t>
            </a:r>
            <a:r>
              <a:rPr lang="ko-KR" altLang="en-US" sz="1200" dirty="0"/>
              <a:t>신고내용에 관한 사항</a:t>
            </a:r>
            <a:r>
              <a:rPr lang="en-US" altLang="ko-KR" sz="1200" dirty="0"/>
              <a:t>: </a:t>
            </a:r>
            <a:r>
              <a:rPr lang="ko-KR" altLang="en-US" sz="1200" dirty="0"/>
              <a:t>사건의 </a:t>
            </a:r>
            <a:r>
              <a:rPr lang="ko-KR" altLang="en-US" sz="1200" dirty="0" err="1"/>
              <a:t>발생일시</a:t>
            </a:r>
            <a:r>
              <a:rPr lang="en-US" altLang="ko-KR" sz="1200" dirty="0"/>
              <a:t>, </a:t>
            </a:r>
            <a:r>
              <a:rPr lang="ko-KR" altLang="en-US" sz="1200" dirty="0"/>
              <a:t>장소</a:t>
            </a:r>
            <a:r>
              <a:rPr lang="en-US" altLang="ko-KR" sz="1200" dirty="0"/>
              <a:t>, </a:t>
            </a:r>
            <a:r>
              <a:rPr lang="ko-KR" altLang="en-US" sz="1200" dirty="0"/>
              <a:t>범인의 성명</a:t>
            </a:r>
            <a:r>
              <a:rPr lang="en-US" altLang="ko-KR" sz="1200" dirty="0"/>
              <a:t>·</a:t>
            </a:r>
            <a:r>
              <a:rPr lang="ko-KR" altLang="en-US" sz="1200" dirty="0"/>
              <a:t>인상</a:t>
            </a:r>
            <a:r>
              <a:rPr lang="en-US" altLang="ko-KR" sz="1200" dirty="0"/>
              <a:t>·</a:t>
            </a:r>
            <a:r>
              <a:rPr lang="ko-KR" altLang="en-US" sz="1200" dirty="0"/>
              <a:t>착 의</a:t>
            </a:r>
            <a:r>
              <a:rPr lang="en-US" altLang="ko-KR" sz="1200" dirty="0"/>
              <a:t>, </a:t>
            </a:r>
            <a:r>
              <a:rPr lang="ko-KR" altLang="en-US" sz="1200" dirty="0"/>
              <a:t>피해자</a:t>
            </a:r>
            <a:r>
              <a:rPr lang="en-US" altLang="ko-KR" sz="1200" dirty="0"/>
              <a:t>, </a:t>
            </a:r>
            <a:r>
              <a:rPr lang="ko-KR" altLang="en-US" sz="1200" dirty="0"/>
              <a:t>범행의 수단</a:t>
            </a:r>
            <a:r>
              <a:rPr lang="en-US" altLang="ko-KR" sz="1200" dirty="0"/>
              <a:t>· </a:t>
            </a:r>
            <a:r>
              <a:rPr lang="ko-KR" altLang="en-US" sz="1200" dirty="0"/>
              <a:t>방법</a:t>
            </a:r>
            <a:r>
              <a:rPr lang="en-US" altLang="ko-KR" sz="1200" dirty="0"/>
              <a:t>· </a:t>
            </a:r>
            <a:r>
              <a:rPr lang="ko-KR" altLang="en-US" sz="1200" dirty="0"/>
              <a:t>행위</a:t>
            </a:r>
            <a:r>
              <a:rPr lang="en-US" altLang="ko-KR" sz="1200" dirty="0"/>
              <a:t>· </a:t>
            </a:r>
            <a:r>
              <a:rPr lang="ko-KR" altLang="en-US" sz="1200" dirty="0"/>
              <a:t>원인</a:t>
            </a:r>
            <a:r>
              <a:rPr lang="en-US" altLang="ko-KR" sz="1200" dirty="0"/>
              <a:t>· </a:t>
            </a:r>
            <a:r>
              <a:rPr lang="ko-KR" altLang="en-US" sz="1200" dirty="0"/>
              <a:t>동기</a:t>
            </a:r>
            <a:r>
              <a:rPr lang="en-US" altLang="ko-KR" sz="1200" dirty="0"/>
              <a:t>· 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                                         </a:t>
            </a:r>
            <a:r>
              <a:rPr lang="ko-KR" altLang="en-US" sz="1200" dirty="0"/>
              <a:t>흉기소지 여부</a:t>
            </a:r>
            <a:r>
              <a:rPr lang="en-US" altLang="ko-KR" sz="1200" dirty="0"/>
              <a:t>, </a:t>
            </a:r>
            <a:r>
              <a:rPr lang="ko-KR" altLang="en-US" sz="1200" dirty="0"/>
              <a:t>피 해사실</a:t>
            </a:r>
            <a:r>
              <a:rPr lang="en-US" altLang="ko-KR" sz="1200" dirty="0"/>
              <a:t>· </a:t>
            </a:r>
            <a:r>
              <a:rPr lang="ko-KR" altLang="en-US" sz="1200" dirty="0"/>
              <a:t>결과</a:t>
            </a:r>
            <a:r>
              <a:rPr lang="en-US" altLang="ko-KR" sz="1200" dirty="0"/>
              <a:t>, </a:t>
            </a:r>
            <a:r>
              <a:rPr lang="ko-KR" altLang="en-US" sz="1200" dirty="0"/>
              <a:t>피해사실을 알게 된 경위</a:t>
            </a:r>
            <a:r>
              <a:rPr lang="en-US" altLang="ko-KR" sz="1200" dirty="0"/>
              <a:t>, </a:t>
            </a:r>
            <a:r>
              <a:rPr lang="ko-KR" altLang="en-US" sz="1200" dirty="0"/>
              <a:t>현재 상황</a:t>
            </a:r>
            <a:r>
              <a:rPr lang="en-US" altLang="ko-KR" sz="1200" dirty="0"/>
              <a:t>, </a:t>
            </a:r>
            <a:r>
              <a:rPr lang="ko-KR" altLang="en-US" sz="1200" dirty="0"/>
              <a:t>목격자</a:t>
            </a:r>
            <a:r>
              <a:rPr lang="en-US" altLang="ko-KR" sz="1200" dirty="0"/>
              <a:t>, </a:t>
            </a:r>
            <a:r>
              <a:rPr lang="ko-KR" altLang="en-US" sz="1200" dirty="0"/>
              <a:t>범인의 도주로</a:t>
            </a:r>
            <a:r>
              <a:rPr lang="en-US" altLang="ko-KR" sz="1200" dirty="0"/>
              <a:t>· 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                                         </a:t>
            </a:r>
            <a:r>
              <a:rPr lang="ko-KR" altLang="en-US" sz="1200" dirty="0"/>
              <a:t>도주</a:t>
            </a:r>
            <a:r>
              <a:rPr lang="en-US" altLang="ko-KR" sz="1200" dirty="0"/>
              <a:t>·</a:t>
            </a:r>
            <a:r>
              <a:rPr lang="ko-KR" altLang="en-US" sz="1200" dirty="0"/>
              <a:t>방법 등을 청취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② 보고요령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보</a:t>
            </a:r>
            <a:r>
              <a:rPr lang="en-US" altLang="ko-KR" sz="1200" dirty="0"/>
              <a:t>: “</a:t>
            </a:r>
            <a:r>
              <a:rPr lang="en-US" altLang="ko-KR" sz="1200" dirty="0" err="1"/>
              <a:t>oo</a:t>
            </a:r>
            <a:r>
              <a:rPr lang="ko-KR" altLang="en-US" sz="1200" dirty="0"/>
              <a:t>에서 </a:t>
            </a:r>
            <a:r>
              <a:rPr lang="en-US" altLang="ko-KR" sz="1200" dirty="0" err="1"/>
              <a:t>oo</a:t>
            </a:r>
            <a:r>
              <a:rPr lang="ko-KR" altLang="en-US" sz="1200" dirty="0"/>
              <a:t>사건발생” “상황청취 중”이라고 보고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보 이하</a:t>
            </a:r>
            <a:r>
              <a:rPr lang="en-US" altLang="ko-KR" sz="1200" dirty="0"/>
              <a:t>: 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보 이하의 </a:t>
            </a:r>
            <a:r>
              <a:rPr lang="ko-KR" altLang="en-US" sz="1200" dirty="0" err="1"/>
              <a:t>즉보는</a:t>
            </a:r>
            <a:r>
              <a:rPr lang="ko-KR" altLang="en-US" sz="1200" dirty="0"/>
              <a:t> 범인의 추적</a:t>
            </a:r>
            <a:r>
              <a:rPr lang="en-US" altLang="ko-KR" sz="1200" dirty="0"/>
              <a:t>·</a:t>
            </a:r>
            <a:r>
              <a:rPr lang="ko-KR" altLang="en-US" sz="1200" dirty="0"/>
              <a:t>체포와 수배를 위하여 필요한 사항 및 피해자 상황을 우선적으로 파악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               </a:t>
            </a:r>
            <a:r>
              <a:rPr lang="ko-KR" altLang="en-US" sz="1200" dirty="0"/>
              <a:t>하면서 보고하여야 하며</a:t>
            </a:r>
            <a:r>
              <a:rPr lang="en-US" altLang="ko-KR" sz="1200" dirty="0"/>
              <a:t>, </a:t>
            </a:r>
            <a:r>
              <a:rPr lang="ko-KR" altLang="en-US" sz="1200" dirty="0"/>
              <a:t>수사간부에 대한 보고 연락을 신속히 행하여 지시를 받아야 함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fontAlgn="base"/>
            <a:endParaRPr lang="ko-KR" altLang="en-US" sz="1200" dirty="0"/>
          </a:p>
          <a:p>
            <a:pPr marL="0" indent="0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/>
              <a:t>1. </a:t>
            </a:r>
            <a:r>
              <a:rPr lang="ko-KR" altLang="en-US" sz="3200" dirty="0" err="1"/>
              <a:t>초동수사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87592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현장출동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경찰관은 현장임검을 요하는 범죄의 발생을 인지하였을 때에는 신속 히 그 현장에 임하여 필요한 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사를 행하여야 한다</a:t>
            </a:r>
            <a:r>
              <a:rPr lang="en-US" altLang="ko-KR" sz="1400" dirty="0"/>
              <a:t>(</a:t>
            </a:r>
            <a:r>
              <a:rPr lang="ko-KR" altLang="en-US" sz="1400" dirty="0"/>
              <a:t>범죄수사규칙 제</a:t>
            </a:r>
            <a:r>
              <a:rPr lang="en-US" altLang="ko-KR" sz="1400" dirty="0"/>
              <a:t>82</a:t>
            </a:r>
            <a:r>
              <a:rPr lang="ko-KR" altLang="en-US" sz="1400" dirty="0"/>
              <a:t>조 제①항</a:t>
            </a:r>
            <a:r>
              <a:rPr lang="en-US" altLang="ko-KR" sz="1400" dirty="0"/>
              <a:t>).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※ </a:t>
            </a:r>
            <a:r>
              <a:rPr lang="ko-KR" altLang="en-US" sz="1400" dirty="0" err="1"/>
              <a:t>현장출동시</a:t>
            </a:r>
            <a:r>
              <a:rPr lang="ko-KR" altLang="en-US" sz="1400" dirty="0"/>
              <a:t> 주의사항</a:t>
            </a:r>
          </a:p>
          <a:p>
            <a:pPr marL="0" indent="0" fontAlgn="base">
              <a:buNone/>
            </a:pPr>
            <a:r>
              <a:rPr lang="en-US" altLang="ko-KR" sz="1400" dirty="0"/>
              <a:t>     1. </a:t>
            </a:r>
            <a:r>
              <a:rPr lang="ko-KR" altLang="en-US" sz="1400" dirty="0"/>
              <a:t>기동력 활용</a:t>
            </a:r>
            <a:r>
              <a:rPr lang="en-US" altLang="ko-KR" sz="1400" dirty="0"/>
              <a:t>, </a:t>
            </a:r>
            <a:r>
              <a:rPr lang="ko-KR" altLang="en-US" sz="1400" dirty="0"/>
              <a:t>최단시간 내 도착</a:t>
            </a:r>
            <a:r>
              <a:rPr lang="en-US" altLang="ko-KR" sz="1400" dirty="0"/>
              <a:t>, </a:t>
            </a:r>
            <a:r>
              <a:rPr lang="ko-KR" altLang="en-US" sz="1400" dirty="0"/>
              <a:t>무전기 등 통신기자재 필히 휴대</a:t>
            </a:r>
          </a:p>
          <a:p>
            <a:pPr marL="0" indent="0" fontAlgn="base">
              <a:buNone/>
            </a:pPr>
            <a:r>
              <a:rPr lang="en-US" altLang="ko-KR" sz="1400" dirty="0"/>
              <a:t>     2. </a:t>
            </a:r>
            <a:r>
              <a:rPr lang="ko-KR" altLang="en-US" sz="1400" dirty="0"/>
              <a:t>호신용구</a:t>
            </a:r>
            <a:r>
              <a:rPr lang="en-US" altLang="ko-KR" sz="1400" dirty="0"/>
              <a:t>, </a:t>
            </a:r>
            <a:r>
              <a:rPr lang="ko-KR" altLang="en-US" sz="1400" dirty="0"/>
              <a:t>현장보존 기자재 휴대</a:t>
            </a:r>
          </a:p>
          <a:p>
            <a:pPr marL="0" indent="0" fontAlgn="base">
              <a:buNone/>
            </a:pPr>
            <a:r>
              <a:rPr lang="en-US" altLang="ko-KR" sz="1400" dirty="0"/>
              <a:t>     3. </a:t>
            </a:r>
            <a:r>
              <a:rPr lang="ko-KR" altLang="en-US" sz="1400" dirty="0"/>
              <a:t>신고자</a:t>
            </a:r>
            <a:r>
              <a:rPr lang="en-US" altLang="ko-KR" sz="1400" dirty="0"/>
              <a:t>. </a:t>
            </a:r>
            <a:r>
              <a:rPr lang="ko-KR" altLang="en-US" sz="1400" dirty="0"/>
              <a:t>현장에 대하여 </a:t>
            </a:r>
            <a:r>
              <a:rPr lang="ko-KR" altLang="en-US" sz="1400" dirty="0" err="1"/>
              <a:t>연고감을</a:t>
            </a:r>
            <a:r>
              <a:rPr lang="ko-KR" altLang="en-US" sz="1400" dirty="0"/>
              <a:t>  </a:t>
            </a:r>
            <a:r>
              <a:rPr lang="ko-KR" altLang="en-US" sz="1400" dirty="0" err="1"/>
              <a:t>가진자와</a:t>
            </a:r>
            <a:r>
              <a:rPr lang="ko-KR" altLang="en-US" sz="1400" dirty="0"/>
              <a:t> 가급적 동행</a:t>
            </a:r>
          </a:p>
          <a:p>
            <a:pPr marL="0" indent="0" fontAlgn="base">
              <a:buNone/>
            </a:pPr>
            <a:r>
              <a:rPr lang="en-US" altLang="ko-KR" sz="1400" dirty="0"/>
              <a:t>     4. </a:t>
            </a:r>
            <a:r>
              <a:rPr lang="ko-KR" altLang="en-US" sz="1400" dirty="0"/>
              <a:t>현장출동 중 범인으로 인정되는 자</a:t>
            </a:r>
            <a:r>
              <a:rPr lang="en-US" altLang="ko-KR" sz="1400" dirty="0"/>
              <a:t>, </a:t>
            </a:r>
            <a:r>
              <a:rPr lang="ko-KR" altLang="en-US" sz="1400" dirty="0"/>
              <a:t>거수자 등에 대한 불심검문</a:t>
            </a:r>
            <a:r>
              <a:rPr lang="en-US" altLang="ko-KR" sz="1400" dirty="0"/>
              <a:t>, </a:t>
            </a:r>
            <a:r>
              <a:rPr lang="ko-KR" altLang="en-US" sz="1400" dirty="0"/>
              <a:t>주 의를 항상 관찰하며 접근</a:t>
            </a:r>
          </a:p>
          <a:p>
            <a:pPr marL="0" indent="0" fontAlgn="base">
              <a:buNone/>
            </a:pPr>
            <a:r>
              <a:rPr lang="en-US" altLang="ko-KR" sz="1400" dirty="0"/>
              <a:t>     5. </a:t>
            </a:r>
            <a:r>
              <a:rPr lang="ko-KR" altLang="en-US" sz="1400" dirty="0"/>
              <a:t>현장 도착 후에도 현장상황을 수시로 보고할 것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fontAlgn="base"/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/>
              <a:t>1. </a:t>
            </a:r>
            <a:r>
              <a:rPr lang="ko-KR" altLang="en-US" sz="3200" dirty="0" err="1"/>
              <a:t>초동수사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16294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각 수사  </a:t>
            </a:r>
            <a:r>
              <a:rPr lang="ko-KR" altLang="en-US" sz="1400" dirty="0" err="1">
                <a:solidFill>
                  <a:srgbClr val="FF0000"/>
                </a:solidFill>
              </a:rPr>
              <a:t>주체별</a:t>
            </a:r>
            <a:r>
              <a:rPr lang="ko-KR" altLang="en-US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 err="1">
                <a:solidFill>
                  <a:srgbClr val="FF0000"/>
                </a:solidFill>
              </a:rPr>
              <a:t>초동조치</a:t>
            </a:r>
            <a:r>
              <a:rPr lang="ko-KR" altLang="en-US" sz="1400" dirty="0">
                <a:solidFill>
                  <a:srgbClr val="FF0000"/>
                </a:solidFill>
              </a:rPr>
              <a:t> 사항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최초 현장 </a:t>
            </a:r>
            <a:r>
              <a:rPr lang="ko-KR" altLang="en-US" sz="1400" dirty="0" err="1">
                <a:solidFill>
                  <a:srgbClr val="FF0000"/>
                </a:solidFill>
              </a:rPr>
              <a:t>임장자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① 범죄의 진압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범인의 체포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 err="1"/>
              <a:t>현장임장자는</a:t>
            </a:r>
            <a:r>
              <a:rPr lang="ko-KR" altLang="en-US" sz="1400" dirty="0"/>
              <a:t> 현장 도착 즉시 범죄를 진압하고</a:t>
            </a:r>
            <a:r>
              <a:rPr lang="en-US" altLang="ko-KR" sz="1400" dirty="0"/>
              <a:t>, </a:t>
            </a:r>
            <a:r>
              <a:rPr lang="ko-KR" altLang="en-US" sz="1400" dirty="0"/>
              <a:t>범인이 현장에 있을 경우 체포하여야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범인검거와 피해자 구호가 동시에 요구될 경우에는 피해자 구호를 우선적으로 실시하여야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② 부상자 구호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병원으로 후송을 하면서 피해자로부터 범인은 누구인가</a:t>
            </a:r>
            <a:r>
              <a:rPr lang="en-US" altLang="ko-KR" sz="1400" dirty="0"/>
              <a:t>, </a:t>
            </a:r>
            <a:r>
              <a:rPr lang="ko-KR" altLang="en-US" sz="1400" dirty="0"/>
              <a:t>범행의 원 인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피해자의 주거 </a:t>
            </a:r>
            <a:r>
              <a:rPr lang="en-US" altLang="ko-KR" sz="1400" dirty="0"/>
              <a:t>· </a:t>
            </a:r>
            <a:r>
              <a:rPr lang="ko-KR" altLang="en-US" sz="1400" dirty="0"/>
              <a:t>성명 </a:t>
            </a:r>
            <a:r>
              <a:rPr lang="en-US" altLang="ko-KR" sz="1400" dirty="0"/>
              <a:t>· </a:t>
            </a:r>
            <a:r>
              <a:rPr lang="ko-KR" altLang="en-US" sz="1400" dirty="0"/>
              <a:t>연령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·</a:t>
            </a:r>
            <a:r>
              <a:rPr lang="ko-KR" altLang="en-US" sz="1400" dirty="0"/>
              <a:t>피해상황 </a:t>
            </a:r>
            <a:r>
              <a:rPr lang="en-US" altLang="ko-KR" sz="1400" dirty="0"/>
              <a:t>· </a:t>
            </a:r>
            <a:r>
              <a:rPr lang="ko-KR" altLang="en-US" sz="1400" dirty="0"/>
              <a:t>부근에 있었던 자</a:t>
            </a:r>
            <a:r>
              <a:rPr lang="en-US" altLang="ko-KR" sz="1400" dirty="0"/>
              <a:t>(</a:t>
            </a:r>
            <a:r>
              <a:rPr lang="ko-KR" altLang="en-US" sz="1400" dirty="0"/>
              <a:t>목격 자</a:t>
            </a:r>
            <a:r>
              <a:rPr lang="en-US" altLang="ko-KR" sz="1400" dirty="0"/>
              <a:t>), </a:t>
            </a:r>
            <a:r>
              <a:rPr lang="ko-KR" altLang="en-US" sz="1400" dirty="0"/>
              <a:t>기타사항 등 수사상 필요한 최소한도의 것을 청취</a:t>
            </a:r>
            <a:r>
              <a:rPr lang="en-US" altLang="ko-KR" sz="1400" dirty="0"/>
              <a:t>. </a:t>
            </a:r>
            <a:r>
              <a:rPr lang="ko-KR" altLang="en-US" sz="1400" dirty="0"/>
              <a:t>녹음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※ </a:t>
            </a:r>
            <a:r>
              <a:rPr lang="ko-KR" altLang="en-US" sz="1400" dirty="0"/>
              <a:t>범행동기 질문은 피의자 </a:t>
            </a:r>
            <a:r>
              <a:rPr lang="ko-KR" altLang="en-US" sz="1400" dirty="0" err="1"/>
              <a:t>신문시</a:t>
            </a:r>
            <a:r>
              <a:rPr lang="ko-KR" altLang="en-US" sz="1400" dirty="0"/>
              <a:t> 조사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피해자가 현장에서 사망한 경우에는 사망시간을 기록</a:t>
            </a:r>
            <a:r>
              <a:rPr lang="en-US" altLang="ko-KR" sz="1400" dirty="0"/>
              <a:t>, </a:t>
            </a:r>
            <a:r>
              <a:rPr lang="ko-KR" altLang="en-US" sz="1400" dirty="0"/>
              <a:t>병원으로 후송 을 하지 말고 그대로 현장을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보존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※ </a:t>
            </a:r>
            <a:r>
              <a:rPr lang="ko-KR" altLang="en-US" sz="1400" dirty="0"/>
              <a:t>피해자의 사망여부의 판단은 반드시 의사가 하여야 함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fontAlgn="base"/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/>
              <a:t>1. </a:t>
            </a:r>
            <a:r>
              <a:rPr lang="ko-KR" altLang="en-US" sz="3200" dirty="0" err="1"/>
              <a:t>초동수사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6605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➂ 현장보존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범죄현장의 상태를 범죄발생 또는 범죄발각 당시 그대로의 상태로 일정기간 보존하는 것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※ </a:t>
            </a:r>
            <a:r>
              <a:rPr lang="ko-KR" altLang="en-US" sz="1200" dirty="0" err="1"/>
              <a:t>현장보존시</a:t>
            </a:r>
            <a:r>
              <a:rPr lang="ko-KR" altLang="en-US" sz="1200" dirty="0"/>
              <a:t> 주의사항</a:t>
            </a:r>
          </a:p>
          <a:p>
            <a:pPr marL="0" indent="0" fontAlgn="base">
              <a:buNone/>
            </a:pPr>
            <a:r>
              <a:rPr lang="en-US" altLang="ko-KR" sz="1200" dirty="0"/>
              <a:t>     1. </a:t>
            </a:r>
            <a:r>
              <a:rPr lang="ko-KR" altLang="en-US" sz="1200" dirty="0"/>
              <a:t>도착즉시 장갑착용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2. </a:t>
            </a:r>
            <a:r>
              <a:rPr lang="ko-KR" altLang="en-US" sz="1200" dirty="0" err="1"/>
              <a:t>출입시</a:t>
            </a:r>
            <a:r>
              <a:rPr lang="ko-KR" altLang="en-US" sz="1200" dirty="0"/>
              <a:t> 덧신</a:t>
            </a:r>
            <a:r>
              <a:rPr lang="en-US" altLang="ko-KR" sz="1200" dirty="0"/>
              <a:t>. </a:t>
            </a:r>
            <a:r>
              <a:rPr lang="ko-KR" altLang="en-US" sz="1200" dirty="0" err="1"/>
              <a:t>통행판</a:t>
            </a:r>
            <a:r>
              <a:rPr lang="ko-KR" altLang="en-US" sz="1200" dirty="0"/>
              <a:t> 이용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출입로</a:t>
            </a:r>
            <a:r>
              <a:rPr lang="ko-KR" altLang="en-US" sz="1200" dirty="0"/>
              <a:t> 이외의 통행로를 이용할 것 </a:t>
            </a:r>
          </a:p>
          <a:p>
            <a:pPr marL="0" indent="0" fontAlgn="base">
              <a:buNone/>
            </a:pPr>
            <a:r>
              <a:rPr lang="en-US" altLang="ko-KR" sz="1200" dirty="0"/>
              <a:t>     3. </a:t>
            </a:r>
            <a:r>
              <a:rPr lang="ko-KR" altLang="en-US" sz="1200" dirty="0"/>
              <a:t>사체</a:t>
            </a:r>
            <a:r>
              <a:rPr lang="en-US" altLang="ko-KR" sz="1200" dirty="0"/>
              <a:t>. </a:t>
            </a:r>
            <a:r>
              <a:rPr lang="ko-KR" altLang="en-US" sz="1200" dirty="0"/>
              <a:t>흉기</a:t>
            </a:r>
            <a:r>
              <a:rPr lang="en-US" altLang="ko-KR" sz="1200" dirty="0"/>
              <a:t>. </a:t>
            </a:r>
            <a:r>
              <a:rPr lang="ko-KR" altLang="en-US" sz="1200" dirty="0"/>
              <a:t>현장의 물건에 손대지 말 것</a:t>
            </a:r>
          </a:p>
          <a:p>
            <a:pPr marL="0" indent="0" fontAlgn="base">
              <a:buNone/>
            </a:pPr>
            <a:r>
              <a:rPr lang="en-US" altLang="ko-KR" sz="1200" dirty="0"/>
              <a:t>     4. </a:t>
            </a:r>
            <a:r>
              <a:rPr lang="ko-KR" altLang="en-US" sz="1200" dirty="0"/>
              <a:t>출입문 등을 함부로 움직이지 말 것</a:t>
            </a:r>
          </a:p>
          <a:p>
            <a:pPr marL="0" indent="0" fontAlgn="base">
              <a:buNone/>
            </a:pPr>
            <a:r>
              <a:rPr lang="en-US" altLang="ko-KR" sz="1200" dirty="0"/>
              <a:t>     5. </a:t>
            </a:r>
            <a:r>
              <a:rPr lang="ko-KR" altLang="en-US" sz="1200" dirty="0"/>
              <a:t>현장을 변경할 때는 분필이나 스프레이로 원위치를 표시하고 간부에 게 그대로 보고할 것</a:t>
            </a:r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현장보존의 범위</a:t>
            </a: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. </a:t>
            </a:r>
            <a:r>
              <a:rPr lang="ko-KR" altLang="en-US" sz="1200" dirty="0">
                <a:solidFill>
                  <a:srgbClr val="FF0000"/>
                </a:solidFill>
              </a:rPr>
              <a:t>범죄를 실행한 지점뿐 아니라 가능한 한 광범위하게 설정</a:t>
            </a:r>
          </a:p>
          <a:p>
            <a:pPr marL="0" indent="0" fontAlgn="base">
              <a:buNone/>
            </a:pPr>
            <a:r>
              <a:rPr lang="en-US" altLang="ko-KR" sz="1200" dirty="0"/>
              <a:t>       . </a:t>
            </a:r>
            <a:r>
              <a:rPr lang="ko-KR" altLang="en-US" sz="1200" dirty="0"/>
              <a:t>현장책임자의 지시에 따라 범위를 축소해 나감</a:t>
            </a:r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현장보존의 방법</a:t>
            </a:r>
            <a:r>
              <a:rPr lang="en-US" altLang="ko-KR" sz="1200" dirty="0"/>
              <a:t>(</a:t>
            </a:r>
            <a:r>
              <a:rPr lang="ko-KR" altLang="en-US" sz="1200" dirty="0"/>
              <a:t>감식반이 올 때 까지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. </a:t>
            </a:r>
            <a:r>
              <a:rPr lang="ko-KR" altLang="en-US" sz="1200" dirty="0"/>
              <a:t>현장보존은 로프를 이용하여 출입통제를 하고 선을 설정한 후 전원 퇴거조치를 취한다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. </a:t>
            </a:r>
            <a:r>
              <a:rPr lang="ko-KR" altLang="en-US" sz="1200" dirty="0"/>
              <a:t>되도록 현장을 범행 당시의 상황 그대로 보존</a:t>
            </a:r>
          </a:p>
          <a:p>
            <a:pPr marL="0" indent="0" fontAlgn="base">
              <a:buNone/>
            </a:pPr>
            <a:r>
              <a:rPr lang="en-US" altLang="ko-KR" sz="1200" dirty="0"/>
              <a:t>       . </a:t>
            </a:r>
            <a:r>
              <a:rPr lang="ko-KR" altLang="en-US" sz="1200" dirty="0"/>
              <a:t>증거물의 변질</a:t>
            </a:r>
            <a:r>
              <a:rPr lang="en-US" altLang="ko-KR" sz="1200" dirty="0"/>
              <a:t>. </a:t>
            </a:r>
            <a:r>
              <a:rPr lang="ko-KR" altLang="en-US" sz="1200" dirty="0"/>
              <a:t>파괴 방지조치</a:t>
            </a:r>
          </a:p>
          <a:p>
            <a:pPr marL="0" indent="0" fontAlgn="base">
              <a:buNone/>
            </a:pPr>
            <a:r>
              <a:rPr lang="en-US" altLang="ko-KR" sz="1200" dirty="0"/>
              <a:t>       . </a:t>
            </a:r>
            <a:r>
              <a:rPr lang="ko-KR" altLang="en-US" sz="1200" dirty="0"/>
              <a:t>현장배회자</a:t>
            </a:r>
            <a:r>
              <a:rPr lang="en-US" altLang="ko-KR" sz="1200" dirty="0"/>
              <a:t>. </a:t>
            </a:r>
            <a:r>
              <a:rPr lang="ko-KR" altLang="en-US" sz="1200" dirty="0"/>
              <a:t>현장출입자의 조사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현장보존을 할 수 없을 때의 조치</a:t>
            </a:r>
          </a:p>
          <a:p>
            <a:pPr marL="0" indent="0" fontAlgn="base">
              <a:buNone/>
            </a:pPr>
            <a:r>
              <a:rPr lang="ko-KR" altLang="en-US" sz="1200" dirty="0"/>
              <a:t>       </a:t>
            </a:r>
            <a:r>
              <a:rPr lang="en-US" altLang="ko-KR" sz="1200" dirty="0"/>
              <a:t> . </a:t>
            </a:r>
            <a:r>
              <a:rPr lang="ko-KR" altLang="en-US" sz="1200" dirty="0"/>
              <a:t> 부상자 구호 등으로 인하여 </a:t>
            </a:r>
            <a:r>
              <a:rPr lang="ko-KR" altLang="en-US" sz="1200" dirty="0">
                <a:solidFill>
                  <a:srgbClr val="FF0000"/>
                </a:solidFill>
              </a:rPr>
              <a:t>불가피하게 수사 자료를 원상태로 보존할 수 없을 때에는 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원형 보전조치를 취하기 </a:t>
            </a:r>
            <a:r>
              <a:rPr lang="ko-KR" altLang="en-US" sz="1200" dirty="0" err="1">
                <a:solidFill>
                  <a:srgbClr val="FF0000"/>
                </a:solidFill>
              </a:rPr>
              <a:t>위하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    </a:t>
            </a:r>
            <a:r>
              <a:rPr lang="ko-KR" altLang="en-US" sz="1200" dirty="0">
                <a:solidFill>
                  <a:srgbClr val="FF0000"/>
                </a:solidFill>
              </a:rPr>
              <a:t>여 사진촬영을 할 경우에는 </a:t>
            </a:r>
            <a:r>
              <a:rPr lang="ko-KR" altLang="en-US" sz="1200" dirty="0" err="1">
                <a:solidFill>
                  <a:srgbClr val="FF0000"/>
                </a:solidFill>
              </a:rPr>
              <a:t>참여인을</a:t>
            </a:r>
            <a:r>
              <a:rPr lang="ko-KR" altLang="en-US" sz="1200" dirty="0">
                <a:solidFill>
                  <a:srgbClr val="FF0000"/>
                </a:solidFill>
              </a:rPr>
              <a:t> 사진에 넣거나 </a:t>
            </a:r>
            <a:r>
              <a:rPr lang="ko-KR" altLang="en-US" sz="1200" dirty="0" err="1">
                <a:solidFill>
                  <a:srgbClr val="FF0000"/>
                </a:solidFill>
              </a:rPr>
              <a:t>참여인이</a:t>
            </a:r>
            <a:r>
              <a:rPr lang="ko-KR" altLang="en-US" sz="1200" dirty="0">
                <a:solidFill>
                  <a:srgbClr val="FF0000"/>
                </a:solidFill>
              </a:rPr>
              <a:t> 서명한 종이조각을 넣어 촬영</a:t>
            </a:r>
          </a:p>
          <a:p>
            <a:pPr marL="0" indent="0" fontAlgn="base">
              <a:buNone/>
            </a:pPr>
            <a:r>
              <a:rPr lang="en-US" altLang="ko-KR" sz="1200" dirty="0"/>
              <a:t>        . </a:t>
            </a:r>
            <a:r>
              <a:rPr lang="ko-KR" altLang="en-US" sz="1200" dirty="0"/>
              <a:t>현장을 분필 등으로 표시하고 차후에 도면을 작성</a:t>
            </a:r>
            <a:r>
              <a:rPr lang="en-US" altLang="ko-KR" sz="1200" dirty="0"/>
              <a:t>·</a:t>
            </a:r>
            <a:r>
              <a:rPr lang="ko-KR" altLang="en-US" sz="1200" dirty="0"/>
              <a:t>기록하거나 </a:t>
            </a:r>
            <a:r>
              <a:rPr lang="en-US" altLang="ko-KR" sz="1200" dirty="0"/>
              <a:t> </a:t>
            </a:r>
            <a:r>
              <a:rPr lang="ko-KR" altLang="en-US" sz="1200" dirty="0"/>
              <a:t>수첩 등에 현장상황 등을 기록해 둘 것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fontAlgn="base"/>
            <a:endParaRPr lang="ko-KR" altLang="en-US" sz="1200" dirty="0"/>
          </a:p>
          <a:p>
            <a:pPr marL="0" indent="0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/>
              <a:t>1. </a:t>
            </a:r>
            <a:r>
              <a:rPr lang="ko-KR" altLang="en-US" sz="3200" dirty="0" err="1"/>
              <a:t>초동수사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62400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④ 신속보고</a:t>
            </a:r>
            <a:r>
              <a:rPr lang="en-US" altLang="ko-KR" sz="1400" dirty="0"/>
              <a:t>: </a:t>
            </a:r>
            <a:r>
              <a:rPr lang="ko-KR" altLang="en-US" sz="1400" dirty="0"/>
              <a:t>현장조치 후 다음 사항을 신속히 보고해야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. </a:t>
            </a:r>
            <a:r>
              <a:rPr lang="ko-KR" altLang="en-US" sz="1400" dirty="0"/>
              <a:t>이미 보고한 내용과 다른 사실</a:t>
            </a:r>
          </a:p>
          <a:p>
            <a:pPr marL="0" indent="0" fontAlgn="base">
              <a:buNone/>
            </a:pPr>
            <a:r>
              <a:rPr lang="en-US" altLang="ko-KR" sz="1400" dirty="0"/>
              <a:t>     . </a:t>
            </a:r>
            <a:r>
              <a:rPr lang="ko-KR" altLang="en-US" sz="1400" dirty="0"/>
              <a:t>범인의 인상</a:t>
            </a:r>
            <a:r>
              <a:rPr lang="en-US" altLang="ko-KR" sz="1400" dirty="0"/>
              <a:t>. </a:t>
            </a:r>
            <a:r>
              <a:rPr lang="ko-KR" altLang="en-US" sz="1400" dirty="0"/>
              <a:t>특징</a:t>
            </a:r>
            <a:r>
              <a:rPr lang="en-US" altLang="ko-KR" sz="1400" dirty="0"/>
              <a:t>. </a:t>
            </a:r>
            <a:r>
              <a:rPr lang="ko-KR" altLang="en-US" sz="1400" dirty="0"/>
              <a:t>도주방향 등 범인체포를 위하여 필요한 사항</a:t>
            </a:r>
          </a:p>
          <a:p>
            <a:pPr marL="0" indent="0" fontAlgn="base">
              <a:buNone/>
            </a:pPr>
            <a:r>
              <a:rPr lang="en-US" altLang="ko-KR" sz="1400" dirty="0"/>
              <a:t>     . </a:t>
            </a:r>
            <a:r>
              <a:rPr lang="ko-KR" altLang="en-US" sz="1400" dirty="0"/>
              <a:t>범인이나 피해자에 관한 새로운 사실</a:t>
            </a:r>
          </a:p>
          <a:p>
            <a:pPr marL="0" indent="0" fontAlgn="base">
              <a:buNone/>
            </a:pPr>
            <a:r>
              <a:rPr lang="en-US" altLang="ko-KR" sz="1400" dirty="0"/>
              <a:t>     . </a:t>
            </a:r>
            <a:r>
              <a:rPr lang="ko-KR" altLang="en-US" sz="1400" dirty="0"/>
              <a:t>필요한 수사장비</a:t>
            </a:r>
            <a:r>
              <a:rPr lang="en-US" altLang="ko-KR" sz="1400" dirty="0"/>
              <a:t>, </a:t>
            </a:r>
            <a:r>
              <a:rPr lang="ko-KR" altLang="en-US" sz="1400" dirty="0"/>
              <a:t>인원 등 지원이 필요한 내용 및 인원 수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fontAlgn="base"/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/>
              <a:t>1. </a:t>
            </a:r>
            <a:r>
              <a:rPr lang="ko-KR" altLang="en-US" sz="3200" dirty="0" err="1"/>
              <a:t>초동수사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98513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현장지휘간부의 임무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① 중복수사를 피하기 위하여 </a:t>
            </a:r>
            <a:r>
              <a:rPr lang="ko-KR" altLang="en-US" sz="1400" u="sng" dirty="0"/>
              <a:t>임무 및 담당구역 등을 명확하게 지시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② 수사긴급배치에 필요한 사항의 수집</a:t>
            </a:r>
          </a:p>
          <a:p>
            <a:pPr marL="0" indent="0" fontAlgn="base">
              <a:buNone/>
            </a:pPr>
            <a:r>
              <a:rPr lang="ko-KR" altLang="en-US" sz="1400" dirty="0"/>
              <a:t>    ③ 보고연락책임자 지정</a:t>
            </a:r>
          </a:p>
          <a:p>
            <a:pPr marL="0" indent="0" fontAlgn="base">
              <a:buNone/>
            </a:pPr>
            <a:r>
              <a:rPr lang="ko-KR" altLang="en-US" sz="1400" dirty="0"/>
              <a:t>    ④ 설정된 출입금지구역의 범위 및 특히 주의하여야 할 증거자료</a:t>
            </a:r>
            <a:r>
              <a:rPr lang="en-US" altLang="ko-KR" sz="1400" dirty="0"/>
              <a:t>, </a:t>
            </a:r>
            <a:r>
              <a:rPr lang="ko-KR" altLang="en-US" sz="1400" dirty="0"/>
              <a:t>흔적 등 경계상 필요한 지시를 하고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적절한 현장보존 지시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3)</a:t>
            </a:r>
            <a:r>
              <a:rPr lang="ko-KR" altLang="en-US" sz="1400" dirty="0">
                <a:solidFill>
                  <a:srgbClr val="FF0000"/>
                </a:solidFill>
              </a:rPr>
              <a:t>본서의 조치</a:t>
            </a:r>
          </a:p>
          <a:p>
            <a:pPr marL="0" indent="0" fontAlgn="base">
              <a:buNone/>
            </a:pPr>
            <a:r>
              <a:rPr lang="ko-KR" altLang="en-US" sz="1400" dirty="0"/>
              <a:t>    ① 경찰서장</a:t>
            </a:r>
            <a:r>
              <a:rPr lang="en-US" altLang="ko-KR" sz="1400" dirty="0"/>
              <a:t>. </a:t>
            </a:r>
            <a:r>
              <a:rPr lang="ko-KR" altLang="en-US" sz="1400" dirty="0"/>
              <a:t>지방경찰청장 등 보고 및 관계경찰관서에 대한 수배</a:t>
            </a:r>
          </a:p>
          <a:p>
            <a:pPr marL="0" indent="0" fontAlgn="base">
              <a:buNone/>
            </a:pPr>
            <a:r>
              <a:rPr lang="ko-KR" altLang="en-US" sz="1400" dirty="0"/>
              <a:t>    ② 수사관의 현장급파</a:t>
            </a:r>
            <a:r>
              <a:rPr lang="en-US" altLang="ko-KR" sz="1400" dirty="0"/>
              <a:t>, </a:t>
            </a:r>
            <a:r>
              <a:rPr lang="ko-KR" altLang="en-US" sz="1400" dirty="0"/>
              <a:t>서원에 대한 수배와 소집</a:t>
            </a:r>
            <a:r>
              <a:rPr lang="en-US" altLang="ko-KR" sz="1400" dirty="0"/>
              <a:t>, </a:t>
            </a:r>
            <a:r>
              <a:rPr lang="ko-KR" altLang="en-US" sz="1400" dirty="0"/>
              <a:t>긴급배치의 실시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fontAlgn="base"/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/>
              <a:t>1. </a:t>
            </a:r>
            <a:r>
              <a:rPr lang="ko-KR" altLang="en-US" sz="3200" dirty="0" err="1"/>
              <a:t>초동수사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13585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수사긴급배치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1)</a:t>
            </a:r>
            <a:r>
              <a:rPr lang="ko-KR" altLang="en-US" sz="1400" dirty="0"/>
              <a:t>개념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ko-KR" altLang="en-US" sz="1400" u="sng" dirty="0"/>
              <a:t> </a:t>
            </a:r>
            <a:r>
              <a:rPr lang="en-US" altLang="ko-KR" sz="1400" u="sng" dirty="0"/>
              <a:t>- </a:t>
            </a:r>
            <a:r>
              <a:rPr lang="ko-KR" altLang="en-US" sz="1400" u="sng" dirty="0">
                <a:solidFill>
                  <a:srgbClr val="FF0000"/>
                </a:solidFill>
              </a:rPr>
              <a:t>중요사건이 발생하였을 때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적시성이</a:t>
            </a:r>
            <a:r>
              <a:rPr lang="ko-KR" altLang="en-US" sz="1400" u="sng" dirty="0">
                <a:solidFill>
                  <a:srgbClr val="FF0000"/>
                </a:solidFill>
              </a:rPr>
              <a:t> 있다고 판단되는 경우 신속한 경찰 의 배치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범인의 도주로 차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</a:t>
            </a:r>
            <a:r>
              <a:rPr lang="ko-KR" altLang="en-US" sz="1400" u="sng" dirty="0">
                <a:solidFill>
                  <a:srgbClr val="FF0000"/>
                </a:solidFill>
              </a:rPr>
              <a:t>단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검문검색을 통하여 범인을 체포하고 현장 을 보존하는 등의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초동조치로</a:t>
            </a:r>
            <a:r>
              <a:rPr lang="ko-KR" altLang="en-US" sz="1400" u="sng" dirty="0">
                <a:solidFill>
                  <a:srgbClr val="FF0000"/>
                </a:solidFill>
              </a:rPr>
              <a:t> 범죄수사자료를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수집하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</a:t>
            </a:r>
            <a:r>
              <a:rPr lang="ko-KR" altLang="en-US" sz="1400" u="sng" dirty="0">
                <a:solidFill>
                  <a:srgbClr val="FF0000"/>
                </a:solidFill>
              </a:rPr>
              <a:t>는 수사활동</a:t>
            </a:r>
            <a:r>
              <a:rPr lang="ko-KR" altLang="en-US" sz="1400" dirty="0">
                <a:solidFill>
                  <a:srgbClr val="FF0000"/>
                </a:solidFill>
              </a:rPr>
              <a:t>을 </a:t>
            </a:r>
            <a:r>
              <a:rPr lang="ko-KR" altLang="en-US" sz="1400" dirty="0"/>
              <a:t>말한다</a:t>
            </a:r>
            <a:r>
              <a:rPr lang="en-US" altLang="ko-KR" sz="1400" dirty="0"/>
              <a:t>(</a:t>
            </a:r>
            <a:r>
              <a:rPr lang="ko-KR" altLang="en-US" sz="1400" dirty="0"/>
              <a:t>수사긴급배치규칙 제</a:t>
            </a:r>
            <a:r>
              <a:rPr lang="en-US" altLang="ko-KR" sz="1400" dirty="0"/>
              <a:t>2</a:t>
            </a:r>
            <a:r>
              <a:rPr lang="ko-KR" altLang="en-US" sz="1400" dirty="0"/>
              <a:t>조</a:t>
            </a:r>
            <a:r>
              <a:rPr lang="en-US" altLang="ko-KR" sz="1400" dirty="0"/>
              <a:t>).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2)</a:t>
            </a:r>
            <a:r>
              <a:rPr lang="ko-KR" altLang="en-US" sz="1400" dirty="0" err="1"/>
              <a:t>발령권자</a:t>
            </a:r>
            <a:r>
              <a:rPr lang="en-US" altLang="ko-KR" sz="1400" dirty="0"/>
              <a:t>(</a:t>
            </a:r>
            <a:r>
              <a:rPr lang="ko-KR" altLang="en-US" sz="1400" dirty="0"/>
              <a:t>경찰서장</a:t>
            </a:r>
            <a:r>
              <a:rPr lang="en-US" altLang="ko-KR" sz="1400" dirty="0"/>
              <a:t>, </a:t>
            </a:r>
            <a:r>
              <a:rPr lang="ko-KR" altLang="en-US" sz="1400" dirty="0"/>
              <a:t>지방경찰청장</a:t>
            </a:r>
            <a:r>
              <a:rPr lang="en-US" altLang="ko-KR" sz="1400" dirty="0"/>
              <a:t>, </a:t>
            </a:r>
            <a:r>
              <a:rPr lang="ko-KR" altLang="en-US" sz="1400" dirty="0"/>
              <a:t>경찰청장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① 사건발생지 관할경찰서</a:t>
            </a:r>
            <a:r>
              <a:rPr lang="en-US" altLang="ko-KR" sz="1400" dirty="0"/>
              <a:t> </a:t>
            </a:r>
            <a:r>
              <a:rPr lang="ko-KR" altLang="en-US" sz="1400" dirty="0"/>
              <a:t>또는 인접경찰서에 시행할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u="sng" dirty="0">
                <a:solidFill>
                  <a:srgbClr val="FF0000"/>
                </a:solidFill>
              </a:rPr>
              <a:t>발생지 관할경찰서장이 발령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인접경찰서가 타 시 </a:t>
            </a:r>
            <a:r>
              <a:rPr lang="en-US" altLang="ko-KR" sz="1400" dirty="0"/>
              <a:t>· </a:t>
            </a:r>
            <a:r>
              <a:rPr lang="ko-KR" altLang="en-US" sz="1400" dirty="0"/>
              <a:t>도 지방경찰청 관할인 경우에도 같다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② 긴급배치를 사건발생지 지방경찰청의 </a:t>
            </a:r>
            <a:r>
              <a:rPr lang="ko-KR" altLang="en-US" sz="1400" dirty="0" err="1"/>
              <a:t>전경찰서</a:t>
            </a:r>
            <a:r>
              <a:rPr lang="ko-KR" altLang="en-US" sz="1400" dirty="0"/>
              <a:t> 또는 인접지방경찰청 에 시행할 경우</a:t>
            </a:r>
            <a:r>
              <a:rPr lang="en-US" altLang="ko-KR" sz="1400" dirty="0"/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발생지 지방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</a:rPr>
              <a:t>경찰청장이 발령</a:t>
            </a:r>
          </a:p>
          <a:p>
            <a:pPr marL="0" indent="0" fontAlgn="base">
              <a:buNone/>
            </a:pPr>
            <a:r>
              <a:rPr lang="ko-KR" altLang="en-US" sz="1400" dirty="0"/>
              <a:t>     ③ </a:t>
            </a:r>
            <a:r>
              <a:rPr lang="ko-KR" altLang="en-US" sz="1400" u="sng" dirty="0">
                <a:solidFill>
                  <a:srgbClr val="FF0000"/>
                </a:solidFill>
              </a:rPr>
              <a:t>전국적인 긴급배치는 경찰청장이 발령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- 2</a:t>
            </a:r>
            <a:r>
              <a:rPr lang="ko-KR" altLang="en-US" sz="1400" dirty="0"/>
              <a:t>개 이상의 경찰서 또는 지방경찰청에 긴급배치를 발령할 경우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발령권자는</a:t>
            </a:r>
            <a:r>
              <a:rPr lang="ko-KR" altLang="en-US" sz="1400" dirty="0"/>
              <a:t> 긴급배치 수배사항을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관련 경찰관서에 통보</a:t>
            </a:r>
            <a:r>
              <a:rPr lang="en-US" altLang="ko-KR" sz="1400" dirty="0"/>
              <a:t>, </a:t>
            </a:r>
            <a:r>
              <a:rPr lang="ko-KR" altLang="en-US" sz="1400" dirty="0"/>
              <a:t>통보를 받은 해당 경찰관서장은 지체 없이 긴급배치를 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fontAlgn="base"/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현장수사</a:t>
            </a:r>
          </a:p>
        </p:txBody>
      </p:sp>
    </p:spTree>
    <p:extLst>
      <p:ext uri="{BB962C8B-B14F-4D97-AF65-F5344CB8AC3E}">
        <p14:creationId xmlns:p14="http://schemas.microsoft.com/office/powerpoint/2010/main" val="2056243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3) </a:t>
            </a:r>
            <a:r>
              <a:rPr lang="ko-KR" altLang="en-US" sz="1200" dirty="0"/>
              <a:t>수사긴급배치 종별 및 사건범위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(1)</a:t>
            </a:r>
            <a:r>
              <a:rPr lang="ko-KR" altLang="en-US" sz="1200" dirty="0" err="1">
                <a:solidFill>
                  <a:srgbClr val="FF0000"/>
                </a:solidFill>
              </a:rPr>
              <a:t>갑호사건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/>
              <a:t>        ① 살인사건</a:t>
            </a:r>
            <a:r>
              <a:rPr lang="en-US" altLang="ko-KR" sz="1200" dirty="0"/>
              <a:t>  :  </a:t>
            </a:r>
            <a:r>
              <a:rPr lang="ko-KR" altLang="en-US" sz="1200" dirty="0"/>
              <a:t>강도</a:t>
            </a:r>
            <a:r>
              <a:rPr lang="en-US" altLang="ko-KR" sz="1200" dirty="0"/>
              <a:t>, </a:t>
            </a:r>
            <a:r>
              <a:rPr lang="ko-KR" altLang="en-US" sz="1200" dirty="0"/>
              <a:t>강간</a:t>
            </a:r>
            <a:r>
              <a:rPr lang="en-US" altLang="ko-KR" sz="1200" dirty="0"/>
              <a:t>, </a:t>
            </a:r>
            <a:r>
              <a:rPr lang="ko-KR" altLang="en-US" sz="1200" dirty="0"/>
              <a:t>약취</a:t>
            </a:r>
            <a:r>
              <a:rPr lang="en-US" altLang="ko-KR" sz="1200" dirty="0"/>
              <a:t>, </a:t>
            </a:r>
            <a:r>
              <a:rPr lang="ko-KR" altLang="en-US" sz="1200" dirty="0"/>
              <a:t>유인</a:t>
            </a:r>
            <a:r>
              <a:rPr lang="en-US" altLang="ko-KR" sz="1200" dirty="0"/>
              <a:t>, </a:t>
            </a:r>
            <a:r>
              <a:rPr lang="ko-KR" altLang="en-US" sz="1200" dirty="0"/>
              <a:t>방화살인</a:t>
            </a:r>
            <a:r>
              <a:rPr lang="en-US" altLang="ko-KR" sz="1200" dirty="0"/>
              <a:t>,  2</a:t>
            </a:r>
            <a:r>
              <a:rPr lang="ko-KR" altLang="en-US" sz="1200" dirty="0"/>
              <a:t>명 이상 집단살인  및  연쇄살인</a:t>
            </a:r>
          </a:p>
          <a:p>
            <a:pPr marL="0" indent="0" fontAlgn="base">
              <a:buNone/>
            </a:pPr>
            <a:r>
              <a:rPr lang="ko-KR" altLang="en-US" sz="1200" dirty="0"/>
              <a:t>        ② 강도사건 </a:t>
            </a:r>
            <a:r>
              <a:rPr lang="en-US" altLang="ko-KR" sz="1200" dirty="0"/>
              <a:t>:  </a:t>
            </a:r>
            <a:r>
              <a:rPr lang="ko-KR" altLang="en-US" sz="1200" dirty="0"/>
              <a:t>약취강도</a:t>
            </a:r>
            <a:r>
              <a:rPr lang="en-US" altLang="ko-KR" sz="1200" dirty="0"/>
              <a:t>, </a:t>
            </a:r>
            <a:r>
              <a:rPr lang="ko-KR" altLang="en-US" sz="1200" dirty="0"/>
              <a:t>해상강도</a:t>
            </a:r>
            <a:r>
              <a:rPr lang="en-US" altLang="ko-KR" sz="1200" dirty="0"/>
              <a:t>, </a:t>
            </a:r>
            <a:r>
              <a:rPr lang="ko-KR" altLang="en-US" sz="1200" u="sng" dirty="0"/>
              <a:t>금융기관  및  </a:t>
            </a:r>
            <a:r>
              <a:rPr lang="en-US" altLang="ko-KR" sz="1200" u="sng" dirty="0"/>
              <a:t>5,000</a:t>
            </a:r>
            <a:r>
              <a:rPr lang="ko-KR" altLang="en-US" sz="1200" u="sng" dirty="0"/>
              <a:t>만원  이상의  다액강도</a:t>
            </a:r>
            <a:r>
              <a:rPr lang="en-US" altLang="ko-KR" sz="1200" u="sng" dirty="0"/>
              <a:t>, </a:t>
            </a:r>
            <a:r>
              <a:rPr lang="en-US" altLang="ko-KR" sz="1200" dirty="0"/>
              <a:t> </a:t>
            </a:r>
            <a:r>
              <a:rPr lang="ko-KR" altLang="en-US" sz="1200" dirty="0"/>
              <a:t>총기 </a:t>
            </a:r>
            <a:r>
              <a:rPr lang="en-US" altLang="ko-KR" sz="1200" dirty="0"/>
              <a:t>· </a:t>
            </a:r>
            <a:r>
              <a:rPr lang="ko-KR" altLang="en-US" sz="1200" dirty="0"/>
              <a:t>폭발물 소지강도</a:t>
            </a:r>
            <a:r>
              <a:rPr lang="en-US" altLang="ko-KR" sz="1200" dirty="0"/>
              <a:t>, </a:t>
            </a:r>
            <a:r>
              <a:rPr lang="ko-KR" altLang="en-US" sz="1200" dirty="0"/>
              <a:t>연쇄강도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 ③ 방화사건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 . </a:t>
            </a:r>
            <a:r>
              <a:rPr lang="ko-KR" altLang="en-US" sz="1200" dirty="0"/>
              <a:t>관공서 </a:t>
            </a:r>
            <a:r>
              <a:rPr lang="en-US" altLang="ko-KR" sz="1200" dirty="0"/>
              <a:t>· </a:t>
            </a:r>
            <a:r>
              <a:rPr lang="ko-KR" altLang="en-US" sz="1200" dirty="0"/>
              <a:t>산업시설 </a:t>
            </a:r>
            <a:r>
              <a:rPr lang="en-US" altLang="ko-KR" sz="1200" dirty="0"/>
              <a:t>· </a:t>
            </a:r>
            <a:r>
              <a:rPr lang="ko-KR" altLang="en-US" sz="1200" dirty="0"/>
              <a:t>시장 등의 방화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. </a:t>
            </a:r>
            <a:r>
              <a:rPr lang="ko-KR" altLang="en-US" sz="1200" dirty="0"/>
              <a:t>열차 </a:t>
            </a:r>
            <a:r>
              <a:rPr lang="en-US" altLang="ko-KR" sz="1200" dirty="0"/>
              <a:t>· </a:t>
            </a:r>
            <a:r>
              <a:rPr lang="ko-KR" altLang="en-US" sz="1200" dirty="0"/>
              <a:t>항공기 등의 방화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. </a:t>
            </a:r>
            <a:r>
              <a:rPr lang="ko-KR" altLang="en-US" sz="1200" dirty="0"/>
              <a:t>연쇄방화</a:t>
            </a:r>
            <a:r>
              <a:rPr lang="en-US" altLang="ko-KR" sz="1200" dirty="0"/>
              <a:t>, </a:t>
            </a:r>
            <a:r>
              <a:rPr lang="ko-KR" altLang="en-US" sz="1200" dirty="0"/>
              <a:t>중요범죄은닉목적방화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. </a:t>
            </a:r>
            <a:r>
              <a:rPr lang="ko-KR" altLang="en-US" sz="1200" dirty="0"/>
              <a:t>보험금취득목적방화</a:t>
            </a:r>
            <a:r>
              <a:rPr lang="en-US" altLang="ko-KR" sz="1200" dirty="0"/>
              <a:t>, </a:t>
            </a:r>
            <a:r>
              <a:rPr lang="ko-KR" altLang="en-US" sz="1200" dirty="0"/>
              <a:t>기타 계획적인 방화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 ④ 기타 중요사건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 . </a:t>
            </a:r>
            <a:r>
              <a:rPr lang="ko-KR" altLang="en-US" sz="1200" dirty="0"/>
              <a:t>총기 </a:t>
            </a:r>
            <a:r>
              <a:rPr lang="en-US" altLang="ko-KR" sz="1200" dirty="0"/>
              <a:t>· </a:t>
            </a:r>
            <a:r>
              <a:rPr lang="ko-KR" altLang="en-US" sz="1200" dirty="0"/>
              <a:t>대량의 탄약 및 폭발물 절도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. </a:t>
            </a:r>
            <a:r>
              <a:rPr lang="ko-KR" altLang="en-US" sz="1200" dirty="0"/>
              <a:t>조직폭력사건</a:t>
            </a:r>
            <a:r>
              <a:rPr lang="en-US" altLang="ko-KR" sz="1200" dirty="0"/>
              <a:t>, </a:t>
            </a:r>
            <a:r>
              <a:rPr lang="ko-KR" altLang="en-US" sz="1200" dirty="0"/>
              <a:t>약취유인 또는 인질강도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. </a:t>
            </a:r>
            <a:r>
              <a:rPr lang="ko-KR" altLang="en-US" sz="1200" dirty="0"/>
              <a:t>구인 또는 구속피의자 도주사건 </a:t>
            </a:r>
            <a:r>
              <a:rPr lang="en-US" altLang="ko-KR" sz="1200" dirty="0"/>
              <a:t>(</a:t>
            </a:r>
            <a:r>
              <a:rPr lang="ko-KR" altLang="en-US" sz="1200" dirty="0"/>
              <a:t>수사긴급배치규칙 제 </a:t>
            </a:r>
            <a:r>
              <a:rPr lang="en-US" altLang="ko-KR" sz="1200" dirty="0"/>
              <a:t>3</a:t>
            </a:r>
            <a:r>
              <a:rPr lang="ko-KR" altLang="en-US" sz="1200" dirty="0"/>
              <a:t>조</a:t>
            </a:r>
            <a:r>
              <a:rPr lang="en-US" altLang="ko-KR" sz="1200" dirty="0"/>
              <a:t>).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(2) </a:t>
            </a:r>
            <a:r>
              <a:rPr lang="ko-KR" altLang="en-US" sz="1200" dirty="0" err="1">
                <a:solidFill>
                  <a:srgbClr val="FF0000"/>
                </a:solidFill>
              </a:rPr>
              <a:t>을호사건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/>
              <a:t>           </a:t>
            </a:r>
            <a:r>
              <a:rPr lang="en-US" altLang="ko-KR" sz="1200" dirty="0"/>
              <a:t>- </a:t>
            </a:r>
            <a:r>
              <a:rPr lang="ko-KR" altLang="en-US" sz="1200" dirty="0" err="1"/>
              <a:t>을호사건은</a:t>
            </a:r>
            <a:r>
              <a:rPr lang="ko-KR" altLang="en-US" sz="1200" dirty="0"/>
              <a:t> </a:t>
            </a:r>
            <a:r>
              <a:rPr lang="ko-KR" altLang="en-US" sz="1200" u="sng" dirty="0" err="1"/>
              <a:t>갑호</a:t>
            </a:r>
            <a:r>
              <a:rPr lang="ko-KR" altLang="en-US" sz="1200" u="sng" dirty="0"/>
              <a:t> 이외의 사건 중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. </a:t>
            </a:r>
            <a:r>
              <a:rPr lang="ko-KR" altLang="en-US" sz="1200" dirty="0"/>
              <a:t>살인</a:t>
            </a:r>
            <a:r>
              <a:rPr lang="en-US" altLang="ko-KR" sz="1200" dirty="0"/>
              <a:t>, </a:t>
            </a:r>
            <a:r>
              <a:rPr lang="ko-KR" altLang="en-US" sz="1200" dirty="0"/>
              <a:t>강도</a:t>
            </a:r>
            <a:r>
              <a:rPr lang="en-US" altLang="ko-KR" sz="1200" dirty="0"/>
              <a:t>, </a:t>
            </a:r>
            <a:r>
              <a:rPr lang="ko-KR" altLang="en-US" sz="1200" dirty="0"/>
              <a:t>방화사건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. </a:t>
            </a:r>
            <a:r>
              <a:rPr lang="ko-KR" altLang="en-US" sz="1200" dirty="0"/>
              <a:t>중요 상해치사사건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. 1</a:t>
            </a:r>
            <a:r>
              <a:rPr lang="ko-KR" altLang="en-US" sz="1200" dirty="0" err="1"/>
              <a:t>억원</a:t>
            </a:r>
            <a:r>
              <a:rPr lang="ko-KR" altLang="en-US" sz="1200" dirty="0"/>
              <a:t> 이상의 다액절도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. </a:t>
            </a:r>
            <a:r>
              <a:rPr lang="ko-KR" altLang="en-US" sz="1200" dirty="0"/>
              <a:t>관공서 및 국가중요시설 절도</a:t>
            </a:r>
            <a:r>
              <a:rPr lang="en-US" altLang="ko-KR" sz="1200" dirty="0"/>
              <a:t>, </a:t>
            </a:r>
            <a:r>
              <a:rPr lang="ko-KR" altLang="en-US" sz="1200" dirty="0"/>
              <a:t>국보급 문화재 절도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. </a:t>
            </a:r>
            <a:r>
              <a:rPr lang="ko-KR" altLang="en-US" sz="1200" dirty="0"/>
              <a:t>기타 경찰관서장이 중요하다고 판단</a:t>
            </a:r>
            <a:r>
              <a:rPr lang="en-US" altLang="ko-KR" sz="1200" dirty="0"/>
              <a:t>, </a:t>
            </a:r>
            <a:r>
              <a:rPr lang="ko-KR" altLang="en-US" sz="1200" dirty="0"/>
              <a:t>긴급배치가 필요하다고 인정하는 사건이 이에 해당한다</a:t>
            </a:r>
            <a:r>
              <a:rPr lang="en-US" altLang="ko-KR" sz="1200" dirty="0"/>
              <a:t>(</a:t>
            </a:r>
            <a:r>
              <a:rPr lang="ko-KR" altLang="en-US" sz="1200" dirty="0"/>
              <a:t>수사긴급배치규칙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 </a:t>
            </a:r>
            <a:r>
              <a:rPr lang="ko-KR" altLang="en-US" sz="1200" dirty="0"/>
              <a:t>제</a:t>
            </a:r>
            <a:r>
              <a:rPr lang="en-US" altLang="ko-KR" sz="1200" dirty="0"/>
              <a:t>3</a:t>
            </a:r>
            <a:r>
              <a:rPr lang="ko-KR" altLang="en-US" sz="1200" dirty="0"/>
              <a:t>조</a:t>
            </a:r>
            <a:r>
              <a:rPr lang="en-US" altLang="ko-KR" sz="1200" dirty="0"/>
              <a:t>).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fontAlgn="base"/>
            <a:endParaRPr lang="ko-KR" altLang="en-US" sz="1200" dirty="0"/>
          </a:p>
          <a:p>
            <a:pPr marL="0" indent="0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현장수사</a:t>
            </a:r>
          </a:p>
        </p:txBody>
      </p:sp>
    </p:spTree>
    <p:extLst>
      <p:ext uri="{BB962C8B-B14F-4D97-AF65-F5344CB8AC3E}">
        <p14:creationId xmlns:p14="http://schemas.microsoft.com/office/powerpoint/2010/main" val="876084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(3) </a:t>
            </a:r>
            <a:r>
              <a:rPr lang="ko-KR" altLang="en-US" sz="1200" dirty="0">
                <a:solidFill>
                  <a:srgbClr val="FF0000"/>
                </a:solidFill>
              </a:rPr>
              <a:t>경력동원기준</a:t>
            </a:r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  ① </a:t>
            </a:r>
            <a:r>
              <a:rPr lang="ko-KR" altLang="en-US" sz="1200" dirty="0" err="1">
                <a:solidFill>
                  <a:srgbClr val="FF0000"/>
                </a:solidFill>
              </a:rPr>
              <a:t>갑호사건</a:t>
            </a:r>
            <a:r>
              <a:rPr lang="en-US" altLang="ko-KR" sz="1200" dirty="0">
                <a:solidFill>
                  <a:srgbClr val="FF0000"/>
                </a:solidFill>
              </a:rPr>
              <a:t>:</a:t>
            </a:r>
            <a:r>
              <a:rPr lang="ko-KR" altLang="en-US" sz="1200" dirty="0">
                <a:solidFill>
                  <a:srgbClr val="FF0000"/>
                </a:solidFill>
              </a:rPr>
              <a:t> 형사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수사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요원과 파출소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지구대</a:t>
            </a:r>
            <a:r>
              <a:rPr lang="en-US" altLang="ko-KR" sz="1200" dirty="0">
                <a:solidFill>
                  <a:srgbClr val="FF0000"/>
                </a:solidFill>
              </a:rPr>
              <a:t>) · </a:t>
            </a:r>
            <a:r>
              <a:rPr lang="ko-KR" altLang="en-US" sz="1200" dirty="0">
                <a:solidFill>
                  <a:srgbClr val="FF0000"/>
                </a:solidFill>
              </a:rPr>
              <a:t>검문소 요원은 각각 가용경력 전부</a:t>
            </a:r>
            <a:r>
              <a:rPr lang="en-US" altLang="ko-KR" sz="1200" dirty="0">
                <a:solidFill>
                  <a:srgbClr val="FF0000"/>
                </a:solidFill>
              </a:rPr>
              <a:t>(100%) </a:t>
            </a:r>
            <a:r>
              <a:rPr lang="ko-KR" altLang="en-US" sz="1200" dirty="0">
                <a:solidFill>
                  <a:srgbClr val="FF0000"/>
                </a:solidFill>
              </a:rPr>
              <a:t>동원</a:t>
            </a:r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  ② </a:t>
            </a:r>
            <a:r>
              <a:rPr lang="ko-KR" altLang="en-US" sz="1200" dirty="0" err="1">
                <a:solidFill>
                  <a:srgbClr val="FF0000"/>
                </a:solidFill>
              </a:rPr>
              <a:t>을호사건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형사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수사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요원은 가동경력의 전부</a:t>
            </a:r>
            <a:r>
              <a:rPr lang="en-US" altLang="ko-KR" sz="1200" dirty="0">
                <a:solidFill>
                  <a:srgbClr val="FF0000"/>
                </a:solidFill>
              </a:rPr>
              <a:t>(100%), </a:t>
            </a:r>
            <a:r>
              <a:rPr lang="ko-KR" altLang="en-US" sz="1200" dirty="0">
                <a:solidFill>
                  <a:srgbClr val="FF0000"/>
                </a:solidFill>
              </a:rPr>
              <a:t> 파출소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지구대</a:t>
            </a:r>
            <a:r>
              <a:rPr lang="en-US" altLang="ko-KR" sz="1200" dirty="0">
                <a:solidFill>
                  <a:srgbClr val="FF0000"/>
                </a:solidFill>
              </a:rPr>
              <a:t>) · </a:t>
            </a:r>
            <a:r>
              <a:rPr lang="ko-KR" altLang="en-US" sz="1200" dirty="0">
                <a:solidFill>
                  <a:srgbClr val="FF0000"/>
                </a:solidFill>
              </a:rPr>
              <a:t>검문소 요원은 가동경력 </a:t>
            </a:r>
            <a:r>
              <a:rPr lang="en-US" altLang="ko-KR" sz="1200" dirty="0">
                <a:solidFill>
                  <a:srgbClr val="FF0000"/>
                </a:solidFill>
              </a:rPr>
              <a:t>50%</a:t>
            </a:r>
            <a:r>
              <a:rPr lang="ko-KR" altLang="en-US" sz="1200" dirty="0">
                <a:solidFill>
                  <a:srgbClr val="FF0000"/>
                </a:solidFill>
              </a:rPr>
              <a:t>만 동원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4)</a:t>
            </a:r>
            <a:r>
              <a:rPr lang="ko-KR" altLang="en-US" sz="1200" dirty="0"/>
              <a:t>보고 및 조정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 err="1"/>
              <a:t>발령권자는</a:t>
            </a:r>
            <a:r>
              <a:rPr lang="ko-KR" altLang="en-US" sz="1200" dirty="0"/>
              <a:t> 긴급배치 발령 시에는 지체 없이 </a:t>
            </a:r>
            <a:r>
              <a:rPr lang="ko-KR" altLang="en-US" sz="1200" dirty="0" err="1"/>
              <a:t>긴급배치실시부에</a:t>
            </a:r>
            <a:r>
              <a:rPr lang="ko-KR" altLang="en-US" sz="1200" dirty="0"/>
              <a:t> 의거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차상급</a:t>
            </a:r>
            <a:r>
              <a:rPr lang="ko-KR" altLang="en-US" sz="1200" dirty="0"/>
              <a:t> 기관의 장에게 보고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비상해제 시는 </a:t>
            </a:r>
            <a:r>
              <a:rPr lang="en-US" altLang="ko-KR" sz="1200" dirty="0"/>
              <a:t>6</a:t>
            </a:r>
            <a:r>
              <a:rPr lang="ko-KR" altLang="en-US" sz="1200" dirty="0"/>
              <a:t>시간 이내에  </a:t>
            </a:r>
            <a:r>
              <a:rPr lang="ko-KR" altLang="en-US" sz="1200" dirty="0" err="1"/>
              <a:t>해제일시</a:t>
            </a:r>
            <a:r>
              <a:rPr lang="ko-KR" altLang="en-US" sz="1200" dirty="0"/>
              <a:t> 및 사유</a:t>
            </a:r>
            <a:r>
              <a:rPr lang="en-US" altLang="ko-KR" sz="1200" dirty="0"/>
              <a:t>, </a:t>
            </a:r>
            <a:r>
              <a:rPr lang="ko-KR" altLang="en-US" sz="1200" dirty="0"/>
              <a:t>단속실적 등을 보고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5) </a:t>
            </a:r>
            <a:r>
              <a:rPr lang="ko-KR" altLang="en-US" sz="1200" dirty="0"/>
              <a:t>수사긴급배치의 생략과 해제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(1) </a:t>
            </a:r>
            <a:r>
              <a:rPr lang="ko-KR" altLang="en-US" sz="1200" dirty="0">
                <a:solidFill>
                  <a:srgbClr val="FF0000"/>
                </a:solidFill>
              </a:rPr>
              <a:t>수사긴급배치 생략</a:t>
            </a:r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    ① </a:t>
            </a:r>
            <a:r>
              <a:rPr lang="ko-KR" altLang="en-US" sz="1200" u="sng" dirty="0">
                <a:solidFill>
                  <a:srgbClr val="FF0000"/>
                </a:solidFill>
              </a:rPr>
              <a:t>사건발생 후 상당기간 경과하여 범인을 체포할 수 없다고 인정될 때</a:t>
            </a:r>
            <a:r>
              <a:rPr lang="en-US" altLang="ko-KR" sz="1200" dirty="0">
                <a:solidFill>
                  <a:srgbClr val="FF0000"/>
                </a:solidFill>
              </a:rPr>
              <a:t>,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/>
              <a:t>        ② 범인의 인상착의가 확인되지 아니하거나 사건내용이 애매하여 긴급 배치에 필요한 자료를 얻지 못할 때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  ③ 범인의 성명</a:t>
            </a:r>
            <a:r>
              <a:rPr lang="en-US" altLang="ko-KR" sz="1200" dirty="0"/>
              <a:t>, </a:t>
            </a:r>
            <a:r>
              <a:rPr lang="ko-KR" altLang="en-US" sz="1200" dirty="0"/>
              <a:t>주거</a:t>
            </a:r>
            <a:r>
              <a:rPr lang="en-US" altLang="ko-KR" sz="1200" dirty="0"/>
              <a:t>, </a:t>
            </a:r>
            <a:r>
              <a:rPr lang="ko-KR" altLang="en-US" sz="1200" dirty="0"/>
              <a:t>연고선 등이 판명되어 조속히 체포할 수 있다고 판단된 때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  ④ 기타사건의 성질상 긴급배치가 필요하지 않다고 인정될 때에는 긴급 배치를 생략할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수사긴급배치규칙 제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6</a:t>
            </a:r>
            <a:r>
              <a:rPr lang="ko-KR" altLang="en-US" sz="1200" dirty="0"/>
              <a:t>조</a:t>
            </a:r>
            <a:r>
              <a:rPr lang="en-US" altLang="ko-KR" sz="1200" dirty="0"/>
              <a:t>).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(2) </a:t>
            </a:r>
            <a:r>
              <a:rPr lang="ko-KR" altLang="en-US" sz="1200" dirty="0"/>
              <a:t>수사긴급배치 해제</a:t>
            </a:r>
          </a:p>
          <a:p>
            <a:pPr marL="0" indent="0" fontAlgn="base">
              <a:buNone/>
            </a:pPr>
            <a:r>
              <a:rPr lang="ko-KR" altLang="en-US" sz="1200" dirty="0"/>
              <a:t>         ① 범인을 체포하였을 때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  ② 허위신고 또는 중요사건에 해당되지 않음이 판단되었을 때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  ③ 긴급배치를 계속한다 하더라도 효과가 없다고 인정될 때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fontAlgn="base"/>
            <a:endParaRPr lang="ko-KR" altLang="en-US" sz="1200" dirty="0"/>
          </a:p>
          <a:p>
            <a:pPr marL="0" indent="0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현장수사</a:t>
            </a:r>
          </a:p>
        </p:txBody>
      </p:sp>
    </p:spTree>
    <p:extLst>
      <p:ext uri="{BB962C8B-B14F-4D97-AF65-F5344CB8AC3E}">
        <p14:creationId xmlns:p14="http://schemas.microsoft.com/office/powerpoint/2010/main" val="1786874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광역수사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개념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수사대상 범위를 경찰관할 중심의 범죄발생지역에 한하지 않고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인근 경찰관서의 관할지역 까지 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치게 하는 수사 활동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2) </a:t>
            </a:r>
            <a:r>
              <a:rPr lang="ko-KR" altLang="en-US" sz="1400" dirty="0"/>
              <a:t>광역수사 대상사건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범죄행위</a:t>
            </a:r>
            <a:r>
              <a:rPr lang="en-US" altLang="ko-KR" sz="1400" dirty="0"/>
              <a:t>, </a:t>
            </a:r>
            <a:r>
              <a:rPr lang="ko-KR" altLang="en-US" sz="1400" dirty="0"/>
              <a:t>사건관계자</a:t>
            </a:r>
            <a:r>
              <a:rPr lang="en-US" altLang="ko-KR" sz="1400" dirty="0"/>
              <a:t>, </a:t>
            </a:r>
            <a:r>
              <a:rPr lang="ko-KR" altLang="en-US" sz="1400" dirty="0"/>
              <a:t>범인의 연속적 범행이 수개 시</a:t>
            </a:r>
            <a:r>
              <a:rPr lang="en-US" altLang="ko-KR" sz="1400" dirty="0"/>
              <a:t>. </a:t>
            </a:r>
            <a:r>
              <a:rPr lang="ko-KR" altLang="en-US" sz="1400" dirty="0"/>
              <a:t>도</a:t>
            </a:r>
            <a:r>
              <a:rPr lang="en-US" altLang="ko-KR" sz="1400" dirty="0"/>
              <a:t>. </a:t>
            </a:r>
            <a:r>
              <a:rPr lang="ko-KR" altLang="en-US" sz="1400" dirty="0"/>
              <a:t>군</a:t>
            </a:r>
            <a:r>
              <a:rPr lang="en-US" altLang="ko-KR" sz="1400" dirty="0"/>
              <a:t>.</a:t>
            </a:r>
            <a:r>
              <a:rPr lang="ko-KR" altLang="en-US" sz="1400" dirty="0"/>
              <a:t>면에 걸친 것</a:t>
            </a:r>
          </a:p>
          <a:p>
            <a:pPr marL="0" indent="0" fontAlgn="base">
              <a:buNone/>
            </a:pPr>
            <a:r>
              <a:rPr lang="ko-KR" altLang="en-US" sz="1400" dirty="0"/>
              <a:t>     ② 사건의 성질상 여러 개의 소관부서의 협력</a:t>
            </a:r>
            <a:r>
              <a:rPr lang="en-US" altLang="ko-KR" sz="1400" dirty="0"/>
              <a:t>, </a:t>
            </a:r>
            <a:r>
              <a:rPr lang="ko-KR" altLang="en-US" sz="1400" dirty="0"/>
              <a:t>공조를 원하는 사건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3) </a:t>
            </a:r>
            <a:r>
              <a:rPr lang="ko-KR" altLang="en-US" sz="1400" dirty="0"/>
              <a:t>종합수사지휘본부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경찰청장은 전국 또는 </a:t>
            </a:r>
            <a:r>
              <a:rPr lang="en-US" altLang="ko-KR" sz="1400" dirty="0"/>
              <a:t>2</a:t>
            </a:r>
            <a:r>
              <a:rPr lang="ko-KR" altLang="en-US" sz="1400" dirty="0"/>
              <a:t>개 이상의 시</a:t>
            </a:r>
            <a:r>
              <a:rPr lang="en-US" altLang="ko-KR" sz="1400" dirty="0"/>
              <a:t>. </a:t>
            </a:r>
            <a:r>
              <a:rPr lang="ko-KR" altLang="en-US" sz="1400" dirty="0"/>
              <a:t>도에 걸친 범죄의 광역수사에 필요하다고 인정하는 때는 경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 err="1"/>
              <a:t>찰청에</a:t>
            </a:r>
            <a:r>
              <a:rPr lang="ko-KR" altLang="en-US" sz="1400" dirty="0"/>
              <a:t> 종합수사지휘본부를 설치</a:t>
            </a:r>
            <a:r>
              <a:rPr lang="en-US" altLang="ko-KR" sz="1400" dirty="0"/>
              <a:t>. </a:t>
            </a:r>
            <a:r>
              <a:rPr lang="ko-KR" altLang="en-US" sz="1400" dirty="0"/>
              <a:t>운영할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② 기능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수사본부의 지휘</a:t>
            </a:r>
            <a:r>
              <a:rPr lang="en-US" altLang="ko-KR" sz="1400" dirty="0"/>
              <a:t>, </a:t>
            </a:r>
            <a:r>
              <a:rPr lang="ko-KR" altLang="en-US" sz="1400" dirty="0"/>
              <a:t>통제</a:t>
            </a:r>
            <a:r>
              <a:rPr lang="en-US" altLang="ko-KR" sz="1400" dirty="0"/>
              <a:t>, </a:t>
            </a:r>
            <a:r>
              <a:rPr lang="ko-KR" altLang="en-US" sz="1400" dirty="0"/>
              <a:t>조정 및 감독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종합적인 수사계획의 수립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수사본부의 수사상황에 대한 종합적 분석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해당사건에 대한 각 시</a:t>
            </a:r>
            <a:r>
              <a:rPr lang="en-US" altLang="ko-KR" sz="1400" dirty="0"/>
              <a:t>. </a:t>
            </a:r>
            <a:r>
              <a:rPr lang="ko-KR" altLang="en-US" sz="1400" dirty="0"/>
              <a:t>도의 공조제보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※ </a:t>
            </a:r>
            <a:r>
              <a:rPr lang="ko-KR" altLang="en-US" sz="1400" dirty="0"/>
              <a:t>본부장은 수사국장</a:t>
            </a:r>
            <a:r>
              <a:rPr lang="en-US" altLang="ko-KR" sz="1400" dirty="0"/>
              <a:t>, </a:t>
            </a:r>
            <a:r>
              <a:rPr lang="ko-KR" altLang="en-US" sz="1400" dirty="0"/>
              <a:t>또는 </a:t>
            </a:r>
            <a:r>
              <a:rPr lang="ko-KR" altLang="en-US" sz="1400" dirty="0" err="1"/>
              <a:t>기획수사심의관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fontAlgn="base"/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현장수사</a:t>
            </a:r>
          </a:p>
        </p:txBody>
      </p:sp>
    </p:spTree>
    <p:extLst>
      <p:ext uri="{BB962C8B-B14F-4D97-AF65-F5344CB8AC3E}">
        <p14:creationId xmlns:p14="http://schemas.microsoft.com/office/powerpoint/2010/main" val="729119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400" dirty="0"/>
              <a:t>③ 수사본부와의 관계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수사본부장은 지휘본부장의 지시에 따라 수사와 결과 보고 의무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수사본부장은 정례 또는 수시로 수사상황을 지휘본부장에게 보고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④ 지휘본부 비치서류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수사지휘 </a:t>
            </a:r>
            <a:r>
              <a:rPr lang="ko-KR" altLang="en-US" sz="1400" dirty="0" err="1"/>
              <a:t>진행부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수사보고철</a:t>
            </a:r>
            <a:r>
              <a:rPr lang="en-US" altLang="ko-KR" sz="1400" dirty="0"/>
              <a:t>, </a:t>
            </a:r>
            <a:r>
              <a:rPr lang="ko-KR" altLang="en-US" sz="1400" dirty="0"/>
              <a:t>기타 필요한 </a:t>
            </a:r>
            <a:r>
              <a:rPr lang="ko-KR" altLang="en-US" sz="1400" dirty="0" err="1"/>
              <a:t>부책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⑤ 지휘본부의 해산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범인을 검거한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사건해결 전망이 없다고 판단되는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계속 수사를 진행하는 것이 불필요하다고 판단되는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경찰청장은 </a:t>
            </a:r>
            <a:r>
              <a:rPr lang="ko-KR" altLang="en-US" sz="1400" dirty="0" err="1"/>
              <a:t>해산시</a:t>
            </a:r>
            <a:r>
              <a:rPr lang="en-US" altLang="ko-KR" sz="1400" dirty="0"/>
              <a:t>, </a:t>
            </a:r>
            <a:r>
              <a:rPr lang="ko-KR" altLang="en-US" sz="1400" dirty="0"/>
              <a:t>수사본부장에게 그 취지를 시달하고 계속 수사 시 유의사항과 관계서류 및 증거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물을 해당 지방청장에게 인계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fontAlgn="base"/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현장수사</a:t>
            </a:r>
          </a:p>
        </p:txBody>
      </p:sp>
    </p:spTree>
    <p:extLst>
      <p:ext uri="{BB962C8B-B14F-4D97-AF65-F5344CB8AC3E}">
        <p14:creationId xmlns:p14="http://schemas.microsoft.com/office/powerpoint/2010/main" val="3052974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수사본부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수사본부 설치 및 운용규칙 경찰청 예규 제 </a:t>
            </a:r>
            <a:r>
              <a:rPr lang="en-US" altLang="ko-KR" sz="1400" dirty="0">
                <a:solidFill>
                  <a:srgbClr val="FF0000"/>
                </a:solidFill>
              </a:rPr>
              <a:t>395</a:t>
            </a:r>
            <a:r>
              <a:rPr lang="ko-KR" altLang="en-US" sz="1400" dirty="0">
                <a:solidFill>
                  <a:srgbClr val="FF0000"/>
                </a:solidFill>
              </a:rPr>
              <a:t>호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1) </a:t>
            </a:r>
            <a:r>
              <a:rPr lang="ko-KR" altLang="en-US" sz="1400" dirty="0"/>
              <a:t>의의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살인 등 중요사건 발생 시 수사기능을 집중적으로 운영함으로써 </a:t>
            </a:r>
            <a:r>
              <a:rPr lang="ko-KR" altLang="en-US" sz="1400" dirty="0" err="1">
                <a:solidFill>
                  <a:srgbClr val="FF0000"/>
                </a:solidFill>
              </a:rPr>
              <a:t>종합수</a:t>
            </a:r>
            <a:r>
              <a:rPr lang="ko-KR" altLang="en-US" sz="1400" dirty="0">
                <a:solidFill>
                  <a:srgbClr val="FF0000"/>
                </a:solidFill>
              </a:rPr>
              <a:t> 사의 효율성을 제고하기 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하여 설치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운영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설치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경찰청장은 지방청장에게 설치 명령</a:t>
            </a:r>
          </a:p>
          <a:p>
            <a:pPr marL="0" indent="0" fontAlgn="base">
              <a:buNone/>
            </a:pPr>
            <a:r>
              <a:rPr lang="ko-KR" altLang="en-US" sz="1400" dirty="0"/>
              <a:t>     ② 지방경찰청장은 경찰서장에게 수사본부의 설치를 명할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③ 합동수사본부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국가기관 간 공조가 필요한 경우 지방경찰청장은 관계기관과 </a:t>
            </a:r>
            <a:r>
              <a:rPr lang="ko-KR" altLang="en-US" sz="1400" dirty="0" err="1"/>
              <a:t>합동수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사본부를</a:t>
            </a:r>
            <a:r>
              <a:rPr lang="ko-KR" altLang="en-US" sz="1400" dirty="0"/>
              <a:t> 설치</a:t>
            </a:r>
            <a:r>
              <a:rPr lang="en-US" altLang="ko-KR" sz="1400" dirty="0"/>
              <a:t>. </a:t>
            </a:r>
            <a:r>
              <a:rPr lang="ko-KR" altLang="en-US" sz="1400" dirty="0"/>
              <a:t>운용할 수 </a:t>
            </a:r>
            <a:r>
              <a:rPr lang="ko-KR" altLang="en-US" sz="1400" dirty="0" err="1"/>
              <a:t>있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 err="1"/>
              <a:t>으며</a:t>
            </a:r>
            <a:r>
              <a:rPr lang="ko-KR" altLang="en-US" sz="1400" dirty="0"/>
              <a:t> 조직</a:t>
            </a:r>
            <a:r>
              <a:rPr lang="en-US" altLang="ko-KR" sz="1400" dirty="0"/>
              <a:t>. </a:t>
            </a:r>
            <a:r>
              <a:rPr lang="ko-KR" altLang="en-US" sz="1400" dirty="0"/>
              <a:t>장소</a:t>
            </a:r>
            <a:r>
              <a:rPr lang="en-US" altLang="ko-KR" sz="1400" dirty="0"/>
              <a:t>. </a:t>
            </a:r>
            <a:r>
              <a:rPr lang="ko-KR" altLang="en-US" sz="1400" dirty="0"/>
              <a:t>인원은 상호 협의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대상사건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 . </a:t>
            </a:r>
            <a:r>
              <a:rPr lang="ko-KR" altLang="en-US" sz="1400" dirty="0"/>
              <a:t>군 탈영병</a:t>
            </a:r>
            <a:r>
              <a:rPr lang="en-US" altLang="ko-KR" sz="1400" dirty="0"/>
              <a:t>, </a:t>
            </a:r>
            <a:r>
              <a:rPr lang="ko-KR" altLang="en-US" sz="1400" dirty="0"/>
              <a:t>교도소</a:t>
            </a:r>
            <a:r>
              <a:rPr lang="en-US" altLang="ko-KR" sz="1400" dirty="0"/>
              <a:t>, </a:t>
            </a:r>
            <a:r>
              <a:rPr lang="ko-KR" altLang="en-US" sz="1400" dirty="0"/>
              <a:t>법정 </a:t>
            </a:r>
            <a:r>
              <a:rPr lang="ko-KR" altLang="en-US" sz="1400" dirty="0" err="1"/>
              <a:t>탈주범</a:t>
            </a:r>
            <a:r>
              <a:rPr lang="ko-KR" altLang="en-US" sz="1400" dirty="0"/>
              <a:t> 추적수사 등 수개의 국가기관 관련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 . </a:t>
            </a:r>
            <a:r>
              <a:rPr lang="ko-KR" altLang="en-US" sz="1400" dirty="0"/>
              <a:t>마약</a:t>
            </a:r>
            <a:r>
              <a:rPr lang="en-US" altLang="ko-KR" sz="1400" dirty="0"/>
              <a:t>. </a:t>
            </a:r>
            <a:r>
              <a:rPr lang="ko-KR" altLang="en-US" sz="1400" dirty="0"/>
              <a:t>총기</a:t>
            </a:r>
            <a:r>
              <a:rPr lang="en-US" altLang="ko-KR" sz="1400" dirty="0"/>
              <a:t>. </a:t>
            </a:r>
            <a:r>
              <a:rPr lang="ko-KR" altLang="en-US" sz="1400" dirty="0"/>
              <a:t>위폐</a:t>
            </a:r>
            <a:r>
              <a:rPr lang="en-US" altLang="ko-KR" sz="1400" dirty="0"/>
              <a:t>. </a:t>
            </a:r>
            <a:r>
              <a:rPr lang="ko-KR" altLang="en-US" sz="1400" dirty="0"/>
              <a:t>테러수사 등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 . </a:t>
            </a:r>
            <a:r>
              <a:rPr lang="ko-KR" altLang="en-US" sz="1400" dirty="0"/>
              <a:t>기타 경찰청장이 필요하다고 인정한 사건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④ 설치장소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사건관할 경찰서</a:t>
            </a:r>
            <a:r>
              <a:rPr lang="en-US" altLang="ko-KR" sz="1400" dirty="0"/>
              <a:t>, </a:t>
            </a:r>
            <a:r>
              <a:rPr lang="ko-KR" altLang="en-US" sz="1400" dirty="0"/>
              <a:t>지구대</a:t>
            </a:r>
            <a:r>
              <a:rPr lang="en-US" altLang="ko-KR" sz="1400" dirty="0"/>
              <a:t>, </a:t>
            </a:r>
            <a:r>
              <a:rPr lang="ko-KR" altLang="en-US" sz="1400" dirty="0"/>
              <a:t>파출소에 설치함이 원칙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관계기관 공조가 </a:t>
            </a:r>
            <a:r>
              <a:rPr lang="ko-KR" altLang="en-US" sz="1400" dirty="0" err="1"/>
              <a:t>필요시</a:t>
            </a:r>
            <a:r>
              <a:rPr lang="ko-KR" altLang="en-US" sz="1400" dirty="0"/>
              <a:t> 다른 장소에 설치할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fontAlgn="base"/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현장수사</a:t>
            </a:r>
          </a:p>
        </p:txBody>
      </p:sp>
    </p:spTree>
    <p:extLst>
      <p:ext uri="{BB962C8B-B14F-4D97-AF65-F5344CB8AC3E}">
        <p14:creationId xmlns:p14="http://schemas.microsoft.com/office/powerpoint/2010/main" val="4011906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공조수사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1) </a:t>
            </a:r>
            <a:r>
              <a:rPr lang="ko-KR" altLang="en-US" sz="1400" dirty="0"/>
              <a:t>개념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>
                <a:solidFill>
                  <a:srgbClr val="FF0000"/>
                </a:solidFill>
              </a:rPr>
              <a:t>경찰관서 상호간 정보교환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수배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통보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협조하는 조직적 수사방법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사건관련 수사자료를 종합</a:t>
            </a:r>
            <a:r>
              <a:rPr lang="en-US" altLang="ko-KR" sz="1400" dirty="0"/>
              <a:t>. </a:t>
            </a:r>
            <a:r>
              <a:rPr lang="ko-KR" altLang="en-US" sz="1400" dirty="0"/>
              <a:t>전산 관리하여 모든 경찰관이 조회</a:t>
            </a:r>
            <a:r>
              <a:rPr lang="en-US" altLang="ko-KR" sz="1400" dirty="0"/>
              <a:t>.</a:t>
            </a:r>
            <a:r>
              <a:rPr lang="ko-KR" altLang="en-US" sz="1400" dirty="0"/>
              <a:t>활용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검거한 피의자의 타 관내에서의 여죄발견</a:t>
            </a:r>
            <a:r>
              <a:rPr lang="en-US" altLang="ko-KR" sz="1400" dirty="0"/>
              <a:t>, </a:t>
            </a:r>
            <a:r>
              <a:rPr lang="ko-KR" altLang="en-US" sz="1400" dirty="0"/>
              <a:t>발생한 사건의 </a:t>
            </a:r>
            <a:r>
              <a:rPr lang="ko-KR" altLang="en-US" sz="1400" dirty="0" err="1"/>
              <a:t>피해품과</a:t>
            </a:r>
            <a:r>
              <a:rPr lang="en-US" altLang="ko-KR" sz="1400" dirty="0"/>
              <a:t>  </a:t>
            </a:r>
            <a:r>
              <a:rPr lang="ko-KR" altLang="en-US" sz="1400" dirty="0"/>
              <a:t>범인을 발견하고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타관내로</a:t>
            </a:r>
            <a:r>
              <a:rPr lang="ko-KR" altLang="en-US" sz="1400" dirty="0"/>
              <a:t> 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주한 </a:t>
            </a:r>
            <a:r>
              <a:rPr lang="en-US" altLang="ko-KR" sz="1400" dirty="0"/>
              <a:t> </a:t>
            </a:r>
            <a:r>
              <a:rPr lang="ko-KR" altLang="en-US" sz="1400" dirty="0"/>
              <a:t>범인을 검거하기 위한 종합</a:t>
            </a:r>
            <a:r>
              <a:rPr lang="en-US" altLang="ko-KR" sz="1400" dirty="0"/>
              <a:t>. </a:t>
            </a:r>
            <a:r>
              <a:rPr lang="ko-KR" altLang="en-US" sz="1400" dirty="0"/>
              <a:t>과학수사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2) </a:t>
            </a:r>
            <a:r>
              <a:rPr lang="ko-KR" altLang="en-US" sz="1400" dirty="0"/>
              <a:t>공조수사의 성질</a:t>
            </a:r>
          </a:p>
          <a:p>
            <a:pPr marL="0" indent="0" fontAlgn="base">
              <a:buNone/>
            </a:pPr>
            <a:r>
              <a:rPr lang="ko-KR" altLang="en-US" sz="1400" dirty="0"/>
              <a:t>        ① 과학적 수사</a:t>
            </a:r>
            <a:r>
              <a:rPr lang="en-US" altLang="ko-KR" sz="1400" dirty="0"/>
              <a:t>: </a:t>
            </a:r>
            <a:r>
              <a:rPr lang="ko-KR" altLang="en-US" sz="1400" dirty="0"/>
              <a:t>자백강요 일소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선증후포</a:t>
            </a:r>
            <a:r>
              <a:rPr lang="en-US" altLang="ko-KR" sz="1400" dirty="0"/>
              <a:t>, </a:t>
            </a:r>
            <a:r>
              <a:rPr lang="ko-KR" altLang="en-US" sz="1400" dirty="0"/>
              <a:t>인권보장을 위한 수사</a:t>
            </a:r>
          </a:p>
          <a:p>
            <a:pPr marL="0" indent="0" fontAlgn="base">
              <a:buNone/>
            </a:pPr>
            <a:r>
              <a:rPr lang="ko-KR" altLang="en-US" sz="1400" dirty="0"/>
              <a:t>        ② 종합적 수사</a:t>
            </a:r>
            <a:r>
              <a:rPr lang="en-US" altLang="ko-KR" sz="1400" dirty="0"/>
              <a:t>: </a:t>
            </a:r>
            <a:r>
              <a:rPr lang="ko-KR" altLang="en-US" sz="1400" dirty="0"/>
              <a:t>다각적이고 관련적</a:t>
            </a:r>
            <a:r>
              <a:rPr lang="en-US" altLang="ko-KR" sz="1400" dirty="0"/>
              <a:t>. </a:t>
            </a:r>
            <a:r>
              <a:rPr lang="ko-KR" altLang="en-US" sz="1400" dirty="0"/>
              <a:t>연계적 수사</a:t>
            </a:r>
          </a:p>
          <a:p>
            <a:pPr marL="0" indent="0" fontAlgn="base">
              <a:buNone/>
            </a:pPr>
            <a:r>
              <a:rPr lang="ko-KR" altLang="en-US" sz="1400" dirty="0"/>
              <a:t>        ③ 조직수사</a:t>
            </a:r>
            <a:r>
              <a:rPr lang="en-US" altLang="ko-KR" sz="1400" dirty="0"/>
              <a:t>: </a:t>
            </a:r>
            <a:r>
              <a:rPr lang="ko-KR" altLang="en-US" sz="1400" dirty="0"/>
              <a:t>한 사건에 전 경찰관의 신경 집중</a:t>
            </a:r>
          </a:p>
          <a:p>
            <a:pPr marL="0" indent="0" fontAlgn="base">
              <a:buNone/>
            </a:pPr>
            <a:r>
              <a:rPr lang="ko-KR" altLang="en-US" sz="1400" dirty="0"/>
              <a:t>        ④ 입체수사</a:t>
            </a:r>
            <a:r>
              <a:rPr lang="en-US" altLang="ko-KR" sz="1400" dirty="0"/>
              <a:t>: </a:t>
            </a:r>
            <a:r>
              <a:rPr lang="ko-KR" altLang="en-US" sz="1400" dirty="0"/>
              <a:t>개인플레이</a:t>
            </a:r>
            <a:r>
              <a:rPr lang="en-US" altLang="ko-KR" sz="1400" dirty="0"/>
              <a:t>, </a:t>
            </a:r>
            <a:r>
              <a:rPr lang="ko-KR" altLang="en-US" sz="1400" dirty="0"/>
              <a:t>공명심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타서사건</a:t>
            </a:r>
            <a:r>
              <a:rPr lang="ko-KR" altLang="en-US" sz="1400" dirty="0"/>
              <a:t> 경시풍조 일소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fontAlgn="base"/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현장수사</a:t>
            </a:r>
          </a:p>
        </p:txBody>
      </p:sp>
    </p:spTree>
    <p:extLst>
      <p:ext uri="{BB962C8B-B14F-4D97-AF65-F5344CB8AC3E}">
        <p14:creationId xmlns:p14="http://schemas.microsoft.com/office/powerpoint/2010/main" val="1309096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3) </a:t>
            </a:r>
            <a:r>
              <a:rPr lang="ko-KR" altLang="en-US" sz="1200" dirty="0"/>
              <a:t>공조수사의 종류</a:t>
            </a:r>
          </a:p>
          <a:p>
            <a:pPr marL="0" indent="0" fontAlgn="base">
              <a:buNone/>
            </a:pPr>
            <a:r>
              <a:rPr lang="ko-KR" altLang="en-US" sz="1200" dirty="0"/>
              <a:t>     ① </a:t>
            </a:r>
            <a:r>
              <a:rPr lang="ko-KR" altLang="en-US" sz="1200" dirty="0" err="1"/>
              <a:t>평상공조와</a:t>
            </a:r>
            <a:r>
              <a:rPr lang="ko-KR" altLang="en-US" sz="1200" dirty="0"/>
              <a:t> 비상공조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 err="1"/>
              <a:t>평상공조</a:t>
            </a:r>
            <a:r>
              <a:rPr lang="en-US" altLang="ko-KR" sz="1200" dirty="0"/>
              <a:t>: </a:t>
            </a:r>
            <a:r>
              <a:rPr lang="ko-KR" altLang="en-US" sz="1200" dirty="0"/>
              <a:t>평소 일반적인 공조</a:t>
            </a:r>
            <a:r>
              <a:rPr lang="en-US" altLang="ko-KR" sz="1200" dirty="0"/>
              <a:t>, </a:t>
            </a:r>
            <a:r>
              <a:rPr lang="ko-KR" altLang="en-US" sz="1200" dirty="0"/>
              <a:t>수배</a:t>
            </a:r>
            <a:r>
              <a:rPr lang="en-US" altLang="ko-KR" sz="1200" dirty="0"/>
              <a:t>. </a:t>
            </a:r>
            <a:r>
              <a:rPr lang="ko-KR" altLang="en-US" sz="1200" dirty="0"/>
              <a:t>통보</a:t>
            </a:r>
            <a:r>
              <a:rPr lang="en-US" altLang="ko-KR" sz="1200" dirty="0"/>
              <a:t>. </a:t>
            </a:r>
            <a:r>
              <a:rPr lang="ko-KR" altLang="en-US" sz="1200" dirty="0"/>
              <a:t>조회</a:t>
            </a:r>
            <a:r>
              <a:rPr lang="en-US" altLang="ko-KR" sz="1200" dirty="0"/>
              <a:t>. </a:t>
            </a:r>
            <a:r>
              <a:rPr lang="ko-KR" altLang="en-US" sz="1200" dirty="0"/>
              <a:t>촉탁 등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비상공조</a:t>
            </a:r>
            <a:r>
              <a:rPr lang="en-US" altLang="ko-KR" sz="1200" dirty="0"/>
              <a:t>: </a:t>
            </a:r>
            <a:r>
              <a:rPr lang="ko-KR" altLang="en-US" sz="1200" dirty="0"/>
              <a:t>수사긴급배치</a:t>
            </a:r>
            <a:r>
              <a:rPr lang="en-US" altLang="ko-KR" sz="1200" dirty="0"/>
              <a:t>, </a:t>
            </a:r>
            <a:r>
              <a:rPr lang="ko-KR" altLang="en-US" sz="1200" dirty="0"/>
              <a:t>수사본부설치</a:t>
            </a:r>
            <a:r>
              <a:rPr lang="en-US" altLang="ko-KR" sz="1200" dirty="0"/>
              <a:t>, </a:t>
            </a:r>
            <a:r>
              <a:rPr lang="ko-KR" altLang="en-US" sz="1200" dirty="0"/>
              <a:t>특별사법경찰관리와의 합동 수사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② </a:t>
            </a:r>
            <a:r>
              <a:rPr lang="ko-KR" altLang="en-US" sz="1200" dirty="0" err="1"/>
              <a:t>횡적공조와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종적공조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en-US" altLang="ko-KR" sz="1200" dirty="0">
                <a:solidFill>
                  <a:srgbClr val="FF0000"/>
                </a:solidFill>
              </a:rPr>
              <a:t>- </a:t>
            </a:r>
            <a:r>
              <a:rPr lang="ko-KR" altLang="en-US" sz="1200" dirty="0" err="1">
                <a:solidFill>
                  <a:srgbClr val="FF0000"/>
                </a:solidFill>
              </a:rPr>
              <a:t>횡적공조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     . </a:t>
            </a:r>
            <a:r>
              <a:rPr lang="ko-KR" altLang="en-US" sz="1200" dirty="0"/>
              <a:t>대내적 </a:t>
            </a:r>
            <a:r>
              <a:rPr lang="en-US" altLang="ko-KR" sz="1200" dirty="0"/>
              <a:t>: </a:t>
            </a:r>
            <a:r>
              <a:rPr lang="ko-KR" altLang="en-US" sz="1200" dirty="0"/>
              <a:t>각 경찰관서간 상호 공조</a:t>
            </a:r>
            <a:r>
              <a:rPr lang="en-US" altLang="ko-KR" sz="1200" dirty="0"/>
              <a:t>, </a:t>
            </a:r>
            <a:r>
              <a:rPr lang="ko-KR" altLang="en-US" sz="1200" dirty="0"/>
              <a:t>수배</a:t>
            </a:r>
            <a:r>
              <a:rPr lang="en-US" altLang="ko-KR" sz="1200" dirty="0"/>
              <a:t>. </a:t>
            </a:r>
            <a:r>
              <a:rPr lang="ko-KR" altLang="en-US" sz="1200" dirty="0"/>
              <a:t>통보</a:t>
            </a:r>
            <a:r>
              <a:rPr lang="en-US" altLang="ko-KR" sz="1200" dirty="0"/>
              <a:t>. </a:t>
            </a:r>
            <a:r>
              <a:rPr lang="ko-KR" altLang="en-US" sz="1200" dirty="0"/>
              <a:t>촉탁 등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  . </a:t>
            </a:r>
            <a:r>
              <a:rPr lang="ko-KR" altLang="en-US" sz="1200" dirty="0"/>
              <a:t>대외적 </a:t>
            </a:r>
            <a:r>
              <a:rPr lang="en-US" altLang="ko-KR" sz="1200" dirty="0"/>
              <a:t>: </a:t>
            </a:r>
            <a:r>
              <a:rPr lang="ko-KR" altLang="en-US" sz="1200" dirty="0"/>
              <a:t>특별사법경찰관리와 수사협조</a:t>
            </a:r>
            <a:r>
              <a:rPr lang="en-US" altLang="ko-KR" sz="1200" dirty="0"/>
              <a:t>, </a:t>
            </a:r>
            <a:r>
              <a:rPr lang="ko-KR" altLang="en-US" sz="1200" dirty="0"/>
              <a:t>유관기관</a:t>
            </a:r>
            <a:r>
              <a:rPr lang="en-US" altLang="ko-KR" sz="1200" dirty="0"/>
              <a:t>, </a:t>
            </a:r>
            <a:r>
              <a:rPr lang="ko-KR" altLang="en-US" sz="1200" dirty="0"/>
              <a:t>단체</a:t>
            </a:r>
            <a:r>
              <a:rPr lang="en-US" altLang="ko-KR" sz="1200" dirty="0"/>
              <a:t>, </a:t>
            </a:r>
            <a:r>
              <a:rPr lang="ko-KR" altLang="en-US" sz="1200" dirty="0"/>
              <a:t>국제기구 등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 err="1">
                <a:solidFill>
                  <a:srgbClr val="FF0000"/>
                </a:solidFill>
              </a:rPr>
              <a:t>종적공조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 err="1">
                <a:solidFill>
                  <a:srgbClr val="FF0000"/>
                </a:solidFill>
              </a:rPr>
              <a:t>상하급</a:t>
            </a:r>
            <a:r>
              <a:rPr lang="ko-KR" altLang="en-US" sz="1200" dirty="0"/>
              <a:t> 관서</a:t>
            </a:r>
            <a:r>
              <a:rPr lang="en-US" altLang="ko-KR" sz="1200" dirty="0"/>
              <a:t>. </a:t>
            </a:r>
            <a:r>
              <a:rPr lang="ko-KR" altLang="en-US" sz="1200" dirty="0"/>
              <a:t>부서</a:t>
            </a:r>
            <a:r>
              <a:rPr lang="en-US" altLang="ko-KR" sz="1200" dirty="0"/>
              <a:t>. </a:t>
            </a:r>
            <a:r>
              <a:rPr lang="ko-KR" altLang="en-US" sz="1200" dirty="0"/>
              <a:t>개인 상호간의 상명하복 관계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③ 자료공조와 활동공조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자료공조</a:t>
            </a:r>
            <a:r>
              <a:rPr lang="en-US" altLang="ko-KR" sz="1200" dirty="0"/>
              <a:t>: </a:t>
            </a:r>
            <a:r>
              <a:rPr lang="ko-KR" altLang="en-US" sz="1200" dirty="0"/>
              <a:t>경찰의 모든 수사정보를 자료화하여 다른 경찰관이 수사 에 활용하도록 하는 조회제도를 말함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활동공조</a:t>
            </a:r>
            <a:r>
              <a:rPr lang="en-US" altLang="ko-KR" sz="1200" dirty="0"/>
              <a:t>: </a:t>
            </a:r>
            <a:r>
              <a:rPr lang="ko-KR" altLang="en-US" sz="1200" dirty="0"/>
              <a:t>현재 제기되는 당면문제를 해결하기 위한 공조로 수사 긴급배치</a:t>
            </a:r>
            <a:r>
              <a:rPr lang="en-US" altLang="ko-KR" sz="1200" dirty="0"/>
              <a:t>, </a:t>
            </a:r>
            <a:r>
              <a:rPr lang="ko-KR" altLang="en-US" sz="1200" dirty="0"/>
              <a:t>불심검문</a:t>
            </a:r>
            <a:r>
              <a:rPr lang="en-US" altLang="ko-KR" sz="1200" dirty="0"/>
              <a:t>, </a:t>
            </a:r>
            <a:r>
              <a:rPr lang="ko-KR" altLang="en-US" sz="1200" dirty="0"/>
              <a:t>미행</a:t>
            </a:r>
            <a:r>
              <a:rPr lang="en-US" altLang="ko-KR" sz="1200" dirty="0"/>
              <a:t>. </a:t>
            </a:r>
            <a:r>
              <a:rPr lang="ko-KR" altLang="en-US" sz="1200" dirty="0"/>
              <a:t>잠복</a:t>
            </a:r>
            <a:r>
              <a:rPr lang="en-US" altLang="ko-KR" sz="1200" dirty="0"/>
              <a:t>, </a:t>
            </a:r>
            <a:r>
              <a:rPr lang="ko-KR" altLang="en-US" sz="1200" dirty="0"/>
              <a:t>현장긴급출동 등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④ 공조수사의 효과 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범인 식별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여죄색출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장물발견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피해통보표</a:t>
            </a:r>
            <a:r>
              <a:rPr lang="en-US" altLang="ko-KR" sz="1200" dirty="0"/>
              <a:t>, </a:t>
            </a:r>
            <a:r>
              <a:rPr lang="ko-KR" altLang="en-US" sz="1200" dirty="0"/>
              <a:t>장물수배서 작성으로 유통선 추적 검거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특정인의 범죄 경력확인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십지지문으로</a:t>
            </a:r>
            <a:r>
              <a:rPr lang="ko-KR" altLang="en-US" sz="1200" dirty="0"/>
              <a:t> 누범</a:t>
            </a:r>
            <a:r>
              <a:rPr lang="en-US" altLang="ko-KR" sz="1200" dirty="0"/>
              <a:t>. </a:t>
            </a:r>
            <a:r>
              <a:rPr lang="ko-KR" altLang="en-US" sz="1200" dirty="0"/>
              <a:t>상습범</a:t>
            </a:r>
            <a:r>
              <a:rPr lang="en-US" altLang="ko-KR" sz="1200" dirty="0"/>
              <a:t>, </a:t>
            </a:r>
            <a:r>
              <a:rPr lang="ko-KR" altLang="en-US" sz="1200" dirty="0"/>
              <a:t>감호처분 등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신원불상자의 신원확인</a:t>
            </a:r>
            <a:r>
              <a:rPr lang="en-US" altLang="ko-KR" sz="1200" dirty="0"/>
              <a:t>: 17</a:t>
            </a:r>
            <a:r>
              <a:rPr lang="ko-KR" altLang="en-US" sz="1200" dirty="0"/>
              <a:t>세 이상 자의 </a:t>
            </a:r>
            <a:r>
              <a:rPr lang="ko-KR" altLang="en-US" sz="1200" dirty="0" err="1"/>
              <a:t>인적사항</a:t>
            </a:r>
            <a:r>
              <a:rPr lang="en-US" altLang="ko-KR" sz="1200" dirty="0"/>
              <a:t>, </a:t>
            </a:r>
            <a:r>
              <a:rPr lang="ko-KR" altLang="en-US" sz="1200" dirty="0"/>
              <a:t>주민등록 자료 대조</a:t>
            </a:r>
            <a:r>
              <a:rPr lang="en-US" altLang="ko-KR" sz="1200" dirty="0"/>
              <a:t>, </a:t>
            </a:r>
            <a:r>
              <a:rPr lang="ko-KR" altLang="en-US" sz="1200" dirty="0"/>
              <a:t>변사체의 </a:t>
            </a:r>
            <a:r>
              <a:rPr lang="ko-KR" altLang="en-US" sz="1200" dirty="0" err="1"/>
              <a:t>십지지문</a:t>
            </a:r>
            <a:r>
              <a:rPr lang="ko-KR" altLang="en-US" sz="1200" dirty="0"/>
              <a:t> 조회로 신원파악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지명수배자</a:t>
            </a:r>
            <a:r>
              <a:rPr lang="en-US" altLang="ko-KR" sz="1200" dirty="0"/>
              <a:t>. </a:t>
            </a:r>
            <a:r>
              <a:rPr lang="ko-KR" altLang="en-US" sz="1200" dirty="0"/>
              <a:t>통보자 검거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 ※ </a:t>
            </a:r>
            <a:r>
              <a:rPr lang="ko-KR" altLang="en-US" sz="1200" dirty="0"/>
              <a:t>지명통보는 발견</a:t>
            </a:r>
            <a:r>
              <a:rPr lang="en-US" altLang="ko-KR" sz="1200" dirty="0"/>
              <a:t>. </a:t>
            </a:r>
            <a:r>
              <a:rPr lang="ko-KR" altLang="en-US" sz="1200" dirty="0"/>
              <a:t>통보</a:t>
            </a:r>
            <a:r>
              <a:rPr lang="en-US" altLang="ko-KR" sz="1200" dirty="0"/>
              <a:t>. </a:t>
            </a:r>
            <a:r>
              <a:rPr lang="ko-KR" altLang="en-US" sz="1200" dirty="0"/>
              <a:t>자진출석 조치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fontAlgn="base"/>
            <a:endParaRPr lang="ko-KR" altLang="en-US" sz="1200" dirty="0"/>
          </a:p>
          <a:p>
            <a:pPr marL="0" indent="0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현장수사</a:t>
            </a:r>
          </a:p>
        </p:txBody>
      </p:sp>
    </p:spTree>
    <p:extLst>
      <p:ext uri="{BB962C8B-B14F-4D97-AF65-F5344CB8AC3E}">
        <p14:creationId xmlns:p14="http://schemas.microsoft.com/office/powerpoint/2010/main" val="4671548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1067</TotalTime>
  <Words>2222</Words>
  <Application>Microsoft Office PowerPoint</Application>
  <PresentationFormat>화면 슬라이드 쇼(4:3)</PresentationFormat>
  <Paragraphs>292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2" baseType="lpstr">
      <vt:lpstr>HY그래픽</vt:lpstr>
      <vt:lpstr>맑은 고딕</vt:lpstr>
      <vt:lpstr>Arial</vt:lpstr>
      <vt:lpstr>Georgia</vt:lpstr>
      <vt:lpstr>Wingdings</vt:lpstr>
      <vt:lpstr>고구려 벽화</vt:lpstr>
      <vt:lpstr>                    과학수사론 제5주  - 수사의 진행 방법 : 초동수사와 현장수사</vt:lpstr>
      <vt:lpstr>1. 초동수사</vt:lpstr>
      <vt:lpstr>1. 초동수사</vt:lpstr>
      <vt:lpstr>1. 초동수사</vt:lpstr>
      <vt:lpstr>1. 초동수사</vt:lpstr>
      <vt:lpstr>1. 초동수사</vt:lpstr>
      <vt:lpstr>1. 초동수사</vt:lpstr>
      <vt:lpstr>1. 초동수사</vt:lpstr>
      <vt:lpstr>2. 현장수사</vt:lpstr>
      <vt:lpstr>2. 현장수사</vt:lpstr>
      <vt:lpstr>1. 현장수사</vt:lpstr>
      <vt:lpstr>2. 현장수사</vt:lpstr>
      <vt:lpstr>2. 현장수사</vt:lpstr>
      <vt:lpstr>2. 현장수사</vt:lpstr>
      <vt:lpstr>2. 현장수사</vt:lpstr>
      <vt:lpstr>2. 현장수사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113</cp:revision>
  <dcterms:created xsi:type="dcterms:W3CDTF">2018-09-03T03:26:21Z</dcterms:created>
  <dcterms:modified xsi:type="dcterms:W3CDTF">2021-08-31T06:25:52Z</dcterms:modified>
</cp:coreProperties>
</file>