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4" r:id="rId20"/>
    <p:sldId id="277" r:id="rId21"/>
    <p:sldId id="276" r:id="rId22"/>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2838BEF-8BB2-4498-84A7-C5851F593DF1}" styleName="보통 스타일 4 - 강조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8FB837D-C827-4EFA-A057-4D05807E0F7C}" styleName="테마 스타일 1 - 강조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테마 스타일 1 - 강조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505E3EF-67EA-436B-97B2-0124C06EBD24}" styleName="보통 스타일 4 - 강조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24" autoAdjust="0"/>
  </p:normalViewPr>
  <p:slideViewPr>
    <p:cSldViewPr>
      <p:cViewPr varScale="1">
        <p:scale>
          <a:sx n="114" d="100"/>
          <a:sy n="114" d="100"/>
        </p:scale>
        <p:origin x="152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83A85E-CA8E-43AA-989F-2AE4B3228C70}" type="datetimeFigureOut">
              <a:rPr lang="ko-KR" altLang="en-US" smtClean="0"/>
              <a:pPr/>
              <a:t>2021-08-31</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494FDC-BA62-455E-83B7-EE4C0F6F64ED}" type="slidenum">
              <a:rPr lang="ko-KR" altLang="en-US" smtClean="0"/>
              <a:pPr/>
              <a:t>‹#›</a:t>
            </a:fld>
            <a:endParaRPr lang="ko-KR" altLang="en-US"/>
          </a:p>
        </p:txBody>
      </p:sp>
    </p:spTree>
    <p:extLst>
      <p:ext uri="{BB962C8B-B14F-4D97-AF65-F5344CB8AC3E}">
        <p14:creationId xmlns:p14="http://schemas.microsoft.com/office/powerpoint/2010/main" val="216325957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1" name="직사각형 20"/>
          <p:cNvSpPr/>
          <p:nvPr/>
        </p:nvSpPr>
        <p:spPr>
          <a:xfrm>
            <a:off x="428596" y="6"/>
            <a:ext cx="8286808"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ctrTitle"/>
          </p:nvPr>
        </p:nvSpPr>
        <p:spPr>
          <a:xfrm>
            <a:off x="714348" y="2143116"/>
            <a:ext cx="7643866" cy="1500198"/>
          </a:xfrm>
        </p:spPr>
        <p:txBody>
          <a:bodyPr anchor="ctr"/>
          <a:lstStyle>
            <a:lvl1pPr algn="ctr">
              <a:defRPr>
                <a:solidFill>
                  <a:schemeClr val="tx1"/>
                </a:solidFill>
              </a:defRPr>
            </a:lvl1pPr>
          </a:lstStyle>
          <a:p>
            <a:r>
              <a:rPr kumimoji="0" lang="ko-KR" altLang="en-US"/>
              <a:t>마스터 제목 스타일 편집</a:t>
            </a:r>
            <a:endParaRPr kumimoji="0" lang="en-US"/>
          </a:p>
        </p:txBody>
      </p:sp>
      <p:sp>
        <p:nvSpPr>
          <p:cNvPr id="3" name="부제목 2"/>
          <p:cNvSpPr>
            <a:spLocks noGrp="1"/>
          </p:cNvSpPr>
          <p:nvPr>
            <p:ph type="subTitle" idx="1"/>
          </p:nvPr>
        </p:nvSpPr>
        <p:spPr>
          <a:xfrm>
            <a:off x="785786" y="3786190"/>
            <a:ext cx="7500990" cy="857256"/>
          </a:xfrm>
        </p:spPr>
        <p:txBody>
          <a:bodyPr anchor="t"/>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ko-KR" altLang="en-US"/>
              <a:t>마스터 부제목 스타일 편집</a:t>
            </a:r>
            <a:endParaRPr kumimoji="0" lang="en-US"/>
          </a:p>
        </p:txBody>
      </p:sp>
      <p:sp>
        <p:nvSpPr>
          <p:cNvPr id="4" name="날짜 개체 틀 3"/>
          <p:cNvSpPr>
            <a:spLocks noGrp="1"/>
          </p:cNvSpPr>
          <p:nvPr>
            <p:ph type="dt" sz="half" idx="10"/>
          </p:nvPr>
        </p:nvSpPr>
        <p:spPr/>
        <p:txBody>
          <a:bodyPr/>
          <a:lstStyle/>
          <a:p>
            <a:fld id="{0F808C54-24F2-4800-80B6-B86DFADFDDA0}" type="datetimeFigureOut">
              <a:rPr lang="ko-KR" altLang="en-US" smtClean="0"/>
              <a:pPr/>
              <a:t>2021-08-31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A33AB60-932F-4224-8263-3BAE8E1D7733}"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bg>
      <p:bgRef idx="1003">
        <a:schemeClr val="bg1"/>
      </p:bgRef>
    </p:bg>
    <p:spTree>
      <p:nvGrpSpPr>
        <p:cNvPr id="1" name=""/>
        <p:cNvGrpSpPr/>
        <p:nvPr/>
      </p:nvGrpSpPr>
      <p:grpSpPr>
        <a:xfrm>
          <a:off x="0" y="0"/>
          <a:ext cx="0" cy="0"/>
          <a:chOff x="0" y="0"/>
          <a:chExt cx="0" cy="0"/>
        </a:xfrm>
      </p:grpSpPr>
      <p:sp>
        <p:nvSpPr>
          <p:cNvPr id="11" name="직사각형 10"/>
          <p:cNvSpPr/>
          <p:nvPr/>
        </p:nvSpPr>
        <p:spPr>
          <a:xfrm>
            <a:off x="0" y="1"/>
            <a:ext cx="285720" cy="6858000"/>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3" name="내용 개체 틀 2"/>
          <p:cNvSpPr>
            <a:spLocks noGrp="1"/>
          </p:cNvSpPr>
          <p:nvPr>
            <p:ph idx="1"/>
          </p:nvPr>
        </p:nvSpPr>
        <p:spPr/>
        <p:txBody>
          <a:bodyPr/>
          <a:lstStyle>
            <a:lvl1pPr>
              <a:buSzPct val="70000"/>
              <a:buFont typeface="Wingdings"/>
              <a:buChar char=""/>
              <a:defRPr/>
            </a:lvl1pPr>
            <a:lvl2pPr>
              <a:buSzPct val="120000"/>
              <a:defRPr/>
            </a:lvl2pPr>
            <a:lvl3pPr>
              <a:buSzPct val="120000"/>
              <a:defRPr/>
            </a:lvl3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0F808C54-24F2-4800-80B6-B86DFADFDDA0}" type="datetimeFigureOut">
              <a:rPr lang="ko-KR" altLang="en-US" smtClean="0"/>
              <a:pPr/>
              <a:t>2021-08-31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A33AB60-932F-4224-8263-3BAE8E1D7733}" type="slidenum">
              <a:rPr lang="ko-KR" altLang="en-US" smtClean="0"/>
              <a:pPr/>
              <a:t>‹#›</a:t>
            </a:fld>
            <a:endParaRPr lang="ko-KR" altLang="en-US"/>
          </a:p>
        </p:txBody>
      </p:sp>
      <p:sp>
        <p:nvSpPr>
          <p:cNvPr id="2" name="제목 1"/>
          <p:cNvSpPr>
            <a:spLocks noGrp="1"/>
          </p:cNvSpPr>
          <p:nvPr>
            <p:ph type="title"/>
          </p:nvPr>
        </p:nvSpPr>
        <p:spPr>
          <a:xfrm>
            <a:off x="303475" y="285728"/>
            <a:ext cx="8554805" cy="939784"/>
          </a:xfrm>
        </p:spPr>
        <p:txBody>
          <a:bodyPr/>
          <a:lstStyle>
            <a:lvl1pPr>
              <a:defRPr b="0"/>
            </a:lvl1pPr>
          </a:lstStyle>
          <a:p>
            <a:r>
              <a:rPr kumimoji="0" lang="ko-KR" altLang="en-US"/>
              <a:t>마스터 제목 스타일 편집</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bg>
      <p:bgRef idx="1001">
        <a:schemeClr val="bg1"/>
      </p:bgRef>
    </p:bg>
    <p:spTree>
      <p:nvGrpSpPr>
        <p:cNvPr id="1" name=""/>
        <p:cNvGrpSpPr/>
        <p:nvPr/>
      </p:nvGrpSpPr>
      <p:grpSpPr>
        <a:xfrm>
          <a:off x="0" y="0"/>
          <a:ext cx="0" cy="0"/>
          <a:chOff x="0" y="0"/>
          <a:chExt cx="0" cy="0"/>
        </a:xfrm>
      </p:grpSpPr>
      <p:sp>
        <p:nvSpPr>
          <p:cNvPr id="9" name="직사각형 8"/>
          <p:cNvSpPr/>
          <p:nvPr/>
        </p:nvSpPr>
        <p:spPr>
          <a:xfrm>
            <a:off x="0" y="9"/>
            <a:ext cx="456478" cy="6857999"/>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3071810"/>
            <a:ext cx="7715304" cy="1504952"/>
          </a:xfrm>
        </p:spPr>
        <p:txBody>
          <a:bodyPr anchor="ctr"/>
          <a:lstStyle>
            <a:lvl1pPr algn="l">
              <a:defRPr sz="4000" b="0" cap="all">
                <a:effectLst>
                  <a:outerShdw blurRad="44450" dist="25400" dir="2700000" algn="tl" rotWithShape="0">
                    <a:schemeClr val="bg1">
                      <a:alpha val="51000"/>
                    </a:schemeClr>
                  </a:outerShdw>
                </a:effectLst>
              </a:defRPr>
            </a:lvl1pPr>
          </a:lstStyle>
          <a:p>
            <a:r>
              <a:rPr kumimoji="0" lang="ko-KR" altLang="en-US"/>
              <a:t>마스터 제목 스타일 편집</a:t>
            </a:r>
            <a:endParaRPr kumimoji="0" lang="en-US"/>
          </a:p>
        </p:txBody>
      </p:sp>
      <p:sp>
        <p:nvSpPr>
          <p:cNvPr id="3" name="텍스트 개체 틀 2"/>
          <p:cNvSpPr>
            <a:spLocks noGrp="1"/>
          </p:cNvSpPr>
          <p:nvPr>
            <p:ph type="body" idx="1"/>
          </p:nvPr>
        </p:nvSpPr>
        <p:spPr>
          <a:xfrm>
            <a:off x="500034" y="4500570"/>
            <a:ext cx="7715304" cy="1643064"/>
          </a:xfrm>
        </p:spPr>
        <p:txBody>
          <a:bodyPr anchor="t"/>
          <a:lstStyle>
            <a:lvl1pPr marL="0" indent="0">
              <a:buNone/>
              <a:defRPr sz="2000">
                <a:solidFill>
                  <a:schemeClr val="tx2"/>
                </a:solidFill>
              </a:defRPr>
            </a:lvl1pPr>
            <a:lvl2pPr marL="457200" indent="0">
              <a:buNone/>
              <a:defRPr sz="1800">
                <a:solidFill>
                  <a:schemeClr val="tx2"/>
                </a:solidFill>
              </a:defRPr>
            </a:lvl2pPr>
            <a:lvl3pPr marL="914400" indent="0">
              <a:buNone/>
              <a:defRPr sz="16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A33AB60-932F-4224-8263-3BAE8E1D7733}" type="slidenum">
              <a:rPr lang="ko-KR" altLang="en-US" smtClean="0"/>
              <a:pPr/>
              <a:t>‹#›</a:t>
            </a:fld>
            <a:endParaRPr lang="ko-KR" altLang="en-US"/>
          </a:p>
        </p:txBody>
      </p:sp>
      <p:cxnSp>
        <p:nvCxnSpPr>
          <p:cNvPr id="16" name="직선 연결선 15"/>
          <p:cNvCxnSpPr/>
          <p:nvPr/>
        </p:nvCxnSpPr>
        <p:spPr>
          <a:xfrm>
            <a:off x="500034" y="4429132"/>
            <a:ext cx="7715304" cy="1588"/>
          </a:xfrm>
          <a:prstGeom prst="line">
            <a:avLst/>
          </a:prstGeom>
        </p:spPr>
        <p:style>
          <a:lnRef idx="3">
            <a:schemeClr val="accent1"/>
          </a:lnRef>
          <a:fillRef idx="0">
            <a:schemeClr val="accent1"/>
          </a:fillRef>
          <a:effectRef idx="2">
            <a:schemeClr val="accent1"/>
          </a:effectRef>
          <a:fontRef idx="minor">
            <a:schemeClr val="tx1"/>
          </a:fontRef>
        </p:style>
      </p:cxnSp>
      <p:sp>
        <p:nvSpPr>
          <p:cNvPr id="8" name="날짜 개체 틀 7"/>
          <p:cNvSpPr>
            <a:spLocks noGrp="1"/>
          </p:cNvSpPr>
          <p:nvPr>
            <p:ph type="dt" sz="half" idx="13"/>
          </p:nvPr>
        </p:nvSpPr>
        <p:spPr/>
        <p:txBody>
          <a:bodyPr/>
          <a:lstStyle/>
          <a:p>
            <a:fld id="{0F808C54-24F2-4800-80B6-B86DFADFDDA0}" type="datetimeFigureOut">
              <a:rPr lang="ko-KR" altLang="en-US" smtClean="0"/>
              <a:pPr/>
              <a:t>2021-08-31</a:t>
            </a:fld>
            <a:endParaRPr lang="ko-KR"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8" name="직사각형 7"/>
          <p:cNvSpPr/>
          <p:nvPr/>
        </p:nvSpPr>
        <p:spPr>
          <a:xfrm>
            <a:off x="0" y="285728"/>
            <a:ext cx="9144032" cy="1143010"/>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p:txBody>
          <a:bodyPr/>
          <a:lstStyle>
            <a:lvl1pPr>
              <a:defRPr b="0"/>
            </a:lvl1pPr>
          </a:lstStyle>
          <a:p>
            <a:r>
              <a:rPr kumimoji="0" lang="ko-KR" altLang="en-US"/>
              <a:t>마스터 제목 스타일 편집</a:t>
            </a:r>
            <a:endParaRPr kumimoji="0" lang="en-US"/>
          </a:p>
        </p:txBody>
      </p:sp>
      <p:sp>
        <p:nvSpPr>
          <p:cNvPr id="3" name="내용 개체 틀 2"/>
          <p:cNvSpPr>
            <a:spLocks noGrp="1"/>
          </p:cNvSpPr>
          <p:nvPr>
            <p:ph sz="half" idx="1"/>
          </p:nvPr>
        </p:nvSpPr>
        <p:spPr bwMode="invGray">
          <a:xfrm>
            <a:off x="785782" y="1643050"/>
            <a:ext cx="3786218" cy="4429156"/>
          </a:xfrm>
          <a:prstGeom prst="roundRect">
            <a:avLst>
              <a:gd name="adj" fmla="val 5345"/>
            </a:avLst>
          </a:prstGeom>
          <a:solidFill>
            <a:schemeClr val="tx2">
              <a:tint val="50000"/>
              <a:alpha val="50000"/>
            </a:schemeClr>
          </a:solidFill>
          <a:effectLst/>
          <a:scene3d>
            <a:camera prst="orthographicFront"/>
            <a:lightRig rig="threePt" dir="t"/>
          </a:scene3d>
          <a:sp3d contourW="12700">
            <a:bevelT/>
            <a:contourClr>
              <a:schemeClr val="bg2"/>
            </a:contourClr>
          </a:sp3d>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내용 개체 틀 3"/>
          <p:cNvSpPr>
            <a:spLocks noGrp="1"/>
          </p:cNvSpPr>
          <p:nvPr>
            <p:ph sz="half" idx="2"/>
          </p:nvPr>
        </p:nvSpPr>
        <p:spPr bwMode="invGray">
          <a:xfrm>
            <a:off x="4714876" y="1643050"/>
            <a:ext cx="3785616" cy="4429156"/>
          </a:xfrm>
          <a:prstGeom prst="roundRect">
            <a:avLst>
              <a:gd name="adj" fmla="val 6980"/>
            </a:avLst>
          </a:prstGeom>
          <a:solidFill>
            <a:schemeClr val="tx2">
              <a:tint val="75000"/>
              <a:alpha val="50000"/>
            </a:schemeClr>
          </a:solidFill>
          <a:effectLst/>
          <a:scene3d>
            <a:camera prst="orthographicFront"/>
            <a:lightRig rig="threePt" dir="t"/>
          </a:scene3d>
          <a:sp3d contourW="12700">
            <a:bevelT/>
            <a:contourClr>
              <a:schemeClr val="bg2"/>
            </a:contourClr>
          </a:sp3d>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0F808C54-24F2-4800-80B6-B86DFADFDDA0}" type="datetimeFigureOut">
              <a:rPr lang="ko-KR" altLang="en-US" smtClean="0"/>
              <a:pPr/>
              <a:t>2021-08-31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A33AB60-932F-4224-8263-3BAE8E1D7733}"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b="0"/>
            </a:lvl1pPr>
          </a:lstStyle>
          <a:p>
            <a:r>
              <a:rPr kumimoji="0" lang="ko-KR" altLang="en-US"/>
              <a:t>마스터 제목 스타일 편집</a:t>
            </a:r>
            <a:endParaRPr kumimoji="0" lang="en-US"/>
          </a:p>
        </p:txBody>
      </p:sp>
      <p:sp>
        <p:nvSpPr>
          <p:cNvPr id="7" name="날짜 개체 틀 6"/>
          <p:cNvSpPr>
            <a:spLocks noGrp="1"/>
          </p:cNvSpPr>
          <p:nvPr>
            <p:ph type="dt" sz="half" idx="10"/>
          </p:nvPr>
        </p:nvSpPr>
        <p:spPr/>
        <p:txBody>
          <a:bodyPr/>
          <a:lstStyle/>
          <a:p>
            <a:fld id="{0F808C54-24F2-4800-80B6-B86DFADFDDA0}" type="datetimeFigureOut">
              <a:rPr lang="ko-KR" altLang="en-US" smtClean="0"/>
              <a:pPr/>
              <a:t>2021-08-31</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FA33AB60-932F-4224-8263-3BAE8E1D7733}" type="slidenum">
              <a:rPr lang="ko-KR" altLang="en-US" smtClean="0"/>
              <a:pPr/>
              <a:t>‹#›</a:t>
            </a:fld>
            <a:endParaRPr lang="ko-KR" altLang="en-US"/>
          </a:p>
        </p:txBody>
      </p:sp>
      <p:sp>
        <p:nvSpPr>
          <p:cNvPr id="10" name="내용 개체 틀 9"/>
          <p:cNvSpPr>
            <a:spLocks noGrp="1"/>
          </p:cNvSpPr>
          <p:nvPr>
            <p:ph sz="half" idx="2"/>
          </p:nvPr>
        </p:nvSpPr>
        <p:spPr bwMode="invGray">
          <a:xfrm>
            <a:off x="500038" y="1500174"/>
            <a:ext cx="4000529" cy="3786214"/>
          </a:xfrm>
          <a:prstGeom prst="roundRect">
            <a:avLst>
              <a:gd name="adj" fmla="val 5345"/>
            </a:avLst>
          </a:prstGeom>
          <a:gradFill flip="none" rotWithShape="1">
            <a:gsLst>
              <a:gs pos="0">
                <a:schemeClr val="accent1">
                  <a:shade val="75000"/>
                  <a:alpha val="50000"/>
                </a:schemeClr>
              </a:gs>
              <a:gs pos="100000">
                <a:schemeClr val="accent1">
                  <a:shade val="75000"/>
                  <a:tint val="20000"/>
                  <a:alpha val="50000"/>
                </a:schemeClr>
              </a:gs>
            </a:gsLst>
            <a:lin ang="13500000" scaled="1"/>
            <a:tileRect/>
          </a:gradFill>
          <a:effectLst/>
          <a:scene3d>
            <a:camera prst="orthographicFront"/>
            <a:lightRig rig="glow" dir="t">
              <a:rot lat="0" lon="0" rev="4800000"/>
            </a:lightRig>
          </a:scene3d>
          <a:sp3d extrusionH="12700" contourW="12700" prstMaterial="powder">
            <a:bevelT h="12700"/>
            <a:bevelB h="50800"/>
            <a:contourClr>
              <a:schemeClr val="bg2"/>
            </a:contourClr>
          </a:sp3d>
        </p:spPr>
        <p:txBody>
          <a:bodyPr/>
          <a:lstStyle>
            <a:lvl1pPr>
              <a:defRPr sz="2800">
                <a:solidFill>
                  <a:schemeClr val="tx1">
                    <a:tint val="95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3" name="텍스트 개체 틀 2"/>
          <p:cNvSpPr>
            <a:spLocks noGrp="1"/>
          </p:cNvSpPr>
          <p:nvPr>
            <p:ph type="body" idx="1"/>
          </p:nvPr>
        </p:nvSpPr>
        <p:spPr bwMode="ltGray">
          <a:xfrm>
            <a:off x="500038" y="5429264"/>
            <a:ext cx="4005072" cy="714380"/>
          </a:xfrm>
          <a:prstGeom prst="roundRect">
            <a:avLst>
              <a:gd name="adj" fmla="val 16667"/>
            </a:avLst>
          </a:prstGeom>
          <a:noFill/>
          <a:ln>
            <a:noFill/>
          </a:ln>
          <a:effectLst/>
        </p:spPr>
        <p:txBody>
          <a:bodyPr anchor="ctr"/>
          <a:lstStyle>
            <a:lvl1pPr marL="0" indent="0" algn="ctr">
              <a:buNone/>
              <a:defRPr sz="2400" b="0">
                <a:solidFill>
                  <a:schemeClr val="tx1"/>
                </a:solidFill>
              </a:defRPr>
            </a:lvl1pPr>
            <a:lvl2pPr marL="457200" indent="0" algn="ctr">
              <a:buNone/>
              <a:defRPr sz="2000" b="0">
                <a:solidFill>
                  <a:schemeClr val="tx1"/>
                </a:solidFill>
              </a:defRPr>
            </a:lvl2pPr>
            <a:lvl3pPr marL="914400" indent="0" algn="ctr">
              <a:buNone/>
              <a:defRPr sz="1800" b="0">
                <a:solidFill>
                  <a:schemeClr val="tx1"/>
                </a:solidFill>
              </a:defRPr>
            </a:lvl3pPr>
            <a:lvl4pPr marL="1371600" indent="0" algn="ctr">
              <a:buNone/>
              <a:defRPr sz="1600" b="0">
                <a:solidFill>
                  <a:schemeClr val="tx1"/>
                </a:solidFill>
              </a:defRPr>
            </a:lvl4pPr>
            <a:lvl5pPr marL="1828800" indent="0" algn="ctr">
              <a:buNone/>
              <a:defRPr sz="1600" b="0">
                <a:solidFill>
                  <a:schemeClr val="tx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ko-KR" altLang="en-US"/>
              <a:t>마스터 텍스트 스타일을 편집합니다</a:t>
            </a:r>
          </a:p>
        </p:txBody>
      </p:sp>
      <p:sp>
        <p:nvSpPr>
          <p:cNvPr id="12" name="내용 개체 틀 11"/>
          <p:cNvSpPr>
            <a:spLocks noGrp="1"/>
          </p:cNvSpPr>
          <p:nvPr>
            <p:ph sz="half" idx="4"/>
          </p:nvPr>
        </p:nvSpPr>
        <p:spPr bwMode="invGray">
          <a:xfrm>
            <a:off x="4716932" y="1500174"/>
            <a:ext cx="4000529" cy="3786214"/>
          </a:xfrm>
          <a:prstGeom prst="roundRect">
            <a:avLst>
              <a:gd name="adj" fmla="val 5345"/>
            </a:avLst>
          </a:prstGeom>
          <a:gradFill flip="none" rotWithShape="1">
            <a:gsLst>
              <a:gs pos="0">
                <a:schemeClr val="accent2">
                  <a:shade val="75000"/>
                  <a:alpha val="50000"/>
                </a:schemeClr>
              </a:gs>
              <a:gs pos="100000">
                <a:schemeClr val="accent2">
                  <a:tint val="20000"/>
                  <a:alpha val="50000"/>
                </a:schemeClr>
              </a:gs>
            </a:gsLst>
            <a:lin ang="13500000" scaled="1"/>
            <a:tileRect/>
          </a:gradFill>
          <a:effectLst/>
          <a:scene3d>
            <a:camera prst="orthographicFront"/>
            <a:lightRig rig="glow" dir="t">
              <a:rot lat="0" lon="0" rev="4800000"/>
            </a:lightRig>
          </a:scene3d>
          <a:sp3d extrusionH="12700" contourW="12700" prstMaterial="powder">
            <a:bevelT h="12700"/>
            <a:bevelB h="50800"/>
            <a:contourClr>
              <a:schemeClr val="bg2"/>
            </a:contourClr>
          </a:sp3d>
        </p:spPr>
        <p:txBody>
          <a:bodyPr/>
          <a:lstStyle>
            <a:lvl1pPr>
              <a:defRPr sz="2800">
                <a:solidFill>
                  <a:schemeClr val="tx1">
                    <a:tint val="95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텍스트 개체 틀 4"/>
          <p:cNvSpPr>
            <a:spLocks noGrp="1"/>
          </p:cNvSpPr>
          <p:nvPr>
            <p:ph type="body" sz="quarter" idx="3"/>
          </p:nvPr>
        </p:nvSpPr>
        <p:spPr bwMode="ltGray">
          <a:xfrm>
            <a:off x="4714876" y="5429264"/>
            <a:ext cx="4000528" cy="714380"/>
          </a:xfrm>
          <a:prstGeom prst="roundRect">
            <a:avLst>
              <a:gd name="adj" fmla="val 16667"/>
            </a:avLst>
          </a:prstGeom>
          <a:noFill/>
          <a:ln>
            <a:noFill/>
          </a:ln>
          <a:effectLst/>
        </p:spPr>
        <p:txBody>
          <a:bodyPr anchor="ctr"/>
          <a:lstStyle>
            <a:lvl1pPr marL="0" indent="0" algn="ctr">
              <a:buNone/>
              <a:defRPr sz="2400" b="0">
                <a:solidFill>
                  <a:schemeClr val="tx1"/>
                </a:solidFill>
              </a:defRPr>
            </a:lvl1pPr>
            <a:lvl2pPr marL="457200" indent="0" algn="ctr">
              <a:buNone/>
              <a:defRPr sz="2000" b="0">
                <a:solidFill>
                  <a:schemeClr val="tx1"/>
                </a:solidFill>
              </a:defRPr>
            </a:lvl2pPr>
            <a:lvl3pPr marL="914400" indent="0" algn="ctr">
              <a:buNone/>
              <a:defRPr sz="1800" b="0">
                <a:solidFill>
                  <a:schemeClr val="tx1"/>
                </a:solidFill>
              </a:defRPr>
            </a:lvl3pPr>
            <a:lvl4pPr marL="1371600" indent="0" algn="ctr">
              <a:buNone/>
              <a:defRPr sz="1600" b="0">
                <a:solidFill>
                  <a:schemeClr val="tx1"/>
                </a:solidFill>
              </a:defRPr>
            </a:lvl4pPr>
            <a:lvl5pPr marL="1828800" indent="0" algn="ctr">
              <a:buNone/>
              <a:defRPr sz="1600" b="0">
                <a:solidFill>
                  <a:schemeClr val="tx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ko-KR" altLang="en-US"/>
              <a:t>마스터 텍스트 스타일을 편집합니다</a:t>
            </a:r>
          </a:p>
        </p:txBody>
      </p:sp>
      <p:sp>
        <p:nvSpPr>
          <p:cNvPr id="11" name="직사각형 10"/>
          <p:cNvSpPr/>
          <p:nvPr/>
        </p:nvSpPr>
        <p:spPr>
          <a:xfrm>
            <a:off x="0"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13" name="직사각형 12"/>
          <p:cNvSpPr/>
          <p:nvPr/>
        </p:nvSpPr>
        <p:spPr>
          <a:xfrm>
            <a:off x="8859915"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6" name="직사각형 5"/>
          <p:cNvSpPr/>
          <p:nvPr/>
        </p:nvSpPr>
        <p:spPr>
          <a:xfrm>
            <a:off x="428596" y="6"/>
            <a:ext cx="8286808"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428604"/>
            <a:ext cx="8186766" cy="1143000"/>
          </a:xfrm>
        </p:spPr>
        <p:txBody>
          <a:bodyPr/>
          <a:lstStyle>
            <a:lvl1pPr algn="l">
              <a:defRPr b="0"/>
            </a:lvl1pPr>
          </a:lstStyle>
          <a:p>
            <a:r>
              <a:rPr kumimoji="0" lang="ko-KR" altLang="en-US"/>
              <a:t>마스터 제목 스타일 편집</a:t>
            </a:r>
            <a:endParaRPr kumimoji="0" lang="en-US"/>
          </a:p>
        </p:txBody>
      </p:sp>
      <p:sp>
        <p:nvSpPr>
          <p:cNvPr id="3" name="날짜 개체 틀 2"/>
          <p:cNvSpPr>
            <a:spLocks noGrp="1"/>
          </p:cNvSpPr>
          <p:nvPr>
            <p:ph type="dt" sz="half" idx="10"/>
          </p:nvPr>
        </p:nvSpPr>
        <p:spPr/>
        <p:txBody>
          <a:bodyPr/>
          <a:lstStyle/>
          <a:p>
            <a:fld id="{0F808C54-24F2-4800-80B6-B86DFADFDDA0}" type="datetimeFigureOut">
              <a:rPr lang="ko-KR" altLang="en-US" smtClean="0"/>
              <a:pPr/>
              <a:t>2021-08-31</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FA33AB60-932F-4224-8263-3BAE8E1D7733}"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0F808C54-24F2-4800-80B6-B86DFADFDDA0}" type="datetimeFigureOut">
              <a:rPr lang="ko-KR" altLang="en-US" smtClean="0"/>
              <a:pPr/>
              <a:t>2021-08-31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FA33AB60-932F-4224-8263-3BAE8E1D7733}"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bg>
      <p:bgRef idx="1002">
        <a:schemeClr val="bg1"/>
      </p:bgRef>
    </p:bg>
    <p:spTree>
      <p:nvGrpSpPr>
        <p:cNvPr id="1" name=""/>
        <p:cNvGrpSpPr/>
        <p:nvPr/>
      </p:nvGrpSpPr>
      <p:grpSpPr>
        <a:xfrm>
          <a:off x="0" y="0"/>
          <a:ext cx="0" cy="0"/>
          <a:chOff x="0" y="0"/>
          <a:chExt cx="0" cy="0"/>
        </a:xfrm>
      </p:grpSpPr>
      <p:sp>
        <p:nvSpPr>
          <p:cNvPr id="12" name="직사각형 11"/>
          <p:cNvSpPr/>
          <p:nvPr/>
        </p:nvSpPr>
        <p:spPr bwMode="invGray">
          <a:xfrm>
            <a:off x="285720" y="263808"/>
            <a:ext cx="8858280" cy="664862"/>
          </a:xfrm>
          <a:prstGeom prst="rect">
            <a:avLst/>
          </a:prstGeom>
          <a:solidFill>
            <a:schemeClr val="tx1">
              <a:tint val="95000"/>
              <a:alpha val="69804"/>
            </a:scheme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bwMode="invGray">
          <a:xfrm>
            <a:off x="500034" y="285728"/>
            <a:ext cx="8143932" cy="642942"/>
          </a:xfrm>
          <a:noFill/>
        </p:spPr>
        <p:txBody>
          <a:bodyPr anchor="b">
            <a:noAutofit/>
          </a:bodyPr>
          <a:lstStyle>
            <a:lvl1pPr algn="l">
              <a:defRPr sz="2800" b="1">
                <a:ln w="9525" cmpd="sng">
                  <a:noFill/>
                </a:ln>
                <a:solidFill>
                  <a:schemeClr val="bg1"/>
                </a:solidFill>
                <a:effectLst>
                  <a:outerShdw blurRad="44450" dist="25400" dir="2700000" algn="tl" rotWithShape="0">
                    <a:schemeClr val="tx1">
                      <a:alpha val="51000"/>
                    </a:schemeClr>
                  </a:outerShdw>
                </a:effectLst>
              </a:defRPr>
            </a:lvl1pPr>
          </a:lstStyle>
          <a:p>
            <a:r>
              <a:rPr kumimoji="0" lang="ko-KR" altLang="en-US"/>
              <a:t>마스터 제목 스타일 편집</a:t>
            </a:r>
            <a:endParaRPr kumimoji="0" lang="en-US"/>
          </a:p>
        </p:txBody>
      </p:sp>
      <p:sp>
        <p:nvSpPr>
          <p:cNvPr id="4" name="텍스트 개체 틀 3"/>
          <p:cNvSpPr>
            <a:spLocks noGrp="1"/>
          </p:cNvSpPr>
          <p:nvPr>
            <p:ph type="body" sz="half" idx="2"/>
          </p:nvPr>
        </p:nvSpPr>
        <p:spPr>
          <a:xfrm>
            <a:off x="500034" y="1006230"/>
            <a:ext cx="2214578" cy="5351729"/>
          </a:xfrm>
        </p:spPr>
        <p:txBody>
          <a:bodyPr/>
          <a:lstStyle>
            <a:lvl1pPr marL="0" indent="0">
              <a:buNone/>
              <a:defRPr sz="1600"/>
            </a:lvl1pPr>
            <a:lvl2pPr marL="457200" indent="0">
              <a:buNone/>
              <a:defRPr sz="14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0F808C54-24F2-4800-80B6-B86DFADFDDA0}" type="datetimeFigureOut">
              <a:rPr lang="ko-KR" altLang="en-US" smtClean="0"/>
              <a:pPr/>
              <a:t>2021-08-31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A33AB60-932F-4224-8263-3BAE8E1D7733}" type="slidenum">
              <a:rPr lang="ko-KR" altLang="en-US" smtClean="0"/>
              <a:pPr/>
              <a:t>‹#›</a:t>
            </a:fld>
            <a:endParaRPr lang="ko-KR" altLang="en-US"/>
          </a:p>
        </p:txBody>
      </p:sp>
      <p:sp>
        <p:nvSpPr>
          <p:cNvPr id="15" name="내용 개체 틀 14"/>
          <p:cNvSpPr>
            <a:spLocks noGrp="1"/>
          </p:cNvSpPr>
          <p:nvPr>
            <p:ph sz="quarter" idx="1"/>
          </p:nvPr>
        </p:nvSpPr>
        <p:spPr>
          <a:xfrm>
            <a:off x="2786064" y="1000108"/>
            <a:ext cx="5857875" cy="5357830"/>
          </a:xfrm>
        </p:spPr>
        <p:txBody>
          <a:bodyPr/>
          <a:lstStyle>
            <a:lvl1pPr>
              <a:defRPr sz="2800"/>
            </a:lvl1pPr>
            <a:lvl2pPr>
              <a:defRPr sz="2600"/>
            </a:lvl2pPr>
            <a:lvl3pPr>
              <a:defRPr sz="2400"/>
            </a:lvl3pPr>
            <a:lvl4pPr>
              <a:defRPr sz="2000"/>
            </a:lvl4pPr>
            <a:lvl5pPr>
              <a:defRPr sz="1800"/>
            </a:lvl5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9" name="직사각형 8"/>
          <p:cNvSpPr/>
          <p:nvPr/>
        </p:nvSpPr>
        <p:spPr>
          <a:xfrm>
            <a:off x="0"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9" name="직사각형 8"/>
          <p:cNvSpPr/>
          <p:nvPr/>
        </p:nvSpPr>
        <p:spPr>
          <a:xfrm>
            <a:off x="0" y="3571876"/>
            <a:ext cx="9144000" cy="3286126"/>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3571876"/>
            <a:ext cx="3286148" cy="1138242"/>
          </a:xfrm>
        </p:spPr>
        <p:txBody>
          <a:bodyPr anchor="b"/>
          <a:lstStyle>
            <a:lvl1pPr algn="l">
              <a:defRPr sz="2000" b="1"/>
            </a:lvl1pPr>
          </a:lstStyle>
          <a:p>
            <a:r>
              <a:rPr kumimoji="0" lang="ko-KR" altLang="en-US"/>
              <a:t>마스터 제목 스타일 편집</a:t>
            </a:r>
            <a:endParaRPr kumimoji="0" lang="en-US"/>
          </a:p>
        </p:txBody>
      </p:sp>
      <p:sp>
        <p:nvSpPr>
          <p:cNvPr id="4" name="텍스트 개체 틀 3"/>
          <p:cNvSpPr>
            <a:spLocks noGrp="1"/>
          </p:cNvSpPr>
          <p:nvPr>
            <p:ph type="body" sz="half" idx="2"/>
          </p:nvPr>
        </p:nvSpPr>
        <p:spPr>
          <a:xfrm>
            <a:off x="500034" y="4714884"/>
            <a:ext cx="3286148" cy="1143008"/>
          </a:xfrm>
        </p:spPr>
        <p:txBody>
          <a:bodyPr/>
          <a:lstStyle>
            <a:lvl1pPr marL="0" indent="0">
              <a:buNone/>
              <a:defRPr sz="1600"/>
            </a:lvl1pPr>
            <a:lvl2pPr marL="457200" indent="0">
              <a:buNone/>
              <a:defRPr sz="1400"/>
            </a:lvl2pPr>
            <a:lvl3pPr marL="914400" indent="0">
              <a:buNone/>
              <a:defRPr sz="1400"/>
            </a:lvl3pPr>
            <a:lvl4pPr marL="1371600" indent="0">
              <a:buNone/>
              <a:defRPr sz="1200"/>
            </a:lvl4pPr>
            <a:lvl5pPr marL="1828800" indent="0">
              <a:buNone/>
              <a:defRPr sz="12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0F808C54-24F2-4800-80B6-B86DFADFDDA0}" type="datetimeFigureOut">
              <a:rPr lang="ko-KR" altLang="en-US" smtClean="0"/>
              <a:pPr/>
              <a:t>2021-08-31</a:t>
            </a:fld>
            <a:endParaRPr lang="ko-KR" altLang="en-US"/>
          </a:p>
        </p:txBody>
      </p:sp>
      <p:sp>
        <p:nvSpPr>
          <p:cNvPr id="6" name="바닥글 개체 틀 5"/>
          <p:cNvSpPr>
            <a:spLocks noGrp="1"/>
          </p:cNvSpPr>
          <p:nvPr>
            <p:ph type="ftr" sz="quarter" idx="11"/>
          </p:nvPr>
        </p:nvSpPr>
        <p:spPr>
          <a:xfrm>
            <a:off x="3124200" y="6572272"/>
            <a:ext cx="2895600" cy="297750"/>
          </a:xfrm>
        </p:spPr>
        <p:txBody>
          <a:bodyPr/>
          <a:lstStyle/>
          <a:p>
            <a:endParaRPr lang="ko-KR" altLang="en-US"/>
          </a:p>
        </p:txBody>
      </p:sp>
      <p:sp>
        <p:nvSpPr>
          <p:cNvPr id="7" name="슬라이드 번호 개체 틀 6"/>
          <p:cNvSpPr>
            <a:spLocks noGrp="1"/>
          </p:cNvSpPr>
          <p:nvPr>
            <p:ph type="sldNum" sz="quarter" idx="12"/>
          </p:nvPr>
        </p:nvSpPr>
        <p:spPr/>
        <p:txBody>
          <a:bodyPr/>
          <a:lstStyle/>
          <a:p>
            <a:fld id="{FA33AB60-932F-4224-8263-3BAE8E1D7733}" type="slidenum">
              <a:rPr lang="ko-KR" altLang="en-US" smtClean="0"/>
              <a:pPr/>
              <a:t>‹#›</a:t>
            </a:fld>
            <a:endParaRPr lang="ko-KR" altLang="en-US"/>
          </a:p>
        </p:txBody>
      </p:sp>
      <p:sp>
        <p:nvSpPr>
          <p:cNvPr id="8" name="그림 개체 틀 7"/>
          <p:cNvSpPr>
            <a:spLocks noGrp="1"/>
          </p:cNvSpPr>
          <p:nvPr>
            <p:ph type="pic" idx="1"/>
          </p:nvPr>
        </p:nvSpPr>
        <p:spPr>
          <a:xfrm>
            <a:off x="4000496" y="1071546"/>
            <a:ext cx="4214842" cy="4714908"/>
          </a:xfrm>
          <a:solidFill>
            <a:schemeClr val="tx2"/>
          </a:solidFill>
          <a:ln w="152400" cap="rnd">
            <a:solidFill>
              <a:srgbClr val="FFFFFF"/>
            </a:solidFill>
            <a:round/>
          </a:ln>
          <a:effectLst>
            <a:outerShdw blurRad="50800" dist="50800" dir="2700000" algn="tl" rotWithShape="0">
              <a:srgbClr val="000000">
                <a:alpha val="43137"/>
              </a:srgbClr>
            </a:outerShdw>
          </a:effectLst>
          <a:scene3d>
            <a:camera prst="orthographicFront"/>
            <a:lightRig rig="twoPt" dir="t">
              <a:rot lat="0" lon="0" rev="10800000"/>
            </a:lightRig>
          </a:scene3d>
          <a:sp3d contourW="6350">
            <a:bevelT w="50800" h="16510"/>
            <a:contourClr>
              <a:srgbClr val="C0C0C0"/>
            </a:contourClr>
          </a:sp3d>
        </p:spPr>
        <p:txBody>
          <a:bodyPr/>
          <a:lstStyle>
            <a:lvl1pPr marL="0" indent="0">
              <a:buNone/>
              <a:defRPr sz="3200">
                <a:solidFill>
                  <a:schemeClr val="tx2">
                    <a:tint val="10000"/>
                  </a:schemeClr>
                </a:solidFill>
                <a:effectLst>
                  <a:outerShdw blurRad="50800" dist="50800" dir="5400000" algn="tl" rotWithShape="0">
                    <a:srgbClr val="000000">
                      <a:alpha val="58000"/>
                    </a:srgbClr>
                  </a:outerShdw>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ko-KR" altLang="en-US"/>
              <a:t>그림을 추가하려면 아이콘을 클릭하십시오</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nchor="b"/>
          <a:lstStyle>
            <a:lvl1pPr>
              <a:defRPr b="0"/>
            </a:lvl1pPr>
          </a:lstStyle>
          <a:p>
            <a:r>
              <a:rPr kumimoji="0" lang="ko-KR" altLang="en-US"/>
              <a:t>마스터 제목 스타일 편집</a:t>
            </a:r>
            <a:endParaRPr kumimoji="0" lang="en-US"/>
          </a:p>
        </p:txBody>
      </p:sp>
      <p:sp>
        <p:nvSpPr>
          <p:cNvPr id="3" name="세로 텍스트 개체 틀 2"/>
          <p:cNvSpPr>
            <a:spLocks noGrp="1"/>
          </p:cNvSpPr>
          <p:nvPr>
            <p:ph type="body" orient="vert" idx="1"/>
          </p:nvPr>
        </p:nvSpPr>
        <p:spPr>
          <a:xfrm>
            <a:off x="457200" y="1500175"/>
            <a:ext cx="8229600" cy="4625989"/>
          </a:xfrm>
        </p:spPr>
        <p:txBody>
          <a:bodyPr vert="eaVer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0F808C54-24F2-4800-80B6-B86DFADFDDA0}" type="datetimeFigureOut">
              <a:rPr lang="ko-KR" altLang="en-US" smtClean="0"/>
              <a:pPr/>
              <a:t>2021-08-31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A33AB60-932F-4224-8263-3BAE8E1D7733}" type="slidenum">
              <a:rPr lang="ko-KR" altLang="en-US" smtClean="0"/>
              <a:pPr/>
              <a:t>‹#›</a:t>
            </a:fld>
            <a:endParaRPr lang="ko-KR" altLang="en-US"/>
          </a:p>
        </p:txBody>
      </p:sp>
      <p:cxnSp>
        <p:nvCxnSpPr>
          <p:cNvPr id="8" name="직선 연결선 7"/>
          <p:cNvCxnSpPr/>
          <p:nvPr/>
        </p:nvCxnSpPr>
        <p:spPr>
          <a:xfrm>
            <a:off x="455646" y="1428736"/>
            <a:ext cx="8215370" cy="1588"/>
          </a:xfrm>
          <a:prstGeom prst="line">
            <a:avLst/>
          </a:prstGeom>
          <a:noFill/>
          <a:ln w="28575" cap="sq" cmpd="sng" algn="ctr">
            <a:solidFill>
              <a:srgbClr val="E49458"/>
            </a:solidFill>
            <a:prstDash val="solid"/>
          </a:ln>
          <a:effectLst>
            <a:outerShdw blurRad="12700" dir="5400000" algn="tl">
              <a:srgbClr val="EBE9ED">
                <a:alpha val="27450"/>
              </a:srgbClr>
            </a:outerShdw>
          </a:effectLst>
          <a:scene3d>
            <a:camera prst="orthographicFront" fov="0">
              <a:rot lat="0" lon="0" rev="0"/>
            </a:camera>
            <a:lightRig rig="soft" dir="t">
              <a:rot lat="0" lon="0" rev="19200000"/>
            </a:lightRig>
          </a:scene3d>
          <a:sp3d prstMaterial="matte">
            <a:bevelT h="88900"/>
            <a:contourClr>
              <a:srgbClr val="E49458">
                <a:tint val="100000"/>
                <a:shade val="100000"/>
                <a:hueMod val="100000"/>
                <a:satMod val="100000"/>
              </a:srgbClr>
            </a:contourClr>
          </a:sp3d>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7" name="직사각형 6"/>
          <p:cNvSpPr/>
          <p:nvPr/>
        </p:nvSpPr>
        <p:spPr>
          <a:xfrm>
            <a:off x="7643834" y="-15949"/>
            <a:ext cx="1500166"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세로 제목 1"/>
          <p:cNvSpPr>
            <a:spLocks noGrp="1"/>
          </p:cNvSpPr>
          <p:nvPr>
            <p:ph type="title" orient="vert"/>
          </p:nvPr>
        </p:nvSpPr>
        <p:spPr>
          <a:xfrm>
            <a:off x="7643834" y="285728"/>
            <a:ext cx="1214446" cy="6286546"/>
          </a:xfrm>
          <a:noFill/>
        </p:spPr>
        <p:txBody>
          <a:bodyPr vert="eaVert" anchor="b"/>
          <a:lstStyle>
            <a:lvl1pPr algn="ctr">
              <a:defRPr b="0"/>
            </a:lvl1pPr>
          </a:lstStyle>
          <a:p>
            <a:r>
              <a:rPr kumimoji="0" lang="ko-KR" altLang="en-US"/>
              <a:t>마스터 제목 스타일 편집</a:t>
            </a:r>
            <a:endParaRPr kumimoji="0" lang="en-US"/>
          </a:p>
        </p:txBody>
      </p:sp>
      <p:sp>
        <p:nvSpPr>
          <p:cNvPr id="3" name="세로 텍스트 개체 틀 2"/>
          <p:cNvSpPr>
            <a:spLocks noGrp="1"/>
          </p:cNvSpPr>
          <p:nvPr>
            <p:ph type="body" orient="vert" idx="1"/>
          </p:nvPr>
        </p:nvSpPr>
        <p:spPr>
          <a:xfrm>
            <a:off x="457200" y="571481"/>
            <a:ext cx="7115196" cy="5715044"/>
          </a:xfrm>
        </p:spPr>
        <p:txBody>
          <a:bodyPr vert="eaVert"/>
          <a:lstStyle>
            <a:lvl1pPr>
              <a:defRPr sz="2800"/>
            </a:lvl1pPr>
            <a:lvl2pPr>
              <a:defRPr sz="2400"/>
            </a:lvl2pPr>
            <a:lvl3pPr>
              <a:defRPr sz="2000"/>
            </a:lvl3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0F808C54-24F2-4800-80B6-B86DFADFDDA0}" type="datetimeFigureOut">
              <a:rPr lang="ko-KR" altLang="en-US" smtClean="0"/>
              <a:pPr/>
              <a:t>2021-08-31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A33AB60-932F-4224-8263-3BAE8E1D7733}"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8" name="직사각형 27"/>
          <p:cNvSpPr/>
          <p:nvPr/>
        </p:nvSpPr>
        <p:spPr>
          <a:xfrm>
            <a:off x="0" y="6572272"/>
            <a:ext cx="9144000" cy="285728"/>
          </a:xfrm>
          <a:prstGeom prst="rect">
            <a:avLst/>
          </a:prstGeom>
          <a:ln w="158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8" name="직사각형 7"/>
          <p:cNvSpPr/>
          <p:nvPr/>
        </p:nvSpPr>
        <p:spPr>
          <a:xfrm>
            <a:off x="0" y="2380"/>
            <a:ext cx="9144000" cy="283348"/>
          </a:xfrm>
          <a:prstGeom prst="rect">
            <a:avLst/>
          </a:prstGeom>
          <a:solidFill>
            <a:schemeClr val="accent4"/>
          </a:solidFill>
          <a:ln w="158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개체 틀 1"/>
          <p:cNvSpPr>
            <a:spLocks noGrp="1"/>
          </p:cNvSpPr>
          <p:nvPr>
            <p:ph type="title"/>
          </p:nvPr>
        </p:nvSpPr>
        <p:spPr>
          <a:xfrm>
            <a:off x="312353" y="274638"/>
            <a:ext cx="8545927" cy="1143000"/>
          </a:xfrm>
          <a:prstGeom prst="rect">
            <a:avLst/>
          </a:prstGeom>
        </p:spPr>
        <p:txBody>
          <a:bodyPr vert="horz" rtlCol="0" anchor="ctr">
            <a:normAutofit/>
          </a:bodyPr>
          <a:lstStyle/>
          <a:p>
            <a:r>
              <a:rPr kumimoji="0" lang="ko-KR" altLang="en-US"/>
              <a:t>마스터 제목 스타일 편집</a:t>
            </a:r>
            <a:endParaRPr kumimoji="0" lang="en-US"/>
          </a:p>
        </p:txBody>
      </p:sp>
      <p:sp>
        <p:nvSpPr>
          <p:cNvPr id="3" name="텍스트 개체 틀 2"/>
          <p:cNvSpPr>
            <a:spLocks noGrp="1"/>
          </p:cNvSpPr>
          <p:nvPr>
            <p:ph type="body" idx="1"/>
          </p:nvPr>
        </p:nvSpPr>
        <p:spPr>
          <a:xfrm>
            <a:off x="457200" y="1600200"/>
            <a:ext cx="8229600" cy="4525963"/>
          </a:xfrm>
          <a:prstGeom prst="rect">
            <a:avLst/>
          </a:prstGeom>
        </p:spPr>
        <p:txBody>
          <a:bodyPr vert="horz" rtlCol="0">
            <a:normAutofit/>
          </a:bodyPr>
          <a:lstStyle/>
          <a:p>
            <a:pPr lvl="0" eaLnBrk="1" latinLnBrk="0" hangingPunct="1"/>
            <a:r>
              <a:rPr kumimoji="0" lang="ko-KR" altLang="en-US"/>
              <a:t>마스터 텍스트 스타일을 편집합니다</a:t>
            </a:r>
          </a:p>
          <a:p>
            <a:pPr lvl="1" eaLnBrk="1" latinLnBrk="0" hangingPunct="1"/>
            <a:r>
              <a:rPr kumimoji="0" lang="ko-KR" altLang="en-US"/>
              <a:t>둘째 수준</a:t>
            </a:r>
          </a:p>
          <a:p>
            <a:pPr lvl="2" eaLnBrk="1" latinLnBrk="0" hangingPunct="1"/>
            <a:r>
              <a:rPr kumimoji="0" lang="ko-KR" altLang="en-US"/>
              <a:t>셋째 수준</a:t>
            </a:r>
          </a:p>
          <a:p>
            <a:pPr lvl="3" eaLnBrk="1" latinLnBrk="0" hangingPunct="1"/>
            <a:r>
              <a:rPr kumimoji="0" lang="ko-KR" altLang="en-US"/>
              <a:t>넷째 수준</a:t>
            </a:r>
          </a:p>
          <a:p>
            <a:pPr lvl="4" eaLnBrk="1" latinLnBrk="0" hangingPunct="1"/>
            <a:r>
              <a:rPr kumimoji="0" lang="ko-KR" altLang="en-US"/>
              <a:t>다섯째 수준</a:t>
            </a:r>
            <a:endParaRPr kumimoji="0" lang="en-US"/>
          </a:p>
        </p:txBody>
      </p:sp>
      <p:sp>
        <p:nvSpPr>
          <p:cNvPr id="4" name="날짜 개체 틀 3"/>
          <p:cNvSpPr>
            <a:spLocks noGrp="1"/>
          </p:cNvSpPr>
          <p:nvPr>
            <p:ph type="dt" sz="half" idx="2"/>
          </p:nvPr>
        </p:nvSpPr>
        <p:spPr>
          <a:xfrm>
            <a:off x="457200" y="6572272"/>
            <a:ext cx="2133600" cy="285752"/>
          </a:xfrm>
          <a:prstGeom prst="rect">
            <a:avLst/>
          </a:prstGeom>
        </p:spPr>
        <p:txBody>
          <a:bodyPr vert="horz" rtlCol="0" anchor="ctr"/>
          <a:lstStyle>
            <a:lvl1pPr algn="l" eaLnBrk="1" latinLnBrk="0" hangingPunct="1">
              <a:defRPr kumimoji="0" sz="1200">
                <a:solidFill>
                  <a:schemeClr val="tx1"/>
                </a:solidFill>
              </a:defRPr>
            </a:lvl1pPr>
          </a:lstStyle>
          <a:p>
            <a:fld id="{0F808C54-24F2-4800-80B6-B86DFADFDDA0}" type="datetimeFigureOut">
              <a:rPr lang="ko-KR" altLang="en-US" smtClean="0"/>
              <a:pPr/>
              <a:t>2021-08-31</a:t>
            </a:fld>
            <a:endParaRPr lang="ko-KR" altLang="en-US"/>
          </a:p>
        </p:txBody>
      </p:sp>
      <p:sp>
        <p:nvSpPr>
          <p:cNvPr id="5" name="바닥글 개체 틀 4"/>
          <p:cNvSpPr>
            <a:spLocks noGrp="1"/>
          </p:cNvSpPr>
          <p:nvPr>
            <p:ph type="ftr" sz="quarter" idx="3"/>
          </p:nvPr>
        </p:nvSpPr>
        <p:spPr>
          <a:xfrm>
            <a:off x="3124200" y="6572272"/>
            <a:ext cx="2895600" cy="285752"/>
          </a:xfrm>
          <a:prstGeom prst="rect">
            <a:avLst/>
          </a:prstGeom>
        </p:spPr>
        <p:txBody>
          <a:bodyPr vert="horz" rtlCol="0" anchor="ctr"/>
          <a:lstStyle>
            <a:lvl1pPr algn="ctr" eaLnBrk="1" latinLnBrk="0" hangingPunct="1">
              <a:defRPr kumimoji="0" sz="1200">
                <a:solidFill>
                  <a:schemeClr val="tx1"/>
                </a:solidFill>
              </a:defRPr>
            </a:lvl1pPr>
          </a:lstStyle>
          <a:p>
            <a:endParaRPr lang="ko-KR" altLang="en-US"/>
          </a:p>
        </p:txBody>
      </p:sp>
      <p:sp>
        <p:nvSpPr>
          <p:cNvPr id="6" name="슬라이드 번호 개체 틀 5"/>
          <p:cNvSpPr>
            <a:spLocks noGrp="1"/>
          </p:cNvSpPr>
          <p:nvPr>
            <p:ph type="sldNum" sz="quarter" idx="4"/>
          </p:nvPr>
        </p:nvSpPr>
        <p:spPr>
          <a:xfrm>
            <a:off x="6553200" y="6572272"/>
            <a:ext cx="2133600" cy="285752"/>
          </a:xfrm>
          <a:prstGeom prst="rect">
            <a:avLst/>
          </a:prstGeom>
        </p:spPr>
        <p:txBody>
          <a:bodyPr vert="horz" rtlCol="0" anchor="ctr"/>
          <a:lstStyle>
            <a:lvl1pPr algn="r" eaLnBrk="1" latinLnBrk="0" hangingPunct="1">
              <a:defRPr kumimoji="0" sz="1200">
                <a:solidFill>
                  <a:schemeClr val="tx1"/>
                </a:solidFill>
              </a:defRPr>
            </a:lvl1pPr>
          </a:lstStyle>
          <a:p>
            <a:fld id="{FA33AB60-932F-4224-8263-3BAE8E1D7733}"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1" hangingPunct="1">
        <a:spcBef>
          <a:spcPct val="0"/>
        </a:spcBef>
        <a:buNone/>
        <a:defRPr kumimoji="0" sz="4400" b="0" kern="1200" spc="100" dirty="0">
          <a:ln w="18000">
            <a:noFill/>
            <a:prstDash val="solid"/>
          </a:ln>
          <a:solidFill>
            <a:schemeClr val="tx1"/>
          </a:solidFill>
          <a:effectLst>
            <a:outerShdw blurRad="44450" dist="25400" dir="2700000" algn="tl" rotWithShape="0">
              <a:schemeClr val="bg1">
                <a:alpha val="51000"/>
              </a:schemeClr>
            </a:outerShdw>
          </a:effectLst>
          <a:latin typeface="+mj-lt"/>
          <a:ea typeface="+mj-ea"/>
          <a:cs typeface="+mj-cs"/>
        </a:defRPr>
      </a:lvl1pPr>
      <a:lvl2pPr eaLnBrk="1" latinLnBrk="1" hangingPunct="1">
        <a:defRPr kumimoji="0">
          <a:solidFill>
            <a:schemeClr val="tx2"/>
          </a:solidFill>
        </a:defRPr>
      </a:lvl2pPr>
      <a:lvl3pPr eaLnBrk="1" latinLnBrk="1" hangingPunct="1">
        <a:defRPr kumimoji="0">
          <a:solidFill>
            <a:schemeClr val="tx2"/>
          </a:solidFill>
        </a:defRPr>
      </a:lvl3pPr>
      <a:lvl4pPr eaLnBrk="1" latinLnBrk="1" hangingPunct="1">
        <a:defRPr kumimoji="0">
          <a:solidFill>
            <a:schemeClr val="tx2"/>
          </a:solidFill>
        </a:defRPr>
      </a:lvl4pPr>
      <a:lvl5pPr eaLnBrk="1" latinLnBrk="1" hangingPunct="1">
        <a:defRPr kumimoji="0">
          <a:solidFill>
            <a:schemeClr val="tx2"/>
          </a:solidFill>
        </a:defRPr>
      </a:lvl5pPr>
      <a:lvl6pPr eaLnBrk="1" latinLnBrk="1" hangingPunct="1">
        <a:defRPr kumimoji="0">
          <a:solidFill>
            <a:schemeClr val="tx2"/>
          </a:solidFill>
        </a:defRPr>
      </a:lvl6pPr>
      <a:lvl7pPr eaLnBrk="1" latinLnBrk="1" hangingPunct="1">
        <a:defRPr kumimoji="0">
          <a:solidFill>
            <a:schemeClr val="tx2"/>
          </a:solidFill>
        </a:defRPr>
      </a:lvl7pPr>
      <a:lvl8pPr eaLnBrk="1" latinLnBrk="1" hangingPunct="1">
        <a:defRPr kumimoji="0">
          <a:solidFill>
            <a:schemeClr val="tx2"/>
          </a:solidFill>
        </a:defRPr>
      </a:lvl8pPr>
      <a:lvl9pPr eaLnBrk="1" latinLnBrk="1" hangingPunct="1">
        <a:defRPr kumimoji="0">
          <a:solidFill>
            <a:schemeClr val="tx2"/>
          </a:solidFill>
        </a:defRPr>
      </a:lvl9pPr>
    </p:titleStyle>
    <p:bodyStyle>
      <a:lvl1pPr marL="342900" indent="-342900" algn="l" rtl="0" eaLnBrk="1" latinLnBrk="1" hangingPunct="1">
        <a:spcBef>
          <a:spcPct val="20000"/>
        </a:spcBef>
        <a:buFont typeface="Arial"/>
        <a:buChar char="•"/>
        <a:defRPr kumimoji="0" sz="3200" kern="1200">
          <a:solidFill>
            <a:schemeClr val="tx2"/>
          </a:solidFill>
          <a:latin typeface="+mn-lt"/>
          <a:ea typeface="+mn-ea"/>
          <a:cs typeface="+mn-cs"/>
        </a:defRPr>
      </a:lvl1pPr>
      <a:lvl2pPr marL="742950" indent="-285750" algn="l" rtl="0" eaLnBrk="1" latinLnBrk="1" hangingPunct="1">
        <a:spcBef>
          <a:spcPct val="20000"/>
        </a:spcBef>
        <a:buClr>
          <a:schemeClr val="accent1">
            <a:shade val="75000"/>
          </a:schemeClr>
        </a:buClr>
        <a:buFont typeface="Arial"/>
        <a:buChar char="•"/>
        <a:defRPr kumimoji="0" sz="2800" kern="1200">
          <a:solidFill>
            <a:schemeClr val="tx1"/>
          </a:solidFill>
          <a:latin typeface="+mn-lt"/>
          <a:ea typeface="+mn-ea"/>
          <a:cs typeface="+mn-cs"/>
        </a:defRPr>
      </a:lvl2pPr>
      <a:lvl3pPr marL="1143000" indent="-228600" algn="l" rtl="0" eaLnBrk="1" latinLnBrk="1" hangingPunct="1">
        <a:spcBef>
          <a:spcPct val="20000"/>
        </a:spcBef>
        <a:buClr>
          <a:schemeClr val="tx2"/>
        </a:buClr>
        <a:buFont typeface="Arial"/>
        <a:buChar char="•"/>
        <a:defRPr kumimoji="0" sz="2600" kern="1200">
          <a:solidFill>
            <a:schemeClr val="tx1"/>
          </a:solidFill>
          <a:latin typeface="+mn-lt"/>
          <a:ea typeface="+mn-ea"/>
          <a:cs typeface="+mn-cs"/>
        </a:defRPr>
      </a:lvl3pPr>
      <a:lvl4pPr marL="1600200" indent="-228600" algn="l" rtl="0" eaLnBrk="1" latinLnBrk="1" hangingPunct="1">
        <a:spcBef>
          <a:spcPct val="20000"/>
        </a:spcBef>
        <a:buClr>
          <a:schemeClr val="accent1">
            <a:shade val="75000"/>
          </a:schemeClr>
        </a:buClr>
        <a:buFont typeface="Arial"/>
        <a:buChar char="•"/>
        <a:defRPr kumimoji="0" sz="2400" kern="1200">
          <a:solidFill>
            <a:schemeClr val="tx1"/>
          </a:solidFill>
          <a:latin typeface="+mn-lt"/>
          <a:ea typeface="+mn-ea"/>
          <a:cs typeface="+mn-cs"/>
        </a:defRPr>
      </a:lvl4pPr>
      <a:lvl5pPr marL="2057400" indent="-228600" algn="l" rtl="0" eaLnBrk="1" latinLnBrk="1" hangingPunct="1">
        <a:spcBef>
          <a:spcPct val="20000"/>
        </a:spcBef>
        <a:buClr>
          <a:schemeClr val="tx2"/>
        </a:buClr>
        <a:buFont typeface="Arial"/>
        <a:buChar char="•"/>
        <a:defRPr kumimoji="0" sz="2000" kern="1200">
          <a:solidFill>
            <a:schemeClr val="tx1"/>
          </a:solidFill>
          <a:latin typeface="+mn-lt"/>
          <a:ea typeface="+mn-ea"/>
          <a:cs typeface="+mn-cs"/>
        </a:defRPr>
      </a:lvl5pPr>
      <a:lvl6pPr marL="2514600" indent="-228600" algn="l" rtl="0" eaLnBrk="1" latinLnBrk="1" hangingPunct="1">
        <a:spcBef>
          <a:spcPct val="20000"/>
        </a:spcBef>
        <a:buClr>
          <a:schemeClr val="accent1"/>
        </a:buClr>
        <a:buFont typeface="Arial"/>
        <a:buChar char="•"/>
        <a:defRPr kumimoji="0" sz="1800" kern="1200">
          <a:solidFill>
            <a:schemeClr val="tx1"/>
          </a:solidFill>
          <a:latin typeface="+mn-lt"/>
          <a:ea typeface="+mn-ea"/>
          <a:cs typeface="+mn-cs"/>
        </a:defRPr>
      </a:lvl6pPr>
      <a:lvl7pPr marL="2971800" indent="-228600" algn="l" rtl="0" eaLnBrk="1" latinLnBrk="1" hangingPunct="1">
        <a:spcBef>
          <a:spcPct val="20000"/>
        </a:spcBef>
        <a:buClr>
          <a:schemeClr val="tx2"/>
        </a:buClr>
        <a:buFont typeface="Arial"/>
        <a:buChar char="•"/>
        <a:defRPr kumimoji="0" sz="1600" kern="1200">
          <a:solidFill>
            <a:schemeClr val="tx1"/>
          </a:solidFill>
          <a:latin typeface="+mn-lt"/>
          <a:ea typeface="+mn-ea"/>
          <a:cs typeface="+mn-cs"/>
        </a:defRPr>
      </a:lvl7pPr>
      <a:lvl8pPr marL="3429000" indent="-228600" algn="l" rtl="0" eaLnBrk="1" latinLnBrk="1" hangingPunct="1">
        <a:spcBef>
          <a:spcPct val="20000"/>
        </a:spcBef>
        <a:buClr>
          <a:schemeClr val="accent1"/>
        </a:buClr>
        <a:buFont typeface="Arial"/>
        <a:buChar char="•"/>
        <a:defRPr kumimoji="0" sz="1400" kern="1200">
          <a:solidFill>
            <a:schemeClr val="tx1"/>
          </a:solidFill>
          <a:latin typeface="+mn-lt"/>
          <a:ea typeface="+mn-ea"/>
          <a:cs typeface="+mn-cs"/>
        </a:defRPr>
      </a:lvl8pPr>
      <a:lvl9pPr marL="3886200" indent="-228600" algn="l" rtl="0" eaLnBrk="1" latinLnBrk="1" hangingPunct="1">
        <a:spcBef>
          <a:spcPct val="20000"/>
        </a:spcBef>
        <a:buClr>
          <a:schemeClr val="tx2"/>
        </a:buClr>
        <a:buFont typeface="Arial"/>
        <a:buChar char="•"/>
        <a:defRPr kumimoji="0" sz="1400" kern="1200">
          <a:solidFill>
            <a:schemeClr val="tx1"/>
          </a:solidFill>
          <a:latin typeface="+mn-lt"/>
          <a:ea typeface="+mn-ea"/>
          <a:cs typeface="+mn-cs"/>
        </a:defRPr>
      </a:lvl9pPr>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683568" y="1484784"/>
            <a:ext cx="7643866" cy="1500198"/>
          </a:xfrm>
        </p:spPr>
        <p:txBody>
          <a:bodyPr/>
          <a:lstStyle/>
          <a:p>
            <a:r>
              <a:rPr lang="ko-KR" altLang="en-US" dirty="0"/>
              <a:t>제</a:t>
            </a:r>
            <a:r>
              <a:rPr lang="en-US" altLang="ko-KR" dirty="0"/>
              <a:t>2</a:t>
            </a:r>
            <a:r>
              <a:rPr lang="ko-KR" altLang="en-US" dirty="0"/>
              <a:t>주 </a:t>
            </a:r>
            <a:r>
              <a:rPr lang="ko-KR" altLang="en-US" dirty="0">
                <a:effectLst/>
              </a:rPr>
              <a:t>한국의 연쇄살인</a:t>
            </a:r>
            <a:r>
              <a:rPr lang="en-US" altLang="ko-KR" dirty="0">
                <a:effectLst/>
              </a:rPr>
              <a:t>(</a:t>
            </a:r>
            <a:r>
              <a:rPr lang="en-US" altLang="ko-KR">
                <a:effectLst/>
              </a:rPr>
              <a:t>1) </a:t>
            </a:r>
            <a:endParaRPr lang="ko-KR" altLang="en-US" dirty="0"/>
          </a:p>
        </p:txBody>
      </p:sp>
      <p:sp>
        <p:nvSpPr>
          <p:cNvPr id="3" name="부제목 2"/>
          <p:cNvSpPr>
            <a:spLocks noGrp="1"/>
          </p:cNvSpPr>
          <p:nvPr>
            <p:ph type="subTitle" idx="1"/>
          </p:nvPr>
        </p:nvSpPr>
        <p:spPr>
          <a:xfrm>
            <a:off x="785501" y="3140968"/>
            <a:ext cx="7500990" cy="569224"/>
          </a:xfrm>
        </p:spPr>
        <p:txBody>
          <a:bodyPr>
            <a:noAutofit/>
          </a:bodyPr>
          <a:lstStyle/>
          <a:p>
            <a:r>
              <a:rPr lang="en-US" altLang="ko-KR" sz="2000" dirty="0"/>
              <a:t>2000</a:t>
            </a:r>
            <a:r>
              <a:rPr lang="ko-KR" altLang="en-US" sz="2000" dirty="0"/>
              <a:t>년대 이전 </a:t>
            </a:r>
            <a:r>
              <a:rPr lang="en-US" altLang="ko-KR" sz="2000" dirty="0"/>
              <a:t>- </a:t>
            </a:r>
            <a:r>
              <a:rPr lang="ko-KR" altLang="en-US" sz="2000" dirty="0" err="1"/>
              <a:t>김대두</a:t>
            </a:r>
            <a:r>
              <a:rPr lang="en-US" altLang="ko-KR" sz="2000" dirty="0"/>
              <a:t>, </a:t>
            </a:r>
            <a:r>
              <a:rPr lang="ko-KR" altLang="en-US" sz="2000" dirty="0" err="1"/>
              <a:t>우범곤</a:t>
            </a:r>
            <a:r>
              <a:rPr lang="en-US" altLang="ko-KR" sz="2000" dirty="0"/>
              <a:t>, </a:t>
            </a:r>
            <a:r>
              <a:rPr lang="ko-KR" altLang="en-US" sz="2000" dirty="0"/>
              <a:t>그리고 이춘재</a:t>
            </a:r>
            <a:r>
              <a:rPr lang="en-US" altLang="ko-KR" sz="2000" dirty="0"/>
              <a:t>….</a:t>
            </a:r>
            <a:endParaRPr lang="ko-KR" altLang="en-US" sz="2000" dirty="0"/>
          </a:p>
        </p:txBody>
      </p:sp>
      <p:sp>
        <p:nvSpPr>
          <p:cNvPr id="4" name="TextBox 3"/>
          <p:cNvSpPr txBox="1"/>
          <p:nvPr/>
        </p:nvSpPr>
        <p:spPr>
          <a:xfrm>
            <a:off x="2987824" y="5013176"/>
            <a:ext cx="3096344" cy="369332"/>
          </a:xfrm>
          <a:prstGeom prst="rect">
            <a:avLst/>
          </a:prstGeom>
          <a:noFill/>
        </p:spPr>
        <p:txBody>
          <a:bodyPr wrap="square" rtlCol="0">
            <a:spAutoFit/>
          </a:bodyPr>
          <a:lstStyle/>
          <a:p>
            <a:pPr algn="ctr"/>
            <a:r>
              <a:rPr lang="ko-KR" altLang="en-US"/>
              <a:t>남재성 교수</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6131024" cy="4925144"/>
          </a:xfrm>
        </p:spPr>
        <p:txBody>
          <a:bodyPr>
            <a:normAutofit fontScale="92500" lnSpcReduction="20000"/>
          </a:bodyPr>
          <a:lstStyle/>
          <a:p>
            <a:r>
              <a:rPr lang="ko-KR" altLang="en-US" sz="1600" dirty="0"/>
              <a:t>개요</a:t>
            </a:r>
            <a:endParaRPr lang="en-US" altLang="ko-KR" sz="1600" dirty="0"/>
          </a:p>
          <a:p>
            <a:endParaRPr lang="en-US" altLang="ko-KR" sz="1600" dirty="0"/>
          </a:p>
          <a:p>
            <a:pPr marL="0" indent="0">
              <a:buNone/>
            </a:pPr>
            <a:r>
              <a:rPr lang="en-US" altLang="ko-KR" sz="1600" dirty="0"/>
              <a:t>   - </a:t>
            </a:r>
            <a:r>
              <a:rPr lang="ko-KR" altLang="en-US" sz="1600" dirty="0" err="1"/>
              <a:t>김대두</a:t>
            </a:r>
            <a:r>
              <a:rPr lang="en-US" altLang="ko-KR" sz="1600" dirty="0"/>
              <a:t>(</a:t>
            </a:r>
            <a:r>
              <a:rPr lang="ko-KR" altLang="en-US" sz="1600" dirty="0" err="1"/>
              <a:t>金大斗</a:t>
            </a:r>
            <a:r>
              <a:rPr lang="en-US" altLang="ko-KR" sz="1600" dirty="0"/>
              <a:t>, 1949</a:t>
            </a:r>
            <a:r>
              <a:rPr lang="ko-KR" altLang="en-US" sz="1600" dirty="0"/>
              <a:t>년 </a:t>
            </a:r>
            <a:r>
              <a:rPr lang="en-US" altLang="ko-KR" sz="1600" dirty="0"/>
              <a:t>10</a:t>
            </a:r>
            <a:r>
              <a:rPr lang="ko-KR" altLang="en-US" sz="1600" dirty="0"/>
              <a:t>월 </a:t>
            </a:r>
            <a:r>
              <a:rPr lang="en-US" altLang="ko-KR" sz="1600" dirty="0"/>
              <a:t>11</a:t>
            </a:r>
            <a:r>
              <a:rPr lang="ko-KR" altLang="en-US" sz="1600" dirty="0"/>
              <a:t>일 </a:t>
            </a:r>
            <a:r>
              <a:rPr lang="en-US" altLang="ko-KR" sz="1600" dirty="0"/>
              <a:t>~ 1976</a:t>
            </a:r>
            <a:r>
              <a:rPr lang="ko-KR" altLang="en-US" sz="1600" dirty="0"/>
              <a:t>년 </a:t>
            </a:r>
            <a:r>
              <a:rPr lang="en-US" altLang="ko-KR" sz="1600" dirty="0"/>
              <a:t>12</a:t>
            </a:r>
            <a:r>
              <a:rPr lang="ko-KR" altLang="en-US" sz="1600" dirty="0"/>
              <a:t>월 </a:t>
            </a:r>
            <a:r>
              <a:rPr lang="en-US" altLang="ko-KR" sz="1600" dirty="0"/>
              <a:t>28</a:t>
            </a:r>
            <a:r>
              <a:rPr lang="ko-KR" altLang="en-US" sz="1600" dirty="0"/>
              <a:t>일</a:t>
            </a:r>
            <a:r>
              <a:rPr lang="en-US" altLang="ko-KR" sz="1600" dirty="0"/>
              <a:t>)</a:t>
            </a:r>
            <a:r>
              <a:rPr lang="ko-KR" altLang="en-US" sz="1600" dirty="0"/>
              <a:t>는 </a:t>
            </a:r>
            <a:r>
              <a:rPr lang="en-US" altLang="ko-KR" sz="1600" dirty="0"/>
              <a:t>1975</a:t>
            </a:r>
            <a:r>
              <a:rPr lang="ko-KR" altLang="en-US" sz="1600" dirty="0"/>
              <a:t>년 </a:t>
            </a:r>
            <a:endParaRPr lang="en-US" altLang="ko-KR" sz="1600" dirty="0"/>
          </a:p>
          <a:p>
            <a:pPr marL="0" indent="0">
              <a:buNone/>
            </a:pPr>
            <a:r>
              <a:rPr lang="en-US" altLang="ko-KR" sz="1600" dirty="0"/>
              <a:t>      8</a:t>
            </a:r>
            <a:r>
              <a:rPr lang="ko-KR" altLang="en-US" sz="1600" dirty="0"/>
              <a:t>월부터 </a:t>
            </a:r>
            <a:r>
              <a:rPr lang="en-US" altLang="ko-KR" sz="1600" dirty="0"/>
              <a:t>1975</a:t>
            </a:r>
            <a:r>
              <a:rPr lang="ko-KR" altLang="en-US" sz="1600" dirty="0"/>
              <a:t>년 </a:t>
            </a:r>
            <a:r>
              <a:rPr lang="en-US" altLang="ko-KR" sz="1600" dirty="0"/>
              <a:t>10</a:t>
            </a:r>
            <a:r>
              <a:rPr lang="ko-KR" altLang="en-US" sz="1600" dirty="0"/>
              <a:t>월까지 </a:t>
            </a:r>
            <a:r>
              <a:rPr lang="en-US" altLang="ko-KR" sz="1600" dirty="0"/>
              <a:t>17</a:t>
            </a:r>
            <a:r>
              <a:rPr lang="ko-KR" altLang="en-US" sz="1600" dirty="0"/>
              <a:t>명을 살해한 연쇄 살인범임</a:t>
            </a:r>
            <a:endParaRPr lang="en-US" altLang="ko-KR" sz="1600" dirty="0"/>
          </a:p>
          <a:p>
            <a:pPr marL="0" indent="0">
              <a:buNone/>
            </a:pPr>
            <a:r>
              <a:rPr lang="en-US" altLang="ko-KR" sz="1600" dirty="0"/>
              <a:t> </a:t>
            </a:r>
          </a:p>
          <a:p>
            <a:pPr marL="0" indent="0">
              <a:buNone/>
            </a:pPr>
            <a:r>
              <a:rPr lang="en-US" altLang="ko-KR" sz="1600" dirty="0"/>
              <a:t>  - 1975</a:t>
            </a:r>
            <a:r>
              <a:rPr lang="ko-KR" altLang="en-US" sz="1600" dirty="0"/>
              <a:t>년 </a:t>
            </a:r>
            <a:r>
              <a:rPr lang="en-US" altLang="ko-KR" sz="1600" dirty="0"/>
              <a:t>8</a:t>
            </a:r>
            <a:r>
              <a:rPr lang="ko-KR" altLang="en-US" sz="1600" dirty="0"/>
              <a:t>월 </a:t>
            </a:r>
            <a:r>
              <a:rPr lang="en-US" altLang="ko-KR" sz="1600" dirty="0"/>
              <a:t>13</a:t>
            </a:r>
            <a:r>
              <a:rPr lang="ko-KR" altLang="en-US" sz="1600" dirty="0"/>
              <a:t>일부터 </a:t>
            </a:r>
            <a:r>
              <a:rPr lang="en-US" altLang="ko-KR" sz="1600" dirty="0"/>
              <a:t>10</a:t>
            </a:r>
            <a:r>
              <a:rPr lang="ko-KR" altLang="en-US" sz="1600" dirty="0"/>
              <a:t>월 </a:t>
            </a:r>
            <a:r>
              <a:rPr lang="en-US" altLang="ko-KR" sz="1600" dirty="0"/>
              <a:t>7</a:t>
            </a:r>
            <a:r>
              <a:rPr lang="ko-KR" altLang="en-US" sz="1600" dirty="0"/>
              <a:t>일까지 </a:t>
            </a:r>
            <a:r>
              <a:rPr lang="en-US" altLang="ko-KR" sz="1600" dirty="0"/>
              <a:t>55</a:t>
            </a:r>
            <a:r>
              <a:rPr lang="ko-KR" altLang="en-US" sz="1600" dirty="0"/>
              <a:t>일 동안 전라남도 </a:t>
            </a:r>
            <a:r>
              <a:rPr lang="ko-KR" altLang="en-US" sz="1600" dirty="0" err="1"/>
              <a:t>광산군에</a:t>
            </a:r>
            <a:endParaRPr lang="en-US" altLang="ko-KR" sz="1600" dirty="0"/>
          </a:p>
          <a:p>
            <a:pPr marL="0" indent="0">
              <a:buNone/>
            </a:pPr>
            <a:r>
              <a:rPr lang="en-US" altLang="ko-KR" sz="1600" dirty="0"/>
              <a:t>    </a:t>
            </a:r>
            <a:r>
              <a:rPr lang="ko-KR" altLang="en-US" sz="1600" dirty="0"/>
              <a:t>서 마을 주민 </a:t>
            </a:r>
            <a:r>
              <a:rPr lang="ko-KR" altLang="en-US" sz="1600" dirty="0" err="1"/>
              <a:t>안모씨</a:t>
            </a:r>
            <a:r>
              <a:rPr lang="en-US" altLang="ko-KR" sz="1600" dirty="0"/>
              <a:t>(63)</a:t>
            </a:r>
            <a:r>
              <a:rPr lang="ko-KR" altLang="en-US" sz="1600" dirty="0"/>
              <a:t>를 살해한 것을 비롯하여</a:t>
            </a:r>
            <a:r>
              <a:rPr lang="en-US" altLang="ko-KR" sz="1600" dirty="0"/>
              <a:t>, </a:t>
            </a:r>
            <a:r>
              <a:rPr lang="ko-KR" altLang="en-US" sz="1600" dirty="0"/>
              <a:t>무안군</a:t>
            </a:r>
            <a:r>
              <a:rPr lang="en-US" altLang="ko-KR" sz="1600" dirty="0"/>
              <a:t>, </a:t>
            </a:r>
            <a:r>
              <a:rPr lang="ko-KR" altLang="en-US" sz="1600" dirty="0"/>
              <a:t>경기</a:t>
            </a:r>
            <a:endParaRPr lang="en-US" altLang="ko-KR" sz="1600" dirty="0"/>
          </a:p>
          <a:p>
            <a:pPr marL="0" indent="0">
              <a:buNone/>
            </a:pPr>
            <a:r>
              <a:rPr lang="en-US" altLang="ko-KR" sz="1600" dirty="0"/>
              <a:t>    </a:t>
            </a:r>
            <a:r>
              <a:rPr lang="ko-KR" altLang="en-US" sz="1600" dirty="0"/>
              <a:t>도 평택시</a:t>
            </a:r>
            <a:r>
              <a:rPr lang="en-US" altLang="ko-KR" sz="1600" dirty="0"/>
              <a:t>, </a:t>
            </a:r>
            <a:r>
              <a:rPr lang="ko-KR" altLang="en-US" sz="1600" dirty="0"/>
              <a:t>서울 등지로 </a:t>
            </a:r>
            <a:r>
              <a:rPr lang="en-US" altLang="ko-KR" sz="1600" dirty="0"/>
              <a:t>9</a:t>
            </a:r>
            <a:r>
              <a:rPr lang="ko-KR" altLang="en-US" sz="1600" dirty="0"/>
              <a:t>차례를 걸쳐 모두 </a:t>
            </a:r>
            <a:r>
              <a:rPr lang="en-US" altLang="ko-KR" sz="1600" dirty="0"/>
              <a:t>17</a:t>
            </a:r>
            <a:r>
              <a:rPr lang="ko-KR" altLang="en-US" sz="1600" dirty="0"/>
              <a:t>명을 살해한 혐의를 </a:t>
            </a:r>
            <a:endParaRPr lang="en-US" altLang="ko-KR" sz="1600" dirty="0"/>
          </a:p>
          <a:p>
            <a:pPr marL="0" indent="0">
              <a:buNone/>
            </a:pPr>
            <a:r>
              <a:rPr lang="en-US" altLang="ko-KR" sz="1600" dirty="0"/>
              <a:t>    </a:t>
            </a:r>
            <a:r>
              <a:rPr lang="ko-KR" altLang="en-US" sz="1600" dirty="0"/>
              <a:t>받았음</a:t>
            </a:r>
            <a:endParaRPr lang="en-US" altLang="ko-KR" sz="1600" dirty="0"/>
          </a:p>
          <a:p>
            <a:pPr marL="0" indent="0">
              <a:buNone/>
            </a:pPr>
            <a:r>
              <a:rPr lang="en-US" altLang="ko-KR" sz="1600" dirty="0"/>
              <a:t> </a:t>
            </a:r>
          </a:p>
          <a:p>
            <a:pPr marL="0" indent="0">
              <a:buNone/>
            </a:pPr>
            <a:r>
              <a:rPr lang="en-US" altLang="ko-KR" sz="1600" dirty="0"/>
              <a:t>  - 1975</a:t>
            </a:r>
            <a:r>
              <a:rPr lang="ko-KR" altLang="en-US" sz="1600" dirty="0"/>
              <a:t>년 </a:t>
            </a:r>
            <a:r>
              <a:rPr lang="en-US" altLang="ko-KR" sz="1600" dirty="0"/>
              <a:t>10</a:t>
            </a:r>
            <a:r>
              <a:rPr lang="ko-KR" altLang="en-US" sz="1600" dirty="0"/>
              <a:t>월 </a:t>
            </a:r>
            <a:r>
              <a:rPr lang="en-US" altLang="ko-KR" sz="1600" dirty="0"/>
              <a:t>7</a:t>
            </a:r>
            <a:r>
              <a:rPr lang="ko-KR" altLang="en-US" sz="1600" dirty="0"/>
              <a:t>일 서울에서 피해자의 피가 묻은 청바지를 세탁소에 </a:t>
            </a:r>
            <a:r>
              <a:rPr lang="ko-KR" altLang="en-US" sz="1600" dirty="0" err="1"/>
              <a:t>맡</a:t>
            </a:r>
            <a:endParaRPr lang="en-US" altLang="ko-KR" sz="1600" dirty="0"/>
          </a:p>
          <a:p>
            <a:pPr marL="0" indent="0">
              <a:buNone/>
            </a:pPr>
            <a:r>
              <a:rPr lang="en-US" altLang="ko-KR" sz="1600" dirty="0"/>
              <a:t>    </a:t>
            </a:r>
            <a:r>
              <a:rPr lang="ko-KR" altLang="en-US" sz="1600" dirty="0"/>
              <a:t>겼다가 이를 수상하게 여긴 세탁소 주인 의 신고로 검거되었음</a:t>
            </a:r>
            <a:endParaRPr lang="en-US" altLang="ko-KR" sz="1600" dirty="0"/>
          </a:p>
          <a:p>
            <a:endParaRPr lang="en-US" altLang="ko-KR" sz="1600" dirty="0"/>
          </a:p>
          <a:p>
            <a:pPr marL="0" indent="0">
              <a:buNone/>
            </a:pPr>
            <a:r>
              <a:rPr lang="ko-KR" altLang="en-US" sz="1600" dirty="0"/>
              <a:t>  </a:t>
            </a:r>
            <a:r>
              <a:rPr lang="en-US" altLang="ko-KR" sz="1600" dirty="0"/>
              <a:t>- </a:t>
            </a:r>
            <a:r>
              <a:rPr lang="ko-KR" altLang="en-US" sz="1600" dirty="0"/>
              <a:t>그리고 연쇄 살인범 </a:t>
            </a:r>
            <a:r>
              <a:rPr lang="ko-KR" altLang="en-US" sz="1600" dirty="0" err="1"/>
              <a:t>김대두는</a:t>
            </a:r>
            <a:r>
              <a:rPr lang="ko-KR" altLang="en-US" sz="1600" dirty="0"/>
              <a:t> 체포되었을 때 현장검증에서 자신이 경</a:t>
            </a:r>
            <a:endParaRPr lang="en-US" altLang="ko-KR" sz="1600" dirty="0"/>
          </a:p>
          <a:p>
            <a:pPr marL="0" indent="0">
              <a:buNone/>
            </a:pPr>
            <a:r>
              <a:rPr lang="en-US" altLang="ko-KR" sz="1600" dirty="0"/>
              <a:t>    </a:t>
            </a:r>
            <a:r>
              <a:rPr lang="ko-KR" altLang="en-US" sz="1600" dirty="0"/>
              <a:t>기도 일대에서 일가족 단위로 </a:t>
            </a:r>
            <a:r>
              <a:rPr lang="en-US" altLang="ko-KR" sz="1600" dirty="0"/>
              <a:t>4</a:t>
            </a:r>
            <a:r>
              <a:rPr lang="ko-KR" altLang="en-US" sz="1600" dirty="0"/>
              <a:t>차례나 살해했다고 주장함</a:t>
            </a:r>
            <a:endParaRPr lang="en-US" altLang="ko-KR" sz="1600" dirty="0"/>
          </a:p>
          <a:p>
            <a:pPr marL="0" indent="0">
              <a:buNone/>
            </a:pPr>
            <a:endParaRPr lang="en-US" altLang="ko-KR" sz="1600" dirty="0"/>
          </a:p>
          <a:p>
            <a:pPr marL="0" indent="0">
              <a:buNone/>
            </a:pPr>
            <a:r>
              <a:rPr lang="en-US" altLang="ko-KR" sz="1600" dirty="0"/>
              <a:t>  - 10</a:t>
            </a:r>
            <a:r>
              <a:rPr lang="ko-KR" altLang="en-US" sz="1600" dirty="0"/>
              <a:t>명이 넘는 연쇄살인을 저지른 건 </a:t>
            </a:r>
            <a:r>
              <a:rPr lang="ko-KR" altLang="en-US" sz="1600" dirty="0" err="1"/>
              <a:t>김대두가</a:t>
            </a:r>
            <a:r>
              <a:rPr lang="ko-KR" altLang="en-US" sz="1600" dirty="0"/>
              <a:t> 처음</a:t>
            </a:r>
            <a:endParaRPr lang="en-US" altLang="ko-KR" sz="1600" dirty="0"/>
          </a:p>
          <a:p>
            <a:endParaRPr lang="en-US" altLang="ko-KR" sz="1600" dirty="0"/>
          </a:p>
          <a:p>
            <a:pPr marL="0" indent="0">
              <a:buNone/>
            </a:pPr>
            <a:r>
              <a:rPr lang="ko-KR" altLang="en-US" sz="1600" dirty="0"/>
              <a:t>  </a:t>
            </a:r>
            <a:r>
              <a:rPr lang="en-US" altLang="ko-KR" sz="1600" dirty="0"/>
              <a:t>- </a:t>
            </a:r>
            <a:r>
              <a:rPr lang="ko-KR" altLang="en-US" sz="1600" dirty="0"/>
              <a:t>그 이후 </a:t>
            </a:r>
            <a:r>
              <a:rPr lang="en-US" altLang="ko-KR" sz="1600" dirty="0"/>
              <a:t>1976</a:t>
            </a:r>
            <a:r>
              <a:rPr lang="ko-KR" altLang="en-US" sz="1600" dirty="0"/>
              <a:t>년 </a:t>
            </a:r>
            <a:r>
              <a:rPr lang="en-US" altLang="ko-KR" sz="1600" dirty="0"/>
              <a:t>12</a:t>
            </a:r>
            <a:r>
              <a:rPr lang="ko-KR" altLang="en-US" sz="1600" dirty="0"/>
              <a:t>월에 사형 선고를 받고</a:t>
            </a:r>
            <a:r>
              <a:rPr lang="en-US" altLang="ko-KR" sz="1600" dirty="0"/>
              <a:t>, </a:t>
            </a:r>
            <a:r>
              <a:rPr lang="ko-KR" altLang="en-US" sz="1600" dirty="0"/>
              <a:t>독실한 기독교 신자가 </a:t>
            </a:r>
            <a:r>
              <a:rPr lang="ko-KR" altLang="en-US" sz="1600" dirty="0" err="1"/>
              <a:t>되었</a:t>
            </a:r>
            <a:endParaRPr lang="en-US" altLang="ko-KR" sz="1600" dirty="0"/>
          </a:p>
          <a:p>
            <a:pPr marL="0" indent="0">
              <a:buNone/>
            </a:pPr>
            <a:r>
              <a:rPr lang="en-US" altLang="ko-KR" sz="1600" dirty="0"/>
              <a:t>    </a:t>
            </a:r>
            <a:r>
              <a:rPr lang="ko-KR" altLang="en-US" sz="1600" dirty="0"/>
              <a:t>지만</a:t>
            </a:r>
            <a:r>
              <a:rPr lang="en-US" altLang="ko-KR" sz="1600" dirty="0"/>
              <a:t>, </a:t>
            </a:r>
            <a:r>
              <a:rPr lang="ko-KR" altLang="en-US" sz="1600" dirty="0"/>
              <a:t>결국 </a:t>
            </a:r>
            <a:r>
              <a:rPr lang="en-US" altLang="ko-KR" sz="1600" dirty="0"/>
              <a:t>12</a:t>
            </a:r>
            <a:r>
              <a:rPr lang="ko-KR" altLang="en-US" sz="1600" dirty="0"/>
              <a:t>월 </a:t>
            </a:r>
            <a:r>
              <a:rPr lang="en-US" altLang="ko-KR" sz="1600" dirty="0"/>
              <a:t>28</a:t>
            </a:r>
            <a:r>
              <a:rPr lang="ko-KR" altLang="en-US" sz="1600" dirty="0"/>
              <a:t>일 사형이 집행되었음</a:t>
            </a:r>
            <a:endParaRPr lang="en-US" altLang="ko-KR" sz="1600" dirty="0"/>
          </a:p>
        </p:txBody>
      </p:sp>
      <p:sp>
        <p:nvSpPr>
          <p:cNvPr id="3" name="제목 2"/>
          <p:cNvSpPr>
            <a:spLocks noGrp="1"/>
          </p:cNvSpPr>
          <p:nvPr>
            <p:ph type="title"/>
          </p:nvPr>
        </p:nvSpPr>
        <p:spPr/>
        <p:txBody>
          <a:bodyPr>
            <a:normAutofit/>
          </a:bodyPr>
          <a:lstStyle/>
          <a:p>
            <a:r>
              <a:rPr lang="en-US" altLang="ko-KR" sz="3200" dirty="0"/>
              <a:t>1. </a:t>
            </a:r>
            <a:r>
              <a:rPr lang="ko-KR" altLang="en-US" sz="3200" dirty="0" err="1"/>
              <a:t>김대두</a:t>
            </a:r>
            <a:r>
              <a:rPr lang="ko-KR" altLang="en-US" sz="3200" dirty="0"/>
              <a:t> 사건</a:t>
            </a:r>
          </a:p>
        </p:txBody>
      </p:sp>
      <p:pic>
        <p:nvPicPr>
          <p:cNvPr id="4" name="그림 3"/>
          <p:cNvPicPr>
            <a:picLocks noChangeAspect="1"/>
          </p:cNvPicPr>
          <p:nvPr/>
        </p:nvPicPr>
        <p:blipFill>
          <a:blip r:embed="rId2"/>
          <a:stretch>
            <a:fillRect/>
          </a:stretch>
        </p:blipFill>
        <p:spPr>
          <a:xfrm>
            <a:off x="6572997" y="1253921"/>
            <a:ext cx="2476500" cy="2535119"/>
          </a:xfrm>
          <a:prstGeom prst="rect">
            <a:avLst/>
          </a:prstGeom>
        </p:spPr>
      </p:pic>
      <p:pic>
        <p:nvPicPr>
          <p:cNvPr id="5" name="그림 4"/>
          <p:cNvPicPr>
            <a:picLocks noChangeAspect="1"/>
          </p:cNvPicPr>
          <p:nvPr/>
        </p:nvPicPr>
        <p:blipFill>
          <a:blip r:embed="rId3"/>
          <a:stretch>
            <a:fillRect/>
          </a:stretch>
        </p:blipFill>
        <p:spPr>
          <a:xfrm>
            <a:off x="6572996" y="3933056"/>
            <a:ext cx="2476501" cy="2592288"/>
          </a:xfrm>
          <a:prstGeom prst="rect">
            <a:avLst/>
          </a:prstGeom>
        </p:spPr>
      </p:pic>
    </p:spTree>
    <p:extLst>
      <p:ext uri="{BB962C8B-B14F-4D97-AF65-F5344CB8AC3E}">
        <p14:creationId xmlns:p14="http://schemas.microsoft.com/office/powerpoint/2010/main" val="3000935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5122912" cy="4925144"/>
          </a:xfrm>
        </p:spPr>
        <p:txBody>
          <a:bodyPr>
            <a:normAutofit/>
          </a:bodyPr>
          <a:lstStyle/>
          <a:p>
            <a:r>
              <a:rPr lang="ko-KR" altLang="en-US" sz="1600" dirty="0"/>
              <a:t>사건전개</a:t>
            </a:r>
            <a:endParaRPr lang="en-US" altLang="ko-KR" sz="1600" dirty="0"/>
          </a:p>
          <a:p>
            <a:endParaRPr lang="en-US" altLang="ko-KR" sz="1600" dirty="0"/>
          </a:p>
          <a:p>
            <a:pPr marL="0" indent="0">
              <a:buNone/>
            </a:pPr>
            <a:r>
              <a:rPr lang="en-US" altLang="ko-KR" sz="1500" dirty="0"/>
              <a:t>   - 1975</a:t>
            </a:r>
            <a:r>
              <a:rPr lang="ko-KR" altLang="en-US" sz="1500" dirty="0"/>
              <a:t>년 </a:t>
            </a:r>
            <a:r>
              <a:rPr lang="en-US" altLang="ko-KR" sz="1500" dirty="0"/>
              <a:t>8</a:t>
            </a:r>
            <a:r>
              <a:rPr lang="ko-KR" altLang="en-US" sz="1500" dirty="0"/>
              <a:t>월 </a:t>
            </a:r>
            <a:r>
              <a:rPr lang="en-US" altLang="ko-KR" sz="1500" dirty="0"/>
              <a:t>13</a:t>
            </a:r>
            <a:r>
              <a:rPr lang="ko-KR" altLang="en-US" sz="1500" dirty="0"/>
              <a:t>일</a:t>
            </a:r>
            <a:r>
              <a:rPr lang="en-US" altLang="ko-KR" sz="1500" dirty="0"/>
              <a:t>, </a:t>
            </a:r>
            <a:r>
              <a:rPr lang="ko-KR" altLang="en-US" sz="1500" dirty="0"/>
              <a:t>전라남도 광산군 </a:t>
            </a:r>
            <a:r>
              <a:rPr lang="ko-KR" altLang="en-US" sz="1500" dirty="0" err="1"/>
              <a:t>임곡면에서</a:t>
            </a:r>
            <a:r>
              <a:rPr lang="ko-KR" altLang="en-US" sz="1500" dirty="0"/>
              <a:t> 잠을 자고 있던 노부부를 습격하여 할아버지를 살해하고 할머니에게 상해를 입힘</a:t>
            </a:r>
            <a:r>
              <a:rPr lang="en-US" altLang="ko-KR" sz="1500" dirty="0"/>
              <a:t>. </a:t>
            </a:r>
            <a:br>
              <a:rPr lang="ko-KR" altLang="en-US" sz="1500" dirty="0"/>
            </a:br>
            <a:br>
              <a:rPr lang="ko-KR" altLang="en-US" sz="1500" dirty="0"/>
            </a:br>
            <a:r>
              <a:rPr lang="en-US" altLang="ko-KR" sz="1500" dirty="0"/>
              <a:t>- 1975</a:t>
            </a:r>
            <a:r>
              <a:rPr lang="ko-KR" altLang="en-US" sz="1500" dirty="0"/>
              <a:t>년 </a:t>
            </a:r>
            <a:r>
              <a:rPr lang="en-US" altLang="ko-KR" sz="1500" dirty="0"/>
              <a:t>8</a:t>
            </a:r>
            <a:r>
              <a:rPr lang="ko-KR" altLang="en-US" sz="1500" dirty="0"/>
              <a:t>월 </a:t>
            </a:r>
            <a:r>
              <a:rPr lang="en-US" altLang="ko-KR" sz="1500" dirty="0"/>
              <a:t>19</a:t>
            </a:r>
            <a:r>
              <a:rPr lang="ko-KR" altLang="en-US" sz="1500" dirty="0"/>
              <a:t>일</a:t>
            </a:r>
            <a:r>
              <a:rPr lang="en-US" altLang="ko-KR" sz="1500" dirty="0"/>
              <a:t>, </a:t>
            </a:r>
            <a:r>
              <a:rPr lang="ko-KR" altLang="en-US" sz="1500" dirty="0"/>
              <a:t>전라남도 무안군 </a:t>
            </a:r>
            <a:r>
              <a:rPr lang="ko-KR" altLang="en-US" sz="1500" dirty="0" err="1"/>
              <a:t>몽탄면의</a:t>
            </a:r>
            <a:r>
              <a:rPr lang="ko-KR" altLang="en-US" sz="1500" dirty="0"/>
              <a:t> 구멍가게에서 일가족을 습격하여 노부부와 </a:t>
            </a:r>
            <a:r>
              <a:rPr lang="en-US" altLang="ko-KR" sz="1500" dirty="0"/>
              <a:t>7</a:t>
            </a:r>
            <a:r>
              <a:rPr lang="ko-KR" altLang="en-US" sz="1500" dirty="0"/>
              <a:t>살 손자 살해</a:t>
            </a:r>
            <a:br>
              <a:rPr lang="ko-KR" altLang="en-US" sz="1500" dirty="0"/>
            </a:br>
            <a:br>
              <a:rPr lang="ko-KR" altLang="en-US" sz="1500" dirty="0"/>
            </a:br>
            <a:r>
              <a:rPr lang="en-US" altLang="ko-KR" sz="1500" dirty="0"/>
              <a:t>- 1975</a:t>
            </a:r>
            <a:r>
              <a:rPr lang="ko-KR" altLang="en-US" sz="1500" dirty="0"/>
              <a:t>년 </a:t>
            </a:r>
            <a:r>
              <a:rPr lang="en-US" altLang="ko-KR" sz="1500" dirty="0"/>
              <a:t>9</a:t>
            </a:r>
            <a:r>
              <a:rPr lang="ko-KR" altLang="en-US" sz="1500" dirty="0"/>
              <a:t>월 </a:t>
            </a:r>
            <a:r>
              <a:rPr lang="en-US" altLang="ko-KR" sz="1500" dirty="0"/>
              <a:t>7</a:t>
            </a:r>
            <a:r>
              <a:rPr lang="ko-KR" altLang="en-US" sz="1500" dirty="0"/>
              <a:t>일</a:t>
            </a:r>
            <a:r>
              <a:rPr lang="en-US" altLang="ko-KR" sz="1500" dirty="0"/>
              <a:t>, </a:t>
            </a:r>
            <a:r>
              <a:rPr lang="ko-KR" altLang="en-US" sz="1500" dirty="0"/>
              <a:t>서울특별시 동대문구 면목동으로 올라와서 홀로 사는 </a:t>
            </a:r>
            <a:r>
              <a:rPr lang="en-US" altLang="ko-KR" sz="1500" dirty="0"/>
              <a:t>60</a:t>
            </a:r>
            <a:r>
              <a:rPr lang="ko-KR" altLang="en-US" sz="1500" dirty="0"/>
              <a:t>대 노인 </a:t>
            </a:r>
            <a:r>
              <a:rPr lang="en-US" altLang="ko-KR" sz="1500" dirty="0"/>
              <a:t>1</a:t>
            </a:r>
            <a:r>
              <a:rPr lang="ko-KR" altLang="en-US" sz="1500" dirty="0"/>
              <a:t>명을 살해</a:t>
            </a:r>
            <a:br>
              <a:rPr lang="ko-KR" altLang="en-US" sz="1500" dirty="0"/>
            </a:br>
            <a:br>
              <a:rPr lang="ko-KR" altLang="en-US" sz="1500" dirty="0"/>
            </a:br>
            <a:r>
              <a:rPr lang="en-US" altLang="ko-KR" sz="1500" dirty="0"/>
              <a:t>- 1975</a:t>
            </a:r>
            <a:r>
              <a:rPr lang="ko-KR" altLang="en-US" sz="1500" dirty="0"/>
              <a:t>년 </a:t>
            </a:r>
            <a:r>
              <a:rPr lang="en-US" altLang="ko-KR" sz="1500" dirty="0"/>
              <a:t>9</a:t>
            </a:r>
            <a:r>
              <a:rPr lang="ko-KR" altLang="en-US" sz="1500" dirty="0"/>
              <a:t>월 </a:t>
            </a:r>
            <a:r>
              <a:rPr lang="en-US" altLang="ko-KR" sz="1500" dirty="0"/>
              <a:t>25</a:t>
            </a:r>
            <a:r>
              <a:rPr lang="ko-KR" altLang="en-US" sz="1500" dirty="0"/>
              <a:t>일</a:t>
            </a:r>
            <a:r>
              <a:rPr lang="en-US" altLang="ko-KR" sz="1500" dirty="0"/>
              <a:t>, </a:t>
            </a:r>
            <a:r>
              <a:rPr lang="ko-KR" altLang="en-US" sz="1500" dirty="0"/>
              <a:t>경기도 </a:t>
            </a:r>
            <a:r>
              <a:rPr lang="ko-KR" altLang="en-US" sz="1500" dirty="0" err="1"/>
              <a:t>평택군</a:t>
            </a:r>
            <a:r>
              <a:rPr lang="ko-KR" altLang="en-US" sz="1500" dirty="0"/>
              <a:t> </a:t>
            </a:r>
            <a:r>
              <a:rPr lang="ko-KR" altLang="en-US" sz="1500" dirty="0" err="1"/>
              <a:t>송탄읍에서</a:t>
            </a:r>
            <a:r>
              <a:rPr lang="ko-KR" altLang="en-US" sz="1500" dirty="0"/>
              <a:t> 할머니와 손자들을 습격하여 </a:t>
            </a:r>
            <a:r>
              <a:rPr lang="en-US" altLang="ko-KR" sz="1500" dirty="0"/>
              <a:t>5</a:t>
            </a:r>
            <a:r>
              <a:rPr lang="ko-KR" altLang="en-US" sz="1500" dirty="0"/>
              <a:t>살</a:t>
            </a:r>
            <a:r>
              <a:rPr lang="en-US" altLang="ko-KR" sz="1500" dirty="0"/>
              <a:t>, 7</a:t>
            </a:r>
            <a:r>
              <a:rPr lang="ko-KR" altLang="en-US" sz="1500" dirty="0"/>
              <a:t>살</a:t>
            </a:r>
            <a:r>
              <a:rPr lang="en-US" altLang="ko-KR" sz="1500" dirty="0"/>
              <a:t>, 11</a:t>
            </a:r>
            <a:r>
              <a:rPr lang="ko-KR" altLang="en-US" sz="1500" dirty="0"/>
              <a:t>살 손자 손녀 포함 일가족 </a:t>
            </a:r>
            <a:r>
              <a:rPr lang="en-US" altLang="ko-KR" sz="1500" dirty="0"/>
              <a:t>4</a:t>
            </a:r>
            <a:r>
              <a:rPr lang="ko-KR" altLang="en-US" sz="1500" dirty="0"/>
              <a:t>명을 살해</a:t>
            </a:r>
            <a:r>
              <a:rPr lang="en-US" altLang="ko-KR" sz="1500" dirty="0"/>
              <a:t>. 11</a:t>
            </a:r>
            <a:r>
              <a:rPr lang="ko-KR" altLang="en-US" sz="1500" dirty="0"/>
              <a:t>살 손녀는 집 밖의 나무에 묶여 강간 시도 후 살해 당한 상태로 발견되었으며 다른 </a:t>
            </a:r>
            <a:r>
              <a:rPr lang="en-US" altLang="ko-KR" sz="1500" dirty="0"/>
              <a:t>3</a:t>
            </a:r>
            <a:r>
              <a:rPr lang="ko-KR" altLang="en-US" sz="1500" dirty="0"/>
              <a:t>명의 희생자들은 장도리 손잡이가 부러질 정도로 내리쳐 얼굴을 알아볼 수 없는 상태였음</a:t>
            </a:r>
            <a:endParaRPr lang="en-US" altLang="ko-KR" sz="1500" dirty="0"/>
          </a:p>
        </p:txBody>
      </p:sp>
      <p:sp>
        <p:nvSpPr>
          <p:cNvPr id="3" name="제목 2"/>
          <p:cNvSpPr>
            <a:spLocks noGrp="1"/>
          </p:cNvSpPr>
          <p:nvPr>
            <p:ph type="title"/>
          </p:nvPr>
        </p:nvSpPr>
        <p:spPr/>
        <p:txBody>
          <a:bodyPr>
            <a:normAutofit/>
          </a:bodyPr>
          <a:lstStyle/>
          <a:p>
            <a:r>
              <a:rPr lang="en-US" altLang="ko-KR" sz="3200" dirty="0"/>
              <a:t>1. </a:t>
            </a:r>
            <a:r>
              <a:rPr lang="ko-KR" altLang="en-US" sz="3200" dirty="0" err="1"/>
              <a:t>김대두</a:t>
            </a:r>
            <a:r>
              <a:rPr lang="ko-KR" altLang="en-US" sz="3200" dirty="0"/>
              <a:t> 사건</a:t>
            </a:r>
          </a:p>
        </p:txBody>
      </p:sp>
      <p:pic>
        <p:nvPicPr>
          <p:cNvPr id="6" name="그림 5"/>
          <p:cNvPicPr>
            <a:picLocks noChangeAspect="1"/>
          </p:cNvPicPr>
          <p:nvPr/>
        </p:nvPicPr>
        <p:blipFill>
          <a:blip r:embed="rId2"/>
          <a:stretch>
            <a:fillRect/>
          </a:stretch>
        </p:blipFill>
        <p:spPr>
          <a:xfrm>
            <a:off x="5580112" y="1340768"/>
            <a:ext cx="3456384" cy="2609850"/>
          </a:xfrm>
          <a:prstGeom prst="rect">
            <a:avLst/>
          </a:prstGeom>
        </p:spPr>
      </p:pic>
      <p:pic>
        <p:nvPicPr>
          <p:cNvPr id="7" name="그림 6"/>
          <p:cNvPicPr>
            <a:picLocks noChangeAspect="1"/>
          </p:cNvPicPr>
          <p:nvPr/>
        </p:nvPicPr>
        <p:blipFill>
          <a:blip r:embed="rId3"/>
          <a:stretch>
            <a:fillRect/>
          </a:stretch>
        </p:blipFill>
        <p:spPr>
          <a:xfrm>
            <a:off x="5580112" y="3984861"/>
            <a:ext cx="3456384" cy="2604282"/>
          </a:xfrm>
          <a:prstGeom prst="rect">
            <a:avLst/>
          </a:prstGeom>
        </p:spPr>
      </p:pic>
    </p:spTree>
    <p:extLst>
      <p:ext uri="{BB962C8B-B14F-4D97-AF65-F5344CB8AC3E}">
        <p14:creationId xmlns:p14="http://schemas.microsoft.com/office/powerpoint/2010/main" val="189319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5122912" cy="4925144"/>
          </a:xfrm>
        </p:spPr>
        <p:txBody>
          <a:bodyPr>
            <a:normAutofit/>
          </a:bodyPr>
          <a:lstStyle/>
          <a:p>
            <a:r>
              <a:rPr lang="ko-KR" altLang="en-US" sz="1600" dirty="0"/>
              <a:t>사건전개</a:t>
            </a:r>
            <a:endParaRPr lang="en-US" altLang="ko-KR" sz="1500" dirty="0"/>
          </a:p>
          <a:p>
            <a:pPr marL="0" indent="0">
              <a:buNone/>
            </a:pPr>
            <a:endParaRPr lang="en-US" altLang="ko-KR" sz="1500" dirty="0"/>
          </a:p>
          <a:p>
            <a:pPr marL="0" indent="0">
              <a:buNone/>
            </a:pPr>
            <a:r>
              <a:rPr lang="en-US" altLang="ko-KR" sz="1500" dirty="0"/>
              <a:t>- 1975</a:t>
            </a:r>
            <a:r>
              <a:rPr lang="ko-KR" altLang="en-US" sz="1500" dirty="0"/>
              <a:t>년 </a:t>
            </a:r>
            <a:r>
              <a:rPr lang="en-US" altLang="ko-KR" sz="1500" dirty="0"/>
              <a:t>9</a:t>
            </a:r>
            <a:r>
              <a:rPr lang="ko-KR" altLang="en-US" sz="1500" dirty="0"/>
              <a:t>월 </a:t>
            </a:r>
            <a:r>
              <a:rPr lang="en-US" altLang="ko-KR" sz="1500" dirty="0"/>
              <a:t>27</a:t>
            </a:r>
            <a:r>
              <a:rPr lang="ko-KR" altLang="en-US" sz="1500" dirty="0"/>
              <a:t>일</a:t>
            </a:r>
            <a:r>
              <a:rPr lang="en-US" altLang="ko-KR" sz="1500" dirty="0"/>
              <a:t>, </a:t>
            </a:r>
            <a:r>
              <a:rPr lang="ko-KR" altLang="en-US" sz="1500" dirty="0"/>
              <a:t>경기도 양주군 </a:t>
            </a:r>
            <a:r>
              <a:rPr lang="ko-KR" altLang="en-US" sz="1500" dirty="0" err="1"/>
              <a:t>구리읍에서</a:t>
            </a:r>
            <a:r>
              <a:rPr lang="ko-KR" altLang="en-US" sz="1500" dirty="0"/>
              <a:t> 일가족을 습격하여 </a:t>
            </a:r>
            <a:r>
              <a:rPr lang="en-US" altLang="ko-KR" sz="1500" dirty="0"/>
              <a:t>3</a:t>
            </a:r>
            <a:r>
              <a:rPr lang="ko-KR" altLang="en-US" sz="1500" dirty="0"/>
              <a:t>명을 살해하고 </a:t>
            </a:r>
            <a:r>
              <a:rPr lang="en-US" altLang="ko-KR" sz="1500" dirty="0"/>
              <a:t>2</a:t>
            </a:r>
            <a:r>
              <a:rPr lang="ko-KR" altLang="en-US" sz="1500" dirty="0"/>
              <a:t>명에게 상해를 입힘</a:t>
            </a:r>
            <a:r>
              <a:rPr lang="en-US" altLang="ko-KR" sz="1500" dirty="0"/>
              <a:t>. </a:t>
            </a:r>
            <a:r>
              <a:rPr lang="ko-KR" altLang="en-US" sz="1500" dirty="0"/>
              <a:t>부부와 자녀인 </a:t>
            </a:r>
            <a:r>
              <a:rPr lang="en-US" altLang="ko-KR" sz="1500" dirty="0"/>
              <a:t>3</a:t>
            </a:r>
            <a:r>
              <a:rPr lang="ko-KR" altLang="en-US" sz="1500" dirty="0"/>
              <a:t>살 아기가 살해되었음</a:t>
            </a:r>
            <a:br>
              <a:rPr lang="ko-KR" altLang="en-US" sz="1500" dirty="0"/>
            </a:br>
            <a:br>
              <a:rPr lang="ko-KR" altLang="en-US" sz="1500" dirty="0"/>
            </a:br>
            <a:r>
              <a:rPr lang="en-US" altLang="ko-KR" sz="1500" dirty="0"/>
              <a:t>- 1975</a:t>
            </a:r>
            <a:r>
              <a:rPr lang="ko-KR" altLang="en-US" sz="1500" dirty="0"/>
              <a:t>년 </a:t>
            </a:r>
            <a:r>
              <a:rPr lang="en-US" altLang="ko-KR" sz="1500" dirty="0"/>
              <a:t>9</a:t>
            </a:r>
            <a:r>
              <a:rPr lang="ko-KR" altLang="en-US" sz="1500" dirty="0"/>
              <a:t>월 </a:t>
            </a:r>
            <a:r>
              <a:rPr lang="en-US" altLang="ko-KR" sz="1500" dirty="0"/>
              <a:t>30</a:t>
            </a:r>
            <a:r>
              <a:rPr lang="ko-KR" altLang="en-US" sz="1500" dirty="0"/>
              <a:t>일</a:t>
            </a:r>
            <a:r>
              <a:rPr lang="en-US" altLang="ko-KR" sz="1500" dirty="0"/>
              <a:t>, </a:t>
            </a:r>
            <a:r>
              <a:rPr lang="ko-KR" altLang="en-US" sz="1500" dirty="0"/>
              <a:t>경기도 </a:t>
            </a:r>
            <a:r>
              <a:rPr lang="ko-KR" altLang="en-US" sz="1500" dirty="0" err="1"/>
              <a:t>시흥군</a:t>
            </a:r>
            <a:r>
              <a:rPr lang="ko-KR" altLang="en-US" sz="1500" dirty="0"/>
              <a:t> 남면에서 어머니와 생후 </a:t>
            </a:r>
            <a:r>
              <a:rPr lang="en-US" altLang="ko-KR" sz="1500" dirty="0"/>
              <a:t>3</a:t>
            </a:r>
            <a:r>
              <a:rPr lang="ko-KR" altLang="en-US" sz="1500" dirty="0"/>
              <a:t>개월 된 아기를 습격하여 어머니는 강간 후</a:t>
            </a:r>
            <a:r>
              <a:rPr lang="en-US" altLang="ko-KR" sz="1500" dirty="0"/>
              <a:t>, </a:t>
            </a:r>
            <a:r>
              <a:rPr lang="ko-KR" altLang="en-US" sz="1500" dirty="0"/>
              <a:t>아이는 내리쳐 살해</a:t>
            </a:r>
            <a:r>
              <a:rPr lang="en-US" altLang="ko-KR" sz="1500" dirty="0"/>
              <a:t>. </a:t>
            </a:r>
            <a:r>
              <a:rPr lang="ko-KR" altLang="en-US" sz="1500" dirty="0"/>
              <a:t>아이의 사인은 장파열</a:t>
            </a:r>
            <a:br>
              <a:rPr lang="ko-KR" altLang="en-US" sz="1500" dirty="0"/>
            </a:br>
            <a:br>
              <a:rPr lang="ko-KR" altLang="en-US" sz="1500" dirty="0"/>
            </a:br>
            <a:r>
              <a:rPr lang="en-US" altLang="ko-KR" sz="1500" dirty="0"/>
              <a:t>- 1975</a:t>
            </a:r>
            <a:r>
              <a:rPr lang="ko-KR" altLang="en-US" sz="1500" dirty="0"/>
              <a:t>년 </a:t>
            </a:r>
            <a:r>
              <a:rPr lang="en-US" altLang="ko-KR" sz="1500" dirty="0"/>
              <a:t>10</a:t>
            </a:r>
            <a:r>
              <a:rPr lang="ko-KR" altLang="en-US" sz="1500" dirty="0"/>
              <a:t>월 </a:t>
            </a:r>
            <a:r>
              <a:rPr lang="en-US" altLang="ko-KR" sz="1500" dirty="0"/>
              <a:t>2</a:t>
            </a:r>
            <a:r>
              <a:rPr lang="ko-KR" altLang="en-US" sz="1500" dirty="0"/>
              <a:t>일</a:t>
            </a:r>
            <a:r>
              <a:rPr lang="en-US" altLang="ko-KR" sz="1500" dirty="0"/>
              <a:t>, </a:t>
            </a:r>
            <a:r>
              <a:rPr lang="ko-KR" altLang="en-US" sz="1500" dirty="0"/>
              <a:t>경기도 수원시에서 </a:t>
            </a:r>
            <a:r>
              <a:rPr lang="en-US" altLang="ko-KR" sz="1500" dirty="0"/>
              <a:t>30</a:t>
            </a:r>
            <a:r>
              <a:rPr lang="ko-KR" altLang="en-US" sz="1500" dirty="0"/>
              <a:t>대 부부를 습격하여 </a:t>
            </a:r>
            <a:r>
              <a:rPr lang="en-US" altLang="ko-KR" sz="1500" dirty="0"/>
              <a:t>2</a:t>
            </a:r>
            <a:r>
              <a:rPr lang="ko-KR" altLang="en-US" sz="1500" dirty="0"/>
              <a:t>명을 살해</a:t>
            </a:r>
            <a:br>
              <a:rPr lang="ko-KR" altLang="en-US" sz="1500" dirty="0"/>
            </a:br>
            <a:br>
              <a:rPr lang="ko-KR" altLang="en-US" sz="1500" dirty="0"/>
            </a:br>
            <a:r>
              <a:rPr lang="en-US" altLang="ko-KR" sz="1500" dirty="0"/>
              <a:t>- 1975</a:t>
            </a:r>
            <a:r>
              <a:rPr lang="ko-KR" altLang="en-US" sz="1500" dirty="0"/>
              <a:t>년 </a:t>
            </a:r>
            <a:r>
              <a:rPr lang="en-US" altLang="ko-KR" sz="1500" dirty="0"/>
              <a:t>10</a:t>
            </a:r>
            <a:r>
              <a:rPr lang="ko-KR" altLang="en-US" sz="1500" dirty="0"/>
              <a:t>월 </a:t>
            </a:r>
            <a:r>
              <a:rPr lang="en-US" altLang="ko-KR" sz="1500" dirty="0"/>
              <a:t>3</a:t>
            </a:r>
            <a:r>
              <a:rPr lang="ko-KR" altLang="en-US" sz="1500" dirty="0"/>
              <a:t>일</a:t>
            </a:r>
            <a:r>
              <a:rPr lang="en-US" altLang="ko-KR" sz="1500" dirty="0"/>
              <a:t>, </a:t>
            </a:r>
            <a:r>
              <a:rPr lang="ko-KR" altLang="en-US" sz="1500" dirty="0"/>
              <a:t>경기도 수원시에서 골프장 캐디를 습격했으나 상해를 입히는 데에 그침</a:t>
            </a:r>
            <a:br>
              <a:rPr lang="ko-KR" altLang="en-US" sz="1500" dirty="0"/>
            </a:br>
            <a:br>
              <a:rPr lang="ko-KR" altLang="en-US" sz="1500" dirty="0"/>
            </a:br>
            <a:r>
              <a:rPr lang="en-US" altLang="ko-KR" sz="1500" dirty="0"/>
              <a:t>- 1975</a:t>
            </a:r>
            <a:r>
              <a:rPr lang="ko-KR" altLang="en-US" sz="1500" dirty="0"/>
              <a:t>년 </a:t>
            </a:r>
            <a:r>
              <a:rPr lang="en-US" altLang="ko-KR" sz="1500" dirty="0"/>
              <a:t>10</a:t>
            </a:r>
            <a:r>
              <a:rPr lang="ko-KR" altLang="en-US" sz="1500" dirty="0"/>
              <a:t>월 </a:t>
            </a:r>
            <a:r>
              <a:rPr lang="en-US" altLang="ko-KR" sz="1500" dirty="0"/>
              <a:t>7</a:t>
            </a:r>
            <a:r>
              <a:rPr lang="ko-KR" altLang="en-US" sz="1500" dirty="0"/>
              <a:t>일</a:t>
            </a:r>
            <a:r>
              <a:rPr lang="en-US" altLang="ko-KR" sz="1500" dirty="0"/>
              <a:t>, </a:t>
            </a:r>
            <a:r>
              <a:rPr lang="ko-KR" altLang="en-US" sz="1500" dirty="0"/>
              <a:t>서울특별시 도봉구 방학동에서 공범으로 포섭하려고 했던 남성 </a:t>
            </a:r>
            <a:r>
              <a:rPr lang="en-US" altLang="ko-KR" sz="1500" dirty="0"/>
              <a:t>1</a:t>
            </a:r>
            <a:r>
              <a:rPr lang="ko-KR" altLang="en-US" sz="1500" dirty="0"/>
              <a:t>명을 살해</a:t>
            </a:r>
            <a:r>
              <a:rPr lang="en-US" altLang="ko-KR" sz="1500" dirty="0"/>
              <a:t>.</a:t>
            </a:r>
          </a:p>
        </p:txBody>
      </p:sp>
      <p:sp>
        <p:nvSpPr>
          <p:cNvPr id="3" name="제목 2"/>
          <p:cNvSpPr>
            <a:spLocks noGrp="1"/>
          </p:cNvSpPr>
          <p:nvPr>
            <p:ph type="title"/>
          </p:nvPr>
        </p:nvSpPr>
        <p:spPr/>
        <p:txBody>
          <a:bodyPr>
            <a:normAutofit/>
          </a:bodyPr>
          <a:lstStyle/>
          <a:p>
            <a:r>
              <a:rPr lang="en-US" altLang="ko-KR" sz="3200" dirty="0"/>
              <a:t>1. </a:t>
            </a:r>
            <a:r>
              <a:rPr lang="ko-KR" altLang="en-US" sz="3200" dirty="0" err="1"/>
              <a:t>김대두</a:t>
            </a:r>
            <a:r>
              <a:rPr lang="ko-KR" altLang="en-US" sz="3200" dirty="0"/>
              <a:t> 사건</a:t>
            </a:r>
          </a:p>
        </p:txBody>
      </p:sp>
      <p:pic>
        <p:nvPicPr>
          <p:cNvPr id="4" name="그림 3"/>
          <p:cNvPicPr>
            <a:picLocks noChangeAspect="1"/>
          </p:cNvPicPr>
          <p:nvPr/>
        </p:nvPicPr>
        <p:blipFill>
          <a:blip r:embed="rId2"/>
          <a:stretch>
            <a:fillRect/>
          </a:stretch>
        </p:blipFill>
        <p:spPr>
          <a:xfrm>
            <a:off x="5561697" y="1303110"/>
            <a:ext cx="3530550" cy="2664296"/>
          </a:xfrm>
          <a:prstGeom prst="rect">
            <a:avLst/>
          </a:prstGeom>
        </p:spPr>
      </p:pic>
      <p:pic>
        <p:nvPicPr>
          <p:cNvPr id="5" name="그림 4"/>
          <p:cNvPicPr>
            <a:picLocks noChangeAspect="1"/>
          </p:cNvPicPr>
          <p:nvPr/>
        </p:nvPicPr>
        <p:blipFill>
          <a:blip r:embed="rId3"/>
          <a:stretch>
            <a:fillRect/>
          </a:stretch>
        </p:blipFill>
        <p:spPr>
          <a:xfrm>
            <a:off x="5561697" y="4045005"/>
            <a:ext cx="3530550" cy="2609764"/>
          </a:xfrm>
          <a:prstGeom prst="rect">
            <a:avLst/>
          </a:prstGeom>
        </p:spPr>
      </p:pic>
    </p:spTree>
    <p:extLst>
      <p:ext uri="{BB962C8B-B14F-4D97-AF65-F5344CB8AC3E}">
        <p14:creationId xmlns:p14="http://schemas.microsoft.com/office/powerpoint/2010/main" val="189238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5122912" cy="4925144"/>
          </a:xfrm>
        </p:spPr>
        <p:txBody>
          <a:bodyPr>
            <a:normAutofit/>
          </a:bodyPr>
          <a:lstStyle/>
          <a:p>
            <a:r>
              <a:rPr lang="ko-KR" altLang="en-US" sz="1400" dirty="0"/>
              <a:t>세부 범행 내용 및 체포 과정</a:t>
            </a:r>
            <a:endParaRPr lang="en-US" altLang="ko-KR" sz="1400" dirty="0"/>
          </a:p>
          <a:p>
            <a:pPr marL="0" indent="0">
              <a:buNone/>
            </a:pPr>
            <a:endParaRPr lang="en-US" altLang="ko-KR" sz="1400" dirty="0"/>
          </a:p>
          <a:p>
            <a:pPr>
              <a:buFontTx/>
              <a:buChar char="-"/>
            </a:pPr>
            <a:r>
              <a:rPr lang="ko-KR" altLang="en-US" sz="1400" dirty="0"/>
              <a:t>폭력 전과 </a:t>
            </a:r>
            <a:r>
              <a:rPr lang="en-US" altLang="ko-KR" sz="1400" dirty="0"/>
              <a:t>2</a:t>
            </a:r>
            <a:r>
              <a:rPr lang="ko-KR" altLang="en-US" sz="1400" dirty="0"/>
              <a:t>범인 </a:t>
            </a:r>
            <a:r>
              <a:rPr lang="ko-KR" altLang="en-US" sz="1400" dirty="0" err="1"/>
              <a:t>김대두는</a:t>
            </a:r>
            <a:r>
              <a:rPr lang="ko-KR" altLang="en-US" sz="1400" dirty="0"/>
              <a:t> 출소 후 돈이 궁했고 돈을 빼앗기 위해 </a:t>
            </a:r>
            <a:r>
              <a:rPr lang="en-US" altLang="ko-KR" sz="1400" dirty="0"/>
              <a:t>1975</a:t>
            </a:r>
            <a:r>
              <a:rPr lang="ko-KR" altLang="en-US" sz="1400" dirty="0"/>
              <a:t>년 </a:t>
            </a:r>
            <a:r>
              <a:rPr lang="en-US" altLang="ko-KR" sz="1400" dirty="0"/>
              <a:t>8</a:t>
            </a:r>
            <a:r>
              <a:rPr lang="ko-KR" altLang="en-US" sz="1400" dirty="0"/>
              <a:t>월 </a:t>
            </a:r>
            <a:r>
              <a:rPr lang="en-US" altLang="ko-KR" sz="1400" dirty="0"/>
              <a:t>12</a:t>
            </a:r>
            <a:r>
              <a:rPr lang="ko-KR" altLang="en-US" sz="1400" dirty="0"/>
              <a:t>일 첫 살인을 저질렀으며</a:t>
            </a:r>
            <a:r>
              <a:rPr lang="en-US" altLang="ko-KR" sz="1400" dirty="0"/>
              <a:t>, </a:t>
            </a:r>
            <a:r>
              <a:rPr lang="ko-KR" altLang="en-US" sz="1400" dirty="0"/>
              <a:t>같은 해 </a:t>
            </a:r>
            <a:r>
              <a:rPr lang="en-US" altLang="ko-KR" sz="1400" dirty="0"/>
              <a:t>10</a:t>
            </a:r>
            <a:r>
              <a:rPr lang="ko-KR" altLang="en-US" sz="1400" dirty="0"/>
              <a:t>월 </a:t>
            </a:r>
            <a:r>
              <a:rPr lang="en-US" altLang="ko-KR" sz="1400" dirty="0"/>
              <a:t>8</a:t>
            </a:r>
            <a:r>
              <a:rPr lang="ko-KR" altLang="en-US" sz="1400" dirty="0"/>
              <a:t>일 검거되기 전까지 </a:t>
            </a:r>
            <a:r>
              <a:rPr lang="en-US" altLang="ko-KR" sz="1400" dirty="0"/>
              <a:t>55</a:t>
            </a:r>
            <a:r>
              <a:rPr lang="ko-KR" altLang="en-US" sz="1400" dirty="0"/>
              <a:t>일 동안 마구 돌아다니면서 아이들을 포함한 </a:t>
            </a:r>
            <a:r>
              <a:rPr lang="en-US" altLang="ko-KR" sz="1400" dirty="0"/>
              <a:t>17</a:t>
            </a:r>
            <a:r>
              <a:rPr lang="ko-KR" altLang="en-US" sz="1400" dirty="0"/>
              <a:t>명을 살해함</a:t>
            </a:r>
            <a:endParaRPr lang="en-US" altLang="ko-KR" sz="1400" dirty="0"/>
          </a:p>
          <a:p>
            <a:pPr>
              <a:buFontTx/>
              <a:buChar char="-"/>
            </a:pPr>
            <a:endParaRPr lang="en-US" altLang="ko-KR" sz="1400" dirty="0"/>
          </a:p>
          <a:p>
            <a:pPr>
              <a:buFontTx/>
              <a:buChar char="-"/>
            </a:pPr>
            <a:r>
              <a:rPr lang="en-US" altLang="ko-KR" sz="1400" dirty="0"/>
              <a:t> </a:t>
            </a:r>
            <a:r>
              <a:rPr lang="ko-KR" altLang="en-US" sz="1400" dirty="0"/>
              <a:t>특히 </a:t>
            </a:r>
            <a:r>
              <a:rPr lang="en-US" altLang="ko-KR" sz="1400" dirty="0"/>
              <a:t>1975</a:t>
            </a:r>
            <a:r>
              <a:rPr lang="ko-KR" altLang="en-US" sz="1400" dirty="0"/>
              <a:t>년 </a:t>
            </a:r>
            <a:r>
              <a:rPr lang="en-US" altLang="ko-KR" sz="1400" dirty="0"/>
              <a:t>9</a:t>
            </a:r>
            <a:r>
              <a:rPr lang="ko-KR" altLang="en-US" sz="1400" dirty="0"/>
              <a:t>월 </a:t>
            </a:r>
            <a:r>
              <a:rPr lang="en-US" altLang="ko-KR" sz="1400" dirty="0"/>
              <a:t>25</a:t>
            </a:r>
            <a:r>
              <a:rPr lang="ko-KR" altLang="en-US" sz="1400" dirty="0"/>
              <a:t>일부터 </a:t>
            </a:r>
            <a:r>
              <a:rPr lang="en-US" altLang="ko-KR" sz="1400" dirty="0"/>
              <a:t>1975</a:t>
            </a:r>
            <a:r>
              <a:rPr lang="ko-KR" altLang="en-US" sz="1400" dirty="0"/>
              <a:t>년 </a:t>
            </a:r>
            <a:r>
              <a:rPr lang="en-US" altLang="ko-KR" sz="1400" dirty="0"/>
              <a:t>10</a:t>
            </a:r>
            <a:r>
              <a:rPr lang="ko-KR" altLang="en-US" sz="1400" dirty="0"/>
              <a:t>월 </a:t>
            </a:r>
            <a:r>
              <a:rPr lang="en-US" altLang="ko-KR" sz="1400" dirty="0"/>
              <a:t>2</a:t>
            </a:r>
            <a:r>
              <a:rPr lang="ko-KR" altLang="en-US" sz="1400" dirty="0"/>
              <a:t>일까지 경기도의 외딴집을 주요 범행 대상으로 삼아서 단 </a:t>
            </a:r>
            <a:r>
              <a:rPr lang="en-US" altLang="ko-KR" sz="1400" dirty="0"/>
              <a:t>1</a:t>
            </a:r>
            <a:r>
              <a:rPr lang="ko-KR" altLang="en-US" sz="1400" dirty="0"/>
              <a:t>주일 사이에 </a:t>
            </a:r>
            <a:r>
              <a:rPr lang="en-US" altLang="ko-KR" sz="1400" dirty="0"/>
              <a:t>11</a:t>
            </a:r>
            <a:r>
              <a:rPr lang="ko-KR" altLang="en-US" sz="1400" dirty="0"/>
              <a:t>명을 살해하고 </a:t>
            </a:r>
            <a:r>
              <a:rPr lang="en-US" altLang="ko-KR" sz="1400" dirty="0"/>
              <a:t>2</a:t>
            </a:r>
            <a:r>
              <a:rPr lang="ko-KR" altLang="en-US" sz="1400" dirty="0"/>
              <a:t>명에게 중상을 입히기도 했음</a:t>
            </a:r>
            <a:endParaRPr lang="en-US" altLang="ko-KR" sz="1400" dirty="0"/>
          </a:p>
          <a:p>
            <a:pPr>
              <a:buFontTx/>
              <a:buChar char="-"/>
            </a:pPr>
            <a:endParaRPr lang="en-US" altLang="ko-KR" sz="1400" dirty="0"/>
          </a:p>
          <a:p>
            <a:pPr>
              <a:buFontTx/>
              <a:buChar char="-"/>
            </a:pPr>
            <a:r>
              <a:rPr lang="ko-KR" altLang="en-US" sz="1400" dirty="0"/>
              <a:t>첫 살인 후 </a:t>
            </a:r>
            <a:r>
              <a:rPr lang="ko-KR" altLang="en-US" sz="1400" dirty="0" err="1"/>
              <a:t>순천행</a:t>
            </a:r>
            <a:r>
              <a:rPr lang="ko-KR" altLang="en-US" sz="1400" dirty="0"/>
              <a:t> 기차를 탔다가 우연히 만난 교도소 동기와 같이 돌아다니며 두 번째 범행을 저질렀고</a:t>
            </a:r>
            <a:r>
              <a:rPr lang="en-US" altLang="ko-KR" sz="1400" dirty="0"/>
              <a:t>,  </a:t>
            </a:r>
            <a:r>
              <a:rPr lang="ko-KR" altLang="en-US" sz="1400" dirty="0"/>
              <a:t>범행 후 이렇게 된 바에야 돈이 많은 서울에서 살인을 저지르자고 의기투합한 둘은 기차를 타고 서울로 </a:t>
            </a:r>
            <a:r>
              <a:rPr lang="ko-KR" altLang="en-US" sz="1400" dirty="0" err="1"/>
              <a:t>간뒤</a:t>
            </a:r>
            <a:r>
              <a:rPr lang="ko-KR" altLang="en-US" sz="1400" dirty="0"/>
              <a:t> 헤어졌음</a:t>
            </a:r>
            <a:endParaRPr lang="en-US" altLang="ko-KR" sz="1400" dirty="0"/>
          </a:p>
        </p:txBody>
      </p:sp>
      <p:sp>
        <p:nvSpPr>
          <p:cNvPr id="3" name="제목 2"/>
          <p:cNvSpPr>
            <a:spLocks noGrp="1"/>
          </p:cNvSpPr>
          <p:nvPr>
            <p:ph type="title"/>
          </p:nvPr>
        </p:nvSpPr>
        <p:spPr/>
        <p:txBody>
          <a:bodyPr>
            <a:normAutofit/>
          </a:bodyPr>
          <a:lstStyle/>
          <a:p>
            <a:r>
              <a:rPr lang="en-US" altLang="ko-KR" sz="3200" dirty="0"/>
              <a:t>1. </a:t>
            </a:r>
            <a:r>
              <a:rPr lang="ko-KR" altLang="en-US" sz="3200" dirty="0" err="1"/>
              <a:t>김대두</a:t>
            </a:r>
            <a:r>
              <a:rPr lang="ko-KR" altLang="en-US" sz="3200" dirty="0"/>
              <a:t> 사건</a:t>
            </a:r>
          </a:p>
        </p:txBody>
      </p:sp>
      <p:pic>
        <p:nvPicPr>
          <p:cNvPr id="6" name="그림 5"/>
          <p:cNvPicPr>
            <a:picLocks noChangeAspect="1"/>
          </p:cNvPicPr>
          <p:nvPr/>
        </p:nvPicPr>
        <p:blipFill>
          <a:blip r:embed="rId2"/>
          <a:stretch>
            <a:fillRect/>
          </a:stretch>
        </p:blipFill>
        <p:spPr>
          <a:xfrm>
            <a:off x="5850135" y="1052736"/>
            <a:ext cx="2981325" cy="2743200"/>
          </a:xfrm>
          <a:prstGeom prst="rect">
            <a:avLst/>
          </a:prstGeom>
        </p:spPr>
      </p:pic>
      <p:pic>
        <p:nvPicPr>
          <p:cNvPr id="7" name="그림 6"/>
          <p:cNvPicPr>
            <a:picLocks noChangeAspect="1"/>
          </p:cNvPicPr>
          <p:nvPr/>
        </p:nvPicPr>
        <p:blipFill>
          <a:blip r:embed="rId3"/>
          <a:stretch>
            <a:fillRect/>
          </a:stretch>
        </p:blipFill>
        <p:spPr>
          <a:xfrm>
            <a:off x="5855326" y="3933056"/>
            <a:ext cx="3002954" cy="2664296"/>
          </a:xfrm>
          <a:prstGeom prst="rect">
            <a:avLst/>
          </a:prstGeom>
        </p:spPr>
      </p:pic>
    </p:spTree>
    <p:extLst>
      <p:ext uri="{BB962C8B-B14F-4D97-AF65-F5344CB8AC3E}">
        <p14:creationId xmlns:p14="http://schemas.microsoft.com/office/powerpoint/2010/main" val="195962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5338936" cy="4925144"/>
          </a:xfrm>
        </p:spPr>
        <p:txBody>
          <a:bodyPr>
            <a:normAutofit fontScale="92500" lnSpcReduction="10000"/>
          </a:bodyPr>
          <a:lstStyle/>
          <a:p>
            <a:r>
              <a:rPr lang="ko-KR" altLang="en-US" sz="1400" dirty="0"/>
              <a:t>세부 범행 내용 및 체포 과정</a:t>
            </a:r>
            <a:endParaRPr lang="en-US" altLang="ko-KR" sz="1400" dirty="0"/>
          </a:p>
          <a:p>
            <a:pPr marL="0" indent="0">
              <a:buNone/>
            </a:pPr>
            <a:endParaRPr lang="en-US" altLang="ko-KR" sz="1400" dirty="0"/>
          </a:p>
          <a:p>
            <a:pPr marL="0" indent="0">
              <a:buNone/>
            </a:pPr>
            <a:r>
              <a:rPr lang="en-US" altLang="ko-KR" sz="1400" dirty="0"/>
              <a:t>  - </a:t>
            </a:r>
            <a:r>
              <a:rPr lang="ko-KR" altLang="en-US" sz="1400" dirty="0"/>
              <a:t>검거되기 하루 전 교도소에서 갓 출소한 청년에게 접근해 공범을 제의하나</a:t>
            </a:r>
            <a:r>
              <a:rPr lang="en-US" altLang="ko-KR" sz="1400" dirty="0"/>
              <a:t>, </a:t>
            </a:r>
            <a:r>
              <a:rPr lang="ko-KR" altLang="en-US" sz="1400" dirty="0"/>
              <a:t>그 청년이 자신의 물건을 훔쳐 달아나자 그 청년을 살해하고 그가 입고 있었던 청바지를 벗겨 가져갔음</a:t>
            </a:r>
            <a:endParaRPr lang="en-US" altLang="ko-KR" sz="1400" dirty="0"/>
          </a:p>
          <a:p>
            <a:pPr marL="0" indent="0">
              <a:buNone/>
            </a:pPr>
            <a:endParaRPr lang="en-US" altLang="ko-KR" sz="1400" dirty="0"/>
          </a:p>
          <a:p>
            <a:pPr marL="0" indent="0">
              <a:buNone/>
            </a:pPr>
            <a:r>
              <a:rPr lang="en-US" altLang="ko-KR" sz="1400" dirty="0"/>
              <a:t>  - </a:t>
            </a:r>
            <a:r>
              <a:rPr lang="ko-KR" altLang="en-US" sz="1400" dirty="0"/>
              <a:t>이때 어리석게도 피해자의 청바지가 피범벅이었음에도 청량리 역 근처의 세탁소에 맡겼는데</a:t>
            </a:r>
            <a:r>
              <a:rPr lang="en-US" altLang="ko-KR" sz="1400" dirty="0"/>
              <a:t>,  </a:t>
            </a:r>
            <a:r>
              <a:rPr lang="ko-KR" altLang="en-US" sz="1400" dirty="0"/>
              <a:t>세탁소에 피 묻은 청바지를 맡기면서 </a:t>
            </a:r>
            <a:r>
              <a:rPr lang="ko-KR" altLang="en-US" sz="1400" dirty="0" err="1"/>
              <a:t>김대두는</a:t>
            </a:r>
            <a:r>
              <a:rPr lang="ko-KR" altLang="en-US" sz="1400" dirty="0"/>
              <a:t> 세탁소 주인에게 </a:t>
            </a:r>
            <a:r>
              <a:rPr lang="en-US" altLang="ko-KR" sz="1400" dirty="0"/>
              <a:t>"</a:t>
            </a:r>
            <a:r>
              <a:rPr lang="ko-KR" altLang="en-US" sz="1400" dirty="0"/>
              <a:t>친구랑 싸우다가 코피를 흘려서 그 코피가 바지에 묻었다</a:t>
            </a:r>
            <a:r>
              <a:rPr lang="en-US" altLang="ko-KR" sz="1400" dirty="0"/>
              <a:t>."</a:t>
            </a:r>
            <a:r>
              <a:rPr lang="ko-KR" altLang="en-US" sz="1400" dirty="0"/>
              <a:t>라고 어설픈 변명을 하였음</a:t>
            </a:r>
            <a:endParaRPr lang="en-US" altLang="ko-KR" sz="1400" dirty="0"/>
          </a:p>
          <a:p>
            <a:pPr marL="0" indent="0">
              <a:buNone/>
            </a:pPr>
            <a:endParaRPr lang="en-US" altLang="ko-KR" sz="1400" dirty="0"/>
          </a:p>
          <a:p>
            <a:pPr marL="0" indent="0">
              <a:buNone/>
            </a:pPr>
            <a:r>
              <a:rPr lang="en-US" altLang="ko-KR" sz="1400" dirty="0"/>
              <a:t>  -  </a:t>
            </a:r>
            <a:r>
              <a:rPr lang="ko-KR" altLang="en-US" sz="1400" dirty="0"/>
              <a:t>청바지에 묻은 피는 코피를 쏟았다고 하기엔 너무 많았고 결국 이를 수상하게 여긴 세탁소 직원의 신고로 경찰에 체포됨</a:t>
            </a:r>
            <a:endParaRPr lang="en-US" altLang="ko-KR" sz="1400" dirty="0"/>
          </a:p>
          <a:p>
            <a:pPr marL="0" indent="0">
              <a:buNone/>
            </a:pPr>
            <a:endParaRPr lang="en-US" altLang="ko-KR" sz="1400" dirty="0"/>
          </a:p>
          <a:p>
            <a:pPr marL="0" indent="0">
              <a:buNone/>
            </a:pPr>
            <a:r>
              <a:rPr lang="en-US" altLang="ko-KR" sz="1400" dirty="0"/>
              <a:t>  - </a:t>
            </a:r>
            <a:r>
              <a:rPr lang="ko-KR" altLang="en-US" sz="1400" dirty="0"/>
              <a:t> 경찰에 잡힌 직후에 청바지에 묻은 피에 대해서 여러 차례 진술을 바꾸었는데 처음엔 세탁소 주인에게 말했던 것처럼 친구랑 싸우다가 피를 흘렸다고 주장했다가 이후에는 동네 뒷골목에서 불량배들에게 구타를 당해서 피를 흘렸다고 말을 바꾸었음</a:t>
            </a:r>
            <a:endParaRPr lang="en-US" altLang="ko-KR" sz="1400" dirty="0"/>
          </a:p>
          <a:p>
            <a:pPr marL="0" indent="0">
              <a:buNone/>
            </a:pPr>
            <a:endParaRPr lang="en-US" altLang="ko-KR" sz="1400" dirty="0"/>
          </a:p>
          <a:p>
            <a:pPr marL="0" indent="0">
              <a:buNone/>
            </a:pPr>
            <a:r>
              <a:rPr lang="en-US" altLang="ko-KR" sz="1400" dirty="0"/>
              <a:t>  -  </a:t>
            </a:r>
            <a:r>
              <a:rPr lang="ko-KR" altLang="en-US" sz="1400" dirty="0"/>
              <a:t>이후에 담당사건 형사인 홍세호 형사랑 함께 중국집에서 같이 탕수육과 술</a:t>
            </a:r>
            <a:r>
              <a:rPr lang="en-US" altLang="ko-KR" sz="1400" dirty="0"/>
              <a:t>('</a:t>
            </a:r>
            <a:r>
              <a:rPr lang="ko-KR" altLang="en-US" sz="1400" dirty="0"/>
              <a:t>빼갈</a:t>
            </a:r>
            <a:r>
              <a:rPr lang="en-US" altLang="ko-KR" sz="1400" dirty="0"/>
              <a:t>')</a:t>
            </a:r>
            <a:r>
              <a:rPr lang="ko-KR" altLang="en-US" sz="1400" dirty="0"/>
              <a:t>을 먹다가 체념한 듯이 </a:t>
            </a:r>
            <a:r>
              <a:rPr lang="en-US" altLang="ko-KR" sz="1400" dirty="0"/>
              <a:t>"</a:t>
            </a:r>
            <a:r>
              <a:rPr lang="ko-KR" altLang="en-US" sz="1400" dirty="0"/>
              <a:t>형사님</a:t>
            </a:r>
            <a:r>
              <a:rPr lang="en-US" altLang="ko-KR" sz="1400" dirty="0"/>
              <a:t>, </a:t>
            </a:r>
            <a:r>
              <a:rPr lang="ko-KR" altLang="en-US" sz="1400" dirty="0"/>
              <a:t>사실 한 놈을 깠습니다</a:t>
            </a:r>
            <a:r>
              <a:rPr lang="en-US" altLang="ko-KR" sz="1400" dirty="0"/>
              <a:t>.(</a:t>
            </a:r>
            <a:r>
              <a:rPr lang="ko-KR" altLang="en-US" sz="1400" dirty="0"/>
              <a:t>죽였습니다</a:t>
            </a:r>
            <a:r>
              <a:rPr lang="en-US" altLang="ko-KR" sz="1400" dirty="0"/>
              <a:t>)"</a:t>
            </a:r>
            <a:r>
              <a:rPr lang="ko-KR" altLang="en-US" sz="1400" dirty="0"/>
              <a:t>라고 자백을 하면서 </a:t>
            </a:r>
            <a:r>
              <a:rPr lang="ko-KR" altLang="en-US" sz="1400" dirty="0" err="1"/>
              <a:t>그동안</a:t>
            </a:r>
            <a:r>
              <a:rPr lang="ko-KR" altLang="en-US" sz="1400" dirty="0"/>
              <a:t> 저질렀던 연쇄살인 행각을 털어놓았고 얼마 후 </a:t>
            </a:r>
            <a:r>
              <a:rPr lang="ko-KR" altLang="en-US" sz="1400" dirty="0" err="1"/>
              <a:t>김대두의</a:t>
            </a:r>
            <a:r>
              <a:rPr lang="ko-KR" altLang="en-US" sz="1400" dirty="0"/>
              <a:t> 진술로 공범도 체포되었음</a:t>
            </a:r>
            <a:endParaRPr lang="en-US" altLang="ko-KR" sz="1400" dirty="0"/>
          </a:p>
        </p:txBody>
      </p:sp>
      <p:sp>
        <p:nvSpPr>
          <p:cNvPr id="3" name="제목 2"/>
          <p:cNvSpPr>
            <a:spLocks noGrp="1"/>
          </p:cNvSpPr>
          <p:nvPr>
            <p:ph type="title"/>
          </p:nvPr>
        </p:nvSpPr>
        <p:spPr/>
        <p:txBody>
          <a:bodyPr>
            <a:normAutofit/>
          </a:bodyPr>
          <a:lstStyle/>
          <a:p>
            <a:r>
              <a:rPr lang="en-US" altLang="ko-KR" sz="3200" dirty="0"/>
              <a:t>1. </a:t>
            </a:r>
            <a:r>
              <a:rPr lang="ko-KR" altLang="en-US" sz="3200" dirty="0" err="1"/>
              <a:t>김대두</a:t>
            </a:r>
            <a:r>
              <a:rPr lang="ko-KR" altLang="en-US" sz="3200" dirty="0"/>
              <a:t> 사건</a:t>
            </a:r>
          </a:p>
        </p:txBody>
      </p:sp>
      <p:pic>
        <p:nvPicPr>
          <p:cNvPr id="4" name="그림 3"/>
          <p:cNvPicPr>
            <a:picLocks noChangeAspect="1"/>
          </p:cNvPicPr>
          <p:nvPr/>
        </p:nvPicPr>
        <p:blipFill>
          <a:blip r:embed="rId2"/>
          <a:stretch>
            <a:fillRect/>
          </a:stretch>
        </p:blipFill>
        <p:spPr>
          <a:xfrm>
            <a:off x="5796136" y="1412776"/>
            <a:ext cx="3168352" cy="4680520"/>
          </a:xfrm>
          <a:prstGeom prst="rect">
            <a:avLst/>
          </a:prstGeom>
        </p:spPr>
      </p:pic>
    </p:spTree>
    <p:extLst>
      <p:ext uri="{BB962C8B-B14F-4D97-AF65-F5344CB8AC3E}">
        <p14:creationId xmlns:p14="http://schemas.microsoft.com/office/powerpoint/2010/main" val="1507649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5338936" cy="4925144"/>
          </a:xfrm>
        </p:spPr>
        <p:txBody>
          <a:bodyPr>
            <a:normAutofit lnSpcReduction="10000"/>
          </a:bodyPr>
          <a:lstStyle/>
          <a:p>
            <a:r>
              <a:rPr lang="ko-KR" altLang="en-US" sz="1400" dirty="0" err="1"/>
              <a:t>김대두는</a:t>
            </a:r>
            <a:r>
              <a:rPr lang="en-US" altLang="ko-KR" sz="1400" dirty="0"/>
              <a:t>?</a:t>
            </a:r>
          </a:p>
          <a:p>
            <a:endParaRPr lang="en-US" altLang="ko-KR" sz="1400" dirty="0"/>
          </a:p>
          <a:p>
            <a:pPr marL="0" indent="0">
              <a:buNone/>
            </a:pPr>
            <a:r>
              <a:rPr lang="en-US" altLang="ko-KR" sz="1400" dirty="0"/>
              <a:t>  - </a:t>
            </a:r>
            <a:r>
              <a:rPr lang="ko-KR" altLang="en-US" sz="1400" dirty="0"/>
              <a:t>유영철이 나타나기 전까지 우리나라에서 </a:t>
            </a:r>
            <a:r>
              <a:rPr lang="en-US" altLang="ko-KR" sz="1400" dirty="0"/>
              <a:t>30</a:t>
            </a:r>
            <a:r>
              <a:rPr lang="ko-KR" altLang="en-US" sz="1400" dirty="0"/>
              <a:t>년 동안 가장 많은 사람을 죽인 살인범이었음</a:t>
            </a:r>
            <a:endParaRPr lang="en-US" altLang="ko-KR" sz="1400" dirty="0"/>
          </a:p>
          <a:p>
            <a:pPr marL="0" indent="0">
              <a:buNone/>
            </a:pPr>
            <a:endParaRPr lang="en-US" altLang="ko-KR" sz="1400" dirty="0"/>
          </a:p>
          <a:p>
            <a:pPr marL="0" indent="0" fontAlgn="base">
              <a:buNone/>
            </a:pPr>
            <a:r>
              <a:rPr lang="en-US" altLang="ko-KR" sz="1400" dirty="0"/>
              <a:t> - 1949</a:t>
            </a:r>
            <a:r>
              <a:rPr lang="ko-KR" altLang="en-US" sz="1400" dirty="0"/>
              <a:t>년 생으로</a:t>
            </a:r>
            <a:r>
              <a:rPr lang="en-US" altLang="ko-KR" sz="1400" dirty="0"/>
              <a:t>, </a:t>
            </a:r>
            <a:r>
              <a:rPr lang="ko-KR" altLang="en-US" sz="1400" dirty="0"/>
              <a:t>전라남도 영암의 농촌마을에서 </a:t>
            </a:r>
            <a:r>
              <a:rPr lang="en-US" altLang="ko-KR" sz="1400" dirty="0"/>
              <a:t>3</a:t>
            </a:r>
            <a:r>
              <a:rPr lang="ko-KR" altLang="en-US" sz="1400" dirty="0"/>
              <a:t>남 </a:t>
            </a:r>
            <a:r>
              <a:rPr lang="en-US" altLang="ko-KR" sz="1400" dirty="0"/>
              <a:t>4</a:t>
            </a:r>
            <a:r>
              <a:rPr lang="ko-KR" altLang="en-US" sz="1400" dirty="0"/>
              <a:t>녀 중 장남으로 태어났는데</a:t>
            </a:r>
            <a:r>
              <a:rPr lang="en-US" altLang="ko-KR" sz="1400" dirty="0"/>
              <a:t>, </a:t>
            </a:r>
            <a:r>
              <a:rPr lang="ko-KR" altLang="en-US" sz="1400" dirty="0"/>
              <a:t>그의 아버지는 어려운 가정형편에도 불구하고 장남을 도시의 명문 중학교에 보내려 했지만 김 씨는 공부에 뜻이 없었음</a:t>
            </a:r>
            <a:endParaRPr lang="en-US" altLang="ko-KR" sz="1400" dirty="0"/>
          </a:p>
          <a:p>
            <a:pPr marL="0" indent="0" fontAlgn="base">
              <a:buNone/>
            </a:pPr>
            <a:endParaRPr lang="ko-KR" altLang="en-US" sz="1400" dirty="0"/>
          </a:p>
          <a:p>
            <a:pPr marL="0" indent="0" fontAlgn="base">
              <a:buNone/>
            </a:pPr>
            <a:r>
              <a:rPr lang="ko-KR" altLang="en-US" sz="1400" dirty="0"/>
              <a:t>  </a:t>
            </a:r>
            <a:r>
              <a:rPr lang="en-US" altLang="ko-KR" sz="1400" dirty="0"/>
              <a:t>- </a:t>
            </a:r>
            <a:r>
              <a:rPr lang="ko-KR" altLang="en-US" sz="1400" dirty="0"/>
              <a:t>김 씨는 중학교 진학을 포기하고 집의 농사일을 돕다가 </a:t>
            </a:r>
            <a:r>
              <a:rPr lang="en-US" altLang="ko-KR" sz="1400" dirty="0"/>
              <a:t>17</a:t>
            </a:r>
            <a:r>
              <a:rPr lang="ko-KR" altLang="en-US" sz="1400" dirty="0"/>
              <a:t>살에 “큰 돈을 벌겠다”며 가출한 후 </a:t>
            </a:r>
            <a:r>
              <a:rPr lang="en-US" altLang="ko-KR" sz="1400" dirty="0"/>
              <a:t>5</a:t>
            </a:r>
            <a:r>
              <a:rPr lang="ko-KR" altLang="en-US" sz="1400" dirty="0"/>
              <a:t>년간 직공</a:t>
            </a:r>
            <a:r>
              <a:rPr lang="en-US" altLang="ko-KR" sz="1400" dirty="0"/>
              <a:t>, </a:t>
            </a:r>
            <a:r>
              <a:rPr lang="ko-KR" altLang="en-US" sz="1400" dirty="0"/>
              <a:t>막노동</a:t>
            </a:r>
            <a:r>
              <a:rPr lang="en-US" altLang="ko-KR" sz="1400" dirty="0"/>
              <a:t>, </a:t>
            </a:r>
            <a:r>
              <a:rPr lang="ko-KR" altLang="en-US" sz="1400" dirty="0"/>
              <a:t>머슴살이 등을 하며 전라도 각지를 </a:t>
            </a:r>
            <a:r>
              <a:rPr lang="ko-KR" altLang="en-US" sz="1400" dirty="0" err="1"/>
              <a:t>떠돔</a:t>
            </a:r>
            <a:endParaRPr lang="en-US" altLang="ko-KR" sz="1400" dirty="0"/>
          </a:p>
          <a:p>
            <a:pPr marL="0" indent="0" fontAlgn="base">
              <a:buNone/>
            </a:pPr>
            <a:endParaRPr lang="ko-KR" altLang="en-US" sz="1400" dirty="0"/>
          </a:p>
          <a:p>
            <a:pPr marL="0" indent="0" fontAlgn="base">
              <a:buNone/>
            </a:pPr>
            <a:r>
              <a:rPr lang="en-US" altLang="ko-KR" sz="1400" dirty="0"/>
              <a:t>  - 1972</a:t>
            </a:r>
            <a:r>
              <a:rPr lang="ko-KR" altLang="en-US" sz="1400" dirty="0"/>
              <a:t>년</a:t>
            </a:r>
            <a:r>
              <a:rPr lang="en-US" altLang="ko-KR" sz="1400" dirty="0"/>
              <a:t>, </a:t>
            </a:r>
            <a:r>
              <a:rPr lang="ko-KR" altLang="en-US" sz="1400" dirty="0"/>
              <a:t>김 씨는 결국 다시 고향에 내려가 </a:t>
            </a:r>
            <a:r>
              <a:rPr lang="en-US" altLang="ko-KR" sz="1400" dirty="0"/>
              <a:t>5</a:t>
            </a:r>
            <a:r>
              <a:rPr lang="ko-KR" altLang="en-US" sz="1400" dirty="0"/>
              <a:t>만원을 얻어 서울에 보증금 </a:t>
            </a:r>
            <a:r>
              <a:rPr lang="en-US" altLang="ko-KR" sz="1400" dirty="0"/>
              <a:t>1</a:t>
            </a:r>
            <a:r>
              <a:rPr lang="ko-KR" altLang="en-US" sz="1400" dirty="0"/>
              <a:t>만원에 월 </a:t>
            </a:r>
            <a:r>
              <a:rPr lang="en-US" altLang="ko-KR" sz="1400" dirty="0"/>
              <a:t>3000</a:t>
            </a:r>
            <a:r>
              <a:rPr lang="ko-KR" altLang="en-US" sz="1400" dirty="0"/>
              <a:t>짜리 전세방을 얻어놓고 하릴없이 지내면서 </a:t>
            </a:r>
            <a:r>
              <a:rPr lang="en-US" altLang="ko-KR" sz="1400" dirty="0"/>
              <a:t> </a:t>
            </a:r>
            <a:r>
              <a:rPr lang="ko-KR" altLang="en-US" sz="1400" dirty="0"/>
              <a:t>신체 허약으로 군을 면제 받은 후 </a:t>
            </a:r>
            <a:r>
              <a:rPr lang="en-US" altLang="ko-KR" sz="1400" dirty="0"/>
              <a:t>1973</a:t>
            </a:r>
            <a:r>
              <a:rPr lang="ko-KR" altLang="en-US" sz="1400" dirty="0"/>
              <a:t>년</a:t>
            </a:r>
            <a:r>
              <a:rPr lang="en-US" altLang="ko-KR" sz="1400" dirty="0"/>
              <a:t>~1975</a:t>
            </a:r>
            <a:r>
              <a:rPr lang="ko-KR" altLang="en-US" sz="1400" dirty="0"/>
              <a:t>년까지 두 번의 폭력으로 징역생활을 함</a:t>
            </a:r>
            <a:endParaRPr lang="en-US" altLang="ko-KR" sz="1400" dirty="0"/>
          </a:p>
          <a:p>
            <a:pPr marL="0" indent="0" fontAlgn="base">
              <a:buNone/>
            </a:pPr>
            <a:endParaRPr lang="ko-KR" altLang="en-US" sz="1400" dirty="0"/>
          </a:p>
          <a:p>
            <a:pPr marL="0" indent="0" fontAlgn="base">
              <a:buNone/>
            </a:pPr>
            <a:r>
              <a:rPr lang="ko-KR" altLang="en-US" sz="1400" dirty="0"/>
              <a:t>  </a:t>
            </a:r>
            <a:r>
              <a:rPr lang="en-US" altLang="ko-KR" sz="1400" dirty="0"/>
              <a:t>- </a:t>
            </a:r>
            <a:r>
              <a:rPr lang="ko-KR" altLang="en-US" sz="1400" dirty="0"/>
              <a:t>출소 후 전과자가 된 그는 취직에 실패할뿐더러 친척과 친구들로부터도 외면 받게 되자 사회에 불만을 품고 교도소 동기 김해운과 살인을 저지르기 시작함</a:t>
            </a:r>
          </a:p>
        </p:txBody>
      </p:sp>
      <p:sp>
        <p:nvSpPr>
          <p:cNvPr id="3" name="제목 2"/>
          <p:cNvSpPr>
            <a:spLocks noGrp="1"/>
          </p:cNvSpPr>
          <p:nvPr>
            <p:ph type="title"/>
          </p:nvPr>
        </p:nvSpPr>
        <p:spPr/>
        <p:txBody>
          <a:bodyPr>
            <a:normAutofit/>
          </a:bodyPr>
          <a:lstStyle/>
          <a:p>
            <a:r>
              <a:rPr lang="en-US" altLang="ko-KR" sz="3200" dirty="0"/>
              <a:t>1. </a:t>
            </a:r>
            <a:r>
              <a:rPr lang="ko-KR" altLang="en-US" sz="3200" dirty="0" err="1"/>
              <a:t>김대두</a:t>
            </a:r>
            <a:r>
              <a:rPr lang="ko-KR" altLang="en-US" sz="3200" dirty="0"/>
              <a:t> 사건</a:t>
            </a:r>
          </a:p>
        </p:txBody>
      </p:sp>
      <p:pic>
        <p:nvPicPr>
          <p:cNvPr id="5" name="그림 4"/>
          <p:cNvPicPr>
            <a:picLocks noChangeAspect="1"/>
          </p:cNvPicPr>
          <p:nvPr/>
        </p:nvPicPr>
        <p:blipFill>
          <a:blip r:embed="rId2"/>
          <a:stretch>
            <a:fillRect/>
          </a:stretch>
        </p:blipFill>
        <p:spPr>
          <a:xfrm>
            <a:off x="6084317" y="1700808"/>
            <a:ext cx="2774112" cy="2016224"/>
          </a:xfrm>
          <a:prstGeom prst="rect">
            <a:avLst/>
          </a:prstGeom>
        </p:spPr>
      </p:pic>
      <p:pic>
        <p:nvPicPr>
          <p:cNvPr id="6" name="그림 5"/>
          <p:cNvPicPr>
            <a:picLocks noChangeAspect="1"/>
          </p:cNvPicPr>
          <p:nvPr/>
        </p:nvPicPr>
        <p:blipFill>
          <a:blip r:embed="rId3"/>
          <a:stretch>
            <a:fillRect/>
          </a:stretch>
        </p:blipFill>
        <p:spPr>
          <a:xfrm>
            <a:off x="6084316" y="3861048"/>
            <a:ext cx="2773963" cy="2664296"/>
          </a:xfrm>
          <a:prstGeom prst="rect">
            <a:avLst/>
          </a:prstGeom>
        </p:spPr>
      </p:pic>
    </p:spTree>
    <p:extLst>
      <p:ext uri="{BB962C8B-B14F-4D97-AF65-F5344CB8AC3E}">
        <p14:creationId xmlns:p14="http://schemas.microsoft.com/office/powerpoint/2010/main" val="1425692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34498" y="1443036"/>
            <a:ext cx="4597542" cy="5154315"/>
          </a:xfrm>
        </p:spPr>
        <p:txBody>
          <a:bodyPr>
            <a:normAutofit fontScale="92500" lnSpcReduction="20000"/>
          </a:bodyPr>
          <a:lstStyle/>
          <a:p>
            <a:r>
              <a:rPr lang="ko-KR" altLang="en-US" sz="1400" dirty="0" err="1"/>
              <a:t>김대두는</a:t>
            </a:r>
            <a:r>
              <a:rPr lang="en-US" altLang="ko-KR" sz="1400" dirty="0"/>
              <a:t>?</a:t>
            </a:r>
          </a:p>
          <a:p>
            <a:endParaRPr lang="en-US" altLang="ko-KR" sz="1400" dirty="0"/>
          </a:p>
          <a:p>
            <a:pPr marL="0" indent="0" fontAlgn="base">
              <a:buNone/>
            </a:pPr>
            <a:r>
              <a:rPr lang="en-US" altLang="ko-KR" sz="1400" dirty="0"/>
              <a:t>  - </a:t>
            </a:r>
            <a:r>
              <a:rPr lang="ko-KR" altLang="en-US" sz="1400" dirty="0"/>
              <a:t>그는 </a:t>
            </a:r>
            <a:r>
              <a:rPr lang="en-US" altLang="ko-KR" sz="1400" dirty="0"/>
              <a:t>1975</a:t>
            </a:r>
            <a:r>
              <a:rPr lang="ko-KR" altLang="en-US" sz="1400" dirty="0"/>
              <a:t>년 </a:t>
            </a:r>
            <a:r>
              <a:rPr lang="en-US" altLang="ko-KR" sz="1400" dirty="0"/>
              <a:t>8</a:t>
            </a:r>
            <a:r>
              <a:rPr lang="ko-KR" altLang="en-US" sz="1400" dirty="0"/>
              <a:t>월 </a:t>
            </a:r>
            <a:r>
              <a:rPr lang="en-US" altLang="ko-KR" sz="1400" dirty="0"/>
              <a:t>12</a:t>
            </a:r>
            <a:r>
              <a:rPr lang="ko-KR" altLang="en-US" sz="1400" dirty="0"/>
              <a:t>일부터 </a:t>
            </a:r>
            <a:r>
              <a:rPr lang="en-US" altLang="ko-KR" sz="1400" dirty="0"/>
              <a:t>1975</a:t>
            </a:r>
            <a:r>
              <a:rPr lang="ko-KR" altLang="en-US" sz="1400" dirty="0"/>
              <a:t>년 </a:t>
            </a:r>
            <a:r>
              <a:rPr lang="en-US" altLang="ko-KR" sz="1400" dirty="0"/>
              <a:t>10</a:t>
            </a:r>
            <a:r>
              <a:rPr lang="ko-KR" altLang="en-US" sz="1400" dirty="0"/>
              <a:t>월 </a:t>
            </a:r>
            <a:r>
              <a:rPr lang="en-US" altLang="ko-KR" sz="1400" dirty="0"/>
              <a:t>7</a:t>
            </a:r>
            <a:r>
              <a:rPr lang="ko-KR" altLang="en-US" sz="1400" dirty="0"/>
              <a:t>일까지 </a:t>
            </a:r>
            <a:r>
              <a:rPr lang="en-US" altLang="ko-KR" sz="1400" dirty="0"/>
              <a:t>17</a:t>
            </a:r>
            <a:r>
              <a:rPr lang="ko-KR" altLang="en-US" sz="1400" dirty="0"/>
              <a:t>명을 살해하는데</a:t>
            </a:r>
            <a:r>
              <a:rPr lang="en-US" altLang="ko-KR" sz="1400" dirty="0"/>
              <a:t>, </a:t>
            </a:r>
            <a:r>
              <a:rPr lang="ko-KR" altLang="en-US" sz="1400" dirty="0"/>
              <a:t>그 수법은 일반인의 상식으로는 이해가 가지 않는 부분이 많았음</a:t>
            </a:r>
            <a:endParaRPr lang="en-US" altLang="ko-KR" sz="1400" dirty="0"/>
          </a:p>
          <a:p>
            <a:pPr marL="0" indent="0" fontAlgn="base">
              <a:buNone/>
            </a:pPr>
            <a:endParaRPr lang="ko-KR" altLang="en-US" sz="1400" dirty="0"/>
          </a:p>
          <a:p>
            <a:pPr marL="0" indent="0" fontAlgn="base">
              <a:buNone/>
            </a:pPr>
            <a:r>
              <a:rPr lang="ko-KR" altLang="en-US" sz="1400" dirty="0"/>
              <a:t>  </a:t>
            </a:r>
            <a:r>
              <a:rPr lang="en-US" altLang="ko-KR" sz="1400" dirty="0"/>
              <a:t>- </a:t>
            </a:r>
            <a:r>
              <a:rPr lang="ko-KR" altLang="en-US" sz="1400" dirty="0"/>
              <a:t>기존의 강도 살인자들과 달리 김 씨는 중상류층이 아닌 가난한 집을 습격해 일가족을 몰살하고 푼돈을 들고 나오는 식의 행태를 보였다</a:t>
            </a:r>
            <a:r>
              <a:rPr lang="en-US" altLang="ko-KR" sz="1400" dirty="0"/>
              <a:t>. </a:t>
            </a:r>
            <a:r>
              <a:rPr lang="ko-KR" altLang="en-US" sz="1400" dirty="0"/>
              <a:t>그가 죽인 사람은 생후 </a:t>
            </a:r>
            <a:r>
              <a:rPr lang="en-US" altLang="ko-KR" sz="1400" dirty="0"/>
              <a:t>3</a:t>
            </a:r>
            <a:r>
              <a:rPr lang="ko-KR" altLang="en-US" sz="1400" dirty="0" err="1"/>
              <a:t>개월된</a:t>
            </a:r>
            <a:r>
              <a:rPr lang="ko-KR" altLang="en-US" sz="1400" dirty="0"/>
              <a:t> 아기부터 노부부까지 연령대와 성별도 </a:t>
            </a:r>
            <a:r>
              <a:rPr lang="ko-KR" altLang="en-US" sz="1400" dirty="0" err="1"/>
              <a:t>제각각이었음</a:t>
            </a:r>
            <a:endParaRPr lang="en-US" altLang="ko-KR" sz="1400" dirty="0"/>
          </a:p>
          <a:p>
            <a:pPr marL="0" indent="0" fontAlgn="base">
              <a:buNone/>
            </a:pPr>
            <a:endParaRPr lang="en-US" altLang="ko-KR" sz="1400" dirty="0"/>
          </a:p>
          <a:p>
            <a:pPr marL="0" indent="0" fontAlgn="base">
              <a:buNone/>
            </a:pPr>
            <a:endParaRPr lang="ko-KR" altLang="en-US" sz="1400" dirty="0"/>
          </a:p>
          <a:p>
            <a:pPr marL="0" indent="0" fontAlgn="base">
              <a:buNone/>
            </a:pPr>
            <a:r>
              <a:rPr lang="ko-KR" altLang="en-US" sz="1400" dirty="0"/>
              <a:t>  </a:t>
            </a:r>
            <a:r>
              <a:rPr lang="en-US" altLang="ko-KR" sz="1400" dirty="0"/>
              <a:t>- </a:t>
            </a:r>
            <a:r>
              <a:rPr lang="ko-KR" altLang="en-US" sz="1400" dirty="0"/>
              <a:t>김 씨는 검거 후 모든 죄를 인정했으며</a:t>
            </a:r>
            <a:r>
              <a:rPr lang="en-US" altLang="ko-KR" sz="1400" dirty="0"/>
              <a:t>, </a:t>
            </a:r>
            <a:r>
              <a:rPr lang="ko-KR" altLang="en-US" sz="1400" dirty="0"/>
              <a:t>현장검증 때 껌을 씹으며 히죽대는 모습으로 국민을 경악에 빠트렸음</a:t>
            </a:r>
            <a:endParaRPr lang="en-US" altLang="ko-KR" sz="1400" dirty="0"/>
          </a:p>
          <a:p>
            <a:pPr marL="0" indent="0" fontAlgn="base">
              <a:buNone/>
            </a:pPr>
            <a:endParaRPr lang="en-US" altLang="ko-KR" sz="1400" dirty="0"/>
          </a:p>
          <a:p>
            <a:pPr marL="0" indent="0" fontAlgn="base">
              <a:buNone/>
            </a:pPr>
            <a:r>
              <a:rPr lang="en-US" altLang="ko-KR" sz="1400" dirty="0"/>
              <a:t>  -  </a:t>
            </a:r>
            <a:r>
              <a:rPr lang="ko-KR" altLang="en-US" sz="1400" dirty="0"/>
              <a:t>김 씨와 공범은 모두 </a:t>
            </a:r>
            <a:r>
              <a:rPr lang="en-US" altLang="ko-KR" sz="1400" dirty="0"/>
              <a:t>1</a:t>
            </a:r>
            <a:r>
              <a:rPr lang="ko-KR" altLang="en-US" sz="1400" dirty="0"/>
              <a:t>심에서 사형선고를 받았으나 공범은 한 건만 가담했고 나머지는 김 씨의 반 강요에 의했던 것을 참작해 무기징역을 선고 받았고</a:t>
            </a:r>
            <a:r>
              <a:rPr lang="en-US" altLang="ko-KR" sz="1400" dirty="0"/>
              <a:t> </a:t>
            </a:r>
            <a:r>
              <a:rPr lang="ko-KR" altLang="en-US" sz="1400" dirty="0"/>
              <a:t>김씨는 </a:t>
            </a:r>
            <a:r>
              <a:rPr lang="en-US" altLang="ko-KR" sz="1400" dirty="0"/>
              <a:t>1976</a:t>
            </a:r>
            <a:r>
              <a:rPr lang="ko-KR" altLang="en-US" sz="1400" dirty="0"/>
              <a:t>년 </a:t>
            </a:r>
            <a:r>
              <a:rPr lang="en-US" altLang="ko-KR" sz="1400" dirty="0"/>
              <a:t>12</a:t>
            </a:r>
            <a:r>
              <a:rPr lang="ko-KR" altLang="en-US" sz="1400" dirty="0"/>
              <a:t>월 </a:t>
            </a:r>
            <a:r>
              <a:rPr lang="en-US" altLang="ko-KR" sz="1400" dirty="0"/>
              <a:t>28</a:t>
            </a:r>
            <a:r>
              <a:rPr lang="ko-KR" altLang="en-US" sz="1400" dirty="0"/>
              <a:t>일 </a:t>
            </a:r>
            <a:r>
              <a:rPr lang="ko-KR" altLang="en-US" sz="1400" dirty="0" err="1"/>
              <a:t>사형집행됨</a:t>
            </a:r>
            <a:endParaRPr lang="en-US" altLang="ko-KR" sz="1400" dirty="0"/>
          </a:p>
          <a:p>
            <a:pPr marL="0" indent="0" fontAlgn="base">
              <a:buNone/>
            </a:pPr>
            <a:endParaRPr lang="ko-KR" altLang="en-US" sz="1400" dirty="0"/>
          </a:p>
          <a:p>
            <a:pPr marL="0" indent="0" fontAlgn="base">
              <a:buNone/>
            </a:pPr>
            <a:r>
              <a:rPr lang="ko-KR" altLang="en-US" sz="1400" dirty="0"/>
              <a:t>  </a:t>
            </a:r>
            <a:r>
              <a:rPr lang="en-US" altLang="ko-KR" sz="1400" dirty="0"/>
              <a:t>- </a:t>
            </a:r>
            <a:r>
              <a:rPr lang="ko-KR" altLang="en-US" sz="1400" dirty="0"/>
              <a:t>김 씨는 사형 직전 “사회가 전과자들을 좀 더 따뜻이 대해주셔서 갱생의 길을 넓게 열어주시기 바랍니다</a:t>
            </a:r>
            <a:r>
              <a:rPr lang="en-US" altLang="ko-KR" sz="1400" dirty="0"/>
              <a:t>. </a:t>
            </a:r>
            <a:r>
              <a:rPr lang="ko-KR" altLang="en-US" sz="1400" dirty="0"/>
              <a:t>우리 같은 사람들도 출소하기 전 꿈을 갖는데 나와서 냉대를 받게 되면 자포자기 심리로 다시 범죄에 빠져들게 됩니다</a:t>
            </a:r>
            <a:r>
              <a:rPr lang="en-US" altLang="ko-KR" sz="1400" dirty="0"/>
              <a:t>. </a:t>
            </a:r>
            <a:r>
              <a:rPr lang="ko-KR" altLang="en-US" sz="1400" dirty="0"/>
              <a:t>교도소에서도 </a:t>
            </a:r>
            <a:r>
              <a:rPr lang="ko-KR" altLang="en-US" sz="1400" dirty="0" err="1"/>
              <a:t>초범자와</a:t>
            </a:r>
            <a:r>
              <a:rPr lang="ko-KR" altLang="en-US" sz="1400" dirty="0"/>
              <a:t> </a:t>
            </a:r>
            <a:r>
              <a:rPr lang="ko-KR" altLang="en-US" sz="1400" dirty="0" err="1"/>
              <a:t>재범자는</a:t>
            </a:r>
            <a:r>
              <a:rPr lang="ko-KR" altLang="en-US" sz="1400" dirty="0"/>
              <a:t> 분리 수용해 죄를 배워나가는 일이 없도록 해주십시오”라는 유언을 남김</a:t>
            </a:r>
          </a:p>
        </p:txBody>
      </p:sp>
      <p:sp>
        <p:nvSpPr>
          <p:cNvPr id="3" name="제목 2"/>
          <p:cNvSpPr>
            <a:spLocks noGrp="1"/>
          </p:cNvSpPr>
          <p:nvPr>
            <p:ph type="title"/>
          </p:nvPr>
        </p:nvSpPr>
        <p:spPr/>
        <p:txBody>
          <a:bodyPr>
            <a:normAutofit/>
          </a:bodyPr>
          <a:lstStyle/>
          <a:p>
            <a:r>
              <a:rPr lang="en-US" altLang="ko-KR" sz="3200" dirty="0"/>
              <a:t>1. </a:t>
            </a:r>
            <a:r>
              <a:rPr lang="ko-KR" altLang="en-US" sz="3200" dirty="0" err="1"/>
              <a:t>김대두</a:t>
            </a:r>
            <a:r>
              <a:rPr lang="ko-KR" altLang="en-US" sz="3200" dirty="0"/>
              <a:t> 사건</a:t>
            </a:r>
          </a:p>
        </p:txBody>
      </p:sp>
      <p:pic>
        <p:nvPicPr>
          <p:cNvPr id="4" name="그림 3"/>
          <p:cNvPicPr>
            <a:picLocks noChangeAspect="1"/>
          </p:cNvPicPr>
          <p:nvPr/>
        </p:nvPicPr>
        <p:blipFill>
          <a:blip r:embed="rId2"/>
          <a:stretch>
            <a:fillRect/>
          </a:stretch>
        </p:blipFill>
        <p:spPr>
          <a:xfrm>
            <a:off x="4932040" y="1443037"/>
            <a:ext cx="4211960" cy="4578251"/>
          </a:xfrm>
          <a:prstGeom prst="rect">
            <a:avLst/>
          </a:prstGeom>
        </p:spPr>
      </p:pic>
    </p:spTree>
    <p:extLst>
      <p:ext uri="{BB962C8B-B14F-4D97-AF65-F5344CB8AC3E}">
        <p14:creationId xmlns:p14="http://schemas.microsoft.com/office/powerpoint/2010/main" val="1858095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34498" y="1443036"/>
            <a:ext cx="5245614" cy="5154315"/>
          </a:xfrm>
        </p:spPr>
        <p:txBody>
          <a:bodyPr>
            <a:normAutofit/>
          </a:bodyPr>
          <a:lstStyle/>
          <a:p>
            <a:r>
              <a:rPr lang="ko-KR" altLang="en-US" sz="1400" dirty="0"/>
              <a:t>개요</a:t>
            </a:r>
            <a:endParaRPr lang="en-US" altLang="ko-KR" sz="1400" dirty="0"/>
          </a:p>
          <a:p>
            <a:pPr marL="0" indent="0">
              <a:buNone/>
            </a:pPr>
            <a:r>
              <a:rPr lang="en-US" altLang="ko-KR" sz="1400" dirty="0"/>
              <a:t>  - </a:t>
            </a:r>
            <a:r>
              <a:rPr lang="ko-KR" altLang="en-US" sz="1400" dirty="0"/>
              <a:t>대한민국에서 사람을 가장 많이 죽인 살인마로 범행 당시 직업은 경찰관</a:t>
            </a:r>
            <a:r>
              <a:rPr lang="en-US" altLang="ko-KR" sz="1400" dirty="0"/>
              <a:t>, </a:t>
            </a:r>
            <a:r>
              <a:rPr lang="ko-KR" altLang="en-US" sz="1400" dirty="0"/>
              <a:t>계급은 순경이었음</a:t>
            </a:r>
            <a:br>
              <a:rPr lang="ko-KR" altLang="en-US" sz="1400" dirty="0"/>
            </a:br>
            <a:br>
              <a:rPr lang="ko-KR" altLang="en-US" sz="1400" dirty="0"/>
            </a:br>
            <a:r>
              <a:rPr lang="ko-KR" altLang="en-US" sz="1400" dirty="0"/>
              <a:t>  </a:t>
            </a:r>
            <a:r>
              <a:rPr lang="en-US" altLang="ko-KR" sz="1400" dirty="0"/>
              <a:t>- </a:t>
            </a:r>
            <a:r>
              <a:rPr lang="ko-KR" altLang="en-US" sz="1400" dirty="0"/>
              <a:t>통칭 </a:t>
            </a:r>
            <a:r>
              <a:rPr lang="ko-KR" altLang="en-US" sz="1400" dirty="0" err="1"/>
              <a:t>우순경</a:t>
            </a:r>
            <a:r>
              <a:rPr lang="ko-KR" altLang="en-US" sz="1400" dirty="0"/>
              <a:t> 사건으로 불리는데</a:t>
            </a:r>
            <a:r>
              <a:rPr lang="en-US" altLang="ko-KR" sz="1400" dirty="0"/>
              <a:t>, </a:t>
            </a:r>
            <a:r>
              <a:rPr lang="ko-KR" altLang="en-US" sz="1400" dirty="0"/>
              <a:t>정확한 살인의 유형은 국내 최다인 </a:t>
            </a:r>
            <a:r>
              <a:rPr lang="en-US" altLang="ko-KR" sz="1400" dirty="0"/>
              <a:t>62</a:t>
            </a:r>
            <a:r>
              <a:rPr lang="ko-KR" altLang="en-US" sz="1400" dirty="0"/>
              <a:t>명을 연달아 살해함</a:t>
            </a:r>
            <a:endParaRPr lang="en-US" altLang="ko-KR" sz="1400" dirty="0"/>
          </a:p>
          <a:p>
            <a:pPr marL="0" indent="0">
              <a:buNone/>
            </a:pPr>
            <a:endParaRPr lang="en-US" altLang="ko-KR" sz="1400" dirty="0"/>
          </a:p>
          <a:p>
            <a:r>
              <a:rPr lang="ko-KR" altLang="en-US" sz="1400" dirty="0"/>
              <a:t>사건 발단</a:t>
            </a:r>
            <a:endParaRPr lang="en-US" altLang="ko-KR" sz="1400" dirty="0"/>
          </a:p>
          <a:p>
            <a:pPr marL="0" indent="0">
              <a:buNone/>
            </a:pPr>
            <a:r>
              <a:rPr lang="en-US" altLang="ko-KR" sz="1400" dirty="0"/>
              <a:t>  - </a:t>
            </a:r>
            <a:r>
              <a:rPr lang="ko-KR" altLang="en-US" sz="1400" dirty="0"/>
              <a:t>서울 청와대 </a:t>
            </a:r>
            <a:r>
              <a:rPr lang="en-US" altLang="ko-KR" sz="1400" dirty="0"/>
              <a:t>101</a:t>
            </a:r>
            <a:r>
              <a:rPr lang="ko-KR" altLang="en-US" sz="1400" dirty="0" err="1"/>
              <a:t>경비단에서</a:t>
            </a:r>
            <a:r>
              <a:rPr lang="ko-KR" altLang="en-US" sz="1400" dirty="0"/>
              <a:t> 불미스러운 일로 사건 발생지인 경상남도 의령군 </a:t>
            </a:r>
            <a:r>
              <a:rPr lang="ko-KR" altLang="en-US" sz="1400" dirty="0" err="1"/>
              <a:t>궁류지서로</a:t>
            </a:r>
            <a:r>
              <a:rPr lang="ko-KR" altLang="en-US" sz="1400" dirty="0"/>
              <a:t> 전근 온 뒤 </a:t>
            </a:r>
            <a:r>
              <a:rPr lang="en-US" altLang="ko-KR" sz="1400" dirty="0"/>
              <a:t>2</a:t>
            </a:r>
            <a:r>
              <a:rPr lang="ko-KR" altLang="en-US" sz="1400" dirty="0"/>
              <a:t>월부터 하숙을 하던 </a:t>
            </a:r>
            <a:r>
              <a:rPr lang="ko-KR" altLang="en-US" sz="1400" dirty="0" err="1"/>
              <a:t>우범곤은</a:t>
            </a:r>
            <a:r>
              <a:rPr lang="ko-KR" altLang="en-US" sz="1400" dirty="0"/>
              <a:t> 이웃집에 살던 전</a:t>
            </a:r>
            <a:r>
              <a:rPr lang="en-US" altLang="ko-KR" sz="1400" dirty="0"/>
              <a:t>(</a:t>
            </a:r>
            <a:r>
              <a:rPr lang="ko-KR" altLang="en-US" sz="1400" dirty="0"/>
              <a:t>田</a:t>
            </a:r>
            <a:r>
              <a:rPr lang="en-US" altLang="ko-KR" sz="1400" dirty="0"/>
              <a:t>)</a:t>
            </a:r>
            <a:r>
              <a:rPr lang="ko-KR" altLang="en-US" sz="1400" dirty="0"/>
              <a:t>양과 사귀게 되었고 </a:t>
            </a:r>
            <a:r>
              <a:rPr lang="en-US" altLang="ko-KR" sz="1400" dirty="0"/>
              <a:t>3</a:t>
            </a:r>
            <a:r>
              <a:rPr lang="ko-KR" altLang="en-US" sz="1400" dirty="0"/>
              <a:t>월 초부터 전양의 집에서 동거 생활을 함</a:t>
            </a:r>
            <a:endParaRPr lang="en-US" altLang="ko-KR" sz="1400" dirty="0"/>
          </a:p>
          <a:p>
            <a:pPr marL="0" indent="0">
              <a:buNone/>
            </a:pPr>
            <a:r>
              <a:rPr lang="en-US" altLang="ko-KR" sz="1400" dirty="0"/>
              <a:t>  -  </a:t>
            </a:r>
            <a:r>
              <a:rPr lang="ko-KR" altLang="en-US" sz="1400" dirty="0"/>
              <a:t>동거에 들어가기 전에 전양의 부모는 결혼한 뒤 함께 살라며 만류했지만 </a:t>
            </a:r>
            <a:r>
              <a:rPr lang="ko-KR" altLang="en-US" sz="1400" dirty="0" err="1"/>
              <a:t>우범곤이</a:t>
            </a:r>
            <a:r>
              <a:rPr lang="ko-KR" altLang="en-US" sz="1400" dirty="0"/>
              <a:t> 결혼 비용이 없다며 가을로 식을 미루기로 하고 당장 혼인신고부터 하겠다고 고집을 부림</a:t>
            </a:r>
            <a:endParaRPr lang="en-US" altLang="ko-KR" sz="1400" dirty="0"/>
          </a:p>
          <a:p>
            <a:pPr marL="0" indent="0">
              <a:buNone/>
            </a:pPr>
            <a:r>
              <a:rPr lang="en-US" altLang="ko-KR" sz="1400" dirty="0"/>
              <a:t>  -  </a:t>
            </a:r>
            <a:r>
              <a:rPr lang="ko-KR" altLang="en-US" sz="1400" dirty="0"/>
              <a:t>가뜩이나 집안이 가난해 늘 열등 의식에 젖어있던 </a:t>
            </a:r>
            <a:r>
              <a:rPr lang="ko-KR" altLang="en-US" sz="1400" dirty="0" err="1"/>
              <a:t>우범곤은</a:t>
            </a:r>
            <a:r>
              <a:rPr lang="ko-KR" altLang="en-US" sz="1400" dirty="0"/>
              <a:t> 식도 올리기 전에 여자 집에 얹혀살게 되면서 자신의 무능함에 심각한 콤플렉스를 갖게 되었다고</a:t>
            </a:r>
            <a:r>
              <a:rPr lang="en-US" altLang="ko-KR" sz="1400" dirty="0"/>
              <a:t> </a:t>
            </a:r>
            <a:r>
              <a:rPr lang="ko-KR" altLang="en-US" sz="1400" dirty="0"/>
              <a:t>함</a:t>
            </a:r>
            <a:endParaRPr lang="en-US" altLang="ko-KR" sz="1400" dirty="0"/>
          </a:p>
        </p:txBody>
      </p:sp>
      <p:sp>
        <p:nvSpPr>
          <p:cNvPr id="3" name="제목 2"/>
          <p:cNvSpPr>
            <a:spLocks noGrp="1"/>
          </p:cNvSpPr>
          <p:nvPr>
            <p:ph type="title"/>
          </p:nvPr>
        </p:nvSpPr>
        <p:spPr/>
        <p:txBody>
          <a:bodyPr>
            <a:normAutofit/>
          </a:bodyPr>
          <a:lstStyle/>
          <a:p>
            <a:r>
              <a:rPr lang="en-US" altLang="ko-KR" sz="3200" dirty="0"/>
              <a:t>2. </a:t>
            </a:r>
            <a:r>
              <a:rPr lang="ko-KR" altLang="en-US" sz="3200" dirty="0" err="1"/>
              <a:t>우범곤</a:t>
            </a:r>
            <a:r>
              <a:rPr lang="ko-KR" altLang="en-US" sz="3200" dirty="0"/>
              <a:t> 순경 총기난사 사건</a:t>
            </a:r>
          </a:p>
        </p:txBody>
      </p:sp>
      <p:pic>
        <p:nvPicPr>
          <p:cNvPr id="5" name="그림 4"/>
          <p:cNvPicPr>
            <a:picLocks noChangeAspect="1"/>
          </p:cNvPicPr>
          <p:nvPr/>
        </p:nvPicPr>
        <p:blipFill>
          <a:blip r:embed="rId2"/>
          <a:stretch>
            <a:fillRect/>
          </a:stretch>
        </p:blipFill>
        <p:spPr>
          <a:xfrm>
            <a:off x="5940152" y="1446825"/>
            <a:ext cx="2808312" cy="2054184"/>
          </a:xfrm>
          <a:prstGeom prst="rect">
            <a:avLst/>
          </a:prstGeom>
        </p:spPr>
      </p:pic>
      <p:pic>
        <p:nvPicPr>
          <p:cNvPr id="6" name="그림 5"/>
          <p:cNvPicPr>
            <a:picLocks noChangeAspect="1"/>
          </p:cNvPicPr>
          <p:nvPr/>
        </p:nvPicPr>
        <p:blipFill>
          <a:blip r:embed="rId3"/>
          <a:stretch>
            <a:fillRect/>
          </a:stretch>
        </p:blipFill>
        <p:spPr>
          <a:xfrm>
            <a:off x="5724128" y="3681641"/>
            <a:ext cx="3312368" cy="2411655"/>
          </a:xfrm>
          <a:prstGeom prst="rect">
            <a:avLst/>
          </a:prstGeom>
        </p:spPr>
      </p:pic>
    </p:spTree>
    <p:extLst>
      <p:ext uri="{BB962C8B-B14F-4D97-AF65-F5344CB8AC3E}">
        <p14:creationId xmlns:p14="http://schemas.microsoft.com/office/powerpoint/2010/main" val="2368661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34498" y="1443036"/>
            <a:ext cx="5245614" cy="5154315"/>
          </a:xfrm>
        </p:spPr>
        <p:txBody>
          <a:bodyPr>
            <a:normAutofit/>
          </a:bodyPr>
          <a:lstStyle/>
          <a:p>
            <a:r>
              <a:rPr lang="ko-KR" altLang="en-US" sz="1400" dirty="0"/>
              <a:t>사건전개</a:t>
            </a:r>
            <a:endParaRPr lang="en-US" altLang="ko-KR" sz="1400" dirty="0"/>
          </a:p>
          <a:p>
            <a:pPr marL="0" indent="0">
              <a:buNone/>
            </a:pPr>
            <a:r>
              <a:rPr lang="en-US" altLang="ko-KR" sz="1400" dirty="0"/>
              <a:t>  - 1982</a:t>
            </a:r>
            <a:r>
              <a:rPr lang="ko-KR" altLang="en-US" sz="1400" dirty="0"/>
              <a:t>년 </a:t>
            </a:r>
            <a:r>
              <a:rPr lang="en-US" altLang="ko-KR" sz="1400" dirty="0"/>
              <a:t>4</a:t>
            </a:r>
            <a:r>
              <a:rPr lang="ko-KR" altLang="en-US" sz="1400" dirty="0"/>
              <a:t>월 </a:t>
            </a:r>
            <a:r>
              <a:rPr lang="en-US" altLang="ko-KR" sz="1400" dirty="0"/>
              <a:t>26</a:t>
            </a:r>
            <a:r>
              <a:rPr lang="ko-KR" altLang="en-US" sz="1400" dirty="0"/>
              <a:t>일</a:t>
            </a:r>
            <a:r>
              <a:rPr lang="en-US" altLang="ko-KR" sz="1400" dirty="0"/>
              <a:t>, </a:t>
            </a:r>
            <a:r>
              <a:rPr lang="ko-KR" altLang="en-US" sz="1400" dirty="0"/>
              <a:t>그날 </a:t>
            </a:r>
            <a:r>
              <a:rPr lang="ko-KR" altLang="en-US" sz="1400" dirty="0" err="1"/>
              <a:t>우범곤은</a:t>
            </a:r>
            <a:r>
              <a:rPr lang="ko-KR" altLang="en-US" sz="1400" dirty="0"/>
              <a:t> 저녁시간 근무를 위해 낮 </a:t>
            </a:r>
            <a:r>
              <a:rPr lang="en-US" altLang="ko-KR" sz="1400" dirty="0"/>
              <a:t>12</a:t>
            </a:r>
            <a:r>
              <a:rPr lang="ko-KR" altLang="en-US" sz="1400" dirty="0"/>
              <a:t>시경에 집으로 들어와 점심을 먹고는 낮잠을 잠</a:t>
            </a:r>
            <a:endParaRPr lang="en-US" altLang="ko-KR" sz="1400" dirty="0"/>
          </a:p>
          <a:p>
            <a:pPr marL="0" indent="0">
              <a:buNone/>
            </a:pPr>
            <a:r>
              <a:rPr lang="en-US" altLang="ko-KR" sz="1400" dirty="0"/>
              <a:t>  -  </a:t>
            </a:r>
            <a:r>
              <a:rPr lang="ko-KR" altLang="en-US" sz="1400" dirty="0"/>
              <a:t>그가 잠든 와중에 </a:t>
            </a:r>
            <a:r>
              <a:rPr lang="ko-KR" altLang="en-US" sz="1400" dirty="0" err="1"/>
              <a:t>동거녀가</a:t>
            </a:r>
            <a:r>
              <a:rPr lang="ko-KR" altLang="en-US" sz="1400" dirty="0"/>
              <a:t> 그의 몸에 붙은 파리를 잡기 위해 손바닥으로 그의 가슴을 쳤고</a:t>
            </a:r>
            <a:r>
              <a:rPr lang="en-US" altLang="ko-KR" sz="1400" dirty="0"/>
              <a:t>, </a:t>
            </a:r>
            <a:r>
              <a:rPr lang="ko-KR" altLang="en-US" sz="1400" dirty="0"/>
              <a:t>그 둘은 이를 계기로 말다툼을 </a:t>
            </a:r>
            <a:r>
              <a:rPr lang="ko-KR" altLang="en-US" sz="1400" dirty="0" err="1"/>
              <a:t>하게됨</a:t>
            </a:r>
            <a:endParaRPr lang="en-US" altLang="ko-KR" sz="1400" dirty="0"/>
          </a:p>
          <a:p>
            <a:pPr marL="0" indent="0">
              <a:buNone/>
            </a:pPr>
            <a:r>
              <a:rPr lang="en-US" altLang="ko-KR" sz="1400" dirty="0"/>
              <a:t>  - </a:t>
            </a:r>
            <a:r>
              <a:rPr lang="ko-KR" altLang="en-US" sz="1400" dirty="0"/>
              <a:t>화를 미처 식히지 못한 채 </a:t>
            </a:r>
            <a:r>
              <a:rPr lang="ko-KR" altLang="en-US" sz="1400" dirty="0" err="1"/>
              <a:t>우범곤은</a:t>
            </a:r>
            <a:r>
              <a:rPr lang="ko-KR" altLang="en-US" sz="1400" dirty="0"/>
              <a:t> 오후 </a:t>
            </a:r>
            <a:r>
              <a:rPr lang="en-US" altLang="ko-KR" sz="1400" dirty="0"/>
              <a:t>4</a:t>
            </a:r>
            <a:r>
              <a:rPr lang="ko-KR" altLang="en-US" sz="1400" dirty="0"/>
              <a:t>시경 지서로 간 뒤 저녁 </a:t>
            </a:r>
            <a:r>
              <a:rPr lang="en-US" altLang="ko-KR" sz="1400" dirty="0"/>
              <a:t>7</a:t>
            </a:r>
            <a:r>
              <a:rPr lang="ko-KR" altLang="en-US" sz="1400" dirty="0"/>
              <a:t>시 반경에 술에 취한 채 집으로 돌아옴</a:t>
            </a:r>
            <a:endParaRPr lang="en-US" altLang="ko-KR" sz="1400" dirty="0"/>
          </a:p>
          <a:p>
            <a:pPr marL="0" indent="0">
              <a:buNone/>
            </a:pPr>
            <a:endParaRPr lang="en-US" altLang="ko-KR" sz="1400" dirty="0"/>
          </a:p>
          <a:p>
            <a:pPr marL="0" indent="0">
              <a:buNone/>
            </a:pPr>
            <a:r>
              <a:rPr lang="en-US" altLang="ko-KR" sz="1400" dirty="0"/>
              <a:t>  -  </a:t>
            </a:r>
            <a:r>
              <a:rPr lang="ko-KR" altLang="en-US" sz="1400" dirty="0"/>
              <a:t>그는 만취한 상태에서 코피가 날 정도로 </a:t>
            </a:r>
            <a:r>
              <a:rPr lang="ko-KR" altLang="en-US" sz="1400" dirty="0" err="1"/>
              <a:t>동거녀를</a:t>
            </a:r>
            <a:r>
              <a:rPr lang="ko-KR" altLang="en-US" sz="1400" dirty="0"/>
              <a:t> 주먹으로 폭행했고</a:t>
            </a:r>
            <a:r>
              <a:rPr lang="en-US" altLang="ko-KR" sz="1400" dirty="0"/>
              <a:t>, </a:t>
            </a:r>
            <a:r>
              <a:rPr lang="ko-KR" altLang="en-US" sz="1400" dirty="0"/>
              <a:t>같은 집에서 살고 있던 </a:t>
            </a:r>
            <a:r>
              <a:rPr lang="ko-KR" altLang="en-US" sz="1400" dirty="0" err="1"/>
              <a:t>동거녀의</a:t>
            </a:r>
            <a:r>
              <a:rPr lang="ko-KR" altLang="en-US" sz="1400" dirty="0"/>
              <a:t> 친척언니가 뛰어 들어와 말리자 친척언니의 뺨마저 닥치는 대로 때리며 난폭하게 굴었음</a:t>
            </a:r>
            <a:endParaRPr lang="en-US" altLang="ko-KR" sz="1400" dirty="0"/>
          </a:p>
          <a:p>
            <a:pPr marL="0" indent="0">
              <a:buNone/>
            </a:pPr>
            <a:endParaRPr lang="en-US" altLang="ko-KR" sz="1400" dirty="0"/>
          </a:p>
          <a:p>
            <a:pPr marL="0" indent="0">
              <a:buNone/>
            </a:pPr>
            <a:r>
              <a:rPr lang="en-US" altLang="ko-KR" sz="1400" dirty="0"/>
              <a:t>  - </a:t>
            </a:r>
            <a:r>
              <a:rPr lang="ko-KR" altLang="en-US" sz="1400" dirty="0" err="1"/>
              <a:t>시끌벅적한</a:t>
            </a:r>
            <a:r>
              <a:rPr lang="ko-KR" altLang="en-US" sz="1400" dirty="0"/>
              <a:t> 소리에 동네사람들이 몰려들었고 사건의 전말을 들은 그들이 </a:t>
            </a:r>
            <a:r>
              <a:rPr lang="ko-KR" altLang="en-US" sz="1400" dirty="0" err="1"/>
              <a:t>동거녀를</a:t>
            </a:r>
            <a:r>
              <a:rPr lang="ko-KR" altLang="en-US" sz="1400" dirty="0"/>
              <a:t> 두둔하자</a:t>
            </a:r>
            <a:r>
              <a:rPr lang="en-US" altLang="ko-KR" sz="1400" dirty="0"/>
              <a:t>, </a:t>
            </a:r>
            <a:r>
              <a:rPr lang="ko-KR" altLang="en-US" sz="1400" dirty="0" err="1"/>
              <a:t>우범곤은</a:t>
            </a:r>
            <a:r>
              <a:rPr lang="ko-KR" altLang="en-US" sz="1400" dirty="0"/>
              <a:t> 다시 집을 나감</a:t>
            </a:r>
            <a:br>
              <a:rPr lang="ko-KR" altLang="en-US" sz="1400" dirty="0"/>
            </a:br>
            <a:br>
              <a:rPr lang="ko-KR" altLang="en-US" sz="1400" dirty="0"/>
            </a:br>
            <a:r>
              <a:rPr lang="ko-KR" altLang="en-US" sz="1400" dirty="0"/>
              <a:t>  </a:t>
            </a:r>
            <a:r>
              <a:rPr lang="en-US" altLang="ko-KR" sz="1400" dirty="0"/>
              <a:t>- </a:t>
            </a:r>
            <a:r>
              <a:rPr lang="ko-KR" altLang="en-US" sz="1400" dirty="0"/>
              <a:t>지서로 향해 지서에 배속된 육군 방위병들과 소주를 마시던 </a:t>
            </a:r>
            <a:r>
              <a:rPr lang="ko-KR" altLang="en-US" sz="1400" dirty="0" err="1"/>
              <a:t>우범곤은</a:t>
            </a:r>
            <a:r>
              <a:rPr lang="ko-KR" altLang="en-US" sz="1400" dirty="0"/>
              <a:t> </a:t>
            </a:r>
            <a:r>
              <a:rPr lang="ko-KR" altLang="en-US" sz="1400" dirty="0" err="1"/>
              <a:t>동거녀의</a:t>
            </a:r>
            <a:r>
              <a:rPr lang="ko-KR" altLang="en-US" sz="1400" dirty="0"/>
              <a:t> 남동생이 와서 경찰이면 다냐고 소리를 질러대자 폭발</a:t>
            </a:r>
            <a:r>
              <a:rPr lang="en-US" altLang="ko-KR" sz="1400" dirty="0"/>
              <a:t>, </a:t>
            </a:r>
            <a:r>
              <a:rPr lang="ko-KR" altLang="en-US" sz="1400" dirty="0"/>
              <a:t>카빈총을 장전했고 만류하는 방위병들을 총을 쏴 내쫓은 다음에 예비군 무기고에 보관되어 있던 </a:t>
            </a:r>
            <a:r>
              <a:rPr lang="en-US" altLang="ko-KR" sz="1400" dirty="0"/>
              <a:t>M1 </a:t>
            </a:r>
            <a:r>
              <a:rPr lang="ko-KR" altLang="en-US" sz="1400" dirty="0" err="1"/>
              <a:t>카빈</a:t>
            </a:r>
            <a:r>
              <a:rPr lang="ko-KR" altLang="en-US" sz="1400" dirty="0"/>
              <a:t> </a:t>
            </a:r>
            <a:r>
              <a:rPr lang="en-US" altLang="ko-KR" sz="1400" dirty="0"/>
              <a:t>2</a:t>
            </a:r>
            <a:r>
              <a:rPr lang="ko-KR" altLang="en-US" sz="1400" dirty="0"/>
              <a:t>자루</a:t>
            </a:r>
            <a:r>
              <a:rPr lang="en-US" altLang="ko-KR" sz="1400" dirty="0"/>
              <a:t>, </a:t>
            </a:r>
            <a:r>
              <a:rPr lang="ko-KR" altLang="en-US" sz="1400" dirty="0"/>
              <a:t>실탄 </a:t>
            </a:r>
            <a:r>
              <a:rPr lang="en-US" altLang="ko-KR" sz="1400" dirty="0"/>
              <a:t>180</a:t>
            </a:r>
            <a:r>
              <a:rPr lang="ko-KR" altLang="en-US" sz="1400" dirty="0"/>
              <a:t>발</a:t>
            </a:r>
            <a:r>
              <a:rPr lang="en-US" altLang="ko-KR" sz="1400" dirty="0"/>
              <a:t>, </a:t>
            </a:r>
            <a:r>
              <a:rPr lang="ko-KR" altLang="en-US" sz="1400" dirty="0"/>
              <a:t>수류탄 </a:t>
            </a:r>
            <a:r>
              <a:rPr lang="en-US" altLang="ko-KR" sz="1400" dirty="0"/>
              <a:t>7</a:t>
            </a:r>
            <a:r>
              <a:rPr lang="ko-KR" altLang="en-US" sz="1400" dirty="0"/>
              <a:t>개 등을 탈취함</a:t>
            </a:r>
            <a:endParaRPr lang="en-US" altLang="ko-KR" sz="1400" dirty="0"/>
          </a:p>
        </p:txBody>
      </p:sp>
      <p:sp>
        <p:nvSpPr>
          <p:cNvPr id="3" name="제목 2"/>
          <p:cNvSpPr>
            <a:spLocks noGrp="1"/>
          </p:cNvSpPr>
          <p:nvPr>
            <p:ph type="title"/>
          </p:nvPr>
        </p:nvSpPr>
        <p:spPr/>
        <p:txBody>
          <a:bodyPr>
            <a:normAutofit/>
          </a:bodyPr>
          <a:lstStyle/>
          <a:p>
            <a:r>
              <a:rPr lang="en-US" altLang="ko-KR" sz="3200" dirty="0"/>
              <a:t>2. </a:t>
            </a:r>
            <a:r>
              <a:rPr lang="ko-KR" altLang="en-US" sz="3200" dirty="0" err="1"/>
              <a:t>우범곤</a:t>
            </a:r>
            <a:r>
              <a:rPr lang="ko-KR" altLang="en-US" sz="3200" dirty="0"/>
              <a:t> 순경 총기난사 사건</a:t>
            </a:r>
          </a:p>
        </p:txBody>
      </p:sp>
      <p:pic>
        <p:nvPicPr>
          <p:cNvPr id="4" name="그림 3"/>
          <p:cNvPicPr>
            <a:picLocks noChangeAspect="1"/>
          </p:cNvPicPr>
          <p:nvPr/>
        </p:nvPicPr>
        <p:blipFill>
          <a:blip r:embed="rId2"/>
          <a:stretch>
            <a:fillRect/>
          </a:stretch>
        </p:blipFill>
        <p:spPr>
          <a:xfrm>
            <a:off x="5652120" y="1210589"/>
            <a:ext cx="3333750" cy="2362428"/>
          </a:xfrm>
          <a:prstGeom prst="rect">
            <a:avLst/>
          </a:prstGeom>
        </p:spPr>
      </p:pic>
      <p:pic>
        <p:nvPicPr>
          <p:cNvPr id="7" name="그림 6"/>
          <p:cNvPicPr>
            <a:picLocks noChangeAspect="1"/>
          </p:cNvPicPr>
          <p:nvPr/>
        </p:nvPicPr>
        <p:blipFill>
          <a:blip r:embed="rId3"/>
          <a:stretch>
            <a:fillRect/>
          </a:stretch>
        </p:blipFill>
        <p:spPr>
          <a:xfrm>
            <a:off x="5632345" y="3621331"/>
            <a:ext cx="3346060" cy="2904013"/>
          </a:xfrm>
          <a:prstGeom prst="rect">
            <a:avLst/>
          </a:prstGeom>
        </p:spPr>
      </p:pic>
    </p:spTree>
    <p:extLst>
      <p:ext uri="{BB962C8B-B14F-4D97-AF65-F5344CB8AC3E}">
        <p14:creationId xmlns:p14="http://schemas.microsoft.com/office/powerpoint/2010/main" val="1669920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34498" y="1225512"/>
            <a:ext cx="5245614" cy="5632488"/>
          </a:xfrm>
        </p:spPr>
        <p:txBody>
          <a:bodyPr>
            <a:normAutofit fontScale="92500" lnSpcReduction="10000"/>
          </a:bodyPr>
          <a:lstStyle/>
          <a:p>
            <a:r>
              <a:rPr lang="ko-KR" altLang="en-US" sz="1400" dirty="0"/>
              <a:t>사건전개</a:t>
            </a:r>
            <a:endParaRPr lang="en-US" altLang="ko-KR" sz="1400" dirty="0"/>
          </a:p>
          <a:p>
            <a:endParaRPr lang="en-US" altLang="ko-KR" sz="1400" dirty="0"/>
          </a:p>
          <a:p>
            <a:pPr marL="0" indent="0">
              <a:buNone/>
            </a:pPr>
            <a:r>
              <a:rPr lang="en-US" altLang="ko-KR" sz="1400" dirty="0"/>
              <a:t> - </a:t>
            </a:r>
            <a:r>
              <a:rPr lang="ko-KR" altLang="en-US" sz="1400" dirty="0"/>
              <a:t>밤 </a:t>
            </a:r>
            <a:r>
              <a:rPr lang="en-US" altLang="ko-KR" sz="1400" dirty="0"/>
              <a:t>9</a:t>
            </a:r>
            <a:r>
              <a:rPr lang="ko-KR" altLang="en-US" sz="1400" dirty="0"/>
              <a:t>시 </a:t>
            </a:r>
            <a:r>
              <a:rPr lang="en-US" altLang="ko-KR" sz="1400" dirty="0"/>
              <a:t>40</a:t>
            </a:r>
            <a:r>
              <a:rPr lang="ko-KR" altLang="en-US" sz="1400" dirty="0"/>
              <a:t>분 </a:t>
            </a:r>
            <a:r>
              <a:rPr lang="en-US" altLang="ko-KR" sz="1400" dirty="0"/>
              <a:t>: </a:t>
            </a:r>
            <a:r>
              <a:rPr lang="ko-KR" altLang="en-US" sz="1400" dirty="0"/>
              <a:t>지서를 나온 </a:t>
            </a:r>
            <a:r>
              <a:rPr lang="ko-KR" altLang="en-US" sz="1400" dirty="0" err="1"/>
              <a:t>우범곤은</a:t>
            </a:r>
            <a:r>
              <a:rPr lang="ko-KR" altLang="en-US" sz="1400" dirty="0"/>
              <a:t> 마침 앞을 지나던</a:t>
            </a:r>
            <a:r>
              <a:rPr lang="en-US" altLang="ko-KR" sz="1400" dirty="0"/>
              <a:t>, </a:t>
            </a:r>
            <a:r>
              <a:rPr lang="ko-KR" altLang="en-US" sz="1400" dirty="0"/>
              <a:t>대구에서 표구사를 하는 </a:t>
            </a:r>
            <a:r>
              <a:rPr lang="en-US" altLang="ko-KR" sz="1400" dirty="0"/>
              <a:t>26</a:t>
            </a:r>
            <a:r>
              <a:rPr lang="ko-KR" altLang="en-US" sz="1400" dirty="0"/>
              <a:t>세 남자에게 총을 쏜 것을 시작으로 면 </a:t>
            </a:r>
            <a:r>
              <a:rPr lang="ko-KR" altLang="en-US" sz="1400" dirty="0" err="1"/>
              <a:t>토곡리</a:t>
            </a:r>
            <a:r>
              <a:rPr lang="ko-KR" altLang="en-US" sz="1400" dirty="0"/>
              <a:t> 재래시장으로 달려가 조준 사격하여 장을 </a:t>
            </a:r>
            <a:r>
              <a:rPr lang="ko-KR" altLang="en-US" sz="1400" dirty="0" err="1"/>
              <a:t>보러온</a:t>
            </a:r>
            <a:r>
              <a:rPr lang="ko-KR" altLang="en-US" sz="1400" dirty="0"/>
              <a:t> 마을주민 </a:t>
            </a:r>
            <a:r>
              <a:rPr lang="en-US" altLang="ko-KR" sz="1400" dirty="0"/>
              <a:t>3</a:t>
            </a:r>
            <a:r>
              <a:rPr lang="ko-KR" altLang="en-US" sz="1400" dirty="0"/>
              <a:t>명을 살해함</a:t>
            </a:r>
            <a:endParaRPr lang="en-US" altLang="ko-KR" sz="1400" dirty="0"/>
          </a:p>
          <a:p>
            <a:pPr marL="0" indent="0">
              <a:buNone/>
            </a:pPr>
            <a:endParaRPr lang="en-US" altLang="ko-KR" sz="1400" dirty="0"/>
          </a:p>
          <a:p>
            <a:pPr marL="0" indent="0">
              <a:buNone/>
            </a:pPr>
            <a:r>
              <a:rPr lang="ko-KR" altLang="en-US" sz="1400" dirty="0"/>
              <a:t>  </a:t>
            </a:r>
            <a:r>
              <a:rPr lang="en-US" altLang="ko-KR" sz="1400" dirty="0"/>
              <a:t>- </a:t>
            </a:r>
            <a:r>
              <a:rPr lang="ko-KR" altLang="en-US" sz="1400" dirty="0"/>
              <a:t>밤 </a:t>
            </a:r>
            <a:r>
              <a:rPr lang="en-US" altLang="ko-KR" sz="1400" dirty="0"/>
              <a:t>9</a:t>
            </a:r>
            <a:r>
              <a:rPr lang="ko-KR" altLang="en-US" sz="1400" dirty="0"/>
              <a:t>시 </a:t>
            </a:r>
            <a:r>
              <a:rPr lang="en-US" altLang="ko-KR" sz="1400" dirty="0"/>
              <a:t>45</a:t>
            </a:r>
            <a:r>
              <a:rPr lang="ko-KR" altLang="en-US" sz="1400" dirty="0"/>
              <a:t>분 </a:t>
            </a:r>
            <a:r>
              <a:rPr lang="en-US" altLang="ko-KR" sz="1400" dirty="0"/>
              <a:t>: </a:t>
            </a:r>
            <a:r>
              <a:rPr lang="ko-KR" altLang="en-US" sz="1400" dirty="0"/>
              <a:t>마을의 통신을 차단하기 위해 </a:t>
            </a:r>
            <a:r>
              <a:rPr lang="ko-KR" altLang="en-US" sz="1400" dirty="0" err="1"/>
              <a:t>궁류우체국으로</a:t>
            </a:r>
            <a:r>
              <a:rPr lang="ko-KR" altLang="en-US" sz="1400" dirty="0"/>
              <a:t> 가서 여성 교환원 </a:t>
            </a:r>
            <a:r>
              <a:rPr lang="en-US" altLang="ko-KR" sz="1400" dirty="0"/>
              <a:t>2</a:t>
            </a:r>
            <a:r>
              <a:rPr lang="ko-KR" altLang="en-US" sz="1400" dirty="0"/>
              <a:t>명과 숙직 중이던 집배원 </a:t>
            </a:r>
            <a:r>
              <a:rPr lang="en-US" altLang="ko-KR" sz="1400" dirty="0"/>
              <a:t>1</a:t>
            </a:r>
            <a:r>
              <a:rPr lang="ko-KR" altLang="en-US" sz="1400" dirty="0"/>
              <a:t>명을 살해함</a:t>
            </a:r>
            <a:r>
              <a:rPr lang="en-US" altLang="ko-KR" sz="1400" dirty="0"/>
              <a:t>.  </a:t>
            </a:r>
            <a:r>
              <a:rPr lang="ko-KR" altLang="en-US" sz="1400" dirty="0"/>
              <a:t>그러나 교환원이 숨지기 직전</a:t>
            </a:r>
            <a:r>
              <a:rPr lang="en-US" altLang="ko-KR" sz="1400" dirty="0"/>
              <a:t>, </a:t>
            </a:r>
            <a:r>
              <a:rPr lang="ko-KR" altLang="en-US" sz="1400" dirty="0"/>
              <a:t>마을 이장 집의 행정전화와 의령우체국 간의 코드를 연결했던 덕분에 주민에 의해 신고</a:t>
            </a:r>
            <a:r>
              <a:rPr lang="en-US" altLang="ko-KR" sz="1400" dirty="0"/>
              <a:t>(22</a:t>
            </a:r>
            <a:r>
              <a:rPr lang="ko-KR" altLang="en-US" sz="1400" dirty="0"/>
              <a:t>시 </a:t>
            </a:r>
            <a:r>
              <a:rPr lang="en-US" altLang="ko-KR" sz="1400" dirty="0"/>
              <a:t>34</a:t>
            </a:r>
            <a:r>
              <a:rPr lang="ko-KR" altLang="en-US" sz="1400" dirty="0"/>
              <a:t>분</a:t>
            </a:r>
            <a:r>
              <a:rPr lang="en-US" altLang="ko-KR" sz="1400" dirty="0"/>
              <a:t>)</a:t>
            </a:r>
            <a:r>
              <a:rPr lang="ko-KR" altLang="en-US" sz="1400" dirty="0"/>
              <a:t>가 가능했음</a:t>
            </a:r>
            <a:endParaRPr lang="en-US" altLang="ko-KR" sz="1400" dirty="0"/>
          </a:p>
          <a:p>
            <a:pPr marL="0" indent="0">
              <a:buNone/>
            </a:pPr>
            <a:endParaRPr lang="en-US" altLang="ko-KR" sz="1400" dirty="0"/>
          </a:p>
          <a:p>
            <a:pPr marL="0" indent="0">
              <a:buNone/>
            </a:pPr>
            <a:r>
              <a:rPr lang="en-US" altLang="ko-KR" sz="1400" dirty="0"/>
              <a:t>  - </a:t>
            </a:r>
            <a:r>
              <a:rPr lang="ko-KR" altLang="en-US" sz="1400" dirty="0"/>
              <a:t>밤 </a:t>
            </a:r>
            <a:r>
              <a:rPr lang="en-US" altLang="ko-KR" sz="1400" dirty="0"/>
              <a:t>10</a:t>
            </a:r>
            <a:r>
              <a:rPr lang="ko-KR" altLang="en-US" sz="1400" dirty="0"/>
              <a:t>시 </a:t>
            </a:r>
            <a:r>
              <a:rPr lang="en-US" altLang="ko-KR" sz="1400" dirty="0"/>
              <a:t>: </a:t>
            </a:r>
            <a:r>
              <a:rPr lang="ko-KR" altLang="en-US" sz="1400" dirty="0"/>
              <a:t>그는 곧 </a:t>
            </a:r>
            <a:r>
              <a:rPr lang="ko-KR" altLang="en-US" sz="1400" dirty="0" err="1"/>
              <a:t>압곡리</a:t>
            </a:r>
            <a:r>
              <a:rPr lang="ko-KR" altLang="en-US" sz="1400" dirty="0"/>
              <a:t> 매실부락으로 가서 </a:t>
            </a:r>
            <a:r>
              <a:rPr lang="en-US" altLang="ko-KR" sz="1400" dirty="0"/>
              <a:t>10</a:t>
            </a:r>
            <a:r>
              <a:rPr lang="ko-KR" altLang="en-US" sz="1400" dirty="0"/>
              <a:t>여 분간 총기를 마구 난사하였고</a:t>
            </a:r>
            <a:r>
              <a:rPr lang="en-US" altLang="ko-KR" sz="1400" dirty="0"/>
              <a:t>, </a:t>
            </a:r>
            <a:r>
              <a:rPr lang="ko-KR" altLang="en-US" sz="1400" dirty="0"/>
              <a:t>주민 </a:t>
            </a:r>
            <a:r>
              <a:rPr lang="en-US" altLang="ko-KR" sz="1400" dirty="0"/>
              <a:t>6</a:t>
            </a:r>
            <a:r>
              <a:rPr lang="ko-KR" altLang="en-US" sz="1400" dirty="0"/>
              <a:t>명을 살해함</a:t>
            </a:r>
            <a:r>
              <a:rPr lang="en-US" altLang="ko-KR" sz="1400" dirty="0"/>
              <a:t>(</a:t>
            </a:r>
            <a:r>
              <a:rPr lang="ko-KR" altLang="en-US" sz="1400" dirty="0"/>
              <a:t>전양은 생존했지만 전양의 가족을 살해</a:t>
            </a:r>
            <a:r>
              <a:rPr lang="en-US" altLang="ko-KR" sz="1400" dirty="0"/>
              <a:t>)</a:t>
            </a:r>
          </a:p>
          <a:p>
            <a:pPr marL="0" indent="0">
              <a:buNone/>
            </a:pPr>
            <a:endParaRPr lang="en-US" altLang="ko-KR" sz="1400" dirty="0"/>
          </a:p>
          <a:p>
            <a:pPr marL="0" indent="0">
              <a:buNone/>
            </a:pPr>
            <a:r>
              <a:rPr lang="ko-KR" altLang="en-US" sz="1400" dirty="0"/>
              <a:t>  </a:t>
            </a:r>
            <a:r>
              <a:rPr lang="en-US" altLang="ko-KR" sz="1400" dirty="0"/>
              <a:t>- </a:t>
            </a:r>
            <a:r>
              <a:rPr lang="ko-KR" altLang="en-US" sz="1400" dirty="0"/>
              <a:t>밤 </a:t>
            </a:r>
            <a:r>
              <a:rPr lang="en-US" altLang="ko-KR" sz="1400" dirty="0"/>
              <a:t>10</a:t>
            </a:r>
            <a:r>
              <a:rPr lang="ko-KR" altLang="en-US" sz="1400" dirty="0"/>
              <a:t>시 </a:t>
            </a:r>
            <a:r>
              <a:rPr lang="en-US" altLang="ko-KR" sz="1400" dirty="0"/>
              <a:t>10</a:t>
            </a:r>
            <a:r>
              <a:rPr lang="ko-KR" altLang="en-US" sz="1400" dirty="0"/>
              <a:t>분 </a:t>
            </a:r>
            <a:r>
              <a:rPr lang="en-US" altLang="ko-KR" sz="1400" dirty="0"/>
              <a:t>:</a:t>
            </a:r>
            <a:r>
              <a:rPr lang="ko-KR" altLang="en-US" sz="1400" dirty="0"/>
              <a:t> </a:t>
            </a:r>
            <a:r>
              <a:rPr lang="ko-KR" altLang="en-US" sz="1400" dirty="0" err="1"/>
              <a:t>운계리</a:t>
            </a:r>
            <a:r>
              <a:rPr lang="ko-KR" altLang="en-US" sz="1400" dirty="0"/>
              <a:t> 시장으로 달려가 주민 </a:t>
            </a:r>
            <a:r>
              <a:rPr lang="en-US" altLang="ko-KR" sz="1400" dirty="0"/>
              <a:t>7</a:t>
            </a:r>
            <a:r>
              <a:rPr lang="ko-KR" altLang="en-US" sz="1400" dirty="0"/>
              <a:t>명을 살해</a:t>
            </a:r>
            <a:endParaRPr lang="en-US" altLang="ko-KR" sz="1400" dirty="0"/>
          </a:p>
          <a:p>
            <a:pPr marL="0" indent="0">
              <a:buNone/>
            </a:pPr>
            <a:endParaRPr lang="en-US" altLang="ko-KR" sz="1400" dirty="0"/>
          </a:p>
          <a:p>
            <a:pPr marL="0" indent="0">
              <a:buNone/>
            </a:pPr>
            <a:r>
              <a:rPr lang="ko-KR" altLang="en-US" sz="1400" dirty="0"/>
              <a:t>  </a:t>
            </a:r>
            <a:r>
              <a:rPr lang="en-US" altLang="ko-KR" sz="1400" dirty="0"/>
              <a:t>- </a:t>
            </a:r>
            <a:r>
              <a:rPr lang="ko-KR" altLang="en-US" sz="1400" dirty="0"/>
              <a:t>밤 </a:t>
            </a:r>
            <a:r>
              <a:rPr lang="en-US" altLang="ko-KR" sz="1400" dirty="0"/>
              <a:t>10</a:t>
            </a:r>
            <a:r>
              <a:rPr lang="ko-KR" altLang="en-US" sz="1400" dirty="0"/>
              <a:t>시 </a:t>
            </a:r>
            <a:r>
              <a:rPr lang="en-US" altLang="ko-KR" sz="1400" dirty="0"/>
              <a:t>50</a:t>
            </a:r>
            <a:r>
              <a:rPr lang="ko-KR" altLang="en-US" sz="1400" dirty="0"/>
              <a:t>분 </a:t>
            </a:r>
            <a:r>
              <a:rPr lang="en-US" altLang="ko-KR" sz="1400" dirty="0"/>
              <a:t>: </a:t>
            </a:r>
            <a:r>
              <a:rPr lang="ko-KR" altLang="en-US" sz="1400" dirty="0"/>
              <a:t>그는 상갓집에 난입하여 “비상이 걸렸다”고 말하고는 문상을 한다는 핑계로 부의금 </a:t>
            </a:r>
            <a:r>
              <a:rPr lang="en-US" altLang="ko-KR" sz="1400" dirty="0"/>
              <a:t>3</a:t>
            </a:r>
            <a:r>
              <a:rPr lang="ko-KR" altLang="en-US" sz="1400" dirty="0"/>
              <a:t>천원을 내고 문상객들과 어울려 </a:t>
            </a:r>
            <a:r>
              <a:rPr lang="en-US" altLang="ko-KR" sz="1400" dirty="0"/>
              <a:t>10</a:t>
            </a:r>
            <a:r>
              <a:rPr lang="ko-KR" altLang="en-US" sz="1400" dirty="0"/>
              <a:t>여 분간 함께 술을 마신 뒤 갑자기 총을 난사하여 상주 </a:t>
            </a:r>
            <a:r>
              <a:rPr lang="ko-KR" altLang="en-US" sz="1400" dirty="0" err="1"/>
              <a:t>일가족등</a:t>
            </a:r>
            <a:r>
              <a:rPr lang="ko-KR" altLang="en-US" sz="1400" dirty="0"/>
              <a:t> </a:t>
            </a:r>
            <a:r>
              <a:rPr lang="en-US" altLang="ko-KR" sz="1400" dirty="0"/>
              <a:t>12</a:t>
            </a:r>
            <a:r>
              <a:rPr lang="ko-KR" altLang="en-US" sz="1400" dirty="0"/>
              <a:t>명을 살해함</a:t>
            </a:r>
            <a:r>
              <a:rPr lang="en-US" altLang="ko-KR" sz="1400" dirty="0"/>
              <a:t>. </a:t>
            </a:r>
            <a:r>
              <a:rPr lang="ko-KR" altLang="en-US" sz="1400" dirty="0"/>
              <a:t>이후 그는 불이 켜진 집을 </a:t>
            </a:r>
            <a:r>
              <a:rPr lang="ko-KR" altLang="en-US" sz="1400" dirty="0" err="1"/>
              <a:t>찾아다니며</a:t>
            </a:r>
            <a:r>
              <a:rPr lang="ko-KR" altLang="en-US" sz="1400" dirty="0"/>
              <a:t> 총을 난사하여</a:t>
            </a:r>
            <a:r>
              <a:rPr lang="en-US" altLang="ko-KR" sz="1400" dirty="0"/>
              <a:t>, </a:t>
            </a:r>
            <a:r>
              <a:rPr lang="ko-KR" altLang="en-US" sz="1400" dirty="0"/>
              <a:t>이곳에서만 무려 </a:t>
            </a:r>
            <a:r>
              <a:rPr lang="en-US" altLang="ko-KR" sz="1400" dirty="0"/>
              <a:t>23</a:t>
            </a:r>
            <a:r>
              <a:rPr lang="ko-KR" altLang="en-US" sz="1400" dirty="0"/>
              <a:t>명을 살해했음</a:t>
            </a:r>
            <a:endParaRPr lang="en-US" altLang="ko-KR" sz="1400" dirty="0"/>
          </a:p>
          <a:p>
            <a:pPr marL="0" indent="0">
              <a:buNone/>
            </a:pPr>
            <a:endParaRPr lang="en-US" altLang="ko-KR" sz="1400" dirty="0"/>
          </a:p>
          <a:p>
            <a:pPr marL="0" indent="0">
              <a:buNone/>
            </a:pPr>
            <a:r>
              <a:rPr lang="ko-KR" altLang="en-US" sz="1400" dirty="0"/>
              <a:t>  </a:t>
            </a:r>
            <a:r>
              <a:rPr lang="en-US" altLang="ko-KR" sz="1400" dirty="0"/>
              <a:t>- </a:t>
            </a:r>
            <a:r>
              <a:rPr lang="ko-KR" altLang="en-US" sz="1400" dirty="0"/>
              <a:t>다음 날인 </a:t>
            </a:r>
            <a:r>
              <a:rPr lang="en-US" altLang="ko-KR" sz="1400" dirty="0"/>
              <a:t>27</a:t>
            </a:r>
            <a:r>
              <a:rPr lang="ko-KR" altLang="en-US" sz="1400" dirty="0"/>
              <a:t>일 새벽 </a:t>
            </a:r>
            <a:r>
              <a:rPr lang="en-US" altLang="ko-KR" sz="1400" dirty="0"/>
              <a:t>5</a:t>
            </a:r>
            <a:r>
              <a:rPr lang="ko-KR" altLang="en-US" sz="1400" dirty="0"/>
              <a:t>시 </a:t>
            </a:r>
            <a:r>
              <a:rPr lang="en-US" altLang="ko-KR" sz="1400" dirty="0"/>
              <a:t>35</a:t>
            </a:r>
            <a:r>
              <a:rPr lang="ko-KR" altLang="en-US" sz="1400" dirty="0"/>
              <a:t>분 </a:t>
            </a:r>
            <a:r>
              <a:rPr lang="en-US" altLang="ko-KR" sz="1400" dirty="0"/>
              <a:t>: </a:t>
            </a:r>
            <a:r>
              <a:rPr lang="ko-KR" altLang="en-US" sz="1400" dirty="0"/>
              <a:t>그는 </a:t>
            </a:r>
            <a:r>
              <a:rPr lang="ko-KR" altLang="en-US" sz="1400" dirty="0" err="1"/>
              <a:t>평촌리</a:t>
            </a:r>
            <a:r>
              <a:rPr lang="ko-KR" altLang="en-US" sz="1400" dirty="0"/>
              <a:t> 마을에 다시 나타나 알고 지내던 주민의 민가에 침입하여 일가족 </a:t>
            </a:r>
            <a:r>
              <a:rPr lang="en-US" altLang="ko-KR" sz="1400" dirty="0"/>
              <a:t>5</a:t>
            </a:r>
            <a:r>
              <a:rPr lang="ko-KR" altLang="en-US" sz="1400" dirty="0"/>
              <a:t>명을 깨운 뒤 갖고 있던 수류탄 </a:t>
            </a:r>
            <a:r>
              <a:rPr lang="en-US" altLang="ko-KR" sz="1400" dirty="0"/>
              <a:t>2</a:t>
            </a:r>
            <a:r>
              <a:rPr lang="ko-KR" altLang="en-US" sz="1400" dirty="0"/>
              <a:t>발을 한꺼번에 터뜨렸고</a:t>
            </a:r>
            <a:r>
              <a:rPr lang="en-US" altLang="ko-KR" sz="1400" dirty="0"/>
              <a:t>, </a:t>
            </a:r>
            <a:r>
              <a:rPr lang="ko-KR" altLang="en-US" sz="1400" dirty="0"/>
              <a:t>그 자리에서 </a:t>
            </a:r>
            <a:r>
              <a:rPr lang="ko-KR" altLang="en-US" sz="1400" dirty="0" err="1"/>
              <a:t>우범곤</a:t>
            </a:r>
            <a:r>
              <a:rPr lang="ko-KR" altLang="en-US" sz="1400" dirty="0"/>
              <a:t> 본인을 포함해 </a:t>
            </a:r>
            <a:r>
              <a:rPr lang="en-US" altLang="ko-KR" sz="1400" dirty="0"/>
              <a:t>4</a:t>
            </a:r>
            <a:r>
              <a:rPr lang="ko-KR" altLang="en-US" sz="1400" dirty="0"/>
              <a:t>명이 폭사함</a:t>
            </a:r>
            <a:endParaRPr lang="en-US" altLang="ko-KR" sz="1400" dirty="0"/>
          </a:p>
          <a:p>
            <a:pPr marL="0" indent="0">
              <a:buNone/>
            </a:pPr>
            <a:endParaRPr lang="en-US" altLang="ko-KR" sz="1400" dirty="0"/>
          </a:p>
        </p:txBody>
      </p:sp>
      <p:sp>
        <p:nvSpPr>
          <p:cNvPr id="3" name="제목 2"/>
          <p:cNvSpPr>
            <a:spLocks noGrp="1"/>
          </p:cNvSpPr>
          <p:nvPr>
            <p:ph type="title"/>
          </p:nvPr>
        </p:nvSpPr>
        <p:spPr/>
        <p:txBody>
          <a:bodyPr>
            <a:normAutofit/>
          </a:bodyPr>
          <a:lstStyle/>
          <a:p>
            <a:r>
              <a:rPr lang="en-US" altLang="ko-KR" sz="3200" dirty="0"/>
              <a:t>2. </a:t>
            </a:r>
            <a:r>
              <a:rPr lang="ko-KR" altLang="en-US" sz="3200" dirty="0" err="1"/>
              <a:t>우범곤</a:t>
            </a:r>
            <a:r>
              <a:rPr lang="ko-KR" altLang="en-US" sz="3200" dirty="0"/>
              <a:t> 순경 총기난사 사건</a:t>
            </a:r>
          </a:p>
        </p:txBody>
      </p:sp>
      <p:pic>
        <p:nvPicPr>
          <p:cNvPr id="5" name="그림 4"/>
          <p:cNvPicPr>
            <a:picLocks noChangeAspect="1"/>
          </p:cNvPicPr>
          <p:nvPr/>
        </p:nvPicPr>
        <p:blipFill>
          <a:blip r:embed="rId2"/>
          <a:stretch>
            <a:fillRect/>
          </a:stretch>
        </p:blipFill>
        <p:spPr>
          <a:xfrm>
            <a:off x="5993941" y="1198277"/>
            <a:ext cx="2847975" cy="3022811"/>
          </a:xfrm>
          <a:prstGeom prst="rect">
            <a:avLst/>
          </a:prstGeom>
        </p:spPr>
      </p:pic>
      <p:pic>
        <p:nvPicPr>
          <p:cNvPr id="6" name="그림 5"/>
          <p:cNvPicPr>
            <a:picLocks noChangeAspect="1"/>
          </p:cNvPicPr>
          <p:nvPr/>
        </p:nvPicPr>
        <p:blipFill>
          <a:blip r:embed="rId3"/>
          <a:stretch>
            <a:fillRect/>
          </a:stretch>
        </p:blipFill>
        <p:spPr>
          <a:xfrm>
            <a:off x="5632345" y="4293096"/>
            <a:ext cx="3404151" cy="2430016"/>
          </a:xfrm>
          <a:prstGeom prst="rect">
            <a:avLst/>
          </a:prstGeom>
        </p:spPr>
      </p:pic>
    </p:spTree>
    <p:extLst>
      <p:ext uri="{BB962C8B-B14F-4D97-AF65-F5344CB8AC3E}">
        <p14:creationId xmlns:p14="http://schemas.microsoft.com/office/powerpoint/2010/main" val="1618875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25673" y="1412776"/>
            <a:ext cx="5245614" cy="5373216"/>
          </a:xfrm>
        </p:spPr>
        <p:txBody>
          <a:bodyPr>
            <a:normAutofit fontScale="92500" lnSpcReduction="10000"/>
          </a:bodyPr>
          <a:lstStyle/>
          <a:p>
            <a:r>
              <a:rPr lang="ko-KR" altLang="en-US" sz="1400" dirty="0"/>
              <a:t>경찰의 무능한 대응</a:t>
            </a:r>
            <a:endParaRPr lang="en-US" altLang="ko-KR" sz="1400" dirty="0"/>
          </a:p>
          <a:p>
            <a:endParaRPr lang="en-US" altLang="ko-KR" sz="1400" dirty="0"/>
          </a:p>
          <a:p>
            <a:pPr marL="0" indent="0">
              <a:buNone/>
            </a:pPr>
            <a:r>
              <a:rPr lang="en-US" altLang="ko-KR" sz="1400" dirty="0"/>
              <a:t> -  </a:t>
            </a:r>
            <a:r>
              <a:rPr lang="ko-KR" altLang="en-US" sz="1400" dirty="0"/>
              <a:t>근무지를 </a:t>
            </a:r>
            <a:r>
              <a:rPr lang="ko-KR" altLang="en-US" sz="1400" dirty="0" err="1"/>
              <a:t>무단이탈해</a:t>
            </a:r>
            <a:r>
              <a:rPr lang="ko-KR" altLang="en-US" sz="1400" dirty="0"/>
              <a:t> 온천접대 후 술을 마시고 돌아오던 </a:t>
            </a:r>
            <a:r>
              <a:rPr lang="ko-KR" altLang="en-US" sz="1400" dirty="0" err="1"/>
              <a:t>궁류지서장</a:t>
            </a:r>
            <a:r>
              <a:rPr lang="ko-KR" altLang="en-US" sz="1400" dirty="0"/>
              <a:t> 허창순 경사 일행은 밤 </a:t>
            </a:r>
            <a:r>
              <a:rPr lang="en-US" altLang="ko-KR" sz="1400" dirty="0"/>
              <a:t>22</a:t>
            </a:r>
            <a:r>
              <a:rPr lang="ko-KR" altLang="en-US" sz="1400" dirty="0"/>
              <a:t>시 </a:t>
            </a:r>
            <a:r>
              <a:rPr lang="en-US" altLang="ko-KR" sz="1400" dirty="0"/>
              <a:t>50</a:t>
            </a:r>
            <a:r>
              <a:rPr lang="ko-KR" altLang="en-US" sz="1400" dirty="0"/>
              <a:t>분경 길에서 만난 주민에게 신고를 받지만 무시하고 </a:t>
            </a:r>
            <a:r>
              <a:rPr lang="ko-KR" altLang="en-US" sz="1400" dirty="0" err="1"/>
              <a:t>궁류지서로</a:t>
            </a:r>
            <a:r>
              <a:rPr lang="ko-KR" altLang="en-US" sz="1400" dirty="0"/>
              <a:t> 들어옴</a:t>
            </a:r>
            <a:endParaRPr lang="en-US" altLang="ko-KR" sz="1400" dirty="0"/>
          </a:p>
          <a:p>
            <a:pPr marL="0" indent="0">
              <a:buNone/>
            </a:pPr>
            <a:endParaRPr lang="en-US" altLang="ko-KR" sz="1400" dirty="0"/>
          </a:p>
          <a:p>
            <a:pPr marL="0" indent="0">
              <a:buNone/>
            </a:pPr>
            <a:r>
              <a:rPr lang="en-US" altLang="ko-KR" sz="1400" dirty="0"/>
              <a:t>  - </a:t>
            </a:r>
            <a:r>
              <a:rPr lang="ko-KR" altLang="en-US" sz="1400" dirty="0" err="1"/>
              <a:t>우범곤이</a:t>
            </a:r>
            <a:r>
              <a:rPr lang="ko-KR" altLang="en-US" sz="1400" dirty="0"/>
              <a:t> 무기를 탈취해 총격을 벌이고 있다는 보고를 듣자 총격 현장에 자기가 없어서 다행이라는 말을 하며 도피함</a:t>
            </a:r>
            <a:endParaRPr lang="en-US" altLang="ko-KR" sz="1400" dirty="0"/>
          </a:p>
          <a:p>
            <a:pPr marL="0" indent="0">
              <a:buNone/>
            </a:pPr>
            <a:endParaRPr lang="en-US" altLang="ko-KR" sz="1400" dirty="0"/>
          </a:p>
          <a:p>
            <a:pPr marL="0" indent="0">
              <a:buNone/>
            </a:pPr>
            <a:r>
              <a:rPr lang="en-US" altLang="ko-KR" sz="1400" dirty="0"/>
              <a:t>  - </a:t>
            </a:r>
            <a:r>
              <a:rPr lang="ko-KR" altLang="en-US" sz="1400" dirty="0"/>
              <a:t>한편 마을에 살던 의령군 </a:t>
            </a:r>
            <a:r>
              <a:rPr lang="ko-KR" altLang="en-US" sz="1400" dirty="0" err="1"/>
              <a:t>민방위과</a:t>
            </a:r>
            <a:r>
              <a:rPr lang="ko-KR" altLang="en-US" sz="1400" dirty="0"/>
              <a:t> 공무원의 사건 전파를 받고 의령경찰서 경무과장과 보안과장 휘하 전투경찰</a:t>
            </a:r>
            <a:r>
              <a:rPr lang="en-US" altLang="ko-KR" sz="1400" dirty="0"/>
              <a:t>30</a:t>
            </a:r>
            <a:r>
              <a:rPr lang="ko-KR" altLang="en-US" sz="1400" dirty="0"/>
              <a:t>명이 자정 무렵 도착했으나 </a:t>
            </a:r>
            <a:r>
              <a:rPr lang="ko-KR" altLang="en-US" sz="1400" dirty="0" err="1"/>
              <a:t>우범곤의</a:t>
            </a:r>
            <a:r>
              <a:rPr lang="ko-KR" altLang="en-US" sz="1400" dirty="0"/>
              <a:t> 소재를 파악하기는커녕 피격을 두려워하여 마을 초입 다리 밑 등 곳곳에 숨어 있었음</a:t>
            </a:r>
            <a:endParaRPr lang="en-US" altLang="ko-KR" sz="1400" dirty="0"/>
          </a:p>
          <a:p>
            <a:pPr marL="0" indent="0">
              <a:buNone/>
            </a:pPr>
            <a:endParaRPr lang="en-US" altLang="ko-KR" sz="1400" dirty="0"/>
          </a:p>
          <a:p>
            <a:pPr marL="0" indent="0">
              <a:buNone/>
            </a:pPr>
            <a:r>
              <a:rPr lang="en-US" altLang="ko-KR" sz="1400" dirty="0"/>
              <a:t>  - </a:t>
            </a:r>
            <a:r>
              <a:rPr lang="ko-KR" altLang="en-US" sz="1400" dirty="0"/>
              <a:t>관할 책임자인 의령경찰서장은 다음날 부산에서 서장회의가 있다는 핑계로 하루 일찍 부산으로 이동하여 근무지를 </a:t>
            </a:r>
            <a:r>
              <a:rPr lang="ko-KR" altLang="en-US" sz="1400" dirty="0" err="1"/>
              <a:t>보고없이</a:t>
            </a:r>
            <a:r>
              <a:rPr lang="ko-KR" altLang="en-US" sz="1400" dirty="0"/>
              <a:t> </a:t>
            </a:r>
            <a:r>
              <a:rPr lang="ko-KR" altLang="en-US" sz="1400" dirty="0" err="1"/>
              <a:t>무단이탈한</a:t>
            </a:r>
            <a:r>
              <a:rPr lang="ko-KR" altLang="en-US" sz="1400" dirty="0"/>
              <a:t> 상태였는데</a:t>
            </a:r>
            <a:r>
              <a:rPr lang="en-US" altLang="ko-KR" sz="1400" dirty="0"/>
              <a:t>, </a:t>
            </a:r>
            <a:r>
              <a:rPr lang="ko-KR" altLang="en-US" sz="1400" dirty="0"/>
              <a:t>보고를 받고 복귀하여 범행 지역에 이르는 다리에 도착한 것은 익일 새벽 </a:t>
            </a:r>
            <a:r>
              <a:rPr lang="en-US" altLang="ko-KR" sz="1400" dirty="0"/>
              <a:t>1</a:t>
            </a:r>
            <a:r>
              <a:rPr lang="ko-KR" altLang="en-US" sz="1400" dirty="0"/>
              <a:t>시 </a:t>
            </a:r>
            <a:r>
              <a:rPr lang="en-US" altLang="ko-KR" sz="1400" dirty="0"/>
              <a:t>20</a:t>
            </a:r>
            <a:r>
              <a:rPr lang="ko-KR" altLang="en-US" sz="1400" dirty="0"/>
              <a:t>분이나 되어서였음</a:t>
            </a:r>
            <a:r>
              <a:rPr lang="en-US" altLang="ko-KR" sz="1400" dirty="0"/>
              <a:t>. </a:t>
            </a:r>
            <a:r>
              <a:rPr lang="ko-KR" altLang="en-US" sz="1400" dirty="0"/>
              <a:t>현장에 도착한 의령서장은 경찰들을 규합하여 범인수색에 나서기는커녕</a:t>
            </a:r>
            <a:r>
              <a:rPr lang="en-US" altLang="ko-KR" sz="1400" dirty="0"/>
              <a:t>, </a:t>
            </a:r>
            <a:r>
              <a:rPr lang="ko-KR" altLang="en-US" sz="1400" dirty="0"/>
              <a:t>곳곳의 사상자를 목격하고 두려움에 빠져 곧바로 </a:t>
            </a:r>
            <a:r>
              <a:rPr lang="ko-KR" altLang="en-US" sz="1400" dirty="0" err="1"/>
              <a:t>궁류지서로</a:t>
            </a:r>
            <a:r>
              <a:rPr lang="ko-KR" altLang="en-US" sz="1400" dirty="0"/>
              <a:t> 도망쳤음</a:t>
            </a:r>
            <a:endParaRPr lang="en-US" altLang="ko-KR" sz="1400" dirty="0"/>
          </a:p>
          <a:p>
            <a:pPr marL="0" indent="0">
              <a:buNone/>
            </a:pPr>
            <a:endParaRPr lang="en-US" altLang="ko-KR" sz="1400" dirty="0"/>
          </a:p>
          <a:p>
            <a:pPr marL="0" indent="0">
              <a:buNone/>
            </a:pPr>
            <a:r>
              <a:rPr lang="en-US" altLang="ko-KR" sz="1400" dirty="0"/>
              <a:t>  - </a:t>
            </a:r>
            <a:r>
              <a:rPr lang="ko-KR" altLang="en-US" sz="1400" dirty="0"/>
              <a:t>지서에 도착한 의령서장은 </a:t>
            </a:r>
            <a:r>
              <a:rPr lang="ko-KR" altLang="en-US" sz="1400" dirty="0" err="1"/>
              <a:t>우범곤이</a:t>
            </a:r>
            <a:r>
              <a:rPr lang="ko-KR" altLang="en-US" sz="1400" dirty="0"/>
              <a:t> 많은 실탄을 가져갔다는 보고를 받자 더욱 두려움에 빠져 지서 안에만 틀어박혔고</a:t>
            </a:r>
            <a:r>
              <a:rPr lang="en-US" altLang="ko-KR" sz="1400" dirty="0"/>
              <a:t>, </a:t>
            </a:r>
            <a:r>
              <a:rPr lang="ko-KR" altLang="en-US" sz="1400" dirty="0"/>
              <a:t>게다가 지서에서 마을 스피커로 경보를 발령하고 사이렌을 울리거나</a:t>
            </a:r>
            <a:r>
              <a:rPr lang="en-US" altLang="ko-KR" sz="1400" dirty="0"/>
              <a:t>, </a:t>
            </a:r>
            <a:r>
              <a:rPr lang="ko-KR" altLang="en-US" sz="1400" dirty="0"/>
              <a:t>또는 예비군을 동원하거나 의령서 휘하 인근 지서에 경찰 지원을 지시하지도 않고 단지 내무부에 상황보고만 하였을 뿐 아무 움직임도 취하지 않았음</a:t>
            </a:r>
            <a:endParaRPr lang="en-US" altLang="ko-KR" sz="1400" dirty="0"/>
          </a:p>
        </p:txBody>
      </p:sp>
      <p:sp>
        <p:nvSpPr>
          <p:cNvPr id="3" name="제목 2"/>
          <p:cNvSpPr>
            <a:spLocks noGrp="1"/>
          </p:cNvSpPr>
          <p:nvPr>
            <p:ph type="title"/>
          </p:nvPr>
        </p:nvSpPr>
        <p:spPr/>
        <p:txBody>
          <a:bodyPr>
            <a:normAutofit/>
          </a:bodyPr>
          <a:lstStyle/>
          <a:p>
            <a:r>
              <a:rPr lang="en-US" altLang="ko-KR" sz="3200" dirty="0"/>
              <a:t>2. </a:t>
            </a:r>
            <a:r>
              <a:rPr lang="ko-KR" altLang="en-US" sz="3200" dirty="0" err="1"/>
              <a:t>우범곤</a:t>
            </a:r>
            <a:r>
              <a:rPr lang="ko-KR" altLang="en-US" sz="3200" dirty="0"/>
              <a:t> 순경 총기난사 사건</a:t>
            </a:r>
          </a:p>
        </p:txBody>
      </p:sp>
      <p:pic>
        <p:nvPicPr>
          <p:cNvPr id="12" name="그림 11"/>
          <p:cNvPicPr>
            <a:picLocks noChangeAspect="1"/>
          </p:cNvPicPr>
          <p:nvPr/>
        </p:nvPicPr>
        <p:blipFill>
          <a:blip r:embed="rId2"/>
          <a:stretch>
            <a:fillRect/>
          </a:stretch>
        </p:blipFill>
        <p:spPr>
          <a:xfrm>
            <a:off x="5832573" y="1445807"/>
            <a:ext cx="2990136" cy="2232248"/>
          </a:xfrm>
          <a:prstGeom prst="rect">
            <a:avLst/>
          </a:prstGeom>
        </p:spPr>
      </p:pic>
      <p:pic>
        <p:nvPicPr>
          <p:cNvPr id="13" name="그림 12"/>
          <p:cNvPicPr>
            <a:picLocks noChangeAspect="1"/>
          </p:cNvPicPr>
          <p:nvPr/>
        </p:nvPicPr>
        <p:blipFill>
          <a:blip r:embed="rId3"/>
          <a:stretch>
            <a:fillRect/>
          </a:stretch>
        </p:blipFill>
        <p:spPr>
          <a:xfrm>
            <a:off x="5832573" y="3810404"/>
            <a:ext cx="3025707" cy="2786948"/>
          </a:xfrm>
          <a:prstGeom prst="rect">
            <a:avLst/>
          </a:prstGeom>
        </p:spPr>
      </p:pic>
    </p:spTree>
    <p:extLst>
      <p:ext uri="{BB962C8B-B14F-4D97-AF65-F5344CB8AC3E}">
        <p14:creationId xmlns:p14="http://schemas.microsoft.com/office/powerpoint/2010/main" val="3528981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25673" y="1412776"/>
            <a:ext cx="5245614" cy="5373216"/>
          </a:xfrm>
        </p:spPr>
        <p:txBody>
          <a:bodyPr>
            <a:normAutofit/>
          </a:bodyPr>
          <a:lstStyle/>
          <a:p>
            <a:r>
              <a:rPr lang="ko-KR" altLang="en-US" sz="1400" dirty="0" err="1"/>
              <a:t>우범곤은</a:t>
            </a:r>
            <a:r>
              <a:rPr lang="en-US" altLang="ko-KR" sz="1400" dirty="0"/>
              <a:t>?</a:t>
            </a:r>
          </a:p>
          <a:p>
            <a:endParaRPr lang="en-US" altLang="ko-KR" sz="1400" dirty="0"/>
          </a:p>
          <a:p>
            <a:pPr marL="0" indent="0">
              <a:buNone/>
            </a:pPr>
            <a:r>
              <a:rPr lang="en-US" altLang="ko-KR" sz="1400" dirty="0"/>
              <a:t>   - </a:t>
            </a:r>
            <a:r>
              <a:rPr lang="ko-KR" altLang="en-US" sz="1400" dirty="0"/>
              <a:t>부산시 동구 </a:t>
            </a:r>
            <a:r>
              <a:rPr lang="ko-KR" altLang="en-US" sz="1400" dirty="0" err="1"/>
              <a:t>초량동</a:t>
            </a:r>
            <a:r>
              <a:rPr lang="ko-KR" altLang="en-US" sz="1400" dirty="0"/>
              <a:t> </a:t>
            </a:r>
            <a:r>
              <a:rPr lang="en-US" altLang="ko-KR" sz="1400" dirty="0"/>
              <a:t>245</a:t>
            </a:r>
            <a:r>
              <a:rPr lang="ko-KR" altLang="en-US" sz="1400" dirty="0"/>
              <a:t>의 </a:t>
            </a:r>
            <a:r>
              <a:rPr lang="en-US" altLang="ko-KR" sz="1400" dirty="0"/>
              <a:t>8</a:t>
            </a:r>
            <a:r>
              <a:rPr lang="ko-KR" altLang="en-US" sz="1400" dirty="0"/>
              <a:t>번지에서 경찰관의 네 </a:t>
            </a:r>
            <a:r>
              <a:rPr lang="ko-KR" altLang="en-US" sz="1400" dirty="0" err="1"/>
              <a:t>아들중</a:t>
            </a:r>
            <a:r>
              <a:rPr lang="ko-KR" altLang="en-US" sz="1400" dirty="0"/>
              <a:t> 셋째로 태어난 </a:t>
            </a:r>
            <a:r>
              <a:rPr lang="ko-KR" altLang="en-US" sz="1400" dirty="0" err="1"/>
              <a:t>우범곤은</a:t>
            </a:r>
            <a:r>
              <a:rPr lang="ko-KR" altLang="en-US" sz="1400" dirty="0"/>
              <a:t> 어린 시절은 별 다른 </a:t>
            </a:r>
            <a:r>
              <a:rPr lang="ko-KR" altLang="en-US" sz="1400" dirty="0" err="1"/>
              <a:t>말썽없이</a:t>
            </a:r>
            <a:r>
              <a:rPr lang="ko-KR" altLang="en-US" sz="1400" dirty="0"/>
              <a:t> 평범하게 보냈음</a:t>
            </a:r>
            <a:endParaRPr lang="en-US" altLang="ko-KR" sz="1400" dirty="0"/>
          </a:p>
          <a:p>
            <a:endParaRPr lang="en-US" altLang="ko-KR" sz="1400" dirty="0"/>
          </a:p>
          <a:p>
            <a:pPr marL="0" indent="0">
              <a:buNone/>
            </a:pPr>
            <a:r>
              <a:rPr lang="en-US" altLang="ko-KR" sz="1400" dirty="0"/>
              <a:t>  -  </a:t>
            </a:r>
            <a:r>
              <a:rPr lang="ko-KR" altLang="en-US" sz="1400" dirty="0"/>
              <a:t>경찰관 아버지의 영향을 받아서인지 장차 경찰관이 되어 아버지처럼 권총을 차고 일하겠다고 뽐내기도 했다고 함</a:t>
            </a:r>
            <a:endParaRPr lang="en-US" altLang="ko-KR" sz="1400" dirty="0"/>
          </a:p>
          <a:p>
            <a:endParaRPr lang="en-US" altLang="ko-KR" sz="1400" dirty="0"/>
          </a:p>
          <a:p>
            <a:pPr marL="0" indent="0">
              <a:buNone/>
            </a:pPr>
            <a:r>
              <a:rPr lang="ko-KR" altLang="en-US" sz="1400" dirty="0"/>
              <a:t>  </a:t>
            </a:r>
            <a:r>
              <a:rPr lang="en-US" altLang="ko-KR" sz="1400" dirty="0"/>
              <a:t>- </a:t>
            </a:r>
            <a:r>
              <a:rPr lang="ko-KR" altLang="en-US" sz="1400" dirty="0"/>
              <a:t>그러나 중학교 진학 후부터 내성적이던 성격이 두드러지고 학업에도 흥미를 잃어 무단결석이 </a:t>
            </a:r>
            <a:r>
              <a:rPr lang="en-US" altLang="ko-KR" sz="1400" dirty="0"/>
              <a:t>3</a:t>
            </a:r>
            <a:r>
              <a:rPr lang="ko-KR" altLang="en-US" sz="1400" dirty="0" err="1"/>
              <a:t>년동안</a:t>
            </a:r>
            <a:r>
              <a:rPr lang="ko-KR" altLang="en-US" sz="1400" dirty="0"/>
              <a:t> </a:t>
            </a:r>
            <a:r>
              <a:rPr lang="en-US" altLang="ko-KR" sz="1400" dirty="0"/>
              <a:t>28</a:t>
            </a:r>
            <a:r>
              <a:rPr lang="ko-KR" altLang="en-US" sz="1400" dirty="0"/>
              <a:t>일이나 되었으며 고교시절에는 </a:t>
            </a:r>
            <a:r>
              <a:rPr lang="ko-KR" altLang="en-US" sz="1400" dirty="0" err="1"/>
              <a:t>졸업당시</a:t>
            </a:r>
            <a:r>
              <a:rPr lang="ko-KR" altLang="en-US" sz="1400" dirty="0"/>
              <a:t> </a:t>
            </a:r>
            <a:r>
              <a:rPr lang="en-US" altLang="ko-KR" sz="1400" dirty="0"/>
              <a:t>65</a:t>
            </a:r>
            <a:r>
              <a:rPr lang="ko-KR" altLang="en-US" sz="1400" dirty="0"/>
              <a:t>명중 </a:t>
            </a:r>
            <a:r>
              <a:rPr lang="en-US" altLang="ko-KR" sz="1400" dirty="0"/>
              <a:t>63</a:t>
            </a:r>
            <a:r>
              <a:rPr lang="ko-KR" altLang="en-US" sz="1400" dirty="0"/>
              <a:t>등으로 열등생이 되고 말았음</a:t>
            </a:r>
            <a:endParaRPr lang="en-US" altLang="ko-KR" sz="1400" dirty="0"/>
          </a:p>
          <a:p>
            <a:pPr marL="0" indent="0">
              <a:buNone/>
            </a:pPr>
            <a:endParaRPr lang="en-US" altLang="ko-KR" sz="1400" dirty="0"/>
          </a:p>
          <a:p>
            <a:pPr marL="0" indent="0">
              <a:buNone/>
            </a:pPr>
            <a:r>
              <a:rPr lang="en-US" altLang="ko-KR" sz="1400" dirty="0"/>
              <a:t>  -  </a:t>
            </a:r>
            <a:r>
              <a:rPr lang="ko-KR" altLang="en-US" sz="1400" dirty="0"/>
              <a:t>고교 재학 시절에는 분을 이기지 못해 유리창을 깨고 그 파편으로 배를 긋는 등의 자해를 한 적도 있었고</a:t>
            </a:r>
            <a:r>
              <a:rPr lang="en-US" altLang="ko-KR" sz="1400" dirty="0"/>
              <a:t>, </a:t>
            </a:r>
            <a:r>
              <a:rPr lang="ko-KR" altLang="en-US" sz="1400" dirty="0"/>
              <a:t>특히 고교 </a:t>
            </a:r>
            <a:r>
              <a:rPr lang="en-US" altLang="ko-KR" sz="1400" dirty="0"/>
              <a:t>3</a:t>
            </a:r>
            <a:r>
              <a:rPr lang="ko-KR" altLang="en-US" sz="1400" dirty="0" err="1"/>
              <a:t>학년때</a:t>
            </a:r>
            <a:r>
              <a:rPr lang="ko-KR" altLang="en-US" sz="1400" dirty="0"/>
              <a:t> 아버지가 진급을 앞두고 대장암으로 병사하면서 가세가 기울자 </a:t>
            </a:r>
            <a:r>
              <a:rPr lang="ko-KR" altLang="en-US" sz="1400" dirty="0" err="1"/>
              <a:t>우범곤은</a:t>
            </a:r>
            <a:r>
              <a:rPr lang="ko-KR" altLang="en-US" sz="1400" dirty="0"/>
              <a:t> 성격 자체가 비뚤어지기 시작했음</a:t>
            </a:r>
            <a:endParaRPr lang="en-US" altLang="ko-KR" sz="1400" dirty="0"/>
          </a:p>
          <a:p>
            <a:pPr marL="0" indent="0">
              <a:buNone/>
            </a:pPr>
            <a:endParaRPr lang="en-US" altLang="ko-KR" sz="1400" dirty="0"/>
          </a:p>
          <a:p>
            <a:pPr marL="0" indent="0">
              <a:buNone/>
            </a:pPr>
            <a:r>
              <a:rPr lang="en-US" altLang="ko-KR" sz="1400" dirty="0"/>
              <a:t>  -  </a:t>
            </a:r>
            <a:r>
              <a:rPr lang="ko-KR" altLang="en-US" sz="1400" dirty="0"/>
              <a:t>해병대에서 군복무를 하였으며</a:t>
            </a:r>
            <a:r>
              <a:rPr lang="en-US" altLang="ko-KR" sz="1400" dirty="0"/>
              <a:t>, </a:t>
            </a:r>
            <a:r>
              <a:rPr lang="ko-KR" altLang="en-US" sz="1400" dirty="0"/>
              <a:t>해병대에서 특등사수로 </a:t>
            </a:r>
            <a:r>
              <a:rPr lang="ko-KR" altLang="en-US" sz="1400" dirty="0" err="1"/>
              <a:t>뽑일</a:t>
            </a:r>
            <a:r>
              <a:rPr lang="ko-KR" altLang="en-US" sz="1400" dirty="0"/>
              <a:t> 정도로 사격솜씨가 뛰어났다고 함</a:t>
            </a:r>
            <a:endParaRPr lang="en-US" altLang="ko-KR" sz="1400" dirty="0"/>
          </a:p>
          <a:p>
            <a:pPr marL="0" indent="0">
              <a:buNone/>
            </a:pPr>
            <a:endParaRPr lang="en-US" altLang="ko-KR" sz="1400" dirty="0"/>
          </a:p>
        </p:txBody>
      </p:sp>
      <p:sp>
        <p:nvSpPr>
          <p:cNvPr id="3" name="제목 2"/>
          <p:cNvSpPr>
            <a:spLocks noGrp="1"/>
          </p:cNvSpPr>
          <p:nvPr>
            <p:ph type="title"/>
          </p:nvPr>
        </p:nvSpPr>
        <p:spPr/>
        <p:txBody>
          <a:bodyPr>
            <a:normAutofit/>
          </a:bodyPr>
          <a:lstStyle/>
          <a:p>
            <a:r>
              <a:rPr lang="en-US" altLang="ko-KR" sz="3200" dirty="0"/>
              <a:t>2. </a:t>
            </a:r>
            <a:r>
              <a:rPr lang="ko-KR" altLang="en-US" sz="3200" dirty="0" err="1"/>
              <a:t>우범곤</a:t>
            </a:r>
            <a:r>
              <a:rPr lang="ko-KR" altLang="en-US" sz="3200" dirty="0"/>
              <a:t> 순경 총기난사 사건</a:t>
            </a:r>
          </a:p>
        </p:txBody>
      </p:sp>
      <p:pic>
        <p:nvPicPr>
          <p:cNvPr id="4" name="그림 3"/>
          <p:cNvPicPr>
            <a:picLocks noChangeAspect="1"/>
          </p:cNvPicPr>
          <p:nvPr/>
        </p:nvPicPr>
        <p:blipFill>
          <a:blip r:embed="rId2"/>
          <a:stretch>
            <a:fillRect/>
          </a:stretch>
        </p:blipFill>
        <p:spPr>
          <a:xfrm>
            <a:off x="5571287" y="1212936"/>
            <a:ext cx="3465209" cy="5267325"/>
          </a:xfrm>
          <a:prstGeom prst="rect">
            <a:avLst/>
          </a:prstGeom>
        </p:spPr>
      </p:pic>
    </p:spTree>
    <p:extLst>
      <p:ext uri="{BB962C8B-B14F-4D97-AF65-F5344CB8AC3E}">
        <p14:creationId xmlns:p14="http://schemas.microsoft.com/office/powerpoint/2010/main" val="936498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25673" y="1412776"/>
            <a:ext cx="5245614" cy="5373216"/>
          </a:xfrm>
        </p:spPr>
        <p:txBody>
          <a:bodyPr>
            <a:normAutofit/>
          </a:bodyPr>
          <a:lstStyle/>
          <a:p>
            <a:r>
              <a:rPr lang="ko-KR" altLang="en-US" sz="1400" dirty="0" err="1">
                <a:solidFill>
                  <a:schemeClr val="tx1"/>
                </a:solidFill>
                <a:latin typeface="+mj-ea"/>
                <a:ea typeface="+mj-ea"/>
              </a:rPr>
              <a:t>우범곤은</a:t>
            </a:r>
            <a:r>
              <a:rPr lang="en-US" altLang="ko-KR" sz="1400" dirty="0">
                <a:solidFill>
                  <a:schemeClr val="tx1"/>
                </a:solidFill>
                <a:latin typeface="+mj-ea"/>
                <a:ea typeface="+mj-ea"/>
              </a:rPr>
              <a:t>?</a:t>
            </a:r>
          </a:p>
          <a:p>
            <a:endParaRPr lang="en-US" altLang="ko-KR" sz="1400" dirty="0">
              <a:solidFill>
                <a:schemeClr val="tx1"/>
              </a:solidFill>
              <a:latin typeface="+mj-ea"/>
              <a:ea typeface="+mj-ea"/>
            </a:endParaRPr>
          </a:p>
          <a:p>
            <a:pPr marL="0" indent="0">
              <a:buNone/>
            </a:pPr>
            <a:r>
              <a:rPr lang="en-US" altLang="ko-KR" sz="1400" dirty="0">
                <a:solidFill>
                  <a:schemeClr val="tx1"/>
                </a:solidFill>
                <a:latin typeface="+mj-ea"/>
                <a:ea typeface="+mj-ea"/>
              </a:rPr>
              <a:t>   -</a:t>
            </a:r>
            <a:r>
              <a:rPr lang="ko-KR" altLang="ko-KR" sz="1400" dirty="0">
                <a:solidFill>
                  <a:schemeClr val="tx1"/>
                </a:solidFill>
                <a:latin typeface="+mj-ea"/>
                <a:ea typeface="+mj-ea"/>
              </a:rPr>
              <a:t> </a:t>
            </a:r>
            <a:r>
              <a:rPr lang="ko-KR" altLang="en-US" sz="1400" dirty="0">
                <a:solidFill>
                  <a:schemeClr val="tx1"/>
                </a:solidFill>
                <a:latin typeface="+mj-ea"/>
                <a:ea typeface="+mj-ea"/>
              </a:rPr>
              <a:t>제대 후 </a:t>
            </a:r>
            <a:r>
              <a:rPr lang="ko-KR" altLang="ko-KR" sz="1400" dirty="0">
                <a:solidFill>
                  <a:schemeClr val="tx1"/>
                </a:solidFill>
                <a:latin typeface="+mj-ea"/>
                <a:ea typeface="+mj-ea"/>
              </a:rPr>
              <a:t>경찰관이 되었으며 </a:t>
            </a:r>
            <a:r>
              <a:rPr lang="ko-KR" altLang="ko-KR" sz="1400" dirty="0" err="1">
                <a:solidFill>
                  <a:schemeClr val="tx1"/>
                </a:solidFill>
                <a:latin typeface="+mj-ea"/>
                <a:ea typeface="+mj-ea"/>
              </a:rPr>
              <a:t>초임지는</a:t>
            </a:r>
            <a:r>
              <a:rPr lang="ko-KR" altLang="ko-KR" sz="1400" dirty="0">
                <a:solidFill>
                  <a:schemeClr val="tx1"/>
                </a:solidFill>
                <a:latin typeface="+mj-ea"/>
                <a:ea typeface="+mj-ea"/>
              </a:rPr>
              <a:t> 부산직할시 남부경찰서 감만2파출소였</a:t>
            </a:r>
            <a:r>
              <a:rPr lang="ko-KR" altLang="en-US" sz="1400" dirty="0">
                <a:solidFill>
                  <a:schemeClr val="tx1"/>
                </a:solidFill>
                <a:latin typeface="+mj-ea"/>
                <a:ea typeface="+mj-ea"/>
              </a:rPr>
              <a:t>음</a:t>
            </a:r>
            <a:endParaRPr lang="en-US" altLang="ko-KR" sz="1400" dirty="0">
              <a:solidFill>
                <a:schemeClr val="tx1"/>
              </a:solidFill>
              <a:latin typeface="+mj-ea"/>
              <a:ea typeface="+mj-ea"/>
            </a:endParaRPr>
          </a:p>
          <a:p>
            <a:pPr marL="0" indent="0">
              <a:buNone/>
            </a:pPr>
            <a:endParaRPr lang="en-US" altLang="ko-KR" sz="1400" dirty="0">
              <a:solidFill>
                <a:schemeClr val="tx1"/>
              </a:solidFill>
              <a:latin typeface="+mj-ea"/>
              <a:ea typeface="+mj-ea"/>
            </a:endParaRPr>
          </a:p>
          <a:p>
            <a:pPr marL="0" indent="0">
              <a:buNone/>
            </a:pPr>
            <a:r>
              <a:rPr lang="en-US" altLang="ko-KR" sz="1400" dirty="0">
                <a:solidFill>
                  <a:schemeClr val="tx1"/>
                </a:solidFill>
                <a:latin typeface="+mj-ea"/>
                <a:ea typeface="+mj-ea"/>
              </a:rPr>
              <a:t>  - </a:t>
            </a:r>
            <a:r>
              <a:rPr lang="ko-KR" altLang="ko-KR" sz="1400" dirty="0">
                <a:solidFill>
                  <a:schemeClr val="tx1"/>
                </a:solidFill>
                <a:latin typeface="+mj-ea"/>
                <a:ea typeface="+mj-ea"/>
              </a:rPr>
              <a:t> 이후 서울특별시 101경비단에 선발되어 청와대 경호에 근무하였으나 중도에 </a:t>
            </a:r>
            <a:r>
              <a:rPr lang="ko-KR" altLang="ko-KR" sz="1400" dirty="0" err="1">
                <a:solidFill>
                  <a:schemeClr val="tx1"/>
                </a:solidFill>
                <a:latin typeface="+mj-ea"/>
                <a:ea typeface="+mj-ea"/>
              </a:rPr>
              <a:t>전출당하여</a:t>
            </a:r>
            <a:r>
              <a:rPr lang="ko-KR" altLang="ko-KR" sz="1400" dirty="0">
                <a:solidFill>
                  <a:schemeClr val="tx1"/>
                </a:solidFill>
                <a:latin typeface="+mj-ea"/>
                <a:ea typeface="+mj-ea"/>
              </a:rPr>
              <a:t> 경상남도 의령군의 </a:t>
            </a:r>
            <a:r>
              <a:rPr lang="ko-KR" altLang="ko-KR" sz="1400" dirty="0" err="1">
                <a:solidFill>
                  <a:schemeClr val="tx1"/>
                </a:solidFill>
                <a:latin typeface="+mj-ea"/>
                <a:ea typeface="+mj-ea"/>
              </a:rPr>
              <a:t>궁류</a:t>
            </a:r>
            <a:r>
              <a:rPr lang="ko-KR" altLang="ko-KR" sz="1400" dirty="0">
                <a:solidFill>
                  <a:schemeClr val="tx1"/>
                </a:solidFill>
                <a:latin typeface="+mj-ea"/>
                <a:ea typeface="+mj-ea"/>
              </a:rPr>
              <a:t> 지서</a:t>
            </a:r>
            <a:r>
              <a:rPr lang="ko-KR" altLang="en-US" sz="1400" dirty="0">
                <a:solidFill>
                  <a:schemeClr val="tx1"/>
                </a:solidFill>
                <a:latin typeface="+mj-ea"/>
                <a:ea typeface="+mj-ea"/>
              </a:rPr>
              <a:t>로 좌천됨</a:t>
            </a:r>
            <a:endParaRPr lang="en-US" altLang="ko-KR" sz="1400" dirty="0">
              <a:solidFill>
                <a:schemeClr val="tx1"/>
              </a:solidFill>
              <a:latin typeface="+mj-ea"/>
              <a:ea typeface="+mj-ea"/>
            </a:endParaRPr>
          </a:p>
          <a:p>
            <a:pPr marL="0" indent="0">
              <a:buNone/>
            </a:pPr>
            <a:endParaRPr lang="en-US" altLang="ko-KR" sz="1400" dirty="0">
              <a:solidFill>
                <a:schemeClr val="tx1"/>
              </a:solidFill>
              <a:latin typeface="+mj-ea"/>
              <a:ea typeface="+mj-ea"/>
            </a:endParaRPr>
          </a:p>
          <a:p>
            <a:pPr marL="0" indent="0">
              <a:buNone/>
            </a:pPr>
            <a:r>
              <a:rPr lang="en-US" altLang="ko-KR" sz="1400" dirty="0">
                <a:solidFill>
                  <a:schemeClr val="tx1"/>
                </a:solidFill>
                <a:latin typeface="+mj-ea"/>
                <a:ea typeface="+mj-ea"/>
              </a:rPr>
              <a:t>  - </a:t>
            </a:r>
            <a:r>
              <a:rPr lang="ko-KR" altLang="en-US" sz="1400" dirty="0">
                <a:solidFill>
                  <a:schemeClr val="tx1"/>
                </a:solidFill>
                <a:latin typeface="+mj-ea"/>
                <a:ea typeface="+mj-ea"/>
              </a:rPr>
              <a:t>부산에서 근무할 당시부터 피의자들을 함부로 다루거나 윽박지르는 등 포악한 성격을 드러냈다고 하며</a:t>
            </a:r>
            <a:r>
              <a:rPr lang="en-US" altLang="ko-KR" sz="1400" dirty="0">
                <a:solidFill>
                  <a:schemeClr val="tx1"/>
                </a:solidFill>
                <a:latin typeface="+mj-ea"/>
                <a:ea typeface="+mj-ea"/>
              </a:rPr>
              <a:t>, </a:t>
            </a:r>
            <a:r>
              <a:rPr lang="ko-KR" altLang="en-US" sz="1400" dirty="0">
                <a:solidFill>
                  <a:schemeClr val="tx1"/>
                </a:solidFill>
                <a:latin typeface="+mj-ea"/>
                <a:ea typeface="+mj-ea"/>
              </a:rPr>
              <a:t>당시 동료 순경에 따르면 평소 유순하다가도 술만 마시면 성격이 난폭해져 꼭 무슨 사고를 낼 사람 같았다고 함</a:t>
            </a:r>
            <a:endParaRPr lang="en-US" altLang="ko-KR" sz="1400" dirty="0">
              <a:solidFill>
                <a:schemeClr val="tx1"/>
              </a:solidFill>
              <a:latin typeface="+mj-ea"/>
              <a:ea typeface="+mj-ea"/>
            </a:endParaRPr>
          </a:p>
          <a:p>
            <a:pPr marL="0" indent="0">
              <a:buNone/>
            </a:pPr>
            <a:endParaRPr lang="en-US" altLang="ko-KR" sz="1400" dirty="0">
              <a:solidFill>
                <a:schemeClr val="tx1"/>
              </a:solidFill>
              <a:latin typeface="+mj-ea"/>
              <a:ea typeface="+mj-ea"/>
            </a:endParaRPr>
          </a:p>
          <a:p>
            <a:pPr marL="0" indent="0">
              <a:buNone/>
            </a:pPr>
            <a:r>
              <a:rPr lang="en-US" altLang="ko-KR" sz="1400" dirty="0">
                <a:solidFill>
                  <a:schemeClr val="tx1"/>
                </a:solidFill>
                <a:latin typeface="+mj-ea"/>
                <a:ea typeface="+mj-ea"/>
              </a:rPr>
              <a:t>  -  </a:t>
            </a:r>
            <a:r>
              <a:rPr lang="ko-KR" altLang="en-US" sz="1400" dirty="0">
                <a:solidFill>
                  <a:schemeClr val="tx1"/>
                </a:solidFill>
                <a:latin typeface="+mj-ea"/>
                <a:ea typeface="+mj-ea"/>
              </a:rPr>
              <a:t>청와대 경호에서 제외된 것도 성격이 거칠어 근무 부적격자 판정을 받았기 때문이었으며</a:t>
            </a:r>
            <a:r>
              <a:rPr lang="en-US" altLang="ko-KR" sz="1400" dirty="0">
                <a:solidFill>
                  <a:schemeClr val="tx1"/>
                </a:solidFill>
                <a:latin typeface="+mj-ea"/>
                <a:ea typeface="+mj-ea"/>
              </a:rPr>
              <a:t>, </a:t>
            </a:r>
            <a:r>
              <a:rPr lang="ko-KR" altLang="en-US" sz="1400" dirty="0">
                <a:solidFill>
                  <a:schemeClr val="tx1"/>
                </a:solidFill>
                <a:latin typeface="+mj-ea"/>
                <a:ea typeface="+mj-ea"/>
              </a:rPr>
              <a:t>전출된 후에도 술만 마시면 행패가 심해 </a:t>
            </a:r>
            <a:r>
              <a:rPr lang="en-US" altLang="ko-KR" sz="1400" dirty="0">
                <a:solidFill>
                  <a:schemeClr val="tx1"/>
                </a:solidFill>
                <a:latin typeface="+mj-ea"/>
                <a:ea typeface="+mj-ea"/>
              </a:rPr>
              <a:t>'</a:t>
            </a:r>
            <a:r>
              <a:rPr lang="ko-KR" altLang="en-US" sz="1400" dirty="0">
                <a:solidFill>
                  <a:schemeClr val="tx1"/>
                </a:solidFill>
                <a:latin typeface="+mj-ea"/>
                <a:ea typeface="+mj-ea"/>
              </a:rPr>
              <a:t>미친 호랑이</a:t>
            </a:r>
            <a:r>
              <a:rPr lang="en-US" altLang="ko-KR" sz="1400" dirty="0">
                <a:solidFill>
                  <a:schemeClr val="tx1"/>
                </a:solidFill>
                <a:latin typeface="+mj-ea"/>
                <a:ea typeface="+mj-ea"/>
              </a:rPr>
              <a:t>'</a:t>
            </a:r>
            <a:r>
              <a:rPr lang="ko-KR" altLang="en-US" sz="1400" dirty="0">
                <a:solidFill>
                  <a:schemeClr val="tx1"/>
                </a:solidFill>
                <a:latin typeface="+mj-ea"/>
                <a:ea typeface="+mj-ea"/>
              </a:rPr>
              <a:t>라는 별명이 붙을 정도였음</a:t>
            </a:r>
            <a:endParaRPr lang="en-US" altLang="ko-KR" sz="1400" dirty="0">
              <a:solidFill>
                <a:schemeClr val="tx1"/>
              </a:solidFill>
              <a:latin typeface="+mj-ea"/>
              <a:ea typeface="+mj-ea"/>
            </a:endParaRPr>
          </a:p>
        </p:txBody>
      </p:sp>
      <p:sp>
        <p:nvSpPr>
          <p:cNvPr id="3" name="제목 2"/>
          <p:cNvSpPr>
            <a:spLocks noGrp="1"/>
          </p:cNvSpPr>
          <p:nvPr>
            <p:ph type="title"/>
          </p:nvPr>
        </p:nvSpPr>
        <p:spPr/>
        <p:txBody>
          <a:bodyPr>
            <a:normAutofit/>
          </a:bodyPr>
          <a:lstStyle/>
          <a:p>
            <a:r>
              <a:rPr lang="en-US" altLang="ko-KR" sz="3200" dirty="0"/>
              <a:t>2. </a:t>
            </a:r>
            <a:r>
              <a:rPr lang="ko-KR" altLang="en-US" sz="3200" dirty="0" err="1"/>
              <a:t>우범곤</a:t>
            </a:r>
            <a:r>
              <a:rPr lang="ko-KR" altLang="en-US" sz="3200" dirty="0"/>
              <a:t> 순경 총기난사 사건</a:t>
            </a:r>
          </a:p>
        </p:txBody>
      </p:sp>
      <p:pic>
        <p:nvPicPr>
          <p:cNvPr id="4" name="그림 3"/>
          <p:cNvPicPr>
            <a:picLocks noChangeAspect="1"/>
          </p:cNvPicPr>
          <p:nvPr/>
        </p:nvPicPr>
        <p:blipFill>
          <a:blip r:embed="rId2"/>
          <a:stretch>
            <a:fillRect/>
          </a:stretch>
        </p:blipFill>
        <p:spPr>
          <a:xfrm>
            <a:off x="5724129" y="1556792"/>
            <a:ext cx="3312368" cy="2376264"/>
          </a:xfrm>
          <a:prstGeom prst="rect">
            <a:avLst/>
          </a:prstGeom>
        </p:spPr>
      </p:pic>
      <p:pic>
        <p:nvPicPr>
          <p:cNvPr id="5" name="그림 4"/>
          <p:cNvPicPr>
            <a:picLocks noChangeAspect="1"/>
          </p:cNvPicPr>
          <p:nvPr/>
        </p:nvPicPr>
        <p:blipFill>
          <a:blip r:embed="rId3"/>
          <a:stretch>
            <a:fillRect/>
          </a:stretch>
        </p:blipFill>
        <p:spPr>
          <a:xfrm>
            <a:off x="5718296" y="4020890"/>
            <a:ext cx="3318202" cy="2504454"/>
          </a:xfrm>
          <a:prstGeom prst="rect">
            <a:avLst/>
          </a:prstGeom>
        </p:spPr>
      </p:pic>
    </p:spTree>
    <p:extLst>
      <p:ext uri="{BB962C8B-B14F-4D97-AF65-F5344CB8AC3E}">
        <p14:creationId xmlns:p14="http://schemas.microsoft.com/office/powerpoint/2010/main" val="2311399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25673" y="1412776"/>
            <a:ext cx="5245614" cy="5373216"/>
          </a:xfrm>
        </p:spPr>
        <p:txBody>
          <a:bodyPr>
            <a:normAutofit/>
          </a:bodyPr>
          <a:lstStyle/>
          <a:p>
            <a:r>
              <a:rPr lang="ko-KR" altLang="en-US" sz="1400" dirty="0">
                <a:solidFill>
                  <a:schemeClr val="tx1"/>
                </a:solidFill>
                <a:latin typeface="+mj-ea"/>
                <a:ea typeface="+mj-ea"/>
              </a:rPr>
              <a:t>개요</a:t>
            </a:r>
            <a:endParaRPr lang="en-US" altLang="ko-KR" sz="1400" dirty="0">
              <a:solidFill>
                <a:schemeClr val="tx1"/>
              </a:solidFill>
              <a:latin typeface="+mj-ea"/>
              <a:ea typeface="+mj-ea"/>
            </a:endParaRPr>
          </a:p>
          <a:p>
            <a:endParaRPr lang="en-US" altLang="ko-KR" sz="1400" dirty="0">
              <a:solidFill>
                <a:schemeClr val="tx1"/>
              </a:solidFill>
              <a:latin typeface="+mj-ea"/>
              <a:ea typeface="+mj-ea"/>
            </a:endParaRPr>
          </a:p>
          <a:p>
            <a:pPr marL="0" indent="0">
              <a:buNone/>
            </a:pPr>
            <a:r>
              <a:rPr lang="en-US" altLang="ko-KR" sz="1400" dirty="0">
                <a:solidFill>
                  <a:schemeClr val="tx1"/>
                </a:solidFill>
                <a:latin typeface="+mj-ea"/>
                <a:ea typeface="+mj-ea"/>
              </a:rPr>
              <a:t>  - </a:t>
            </a:r>
            <a:r>
              <a:rPr lang="en-US" altLang="ko-KR" sz="1400" dirty="0"/>
              <a:t>1986</a:t>
            </a:r>
            <a:r>
              <a:rPr lang="ko-KR" altLang="en-US" sz="1400" dirty="0"/>
              <a:t>년부터 </a:t>
            </a:r>
            <a:r>
              <a:rPr lang="en-US" altLang="ko-KR" sz="1400" dirty="0"/>
              <a:t>1991</a:t>
            </a:r>
            <a:r>
              <a:rPr lang="ko-KR" altLang="en-US" sz="1400" dirty="0"/>
              <a:t>년까지 경기도 화성 일대를 중심으로 발생한 연쇄 살인 사건</a:t>
            </a:r>
            <a:endParaRPr lang="en-US" altLang="ko-KR" sz="1400" dirty="0">
              <a:solidFill>
                <a:schemeClr val="tx1"/>
              </a:solidFill>
              <a:latin typeface="+mj-ea"/>
              <a:ea typeface="+mj-ea"/>
            </a:endParaRPr>
          </a:p>
          <a:p>
            <a:pPr marL="0" indent="0">
              <a:buNone/>
            </a:pPr>
            <a:endParaRPr lang="en-US" altLang="ko-KR" sz="1400" dirty="0">
              <a:solidFill>
                <a:schemeClr val="tx1"/>
              </a:solidFill>
              <a:latin typeface="+mj-ea"/>
              <a:ea typeface="+mj-ea"/>
            </a:endParaRPr>
          </a:p>
          <a:p>
            <a:pPr marL="0" indent="0">
              <a:buNone/>
            </a:pPr>
            <a:r>
              <a:rPr lang="en-US" altLang="ko-KR" sz="1400" dirty="0">
                <a:solidFill>
                  <a:schemeClr val="tx1"/>
                </a:solidFill>
                <a:latin typeface="+mj-ea"/>
                <a:ea typeface="+mj-ea"/>
              </a:rPr>
              <a:t>  - </a:t>
            </a:r>
            <a:r>
              <a:rPr lang="en-US" altLang="ko-KR" sz="1400" dirty="0"/>
              <a:t>1986</a:t>
            </a:r>
            <a:r>
              <a:rPr lang="ko-KR" altLang="en-US" sz="1400" dirty="0"/>
              <a:t>년 </a:t>
            </a:r>
            <a:r>
              <a:rPr lang="en-US" altLang="ko-KR" sz="1400" dirty="0"/>
              <a:t>9</a:t>
            </a:r>
            <a:r>
              <a:rPr lang="ko-KR" altLang="en-US" sz="1400" dirty="0"/>
              <a:t>월 </a:t>
            </a:r>
            <a:r>
              <a:rPr lang="en-US" altLang="ko-KR" sz="1400" dirty="0"/>
              <a:t>19</a:t>
            </a:r>
            <a:r>
              <a:rPr lang="ko-KR" altLang="en-US" sz="1400" dirty="0"/>
              <a:t>일 경기도 </a:t>
            </a:r>
            <a:r>
              <a:rPr lang="ko-KR" altLang="en-US" sz="1400" dirty="0" err="1"/>
              <a:t>화성시</a:t>
            </a:r>
            <a:r>
              <a:rPr lang="en-US" altLang="ko-KR" sz="1400" dirty="0"/>
              <a:t>(</a:t>
            </a:r>
            <a:r>
              <a:rPr lang="ko-KR" altLang="en-US" sz="1400" dirty="0"/>
              <a:t>당시 화성군</a:t>
            </a:r>
            <a:r>
              <a:rPr lang="en-US" altLang="ko-KR" sz="1400" dirty="0"/>
              <a:t>) </a:t>
            </a:r>
            <a:r>
              <a:rPr lang="ko-KR" altLang="en-US" sz="1400" dirty="0"/>
              <a:t>태안읍 </a:t>
            </a:r>
            <a:r>
              <a:rPr lang="ko-KR" altLang="en-US" sz="1400" dirty="0" err="1"/>
              <a:t>안녕리에서</a:t>
            </a:r>
            <a:r>
              <a:rPr lang="ko-KR" altLang="en-US" sz="1400" dirty="0"/>
              <a:t> </a:t>
            </a:r>
            <a:r>
              <a:rPr lang="en-US" altLang="ko-KR" sz="1400" dirty="0"/>
              <a:t>71</a:t>
            </a:r>
            <a:r>
              <a:rPr lang="ko-KR" altLang="en-US" sz="1400" dirty="0"/>
              <a:t>세 노인의 하의가 벗겨지고</a:t>
            </a:r>
            <a:r>
              <a:rPr lang="en-US" altLang="ko-KR" sz="1400" dirty="0"/>
              <a:t>, </a:t>
            </a:r>
            <a:r>
              <a:rPr lang="ko-KR" altLang="en-US" sz="1400" dirty="0"/>
              <a:t>목이 졸려 살해된 채 발견되면서 시작되었음</a:t>
            </a:r>
            <a:endParaRPr lang="en-US" altLang="ko-KR" sz="1400" dirty="0"/>
          </a:p>
          <a:p>
            <a:pPr marL="0" indent="0">
              <a:buNone/>
            </a:pPr>
            <a:endParaRPr lang="en-US" altLang="ko-KR" sz="1400" dirty="0"/>
          </a:p>
          <a:p>
            <a:pPr marL="0" indent="0">
              <a:buNone/>
            </a:pPr>
            <a:r>
              <a:rPr lang="en-US" altLang="ko-KR" sz="1400" dirty="0"/>
              <a:t>   - </a:t>
            </a:r>
            <a:r>
              <a:rPr lang="ko-KR" altLang="en-US" sz="1400" dirty="0"/>
              <a:t>이후 </a:t>
            </a:r>
            <a:r>
              <a:rPr lang="en-US" altLang="ko-KR" sz="1400" dirty="0"/>
              <a:t>1986</a:t>
            </a:r>
            <a:r>
              <a:rPr lang="ko-KR" altLang="en-US" sz="1400" dirty="0"/>
              <a:t>년 </a:t>
            </a:r>
            <a:r>
              <a:rPr lang="en-US" altLang="ko-KR" sz="1400" dirty="0"/>
              <a:t>2</a:t>
            </a:r>
            <a:r>
              <a:rPr lang="ko-KR" altLang="en-US" sz="1400" dirty="0"/>
              <a:t>차례</a:t>
            </a:r>
            <a:r>
              <a:rPr lang="en-US" altLang="ko-KR" sz="1400" dirty="0"/>
              <a:t>, 1987</a:t>
            </a:r>
            <a:r>
              <a:rPr lang="ko-KR" altLang="en-US" sz="1400" dirty="0"/>
              <a:t>년 </a:t>
            </a:r>
            <a:r>
              <a:rPr lang="en-US" altLang="ko-KR" sz="1400" dirty="0"/>
              <a:t>3</a:t>
            </a:r>
            <a:r>
              <a:rPr lang="ko-KR" altLang="en-US" sz="1400" dirty="0"/>
              <a:t>차례</a:t>
            </a:r>
            <a:r>
              <a:rPr lang="en-US" altLang="ko-KR" sz="1400" dirty="0"/>
              <a:t>, 1988</a:t>
            </a:r>
            <a:r>
              <a:rPr lang="ko-KR" altLang="en-US" sz="1400" dirty="0"/>
              <a:t>년 </a:t>
            </a:r>
            <a:r>
              <a:rPr lang="en-US" altLang="ko-KR" sz="1400" dirty="0"/>
              <a:t>2</a:t>
            </a:r>
            <a:r>
              <a:rPr lang="ko-KR" altLang="en-US" sz="1400" dirty="0"/>
              <a:t>차례</a:t>
            </a:r>
            <a:r>
              <a:rPr lang="en-US" altLang="ko-KR" sz="1400" dirty="0"/>
              <a:t>, 1990</a:t>
            </a:r>
            <a:r>
              <a:rPr lang="ko-KR" altLang="en-US" sz="1400" dirty="0"/>
              <a:t>년과 </a:t>
            </a:r>
            <a:r>
              <a:rPr lang="en-US" altLang="ko-KR" sz="1400" dirty="0"/>
              <a:t>1991</a:t>
            </a:r>
            <a:r>
              <a:rPr lang="ko-KR" altLang="en-US" sz="1400" dirty="0"/>
              <a:t>년에 각각 </a:t>
            </a:r>
            <a:r>
              <a:rPr lang="en-US" altLang="ko-KR" sz="1400" dirty="0"/>
              <a:t>1</a:t>
            </a:r>
            <a:r>
              <a:rPr lang="ko-KR" altLang="en-US" sz="1400" dirty="0"/>
              <a:t>차례씩 총 </a:t>
            </a:r>
            <a:r>
              <a:rPr lang="en-US" altLang="ko-KR" sz="1400" dirty="0"/>
              <a:t>10</a:t>
            </a:r>
            <a:r>
              <a:rPr lang="ko-KR" altLang="en-US" sz="1400" dirty="0"/>
              <a:t>회에 걸쳐 불특정 다수의 여성 </a:t>
            </a:r>
            <a:r>
              <a:rPr lang="en-US" altLang="ko-KR" sz="1400" dirty="0"/>
              <a:t>10</a:t>
            </a:r>
            <a:r>
              <a:rPr lang="ko-KR" altLang="en-US" sz="1400" dirty="0"/>
              <a:t>명이 차례로 강간 살해되었는데</a:t>
            </a:r>
            <a:r>
              <a:rPr lang="en-US" altLang="ko-KR" sz="1400" dirty="0"/>
              <a:t>, </a:t>
            </a:r>
            <a:r>
              <a:rPr lang="ko-KR" altLang="en-US" sz="1400" dirty="0"/>
              <a:t>사건 모두 태안읍 반경 </a:t>
            </a:r>
            <a:r>
              <a:rPr lang="en-US" altLang="ko-KR" sz="1400" dirty="0"/>
              <a:t>2㎞ </a:t>
            </a:r>
            <a:r>
              <a:rPr lang="ko-KR" altLang="en-US" sz="1400" dirty="0"/>
              <a:t>이내에서 일어났음</a:t>
            </a:r>
            <a:endParaRPr lang="en-US" altLang="ko-KR" sz="1400" dirty="0">
              <a:solidFill>
                <a:schemeClr val="tx1"/>
              </a:solidFill>
              <a:latin typeface="+mj-ea"/>
              <a:ea typeface="+mj-ea"/>
            </a:endParaRPr>
          </a:p>
        </p:txBody>
      </p:sp>
      <p:sp>
        <p:nvSpPr>
          <p:cNvPr id="3" name="제목 2"/>
          <p:cNvSpPr>
            <a:spLocks noGrp="1"/>
          </p:cNvSpPr>
          <p:nvPr>
            <p:ph type="title"/>
          </p:nvPr>
        </p:nvSpPr>
        <p:spPr/>
        <p:txBody>
          <a:bodyPr>
            <a:normAutofit/>
          </a:bodyPr>
          <a:lstStyle/>
          <a:p>
            <a:r>
              <a:rPr lang="en-US" altLang="ko-KR" sz="3200" dirty="0"/>
              <a:t>3. </a:t>
            </a:r>
            <a:r>
              <a:rPr lang="ko-KR" altLang="en-US" sz="3200" dirty="0"/>
              <a:t>이춘재 연쇄살인사건</a:t>
            </a:r>
            <a:r>
              <a:rPr lang="en-US" altLang="ko-KR" sz="3200" dirty="0"/>
              <a:t>(</a:t>
            </a:r>
            <a:r>
              <a:rPr lang="ko-KR" altLang="en-US" sz="3200" dirty="0"/>
              <a:t>화성연쇄살인사건</a:t>
            </a:r>
            <a:r>
              <a:rPr lang="en-US" altLang="ko-KR" sz="3200" dirty="0"/>
              <a:t>)</a:t>
            </a:r>
            <a:endParaRPr lang="ko-KR" altLang="en-US" sz="3200" dirty="0"/>
          </a:p>
        </p:txBody>
      </p:sp>
      <p:pic>
        <p:nvPicPr>
          <p:cNvPr id="9" name="그림 8"/>
          <p:cNvPicPr>
            <a:picLocks noChangeAspect="1"/>
          </p:cNvPicPr>
          <p:nvPr/>
        </p:nvPicPr>
        <p:blipFill>
          <a:blip r:embed="rId2"/>
          <a:stretch>
            <a:fillRect/>
          </a:stretch>
        </p:blipFill>
        <p:spPr>
          <a:xfrm>
            <a:off x="5542225" y="2011949"/>
            <a:ext cx="3477445" cy="4320480"/>
          </a:xfrm>
          <a:prstGeom prst="rect">
            <a:avLst/>
          </a:prstGeom>
        </p:spPr>
      </p:pic>
      <p:pic>
        <p:nvPicPr>
          <p:cNvPr id="11" name="그림 10"/>
          <p:cNvPicPr>
            <a:picLocks noChangeAspect="1"/>
          </p:cNvPicPr>
          <p:nvPr/>
        </p:nvPicPr>
        <p:blipFill>
          <a:blip r:embed="rId3"/>
          <a:stretch>
            <a:fillRect/>
          </a:stretch>
        </p:blipFill>
        <p:spPr>
          <a:xfrm>
            <a:off x="303475" y="4725144"/>
            <a:ext cx="5238750" cy="1581150"/>
          </a:xfrm>
          <a:prstGeom prst="rect">
            <a:avLst/>
          </a:prstGeom>
        </p:spPr>
      </p:pic>
    </p:spTree>
    <p:extLst>
      <p:ext uri="{BB962C8B-B14F-4D97-AF65-F5344CB8AC3E}">
        <p14:creationId xmlns:p14="http://schemas.microsoft.com/office/powerpoint/2010/main" val="3213643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298135" y="1493763"/>
            <a:ext cx="4705913" cy="5373216"/>
          </a:xfrm>
        </p:spPr>
        <p:txBody>
          <a:bodyPr>
            <a:normAutofit/>
          </a:bodyPr>
          <a:lstStyle/>
          <a:p>
            <a:r>
              <a:rPr lang="ko-KR" altLang="en-US" sz="1400" dirty="0">
                <a:solidFill>
                  <a:schemeClr val="tx1"/>
                </a:solidFill>
                <a:latin typeface="+mj-ea"/>
                <a:ea typeface="+mj-ea"/>
              </a:rPr>
              <a:t>사건의 특징 및 일지</a:t>
            </a:r>
            <a:endParaRPr lang="en-US" altLang="ko-KR" sz="1400" dirty="0">
              <a:solidFill>
                <a:schemeClr val="tx1"/>
              </a:solidFill>
              <a:latin typeface="+mj-ea"/>
              <a:ea typeface="+mj-ea"/>
            </a:endParaRPr>
          </a:p>
          <a:p>
            <a:endParaRPr lang="en-US" altLang="ko-KR" sz="1400" dirty="0">
              <a:solidFill>
                <a:schemeClr val="tx1"/>
              </a:solidFill>
              <a:latin typeface="+mj-ea"/>
              <a:ea typeface="+mj-ea"/>
            </a:endParaRPr>
          </a:p>
          <a:p>
            <a:pPr marL="0" indent="0">
              <a:buNone/>
            </a:pPr>
            <a:r>
              <a:rPr lang="ko-KR" altLang="en-US" sz="1400" dirty="0"/>
              <a:t>① 피해자가 모두 여성이다</a:t>
            </a:r>
            <a:r>
              <a:rPr lang="en-US" altLang="ko-KR" sz="1400" dirty="0"/>
              <a:t>. </a:t>
            </a:r>
          </a:p>
          <a:p>
            <a:pPr marL="0" indent="0">
              <a:buNone/>
            </a:pPr>
            <a:endParaRPr lang="en-US" altLang="ko-KR" sz="1400" dirty="0"/>
          </a:p>
          <a:p>
            <a:pPr marL="0" indent="0">
              <a:buNone/>
            </a:pPr>
            <a:r>
              <a:rPr lang="en-US" altLang="ko-KR" sz="1400" dirty="0"/>
              <a:t>② </a:t>
            </a:r>
            <a:r>
              <a:rPr lang="ko-KR" altLang="en-US" sz="1400" dirty="0"/>
              <a:t>피해자가 젊은 층에 한정되지 않고 </a:t>
            </a:r>
            <a:r>
              <a:rPr lang="en-US" altLang="ko-KR" sz="1400" dirty="0"/>
              <a:t>52</a:t>
            </a:r>
            <a:r>
              <a:rPr lang="ko-KR" altLang="en-US" sz="1400" dirty="0"/>
              <a:t>세</a:t>
            </a:r>
            <a:r>
              <a:rPr lang="en-US" altLang="ko-KR" sz="1400" dirty="0"/>
              <a:t>(7</a:t>
            </a:r>
            <a:r>
              <a:rPr lang="ko-KR" altLang="en-US" sz="1400" dirty="0"/>
              <a:t>차</a:t>
            </a:r>
            <a:r>
              <a:rPr lang="en-US" altLang="ko-KR" sz="1400" dirty="0"/>
              <a:t>)·69</a:t>
            </a:r>
            <a:r>
              <a:rPr lang="ko-KR" altLang="en-US" sz="1400" dirty="0"/>
              <a:t>세</a:t>
            </a:r>
            <a:r>
              <a:rPr lang="en-US" altLang="ko-KR" sz="1400" dirty="0"/>
              <a:t>(10</a:t>
            </a:r>
            <a:r>
              <a:rPr lang="ko-KR" altLang="en-US" sz="1400" dirty="0"/>
              <a:t>차</a:t>
            </a:r>
            <a:r>
              <a:rPr lang="en-US" altLang="ko-KR" sz="1400" dirty="0"/>
              <a:t>)·71</a:t>
            </a:r>
            <a:r>
              <a:rPr lang="ko-KR" altLang="en-US" sz="1400" dirty="0"/>
              <a:t>세</a:t>
            </a:r>
            <a:r>
              <a:rPr lang="en-US" altLang="ko-KR" sz="1400" dirty="0"/>
              <a:t>(1</a:t>
            </a:r>
            <a:r>
              <a:rPr lang="ko-KR" altLang="en-US" sz="1400" dirty="0"/>
              <a:t>차</a:t>
            </a:r>
            <a:r>
              <a:rPr lang="en-US" altLang="ko-KR" sz="1400" dirty="0"/>
              <a:t>) </a:t>
            </a:r>
            <a:r>
              <a:rPr lang="ko-KR" altLang="en-US" sz="1400" dirty="0"/>
              <a:t>등 다양하다</a:t>
            </a:r>
            <a:r>
              <a:rPr lang="en-US" altLang="ko-KR" sz="1400" dirty="0"/>
              <a:t>.</a:t>
            </a:r>
          </a:p>
          <a:p>
            <a:pPr marL="0" indent="0">
              <a:buNone/>
            </a:pPr>
            <a:endParaRPr lang="en-US" altLang="ko-KR" sz="1400" dirty="0"/>
          </a:p>
          <a:p>
            <a:pPr marL="0" indent="0">
              <a:buNone/>
            </a:pPr>
            <a:r>
              <a:rPr lang="en-US" altLang="ko-KR" sz="1400" dirty="0"/>
              <a:t>③ </a:t>
            </a:r>
            <a:r>
              <a:rPr lang="ko-KR" altLang="en-US" sz="1400" dirty="0"/>
              <a:t>피해자의 음부가 크게 훼손되었다</a:t>
            </a:r>
            <a:r>
              <a:rPr lang="en-US" altLang="ko-KR" sz="1400" dirty="0"/>
              <a:t>(4·6·7·9</a:t>
            </a:r>
            <a:r>
              <a:rPr lang="ko-KR" altLang="en-US" sz="1400" dirty="0"/>
              <a:t>차</a:t>
            </a:r>
            <a:r>
              <a:rPr lang="en-US" altLang="ko-KR" sz="1400" dirty="0"/>
              <a:t>). </a:t>
            </a:r>
          </a:p>
          <a:p>
            <a:pPr marL="0" indent="0">
              <a:buNone/>
            </a:pPr>
            <a:endParaRPr lang="en-US" altLang="ko-KR" sz="1400" dirty="0"/>
          </a:p>
          <a:p>
            <a:pPr marL="0" indent="0">
              <a:buNone/>
            </a:pPr>
            <a:r>
              <a:rPr lang="en-US" altLang="ko-KR" sz="1400" dirty="0"/>
              <a:t>④ </a:t>
            </a:r>
            <a:r>
              <a:rPr lang="ko-KR" altLang="en-US" sz="1400" dirty="0"/>
              <a:t>사건현장이나 피해자의 음부 안에서 정액 또는 머리카락</a:t>
            </a:r>
            <a:r>
              <a:rPr lang="en-US" altLang="ko-KR" sz="1400" dirty="0"/>
              <a:t>·</a:t>
            </a:r>
            <a:r>
              <a:rPr lang="ko-KR" altLang="en-US" sz="1400" dirty="0"/>
              <a:t>담배꽁초 등이 발견되었다</a:t>
            </a:r>
            <a:r>
              <a:rPr lang="en-US" altLang="ko-KR" sz="1400" dirty="0"/>
              <a:t>. </a:t>
            </a:r>
          </a:p>
          <a:p>
            <a:pPr marL="0" indent="0">
              <a:buNone/>
            </a:pPr>
            <a:endParaRPr lang="en-US" altLang="ko-KR" sz="1400" dirty="0"/>
          </a:p>
          <a:p>
            <a:pPr marL="0" indent="0">
              <a:buNone/>
            </a:pPr>
            <a:r>
              <a:rPr lang="en-US" altLang="ko-KR" sz="1400" dirty="0"/>
              <a:t>⑤ </a:t>
            </a:r>
            <a:r>
              <a:rPr lang="ko-KR" altLang="en-US" sz="1400" dirty="0"/>
              <a:t>피해자의 대부분이 목이 조여 살해되었다</a:t>
            </a:r>
            <a:r>
              <a:rPr lang="en-US" altLang="ko-KR" sz="1400" dirty="0"/>
              <a:t>. </a:t>
            </a:r>
          </a:p>
          <a:p>
            <a:pPr marL="0" indent="0">
              <a:buNone/>
            </a:pPr>
            <a:endParaRPr lang="en-US" altLang="ko-KR" sz="1400" dirty="0"/>
          </a:p>
          <a:p>
            <a:pPr marL="0" indent="0">
              <a:buNone/>
            </a:pPr>
            <a:r>
              <a:rPr lang="en-US" altLang="ko-KR" sz="1400" dirty="0"/>
              <a:t>⑥ </a:t>
            </a:r>
            <a:r>
              <a:rPr lang="ko-KR" altLang="en-US" sz="1400" dirty="0"/>
              <a:t>피해자의 국부에서 </a:t>
            </a:r>
            <a:r>
              <a:rPr lang="en-US" altLang="ko-KR" sz="1400" dirty="0"/>
              <a:t>9</a:t>
            </a:r>
            <a:r>
              <a:rPr lang="ko-KR" altLang="en-US" sz="1400" dirty="0"/>
              <a:t>개의 복숭아 조각이 나오고</a:t>
            </a:r>
            <a:r>
              <a:rPr lang="en-US" altLang="ko-KR" sz="1400" dirty="0"/>
              <a:t>, </a:t>
            </a:r>
            <a:r>
              <a:rPr lang="ko-KR" altLang="en-US" sz="1400" dirty="0"/>
              <a:t>가슴이 </a:t>
            </a:r>
            <a:r>
              <a:rPr lang="en-US" altLang="ko-KR" sz="1400" dirty="0"/>
              <a:t>19</a:t>
            </a:r>
            <a:r>
              <a:rPr lang="ko-KR" altLang="en-US" sz="1400" dirty="0"/>
              <a:t>차례나 칼로 도려질 정도로 범행 수법이 잔인하고 대범하다</a:t>
            </a:r>
            <a:r>
              <a:rPr lang="en-US" altLang="ko-KR" sz="1400" dirty="0"/>
              <a:t>.</a:t>
            </a:r>
            <a:endParaRPr lang="en-US" altLang="ko-KR" sz="1400" dirty="0">
              <a:solidFill>
                <a:schemeClr val="tx1"/>
              </a:solidFill>
              <a:latin typeface="+mj-ea"/>
              <a:ea typeface="+mj-ea"/>
            </a:endParaRPr>
          </a:p>
        </p:txBody>
      </p:sp>
      <p:sp>
        <p:nvSpPr>
          <p:cNvPr id="3" name="제목 2"/>
          <p:cNvSpPr>
            <a:spLocks noGrp="1"/>
          </p:cNvSpPr>
          <p:nvPr>
            <p:ph type="title"/>
          </p:nvPr>
        </p:nvSpPr>
        <p:spPr/>
        <p:txBody>
          <a:bodyPr>
            <a:normAutofit/>
          </a:bodyPr>
          <a:lstStyle/>
          <a:p>
            <a:r>
              <a:rPr lang="en-US" altLang="ko-KR" sz="3200" dirty="0"/>
              <a:t>3. </a:t>
            </a:r>
            <a:r>
              <a:rPr lang="ko-KR" altLang="en-US" sz="3200" dirty="0"/>
              <a:t>이춘재 연쇄살인사건</a:t>
            </a:r>
            <a:r>
              <a:rPr lang="en-US" altLang="ko-KR" sz="3200" dirty="0"/>
              <a:t>(</a:t>
            </a:r>
            <a:r>
              <a:rPr lang="ko-KR" altLang="en-US" sz="3200" dirty="0"/>
              <a:t>화성연쇄살인사건</a:t>
            </a:r>
            <a:r>
              <a:rPr lang="en-US" altLang="ko-KR" sz="3200" dirty="0"/>
              <a:t>)</a:t>
            </a:r>
            <a:endParaRPr lang="ko-KR" altLang="en-US" sz="3200" dirty="0"/>
          </a:p>
        </p:txBody>
      </p:sp>
      <p:pic>
        <p:nvPicPr>
          <p:cNvPr id="6" name="그림 5"/>
          <p:cNvPicPr>
            <a:picLocks noChangeAspect="1"/>
          </p:cNvPicPr>
          <p:nvPr/>
        </p:nvPicPr>
        <p:blipFill>
          <a:blip r:embed="rId2"/>
          <a:stretch>
            <a:fillRect/>
          </a:stretch>
        </p:blipFill>
        <p:spPr>
          <a:xfrm>
            <a:off x="5004197" y="1225511"/>
            <a:ext cx="3960291" cy="5641467"/>
          </a:xfrm>
          <a:prstGeom prst="rect">
            <a:avLst/>
          </a:prstGeom>
        </p:spPr>
      </p:pic>
    </p:spTree>
    <p:extLst>
      <p:ext uri="{BB962C8B-B14F-4D97-AF65-F5344CB8AC3E}">
        <p14:creationId xmlns:p14="http://schemas.microsoft.com/office/powerpoint/2010/main" val="279006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287530" y="1225512"/>
            <a:ext cx="5245614" cy="5373216"/>
          </a:xfrm>
        </p:spPr>
        <p:txBody>
          <a:bodyPr>
            <a:normAutofit lnSpcReduction="10000"/>
          </a:bodyPr>
          <a:lstStyle/>
          <a:p>
            <a:r>
              <a:rPr lang="ko-KR" altLang="en-US" sz="1300" dirty="0">
                <a:solidFill>
                  <a:schemeClr val="tx1"/>
                </a:solidFill>
                <a:latin typeface="+mj-ea"/>
                <a:ea typeface="+mj-ea"/>
              </a:rPr>
              <a:t>사건전개</a:t>
            </a:r>
            <a:endParaRPr lang="en-US" altLang="ko-KR" sz="1300" dirty="0">
              <a:solidFill>
                <a:schemeClr val="tx1"/>
              </a:solidFill>
              <a:latin typeface="+mj-ea"/>
              <a:ea typeface="+mj-ea"/>
            </a:endParaRPr>
          </a:p>
          <a:p>
            <a:endParaRPr lang="en-US" altLang="ko-KR" sz="1300" dirty="0">
              <a:solidFill>
                <a:schemeClr val="tx1"/>
              </a:solidFill>
              <a:latin typeface="+mj-ea"/>
              <a:ea typeface="+mj-ea"/>
            </a:endParaRPr>
          </a:p>
          <a:p>
            <a:pPr marL="0" indent="0">
              <a:buNone/>
            </a:pPr>
            <a:r>
              <a:rPr lang="en-US" altLang="ko-KR" sz="1300" dirty="0">
                <a:solidFill>
                  <a:schemeClr val="tx1"/>
                </a:solidFill>
                <a:latin typeface="+mj-ea"/>
                <a:ea typeface="+mj-ea"/>
              </a:rPr>
              <a:t>   - </a:t>
            </a:r>
            <a:r>
              <a:rPr lang="ko-KR" altLang="en-US" sz="1300" dirty="0"/>
              <a:t>처음에는 일반적인 개별 살인 사건으로 보고 수사를 </a:t>
            </a:r>
            <a:r>
              <a:rPr lang="ko-KR" altLang="en-US" sz="1300" dirty="0" err="1"/>
              <a:t>진행하</a:t>
            </a:r>
            <a:endParaRPr lang="en-US" altLang="ko-KR" sz="1300" dirty="0"/>
          </a:p>
          <a:p>
            <a:pPr marL="0" indent="0">
              <a:buNone/>
            </a:pPr>
            <a:r>
              <a:rPr lang="ko-KR" altLang="en-US" sz="1300" dirty="0" err="1"/>
              <a:t>였음</a:t>
            </a:r>
            <a:endParaRPr lang="en-US" altLang="ko-KR" sz="1300" dirty="0"/>
          </a:p>
          <a:p>
            <a:pPr marL="0" indent="0">
              <a:buNone/>
            </a:pPr>
            <a:endParaRPr lang="en-US" altLang="ko-KR" sz="1300" dirty="0"/>
          </a:p>
          <a:p>
            <a:pPr marL="0" indent="0">
              <a:buNone/>
            </a:pPr>
            <a:r>
              <a:rPr lang="en-US" altLang="ko-KR" sz="1300" dirty="0"/>
              <a:t>   - </a:t>
            </a:r>
            <a:r>
              <a:rPr lang="ko-KR" altLang="en-US" sz="1300" dirty="0"/>
              <a:t>그러나 시간이 흘러도 사건의 실마리가 풀리지 않고</a:t>
            </a:r>
            <a:r>
              <a:rPr lang="en-US" altLang="ko-KR" sz="1300" dirty="0"/>
              <a:t>, </a:t>
            </a:r>
            <a:r>
              <a:rPr lang="ko-KR" altLang="en-US" sz="1300" dirty="0"/>
              <a:t>수사가 계속되는 동안에도 잇따라 사건이 일어났고</a:t>
            </a:r>
            <a:r>
              <a:rPr lang="en-US" altLang="ko-KR" sz="1300" dirty="0"/>
              <a:t>, </a:t>
            </a:r>
            <a:r>
              <a:rPr lang="ko-KR" altLang="en-US" sz="1300" dirty="0"/>
              <a:t>이로 인해 연쇄 살인 사건은 전 국민적인 관심사가 되었고</a:t>
            </a:r>
            <a:r>
              <a:rPr lang="en-US" altLang="ko-KR" sz="1300" dirty="0"/>
              <a:t>, </a:t>
            </a:r>
            <a:r>
              <a:rPr lang="ko-KR" altLang="en-US" sz="1300" dirty="0"/>
              <a:t>경찰도 이 사건을 해결하는 데 경찰력을 집중하였음</a:t>
            </a:r>
            <a:endParaRPr lang="en-US" altLang="ko-KR" sz="1300" dirty="0"/>
          </a:p>
          <a:p>
            <a:pPr marL="0" indent="0">
              <a:buNone/>
            </a:pPr>
            <a:endParaRPr lang="en-US" altLang="ko-KR" sz="1300" dirty="0"/>
          </a:p>
          <a:p>
            <a:pPr marL="0" indent="0">
              <a:buNone/>
            </a:pPr>
            <a:r>
              <a:rPr lang="ko-KR" altLang="en-US" sz="1300" dirty="0"/>
              <a:t>  </a:t>
            </a:r>
            <a:r>
              <a:rPr lang="en-US" altLang="ko-KR" sz="1300" dirty="0"/>
              <a:t>- </a:t>
            </a:r>
            <a:r>
              <a:rPr lang="ko-KR" altLang="en-US" sz="1300" dirty="0"/>
              <a:t>그러나 총 </a:t>
            </a:r>
            <a:r>
              <a:rPr lang="en-US" altLang="ko-KR" sz="1300" dirty="0"/>
              <a:t>180</a:t>
            </a:r>
            <a:r>
              <a:rPr lang="ko-KR" altLang="en-US" sz="1300" dirty="0"/>
              <a:t>만 명의 경찰이 동원되고</a:t>
            </a:r>
            <a:r>
              <a:rPr lang="en-US" altLang="ko-KR" sz="1300" dirty="0"/>
              <a:t>, 3,000</a:t>
            </a:r>
            <a:r>
              <a:rPr lang="ko-KR" altLang="en-US" sz="1300" dirty="0"/>
              <a:t>여 명의 용의자가 조사를 받았음에도 </a:t>
            </a:r>
            <a:r>
              <a:rPr lang="en-US" altLang="ko-KR" sz="1300" dirty="0"/>
              <a:t>8</a:t>
            </a:r>
            <a:r>
              <a:rPr lang="ko-KR" altLang="en-US" sz="1300" dirty="0"/>
              <a:t>차 사건을 제외하고는 어떤 사건의 범인도 잡히지 않았음</a:t>
            </a:r>
            <a:r>
              <a:rPr lang="en-US" altLang="ko-KR" sz="1300" dirty="0"/>
              <a:t>.  </a:t>
            </a:r>
            <a:r>
              <a:rPr lang="ko-KR" altLang="en-US" sz="1300" dirty="0"/>
              <a:t>이 때문에 단독범의 소행인지</a:t>
            </a:r>
            <a:r>
              <a:rPr lang="en-US" altLang="ko-KR" sz="1300" dirty="0"/>
              <a:t>, </a:t>
            </a:r>
            <a:r>
              <a:rPr lang="ko-KR" altLang="en-US" sz="1300" dirty="0"/>
              <a:t>다수의 범인에 의한 개별사건인지도 밝혀지지 않았고</a:t>
            </a:r>
            <a:r>
              <a:rPr lang="en-US" altLang="ko-KR" sz="1300" dirty="0"/>
              <a:t>, </a:t>
            </a:r>
            <a:r>
              <a:rPr lang="ko-KR" altLang="en-US" sz="1300" dirty="0"/>
              <a:t>또한 </a:t>
            </a:r>
            <a:r>
              <a:rPr lang="en-US" altLang="ko-KR" sz="1300" dirty="0"/>
              <a:t>7·9·10</a:t>
            </a:r>
            <a:r>
              <a:rPr lang="ko-KR" altLang="en-US" sz="1300" dirty="0"/>
              <a:t>차 사건의 용의자로 지목되었던 </a:t>
            </a:r>
            <a:r>
              <a:rPr lang="en-US" altLang="ko-KR" sz="1300" dirty="0"/>
              <a:t>3</a:t>
            </a:r>
            <a:r>
              <a:rPr lang="ko-KR" altLang="en-US" sz="1300" dirty="0"/>
              <a:t>명의 용의자가 스스로 목숨을 끊는 등 불상사가 거듭되면서 ‘화성괴담’이라는 말이 생길 정도였음</a:t>
            </a:r>
            <a:endParaRPr lang="en-US" altLang="ko-KR" sz="1300" dirty="0"/>
          </a:p>
          <a:p>
            <a:pPr marL="0" indent="0">
              <a:buNone/>
            </a:pPr>
            <a:endParaRPr lang="en-US" altLang="ko-KR" sz="1300" dirty="0"/>
          </a:p>
          <a:p>
            <a:pPr marL="0" indent="0">
              <a:buNone/>
            </a:pPr>
            <a:r>
              <a:rPr lang="ko-KR" altLang="en-US" sz="1300" dirty="0"/>
              <a:t>  </a:t>
            </a:r>
            <a:r>
              <a:rPr lang="en-US" altLang="ko-KR" sz="1300" dirty="0"/>
              <a:t>- </a:t>
            </a:r>
            <a:r>
              <a:rPr lang="ko-KR" altLang="en-US" sz="1300" dirty="0"/>
              <a:t>유일하게 </a:t>
            </a:r>
            <a:r>
              <a:rPr lang="en-US" altLang="ko-KR" sz="1300" dirty="0"/>
              <a:t>8</a:t>
            </a:r>
            <a:r>
              <a:rPr lang="ko-KR" altLang="en-US" sz="1300" dirty="0"/>
              <a:t>차 사건만이 사건 현장에서 발견된 음모와 용의자 윤 씨의 음모가 일치한다는 것이 증거로 채택되어 무기징역이 선고되었고</a:t>
            </a:r>
            <a:r>
              <a:rPr lang="en-US" altLang="ko-KR" sz="1300" dirty="0"/>
              <a:t>, </a:t>
            </a:r>
            <a:r>
              <a:rPr lang="ko-KR" altLang="en-US" sz="1300" dirty="0"/>
              <a:t>윤 씨는 </a:t>
            </a:r>
            <a:r>
              <a:rPr lang="en-US" altLang="ko-KR" sz="1300" dirty="0"/>
              <a:t>20</a:t>
            </a:r>
            <a:r>
              <a:rPr lang="ko-KR" altLang="en-US" sz="1300" dirty="0"/>
              <a:t>년간 복역한 후 </a:t>
            </a:r>
            <a:r>
              <a:rPr lang="en-US" altLang="ko-KR" sz="1300" dirty="0"/>
              <a:t>2009</a:t>
            </a:r>
            <a:r>
              <a:rPr lang="ko-KR" altLang="en-US" sz="1300" dirty="0"/>
              <a:t>년 감형을 받아 출소하였음</a:t>
            </a:r>
            <a:r>
              <a:rPr lang="en-US" altLang="ko-KR" sz="1300" dirty="0"/>
              <a:t>. </a:t>
            </a:r>
            <a:r>
              <a:rPr lang="en-US" altLang="ko-KR" sz="1300" dirty="0">
                <a:solidFill>
                  <a:srgbClr val="FF0000"/>
                </a:solidFill>
              </a:rPr>
              <a:t>But </a:t>
            </a:r>
            <a:r>
              <a:rPr lang="ko-KR" altLang="en-US" sz="1300" dirty="0">
                <a:solidFill>
                  <a:srgbClr val="FF0000"/>
                </a:solidFill>
              </a:rPr>
              <a:t>억울한 옥살이</a:t>
            </a:r>
            <a:r>
              <a:rPr lang="en-US" altLang="ko-KR" sz="1300" dirty="0">
                <a:solidFill>
                  <a:srgbClr val="FF0000"/>
                </a:solidFill>
              </a:rPr>
              <a:t>….</a:t>
            </a:r>
            <a:r>
              <a:rPr lang="ko-KR" altLang="en-US" sz="1300" dirty="0">
                <a:solidFill>
                  <a:srgbClr val="FF0000"/>
                </a:solidFill>
              </a:rPr>
              <a:t>최근 재심이 결정됨</a:t>
            </a:r>
            <a:endParaRPr lang="en-US" altLang="ko-KR" sz="1300" dirty="0">
              <a:solidFill>
                <a:srgbClr val="FF0000"/>
              </a:solidFill>
            </a:endParaRPr>
          </a:p>
          <a:p>
            <a:pPr marL="0" indent="0">
              <a:buNone/>
            </a:pPr>
            <a:endParaRPr lang="en-US" altLang="ko-KR" sz="1300" dirty="0"/>
          </a:p>
          <a:p>
            <a:pPr marL="0" indent="0">
              <a:buNone/>
            </a:pPr>
            <a:r>
              <a:rPr lang="en-US" altLang="ko-KR" sz="1300" dirty="0"/>
              <a:t>  -  </a:t>
            </a:r>
            <a:r>
              <a:rPr lang="ko-KR" altLang="en-US" sz="1300" dirty="0"/>
              <a:t>이를 제외한 나머지 사건들은 </a:t>
            </a:r>
            <a:r>
              <a:rPr lang="en-US" altLang="ko-KR" sz="1300" dirty="0"/>
              <a:t>8</a:t>
            </a:r>
            <a:r>
              <a:rPr lang="ko-KR" altLang="en-US" sz="1300" dirty="0"/>
              <a:t>차 사건의 범인으로 지목되어 수형생활을 한 윤 씨와 관련이 없는 것으로 밝혀져 미해결 상태로 </a:t>
            </a:r>
            <a:r>
              <a:rPr lang="en-US" altLang="ko-KR" sz="1300" dirty="0"/>
              <a:t>2006</a:t>
            </a:r>
            <a:r>
              <a:rPr lang="ko-KR" altLang="en-US" sz="1300" dirty="0"/>
              <a:t>년 공소시효가 만료되었음</a:t>
            </a:r>
            <a:endParaRPr lang="en-US" altLang="ko-KR" sz="1300" dirty="0">
              <a:solidFill>
                <a:schemeClr val="tx1"/>
              </a:solidFill>
              <a:latin typeface="+mj-ea"/>
              <a:ea typeface="+mj-ea"/>
            </a:endParaRPr>
          </a:p>
        </p:txBody>
      </p:sp>
      <p:sp>
        <p:nvSpPr>
          <p:cNvPr id="3" name="제목 2"/>
          <p:cNvSpPr>
            <a:spLocks noGrp="1"/>
          </p:cNvSpPr>
          <p:nvPr>
            <p:ph type="title"/>
          </p:nvPr>
        </p:nvSpPr>
        <p:spPr/>
        <p:txBody>
          <a:bodyPr>
            <a:normAutofit/>
          </a:bodyPr>
          <a:lstStyle/>
          <a:p>
            <a:r>
              <a:rPr lang="en-US" altLang="ko-KR" sz="3200" dirty="0"/>
              <a:t>3. </a:t>
            </a:r>
            <a:r>
              <a:rPr lang="ko-KR" altLang="en-US" sz="3200" dirty="0"/>
              <a:t>이춘재 연쇄살인사건</a:t>
            </a:r>
            <a:r>
              <a:rPr lang="en-US" altLang="ko-KR" sz="3200" dirty="0"/>
              <a:t>(</a:t>
            </a:r>
            <a:r>
              <a:rPr lang="ko-KR" altLang="en-US" sz="3200" dirty="0"/>
              <a:t>화성연쇄살인사건</a:t>
            </a:r>
            <a:r>
              <a:rPr lang="en-US" altLang="ko-KR" sz="3200" dirty="0"/>
              <a:t>)</a:t>
            </a:r>
            <a:endParaRPr lang="ko-KR" altLang="en-US" sz="3200" dirty="0"/>
          </a:p>
        </p:txBody>
      </p:sp>
      <p:pic>
        <p:nvPicPr>
          <p:cNvPr id="5" name="그림 4"/>
          <p:cNvPicPr>
            <a:picLocks noChangeAspect="1"/>
          </p:cNvPicPr>
          <p:nvPr/>
        </p:nvPicPr>
        <p:blipFill>
          <a:blip r:embed="rId2"/>
          <a:stretch>
            <a:fillRect/>
          </a:stretch>
        </p:blipFill>
        <p:spPr>
          <a:xfrm>
            <a:off x="5552154" y="3356992"/>
            <a:ext cx="3591845" cy="3384376"/>
          </a:xfrm>
          <a:prstGeom prst="rect">
            <a:avLst/>
          </a:prstGeom>
        </p:spPr>
      </p:pic>
      <p:pic>
        <p:nvPicPr>
          <p:cNvPr id="6" name="그림 5"/>
          <p:cNvPicPr>
            <a:picLocks noChangeAspect="1"/>
          </p:cNvPicPr>
          <p:nvPr/>
        </p:nvPicPr>
        <p:blipFill>
          <a:blip r:embed="rId3"/>
          <a:stretch>
            <a:fillRect/>
          </a:stretch>
        </p:blipFill>
        <p:spPr>
          <a:xfrm>
            <a:off x="5552155" y="1052736"/>
            <a:ext cx="3603674" cy="2269333"/>
          </a:xfrm>
          <a:prstGeom prst="rect">
            <a:avLst/>
          </a:prstGeom>
        </p:spPr>
      </p:pic>
    </p:spTree>
    <p:extLst>
      <p:ext uri="{BB962C8B-B14F-4D97-AF65-F5344CB8AC3E}">
        <p14:creationId xmlns:p14="http://schemas.microsoft.com/office/powerpoint/2010/main" val="752872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283402" y="1126941"/>
            <a:ext cx="5245614" cy="5632488"/>
          </a:xfrm>
        </p:spPr>
        <p:txBody>
          <a:bodyPr>
            <a:normAutofit fontScale="85000" lnSpcReduction="10000"/>
          </a:bodyPr>
          <a:lstStyle/>
          <a:p>
            <a:r>
              <a:rPr lang="ko-KR" altLang="en-US" sz="1300" dirty="0">
                <a:solidFill>
                  <a:schemeClr val="tx1"/>
                </a:solidFill>
                <a:latin typeface="+mj-ea"/>
                <a:ea typeface="+mj-ea"/>
              </a:rPr>
              <a:t>이춘재로 밝혀지기 까지</a:t>
            </a:r>
            <a:r>
              <a:rPr lang="en-US" altLang="ko-KR" sz="1300" dirty="0">
                <a:solidFill>
                  <a:schemeClr val="tx1"/>
                </a:solidFill>
                <a:latin typeface="+mj-ea"/>
                <a:ea typeface="+mj-ea"/>
              </a:rPr>
              <a:t>....</a:t>
            </a:r>
          </a:p>
          <a:p>
            <a:endParaRPr lang="en-US" altLang="ko-KR" sz="1300" dirty="0">
              <a:solidFill>
                <a:schemeClr val="tx1"/>
              </a:solidFill>
              <a:latin typeface="+mj-ea"/>
              <a:ea typeface="+mj-ea"/>
            </a:endParaRPr>
          </a:p>
          <a:p>
            <a:pPr marL="0" indent="0">
              <a:buNone/>
            </a:pPr>
            <a:r>
              <a:rPr lang="en-US" altLang="ko-KR" sz="1300" dirty="0">
                <a:solidFill>
                  <a:schemeClr val="tx1"/>
                </a:solidFill>
                <a:latin typeface="+mj-ea"/>
                <a:ea typeface="+mj-ea"/>
              </a:rPr>
              <a:t>   - </a:t>
            </a:r>
            <a:r>
              <a:rPr lang="ko-KR" altLang="en-US" sz="1300" dirty="0">
                <a:solidFill>
                  <a:schemeClr val="tx1"/>
                </a:solidFill>
                <a:latin typeface="+mj-ea"/>
                <a:ea typeface="+mj-ea"/>
              </a:rPr>
              <a:t>사건 발생 </a:t>
            </a:r>
            <a:r>
              <a:rPr lang="ko-KR" altLang="en-US" sz="1400" dirty="0"/>
              <a:t>당시 경찰은 주민 진술과 첩보</a:t>
            </a:r>
            <a:r>
              <a:rPr lang="en-US" altLang="ko-KR" sz="1400" dirty="0"/>
              <a:t>, </a:t>
            </a:r>
            <a:r>
              <a:rPr lang="ko-KR" altLang="en-US" sz="1400" dirty="0"/>
              <a:t>이춘재 행적 등 수사 결과를 근거로 이춘재가 범인일 가능성에 무게를 두고 있었음</a:t>
            </a:r>
            <a:r>
              <a:rPr lang="en-US" altLang="ko-KR" sz="1400" dirty="0"/>
              <a:t>. </a:t>
            </a:r>
            <a:r>
              <a:rPr lang="ko-KR" altLang="en-US" sz="1400" dirty="0"/>
              <a:t>하지만 증거 부족</a:t>
            </a:r>
            <a:r>
              <a:rPr lang="en-US" altLang="ko-KR" sz="1400" dirty="0"/>
              <a:t>, </a:t>
            </a:r>
            <a:r>
              <a:rPr lang="ko-KR" altLang="en-US" sz="1400" dirty="0"/>
              <a:t>특히 결정적 증거가 일치하지 않아 결국 용의자에서 제외함</a:t>
            </a:r>
            <a:endParaRPr lang="en-US" altLang="ko-KR" sz="1300" dirty="0">
              <a:solidFill>
                <a:schemeClr val="tx1"/>
              </a:solidFill>
              <a:latin typeface="+mj-ea"/>
              <a:ea typeface="+mj-ea"/>
            </a:endParaRPr>
          </a:p>
          <a:p>
            <a:pPr marL="0" indent="0">
              <a:buNone/>
            </a:pPr>
            <a:endParaRPr lang="en-US" altLang="ko-KR" sz="1300" dirty="0">
              <a:solidFill>
                <a:schemeClr val="tx1"/>
              </a:solidFill>
              <a:latin typeface="+mj-ea"/>
              <a:ea typeface="+mj-ea"/>
            </a:endParaRPr>
          </a:p>
          <a:p>
            <a:pPr marL="0" indent="0">
              <a:buNone/>
            </a:pPr>
            <a:r>
              <a:rPr lang="ko-KR" altLang="en-US" sz="1400" dirty="0"/>
              <a:t>  </a:t>
            </a:r>
            <a:r>
              <a:rPr lang="en-US" altLang="ko-KR" sz="1400" dirty="0"/>
              <a:t>- </a:t>
            </a:r>
            <a:r>
              <a:rPr lang="ko-KR" altLang="en-US" sz="1400" dirty="0"/>
              <a:t>이후 이춘재가 교도소에서 혼잣말로 </a:t>
            </a:r>
            <a:r>
              <a:rPr lang="en-US" altLang="ko-KR" sz="1400" dirty="0"/>
              <a:t>“</a:t>
            </a:r>
            <a:r>
              <a:rPr lang="ko-KR" altLang="en-US" sz="1400" dirty="0" err="1"/>
              <a:t>십여명을</a:t>
            </a:r>
            <a:r>
              <a:rPr lang="ko-KR" altLang="en-US" sz="1400" dirty="0"/>
              <a:t> 죽였는데 </a:t>
            </a:r>
            <a:r>
              <a:rPr lang="ko-KR" altLang="en-US" sz="1400" b="1" dirty="0"/>
              <a:t>경찰</a:t>
            </a:r>
            <a:r>
              <a:rPr lang="ko-KR" altLang="en-US" sz="1400" dirty="0"/>
              <a:t>이 날 </a:t>
            </a:r>
            <a:r>
              <a:rPr lang="ko-KR" altLang="en-US" sz="1400" dirty="0" err="1"/>
              <a:t>못잡더라</a:t>
            </a:r>
            <a:r>
              <a:rPr lang="en-US" altLang="ko-KR" sz="1400" dirty="0"/>
              <a:t>” </a:t>
            </a:r>
            <a:r>
              <a:rPr lang="ko-KR" altLang="en-US" sz="1400" dirty="0"/>
              <a:t>등 벽보고 혼자서 </a:t>
            </a:r>
            <a:r>
              <a:rPr lang="ko-KR" altLang="en-US" sz="1400" dirty="0" err="1"/>
              <a:t>안들리는</a:t>
            </a:r>
            <a:r>
              <a:rPr lang="ko-KR" altLang="en-US" sz="1400" dirty="0"/>
              <a:t> 소리로 중얼거렸다 등의 첩보에 의해 꾸준히 이춘재를 주목함</a:t>
            </a:r>
            <a:endParaRPr lang="en-US" altLang="ko-KR" sz="1400" dirty="0"/>
          </a:p>
          <a:p>
            <a:pPr marL="0" indent="0">
              <a:buNone/>
            </a:pPr>
            <a:endParaRPr lang="en-US" altLang="ko-KR" sz="1400" dirty="0"/>
          </a:p>
          <a:p>
            <a:pPr marL="0" indent="0">
              <a:buNone/>
            </a:pPr>
            <a:r>
              <a:rPr lang="en-US" altLang="ko-KR" sz="1400" dirty="0"/>
              <a:t>  - </a:t>
            </a:r>
            <a:r>
              <a:rPr lang="ko-KR" altLang="en-US" sz="1400" dirty="0"/>
              <a:t>이에 </a:t>
            </a:r>
            <a:r>
              <a:rPr lang="en-US" altLang="ko-KR" sz="1400" dirty="0"/>
              <a:t>2019</a:t>
            </a:r>
            <a:r>
              <a:rPr lang="ko-KR" altLang="en-US" sz="1400" dirty="0"/>
              <a:t>년 </a:t>
            </a:r>
            <a:r>
              <a:rPr lang="en-US" altLang="ko-KR" sz="1400" dirty="0"/>
              <a:t>9</a:t>
            </a:r>
            <a:r>
              <a:rPr lang="ko-KR" altLang="en-US" sz="1400" dirty="0"/>
              <a:t>월 부산교도소에서 복역 중이던 이춘재의 </a:t>
            </a:r>
            <a:r>
              <a:rPr lang="en-US" altLang="ko-KR" sz="1400" dirty="0"/>
              <a:t>DNA</a:t>
            </a:r>
            <a:r>
              <a:rPr lang="ko-KR" altLang="en-US" sz="1400" dirty="0"/>
              <a:t>와 연쇄 살인 사건의 증거물에서 확보한 범인의 </a:t>
            </a:r>
            <a:r>
              <a:rPr lang="en-US" altLang="ko-KR" sz="1400" dirty="0"/>
              <a:t>DNA</a:t>
            </a:r>
            <a:r>
              <a:rPr lang="ko-KR" altLang="en-US" sz="1400" dirty="0"/>
              <a:t>를 대조하여 상호 일치한다는 사실을 확인하였다고 발표함</a:t>
            </a:r>
            <a:endParaRPr lang="en-US" altLang="ko-KR" sz="1400" dirty="0"/>
          </a:p>
          <a:p>
            <a:pPr marL="0" indent="0">
              <a:buNone/>
            </a:pPr>
            <a:endParaRPr lang="en-US" altLang="ko-KR" sz="1400" dirty="0"/>
          </a:p>
          <a:p>
            <a:pPr marL="0" indent="0">
              <a:buNone/>
            </a:pPr>
            <a:r>
              <a:rPr lang="en-US" altLang="ko-KR" sz="1400" dirty="0"/>
              <a:t>  -  </a:t>
            </a:r>
            <a:r>
              <a:rPr lang="ko-KR" altLang="en-US" sz="1400" dirty="0"/>
              <a:t>당시 이춘재는 </a:t>
            </a:r>
            <a:r>
              <a:rPr lang="en-US" altLang="ko-KR" sz="1400" dirty="0"/>
              <a:t>1994</a:t>
            </a:r>
            <a:r>
              <a:rPr lang="ko-KR" altLang="en-US" sz="1400" dirty="0"/>
              <a:t>년 청주에서 처제를 성폭행 후 살인한 혐의로 무기징역을 </a:t>
            </a:r>
            <a:r>
              <a:rPr lang="ko-KR" altLang="en-US" sz="1400" dirty="0" err="1"/>
              <a:t>선고받고</a:t>
            </a:r>
            <a:r>
              <a:rPr lang="ko-KR" altLang="en-US" sz="1400" dirty="0"/>
              <a:t> 복역 중이었는데</a:t>
            </a:r>
            <a:r>
              <a:rPr lang="en-US" altLang="ko-KR" sz="1400" dirty="0"/>
              <a:t>, </a:t>
            </a:r>
            <a:r>
              <a:rPr lang="ko-KR" altLang="en-US" sz="1400" dirty="0"/>
              <a:t>경찰과의 대면조사를 통해 이춘재는 이미 범인이 밝혀졌다고 종결되었던 </a:t>
            </a:r>
            <a:r>
              <a:rPr lang="en-US" altLang="ko-KR" sz="1400" dirty="0"/>
              <a:t>8</a:t>
            </a:r>
            <a:r>
              <a:rPr lang="ko-KR" altLang="en-US" sz="1400" dirty="0"/>
              <a:t>차 사건</a:t>
            </a:r>
            <a:r>
              <a:rPr lang="en-US" altLang="ko-KR" sz="1400" dirty="0"/>
              <a:t>(</a:t>
            </a:r>
            <a:r>
              <a:rPr lang="ko-KR" altLang="en-US" sz="1400" dirty="0">
                <a:solidFill>
                  <a:srgbClr val="7030A0"/>
                </a:solidFill>
              </a:rPr>
              <a:t>억울한 옥살이 </a:t>
            </a:r>
            <a:r>
              <a:rPr lang="en-US" altLang="ko-KR" sz="1400" dirty="0">
                <a:solidFill>
                  <a:srgbClr val="7030A0"/>
                </a:solidFill>
              </a:rPr>
              <a:t>: </a:t>
            </a:r>
            <a:r>
              <a:rPr lang="ko-KR" altLang="en-US" sz="1400" dirty="0">
                <a:solidFill>
                  <a:srgbClr val="7030A0"/>
                </a:solidFill>
              </a:rPr>
              <a:t>윤성여 씨 사건</a:t>
            </a:r>
            <a:r>
              <a:rPr lang="en-US" altLang="ko-KR" sz="1400" dirty="0"/>
              <a:t>)</a:t>
            </a:r>
            <a:r>
              <a:rPr lang="ko-KR" altLang="en-US" sz="1400" dirty="0"/>
              <a:t>을 포함하여 연쇄 살인 사건 모두 자신이 저지른 범행이며</a:t>
            </a:r>
            <a:r>
              <a:rPr lang="en-US" altLang="ko-KR" sz="1400" dirty="0"/>
              <a:t>, </a:t>
            </a:r>
            <a:r>
              <a:rPr lang="ko-KR" altLang="en-US" sz="1400" dirty="0"/>
              <a:t>이 사건 외에도 총 </a:t>
            </a:r>
            <a:r>
              <a:rPr lang="en-US" altLang="ko-KR" sz="1400" dirty="0"/>
              <a:t>14</a:t>
            </a:r>
            <a:r>
              <a:rPr lang="ko-KR" altLang="en-US" sz="1400" dirty="0"/>
              <a:t>건의 살인과 </a:t>
            </a:r>
            <a:r>
              <a:rPr lang="en-US" altLang="ko-KR" sz="1400" dirty="0"/>
              <a:t>34</a:t>
            </a:r>
            <a:r>
              <a:rPr lang="ko-KR" altLang="en-US" sz="1400" dirty="0"/>
              <a:t>건의 성범죄를 저질렀다고 자백하였음</a:t>
            </a:r>
            <a:endParaRPr lang="en-US" altLang="ko-KR" sz="1400" dirty="0"/>
          </a:p>
          <a:p>
            <a:pPr marL="0" indent="0">
              <a:buNone/>
            </a:pPr>
            <a:endParaRPr lang="en-US" altLang="ko-KR" sz="1400" dirty="0"/>
          </a:p>
          <a:p>
            <a:pPr marL="0" indent="0">
              <a:buNone/>
            </a:pPr>
            <a:r>
              <a:rPr lang="en-US" altLang="ko-KR" sz="1400" dirty="0"/>
              <a:t>  - </a:t>
            </a:r>
            <a:r>
              <a:rPr lang="ko-KR" altLang="en-US" sz="1400" dirty="0"/>
              <a:t>경찰은 </a:t>
            </a:r>
            <a:r>
              <a:rPr lang="en-US" altLang="ko-KR" sz="1400" dirty="0"/>
              <a:t>2019</a:t>
            </a:r>
            <a:r>
              <a:rPr lang="ko-KR" altLang="en-US" sz="1400" dirty="0"/>
              <a:t>년 </a:t>
            </a:r>
            <a:r>
              <a:rPr lang="en-US" altLang="ko-KR" sz="1400" dirty="0"/>
              <a:t>12</a:t>
            </a:r>
            <a:r>
              <a:rPr lang="ko-KR" altLang="en-US" sz="1400" dirty="0"/>
              <a:t>월 이춘재의 신상을 공개하기로 결정하고</a:t>
            </a:r>
            <a:r>
              <a:rPr lang="en-US" altLang="ko-KR" sz="1400" dirty="0"/>
              <a:t>, </a:t>
            </a:r>
            <a:r>
              <a:rPr lang="ko-KR" altLang="en-US" sz="1400" dirty="0"/>
              <a:t>사건의 명칭을 ‘화성 연쇄살인사건’에서 ‘이춘재 연쇄살인사건’으로 변경하였음</a:t>
            </a:r>
            <a:endParaRPr lang="en-US" altLang="ko-KR" sz="1400" dirty="0"/>
          </a:p>
          <a:p>
            <a:pPr marL="0" indent="0">
              <a:buNone/>
            </a:pPr>
            <a:endParaRPr lang="en-US" altLang="ko-KR" sz="1400" dirty="0"/>
          </a:p>
          <a:p>
            <a:pPr marL="0" indent="0">
              <a:buNone/>
            </a:pPr>
            <a:r>
              <a:rPr lang="en-US" altLang="ko-KR" sz="1400" dirty="0"/>
              <a:t>  - 2020</a:t>
            </a:r>
            <a:r>
              <a:rPr lang="ko-KR" altLang="en-US" sz="1400" dirty="0"/>
              <a:t>년 </a:t>
            </a:r>
            <a:r>
              <a:rPr lang="en-US" altLang="ko-KR" sz="1400" dirty="0"/>
              <a:t>7</a:t>
            </a:r>
            <a:r>
              <a:rPr lang="ko-KR" altLang="en-US" sz="1400" dirty="0"/>
              <a:t>월 경찰은 피해자들의 유류품에서 검출한 </a:t>
            </a:r>
            <a:r>
              <a:rPr lang="en-US" altLang="ko-KR" sz="1400" dirty="0"/>
              <a:t>DNA</a:t>
            </a:r>
            <a:r>
              <a:rPr lang="ko-KR" altLang="en-US" sz="1400" dirty="0"/>
              <a:t> 및 범인 자백 등을 바탕으로 그가 자백한 범행 중 총 </a:t>
            </a:r>
            <a:r>
              <a:rPr lang="en-US" altLang="ko-KR" sz="1400" dirty="0"/>
              <a:t>14</a:t>
            </a:r>
            <a:r>
              <a:rPr lang="ko-KR" altLang="en-US" sz="1400" dirty="0"/>
              <a:t>건의 살인과 </a:t>
            </a:r>
            <a:r>
              <a:rPr lang="en-US" altLang="ko-KR" sz="1400" dirty="0"/>
              <a:t>9</a:t>
            </a:r>
            <a:r>
              <a:rPr lang="ko-KR" altLang="en-US" sz="1400" dirty="0"/>
              <a:t>건의 성범죄가 그의 실제 범행이었음을 확인하였으나</a:t>
            </a:r>
            <a:r>
              <a:rPr lang="en-US" altLang="ko-KR" sz="1400" dirty="0"/>
              <a:t>, </a:t>
            </a:r>
            <a:r>
              <a:rPr lang="ko-KR" altLang="en-US" sz="1400" dirty="0"/>
              <a:t>공소시효 만료로 혐의에 대한 처벌은 이루어지지 못한 채 수사를 마무리 지었음</a:t>
            </a:r>
            <a:endParaRPr lang="en-US" altLang="ko-KR" sz="1400" dirty="0"/>
          </a:p>
          <a:p>
            <a:pPr marL="0" indent="0">
              <a:buNone/>
            </a:pPr>
            <a:endParaRPr lang="en-US" altLang="ko-KR" sz="1400" dirty="0"/>
          </a:p>
          <a:p>
            <a:pPr marL="0" indent="0">
              <a:buNone/>
            </a:pPr>
            <a:r>
              <a:rPr lang="en-US" altLang="ko-KR" sz="1400" dirty="0"/>
              <a:t>  -  </a:t>
            </a:r>
            <a:r>
              <a:rPr lang="ko-KR" altLang="en-US" sz="1400" dirty="0"/>
              <a:t>경찰은 이춘재가 </a:t>
            </a:r>
            <a:r>
              <a:rPr lang="ko-KR" altLang="en-US" sz="1400" dirty="0" err="1"/>
              <a:t>사이코패스</a:t>
            </a:r>
            <a:r>
              <a:rPr lang="ko-KR" altLang="en-US" sz="1400" dirty="0"/>
              <a:t> 성향이 뚜렷하며 자신의 욕구 불만을 해소하기 위해 여성을 성적 도구화하여 범행을 저지른 것으로 판단하였음</a:t>
            </a:r>
            <a:endParaRPr lang="en-US" altLang="ko-KR" sz="1300" dirty="0">
              <a:solidFill>
                <a:schemeClr val="tx1"/>
              </a:solidFill>
              <a:latin typeface="+mj-ea"/>
              <a:ea typeface="+mj-ea"/>
            </a:endParaRPr>
          </a:p>
        </p:txBody>
      </p:sp>
      <p:sp>
        <p:nvSpPr>
          <p:cNvPr id="3" name="제목 2"/>
          <p:cNvSpPr>
            <a:spLocks noGrp="1"/>
          </p:cNvSpPr>
          <p:nvPr>
            <p:ph type="title"/>
          </p:nvPr>
        </p:nvSpPr>
        <p:spPr/>
        <p:txBody>
          <a:bodyPr>
            <a:normAutofit/>
          </a:bodyPr>
          <a:lstStyle/>
          <a:p>
            <a:r>
              <a:rPr lang="en-US" altLang="ko-KR" sz="3200" dirty="0"/>
              <a:t>3. </a:t>
            </a:r>
            <a:r>
              <a:rPr lang="ko-KR" altLang="en-US" sz="3200" dirty="0"/>
              <a:t>이춘재 연쇄살인사건</a:t>
            </a:r>
            <a:r>
              <a:rPr lang="en-US" altLang="ko-KR" sz="3200" dirty="0"/>
              <a:t>(</a:t>
            </a:r>
            <a:r>
              <a:rPr lang="ko-KR" altLang="en-US" sz="3200" dirty="0"/>
              <a:t>화성연쇄살인사건</a:t>
            </a:r>
            <a:r>
              <a:rPr lang="en-US" altLang="ko-KR" sz="3200" dirty="0"/>
              <a:t>)</a:t>
            </a:r>
            <a:endParaRPr lang="ko-KR" altLang="en-US" sz="3200" dirty="0"/>
          </a:p>
        </p:txBody>
      </p:sp>
      <p:pic>
        <p:nvPicPr>
          <p:cNvPr id="7" name="그림 6"/>
          <p:cNvPicPr>
            <a:picLocks noChangeAspect="1"/>
          </p:cNvPicPr>
          <p:nvPr/>
        </p:nvPicPr>
        <p:blipFill>
          <a:blip r:embed="rId2"/>
          <a:stretch>
            <a:fillRect/>
          </a:stretch>
        </p:blipFill>
        <p:spPr>
          <a:xfrm>
            <a:off x="5724128" y="1340768"/>
            <a:ext cx="3312368" cy="2880320"/>
          </a:xfrm>
          <a:prstGeom prst="rect">
            <a:avLst/>
          </a:prstGeom>
        </p:spPr>
      </p:pic>
      <p:pic>
        <p:nvPicPr>
          <p:cNvPr id="8" name="그림 7"/>
          <p:cNvPicPr>
            <a:picLocks noChangeAspect="1"/>
          </p:cNvPicPr>
          <p:nvPr/>
        </p:nvPicPr>
        <p:blipFill>
          <a:blip r:embed="rId3"/>
          <a:stretch>
            <a:fillRect/>
          </a:stretch>
        </p:blipFill>
        <p:spPr>
          <a:xfrm>
            <a:off x="5724128" y="4316797"/>
            <a:ext cx="3312368" cy="2427734"/>
          </a:xfrm>
          <a:prstGeom prst="rect">
            <a:avLst/>
          </a:prstGeom>
        </p:spPr>
      </p:pic>
    </p:spTree>
    <p:extLst>
      <p:ext uri="{BB962C8B-B14F-4D97-AF65-F5344CB8AC3E}">
        <p14:creationId xmlns:p14="http://schemas.microsoft.com/office/powerpoint/2010/main" val="1842064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287530" y="1412776"/>
            <a:ext cx="5076558" cy="5185952"/>
          </a:xfrm>
        </p:spPr>
        <p:txBody>
          <a:bodyPr>
            <a:normAutofit/>
          </a:bodyPr>
          <a:lstStyle/>
          <a:p>
            <a:r>
              <a:rPr lang="ko-KR" altLang="en-US" sz="1300" dirty="0">
                <a:solidFill>
                  <a:schemeClr val="tx1"/>
                </a:solidFill>
                <a:latin typeface="+mj-ea"/>
                <a:ea typeface="+mj-ea"/>
              </a:rPr>
              <a:t>이춘재는</a:t>
            </a:r>
            <a:r>
              <a:rPr lang="en-US" altLang="ko-KR" sz="1300" dirty="0">
                <a:solidFill>
                  <a:schemeClr val="tx1"/>
                </a:solidFill>
                <a:latin typeface="+mj-ea"/>
                <a:ea typeface="+mj-ea"/>
              </a:rPr>
              <a:t>?</a:t>
            </a:r>
          </a:p>
          <a:p>
            <a:endParaRPr lang="en-US" altLang="ko-KR" sz="1300" dirty="0">
              <a:solidFill>
                <a:schemeClr val="tx1"/>
              </a:solidFill>
              <a:latin typeface="+mj-ea"/>
              <a:ea typeface="+mj-ea"/>
            </a:endParaRPr>
          </a:p>
          <a:p>
            <a:pPr marL="0" indent="0">
              <a:buNone/>
            </a:pPr>
            <a:r>
              <a:rPr lang="en-US" altLang="ko-KR" sz="1300" dirty="0">
                <a:solidFill>
                  <a:schemeClr val="tx1"/>
                </a:solidFill>
                <a:latin typeface="+mj-ea"/>
                <a:ea typeface="+mj-ea"/>
              </a:rPr>
              <a:t>   - </a:t>
            </a:r>
            <a:r>
              <a:rPr lang="ko-KR" altLang="en-US" sz="1400" dirty="0"/>
              <a:t>이춘재는 </a:t>
            </a:r>
            <a:r>
              <a:rPr lang="en-US" altLang="ko-KR" sz="1400" dirty="0"/>
              <a:t>1963</a:t>
            </a:r>
            <a:r>
              <a:rPr lang="ko-KR" altLang="en-US" sz="1400" dirty="0"/>
              <a:t>년 </a:t>
            </a:r>
            <a:r>
              <a:rPr lang="en-US" altLang="ko-KR" sz="1400" dirty="0"/>
              <a:t>1</a:t>
            </a:r>
            <a:r>
              <a:rPr lang="ko-KR" altLang="en-US" sz="1400" dirty="0"/>
              <a:t>월 </a:t>
            </a:r>
            <a:r>
              <a:rPr lang="en-US" altLang="ko-KR" sz="1400" dirty="0"/>
              <a:t>31</a:t>
            </a:r>
            <a:r>
              <a:rPr lang="ko-KR" altLang="en-US" sz="1400" dirty="0"/>
              <a:t>일 경기도 화성군 태안읍 </a:t>
            </a:r>
            <a:r>
              <a:rPr lang="ko-KR" altLang="en-US" sz="1400" dirty="0" err="1"/>
              <a:t>진안</a:t>
            </a:r>
            <a:r>
              <a:rPr lang="en-US" altLang="ko-KR" sz="1400" dirty="0"/>
              <a:t>1</a:t>
            </a:r>
            <a:r>
              <a:rPr lang="ko-KR" altLang="en-US" sz="1400" dirty="0"/>
              <a:t>리에서 태어나 </a:t>
            </a:r>
            <a:r>
              <a:rPr lang="en-US" altLang="ko-KR" sz="1400" dirty="0"/>
              <a:t>30</a:t>
            </a:r>
            <a:r>
              <a:rPr lang="ko-KR" altLang="en-US" sz="1400" dirty="0"/>
              <a:t>년간을 근방에서 살았음</a:t>
            </a:r>
            <a:endParaRPr lang="en-US" altLang="ko-KR" sz="1400" dirty="0"/>
          </a:p>
          <a:p>
            <a:pPr marL="0" indent="0">
              <a:buNone/>
            </a:pPr>
            <a:endParaRPr lang="en-US" altLang="ko-KR" sz="1400" dirty="0"/>
          </a:p>
          <a:p>
            <a:pPr marL="0" indent="0">
              <a:buNone/>
            </a:pPr>
            <a:r>
              <a:rPr lang="en-US" altLang="ko-KR" sz="1400" dirty="0"/>
              <a:t>  - </a:t>
            </a:r>
            <a:r>
              <a:rPr lang="ko-KR" altLang="en-US" sz="1400" dirty="0"/>
              <a:t>국민학교 시절 동생이 물에 빠져 익사한 사건으로 큰 충격을 받은 적이 있으며</a:t>
            </a:r>
            <a:r>
              <a:rPr lang="en-US" altLang="ko-KR" sz="1400" dirty="0"/>
              <a:t>, </a:t>
            </a:r>
            <a:r>
              <a:rPr lang="ko-KR" altLang="en-US" sz="1400" dirty="0"/>
              <a:t>진위여부는 알 수 없지만 본인주장에 따르면 어릴 적 동네누나에게 성폭행을 당한 적이 있다고 함</a:t>
            </a:r>
            <a:r>
              <a:rPr lang="en-US" altLang="ko-KR" sz="1400" dirty="0"/>
              <a:t>. </a:t>
            </a:r>
            <a:r>
              <a:rPr lang="ko-KR" altLang="en-US" sz="1400" dirty="0"/>
              <a:t>사실이라면 이런 성경험으로 인해 왜곡된 성욕이 생긴 것으로 보임</a:t>
            </a:r>
            <a:endParaRPr lang="en-US" altLang="ko-KR" sz="1400" dirty="0"/>
          </a:p>
          <a:p>
            <a:pPr marL="0" indent="0">
              <a:buNone/>
            </a:pPr>
            <a:endParaRPr lang="en-US" altLang="ko-KR" sz="1400" dirty="0"/>
          </a:p>
          <a:p>
            <a:pPr marL="0" indent="0">
              <a:buNone/>
            </a:pPr>
            <a:r>
              <a:rPr lang="en-US" altLang="ko-KR" sz="1400" dirty="0"/>
              <a:t>  -  </a:t>
            </a:r>
            <a:r>
              <a:rPr lang="ko-KR" altLang="en-US" sz="1400" dirty="0"/>
              <a:t>수원시 소재 </a:t>
            </a:r>
            <a:r>
              <a:rPr lang="en-US" altLang="ko-KR" sz="1400" dirty="0"/>
              <a:t>S</a:t>
            </a:r>
            <a:r>
              <a:rPr lang="ko-KR" altLang="en-US" sz="1400" dirty="0"/>
              <a:t>고등학교에 입학</a:t>
            </a:r>
            <a:r>
              <a:rPr lang="en-US" altLang="ko-KR" sz="1400" dirty="0"/>
              <a:t>. 1983</a:t>
            </a:r>
            <a:r>
              <a:rPr lang="ko-KR" altLang="en-US" sz="1400" dirty="0"/>
              <a:t>년 </a:t>
            </a:r>
            <a:r>
              <a:rPr lang="en-US" altLang="ko-KR" sz="1400" dirty="0"/>
              <a:t>2</a:t>
            </a:r>
            <a:r>
              <a:rPr lang="ko-KR" altLang="en-US" sz="1400" dirty="0"/>
              <a:t>월 고등학교를 졸업함</a:t>
            </a:r>
            <a:r>
              <a:rPr lang="en-US" altLang="ko-KR" sz="1400" dirty="0"/>
              <a:t>. 1983</a:t>
            </a:r>
            <a:r>
              <a:rPr lang="ko-KR" altLang="en-US" sz="1400" dirty="0"/>
              <a:t>년 중순 대한민국 육군에 입대하여 </a:t>
            </a:r>
            <a:r>
              <a:rPr lang="en-US" altLang="ko-KR" sz="1400" dirty="0"/>
              <a:t>1986</a:t>
            </a:r>
            <a:r>
              <a:rPr lang="ko-KR" altLang="en-US" sz="1400" dirty="0"/>
              <a:t>년 </a:t>
            </a:r>
            <a:r>
              <a:rPr lang="en-US" altLang="ko-KR" sz="1400" dirty="0"/>
              <a:t>1</a:t>
            </a:r>
            <a:r>
              <a:rPr lang="ko-KR" altLang="en-US" sz="1400" dirty="0"/>
              <a:t>월 </a:t>
            </a:r>
            <a:r>
              <a:rPr lang="en-US" altLang="ko-KR" sz="1400" dirty="0"/>
              <a:t>23</a:t>
            </a:r>
            <a:r>
              <a:rPr lang="ko-KR" altLang="en-US" sz="1400" dirty="0"/>
              <a:t>일 육군 병장 만기 전역</a:t>
            </a:r>
            <a:endParaRPr lang="en-US" altLang="ko-KR" sz="1400" dirty="0" err="1"/>
          </a:p>
          <a:p>
            <a:pPr marL="0" indent="0">
              <a:buNone/>
            </a:pPr>
            <a:endParaRPr lang="en-US" altLang="ko-KR" sz="1400" dirty="0" err="1">
              <a:solidFill>
                <a:schemeClr val="tx1"/>
              </a:solidFill>
              <a:latin typeface="+mj-ea"/>
              <a:ea typeface="+mj-ea"/>
            </a:endParaRPr>
          </a:p>
          <a:p>
            <a:pPr marL="0" indent="0">
              <a:buNone/>
            </a:pPr>
            <a:r>
              <a:rPr lang="en-US" altLang="ko-KR" sz="1400" dirty="0">
                <a:solidFill>
                  <a:schemeClr val="tx1"/>
                </a:solidFill>
                <a:latin typeface="+mj-ea"/>
                <a:ea typeface="+mj-ea"/>
              </a:rPr>
              <a:t>  - </a:t>
            </a:r>
            <a:r>
              <a:rPr lang="ko-KR" altLang="en-US" sz="1400" dirty="0"/>
              <a:t>전역 후 화성군의 전기부품회사에 근무한 후</a:t>
            </a:r>
            <a:r>
              <a:rPr lang="en-US" altLang="ko-KR" sz="1400" dirty="0"/>
              <a:t> 1990</a:t>
            </a:r>
            <a:r>
              <a:rPr lang="ko-KR" altLang="en-US" sz="1400" dirty="0"/>
              <a:t>년 </a:t>
            </a:r>
            <a:r>
              <a:rPr lang="ko-KR" altLang="en-US" sz="1400" dirty="0" err="1"/>
              <a:t>초여름경에</a:t>
            </a:r>
            <a:r>
              <a:rPr lang="ko-KR" altLang="en-US" sz="1400" dirty="0"/>
              <a:t> 서울 용산구 청파동에 본사를 두고 있는 모 </a:t>
            </a:r>
            <a:r>
              <a:rPr lang="ko-KR" altLang="en-US" sz="1400" dirty="0" err="1"/>
              <a:t>건업체에</a:t>
            </a:r>
            <a:r>
              <a:rPr lang="ko-KR" altLang="en-US" sz="1400" dirty="0"/>
              <a:t> 들어가 포크레인 기사를 따라다니다가 운전을 배워 </a:t>
            </a:r>
            <a:r>
              <a:rPr lang="ko-KR" altLang="en-US" sz="1400" dirty="0" err="1"/>
              <a:t>면허없이</a:t>
            </a:r>
            <a:r>
              <a:rPr lang="ko-KR" altLang="en-US" sz="1400" dirty="0"/>
              <a:t> 포크레인 기사로 공사현장을 따라다녔음</a:t>
            </a:r>
            <a:br>
              <a:rPr lang="ko-KR" altLang="en-US" sz="1400" dirty="0"/>
            </a:br>
            <a:br>
              <a:rPr lang="ko-KR" altLang="en-US" sz="1400" dirty="0"/>
            </a:br>
            <a:r>
              <a:rPr lang="ko-KR" altLang="en-US" sz="1400" dirty="0"/>
              <a:t>  </a:t>
            </a:r>
            <a:r>
              <a:rPr lang="en-US" altLang="ko-KR" sz="1400" dirty="0"/>
              <a:t>- 1991</a:t>
            </a:r>
            <a:r>
              <a:rPr lang="ko-KR" altLang="en-US" sz="1400" dirty="0"/>
              <a:t>년을 전후한 즈음에는 충청북도 청원군 </a:t>
            </a:r>
            <a:r>
              <a:rPr lang="ko-KR" altLang="en-US" sz="1400" dirty="0" err="1"/>
              <a:t>부용면의</a:t>
            </a:r>
            <a:r>
              <a:rPr lang="ko-KR" altLang="en-US" sz="1400" dirty="0"/>
              <a:t> 한 골재회사에서 포크레인 기사로 일했으며</a:t>
            </a:r>
            <a:r>
              <a:rPr lang="en-US" altLang="ko-KR" sz="1400" dirty="0"/>
              <a:t>, </a:t>
            </a:r>
            <a:r>
              <a:rPr lang="ko-KR" altLang="en-US" sz="1400" dirty="0"/>
              <a:t>그 회사에서 경리로 일하던 아내를 만나 </a:t>
            </a:r>
            <a:r>
              <a:rPr lang="en-US" altLang="ko-KR" sz="1400" dirty="0"/>
              <a:t>1992</a:t>
            </a:r>
            <a:r>
              <a:rPr lang="ko-KR" altLang="en-US" sz="1400" dirty="0"/>
              <a:t>년 </a:t>
            </a:r>
            <a:r>
              <a:rPr lang="en-US" altLang="ko-KR" sz="1400" dirty="0"/>
              <a:t>4</a:t>
            </a:r>
            <a:r>
              <a:rPr lang="ko-KR" altLang="en-US" sz="1400" dirty="0"/>
              <a:t>월에 결혼함</a:t>
            </a:r>
            <a:endParaRPr lang="en-US" altLang="ko-KR" sz="1400" dirty="0"/>
          </a:p>
        </p:txBody>
      </p:sp>
      <p:sp>
        <p:nvSpPr>
          <p:cNvPr id="3" name="제목 2"/>
          <p:cNvSpPr>
            <a:spLocks noGrp="1"/>
          </p:cNvSpPr>
          <p:nvPr>
            <p:ph type="title"/>
          </p:nvPr>
        </p:nvSpPr>
        <p:spPr/>
        <p:txBody>
          <a:bodyPr>
            <a:normAutofit/>
          </a:bodyPr>
          <a:lstStyle/>
          <a:p>
            <a:r>
              <a:rPr lang="en-US" altLang="ko-KR" sz="3200" dirty="0"/>
              <a:t>3. </a:t>
            </a:r>
            <a:r>
              <a:rPr lang="ko-KR" altLang="en-US" sz="3200" dirty="0"/>
              <a:t>이춘재 연쇄살인사건</a:t>
            </a:r>
            <a:r>
              <a:rPr lang="en-US" altLang="ko-KR" sz="3200" dirty="0"/>
              <a:t>(</a:t>
            </a:r>
            <a:r>
              <a:rPr lang="ko-KR" altLang="en-US" sz="3200" dirty="0"/>
              <a:t>화성연쇄살인사건</a:t>
            </a:r>
            <a:r>
              <a:rPr lang="en-US" altLang="ko-KR" sz="3200" dirty="0"/>
              <a:t>)</a:t>
            </a:r>
            <a:endParaRPr lang="ko-KR" altLang="en-US" sz="3200" dirty="0"/>
          </a:p>
        </p:txBody>
      </p:sp>
      <p:pic>
        <p:nvPicPr>
          <p:cNvPr id="11" name="그림 10"/>
          <p:cNvPicPr>
            <a:picLocks noChangeAspect="1"/>
          </p:cNvPicPr>
          <p:nvPr/>
        </p:nvPicPr>
        <p:blipFill>
          <a:blip r:embed="rId2"/>
          <a:stretch>
            <a:fillRect/>
          </a:stretch>
        </p:blipFill>
        <p:spPr>
          <a:xfrm>
            <a:off x="5364088" y="3892606"/>
            <a:ext cx="3682295" cy="2886075"/>
          </a:xfrm>
          <a:prstGeom prst="rect">
            <a:avLst/>
          </a:prstGeom>
        </p:spPr>
      </p:pic>
      <p:pic>
        <p:nvPicPr>
          <p:cNvPr id="12" name="그림 11"/>
          <p:cNvPicPr>
            <a:picLocks noChangeAspect="1"/>
          </p:cNvPicPr>
          <p:nvPr/>
        </p:nvPicPr>
        <p:blipFill>
          <a:blip r:embed="rId3"/>
          <a:stretch>
            <a:fillRect/>
          </a:stretch>
        </p:blipFill>
        <p:spPr>
          <a:xfrm>
            <a:off x="5364088" y="1007228"/>
            <a:ext cx="3682295" cy="2857500"/>
          </a:xfrm>
          <a:prstGeom prst="rect">
            <a:avLst/>
          </a:prstGeom>
        </p:spPr>
      </p:pic>
    </p:spTree>
    <p:extLst>
      <p:ext uri="{BB962C8B-B14F-4D97-AF65-F5344CB8AC3E}">
        <p14:creationId xmlns:p14="http://schemas.microsoft.com/office/powerpoint/2010/main" val="649164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287530" y="1700808"/>
            <a:ext cx="5076558" cy="4897920"/>
          </a:xfrm>
        </p:spPr>
        <p:txBody>
          <a:bodyPr>
            <a:normAutofit/>
          </a:bodyPr>
          <a:lstStyle/>
          <a:p>
            <a:r>
              <a:rPr lang="ko-KR" altLang="en-US" sz="1300" dirty="0">
                <a:solidFill>
                  <a:schemeClr val="tx1"/>
                </a:solidFill>
                <a:latin typeface="+mj-ea"/>
                <a:ea typeface="+mj-ea"/>
              </a:rPr>
              <a:t>이춘재는</a:t>
            </a:r>
            <a:r>
              <a:rPr lang="en-US" altLang="ko-KR" sz="1300" dirty="0">
                <a:solidFill>
                  <a:schemeClr val="tx1"/>
                </a:solidFill>
                <a:latin typeface="+mj-ea"/>
                <a:ea typeface="+mj-ea"/>
              </a:rPr>
              <a:t>?</a:t>
            </a:r>
          </a:p>
          <a:p>
            <a:endParaRPr lang="en-US" altLang="ko-KR" sz="1300" dirty="0">
              <a:solidFill>
                <a:schemeClr val="tx1"/>
              </a:solidFill>
              <a:latin typeface="+mj-ea"/>
              <a:ea typeface="+mj-ea"/>
            </a:endParaRPr>
          </a:p>
          <a:p>
            <a:pPr marL="0" indent="0">
              <a:buNone/>
            </a:pPr>
            <a:r>
              <a:rPr lang="en-US" altLang="ko-KR" sz="1300" dirty="0">
                <a:solidFill>
                  <a:schemeClr val="tx1"/>
                </a:solidFill>
                <a:latin typeface="+mj-ea"/>
                <a:ea typeface="+mj-ea"/>
              </a:rPr>
              <a:t>   - </a:t>
            </a:r>
            <a:r>
              <a:rPr lang="ko-KR" altLang="en-US" sz="1400" dirty="0"/>
              <a:t>이춘재의 사건 당시 거주지는 경기도 화성군 태안읍 </a:t>
            </a:r>
            <a:r>
              <a:rPr lang="ko-KR" altLang="en-US" sz="1400" dirty="0" err="1"/>
              <a:t>진안리로</a:t>
            </a:r>
            <a:r>
              <a:rPr lang="ko-KR" altLang="en-US" sz="1400" dirty="0"/>
              <a:t> 직장 생활과 결혼도 화성에서 했으며</a:t>
            </a:r>
            <a:r>
              <a:rPr lang="en-US" altLang="ko-KR" sz="1400" dirty="0"/>
              <a:t>, </a:t>
            </a:r>
            <a:r>
              <a:rPr lang="ko-KR" altLang="en-US" sz="1400" dirty="0"/>
              <a:t>주소를 몇 차례 옮긴 적은 있으나 모두 당시 화성군 내였고 </a:t>
            </a:r>
            <a:r>
              <a:rPr lang="en-US" altLang="ko-KR" sz="1400" dirty="0"/>
              <a:t>1993</a:t>
            </a:r>
            <a:r>
              <a:rPr lang="ko-KR" altLang="en-US" sz="1400" dirty="0"/>
              <a:t>년 </a:t>
            </a:r>
            <a:r>
              <a:rPr lang="en-US" altLang="ko-KR" sz="1400" dirty="0"/>
              <a:t>4</a:t>
            </a:r>
            <a:r>
              <a:rPr lang="ko-KR" altLang="en-US" sz="1400" dirty="0"/>
              <a:t>월 청주로 이사하기 전까지는 계속 화성에서 살았다고 함</a:t>
            </a:r>
            <a:endParaRPr lang="en-US" altLang="ko-KR" sz="1400" dirty="0"/>
          </a:p>
          <a:p>
            <a:pPr marL="0" indent="0">
              <a:buNone/>
            </a:pPr>
            <a:endParaRPr lang="en-US" altLang="ko-KR" sz="1400" dirty="0"/>
          </a:p>
          <a:p>
            <a:pPr marL="0" indent="0">
              <a:buNone/>
            </a:pPr>
            <a:r>
              <a:rPr lang="en-US" altLang="ko-KR" sz="1400" dirty="0"/>
              <a:t>  -  </a:t>
            </a:r>
            <a:r>
              <a:rPr lang="ko-KR" altLang="en-US" sz="1400" dirty="0"/>
              <a:t>당시 이춘재가 다니던 공장은 집에서 </a:t>
            </a:r>
            <a:r>
              <a:rPr lang="en-US" altLang="ko-KR" sz="1400" dirty="0"/>
              <a:t>5km </a:t>
            </a:r>
            <a:r>
              <a:rPr lang="ko-KR" altLang="en-US" sz="1400" dirty="0"/>
              <a:t>거리에 있었으며 단순 공장업무를 했다고 하고 </a:t>
            </a:r>
            <a:r>
              <a:rPr lang="en-US" altLang="ko-KR" sz="1400" dirty="0"/>
              <a:t>1</a:t>
            </a:r>
            <a:r>
              <a:rPr lang="ko-KR" altLang="en-US" sz="1400" dirty="0"/>
              <a:t>차</a:t>
            </a:r>
            <a:r>
              <a:rPr lang="en-US" altLang="ko-KR" sz="1400" dirty="0"/>
              <a:t>, 2</a:t>
            </a:r>
            <a:r>
              <a:rPr lang="ko-KR" altLang="en-US" sz="1400" dirty="0"/>
              <a:t>차</a:t>
            </a:r>
            <a:r>
              <a:rPr lang="en-US" altLang="ko-KR" sz="1400" dirty="0"/>
              <a:t>, 3</a:t>
            </a:r>
            <a:r>
              <a:rPr lang="ko-KR" altLang="en-US" sz="1400" dirty="0"/>
              <a:t>차</a:t>
            </a:r>
            <a:r>
              <a:rPr lang="en-US" altLang="ko-KR" sz="1400" dirty="0"/>
              <a:t>, 6</a:t>
            </a:r>
            <a:r>
              <a:rPr lang="ko-KR" altLang="en-US" sz="1400" dirty="0"/>
              <a:t>차 사건이 발생한 장소가 모두 당시 이춘재의 </a:t>
            </a:r>
            <a:r>
              <a:rPr lang="ko-KR" altLang="en-US" sz="1400" dirty="0" err="1"/>
              <a:t>통근길로</a:t>
            </a:r>
            <a:r>
              <a:rPr lang="ko-KR" altLang="en-US" sz="1400" dirty="0"/>
              <a:t> 추정되는 경로와 일치함</a:t>
            </a:r>
            <a:endParaRPr lang="en-US" altLang="ko-KR" sz="1400" dirty="0"/>
          </a:p>
          <a:p>
            <a:pPr marL="0" indent="0">
              <a:buNone/>
            </a:pPr>
            <a:endParaRPr lang="en-US" altLang="ko-KR" sz="1400" dirty="0"/>
          </a:p>
          <a:p>
            <a:pPr marL="0" indent="0">
              <a:buNone/>
            </a:pPr>
            <a:r>
              <a:rPr lang="en-US" altLang="ko-KR" sz="1400" dirty="0"/>
              <a:t>  - </a:t>
            </a:r>
            <a:r>
              <a:rPr lang="ko-KR" altLang="en-US" sz="1400" dirty="0"/>
              <a:t>이춘재의 </a:t>
            </a:r>
            <a:r>
              <a:rPr lang="en-US" altLang="ko-KR" sz="1400" dirty="0"/>
              <a:t>DNA</a:t>
            </a:r>
            <a:r>
              <a:rPr lang="ko-KR" altLang="en-US" sz="1400" dirty="0"/>
              <a:t>가 확인된 </a:t>
            </a:r>
            <a:r>
              <a:rPr lang="en-US" altLang="ko-KR" sz="1400" dirty="0"/>
              <a:t>5</a:t>
            </a:r>
            <a:r>
              <a:rPr lang="ko-KR" altLang="en-US" sz="1400" dirty="0"/>
              <a:t>차</a:t>
            </a:r>
            <a:r>
              <a:rPr lang="en-US" altLang="ko-KR" sz="1400" dirty="0"/>
              <a:t>, 7</a:t>
            </a:r>
            <a:r>
              <a:rPr lang="ko-KR" altLang="en-US" sz="1400" dirty="0"/>
              <a:t>차</a:t>
            </a:r>
            <a:r>
              <a:rPr lang="en-US" altLang="ko-KR" sz="1400" dirty="0"/>
              <a:t>, 9</a:t>
            </a:r>
            <a:r>
              <a:rPr lang="ko-KR" altLang="en-US" sz="1400" dirty="0"/>
              <a:t>차 범행 장소와도 멀지 않으며</a:t>
            </a:r>
            <a:r>
              <a:rPr lang="en-US" altLang="ko-KR" sz="1400" dirty="0"/>
              <a:t>, </a:t>
            </a:r>
            <a:r>
              <a:rPr lang="ko-KR" altLang="en-US" sz="1400" dirty="0"/>
              <a:t>특히 </a:t>
            </a:r>
            <a:r>
              <a:rPr lang="en-US" altLang="ko-KR" sz="1400" dirty="0"/>
              <a:t>9</a:t>
            </a:r>
            <a:r>
              <a:rPr lang="ko-KR" altLang="en-US" sz="1400" dirty="0"/>
              <a:t>차 장소는 당시 이춘재의 집에서 불과 </a:t>
            </a:r>
            <a:r>
              <a:rPr lang="en-US" altLang="ko-KR" sz="1400" dirty="0"/>
              <a:t>2km </a:t>
            </a:r>
            <a:r>
              <a:rPr lang="ko-KR" altLang="en-US" sz="1400" dirty="0"/>
              <a:t>정도 떨어진 곳임</a:t>
            </a:r>
            <a:endParaRPr lang="en-US" altLang="ko-KR" sz="1400" dirty="0"/>
          </a:p>
        </p:txBody>
      </p:sp>
      <p:sp>
        <p:nvSpPr>
          <p:cNvPr id="3" name="제목 2"/>
          <p:cNvSpPr>
            <a:spLocks noGrp="1"/>
          </p:cNvSpPr>
          <p:nvPr>
            <p:ph type="title"/>
          </p:nvPr>
        </p:nvSpPr>
        <p:spPr/>
        <p:txBody>
          <a:bodyPr>
            <a:normAutofit/>
          </a:bodyPr>
          <a:lstStyle/>
          <a:p>
            <a:r>
              <a:rPr lang="en-US" altLang="ko-KR" sz="3200" dirty="0"/>
              <a:t>3. </a:t>
            </a:r>
            <a:r>
              <a:rPr lang="ko-KR" altLang="en-US" sz="3200" dirty="0"/>
              <a:t>이춘재 연쇄살인사건</a:t>
            </a:r>
            <a:r>
              <a:rPr lang="en-US" altLang="ko-KR" sz="3200" dirty="0"/>
              <a:t>(</a:t>
            </a:r>
            <a:r>
              <a:rPr lang="ko-KR" altLang="en-US" sz="3200" dirty="0"/>
              <a:t>화성연쇄살인사건</a:t>
            </a:r>
            <a:r>
              <a:rPr lang="en-US" altLang="ko-KR" sz="3200" dirty="0"/>
              <a:t>)</a:t>
            </a:r>
            <a:endParaRPr lang="ko-KR" altLang="en-US" sz="3200" dirty="0"/>
          </a:p>
        </p:txBody>
      </p:sp>
      <p:pic>
        <p:nvPicPr>
          <p:cNvPr id="9" name="그림 8"/>
          <p:cNvPicPr>
            <a:picLocks noChangeAspect="1"/>
          </p:cNvPicPr>
          <p:nvPr/>
        </p:nvPicPr>
        <p:blipFill>
          <a:blip r:embed="rId2"/>
          <a:stretch>
            <a:fillRect/>
          </a:stretch>
        </p:blipFill>
        <p:spPr>
          <a:xfrm>
            <a:off x="5364088" y="1412776"/>
            <a:ext cx="3638208" cy="5056609"/>
          </a:xfrm>
          <a:prstGeom prst="rect">
            <a:avLst/>
          </a:prstGeom>
        </p:spPr>
      </p:pic>
    </p:spTree>
    <p:extLst>
      <p:ext uri="{BB962C8B-B14F-4D97-AF65-F5344CB8AC3E}">
        <p14:creationId xmlns:p14="http://schemas.microsoft.com/office/powerpoint/2010/main" val="622818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287530" y="1412776"/>
            <a:ext cx="5076558" cy="5185952"/>
          </a:xfrm>
        </p:spPr>
        <p:txBody>
          <a:bodyPr>
            <a:normAutofit fontScale="92500" lnSpcReduction="10000"/>
          </a:bodyPr>
          <a:lstStyle/>
          <a:p>
            <a:r>
              <a:rPr lang="ko-KR" altLang="en-US" sz="1300" dirty="0">
                <a:solidFill>
                  <a:schemeClr val="tx1"/>
                </a:solidFill>
                <a:latin typeface="+mj-ea"/>
                <a:ea typeface="+mj-ea"/>
              </a:rPr>
              <a:t>이춘재는</a:t>
            </a:r>
            <a:r>
              <a:rPr lang="en-US" altLang="ko-KR" sz="1300" dirty="0">
                <a:solidFill>
                  <a:schemeClr val="tx1"/>
                </a:solidFill>
                <a:latin typeface="+mj-ea"/>
                <a:ea typeface="+mj-ea"/>
              </a:rPr>
              <a:t>?</a:t>
            </a:r>
          </a:p>
          <a:p>
            <a:endParaRPr lang="en-US" altLang="ko-KR" sz="1300" dirty="0">
              <a:solidFill>
                <a:schemeClr val="tx1"/>
              </a:solidFill>
              <a:latin typeface="+mj-ea"/>
              <a:ea typeface="+mj-ea"/>
            </a:endParaRPr>
          </a:p>
          <a:p>
            <a:pPr marL="0" indent="0">
              <a:buNone/>
            </a:pPr>
            <a:r>
              <a:rPr lang="en-US" altLang="ko-KR" sz="1300" dirty="0">
                <a:solidFill>
                  <a:schemeClr val="tx1"/>
                </a:solidFill>
                <a:latin typeface="+mj-ea"/>
                <a:ea typeface="+mj-ea"/>
              </a:rPr>
              <a:t>  - </a:t>
            </a:r>
            <a:r>
              <a:rPr lang="ko-KR" altLang="en-US" sz="1400" dirty="0"/>
              <a:t>마지막 사건인 </a:t>
            </a:r>
            <a:r>
              <a:rPr lang="en-US" altLang="ko-KR" sz="1400" dirty="0"/>
              <a:t>1991</a:t>
            </a:r>
            <a:r>
              <a:rPr lang="ko-KR" altLang="en-US" sz="1400" dirty="0"/>
              <a:t>년 </a:t>
            </a:r>
            <a:r>
              <a:rPr lang="en-US" altLang="ko-KR" sz="1400" dirty="0"/>
              <a:t>4</a:t>
            </a:r>
            <a:r>
              <a:rPr lang="ko-KR" altLang="en-US" sz="1400" dirty="0"/>
              <a:t>월 </a:t>
            </a:r>
            <a:r>
              <a:rPr lang="en-US" altLang="ko-KR" sz="1400" dirty="0"/>
              <a:t>3</a:t>
            </a:r>
            <a:r>
              <a:rPr lang="ko-KR" altLang="en-US" sz="1400" dirty="0"/>
              <a:t>일부터 처제를 살인한 </a:t>
            </a:r>
            <a:r>
              <a:rPr lang="en-US" altLang="ko-KR" sz="1400" dirty="0"/>
              <a:t>1994</a:t>
            </a:r>
            <a:r>
              <a:rPr lang="ko-KR" altLang="en-US" sz="1400" dirty="0"/>
              <a:t>년 </a:t>
            </a:r>
            <a:r>
              <a:rPr lang="en-US" altLang="ko-KR" sz="1400" dirty="0"/>
              <a:t>1</a:t>
            </a:r>
            <a:r>
              <a:rPr lang="ko-KR" altLang="en-US" sz="1400" dirty="0"/>
              <a:t>월 </a:t>
            </a:r>
            <a:r>
              <a:rPr lang="en-US" altLang="ko-KR" sz="1400" dirty="0"/>
              <a:t>13</a:t>
            </a:r>
            <a:r>
              <a:rPr lang="ko-KR" altLang="en-US" sz="1400" dirty="0"/>
              <a:t>일 사이인 약 </a:t>
            </a:r>
            <a:r>
              <a:rPr lang="en-US" altLang="ko-KR" sz="1400" dirty="0"/>
              <a:t>3</a:t>
            </a:r>
            <a:r>
              <a:rPr lang="ko-KR" altLang="en-US" sz="1400" dirty="0"/>
              <a:t>년간 살인을 저지르지 않은 이유는 </a:t>
            </a:r>
            <a:r>
              <a:rPr lang="en-US" altLang="ko-KR" sz="1400" dirty="0"/>
              <a:t>1991</a:t>
            </a:r>
            <a:r>
              <a:rPr lang="ko-KR" altLang="en-US" sz="1400" dirty="0"/>
              <a:t>년 </a:t>
            </a:r>
            <a:r>
              <a:rPr lang="en-US" altLang="ko-KR" sz="1400" dirty="0"/>
              <a:t>7</a:t>
            </a:r>
            <a:r>
              <a:rPr lang="ko-KR" altLang="en-US" sz="1400" dirty="0"/>
              <a:t>월경에 이춘재가 결혼을 했기 때문인 것으로 보임</a:t>
            </a:r>
            <a:endParaRPr lang="en-US" altLang="ko-KR" sz="1400" dirty="0"/>
          </a:p>
          <a:p>
            <a:pPr marL="0" indent="0">
              <a:buNone/>
            </a:pPr>
            <a:endParaRPr lang="en-US" altLang="ko-KR" sz="1400" dirty="0"/>
          </a:p>
          <a:p>
            <a:pPr marL="0" indent="0">
              <a:buNone/>
            </a:pPr>
            <a:r>
              <a:rPr lang="en-US" altLang="ko-KR" sz="1400" dirty="0"/>
              <a:t>  - </a:t>
            </a:r>
            <a:r>
              <a:rPr lang="ko-KR" altLang="en-US" sz="1400" dirty="0"/>
              <a:t>이춘재는 </a:t>
            </a:r>
            <a:r>
              <a:rPr lang="en-US" altLang="ko-KR" sz="1400" dirty="0"/>
              <a:t>1991</a:t>
            </a:r>
            <a:r>
              <a:rPr lang="ko-KR" altLang="en-US" sz="1400" dirty="0"/>
              <a:t>년 </a:t>
            </a:r>
            <a:r>
              <a:rPr lang="en-US" altLang="ko-KR" sz="1400" dirty="0"/>
              <a:t>7</a:t>
            </a:r>
            <a:r>
              <a:rPr lang="ko-KR" altLang="en-US" sz="1400" dirty="0"/>
              <a:t>월에 화성에서 결혼식을 올렸고 이후 </a:t>
            </a:r>
            <a:r>
              <a:rPr lang="en-US" altLang="ko-KR" sz="1400" dirty="0"/>
              <a:t>1992</a:t>
            </a:r>
            <a:r>
              <a:rPr lang="ko-KR" altLang="en-US" sz="1400" dirty="0"/>
              <a:t>년에 아들을 출산한 후  </a:t>
            </a:r>
            <a:r>
              <a:rPr lang="en-US" altLang="ko-KR" sz="1400" dirty="0"/>
              <a:t>1993</a:t>
            </a:r>
            <a:r>
              <a:rPr lang="ko-KR" altLang="en-US" sz="1400" dirty="0"/>
              <a:t>년 청주로 이사했으며 </a:t>
            </a:r>
            <a:r>
              <a:rPr lang="en-US" altLang="ko-KR" sz="1400" dirty="0"/>
              <a:t>1994</a:t>
            </a:r>
            <a:r>
              <a:rPr lang="ko-KR" altLang="en-US" sz="1400" dirty="0"/>
              <a:t>년 </a:t>
            </a:r>
            <a:r>
              <a:rPr lang="en-US" altLang="ko-KR" sz="1400" dirty="0"/>
              <a:t>1</a:t>
            </a:r>
            <a:r>
              <a:rPr lang="ko-KR" altLang="en-US" sz="1400" dirty="0"/>
              <a:t>월에 처제를 강간하고 살해했음</a:t>
            </a:r>
            <a:endParaRPr lang="en-US" altLang="ko-KR" sz="1400" dirty="0"/>
          </a:p>
          <a:p>
            <a:pPr marL="0" indent="0">
              <a:buNone/>
            </a:pPr>
            <a:endParaRPr lang="en-US" altLang="ko-KR" sz="1400" dirty="0"/>
          </a:p>
          <a:p>
            <a:pPr marL="0" indent="0">
              <a:buNone/>
            </a:pPr>
            <a:r>
              <a:rPr lang="en-US" altLang="ko-KR" sz="1400" dirty="0"/>
              <a:t>  -  </a:t>
            </a:r>
            <a:r>
              <a:rPr lang="ko-KR" altLang="en-US" sz="1400" dirty="0"/>
              <a:t>이 경우 아내와 아직 갓난아기인 아들을 </a:t>
            </a:r>
            <a:r>
              <a:rPr lang="ko-KR" altLang="en-US" sz="1400" dirty="0" err="1"/>
              <a:t>상습폭행한</a:t>
            </a:r>
            <a:r>
              <a:rPr lang="ko-KR" altLang="en-US" sz="1400" dirty="0"/>
              <a:t> 것도 살인을 일시적으로 멈췄으나 폭력적인 성향을 억누르지 못하여 가족에게 그 화를 풀었으며</a:t>
            </a:r>
            <a:r>
              <a:rPr lang="en-US" altLang="ko-KR" sz="1400" dirty="0"/>
              <a:t>, </a:t>
            </a:r>
            <a:r>
              <a:rPr lang="ko-KR" altLang="en-US" sz="1400" dirty="0"/>
              <a:t>결국 처제 살인사건으로 이어진 것으로 보임</a:t>
            </a:r>
            <a:br>
              <a:rPr lang="ko-KR" altLang="en-US" sz="1400" dirty="0"/>
            </a:br>
            <a:br>
              <a:rPr lang="ko-KR" altLang="en-US" sz="1400" dirty="0"/>
            </a:br>
            <a:r>
              <a:rPr lang="en-US" altLang="ko-KR" sz="1400" dirty="0"/>
              <a:t>- </a:t>
            </a:r>
            <a:r>
              <a:rPr lang="ko-KR" altLang="en-US" sz="1400" dirty="0"/>
              <a:t>청주 처제 살인사건 당시 판결문에 따르면 이춘재는 평소에는 조용하고 내성적이나 한번 터지면 매우 폭력적인 성향을 보였다고 하며</a:t>
            </a:r>
            <a:r>
              <a:rPr lang="en-US" altLang="ko-KR" sz="1400" dirty="0"/>
              <a:t>, </a:t>
            </a:r>
            <a:r>
              <a:rPr lang="ko-KR" altLang="en-US" sz="1400" dirty="0"/>
              <a:t>아내를 하혈할 정도로 폭행한 것은 물론 </a:t>
            </a:r>
            <a:r>
              <a:rPr lang="en-US" altLang="ko-KR" sz="1400" dirty="0"/>
              <a:t>2</a:t>
            </a:r>
            <a:r>
              <a:rPr lang="ko-KR" altLang="en-US" sz="1400" dirty="0"/>
              <a:t>살배기 아들까지 멍이 들 정도로 때렸다고 함</a:t>
            </a:r>
            <a:endParaRPr lang="en-US" altLang="ko-KR" sz="1400" dirty="0"/>
          </a:p>
          <a:p>
            <a:pPr marL="0" indent="0">
              <a:buNone/>
            </a:pPr>
            <a:endParaRPr lang="en-US" altLang="ko-KR" sz="1400" dirty="0"/>
          </a:p>
          <a:p>
            <a:pPr marL="0" indent="0">
              <a:buNone/>
            </a:pPr>
            <a:r>
              <a:rPr lang="en-US" altLang="ko-KR" sz="1400" dirty="0"/>
              <a:t>  -  </a:t>
            </a:r>
            <a:r>
              <a:rPr lang="ko-KR" altLang="en-US" sz="1400" dirty="0"/>
              <a:t>또한 심각한 </a:t>
            </a:r>
            <a:r>
              <a:rPr lang="ko-KR" altLang="en-US" sz="1400" dirty="0" err="1"/>
              <a:t>성도착증이</a:t>
            </a:r>
            <a:r>
              <a:rPr lang="ko-KR" altLang="en-US" sz="1400" dirty="0"/>
              <a:t> 있었고 아내를 강간한 적도 있었다고 아내가 경찰에게 울면서 호소했다고 함</a:t>
            </a:r>
            <a:endParaRPr lang="en-US" altLang="ko-KR" sz="1400" dirty="0"/>
          </a:p>
          <a:p>
            <a:pPr marL="0" indent="0">
              <a:buNone/>
            </a:pPr>
            <a:endParaRPr lang="en-US" altLang="ko-KR" sz="1400" dirty="0"/>
          </a:p>
          <a:p>
            <a:pPr marL="0" indent="0">
              <a:buNone/>
            </a:pPr>
            <a:r>
              <a:rPr lang="en-US" altLang="ko-KR" sz="1400" dirty="0"/>
              <a:t>  -</a:t>
            </a:r>
            <a:r>
              <a:rPr lang="ko-KR" altLang="en-US" sz="1400" dirty="0"/>
              <a:t> 현재 교정당국에서는 진실 규명 이후 이춘재를 독방으로 옮겼으나 이춘재는 평소와 다름없이 지내고 있다고 함</a:t>
            </a:r>
            <a:endParaRPr lang="en-US" altLang="ko-KR" sz="1400" dirty="0"/>
          </a:p>
        </p:txBody>
      </p:sp>
      <p:sp>
        <p:nvSpPr>
          <p:cNvPr id="3" name="제목 2"/>
          <p:cNvSpPr>
            <a:spLocks noGrp="1"/>
          </p:cNvSpPr>
          <p:nvPr>
            <p:ph type="title"/>
          </p:nvPr>
        </p:nvSpPr>
        <p:spPr/>
        <p:txBody>
          <a:bodyPr>
            <a:normAutofit/>
          </a:bodyPr>
          <a:lstStyle/>
          <a:p>
            <a:r>
              <a:rPr lang="en-US" altLang="ko-KR" sz="3200" dirty="0"/>
              <a:t>3. </a:t>
            </a:r>
            <a:r>
              <a:rPr lang="ko-KR" altLang="en-US" sz="3200" dirty="0"/>
              <a:t>이춘재 연쇄살인사건</a:t>
            </a:r>
            <a:r>
              <a:rPr lang="en-US" altLang="ko-KR" sz="3200" dirty="0"/>
              <a:t>(</a:t>
            </a:r>
            <a:r>
              <a:rPr lang="ko-KR" altLang="en-US" sz="3200" dirty="0"/>
              <a:t>화성연쇄살인사건</a:t>
            </a:r>
            <a:r>
              <a:rPr lang="en-US" altLang="ko-KR" sz="3200" dirty="0"/>
              <a:t>)</a:t>
            </a:r>
            <a:endParaRPr lang="ko-KR" altLang="en-US" sz="3200" dirty="0"/>
          </a:p>
        </p:txBody>
      </p:sp>
      <p:pic>
        <p:nvPicPr>
          <p:cNvPr id="4" name="그림 3"/>
          <p:cNvPicPr>
            <a:picLocks noChangeAspect="1"/>
          </p:cNvPicPr>
          <p:nvPr/>
        </p:nvPicPr>
        <p:blipFill>
          <a:blip r:embed="rId2"/>
          <a:stretch>
            <a:fillRect/>
          </a:stretch>
        </p:blipFill>
        <p:spPr>
          <a:xfrm>
            <a:off x="5364088" y="1136265"/>
            <a:ext cx="3494192" cy="2880320"/>
          </a:xfrm>
          <a:prstGeom prst="rect">
            <a:avLst/>
          </a:prstGeom>
        </p:spPr>
      </p:pic>
      <p:pic>
        <p:nvPicPr>
          <p:cNvPr id="5" name="그림 4"/>
          <p:cNvPicPr>
            <a:picLocks noChangeAspect="1"/>
          </p:cNvPicPr>
          <p:nvPr/>
        </p:nvPicPr>
        <p:blipFill>
          <a:blip r:embed="rId3"/>
          <a:stretch>
            <a:fillRect/>
          </a:stretch>
        </p:blipFill>
        <p:spPr>
          <a:xfrm>
            <a:off x="5370071" y="4105832"/>
            <a:ext cx="3488209" cy="2478689"/>
          </a:xfrm>
          <a:prstGeom prst="rect">
            <a:avLst/>
          </a:prstGeom>
        </p:spPr>
      </p:pic>
    </p:spTree>
    <p:extLst>
      <p:ext uri="{BB962C8B-B14F-4D97-AF65-F5344CB8AC3E}">
        <p14:creationId xmlns:p14="http://schemas.microsoft.com/office/powerpoint/2010/main" val="21202591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고구려 벽화">
  <a:themeElements>
    <a:clrScheme name="고구려 벽화">
      <a:dk1>
        <a:sysClr val="windowText" lastClr="000000"/>
      </a:dk1>
      <a:lt1>
        <a:sysClr val="window" lastClr="FFFFFF"/>
      </a:lt1>
      <a:dk2>
        <a:srgbClr val="433021"/>
      </a:dk2>
      <a:lt2>
        <a:srgbClr val="E8D8CA"/>
      </a:lt2>
      <a:accent1>
        <a:srgbClr val="E49458"/>
      </a:accent1>
      <a:accent2>
        <a:srgbClr val="74AD8D"/>
      </a:accent2>
      <a:accent3>
        <a:srgbClr val="D4AC30"/>
      </a:accent3>
      <a:accent4>
        <a:srgbClr val="7BA5BE"/>
      </a:accent4>
      <a:accent5>
        <a:srgbClr val="E4A098"/>
      </a:accent5>
      <a:accent6>
        <a:srgbClr val="70B4B7"/>
      </a:accent6>
      <a:hlink>
        <a:srgbClr val="008685"/>
      </a:hlink>
      <a:folHlink>
        <a:srgbClr val="EA5A23"/>
      </a:folHlink>
    </a:clrScheme>
    <a:fontScheme name="고구려 벽화">
      <a:majorFont>
        <a:latin typeface="Georgia"/>
        <a:ea typeface=""/>
        <a:cs typeface=""/>
        <a:font script="Cyrl" typeface="Times New Roman"/>
        <a:font script="Grek" typeface="Times New Roman"/>
        <a:font script="Jpan" typeface="ＭＳ Ｐゴシック"/>
        <a:font script="Hang" typeface="HY견명조"/>
        <a:font script="Hans" typeface="宋体"/>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eorgia"/>
        <a:ea typeface=""/>
        <a:cs typeface=""/>
        <a:font script="Cyrl" typeface="Times New Roman"/>
        <a:font script="Grek" typeface="Times New Roman"/>
        <a:font script="Jpan" typeface="ＭＳ Ｐゴシック"/>
        <a:font script="Hang" typeface="HY견명조"/>
        <a:font script="Hans" typeface="宋体"/>
        <a:font script="Hant" typeface="標楷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고구려 벽화">
      <a:fillStyleLst>
        <a:solidFill>
          <a:schemeClr val="phClr">
            <a:tint val="100000"/>
            <a:shade val="100000"/>
            <a:hueMod val="100000"/>
            <a:satMod val="100000"/>
          </a:schemeClr>
        </a:solidFill>
        <a:gradFill rotWithShape="1">
          <a:gsLst>
            <a:gs pos="18000">
              <a:schemeClr val="phClr">
                <a:tint val="20000"/>
                <a:shade val="100000"/>
                <a:hueMod val="100000"/>
                <a:satMod val="100000"/>
              </a:schemeClr>
            </a:gs>
            <a:gs pos="87000">
              <a:schemeClr val="phClr">
                <a:tint val="100000"/>
                <a:shade val="100000"/>
                <a:hueMod val="100000"/>
                <a:satMod val="100000"/>
              </a:schemeClr>
            </a:gs>
          </a:gsLst>
          <a:lin ang="2700000" scaled="1"/>
        </a:gradFill>
        <a:gradFill rotWithShape="1">
          <a:gsLst>
            <a:gs pos="0">
              <a:schemeClr val="phClr">
                <a:tint val="95000"/>
                <a:shade val="100000"/>
                <a:hueMod val="100000"/>
                <a:satMod val="100000"/>
              </a:schemeClr>
            </a:gs>
            <a:gs pos="100000">
              <a:schemeClr val="phClr">
                <a:tint val="100000"/>
                <a:shade val="95000"/>
                <a:hueMod val="100000"/>
                <a:satMod val="100000"/>
              </a:schemeClr>
            </a:gs>
          </a:gsLst>
          <a:lin ang="0" scaled="1"/>
        </a:gradFill>
      </a:fillStyleLst>
      <a:lnStyleLst>
        <a:ln w="6350" cap="flat" cmpd="sng" algn="ctr">
          <a:solidFill>
            <a:schemeClr val="phClr"/>
          </a:solidFill>
          <a:prstDash val="solid"/>
        </a:ln>
        <a:ln w="15875" cap="flat" cmpd="sng" algn="ctr">
          <a:solidFill>
            <a:schemeClr val="phClr"/>
          </a:solidFill>
          <a:prstDash val="solid"/>
        </a:ln>
        <a:ln w="28575" cap="flat" cmpd="sng" algn="ctr">
          <a:solidFill>
            <a:schemeClr val="phClr"/>
          </a:solidFill>
          <a:prstDash val="solid"/>
        </a:ln>
      </a:lnStyleLst>
      <a:effectStyleLst>
        <a:effectStyle>
          <a:effectLst>
            <a:outerShdw dir="5400000" algn="tl">
              <a:srgbClr val="EBE9ED">
                <a:alpha val="0"/>
              </a:srgbClr>
            </a:outerShdw>
          </a:effectLst>
        </a:effectStyle>
        <a:effectStyle>
          <a:effectLst>
            <a:outerShdw blurRad="12700" dir="5400000" algn="tl">
              <a:srgbClr val="EBE9ED">
                <a:alpha val="27450"/>
              </a:srgbClr>
            </a:outerShdw>
          </a:effectLst>
          <a:scene3d>
            <a:camera prst="orthographicFront" fov="0">
              <a:rot lat="0" lon="0" rev="0"/>
            </a:camera>
            <a:lightRig rig="soft" dir="t">
              <a:rot lat="0" lon="0" rev="19200000"/>
            </a:lightRig>
          </a:scene3d>
          <a:sp3d prstMaterial="matte">
            <a:bevelT h="88900"/>
            <a:contourClr>
              <a:schemeClr val="phClr">
                <a:tint val="100000"/>
                <a:shade val="100000"/>
                <a:hueMod val="100000"/>
                <a:satMod val="100000"/>
              </a:schemeClr>
            </a:contourClr>
          </a:sp3d>
        </a:effectStyle>
        <a:effectStyle>
          <a:effectLst>
            <a:outerShdw blurRad="101600" dist="76200" dir="2700000" algn="bl">
              <a:srgbClr val="000000">
                <a:alpha val="30588"/>
              </a:srgbClr>
            </a:outerShdw>
          </a:effectLst>
          <a:scene3d>
            <a:camera prst="orthographicFront" fov="0">
              <a:rot lat="0" lon="0" rev="0"/>
            </a:camera>
            <a:lightRig rig="chilly" dir="t">
              <a:rot lat="0" lon="0" rev="4200000"/>
            </a:lightRig>
          </a:scene3d>
          <a:sp3d contourW="25400" prstMaterial="matte">
            <a:bevelT h="88900"/>
            <a:contourClr>
              <a:srgbClr val="FFFFFF">
                <a:alpha val="0"/>
              </a:srgbClr>
            </a:contourClr>
          </a:sp3d>
        </a:effectStyle>
      </a:effectStyleLst>
      <a:bgFillStyleLst>
        <a:solidFill>
          <a:schemeClr val="phClr">
            <a:tint val="100000"/>
            <a:shade val="100000"/>
            <a:hueMod val="100000"/>
            <a:satMod val="100000"/>
          </a:schemeClr>
        </a:solidFill>
        <a:gradFill rotWithShape="1">
          <a:gsLst>
            <a:gs pos="0">
              <a:schemeClr val="phClr">
                <a:tint val="95000"/>
                <a:shade val="100000"/>
                <a:hueMod val="100000"/>
                <a:satMod val="100000"/>
              </a:schemeClr>
            </a:gs>
            <a:gs pos="60000">
              <a:schemeClr val="phClr">
                <a:tint val="100000"/>
                <a:shade val="55000"/>
                <a:hueMod val="100000"/>
                <a:satMod val="100000"/>
              </a:schemeClr>
            </a:gs>
          </a:gsLst>
          <a:path path="circle">
            <a:fillToRect l="50000" t="90000" r="50000" b="10000"/>
          </a:path>
        </a:gradFill>
        <a:blipFill>
          <a:blip xmlns:r="http://schemas.openxmlformats.org/officeDocument/2006/relationships" r:embed="rId1">
            <a:duotone>
              <a:schemeClr val="phClr">
                <a:tint val="100000"/>
                <a:shade val="70000"/>
                <a:hueMod val="100000"/>
                <a:satMod val="100000"/>
              </a:schemeClr>
              <a:schemeClr val="phClr">
                <a:tint val="30000"/>
                <a:shade val="100000"/>
                <a:hueMod val="100000"/>
                <a:satMod val="10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Hunting</Template>
  <TotalTime>1625</TotalTime>
  <Words>3033</Words>
  <Application>Microsoft Office PowerPoint</Application>
  <PresentationFormat>화면 슬라이드 쇼(4:3)</PresentationFormat>
  <Paragraphs>223</Paragraphs>
  <Slides>21</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21</vt:i4>
      </vt:variant>
    </vt:vector>
  </HeadingPairs>
  <TitlesOfParts>
    <vt:vector size="27" baseType="lpstr">
      <vt:lpstr>HY견명조</vt:lpstr>
      <vt:lpstr>맑은 고딕</vt:lpstr>
      <vt:lpstr>Arial</vt:lpstr>
      <vt:lpstr>Georgia</vt:lpstr>
      <vt:lpstr>Wingdings</vt:lpstr>
      <vt:lpstr>고구려 벽화</vt:lpstr>
      <vt:lpstr>제2주 한국의 연쇄살인(1) </vt:lpstr>
      <vt:lpstr>1. 김대두 사건</vt:lpstr>
      <vt:lpstr>1. 김대두 사건</vt:lpstr>
      <vt:lpstr>1. 김대두 사건</vt:lpstr>
      <vt:lpstr>1. 김대두 사건</vt:lpstr>
      <vt:lpstr>1. 김대두 사건</vt:lpstr>
      <vt:lpstr>1. 김대두 사건</vt:lpstr>
      <vt:lpstr>1. 김대두 사건</vt:lpstr>
      <vt:lpstr>2. 우범곤 순경 총기난사 사건</vt:lpstr>
      <vt:lpstr>2. 우범곤 순경 총기난사 사건</vt:lpstr>
      <vt:lpstr>2. 우범곤 순경 총기난사 사건</vt:lpstr>
      <vt:lpstr>2. 우범곤 순경 총기난사 사건</vt:lpstr>
      <vt:lpstr>2. 우범곤 순경 총기난사 사건</vt:lpstr>
      <vt:lpstr>2. 우범곤 순경 총기난사 사건</vt:lpstr>
      <vt:lpstr>3. 이춘재 연쇄살인사건(화성연쇄살인사건)</vt:lpstr>
      <vt:lpstr>3. 이춘재 연쇄살인사건(화성연쇄살인사건)</vt:lpstr>
      <vt:lpstr>3. 이춘재 연쇄살인사건(화성연쇄살인사건)</vt:lpstr>
      <vt:lpstr>3. 이춘재 연쇄살인사건(화성연쇄살인사건)</vt:lpstr>
      <vt:lpstr>3. 이춘재 연쇄살인사건(화성연쇄살인사건)</vt:lpstr>
      <vt:lpstr>3. 이춘재 연쇄살인사건(화성연쇄살인사건)</vt:lpstr>
      <vt:lpstr>3. 이춘재 연쇄살인사건(화성연쇄살인사건)</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형사사법개론 1-2주</dc:title>
  <dc:creator>LG</dc:creator>
  <cp:lastModifiedBy>남재성</cp:lastModifiedBy>
  <cp:revision>366</cp:revision>
  <dcterms:created xsi:type="dcterms:W3CDTF">2007-09-03T10:00:52Z</dcterms:created>
  <dcterms:modified xsi:type="dcterms:W3CDTF">2021-08-31T06:20:20Z</dcterms:modified>
</cp:coreProperties>
</file>