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haansoftxlsx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4" r:id="rId11"/>
    <p:sldId id="293" r:id="rId12"/>
  </p:sldIdLst>
  <p:sldSz cx="9144000" cy="6858000" type="screen4x3"/>
  <p:notesSz cx="6858000" cy="9144000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4800" kern="1200">
        <a:solidFill>
          <a:schemeClr val="tx1"/>
        </a:solidFill>
        <a:latin typeface="Arial" charset="0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33333"/>
    <a:srgbClr val="777777"/>
    <a:srgbClr val="000000"/>
    <a:srgbClr val="FFFFFF"/>
    <a:srgbClr val="FFFFEB"/>
    <a:srgbClr val="FFFFCC"/>
    <a:srgbClr val="FFF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2" autoAdjust="0"/>
    <p:restoredTop sz="94660"/>
  </p:normalViewPr>
  <p:slideViewPr>
    <p:cSldViewPr>
      <p:cViewPr varScale="1">
        <p:scale>
          <a:sx n="108" d="100"/>
          <a:sy n="108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Office%20PowerPoint&#51032;%20&#52264;&#53944;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18423941832336E-2"/>
          <c:y val="0.25000055486628825"/>
          <c:w val="0.88485110337092643"/>
          <c:h val="0.53181936217010461"/>
        </c:manualLayout>
      </c:layout>
      <c:pie3DChart>
        <c:varyColors val="1"/>
        <c:ser>
          <c:idx val="0"/>
          <c:order val="0"/>
          <c:explosion val="25"/>
          <c:dLbls>
            <c:dLbl>
              <c:idx val="4"/>
              <c:layout>
                <c:manualLayout>
                  <c:x val="2.4345287457163859E-2"/>
                  <c:y val="-3.658891425538255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8B-4A19-B46C-2FD702F295AD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돋움"/>
                    <a:ea typeface="돋움"/>
                    <a:cs typeface="돋움"/>
                  </a:defRPr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'[Microsoft Office PowerPoint의 차트]Sheet1'!$A$183:$A$188</c:f>
              <c:strCache>
                <c:ptCount val="6"/>
                <c:pt idx="0">
                  <c:v>호남</c:v>
                </c:pt>
                <c:pt idx="1">
                  <c:v>서울특별시</c:v>
                </c:pt>
                <c:pt idx="2">
                  <c:v>경인</c:v>
                </c:pt>
                <c:pt idx="3">
                  <c:v>부경</c:v>
                </c:pt>
                <c:pt idx="4">
                  <c:v>대경</c:v>
                </c:pt>
                <c:pt idx="5">
                  <c:v>중부</c:v>
                </c:pt>
              </c:strCache>
            </c:strRef>
          </c:cat>
          <c:val>
            <c:numRef>
              <c:f>'[Microsoft Office PowerPoint의 차트]Sheet1'!$C$183:$C$188</c:f>
              <c:numCache>
                <c:formatCode>General</c:formatCode>
                <c:ptCount val="6"/>
                <c:pt idx="0">
                  <c:v>23.7</c:v>
                </c:pt>
                <c:pt idx="1">
                  <c:v>14.9</c:v>
                </c:pt>
                <c:pt idx="2">
                  <c:v>30.3</c:v>
                </c:pt>
                <c:pt idx="3">
                  <c:v>15.1</c:v>
                </c:pt>
                <c:pt idx="4">
                  <c:v>15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B-4A19-B46C-2FD702F295A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돋움"/>
          <a:ea typeface="돋움"/>
          <a:cs typeface="돋움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view3D>
      <c:rotX val="2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973244147157213E-2"/>
          <c:y val="0.24107142857142894"/>
          <c:w val="0.83946488294314381"/>
          <c:h val="0.53571428571428559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9.8005077611066374E-2"/>
                  <c:y val="-4.5592147610673314E-3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1598" b="1" dirty="0"/>
                      <a:t>폭력행사에 의한 </a:t>
                    </a:r>
                    <a:r>
                      <a:rPr lang="ko-KR" altLang="en-US" sz="1598" b="1" dirty="0" err="1"/>
                      <a:t>신체적피해</a:t>
                    </a:r>
                    <a:r>
                      <a:rPr lang="en-US" altLang="ko-KR" sz="1598" b="1" dirty="0"/>
                      <a:t>(7), 3.6%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02F-4CF6-9236-9237610FBCC2}"/>
                </c:ext>
              </c:extLst>
            </c:dLbl>
            <c:dLbl>
              <c:idx val="1"/>
              <c:layout>
                <c:manualLayout>
                  <c:x val="5.4212103148394884E-2"/>
                  <c:y val="-7.7776931718629344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1598" b="1" dirty="0"/>
                      <a:t>영업장소에서의 지능적 업무방해로 </a:t>
                    </a:r>
                    <a:endParaRPr lang="ko-KR" altLang="en-US" sz="1600" b="1" dirty="0"/>
                  </a:p>
                  <a:p>
                    <a:r>
                      <a:rPr lang="ko-KR" altLang="en-US" sz="1598" b="1" dirty="0"/>
                      <a:t>인한 경제적 피해</a:t>
                    </a:r>
                    <a:r>
                      <a:rPr lang="en-US" altLang="ko-KR" sz="1598" b="1" dirty="0"/>
                      <a:t>(33), 16.9%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02F-4CF6-9236-9237610FBCC2}"/>
                </c:ext>
              </c:extLst>
            </c:dLbl>
            <c:dLbl>
              <c:idx val="2"/>
              <c:layout>
                <c:manualLayout>
                  <c:x val="9.0701545114743199E-3"/>
                  <c:y val="0.22490667113647086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1598" b="1"/>
                      <a:t>위협적 언어나 행동에 의한 정신적 피해</a:t>
                    </a:r>
                    <a:r>
                      <a:rPr lang="en-US" altLang="ko-KR" sz="1598" b="1"/>
                      <a:t>(27), 13.8%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02F-4CF6-9236-9237610FBCC2}"/>
                </c:ext>
              </c:extLst>
            </c:dLbl>
            <c:dLbl>
              <c:idx val="3"/>
              <c:layout>
                <c:manualLayout>
                  <c:x val="0.15367616316839733"/>
                  <c:y val="0.19272520072452259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1598" b="1"/>
                      <a:t>공갈</a:t>
                    </a:r>
                    <a:r>
                      <a:rPr lang="en-US" altLang="ko-KR" sz="1598" b="1"/>
                      <a:t>, </a:t>
                    </a:r>
                    <a:r>
                      <a:rPr lang="ko-KR" altLang="en-US" sz="1598" b="1"/>
                      <a:t>협박 등에 의한 이권</a:t>
                    </a:r>
                    <a:r>
                      <a:rPr lang="en-US" altLang="ko-KR" sz="1598" b="1"/>
                      <a:t>(</a:t>
                    </a:r>
                    <a:r>
                      <a:rPr lang="ko-KR" altLang="en-US" sz="1598" b="1"/>
                      <a:t>금품</a:t>
                    </a:r>
                    <a:r>
                      <a:rPr lang="en-US" altLang="ko-KR" sz="1598" b="1"/>
                      <a:t>) </a:t>
                    </a:r>
                    <a:r>
                      <a:rPr lang="ko-KR" altLang="en-US" sz="1598" b="1"/>
                      <a:t>피해</a:t>
                    </a:r>
                    <a:r>
                      <a:rPr lang="en-US" altLang="ko-KR" sz="1598" b="1"/>
                      <a:t>(128), 65.6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02F-4CF6-9236-9237610FBCC2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70234113712374668"/>
                  <c:y val="0.12053571428571447"/>
                </c:manualLayout>
              </c:layout>
              <c:dLblPos val="bestFit"/>
              <c:showLegendKey val="0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2F-4CF6-9236-9237610FBC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8" b="1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Sheet1!$A$104:$A$107</c:f>
              <c:strCache>
                <c:ptCount val="4"/>
                <c:pt idx="0">
                  <c:v>폭력행사에 의한 신체적 피해</c:v>
                </c:pt>
                <c:pt idx="1">
                  <c:v>위협적 언어나 행동에 의한 정신적 피해</c:v>
                </c:pt>
                <c:pt idx="2">
                  <c:v>영업장소에서의 지능적 업무방해로 인한 경제적 피해</c:v>
                </c:pt>
                <c:pt idx="3">
                  <c:v>공갈, 협박 등에 의한 이권(금품) 피해</c:v>
                </c:pt>
              </c:strCache>
            </c:strRef>
          </c:cat>
          <c:val>
            <c:numRef>
              <c:f>Sheet1!$C$104:$C$107</c:f>
              <c:numCache>
                <c:formatCode>General</c:formatCode>
                <c:ptCount val="4"/>
                <c:pt idx="0">
                  <c:v>3.6</c:v>
                </c:pt>
                <c:pt idx="1">
                  <c:v>13.8</c:v>
                </c:pt>
                <c:pt idx="2">
                  <c:v>16.899999999999999</c:v>
                </c:pt>
                <c:pt idx="3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2F-4CF6-9236-9237610FBCC2}"/>
            </c:ext>
          </c:extLst>
        </c:ser>
        <c:dLbls>
          <c:showLegendKey val="0"/>
          <c:showVal val="1"/>
          <c:showCatName val="1"/>
          <c:showSerName val="1"/>
          <c:showPercent val="0"/>
          <c:showBubbleSize val="0"/>
          <c:showLeaderLines val="0"/>
        </c:dLbls>
      </c:pie3DChart>
      <c:spPr>
        <a:noFill/>
        <a:ln w="25388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ko-K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fld id="{17E4A369-7C5C-4B81-AFC5-6303DD0CF3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174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4C5C5C99-5BCC-4F8A-B1B0-2729E06E4161}" type="datetimeFigureOut">
              <a:rPr lang="ko-KR" altLang="en-US"/>
              <a:pPr>
                <a:defRPr/>
              </a:pPr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BB5D0084-C361-43B2-93F6-0C5669647FF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8667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25490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6" descr="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 rot="2601023">
            <a:off x="481013" y="4178300"/>
            <a:ext cx="3205162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0"/>
          <p:cNvSpPr>
            <a:spLocks noChangeArrowheads="1"/>
          </p:cNvSpPr>
          <p:nvPr/>
        </p:nvSpPr>
        <p:spPr bwMode="hidden">
          <a:xfrm>
            <a:off x="50800" y="1209675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6" name="Oval 41"/>
          <p:cNvSpPr>
            <a:spLocks noChangeArrowheads="1"/>
          </p:cNvSpPr>
          <p:nvPr/>
        </p:nvSpPr>
        <p:spPr bwMode="hidden">
          <a:xfrm>
            <a:off x="7391400" y="68580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7" name="Oval 42"/>
          <p:cNvSpPr>
            <a:spLocks noChangeArrowheads="1"/>
          </p:cNvSpPr>
          <p:nvPr/>
        </p:nvSpPr>
        <p:spPr bwMode="hidden">
          <a:xfrm>
            <a:off x="8686800" y="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8" name="Oval 43"/>
          <p:cNvSpPr>
            <a:spLocks noChangeArrowheads="1"/>
          </p:cNvSpPr>
          <p:nvPr/>
        </p:nvSpPr>
        <p:spPr bwMode="hidden">
          <a:xfrm>
            <a:off x="8458200" y="76200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9" name="Oval 45"/>
          <p:cNvSpPr>
            <a:spLocks noChangeArrowheads="1"/>
          </p:cNvSpPr>
          <p:nvPr/>
        </p:nvSpPr>
        <p:spPr bwMode="gray">
          <a:xfrm>
            <a:off x="4572000" y="5105400"/>
            <a:ext cx="8382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0" name="Oval 46"/>
          <p:cNvSpPr>
            <a:spLocks noChangeArrowheads="1"/>
          </p:cNvSpPr>
          <p:nvPr/>
        </p:nvSpPr>
        <p:spPr bwMode="hidden">
          <a:xfrm>
            <a:off x="1447800" y="2590800"/>
            <a:ext cx="1219200" cy="1219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" name="Oval 47"/>
          <p:cNvSpPr>
            <a:spLocks noChangeArrowheads="1"/>
          </p:cNvSpPr>
          <p:nvPr/>
        </p:nvSpPr>
        <p:spPr bwMode="hidden">
          <a:xfrm>
            <a:off x="0" y="4572000"/>
            <a:ext cx="1219200" cy="1219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2" name="Oval 48"/>
          <p:cNvSpPr>
            <a:spLocks noChangeArrowheads="1"/>
          </p:cNvSpPr>
          <p:nvPr/>
        </p:nvSpPr>
        <p:spPr bwMode="hidden">
          <a:xfrm>
            <a:off x="457200" y="22098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3" name="Oval 49"/>
          <p:cNvSpPr>
            <a:spLocks noChangeArrowheads="1"/>
          </p:cNvSpPr>
          <p:nvPr/>
        </p:nvSpPr>
        <p:spPr bwMode="hidden">
          <a:xfrm>
            <a:off x="0" y="19050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4" name="Oval 50"/>
          <p:cNvSpPr>
            <a:spLocks noChangeArrowheads="1"/>
          </p:cNvSpPr>
          <p:nvPr/>
        </p:nvSpPr>
        <p:spPr bwMode="hidden">
          <a:xfrm>
            <a:off x="381000" y="16002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5" name="Oval 51"/>
          <p:cNvSpPr>
            <a:spLocks noChangeArrowheads="1"/>
          </p:cNvSpPr>
          <p:nvPr/>
        </p:nvSpPr>
        <p:spPr bwMode="hidden">
          <a:xfrm>
            <a:off x="7696200" y="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6" name="Oval 52"/>
          <p:cNvSpPr>
            <a:spLocks noChangeArrowheads="1"/>
          </p:cNvSpPr>
          <p:nvPr/>
        </p:nvSpPr>
        <p:spPr bwMode="hidden">
          <a:xfrm>
            <a:off x="7772400" y="121920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7" name="Oval 53"/>
          <p:cNvSpPr>
            <a:spLocks noChangeArrowheads="1"/>
          </p:cNvSpPr>
          <p:nvPr/>
        </p:nvSpPr>
        <p:spPr bwMode="hidden">
          <a:xfrm>
            <a:off x="5943600" y="4343400"/>
            <a:ext cx="685800" cy="685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8" name="Oval 54"/>
          <p:cNvSpPr>
            <a:spLocks noChangeArrowheads="1"/>
          </p:cNvSpPr>
          <p:nvPr/>
        </p:nvSpPr>
        <p:spPr bwMode="hidden">
          <a:xfrm>
            <a:off x="8077200" y="5410200"/>
            <a:ext cx="685800" cy="685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9" name="Oval 55"/>
          <p:cNvSpPr>
            <a:spLocks noChangeArrowheads="1"/>
          </p:cNvSpPr>
          <p:nvPr/>
        </p:nvSpPr>
        <p:spPr bwMode="hidden">
          <a:xfrm>
            <a:off x="8458200" y="4191000"/>
            <a:ext cx="381000" cy="3810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pic>
        <p:nvPicPr>
          <p:cNvPr id="20" name="Picture 37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 rot="3558603">
            <a:off x="6806406" y="813594"/>
            <a:ext cx="1382713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7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 rot="21430854">
            <a:off x="1560513" y="3775075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Oval 58"/>
          <p:cNvSpPr>
            <a:spLocks noChangeArrowheads="1"/>
          </p:cNvSpPr>
          <p:nvPr/>
        </p:nvSpPr>
        <p:spPr bwMode="hidden">
          <a:xfrm>
            <a:off x="1371600" y="2133600"/>
            <a:ext cx="609600" cy="609600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pic>
        <p:nvPicPr>
          <p:cNvPr id="23" name="Picture 59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467600" y="23622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429000"/>
            <a:ext cx="4876800" cy="304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부제목 스타일 편집</a:t>
            </a:r>
            <a:endParaRPr lang="en-US" altLang="ko-K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819400"/>
            <a:ext cx="7315200" cy="533400"/>
          </a:xfrm>
          <a:solidFill>
            <a:srgbClr val="000000"/>
          </a:solidFill>
        </p:spPr>
        <p:txBody>
          <a:bodyPr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C 0.00503 -0.00718 -0.00052 -0.0007 0.00798 -0.00533 C 0.02118 -0.0125 0.03333 -0.02084 0.04739 -0.02477 C 0.0618 -0.02408 0.07639 -0.02408 0.0908 -0.02292 C 0.10069 -0.02223 0.12882 -0.00996 0.13819 -0.00371 C 0.14184 0.00162 0.14601 0.00138 0.15 0.00694 C 0.15104 0.00856 0.15156 0.01087 0.1526 0.01226 C 0.15607 0.01689 0.1566 0.01504 0.16059 0.01736 C 0.16667 0.02083 0.17135 0.02685 0.1776 0.02962 C 0.18194 0.03541 0.18646 0.03958 0.19219 0.04189 C 0.19583 0.04722 0.2066 0.05393 0.21198 0.05601 C 0.2243 0.06736 0.23767 0.07291 0.2526 0.07523 C 0.28785 0.07337 0.27361 0.07476 0.29219 0.06828 C 0.29982 0.06134 0.30833 0.05578 0.3158 0.04907 C 0.3191 0.04236 0.32309 0.04027 0.3276 0.03495 C 0.33403 0.02754 0.33976 0.01898 0.34739 0.01388 C 0.35 0.00393 0.36632 -0.01065 0.37378 -0.01413 C 0.38333 -0.01274 0.39219 -0.01088 0.40121 -0.00718 C 0.4066 -0.00255 0.41059 0.0037 0.4158 0.00856 C 0.4191 0.01527 0.42378 0.02013 0.42882 0.02453 C 0.43542 0.03703 0.42587 0.02106 0.43958 0.03333 C 0.44496 0.03819 0.45191 0.03958 0.4566 0.04375 C 0.45798 0.0449 0.45903 0.04675 0.46059 0.04722 C 0.46528 0.04907 0.475 0.05069 0.475 0.05069 C 0.48333 0.05023 0.49167 0.05 0.5 0.04907 C 0.5066 0.04837 0.51337 0.04375 0.51979 0.04189 C 0.52847 0.03425 0.53958 0.03148 0.54878 0.02453 C 0.55069 0.02314 0.55208 0.0206 0.55399 0.01921 C 0.55972 0.01481 0.56545 0.0118 0.57118 0.00694 C 0.57864 0.00046 0.58489 -0.00788 0.59219 -0.01413 C 0.59531 -0.02246 0.59635 -0.02408 0.6026 -0.02825 C 0.6059 -0.03426 0.6066 -0.03866 0.61059 -0.04399 C 0.61354 -0.05556 0.61319 -0.0507 0.61319 -0.05811 " pathEditMode="relative" ptsTypes="ffffffffffffffffffffffffffffffff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0647D-FAD7-41E2-90E0-1F13A8FD65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10EFF-5B90-4DC6-A456-7C28088C51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A234B-E248-4FDF-8BBD-52C4AB669E4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D4238-BFDB-4D55-942F-1D3A1B6C28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C7223-5F60-4764-B515-3AB40A97C61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0BEE2-3BAF-4386-A13E-92B7B2E24AF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7567A-4ECE-47FB-BD4E-0A2DBB1940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9C4E0-0382-45B9-A130-52301B53A4F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FF947-F66C-4BBC-9881-30222DE95A5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77025" y="381000"/>
            <a:ext cx="2047875" cy="59436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91225" cy="59436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7030A-F0A4-4C01-922E-9D3D02DAE75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239000" cy="9429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533400" y="1447800"/>
            <a:ext cx="8191500" cy="4876800"/>
          </a:xfrm>
        </p:spPr>
        <p:txBody>
          <a:bodyPr/>
          <a:lstStyle/>
          <a:p>
            <a:pPr lvl="0"/>
            <a:r>
              <a:rPr lang="ko-KR" altLang="en-US" noProof="0"/>
              <a:t>차트를 추가하려면 아이콘을 클릭하십시오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9D79E-09FF-4475-BA1C-00F43FBABB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239000" cy="9429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533400" y="1447800"/>
            <a:ext cx="8191500" cy="4876800"/>
          </a:xfrm>
        </p:spPr>
        <p:txBody>
          <a:bodyPr/>
          <a:lstStyle/>
          <a:p>
            <a:pPr lvl="0"/>
            <a:r>
              <a:rPr lang="ko-KR" altLang="en-US" noProof="0"/>
              <a:t>표를 추가하려면 아이콘을 클릭하십시오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F798E-005A-47C9-A9F1-AD8E9C1739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2549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53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0">
              <a:defRPr kumimoji="0" sz="1000">
                <a:solidFill>
                  <a:schemeClr val="tx2"/>
                </a:solidFill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fld id="{85C4BD4F-D497-4572-846C-4B7708ABEC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532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000">
                <a:solidFill>
                  <a:schemeClr val="tx2"/>
                </a:solidFill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5" name="Oval 101"/>
          <p:cNvSpPr>
            <a:spLocks noChangeArrowheads="1"/>
          </p:cNvSpPr>
          <p:nvPr/>
        </p:nvSpPr>
        <p:spPr bwMode="hidden">
          <a:xfrm>
            <a:off x="6172200" y="60960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27" name="Oval 103"/>
          <p:cNvSpPr>
            <a:spLocks noChangeArrowheads="1"/>
          </p:cNvSpPr>
          <p:nvPr/>
        </p:nvSpPr>
        <p:spPr bwMode="hidden">
          <a:xfrm>
            <a:off x="8229600" y="76200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28" name="Oval 104"/>
          <p:cNvSpPr>
            <a:spLocks noChangeArrowheads="1"/>
          </p:cNvSpPr>
          <p:nvPr/>
        </p:nvSpPr>
        <p:spPr bwMode="hidden">
          <a:xfrm>
            <a:off x="685800" y="419100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29" name="Oval 105"/>
          <p:cNvSpPr>
            <a:spLocks noChangeArrowheads="1"/>
          </p:cNvSpPr>
          <p:nvPr/>
        </p:nvSpPr>
        <p:spPr bwMode="hidden">
          <a:xfrm>
            <a:off x="5867400" y="15240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30" name="Oval 106"/>
          <p:cNvSpPr>
            <a:spLocks noChangeArrowheads="1"/>
          </p:cNvSpPr>
          <p:nvPr/>
        </p:nvSpPr>
        <p:spPr bwMode="hidden">
          <a:xfrm>
            <a:off x="304800" y="45720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31" name="Oval 107"/>
          <p:cNvSpPr>
            <a:spLocks noChangeArrowheads="1"/>
          </p:cNvSpPr>
          <p:nvPr/>
        </p:nvSpPr>
        <p:spPr bwMode="hidden">
          <a:xfrm>
            <a:off x="228600" y="3276600"/>
            <a:ext cx="4572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pic>
        <p:nvPicPr>
          <p:cNvPr id="1034" name="Picture 97" descr="0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 rot="2933675">
            <a:off x="307182" y="353218"/>
            <a:ext cx="10160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09" descr="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gray">
          <a:xfrm>
            <a:off x="6705600" y="36576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4" name="Oval 110"/>
          <p:cNvSpPr>
            <a:spLocks noChangeArrowheads="1"/>
          </p:cNvSpPr>
          <p:nvPr/>
        </p:nvSpPr>
        <p:spPr bwMode="gray">
          <a:xfrm>
            <a:off x="838200" y="0"/>
            <a:ext cx="609600" cy="609600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pic>
        <p:nvPicPr>
          <p:cNvPr id="1037" name="Picture 111" descr="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gray">
          <a:xfrm>
            <a:off x="0" y="1524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" name="Oval 112"/>
          <p:cNvSpPr>
            <a:spLocks noChangeArrowheads="1"/>
          </p:cNvSpPr>
          <p:nvPr/>
        </p:nvSpPr>
        <p:spPr bwMode="hidden">
          <a:xfrm>
            <a:off x="6934200" y="228600"/>
            <a:ext cx="6096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37" name="Oval 113"/>
          <p:cNvSpPr>
            <a:spLocks noChangeArrowheads="1"/>
          </p:cNvSpPr>
          <p:nvPr/>
        </p:nvSpPr>
        <p:spPr bwMode="hidden">
          <a:xfrm>
            <a:off x="7848600" y="5867400"/>
            <a:ext cx="6096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38" name="Oval 114"/>
          <p:cNvSpPr>
            <a:spLocks noChangeArrowheads="1"/>
          </p:cNvSpPr>
          <p:nvPr/>
        </p:nvSpPr>
        <p:spPr bwMode="hidden">
          <a:xfrm>
            <a:off x="7162800" y="5334000"/>
            <a:ext cx="6096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139" name="Oval 115"/>
          <p:cNvSpPr>
            <a:spLocks noChangeArrowheads="1"/>
          </p:cNvSpPr>
          <p:nvPr/>
        </p:nvSpPr>
        <p:spPr bwMode="hidden">
          <a:xfrm>
            <a:off x="8458200" y="5867400"/>
            <a:ext cx="6096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sp>
        <p:nvSpPr>
          <p:cNvPr id="104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447800"/>
            <a:ext cx="81915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19200" y="381000"/>
            <a:ext cx="7239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sldNum="0" hd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movie.naver.com/movie/bi/mi/basic.nhn?code=3088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imagebingo.naver.com/album/image_view.htm?user_id=jamjam1003&amp;board_no=17910&amp;nid=240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50" y="285750"/>
            <a:ext cx="5643563" cy="357188"/>
          </a:xfrm>
        </p:spPr>
        <p:txBody>
          <a:bodyPr/>
          <a:lstStyle/>
          <a:p>
            <a:pPr>
              <a:defRPr/>
            </a:pPr>
            <a:r>
              <a:rPr lang="ko-KR" altLang="en-US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굴림" charset="-127"/>
              </a:rPr>
              <a:t>특수범죄론</a:t>
            </a:r>
            <a:r>
              <a:rPr lang="en-US" altLang="ko-KR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굴림" charset="-127"/>
              </a:rPr>
              <a:t> 13-2</a:t>
            </a:r>
            <a:r>
              <a:rPr lang="ko-KR" altLang="en-US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굴림" charset="-127"/>
              </a:rPr>
              <a:t>주차</a:t>
            </a:r>
            <a:endParaRPr lang="en-US" altLang="ko-KR" sz="2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굴림" charset="-127"/>
            </a:endParaRPr>
          </a:p>
          <a:p>
            <a:pPr>
              <a:defRPr/>
            </a:pPr>
            <a:endParaRPr lang="en-US" altLang="ko-KR" sz="2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굴림" charset="-127"/>
            </a:endParaRPr>
          </a:p>
        </p:txBody>
      </p:sp>
      <p:grpSp>
        <p:nvGrpSpPr>
          <p:cNvPr id="3075" name="그룹 17"/>
          <p:cNvGrpSpPr>
            <a:grpSpLocks/>
          </p:cNvGrpSpPr>
          <p:nvPr/>
        </p:nvGrpSpPr>
        <p:grpSpPr bwMode="auto">
          <a:xfrm>
            <a:off x="428625" y="1000125"/>
            <a:ext cx="2928938" cy="2500313"/>
            <a:chOff x="7524750" y="-171450"/>
            <a:chExt cx="1839913" cy="1835150"/>
          </a:xfrm>
        </p:grpSpPr>
        <p:sp>
          <p:nvSpPr>
            <p:cNvPr id="3077" name="Oval 77"/>
            <p:cNvSpPr>
              <a:spLocks noChangeArrowheads="1"/>
            </p:cNvSpPr>
            <p:nvPr/>
          </p:nvSpPr>
          <p:spPr bwMode="auto">
            <a:xfrm rot="10223273">
              <a:off x="8101156" y="-171450"/>
              <a:ext cx="1199683" cy="1200130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78" name="Oval 78"/>
            <p:cNvSpPr>
              <a:spLocks noChangeArrowheads="1"/>
            </p:cNvSpPr>
            <p:nvPr/>
          </p:nvSpPr>
          <p:spPr bwMode="auto">
            <a:xfrm rot="10229039">
              <a:off x="7740154" y="549793"/>
              <a:ext cx="1114918" cy="1113907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79" name="Oval 79"/>
            <p:cNvSpPr>
              <a:spLocks noChangeArrowheads="1"/>
            </p:cNvSpPr>
            <p:nvPr/>
          </p:nvSpPr>
          <p:spPr bwMode="auto">
            <a:xfrm>
              <a:off x="8388362" y="620869"/>
              <a:ext cx="976301" cy="1031180"/>
            </a:xfrm>
            <a:prstGeom prst="ellipse">
              <a:avLst/>
            </a:prstGeom>
            <a:noFill/>
            <a:ln w="28575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80" name="Oval 80"/>
            <p:cNvSpPr>
              <a:spLocks noChangeArrowheads="1"/>
            </p:cNvSpPr>
            <p:nvPr/>
          </p:nvSpPr>
          <p:spPr bwMode="auto">
            <a:xfrm>
              <a:off x="7811956" y="-169"/>
              <a:ext cx="1182730" cy="1182652"/>
            </a:xfrm>
            <a:prstGeom prst="ellipse">
              <a:avLst/>
            </a:prstGeom>
            <a:noFill/>
            <a:ln w="28575">
              <a:solidFill>
                <a:srgbClr val="DCFF7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81" name="Oval 81"/>
            <p:cNvSpPr>
              <a:spLocks noChangeArrowheads="1"/>
            </p:cNvSpPr>
            <p:nvPr/>
          </p:nvSpPr>
          <p:spPr bwMode="auto">
            <a:xfrm rot="10222310">
              <a:off x="8275674" y="116348"/>
              <a:ext cx="723998" cy="723573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82" name="Oval 82"/>
            <p:cNvSpPr>
              <a:spLocks noChangeArrowheads="1"/>
            </p:cNvSpPr>
            <p:nvPr/>
          </p:nvSpPr>
          <p:spPr bwMode="auto">
            <a:xfrm rot="10227328">
              <a:off x="8101156" y="620869"/>
              <a:ext cx="364991" cy="364700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83" name="Oval 310"/>
            <p:cNvSpPr>
              <a:spLocks noChangeArrowheads="1"/>
            </p:cNvSpPr>
            <p:nvPr/>
          </p:nvSpPr>
          <p:spPr bwMode="auto">
            <a:xfrm>
              <a:off x="7667355" y="476387"/>
              <a:ext cx="501614" cy="501025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84" name="Oval 313"/>
            <p:cNvSpPr>
              <a:spLocks noChangeArrowheads="1"/>
            </p:cNvSpPr>
            <p:nvPr/>
          </p:nvSpPr>
          <p:spPr bwMode="auto">
            <a:xfrm>
              <a:off x="7524750" y="980908"/>
              <a:ext cx="188479" cy="18875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85" name="Oval 314"/>
            <p:cNvSpPr>
              <a:spLocks noChangeArrowheads="1"/>
            </p:cNvSpPr>
            <p:nvPr/>
          </p:nvSpPr>
          <p:spPr bwMode="auto">
            <a:xfrm>
              <a:off x="8028357" y="1196465"/>
              <a:ext cx="249311" cy="249347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428860" y="2571744"/>
            <a:ext cx="5000659" cy="25545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latinLnBrk="0">
              <a:defRPr/>
            </a:pPr>
            <a:r>
              <a:rPr kumimoji="0" lang="ko-KR" altLang="en-US" sz="8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한국의</a:t>
            </a:r>
            <a:endParaRPr kumimoji="0" lang="en-US" altLang="ko-KR" sz="8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kumimoji="0" lang="ko-KR" altLang="en-US" sz="8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조직범죄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그룹 5"/>
          <p:cNvGrpSpPr>
            <a:grpSpLocks/>
          </p:cNvGrpSpPr>
          <p:nvPr/>
        </p:nvGrpSpPr>
        <p:grpSpPr bwMode="auto">
          <a:xfrm>
            <a:off x="285750" y="4500563"/>
            <a:ext cx="2428875" cy="2071687"/>
            <a:chOff x="7524750" y="-171450"/>
            <a:chExt cx="1839913" cy="1835150"/>
          </a:xfrm>
        </p:grpSpPr>
        <p:sp>
          <p:nvSpPr>
            <p:cNvPr id="4103" name="Oval 77"/>
            <p:cNvSpPr>
              <a:spLocks noChangeArrowheads="1"/>
            </p:cNvSpPr>
            <p:nvPr/>
          </p:nvSpPr>
          <p:spPr bwMode="auto">
            <a:xfrm rot="10223273">
              <a:off x="8100775" y="-171450"/>
              <a:ext cx="1200152" cy="1199527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04" name="Oval 78"/>
            <p:cNvSpPr>
              <a:spLocks noChangeArrowheads="1"/>
            </p:cNvSpPr>
            <p:nvPr/>
          </p:nvSpPr>
          <p:spPr bwMode="auto">
            <a:xfrm rot="10229039">
              <a:off x="7741210" y="549954"/>
              <a:ext cx="1113568" cy="1113746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05" name="Oval 79"/>
            <p:cNvSpPr>
              <a:spLocks noChangeArrowheads="1"/>
            </p:cNvSpPr>
            <p:nvPr/>
          </p:nvSpPr>
          <p:spPr bwMode="auto">
            <a:xfrm>
              <a:off x="8388186" y="620266"/>
              <a:ext cx="976477" cy="1032184"/>
            </a:xfrm>
            <a:prstGeom prst="ellipse">
              <a:avLst/>
            </a:prstGeom>
            <a:noFill/>
            <a:ln w="28575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06" name="Oval 80"/>
            <p:cNvSpPr>
              <a:spLocks noChangeArrowheads="1"/>
            </p:cNvSpPr>
            <p:nvPr/>
          </p:nvSpPr>
          <p:spPr bwMode="auto">
            <a:xfrm>
              <a:off x="7812162" y="112"/>
              <a:ext cx="1182114" cy="1182652"/>
            </a:xfrm>
            <a:prstGeom prst="ellipse">
              <a:avLst/>
            </a:prstGeom>
            <a:noFill/>
            <a:ln w="28575">
              <a:solidFill>
                <a:srgbClr val="DCFF7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07" name="Oval 81"/>
            <p:cNvSpPr>
              <a:spLocks noChangeArrowheads="1"/>
            </p:cNvSpPr>
            <p:nvPr/>
          </p:nvSpPr>
          <p:spPr bwMode="auto">
            <a:xfrm rot="10222310">
              <a:off x="8275146" y="115424"/>
              <a:ext cx="723940" cy="724216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08" name="Oval 82"/>
            <p:cNvSpPr>
              <a:spLocks noChangeArrowheads="1"/>
            </p:cNvSpPr>
            <p:nvPr/>
          </p:nvSpPr>
          <p:spPr bwMode="auto">
            <a:xfrm rot="10227328">
              <a:off x="8100775" y="620266"/>
              <a:ext cx="365577" cy="365624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09" name="Oval 310"/>
            <p:cNvSpPr>
              <a:spLocks noChangeArrowheads="1"/>
            </p:cNvSpPr>
            <p:nvPr/>
          </p:nvSpPr>
          <p:spPr bwMode="auto">
            <a:xfrm>
              <a:off x="7667855" y="476829"/>
              <a:ext cx="501466" cy="500623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10" name="Oval 313"/>
            <p:cNvSpPr>
              <a:spLocks noChangeArrowheads="1"/>
            </p:cNvSpPr>
            <p:nvPr/>
          </p:nvSpPr>
          <p:spPr bwMode="auto">
            <a:xfrm>
              <a:off x="7524750" y="981671"/>
              <a:ext cx="188802" cy="18843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111" name="Oval 314"/>
            <p:cNvSpPr>
              <a:spLocks noChangeArrowheads="1"/>
            </p:cNvSpPr>
            <p:nvPr/>
          </p:nvSpPr>
          <p:spPr bwMode="auto">
            <a:xfrm>
              <a:off x="8027419" y="1196826"/>
              <a:ext cx="250132" cy="248906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1428750" y="428625"/>
            <a:ext cx="6985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ko-KR" altLang="en-US" sz="4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조직폭력배</a:t>
            </a:r>
            <a:r>
              <a:rPr lang="ko-KR" altLang="en-US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 발호</a:t>
            </a:r>
            <a:r>
              <a:rPr lang="en-US" altLang="ko-KR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4400" b="1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跋扈</a:t>
            </a:r>
            <a:r>
              <a:rPr lang="en-US" altLang="ko-KR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실태</a:t>
            </a:r>
            <a:endParaRPr lang="ko-KR" altLang="en-US" sz="4400">
              <a:solidFill>
                <a:srgbClr val="CC33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00" name="Rectangle 1027"/>
          <p:cNvSpPr>
            <a:spLocks noGrp="1" noChangeArrowheads="1"/>
          </p:cNvSpPr>
          <p:nvPr>
            <p:ph idx="1"/>
          </p:nvPr>
        </p:nvSpPr>
        <p:spPr>
          <a:xfrm>
            <a:off x="214313" y="1600200"/>
            <a:ext cx="6262687" cy="5257800"/>
          </a:xfrm>
        </p:spPr>
        <p:txBody>
          <a:bodyPr/>
          <a:lstStyle/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Char char=""/>
            </a:pPr>
            <a:r>
              <a:rPr lang="ko-KR" altLang="en-US" sz="1800" b="1">
                <a:solidFill>
                  <a:srgbClr val="000000"/>
                </a:solidFill>
                <a:ea typeface="굴림" pitchFamily="50" charset="-127"/>
              </a:rPr>
              <a:t>개념정립의 어려움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Char char=""/>
            </a:pPr>
            <a:endParaRPr lang="ko-KR" altLang="en-US" sz="1800" b="1">
              <a:solidFill>
                <a:srgbClr val="000000"/>
              </a:solidFill>
              <a:ea typeface="굴림" pitchFamily="50" charset="-127"/>
            </a:endParaRP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 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-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전통적 조직범죄와 달리 현대의 조직범죄는 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  사업을 다각화하여 안전한 영억이익을 확보하려 함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endParaRPr lang="ko-KR" altLang="en-US" sz="1800">
              <a:solidFill>
                <a:srgbClr val="000000"/>
              </a:solidFill>
              <a:ea typeface="굴림" pitchFamily="50" charset="-127"/>
            </a:endParaRP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 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-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범죄의 수행에 있어 집행자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,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운반책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,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장물아비 등 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  분업체계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,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그리고 수사기관의 감시를 피하기 위해 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  합법적인 형태 가장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endParaRPr lang="ko-KR" altLang="en-US" sz="1800">
              <a:solidFill>
                <a:srgbClr val="000000"/>
              </a:solidFill>
              <a:ea typeface="굴림" pitchFamily="50" charset="-127"/>
            </a:endParaRP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 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-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조직범죄에 대한 무지 혹은 왜곡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(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체계적 연구부족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, 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 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대중매체의 왜곡 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: ex </a:t>
            </a:r>
            <a:r>
              <a:rPr lang="en-US" altLang="ko-KR" sz="1800">
                <a:solidFill>
                  <a:srgbClr val="000000"/>
                </a:solidFill>
                <a:latin typeface="Times New Roman" charset="0"/>
                <a:ea typeface="굴림" pitchFamily="50" charset="-127"/>
              </a:rPr>
              <a:t>–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영화 친구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,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조폭마누라 등</a:t>
            </a: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)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endParaRPr lang="en-US" altLang="ko-KR" sz="1800">
              <a:solidFill>
                <a:srgbClr val="000000"/>
              </a:solidFill>
              <a:ea typeface="굴림" pitchFamily="50" charset="-127"/>
            </a:endParaRP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ko-KR" sz="1800">
                <a:solidFill>
                  <a:srgbClr val="000000"/>
                </a:solidFill>
                <a:ea typeface="굴림" pitchFamily="50" charset="-127"/>
              </a:rPr>
              <a:t> - </a:t>
            </a:r>
            <a:r>
              <a:rPr lang="ko-KR" altLang="en-US" sz="1800">
                <a:solidFill>
                  <a:srgbClr val="000000"/>
                </a:solidFill>
                <a:ea typeface="굴림" pitchFamily="50" charset="-127"/>
              </a:rPr>
              <a:t>조직범죄가 처한 환경의 변화에 따라 그 활동유형 및 특성이 달라지기 때문에 개념정립이 어려움 </a:t>
            </a:r>
          </a:p>
          <a:p>
            <a:pPr marL="0" indent="0" latinLnBrk="0">
              <a:spcBef>
                <a:spcPct val="0"/>
              </a:spcBef>
              <a:buClrTx/>
              <a:buFont typeface="Wingdings" pitchFamily="2" charset="2"/>
              <a:buNone/>
            </a:pPr>
            <a:endParaRPr lang="en-US" altLang="ko-KR" sz="1800">
              <a:solidFill>
                <a:srgbClr val="000000"/>
              </a:solidFill>
              <a:ea typeface="굴림" pitchFamily="50" charset="-127"/>
            </a:endParaRPr>
          </a:p>
        </p:txBody>
      </p:sp>
      <p:pic>
        <p:nvPicPr>
          <p:cNvPr id="4101" name="Picture 1030" descr="http://imgmovie.naver.com/mdi/mit110/0308/C0889-0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1928813"/>
            <a:ext cx="2209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037" descr="http://cbingoimage.naver.com/data3/bingo_7/imgbingo_49/jamjam1003/17910/jamjam1003_88_m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13" y="4286250"/>
            <a:ext cx="220980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그룹 7"/>
          <p:cNvGrpSpPr>
            <a:grpSpLocks/>
          </p:cNvGrpSpPr>
          <p:nvPr/>
        </p:nvGrpSpPr>
        <p:grpSpPr bwMode="auto">
          <a:xfrm>
            <a:off x="285750" y="4500563"/>
            <a:ext cx="2428875" cy="2071687"/>
            <a:chOff x="7524750" y="-171450"/>
            <a:chExt cx="1839913" cy="1835150"/>
          </a:xfrm>
        </p:grpSpPr>
        <p:sp>
          <p:nvSpPr>
            <p:cNvPr id="5125" name="Oval 77"/>
            <p:cNvSpPr>
              <a:spLocks noChangeArrowheads="1"/>
            </p:cNvSpPr>
            <p:nvPr/>
          </p:nvSpPr>
          <p:spPr bwMode="auto">
            <a:xfrm rot="10223273">
              <a:off x="8100775" y="-171450"/>
              <a:ext cx="1200152" cy="1199527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26" name="Oval 78"/>
            <p:cNvSpPr>
              <a:spLocks noChangeArrowheads="1"/>
            </p:cNvSpPr>
            <p:nvPr/>
          </p:nvSpPr>
          <p:spPr bwMode="auto">
            <a:xfrm rot="10229039">
              <a:off x="7741210" y="549954"/>
              <a:ext cx="1113568" cy="1113746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27" name="Oval 79"/>
            <p:cNvSpPr>
              <a:spLocks noChangeArrowheads="1"/>
            </p:cNvSpPr>
            <p:nvPr/>
          </p:nvSpPr>
          <p:spPr bwMode="auto">
            <a:xfrm>
              <a:off x="8388186" y="620266"/>
              <a:ext cx="976477" cy="1032184"/>
            </a:xfrm>
            <a:prstGeom prst="ellipse">
              <a:avLst/>
            </a:prstGeom>
            <a:noFill/>
            <a:ln w="28575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28" name="Oval 80"/>
            <p:cNvSpPr>
              <a:spLocks noChangeArrowheads="1"/>
            </p:cNvSpPr>
            <p:nvPr/>
          </p:nvSpPr>
          <p:spPr bwMode="auto">
            <a:xfrm>
              <a:off x="7812162" y="112"/>
              <a:ext cx="1182114" cy="1182652"/>
            </a:xfrm>
            <a:prstGeom prst="ellipse">
              <a:avLst/>
            </a:prstGeom>
            <a:noFill/>
            <a:ln w="28575">
              <a:solidFill>
                <a:srgbClr val="DCFF7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29" name="Oval 81"/>
            <p:cNvSpPr>
              <a:spLocks noChangeArrowheads="1"/>
            </p:cNvSpPr>
            <p:nvPr/>
          </p:nvSpPr>
          <p:spPr bwMode="auto">
            <a:xfrm rot="10222310">
              <a:off x="8275146" y="115424"/>
              <a:ext cx="723940" cy="724216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30" name="Oval 82"/>
            <p:cNvSpPr>
              <a:spLocks noChangeArrowheads="1"/>
            </p:cNvSpPr>
            <p:nvPr/>
          </p:nvSpPr>
          <p:spPr bwMode="auto">
            <a:xfrm rot="10227328">
              <a:off x="8100775" y="620266"/>
              <a:ext cx="365577" cy="365624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31" name="Oval 310"/>
            <p:cNvSpPr>
              <a:spLocks noChangeArrowheads="1"/>
            </p:cNvSpPr>
            <p:nvPr/>
          </p:nvSpPr>
          <p:spPr bwMode="auto">
            <a:xfrm>
              <a:off x="7667855" y="476829"/>
              <a:ext cx="501466" cy="500623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32" name="Oval 313"/>
            <p:cNvSpPr>
              <a:spLocks noChangeArrowheads="1"/>
            </p:cNvSpPr>
            <p:nvPr/>
          </p:nvSpPr>
          <p:spPr bwMode="auto">
            <a:xfrm>
              <a:off x="7524750" y="981671"/>
              <a:ext cx="188802" cy="18843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5133" name="Oval 314"/>
            <p:cNvSpPr>
              <a:spLocks noChangeArrowheads="1"/>
            </p:cNvSpPr>
            <p:nvPr/>
          </p:nvSpPr>
          <p:spPr bwMode="auto">
            <a:xfrm>
              <a:off x="8027419" y="1196826"/>
              <a:ext cx="250132" cy="248906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371600"/>
            <a:ext cx="8501062" cy="5486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"/>
            </a:pPr>
            <a:r>
              <a:rPr lang="ko-KR" altLang="en-US" sz="2000" b="1">
                <a:ea typeface="굴림" pitchFamily="50" charset="-127"/>
              </a:rPr>
              <a:t>한국에서의 정의</a:t>
            </a:r>
          </a:p>
          <a:p>
            <a:pPr>
              <a:lnSpc>
                <a:spcPct val="90000"/>
              </a:lnSpc>
              <a:buFont typeface="Wingdings" pitchFamily="2" charset="2"/>
              <a:buChar char=""/>
            </a:pPr>
            <a:endParaRPr lang="ko-KR" altLang="en-US" sz="1800">
              <a:ea typeface="굴림" pitchFamily="50" charset="-127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>
                <a:ea typeface="굴림" pitchFamily="50" charset="-127"/>
              </a:rPr>
              <a:t>  </a:t>
            </a:r>
            <a:r>
              <a:rPr lang="en-US" altLang="ko-KR" sz="1800">
                <a:ea typeface="굴림" pitchFamily="50" charset="-127"/>
              </a:rPr>
              <a:t>- </a:t>
            </a:r>
            <a:r>
              <a:rPr lang="ko-KR" altLang="en-US" sz="1800">
                <a:ea typeface="굴림" pitchFamily="50" charset="-127"/>
              </a:rPr>
              <a:t>형법 제</a:t>
            </a:r>
            <a:r>
              <a:rPr lang="en-US" altLang="ko-KR" sz="1800">
                <a:ea typeface="굴림" pitchFamily="50" charset="-127"/>
              </a:rPr>
              <a:t>114</a:t>
            </a:r>
            <a:r>
              <a:rPr lang="ko-KR" altLang="en-US" sz="1800">
                <a:ea typeface="굴림" pitchFamily="50" charset="-127"/>
              </a:rPr>
              <a:t>조 제</a:t>
            </a:r>
            <a:r>
              <a:rPr lang="en-US" altLang="ko-KR" sz="1800">
                <a:ea typeface="굴림" pitchFamily="50" charset="-127"/>
              </a:rPr>
              <a:t>1</a:t>
            </a:r>
            <a:r>
              <a:rPr lang="ko-KR" altLang="en-US" sz="1800">
                <a:ea typeface="굴림" pitchFamily="50" charset="-127"/>
              </a:rPr>
              <a:t>항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폭처법 제</a:t>
            </a:r>
            <a:r>
              <a:rPr lang="en-US" altLang="ko-KR" sz="1800">
                <a:ea typeface="굴림" pitchFamily="50" charset="-127"/>
              </a:rPr>
              <a:t>4</a:t>
            </a:r>
            <a:r>
              <a:rPr lang="ko-KR" altLang="en-US" sz="1800">
                <a:ea typeface="굴림" pitchFamily="50" charset="-127"/>
              </a:rPr>
              <a:t>조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특가법 제</a:t>
            </a:r>
            <a:r>
              <a:rPr lang="en-US" altLang="ko-KR" sz="1800">
                <a:ea typeface="굴림" pitchFamily="50" charset="-127"/>
              </a:rPr>
              <a:t>5</a:t>
            </a:r>
            <a:r>
              <a:rPr lang="ko-KR" altLang="en-US" sz="1800">
                <a:ea typeface="굴림" pitchFamily="50" charset="-127"/>
              </a:rPr>
              <a:t>조 등에서 규정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>
                <a:ea typeface="굴림" pitchFamily="50" charset="-127"/>
              </a:rPr>
              <a:t>  </a:t>
            </a:r>
            <a:r>
              <a:rPr lang="en-US" altLang="ko-KR" sz="1800">
                <a:ea typeface="굴림" pitchFamily="50" charset="-127"/>
              </a:rPr>
              <a:t>- </a:t>
            </a:r>
            <a:r>
              <a:rPr lang="ko-KR" altLang="en-US" sz="1800">
                <a:solidFill>
                  <a:srgbClr val="FF0000"/>
                </a:solidFill>
                <a:ea typeface="굴림" pitchFamily="50" charset="-127"/>
              </a:rPr>
              <a:t>형법 제</a:t>
            </a:r>
            <a:r>
              <a:rPr lang="en-US" altLang="ko-KR" sz="1800">
                <a:solidFill>
                  <a:srgbClr val="FF0000"/>
                </a:solidFill>
                <a:ea typeface="굴림" pitchFamily="50" charset="-127"/>
              </a:rPr>
              <a:t>114</a:t>
            </a:r>
            <a:r>
              <a:rPr lang="ko-KR" altLang="en-US" sz="1800">
                <a:solidFill>
                  <a:srgbClr val="FF0000"/>
                </a:solidFill>
                <a:ea typeface="굴림" pitchFamily="50" charset="-127"/>
              </a:rPr>
              <a:t>조 제</a:t>
            </a:r>
            <a:r>
              <a:rPr lang="en-US" altLang="ko-KR" sz="1800">
                <a:solidFill>
                  <a:srgbClr val="FF0000"/>
                </a:solidFill>
                <a:ea typeface="굴림" pitchFamily="50" charset="-127"/>
              </a:rPr>
              <a:t>1</a:t>
            </a:r>
            <a:r>
              <a:rPr lang="ko-KR" altLang="en-US" sz="1800">
                <a:solidFill>
                  <a:srgbClr val="FF0000"/>
                </a:solidFill>
                <a:ea typeface="굴림" pitchFamily="50" charset="-127"/>
              </a:rPr>
              <a:t>항 </a:t>
            </a:r>
            <a:r>
              <a:rPr lang="en-US" altLang="ko-KR" sz="1800">
                <a:ea typeface="굴림" pitchFamily="50" charset="-127"/>
              </a:rPr>
              <a:t>: </a:t>
            </a:r>
            <a:r>
              <a:rPr lang="en-US" altLang="ko-KR" sz="1800">
                <a:latin typeface="Times New Roman" charset="0"/>
                <a:ea typeface="굴림" pitchFamily="50" charset="-127"/>
              </a:rPr>
              <a:t>“</a:t>
            </a:r>
            <a:r>
              <a:rPr lang="ko-KR" altLang="en-US" sz="1800">
                <a:ea typeface="굴림" pitchFamily="50" charset="-127"/>
              </a:rPr>
              <a:t>특정다수인이 특정한 범죄를 범할 공동목적 하에서 이루어진 계속적인 결합체로서 그 단체를 주도하는 최소한의 통솔체계를 간춘 것</a:t>
            </a:r>
            <a:r>
              <a:rPr lang="ko-KR" altLang="en-US" sz="1800">
                <a:latin typeface="Times New Roman" charset="0"/>
                <a:ea typeface="굴림" pitchFamily="50" charset="-127"/>
              </a:rPr>
              <a:t>”</a:t>
            </a:r>
            <a:r>
              <a:rPr lang="ko-KR" altLang="en-US" sz="1800">
                <a:ea typeface="굴림" pitchFamily="50" charset="-127"/>
              </a:rPr>
              <a:t> 이라고 정의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ko-KR" altLang="en-US" sz="1800">
              <a:ea typeface="굴림" pitchFamily="50" charset="-127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>
                <a:ea typeface="굴림" pitchFamily="50" charset="-127"/>
              </a:rPr>
              <a:t>  </a:t>
            </a:r>
            <a:r>
              <a:rPr lang="en-US" altLang="ko-KR" sz="1800">
                <a:ea typeface="굴림" pitchFamily="50" charset="-127"/>
              </a:rPr>
              <a:t>- </a:t>
            </a:r>
            <a:r>
              <a:rPr lang="ko-KR" altLang="en-US" sz="1800">
                <a:solidFill>
                  <a:srgbClr val="FF0000"/>
                </a:solidFill>
                <a:ea typeface="굴림" pitchFamily="50" charset="-127"/>
              </a:rPr>
              <a:t>일반적 학계 </a:t>
            </a:r>
            <a:r>
              <a:rPr lang="en-US" altLang="ko-KR" sz="1800">
                <a:ea typeface="굴림" pitchFamily="50" charset="-127"/>
              </a:rPr>
              <a:t>: </a:t>
            </a:r>
            <a:r>
              <a:rPr lang="en-US" altLang="ko-KR" sz="1800">
                <a:latin typeface="Times New Roman" charset="0"/>
                <a:ea typeface="굴림" pitchFamily="50" charset="-127"/>
              </a:rPr>
              <a:t>“</a:t>
            </a:r>
            <a:r>
              <a:rPr lang="ko-KR" altLang="en-US" sz="1800">
                <a:ea typeface="굴림" pitchFamily="50" charset="-127"/>
              </a:rPr>
              <a:t>상당한 대중적 수요가 있는 용역에 대하여 범죄적 방법으로 이득을 얻는 위계질서가 있는 범죄집단의 범죄행위이고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또한 무력 및 위협을 수단으로 하거나 공무원을 매수하는 등의 방법에 의해 그들의 범죄행위를 용이하게 하거나 지속하는 범죄</a:t>
            </a:r>
            <a:r>
              <a:rPr lang="ko-KR" altLang="en-US" sz="1800">
                <a:latin typeface="Times New Roman" charset="0"/>
                <a:ea typeface="굴림" pitchFamily="50" charset="-127"/>
              </a:rPr>
              <a:t>”</a:t>
            </a:r>
            <a:r>
              <a:rPr lang="ko-KR" altLang="en-US" sz="1800">
                <a:ea typeface="굴림" pitchFamily="50" charset="-127"/>
              </a:rPr>
              <a:t>로 정의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ko-KR" altLang="en-US" sz="1800">
              <a:ea typeface="굴림" pitchFamily="50" charset="-127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>
                <a:ea typeface="굴림" pitchFamily="50" charset="-127"/>
              </a:rPr>
              <a:t>  </a:t>
            </a:r>
            <a:r>
              <a:rPr lang="en-US" altLang="ko-KR" sz="1800">
                <a:ea typeface="굴림" pitchFamily="50" charset="-127"/>
              </a:rPr>
              <a:t>-</a:t>
            </a:r>
            <a:r>
              <a:rPr lang="en-US" altLang="ko-KR" sz="1800">
                <a:solidFill>
                  <a:srgbClr val="FF0000"/>
                </a:solidFill>
                <a:ea typeface="굴림" pitchFamily="50" charset="-127"/>
              </a:rPr>
              <a:t> </a:t>
            </a:r>
            <a:r>
              <a:rPr lang="ko-KR" altLang="en-US" sz="1800">
                <a:solidFill>
                  <a:srgbClr val="FF0000"/>
                </a:solidFill>
                <a:ea typeface="굴림" pitchFamily="50" charset="-127"/>
              </a:rPr>
              <a:t>실무계 </a:t>
            </a:r>
            <a:r>
              <a:rPr lang="en-US" altLang="ko-KR" sz="1800">
                <a:ea typeface="굴림" pitchFamily="50" charset="-127"/>
              </a:rPr>
              <a:t>: </a:t>
            </a:r>
            <a:r>
              <a:rPr lang="en-US" altLang="ko-KR" sz="1800">
                <a:latin typeface="Times New Roman" charset="0"/>
                <a:ea typeface="굴림" pitchFamily="50" charset="-127"/>
              </a:rPr>
              <a:t>“</a:t>
            </a:r>
            <a:r>
              <a:rPr lang="ko-KR" altLang="en-US" sz="1800">
                <a:ea typeface="굴림" pitchFamily="50" charset="-127"/>
              </a:rPr>
              <a:t>최소한의 통솔체계를 가지고 경제적 이익을 추구하며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계획성이 있고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형사법 위반행위를 하는 것</a:t>
            </a:r>
            <a:r>
              <a:rPr lang="ko-KR" altLang="en-US" sz="1800">
                <a:latin typeface="Times New Roman" charset="0"/>
                <a:ea typeface="굴림" pitchFamily="50" charset="-127"/>
              </a:rPr>
              <a:t>”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en-US" altLang="ko-KR" sz="1800">
                <a:latin typeface="Times New Roman" charset="0"/>
                <a:ea typeface="굴림" pitchFamily="50" charset="-127"/>
              </a:rPr>
              <a:t>“</a:t>
            </a:r>
            <a:r>
              <a:rPr lang="ko-KR" altLang="en-US" sz="1800">
                <a:ea typeface="굴림" pitchFamily="50" charset="-127"/>
              </a:rPr>
              <a:t>범죄활동을 계속하기 위한 반영구적인 위계조직으로 경제적 이익을 추구하고 조직의 힘이 구비되어야 한다</a:t>
            </a:r>
            <a:r>
              <a:rPr lang="ko-KR" altLang="en-US" sz="1800">
                <a:latin typeface="Times New Roman" charset="0"/>
                <a:ea typeface="굴림" pitchFamily="50" charset="-127"/>
              </a:rPr>
              <a:t>”</a:t>
            </a:r>
            <a:r>
              <a:rPr lang="ko-KR" altLang="en-US" sz="1800">
                <a:ea typeface="굴림" pitchFamily="50" charset="-127"/>
              </a:rPr>
              <a:t> 는 견해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en-US" altLang="ko-KR" sz="1800">
                <a:latin typeface="Times New Roman" charset="0"/>
                <a:ea typeface="굴림" pitchFamily="50" charset="-127"/>
              </a:rPr>
              <a:t>“</a:t>
            </a:r>
            <a:r>
              <a:rPr lang="ko-KR" altLang="en-US" sz="1800">
                <a:ea typeface="굴림" pitchFamily="50" charset="-127"/>
              </a:rPr>
              <a:t>다수인이 조직을 이루어 조직내부에 계층구조가 있어 지휘통솔이 가능하며 조직의 목적은 불법한 경제적 이익의 추구에 있고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그 목적을 위해서 조직적인 폭력을 사용하며</a:t>
            </a:r>
            <a:r>
              <a:rPr lang="en-US" altLang="ko-KR" sz="1800">
                <a:ea typeface="굴림" pitchFamily="50" charset="-127"/>
              </a:rPr>
              <a:t>, </a:t>
            </a:r>
            <a:r>
              <a:rPr lang="ko-KR" altLang="en-US" sz="1800">
                <a:ea typeface="굴림" pitchFamily="50" charset="-127"/>
              </a:rPr>
              <a:t>그 위반형태는 자연범 뿐만 아니라 법정범도 포함한다</a:t>
            </a:r>
            <a:r>
              <a:rPr lang="ko-KR" altLang="en-US" sz="1800">
                <a:latin typeface="Times New Roman" charset="0"/>
                <a:ea typeface="굴림" pitchFamily="50" charset="-127"/>
              </a:rPr>
              <a:t>”</a:t>
            </a:r>
            <a:r>
              <a:rPr lang="ko-KR" altLang="en-US" sz="1800">
                <a:ea typeface="굴림" pitchFamily="50" charset="-127"/>
              </a:rPr>
              <a:t>는 견해 등이 있음</a:t>
            </a:r>
            <a:r>
              <a:rPr lang="en-US" altLang="ko-KR" sz="1800">
                <a:ea typeface="굴림" pitchFamily="50" charset="-127"/>
              </a:rPr>
              <a:t>.   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428750" y="428625"/>
            <a:ext cx="6985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ko-KR" altLang="en-US" sz="4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조직폭력배</a:t>
            </a:r>
            <a:r>
              <a:rPr lang="ko-KR" altLang="en-US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 발호</a:t>
            </a:r>
            <a:r>
              <a:rPr lang="en-US" altLang="ko-KR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4400" b="1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跋扈</a:t>
            </a:r>
            <a:r>
              <a:rPr lang="en-US" altLang="ko-KR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44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실태</a:t>
            </a:r>
            <a:endParaRPr lang="ko-KR" altLang="en-US" sz="4400">
              <a:solidFill>
                <a:srgbClr val="CC33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그룹 9"/>
          <p:cNvGrpSpPr>
            <a:grpSpLocks/>
          </p:cNvGrpSpPr>
          <p:nvPr/>
        </p:nvGrpSpPr>
        <p:grpSpPr bwMode="auto">
          <a:xfrm>
            <a:off x="285750" y="4500563"/>
            <a:ext cx="2428875" cy="2071687"/>
            <a:chOff x="7524750" y="-171450"/>
            <a:chExt cx="1839913" cy="1835150"/>
          </a:xfrm>
        </p:grpSpPr>
        <p:sp>
          <p:nvSpPr>
            <p:cNvPr id="6163" name="Oval 77"/>
            <p:cNvSpPr>
              <a:spLocks noChangeArrowheads="1"/>
            </p:cNvSpPr>
            <p:nvPr/>
          </p:nvSpPr>
          <p:spPr bwMode="auto">
            <a:xfrm rot="10223273">
              <a:off x="8100775" y="-171450"/>
              <a:ext cx="1200152" cy="1199527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64" name="Oval 78"/>
            <p:cNvSpPr>
              <a:spLocks noChangeArrowheads="1"/>
            </p:cNvSpPr>
            <p:nvPr/>
          </p:nvSpPr>
          <p:spPr bwMode="auto">
            <a:xfrm rot="10229039">
              <a:off x="7741210" y="549954"/>
              <a:ext cx="1113568" cy="1113746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65" name="Oval 79"/>
            <p:cNvSpPr>
              <a:spLocks noChangeArrowheads="1"/>
            </p:cNvSpPr>
            <p:nvPr/>
          </p:nvSpPr>
          <p:spPr bwMode="auto">
            <a:xfrm>
              <a:off x="8388186" y="620266"/>
              <a:ext cx="976477" cy="1032184"/>
            </a:xfrm>
            <a:prstGeom prst="ellipse">
              <a:avLst/>
            </a:prstGeom>
            <a:noFill/>
            <a:ln w="28575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66" name="Oval 80"/>
            <p:cNvSpPr>
              <a:spLocks noChangeArrowheads="1"/>
            </p:cNvSpPr>
            <p:nvPr/>
          </p:nvSpPr>
          <p:spPr bwMode="auto">
            <a:xfrm>
              <a:off x="7812162" y="112"/>
              <a:ext cx="1182114" cy="1182652"/>
            </a:xfrm>
            <a:prstGeom prst="ellipse">
              <a:avLst/>
            </a:prstGeom>
            <a:noFill/>
            <a:ln w="28575">
              <a:solidFill>
                <a:srgbClr val="DCFF7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67" name="Oval 81"/>
            <p:cNvSpPr>
              <a:spLocks noChangeArrowheads="1"/>
            </p:cNvSpPr>
            <p:nvPr/>
          </p:nvSpPr>
          <p:spPr bwMode="auto">
            <a:xfrm rot="10222310">
              <a:off x="8275146" y="115424"/>
              <a:ext cx="723940" cy="724216"/>
            </a:xfrm>
            <a:prstGeom prst="ellips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68" name="Oval 82"/>
            <p:cNvSpPr>
              <a:spLocks noChangeArrowheads="1"/>
            </p:cNvSpPr>
            <p:nvPr/>
          </p:nvSpPr>
          <p:spPr bwMode="auto">
            <a:xfrm rot="10227328">
              <a:off x="8100775" y="620266"/>
              <a:ext cx="365577" cy="365624"/>
            </a:xfrm>
            <a:prstGeom prst="ellipse">
              <a:avLst/>
            </a:prstGeom>
            <a:noFill/>
            <a:ln w="28575">
              <a:solidFill>
                <a:srgbClr val="90A8B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69" name="Oval 310"/>
            <p:cNvSpPr>
              <a:spLocks noChangeArrowheads="1"/>
            </p:cNvSpPr>
            <p:nvPr/>
          </p:nvSpPr>
          <p:spPr bwMode="auto">
            <a:xfrm>
              <a:off x="7667855" y="476829"/>
              <a:ext cx="501466" cy="500623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70" name="Oval 313"/>
            <p:cNvSpPr>
              <a:spLocks noChangeArrowheads="1"/>
            </p:cNvSpPr>
            <p:nvPr/>
          </p:nvSpPr>
          <p:spPr bwMode="auto">
            <a:xfrm>
              <a:off x="7524750" y="981671"/>
              <a:ext cx="188802" cy="18843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171" name="Oval 314"/>
            <p:cNvSpPr>
              <a:spLocks noChangeArrowheads="1"/>
            </p:cNvSpPr>
            <p:nvPr/>
          </p:nvSpPr>
          <p:spPr bwMode="auto">
            <a:xfrm>
              <a:off x="8027419" y="1196826"/>
              <a:ext cx="250132" cy="248906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 sz="180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428750" y="357188"/>
            <a:ext cx="6985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ko-KR" altLang="en-US" sz="4400">
                <a:solidFill>
                  <a:srgbClr val="CC3300"/>
                </a:solidFill>
                <a:latin typeface="HY헤드라인M" pitchFamily="18" charset="-127"/>
                <a:ea typeface="HY헤드라인M" pitchFamily="18" charset="-127"/>
              </a:rPr>
              <a:t>한국 조직폭력의 계보</a:t>
            </a:r>
          </a:p>
        </p:txBody>
      </p:sp>
      <p:sp>
        <p:nvSpPr>
          <p:cNvPr id="74" name="Rectangle 8"/>
          <p:cNvSpPr>
            <a:spLocks noChangeArrowheads="1"/>
          </p:cNvSpPr>
          <p:nvPr/>
        </p:nvSpPr>
        <p:spPr bwMode="auto">
          <a:xfrm>
            <a:off x="755650" y="1627188"/>
            <a:ext cx="7704138" cy="288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929188" y="5929313"/>
            <a:ext cx="37449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200" b="1">
                <a:latin typeface="HY목판L" pitchFamily="18" charset="-127"/>
                <a:ea typeface="HY목판L" pitchFamily="18" charset="-127"/>
              </a:rPr>
              <a:t>낭만파주먹시대</a:t>
            </a:r>
          </a:p>
        </p:txBody>
      </p:sp>
      <p:sp>
        <p:nvSpPr>
          <p:cNvPr id="76" name="Text Box 14"/>
          <p:cNvSpPr txBox="1">
            <a:spLocks noChangeArrowheads="1"/>
          </p:cNvSpPr>
          <p:nvPr/>
        </p:nvSpPr>
        <p:spPr bwMode="auto">
          <a:xfrm>
            <a:off x="611188" y="1916113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1930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6405563" y="1985963"/>
            <a:ext cx="1152525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1945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광복</a:t>
            </a:r>
          </a:p>
        </p:txBody>
      </p:sp>
      <p:sp>
        <p:nvSpPr>
          <p:cNvPr id="78" name="Rectangle 18"/>
          <p:cNvSpPr>
            <a:spLocks noChangeArrowheads="1"/>
          </p:cNvSpPr>
          <p:nvPr/>
        </p:nvSpPr>
        <p:spPr bwMode="auto">
          <a:xfrm>
            <a:off x="6948488" y="1627188"/>
            <a:ext cx="71437" cy="288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79" name="Picture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141663"/>
            <a:ext cx="17653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Text Box 37"/>
          <p:cNvSpPr txBox="1">
            <a:spLocks noChangeArrowheads="1"/>
          </p:cNvSpPr>
          <p:nvPr/>
        </p:nvSpPr>
        <p:spPr bwMode="auto">
          <a:xfrm>
            <a:off x="395288" y="2511425"/>
            <a:ext cx="3887787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하야시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구마적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고희경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김두한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: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명동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과 </a:t>
            </a: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종로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상권중심 패권 형성</a:t>
            </a:r>
          </a:p>
        </p:txBody>
      </p:sp>
      <p:pic>
        <p:nvPicPr>
          <p:cNvPr id="81" name="Picture 38" descr="구마적%20고희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3125788"/>
            <a:ext cx="1150937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ext Box 39"/>
          <p:cNvSpPr txBox="1">
            <a:spLocks noChangeArrowheads="1"/>
          </p:cNvSpPr>
          <p:nvPr/>
        </p:nvSpPr>
        <p:spPr bwMode="auto">
          <a:xfrm>
            <a:off x="2627313" y="4581525"/>
            <a:ext cx="1655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구마적</a:t>
            </a:r>
            <a:r>
              <a:rPr lang="en-US" altLang="ko-KR" sz="1400" b="1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고희경</a:t>
            </a:r>
            <a:r>
              <a:rPr lang="en-US" altLang="ko-KR" sz="1400" b="1">
                <a:latin typeface="HY견명조" pitchFamily="18" charset="-127"/>
                <a:ea typeface="HY견명조" pitchFamily="18" charset="-127"/>
              </a:rPr>
              <a:t>)</a:t>
            </a:r>
          </a:p>
        </p:txBody>
      </p:sp>
      <p:sp>
        <p:nvSpPr>
          <p:cNvPr id="83" name="Text Box 40"/>
          <p:cNvSpPr txBox="1">
            <a:spLocks noChangeArrowheads="1"/>
          </p:cNvSpPr>
          <p:nvPr/>
        </p:nvSpPr>
        <p:spPr bwMode="auto">
          <a:xfrm>
            <a:off x="684213" y="6381750"/>
            <a:ext cx="1655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하야시</a:t>
            </a:r>
          </a:p>
        </p:txBody>
      </p:sp>
      <p:pic>
        <p:nvPicPr>
          <p:cNvPr id="84" name="Picture 43" descr="신마적%20엄동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4613" y="4941888"/>
            <a:ext cx="121126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ext Box 44"/>
          <p:cNvSpPr txBox="1">
            <a:spLocks noChangeArrowheads="1"/>
          </p:cNvSpPr>
          <p:nvPr/>
        </p:nvSpPr>
        <p:spPr bwMode="auto">
          <a:xfrm>
            <a:off x="2555875" y="6338888"/>
            <a:ext cx="1655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신마적</a:t>
            </a:r>
            <a:r>
              <a:rPr lang="en-US" altLang="ko-KR" sz="1400" b="1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엄동욱</a:t>
            </a:r>
            <a:r>
              <a:rPr lang="en-US" altLang="ko-KR" sz="1400" b="1">
                <a:latin typeface="HY견명조" pitchFamily="18" charset="-127"/>
                <a:ea typeface="HY견명조" pitchFamily="18" charset="-127"/>
              </a:rPr>
              <a:t>)</a:t>
            </a:r>
          </a:p>
        </p:txBody>
      </p:sp>
      <p:pic>
        <p:nvPicPr>
          <p:cNvPr id="86" name="Picture 45" descr="이미지를 클릭하시면 원본크기로 보실수 있습니다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175" y="3141663"/>
            <a:ext cx="2160588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49" descr="img_1003887_378119_6?10892531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688" y="3143250"/>
            <a:ext cx="1370012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Text Box 50"/>
          <p:cNvSpPr txBox="1">
            <a:spLocks noChangeArrowheads="1"/>
          </p:cNvSpPr>
          <p:nvPr/>
        </p:nvSpPr>
        <p:spPr bwMode="auto">
          <a:xfrm>
            <a:off x="6372225" y="4508500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종로꼬마</a:t>
            </a: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이상욱</a:t>
            </a: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4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4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40"/>
                            </p:stCondLst>
                            <p:childTnLst>
                              <p:par>
                                <p:cTn id="4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4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240"/>
                            </p:stCondLst>
                            <p:childTnLst>
                              <p:par>
                                <p:cTn id="4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4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240"/>
                            </p:stCondLst>
                            <p:childTnLst>
                              <p:par>
                                <p:cTn id="5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240"/>
                            </p:stCondLst>
                            <p:childTnLst>
                              <p:par>
                                <p:cTn id="6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40"/>
                            </p:stCondLst>
                            <p:childTnLst>
                              <p:par>
                                <p:cTn id="6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4" grpId="0" animBg="1"/>
      <p:bldP spid="75" grpId="0"/>
      <p:bldP spid="76" grpId="0"/>
      <p:bldP spid="77" grpId="0"/>
      <p:bldP spid="78" grpId="0" animBg="1"/>
      <p:bldP spid="80" grpId="0"/>
      <p:bldP spid="82" grpId="0"/>
      <p:bldP spid="83" grpId="0"/>
      <p:bldP spid="85" grpId="0"/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428750" y="357188"/>
            <a:ext cx="6985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ko-KR" altLang="en-US" sz="4400">
                <a:solidFill>
                  <a:srgbClr val="CC3300"/>
                </a:solidFill>
                <a:latin typeface="HY헤드라인M" pitchFamily="18" charset="-127"/>
                <a:ea typeface="HY헤드라인M" pitchFamily="18" charset="-127"/>
              </a:rPr>
              <a:t>한국 조직폭력의 계보</a:t>
            </a:r>
          </a:p>
        </p:txBody>
      </p:sp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755650" y="1627188"/>
            <a:ext cx="7704138" cy="288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2" name="Text Box 9"/>
          <p:cNvSpPr txBox="1">
            <a:spLocks noChangeArrowheads="1"/>
          </p:cNvSpPr>
          <p:nvPr/>
        </p:nvSpPr>
        <p:spPr bwMode="auto">
          <a:xfrm>
            <a:off x="214313" y="5929313"/>
            <a:ext cx="2714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 b="1">
                <a:latin typeface="HY목판L" pitchFamily="18" charset="-127"/>
                <a:ea typeface="HY목판L" pitchFamily="18" charset="-127"/>
              </a:rPr>
              <a:t>낭만파주먹시대</a:t>
            </a:r>
          </a:p>
        </p:txBody>
      </p:sp>
      <p:sp>
        <p:nvSpPr>
          <p:cNvPr id="7173" name="Rectangle 11"/>
          <p:cNvSpPr>
            <a:spLocks noChangeArrowheads="1"/>
          </p:cNvSpPr>
          <p:nvPr/>
        </p:nvSpPr>
        <p:spPr bwMode="auto">
          <a:xfrm>
            <a:off x="3276600" y="1627188"/>
            <a:ext cx="71438" cy="288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4" name="Text Box 13"/>
          <p:cNvSpPr txBox="1">
            <a:spLocks noChangeArrowheads="1"/>
          </p:cNvSpPr>
          <p:nvPr/>
        </p:nvSpPr>
        <p:spPr bwMode="auto">
          <a:xfrm>
            <a:off x="611188" y="1916113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1930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60" name="Text Box 14"/>
          <p:cNvSpPr txBox="1">
            <a:spLocks noChangeArrowheads="1"/>
          </p:cNvSpPr>
          <p:nvPr/>
        </p:nvSpPr>
        <p:spPr bwMode="auto">
          <a:xfrm>
            <a:off x="2914650" y="1987550"/>
            <a:ext cx="115252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1945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광복</a:t>
            </a:r>
          </a:p>
        </p:txBody>
      </p:sp>
      <p:sp>
        <p:nvSpPr>
          <p:cNvPr id="61" name="Text Box 15"/>
          <p:cNvSpPr txBox="1">
            <a:spLocks noChangeArrowheads="1"/>
          </p:cNvSpPr>
          <p:nvPr/>
        </p:nvSpPr>
        <p:spPr bwMode="auto">
          <a:xfrm>
            <a:off x="6443663" y="1989138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1950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7177" name="Rectangle 16"/>
          <p:cNvSpPr>
            <a:spLocks noChangeArrowheads="1"/>
          </p:cNvSpPr>
          <p:nvPr/>
        </p:nvSpPr>
        <p:spPr bwMode="auto">
          <a:xfrm>
            <a:off x="6948488" y="1627188"/>
            <a:ext cx="71437" cy="288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" name="Text Box 19"/>
          <p:cNvSpPr txBox="1">
            <a:spLocks noChangeArrowheads="1"/>
          </p:cNvSpPr>
          <p:nvPr/>
        </p:nvSpPr>
        <p:spPr bwMode="auto">
          <a:xfrm>
            <a:off x="3275013" y="2781300"/>
            <a:ext cx="352901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이화룡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정팔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시라소니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이성순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):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광복과 함께 이북출신 주먹들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서울입성</a:t>
            </a:r>
          </a:p>
        </p:txBody>
      </p:sp>
      <p:pic>
        <p:nvPicPr>
          <p:cNvPr id="64" name="Picture 22" descr="dlghkfy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838" y="3646488"/>
            <a:ext cx="1295400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 Box 23"/>
          <p:cNvSpPr txBox="1">
            <a:spLocks noChangeArrowheads="1"/>
          </p:cNvSpPr>
          <p:nvPr/>
        </p:nvSpPr>
        <p:spPr bwMode="auto">
          <a:xfrm>
            <a:off x="1836738" y="4781550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이 화 룡</a:t>
            </a:r>
          </a:p>
        </p:txBody>
      </p:sp>
      <p:pic>
        <p:nvPicPr>
          <p:cNvPr id="66" name="Picture 24" descr="이미지를 클릭하시면 원본크기로 보실수 있습니다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3646488"/>
            <a:ext cx="1830387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 Box 25"/>
          <p:cNvSpPr txBox="1">
            <a:spLocks noChangeArrowheads="1"/>
          </p:cNvSpPr>
          <p:nvPr/>
        </p:nvSpPr>
        <p:spPr bwMode="auto">
          <a:xfrm>
            <a:off x="3563938" y="5934075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시라소니</a:t>
            </a:r>
          </a:p>
        </p:txBody>
      </p:sp>
      <p:pic>
        <p:nvPicPr>
          <p:cNvPr id="68" name="Picture 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3646488"/>
            <a:ext cx="3671887" cy="22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Text Box 31"/>
          <p:cNvSpPr txBox="1">
            <a:spLocks noChangeArrowheads="1"/>
          </p:cNvSpPr>
          <p:nvPr/>
        </p:nvSpPr>
        <p:spPr bwMode="auto">
          <a:xfrm>
            <a:off x="5940425" y="5897563"/>
            <a:ext cx="2808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시라소니와 아내 이진옥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6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2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2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2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2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2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2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0" grpId="0"/>
      <p:bldP spid="61" grpId="0"/>
      <p:bldP spid="63" grpId="0"/>
      <p:bldP spid="65" grpId="0"/>
      <p:bldP spid="67" grpId="0"/>
      <p:bldP spid="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428750" y="357188"/>
            <a:ext cx="6985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ko-KR" altLang="en-US" sz="4400">
                <a:solidFill>
                  <a:srgbClr val="CC3300"/>
                </a:solidFill>
                <a:latin typeface="HY헤드라인M" pitchFamily="18" charset="-127"/>
                <a:ea typeface="HY헤드라인M" pitchFamily="18" charset="-127"/>
              </a:rPr>
              <a:t>한국 조직폭력의 계보</a:t>
            </a:r>
          </a:p>
        </p:txBody>
      </p:sp>
      <p:sp>
        <p:nvSpPr>
          <p:cNvPr id="120" name="Text Box 4"/>
          <p:cNvSpPr txBox="1">
            <a:spLocks noChangeArrowheads="1"/>
          </p:cNvSpPr>
          <p:nvPr/>
        </p:nvSpPr>
        <p:spPr bwMode="auto">
          <a:xfrm>
            <a:off x="5651500" y="6242050"/>
            <a:ext cx="3411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b="1" kern="0" dirty="0">
                <a:solidFill>
                  <a:srgbClr val="3333FF"/>
                </a:solidFill>
                <a:latin typeface="Arial" pitchFamily="34" charset="0"/>
              </a:rPr>
              <a:t>깡패들의 시가행진</a:t>
            </a:r>
            <a:r>
              <a:rPr kumimoji="0" lang="en-US" altLang="ko-KR" sz="1800" b="1" kern="0" dirty="0">
                <a:solidFill>
                  <a:sysClr val="windowText" lastClr="000000"/>
                </a:solidFill>
                <a:latin typeface="Arial" pitchFamily="34" charset="0"/>
              </a:rPr>
              <a:t>(1961.5.21.)</a:t>
            </a:r>
          </a:p>
        </p:txBody>
      </p:sp>
      <p:sp>
        <p:nvSpPr>
          <p:cNvPr id="121" name="Rectangle 7"/>
          <p:cNvSpPr>
            <a:spLocks noChangeArrowheads="1"/>
          </p:cNvSpPr>
          <p:nvPr/>
        </p:nvSpPr>
        <p:spPr bwMode="auto">
          <a:xfrm>
            <a:off x="755650" y="1627188"/>
            <a:ext cx="7704138" cy="288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pic>
        <p:nvPicPr>
          <p:cNvPr id="12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7050" y="3965575"/>
            <a:ext cx="3286125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2555875" y="1196975"/>
            <a:ext cx="360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b="1">
                <a:latin typeface="HY목판L" pitchFamily="18" charset="-127"/>
                <a:ea typeface="HY목판L" pitchFamily="18" charset="-127"/>
              </a:rPr>
              <a:t>정치깡패의 시대</a:t>
            </a:r>
          </a:p>
        </p:txBody>
      </p:sp>
      <p:sp>
        <p:nvSpPr>
          <p:cNvPr id="8199" name="Text Box 15"/>
          <p:cNvSpPr txBox="1">
            <a:spLocks noChangeArrowheads="1"/>
          </p:cNvSpPr>
          <p:nvPr/>
        </p:nvSpPr>
        <p:spPr bwMode="auto">
          <a:xfrm>
            <a:off x="395288" y="1901825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1950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125" name="Rectangle 16"/>
          <p:cNvSpPr>
            <a:spLocks noChangeArrowheads="1"/>
          </p:cNvSpPr>
          <p:nvPr/>
        </p:nvSpPr>
        <p:spPr bwMode="auto">
          <a:xfrm>
            <a:off x="6948488" y="1627188"/>
            <a:ext cx="71437" cy="2889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126" name="Text Box 17"/>
          <p:cNvSpPr txBox="1">
            <a:spLocks noChangeArrowheads="1"/>
          </p:cNvSpPr>
          <p:nvPr/>
        </p:nvSpPr>
        <p:spPr bwMode="auto">
          <a:xfrm>
            <a:off x="6588125" y="1916113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1960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127" name="Text Box 20"/>
          <p:cNvSpPr txBox="1">
            <a:spLocks noChangeArrowheads="1"/>
          </p:cNvSpPr>
          <p:nvPr/>
        </p:nvSpPr>
        <p:spPr bwMode="auto">
          <a:xfrm>
            <a:off x="3419475" y="2276475"/>
            <a:ext cx="4608513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김두한 정계 입문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국회의원 당선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이정재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유지광 등 </a:t>
            </a: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동대문사단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패권 장악</a:t>
            </a:r>
          </a:p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심종현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최창수</a:t>
            </a:r>
            <a:r>
              <a:rPr lang="en-US" altLang="ko-KR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홍영철 등</a:t>
            </a:r>
          </a:p>
          <a:p>
            <a:pPr>
              <a:spcBef>
                <a:spcPct val="50000"/>
              </a:spcBef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서울 지역별 건달 조직</a:t>
            </a:r>
            <a:r>
              <a:rPr lang="en-US" altLang="ko-KR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128" name="Picture 30" descr="이미지를 클릭하시면 원본크기로 보실수 있습니다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875" y="4787900"/>
            <a:ext cx="1131888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31" descr="이미지를 클릭하시면 원본크기로 보실수 있습니다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4752975"/>
            <a:ext cx="131603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32" descr="img_1003887_378119_10?10892531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6100" y="4797425"/>
            <a:ext cx="12096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" name="Text Box 33"/>
          <p:cNvSpPr txBox="1">
            <a:spLocks noChangeArrowheads="1"/>
          </p:cNvSpPr>
          <p:nvPr/>
        </p:nvSpPr>
        <p:spPr bwMode="auto">
          <a:xfrm>
            <a:off x="1116013" y="6453188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이 정 재</a:t>
            </a:r>
          </a:p>
        </p:txBody>
      </p:sp>
      <p:sp>
        <p:nvSpPr>
          <p:cNvPr id="132" name="Text Box 34"/>
          <p:cNvSpPr txBox="1">
            <a:spLocks noChangeArrowheads="1"/>
          </p:cNvSpPr>
          <p:nvPr/>
        </p:nvSpPr>
        <p:spPr bwMode="auto">
          <a:xfrm>
            <a:off x="4572000" y="6364288"/>
            <a:ext cx="1008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유 지 광</a:t>
            </a:r>
          </a:p>
        </p:txBody>
      </p:sp>
      <p:pic>
        <p:nvPicPr>
          <p:cNvPr id="133" name="Picture 38" descr="45bff7bdd75b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4650" y="4781550"/>
            <a:ext cx="120967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Text Box 39"/>
          <p:cNvSpPr txBox="1">
            <a:spLocks noChangeArrowheads="1"/>
          </p:cNvSpPr>
          <p:nvPr/>
        </p:nvSpPr>
        <p:spPr bwMode="auto">
          <a:xfrm>
            <a:off x="3130550" y="6381750"/>
            <a:ext cx="1008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임 화 수</a:t>
            </a:r>
          </a:p>
        </p:txBody>
      </p:sp>
      <p:sp>
        <p:nvSpPr>
          <p:cNvPr id="135" name="Text Box 40"/>
          <p:cNvSpPr txBox="1">
            <a:spLocks noChangeArrowheads="1"/>
          </p:cNvSpPr>
          <p:nvPr/>
        </p:nvSpPr>
        <p:spPr bwMode="auto">
          <a:xfrm>
            <a:off x="1116013" y="4365625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김 두 한</a:t>
            </a:r>
          </a:p>
        </p:txBody>
      </p:sp>
      <p:pic>
        <p:nvPicPr>
          <p:cNvPr id="136" name="Picture 41" descr="img_1003887_378119_7?10892531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250" y="2276475"/>
            <a:ext cx="172720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42" descr="img_1003887_378119_0?108925316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900" y="2717800"/>
            <a:ext cx="122713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4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4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4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84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84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84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94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94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40"/>
                            </p:stCondLst>
                            <p:childTnLst>
                              <p:par>
                                <p:cTn id="7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4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140"/>
                            </p:stCondLst>
                            <p:childTnLst>
                              <p:par>
                                <p:cTn id="9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140"/>
                            </p:stCondLst>
                            <p:childTnLst>
                              <p:par>
                                <p:cTn id="10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20" grpId="0"/>
      <p:bldP spid="123" grpId="0"/>
      <p:bldP spid="126" grpId="0"/>
      <p:bldP spid="127" grpId="0"/>
      <p:bldP spid="131" grpId="0"/>
      <p:bldP spid="132" grpId="0"/>
      <p:bldP spid="134" grpId="0"/>
      <p:bldP spid="1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755650" y="1627188"/>
            <a:ext cx="7704138" cy="288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3429000" y="1143000"/>
            <a:ext cx="367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>
                <a:latin typeface="HY목판L" pitchFamily="18" charset="-127"/>
                <a:ea typeface="HY목판L" pitchFamily="18" charset="-127"/>
              </a:rPr>
              <a:t>춘추전국시대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5580063" y="1987550"/>
            <a:ext cx="1368425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1975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사보이호텔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사건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n-US" altLang="ko-KR" sz="1600" b="1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011863" y="1627188"/>
            <a:ext cx="71437" cy="2889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395288" y="2781300"/>
            <a:ext cx="6481762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신상사</a:t>
            </a:r>
            <a:r>
              <a:rPr lang="en-US" altLang="ko-KR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신상현</a:t>
            </a:r>
            <a:r>
              <a:rPr lang="en-US" altLang="ko-KR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파</a:t>
            </a: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일시적 전국통일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범호남파</a:t>
            </a:r>
            <a:r>
              <a:rPr lang="en-US" altLang="ko-KR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OB</a:t>
            </a: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파</a:t>
            </a:r>
            <a:r>
              <a:rPr lang="en-US" altLang="ko-KR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칠성파</a:t>
            </a:r>
            <a:r>
              <a:rPr lang="en-US" altLang="ko-KR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대구동성로파 등 </a:t>
            </a:r>
            <a:r>
              <a:rPr lang="ko-KR" altLang="en-US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지방조직</a:t>
            </a: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약진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조창조</a:t>
            </a:r>
            <a:r>
              <a:rPr lang="en-US" altLang="ko-KR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조일환</a:t>
            </a:r>
            <a:r>
              <a:rPr lang="ko-KR" altLang="en-US" sz="18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활약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755650" y="6381750"/>
            <a:ext cx="1655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조 창 조</a:t>
            </a:r>
          </a:p>
        </p:txBody>
      </p:sp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3860800"/>
            <a:ext cx="187483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1" descr="3638955_300x1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3860800"/>
            <a:ext cx="396081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32"/>
          <p:cNvSpPr txBox="1">
            <a:spLocks noChangeArrowheads="1"/>
          </p:cNvSpPr>
          <p:nvPr/>
        </p:nvSpPr>
        <p:spPr bwMode="auto">
          <a:xfrm>
            <a:off x="3851275" y="6308725"/>
            <a:ext cx="1655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신상사</a:t>
            </a:r>
            <a:r>
              <a:rPr lang="en-US" altLang="ko-KR" sz="1400" b="1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신상현</a:t>
            </a:r>
            <a:r>
              <a:rPr lang="en-US" altLang="ko-KR" sz="1400" b="1">
                <a:latin typeface="HY견명조" pitchFamily="18" charset="-127"/>
                <a:ea typeface="HY견명조" pitchFamily="18" charset="-127"/>
              </a:rPr>
              <a:t>)</a:t>
            </a:r>
          </a:p>
        </p:txBody>
      </p:sp>
      <p:pic>
        <p:nvPicPr>
          <p:cNvPr id="25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3860800"/>
            <a:ext cx="2160587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6948488" y="5734050"/>
            <a:ext cx="1655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>
                <a:latin typeface="HY견명조" pitchFamily="18" charset="-127"/>
                <a:ea typeface="HY견명조" pitchFamily="18" charset="-127"/>
              </a:rPr>
              <a:t>조 일 환</a:t>
            </a:r>
          </a:p>
        </p:txBody>
      </p: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468313" y="1989138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1960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428750" y="357188"/>
            <a:ext cx="6985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ko-KR" altLang="en-US" sz="4400">
                <a:solidFill>
                  <a:srgbClr val="CC3300"/>
                </a:solidFill>
                <a:latin typeface="HY헤드라인M" pitchFamily="18" charset="-127"/>
                <a:ea typeface="HY헤드라인M" pitchFamily="18" charset="-127"/>
              </a:rPr>
              <a:t>한국 조직폭력의 계보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8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8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8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8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8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80"/>
                            </p:stCondLst>
                            <p:childTnLst>
                              <p:par>
                                <p:cTn id="4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8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  <p:bldP spid="20" grpId="0"/>
      <p:bldP spid="21" grpId="0"/>
      <p:bldP spid="24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428750" y="357188"/>
            <a:ext cx="6985000" cy="769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ko-KR" altLang="en-US" sz="4400">
                <a:solidFill>
                  <a:srgbClr val="CC3300"/>
                </a:solidFill>
                <a:latin typeface="HY헤드라인M" pitchFamily="18" charset="-127"/>
                <a:ea typeface="HY헤드라인M" pitchFamily="18" charset="-127"/>
              </a:rPr>
              <a:t>한국 조직폭력의 계보</a:t>
            </a: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755650" y="1627188"/>
            <a:ext cx="7704138" cy="288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600"/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755650" y="1262063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b="1">
                <a:latin typeface="HY목판L" pitchFamily="18" charset="-127"/>
                <a:ea typeface="HY목판L" pitchFamily="18" charset="-127"/>
              </a:rPr>
              <a:t>춘추전국시대</a:t>
            </a:r>
          </a:p>
        </p:txBody>
      </p: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411413" y="1627188"/>
            <a:ext cx="71437" cy="288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600"/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1979613" y="1987550"/>
            <a:ext cx="1368425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1975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</a:t>
            </a:r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6877050" y="1627188"/>
            <a:ext cx="71438" cy="288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600"/>
          </a:p>
        </p:txBody>
      </p:sp>
      <p:sp>
        <p:nvSpPr>
          <p:cNvPr id="57" name="Text Box 11"/>
          <p:cNvSpPr txBox="1">
            <a:spLocks noChangeArrowheads="1"/>
          </p:cNvSpPr>
          <p:nvPr/>
        </p:nvSpPr>
        <p:spPr bwMode="auto">
          <a:xfrm>
            <a:off x="1547813" y="3924300"/>
            <a:ext cx="1871662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사보이호텔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>
                <a:solidFill>
                  <a:srgbClr val="FF0000"/>
                </a:solidFill>
                <a:ea typeface="HY울릉도M" pitchFamily="18" charset="-127"/>
              </a:rPr>
              <a:t>‘</a:t>
            </a:r>
            <a:r>
              <a:rPr lang="ko-KR" altLang="en-US" sz="16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기습</a:t>
            </a:r>
            <a:r>
              <a:rPr lang="ko-KR" altLang="en-US" sz="1600">
                <a:solidFill>
                  <a:srgbClr val="FF0000"/>
                </a:solidFill>
                <a:ea typeface="HY울릉도M" pitchFamily="18" charset="-127"/>
              </a:rPr>
              <a:t>’</a:t>
            </a: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사건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        </a:t>
            </a:r>
            <a:r>
              <a:rPr lang="ko-KR" altLang="en-US" sz="1600">
                <a:solidFill>
                  <a:srgbClr val="CC3300"/>
                </a:solidFill>
                <a:latin typeface="HY울릉도M" pitchFamily="18" charset="-127"/>
                <a:ea typeface="HY울릉도M" pitchFamily="18" charset="-127"/>
              </a:rPr>
              <a:t>조폭 분화</a:t>
            </a:r>
          </a:p>
        </p:txBody>
      </p:sp>
      <p:sp>
        <p:nvSpPr>
          <p:cNvPr id="58" name="AutoShape 19"/>
          <p:cNvSpPr>
            <a:spLocks noChangeArrowheads="1"/>
          </p:cNvSpPr>
          <p:nvPr/>
        </p:nvSpPr>
        <p:spPr bwMode="auto">
          <a:xfrm rot="-5400000">
            <a:off x="1726407" y="2888456"/>
            <a:ext cx="1512888" cy="288925"/>
          </a:xfrm>
          <a:custGeom>
            <a:avLst/>
            <a:gdLst>
              <a:gd name="T0" fmla="*/ 97266441 w 21600"/>
              <a:gd name="T1" fmla="*/ 0 h 21600"/>
              <a:gd name="T2" fmla="*/ 0 w 21600"/>
              <a:gd name="T3" fmla="*/ 1932360 h 21600"/>
              <a:gd name="T4" fmla="*/ 97266441 w 21600"/>
              <a:gd name="T5" fmla="*/ 3864707 h 21600"/>
              <a:gd name="T6" fmla="*/ 105964353 w 21600"/>
              <a:gd name="T7" fmla="*/ 193236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7612 h 21600"/>
              <a:gd name="T14" fmla="*/ 21077 w 21600"/>
              <a:gd name="T15" fmla="*/ 1398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27" y="0"/>
                </a:moveTo>
                <a:lnTo>
                  <a:pt x="19827" y="7612"/>
                </a:lnTo>
                <a:lnTo>
                  <a:pt x="3375" y="7612"/>
                </a:lnTo>
                <a:lnTo>
                  <a:pt x="3375" y="13988"/>
                </a:lnTo>
                <a:lnTo>
                  <a:pt x="19827" y="13988"/>
                </a:lnTo>
                <a:lnTo>
                  <a:pt x="19827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7612"/>
                </a:moveTo>
                <a:lnTo>
                  <a:pt x="1350" y="13988"/>
                </a:lnTo>
                <a:lnTo>
                  <a:pt x="2700" y="13988"/>
                </a:lnTo>
                <a:lnTo>
                  <a:pt x="2700" y="7612"/>
                </a:lnTo>
                <a:close/>
              </a:path>
              <a:path w="21600" h="21600">
                <a:moveTo>
                  <a:pt x="0" y="7612"/>
                </a:moveTo>
                <a:lnTo>
                  <a:pt x="0" y="13988"/>
                </a:lnTo>
                <a:lnTo>
                  <a:pt x="675" y="13988"/>
                </a:lnTo>
                <a:lnTo>
                  <a:pt x="675" y="7612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600"/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3071813" y="1285875"/>
            <a:ext cx="3889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solidFill>
                  <a:srgbClr val="FF0000"/>
                </a:solidFill>
                <a:latin typeface="HY목판L" pitchFamily="18" charset="-127"/>
                <a:ea typeface="HY목판L" pitchFamily="18" charset="-127"/>
              </a:rPr>
              <a:t>‘</a:t>
            </a:r>
            <a:r>
              <a:rPr lang="ko-KR" altLang="en-US" sz="1600" b="1">
                <a:solidFill>
                  <a:srgbClr val="FF0000"/>
                </a:solidFill>
                <a:latin typeface="HY목판L" pitchFamily="18" charset="-127"/>
                <a:ea typeface="HY목판L" pitchFamily="18" charset="-127"/>
              </a:rPr>
              <a:t>칼잡이’</a:t>
            </a:r>
            <a:r>
              <a:rPr lang="en-US" altLang="ko-KR" sz="1600" b="1">
                <a:solidFill>
                  <a:srgbClr val="FF0000"/>
                </a:solidFill>
                <a:latin typeface="HY목판L" pitchFamily="18" charset="-127"/>
                <a:ea typeface="HY목판L" pitchFamily="18" charset="-127"/>
              </a:rPr>
              <a:t>(</a:t>
            </a:r>
            <a:r>
              <a:rPr lang="ko-KR" altLang="en-US" sz="1600" b="1">
                <a:solidFill>
                  <a:srgbClr val="FF0000"/>
                </a:solidFill>
                <a:latin typeface="HY목판L" pitchFamily="18" charset="-127"/>
                <a:ea typeface="HY목판L" pitchFamily="18" charset="-127"/>
              </a:rPr>
              <a:t>조직폭력</a:t>
            </a:r>
            <a:r>
              <a:rPr lang="en-US" altLang="ko-KR" sz="1600" b="1">
                <a:solidFill>
                  <a:srgbClr val="FF0000"/>
                </a:solidFill>
                <a:latin typeface="HY목판L" pitchFamily="18" charset="-127"/>
                <a:ea typeface="HY목판L" pitchFamily="18" charset="-127"/>
              </a:rPr>
              <a:t>)</a:t>
            </a:r>
            <a:r>
              <a:rPr lang="ko-KR" altLang="en-US" sz="1600" b="1">
                <a:solidFill>
                  <a:srgbClr val="FF0000"/>
                </a:solidFill>
                <a:latin typeface="HY목판L" pitchFamily="18" charset="-127"/>
                <a:ea typeface="HY목판L" pitchFamily="18" charset="-127"/>
              </a:rPr>
              <a:t>시대</a:t>
            </a: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771775" y="2924175"/>
            <a:ext cx="51847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김태촌</a:t>
            </a:r>
            <a:r>
              <a:rPr lang="en-US" altLang="ko-KR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조양은</a:t>
            </a:r>
            <a:r>
              <a:rPr lang="en-US" altLang="ko-KR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이동재 등 </a:t>
            </a:r>
            <a:r>
              <a:rPr lang="ko-KR" altLang="en-US" sz="1600" dirty="0">
                <a:solidFill>
                  <a:srgbClr val="0000CC"/>
                </a:solidFill>
                <a:ea typeface="HY울릉도M" pitchFamily="18" charset="-127"/>
              </a:rPr>
              <a:t>‘</a:t>
            </a:r>
            <a:r>
              <a:rPr lang="en-US" altLang="ko-KR" sz="16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대 패밀리</a:t>
            </a:r>
            <a:r>
              <a:rPr lang="ko-KR" altLang="en-US" sz="1600" dirty="0">
                <a:solidFill>
                  <a:srgbClr val="0000CC"/>
                </a:solidFill>
                <a:ea typeface="HY울릉도M" pitchFamily="18" charset="-127"/>
              </a:rPr>
              <a:t>’</a:t>
            </a: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형성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 수원</a:t>
            </a:r>
            <a:r>
              <a:rPr lang="en-US" altLang="ko-KR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대전</a:t>
            </a:r>
            <a:r>
              <a:rPr lang="en-US" altLang="ko-KR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이리 등 </a:t>
            </a:r>
            <a:r>
              <a:rPr lang="ko-KR" altLang="en-US" sz="16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지방 조직폭력배 </a:t>
            </a:r>
            <a:r>
              <a:rPr lang="ko-KR" altLang="en-US" sz="1600" dirty="0">
                <a:solidFill>
                  <a:srgbClr val="0000CC"/>
                </a:solidFill>
                <a:latin typeface="HY울릉도M" pitchFamily="18" charset="-127"/>
                <a:ea typeface="HY울릉도M" pitchFamily="18" charset="-127"/>
              </a:rPr>
              <a:t>성장</a:t>
            </a:r>
          </a:p>
        </p:txBody>
      </p:sp>
      <p:pic>
        <p:nvPicPr>
          <p:cNvPr id="61" name="Picture 25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963" y="3644900"/>
            <a:ext cx="393382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AutoShape 27"/>
          <p:cNvSpPr>
            <a:spLocks noChangeArrowheads="1"/>
          </p:cNvSpPr>
          <p:nvPr/>
        </p:nvSpPr>
        <p:spPr bwMode="auto">
          <a:xfrm>
            <a:off x="1285875" y="4143375"/>
            <a:ext cx="433388" cy="306388"/>
          </a:xfrm>
          <a:prstGeom prst="rightArrow">
            <a:avLst>
              <a:gd name="adj1" fmla="val 50000"/>
              <a:gd name="adj2" fmla="val 35363"/>
            </a:avLst>
          </a:prstGeom>
          <a:solidFill>
            <a:srgbClr val="D60093"/>
          </a:solidFill>
          <a:ln w="9525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600"/>
          </a:p>
        </p:txBody>
      </p:sp>
      <p:sp>
        <p:nvSpPr>
          <p:cNvPr id="63" name="Text Box 28"/>
          <p:cNvSpPr txBox="1">
            <a:spLocks noChangeArrowheads="1"/>
          </p:cNvSpPr>
          <p:nvPr/>
        </p:nvSpPr>
        <p:spPr bwMode="auto">
          <a:xfrm>
            <a:off x="6227763" y="1989138"/>
            <a:ext cx="14398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600" b="1">
                <a:latin typeface="HY견명조" pitchFamily="18" charset="-127"/>
                <a:ea typeface="HY견명조" pitchFamily="18" charset="-127"/>
              </a:rPr>
              <a:t>1990</a:t>
            </a:r>
            <a:r>
              <a:rPr lang="ko-KR" altLang="en-US" sz="1600" b="1">
                <a:latin typeface="HY견명조" pitchFamily="18" charset="-127"/>
                <a:ea typeface="HY견명조" pitchFamily="18" charset="-127"/>
              </a:rPr>
              <a:t>년 이후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n-US" altLang="ko-KR" sz="1600" b="1"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4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40"/>
                            </p:stCondLst>
                            <p:childTnLst>
                              <p:par>
                                <p:cTn id="3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5" grpId="0"/>
      <p:bldP spid="57" grpId="0"/>
      <p:bldP spid="58" grpId="0" animBg="1"/>
      <p:bldP spid="59" grpId="0"/>
      <p:bldP spid="60" grpId="0"/>
      <p:bldP spid="62" grpId="0" animBg="1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제목 1"/>
          <p:cNvSpPr>
            <a:spLocks noGrp="1"/>
          </p:cNvSpPr>
          <p:nvPr>
            <p:ph type="title"/>
          </p:nvPr>
        </p:nvSpPr>
        <p:spPr>
          <a:xfrm>
            <a:off x="1214438" y="142875"/>
            <a:ext cx="7239000" cy="942975"/>
          </a:xfrm>
        </p:spPr>
        <p:txBody>
          <a:bodyPr/>
          <a:lstStyle/>
          <a:p>
            <a:r>
              <a:rPr kumimoji="1" lang="ko-KR" altLang="en-US" b="0">
                <a:solidFill>
                  <a:srgbClr val="A64B26"/>
                </a:solidFill>
                <a:latin typeface="HY울릉도M" pitchFamily="18" charset="-127"/>
                <a:ea typeface="HY울릉도M" pitchFamily="18" charset="-127"/>
              </a:rPr>
              <a:t>전국의 폭력조직 현황</a:t>
            </a:r>
            <a:endParaRPr lang="ko-KR" altLang="en-US">
              <a:solidFill>
                <a:srgbClr val="A64B26"/>
              </a:solidFill>
              <a:ea typeface="굴림" pitchFamily="50" charset="-127"/>
            </a:endParaRPr>
          </a:p>
        </p:txBody>
      </p:sp>
      <p:grpSp>
        <p:nvGrpSpPr>
          <p:cNvPr id="11267" name="그룹 390"/>
          <p:cNvGrpSpPr>
            <a:grpSpLocks/>
          </p:cNvGrpSpPr>
          <p:nvPr/>
        </p:nvGrpSpPr>
        <p:grpSpPr bwMode="auto">
          <a:xfrm>
            <a:off x="34925" y="1143000"/>
            <a:ext cx="9109075" cy="5715000"/>
            <a:chOff x="34925" y="0"/>
            <a:chExt cx="9110663" cy="6858000"/>
          </a:xfrm>
        </p:grpSpPr>
        <p:pic>
          <p:nvPicPr>
            <p:cNvPr id="11268" name="Picture 5" descr="전국_시군계_지도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08163" y="0"/>
              <a:ext cx="4713287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69" name="Text Box 6"/>
            <p:cNvSpPr txBox="1">
              <a:spLocks noChangeArrowheads="1"/>
            </p:cNvSpPr>
            <p:nvPr/>
          </p:nvSpPr>
          <p:spPr bwMode="auto">
            <a:xfrm>
              <a:off x="3337893" y="3213100"/>
              <a:ext cx="2190405" cy="775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rgbClr val="CC0066"/>
                  </a:solidFill>
                  <a:latin typeface="HY울릉도B" pitchFamily="18" charset="-127"/>
                  <a:ea typeface="HY울릉도B" pitchFamily="18" charset="-127"/>
                </a:rPr>
                <a:t>222</a:t>
              </a:r>
              <a:r>
                <a:rPr lang="ko-KR" altLang="en-US" sz="2000" b="1" dirty="0" err="1">
                  <a:latin typeface="HY울릉도B" pitchFamily="18" charset="-127"/>
                  <a:ea typeface="HY울릉도B" pitchFamily="18" charset="-127"/>
                </a:rPr>
                <a:t>개파</a:t>
              </a:r>
              <a:r>
                <a:rPr lang="ko-KR" altLang="en-US" sz="2000" b="1" dirty="0">
                  <a:latin typeface="HY울릉도B" pitchFamily="18" charset="-127"/>
                  <a:ea typeface="HY울릉도B" pitchFamily="18" charset="-127"/>
                </a:rPr>
                <a:t> </a:t>
              </a:r>
              <a:r>
                <a:rPr lang="en-US" altLang="ko-KR" sz="2000" b="1" dirty="0">
                  <a:solidFill>
                    <a:srgbClr val="3366FF"/>
                  </a:solidFill>
                  <a:latin typeface="HY울릉도B" pitchFamily="18" charset="-127"/>
                  <a:ea typeface="HY울릉도B" pitchFamily="18" charset="-127"/>
                </a:rPr>
                <a:t>5269</a:t>
              </a:r>
              <a:r>
                <a:rPr lang="ko-KR" altLang="en-US" sz="2000" b="1" dirty="0">
                  <a:latin typeface="HY울릉도B" pitchFamily="18" charset="-127"/>
                  <a:ea typeface="HY울릉도B" pitchFamily="18" charset="-127"/>
                </a:rPr>
                <a:t>명</a:t>
              </a:r>
            </a:p>
            <a:p>
              <a:pPr algn="ctr"/>
              <a:r>
                <a:rPr lang="en-US" altLang="ko-KR" sz="1600" b="1" dirty="0">
                  <a:latin typeface="HY울릉도B" pitchFamily="18" charset="-127"/>
                  <a:ea typeface="HY울릉도B" pitchFamily="18" charset="-127"/>
                </a:rPr>
                <a:t>(</a:t>
              </a:r>
              <a:r>
                <a:rPr lang="ko-KR" altLang="en-US" sz="1600" b="1" dirty="0">
                  <a:solidFill>
                    <a:srgbClr val="006600"/>
                  </a:solidFill>
                  <a:latin typeface="HY울릉도B" pitchFamily="18" charset="-127"/>
                  <a:ea typeface="HY울릉도B" pitchFamily="18" charset="-127"/>
                </a:rPr>
                <a:t>경찰청</a:t>
              </a:r>
              <a:r>
                <a:rPr lang="en-US" altLang="ko-KR" sz="1600" b="1" dirty="0">
                  <a:latin typeface="HY울릉도B" pitchFamily="18" charset="-127"/>
                  <a:ea typeface="HY울릉도B" pitchFamily="18" charset="-127"/>
                </a:rPr>
                <a:t>)</a:t>
              </a:r>
            </a:p>
          </p:txBody>
        </p:sp>
        <p:sp>
          <p:nvSpPr>
            <p:cNvPr id="11270" name="Rectangle 23"/>
            <p:cNvSpPr>
              <a:spLocks noChangeArrowheads="1"/>
            </p:cNvSpPr>
            <p:nvPr/>
          </p:nvSpPr>
          <p:spPr bwMode="auto">
            <a:xfrm>
              <a:off x="34925" y="22225"/>
              <a:ext cx="2233613" cy="1223963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서울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23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(500)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남부동파</a:t>
              </a:r>
              <a:r>
                <a:rPr lang="en-US" altLang="ko-KR" sz="14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(62)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연합새마을파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(60)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이글스파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(50)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중앙동파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(38) </a:t>
              </a:r>
              <a:r>
                <a:rPr lang="ko-KR" altLang="en-US" sz="16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1" name="Rectangle 24"/>
            <p:cNvSpPr>
              <a:spLocks noChangeArrowheads="1"/>
            </p:cNvSpPr>
            <p:nvPr/>
          </p:nvSpPr>
          <p:spPr bwMode="auto">
            <a:xfrm>
              <a:off x="2312988" y="22225"/>
              <a:ext cx="2303462" cy="1223963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경기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29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(910)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청하위생파</a:t>
              </a:r>
              <a:r>
                <a:rPr lang="en-US" altLang="ko-KR" sz="14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(76)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남문파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(75)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역전파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(70) 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북문파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(67)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2" name="Rectangle 25"/>
            <p:cNvSpPr>
              <a:spLocks noChangeArrowheads="1"/>
            </p:cNvSpPr>
            <p:nvPr/>
          </p:nvSpPr>
          <p:spPr bwMode="auto">
            <a:xfrm>
              <a:off x="4687888" y="22225"/>
              <a:ext cx="2233612" cy="1223963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강원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23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(315)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연방파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(44)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신종로기획파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(36)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신빅토리아파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(25) 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동기파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(24)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3" name="Rectangle 26"/>
            <p:cNvSpPr>
              <a:spLocks noChangeArrowheads="1"/>
            </p:cNvSpPr>
            <p:nvPr/>
          </p:nvSpPr>
          <p:spPr bwMode="auto">
            <a:xfrm>
              <a:off x="34925" y="1263650"/>
              <a:ext cx="2233613" cy="1008063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인천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13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(281)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꼴망파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(55)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부평신촌파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(48)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주안파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(28)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4" name="Rectangle 27"/>
            <p:cNvSpPr>
              <a:spLocks noChangeArrowheads="1"/>
            </p:cNvSpPr>
            <p:nvPr/>
          </p:nvSpPr>
          <p:spPr bwMode="auto">
            <a:xfrm>
              <a:off x="34925" y="5661025"/>
              <a:ext cx="2233613" cy="119697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전남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15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(477)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국제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PJ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(58)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무등산파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(53)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충장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OB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(50) 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라이온스파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(36)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5" name="Rectangle 28"/>
            <p:cNvSpPr>
              <a:spLocks noChangeArrowheads="1"/>
            </p:cNvSpPr>
            <p:nvPr/>
          </p:nvSpPr>
          <p:spPr bwMode="auto">
            <a:xfrm>
              <a:off x="6948488" y="4824413"/>
              <a:ext cx="2195512" cy="119697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부산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24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(349)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칠성파</a:t>
              </a:r>
              <a:r>
                <a:rPr lang="en-US" altLang="ko-KR" sz="14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(58)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유태파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(40)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영도파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(33)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신사상통합파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(31)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6" name="Rectangle 30"/>
            <p:cNvSpPr>
              <a:spLocks noChangeArrowheads="1"/>
            </p:cNvSpPr>
            <p:nvPr/>
          </p:nvSpPr>
          <p:spPr bwMode="auto">
            <a:xfrm>
              <a:off x="34925" y="3262313"/>
              <a:ext cx="2233613" cy="115252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충남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(380)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신그랜드파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(56)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송악파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(54)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태평회파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(50) 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예산파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(41)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7" name="Rectangle 31"/>
            <p:cNvSpPr>
              <a:spLocks noChangeArrowheads="1"/>
            </p:cNvSpPr>
            <p:nvPr/>
          </p:nvSpPr>
          <p:spPr bwMode="auto">
            <a:xfrm>
              <a:off x="6948488" y="6165850"/>
              <a:ext cx="2195512" cy="692150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제주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(138)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유탁파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(53)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산지파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(46)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8" name="Rectangle 32"/>
            <p:cNvSpPr>
              <a:spLocks noChangeArrowheads="1"/>
            </p:cNvSpPr>
            <p:nvPr/>
          </p:nvSpPr>
          <p:spPr bwMode="auto">
            <a:xfrm>
              <a:off x="34925" y="4441825"/>
              <a:ext cx="2233613" cy="119697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전북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15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(488)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백학관파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(54)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월드컵파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(45)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그랜드파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(45)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배차장파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(35)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79" name="Rectangle 33"/>
            <p:cNvSpPr>
              <a:spLocks noChangeArrowheads="1"/>
            </p:cNvSpPr>
            <p:nvPr/>
          </p:nvSpPr>
          <p:spPr bwMode="auto">
            <a:xfrm>
              <a:off x="34925" y="2298700"/>
              <a:ext cx="2233613" cy="93662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충북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(246)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화성파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(69)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파라다이스파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(37)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시라소니파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(34)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80" name="Rectangle 34"/>
            <p:cNvSpPr>
              <a:spLocks noChangeArrowheads="1"/>
            </p:cNvSpPr>
            <p:nvPr/>
          </p:nvSpPr>
          <p:spPr bwMode="auto">
            <a:xfrm>
              <a:off x="6948488" y="763588"/>
              <a:ext cx="2197100" cy="93662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경북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(349)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대명회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(59)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통합파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(52)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삼거리파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(39)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81" name="Rectangle 35"/>
            <p:cNvSpPr>
              <a:spLocks noChangeArrowheads="1"/>
            </p:cNvSpPr>
            <p:nvPr/>
          </p:nvSpPr>
          <p:spPr bwMode="auto">
            <a:xfrm>
              <a:off x="6948488" y="2781300"/>
              <a:ext cx="2195512" cy="1008063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경남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14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(318)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황제파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(38)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명춘파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(35)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신동방파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(34)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82" name="Rectangle 36"/>
            <p:cNvSpPr>
              <a:spLocks noChangeArrowheads="1"/>
            </p:cNvSpPr>
            <p:nvPr/>
          </p:nvSpPr>
          <p:spPr bwMode="auto">
            <a:xfrm>
              <a:off x="6946900" y="1771650"/>
              <a:ext cx="2197100" cy="936625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대구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12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(318)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동성로파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(68)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향촌동파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(67)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동구연합파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(29)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sp>
          <p:nvSpPr>
            <p:cNvPr id="11283" name="Rectangle 37"/>
            <p:cNvSpPr>
              <a:spLocks noChangeArrowheads="1"/>
            </p:cNvSpPr>
            <p:nvPr/>
          </p:nvSpPr>
          <p:spPr bwMode="auto">
            <a:xfrm>
              <a:off x="6948488" y="3860800"/>
              <a:ext cx="2195512" cy="863600"/>
            </a:xfrm>
            <a:prstGeom prst="rect">
              <a:avLst/>
            </a:prstGeom>
            <a:solidFill>
              <a:schemeClr val="accent1">
                <a:alpha val="59999"/>
              </a:schemeClr>
            </a:soli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ko-KR" altLang="en-US" sz="1400" u="sng">
                  <a:solidFill>
                    <a:srgbClr val="D60093"/>
                  </a:solidFill>
                  <a:latin typeface="HY울릉도M" pitchFamily="18" charset="-127"/>
                  <a:ea typeface="HY울릉도M" pitchFamily="18" charset="-127"/>
                </a:rPr>
                <a:t>울산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lang="ko-KR" altLang="en-US" sz="1400" u="sng">
                  <a:latin typeface="HY울릉도M" pitchFamily="18" charset="-127"/>
                  <a:ea typeface="HY울릉도M" pitchFamily="18" charset="-127"/>
                </a:rPr>
                <a:t>개파</a:t>
              </a:r>
              <a:r>
                <a:rPr lang="en-US" altLang="ko-KR" sz="1400" u="sng">
                  <a:latin typeface="HY울릉도M" pitchFamily="18" charset="-127"/>
                  <a:ea typeface="HY울릉도M" pitchFamily="18" charset="-127"/>
                </a:rPr>
                <a:t>(200)</a:t>
              </a:r>
              <a:endParaRPr lang="en-US" altLang="ko-KR" sz="140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신역전파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(63)</a:t>
              </a:r>
            </a:p>
            <a:p>
              <a:pPr>
                <a:lnSpc>
                  <a:spcPct val="90000"/>
                </a:lnSpc>
              </a:pP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신목공파</a:t>
              </a:r>
              <a:r>
                <a:rPr lang="en-US" altLang="ko-KR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(33) </a:t>
              </a:r>
              <a:r>
                <a:rPr lang="ko-KR" altLang="en-US" sz="140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등</a:t>
              </a:r>
            </a:p>
          </p:txBody>
        </p:sp>
        <p:grpSp>
          <p:nvGrpSpPr>
            <p:cNvPr id="11284" name="Group 38"/>
            <p:cNvGrpSpPr>
              <a:grpSpLocks/>
            </p:cNvGrpSpPr>
            <p:nvPr/>
          </p:nvGrpSpPr>
          <p:grpSpPr bwMode="auto">
            <a:xfrm>
              <a:off x="3186113" y="1423988"/>
              <a:ext cx="503237" cy="444500"/>
              <a:chOff x="1169" y="1566"/>
              <a:chExt cx="629" cy="730"/>
            </a:xfrm>
          </p:grpSpPr>
          <p:sp>
            <p:nvSpPr>
              <p:cNvPr id="11390" name="Oval 39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91" name="Arc 40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92" name="Oval 41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93" name="Oval 42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94" name="Arc 43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19" name="Text Box 44"/>
              <p:cNvSpPr txBox="1">
                <a:spLocks noChangeArrowheads="1"/>
              </p:cNvSpPr>
              <p:nvPr/>
            </p:nvSpPr>
            <p:spPr bwMode="auto">
              <a:xfrm>
                <a:off x="1281" y="1571"/>
                <a:ext cx="403" cy="701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서울</a:t>
                </a:r>
              </a:p>
            </p:txBody>
          </p:sp>
        </p:grpSp>
        <p:sp>
          <p:nvSpPr>
            <p:cNvPr id="11285" name="Line 45"/>
            <p:cNvSpPr>
              <a:spLocks noChangeShapeType="1"/>
            </p:cNvSpPr>
            <p:nvPr/>
          </p:nvSpPr>
          <p:spPr bwMode="auto">
            <a:xfrm flipH="1" flipV="1">
              <a:off x="2268538" y="1219200"/>
              <a:ext cx="935037" cy="409575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86" name="Group 53"/>
            <p:cNvGrpSpPr>
              <a:grpSpLocks/>
            </p:cNvGrpSpPr>
            <p:nvPr/>
          </p:nvGrpSpPr>
          <p:grpSpPr bwMode="auto">
            <a:xfrm>
              <a:off x="3779838" y="1749425"/>
              <a:ext cx="504825" cy="454025"/>
              <a:chOff x="1169" y="1582"/>
              <a:chExt cx="629" cy="714"/>
            </a:xfrm>
          </p:grpSpPr>
          <p:sp>
            <p:nvSpPr>
              <p:cNvPr id="11384" name="Oval 54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85" name="Arc 55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86" name="Oval 56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87" name="Oval 57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88" name="Arc 58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13" name="Text Box 59"/>
              <p:cNvSpPr txBox="1">
                <a:spLocks noChangeArrowheads="1"/>
              </p:cNvSpPr>
              <p:nvPr/>
            </p:nvSpPr>
            <p:spPr bwMode="auto">
              <a:xfrm>
                <a:off x="1283" y="1581"/>
                <a:ext cx="400" cy="677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경기</a:t>
                </a:r>
              </a:p>
            </p:txBody>
          </p:sp>
        </p:grpSp>
        <p:sp>
          <p:nvSpPr>
            <p:cNvPr id="11287" name="Line 60"/>
            <p:cNvSpPr>
              <a:spLocks noChangeShapeType="1"/>
            </p:cNvSpPr>
            <p:nvPr/>
          </p:nvSpPr>
          <p:spPr bwMode="auto">
            <a:xfrm flipH="1" flipV="1">
              <a:off x="3492500" y="1196975"/>
              <a:ext cx="574675" cy="57626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88" name="Group 61"/>
            <p:cNvGrpSpPr>
              <a:grpSpLocks/>
            </p:cNvGrpSpPr>
            <p:nvPr/>
          </p:nvGrpSpPr>
          <p:grpSpPr bwMode="auto">
            <a:xfrm>
              <a:off x="2627313" y="1484313"/>
              <a:ext cx="503237" cy="450850"/>
              <a:chOff x="1169" y="1579"/>
              <a:chExt cx="629" cy="717"/>
            </a:xfrm>
          </p:grpSpPr>
          <p:sp>
            <p:nvSpPr>
              <p:cNvPr id="11378" name="Oval 62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79" name="Arc 63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80" name="Oval 64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81" name="Oval 65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82" name="Arc 66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07" name="Text Box 67"/>
              <p:cNvSpPr txBox="1">
                <a:spLocks noChangeArrowheads="1"/>
              </p:cNvSpPr>
              <p:nvPr/>
            </p:nvSpPr>
            <p:spPr bwMode="auto">
              <a:xfrm>
                <a:off x="1281" y="1578"/>
                <a:ext cx="403" cy="685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인천</a:t>
                </a:r>
              </a:p>
            </p:txBody>
          </p:sp>
        </p:grpSp>
        <p:sp>
          <p:nvSpPr>
            <p:cNvPr id="11289" name="Line 68"/>
            <p:cNvSpPr>
              <a:spLocks noChangeShapeType="1"/>
            </p:cNvSpPr>
            <p:nvPr/>
          </p:nvSpPr>
          <p:spPr bwMode="auto">
            <a:xfrm flipH="1">
              <a:off x="2279650" y="1700213"/>
              <a:ext cx="347663" cy="127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90" name="Group 70"/>
            <p:cNvGrpSpPr>
              <a:grpSpLocks/>
            </p:cNvGrpSpPr>
            <p:nvPr/>
          </p:nvGrpSpPr>
          <p:grpSpPr bwMode="auto">
            <a:xfrm>
              <a:off x="3995738" y="2565400"/>
              <a:ext cx="504825" cy="455613"/>
              <a:chOff x="1169" y="1585"/>
              <a:chExt cx="629" cy="711"/>
            </a:xfrm>
          </p:grpSpPr>
          <p:sp>
            <p:nvSpPr>
              <p:cNvPr id="11372" name="Oval 71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73" name="Arc 72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74" name="Oval 73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75" name="Oval 74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76" name="Arc 75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01" name="Text Box 76"/>
              <p:cNvSpPr txBox="1">
                <a:spLocks noChangeArrowheads="1"/>
              </p:cNvSpPr>
              <p:nvPr/>
            </p:nvSpPr>
            <p:spPr bwMode="auto">
              <a:xfrm>
                <a:off x="1283" y="1586"/>
                <a:ext cx="400" cy="669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충북</a:t>
                </a:r>
              </a:p>
            </p:txBody>
          </p:sp>
        </p:grpSp>
        <p:sp>
          <p:nvSpPr>
            <p:cNvPr id="11291" name="Line 77"/>
            <p:cNvSpPr>
              <a:spLocks noChangeShapeType="1"/>
            </p:cNvSpPr>
            <p:nvPr/>
          </p:nvSpPr>
          <p:spPr bwMode="auto">
            <a:xfrm flipH="1">
              <a:off x="2268538" y="2781300"/>
              <a:ext cx="1727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92" name="Group 78"/>
            <p:cNvGrpSpPr>
              <a:grpSpLocks/>
            </p:cNvGrpSpPr>
            <p:nvPr/>
          </p:nvGrpSpPr>
          <p:grpSpPr bwMode="auto">
            <a:xfrm>
              <a:off x="2911475" y="3260725"/>
              <a:ext cx="504825" cy="436563"/>
              <a:chOff x="1169" y="1559"/>
              <a:chExt cx="629" cy="737"/>
            </a:xfrm>
          </p:grpSpPr>
          <p:sp>
            <p:nvSpPr>
              <p:cNvPr id="11366" name="Oval 79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67" name="Arc 80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68" name="Oval 81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69" name="Oval 82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70" name="Arc 83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5" name="Text Box 84"/>
              <p:cNvSpPr txBox="1">
                <a:spLocks noChangeArrowheads="1"/>
              </p:cNvSpPr>
              <p:nvPr/>
            </p:nvSpPr>
            <p:spPr bwMode="auto">
              <a:xfrm>
                <a:off x="1280" y="1560"/>
                <a:ext cx="400" cy="724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 b="1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충남</a:t>
                </a:r>
              </a:p>
            </p:txBody>
          </p:sp>
        </p:grpSp>
        <p:sp>
          <p:nvSpPr>
            <p:cNvPr id="11293" name="Line 85"/>
            <p:cNvSpPr>
              <a:spLocks noChangeShapeType="1"/>
            </p:cNvSpPr>
            <p:nvPr/>
          </p:nvSpPr>
          <p:spPr bwMode="auto">
            <a:xfrm flipH="1">
              <a:off x="2268538" y="3500438"/>
              <a:ext cx="647700" cy="2159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94" name="Group 86"/>
            <p:cNvGrpSpPr>
              <a:grpSpLocks/>
            </p:cNvGrpSpPr>
            <p:nvPr/>
          </p:nvGrpSpPr>
          <p:grpSpPr bwMode="auto">
            <a:xfrm>
              <a:off x="3203575" y="4311650"/>
              <a:ext cx="504825" cy="430213"/>
              <a:chOff x="1169" y="1548"/>
              <a:chExt cx="629" cy="748"/>
            </a:xfrm>
          </p:grpSpPr>
          <p:sp>
            <p:nvSpPr>
              <p:cNvPr id="11360" name="Oval 87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61" name="Arc 88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62" name="Oval 89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63" name="Oval 90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64" name="Arc 91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89" name="Text Box 92"/>
              <p:cNvSpPr txBox="1">
                <a:spLocks noChangeArrowheads="1"/>
              </p:cNvSpPr>
              <p:nvPr/>
            </p:nvSpPr>
            <p:spPr bwMode="auto">
              <a:xfrm>
                <a:off x="1280" y="1547"/>
                <a:ext cx="400" cy="745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전북</a:t>
                </a:r>
              </a:p>
            </p:txBody>
          </p:sp>
        </p:grpSp>
        <p:sp>
          <p:nvSpPr>
            <p:cNvPr id="11295" name="Line 93"/>
            <p:cNvSpPr>
              <a:spLocks noChangeShapeType="1"/>
            </p:cNvSpPr>
            <p:nvPr/>
          </p:nvSpPr>
          <p:spPr bwMode="auto">
            <a:xfrm flipH="1">
              <a:off x="2268538" y="4508500"/>
              <a:ext cx="935037" cy="36036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96" name="Group 94"/>
            <p:cNvGrpSpPr>
              <a:grpSpLocks/>
            </p:cNvGrpSpPr>
            <p:nvPr/>
          </p:nvGrpSpPr>
          <p:grpSpPr bwMode="auto">
            <a:xfrm>
              <a:off x="3192463" y="5391150"/>
              <a:ext cx="515937" cy="430213"/>
              <a:chOff x="1169" y="1548"/>
              <a:chExt cx="629" cy="748"/>
            </a:xfrm>
          </p:grpSpPr>
          <p:sp>
            <p:nvSpPr>
              <p:cNvPr id="11354" name="Oval 95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55" name="Arc 96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56" name="Oval 97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57" name="Oval 98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58" name="Arc 99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83" name="Text Box 100"/>
              <p:cNvSpPr txBox="1">
                <a:spLocks noChangeArrowheads="1"/>
              </p:cNvSpPr>
              <p:nvPr/>
            </p:nvSpPr>
            <p:spPr bwMode="auto">
              <a:xfrm>
                <a:off x="1280" y="1548"/>
                <a:ext cx="403" cy="745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전남</a:t>
                </a:r>
              </a:p>
            </p:txBody>
          </p:sp>
        </p:grpSp>
        <p:sp>
          <p:nvSpPr>
            <p:cNvPr id="11297" name="Line 101"/>
            <p:cNvSpPr>
              <a:spLocks noChangeShapeType="1"/>
            </p:cNvSpPr>
            <p:nvPr/>
          </p:nvSpPr>
          <p:spPr bwMode="auto">
            <a:xfrm flipH="1">
              <a:off x="2268538" y="5661025"/>
              <a:ext cx="935037" cy="28733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298" name="Group 102"/>
            <p:cNvGrpSpPr>
              <a:grpSpLocks/>
            </p:cNvGrpSpPr>
            <p:nvPr/>
          </p:nvGrpSpPr>
          <p:grpSpPr bwMode="auto">
            <a:xfrm>
              <a:off x="4859338" y="1639888"/>
              <a:ext cx="503237" cy="496887"/>
              <a:chOff x="1169" y="1616"/>
              <a:chExt cx="629" cy="680"/>
            </a:xfrm>
          </p:grpSpPr>
          <p:sp>
            <p:nvSpPr>
              <p:cNvPr id="11348" name="Oval 103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49" name="Arc 104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50" name="Oval 105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51" name="Oval 106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52" name="Arc 107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7" name="Text Box 108"/>
              <p:cNvSpPr txBox="1">
                <a:spLocks noChangeArrowheads="1"/>
              </p:cNvSpPr>
              <p:nvPr/>
            </p:nvSpPr>
            <p:spPr bwMode="auto">
              <a:xfrm>
                <a:off x="1277" y="1624"/>
                <a:ext cx="401" cy="589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강원</a:t>
                </a:r>
              </a:p>
            </p:txBody>
          </p:sp>
        </p:grpSp>
        <p:sp>
          <p:nvSpPr>
            <p:cNvPr id="11299" name="Line 109"/>
            <p:cNvSpPr>
              <a:spLocks noChangeShapeType="1"/>
            </p:cNvSpPr>
            <p:nvPr/>
          </p:nvSpPr>
          <p:spPr bwMode="auto">
            <a:xfrm flipV="1">
              <a:off x="5137150" y="1230313"/>
              <a:ext cx="71438" cy="4318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300" name="Group 110"/>
            <p:cNvGrpSpPr>
              <a:grpSpLocks/>
            </p:cNvGrpSpPr>
            <p:nvPr/>
          </p:nvGrpSpPr>
          <p:grpSpPr bwMode="auto">
            <a:xfrm>
              <a:off x="5434013" y="2849563"/>
              <a:ext cx="577850" cy="455612"/>
              <a:chOff x="1169" y="1585"/>
              <a:chExt cx="629" cy="711"/>
            </a:xfrm>
          </p:grpSpPr>
          <p:sp>
            <p:nvSpPr>
              <p:cNvPr id="11342" name="Oval 111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43" name="Arc 112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44" name="Oval 113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45" name="Oval 114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46" name="Arc 115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1" name="Text Box 116"/>
              <p:cNvSpPr txBox="1">
                <a:spLocks noChangeArrowheads="1"/>
              </p:cNvSpPr>
              <p:nvPr/>
            </p:nvSpPr>
            <p:spPr bwMode="auto">
              <a:xfrm>
                <a:off x="1279" y="1585"/>
                <a:ext cx="399" cy="669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경북</a:t>
                </a:r>
              </a:p>
            </p:txBody>
          </p:sp>
        </p:grpSp>
        <p:sp>
          <p:nvSpPr>
            <p:cNvPr id="11301" name="Line 117"/>
            <p:cNvSpPr>
              <a:spLocks noChangeShapeType="1"/>
            </p:cNvSpPr>
            <p:nvPr/>
          </p:nvSpPr>
          <p:spPr bwMode="auto">
            <a:xfrm flipV="1">
              <a:off x="5722938" y="1341438"/>
              <a:ext cx="1225550" cy="152241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302" name="Group 118"/>
            <p:cNvGrpSpPr>
              <a:grpSpLocks/>
            </p:cNvGrpSpPr>
            <p:nvPr/>
          </p:nvGrpSpPr>
          <p:grpSpPr bwMode="auto">
            <a:xfrm>
              <a:off x="5118100" y="4037013"/>
              <a:ext cx="504825" cy="428625"/>
              <a:chOff x="1169" y="1539"/>
              <a:chExt cx="629" cy="760"/>
            </a:xfrm>
          </p:grpSpPr>
          <p:sp>
            <p:nvSpPr>
              <p:cNvPr id="11336" name="Oval 119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37" name="Arc 120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38" name="Oval 121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39" name="Oval 122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40" name="Arc 123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5" name="Text Box 124"/>
              <p:cNvSpPr txBox="1">
                <a:spLocks noChangeArrowheads="1"/>
              </p:cNvSpPr>
              <p:nvPr/>
            </p:nvSpPr>
            <p:spPr bwMode="auto">
              <a:xfrm>
                <a:off x="1279" y="1538"/>
                <a:ext cx="400" cy="760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대구</a:t>
                </a:r>
              </a:p>
            </p:txBody>
          </p:sp>
        </p:grpSp>
        <p:sp>
          <p:nvSpPr>
            <p:cNvPr id="11303" name="Line 125"/>
            <p:cNvSpPr>
              <a:spLocks noChangeShapeType="1"/>
            </p:cNvSpPr>
            <p:nvPr/>
          </p:nvSpPr>
          <p:spPr bwMode="auto">
            <a:xfrm flipV="1">
              <a:off x="5362575" y="2276475"/>
              <a:ext cx="1585913" cy="181133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304" name="Group 126"/>
            <p:cNvGrpSpPr>
              <a:grpSpLocks/>
            </p:cNvGrpSpPr>
            <p:nvPr/>
          </p:nvGrpSpPr>
          <p:grpSpPr bwMode="auto">
            <a:xfrm>
              <a:off x="4572000" y="4743450"/>
              <a:ext cx="504825" cy="428625"/>
              <a:chOff x="1169" y="1539"/>
              <a:chExt cx="629" cy="760"/>
            </a:xfrm>
          </p:grpSpPr>
          <p:sp>
            <p:nvSpPr>
              <p:cNvPr id="11330" name="Oval 127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31" name="Arc 128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32" name="Oval 129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33" name="Oval 130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34" name="Arc 131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59" name="Text Box 132"/>
              <p:cNvSpPr txBox="1">
                <a:spLocks noChangeArrowheads="1"/>
              </p:cNvSpPr>
              <p:nvPr/>
            </p:nvSpPr>
            <p:spPr bwMode="auto">
              <a:xfrm>
                <a:off x="1281" y="1539"/>
                <a:ext cx="398" cy="760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 b="1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경남</a:t>
                </a:r>
              </a:p>
            </p:txBody>
          </p:sp>
        </p:grpSp>
        <p:sp>
          <p:nvSpPr>
            <p:cNvPr id="11305" name="Line 133"/>
            <p:cNvSpPr>
              <a:spLocks noChangeShapeType="1"/>
            </p:cNvSpPr>
            <p:nvPr/>
          </p:nvSpPr>
          <p:spPr bwMode="auto">
            <a:xfrm flipV="1">
              <a:off x="5003800" y="3068638"/>
              <a:ext cx="1944688" cy="1800225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306" name="Group 134"/>
            <p:cNvGrpSpPr>
              <a:grpSpLocks/>
            </p:cNvGrpSpPr>
            <p:nvPr/>
          </p:nvGrpSpPr>
          <p:grpSpPr bwMode="auto">
            <a:xfrm>
              <a:off x="5795963" y="4448177"/>
              <a:ext cx="504825" cy="428626"/>
              <a:chOff x="1169" y="1514"/>
              <a:chExt cx="629" cy="813"/>
            </a:xfrm>
          </p:grpSpPr>
          <p:sp>
            <p:nvSpPr>
              <p:cNvPr id="11324" name="Oval 135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25" name="Arc 136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26" name="Oval 137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27" name="Oval 138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28" name="Arc 139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53" name="Text Box 140"/>
              <p:cNvSpPr txBox="1">
                <a:spLocks noChangeArrowheads="1"/>
              </p:cNvSpPr>
              <p:nvPr/>
            </p:nvSpPr>
            <p:spPr bwMode="auto">
              <a:xfrm>
                <a:off x="1279" y="1514"/>
                <a:ext cx="398" cy="813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 b="1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울산</a:t>
                </a:r>
              </a:p>
            </p:txBody>
          </p:sp>
        </p:grpSp>
        <p:sp>
          <p:nvSpPr>
            <p:cNvPr id="11307" name="Line 141"/>
            <p:cNvSpPr>
              <a:spLocks noChangeShapeType="1"/>
            </p:cNvSpPr>
            <p:nvPr/>
          </p:nvSpPr>
          <p:spPr bwMode="auto">
            <a:xfrm flipV="1">
              <a:off x="6300788" y="4221163"/>
              <a:ext cx="647700" cy="4318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308" name="Group 142"/>
            <p:cNvGrpSpPr>
              <a:grpSpLocks/>
            </p:cNvGrpSpPr>
            <p:nvPr/>
          </p:nvGrpSpPr>
          <p:grpSpPr bwMode="auto">
            <a:xfrm>
              <a:off x="5572125" y="4906963"/>
              <a:ext cx="503238" cy="428625"/>
              <a:chOff x="1169" y="1539"/>
              <a:chExt cx="629" cy="760"/>
            </a:xfrm>
          </p:grpSpPr>
          <p:sp>
            <p:nvSpPr>
              <p:cNvPr id="11318" name="Oval 143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19" name="Arc 144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20" name="Oval 145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21" name="Oval 146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22" name="Arc 147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7" name="Text Box 148"/>
              <p:cNvSpPr txBox="1">
                <a:spLocks noChangeArrowheads="1"/>
              </p:cNvSpPr>
              <p:nvPr/>
            </p:nvSpPr>
            <p:spPr bwMode="auto">
              <a:xfrm>
                <a:off x="1277" y="1540"/>
                <a:ext cx="401" cy="760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 b="1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부산</a:t>
                </a:r>
              </a:p>
            </p:txBody>
          </p:sp>
        </p:grpSp>
        <p:sp>
          <p:nvSpPr>
            <p:cNvPr id="11309" name="Line 149"/>
            <p:cNvSpPr>
              <a:spLocks noChangeShapeType="1"/>
            </p:cNvSpPr>
            <p:nvPr/>
          </p:nvSpPr>
          <p:spPr bwMode="auto">
            <a:xfrm>
              <a:off x="6084888" y="5157788"/>
              <a:ext cx="863600" cy="4318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1310" name="Group 150"/>
            <p:cNvGrpSpPr>
              <a:grpSpLocks/>
            </p:cNvGrpSpPr>
            <p:nvPr/>
          </p:nvGrpSpPr>
          <p:grpSpPr bwMode="auto">
            <a:xfrm>
              <a:off x="5751513" y="6256338"/>
              <a:ext cx="549275" cy="430212"/>
              <a:chOff x="1169" y="1548"/>
              <a:chExt cx="629" cy="748"/>
            </a:xfrm>
          </p:grpSpPr>
          <p:sp>
            <p:nvSpPr>
              <p:cNvPr id="11312" name="Oval 151"/>
              <p:cNvSpPr>
                <a:spLocks noChangeArrowheads="1"/>
              </p:cNvSpPr>
              <p:nvPr/>
            </p:nvSpPr>
            <p:spPr bwMode="gray">
              <a:xfrm>
                <a:off x="1169" y="1616"/>
                <a:ext cx="629" cy="680"/>
              </a:xfrm>
              <a:prstGeom prst="ellipse">
                <a:avLst/>
              </a:prstGeom>
              <a:solidFill>
                <a:srgbClr val="0C1E3A"/>
              </a:solidFill>
              <a:ln w="9525" algn="ctr">
                <a:solidFill>
                  <a:srgbClr val="162C4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13" name="Arc 152"/>
              <p:cNvSpPr>
                <a:spLocks/>
              </p:cNvSpPr>
              <p:nvPr/>
            </p:nvSpPr>
            <p:spPr bwMode="gray">
              <a:xfrm flipH="1">
                <a:off x="1268" y="1620"/>
                <a:ext cx="432" cy="190"/>
              </a:xfrm>
              <a:custGeom>
                <a:avLst/>
                <a:gdLst>
                  <a:gd name="T0" fmla="*/ 0 w 43182"/>
                  <a:gd name="T1" fmla="*/ 2 h 21600"/>
                  <a:gd name="T2" fmla="*/ 4 w 43182"/>
                  <a:gd name="T3" fmla="*/ 2 h 21600"/>
                  <a:gd name="T4" fmla="*/ 2 w 43182"/>
                  <a:gd name="T5" fmla="*/ 2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3C6FF"/>
                  </a:gs>
                  <a:gs pos="100000">
                    <a:srgbClr val="0C1E3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1314" name="Oval 153"/>
              <p:cNvSpPr>
                <a:spLocks noChangeArrowheads="1"/>
              </p:cNvSpPr>
              <p:nvPr/>
            </p:nvSpPr>
            <p:spPr bwMode="gray">
              <a:xfrm>
                <a:off x="1246" y="1894"/>
                <a:ext cx="475" cy="397"/>
              </a:xfrm>
              <a:prstGeom prst="ellipse">
                <a:avLst/>
              </a:prstGeom>
              <a:gradFill rotWithShape="1">
                <a:gsLst>
                  <a:gs pos="0">
                    <a:srgbClr val="0C1E3A"/>
                  </a:gs>
                  <a:gs pos="100000">
                    <a:srgbClr val="0A3A8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15" name="Oval 154"/>
              <p:cNvSpPr>
                <a:spLocks noChangeArrowheads="1"/>
              </p:cNvSpPr>
              <p:nvPr/>
            </p:nvSpPr>
            <p:spPr bwMode="gray">
              <a:xfrm rot="-1200000" flipH="1" flipV="1">
                <a:off x="1300" y="1709"/>
                <a:ext cx="70" cy="47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16" name="Arc 155"/>
              <p:cNvSpPr>
                <a:spLocks/>
              </p:cNvSpPr>
              <p:nvPr/>
            </p:nvSpPr>
            <p:spPr bwMode="gray">
              <a:xfrm flipH="1" flipV="1">
                <a:off x="1293" y="2123"/>
                <a:ext cx="382" cy="160"/>
              </a:xfrm>
              <a:custGeom>
                <a:avLst/>
                <a:gdLst>
                  <a:gd name="T0" fmla="*/ 0 w 43182"/>
                  <a:gd name="T1" fmla="*/ 1 h 21600"/>
                  <a:gd name="T2" fmla="*/ 3 w 43182"/>
                  <a:gd name="T3" fmla="*/ 1 h 21600"/>
                  <a:gd name="T4" fmla="*/ 2 w 43182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43182"/>
                  <a:gd name="T10" fmla="*/ 0 h 21600"/>
                  <a:gd name="T11" fmla="*/ 43182 w 431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82" h="21600" fill="none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</a:path>
                  <a:path w="43182" h="21600" stroke="0" extrusionOk="0">
                    <a:moveTo>
                      <a:pt x="-1" y="20726"/>
                    </a:moveTo>
                    <a:cubicBezTo>
                      <a:pt x="468" y="9146"/>
                      <a:pt x="9992" y="-1"/>
                      <a:pt x="21582" y="0"/>
                    </a:cubicBezTo>
                    <a:cubicBezTo>
                      <a:pt x="33511" y="0"/>
                      <a:pt x="43182" y="9670"/>
                      <a:pt x="43182" y="21600"/>
                    </a:cubicBezTo>
                    <a:lnTo>
                      <a:pt x="21582" y="216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677EE"/>
                  </a:gs>
                  <a:gs pos="100000">
                    <a:srgbClr val="0A337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marL="190500" indent="-190500" algn="ctr" latinLnBrk="0">
                  <a:lnSpc>
                    <a:spcPct val="110000"/>
                  </a:lnSpc>
                </a:pPr>
                <a:endParaRPr kumimoji="0"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1" name="Text Box 156"/>
              <p:cNvSpPr txBox="1">
                <a:spLocks noChangeArrowheads="1"/>
              </p:cNvSpPr>
              <p:nvPr/>
            </p:nvSpPr>
            <p:spPr bwMode="auto">
              <a:xfrm>
                <a:off x="1279" y="1547"/>
                <a:ext cx="400" cy="745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3366"/>
                </a:outerShdw>
              </a:effectLst>
            </p:spPr>
            <p:txBody>
              <a:bodyPr anchor="ctr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buSzPct val="80000"/>
                  <a:defRPr/>
                </a:pPr>
                <a:r>
                  <a:rPr lang="ko-KR" altLang="en-US" sz="1000" b="1">
                    <a:solidFill>
                      <a:srgbClr val="FFFF66"/>
                    </a:solidFill>
                    <a:latin typeface="HY헤드라인M" pitchFamily="18" charset="-127"/>
                    <a:ea typeface="HY헤드라인M" pitchFamily="18" charset="-127"/>
                  </a:rPr>
                  <a:t>제주</a:t>
                </a:r>
              </a:p>
            </p:txBody>
          </p:sp>
        </p:grpSp>
        <p:sp>
          <p:nvSpPr>
            <p:cNvPr id="11311" name="Line 157"/>
            <p:cNvSpPr>
              <a:spLocks noChangeShapeType="1"/>
            </p:cNvSpPr>
            <p:nvPr/>
          </p:nvSpPr>
          <p:spPr bwMode="auto">
            <a:xfrm>
              <a:off x="6300788" y="6453188"/>
              <a:ext cx="646112" cy="2381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1"/>
          <p:cNvSpPr>
            <a:spLocks noGrp="1"/>
          </p:cNvSpPr>
          <p:nvPr>
            <p:ph type="title"/>
          </p:nvPr>
        </p:nvSpPr>
        <p:spPr>
          <a:xfrm>
            <a:off x="1500188" y="357188"/>
            <a:ext cx="7239000" cy="942975"/>
          </a:xfrm>
        </p:spPr>
        <p:txBody>
          <a:bodyPr/>
          <a:lstStyle/>
          <a:p>
            <a:r>
              <a:rPr kumimoji="1" lang="ko-KR" altLang="en-US" b="0">
                <a:solidFill>
                  <a:srgbClr val="A64B26"/>
                </a:solidFill>
                <a:latin typeface="HY울릉도M" pitchFamily="18" charset="-127"/>
                <a:ea typeface="HY울릉도M" pitchFamily="18" charset="-127"/>
              </a:rPr>
              <a:t>전국의 폭력조직 현황</a:t>
            </a:r>
            <a:endParaRPr lang="ko-KR" altLang="en-US">
              <a:solidFill>
                <a:srgbClr val="A64B26"/>
              </a:solidFill>
              <a:ea typeface="굴림" pitchFamily="50" charset="-127"/>
            </a:endParaRPr>
          </a:p>
        </p:txBody>
      </p:sp>
      <p:graphicFrame>
        <p:nvGraphicFramePr>
          <p:cNvPr id="16" name="Chart 16"/>
          <p:cNvGraphicFramePr>
            <a:graphicFrameLocks/>
          </p:cNvGraphicFramePr>
          <p:nvPr/>
        </p:nvGraphicFramePr>
        <p:xfrm>
          <a:off x="428596" y="1785926"/>
          <a:ext cx="8286808" cy="4086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1"/>
          <p:cNvSpPr>
            <a:spLocks noGrp="1"/>
          </p:cNvSpPr>
          <p:nvPr>
            <p:ph type="title"/>
          </p:nvPr>
        </p:nvSpPr>
        <p:spPr>
          <a:xfrm>
            <a:off x="1285875" y="357188"/>
            <a:ext cx="7239000" cy="942975"/>
          </a:xfrm>
        </p:spPr>
        <p:txBody>
          <a:bodyPr/>
          <a:lstStyle/>
          <a:p>
            <a:r>
              <a:rPr kumimoji="1" lang="ko-KR" altLang="en-US" b="0">
                <a:solidFill>
                  <a:srgbClr val="A64B26"/>
                </a:solidFill>
                <a:latin typeface="HY울릉도M" pitchFamily="18" charset="-127"/>
                <a:ea typeface="HY울릉도M" pitchFamily="18" charset="-127"/>
              </a:rPr>
              <a:t>전국의 폭력조직 현황</a:t>
            </a:r>
            <a:endParaRPr lang="ko-KR" altLang="en-US">
              <a:solidFill>
                <a:srgbClr val="A64B26"/>
              </a:solidFill>
              <a:ea typeface="굴림" pitchFamily="50" charset="-127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214313" y="1571625"/>
          <a:ext cx="8493125" cy="486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theme/theme1.xml><?xml version="1.0" encoding="utf-8"?>
<a:theme xmlns:a="http://schemas.openxmlformats.org/drawingml/2006/main" name="범죄의 이해와 예방-9주차(폭력범죄)">
  <a:themeElements>
    <a:clrScheme name="Office 테마 1">
      <a:dk1>
        <a:srgbClr val="000000"/>
      </a:dk1>
      <a:lt1>
        <a:srgbClr val="ECCC46"/>
      </a:lt1>
      <a:dk2>
        <a:srgbClr val="480048"/>
      </a:dk2>
      <a:lt2>
        <a:srgbClr val="FFFFFF"/>
      </a:lt2>
      <a:accent1>
        <a:srgbClr val="DE791E"/>
      </a:accent1>
      <a:accent2>
        <a:srgbClr val="8386F5"/>
      </a:accent2>
      <a:accent3>
        <a:srgbClr val="F4E2B0"/>
      </a:accent3>
      <a:accent4>
        <a:srgbClr val="000000"/>
      </a:accent4>
      <a:accent5>
        <a:srgbClr val="ECBEAB"/>
      </a:accent5>
      <a:accent6>
        <a:srgbClr val="7679DE"/>
      </a:accent6>
      <a:hlink>
        <a:srgbClr val="009999"/>
      </a:hlink>
      <a:folHlink>
        <a:srgbClr val="66A444"/>
      </a:folHlink>
    </a:clrScheme>
    <a:fontScheme name="Office 테마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ECCC46"/>
        </a:lt1>
        <a:dk2>
          <a:srgbClr val="480048"/>
        </a:dk2>
        <a:lt2>
          <a:srgbClr val="FFFFFF"/>
        </a:lt2>
        <a:accent1>
          <a:srgbClr val="DE791E"/>
        </a:accent1>
        <a:accent2>
          <a:srgbClr val="8386F5"/>
        </a:accent2>
        <a:accent3>
          <a:srgbClr val="F4E2B0"/>
        </a:accent3>
        <a:accent4>
          <a:srgbClr val="000000"/>
        </a:accent4>
        <a:accent5>
          <a:srgbClr val="ECBEAB"/>
        </a:accent5>
        <a:accent6>
          <a:srgbClr val="7679DE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A8D713"/>
        </a:lt1>
        <a:dk2>
          <a:srgbClr val="174541"/>
        </a:dk2>
        <a:lt2>
          <a:srgbClr val="ECF3FE"/>
        </a:lt2>
        <a:accent1>
          <a:srgbClr val="4A9E44"/>
        </a:accent1>
        <a:accent2>
          <a:srgbClr val="DD4B4B"/>
        </a:accent2>
        <a:accent3>
          <a:srgbClr val="D1E8AA"/>
        </a:accent3>
        <a:accent4>
          <a:srgbClr val="000000"/>
        </a:accent4>
        <a:accent5>
          <a:srgbClr val="B1CCB0"/>
        </a:accent5>
        <a:accent6>
          <a:srgbClr val="C84343"/>
        </a:accent6>
        <a:hlink>
          <a:srgbClr val="F27900"/>
        </a:hlink>
        <a:folHlink>
          <a:srgbClr val="467F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6691F0"/>
        </a:lt1>
        <a:dk2>
          <a:srgbClr val="882B12"/>
        </a:dk2>
        <a:lt2>
          <a:srgbClr val="FFFFFF"/>
        </a:lt2>
        <a:accent1>
          <a:srgbClr val="4060BC"/>
        </a:accent1>
        <a:accent2>
          <a:srgbClr val="43A43E"/>
        </a:accent2>
        <a:accent3>
          <a:srgbClr val="B8C7F6"/>
        </a:accent3>
        <a:accent4>
          <a:srgbClr val="000000"/>
        </a:accent4>
        <a:accent5>
          <a:srgbClr val="AFB6DA"/>
        </a:accent5>
        <a:accent6>
          <a:srgbClr val="3C9437"/>
        </a:accent6>
        <a:hlink>
          <a:srgbClr val="A236B8"/>
        </a:hlink>
        <a:folHlink>
          <a:srgbClr val="D9790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범죄의 이해와 예방-9주차(폭력범죄)</Template>
  <TotalTime>4</TotalTime>
  <Words>842</Words>
  <Application>Microsoft Office PowerPoint</Application>
  <PresentationFormat>화면 슬라이드 쇼(4:3)</PresentationFormat>
  <Paragraphs>169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3" baseType="lpstr">
      <vt:lpstr>HY견고딕</vt:lpstr>
      <vt:lpstr>HY견명조</vt:lpstr>
      <vt:lpstr>HY목판L</vt:lpstr>
      <vt:lpstr>HY울릉도B</vt:lpstr>
      <vt:lpstr>HY울릉도M</vt:lpstr>
      <vt:lpstr>HY헤드라인M</vt:lpstr>
      <vt:lpstr>맑은 고딕</vt:lpstr>
      <vt:lpstr>Arial</vt:lpstr>
      <vt:lpstr>Times New Roman</vt:lpstr>
      <vt:lpstr>Verdana</vt:lpstr>
      <vt:lpstr>Wingdings</vt:lpstr>
      <vt:lpstr>범죄의 이해와 예방-9주차(폭력범죄)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전국의 폭력조직 현황</vt:lpstr>
      <vt:lpstr>전국의 폭력조직 현황</vt:lpstr>
      <vt:lpstr>전국의 폭력조직 현황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LG</dc:creator>
  <cp:lastModifiedBy>남재성</cp:lastModifiedBy>
  <cp:revision>7</cp:revision>
  <dcterms:created xsi:type="dcterms:W3CDTF">2010-04-29T07:52:08Z</dcterms:created>
  <dcterms:modified xsi:type="dcterms:W3CDTF">2021-10-16T06:32:04Z</dcterms:modified>
</cp:coreProperties>
</file>